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468" r:id="rId5"/>
    <p:sldId id="453" r:id="rId6"/>
    <p:sldId id="471" r:id="rId7"/>
    <p:sldId id="472" r:id="rId8"/>
    <p:sldId id="474" r:id="rId9"/>
    <p:sldId id="475" r:id="rId10"/>
    <p:sldId id="476" r:id="rId11"/>
    <p:sldId id="470" r:id="rId12"/>
    <p:sldId id="469" r:id="rId13"/>
    <p:sldId id="477" r:id="rId14"/>
    <p:sldId id="479" r:id="rId15"/>
    <p:sldId id="458" r:id="rId16"/>
    <p:sldId id="480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825" autoAdjust="0"/>
  </p:normalViewPr>
  <p:slideViewPr>
    <p:cSldViewPr>
      <p:cViewPr varScale="1">
        <p:scale>
          <a:sx n="56" d="100"/>
          <a:sy n="56" d="100"/>
        </p:scale>
        <p:origin x="-96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05521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12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licensedelectrician.com/Store/Circuit_Tracers.ht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onsetcomp.com/" TargetMode="Externa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nicaminolta.com/instruments/products/light/luminance-meter/ls100-ls110/index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enze-instruments.com/gl-optic-mini-spectrometer--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answers.com/Q/What_is_the_principle_of_goniophotomete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hyperlink" Target="http://www.pro-lite.uk.com/File/goniophotometers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  <a:p>
            <a:pPr algn="ctr"/>
            <a:endParaRPr lang="en-US" sz="4000">
              <a:latin typeface="Calibri" pitchFamily="34" charset="0"/>
            </a:endParaRPr>
          </a:p>
          <a:p>
            <a:pPr algn="ctr"/>
            <a:r>
              <a:rPr lang="en-US" sz="2800">
                <a:latin typeface="Calibri" pitchFamily="34" charset="0"/>
              </a:rPr>
              <a:t>Course No. ENRG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Ideal SureTest Open/Closed Circuit Trac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918460"/>
            <a:ext cx="2829339" cy="3253740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Circuit tracer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Used to find wiring indoors and outdoors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Consists of a probe, transmitter and receiver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Performs tests w/o having to interrupt power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3314" name="Picture 2" descr="AT-2000 Advanced Wire Tracer Ser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1766" y="3429000"/>
            <a:ext cx="3311234" cy="2549652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371600" y="6096000"/>
            <a:ext cx="4191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4"/>
              </a:rPr>
              <a:t>http://www.licensedelectrician.com/Store/Circuit_Tracers.htm</a:t>
            </a:r>
            <a:endParaRPr lang="en-US" sz="11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890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990600" y="1066800"/>
            <a:ext cx="6096000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D. Lighting measurements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1. Tools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2. Data loggers and applications</a:t>
            </a: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</a:t>
            </a: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914400"/>
            <a:ext cx="5334000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2. Data loggers and applications</a:t>
            </a: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Occupancy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-Used to determine energy saving potential by recording when a space is occupied/vacant, and when lighting is on/off</a:t>
            </a: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</a:pPr>
            <a:endParaRPr lang="en-US" sz="28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Hours of use</a:t>
            </a: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Multiple channels</a:t>
            </a: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</a:pPr>
            <a:endParaRPr lang="en-US" sz="28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pay attention where to install</a:t>
            </a:r>
            <a:endParaRPr lang="en-US" sz="2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  <p:pic>
        <p:nvPicPr>
          <p:cNvPr id="7" name="Picture 2" descr="HOBO UX90 Occupancy/Light Logger - UX90-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447800"/>
            <a:ext cx="2744523" cy="1447800"/>
          </a:xfrm>
          <a:prstGeom prst="rect">
            <a:avLst/>
          </a:prstGeom>
          <a:noFill/>
        </p:spPr>
      </p:pic>
      <p:pic>
        <p:nvPicPr>
          <p:cNvPr id="8" name="Picture 2" descr="http://www.onsetcomp.com/images/product_images/large/UX90-002M.jpg"/>
          <p:cNvPicPr>
            <a:picLocks noChangeAspect="1" noChangeArrowheads="1"/>
          </p:cNvPicPr>
          <p:nvPr/>
        </p:nvPicPr>
        <p:blipFill>
          <a:blip r:embed="rId4" cstate="print"/>
          <a:srcRect t="17778" b="20000"/>
          <a:stretch>
            <a:fillRect/>
          </a:stretch>
        </p:blipFill>
        <p:spPr bwMode="auto">
          <a:xfrm>
            <a:off x="5943600" y="3886200"/>
            <a:ext cx="2686050" cy="167132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324600" y="3276600"/>
            <a:ext cx="20212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5"/>
              </a:rPr>
              <a:t>http://www.onsetcomp.com</a:t>
            </a:r>
            <a:endParaRPr lang="en-US" sz="1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31631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Data loggers and applications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6172200" cy="4890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6324600"/>
            <a:ext cx="31631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Data loggers and applications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95400"/>
            <a:ext cx="7162800" cy="470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6324600"/>
            <a:ext cx="31631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Data loggers and applications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248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Laboratory project 1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1447800"/>
            <a:ext cx="7467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Learn how to use selected tools covered in this chapter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657600"/>
            <a:ext cx="2133600" cy="214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missionlocal.org/wp-content/uploads/2010/03/flickr.jpg"/>
          <p:cNvPicPr>
            <a:picLocks noChangeAspect="1" noChangeArrowheads="1"/>
          </p:cNvPicPr>
          <p:nvPr/>
        </p:nvPicPr>
        <p:blipFill>
          <a:blip r:embed="rId3" cstate="print"/>
          <a:srcRect l="37500" t="13121" r="10000" b="8154"/>
          <a:stretch>
            <a:fillRect/>
          </a:stretch>
        </p:blipFill>
        <p:spPr bwMode="auto">
          <a:xfrm>
            <a:off x="914400" y="3657600"/>
            <a:ext cx="2209800" cy="2209800"/>
          </a:xfrm>
          <a:prstGeom prst="rect">
            <a:avLst/>
          </a:prstGeom>
          <a:noFill/>
        </p:spPr>
      </p:pic>
      <p:pic>
        <p:nvPicPr>
          <p:cNvPr id="10" name="Picture 2" descr="http://www.konicaminolta.com/instruments/products/light/illuminance-meter/t10a/img/t10a_pict001.jpg"/>
          <p:cNvPicPr>
            <a:picLocks noChangeAspect="1" noChangeArrowheads="1"/>
          </p:cNvPicPr>
          <p:nvPr/>
        </p:nvPicPr>
        <p:blipFill>
          <a:blip r:embed="rId4" cstate="print"/>
          <a:srcRect l="9302" t="19561" r="11628" b="19583"/>
          <a:stretch>
            <a:fillRect/>
          </a:stretch>
        </p:blipFill>
        <p:spPr bwMode="auto">
          <a:xfrm>
            <a:off x="5410200" y="3352800"/>
            <a:ext cx="3238500" cy="2667000"/>
          </a:xfrm>
          <a:prstGeom prst="rect">
            <a:avLst/>
          </a:prstGeom>
          <a:noFill/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3400" y="6324600"/>
            <a:ext cx="31631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Data loggers and applications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6248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Homework 3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1143000"/>
            <a:ext cx="7467600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Design data logger experiment – determine what you want to test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Decide the right type of logger and proper place to install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Install data logger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Load  data logger data onto computer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Plot figure by Excel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Find potential problem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Come up a solution</a:t>
            </a:r>
          </a:p>
          <a:p>
            <a:pPr marL="457200" lvl="2" indent="-45720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Write a report </a:t>
            </a:r>
            <a:endParaRPr lang="en-US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6324600"/>
            <a:ext cx="31631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Data loggers and applications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914400"/>
            <a:ext cx="8001000" cy="5638800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A. Introduction to fundamentals of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Lighting terminology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Physics and principles of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Units of measurement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Vision and colors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Ambient, directional and task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Over- and under-</a:t>
            </a:r>
            <a:r>
              <a:rPr lang="en-US" sz="1400" dirty="0" err="1">
                <a:latin typeface="+mn-lt"/>
              </a:rPr>
              <a:t>illuminance</a:t>
            </a:r>
            <a:endParaRPr lang="en-US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B. Lighting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Components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of lamps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Ballasts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Lamp comparison matrix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of lighting </a:t>
            </a:r>
            <a:r>
              <a:rPr lang="en-US" sz="1400" dirty="0" err="1">
                <a:latin typeface="+mn-lt"/>
              </a:rPr>
              <a:t>luminaires</a:t>
            </a:r>
            <a:r>
              <a:rPr lang="en-US" sz="1400" dirty="0">
                <a:latin typeface="+mn-lt"/>
              </a:rPr>
              <a:t> and intensities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Energy efficiency measures (EEMs)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C. Lighting controls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Basic concepts of effectiveness of lighting control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and appropriate applications of lighting controls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Lighting control equations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Energy efficiency measures (EEMs)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D. Additional EEMs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De-lamping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latin typeface="+mn-lt"/>
              </a:rPr>
              <a:t>Scotopic</a:t>
            </a:r>
            <a:r>
              <a:rPr lang="en-US" sz="1400" dirty="0">
                <a:latin typeface="+mn-lt"/>
              </a:rPr>
              <a:t>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Task and ambient light levels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Circadian rhythms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E. Lighting measurements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Tools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Data loggers and applications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F. Lighting calculations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Equation and method of calculating lumens (zonal cavity formula)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Equation and method of calculating energy savings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+mn-lt"/>
              </a:rPr>
              <a:t>Method </a:t>
            </a:r>
            <a:r>
              <a:rPr lang="en-US" sz="1400" dirty="0">
                <a:latin typeface="+mn-lt"/>
              </a:rPr>
              <a:t>of calculating skylight energy savings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G. Lighting standards, codes and regulations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Underwriters' Laboratory (UL)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Uniform Building Code (UBC)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Americans with Disabilities Act (ADA)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Title 24 applications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H. O&amp;M measures to assure optimal performance</a:t>
            </a: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990600" y="1066800"/>
            <a:ext cx="6096000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E. Lighting measurements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1. Tools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2. Data loggers and applications</a:t>
            </a: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</a:t>
            </a: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914400"/>
            <a:ext cx="609600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1. Tools</a:t>
            </a:r>
          </a:p>
          <a:p>
            <a:pPr marL="971550" lvl="1" indent="-514350">
              <a:spcBef>
                <a:spcPts val="60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- Flicker checker</a:t>
            </a:r>
          </a:p>
          <a:p>
            <a:pPr marL="971550" lvl="1" indent="-514350">
              <a:spcBef>
                <a:spcPts val="60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- </a:t>
            </a:r>
            <a:r>
              <a:rPr lang="en-US" sz="2800" dirty="0" err="1" smtClean="0">
                <a:solidFill>
                  <a:srgbClr val="002060"/>
                </a:solidFill>
                <a:latin typeface="Calibri" pitchFamily="34" charset="0"/>
              </a:rPr>
              <a:t>Illuminance</a:t>
            </a: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meter</a:t>
            </a:r>
          </a:p>
          <a:p>
            <a:pPr marL="971550" lvl="1" indent="-514350">
              <a:spcBef>
                <a:spcPts val="60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- Luminance meter</a:t>
            </a:r>
          </a:p>
          <a:p>
            <a:pPr marL="971550" lvl="1" indent="-514350">
              <a:spcBef>
                <a:spcPts val="60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- Spectrophotometer</a:t>
            </a:r>
          </a:p>
          <a:p>
            <a:pPr marL="971550" lvl="1" indent="-514350">
              <a:spcBef>
                <a:spcPts val="60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- </a:t>
            </a:r>
            <a:r>
              <a:rPr lang="en-US" sz="2800" dirty="0" err="1" smtClean="0">
                <a:solidFill>
                  <a:srgbClr val="002060"/>
                </a:solidFill>
                <a:latin typeface="Calibri" pitchFamily="34" charset="0"/>
              </a:rPr>
              <a:t>Goniophotometer</a:t>
            </a:r>
            <a:endParaRPr lang="en-US" sz="28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971550" lvl="1" indent="-514350">
              <a:spcBef>
                <a:spcPts val="60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- Circuit tracer</a:t>
            </a: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Flicker checker – check types of ballast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4419600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Spin to check the type of ballast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Magnetic -- see patterns spinning in opposing directions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Electronic – continuous circles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Why: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secondary frequency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Multiple light sources could affect the result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Alternative tool: discriminator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green: electronic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- red: magnetic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962400"/>
            <a:ext cx="2133600" cy="214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4800600" y="4876800"/>
            <a:ext cx="106680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http://missionlocal.org/wp-content/uploads/2010/03/flickr.jpg"/>
          <p:cNvPicPr>
            <a:picLocks noChangeAspect="1" noChangeArrowheads="1"/>
          </p:cNvPicPr>
          <p:nvPr/>
        </p:nvPicPr>
        <p:blipFill>
          <a:blip r:embed="rId3" cstate="print"/>
          <a:srcRect l="37500" t="13121" r="10000" b="8154"/>
          <a:stretch>
            <a:fillRect/>
          </a:stretch>
        </p:blipFill>
        <p:spPr bwMode="auto">
          <a:xfrm>
            <a:off x="5486400" y="1371600"/>
            <a:ext cx="2209800" cy="2209800"/>
          </a:xfrm>
          <a:prstGeom prst="rect">
            <a:avLst/>
          </a:prstGeom>
          <a:noFill/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33400" y="6324600"/>
            <a:ext cx="890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Illuminance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meter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For “incident” light level readings (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fcd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or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lux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1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fcd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= 10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lux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Normally need to average several spots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8434" name="Picture 2" descr="http://www.konicaminolta.com/instruments/products/light/illuminance-meter/t10a/img/t10a_pict001.jpg"/>
          <p:cNvPicPr>
            <a:picLocks noChangeAspect="1" noChangeArrowheads="1"/>
          </p:cNvPicPr>
          <p:nvPr/>
        </p:nvPicPr>
        <p:blipFill>
          <a:blip r:embed="rId2" cstate="print"/>
          <a:srcRect l="9302" t="19561" r="11628" b="19583"/>
          <a:stretch>
            <a:fillRect/>
          </a:stretch>
        </p:blipFill>
        <p:spPr bwMode="auto">
          <a:xfrm>
            <a:off x="5029199" y="3231776"/>
            <a:ext cx="3663043" cy="30166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24200" y="58674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Konicaminolta.com</a:t>
            </a: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890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konicaminolta.com/instruments/products/light/luminance-meter/ls100-ls110/img/ls100_pict001.jpg"/>
          <p:cNvPicPr>
            <a:picLocks noChangeAspect="1" noChangeArrowheads="1"/>
          </p:cNvPicPr>
          <p:nvPr/>
        </p:nvPicPr>
        <p:blipFill>
          <a:blip r:embed="rId2" cstate="print"/>
          <a:srcRect l="19104" r="19763"/>
          <a:stretch>
            <a:fillRect/>
          </a:stretch>
        </p:blipFill>
        <p:spPr bwMode="auto">
          <a:xfrm>
            <a:off x="5791200" y="1828800"/>
            <a:ext cx="2491408" cy="3581399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Luminance meter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548640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For reading reflected or transmitted “brightness” (in </a:t>
            </a:r>
            <a:r>
              <a:rPr lang="en-US" sz="2400" dirty="0" err="1" smtClean="0">
                <a:solidFill>
                  <a:srgbClr val="002060"/>
                </a:solidFill>
              </a:rPr>
              <a:t>cd</a:t>
            </a:r>
            <a:r>
              <a:rPr lang="en-US" sz="2400" dirty="0" smtClean="0">
                <a:solidFill>
                  <a:srgbClr val="002060"/>
                </a:solidFill>
              </a:rPr>
              <a:t>/m2)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 Specifies the brightness of a luminous surface and/or a light source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 reading materials:  </a:t>
            </a:r>
            <a:r>
              <a:rPr lang="en-US" sz="1400" dirty="0" smtClean="0">
                <a:hlinkClick r:id="rId3"/>
              </a:rPr>
              <a:t>http://www.konicaminolta.com/instruments/products/light/luminance-meter/ls100-ls110/index.html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58674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Konicaminolta.com</a:t>
            </a: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890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Spectrophotometer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Measures light intensity as a function of the light source wavelength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Measures spectral reflectance of objects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Reading materials: </a:t>
            </a:r>
            <a:r>
              <a:rPr lang="en-US" sz="1200" dirty="0" smtClean="0">
                <a:hlinkClick r:id="rId2"/>
              </a:rPr>
              <a:t>http://senze-instruments.com/gl-optic-mini-spectrometer--.html</a:t>
            </a:r>
            <a:endParaRPr lang="en-US" sz="1200" dirty="0" smtClean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5362" name="Picture 2" descr="http://senze-instruments.com/images/mini-spectromete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343400"/>
            <a:ext cx="3476625" cy="1817998"/>
          </a:xfrm>
          <a:prstGeom prst="rect">
            <a:avLst/>
          </a:prstGeom>
          <a:noFill/>
        </p:spPr>
      </p:pic>
      <p:pic>
        <p:nvPicPr>
          <p:cNvPr id="15364" name="Picture 4" descr="http://senze-instruments.com/images/SPX-sof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338946"/>
            <a:ext cx="3691218" cy="285230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91200" y="365760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Mini-spectrometer</a:t>
            </a: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890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upload.wikimedia.org/wikipedia/commons/thumb/b/b0/Goniometr-1900.png/220px-Goniometr-19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262748"/>
            <a:ext cx="1790699" cy="2604654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Goniphotometer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Measure the light emitted from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luminaires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and lamps at different angles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reading materials: </a:t>
            </a:r>
            <a:r>
              <a:rPr lang="en-US" sz="1200" dirty="0" smtClean="0">
                <a:hlinkClick r:id="rId3"/>
              </a:rPr>
              <a:t>http://wiki.answers.com/Q/What_is_the_principle_of_goniophotometer</a:t>
            </a:r>
            <a:r>
              <a:rPr lang="en-US" sz="1200" dirty="0" smtClean="0"/>
              <a:t> ;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200" dirty="0" smtClean="0">
                <a:hlinkClick r:id="rId4"/>
              </a:rPr>
              <a:t>http://www.pro-lite.uk.com/File/goniophotometers.php</a:t>
            </a:r>
            <a:endParaRPr lang="en-US" sz="12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5971401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Wikipedia.com</a:t>
            </a:r>
            <a:endParaRPr lang="en-US" sz="1200" dirty="0"/>
          </a:p>
        </p:txBody>
      </p:sp>
      <p:pic>
        <p:nvPicPr>
          <p:cNvPr id="14342" name="Picture 6" descr="Goniophotomete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962400"/>
            <a:ext cx="3790950" cy="2038145"/>
          </a:xfrm>
          <a:prstGeom prst="rect">
            <a:avLst/>
          </a:prstGeom>
          <a:noFill/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890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14484</TotalTime>
  <Words>695</Words>
  <Application>Microsoft Office PowerPoint</Application>
  <PresentationFormat>On-screen Show (4:3)</PresentationFormat>
  <Paragraphs>144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Xin Ai</cp:lastModifiedBy>
  <cp:revision>173</cp:revision>
  <dcterms:created xsi:type="dcterms:W3CDTF">2012-07-02T05:20:48Z</dcterms:created>
  <dcterms:modified xsi:type="dcterms:W3CDTF">2012-09-11T19:50:28Z</dcterms:modified>
</cp:coreProperties>
</file>