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7" r:id="rId3"/>
    <p:sldId id="258" r:id="rId4"/>
    <p:sldId id="483" r:id="rId5"/>
    <p:sldId id="484" r:id="rId6"/>
    <p:sldId id="485" r:id="rId7"/>
    <p:sldId id="486" r:id="rId8"/>
    <p:sldId id="487" r:id="rId9"/>
    <p:sldId id="488" r:id="rId10"/>
    <p:sldId id="489" r:id="rId11"/>
    <p:sldId id="490" r:id="rId12"/>
    <p:sldId id="491" r:id="rId13"/>
    <p:sldId id="492" r:id="rId14"/>
    <p:sldId id="481" r:id="rId15"/>
    <p:sldId id="493" r:id="rId16"/>
    <p:sldId id="495" r:id="rId17"/>
    <p:sldId id="494" r:id="rId18"/>
    <p:sldId id="496" r:id="rId19"/>
    <p:sldId id="482" r:id="rId20"/>
    <p:sldId id="497" r:id="rId21"/>
    <p:sldId id="499" r:id="rId22"/>
    <p:sldId id="500" r:id="rId23"/>
    <p:sldId id="501" r:id="rId24"/>
    <p:sldId id="502" r:id="rId25"/>
    <p:sldId id="503" r:id="rId26"/>
    <p:sldId id="498" r:id="rId27"/>
    <p:sldId id="504" r:id="rId28"/>
    <p:sldId id="505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6600"/>
    <a:srgbClr val="FF99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 autoAdjust="0"/>
    <p:restoredTop sz="94825" autoAdjust="0"/>
  </p:normalViewPr>
  <p:slideViewPr>
    <p:cSldViewPr>
      <p:cViewPr varScale="1">
        <p:scale>
          <a:sx n="37" d="100"/>
          <a:sy n="37" d="100"/>
        </p:scale>
        <p:origin x="-90" y="-6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Introduction to Lighting Systems and Controls                                        Course No. ENRG54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23FDA76-0272-4E67-B0FC-6A1C779C73CF}" type="datetimeFigureOut">
              <a:rPr lang="en-US"/>
              <a:pPr>
                <a:defRPr/>
              </a:pPr>
              <a:t>9/11/2012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A. Introduction to Fundamentals of Lighting                                      Slide No. A.1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2C3713-6C58-484A-832B-27798C4A71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Introduction to Lighting Systems and Controls                                        Course No. ENRG54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2A57C48-6032-4B84-9EF5-EB6F5603C77F}" type="datetimeFigureOut">
              <a:rPr lang="en-US"/>
              <a:pPr>
                <a:defRPr/>
              </a:pPr>
              <a:t>9/11/2012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A. Introduction to Fundamentals of Lighting                                      Slide No. A.1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7A7E6FF-495B-49EC-8C49-7D17734085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60136-53EB-44A8-A773-863655CF425A}" type="datetime1">
              <a:rPr lang="en-US"/>
              <a:pPr>
                <a:defRPr/>
              </a:pPr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8D30A-AD37-4D5C-956A-178ED26733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3B01FE-2EFA-4211-87E8-0E74DF458611}" type="datetime1">
              <a:rPr lang="en-US"/>
              <a:pPr>
                <a:defRPr/>
              </a:pPr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59F44-2AC9-4BC4-A87E-943B95A543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93FB7-73A4-4CEA-BD15-0C192F417CFA}" type="datetime1">
              <a:rPr lang="en-US"/>
              <a:pPr>
                <a:defRPr/>
              </a:pPr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09861-50A4-43C1-910C-8B0DE0F972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E9756-E427-4CCC-B42B-2927F7684862}" type="datetime1">
              <a:rPr lang="en-US"/>
              <a:pPr>
                <a:defRPr/>
              </a:pPr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804D3-B501-4860-BED5-36207180A9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F3181-BCD2-41CA-B696-63CE332C861C}" type="datetime1">
              <a:rPr lang="en-US"/>
              <a:pPr>
                <a:defRPr/>
              </a:pPr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F5FD3-10C5-4554-A7A0-3FFA67E2DA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15D6E-27B8-4E3E-A178-22D200890FAA}" type="datetime1">
              <a:rPr lang="en-US"/>
              <a:pPr>
                <a:defRPr/>
              </a:pPr>
              <a:t>9/11/2012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1799D-2852-4531-BCB5-78677EA1C5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88C04-1C6E-44EC-B231-45856FE6EB79}" type="datetime1">
              <a:rPr lang="en-US"/>
              <a:pPr>
                <a:defRPr/>
              </a:pPr>
              <a:t>9/11/2012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86EEA-FBA1-4683-82BD-DFFBFE080C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0773A-691A-4AFB-AC9B-DF8DC8B4E898}" type="datetime1">
              <a:rPr lang="en-US"/>
              <a:pPr>
                <a:defRPr/>
              </a:pPr>
              <a:t>9/11/2012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7C1C6-3E42-4978-9040-84FDA77E97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8740E-4755-4AC1-9881-17545B921F62}" type="datetime1">
              <a:rPr lang="en-US"/>
              <a:pPr>
                <a:defRPr/>
              </a:pPr>
              <a:t>9/11/2012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AAB19-BB8A-480F-B330-6B33794490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1B7AC-B6ED-42DC-97EE-8F37A451F6F9}" type="datetime1">
              <a:rPr lang="en-US"/>
              <a:pPr>
                <a:defRPr/>
              </a:pPr>
              <a:t>9/11/2012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45E9D-4716-46E8-A958-145F99A53A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2BA6E-7FC1-46D0-9662-BC805EBC3794}" type="datetime1">
              <a:rPr lang="en-US"/>
              <a:pPr>
                <a:defRPr/>
              </a:pPr>
              <a:t>9/11/2012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8F042-DE36-4021-9A87-5C419CD787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5E34CF4-7EBA-4187-BC33-997591D3932F}" type="datetime1">
              <a:rPr lang="en-US"/>
              <a:pPr>
                <a:defRPr/>
              </a:pPr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834A40A-E242-41CD-B93C-86B25223FB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ergydesignresources.com/resources/publications/design-guidelines/design-guidelines-skylighting-guidelines.aspx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hyperlink" Target="http://apps1.eere.energy.gov/buildings/publications/pdfs/commercial_initiative/toplighting_final_report.pdf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ergydesignresources.com/resources/software-tools/skycalc.aspx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TextBox 8"/>
          <p:cNvSpPr txBox="1">
            <a:spLocks noChangeArrowheads="1"/>
          </p:cNvSpPr>
          <p:nvPr/>
        </p:nvSpPr>
        <p:spPr bwMode="auto">
          <a:xfrm>
            <a:off x="685800" y="1447800"/>
            <a:ext cx="7620000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>
                <a:solidFill>
                  <a:srgbClr val="0070C0"/>
                </a:solidFill>
                <a:latin typeface="Calibri" pitchFamily="34" charset="0"/>
              </a:rPr>
              <a:t>Introduction to Lighting Systems and Controls</a:t>
            </a:r>
          </a:p>
          <a:p>
            <a:pPr algn="ctr"/>
            <a:endParaRPr lang="en-US" sz="4000">
              <a:latin typeface="Calibri" pitchFamily="34" charset="0"/>
            </a:endParaRPr>
          </a:p>
          <a:p>
            <a:pPr algn="ctr"/>
            <a:r>
              <a:rPr lang="en-US" sz="2800">
                <a:latin typeface="Calibri" pitchFamily="34" charset="0"/>
              </a:rPr>
              <a:t>Course No. ENRG 54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Point by Point Calculations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1447800"/>
            <a:ext cx="754380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/>
              <a:t> Useful for determining </a:t>
            </a:r>
            <a:r>
              <a:rPr lang="en-US" sz="2400" dirty="0" err="1" smtClean="0"/>
              <a:t>illuminance</a:t>
            </a:r>
            <a:r>
              <a:rPr lang="en-US" sz="2400" dirty="0" smtClean="0"/>
              <a:t> at a specific point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/>
              <a:t> Accounts for angle of incidence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/>
              <a:t> Requires knowledge of inverse square law and basic trig. Functions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/>
              <a:t> Limitations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   - Labor intensive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   - Requires separate calculation for each point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   - Applicable for point sources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   - Does not account for </a:t>
            </a:r>
            <a:r>
              <a:rPr lang="en-US" sz="2400" dirty="0" err="1" smtClean="0"/>
              <a:t>interreflections</a:t>
            </a:r>
            <a:endParaRPr lang="en-US" sz="2400" dirty="0"/>
          </a:p>
        </p:txBody>
      </p:sp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33400" y="6324600"/>
            <a:ext cx="23721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1. Zonal Cavity Formula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Inverse  Square Law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1447800"/>
            <a:ext cx="7543800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/>
              <a:t> Basic equation to find </a:t>
            </a:r>
            <a:r>
              <a:rPr lang="en-US" sz="2400" dirty="0" err="1" smtClean="0"/>
              <a:t>illuminace</a:t>
            </a:r>
            <a:endParaRPr lang="en-US" sz="24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400" dirty="0" smtClean="0"/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US" sz="2400" dirty="0" smtClean="0"/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US" sz="24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Where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   E = </a:t>
            </a:r>
            <a:r>
              <a:rPr lang="en-US" sz="2400" dirty="0" err="1" smtClean="0"/>
              <a:t>targe</a:t>
            </a:r>
            <a:r>
              <a:rPr lang="en-US" sz="2400" dirty="0" smtClean="0"/>
              <a:t> </a:t>
            </a:r>
            <a:r>
              <a:rPr lang="en-US" sz="2400" dirty="0" err="1" smtClean="0"/>
              <a:t>Illuminance</a:t>
            </a:r>
            <a:r>
              <a:rPr lang="en-US" sz="2400" dirty="0" smtClean="0"/>
              <a:t> (</a:t>
            </a:r>
            <a:r>
              <a:rPr lang="en-US" sz="2400" dirty="0" err="1" smtClean="0"/>
              <a:t>fc</a:t>
            </a:r>
            <a:r>
              <a:rPr lang="en-US" sz="2400" dirty="0" smtClean="0"/>
              <a:t>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   I = Source Intensity (</a:t>
            </a:r>
            <a:r>
              <a:rPr lang="en-US" sz="2400" dirty="0" err="1" smtClean="0"/>
              <a:t>cd</a:t>
            </a:r>
            <a:r>
              <a:rPr lang="en-US" sz="2400" dirty="0" smtClean="0"/>
              <a:t>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   D = Distance from Source to Target (ft)</a:t>
            </a:r>
            <a:endParaRPr lang="en-US" sz="2400" dirty="0"/>
          </a:p>
        </p:txBody>
      </p:sp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68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6801" name="Object 1"/>
          <p:cNvGraphicFramePr>
            <a:graphicFrameLocks noChangeAspect="1"/>
          </p:cNvGraphicFramePr>
          <p:nvPr/>
        </p:nvGraphicFramePr>
        <p:xfrm>
          <a:off x="1981200" y="2133600"/>
          <a:ext cx="1676400" cy="1261145"/>
        </p:xfrm>
        <a:graphic>
          <a:graphicData uri="http://schemas.openxmlformats.org/presentationml/2006/ole">
            <p:oleObj spid="_x0000_s5122" name="Equation" r:id="rId3" imgW="520474" imgH="393529" progId="Equation.3">
              <p:embed/>
            </p:oleObj>
          </a:graphicData>
        </a:graphic>
      </p:graphicFrame>
      <p:sp>
        <p:nvSpPr>
          <p:cNvPr id="12" name="Oval 11"/>
          <p:cNvSpPr/>
          <p:nvPr/>
        </p:nvSpPr>
        <p:spPr>
          <a:xfrm>
            <a:off x="7315200" y="1828800"/>
            <a:ext cx="76200" cy="76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218218" y="3657600"/>
            <a:ext cx="381000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7294418" y="3567546"/>
            <a:ext cx="2286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7349836" y="1925782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7391400" y="3158836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6629400" y="1905000"/>
            <a:ext cx="0" cy="18105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172200" y="243840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D</a:t>
            </a:r>
            <a:endParaRPr lang="en-US" sz="2800" dirty="0"/>
          </a:p>
        </p:txBody>
      </p:sp>
      <p:cxnSp>
        <p:nvCxnSpPr>
          <p:cNvPr id="30" name="Straight Connector 29"/>
          <p:cNvCxnSpPr/>
          <p:nvPr/>
        </p:nvCxnSpPr>
        <p:spPr>
          <a:xfrm>
            <a:off x="6388100" y="1866900"/>
            <a:ext cx="838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6400800" y="3708400"/>
            <a:ext cx="838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543800" y="1900535"/>
            <a:ext cx="2696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</a:t>
            </a:r>
            <a:endParaRPr lang="en-US" sz="2400" dirty="0"/>
          </a:p>
        </p:txBody>
      </p:sp>
      <p:sp>
        <p:nvSpPr>
          <p:cNvPr id="33" name="TextBox 32"/>
          <p:cNvSpPr txBox="1"/>
          <p:nvPr/>
        </p:nvSpPr>
        <p:spPr>
          <a:xfrm>
            <a:off x="7543800" y="2971800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</a:t>
            </a:r>
            <a:endParaRPr lang="en-US" sz="2400" dirty="0"/>
          </a:p>
        </p:txBody>
      </p:sp>
      <p:sp>
        <p:nvSpPr>
          <p:cNvPr id="23" name="Rectangle 9"/>
          <p:cNvSpPr>
            <a:spLocks noChangeArrowheads="1"/>
          </p:cNvSpPr>
          <p:nvPr/>
        </p:nvSpPr>
        <p:spPr bwMode="auto">
          <a:xfrm>
            <a:off x="533400" y="6324600"/>
            <a:ext cx="23721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1. Zonal Cavity Formula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Inverse  Square Law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1295400"/>
            <a:ext cx="754380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/>
              <a:t> Horizontal </a:t>
            </a:r>
            <a:r>
              <a:rPr lang="en-US" sz="2400" dirty="0" err="1" smtClean="0"/>
              <a:t>illuminace</a:t>
            </a:r>
            <a:r>
              <a:rPr lang="en-US" sz="2400" dirty="0" smtClean="0"/>
              <a:t> – source at an angle: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4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400" dirty="0" smtClean="0"/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US" sz="24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Where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   E</a:t>
            </a:r>
            <a:r>
              <a:rPr lang="en-US" dirty="0" smtClean="0"/>
              <a:t>h</a:t>
            </a:r>
            <a:r>
              <a:rPr lang="en-US" sz="2400" dirty="0" smtClean="0"/>
              <a:t> = </a:t>
            </a:r>
            <a:r>
              <a:rPr lang="en-US" sz="2400" dirty="0" err="1" smtClean="0"/>
              <a:t>targe</a:t>
            </a:r>
            <a:r>
              <a:rPr lang="en-US" sz="2400" dirty="0" smtClean="0"/>
              <a:t> </a:t>
            </a:r>
            <a:r>
              <a:rPr lang="en-US" sz="2400" dirty="0" err="1" smtClean="0"/>
              <a:t>Illuminance</a:t>
            </a:r>
            <a:r>
              <a:rPr lang="en-US" sz="2400" dirty="0" smtClean="0"/>
              <a:t> (</a:t>
            </a:r>
            <a:r>
              <a:rPr lang="en-US" sz="2400" dirty="0" err="1" smtClean="0"/>
              <a:t>fc</a:t>
            </a:r>
            <a:r>
              <a:rPr lang="en-US" sz="2400" dirty="0" smtClean="0"/>
              <a:t>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   I = Source Intensity (</a:t>
            </a:r>
            <a:r>
              <a:rPr lang="en-US" sz="2400" dirty="0" err="1" smtClean="0"/>
              <a:t>cd</a:t>
            </a:r>
            <a:r>
              <a:rPr lang="en-US" sz="2400" dirty="0" smtClean="0"/>
              <a:t>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   D = Distance from Source to Target (ft)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   </a:t>
            </a:r>
            <a:r>
              <a:rPr lang="el-GR" sz="2400" dirty="0" smtClean="0"/>
              <a:t>θ</a:t>
            </a:r>
            <a:r>
              <a:rPr lang="en-US" sz="2400" dirty="0" smtClean="0"/>
              <a:t> = Angle of incidence</a:t>
            </a:r>
            <a:endParaRPr lang="en-US" sz="2400" dirty="0"/>
          </a:p>
        </p:txBody>
      </p:sp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68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6801" name="Object 1"/>
          <p:cNvGraphicFramePr>
            <a:graphicFrameLocks noChangeAspect="1"/>
          </p:cNvGraphicFramePr>
          <p:nvPr/>
        </p:nvGraphicFramePr>
        <p:xfrm>
          <a:off x="1327150" y="2133600"/>
          <a:ext cx="2984500" cy="1260475"/>
        </p:xfrm>
        <a:graphic>
          <a:graphicData uri="http://schemas.openxmlformats.org/presentationml/2006/ole">
            <p:oleObj spid="_x0000_s6146" name="Equation" r:id="rId3" imgW="927000" imgH="393480" progId="Equation.3">
              <p:embed/>
            </p:oleObj>
          </a:graphicData>
        </a:graphic>
      </p:graphicFrame>
      <p:sp>
        <p:nvSpPr>
          <p:cNvPr id="12" name="Oval 11"/>
          <p:cNvSpPr/>
          <p:nvPr/>
        </p:nvSpPr>
        <p:spPr>
          <a:xfrm>
            <a:off x="6380016" y="1828800"/>
            <a:ext cx="76200" cy="76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218218" y="3657600"/>
            <a:ext cx="381000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7294418" y="3567546"/>
            <a:ext cx="2286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7391400" y="2971800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6408880" y="1905000"/>
            <a:ext cx="0" cy="1810512"/>
          </a:xfrm>
          <a:prstGeom prst="straightConnector1">
            <a:avLst/>
          </a:prstGeom>
          <a:ln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010400" y="213360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D</a:t>
            </a:r>
            <a:endParaRPr lang="en-US" sz="2800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6400800" y="3708400"/>
            <a:ext cx="838200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endCxn id="14" idx="0"/>
          </p:cNvCxnSpPr>
          <p:nvPr/>
        </p:nvCxnSpPr>
        <p:spPr>
          <a:xfrm>
            <a:off x="6429275" y="1839959"/>
            <a:ext cx="979443" cy="1727587"/>
          </a:xfrm>
          <a:prstGeom prst="line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6345382" y="2057400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θ</a:t>
            </a:r>
            <a:endParaRPr lang="en-US" sz="2400" dirty="0"/>
          </a:p>
        </p:txBody>
      </p:sp>
      <p:grpSp>
        <p:nvGrpSpPr>
          <p:cNvPr id="2" name="Group 35"/>
          <p:cNvGrpSpPr/>
          <p:nvPr/>
        </p:nvGrpSpPr>
        <p:grpSpPr>
          <a:xfrm>
            <a:off x="7543800" y="2971800"/>
            <a:ext cx="520152" cy="477098"/>
            <a:chOff x="7543800" y="2971800"/>
            <a:chExt cx="520152" cy="477098"/>
          </a:xfrm>
        </p:grpSpPr>
        <p:sp>
          <p:nvSpPr>
            <p:cNvPr id="33" name="TextBox 32"/>
            <p:cNvSpPr txBox="1"/>
            <p:nvPr/>
          </p:nvSpPr>
          <p:spPr>
            <a:xfrm>
              <a:off x="7543800" y="2971800"/>
              <a:ext cx="38985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E</a:t>
              </a:r>
              <a:endParaRPr lang="en-US" sz="24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765472" y="3110344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h</a:t>
              </a:r>
              <a:endParaRPr lang="en-US" sz="1600" dirty="0"/>
            </a:p>
          </p:txBody>
        </p:sp>
      </p:grpSp>
      <p:sp>
        <p:nvSpPr>
          <p:cNvPr id="25" name="Rectangle 9"/>
          <p:cNvSpPr>
            <a:spLocks noChangeArrowheads="1"/>
          </p:cNvSpPr>
          <p:nvPr/>
        </p:nvSpPr>
        <p:spPr bwMode="auto">
          <a:xfrm>
            <a:off x="533400" y="6324600"/>
            <a:ext cx="23721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1. Zonal Cavity Formula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Inverse  Square Law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1295400"/>
            <a:ext cx="754380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/>
              <a:t> Vertical </a:t>
            </a:r>
            <a:r>
              <a:rPr lang="en-US" sz="2400" dirty="0" err="1" smtClean="0"/>
              <a:t>illuminace</a:t>
            </a:r>
            <a:r>
              <a:rPr lang="en-US" sz="2400" dirty="0" smtClean="0"/>
              <a:t> – source at an angle: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4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400" dirty="0" smtClean="0"/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US" sz="24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Where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   E = </a:t>
            </a:r>
            <a:r>
              <a:rPr lang="en-US" sz="2400" dirty="0" err="1" smtClean="0"/>
              <a:t>targe</a:t>
            </a:r>
            <a:r>
              <a:rPr lang="en-US" sz="2400" dirty="0" smtClean="0"/>
              <a:t> </a:t>
            </a:r>
            <a:r>
              <a:rPr lang="en-US" sz="2400" dirty="0" err="1" smtClean="0"/>
              <a:t>Illuminance</a:t>
            </a:r>
            <a:r>
              <a:rPr lang="en-US" sz="2400" dirty="0" smtClean="0"/>
              <a:t> (</a:t>
            </a:r>
            <a:r>
              <a:rPr lang="en-US" sz="2400" dirty="0" err="1" smtClean="0"/>
              <a:t>fc</a:t>
            </a:r>
            <a:r>
              <a:rPr lang="en-US" sz="2400" dirty="0" smtClean="0"/>
              <a:t>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   I = Source Intensity (</a:t>
            </a:r>
            <a:r>
              <a:rPr lang="en-US" sz="2400" dirty="0" err="1" smtClean="0"/>
              <a:t>cd</a:t>
            </a:r>
            <a:r>
              <a:rPr lang="en-US" sz="2400" dirty="0" smtClean="0"/>
              <a:t>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   D = Distance from Source to Target (ft)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   </a:t>
            </a:r>
            <a:r>
              <a:rPr lang="el-GR" sz="2400" dirty="0" smtClean="0"/>
              <a:t>θ</a:t>
            </a:r>
            <a:r>
              <a:rPr lang="en-US" sz="2400" dirty="0" smtClean="0"/>
              <a:t> = Angle of incidence</a:t>
            </a:r>
            <a:endParaRPr lang="en-US" sz="2400" dirty="0"/>
          </a:p>
        </p:txBody>
      </p:sp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68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6801" name="Object 1"/>
          <p:cNvGraphicFramePr>
            <a:graphicFrameLocks noChangeAspect="1"/>
          </p:cNvGraphicFramePr>
          <p:nvPr/>
        </p:nvGraphicFramePr>
        <p:xfrm>
          <a:off x="1366838" y="2133600"/>
          <a:ext cx="2903537" cy="1260475"/>
        </p:xfrm>
        <a:graphic>
          <a:graphicData uri="http://schemas.openxmlformats.org/presentationml/2006/ole">
            <p:oleObj spid="_x0000_s7170" name="Equation" r:id="rId3" imgW="901440" imgH="393480" progId="Equation.3">
              <p:embed/>
            </p:oleObj>
          </a:graphicData>
        </a:graphic>
      </p:graphicFrame>
      <p:sp>
        <p:nvSpPr>
          <p:cNvPr id="12" name="Oval 11"/>
          <p:cNvSpPr/>
          <p:nvPr/>
        </p:nvSpPr>
        <p:spPr>
          <a:xfrm>
            <a:off x="6380016" y="1828800"/>
            <a:ext cx="76200" cy="76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218218" y="3657600"/>
            <a:ext cx="381000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7294418" y="3567546"/>
            <a:ext cx="2286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6615544" y="3692236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6408880" y="1905000"/>
            <a:ext cx="0" cy="1810512"/>
          </a:xfrm>
          <a:prstGeom prst="straightConnector1">
            <a:avLst/>
          </a:prstGeom>
          <a:ln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010400" y="213360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D</a:t>
            </a:r>
            <a:endParaRPr lang="en-US" sz="2800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6400800" y="3690815"/>
            <a:ext cx="838200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endCxn id="14" idx="0"/>
          </p:cNvCxnSpPr>
          <p:nvPr/>
        </p:nvCxnSpPr>
        <p:spPr>
          <a:xfrm>
            <a:off x="6429275" y="1839959"/>
            <a:ext cx="979443" cy="1727587"/>
          </a:xfrm>
          <a:prstGeom prst="line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6345382" y="2057400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θ</a:t>
            </a:r>
            <a:endParaRPr lang="en-US" sz="2400" dirty="0"/>
          </a:p>
        </p:txBody>
      </p:sp>
      <p:grpSp>
        <p:nvGrpSpPr>
          <p:cNvPr id="2" name="Group 35"/>
          <p:cNvGrpSpPr/>
          <p:nvPr/>
        </p:nvGrpSpPr>
        <p:grpSpPr>
          <a:xfrm>
            <a:off x="6705600" y="3810000"/>
            <a:ext cx="520152" cy="477098"/>
            <a:chOff x="7543800" y="2971800"/>
            <a:chExt cx="520152" cy="477098"/>
          </a:xfrm>
        </p:grpSpPr>
        <p:sp>
          <p:nvSpPr>
            <p:cNvPr id="33" name="TextBox 32"/>
            <p:cNvSpPr txBox="1"/>
            <p:nvPr/>
          </p:nvSpPr>
          <p:spPr>
            <a:xfrm>
              <a:off x="7543800" y="2971800"/>
              <a:ext cx="38985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E</a:t>
              </a:r>
              <a:endParaRPr lang="en-US" sz="24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765472" y="3110344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v</a:t>
              </a:r>
              <a:endParaRPr lang="en-US" sz="1600" dirty="0"/>
            </a:p>
          </p:txBody>
        </p:sp>
      </p:grpSp>
      <p:sp>
        <p:nvSpPr>
          <p:cNvPr id="25" name="Rectangle 9"/>
          <p:cNvSpPr>
            <a:spLocks noChangeArrowheads="1"/>
          </p:cNvSpPr>
          <p:nvPr/>
        </p:nvSpPr>
        <p:spPr bwMode="auto">
          <a:xfrm>
            <a:off x="533400" y="6324600"/>
            <a:ext cx="23721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1. Zonal Cavity Formula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0" name="TextBox 8"/>
          <p:cNvSpPr txBox="1">
            <a:spLocks noChangeArrowheads="1"/>
          </p:cNvSpPr>
          <p:nvPr/>
        </p:nvSpPr>
        <p:spPr bwMode="auto">
          <a:xfrm>
            <a:off x="990600" y="1066800"/>
            <a:ext cx="6096000" cy="463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F. Lighting calculations</a:t>
            </a:r>
          </a:p>
          <a:p>
            <a:pPr marL="971550" lvl="1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Equation and method of calculating lumens (zonal cavity formula)</a:t>
            </a:r>
          </a:p>
          <a:p>
            <a:pPr marL="971550" lvl="1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Equation and method of calculating energy savings</a:t>
            </a:r>
          </a:p>
          <a:p>
            <a:pPr marL="971550" lvl="1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Equation and method of calculating skylight energy savings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</a:pPr>
            <a:endParaRPr lang="en-US" sz="2800" dirty="0" smtClean="0">
              <a:solidFill>
                <a:schemeClr val="tx2">
                  <a:lumMod val="40000"/>
                  <a:lumOff val="60000"/>
                </a:schemeClr>
              </a:solidFill>
              <a:latin typeface="Calibri" pitchFamily="34" charset="0"/>
            </a:endParaRPr>
          </a:p>
          <a:p>
            <a:pPr marL="971550" lvl="1" indent="-514350"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     </a:t>
            </a:r>
            <a:endParaRPr lang="en-US" sz="28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4101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4102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70C0"/>
                </a:solidFill>
                <a:latin typeface="Calibri" pitchFamily="34" charset="0"/>
              </a:rPr>
              <a:t>Introduction to Lighting Systems and Controls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4495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Energy saving equation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95400"/>
            <a:ext cx="7848600" cy="40472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FF0000"/>
                </a:solidFill>
              </a:rPr>
              <a:t>Power </a:t>
            </a:r>
            <a:r>
              <a:rPr lang="en-US" sz="2400" dirty="0" smtClean="0"/>
              <a:t>= The Rate of Consumption kilowatts kW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FF0000"/>
                </a:solidFill>
              </a:rPr>
              <a:t>Time   </a:t>
            </a:r>
            <a:r>
              <a:rPr lang="en-US" sz="2400" dirty="0" smtClean="0"/>
              <a:t> = The Duration of Consumption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FF0000"/>
                </a:solidFill>
              </a:rPr>
              <a:t>Energy =  Power  X Time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             = Total Consumption in Kilowatt hours kWh</a:t>
            </a:r>
          </a:p>
          <a:p>
            <a:pPr>
              <a:lnSpc>
                <a:spcPct val="150000"/>
              </a:lnSpc>
            </a:pPr>
            <a:endParaRPr lang="en-US" sz="2400" dirty="0" smtClean="0">
              <a:solidFill>
                <a:srgbClr val="002060"/>
              </a:solidFill>
              <a:latin typeface="+mn-lt"/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Control  strategy:  regulate the rate of consumption (</a:t>
            </a: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power)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, or the duration of consumption (</a:t>
            </a: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time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), or both.</a:t>
            </a:r>
            <a:endParaRPr lang="en-US" sz="24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3400" y="6324600"/>
            <a:ext cx="516987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Equation and method of calculating energy savings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58674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Energy saving calculation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16987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Equation and method of calculating energy savings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95400"/>
            <a:ext cx="784860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FF0000"/>
                </a:solidFill>
              </a:rPr>
              <a:t>Energy =  Power  X Time  = Total kWh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If reducing power only (e.g. de-lamping, re-lamping): </a:t>
            </a:r>
          </a:p>
          <a:p>
            <a:pPr marL="457200" indent="-457200">
              <a:lnSpc>
                <a:spcPct val="150000"/>
              </a:lnSpc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     ∆ Energy = ∆ Power X Time = (Power</a:t>
            </a:r>
            <a:r>
              <a:rPr lang="en-US" sz="2400" baseline="-25000" dirty="0" smtClean="0">
                <a:solidFill>
                  <a:srgbClr val="002060"/>
                </a:solidFill>
                <a:latin typeface="+mn-lt"/>
              </a:rPr>
              <a:t>1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– Power</a:t>
            </a:r>
            <a:r>
              <a:rPr lang="en-US" sz="2400" baseline="-25000" dirty="0" smtClean="0">
                <a:solidFill>
                  <a:srgbClr val="002060"/>
                </a:solidFill>
                <a:latin typeface="+mn-lt"/>
              </a:rPr>
              <a:t>2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)X Time</a:t>
            </a:r>
            <a:r>
              <a:rPr lang="en-US" sz="2400" baseline="-25000" dirty="0" smtClean="0">
                <a:solidFill>
                  <a:srgbClr val="002060"/>
                </a:solidFill>
                <a:latin typeface="+mn-lt"/>
              </a:rPr>
              <a:t>2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</a:t>
            </a:r>
          </a:p>
          <a:p>
            <a:pPr marL="457200" indent="-457200">
              <a:lnSpc>
                <a:spcPct val="150000"/>
              </a:lnSpc>
              <a:buAutoNum type="arabicPeriod" startAt="2"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If reducing time only (e.g. installing occupancy sensor):</a:t>
            </a:r>
          </a:p>
          <a:p>
            <a:pPr marL="457200" indent="-457200">
              <a:lnSpc>
                <a:spcPct val="150000"/>
              </a:lnSpc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     ∆ Energy = Power X ∆Time = Power X (Time</a:t>
            </a:r>
            <a:r>
              <a:rPr lang="en-US" sz="2400" baseline="-25000" dirty="0" smtClean="0">
                <a:solidFill>
                  <a:srgbClr val="002060"/>
                </a:solidFill>
                <a:latin typeface="+mn-lt"/>
              </a:rPr>
              <a:t>1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– Time</a:t>
            </a:r>
            <a:r>
              <a:rPr lang="en-US" sz="2400" baseline="-25000" dirty="0" smtClean="0">
                <a:solidFill>
                  <a:srgbClr val="002060"/>
                </a:solidFill>
                <a:latin typeface="+mn-lt"/>
              </a:rPr>
              <a:t>2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)</a:t>
            </a:r>
          </a:p>
          <a:p>
            <a:pPr marL="457200" indent="-457200">
              <a:lnSpc>
                <a:spcPct val="150000"/>
              </a:lnSpc>
              <a:buAutoNum type="arabicPeriod" startAt="3"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If both power and time reduced (e.g. </a:t>
            </a:r>
            <a:r>
              <a:rPr lang="en-US" sz="2400" dirty="0" err="1" smtClean="0">
                <a:solidFill>
                  <a:srgbClr val="002060"/>
                </a:solidFill>
                <a:latin typeface="+mn-lt"/>
              </a:rPr>
              <a:t>daylighting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control)</a:t>
            </a:r>
          </a:p>
          <a:p>
            <a:pPr marL="457200" indent="-457200">
              <a:lnSpc>
                <a:spcPct val="150000"/>
              </a:lnSpc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      ∆ Energy = Power</a:t>
            </a:r>
            <a:r>
              <a:rPr lang="en-US" sz="2400" baseline="-25000" dirty="0" smtClean="0">
                <a:solidFill>
                  <a:srgbClr val="002060"/>
                </a:solidFill>
                <a:latin typeface="+mn-lt"/>
              </a:rPr>
              <a:t>1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X Time</a:t>
            </a:r>
            <a:r>
              <a:rPr lang="en-US" sz="2400" baseline="-25000" dirty="0" smtClean="0">
                <a:solidFill>
                  <a:srgbClr val="002060"/>
                </a:solidFill>
                <a:latin typeface="+mn-lt"/>
              </a:rPr>
              <a:t>1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– Power</a:t>
            </a:r>
            <a:r>
              <a:rPr lang="en-US" sz="2400" baseline="-25000" dirty="0" smtClean="0">
                <a:solidFill>
                  <a:srgbClr val="002060"/>
                </a:solidFill>
                <a:latin typeface="+mn-lt"/>
              </a:rPr>
              <a:t>2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X Time</a:t>
            </a:r>
            <a:r>
              <a:rPr lang="en-US" sz="2400" baseline="-25000" dirty="0" smtClean="0">
                <a:solidFill>
                  <a:srgbClr val="002060"/>
                </a:solidFill>
                <a:latin typeface="+mn-lt"/>
              </a:rPr>
              <a:t>2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4495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Excel practice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16987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Equation and method of calculating energy savings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19200"/>
            <a:ext cx="7848600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∆ Energy = ∆ Power X Time = (Power</a:t>
            </a:r>
            <a:r>
              <a:rPr lang="en-US" sz="2400" baseline="-25000" dirty="0" smtClean="0">
                <a:solidFill>
                  <a:srgbClr val="002060"/>
                </a:solidFill>
                <a:latin typeface="+mn-lt"/>
              </a:rPr>
              <a:t>1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– Power</a:t>
            </a:r>
            <a:r>
              <a:rPr lang="en-US" sz="2400" baseline="-25000" dirty="0" smtClean="0">
                <a:solidFill>
                  <a:srgbClr val="002060"/>
                </a:solidFill>
                <a:latin typeface="+mn-lt"/>
              </a:rPr>
              <a:t>2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)X Time</a:t>
            </a:r>
            <a:r>
              <a:rPr lang="en-US" sz="2400" baseline="-25000" dirty="0" smtClean="0">
                <a:solidFill>
                  <a:srgbClr val="002060"/>
                </a:solidFill>
                <a:latin typeface="+mn-lt"/>
              </a:rPr>
              <a:t>2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</a:t>
            </a:r>
          </a:p>
          <a:p>
            <a:pPr marL="457200" indent="-457200">
              <a:lnSpc>
                <a:spcPct val="150000"/>
              </a:lnSpc>
              <a:buAutoNum type="arabicPeriod" startAt="2"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∆ Energy = Power X ∆Time = Power X (Time</a:t>
            </a:r>
            <a:r>
              <a:rPr lang="en-US" sz="2400" baseline="-25000" dirty="0" smtClean="0">
                <a:solidFill>
                  <a:srgbClr val="002060"/>
                </a:solidFill>
                <a:latin typeface="+mn-lt"/>
              </a:rPr>
              <a:t>1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– Time</a:t>
            </a:r>
            <a:r>
              <a:rPr lang="en-US" sz="2400" baseline="-25000" dirty="0" smtClean="0">
                <a:solidFill>
                  <a:srgbClr val="002060"/>
                </a:solidFill>
                <a:latin typeface="+mn-lt"/>
              </a:rPr>
              <a:t>2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)</a:t>
            </a:r>
          </a:p>
          <a:p>
            <a:pPr marL="457200" indent="-457200">
              <a:lnSpc>
                <a:spcPct val="150000"/>
              </a:lnSpc>
              <a:buAutoNum type="arabicPeriod" startAt="3"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∆ Energy = Power</a:t>
            </a:r>
            <a:r>
              <a:rPr lang="en-US" sz="2400" baseline="-25000" dirty="0" smtClean="0">
                <a:solidFill>
                  <a:srgbClr val="002060"/>
                </a:solidFill>
                <a:latin typeface="+mn-lt"/>
              </a:rPr>
              <a:t>1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X Time</a:t>
            </a:r>
            <a:r>
              <a:rPr lang="en-US" sz="2400" baseline="-25000" dirty="0" smtClean="0">
                <a:solidFill>
                  <a:srgbClr val="002060"/>
                </a:solidFill>
                <a:latin typeface="+mn-lt"/>
              </a:rPr>
              <a:t>1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– Power</a:t>
            </a:r>
            <a:r>
              <a:rPr lang="en-US" sz="2400" baseline="-25000" dirty="0" smtClean="0">
                <a:solidFill>
                  <a:srgbClr val="002060"/>
                </a:solidFill>
                <a:latin typeface="+mn-lt"/>
              </a:rPr>
              <a:t>2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X Time</a:t>
            </a:r>
            <a:r>
              <a:rPr lang="en-US" sz="2400" baseline="-25000" dirty="0" smtClean="0">
                <a:solidFill>
                  <a:srgbClr val="002060"/>
                </a:solidFill>
                <a:latin typeface="+mn-lt"/>
              </a:rPr>
              <a:t>2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</a:t>
            </a:r>
          </a:p>
          <a:p>
            <a:pPr marL="457200" indent="-457200">
              <a:lnSpc>
                <a:spcPct val="150000"/>
              </a:lnSpc>
              <a:buAutoNum type="arabicPeriod" startAt="3"/>
            </a:pPr>
            <a:endParaRPr lang="en-US" sz="2400" dirty="0" smtClean="0">
              <a:solidFill>
                <a:srgbClr val="002060"/>
              </a:solidFill>
              <a:latin typeface="+mn-lt"/>
            </a:endParaRPr>
          </a:p>
          <a:p>
            <a:pPr marL="457200" indent="-457200">
              <a:lnSpc>
                <a:spcPct val="150000"/>
              </a:lnSpc>
              <a:buAutoNum type="arabicPeriod" startAt="3"/>
            </a:pPr>
            <a:endParaRPr lang="en-US" sz="2400" dirty="0" smtClean="0">
              <a:solidFill>
                <a:srgbClr val="002060"/>
              </a:solidFill>
              <a:latin typeface="+mn-lt"/>
            </a:endParaRPr>
          </a:p>
          <a:p>
            <a:pPr marL="457200" indent="-457200">
              <a:lnSpc>
                <a:spcPct val="150000"/>
              </a:lnSpc>
              <a:buAutoNum type="arabicPeriod" startAt="3"/>
            </a:pPr>
            <a:endParaRPr lang="en-US" sz="2400" dirty="0" smtClean="0">
              <a:solidFill>
                <a:srgbClr val="002060"/>
              </a:solidFill>
              <a:latin typeface="+mn-lt"/>
            </a:endParaRPr>
          </a:p>
          <a:p>
            <a:pPr marL="457200" indent="-457200">
              <a:lnSpc>
                <a:spcPct val="150000"/>
              </a:lnSpc>
              <a:buAutoNum type="arabicPeriod" startAt="3"/>
            </a:pPr>
            <a:endParaRPr lang="en-US" sz="2400" dirty="0" smtClean="0">
              <a:solidFill>
                <a:srgbClr val="002060"/>
              </a:solidFill>
              <a:latin typeface="+mn-lt"/>
            </a:endParaRPr>
          </a:p>
          <a:p>
            <a:pPr marL="457200" indent="-457200">
              <a:lnSpc>
                <a:spcPct val="150000"/>
              </a:lnSpc>
              <a:buAutoNum type="arabicPeriod" startAt="3"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Simple payback period = estimated cost / annual savings</a:t>
            </a: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 t="20000" r="22500" b="56000"/>
          <a:stretch>
            <a:fillRect/>
          </a:stretch>
        </p:blipFill>
        <p:spPr bwMode="auto">
          <a:xfrm>
            <a:off x="457200" y="3200400"/>
            <a:ext cx="8267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54102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Excel hands-on practice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16987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Equation and method of calculating energy savings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19200"/>
            <a:ext cx="8001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457200">
              <a:lnSpc>
                <a:spcPct val="150000"/>
              </a:lnSpc>
            </a:pP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Combining with data logger results, students will calculate energy savings by </a:t>
            </a: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Excel (at the end of this section)</a:t>
            </a:r>
            <a:endParaRPr lang="en-US" sz="2400" dirty="0" smtClean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0" name="TextBox 8"/>
          <p:cNvSpPr txBox="1">
            <a:spLocks noChangeArrowheads="1"/>
          </p:cNvSpPr>
          <p:nvPr/>
        </p:nvSpPr>
        <p:spPr bwMode="auto">
          <a:xfrm>
            <a:off x="990600" y="1066800"/>
            <a:ext cx="6096000" cy="463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F. Lighting calculations</a:t>
            </a:r>
          </a:p>
          <a:p>
            <a:pPr marL="971550" lvl="1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Equation and method of calculating lumens (zonal cavity formula)</a:t>
            </a:r>
          </a:p>
          <a:p>
            <a:pPr marL="971550" lvl="1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Equation and method of calculating energy savings</a:t>
            </a:r>
          </a:p>
          <a:p>
            <a:pPr marL="971550" lvl="1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Method </a:t>
            </a:r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of calculating skylight energy savings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</a:pPr>
            <a:endParaRPr lang="en-US" sz="2800" dirty="0" smtClean="0">
              <a:solidFill>
                <a:schemeClr val="tx2">
                  <a:lumMod val="40000"/>
                  <a:lumOff val="60000"/>
                </a:schemeClr>
              </a:solidFill>
              <a:latin typeface="Calibri" pitchFamily="34" charset="0"/>
            </a:endParaRPr>
          </a:p>
          <a:p>
            <a:pPr marL="971550" lvl="1" indent="-514350"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     </a:t>
            </a:r>
            <a:endParaRPr lang="en-US" sz="28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4101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4102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70C0"/>
                </a:solidFill>
                <a:latin typeface="Calibri" pitchFamily="34" charset="0"/>
              </a:rPr>
              <a:t>Introduction to Lighting Systems and Controls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85800" y="914400"/>
            <a:ext cx="8001000" cy="5638800"/>
          </a:xfrm>
          <a:prstGeom prst="rect">
            <a:avLst/>
          </a:prstGeom>
          <a:noFill/>
        </p:spPr>
        <p:txBody>
          <a:bodyPr wrap="square" numCol="2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rgbClr val="0070C0"/>
                </a:solidFill>
                <a:latin typeface="+mn-lt"/>
              </a:rPr>
              <a:t>Outline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A. Introduction to fundamentals of lighting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Lighting terminology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Physics and principles of lighting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Units of measurement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Vision and colors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Ambient, directional and task lighting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Over- and under-</a:t>
            </a:r>
            <a:r>
              <a:rPr lang="en-US" sz="1400" dirty="0" err="1">
                <a:latin typeface="+mn-lt"/>
              </a:rPr>
              <a:t>illuminance</a:t>
            </a:r>
            <a:endParaRPr lang="en-US" sz="14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B. Lighting systems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Components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Types of lamps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Ballasts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Lamp comparison matrix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Types of lighting </a:t>
            </a:r>
            <a:r>
              <a:rPr lang="en-US" sz="1400" dirty="0" err="1">
                <a:latin typeface="+mn-lt"/>
              </a:rPr>
              <a:t>luminaires</a:t>
            </a:r>
            <a:r>
              <a:rPr lang="en-US" sz="1400" dirty="0">
                <a:latin typeface="+mn-lt"/>
              </a:rPr>
              <a:t> and intensities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Energy efficiency measures (EEMs)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C. Lighting controls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Basic concepts of effectiveness of lighting control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Types and appropriate applications of lighting controls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Lighting control equations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Energy efficiency measures (EEMs)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D. Additional EEMs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De-lamping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err="1">
                <a:latin typeface="+mn-lt"/>
              </a:rPr>
              <a:t>Scotopic</a:t>
            </a:r>
            <a:r>
              <a:rPr lang="en-US" sz="1400" dirty="0">
                <a:latin typeface="+mn-lt"/>
              </a:rPr>
              <a:t> lighting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Task and ambient light levels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Circadian rhythms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E. Lighting measurements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Tools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Data loggers and applications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FF0000"/>
                </a:solidFill>
                <a:latin typeface="+mn-lt"/>
              </a:rPr>
              <a:t>F. Lighting calculations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rgbClr val="FF0000"/>
                </a:solidFill>
                <a:latin typeface="+mn-lt"/>
              </a:rPr>
              <a:t>Equation and method of calculating lumens (zonal cavity formula)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rgbClr val="FF0000"/>
                </a:solidFill>
                <a:latin typeface="+mn-lt"/>
              </a:rPr>
              <a:t>Equation and method of calculating energy savings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srgbClr val="FF0000"/>
                </a:solidFill>
                <a:latin typeface="+mn-lt"/>
              </a:rPr>
              <a:t>Method </a:t>
            </a:r>
            <a:r>
              <a:rPr lang="en-US" sz="1400" dirty="0">
                <a:solidFill>
                  <a:srgbClr val="FF0000"/>
                </a:solidFill>
                <a:latin typeface="+mn-lt"/>
              </a:rPr>
              <a:t>of calculating skylight energy savings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G. Lighting standards, codes and regulations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Underwriters' Laboratory (UL)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Uniform Building Code (UBC)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Americans with Disabilities Act (ADA)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Title 24 applications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latin typeface="+mn-lt"/>
              </a:rPr>
              <a:t>H. O&amp;M measures to assure optimal performance</a:t>
            </a:r>
          </a:p>
        </p:txBody>
      </p:sp>
      <p:sp>
        <p:nvSpPr>
          <p:cNvPr id="3077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70C0"/>
                </a:solidFill>
                <a:latin typeface="Calibri" pitchFamily="34" charset="0"/>
              </a:rPr>
              <a:t>Introduction to Lighting Systems and Controls</a:t>
            </a:r>
          </a:p>
        </p:txBody>
      </p:sp>
      <p:sp>
        <p:nvSpPr>
          <p:cNvPr id="3078" name="Rectangle 9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7724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Skylights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470359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Method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of calculating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skylight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energy savings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19200"/>
            <a:ext cx="5257800" cy="4800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Provide excellent lighting conditions to the interior of buildings</a:t>
            </a:r>
          </a:p>
          <a:p>
            <a:pPr indent="-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Reduce the use of electric lighting, to save energy and reduce peak electric loads when combined with </a:t>
            </a:r>
            <a:r>
              <a:rPr lang="en-US" sz="2400" dirty="0" err="1" smtClean="0">
                <a:latin typeface="+mn-lt"/>
              </a:rPr>
              <a:t>photocontrols</a:t>
            </a:r>
            <a:endParaRPr lang="en-US" sz="2400" dirty="0" smtClean="0">
              <a:latin typeface="+mn-lt"/>
            </a:endParaRPr>
          </a:p>
          <a:p>
            <a:pPr indent="-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Satisfy human needs for contact with outdoors</a:t>
            </a:r>
          </a:p>
          <a:p>
            <a:pPr indent="-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Increase safety and security with highly reliable daytime lighting</a:t>
            </a:r>
          </a:p>
          <a:p>
            <a:pPr indent="-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Provide emergency smoke vents</a:t>
            </a:r>
          </a:p>
        </p:txBody>
      </p:sp>
      <p:pic>
        <p:nvPicPr>
          <p:cNvPr id="40962" name="Picture 2" descr="http://americanhistory.si.edu/news/renovation/skyligh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1295400"/>
            <a:ext cx="2896741" cy="386715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248400" y="5410200"/>
            <a:ext cx="19827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Americanhistory.si.edu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7724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Considerations when designing skylights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470359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Method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of calculating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skylight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energy savings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19200"/>
            <a:ext cx="6705600" cy="46474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Visual and thermal comfort</a:t>
            </a:r>
          </a:p>
          <a:p>
            <a:pPr indent="-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Seasonal and daily shifts in daylight availability</a:t>
            </a:r>
          </a:p>
          <a:p>
            <a:pPr indent="-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Heat loss and heat gain</a:t>
            </a:r>
          </a:p>
          <a:p>
            <a:pPr indent="-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Integration with the electric lighting system</a:t>
            </a:r>
          </a:p>
          <a:p>
            <a:pPr indent="-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Choice of </a:t>
            </a:r>
            <a:r>
              <a:rPr lang="en-US" sz="2400" dirty="0" err="1" smtClean="0">
                <a:latin typeface="+mn-lt"/>
              </a:rPr>
              <a:t>daylighting</a:t>
            </a:r>
            <a:r>
              <a:rPr lang="en-US" sz="2400" dirty="0" smtClean="0">
                <a:latin typeface="+mn-lt"/>
              </a:rPr>
              <a:t> control strategy</a:t>
            </a:r>
          </a:p>
          <a:p>
            <a:pPr indent="-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Integration with the roofing system</a:t>
            </a:r>
          </a:p>
          <a:p>
            <a:pPr indent="-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Integration with the HVAC design</a:t>
            </a:r>
          </a:p>
          <a:p>
            <a:pPr indent="-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Utility costs and peak electric demand</a:t>
            </a:r>
          </a:p>
          <a:p>
            <a:pPr indent="-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Structural and safety concerns</a:t>
            </a:r>
          </a:p>
        </p:txBody>
      </p:sp>
      <p:pic>
        <p:nvPicPr>
          <p:cNvPr id="3993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3200400"/>
            <a:ext cx="2633046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7724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skylights save energy?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470359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Method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of calculating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skylight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energy savings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19200"/>
            <a:ext cx="7696200" cy="48628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Cons : </a:t>
            </a:r>
          </a:p>
          <a:p>
            <a:pPr indent="-457200"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>
                <a:latin typeface="+mn-lt"/>
              </a:rPr>
              <a:t>      - Provide adequate daylight to turn off electric lights</a:t>
            </a:r>
          </a:p>
          <a:p>
            <a:pPr indent="-457200"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>
                <a:latin typeface="+mn-lt"/>
              </a:rPr>
              <a:t>      - Add less heat to a space and reduce cooling</a:t>
            </a:r>
          </a:p>
          <a:p>
            <a:pPr indent="-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Pros:</a:t>
            </a:r>
          </a:p>
          <a:p>
            <a:pPr indent="-457200"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>
                <a:latin typeface="+mn-lt"/>
              </a:rPr>
              <a:t>      - Allow more heat to escape through the roof</a:t>
            </a:r>
          </a:p>
          <a:p>
            <a:pPr indent="-457200"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>
                <a:latin typeface="+mn-lt"/>
              </a:rPr>
              <a:t>      - Increase cooling loads by letting more sun’s heat  in.</a:t>
            </a:r>
          </a:p>
          <a:p>
            <a:pPr indent="-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US" sz="2400" dirty="0" smtClean="0">
              <a:solidFill>
                <a:srgbClr val="FF0000"/>
              </a:solidFill>
              <a:latin typeface="+mn-lt"/>
            </a:endParaRPr>
          </a:p>
          <a:p>
            <a:pPr indent="-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The </a:t>
            </a: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optimum balance is a function of the building design, the building operation, and the local climatic conditions.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7724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 need skylights?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470359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Method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of calculating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skylight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energy savings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19200"/>
            <a:ext cx="7696200" cy="46474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Buildings with large open areas.</a:t>
            </a:r>
          </a:p>
          <a:p>
            <a:pPr indent="-457200"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>
                <a:latin typeface="+mn-lt"/>
              </a:rPr>
              <a:t>      - retail stores and shopping malls</a:t>
            </a:r>
          </a:p>
          <a:p>
            <a:pPr indent="-457200"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>
                <a:latin typeface="+mn-lt"/>
              </a:rPr>
              <a:t>      - grocery stores</a:t>
            </a:r>
          </a:p>
          <a:p>
            <a:pPr indent="-457200"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>
                <a:latin typeface="+mn-lt"/>
              </a:rPr>
              <a:t>      - schools</a:t>
            </a:r>
          </a:p>
          <a:p>
            <a:pPr indent="-457200"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>
                <a:latin typeface="+mn-lt"/>
              </a:rPr>
              <a:t>      - single-story office buildings</a:t>
            </a:r>
          </a:p>
          <a:p>
            <a:pPr indent="-457200"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>
                <a:latin typeface="+mn-lt"/>
              </a:rPr>
              <a:t>      - manufacturing</a:t>
            </a:r>
          </a:p>
          <a:p>
            <a:pPr indent="-457200"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>
                <a:latin typeface="+mn-lt"/>
              </a:rPr>
              <a:t>      - warehouses</a:t>
            </a:r>
          </a:p>
          <a:p>
            <a:pPr indent="-457200"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>
                <a:latin typeface="+mn-lt"/>
              </a:rPr>
              <a:t>      - distribution centers</a:t>
            </a:r>
          </a:p>
          <a:p>
            <a:pPr indent="-457200"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>
                <a:latin typeface="+mn-lt"/>
              </a:rPr>
              <a:t>      - agricultural building</a:t>
            </a:r>
          </a:p>
        </p:txBody>
      </p:sp>
      <p:pic>
        <p:nvPicPr>
          <p:cNvPr id="37890" name="Picture 2" descr="Skylit Build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1524000"/>
            <a:ext cx="2667000" cy="1939638"/>
          </a:xfrm>
          <a:prstGeom prst="rect">
            <a:avLst/>
          </a:prstGeom>
          <a:noFill/>
        </p:spPr>
      </p:pic>
      <p:pic>
        <p:nvPicPr>
          <p:cNvPr id="37892" name="Picture 4" descr="http://imgs.ebuild.com/cms/ARCHITECTURAL%20LIGHTING%20MAGAZINE/2008/March/AL080305047L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810000"/>
            <a:ext cx="2857500" cy="18669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7724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% of commercial buildings in California?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470359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Method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of calculating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skylight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energy savings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19200"/>
            <a:ext cx="7696200" cy="46474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457200"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>
                <a:latin typeface="+mn-lt"/>
              </a:rPr>
              <a:t>   Retail buildings 	18%</a:t>
            </a:r>
          </a:p>
          <a:p>
            <a:pPr indent="-457200"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>
                <a:latin typeface="+mn-lt"/>
              </a:rPr>
              <a:t>   Grocery Stores	8.5%</a:t>
            </a:r>
          </a:p>
          <a:p>
            <a:pPr indent="-457200"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>
                <a:latin typeface="+mn-lt"/>
              </a:rPr>
              <a:t>   Schools		8.5%</a:t>
            </a:r>
          </a:p>
          <a:p>
            <a:pPr indent="-457200"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>
                <a:latin typeface="+mn-lt"/>
              </a:rPr>
              <a:t>   Small offices		5.0%</a:t>
            </a:r>
          </a:p>
          <a:p>
            <a:pPr indent="-457200"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>
                <a:latin typeface="+mn-lt"/>
              </a:rPr>
              <a:t>   Warehouses		12%</a:t>
            </a:r>
          </a:p>
          <a:p>
            <a:pPr indent="-457200"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>
                <a:latin typeface="+mn-lt"/>
              </a:rPr>
              <a:t>---------------------------------------</a:t>
            </a:r>
          </a:p>
          <a:p>
            <a:pPr indent="-457200"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>
                <a:latin typeface="+mn-lt"/>
              </a:rPr>
              <a:t>   Total 			52%</a:t>
            </a:r>
          </a:p>
          <a:p>
            <a:pPr indent="-457200">
              <a:spcBef>
                <a:spcPts val="600"/>
              </a:spcBef>
              <a:spcAft>
                <a:spcPts val="600"/>
              </a:spcAft>
            </a:pPr>
            <a:endParaRPr lang="en-US" sz="2400" dirty="0" smtClean="0">
              <a:latin typeface="+mn-lt"/>
            </a:endParaRPr>
          </a:p>
          <a:p>
            <a:pPr indent="-457200"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Significant energy saving opportunities by skylights.</a:t>
            </a:r>
            <a:r>
              <a:rPr lang="en-US" sz="2400" dirty="0" smtClean="0">
                <a:latin typeface="+mn-lt"/>
              </a:rPr>
              <a:t> </a:t>
            </a:r>
          </a:p>
        </p:txBody>
      </p:sp>
      <p:pic>
        <p:nvPicPr>
          <p:cNvPr id="36866" name="Picture 2" descr="http://imgs.ebuild.com/cms/ARCHITECTURAL%20LIGHTING%20MAGAZINE/2008/March/AL080305047L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371600"/>
            <a:ext cx="3822492" cy="3886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 l="10000" t="12000" r="41875" b="77000"/>
          <a:stretch>
            <a:fillRect/>
          </a:stretch>
        </p:blipFill>
        <p:spPr bwMode="auto">
          <a:xfrm>
            <a:off x="2133600" y="2133600"/>
            <a:ext cx="5867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80772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Related materials – </a:t>
            </a:r>
            <a:r>
              <a:rPr lang="en-US" sz="32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Skylighting</a:t>
            </a: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Guidelines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470359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Method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of calculating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skylight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energy savings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000" y="1371600"/>
            <a:ext cx="7696200" cy="28777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457200">
              <a:spcBef>
                <a:spcPts val="600"/>
              </a:spcBef>
              <a:spcAft>
                <a:spcPts val="600"/>
              </a:spcAft>
            </a:pPr>
            <a:r>
              <a:rPr lang="en-US" dirty="0" smtClean="0">
                <a:hlinkClick r:id="rId3"/>
              </a:rPr>
              <a:t>http://www.energydesignresources.com/resources/publications/design-guidelines/design-guidelines-skylighting-guidelines.aspx</a:t>
            </a:r>
            <a:endParaRPr lang="en-US" dirty="0" smtClean="0"/>
          </a:p>
          <a:p>
            <a:pPr>
              <a:spcBef>
                <a:spcPts val="600"/>
              </a:spcBef>
            </a:pPr>
            <a:endParaRPr lang="en-US" sz="2400" dirty="0" smtClean="0"/>
          </a:p>
          <a:p>
            <a:pPr>
              <a:spcBef>
                <a:spcPts val="600"/>
              </a:spcBef>
            </a:pPr>
            <a:endParaRPr lang="en-US" sz="2400" dirty="0" smtClean="0"/>
          </a:p>
          <a:p>
            <a:pPr>
              <a:spcBef>
                <a:spcPts val="600"/>
              </a:spcBef>
            </a:pPr>
            <a:endParaRPr lang="en-US" sz="2400" dirty="0" smtClean="0"/>
          </a:p>
          <a:p>
            <a:pPr>
              <a:spcBef>
                <a:spcPts val="600"/>
              </a:spcBef>
            </a:pPr>
            <a:r>
              <a:rPr lang="en-US" sz="2400" dirty="0" smtClean="0">
                <a:hlinkClick r:id="rId4"/>
              </a:rPr>
              <a:t>http</a:t>
            </a:r>
            <a:r>
              <a:rPr lang="en-US" sz="2400" dirty="0" smtClean="0">
                <a:hlinkClick r:id="rId4"/>
              </a:rPr>
              <a:t>://apps1.eere.energy.gov/buildings/publications/pdfs/commercial_initiative/toplighting_final_report.pdf</a:t>
            </a:r>
            <a:endParaRPr lang="en-US" sz="2400" dirty="0" smtClean="0"/>
          </a:p>
        </p:txBody>
      </p:sp>
      <p:pic>
        <p:nvPicPr>
          <p:cNvPr id="35841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28800" y="4495800"/>
            <a:ext cx="4991100" cy="1584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7724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SkyCalc</a:t>
            </a: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Skylight design tool 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19200"/>
            <a:ext cx="8001000" cy="4339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Readily available data for most of California Climate Zones</a:t>
            </a:r>
          </a:p>
          <a:p>
            <a:pPr indent="-457200"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Built-in basic lighting calculations, energy cost analysis, and other useful information</a:t>
            </a:r>
          </a:p>
          <a:p>
            <a:pPr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Makes skylight sizing quick and easy</a:t>
            </a:r>
          </a:p>
          <a:p>
            <a:pPr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Accounts for:</a:t>
            </a:r>
          </a:p>
          <a:p>
            <a:pPr indent="-457200"/>
            <a:r>
              <a:rPr lang="en-US" sz="2400" dirty="0" smtClean="0">
                <a:latin typeface="+mn-lt"/>
              </a:rPr>
              <a:t> </a:t>
            </a:r>
            <a:r>
              <a:rPr lang="en-US" sz="2400" dirty="0" smtClean="0">
                <a:latin typeface="+mn-lt"/>
              </a:rPr>
              <a:t>  - Heating</a:t>
            </a:r>
          </a:p>
          <a:p>
            <a:pPr indent="-457200"/>
            <a:r>
              <a:rPr lang="en-US" sz="2400" dirty="0" smtClean="0">
                <a:latin typeface="+mn-lt"/>
              </a:rPr>
              <a:t> </a:t>
            </a:r>
            <a:r>
              <a:rPr lang="en-US" sz="2400" dirty="0" smtClean="0">
                <a:latin typeface="+mn-lt"/>
              </a:rPr>
              <a:t>  - Cooling</a:t>
            </a:r>
          </a:p>
          <a:p>
            <a:pPr indent="-457200"/>
            <a:r>
              <a:rPr lang="en-US" sz="2400" dirty="0" smtClean="0">
                <a:latin typeface="+mn-lt"/>
              </a:rPr>
              <a:t> </a:t>
            </a:r>
            <a:r>
              <a:rPr lang="en-US" sz="2400" dirty="0" smtClean="0">
                <a:latin typeface="+mn-lt"/>
              </a:rPr>
              <a:t>  - Lighting</a:t>
            </a:r>
          </a:p>
          <a:p>
            <a:pPr indent="-457200"/>
            <a:r>
              <a:rPr lang="en-US" sz="2400" dirty="0" smtClean="0">
                <a:latin typeface="+mn-lt"/>
              </a:rPr>
              <a:t> </a:t>
            </a:r>
            <a:r>
              <a:rPr lang="en-US" sz="2400" dirty="0" smtClean="0">
                <a:latin typeface="+mn-lt"/>
              </a:rPr>
              <a:t>  - Energy rates</a:t>
            </a:r>
          </a:p>
          <a:p>
            <a:pPr indent="-457200"/>
            <a:r>
              <a:rPr lang="en-US" sz="2400" dirty="0" smtClean="0">
                <a:latin typeface="+mn-lt"/>
              </a:rPr>
              <a:t> </a:t>
            </a:r>
            <a:r>
              <a:rPr lang="en-US" sz="2400" dirty="0" smtClean="0">
                <a:latin typeface="+mn-lt"/>
              </a:rPr>
              <a:t>  - Occupancy/use</a:t>
            </a:r>
            <a:endParaRPr lang="en-US" sz="2400" dirty="0" smtClean="0">
              <a:latin typeface="+mn-lt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3400" y="6324600"/>
            <a:ext cx="470359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Method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of calculating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skylight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energy savings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3481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3276600"/>
            <a:ext cx="5029200" cy="25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685800" y="5940623"/>
            <a:ext cx="63246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3"/>
              </a:rPr>
              <a:t>http://www.energydesignresources.com/resources/software-tools/skycalc.aspx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7724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SkyCalc</a:t>
            </a: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example input characteristics 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3400" y="6324600"/>
            <a:ext cx="470359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Method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of calculating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skylight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energy savings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295400"/>
            <a:ext cx="5943600" cy="4838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7724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SkyCalc</a:t>
            </a: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example input characteristics 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3400" y="6324600"/>
            <a:ext cx="470359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Method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of calculating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skylight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energy savings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9199" y="1287943"/>
            <a:ext cx="7931401" cy="4808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0" name="TextBox 8"/>
          <p:cNvSpPr txBox="1">
            <a:spLocks noChangeArrowheads="1"/>
          </p:cNvSpPr>
          <p:nvPr/>
        </p:nvSpPr>
        <p:spPr bwMode="auto">
          <a:xfrm>
            <a:off x="990600" y="1066800"/>
            <a:ext cx="6781800" cy="357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F. Lighting calculations</a:t>
            </a:r>
          </a:p>
          <a:p>
            <a:pPr marL="971550" lvl="1" indent="-514350" fontAlgn="auto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Equation and method of calculating lumens (zonal cavity formula)</a:t>
            </a:r>
          </a:p>
          <a:p>
            <a:pPr marL="971550" lvl="1" indent="-514350" fontAlgn="auto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Equation and method of calculating energy savings</a:t>
            </a:r>
          </a:p>
          <a:p>
            <a:pPr marL="971550" lvl="1" indent="-514350" fontAlgn="auto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Equation and method of calculating skylight energy savings</a:t>
            </a: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     </a:t>
            </a:r>
            <a:endParaRPr lang="en-US" sz="28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4101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4102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70C0"/>
                </a:solidFill>
                <a:latin typeface="Calibri" pitchFamily="34" charset="0"/>
              </a:rPr>
              <a:t>Introduction to Lighting Systems and Controls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Zonal Cavity Procedure (Lumen Method)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3400" y="6324600"/>
            <a:ext cx="23721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1. Zonal Cavity Formula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7585" name="Object 1"/>
          <p:cNvGraphicFramePr>
            <a:graphicFrameLocks noChangeAspect="1"/>
          </p:cNvGraphicFramePr>
          <p:nvPr/>
        </p:nvGraphicFramePr>
        <p:xfrm>
          <a:off x="685800" y="1752600"/>
          <a:ext cx="7850459" cy="914400"/>
        </p:xfrm>
        <a:graphic>
          <a:graphicData uri="http://schemas.openxmlformats.org/presentationml/2006/ole">
            <p:oleObj spid="_x0000_s1026" name="Equation" r:id="rId3" imgW="3352800" imgH="393700" progId="Equation.3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219200" y="2971800"/>
            <a:ext cx="6096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 </a:t>
            </a:r>
            <a:r>
              <a:rPr lang="en-US" sz="2400" dirty="0" err="1" smtClean="0"/>
              <a:t>ave</a:t>
            </a:r>
            <a:r>
              <a:rPr lang="en-US" sz="2400" dirty="0" smtClean="0"/>
              <a:t> = Average </a:t>
            </a:r>
            <a:r>
              <a:rPr lang="en-US" sz="2400" dirty="0" err="1" smtClean="0"/>
              <a:t>Illuminance</a:t>
            </a:r>
            <a:r>
              <a:rPr lang="en-US" sz="2400" dirty="0" smtClean="0"/>
              <a:t> (</a:t>
            </a:r>
            <a:r>
              <a:rPr lang="en-US" sz="2400" dirty="0" err="1" smtClean="0"/>
              <a:t>fc</a:t>
            </a:r>
            <a:r>
              <a:rPr lang="en-US" sz="2400" dirty="0" smtClean="0"/>
              <a:t>)</a:t>
            </a:r>
          </a:p>
          <a:p>
            <a:endParaRPr lang="en-US" sz="2400" dirty="0" smtClean="0"/>
          </a:p>
          <a:p>
            <a:r>
              <a:rPr lang="en-US" sz="2400" dirty="0" smtClean="0"/>
              <a:t>CU = </a:t>
            </a:r>
            <a:r>
              <a:rPr lang="en-US" sz="2400" dirty="0" err="1" smtClean="0"/>
              <a:t>Luminaire</a:t>
            </a:r>
            <a:r>
              <a:rPr lang="en-US" sz="2400" dirty="0" smtClean="0"/>
              <a:t> Coefficient of Utilization</a:t>
            </a:r>
          </a:p>
          <a:p>
            <a:r>
              <a:rPr lang="en-US" sz="2400" dirty="0" smtClean="0"/>
              <a:t> </a:t>
            </a:r>
          </a:p>
          <a:p>
            <a:r>
              <a:rPr lang="en-US" sz="2400" dirty="0" smtClean="0"/>
              <a:t>LLF = Light loss factor</a:t>
            </a:r>
          </a:p>
          <a:p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609600" y="1219200"/>
            <a:ext cx="26228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Zonal Cavity Formula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Luminaire</a:t>
            </a: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Coefficient of Utilization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7585" name="Object 1"/>
          <p:cNvGraphicFramePr>
            <a:graphicFrameLocks noChangeAspect="1"/>
          </p:cNvGraphicFramePr>
          <p:nvPr/>
        </p:nvGraphicFramePr>
        <p:xfrm>
          <a:off x="1828800" y="1371600"/>
          <a:ext cx="5056188" cy="973138"/>
        </p:xfrm>
        <a:graphic>
          <a:graphicData uri="http://schemas.openxmlformats.org/presentationml/2006/ole">
            <p:oleObj spid="_x0000_s2050" name="Equation" r:id="rId3" imgW="2158920" imgH="419040" progId="Equation.3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62000" y="2590800"/>
            <a:ext cx="7772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Depends on Room Cavity Ratio (RCR) and room reflectance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Accounts for the percentage of light that will reach the </a:t>
            </a:r>
            <a:r>
              <a:rPr lang="en-US" sz="2400" dirty="0" err="1" smtClean="0"/>
              <a:t>workplane</a:t>
            </a:r>
            <a:r>
              <a:rPr lang="en-US" sz="2400" dirty="0" smtClean="0"/>
              <a:t> from a given </a:t>
            </a:r>
            <a:r>
              <a:rPr lang="en-US" sz="2400" dirty="0" err="1" smtClean="0"/>
              <a:t>luminaire</a:t>
            </a:r>
            <a:r>
              <a:rPr lang="en-US" sz="2400" dirty="0" smtClean="0"/>
              <a:t> under specific room conditions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Requires user to make assumptions about ceiling and wall </a:t>
            </a:r>
            <a:r>
              <a:rPr lang="en-US" sz="2400" dirty="0" err="1" smtClean="0"/>
              <a:t>reflectances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Requires user to calculate RCR</a:t>
            </a:r>
          </a:p>
          <a:p>
            <a:endParaRPr lang="en-US" sz="2400" dirty="0"/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533400" y="6324600"/>
            <a:ext cx="23721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1. Zonal Cavity Formula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Room Cavity Ratio (RCR)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7585" name="Object 1"/>
          <p:cNvGraphicFramePr>
            <a:graphicFrameLocks noChangeAspect="1"/>
          </p:cNvGraphicFramePr>
          <p:nvPr/>
        </p:nvGraphicFramePr>
        <p:xfrm>
          <a:off x="2667000" y="1371600"/>
          <a:ext cx="2944812" cy="912812"/>
        </p:xfrm>
        <a:graphic>
          <a:graphicData uri="http://schemas.openxmlformats.org/presentationml/2006/ole">
            <p:oleObj spid="_x0000_s3074" name="Equation" r:id="rId3" imgW="1257120" imgH="393480" progId="Equation.3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38200" y="3733800"/>
            <a:ext cx="7696200" cy="22398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 h = Distance from </a:t>
            </a:r>
            <a:r>
              <a:rPr lang="en-US" sz="2400" dirty="0" err="1" smtClean="0"/>
              <a:t>luminaire</a:t>
            </a:r>
            <a:r>
              <a:rPr lang="en-US" sz="2400" dirty="0" smtClean="0"/>
              <a:t> plane to work plane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 L = Room length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 W = Room width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 P = Room perimeter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6324600" y="1676400"/>
            <a:ext cx="458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or</a:t>
            </a:r>
            <a:endParaRPr lang="en-US" sz="2400" dirty="0"/>
          </a:p>
        </p:txBody>
      </p:sp>
      <p:graphicFrame>
        <p:nvGraphicFramePr>
          <p:cNvPr id="71683" name="Object 1"/>
          <p:cNvGraphicFramePr>
            <a:graphicFrameLocks noChangeAspect="1"/>
          </p:cNvGraphicFramePr>
          <p:nvPr/>
        </p:nvGraphicFramePr>
        <p:xfrm>
          <a:off x="3178175" y="2743200"/>
          <a:ext cx="2379663" cy="912813"/>
        </p:xfrm>
        <a:graphic>
          <a:graphicData uri="http://schemas.openxmlformats.org/presentationml/2006/ole">
            <p:oleObj spid="_x0000_s3075" name="Equation" r:id="rId4" imgW="1015920" imgH="393480" progId="Equation.3">
              <p:embed/>
            </p:oleObj>
          </a:graphicData>
        </a:graphic>
      </p:graphicFrame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533400" y="6324600"/>
            <a:ext cx="23721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1. Zonal Cavity Formula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Light Loss Factors (LLF)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62000" y="1295400"/>
            <a:ext cx="7696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 Recoverable LLFs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  - Lamp Lumen Depreciation (LLD)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  - </a:t>
            </a:r>
            <a:r>
              <a:rPr lang="en-US" sz="2400" dirty="0" err="1" smtClean="0"/>
              <a:t>Luminaire</a:t>
            </a:r>
            <a:r>
              <a:rPr lang="en-US" sz="2400" dirty="0" smtClean="0"/>
              <a:t> Dirt Depreciation (LDD)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  - Room Surface Dirt Depreciation (RSDD)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 Non-Recoverable LLF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   - Ballast factor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   - Voltage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 Total LLF = LLD X LDD X RSDD X BF X Other LLFs</a:t>
            </a:r>
            <a:endParaRPr lang="en-US" sz="2400" dirty="0"/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533400" y="6324600"/>
            <a:ext cx="23721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1. Zonal Cavity Formula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Zonal Cavity Procedure (Lumen Method)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1447800"/>
            <a:ext cx="754380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/>
              <a:t> Provides a single value of average </a:t>
            </a:r>
            <a:r>
              <a:rPr lang="en-US" sz="2400" dirty="0" err="1" smtClean="0"/>
              <a:t>illuminance</a:t>
            </a:r>
            <a:endParaRPr lang="en-US" sz="2400" dirty="0" smtClean="0"/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US" sz="2400" dirty="0" smtClean="0"/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/>
              <a:t> Advantages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   - Provides a  quick, easy way to estimate </a:t>
            </a:r>
            <a:r>
              <a:rPr lang="en-US" sz="2400" dirty="0" err="1" smtClean="0"/>
              <a:t>illuminance</a:t>
            </a:r>
            <a:r>
              <a:rPr lang="en-US" sz="2400" dirty="0" smtClean="0"/>
              <a:t> or fixture quantities needed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   -  An easy means of comparing different </a:t>
            </a:r>
            <a:r>
              <a:rPr lang="en-US" sz="2400" dirty="0" err="1" smtClean="0"/>
              <a:t>luminaires</a:t>
            </a:r>
            <a:r>
              <a:rPr lang="en-US" sz="2400" dirty="0" smtClean="0"/>
              <a:t> or lamps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400" dirty="0"/>
          </a:p>
        </p:txBody>
      </p:sp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33400" y="6324600"/>
            <a:ext cx="23721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1. Zonal Cavity Formula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Another Use for Lumen Method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1447800"/>
            <a:ext cx="754380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/>
              <a:t> To determine the number of </a:t>
            </a:r>
            <a:r>
              <a:rPr lang="en-US" sz="2400" dirty="0" err="1" smtClean="0"/>
              <a:t>luminaires</a:t>
            </a:r>
            <a:r>
              <a:rPr lang="en-US" sz="2400" dirty="0" smtClean="0"/>
              <a:t> </a:t>
            </a:r>
            <a:r>
              <a:rPr lang="en-US" sz="2400" dirty="0" err="1" smtClean="0"/>
              <a:t>rquired</a:t>
            </a:r>
            <a:r>
              <a:rPr lang="en-US" sz="2400" dirty="0" smtClean="0"/>
              <a:t> to achieve an average </a:t>
            </a:r>
            <a:r>
              <a:rPr lang="en-US" sz="2400" dirty="0" err="1" smtClean="0"/>
              <a:t>illuminance</a:t>
            </a:r>
            <a:r>
              <a:rPr lang="en-US" sz="2400" dirty="0" smtClean="0"/>
              <a:t>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4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4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4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 E</a:t>
            </a:r>
            <a:r>
              <a:rPr lang="en-US" sz="1600" dirty="0" smtClean="0"/>
              <a:t>ave</a:t>
            </a:r>
            <a:r>
              <a:rPr lang="en-US" sz="2400" dirty="0" smtClean="0"/>
              <a:t> = Average </a:t>
            </a:r>
            <a:r>
              <a:rPr lang="en-US" sz="2400" dirty="0" err="1" smtClean="0"/>
              <a:t>Illuminance</a:t>
            </a:r>
            <a:r>
              <a:rPr lang="en-US" sz="2400" dirty="0" smtClean="0"/>
              <a:t> (</a:t>
            </a:r>
            <a:r>
              <a:rPr lang="en-US" sz="2400" dirty="0" err="1" smtClean="0"/>
              <a:t>fc</a:t>
            </a:r>
            <a:r>
              <a:rPr lang="en-US" sz="2400" dirty="0" smtClean="0"/>
              <a:t>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CU = </a:t>
            </a:r>
            <a:r>
              <a:rPr lang="en-US" sz="2400" dirty="0" err="1" smtClean="0"/>
              <a:t>Luminaire</a:t>
            </a:r>
            <a:r>
              <a:rPr lang="en-US" sz="2400" dirty="0" smtClean="0"/>
              <a:t> Coefficient of </a:t>
            </a:r>
            <a:r>
              <a:rPr lang="en-US" sz="2400" dirty="0" err="1" smtClean="0"/>
              <a:t>Utilizaiton</a:t>
            </a:r>
            <a:endParaRPr lang="en-US" sz="24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LLF = Light loss factor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400" dirty="0"/>
          </a:p>
        </p:txBody>
      </p:sp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4753" name="Object 1"/>
          <p:cNvGraphicFramePr>
            <a:graphicFrameLocks noChangeAspect="1"/>
          </p:cNvGraphicFramePr>
          <p:nvPr/>
        </p:nvGraphicFramePr>
        <p:xfrm>
          <a:off x="990600" y="2590800"/>
          <a:ext cx="7287172" cy="990600"/>
        </p:xfrm>
        <a:graphic>
          <a:graphicData uri="http://schemas.openxmlformats.org/presentationml/2006/ole">
            <p:oleObj spid="_x0000_s4098" name="Equation" r:id="rId3" imgW="3048000" imgH="419100" progId="Equation.3">
              <p:embed/>
            </p:oleObj>
          </a:graphicData>
        </a:graphic>
      </p:graphicFrame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533400" y="6324600"/>
            <a:ext cx="23721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1. Zonal Cavity Formula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16549</TotalTime>
  <Words>1558</Words>
  <Application>Microsoft Office PowerPoint</Application>
  <PresentationFormat>On-screen Show (4:3)</PresentationFormat>
  <Paragraphs>292</Paragraphs>
  <Slides>28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Office Theme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Xin Ai</dc:creator>
  <cp:lastModifiedBy>Xin Ai</cp:lastModifiedBy>
  <cp:revision>183</cp:revision>
  <dcterms:created xsi:type="dcterms:W3CDTF">2012-07-02T05:20:48Z</dcterms:created>
  <dcterms:modified xsi:type="dcterms:W3CDTF">2012-09-11T19:51:10Z</dcterms:modified>
</cp:coreProperties>
</file>