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2"/>
  </p:notesMasterIdLst>
  <p:handoutMasterIdLst>
    <p:handoutMasterId r:id="rId33"/>
  </p:handoutMasterIdLst>
  <p:sldIdLst>
    <p:sldId id="256" r:id="rId2"/>
    <p:sldId id="257" r:id="rId3"/>
    <p:sldId id="485" r:id="rId4"/>
    <p:sldId id="514" r:id="rId5"/>
    <p:sldId id="489" r:id="rId6"/>
    <p:sldId id="493" r:id="rId7"/>
    <p:sldId id="486" r:id="rId8"/>
    <p:sldId id="490" r:id="rId9"/>
    <p:sldId id="494" r:id="rId10"/>
    <p:sldId id="496" r:id="rId11"/>
    <p:sldId id="487" r:id="rId12"/>
    <p:sldId id="491" r:id="rId13"/>
    <p:sldId id="488" r:id="rId14"/>
    <p:sldId id="492" r:id="rId15"/>
    <p:sldId id="497" r:id="rId16"/>
    <p:sldId id="503" r:id="rId17"/>
    <p:sldId id="513" r:id="rId18"/>
    <p:sldId id="504" r:id="rId19"/>
    <p:sldId id="512" r:id="rId20"/>
    <p:sldId id="511" r:id="rId21"/>
    <p:sldId id="505" r:id="rId22"/>
    <p:sldId id="506" r:id="rId23"/>
    <p:sldId id="507" r:id="rId24"/>
    <p:sldId id="508" r:id="rId25"/>
    <p:sldId id="510" r:id="rId26"/>
    <p:sldId id="500" r:id="rId27"/>
    <p:sldId id="501" r:id="rId28"/>
    <p:sldId id="484" r:id="rId29"/>
    <p:sldId id="258" r:id="rId30"/>
    <p:sldId id="483"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6600"/>
    <a:srgbClr val="FF99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825" autoAdjust="0"/>
  </p:normalViewPr>
  <p:slideViewPr>
    <p:cSldViewPr>
      <p:cViewPr varScale="1">
        <p:scale>
          <a:sx n="71" d="100"/>
          <a:sy n="71" d="100"/>
        </p:scale>
        <p:origin x="-78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defRPr>
            </a:lvl1pPr>
          </a:lstStyle>
          <a:p>
            <a:pPr>
              <a:defRPr/>
            </a:pPr>
            <a:r>
              <a:rPr lang="en-US"/>
              <a:t>Introduction to Lighting Systems and Controls                                        Course No. ENRG54</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C23FDA76-0272-4E67-B0FC-6A1C779C73CF}" type="datetimeFigureOut">
              <a:rPr lang="en-US"/>
              <a:pPr>
                <a:defRPr/>
              </a:pPr>
              <a:t>9/26/2012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defRPr>
            </a:lvl1pPr>
          </a:lstStyle>
          <a:p>
            <a:pPr>
              <a:defRPr/>
            </a:pPr>
            <a:r>
              <a:rPr lang="en-US"/>
              <a:t>A. Introduction to Fundamentals of Lighting                                      Slide No. A.1</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872C3713-6C58-484A-832B-27798C4A718C}" type="slidenum">
              <a:rPr lang="en-US"/>
              <a:pPr>
                <a:defRPr/>
              </a:pPr>
              <a:t>‹#›</a:t>
            </a:fld>
            <a:endParaRPr lang="en-US"/>
          </a:p>
        </p:txBody>
      </p:sp>
    </p:spTree>
    <p:extLst>
      <p:ext uri="{BB962C8B-B14F-4D97-AF65-F5344CB8AC3E}">
        <p14:creationId xmlns:p14="http://schemas.microsoft.com/office/powerpoint/2010/main" xmlns="" val="72633971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defRPr>
            </a:lvl1pPr>
          </a:lstStyle>
          <a:p>
            <a:pPr>
              <a:defRPr/>
            </a:pPr>
            <a:r>
              <a:rPr lang="en-US"/>
              <a:t>Introduction to Lighting Systems and Controls                                        Course No. ENRG54</a:t>
            </a: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E2A57C48-6032-4B84-9EF5-EB6F5603C77F}" type="datetimeFigureOut">
              <a:rPr lang="en-US"/>
              <a:pPr>
                <a:defRPr/>
              </a:pPr>
              <a:t>9/26/2012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defRPr>
            </a:lvl1pPr>
          </a:lstStyle>
          <a:p>
            <a:pPr>
              <a:defRPr/>
            </a:pPr>
            <a:r>
              <a:rPr lang="en-US"/>
              <a:t>A. Introduction to Fundamentals of Lighting                                      Slide No. A.1</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C7A7E6FF-495B-49EC-8C49-7D1773408597}" type="slidenum">
              <a:rPr lang="en-US"/>
              <a:pPr>
                <a:defRPr/>
              </a:pPr>
              <a:t>‹#›</a:t>
            </a:fld>
            <a:endParaRPr lang="en-US"/>
          </a:p>
        </p:txBody>
      </p:sp>
    </p:spTree>
    <p:extLst>
      <p:ext uri="{BB962C8B-B14F-4D97-AF65-F5344CB8AC3E}">
        <p14:creationId xmlns:p14="http://schemas.microsoft.com/office/powerpoint/2010/main" xmlns="" val="2785472806"/>
      </p:ext>
    </p:extLst>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AD60136-53EB-44A8-A773-863655CF425A}" type="datetime1">
              <a:rPr lang="en-US"/>
              <a:pPr>
                <a:defRPr/>
              </a:pPr>
              <a:t>9/26/2012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6" name="Slide Number Placeholder 5"/>
          <p:cNvSpPr>
            <a:spLocks noGrp="1"/>
          </p:cNvSpPr>
          <p:nvPr>
            <p:ph type="sldNum" sz="quarter" idx="12"/>
          </p:nvPr>
        </p:nvSpPr>
        <p:spPr/>
        <p:txBody>
          <a:bodyPr/>
          <a:lstStyle>
            <a:lvl1pPr>
              <a:defRPr/>
            </a:lvl1pPr>
          </a:lstStyle>
          <a:p>
            <a:pPr>
              <a:defRPr/>
            </a:pPr>
            <a:fld id="{E5C8D30A-AD37-4D5C-956A-178ED267331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F3B01FE-2EFA-4211-87E8-0E74DF458611}" type="datetime1">
              <a:rPr lang="en-US"/>
              <a:pPr>
                <a:defRPr/>
              </a:pPr>
              <a:t>9/26/2012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6" name="Slide Number Placeholder 5"/>
          <p:cNvSpPr>
            <a:spLocks noGrp="1"/>
          </p:cNvSpPr>
          <p:nvPr>
            <p:ph type="sldNum" sz="quarter" idx="12"/>
          </p:nvPr>
        </p:nvSpPr>
        <p:spPr/>
        <p:txBody>
          <a:bodyPr/>
          <a:lstStyle>
            <a:lvl1pPr>
              <a:defRPr/>
            </a:lvl1pPr>
          </a:lstStyle>
          <a:p>
            <a:pPr>
              <a:defRPr/>
            </a:pPr>
            <a:fld id="{59759F44-2AC9-4BC4-A87E-943B95A5431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5593FB7-73A4-4CEA-BD15-0C192F417CFA}" type="datetime1">
              <a:rPr lang="en-US"/>
              <a:pPr>
                <a:defRPr/>
              </a:pPr>
              <a:t>9/26/2012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6" name="Slide Number Placeholder 5"/>
          <p:cNvSpPr>
            <a:spLocks noGrp="1"/>
          </p:cNvSpPr>
          <p:nvPr>
            <p:ph type="sldNum" sz="quarter" idx="12"/>
          </p:nvPr>
        </p:nvSpPr>
        <p:spPr/>
        <p:txBody>
          <a:bodyPr/>
          <a:lstStyle>
            <a:lvl1pPr>
              <a:defRPr/>
            </a:lvl1pPr>
          </a:lstStyle>
          <a:p>
            <a:pPr>
              <a:defRPr/>
            </a:pPr>
            <a:fld id="{34309861-50A4-43C1-910C-8B0DE0F9724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02E9756-E427-4CCC-B42B-2927F7684862}" type="datetime1">
              <a:rPr lang="en-US"/>
              <a:pPr>
                <a:defRPr/>
              </a:pPr>
              <a:t>9/26/2012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6" name="Slide Number Placeholder 5"/>
          <p:cNvSpPr>
            <a:spLocks noGrp="1"/>
          </p:cNvSpPr>
          <p:nvPr>
            <p:ph type="sldNum" sz="quarter" idx="12"/>
          </p:nvPr>
        </p:nvSpPr>
        <p:spPr/>
        <p:txBody>
          <a:bodyPr/>
          <a:lstStyle>
            <a:lvl1pPr>
              <a:defRPr/>
            </a:lvl1pPr>
          </a:lstStyle>
          <a:p>
            <a:pPr>
              <a:defRPr/>
            </a:pPr>
            <a:fld id="{44E804D3-B501-4860-BED5-36207180A9D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37F3181-BCD2-41CA-B696-63CE332C861C}" type="datetime1">
              <a:rPr lang="en-US"/>
              <a:pPr>
                <a:defRPr/>
              </a:pPr>
              <a:t>9/26/2012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6" name="Slide Number Placeholder 5"/>
          <p:cNvSpPr>
            <a:spLocks noGrp="1"/>
          </p:cNvSpPr>
          <p:nvPr>
            <p:ph type="sldNum" sz="quarter" idx="12"/>
          </p:nvPr>
        </p:nvSpPr>
        <p:spPr/>
        <p:txBody>
          <a:bodyPr/>
          <a:lstStyle>
            <a:lvl1pPr>
              <a:defRPr/>
            </a:lvl1pPr>
          </a:lstStyle>
          <a:p>
            <a:pPr>
              <a:defRPr/>
            </a:pPr>
            <a:fld id="{F86F5FD3-10C5-4554-A7A0-3FFA67E2DA6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5B15D6E-27B8-4E3E-A178-22D200890FAA}" type="datetime1">
              <a:rPr lang="en-US"/>
              <a:pPr>
                <a:defRPr/>
              </a:pPr>
              <a:t>9/26/2012</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7" name="Slide Number Placeholder 5"/>
          <p:cNvSpPr>
            <a:spLocks noGrp="1"/>
          </p:cNvSpPr>
          <p:nvPr>
            <p:ph type="sldNum" sz="quarter" idx="12"/>
          </p:nvPr>
        </p:nvSpPr>
        <p:spPr/>
        <p:txBody>
          <a:bodyPr/>
          <a:lstStyle>
            <a:lvl1pPr>
              <a:defRPr/>
            </a:lvl1pPr>
          </a:lstStyle>
          <a:p>
            <a:pPr>
              <a:defRPr/>
            </a:pPr>
            <a:fld id="{35C1799D-2852-4531-BCB5-78677EA1C5F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8D88C04-1C6E-44EC-B231-45856FE6EB79}" type="datetime1">
              <a:rPr lang="en-US"/>
              <a:pPr>
                <a:defRPr/>
              </a:pPr>
              <a:t>9/26/2012</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9" name="Slide Number Placeholder 5"/>
          <p:cNvSpPr>
            <a:spLocks noGrp="1"/>
          </p:cNvSpPr>
          <p:nvPr>
            <p:ph type="sldNum" sz="quarter" idx="12"/>
          </p:nvPr>
        </p:nvSpPr>
        <p:spPr/>
        <p:txBody>
          <a:bodyPr/>
          <a:lstStyle>
            <a:lvl1pPr>
              <a:defRPr/>
            </a:lvl1pPr>
          </a:lstStyle>
          <a:p>
            <a:pPr>
              <a:defRPr/>
            </a:pPr>
            <a:fld id="{F5586EEA-FBA1-4683-82BD-DFFBFE080C2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960773A-691A-4AFB-AC9B-DF8DC8B4E898}" type="datetime1">
              <a:rPr lang="en-US"/>
              <a:pPr>
                <a:defRPr/>
              </a:pPr>
              <a:t>9/26/2012</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5" name="Slide Number Placeholder 5"/>
          <p:cNvSpPr>
            <a:spLocks noGrp="1"/>
          </p:cNvSpPr>
          <p:nvPr>
            <p:ph type="sldNum" sz="quarter" idx="12"/>
          </p:nvPr>
        </p:nvSpPr>
        <p:spPr/>
        <p:txBody>
          <a:bodyPr/>
          <a:lstStyle>
            <a:lvl1pPr>
              <a:defRPr/>
            </a:lvl1pPr>
          </a:lstStyle>
          <a:p>
            <a:pPr>
              <a:defRPr/>
            </a:pPr>
            <a:fld id="{2BF7C1C6-3E42-4978-9040-84FDA77E97A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218740E-4755-4AC1-9881-17545B921F62}" type="datetime1">
              <a:rPr lang="en-US"/>
              <a:pPr>
                <a:defRPr/>
              </a:pPr>
              <a:t>9/26/2012</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4" name="Slide Number Placeholder 5"/>
          <p:cNvSpPr>
            <a:spLocks noGrp="1"/>
          </p:cNvSpPr>
          <p:nvPr>
            <p:ph type="sldNum" sz="quarter" idx="12"/>
          </p:nvPr>
        </p:nvSpPr>
        <p:spPr/>
        <p:txBody>
          <a:bodyPr/>
          <a:lstStyle>
            <a:lvl1pPr>
              <a:defRPr/>
            </a:lvl1pPr>
          </a:lstStyle>
          <a:p>
            <a:pPr>
              <a:defRPr/>
            </a:pPr>
            <a:fld id="{FEEAAB19-BB8A-480F-B330-6B33794490C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E61B7AC-B6ED-42DC-97EE-8F37A451F6F9}" type="datetime1">
              <a:rPr lang="en-US"/>
              <a:pPr>
                <a:defRPr/>
              </a:pPr>
              <a:t>9/26/2012</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7" name="Slide Number Placeholder 5"/>
          <p:cNvSpPr>
            <a:spLocks noGrp="1"/>
          </p:cNvSpPr>
          <p:nvPr>
            <p:ph type="sldNum" sz="quarter" idx="12"/>
          </p:nvPr>
        </p:nvSpPr>
        <p:spPr/>
        <p:txBody>
          <a:bodyPr/>
          <a:lstStyle>
            <a:lvl1pPr>
              <a:defRPr/>
            </a:lvl1pPr>
          </a:lstStyle>
          <a:p>
            <a:pPr>
              <a:defRPr/>
            </a:pPr>
            <a:fld id="{1D445E9D-4716-46E8-A958-145F99A53A1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132BA6E-7FC1-46D0-9662-BC805EBC3794}" type="datetime1">
              <a:rPr lang="en-US"/>
              <a:pPr>
                <a:defRPr/>
              </a:pPr>
              <a:t>9/26/2012</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Introduction to Fundamentals of Lighting                                               Slide No. A.</a:t>
            </a:r>
          </a:p>
        </p:txBody>
      </p:sp>
      <p:sp>
        <p:nvSpPr>
          <p:cNvPr id="7" name="Slide Number Placeholder 5"/>
          <p:cNvSpPr>
            <a:spLocks noGrp="1"/>
          </p:cNvSpPr>
          <p:nvPr>
            <p:ph type="sldNum" sz="quarter" idx="12"/>
          </p:nvPr>
        </p:nvSpPr>
        <p:spPr/>
        <p:txBody>
          <a:bodyPr/>
          <a:lstStyle>
            <a:lvl1pPr>
              <a:defRPr/>
            </a:lvl1pPr>
          </a:lstStyle>
          <a:p>
            <a:pPr>
              <a:defRPr/>
            </a:pPr>
            <a:fld id="{1688F042-DE36-4021-9A87-5C419CD787A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85E34CF4-7EBA-4187-BC33-997591D3932F}" type="datetime1">
              <a:rPr lang="en-US"/>
              <a:pPr>
                <a:defRPr/>
              </a:pPr>
              <a:t>9/26/2012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r>
              <a:rPr lang="en-US"/>
              <a:t>Introduction to Fundamentals of Lighting                                               Slide No. A.</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E834A40A-E242-41CD-B93C-86B25223FBA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hyperlink" Target="http://www.ada.gov/"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www.energy.ca.gov/title24/2008standards/index.html" TargetMode="External"/><Relationship Id="rId2" Type="http://schemas.openxmlformats.org/officeDocument/2006/relationships/hyperlink" Target="http://www.energy.ca.gov/" TargetMode="Externa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www.energy.ca.gov/title24/2013standards/supporting_docs.html" TargetMode="External"/><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ul.com/global/eng/pages/offerings/industries/lighting/" TargetMode="Externa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www.ccidc.org/code_faq.html"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2052" name="TextBox 8"/>
          <p:cNvSpPr txBox="1">
            <a:spLocks noChangeArrowheads="1"/>
          </p:cNvSpPr>
          <p:nvPr/>
        </p:nvSpPr>
        <p:spPr bwMode="auto">
          <a:xfrm>
            <a:off x="685800" y="1447800"/>
            <a:ext cx="7620000" cy="2370138"/>
          </a:xfrm>
          <a:prstGeom prst="rect">
            <a:avLst/>
          </a:prstGeom>
          <a:noFill/>
          <a:ln w="9525">
            <a:noFill/>
            <a:miter lim="800000"/>
            <a:headEnd/>
            <a:tailEnd/>
          </a:ln>
        </p:spPr>
        <p:txBody>
          <a:bodyPr>
            <a:spAutoFit/>
          </a:bodyPr>
          <a:lstStyle/>
          <a:p>
            <a:pPr algn="ctr"/>
            <a:r>
              <a:rPr lang="en-US" sz="4000">
                <a:solidFill>
                  <a:srgbClr val="0070C0"/>
                </a:solidFill>
                <a:latin typeface="Calibri" pitchFamily="34" charset="0"/>
              </a:rPr>
              <a:t>Introduction to Lighting Systems and Controls</a:t>
            </a:r>
          </a:p>
          <a:p>
            <a:pPr algn="ctr"/>
            <a:endParaRPr lang="en-US" sz="4000">
              <a:latin typeface="Calibri" pitchFamily="34" charset="0"/>
            </a:endParaRPr>
          </a:p>
          <a:p>
            <a:pPr algn="ctr"/>
            <a:r>
              <a:rPr lang="en-US" sz="2800">
                <a:latin typeface="Calibri" pitchFamily="34" charset="0"/>
              </a:rPr>
              <a:t>Course No. ENRG 54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7924800" cy="584775"/>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California Building Code (CBC)</a:t>
            </a:r>
            <a:endParaRPr lang="en-US" sz="3200" dirty="0">
              <a:solidFill>
                <a:srgbClr val="7030A0"/>
              </a:solidFill>
              <a:effectLst>
                <a:outerShdw blurRad="38100" dist="38100" dir="2700000" algn="tl">
                  <a:srgbClr val="000000">
                    <a:alpha val="43137"/>
                  </a:srgbClr>
                </a:outerShdw>
              </a:effectLst>
              <a:latin typeface="+mn-lt"/>
            </a:endParaRP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p:cNvSpPr txBox="1"/>
          <p:nvPr/>
        </p:nvSpPr>
        <p:spPr>
          <a:xfrm>
            <a:off x="838200" y="1676400"/>
            <a:ext cx="7086600" cy="2031325"/>
          </a:xfrm>
          <a:prstGeom prst="rect">
            <a:avLst/>
          </a:prstGeom>
          <a:noFill/>
        </p:spPr>
        <p:txBody>
          <a:bodyPr wrap="square" rtlCol="0">
            <a:spAutoFit/>
          </a:bodyPr>
          <a:lstStyle/>
          <a:p>
            <a:pPr>
              <a:spcBef>
                <a:spcPts val="600"/>
              </a:spcBef>
              <a:spcAft>
                <a:spcPts val="600"/>
              </a:spcAft>
              <a:buFont typeface="Arial" pitchFamily="34" charset="0"/>
              <a:buChar char="•"/>
            </a:pPr>
            <a:r>
              <a:rPr lang="en-US" sz="2400" dirty="0" smtClean="0">
                <a:solidFill>
                  <a:srgbClr val="002060"/>
                </a:solidFill>
              </a:rPr>
              <a:t> Mandates: </a:t>
            </a:r>
          </a:p>
          <a:p>
            <a:pPr>
              <a:spcBef>
                <a:spcPts val="600"/>
              </a:spcBef>
              <a:spcAft>
                <a:spcPts val="600"/>
              </a:spcAft>
            </a:pPr>
            <a:r>
              <a:rPr lang="en-US" sz="2400" dirty="0" smtClean="0">
                <a:solidFill>
                  <a:srgbClr val="002060"/>
                </a:solidFill>
              </a:rPr>
              <a:t>  - Exit lighting requirements</a:t>
            </a:r>
          </a:p>
          <a:p>
            <a:pPr>
              <a:spcBef>
                <a:spcPts val="600"/>
              </a:spcBef>
              <a:spcAft>
                <a:spcPts val="600"/>
              </a:spcAft>
            </a:pPr>
            <a:r>
              <a:rPr lang="en-US" sz="2400" dirty="0" smtClean="0">
                <a:solidFill>
                  <a:srgbClr val="002060"/>
                </a:solidFill>
              </a:rPr>
              <a:t>  - Emergency egress lighting</a:t>
            </a:r>
          </a:p>
          <a:p>
            <a:pPr>
              <a:spcBef>
                <a:spcPts val="600"/>
              </a:spcBef>
              <a:spcAft>
                <a:spcPts val="600"/>
              </a:spcAft>
              <a:buFont typeface="Arial" pitchFamily="34" charset="0"/>
              <a:buChar char="•"/>
            </a:pPr>
            <a:r>
              <a:rPr lang="en-US" sz="2400" dirty="0" smtClean="0">
                <a:solidFill>
                  <a:srgbClr val="002060"/>
                </a:solidFill>
              </a:rPr>
              <a:t> Usually responsibility of electrical engineers</a:t>
            </a:r>
          </a:p>
        </p:txBody>
      </p:sp>
      <p:sp>
        <p:nvSpPr>
          <p:cNvPr id="9" name="Rectangle 8"/>
          <p:cNvSpPr>
            <a:spLocks noChangeArrowheads="1"/>
          </p:cNvSpPr>
          <p:nvPr/>
        </p:nvSpPr>
        <p:spPr bwMode="auto">
          <a:xfrm>
            <a:off x="533400" y="6324600"/>
            <a:ext cx="3212674"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2. Uniform Building Codes (UBC)</a:t>
            </a:r>
            <a:endParaRPr lang="en-US" dirty="0">
              <a:solidFill>
                <a:srgbClr val="002060"/>
              </a:solidFill>
              <a:latin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4100" name="TextBox 8"/>
          <p:cNvSpPr txBox="1">
            <a:spLocks noChangeArrowheads="1"/>
          </p:cNvSpPr>
          <p:nvPr/>
        </p:nvSpPr>
        <p:spPr bwMode="auto">
          <a:xfrm>
            <a:off x="990600" y="1066800"/>
            <a:ext cx="6781800" cy="3447098"/>
          </a:xfrm>
          <a:prstGeom prst="rect">
            <a:avLst/>
          </a:prstGeom>
          <a:noFill/>
          <a:ln w="9525">
            <a:noFill/>
            <a:miter lim="800000"/>
            <a:headEnd/>
            <a:tailEnd/>
          </a:ln>
        </p:spPr>
        <p:txBody>
          <a:bodyPr wrap="square">
            <a:spAutoFit/>
          </a:bodyPr>
          <a:lstStyle/>
          <a:p>
            <a:pPr>
              <a:spcBef>
                <a:spcPts val="600"/>
              </a:spcBef>
              <a:spcAft>
                <a:spcPts val="600"/>
              </a:spcAft>
            </a:pPr>
            <a:r>
              <a:rPr lang="en-US" sz="2800" dirty="0" smtClean="0">
                <a:solidFill>
                  <a:srgbClr val="002060"/>
                </a:solidFill>
                <a:latin typeface="Calibri" pitchFamily="34" charset="0"/>
              </a:rPr>
              <a:t>G. Lighting standards, codes and regulations</a:t>
            </a:r>
          </a:p>
          <a:p>
            <a:pPr marL="971550" lvl="1" indent="-514350" fontAlgn="auto">
              <a:spcBef>
                <a:spcPts val="600"/>
              </a:spcBef>
              <a:spcAft>
                <a:spcPts val="600"/>
              </a:spcAft>
              <a:buFont typeface="+mj-lt"/>
              <a:buAutoNum type="arabicPeriod"/>
              <a:defRPr/>
            </a:pPr>
            <a:r>
              <a:rPr lang="en-US" sz="2800" dirty="0" smtClean="0">
                <a:solidFill>
                  <a:schemeClr val="tx2">
                    <a:lumMod val="40000"/>
                    <a:lumOff val="60000"/>
                  </a:schemeClr>
                </a:solidFill>
                <a:latin typeface="+mn-lt"/>
              </a:rPr>
              <a:t>Underwriters’ Laboratory (UL)</a:t>
            </a:r>
          </a:p>
          <a:p>
            <a:pPr marL="971550" lvl="1" indent="-514350" fontAlgn="auto">
              <a:spcBef>
                <a:spcPts val="600"/>
              </a:spcBef>
              <a:spcAft>
                <a:spcPts val="600"/>
              </a:spcAft>
              <a:buFont typeface="+mj-lt"/>
              <a:buAutoNum type="arabicPeriod"/>
              <a:defRPr/>
            </a:pPr>
            <a:r>
              <a:rPr lang="en-US" sz="2800" dirty="0" smtClean="0">
                <a:solidFill>
                  <a:schemeClr val="tx2">
                    <a:lumMod val="40000"/>
                    <a:lumOff val="60000"/>
                  </a:schemeClr>
                </a:solidFill>
                <a:latin typeface="+mn-lt"/>
              </a:rPr>
              <a:t>Uniform Building Code (UBC)</a:t>
            </a:r>
          </a:p>
          <a:p>
            <a:pPr marL="971550" lvl="1" indent="-514350" fontAlgn="auto">
              <a:spcBef>
                <a:spcPts val="600"/>
              </a:spcBef>
              <a:spcAft>
                <a:spcPts val="600"/>
              </a:spcAft>
              <a:buFont typeface="+mj-lt"/>
              <a:buAutoNum type="arabicPeriod"/>
              <a:defRPr/>
            </a:pPr>
            <a:r>
              <a:rPr lang="en-US" sz="2800" dirty="0" smtClean="0">
                <a:solidFill>
                  <a:srgbClr val="FF0000"/>
                </a:solidFill>
                <a:latin typeface="+mn-lt"/>
              </a:rPr>
              <a:t>Americans with Disabilities Act (ADA)</a:t>
            </a:r>
          </a:p>
          <a:p>
            <a:pPr marL="971550" lvl="1" indent="-514350" fontAlgn="auto">
              <a:spcBef>
                <a:spcPts val="600"/>
              </a:spcBef>
              <a:spcAft>
                <a:spcPts val="600"/>
              </a:spcAft>
              <a:buFont typeface="+mj-lt"/>
              <a:buAutoNum type="arabicPeriod"/>
              <a:defRPr/>
            </a:pPr>
            <a:r>
              <a:rPr lang="en-US" sz="2800" dirty="0" smtClean="0">
                <a:solidFill>
                  <a:schemeClr val="tx2">
                    <a:lumMod val="40000"/>
                    <a:lumOff val="60000"/>
                  </a:schemeClr>
                </a:solidFill>
                <a:latin typeface="+mn-lt"/>
              </a:rPr>
              <a:t>Title 24 applications</a:t>
            </a:r>
          </a:p>
          <a:p>
            <a:pPr marL="971550" lvl="1" indent="-514350" fontAlgn="auto">
              <a:spcBef>
                <a:spcPts val="600"/>
              </a:spcBef>
              <a:spcAft>
                <a:spcPts val="600"/>
              </a:spcAft>
              <a:defRPr/>
            </a:pPr>
            <a:r>
              <a:rPr lang="en-US" sz="2800" dirty="0" smtClean="0">
                <a:solidFill>
                  <a:srgbClr val="002060"/>
                </a:solidFill>
                <a:latin typeface="Calibri" pitchFamily="34" charset="0"/>
              </a:rPr>
              <a:t>     </a:t>
            </a:r>
            <a:endParaRPr lang="en-US" sz="2800" dirty="0">
              <a:solidFill>
                <a:srgbClr val="002060"/>
              </a:solidFill>
              <a:latin typeface="Calibri" pitchFamily="34" charset="0"/>
            </a:endParaRPr>
          </a:p>
        </p:txBody>
      </p:sp>
      <p:sp>
        <p:nvSpPr>
          <p:cNvPr id="4101"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4102"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a:solidFill>
                  <a:srgbClr val="0070C0"/>
                </a:solidFill>
                <a:latin typeface="Calibri" pitchFamily="34" charset="0"/>
              </a:rPr>
              <a:t>Introduction to Lighting Systems and Controls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7924800" cy="584775"/>
          </a:xfrm>
          <a:prstGeom prst="rect">
            <a:avLst/>
          </a:prstGeom>
          <a:noFill/>
          <a:scene3d>
            <a:camera prst="orthographicFront"/>
            <a:lightRig rig="threePt" dir="t"/>
          </a:scene3d>
          <a:sp3d>
            <a:bevelT w="12700"/>
            <a:bevelB w="12700"/>
          </a:sp3d>
        </p:spPr>
        <p:txBody>
          <a:bodyPr wrap="square">
            <a:spAutoFit/>
          </a:bodyPr>
          <a:lstStyle/>
          <a:p>
            <a:pPr marL="0" lvl="1"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Americans with Disabilities Act (ADA)</a:t>
            </a:r>
            <a:endParaRPr lang="en-US" sz="3200" dirty="0">
              <a:solidFill>
                <a:srgbClr val="7030A0"/>
              </a:solidFill>
              <a:effectLst>
                <a:outerShdw blurRad="38100" dist="38100" dir="2700000" algn="tl">
                  <a:srgbClr val="000000">
                    <a:alpha val="43137"/>
                  </a:srgbClr>
                </a:outerShdw>
              </a:effectLst>
              <a:latin typeface="+mn-lt"/>
            </a:endParaRP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p:cNvSpPr txBox="1"/>
          <p:nvPr/>
        </p:nvSpPr>
        <p:spPr>
          <a:xfrm>
            <a:off x="609600" y="1371600"/>
            <a:ext cx="7772400" cy="3724096"/>
          </a:xfrm>
          <a:prstGeom prst="rect">
            <a:avLst/>
          </a:prstGeom>
          <a:noFill/>
        </p:spPr>
        <p:txBody>
          <a:bodyPr wrap="square" rtlCol="0">
            <a:spAutoFit/>
          </a:bodyPr>
          <a:lstStyle/>
          <a:p>
            <a:pPr>
              <a:spcBef>
                <a:spcPts val="600"/>
              </a:spcBef>
              <a:spcAft>
                <a:spcPts val="600"/>
              </a:spcAft>
              <a:buFont typeface="Arial" pitchFamily="34" charset="0"/>
              <a:buChar char="•"/>
            </a:pPr>
            <a:r>
              <a:rPr lang="en-US" sz="2400" dirty="0" smtClean="0">
                <a:solidFill>
                  <a:srgbClr val="002060"/>
                </a:solidFill>
              </a:rPr>
              <a:t> Gives civil rights protections to individuals with disabilities that are like those provided to individuals on the basis of race, sex, national origin, and religion.</a:t>
            </a:r>
          </a:p>
          <a:p>
            <a:pPr>
              <a:spcBef>
                <a:spcPts val="600"/>
              </a:spcBef>
              <a:spcAft>
                <a:spcPts val="600"/>
              </a:spcAft>
              <a:buFont typeface="Arial" pitchFamily="34" charset="0"/>
              <a:buChar char="•"/>
            </a:pPr>
            <a:r>
              <a:rPr lang="en-US" sz="2400" dirty="0" smtClean="0">
                <a:solidFill>
                  <a:srgbClr val="002060"/>
                </a:solidFill>
              </a:rPr>
              <a:t> </a:t>
            </a:r>
            <a:r>
              <a:rPr lang="en-US" sz="2400" dirty="0" smtClean="0"/>
              <a:t>Objects projecting from walls with their leading edges between 27” and 80” (685 mm and 2030 mm) above the finished floor (AFF) shall protrude no more than 4” (100mm) into walks, halls, corridors, passageways, or aisles</a:t>
            </a:r>
            <a:endParaRPr lang="en-US" sz="1600" dirty="0" smtClean="0">
              <a:solidFill>
                <a:srgbClr val="002060"/>
              </a:solidFill>
            </a:endParaRPr>
          </a:p>
          <a:p>
            <a:pPr>
              <a:spcBef>
                <a:spcPts val="600"/>
              </a:spcBef>
              <a:spcAft>
                <a:spcPts val="600"/>
              </a:spcAft>
              <a:buFont typeface="Arial" pitchFamily="34" charset="0"/>
              <a:buChar char="•"/>
            </a:pPr>
            <a:r>
              <a:rPr lang="en-US" sz="2400" dirty="0" smtClean="0">
                <a:solidFill>
                  <a:srgbClr val="002060"/>
                </a:solidFill>
              </a:rPr>
              <a:t> ADA web link: </a:t>
            </a:r>
            <a:r>
              <a:rPr lang="en-US" sz="2400" dirty="0" smtClean="0">
                <a:hlinkClick r:id="rId2"/>
              </a:rPr>
              <a:t>http://www.ada.gov/</a:t>
            </a:r>
            <a:endParaRPr lang="en-US" sz="2400" dirty="0" smtClean="0">
              <a:solidFill>
                <a:srgbClr val="002060"/>
              </a:solidFill>
            </a:endParaRPr>
          </a:p>
        </p:txBody>
      </p:sp>
      <p:sp>
        <p:nvSpPr>
          <p:cNvPr id="9" name="Rectangle 8"/>
          <p:cNvSpPr>
            <a:spLocks noChangeArrowheads="1"/>
          </p:cNvSpPr>
          <p:nvPr/>
        </p:nvSpPr>
        <p:spPr bwMode="auto">
          <a:xfrm>
            <a:off x="533400" y="6324600"/>
            <a:ext cx="3890296"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3. Americans with Disabilities Act (ADA)</a:t>
            </a:r>
            <a:endParaRPr lang="en-US" dirty="0">
              <a:solidFill>
                <a:srgbClr val="002060"/>
              </a:solidFill>
              <a:latin typeface="Calibri"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4100" name="TextBox 8"/>
          <p:cNvSpPr txBox="1">
            <a:spLocks noChangeArrowheads="1"/>
          </p:cNvSpPr>
          <p:nvPr/>
        </p:nvSpPr>
        <p:spPr bwMode="auto">
          <a:xfrm>
            <a:off x="990600" y="1066800"/>
            <a:ext cx="6781800" cy="3447098"/>
          </a:xfrm>
          <a:prstGeom prst="rect">
            <a:avLst/>
          </a:prstGeom>
          <a:noFill/>
          <a:ln w="9525">
            <a:noFill/>
            <a:miter lim="800000"/>
            <a:headEnd/>
            <a:tailEnd/>
          </a:ln>
        </p:spPr>
        <p:txBody>
          <a:bodyPr wrap="square">
            <a:spAutoFit/>
          </a:bodyPr>
          <a:lstStyle/>
          <a:p>
            <a:pPr>
              <a:spcBef>
                <a:spcPts val="600"/>
              </a:spcBef>
              <a:spcAft>
                <a:spcPts val="600"/>
              </a:spcAft>
            </a:pPr>
            <a:r>
              <a:rPr lang="en-US" sz="2800" dirty="0" smtClean="0">
                <a:solidFill>
                  <a:srgbClr val="002060"/>
                </a:solidFill>
                <a:latin typeface="Calibri" pitchFamily="34" charset="0"/>
              </a:rPr>
              <a:t>G. Lighting standards, codes and regulations</a:t>
            </a:r>
          </a:p>
          <a:p>
            <a:pPr marL="971550" lvl="1" indent="-514350" fontAlgn="auto">
              <a:spcBef>
                <a:spcPts val="600"/>
              </a:spcBef>
              <a:spcAft>
                <a:spcPts val="600"/>
              </a:spcAft>
              <a:buFont typeface="+mj-lt"/>
              <a:buAutoNum type="arabicPeriod"/>
              <a:defRPr/>
            </a:pPr>
            <a:r>
              <a:rPr lang="en-US" sz="2800" dirty="0" smtClean="0">
                <a:solidFill>
                  <a:schemeClr val="tx2">
                    <a:lumMod val="40000"/>
                    <a:lumOff val="60000"/>
                  </a:schemeClr>
                </a:solidFill>
                <a:latin typeface="+mn-lt"/>
              </a:rPr>
              <a:t>Underwriters’ Laboratory (UL)</a:t>
            </a:r>
          </a:p>
          <a:p>
            <a:pPr marL="971550" lvl="1" indent="-514350" fontAlgn="auto">
              <a:spcBef>
                <a:spcPts val="600"/>
              </a:spcBef>
              <a:spcAft>
                <a:spcPts val="600"/>
              </a:spcAft>
              <a:buFont typeface="+mj-lt"/>
              <a:buAutoNum type="arabicPeriod"/>
              <a:defRPr/>
            </a:pPr>
            <a:r>
              <a:rPr lang="en-US" sz="2800" dirty="0" smtClean="0">
                <a:solidFill>
                  <a:schemeClr val="tx2">
                    <a:lumMod val="40000"/>
                    <a:lumOff val="60000"/>
                  </a:schemeClr>
                </a:solidFill>
                <a:latin typeface="+mn-lt"/>
              </a:rPr>
              <a:t>Uniform Building Code (UBC)</a:t>
            </a:r>
          </a:p>
          <a:p>
            <a:pPr marL="971550" lvl="1" indent="-514350" fontAlgn="auto">
              <a:spcBef>
                <a:spcPts val="600"/>
              </a:spcBef>
              <a:spcAft>
                <a:spcPts val="600"/>
              </a:spcAft>
              <a:buFont typeface="+mj-lt"/>
              <a:buAutoNum type="arabicPeriod"/>
              <a:defRPr/>
            </a:pPr>
            <a:r>
              <a:rPr lang="en-US" sz="2800" dirty="0" smtClean="0">
                <a:solidFill>
                  <a:schemeClr val="tx2">
                    <a:lumMod val="40000"/>
                    <a:lumOff val="60000"/>
                  </a:schemeClr>
                </a:solidFill>
                <a:latin typeface="+mn-lt"/>
              </a:rPr>
              <a:t>Americans with Disabilities Act (ADA)</a:t>
            </a:r>
          </a:p>
          <a:p>
            <a:pPr marL="971550" lvl="1" indent="-514350" fontAlgn="auto">
              <a:spcBef>
                <a:spcPts val="600"/>
              </a:spcBef>
              <a:spcAft>
                <a:spcPts val="600"/>
              </a:spcAft>
              <a:buFont typeface="+mj-lt"/>
              <a:buAutoNum type="arabicPeriod"/>
              <a:defRPr/>
            </a:pPr>
            <a:r>
              <a:rPr lang="en-US" sz="2800" dirty="0" smtClean="0">
                <a:solidFill>
                  <a:srgbClr val="FF0000"/>
                </a:solidFill>
                <a:latin typeface="+mn-lt"/>
              </a:rPr>
              <a:t>Title 24 applications</a:t>
            </a:r>
          </a:p>
          <a:p>
            <a:pPr marL="971550" lvl="1" indent="-514350" fontAlgn="auto">
              <a:spcBef>
                <a:spcPts val="600"/>
              </a:spcBef>
              <a:spcAft>
                <a:spcPts val="600"/>
              </a:spcAft>
              <a:defRPr/>
            </a:pPr>
            <a:r>
              <a:rPr lang="en-US" sz="2800" dirty="0" smtClean="0">
                <a:solidFill>
                  <a:srgbClr val="002060"/>
                </a:solidFill>
                <a:latin typeface="Calibri" pitchFamily="34" charset="0"/>
              </a:rPr>
              <a:t>     </a:t>
            </a:r>
            <a:endParaRPr lang="en-US" sz="2800" dirty="0">
              <a:solidFill>
                <a:srgbClr val="002060"/>
              </a:solidFill>
              <a:latin typeface="Calibri" pitchFamily="34" charset="0"/>
            </a:endParaRPr>
          </a:p>
        </p:txBody>
      </p:sp>
      <p:sp>
        <p:nvSpPr>
          <p:cNvPr id="4101"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4102"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a:solidFill>
                  <a:srgbClr val="0070C0"/>
                </a:solidFill>
                <a:latin typeface="Calibri" pitchFamily="34" charset="0"/>
              </a:rPr>
              <a:t>Introduction to Lighting Systems and Controls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7924800" cy="584775"/>
          </a:xfrm>
          <a:prstGeom prst="rect">
            <a:avLst/>
          </a:prstGeom>
          <a:noFill/>
          <a:scene3d>
            <a:camera prst="orthographicFront"/>
            <a:lightRig rig="threePt" dir="t"/>
          </a:scene3d>
          <a:sp3d>
            <a:bevelT w="12700"/>
            <a:bevelB w="12700"/>
          </a:sp3d>
        </p:spPr>
        <p:txBody>
          <a:bodyPr wrap="square">
            <a:spAutoFit/>
          </a:bodyPr>
          <a:lstStyle/>
          <a:p>
            <a:pPr marL="0" lvl="1"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Title 24</a:t>
            </a:r>
            <a:endParaRPr lang="en-US" sz="3200" dirty="0">
              <a:solidFill>
                <a:srgbClr val="7030A0"/>
              </a:solidFill>
              <a:effectLst>
                <a:outerShdw blurRad="38100" dist="38100" dir="2700000" algn="tl">
                  <a:srgbClr val="000000">
                    <a:alpha val="43137"/>
                  </a:srgbClr>
                </a:outerShdw>
              </a:effectLst>
              <a:latin typeface="+mn-lt"/>
            </a:endParaRP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p:cNvSpPr txBox="1"/>
          <p:nvPr/>
        </p:nvSpPr>
        <p:spPr>
          <a:xfrm>
            <a:off x="609600" y="1371600"/>
            <a:ext cx="4724400" cy="4231928"/>
          </a:xfrm>
          <a:prstGeom prst="rect">
            <a:avLst/>
          </a:prstGeom>
          <a:noFill/>
        </p:spPr>
        <p:txBody>
          <a:bodyPr wrap="square" rtlCol="0">
            <a:spAutoFit/>
          </a:bodyPr>
          <a:lstStyle/>
          <a:p>
            <a:pPr>
              <a:spcBef>
                <a:spcPts val="600"/>
              </a:spcBef>
              <a:spcAft>
                <a:spcPts val="600"/>
              </a:spcAft>
              <a:buFont typeface="Arial" pitchFamily="34" charset="0"/>
              <a:buChar char="•"/>
            </a:pPr>
            <a:r>
              <a:rPr lang="en-US" sz="2400" dirty="0" smtClean="0">
                <a:solidFill>
                  <a:srgbClr val="002060"/>
                </a:solidFill>
              </a:rPr>
              <a:t> Mandatory requirements</a:t>
            </a:r>
          </a:p>
          <a:p>
            <a:pPr>
              <a:spcBef>
                <a:spcPts val="600"/>
              </a:spcBef>
              <a:spcAft>
                <a:spcPts val="600"/>
              </a:spcAft>
              <a:buFont typeface="Arial" pitchFamily="34" charset="0"/>
              <a:buChar char="•"/>
            </a:pPr>
            <a:r>
              <a:rPr lang="en-US" sz="2400" dirty="0" smtClean="0">
                <a:solidFill>
                  <a:srgbClr val="002060"/>
                </a:solidFill>
              </a:rPr>
              <a:t> Prescriptive requirements</a:t>
            </a:r>
          </a:p>
          <a:p>
            <a:pPr>
              <a:spcBef>
                <a:spcPts val="600"/>
              </a:spcBef>
              <a:spcAft>
                <a:spcPts val="600"/>
              </a:spcAft>
              <a:buFont typeface="Arial" pitchFamily="34" charset="0"/>
              <a:buChar char="•"/>
            </a:pPr>
            <a:r>
              <a:rPr lang="en-US" sz="2400" dirty="0" smtClean="0">
                <a:solidFill>
                  <a:srgbClr val="002060"/>
                </a:solidFill>
              </a:rPr>
              <a:t> Exterior lighting regulations</a:t>
            </a:r>
          </a:p>
          <a:p>
            <a:pPr>
              <a:spcBef>
                <a:spcPts val="600"/>
              </a:spcBef>
              <a:spcAft>
                <a:spcPts val="600"/>
              </a:spcAft>
              <a:buFont typeface="Arial" pitchFamily="34" charset="0"/>
              <a:buChar char="•"/>
            </a:pPr>
            <a:endParaRPr lang="en-US" sz="900" dirty="0" smtClean="0">
              <a:solidFill>
                <a:srgbClr val="002060"/>
              </a:solidFill>
            </a:endParaRPr>
          </a:p>
          <a:p>
            <a:pPr>
              <a:spcBef>
                <a:spcPts val="600"/>
              </a:spcBef>
              <a:spcAft>
                <a:spcPts val="600"/>
              </a:spcAft>
              <a:buFont typeface="Arial" pitchFamily="34" charset="0"/>
              <a:buChar char="•"/>
            </a:pPr>
            <a:r>
              <a:rPr lang="en-US" sz="2400" dirty="0" smtClean="0">
                <a:solidFill>
                  <a:srgbClr val="002060"/>
                </a:solidFill>
              </a:rPr>
              <a:t>California Energy commission: </a:t>
            </a:r>
            <a:r>
              <a:rPr lang="en-US" sz="2400" dirty="0" smtClean="0">
                <a:hlinkClick r:id="rId2"/>
              </a:rPr>
              <a:t>http://www.energy.ca.gov/</a:t>
            </a:r>
            <a:endParaRPr lang="en-US" sz="2400" dirty="0" smtClean="0">
              <a:solidFill>
                <a:srgbClr val="002060"/>
              </a:solidFill>
            </a:endParaRPr>
          </a:p>
          <a:p>
            <a:pPr>
              <a:spcBef>
                <a:spcPts val="600"/>
              </a:spcBef>
              <a:spcAft>
                <a:spcPts val="600"/>
              </a:spcAft>
            </a:pPr>
            <a:endParaRPr lang="en-US" sz="800" dirty="0" smtClean="0">
              <a:solidFill>
                <a:srgbClr val="002060"/>
              </a:solidFill>
            </a:endParaRPr>
          </a:p>
          <a:p>
            <a:pPr>
              <a:spcBef>
                <a:spcPts val="600"/>
              </a:spcBef>
              <a:spcAft>
                <a:spcPts val="600"/>
              </a:spcAft>
            </a:pPr>
            <a:r>
              <a:rPr lang="en-US" sz="2400" dirty="0" smtClean="0">
                <a:solidFill>
                  <a:srgbClr val="002060"/>
                </a:solidFill>
              </a:rPr>
              <a:t>Title 24 2008: </a:t>
            </a:r>
            <a:r>
              <a:rPr lang="en-US" sz="2400" dirty="0" smtClean="0">
                <a:hlinkClick r:id="rId3"/>
              </a:rPr>
              <a:t>http://www.energy.ca.gov/title24/2008standards/index.html</a:t>
            </a:r>
            <a:endParaRPr lang="en-US" sz="1400" dirty="0" smtClean="0">
              <a:solidFill>
                <a:srgbClr val="002060"/>
              </a:solidFill>
            </a:endParaRPr>
          </a:p>
        </p:txBody>
      </p:sp>
      <p:pic>
        <p:nvPicPr>
          <p:cNvPr id="1026" name="Picture 2"/>
          <p:cNvPicPr>
            <a:picLocks noChangeAspect="1" noChangeArrowheads="1"/>
          </p:cNvPicPr>
          <p:nvPr/>
        </p:nvPicPr>
        <p:blipFill>
          <a:blip r:embed="rId4" cstate="print"/>
          <a:srcRect/>
          <a:stretch>
            <a:fillRect/>
          </a:stretch>
        </p:blipFill>
        <p:spPr bwMode="auto">
          <a:xfrm>
            <a:off x="5056173" y="1295400"/>
            <a:ext cx="3654440" cy="4724400"/>
          </a:xfrm>
          <a:prstGeom prst="rect">
            <a:avLst/>
          </a:prstGeom>
          <a:noFill/>
          <a:ln w="9525">
            <a:noFill/>
            <a:miter lim="800000"/>
            <a:headEnd/>
            <a:tailEnd/>
          </a:ln>
        </p:spPr>
      </p:pic>
      <p:sp>
        <p:nvSpPr>
          <p:cNvPr id="9" name="Rectangle 8"/>
          <p:cNvSpPr>
            <a:spLocks noChangeArrowheads="1"/>
          </p:cNvSpPr>
          <p:nvPr/>
        </p:nvSpPr>
        <p:spPr bwMode="auto">
          <a:xfrm>
            <a:off x="533400" y="6324600"/>
            <a:ext cx="2290179"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4. Title 24 applications</a:t>
            </a:r>
            <a:endParaRPr lang="en-US" dirty="0">
              <a:solidFill>
                <a:srgbClr val="002060"/>
              </a:solidFill>
              <a:latin typeface="Calibri"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7924800" cy="584775"/>
          </a:xfrm>
          <a:prstGeom prst="rect">
            <a:avLst/>
          </a:prstGeom>
          <a:noFill/>
          <a:scene3d>
            <a:camera prst="orthographicFront"/>
            <a:lightRig rig="threePt" dir="t"/>
          </a:scene3d>
          <a:sp3d>
            <a:bevelT w="12700"/>
            <a:bevelB w="12700"/>
          </a:sp3d>
        </p:spPr>
        <p:txBody>
          <a:bodyPr wrap="square">
            <a:spAutoFit/>
          </a:bodyPr>
          <a:lstStyle/>
          <a:p>
            <a:pPr marL="0" lvl="1"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Title 24 – Outline of Lighting Requirements</a:t>
            </a:r>
            <a:endParaRPr lang="en-US" sz="3200" dirty="0">
              <a:solidFill>
                <a:srgbClr val="7030A0"/>
              </a:solidFill>
              <a:effectLst>
                <a:outerShdw blurRad="38100" dist="38100" dir="2700000" algn="tl">
                  <a:srgbClr val="000000">
                    <a:alpha val="43137"/>
                  </a:srgbClr>
                </a:outerShdw>
              </a:effectLst>
              <a:latin typeface="+mn-lt"/>
            </a:endParaRP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Table 9"/>
          <p:cNvGraphicFramePr>
            <a:graphicFrameLocks noGrp="1"/>
          </p:cNvGraphicFramePr>
          <p:nvPr/>
        </p:nvGraphicFramePr>
        <p:xfrm>
          <a:off x="609600" y="1397000"/>
          <a:ext cx="7924800" cy="3479800"/>
        </p:xfrm>
        <a:graphic>
          <a:graphicData uri="http://schemas.openxmlformats.org/drawingml/2006/table">
            <a:tbl>
              <a:tblPr firstRow="1" bandRow="1">
                <a:tableStyleId>{5C22544A-7EE6-4342-B048-85BDC9FD1C3A}</a:tableStyleId>
              </a:tblPr>
              <a:tblGrid>
                <a:gridCol w="1828800"/>
                <a:gridCol w="3124200"/>
                <a:gridCol w="2971800"/>
              </a:tblGrid>
              <a:tr h="370840">
                <a:tc>
                  <a:txBody>
                    <a:bodyPr/>
                    <a:lstStyle/>
                    <a:p>
                      <a:r>
                        <a:rPr lang="en-US" dirty="0" smtClean="0"/>
                        <a:t>Standard</a:t>
                      </a:r>
                      <a:endParaRPr lang="en-US" dirty="0"/>
                    </a:p>
                  </a:txBody>
                  <a:tcPr/>
                </a:tc>
                <a:tc>
                  <a:txBody>
                    <a:bodyPr/>
                    <a:lstStyle/>
                    <a:p>
                      <a:r>
                        <a:rPr lang="en-US" dirty="0" smtClean="0"/>
                        <a:t>Mandatory Measures</a:t>
                      </a:r>
                      <a:endParaRPr lang="en-US" dirty="0"/>
                    </a:p>
                  </a:txBody>
                  <a:tcPr/>
                </a:tc>
                <a:tc>
                  <a:txBody>
                    <a:bodyPr/>
                    <a:lstStyle/>
                    <a:p>
                      <a:r>
                        <a:rPr lang="en-US" dirty="0" smtClean="0"/>
                        <a:t>Prescriptive Requirement</a:t>
                      </a:r>
                      <a:endParaRPr lang="en-US" dirty="0"/>
                    </a:p>
                  </a:txBody>
                  <a:tcPr/>
                </a:tc>
              </a:tr>
              <a:tr h="370840">
                <a:tc>
                  <a:txBody>
                    <a:bodyPr/>
                    <a:lstStyle/>
                    <a:p>
                      <a:r>
                        <a:rPr lang="en-US" sz="2000" dirty="0" smtClean="0"/>
                        <a:t>Nonresidential</a:t>
                      </a:r>
                      <a:endParaRPr lang="en-US" sz="2000" dirty="0"/>
                    </a:p>
                  </a:txBody>
                  <a:tcPr/>
                </a:tc>
                <a:tc>
                  <a:txBody>
                    <a:bodyPr/>
                    <a:lstStyle/>
                    <a:p>
                      <a:pPr>
                        <a:buFont typeface="Arial" pitchFamily="34" charset="0"/>
                        <a:buChar char="•"/>
                      </a:pPr>
                      <a:r>
                        <a:rPr lang="en-US" sz="2400" dirty="0" smtClean="0"/>
                        <a:t> Shutoff</a:t>
                      </a:r>
                      <a:r>
                        <a:rPr lang="en-US" sz="2400" baseline="0" dirty="0" smtClean="0"/>
                        <a:t> controls</a:t>
                      </a:r>
                    </a:p>
                    <a:p>
                      <a:pPr>
                        <a:buFont typeface="Arial" pitchFamily="34" charset="0"/>
                        <a:buChar char="•"/>
                      </a:pPr>
                      <a:r>
                        <a:rPr lang="en-US" sz="2400" baseline="0" dirty="0" smtClean="0"/>
                        <a:t> Space control</a:t>
                      </a:r>
                    </a:p>
                    <a:p>
                      <a:pPr>
                        <a:buFont typeface="Arial" pitchFamily="34" charset="0"/>
                        <a:buChar char="•"/>
                      </a:pPr>
                      <a:r>
                        <a:rPr lang="en-US" sz="2400" baseline="0" dirty="0" smtClean="0"/>
                        <a:t> Exit signs</a:t>
                      </a:r>
                    </a:p>
                    <a:p>
                      <a:pPr>
                        <a:buFont typeface="Arial" pitchFamily="34" charset="0"/>
                        <a:buChar char="•"/>
                      </a:pPr>
                      <a:r>
                        <a:rPr lang="en-US" sz="2400" baseline="0" dirty="0" smtClean="0"/>
                        <a:t> Occupant sensors</a:t>
                      </a:r>
                    </a:p>
                    <a:p>
                      <a:pPr>
                        <a:buFont typeface="Arial" pitchFamily="34" charset="0"/>
                        <a:buChar char="•"/>
                      </a:pPr>
                      <a:r>
                        <a:rPr lang="en-US" sz="2400" baseline="0" dirty="0" smtClean="0"/>
                        <a:t> </a:t>
                      </a:r>
                      <a:r>
                        <a:rPr lang="en-US" sz="2400" baseline="0" dirty="0" err="1" smtClean="0"/>
                        <a:t>Daylighting</a:t>
                      </a:r>
                      <a:r>
                        <a:rPr lang="en-US" sz="2400" baseline="0" dirty="0" smtClean="0"/>
                        <a:t> controls</a:t>
                      </a:r>
                    </a:p>
                    <a:p>
                      <a:pPr>
                        <a:buFont typeface="Arial" pitchFamily="34" charset="0"/>
                        <a:buChar char="•"/>
                      </a:pPr>
                      <a:r>
                        <a:rPr lang="en-US" sz="2400" baseline="0" dirty="0" smtClean="0"/>
                        <a:t> Special controls</a:t>
                      </a:r>
                      <a:endParaRPr lang="en-US" sz="2400" dirty="0"/>
                    </a:p>
                  </a:txBody>
                  <a:tcPr/>
                </a:tc>
                <a:tc>
                  <a:txBody>
                    <a:bodyPr/>
                    <a:lstStyle/>
                    <a:p>
                      <a:pPr>
                        <a:buFont typeface="Arial" pitchFamily="34" charset="0"/>
                        <a:buChar char="•"/>
                      </a:pPr>
                      <a:r>
                        <a:rPr lang="en-US" sz="2400" dirty="0" smtClean="0"/>
                        <a:t> Lighting power (whole building</a:t>
                      </a:r>
                      <a:r>
                        <a:rPr lang="en-US" sz="2400" baseline="0" dirty="0" smtClean="0"/>
                        <a:t> and space-by-space allowances)</a:t>
                      </a:r>
                    </a:p>
                    <a:p>
                      <a:pPr>
                        <a:buFont typeface="Arial" pitchFamily="34" charset="0"/>
                        <a:buChar char="•"/>
                      </a:pPr>
                      <a:r>
                        <a:rPr lang="en-US" sz="2400" baseline="0" dirty="0" smtClean="0"/>
                        <a:t> Control credits</a:t>
                      </a:r>
                      <a:endParaRPr lang="en-US" sz="2400" dirty="0"/>
                    </a:p>
                  </a:txBody>
                  <a:tcPr/>
                </a:tc>
              </a:tr>
              <a:tr h="370840">
                <a:tc>
                  <a:txBody>
                    <a:bodyPr/>
                    <a:lstStyle/>
                    <a:p>
                      <a:r>
                        <a:rPr lang="en-US" sz="2000" dirty="0" smtClean="0"/>
                        <a:t>Residential</a:t>
                      </a:r>
                      <a:endParaRPr lang="en-US" sz="2000" dirty="0"/>
                    </a:p>
                  </a:txBody>
                  <a:tcPr/>
                </a:tc>
                <a:tc>
                  <a:txBody>
                    <a:bodyPr/>
                    <a:lstStyle/>
                    <a:p>
                      <a:pPr>
                        <a:buFont typeface="Arial" pitchFamily="34" charset="0"/>
                        <a:buChar char="•"/>
                      </a:pPr>
                      <a:r>
                        <a:rPr lang="en-US" sz="2400" dirty="0" smtClean="0"/>
                        <a:t> </a:t>
                      </a:r>
                      <a:r>
                        <a:rPr lang="en-US" sz="2400" dirty="0" err="1" smtClean="0"/>
                        <a:t>Luminaire</a:t>
                      </a:r>
                      <a:r>
                        <a:rPr lang="en-US" sz="2400" dirty="0" smtClean="0"/>
                        <a:t> efficacy</a:t>
                      </a:r>
                    </a:p>
                    <a:p>
                      <a:pPr>
                        <a:buFont typeface="Arial" pitchFamily="34" charset="0"/>
                        <a:buChar char="•"/>
                      </a:pPr>
                      <a:r>
                        <a:rPr lang="en-US" sz="2400" baseline="0" dirty="0" smtClean="0"/>
                        <a:t> controls</a:t>
                      </a:r>
                    </a:p>
                  </a:txBody>
                  <a:tcPr/>
                </a:tc>
                <a:tc>
                  <a:txBody>
                    <a:bodyPr/>
                    <a:lstStyle/>
                    <a:p>
                      <a:pPr>
                        <a:buFont typeface="Arial" pitchFamily="34" charset="0"/>
                        <a:buChar char="•"/>
                      </a:pPr>
                      <a:r>
                        <a:rPr lang="en-US" sz="2400" dirty="0" smtClean="0"/>
                        <a:t> None</a:t>
                      </a:r>
                      <a:endParaRPr lang="en-US" sz="2400" dirty="0"/>
                    </a:p>
                  </a:txBody>
                  <a:tcPr/>
                </a:tc>
              </a:tr>
            </a:tbl>
          </a:graphicData>
        </a:graphic>
      </p:graphicFrame>
      <p:sp>
        <p:nvSpPr>
          <p:cNvPr id="9" name="Rectangle 8"/>
          <p:cNvSpPr>
            <a:spLocks noChangeArrowheads="1"/>
          </p:cNvSpPr>
          <p:nvPr/>
        </p:nvSpPr>
        <p:spPr bwMode="auto">
          <a:xfrm>
            <a:off x="533400" y="6324600"/>
            <a:ext cx="2290179"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4. Title 24 applications</a:t>
            </a:r>
            <a:endParaRPr lang="en-US" dirty="0">
              <a:solidFill>
                <a:srgbClr val="002060"/>
              </a:solidFill>
              <a:latin typeface="Calibri"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7924800" cy="523220"/>
          </a:xfrm>
          <a:prstGeom prst="rect">
            <a:avLst/>
          </a:prstGeom>
          <a:noFill/>
          <a:scene3d>
            <a:camera prst="orthographicFront"/>
            <a:lightRig rig="threePt" dir="t"/>
          </a:scene3d>
          <a:sp3d>
            <a:bevelT w="12700"/>
            <a:bevelB w="12700"/>
          </a:sp3d>
        </p:spPr>
        <p:txBody>
          <a:bodyPr wrap="square">
            <a:spAutoFit/>
          </a:bodyPr>
          <a:lstStyle/>
          <a:p>
            <a:pPr marL="0" lvl="1" fontAlgn="auto">
              <a:spcBef>
                <a:spcPts val="0"/>
              </a:spcBef>
              <a:spcAft>
                <a:spcPts val="0"/>
              </a:spcAft>
              <a:defRPr/>
            </a:pPr>
            <a:r>
              <a:rPr lang="en-US" sz="2800" dirty="0" smtClean="0">
                <a:solidFill>
                  <a:srgbClr val="7030A0"/>
                </a:solidFill>
                <a:effectLst>
                  <a:outerShdw blurRad="38100" dist="38100" dir="2700000" algn="tl">
                    <a:srgbClr val="000000">
                      <a:alpha val="43137"/>
                    </a:srgbClr>
                  </a:outerShdw>
                </a:effectLst>
                <a:latin typeface="+mn-lt"/>
              </a:rPr>
              <a:t>Title 24 – Allowed Lighting Power Densities (LPD)</a:t>
            </a:r>
            <a:endParaRPr lang="en-US" sz="2800" dirty="0">
              <a:solidFill>
                <a:srgbClr val="7030A0"/>
              </a:solidFill>
              <a:effectLst>
                <a:outerShdw blurRad="38100" dist="38100" dir="2700000" algn="tl">
                  <a:srgbClr val="000000">
                    <a:alpha val="43137"/>
                  </a:srgbClr>
                </a:outerShdw>
              </a:effectLst>
              <a:latin typeface="+mn-lt"/>
            </a:endParaRP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 name="Picture 2"/>
          <p:cNvPicPr>
            <a:picLocks noChangeAspect="1" noChangeArrowheads="1"/>
          </p:cNvPicPr>
          <p:nvPr/>
        </p:nvPicPr>
        <p:blipFill>
          <a:blip r:embed="rId2" cstate="print"/>
          <a:srcRect/>
          <a:stretch>
            <a:fillRect/>
          </a:stretch>
        </p:blipFill>
        <p:spPr bwMode="auto">
          <a:xfrm>
            <a:off x="533399" y="1371600"/>
            <a:ext cx="8082643" cy="4572000"/>
          </a:xfrm>
          <a:prstGeom prst="rect">
            <a:avLst/>
          </a:prstGeom>
          <a:noFill/>
          <a:ln w="9525">
            <a:noFill/>
            <a:miter lim="800000"/>
            <a:headEnd/>
            <a:tailEnd/>
          </a:ln>
        </p:spPr>
      </p:pic>
      <p:sp>
        <p:nvSpPr>
          <p:cNvPr id="9" name="Rectangle 8"/>
          <p:cNvSpPr>
            <a:spLocks noChangeArrowheads="1"/>
          </p:cNvSpPr>
          <p:nvPr/>
        </p:nvSpPr>
        <p:spPr bwMode="auto">
          <a:xfrm>
            <a:off x="533400" y="6324600"/>
            <a:ext cx="2290179"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4. Title 24 applications</a:t>
            </a:r>
            <a:endParaRPr lang="en-US" dirty="0">
              <a:solidFill>
                <a:srgbClr val="002060"/>
              </a:solidFill>
              <a:latin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7924800" cy="523220"/>
          </a:xfrm>
          <a:prstGeom prst="rect">
            <a:avLst/>
          </a:prstGeom>
          <a:noFill/>
          <a:scene3d>
            <a:camera prst="orthographicFront"/>
            <a:lightRig rig="threePt" dir="t"/>
          </a:scene3d>
          <a:sp3d>
            <a:bevelT w="12700"/>
            <a:bevelB w="12700"/>
          </a:sp3d>
        </p:spPr>
        <p:txBody>
          <a:bodyPr wrap="square">
            <a:spAutoFit/>
          </a:bodyPr>
          <a:lstStyle/>
          <a:p>
            <a:pPr marL="0" lvl="1" fontAlgn="auto">
              <a:spcBef>
                <a:spcPts val="0"/>
              </a:spcBef>
              <a:spcAft>
                <a:spcPts val="0"/>
              </a:spcAft>
              <a:defRPr/>
            </a:pPr>
            <a:r>
              <a:rPr lang="en-US" sz="2800" dirty="0" smtClean="0">
                <a:solidFill>
                  <a:srgbClr val="7030A0"/>
                </a:solidFill>
                <a:effectLst>
                  <a:outerShdw blurRad="38100" dist="38100" dir="2700000" algn="tl">
                    <a:srgbClr val="000000">
                      <a:alpha val="43137"/>
                    </a:srgbClr>
                  </a:outerShdw>
                </a:effectLst>
                <a:latin typeface="+mn-lt"/>
              </a:rPr>
              <a:t>Title 24 – Allowed Lighting Power Densities (LPD)</a:t>
            </a:r>
            <a:endParaRPr lang="en-US" sz="2800" dirty="0">
              <a:solidFill>
                <a:srgbClr val="7030A0"/>
              </a:solidFill>
              <a:effectLst>
                <a:outerShdw blurRad="38100" dist="38100" dir="2700000" algn="tl">
                  <a:srgbClr val="000000">
                    <a:alpha val="43137"/>
                  </a:srgbClr>
                </a:outerShdw>
              </a:effectLst>
              <a:latin typeface="+mn-lt"/>
            </a:endParaRP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146" name="Picture 2"/>
          <p:cNvPicPr>
            <a:picLocks noChangeAspect="1" noChangeArrowheads="1"/>
          </p:cNvPicPr>
          <p:nvPr/>
        </p:nvPicPr>
        <p:blipFill>
          <a:blip r:embed="rId2" cstate="print"/>
          <a:srcRect/>
          <a:stretch>
            <a:fillRect/>
          </a:stretch>
        </p:blipFill>
        <p:spPr bwMode="auto">
          <a:xfrm>
            <a:off x="1219200" y="1196898"/>
            <a:ext cx="6858000" cy="502068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7924800" cy="584775"/>
          </a:xfrm>
          <a:prstGeom prst="rect">
            <a:avLst/>
          </a:prstGeom>
          <a:noFill/>
          <a:scene3d>
            <a:camera prst="orthographicFront"/>
            <a:lightRig rig="threePt" dir="t"/>
          </a:scene3d>
          <a:sp3d>
            <a:bevelT w="12700"/>
            <a:bevelB w="12700"/>
          </a:sp3d>
        </p:spPr>
        <p:txBody>
          <a:bodyPr wrap="square">
            <a:spAutoFit/>
          </a:bodyPr>
          <a:lstStyle/>
          <a:p>
            <a:pPr marL="0" lvl="1"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Title 24 – Lighting Power Adjustment Factors</a:t>
            </a:r>
            <a:endParaRPr lang="en-US" sz="3200" dirty="0">
              <a:solidFill>
                <a:srgbClr val="7030A0"/>
              </a:solidFill>
              <a:effectLst>
                <a:outerShdw blurRad="38100" dist="38100" dir="2700000" algn="tl">
                  <a:srgbClr val="000000">
                    <a:alpha val="43137"/>
                  </a:srgbClr>
                </a:outerShdw>
              </a:effectLst>
              <a:latin typeface="+mn-lt"/>
            </a:endParaRP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 name="Picture 2"/>
          <p:cNvPicPr>
            <a:picLocks noChangeAspect="1" noChangeArrowheads="1"/>
          </p:cNvPicPr>
          <p:nvPr/>
        </p:nvPicPr>
        <p:blipFill>
          <a:blip r:embed="rId2" cstate="print"/>
          <a:srcRect/>
          <a:stretch>
            <a:fillRect/>
          </a:stretch>
        </p:blipFill>
        <p:spPr bwMode="auto">
          <a:xfrm>
            <a:off x="838200" y="1219200"/>
            <a:ext cx="7315200" cy="4964639"/>
          </a:xfrm>
          <a:prstGeom prst="rect">
            <a:avLst/>
          </a:prstGeom>
          <a:noFill/>
          <a:ln w="9525">
            <a:noFill/>
            <a:miter lim="800000"/>
            <a:headEnd/>
            <a:tailEnd/>
          </a:ln>
        </p:spPr>
      </p:pic>
      <p:sp>
        <p:nvSpPr>
          <p:cNvPr id="9" name="Rectangle 8"/>
          <p:cNvSpPr>
            <a:spLocks noChangeArrowheads="1"/>
          </p:cNvSpPr>
          <p:nvPr/>
        </p:nvSpPr>
        <p:spPr bwMode="auto">
          <a:xfrm>
            <a:off x="533400" y="6324600"/>
            <a:ext cx="2290179"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4. Title 24 applications</a:t>
            </a:r>
            <a:endParaRPr lang="en-US" dirty="0">
              <a:solidFill>
                <a:srgbClr val="002060"/>
              </a:solidFill>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7924800" cy="584775"/>
          </a:xfrm>
          <a:prstGeom prst="rect">
            <a:avLst/>
          </a:prstGeom>
          <a:noFill/>
          <a:scene3d>
            <a:camera prst="orthographicFront"/>
            <a:lightRig rig="threePt" dir="t"/>
          </a:scene3d>
          <a:sp3d>
            <a:bevelT w="12700"/>
            <a:bevelB w="12700"/>
          </a:sp3d>
        </p:spPr>
        <p:txBody>
          <a:bodyPr wrap="square">
            <a:spAutoFit/>
          </a:bodyPr>
          <a:lstStyle/>
          <a:p>
            <a:pPr marL="0" lvl="1"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Title 24 – Lighting Power Adjustment Factors</a:t>
            </a:r>
            <a:endParaRPr lang="en-US" sz="3200" dirty="0">
              <a:solidFill>
                <a:srgbClr val="7030A0"/>
              </a:solidFill>
              <a:effectLst>
                <a:outerShdw blurRad="38100" dist="38100" dir="2700000" algn="tl">
                  <a:srgbClr val="000000">
                    <a:alpha val="43137"/>
                  </a:srgbClr>
                </a:outerShdw>
              </a:effectLst>
              <a:latin typeface="+mn-lt"/>
            </a:endParaRP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122" name="Picture 2"/>
          <p:cNvPicPr>
            <a:picLocks noChangeAspect="1" noChangeArrowheads="1"/>
          </p:cNvPicPr>
          <p:nvPr/>
        </p:nvPicPr>
        <p:blipFill>
          <a:blip r:embed="rId2" cstate="print"/>
          <a:srcRect/>
          <a:stretch>
            <a:fillRect/>
          </a:stretch>
        </p:blipFill>
        <p:spPr bwMode="auto">
          <a:xfrm>
            <a:off x="685800" y="1371600"/>
            <a:ext cx="7851942" cy="3886200"/>
          </a:xfrm>
          <a:prstGeom prst="rect">
            <a:avLst/>
          </a:prstGeom>
          <a:noFill/>
          <a:ln w="9525">
            <a:noFill/>
            <a:miter lim="800000"/>
            <a:headEnd/>
            <a:tailEnd/>
          </a:ln>
        </p:spPr>
      </p:pic>
      <p:sp>
        <p:nvSpPr>
          <p:cNvPr id="9" name="Rectangle 8"/>
          <p:cNvSpPr>
            <a:spLocks noChangeArrowheads="1"/>
          </p:cNvSpPr>
          <p:nvPr/>
        </p:nvSpPr>
        <p:spPr bwMode="auto">
          <a:xfrm>
            <a:off x="533400" y="6324600"/>
            <a:ext cx="2290179"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4. Title 24 applications</a:t>
            </a:r>
            <a:endParaRPr lang="en-US" dirty="0">
              <a:solidFill>
                <a:srgbClr val="002060"/>
              </a:solidFill>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5800" y="914400"/>
            <a:ext cx="8001000" cy="5638800"/>
          </a:xfrm>
          <a:prstGeom prst="rect">
            <a:avLst/>
          </a:prstGeom>
          <a:noFill/>
        </p:spPr>
        <p:txBody>
          <a:bodyPr wrap="square" numCol="2">
            <a:spAutoFit/>
          </a:bodyPr>
          <a:lstStyle/>
          <a:p>
            <a:pPr algn="ctr" fontAlgn="auto">
              <a:spcBef>
                <a:spcPts val="0"/>
              </a:spcBef>
              <a:spcAft>
                <a:spcPts val="0"/>
              </a:spcAft>
              <a:defRPr/>
            </a:pPr>
            <a:r>
              <a:rPr lang="en-US" sz="2400" dirty="0">
                <a:solidFill>
                  <a:srgbClr val="0070C0"/>
                </a:solidFill>
                <a:latin typeface="+mn-lt"/>
              </a:rPr>
              <a:t>Outline</a:t>
            </a:r>
          </a:p>
          <a:p>
            <a:pPr fontAlgn="auto">
              <a:spcBef>
                <a:spcPts val="0"/>
              </a:spcBef>
              <a:spcAft>
                <a:spcPts val="0"/>
              </a:spcAft>
              <a:defRPr/>
            </a:pPr>
            <a:r>
              <a:rPr lang="en-US" dirty="0">
                <a:latin typeface="+mn-lt"/>
              </a:rPr>
              <a:t>A. Introduction to fundamentals of lighting</a:t>
            </a:r>
          </a:p>
          <a:p>
            <a:pPr lvl="1" fontAlgn="auto">
              <a:spcBef>
                <a:spcPts val="0"/>
              </a:spcBef>
              <a:spcAft>
                <a:spcPts val="0"/>
              </a:spcAft>
              <a:defRPr/>
            </a:pPr>
            <a:r>
              <a:rPr lang="en-US" sz="1400" dirty="0">
                <a:latin typeface="+mn-lt"/>
              </a:rPr>
              <a:t>Lighting terminology</a:t>
            </a:r>
          </a:p>
          <a:p>
            <a:pPr lvl="1" fontAlgn="auto">
              <a:spcBef>
                <a:spcPts val="0"/>
              </a:spcBef>
              <a:spcAft>
                <a:spcPts val="0"/>
              </a:spcAft>
              <a:defRPr/>
            </a:pPr>
            <a:r>
              <a:rPr lang="en-US" sz="1400" dirty="0">
                <a:latin typeface="+mn-lt"/>
              </a:rPr>
              <a:t>Physics and principles of lighting</a:t>
            </a:r>
          </a:p>
          <a:p>
            <a:pPr lvl="1" fontAlgn="auto">
              <a:spcBef>
                <a:spcPts val="0"/>
              </a:spcBef>
              <a:spcAft>
                <a:spcPts val="0"/>
              </a:spcAft>
              <a:defRPr/>
            </a:pPr>
            <a:r>
              <a:rPr lang="en-US" sz="1400" dirty="0">
                <a:latin typeface="+mn-lt"/>
              </a:rPr>
              <a:t>Units of measurement</a:t>
            </a:r>
          </a:p>
          <a:p>
            <a:pPr lvl="1" fontAlgn="auto">
              <a:spcBef>
                <a:spcPts val="0"/>
              </a:spcBef>
              <a:spcAft>
                <a:spcPts val="0"/>
              </a:spcAft>
              <a:defRPr/>
            </a:pPr>
            <a:r>
              <a:rPr lang="en-US" sz="1400" dirty="0">
                <a:latin typeface="+mn-lt"/>
              </a:rPr>
              <a:t>Vision and colors</a:t>
            </a:r>
          </a:p>
          <a:p>
            <a:pPr lvl="1" fontAlgn="auto">
              <a:spcBef>
                <a:spcPts val="0"/>
              </a:spcBef>
              <a:spcAft>
                <a:spcPts val="0"/>
              </a:spcAft>
              <a:defRPr/>
            </a:pPr>
            <a:r>
              <a:rPr lang="en-US" sz="1400" dirty="0">
                <a:latin typeface="+mn-lt"/>
              </a:rPr>
              <a:t>Ambient, directional and task lighting</a:t>
            </a:r>
          </a:p>
          <a:p>
            <a:pPr lvl="1" fontAlgn="auto">
              <a:spcBef>
                <a:spcPts val="0"/>
              </a:spcBef>
              <a:spcAft>
                <a:spcPts val="0"/>
              </a:spcAft>
              <a:defRPr/>
            </a:pPr>
            <a:r>
              <a:rPr lang="en-US" sz="1400" dirty="0">
                <a:latin typeface="+mn-lt"/>
              </a:rPr>
              <a:t>Over- and under-</a:t>
            </a:r>
            <a:r>
              <a:rPr lang="en-US" sz="1400" dirty="0" err="1">
                <a:latin typeface="+mn-lt"/>
              </a:rPr>
              <a:t>illuminance</a:t>
            </a:r>
            <a:endParaRPr lang="en-US" sz="1400" dirty="0">
              <a:latin typeface="+mn-lt"/>
            </a:endParaRPr>
          </a:p>
          <a:p>
            <a:pPr fontAlgn="auto">
              <a:spcBef>
                <a:spcPts val="0"/>
              </a:spcBef>
              <a:spcAft>
                <a:spcPts val="0"/>
              </a:spcAft>
              <a:defRPr/>
            </a:pPr>
            <a:r>
              <a:rPr lang="en-US" dirty="0">
                <a:latin typeface="+mn-lt"/>
              </a:rPr>
              <a:t>B. Lighting systems</a:t>
            </a:r>
          </a:p>
          <a:p>
            <a:pPr lvl="1" fontAlgn="auto">
              <a:spcBef>
                <a:spcPts val="0"/>
              </a:spcBef>
              <a:spcAft>
                <a:spcPts val="0"/>
              </a:spcAft>
              <a:defRPr/>
            </a:pPr>
            <a:r>
              <a:rPr lang="en-US" sz="1400" dirty="0">
                <a:latin typeface="+mn-lt"/>
              </a:rPr>
              <a:t>Components</a:t>
            </a:r>
          </a:p>
          <a:p>
            <a:pPr lvl="1" fontAlgn="auto">
              <a:spcBef>
                <a:spcPts val="0"/>
              </a:spcBef>
              <a:spcAft>
                <a:spcPts val="0"/>
              </a:spcAft>
              <a:defRPr/>
            </a:pPr>
            <a:r>
              <a:rPr lang="en-US" sz="1400" dirty="0">
                <a:latin typeface="+mn-lt"/>
              </a:rPr>
              <a:t>Types of lamps</a:t>
            </a:r>
          </a:p>
          <a:p>
            <a:pPr lvl="1" fontAlgn="auto">
              <a:spcBef>
                <a:spcPts val="0"/>
              </a:spcBef>
              <a:spcAft>
                <a:spcPts val="0"/>
              </a:spcAft>
              <a:defRPr/>
            </a:pPr>
            <a:r>
              <a:rPr lang="en-US" sz="1400" dirty="0">
                <a:latin typeface="+mn-lt"/>
              </a:rPr>
              <a:t>Ballasts</a:t>
            </a:r>
          </a:p>
          <a:p>
            <a:pPr lvl="1" fontAlgn="auto">
              <a:spcBef>
                <a:spcPts val="0"/>
              </a:spcBef>
              <a:spcAft>
                <a:spcPts val="0"/>
              </a:spcAft>
              <a:defRPr/>
            </a:pPr>
            <a:r>
              <a:rPr lang="en-US" sz="1400" dirty="0">
                <a:latin typeface="+mn-lt"/>
              </a:rPr>
              <a:t>Lamp comparison matrix</a:t>
            </a:r>
          </a:p>
          <a:p>
            <a:pPr lvl="1" fontAlgn="auto">
              <a:spcBef>
                <a:spcPts val="0"/>
              </a:spcBef>
              <a:spcAft>
                <a:spcPts val="0"/>
              </a:spcAft>
              <a:defRPr/>
            </a:pPr>
            <a:r>
              <a:rPr lang="en-US" sz="1400" dirty="0">
                <a:latin typeface="+mn-lt"/>
              </a:rPr>
              <a:t>Types of lighting </a:t>
            </a:r>
            <a:r>
              <a:rPr lang="en-US" sz="1400" dirty="0" err="1">
                <a:latin typeface="+mn-lt"/>
              </a:rPr>
              <a:t>luminaires</a:t>
            </a:r>
            <a:r>
              <a:rPr lang="en-US" sz="1400" dirty="0">
                <a:latin typeface="+mn-lt"/>
              </a:rPr>
              <a:t> and intensities</a:t>
            </a:r>
          </a:p>
          <a:p>
            <a:pPr lvl="1" fontAlgn="auto">
              <a:spcBef>
                <a:spcPts val="0"/>
              </a:spcBef>
              <a:spcAft>
                <a:spcPts val="0"/>
              </a:spcAft>
              <a:defRPr/>
            </a:pPr>
            <a:r>
              <a:rPr lang="en-US" sz="1400" dirty="0">
                <a:latin typeface="+mn-lt"/>
              </a:rPr>
              <a:t>Energy efficiency measures (EEMs)</a:t>
            </a:r>
          </a:p>
          <a:p>
            <a:pPr fontAlgn="auto">
              <a:spcBef>
                <a:spcPts val="0"/>
              </a:spcBef>
              <a:spcAft>
                <a:spcPts val="0"/>
              </a:spcAft>
              <a:defRPr/>
            </a:pPr>
            <a:r>
              <a:rPr lang="en-US" dirty="0">
                <a:latin typeface="+mn-lt"/>
              </a:rPr>
              <a:t>C. Lighting controls</a:t>
            </a:r>
          </a:p>
          <a:p>
            <a:pPr lvl="1" fontAlgn="auto">
              <a:spcBef>
                <a:spcPts val="0"/>
              </a:spcBef>
              <a:spcAft>
                <a:spcPts val="0"/>
              </a:spcAft>
              <a:defRPr/>
            </a:pPr>
            <a:r>
              <a:rPr lang="en-US" sz="1400" dirty="0">
                <a:latin typeface="+mn-lt"/>
              </a:rPr>
              <a:t>Basic concepts of effectiveness of lighting control</a:t>
            </a:r>
          </a:p>
          <a:p>
            <a:pPr lvl="1" fontAlgn="auto">
              <a:spcBef>
                <a:spcPts val="0"/>
              </a:spcBef>
              <a:spcAft>
                <a:spcPts val="0"/>
              </a:spcAft>
              <a:defRPr/>
            </a:pPr>
            <a:r>
              <a:rPr lang="en-US" sz="1400" dirty="0">
                <a:latin typeface="+mn-lt"/>
              </a:rPr>
              <a:t>Types and appropriate applications of lighting controls</a:t>
            </a:r>
          </a:p>
          <a:p>
            <a:pPr lvl="1" fontAlgn="auto">
              <a:spcBef>
                <a:spcPts val="0"/>
              </a:spcBef>
              <a:spcAft>
                <a:spcPts val="0"/>
              </a:spcAft>
              <a:defRPr/>
            </a:pPr>
            <a:r>
              <a:rPr lang="en-US" sz="1400" dirty="0">
                <a:latin typeface="+mn-lt"/>
              </a:rPr>
              <a:t>Lighting control equations</a:t>
            </a:r>
          </a:p>
          <a:p>
            <a:pPr lvl="1" fontAlgn="auto">
              <a:spcBef>
                <a:spcPts val="0"/>
              </a:spcBef>
              <a:spcAft>
                <a:spcPts val="0"/>
              </a:spcAft>
              <a:defRPr/>
            </a:pPr>
            <a:r>
              <a:rPr lang="en-US" sz="1400" dirty="0">
                <a:latin typeface="+mn-lt"/>
              </a:rPr>
              <a:t>Energy efficiency measures (EEMs)</a:t>
            </a:r>
          </a:p>
          <a:p>
            <a:pPr fontAlgn="auto">
              <a:spcBef>
                <a:spcPts val="0"/>
              </a:spcBef>
              <a:spcAft>
                <a:spcPts val="0"/>
              </a:spcAft>
              <a:defRPr/>
            </a:pPr>
            <a:r>
              <a:rPr lang="en-US" dirty="0">
                <a:latin typeface="+mn-lt"/>
              </a:rPr>
              <a:t>D. Additional EEMs</a:t>
            </a:r>
          </a:p>
          <a:p>
            <a:pPr lvl="1" fontAlgn="auto">
              <a:spcBef>
                <a:spcPts val="0"/>
              </a:spcBef>
              <a:spcAft>
                <a:spcPts val="0"/>
              </a:spcAft>
              <a:defRPr/>
            </a:pPr>
            <a:r>
              <a:rPr lang="en-US" sz="1400" dirty="0">
                <a:latin typeface="+mn-lt"/>
              </a:rPr>
              <a:t>De-lamping</a:t>
            </a:r>
          </a:p>
          <a:p>
            <a:pPr lvl="1" fontAlgn="auto">
              <a:spcBef>
                <a:spcPts val="0"/>
              </a:spcBef>
              <a:spcAft>
                <a:spcPts val="0"/>
              </a:spcAft>
              <a:defRPr/>
            </a:pPr>
            <a:r>
              <a:rPr lang="en-US" sz="1400" dirty="0" err="1">
                <a:latin typeface="+mn-lt"/>
              </a:rPr>
              <a:t>Scotopic</a:t>
            </a:r>
            <a:r>
              <a:rPr lang="en-US" sz="1400" dirty="0">
                <a:latin typeface="+mn-lt"/>
              </a:rPr>
              <a:t> lighting</a:t>
            </a:r>
          </a:p>
          <a:p>
            <a:pPr lvl="1" fontAlgn="auto">
              <a:spcBef>
                <a:spcPts val="0"/>
              </a:spcBef>
              <a:spcAft>
                <a:spcPts val="0"/>
              </a:spcAft>
              <a:defRPr/>
            </a:pPr>
            <a:r>
              <a:rPr lang="en-US" sz="1400" dirty="0">
                <a:latin typeface="+mn-lt"/>
              </a:rPr>
              <a:t>Task and ambient light levels</a:t>
            </a:r>
          </a:p>
          <a:p>
            <a:pPr lvl="1" fontAlgn="auto">
              <a:spcBef>
                <a:spcPts val="0"/>
              </a:spcBef>
              <a:spcAft>
                <a:spcPts val="0"/>
              </a:spcAft>
              <a:defRPr/>
            </a:pPr>
            <a:r>
              <a:rPr lang="en-US" sz="1400" dirty="0">
                <a:latin typeface="+mn-lt"/>
              </a:rPr>
              <a:t>Circadian rhythms</a:t>
            </a:r>
          </a:p>
          <a:p>
            <a:pPr fontAlgn="auto">
              <a:spcBef>
                <a:spcPts val="0"/>
              </a:spcBef>
              <a:spcAft>
                <a:spcPts val="0"/>
              </a:spcAft>
              <a:defRPr/>
            </a:pPr>
            <a:r>
              <a:rPr lang="en-US" dirty="0">
                <a:latin typeface="+mn-lt"/>
              </a:rPr>
              <a:t>E. Lighting measurements</a:t>
            </a:r>
          </a:p>
          <a:p>
            <a:pPr lvl="1" fontAlgn="auto">
              <a:spcBef>
                <a:spcPts val="0"/>
              </a:spcBef>
              <a:spcAft>
                <a:spcPts val="0"/>
              </a:spcAft>
              <a:defRPr/>
            </a:pPr>
            <a:r>
              <a:rPr lang="en-US" sz="1400" dirty="0">
                <a:latin typeface="+mn-lt"/>
              </a:rPr>
              <a:t>Tools</a:t>
            </a:r>
          </a:p>
          <a:p>
            <a:pPr lvl="1" fontAlgn="auto">
              <a:spcBef>
                <a:spcPts val="0"/>
              </a:spcBef>
              <a:spcAft>
                <a:spcPts val="0"/>
              </a:spcAft>
              <a:defRPr/>
            </a:pPr>
            <a:r>
              <a:rPr lang="en-US" sz="1400" dirty="0">
                <a:latin typeface="+mn-lt"/>
              </a:rPr>
              <a:t>Data loggers and applications</a:t>
            </a:r>
          </a:p>
          <a:p>
            <a:pPr fontAlgn="auto">
              <a:spcBef>
                <a:spcPts val="0"/>
              </a:spcBef>
              <a:spcAft>
                <a:spcPts val="0"/>
              </a:spcAft>
              <a:defRPr/>
            </a:pPr>
            <a:r>
              <a:rPr lang="en-US" dirty="0">
                <a:latin typeface="+mn-lt"/>
              </a:rPr>
              <a:t>F. Lighting calculations</a:t>
            </a:r>
          </a:p>
          <a:p>
            <a:pPr lvl="1" fontAlgn="auto">
              <a:spcBef>
                <a:spcPts val="0"/>
              </a:spcBef>
              <a:spcAft>
                <a:spcPts val="0"/>
              </a:spcAft>
              <a:defRPr/>
            </a:pPr>
            <a:r>
              <a:rPr lang="en-US" sz="1400" dirty="0">
                <a:latin typeface="+mn-lt"/>
              </a:rPr>
              <a:t>Equation and method of calculating lumens (zonal cavity formula)</a:t>
            </a:r>
          </a:p>
          <a:p>
            <a:pPr lvl="1" fontAlgn="auto">
              <a:spcBef>
                <a:spcPts val="0"/>
              </a:spcBef>
              <a:spcAft>
                <a:spcPts val="0"/>
              </a:spcAft>
              <a:defRPr/>
            </a:pPr>
            <a:r>
              <a:rPr lang="en-US" sz="1400" dirty="0">
                <a:latin typeface="+mn-lt"/>
              </a:rPr>
              <a:t>Equation and method of calculating energy savings</a:t>
            </a:r>
          </a:p>
          <a:p>
            <a:pPr lvl="1" fontAlgn="auto">
              <a:spcBef>
                <a:spcPts val="0"/>
              </a:spcBef>
              <a:spcAft>
                <a:spcPts val="0"/>
              </a:spcAft>
              <a:defRPr/>
            </a:pPr>
            <a:r>
              <a:rPr lang="en-US" sz="1400" dirty="0" smtClean="0">
                <a:latin typeface="+mn-lt"/>
              </a:rPr>
              <a:t>Method </a:t>
            </a:r>
            <a:r>
              <a:rPr lang="en-US" sz="1400" dirty="0">
                <a:latin typeface="+mn-lt"/>
              </a:rPr>
              <a:t>of calculating skylight energy savings</a:t>
            </a:r>
          </a:p>
          <a:p>
            <a:pPr fontAlgn="auto">
              <a:spcBef>
                <a:spcPts val="0"/>
              </a:spcBef>
              <a:spcAft>
                <a:spcPts val="0"/>
              </a:spcAft>
              <a:defRPr/>
            </a:pPr>
            <a:r>
              <a:rPr lang="en-US" dirty="0">
                <a:solidFill>
                  <a:srgbClr val="FF0000"/>
                </a:solidFill>
                <a:latin typeface="+mn-lt"/>
              </a:rPr>
              <a:t>G. Lighting standards, codes and regulations</a:t>
            </a:r>
          </a:p>
          <a:p>
            <a:pPr lvl="1" fontAlgn="auto">
              <a:spcBef>
                <a:spcPts val="0"/>
              </a:spcBef>
              <a:spcAft>
                <a:spcPts val="0"/>
              </a:spcAft>
              <a:defRPr/>
            </a:pPr>
            <a:r>
              <a:rPr lang="en-US" sz="1400" dirty="0">
                <a:solidFill>
                  <a:srgbClr val="FF0000"/>
                </a:solidFill>
                <a:latin typeface="+mn-lt"/>
              </a:rPr>
              <a:t>Underwriters' Laboratory (UL)</a:t>
            </a:r>
          </a:p>
          <a:p>
            <a:pPr lvl="1" fontAlgn="auto">
              <a:spcBef>
                <a:spcPts val="0"/>
              </a:spcBef>
              <a:spcAft>
                <a:spcPts val="0"/>
              </a:spcAft>
              <a:defRPr/>
            </a:pPr>
            <a:r>
              <a:rPr lang="en-US" sz="1400" dirty="0">
                <a:solidFill>
                  <a:srgbClr val="FF0000"/>
                </a:solidFill>
                <a:latin typeface="+mn-lt"/>
              </a:rPr>
              <a:t>Uniform Building Code (UBC)</a:t>
            </a:r>
          </a:p>
          <a:p>
            <a:pPr lvl="1" fontAlgn="auto">
              <a:spcBef>
                <a:spcPts val="0"/>
              </a:spcBef>
              <a:spcAft>
                <a:spcPts val="0"/>
              </a:spcAft>
              <a:defRPr/>
            </a:pPr>
            <a:r>
              <a:rPr lang="en-US" sz="1400" dirty="0">
                <a:solidFill>
                  <a:srgbClr val="FF0000"/>
                </a:solidFill>
                <a:latin typeface="+mn-lt"/>
              </a:rPr>
              <a:t>Americans with Disabilities Act (ADA)</a:t>
            </a:r>
          </a:p>
          <a:p>
            <a:pPr lvl="1" fontAlgn="auto">
              <a:spcBef>
                <a:spcPts val="0"/>
              </a:spcBef>
              <a:spcAft>
                <a:spcPts val="0"/>
              </a:spcAft>
              <a:defRPr/>
            </a:pPr>
            <a:r>
              <a:rPr lang="en-US" sz="1400" dirty="0">
                <a:solidFill>
                  <a:srgbClr val="FF0000"/>
                </a:solidFill>
                <a:latin typeface="+mn-lt"/>
              </a:rPr>
              <a:t>Title 24 applications</a:t>
            </a:r>
          </a:p>
          <a:p>
            <a:pPr fontAlgn="auto">
              <a:spcBef>
                <a:spcPts val="0"/>
              </a:spcBef>
              <a:spcAft>
                <a:spcPts val="0"/>
              </a:spcAft>
              <a:defRPr/>
            </a:pPr>
            <a:r>
              <a:rPr lang="en-US" dirty="0" smtClean="0">
                <a:latin typeface="+mn-lt"/>
              </a:rPr>
              <a:t>H. O&amp;M measures to assure optimal performance</a:t>
            </a:r>
          </a:p>
        </p:txBody>
      </p:sp>
      <p:sp>
        <p:nvSpPr>
          <p:cNvPr id="3077"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a:solidFill>
                  <a:srgbClr val="0070C0"/>
                </a:solidFill>
                <a:latin typeface="Calibri" pitchFamily="34" charset="0"/>
              </a:rPr>
              <a:t>Introduction to Lighting Systems and Controls</a:t>
            </a:r>
          </a:p>
        </p:txBody>
      </p:sp>
      <p:sp>
        <p:nvSpPr>
          <p:cNvPr id="3078" name="Rectangle 9"/>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5410200" y="2209800"/>
            <a:ext cx="2913579" cy="3766627"/>
          </a:xfrm>
          <a:prstGeom prst="rect">
            <a:avLst/>
          </a:prstGeom>
          <a:noFill/>
          <a:ln w="9525">
            <a:solidFill>
              <a:srgbClr val="FF0000"/>
            </a:solidFill>
            <a:miter lim="800000"/>
            <a:headEnd/>
            <a:tailEnd/>
          </a:ln>
        </p:spPr>
      </p:pic>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7924800" cy="584775"/>
          </a:xfrm>
          <a:prstGeom prst="rect">
            <a:avLst/>
          </a:prstGeom>
          <a:noFill/>
          <a:scene3d>
            <a:camera prst="orthographicFront"/>
            <a:lightRig rig="threePt" dir="t"/>
          </a:scene3d>
          <a:sp3d>
            <a:bevelT w="12700"/>
            <a:bevelB w="12700"/>
          </a:sp3d>
        </p:spPr>
        <p:txBody>
          <a:bodyPr wrap="square">
            <a:spAutoFit/>
          </a:bodyPr>
          <a:lstStyle/>
          <a:p>
            <a:pPr marL="0" lvl="1"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Title 24 2013</a:t>
            </a:r>
            <a:endParaRPr lang="en-US" sz="3200" dirty="0">
              <a:solidFill>
                <a:srgbClr val="7030A0"/>
              </a:solidFill>
              <a:effectLst>
                <a:outerShdw blurRad="38100" dist="38100" dir="2700000" algn="tl">
                  <a:srgbClr val="000000">
                    <a:alpha val="43137"/>
                  </a:srgbClr>
                </a:outerShdw>
              </a:effectLst>
              <a:latin typeface="+mn-lt"/>
            </a:endParaRP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p:cNvSpPr txBox="1"/>
          <p:nvPr/>
        </p:nvSpPr>
        <p:spPr>
          <a:xfrm>
            <a:off x="609600" y="1371600"/>
            <a:ext cx="8001000" cy="830997"/>
          </a:xfrm>
          <a:prstGeom prst="rect">
            <a:avLst/>
          </a:prstGeom>
          <a:noFill/>
        </p:spPr>
        <p:txBody>
          <a:bodyPr wrap="square" rtlCol="0">
            <a:spAutoFit/>
          </a:bodyPr>
          <a:lstStyle/>
          <a:p>
            <a:pPr>
              <a:spcBef>
                <a:spcPts val="600"/>
              </a:spcBef>
              <a:spcAft>
                <a:spcPts val="600"/>
              </a:spcAft>
              <a:buFont typeface="Arial" pitchFamily="34" charset="0"/>
              <a:buChar char="•"/>
            </a:pPr>
            <a:r>
              <a:rPr lang="en-US" sz="2400" dirty="0" smtClean="0">
                <a:solidFill>
                  <a:srgbClr val="002060"/>
                </a:solidFill>
              </a:rPr>
              <a:t> California’s building efficiency standards are updated on a 3 year cycle.</a:t>
            </a:r>
          </a:p>
        </p:txBody>
      </p:sp>
      <p:sp>
        <p:nvSpPr>
          <p:cNvPr id="10" name="Rectangle 9"/>
          <p:cNvSpPr/>
          <p:nvPr/>
        </p:nvSpPr>
        <p:spPr>
          <a:xfrm>
            <a:off x="609600" y="2286000"/>
            <a:ext cx="4572000" cy="3970318"/>
          </a:xfrm>
          <a:prstGeom prst="rect">
            <a:avLst/>
          </a:prstGeom>
        </p:spPr>
        <p:txBody>
          <a:bodyPr>
            <a:spAutoFit/>
          </a:bodyPr>
          <a:lstStyle/>
          <a:p>
            <a:pPr>
              <a:spcBef>
                <a:spcPts val="600"/>
              </a:spcBef>
              <a:spcAft>
                <a:spcPts val="600"/>
              </a:spcAft>
              <a:buFont typeface="Arial" pitchFamily="34" charset="0"/>
              <a:buChar char="•"/>
            </a:pPr>
            <a:r>
              <a:rPr lang="en-US" sz="2400" dirty="0" smtClean="0">
                <a:solidFill>
                  <a:srgbClr val="002060"/>
                </a:solidFill>
              </a:rPr>
              <a:t> Title 24 2013  takes effect in January 2014.</a:t>
            </a:r>
          </a:p>
          <a:p>
            <a:pPr>
              <a:spcBef>
                <a:spcPts val="600"/>
              </a:spcBef>
              <a:spcAft>
                <a:spcPts val="600"/>
              </a:spcAft>
              <a:buFont typeface="Arial" pitchFamily="34" charset="0"/>
              <a:buChar char="•"/>
            </a:pPr>
            <a:r>
              <a:rPr lang="en-US" sz="2400" dirty="0" smtClean="0">
                <a:solidFill>
                  <a:srgbClr val="002060"/>
                </a:solidFill>
              </a:rPr>
              <a:t> Compliance with new Code results in 25% less energy for lighting, heating, cooling, ventilation, and water heating than 2008 Standards. </a:t>
            </a:r>
          </a:p>
          <a:p>
            <a:pPr>
              <a:spcBef>
                <a:spcPts val="600"/>
              </a:spcBef>
              <a:spcAft>
                <a:spcPts val="600"/>
              </a:spcAft>
            </a:pPr>
            <a:r>
              <a:rPr lang="en-US" sz="2400" dirty="0" smtClean="0">
                <a:solidFill>
                  <a:srgbClr val="002060"/>
                </a:solidFill>
              </a:rPr>
              <a:t>Web link: </a:t>
            </a:r>
            <a:r>
              <a:rPr lang="en-US" sz="2000" dirty="0" smtClean="0">
                <a:hlinkClick r:id="rId3"/>
              </a:rPr>
              <a:t>http://www.energy.ca.gov/title24/2013standards/supporting_docs.html</a:t>
            </a:r>
            <a:endParaRPr lang="en-US" sz="2000" dirty="0" smtClean="0">
              <a:solidFill>
                <a:srgbClr val="002060"/>
              </a:solidFill>
            </a:endParaRPr>
          </a:p>
        </p:txBody>
      </p:sp>
      <p:sp>
        <p:nvSpPr>
          <p:cNvPr id="12" name="Rectangle 11"/>
          <p:cNvSpPr>
            <a:spLocks noChangeArrowheads="1"/>
          </p:cNvSpPr>
          <p:nvPr/>
        </p:nvSpPr>
        <p:spPr bwMode="auto">
          <a:xfrm>
            <a:off x="533400" y="6324600"/>
            <a:ext cx="2290179"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4. Title 24 applications</a:t>
            </a:r>
            <a:endParaRPr lang="en-US" dirty="0">
              <a:solidFill>
                <a:srgbClr val="002060"/>
              </a:solidFill>
              <a:latin typeface="Calibri"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7924800" cy="584775"/>
          </a:xfrm>
          <a:prstGeom prst="rect">
            <a:avLst/>
          </a:prstGeom>
          <a:noFill/>
          <a:scene3d>
            <a:camera prst="orthographicFront"/>
            <a:lightRig rig="threePt" dir="t"/>
          </a:scene3d>
          <a:sp3d>
            <a:bevelT w="12700"/>
            <a:bevelB w="12700"/>
          </a:sp3d>
        </p:spPr>
        <p:txBody>
          <a:bodyPr wrap="square">
            <a:spAutoFit/>
          </a:bodyPr>
          <a:lstStyle/>
          <a:p>
            <a:pPr marL="0" lvl="1"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Title 24 2013 Key Requirements</a:t>
            </a:r>
            <a:endParaRPr lang="en-US" sz="3200" dirty="0">
              <a:solidFill>
                <a:srgbClr val="7030A0"/>
              </a:solidFill>
              <a:effectLst>
                <a:outerShdw blurRad="38100" dist="38100" dir="2700000" algn="tl">
                  <a:srgbClr val="000000">
                    <a:alpha val="43137"/>
                  </a:srgbClr>
                </a:outerShdw>
              </a:effectLst>
              <a:latin typeface="+mn-lt"/>
            </a:endParaRP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 name="TextBox 8"/>
          <p:cNvSpPr txBox="1"/>
          <p:nvPr/>
        </p:nvSpPr>
        <p:spPr>
          <a:xfrm>
            <a:off x="609600" y="1371600"/>
            <a:ext cx="8001000" cy="461665"/>
          </a:xfrm>
          <a:prstGeom prst="rect">
            <a:avLst/>
          </a:prstGeom>
          <a:noFill/>
        </p:spPr>
        <p:txBody>
          <a:bodyPr wrap="square" rtlCol="0">
            <a:spAutoFit/>
          </a:bodyPr>
          <a:lstStyle/>
          <a:p>
            <a:pPr>
              <a:spcBef>
                <a:spcPts val="600"/>
              </a:spcBef>
              <a:spcAft>
                <a:spcPts val="600"/>
              </a:spcAft>
              <a:buFont typeface="Arial" pitchFamily="34" charset="0"/>
              <a:buChar char="•"/>
            </a:pPr>
            <a:r>
              <a:rPr lang="en-US" sz="2400" dirty="0" smtClean="0">
                <a:solidFill>
                  <a:srgbClr val="002060"/>
                </a:solidFill>
              </a:rPr>
              <a:t> Reductions in Area Category LPDs</a:t>
            </a:r>
          </a:p>
        </p:txBody>
      </p:sp>
      <p:graphicFrame>
        <p:nvGraphicFramePr>
          <p:cNvPr id="10" name="Table 9"/>
          <p:cNvGraphicFramePr>
            <a:graphicFrameLocks noGrp="1"/>
          </p:cNvGraphicFramePr>
          <p:nvPr/>
        </p:nvGraphicFramePr>
        <p:xfrm>
          <a:off x="762000" y="2286000"/>
          <a:ext cx="7772400" cy="3063240"/>
        </p:xfrm>
        <a:graphic>
          <a:graphicData uri="http://schemas.openxmlformats.org/drawingml/2006/table">
            <a:tbl>
              <a:tblPr firstRow="1" bandRow="1">
                <a:tableStyleId>{5C22544A-7EE6-4342-B048-85BDC9FD1C3A}</a:tableStyleId>
              </a:tblPr>
              <a:tblGrid>
                <a:gridCol w="2590800"/>
                <a:gridCol w="1219200"/>
                <a:gridCol w="3962400"/>
              </a:tblGrid>
              <a:tr h="670866">
                <a:tc>
                  <a:txBody>
                    <a:bodyPr/>
                    <a:lstStyle/>
                    <a:p>
                      <a:endParaRPr lang="en-US" dirty="0"/>
                    </a:p>
                  </a:txBody>
                  <a:tcPr/>
                </a:tc>
                <a:tc>
                  <a:txBody>
                    <a:bodyPr/>
                    <a:lstStyle/>
                    <a:p>
                      <a:pPr algn="ctr"/>
                      <a:r>
                        <a:rPr lang="en-US" dirty="0" smtClean="0"/>
                        <a:t>2008 T24</a:t>
                      </a:r>
                      <a:endParaRPr lang="en-US" dirty="0"/>
                    </a:p>
                  </a:txBody>
                  <a:tcPr/>
                </a:tc>
                <a:tc>
                  <a:txBody>
                    <a:bodyPr/>
                    <a:lstStyle/>
                    <a:p>
                      <a:pPr algn="ctr"/>
                      <a:r>
                        <a:rPr lang="en-US" dirty="0" smtClean="0"/>
                        <a:t>2013 T24</a:t>
                      </a:r>
                      <a:endParaRPr lang="en-US" dirty="0"/>
                    </a:p>
                  </a:txBody>
                  <a:tcPr/>
                </a:tc>
              </a:tr>
              <a:tr h="472134">
                <a:tc>
                  <a:txBody>
                    <a:bodyPr/>
                    <a:lstStyle/>
                    <a:p>
                      <a:r>
                        <a:rPr lang="en-US" dirty="0" smtClean="0"/>
                        <a:t>Open office (&gt;250sf&gt;</a:t>
                      </a:r>
                      <a:endParaRPr lang="en-US" dirty="0"/>
                    </a:p>
                  </a:txBody>
                  <a:tcPr/>
                </a:tc>
                <a:tc>
                  <a:txBody>
                    <a:bodyPr/>
                    <a:lstStyle/>
                    <a:p>
                      <a:r>
                        <a:rPr lang="en-US" dirty="0" smtClean="0"/>
                        <a:t>0.9 W/</a:t>
                      </a:r>
                      <a:r>
                        <a:rPr lang="en-US" dirty="0" err="1" smtClean="0"/>
                        <a:t>sf</a:t>
                      </a:r>
                      <a:endParaRPr lang="en-US" dirty="0"/>
                    </a:p>
                  </a:txBody>
                  <a:tcPr/>
                </a:tc>
                <a:tc>
                  <a:txBody>
                    <a:bodyPr/>
                    <a:lstStyle/>
                    <a:p>
                      <a:r>
                        <a:rPr lang="en-US" dirty="0" smtClean="0"/>
                        <a:t>0.75 W/</a:t>
                      </a:r>
                      <a:r>
                        <a:rPr lang="en-US" dirty="0" err="1" smtClean="0"/>
                        <a:t>sf</a:t>
                      </a:r>
                      <a:endParaRPr lang="en-US" dirty="0"/>
                    </a:p>
                  </a:txBody>
                  <a:tcPr/>
                </a:tc>
              </a:tr>
              <a:tr h="457200">
                <a:tc>
                  <a:txBody>
                    <a:bodyPr/>
                    <a:lstStyle/>
                    <a:p>
                      <a:r>
                        <a:rPr lang="en-US" dirty="0" smtClean="0"/>
                        <a:t>Private office (&lt;250sf)</a:t>
                      </a:r>
                      <a:endParaRPr lang="en-US" dirty="0"/>
                    </a:p>
                  </a:txBody>
                  <a:tcPr/>
                </a:tc>
                <a:tc>
                  <a:txBody>
                    <a:bodyPr/>
                    <a:lstStyle/>
                    <a:p>
                      <a:r>
                        <a:rPr lang="en-US" dirty="0" smtClean="0"/>
                        <a:t>1.1 W/</a:t>
                      </a:r>
                      <a:r>
                        <a:rPr lang="en-US" dirty="0" err="1" smtClean="0"/>
                        <a:t>sf</a:t>
                      </a:r>
                      <a:endParaRPr lang="en-US" dirty="0"/>
                    </a:p>
                  </a:txBody>
                  <a:tcPr/>
                </a:tc>
                <a:tc>
                  <a:txBody>
                    <a:bodyPr/>
                    <a:lstStyle/>
                    <a:p>
                      <a:r>
                        <a:rPr lang="en-US" dirty="0" smtClean="0"/>
                        <a:t>1.0 W/</a:t>
                      </a:r>
                      <a:r>
                        <a:rPr lang="en-US" dirty="0" err="1" smtClean="0"/>
                        <a:t>sf</a:t>
                      </a:r>
                      <a:endParaRPr lang="en-US" dirty="0"/>
                    </a:p>
                  </a:txBody>
                  <a:tcPr/>
                </a:tc>
              </a:tr>
              <a:tr h="670866">
                <a:tc>
                  <a:txBody>
                    <a:bodyPr/>
                    <a:lstStyle/>
                    <a:p>
                      <a:r>
                        <a:rPr lang="en-US" dirty="0" smtClean="0"/>
                        <a:t>Retail</a:t>
                      </a:r>
                      <a:endParaRPr lang="en-US" dirty="0"/>
                    </a:p>
                  </a:txBody>
                  <a:tcPr/>
                </a:tc>
                <a:tc>
                  <a:txBody>
                    <a:bodyPr/>
                    <a:lstStyle/>
                    <a:p>
                      <a:r>
                        <a:rPr lang="en-US" dirty="0" smtClean="0"/>
                        <a:t>1.6 W/</a:t>
                      </a:r>
                      <a:r>
                        <a:rPr lang="en-US" dirty="0" err="1" smtClean="0"/>
                        <a:t>sf</a:t>
                      </a:r>
                      <a:endParaRPr lang="en-US" dirty="0"/>
                    </a:p>
                  </a:txBody>
                  <a:tcPr/>
                </a:tc>
                <a:tc>
                  <a:txBody>
                    <a:bodyPr/>
                    <a:lstStyle/>
                    <a:p>
                      <a:r>
                        <a:rPr lang="en-US" dirty="0" smtClean="0"/>
                        <a:t>1.2 W/</a:t>
                      </a:r>
                      <a:r>
                        <a:rPr lang="en-US" dirty="0" err="1" smtClean="0"/>
                        <a:t>sf</a:t>
                      </a:r>
                      <a:r>
                        <a:rPr lang="en-US" dirty="0" smtClean="0"/>
                        <a:t> with adders:</a:t>
                      </a:r>
                    </a:p>
                    <a:p>
                      <a:r>
                        <a:rPr lang="en-US" dirty="0" smtClean="0"/>
                        <a:t> - 0.3 W/</a:t>
                      </a:r>
                      <a:r>
                        <a:rPr lang="en-US" dirty="0" err="1" smtClean="0"/>
                        <a:t>sf</a:t>
                      </a:r>
                      <a:r>
                        <a:rPr lang="en-US" dirty="0" smtClean="0"/>
                        <a:t> for</a:t>
                      </a:r>
                      <a:r>
                        <a:rPr lang="en-US" baseline="0" dirty="0" smtClean="0"/>
                        <a:t> accent, display and feature lighting (must be adjustable or directional </a:t>
                      </a:r>
                      <a:r>
                        <a:rPr lang="en-US" baseline="0" dirty="0" err="1" smtClean="0"/>
                        <a:t>luminaires</a:t>
                      </a:r>
                      <a:r>
                        <a:rPr lang="en-US" baseline="0" dirty="0" smtClean="0"/>
                        <a:t>)</a:t>
                      </a:r>
                    </a:p>
                    <a:p>
                      <a:r>
                        <a:rPr lang="en-US" baseline="0" dirty="0" smtClean="0"/>
                        <a:t> - 0.2 W/</a:t>
                      </a:r>
                      <a:r>
                        <a:rPr lang="en-US" baseline="0" dirty="0" err="1" smtClean="0"/>
                        <a:t>sf</a:t>
                      </a:r>
                      <a:r>
                        <a:rPr lang="en-US" baseline="0" dirty="0" smtClean="0"/>
                        <a:t> for decorative lighting</a:t>
                      </a:r>
                      <a:endParaRPr lang="en-US" dirty="0"/>
                    </a:p>
                  </a:txBody>
                  <a:tcPr/>
                </a:tc>
              </a:tr>
            </a:tbl>
          </a:graphicData>
        </a:graphic>
      </p:graphicFrame>
      <p:sp>
        <p:nvSpPr>
          <p:cNvPr id="11" name="Rectangle 10"/>
          <p:cNvSpPr>
            <a:spLocks noChangeArrowheads="1"/>
          </p:cNvSpPr>
          <p:nvPr/>
        </p:nvSpPr>
        <p:spPr bwMode="auto">
          <a:xfrm>
            <a:off x="533400" y="6324600"/>
            <a:ext cx="2290179"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4. Title 24 applications</a:t>
            </a:r>
            <a:endParaRPr lang="en-US" dirty="0">
              <a:solidFill>
                <a:srgbClr val="002060"/>
              </a:solidFill>
              <a:latin typeface="Calibri"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7924800" cy="584775"/>
          </a:xfrm>
          <a:prstGeom prst="rect">
            <a:avLst/>
          </a:prstGeom>
          <a:noFill/>
          <a:scene3d>
            <a:camera prst="orthographicFront"/>
            <a:lightRig rig="threePt" dir="t"/>
          </a:scene3d>
          <a:sp3d>
            <a:bevelT w="12700"/>
            <a:bevelB w="12700"/>
          </a:sp3d>
        </p:spPr>
        <p:txBody>
          <a:bodyPr wrap="square">
            <a:spAutoFit/>
          </a:bodyPr>
          <a:lstStyle/>
          <a:p>
            <a:pPr marL="0" lvl="1"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Title 24 2013 Key Requirements</a:t>
            </a:r>
            <a:endParaRPr lang="en-US" sz="3200" dirty="0">
              <a:solidFill>
                <a:srgbClr val="7030A0"/>
              </a:solidFill>
              <a:effectLst>
                <a:outerShdw blurRad="38100" dist="38100" dir="2700000" algn="tl">
                  <a:srgbClr val="000000">
                    <a:alpha val="43137"/>
                  </a:srgbClr>
                </a:outerShdw>
              </a:effectLst>
              <a:latin typeface="+mn-lt"/>
            </a:endParaRP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 name="TextBox 8"/>
          <p:cNvSpPr txBox="1"/>
          <p:nvPr/>
        </p:nvSpPr>
        <p:spPr>
          <a:xfrm>
            <a:off x="838200" y="1371600"/>
            <a:ext cx="7620000" cy="2400657"/>
          </a:xfrm>
          <a:prstGeom prst="rect">
            <a:avLst/>
          </a:prstGeom>
          <a:noFill/>
        </p:spPr>
        <p:txBody>
          <a:bodyPr wrap="square" rtlCol="0">
            <a:spAutoFit/>
          </a:bodyPr>
          <a:lstStyle/>
          <a:p>
            <a:pPr>
              <a:spcBef>
                <a:spcPts val="600"/>
              </a:spcBef>
              <a:spcAft>
                <a:spcPts val="600"/>
              </a:spcAft>
              <a:buFont typeface="Arial" pitchFamily="34" charset="0"/>
              <a:buChar char="•"/>
            </a:pPr>
            <a:r>
              <a:rPr lang="en-US" sz="2400" dirty="0" smtClean="0">
                <a:solidFill>
                  <a:srgbClr val="002060"/>
                </a:solidFill>
              </a:rPr>
              <a:t> New power adjustment factors for occupancy sensor control in open offices:</a:t>
            </a:r>
          </a:p>
          <a:p>
            <a:pPr>
              <a:spcBef>
                <a:spcPts val="600"/>
              </a:spcBef>
              <a:spcAft>
                <a:spcPts val="600"/>
              </a:spcAft>
            </a:pPr>
            <a:r>
              <a:rPr lang="en-US" sz="2400" dirty="0" smtClean="0">
                <a:solidFill>
                  <a:srgbClr val="002060"/>
                </a:solidFill>
              </a:rPr>
              <a:t>  - 0.2 for </a:t>
            </a:r>
            <a:r>
              <a:rPr lang="en-US" sz="2400" dirty="0" smtClean="0">
                <a:solidFill>
                  <a:srgbClr val="002060"/>
                </a:solidFill>
              </a:rPr>
              <a:t>250-500 </a:t>
            </a:r>
            <a:r>
              <a:rPr lang="en-US" sz="2400" dirty="0" err="1" smtClean="0">
                <a:solidFill>
                  <a:srgbClr val="002060"/>
                </a:solidFill>
              </a:rPr>
              <a:t>sf</a:t>
            </a:r>
            <a:r>
              <a:rPr lang="en-US" sz="2400" dirty="0" smtClean="0">
                <a:solidFill>
                  <a:srgbClr val="002060"/>
                </a:solidFill>
              </a:rPr>
              <a:t> </a:t>
            </a:r>
            <a:r>
              <a:rPr lang="en-US" sz="2400" dirty="0" smtClean="0">
                <a:solidFill>
                  <a:srgbClr val="002060"/>
                </a:solidFill>
              </a:rPr>
              <a:t>per sensor (4 people)</a:t>
            </a:r>
          </a:p>
          <a:p>
            <a:pPr>
              <a:spcBef>
                <a:spcPts val="600"/>
              </a:spcBef>
              <a:spcAft>
                <a:spcPts val="600"/>
              </a:spcAft>
            </a:pPr>
            <a:r>
              <a:rPr lang="en-US" sz="2400" dirty="0" smtClean="0">
                <a:solidFill>
                  <a:srgbClr val="002060"/>
                </a:solidFill>
              </a:rPr>
              <a:t>  - 0.3 for 125-250 </a:t>
            </a:r>
            <a:r>
              <a:rPr lang="en-US" sz="2400" dirty="0" err="1" smtClean="0">
                <a:solidFill>
                  <a:srgbClr val="002060"/>
                </a:solidFill>
              </a:rPr>
              <a:t>sf</a:t>
            </a:r>
            <a:r>
              <a:rPr lang="en-US" sz="2400" dirty="0" smtClean="0">
                <a:solidFill>
                  <a:srgbClr val="002060"/>
                </a:solidFill>
              </a:rPr>
              <a:t> per sensor (2 people)</a:t>
            </a:r>
          </a:p>
          <a:p>
            <a:pPr>
              <a:spcBef>
                <a:spcPts val="600"/>
              </a:spcBef>
              <a:spcAft>
                <a:spcPts val="600"/>
              </a:spcAft>
            </a:pPr>
            <a:r>
              <a:rPr lang="en-US" sz="2400" dirty="0" smtClean="0">
                <a:solidFill>
                  <a:srgbClr val="002060"/>
                </a:solidFill>
              </a:rPr>
              <a:t>  - 0.4 for &lt;125 </a:t>
            </a:r>
            <a:r>
              <a:rPr lang="en-US" sz="2400" dirty="0" err="1" smtClean="0">
                <a:solidFill>
                  <a:srgbClr val="002060"/>
                </a:solidFill>
              </a:rPr>
              <a:t>sf</a:t>
            </a:r>
            <a:r>
              <a:rPr lang="en-US" sz="2400" dirty="0" smtClean="0">
                <a:solidFill>
                  <a:srgbClr val="002060"/>
                </a:solidFill>
              </a:rPr>
              <a:t> per sensor (1 person)</a:t>
            </a:r>
          </a:p>
        </p:txBody>
      </p:sp>
      <p:sp>
        <p:nvSpPr>
          <p:cNvPr id="10" name="Rectangle 9"/>
          <p:cNvSpPr>
            <a:spLocks noChangeArrowheads="1"/>
          </p:cNvSpPr>
          <p:nvPr/>
        </p:nvSpPr>
        <p:spPr bwMode="auto">
          <a:xfrm>
            <a:off x="533400" y="6324600"/>
            <a:ext cx="2290179"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4. Title 24 applications</a:t>
            </a:r>
            <a:endParaRPr lang="en-US" dirty="0">
              <a:solidFill>
                <a:srgbClr val="002060"/>
              </a:solidFill>
              <a:latin typeface="Calibri"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7924800" cy="584775"/>
          </a:xfrm>
          <a:prstGeom prst="rect">
            <a:avLst/>
          </a:prstGeom>
          <a:noFill/>
          <a:scene3d>
            <a:camera prst="orthographicFront"/>
            <a:lightRig rig="threePt" dir="t"/>
          </a:scene3d>
          <a:sp3d>
            <a:bevelT w="12700"/>
            <a:bevelB w="12700"/>
          </a:sp3d>
        </p:spPr>
        <p:txBody>
          <a:bodyPr wrap="square">
            <a:spAutoFit/>
          </a:bodyPr>
          <a:lstStyle/>
          <a:p>
            <a:pPr marL="0" lvl="1"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Title 24 – Multi-level control requirements</a:t>
            </a:r>
            <a:endParaRPr lang="en-US" sz="3200" dirty="0">
              <a:solidFill>
                <a:srgbClr val="7030A0"/>
              </a:solidFill>
              <a:effectLst>
                <a:outerShdw blurRad="38100" dist="38100" dir="2700000" algn="tl">
                  <a:srgbClr val="000000">
                    <a:alpha val="43137"/>
                  </a:srgbClr>
                </a:outerShdw>
              </a:effectLst>
              <a:latin typeface="+mn-lt"/>
            </a:endParaRP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170" name="Picture 2"/>
          <p:cNvPicPr>
            <a:picLocks noChangeAspect="1" noChangeArrowheads="1"/>
          </p:cNvPicPr>
          <p:nvPr/>
        </p:nvPicPr>
        <p:blipFill>
          <a:blip r:embed="rId2" cstate="print"/>
          <a:srcRect t="28070"/>
          <a:stretch>
            <a:fillRect/>
          </a:stretch>
        </p:blipFill>
        <p:spPr bwMode="auto">
          <a:xfrm>
            <a:off x="304800" y="1371600"/>
            <a:ext cx="8485064" cy="4572000"/>
          </a:xfrm>
          <a:prstGeom prst="rect">
            <a:avLst/>
          </a:prstGeom>
          <a:noFill/>
          <a:ln w="9525">
            <a:noFill/>
            <a:miter lim="800000"/>
            <a:headEnd/>
            <a:tailEnd/>
          </a:ln>
        </p:spPr>
      </p:pic>
      <p:sp>
        <p:nvSpPr>
          <p:cNvPr id="9" name="Rectangle 8"/>
          <p:cNvSpPr>
            <a:spLocks noChangeArrowheads="1"/>
          </p:cNvSpPr>
          <p:nvPr/>
        </p:nvSpPr>
        <p:spPr bwMode="auto">
          <a:xfrm>
            <a:off x="533400" y="6324600"/>
            <a:ext cx="2290179"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4. Title 24 applications</a:t>
            </a:r>
            <a:endParaRPr lang="en-US" dirty="0">
              <a:solidFill>
                <a:srgbClr val="002060"/>
              </a:solidFill>
              <a:latin typeface="Calibri"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7924800" cy="584775"/>
          </a:xfrm>
          <a:prstGeom prst="rect">
            <a:avLst/>
          </a:prstGeom>
          <a:noFill/>
          <a:scene3d>
            <a:camera prst="orthographicFront"/>
            <a:lightRig rig="threePt" dir="t"/>
          </a:scene3d>
          <a:sp3d>
            <a:bevelT w="12700"/>
            <a:bevelB w="12700"/>
          </a:sp3d>
        </p:spPr>
        <p:txBody>
          <a:bodyPr wrap="square">
            <a:spAutoFit/>
          </a:bodyPr>
          <a:lstStyle/>
          <a:p>
            <a:pPr marL="0" lvl="1"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Title 24 2013 Key Requirements</a:t>
            </a:r>
            <a:endParaRPr lang="en-US" sz="3200" dirty="0">
              <a:solidFill>
                <a:srgbClr val="7030A0"/>
              </a:solidFill>
              <a:effectLst>
                <a:outerShdw blurRad="38100" dist="38100" dir="2700000" algn="tl">
                  <a:srgbClr val="000000">
                    <a:alpha val="43137"/>
                  </a:srgbClr>
                </a:outerShdw>
              </a:effectLst>
              <a:latin typeface="+mn-lt"/>
            </a:endParaRP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 name="TextBox 8"/>
          <p:cNvSpPr txBox="1"/>
          <p:nvPr/>
        </p:nvSpPr>
        <p:spPr>
          <a:xfrm>
            <a:off x="838200" y="1371600"/>
            <a:ext cx="7620000" cy="4616648"/>
          </a:xfrm>
          <a:prstGeom prst="rect">
            <a:avLst/>
          </a:prstGeom>
          <a:noFill/>
        </p:spPr>
        <p:txBody>
          <a:bodyPr wrap="square" rtlCol="0">
            <a:spAutoFit/>
          </a:bodyPr>
          <a:lstStyle/>
          <a:p>
            <a:pPr>
              <a:spcBef>
                <a:spcPts val="600"/>
              </a:spcBef>
              <a:spcAft>
                <a:spcPts val="600"/>
              </a:spcAft>
              <a:buFont typeface="Arial" pitchFamily="34" charset="0"/>
              <a:buChar char="•"/>
            </a:pPr>
            <a:r>
              <a:rPr lang="en-US" sz="2400" dirty="0" smtClean="0">
                <a:solidFill>
                  <a:srgbClr val="002060"/>
                </a:solidFill>
              </a:rPr>
              <a:t> Allowance for 24/7 lighting for building security has been removed (130.1(a) and 130.1(c)).</a:t>
            </a:r>
          </a:p>
          <a:p>
            <a:pPr>
              <a:spcBef>
                <a:spcPts val="600"/>
              </a:spcBef>
              <a:spcAft>
                <a:spcPts val="600"/>
              </a:spcAft>
              <a:buFont typeface="Arial" pitchFamily="34" charset="0"/>
              <a:buChar char="•"/>
            </a:pPr>
            <a:r>
              <a:rPr lang="en-US" sz="2400" dirty="0" smtClean="0">
                <a:solidFill>
                  <a:srgbClr val="002060"/>
                </a:solidFill>
              </a:rPr>
              <a:t> allowance for egress lighting have mostly been removed</a:t>
            </a:r>
          </a:p>
          <a:p>
            <a:pPr>
              <a:spcBef>
                <a:spcPts val="600"/>
              </a:spcBef>
              <a:spcAft>
                <a:spcPts val="600"/>
              </a:spcAft>
            </a:pPr>
            <a:r>
              <a:rPr lang="en-US" sz="2400" dirty="0" smtClean="0">
                <a:solidFill>
                  <a:srgbClr val="002060"/>
                </a:solidFill>
              </a:rPr>
              <a:t>  - 0.2 W/</a:t>
            </a:r>
            <a:r>
              <a:rPr lang="en-US" sz="2400" dirty="0" err="1" smtClean="0">
                <a:solidFill>
                  <a:srgbClr val="002060"/>
                </a:solidFill>
              </a:rPr>
              <a:t>sf</a:t>
            </a:r>
            <a:r>
              <a:rPr lang="en-US" sz="2400" dirty="0" smtClean="0">
                <a:solidFill>
                  <a:srgbClr val="002060"/>
                </a:solidFill>
              </a:rPr>
              <a:t> is excepted from the Area Control requirements, along designated egress routes (130.1(a)). (previous code was 0.3W/</a:t>
            </a:r>
            <a:r>
              <a:rPr lang="en-US" sz="2400" dirty="0" err="1" smtClean="0">
                <a:solidFill>
                  <a:srgbClr val="002060"/>
                </a:solidFill>
              </a:rPr>
              <a:t>sf</a:t>
            </a:r>
            <a:r>
              <a:rPr lang="en-US" sz="2400" dirty="0" smtClean="0">
                <a:solidFill>
                  <a:srgbClr val="002060"/>
                </a:solidFill>
              </a:rPr>
              <a:t>)</a:t>
            </a:r>
          </a:p>
          <a:p>
            <a:pPr>
              <a:spcBef>
                <a:spcPts val="600"/>
              </a:spcBef>
              <a:spcAft>
                <a:spcPts val="600"/>
              </a:spcAft>
            </a:pPr>
            <a:r>
              <a:rPr lang="en-US" sz="2400" dirty="0" smtClean="0">
                <a:solidFill>
                  <a:srgbClr val="002060"/>
                </a:solidFill>
              </a:rPr>
              <a:t>  - 0.05 W/</a:t>
            </a:r>
            <a:r>
              <a:rPr lang="en-US" sz="2400" dirty="0" err="1" smtClean="0">
                <a:solidFill>
                  <a:srgbClr val="002060"/>
                </a:solidFill>
              </a:rPr>
              <a:t>sf</a:t>
            </a:r>
            <a:r>
              <a:rPr lang="en-US" sz="2400" dirty="0" smtClean="0">
                <a:solidFill>
                  <a:srgbClr val="002060"/>
                </a:solidFill>
              </a:rPr>
              <a:t> is excepted from the Shut-Off Control requirements, along designated egress routes in offices only. Other building types have no allowance. (130.1(c)).(previous code was 0.3 W/</a:t>
            </a:r>
            <a:r>
              <a:rPr lang="en-US" sz="2400" dirty="0" err="1" smtClean="0">
                <a:solidFill>
                  <a:srgbClr val="002060"/>
                </a:solidFill>
              </a:rPr>
              <a:t>sf</a:t>
            </a:r>
            <a:r>
              <a:rPr lang="en-US" sz="2400" dirty="0" smtClean="0">
                <a:solidFill>
                  <a:srgbClr val="002060"/>
                </a:solidFill>
              </a:rPr>
              <a:t>)</a:t>
            </a:r>
          </a:p>
        </p:txBody>
      </p:sp>
      <p:sp>
        <p:nvSpPr>
          <p:cNvPr id="10" name="Rectangle 9"/>
          <p:cNvSpPr>
            <a:spLocks noChangeArrowheads="1"/>
          </p:cNvSpPr>
          <p:nvPr/>
        </p:nvSpPr>
        <p:spPr bwMode="auto">
          <a:xfrm>
            <a:off x="533400" y="6324600"/>
            <a:ext cx="2290179"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4. Title 24 applications</a:t>
            </a:r>
            <a:endParaRPr lang="en-US" dirty="0">
              <a:solidFill>
                <a:srgbClr val="002060"/>
              </a:solidFill>
              <a:latin typeface="Calibri"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42" name="Picture 2"/>
          <p:cNvPicPr>
            <a:picLocks noChangeAspect="1" noChangeArrowheads="1"/>
          </p:cNvPicPr>
          <p:nvPr/>
        </p:nvPicPr>
        <p:blipFill>
          <a:blip r:embed="rId2" cstate="print"/>
          <a:srcRect/>
          <a:stretch>
            <a:fillRect/>
          </a:stretch>
        </p:blipFill>
        <p:spPr bwMode="auto">
          <a:xfrm>
            <a:off x="584200" y="304800"/>
            <a:ext cx="7972425" cy="5972175"/>
          </a:xfrm>
          <a:prstGeom prst="rect">
            <a:avLst/>
          </a:prstGeom>
          <a:noFill/>
          <a:ln w="9525">
            <a:noFill/>
            <a:miter lim="800000"/>
            <a:headEnd/>
            <a:tailEnd/>
          </a:ln>
        </p:spPr>
      </p:pic>
      <p:sp>
        <p:nvSpPr>
          <p:cNvPr id="6" name="Rectangle 5"/>
          <p:cNvSpPr>
            <a:spLocks noChangeArrowheads="1"/>
          </p:cNvSpPr>
          <p:nvPr/>
        </p:nvSpPr>
        <p:spPr bwMode="auto">
          <a:xfrm>
            <a:off x="533400" y="6324600"/>
            <a:ext cx="2290179"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4. Title 24 applications</a:t>
            </a:r>
            <a:endParaRPr lang="en-US" dirty="0">
              <a:solidFill>
                <a:srgbClr val="002060"/>
              </a:solidFill>
              <a:latin typeface="Calibri"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7924800" cy="584775"/>
          </a:xfrm>
          <a:prstGeom prst="rect">
            <a:avLst/>
          </a:prstGeom>
          <a:noFill/>
          <a:scene3d>
            <a:camera prst="orthographicFront"/>
            <a:lightRig rig="threePt" dir="t"/>
          </a:scene3d>
          <a:sp3d>
            <a:bevelT w="12700"/>
            <a:bevelB w="12700"/>
          </a:sp3d>
        </p:spPr>
        <p:txBody>
          <a:bodyPr wrap="square">
            <a:spAutoFit/>
          </a:bodyPr>
          <a:lstStyle/>
          <a:p>
            <a:pPr marL="0" lvl="1"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Lighting design</a:t>
            </a:r>
            <a:endParaRPr lang="en-US" sz="3200" dirty="0">
              <a:solidFill>
                <a:srgbClr val="7030A0"/>
              </a:solidFill>
              <a:effectLst>
                <a:outerShdw blurRad="38100" dist="38100" dir="2700000" algn="tl">
                  <a:srgbClr val="000000">
                    <a:alpha val="43137"/>
                  </a:srgbClr>
                </a:outerShdw>
              </a:effectLst>
              <a:latin typeface="+mn-lt"/>
            </a:endParaRP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194" name="Picture 2"/>
          <p:cNvPicPr>
            <a:picLocks noChangeAspect="1" noChangeArrowheads="1"/>
          </p:cNvPicPr>
          <p:nvPr/>
        </p:nvPicPr>
        <p:blipFill>
          <a:blip r:embed="rId2" cstate="print"/>
          <a:srcRect/>
          <a:stretch>
            <a:fillRect/>
          </a:stretch>
        </p:blipFill>
        <p:spPr bwMode="auto">
          <a:xfrm>
            <a:off x="1066800" y="1219200"/>
            <a:ext cx="6943725" cy="5019675"/>
          </a:xfrm>
          <a:prstGeom prst="rect">
            <a:avLst/>
          </a:prstGeom>
          <a:noFill/>
          <a:ln w="9525">
            <a:noFill/>
            <a:miter lim="800000"/>
            <a:headEnd/>
            <a:tailEnd/>
          </a:ln>
        </p:spPr>
      </p:pic>
      <p:sp>
        <p:nvSpPr>
          <p:cNvPr id="9" name="Rectangle 8"/>
          <p:cNvSpPr>
            <a:spLocks noChangeArrowheads="1"/>
          </p:cNvSpPr>
          <p:nvPr/>
        </p:nvSpPr>
        <p:spPr bwMode="auto">
          <a:xfrm>
            <a:off x="533400" y="6324600"/>
            <a:ext cx="2290179"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4. Title 24 applications</a:t>
            </a:r>
            <a:endParaRPr lang="en-US" dirty="0">
              <a:solidFill>
                <a:srgbClr val="002060"/>
              </a:solidFill>
              <a:latin typeface="Calibri"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7924800" cy="584775"/>
          </a:xfrm>
          <a:prstGeom prst="rect">
            <a:avLst/>
          </a:prstGeom>
          <a:noFill/>
          <a:scene3d>
            <a:camera prst="orthographicFront"/>
            <a:lightRig rig="threePt" dir="t"/>
          </a:scene3d>
          <a:sp3d>
            <a:bevelT w="12700"/>
            <a:bevelB w="12700"/>
          </a:sp3d>
        </p:spPr>
        <p:txBody>
          <a:bodyPr wrap="square">
            <a:spAutoFit/>
          </a:bodyPr>
          <a:lstStyle/>
          <a:p>
            <a:pPr marL="0" lvl="1"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Lighting design</a:t>
            </a:r>
            <a:endParaRPr lang="en-US" sz="3200" dirty="0">
              <a:solidFill>
                <a:srgbClr val="7030A0"/>
              </a:solidFill>
              <a:effectLst>
                <a:outerShdw blurRad="38100" dist="38100" dir="2700000" algn="tl">
                  <a:srgbClr val="000000">
                    <a:alpha val="43137"/>
                  </a:srgbClr>
                </a:outerShdw>
              </a:effectLst>
              <a:latin typeface="+mn-lt"/>
            </a:endParaRP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9218" name="Picture 2"/>
          <p:cNvPicPr>
            <a:picLocks noChangeAspect="1" noChangeArrowheads="1"/>
          </p:cNvPicPr>
          <p:nvPr/>
        </p:nvPicPr>
        <p:blipFill>
          <a:blip r:embed="rId2" cstate="print"/>
          <a:srcRect/>
          <a:stretch>
            <a:fillRect/>
          </a:stretch>
        </p:blipFill>
        <p:spPr bwMode="auto">
          <a:xfrm>
            <a:off x="1143000" y="1143000"/>
            <a:ext cx="6838950" cy="5143500"/>
          </a:xfrm>
          <a:prstGeom prst="rect">
            <a:avLst/>
          </a:prstGeom>
          <a:noFill/>
          <a:ln w="9525">
            <a:noFill/>
            <a:miter lim="800000"/>
            <a:headEnd/>
            <a:tailEnd/>
          </a:ln>
        </p:spPr>
      </p:pic>
      <p:sp>
        <p:nvSpPr>
          <p:cNvPr id="9" name="Rectangle 8"/>
          <p:cNvSpPr>
            <a:spLocks noChangeArrowheads="1"/>
          </p:cNvSpPr>
          <p:nvPr/>
        </p:nvSpPr>
        <p:spPr bwMode="auto">
          <a:xfrm>
            <a:off x="533400" y="6324600"/>
            <a:ext cx="2290179"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4. Title 24 applications</a:t>
            </a:r>
            <a:endParaRPr lang="en-US" dirty="0">
              <a:solidFill>
                <a:srgbClr val="002060"/>
              </a:solidFill>
              <a:latin typeface="Calibri"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5800" y="914400"/>
            <a:ext cx="8001000" cy="5638800"/>
          </a:xfrm>
          <a:prstGeom prst="rect">
            <a:avLst/>
          </a:prstGeom>
          <a:noFill/>
        </p:spPr>
        <p:txBody>
          <a:bodyPr wrap="square" numCol="2">
            <a:spAutoFit/>
          </a:bodyPr>
          <a:lstStyle/>
          <a:p>
            <a:pPr algn="ctr" fontAlgn="auto">
              <a:spcBef>
                <a:spcPts val="0"/>
              </a:spcBef>
              <a:spcAft>
                <a:spcPts val="0"/>
              </a:spcAft>
              <a:defRPr/>
            </a:pPr>
            <a:r>
              <a:rPr lang="en-US" sz="2400" dirty="0">
                <a:solidFill>
                  <a:srgbClr val="0070C0"/>
                </a:solidFill>
                <a:latin typeface="+mn-lt"/>
              </a:rPr>
              <a:t>Outline</a:t>
            </a:r>
          </a:p>
          <a:p>
            <a:pPr fontAlgn="auto">
              <a:spcBef>
                <a:spcPts val="0"/>
              </a:spcBef>
              <a:spcAft>
                <a:spcPts val="0"/>
              </a:spcAft>
              <a:defRPr/>
            </a:pPr>
            <a:r>
              <a:rPr lang="en-US" dirty="0">
                <a:latin typeface="+mn-lt"/>
              </a:rPr>
              <a:t>A. Introduction to fundamentals of lighting</a:t>
            </a:r>
          </a:p>
          <a:p>
            <a:pPr lvl="1" fontAlgn="auto">
              <a:spcBef>
                <a:spcPts val="0"/>
              </a:spcBef>
              <a:spcAft>
                <a:spcPts val="0"/>
              </a:spcAft>
              <a:defRPr/>
            </a:pPr>
            <a:r>
              <a:rPr lang="en-US" sz="1400" dirty="0">
                <a:latin typeface="+mn-lt"/>
              </a:rPr>
              <a:t>Lighting terminology</a:t>
            </a:r>
          </a:p>
          <a:p>
            <a:pPr lvl="1" fontAlgn="auto">
              <a:spcBef>
                <a:spcPts val="0"/>
              </a:spcBef>
              <a:spcAft>
                <a:spcPts val="0"/>
              </a:spcAft>
              <a:defRPr/>
            </a:pPr>
            <a:r>
              <a:rPr lang="en-US" sz="1400" dirty="0">
                <a:latin typeface="+mn-lt"/>
              </a:rPr>
              <a:t>Physics and principles of lighting</a:t>
            </a:r>
          </a:p>
          <a:p>
            <a:pPr lvl="1" fontAlgn="auto">
              <a:spcBef>
                <a:spcPts val="0"/>
              </a:spcBef>
              <a:spcAft>
                <a:spcPts val="0"/>
              </a:spcAft>
              <a:defRPr/>
            </a:pPr>
            <a:r>
              <a:rPr lang="en-US" sz="1400" dirty="0">
                <a:latin typeface="+mn-lt"/>
              </a:rPr>
              <a:t>Units of measurement</a:t>
            </a:r>
          </a:p>
          <a:p>
            <a:pPr lvl="1" fontAlgn="auto">
              <a:spcBef>
                <a:spcPts val="0"/>
              </a:spcBef>
              <a:spcAft>
                <a:spcPts val="0"/>
              </a:spcAft>
              <a:defRPr/>
            </a:pPr>
            <a:r>
              <a:rPr lang="en-US" sz="1400" dirty="0">
                <a:latin typeface="+mn-lt"/>
              </a:rPr>
              <a:t>Vision and colors</a:t>
            </a:r>
          </a:p>
          <a:p>
            <a:pPr lvl="1" fontAlgn="auto">
              <a:spcBef>
                <a:spcPts val="0"/>
              </a:spcBef>
              <a:spcAft>
                <a:spcPts val="0"/>
              </a:spcAft>
              <a:defRPr/>
            </a:pPr>
            <a:r>
              <a:rPr lang="en-US" sz="1400" dirty="0">
                <a:latin typeface="+mn-lt"/>
              </a:rPr>
              <a:t>Ambient, directional and task lighting</a:t>
            </a:r>
          </a:p>
          <a:p>
            <a:pPr lvl="1" fontAlgn="auto">
              <a:spcBef>
                <a:spcPts val="0"/>
              </a:spcBef>
              <a:spcAft>
                <a:spcPts val="0"/>
              </a:spcAft>
              <a:defRPr/>
            </a:pPr>
            <a:r>
              <a:rPr lang="en-US" sz="1400" dirty="0">
                <a:latin typeface="+mn-lt"/>
              </a:rPr>
              <a:t>Over- and under-</a:t>
            </a:r>
            <a:r>
              <a:rPr lang="en-US" sz="1400" dirty="0" err="1">
                <a:latin typeface="+mn-lt"/>
              </a:rPr>
              <a:t>illuminance</a:t>
            </a:r>
            <a:endParaRPr lang="en-US" sz="1400" dirty="0">
              <a:latin typeface="+mn-lt"/>
            </a:endParaRPr>
          </a:p>
          <a:p>
            <a:pPr fontAlgn="auto">
              <a:spcBef>
                <a:spcPts val="0"/>
              </a:spcBef>
              <a:spcAft>
                <a:spcPts val="0"/>
              </a:spcAft>
              <a:defRPr/>
            </a:pPr>
            <a:r>
              <a:rPr lang="en-US" dirty="0">
                <a:latin typeface="+mn-lt"/>
              </a:rPr>
              <a:t>B. Lighting systems</a:t>
            </a:r>
          </a:p>
          <a:p>
            <a:pPr lvl="1" fontAlgn="auto">
              <a:spcBef>
                <a:spcPts val="0"/>
              </a:spcBef>
              <a:spcAft>
                <a:spcPts val="0"/>
              </a:spcAft>
              <a:defRPr/>
            </a:pPr>
            <a:r>
              <a:rPr lang="en-US" sz="1400" dirty="0">
                <a:latin typeface="+mn-lt"/>
              </a:rPr>
              <a:t>Components</a:t>
            </a:r>
          </a:p>
          <a:p>
            <a:pPr lvl="1" fontAlgn="auto">
              <a:spcBef>
                <a:spcPts val="0"/>
              </a:spcBef>
              <a:spcAft>
                <a:spcPts val="0"/>
              </a:spcAft>
              <a:defRPr/>
            </a:pPr>
            <a:r>
              <a:rPr lang="en-US" sz="1400" dirty="0">
                <a:latin typeface="+mn-lt"/>
              </a:rPr>
              <a:t>Types of lamps</a:t>
            </a:r>
          </a:p>
          <a:p>
            <a:pPr lvl="1" fontAlgn="auto">
              <a:spcBef>
                <a:spcPts val="0"/>
              </a:spcBef>
              <a:spcAft>
                <a:spcPts val="0"/>
              </a:spcAft>
              <a:defRPr/>
            </a:pPr>
            <a:r>
              <a:rPr lang="en-US" sz="1400" dirty="0">
                <a:latin typeface="+mn-lt"/>
              </a:rPr>
              <a:t>Ballasts</a:t>
            </a:r>
          </a:p>
          <a:p>
            <a:pPr lvl="1" fontAlgn="auto">
              <a:spcBef>
                <a:spcPts val="0"/>
              </a:spcBef>
              <a:spcAft>
                <a:spcPts val="0"/>
              </a:spcAft>
              <a:defRPr/>
            </a:pPr>
            <a:r>
              <a:rPr lang="en-US" sz="1400" dirty="0">
                <a:latin typeface="+mn-lt"/>
              </a:rPr>
              <a:t>Lamp comparison matrix</a:t>
            </a:r>
          </a:p>
          <a:p>
            <a:pPr lvl="1" fontAlgn="auto">
              <a:spcBef>
                <a:spcPts val="0"/>
              </a:spcBef>
              <a:spcAft>
                <a:spcPts val="0"/>
              </a:spcAft>
              <a:defRPr/>
            </a:pPr>
            <a:r>
              <a:rPr lang="en-US" sz="1400" dirty="0">
                <a:latin typeface="+mn-lt"/>
              </a:rPr>
              <a:t>Types of lighting </a:t>
            </a:r>
            <a:r>
              <a:rPr lang="en-US" sz="1400" dirty="0" err="1">
                <a:latin typeface="+mn-lt"/>
              </a:rPr>
              <a:t>luminaires</a:t>
            </a:r>
            <a:r>
              <a:rPr lang="en-US" sz="1400" dirty="0">
                <a:latin typeface="+mn-lt"/>
              </a:rPr>
              <a:t> and intensities</a:t>
            </a:r>
          </a:p>
          <a:p>
            <a:pPr lvl="1" fontAlgn="auto">
              <a:spcBef>
                <a:spcPts val="0"/>
              </a:spcBef>
              <a:spcAft>
                <a:spcPts val="0"/>
              </a:spcAft>
              <a:defRPr/>
            </a:pPr>
            <a:r>
              <a:rPr lang="en-US" sz="1400" dirty="0">
                <a:latin typeface="+mn-lt"/>
              </a:rPr>
              <a:t>Energy efficiency measures (EEMs)</a:t>
            </a:r>
          </a:p>
          <a:p>
            <a:pPr fontAlgn="auto">
              <a:spcBef>
                <a:spcPts val="0"/>
              </a:spcBef>
              <a:spcAft>
                <a:spcPts val="0"/>
              </a:spcAft>
              <a:defRPr/>
            </a:pPr>
            <a:r>
              <a:rPr lang="en-US" dirty="0">
                <a:latin typeface="+mn-lt"/>
              </a:rPr>
              <a:t>C. Lighting controls</a:t>
            </a:r>
          </a:p>
          <a:p>
            <a:pPr lvl="1" fontAlgn="auto">
              <a:spcBef>
                <a:spcPts val="0"/>
              </a:spcBef>
              <a:spcAft>
                <a:spcPts val="0"/>
              </a:spcAft>
              <a:defRPr/>
            </a:pPr>
            <a:r>
              <a:rPr lang="en-US" sz="1400" dirty="0">
                <a:latin typeface="+mn-lt"/>
              </a:rPr>
              <a:t>Basic concepts of effectiveness of lighting control</a:t>
            </a:r>
          </a:p>
          <a:p>
            <a:pPr lvl="1" fontAlgn="auto">
              <a:spcBef>
                <a:spcPts val="0"/>
              </a:spcBef>
              <a:spcAft>
                <a:spcPts val="0"/>
              </a:spcAft>
              <a:defRPr/>
            </a:pPr>
            <a:r>
              <a:rPr lang="en-US" sz="1400" dirty="0">
                <a:latin typeface="+mn-lt"/>
              </a:rPr>
              <a:t>Types and appropriate applications of lighting controls</a:t>
            </a:r>
          </a:p>
          <a:p>
            <a:pPr lvl="1" fontAlgn="auto">
              <a:spcBef>
                <a:spcPts val="0"/>
              </a:spcBef>
              <a:spcAft>
                <a:spcPts val="0"/>
              </a:spcAft>
              <a:defRPr/>
            </a:pPr>
            <a:r>
              <a:rPr lang="en-US" sz="1400" dirty="0">
                <a:latin typeface="+mn-lt"/>
              </a:rPr>
              <a:t>Lighting control equations</a:t>
            </a:r>
          </a:p>
          <a:p>
            <a:pPr lvl="1" fontAlgn="auto">
              <a:spcBef>
                <a:spcPts val="0"/>
              </a:spcBef>
              <a:spcAft>
                <a:spcPts val="0"/>
              </a:spcAft>
              <a:defRPr/>
            </a:pPr>
            <a:r>
              <a:rPr lang="en-US" sz="1400" dirty="0">
                <a:latin typeface="+mn-lt"/>
              </a:rPr>
              <a:t>Energy efficiency measures (EEMs)</a:t>
            </a:r>
          </a:p>
          <a:p>
            <a:pPr fontAlgn="auto">
              <a:spcBef>
                <a:spcPts val="0"/>
              </a:spcBef>
              <a:spcAft>
                <a:spcPts val="0"/>
              </a:spcAft>
              <a:defRPr/>
            </a:pPr>
            <a:r>
              <a:rPr lang="en-US" dirty="0">
                <a:latin typeface="+mn-lt"/>
              </a:rPr>
              <a:t>D. Additional EEMs</a:t>
            </a:r>
          </a:p>
          <a:p>
            <a:pPr lvl="1" fontAlgn="auto">
              <a:spcBef>
                <a:spcPts val="0"/>
              </a:spcBef>
              <a:spcAft>
                <a:spcPts val="0"/>
              </a:spcAft>
              <a:defRPr/>
            </a:pPr>
            <a:r>
              <a:rPr lang="en-US" sz="1400" dirty="0">
                <a:latin typeface="+mn-lt"/>
              </a:rPr>
              <a:t>De-lamping</a:t>
            </a:r>
          </a:p>
          <a:p>
            <a:pPr lvl="1" fontAlgn="auto">
              <a:spcBef>
                <a:spcPts val="0"/>
              </a:spcBef>
              <a:spcAft>
                <a:spcPts val="0"/>
              </a:spcAft>
              <a:defRPr/>
            </a:pPr>
            <a:r>
              <a:rPr lang="en-US" sz="1400" dirty="0" err="1">
                <a:latin typeface="+mn-lt"/>
              </a:rPr>
              <a:t>Scotopic</a:t>
            </a:r>
            <a:r>
              <a:rPr lang="en-US" sz="1400" dirty="0">
                <a:latin typeface="+mn-lt"/>
              </a:rPr>
              <a:t> lighting</a:t>
            </a:r>
          </a:p>
          <a:p>
            <a:pPr lvl="1" fontAlgn="auto">
              <a:spcBef>
                <a:spcPts val="0"/>
              </a:spcBef>
              <a:spcAft>
                <a:spcPts val="0"/>
              </a:spcAft>
              <a:defRPr/>
            </a:pPr>
            <a:r>
              <a:rPr lang="en-US" sz="1400" dirty="0">
                <a:latin typeface="+mn-lt"/>
              </a:rPr>
              <a:t>Task and ambient light levels</a:t>
            </a:r>
          </a:p>
          <a:p>
            <a:pPr lvl="1" fontAlgn="auto">
              <a:spcBef>
                <a:spcPts val="0"/>
              </a:spcBef>
              <a:spcAft>
                <a:spcPts val="0"/>
              </a:spcAft>
              <a:defRPr/>
            </a:pPr>
            <a:r>
              <a:rPr lang="en-US" sz="1400" dirty="0">
                <a:latin typeface="+mn-lt"/>
              </a:rPr>
              <a:t>Circadian rhythms</a:t>
            </a:r>
          </a:p>
          <a:p>
            <a:pPr fontAlgn="auto">
              <a:spcBef>
                <a:spcPts val="0"/>
              </a:spcBef>
              <a:spcAft>
                <a:spcPts val="0"/>
              </a:spcAft>
              <a:defRPr/>
            </a:pPr>
            <a:r>
              <a:rPr lang="en-US" dirty="0">
                <a:latin typeface="+mn-lt"/>
              </a:rPr>
              <a:t>E. Lighting measurements</a:t>
            </a:r>
          </a:p>
          <a:p>
            <a:pPr lvl="1" fontAlgn="auto">
              <a:spcBef>
                <a:spcPts val="0"/>
              </a:spcBef>
              <a:spcAft>
                <a:spcPts val="0"/>
              </a:spcAft>
              <a:defRPr/>
            </a:pPr>
            <a:r>
              <a:rPr lang="en-US" sz="1400" dirty="0">
                <a:latin typeface="+mn-lt"/>
              </a:rPr>
              <a:t>Tools</a:t>
            </a:r>
          </a:p>
          <a:p>
            <a:pPr lvl="1" fontAlgn="auto">
              <a:spcBef>
                <a:spcPts val="0"/>
              </a:spcBef>
              <a:spcAft>
                <a:spcPts val="0"/>
              </a:spcAft>
              <a:defRPr/>
            </a:pPr>
            <a:r>
              <a:rPr lang="en-US" sz="1400" dirty="0">
                <a:latin typeface="+mn-lt"/>
              </a:rPr>
              <a:t>Data loggers and applications</a:t>
            </a:r>
          </a:p>
          <a:p>
            <a:pPr fontAlgn="auto">
              <a:spcBef>
                <a:spcPts val="0"/>
              </a:spcBef>
              <a:spcAft>
                <a:spcPts val="0"/>
              </a:spcAft>
              <a:defRPr/>
            </a:pPr>
            <a:r>
              <a:rPr lang="en-US" dirty="0">
                <a:latin typeface="+mn-lt"/>
              </a:rPr>
              <a:t>F. Lighting calculations</a:t>
            </a:r>
          </a:p>
          <a:p>
            <a:pPr lvl="1" fontAlgn="auto">
              <a:spcBef>
                <a:spcPts val="0"/>
              </a:spcBef>
              <a:spcAft>
                <a:spcPts val="0"/>
              </a:spcAft>
              <a:defRPr/>
            </a:pPr>
            <a:r>
              <a:rPr lang="en-US" sz="1400" dirty="0">
                <a:latin typeface="+mn-lt"/>
              </a:rPr>
              <a:t>Equation and method of calculating lumens (zonal cavity formula)</a:t>
            </a:r>
          </a:p>
          <a:p>
            <a:pPr lvl="1" fontAlgn="auto">
              <a:spcBef>
                <a:spcPts val="0"/>
              </a:spcBef>
              <a:spcAft>
                <a:spcPts val="0"/>
              </a:spcAft>
              <a:defRPr/>
            </a:pPr>
            <a:r>
              <a:rPr lang="en-US" sz="1400" dirty="0">
                <a:latin typeface="+mn-lt"/>
              </a:rPr>
              <a:t>Equation and method of calculating energy savings</a:t>
            </a:r>
          </a:p>
          <a:p>
            <a:pPr lvl="1" fontAlgn="auto">
              <a:spcBef>
                <a:spcPts val="0"/>
              </a:spcBef>
              <a:spcAft>
                <a:spcPts val="0"/>
              </a:spcAft>
              <a:defRPr/>
            </a:pPr>
            <a:r>
              <a:rPr lang="en-US" sz="1400" dirty="0">
                <a:latin typeface="+mn-lt"/>
              </a:rPr>
              <a:t>Equation and method of calculating skylight energy savings</a:t>
            </a:r>
          </a:p>
          <a:p>
            <a:pPr fontAlgn="auto">
              <a:spcBef>
                <a:spcPts val="0"/>
              </a:spcBef>
              <a:spcAft>
                <a:spcPts val="0"/>
              </a:spcAft>
              <a:defRPr/>
            </a:pPr>
            <a:r>
              <a:rPr lang="en-US" dirty="0">
                <a:latin typeface="+mn-lt"/>
              </a:rPr>
              <a:t>G. Lighting standards, codes and regulations</a:t>
            </a:r>
          </a:p>
          <a:p>
            <a:pPr lvl="1" fontAlgn="auto">
              <a:spcBef>
                <a:spcPts val="0"/>
              </a:spcBef>
              <a:spcAft>
                <a:spcPts val="0"/>
              </a:spcAft>
              <a:defRPr/>
            </a:pPr>
            <a:r>
              <a:rPr lang="en-US" sz="1400" dirty="0">
                <a:latin typeface="+mn-lt"/>
              </a:rPr>
              <a:t>Underwriters' Laboratory (UL)</a:t>
            </a:r>
          </a:p>
          <a:p>
            <a:pPr lvl="1" fontAlgn="auto">
              <a:spcBef>
                <a:spcPts val="0"/>
              </a:spcBef>
              <a:spcAft>
                <a:spcPts val="0"/>
              </a:spcAft>
              <a:defRPr/>
            </a:pPr>
            <a:r>
              <a:rPr lang="en-US" sz="1400" dirty="0">
                <a:latin typeface="+mn-lt"/>
              </a:rPr>
              <a:t>Uniform Building Code (UBC)</a:t>
            </a:r>
          </a:p>
          <a:p>
            <a:pPr lvl="1" fontAlgn="auto">
              <a:spcBef>
                <a:spcPts val="0"/>
              </a:spcBef>
              <a:spcAft>
                <a:spcPts val="0"/>
              </a:spcAft>
              <a:defRPr/>
            </a:pPr>
            <a:r>
              <a:rPr lang="en-US" sz="1400" dirty="0">
                <a:latin typeface="+mn-lt"/>
              </a:rPr>
              <a:t>Americans with Disabilities Act (ADA)</a:t>
            </a:r>
          </a:p>
          <a:p>
            <a:pPr lvl="1" fontAlgn="auto">
              <a:spcBef>
                <a:spcPts val="0"/>
              </a:spcBef>
              <a:spcAft>
                <a:spcPts val="0"/>
              </a:spcAft>
              <a:defRPr/>
            </a:pPr>
            <a:r>
              <a:rPr lang="en-US" sz="1400" dirty="0">
                <a:latin typeface="+mn-lt"/>
              </a:rPr>
              <a:t>Title 24 applications</a:t>
            </a:r>
          </a:p>
          <a:p>
            <a:pPr fontAlgn="auto">
              <a:spcBef>
                <a:spcPts val="0"/>
              </a:spcBef>
              <a:spcAft>
                <a:spcPts val="0"/>
              </a:spcAft>
              <a:defRPr/>
            </a:pPr>
            <a:r>
              <a:rPr lang="en-US" dirty="0" smtClean="0">
                <a:solidFill>
                  <a:srgbClr val="FF0000"/>
                </a:solidFill>
                <a:latin typeface="+mn-lt"/>
              </a:rPr>
              <a:t>H. O&amp;M measures to assure optimal performance</a:t>
            </a:r>
          </a:p>
        </p:txBody>
      </p:sp>
      <p:sp>
        <p:nvSpPr>
          <p:cNvPr id="3077"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a:solidFill>
                  <a:srgbClr val="0070C0"/>
                </a:solidFill>
                <a:latin typeface="Calibri" pitchFamily="34" charset="0"/>
              </a:rPr>
              <a:t>Introduction to Lighting Systems and Controls</a:t>
            </a:r>
          </a:p>
        </p:txBody>
      </p:sp>
      <p:sp>
        <p:nvSpPr>
          <p:cNvPr id="3078" name="Rectangle 9"/>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4100" name="TextBox 8"/>
          <p:cNvSpPr txBox="1">
            <a:spLocks noChangeArrowheads="1"/>
          </p:cNvSpPr>
          <p:nvPr/>
        </p:nvSpPr>
        <p:spPr bwMode="auto">
          <a:xfrm>
            <a:off x="685800" y="914400"/>
            <a:ext cx="7696200" cy="4278094"/>
          </a:xfrm>
          <a:prstGeom prst="rect">
            <a:avLst/>
          </a:prstGeom>
          <a:noFill/>
          <a:ln w="9525">
            <a:noFill/>
            <a:miter lim="800000"/>
            <a:headEnd/>
            <a:tailEnd/>
          </a:ln>
        </p:spPr>
        <p:txBody>
          <a:bodyPr wrap="square">
            <a:spAutoFit/>
          </a:bodyPr>
          <a:lstStyle/>
          <a:p>
            <a:pPr>
              <a:spcBef>
                <a:spcPts val="0"/>
              </a:spcBef>
              <a:spcAft>
                <a:spcPts val="0"/>
              </a:spcAft>
            </a:pPr>
            <a:r>
              <a:rPr lang="en-US" sz="2800" dirty="0" smtClean="0">
                <a:solidFill>
                  <a:srgbClr val="002060"/>
                </a:solidFill>
                <a:latin typeface="Calibri" pitchFamily="34" charset="0"/>
              </a:rPr>
              <a:t>H. Operations &amp; Maintenance (O&amp;M) measures to assure optimal performance</a:t>
            </a:r>
          </a:p>
          <a:p>
            <a:pPr marL="971550" lvl="1" indent="-514350" fontAlgn="auto">
              <a:spcBef>
                <a:spcPts val="0"/>
              </a:spcBef>
              <a:spcAft>
                <a:spcPts val="0"/>
              </a:spcAft>
              <a:buFont typeface="+mj-lt"/>
              <a:buAutoNum type="arabicPeriod"/>
              <a:defRPr/>
            </a:pPr>
            <a:r>
              <a:rPr lang="en-US" sz="2400" dirty="0" smtClean="0">
                <a:latin typeface="+mn-lt"/>
              </a:rPr>
              <a:t>Make sure occupancy sensors turn lights off after a reasonable period of time</a:t>
            </a:r>
          </a:p>
          <a:p>
            <a:pPr marL="971550" lvl="1" indent="-514350" fontAlgn="auto">
              <a:spcBef>
                <a:spcPts val="0"/>
              </a:spcBef>
              <a:spcAft>
                <a:spcPts val="0"/>
              </a:spcAft>
              <a:buFont typeface="+mj-lt"/>
              <a:buAutoNum type="arabicPeriod"/>
              <a:defRPr/>
            </a:pPr>
            <a:r>
              <a:rPr lang="en-US" sz="2400" dirty="0" smtClean="0">
                <a:latin typeface="+mn-lt"/>
              </a:rPr>
              <a:t>Check timer(s) and lighting schedule set-up regularly </a:t>
            </a:r>
          </a:p>
          <a:p>
            <a:pPr marL="971550" lvl="1" indent="-514350" fontAlgn="auto">
              <a:spcBef>
                <a:spcPts val="0"/>
              </a:spcBef>
              <a:spcAft>
                <a:spcPts val="0"/>
              </a:spcAft>
              <a:buFont typeface="+mj-lt"/>
              <a:buAutoNum type="arabicPeriod"/>
              <a:defRPr/>
            </a:pPr>
            <a:r>
              <a:rPr lang="en-US" sz="2400" dirty="0" smtClean="0">
                <a:latin typeface="+mn-lt"/>
              </a:rPr>
              <a:t>Override manual controls</a:t>
            </a:r>
          </a:p>
          <a:p>
            <a:pPr marL="971550" lvl="1" indent="-514350" fontAlgn="auto">
              <a:spcBef>
                <a:spcPts val="0"/>
              </a:spcBef>
              <a:spcAft>
                <a:spcPts val="0"/>
              </a:spcAft>
              <a:buFont typeface="+mj-lt"/>
              <a:buAutoNum type="arabicPeriod"/>
              <a:defRPr/>
            </a:pPr>
            <a:r>
              <a:rPr lang="en-US" sz="2400" dirty="0" err="1" smtClean="0">
                <a:latin typeface="+mn-lt"/>
              </a:rPr>
              <a:t>Daylighting</a:t>
            </a:r>
            <a:r>
              <a:rPr lang="en-US" sz="2400" dirty="0" smtClean="0">
                <a:latin typeface="+mn-lt"/>
              </a:rPr>
              <a:t> commissioning</a:t>
            </a:r>
          </a:p>
          <a:p>
            <a:pPr marL="971550" lvl="1" indent="-514350" fontAlgn="auto">
              <a:spcBef>
                <a:spcPts val="0"/>
              </a:spcBef>
              <a:spcAft>
                <a:spcPts val="0"/>
              </a:spcAft>
              <a:buFont typeface="+mj-lt"/>
              <a:buAutoNum type="arabicPeriod"/>
              <a:defRPr/>
            </a:pPr>
            <a:r>
              <a:rPr lang="en-US" sz="2400" dirty="0" smtClean="0">
                <a:latin typeface="+mn-lt"/>
              </a:rPr>
              <a:t>Educate the end users in proper use of lighting controls </a:t>
            </a:r>
          </a:p>
          <a:p>
            <a:pPr marL="971550" lvl="1" indent="-514350" fontAlgn="auto">
              <a:spcBef>
                <a:spcPts val="0"/>
              </a:spcBef>
              <a:spcAft>
                <a:spcPts val="0"/>
              </a:spcAft>
              <a:buFont typeface="+mj-lt"/>
              <a:buAutoNum type="arabicPeriod"/>
              <a:defRPr/>
            </a:pPr>
            <a:r>
              <a:rPr lang="en-US" sz="2400" dirty="0" smtClean="0">
                <a:latin typeface="+mn-lt"/>
              </a:rPr>
              <a:t>Seasonally adjust exterior lighting schedule </a:t>
            </a:r>
          </a:p>
          <a:p>
            <a:pPr marL="971550" lvl="1" indent="-514350" fontAlgn="auto">
              <a:spcBef>
                <a:spcPts val="0"/>
              </a:spcBef>
              <a:spcAft>
                <a:spcPts val="0"/>
              </a:spcAft>
              <a:buFont typeface="+mj-lt"/>
              <a:buAutoNum type="arabicPeriod"/>
              <a:defRPr/>
            </a:pPr>
            <a:r>
              <a:rPr lang="en-US" sz="2400" dirty="0" smtClean="0">
                <a:latin typeface="+mn-lt"/>
              </a:rPr>
              <a:t>Re-lamp entire building on a regular schedule</a:t>
            </a:r>
            <a:endParaRPr lang="en-US" sz="2400" dirty="0">
              <a:latin typeface="Calibri" pitchFamily="34" charset="0"/>
            </a:endParaRPr>
          </a:p>
        </p:txBody>
      </p:sp>
      <p:sp>
        <p:nvSpPr>
          <p:cNvPr id="4101"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4102"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a:solidFill>
                  <a:srgbClr val="0070C0"/>
                </a:solidFill>
                <a:latin typeface="Calibri" pitchFamily="34" charset="0"/>
              </a:rPr>
              <a:t>Introduction to Lighting Systems and Controls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4100" name="TextBox 8"/>
          <p:cNvSpPr txBox="1">
            <a:spLocks noChangeArrowheads="1"/>
          </p:cNvSpPr>
          <p:nvPr/>
        </p:nvSpPr>
        <p:spPr bwMode="auto">
          <a:xfrm>
            <a:off x="990600" y="1066800"/>
            <a:ext cx="6781800" cy="3447098"/>
          </a:xfrm>
          <a:prstGeom prst="rect">
            <a:avLst/>
          </a:prstGeom>
          <a:noFill/>
          <a:ln w="9525">
            <a:noFill/>
            <a:miter lim="800000"/>
            <a:headEnd/>
            <a:tailEnd/>
          </a:ln>
        </p:spPr>
        <p:txBody>
          <a:bodyPr wrap="square">
            <a:spAutoFit/>
          </a:bodyPr>
          <a:lstStyle/>
          <a:p>
            <a:pPr>
              <a:spcBef>
                <a:spcPts val="600"/>
              </a:spcBef>
              <a:spcAft>
                <a:spcPts val="600"/>
              </a:spcAft>
            </a:pPr>
            <a:r>
              <a:rPr lang="en-US" sz="2800" dirty="0" smtClean="0">
                <a:solidFill>
                  <a:srgbClr val="002060"/>
                </a:solidFill>
                <a:latin typeface="Calibri" pitchFamily="34" charset="0"/>
              </a:rPr>
              <a:t>G. Lighting standards, codes and regulations</a:t>
            </a:r>
          </a:p>
          <a:p>
            <a:pPr marL="971550" lvl="1" indent="-514350" fontAlgn="auto">
              <a:spcBef>
                <a:spcPts val="600"/>
              </a:spcBef>
              <a:spcAft>
                <a:spcPts val="600"/>
              </a:spcAft>
              <a:buFont typeface="+mj-lt"/>
              <a:buAutoNum type="arabicPeriod"/>
              <a:defRPr/>
            </a:pPr>
            <a:r>
              <a:rPr lang="en-US" sz="2800" dirty="0" smtClean="0">
                <a:latin typeface="+mn-lt"/>
              </a:rPr>
              <a:t>Underwriters’ Laboratory (UL)</a:t>
            </a:r>
          </a:p>
          <a:p>
            <a:pPr marL="971550" lvl="1" indent="-514350" fontAlgn="auto">
              <a:spcBef>
                <a:spcPts val="600"/>
              </a:spcBef>
              <a:spcAft>
                <a:spcPts val="600"/>
              </a:spcAft>
              <a:buFont typeface="+mj-lt"/>
              <a:buAutoNum type="arabicPeriod"/>
              <a:defRPr/>
            </a:pPr>
            <a:r>
              <a:rPr lang="en-US" sz="2800" dirty="0" smtClean="0">
                <a:latin typeface="+mn-lt"/>
              </a:rPr>
              <a:t>Uniform Building Code (UBC)</a:t>
            </a:r>
          </a:p>
          <a:p>
            <a:pPr marL="971550" lvl="1" indent="-514350" fontAlgn="auto">
              <a:spcBef>
                <a:spcPts val="600"/>
              </a:spcBef>
              <a:spcAft>
                <a:spcPts val="600"/>
              </a:spcAft>
              <a:buFont typeface="+mj-lt"/>
              <a:buAutoNum type="arabicPeriod"/>
              <a:defRPr/>
            </a:pPr>
            <a:r>
              <a:rPr lang="en-US" sz="2800" dirty="0" smtClean="0">
                <a:latin typeface="+mn-lt"/>
              </a:rPr>
              <a:t>Americans with Disabilities Act (ADA)</a:t>
            </a:r>
          </a:p>
          <a:p>
            <a:pPr marL="971550" lvl="1" indent="-514350" fontAlgn="auto">
              <a:spcBef>
                <a:spcPts val="600"/>
              </a:spcBef>
              <a:spcAft>
                <a:spcPts val="600"/>
              </a:spcAft>
              <a:buFont typeface="+mj-lt"/>
              <a:buAutoNum type="arabicPeriod"/>
              <a:defRPr/>
            </a:pPr>
            <a:r>
              <a:rPr lang="en-US" sz="2800" dirty="0" smtClean="0">
                <a:latin typeface="+mn-lt"/>
              </a:rPr>
              <a:t>Title 24 applications</a:t>
            </a:r>
          </a:p>
          <a:p>
            <a:pPr marL="971550" lvl="1" indent="-514350" fontAlgn="auto">
              <a:spcBef>
                <a:spcPts val="600"/>
              </a:spcBef>
              <a:spcAft>
                <a:spcPts val="600"/>
              </a:spcAft>
              <a:defRPr/>
            </a:pPr>
            <a:r>
              <a:rPr lang="en-US" sz="2800" dirty="0" smtClean="0">
                <a:solidFill>
                  <a:srgbClr val="002060"/>
                </a:solidFill>
                <a:latin typeface="Calibri" pitchFamily="34" charset="0"/>
              </a:rPr>
              <a:t>     </a:t>
            </a:r>
            <a:endParaRPr lang="en-US" sz="2800" dirty="0">
              <a:solidFill>
                <a:srgbClr val="002060"/>
              </a:solidFill>
              <a:latin typeface="Calibri" pitchFamily="34" charset="0"/>
            </a:endParaRPr>
          </a:p>
        </p:txBody>
      </p:sp>
      <p:sp>
        <p:nvSpPr>
          <p:cNvPr id="4101"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4102"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a:solidFill>
                  <a:srgbClr val="0070C0"/>
                </a:solidFill>
                <a:latin typeface="Calibri" pitchFamily="34" charset="0"/>
              </a:rPr>
              <a:t>Introduction to Lighting Systems and Controls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7924800" cy="584775"/>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3200" dirty="0" err="1" smtClean="0">
                <a:solidFill>
                  <a:srgbClr val="7030A0"/>
                </a:solidFill>
                <a:effectLst>
                  <a:outerShdw blurRad="38100" dist="38100" dir="2700000" algn="tl">
                    <a:srgbClr val="000000">
                      <a:alpha val="43137"/>
                    </a:srgbClr>
                  </a:outerShdw>
                </a:effectLst>
                <a:latin typeface="+mn-lt"/>
              </a:rPr>
              <a:t>Daylighting</a:t>
            </a:r>
            <a:r>
              <a:rPr lang="en-US" sz="3200" dirty="0" smtClean="0">
                <a:solidFill>
                  <a:srgbClr val="7030A0"/>
                </a:solidFill>
                <a:effectLst>
                  <a:outerShdw blurRad="38100" dist="38100" dir="2700000" algn="tl">
                    <a:srgbClr val="000000">
                      <a:alpha val="43137"/>
                    </a:srgbClr>
                  </a:outerShdw>
                </a:effectLst>
                <a:latin typeface="+mn-lt"/>
              </a:rPr>
              <a:t> commissioning</a:t>
            </a:r>
            <a:endParaRPr lang="en-US" sz="3200" dirty="0">
              <a:solidFill>
                <a:srgbClr val="7030A0"/>
              </a:solidFill>
              <a:effectLst>
                <a:outerShdw blurRad="38100" dist="38100" dir="2700000" algn="tl">
                  <a:srgbClr val="000000">
                    <a:alpha val="43137"/>
                  </a:srgbClr>
                </a:outerShdw>
              </a:effectLst>
              <a:latin typeface="+mn-lt"/>
            </a:endParaRP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p:cNvSpPr txBox="1"/>
          <p:nvPr/>
        </p:nvSpPr>
        <p:spPr>
          <a:xfrm>
            <a:off x="609600" y="1371600"/>
            <a:ext cx="7772400" cy="3662541"/>
          </a:xfrm>
          <a:prstGeom prst="rect">
            <a:avLst/>
          </a:prstGeom>
          <a:noFill/>
        </p:spPr>
        <p:txBody>
          <a:bodyPr wrap="square" rtlCol="0">
            <a:spAutoFit/>
          </a:bodyPr>
          <a:lstStyle/>
          <a:p>
            <a:pPr>
              <a:spcBef>
                <a:spcPts val="600"/>
              </a:spcBef>
              <a:spcAft>
                <a:spcPts val="600"/>
              </a:spcAft>
              <a:buFont typeface="Arial" pitchFamily="34" charset="0"/>
              <a:buChar char="•"/>
            </a:pPr>
            <a:r>
              <a:rPr lang="en-US" sz="2400" dirty="0" smtClean="0">
                <a:solidFill>
                  <a:srgbClr val="002060"/>
                </a:solidFill>
              </a:rPr>
              <a:t> Select proper equipment </a:t>
            </a:r>
          </a:p>
          <a:p>
            <a:pPr>
              <a:spcBef>
                <a:spcPts val="600"/>
              </a:spcBef>
              <a:spcAft>
                <a:spcPts val="600"/>
              </a:spcAft>
              <a:buFont typeface="Arial" pitchFamily="34" charset="0"/>
              <a:buChar char="•"/>
            </a:pPr>
            <a:r>
              <a:rPr lang="en-US" sz="2400" dirty="0" smtClean="0">
                <a:solidFill>
                  <a:srgbClr val="002060"/>
                </a:solidFill>
              </a:rPr>
              <a:t> Install the sensors at proper place(s)</a:t>
            </a:r>
          </a:p>
          <a:p>
            <a:pPr>
              <a:spcBef>
                <a:spcPts val="600"/>
              </a:spcBef>
              <a:spcAft>
                <a:spcPts val="600"/>
              </a:spcAft>
              <a:buFont typeface="Arial" pitchFamily="34" charset="0"/>
              <a:buChar char="•"/>
            </a:pPr>
            <a:r>
              <a:rPr lang="en-US" sz="2400" dirty="0" smtClean="0">
                <a:solidFill>
                  <a:srgbClr val="002060"/>
                </a:solidFill>
              </a:rPr>
              <a:t> Calibrate sensors so they produce the desired control signal</a:t>
            </a:r>
          </a:p>
          <a:p>
            <a:pPr>
              <a:spcBef>
                <a:spcPts val="600"/>
              </a:spcBef>
              <a:spcAft>
                <a:spcPts val="600"/>
              </a:spcAft>
              <a:buFont typeface="Arial" pitchFamily="34" charset="0"/>
              <a:buChar char="•"/>
            </a:pPr>
            <a:r>
              <a:rPr lang="en-US" sz="2400" dirty="0" smtClean="0">
                <a:solidFill>
                  <a:srgbClr val="002060"/>
                </a:solidFill>
              </a:rPr>
              <a:t> The light sensor and controller must be adjusted to provide the desired light level at the task location. </a:t>
            </a:r>
          </a:p>
          <a:p>
            <a:pPr>
              <a:spcBef>
                <a:spcPts val="600"/>
              </a:spcBef>
              <a:spcAft>
                <a:spcPts val="600"/>
              </a:spcAft>
              <a:buFont typeface="Arial" pitchFamily="34" charset="0"/>
              <a:buChar char="•"/>
            </a:pPr>
            <a:r>
              <a:rPr lang="en-US" sz="2400" dirty="0" smtClean="0">
                <a:solidFill>
                  <a:srgbClr val="002060"/>
                </a:solidFill>
              </a:rPr>
              <a:t> May require professional designer(s) and/or contractor(s)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4100" name="TextBox 8"/>
          <p:cNvSpPr txBox="1">
            <a:spLocks noChangeArrowheads="1"/>
          </p:cNvSpPr>
          <p:nvPr/>
        </p:nvSpPr>
        <p:spPr bwMode="auto">
          <a:xfrm>
            <a:off x="990600" y="1066800"/>
            <a:ext cx="6781800" cy="3447098"/>
          </a:xfrm>
          <a:prstGeom prst="rect">
            <a:avLst/>
          </a:prstGeom>
          <a:noFill/>
          <a:ln w="9525">
            <a:noFill/>
            <a:miter lim="800000"/>
            <a:headEnd/>
            <a:tailEnd/>
          </a:ln>
        </p:spPr>
        <p:txBody>
          <a:bodyPr wrap="square">
            <a:spAutoFit/>
          </a:bodyPr>
          <a:lstStyle/>
          <a:p>
            <a:pPr>
              <a:spcBef>
                <a:spcPts val="600"/>
              </a:spcBef>
              <a:spcAft>
                <a:spcPts val="600"/>
              </a:spcAft>
            </a:pPr>
            <a:r>
              <a:rPr lang="en-US" sz="2800" dirty="0" smtClean="0">
                <a:solidFill>
                  <a:srgbClr val="002060"/>
                </a:solidFill>
                <a:latin typeface="Calibri" pitchFamily="34" charset="0"/>
              </a:rPr>
              <a:t>G. Lighting standards, codes and regulations</a:t>
            </a:r>
          </a:p>
          <a:p>
            <a:pPr marL="971550" lvl="1" indent="-514350" fontAlgn="auto">
              <a:spcBef>
                <a:spcPts val="600"/>
              </a:spcBef>
              <a:spcAft>
                <a:spcPts val="600"/>
              </a:spcAft>
              <a:buFont typeface="+mj-lt"/>
              <a:buAutoNum type="arabicPeriod"/>
              <a:defRPr/>
            </a:pPr>
            <a:r>
              <a:rPr lang="en-US" sz="2800" dirty="0" smtClean="0">
                <a:solidFill>
                  <a:srgbClr val="FF0000"/>
                </a:solidFill>
                <a:latin typeface="+mn-lt"/>
              </a:rPr>
              <a:t>Underwriters’ Laboratory (UL)</a:t>
            </a:r>
          </a:p>
          <a:p>
            <a:pPr marL="971550" lvl="1" indent="-514350" fontAlgn="auto">
              <a:spcBef>
                <a:spcPts val="600"/>
              </a:spcBef>
              <a:spcAft>
                <a:spcPts val="600"/>
              </a:spcAft>
              <a:buFont typeface="+mj-lt"/>
              <a:buAutoNum type="arabicPeriod"/>
              <a:defRPr/>
            </a:pPr>
            <a:r>
              <a:rPr lang="en-US" sz="2800" dirty="0" smtClean="0">
                <a:solidFill>
                  <a:schemeClr val="tx2">
                    <a:lumMod val="40000"/>
                    <a:lumOff val="60000"/>
                  </a:schemeClr>
                </a:solidFill>
                <a:latin typeface="+mn-lt"/>
              </a:rPr>
              <a:t>Uniform Building Code (UBC)</a:t>
            </a:r>
          </a:p>
          <a:p>
            <a:pPr marL="971550" lvl="1" indent="-514350" fontAlgn="auto">
              <a:spcBef>
                <a:spcPts val="600"/>
              </a:spcBef>
              <a:spcAft>
                <a:spcPts val="600"/>
              </a:spcAft>
              <a:buFont typeface="+mj-lt"/>
              <a:buAutoNum type="arabicPeriod"/>
              <a:defRPr/>
            </a:pPr>
            <a:r>
              <a:rPr lang="en-US" sz="2800" dirty="0" smtClean="0">
                <a:solidFill>
                  <a:schemeClr val="tx2">
                    <a:lumMod val="40000"/>
                    <a:lumOff val="60000"/>
                  </a:schemeClr>
                </a:solidFill>
                <a:latin typeface="+mn-lt"/>
              </a:rPr>
              <a:t>Americans with Disabilities Act (ADA)</a:t>
            </a:r>
          </a:p>
          <a:p>
            <a:pPr marL="971550" lvl="1" indent="-514350" fontAlgn="auto">
              <a:spcBef>
                <a:spcPts val="600"/>
              </a:spcBef>
              <a:spcAft>
                <a:spcPts val="600"/>
              </a:spcAft>
              <a:buFont typeface="+mj-lt"/>
              <a:buAutoNum type="arabicPeriod"/>
              <a:defRPr/>
            </a:pPr>
            <a:r>
              <a:rPr lang="en-US" sz="2800" dirty="0" smtClean="0">
                <a:solidFill>
                  <a:schemeClr val="tx2">
                    <a:lumMod val="40000"/>
                    <a:lumOff val="60000"/>
                  </a:schemeClr>
                </a:solidFill>
                <a:latin typeface="+mn-lt"/>
              </a:rPr>
              <a:t>Title 24 applications</a:t>
            </a:r>
          </a:p>
          <a:p>
            <a:pPr marL="971550" lvl="1" indent="-514350" fontAlgn="auto">
              <a:spcBef>
                <a:spcPts val="600"/>
              </a:spcBef>
              <a:spcAft>
                <a:spcPts val="600"/>
              </a:spcAft>
              <a:defRPr/>
            </a:pPr>
            <a:r>
              <a:rPr lang="en-US" sz="2800" dirty="0" smtClean="0">
                <a:solidFill>
                  <a:srgbClr val="002060"/>
                </a:solidFill>
                <a:latin typeface="Calibri" pitchFamily="34" charset="0"/>
              </a:rPr>
              <a:t>     </a:t>
            </a:r>
            <a:endParaRPr lang="en-US" sz="2800" dirty="0">
              <a:solidFill>
                <a:srgbClr val="002060"/>
              </a:solidFill>
              <a:latin typeface="Calibri" pitchFamily="34" charset="0"/>
            </a:endParaRPr>
          </a:p>
        </p:txBody>
      </p:sp>
      <p:sp>
        <p:nvSpPr>
          <p:cNvPr id="4101"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4102"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a:solidFill>
                  <a:srgbClr val="0070C0"/>
                </a:solidFill>
                <a:latin typeface="Calibri" pitchFamily="34" charset="0"/>
              </a:rPr>
              <a:t>Introduction to Lighting Systems and Controls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7924800" cy="584775"/>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Underwriters’ Laboratory (UL)</a:t>
            </a:r>
            <a:endParaRPr lang="en-US" sz="3200" dirty="0">
              <a:solidFill>
                <a:srgbClr val="7030A0"/>
              </a:solidFill>
              <a:effectLst>
                <a:outerShdw blurRad="38100" dist="38100" dir="2700000" algn="tl">
                  <a:srgbClr val="000000">
                    <a:alpha val="43137"/>
                  </a:srgbClr>
                </a:outerShdw>
              </a:effectLst>
              <a:latin typeface="+mn-lt"/>
            </a:endParaRP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p:cNvSpPr txBox="1"/>
          <p:nvPr/>
        </p:nvSpPr>
        <p:spPr>
          <a:xfrm>
            <a:off x="609600" y="1219200"/>
            <a:ext cx="7772400" cy="2923877"/>
          </a:xfrm>
          <a:prstGeom prst="rect">
            <a:avLst/>
          </a:prstGeom>
          <a:noFill/>
        </p:spPr>
        <p:txBody>
          <a:bodyPr wrap="square" rtlCol="0">
            <a:spAutoFit/>
          </a:bodyPr>
          <a:lstStyle/>
          <a:p>
            <a:pPr>
              <a:spcBef>
                <a:spcPts val="600"/>
              </a:spcBef>
              <a:spcAft>
                <a:spcPts val="600"/>
              </a:spcAft>
              <a:buFont typeface="Arial" pitchFamily="34" charset="0"/>
              <a:buChar char="•"/>
            </a:pPr>
            <a:r>
              <a:rPr lang="en-US" sz="2400" dirty="0" smtClean="0">
                <a:solidFill>
                  <a:srgbClr val="002060"/>
                </a:solidFill>
              </a:rPr>
              <a:t>  UL is an independent, non-profit product safety testing and certification organization.</a:t>
            </a:r>
          </a:p>
          <a:p>
            <a:pPr>
              <a:spcBef>
                <a:spcPts val="600"/>
              </a:spcBef>
              <a:spcAft>
                <a:spcPts val="600"/>
              </a:spcAft>
              <a:buFont typeface="Arial" pitchFamily="34" charset="0"/>
              <a:buChar char="•"/>
            </a:pPr>
            <a:r>
              <a:rPr lang="en-US" sz="2400" dirty="0" smtClean="0">
                <a:solidFill>
                  <a:srgbClr val="002060"/>
                </a:solidFill>
              </a:rPr>
              <a:t>Testing includes:</a:t>
            </a:r>
          </a:p>
          <a:p>
            <a:pPr>
              <a:spcBef>
                <a:spcPts val="600"/>
              </a:spcBef>
              <a:spcAft>
                <a:spcPts val="600"/>
              </a:spcAft>
            </a:pPr>
            <a:r>
              <a:rPr lang="en-US" sz="2400" dirty="0" smtClean="0">
                <a:solidFill>
                  <a:srgbClr val="002060"/>
                </a:solidFill>
              </a:rPr>
              <a:t>   - Risk of fire</a:t>
            </a:r>
          </a:p>
          <a:p>
            <a:pPr>
              <a:spcBef>
                <a:spcPts val="600"/>
              </a:spcBef>
              <a:spcAft>
                <a:spcPts val="600"/>
              </a:spcAft>
            </a:pPr>
            <a:r>
              <a:rPr lang="en-US" sz="2400" dirty="0" smtClean="0">
                <a:solidFill>
                  <a:srgbClr val="002060"/>
                </a:solidFill>
              </a:rPr>
              <a:t>   - Electric shock</a:t>
            </a:r>
          </a:p>
          <a:p>
            <a:pPr>
              <a:spcBef>
                <a:spcPts val="600"/>
              </a:spcBef>
              <a:spcAft>
                <a:spcPts val="600"/>
              </a:spcAft>
            </a:pPr>
            <a:r>
              <a:rPr lang="en-US" sz="2400" dirty="0" smtClean="0">
                <a:solidFill>
                  <a:srgbClr val="002060"/>
                </a:solidFill>
              </a:rPr>
              <a:t>   - Injury to persons</a:t>
            </a:r>
          </a:p>
        </p:txBody>
      </p:sp>
      <p:pic>
        <p:nvPicPr>
          <p:cNvPr id="1026" name="Picture 2"/>
          <p:cNvPicPr>
            <a:picLocks noChangeAspect="1" noChangeArrowheads="1"/>
          </p:cNvPicPr>
          <p:nvPr/>
        </p:nvPicPr>
        <p:blipFill>
          <a:blip r:embed="rId2" cstate="print"/>
          <a:srcRect l="10625" t="19000" r="69375" b="39000"/>
          <a:stretch>
            <a:fillRect/>
          </a:stretch>
        </p:blipFill>
        <p:spPr bwMode="auto">
          <a:xfrm>
            <a:off x="5029200" y="1828800"/>
            <a:ext cx="3276600" cy="4300538"/>
          </a:xfrm>
          <a:prstGeom prst="rect">
            <a:avLst/>
          </a:prstGeom>
          <a:noFill/>
          <a:ln w="9525">
            <a:noFill/>
            <a:miter lim="800000"/>
            <a:headEnd/>
            <a:tailEnd/>
          </a:ln>
        </p:spPr>
      </p:pic>
      <p:pic>
        <p:nvPicPr>
          <p:cNvPr id="1028" name="Picture 4" descr="http://t1.gstatic.com/images?q=tbn:ANd9GcRDF_VtsXNVo3-ZmTzQHXamWM5v2IGDdUxgIITCIsR9EwG0T6A7MA"/>
          <p:cNvPicPr>
            <a:picLocks noChangeAspect="1" noChangeArrowheads="1"/>
          </p:cNvPicPr>
          <p:nvPr/>
        </p:nvPicPr>
        <p:blipFill>
          <a:blip r:embed="rId3" cstate="print"/>
          <a:srcRect/>
          <a:stretch>
            <a:fillRect/>
          </a:stretch>
        </p:blipFill>
        <p:spPr bwMode="auto">
          <a:xfrm>
            <a:off x="1752600" y="4195827"/>
            <a:ext cx="1952625" cy="2014474"/>
          </a:xfrm>
          <a:prstGeom prst="rect">
            <a:avLst/>
          </a:prstGeom>
          <a:noFill/>
        </p:spPr>
      </p:pic>
      <p:sp>
        <p:nvSpPr>
          <p:cNvPr id="10" name="Rectangle 9"/>
          <p:cNvSpPr>
            <a:spLocks noChangeArrowheads="1"/>
          </p:cNvSpPr>
          <p:nvPr/>
        </p:nvSpPr>
        <p:spPr bwMode="auto">
          <a:xfrm>
            <a:off x="533400" y="6324600"/>
            <a:ext cx="3221972"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1. Underwriters’ Laboratory (UL)</a:t>
            </a:r>
            <a:endParaRPr lang="en-US" dirty="0">
              <a:solidFill>
                <a:srgbClr val="002060"/>
              </a:solidFill>
              <a:latin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7924800" cy="584775"/>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Underwriters’ Laboratory (UL)</a:t>
            </a:r>
            <a:endParaRPr lang="en-US" sz="3200" dirty="0">
              <a:solidFill>
                <a:srgbClr val="7030A0"/>
              </a:solidFill>
              <a:effectLst>
                <a:outerShdw blurRad="38100" dist="38100" dir="2700000" algn="tl">
                  <a:srgbClr val="000000">
                    <a:alpha val="43137"/>
                  </a:srgbClr>
                </a:outerShdw>
              </a:effectLst>
              <a:latin typeface="+mn-lt"/>
            </a:endParaRP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p:cNvSpPr txBox="1"/>
          <p:nvPr/>
        </p:nvSpPr>
        <p:spPr>
          <a:xfrm>
            <a:off x="609600" y="1219200"/>
            <a:ext cx="7772400" cy="5016758"/>
          </a:xfrm>
          <a:prstGeom prst="rect">
            <a:avLst/>
          </a:prstGeom>
          <a:noFill/>
        </p:spPr>
        <p:txBody>
          <a:bodyPr wrap="square" rtlCol="0">
            <a:spAutoFit/>
          </a:bodyPr>
          <a:lstStyle/>
          <a:p>
            <a:pPr>
              <a:spcBef>
                <a:spcPts val="600"/>
              </a:spcBef>
              <a:spcAft>
                <a:spcPts val="600"/>
              </a:spcAft>
              <a:buFont typeface="Arial" pitchFamily="34" charset="0"/>
              <a:buChar char="•"/>
            </a:pPr>
            <a:r>
              <a:rPr lang="en-US" sz="2400" dirty="0" smtClean="0">
                <a:solidFill>
                  <a:srgbClr val="002060"/>
                </a:solidFill>
              </a:rPr>
              <a:t>UL lighting: </a:t>
            </a:r>
          </a:p>
          <a:p>
            <a:pPr>
              <a:spcBef>
                <a:spcPts val="600"/>
              </a:spcBef>
              <a:spcAft>
                <a:spcPts val="600"/>
              </a:spcAft>
            </a:pPr>
            <a:r>
              <a:rPr lang="en-US" sz="2000" dirty="0" smtClean="0">
                <a:hlinkClick r:id="rId2"/>
              </a:rPr>
              <a:t>http://www.ul.com/global/eng/pages/offerings/industries/lighting/</a:t>
            </a:r>
            <a:endParaRPr lang="en-US" sz="2000" dirty="0" smtClean="0"/>
          </a:p>
          <a:p>
            <a:pPr>
              <a:spcBef>
                <a:spcPts val="600"/>
              </a:spcBef>
              <a:spcAft>
                <a:spcPts val="600"/>
              </a:spcAft>
              <a:buFont typeface="Arial" pitchFamily="34" charset="0"/>
              <a:buChar char="•"/>
            </a:pPr>
            <a:r>
              <a:rPr lang="en-US" sz="2400" dirty="0" smtClean="0">
                <a:solidFill>
                  <a:srgbClr val="002060"/>
                </a:solidFill>
              </a:rPr>
              <a:t> Product services</a:t>
            </a:r>
          </a:p>
          <a:p>
            <a:pPr>
              <a:spcBef>
                <a:spcPts val="0"/>
              </a:spcBef>
              <a:spcAft>
                <a:spcPts val="600"/>
              </a:spcAft>
            </a:pPr>
            <a:r>
              <a:rPr lang="en-US" sz="1600" dirty="0" smtClean="0">
                <a:solidFill>
                  <a:srgbClr val="002060"/>
                </a:solidFill>
              </a:rPr>
              <a:t>    </a:t>
            </a:r>
            <a:r>
              <a:rPr lang="en-US" sz="2400" dirty="0" smtClean="0">
                <a:solidFill>
                  <a:srgbClr val="002060"/>
                </a:solidFill>
              </a:rPr>
              <a:t>- Lamps and Light Engines</a:t>
            </a:r>
          </a:p>
          <a:p>
            <a:pPr>
              <a:spcBef>
                <a:spcPts val="0"/>
              </a:spcBef>
              <a:spcAft>
                <a:spcPts val="600"/>
              </a:spcAft>
            </a:pPr>
            <a:r>
              <a:rPr lang="en-US" sz="2400" dirty="0" smtClean="0">
                <a:solidFill>
                  <a:srgbClr val="002060"/>
                </a:solidFill>
              </a:rPr>
              <a:t>   - </a:t>
            </a:r>
            <a:r>
              <a:rPr lang="en-US" sz="2400" dirty="0" err="1" smtClean="0">
                <a:solidFill>
                  <a:srgbClr val="002060"/>
                </a:solidFill>
              </a:rPr>
              <a:t>Luminaires</a:t>
            </a:r>
            <a:endParaRPr lang="en-US" sz="2400" dirty="0" smtClean="0">
              <a:solidFill>
                <a:srgbClr val="002060"/>
              </a:solidFill>
            </a:endParaRPr>
          </a:p>
          <a:p>
            <a:pPr>
              <a:spcBef>
                <a:spcPts val="0"/>
              </a:spcBef>
              <a:spcAft>
                <a:spcPts val="600"/>
              </a:spcAft>
            </a:pPr>
            <a:r>
              <a:rPr lang="en-US" sz="2400" dirty="0" smtClean="0">
                <a:solidFill>
                  <a:srgbClr val="002060"/>
                </a:solidFill>
              </a:rPr>
              <a:t>   - Signs and Advertising</a:t>
            </a:r>
          </a:p>
          <a:p>
            <a:pPr>
              <a:spcBef>
                <a:spcPts val="0"/>
              </a:spcBef>
              <a:spcAft>
                <a:spcPts val="600"/>
              </a:spcAft>
            </a:pPr>
            <a:r>
              <a:rPr lang="en-US" sz="2400" dirty="0" smtClean="0">
                <a:solidFill>
                  <a:srgbClr val="002060"/>
                </a:solidFill>
              </a:rPr>
              <a:t>   - Electronics</a:t>
            </a:r>
          </a:p>
          <a:p>
            <a:pPr>
              <a:spcBef>
                <a:spcPts val="0"/>
              </a:spcBef>
              <a:spcAft>
                <a:spcPts val="600"/>
              </a:spcAft>
            </a:pPr>
            <a:r>
              <a:rPr lang="en-US" sz="2400" dirty="0" smtClean="0">
                <a:solidFill>
                  <a:srgbClr val="002060"/>
                </a:solidFill>
              </a:rPr>
              <a:t>   - LED Packages and LED Arrays</a:t>
            </a:r>
          </a:p>
          <a:p>
            <a:pPr>
              <a:spcBef>
                <a:spcPts val="0"/>
              </a:spcBef>
              <a:spcAft>
                <a:spcPts val="600"/>
              </a:spcAft>
            </a:pPr>
            <a:r>
              <a:rPr lang="en-US" sz="2400" dirty="0" smtClean="0">
                <a:solidFill>
                  <a:srgbClr val="002060"/>
                </a:solidFill>
              </a:rPr>
              <a:t>   - Retrofit Kits</a:t>
            </a:r>
          </a:p>
          <a:p>
            <a:pPr>
              <a:spcBef>
                <a:spcPts val="0"/>
              </a:spcBef>
              <a:spcAft>
                <a:spcPts val="600"/>
              </a:spcAft>
            </a:pPr>
            <a:r>
              <a:rPr lang="en-US" sz="2400" dirty="0" smtClean="0">
                <a:solidFill>
                  <a:srgbClr val="002060"/>
                </a:solidFill>
              </a:rPr>
              <a:t>   - Bases, Holders and Connectors</a:t>
            </a:r>
          </a:p>
          <a:p>
            <a:pPr>
              <a:spcBef>
                <a:spcPts val="0"/>
              </a:spcBef>
              <a:spcAft>
                <a:spcPts val="600"/>
              </a:spcAft>
            </a:pPr>
            <a:r>
              <a:rPr lang="en-US" sz="2400" dirty="0" smtClean="0">
                <a:solidFill>
                  <a:srgbClr val="002060"/>
                </a:solidFill>
              </a:rPr>
              <a:t>   - Lenses and Optics</a:t>
            </a:r>
            <a:endParaRPr lang="en-US" sz="1600" dirty="0" smtClean="0">
              <a:solidFill>
                <a:srgbClr val="002060"/>
              </a:solidFill>
            </a:endParaRPr>
          </a:p>
        </p:txBody>
      </p:sp>
      <p:pic>
        <p:nvPicPr>
          <p:cNvPr id="2050" name="Picture 2" descr="http://www.ul.com/global/digitalassets/images/thumbnails_small/lighting/UL-Icons-LED-Lamps-v1.jpg"/>
          <p:cNvPicPr>
            <a:picLocks noChangeAspect="1" noChangeArrowheads="1"/>
          </p:cNvPicPr>
          <p:nvPr/>
        </p:nvPicPr>
        <p:blipFill>
          <a:blip r:embed="rId3" cstate="print"/>
          <a:srcRect/>
          <a:stretch>
            <a:fillRect/>
          </a:stretch>
        </p:blipFill>
        <p:spPr bwMode="auto">
          <a:xfrm>
            <a:off x="5105400" y="2209800"/>
            <a:ext cx="1476375" cy="1143001"/>
          </a:xfrm>
          <a:prstGeom prst="rect">
            <a:avLst/>
          </a:prstGeom>
          <a:noFill/>
        </p:spPr>
      </p:pic>
      <p:pic>
        <p:nvPicPr>
          <p:cNvPr id="2052" name="Picture 4" descr="http://www.ul.com/global/digitalassets/images/thumbnails_small/lighting/1.3Product-CFLs.jpg"/>
          <p:cNvPicPr>
            <a:picLocks noChangeAspect="1" noChangeArrowheads="1"/>
          </p:cNvPicPr>
          <p:nvPr/>
        </p:nvPicPr>
        <p:blipFill>
          <a:blip r:embed="rId4" cstate="print"/>
          <a:srcRect/>
          <a:stretch>
            <a:fillRect/>
          </a:stretch>
        </p:blipFill>
        <p:spPr bwMode="auto">
          <a:xfrm>
            <a:off x="6781800" y="2209800"/>
            <a:ext cx="1476375" cy="1143001"/>
          </a:xfrm>
          <a:prstGeom prst="rect">
            <a:avLst/>
          </a:prstGeom>
          <a:noFill/>
        </p:spPr>
      </p:pic>
      <p:pic>
        <p:nvPicPr>
          <p:cNvPr id="2054" name="Picture 6" descr="http://www.ul.com/global/digitalassets/images/thumbnails_small/lighting/1.3Product-Lumenaire.jpg"/>
          <p:cNvPicPr>
            <a:picLocks noChangeAspect="1" noChangeArrowheads="1"/>
          </p:cNvPicPr>
          <p:nvPr/>
        </p:nvPicPr>
        <p:blipFill>
          <a:blip r:embed="rId5" cstate="print"/>
          <a:srcRect/>
          <a:stretch>
            <a:fillRect/>
          </a:stretch>
        </p:blipFill>
        <p:spPr bwMode="auto">
          <a:xfrm>
            <a:off x="6781800" y="3505200"/>
            <a:ext cx="1476375" cy="1143001"/>
          </a:xfrm>
          <a:prstGeom prst="rect">
            <a:avLst/>
          </a:prstGeom>
          <a:noFill/>
        </p:spPr>
      </p:pic>
      <p:pic>
        <p:nvPicPr>
          <p:cNvPr id="2056" name="Picture 8" descr="http://www.ul.com/global/digitalassets/images/thumbnails_small/lighting/1.3Product-Exit-Sign.jpg"/>
          <p:cNvPicPr>
            <a:picLocks noChangeAspect="1" noChangeArrowheads="1"/>
          </p:cNvPicPr>
          <p:nvPr/>
        </p:nvPicPr>
        <p:blipFill>
          <a:blip r:embed="rId6" cstate="print"/>
          <a:srcRect/>
          <a:stretch>
            <a:fillRect/>
          </a:stretch>
        </p:blipFill>
        <p:spPr bwMode="auto">
          <a:xfrm>
            <a:off x="6781800" y="4800600"/>
            <a:ext cx="1476375" cy="1143001"/>
          </a:xfrm>
          <a:prstGeom prst="rect">
            <a:avLst/>
          </a:prstGeom>
          <a:noFill/>
        </p:spPr>
      </p:pic>
      <p:sp>
        <p:nvSpPr>
          <p:cNvPr id="12" name="Rectangle 11"/>
          <p:cNvSpPr>
            <a:spLocks noChangeArrowheads="1"/>
          </p:cNvSpPr>
          <p:nvPr/>
        </p:nvSpPr>
        <p:spPr bwMode="auto">
          <a:xfrm>
            <a:off x="533400" y="6324600"/>
            <a:ext cx="3221972"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1. Underwriters’ Laboratory (UL)</a:t>
            </a:r>
            <a:endParaRPr lang="en-US" dirty="0">
              <a:solidFill>
                <a:srgbClr val="002060"/>
              </a:solidFill>
              <a:latin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762000"/>
            <a:ext cx="8077200" cy="0"/>
          </a:xfrm>
          <a:prstGeom prst="line">
            <a:avLst/>
          </a:prstGeom>
        </p:spPr>
        <p:style>
          <a:lnRef idx="1">
            <a:schemeClr val="accent1"/>
          </a:lnRef>
          <a:fillRef idx="0">
            <a:schemeClr val="accent1"/>
          </a:fillRef>
          <a:effectRef idx="0">
            <a:schemeClr val="accent1"/>
          </a:effectRef>
          <a:fontRef idx="minor">
            <a:schemeClr val="tx1"/>
          </a:fontRef>
        </p:style>
      </p:cxnSp>
      <p:sp>
        <p:nvSpPr>
          <p:cNvPr id="4100" name="TextBox 8"/>
          <p:cNvSpPr txBox="1">
            <a:spLocks noChangeArrowheads="1"/>
          </p:cNvSpPr>
          <p:nvPr/>
        </p:nvSpPr>
        <p:spPr bwMode="auto">
          <a:xfrm>
            <a:off x="990600" y="1066800"/>
            <a:ext cx="6781800" cy="3447098"/>
          </a:xfrm>
          <a:prstGeom prst="rect">
            <a:avLst/>
          </a:prstGeom>
          <a:noFill/>
          <a:ln w="9525">
            <a:noFill/>
            <a:miter lim="800000"/>
            <a:headEnd/>
            <a:tailEnd/>
          </a:ln>
        </p:spPr>
        <p:txBody>
          <a:bodyPr wrap="square">
            <a:spAutoFit/>
          </a:bodyPr>
          <a:lstStyle/>
          <a:p>
            <a:pPr>
              <a:spcBef>
                <a:spcPts val="600"/>
              </a:spcBef>
              <a:spcAft>
                <a:spcPts val="600"/>
              </a:spcAft>
            </a:pPr>
            <a:r>
              <a:rPr lang="en-US" sz="2800" dirty="0" smtClean="0">
                <a:solidFill>
                  <a:srgbClr val="002060"/>
                </a:solidFill>
                <a:latin typeface="Calibri" pitchFamily="34" charset="0"/>
              </a:rPr>
              <a:t>G. Lighting standards, codes and regulations</a:t>
            </a:r>
          </a:p>
          <a:p>
            <a:pPr marL="971550" lvl="1" indent="-514350" fontAlgn="auto">
              <a:spcBef>
                <a:spcPts val="600"/>
              </a:spcBef>
              <a:spcAft>
                <a:spcPts val="600"/>
              </a:spcAft>
              <a:buFont typeface="+mj-lt"/>
              <a:buAutoNum type="arabicPeriod"/>
              <a:defRPr/>
            </a:pPr>
            <a:r>
              <a:rPr lang="en-US" sz="2800" dirty="0" smtClean="0">
                <a:solidFill>
                  <a:schemeClr val="tx2">
                    <a:lumMod val="40000"/>
                    <a:lumOff val="60000"/>
                  </a:schemeClr>
                </a:solidFill>
                <a:latin typeface="+mn-lt"/>
              </a:rPr>
              <a:t>Underwriters’ Laboratory (UL)</a:t>
            </a:r>
          </a:p>
          <a:p>
            <a:pPr marL="971550" lvl="1" indent="-514350" fontAlgn="auto">
              <a:spcBef>
                <a:spcPts val="600"/>
              </a:spcBef>
              <a:spcAft>
                <a:spcPts val="600"/>
              </a:spcAft>
              <a:buFont typeface="+mj-lt"/>
              <a:buAutoNum type="arabicPeriod"/>
              <a:defRPr/>
            </a:pPr>
            <a:r>
              <a:rPr lang="en-US" sz="2800" dirty="0" smtClean="0">
                <a:solidFill>
                  <a:srgbClr val="FF0000"/>
                </a:solidFill>
                <a:latin typeface="+mn-lt"/>
              </a:rPr>
              <a:t>Uniform Building Code (UBC)</a:t>
            </a:r>
          </a:p>
          <a:p>
            <a:pPr marL="971550" lvl="1" indent="-514350" fontAlgn="auto">
              <a:spcBef>
                <a:spcPts val="600"/>
              </a:spcBef>
              <a:spcAft>
                <a:spcPts val="600"/>
              </a:spcAft>
              <a:buFont typeface="+mj-lt"/>
              <a:buAutoNum type="arabicPeriod"/>
              <a:defRPr/>
            </a:pPr>
            <a:r>
              <a:rPr lang="en-US" sz="2800" dirty="0" smtClean="0">
                <a:solidFill>
                  <a:schemeClr val="tx2">
                    <a:lumMod val="40000"/>
                    <a:lumOff val="60000"/>
                  </a:schemeClr>
                </a:solidFill>
                <a:latin typeface="+mn-lt"/>
              </a:rPr>
              <a:t>Americans with Disabilities Act (ADA)</a:t>
            </a:r>
          </a:p>
          <a:p>
            <a:pPr marL="971550" lvl="1" indent="-514350" fontAlgn="auto">
              <a:spcBef>
                <a:spcPts val="600"/>
              </a:spcBef>
              <a:spcAft>
                <a:spcPts val="600"/>
              </a:spcAft>
              <a:buFont typeface="+mj-lt"/>
              <a:buAutoNum type="arabicPeriod"/>
              <a:defRPr/>
            </a:pPr>
            <a:r>
              <a:rPr lang="en-US" sz="2800" dirty="0" smtClean="0">
                <a:solidFill>
                  <a:schemeClr val="tx2">
                    <a:lumMod val="40000"/>
                    <a:lumOff val="60000"/>
                  </a:schemeClr>
                </a:solidFill>
                <a:latin typeface="+mn-lt"/>
              </a:rPr>
              <a:t>Title 24 applications</a:t>
            </a:r>
          </a:p>
          <a:p>
            <a:pPr marL="971550" lvl="1" indent="-514350" fontAlgn="auto">
              <a:spcBef>
                <a:spcPts val="600"/>
              </a:spcBef>
              <a:spcAft>
                <a:spcPts val="600"/>
              </a:spcAft>
              <a:defRPr/>
            </a:pPr>
            <a:r>
              <a:rPr lang="en-US" sz="2800" dirty="0" smtClean="0">
                <a:solidFill>
                  <a:srgbClr val="002060"/>
                </a:solidFill>
                <a:latin typeface="Calibri" pitchFamily="34" charset="0"/>
              </a:rPr>
              <a:t>     </a:t>
            </a:r>
            <a:endParaRPr lang="en-US" sz="2800" dirty="0">
              <a:solidFill>
                <a:srgbClr val="002060"/>
              </a:solidFill>
              <a:latin typeface="Calibri" pitchFamily="34" charset="0"/>
            </a:endParaRPr>
          </a:p>
        </p:txBody>
      </p:sp>
      <p:sp>
        <p:nvSpPr>
          <p:cNvPr id="4101"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4102" name="TextBox 7"/>
          <p:cNvSpPr txBox="1">
            <a:spLocks noChangeArrowheads="1"/>
          </p:cNvSpPr>
          <p:nvPr/>
        </p:nvSpPr>
        <p:spPr bwMode="auto">
          <a:xfrm>
            <a:off x="609600" y="381000"/>
            <a:ext cx="4495800" cy="369888"/>
          </a:xfrm>
          <a:prstGeom prst="rect">
            <a:avLst/>
          </a:prstGeom>
          <a:noFill/>
          <a:ln w="9525">
            <a:noFill/>
            <a:miter lim="800000"/>
            <a:headEnd/>
            <a:tailEnd/>
          </a:ln>
        </p:spPr>
        <p:txBody>
          <a:bodyPr>
            <a:spAutoFit/>
          </a:bodyPr>
          <a:lstStyle/>
          <a:p>
            <a:r>
              <a:rPr lang="en-US">
                <a:solidFill>
                  <a:srgbClr val="0070C0"/>
                </a:solidFill>
                <a:latin typeface="Calibri" pitchFamily="34" charset="0"/>
              </a:rPr>
              <a:t>Introduction to Lighting Systems and Controls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7924800" cy="584775"/>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Uniform Building Codes (UBC)</a:t>
            </a:r>
            <a:endParaRPr lang="en-US" sz="3200" dirty="0">
              <a:solidFill>
                <a:srgbClr val="7030A0"/>
              </a:solidFill>
              <a:effectLst>
                <a:outerShdw blurRad="38100" dist="38100" dir="2700000" algn="tl">
                  <a:srgbClr val="000000">
                    <a:alpha val="43137"/>
                  </a:srgbClr>
                </a:outerShdw>
              </a:effectLst>
              <a:latin typeface="+mn-lt"/>
            </a:endParaRP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p:cNvSpPr txBox="1"/>
          <p:nvPr/>
        </p:nvSpPr>
        <p:spPr>
          <a:xfrm>
            <a:off x="609600" y="1371600"/>
            <a:ext cx="7772400" cy="4247317"/>
          </a:xfrm>
          <a:prstGeom prst="rect">
            <a:avLst/>
          </a:prstGeom>
          <a:noFill/>
        </p:spPr>
        <p:txBody>
          <a:bodyPr wrap="square" rtlCol="0">
            <a:spAutoFit/>
          </a:bodyPr>
          <a:lstStyle/>
          <a:p>
            <a:pPr>
              <a:spcBef>
                <a:spcPts val="600"/>
              </a:spcBef>
              <a:spcAft>
                <a:spcPts val="600"/>
              </a:spcAft>
              <a:buFont typeface="Arial" pitchFamily="34" charset="0"/>
              <a:buChar char="•"/>
            </a:pPr>
            <a:r>
              <a:rPr lang="en-US" sz="2400" dirty="0" smtClean="0">
                <a:solidFill>
                  <a:srgbClr val="002060"/>
                </a:solidFill>
              </a:rPr>
              <a:t> A national code used mostly in the western states to regulate building standards.  </a:t>
            </a:r>
          </a:p>
          <a:p>
            <a:pPr>
              <a:spcBef>
                <a:spcPts val="600"/>
              </a:spcBef>
              <a:spcAft>
                <a:spcPts val="600"/>
              </a:spcAft>
              <a:buFont typeface="Arial" pitchFamily="34" charset="0"/>
              <a:buChar char="•"/>
            </a:pPr>
            <a:r>
              <a:rPr lang="en-US" sz="2400" dirty="0" smtClean="0">
                <a:solidFill>
                  <a:srgbClr val="002060"/>
                </a:solidFill>
              </a:rPr>
              <a:t> Was first published in 1927 by the International Council of Building Officials, updated every 3 </a:t>
            </a:r>
            <a:r>
              <a:rPr lang="en-US" sz="2400" dirty="0" err="1" smtClean="0">
                <a:solidFill>
                  <a:srgbClr val="002060"/>
                </a:solidFill>
              </a:rPr>
              <a:t>yrs</a:t>
            </a:r>
            <a:r>
              <a:rPr lang="en-US" sz="2400" dirty="0" smtClean="0">
                <a:solidFill>
                  <a:srgbClr val="002060"/>
                </a:solidFill>
              </a:rPr>
              <a:t> until 1997.</a:t>
            </a:r>
          </a:p>
          <a:p>
            <a:pPr>
              <a:spcBef>
                <a:spcPts val="600"/>
              </a:spcBef>
              <a:spcAft>
                <a:spcPts val="600"/>
              </a:spcAft>
              <a:buFont typeface="Arial" pitchFamily="34" charset="0"/>
              <a:buChar char="•"/>
            </a:pPr>
            <a:r>
              <a:rPr lang="en-US" sz="2400" dirty="0" smtClean="0">
                <a:solidFill>
                  <a:srgbClr val="002060"/>
                </a:solidFill>
              </a:rPr>
              <a:t> Intended to promote public safety and provided standardized requirements for safe construction</a:t>
            </a:r>
          </a:p>
          <a:p>
            <a:pPr>
              <a:spcBef>
                <a:spcPts val="600"/>
              </a:spcBef>
              <a:spcAft>
                <a:spcPts val="600"/>
              </a:spcAft>
              <a:buFont typeface="Arial" pitchFamily="34" charset="0"/>
              <a:buChar char="•"/>
            </a:pPr>
            <a:r>
              <a:rPr lang="en-US" sz="2400" dirty="0" smtClean="0">
                <a:solidFill>
                  <a:srgbClr val="002060"/>
                </a:solidFill>
              </a:rPr>
              <a:t> Was replaced in 2000 by the new International Building code (IBC) published by the International Code Council (ICC). </a:t>
            </a:r>
          </a:p>
        </p:txBody>
      </p:sp>
      <p:sp>
        <p:nvSpPr>
          <p:cNvPr id="9" name="Rectangle 8"/>
          <p:cNvSpPr>
            <a:spLocks noChangeArrowheads="1"/>
          </p:cNvSpPr>
          <p:nvPr/>
        </p:nvSpPr>
        <p:spPr bwMode="auto">
          <a:xfrm>
            <a:off x="533400" y="6324600"/>
            <a:ext cx="3212674"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2. Uniform Building Codes (UBC)</a:t>
            </a:r>
            <a:endParaRPr lang="en-US" dirty="0">
              <a:solidFill>
                <a:srgbClr val="002060"/>
              </a:solidFill>
              <a:latin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533400" y="63246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1066800"/>
            <a:ext cx="807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172" name="Rectangle 6"/>
          <p:cNvSpPr>
            <a:spLocks noChangeArrowheads="1"/>
          </p:cNvSpPr>
          <p:nvPr/>
        </p:nvSpPr>
        <p:spPr bwMode="auto">
          <a:xfrm>
            <a:off x="6705600" y="6248400"/>
            <a:ext cx="2084388" cy="369888"/>
          </a:xfrm>
          <a:prstGeom prst="rect">
            <a:avLst/>
          </a:prstGeom>
          <a:noFill/>
          <a:ln w="9525">
            <a:noFill/>
            <a:miter lim="800000"/>
            <a:headEnd/>
            <a:tailEnd/>
          </a:ln>
        </p:spPr>
        <p:txBody>
          <a:bodyPr wrap="none">
            <a:spAutoFit/>
          </a:bodyPr>
          <a:lstStyle/>
          <a:p>
            <a:pPr algn="ctr"/>
            <a:r>
              <a:rPr lang="en-US">
                <a:latin typeface="Calibri" pitchFamily="34" charset="0"/>
              </a:rPr>
              <a:t>Course No. ENRG 54</a:t>
            </a:r>
          </a:p>
        </p:txBody>
      </p:sp>
      <p:sp>
        <p:nvSpPr>
          <p:cNvPr id="8" name="TextBox 7"/>
          <p:cNvSpPr txBox="1"/>
          <p:nvPr/>
        </p:nvSpPr>
        <p:spPr>
          <a:xfrm>
            <a:off x="609600" y="381000"/>
            <a:ext cx="7924800" cy="584775"/>
          </a:xfrm>
          <a:prstGeom prst="rect">
            <a:avLst/>
          </a:prstGeom>
          <a:noFill/>
          <a:scene3d>
            <a:camera prst="orthographicFront"/>
            <a:lightRig rig="threePt" dir="t"/>
          </a:scene3d>
          <a:sp3d>
            <a:bevelT w="12700"/>
            <a:bevelB w="12700"/>
          </a:sp3d>
        </p:spPr>
        <p:txBody>
          <a:bodyPr wrap="square">
            <a:spAutoFit/>
          </a:bodyPr>
          <a:lstStyle/>
          <a:p>
            <a:pPr fontAlgn="auto">
              <a:spcBef>
                <a:spcPts val="0"/>
              </a:spcBef>
              <a:spcAft>
                <a:spcPts val="0"/>
              </a:spcAft>
              <a:defRPr/>
            </a:pPr>
            <a:r>
              <a:rPr lang="en-US" sz="3200" dirty="0" smtClean="0">
                <a:solidFill>
                  <a:srgbClr val="7030A0"/>
                </a:solidFill>
                <a:effectLst>
                  <a:outerShdw blurRad="38100" dist="38100" dir="2700000" algn="tl">
                    <a:srgbClr val="000000">
                      <a:alpha val="43137"/>
                    </a:srgbClr>
                  </a:outerShdw>
                </a:effectLst>
                <a:latin typeface="+mn-lt"/>
              </a:rPr>
              <a:t>International Building Codes (IBC)</a:t>
            </a:r>
            <a:endParaRPr lang="en-US" sz="3200" dirty="0">
              <a:solidFill>
                <a:srgbClr val="7030A0"/>
              </a:solidFill>
              <a:effectLst>
                <a:outerShdw blurRad="38100" dist="38100" dir="2700000" algn="tl">
                  <a:srgbClr val="000000">
                    <a:alpha val="43137"/>
                  </a:srgbClr>
                </a:outerShdw>
              </a:effectLst>
              <a:latin typeface="+mn-lt"/>
            </a:endParaRPr>
          </a:p>
        </p:txBody>
      </p:sp>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p:cNvSpPr txBox="1"/>
          <p:nvPr/>
        </p:nvSpPr>
        <p:spPr>
          <a:xfrm>
            <a:off x="838200" y="1371600"/>
            <a:ext cx="7086600" cy="4185761"/>
          </a:xfrm>
          <a:prstGeom prst="rect">
            <a:avLst/>
          </a:prstGeom>
          <a:noFill/>
        </p:spPr>
        <p:txBody>
          <a:bodyPr wrap="square" rtlCol="0">
            <a:spAutoFit/>
          </a:bodyPr>
          <a:lstStyle/>
          <a:p>
            <a:pPr>
              <a:spcBef>
                <a:spcPts val="600"/>
              </a:spcBef>
              <a:spcAft>
                <a:spcPts val="600"/>
              </a:spcAft>
              <a:buFont typeface="Arial" pitchFamily="34" charset="0"/>
              <a:buChar char="•"/>
            </a:pPr>
            <a:r>
              <a:rPr lang="en-US" sz="2400" dirty="0" smtClean="0">
                <a:solidFill>
                  <a:srgbClr val="002060"/>
                </a:solidFill>
              </a:rPr>
              <a:t>A model building code developed by International Code Council (ICC). </a:t>
            </a:r>
          </a:p>
          <a:p>
            <a:pPr>
              <a:spcBef>
                <a:spcPts val="600"/>
              </a:spcBef>
              <a:spcAft>
                <a:spcPts val="600"/>
              </a:spcAft>
              <a:buFont typeface="Arial" pitchFamily="34" charset="0"/>
              <a:buChar char="•"/>
            </a:pPr>
            <a:r>
              <a:rPr lang="en-US" sz="2400" dirty="0" smtClean="0">
                <a:solidFill>
                  <a:srgbClr val="002060"/>
                </a:solidFill>
              </a:rPr>
              <a:t> Has been adopted throughout most of the US.  </a:t>
            </a:r>
          </a:p>
          <a:p>
            <a:pPr>
              <a:spcBef>
                <a:spcPts val="600"/>
              </a:spcBef>
              <a:spcAft>
                <a:spcPts val="600"/>
              </a:spcAft>
              <a:buFont typeface="Arial" pitchFamily="34" charset="0"/>
              <a:buChar char="•"/>
            </a:pPr>
            <a:r>
              <a:rPr lang="en-US" sz="2400" dirty="0" smtClean="0">
                <a:solidFill>
                  <a:srgbClr val="002060"/>
                </a:solidFill>
              </a:rPr>
              <a:t>Specifies the minimum acceptable level of safety for buildings.</a:t>
            </a:r>
          </a:p>
          <a:p>
            <a:pPr>
              <a:spcBef>
                <a:spcPts val="600"/>
              </a:spcBef>
              <a:spcAft>
                <a:spcPts val="600"/>
              </a:spcAft>
              <a:buFont typeface="Arial" pitchFamily="34" charset="0"/>
              <a:buChar char="•"/>
            </a:pPr>
            <a:r>
              <a:rPr lang="en-US" sz="2400" dirty="0" smtClean="0">
                <a:solidFill>
                  <a:srgbClr val="002060"/>
                </a:solidFill>
              </a:rPr>
              <a:t>  California adopted IBC with amendments into California Building Code (CBC)</a:t>
            </a:r>
          </a:p>
          <a:p>
            <a:pPr>
              <a:spcBef>
                <a:spcPts val="600"/>
              </a:spcBef>
              <a:spcAft>
                <a:spcPts val="600"/>
              </a:spcAft>
              <a:buFont typeface="Arial" pitchFamily="34" charset="0"/>
              <a:buChar char="•"/>
            </a:pPr>
            <a:endParaRPr lang="en-US" sz="2400" dirty="0" smtClean="0">
              <a:solidFill>
                <a:srgbClr val="002060"/>
              </a:solidFill>
            </a:endParaRPr>
          </a:p>
          <a:p>
            <a:pPr>
              <a:spcBef>
                <a:spcPts val="600"/>
              </a:spcBef>
              <a:spcAft>
                <a:spcPts val="600"/>
              </a:spcAft>
            </a:pPr>
            <a:r>
              <a:rPr lang="en-US" sz="2400" dirty="0" smtClean="0">
                <a:solidFill>
                  <a:srgbClr val="002060"/>
                </a:solidFill>
              </a:rPr>
              <a:t>Reference link: </a:t>
            </a:r>
            <a:r>
              <a:rPr lang="en-US" sz="2400" dirty="0" smtClean="0">
                <a:hlinkClick r:id="rId2"/>
              </a:rPr>
              <a:t>http://www.ccidc.org/code_faq.html</a:t>
            </a:r>
            <a:endParaRPr lang="en-US" sz="2400" dirty="0" smtClean="0">
              <a:solidFill>
                <a:srgbClr val="002060"/>
              </a:solidFill>
            </a:endParaRPr>
          </a:p>
        </p:txBody>
      </p:sp>
      <p:sp>
        <p:nvSpPr>
          <p:cNvPr id="9" name="Rectangle 8"/>
          <p:cNvSpPr>
            <a:spLocks noChangeArrowheads="1"/>
          </p:cNvSpPr>
          <p:nvPr/>
        </p:nvSpPr>
        <p:spPr bwMode="auto">
          <a:xfrm>
            <a:off x="533400" y="6324600"/>
            <a:ext cx="3212674" cy="369332"/>
          </a:xfrm>
          <a:prstGeom prst="rect">
            <a:avLst/>
          </a:prstGeom>
          <a:noFill/>
          <a:ln w="9525">
            <a:noFill/>
            <a:miter lim="800000"/>
            <a:headEnd/>
            <a:tailEnd/>
          </a:ln>
        </p:spPr>
        <p:txBody>
          <a:bodyPr wrap="none">
            <a:spAutoFit/>
          </a:bodyPr>
          <a:lstStyle/>
          <a:p>
            <a:r>
              <a:rPr lang="en-US" dirty="0" smtClean="0">
                <a:solidFill>
                  <a:srgbClr val="002060"/>
                </a:solidFill>
                <a:latin typeface="Calibri" pitchFamily="34" charset="0"/>
              </a:rPr>
              <a:t>2. Uniform Building Codes (UBC)</a:t>
            </a:r>
            <a:endParaRPr lang="en-US" dirty="0">
              <a:solidFill>
                <a:srgbClr val="002060"/>
              </a:solidFill>
              <a:latin typeface="Calibri"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16335</TotalTime>
  <Words>1674</Words>
  <Application>Microsoft Office PowerPoint</Application>
  <PresentationFormat>On-screen Show (4:3)</PresentationFormat>
  <Paragraphs>280</Paragraphs>
  <Slides>30</Slides>
  <Notes>8</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Xin Ai</dc:creator>
  <cp:lastModifiedBy>Xin Ai</cp:lastModifiedBy>
  <cp:revision>202</cp:revision>
  <dcterms:created xsi:type="dcterms:W3CDTF">2012-07-02T05:20:48Z</dcterms:created>
  <dcterms:modified xsi:type="dcterms:W3CDTF">2012-09-27T05:36:16Z</dcterms:modified>
</cp:coreProperties>
</file>