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handoutMasterIdLst>
    <p:handoutMasterId r:id="rId47"/>
  </p:handoutMasterIdLst>
  <p:sldIdLst>
    <p:sldId id="256" r:id="rId2"/>
    <p:sldId id="257" r:id="rId3"/>
    <p:sldId id="258" r:id="rId4"/>
    <p:sldId id="294" r:id="rId5"/>
    <p:sldId id="259" r:id="rId6"/>
    <p:sldId id="277" r:id="rId7"/>
    <p:sldId id="278" r:id="rId8"/>
    <p:sldId id="279" r:id="rId9"/>
    <p:sldId id="280" r:id="rId10"/>
    <p:sldId id="281" r:id="rId11"/>
    <p:sldId id="282" r:id="rId12"/>
    <p:sldId id="283" r:id="rId13"/>
    <p:sldId id="293" r:id="rId14"/>
    <p:sldId id="284" r:id="rId15"/>
    <p:sldId id="285" r:id="rId16"/>
    <p:sldId id="287" r:id="rId17"/>
    <p:sldId id="286" r:id="rId18"/>
    <p:sldId id="290" r:id="rId19"/>
    <p:sldId id="292" r:id="rId20"/>
    <p:sldId id="274" r:id="rId21"/>
    <p:sldId id="295" r:id="rId22"/>
    <p:sldId id="297" r:id="rId23"/>
    <p:sldId id="296" r:id="rId24"/>
    <p:sldId id="298" r:id="rId25"/>
    <p:sldId id="299" r:id="rId26"/>
    <p:sldId id="305" r:id="rId27"/>
    <p:sldId id="306" r:id="rId28"/>
    <p:sldId id="307" r:id="rId29"/>
    <p:sldId id="308" r:id="rId30"/>
    <p:sldId id="309" r:id="rId31"/>
    <p:sldId id="310" r:id="rId32"/>
    <p:sldId id="301" r:id="rId33"/>
    <p:sldId id="319" r:id="rId34"/>
    <p:sldId id="321" r:id="rId35"/>
    <p:sldId id="320" r:id="rId36"/>
    <p:sldId id="322" r:id="rId37"/>
    <p:sldId id="302" r:id="rId38"/>
    <p:sldId id="315" r:id="rId39"/>
    <p:sldId id="316" r:id="rId40"/>
    <p:sldId id="317" r:id="rId41"/>
    <p:sldId id="304" r:id="rId42"/>
    <p:sldId id="313" r:id="rId43"/>
    <p:sldId id="314" r:id="rId44"/>
    <p:sldId id="323"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825" autoAdjust="0"/>
  </p:normalViewPr>
  <p:slideViewPr>
    <p:cSldViewPr>
      <p:cViewPr varScale="1">
        <p:scale>
          <a:sx n="56" d="100"/>
          <a:sy n="56" d="100"/>
        </p:scale>
        <p:origin x="-96" y="-2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23FDA76-0272-4E67-B0FC-6A1C779C73CF}" type="datetimeFigureOut">
              <a:rPr lang="en-US"/>
              <a:pPr>
                <a:defRPr/>
              </a:pPr>
              <a:t>9/11/2012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72C3713-6C58-484A-832B-27798C4A718C}" type="slidenum">
              <a:rPr lang="en-US"/>
              <a:pPr>
                <a:defRPr/>
              </a:pPr>
              <a:t>‹#›</a:t>
            </a:fld>
            <a:endParaRPr lang="en-US"/>
          </a:p>
        </p:txBody>
      </p:sp>
    </p:spTree>
    <p:extLst>
      <p:ext uri="{BB962C8B-B14F-4D97-AF65-F5344CB8AC3E}">
        <p14:creationId xmlns="" xmlns:p14="http://schemas.microsoft.com/office/powerpoint/2010/main" val="328352215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2A57C48-6032-4B84-9EF5-EB6F5603C77F}" type="datetimeFigureOut">
              <a:rPr lang="en-US"/>
              <a:pPr>
                <a:defRPr/>
              </a:pPr>
              <a:t>9/11/2012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7A7E6FF-495B-49EC-8C49-7D1773408597}" type="slidenum">
              <a:rPr lang="en-US"/>
              <a:pPr>
                <a:defRPr/>
              </a:pPr>
              <a:t>‹#›</a:t>
            </a:fld>
            <a:endParaRPr lang="en-US"/>
          </a:p>
        </p:txBody>
      </p:sp>
    </p:spTree>
    <p:extLst>
      <p:ext uri="{BB962C8B-B14F-4D97-AF65-F5344CB8AC3E}">
        <p14:creationId xmlns="" xmlns:p14="http://schemas.microsoft.com/office/powerpoint/2010/main" val="2818275922"/>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D60136-53EB-44A8-A773-863655CF425A}" type="datetime1">
              <a:rPr lang="en-US"/>
              <a:pPr>
                <a:defRPr/>
              </a:pPr>
              <a:t>9/11/2012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E5C8D30A-AD37-4D5C-956A-178ED267331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3B01FE-2EFA-4211-87E8-0E74DF458611}" type="datetime1">
              <a:rPr lang="en-US"/>
              <a:pPr>
                <a:defRPr/>
              </a:pPr>
              <a:t>9/11/2012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59759F44-2AC9-4BC4-A87E-943B95A5431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593FB7-73A4-4CEA-BD15-0C192F417CFA}" type="datetime1">
              <a:rPr lang="en-US"/>
              <a:pPr>
                <a:defRPr/>
              </a:pPr>
              <a:t>9/11/2012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34309861-50A4-43C1-910C-8B0DE0F972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2E9756-E427-4CCC-B42B-2927F7684862}" type="datetime1">
              <a:rPr lang="en-US"/>
              <a:pPr>
                <a:defRPr/>
              </a:pPr>
              <a:t>9/11/2012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44E804D3-B501-4860-BED5-36207180A9D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37F3181-BCD2-41CA-B696-63CE332C861C}" type="datetime1">
              <a:rPr lang="en-US"/>
              <a:pPr>
                <a:defRPr/>
              </a:pPr>
              <a:t>9/11/2012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F86F5FD3-10C5-4554-A7A0-3FFA67E2DA6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5B15D6E-27B8-4E3E-A178-22D200890FAA}" type="datetime1">
              <a:rPr lang="en-US"/>
              <a:pPr>
                <a:defRPr/>
              </a:pPr>
              <a:t>9/11/2012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35C1799D-2852-4531-BCB5-78677EA1C5F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8D88C04-1C6E-44EC-B231-45856FE6EB79}" type="datetime1">
              <a:rPr lang="en-US"/>
              <a:pPr>
                <a:defRPr/>
              </a:pPr>
              <a:t>9/11/2012</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9" name="Slide Number Placeholder 5"/>
          <p:cNvSpPr>
            <a:spLocks noGrp="1"/>
          </p:cNvSpPr>
          <p:nvPr>
            <p:ph type="sldNum" sz="quarter" idx="12"/>
          </p:nvPr>
        </p:nvSpPr>
        <p:spPr/>
        <p:txBody>
          <a:bodyPr/>
          <a:lstStyle>
            <a:lvl1pPr>
              <a:defRPr/>
            </a:lvl1pPr>
          </a:lstStyle>
          <a:p>
            <a:pPr>
              <a:defRPr/>
            </a:pPr>
            <a:fld id="{F5586EEA-FBA1-4683-82BD-DFFBFE080C2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960773A-691A-4AFB-AC9B-DF8DC8B4E898}" type="datetime1">
              <a:rPr lang="en-US"/>
              <a:pPr>
                <a:defRPr/>
              </a:pPr>
              <a:t>9/11/2012</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5" name="Slide Number Placeholder 5"/>
          <p:cNvSpPr>
            <a:spLocks noGrp="1"/>
          </p:cNvSpPr>
          <p:nvPr>
            <p:ph type="sldNum" sz="quarter" idx="12"/>
          </p:nvPr>
        </p:nvSpPr>
        <p:spPr/>
        <p:txBody>
          <a:bodyPr/>
          <a:lstStyle>
            <a:lvl1pPr>
              <a:defRPr/>
            </a:lvl1pPr>
          </a:lstStyle>
          <a:p>
            <a:pPr>
              <a:defRPr/>
            </a:pPr>
            <a:fld id="{2BF7C1C6-3E42-4978-9040-84FDA77E97A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218740E-4755-4AC1-9881-17545B921F62}" type="datetime1">
              <a:rPr lang="en-US"/>
              <a:pPr>
                <a:defRPr/>
              </a:pPr>
              <a:t>9/11/2012</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4" name="Slide Number Placeholder 5"/>
          <p:cNvSpPr>
            <a:spLocks noGrp="1"/>
          </p:cNvSpPr>
          <p:nvPr>
            <p:ph type="sldNum" sz="quarter" idx="12"/>
          </p:nvPr>
        </p:nvSpPr>
        <p:spPr/>
        <p:txBody>
          <a:bodyPr/>
          <a:lstStyle>
            <a:lvl1pPr>
              <a:defRPr/>
            </a:lvl1pPr>
          </a:lstStyle>
          <a:p>
            <a:pPr>
              <a:defRPr/>
            </a:pPr>
            <a:fld id="{FEEAAB19-BB8A-480F-B330-6B33794490C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61B7AC-B6ED-42DC-97EE-8F37A451F6F9}" type="datetime1">
              <a:rPr lang="en-US"/>
              <a:pPr>
                <a:defRPr/>
              </a:pPr>
              <a:t>9/11/2012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D445E9D-4716-46E8-A958-145F99A53A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132BA6E-7FC1-46D0-9662-BC805EBC3794}" type="datetime1">
              <a:rPr lang="en-US"/>
              <a:pPr>
                <a:defRPr/>
              </a:pPr>
              <a:t>9/11/2012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688F042-DE36-4021-9A87-5C419CD787A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5E34CF4-7EBA-4187-BC33-997591D3932F}" type="datetime1">
              <a:rPr lang="en-US"/>
              <a:pPr>
                <a:defRPr/>
              </a:pPr>
              <a:t>9/11/2012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Introduction to Fundamentals of Lighting                                               Slide No. A.</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834A40A-E242-41CD-B93C-86B25223FBA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americanhistory.si.edu/lighting/tech/chart.htm" TargetMode="External"/><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en.wikipedia.org/wiki/Color_rendering_index"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downloads.energystar.gov/bi/qplist/Light%20Fixtures%20Product%20List.pdf?b207-e461"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www.nvisioncfl.com/watt-equivalent.aspx" TargetMode="External"/><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8"/>
          <p:cNvSpPr txBox="1">
            <a:spLocks noChangeArrowheads="1"/>
          </p:cNvSpPr>
          <p:nvPr/>
        </p:nvSpPr>
        <p:spPr bwMode="auto">
          <a:xfrm>
            <a:off x="685800" y="1447800"/>
            <a:ext cx="7620000" cy="2370138"/>
          </a:xfrm>
          <a:prstGeom prst="rect">
            <a:avLst/>
          </a:prstGeom>
          <a:noFill/>
          <a:ln w="9525">
            <a:noFill/>
            <a:miter lim="800000"/>
            <a:headEnd/>
            <a:tailEnd/>
          </a:ln>
        </p:spPr>
        <p:txBody>
          <a:bodyPr>
            <a:spAutoFit/>
          </a:bodyPr>
          <a:lstStyle/>
          <a:p>
            <a:pPr algn="ctr"/>
            <a:r>
              <a:rPr lang="en-US" sz="4000">
                <a:solidFill>
                  <a:srgbClr val="0070C0"/>
                </a:solidFill>
                <a:latin typeface="Calibri" pitchFamily="34" charset="0"/>
              </a:rPr>
              <a:t>Introduction to Lighting Systems and Controls</a:t>
            </a:r>
          </a:p>
          <a:p>
            <a:pPr algn="ctr"/>
            <a:endParaRPr lang="en-US" sz="4000">
              <a:latin typeface="Calibri" pitchFamily="34" charset="0"/>
            </a:endParaRPr>
          </a:p>
          <a:p>
            <a:pPr algn="ctr"/>
            <a:r>
              <a:rPr lang="en-US" sz="2800">
                <a:latin typeface="Calibri" pitchFamily="34" charset="0"/>
              </a:rPr>
              <a:t>Course No. ENRG 54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1268"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Efficacy </a:t>
            </a:r>
          </a:p>
        </p:txBody>
      </p:sp>
      <p:sp>
        <p:nvSpPr>
          <p:cNvPr id="11272"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9" name="TextBox 8"/>
          <p:cNvSpPr txBox="1"/>
          <p:nvPr/>
        </p:nvSpPr>
        <p:spPr>
          <a:xfrm>
            <a:off x="685800" y="1225550"/>
            <a:ext cx="7620000" cy="4954588"/>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 measure of lamp (and ballast) performance, or called the efficiency of light bulbs: </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unit </a:t>
            </a:r>
            <a:r>
              <a:rPr lang="en-US" sz="2400" dirty="0">
                <a:solidFill>
                  <a:srgbClr val="FF0000"/>
                </a:solidFill>
                <a:latin typeface="+mn-lt"/>
              </a:rPr>
              <a:t>lumens/watt</a:t>
            </a:r>
            <a:r>
              <a:rPr lang="en-US" sz="2400" dirty="0">
                <a:solidFill>
                  <a:srgbClr val="002060"/>
                </a:solidFill>
                <a:latin typeface="+mn-lt"/>
              </a:rPr>
              <a:t> </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A measure of how well a light source produces visible light</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Varies by lamp (and ballast) type</a:t>
            </a:r>
          </a:p>
          <a:p>
            <a:pPr marL="1371600" lvl="2" indent="-457200" fontAlgn="auto">
              <a:spcBef>
                <a:spcPts val="0"/>
              </a:spcBef>
              <a:spcAft>
                <a:spcPts val="0"/>
              </a:spcAft>
              <a:defRPr/>
            </a:pPr>
            <a:endParaRPr lang="en-US" sz="2400" dirty="0">
              <a:solidFill>
                <a:srgbClr val="002060"/>
              </a:solidFill>
              <a:latin typeface="+mn-lt"/>
            </a:endParaRPr>
          </a:p>
          <a:p>
            <a:pPr marL="1371600" lvl="2" indent="-457200" fontAlgn="auto">
              <a:spcBef>
                <a:spcPts val="0"/>
              </a:spcBef>
              <a:spcAft>
                <a:spcPts val="0"/>
              </a:spcAft>
              <a:defRPr/>
            </a:pPr>
            <a:r>
              <a:rPr lang="en-US" sz="3200" u="sng" dirty="0">
                <a:solidFill>
                  <a:srgbClr val="002060"/>
                </a:solidFill>
                <a:latin typeface="+mn-lt"/>
              </a:rPr>
              <a:t>    Light output     -          </a:t>
            </a:r>
          </a:p>
          <a:p>
            <a:pPr marL="1371600" lvl="2" indent="-457200" fontAlgn="auto">
              <a:spcBef>
                <a:spcPts val="0"/>
              </a:spcBef>
              <a:spcAft>
                <a:spcPts val="0"/>
              </a:spcAft>
              <a:defRPr/>
            </a:pPr>
            <a:r>
              <a:rPr lang="en-US" sz="3200" dirty="0">
                <a:solidFill>
                  <a:srgbClr val="002060"/>
                </a:solidFill>
                <a:latin typeface="+mn-lt"/>
              </a:rPr>
              <a:t>    Power input</a:t>
            </a:r>
          </a:p>
          <a:p>
            <a:pPr marL="1371600" lvl="2" indent="-457200" fontAlgn="auto">
              <a:spcBef>
                <a:spcPts val="0"/>
              </a:spcBef>
              <a:spcAft>
                <a:spcPts val="0"/>
              </a:spcAft>
              <a:defRPr/>
            </a:pPr>
            <a:endParaRPr lang="en-US" sz="2400" dirty="0">
              <a:solidFill>
                <a:srgbClr val="002060"/>
              </a:solidFill>
              <a:latin typeface="+mn-lt"/>
            </a:endParaRPr>
          </a:p>
          <a:p>
            <a:pPr marL="1371600" lvl="2" indent="-457200" fontAlgn="auto">
              <a:spcBef>
                <a:spcPts val="0"/>
              </a:spcBef>
              <a:spcAft>
                <a:spcPts val="0"/>
              </a:spcAft>
              <a:defRPr/>
            </a:pPr>
            <a:endParaRPr lang="en-US" sz="2400" dirty="0">
              <a:solidFill>
                <a:srgbClr val="002060"/>
              </a:solidFill>
              <a:latin typeface="+mn-lt"/>
            </a:endParaRPr>
          </a:p>
        </p:txBody>
      </p:sp>
      <p:sp>
        <p:nvSpPr>
          <p:cNvPr id="11" name="Rectangle 10"/>
          <p:cNvSpPr/>
          <p:nvPr/>
        </p:nvSpPr>
        <p:spPr>
          <a:xfrm>
            <a:off x="4419600" y="4572000"/>
            <a:ext cx="2286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229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Efficacy</a:t>
            </a:r>
          </a:p>
        </p:txBody>
      </p:sp>
      <p:sp>
        <p:nvSpPr>
          <p:cNvPr id="12296"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pic>
        <p:nvPicPr>
          <p:cNvPr id="12297" name="Picture 8" descr="Efficacy over years.jpg"/>
          <p:cNvPicPr>
            <a:picLocks noChangeAspect="1"/>
          </p:cNvPicPr>
          <p:nvPr/>
        </p:nvPicPr>
        <p:blipFill>
          <a:blip r:embed="rId2" cstate="print"/>
          <a:srcRect/>
          <a:stretch>
            <a:fillRect/>
          </a:stretch>
        </p:blipFill>
        <p:spPr bwMode="auto">
          <a:xfrm>
            <a:off x="1066800" y="1600200"/>
            <a:ext cx="7192963" cy="3568700"/>
          </a:xfrm>
          <a:prstGeom prst="rect">
            <a:avLst/>
          </a:prstGeom>
          <a:noFill/>
          <a:ln w="9525">
            <a:noFill/>
            <a:miter lim="800000"/>
            <a:headEnd/>
            <a:tailEnd/>
          </a:ln>
        </p:spPr>
      </p:pic>
      <p:sp>
        <p:nvSpPr>
          <p:cNvPr id="12298" name="Rectangle 10"/>
          <p:cNvSpPr>
            <a:spLocks noChangeArrowheads="1"/>
          </p:cNvSpPr>
          <p:nvPr/>
        </p:nvSpPr>
        <p:spPr bwMode="auto">
          <a:xfrm>
            <a:off x="1143000" y="5562600"/>
            <a:ext cx="6172200" cy="381000"/>
          </a:xfrm>
          <a:prstGeom prst="rect">
            <a:avLst/>
          </a:prstGeom>
          <a:noFill/>
          <a:ln w="9525">
            <a:noFill/>
            <a:miter lim="800000"/>
            <a:headEnd/>
            <a:tailEnd/>
          </a:ln>
        </p:spPr>
        <p:txBody>
          <a:bodyPr>
            <a:spAutoFit/>
          </a:bodyPr>
          <a:lstStyle/>
          <a:p>
            <a:r>
              <a:rPr lang="en-US">
                <a:latin typeface="Calibri" pitchFamily="34" charset="0"/>
                <a:hlinkClick r:id="rId3"/>
              </a:rPr>
              <a:t>http://americanhistory.si.edu/lighting/tech/chart.htm</a:t>
            </a:r>
            <a:endParaRPr lang="en-US">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3316"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51816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Lighting power density  (LPD) </a:t>
            </a:r>
          </a:p>
        </p:txBody>
      </p:sp>
      <p:sp>
        <p:nvSpPr>
          <p:cNvPr id="13320"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9" name="TextBox 8"/>
          <p:cNvSpPr txBox="1"/>
          <p:nvPr/>
        </p:nvSpPr>
        <p:spPr>
          <a:xfrm>
            <a:off x="685800" y="1219200"/>
            <a:ext cx="7620000" cy="4894263"/>
          </a:xfrm>
          <a:prstGeom prst="rect">
            <a:avLst/>
          </a:prstGeom>
          <a:noFill/>
        </p:spPr>
        <p:txBody>
          <a:bodyPr>
            <a:spAutoFit/>
          </a:bodyPr>
          <a:lstStyle/>
          <a:p>
            <a:pPr marL="0" lvl="1" fontAlgn="auto">
              <a:lnSpc>
                <a:spcPct val="150000"/>
              </a:lnSpc>
              <a:spcBef>
                <a:spcPts val="0"/>
              </a:spcBef>
              <a:spcAft>
                <a:spcPts val="0"/>
              </a:spcAft>
              <a:buFont typeface="Arial" pitchFamily="34" charset="0"/>
              <a:buChar char="•"/>
              <a:defRPr/>
            </a:pPr>
            <a:r>
              <a:rPr lang="en-US" sz="2400" dirty="0">
                <a:solidFill>
                  <a:srgbClr val="002060"/>
                </a:solidFill>
                <a:latin typeface="+mn-lt"/>
              </a:rPr>
              <a:t> A measure of the power intensity of lighting systems</a:t>
            </a:r>
          </a:p>
          <a:p>
            <a:pPr marL="0" lvl="1" fontAlgn="auto">
              <a:lnSpc>
                <a:spcPct val="150000"/>
              </a:lnSpc>
              <a:spcBef>
                <a:spcPts val="0"/>
              </a:spcBef>
              <a:spcAft>
                <a:spcPts val="0"/>
              </a:spcAft>
              <a:buFont typeface="Arial" pitchFamily="34" charset="0"/>
              <a:buChar char="•"/>
              <a:defRPr/>
            </a:pPr>
            <a:r>
              <a:rPr lang="en-US" sz="2400" dirty="0">
                <a:solidFill>
                  <a:srgbClr val="002060"/>
                </a:solidFill>
                <a:latin typeface="+mn-lt"/>
              </a:rPr>
              <a:t>      </a:t>
            </a:r>
            <a:r>
              <a:rPr lang="en-US" sz="2400" u="sng" dirty="0">
                <a:solidFill>
                  <a:srgbClr val="002060"/>
                </a:solidFill>
                <a:latin typeface="+mn-lt"/>
              </a:rPr>
              <a:t>      lighting power       - </a:t>
            </a:r>
          </a:p>
          <a:p>
            <a:pPr marL="0" lvl="1" fontAlgn="auto">
              <a:spcBef>
                <a:spcPts val="0"/>
              </a:spcBef>
              <a:spcAft>
                <a:spcPts val="0"/>
              </a:spcAft>
              <a:defRPr/>
            </a:pPr>
            <a:r>
              <a:rPr lang="en-US" sz="2400" dirty="0">
                <a:solidFill>
                  <a:srgbClr val="002060"/>
                </a:solidFill>
                <a:latin typeface="+mn-lt"/>
              </a:rPr>
              <a:t>          the area of a room</a:t>
            </a:r>
          </a:p>
          <a:p>
            <a:pPr marL="0" lvl="1" fontAlgn="auto">
              <a:lnSpc>
                <a:spcPct val="150000"/>
              </a:lnSpc>
              <a:spcBef>
                <a:spcPts val="0"/>
              </a:spcBef>
              <a:spcAft>
                <a:spcPts val="0"/>
              </a:spcAft>
              <a:buFont typeface="Arial" pitchFamily="34" charset="0"/>
              <a:buChar char="•"/>
              <a:defRPr/>
            </a:pPr>
            <a:r>
              <a:rPr lang="en-US" sz="2400" dirty="0">
                <a:solidFill>
                  <a:srgbClr val="002060"/>
                </a:solidFill>
                <a:latin typeface="+mn-lt"/>
              </a:rPr>
              <a:t> Measured in watts/sf</a:t>
            </a:r>
            <a:r>
              <a:rPr lang="en-US" sz="2400" baseline="30000" dirty="0">
                <a:solidFill>
                  <a:srgbClr val="002060"/>
                </a:solidFill>
                <a:latin typeface="+mn-lt"/>
              </a:rPr>
              <a:t>2</a:t>
            </a:r>
          </a:p>
          <a:p>
            <a:pPr marL="0" lvl="1" fontAlgn="auto">
              <a:lnSpc>
                <a:spcPct val="150000"/>
              </a:lnSpc>
              <a:spcBef>
                <a:spcPts val="0"/>
              </a:spcBef>
              <a:spcAft>
                <a:spcPts val="0"/>
              </a:spcAft>
              <a:buFont typeface="Arial" pitchFamily="34" charset="0"/>
              <a:buChar char="•"/>
              <a:defRPr/>
            </a:pPr>
            <a:r>
              <a:rPr lang="en-US" sz="2400" dirty="0">
                <a:solidFill>
                  <a:srgbClr val="002060"/>
                </a:solidFill>
                <a:latin typeface="+mn-lt"/>
              </a:rPr>
              <a:t> Energy code provides limits by space use or building type</a:t>
            </a:r>
          </a:p>
          <a:p>
            <a:pPr marL="0" lvl="1" fontAlgn="auto">
              <a:spcBef>
                <a:spcPts val="0"/>
              </a:spcBef>
              <a:spcAft>
                <a:spcPts val="0"/>
              </a:spcAft>
              <a:defRPr/>
            </a:pPr>
            <a:endParaRPr lang="en-US" sz="2400" dirty="0">
              <a:solidFill>
                <a:srgbClr val="C00000"/>
              </a:solidFill>
              <a:latin typeface="+mn-lt"/>
            </a:endParaRPr>
          </a:p>
          <a:p>
            <a:pPr marL="0" lvl="1" indent="-914400" fontAlgn="auto">
              <a:spcBef>
                <a:spcPts val="0"/>
              </a:spcBef>
              <a:spcAft>
                <a:spcPts val="0"/>
              </a:spcAft>
              <a:defRPr/>
            </a:pPr>
            <a:r>
              <a:rPr lang="en-US" sz="2400" dirty="0">
                <a:solidFill>
                  <a:srgbClr val="C00000"/>
                </a:solidFill>
                <a:latin typeface="+mn-lt"/>
              </a:rPr>
              <a:t>Exercise:  a 34 ft X 50 ft classroom installed 20 lighting fixtures, each with 85 input watts. Calculate LPD in this room.   </a:t>
            </a:r>
          </a:p>
          <a:p>
            <a:pPr marL="0" lvl="1" fontAlgn="auto">
              <a:spcBef>
                <a:spcPts val="0"/>
              </a:spcBef>
              <a:spcAft>
                <a:spcPts val="0"/>
              </a:spcAft>
              <a:defRPr/>
            </a:pPr>
            <a:endParaRPr lang="en-US" sz="2400" dirty="0">
              <a:solidFill>
                <a:srgbClr val="002060"/>
              </a:solidFill>
              <a:latin typeface="+mn-lt"/>
            </a:endParaRPr>
          </a:p>
          <a:p>
            <a:pPr marL="914400" lvl="1" indent="-457200" fontAlgn="auto">
              <a:spcBef>
                <a:spcPts val="0"/>
              </a:spcBef>
              <a:spcAft>
                <a:spcPts val="0"/>
              </a:spcAft>
              <a:buFont typeface="Arial" pitchFamily="34" charset="0"/>
              <a:buChar char="•"/>
              <a:defRPr/>
            </a:pPr>
            <a:endParaRPr lang="en-US" sz="2400" dirty="0">
              <a:solidFill>
                <a:srgbClr val="002060"/>
              </a:solidFill>
              <a:latin typeface="+mn-lt"/>
            </a:endParaRPr>
          </a:p>
        </p:txBody>
      </p:sp>
      <p:sp>
        <p:nvSpPr>
          <p:cNvPr id="11" name="Rectangle 10"/>
          <p:cNvSpPr/>
          <p:nvPr/>
        </p:nvSpPr>
        <p:spPr>
          <a:xfrm>
            <a:off x="3886200" y="2057400"/>
            <a:ext cx="2286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434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51816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Lighting power density  (LPD) </a:t>
            </a:r>
          </a:p>
        </p:txBody>
      </p:sp>
      <p:sp>
        <p:nvSpPr>
          <p:cNvPr id="14344"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grpSp>
        <p:nvGrpSpPr>
          <p:cNvPr id="14345" name="Group 14"/>
          <p:cNvGrpSpPr>
            <a:grpSpLocks/>
          </p:cNvGrpSpPr>
          <p:nvPr/>
        </p:nvGrpSpPr>
        <p:grpSpPr bwMode="auto">
          <a:xfrm>
            <a:off x="685800" y="1219200"/>
            <a:ext cx="7620000" cy="3600450"/>
            <a:chOff x="685800" y="1219200"/>
            <a:chExt cx="7620000" cy="3600986"/>
          </a:xfrm>
        </p:grpSpPr>
        <p:sp>
          <p:nvSpPr>
            <p:cNvPr id="9" name="TextBox 8"/>
            <p:cNvSpPr txBox="1"/>
            <p:nvPr/>
          </p:nvSpPr>
          <p:spPr>
            <a:xfrm>
              <a:off x="685800" y="1219200"/>
              <a:ext cx="7620000" cy="3600986"/>
            </a:xfrm>
            <a:prstGeom prst="rect">
              <a:avLst/>
            </a:prstGeom>
            <a:noFill/>
          </p:spPr>
          <p:txBody>
            <a:bodyPr>
              <a:spAutoFit/>
            </a:bodyPr>
            <a:lstStyle/>
            <a:p>
              <a:pPr marL="0" lvl="1" indent="-914400" fontAlgn="auto">
                <a:spcBef>
                  <a:spcPts val="0"/>
                </a:spcBef>
                <a:spcAft>
                  <a:spcPts val="0"/>
                </a:spcAft>
                <a:defRPr/>
              </a:pPr>
              <a:r>
                <a:rPr lang="en-US" sz="2400" dirty="0">
                  <a:solidFill>
                    <a:srgbClr val="C00000"/>
                  </a:solidFill>
                  <a:latin typeface="+mn-lt"/>
                </a:rPr>
                <a:t>Exercise:  a 34 ft X 50 ft classroom installed 20 lighting fixtures, each with 85 input watts. Calculate LPD in this room.   </a:t>
              </a:r>
            </a:p>
            <a:p>
              <a:pPr marL="0" lvl="1" fontAlgn="auto">
                <a:spcBef>
                  <a:spcPts val="0"/>
                </a:spcBef>
                <a:spcAft>
                  <a:spcPts val="0"/>
                </a:spcAft>
                <a:defRPr/>
              </a:pPr>
              <a:endParaRPr lang="en-US" sz="2400" dirty="0">
                <a:solidFill>
                  <a:srgbClr val="002060"/>
                </a:solidFill>
                <a:latin typeface="+mn-lt"/>
              </a:endParaRPr>
            </a:p>
            <a:p>
              <a:pPr marL="0" lvl="1" fontAlgn="auto">
                <a:spcBef>
                  <a:spcPts val="0"/>
                </a:spcBef>
                <a:spcAft>
                  <a:spcPts val="0"/>
                </a:spcAft>
                <a:defRPr/>
              </a:pPr>
              <a:r>
                <a:rPr lang="en-US" sz="2400" dirty="0">
                  <a:solidFill>
                    <a:srgbClr val="002060"/>
                  </a:solidFill>
                  <a:latin typeface="+mn-lt"/>
                </a:rPr>
                <a:t>Answer: </a:t>
              </a:r>
            </a:p>
            <a:p>
              <a:pPr marL="0" lvl="1" fontAlgn="auto">
                <a:spcBef>
                  <a:spcPts val="0"/>
                </a:spcBef>
                <a:spcAft>
                  <a:spcPts val="0"/>
                </a:spcAft>
                <a:defRPr/>
              </a:pPr>
              <a:endParaRPr lang="en-US" sz="2400" dirty="0">
                <a:solidFill>
                  <a:srgbClr val="002060"/>
                </a:solidFill>
                <a:latin typeface="+mn-lt"/>
              </a:endParaRPr>
            </a:p>
            <a:p>
              <a:pPr marL="0" lvl="1" fontAlgn="auto">
                <a:lnSpc>
                  <a:spcPct val="150000"/>
                </a:lnSpc>
                <a:spcBef>
                  <a:spcPts val="0"/>
                </a:spcBef>
                <a:spcAft>
                  <a:spcPts val="0"/>
                </a:spcAft>
                <a:defRPr/>
              </a:pPr>
              <a:r>
                <a:rPr lang="en-US" sz="2400" u="sng" dirty="0">
                  <a:solidFill>
                    <a:srgbClr val="002060"/>
                  </a:solidFill>
                  <a:latin typeface="+mn-lt"/>
                </a:rPr>
                <a:t>    lighting power       -       85 X 20           1700     -</a:t>
              </a:r>
            </a:p>
            <a:p>
              <a:pPr marL="0" lvl="1" fontAlgn="auto">
                <a:spcBef>
                  <a:spcPts val="0"/>
                </a:spcBef>
                <a:spcAft>
                  <a:spcPts val="0"/>
                </a:spcAft>
                <a:defRPr/>
              </a:pPr>
              <a:r>
                <a:rPr lang="en-US" sz="2400" dirty="0">
                  <a:solidFill>
                    <a:srgbClr val="002060"/>
                  </a:solidFill>
                  <a:latin typeface="+mn-lt"/>
                </a:rPr>
                <a:t> the area of a room           34 X 50           1700</a:t>
              </a:r>
            </a:p>
            <a:p>
              <a:pPr marL="914400" lvl="1" indent="-457200" fontAlgn="auto">
                <a:spcBef>
                  <a:spcPts val="0"/>
                </a:spcBef>
                <a:spcAft>
                  <a:spcPts val="0"/>
                </a:spcAft>
                <a:buFont typeface="Arial" pitchFamily="34" charset="0"/>
                <a:buChar char="•"/>
                <a:defRPr/>
              </a:pPr>
              <a:endParaRPr lang="en-US" sz="2400" dirty="0">
                <a:solidFill>
                  <a:srgbClr val="002060"/>
                </a:solidFill>
                <a:latin typeface="+mn-lt"/>
              </a:endParaRPr>
            </a:p>
          </p:txBody>
        </p:sp>
        <p:sp>
          <p:nvSpPr>
            <p:cNvPr id="14347" name="TextBox 11"/>
            <p:cNvSpPr txBox="1">
              <a:spLocks noChangeArrowheads="1"/>
            </p:cNvSpPr>
            <p:nvPr/>
          </p:nvSpPr>
          <p:spPr bwMode="auto">
            <a:xfrm>
              <a:off x="3200400" y="3657600"/>
              <a:ext cx="533400" cy="457200"/>
            </a:xfrm>
            <a:prstGeom prst="rect">
              <a:avLst/>
            </a:prstGeom>
            <a:solidFill>
              <a:schemeClr val="bg1"/>
            </a:solidFill>
            <a:ln w="9525">
              <a:noFill/>
              <a:miter lim="800000"/>
              <a:headEnd/>
              <a:tailEnd/>
            </a:ln>
          </p:spPr>
          <p:txBody>
            <a:bodyPr>
              <a:spAutoFit/>
            </a:bodyPr>
            <a:lstStyle/>
            <a:p>
              <a:pPr algn="ctr"/>
              <a:r>
                <a:rPr lang="en-US" sz="2400">
                  <a:latin typeface="Calibri" pitchFamily="34" charset="0"/>
                </a:rPr>
                <a:t>=</a:t>
              </a:r>
            </a:p>
          </p:txBody>
        </p:sp>
        <p:sp>
          <p:nvSpPr>
            <p:cNvPr id="14348" name="TextBox 12"/>
            <p:cNvSpPr txBox="1">
              <a:spLocks noChangeArrowheads="1"/>
            </p:cNvSpPr>
            <p:nvPr/>
          </p:nvSpPr>
          <p:spPr bwMode="auto">
            <a:xfrm>
              <a:off x="4953000" y="3657600"/>
              <a:ext cx="457200" cy="461665"/>
            </a:xfrm>
            <a:prstGeom prst="rect">
              <a:avLst/>
            </a:prstGeom>
            <a:solidFill>
              <a:schemeClr val="bg1"/>
            </a:solidFill>
            <a:ln w="9525">
              <a:noFill/>
              <a:miter lim="800000"/>
              <a:headEnd/>
              <a:tailEnd/>
            </a:ln>
          </p:spPr>
          <p:txBody>
            <a:bodyPr>
              <a:spAutoFit/>
            </a:bodyPr>
            <a:lstStyle/>
            <a:p>
              <a:pPr algn="ctr"/>
              <a:r>
                <a:rPr lang="en-US" sz="2400">
                  <a:latin typeface="Calibri" pitchFamily="34" charset="0"/>
                </a:rPr>
                <a:t>=</a:t>
              </a:r>
            </a:p>
          </p:txBody>
        </p:sp>
        <p:sp>
          <p:nvSpPr>
            <p:cNvPr id="14349" name="TextBox 13"/>
            <p:cNvSpPr txBox="1">
              <a:spLocks noChangeArrowheads="1"/>
            </p:cNvSpPr>
            <p:nvPr/>
          </p:nvSpPr>
          <p:spPr bwMode="auto">
            <a:xfrm>
              <a:off x="6400800" y="3653135"/>
              <a:ext cx="1752600" cy="461665"/>
            </a:xfrm>
            <a:prstGeom prst="rect">
              <a:avLst/>
            </a:prstGeom>
            <a:solidFill>
              <a:schemeClr val="bg1"/>
            </a:solidFill>
            <a:ln w="9525">
              <a:noFill/>
              <a:miter lim="800000"/>
              <a:headEnd/>
              <a:tailEnd/>
            </a:ln>
          </p:spPr>
          <p:txBody>
            <a:bodyPr>
              <a:spAutoFit/>
            </a:bodyPr>
            <a:lstStyle/>
            <a:p>
              <a:r>
                <a:rPr lang="en-US" sz="2400">
                  <a:latin typeface="Calibri" pitchFamily="34" charset="0"/>
                </a:rPr>
                <a:t>= 1 watt/sf</a:t>
              </a:r>
              <a:r>
                <a:rPr lang="en-US" sz="2400" baseline="30000">
                  <a:latin typeface="Calibri" pitchFamily="34" charset="0"/>
                </a:rPr>
                <a:t>2</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5364"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Lamp life</a:t>
            </a:r>
          </a:p>
        </p:txBody>
      </p:sp>
      <p:sp>
        <p:nvSpPr>
          <p:cNvPr id="15368"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15369" name="Rectangle 8"/>
          <p:cNvSpPr>
            <a:spLocks noChangeArrowheads="1"/>
          </p:cNvSpPr>
          <p:nvPr/>
        </p:nvSpPr>
        <p:spPr bwMode="auto">
          <a:xfrm>
            <a:off x="914400" y="1371600"/>
            <a:ext cx="7543800" cy="3970338"/>
          </a:xfrm>
          <a:prstGeom prst="rect">
            <a:avLst/>
          </a:prstGeom>
          <a:noFill/>
          <a:ln w="9525">
            <a:noFill/>
            <a:miter lim="800000"/>
            <a:headEnd/>
            <a:tailEnd/>
          </a:ln>
        </p:spPr>
        <p:txBody>
          <a:bodyPr>
            <a:spAutoFit/>
          </a:bodyPr>
          <a:lstStyle/>
          <a:p>
            <a:pPr marL="0" lvl="2">
              <a:lnSpc>
                <a:spcPct val="150000"/>
              </a:lnSpc>
              <a:buFont typeface="Arial" charset="0"/>
              <a:buChar char="•"/>
            </a:pPr>
            <a:r>
              <a:rPr lang="en-US" sz="2400">
                <a:solidFill>
                  <a:srgbClr val="002060"/>
                </a:solidFill>
                <a:latin typeface="Calibri" pitchFamily="34" charset="0"/>
              </a:rPr>
              <a:t> Total operating time that ½ of test set remains burning</a:t>
            </a:r>
          </a:p>
          <a:p>
            <a:pPr marL="0" lvl="2">
              <a:lnSpc>
                <a:spcPct val="150000"/>
              </a:lnSpc>
              <a:buFont typeface="Arial" charset="0"/>
              <a:buChar char="•"/>
            </a:pPr>
            <a:r>
              <a:rPr lang="en-US" sz="2400">
                <a:solidFill>
                  <a:srgbClr val="002060"/>
                </a:solidFill>
                <a:latin typeface="Calibri" pitchFamily="34" charset="0"/>
              </a:rPr>
              <a:t> Tested under consistent temperatures and time/start</a:t>
            </a:r>
          </a:p>
          <a:p>
            <a:pPr marL="0" lvl="2">
              <a:lnSpc>
                <a:spcPct val="150000"/>
              </a:lnSpc>
            </a:pPr>
            <a:r>
              <a:rPr lang="en-US" sz="2400">
                <a:solidFill>
                  <a:srgbClr val="002060"/>
                </a:solidFill>
                <a:latin typeface="Calibri" pitchFamily="34" charset="0"/>
              </a:rPr>
              <a:t>  - 77°F</a:t>
            </a:r>
          </a:p>
          <a:p>
            <a:pPr marL="0" lvl="2">
              <a:lnSpc>
                <a:spcPct val="150000"/>
              </a:lnSpc>
            </a:pPr>
            <a:r>
              <a:rPr lang="en-US" sz="2400">
                <a:solidFill>
                  <a:srgbClr val="002060"/>
                </a:solidFill>
                <a:latin typeface="Calibri" pitchFamily="34" charset="0"/>
              </a:rPr>
              <a:t>  - 3 hrs/start for fluorescents</a:t>
            </a:r>
          </a:p>
          <a:p>
            <a:pPr marL="0" lvl="2">
              <a:lnSpc>
                <a:spcPct val="150000"/>
              </a:lnSpc>
            </a:pPr>
            <a:r>
              <a:rPr lang="en-US" sz="2400">
                <a:solidFill>
                  <a:srgbClr val="002060"/>
                </a:solidFill>
                <a:latin typeface="Calibri" pitchFamily="34" charset="0"/>
              </a:rPr>
              <a:t>  - 10 hrs/start for HID sources</a:t>
            </a:r>
          </a:p>
          <a:p>
            <a:pPr marL="0" lvl="2">
              <a:lnSpc>
                <a:spcPct val="150000"/>
              </a:lnSpc>
            </a:pPr>
            <a:r>
              <a:rPr lang="en-US" sz="2400">
                <a:solidFill>
                  <a:srgbClr val="002060"/>
                </a:solidFill>
                <a:latin typeface="Calibri" pitchFamily="34" charset="0"/>
              </a:rPr>
              <a:t>  - 12 hrs/start data available from some manufacturers</a:t>
            </a:r>
          </a:p>
          <a:p>
            <a:pPr marL="0" lvl="2">
              <a:lnSpc>
                <a:spcPct val="150000"/>
              </a:lnSpc>
              <a:buFont typeface="Arial" charset="0"/>
              <a:buChar char="•"/>
            </a:pPr>
            <a:r>
              <a:rPr lang="en-US" sz="2400">
                <a:solidFill>
                  <a:srgbClr val="002060"/>
                </a:solidFill>
                <a:latin typeface="Calibri" pitchFamily="34" charset="0"/>
              </a:rPr>
              <a:t> Measured in </a:t>
            </a:r>
            <a:r>
              <a:rPr lang="en-US" sz="2400">
                <a:solidFill>
                  <a:srgbClr val="FF0000"/>
                </a:solidFill>
                <a:latin typeface="Calibri" pitchFamily="34" charset="0"/>
              </a:rPr>
              <a:t>hours</a:t>
            </a:r>
            <a:endParaRPr lang="en-US" sz="2400">
              <a:solidFill>
                <a:srgbClr val="002060"/>
              </a:solidFill>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6388"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5943600" cy="584775"/>
          </a:xfrm>
          <a:prstGeom prst="rect">
            <a:avLst/>
          </a:prstGeom>
          <a:noFill/>
          <a:scene3d>
            <a:camera prst="orthographicFront"/>
            <a:lightRig rig="threePt" dir="t"/>
          </a:scene3d>
          <a:sp3d>
            <a:bevelT w="12700"/>
            <a:bevelB w="12700"/>
          </a:sp3d>
        </p:spPr>
        <p:txBody>
          <a:bodyPr wrap="square">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Lamp Lumen depreciation (LLD) </a:t>
            </a:r>
            <a:endParaRPr lang="en-US" sz="3200" dirty="0">
              <a:solidFill>
                <a:srgbClr val="7030A0"/>
              </a:solidFill>
              <a:effectLst>
                <a:outerShdw blurRad="38100" dist="38100" dir="2700000" algn="tl">
                  <a:srgbClr val="000000">
                    <a:alpha val="43137"/>
                  </a:srgbClr>
                </a:outerShdw>
              </a:effectLst>
              <a:latin typeface="+mn-lt"/>
            </a:endParaRPr>
          </a:p>
        </p:txBody>
      </p:sp>
      <p:sp>
        <p:nvSpPr>
          <p:cNvPr id="16392"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16393" name="TextBox 8"/>
          <p:cNvSpPr txBox="1">
            <a:spLocks noChangeArrowheads="1"/>
          </p:cNvSpPr>
          <p:nvPr/>
        </p:nvSpPr>
        <p:spPr bwMode="auto">
          <a:xfrm>
            <a:off x="838200" y="1094363"/>
            <a:ext cx="7391400" cy="1877437"/>
          </a:xfrm>
          <a:prstGeom prst="rect">
            <a:avLst/>
          </a:prstGeom>
          <a:noFill/>
          <a:ln w="9525">
            <a:noFill/>
            <a:miter lim="800000"/>
            <a:headEnd/>
            <a:tailEnd/>
          </a:ln>
        </p:spPr>
        <p:txBody>
          <a:bodyPr wrap="square">
            <a:spAutoFit/>
          </a:bodyPr>
          <a:lstStyle/>
          <a:p>
            <a:pPr>
              <a:spcBef>
                <a:spcPts val="600"/>
              </a:spcBef>
              <a:spcAft>
                <a:spcPts val="600"/>
              </a:spcAft>
              <a:buFont typeface="Arial" charset="0"/>
              <a:buChar char="•"/>
            </a:pPr>
            <a:r>
              <a:rPr lang="en-US" sz="2400" dirty="0">
                <a:latin typeface="Calibri" pitchFamily="34" charset="0"/>
              </a:rPr>
              <a:t> Given as a percentage of initial </a:t>
            </a:r>
            <a:r>
              <a:rPr lang="en-US" sz="2400" dirty="0" smtClean="0">
                <a:latin typeface="Calibri" pitchFamily="34" charset="0"/>
              </a:rPr>
              <a:t>lumens </a:t>
            </a:r>
          </a:p>
          <a:p>
            <a:pPr>
              <a:spcBef>
                <a:spcPts val="600"/>
              </a:spcBef>
              <a:spcAft>
                <a:spcPts val="600"/>
              </a:spcAft>
              <a:buFont typeface="Arial" charset="0"/>
              <a:buChar char="•"/>
            </a:pPr>
            <a:r>
              <a:rPr lang="en-US" sz="2400" dirty="0" smtClean="0">
                <a:latin typeface="Calibri" pitchFamily="34" charset="0"/>
              </a:rPr>
              <a:t> Describes the decrease in output of a lamp during its operable life</a:t>
            </a:r>
            <a:endParaRPr lang="en-US" sz="2400" dirty="0">
              <a:latin typeface="Calibri" pitchFamily="34" charset="0"/>
            </a:endParaRPr>
          </a:p>
          <a:p>
            <a:pPr>
              <a:spcBef>
                <a:spcPts val="600"/>
              </a:spcBef>
              <a:spcAft>
                <a:spcPts val="600"/>
              </a:spcAft>
              <a:buFont typeface="Arial" charset="0"/>
              <a:buChar char="•"/>
            </a:pPr>
            <a:r>
              <a:rPr lang="en-US" sz="2400" dirty="0">
                <a:latin typeface="Calibri" pitchFamily="34" charset="0"/>
              </a:rPr>
              <a:t> Factors include lamp aging and dirt accumulation</a:t>
            </a:r>
          </a:p>
        </p:txBody>
      </p:sp>
      <p:pic>
        <p:nvPicPr>
          <p:cNvPr id="16394" name="Picture 12" descr="depreciation pic3.jpg"/>
          <p:cNvPicPr>
            <a:picLocks noChangeAspect="1"/>
          </p:cNvPicPr>
          <p:nvPr/>
        </p:nvPicPr>
        <p:blipFill>
          <a:blip r:embed="rId2" cstate="print"/>
          <a:srcRect/>
          <a:stretch>
            <a:fillRect/>
          </a:stretch>
        </p:blipFill>
        <p:spPr bwMode="auto">
          <a:xfrm>
            <a:off x="3962400" y="3048000"/>
            <a:ext cx="4350299" cy="319050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741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8580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Correlated color temperature (CCT)</a:t>
            </a:r>
          </a:p>
        </p:txBody>
      </p:sp>
      <p:sp>
        <p:nvSpPr>
          <p:cNvPr id="17416"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pic>
        <p:nvPicPr>
          <p:cNvPr id="17417" name="Picture 3"/>
          <p:cNvPicPr>
            <a:picLocks noChangeAspect="1" noChangeArrowheads="1"/>
          </p:cNvPicPr>
          <p:nvPr/>
        </p:nvPicPr>
        <p:blipFill>
          <a:blip r:embed="rId2" cstate="print"/>
          <a:srcRect/>
          <a:stretch>
            <a:fillRect/>
          </a:stretch>
        </p:blipFill>
        <p:spPr bwMode="auto">
          <a:xfrm>
            <a:off x="5638800" y="1371600"/>
            <a:ext cx="3163888" cy="4495800"/>
          </a:xfrm>
          <a:prstGeom prst="rect">
            <a:avLst/>
          </a:prstGeom>
          <a:noFill/>
          <a:ln w="9525">
            <a:noFill/>
            <a:miter lim="800000"/>
            <a:headEnd/>
            <a:tailEnd/>
          </a:ln>
        </p:spPr>
      </p:pic>
      <p:sp>
        <p:nvSpPr>
          <p:cNvPr id="17418" name="TextBox 8"/>
          <p:cNvSpPr txBox="1">
            <a:spLocks noChangeArrowheads="1"/>
          </p:cNvSpPr>
          <p:nvPr/>
        </p:nvSpPr>
        <p:spPr bwMode="auto">
          <a:xfrm>
            <a:off x="533400" y="1295400"/>
            <a:ext cx="5334000" cy="2246313"/>
          </a:xfrm>
          <a:prstGeom prst="rect">
            <a:avLst/>
          </a:prstGeom>
          <a:noFill/>
          <a:ln w="9525">
            <a:noFill/>
            <a:miter lim="800000"/>
            <a:headEnd/>
            <a:tailEnd/>
          </a:ln>
        </p:spPr>
        <p:txBody>
          <a:bodyPr>
            <a:spAutoFit/>
          </a:bodyPr>
          <a:lstStyle/>
          <a:p>
            <a:pPr>
              <a:spcBef>
                <a:spcPts val="600"/>
              </a:spcBef>
              <a:spcAft>
                <a:spcPts val="600"/>
              </a:spcAft>
              <a:buFont typeface="Arial" charset="0"/>
              <a:buChar char="•"/>
            </a:pPr>
            <a:r>
              <a:rPr lang="en-US" sz="2400">
                <a:latin typeface="Calibri" pitchFamily="34" charset="0"/>
              </a:rPr>
              <a:t> Used to describe the color appearance of white light source </a:t>
            </a:r>
          </a:p>
          <a:p>
            <a:pPr>
              <a:spcBef>
                <a:spcPts val="600"/>
              </a:spcBef>
              <a:spcAft>
                <a:spcPts val="600"/>
              </a:spcAft>
              <a:buFont typeface="Arial" charset="0"/>
              <a:buChar char="•"/>
            </a:pPr>
            <a:r>
              <a:rPr lang="en-US" sz="2400">
                <a:latin typeface="Calibri" pitchFamily="34" charset="0"/>
              </a:rPr>
              <a:t> Measurement of coolness or warmness of a light source</a:t>
            </a:r>
          </a:p>
          <a:p>
            <a:pPr>
              <a:spcBef>
                <a:spcPts val="600"/>
              </a:spcBef>
              <a:spcAft>
                <a:spcPts val="600"/>
              </a:spcAft>
              <a:buFont typeface="Arial" charset="0"/>
              <a:buChar char="•"/>
            </a:pPr>
            <a:r>
              <a:rPr lang="en-US" sz="2400">
                <a:latin typeface="Calibri" pitchFamily="34" charset="0"/>
              </a:rPr>
              <a:t> Unit in degrees Kelvin (° K)</a:t>
            </a:r>
          </a:p>
        </p:txBody>
      </p:sp>
      <p:pic>
        <p:nvPicPr>
          <p:cNvPr id="17419" name="Picture 5"/>
          <p:cNvPicPr>
            <a:picLocks noChangeAspect="1" noChangeArrowheads="1"/>
          </p:cNvPicPr>
          <p:nvPr/>
        </p:nvPicPr>
        <p:blipFill>
          <a:blip r:embed="rId3" cstate="print"/>
          <a:srcRect/>
          <a:stretch>
            <a:fillRect/>
          </a:stretch>
        </p:blipFill>
        <p:spPr bwMode="auto">
          <a:xfrm>
            <a:off x="2743200" y="3733800"/>
            <a:ext cx="2190750" cy="238283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8436"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876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Color rendering index (CRI)</a:t>
            </a:r>
          </a:p>
        </p:txBody>
      </p:sp>
      <p:sp>
        <p:nvSpPr>
          <p:cNvPr id="18440"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18441" name="Rectangle 8"/>
          <p:cNvSpPr>
            <a:spLocks noChangeArrowheads="1"/>
          </p:cNvSpPr>
          <p:nvPr/>
        </p:nvSpPr>
        <p:spPr bwMode="auto">
          <a:xfrm>
            <a:off x="838200" y="1143000"/>
            <a:ext cx="7696200" cy="2400657"/>
          </a:xfrm>
          <a:prstGeom prst="rect">
            <a:avLst/>
          </a:prstGeom>
          <a:noFill/>
          <a:ln w="9525">
            <a:noFill/>
            <a:miter lim="800000"/>
            <a:headEnd/>
            <a:tailEnd/>
          </a:ln>
        </p:spPr>
        <p:txBody>
          <a:bodyPr>
            <a:spAutoFit/>
          </a:bodyPr>
          <a:lstStyle/>
          <a:p>
            <a:pPr marL="0" lvl="2">
              <a:spcBef>
                <a:spcPts val="600"/>
              </a:spcBef>
              <a:spcAft>
                <a:spcPts val="600"/>
              </a:spcAft>
              <a:buFont typeface="Arial" charset="0"/>
              <a:buChar char="•"/>
            </a:pPr>
            <a:r>
              <a:rPr lang="en-US" sz="2400" dirty="0">
                <a:solidFill>
                  <a:srgbClr val="002060"/>
                </a:solidFill>
                <a:latin typeface="Calibri" pitchFamily="34" charset="0"/>
              </a:rPr>
              <a:t> A measure of how well a light source renders colors when compared to a reference source of the same CCT</a:t>
            </a:r>
          </a:p>
          <a:p>
            <a:pPr marL="0" lvl="2">
              <a:spcBef>
                <a:spcPts val="600"/>
              </a:spcBef>
              <a:spcAft>
                <a:spcPts val="600"/>
              </a:spcAft>
              <a:buFont typeface="Arial" charset="0"/>
              <a:buChar char="•"/>
            </a:pPr>
            <a:r>
              <a:rPr lang="en-US" sz="2400" dirty="0">
                <a:solidFill>
                  <a:srgbClr val="002060"/>
                </a:solidFill>
                <a:latin typeface="Calibri" pitchFamily="34" charset="0"/>
              </a:rPr>
              <a:t> reference source depends on CCT</a:t>
            </a:r>
          </a:p>
          <a:p>
            <a:pPr marL="0" lvl="2">
              <a:spcBef>
                <a:spcPts val="600"/>
              </a:spcBef>
              <a:spcAft>
                <a:spcPts val="600"/>
              </a:spcAft>
              <a:buFont typeface="Arial" charset="0"/>
              <a:buChar char="•"/>
            </a:pPr>
            <a:r>
              <a:rPr lang="en-US" sz="2400" dirty="0">
                <a:solidFill>
                  <a:srgbClr val="002060"/>
                </a:solidFill>
                <a:latin typeface="Calibri" pitchFamily="34" charset="0"/>
              </a:rPr>
              <a:t> 0-100 point </a:t>
            </a:r>
            <a:r>
              <a:rPr lang="en-US" sz="2400" dirty="0" smtClean="0">
                <a:solidFill>
                  <a:srgbClr val="002060"/>
                </a:solidFill>
                <a:latin typeface="Calibri" pitchFamily="34" charset="0"/>
              </a:rPr>
              <a:t>scale</a:t>
            </a:r>
          </a:p>
          <a:p>
            <a:pPr marL="0" lvl="2">
              <a:spcBef>
                <a:spcPts val="600"/>
              </a:spcBef>
              <a:spcAft>
                <a:spcPts val="600"/>
              </a:spcAft>
              <a:buFont typeface="Arial" charset="0"/>
              <a:buChar char="•"/>
            </a:pPr>
            <a:r>
              <a:rPr lang="en-US" sz="2400" dirty="0" smtClean="0">
                <a:solidFill>
                  <a:srgbClr val="002060"/>
                </a:solidFill>
                <a:latin typeface="Calibri" pitchFamily="34" charset="0"/>
              </a:rPr>
              <a:t> reference website: </a:t>
            </a:r>
            <a:r>
              <a:rPr lang="en-US" sz="1600" dirty="0" smtClean="0">
                <a:hlinkClick r:id="rId2"/>
              </a:rPr>
              <a:t>http://en.wikipedia.org/wiki/Color_rendering_index</a:t>
            </a:r>
            <a:endParaRPr lang="en-US" sz="1600" dirty="0">
              <a:solidFill>
                <a:srgbClr val="002060"/>
              </a:solidFill>
              <a:latin typeface="Calibri" pitchFamily="34" charset="0"/>
            </a:endParaRPr>
          </a:p>
        </p:txBody>
      </p:sp>
      <p:pic>
        <p:nvPicPr>
          <p:cNvPr id="18442" name="Picture 4"/>
          <p:cNvPicPr>
            <a:picLocks noChangeAspect="1" noChangeArrowheads="1"/>
          </p:cNvPicPr>
          <p:nvPr/>
        </p:nvPicPr>
        <p:blipFill>
          <a:blip r:embed="rId3" cstate="print"/>
          <a:srcRect/>
          <a:stretch>
            <a:fillRect/>
          </a:stretch>
        </p:blipFill>
        <p:spPr bwMode="auto">
          <a:xfrm>
            <a:off x="1676400" y="3657600"/>
            <a:ext cx="5715000" cy="25304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46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Ballast factor </a:t>
            </a:r>
          </a:p>
        </p:txBody>
      </p:sp>
      <p:sp>
        <p:nvSpPr>
          <p:cNvPr id="19464"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19465" name="Rectangle 8"/>
          <p:cNvSpPr>
            <a:spLocks noChangeArrowheads="1"/>
          </p:cNvSpPr>
          <p:nvPr/>
        </p:nvSpPr>
        <p:spPr bwMode="auto">
          <a:xfrm>
            <a:off x="838200" y="1371600"/>
            <a:ext cx="7696200" cy="2308324"/>
          </a:xfrm>
          <a:prstGeom prst="rect">
            <a:avLst/>
          </a:prstGeom>
          <a:noFill/>
          <a:ln w="9525">
            <a:noFill/>
            <a:miter lim="800000"/>
            <a:headEnd/>
            <a:tailEnd/>
          </a:ln>
        </p:spPr>
        <p:txBody>
          <a:bodyPr>
            <a:spAutoFit/>
          </a:bodyPr>
          <a:lstStyle/>
          <a:p>
            <a:pPr marL="0" lvl="2">
              <a:lnSpc>
                <a:spcPct val="150000"/>
              </a:lnSpc>
              <a:buFont typeface="Arial" charset="0"/>
              <a:buChar char="•"/>
            </a:pPr>
            <a:r>
              <a:rPr lang="en-US" sz="2400" dirty="0" smtClean="0">
                <a:solidFill>
                  <a:srgbClr val="002060"/>
                </a:solidFill>
                <a:latin typeface="Calibri" pitchFamily="34" charset="0"/>
              </a:rPr>
              <a:t> Lamp lumen ratings are determined under controlled test conditions on a reference ballast with a default ballast factor of 1.0</a:t>
            </a:r>
            <a:endParaRPr lang="en-US" sz="2400" dirty="0">
              <a:solidFill>
                <a:srgbClr val="002060"/>
              </a:solidFill>
              <a:latin typeface="Calibri" pitchFamily="34" charset="0"/>
            </a:endParaRPr>
          </a:p>
          <a:p>
            <a:pPr marL="0" lvl="2">
              <a:lnSpc>
                <a:spcPct val="150000"/>
              </a:lnSpc>
              <a:buFont typeface="Arial" charset="0"/>
              <a:buChar char="•"/>
            </a:pPr>
            <a:r>
              <a:rPr lang="en-US" sz="2400" dirty="0">
                <a:solidFill>
                  <a:srgbClr val="002060"/>
                </a:solidFill>
                <a:latin typeface="Calibri" pitchFamily="34" charset="0"/>
              </a:rPr>
              <a:t> used to describe ballast that under- or </a:t>
            </a:r>
            <a:r>
              <a:rPr lang="en-US" sz="2400" dirty="0" smtClean="0">
                <a:solidFill>
                  <a:srgbClr val="002060"/>
                </a:solidFill>
                <a:latin typeface="Calibri" pitchFamily="34" charset="0"/>
              </a:rPr>
              <a:t>over-drives </a:t>
            </a:r>
            <a:r>
              <a:rPr lang="en-US" sz="2400" dirty="0">
                <a:solidFill>
                  <a:srgbClr val="002060"/>
                </a:solidFill>
                <a:latin typeface="Calibri" pitchFamily="34" charset="0"/>
              </a:rPr>
              <a:t>lamps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0484"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4770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Energy Star Key Efficiency Criteria:</a:t>
            </a:r>
          </a:p>
        </p:txBody>
      </p:sp>
      <p:sp>
        <p:nvSpPr>
          <p:cNvPr id="20488"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a. Lighting terminology</a:t>
            </a:r>
          </a:p>
        </p:txBody>
      </p:sp>
      <p:graphicFrame>
        <p:nvGraphicFramePr>
          <p:cNvPr id="9" name="Table 8"/>
          <p:cNvGraphicFramePr>
            <a:graphicFrameLocks noGrp="1"/>
          </p:cNvGraphicFramePr>
          <p:nvPr/>
        </p:nvGraphicFramePr>
        <p:xfrm>
          <a:off x="762000" y="1317625"/>
          <a:ext cx="8001000" cy="4701722"/>
        </p:xfrm>
        <a:graphic>
          <a:graphicData uri="http://schemas.openxmlformats.org/drawingml/2006/table">
            <a:tbl>
              <a:tblPr firstRow="1" bandRow="1">
                <a:tableStyleId>{5C22544A-7EE6-4342-B048-85BDC9FD1C3A}</a:tableStyleId>
              </a:tblPr>
              <a:tblGrid>
                <a:gridCol w="2286000"/>
                <a:gridCol w="5715000"/>
              </a:tblGrid>
              <a:tr h="381000">
                <a:tc>
                  <a:txBody>
                    <a:bodyPr/>
                    <a:lstStyle/>
                    <a:p>
                      <a:r>
                        <a:rPr lang="en-US" dirty="0" smtClean="0"/>
                        <a:t>Characteristics</a:t>
                      </a:r>
                      <a:endParaRPr lang="en-US" dirty="0"/>
                    </a:p>
                  </a:txBody>
                  <a:tcPr/>
                </a:tc>
                <a:tc>
                  <a:txBody>
                    <a:bodyPr/>
                    <a:lstStyle/>
                    <a:p>
                      <a:r>
                        <a:rPr lang="en-US" dirty="0" smtClean="0"/>
                        <a:t>Minimum Requirement</a:t>
                      </a:r>
                      <a:endParaRPr lang="en-US" dirty="0"/>
                    </a:p>
                  </a:txBody>
                  <a:tcPr/>
                </a:tc>
              </a:tr>
              <a:tr h="433866">
                <a:tc>
                  <a:txBody>
                    <a:bodyPr/>
                    <a:lstStyle/>
                    <a:p>
                      <a:r>
                        <a:rPr lang="en-US" sz="1400" dirty="0" smtClean="0"/>
                        <a:t>Light Output</a:t>
                      </a:r>
                      <a:endParaRPr lang="en-US" sz="1400" dirty="0"/>
                    </a:p>
                  </a:txBody>
                  <a:tcPr/>
                </a:tc>
                <a:tc>
                  <a:txBody>
                    <a:bodyPr/>
                    <a:lstStyle/>
                    <a:p>
                      <a:r>
                        <a:rPr lang="en-US" sz="1400" kern="1200" baseline="0" dirty="0" smtClean="0">
                          <a:solidFill>
                            <a:schemeClr val="dk1"/>
                          </a:solidFill>
                          <a:latin typeface="+mn-lt"/>
                          <a:ea typeface="+mn-ea"/>
                          <a:cs typeface="+mn-cs"/>
                        </a:rPr>
                        <a:t>Non-directional </a:t>
                      </a:r>
                      <a:r>
                        <a:rPr lang="en-US" sz="1400" kern="1200" baseline="0" dirty="0" err="1" smtClean="0">
                          <a:solidFill>
                            <a:schemeClr val="dk1"/>
                          </a:solidFill>
                          <a:latin typeface="+mn-lt"/>
                          <a:ea typeface="+mn-ea"/>
                          <a:cs typeface="+mn-cs"/>
                        </a:rPr>
                        <a:t>luminaires</a:t>
                      </a:r>
                      <a:r>
                        <a:rPr lang="en-US" sz="1400" kern="1200" baseline="0" dirty="0" smtClean="0">
                          <a:solidFill>
                            <a:schemeClr val="dk1"/>
                          </a:solidFill>
                          <a:latin typeface="+mn-lt"/>
                          <a:ea typeface="+mn-ea"/>
                          <a:cs typeface="+mn-cs"/>
                        </a:rPr>
                        <a:t> : ≥ 800 lumens, or ≥ 450 lumens for fixtures with three sources or mores.</a:t>
                      </a:r>
                    </a:p>
                    <a:p>
                      <a:r>
                        <a:rPr lang="en-US" sz="1400" kern="1200" baseline="0" dirty="0" smtClean="0">
                          <a:solidFill>
                            <a:schemeClr val="dk1"/>
                          </a:solidFill>
                          <a:latin typeface="+mn-lt"/>
                          <a:ea typeface="+mn-ea"/>
                          <a:cs typeface="+mn-cs"/>
                        </a:rPr>
                        <a:t>Directional fixtures: ≥ 125 lumens/foot for </a:t>
                      </a:r>
                      <a:r>
                        <a:rPr lang="en-US" sz="1400" kern="1200" baseline="0" dirty="0" err="1" smtClean="0">
                          <a:solidFill>
                            <a:schemeClr val="dk1"/>
                          </a:solidFill>
                          <a:latin typeface="+mn-lt"/>
                          <a:ea typeface="+mn-ea"/>
                          <a:cs typeface="+mn-cs"/>
                        </a:rPr>
                        <a:t>undercabinet</a:t>
                      </a:r>
                      <a:r>
                        <a:rPr lang="en-US" sz="1400" kern="1200" baseline="0" dirty="0" smtClean="0">
                          <a:solidFill>
                            <a:schemeClr val="dk1"/>
                          </a:solidFill>
                          <a:latin typeface="+mn-lt"/>
                          <a:ea typeface="+mn-ea"/>
                          <a:cs typeface="+mn-cs"/>
                        </a:rPr>
                        <a:t>, 200 lumens/foot for cove mount, 345 or 575 for </a:t>
                      </a:r>
                      <a:r>
                        <a:rPr lang="en-US" sz="1400" kern="1200" baseline="0" dirty="0" err="1" smtClean="0">
                          <a:solidFill>
                            <a:schemeClr val="dk1"/>
                          </a:solidFill>
                          <a:latin typeface="+mn-lt"/>
                          <a:ea typeface="+mn-ea"/>
                          <a:cs typeface="+mn-cs"/>
                        </a:rPr>
                        <a:t>downlights</a:t>
                      </a:r>
                      <a:r>
                        <a:rPr lang="en-US" sz="1400" kern="1200" baseline="0" dirty="0" smtClean="0">
                          <a:solidFill>
                            <a:schemeClr val="dk1"/>
                          </a:solidFill>
                          <a:latin typeface="+mn-lt"/>
                          <a:ea typeface="+mn-ea"/>
                          <a:cs typeface="+mn-cs"/>
                        </a:rPr>
                        <a:t>, 200 lumens/head for accent lights, 300 lumens for outdoor post-mounted </a:t>
                      </a:r>
                      <a:r>
                        <a:rPr lang="en-US" sz="1400" kern="1200" baseline="0" dirty="0" err="1" smtClean="0">
                          <a:solidFill>
                            <a:schemeClr val="dk1"/>
                          </a:solidFill>
                          <a:latin typeface="+mn-lt"/>
                          <a:ea typeface="+mn-ea"/>
                          <a:cs typeface="+mn-cs"/>
                        </a:rPr>
                        <a:t>luminaires</a:t>
                      </a:r>
                      <a:r>
                        <a:rPr lang="en-US" sz="1400" kern="1200" baseline="0" dirty="0" smtClean="0">
                          <a:solidFill>
                            <a:schemeClr val="dk1"/>
                          </a:solidFill>
                          <a:latin typeface="+mn-lt"/>
                          <a:ea typeface="+mn-ea"/>
                          <a:cs typeface="+mn-cs"/>
                        </a:rPr>
                        <a:t>.</a:t>
                      </a:r>
                      <a:endParaRPr lang="en-US" sz="1400" dirty="0"/>
                    </a:p>
                  </a:txBody>
                  <a:tcPr/>
                </a:tc>
              </a:tr>
              <a:tr h="571682">
                <a:tc>
                  <a:txBody>
                    <a:bodyPr/>
                    <a:lstStyle/>
                    <a:p>
                      <a:r>
                        <a:rPr lang="en-US" sz="1400" dirty="0" smtClean="0"/>
                        <a:t>Source Efficacy (non-directional</a:t>
                      </a:r>
                      <a:r>
                        <a:rPr lang="en-US" sz="1400" baseline="0" dirty="0" smtClean="0"/>
                        <a:t> </a:t>
                      </a:r>
                      <a:r>
                        <a:rPr lang="en-US" sz="1400" baseline="0" dirty="0" err="1" smtClean="0"/>
                        <a:t>luminaires</a:t>
                      </a:r>
                      <a:r>
                        <a:rPr lang="en-US" sz="1400" baseline="0" dirty="0" smtClean="0"/>
                        <a:t>)</a:t>
                      </a:r>
                      <a:endParaRPr lang="en-US" sz="1400" dirty="0"/>
                    </a:p>
                  </a:txBody>
                  <a:tcPr/>
                </a:tc>
                <a:tc>
                  <a:txBody>
                    <a:bodyPr/>
                    <a:lstStyle/>
                    <a:p>
                      <a:r>
                        <a:rPr lang="en-US" sz="1400" kern="1200" baseline="0" dirty="0" smtClean="0">
                          <a:solidFill>
                            <a:schemeClr val="dk1"/>
                          </a:solidFill>
                          <a:latin typeface="+mn-lt"/>
                          <a:ea typeface="+mn-ea"/>
                          <a:cs typeface="+mn-cs"/>
                        </a:rPr>
                        <a:t>≥ 65 lm/W; ≥ 70 lm/W after September 2013</a:t>
                      </a:r>
                      <a:endParaRPr lang="en-US" sz="1400" dirty="0"/>
                    </a:p>
                  </a:txBody>
                  <a:tcPr/>
                </a:tc>
              </a:tr>
              <a:tr h="510358">
                <a:tc>
                  <a:txBody>
                    <a:bodyPr/>
                    <a:lstStyle/>
                    <a:p>
                      <a:r>
                        <a:rPr lang="en-US" sz="1400" dirty="0" err="1" smtClean="0"/>
                        <a:t>Luminaire</a:t>
                      </a:r>
                      <a:r>
                        <a:rPr lang="en-US" sz="1400" dirty="0" smtClean="0"/>
                        <a:t> Efficacy (directional </a:t>
                      </a:r>
                      <a:r>
                        <a:rPr lang="en-US" sz="1400" dirty="0" err="1" smtClean="0"/>
                        <a:t>luminaires</a:t>
                      </a:r>
                      <a:r>
                        <a:rPr lang="en-US" sz="1400" dirty="0" smtClean="0"/>
                        <a:t>)</a:t>
                      </a:r>
                      <a:endParaRPr lang="en-US" sz="1400" dirty="0"/>
                    </a:p>
                  </a:txBody>
                  <a:tcPr/>
                </a:tc>
                <a:tc>
                  <a:txBody>
                    <a:bodyPr/>
                    <a:lstStyle/>
                    <a:p>
                      <a:r>
                        <a:rPr lang="en-US" sz="1400" kern="1200" baseline="0" dirty="0" smtClean="0">
                          <a:solidFill>
                            <a:schemeClr val="dk1"/>
                          </a:solidFill>
                          <a:latin typeface="+mn-lt"/>
                          <a:ea typeface="+mn-ea"/>
                          <a:cs typeface="+mn-cs"/>
                        </a:rPr>
                        <a:t>Dependent on fixture type/application</a:t>
                      </a:r>
                    </a:p>
                    <a:p>
                      <a:r>
                        <a:rPr lang="en-US" sz="1400" kern="1200" baseline="0" dirty="0" smtClean="0">
                          <a:solidFill>
                            <a:schemeClr val="dk1"/>
                          </a:solidFill>
                          <a:latin typeface="+mn-lt"/>
                          <a:ea typeface="+mn-ea"/>
                          <a:cs typeface="+mn-cs"/>
                        </a:rPr>
                        <a:t>starting at ≥ 29 lm/W </a:t>
                      </a:r>
                      <a:endParaRPr lang="en-US" sz="1400" dirty="0"/>
                    </a:p>
                  </a:txBody>
                  <a:tcPr/>
                </a:tc>
              </a:tr>
              <a:tr h="433866">
                <a:tc>
                  <a:txBody>
                    <a:bodyPr/>
                    <a:lstStyle/>
                    <a:p>
                      <a:r>
                        <a:rPr lang="en-US" sz="1400" dirty="0" smtClean="0"/>
                        <a:t>Power Factor</a:t>
                      </a:r>
                      <a:endParaRPr lang="en-US" sz="1400" dirty="0"/>
                    </a:p>
                  </a:txBody>
                  <a:tcPr/>
                </a:tc>
                <a:tc>
                  <a:txBody>
                    <a:bodyPr/>
                    <a:lstStyle/>
                    <a:p>
                      <a:r>
                        <a:rPr lang="en-US" sz="1400" kern="1200" baseline="0" dirty="0" smtClean="0">
                          <a:solidFill>
                            <a:schemeClr val="dk1"/>
                          </a:solidFill>
                          <a:latin typeface="+mn-lt"/>
                          <a:ea typeface="+mn-ea"/>
                          <a:cs typeface="+mn-cs"/>
                        </a:rPr>
                        <a:t>Residential: ≥ 0.5; Commercial: ≥ 0.9; Solid state residential with input power; greater than 5 watts: ≥ 0.7</a:t>
                      </a:r>
                      <a:endParaRPr lang="en-US" sz="1400" dirty="0"/>
                    </a:p>
                  </a:txBody>
                  <a:tcPr/>
                </a:tc>
              </a:tr>
              <a:tr h="571682">
                <a:tc>
                  <a:txBody>
                    <a:bodyPr/>
                    <a:lstStyle/>
                    <a:p>
                      <a:r>
                        <a:rPr lang="en-US" sz="1400" dirty="0" smtClean="0"/>
                        <a:t>Correlated Color Temp.</a:t>
                      </a:r>
                      <a:endParaRPr lang="en-US" sz="1400" dirty="0"/>
                    </a:p>
                  </a:txBody>
                  <a:tcPr/>
                </a:tc>
                <a:tc>
                  <a:txBody>
                    <a:bodyPr/>
                    <a:lstStyle/>
                    <a:p>
                      <a:r>
                        <a:rPr lang="en-US" sz="1400" kern="1200" baseline="0" dirty="0" smtClean="0">
                          <a:solidFill>
                            <a:schemeClr val="dk1"/>
                          </a:solidFill>
                          <a:latin typeface="+mn-lt"/>
                          <a:ea typeface="+mn-ea"/>
                          <a:cs typeface="+mn-cs"/>
                        </a:rPr>
                        <a:t>Lamps shipped with </a:t>
                      </a:r>
                      <a:r>
                        <a:rPr lang="en-US" sz="1400" kern="1200" baseline="0" dirty="0" err="1" smtClean="0">
                          <a:solidFill>
                            <a:schemeClr val="dk1"/>
                          </a:solidFill>
                          <a:latin typeface="+mn-lt"/>
                          <a:ea typeface="+mn-ea"/>
                          <a:cs typeface="+mn-cs"/>
                        </a:rPr>
                        <a:t>luminaires</a:t>
                      </a:r>
                      <a:r>
                        <a:rPr lang="en-US" sz="1400" kern="1200" baseline="0" dirty="0" smtClean="0">
                          <a:solidFill>
                            <a:schemeClr val="dk1"/>
                          </a:solidFill>
                          <a:latin typeface="+mn-lt"/>
                          <a:ea typeface="+mn-ea"/>
                          <a:cs typeface="+mn-cs"/>
                        </a:rPr>
                        <a:t> shall have one of the following nominal correlated color temperatures (CCT): 2700K, 3000K, 3500K, 4000/4100K, 5000K (commercial only)</a:t>
                      </a:r>
                      <a:endParaRPr lang="en-US" sz="1400" dirty="0"/>
                    </a:p>
                  </a:txBody>
                  <a:tcPr/>
                </a:tc>
              </a:tr>
              <a:tr h="266518">
                <a:tc>
                  <a:txBody>
                    <a:bodyPr/>
                    <a:lstStyle/>
                    <a:p>
                      <a:r>
                        <a:rPr lang="en-US" sz="1400" dirty="0" smtClean="0"/>
                        <a:t>Color Rendering Index</a:t>
                      </a:r>
                      <a:endParaRPr lang="en-US" sz="1400" dirty="0"/>
                    </a:p>
                  </a:txBody>
                  <a:tcPr/>
                </a:tc>
                <a:tc>
                  <a:txBody>
                    <a:bodyPr/>
                    <a:lstStyle/>
                    <a:p>
                      <a:r>
                        <a:rPr lang="en-US" sz="1400" dirty="0" smtClean="0"/>
                        <a:t>Ra&gt;=80</a:t>
                      </a:r>
                      <a:endParaRPr lang="en-US" sz="1400" dirty="0"/>
                    </a:p>
                  </a:txBody>
                  <a:tcPr/>
                </a:tc>
              </a:tr>
              <a:tr h="433866">
                <a:tc>
                  <a:txBody>
                    <a:bodyPr/>
                    <a:lstStyle/>
                    <a:p>
                      <a:r>
                        <a:rPr lang="en-US" sz="1400" dirty="0" smtClean="0"/>
                        <a:t>Light Source Life</a:t>
                      </a:r>
                      <a:endParaRPr lang="en-US" sz="1400" dirty="0"/>
                    </a:p>
                  </a:txBody>
                  <a:tcPr/>
                </a:tc>
                <a:tc>
                  <a:txBody>
                    <a:bodyPr/>
                    <a:lstStyle/>
                    <a:p>
                      <a:r>
                        <a:rPr lang="en-US" sz="1400" kern="1200" baseline="0" dirty="0" smtClean="0">
                          <a:solidFill>
                            <a:schemeClr val="dk1"/>
                          </a:solidFill>
                          <a:latin typeface="+mn-lt"/>
                          <a:ea typeface="+mn-ea"/>
                          <a:cs typeface="+mn-cs"/>
                        </a:rPr>
                        <a:t>Fluorescent and HID: ≥ 10,000 hours; Halogen incandescent: ≥ 2,500 hours; Solid state (LED): ≥ 25,000 residential or ≥ 35,000 commercial</a:t>
                      </a:r>
                      <a:endParaRPr lang="en-US" sz="14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914400"/>
            <a:ext cx="8001000" cy="5570756"/>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dirty="0">
                <a:solidFill>
                  <a:srgbClr val="FF0000"/>
                </a:solidFill>
                <a:latin typeface="+mn-lt"/>
              </a:rPr>
              <a:t>A. Introduction to fundamentals of lighting</a:t>
            </a:r>
          </a:p>
          <a:p>
            <a:pPr lvl="1" fontAlgn="auto">
              <a:spcBef>
                <a:spcPts val="0"/>
              </a:spcBef>
              <a:spcAft>
                <a:spcPts val="0"/>
              </a:spcAft>
              <a:defRPr/>
            </a:pPr>
            <a:r>
              <a:rPr lang="en-US" sz="1400" dirty="0">
                <a:solidFill>
                  <a:srgbClr val="FF0000"/>
                </a:solidFill>
                <a:latin typeface="+mn-lt"/>
              </a:rPr>
              <a:t>Lighting terminology</a:t>
            </a:r>
          </a:p>
          <a:p>
            <a:pPr lvl="1" fontAlgn="auto">
              <a:spcBef>
                <a:spcPts val="0"/>
              </a:spcBef>
              <a:spcAft>
                <a:spcPts val="0"/>
              </a:spcAft>
              <a:defRPr/>
            </a:pPr>
            <a:r>
              <a:rPr lang="en-US" sz="1400" dirty="0">
                <a:solidFill>
                  <a:srgbClr val="FF0000"/>
                </a:solidFill>
                <a:latin typeface="+mn-lt"/>
              </a:rPr>
              <a:t>Physics and principles of lighting</a:t>
            </a:r>
          </a:p>
          <a:p>
            <a:pPr lvl="1" fontAlgn="auto">
              <a:spcBef>
                <a:spcPts val="0"/>
              </a:spcBef>
              <a:spcAft>
                <a:spcPts val="0"/>
              </a:spcAft>
              <a:defRPr/>
            </a:pPr>
            <a:r>
              <a:rPr lang="en-US" sz="1400" dirty="0">
                <a:solidFill>
                  <a:srgbClr val="FF0000"/>
                </a:solidFill>
                <a:latin typeface="+mn-lt"/>
              </a:rPr>
              <a:t>Units of measurement</a:t>
            </a:r>
          </a:p>
          <a:p>
            <a:pPr lvl="1" fontAlgn="auto">
              <a:spcBef>
                <a:spcPts val="0"/>
              </a:spcBef>
              <a:spcAft>
                <a:spcPts val="0"/>
              </a:spcAft>
              <a:defRPr/>
            </a:pPr>
            <a:r>
              <a:rPr lang="en-US" sz="1400" dirty="0">
                <a:solidFill>
                  <a:srgbClr val="FF0000"/>
                </a:solidFill>
                <a:latin typeface="+mn-lt"/>
              </a:rPr>
              <a:t>Vision and colors</a:t>
            </a:r>
          </a:p>
          <a:p>
            <a:pPr lvl="1" fontAlgn="auto">
              <a:spcBef>
                <a:spcPts val="0"/>
              </a:spcBef>
              <a:spcAft>
                <a:spcPts val="0"/>
              </a:spcAft>
              <a:defRPr/>
            </a:pPr>
            <a:r>
              <a:rPr lang="en-US" sz="1400" dirty="0">
                <a:solidFill>
                  <a:srgbClr val="FF0000"/>
                </a:solidFill>
                <a:latin typeface="+mn-lt"/>
              </a:rPr>
              <a:t>Ambient, directional and task lighting</a:t>
            </a:r>
          </a:p>
          <a:p>
            <a:pPr lvl="1" fontAlgn="auto">
              <a:spcBef>
                <a:spcPts val="0"/>
              </a:spcBef>
              <a:spcAft>
                <a:spcPts val="0"/>
              </a:spcAft>
              <a:defRPr/>
            </a:pPr>
            <a:r>
              <a:rPr lang="en-US" sz="1400" dirty="0">
                <a:solidFill>
                  <a:srgbClr val="FF0000"/>
                </a:solidFill>
                <a:latin typeface="+mn-lt"/>
              </a:rPr>
              <a:t>Over- and under-</a:t>
            </a:r>
            <a:r>
              <a:rPr lang="en-US" sz="1400" dirty="0" err="1">
                <a:solidFill>
                  <a:srgbClr val="FF0000"/>
                </a:solidFill>
                <a:latin typeface="+mn-lt"/>
              </a:rPr>
              <a:t>illuminance</a:t>
            </a:r>
            <a:endParaRPr lang="en-US" sz="1400" dirty="0">
              <a:solidFill>
                <a:srgbClr val="FF0000"/>
              </a:solidFill>
              <a:latin typeface="+mn-lt"/>
            </a:endParaRPr>
          </a:p>
          <a:p>
            <a:pPr fontAlgn="auto">
              <a:spcBef>
                <a:spcPts val="0"/>
              </a:spcBef>
              <a:spcAft>
                <a:spcPts val="0"/>
              </a:spcAft>
              <a:defRPr/>
            </a:pPr>
            <a:r>
              <a:rPr lang="en-US" dirty="0">
                <a:latin typeface="+mn-lt"/>
              </a:rPr>
              <a:t>B. Lighting systems</a:t>
            </a:r>
          </a:p>
          <a:p>
            <a:pPr lvl="1" fontAlgn="auto">
              <a:spcBef>
                <a:spcPts val="0"/>
              </a:spcBef>
              <a:spcAft>
                <a:spcPts val="0"/>
              </a:spcAft>
              <a:defRPr/>
            </a:pPr>
            <a:r>
              <a:rPr lang="en-US" sz="1400" dirty="0">
                <a:latin typeface="+mn-lt"/>
              </a:rPr>
              <a:t>Components</a:t>
            </a:r>
          </a:p>
          <a:p>
            <a:pPr lvl="1" fontAlgn="auto">
              <a:spcBef>
                <a:spcPts val="0"/>
              </a:spcBef>
              <a:spcAft>
                <a:spcPts val="0"/>
              </a:spcAft>
              <a:defRPr/>
            </a:pPr>
            <a:r>
              <a:rPr lang="en-US" sz="1400" dirty="0">
                <a:latin typeface="+mn-lt"/>
              </a:rPr>
              <a:t>Types of lamps</a:t>
            </a:r>
          </a:p>
          <a:p>
            <a:pPr lvl="1" fontAlgn="auto">
              <a:spcBef>
                <a:spcPts val="0"/>
              </a:spcBef>
              <a:spcAft>
                <a:spcPts val="0"/>
              </a:spcAft>
              <a:defRPr/>
            </a:pPr>
            <a:r>
              <a:rPr lang="en-US" sz="1400" dirty="0">
                <a:latin typeface="+mn-lt"/>
              </a:rPr>
              <a:t>Ballasts</a:t>
            </a:r>
          </a:p>
          <a:p>
            <a:pPr lvl="1" fontAlgn="auto">
              <a:spcBef>
                <a:spcPts val="0"/>
              </a:spcBef>
              <a:spcAft>
                <a:spcPts val="0"/>
              </a:spcAft>
              <a:defRPr/>
            </a:pPr>
            <a:r>
              <a:rPr lang="en-US" sz="1400" dirty="0">
                <a:latin typeface="+mn-lt"/>
              </a:rPr>
              <a:t>Lamp comparison matrix</a:t>
            </a:r>
          </a:p>
          <a:p>
            <a:pPr lvl="1" fontAlgn="auto">
              <a:spcBef>
                <a:spcPts val="0"/>
              </a:spcBef>
              <a:spcAft>
                <a:spcPts val="0"/>
              </a:spcAft>
              <a:defRPr/>
            </a:pPr>
            <a:r>
              <a:rPr lang="en-US" sz="1400" dirty="0">
                <a:latin typeface="+mn-lt"/>
              </a:rPr>
              <a:t>Types of lighting </a:t>
            </a:r>
            <a:r>
              <a:rPr lang="en-US" sz="1400" dirty="0" err="1">
                <a:latin typeface="+mn-lt"/>
              </a:rPr>
              <a:t>luminaires</a:t>
            </a:r>
            <a:r>
              <a:rPr lang="en-US" sz="1400" dirty="0">
                <a:latin typeface="+mn-lt"/>
              </a:rPr>
              <a:t> and intensities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C. Lighting controls</a:t>
            </a:r>
          </a:p>
          <a:p>
            <a:pPr lvl="1" fontAlgn="auto">
              <a:spcBef>
                <a:spcPts val="0"/>
              </a:spcBef>
              <a:spcAft>
                <a:spcPts val="0"/>
              </a:spcAft>
              <a:defRPr/>
            </a:pPr>
            <a:r>
              <a:rPr lang="en-US" sz="1400" dirty="0">
                <a:latin typeface="+mn-lt"/>
              </a:rPr>
              <a:t>Basic concepts of effectiveness of lighting control</a:t>
            </a:r>
          </a:p>
          <a:p>
            <a:pPr lvl="1" fontAlgn="auto">
              <a:spcBef>
                <a:spcPts val="0"/>
              </a:spcBef>
              <a:spcAft>
                <a:spcPts val="0"/>
              </a:spcAft>
              <a:defRPr/>
            </a:pPr>
            <a:r>
              <a:rPr lang="en-US" sz="1400" dirty="0">
                <a:latin typeface="+mn-lt"/>
              </a:rPr>
              <a:t>Types and appropriate applications of lighting controls</a:t>
            </a:r>
          </a:p>
          <a:p>
            <a:pPr lvl="1" fontAlgn="auto">
              <a:spcBef>
                <a:spcPts val="0"/>
              </a:spcBef>
              <a:spcAft>
                <a:spcPts val="0"/>
              </a:spcAft>
              <a:defRPr/>
            </a:pPr>
            <a:r>
              <a:rPr lang="en-US" sz="1400" dirty="0">
                <a:latin typeface="+mn-lt"/>
              </a:rPr>
              <a:t>Lighting control equations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D. Additional EEMs</a:t>
            </a:r>
          </a:p>
          <a:p>
            <a:pPr lvl="1" fontAlgn="auto">
              <a:spcBef>
                <a:spcPts val="0"/>
              </a:spcBef>
              <a:spcAft>
                <a:spcPts val="0"/>
              </a:spcAft>
              <a:defRPr/>
            </a:pPr>
            <a:r>
              <a:rPr lang="en-US" sz="1400" dirty="0">
                <a:latin typeface="+mn-lt"/>
              </a:rPr>
              <a:t>De-lamping</a:t>
            </a:r>
          </a:p>
          <a:p>
            <a:pPr lvl="1" fontAlgn="auto">
              <a:spcBef>
                <a:spcPts val="0"/>
              </a:spcBef>
              <a:spcAft>
                <a:spcPts val="0"/>
              </a:spcAft>
              <a:defRPr/>
            </a:pPr>
            <a:r>
              <a:rPr lang="en-US" sz="1400" dirty="0" err="1">
                <a:latin typeface="+mn-lt"/>
              </a:rPr>
              <a:t>Scotopic</a:t>
            </a:r>
            <a:r>
              <a:rPr lang="en-US" sz="1400" dirty="0">
                <a:latin typeface="+mn-lt"/>
              </a:rPr>
              <a:t> lighting</a:t>
            </a:r>
          </a:p>
          <a:p>
            <a:pPr lvl="1" fontAlgn="auto">
              <a:spcBef>
                <a:spcPts val="0"/>
              </a:spcBef>
              <a:spcAft>
                <a:spcPts val="0"/>
              </a:spcAft>
              <a:defRPr/>
            </a:pPr>
            <a:r>
              <a:rPr lang="en-US" sz="1400" dirty="0">
                <a:latin typeface="+mn-lt"/>
              </a:rPr>
              <a:t>Task and ambient light levels</a:t>
            </a:r>
          </a:p>
          <a:p>
            <a:pPr lvl="1" fontAlgn="auto">
              <a:spcBef>
                <a:spcPts val="0"/>
              </a:spcBef>
              <a:spcAft>
                <a:spcPts val="0"/>
              </a:spcAft>
              <a:defRPr/>
            </a:pPr>
            <a:r>
              <a:rPr lang="en-US" sz="1400" dirty="0">
                <a:latin typeface="+mn-lt"/>
              </a:rPr>
              <a:t>Circadian rhythms</a:t>
            </a:r>
          </a:p>
          <a:p>
            <a:pPr fontAlgn="auto">
              <a:spcBef>
                <a:spcPts val="0"/>
              </a:spcBef>
              <a:spcAft>
                <a:spcPts val="0"/>
              </a:spcAft>
              <a:defRPr/>
            </a:pPr>
            <a:r>
              <a:rPr lang="en-US" dirty="0">
                <a:latin typeface="+mn-lt"/>
              </a:rPr>
              <a:t>E. Lighting measurements</a:t>
            </a:r>
          </a:p>
          <a:p>
            <a:pPr lvl="1" fontAlgn="auto">
              <a:spcBef>
                <a:spcPts val="0"/>
              </a:spcBef>
              <a:spcAft>
                <a:spcPts val="0"/>
              </a:spcAft>
              <a:defRPr/>
            </a:pPr>
            <a:r>
              <a:rPr lang="en-US" sz="1400" dirty="0">
                <a:latin typeface="+mn-lt"/>
              </a:rPr>
              <a:t>Tools</a:t>
            </a:r>
          </a:p>
          <a:p>
            <a:pPr lvl="1" fontAlgn="auto">
              <a:spcBef>
                <a:spcPts val="0"/>
              </a:spcBef>
              <a:spcAft>
                <a:spcPts val="0"/>
              </a:spcAft>
              <a:defRPr/>
            </a:pPr>
            <a:r>
              <a:rPr lang="en-US" sz="1400" dirty="0">
                <a:latin typeface="+mn-lt"/>
              </a:rPr>
              <a:t>Data loggers and applications</a:t>
            </a:r>
          </a:p>
          <a:p>
            <a:pPr fontAlgn="auto">
              <a:spcBef>
                <a:spcPts val="0"/>
              </a:spcBef>
              <a:spcAft>
                <a:spcPts val="0"/>
              </a:spcAft>
              <a:defRPr/>
            </a:pPr>
            <a:r>
              <a:rPr lang="en-US" dirty="0">
                <a:latin typeface="+mn-lt"/>
              </a:rPr>
              <a:t>F. Lighting calculations</a:t>
            </a:r>
          </a:p>
          <a:p>
            <a:pPr lvl="1" fontAlgn="auto">
              <a:spcBef>
                <a:spcPts val="0"/>
              </a:spcBef>
              <a:spcAft>
                <a:spcPts val="0"/>
              </a:spcAft>
              <a:defRPr/>
            </a:pPr>
            <a:r>
              <a:rPr lang="en-US" sz="1400" dirty="0">
                <a:latin typeface="+mn-lt"/>
              </a:rPr>
              <a:t>Equation and method of calculating lumens (zonal cavity formula)</a:t>
            </a:r>
          </a:p>
          <a:p>
            <a:pPr lvl="1" fontAlgn="auto">
              <a:spcBef>
                <a:spcPts val="0"/>
              </a:spcBef>
              <a:spcAft>
                <a:spcPts val="0"/>
              </a:spcAft>
              <a:defRPr/>
            </a:pPr>
            <a:r>
              <a:rPr lang="en-US" sz="1400" dirty="0">
                <a:latin typeface="+mn-lt"/>
              </a:rPr>
              <a:t>Equation and method of calculating energy savings</a:t>
            </a:r>
          </a:p>
          <a:p>
            <a:pPr lvl="1" fontAlgn="auto">
              <a:spcBef>
                <a:spcPts val="0"/>
              </a:spcBef>
              <a:spcAft>
                <a:spcPts val="0"/>
              </a:spcAft>
              <a:defRPr/>
            </a:pPr>
            <a:r>
              <a:rPr lang="en-US" sz="1400" dirty="0" smtClean="0">
                <a:latin typeface="+mn-lt"/>
              </a:rPr>
              <a:t>Method </a:t>
            </a:r>
            <a:r>
              <a:rPr lang="en-US" sz="1400" dirty="0">
                <a:latin typeface="+mn-lt"/>
              </a:rPr>
              <a:t>of calculating skylight energy savings</a:t>
            </a:r>
          </a:p>
          <a:p>
            <a:pPr fontAlgn="auto">
              <a:spcBef>
                <a:spcPts val="0"/>
              </a:spcBef>
              <a:spcAft>
                <a:spcPts val="0"/>
              </a:spcAft>
              <a:defRPr/>
            </a:pPr>
            <a:r>
              <a:rPr lang="en-US" dirty="0">
                <a:latin typeface="+mn-lt"/>
              </a:rPr>
              <a:t>G. Lighting standards, codes and regulations</a:t>
            </a:r>
          </a:p>
          <a:p>
            <a:pPr lvl="1" fontAlgn="auto">
              <a:spcBef>
                <a:spcPts val="0"/>
              </a:spcBef>
              <a:spcAft>
                <a:spcPts val="0"/>
              </a:spcAft>
              <a:defRPr/>
            </a:pPr>
            <a:r>
              <a:rPr lang="en-US" sz="1400" dirty="0">
                <a:latin typeface="+mn-lt"/>
              </a:rPr>
              <a:t>Underwriters' Laboratory (UL)</a:t>
            </a:r>
          </a:p>
          <a:p>
            <a:pPr lvl="1" fontAlgn="auto">
              <a:spcBef>
                <a:spcPts val="0"/>
              </a:spcBef>
              <a:spcAft>
                <a:spcPts val="0"/>
              </a:spcAft>
              <a:defRPr/>
            </a:pPr>
            <a:r>
              <a:rPr lang="en-US" sz="1400" dirty="0">
                <a:latin typeface="+mn-lt"/>
              </a:rPr>
              <a:t>Uniform Building Code (UBC)</a:t>
            </a:r>
          </a:p>
          <a:p>
            <a:pPr lvl="1" fontAlgn="auto">
              <a:spcBef>
                <a:spcPts val="0"/>
              </a:spcBef>
              <a:spcAft>
                <a:spcPts val="0"/>
              </a:spcAft>
              <a:defRPr/>
            </a:pPr>
            <a:r>
              <a:rPr lang="en-US" sz="1400" dirty="0">
                <a:latin typeface="+mn-lt"/>
              </a:rPr>
              <a:t>Americans with Disabilities Act (ADA)</a:t>
            </a:r>
          </a:p>
          <a:p>
            <a:pPr lvl="1" fontAlgn="auto">
              <a:spcBef>
                <a:spcPts val="0"/>
              </a:spcBef>
              <a:spcAft>
                <a:spcPts val="0"/>
              </a:spcAft>
              <a:defRPr/>
            </a:pPr>
            <a:r>
              <a:rPr lang="en-US" sz="1400" dirty="0">
                <a:latin typeface="+mn-lt"/>
              </a:rPr>
              <a:t>Title 24 applications</a:t>
            </a:r>
          </a:p>
          <a:p>
            <a:pPr fontAlgn="auto">
              <a:spcBef>
                <a:spcPts val="0"/>
              </a:spcBef>
              <a:spcAft>
                <a:spcPts val="0"/>
              </a:spcAft>
              <a:defRPr/>
            </a:pPr>
            <a:r>
              <a:rPr lang="en-US" dirty="0" smtClean="0">
                <a:latin typeface="+mn-lt"/>
              </a:rPr>
              <a:t>H. O&amp;M measures to assure optimal performance</a:t>
            </a:r>
            <a:endParaRPr lang="en-US" sz="2400" dirty="0">
              <a:solidFill>
                <a:srgbClr val="0070C0"/>
              </a:solidFill>
              <a:latin typeface="+mn-lt"/>
            </a:endParaRPr>
          </a:p>
        </p:txBody>
      </p:sp>
      <p:sp>
        <p:nvSpPr>
          <p:cNvPr id="307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
        <p:nvSpPr>
          <p:cNvPr id="3078" name="Rectangle 9"/>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685800" y="685800"/>
            <a:ext cx="7924800" cy="2308225"/>
          </a:xfrm>
          <a:prstGeom prst="rect">
            <a:avLst/>
          </a:prstGeom>
          <a:noFill/>
          <a:ln w="9525">
            <a:noFill/>
            <a:miter lim="800000"/>
            <a:headEnd/>
            <a:tailEnd/>
          </a:ln>
        </p:spPr>
        <p:txBody>
          <a:bodyPr>
            <a:spAutoFit/>
          </a:bodyPr>
          <a:lstStyle/>
          <a:p>
            <a:r>
              <a:rPr lang="en-US">
                <a:latin typeface="Calibri" pitchFamily="34" charset="0"/>
              </a:rPr>
              <a:t>Useful resource: </a:t>
            </a:r>
          </a:p>
          <a:p>
            <a:endParaRPr lang="en-US">
              <a:latin typeface="Calibri" pitchFamily="34" charset="0"/>
            </a:endParaRPr>
          </a:p>
          <a:p>
            <a:r>
              <a:rPr lang="en-US">
                <a:latin typeface="Calibri" pitchFamily="34" charset="0"/>
              </a:rPr>
              <a:t>Energy star product list: </a:t>
            </a:r>
            <a:endParaRPr lang="en-US">
              <a:latin typeface="Calibri" pitchFamily="34" charset="0"/>
              <a:hlinkClick r:id="rId2"/>
            </a:endParaRPr>
          </a:p>
          <a:p>
            <a:r>
              <a:rPr lang="en-US">
                <a:latin typeface="Calibri" pitchFamily="34" charset="0"/>
                <a:hlinkClick r:id="rId2"/>
              </a:rPr>
              <a:t>http://downloads.energystar.gov/bi/qplist/Light%20Fixtures%20Product%20List.pdf?b207-e461</a:t>
            </a:r>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p:txBody>
      </p:sp>
      <p:sp>
        <p:nvSpPr>
          <p:cNvPr id="3" name="Slide Number Placeholder 2"/>
          <p:cNvSpPr>
            <a:spLocks noGrp="1"/>
          </p:cNvSpPr>
          <p:nvPr>
            <p:ph type="sldNum" sz="quarter" idx="12"/>
          </p:nvPr>
        </p:nvSpPr>
        <p:spPr/>
        <p:txBody>
          <a:bodyPr/>
          <a:lstStyle/>
          <a:p>
            <a:pPr>
              <a:defRPr/>
            </a:pPr>
            <a:fld id="{157C455E-78ED-405D-BDB7-993DDF7B2515}" type="slidenum">
              <a:rPr lang="en-US"/>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295400"/>
            <a:ext cx="7620000" cy="4400550"/>
          </a:xfrm>
          <a:prstGeom prst="rect">
            <a:avLst/>
          </a:prstGeom>
          <a:noFill/>
        </p:spPr>
        <p:txBody>
          <a:bodyPr>
            <a:spAutoFit/>
          </a:bodyPr>
          <a:lstStyle/>
          <a:p>
            <a:pPr fontAlgn="auto">
              <a:spcBef>
                <a:spcPts val="0"/>
              </a:spcBef>
              <a:spcAft>
                <a:spcPts val="0"/>
              </a:spcAft>
              <a:defRPr/>
            </a:pPr>
            <a:r>
              <a:rPr lang="en-US" sz="2800" dirty="0">
                <a:solidFill>
                  <a:srgbClr val="002060"/>
                </a:solidFill>
                <a:latin typeface="+mn-lt"/>
              </a:rPr>
              <a:t>A. Introduction to fundamentals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Lighting terminology</a:t>
            </a:r>
          </a:p>
          <a:p>
            <a:pPr marL="971550" lvl="1" indent="-514350" fontAlgn="auto">
              <a:lnSpc>
                <a:spcPct val="150000"/>
              </a:lnSpc>
              <a:spcBef>
                <a:spcPts val="0"/>
              </a:spcBef>
              <a:spcAft>
                <a:spcPts val="0"/>
              </a:spcAft>
              <a:buFont typeface="+mj-lt"/>
              <a:buAutoNum type="arabicPeriod"/>
              <a:defRPr/>
            </a:pPr>
            <a:r>
              <a:rPr lang="en-US" sz="2800" dirty="0">
                <a:solidFill>
                  <a:srgbClr val="FF0000"/>
                </a:solidFill>
                <a:latin typeface="+mn-lt"/>
              </a:rPr>
              <a:t>Physics and principles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Units of measurement</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Vision and colors</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Ambient, directional and task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Over- and under-</a:t>
            </a:r>
            <a:r>
              <a:rPr lang="en-US" sz="2800" dirty="0" err="1">
                <a:solidFill>
                  <a:schemeClr val="tx2">
                    <a:lumMod val="20000"/>
                    <a:lumOff val="80000"/>
                  </a:schemeClr>
                </a:solidFill>
                <a:latin typeface="+mn-lt"/>
              </a:rPr>
              <a:t>illuminance</a:t>
            </a:r>
            <a:endParaRPr lang="en-US" sz="2800" dirty="0">
              <a:solidFill>
                <a:schemeClr val="tx2">
                  <a:lumMod val="20000"/>
                  <a:lumOff val="80000"/>
                </a:schemeClr>
              </a:solidFill>
              <a:latin typeface="+mn-lt"/>
            </a:endParaRPr>
          </a:p>
        </p:txBody>
      </p:sp>
      <p:sp>
        <p:nvSpPr>
          <p:cNvPr id="22533"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22534"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23556" name="TextBox 8"/>
          <p:cNvSpPr txBox="1">
            <a:spLocks noChangeArrowheads="1"/>
          </p:cNvSpPr>
          <p:nvPr/>
        </p:nvSpPr>
        <p:spPr bwMode="auto">
          <a:xfrm>
            <a:off x="685800" y="990600"/>
            <a:ext cx="7620000" cy="1200150"/>
          </a:xfrm>
          <a:prstGeom prst="rect">
            <a:avLst/>
          </a:prstGeom>
          <a:noFill/>
          <a:ln w="9525">
            <a:noFill/>
            <a:miter lim="800000"/>
            <a:headEnd/>
            <a:tailEnd/>
          </a:ln>
        </p:spPr>
        <p:txBody>
          <a:bodyPr>
            <a:spAutoFit/>
          </a:bodyPr>
          <a:lstStyle/>
          <a:p>
            <a:pPr lvl="1"/>
            <a:r>
              <a:rPr lang="en-US" sz="2400" dirty="0" smtClean="0">
                <a:solidFill>
                  <a:srgbClr val="002060"/>
                </a:solidFill>
                <a:latin typeface="Calibri" pitchFamily="34" charset="0"/>
              </a:rPr>
              <a:t>2. </a:t>
            </a:r>
            <a:r>
              <a:rPr lang="en-US" sz="2400" dirty="0">
                <a:solidFill>
                  <a:srgbClr val="002060"/>
                </a:solidFill>
                <a:latin typeface="Calibri" pitchFamily="34" charset="0"/>
              </a:rPr>
              <a:t>Physics and principles of lighting</a:t>
            </a:r>
          </a:p>
          <a:p>
            <a:pPr lvl="2"/>
            <a:r>
              <a:rPr lang="en-US" sz="2400" dirty="0">
                <a:solidFill>
                  <a:srgbClr val="002060"/>
                </a:solidFill>
                <a:latin typeface="Calibri" pitchFamily="34" charset="0"/>
              </a:rPr>
              <a:t>Spectral power distribution</a:t>
            </a:r>
          </a:p>
          <a:p>
            <a:pPr lvl="2"/>
            <a:r>
              <a:rPr lang="en-US" sz="2400" dirty="0">
                <a:solidFill>
                  <a:srgbClr val="002060"/>
                </a:solidFill>
                <a:latin typeface="Calibri" pitchFamily="34" charset="0"/>
              </a:rPr>
              <a:t>Inverse square law</a:t>
            </a:r>
          </a:p>
        </p:txBody>
      </p:sp>
      <p:sp>
        <p:nvSpPr>
          <p:cNvPr id="23557"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23558"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
        <p:nvSpPr>
          <p:cNvPr id="23559" name="Rectangle 9"/>
          <p:cNvSpPr>
            <a:spLocks noChangeArrowheads="1"/>
          </p:cNvSpPr>
          <p:nvPr/>
        </p:nvSpPr>
        <p:spPr bwMode="auto">
          <a:xfrm>
            <a:off x="533400" y="6324600"/>
            <a:ext cx="418623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A. Introduction to fundamentals of lighting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Spectral power distribution</a:t>
            </a:r>
          </a:p>
        </p:txBody>
      </p:sp>
      <p:sp>
        <p:nvSpPr>
          <p:cNvPr id="24584" name="Rectangle 9"/>
          <p:cNvSpPr>
            <a:spLocks noChangeArrowheads="1"/>
          </p:cNvSpPr>
          <p:nvPr/>
        </p:nvSpPr>
        <p:spPr bwMode="auto">
          <a:xfrm>
            <a:off x="533400" y="6324600"/>
            <a:ext cx="3351213"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2. Physics and principle of lighting</a:t>
            </a:r>
          </a:p>
        </p:txBody>
      </p:sp>
      <p:sp>
        <p:nvSpPr>
          <p:cNvPr id="24585" name="Rectangle 8"/>
          <p:cNvSpPr>
            <a:spLocks noChangeArrowheads="1"/>
          </p:cNvSpPr>
          <p:nvPr/>
        </p:nvSpPr>
        <p:spPr bwMode="auto">
          <a:xfrm>
            <a:off x="838200" y="1219200"/>
            <a:ext cx="7696200" cy="2308225"/>
          </a:xfrm>
          <a:prstGeom prst="rect">
            <a:avLst/>
          </a:prstGeom>
          <a:noFill/>
          <a:ln w="9525">
            <a:noFill/>
            <a:miter lim="800000"/>
            <a:headEnd/>
            <a:tailEnd/>
          </a:ln>
        </p:spPr>
        <p:txBody>
          <a:bodyPr>
            <a:spAutoFit/>
          </a:bodyPr>
          <a:lstStyle/>
          <a:p>
            <a:pPr marL="0" lvl="2">
              <a:lnSpc>
                <a:spcPct val="150000"/>
              </a:lnSpc>
              <a:buFont typeface="Arial" charset="0"/>
              <a:buChar char="•"/>
            </a:pPr>
            <a:r>
              <a:rPr lang="en-US" sz="2400">
                <a:solidFill>
                  <a:srgbClr val="002060"/>
                </a:solidFill>
                <a:latin typeface="Calibri" pitchFamily="34" charset="0"/>
              </a:rPr>
              <a:t> Describes the power per unit area per unit wavelength of an illumination</a:t>
            </a:r>
          </a:p>
          <a:p>
            <a:pPr marL="0" lvl="2">
              <a:lnSpc>
                <a:spcPct val="150000"/>
              </a:lnSpc>
              <a:buFont typeface="Arial" charset="0"/>
              <a:buChar char="•"/>
            </a:pPr>
            <a:r>
              <a:rPr lang="en-US" sz="2400">
                <a:solidFill>
                  <a:srgbClr val="002060"/>
                </a:solidFill>
                <a:latin typeface="Calibri" pitchFamily="34" charset="0"/>
              </a:rPr>
              <a:t> Can be measured by a spectrophotometer</a:t>
            </a:r>
          </a:p>
          <a:p>
            <a:pPr marL="0" lvl="2">
              <a:lnSpc>
                <a:spcPct val="150000"/>
              </a:lnSpc>
            </a:pPr>
            <a:endParaRPr lang="en-US" sz="2400">
              <a:solidFill>
                <a:srgbClr val="002060"/>
              </a:solidFill>
              <a:latin typeface="Calibri" pitchFamily="34" charset="0"/>
            </a:endParaRPr>
          </a:p>
        </p:txBody>
      </p:sp>
      <p:pic>
        <p:nvPicPr>
          <p:cNvPr id="24586" name="Picture 14" descr="SPD3.jpg"/>
          <p:cNvPicPr>
            <a:picLocks noChangeAspect="1"/>
          </p:cNvPicPr>
          <p:nvPr/>
        </p:nvPicPr>
        <p:blipFill>
          <a:blip r:embed="rId2" cstate="print"/>
          <a:srcRect/>
          <a:stretch>
            <a:fillRect/>
          </a:stretch>
        </p:blipFill>
        <p:spPr bwMode="auto">
          <a:xfrm>
            <a:off x="4724400" y="3352800"/>
            <a:ext cx="2693988" cy="2008188"/>
          </a:xfrm>
          <a:prstGeom prst="rect">
            <a:avLst/>
          </a:prstGeom>
          <a:noFill/>
          <a:ln w="9525">
            <a:noFill/>
            <a:miter lim="800000"/>
            <a:headEnd/>
            <a:tailEnd/>
          </a:ln>
        </p:spPr>
      </p:pic>
      <p:pic>
        <p:nvPicPr>
          <p:cNvPr id="24587" name="Picture 15" descr="SPD2.jpg"/>
          <p:cNvPicPr>
            <a:picLocks noChangeAspect="1"/>
          </p:cNvPicPr>
          <p:nvPr/>
        </p:nvPicPr>
        <p:blipFill>
          <a:blip r:embed="rId3" cstate="print"/>
          <a:srcRect/>
          <a:stretch>
            <a:fillRect/>
          </a:stretch>
        </p:blipFill>
        <p:spPr bwMode="auto">
          <a:xfrm>
            <a:off x="1447800" y="3352800"/>
            <a:ext cx="2693988" cy="2008188"/>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5604"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Inverse square law</a:t>
            </a:r>
          </a:p>
        </p:txBody>
      </p:sp>
      <p:sp>
        <p:nvSpPr>
          <p:cNvPr id="25608" name="Rectangle 9"/>
          <p:cNvSpPr>
            <a:spLocks noChangeArrowheads="1"/>
          </p:cNvSpPr>
          <p:nvPr/>
        </p:nvSpPr>
        <p:spPr bwMode="auto">
          <a:xfrm>
            <a:off x="533400" y="6324600"/>
            <a:ext cx="3351213"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2. Physics and principle of lighting</a:t>
            </a:r>
          </a:p>
        </p:txBody>
      </p:sp>
      <p:sp>
        <p:nvSpPr>
          <p:cNvPr id="25609" name="Rectangle 8"/>
          <p:cNvSpPr>
            <a:spLocks noChangeArrowheads="1"/>
          </p:cNvSpPr>
          <p:nvPr/>
        </p:nvSpPr>
        <p:spPr bwMode="auto">
          <a:xfrm>
            <a:off x="838200" y="1219200"/>
            <a:ext cx="7696200" cy="1327150"/>
          </a:xfrm>
          <a:prstGeom prst="rect">
            <a:avLst/>
          </a:prstGeom>
          <a:noFill/>
          <a:ln w="9525">
            <a:noFill/>
            <a:miter lim="800000"/>
            <a:headEnd/>
            <a:tailEnd/>
          </a:ln>
        </p:spPr>
        <p:txBody>
          <a:bodyPr>
            <a:spAutoFit/>
          </a:bodyPr>
          <a:lstStyle/>
          <a:p>
            <a:pPr marL="0" lvl="2">
              <a:buFont typeface="Arial" charset="0"/>
              <a:buChar char="•"/>
            </a:pPr>
            <a:r>
              <a:rPr lang="en-US" sz="2400">
                <a:solidFill>
                  <a:srgbClr val="002060"/>
                </a:solidFill>
                <a:latin typeface="Calibri" pitchFamily="34" charset="0"/>
              </a:rPr>
              <a:t> Light intensity is inversely proportional to the square of the distance from the source. </a:t>
            </a:r>
          </a:p>
          <a:p>
            <a:pPr marL="0" lvl="2">
              <a:lnSpc>
                <a:spcPct val="150000"/>
              </a:lnSpc>
            </a:pPr>
            <a:endParaRPr lang="en-US" sz="2400">
              <a:solidFill>
                <a:srgbClr val="002060"/>
              </a:solidFill>
              <a:latin typeface="Calibri" pitchFamily="34" charset="0"/>
            </a:endParaRPr>
          </a:p>
        </p:txBody>
      </p:sp>
      <p:pic>
        <p:nvPicPr>
          <p:cNvPr id="25610" name="Picture 2"/>
          <p:cNvPicPr>
            <a:picLocks noChangeAspect="1" noChangeArrowheads="1"/>
          </p:cNvPicPr>
          <p:nvPr/>
        </p:nvPicPr>
        <p:blipFill>
          <a:blip r:embed="rId2" cstate="print"/>
          <a:srcRect l="1250" t="36000" r="61250" b="30000"/>
          <a:stretch>
            <a:fillRect/>
          </a:stretch>
        </p:blipFill>
        <p:spPr bwMode="auto">
          <a:xfrm>
            <a:off x="990600" y="3200400"/>
            <a:ext cx="5105400" cy="2892425"/>
          </a:xfrm>
          <a:prstGeom prst="rect">
            <a:avLst/>
          </a:prstGeom>
          <a:noFill/>
          <a:ln w="9525">
            <a:noFill/>
            <a:miter lim="800000"/>
            <a:headEnd/>
            <a:tailEnd/>
          </a:ln>
        </p:spPr>
      </p:pic>
      <p:pic>
        <p:nvPicPr>
          <p:cNvPr id="25611" name="Picture 3" descr="Intensity \ \propto \ \frac{1}{distance^2} \, "/>
          <p:cNvPicPr>
            <a:picLocks noChangeAspect="1" noChangeArrowheads="1"/>
          </p:cNvPicPr>
          <p:nvPr/>
        </p:nvPicPr>
        <p:blipFill>
          <a:blip r:embed="rId3" cstate="print"/>
          <a:srcRect/>
          <a:stretch>
            <a:fillRect/>
          </a:stretch>
        </p:blipFill>
        <p:spPr bwMode="auto">
          <a:xfrm>
            <a:off x="3962400" y="2057400"/>
            <a:ext cx="4191000" cy="8382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295400"/>
            <a:ext cx="7620000" cy="4400550"/>
          </a:xfrm>
          <a:prstGeom prst="rect">
            <a:avLst/>
          </a:prstGeom>
          <a:noFill/>
        </p:spPr>
        <p:txBody>
          <a:bodyPr>
            <a:spAutoFit/>
          </a:bodyPr>
          <a:lstStyle/>
          <a:p>
            <a:pPr fontAlgn="auto">
              <a:spcBef>
                <a:spcPts val="0"/>
              </a:spcBef>
              <a:spcAft>
                <a:spcPts val="0"/>
              </a:spcAft>
              <a:defRPr/>
            </a:pPr>
            <a:r>
              <a:rPr lang="en-US" sz="2800" dirty="0">
                <a:solidFill>
                  <a:srgbClr val="002060"/>
                </a:solidFill>
                <a:latin typeface="+mn-lt"/>
              </a:rPr>
              <a:t>A. Introduction to fundamentals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Lighting terminology</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Physics and principles of lighting</a:t>
            </a:r>
          </a:p>
          <a:p>
            <a:pPr marL="971550" lvl="1" indent="-514350" fontAlgn="auto">
              <a:lnSpc>
                <a:spcPct val="150000"/>
              </a:lnSpc>
              <a:spcBef>
                <a:spcPts val="0"/>
              </a:spcBef>
              <a:spcAft>
                <a:spcPts val="0"/>
              </a:spcAft>
              <a:buFont typeface="+mj-lt"/>
              <a:buAutoNum type="arabicPeriod"/>
              <a:defRPr/>
            </a:pPr>
            <a:r>
              <a:rPr lang="en-US" sz="2800" dirty="0">
                <a:solidFill>
                  <a:srgbClr val="FF0000"/>
                </a:solidFill>
                <a:latin typeface="+mn-lt"/>
              </a:rPr>
              <a:t>Units of measurement</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Vision and colors</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Ambient, directional and task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Over- and under-</a:t>
            </a:r>
            <a:r>
              <a:rPr lang="en-US" sz="2800" dirty="0" err="1">
                <a:solidFill>
                  <a:schemeClr val="tx2">
                    <a:lumMod val="20000"/>
                    <a:lumOff val="80000"/>
                  </a:schemeClr>
                </a:solidFill>
                <a:latin typeface="+mn-lt"/>
              </a:rPr>
              <a:t>illuminance</a:t>
            </a:r>
            <a:endParaRPr lang="en-US" sz="2800" dirty="0">
              <a:solidFill>
                <a:schemeClr val="tx2">
                  <a:lumMod val="20000"/>
                  <a:lumOff val="80000"/>
                </a:schemeClr>
              </a:solidFill>
              <a:latin typeface="+mn-lt"/>
            </a:endParaRPr>
          </a:p>
        </p:txBody>
      </p:sp>
      <p:sp>
        <p:nvSpPr>
          <p:cNvPr id="22533"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22534"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23556" name="TextBox 8"/>
          <p:cNvSpPr txBox="1">
            <a:spLocks noChangeArrowheads="1"/>
          </p:cNvSpPr>
          <p:nvPr/>
        </p:nvSpPr>
        <p:spPr bwMode="auto">
          <a:xfrm>
            <a:off x="685800" y="990600"/>
            <a:ext cx="7620000" cy="1938992"/>
          </a:xfrm>
          <a:prstGeom prst="rect">
            <a:avLst/>
          </a:prstGeom>
          <a:noFill/>
          <a:ln w="9525">
            <a:noFill/>
            <a:miter lim="800000"/>
            <a:headEnd/>
            <a:tailEnd/>
          </a:ln>
        </p:spPr>
        <p:txBody>
          <a:bodyPr>
            <a:spAutoFit/>
          </a:bodyPr>
          <a:lstStyle/>
          <a:p>
            <a:pPr lvl="1"/>
            <a:r>
              <a:rPr lang="en-US" sz="2400" dirty="0" smtClean="0">
                <a:solidFill>
                  <a:srgbClr val="002060"/>
                </a:solidFill>
                <a:latin typeface="Calibri" pitchFamily="34" charset="0"/>
              </a:rPr>
              <a:t>3. Units of measurement</a:t>
            </a:r>
            <a:endParaRPr lang="en-US" sz="2400" dirty="0">
              <a:solidFill>
                <a:srgbClr val="002060"/>
              </a:solidFill>
              <a:latin typeface="Calibri" pitchFamily="34" charset="0"/>
            </a:endParaRPr>
          </a:p>
          <a:p>
            <a:pPr marL="1371600" lvl="2" indent="-457200">
              <a:buAutoNum type="alphaLcPeriod"/>
            </a:pPr>
            <a:r>
              <a:rPr lang="en-US" sz="2400" dirty="0" smtClean="0">
                <a:solidFill>
                  <a:srgbClr val="002060"/>
                </a:solidFill>
                <a:latin typeface="Calibri" pitchFamily="34" charset="0"/>
              </a:rPr>
              <a:t>Lumen</a:t>
            </a:r>
          </a:p>
          <a:p>
            <a:pPr marL="1371600" lvl="2" indent="-457200">
              <a:buAutoNum type="alphaLcPeriod"/>
            </a:pPr>
            <a:r>
              <a:rPr lang="en-US" sz="2400" dirty="0" smtClean="0">
                <a:solidFill>
                  <a:srgbClr val="002060"/>
                </a:solidFill>
                <a:latin typeface="Calibri" pitchFamily="34" charset="0"/>
              </a:rPr>
              <a:t>Foot-candle</a:t>
            </a:r>
          </a:p>
          <a:p>
            <a:pPr marL="1371600" lvl="2" indent="-457200">
              <a:buAutoNum type="alphaLcPeriod"/>
            </a:pPr>
            <a:r>
              <a:rPr lang="en-US" sz="2400" dirty="0" smtClean="0">
                <a:solidFill>
                  <a:srgbClr val="002060"/>
                </a:solidFill>
                <a:latin typeface="Calibri" pitchFamily="34" charset="0"/>
              </a:rPr>
              <a:t>Power (wattage)</a:t>
            </a:r>
          </a:p>
          <a:p>
            <a:pPr marL="1371600" lvl="2" indent="-457200">
              <a:buAutoNum type="alphaLcPeriod"/>
            </a:pPr>
            <a:r>
              <a:rPr lang="en-US" sz="2400" dirty="0" smtClean="0">
                <a:solidFill>
                  <a:srgbClr val="002060"/>
                </a:solidFill>
                <a:latin typeface="Calibri" pitchFamily="34" charset="0"/>
              </a:rPr>
              <a:t>kWh</a:t>
            </a:r>
            <a:endParaRPr lang="en-US" sz="2400" dirty="0">
              <a:solidFill>
                <a:srgbClr val="002060"/>
              </a:solidFill>
              <a:latin typeface="Calibri" pitchFamily="34" charset="0"/>
            </a:endParaRPr>
          </a:p>
        </p:txBody>
      </p:sp>
      <p:sp>
        <p:nvSpPr>
          <p:cNvPr id="23557"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23558"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
        <p:nvSpPr>
          <p:cNvPr id="23559" name="Rectangle 9"/>
          <p:cNvSpPr>
            <a:spLocks noChangeArrowheads="1"/>
          </p:cNvSpPr>
          <p:nvPr/>
        </p:nvSpPr>
        <p:spPr bwMode="auto">
          <a:xfrm>
            <a:off x="533400" y="6324600"/>
            <a:ext cx="418623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A. Introduction to fundamentals of lighting</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Lumen (symbol: lm)</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251030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Units of measurement</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2308324"/>
          </a:xfrm>
          <a:prstGeom prst="rect">
            <a:avLst/>
          </a:prstGeom>
          <a:noFill/>
          <a:ln w="9525">
            <a:noFill/>
            <a:miter lim="800000"/>
            <a:headEnd/>
            <a:tailEnd/>
          </a:ln>
        </p:spPr>
        <p:txBody>
          <a:bodyPr>
            <a:spAutoFit/>
          </a:bodyPr>
          <a:lstStyle/>
          <a:p>
            <a:pPr marL="0" lvl="2">
              <a:lnSpc>
                <a:spcPct val="150000"/>
              </a:lnSpc>
              <a:buFont typeface="Arial" charset="0"/>
              <a:buChar char="•"/>
            </a:pPr>
            <a:r>
              <a:rPr lang="en-US" sz="2400" dirty="0">
                <a:solidFill>
                  <a:srgbClr val="002060"/>
                </a:solidFill>
                <a:latin typeface="Calibri" pitchFamily="34" charset="0"/>
              </a:rPr>
              <a:t> </a:t>
            </a:r>
            <a:r>
              <a:rPr lang="en-US" sz="2400" dirty="0" smtClean="0">
                <a:solidFill>
                  <a:srgbClr val="002060"/>
                </a:solidFill>
                <a:latin typeface="Calibri" pitchFamily="34" charset="0"/>
              </a:rPr>
              <a:t>SI unit of luminous flux</a:t>
            </a:r>
          </a:p>
          <a:p>
            <a:pPr marL="0" lvl="2">
              <a:lnSpc>
                <a:spcPct val="150000"/>
              </a:lnSpc>
              <a:buFont typeface="Arial" charset="0"/>
              <a:buChar char="•"/>
            </a:pPr>
            <a:r>
              <a:rPr lang="en-US" sz="2400" dirty="0" smtClean="0">
                <a:solidFill>
                  <a:srgbClr val="002060"/>
                </a:solidFill>
                <a:latin typeface="Calibri" pitchFamily="34" charset="0"/>
              </a:rPr>
              <a:t> total light output from a light source</a:t>
            </a:r>
          </a:p>
          <a:p>
            <a:pPr marL="0" lvl="2">
              <a:lnSpc>
                <a:spcPct val="150000"/>
              </a:lnSpc>
              <a:buFont typeface="Arial" charset="0"/>
              <a:buChar char="•"/>
            </a:pPr>
            <a:r>
              <a:rPr lang="en-US" sz="2400" dirty="0" smtClean="0">
                <a:solidFill>
                  <a:srgbClr val="002060"/>
                </a:solidFill>
                <a:latin typeface="Calibri" pitchFamily="34" charset="0"/>
              </a:rPr>
              <a:t> 1 lm = 1 </a:t>
            </a:r>
            <a:r>
              <a:rPr lang="en-US" sz="2400" dirty="0" err="1" smtClean="0">
                <a:solidFill>
                  <a:srgbClr val="002060"/>
                </a:solidFill>
                <a:latin typeface="Calibri" pitchFamily="34" charset="0"/>
              </a:rPr>
              <a:t>cd</a:t>
            </a:r>
            <a:r>
              <a:rPr lang="en-US" sz="2400" dirty="0" smtClean="0">
                <a:solidFill>
                  <a:srgbClr val="002060"/>
                </a:solidFill>
                <a:latin typeface="Calibri" pitchFamily="34" charset="0"/>
              </a:rPr>
              <a:t>· </a:t>
            </a:r>
            <a:r>
              <a:rPr lang="en-US" sz="2400" dirty="0" err="1" smtClean="0">
                <a:solidFill>
                  <a:srgbClr val="002060"/>
                </a:solidFill>
                <a:latin typeface="Calibri" pitchFamily="34" charset="0"/>
              </a:rPr>
              <a:t>sr</a:t>
            </a:r>
            <a:endParaRPr lang="en-US" sz="2400" dirty="0" smtClean="0">
              <a:solidFill>
                <a:srgbClr val="002060"/>
              </a:solidFill>
              <a:latin typeface="Calibri" pitchFamily="34" charset="0"/>
            </a:endParaRPr>
          </a:p>
          <a:p>
            <a:pPr marL="0" lvl="2">
              <a:lnSpc>
                <a:spcPct val="150000"/>
              </a:lnSpc>
              <a:buFont typeface="Arial" charset="0"/>
              <a:buChar char="•"/>
            </a:pPr>
            <a:endParaRPr lang="en-US" sz="2400" dirty="0">
              <a:solidFill>
                <a:srgbClr val="002060"/>
              </a:solidFill>
              <a:latin typeface="Calibri" pitchFamily="34" charset="0"/>
            </a:endParaRPr>
          </a:p>
        </p:txBody>
      </p:sp>
      <p:grpSp>
        <p:nvGrpSpPr>
          <p:cNvPr id="55" name="Group 54"/>
          <p:cNvGrpSpPr/>
          <p:nvPr/>
        </p:nvGrpSpPr>
        <p:grpSpPr>
          <a:xfrm>
            <a:off x="2667000" y="3048000"/>
            <a:ext cx="3657600" cy="2971800"/>
            <a:chOff x="1524000" y="3276600"/>
            <a:chExt cx="3657600" cy="2971800"/>
          </a:xfrm>
        </p:grpSpPr>
        <p:sp>
          <p:nvSpPr>
            <p:cNvPr id="10" name="Oval 9"/>
            <p:cNvSpPr/>
            <p:nvPr/>
          </p:nvSpPr>
          <p:spPr>
            <a:xfrm>
              <a:off x="1524000" y="3276600"/>
              <a:ext cx="2971800" cy="2971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971800" y="4724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81400" y="4114800"/>
              <a:ext cx="304800" cy="1295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11" idx="7"/>
              <a:endCxn id="16" idx="0"/>
            </p:cNvCxnSpPr>
            <p:nvPr/>
          </p:nvCxnSpPr>
          <p:spPr>
            <a:xfrm flipV="1">
              <a:off x="3036841" y="4114800"/>
              <a:ext cx="696959" cy="62075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1" idx="5"/>
              <a:endCxn id="16" idx="4"/>
            </p:cNvCxnSpPr>
            <p:nvPr/>
          </p:nvCxnSpPr>
          <p:spPr>
            <a:xfrm>
              <a:off x="3036841" y="4789441"/>
              <a:ext cx="696959" cy="62075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733800" y="3657600"/>
              <a:ext cx="1066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3733800" y="3962400"/>
              <a:ext cx="12954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3733800" y="4343400"/>
              <a:ext cx="13716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3810000" y="4724400"/>
              <a:ext cx="1371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810000" y="4953000"/>
              <a:ext cx="12954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810000" y="5105400"/>
              <a:ext cx="1295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733800" y="5257800"/>
              <a:ext cx="12954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Elbow Connector 38"/>
            <p:cNvCxnSpPr/>
            <p:nvPr/>
          </p:nvCxnSpPr>
          <p:spPr>
            <a:xfrm rot="16200000" flipH="1">
              <a:off x="2476500" y="4305300"/>
              <a:ext cx="457200" cy="381000"/>
            </a:xfrm>
            <a:prstGeom prst="bentConnector3">
              <a:avLst>
                <a:gd name="adj1" fmla="val 104286"/>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133600" y="3733800"/>
              <a:ext cx="1143000" cy="523220"/>
            </a:xfrm>
            <a:prstGeom prst="rect">
              <a:avLst/>
            </a:prstGeom>
            <a:noFill/>
          </p:spPr>
          <p:txBody>
            <a:bodyPr wrap="square" rtlCol="0">
              <a:spAutoFit/>
            </a:bodyPr>
            <a:lstStyle/>
            <a:p>
              <a:r>
                <a:rPr lang="en-US" sz="1400" dirty="0" smtClean="0"/>
                <a:t>Intensity of 1 candela</a:t>
              </a:r>
              <a:endParaRPr lang="en-US" sz="1400" dirty="0"/>
            </a:p>
          </p:txBody>
        </p:sp>
        <p:sp>
          <p:nvSpPr>
            <p:cNvPr id="45" name="TextBox 44"/>
            <p:cNvSpPr txBox="1"/>
            <p:nvPr/>
          </p:nvSpPr>
          <p:spPr>
            <a:xfrm>
              <a:off x="1752600" y="5105400"/>
              <a:ext cx="1295400" cy="523220"/>
            </a:xfrm>
            <a:prstGeom prst="rect">
              <a:avLst/>
            </a:prstGeom>
            <a:noFill/>
          </p:spPr>
          <p:txBody>
            <a:bodyPr wrap="square" rtlCol="0">
              <a:spAutoFit/>
            </a:bodyPr>
            <a:lstStyle/>
            <a:p>
              <a:r>
                <a:rPr lang="en-US" sz="1400" dirty="0" smtClean="0"/>
                <a:t>Solid angle of 1 </a:t>
              </a:r>
              <a:r>
                <a:rPr lang="en-US" sz="1400" dirty="0" err="1" smtClean="0"/>
                <a:t>steradian</a:t>
              </a:r>
              <a:endParaRPr lang="en-US" sz="1400" dirty="0"/>
            </a:p>
          </p:txBody>
        </p:sp>
        <p:pic>
          <p:nvPicPr>
            <p:cNvPr id="46" name="Picture 3"/>
            <p:cNvPicPr>
              <a:picLocks noChangeAspect="1" noChangeArrowheads="1"/>
            </p:cNvPicPr>
            <p:nvPr/>
          </p:nvPicPr>
          <p:blipFill>
            <a:blip r:embed="rId2" cstate="print"/>
            <a:srcRect l="4339" t="24123" r="90235" b="53070"/>
            <a:stretch>
              <a:fillRect/>
            </a:stretch>
          </p:blipFill>
          <p:spPr bwMode="auto">
            <a:xfrm>
              <a:off x="2819400" y="4419600"/>
              <a:ext cx="381000" cy="609600"/>
            </a:xfrm>
            <a:prstGeom prst="rect">
              <a:avLst/>
            </a:prstGeom>
            <a:noFill/>
            <a:ln w="9525">
              <a:noFill/>
              <a:miter lim="800000"/>
              <a:headEnd/>
              <a:tailEnd/>
            </a:ln>
          </p:spPr>
        </p:pic>
        <p:cxnSp>
          <p:nvCxnSpPr>
            <p:cNvPr id="50" name="Elbow Connector 49"/>
            <p:cNvCxnSpPr/>
            <p:nvPr/>
          </p:nvCxnSpPr>
          <p:spPr>
            <a:xfrm rot="5400000" flipH="1" flipV="1">
              <a:off x="2895600" y="4800600"/>
              <a:ext cx="533400" cy="381000"/>
            </a:xfrm>
            <a:prstGeom prst="bentConnector3">
              <a:avLst>
                <a:gd name="adj1" fmla="val -1429"/>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err="1" smtClean="0">
                <a:solidFill>
                  <a:srgbClr val="7030A0"/>
                </a:solidFill>
                <a:effectLst>
                  <a:outerShdw blurRad="38100" dist="38100" dir="2700000" algn="tl">
                    <a:srgbClr val="000000">
                      <a:alpha val="43137"/>
                    </a:srgbClr>
                  </a:outerShdw>
                </a:effectLst>
                <a:latin typeface="+mn-lt"/>
              </a:rPr>
              <a:t>Footcandle</a:t>
            </a:r>
            <a:r>
              <a:rPr lang="en-US" sz="3200" dirty="0" smtClean="0">
                <a:solidFill>
                  <a:srgbClr val="7030A0"/>
                </a:solidFill>
                <a:effectLst>
                  <a:outerShdw blurRad="38100" dist="38100" dir="2700000" algn="tl">
                    <a:srgbClr val="000000">
                      <a:alpha val="43137"/>
                    </a:srgbClr>
                  </a:outerShdw>
                </a:effectLst>
                <a:latin typeface="+mn-lt"/>
              </a:rPr>
              <a:t> (</a:t>
            </a:r>
            <a:r>
              <a:rPr lang="en-US" sz="3200" dirty="0" err="1" smtClean="0">
                <a:solidFill>
                  <a:srgbClr val="7030A0"/>
                </a:solidFill>
                <a:effectLst>
                  <a:outerShdw blurRad="38100" dist="38100" dir="2700000" algn="tl">
                    <a:srgbClr val="000000">
                      <a:alpha val="43137"/>
                    </a:srgbClr>
                  </a:outerShdw>
                </a:effectLst>
                <a:latin typeface="+mn-lt"/>
              </a:rPr>
              <a:t>fc</a:t>
            </a:r>
            <a:r>
              <a:rPr lang="en-US" sz="3200" dirty="0" smtClean="0">
                <a:solidFill>
                  <a:srgbClr val="7030A0"/>
                </a:solidFill>
                <a:effectLst>
                  <a:outerShdw blurRad="38100" dist="38100" dir="2700000" algn="tl">
                    <a:srgbClr val="000000">
                      <a:alpha val="43137"/>
                    </a:srgbClr>
                  </a:outerShdw>
                </a:effectLst>
                <a:latin typeface="+mn-lt"/>
              </a:rPr>
              <a:t>)</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251030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Units of measurement</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2862322"/>
          </a:xfrm>
          <a:prstGeom prst="rect">
            <a:avLst/>
          </a:prstGeom>
          <a:noFill/>
          <a:ln w="9525">
            <a:noFill/>
            <a:miter lim="800000"/>
            <a:headEnd/>
            <a:tailEnd/>
          </a:ln>
        </p:spPr>
        <p:txBody>
          <a:bodyPr>
            <a:spAutoFit/>
          </a:bodyPr>
          <a:lstStyle/>
          <a:p>
            <a:pPr marL="0" lvl="2">
              <a:lnSpc>
                <a:spcPct val="150000"/>
              </a:lnSpc>
              <a:buFont typeface="Arial" charset="0"/>
              <a:buChar char="•"/>
            </a:pPr>
            <a:r>
              <a:rPr lang="en-US" sz="2400" dirty="0">
                <a:solidFill>
                  <a:srgbClr val="002060"/>
                </a:solidFill>
                <a:latin typeface="Calibri" pitchFamily="34" charset="0"/>
              </a:rPr>
              <a:t> </a:t>
            </a:r>
            <a:r>
              <a:rPr lang="en-US" sz="2400" dirty="0" smtClean="0">
                <a:solidFill>
                  <a:srgbClr val="002060"/>
                </a:solidFill>
                <a:latin typeface="Calibri" pitchFamily="34" charset="0"/>
              </a:rPr>
              <a:t>Density of light incident on a surface</a:t>
            </a:r>
          </a:p>
          <a:p>
            <a:pPr marL="0" lvl="2">
              <a:lnSpc>
                <a:spcPct val="150000"/>
              </a:lnSpc>
              <a:buFont typeface="Arial" charset="0"/>
              <a:buChar char="•"/>
            </a:pPr>
            <a:r>
              <a:rPr lang="en-US" sz="2400" dirty="0" smtClean="0">
                <a:solidFill>
                  <a:srgbClr val="002060"/>
                </a:solidFill>
                <a:latin typeface="Calibri" pitchFamily="34" charset="0"/>
              </a:rPr>
              <a:t> Surface can be real or imaginary</a:t>
            </a:r>
          </a:p>
          <a:p>
            <a:pPr marL="0" lvl="2">
              <a:lnSpc>
                <a:spcPct val="150000"/>
              </a:lnSpc>
              <a:buFont typeface="Arial" charset="0"/>
              <a:buChar char="•"/>
            </a:pPr>
            <a:r>
              <a:rPr lang="en-US" sz="2400" dirty="0" smtClean="0">
                <a:solidFill>
                  <a:srgbClr val="002060"/>
                </a:solidFill>
                <a:latin typeface="Calibri" pitchFamily="34" charset="0"/>
              </a:rPr>
              <a:t> US Unit is </a:t>
            </a:r>
            <a:r>
              <a:rPr lang="en-US" sz="2400" i="1" dirty="0" err="1" smtClean="0">
                <a:solidFill>
                  <a:srgbClr val="FF0000"/>
                </a:solidFill>
                <a:latin typeface="Calibri" pitchFamily="34" charset="0"/>
              </a:rPr>
              <a:t>footcandle</a:t>
            </a:r>
            <a:r>
              <a:rPr lang="en-US" sz="2400" i="1" dirty="0" smtClean="0">
                <a:solidFill>
                  <a:srgbClr val="FF0000"/>
                </a:solidFill>
                <a:latin typeface="Calibri" pitchFamily="34" charset="0"/>
              </a:rPr>
              <a:t> (</a:t>
            </a:r>
            <a:r>
              <a:rPr lang="en-US" sz="2400" i="1" dirty="0" err="1" smtClean="0">
                <a:solidFill>
                  <a:srgbClr val="FF0000"/>
                </a:solidFill>
                <a:latin typeface="Calibri" pitchFamily="34" charset="0"/>
              </a:rPr>
              <a:t>fc</a:t>
            </a:r>
            <a:r>
              <a:rPr lang="en-US" sz="2400" i="1" dirty="0" smtClean="0">
                <a:solidFill>
                  <a:srgbClr val="FF0000"/>
                </a:solidFill>
                <a:latin typeface="Calibri" pitchFamily="34" charset="0"/>
              </a:rPr>
              <a:t>)</a:t>
            </a:r>
            <a:r>
              <a:rPr lang="en-US" sz="2400" dirty="0" smtClean="0">
                <a:solidFill>
                  <a:srgbClr val="002060"/>
                </a:solidFill>
                <a:latin typeface="Calibri" pitchFamily="34" charset="0"/>
              </a:rPr>
              <a:t>– Lumen per square foot</a:t>
            </a:r>
          </a:p>
          <a:p>
            <a:pPr marL="0" lvl="2">
              <a:lnSpc>
                <a:spcPct val="150000"/>
              </a:lnSpc>
              <a:buFont typeface="Arial" charset="0"/>
              <a:buChar char="•"/>
            </a:pPr>
            <a:r>
              <a:rPr lang="en-US" sz="2400" dirty="0" smtClean="0">
                <a:solidFill>
                  <a:srgbClr val="002060"/>
                </a:solidFill>
                <a:latin typeface="Calibri" pitchFamily="34" charset="0"/>
              </a:rPr>
              <a:t> SI Unit is </a:t>
            </a:r>
            <a:r>
              <a:rPr lang="en-US" sz="2400" i="1" dirty="0" err="1" smtClean="0">
                <a:solidFill>
                  <a:srgbClr val="FF0000"/>
                </a:solidFill>
                <a:latin typeface="Calibri" pitchFamily="34" charset="0"/>
              </a:rPr>
              <a:t>lux</a:t>
            </a:r>
            <a:r>
              <a:rPr lang="en-US" sz="2400" i="1" dirty="0" smtClean="0">
                <a:solidFill>
                  <a:srgbClr val="FF0000"/>
                </a:solidFill>
                <a:latin typeface="Calibri" pitchFamily="34" charset="0"/>
              </a:rPr>
              <a:t> (lx) </a:t>
            </a:r>
            <a:r>
              <a:rPr lang="en-US" sz="2400" dirty="0" smtClean="0">
                <a:solidFill>
                  <a:srgbClr val="002060"/>
                </a:solidFill>
                <a:latin typeface="Calibri" pitchFamily="34" charset="0"/>
              </a:rPr>
              <a:t>– Lumen per square meter</a:t>
            </a:r>
          </a:p>
          <a:p>
            <a:pPr marL="0" lvl="2">
              <a:lnSpc>
                <a:spcPct val="150000"/>
              </a:lnSpc>
            </a:pPr>
            <a:endParaRPr lang="en-US" sz="2400" dirty="0">
              <a:solidFill>
                <a:srgbClr val="002060"/>
              </a:solidFill>
              <a:latin typeface="Calibri" pitchFamily="34" charset="0"/>
            </a:endParaRPr>
          </a:p>
        </p:txBody>
      </p:sp>
      <p:pic>
        <p:nvPicPr>
          <p:cNvPr id="3074" name="Picture 2" descr="http://www.danalee.ca/ttt/images/10/lighti2.jpg"/>
          <p:cNvPicPr>
            <a:picLocks noChangeAspect="1" noChangeArrowheads="1"/>
          </p:cNvPicPr>
          <p:nvPr/>
        </p:nvPicPr>
        <p:blipFill>
          <a:blip r:embed="rId2" cstate="print"/>
          <a:srcRect/>
          <a:stretch>
            <a:fillRect/>
          </a:stretch>
        </p:blipFill>
        <p:spPr bwMode="auto">
          <a:xfrm>
            <a:off x="4724400" y="3962400"/>
            <a:ext cx="3051048" cy="1816100"/>
          </a:xfrm>
          <a:prstGeom prst="rect">
            <a:avLst/>
          </a:prstGeom>
          <a:noFill/>
        </p:spPr>
      </p:pic>
      <p:grpSp>
        <p:nvGrpSpPr>
          <p:cNvPr id="60" name="Group 59"/>
          <p:cNvGrpSpPr/>
          <p:nvPr/>
        </p:nvGrpSpPr>
        <p:grpSpPr>
          <a:xfrm>
            <a:off x="1676400" y="3962400"/>
            <a:ext cx="1752600" cy="1981200"/>
            <a:chOff x="838200" y="3886200"/>
            <a:chExt cx="1752600" cy="1981200"/>
          </a:xfrm>
        </p:grpSpPr>
        <p:pic>
          <p:nvPicPr>
            <p:cNvPr id="9" name="Picture 3"/>
            <p:cNvPicPr>
              <a:picLocks noChangeAspect="1" noChangeArrowheads="1"/>
            </p:cNvPicPr>
            <p:nvPr/>
          </p:nvPicPr>
          <p:blipFill>
            <a:blip r:embed="rId3" cstate="print"/>
            <a:srcRect l="4325" t="25000" r="90485" b="25000"/>
            <a:stretch>
              <a:fillRect/>
            </a:stretch>
          </p:blipFill>
          <p:spPr bwMode="auto">
            <a:xfrm>
              <a:off x="838200" y="4876800"/>
              <a:ext cx="207818" cy="762000"/>
            </a:xfrm>
            <a:prstGeom prst="rect">
              <a:avLst/>
            </a:prstGeom>
            <a:noFill/>
            <a:ln w="9525">
              <a:noFill/>
              <a:miter lim="800000"/>
              <a:headEnd/>
              <a:tailEnd/>
            </a:ln>
          </p:spPr>
        </p:pic>
        <p:grpSp>
          <p:nvGrpSpPr>
            <p:cNvPr id="24" name="Group 23"/>
            <p:cNvGrpSpPr/>
            <p:nvPr/>
          </p:nvGrpSpPr>
          <p:grpSpPr>
            <a:xfrm>
              <a:off x="1676400" y="3886200"/>
              <a:ext cx="914400" cy="1295400"/>
              <a:chOff x="1981200" y="4038600"/>
              <a:chExt cx="914400" cy="1295400"/>
            </a:xfrm>
          </p:grpSpPr>
          <p:cxnSp>
            <p:nvCxnSpPr>
              <p:cNvPr id="13" name="Straight Connector 12"/>
              <p:cNvCxnSpPr/>
              <p:nvPr/>
            </p:nvCxnSpPr>
            <p:spPr>
              <a:xfrm>
                <a:off x="1981200" y="41148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819400" y="44196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981200" y="4114800"/>
                <a:ext cx="8382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981200" y="5029200"/>
                <a:ext cx="8382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057400" y="4038600"/>
                <a:ext cx="8382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895600" y="4343400"/>
                <a:ext cx="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2819400" y="5257800"/>
                <a:ext cx="762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981200" y="4038600"/>
                <a:ext cx="76200" cy="762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a:off x="1981200" y="5029200"/>
              <a:ext cx="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981200" y="51816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990600" y="5334000"/>
              <a:ext cx="990600" cy="0"/>
            </a:xfrm>
            <a:prstGeom prst="straightConnector1">
              <a:avLst/>
            </a:prstGeom>
            <a:ln w="158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066800" y="5486400"/>
              <a:ext cx="914400" cy="381000"/>
            </a:xfrm>
            <a:prstGeom prst="rect">
              <a:avLst/>
            </a:prstGeom>
            <a:noFill/>
          </p:spPr>
          <p:txBody>
            <a:bodyPr wrap="square" rtlCol="0">
              <a:spAutoFit/>
            </a:bodyPr>
            <a:lstStyle/>
            <a:p>
              <a:r>
                <a:rPr lang="en-US" dirty="0" smtClean="0"/>
                <a:t>1 foot </a:t>
              </a:r>
              <a:endParaRPr lang="en-US" dirty="0"/>
            </a:p>
          </p:txBody>
        </p:sp>
        <p:cxnSp>
          <p:nvCxnSpPr>
            <p:cNvPr id="51" name="Straight Connector 50"/>
            <p:cNvCxnSpPr/>
            <p:nvPr/>
          </p:nvCxnSpPr>
          <p:spPr>
            <a:xfrm flipV="1">
              <a:off x="1066800" y="4876800"/>
              <a:ext cx="6096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1066800" y="5029200"/>
              <a:ext cx="14478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1066800" y="3962400"/>
              <a:ext cx="6096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1066800" y="4267200"/>
              <a:ext cx="1447800" cy="762000"/>
            </a:xfrm>
            <a:prstGeom prst="line">
              <a:avLst/>
            </a:prstGeom>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600200" y="4114800"/>
              <a:ext cx="685800" cy="381000"/>
            </a:xfrm>
            <a:prstGeom prst="rect">
              <a:avLst/>
            </a:prstGeom>
            <a:noFill/>
          </p:spPr>
          <p:txBody>
            <a:bodyPr wrap="square" rtlCol="0">
              <a:spAutoFit/>
            </a:bodyPr>
            <a:lstStyle/>
            <a:p>
              <a:r>
                <a:rPr lang="en-US" dirty="0" smtClean="0"/>
                <a:t> 1 ft</a:t>
              </a:r>
              <a:r>
                <a:rPr lang="en-US" baseline="30000" dirty="0" smtClean="0"/>
                <a:t>2</a:t>
              </a:r>
              <a:endParaRPr lang="en-US" baseline="30000" dirty="0"/>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Power (wattage)</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251030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Units of measurement</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1754326"/>
          </a:xfrm>
          <a:prstGeom prst="rect">
            <a:avLst/>
          </a:prstGeom>
          <a:noFill/>
          <a:ln w="9525">
            <a:noFill/>
            <a:miter lim="800000"/>
            <a:headEnd/>
            <a:tailEnd/>
          </a:ln>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Calibri" pitchFamily="34" charset="0"/>
              </a:rPr>
              <a:t> </a:t>
            </a:r>
            <a:r>
              <a:rPr lang="en-US" sz="2400" dirty="0" smtClean="0">
                <a:solidFill>
                  <a:srgbClr val="002060"/>
                </a:solidFill>
              </a:rPr>
              <a:t> The rate at which a light source transforms electrical energy into heat </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rPr>
              <a:t>  Measured in watts</a:t>
            </a:r>
            <a:endParaRPr lang="en-US" sz="2400" dirty="0">
              <a:solidFill>
                <a:srgbClr val="002060"/>
              </a:solidFill>
            </a:endParaRPr>
          </a:p>
        </p:txBody>
      </p:sp>
      <p:pic>
        <p:nvPicPr>
          <p:cNvPr id="2051" name="Picture 3"/>
          <p:cNvPicPr>
            <a:picLocks noChangeAspect="1" noChangeArrowheads="1"/>
          </p:cNvPicPr>
          <p:nvPr/>
        </p:nvPicPr>
        <p:blipFill>
          <a:blip r:embed="rId2" cstate="print"/>
          <a:srcRect l="36875" t="31000" r="25000" b="13000"/>
          <a:stretch>
            <a:fillRect/>
          </a:stretch>
        </p:blipFill>
        <p:spPr bwMode="auto">
          <a:xfrm>
            <a:off x="4572000" y="2819400"/>
            <a:ext cx="3352800" cy="3077980"/>
          </a:xfrm>
          <a:prstGeom prst="rect">
            <a:avLst/>
          </a:prstGeom>
          <a:noFill/>
          <a:ln w="9525">
            <a:noFill/>
            <a:miter lim="800000"/>
            <a:headEnd/>
            <a:tailEnd/>
          </a:ln>
        </p:spPr>
      </p:pic>
      <p:sp>
        <p:nvSpPr>
          <p:cNvPr id="10" name="Rectangle 9"/>
          <p:cNvSpPr/>
          <p:nvPr/>
        </p:nvSpPr>
        <p:spPr>
          <a:xfrm>
            <a:off x="4648200" y="5867400"/>
            <a:ext cx="3581400" cy="276999"/>
          </a:xfrm>
          <a:prstGeom prst="rect">
            <a:avLst/>
          </a:prstGeom>
        </p:spPr>
        <p:txBody>
          <a:bodyPr wrap="square">
            <a:spAutoFit/>
          </a:bodyPr>
          <a:lstStyle/>
          <a:p>
            <a:r>
              <a:rPr lang="en-US" sz="1200" dirty="0" smtClean="0">
                <a:hlinkClick r:id="rId3"/>
              </a:rPr>
              <a:t>http://www.nvisioncfl.com/watt-equivalent.aspx</a:t>
            </a:r>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685800" y="1295400"/>
            <a:ext cx="7620000" cy="4400550"/>
          </a:xfrm>
          <a:prstGeom prst="rect">
            <a:avLst/>
          </a:prstGeom>
          <a:noFill/>
          <a:ln w="9525">
            <a:noFill/>
            <a:miter lim="800000"/>
            <a:headEnd/>
            <a:tailEnd/>
          </a:ln>
        </p:spPr>
        <p:txBody>
          <a:bodyPr>
            <a:spAutoFit/>
          </a:bodyPr>
          <a:lstStyle/>
          <a:p>
            <a:r>
              <a:rPr lang="en-US" sz="2800">
                <a:solidFill>
                  <a:srgbClr val="002060"/>
                </a:solidFill>
                <a:latin typeface="Calibri" pitchFamily="34" charset="0"/>
              </a:rPr>
              <a:t>A. Introduction to fundamentals of lighting</a:t>
            </a:r>
          </a:p>
          <a:p>
            <a:pPr marL="971550" lvl="1" indent="-514350">
              <a:lnSpc>
                <a:spcPct val="150000"/>
              </a:lnSpc>
              <a:buFont typeface="Calibri" pitchFamily="34" charset="0"/>
              <a:buAutoNum type="arabicPeriod"/>
            </a:pPr>
            <a:r>
              <a:rPr lang="en-US" sz="2800">
                <a:solidFill>
                  <a:srgbClr val="002060"/>
                </a:solidFill>
                <a:latin typeface="Calibri" pitchFamily="34" charset="0"/>
              </a:rPr>
              <a:t>Lighting terminology</a:t>
            </a:r>
          </a:p>
          <a:p>
            <a:pPr marL="971550" lvl="1" indent="-514350">
              <a:lnSpc>
                <a:spcPct val="150000"/>
              </a:lnSpc>
              <a:buFont typeface="Calibri" pitchFamily="34" charset="0"/>
              <a:buAutoNum type="arabicPeriod"/>
            </a:pPr>
            <a:r>
              <a:rPr lang="en-US" sz="2800">
                <a:solidFill>
                  <a:srgbClr val="002060"/>
                </a:solidFill>
                <a:latin typeface="Calibri" pitchFamily="34" charset="0"/>
              </a:rPr>
              <a:t>Physics and principles of lighting</a:t>
            </a:r>
          </a:p>
          <a:p>
            <a:pPr marL="971550" lvl="1" indent="-514350">
              <a:lnSpc>
                <a:spcPct val="150000"/>
              </a:lnSpc>
              <a:buFont typeface="Calibri" pitchFamily="34" charset="0"/>
              <a:buAutoNum type="arabicPeriod"/>
            </a:pPr>
            <a:r>
              <a:rPr lang="en-US" sz="2800">
                <a:solidFill>
                  <a:srgbClr val="002060"/>
                </a:solidFill>
                <a:latin typeface="Calibri" pitchFamily="34" charset="0"/>
              </a:rPr>
              <a:t>Units of measurement</a:t>
            </a:r>
          </a:p>
          <a:p>
            <a:pPr marL="971550" lvl="1" indent="-514350">
              <a:lnSpc>
                <a:spcPct val="150000"/>
              </a:lnSpc>
              <a:buFont typeface="Calibri" pitchFamily="34" charset="0"/>
              <a:buAutoNum type="arabicPeriod"/>
            </a:pPr>
            <a:r>
              <a:rPr lang="en-US" sz="2800">
                <a:solidFill>
                  <a:srgbClr val="002060"/>
                </a:solidFill>
                <a:latin typeface="Calibri" pitchFamily="34" charset="0"/>
              </a:rPr>
              <a:t>Vision and colors</a:t>
            </a:r>
          </a:p>
          <a:p>
            <a:pPr marL="971550" lvl="1" indent="-514350">
              <a:lnSpc>
                <a:spcPct val="150000"/>
              </a:lnSpc>
              <a:buFont typeface="Calibri" pitchFamily="34" charset="0"/>
              <a:buAutoNum type="arabicPeriod"/>
            </a:pPr>
            <a:r>
              <a:rPr lang="en-US" sz="2800">
                <a:solidFill>
                  <a:srgbClr val="002060"/>
                </a:solidFill>
                <a:latin typeface="Calibri" pitchFamily="34" charset="0"/>
              </a:rPr>
              <a:t>Ambient, directional and task lighting</a:t>
            </a:r>
          </a:p>
          <a:p>
            <a:pPr marL="971550" lvl="1" indent="-514350">
              <a:lnSpc>
                <a:spcPct val="150000"/>
              </a:lnSpc>
              <a:buFont typeface="Calibri" pitchFamily="34" charset="0"/>
              <a:buAutoNum type="arabicPeriod"/>
            </a:pPr>
            <a:r>
              <a:rPr lang="en-US" sz="2800">
                <a:solidFill>
                  <a:srgbClr val="002060"/>
                </a:solidFill>
                <a:latin typeface="Calibri" pitchFamily="34" charset="0"/>
              </a:rPr>
              <a:t>Over- and under-illuminance</a:t>
            </a:r>
          </a:p>
        </p:txBody>
      </p:sp>
      <p:sp>
        <p:nvSpPr>
          <p:cNvPr id="4101"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4102"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Kilowatt hour (kWh)</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251030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Units of measurement</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2308324"/>
          </a:xfrm>
          <a:prstGeom prst="rect">
            <a:avLst/>
          </a:prstGeom>
          <a:noFill/>
          <a:ln w="9525">
            <a:noFill/>
            <a:miter lim="800000"/>
            <a:headEnd/>
            <a:tailEnd/>
          </a:ln>
        </p:spPr>
        <p:txBody>
          <a:bodyPr>
            <a:spAutoFit/>
          </a:bodyPr>
          <a:lstStyle/>
          <a:p>
            <a:pPr marL="0" lvl="2">
              <a:lnSpc>
                <a:spcPct val="150000"/>
              </a:lnSpc>
              <a:buFont typeface="Arial" charset="0"/>
              <a:buChar char="•"/>
            </a:pPr>
            <a:r>
              <a:rPr lang="en-US" sz="2400" dirty="0">
                <a:solidFill>
                  <a:srgbClr val="002060"/>
                </a:solidFill>
                <a:latin typeface="Calibri" pitchFamily="34" charset="0"/>
              </a:rPr>
              <a:t> </a:t>
            </a:r>
            <a:r>
              <a:rPr lang="en-US" sz="2400" dirty="0" smtClean="0">
                <a:solidFill>
                  <a:srgbClr val="002060"/>
                </a:solidFill>
                <a:latin typeface="Calibri" pitchFamily="34" charset="0"/>
              </a:rPr>
              <a:t> A unit of energy</a:t>
            </a:r>
          </a:p>
          <a:p>
            <a:pPr marL="0" lvl="2">
              <a:lnSpc>
                <a:spcPct val="150000"/>
              </a:lnSpc>
              <a:buFont typeface="Arial" charset="0"/>
              <a:buChar char="•"/>
            </a:pPr>
            <a:r>
              <a:rPr lang="en-US" sz="2400" dirty="0" smtClean="0">
                <a:solidFill>
                  <a:srgbClr val="002060"/>
                </a:solidFill>
                <a:latin typeface="Calibri" pitchFamily="34" charset="0"/>
              </a:rPr>
              <a:t>  one kilowatt (1 kW) of power expended for 1 hr of time</a:t>
            </a:r>
          </a:p>
          <a:p>
            <a:pPr marL="0" lvl="2">
              <a:lnSpc>
                <a:spcPct val="150000"/>
              </a:lnSpc>
              <a:buFont typeface="Arial" charset="0"/>
              <a:buChar char="•"/>
            </a:pPr>
            <a:r>
              <a:rPr lang="en-US" sz="2400" dirty="0" smtClean="0">
                <a:solidFill>
                  <a:srgbClr val="002060"/>
                </a:solidFill>
                <a:latin typeface="Calibri" pitchFamily="34" charset="0"/>
              </a:rPr>
              <a:t>  </a:t>
            </a:r>
            <a:r>
              <a:rPr lang="en-US" sz="2400" i="1" dirty="0" smtClean="0"/>
              <a:t>kWh = Watts </a:t>
            </a:r>
            <a:r>
              <a:rPr lang="en-US" sz="2400" i="1" dirty="0" smtClean="0">
                <a:latin typeface="Aatrix OCR A Extended"/>
              </a:rPr>
              <a:t>*</a:t>
            </a:r>
            <a:r>
              <a:rPr lang="en-US" sz="2400" i="1" dirty="0" smtClean="0"/>
              <a:t> Time (hrs)</a:t>
            </a:r>
            <a:r>
              <a:rPr lang="en-US" sz="2400" dirty="0" smtClean="0"/>
              <a:t> / 1000</a:t>
            </a:r>
          </a:p>
          <a:p>
            <a:pPr marL="0" lvl="2">
              <a:lnSpc>
                <a:spcPct val="150000"/>
              </a:lnSpc>
              <a:buFont typeface="Arial" charset="0"/>
              <a:buChar char="•"/>
            </a:pPr>
            <a:endParaRPr lang="en-US" sz="2400" dirty="0">
              <a:solidFill>
                <a:srgbClr val="002060"/>
              </a:solidFill>
              <a:latin typeface="Calibri" pitchFamily="34" charset="0"/>
            </a:endParaRPr>
          </a:p>
        </p:txBody>
      </p:sp>
      <p:pic>
        <p:nvPicPr>
          <p:cNvPr id="1026" name="Picture 2" descr="http://www.renewcanada.com/images/pointer%20read%20ac%20kwh.jpg"/>
          <p:cNvPicPr>
            <a:picLocks noChangeAspect="1" noChangeArrowheads="1"/>
          </p:cNvPicPr>
          <p:nvPr/>
        </p:nvPicPr>
        <p:blipFill>
          <a:blip r:embed="rId2" cstate="print"/>
          <a:srcRect/>
          <a:stretch>
            <a:fillRect/>
          </a:stretch>
        </p:blipFill>
        <p:spPr bwMode="auto">
          <a:xfrm>
            <a:off x="5791200" y="3581400"/>
            <a:ext cx="2133915" cy="2057400"/>
          </a:xfrm>
          <a:prstGeom prst="rect">
            <a:avLst/>
          </a:prstGeom>
          <a:noFill/>
        </p:spPr>
      </p:pic>
      <p:sp>
        <p:nvSpPr>
          <p:cNvPr id="10" name="TextBox 9"/>
          <p:cNvSpPr txBox="1"/>
          <p:nvPr/>
        </p:nvSpPr>
        <p:spPr>
          <a:xfrm>
            <a:off x="762000" y="3352800"/>
            <a:ext cx="4876800" cy="2031325"/>
          </a:xfrm>
          <a:prstGeom prst="rect">
            <a:avLst/>
          </a:prstGeom>
          <a:noFill/>
        </p:spPr>
        <p:txBody>
          <a:bodyPr wrap="square" rtlCol="0">
            <a:spAutoFit/>
          </a:bodyPr>
          <a:lstStyle/>
          <a:p>
            <a:r>
              <a:rPr lang="en-US" dirty="0" smtClean="0">
                <a:solidFill>
                  <a:srgbClr val="C00000"/>
                </a:solidFill>
              </a:rPr>
              <a:t>Exercise: </a:t>
            </a:r>
          </a:p>
          <a:p>
            <a:r>
              <a:rPr lang="en-US" dirty="0" smtClean="0">
                <a:solidFill>
                  <a:srgbClr val="C00000"/>
                </a:solidFill>
              </a:rPr>
              <a:t>A parking lot has 10 street lamps which are turned on 12 hours per day everyday. </a:t>
            </a:r>
            <a:r>
              <a:rPr lang="en-US" dirty="0">
                <a:solidFill>
                  <a:srgbClr val="C00000"/>
                </a:solidFill>
              </a:rPr>
              <a:t>Each streetlamp uses 250 W HPS. Calculate </a:t>
            </a:r>
            <a:r>
              <a:rPr lang="en-US" dirty="0" smtClean="0">
                <a:solidFill>
                  <a:srgbClr val="C00000"/>
                </a:solidFill>
              </a:rPr>
              <a:t>the current annual total kWh.  Calculate the energy saving if each lamp was changed to a 53 W LED.</a:t>
            </a:r>
            <a:endParaRPr lang="en-US" dirty="0">
              <a:solidFill>
                <a:srgbClr val="C0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Kilowatt hour (kWh)</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251030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Units of measurement</a:t>
            </a:r>
            <a:endParaRPr lang="en-US" dirty="0">
              <a:solidFill>
                <a:srgbClr val="002060"/>
              </a:solidFill>
              <a:latin typeface="Calibri" pitchFamily="34" charset="0"/>
            </a:endParaRPr>
          </a:p>
        </p:txBody>
      </p:sp>
      <p:sp>
        <p:nvSpPr>
          <p:cNvPr id="10" name="TextBox 9"/>
          <p:cNvSpPr txBox="1"/>
          <p:nvPr/>
        </p:nvSpPr>
        <p:spPr>
          <a:xfrm>
            <a:off x="609600" y="1295400"/>
            <a:ext cx="7848600" cy="5078313"/>
          </a:xfrm>
          <a:prstGeom prst="rect">
            <a:avLst/>
          </a:prstGeom>
          <a:noFill/>
        </p:spPr>
        <p:txBody>
          <a:bodyPr wrap="square" rtlCol="0">
            <a:spAutoFit/>
          </a:bodyPr>
          <a:lstStyle/>
          <a:p>
            <a:r>
              <a:rPr lang="en-US" dirty="0">
                <a:solidFill>
                  <a:srgbClr val="C00000"/>
                </a:solidFill>
              </a:rPr>
              <a:t>Exercise: </a:t>
            </a:r>
          </a:p>
          <a:p>
            <a:r>
              <a:rPr lang="en-US" dirty="0">
                <a:solidFill>
                  <a:srgbClr val="C00000"/>
                </a:solidFill>
              </a:rPr>
              <a:t>A parking lot has 10 street lamps which are turned on 12 hours per day everyday. Each streetlamp uses 250 W HPS. Calculate the current annual total kWh.  Calculate the energy saving if each lamp was changed to a 53 W LED.</a:t>
            </a:r>
          </a:p>
          <a:p>
            <a:endParaRPr lang="en-US" dirty="0" smtClean="0">
              <a:solidFill>
                <a:srgbClr val="C00000"/>
              </a:solidFill>
            </a:endParaRPr>
          </a:p>
          <a:p>
            <a:r>
              <a:rPr lang="en-US" dirty="0" smtClean="0"/>
              <a:t>Answer: </a:t>
            </a:r>
          </a:p>
          <a:p>
            <a:pPr marL="342900" indent="-342900">
              <a:buAutoNum type="arabicPeriod"/>
            </a:pPr>
            <a:r>
              <a:rPr lang="en-US" dirty="0" smtClean="0"/>
              <a:t>kWh of 1 HPS per day = 250 W </a:t>
            </a:r>
            <a:r>
              <a:rPr lang="en-US" dirty="0" smtClean="0">
                <a:latin typeface="Aatrix OCR A Extended"/>
              </a:rPr>
              <a:t>* </a:t>
            </a:r>
            <a:r>
              <a:rPr lang="en-US" dirty="0" smtClean="0">
                <a:latin typeface="Arial" pitchFamily="34" charset="0"/>
                <a:cs typeface="Arial" pitchFamily="34" charset="0"/>
              </a:rPr>
              <a:t>12 hr / 1000 = 3 kWh</a:t>
            </a:r>
          </a:p>
          <a:p>
            <a:pPr marL="342900" indent="-342900"/>
            <a:r>
              <a:rPr lang="en-US" dirty="0" smtClean="0">
                <a:latin typeface="Arial" pitchFamily="34" charset="0"/>
                <a:cs typeface="Arial" pitchFamily="34" charset="0"/>
              </a:rPr>
              <a:t>      kWh of 10 HPS per year = 3 kWh </a:t>
            </a:r>
            <a:r>
              <a:rPr lang="en-US" dirty="0" smtClean="0">
                <a:latin typeface="Aatrix OCR A Extended"/>
              </a:rPr>
              <a:t>*</a:t>
            </a:r>
            <a:r>
              <a:rPr lang="en-US" dirty="0" smtClean="0">
                <a:latin typeface="Arial" pitchFamily="34" charset="0"/>
                <a:cs typeface="Arial" pitchFamily="34" charset="0"/>
              </a:rPr>
              <a:t> 10 </a:t>
            </a:r>
            <a:r>
              <a:rPr lang="en-US" dirty="0" smtClean="0">
                <a:latin typeface="Aatrix OCR A Extended"/>
              </a:rPr>
              <a:t>*</a:t>
            </a:r>
            <a:r>
              <a:rPr lang="en-US" dirty="0" smtClean="0">
                <a:latin typeface="Arial" pitchFamily="34" charset="0"/>
                <a:cs typeface="Arial" pitchFamily="34" charset="0"/>
              </a:rPr>
              <a:t> 365 = 10960 kWh</a:t>
            </a:r>
          </a:p>
          <a:p>
            <a:pPr marL="342900" indent="-342900"/>
            <a:endParaRPr lang="en-US" dirty="0" smtClean="0">
              <a:latin typeface="Arial" pitchFamily="34" charset="0"/>
              <a:cs typeface="Arial" pitchFamily="34" charset="0"/>
            </a:endParaRPr>
          </a:p>
          <a:p>
            <a:pPr marL="342900" indent="-342900">
              <a:buAutoNum type="arabicPeriod" startAt="2"/>
            </a:pPr>
            <a:r>
              <a:rPr lang="en-US" dirty="0" smtClean="0">
                <a:latin typeface="Arial" pitchFamily="34" charset="0"/>
                <a:cs typeface="Arial" pitchFamily="34" charset="0"/>
              </a:rPr>
              <a:t>kWh of 1 LED per day = 53 W </a:t>
            </a:r>
            <a:r>
              <a:rPr lang="en-US" dirty="0" smtClean="0">
                <a:latin typeface="Aatrix OCR A Extended"/>
              </a:rPr>
              <a:t>* </a:t>
            </a:r>
            <a:r>
              <a:rPr lang="en-US" dirty="0" smtClean="0">
                <a:latin typeface="Arial" pitchFamily="34" charset="0"/>
                <a:cs typeface="Arial" pitchFamily="34" charset="0"/>
              </a:rPr>
              <a:t>12 hr / 1000 = 0.636 kWh</a:t>
            </a:r>
          </a:p>
          <a:p>
            <a:pPr marL="342900" indent="-342900"/>
            <a:r>
              <a:rPr lang="en-US" dirty="0" smtClean="0">
                <a:latin typeface="Arial" pitchFamily="34" charset="0"/>
                <a:cs typeface="Arial" pitchFamily="34" charset="0"/>
              </a:rPr>
              <a:t>      kWh of 10 LED per year = 0.636 kWh </a:t>
            </a:r>
            <a:r>
              <a:rPr lang="en-US" dirty="0" smtClean="0">
                <a:latin typeface="Aatrix OCR A Extended"/>
              </a:rPr>
              <a:t>*</a:t>
            </a:r>
            <a:r>
              <a:rPr lang="en-US" dirty="0" smtClean="0">
                <a:latin typeface="Arial" pitchFamily="34" charset="0"/>
                <a:cs typeface="Arial" pitchFamily="34" charset="0"/>
              </a:rPr>
              <a:t> 10 </a:t>
            </a:r>
            <a:r>
              <a:rPr lang="en-US" dirty="0" smtClean="0">
                <a:latin typeface="Aatrix OCR A Extended"/>
              </a:rPr>
              <a:t>*</a:t>
            </a:r>
            <a:r>
              <a:rPr lang="en-US" dirty="0" smtClean="0">
                <a:latin typeface="Arial" pitchFamily="34" charset="0"/>
                <a:cs typeface="Arial" pitchFamily="34" charset="0"/>
              </a:rPr>
              <a:t> 365 = 2321.4 kWh</a:t>
            </a:r>
          </a:p>
          <a:p>
            <a:pPr marL="342900" indent="-342900"/>
            <a:r>
              <a:rPr lang="en-US" dirty="0" smtClean="0">
                <a:latin typeface="Arial" pitchFamily="34" charset="0"/>
                <a:cs typeface="Arial" pitchFamily="34" charset="0"/>
              </a:rPr>
              <a:t>      energy saving = 10960 – 2321.4 =  8628.6 kWh</a:t>
            </a:r>
          </a:p>
          <a:p>
            <a:pPr marL="342900" indent="-342900"/>
            <a:endParaRPr lang="en-US" dirty="0" smtClean="0">
              <a:latin typeface="Arial" pitchFamily="34" charset="0"/>
              <a:cs typeface="Arial" pitchFamily="34" charset="0"/>
            </a:endParaRPr>
          </a:p>
          <a:p>
            <a:pPr marL="342900" indent="-342900"/>
            <a:r>
              <a:rPr lang="en-US" dirty="0" smtClean="0">
                <a:latin typeface="Arial" pitchFamily="34" charset="0"/>
                <a:cs typeface="Arial" pitchFamily="34" charset="0"/>
              </a:rPr>
              <a:t>Or energy saving = watts saved per lamp </a:t>
            </a:r>
            <a:r>
              <a:rPr lang="en-US" dirty="0" smtClean="0">
                <a:latin typeface="Aatrix OCR A Extended"/>
              </a:rPr>
              <a:t>* </a:t>
            </a:r>
            <a:r>
              <a:rPr lang="en-US" dirty="0" smtClean="0">
                <a:latin typeface="Arial" pitchFamily="34" charset="0"/>
                <a:cs typeface="Arial" pitchFamily="34" charset="0"/>
              </a:rPr>
              <a:t>12 hr </a:t>
            </a:r>
            <a:r>
              <a:rPr lang="en-US" dirty="0" smtClean="0">
                <a:latin typeface="Aatrix OCR A Extended"/>
              </a:rPr>
              <a:t>*</a:t>
            </a:r>
            <a:r>
              <a:rPr lang="en-US" dirty="0" smtClean="0">
                <a:latin typeface="Arial" pitchFamily="34" charset="0"/>
                <a:cs typeface="Arial" pitchFamily="34" charset="0"/>
              </a:rPr>
              <a:t> 10 </a:t>
            </a:r>
            <a:r>
              <a:rPr lang="en-US" dirty="0" smtClean="0">
                <a:latin typeface="Aatrix OCR A Extended"/>
              </a:rPr>
              <a:t>*</a:t>
            </a:r>
            <a:r>
              <a:rPr lang="en-US" dirty="0" smtClean="0">
                <a:latin typeface="Arial" pitchFamily="34" charset="0"/>
                <a:cs typeface="Arial" pitchFamily="34" charset="0"/>
              </a:rPr>
              <a:t> 365/1000 </a:t>
            </a:r>
          </a:p>
          <a:p>
            <a:pPr marL="342900" indent="-342900"/>
            <a:r>
              <a:rPr lang="en-US" dirty="0" smtClean="0">
                <a:latin typeface="Arial" pitchFamily="34" charset="0"/>
                <a:cs typeface="Arial" pitchFamily="34" charset="0"/>
              </a:rPr>
              <a:t>                             = (250-53) </a:t>
            </a:r>
            <a:r>
              <a:rPr lang="en-US" dirty="0" smtClean="0">
                <a:latin typeface="Aatrix OCR A Extended"/>
              </a:rPr>
              <a:t>*</a:t>
            </a:r>
            <a:r>
              <a:rPr lang="en-US" dirty="0" smtClean="0">
                <a:latin typeface="Arial" pitchFamily="34" charset="0"/>
                <a:cs typeface="Arial" pitchFamily="34" charset="0"/>
              </a:rPr>
              <a:t>12 </a:t>
            </a:r>
            <a:r>
              <a:rPr lang="en-US" dirty="0" smtClean="0">
                <a:latin typeface="Aatrix OCR A Extended"/>
              </a:rPr>
              <a:t>*</a:t>
            </a:r>
            <a:r>
              <a:rPr lang="en-US" dirty="0" smtClean="0">
                <a:latin typeface="Arial" pitchFamily="34" charset="0"/>
                <a:cs typeface="Arial" pitchFamily="34" charset="0"/>
              </a:rPr>
              <a:t> 10 </a:t>
            </a:r>
            <a:r>
              <a:rPr lang="en-US" dirty="0" smtClean="0">
                <a:latin typeface="Aatrix OCR A Extended"/>
              </a:rPr>
              <a:t>*</a:t>
            </a:r>
            <a:r>
              <a:rPr lang="en-US" dirty="0" smtClean="0">
                <a:latin typeface="Arial" pitchFamily="34" charset="0"/>
                <a:cs typeface="Arial" pitchFamily="34" charset="0"/>
              </a:rPr>
              <a:t> 365/1000  = 8628.6 kWh</a:t>
            </a:r>
          </a:p>
          <a:p>
            <a:pPr marL="342900" indent="-342900"/>
            <a:endParaRPr lang="en-US" dirty="0" smtClean="0">
              <a:solidFill>
                <a:srgbClr val="C00000"/>
              </a:solidFill>
              <a:latin typeface="Arial" pitchFamily="34" charset="0"/>
              <a:cs typeface="Arial" pitchFamily="34" charset="0"/>
            </a:endParaRPr>
          </a:p>
          <a:p>
            <a:pPr marL="342900" indent="-342900"/>
            <a:endParaRPr lang="en-US" dirty="0" smtClean="0">
              <a:solidFill>
                <a:srgbClr val="C0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295400"/>
            <a:ext cx="7620000" cy="4400550"/>
          </a:xfrm>
          <a:prstGeom prst="rect">
            <a:avLst/>
          </a:prstGeom>
          <a:noFill/>
        </p:spPr>
        <p:txBody>
          <a:bodyPr>
            <a:spAutoFit/>
          </a:bodyPr>
          <a:lstStyle/>
          <a:p>
            <a:pPr fontAlgn="auto">
              <a:spcBef>
                <a:spcPts val="0"/>
              </a:spcBef>
              <a:spcAft>
                <a:spcPts val="0"/>
              </a:spcAft>
              <a:defRPr/>
            </a:pPr>
            <a:r>
              <a:rPr lang="en-US" sz="2800" dirty="0">
                <a:solidFill>
                  <a:srgbClr val="002060"/>
                </a:solidFill>
                <a:latin typeface="+mn-lt"/>
              </a:rPr>
              <a:t>A. Introduction to fundamentals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Lighting terminology</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Physics and principles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Units of measurement</a:t>
            </a:r>
          </a:p>
          <a:p>
            <a:pPr marL="971550" lvl="1" indent="-514350" fontAlgn="auto">
              <a:lnSpc>
                <a:spcPct val="150000"/>
              </a:lnSpc>
              <a:spcBef>
                <a:spcPts val="0"/>
              </a:spcBef>
              <a:spcAft>
                <a:spcPts val="0"/>
              </a:spcAft>
              <a:buFont typeface="+mj-lt"/>
              <a:buAutoNum type="arabicPeriod"/>
              <a:defRPr/>
            </a:pPr>
            <a:r>
              <a:rPr lang="en-US" sz="2800" dirty="0">
                <a:solidFill>
                  <a:srgbClr val="FF0000"/>
                </a:solidFill>
                <a:latin typeface="+mn-lt"/>
              </a:rPr>
              <a:t>Vision and colors</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Ambient, directional and task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Over- and under-</a:t>
            </a:r>
            <a:r>
              <a:rPr lang="en-US" sz="2800" dirty="0" err="1">
                <a:solidFill>
                  <a:schemeClr val="tx2">
                    <a:lumMod val="20000"/>
                    <a:lumOff val="80000"/>
                  </a:schemeClr>
                </a:solidFill>
                <a:latin typeface="+mn-lt"/>
              </a:rPr>
              <a:t>illuminance</a:t>
            </a:r>
            <a:endParaRPr lang="en-US" sz="2800" dirty="0">
              <a:solidFill>
                <a:schemeClr val="tx2">
                  <a:lumMod val="20000"/>
                  <a:lumOff val="80000"/>
                </a:schemeClr>
              </a:solidFill>
              <a:latin typeface="+mn-lt"/>
            </a:endParaRPr>
          </a:p>
        </p:txBody>
      </p:sp>
      <p:sp>
        <p:nvSpPr>
          <p:cNvPr id="22533"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22534"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Structure of eye</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193193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Vision and Color</a:t>
            </a:r>
            <a:endParaRPr lang="en-US" dirty="0">
              <a:solidFill>
                <a:srgbClr val="002060"/>
              </a:solidFill>
              <a:latin typeface="Calibri" pitchFamily="34" charset="0"/>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7" name="Picture 4" descr="Visual communication"/>
          <p:cNvPicPr>
            <a:picLocks noChangeAspect="1" noChangeArrowheads="1"/>
          </p:cNvPicPr>
          <p:nvPr/>
        </p:nvPicPr>
        <p:blipFill>
          <a:blip r:embed="rId2" cstate="print"/>
          <a:srcRect/>
          <a:stretch>
            <a:fillRect/>
          </a:stretch>
        </p:blipFill>
        <p:spPr bwMode="auto">
          <a:xfrm>
            <a:off x="228600" y="1371600"/>
            <a:ext cx="6400800" cy="2009853"/>
          </a:xfrm>
          <a:prstGeom prst="rect">
            <a:avLst/>
          </a:prstGeom>
          <a:noFill/>
        </p:spPr>
      </p:pic>
      <p:pic>
        <p:nvPicPr>
          <p:cNvPr id="18" name="Picture 6" descr="Vision is the primary of our five senses"/>
          <p:cNvPicPr>
            <a:picLocks noChangeAspect="1" noChangeArrowheads="1"/>
          </p:cNvPicPr>
          <p:nvPr/>
        </p:nvPicPr>
        <p:blipFill>
          <a:blip r:embed="rId3" cstate="print"/>
          <a:srcRect l="14358" r="14274"/>
          <a:stretch>
            <a:fillRect/>
          </a:stretch>
        </p:blipFill>
        <p:spPr bwMode="auto">
          <a:xfrm>
            <a:off x="1981200" y="2951480"/>
            <a:ext cx="5791200" cy="2992120"/>
          </a:xfrm>
          <a:prstGeom prst="rect">
            <a:avLst/>
          </a:prstGeom>
          <a:noFill/>
        </p:spPr>
      </p:pic>
      <p:sp>
        <p:nvSpPr>
          <p:cNvPr id="19" name="TextBox 18"/>
          <p:cNvSpPr txBox="1"/>
          <p:nvPr/>
        </p:nvSpPr>
        <p:spPr>
          <a:xfrm>
            <a:off x="6858000" y="5867400"/>
            <a:ext cx="1600200" cy="261610"/>
          </a:xfrm>
          <a:prstGeom prst="rect">
            <a:avLst/>
          </a:prstGeom>
          <a:noFill/>
        </p:spPr>
        <p:txBody>
          <a:bodyPr wrap="square" rtlCol="0">
            <a:spAutoFit/>
          </a:bodyPr>
          <a:lstStyle/>
          <a:p>
            <a:r>
              <a:rPr lang="en-US" sz="1100" dirty="0" smtClean="0"/>
              <a:t>© dnp-screens.com</a:t>
            </a:r>
            <a:endParaRPr lang="en-US" sz="11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Spectral Luminous Efficiency</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193193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Vision and Color</a:t>
            </a:r>
            <a:endParaRPr lang="en-US" dirty="0">
              <a:solidFill>
                <a:srgbClr val="002060"/>
              </a:solidFill>
              <a:latin typeface="Calibri" pitchFamily="34" charset="0"/>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7586" name="Picture 2"/>
          <p:cNvPicPr>
            <a:picLocks noChangeAspect="1" noChangeArrowheads="1"/>
          </p:cNvPicPr>
          <p:nvPr/>
        </p:nvPicPr>
        <p:blipFill>
          <a:blip r:embed="rId2" cstate="print"/>
          <a:srcRect l="23750" t="28000" r="23125" b="12000"/>
          <a:stretch>
            <a:fillRect/>
          </a:stretch>
        </p:blipFill>
        <p:spPr bwMode="auto">
          <a:xfrm>
            <a:off x="914400" y="1125071"/>
            <a:ext cx="6934200" cy="4894729"/>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Structure of eye</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193193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Vision and Color</a:t>
            </a:r>
            <a:endParaRPr lang="en-US" dirty="0">
              <a:solidFill>
                <a:srgbClr val="002060"/>
              </a:solidFill>
              <a:latin typeface="Calibri" pitchFamily="34" charset="0"/>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 name="Picture 2" descr="http://jirehdesign.com/EyeIllustrations/pop/img/AN0037_small.jpg"/>
          <p:cNvPicPr>
            <a:picLocks noChangeAspect="1" noChangeArrowheads="1"/>
          </p:cNvPicPr>
          <p:nvPr/>
        </p:nvPicPr>
        <p:blipFill>
          <a:blip r:embed="rId2" cstate="print"/>
          <a:srcRect/>
          <a:stretch>
            <a:fillRect/>
          </a:stretch>
        </p:blipFill>
        <p:spPr bwMode="auto">
          <a:xfrm>
            <a:off x="5334000" y="1447800"/>
            <a:ext cx="3060700" cy="2938272"/>
          </a:xfrm>
          <a:prstGeom prst="rect">
            <a:avLst/>
          </a:prstGeom>
          <a:noFill/>
        </p:spPr>
      </p:pic>
      <p:sp>
        <p:nvSpPr>
          <p:cNvPr id="20" name="TextBox 19"/>
          <p:cNvSpPr txBox="1"/>
          <p:nvPr/>
        </p:nvSpPr>
        <p:spPr>
          <a:xfrm>
            <a:off x="6096000" y="4343400"/>
            <a:ext cx="1483098" cy="276999"/>
          </a:xfrm>
          <a:prstGeom prst="rect">
            <a:avLst/>
          </a:prstGeom>
          <a:noFill/>
        </p:spPr>
        <p:txBody>
          <a:bodyPr wrap="none" rtlCol="0">
            <a:spAutoFit/>
          </a:bodyPr>
          <a:lstStyle/>
          <a:p>
            <a:r>
              <a:rPr lang="en-US" sz="1200" dirty="0" smtClean="0"/>
              <a:t>© JirehDesign.com</a:t>
            </a:r>
            <a:endParaRPr lang="en-US" sz="1200" dirty="0"/>
          </a:p>
        </p:txBody>
      </p:sp>
      <p:sp>
        <p:nvSpPr>
          <p:cNvPr id="21" name="TextBox 8"/>
          <p:cNvSpPr txBox="1">
            <a:spLocks noChangeArrowheads="1"/>
          </p:cNvSpPr>
          <p:nvPr/>
        </p:nvSpPr>
        <p:spPr bwMode="auto">
          <a:xfrm>
            <a:off x="685800" y="1371600"/>
            <a:ext cx="4800600" cy="4893647"/>
          </a:xfrm>
          <a:prstGeom prst="rect">
            <a:avLst/>
          </a:prstGeom>
          <a:noFill/>
          <a:ln w="9525">
            <a:noFill/>
            <a:miter lim="800000"/>
            <a:headEnd/>
            <a:tailEnd/>
          </a:ln>
        </p:spPr>
        <p:txBody>
          <a:bodyPr wrap="square">
            <a:spAutoFit/>
          </a:bodyPr>
          <a:lstStyle/>
          <a:p>
            <a:pPr marL="0" lvl="1">
              <a:buFont typeface="Arial" pitchFamily="34" charset="0"/>
              <a:buChar char="•"/>
            </a:pPr>
            <a:r>
              <a:rPr lang="en-US" sz="2400" dirty="0" smtClean="0">
                <a:solidFill>
                  <a:srgbClr val="002060"/>
                </a:solidFill>
                <a:latin typeface="Calibri" pitchFamily="34" charset="0"/>
              </a:rPr>
              <a:t>  “Seeing” is the perception of light that reaches the photoreceptors in retina.</a:t>
            </a:r>
          </a:p>
          <a:p>
            <a:pPr marL="0" lvl="1">
              <a:buFont typeface="Arial" pitchFamily="34" charset="0"/>
              <a:buChar char="•"/>
            </a:pPr>
            <a:endParaRPr lang="en-US" sz="2400" dirty="0" smtClean="0">
              <a:solidFill>
                <a:srgbClr val="002060"/>
              </a:solidFill>
              <a:latin typeface="Calibri" pitchFamily="34" charset="0"/>
            </a:endParaRPr>
          </a:p>
          <a:p>
            <a:pPr marL="0" lvl="1">
              <a:buFont typeface="Arial" pitchFamily="34" charset="0"/>
              <a:buChar char="•"/>
            </a:pPr>
            <a:r>
              <a:rPr lang="en-US" sz="2400" dirty="0" smtClean="0">
                <a:solidFill>
                  <a:srgbClr val="002060"/>
                </a:solidFill>
                <a:latin typeface="Calibri" pitchFamily="34" charset="0"/>
              </a:rPr>
              <a:t>  Two sets of photoreceptors: </a:t>
            </a:r>
          </a:p>
          <a:p>
            <a:pPr marL="0" lvl="1"/>
            <a:r>
              <a:rPr lang="en-US" sz="2400" dirty="0" smtClean="0">
                <a:solidFill>
                  <a:srgbClr val="002060"/>
                </a:solidFill>
                <a:latin typeface="Calibri" pitchFamily="34" charset="0"/>
              </a:rPr>
              <a:t>  - </a:t>
            </a:r>
            <a:r>
              <a:rPr lang="en-US" sz="2400" dirty="0" smtClean="0">
                <a:solidFill>
                  <a:srgbClr val="FF0000"/>
                </a:solidFill>
                <a:latin typeface="Calibri" pitchFamily="34" charset="0"/>
              </a:rPr>
              <a:t>rods,</a:t>
            </a:r>
            <a:r>
              <a:rPr lang="en-US" sz="2400" dirty="0" smtClean="0">
                <a:solidFill>
                  <a:srgbClr val="002060"/>
                </a:solidFill>
                <a:latin typeface="Calibri" pitchFamily="34" charset="0"/>
              </a:rPr>
              <a:t> active at low light levels</a:t>
            </a:r>
          </a:p>
          <a:p>
            <a:pPr marL="0" lvl="1"/>
            <a:r>
              <a:rPr lang="en-US" sz="2400" dirty="0" smtClean="0">
                <a:solidFill>
                  <a:srgbClr val="002060"/>
                </a:solidFill>
                <a:latin typeface="Calibri" pitchFamily="34" charset="0"/>
              </a:rPr>
              <a:t>     100 million per eye</a:t>
            </a:r>
          </a:p>
          <a:p>
            <a:pPr marL="0" lvl="1"/>
            <a:r>
              <a:rPr lang="en-US" sz="2400" dirty="0" smtClean="0">
                <a:solidFill>
                  <a:srgbClr val="002060"/>
                </a:solidFill>
                <a:latin typeface="Calibri" pitchFamily="34" charset="0"/>
              </a:rPr>
              <a:t>     sensitive to motion</a:t>
            </a:r>
          </a:p>
          <a:p>
            <a:pPr marL="0" lvl="1"/>
            <a:r>
              <a:rPr lang="en-US" sz="2400" dirty="0" smtClean="0">
                <a:solidFill>
                  <a:srgbClr val="002060"/>
                </a:solidFill>
                <a:latin typeface="Calibri" pitchFamily="34" charset="0"/>
              </a:rPr>
              <a:t> </a:t>
            </a:r>
          </a:p>
          <a:p>
            <a:pPr marL="0" lvl="1"/>
            <a:r>
              <a:rPr lang="en-US" sz="2400" dirty="0" smtClean="0">
                <a:solidFill>
                  <a:srgbClr val="002060"/>
                </a:solidFill>
                <a:latin typeface="Calibri" pitchFamily="34" charset="0"/>
              </a:rPr>
              <a:t>  - </a:t>
            </a:r>
            <a:r>
              <a:rPr lang="en-US" sz="2400" dirty="0" smtClean="0">
                <a:solidFill>
                  <a:srgbClr val="FF0000"/>
                </a:solidFill>
                <a:latin typeface="Calibri" pitchFamily="34" charset="0"/>
              </a:rPr>
              <a:t>cones, </a:t>
            </a:r>
            <a:r>
              <a:rPr lang="en-US" sz="2400" dirty="0" smtClean="0">
                <a:solidFill>
                  <a:srgbClr val="002060"/>
                </a:solidFill>
                <a:latin typeface="Calibri" pitchFamily="34" charset="0"/>
              </a:rPr>
              <a:t>active at high light levels</a:t>
            </a:r>
          </a:p>
          <a:p>
            <a:pPr marL="0" lvl="1"/>
            <a:r>
              <a:rPr lang="en-US" sz="2400" dirty="0" smtClean="0">
                <a:solidFill>
                  <a:srgbClr val="002060"/>
                </a:solidFill>
                <a:latin typeface="Calibri" pitchFamily="34" charset="0"/>
              </a:rPr>
              <a:t>    8 million per eye</a:t>
            </a:r>
          </a:p>
          <a:p>
            <a:pPr marL="0" lvl="1"/>
            <a:r>
              <a:rPr lang="en-US" sz="2400" dirty="0" smtClean="0">
                <a:solidFill>
                  <a:srgbClr val="002060"/>
                </a:solidFill>
                <a:latin typeface="Calibri" pitchFamily="34" charset="0"/>
              </a:rPr>
              <a:t>    3 types provide color vision:</a:t>
            </a:r>
          </a:p>
          <a:p>
            <a:pPr marL="0" lvl="1"/>
            <a:r>
              <a:rPr lang="en-US" sz="2400" dirty="0" smtClean="0">
                <a:solidFill>
                  <a:srgbClr val="002060"/>
                </a:solidFill>
                <a:latin typeface="Calibri" pitchFamily="34" charset="0"/>
              </a:rPr>
              <a:t>     short, middle, long </a:t>
            </a:r>
            <a:endParaRPr lang="en-US" sz="2400" dirty="0">
              <a:solidFill>
                <a:srgbClr val="002060"/>
              </a:solidFill>
              <a:latin typeface="Calibri"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dirty="0">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err="1" smtClean="0">
                <a:solidFill>
                  <a:srgbClr val="7030A0"/>
                </a:solidFill>
                <a:effectLst>
                  <a:outerShdw blurRad="38100" dist="38100" dir="2700000" algn="tl">
                    <a:srgbClr val="000000">
                      <a:alpha val="43137"/>
                    </a:srgbClr>
                  </a:outerShdw>
                </a:effectLst>
                <a:latin typeface="+mn-lt"/>
              </a:rPr>
              <a:t>Scotopic</a:t>
            </a:r>
            <a:r>
              <a:rPr lang="en-US" sz="3200" dirty="0" smtClean="0">
                <a:solidFill>
                  <a:srgbClr val="7030A0"/>
                </a:solidFill>
                <a:effectLst>
                  <a:outerShdw blurRad="38100" dist="38100" dir="2700000" algn="tl">
                    <a:srgbClr val="000000">
                      <a:alpha val="43137"/>
                    </a:srgbClr>
                  </a:outerShdw>
                </a:effectLst>
                <a:latin typeface="+mn-lt"/>
              </a:rPr>
              <a:t>/</a:t>
            </a:r>
            <a:r>
              <a:rPr lang="en-US" sz="3200" dirty="0" err="1" smtClean="0">
                <a:solidFill>
                  <a:srgbClr val="7030A0"/>
                </a:solidFill>
                <a:effectLst>
                  <a:outerShdw blurRad="38100" dist="38100" dir="2700000" algn="tl">
                    <a:srgbClr val="000000">
                      <a:alpha val="43137"/>
                    </a:srgbClr>
                  </a:outerShdw>
                </a:effectLst>
                <a:latin typeface="+mn-lt"/>
              </a:rPr>
              <a:t>Photopic</a:t>
            </a:r>
            <a:r>
              <a:rPr lang="en-US" sz="3200" dirty="0" smtClean="0">
                <a:solidFill>
                  <a:srgbClr val="7030A0"/>
                </a:solidFill>
                <a:effectLst>
                  <a:outerShdw blurRad="38100" dist="38100" dir="2700000" algn="tl">
                    <a:srgbClr val="000000">
                      <a:alpha val="43137"/>
                    </a:srgbClr>
                  </a:outerShdw>
                </a:effectLst>
                <a:latin typeface="+mn-lt"/>
              </a:rPr>
              <a:t> Spectrally enhanced</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193193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Vision and Color</a:t>
            </a:r>
            <a:endParaRPr lang="en-US" dirty="0">
              <a:solidFill>
                <a:srgbClr val="002060"/>
              </a:solidFill>
              <a:latin typeface="Calibri" pitchFamily="34" charset="0"/>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 name="TextBox 15"/>
          <p:cNvSpPr txBox="1"/>
          <p:nvPr/>
        </p:nvSpPr>
        <p:spPr>
          <a:xfrm>
            <a:off x="609600" y="1447800"/>
            <a:ext cx="8001000" cy="4154984"/>
          </a:xfrm>
          <a:prstGeom prst="rect">
            <a:avLst/>
          </a:prstGeom>
          <a:noFill/>
        </p:spPr>
        <p:txBody>
          <a:bodyPr wrap="square" rtlCol="0">
            <a:spAutoFit/>
          </a:bodyPr>
          <a:lstStyle/>
          <a:p>
            <a:r>
              <a:rPr lang="en-US" sz="2400" dirty="0" smtClean="0">
                <a:solidFill>
                  <a:srgbClr val="0070C0"/>
                </a:solidFill>
              </a:rPr>
              <a:t>“ The theory behind spectrally enhanced lighting is that, for the same amount of light output (measured with a standard luminance meter), lamps with a higher correlated color temperature (CCT) will appear brighter than those with lower CCT. Thus, energy can be saved because the actual light output of the higher CCT lamps can be decreased, while maintaining perceived brightness and visual acuity relative to lower CCT lamps.” </a:t>
            </a:r>
          </a:p>
          <a:p>
            <a:endParaRPr lang="en-US" dirty="0" smtClean="0"/>
          </a:p>
          <a:p>
            <a:r>
              <a:rPr lang="en-US" dirty="0" smtClean="0"/>
              <a:t>From “ Spectrally Enhanced Lighting Program Implementation for Energy Savings: Field Evaluation”, prepared by Pacific Northwest National Laboratory, funded by DOE</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295400"/>
            <a:ext cx="7620000" cy="4400550"/>
          </a:xfrm>
          <a:prstGeom prst="rect">
            <a:avLst/>
          </a:prstGeom>
          <a:noFill/>
        </p:spPr>
        <p:txBody>
          <a:bodyPr>
            <a:spAutoFit/>
          </a:bodyPr>
          <a:lstStyle/>
          <a:p>
            <a:pPr fontAlgn="auto">
              <a:spcBef>
                <a:spcPts val="0"/>
              </a:spcBef>
              <a:spcAft>
                <a:spcPts val="0"/>
              </a:spcAft>
              <a:defRPr/>
            </a:pPr>
            <a:r>
              <a:rPr lang="en-US" sz="2800" dirty="0">
                <a:solidFill>
                  <a:srgbClr val="002060"/>
                </a:solidFill>
                <a:latin typeface="+mn-lt"/>
              </a:rPr>
              <a:t>A. Introduction to fundamentals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Lighting terminology</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Physics and principles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Units of measurement</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Vision and colors</a:t>
            </a:r>
          </a:p>
          <a:p>
            <a:pPr marL="971550" lvl="1" indent="-514350" fontAlgn="auto">
              <a:lnSpc>
                <a:spcPct val="150000"/>
              </a:lnSpc>
              <a:spcBef>
                <a:spcPts val="0"/>
              </a:spcBef>
              <a:spcAft>
                <a:spcPts val="0"/>
              </a:spcAft>
              <a:buFont typeface="+mj-lt"/>
              <a:buAutoNum type="arabicPeriod"/>
              <a:defRPr/>
            </a:pPr>
            <a:r>
              <a:rPr lang="en-US" sz="2800" dirty="0">
                <a:solidFill>
                  <a:srgbClr val="FF0000"/>
                </a:solidFill>
                <a:latin typeface="+mn-lt"/>
              </a:rPr>
              <a:t>Ambient, directional and task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Over- and under-</a:t>
            </a:r>
            <a:r>
              <a:rPr lang="en-US" sz="2800" dirty="0" err="1">
                <a:solidFill>
                  <a:schemeClr val="tx2">
                    <a:lumMod val="20000"/>
                    <a:lumOff val="80000"/>
                  </a:schemeClr>
                </a:solidFill>
                <a:latin typeface="+mn-lt"/>
              </a:rPr>
              <a:t>illuminance</a:t>
            </a:r>
            <a:endParaRPr lang="en-US" sz="2800" dirty="0">
              <a:solidFill>
                <a:schemeClr val="tx2">
                  <a:lumMod val="20000"/>
                  <a:lumOff val="80000"/>
                </a:schemeClr>
              </a:solidFill>
              <a:latin typeface="+mn-lt"/>
            </a:endParaRPr>
          </a:p>
        </p:txBody>
      </p:sp>
      <p:sp>
        <p:nvSpPr>
          <p:cNvPr id="22533"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22534"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Ambient lighting</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408432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5. Ambient, directional and task lighting </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2308324"/>
          </a:xfrm>
          <a:prstGeom prst="rect">
            <a:avLst/>
          </a:prstGeom>
          <a:noFill/>
          <a:ln w="9525">
            <a:noFill/>
            <a:miter lim="800000"/>
            <a:headEnd/>
            <a:tailEnd/>
          </a:ln>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Calibri" pitchFamily="34" charset="0"/>
              </a:rPr>
              <a:t> </a:t>
            </a:r>
            <a:r>
              <a:rPr lang="en-US" sz="2400" dirty="0" smtClean="0"/>
              <a:t>sources of light already available naturally</a:t>
            </a:r>
          </a:p>
          <a:p>
            <a:pPr marL="0" lvl="2" fontAlgn="auto">
              <a:lnSpc>
                <a:spcPct val="150000"/>
              </a:lnSpc>
              <a:spcBef>
                <a:spcPts val="0"/>
              </a:spcBef>
              <a:spcAft>
                <a:spcPts val="0"/>
              </a:spcAft>
              <a:buFont typeface="Arial" pitchFamily="34" charset="0"/>
              <a:buChar char="•"/>
              <a:defRPr/>
            </a:pPr>
            <a:r>
              <a:rPr lang="en-US" sz="2400" dirty="0" smtClean="0"/>
              <a:t> illumination generally comes from all directions that has no visible source </a:t>
            </a:r>
          </a:p>
          <a:p>
            <a:pPr marL="0" lvl="2" fontAlgn="auto">
              <a:lnSpc>
                <a:spcPct val="150000"/>
              </a:lnSpc>
              <a:spcBef>
                <a:spcPts val="0"/>
              </a:spcBef>
              <a:spcAft>
                <a:spcPts val="0"/>
              </a:spcAft>
              <a:buFont typeface="Arial" pitchFamily="34" charset="0"/>
              <a:buChar char="•"/>
              <a:defRPr/>
            </a:pPr>
            <a:r>
              <a:rPr lang="en-US" sz="2400" dirty="0" smtClean="0"/>
              <a:t> contrast to directional lighting </a:t>
            </a: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4514" name="Picture 2" descr="http://www.medimanage.com/Images/fagerhult-office-lighting.jpg"/>
          <p:cNvPicPr>
            <a:picLocks noChangeAspect="1" noChangeArrowheads="1"/>
          </p:cNvPicPr>
          <p:nvPr/>
        </p:nvPicPr>
        <p:blipFill>
          <a:blip r:embed="rId2" cstate="print"/>
          <a:srcRect/>
          <a:stretch>
            <a:fillRect/>
          </a:stretch>
        </p:blipFill>
        <p:spPr bwMode="auto">
          <a:xfrm>
            <a:off x="1905000" y="3581400"/>
            <a:ext cx="3486150" cy="2446644"/>
          </a:xfrm>
          <a:prstGeom prst="rect">
            <a:avLst/>
          </a:prstGeom>
          <a:noFill/>
        </p:spPr>
      </p:pic>
      <p:pic>
        <p:nvPicPr>
          <p:cNvPr id="9218" name="Picture 2" descr="Ambient Lighting"/>
          <p:cNvPicPr>
            <a:picLocks noChangeAspect="1" noChangeArrowheads="1"/>
          </p:cNvPicPr>
          <p:nvPr/>
        </p:nvPicPr>
        <p:blipFill>
          <a:blip r:embed="rId3" cstate="print"/>
          <a:srcRect/>
          <a:stretch>
            <a:fillRect/>
          </a:stretch>
        </p:blipFill>
        <p:spPr bwMode="auto">
          <a:xfrm>
            <a:off x="6096000" y="3352800"/>
            <a:ext cx="1879823" cy="26670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Directional lighting</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408432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5. Ambient, directional and task lighting </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1754326"/>
          </a:xfrm>
          <a:prstGeom prst="rect">
            <a:avLst/>
          </a:prstGeom>
          <a:noFill/>
          <a:ln w="9525">
            <a:noFill/>
            <a:miter lim="800000"/>
            <a:headEnd/>
            <a:tailEnd/>
          </a:ln>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Calibri" pitchFamily="34" charset="0"/>
              </a:rPr>
              <a:t> </a:t>
            </a:r>
            <a:r>
              <a:rPr lang="en-US" sz="2400" dirty="0" smtClean="0">
                <a:solidFill>
                  <a:srgbClr val="002060"/>
                </a:solidFill>
              </a:rPr>
              <a:t> Lighting travels in a specific direction</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rPr>
              <a:t>  Provides illumination on a work plane or an object.</a:t>
            </a:r>
          </a:p>
          <a:p>
            <a:pPr marL="0" lvl="2" fontAlgn="auto">
              <a:lnSpc>
                <a:spcPct val="150000"/>
              </a:lnSpc>
              <a:spcBef>
                <a:spcPts val="0"/>
              </a:spcBef>
              <a:spcAft>
                <a:spcPts val="0"/>
              </a:spcAft>
              <a:defRPr/>
            </a:pPr>
            <a:endParaRPr lang="en-US" sz="2400" dirty="0" smtClean="0">
              <a:solidFill>
                <a:srgbClr val="002060"/>
              </a:solidFill>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3490" name="Picture 2" descr="Definition of Directional Light thumbnail"/>
          <p:cNvPicPr>
            <a:picLocks noChangeAspect="1" noChangeArrowheads="1"/>
          </p:cNvPicPr>
          <p:nvPr/>
        </p:nvPicPr>
        <p:blipFill>
          <a:blip r:embed="rId2" cstate="print"/>
          <a:srcRect/>
          <a:stretch>
            <a:fillRect/>
          </a:stretch>
        </p:blipFill>
        <p:spPr bwMode="auto">
          <a:xfrm>
            <a:off x="5486400" y="3124200"/>
            <a:ext cx="2628900" cy="2628900"/>
          </a:xfrm>
          <a:prstGeom prst="rect">
            <a:avLst/>
          </a:prstGeom>
          <a:noFill/>
        </p:spPr>
      </p:pic>
      <p:pic>
        <p:nvPicPr>
          <p:cNvPr id="8194" name="Picture 2" descr="http://industrialleds.com/images/Museum.jpg"/>
          <p:cNvPicPr>
            <a:picLocks noChangeAspect="1" noChangeArrowheads="1"/>
          </p:cNvPicPr>
          <p:nvPr/>
        </p:nvPicPr>
        <p:blipFill>
          <a:blip r:embed="rId3" cstate="print"/>
          <a:srcRect/>
          <a:stretch>
            <a:fillRect/>
          </a:stretch>
        </p:blipFill>
        <p:spPr bwMode="auto">
          <a:xfrm>
            <a:off x="1143000" y="2895600"/>
            <a:ext cx="3809999" cy="2857500"/>
          </a:xfrm>
          <a:prstGeom prst="rect">
            <a:avLst/>
          </a:prstGeom>
          <a:noFill/>
        </p:spPr>
      </p:pic>
      <p:sp>
        <p:nvSpPr>
          <p:cNvPr id="18" name="TextBox 17"/>
          <p:cNvSpPr txBox="1"/>
          <p:nvPr/>
        </p:nvSpPr>
        <p:spPr>
          <a:xfrm>
            <a:off x="1219200" y="5791200"/>
            <a:ext cx="1828800" cy="276999"/>
          </a:xfrm>
          <a:prstGeom prst="rect">
            <a:avLst/>
          </a:prstGeom>
          <a:noFill/>
        </p:spPr>
        <p:txBody>
          <a:bodyPr wrap="square" rtlCol="0">
            <a:spAutoFit/>
          </a:bodyPr>
          <a:lstStyle/>
          <a:p>
            <a:r>
              <a:rPr lang="en-US" sz="1200" dirty="0" smtClean="0"/>
              <a:t>© Industrialleds.com</a:t>
            </a:r>
            <a:endParaRPr lang="en-US" sz="1200" dirty="0"/>
          </a:p>
        </p:txBody>
      </p:sp>
      <p:sp>
        <p:nvSpPr>
          <p:cNvPr id="19" name="TextBox 18"/>
          <p:cNvSpPr txBox="1"/>
          <p:nvPr/>
        </p:nvSpPr>
        <p:spPr>
          <a:xfrm>
            <a:off x="5486400" y="5791200"/>
            <a:ext cx="1828800" cy="276999"/>
          </a:xfrm>
          <a:prstGeom prst="rect">
            <a:avLst/>
          </a:prstGeom>
          <a:noFill/>
        </p:spPr>
        <p:txBody>
          <a:bodyPr wrap="square" rtlCol="0">
            <a:spAutoFit/>
          </a:bodyPr>
          <a:lstStyle/>
          <a:p>
            <a:r>
              <a:rPr lang="en-US" sz="1200" dirty="0" smtClean="0"/>
              <a:t>© ehow.com</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295400"/>
            <a:ext cx="7620000" cy="4400550"/>
          </a:xfrm>
          <a:prstGeom prst="rect">
            <a:avLst/>
          </a:prstGeom>
          <a:noFill/>
        </p:spPr>
        <p:txBody>
          <a:bodyPr>
            <a:spAutoFit/>
          </a:bodyPr>
          <a:lstStyle/>
          <a:p>
            <a:pPr fontAlgn="auto">
              <a:spcBef>
                <a:spcPts val="0"/>
              </a:spcBef>
              <a:spcAft>
                <a:spcPts val="0"/>
              </a:spcAft>
              <a:defRPr/>
            </a:pPr>
            <a:r>
              <a:rPr lang="en-US" sz="2800" dirty="0">
                <a:solidFill>
                  <a:srgbClr val="002060"/>
                </a:solidFill>
                <a:latin typeface="+mn-lt"/>
              </a:rPr>
              <a:t>A. Introduction to fundamentals of lighting</a:t>
            </a:r>
          </a:p>
          <a:p>
            <a:pPr marL="971550" lvl="1" indent="-514350" fontAlgn="auto">
              <a:lnSpc>
                <a:spcPct val="150000"/>
              </a:lnSpc>
              <a:spcBef>
                <a:spcPts val="0"/>
              </a:spcBef>
              <a:spcAft>
                <a:spcPts val="0"/>
              </a:spcAft>
              <a:buFont typeface="+mj-lt"/>
              <a:buAutoNum type="arabicPeriod"/>
              <a:defRPr/>
            </a:pPr>
            <a:r>
              <a:rPr lang="en-US" sz="2800" dirty="0">
                <a:solidFill>
                  <a:srgbClr val="FF0000"/>
                </a:solidFill>
                <a:latin typeface="+mn-lt"/>
              </a:rPr>
              <a:t>Lighting terminology</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Physics and principles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Units of measurement</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Vision and colors</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Ambient, directional and task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Over- and under-</a:t>
            </a:r>
            <a:r>
              <a:rPr lang="en-US" sz="2800" dirty="0" err="1">
                <a:solidFill>
                  <a:schemeClr val="tx2">
                    <a:lumMod val="20000"/>
                    <a:lumOff val="80000"/>
                  </a:schemeClr>
                </a:solidFill>
                <a:latin typeface="+mn-lt"/>
              </a:rPr>
              <a:t>illuminance</a:t>
            </a:r>
            <a:endParaRPr lang="en-US" sz="2800" dirty="0">
              <a:solidFill>
                <a:schemeClr val="tx2">
                  <a:lumMod val="20000"/>
                  <a:lumOff val="80000"/>
                </a:schemeClr>
              </a:solidFill>
              <a:latin typeface="+mn-lt"/>
            </a:endParaRPr>
          </a:p>
        </p:txBody>
      </p:sp>
      <p:sp>
        <p:nvSpPr>
          <p:cNvPr id="5125"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5126"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Task lighting</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4084323"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5. Ambient, directional and task lighting </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2308324"/>
          </a:xfrm>
          <a:prstGeom prst="rect">
            <a:avLst/>
          </a:prstGeom>
          <a:noFill/>
          <a:ln w="9525">
            <a:noFill/>
            <a:miter lim="800000"/>
            <a:headEnd/>
            <a:tailEnd/>
          </a:ln>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Calibri" pitchFamily="34" charset="0"/>
              </a:rPr>
              <a:t> </a:t>
            </a:r>
            <a:r>
              <a:rPr lang="en-US" sz="2400" dirty="0" smtClean="0">
                <a:solidFill>
                  <a:srgbClr val="002060"/>
                </a:solidFill>
              </a:rPr>
              <a:t> Often refers to office lighting</a:t>
            </a:r>
          </a:p>
          <a:p>
            <a:pPr marL="0" lvl="2" fontAlgn="auto">
              <a:lnSpc>
                <a:spcPct val="150000"/>
              </a:lnSpc>
              <a:spcBef>
                <a:spcPts val="0"/>
              </a:spcBef>
              <a:spcAft>
                <a:spcPts val="0"/>
              </a:spcAft>
              <a:buFont typeface="Arial" pitchFamily="34" charset="0"/>
              <a:buChar char="•"/>
              <a:defRPr/>
            </a:pPr>
            <a:r>
              <a:rPr lang="en-US" sz="2400" dirty="0" smtClean="0">
                <a:solidFill>
                  <a:srgbClr val="002060"/>
                </a:solidFill>
              </a:rPr>
              <a:t>  Used to increase </a:t>
            </a:r>
            <a:r>
              <a:rPr lang="en-US" sz="2400" dirty="0" err="1" smtClean="0">
                <a:solidFill>
                  <a:srgbClr val="002060"/>
                </a:solidFill>
              </a:rPr>
              <a:t>illuminance</a:t>
            </a:r>
            <a:r>
              <a:rPr lang="en-US" sz="2400" dirty="0" smtClean="0">
                <a:solidFill>
                  <a:srgbClr val="002060"/>
                </a:solidFill>
              </a:rPr>
              <a:t> on the reading or working area</a:t>
            </a:r>
          </a:p>
          <a:p>
            <a:pPr marL="0" lvl="2" fontAlgn="auto">
              <a:lnSpc>
                <a:spcPct val="150000"/>
              </a:lnSpc>
              <a:spcBef>
                <a:spcPts val="0"/>
              </a:spcBef>
              <a:spcAft>
                <a:spcPts val="0"/>
              </a:spcAft>
              <a:defRPr/>
            </a:pPr>
            <a:endParaRPr lang="en-US" sz="2400" dirty="0" smtClean="0">
              <a:solidFill>
                <a:srgbClr val="002060"/>
              </a:solidFill>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2466" name="Picture 2" descr="http://www.lightnowblog.com/wp-content/uploads/2009/01/iols-finelite1-260x300.jpg"/>
          <p:cNvPicPr>
            <a:picLocks noChangeAspect="1" noChangeArrowheads="1"/>
          </p:cNvPicPr>
          <p:nvPr/>
        </p:nvPicPr>
        <p:blipFill>
          <a:blip r:embed="rId2" cstate="print"/>
          <a:srcRect/>
          <a:stretch>
            <a:fillRect/>
          </a:stretch>
        </p:blipFill>
        <p:spPr bwMode="auto">
          <a:xfrm>
            <a:off x="1473200" y="3124200"/>
            <a:ext cx="2260599" cy="2608384"/>
          </a:xfrm>
          <a:prstGeom prst="rect">
            <a:avLst/>
          </a:prstGeom>
          <a:noFill/>
        </p:spPr>
      </p:pic>
      <p:pic>
        <p:nvPicPr>
          <p:cNvPr id="62468" name="Picture 4" descr="http://t3.gstatic.com/images?q=tbn:ANd9GcQubtehO0_7nPI-QDR8kneENPuBhkD6uvU6lNPSY7n8r98LJLXsNyvAXnEcYQ"/>
          <p:cNvPicPr>
            <a:picLocks noChangeAspect="1" noChangeArrowheads="1"/>
          </p:cNvPicPr>
          <p:nvPr/>
        </p:nvPicPr>
        <p:blipFill>
          <a:blip r:embed="rId3" cstate="print"/>
          <a:srcRect/>
          <a:stretch>
            <a:fillRect/>
          </a:stretch>
        </p:blipFill>
        <p:spPr bwMode="auto">
          <a:xfrm>
            <a:off x="4343400" y="3124200"/>
            <a:ext cx="3429000" cy="2568442"/>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1295400"/>
            <a:ext cx="7620000" cy="4400550"/>
          </a:xfrm>
          <a:prstGeom prst="rect">
            <a:avLst/>
          </a:prstGeom>
          <a:noFill/>
        </p:spPr>
        <p:txBody>
          <a:bodyPr>
            <a:spAutoFit/>
          </a:bodyPr>
          <a:lstStyle/>
          <a:p>
            <a:pPr fontAlgn="auto">
              <a:spcBef>
                <a:spcPts val="0"/>
              </a:spcBef>
              <a:spcAft>
                <a:spcPts val="0"/>
              </a:spcAft>
              <a:defRPr/>
            </a:pPr>
            <a:r>
              <a:rPr lang="en-US" sz="2800" dirty="0">
                <a:solidFill>
                  <a:srgbClr val="002060"/>
                </a:solidFill>
                <a:latin typeface="+mn-lt"/>
              </a:rPr>
              <a:t>A. Introduction to fundamentals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Lighting terminology</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Physics and principles of lighting</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Units of measurement</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Vision and colors</a:t>
            </a:r>
          </a:p>
          <a:p>
            <a:pPr marL="971550" lvl="1" indent="-514350" fontAlgn="auto">
              <a:lnSpc>
                <a:spcPct val="150000"/>
              </a:lnSpc>
              <a:spcBef>
                <a:spcPts val="0"/>
              </a:spcBef>
              <a:spcAft>
                <a:spcPts val="0"/>
              </a:spcAft>
              <a:buFont typeface="+mj-lt"/>
              <a:buAutoNum type="arabicPeriod"/>
              <a:defRPr/>
            </a:pPr>
            <a:r>
              <a:rPr lang="en-US" sz="2800" dirty="0">
                <a:solidFill>
                  <a:schemeClr val="tx2">
                    <a:lumMod val="20000"/>
                    <a:lumOff val="80000"/>
                  </a:schemeClr>
                </a:solidFill>
                <a:latin typeface="+mn-lt"/>
              </a:rPr>
              <a:t>Ambient, directional and task lighting</a:t>
            </a:r>
          </a:p>
          <a:p>
            <a:pPr marL="971550" lvl="1" indent="-514350" fontAlgn="auto">
              <a:lnSpc>
                <a:spcPct val="150000"/>
              </a:lnSpc>
              <a:spcBef>
                <a:spcPts val="0"/>
              </a:spcBef>
              <a:spcAft>
                <a:spcPts val="0"/>
              </a:spcAft>
              <a:buFont typeface="+mj-lt"/>
              <a:buAutoNum type="arabicPeriod"/>
              <a:defRPr/>
            </a:pPr>
            <a:r>
              <a:rPr lang="en-US" sz="2800" dirty="0">
                <a:solidFill>
                  <a:srgbClr val="FF0000"/>
                </a:solidFill>
                <a:latin typeface="+mn-lt"/>
              </a:rPr>
              <a:t>Over- and under-</a:t>
            </a:r>
            <a:r>
              <a:rPr lang="en-US" sz="2800" dirty="0" err="1">
                <a:solidFill>
                  <a:srgbClr val="FF0000"/>
                </a:solidFill>
                <a:latin typeface="+mn-lt"/>
              </a:rPr>
              <a:t>illuminance</a:t>
            </a:r>
            <a:endParaRPr lang="en-US" sz="2800" dirty="0">
              <a:solidFill>
                <a:srgbClr val="FF0000"/>
              </a:solidFill>
              <a:latin typeface="+mn-lt"/>
            </a:endParaRPr>
          </a:p>
        </p:txBody>
      </p:sp>
      <p:sp>
        <p:nvSpPr>
          <p:cNvPr id="22533"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22534"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Over-</a:t>
            </a:r>
            <a:r>
              <a:rPr lang="en-US" sz="3200" dirty="0" err="1" smtClean="0">
                <a:solidFill>
                  <a:srgbClr val="7030A0"/>
                </a:solidFill>
                <a:effectLst>
                  <a:outerShdw blurRad="38100" dist="38100" dir="2700000" algn="tl">
                    <a:srgbClr val="000000">
                      <a:alpha val="43137"/>
                    </a:srgbClr>
                  </a:outerShdw>
                </a:effectLst>
                <a:latin typeface="+mn-lt"/>
              </a:rPr>
              <a:t>illuminance</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3064622"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6. Over and Under-</a:t>
            </a:r>
            <a:r>
              <a:rPr lang="en-US" dirty="0" err="1" smtClean="0">
                <a:solidFill>
                  <a:srgbClr val="002060"/>
                </a:solidFill>
                <a:latin typeface="Calibri" pitchFamily="34" charset="0"/>
              </a:rPr>
              <a:t>illuminance</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1512658"/>
          </a:xfrm>
          <a:prstGeom prst="rect">
            <a:avLst/>
          </a:prstGeom>
          <a:noFill/>
          <a:ln w="9525">
            <a:noFill/>
            <a:miter lim="800000"/>
            <a:headEnd/>
            <a:tailEnd/>
          </a:ln>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Calibri" pitchFamily="34" charset="0"/>
              </a:rPr>
              <a:t> </a:t>
            </a:r>
            <a:r>
              <a:rPr lang="en-US" sz="2400" dirty="0" smtClean="0">
                <a:solidFill>
                  <a:srgbClr val="002060"/>
                </a:solidFill>
              </a:rPr>
              <a:t> </a:t>
            </a:r>
            <a:r>
              <a:rPr lang="en-US" sz="2000" dirty="0" smtClean="0">
                <a:solidFill>
                  <a:srgbClr val="002060"/>
                </a:solidFill>
              </a:rPr>
              <a:t>Light intensity beyond what is required for a specified activity</a:t>
            </a:r>
          </a:p>
          <a:p>
            <a:pPr marL="0" lvl="2" fontAlgn="auto">
              <a:lnSpc>
                <a:spcPct val="150000"/>
              </a:lnSpc>
              <a:spcBef>
                <a:spcPts val="0"/>
              </a:spcBef>
              <a:spcAft>
                <a:spcPts val="0"/>
              </a:spcAft>
              <a:buFont typeface="Arial" pitchFamily="34" charset="0"/>
              <a:buChar char="•"/>
              <a:defRPr/>
            </a:pPr>
            <a:r>
              <a:rPr lang="en-US" sz="2000" dirty="0" smtClean="0">
                <a:solidFill>
                  <a:srgbClr val="002060"/>
                </a:solidFill>
              </a:rPr>
              <a:t>  Glare is an indication of over-illumination</a:t>
            </a:r>
          </a:p>
          <a:p>
            <a:pPr marL="0" lvl="2" fontAlgn="auto">
              <a:lnSpc>
                <a:spcPct val="150000"/>
              </a:lnSpc>
              <a:spcBef>
                <a:spcPts val="0"/>
              </a:spcBef>
              <a:spcAft>
                <a:spcPts val="0"/>
              </a:spcAft>
              <a:buFont typeface="Arial" pitchFamily="34" charset="0"/>
              <a:buChar char="•"/>
              <a:defRPr/>
            </a:pPr>
            <a:r>
              <a:rPr lang="en-US" sz="2000" dirty="0" smtClean="0">
                <a:solidFill>
                  <a:srgbClr val="002060"/>
                </a:solidFill>
              </a:rPr>
              <a:t>  Is a significant waste of energy</a:t>
            </a: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9412" name="Picture 20" descr="http://owlspeaks.org/photos/pollution_forms5.jpg"/>
          <p:cNvPicPr>
            <a:picLocks noChangeAspect="1" noChangeArrowheads="1"/>
          </p:cNvPicPr>
          <p:nvPr/>
        </p:nvPicPr>
        <p:blipFill>
          <a:blip r:embed="rId2" cstate="print"/>
          <a:srcRect/>
          <a:stretch>
            <a:fillRect/>
          </a:stretch>
        </p:blipFill>
        <p:spPr bwMode="auto">
          <a:xfrm>
            <a:off x="838200" y="3276600"/>
            <a:ext cx="3581400" cy="2626361"/>
          </a:xfrm>
          <a:prstGeom prst="rect">
            <a:avLst/>
          </a:prstGeom>
          <a:noFill/>
        </p:spPr>
      </p:pic>
      <p:pic>
        <p:nvPicPr>
          <p:cNvPr id="3074" name="Picture 2" descr="http://www.chinatourguide.com/china_photos/Shanghai/attractions/hrc_shanghai_huangpu_night.jpg"/>
          <p:cNvPicPr>
            <a:picLocks noChangeAspect="1" noChangeArrowheads="1"/>
          </p:cNvPicPr>
          <p:nvPr/>
        </p:nvPicPr>
        <p:blipFill>
          <a:blip r:embed="rId3" cstate="print"/>
          <a:srcRect/>
          <a:stretch>
            <a:fillRect/>
          </a:stretch>
        </p:blipFill>
        <p:spPr bwMode="auto">
          <a:xfrm>
            <a:off x="4542416" y="3276600"/>
            <a:ext cx="3915784" cy="2600325"/>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Under-</a:t>
            </a:r>
            <a:r>
              <a:rPr lang="en-US" sz="3200" dirty="0" err="1" smtClean="0">
                <a:solidFill>
                  <a:srgbClr val="7030A0"/>
                </a:solidFill>
                <a:effectLst>
                  <a:outerShdw blurRad="38100" dist="38100" dir="2700000" algn="tl">
                    <a:srgbClr val="000000">
                      <a:alpha val="43137"/>
                    </a:srgbClr>
                  </a:outerShdw>
                </a:effectLst>
                <a:latin typeface="+mn-lt"/>
              </a:rPr>
              <a:t>illuminance</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3064622"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6. Over and Under-</a:t>
            </a:r>
            <a:r>
              <a:rPr lang="en-US" dirty="0" err="1" smtClean="0">
                <a:solidFill>
                  <a:srgbClr val="002060"/>
                </a:solidFill>
                <a:latin typeface="Calibri" pitchFamily="34" charset="0"/>
              </a:rPr>
              <a:t>illuminance</a:t>
            </a:r>
            <a:endParaRPr lang="en-US" dirty="0">
              <a:solidFill>
                <a:srgbClr val="002060"/>
              </a:solidFill>
              <a:latin typeface="Calibri" pitchFamily="34" charset="0"/>
            </a:endParaRPr>
          </a:p>
        </p:txBody>
      </p:sp>
      <p:sp>
        <p:nvSpPr>
          <p:cNvPr id="24585" name="Rectangle 8"/>
          <p:cNvSpPr>
            <a:spLocks noChangeArrowheads="1"/>
          </p:cNvSpPr>
          <p:nvPr/>
        </p:nvSpPr>
        <p:spPr bwMode="auto">
          <a:xfrm>
            <a:off x="838200" y="1219200"/>
            <a:ext cx="7696200" cy="1200329"/>
          </a:xfrm>
          <a:prstGeom prst="rect">
            <a:avLst/>
          </a:prstGeom>
          <a:noFill/>
          <a:ln w="9525">
            <a:noFill/>
            <a:miter lim="800000"/>
            <a:headEnd/>
            <a:tailEnd/>
          </a:ln>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Calibri" pitchFamily="34" charset="0"/>
              </a:rPr>
              <a:t> </a:t>
            </a:r>
            <a:r>
              <a:rPr lang="en-US" sz="2400" dirty="0" smtClean="0">
                <a:solidFill>
                  <a:srgbClr val="002060"/>
                </a:solidFill>
              </a:rPr>
              <a:t> Light intensity too low to get job done efficiently</a:t>
            </a:r>
          </a:p>
          <a:p>
            <a:pPr marL="0" lvl="2" fontAlgn="auto">
              <a:lnSpc>
                <a:spcPct val="150000"/>
              </a:lnSpc>
              <a:spcBef>
                <a:spcPts val="0"/>
              </a:spcBef>
              <a:spcAft>
                <a:spcPts val="0"/>
              </a:spcAft>
              <a:defRPr/>
            </a:pPr>
            <a:endParaRPr lang="en-US" sz="2400" dirty="0" smtClean="0">
              <a:solidFill>
                <a:srgbClr val="002060"/>
              </a:solidFill>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0" name="Picture 2" descr="http://photocdn.sohu.com/20110906/Img318553090.jpg"/>
          <p:cNvPicPr>
            <a:picLocks noChangeAspect="1" noChangeArrowheads="1"/>
          </p:cNvPicPr>
          <p:nvPr/>
        </p:nvPicPr>
        <p:blipFill>
          <a:blip r:embed="rId2" cstate="print"/>
          <a:srcRect/>
          <a:stretch>
            <a:fillRect/>
          </a:stretch>
        </p:blipFill>
        <p:spPr bwMode="auto">
          <a:xfrm>
            <a:off x="1447800" y="2438400"/>
            <a:ext cx="2044700" cy="3067050"/>
          </a:xfrm>
          <a:prstGeom prst="rect">
            <a:avLst/>
          </a:prstGeom>
          <a:noFill/>
        </p:spPr>
      </p:pic>
      <p:pic>
        <p:nvPicPr>
          <p:cNvPr id="2052" name="Picture 4" descr="http://www.youth.buaa.edu.cn/u/cms/www/201011/272221247tq8.jpg"/>
          <p:cNvPicPr>
            <a:picLocks noChangeAspect="1" noChangeArrowheads="1"/>
          </p:cNvPicPr>
          <p:nvPr/>
        </p:nvPicPr>
        <p:blipFill>
          <a:blip r:embed="rId3" cstate="print"/>
          <a:srcRect/>
          <a:stretch>
            <a:fillRect/>
          </a:stretch>
        </p:blipFill>
        <p:spPr bwMode="auto">
          <a:xfrm>
            <a:off x="3962400" y="2971800"/>
            <a:ext cx="3408401" cy="25563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58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6781800" cy="584775"/>
          </a:xfrm>
          <a:prstGeom prst="rect">
            <a:avLst/>
          </a:prstGeom>
          <a:noFill/>
          <a:scene3d>
            <a:camera prst="orthographicFront"/>
            <a:lightRig rig="threePt" dir="t"/>
          </a:scene3d>
          <a:sp3d>
            <a:bevelT w="12700"/>
            <a:bevelB w="12700"/>
          </a:sp3d>
        </p:spPr>
        <p:txBody>
          <a:bodyPr>
            <a:spAutoFit/>
          </a:bodyPr>
          <a:lstStyle/>
          <a:p>
            <a:pPr marL="0" lvl="2"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Lighting design guide</a:t>
            </a:r>
            <a:endParaRPr lang="en-US" sz="3200" dirty="0">
              <a:solidFill>
                <a:srgbClr val="7030A0"/>
              </a:solidFill>
              <a:effectLst>
                <a:outerShdw blurRad="38100" dist="38100" dir="2700000" algn="tl">
                  <a:srgbClr val="000000">
                    <a:alpha val="43137"/>
                  </a:srgbClr>
                </a:outerShdw>
              </a:effectLst>
              <a:latin typeface="+mn-lt"/>
            </a:endParaRPr>
          </a:p>
        </p:txBody>
      </p:sp>
      <p:sp>
        <p:nvSpPr>
          <p:cNvPr id="24584" name="Rectangle 9"/>
          <p:cNvSpPr>
            <a:spLocks noChangeArrowheads="1"/>
          </p:cNvSpPr>
          <p:nvPr/>
        </p:nvSpPr>
        <p:spPr bwMode="auto">
          <a:xfrm>
            <a:off x="533400" y="6324600"/>
            <a:ext cx="3064622"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6. Over and Under-</a:t>
            </a:r>
            <a:r>
              <a:rPr lang="en-US" dirty="0" err="1" smtClean="0">
                <a:solidFill>
                  <a:srgbClr val="002060"/>
                </a:solidFill>
                <a:latin typeface="Calibri" pitchFamily="34" charset="0"/>
              </a:rPr>
              <a:t>illuminance</a:t>
            </a:r>
            <a:endParaRPr lang="en-US" dirty="0">
              <a:solidFill>
                <a:srgbClr val="002060"/>
              </a:solidFill>
              <a:latin typeface="Calibri" pitchFamily="34" charset="0"/>
            </a:endParaRPr>
          </a:p>
        </p:txBody>
      </p:sp>
      <p:sp>
        <p:nvSpPr>
          <p:cNvPr id="59394" name="AutoShape 2"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6" name="AutoShape 4"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398" name="AutoShape 6"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0" name="AutoShape 8"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2" name="AutoShape 10" descr="data:image/jpeg;base64,/9j/4AAQSkZJRgABAQAAAQABAAD/2wCEAAkGBhQRERUUEhMWFBUVFxwXGBcXGBgcHBgYFxsaGBcYGB8YHCYeHSAjGhgeIC8gIycpLCwsFyAxNTAqNSorLCkBCQoKDgwOGg8PGi4lHyAqNCktKSotLC0sKTUsLCwvKSwqKSopLCksLCwsKSksKSkwLCwsLCwsLCksLCksLCwsLP/AABEIAIQAsAMBIgACEQEDEQH/xAAbAAACAgMBAAAAAAAAAAAAAAAEBQIDAAEGB//EAEEQAAIBAwIEAwUEBwYGAwAAAAECEQADIRIxBAUiQRNRYQYycYGRFEKhwSNSYpKx0fAHFTNTgqIWQ3Ky0uEkk/H/xAAZAQADAQEBAAAAAAAAAAAAAAABAgMABAX/xAAqEQACAgEEAAUCBwAAAAAAAAAAAQIRIQMSMUEEMlFhcSKBE5Gh0eHw8f/aAAwDAQACEQMRAD8AFQRVy0OGqavUixcKmzwCTsBOASfkBmoK9TVqUJfaAkaiQs50iTHeAcE+neuy4f2DVgCLzEESCFQgzkEGdu/zrig9dh7J+1KWrZtXm0hfcYhj0ndMDscj0YeVNGuxZX0XX/YKEYrcZnAJAIQAsBgSMidq5NTNejf8X8L/AJw/df8A8a4TmzWzfc2m1Izahgj3skZA2JNGSXQIt9g1SFRBrYNIUJVoVutCsYytVsmo6qwDCajWy1RmsY0rzMdjB9D/AEaaco9nLnFKzKVVFxqYN1HuBHl5/KhOAsJcuBblwW03ZiYx5L6nb0ye1eg8LznhVARL1lUUQF8RRt8TTxQjdHLp7BXiJ12x5SH+sRSHm3LzYfQXVm3IXV0+WqRud47Dfeuw9pfbNVXRw7Kzn74IIQeY7FvTtuewPAu/85MySckknJPeTvRdAVkSaHu1azVUzUoxTq+NX8PYZ50KzRvGY9aDtJpELgDYdgPIURw/EsjB0JVlyGUwQf63Gx71hgscvu/5Vz905+GPwqoH+v4/yrrOA/tAAQC9bYt3KAQ3kYLDSfQY8o2pTz7m1jiDrS3cS4dyQkOP24Y9Ufe+R7QWl0BWKTdI7Ej0E/Wpi+cYbeNv/wA/9Vi1ir+Hz+J+mPrSDBSvUw1VCrAKxiwGpCoLUxWMSJowcnvf5L/SgiMf1/W1dkfbi3n9Hczt7ny+9TJLsDbRyXFcI9uNaMs7SImImPqPrQxFNuf84+03AwBVVXSAY+JOCRnH0pUxoMKIitM9Y34VA0pjZeoNcqLUHxdxhsYogCWaq2eqgD3M0Zyy1YZp4i6UQfdVWLN8wpCj1yfhvRQAJ7tVG7XoH/FvBWbYFpdWn3UVGGf9YAnzZiT6GuO517SXeJJ1HQh+4kx/qO7/ADx6CnpLsWw/hBy516jdtNsZYmD5ggEH4/hSnjeHRG/R3VuqdiAQw/6gcD5Ej4bUH/X8qhbPU/xH/aKVux6CQamBUbFssQFBYnYAEk/AURe4K5bE3LboJiWVlE+Ukb+lAJpKvYQxH/Sfqo/MUq5jz77IoYWFvlyUVX1EAgap6SGOxwCPWlaf2i+J4avwltHkh3R3lh2Ggyoj1J2O00dorkkdYD/XxrouVXeCNtfHUh8ho8TPkwjb+c1zVi8HVWGzAEfAiauFC6GqxnzYWNY+zklCuQdWGB/a8x+dCCpry+6RItORvOkxBEg/TNVhsVmZEqypcPeVXUuupQcr5jy+sfSjeL5lYZCqcMEYiNWqYzk/GMfOsYXGoE1jGp2uGd50I7RvpUmO+aAQ3lFnh2JPEXNI2CjVJ/aJAwB2Hx8hNnOfsar+g1O576m0oPMzufIDHr5qL1tlMMCp8iCDnbBqlmo2LRpzQ3E2/X5UXYZNQ8Qtp76I1H0EkAfEzHlRHM73DOoHD2riEGSXaQRERGo9yPx861GsWPSziOaaXZdO3ed/wpg7iY70nI/+SfifP9UVPUbVUdPh4Rle5XSJtzUfq/iP5U/5VyA3gGa5bsoQDLupaD5KG/iRSLijCsPT1/M+lWWQNK4HujsPKjBvdTd/oDWjHYpRVfexlZ4AuYUrPq6L9NRE/KtWLCI7C8jnP/LuKD7o/ZZT9RTF38TLY9SoUYx90fj5Zoe1walnBYAA4KiZMAmRgREZkmZxsS1kATiRbn9HrA8rmgn6pg/QVd/fN2NJv3IiNPiGCNoIJzW+G4EAOCmotcYKQXB3xidMY7/XarbfiqpXWUHdW0keo2NDcGhNzK5pQNpd0nTdS2xDG06kEiOrBCmR2wcE1wPBcsuM0pbcqCROkiAOxJxMdq9MThRksWEeS6h8+oRRl/mFnhxbW5atsXtlgzhiRkiQArA57GnjInqbYrdJ0iXLb9oWEVlu+IEEnUmkN8I2+db8ZTsR9RV3Ce0/BqOqxZunABKMkHuei1+FHe1l0famWSqAKQFUESZB3K/xrMGnqwn5XZRwvEXD0pdKgDY3Coie0sBudqnc5eVtvcdrapbMMxcQJAMyJEZA3pam8EfKR+Rppe4meDu27elbjkFRlhqGiC2sEbrMGRSrPJR4Vi0c04ZT13FIz7rrOPI5GJH1q08XYuOFskk5wWDHBAOwAxIn1IrmT7M8Sx/5P+z/AMKY+znL73D3tV0pog4SCdR0dgB+oPoKOCMdVt1tf9+45W1LaRE53IG2+SYqxrlyz0+IV7wlzHz0NH9CquIvqJlQxJJnU8iSSMYGJqvgOAF52JJRUsu8gTOlkEAT6n6UC7Kbt0EklpJMmTkk9zOSfU1Zaexp6/FLfsG0F/3Sfn+FCvzZEUhLh0nztCTPqQTt61Dh9DLrhnXUFCglSSfkT5YiiC0WKhdoUEnsP5zH1MVNeFZGIcQYmJU918iaBuhdRDKUHkQWI8vjVvAqoZtO2mJjT3XtP51gF3Dc3u2ZFq4UmZ0hZ37kiY9Nq57j7rPxDs79TGSzSSSQANvPanHFcUNUPEA7IiKceqp5dzP1iknHcUovMbZgdtRDn3YMnSJ+MCo6/lR2eCzN/Bq+hGoG4siQRLTPl7u9MrPDsEQkEalBE9xG4pJf5hIMlM99KT9QJ7Uz5PxxLC2fDGFjChoLQZZww1RMKACaTReWy3i4txSD/HQZ1Df724P+qO3nVlvij1aWEE5hl8hmIMY2PpsaWXubFWDG4UAdTLSJhYaSR7x/OjOI9pblmLnDOusOwJCDCmAv+IAPPaQYxvXbHS3YWPn/AA81yoKbmDCIWZAY9QJE7wO49fXvW/75bBNo4MyIgbjUCAPX61vgPaq61sG7fS2xZmuKVTLFiSx1qdOpR8pwKXXObO7QXXQ11tTdCgIDiNIDbxtiPSl/CabVhU16B45rvKESY97GNyY/qI2raXQYldXcSBImPSQJBgCuc4t36mlyFJ0qtx5yYABGfd795I7URduSiBS+rpLwxaBsZEjv33orRk0nfId8fQaW2utduA2gyCNMKJ1DBnyjVgldqhzrirrXLmlGwispKr7ukBoOksWD5gzOTQdm4fASV6mcBsGdJ148xlRE948xUrF06SrHw294apUlOnS6nTkEjfOJgmnnGuekJVrGBpyPjgbbpfLC7LPbUAZVUJgllX7wIEDc0xss3dDB7ntHngR6/CuacPbUawzEadUM4bUMXBbImBIOCRggwREG/Yrb2lbVofcgtIVF0iXwBlmGkk7AyMTXO7H000suxnf5tbtFVZhL4XT1A5UbriM71dDBS+kQFJLT0rG8nsfIfDzrnf7x4R4TxBqt23JC27gVGQ4VgM4jOIBI0k5gr+9bDqwW5Oq2LepVOWNwr1agJmF931jaamt/ZaotJhPGF0ti6tprpO4UO0LmGlQ2N87Y3xVvDX7wtM5Uo1xGDq6tITZwQVBGwzApTb4xLT2k0KYBbVcIUiBrYlGmSCh2DDGJo7hv0qKWVdFxBdTKnXGHKqSG6d9oz5b2UbVknV0+BTY5HbcwlomMT1fDzppa5SbVpraJCFtcESdUATuJEdqC4Dn1t0u+A2bXSCUYHSzHy2lFOQZkbRRFy/duWgpdpaY8SAHmGRRq8wDuAQB2rU1yT26UcxSv4K2uOrAqNEQMSomf2Yifxio2i6+LqYIRbMmCSuVIMzPmYqFzgrycPd1g64e4bviB2GnrnIz7u09zsDSzwrqFZuEhwNQ07oxjSyrqHuiN9u+9Mltdt8E5TSy2dH9nS5oGgEOC2DEwAQSRGr4ziSO9SFkW4VRpAGBJOD1dyfPzqu3wa2zqW9rKkbG2SRqiPfMSCBjt9a3xEoFBBBVFWDE9CBcwSO0wCYoNUVUlN2CcbxJmAT/7pVwg0u7m2cxqbRvDEswM7hdiYyKpPNHJGLGSM60JiRP3/KiDzTwwhYoqeJbDzBAQuVeQDMac4qTmm6LR3RTaFnMuBAtXMgsRqXpiApBz5/GaO4S6G4IZaQkwSI6GEQDn7vahQLrKQbiqCYMCJ7REGRsZmrLXJliNY6ciVgYaInLZXMCuhs517BjcQJjxsnb/ABQY+JURv6b0v4t2lSrgQRMs3dhpgepB7VHiFt6BbF1BLAwC4ldUmAVAGfPyNFcPxVu2r6tOogQenYqVgmJggggfnWbDXuGNxoYuqszPJIVZH3QDJdQAw3w38a03Mxa6W1abgIDAghOgjWoBBjA979U9qB4JRYQ6vCa4EKrBYmY0uuoDTku3YiZqrnnFaVDBVfS2SQDGIkQRMho65/jVtDY4yQs27QdaQXCApbQQSrAxu7YwwgxGxzNC8dxD2wUIJKvpDCDMGTPrBUn49zsr5bzJv0JdiqjJiMKTBIGxwZE+lDc05hqbUUHWSczKicAH5ZnGTiuZtuePSitVpphHN+egX1YIrNpTWTJmMwB7oOmM5O3rTnjONDo1tlJt6QYKgwMMQSO8gGZmgLHs2nFsjaik21DIIJ1AkETsPhBPnXoS+zCeAyaCFg53JcIepj95hIOd6SftyPoSSf1K0efXeH1LecFVY2neMkMwbU0ahhQgIA/Y+ND8p4e746vchtKRJZSYCwqrn3gu2NwfjXXWvZK2bN4g3GZbbRkDUTbYEQB3jzoDlXCG6jxplEs9RMSbiAkLIkkSJ2giMzSbpJcWdOzRm3mkJPaIm54fhglgWIzmGwYE+a79pO9dBzRE5fy7hLnv8RcUAhyxAVla5iCOlA46fvF5NW3/AGVuC2X2uR1WyVIABYjQwEyJJImG1elct7X80e+lhXlfABtKI9/abnp0hFj9me5qsXf0s43GouSeRdyb2gezcmQFZuuFWSpwwGNvQeeIr0PkvM/GF1jFsW2HUbhdQJEkFgVDCQQPJvIV5jy7lrX7gtrgmSSdgAJJ7dh+Vek8h4VbKOUWD0CDs8LAkKx7ZgExmjOkxdNyp+gQXF23cC8Vbv8AQfu2tWoDpzbcEZAyV7Uk43n1+R4dhNJVTc33I6ohgNPVgHOYkxTE81a5dRLtiDqLLcQgiUVsMCuoCD+tVbcdf0/4dkyQMrc2JUT0v3nfHzpJPpk9SVL+CjgvaM3tXiWvDuBNOrxNypiNL5Jn1PmauXmvioTIVx+qYJCjSHxEat/KTQ78WjW7huWGRltuysCWWS2WAZVYHeMnE0PycEo1we6wKqTByDnBHkPnUk2pYWDq03py0bvINf5lxEgeLxdstd0gtcYhVg+YEnHmKrt8ZxT6SvG3fLJJEyfIgEHT3FG9lIFl2kaUayV6jOQ1u4o2nJAqg8bcGkrwasCzAFbtwazJnTqYx3OZ2nvTW2sMSl2jfA8QdYHgs+o4BfQCREZg7elN7N94B1WrQZZGlSe5BJc6jsO3mppNwXEWyyhrkBZI0KzkmdlAIkxjftTW3edjpsotvTGbvXclsiFwi7bwx2zXQ1aoRUgbmPGKyXh41k+Lqy1wzLACZ06Yxvv9KWXlZSDb0x06zOCFgL3g4JiR3xUfBta9RucMxkk9a5JnfGxJzTGwLagsUViWXqgbKFIyT2jbuG2ocYFWclJZrVpVW+BLHpRxpKk98gFhMQJjz7Uv5zb1Iy+KNwyqSOqCwKiPwn9WKL422oHTdtibrspEFNPT0zPU+0xgSc1RxNpNLuqqjDUdWtW1DqJjSx3OYimQGK24pDbsW9PggQ1y6sszTImJjAnHr6Zlzr7Mxtjh2vO0EN4kDy0xAGTmflQVyHFsSB+j0sT20s0n90iPOjORsjcXYZ1BRrqaljAVm0R8p/CttyDc3g9I9mOTE2rF1teuLbsSBBVVYaR5AtBO/uCuxVZt6ZiZ+IldMj4VRwvChAFUQqgAAdgMAUcMLU3XRW2KeD5Y1tSNeoaVjphpVYYsQYaSJwFjPyXH2StE91hUUQFldAEFSQTOMme3zrpNeCPSoqKFDxbQm5py1WQ+I7KoBZiInSss24PYfgK8d5cl2/dW4NZRJGpswId9JYDLGST33O23vlwUH9iX3QAFPTpAAWGwQAAAPkKaLonJWeS8FfRHJum5ogEBQxMzJGNh0+VdDwGi5ZNxRoljhzcZjA7a9s5gRsu8xV/sfy6254gZlHQK4JDKAbi6gR6jIMg4BqjnXC8ZauFQLDo56XvSAJ+7M9MnMHGTECjqNbgwjccfkA8t4oPxQNviCqEEeBpuW9cIZ6QvhzOflVnGNxSIW8aYAMPbDkRldJIneNzRvLeD41Ea3dFm3bAwtrPvTMydon4k4pfzG7ftKyi4LirjTct6tOkasMTjtue1Rk6Zx62otyjle9YJJxt254li+logpcGpVdfcAJETsdXaNzUuU3F+xoyIEU6jplmAyZkkyZ+P0qKc0vMHe9wsOqM4eLi6iSupeqV6goEjsB8KLtKEsKBZ8ECYt69UQT96MzvtTLg6NNNcuwM8Wrhdaahhv0TgnCkwReAOzHZ+1DDmXCqLK+ORpcuddq4DkMMxIGT2Jmi7vB2yDrXwwNWWPTlSk67cqADHvKu+9Xryx9FsaA8KokKHBgIMETIwe/0qdUso6PhizgQRdUrcW0IPVqC56TJLEDEH6mjW4hUA8ADiXaQWyFAUkSR7zzJgkqCASZxS/CsuolesIT+rqMEt6CnvCWCEJEIujrMHoZCdXcsSQRgb6dorqbJRRy/HcvJ1ErZN1iZOuwMnJaNQER6DetNw1h7nXHiALIJielYgHpPbHpRPMPF4gD7HaPhqSDcYpqc4MaWwqjcDJyZPYDrynmJwEP0sfypWIHXeHS/bS3ck6MgBlDljIIAGAIG8QoA9ATn9huE+z+N+kBZSUGqZaG0AAiTJA9Izil/Acm4tSTxJNu1HVBtSxnCgIJM5gbY9K6/lPAPxBW5d/wANIFtDmYiPiBAz3IHYVJyqoxyzohBTTnPCPGm7V1HsL7NHjLh69C2dLMQJJJYlFWcDKkydgDg0P7d8B4PH3hEB28UfC4NX/cTXaf2Q8NFniH/Wuon7iEn8bgrovBypZO9yTNEkYqtF2q9qkVKrY3rQFXKKwrWMD3U+FD3ODO+r6UeUxUAZFExy3K/ZtrHEXbq3ARcB6dMaZcPE6oIx5TTR7BZSCAQRBBGDR626zw6DzyZY4OF55yXibel+GYnwphRlgrZ0zuyfsmYk4NIbfM+Nuho4O3dUyDhoz5hboHw/CvUylJ+P5KNRu2YS7/tf0Yfn9Y3pHjjKHe2fm59f3OK4nmHMXUo3AJpIgjS23/20Z4rmzb8WyyPkNbTJkEnAJO4zBJ75pzxXPFS25a2FuWxqe2zadSDLG2xkaoyAd9pO9CpxS8QVvWXnQdUe6U/RlRqGdzMHKmd6O5NWkDY4umV8M9q8GNsyckowMgMcgow1bH1FLeM9mbEsVQrA1DQYgwTjy27flV97k9u6qF2KXEgalw0woLAjvjz/AJAXmFzibSAi6l1f27Y1mezGBO9JGugu+xTyU67VvVnVg/vROe9MuVcxe/aVHbpUMYGJ62AB9ABt37zWVldDIIeWmK3UVelc4AEQjaQNvI5799810htAVuspZDo57iU8bixbcnQr6QBjEST8T3Pl5V01poAiBgQBsB5D0H5VlZUNLmTOvxOFFL0OR/tJ4VWsPcKjWoUBoEgB1xO/3j3px/ZtbA5dZgAajcZiPvHWRJ8zAA+AArKyujo4uzrrCzUnrKylHIzW5rKysY2oqBG9ZWUTERWMKysrGB2FDsMVlZQAxVz7lyXbbBhsrQRuIEx8D5GvKFvNw91GssUJIiDtqiY+uxwe4NZWVN41KR0RzpSvpnf8tv8A2nhrd1wA7EzpECVaJAMxIGYx6Cq+N4MOkEnttHb5VlZWlhkU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6" name="AutoShape 14"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08" name="AutoShape 16"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9410" name="AutoShape 18" descr="data:image/jpeg;base64,/9j/4AAQSkZJRgABAQAAAQABAAD/2wCEAAkGBhQSEBQUEhQVFRQUFRQVFBUVFRQUFBQUFBQWFRQXFRQXHCYeFxkkGRQUHy8gJCcpLCwsFR4xNTAqNSYrLCkBCQoKDgwOGg8PGiwlHCQsKSwsKSwsLCwsLCwpLCwpLCwpKSwsLCwsLCwsLCwsLCwpLCwsLCwsKSwsLCwsLCwsKf/AABEIAMABBgMBIgACEQEDEQH/xAAcAAACAwEBAQEAAAAAAAAAAAAEBQIDBgEABwj/xABHEAABAwIDBAYHBAcGBgMAAAABAAIRAyEEEjEFBkFREyJhcYGRMkKSobHB0RQjUvAHM1Oi0uHxFmJygsLiFSRDY7KzF3OT/8QAGgEAAgMBAQAAAAAAAAAAAAAAAgMBBAUABv/EAC8RAAICAQMCBAUEAgMAAAAAAAABAhEDBBIhMVETIkGhFGGRsfAycdHhBYEzQlL/2gAMAwEAAhEDEQA/AE2VSDFbkUgxZdmnRSGKQarQxSDFFnUVBq6GK3IpBi7cdRUGqYYrAxTDF1nUVtYpNYr6DesO8fFeaxdZ1FYYphisDFY1imyCoMU201cKam2mps4pFNTFNXimpCmusgpFNT6NXimpimuOBhTXRTRPRKQpKCQYU1IU0SKKmKKg4D6Ne6JGdCvdCoYSAjTXDTRhpKJpIQgM01w00WaaiaaiyQQ01E00Waaiaa6yQQ01w00UaajkUWSCli8iDTXl1nUJBTXcivFNd6NdZFFAYpdGiGs5qRpjgus6gbIpBiv6NdFNdZ1FIYpBiuFNTFNdZFFdJtx3hSaxWil4DmrmYcnQHyK7crOoobTVjaauGHIFwRJMSCOJU200SYDRU2mrRSVzKSvZQRoBgopKYpIsUFIUUVEWDNpKYpIkUVMUVxwKKSmKKKFJTbRUE2CiipigjG0FczDKKOsXfZ140E4bgl52C7FDizlISGioGimz8Kh30UtjUxaaSg6kj3UlW6khsJAJpKJpo11NQNNQSBmmommizTUTTUWEBvAC8p1ngaryHeGoiihDgC3RWdEs/u41zS3K4lpMObqOUjh2+C1TgBqQilwxceUDdGuhi9ja2QTHAoOljHZj2Wjtj+vkoVskNFNSa1AM2gS6MtiW3nQTB96LwQudJzOnuzEfH4KeUQFNozAAJPYJJT7Y26bqhzVQWM5aOd9B2pZg8Q6k8PZGZsxNxcEG3ivo2HfLGk8Wg+YULllfPNwXB6hh2saGsAa0aAJVtvemjhC0Vy5uecpDS4GInTT0hqj/APiVPpOj6Sn0n4M7c/szKxH6WaE0KLvw1XD2mT/oXJKUlEqRXPITtbfrCVmBrK1utmD6T7kjqkHL1SDeUlZtWh+1Z7x8QsLlEBX0mq8sCXqxyltVJG/o46l+0Z7QTXB0g/0SHdxBWD2dSkr67u1ssUqIkdZwBd8h5fFWYYElbYqeUTuwRCrOHWpxOEBFgldbCwhnjrodGdinoVIUkaaK4KSr0NTBm0lcygiGUUTSoIlGyHIHpYZF0sKiqGGRIpBWY4l6iXMqpYUQuuwoV4XkxwVUL3MVYrCQltWin+IbKW1aSzckNrLeKdrkUPpKp1JMn0VS6ikMspi801A0kwNFQdQS2w0xeaaXYprptYjUHTzTPGYgNtqSLJVUxB0dfmQlykOghfiKt+S8p1WyZB815I3FpLg+Ztxrh6Jy6ejae9FUtt1QPSJA4G6XALzVqGSaBu8ry2HXsfh/VUVNsGSW8bnvPy08knBV1RkEdoB8xKJRRDkxsdskgWFgRbha3yKKwm3XsByxeTJvE3SFjldmRbURuY9xG8VVzAJixmLSvsO1cW9mzHPp2eKDIP4Za0F08IBJ8F8FY5forZADsLRBEg0aYINwQaYkEJc4pdBWST4bPjmGwgZ1pzO1kGQ08weLu3+q3O3Cauy8O+trNJzydYIczMe8OB8U4buNhRUDshgXDMxyaz6PEdkwrt7dmurYOrTYJcQ3KLAdV7XfAFIp9X3G5M8ZOO1dD5rtHCYXLmpVTn0yRqMzr5hYdUMt2lU4PCNgdZt+ZEiFazcXEuEhjfbaiBuRiGwXNaJIA6wNzoLK/wCLCVJNAU0+TQbt7OZUyEQRJc4QJDWwADxEnhyk8F9Aw+iyu6ez20qcH0zc/nu+fNaqkrcOxVm75LUPXoSiF5G1YsUVKCgKKY1qSrZRuq8ocjk+CinQRtLDwrGUwFNOjBIBys8vLy4SjAPEqJeqqtRVOqJE5UGo2WVHIeo1efVEKttS8c1Tk03Q+MaK301S5iLqiAqWUyZgJEl6DlLiyqmBPYobUrM9W1lRicSGa8oS+rV6QnKJgSbjQalVpP0Q+MLe4XYx4J5kcj744FLS66Y4p8+Ol7hAuppE5UXsa4KKlWNAvKXV4gzaCDaLzaO5eS+GMPlcSrqFCXtB0JA8CQE6wm6WIeDFOIPrEN8p1RmG3JxOZpytgEGc3Jw7NVpeLFepm7O5Ju5g6PpesWZsnpNme6FD+z9Mn1vMfRamnsfFZQyOpObLeJiJ0UWbsYk+p7nfRU/Gn/6L+3CrujO0t26XHP7X8kv2xs5tJ4a2YyzeDxI+S3+G3WrTdkdpDoB7eqqto7qUy3pKzMQMrbu6tNgEzo5pPFWsWXjzMqZ1jbqFHzem26/RWwj/AMtQ/wDppf8AravnmE3BY+m7LTqtLmw11R+aDMggMpdgnSxIW92RWDKNGk+1RtKm0gg6tYAb+CPJlg0nZn5IvoNRqvRdcaV0G6ZGnX7lcEZUiuaYAgU2vB4yXOafgES6nPgqThnfaC+2U0g3tzB5OnKCiSnTxpS4R1mfwwgp9hmmAk+Ep3vZNmOIgD3hW4sEKXlEFdlOIIVFFik5RaULXJNlwXJUKblJzERBx7lXnEKRpKl1IoWSis1LqD3CB8fNedTKprNNvzxKrZGOiV16iicXcdiqqFUPCozdFqKTGWKxzXN5dnNUUNqhjTxKAehagSXkle6+RkcMar0PbQxGdxKDcbADW86c0R0fbz9yqexVJt3yXIpJUCuYh6zEeaaHrU1Vk+SxHoLHsM/RdRFWgeS8pUg6NH/bRn7N/tNXBvu2P1TvbakI2U84Y13BrWi1pFucEnildOHNt+fzdRcl1I+B07TrmnT59TZs34af+mfbH0Vh30bH6s+0PosTSEH8hSqYho4t9oaqVkmujBehwdvdmyZvu0/9M+1/tQu096aVai9lSjmYWklucict4kAHgspTribOb5heDpa6IPVdYGeBR+Jk9WD8FgXRe7Nds3e4dFTLKJAc1pg1C4i0wSW311U8PtbpsTduQhoIvMxYjQfiWO2S9wpMsfRHA93JNKNQhzXjVpBNp6sQ4HwlBkcr2vpYPw2Pbuiua7s0FTeX7yGAETlkk3IMWA7Uw2Fth1ap1gAMsiJsbDU96T4fDU3APhovrmfrPAZp1R2FxFKg4PkhsZXOOY2PJtzrCvad1Toz8uONNJcmmL7x2SuZkip700naZje0NJtKsq47pQAwvZe5iD3dmqv5NQv1FJYX0Y8awAWCqrYloLZc0XOrgOBSZ9BoH3jnH/EXH3K+hg6dsrWoH/kl0UfcnwUlbfsHu2tSHrg90u+AVFXbLfVa89zT84UgwcIXi1Q9fkfRIHZD5gx2gTpTf45R81H7S/8AZnxc0IzKugIfi876fY7bDsBjE1OFP98fREMx9TjTHt/7VavF45jzC74jU9/Yjyei+/8AJ77c/wDZ/vD6KQxx403fun5rgqt/E3zCk1w5jzCas+fv7EcdjxxYOrXDw+ih0jD2d4I+SvyrxpJu/O10T/1/ZFoFFFp0IXnYBE06ACvhHjxPIrmkgvEa6Cars5A19kTOmi0xYh3ME8EjNp9nKY2OokjNjZPKB87KirgSAtT9mBCoq0IWblwzXJYhqvQzD6BnRD1aS1DqIKHxOFHEKlJNdUWY6j5GTqsK6nFbCN5LyXu+RbWRGawW8tCq/omudxygyGOI5czA4hcxG99CnV6JznAgwXAdRp7Tr32MJHsndR1PEte5wLGEObGpINpHDtXtobmOfXc5r2hjyXGZzNk9a3G5sn7MO6m+KGTbrhDrb+2MNSe1tcGoSJgNa4hp4kkiJQW0qeBZRZWyZm1JyBubMedswiOPJS29umcQ9r6bg0hrWEOkyGiAQR2K/GboB+Fp02uGajnMu0cXmXWGl9NV0Hjio+Z/MRLfb4ObEwGFxLM1OmIBggzmaeRvy8E42bsukyYY0EFwmL6kaoHdjYv2Wm/M4EvILjo0ACwE95upVtutBeGCbkgmQ2/LmhncpNQbaCV1z1HuFa1rR6IHMofGbUGVwZBMOv2xwCSDE5nfeEzE8Z5Wb6qFxu1mMcGx6cxJvbt8VMcLbIcV1Y22LtAioCHG4gzcSGibm0p6dsn9ozl6i+d0a2Z7v8Ijjq0TF+aYUKDiS/k6TbnKPJjSYtxU+aNw3a//AHGx/kUcRtduQ/fCYsBz8AsZhmkCZEA3nuRgEuH+MT4kR7iVCh5gfBXb2DnYoudLnEye08Rp5p3V6YMa/OA1wBDYEiAL5uJKzT6RFTLyPyWyxTQaTQNGtHllan2qsXl4cULKO03ucW5nag682i3dqnGzQXOEyeN0gwFKarh2t8BkErW7KowJ8At3TxVcGVn/AFUWOUQVKubqkFWmxIU6n1UuxNJNB6KHr0/cukuDhBWshqmgTjF4KbjlKWGl2XA6w5do5iFUmmOxsHbj3B/Aw3jxuEz2LWLnOu7LYgZibjW/JI67RmI5yPgnmwhYdrZ83uVGTcencuzS2X8h4Zk3PdaFIEqbbhSAWgsUnzuM0jnQztUUVVlSdVCTSVkosYbIbEPgq0BcdTuUvUOeTGlFEx4YPSAcrX4Ky5SZBlFZ0rS4YZIPxeoUpu+DP4vAgHiO4leR+LddeWNlhGMmky9DLLafJm740ybB3kOHiq8ZvcwiIPjHfzXzF+KfNnEdxUzXcQJJJ5yZK0PgIlz4mR9Jp7yNiQ491zp/RF/20psbeS48CDp3hfKKdN2t+K4KRB4qfgIN8sF6qXY+m/8AH21WkveRGgyuy+zF/wA3QlLaYL3QbACDxJnhyWB6N3Iomk58QJTVpoxXDB+Jk/Q2lbaER1vVPI8R2lJdoYqajDOnuSWH9q4SeKdjxKInJlcjbbsjpK4GocD+60StazDBtN4vME3PGCsLugXZ2QYMuHgS0fNabGuqNbU6zoyMOrolxus3VxvJV/ll3TvyWM6mBhpFrtkGOKspxmykXJpuB56D6pRsoVKzCc75GlyfmmmHBFVwdctFIi/KCR+eSr1tbTY58oN2gwMqu4GflHzWmw5DpEaQL8RlYsnjMORiWkmxJJ8KjxfyC1dLEtDn3EAt4j8LfmIRJ0lyZ+flL87CvZjIq1DyMeRj5DzWswjYYFlcI5vSPy+s6Se0kn5gf5VrmCAF6fTqooy8ruQJiHXQ+Zdxj+sUKKi6b5BSHVM9UeC7VFlUw/djuCuebKx6EC+paRwNh9EDicOcwIu4N9ocQfBH1xKHfeOH1j+SpzdOhyXqZjHiHiLTPgbLRbDHUHd8HO+qV7UI6SSAbEHt5d3OUx2HXEBvIWnW7nKjlqy1K3jHlHTxKsQFevkMjsnuuiaGKDu/86K5p9TB1jfD+5RcHVly5lUlxXXFMAjKreeStIUS1Vs0HJUSioNXRqF0lR4/nks/aotV3QQFWbfiuq0sJXl5+WKbdpMsLJSPzqNgNlTfsJoul9feEUny/NEkABoNhE6kc1CvvjSLpaagHawfxrdWHPJWjQllwx4Y3p7Ntoi6WyGkQQkVXfSiQMvSAxfqN17OurBvzSyR95m55GxHtqPhs3Y5Z8HcZDZ2QGAChOg63hCHwe+1FoIf0h5QxvzevVN7sK5xMVfYZ/GmLDlT5QDy4muGEPoG3ig8VQILe9dZvXhx+1P+Rv8AGuVd6MM7hVt/cb/Gmxx5E+gqU8b9TS7nNb0wkwGjMecSJj3LQbaxoc17aYLiWtAhpkxyt2LA7L3swlN+d/2g2jK2nTA1m5NSeSb1f0n4VjIoUqgJmXPY0wecB9z2kqhn02WWVSjBv6UWMWoxxhTkPMFs2s2lDzkbMm9x5WFjrdGN2mMxykucQJedLaABYV36RGOHXdVdEx92wXI7HruH35wrRf7QXH/t0wP/AGSjWiyu3NfQNavEqSZv/tJNzrPG/afBW/auA/n2fkrCf/JGG4Nrewyf/NajcrbdHGuqdGHgU8k5w0SX5oiHH8JnvUPTPEt8lwhbzRm9sWbDYl6kc3Dy1WyqVwGys3sKiOnJ5aJ5tKwW1gfksy8y89CzFYiTKHFRcqOUWqvkycjYYxrS2gOjywZ5plSqggdw94WfpJhh3oseo5pkTxdgnEi/55IKs3imQpzcqp1JRqItqwYSSEmLw2bh+YVDKBZB8j2gu+qdOoiV1tEEQVj+I1KmWvFSVALNoSReDoZ/N1yqC2SzT1m8W9o7F6vg8jiYlhEOHEDm3tGqhTrFrwCeEsfwcOHuldJeW3yvdBKusRpgdpggBx4DrcPHkUxCzeIoG7mC/rM4HtaPkiNl7WsGnmdTpaw7pV3T65wqOV2vSX8lfJgtb4fQdlRK4HAqLmrSnO1ceSodK6AFUWkKTeZVWGTzVKJJ57gF5cXkmU5N2q+n9kn5O3yaJpEcc/8AoWchaHfFsCiOyp/oWcY66v6X/hj+epY1iSzSS+X2RMBdDVOQmtLB0m0Q9xzPc0ua2ctm6i1+BumymoiIwcugpDVIMUzUl1mZZ0EkxPenGJ3fqMa10BzSwVJb1srXOyjPHokngeY5o0A6E4prvRIttBazdzdCnVpOq4h7qVKcrXBodL9SIkerJnmAOKgkw5pqJYm20MGGvcAZAJg8xwKBqMhCpWE40COCirHWN1FFZFEFtP0ZY5zK7mt0cac+Gb6rGErVfo9P/MHvb/qSsyuDTDxOpI/RmwsI4jPzA+aKxpPFF7EaBQZHJV7WIhQoKONEt7sjElRyiHqFVyi1yzMkuS/CIZSejsO9LaZRdFyTHJTJnDgf0nWVNQ3VFCqYRLaS1d3iwSRmuO18lDguMVrmKuLrG1ENsrDu0cqNS7G4QBpHqT/+ZPEf3ezgmkKp4SVN43b6MmE2mJxiiD0bzD2nqumzh+QoYmjJzMs/Uj8Xb3/Hv1sx2FB6pECeo78DrWP93TuQVGsc2R9nt0P4tAO8/FdljtVx5izQx0+V1/Pb7DHZe1jMOsbAg20Go4z2J7RrBwWRrDP2OHH8XLvVlDazmmHOII4/X6rtPq5YOnMewGXS7+Y8Psa6FEtQeC2kHWMB2mognzkI+Vv48mPPHdEzJRcXTINpjvXlIryPZFcKPsCflT9IlFodQy8qk+bFjxSJ0B8ivoP6T8VSD6DcO8EMbUDi3TMSziLG3JZE4shv6x+aTNzlgAEQdZ19yTosjlp4tL69epc1Ki80ufygH7I6Jg+RWq2bgWuoszDrta5vaASeHcfekQxdQz946P8AE7lIVtPFQQS8kyDxvpre+iZlUpqgce2DsM2hscUYOZxMtFzwLZTTYuPeHCHRYczpoLd6WO2uahdmkgAExGjYAifBWUdtO0aXgdjsvwTIzkuKbFTxp82kNdqMa+rIY1h9YNGUE3vl9XhoAmW1NpudSY1rS2mxsNa1pyibk9pJ1KzzS0w5zDfiXG/in2w8Q3phRcKoDTmcyQQWiCQM2hvyQzzOCbcX7E48CnJKMlf+/wCDJ4qrczKExFUFoABm+a4IOkRa3HzC+k7f3Wa9rnUKZeGhznTaoxjSBmeIi88CVhMThmgxEHl9EmGohL9JYlgnHqJC1cIV9ViocFaTsrNUQhajcH9fHNzPiVmsq0W5AP2i3NvzQ5WlB2TjXmR+ldi7Qy0mg/h+Sox+OzFJMK9+UX4K4lxWVL/IQ27UaC0jUrZNz11pVYpFWsolZ09SmWlCi6mUVSchqdEomlSSfGVgToZ4RyZhJ6AhMqday3tFqYbabMrNHm0erFUEqbzKjAVLVZfEk6AXCJByi4LuZeVeVSW0gFxNHMI+KzeKowcrpEeg7iLyAfz/AD1Tgl20cCHjtVLxHB16F7TZVF0xLh8TMsqWcLg88rbX5rtZmazoDhx4IXEs9V+o0d8irqOLz9R/pCTmtfQD5rpKvNHoae2uUUUsS6m6/DQ8RfhGoWl2fty33mh0IGg7exI69KDkd4HvQzajqToOnuPaORRY80oPfjf9gZMUMy56n0BlQESLg6HmvLKbM2wWN6pkXkHgfkvLZh/lce3zWn+xlT0WROkfmreAmKfI547Yy6JV07lpt96bM1IUzmID8xmZMtjs8lnQxmW5OfNwgtyx8ZWnp2pYkxWeLjkaK3VnHVW0jYT2yVAO5DzuuF0p1Ck6GGGxDWkzoQBYa/myswLC4gASSdOJJNgEFQj3LS7oFjaj6jyPuqfTNkgdanWpH4ZkMUkwp3JBG8jmsqtosMtotAkcXua1z/3pR+ycaxmKw9aoHBr2Fj3RAkOyFwveG5CdND3rOiqHPJJFzzCcVg04aQ1uZjiS/MNCBDcv+Vx8VXzSWRSh6Mfix+G1JdT6RtKjlJggmCJ5iOXgsbvjsttXK6nS6MhoDhmJzEAdYTpJlGbD2nTxFAZngPpjKZcATAgceR8wjMRh6eX9Y0xcQ9mul/LReZxOenntfVHoWo5YLk+Y4nAOb6QI5TySyrShfTt79t/amAPLJpljWluQEty1JmNdAsFjcIIMEeYXocGfd1MfPg7CsPWj3KfFee0fErOOan+57vvh3t+as5knBop47UkfcKGK6o7lcMUEppV+qO5TD15eeniujN2Mr6ocNxI5q5mISdjkRTcq0sVeoW1MbsxARDMQEppuRDClONCZ4kN6eIRDK6VUijKRTISa9SlPGkGterAFCgyUWKK08OlnlVlGbSdFIapBisDFbC0MGivqKcgQtVT2IpwuqXtWZqdPtCixJtXZYcCRqs29nA2cND8lu3NSLbWy5GZuvFZyk4On0NfS6n/pIU0cWajsj/TcbGALAcfJXVaZiKgtIh3hz+aWkTY+kNDp70ds7Eh8UXCA0HrE3kGwMopxrzR6F2S2/t+dAKpTdTJPA2BFjzuvI6t1ZkWm2k8Y8IXlCmnyGpW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682" name="Picture 2"/>
          <p:cNvPicPr>
            <a:picLocks noChangeAspect="1" noChangeArrowheads="1"/>
          </p:cNvPicPr>
          <p:nvPr/>
        </p:nvPicPr>
        <p:blipFill>
          <a:blip r:embed="rId2" cstate="print"/>
          <a:srcRect/>
          <a:stretch>
            <a:fillRect/>
          </a:stretch>
        </p:blipFill>
        <p:spPr bwMode="auto">
          <a:xfrm>
            <a:off x="457200" y="1981200"/>
            <a:ext cx="3656184" cy="312420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4495800" y="1114425"/>
            <a:ext cx="3784369" cy="51339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6148" name="TextBox 8"/>
          <p:cNvSpPr txBox="1">
            <a:spLocks noChangeArrowheads="1"/>
          </p:cNvSpPr>
          <p:nvPr/>
        </p:nvSpPr>
        <p:spPr bwMode="auto">
          <a:xfrm>
            <a:off x="685800" y="990600"/>
            <a:ext cx="7620000" cy="4524375"/>
          </a:xfrm>
          <a:prstGeom prst="rect">
            <a:avLst/>
          </a:prstGeom>
          <a:noFill/>
          <a:ln w="9525">
            <a:noFill/>
            <a:miter lim="800000"/>
            <a:headEnd/>
            <a:tailEnd/>
          </a:ln>
        </p:spPr>
        <p:txBody>
          <a:bodyPr>
            <a:spAutoFit/>
          </a:bodyPr>
          <a:lstStyle/>
          <a:p>
            <a:pPr lvl="1"/>
            <a:r>
              <a:rPr lang="en-US" sz="2400">
                <a:solidFill>
                  <a:srgbClr val="002060"/>
                </a:solidFill>
                <a:latin typeface="Calibri" pitchFamily="34" charset="0"/>
              </a:rPr>
              <a:t>1. Lighting terminology</a:t>
            </a:r>
          </a:p>
          <a:p>
            <a:pPr lvl="2"/>
            <a:r>
              <a:rPr lang="en-US" sz="2400">
                <a:solidFill>
                  <a:srgbClr val="002060"/>
                </a:solidFill>
                <a:latin typeface="Calibri" pitchFamily="34" charset="0"/>
              </a:rPr>
              <a:t>Luminous flux</a:t>
            </a:r>
          </a:p>
          <a:p>
            <a:pPr lvl="2"/>
            <a:r>
              <a:rPr lang="en-US" sz="2400">
                <a:solidFill>
                  <a:srgbClr val="002060"/>
                </a:solidFill>
                <a:latin typeface="Calibri" pitchFamily="34" charset="0"/>
              </a:rPr>
              <a:t>Illuminance</a:t>
            </a:r>
          </a:p>
          <a:p>
            <a:pPr lvl="2"/>
            <a:r>
              <a:rPr lang="en-US" sz="2400">
                <a:solidFill>
                  <a:srgbClr val="002060"/>
                </a:solidFill>
                <a:latin typeface="Calibri" pitchFamily="34" charset="0"/>
              </a:rPr>
              <a:t>Reflectance</a:t>
            </a:r>
          </a:p>
          <a:p>
            <a:pPr lvl="2"/>
            <a:r>
              <a:rPr lang="en-US" sz="2400">
                <a:solidFill>
                  <a:srgbClr val="002060"/>
                </a:solidFill>
                <a:latin typeface="Calibri" pitchFamily="34" charset="0"/>
              </a:rPr>
              <a:t>Power</a:t>
            </a:r>
          </a:p>
          <a:p>
            <a:pPr lvl="2"/>
            <a:r>
              <a:rPr lang="en-US" sz="2400">
                <a:solidFill>
                  <a:srgbClr val="002060"/>
                </a:solidFill>
                <a:latin typeface="Calibri" pitchFamily="34" charset="0"/>
              </a:rPr>
              <a:t>Efficacy</a:t>
            </a:r>
          </a:p>
          <a:p>
            <a:pPr lvl="2"/>
            <a:r>
              <a:rPr lang="en-US" sz="2400">
                <a:solidFill>
                  <a:srgbClr val="002060"/>
                </a:solidFill>
                <a:latin typeface="Calibri" pitchFamily="34" charset="0"/>
              </a:rPr>
              <a:t>Lighting power density</a:t>
            </a:r>
          </a:p>
          <a:p>
            <a:pPr lvl="2"/>
            <a:r>
              <a:rPr lang="en-US" sz="2400">
                <a:solidFill>
                  <a:srgbClr val="002060"/>
                </a:solidFill>
                <a:latin typeface="Calibri" pitchFamily="34" charset="0"/>
              </a:rPr>
              <a:t>Lamp life</a:t>
            </a:r>
          </a:p>
          <a:p>
            <a:pPr lvl="2"/>
            <a:r>
              <a:rPr lang="en-US" sz="2400">
                <a:solidFill>
                  <a:srgbClr val="002060"/>
                </a:solidFill>
                <a:latin typeface="Calibri" pitchFamily="34" charset="0"/>
              </a:rPr>
              <a:t>Lumen depreciation</a:t>
            </a:r>
          </a:p>
          <a:p>
            <a:pPr lvl="2"/>
            <a:r>
              <a:rPr lang="en-US" sz="2400">
                <a:solidFill>
                  <a:srgbClr val="002060"/>
                </a:solidFill>
                <a:latin typeface="Calibri" pitchFamily="34" charset="0"/>
              </a:rPr>
              <a:t>Correlated color temperature</a:t>
            </a:r>
          </a:p>
          <a:p>
            <a:pPr lvl="2"/>
            <a:r>
              <a:rPr lang="en-US" sz="2400">
                <a:solidFill>
                  <a:srgbClr val="002060"/>
                </a:solidFill>
                <a:latin typeface="Calibri" pitchFamily="34" charset="0"/>
              </a:rPr>
              <a:t>Color rendering index (CRI)</a:t>
            </a:r>
          </a:p>
          <a:p>
            <a:pPr lvl="2"/>
            <a:r>
              <a:rPr lang="en-US" sz="2400">
                <a:solidFill>
                  <a:srgbClr val="002060"/>
                </a:solidFill>
                <a:latin typeface="Calibri" pitchFamily="34" charset="0"/>
              </a:rPr>
              <a:t>Ballast factor</a:t>
            </a:r>
          </a:p>
        </p:txBody>
      </p:sp>
      <p:sp>
        <p:nvSpPr>
          <p:cNvPr id="6149"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6150"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
        <p:nvSpPr>
          <p:cNvPr id="6151" name="Rectangle 9"/>
          <p:cNvSpPr>
            <a:spLocks noChangeArrowheads="1"/>
          </p:cNvSpPr>
          <p:nvPr/>
        </p:nvSpPr>
        <p:spPr bwMode="auto">
          <a:xfrm>
            <a:off x="533400" y="6324600"/>
            <a:ext cx="418623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A. Introduction to fundamentals of lighting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Luminous flux</a:t>
            </a:r>
          </a:p>
        </p:txBody>
      </p:sp>
      <p:sp>
        <p:nvSpPr>
          <p:cNvPr id="7176"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pic>
        <p:nvPicPr>
          <p:cNvPr id="7177" name="Picture 2"/>
          <p:cNvPicPr>
            <a:picLocks noChangeAspect="1" noChangeArrowheads="1"/>
          </p:cNvPicPr>
          <p:nvPr/>
        </p:nvPicPr>
        <p:blipFill>
          <a:blip r:embed="rId2" cstate="print"/>
          <a:srcRect l="66579" t="17241"/>
          <a:stretch>
            <a:fillRect/>
          </a:stretch>
        </p:blipFill>
        <p:spPr bwMode="auto">
          <a:xfrm>
            <a:off x="6019800" y="1371600"/>
            <a:ext cx="2103438" cy="3657600"/>
          </a:xfrm>
          <a:prstGeom prst="rect">
            <a:avLst/>
          </a:prstGeom>
          <a:noFill/>
          <a:ln w="9525">
            <a:noFill/>
            <a:miter lim="800000"/>
            <a:headEnd/>
            <a:tailEnd/>
          </a:ln>
        </p:spPr>
      </p:pic>
      <p:sp>
        <p:nvSpPr>
          <p:cNvPr id="12" name="TextBox 11"/>
          <p:cNvSpPr txBox="1"/>
          <p:nvPr/>
        </p:nvSpPr>
        <p:spPr>
          <a:xfrm>
            <a:off x="609600" y="1600200"/>
            <a:ext cx="5181600" cy="2862263"/>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Total amount of light emitted by a source in all directions</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Measured in </a:t>
            </a:r>
            <a:r>
              <a:rPr lang="en-US" sz="2400" dirty="0">
                <a:solidFill>
                  <a:srgbClr val="FF0000"/>
                </a:solidFill>
                <a:latin typeface="+mn-lt"/>
              </a:rPr>
              <a:t>lumens</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Used to rate the output of lamps</a:t>
            </a:r>
          </a:p>
          <a:p>
            <a:pPr lvl="2" fontAlgn="auto">
              <a:lnSpc>
                <a:spcPct val="150000"/>
              </a:lnSpc>
              <a:spcBef>
                <a:spcPts val="0"/>
              </a:spcBef>
              <a:spcAft>
                <a:spcPts val="0"/>
              </a:spcAft>
              <a:defRPr/>
            </a:pPr>
            <a:endParaRPr lang="en-US" sz="2400" dirty="0">
              <a:solidFill>
                <a:srgbClr val="002060"/>
              </a:solidFill>
              <a:latin typeface="+mn-lt"/>
            </a:endParaRPr>
          </a:p>
        </p:txBody>
      </p:sp>
      <p:sp>
        <p:nvSpPr>
          <p:cNvPr id="9" name="TextBox 8"/>
          <p:cNvSpPr txBox="1"/>
          <p:nvPr/>
        </p:nvSpPr>
        <p:spPr>
          <a:xfrm>
            <a:off x="7086600" y="5943600"/>
            <a:ext cx="1128835" cy="276999"/>
          </a:xfrm>
          <a:prstGeom prst="rect">
            <a:avLst/>
          </a:prstGeom>
          <a:noFill/>
        </p:spPr>
        <p:txBody>
          <a:bodyPr wrap="none" rtlCol="0">
            <a:spAutoFit/>
          </a:bodyPr>
          <a:lstStyle/>
          <a:p>
            <a:r>
              <a:rPr lang="en-US" sz="1200" dirty="0" smtClean="0"/>
              <a:t>© PG&amp;E PEC</a:t>
            </a:r>
            <a:endParaRPr lang="en-US"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196"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err="1">
                <a:solidFill>
                  <a:srgbClr val="7030A0"/>
                </a:solidFill>
                <a:effectLst>
                  <a:outerShdw blurRad="38100" dist="38100" dir="2700000" algn="tl">
                    <a:srgbClr val="000000">
                      <a:alpha val="43137"/>
                    </a:srgbClr>
                  </a:outerShdw>
                </a:effectLst>
                <a:latin typeface="+mn-lt"/>
              </a:rPr>
              <a:t>Illuminance</a:t>
            </a:r>
            <a:r>
              <a:rPr lang="en-US" sz="3200" dirty="0">
                <a:solidFill>
                  <a:srgbClr val="7030A0"/>
                </a:solidFill>
                <a:effectLst>
                  <a:outerShdw blurRad="38100" dist="38100" dir="2700000" algn="tl">
                    <a:srgbClr val="000000">
                      <a:alpha val="43137"/>
                    </a:srgbClr>
                  </a:outerShdw>
                </a:effectLst>
                <a:latin typeface="+mn-lt"/>
              </a:rPr>
              <a:t> </a:t>
            </a:r>
          </a:p>
        </p:txBody>
      </p:sp>
      <p:sp>
        <p:nvSpPr>
          <p:cNvPr id="8200"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dirty="0">
                <a:solidFill>
                  <a:srgbClr val="002060"/>
                </a:solidFill>
                <a:latin typeface="Calibri" pitchFamily="34" charset="0"/>
              </a:rPr>
              <a:t>1. Lighting terminology</a:t>
            </a:r>
          </a:p>
        </p:txBody>
      </p:sp>
      <p:sp>
        <p:nvSpPr>
          <p:cNvPr id="9" name="TextBox 8"/>
          <p:cNvSpPr txBox="1"/>
          <p:nvPr/>
        </p:nvSpPr>
        <p:spPr>
          <a:xfrm>
            <a:off x="609600" y="990600"/>
            <a:ext cx="7924800" cy="2862263"/>
          </a:xfrm>
          <a:prstGeom prst="rect">
            <a:avLst/>
          </a:prstGeom>
          <a:noFill/>
        </p:spPr>
        <p:txBody>
          <a:bodyPr>
            <a:spAutoFit/>
          </a:bodyPr>
          <a:lstStyle/>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The density of light (total luminous flux ) falling on a surface</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Requires an area unit</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Measured in lumens per ft</a:t>
            </a:r>
            <a:r>
              <a:rPr lang="en-US" sz="2400" baseline="30000" dirty="0">
                <a:solidFill>
                  <a:srgbClr val="002060"/>
                </a:solidFill>
                <a:latin typeface="+mn-lt"/>
              </a:rPr>
              <a:t>2</a:t>
            </a:r>
            <a:r>
              <a:rPr lang="en-US" sz="2400" dirty="0">
                <a:solidFill>
                  <a:srgbClr val="002060"/>
                </a:solidFill>
                <a:latin typeface="+mn-lt"/>
              </a:rPr>
              <a:t> (</a:t>
            </a:r>
            <a:r>
              <a:rPr lang="en-US" sz="2400" i="1" dirty="0" err="1">
                <a:solidFill>
                  <a:srgbClr val="FF0000"/>
                </a:solidFill>
                <a:latin typeface="+mn-lt"/>
              </a:rPr>
              <a:t>footcandles</a:t>
            </a:r>
            <a:r>
              <a:rPr lang="en-US" sz="2400" dirty="0">
                <a:solidFill>
                  <a:srgbClr val="002060"/>
                </a:solidFill>
                <a:latin typeface="+mn-lt"/>
              </a:rPr>
              <a:t> or </a:t>
            </a:r>
            <a:r>
              <a:rPr lang="en-US" sz="2400" dirty="0" err="1">
                <a:solidFill>
                  <a:srgbClr val="002060"/>
                </a:solidFill>
                <a:latin typeface="+mn-lt"/>
              </a:rPr>
              <a:t>fcd</a:t>
            </a:r>
            <a:r>
              <a:rPr lang="en-US" sz="2400" dirty="0">
                <a:solidFill>
                  <a:srgbClr val="002060"/>
                </a:solidFill>
                <a:latin typeface="+mn-lt"/>
              </a:rPr>
              <a:t>)</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Also measured in SI: </a:t>
            </a:r>
            <a:r>
              <a:rPr lang="en-US" sz="2400" dirty="0" err="1">
                <a:solidFill>
                  <a:srgbClr val="002060"/>
                </a:solidFill>
                <a:latin typeface="+mn-lt"/>
              </a:rPr>
              <a:t>lux</a:t>
            </a:r>
            <a:r>
              <a:rPr lang="en-US" sz="2400" dirty="0">
                <a:solidFill>
                  <a:srgbClr val="002060"/>
                </a:solidFill>
                <a:latin typeface="+mn-lt"/>
              </a:rPr>
              <a:t> (lumens per meter2) </a:t>
            </a:r>
          </a:p>
          <a:p>
            <a:pPr lvl="2" fontAlgn="auto">
              <a:lnSpc>
                <a:spcPct val="150000"/>
              </a:lnSpc>
              <a:spcBef>
                <a:spcPts val="0"/>
              </a:spcBef>
              <a:spcAft>
                <a:spcPts val="0"/>
              </a:spcAft>
              <a:defRPr/>
            </a:pPr>
            <a:endParaRPr lang="en-US" sz="2400" dirty="0">
              <a:solidFill>
                <a:srgbClr val="002060"/>
              </a:solidFill>
              <a:latin typeface="+mn-lt"/>
            </a:endParaRPr>
          </a:p>
        </p:txBody>
      </p:sp>
      <p:pic>
        <p:nvPicPr>
          <p:cNvPr id="8202" name="Picture 2"/>
          <p:cNvPicPr>
            <a:picLocks noChangeAspect="1" noChangeArrowheads="1"/>
          </p:cNvPicPr>
          <p:nvPr/>
        </p:nvPicPr>
        <p:blipFill>
          <a:blip r:embed="rId2" cstate="print"/>
          <a:srcRect l="46576" t="50673"/>
          <a:stretch>
            <a:fillRect/>
          </a:stretch>
        </p:blipFill>
        <p:spPr bwMode="auto">
          <a:xfrm>
            <a:off x="4343400" y="3505200"/>
            <a:ext cx="4041775" cy="2638425"/>
          </a:xfrm>
          <a:prstGeom prst="rect">
            <a:avLst/>
          </a:prstGeom>
          <a:noFill/>
          <a:ln w="9525">
            <a:noFill/>
            <a:miter lim="800000"/>
            <a:headEnd/>
            <a:tailEnd/>
          </a:ln>
        </p:spPr>
      </p:pic>
      <p:pic>
        <p:nvPicPr>
          <p:cNvPr id="8203" name="Picture 2"/>
          <p:cNvPicPr>
            <a:picLocks noChangeAspect="1" noChangeArrowheads="1"/>
          </p:cNvPicPr>
          <p:nvPr/>
        </p:nvPicPr>
        <p:blipFill>
          <a:blip r:embed="rId2" cstate="print"/>
          <a:srcRect l="62102" t="15202" b="47638"/>
          <a:stretch>
            <a:fillRect/>
          </a:stretch>
        </p:blipFill>
        <p:spPr bwMode="auto">
          <a:xfrm>
            <a:off x="1295400" y="3886200"/>
            <a:ext cx="2971800" cy="2060575"/>
          </a:xfrm>
          <a:prstGeom prst="rect">
            <a:avLst/>
          </a:prstGeom>
          <a:noFill/>
          <a:ln w="9525">
            <a:noFill/>
            <a:miter lim="800000"/>
            <a:headEnd/>
            <a:tailEnd/>
          </a:ln>
        </p:spPr>
      </p:pic>
      <p:sp>
        <p:nvSpPr>
          <p:cNvPr id="10" name="TextBox 9"/>
          <p:cNvSpPr txBox="1"/>
          <p:nvPr/>
        </p:nvSpPr>
        <p:spPr>
          <a:xfrm>
            <a:off x="7086600" y="5943600"/>
            <a:ext cx="1128835" cy="276999"/>
          </a:xfrm>
          <a:prstGeom prst="rect">
            <a:avLst/>
          </a:prstGeom>
          <a:noFill/>
        </p:spPr>
        <p:txBody>
          <a:bodyPr wrap="none" rtlCol="0">
            <a:spAutoFit/>
          </a:bodyPr>
          <a:lstStyle/>
          <a:p>
            <a:r>
              <a:rPr lang="en-US" sz="1200" dirty="0" smtClean="0"/>
              <a:t>© PG&amp;E PEC</a:t>
            </a:r>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220"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Reflectance </a:t>
            </a:r>
          </a:p>
        </p:txBody>
      </p:sp>
      <p:sp>
        <p:nvSpPr>
          <p:cNvPr id="9224"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9225" name="Rectangle 8"/>
          <p:cNvSpPr>
            <a:spLocks noChangeArrowheads="1"/>
          </p:cNvSpPr>
          <p:nvPr/>
        </p:nvSpPr>
        <p:spPr bwMode="auto">
          <a:xfrm>
            <a:off x="685800" y="1371600"/>
            <a:ext cx="7772400" cy="830263"/>
          </a:xfrm>
          <a:prstGeom prst="rect">
            <a:avLst/>
          </a:prstGeom>
          <a:noFill/>
          <a:ln w="9525">
            <a:noFill/>
            <a:miter lim="800000"/>
            <a:headEnd/>
            <a:tailEnd/>
          </a:ln>
        </p:spPr>
        <p:txBody>
          <a:bodyPr>
            <a:spAutoFit/>
          </a:bodyPr>
          <a:lstStyle/>
          <a:p>
            <a:pPr>
              <a:buFont typeface="Arial" charset="0"/>
              <a:buChar char="•"/>
            </a:pPr>
            <a:r>
              <a:rPr lang="en-US" sz="2400">
                <a:solidFill>
                  <a:srgbClr val="002060"/>
                </a:solidFill>
                <a:latin typeface="Calibri" pitchFamily="34" charset="0"/>
              </a:rPr>
              <a:t> the fraction of incident light that is reflected at an interface</a:t>
            </a:r>
          </a:p>
          <a:p>
            <a:endParaRPr lang="en-US" sz="2400">
              <a:solidFill>
                <a:srgbClr val="002060"/>
              </a:solidFill>
              <a:latin typeface="Calibri" pitchFamily="34" charset="0"/>
            </a:endParaRPr>
          </a:p>
        </p:txBody>
      </p:sp>
      <p:pic>
        <p:nvPicPr>
          <p:cNvPr id="9226" name="Picture 10" descr="reflectance.jpg"/>
          <p:cNvPicPr>
            <a:picLocks noChangeAspect="1"/>
          </p:cNvPicPr>
          <p:nvPr/>
        </p:nvPicPr>
        <p:blipFill>
          <a:blip r:embed="rId2" cstate="print"/>
          <a:srcRect/>
          <a:stretch>
            <a:fillRect/>
          </a:stretch>
        </p:blipFill>
        <p:spPr bwMode="auto">
          <a:xfrm>
            <a:off x="1295400" y="3657600"/>
            <a:ext cx="2865438" cy="1847850"/>
          </a:xfrm>
          <a:prstGeom prst="rect">
            <a:avLst/>
          </a:prstGeom>
          <a:noFill/>
          <a:ln w="9525">
            <a:noFill/>
            <a:miter lim="800000"/>
            <a:headEnd/>
            <a:tailEnd/>
          </a:ln>
        </p:spPr>
      </p:pic>
      <p:pic>
        <p:nvPicPr>
          <p:cNvPr id="9227" name="Picture 11" descr="reflectance2.jpg"/>
          <p:cNvPicPr>
            <a:picLocks noChangeAspect="1"/>
          </p:cNvPicPr>
          <p:nvPr/>
        </p:nvPicPr>
        <p:blipFill>
          <a:blip r:embed="rId3" cstate="print"/>
          <a:srcRect/>
          <a:stretch>
            <a:fillRect/>
          </a:stretch>
        </p:blipFill>
        <p:spPr bwMode="auto">
          <a:xfrm>
            <a:off x="5562600" y="2286000"/>
            <a:ext cx="2362200" cy="33369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244"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4495800" cy="584775"/>
          </a:xfrm>
          <a:prstGeom prst="rect">
            <a:avLst/>
          </a:prstGeom>
          <a:noFill/>
          <a:scene3d>
            <a:camera prst="orthographicFront"/>
            <a:lightRig rig="threePt" dir="t"/>
          </a:scene3d>
          <a:sp3d>
            <a:bevelT w="12700"/>
            <a:bevelB w="12700"/>
          </a:sp3d>
        </p:spPr>
        <p:txBody>
          <a:bodyPr>
            <a:spAutoFit/>
          </a:bodyPr>
          <a:lstStyle/>
          <a:p>
            <a:pPr fontAlgn="auto">
              <a:spcBef>
                <a:spcPts val="0"/>
              </a:spcBef>
              <a:spcAft>
                <a:spcPts val="0"/>
              </a:spcAft>
              <a:defRPr/>
            </a:pPr>
            <a:r>
              <a:rPr lang="en-US" sz="3200" dirty="0">
                <a:solidFill>
                  <a:srgbClr val="7030A0"/>
                </a:solidFill>
                <a:effectLst>
                  <a:outerShdw blurRad="38100" dist="38100" dir="2700000" algn="tl">
                    <a:srgbClr val="000000">
                      <a:alpha val="43137"/>
                    </a:srgbClr>
                  </a:outerShdw>
                </a:effectLst>
                <a:latin typeface="+mn-lt"/>
              </a:rPr>
              <a:t>Power</a:t>
            </a:r>
          </a:p>
        </p:txBody>
      </p:sp>
      <p:sp>
        <p:nvSpPr>
          <p:cNvPr id="10248" name="Rectangle 9"/>
          <p:cNvSpPr>
            <a:spLocks noChangeArrowheads="1"/>
          </p:cNvSpPr>
          <p:nvPr/>
        </p:nvSpPr>
        <p:spPr bwMode="auto">
          <a:xfrm>
            <a:off x="533400" y="6324600"/>
            <a:ext cx="2338388" cy="369888"/>
          </a:xfrm>
          <a:prstGeom prst="rect">
            <a:avLst/>
          </a:prstGeom>
          <a:noFill/>
          <a:ln w="9525">
            <a:noFill/>
            <a:miter lim="800000"/>
            <a:headEnd/>
            <a:tailEnd/>
          </a:ln>
        </p:spPr>
        <p:txBody>
          <a:bodyPr wrap="none">
            <a:spAutoFit/>
          </a:bodyPr>
          <a:lstStyle/>
          <a:p>
            <a:r>
              <a:rPr lang="en-US">
                <a:solidFill>
                  <a:srgbClr val="002060"/>
                </a:solidFill>
                <a:latin typeface="Calibri" pitchFamily="34" charset="0"/>
              </a:rPr>
              <a:t>1. Lighting terminology</a:t>
            </a:r>
          </a:p>
        </p:txBody>
      </p:sp>
      <p:sp>
        <p:nvSpPr>
          <p:cNvPr id="9" name="TextBox 8"/>
          <p:cNvSpPr txBox="1"/>
          <p:nvPr/>
        </p:nvSpPr>
        <p:spPr>
          <a:xfrm>
            <a:off x="685800" y="1219200"/>
            <a:ext cx="8001000" cy="4894263"/>
          </a:xfrm>
          <a:prstGeom prst="rect">
            <a:avLst/>
          </a:prstGeom>
          <a:noFill/>
        </p:spPr>
        <p:txBody>
          <a:bodyPr>
            <a:spAutoFit/>
          </a:bodyPr>
          <a:lstStyle/>
          <a:p>
            <a:pPr marL="0" lvl="1" fontAlgn="auto">
              <a:lnSpc>
                <a:spcPct val="150000"/>
              </a:lnSpc>
              <a:spcBef>
                <a:spcPts val="0"/>
              </a:spcBef>
              <a:spcAft>
                <a:spcPts val="0"/>
              </a:spcAft>
              <a:buFont typeface="Arial" pitchFamily="34" charset="0"/>
              <a:buChar char="•"/>
              <a:defRPr/>
            </a:pPr>
            <a:r>
              <a:rPr lang="en-US" sz="2400" dirty="0">
                <a:solidFill>
                  <a:srgbClr val="002060"/>
                </a:solidFill>
                <a:latin typeface="+mn-lt"/>
              </a:rPr>
              <a:t> The rate at which energy is transferred, used, or transformed. </a:t>
            </a:r>
          </a:p>
          <a:p>
            <a:pPr marL="0" lvl="1" fontAlgn="auto">
              <a:lnSpc>
                <a:spcPct val="150000"/>
              </a:lnSpc>
              <a:spcBef>
                <a:spcPts val="0"/>
              </a:spcBef>
              <a:spcAft>
                <a:spcPts val="0"/>
              </a:spcAft>
              <a:buFont typeface="Arial" pitchFamily="34" charset="0"/>
              <a:buChar char="•"/>
              <a:defRPr/>
            </a:pPr>
            <a:r>
              <a:rPr lang="en-US" sz="2400" dirty="0">
                <a:solidFill>
                  <a:srgbClr val="002060"/>
                </a:solidFill>
                <a:latin typeface="+mn-lt"/>
              </a:rPr>
              <a:t> Measured in joule per second (J/s), known as the </a:t>
            </a:r>
            <a:r>
              <a:rPr lang="en-US" sz="2400" dirty="0">
                <a:solidFill>
                  <a:srgbClr val="FF0000"/>
                </a:solidFill>
                <a:latin typeface="+mn-lt"/>
              </a:rPr>
              <a:t>watt</a:t>
            </a:r>
            <a:r>
              <a:rPr lang="en-US" sz="2400" dirty="0">
                <a:solidFill>
                  <a:srgbClr val="002060"/>
                </a:solidFill>
                <a:latin typeface="+mn-lt"/>
              </a:rPr>
              <a:t>. </a:t>
            </a:r>
          </a:p>
          <a:p>
            <a:pPr marL="0" lvl="2" fontAlgn="auto">
              <a:lnSpc>
                <a:spcPct val="150000"/>
              </a:lnSpc>
              <a:spcBef>
                <a:spcPts val="0"/>
              </a:spcBef>
              <a:spcAft>
                <a:spcPts val="0"/>
              </a:spcAft>
              <a:buFont typeface="Arial" pitchFamily="34" charset="0"/>
              <a:buChar char="•"/>
              <a:defRPr/>
            </a:pPr>
            <a:r>
              <a:rPr lang="en-US" sz="2400" dirty="0">
                <a:solidFill>
                  <a:srgbClr val="002060"/>
                </a:solidFill>
                <a:latin typeface="+mn-lt"/>
              </a:rPr>
              <a:t> The rate at which a light bulb transforms electrical energy into heat and light is measured in watts.</a:t>
            </a:r>
          </a:p>
          <a:p>
            <a:pPr lvl="2" fontAlgn="auto">
              <a:spcBef>
                <a:spcPts val="0"/>
              </a:spcBef>
              <a:spcAft>
                <a:spcPts val="0"/>
              </a:spcAft>
              <a:defRPr/>
            </a:pPr>
            <a:endParaRPr lang="en-US" sz="2400" dirty="0">
              <a:solidFill>
                <a:srgbClr val="002060"/>
              </a:solidFill>
              <a:latin typeface="+mn-lt"/>
            </a:endParaRPr>
          </a:p>
          <a:p>
            <a:pPr lvl="2" fontAlgn="auto">
              <a:spcBef>
                <a:spcPts val="0"/>
              </a:spcBef>
              <a:spcAft>
                <a:spcPts val="0"/>
              </a:spcAft>
              <a:defRPr/>
            </a:pPr>
            <a:r>
              <a:rPr lang="en-US" sz="2400" dirty="0">
                <a:solidFill>
                  <a:srgbClr val="002060"/>
                </a:solidFill>
                <a:latin typeface="+mn-lt"/>
              </a:rPr>
              <a:t>P = I · V</a:t>
            </a:r>
          </a:p>
          <a:p>
            <a:pPr lvl="2" fontAlgn="auto">
              <a:spcBef>
                <a:spcPts val="0"/>
              </a:spcBef>
              <a:spcAft>
                <a:spcPts val="0"/>
              </a:spcAft>
              <a:defRPr/>
            </a:pPr>
            <a:r>
              <a:rPr lang="en-US" sz="2400" dirty="0">
                <a:solidFill>
                  <a:srgbClr val="002060"/>
                </a:solidFill>
                <a:latin typeface="+mn-lt"/>
              </a:rPr>
              <a:t>P : the power (watts)</a:t>
            </a:r>
          </a:p>
          <a:p>
            <a:pPr lvl="2" fontAlgn="auto">
              <a:spcBef>
                <a:spcPts val="0"/>
              </a:spcBef>
              <a:spcAft>
                <a:spcPts val="0"/>
              </a:spcAft>
              <a:defRPr/>
            </a:pPr>
            <a:r>
              <a:rPr lang="en-US" sz="2400" dirty="0">
                <a:solidFill>
                  <a:srgbClr val="002060"/>
                </a:solidFill>
                <a:latin typeface="+mn-lt"/>
              </a:rPr>
              <a:t>V : the voltage drop (volts)</a:t>
            </a:r>
          </a:p>
          <a:p>
            <a:pPr lvl="2" fontAlgn="auto">
              <a:spcBef>
                <a:spcPts val="0"/>
              </a:spcBef>
              <a:spcAft>
                <a:spcPts val="0"/>
              </a:spcAft>
              <a:defRPr/>
            </a:pPr>
            <a:r>
              <a:rPr lang="en-US" sz="2400" dirty="0">
                <a:solidFill>
                  <a:srgbClr val="002060"/>
                </a:solidFill>
                <a:latin typeface="+mn-lt"/>
              </a:rPr>
              <a:t>I  : the current through (amperes)</a:t>
            </a:r>
          </a:p>
          <a:p>
            <a:pPr lvl="2" fontAlgn="auto">
              <a:spcBef>
                <a:spcPts val="0"/>
              </a:spcBef>
              <a:spcAft>
                <a:spcPts val="0"/>
              </a:spcAft>
              <a:defRPr/>
            </a:pPr>
            <a:endParaRPr lang="en-US" sz="2400" dirty="0">
              <a:solidFill>
                <a:srgbClr val="002060"/>
              </a:solidFill>
              <a:latin typeface="+mn-lt"/>
            </a:endParaRPr>
          </a:p>
          <a:p>
            <a:pPr lvl="2" fontAlgn="auto">
              <a:spcBef>
                <a:spcPts val="0"/>
              </a:spcBef>
              <a:spcAft>
                <a:spcPts val="0"/>
              </a:spcAft>
              <a:defRPr/>
            </a:pPr>
            <a:endParaRPr lang="en-US" sz="2400" dirty="0">
              <a:solidFill>
                <a:srgbClr val="002060"/>
              </a:solidFill>
              <a:latin typeface="+mn-l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5983</TotalTime>
  <Words>2304</Words>
  <Application>Microsoft Office PowerPoint</Application>
  <PresentationFormat>On-screen Show (4:3)</PresentationFormat>
  <Paragraphs>377</Paragraphs>
  <Slides>44</Slides>
  <Notes>8</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Xin Ai</dc:creator>
  <cp:lastModifiedBy>Xin Ai</cp:lastModifiedBy>
  <cp:revision>52</cp:revision>
  <dcterms:created xsi:type="dcterms:W3CDTF">2012-07-02T05:20:48Z</dcterms:created>
  <dcterms:modified xsi:type="dcterms:W3CDTF">2012-09-11T19:51:00Z</dcterms:modified>
</cp:coreProperties>
</file>