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56" r:id="rId2"/>
    <p:sldId id="257" r:id="rId3"/>
    <p:sldId id="258" r:id="rId4"/>
    <p:sldId id="395" r:id="rId5"/>
    <p:sldId id="422" r:id="rId6"/>
    <p:sldId id="396" r:id="rId7"/>
    <p:sldId id="259" r:id="rId8"/>
    <p:sldId id="277" r:id="rId9"/>
    <p:sldId id="437" r:id="rId10"/>
    <p:sldId id="420" r:id="rId11"/>
    <p:sldId id="436" r:id="rId12"/>
    <p:sldId id="403" r:id="rId13"/>
    <p:sldId id="435" r:id="rId14"/>
    <p:sldId id="405" r:id="rId15"/>
    <p:sldId id="409" r:id="rId16"/>
    <p:sldId id="410" r:id="rId17"/>
    <p:sldId id="411" r:id="rId18"/>
    <p:sldId id="412" r:id="rId19"/>
    <p:sldId id="413" r:id="rId20"/>
    <p:sldId id="434" r:id="rId21"/>
    <p:sldId id="400" r:id="rId22"/>
    <p:sldId id="433" r:id="rId23"/>
    <p:sldId id="402" r:id="rId24"/>
    <p:sldId id="415" r:id="rId25"/>
    <p:sldId id="414" r:id="rId26"/>
    <p:sldId id="416" r:id="rId27"/>
    <p:sldId id="419" r:id="rId28"/>
    <p:sldId id="417" r:id="rId29"/>
    <p:sldId id="418" r:id="rId30"/>
    <p:sldId id="432" r:id="rId31"/>
    <p:sldId id="421" r:id="rId32"/>
    <p:sldId id="431" r:id="rId33"/>
    <p:sldId id="406" r:id="rId34"/>
    <p:sldId id="407" r:id="rId35"/>
    <p:sldId id="397" r:id="rId36"/>
    <p:sldId id="404" r:id="rId37"/>
    <p:sldId id="398" r:id="rId38"/>
    <p:sldId id="349" r:id="rId39"/>
    <p:sldId id="350" r:id="rId40"/>
    <p:sldId id="448" r:id="rId41"/>
    <p:sldId id="447" r:id="rId42"/>
    <p:sldId id="449" r:id="rId43"/>
    <p:sldId id="370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6600"/>
    <a:srgbClr val="FF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825" autoAdjust="0"/>
  </p:normalViewPr>
  <p:slideViewPr>
    <p:cSldViewPr>
      <p:cViewPr varScale="1">
        <p:scale>
          <a:sx n="73" d="100"/>
          <a:sy n="73" d="100"/>
        </p:scale>
        <p:origin x="-4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3FDA76-0272-4E67-B0FC-6A1C779C73CF}" type="datetimeFigureOut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2C3713-6C58-484A-832B-27798C4A7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Lighting Systems and Controls                                        Course No. ENRG54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2A57C48-6032-4B84-9EF5-EB6F5603C77F}" type="datetimeFigureOut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A. Introduction to Fundamentals of Lighting                                      Slide No. A.1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A7E6FF-495B-49EC-8C49-7D1773408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0136-53EB-44A8-A773-863655CF425A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8D30A-AD37-4D5C-956A-178ED2673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B01FE-2EFA-4211-87E8-0E74DF458611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59F44-2AC9-4BC4-A87E-943B95A54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3FB7-73A4-4CEA-BD15-0C192F417CFA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09861-50A4-43C1-910C-8B0DE0F97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E9756-E427-4CCC-B42B-2927F7684862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804D3-B501-4860-BED5-36207180A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F3181-BCD2-41CA-B696-63CE332C861C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5FD3-10C5-4554-A7A0-3FFA67E2D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15D6E-27B8-4E3E-A178-22D200890FAA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1799D-2852-4531-BCB5-78677EA1C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88C04-1C6E-44EC-B231-45856FE6EB79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86EEA-FBA1-4683-82BD-DFFBFE080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0773A-691A-4AFB-AC9B-DF8DC8B4E898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7C1C6-3E42-4978-9040-84FDA77E9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8740E-4755-4AC1-9881-17545B921F62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AAB19-BB8A-480F-B330-6B3379449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1B7AC-B6ED-42DC-97EE-8F37A451F6F9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5E9D-4716-46E8-A958-145F99A53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2BA6E-7FC1-46D0-9662-BC805EBC3794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8F042-DE36-4021-9A87-5C419CD78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E34CF4-7EBA-4187-BC33-997591D3932F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Introduction to Fundamentals of Lighting                                               Slide No. 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34A40A-E242-41CD-B93C-86B25223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viton.com/" TargetMode="External"/><Relationship Id="rId2" Type="http://schemas.openxmlformats.org/officeDocument/2006/relationships/hyperlink" Target="http://www.wattstopper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wattstopper.com/~/media/8C20C6401B034957B32099D2AE87642A.ashx" TargetMode="External"/><Relationship Id="rId4" Type="http://schemas.openxmlformats.org/officeDocument/2006/relationships/hyperlink" Target="http://www.wattstopper.com/~/media/54657AD8625A42D480105F9D26B9272F.ash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Box 8"/>
          <p:cNvSpPr txBox="1">
            <a:spLocks noChangeArrowheads="1"/>
          </p:cNvSpPr>
          <p:nvPr/>
        </p:nvSpPr>
        <p:spPr bwMode="auto">
          <a:xfrm>
            <a:off x="685800" y="1447800"/>
            <a:ext cx="7620000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  <a:p>
            <a:pPr algn="ctr"/>
            <a:endParaRPr lang="en-US" sz="4000">
              <a:latin typeface="Calibri" pitchFamily="34" charset="0"/>
            </a:endParaRPr>
          </a:p>
          <a:p>
            <a:pPr algn="ctr"/>
            <a:r>
              <a:rPr lang="en-US" sz="2800">
                <a:latin typeface="Calibri" pitchFamily="34" charset="0"/>
              </a:rPr>
              <a:t>Course No. ENRG 54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Building management system (BMS)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1447800"/>
            <a:ext cx="7772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Computer-based control system consists of software and hardware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Monitors mechanical and electrical equipment such as ventilation, lighting, power systems, fire systems, and security systems.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Most common in a large building, ideal for spaces with regular use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Combines all sorts of control strategy</a:t>
            </a:r>
            <a:endParaRPr lang="en-US" sz="2400" dirty="0"/>
          </a:p>
        </p:txBody>
      </p:sp>
      <p:pic>
        <p:nvPicPr>
          <p:cNvPr id="12290" name="Picture 2" descr="http://personal.cityu.edu.hk/~bsapplec/Fire/BAS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800600"/>
            <a:ext cx="2343941" cy="1295400"/>
          </a:xfrm>
          <a:prstGeom prst="rect">
            <a:avLst/>
          </a:prstGeom>
          <a:noFill/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Applications: discuss w/students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85800" y="1295400"/>
          <a:ext cx="784860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/>
                <a:gridCol w="552450"/>
                <a:gridCol w="685800"/>
                <a:gridCol w="4648200"/>
              </a:tblGrid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Control</a:t>
                      </a:r>
                      <a:r>
                        <a:rPr lang="en-US" baseline="0" dirty="0" smtClean="0"/>
                        <a:t> tech.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application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</a:t>
                      </a:r>
                      <a:r>
                        <a:rPr lang="en-US" baseline="0" dirty="0" smtClean="0"/>
                        <a:t> controls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↓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BMS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Timers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47244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Used to turn on and </a:t>
            </a:r>
            <a:r>
              <a:rPr lang="en-US" sz="2400" smtClean="0">
                <a:solidFill>
                  <a:srgbClr val="002060"/>
                </a:solidFill>
                <a:latin typeface="+mn-lt"/>
              </a:rPr>
              <a:t>off </a:t>
            </a:r>
            <a:r>
              <a:rPr lang="en-US" sz="2400" smtClean="0">
                <a:solidFill>
                  <a:srgbClr val="002060"/>
                </a:solidFill>
                <a:latin typeface="+mn-lt"/>
              </a:rPr>
              <a:t>outdoor/indoor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lights at specific times.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For outdoor lighting, timer may have to be reset often with the seasonal variation.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For indoor lighting, timers are an ineffective control for an occupied space.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Applications: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10400" y="5943600"/>
            <a:ext cx="1401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© grainger.com</a:t>
            </a:r>
            <a:endParaRPr lang="en-US" sz="1400" dirty="0"/>
          </a:p>
        </p:txBody>
      </p:sp>
      <p:pic>
        <p:nvPicPr>
          <p:cNvPr id="17410" name="Picture 2" descr="Close this window"/>
          <p:cNvPicPr>
            <a:picLocks noChangeAspect="1" noChangeArrowheads="1"/>
          </p:cNvPicPr>
          <p:nvPr/>
        </p:nvPicPr>
        <p:blipFill>
          <a:blip r:embed="rId2" cstate="print"/>
          <a:srcRect l="18601" r="16295"/>
          <a:stretch>
            <a:fillRect/>
          </a:stretch>
        </p:blipFill>
        <p:spPr bwMode="auto">
          <a:xfrm>
            <a:off x="5410200" y="3733800"/>
            <a:ext cx="1600200" cy="1828800"/>
          </a:xfrm>
          <a:prstGeom prst="rect">
            <a:avLst/>
          </a:prstGeom>
          <a:noFill/>
        </p:spPr>
      </p:pic>
      <p:pic>
        <p:nvPicPr>
          <p:cNvPr id="17412" name="Picture 4" descr="Timer, Spring Wound, 4 Hr, SPDT, Silver"/>
          <p:cNvPicPr>
            <a:picLocks noChangeAspect="1" noChangeArrowheads="1"/>
          </p:cNvPicPr>
          <p:nvPr/>
        </p:nvPicPr>
        <p:blipFill>
          <a:blip r:embed="rId3" cstate="print"/>
          <a:srcRect l="15238" r="16190"/>
          <a:stretch>
            <a:fillRect/>
          </a:stretch>
        </p:blipFill>
        <p:spPr bwMode="auto">
          <a:xfrm>
            <a:off x="7086600" y="3733800"/>
            <a:ext cx="1371600" cy="2000250"/>
          </a:xfrm>
          <a:prstGeom prst="rect">
            <a:avLst/>
          </a:prstGeom>
          <a:noFill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 cstate="print"/>
          <a:srcRect l="30625" t="23000" r="33750" b="22000"/>
          <a:stretch>
            <a:fillRect/>
          </a:stretch>
        </p:blipFill>
        <p:spPr bwMode="auto">
          <a:xfrm>
            <a:off x="5951914" y="1371601"/>
            <a:ext cx="1895300" cy="182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477000" y="3276600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electronic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019800" y="5486400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Mechanical</a:t>
            </a:r>
            <a:endParaRPr lang="en-US" sz="1400" dirty="0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Applications: discuss w/students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85800" y="1295400"/>
          <a:ext cx="784860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/>
                <a:gridCol w="552450"/>
                <a:gridCol w="685800"/>
                <a:gridCol w="4648200"/>
              </a:tblGrid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Control</a:t>
                      </a:r>
                      <a:r>
                        <a:rPr lang="en-US" baseline="0" dirty="0" smtClean="0"/>
                        <a:t> tech.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application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</a:t>
                      </a:r>
                      <a:r>
                        <a:rPr lang="en-US" baseline="0" dirty="0" smtClean="0"/>
                        <a:t> controls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↓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BMS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Timers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Occupancy sensors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5638800" cy="3262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Types: 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- Passive infrared (PIR): a line of sight beam that reacts to heated motion across a field of view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- Ultrasonic (US): a reflective wave form that reacts to disturbances in return wave form.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- Dual Tech (DT): combines both PIR and US sensing technologies in one device.</a:t>
            </a:r>
            <a:endParaRPr lang="en-US" sz="2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1800" y="5029200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leviton.com</a:t>
            </a:r>
            <a:endParaRPr lang="en-US" sz="140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 r="7274" b="18519"/>
          <a:stretch>
            <a:fillRect/>
          </a:stretch>
        </p:blipFill>
        <p:spPr bwMode="auto">
          <a:xfrm>
            <a:off x="6248401" y="3235726"/>
            <a:ext cx="2133600" cy="164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13187"/>
          <a:stretch>
            <a:fillRect/>
          </a:stretch>
        </p:blipFill>
        <p:spPr bwMode="auto">
          <a:xfrm>
            <a:off x="6248400" y="1371600"/>
            <a:ext cx="2133600" cy="162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LC_IMG_JPG_175_OSC04-I0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657725"/>
            <a:ext cx="1666875" cy="1666875"/>
          </a:xfrm>
          <a:prstGeom prst="rect">
            <a:avLst/>
          </a:prstGeom>
          <a:noFill/>
        </p:spPr>
      </p:pic>
      <p:pic>
        <p:nvPicPr>
          <p:cNvPr id="2054" name="Picture 6" descr="LC_IMG_JPG_175_OSC05-U0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4581525"/>
            <a:ext cx="1666875" cy="1666875"/>
          </a:xfrm>
          <a:prstGeom prst="rect">
            <a:avLst/>
          </a:prstGeom>
          <a:noFill/>
        </p:spPr>
      </p:pic>
      <p:pic>
        <p:nvPicPr>
          <p:cNvPr id="2056" name="Picture 8" descr="LC_IMG_JPG_175_OSC10-M0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00525" y="4581525"/>
            <a:ext cx="1666875" cy="166687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267200" y="4572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Qualify for PG&amp;E Incentive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19400"/>
            <a:ext cx="4038600" cy="3083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 descr="LC_MO_IMG_JPG_OSWLR-RIW_1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524000"/>
            <a:ext cx="1666875" cy="1666875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077200" cy="107721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Occupancy sensors: PIR</a:t>
            </a:r>
            <a:endParaRPr lang="en-US" sz="2200" dirty="0" smtClean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0150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Basic concepts of effectiveness of lighting control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25908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Ceiling mount</a:t>
            </a:r>
            <a:endParaRPr lang="en-US" sz="2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0" y="5943600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leviton.com</a:t>
            </a:r>
            <a:endParaRPr lang="en-US" sz="1400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743200"/>
            <a:ext cx="307848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 descr="LC_IMG_JPG_175_OSC04-I0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1295400"/>
            <a:ext cx="1285875" cy="1285875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4648200" y="1219200"/>
            <a:ext cx="25908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Wall mount</a:t>
            </a:r>
            <a:endParaRPr lang="en-US" sz="22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077200" cy="107721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Occupancy sensors: Ultrasonic</a:t>
            </a:r>
            <a:endParaRPr lang="en-US" sz="2200" dirty="0" smtClean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0150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Basic concepts of effectiveness of lighting control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25908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360 degree</a:t>
            </a:r>
            <a:endParaRPr lang="en-US" sz="2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6800" y="5943600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leviton.com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609600" y="3581400"/>
            <a:ext cx="25908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180 degree</a:t>
            </a:r>
            <a:endParaRPr lang="en-US" sz="22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219200"/>
            <a:ext cx="3276600" cy="4664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4" descr="LC_IMG_JPG_175_OSC05-U0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124325"/>
            <a:ext cx="1666875" cy="1666875"/>
          </a:xfrm>
          <a:prstGeom prst="rect">
            <a:avLst/>
          </a:prstGeom>
          <a:noFill/>
        </p:spPr>
      </p:pic>
      <p:pic>
        <p:nvPicPr>
          <p:cNvPr id="48134" name="Picture 6" descr="LC_IMG_JPG_175_OSC20-U0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1676400"/>
            <a:ext cx="1666875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077200" cy="107721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Occupancy sensors: Dual tech</a:t>
            </a:r>
            <a:endParaRPr lang="en-US" sz="2200" dirty="0" smtClean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25908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Ceiling mount</a:t>
            </a:r>
            <a:endParaRPr lang="en-US" sz="2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6800" y="5943600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leviton.com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33400" y="3505200"/>
            <a:ext cx="25908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Wall mount</a:t>
            </a:r>
            <a:endParaRPr lang="en-US" sz="22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9156" name="Picture 4" descr="LC_MO_IMG_JPG_OSW12-RMW_1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038600"/>
            <a:ext cx="1666875" cy="1666875"/>
          </a:xfrm>
          <a:prstGeom prst="rect">
            <a:avLst/>
          </a:prstGeom>
          <a:noFill/>
        </p:spPr>
      </p:pic>
      <p:pic>
        <p:nvPicPr>
          <p:cNvPr id="49158" name="Picture 6" descr="LC_IMG_JPG_175_OSC20-M0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752600"/>
            <a:ext cx="1666875" cy="1666875"/>
          </a:xfrm>
          <a:prstGeom prst="rect">
            <a:avLst/>
          </a:prstGeom>
          <a:noFill/>
        </p:spPr>
      </p:pic>
      <p:pic>
        <p:nvPicPr>
          <p:cNvPr id="4915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1219200"/>
            <a:ext cx="4572000" cy="4336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077200" cy="107721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Occupancy sensors: Wall switches</a:t>
            </a:r>
            <a:endParaRPr lang="en-US" sz="2200" dirty="0" smtClean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1676400"/>
            <a:ext cx="1143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algn="ctr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PIR</a:t>
            </a:r>
            <a:endParaRPr lang="en-US" sz="2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6800" y="5943600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leviton.com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029200" y="1676400"/>
            <a:ext cx="16002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algn="ctr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DT</a:t>
            </a:r>
            <a:endParaRPr lang="en-US" sz="22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1202" name="Picture 2" descr="OSSMT-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133600"/>
            <a:ext cx="3200400" cy="3200400"/>
          </a:xfrm>
          <a:prstGeom prst="rect">
            <a:avLst/>
          </a:prstGeom>
          <a:noFill/>
        </p:spPr>
      </p:pic>
      <p:pic>
        <p:nvPicPr>
          <p:cNvPr id="51204" name="Picture 4" descr="ODS0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209800"/>
            <a:ext cx="3048000" cy="3048000"/>
          </a:xfrm>
          <a:prstGeom prst="rect">
            <a:avLst/>
          </a:prstGeom>
          <a:noFill/>
        </p:spPr>
      </p:pic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8077200" cy="107721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Occupancy sensors: wireless</a:t>
            </a:r>
            <a:endParaRPr lang="en-US" sz="2200" dirty="0" smtClean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7724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Solar self-powered PIR sensor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+mn-lt"/>
              </a:rPr>
              <a:t>   - wireless receivers and transmitters are needed.</a:t>
            </a:r>
            <a:endParaRPr lang="en-US" sz="2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6800" y="5943600"/>
            <a:ext cx="10903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leviton.com</a:t>
            </a:r>
            <a:endParaRPr lang="en-US" sz="1400" dirty="0"/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971800"/>
            <a:ext cx="2754630" cy="2531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WSC04-WSC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971800"/>
            <a:ext cx="2590800" cy="2590800"/>
          </a:xfrm>
          <a:prstGeom prst="rect">
            <a:avLst/>
          </a:prstGeom>
          <a:noFill/>
        </p:spPr>
      </p:pic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" y="838200"/>
            <a:ext cx="8001000" cy="5570756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Outline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A. Introduction to fundamentals of lighting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Lighting terminology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Physics and principles of lighting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Units of measurement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Vision and colors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Ambient, directional and task lighting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Over- and under-</a:t>
            </a:r>
            <a:r>
              <a:rPr lang="en-US" sz="1400" dirty="0" err="1">
                <a:latin typeface="+mn-lt"/>
              </a:rPr>
              <a:t>illuminance</a:t>
            </a:r>
            <a:endParaRPr lang="en-US" sz="1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B. Lighting systems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Components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Types of lamps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Ballasts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Lamp comparison matrix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Types of lighting </a:t>
            </a:r>
            <a:r>
              <a:rPr lang="en-US" sz="1400" dirty="0" err="1">
                <a:latin typeface="+mn-lt"/>
              </a:rPr>
              <a:t>luminaires</a:t>
            </a:r>
            <a:r>
              <a:rPr lang="en-US" sz="1400" dirty="0">
                <a:latin typeface="+mn-lt"/>
              </a:rPr>
              <a:t> and intensities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Energy efficiency measures (EEMs)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0000"/>
                </a:solidFill>
                <a:latin typeface="+mn-lt"/>
              </a:rPr>
              <a:t>C. Lighting controls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Basic concepts of effectiveness of lighting control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Types and appropriate applications of lighting controls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Lighting control equations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Energy efficiency measures (EEMs)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D. Additional EEMs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De-lamping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latin typeface="+mn-lt"/>
              </a:rPr>
              <a:t>Scotopic</a:t>
            </a:r>
            <a:r>
              <a:rPr lang="en-US" sz="1400" dirty="0">
                <a:latin typeface="+mn-lt"/>
              </a:rPr>
              <a:t> lighting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Task and ambient light levels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Circadian rhythms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E. Lighting measurements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Tools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Data loggers and applications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F. Lighting calculations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Equation and method of calculating lumens (zonal cavity formula)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Equation and method of calculating energy savings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+mn-lt"/>
              </a:rPr>
              <a:t>Method </a:t>
            </a:r>
            <a:r>
              <a:rPr lang="en-US" sz="1400" dirty="0">
                <a:latin typeface="+mn-lt"/>
              </a:rPr>
              <a:t>of calculating skylight energy savings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G. Lighting standards, codes and regulations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Underwriters' Laboratory (UL)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Uniform Building Code (UBC)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Americans with Disabilities Act (ADA)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Title 24 applications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H. O&amp;M measures to assure optimal performance</a:t>
            </a:r>
            <a:endParaRPr lang="en-US" sz="2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Applications: discuss w/students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85800" y="1295400"/>
          <a:ext cx="784860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/>
                <a:gridCol w="552450"/>
                <a:gridCol w="685800"/>
                <a:gridCol w="4648200"/>
              </a:tblGrid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Control</a:t>
                      </a:r>
                      <a:r>
                        <a:rPr lang="en-US" baseline="0" dirty="0" smtClean="0"/>
                        <a:t> tech.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application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</a:t>
                      </a:r>
                      <a:r>
                        <a:rPr lang="en-US" baseline="0" dirty="0" smtClean="0"/>
                        <a:t> controls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↓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BMS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Timers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Occupancy sensors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1" name="Picture 7" descr="http://dfbsales.com/wp-content/uploads/2011/04/TabletopLampDimmerPlug.jpg"/>
          <p:cNvPicPr>
            <a:picLocks noChangeAspect="1" noChangeArrowheads="1"/>
          </p:cNvPicPr>
          <p:nvPr/>
        </p:nvPicPr>
        <p:blipFill>
          <a:blip r:embed="rId2" cstate="print"/>
          <a:srcRect l="2941" r="14706" b="8861"/>
          <a:stretch>
            <a:fillRect/>
          </a:stretch>
        </p:blipFill>
        <p:spPr bwMode="auto">
          <a:xfrm>
            <a:off x="3886200" y="3886200"/>
            <a:ext cx="2133600" cy="2057400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Manual dimmers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9248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Provide variable indoor lighting for incandescent, halogen, fluorescent lamps, and LED etc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Dimming fluorescents requires special dimming ballasts and lamp holders, but does not reduce their efficiency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Applications: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1600" y="5943600"/>
            <a:ext cx="1422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© dfbsales.com</a:t>
            </a:r>
            <a:endParaRPr lang="en-US" sz="1400" dirty="0"/>
          </a:p>
        </p:txBody>
      </p:sp>
      <p:pic>
        <p:nvPicPr>
          <p:cNvPr id="21506" name="Picture 2" descr="http://www.grainger.com/images/scene7Images/scene7space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/>
          <a:srcRect l="34375" t="11000" r="34375" b="8000"/>
          <a:stretch>
            <a:fillRect/>
          </a:stretch>
        </p:blipFill>
        <p:spPr bwMode="auto">
          <a:xfrm>
            <a:off x="914400" y="4267200"/>
            <a:ext cx="1066800" cy="172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 cstate="print"/>
          <a:srcRect l="33125" t="11000" r="32500" b="8000"/>
          <a:stretch>
            <a:fillRect/>
          </a:stretch>
        </p:blipFill>
        <p:spPr bwMode="auto">
          <a:xfrm>
            <a:off x="2249556" y="4293704"/>
            <a:ext cx="1143000" cy="1683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600200" y="6019800"/>
            <a:ext cx="1208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become.com</a:t>
            </a:r>
            <a:endParaRPr lang="en-US" sz="1400" dirty="0"/>
          </a:p>
        </p:txBody>
      </p:sp>
      <p:pic>
        <p:nvPicPr>
          <p:cNvPr id="21513" name="Picture 9" descr="Wall Mounted Dimmers and Switches"/>
          <p:cNvPicPr>
            <a:picLocks noChangeAspect="1" noChangeArrowheads="1"/>
          </p:cNvPicPr>
          <p:nvPr/>
        </p:nvPicPr>
        <p:blipFill>
          <a:blip r:embed="rId6" cstate="print"/>
          <a:srcRect l="14706" t="7175" r="32353" b="6726"/>
          <a:stretch>
            <a:fillRect/>
          </a:stretch>
        </p:blipFill>
        <p:spPr bwMode="auto">
          <a:xfrm>
            <a:off x="6324600" y="4419600"/>
            <a:ext cx="1066800" cy="1422400"/>
          </a:xfrm>
          <a:prstGeom prst="rect">
            <a:avLst/>
          </a:prstGeom>
          <a:noFill/>
        </p:spPr>
      </p:pic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Applications: discuss w/students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85800" y="1295400"/>
          <a:ext cx="784860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/>
                <a:gridCol w="552450"/>
                <a:gridCol w="685800"/>
                <a:gridCol w="4648200"/>
              </a:tblGrid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Control</a:t>
                      </a:r>
                      <a:r>
                        <a:rPr lang="en-US" baseline="0" dirty="0" smtClean="0"/>
                        <a:t> tech.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application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</a:t>
                      </a:r>
                      <a:r>
                        <a:rPr lang="en-US" baseline="0" dirty="0" smtClean="0"/>
                        <a:t> controls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↓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BMS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Timers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Occupancy sensors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 dimmers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3914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Photosensors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– </a:t>
            </a: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Daylighting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control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19200"/>
            <a:ext cx="7848600" cy="30623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Often used for 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daylighting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control combined with dimming. 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Photocell (typically a photodiode) is the light sensitive component within a </a:t>
            </a:r>
            <a:r>
              <a:rPr lang="en-US" sz="2400" dirty="0" err="1" smtClean="0">
                <a:solidFill>
                  <a:srgbClr val="002060"/>
                </a:solidFill>
                <a:latin typeface="+mn-lt"/>
              </a:rPr>
              <a:t>photosensor</a:t>
            </a: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produce signal in response to the amount of light received.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The signal can be used to turn on or off, or dim the lights. 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PG&amp;E rebates for exterior photocells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7800" y="5867400"/>
            <a:ext cx="1468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wallstopper.com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29351"/>
          <a:stretch>
            <a:fillRect/>
          </a:stretch>
        </p:blipFill>
        <p:spPr bwMode="auto">
          <a:xfrm>
            <a:off x="990600" y="3810000"/>
            <a:ext cx="412831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b="13846"/>
          <a:stretch>
            <a:fillRect/>
          </a:stretch>
        </p:blipFill>
        <p:spPr bwMode="auto">
          <a:xfrm>
            <a:off x="6705600" y="3505200"/>
            <a:ext cx="14763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Photosensors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– </a:t>
            </a: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Daylighting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control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" y="2133601"/>
            <a:ext cx="3962400" cy="2830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3600" y="2175304"/>
            <a:ext cx="3886200" cy="2739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629400" y="5867400"/>
            <a:ext cx="1468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wallstopper.com</a:t>
            </a:r>
            <a:endParaRPr lang="en-US" sz="1400" dirty="0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Photosensors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selection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1"/>
            <a:ext cx="37338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Stand-alone vs. system controls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Single vs. multiple control zones</a:t>
            </a:r>
          </a:p>
          <a:p>
            <a:pPr marL="0" lvl="2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 Open loop vs. closed loop technology</a:t>
            </a:r>
            <a:endParaRPr lang="en-US" sz="20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895600"/>
            <a:ext cx="793134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553200" y="2590800"/>
            <a:ext cx="1468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wallstopper.com</a:t>
            </a:r>
            <a:endParaRPr lang="en-US" sz="1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219200"/>
            <a:ext cx="4343400" cy="12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Photosensors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– </a:t>
            </a: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Daylighting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control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29400" y="5867400"/>
            <a:ext cx="1468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wallstopper.com</a:t>
            </a:r>
            <a:endParaRPr lang="en-US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60754"/>
            <a:ext cx="7620000" cy="4336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Photosensors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– </a:t>
            </a: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Daylighting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control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29400" y="5867400"/>
            <a:ext cx="1468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wallstopper.com</a:t>
            </a:r>
            <a:endParaRPr lang="en-US" sz="1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" y="1444907"/>
            <a:ext cx="7766732" cy="3965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Photosensors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– </a:t>
            </a: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Daylighting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control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29400" y="5867400"/>
            <a:ext cx="1468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wallstopper.com</a:t>
            </a:r>
            <a:endParaRPr lang="en-US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326" y="1600200"/>
            <a:ext cx="7762874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Photosensors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– </a:t>
            </a:r>
            <a:r>
              <a:rPr lang="en-US" sz="32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Daylighting</a:t>
            </a: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control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29400" y="5867400"/>
            <a:ext cx="1468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wallstopper.com</a:t>
            </a:r>
            <a:endParaRPr lang="en-US" sz="1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400" y="1219200"/>
            <a:ext cx="7946999" cy="440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C. Lighting controls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Basic concepts of effectiveness of lighting control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Types and appropriate applications of lighting controls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Lighting control equations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Energy efficiency measures (EEMs)</a:t>
            </a:r>
            <a:endParaRPr lang="en-US" sz="28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Applications: discuss w/students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85800" y="1295400"/>
          <a:ext cx="784860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/>
                <a:gridCol w="552450"/>
                <a:gridCol w="685800"/>
                <a:gridCol w="4648200"/>
              </a:tblGrid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Control</a:t>
                      </a:r>
                      <a:r>
                        <a:rPr lang="en-US" baseline="0" dirty="0" smtClean="0"/>
                        <a:t> tech.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application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</a:t>
                      </a:r>
                      <a:r>
                        <a:rPr lang="en-US" baseline="0" dirty="0" smtClean="0"/>
                        <a:t> controls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↓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BMS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Timers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Occupancy sensors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 dimmers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Photosensors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Bi-level switching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69634" name="AutoShape 2" descr="data:image/jpeg;base64,/9j/4AAQSkZJRgABAQAAAQABAAD/2wCEAAkGBg4NEBAPDQ0NDQwNDQ0NDA0MDw8NDg4NFBAVFBQQEhIXHCYeFxkjGRISHy8gIycpLCwtFR4xNTAqQScrLCkBCQoKDgwOGA8PFCkcFBwpKSkpKSkpKSkpKSkpKSkpKSkpKSkpLSktKSkpKSwpKSwpKSopKSkpLCwsKSkpKSkpKf/AABEIANAA8wMBIgACEQEDEQH/xAAbAAEAAgMBAQAAAAAAAAAAAAAAAgMBBAUGB//EAEMQAAIBAgEFCgoHCQEAAAAAAAABAgMRBAUSITFxBhNBUVJhgZGxsiIjMjM0cnOhwdEUU3SSoqOzFkJUYoKDk7TSJP/EABgBAQEBAQEAAAAAAAAAAAAAAAABAgME/8QAGxEBAQEBAQEBAQAAAAAAAAAAAAERMQIhgRL/2gAMAwEAAhEDEQA/APuIAAAAAAAAAAAAAAAAAAAAAAAABi4GQLgAAAAAAAAAAAAAAAAAAAAAAAAAAAPOU8rTqTn4UopTnGKTtZJ2XYbKxE+XL7zOHhXadTmrVe+zpQnoPTkxz1tb/Ply+8xv0uXL7zKM4zcYat32XKl95mN8fG+tmrjK7hBtcaTfEm7NksHNThOV3dV5wjpv4MfB7Yt9JDWxn876zOcUZxnOLguuTpxuzXUjZw5KsdOlGyVuksIUtSJnnbAAAAAAAAAAAAAAAAAAAAAAAAAAB4qgvGVuavW77OhSWg0oaKtf7RW77N6lqPTOOSaM2CaWtpLjehCOIpvVJvnUKjXYFZcb6yMaKj5KSu7uytdlqnF8r/HU+RmLi9Tb0teTLWnZ8HMTTFWaYsbG931KT/pZXUWbJRd4ycXKKkrXimk2uO111oaYrNrDGvY2MOKsdSlqRMhS1ImedsAAAAAAAAAAAAAAAAAAAAAAAAAAHjreOxH2ip3jbg9BqPz+I9vM2oaj1Tjk8/lbFyctbtn5qXBY7OT34uD/AJUedyk9K56nxPR5KjnUoc0CEb2Hm86PrR7SOS5ve47Z9+RVg6jcrPXGS6VctyRC8EuKdb3VZmfTcdKnI18rrx2G9XEdyPyM0qjU3F7UMredw22uvym/gYvYqmSLcOVyLKBu8ZdSlqJkKOomcGwAAAAAAAAAAAAAAAAAAAAAAAAAAeOn6RiPbS7EbF7Rb5mUV1/6cR7VdyJZXlanLYz0+eOTzGPfk+sepyA/FRT4YNLbc8rj35G09LkPzMdsu0hG5RhabfqrqLsjNK99W/YmP500YiivBaqn2jFfrzJW43XHxmwzldeHhvaVV+RP5GKb0onldeFh/bT/ANeqYvYrXkWUNZCROgbvGXTo6iZXR1FhwbAAAAAAAAAAAAAAAAAAAAAAAAAAB5DF6MViPXj3ImMdK1J8+gljvS6+2n+nEpyh5vpPT545V57KGuJ0clbpcJRpLfarhpeunV4/VOfjoXcdh2Mm4aMIWzKc7t+XCLsQicN22T5PNjiLt6lvdT4onT3T4SEas3UeYsRU0qMm/Dm2tC0m1GC+rpLZCJOK4ow6IoZV2tCju7wDeidV5qznajPVdLR1o6st0FHGb26G+Wp1otudOUE86nNWV9t+gUYu/AtiRu4upKUYX4KkX7mviZs+rNVXLKJUi2iWjp0NRYVYfUWnGtgAIAAAAAAAAAAAAAAAAAAAAAAAAPIZQ9Mr/wBr9KJDH+b6SeUvTK2yk/y0Qxvm3tR6PPHKuBi1pid3B+StvwRwsY9MTt4GXgro7BOkbqJQMRJRRpWxSNmt5PTHtNambFfyP6oLrkl8TFaUosolaJ0dZajqYfUWlOG1FxwrYACAAAAAAAAAAAAAAAAAAAAAAAADyOVdGMqc8KT/AAkMX5tk8taMZLnpUviZdHPi43tc9HnjlevL5QeiO0625/EKUWptO2ba+wxjcgSmlaolbjTNeO52otVZLYmXEehWIprhiZ+l0+OJ539nqv8AEe4z+zlT+IfUX8XXoVjoL96J1qtWM6KcWms+jpXtInjKe5t/vV5tcSsjr4HBRpKycmk0/Ck2s7jsZ9edWenQbJUtZTctosK6mG1F5RhS84XrcAAQAAAAAAAAAAAAAAAAAAAAAAAAeRy96ZtoU+9IuoLQU7ofTF7Cn3pFlCWg9HnjlerpRI5hPPQUkaFeYQbS4Vrt08W02Lo5mGhUVW9aN40otUbaYubVnUfPZ25rsI3UiyJBMznoqrLl1A1t8RbQqq5mq7GFNg1sKzZPPetwABFAAAAAAAAAAAAAAAAAAAAAAAAeT3VUZRr06iTkp0sy0U204yb0/e9xpwrTt5ufUdvK6vXXNSj3mRjRO3m/HOz65O/z+rmSVef1cvcdfeDO8Gv6THJVafIl1x+YlVqch9cfmdbeCu8G2k02tdtNmNMct1KnI/FD5kHOpyPxQ+Z2HRMOgXTHHz6vI/HT/wCjMJ1eSv8AJT/6Ot9HJQw12TaYtyTipz8GUbc+dF9jOyamFoJajbOPq7XSAAMqAAAAAAAAAAAAAAAAAAAAAAAA42Uo3r/249rJ04FuLpXq3/liu0lCmdJfjKtxMF0oEHAuits1adDMkpRWtZtRPhVnaW1PtNtxIuJUQRkZpKKAxYspIjYspoDbolxVRLTlWwAEAAAAAAAAAAAAAAAAAAAAAAAAFE6d5X5kZdMtsLFGtOjcqeFvwm9YxYaObPAPjfWa88nz5T6zstEHEupjh/Qaq1Tfab1HC1IxvJpu6VrcDdjczCU9VuePai6Y1c0lCJbmmYxGiykiwjBEjCgAAAAAAAAAAAAAAAAAAAAAAAAAAAAAAABFokAIWDRKwsBDNMqJKwsUEZAIAAAAAAAAAAAAA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9638" name="Picture 6" descr="http://t1.gstatic.com/images?q=tbn:ANd9GcS8G06J5gBRMI1lEOn2vgpkMPXH79E6wP-r7D8ONChhWXTqMcB0zA"/>
          <p:cNvPicPr>
            <a:picLocks noChangeAspect="1" noChangeArrowheads="1"/>
          </p:cNvPicPr>
          <p:nvPr/>
        </p:nvPicPr>
        <p:blipFill>
          <a:blip r:embed="rId2" cstate="print"/>
          <a:srcRect l="19138" r="15790"/>
          <a:stretch>
            <a:fillRect/>
          </a:stretch>
        </p:blipFill>
        <p:spPr bwMode="auto">
          <a:xfrm>
            <a:off x="6934200" y="4267200"/>
            <a:ext cx="1222846" cy="1879226"/>
          </a:xfrm>
          <a:prstGeom prst="rect">
            <a:avLst/>
          </a:prstGeom>
          <a:noFill/>
        </p:spPr>
      </p:pic>
      <p:sp>
        <p:nvSpPr>
          <p:cNvPr id="69640" name="AutoShape 8" descr="data:image/jpeg;base64,/9j/4AAQSkZJRgABAQAAAQABAAD/2wCEAAkGBhAQEBUUEBIUEBQSFBQVFA8QFBQXFBUPFRUVFBQUEhQYHiYeFxkjGRQUHy8gIycpLCwsFR4xNTAqNSYrLCkBCQoKDQwOFg8PGDUkHx4pKSkwLyopNSksLCkpLCkpKSwsLCksKSkpKSkpKSksKSksKSk1KSwpKSksKS8sKSwsKf/AABEIAFYAnwMBIgACEQEDEQH/xAAcAAABBQEBAQAAAAAAAAAAAAADAAECBAUGBwj/xAA3EAABAwIDBgUCBQIHAAAAAAABAAIDBBEFEiEGMUFRcbETIjJhgVKRBxUjQnKhwRQzQ4KSsvD/xAAZAQEBAAMBAAAAAAAAAAAAAAAAAQIDBAX/xAAgEQEAAgICAgMBAAAAAAAAAAAAAQIDESFREzEEEkFh/9oADAMBAAIRAxEAPwD0atP6r/5FDBUq0/qv/ke6gCqyhO6kCoApwoJgqSgCpIJA81otZBb1FZpQGSWRG1lg+op7wfUViOkUTIFdMW5np/qKWeD6isLxE3iK6G94kHMp/Eg5lYHjJxOmhv8AiQcyqtbVwtHlBcSbb7W91meOgzO1HVNDQJTJJKoV0Wm9Q+eyEiU58w+eygp1zv1X/wAj3Qw5Rr3frSfzd3QhItHnx9unwZOloOUgVVbUjmp+OFl5Kdp479LAKkFVNUAhuxRgPEqeWkfqxivP40Cq4CEzEGlAfibW+6nmx9ngydLTmqqZmZsrXEu4ixsPa6JT4mx19wt9TgApvqIQSQW3sLkEEqxmpPqS2C8e4DsUxuiJBq3uZWkcG6uNhxPIc0SNoOrXZhwcNxVoUwcLEXB3gqXgBosBYDgEAAoynd1RSEGb+6DRuldIJIp0Sm9Q+eyEi03qHz2UGTiDQZ5OPndf7qtIwgaLOxyrLKmax/1Hd1ztTtyGHLcHqvHmszM6e5XisNmprspN7gqhLtOIx532VOnxdlSDqM3LjZYe0VFcBw1ubabwVa0jepZWtxuG27b9rRvzH/1lmz7cFx0OUbzdtyeiq4bsRLKLu/TaeLwbn3y7x8roqHYGlbYyZpiODjZv/Eb/AJuuiMNXLb5GnPu29O4E/J1KHJthVO9DJHX4sjc7TqAbL0SjwOCMWZDGwcmtChPGBf8Ast0YK9NFvlWcpsdVz1NTkqAIGZSS6dthbkGkjVa2IYQ9laHRSB1ONRlsDmHMahw37iLKvWUgedRdFwWEt8ucka2YeBvwK2xgrHOmi3yL2427WnPlRAgwHRFW1oX2vjjjzufr9DQCe6rmubJfKPvZc/tDh4IEjD4bwR5hxHuOKsYQ52TzEEneRuTStRxQJ0W6FPuRGg06BOosOg6KSKSLTeofPZAKLS+sfPYoOKxypj/xM4kI0lf1tc6LzTaiBufNHqFf/FKV7K+UtdYGWTQc7rmaPEzqJNQea4K49T9np2yRMfSf4sYZijonAhd/heJxyAEgXGvBeVVgML8w1Y7utbDMZtYgrK9N8wmPLrdbPXWzX1BuFcgK4nBNoG8TYHffuushlWdLb9ufLT6Tx6aoWTXP39VoMkWPXu8zuq6oc0qgFyiUVAfEuCNd92g6cdbpoY7lamHgZrXAIF7E7+iyYtiNEUI2o2VYjNxqLPHawOoNiSN3uNUHCWlrbFobbcAXH+pV+qjuFClaCLjdzVFlqHUelFaEOfcguxnyjopXQ4/SOgUgVA90Wl9Y+exQUalPnHz2KD542/kdNiFY0nVlTLlHsHLk4JbHW+q6XbSS2KVtuFVN/wBisQYZJK+0MbpCdS1guR15LTEfjfad8tvDqUSxTNe1srmxXiDXts2QkjNJwBABs1c0JS12gyjlra3tddBh2x+Ij0wPZm0LnOawW97m9vhXJ/w3rjJp4RGmue2g5i100TbaWyOHPqZrHSNti889dGjrZepxtWbgOBCliDBYne9w/c5bEcaRXcpaw0Z0WVV+srUJsFiVlexshDnAHTQrfDVK7SMC04KWMuDiAXN3FYlNiEX1t+604K2P62/cJKNtrwiBwWZHVNP7h9wjNmHMfdQW5omuBB3EWPRQpKNkTMrb2H1G5+6CZfdISoLJQptxUBKlI+7UF2I+UdFJQgPkHRSQOi0vrHz2KCjUvrHz2KDyraz8KhPXVEoqCzxJXuy5QbEkki91q7NbJRULCGEve+2eV2823ADgNU6SkQyar4kwiTJJqDYjY1MMSSVRBzVnVtCHm5A+UklYSVX8oZf0t+ycYJEf2j+oSSVQRmAx8Ljo5yl+SNG5zh0eUklNro/5SRulkH+5MMPlG6d6ZJNiQo5xund8gIkcdSD/AJwPs5uiSSqOspL5G3321splJJYqdFpfWPnsUkk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9642" name="Picture 10" descr="http://www.lightingcontrols.com/design/innovative/gr2400/images/graphic_BiLevelSwitching.gif"/>
          <p:cNvPicPr>
            <a:picLocks noChangeAspect="1" noChangeArrowheads="1"/>
          </p:cNvPicPr>
          <p:nvPr/>
        </p:nvPicPr>
        <p:blipFill>
          <a:blip r:embed="rId3" cstate="print"/>
          <a:srcRect r="12132"/>
          <a:stretch>
            <a:fillRect/>
          </a:stretch>
        </p:blipFill>
        <p:spPr bwMode="auto">
          <a:xfrm>
            <a:off x="3810000" y="4419600"/>
            <a:ext cx="2590800" cy="16002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09600" y="1219200"/>
            <a:ext cx="7848600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Controlling all lamps or fixtures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Dual switching alternate rows, fixtures or lamps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Switching middle lamp independent of outer lamps (3-lamp fixtures)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Switching each fixture or each lamp</a:t>
            </a:r>
          </a:p>
          <a:p>
            <a:pPr marL="0" lvl="2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Applications: discuss w/students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85800" y="1295400"/>
          <a:ext cx="784860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/>
                <a:gridCol w="552450"/>
                <a:gridCol w="685800"/>
                <a:gridCol w="4648200"/>
              </a:tblGrid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Control</a:t>
                      </a:r>
                      <a:r>
                        <a:rPr lang="en-US" baseline="0" dirty="0" smtClean="0"/>
                        <a:t> tech.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application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</a:t>
                      </a:r>
                      <a:r>
                        <a:rPr lang="en-US" baseline="0" dirty="0" smtClean="0"/>
                        <a:t> controls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↓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BMS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Timers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Occupancy sensors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 dimmers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Photosensors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Bi-level switching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Combinations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04800"/>
            <a:ext cx="7924800" cy="83099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Labs: Strongly suggested free hands-on lighting control workshop at SMUD or PEC 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 l="6875" t="15000" r="33750" b="10000"/>
          <a:stretch>
            <a:fillRect/>
          </a:stretch>
        </p:blipFill>
        <p:spPr bwMode="auto">
          <a:xfrm>
            <a:off x="1371600" y="1143000"/>
            <a:ext cx="6400800" cy="505326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44036" name="Picture 4" descr="http://img.diynetwork.com/DIY/2008/12/30/dbas326_Wiring-the-light_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724400"/>
            <a:ext cx="1905001" cy="142875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864100" y="3136900"/>
            <a:ext cx="1447800" cy="3810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TBD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657600" y="3276600"/>
            <a:ext cx="1066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04800"/>
            <a:ext cx="7924800" cy="83099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Labs: Strongly suggested free hands-on lighting control workshop at SMUD </a:t>
            </a:r>
            <a:endParaRPr lang="en-US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43000"/>
            <a:ext cx="7543800" cy="513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C. Lighting controls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Basic concepts of effectiveness of lighting control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Types and appropriate applications of lighting controls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Lighting control equations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Energy efficiency measures (EEMs)</a:t>
            </a:r>
            <a:endParaRPr lang="en-US" sz="2800" dirty="0">
              <a:solidFill>
                <a:schemeClr val="tx2">
                  <a:lumMod val="40000"/>
                  <a:lumOff val="60000"/>
                </a:schemeClr>
              </a:solidFill>
              <a:latin typeface="Calibri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Energy saving equation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28544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3. Lighting control equations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848600" cy="4047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Power </a:t>
            </a:r>
            <a:r>
              <a:rPr lang="en-US" sz="2400" dirty="0" smtClean="0"/>
              <a:t>= The Rate of Consumption kilowatts kW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Time   </a:t>
            </a:r>
            <a:r>
              <a:rPr lang="en-US" sz="2400" dirty="0" smtClean="0"/>
              <a:t> = The Duration of Consumption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Energy =  Power  X Time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            = Total Consumption in Kilowatt hours kWh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solidFill>
                <a:srgbClr val="002060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Control  strategy:  regulate the rate of consumption (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power)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, or the duration of consumption (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time</a:t>
            </a: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), or both.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C. Lighting controls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Basic concepts of effectiveness of lighting control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Types and appropriate applications of lighting controls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Lighting control equations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Energy efficiency measures (EEMs)</a:t>
            </a:r>
            <a:endParaRPr lang="en-US" sz="28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048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Advanced Lighting guidelines</a:t>
            </a:r>
            <a:endParaRPr lang="en-US" sz="1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4584" name="Rectangle 9"/>
          <p:cNvSpPr>
            <a:spLocks noChangeArrowheads="1"/>
          </p:cNvSpPr>
          <p:nvPr/>
        </p:nvSpPr>
        <p:spPr bwMode="auto">
          <a:xfrm>
            <a:off x="533400" y="6324600"/>
            <a:ext cx="36623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Energy efficiency measures (EEMs)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19200"/>
            <a:ext cx="7561243" cy="30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1875" t="29000" r="11875" b="44000"/>
          <a:stretch>
            <a:fillRect/>
          </a:stretch>
        </p:blipFill>
        <p:spPr bwMode="auto">
          <a:xfrm>
            <a:off x="914400" y="4495800"/>
            <a:ext cx="7391400" cy="1635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048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Case study :</a:t>
            </a:r>
            <a:endParaRPr lang="en-US" sz="1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4584" name="Rectangle 9"/>
          <p:cNvSpPr>
            <a:spLocks noChangeArrowheads="1"/>
          </p:cNvSpPr>
          <p:nvPr/>
        </p:nvSpPr>
        <p:spPr bwMode="auto">
          <a:xfrm>
            <a:off x="533400" y="6324600"/>
            <a:ext cx="36623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Energy efficiency measures (EEMs)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225689"/>
            <a:ext cx="792479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air compressor room is lit by 9 F32-T8 2-lamp fixtures.  According to maintenance, these lights are left on during plant operating hours even though the area is rarely occupied.  </a:t>
            </a:r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Recommendation</a:t>
            </a:r>
            <a:endParaRPr lang="en-US" dirty="0" smtClean="0"/>
          </a:p>
          <a:p>
            <a:r>
              <a:rPr lang="en-US" dirty="0" smtClean="0"/>
              <a:t>Installing an occupancy sensor wall switch at both entrances to the room.  </a:t>
            </a:r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Estimated Savings </a:t>
            </a:r>
            <a:endParaRPr lang="en-US" dirty="0" smtClean="0"/>
          </a:p>
          <a:p>
            <a:r>
              <a:rPr lang="en-US" dirty="0" smtClean="0"/>
              <a:t>According to product description, their F32T8 2-lamp fixture draws about 66 Watts.  Maintenance estimates that the lights are currently on for 24 hours per day, 6 days per week and 51 weeks per year, but really only should be on for about 2 hours per day.   If so, the electrical energy savings from turning the lights off when not needed would be about: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9 fixtures x 0.066 kW/fixture x 22 hrs/day x 6 days/week x 51 weeks/year = 3,999kWh/year</a:t>
            </a:r>
          </a:p>
          <a:p>
            <a:r>
              <a:rPr lang="en-US" dirty="0" smtClean="0"/>
              <a:t>3,999 kWh/year x $0.10 /kWh = $399.9 /year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C. Lighting controls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Basic concepts of effectiveness of lighting control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Types and appropriate applications of lighting controls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Lighting control equations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Energy efficiency measures (EEMs)</a:t>
            </a:r>
            <a:endParaRPr lang="en-US" sz="2800" dirty="0">
              <a:solidFill>
                <a:schemeClr val="tx2">
                  <a:lumMod val="40000"/>
                  <a:lumOff val="60000"/>
                </a:schemeClr>
              </a:solidFill>
              <a:latin typeface="Calibri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048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Case study :</a:t>
            </a:r>
            <a:endParaRPr lang="en-US" sz="1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4584" name="Rectangle 9"/>
          <p:cNvSpPr>
            <a:spLocks noChangeArrowheads="1"/>
          </p:cNvSpPr>
          <p:nvPr/>
        </p:nvSpPr>
        <p:spPr bwMode="auto">
          <a:xfrm>
            <a:off x="533400" y="6324600"/>
            <a:ext cx="36623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Energy efficiency measures (EEMs)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225689"/>
            <a:ext cx="792479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 fixtures x 0.066 kW/fixture x 22 hrs/day x 6 days/week x 51 weeks/year = 3,999kWh/year</a:t>
            </a:r>
          </a:p>
          <a:p>
            <a:r>
              <a:rPr lang="en-US" dirty="0" smtClean="0"/>
              <a:t>3,999 kWh/year x $0.10 /kWh = $399.9 /year</a:t>
            </a:r>
          </a:p>
          <a:p>
            <a:endParaRPr lang="en-US" dirty="0" smtClean="0"/>
          </a:p>
          <a:p>
            <a:r>
              <a:rPr lang="en-US" dirty="0" smtClean="0"/>
              <a:t>An infrared occupancy sensor wall switch costs about $85.  Thus, the material cost of two sensors would be about:</a:t>
            </a:r>
          </a:p>
          <a:p>
            <a:r>
              <a:rPr lang="en-US" dirty="0" smtClean="0"/>
              <a:t> $85 /sensor x 2 sensors = $170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Maintenance estimates that it would take about 2 hours to install both sensors.  Thus, at a labor rate of about $40 per hour, the labor cost of installing the sensors would be about:</a:t>
            </a:r>
          </a:p>
          <a:p>
            <a:r>
              <a:rPr lang="en-US" dirty="0" smtClean="0"/>
              <a:t> 2 hours x $40 /hour = $ 80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Thus, the total implementation cost would be about $250.</a:t>
            </a:r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Estimated Simple Payback</a:t>
            </a:r>
            <a:endParaRPr lang="en-US" dirty="0" smtClean="0"/>
          </a:p>
          <a:p>
            <a:r>
              <a:rPr lang="en-US" dirty="0" smtClean="0"/>
              <a:t>$250/ $399.9 /year x 12 months/year = 7.5months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048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Homework 2 and prepare for presentation</a:t>
            </a:r>
            <a:endParaRPr lang="en-US" sz="1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4584" name="Rectangle 9"/>
          <p:cNvSpPr>
            <a:spLocks noChangeArrowheads="1"/>
          </p:cNvSpPr>
          <p:nvPr/>
        </p:nvSpPr>
        <p:spPr bwMode="auto">
          <a:xfrm>
            <a:off x="533400" y="6324600"/>
            <a:ext cx="36623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Energy efficiency measures (EEMs)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219200"/>
            <a:ext cx="7696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Homework: 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Check classroom, hallway, bathrooms, and conference in the building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Identify lighting control strategies in those spaces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Presentation (at the end of the class):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Identify problem or improvement to current controls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EEM possibility, calculate energy savings and financial analysis</a:t>
            </a:r>
            <a:endParaRPr lang="en-US" sz="24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048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Homework project</a:t>
            </a:r>
            <a:endParaRPr lang="en-US" sz="1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4584" name="Rectangle 9"/>
          <p:cNvSpPr>
            <a:spLocks noChangeArrowheads="1"/>
          </p:cNvSpPr>
          <p:nvPr/>
        </p:nvSpPr>
        <p:spPr bwMode="auto">
          <a:xfrm>
            <a:off x="533400" y="6324600"/>
            <a:ext cx="36623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4. Energy efficiency measures (EEMs)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219200"/>
            <a:ext cx="7696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Design lighting control strategies for a campus space: e.g. conference room, hall way, restroom, classroom, office. Requirement: 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choose the right type(s) of controls, explain why.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choose the proper physical place to install, explain why.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smtClean="0"/>
              <a:t> each </a:t>
            </a:r>
            <a:r>
              <a:rPr lang="en-US" sz="2400" dirty="0" smtClean="0"/>
              <a:t>student will have 5-10 minutes to discuss his/her design with the class.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048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Useful links:</a:t>
            </a:r>
            <a:endParaRPr lang="en-US" sz="1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4584" name="Rectangle 9"/>
          <p:cNvSpPr>
            <a:spLocks noChangeArrowheads="1"/>
          </p:cNvSpPr>
          <p:nvPr/>
        </p:nvSpPr>
        <p:spPr bwMode="auto">
          <a:xfrm>
            <a:off x="533400" y="6324600"/>
            <a:ext cx="19669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C.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447800"/>
            <a:ext cx="7162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Products and information: 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www.wattstopper.com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www.leviton.com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Reading materials: </a:t>
            </a:r>
            <a:r>
              <a:rPr lang="en-US" dirty="0" smtClean="0">
                <a:hlinkClick r:id="rId4"/>
              </a:rPr>
              <a:t>http://www.wattstopper.com/~/media/54657AD8625A42D480105F9D26B9272F.ashx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http://www.wattstopper.com/~/media/8C20C6401B034957B32099D2AE87642A.ashx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Effectiveness of Control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0150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1.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Basic concepts of effectiveness of lighting control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78486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Design properly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Select control component(s) properly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Install the selected components or system properly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Commission and maintain properly</a:t>
            </a:r>
          </a:p>
          <a:p>
            <a:pPr marL="0" lvl="2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2060"/>
                </a:solidFill>
                <a:latin typeface="+mn-lt"/>
              </a:rPr>
              <a:t> End users operate properly</a:t>
            </a:r>
            <a:endParaRPr lang="en-US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685800" y="1295400"/>
            <a:ext cx="762000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</a:rPr>
              <a:t>C. Lighting controls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Basic concepts of effectiveness of lighting control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Types and appropriate applications of lighting controls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Lighting control equations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alibri" pitchFamily="34" charset="0"/>
              </a:rPr>
              <a:t>Energy efficiency measures (EEMs)</a:t>
            </a:r>
            <a:endParaRPr lang="en-US" sz="2800" dirty="0">
              <a:solidFill>
                <a:schemeClr val="tx2">
                  <a:lumMod val="40000"/>
                  <a:lumOff val="60000"/>
                </a:schemeClr>
              </a:solidFill>
              <a:latin typeface="Calibri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4102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7620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8" name="TextBox 8"/>
          <p:cNvSpPr txBox="1">
            <a:spLocks noChangeArrowheads="1"/>
          </p:cNvSpPr>
          <p:nvPr/>
        </p:nvSpPr>
        <p:spPr bwMode="auto">
          <a:xfrm>
            <a:off x="457200" y="990600"/>
            <a:ext cx="78486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sz="2400" dirty="0">
              <a:solidFill>
                <a:srgbClr val="002060"/>
              </a:solidFill>
              <a:latin typeface="Calibri" pitchFamily="34" charset="0"/>
            </a:endParaRPr>
          </a:p>
          <a:p>
            <a:pPr marL="1371600" lvl="2" indent="-457200">
              <a:lnSpc>
                <a:spcPct val="150000"/>
              </a:lnSpc>
              <a:buAutoNum type="alphaLcPeriod"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Manual Switches</a:t>
            </a:r>
          </a:p>
          <a:p>
            <a:pPr marL="1371600" lvl="2" indent="-457200">
              <a:lnSpc>
                <a:spcPct val="150000"/>
              </a:lnSpc>
              <a:buAutoNum type="alphaLcPeriod"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Schedule controls or sweeps (building automation systems)</a:t>
            </a:r>
          </a:p>
          <a:p>
            <a:pPr marL="1371600" lvl="2" indent="-457200">
              <a:lnSpc>
                <a:spcPct val="150000"/>
              </a:lnSpc>
              <a:buAutoNum type="alphaLcPeriod"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Timers and time clocks</a:t>
            </a:r>
          </a:p>
          <a:p>
            <a:pPr marL="1371600" lvl="2" indent="-457200">
              <a:lnSpc>
                <a:spcPct val="150000"/>
              </a:lnSpc>
              <a:buAutoNum type="alphaLcPeriod"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Infrared and ultrasonic occupancy sensors</a:t>
            </a:r>
          </a:p>
          <a:p>
            <a:pPr marL="1371600" lvl="2" indent="-457200">
              <a:lnSpc>
                <a:spcPct val="150000"/>
              </a:lnSpc>
              <a:buAutoNum type="alphaLcPeriod"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Manual dimmers</a:t>
            </a:r>
          </a:p>
          <a:p>
            <a:pPr marL="1371600" lvl="2" indent="-457200">
              <a:lnSpc>
                <a:spcPct val="150000"/>
              </a:lnSpc>
              <a:buAutoNum type="alphaLcPeriod"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Daylight controls or </a:t>
            </a:r>
            <a:r>
              <a:rPr lang="en-US" sz="2400" dirty="0" err="1" smtClean="0">
                <a:solidFill>
                  <a:srgbClr val="002060"/>
                </a:solidFill>
                <a:latin typeface="Calibri" pitchFamily="34" charset="0"/>
              </a:rPr>
              <a:t>Photosensors</a:t>
            </a:r>
            <a:endParaRPr lang="en-US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marL="1371600" lvl="2" indent="-457200">
              <a:lnSpc>
                <a:spcPct val="150000"/>
              </a:lnSpc>
              <a:buAutoNum type="alphaLcPeriod"/>
            </a:pP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Bi-level switching</a:t>
            </a:r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6150" name="TextBox 7"/>
          <p:cNvSpPr txBox="1">
            <a:spLocks noChangeArrowheads="1"/>
          </p:cNvSpPr>
          <p:nvPr/>
        </p:nvSpPr>
        <p:spPr bwMode="auto">
          <a:xfrm>
            <a:off x="609600" y="3810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Introduction to Lighting Systems and Controls</a:t>
            </a:r>
          </a:p>
        </p:txBody>
      </p:sp>
      <p:sp>
        <p:nvSpPr>
          <p:cNvPr id="6151" name="Rectangle 9"/>
          <p:cNvSpPr>
            <a:spLocks noChangeArrowheads="1"/>
          </p:cNvSpPr>
          <p:nvPr/>
        </p:nvSpPr>
        <p:spPr bwMode="auto">
          <a:xfrm>
            <a:off x="533400" y="6324600"/>
            <a:ext cx="19945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C.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4495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Manual controls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79248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fontAlgn="auto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     </a:t>
            </a:r>
            <a:r>
              <a:rPr lang="en-US" sz="2400" dirty="0" smtClean="0">
                <a:solidFill>
                  <a:srgbClr val="C00000"/>
                </a:solidFill>
              </a:rPr>
              <a:t>Most everyone knows that you can save energy by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TURNING OFF LIGHTS </a:t>
            </a:r>
            <a:r>
              <a:rPr lang="en-US" sz="2400" dirty="0" smtClean="0">
                <a:solidFill>
                  <a:srgbClr val="C00000"/>
                </a:solidFill>
              </a:rPr>
              <a:t>when they're not needed. But sometimes we forget or don't notice that we've left lights on.</a:t>
            </a:r>
          </a:p>
        </p:txBody>
      </p:sp>
      <p:pic>
        <p:nvPicPr>
          <p:cNvPr id="1026" name="Picture 2" descr="C:\Documents and Settings\Xin Ai\My Documents\Xin_business\NIMTE_EE\CCSF_Wendy\Lighting\HK light control.JPG"/>
          <p:cNvPicPr>
            <a:picLocks noChangeAspect="1" noChangeArrowheads="1"/>
          </p:cNvPicPr>
          <p:nvPr/>
        </p:nvPicPr>
        <p:blipFill>
          <a:blip r:embed="rId2" cstate="print"/>
          <a:srcRect l="66138" t="28335" b="11452"/>
          <a:stretch>
            <a:fillRect/>
          </a:stretch>
        </p:blipFill>
        <p:spPr bwMode="auto">
          <a:xfrm>
            <a:off x="4876800" y="2362200"/>
            <a:ext cx="2743200" cy="3643313"/>
          </a:xfrm>
          <a:prstGeom prst="rect">
            <a:avLst/>
          </a:prstGeom>
          <a:noFill/>
        </p:spPr>
      </p:pic>
      <p:pic>
        <p:nvPicPr>
          <p:cNvPr id="1027" name="Picture 3" descr="C:\Documents and Settings\Xin Ai\My Documents\Xin_business\EEBS\teamB\SEMI 2ndvisit\20111205_SEMI 2nd 044.jpg"/>
          <p:cNvPicPr>
            <a:picLocks noChangeAspect="1" noChangeArrowheads="1"/>
          </p:cNvPicPr>
          <p:nvPr/>
        </p:nvPicPr>
        <p:blipFill>
          <a:blip r:embed="rId3" cstate="print"/>
          <a:srcRect l="20509" t="36900" r="5061" b="21866"/>
          <a:stretch>
            <a:fillRect/>
          </a:stretch>
        </p:blipFill>
        <p:spPr bwMode="auto">
          <a:xfrm>
            <a:off x="1447800" y="2438400"/>
            <a:ext cx="2570018" cy="1066800"/>
          </a:xfrm>
          <a:prstGeom prst="rect">
            <a:avLst/>
          </a:prstGeom>
          <a:noFill/>
        </p:spPr>
      </p:pic>
      <p:pic>
        <p:nvPicPr>
          <p:cNvPr id="1028" name="Picture 4" descr="C:\Documents and Settings\Xin Ai\My Documents\Xin_business\NIMTE_EE\CCSF_Wendy\Lighting\Phillips control.JPG"/>
          <p:cNvPicPr>
            <a:picLocks noChangeAspect="1" noChangeArrowheads="1"/>
          </p:cNvPicPr>
          <p:nvPr/>
        </p:nvPicPr>
        <p:blipFill>
          <a:blip r:embed="rId4" cstate="print"/>
          <a:srcRect t="16667" b="5556"/>
          <a:stretch>
            <a:fillRect/>
          </a:stretch>
        </p:blipFill>
        <p:spPr bwMode="auto">
          <a:xfrm>
            <a:off x="1524000" y="3733800"/>
            <a:ext cx="2174119" cy="2263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33400" y="6324600"/>
            <a:ext cx="807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33400" y="1066800"/>
            <a:ext cx="807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705600" y="6248400"/>
            <a:ext cx="2084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Course No. ENRG 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81000"/>
            <a:ext cx="7924800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"/>
            <a:bevelB w="12700"/>
          </a:sp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Applications: discuss w/students</a:t>
            </a:r>
            <a:endParaRPr lang="en-US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3400" y="6324600"/>
            <a:ext cx="549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2. Types and appropriate applications of lighting controls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85800" y="1295400"/>
          <a:ext cx="784860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/>
                <a:gridCol w="552450"/>
                <a:gridCol w="685800"/>
                <a:gridCol w="4648200"/>
              </a:tblGrid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Control</a:t>
                      </a:r>
                      <a:r>
                        <a:rPr lang="en-US" baseline="0" dirty="0" smtClean="0"/>
                        <a:t> tech.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application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</a:t>
                      </a:r>
                      <a:r>
                        <a:rPr lang="en-US" baseline="0" dirty="0" smtClean="0"/>
                        <a:t> controls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↓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14641</TotalTime>
  <Words>1839</Words>
  <Application>Microsoft Office PowerPoint</Application>
  <PresentationFormat>On-screen Show (4:3)</PresentationFormat>
  <Paragraphs>412</Paragraphs>
  <Slides>43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 Ai</dc:creator>
  <cp:lastModifiedBy>Xin Ai</cp:lastModifiedBy>
  <cp:revision>139</cp:revision>
  <dcterms:created xsi:type="dcterms:W3CDTF">2012-07-02T05:20:48Z</dcterms:created>
  <dcterms:modified xsi:type="dcterms:W3CDTF">2012-09-13T18:35:55Z</dcterms:modified>
</cp:coreProperties>
</file>