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6" r:id="rId2"/>
    <p:sldId id="257" r:id="rId3"/>
    <p:sldId id="258" r:id="rId4"/>
    <p:sldId id="449" r:id="rId5"/>
    <p:sldId id="453" r:id="rId6"/>
    <p:sldId id="457" r:id="rId7"/>
    <p:sldId id="458" r:id="rId8"/>
    <p:sldId id="460" r:id="rId9"/>
    <p:sldId id="459" r:id="rId10"/>
    <p:sldId id="450" r:id="rId11"/>
    <p:sldId id="461" r:id="rId12"/>
    <p:sldId id="454" r:id="rId13"/>
    <p:sldId id="463" r:id="rId14"/>
    <p:sldId id="462" r:id="rId15"/>
    <p:sldId id="451" r:id="rId16"/>
    <p:sldId id="455" r:id="rId17"/>
    <p:sldId id="465" r:id="rId18"/>
    <p:sldId id="464" r:id="rId19"/>
    <p:sldId id="452" r:id="rId20"/>
    <p:sldId id="456" r:id="rId21"/>
    <p:sldId id="466" r:id="rId22"/>
    <p:sldId id="467" r:id="rId23"/>
    <p:sldId id="349" r:id="rId2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FF6600"/>
    <a:srgbClr val="FF993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825" autoAdjust="0"/>
  </p:normalViewPr>
  <p:slideViewPr>
    <p:cSldViewPr>
      <p:cViewPr varScale="1">
        <p:scale>
          <a:sx n="56" d="100"/>
          <a:sy n="56" d="100"/>
        </p:scale>
        <p:origin x="-96" y="-2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Introduction to Lighting Systems and Controls                                        Course No. ENRG54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23FDA76-0272-4E67-B0FC-6A1C779C73CF}" type="datetimeFigureOut">
              <a:rPr lang="en-US"/>
              <a:pPr>
                <a:defRPr/>
              </a:pPr>
              <a:t>9/11/2012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A. Introduction to Fundamentals of Lighting                                      Slide No. A.1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72C3713-6C58-484A-832B-27798C4A71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7016884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Introduction to Lighting Systems and Controls                                        Course No. ENRG54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2A57C48-6032-4B84-9EF5-EB6F5603C77F}" type="datetimeFigureOut">
              <a:rPr lang="en-US"/>
              <a:pPr>
                <a:defRPr/>
              </a:pPr>
              <a:t>9/11/2012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A. Introduction to Fundamentals of Lighting                                      Slide No. A.1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7A7E6FF-495B-49EC-8C49-7D17734085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6968581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D60136-53EB-44A8-A773-863655CF425A}" type="datetime1">
              <a:rPr lang="en-US"/>
              <a:pPr>
                <a:defRPr/>
              </a:pPr>
              <a:t>9/11/2012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8D30A-AD37-4D5C-956A-178ED26733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3B01FE-2EFA-4211-87E8-0E74DF458611}" type="datetime1">
              <a:rPr lang="en-US"/>
              <a:pPr>
                <a:defRPr/>
              </a:pPr>
              <a:t>9/11/2012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59F44-2AC9-4BC4-A87E-943B95A543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593FB7-73A4-4CEA-BD15-0C192F417CFA}" type="datetime1">
              <a:rPr lang="en-US"/>
              <a:pPr>
                <a:defRPr/>
              </a:pPr>
              <a:t>9/11/2012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309861-50A4-43C1-910C-8B0DE0F972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2E9756-E427-4CCC-B42B-2927F7684862}" type="datetime1">
              <a:rPr lang="en-US"/>
              <a:pPr>
                <a:defRPr/>
              </a:pPr>
              <a:t>9/11/2012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E804D3-B501-4860-BED5-36207180A9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7F3181-BCD2-41CA-B696-63CE332C861C}" type="datetime1">
              <a:rPr lang="en-US"/>
              <a:pPr>
                <a:defRPr/>
              </a:pPr>
              <a:t>9/11/2012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6F5FD3-10C5-4554-A7A0-3FFA67E2DA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B15D6E-27B8-4E3E-A178-22D200890FAA}" type="datetime1">
              <a:rPr lang="en-US"/>
              <a:pPr>
                <a:defRPr/>
              </a:pPr>
              <a:t>9/11/2012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C1799D-2852-4531-BCB5-78677EA1C5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D88C04-1C6E-44EC-B231-45856FE6EB79}" type="datetime1">
              <a:rPr lang="en-US"/>
              <a:pPr>
                <a:defRPr/>
              </a:pPr>
              <a:t>9/11/2012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586EEA-FBA1-4683-82BD-DFFBFE080C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60773A-691A-4AFB-AC9B-DF8DC8B4E898}" type="datetime1">
              <a:rPr lang="en-US"/>
              <a:pPr>
                <a:defRPr/>
              </a:pPr>
              <a:t>9/11/2012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F7C1C6-3E42-4978-9040-84FDA77E97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18740E-4755-4AC1-9881-17545B921F62}" type="datetime1">
              <a:rPr lang="en-US"/>
              <a:pPr>
                <a:defRPr/>
              </a:pPr>
              <a:t>9/11/2012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EAAB19-BB8A-480F-B330-6B33794490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61B7AC-B6ED-42DC-97EE-8F37A451F6F9}" type="datetime1">
              <a:rPr lang="en-US"/>
              <a:pPr>
                <a:defRPr/>
              </a:pPr>
              <a:t>9/11/2012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45E9D-4716-46E8-A958-145F99A53A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32BA6E-7FC1-46D0-9662-BC805EBC3794}" type="datetime1">
              <a:rPr lang="en-US"/>
              <a:pPr>
                <a:defRPr/>
              </a:pPr>
              <a:t>9/11/2012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88F042-DE36-4021-9A87-5C419CD787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5E34CF4-7EBA-4187-BC33-997591D3932F}" type="datetime1">
              <a:rPr lang="en-US"/>
              <a:pPr>
                <a:defRPr/>
              </a:pPr>
              <a:t>9/11/2012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834A40A-E242-41CD-B93C-86B25223FB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neweralighting.com/What%20is%20scotopic%20lighting.html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olarlight.com/products/Energyconservationscotopic.pdf.pdf" TargetMode="External"/><Relationship Id="rId2" Type="http://schemas.openxmlformats.org/officeDocument/2006/relationships/hyperlink" Target="http://www.lightenergysource.com/Scotopic.htm" TargetMode="Externa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dazor.com/benefits.html" TargetMode="Externa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emsd.gov.hk/emsd/e_download/pee/Task_Lighting_Design.pdf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7620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2" name="TextBox 8"/>
          <p:cNvSpPr txBox="1">
            <a:spLocks noChangeArrowheads="1"/>
          </p:cNvSpPr>
          <p:nvPr/>
        </p:nvSpPr>
        <p:spPr bwMode="auto">
          <a:xfrm>
            <a:off x="685800" y="1447800"/>
            <a:ext cx="7620000" cy="237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>
                <a:solidFill>
                  <a:srgbClr val="0070C0"/>
                </a:solidFill>
                <a:latin typeface="Calibri" pitchFamily="34" charset="0"/>
              </a:rPr>
              <a:t>Introduction to Lighting Systems and Controls</a:t>
            </a:r>
          </a:p>
          <a:p>
            <a:pPr algn="ctr"/>
            <a:endParaRPr lang="en-US" sz="4000">
              <a:latin typeface="Calibri" pitchFamily="34" charset="0"/>
            </a:endParaRPr>
          </a:p>
          <a:p>
            <a:pPr algn="ctr"/>
            <a:r>
              <a:rPr lang="en-US" sz="2800">
                <a:latin typeface="Calibri" pitchFamily="34" charset="0"/>
              </a:rPr>
              <a:t>Course No. ENRG 54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7620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0" name="TextBox 8"/>
          <p:cNvSpPr txBox="1">
            <a:spLocks noChangeArrowheads="1"/>
          </p:cNvSpPr>
          <p:nvPr/>
        </p:nvSpPr>
        <p:spPr bwMode="auto">
          <a:xfrm>
            <a:off x="685800" y="1295400"/>
            <a:ext cx="7620000" cy="3447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dirty="0" smtClean="0">
                <a:solidFill>
                  <a:srgbClr val="002060"/>
                </a:solidFill>
                <a:latin typeface="Calibri" pitchFamily="34" charset="0"/>
              </a:rPr>
              <a:t>D. Additional EEMs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Calibri" pitchFamily="34" charset="0"/>
              <a:buAutoNum type="arabicPeriod"/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Calibri" pitchFamily="34" charset="0"/>
              </a:rPr>
              <a:t>De-lamping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Calibri" pitchFamily="34" charset="0"/>
              <a:buAutoNum type="arabicPeriod"/>
            </a:pPr>
            <a:r>
              <a:rPr lang="en-US" sz="2800" dirty="0" err="1" smtClean="0">
                <a:solidFill>
                  <a:srgbClr val="FF0000"/>
                </a:solidFill>
                <a:latin typeface="Calibri" pitchFamily="34" charset="0"/>
              </a:rPr>
              <a:t>Scotopic</a:t>
            </a:r>
            <a:r>
              <a:rPr lang="en-US" sz="2800" dirty="0" smtClean="0">
                <a:solidFill>
                  <a:srgbClr val="FF0000"/>
                </a:solidFill>
                <a:latin typeface="Calibri" pitchFamily="34" charset="0"/>
              </a:rPr>
              <a:t> lighting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Calibri" pitchFamily="34" charset="0"/>
              <a:buAutoNum type="arabicPeriod"/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Calibri" pitchFamily="34" charset="0"/>
              </a:rPr>
              <a:t>Task and ambient light levels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Calibri" pitchFamily="34" charset="0"/>
              <a:buAutoNum type="arabicPeriod"/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Calibri" pitchFamily="34" charset="0"/>
              </a:rPr>
              <a:t>Circadian rhythms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</a:pPr>
            <a:endParaRPr lang="en-US" sz="2800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4101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4102" name="TextBox 7"/>
          <p:cNvSpPr txBox="1">
            <a:spLocks noChangeArrowheads="1"/>
          </p:cNvSpPr>
          <p:nvPr/>
        </p:nvSpPr>
        <p:spPr bwMode="auto">
          <a:xfrm>
            <a:off x="609600" y="381000"/>
            <a:ext cx="4495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0070C0"/>
                </a:solidFill>
                <a:latin typeface="Calibri" pitchFamily="34" charset="0"/>
              </a:rPr>
              <a:t>Introduction to Lighting Systems and Controls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4495800" cy="5847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Scotopic</a:t>
            </a: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lighting</a:t>
            </a:r>
            <a:endParaRPr lang="en-US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39940" name="Picture 4" descr="http://t0.gstatic.com/images?q=tbn:ANd9GcSd9eSBLv0SRGS-_f9Hb3-DaKXc52RH16azKsWCFc6TYlQFEWPf&amp;t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3886200"/>
            <a:ext cx="2476500" cy="1847851"/>
          </a:xfrm>
          <a:prstGeom prst="rect">
            <a:avLst/>
          </a:prstGeom>
          <a:noFill/>
        </p:spPr>
      </p:pic>
      <p:pic>
        <p:nvPicPr>
          <p:cNvPr id="39942" name="Picture 6" descr="http://t1.gstatic.com/images?q=tbn:ANd9GcSEG_YZeeCSaK_ubTi2z3ieX7ce6VykZkMPw4YT_-59RNN0bJsyOg&amp;t=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27837" y="3886200"/>
            <a:ext cx="4630363" cy="1828800"/>
          </a:xfrm>
          <a:prstGeom prst="rect">
            <a:avLst/>
          </a:prstGeom>
          <a:noFill/>
        </p:spPr>
      </p:pic>
      <p:sp>
        <p:nvSpPr>
          <p:cNvPr id="12" name="Rectangle 11"/>
          <p:cNvSpPr/>
          <p:nvPr/>
        </p:nvSpPr>
        <p:spPr>
          <a:xfrm>
            <a:off x="685800" y="5867400"/>
            <a:ext cx="7848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4"/>
              </a:rPr>
              <a:t>http://www.neweralighting.com/What%20is%20scotopic%20lighting.html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85800" y="3581400"/>
            <a:ext cx="7543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250 W HPS vs. 100 W Inductions                      175 W HPS vs. 80 W Induction</a:t>
            </a:r>
            <a:endParaRPr lang="en-US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609600" y="1143000"/>
            <a:ext cx="784860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sz="2400" dirty="0" smtClean="0"/>
              <a:t> Refers to the “whiter” or “cooler” color temperature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sz="2400" dirty="0" smtClean="0"/>
              <a:t> Human eye’s ability to see more clearly and further across a whiter light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sz="2400" dirty="0" smtClean="0"/>
              <a:t> Reduces visual fatigue when viewing a computer screen</a:t>
            </a:r>
            <a:endParaRPr lang="en-US" sz="2400" dirty="0"/>
          </a:p>
        </p:txBody>
      </p:sp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533400" y="6324600"/>
            <a:ext cx="195290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2. </a:t>
            </a:r>
            <a:r>
              <a:rPr lang="en-US" dirty="0" err="1" smtClean="0">
                <a:solidFill>
                  <a:srgbClr val="002060"/>
                </a:solidFill>
                <a:latin typeface="Calibri" pitchFamily="34" charset="0"/>
              </a:rPr>
              <a:t>Scotopic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 lighting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4495800" cy="5847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Scotopic</a:t>
            </a: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lighting</a:t>
            </a:r>
            <a:endParaRPr lang="en-US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 l="23750" t="28000" r="23125" b="12000"/>
          <a:stretch>
            <a:fillRect/>
          </a:stretch>
        </p:blipFill>
        <p:spPr bwMode="auto">
          <a:xfrm>
            <a:off x="1143000" y="1201271"/>
            <a:ext cx="6934200" cy="4894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33400" y="6324600"/>
            <a:ext cx="195290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2. </a:t>
            </a:r>
            <a:r>
              <a:rPr lang="en-US" dirty="0" err="1" smtClean="0">
                <a:solidFill>
                  <a:srgbClr val="002060"/>
                </a:solidFill>
                <a:latin typeface="Calibri" pitchFamily="34" charset="0"/>
              </a:rPr>
              <a:t>Scotopic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 lighting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457200"/>
            <a:ext cx="7696200" cy="5334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Ratio of </a:t>
            </a:r>
            <a:r>
              <a:rPr lang="en-US" sz="2800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scotopic</a:t>
            </a: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to </a:t>
            </a:r>
            <a:r>
              <a:rPr lang="en-US" sz="2800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photopic</a:t>
            </a: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(S/P ratio)</a:t>
            </a:r>
            <a:endParaRPr lang="en-US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44037" name="Picture 5"/>
          <p:cNvPicPr>
            <a:picLocks noChangeAspect="1" noChangeArrowheads="1"/>
          </p:cNvPicPr>
          <p:nvPr/>
        </p:nvPicPr>
        <p:blipFill>
          <a:blip r:embed="rId2" cstate="print"/>
          <a:srcRect l="12500" t="25000" r="19375" b="10000"/>
          <a:stretch>
            <a:fillRect/>
          </a:stretch>
        </p:blipFill>
        <p:spPr bwMode="auto">
          <a:xfrm>
            <a:off x="457200" y="1295400"/>
            <a:ext cx="8030308" cy="4788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533400" y="6324600"/>
            <a:ext cx="195290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2. </a:t>
            </a:r>
            <a:r>
              <a:rPr lang="en-US" dirty="0" err="1" smtClean="0">
                <a:solidFill>
                  <a:srgbClr val="002060"/>
                </a:solidFill>
                <a:latin typeface="Calibri" pitchFamily="34" charset="0"/>
              </a:rPr>
              <a:t>Scotopic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 lighting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4495800" cy="5847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Scotopic</a:t>
            </a: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lighting</a:t>
            </a:r>
            <a:endParaRPr lang="en-US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3400" y="1143000"/>
            <a:ext cx="7848600" cy="26161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Reading materials: </a:t>
            </a:r>
          </a:p>
          <a:p>
            <a:pPr marL="0" lvl="2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hlinkClick r:id="rId2"/>
              </a:rPr>
              <a:t>http://www.lightenergysource.com/Scotopic.htm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</a:t>
            </a:r>
          </a:p>
          <a:p>
            <a:pPr marL="0" lvl="2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hlinkClick r:id="rId3"/>
              </a:rPr>
              <a:t>http://www.solarlight.com/products/Energyconservationscotopic.pdf.pdf</a:t>
            </a:r>
            <a:endParaRPr lang="en-US" sz="2400" dirty="0" smtClean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533400" y="6324600"/>
            <a:ext cx="195290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2. </a:t>
            </a:r>
            <a:r>
              <a:rPr lang="en-US" dirty="0" err="1" smtClean="0">
                <a:solidFill>
                  <a:srgbClr val="002060"/>
                </a:solidFill>
                <a:latin typeface="Calibri" pitchFamily="34" charset="0"/>
              </a:rPr>
              <a:t>Scotopic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 lighting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7620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0" name="TextBox 8"/>
          <p:cNvSpPr txBox="1">
            <a:spLocks noChangeArrowheads="1"/>
          </p:cNvSpPr>
          <p:nvPr/>
        </p:nvSpPr>
        <p:spPr bwMode="auto">
          <a:xfrm>
            <a:off x="685800" y="1295400"/>
            <a:ext cx="7620000" cy="3447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dirty="0" smtClean="0">
                <a:solidFill>
                  <a:srgbClr val="002060"/>
                </a:solidFill>
                <a:latin typeface="Calibri" pitchFamily="34" charset="0"/>
              </a:rPr>
              <a:t>D. Additional EEMs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Calibri" pitchFamily="34" charset="0"/>
              <a:buAutoNum type="arabicPeriod"/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Calibri" pitchFamily="34" charset="0"/>
              </a:rPr>
              <a:t>De-lamping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Calibri" pitchFamily="34" charset="0"/>
              <a:buAutoNum type="arabicPeriod"/>
            </a:pPr>
            <a:r>
              <a:rPr lang="en-US" sz="2800" dirty="0" err="1" smtClean="0">
                <a:solidFill>
                  <a:schemeClr val="tx2">
                    <a:lumMod val="40000"/>
                    <a:lumOff val="60000"/>
                  </a:schemeClr>
                </a:solidFill>
                <a:latin typeface="Calibri" pitchFamily="34" charset="0"/>
              </a:rPr>
              <a:t>Scotopic</a:t>
            </a: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Calibri" pitchFamily="34" charset="0"/>
              </a:rPr>
              <a:t> lighting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Calibri" pitchFamily="34" charset="0"/>
              <a:buAutoNum type="arabicPeriod"/>
            </a:pPr>
            <a:r>
              <a:rPr lang="en-US" sz="2800" dirty="0" smtClean="0">
                <a:solidFill>
                  <a:srgbClr val="FF0000"/>
                </a:solidFill>
                <a:latin typeface="Calibri" pitchFamily="34" charset="0"/>
              </a:rPr>
              <a:t>Task and ambient light levels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Calibri" pitchFamily="34" charset="0"/>
              <a:buAutoNum type="arabicPeriod"/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Calibri" pitchFamily="34" charset="0"/>
              </a:rPr>
              <a:t>Circadian rhythms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</a:pPr>
            <a:endParaRPr lang="en-US" sz="2800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4101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4102" name="TextBox 7"/>
          <p:cNvSpPr txBox="1">
            <a:spLocks noChangeArrowheads="1"/>
          </p:cNvSpPr>
          <p:nvPr/>
        </p:nvSpPr>
        <p:spPr bwMode="auto">
          <a:xfrm>
            <a:off x="609600" y="381000"/>
            <a:ext cx="4495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0070C0"/>
                </a:solidFill>
                <a:latin typeface="Calibri" pitchFamily="34" charset="0"/>
              </a:rPr>
              <a:t>Introduction to Lighting Systems and Controls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5638800" cy="5847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Task and ambient light level</a:t>
            </a:r>
            <a:endParaRPr lang="en-US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295400"/>
            <a:ext cx="78486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Decoupling ambient lighting and task lighting</a:t>
            </a:r>
          </a:p>
          <a:p>
            <a:pPr marL="0" lvl="2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In office, provide uniform low-level ambient lighting with individually controlled task fixtures</a:t>
            </a:r>
          </a:p>
          <a:p>
            <a:pPr marL="0" lvl="2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Task lighting gives the user maximum control</a:t>
            </a:r>
          </a:p>
          <a:p>
            <a:pPr marL="0" lvl="2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Reading material:</a:t>
            </a:r>
          </a:p>
          <a:p>
            <a:pPr marL="0" lvl="2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1600" dirty="0" smtClean="0">
                <a:hlinkClick r:id="rId2"/>
              </a:rPr>
              <a:t>http://www.dazor.com/benefits.html</a:t>
            </a:r>
            <a:endParaRPr lang="en-US" sz="1600" dirty="0" smtClean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11266" name="Picture 2" descr="http://www.michaelsenergy.com/images/WP/lighti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3962400"/>
            <a:ext cx="3810000" cy="2124075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181600" y="6047601"/>
            <a:ext cx="15790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Michaelsenergy.com</a:t>
            </a:r>
            <a:endParaRPr lang="en-US" sz="1200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533400" y="6324600"/>
            <a:ext cx="300755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3. Task and ambient light level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5638800" cy="5847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Task and ambient light level</a:t>
            </a:r>
            <a:endParaRPr lang="en-US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066800"/>
            <a:ext cx="7848600" cy="32008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Example: a work environment can maintain lower levels of overhead light by illuminating desktops with energy-efficient task lights. Considering an office with 16 workstations illuminated by 16 overhead fixtures each with four T8 32-watt fluorescents. 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The total wattage = 16 X 4 X 32 W = 2,048W. 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If each fixture used two T8 instead of four, and each workstation was equipped with an 18-watt task light, 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The new wattage = 16 X 2 X 32 + 18 X 16 = 1312 W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Energy consumption would be reduced by 36 percent!</a:t>
            </a:r>
            <a:endParaRPr lang="en-US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6083" name="Picture 3"/>
          <p:cNvPicPr>
            <a:picLocks noChangeAspect="1" noChangeArrowheads="1"/>
          </p:cNvPicPr>
          <p:nvPr/>
        </p:nvPicPr>
        <p:blipFill>
          <a:blip r:embed="rId2" cstate="print"/>
          <a:srcRect l="10000" t="35000" r="26875" b="48000"/>
          <a:stretch>
            <a:fillRect/>
          </a:stretch>
        </p:blipFill>
        <p:spPr bwMode="auto">
          <a:xfrm>
            <a:off x="762000" y="4876800"/>
            <a:ext cx="76962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533400" y="6324600"/>
            <a:ext cx="300755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3. Task and ambient light level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5638800" cy="5847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Task and ambient light level</a:t>
            </a:r>
            <a:endParaRPr lang="en-US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219200"/>
            <a:ext cx="8458200" cy="1943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5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706" y="3733800"/>
            <a:ext cx="8397493" cy="1909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1752600" y="5943600"/>
            <a:ext cx="60198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hlinkClick r:id="rId4"/>
              </a:rPr>
              <a:t>http://www.emsd.gov.hk/emsd/e_download/pee/Task_Lighting_Design.pdf</a:t>
            </a:r>
            <a:endParaRPr lang="en-US" sz="1200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533400" y="6324600"/>
            <a:ext cx="300755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3. Task and ambient light level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7620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0" name="TextBox 8"/>
          <p:cNvSpPr txBox="1">
            <a:spLocks noChangeArrowheads="1"/>
          </p:cNvSpPr>
          <p:nvPr/>
        </p:nvSpPr>
        <p:spPr bwMode="auto">
          <a:xfrm>
            <a:off x="685800" y="1295400"/>
            <a:ext cx="7620000" cy="3447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dirty="0" smtClean="0">
                <a:solidFill>
                  <a:srgbClr val="002060"/>
                </a:solidFill>
                <a:latin typeface="Calibri" pitchFamily="34" charset="0"/>
              </a:rPr>
              <a:t>D. Additional EEMs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Calibri" pitchFamily="34" charset="0"/>
              <a:buAutoNum type="arabicPeriod"/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Calibri" pitchFamily="34" charset="0"/>
              </a:rPr>
              <a:t>De-lamping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Calibri" pitchFamily="34" charset="0"/>
              <a:buAutoNum type="arabicPeriod"/>
            </a:pPr>
            <a:r>
              <a:rPr lang="en-US" sz="2800" dirty="0" err="1" smtClean="0">
                <a:solidFill>
                  <a:schemeClr val="tx2">
                    <a:lumMod val="40000"/>
                    <a:lumOff val="60000"/>
                  </a:schemeClr>
                </a:solidFill>
                <a:latin typeface="Calibri" pitchFamily="34" charset="0"/>
              </a:rPr>
              <a:t>Scotopic</a:t>
            </a: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Calibri" pitchFamily="34" charset="0"/>
              </a:rPr>
              <a:t> lighting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Calibri" pitchFamily="34" charset="0"/>
              <a:buAutoNum type="arabicPeriod"/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Calibri" pitchFamily="34" charset="0"/>
              </a:rPr>
              <a:t>Task and ambient light levels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Calibri" pitchFamily="34" charset="0"/>
              <a:buAutoNum type="arabicPeriod"/>
            </a:pPr>
            <a:r>
              <a:rPr lang="en-US" sz="2800" dirty="0" smtClean="0">
                <a:solidFill>
                  <a:srgbClr val="FF0000"/>
                </a:solidFill>
                <a:latin typeface="Calibri" pitchFamily="34" charset="0"/>
              </a:rPr>
              <a:t>Circadian rhythms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</a:pPr>
            <a:endParaRPr lang="en-US" sz="2800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4101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4102" name="TextBox 7"/>
          <p:cNvSpPr txBox="1">
            <a:spLocks noChangeArrowheads="1"/>
          </p:cNvSpPr>
          <p:nvPr/>
        </p:nvSpPr>
        <p:spPr bwMode="auto">
          <a:xfrm>
            <a:off x="609600" y="381000"/>
            <a:ext cx="4495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0070C0"/>
                </a:solidFill>
                <a:latin typeface="Calibri" pitchFamily="34" charset="0"/>
              </a:rPr>
              <a:t>Introduction to Lighting Systems and Controls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7620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85800" y="914400"/>
            <a:ext cx="8001000" cy="5570756"/>
          </a:xfrm>
          <a:prstGeom prst="rect">
            <a:avLst/>
          </a:prstGeom>
          <a:noFill/>
        </p:spPr>
        <p:txBody>
          <a:bodyPr wrap="square" numCol="2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rgbClr val="0070C0"/>
                </a:solidFill>
                <a:latin typeface="+mn-lt"/>
              </a:rPr>
              <a:t>Outline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</a:rPr>
              <a:t>A. Introduction to fundamentals of lighting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Lighting terminology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Physics and principles of lighting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Units of measurement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Vision and colors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Ambient, directional and task lighting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Over- and under-</a:t>
            </a:r>
            <a:r>
              <a:rPr lang="en-US" sz="1400" dirty="0" err="1">
                <a:latin typeface="+mn-lt"/>
              </a:rPr>
              <a:t>illuminance</a:t>
            </a:r>
            <a:endParaRPr lang="en-US" sz="14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</a:rPr>
              <a:t>B. Lighting systems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Components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Types of lamps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Ballasts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Lamp comparison matrix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Types of lighting </a:t>
            </a:r>
            <a:r>
              <a:rPr lang="en-US" sz="1400" dirty="0" err="1">
                <a:latin typeface="+mn-lt"/>
              </a:rPr>
              <a:t>luminaires</a:t>
            </a:r>
            <a:r>
              <a:rPr lang="en-US" sz="1400" dirty="0">
                <a:latin typeface="+mn-lt"/>
              </a:rPr>
              <a:t> and intensities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Energy efficiency measures (EEMs)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</a:rPr>
              <a:t>C. Lighting controls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Basic concepts of effectiveness of lighting control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Types and appropriate applications of lighting controls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Lighting control equations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Energy efficiency measures (EEMs)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rgbClr val="FF0000"/>
                </a:solidFill>
                <a:latin typeface="+mn-lt"/>
              </a:rPr>
              <a:t>D. Additional EEMs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srgbClr val="FF0000"/>
                </a:solidFill>
                <a:latin typeface="+mn-lt"/>
              </a:rPr>
              <a:t>De-lamping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err="1">
                <a:solidFill>
                  <a:srgbClr val="FF0000"/>
                </a:solidFill>
                <a:latin typeface="+mn-lt"/>
              </a:rPr>
              <a:t>Scotopic</a:t>
            </a:r>
            <a:r>
              <a:rPr lang="en-US" sz="1400" dirty="0">
                <a:solidFill>
                  <a:srgbClr val="FF0000"/>
                </a:solidFill>
                <a:latin typeface="+mn-lt"/>
              </a:rPr>
              <a:t> lighting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srgbClr val="FF0000"/>
                </a:solidFill>
                <a:latin typeface="+mn-lt"/>
              </a:rPr>
              <a:t>Task and ambient light levels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srgbClr val="FF0000"/>
                </a:solidFill>
                <a:latin typeface="+mn-lt"/>
              </a:rPr>
              <a:t>Circadian rhythms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</a:rPr>
              <a:t>E. Lighting measurements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Tools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Data loggers and applications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</a:rPr>
              <a:t>F. Lighting calculations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Equation and method of calculating lumens (zonal cavity formula)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Equation and method of calculating energy savings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smtClean="0">
                <a:latin typeface="+mn-lt"/>
              </a:rPr>
              <a:t>Method </a:t>
            </a:r>
            <a:r>
              <a:rPr lang="en-US" sz="1400" dirty="0">
                <a:latin typeface="+mn-lt"/>
              </a:rPr>
              <a:t>of calculating skylight energy savings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</a:rPr>
              <a:t>G. Lighting standards, codes and regulations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Underwriters' Laboratory (UL)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Uniform Building Code (UBC)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Americans with Disabilities Act (ADA)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Title 24 applications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latin typeface="+mn-lt"/>
              </a:rPr>
              <a:t>H. O&amp;M measures to assure optimal performance</a:t>
            </a:r>
            <a:endParaRPr lang="en-US" sz="2400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3077" name="TextBox 7"/>
          <p:cNvSpPr txBox="1">
            <a:spLocks noChangeArrowheads="1"/>
          </p:cNvSpPr>
          <p:nvPr/>
        </p:nvSpPr>
        <p:spPr bwMode="auto">
          <a:xfrm>
            <a:off x="609600" y="381000"/>
            <a:ext cx="4495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0070C0"/>
                </a:solidFill>
                <a:latin typeface="Calibri" pitchFamily="34" charset="0"/>
              </a:rPr>
              <a:t>Introduction to Lighting Systems and Controls</a:t>
            </a:r>
          </a:p>
        </p:txBody>
      </p:sp>
      <p:sp>
        <p:nvSpPr>
          <p:cNvPr id="3078" name="Rectangle 9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4495800" cy="5847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Circadian rhythms </a:t>
            </a:r>
            <a:endParaRPr lang="en-US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2" cstate="print"/>
          <a:srcRect t="10000" r="6250" b="10000"/>
          <a:stretch>
            <a:fillRect/>
          </a:stretch>
        </p:blipFill>
        <p:spPr bwMode="auto">
          <a:xfrm>
            <a:off x="609600" y="2057400"/>
            <a:ext cx="8077200" cy="4307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762000" y="1143000"/>
            <a:ext cx="77383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Biological process that displays an endogenous, </a:t>
            </a:r>
            <a:r>
              <a:rPr lang="en-US" sz="2400" dirty="0" err="1" smtClean="0"/>
              <a:t>entrainable</a:t>
            </a:r>
            <a:r>
              <a:rPr lang="en-US" sz="2400" dirty="0" smtClean="0"/>
              <a:t> oscillation of ~24hrs.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5105400" y="6248400"/>
            <a:ext cx="12602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©wikipedia.com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6629400" cy="5847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Circadian rhythms – general criteria: </a:t>
            </a:r>
            <a:endParaRPr lang="en-US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143000"/>
            <a:ext cx="7848600" cy="49859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Around the day - the rhythms repeat in a 24-hr period</a:t>
            </a:r>
          </a:p>
          <a:p>
            <a:pPr marL="0" lvl="2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Endogenous - the rhythms persist in the absence of external cues</a:t>
            </a:r>
          </a:p>
          <a:p>
            <a:pPr marL="0" lvl="2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rgbClr val="002060"/>
                </a:solidFill>
                <a:latin typeface="+mn-lt"/>
              </a:rPr>
              <a:t>Entrainable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- the rhythms can be adjusted to match the local time </a:t>
            </a:r>
          </a:p>
          <a:p>
            <a:pPr marL="0" lvl="2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Temperature compensation – the rhythms maintain circadian periodicity over a range of physiological temperatures</a:t>
            </a:r>
            <a:endParaRPr lang="en-US" sz="24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33400" y="6324600"/>
            <a:ext cx="210782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4. Circadian rhythms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6629400" cy="5847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Circadian rhythms</a:t>
            </a:r>
            <a:endParaRPr lang="en-US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447800"/>
            <a:ext cx="7848600" cy="44319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Allow organisms to anticipate and prepare for precise and regular environmental changes</a:t>
            </a:r>
          </a:p>
          <a:p>
            <a:pPr marL="0" lvl="2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Can be disrupted by the wrong timing, intensity and/or spectral composition of light</a:t>
            </a:r>
          </a:p>
          <a:p>
            <a:pPr marL="0" lvl="2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Lighting needs to be designed in a way that is “circadian rhythm friendly”</a:t>
            </a:r>
          </a:p>
          <a:p>
            <a:pPr marL="0" lvl="2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An example: dimming and Kelvin changing LED </a:t>
            </a:r>
            <a:r>
              <a:rPr lang="en-US" sz="2400" dirty="0" err="1" smtClean="0">
                <a:solidFill>
                  <a:srgbClr val="002060"/>
                </a:solidFill>
                <a:latin typeface="+mn-lt"/>
              </a:rPr>
              <a:t>troffers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</a:t>
            </a:r>
            <a:endParaRPr lang="en-US" sz="24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33400" y="6324600"/>
            <a:ext cx="210782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4. Circadian rhythms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80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304800"/>
            <a:ext cx="7924800" cy="5847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Homework </a:t>
            </a: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2 discussion</a:t>
            </a:r>
            <a:endParaRPr lang="en-US" sz="1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62000" y="1295400"/>
            <a:ext cx="77724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Chapter C homework project: </a:t>
            </a:r>
          </a:p>
          <a:p>
            <a:endParaRPr lang="en-US" dirty="0" smtClean="0"/>
          </a:p>
          <a:p>
            <a:r>
              <a:rPr lang="en-US" dirty="0" smtClean="0"/>
              <a:t>Design lighting control strategies for a campus space: e.g. conference room, hall way, restroom, classroom, office. Requirement: 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choose the right type(s) of controls, explain why.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choose the proper physical place to install, explain why.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7620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0" name="TextBox 8"/>
          <p:cNvSpPr txBox="1">
            <a:spLocks noChangeArrowheads="1"/>
          </p:cNvSpPr>
          <p:nvPr/>
        </p:nvSpPr>
        <p:spPr bwMode="auto">
          <a:xfrm>
            <a:off x="685800" y="1295400"/>
            <a:ext cx="7620000" cy="3447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dirty="0" smtClean="0">
                <a:solidFill>
                  <a:srgbClr val="002060"/>
                </a:solidFill>
                <a:latin typeface="Calibri" pitchFamily="34" charset="0"/>
              </a:rPr>
              <a:t>D. Additional EEMs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Calibri" pitchFamily="34" charset="0"/>
              <a:buAutoNum type="arabicPeriod"/>
            </a:pPr>
            <a:r>
              <a:rPr lang="en-US" sz="2800" dirty="0" smtClean="0">
                <a:solidFill>
                  <a:srgbClr val="002060"/>
                </a:solidFill>
                <a:latin typeface="Calibri" pitchFamily="34" charset="0"/>
              </a:rPr>
              <a:t>De-lamping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Calibri" pitchFamily="34" charset="0"/>
              <a:buAutoNum type="arabicPeriod"/>
            </a:pPr>
            <a:r>
              <a:rPr lang="en-US" sz="2800" dirty="0" err="1" smtClean="0">
                <a:solidFill>
                  <a:srgbClr val="002060"/>
                </a:solidFill>
                <a:latin typeface="Calibri" pitchFamily="34" charset="0"/>
              </a:rPr>
              <a:t>Scotopic</a:t>
            </a:r>
            <a:r>
              <a:rPr lang="en-US" sz="2800" dirty="0" smtClean="0">
                <a:solidFill>
                  <a:srgbClr val="002060"/>
                </a:solidFill>
                <a:latin typeface="Calibri" pitchFamily="34" charset="0"/>
              </a:rPr>
              <a:t> lighting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Calibri" pitchFamily="34" charset="0"/>
              <a:buAutoNum type="arabicPeriod"/>
            </a:pPr>
            <a:r>
              <a:rPr lang="en-US" sz="2800" dirty="0" smtClean="0">
                <a:solidFill>
                  <a:srgbClr val="002060"/>
                </a:solidFill>
                <a:latin typeface="Calibri" pitchFamily="34" charset="0"/>
              </a:rPr>
              <a:t>Task and ambient light levels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Calibri" pitchFamily="34" charset="0"/>
              <a:buAutoNum type="arabicPeriod"/>
            </a:pPr>
            <a:r>
              <a:rPr lang="en-US" sz="2800" dirty="0" smtClean="0">
                <a:solidFill>
                  <a:srgbClr val="002060"/>
                </a:solidFill>
                <a:latin typeface="Calibri" pitchFamily="34" charset="0"/>
              </a:rPr>
              <a:t>Circadian rhythms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</a:pPr>
            <a:endParaRPr lang="en-US" sz="2800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4101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4102" name="TextBox 7"/>
          <p:cNvSpPr txBox="1">
            <a:spLocks noChangeArrowheads="1"/>
          </p:cNvSpPr>
          <p:nvPr/>
        </p:nvSpPr>
        <p:spPr bwMode="auto">
          <a:xfrm>
            <a:off x="609600" y="381000"/>
            <a:ext cx="4495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0070C0"/>
                </a:solidFill>
                <a:latin typeface="Calibri" pitchFamily="34" charset="0"/>
              </a:rPr>
              <a:t>Introduction to Lighting Systems and Controls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7620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0" name="TextBox 8"/>
          <p:cNvSpPr txBox="1">
            <a:spLocks noChangeArrowheads="1"/>
          </p:cNvSpPr>
          <p:nvPr/>
        </p:nvSpPr>
        <p:spPr bwMode="auto">
          <a:xfrm>
            <a:off x="685800" y="1295400"/>
            <a:ext cx="7620000" cy="3447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dirty="0" smtClean="0">
                <a:solidFill>
                  <a:srgbClr val="002060"/>
                </a:solidFill>
                <a:latin typeface="Calibri" pitchFamily="34" charset="0"/>
              </a:rPr>
              <a:t>D. Additional EEMs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Calibri" pitchFamily="34" charset="0"/>
              <a:buAutoNum type="arabicPeriod"/>
            </a:pPr>
            <a:r>
              <a:rPr lang="en-US" sz="2800" dirty="0" smtClean="0">
                <a:solidFill>
                  <a:srgbClr val="FF0000"/>
                </a:solidFill>
                <a:latin typeface="Calibri" pitchFamily="34" charset="0"/>
              </a:rPr>
              <a:t>De-lamping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Calibri" pitchFamily="34" charset="0"/>
              <a:buAutoNum type="arabicPeriod"/>
            </a:pPr>
            <a:r>
              <a:rPr lang="en-US" sz="2800" dirty="0" err="1" smtClean="0">
                <a:solidFill>
                  <a:schemeClr val="tx2">
                    <a:lumMod val="40000"/>
                    <a:lumOff val="60000"/>
                  </a:schemeClr>
                </a:solidFill>
                <a:latin typeface="Calibri" pitchFamily="34" charset="0"/>
              </a:rPr>
              <a:t>Scotopic</a:t>
            </a: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Calibri" pitchFamily="34" charset="0"/>
              </a:rPr>
              <a:t> lighting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Calibri" pitchFamily="34" charset="0"/>
              <a:buAutoNum type="arabicPeriod"/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Calibri" pitchFamily="34" charset="0"/>
              </a:rPr>
              <a:t>Task and ambient light levels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Calibri" pitchFamily="34" charset="0"/>
              <a:buAutoNum type="arabicPeriod"/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Calibri" pitchFamily="34" charset="0"/>
              </a:rPr>
              <a:t>Circadian rhythms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</a:pPr>
            <a:endParaRPr lang="en-US" sz="2800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4101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4102" name="TextBox 7"/>
          <p:cNvSpPr txBox="1">
            <a:spLocks noChangeArrowheads="1"/>
          </p:cNvSpPr>
          <p:nvPr/>
        </p:nvSpPr>
        <p:spPr bwMode="auto">
          <a:xfrm>
            <a:off x="609600" y="381000"/>
            <a:ext cx="4495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0070C0"/>
                </a:solidFill>
                <a:latin typeface="Calibri" pitchFamily="34" charset="0"/>
              </a:rPr>
              <a:t>Introduction to Lighting Systems and Controls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4495800" cy="5847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De-lamping</a:t>
            </a:r>
            <a:endParaRPr lang="en-US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295400"/>
            <a:ext cx="7848600" cy="48936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The removal of one or more lamps from a </a:t>
            </a:r>
            <a:r>
              <a:rPr lang="en-US" sz="2400" dirty="0" err="1" smtClean="0">
                <a:solidFill>
                  <a:srgbClr val="002060"/>
                </a:solidFill>
                <a:latin typeface="+mn-lt"/>
              </a:rPr>
              <a:t>luminaire</a:t>
            </a:r>
            <a:endParaRPr lang="en-US" sz="2400" dirty="0" smtClean="0">
              <a:solidFill>
                <a:srgbClr val="002060"/>
              </a:solidFill>
              <a:latin typeface="+mn-lt"/>
            </a:endParaRPr>
          </a:p>
          <a:p>
            <a:pPr marL="0" lvl="2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Save energy (kWh), reduce demand (kW), save maintenance parts and labor. </a:t>
            </a:r>
          </a:p>
          <a:p>
            <a:pPr marL="0" lvl="2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May combine with re-lamping</a:t>
            </a:r>
          </a:p>
          <a:p>
            <a:pPr marL="0" lvl="2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Strategies: 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 - reduce # of fixtures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 - de-lamp 4- or 3-lamp fixtures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 - retrofit</a:t>
            </a:r>
            <a:endParaRPr lang="en-US" sz="24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533400" y="6324600"/>
            <a:ext cx="149432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Calibri" pitchFamily="34" charset="0"/>
              </a:rPr>
              <a:t>1.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De-lamping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6248400" cy="5847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De-lamp 4- or 3-lamp fixtures</a:t>
            </a:r>
            <a:endParaRPr lang="en-US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3400" y="1143000"/>
            <a:ext cx="7848600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Quite often offices, schools, warehouses are </a:t>
            </a:r>
            <a:r>
              <a:rPr lang="en-US" sz="2400" dirty="0" err="1" smtClean="0">
                <a:solidFill>
                  <a:srgbClr val="002060"/>
                </a:solidFill>
                <a:latin typeface="+mn-lt"/>
              </a:rPr>
              <a:t>overlighted</a:t>
            </a:r>
            <a:endParaRPr lang="en-US" sz="2400" dirty="0" smtClean="0">
              <a:solidFill>
                <a:srgbClr val="002060"/>
              </a:solidFill>
              <a:latin typeface="+mn-lt"/>
            </a:endParaRPr>
          </a:p>
          <a:p>
            <a:pPr marL="0" lvl="2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Pay attention to the lighting level after de-lamping</a:t>
            </a:r>
          </a:p>
          <a:p>
            <a:pPr marL="0" lvl="2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Pay attention to # of ballast and wiring</a:t>
            </a:r>
          </a:p>
          <a:p>
            <a:pPr marL="0" lvl="2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May combined with reflector installation</a:t>
            </a:r>
          </a:p>
          <a:p>
            <a:pPr marL="0" lvl="2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defRPr/>
            </a:pPr>
            <a:endParaRPr lang="en-US" sz="2400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1026" name="Picture 2" descr="http://yorkcountyschools.org/greenYCSD/images/article9_pi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3886200"/>
            <a:ext cx="3333750" cy="2305050"/>
          </a:xfrm>
          <a:prstGeom prst="rect">
            <a:avLst/>
          </a:prstGeom>
          <a:noFill/>
        </p:spPr>
      </p:pic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33400" y="6324600"/>
            <a:ext cx="149432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Calibri" pitchFamily="34" charset="0"/>
              </a:rPr>
              <a:t>1.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De-lamping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6248400" cy="5847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Case study</a:t>
            </a:r>
            <a:endParaRPr lang="en-US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3400" y="1143000"/>
            <a:ext cx="7848600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000" dirty="0" smtClean="0">
                <a:solidFill>
                  <a:srgbClr val="002060"/>
                </a:solidFill>
                <a:latin typeface="+mn-lt"/>
              </a:rPr>
              <a:t>A warehouse has 50 fixtures of 48”, four (4) T8 lamps with 2 electronic ballast in series. The lighting level is 60 </a:t>
            </a:r>
            <a:r>
              <a:rPr lang="en-US" sz="2000" dirty="0" err="1" smtClean="0">
                <a:solidFill>
                  <a:srgbClr val="002060"/>
                </a:solidFill>
                <a:latin typeface="+mn-lt"/>
              </a:rPr>
              <a:t>fcd</a:t>
            </a:r>
            <a:r>
              <a:rPr lang="en-US" sz="2000" dirty="0" smtClean="0">
                <a:solidFill>
                  <a:srgbClr val="002060"/>
                </a:solidFill>
                <a:latin typeface="+mn-lt"/>
              </a:rPr>
              <a:t>. </a:t>
            </a:r>
            <a:r>
              <a:rPr lang="en-US" sz="2000" dirty="0" err="1" smtClean="0">
                <a:solidFill>
                  <a:srgbClr val="002060"/>
                </a:solidFill>
                <a:latin typeface="+mn-lt"/>
              </a:rPr>
              <a:t>Delamping</a:t>
            </a:r>
            <a:r>
              <a:rPr lang="en-US" sz="2000" dirty="0" smtClean="0">
                <a:solidFill>
                  <a:srgbClr val="002060"/>
                </a:solidFill>
                <a:latin typeface="+mn-lt"/>
              </a:rPr>
              <a:t> in half will still provide acceptable light, according to IES illumination level standard, assuming the lighting pattern is distributed well through out the area.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000" dirty="0" smtClean="0">
                <a:solidFill>
                  <a:srgbClr val="002060"/>
                </a:solidFill>
                <a:latin typeface="+mn-lt"/>
              </a:rPr>
              <a:t>The fixtures have 4 units of 32W T8 and 2 units of 10W electric ballasts. Working time is 4700 hours a year.  It takes 15 minutes  to </a:t>
            </a:r>
            <a:r>
              <a:rPr lang="en-US" sz="2000" dirty="0" err="1" smtClean="0">
                <a:solidFill>
                  <a:srgbClr val="002060"/>
                </a:solidFill>
                <a:latin typeface="+mn-lt"/>
              </a:rPr>
              <a:t>delamp</a:t>
            </a:r>
            <a:r>
              <a:rPr lang="en-US" sz="2000" dirty="0" smtClean="0">
                <a:solidFill>
                  <a:srgbClr val="002060"/>
                </a:solidFill>
                <a:latin typeface="+mn-lt"/>
              </a:rPr>
              <a:t> a fixture, and the labor cost is $35/hour. If the average Energy rate is $0.15/kWh, and Demand rate is $10/kW, calculate: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endParaRPr lang="en-US" sz="2000" dirty="0" smtClean="0">
              <a:solidFill>
                <a:srgbClr val="002060"/>
              </a:solidFill>
              <a:latin typeface="+mn-lt"/>
            </a:endParaRPr>
          </a:p>
          <a:p>
            <a:pPr marL="457200" lvl="2" indent="-457200" fontAlgn="auto">
              <a:spcBef>
                <a:spcPts val="600"/>
              </a:spcBef>
              <a:spcAft>
                <a:spcPts val="600"/>
              </a:spcAft>
              <a:buAutoNum type="arabicPeriod"/>
              <a:defRPr/>
            </a:pPr>
            <a:r>
              <a:rPr lang="en-US" sz="2000" dirty="0" smtClean="0">
                <a:solidFill>
                  <a:srgbClr val="FF0000"/>
                </a:solidFill>
                <a:latin typeface="+mn-lt"/>
              </a:rPr>
              <a:t>Total energy savings</a:t>
            </a:r>
          </a:p>
          <a:p>
            <a:pPr marL="457200" lvl="2" indent="-457200" fontAlgn="auto">
              <a:spcBef>
                <a:spcPts val="600"/>
              </a:spcBef>
              <a:spcAft>
                <a:spcPts val="600"/>
              </a:spcAft>
              <a:buAutoNum type="arabicPeriod"/>
              <a:defRPr/>
            </a:pPr>
            <a:r>
              <a:rPr lang="en-US" sz="2000" dirty="0" smtClean="0">
                <a:solidFill>
                  <a:srgbClr val="FF0000"/>
                </a:solidFill>
                <a:latin typeface="+mn-lt"/>
              </a:rPr>
              <a:t>Simple payback period</a:t>
            </a:r>
          </a:p>
          <a:p>
            <a:pPr marL="457200" lvl="2" indent="-457200" fontAlgn="auto">
              <a:spcBef>
                <a:spcPts val="600"/>
              </a:spcBef>
              <a:spcAft>
                <a:spcPts val="600"/>
              </a:spcAft>
              <a:buAutoNum type="arabicPeriod"/>
              <a:defRPr/>
            </a:pPr>
            <a:r>
              <a:rPr lang="en-US" sz="2000" dirty="0" smtClean="0">
                <a:solidFill>
                  <a:srgbClr val="FF0000"/>
                </a:solidFill>
                <a:latin typeface="+mn-lt"/>
              </a:rPr>
              <a:t>Other saving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endParaRPr lang="en-US" sz="20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533400" y="6324600"/>
            <a:ext cx="149432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Calibri" pitchFamily="34" charset="0"/>
              </a:rPr>
              <a:t>1.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De-lamping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6248400" cy="5847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Case study</a:t>
            </a:r>
            <a:endParaRPr lang="en-US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5800" y="1219200"/>
            <a:ext cx="7848600" cy="49552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lvl="2" indent="-457200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FF0000"/>
                </a:solidFill>
                <a:latin typeface="+mn-lt"/>
              </a:rPr>
              <a:t>1. Total energy savings</a:t>
            </a:r>
          </a:p>
          <a:p>
            <a:pPr marL="457200" lvl="2" indent="-457200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dirty="0" smtClean="0">
                <a:solidFill>
                  <a:srgbClr val="002060"/>
                </a:solidFill>
                <a:latin typeface="+mn-lt"/>
              </a:rPr>
              <a:t>Energy savings = ((2X32W)+(1X10W))/1000 X 50 X 6000h X $0.15 /kWh =$ 3330/yr</a:t>
            </a:r>
          </a:p>
          <a:p>
            <a:pPr marL="457200" lvl="2" indent="-457200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dirty="0" smtClean="0">
                <a:solidFill>
                  <a:srgbClr val="002060"/>
                </a:solidFill>
                <a:latin typeface="+mn-lt"/>
              </a:rPr>
              <a:t>Demand saving = ((2X32W)+(1X10W))/1000X50 X$10X 12 months = $444/yr</a:t>
            </a:r>
          </a:p>
          <a:p>
            <a:pPr marL="457200" lvl="2" indent="-457200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dirty="0" smtClean="0">
                <a:solidFill>
                  <a:srgbClr val="002060"/>
                </a:solidFill>
                <a:latin typeface="+mn-lt"/>
              </a:rPr>
              <a:t>Total energy savings = $3330 + $444 = $3774/yr</a:t>
            </a:r>
          </a:p>
          <a:p>
            <a:pPr marL="457200" lvl="2" indent="-457200" fontAlgn="auto">
              <a:spcBef>
                <a:spcPts val="600"/>
              </a:spcBef>
              <a:spcAft>
                <a:spcPts val="600"/>
              </a:spcAft>
              <a:defRPr/>
            </a:pPr>
            <a:endParaRPr lang="en-US" dirty="0" smtClean="0">
              <a:solidFill>
                <a:srgbClr val="002060"/>
              </a:solidFill>
              <a:latin typeface="+mn-lt"/>
            </a:endParaRPr>
          </a:p>
          <a:p>
            <a:pPr marL="457200" lvl="2" indent="-457200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FF0000"/>
                </a:solidFill>
                <a:latin typeface="+mn-lt"/>
              </a:rPr>
              <a:t>2. Simple payback period</a:t>
            </a:r>
          </a:p>
          <a:p>
            <a:pPr marL="457200" lvl="2" indent="-457200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dirty="0" smtClean="0">
                <a:solidFill>
                  <a:srgbClr val="002060"/>
                </a:solidFill>
                <a:latin typeface="+mn-lt"/>
              </a:rPr>
              <a:t>Implementation cost = $35/</a:t>
            </a:r>
            <a:r>
              <a:rPr lang="en-US" dirty="0" err="1" smtClean="0">
                <a:solidFill>
                  <a:srgbClr val="002060"/>
                </a:solidFill>
                <a:latin typeface="+mn-lt"/>
              </a:rPr>
              <a:t>hr</a:t>
            </a:r>
            <a:r>
              <a:rPr lang="en-US" dirty="0" smtClean="0">
                <a:solidFill>
                  <a:srgbClr val="002060"/>
                </a:solidFill>
                <a:latin typeface="+mn-lt"/>
              </a:rPr>
              <a:t> X 50 fixtures X (15 min/ 60 min per hr) = $ 437.5</a:t>
            </a:r>
          </a:p>
          <a:p>
            <a:pPr marL="457200" lvl="2" indent="-457200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dirty="0" smtClean="0">
                <a:solidFill>
                  <a:srgbClr val="002060"/>
                </a:solidFill>
                <a:latin typeface="+mn-lt"/>
              </a:rPr>
              <a:t>Simple payback period = $437.5/$3774 = 0.12 yr = 1.4 months</a:t>
            </a:r>
          </a:p>
          <a:p>
            <a:pPr marL="457200" lvl="2" indent="-457200" fontAlgn="auto">
              <a:spcBef>
                <a:spcPts val="600"/>
              </a:spcBef>
              <a:spcAft>
                <a:spcPts val="600"/>
              </a:spcAft>
              <a:defRPr/>
            </a:pPr>
            <a:endParaRPr lang="en-US" dirty="0" smtClean="0">
              <a:solidFill>
                <a:srgbClr val="002060"/>
              </a:solidFill>
              <a:latin typeface="+mn-lt"/>
            </a:endParaRPr>
          </a:p>
          <a:p>
            <a:pPr marL="457200" lvl="2" indent="-457200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FF0000"/>
                </a:solidFill>
                <a:latin typeface="+mn-lt"/>
              </a:rPr>
              <a:t>3. Other savings</a:t>
            </a:r>
          </a:p>
          <a:p>
            <a:pPr marL="457200" lvl="2" indent="-457200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dirty="0" smtClean="0">
                <a:latin typeface="+mn-lt"/>
              </a:rPr>
              <a:t>Lamp replacement parts and labor</a:t>
            </a:r>
            <a:endParaRPr lang="en-US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533400" y="6324600"/>
            <a:ext cx="149432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Calibri" pitchFamily="34" charset="0"/>
              </a:rPr>
              <a:t>1.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De-lamping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6248400" cy="5847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Retrofit – fluorescent </a:t>
            </a:r>
            <a:r>
              <a:rPr lang="en-US" sz="3200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troffer</a:t>
            </a:r>
            <a:endParaRPr lang="en-US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29314" y="1371600"/>
            <a:ext cx="4271762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1" name="Group 10"/>
          <p:cNvGrpSpPr/>
          <p:nvPr/>
        </p:nvGrpSpPr>
        <p:grpSpPr>
          <a:xfrm>
            <a:off x="533400" y="1295400"/>
            <a:ext cx="3954585" cy="2743200"/>
            <a:chOff x="533400" y="1905000"/>
            <a:chExt cx="3954585" cy="2743200"/>
          </a:xfrm>
        </p:grpSpPr>
        <p:pic>
          <p:nvPicPr>
            <p:cNvPr id="38916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33400" y="1905000"/>
              <a:ext cx="3954585" cy="2514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Rectangle 9"/>
            <p:cNvSpPr/>
            <p:nvPr/>
          </p:nvSpPr>
          <p:spPr>
            <a:xfrm>
              <a:off x="2590800" y="4191000"/>
              <a:ext cx="1752600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533400" y="6324600"/>
            <a:ext cx="149432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Calibri" pitchFamily="34" charset="0"/>
              </a:rPr>
              <a:t>1.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De-lamping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13531</TotalTime>
  <Words>1201</Words>
  <Application>Microsoft Office PowerPoint</Application>
  <PresentationFormat>On-screen Show (4:3)</PresentationFormat>
  <Paragraphs>189</Paragraphs>
  <Slides>23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Xin Ai</dc:creator>
  <cp:lastModifiedBy>Xin Ai</cp:lastModifiedBy>
  <cp:revision>152</cp:revision>
  <dcterms:created xsi:type="dcterms:W3CDTF">2012-07-02T05:20:48Z</dcterms:created>
  <dcterms:modified xsi:type="dcterms:W3CDTF">2012-09-11T19:53:08Z</dcterms:modified>
</cp:coreProperties>
</file>