
<file path=[Content_Types].xml><?xml version="1.0" encoding="utf-8"?>
<Types xmlns="http://schemas.openxmlformats.org/package/2006/content-types">
  <Default Extension="bin" ContentType="application/vnd.openxmlformats-officedocument.oleObject"/>
  <Default Extension="emf" ContentType="image/x-emf"/>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57" r:id="rId2"/>
    <p:sldId id="261" r:id="rId3"/>
    <p:sldId id="262" r:id="rId4"/>
    <p:sldId id="268" r:id="rId5"/>
    <p:sldId id="269" r:id="rId6"/>
    <p:sldId id="263" r:id="rId7"/>
    <p:sldId id="266" r:id="rId8"/>
    <p:sldId id="264" r:id="rId9"/>
    <p:sldId id="260" r:id="rId10"/>
    <p:sldId id="270" r:id="rId11"/>
    <p:sldId id="271" r:id="rId12"/>
    <p:sldId id="272" r:id="rId13"/>
    <p:sldId id="273" r:id="rId14"/>
    <p:sldId id="274" r:id="rId15"/>
    <p:sldId id="275" r:id="rId16"/>
    <p:sldId id="277" r:id="rId17"/>
    <p:sldId id="276" r:id="rId18"/>
    <p:sldId id="278"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671" autoAdjust="0"/>
  </p:normalViewPr>
  <p:slideViewPr>
    <p:cSldViewPr>
      <p:cViewPr varScale="1">
        <p:scale>
          <a:sx n="104" d="100"/>
          <a:sy n="104" d="100"/>
        </p:scale>
        <p:origin x="-174" y="-7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wmf"/><Relationship Id="rId1" Type="http://schemas.openxmlformats.org/officeDocument/2006/relationships/image" Target="../media/image2.wmf"/><Relationship Id="rId4" Type="http://schemas.openxmlformats.org/officeDocument/2006/relationships/image" Target="../media/image5.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9.wmf"/><Relationship Id="rId1" Type="http://schemas.openxmlformats.org/officeDocument/2006/relationships/image" Target="../media/image8.wmf"/><Relationship Id="rId5" Type="http://schemas.openxmlformats.org/officeDocument/2006/relationships/image" Target="../media/image12.wmf"/><Relationship Id="rId4" Type="http://schemas.openxmlformats.org/officeDocument/2006/relationships/image" Target="../media/image11.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image" Target="../media/image15.wmf"/><Relationship Id="rId1" Type="http://schemas.openxmlformats.org/officeDocument/2006/relationships/image" Target="../media/image14.wmf"/><Relationship Id="rId4" Type="http://schemas.openxmlformats.org/officeDocument/2006/relationships/image" Target="../media/image17.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8.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2.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25.wmf"/><Relationship Id="rId2" Type="http://schemas.openxmlformats.org/officeDocument/2006/relationships/image" Target="../media/image24.wmf"/><Relationship Id="rId1" Type="http://schemas.openxmlformats.org/officeDocument/2006/relationships/image" Target="../media/image23.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6.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27.wmf"/></Relationships>
</file>

<file path=ppt/drawings/_rels/vmlDrawing9.vml.rels><?xml version="1.0" encoding="UTF-8" standalone="yes"?>
<Relationships xmlns="http://schemas.openxmlformats.org/package/2006/relationships"><Relationship Id="rId2" Type="http://schemas.openxmlformats.org/officeDocument/2006/relationships/image" Target="../media/image29.wmf"/><Relationship Id="rId1" Type="http://schemas.openxmlformats.org/officeDocument/2006/relationships/image" Target="../media/image28.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2AD3992-F2E7-476E-8E0A-2F3CBF8300BC}" type="datetimeFigureOut">
              <a:rPr lang="en-US" smtClean="0"/>
              <a:t>9/28/2012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8610D1A-5A0B-4F88-A741-14B783722282}" type="slidenum">
              <a:rPr lang="en-US" smtClean="0"/>
              <a:t>‹#›</a:t>
            </a:fld>
            <a:endParaRPr lang="en-US"/>
          </a:p>
        </p:txBody>
      </p:sp>
    </p:spTree>
    <p:extLst>
      <p:ext uri="{BB962C8B-B14F-4D97-AF65-F5344CB8AC3E}">
        <p14:creationId xmlns:p14="http://schemas.microsoft.com/office/powerpoint/2010/main" val="12792153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www.engineeringtoolbox.com/pitot-tubes-d_612.html"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boomeria.org/physicslectures/pascal/pascal.html"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hlinkClick r:id="rId3"/>
              </a:rPr>
              <a:t>http://www.engineeringtoolbox.com/pitot-tubes-d_612.html</a:t>
            </a:r>
            <a:endParaRPr lang="en-US" dirty="0"/>
          </a:p>
        </p:txBody>
      </p:sp>
      <p:sp>
        <p:nvSpPr>
          <p:cNvPr id="4" name="Slide Number Placeholder 3"/>
          <p:cNvSpPr>
            <a:spLocks noGrp="1"/>
          </p:cNvSpPr>
          <p:nvPr>
            <p:ph type="sldNum" sz="quarter" idx="10"/>
          </p:nvPr>
        </p:nvSpPr>
        <p:spPr/>
        <p:txBody>
          <a:bodyPr/>
          <a:lstStyle/>
          <a:p>
            <a:fld id="{28610D1A-5A0B-4F88-A741-14B783722282}" type="slidenum">
              <a:rPr lang="en-US" smtClean="0"/>
              <a:t>10</a:t>
            </a:fld>
            <a:endParaRPr lang="en-US"/>
          </a:p>
        </p:txBody>
      </p:sp>
    </p:spTree>
    <p:extLst>
      <p:ext uri="{BB962C8B-B14F-4D97-AF65-F5344CB8AC3E}">
        <p14:creationId xmlns:p14="http://schemas.microsoft.com/office/powerpoint/2010/main" val="15859977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hlinkClick r:id="rId3"/>
              </a:rPr>
              <a:t>http://boomeria.org/physicslectures/pascal/pascal.html</a:t>
            </a:r>
            <a:endParaRPr lang="en-US" dirty="0"/>
          </a:p>
        </p:txBody>
      </p:sp>
      <p:sp>
        <p:nvSpPr>
          <p:cNvPr id="4" name="Slide Number Placeholder 3"/>
          <p:cNvSpPr>
            <a:spLocks noGrp="1"/>
          </p:cNvSpPr>
          <p:nvPr>
            <p:ph type="sldNum" sz="quarter" idx="10"/>
          </p:nvPr>
        </p:nvSpPr>
        <p:spPr/>
        <p:txBody>
          <a:bodyPr/>
          <a:lstStyle/>
          <a:p>
            <a:fld id="{28610D1A-5A0B-4F88-A741-14B783722282}" type="slidenum">
              <a:rPr lang="en-US" smtClean="0"/>
              <a:t>12</a:t>
            </a:fld>
            <a:endParaRPr lang="en-US"/>
          </a:p>
        </p:txBody>
      </p:sp>
    </p:spTree>
    <p:extLst>
      <p:ext uri="{BB962C8B-B14F-4D97-AF65-F5344CB8AC3E}">
        <p14:creationId xmlns:p14="http://schemas.microsoft.com/office/powerpoint/2010/main" val="17296638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1DBE1CB-9782-4E64-A0B1-4B5D166FCFFD}" type="datetimeFigureOut">
              <a:rPr lang="en-US" smtClean="0"/>
              <a:t>9/28/2012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1814F7-6AD9-49F9-AE1F-2CD4E6317B29}" type="slidenum">
              <a:rPr lang="en-US" smtClean="0"/>
              <a:t>‹#›</a:t>
            </a:fld>
            <a:endParaRPr lang="en-US"/>
          </a:p>
        </p:txBody>
      </p:sp>
    </p:spTree>
    <p:extLst>
      <p:ext uri="{BB962C8B-B14F-4D97-AF65-F5344CB8AC3E}">
        <p14:creationId xmlns:p14="http://schemas.microsoft.com/office/powerpoint/2010/main" val="27529871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1DBE1CB-9782-4E64-A0B1-4B5D166FCFFD}" type="datetimeFigureOut">
              <a:rPr lang="en-US" smtClean="0"/>
              <a:t>9/28/2012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1814F7-6AD9-49F9-AE1F-2CD4E6317B29}" type="slidenum">
              <a:rPr lang="en-US" smtClean="0"/>
              <a:t>‹#›</a:t>
            </a:fld>
            <a:endParaRPr lang="en-US"/>
          </a:p>
        </p:txBody>
      </p:sp>
    </p:spTree>
    <p:extLst>
      <p:ext uri="{BB962C8B-B14F-4D97-AF65-F5344CB8AC3E}">
        <p14:creationId xmlns:p14="http://schemas.microsoft.com/office/powerpoint/2010/main" val="7776465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1DBE1CB-9782-4E64-A0B1-4B5D166FCFFD}" type="datetimeFigureOut">
              <a:rPr lang="en-US" smtClean="0"/>
              <a:t>9/28/2012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1814F7-6AD9-49F9-AE1F-2CD4E6317B29}" type="slidenum">
              <a:rPr lang="en-US" smtClean="0"/>
              <a:t>‹#›</a:t>
            </a:fld>
            <a:endParaRPr lang="en-US"/>
          </a:p>
        </p:txBody>
      </p:sp>
    </p:spTree>
    <p:extLst>
      <p:ext uri="{BB962C8B-B14F-4D97-AF65-F5344CB8AC3E}">
        <p14:creationId xmlns:p14="http://schemas.microsoft.com/office/powerpoint/2010/main" val="21082116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1DBE1CB-9782-4E64-A0B1-4B5D166FCFFD}" type="datetimeFigureOut">
              <a:rPr lang="en-US" smtClean="0"/>
              <a:t>9/28/2012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1814F7-6AD9-49F9-AE1F-2CD4E6317B29}" type="slidenum">
              <a:rPr lang="en-US" smtClean="0"/>
              <a:t>‹#›</a:t>
            </a:fld>
            <a:endParaRPr lang="en-US"/>
          </a:p>
        </p:txBody>
      </p:sp>
    </p:spTree>
    <p:extLst>
      <p:ext uri="{BB962C8B-B14F-4D97-AF65-F5344CB8AC3E}">
        <p14:creationId xmlns:p14="http://schemas.microsoft.com/office/powerpoint/2010/main" val="15815304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1DBE1CB-9782-4E64-A0B1-4B5D166FCFFD}" type="datetimeFigureOut">
              <a:rPr lang="en-US" smtClean="0"/>
              <a:t>9/28/2012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1814F7-6AD9-49F9-AE1F-2CD4E6317B29}" type="slidenum">
              <a:rPr lang="en-US" smtClean="0"/>
              <a:t>‹#›</a:t>
            </a:fld>
            <a:endParaRPr lang="en-US"/>
          </a:p>
        </p:txBody>
      </p:sp>
    </p:spTree>
    <p:extLst>
      <p:ext uri="{BB962C8B-B14F-4D97-AF65-F5344CB8AC3E}">
        <p14:creationId xmlns:p14="http://schemas.microsoft.com/office/powerpoint/2010/main" val="17441027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1DBE1CB-9782-4E64-A0B1-4B5D166FCFFD}" type="datetimeFigureOut">
              <a:rPr lang="en-US" smtClean="0"/>
              <a:t>9/28/2012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1814F7-6AD9-49F9-AE1F-2CD4E6317B29}" type="slidenum">
              <a:rPr lang="en-US" smtClean="0"/>
              <a:t>‹#›</a:t>
            </a:fld>
            <a:endParaRPr lang="en-US"/>
          </a:p>
        </p:txBody>
      </p:sp>
    </p:spTree>
    <p:extLst>
      <p:ext uri="{BB962C8B-B14F-4D97-AF65-F5344CB8AC3E}">
        <p14:creationId xmlns:p14="http://schemas.microsoft.com/office/powerpoint/2010/main" val="39458132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1DBE1CB-9782-4E64-A0B1-4B5D166FCFFD}" type="datetimeFigureOut">
              <a:rPr lang="en-US" smtClean="0"/>
              <a:t>9/28/2012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81814F7-6AD9-49F9-AE1F-2CD4E6317B29}" type="slidenum">
              <a:rPr lang="en-US" smtClean="0"/>
              <a:t>‹#›</a:t>
            </a:fld>
            <a:endParaRPr lang="en-US"/>
          </a:p>
        </p:txBody>
      </p:sp>
    </p:spTree>
    <p:extLst>
      <p:ext uri="{BB962C8B-B14F-4D97-AF65-F5344CB8AC3E}">
        <p14:creationId xmlns:p14="http://schemas.microsoft.com/office/powerpoint/2010/main" val="5772493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1DBE1CB-9782-4E64-A0B1-4B5D166FCFFD}" type="datetimeFigureOut">
              <a:rPr lang="en-US" smtClean="0"/>
              <a:t>9/28/2012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81814F7-6AD9-49F9-AE1F-2CD4E6317B29}" type="slidenum">
              <a:rPr lang="en-US" smtClean="0"/>
              <a:t>‹#›</a:t>
            </a:fld>
            <a:endParaRPr lang="en-US"/>
          </a:p>
        </p:txBody>
      </p:sp>
    </p:spTree>
    <p:extLst>
      <p:ext uri="{BB962C8B-B14F-4D97-AF65-F5344CB8AC3E}">
        <p14:creationId xmlns:p14="http://schemas.microsoft.com/office/powerpoint/2010/main" val="30724585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1DBE1CB-9782-4E64-A0B1-4B5D166FCFFD}" type="datetimeFigureOut">
              <a:rPr lang="en-US" smtClean="0"/>
              <a:t>9/28/2012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81814F7-6AD9-49F9-AE1F-2CD4E6317B29}" type="slidenum">
              <a:rPr lang="en-US" smtClean="0"/>
              <a:t>‹#›</a:t>
            </a:fld>
            <a:endParaRPr lang="en-US"/>
          </a:p>
        </p:txBody>
      </p:sp>
    </p:spTree>
    <p:extLst>
      <p:ext uri="{BB962C8B-B14F-4D97-AF65-F5344CB8AC3E}">
        <p14:creationId xmlns:p14="http://schemas.microsoft.com/office/powerpoint/2010/main" val="4688296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1DBE1CB-9782-4E64-A0B1-4B5D166FCFFD}" type="datetimeFigureOut">
              <a:rPr lang="en-US" smtClean="0"/>
              <a:t>9/28/2012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1814F7-6AD9-49F9-AE1F-2CD4E6317B29}" type="slidenum">
              <a:rPr lang="en-US" smtClean="0"/>
              <a:t>‹#›</a:t>
            </a:fld>
            <a:endParaRPr lang="en-US"/>
          </a:p>
        </p:txBody>
      </p:sp>
    </p:spTree>
    <p:extLst>
      <p:ext uri="{BB962C8B-B14F-4D97-AF65-F5344CB8AC3E}">
        <p14:creationId xmlns:p14="http://schemas.microsoft.com/office/powerpoint/2010/main" val="34006434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1DBE1CB-9782-4E64-A0B1-4B5D166FCFFD}" type="datetimeFigureOut">
              <a:rPr lang="en-US" smtClean="0"/>
              <a:t>9/28/2012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1814F7-6AD9-49F9-AE1F-2CD4E6317B29}" type="slidenum">
              <a:rPr lang="en-US" smtClean="0"/>
              <a:t>‹#›</a:t>
            </a:fld>
            <a:endParaRPr lang="en-US"/>
          </a:p>
        </p:txBody>
      </p:sp>
    </p:spTree>
    <p:extLst>
      <p:ext uri="{BB962C8B-B14F-4D97-AF65-F5344CB8AC3E}">
        <p14:creationId xmlns:p14="http://schemas.microsoft.com/office/powerpoint/2010/main" val="6370302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1DBE1CB-9782-4E64-A0B1-4B5D166FCFFD}" type="datetimeFigureOut">
              <a:rPr lang="en-US" smtClean="0"/>
              <a:t>9/28/2012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1814F7-6AD9-49F9-AE1F-2CD4E6317B29}" type="slidenum">
              <a:rPr lang="en-US" smtClean="0"/>
              <a:t>‹#›</a:t>
            </a:fld>
            <a:endParaRPr lang="en-US"/>
          </a:p>
        </p:txBody>
      </p:sp>
    </p:spTree>
    <p:extLst>
      <p:ext uri="{BB962C8B-B14F-4D97-AF65-F5344CB8AC3E}">
        <p14:creationId xmlns:p14="http://schemas.microsoft.com/office/powerpoint/2010/main" val="3148273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6.xml"/><Relationship Id="rId1" Type="http://schemas.openxmlformats.org/officeDocument/2006/relationships/vmlDrawing" Target="../drawings/vmlDrawing4.vml"/><Relationship Id="rId6" Type="http://schemas.openxmlformats.org/officeDocument/2006/relationships/image" Target="../media/image19.emf"/><Relationship Id="rId5" Type="http://schemas.openxmlformats.org/officeDocument/2006/relationships/image" Target="../media/image18.wmf"/><Relationship Id="rId4" Type="http://schemas.openxmlformats.org/officeDocument/2006/relationships/oleObject" Target="../embeddings/oleObject14.bin"/></Relationships>
</file>

<file path=ppt/slides/_rels/slide11.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Layout" Target="../slideLayouts/slideLayout6.xml"/><Relationship Id="rId1" Type="http://schemas.openxmlformats.org/officeDocument/2006/relationships/vmlDrawing" Target="../drawings/vmlDrawing5.vml"/><Relationship Id="rId4" Type="http://schemas.openxmlformats.org/officeDocument/2006/relationships/image" Target="../media/image22.wmf"/></Relationships>
</file>

<file path=ppt/slides/_rels/slide14.xml.rels><?xml version="1.0" encoding="UTF-8" standalone="yes"?>
<Relationships xmlns="http://schemas.openxmlformats.org/package/2006/relationships"><Relationship Id="rId8" Type="http://schemas.openxmlformats.org/officeDocument/2006/relationships/image" Target="../media/image25.wmf"/><Relationship Id="rId3" Type="http://schemas.openxmlformats.org/officeDocument/2006/relationships/oleObject" Target="../embeddings/oleObject16.bin"/><Relationship Id="rId7" Type="http://schemas.openxmlformats.org/officeDocument/2006/relationships/oleObject" Target="../embeddings/oleObject18.bin"/><Relationship Id="rId2" Type="http://schemas.openxmlformats.org/officeDocument/2006/relationships/slideLayout" Target="../slideLayouts/slideLayout6.xml"/><Relationship Id="rId1" Type="http://schemas.openxmlformats.org/officeDocument/2006/relationships/vmlDrawing" Target="../drawings/vmlDrawing6.vml"/><Relationship Id="rId6" Type="http://schemas.openxmlformats.org/officeDocument/2006/relationships/image" Target="../media/image24.wmf"/><Relationship Id="rId5" Type="http://schemas.openxmlformats.org/officeDocument/2006/relationships/oleObject" Target="../embeddings/oleObject17.bin"/><Relationship Id="rId4" Type="http://schemas.openxmlformats.org/officeDocument/2006/relationships/image" Target="../media/image23.wmf"/></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19.bin"/><Relationship Id="rId2" Type="http://schemas.openxmlformats.org/officeDocument/2006/relationships/slideLayout" Target="../slideLayouts/slideLayout2.xml"/><Relationship Id="rId1" Type="http://schemas.openxmlformats.org/officeDocument/2006/relationships/vmlDrawing" Target="../drawings/vmlDrawing7.vml"/><Relationship Id="rId4" Type="http://schemas.openxmlformats.org/officeDocument/2006/relationships/image" Target="../media/image26.wm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20.bin"/><Relationship Id="rId2" Type="http://schemas.openxmlformats.org/officeDocument/2006/relationships/slideLayout" Target="../slideLayouts/slideLayout2.xml"/><Relationship Id="rId1" Type="http://schemas.openxmlformats.org/officeDocument/2006/relationships/vmlDrawing" Target="../drawings/vmlDrawing8.vml"/><Relationship Id="rId4" Type="http://schemas.openxmlformats.org/officeDocument/2006/relationships/image" Target="../media/image27.wmf"/></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21.bin"/><Relationship Id="rId2" Type="http://schemas.openxmlformats.org/officeDocument/2006/relationships/slideLayout" Target="../slideLayouts/slideLayout2.xml"/><Relationship Id="rId1" Type="http://schemas.openxmlformats.org/officeDocument/2006/relationships/vmlDrawing" Target="../drawings/vmlDrawing9.vml"/><Relationship Id="rId6" Type="http://schemas.openxmlformats.org/officeDocument/2006/relationships/image" Target="../media/image29.wmf"/><Relationship Id="rId5" Type="http://schemas.openxmlformats.org/officeDocument/2006/relationships/oleObject" Target="../embeddings/oleObject22.bin"/><Relationship Id="rId4" Type="http://schemas.openxmlformats.org/officeDocument/2006/relationships/image" Target="../media/image28.w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8" Type="http://schemas.openxmlformats.org/officeDocument/2006/relationships/image" Target="../media/image4.wmf"/><Relationship Id="rId3" Type="http://schemas.openxmlformats.org/officeDocument/2006/relationships/oleObject" Target="../embeddings/oleObject1.bin"/><Relationship Id="rId7" Type="http://schemas.openxmlformats.org/officeDocument/2006/relationships/oleObject" Target="../embeddings/oleObject3.bin"/><Relationship Id="rId12" Type="http://schemas.openxmlformats.org/officeDocument/2006/relationships/image" Target="../media/image7.emf"/><Relationship Id="rId2" Type="http://schemas.openxmlformats.org/officeDocument/2006/relationships/slideLayout" Target="../slideLayouts/slideLayout6.xml"/><Relationship Id="rId1" Type="http://schemas.openxmlformats.org/officeDocument/2006/relationships/vmlDrawing" Target="../drawings/vmlDrawing1.vml"/><Relationship Id="rId6" Type="http://schemas.openxmlformats.org/officeDocument/2006/relationships/image" Target="../media/image3.wmf"/><Relationship Id="rId11" Type="http://schemas.openxmlformats.org/officeDocument/2006/relationships/image" Target="../media/image5.wmf"/><Relationship Id="rId5" Type="http://schemas.openxmlformats.org/officeDocument/2006/relationships/oleObject" Target="../embeddings/oleObject2.bin"/><Relationship Id="rId10" Type="http://schemas.openxmlformats.org/officeDocument/2006/relationships/oleObject" Target="../embeddings/oleObject4.bin"/><Relationship Id="rId4" Type="http://schemas.openxmlformats.org/officeDocument/2006/relationships/image" Target="../media/image2.wmf"/><Relationship Id="rId9" Type="http://schemas.openxmlformats.org/officeDocument/2006/relationships/image" Target="../media/image6.emf"/></Relationships>
</file>

<file path=ppt/slides/_rels/slide7.xml.rels><?xml version="1.0" encoding="UTF-8" standalone="yes"?>
<Relationships xmlns="http://schemas.openxmlformats.org/package/2006/relationships"><Relationship Id="rId8" Type="http://schemas.openxmlformats.org/officeDocument/2006/relationships/oleObject" Target="../embeddings/oleObject7.bin"/><Relationship Id="rId13" Type="http://schemas.openxmlformats.org/officeDocument/2006/relationships/image" Target="../media/image12.wmf"/><Relationship Id="rId3" Type="http://schemas.openxmlformats.org/officeDocument/2006/relationships/image" Target="../media/image13.emf"/><Relationship Id="rId7" Type="http://schemas.openxmlformats.org/officeDocument/2006/relationships/image" Target="../media/image9.wmf"/><Relationship Id="rId12" Type="http://schemas.openxmlformats.org/officeDocument/2006/relationships/oleObject" Target="../embeddings/oleObject9.bin"/><Relationship Id="rId2" Type="http://schemas.openxmlformats.org/officeDocument/2006/relationships/slideLayout" Target="../slideLayouts/slideLayout6.xml"/><Relationship Id="rId1" Type="http://schemas.openxmlformats.org/officeDocument/2006/relationships/vmlDrawing" Target="../drawings/vmlDrawing2.vml"/><Relationship Id="rId6" Type="http://schemas.openxmlformats.org/officeDocument/2006/relationships/oleObject" Target="../embeddings/oleObject6.bin"/><Relationship Id="rId11" Type="http://schemas.openxmlformats.org/officeDocument/2006/relationships/image" Target="../media/image11.wmf"/><Relationship Id="rId5" Type="http://schemas.openxmlformats.org/officeDocument/2006/relationships/image" Target="../media/image8.wmf"/><Relationship Id="rId10" Type="http://schemas.openxmlformats.org/officeDocument/2006/relationships/oleObject" Target="../embeddings/oleObject8.bin"/><Relationship Id="rId4" Type="http://schemas.openxmlformats.org/officeDocument/2006/relationships/oleObject" Target="../embeddings/oleObject5.bin"/><Relationship Id="rId9" Type="http://schemas.openxmlformats.org/officeDocument/2006/relationships/image" Target="../media/image10.wm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8" Type="http://schemas.openxmlformats.org/officeDocument/2006/relationships/image" Target="../media/image16.wmf"/><Relationship Id="rId3" Type="http://schemas.openxmlformats.org/officeDocument/2006/relationships/oleObject" Target="../embeddings/oleObject10.bin"/><Relationship Id="rId7" Type="http://schemas.openxmlformats.org/officeDocument/2006/relationships/oleObject" Target="../embeddings/oleObject12.bin"/><Relationship Id="rId2" Type="http://schemas.openxmlformats.org/officeDocument/2006/relationships/slideLayout" Target="../slideLayouts/slideLayout6.xml"/><Relationship Id="rId1" Type="http://schemas.openxmlformats.org/officeDocument/2006/relationships/vmlDrawing" Target="../drawings/vmlDrawing3.vml"/><Relationship Id="rId6" Type="http://schemas.openxmlformats.org/officeDocument/2006/relationships/image" Target="../media/image15.wmf"/><Relationship Id="rId5" Type="http://schemas.openxmlformats.org/officeDocument/2006/relationships/oleObject" Target="../embeddings/oleObject11.bin"/><Relationship Id="rId10" Type="http://schemas.openxmlformats.org/officeDocument/2006/relationships/image" Target="../media/image17.wmf"/><Relationship Id="rId4" Type="http://schemas.openxmlformats.org/officeDocument/2006/relationships/image" Target="../media/image14.wmf"/><Relationship Id="rId9" Type="http://schemas.openxmlformats.org/officeDocument/2006/relationships/oleObject" Target="../embeddings/oleObject13.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14400" y="1524000"/>
            <a:ext cx="7315199" cy="584775"/>
          </a:xfrm>
          <a:prstGeom prst="rect">
            <a:avLst/>
          </a:prstGeom>
          <a:noFill/>
        </p:spPr>
        <p:txBody>
          <a:bodyPr wrap="square" rtlCol="0">
            <a:spAutoFit/>
          </a:bodyPr>
          <a:lstStyle/>
          <a:p>
            <a:pPr algn="ctr"/>
            <a:r>
              <a:rPr lang="en-US" sz="3200" dirty="0" smtClean="0">
                <a:solidFill>
                  <a:srgbClr val="002060"/>
                </a:solidFill>
              </a:rPr>
              <a:t>HVAC Fundamentals &amp; Components</a:t>
            </a:r>
            <a:endParaRPr lang="en-US" sz="3200" dirty="0">
              <a:solidFill>
                <a:srgbClr val="002060"/>
              </a:solidFill>
            </a:endParaRPr>
          </a:p>
        </p:txBody>
      </p:sp>
      <p:cxnSp>
        <p:nvCxnSpPr>
          <p:cNvPr id="8" name="Straight Connector 7"/>
          <p:cNvCxnSpPr/>
          <p:nvPr/>
        </p:nvCxnSpPr>
        <p:spPr>
          <a:xfrm>
            <a:off x="1676400" y="2047220"/>
            <a:ext cx="5791200" cy="0"/>
          </a:xfrm>
          <a:prstGeom prst="line">
            <a:avLst/>
          </a:prstGeom>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2897437" y="3581400"/>
            <a:ext cx="3349123" cy="523220"/>
          </a:xfrm>
          <a:prstGeom prst="rect">
            <a:avLst/>
          </a:prstGeom>
          <a:noFill/>
        </p:spPr>
        <p:txBody>
          <a:bodyPr wrap="none" rtlCol="0">
            <a:spAutoFit/>
          </a:bodyPr>
          <a:lstStyle/>
          <a:p>
            <a:pPr algn="ctr"/>
            <a:r>
              <a:rPr lang="en-US" sz="2800" dirty="0" smtClean="0"/>
              <a:t>Course No. ENRG 55A</a:t>
            </a:r>
            <a:endParaRPr lang="en-US" sz="2800" dirty="0"/>
          </a:p>
        </p:txBody>
      </p:sp>
    </p:spTree>
    <p:extLst>
      <p:ext uri="{BB962C8B-B14F-4D97-AF65-F5344CB8AC3E}">
        <p14:creationId xmlns:p14="http://schemas.microsoft.com/office/powerpoint/2010/main" val="965010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a:bodyPr>
          <a:lstStyle/>
          <a:p>
            <a:r>
              <a:rPr lang="en-US" sz="2800" u="sng" dirty="0" smtClean="0">
                <a:solidFill>
                  <a:srgbClr val="0070C0"/>
                </a:solidFill>
              </a:rPr>
              <a:t>HVAC Fundamental &amp; Components</a:t>
            </a:r>
            <a:endParaRPr lang="en-US" sz="2800" dirty="0"/>
          </a:p>
        </p:txBody>
      </p:sp>
      <p:sp>
        <p:nvSpPr>
          <p:cNvPr id="3" name="TextBox 2"/>
          <p:cNvSpPr txBox="1"/>
          <p:nvPr/>
        </p:nvSpPr>
        <p:spPr>
          <a:xfrm>
            <a:off x="228600" y="1295400"/>
            <a:ext cx="8229600" cy="4801314"/>
          </a:xfrm>
          <a:prstGeom prst="rect">
            <a:avLst/>
          </a:prstGeom>
          <a:noFill/>
        </p:spPr>
        <p:txBody>
          <a:bodyPr wrap="square" rtlCol="0">
            <a:spAutoFit/>
          </a:bodyPr>
          <a:lstStyle/>
          <a:p>
            <a:r>
              <a:rPr lang="en-US" dirty="0" smtClean="0"/>
              <a:t>VP </a:t>
            </a:r>
            <a:r>
              <a:rPr lang="en-US" dirty="0"/>
              <a:t>= the velocity pressure is used to measure velocities and flow rates in piping and ducts.</a:t>
            </a:r>
          </a:p>
          <a:p>
            <a:endParaRPr lang="en-US" dirty="0" smtClean="0"/>
          </a:p>
          <a:p>
            <a:r>
              <a:rPr lang="en-US" dirty="0" smtClean="0"/>
              <a:t>VP can be calculated using the equation                                , from </a:t>
            </a:r>
            <a:r>
              <a:rPr lang="en-US" i="1" dirty="0" smtClean="0"/>
              <a:t>Bernoulli’s Equation</a:t>
            </a:r>
          </a:p>
          <a:p>
            <a:endParaRPr lang="en-US" dirty="0"/>
          </a:p>
          <a:p>
            <a:r>
              <a:rPr lang="en-US" dirty="0" smtClean="0"/>
              <a:t>VP is measured using  </a:t>
            </a:r>
            <a:r>
              <a:rPr lang="en-US" i="1" dirty="0" smtClean="0"/>
              <a:t>pitot tube</a:t>
            </a:r>
            <a:r>
              <a:rPr lang="en-US" dirty="0" smtClean="0"/>
              <a:t> </a:t>
            </a:r>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266972259"/>
              </p:ext>
            </p:extLst>
          </p:nvPr>
        </p:nvGraphicFramePr>
        <p:xfrm>
          <a:off x="4343400" y="1981200"/>
          <a:ext cx="1447800" cy="711200"/>
        </p:xfrm>
        <a:graphic>
          <a:graphicData uri="http://schemas.openxmlformats.org/presentationml/2006/ole">
            <mc:AlternateContent xmlns:mc="http://schemas.openxmlformats.org/markup-compatibility/2006">
              <mc:Choice xmlns:v="urn:schemas-microsoft-com:vml" Requires="v">
                <p:oleObj spid="_x0000_s5151" name="Equation" r:id="rId4" imgW="939600" imgH="711000" progId="Equation.3">
                  <p:embed/>
                </p:oleObj>
              </mc:Choice>
              <mc:Fallback>
                <p:oleObj name="Equation" r:id="rId4" imgW="939600" imgH="711000" progId="Equation.3">
                  <p:embed/>
                  <p:pic>
                    <p:nvPicPr>
                      <p:cNvPr id="0" name=""/>
                      <p:cNvPicPr/>
                      <p:nvPr/>
                    </p:nvPicPr>
                    <p:blipFill>
                      <a:blip r:embed="rId5"/>
                      <a:stretch>
                        <a:fillRect/>
                      </a:stretch>
                    </p:blipFill>
                    <p:spPr>
                      <a:xfrm>
                        <a:off x="4343400" y="1981200"/>
                        <a:ext cx="1447800" cy="711200"/>
                      </a:xfrm>
                      <a:prstGeom prst="rect">
                        <a:avLst/>
                      </a:prstGeom>
                    </p:spPr>
                  </p:pic>
                </p:oleObj>
              </mc:Fallback>
            </mc:AlternateContent>
          </a:graphicData>
        </a:graphic>
      </p:graphicFrame>
      <p:pic>
        <p:nvPicPr>
          <p:cNvPr id="5128" name="Picture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4360" y="3048000"/>
            <a:ext cx="8432180" cy="35813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1307231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u="sng" dirty="0">
                <a:solidFill>
                  <a:srgbClr val="0070C0"/>
                </a:solidFill>
              </a:rPr>
              <a:t>HVAC Fundamental &amp; Components</a:t>
            </a:r>
            <a:endParaRPr lang="en-US" sz="2800"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9310" y="1643390"/>
            <a:ext cx="7778890" cy="5012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724895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u="sng" dirty="0">
                <a:solidFill>
                  <a:srgbClr val="0070C0"/>
                </a:solidFill>
              </a:rPr>
              <a:t>HVAC Fundamental &amp; Components</a:t>
            </a:r>
            <a:endParaRPr lang="en-US" sz="2800" dirty="0"/>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1585476"/>
            <a:ext cx="8153400" cy="51201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4394550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229600" cy="792162"/>
          </a:xfrm>
        </p:spPr>
        <p:txBody>
          <a:bodyPr>
            <a:normAutofit/>
          </a:bodyPr>
          <a:lstStyle/>
          <a:p>
            <a:r>
              <a:rPr lang="en-US" sz="2800" u="sng" dirty="0">
                <a:solidFill>
                  <a:srgbClr val="0070C0"/>
                </a:solidFill>
              </a:rPr>
              <a:t>HVAC Fundamental &amp; Components</a:t>
            </a:r>
            <a:endParaRPr lang="en-US" sz="2800" dirty="0"/>
          </a:p>
        </p:txBody>
      </p:sp>
      <p:sp>
        <p:nvSpPr>
          <p:cNvPr id="4" name="TextBox 3"/>
          <p:cNvSpPr txBox="1"/>
          <p:nvPr/>
        </p:nvSpPr>
        <p:spPr>
          <a:xfrm>
            <a:off x="381000" y="838200"/>
            <a:ext cx="8229600" cy="5909310"/>
          </a:xfrm>
          <a:prstGeom prst="rect">
            <a:avLst/>
          </a:prstGeom>
          <a:noFill/>
        </p:spPr>
        <p:txBody>
          <a:bodyPr wrap="square" rtlCol="0">
            <a:spAutoFit/>
          </a:bodyPr>
          <a:lstStyle/>
          <a:p>
            <a:r>
              <a:rPr lang="en-US" b="1" dirty="0" smtClean="0">
                <a:solidFill>
                  <a:srgbClr val="FF0000"/>
                </a:solidFill>
              </a:rPr>
              <a:t>b. Pressure conversion cont’d</a:t>
            </a:r>
          </a:p>
          <a:p>
            <a:r>
              <a:rPr lang="en-US" b="1" dirty="0" smtClean="0"/>
              <a:t>1. </a:t>
            </a:r>
            <a:r>
              <a:rPr lang="en-US" dirty="0" smtClean="0"/>
              <a:t>Convert 16.2 ft air to inches water gage (in wg)</a:t>
            </a:r>
          </a:p>
          <a:p>
            <a:r>
              <a:rPr lang="en-US" dirty="0" smtClean="0"/>
              <a:t>Solution:</a:t>
            </a:r>
          </a:p>
          <a:p>
            <a:r>
              <a:rPr lang="en-US" dirty="0" smtClean="0"/>
              <a:t>Using conversion factor: </a:t>
            </a:r>
            <a:r>
              <a:rPr lang="en-US" b="1" dirty="0" smtClean="0"/>
              <a:t>1 </a:t>
            </a:r>
            <a:r>
              <a:rPr lang="en-US" b="1" i="1" dirty="0" smtClean="0"/>
              <a:t>in.wg = </a:t>
            </a:r>
            <a:r>
              <a:rPr lang="en-US" b="1" dirty="0" smtClean="0"/>
              <a:t>69.6 </a:t>
            </a:r>
            <a:r>
              <a:rPr lang="en-US" b="1" i="1" dirty="0" smtClean="0"/>
              <a:t>ft.air</a:t>
            </a:r>
          </a:p>
          <a:p>
            <a:endParaRPr lang="en-US" dirty="0" smtClean="0"/>
          </a:p>
          <a:p>
            <a:endParaRPr lang="en-US" dirty="0"/>
          </a:p>
          <a:p>
            <a:endParaRPr lang="en-US" dirty="0" smtClean="0"/>
          </a:p>
          <a:p>
            <a:r>
              <a:rPr lang="en-US" b="1" dirty="0" smtClean="0"/>
              <a:t>2. </a:t>
            </a:r>
            <a:r>
              <a:rPr lang="en-US" dirty="0" smtClean="0"/>
              <a:t>Change the following quantities to the new units specified</a:t>
            </a:r>
            <a:endParaRPr lang="en-US" dirty="0"/>
          </a:p>
          <a:p>
            <a:pPr marL="342900" indent="-342900">
              <a:buAutoNum type="alphaUcPeriod"/>
            </a:pPr>
            <a:r>
              <a:rPr lang="en-US" dirty="0" smtClean="0"/>
              <a:t>130 lb</a:t>
            </a:r>
            <a:r>
              <a:rPr lang="en-US" baseline="-25000" dirty="0" smtClean="0"/>
              <a:t>f</a:t>
            </a:r>
            <a:r>
              <a:rPr lang="en-US" dirty="0" smtClean="0"/>
              <a:t>/in</a:t>
            </a:r>
            <a:r>
              <a:rPr lang="en-US" baseline="30000" dirty="0" smtClean="0"/>
              <a:t>2</a:t>
            </a:r>
            <a:r>
              <a:rPr lang="en-US" dirty="0" smtClean="0"/>
              <a:t> (psi) to ft wg</a:t>
            </a:r>
          </a:p>
          <a:p>
            <a:pPr marL="342900" indent="-342900">
              <a:buAutoNum type="alphaUcPeriod"/>
            </a:pPr>
            <a:r>
              <a:rPr lang="en-US" dirty="0" smtClean="0"/>
              <a:t>25 in. Hg to mm. Hg</a:t>
            </a:r>
          </a:p>
          <a:p>
            <a:r>
              <a:rPr lang="en-US" dirty="0" smtClean="0"/>
              <a:t>Exercise:</a:t>
            </a:r>
          </a:p>
          <a:p>
            <a:r>
              <a:rPr lang="en-US" dirty="0" smtClean="0"/>
              <a:t>Convert 20.5 in. Hg to lbf/in</a:t>
            </a:r>
            <a:r>
              <a:rPr lang="en-US" baseline="30000" dirty="0" smtClean="0"/>
              <a:t>2</a:t>
            </a:r>
            <a:r>
              <a:rPr lang="en-US" dirty="0" smtClean="0"/>
              <a:t>(psi)</a:t>
            </a:r>
          </a:p>
          <a:p>
            <a:r>
              <a:rPr lang="en-US" b="1" dirty="0" smtClean="0">
                <a:solidFill>
                  <a:srgbClr val="FF0000"/>
                </a:solidFill>
              </a:rPr>
              <a:t>Apply the following units conversion factors:</a:t>
            </a:r>
          </a:p>
          <a:p>
            <a:r>
              <a:rPr lang="en-US" b="1" dirty="0" smtClean="0"/>
              <a:t>US Customary:</a:t>
            </a:r>
            <a:r>
              <a:rPr lang="en-US" dirty="0" smtClean="0"/>
              <a:t>				</a:t>
            </a:r>
            <a:r>
              <a:rPr lang="en-US" b="1" dirty="0" smtClean="0"/>
              <a:t>Metric System/SI Systems:</a:t>
            </a:r>
          </a:p>
          <a:p>
            <a:r>
              <a:rPr lang="en-US" dirty="0" smtClean="0"/>
              <a:t>2.036 in. Hg = 1 lb</a:t>
            </a:r>
            <a:r>
              <a:rPr lang="en-US" baseline="-25000" dirty="0" smtClean="0"/>
              <a:t>f</a:t>
            </a:r>
            <a:r>
              <a:rPr lang="en-US" dirty="0" smtClean="0"/>
              <a:t>/in</a:t>
            </a:r>
            <a:r>
              <a:rPr lang="en-US" baseline="30000" dirty="0" smtClean="0"/>
              <a:t>2</a:t>
            </a:r>
            <a:r>
              <a:rPr lang="en-US" dirty="0" smtClean="0"/>
              <a:t> (psi) 			1 Pa = 1 N/m</a:t>
            </a:r>
            <a:r>
              <a:rPr lang="en-US" baseline="30000" dirty="0" smtClean="0"/>
              <a:t>2</a:t>
            </a:r>
          </a:p>
          <a:p>
            <a:r>
              <a:rPr lang="en-US" dirty="0"/>
              <a:t>1 </a:t>
            </a:r>
            <a:r>
              <a:rPr lang="en-US" dirty="0" smtClean="0"/>
              <a:t>psi </a:t>
            </a:r>
            <a:r>
              <a:rPr lang="en-US" dirty="0"/>
              <a:t>= 2.3 ft. wg </a:t>
            </a:r>
            <a:r>
              <a:rPr lang="en-US" dirty="0" smtClean="0"/>
              <a:t>				101.3 kN/m</a:t>
            </a:r>
            <a:r>
              <a:rPr lang="en-US" baseline="30000" dirty="0" smtClean="0"/>
              <a:t>2 </a:t>
            </a:r>
            <a:r>
              <a:rPr lang="en-US" dirty="0" smtClean="0"/>
              <a:t>= 1 atm</a:t>
            </a:r>
          </a:p>
          <a:p>
            <a:r>
              <a:rPr lang="en-US" dirty="0" smtClean="0"/>
              <a:t>					3386 Pa = in Hg</a:t>
            </a:r>
          </a:p>
          <a:p>
            <a:r>
              <a:rPr lang="en-US" dirty="0" smtClean="0"/>
              <a:t>					249.1 Pa = 1 mm Hg</a:t>
            </a:r>
          </a:p>
          <a:p>
            <a:r>
              <a:rPr lang="en-US" b="1" dirty="0" smtClean="0"/>
              <a:t>Metric/SI systems – US Customary:</a:t>
            </a:r>
          </a:p>
          <a:p>
            <a:r>
              <a:rPr lang="en-US" dirty="0" smtClean="0"/>
              <a:t>1 atm – 14.7 psia </a:t>
            </a:r>
            <a:endParaRPr lang="en-US" dirty="0"/>
          </a:p>
          <a:p>
            <a:r>
              <a:rPr lang="en-US" dirty="0" smtClean="0"/>
              <a:t> 1 atm – 760 mm Hg</a:t>
            </a:r>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3469910163"/>
              </p:ext>
            </p:extLst>
          </p:nvPr>
        </p:nvGraphicFramePr>
        <p:xfrm>
          <a:off x="1096370" y="2057400"/>
          <a:ext cx="4313830" cy="685800"/>
        </p:xfrm>
        <a:graphic>
          <a:graphicData uri="http://schemas.openxmlformats.org/presentationml/2006/ole">
            <mc:AlternateContent xmlns:mc="http://schemas.openxmlformats.org/markup-compatibility/2006">
              <mc:Choice xmlns:v="urn:schemas-microsoft-com:vml" Requires="v">
                <p:oleObj spid="_x0000_s8225" name="Equation" r:id="rId3" imgW="2260440" imgH="419040" progId="Equation.3">
                  <p:embed/>
                </p:oleObj>
              </mc:Choice>
              <mc:Fallback>
                <p:oleObj name="Equation" r:id="rId3" imgW="2260440" imgH="419040" progId="Equation.3">
                  <p:embed/>
                  <p:pic>
                    <p:nvPicPr>
                      <p:cNvPr id="0" name=""/>
                      <p:cNvPicPr/>
                      <p:nvPr/>
                    </p:nvPicPr>
                    <p:blipFill>
                      <a:blip r:embed="rId4"/>
                      <a:stretch>
                        <a:fillRect/>
                      </a:stretch>
                    </p:blipFill>
                    <p:spPr>
                      <a:xfrm>
                        <a:off x="1096370" y="2057400"/>
                        <a:ext cx="4313830" cy="685800"/>
                      </a:xfrm>
                      <a:prstGeom prst="rect">
                        <a:avLst/>
                      </a:prstGeom>
                    </p:spPr>
                  </p:pic>
                </p:oleObj>
              </mc:Fallback>
            </mc:AlternateContent>
          </a:graphicData>
        </a:graphic>
      </p:graphicFrame>
    </p:spTree>
    <p:extLst>
      <p:ext uri="{BB962C8B-B14F-4D97-AF65-F5344CB8AC3E}">
        <p14:creationId xmlns:p14="http://schemas.microsoft.com/office/powerpoint/2010/main" val="353760822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u="sng" dirty="0">
                <a:solidFill>
                  <a:srgbClr val="0070C0"/>
                </a:solidFill>
              </a:rPr>
              <a:t>HVAC Fundamental &amp; Components</a:t>
            </a:r>
            <a:endParaRPr lang="en-US" sz="2800" dirty="0"/>
          </a:p>
        </p:txBody>
      </p:sp>
      <p:sp>
        <p:nvSpPr>
          <p:cNvPr id="3" name="TextBox 2"/>
          <p:cNvSpPr txBox="1"/>
          <p:nvPr/>
        </p:nvSpPr>
        <p:spPr>
          <a:xfrm>
            <a:off x="381000" y="1600200"/>
            <a:ext cx="8153400" cy="4524315"/>
          </a:xfrm>
          <a:prstGeom prst="rect">
            <a:avLst/>
          </a:prstGeom>
          <a:noFill/>
        </p:spPr>
        <p:txBody>
          <a:bodyPr wrap="square" rtlCol="0">
            <a:spAutoFit/>
          </a:bodyPr>
          <a:lstStyle/>
          <a:p>
            <a:r>
              <a:rPr lang="en-US" b="1" dirty="0" smtClean="0">
                <a:solidFill>
                  <a:srgbClr val="FF0000"/>
                </a:solidFill>
              </a:rPr>
              <a:t>b. Pressure conversion cont’d</a:t>
            </a:r>
            <a:endParaRPr lang="en-US" b="1" dirty="0">
              <a:solidFill>
                <a:srgbClr val="FF0000"/>
              </a:solidFill>
            </a:endParaRPr>
          </a:p>
          <a:p>
            <a:pPr marL="342900" indent="-342900">
              <a:buAutoNum type="alphaUcPeriod"/>
            </a:pPr>
            <a:endParaRPr lang="en-US" dirty="0" smtClean="0"/>
          </a:p>
          <a:p>
            <a:pPr marL="342900" indent="-342900">
              <a:buAutoNum type="alphaUcPeriod"/>
            </a:pPr>
            <a:r>
              <a:rPr lang="en-US" dirty="0" smtClean="0"/>
              <a:t>Given: 130 lb</a:t>
            </a:r>
            <a:r>
              <a:rPr lang="en-US" baseline="-25000" dirty="0" smtClean="0"/>
              <a:t>f</a:t>
            </a:r>
            <a:r>
              <a:rPr lang="en-US" dirty="0" smtClean="0"/>
              <a:t>/in</a:t>
            </a:r>
            <a:r>
              <a:rPr lang="en-US" baseline="30000" dirty="0" smtClean="0"/>
              <a:t>2</a:t>
            </a:r>
            <a:r>
              <a:rPr lang="en-US" baseline="-25000" dirty="0" smtClean="0"/>
              <a:t> </a:t>
            </a:r>
            <a:r>
              <a:rPr lang="en-US" dirty="0" smtClean="0"/>
              <a:t>to ft wg		B. Convert 25 inHg to 1 mmHg </a:t>
            </a:r>
          </a:p>
          <a:p>
            <a:endParaRPr lang="en-US" dirty="0"/>
          </a:p>
          <a:p>
            <a:pPr marL="342900" indent="-342900">
              <a:buAutoNum type="alphaUcPeriod"/>
            </a:pPr>
            <a:endParaRPr lang="en-US" dirty="0" smtClean="0"/>
          </a:p>
          <a:p>
            <a:pPr marL="342900" indent="-342900">
              <a:buAutoNum type="alphaUcPeriod"/>
            </a:pPr>
            <a:endParaRPr lang="en-US" dirty="0"/>
          </a:p>
          <a:p>
            <a:pPr marL="342900" indent="-342900">
              <a:buAutoNum type="alphaUcPeriod"/>
            </a:pPr>
            <a:endParaRPr lang="en-US" dirty="0" smtClean="0"/>
          </a:p>
          <a:p>
            <a:pPr marL="342900" indent="-342900">
              <a:buAutoNum type="alphaUcPeriod"/>
            </a:pPr>
            <a:endParaRPr lang="en-US" dirty="0"/>
          </a:p>
          <a:p>
            <a:pPr marL="342900" indent="-342900">
              <a:buAutoNum type="alphaUcPeriod"/>
            </a:pPr>
            <a:endParaRPr lang="en-US" dirty="0" smtClean="0"/>
          </a:p>
          <a:p>
            <a:pPr marL="342900" indent="-342900">
              <a:buAutoNum type="alphaUcPeriod"/>
            </a:pPr>
            <a:endParaRPr lang="en-US" dirty="0"/>
          </a:p>
          <a:p>
            <a:pPr marL="342900" indent="-342900">
              <a:buAutoNum type="alphaUcPeriod"/>
            </a:pPr>
            <a:endParaRPr lang="en-US" dirty="0" smtClean="0"/>
          </a:p>
          <a:p>
            <a:pPr marL="342900" indent="-342900">
              <a:buAutoNum type="alphaUcPeriod"/>
            </a:pPr>
            <a:endParaRPr lang="en-US" dirty="0"/>
          </a:p>
          <a:p>
            <a:pPr marL="342900" indent="-342900">
              <a:buAutoNum type="alphaUcPeriod"/>
            </a:pPr>
            <a:endParaRPr lang="en-US" dirty="0" smtClean="0"/>
          </a:p>
          <a:p>
            <a:pPr marL="342900" indent="-342900">
              <a:buAutoNum type="alphaUcPeriod"/>
            </a:pPr>
            <a:endParaRPr lang="en-US" dirty="0"/>
          </a:p>
          <a:p>
            <a:pPr marL="342900" indent="-342900">
              <a:buAutoNum type="alphaUcPeriod"/>
            </a:pPr>
            <a:endParaRPr lang="en-US" dirty="0" smtClean="0"/>
          </a:p>
          <a:p>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3716253692"/>
              </p:ext>
            </p:extLst>
          </p:nvPr>
        </p:nvGraphicFramePr>
        <p:xfrm>
          <a:off x="838200" y="3124200"/>
          <a:ext cx="3048000" cy="1567051"/>
        </p:xfrm>
        <a:graphic>
          <a:graphicData uri="http://schemas.openxmlformats.org/presentationml/2006/ole">
            <mc:AlternateContent xmlns:mc="http://schemas.openxmlformats.org/markup-compatibility/2006">
              <mc:Choice xmlns:v="urn:schemas-microsoft-com:vml" Requires="v">
                <p:oleObj spid="_x0000_s9282" name="Equation" r:id="rId3" imgW="2247840" imgH="1155600" progId="Equation.3">
                  <p:embed/>
                </p:oleObj>
              </mc:Choice>
              <mc:Fallback>
                <p:oleObj name="Equation" r:id="rId3" imgW="2247840" imgH="1155600" progId="Equation.3">
                  <p:embed/>
                  <p:pic>
                    <p:nvPicPr>
                      <p:cNvPr id="0" name=""/>
                      <p:cNvPicPr/>
                      <p:nvPr/>
                    </p:nvPicPr>
                    <p:blipFill>
                      <a:blip r:embed="rId4"/>
                      <a:stretch>
                        <a:fillRect/>
                      </a:stretch>
                    </p:blipFill>
                    <p:spPr>
                      <a:xfrm>
                        <a:off x="838200" y="3124200"/>
                        <a:ext cx="3048000" cy="1567051"/>
                      </a:xfrm>
                      <a:prstGeom prst="rect">
                        <a:avLst/>
                      </a:prstGeom>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1839731181"/>
              </p:ext>
            </p:extLst>
          </p:nvPr>
        </p:nvGraphicFramePr>
        <p:xfrm>
          <a:off x="4514850" y="3321050"/>
          <a:ext cx="114300" cy="215900"/>
        </p:xfrm>
        <a:graphic>
          <a:graphicData uri="http://schemas.openxmlformats.org/presentationml/2006/ole">
            <mc:AlternateContent xmlns:mc="http://schemas.openxmlformats.org/markup-compatibility/2006">
              <mc:Choice xmlns:v="urn:schemas-microsoft-com:vml" Requires="v">
                <p:oleObj spid="_x0000_s9283" name="Equation" r:id="rId5" imgW="114120" imgH="215640" progId="Equation.3">
                  <p:embed/>
                </p:oleObj>
              </mc:Choice>
              <mc:Fallback>
                <p:oleObj name="Equation" r:id="rId5" imgW="114120" imgH="215640" progId="Equation.3">
                  <p:embed/>
                  <p:pic>
                    <p:nvPicPr>
                      <p:cNvPr id="0" name=""/>
                      <p:cNvPicPr/>
                      <p:nvPr/>
                    </p:nvPicPr>
                    <p:blipFill>
                      <a:blip r:embed="rId6"/>
                      <a:stretch>
                        <a:fillRect/>
                      </a:stretch>
                    </p:blipFill>
                    <p:spPr>
                      <a:xfrm>
                        <a:off x="4514850" y="3321050"/>
                        <a:ext cx="114300" cy="215900"/>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4258225438"/>
              </p:ext>
            </p:extLst>
          </p:nvPr>
        </p:nvGraphicFramePr>
        <p:xfrm>
          <a:off x="4724400" y="2729004"/>
          <a:ext cx="4087946" cy="1989708"/>
        </p:xfrm>
        <a:graphic>
          <a:graphicData uri="http://schemas.openxmlformats.org/presentationml/2006/ole">
            <mc:AlternateContent xmlns:mc="http://schemas.openxmlformats.org/markup-compatibility/2006">
              <mc:Choice xmlns:v="urn:schemas-microsoft-com:vml" Requires="v">
                <p:oleObj spid="_x0000_s9284" name="Equation" r:id="rId7" imgW="2869920" imgH="1422360" progId="Equation.3">
                  <p:embed/>
                </p:oleObj>
              </mc:Choice>
              <mc:Fallback>
                <p:oleObj name="Equation" r:id="rId7" imgW="2869920" imgH="1422360" progId="Equation.3">
                  <p:embed/>
                  <p:pic>
                    <p:nvPicPr>
                      <p:cNvPr id="0" name=""/>
                      <p:cNvPicPr/>
                      <p:nvPr/>
                    </p:nvPicPr>
                    <p:blipFill>
                      <a:blip r:embed="rId8"/>
                      <a:stretch>
                        <a:fillRect/>
                      </a:stretch>
                    </p:blipFill>
                    <p:spPr>
                      <a:xfrm>
                        <a:off x="4724400" y="2729004"/>
                        <a:ext cx="4087946" cy="1989708"/>
                      </a:xfrm>
                      <a:prstGeom prst="rect">
                        <a:avLst/>
                      </a:prstGeom>
                    </p:spPr>
                  </p:pic>
                </p:oleObj>
              </mc:Fallback>
            </mc:AlternateContent>
          </a:graphicData>
        </a:graphic>
      </p:graphicFrame>
    </p:spTree>
    <p:extLst>
      <p:ext uri="{BB962C8B-B14F-4D97-AF65-F5344CB8AC3E}">
        <p14:creationId xmlns:p14="http://schemas.microsoft.com/office/powerpoint/2010/main" val="108473391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2800" u="sng" dirty="0">
                <a:solidFill>
                  <a:srgbClr val="0070C0"/>
                </a:solidFill>
              </a:rPr>
              <a:t>HVAC Fundamental &amp; Components</a:t>
            </a:r>
            <a:endParaRPr lang="en-US" sz="2800" dirty="0"/>
          </a:p>
        </p:txBody>
      </p:sp>
      <p:sp>
        <p:nvSpPr>
          <p:cNvPr id="4" name="Content Placeholder 3"/>
          <p:cNvSpPr>
            <a:spLocks noGrp="1"/>
          </p:cNvSpPr>
          <p:nvPr>
            <p:ph idx="1"/>
          </p:nvPr>
        </p:nvSpPr>
        <p:spPr>
          <a:xfrm>
            <a:off x="457200" y="1600200"/>
            <a:ext cx="8229600" cy="5105400"/>
          </a:xfrm>
        </p:spPr>
        <p:txBody>
          <a:bodyPr>
            <a:normAutofit/>
          </a:bodyPr>
          <a:lstStyle/>
          <a:p>
            <a:pPr marL="0" indent="0">
              <a:buNone/>
            </a:pPr>
            <a:r>
              <a:rPr lang="en-US" sz="1800" b="1" dirty="0" smtClean="0">
                <a:solidFill>
                  <a:srgbClr val="FF0000"/>
                </a:solidFill>
              </a:rPr>
              <a:t>b. Pressure conversion continued</a:t>
            </a:r>
          </a:p>
          <a:p>
            <a:pPr>
              <a:buFont typeface="+mj-lt"/>
              <a:buAutoNum type="arabicPeriod"/>
            </a:pPr>
            <a:r>
              <a:rPr lang="en-US" sz="1800" dirty="0"/>
              <a:t>There are </a:t>
            </a:r>
            <a:r>
              <a:rPr lang="en-US" sz="1800" dirty="0" smtClean="0"/>
              <a:t>five </a:t>
            </a:r>
            <a:r>
              <a:rPr lang="en-US" sz="1800" dirty="0"/>
              <a:t>types of </a:t>
            </a:r>
            <a:r>
              <a:rPr lang="en-US" sz="1800" dirty="0" smtClean="0"/>
              <a:t>pressure; namely: Pressure gage, vacuum pressure; atmospheric pressure and absolute pressure </a:t>
            </a:r>
            <a:endParaRPr lang="en-US" sz="1800" dirty="0"/>
          </a:p>
          <a:p>
            <a:pPr marL="1257300" lvl="2" indent="-342900">
              <a:buFont typeface="+mj-lt"/>
              <a:buAutoNum type="alphaLcPeriod"/>
            </a:pPr>
            <a:r>
              <a:rPr lang="en-US" sz="1500" dirty="0"/>
              <a:t>Pressure gage </a:t>
            </a:r>
            <a:r>
              <a:rPr lang="en-US" sz="1500" dirty="0" smtClean="0"/>
              <a:t>(P</a:t>
            </a:r>
            <a:r>
              <a:rPr lang="en-US" sz="1500" baseline="-25000" dirty="0" smtClean="0"/>
              <a:t>gage</a:t>
            </a:r>
            <a:r>
              <a:rPr lang="en-US" sz="1500" dirty="0" smtClean="0"/>
              <a:t>): measures pressure in closed systems such as pipes, ducts, vessels etc. </a:t>
            </a:r>
            <a:endParaRPr lang="en-US" sz="1500" dirty="0"/>
          </a:p>
          <a:p>
            <a:pPr marL="1257300" lvl="2" indent="-342900">
              <a:buFont typeface="+mj-lt"/>
              <a:buAutoNum type="alphaLcPeriod"/>
            </a:pPr>
            <a:r>
              <a:rPr lang="en-US" sz="1500" dirty="0"/>
              <a:t>Vacuum </a:t>
            </a:r>
            <a:r>
              <a:rPr lang="en-US" sz="1500" dirty="0" smtClean="0"/>
              <a:t>pressure: (P</a:t>
            </a:r>
            <a:r>
              <a:rPr lang="en-US" sz="1500" baseline="-25000" dirty="0" smtClean="0"/>
              <a:t>vac</a:t>
            </a:r>
            <a:r>
              <a:rPr lang="en-US" sz="1500" dirty="0" smtClean="0"/>
              <a:t>): It is the pressure that is measured below the atmospheric pressure</a:t>
            </a:r>
            <a:endParaRPr lang="en-US" sz="1500" dirty="0"/>
          </a:p>
          <a:p>
            <a:pPr marL="1257300" lvl="2" indent="-342900">
              <a:buFont typeface="+mj-lt"/>
              <a:buAutoNum type="alphaLcPeriod"/>
            </a:pPr>
            <a:r>
              <a:rPr lang="en-US" sz="1500" dirty="0" smtClean="0"/>
              <a:t>Atmospheric pressure: P</a:t>
            </a:r>
            <a:r>
              <a:rPr lang="en-US" sz="1500" baseline="-25000" dirty="0" smtClean="0"/>
              <a:t>atm</a:t>
            </a:r>
            <a:r>
              <a:rPr lang="en-US" sz="1500" dirty="0" smtClean="0"/>
              <a:t>:  It is the pressure occupied by the weight of the atmosphere (universe). At the “Sea Level”, the pressure is measured at approximately 14.696 psia (101,325 Pascal) and the value decreases as the “Altitude” atmosphere increases.</a:t>
            </a:r>
          </a:p>
          <a:p>
            <a:pPr marL="1257300" lvl="2" indent="-342900">
              <a:buFont typeface="+mj-lt"/>
              <a:buAutoNum type="alphaLcPeriod"/>
            </a:pPr>
            <a:r>
              <a:rPr lang="en-US" sz="1500" dirty="0" smtClean="0"/>
              <a:t>Absolute pressure (P</a:t>
            </a:r>
            <a:r>
              <a:rPr lang="en-US" sz="1500" baseline="-25000" dirty="0" smtClean="0"/>
              <a:t>abs</a:t>
            </a:r>
            <a:r>
              <a:rPr lang="en-US" sz="1500" dirty="0" smtClean="0"/>
              <a:t>) : It total of gage pressure and atmospheric pressure</a:t>
            </a:r>
          </a:p>
          <a:p>
            <a:pPr marL="1257300" lvl="2" indent="-342900">
              <a:buFont typeface="+mj-lt"/>
              <a:buAutoNum type="alphaLcPeriod"/>
            </a:pPr>
            <a:r>
              <a:rPr lang="en-US" sz="1500" dirty="0" smtClean="0"/>
              <a:t>Zero Pressure also known as perfect vacuum is an area of space that has no pressure.</a:t>
            </a:r>
            <a:endParaRPr lang="en-US" sz="1500" dirty="0"/>
          </a:p>
          <a:p>
            <a:pPr>
              <a:buFont typeface="+mj-lt"/>
              <a:buAutoNum type="arabicPeriod"/>
            </a:pPr>
            <a:r>
              <a:rPr lang="en-US" sz="1800" b="1" dirty="0" smtClean="0"/>
              <a:t>Mathematical Relationship Between:  P</a:t>
            </a:r>
            <a:r>
              <a:rPr lang="en-US" sz="1800" b="1" baseline="-25000" dirty="0" smtClean="0"/>
              <a:t>abs</a:t>
            </a:r>
            <a:r>
              <a:rPr lang="en-US" sz="1800" b="1" dirty="0" smtClean="0"/>
              <a:t>, P</a:t>
            </a:r>
            <a:r>
              <a:rPr lang="en-US" sz="1800" b="1" baseline="-25000" dirty="0" smtClean="0"/>
              <a:t>atm</a:t>
            </a:r>
            <a:r>
              <a:rPr lang="en-US" sz="1800" b="1" dirty="0" smtClean="0"/>
              <a:t>, P</a:t>
            </a:r>
            <a:r>
              <a:rPr lang="en-US" sz="1800" b="1" baseline="-25000" dirty="0" smtClean="0"/>
              <a:t>gage</a:t>
            </a:r>
            <a:r>
              <a:rPr lang="en-US" sz="1800" b="1" dirty="0" smtClean="0"/>
              <a:t> and P</a:t>
            </a:r>
            <a:r>
              <a:rPr lang="en-US" sz="1800" b="1" baseline="-25000" dirty="0" smtClean="0"/>
              <a:t>vac</a:t>
            </a:r>
          </a:p>
          <a:p>
            <a:endParaRPr lang="en-US" sz="2600" dirty="0" smtClean="0"/>
          </a:p>
          <a:p>
            <a:endParaRPr lang="en-US" sz="2800" dirty="0"/>
          </a:p>
          <a:p>
            <a:endParaRPr lang="en-US" sz="2800" dirty="0" smtClean="0"/>
          </a:p>
          <a:p>
            <a:pPr marL="914400" lvl="2" indent="0">
              <a:buNone/>
            </a:pPr>
            <a:endParaRPr lang="en-US" dirty="0"/>
          </a:p>
          <a:p>
            <a:pPr marL="914400" lvl="2" indent="0">
              <a:buNone/>
            </a:pPr>
            <a:endParaRPr lang="en-US" dirty="0" smtClean="0"/>
          </a:p>
          <a:p>
            <a:pPr lvl="2"/>
            <a:endParaRPr lang="en-US" dirty="0" smtClean="0"/>
          </a:p>
          <a:p>
            <a:pPr lvl="2"/>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254451549"/>
              </p:ext>
            </p:extLst>
          </p:nvPr>
        </p:nvGraphicFramePr>
        <p:xfrm>
          <a:off x="1219200" y="5410200"/>
          <a:ext cx="5320145" cy="1219200"/>
        </p:xfrm>
        <a:graphic>
          <a:graphicData uri="http://schemas.openxmlformats.org/presentationml/2006/ole">
            <mc:AlternateContent xmlns:mc="http://schemas.openxmlformats.org/markup-compatibility/2006">
              <mc:Choice xmlns:v="urn:schemas-microsoft-com:vml" Requires="v">
                <p:oleObj spid="_x0000_s10260" name="Equation" r:id="rId3" imgW="1422360" imgH="698400" progId="Equation.3">
                  <p:embed/>
                </p:oleObj>
              </mc:Choice>
              <mc:Fallback>
                <p:oleObj name="Equation" r:id="rId3" imgW="1422360" imgH="698400" progId="Equation.3">
                  <p:embed/>
                  <p:pic>
                    <p:nvPicPr>
                      <p:cNvPr id="0" name=""/>
                      <p:cNvPicPr/>
                      <p:nvPr/>
                    </p:nvPicPr>
                    <p:blipFill>
                      <a:blip r:embed="rId4"/>
                      <a:stretch>
                        <a:fillRect/>
                      </a:stretch>
                    </p:blipFill>
                    <p:spPr>
                      <a:xfrm>
                        <a:off x="1219200" y="5410200"/>
                        <a:ext cx="5320145" cy="1219200"/>
                      </a:xfrm>
                      <a:prstGeom prst="rect">
                        <a:avLst/>
                      </a:prstGeom>
                    </p:spPr>
                  </p:pic>
                </p:oleObj>
              </mc:Fallback>
            </mc:AlternateContent>
          </a:graphicData>
        </a:graphic>
      </p:graphicFrame>
    </p:spTree>
    <p:extLst>
      <p:ext uri="{BB962C8B-B14F-4D97-AF65-F5344CB8AC3E}">
        <p14:creationId xmlns:p14="http://schemas.microsoft.com/office/powerpoint/2010/main" val="398691782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u="sng" dirty="0">
                <a:solidFill>
                  <a:srgbClr val="0070C0"/>
                </a:solidFill>
              </a:rPr>
              <a:t>HVAC Fundamental &amp; Components</a:t>
            </a:r>
            <a:endParaRPr lang="en-US" sz="2800" dirty="0"/>
          </a:p>
        </p:txBody>
      </p:sp>
      <p:sp>
        <p:nvSpPr>
          <p:cNvPr id="3" name="Content Placeholder 2"/>
          <p:cNvSpPr>
            <a:spLocks noGrp="1"/>
          </p:cNvSpPr>
          <p:nvPr>
            <p:ph idx="1"/>
          </p:nvPr>
        </p:nvSpPr>
        <p:spPr>
          <a:xfrm>
            <a:off x="216702" y="1600200"/>
            <a:ext cx="8470098" cy="4525963"/>
          </a:xfrm>
        </p:spPr>
        <p:txBody>
          <a:bodyPr/>
          <a:lstStyle/>
          <a:p>
            <a:r>
              <a:rPr lang="en-US" dirty="0" smtClean="0"/>
              <a:t>Illustration</a:t>
            </a:r>
            <a:endParaRPr lang="en-US" dirty="0"/>
          </a:p>
        </p:txBody>
      </p:sp>
      <p:cxnSp>
        <p:nvCxnSpPr>
          <p:cNvPr id="7" name="Straight Connector 6"/>
          <p:cNvCxnSpPr/>
          <p:nvPr/>
        </p:nvCxnSpPr>
        <p:spPr>
          <a:xfrm>
            <a:off x="2971800" y="2590800"/>
            <a:ext cx="1524000" cy="0"/>
          </a:xfrm>
          <a:prstGeom prst="line">
            <a:avLst/>
          </a:prstGeom>
          <a:ln w="19050">
            <a:prstDash val="lgDash"/>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2186906" y="3573439"/>
            <a:ext cx="422711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2192736" y="5257800"/>
            <a:ext cx="45339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4876800" y="4339567"/>
            <a:ext cx="1696443" cy="0"/>
          </a:xfrm>
          <a:prstGeom prst="line">
            <a:avLst/>
          </a:prstGeom>
          <a:ln w="19050">
            <a:prstDash val="lgDash"/>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6571869" y="4154901"/>
            <a:ext cx="1512786" cy="292388"/>
          </a:xfrm>
          <a:prstGeom prst="rect">
            <a:avLst/>
          </a:prstGeom>
          <a:noFill/>
        </p:spPr>
        <p:txBody>
          <a:bodyPr wrap="none" rtlCol="0">
            <a:spAutoFit/>
          </a:bodyPr>
          <a:lstStyle/>
          <a:p>
            <a:r>
              <a:rPr lang="en-US" sz="1300" b="1" dirty="0" smtClean="0"/>
              <a:t>Measured pressure</a:t>
            </a:r>
            <a:endParaRPr lang="en-US" sz="1300" b="1" dirty="0"/>
          </a:p>
        </p:txBody>
      </p:sp>
      <p:sp>
        <p:nvSpPr>
          <p:cNvPr id="23" name="TextBox 22"/>
          <p:cNvSpPr txBox="1"/>
          <p:nvPr/>
        </p:nvSpPr>
        <p:spPr>
          <a:xfrm>
            <a:off x="4576836" y="2437558"/>
            <a:ext cx="1512786" cy="292388"/>
          </a:xfrm>
          <a:prstGeom prst="rect">
            <a:avLst/>
          </a:prstGeom>
          <a:noFill/>
        </p:spPr>
        <p:txBody>
          <a:bodyPr wrap="none" rtlCol="0">
            <a:spAutoFit/>
          </a:bodyPr>
          <a:lstStyle/>
          <a:p>
            <a:r>
              <a:rPr lang="en-US" sz="1300" b="1" dirty="0" smtClean="0"/>
              <a:t>Measured pressure</a:t>
            </a:r>
            <a:endParaRPr lang="en-US" sz="1300" b="1" dirty="0"/>
          </a:p>
        </p:txBody>
      </p:sp>
      <p:sp>
        <p:nvSpPr>
          <p:cNvPr id="22" name="TextBox 21"/>
          <p:cNvSpPr txBox="1"/>
          <p:nvPr/>
        </p:nvSpPr>
        <p:spPr>
          <a:xfrm>
            <a:off x="539035" y="3427245"/>
            <a:ext cx="1695464" cy="292388"/>
          </a:xfrm>
          <a:prstGeom prst="rect">
            <a:avLst/>
          </a:prstGeom>
          <a:noFill/>
        </p:spPr>
        <p:txBody>
          <a:bodyPr wrap="none" rtlCol="0">
            <a:spAutoFit/>
          </a:bodyPr>
          <a:lstStyle/>
          <a:p>
            <a:r>
              <a:rPr lang="en-US" sz="1300" b="1" dirty="0" smtClean="0">
                <a:solidFill>
                  <a:srgbClr val="FF0000"/>
                </a:solidFill>
              </a:rPr>
              <a:t>Atmospheric pressure</a:t>
            </a:r>
            <a:endParaRPr lang="en-US" sz="1300" b="1" dirty="0">
              <a:solidFill>
                <a:srgbClr val="FF0000"/>
              </a:solidFill>
            </a:endParaRPr>
          </a:p>
        </p:txBody>
      </p:sp>
      <p:sp>
        <p:nvSpPr>
          <p:cNvPr id="24" name="TextBox 23"/>
          <p:cNvSpPr txBox="1"/>
          <p:nvPr/>
        </p:nvSpPr>
        <p:spPr>
          <a:xfrm>
            <a:off x="1074781" y="5111606"/>
            <a:ext cx="1122167" cy="292388"/>
          </a:xfrm>
          <a:prstGeom prst="rect">
            <a:avLst/>
          </a:prstGeom>
          <a:noFill/>
        </p:spPr>
        <p:txBody>
          <a:bodyPr wrap="none" rtlCol="0">
            <a:spAutoFit/>
          </a:bodyPr>
          <a:lstStyle/>
          <a:p>
            <a:r>
              <a:rPr lang="en-US" sz="1300" b="1" dirty="0" smtClean="0">
                <a:solidFill>
                  <a:srgbClr val="FF0000"/>
                </a:solidFill>
              </a:rPr>
              <a:t>Zero Pressure</a:t>
            </a:r>
            <a:endParaRPr lang="en-US" sz="1300" b="1" dirty="0">
              <a:solidFill>
                <a:srgbClr val="FF0000"/>
              </a:solidFill>
            </a:endParaRPr>
          </a:p>
        </p:txBody>
      </p:sp>
      <p:cxnSp>
        <p:nvCxnSpPr>
          <p:cNvPr id="31" name="Straight Arrow Connector 30"/>
          <p:cNvCxnSpPr/>
          <p:nvPr/>
        </p:nvCxnSpPr>
        <p:spPr>
          <a:xfrm flipV="1">
            <a:off x="3581400" y="2622224"/>
            <a:ext cx="0" cy="2635576"/>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1265" name="Straight Arrow Connector 11264"/>
          <p:cNvCxnSpPr/>
          <p:nvPr/>
        </p:nvCxnSpPr>
        <p:spPr>
          <a:xfrm flipV="1">
            <a:off x="2554687" y="3573439"/>
            <a:ext cx="0" cy="171506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1267" name="TextBox 11266"/>
          <p:cNvSpPr txBox="1"/>
          <p:nvPr/>
        </p:nvSpPr>
        <p:spPr>
          <a:xfrm>
            <a:off x="1924245" y="4462818"/>
            <a:ext cx="545406" cy="369332"/>
          </a:xfrm>
          <a:prstGeom prst="rect">
            <a:avLst/>
          </a:prstGeom>
          <a:noFill/>
        </p:spPr>
        <p:txBody>
          <a:bodyPr wrap="none" rtlCol="0">
            <a:spAutoFit/>
          </a:bodyPr>
          <a:lstStyle/>
          <a:p>
            <a:r>
              <a:rPr lang="en-US" dirty="0" smtClean="0"/>
              <a:t>P</a:t>
            </a:r>
            <a:r>
              <a:rPr lang="en-US" baseline="-25000" dirty="0" smtClean="0"/>
              <a:t>atm</a:t>
            </a:r>
            <a:endParaRPr lang="en-US" baseline="-25000" dirty="0"/>
          </a:p>
        </p:txBody>
      </p:sp>
      <p:sp>
        <p:nvSpPr>
          <p:cNvPr id="11268" name="TextBox 11267"/>
          <p:cNvSpPr txBox="1"/>
          <p:nvPr/>
        </p:nvSpPr>
        <p:spPr>
          <a:xfrm>
            <a:off x="3113123" y="3935821"/>
            <a:ext cx="512384" cy="369332"/>
          </a:xfrm>
          <a:prstGeom prst="rect">
            <a:avLst/>
          </a:prstGeom>
          <a:noFill/>
        </p:spPr>
        <p:txBody>
          <a:bodyPr wrap="none" rtlCol="0">
            <a:spAutoFit/>
          </a:bodyPr>
          <a:lstStyle/>
          <a:p>
            <a:r>
              <a:rPr lang="en-US" dirty="0" smtClean="0"/>
              <a:t>P</a:t>
            </a:r>
            <a:r>
              <a:rPr lang="en-US" baseline="-25000" dirty="0" smtClean="0"/>
              <a:t>abs</a:t>
            </a:r>
            <a:endParaRPr lang="en-US" baseline="-25000" dirty="0"/>
          </a:p>
        </p:txBody>
      </p:sp>
      <p:cxnSp>
        <p:nvCxnSpPr>
          <p:cNvPr id="11270" name="Straight Arrow Connector 11269"/>
          <p:cNvCxnSpPr/>
          <p:nvPr/>
        </p:nvCxnSpPr>
        <p:spPr>
          <a:xfrm flipV="1">
            <a:off x="5181600" y="4339567"/>
            <a:ext cx="0" cy="918233"/>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1272" name="Straight Arrow Connector 11271"/>
          <p:cNvCxnSpPr/>
          <p:nvPr/>
        </p:nvCxnSpPr>
        <p:spPr>
          <a:xfrm>
            <a:off x="5904584" y="3573439"/>
            <a:ext cx="0" cy="77286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1275" name="TextBox 11274"/>
          <p:cNvSpPr txBox="1"/>
          <p:nvPr/>
        </p:nvSpPr>
        <p:spPr>
          <a:xfrm>
            <a:off x="5181600" y="4832150"/>
            <a:ext cx="512384" cy="369332"/>
          </a:xfrm>
          <a:prstGeom prst="rect">
            <a:avLst/>
          </a:prstGeom>
          <a:noFill/>
        </p:spPr>
        <p:txBody>
          <a:bodyPr wrap="none" rtlCol="0">
            <a:spAutoFit/>
          </a:bodyPr>
          <a:lstStyle/>
          <a:p>
            <a:r>
              <a:rPr lang="en-US" dirty="0" smtClean="0"/>
              <a:t>P</a:t>
            </a:r>
            <a:r>
              <a:rPr lang="en-US" baseline="-25000" dirty="0" smtClean="0"/>
              <a:t>abs</a:t>
            </a:r>
            <a:endParaRPr lang="en-US" baseline="-25000" dirty="0"/>
          </a:p>
        </p:txBody>
      </p:sp>
      <p:sp>
        <p:nvSpPr>
          <p:cNvPr id="11276" name="TextBox 11275"/>
          <p:cNvSpPr txBox="1"/>
          <p:nvPr/>
        </p:nvSpPr>
        <p:spPr>
          <a:xfrm>
            <a:off x="5904584" y="3709903"/>
            <a:ext cx="509435" cy="369332"/>
          </a:xfrm>
          <a:prstGeom prst="rect">
            <a:avLst/>
          </a:prstGeom>
          <a:noFill/>
        </p:spPr>
        <p:txBody>
          <a:bodyPr wrap="none" rtlCol="0">
            <a:spAutoFit/>
          </a:bodyPr>
          <a:lstStyle/>
          <a:p>
            <a:r>
              <a:rPr lang="en-US" dirty="0" smtClean="0"/>
              <a:t>P</a:t>
            </a:r>
            <a:r>
              <a:rPr lang="en-US" baseline="-25000" dirty="0" smtClean="0"/>
              <a:t>vac</a:t>
            </a:r>
            <a:endParaRPr lang="en-US" baseline="-25000" dirty="0"/>
          </a:p>
        </p:txBody>
      </p:sp>
    </p:spTree>
    <p:extLst>
      <p:ext uri="{BB962C8B-B14F-4D97-AF65-F5344CB8AC3E}">
        <p14:creationId xmlns:p14="http://schemas.microsoft.com/office/powerpoint/2010/main" val="196172408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u="sng" dirty="0">
                <a:solidFill>
                  <a:srgbClr val="0070C0"/>
                </a:solidFill>
              </a:rPr>
              <a:t>HVAC Fundamental &amp; Components</a:t>
            </a:r>
            <a:endParaRPr lang="en-US" sz="2800" dirty="0"/>
          </a:p>
        </p:txBody>
      </p:sp>
      <p:sp>
        <p:nvSpPr>
          <p:cNvPr id="3" name="Content Placeholder 2"/>
          <p:cNvSpPr>
            <a:spLocks noGrp="1"/>
          </p:cNvSpPr>
          <p:nvPr>
            <p:ph idx="1"/>
          </p:nvPr>
        </p:nvSpPr>
        <p:spPr>
          <a:xfrm>
            <a:off x="238836" y="990600"/>
            <a:ext cx="8676564" cy="5867400"/>
          </a:xfrm>
        </p:spPr>
        <p:txBody>
          <a:bodyPr>
            <a:normAutofit lnSpcReduction="10000"/>
          </a:bodyPr>
          <a:lstStyle/>
          <a:p>
            <a:pPr marL="0" indent="0">
              <a:buNone/>
            </a:pPr>
            <a:r>
              <a:rPr lang="en-US" sz="1800" b="1" dirty="0" smtClean="0">
                <a:solidFill>
                  <a:srgbClr val="FF0000"/>
                </a:solidFill>
              </a:rPr>
              <a:t>b. Pressure conversion continued</a:t>
            </a:r>
          </a:p>
          <a:p>
            <a:r>
              <a:rPr lang="en-US" sz="1800" b="1" dirty="0" smtClean="0"/>
              <a:t>Example</a:t>
            </a:r>
          </a:p>
          <a:p>
            <a:r>
              <a:rPr lang="en-US" sz="1800" dirty="0" smtClean="0"/>
              <a:t>The gages on suction gas and discharge gas lines of a pump is 10 psiv (lb/in</a:t>
            </a:r>
            <a:r>
              <a:rPr lang="en-US" sz="1800" baseline="30000" dirty="0" smtClean="0"/>
              <a:t>2</a:t>
            </a:r>
            <a:r>
              <a:rPr lang="en-US" sz="1800" dirty="0" smtClean="0"/>
              <a:t> vac) and 65 psig, respectively. What is the pressure increase by the pump?</a:t>
            </a:r>
          </a:p>
          <a:p>
            <a:r>
              <a:rPr lang="en-US" sz="1800" b="1" dirty="0" smtClean="0">
                <a:solidFill>
                  <a:srgbClr val="FF0000"/>
                </a:solidFill>
              </a:rPr>
              <a:t>Solution:			Illustration</a:t>
            </a:r>
          </a:p>
          <a:p>
            <a:endParaRPr lang="en-US" sz="1800" dirty="0" smtClean="0"/>
          </a:p>
          <a:p>
            <a:endParaRPr lang="en-US" dirty="0" smtClean="0"/>
          </a:p>
          <a:p>
            <a:endParaRPr lang="en-US" sz="1800" dirty="0" smtClean="0"/>
          </a:p>
          <a:p>
            <a:endParaRPr lang="en-US" sz="1800" dirty="0"/>
          </a:p>
          <a:p>
            <a:endParaRPr lang="en-US" sz="1800" dirty="0" smtClean="0"/>
          </a:p>
          <a:p>
            <a:r>
              <a:rPr lang="en-US" sz="1800" b="1" i="1" dirty="0" smtClean="0"/>
              <a:t>Mathematically</a:t>
            </a:r>
            <a:endParaRPr lang="en-US" sz="1800" b="1" i="1" dirty="0"/>
          </a:p>
          <a:p>
            <a:endParaRPr lang="en-US" dirty="0" smtClean="0"/>
          </a:p>
          <a:p>
            <a:r>
              <a:rPr lang="en-US" sz="1800" b="1" dirty="0" smtClean="0"/>
              <a:t>Exercise</a:t>
            </a:r>
          </a:p>
          <a:p>
            <a:pPr>
              <a:buFont typeface="+mj-lt"/>
              <a:buAutoNum type="arabicPeriod"/>
            </a:pPr>
            <a:r>
              <a:rPr lang="en-US" sz="1800" dirty="0" smtClean="0"/>
              <a:t>The pressure gage connected to the discharge of a cooling tower pump in Pharmaceutical Company in Emeryville, Oakland, California reads 28psig. Calculate the absolute water pressure at the pump discharge?</a:t>
            </a:r>
          </a:p>
          <a:p>
            <a:pPr>
              <a:buFont typeface="+mj-lt"/>
              <a:buAutoNum type="arabicPeriod"/>
            </a:pPr>
            <a:r>
              <a:rPr lang="en-US" sz="1800" dirty="0" smtClean="0"/>
              <a:t>A 250 ft vertical pipe in a high-rise building is filled with chilled water. Estimate the pressure in psig that a valve in the bottom of the line will have to withstand.</a:t>
            </a:r>
            <a:endParaRPr lang="en-US" sz="1800" dirty="0"/>
          </a:p>
        </p:txBody>
      </p:sp>
      <p:cxnSp>
        <p:nvCxnSpPr>
          <p:cNvPr id="5" name="Straight Connector 4"/>
          <p:cNvCxnSpPr/>
          <p:nvPr/>
        </p:nvCxnSpPr>
        <p:spPr>
          <a:xfrm>
            <a:off x="3423882" y="2438400"/>
            <a:ext cx="3276600" cy="0"/>
          </a:xfrm>
          <a:prstGeom prst="line">
            <a:avLst/>
          </a:prstGeom>
          <a:ln w="19050">
            <a:prstDash val="dash"/>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4338282" y="3758821"/>
            <a:ext cx="251971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3581400" y="4495800"/>
            <a:ext cx="311908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3581400" y="4040875"/>
            <a:ext cx="3276600" cy="0"/>
          </a:xfrm>
          <a:prstGeom prst="line">
            <a:avLst/>
          </a:prstGeom>
          <a:ln w="19050">
            <a:prstDash val="dash"/>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V="1">
            <a:off x="5683724" y="2438400"/>
            <a:ext cx="0" cy="1295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6264063" y="3733800"/>
            <a:ext cx="0" cy="304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6264063" y="3761601"/>
            <a:ext cx="586251" cy="276999"/>
          </a:xfrm>
          <a:prstGeom prst="rect">
            <a:avLst/>
          </a:prstGeom>
          <a:noFill/>
        </p:spPr>
        <p:txBody>
          <a:bodyPr wrap="none" rtlCol="0">
            <a:spAutoFit/>
          </a:bodyPr>
          <a:lstStyle/>
          <a:p>
            <a:r>
              <a:rPr lang="en-US" sz="1200" dirty="0" smtClean="0"/>
              <a:t>10psiv</a:t>
            </a:r>
            <a:endParaRPr lang="en-US" sz="1200" dirty="0"/>
          </a:p>
        </p:txBody>
      </p:sp>
      <p:sp>
        <p:nvSpPr>
          <p:cNvPr id="21" name="TextBox 20"/>
          <p:cNvSpPr txBox="1"/>
          <p:nvPr/>
        </p:nvSpPr>
        <p:spPr>
          <a:xfrm>
            <a:off x="5712157" y="2795116"/>
            <a:ext cx="589457" cy="276999"/>
          </a:xfrm>
          <a:prstGeom prst="rect">
            <a:avLst/>
          </a:prstGeom>
          <a:noFill/>
        </p:spPr>
        <p:txBody>
          <a:bodyPr wrap="none" rtlCol="0">
            <a:spAutoFit/>
          </a:bodyPr>
          <a:lstStyle/>
          <a:p>
            <a:r>
              <a:rPr lang="en-US" sz="1200" dirty="0" smtClean="0"/>
              <a:t>65psig</a:t>
            </a:r>
            <a:endParaRPr lang="en-US" sz="1200" dirty="0"/>
          </a:p>
        </p:txBody>
      </p:sp>
      <p:cxnSp>
        <p:nvCxnSpPr>
          <p:cNvPr id="25" name="Straight Arrow Connector 24"/>
          <p:cNvCxnSpPr/>
          <p:nvPr/>
        </p:nvCxnSpPr>
        <p:spPr>
          <a:xfrm flipV="1">
            <a:off x="3886200" y="2440675"/>
            <a:ext cx="0" cy="1600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3227943" y="2918226"/>
            <a:ext cx="658257" cy="307777"/>
          </a:xfrm>
          <a:prstGeom prst="rect">
            <a:avLst/>
          </a:prstGeom>
          <a:noFill/>
        </p:spPr>
        <p:txBody>
          <a:bodyPr wrap="none" rtlCol="0">
            <a:spAutoFit/>
          </a:bodyPr>
          <a:lstStyle/>
          <a:p>
            <a:r>
              <a:rPr lang="en-US" sz="1400" b="1" dirty="0" smtClean="0"/>
              <a:t>75psig</a:t>
            </a:r>
            <a:endParaRPr lang="en-US" sz="1400" b="1" dirty="0"/>
          </a:p>
        </p:txBody>
      </p:sp>
      <p:sp>
        <p:nvSpPr>
          <p:cNvPr id="30" name="TextBox 29"/>
          <p:cNvSpPr txBox="1"/>
          <p:nvPr/>
        </p:nvSpPr>
        <p:spPr>
          <a:xfrm>
            <a:off x="6858000" y="3595300"/>
            <a:ext cx="1579087" cy="276999"/>
          </a:xfrm>
          <a:prstGeom prst="rect">
            <a:avLst/>
          </a:prstGeom>
          <a:noFill/>
        </p:spPr>
        <p:txBody>
          <a:bodyPr wrap="none" rtlCol="0">
            <a:spAutoFit/>
          </a:bodyPr>
          <a:lstStyle/>
          <a:p>
            <a:r>
              <a:rPr lang="en-US" sz="1200" b="1" dirty="0" smtClean="0"/>
              <a:t>Atmospheric pressure</a:t>
            </a:r>
            <a:endParaRPr lang="en-US" sz="1200" b="1" dirty="0"/>
          </a:p>
        </p:txBody>
      </p:sp>
      <p:sp>
        <p:nvSpPr>
          <p:cNvPr id="31" name="TextBox 30"/>
          <p:cNvSpPr txBox="1"/>
          <p:nvPr/>
        </p:nvSpPr>
        <p:spPr>
          <a:xfrm>
            <a:off x="6858000" y="3902375"/>
            <a:ext cx="1548565" cy="461665"/>
          </a:xfrm>
          <a:prstGeom prst="rect">
            <a:avLst/>
          </a:prstGeom>
          <a:noFill/>
        </p:spPr>
        <p:txBody>
          <a:bodyPr wrap="none" rtlCol="0">
            <a:spAutoFit/>
          </a:bodyPr>
          <a:lstStyle/>
          <a:p>
            <a:r>
              <a:rPr lang="en-US" sz="1200" dirty="0" smtClean="0"/>
              <a:t>Suction pressure gage</a:t>
            </a:r>
          </a:p>
          <a:p>
            <a:r>
              <a:rPr lang="en-US" sz="1200" dirty="0" smtClean="0"/>
              <a:t>reading</a:t>
            </a:r>
            <a:endParaRPr lang="en-US" sz="1200" dirty="0"/>
          </a:p>
        </p:txBody>
      </p:sp>
      <p:sp>
        <p:nvSpPr>
          <p:cNvPr id="33" name="TextBox 32"/>
          <p:cNvSpPr txBox="1"/>
          <p:nvPr/>
        </p:nvSpPr>
        <p:spPr>
          <a:xfrm>
            <a:off x="6762927" y="2179065"/>
            <a:ext cx="1607491" cy="523220"/>
          </a:xfrm>
          <a:prstGeom prst="rect">
            <a:avLst/>
          </a:prstGeom>
          <a:noFill/>
        </p:spPr>
        <p:txBody>
          <a:bodyPr wrap="none" rtlCol="0">
            <a:spAutoFit/>
          </a:bodyPr>
          <a:lstStyle/>
          <a:p>
            <a:r>
              <a:rPr lang="en-US" sz="1400" dirty="0" smtClean="0"/>
              <a:t>Discharge pressure </a:t>
            </a:r>
          </a:p>
          <a:p>
            <a:r>
              <a:rPr lang="en-US" sz="1400" dirty="0" smtClean="0"/>
              <a:t>gage reading</a:t>
            </a:r>
            <a:endParaRPr lang="en-US" sz="1400" dirty="0"/>
          </a:p>
        </p:txBody>
      </p:sp>
      <p:sp>
        <p:nvSpPr>
          <p:cNvPr id="34" name="TextBox 33"/>
          <p:cNvSpPr txBox="1"/>
          <p:nvPr/>
        </p:nvSpPr>
        <p:spPr>
          <a:xfrm>
            <a:off x="6850314" y="4349606"/>
            <a:ext cx="1123769" cy="292388"/>
          </a:xfrm>
          <a:prstGeom prst="rect">
            <a:avLst/>
          </a:prstGeom>
          <a:noFill/>
        </p:spPr>
        <p:txBody>
          <a:bodyPr wrap="none" rtlCol="0">
            <a:spAutoFit/>
          </a:bodyPr>
          <a:lstStyle/>
          <a:p>
            <a:r>
              <a:rPr lang="en-US" sz="1300" b="1" dirty="0" smtClean="0"/>
              <a:t>Zero pressure</a:t>
            </a:r>
            <a:endParaRPr lang="en-US" sz="1300" b="1" dirty="0"/>
          </a:p>
        </p:txBody>
      </p:sp>
      <p:graphicFrame>
        <p:nvGraphicFramePr>
          <p:cNvPr id="35" name="Object 34"/>
          <p:cNvGraphicFramePr>
            <a:graphicFrameLocks noChangeAspect="1"/>
          </p:cNvGraphicFramePr>
          <p:nvPr>
            <p:extLst>
              <p:ext uri="{D42A27DB-BD31-4B8C-83A1-F6EECF244321}">
                <p14:modId xmlns:p14="http://schemas.microsoft.com/office/powerpoint/2010/main" val="1725551765"/>
              </p:ext>
            </p:extLst>
          </p:nvPr>
        </p:nvGraphicFramePr>
        <p:xfrm>
          <a:off x="660155" y="4571691"/>
          <a:ext cx="2448383" cy="217634"/>
        </p:xfrm>
        <a:graphic>
          <a:graphicData uri="http://schemas.openxmlformats.org/presentationml/2006/ole">
            <mc:AlternateContent xmlns:mc="http://schemas.openxmlformats.org/markup-compatibility/2006">
              <mc:Choice xmlns:v="urn:schemas-microsoft-com:vml" Requires="v">
                <p:oleObj spid="_x0000_s12307" name="Equation" r:id="rId3" imgW="2286000" imgH="203040" progId="Equation.3">
                  <p:embed/>
                </p:oleObj>
              </mc:Choice>
              <mc:Fallback>
                <p:oleObj name="Equation" r:id="rId3" imgW="2286000" imgH="203040" progId="Equation.3">
                  <p:embed/>
                  <p:pic>
                    <p:nvPicPr>
                      <p:cNvPr id="0" name=""/>
                      <p:cNvPicPr/>
                      <p:nvPr/>
                    </p:nvPicPr>
                    <p:blipFill>
                      <a:blip r:embed="rId4"/>
                      <a:stretch>
                        <a:fillRect/>
                      </a:stretch>
                    </p:blipFill>
                    <p:spPr>
                      <a:xfrm>
                        <a:off x="660155" y="4571691"/>
                        <a:ext cx="2448383" cy="217634"/>
                      </a:xfrm>
                      <a:prstGeom prst="rect">
                        <a:avLst/>
                      </a:prstGeom>
                    </p:spPr>
                  </p:pic>
                </p:oleObj>
              </mc:Fallback>
            </mc:AlternateContent>
          </a:graphicData>
        </a:graphic>
      </p:graphicFrame>
      <p:cxnSp>
        <p:nvCxnSpPr>
          <p:cNvPr id="37" name="Straight Connector 36"/>
          <p:cNvCxnSpPr/>
          <p:nvPr/>
        </p:nvCxnSpPr>
        <p:spPr>
          <a:xfrm>
            <a:off x="238836" y="3505200"/>
            <a:ext cx="273808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533400" y="3072114"/>
            <a:ext cx="0" cy="433086"/>
          </a:xfrm>
          <a:prstGeom prst="line">
            <a:avLst/>
          </a:prstGeom>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2667000" y="3072114"/>
            <a:ext cx="0" cy="407157"/>
          </a:xfrm>
          <a:prstGeom prst="line">
            <a:avLst/>
          </a:prstGeom>
        </p:spPr>
        <p:style>
          <a:lnRef idx="1">
            <a:schemeClr val="accent1"/>
          </a:lnRef>
          <a:fillRef idx="0">
            <a:schemeClr val="accent1"/>
          </a:fillRef>
          <a:effectRef idx="0">
            <a:schemeClr val="accent1"/>
          </a:effectRef>
          <a:fontRef idx="minor">
            <a:schemeClr val="tx1"/>
          </a:fontRef>
        </p:style>
      </p:cxnSp>
      <p:sp>
        <p:nvSpPr>
          <p:cNvPr id="45" name="Arc 44"/>
          <p:cNvSpPr/>
          <p:nvPr/>
        </p:nvSpPr>
        <p:spPr>
          <a:xfrm>
            <a:off x="533400" y="2702285"/>
            <a:ext cx="45719" cy="45719"/>
          </a:xfrm>
          <a:prstGeom prst="arc">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lowchart: Sequential Access Storage 49"/>
          <p:cNvSpPr/>
          <p:nvPr/>
        </p:nvSpPr>
        <p:spPr>
          <a:xfrm>
            <a:off x="1271699" y="2980091"/>
            <a:ext cx="612648" cy="612648"/>
          </a:xfrm>
          <a:prstGeom prst="flowChartMagneticTap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TextBox 52"/>
          <p:cNvSpPr txBox="1"/>
          <p:nvPr/>
        </p:nvSpPr>
        <p:spPr>
          <a:xfrm>
            <a:off x="163138" y="2702285"/>
            <a:ext cx="655051" cy="307777"/>
          </a:xfrm>
          <a:prstGeom prst="rect">
            <a:avLst/>
          </a:prstGeom>
          <a:noFill/>
        </p:spPr>
        <p:txBody>
          <a:bodyPr wrap="none" rtlCol="0">
            <a:spAutoFit/>
          </a:bodyPr>
          <a:lstStyle/>
          <a:p>
            <a:r>
              <a:rPr lang="en-US" sz="1400" dirty="0" smtClean="0"/>
              <a:t>10psiv</a:t>
            </a:r>
            <a:endParaRPr lang="en-US" sz="1400" dirty="0"/>
          </a:p>
        </p:txBody>
      </p:sp>
      <p:sp>
        <p:nvSpPr>
          <p:cNvPr id="54" name="TextBox 53"/>
          <p:cNvSpPr txBox="1"/>
          <p:nvPr/>
        </p:nvSpPr>
        <p:spPr>
          <a:xfrm>
            <a:off x="2362200" y="2672314"/>
            <a:ext cx="658257" cy="307777"/>
          </a:xfrm>
          <a:prstGeom prst="rect">
            <a:avLst/>
          </a:prstGeom>
          <a:noFill/>
        </p:spPr>
        <p:txBody>
          <a:bodyPr wrap="none" rtlCol="0">
            <a:spAutoFit/>
          </a:bodyPr>
          <a:lstStyle/>
          <a:p>
            <a:r>
              <a:rPr lang="en-US" sz="1400" dirty="0" smtClean="0"/>
              <a:t>65psig</a:t>
            </a:r>
            <a:endParaRPr lang="en-US" sz="1400" dirty="0"/>
          </a:p>
        </p:txBody>
      </p:sp>
      <p:sp>
        <p:nvSpPr>
          <p:cNvPr id="55" name="TextBox 54"/>
          <p:cNvSpPr txBox="1"/>
          <p:nvPr/>
        </p:nvSpPr>
        <p:spPr>
          <a:xfrm>
            <a:off x="1303146" y="3718410"/>
            <a:ext cx="609462" cy="307777"/>
          </a:xfrm>
          <a:prstGeom prst="rect">
            <a:avLst/>
          </a:prstGeom>
          <a:noFill/>
        </p:spPr>
        <p:txBody>
          <a:bodyPr wrap="none" rtlCol="0">
            <a:spAutoFit/>
          </a:bodyPr>
          <a:lstStyle/>
          <a:p>
            <a:r>
              <a:rPr lang="en-US" sz="1400" dirty="0" smtClean="0"/>
              <a:t>Pump</a:t>
            </a:r>
            <a:endParaRPr lang="en-US" sz="1400" dirty="0"/>
          </a:p>
        </p:txBody>
      </p:sp>
      <p:sp>
        <p:nvSpPr>
          <p:cNvPr id="56" name="TextBox 55"/>
          <p:cNvSpPr txBox="1"/>
          <p:nvPr/>
        </p:nvSpPr>
        <p:spPr>
          <a:xfrm>
            <a:off x="238836" y="3587558"/>
            <a:ext cx="691215" cy="292388"/>
          </a:xfrm>
          <a:prstGeom prst="rect">
            <a:avLst/>
          </a:prstGeom>
          <a:noFill/>
        </p:spPr>
        <p:txBody>
          <a:bodyPr wrap="none" rtlCol="0">
            <a:spAutoFit/>
          </a:bodyPr>
          <a:lstStyle/>
          <a:p>
            <a:r>
              <a:rPr lang="en-US" sz="1300" dirty="0" smtClean="0"/>
              <a:t>Suction</a:t>
            </a:r>
            <a:endParaRPr lang="en-US" sz="1300" dirty="0"/>
          </a:p>
        </p:txBody>
      </p:sp>
      <p:sp>
        <p:nvSpPr>
          <p:cNvPr id="57" name="TextBox 56"/>
          <p:cNvSpPr txBox="1"/>
          <p:nvPr/>
        </p:nvSpPr>
        <p:spPr>
          <a:xfrm>
            <a:off x="2464311" y="3505200"/>
            <a:ext cx="846194" cy="292388"/>
          </a:xfrm>
          <a:prstGeom prst="rect">
            <a:avLst/>
          </a:prstGeom>
          <a:noFill/>
        </p:spPr>
        <p:txBody>
          <a:bodyPr wrap="none" rtlCol="0">
            <a:spAutoFit/>
          </a:bodyPr>
          <a:lstStyle/>
          <a:p>
            <a:r>
              <a:rPr lang="en-US" sz="1300" dirty="0" smtClean="0"/>
              <a:t>Discharge</a:t>
            </a:r>
            <a:endParaRPr lang="en-US" sz="1300" dirty="0"/>
          </a:p>
        </p:txBody>
      </p:sp>
    </p:spTree>
    <p:extLst>
      <p:ext uri="{BB962C8B-B14F-4D97-AF65-F5344CB8AC3E}">
        <p14:creationId xmlns:p14="http://schemas.microsoft.com/office/powerpoint/2010/main" val="94676091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7362"/>
          </a:xfrm>
        </p:spPr>
        <p:txBody>
          <a:bodyPr>
            <a:normAutofit fontScale="90000"/>
          </a:bodyPr>
          <a:lstStyle/>
          <a:p>
            <a:r>
              <a:rPr lang="en-US" sz="2800" u="sng" dirty="0">
                <a:solidFill>
                  <a:srgbClr val="0070C0"/>
                </a:solidFill>
              </a:rPr>
              <a:t>HVAC Fundamental &amp; Components</a:t>
            </a:r>
            <a:endParaRPr lang="en-US" sz="2800" dirty="0"/>
          </a:p>
        </p:txBody>
      </p:sp>
      <p:sp>
        <p:nvSpPr>
          <p:cNvPr id="3" name="Content Placeholder 2"/>
          <p:cNvSpPr>
            <a:spLocks noGrp="1"/>
          </p:cNvSpPr>
          <p:nvPr>
            <p:ph idx="1"/>
          </p:nvPr>
        </p:nvSpPr>
        <p:spPr>
          <a:xfrm>
            <a:off x="457200" y="1066800"/>
            <a:ext cx="8382000" cy="5715000"/>
          </a:xfrm>
        </p:spPr>
        <p:txBody>
          <a:bodyPr/>
          <a:lstStyle/>
          <a:p>
            <a:pPr marL="0" indent="0">
              <a:buNone/>
            </a:pPr>
            <a:r>
              <a:rPr lang="en-US" sz="1800" b="1" dirty="0" smtClean="0">
                <a:solidFill>
                  <a:srgbClr val="FF0000"/>
                </a:solidFill>
              </a:rPr>
              <a:t>c. Horse power conversion</a:t>
            </a:r>
          </a:p>
          <a:p>
            <a:pPr marL="0" indent="0">
              <a:buNone/>
            </a:pPr>
            <a:r>
              <a:rPr lang="en-US" sz="1800" dirty="0" smtClean="0"/>
              <a:t>Definition: One horsepower is the work done at a rate of 550 pound</a:t>
            </a:r>
            <a:r>
              <a:rPr lang="en-US" sz="1800" baseline="-25000" dirty="0" smtClean="0"/>
              <a:t>force</a:t>
            </a:r>
            <a:r>
              <a:rPr lang="en-US" sz="1800" dirty="0" smtClean="0"/>
              <a:t>-foot per second or 33000 pound</a:t>
            </a:r>
            <a:r>
              <a:rPr lang="en-US" sz="1800" baseline="-25000" dirty="0" smtClean="0"/>
              <a:t>force</a:t>
            </a:r>
            <a:r>
              <a:rPr lang="en-US" sz="1800" dirty="0" smtClean="0"/>
              <a:t> –foot per minute, which is equivalent to 745.7 watts </a:t>
            </a:r>
          </a:p>
          <a:p>
            <a:r>
              <a:rPr lang="en-US" sz="1800" b="1" dirty="0" smtClean="0"/>
              <a:t>Mathematically</a:t>
            </a:r>
          </a:p>
          <a:p>
            <a:endParaRPr lang="en-US" dirty="0"/>
          </a:p>
          <a:p>
            <a:endParaRPr lang="en-US" dirty="0" smtClean="0"/>
          </a:p>
          <a:p>
            <a:r>
              <a:rPr lang="en-US" sz="1800" b="1" dirty="0" smtClean="0"/>
              <a:t>Example:</a:t>
            </a:r>
          </a:p>
          <a:p>
            <a:r>
              <a:rPr lang="en-US" sz="1800" dirty="0" smtClean="0"/>
              <a:t>Convert 11840 </a:t>
            </a:r>
            <a:r>
              <a:rPr lang="en-US" sz="1800" i="1" dirty="0" smtClean="0"/>
              <a:t>lb</a:t>
            </a:r>
            <a:r>
              <a:rPr lang="en-US" sz="1800" i="1" baseline="-25000" dirty="0" smtClean="0"/>
              <a:t>f</a:t>
            </a:r>
            <a:r>
              <a:rPr lang="en-US" sz="1800" i="1" dirty="0" smtClean="0"/>
              <a:t>--ft/min</a:t>
            </a:r>
            <a:r>
              <a:rPr lang="en-US" sz="1800" dirty="0" smtClean="0"/>
              <a:t> to horsepower (hp)</a:t>
            </a:r>
          </a:p>
          <a:p>
            <a:r>
              <a:rPr lang="en-US" sz="1800" dirty="0" smtClean="0"/>
              <a:t>Solution:</a:t>
            </a:r>
          </a:p>
          <a:p>
            <a:endParaRPr lang="en-US" sz="1800" dirty="0"/>
          </a:p>
          <a:p>
            <a:endParaRPr lang="en-US" sz="1800" dirty="0" smtClean="0"/>
          </a:p>
          <a:p>
            <a:endParaRPr lang="en-US" sz="1800" dirty="0"/>
          </a:p>
          <a:p>
            <a:endParaRPr lang="en-US" sz="1800" dirty="0" smtClean="0"/>
          </a:p>
          <a:p>
            <a:endParaRPr lang="en-US" sz="1800" dirty="0"/>
          </a:p>
          <a:p>
            <a:r>
              <a:rPr lang="en-US" sz="1800" dirty="0" smtClean="0"/>
              <a:t>Exercise: </a:t>
            </a:r>
            <a:r>
              <a:rPr lang="en-US" sz="1800" dirty="0" smtClean="0"/>
              <a:t>Convert </a:t>
            </a:r>
            <a:r>
              <a:rPr lang="en-US" sz="1800" dirty="0" smtClean="0"/>
              <a:t>250 hp to </a:t>
            </a:r>
            <a:r>
              <a:rPr lang="en-US" sz="1800" i="1" dirty="0" err="1" smtClean="0"/>
              <a:t>lb</a:t>
            </a:r>
            <a:r>
              <a:rPr lang="en-US" sz="1800" i="1" baseline="-25000" dirty="0" err="1" smtClean="0"/>
              <a:t>f</a:t>
            </a:r>
            <a:r>
              <a:rPr lang="en-US" sz="1800" i="1" dirty="0" err="1" smtClean="0"/>
              <a:t>-ft</a:t>
            </a:r>
            <a:r>
              <a:rPr lang="en-US" sz="1800" i="1" dirty="0" smtClean="0"/>
              <a:t>/s</a:t>
            </a:r>
            <a:r>
              <a:rPr lang="en-US" sz="1800" dirty="0" smtClean="0"/>
              <a:t> .</a:t>
            </a:r>
          </a:p>
          <a:p>
            <a:endParaRPr lang="en-US" dirty="0"/>
          </a:p>
          <a:p>
            <a:endParaRPr lang="en-US" dirty="0" smtClean="0"/>
          </a:p>
          <a:p>
            <a:endParaRPr lang="en-US" dirty="0"/>
          </a:p>
          <a:p>
            <a:endParaRPr lang="en-US" dirty="0" smtClean="0"/>
          </a:p>
          <a:p>
            <a:endParaRPr lang="en-US" dirty="0"/>
          </a:p>
          <a:p>
            <a:endParaRPr lang="en-US" dirty="0" smtClean="0"/>
          </a:p>
          <a:p>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472407957"/>
              </p:ext>
            </p:extLst>
          </p:nvPr>
        </p:nvGraphicFramePr>
        <p:xfrm>
          <a:off x="2619375" y="2057400"/>
          <a:ext cx="2382838" cy="1447800"/>
        </p:xfrm>
        <a:graphic>
          <a:graphicData uri="http://schemas.openxmlformats.org/presentationml/2006/ole">
            <mc:AlternateContent xmlns:mc="http://schemas.openxmlformats.org/markup-compatibility/2006">
              <mc:Choice xmlns:v="urn:schemas-microsoft-com:vml" Requires="v">
                <p:oleObj spid="_x0000_s13325" name="Equation" r:id="rId3" imgW="1282680" imgH="1066680" progId="Equation.3">
                  <p:embed/>
                </p:oleObj>
              </mc:Choice>
              <mc:Fallback>
                <p:oleObj name="Equation" r:id="rId3" imgW="1282680" imgH="1066680" progId="Equation.3">
                  <p:embed/>
                  <p:pic>
                    <p:nvPicPr>
                      <p:cNvPr id="0" name=""/>
                      <p:cNvPicPr/>
                      <p:nvPr/>
                    </p:nvPicPr>
                    <p:blipFill>
                      <a:blip r:embed="rId4"/>
                      <a:stretch>
                        <a:fillRect/>
                      </a:stretch>
                    </p:blipFill>
                    <p:spPr>
                      <a:xfrm>
                        <a:off x="2619375" y="2057400"/>
                        <a:ext cx="2382838" cy="1447800"/>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904694216"/>
              </p:ext>
            </p:extLst>
          </p:nvPr>
        </p:nvGraphicFramePr>
        <p:xfrm>
          <a:off x="2057400" y="4239904"/>
          <a:ext cx="4317206" cy="1600200"/>
        </p:xfrm>
        <a:graphic>
          <a:graphicData uri="http://schemas.openxmlformats.org/presentationml/2006/ole">
            <mc:AlternateContent xmlns:mc="http://schemas.openxmlformats.org/markup-compatibility/2006">
              <mc:Choice xmlns:v="urn:schemas-microsoft-com:vml" Requires="v">
                <p:oleObj spid="_x0000_s13326" name="Equation" r:id="rId5" imgW="3288960" imgH="1218960" progId="Equation.3">
                  <p:embed/>
                </p:oleObj>
              </mc:Choice>
              <mc:Fallback>
                <p:oleObj name="Equation" r:id="rId5" imgW="3288960" imgH="1218960" progId="Equation.3">
                  <p:embed/>
                  <p:pic>
                    <p:nvPicPr>
                      <p:cNvPr id="0" name=""/>
                      <p:cNvPicPr/>
                      <p:nvPr/>
                    </p:nvPicPr>
                    <p:blipFill>
                      <a:blip r:embed="rId6"/>
                      <a:stretch>
                        <a:fillRect/>
                      </a:stretch>
                    </p:blipFill>
                    <p:spPr>
                      <a:xfrm>
                        <a:off x="2057400" y="4239904"/>
                        <a:ext cx="4317206" cy="1600200"/>
                      </a:xfrm>
                      <a:prstGeom prst="rect">
                        <a:avLst/>
                      </a:prstGeom>
                    </p:spPr>
                  </p:pic>
                </p:oleObj>
              </mc:Fallback>
            </mc:AlternateContent>
          </a:graphicData>
        </a:graphic>
      </p:graphicFrame>
      <p:cxnSp>
        <p:nvCxnSpPr>
          <p:cNvPr id="8" name="Straight Arrow Connector 7"/>
          <p:cNvCxnSpPr/>
          <p:nvPr/>
        </p:nvCxnSpPr>
        <p:spPr>
          <a:xfrm flipV="1">
            <a:off x="4495800" y="4733499"/>
            <a:ext cx="533400" cy="45720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V="1">
            <a:off x="4620336" y="5334000"/>
            <a:ext cx="381000" cy="45720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22804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solidFill>
                  <a:srgbClr val="002060"/>
                </a:solidFill>
              </a:rPr>
              <a:t>HVAC Fundamentals &amp; Components </a:t>
            </a:r>
            <a:r>
              <a:rPr lang="en-US" sz="2800" dirty="0" smtClean="0">
                <a:solidFill>
                  <a:srgbClr val="002060"/>
                </a:solidFill>
              </a:rPr>
              <a:t>Outline</a:t>
            </a:r>
            <a:endParaRPr lang="en-US" sz="2800" dirty="0">
              <a:solidFill>
                <a:srgbClr val="002060"/>
              </a:solidFill>
            </a:endParaRPr>
          </a:p>
        </p:txBody>
      </p:sp>
      <p:sp>
        <p:nvSpPr>
          <p:cNvPr id="3" name="Content Placeholder 2"/>
          <p:cNvSpPr>
            <a:spLocks noGrp="1"/>
          </p:cNvSpPr>
          <p:nvPr>
            <p:ph sz="half" idx="1"/>
          </p:nvPr>
        </p:nvSpPr>
        <p:spPr>
          <a:xfrm>
            <a:off x="457200" y="1219200"/>
            <a:ext cx="4038600" cy="5257800"/>
          </a:xfrm>
        </p:spPr>
        <p:txBody>
          <a:bodyPr>
            <a:normAutofit fontScale="92500" lnSpcReduction="20000"/>
          </a:bodyPr>
          <a:lstStyle/>
          <a:p>
            <a:r>
              <a:rPr lang="en-US" sz="1900" dirty="0" smtClean="0">
                <a:solidFill>
                  <a:srgbClr val="FF0000"/>
                </a:solidFill>
              </a:rPr>
              <a:t>A – Introduction to physical principles of HVAC &amp; systems</a:t>
            </a:r>
          </a:p>
          <a:p>
            <a:pPr lvl="1"/>
            <a:r>
              <a:rPr lang="en-US" sz="1500" dirty="0" smtClean="0">
                <a:solidFill>
                  <a:srgbClr val="FF0000"/>
                </a:solidFill>
              </a:rPr>
              <a:t>Conversion of units</a:t>
            </a:r>
          </a:p>
          <a:p>
            <a:pPr lvl="1"/>
            <a:r>
              <a:rPr lang="en-US" sz="1500" dirty="0" smtClean="0">
                <a:solidFill>
                  <a:srgbClr val="FF0000"/>
                </a:solidFill>
              </a:rPr>
              <a:t>Concept of work, power, and energy</a:t>
            </a:r>
          </a:p>
          <a:p>
            <a:pPr lvl="1"/>
            <a:r>
              <a:rPr lang="en-US" sz="1500" dirty="0" smtClean="0">
                <a:solidFill>
                  <a:srgbClr val="FF0000"/>
                </a:solidFill>
              </a:rPr>
              <a:t>Overview of psychrometric analysis of the air conditioning</a:t>
            </a:r>
          </a:p>
          <a:p>
            <a:pPr lvl="1"/>
            <a:r>
              <a:rPr lang="en-US" sz="1500" dirty="0" smtClean="0">
                <a:solidFill>
                  <a:srgbClr val="FF0000"/>
                </a:solidFill>
              </a:rPr>
              <a:t>Thermodynamic laws and heat transfer principles</a:t>
            </a:r>
          </a:p>
          <a:p>
            <a:pPr lvl="1"/>
            <a:r>
              <a:rPr lang="en-US" sz="1500" dirty="0" smtClean="0">
                <a:solidFill>
                  <a:srgbClr val="FF0000"/>
                </a:solidFill>
              </a:rPr>
              <a:t>Estimate of sensible and latent heat changes</a:t>
            </a:r>
          </a:p>
          <a:p>
            <a:pPr lvl="1"/>
            <a:r>
              <a:rPr lang="en-US" sz="1500" dirty="0" smtClean="0">
                <a:solidFill>
                  <a:srgbClr val="FF0000"/>
                </a:solidFill>
              </a:rPr>
              <a:t>Analysis of thermal comfort</a:t>
            </a:r>
          </a:p>
          <a:p>
            <a:pPr lvl="1"/>
            <a:endParaRPr lang="en-US" sz="1900" dirty="0" smtClean="0"/>
          </a:p>
          <a:p>
            <a:r>
              <a:rPr lang="en-US" sz="1900" dirty="0" smtClean="0"/>
              <a:t>B – Load calculations</a:t>
            </a:r>
          </a:p>
          <a:p>
            <a:pPr lvl="1"/>
            <a:r>
              <a:rPr lang="en-US" sz="1500" dirty="0" smtClean="0"/>
              <a:t>Heating loads</a:t>
            </a:r>
          </a:p>
          <a:p>
            <a:pPr lvl="1"/>
            <a:r>
              <a:rPr lang="en-US" sz="1500" dirty="0" smtClean="0"/>
              <a:t>Cooling load</a:t>
            </a:r>
          </a:p>
          <a:p>
            <a:pPr lvl="1"/>
            <a:r>
              <a:rPr lang="en-US" sz="1500" dirty="0" smtClean="0"/>
              <a:t>Use of psychrometric tables and various software packages  for heating and cooling estimates   </a:t>
            </a:r>
            <a:endParaRPr lang="en-US" sz="1500" dirty="0"/>
          </a:p>
          <a:p>
            <a:r>
              <a:rPr lang="en-US" sz="1900" dirty="0" smtClean="0"/>
              <a:t>C – Conveyance systems</a:t>
            </a:r>
          </a:p>
          <a:p>
            <a:pPr lvl="1"/>
            <a:r>
              <a:rPr lang="en-US" sz="1500" dirty="0" smtClean="0"/>
              <a:t>Principles of conveyance systems</a:t>
            </a:r>
          </a:p>
          <a:p>
            <a:pPr lvl="1"/>
            <a:r>
              <a:rPr lang="en-US" sz="1500" dirty="0" smtClean="0"/>
              <a:t>Types of conveyance equipment and components</a:t>
            </a:r>
          </a:p>
          <a:p>
            <a:pPr lvl="1"/>
            <a:r>
              <a:rPr lang="en-US" sz="1500" dirty="0" smtClean="0"/>
              <a:t>Nameplate data interpretation</a:t>
            </a:r>
            <a:endParaRPr lang="en-US" sz="1500" dirty="0"/>
          </a:p>
          <a:p>
            <a:endParaRPr lang="en-US" sz="1500" dirty="0" smtClean="0"/>
          </a:p>
          <a:p>
            <a:endParaRPr lang="en-US" sz="1500" dirty="0"/>
          </a:p>
          <a:p>
            <a:endParaRPr lang="en-US" sz="1500" dirty="0" smtClean="0"/>
          </a:p>
          <a:p>
            <a:endParaRPr lang="en-US" sz="1500" dirty="0"/>
          </a:p>
          <a:p>
            <a:endParaRPr lang="en-US" sz="1500" dirty="0" smtClean="0"/>
          </a:p>
          <a:p>
            <a:endParaRPr lang="en-US" sz="1500" dirty="0"/>
          </a:p>
          <a:p>
            <a:endParaRPr lang="en-US" sz="1500" dirty="0" smtClean="0"/>
          </a:p>
          <a:p>
            <a:endParaRPr lang="en-US" sz="1500" dirty="0"/>
          </a:p>
          <a:p>
            <a:endParaRPr lang="en-US" sz="1500" dirty="0" smtClean="0"/>
          </a:p>
          <a:p>
            <a:endParaRPr lang="en-US" sz="1500" dirty="0"/>
          </a:p>
          <a:p>
            <a:endParaRPr lang="en-US" sz="1500" dirty="0" smtClean="0"/>
          </a:p>
          <a:p>
            <a:endParaRPr lang="en-US" sz="1500" dirty="0"/>
          </a:p>
          <a:p>
            <a:endParaRPr lang="en-US" sz="1500" dirty="0" smtClean="0"/>
          </a:p>
          <a:p>
            <a:endParaRPr lang="en-US" sz="1500" dirty="0"/>
          </a:p>
          <a:p>
            <a:endParaRPr lang="en-US" sz="1500" dirty="0" smtClean="0"/>
          </a:p>
          <a:p>
            <a:endParaRPr lang="en-US" sz="1500" dirty="0"/>
          </a:p>
          <a:p>
            <a:endParaRPr lang="en-US" sz="1500" dirty="0" smtClean="0"/>
          </a:p>
          <a:p>
            <a:endParaRPr lang="en-US" sz="1500" dirty="0"/>
          </a:p>
          <a:p>
            <a:endParaRPr lang="en-US" sz="1500" dirty="0" smtClean="0"/>
          </a:p>
          <a:p>
            <a:endParaRPr lang="en-US" sz="1500" dirty="0"/>
          </a:p>
        </p:txBody>
      </p:sp>
      <p:sp>
        <p:nvSpPr>
          <p:cNvPr id="4" name="Content Placeholder 3"/>
          <p:cNvSpPr>
            <a:spLocks noGrp="1"/>
          </p:cNvSpPr>
          <p:nvPr>
            <p:ph sz="half" idx="2"/>
          </p:nvPr>
        </p:nvSpPr>
        <p:spPr/>
        <p:txBody>
          <a:bodyPr>
            <a:normAutofit fontScale="92500" lnSpcReduction="20000"/>
          </a:bodyPr>
          <a:lstStyle/>
          <a:p>
            <a:r>
              <a:rPr lang="en-US" sz="1900" dirty="0" smtClean="0"/>
              <a:t>D – Principles of heating systems</a:t>
            </a:r>
          </a:p>
          <a:p>
            <a:pPr lvl="1"/>
            <a:r>
              <a:rPr lang="en-US" sz="1500" dirty="0" smtClean="0"/>
              <a:t>Types of heating equipment &amp; components</a:t>
            </a:r>
          </a:p>
          <a:p>
            <a:pPr lvl="1"/>
            <a:r>
              <a:rPr lang="en-US" sz="1500" dirty="0" smtClean="0"/>
              <a:t>Nameplate data interpretatio</a:t>
            </a:r>
            <a:r>
              <a:rPr lang="en-US" sz="2100" dirty="0" smtClean="0"/>
              <a:t>n </a:t>
            </a:r>
            <a:endParaRPr lang="en-US" sz="2100" dirty="0"/>
          </a:p>
          <a:p>
            <a:r>
              <a:rPr lang="en-US" sz="1900" dirty="0" smtClean="0"/>
              <a:t>E – Cooling systems</a:t>
            </a:r>
          </a:p>
          <a:p>
            <a:pPr lvl="1"/>
            <a:r>
              <a:rPr lang="en-US" sz="1400" dirty="0" smtClean="0"/>
              <a:t>Principles of the refrigeration cycle</a:t>
            </a:r>
          </a:p>
          <a:p>
            <a:pPr lvl="1"/>
            <a:r>
              <a:rPr lang="en-US" sz="1400" dirty="0" smtClean="0"/>
              <a:t>Types of equipment &amp; components</a:t>
            </a:r>
          </a:p>
          <a:p>
            <a:pPr lvl="1"/>
            <a:r>
              <a:rPr lang="en-US" sz="1400" dirty="0" smtClean="0"/>
              <a:t>Nameplate data interpretation</a:t>
            </a:r>
          </a:p>
          <a:p>
            <a:r>
              <a:rPr lang="en-US" sz="1900" dirty="0" smtClean="0"/>
              <a:t>F – Air-handling systems</a:t>
            </a:r>
          </a:p>
          <a:p>
            <a:pPr lvl="1"/>
            <a:r>
              <a:rPr lang="en-US" sz="1400" dirty="0" smtClean="0"/>
              <a:t>Diffusers, and registers</a:t>
            </a:r>
          </a:p>
          <a:p>
            <a:pPr lvl="1"/>
            <a:r>
              <a:rPr lang="en-US" sz="1400" dirty="0" smtClean="0"/>
              <a:t>Dampers, louvers, filters, fans</a:t>
            </a:r>
          </a:p>
          <a:p>
            <a:endParaRPr lang="en-US" sz="2100" dirty="0"/>
          </a:p>
          <a:p>
            <a:endParaRPr lang="en-US" sz="1500" dirty="0" smtClean="0"/>
          </a:p>
          <a:p>
            <a:endParaRPr lang="en-US" sz="1500" dirty="0"/>
          </a:p>
          <a:p>
            <a:endParaRPr lang="en-US" sz="1500" dirty="0" smtClean="0"/>
          </a:p>
          <a:p>
            <a:endParaRPr lang="en-US" sz="1500" dirty="0"/>
          </a:p>
          <a:p>
            <a:endParaRPr lang="en-US" sz="1500" dirty="0" smtClean="0"/>
          </a:p>
          <a:p>
            <a:endParaRPr lang="en-US" sz="1500" dirty="0"/>
          </a:p>
          <a:p>
            <a:endParaRPr lang="en-US" sz="1500" dirty="0" smtClean="0"/>
          </a:p>
          <a:p>
            <a:endParaRPr lang="en-US" sz="1500" dirty="0"/>
          </a:p>
          <a:p>
            <a:endParaRPr lang="en-US" sz="1500" dirty="0" smtClean="0"/>
          </a:p>
          <a:p>
            <a:endParaRPr lang="en-US" sz="1500" dirty="0"/>
          </a:p>
        </p:txBody>
      </p:sp>
      <p:cxnSp>
        <p:nvCxnSpPr>
          <p:cNvPr id="10" name="Straight Connector 9"/>
          <p:cNvCxnSpPr/>
          <p:nvPr/>
        </p:nvCxnSpPr>
        <p:spPr>
          <a:xfrm>
            <a:off x="1371600" y="990600"/>
            <a:ext cx="6477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8443569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solidFill>
                  <a:srgbClr val="002060"/>
                </a:solidFill>
              </a:rPr>
              <a:t>HVAC Fundamental &amp; Components</a:t>
            </a:r>
          </a:p>
        </p:txBody>
      </p:sp>
      <p:sp>
        <p:nvSpPr>
          <p:cNvPr id="3" name="TextBox 2"/>
          <p:cNvSpPr txBox="1"/>
          <p:nvPr/>
        </p:nvSpPr>
        <p:spPr>
          <a:xfrm>
            <a:off x="304800" y="1524000"/>
            <a:ext cx="8153400" cy="4970591"/>
          </a:xfrm>
          <a:prstGeom prst="rect">
            <a:avLst/>
          </a:prstGeom>
          <a:noFill/>
        </p:spPr>
        <p:txBody>
          <a:bodyPr wrap="square" rtlCol="0">
            <a:spAutoFit/>
          </a:bodyPr>
          <a:lstStyle/>
          <a:p>
            <a:pPr marL="342900" indent="-342900">
              <a:buAutoNum type="alphaUcPeriod"/>
            </a:pPr>
            <a:r>
              <a:rPr lang="en-US" sz="1400" dirty="0" smtClean="0">
                <a:solidFill>
                  <a:srgbClr val="FF0000"/>
                </a:solidFill>
              </a:rPr>
              <a:t>Introduction to physical principles of HVAC &amp; systems</a:t>
            </a:r>
          </a:p>
          <a:p>
            <a:pPr marL="800100" lvl="1" indent="-342900">
              <a:buFont typeface="+mj-lt"/>
              <a:buAutoNum type="arabicPeriod"/>
            </a:pPr>
            <a:r>
              <a:rPr lang="en-US" sz="1100" dirty="0" smtClean="0">
                <a:solidFill>
                  <a:srgbClr val="FF0000"/>
                </a:solidFill>
              </a:rPr>
              <a:t>Conversion of units</a:t>
            </a:r>
          </a:p>
          <a:p>
            <a:pPr marL="1257300" lvl="2" indent="-342900">
              <a:buFont typeface="+mj-lt"/>
              <a:buAutoNum type="alphaLcPeriod"/>
            </a:pPr>
            <a:r>
              <a:rPr lang="en-US" sz="1100" b="1" dirty="0">
                <a:solidFill>
                  <a:srgbClr val="FF0000"/>
                </a:solidFill>
              </a:rPr>
              <a:t>Temperature </a:t>
            </a:r>
          </a:p>
          <a:p>
            <a:pPr marL="1257300" lvl="2" indent="-342900">
              <a:buFont typeface="+mj-lt"/>
              <a:buAutoNum type="alphaLcPeriod"/>
            </a:pPr>
            <a:r>
              <a:rPr lang="en-US" sz="1100" dirty="0">
                <a:solidFill>
                  <a:srgbClr val="FF0000"/>
                </a:solidFill>
              </a:rPr>
              <a:t>Pressure</a:t>
            </a:r>
          </a:p>
          <a:p>
            <a:pPr marL="1257300" lvl="2" indent="-342900">
              <a:buFont typeface="+mj-lt"/>
              <a:buAutoNum type="alphaLcPeriod"/>
            </a:pPr>
            <a:r>
              <a:rPr lang="en-US" sz="1100" dirty="0">
                <a:solidFill>
                  <a:srgbClr val="FF0000"/>
                </a:solidFill>
              </a:rPr>
              <a:t>Horse power</a:t>
            </a:r>
          </a:p>
          <a:p>
            <a:pPr marL="1257300" lvl="2" indent="-342900">
              <a:buFont typeface="+mj-lt"/>
              <a:buAutoNum type="alphaLcPeriod"/>
            </a:pPr>
            <a:r>
              <a:rPr lang="en-US" sz="1100" dirty="0">
                <a:solidFill>
                  <a:srgbClr val="FF0000"/>
                </a:solidFill>
              </a:rPr>
              <a:t>Power (kWh)</a:t>
            </a:r>
          </a:p>
          <a:p>
            <a:pPr marL="1257300" lvl="2" indent="-342900">
              <a:buFont typeface="+mj-lt"/>
              <a:buAutoNum type="alphaLcPeriod"/>
            </a:pPr>
            <a:r>
              <a:rPr lang="en-US" sz="1100" dirty="0">
                <a:solidFill>
                  <a:srgbClr val="FF0000"/>
                </a:solidFill>
              </a:rPr>
              <a:t>British Thermal Units/</a:t>
            </a:r>
            <a:r>
              <a:rPr lang="en-US" sz="1100" dirty="0" err="1">
                <a:solidFill>
                  <a:srgbClr val="FF0000"/>
                </a:solidFill>
              </a:rPr>
              <a:t>hr</a:t>
            </a:r>
            <a:r>
              <a:rPr lang="en-US" sz="1100" dirty="0">
                <a:solidFill>
                  <a:srgbClr val="FF0000"/>
                </a:solidFill>
              </a:rPr>
              <a:t> (BTU/</a:t>
            </a:r>
            <a:r>
              <a:rPr lang="en-US" sz="1100" dirty="0" err="1">
                <a:solidFill>
                  <a:srgbClr val="FF0000"/>
                </a:solidFill>
              </a:rPr>
              <a:t>hr</a:t>
            </a:r>
            <a:r>
              <a:rPr lang="en-US" sz="1100" dirty="0">
                <a:solidFill>
                  <a:srgbClr val="FF0000"/>
                </a:solidFill>
              </a:rPr>
              <a:t>)</a:t>
            </a:r>
          </a:p>
          <a:p>
            <a:pPr marL="1257300" lvl="2" indent="-342900">
              <a:buFont typeface="+mj-lt"/>
              <a:buAutoNum type="alphaLcPeriod"/>
            </a:pPr>
            <a:r>
              <a:rPr lang="en-US" sz="1100" dirty="0">
                <a:solidFill>
                  <a:srgbClr val="FF0000"/>
                </a:solidFill>
              </a:rPr>
              <a:t>Tons</a:t>
            </a:r>
          </a:p>
          <a:p>
            <a:pPr marL="800100" lvl="1" indent="-342900">
              <a:buFont typeface="+mj-lt"/>
              <a:buAutoNum type="arabicPeriod"/>
            </a:pPr>
            <a:r>
              <a:rPr lang="en-US" sz="1400" dirty="0" smtClean="0"/>
              <a:t>Concept of work, power, and energy</a:t>
            </a:r>
          </a:p>
          <a:p>
            <a:pPr marL="800100" lvl="1" indent="-342900">
              <a:buFont typeface="+mj-lt"/>
              <a:buAutoNum type="arabicPeriod"/>
            </a:pPr>
            <a:r>
              <a:rPr lang="en-US" sz="1400" dirty="0" smtClean="0"/>
              <a:t>Overview of psychrometric analysis of the air conditioning system</a:t>
            </a:r>
          </a:p>
          <a:p>
            <a:pPr marL="1257300" lvl="2" indent="-342900">
              <a:buFont typeface="+mj-lt"/>
              <a:buAutoNum type="alphaLcPeriod"/>
            </a:pPr>
            <a:r>
              <a:rPr lang="en-US" sz="1100" dirty="0"/>
              <a:t>Psychrometric processes and calculations</a:t>
            </a:r>
          </a:p>
          <a:p>
            <a:pPr marL="1771650" lvl="3" indent="-400050">
              <a:buFont typeface="+mj-lt"/>
              <a:buAutoNum type="romanLcPeriod"/>
            </a:pPr>
            <a:r>
              <a:rPr lang="en-US" sz="1100" dirty="0"/>
              <a:t>Sensible or latent processes</a:t>
            </a:r>
          </a:p>
          <a:p>
            <a:pPr marL="1714500" lvl="3" indent="-342900">
              <a:buFont typeface="+mj-lt"/>
              <a:buAutoNum type="romanLcPeriod"/>
            </a:pPr>
            <a:r>
              <a:rPr lang="en-US" sz="1100" dirty="0"/>
              <a:t>Air side equation</a:t>
            </a:r>
          </a:p>
          <a:p>
            <a:pPr marL="1714500" lvl="3" indent="-342900">
              <a:buFont typeface="+mj-lt"/>
              <a:buAutoNum type="romanLcPeriod"/>
            </a:pPr>
            <a:r>
              <a:rPr lang="en-US" sz="1100" dirty="0"/>
              <a:t>Air side mixing</a:t>
            </a:r>
          </a:p>
          <a:p>
            <a:pPr marL="1714500" lvl="3" indent="-342900">
              <a:buFont typeface="+mj-lt"/>
              <a:buAutoNum type="romanLcPeriod"/>
            </a:pPr>
            <a:r>
              <a:rPr lang="en-US" sz="1100" dirty="0"/>
              <a:t>Summary of  process line calculations</a:t>
            </a:r>
            <a:endParaRPr lang="en-US" dirty="0"/>
          </a:p>
          <a:p>
            <a:pPr marL="1257300" lvl="2" indent="-342900">
              <a:buFont typeface="+mj-lt"/>
              <a:buAutoNum type="alphaLcPeriod"/>
            </a:pPr>
            <a:r>
              <a:rPr lang="en-US" sz="1100" dirty="0" smtClean="0"/>
              <a:t>Room sensible  heat ratio (RSHR)  &amp; room cubic feet per minutes (CFM)</a:t>
            </a:r>
          </a:p>
          <a:p>
            <a:pPr marL="1714500" lvl="3" indent="-342900">
              <a:buFont typeface="+mj-lt"/>
              <a:buAutoNum type="romanLcPeriod"/>
            </a:pPr>
            <a:r>
              <a:rPr lang="en-US" sz="1100" dirty="0" smtClean="0"/>
              <a:t>Room sensible heat ratio</a:t>
            </a:r>
          </a:p>
          <a:p>
            <a:pPr marL="1714500" lvl="3" indent="-342900">
              <a:buFont typeface="+mj-lt"/>
              <a:buAutoNum type="romanLcPeriod"/>
            </a:pPr>
            <a:r>
              <a:rPr lang="en-US" sz="1100" dirty="0" smtClean="0"/>
              <a:t>Room sensible heat ratio line</a:t>
            </a:r>
          </a:p>
          <a:p>
            <a:pPr marL="1714500" lvl="3" indent="-342900">
              <a:buFont typeface="+mj-lt"/>
              <a:buAutoNum type="romanLcPeriod"/>
            </a:pPr>
            <a:r>
              <a:rPr lang="en-US" sz="1100" dirty="0" smtClean="0"/>
              <a:t>Design CFM (CFM)</a:t>
            </a:r>
          </a:p>
          <a:p>
            <a:pPr marL="1714500" lvl="3" indent="-342900">
              <a:buFont typeface="+mj-lt"/>
              <a:buAutoNum type="romanLcPeriod"/>
            </a:pPr>
            <a:r>
              <a:rPr lang="en-US" sz="1100" dirty="0" smtClean="0"/>
              <a:t>Multiple room sensible heat ratios</a:t>
            </a:r>
          </a:p>
          <a:p>
            <a:pPr marL="1257300" lvl="2" indent="-342900">
              <a:buFont typeface="+mj-lt"/>
              <a:buAutoNum type="alphaLcPeriod"/>
            </a:pPr>
            <a:r>
              <a:rPr lang="en-US" sz="1100" dirty="0" smtClean="0"/>
              <a:t>The coil sensible heat ratio (CSHR)</a:t>
            </a:r>
          </a:p>
          <a:p>
            <a:pPr marL="1714500" lvl="3" indent="-342900">
              <a:buFont typeface="+mj-lt"/>
              <a:buAutoNum type="romanLcPeriod"/>
            </a:pPr>
            <a:r>
              <a:rPr lang="en-US" sz="1100" dirty="0" smtClean="0"/>
              <a:t>Coil sensible heat ratio  without ventilation</a:t>
            </a:r>
          </a:p>
          <a:p>
            <a:pPr marL="1714500" lvl="3" indent="-342900">
              <a:buFont typeface="+mj-lt"/>
              <a:buAutoNum type="romanLcPeriod"/>
            </a:pPr>
            <a:r>
              <a:rPr lang="en-US" sz="1100" dirty="0" smtClean="0"/>
              <a:t>Coil sensible heat ratio ventilation</a:t>
            </a:r>
          </a:p>
          <a:p>
            <a:pPr marL="1714500" lvl="3" indent="-342900">
              <a:buFont typeface="+mj-lt"/>
              <a:buAutoNum type="romanLcPeriod"/>
            </a:pPr>
            <a:r>
              <a:rPr lang="en-US" sz="1100" dirty="0" smtClean="0"/>
              <a:t>Construction of the RSHR &amp; CSHR</a:t>
            </a:r>
          </a:p>
          <a:p>
            <a:pPr marL="1714500" lvl="3" indent="-342900">
              <a:buFont typeface="+mj-lt"/>
              <a:buAutoNum type="romanLcPeriod"/>
            </a:pPr>
            <a:r>
              <a:rPr lang="en-US" sz="1100" dirty="0" smtClean="0"/>
              <a:t>Coil By-pass factor</a:t>
            </a:r>
            <a:endParaRPr lang="en-US" sz="1100" dirty="0"/>
          </a:p>
          <a:p>
            <a:pPr marL="1714500" lvl="3" indent="-342900">
              <a:buFont typeface="+mj-lt"/>
              <a:buAutoNum type="romanLcPeriod"/>
            </a:pPr>
            <a:r>
              <a:rPr lang="en-US" sz="1100" dirty="0" smtClean="0"/>
              <a:t>Thermodynamic laws and heat transfer principles</a:t>
            </a:r>
          </a:p>
          <a:p>
            <a:pPr marL="1714500" lvl="3" indent="-342900">
              <a:buFont typeface="+mj-lt"/>
              <a:buAutoNum type="romanLcPeriod"/>
            </a:pPr>
            <a:r>
              <a:rPr lang="en-US" sz="1100" dirty="0" smtClean="0"/>
              <a:t>Estimate of sensible and latent heat changes </a:t>
            </a:r>
          </a:p>
          <a:p>
            <a:pPr marL="1714500" lvl="3" indent="-342900">
              <a:buFont typeface="+mj-lt"/>
              <a:buAutoNum type="romanLcPeriod"/>
            </a:pPr>
            <a:r>
              <a:rPr lang="en-US" sz="1100" dirty="0" smtClean="0"/>
              <a:t>Analysis of thermal comfort</a:t>
            </a:r>
            <a:endParaRPr lang="en-US" dirty="0" smtClean="0"/>
          </a:p>
        </p:txBody>
      </p:sp>
      <p:cxnSp>
        <p:nvCxnSpPr>
          <p:cNvPr id="6" name="Straight Connector 5"/>
          <p:cNvCxnSpPr/>
          <p:nvPr/>
        </p:nvCxnSpPr>
        <p:spPr>
          <a:xfrm>
            <a:off x="1676400" y="990600"/>
            <a:ext cx="5715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8802584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u="sng" dirty="0">
                <a:solidFill>
                  <a:srgbClr val="002060"/>
                </a:solidFill>
              </a:rPr>
              <a:t>HVAC Fundamental &amp; Components</a:t>
            </a:r>
          </a:p>
        </p:txBody>
      </p:sp>
      <p:sp>
        <p:nvSpPr>
          <p:cNvPr id="3" name="TextBox 2"/>
          <p:cNvSpPr txBox="1"/>
          <p:nvPr/>
        </p:nvSpPr>
        <p:spPr>
          <a:xfrm>
            <a:off x="304800" y="1483195"/>
            <a:ext cx="8458200" cy="5355312"/>
          </a:xfrm>
          <a:prstGeom prst="rect">
            <a:avLst/>
          </a:prstGeom>
          <a:noFill/>
        </p:spPr>
        <p:txBody>
          <a:bodyPr wrap="square" rtlCol="0">
            <a:spAutoFit/>
          </a:bodyPr>
          <a:lstStyle/>
          <a:p>
            <a:pPr algn="ctr"/>
            <a:r>
              <a:rPr lang="en-US" b="1" dirty="0" smtClean="0"/>
              <a:t>Conversion of Units</a:t>
            </a:r>
          </a:p>
          <a:p>
            <a:pPr marL="342900" indent="-342900">
              <a:buFont typeface="+mj-lt"/>
              <a:buAutoNum type="alphaLcPeriod"/>
            </a:pPr>
            <a:r>
              <a:rPr lang="en-US" u="sng" dirty="0" smtClean="0">
                <a:solidFill>
                  <a:srgbClr val="FF0000"/>
                </a:solidFill>
              </a:rPr>
              <a:t>Temperature:</a:t>
            </a:r>
          </a:p>
          <a:p>
            <a:r>
              <a:rPr lang="en-US" u="sng" dirty="0" smtClean="0"/>
              <a:t>Definition:</a:t>
            </a:r>
            <a:r>
              <a:rPr lang="en-US" dirty="0" smtClean="0"/>
              <a:t> It is a thermodynamic property that indicates heat intensity or the amount of heat level in a substance or process. Heat intensity could be coldness or hotness.</a:t>
            </a:r>
          </a:p>
          <a:p>
            <a:r>
              <a:rPr lang="en-US" u="sng" dirty="0" smtClean="0"/>
              <a:t>Temperature scale: </a:t>
            </a:r>
            <a:r>
              <a:rPr lang="en-US" dirty="0" smtClean="0"/>
              <a:t>A thermometer is the instrument used to measure the temperature of a substance</a:t>
            </a:r>
          </a:p>
          <a:p>
            <a:r>
              <a:rPr lang="en-US" u="sng" dirty="0" smtClean="0"/>
              <a:t>Types of Thermometers: </a:t>
            </a:r>
            <a:r>
              <a:rPr lang="en-US" dirty="0" smtClean="0"/>
              <a:t>Celsius, Fahrenheit, Kelvin, and Rankine</a:t>
            </a:r>
          </a:p>
          <a:p>
            <a:endParaRPr lang="en-US" dirty="0" smtClean="0"/>
          </a:p>
          <a:p>
            <a:r>
              <a:rPr lang="en-US" u="sng" dirty="0" smtClean="0"/>
              <a:t>System of International (SI) Units</a:t>
            </a:r>
            <a:endParaRPr lang="en-US" u="sng" dirty="0"/>
          </a:p>
          <a:p>
            <a:r>
              <a:rPr lang="en-US" dirty="0" smtClean="0"/>
              <a:t>Celsius scale: Measures ice point of water at 0</a:t>
            </a:r>
            <a:r>
              <a:rPr lang="en-US" baseline="30000" dirty="0" smtClean="0"/>
              <a:t>o</a:t>
            </a:r>
            <a:r>
              <a:rPr lang="en-US" dirty="0" smtClean="0"/>
              <a:t>C and boiling  point of water at 100</a:t>
            </a:r>
            <a:r>
              <a:rPr lang="en-US" baseline="30000" dirty="0" smtClean="0"/>
              <a:t>o</a:t>
            </a:r>
            <a:r>
              <a:rPr lang="en-US" dirty="0" smtClean="0"/>
              <a:t>C</a:t>
            </a:r>
          </a:p>
          <a:p>
            <a:r>
              <a:rPr lang="en-US" dirty="0" smtClean="0"/>
              <a:t>Kelvin scale: Measures ice point of water at 273</a:t>
            </a:r>
            <a:r>
              <a:rPr lang="en-US" baseline="30000" dirty="0" smtClean="0"/>
              <a:t>o</a:t>
            </a:r>
            <a:r>
              <a:rPr lang="en-US" dirty="0" smtClean="0"/>
              <a:t>K and boiling point of water at 373</a:t>
            </a:r>
            <a:r>
              <a:rPr lang="en-US" baseline="30000" dirty="0" smtClean="0"/>
              <a:t>o</a:t>
            </a:r>
            <a:r>
              <a:rPr lang="en-US" dirty="0" smtClean="0"/>
              <a:t>K. However, Kelvin scale measure absolute zero (0</a:t>
            </a:r>
            <a:r>
              <a:rPr lang="en-US" baseline="30000" dirty="0" smtClean="0"/>
              <a:t>o</a:t>
            </a:r>
            <a:r>
              <a:rPr lang="en-US" dirty="0" smtClean="0"/>
              <a:t>K) is (-273</a:t>
            </a:r>
            <a:r>
              <a:rPr lang="en-US" baseline="30000" dirty="0" smtClean="0"/>
              <a:t>o</a:t>
            </a:r>
            <a:r>
              <a:rPr lang="en-US" dirty="0" smtClean="0"/>
              <a:t>C) on the Celsius scale</a:t>
            </a:r>
          </a:p>
          <a:p>
            <a:endParaRPr lang="en-US" dirty="0" smtClean="0"/>
          </a:p>
          <a:p>
            <a:r>
              <a:rPr lang="en-US" u="sng" dirty="0" smtClean="0"/>
              <a:t>English System Units (US Customary Units) </a:t>
            </a:r>
          </a:p>
          <a:p>
            <a:r>
              <a:rPr lang="en-US" dirty="0" smtClean="0"/>
              <a:t>Fahrenheit scale: </a:t>
            </a:r>
            <a:r>
              <a:rPr lang="en-US" dirty="0"/>
              <a:t>M</a:t>
            </a:r>
            <a:r>
              <a:rPr lang="en-US" dirty="0" smtClean="0"/>
              <a:t>easures ice point of water at 32</a:t>
            </a:r>
            <a:r>
              <a:rPr lang="en-US" baseline="30000" dirty="0" smtClean="0"/>
              <a:t>o</a:t>
            </a:r>
            <a:r>
              <a:rPr lang="en-US" dirty="0" smtClean="0"/>
              <a:t>F and boiling point of water at 212</a:t>
            </a:r>
            <a:r>
              <a:rPr lang="en-US" baseline="30000" dirty="0" smtClean="0"/>
              <a:t>o</a:t>
            </a:r>
            <a:r>
              <a:rPr lang="en-US" dirty="0" smtClean="0"/>
              <a:t>F</a:t>
            </a:r>
          </a:p>
          <a:p>
            <a:r>
              <a:rPr lang="en-US" dirty="0" smtClean="0"/>
              <a:t>Rankine scale: Measures ice point  of water at 492</a:t>
            </a:r>
            <a:r>
              <a:rPr lang="en-US" baseline="30000" dirty="0" smtClean="0"/>
              <a:t>o</a:t>
            </a:r>
            <a:r>
              <a:rPr lang="en-US" dirty="0" smtClean="0"/>
              <a:t>R and boiling point of water at 672</a:t>
            </a:r>
            <a:r>
              <a:rPr lang="en-US" baseline="30000" dirty="0" smtClean="0"/>
              <a:t>o</a:t>
            </a:r>
            <a:r>
              <a:rPr lang="en-US" dirty="0" smtClean="0"/>
              <a:t>R;</a:t>
            </a:r>
          </a:p>
          <a:p>
            <a:r>
              <a:rPr lang="en-US" dirty="0" smtClean="0"/>
              <a:t>In addition, Rankine scale absolute zero temperature at 0</a:t>
            </a:r>
            <a:r>
              <a:rPr lang="en-US" baseline="30000" dirty="0" smtClean="0"/>
              <a:t>o</a:t>
            </a:r>
            <a:r>
              <a:rPr lang="en-US" dirty="0" smtClean="0"/>
              <a:t>R is -460</a:t>
            </a:r>
            <a:r>
              <a:rPr lang="en-US" baseline="30000" dirty="0" smtClean="0"/>
              <a:t>o</a:t>
            </a:r>
            <a:r>
              <a:rPr lang="en-US" dirty="0" smtClean="0"/>
              <a:t>F on Fahrenheit scale</a:t>
            </a:r>
          </a:p>
          <a:p>
            <a:r>
              <a:rPr lang="en-US" dirty="0" smtClean="0">
                <a:solidFill>
                  <a:srgbClr val="002060"/>
                </a:solidFill>
              </a:rPr>
              <a:t>NB: Absolute zero temperature is the temperature set point when all molecules cease to move</a:t>
            </a:r>
            <a:r>
              <a:rPr lang="en-US" dirty="0" smtClean="0"/>
              <a:t>. </a:t>
            </a:r>
            <a:endParaRPr lang="en-US" dirty="0"/>
          </a:p>
        </p:txBody>
      </p:sp>
    </p:spTree>
    <p:extLst>
      <p:ext uri="{BB962C8B-B14F-4D97-AF65-F5344CB8AC3E}">
        <p14:creationId xmlns:p14="http://schemas.microsoft.com/office/powerpoint/2010/main" val="20900408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solidFill>
                  <a:srgbClr val="002060"/>
                </a:solidFill>
              </a:rPr>
              <a:t>HVAC Fundamental &amp; Components</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1790262"/>
            <a:ext cx="7010400" cy="42081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4" name="Straight Connector 3"/>
          <p:cNvCxnSpPr/>
          <p:nvPr/>
        </p:nvCxnSpPr>
        <p:spPr>
          <a:xfrm>
            <a:off x="1752600" y="1047750"/>
            <a:ext cx="5638800" cy="0"/>
          </a:xfrm>
          <a:prstGeom prst="line">
            <a:avLst/>
          </a:prstGeom>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459906" y="1260194"/>
            <a:ext cx="2585388" cy="369332"/>
          </a:xfrm>
          <a:prstGeom prst="rect">
            <a:avLst/>
          </a:prstGeom>
          <a:noFill/>
        </p:spPr>
        <p:txBody>
          <a:bodyPr wrap="none" rtlCol="0">
            <a:spAutoFit/>
          </a:bodyPr>
          <a:lstStyle/>
          <a:p>
            <a:pPr algn="ctr"/>
            <a:r>
              <a:rPr lang="en-US" b="1" dirty="0" smtClean="0">
                <a:solidFill>
                  <a:srgbClr val="FF0000"/>
                </a:solidFill>
              </a:rPr>
              <a:t>Temperature conversions</a:t>
            </a:r>
            <a:endParaRPr lang="en-US" b="1" dirty="0">
              <a:solidFill>
                <a:srgbClr val="FF0000"/>
              </a:solidFill>
            </a:endParaRPr>
          </a:p>
        </p:txBody>
      </p:sp>
    </p:spTree>
    <p:extLst>
      <p:ext uri="{BB962C8B-B14F-4D97-AF65-F5344CB8AC3E}">
        <p14:creationId xmlns:p14="http://schemas.microsoft.com/office/powerpoint/2010/main" val="39511531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solidFill>
                  <a:srgbClr val="0070C0"/>
                </a:solidFill>
              </a:rPr>
              <a:t>HVAC Fundamentals &amp; </a:t>
            </a:r>
            <a:r>
              <a:rPr lang="en-US" sz="2800" dirty="0" smtClean="0">
                <a:solidFill>
                  <a:srgbClr val="0070C0"/>
                </a:solidFill>
              </a:rPr>
              <a:t>Components</a:t>
            </a:r>
            <a:endParaRPr lang="en-US" sz="2800" dirty="0">
              <a:solidFill>
                <a:srgbClr val="0070C0"/>
              </a:solidFill>
            </a:endParaRPr>
          </a:p>
        </p:txBody>
      </p:sp>
      <p:cxnSp>
        <p:nvCxnSpPr>
          <p:cNvPr id="4" name="Straight Connector 3"/>
          <p:cNvCxnSpPr/>
          <p:nvPr/>
        </p:nvCxnSpPr>
        <p:spPr>
          <a:xfrm>
            <a:off x="2057400" y="990600"/>
            <a:ext cx="5029200" cy="0"/>
          </a:xfrm>
          <a:prstGeom prst="line">
            <a:avLst/>
          </a:prstGeom>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495300" y="1295400"/>
            <a:ext cx="8153400" cy="5632311"/>
          </a:xfrm>
          <a:prstGeom prst="rect">
            <a:avLst/>
          </a:prstGeom>
          <a:noFill/>
        </p:spPr>
        <p:txBody>
          <a:bodyPr wrap="square" rtlCol="0">
            <a:spAutoFit/>
          </a:bodyPr>
          <a:lstStyle/>
          <a:p>
            <a:r>
              <a:rPr lang="en-US" u="sng" dirty="0" smtClean="0">
                <a:solidFill>
                  <a:srgbClr val="FF0000"/>
                </a:solidFill>
              </a:rPr>
              <a:t>Temperature: Fahrenheit to Celsius conversion</a:t>
            </a:r>
          </a:p>
          <a:p>
            <a:endParaRPr lang="en-US" u="sng" dirty="0" smtClean="0">
              <a:solidFill>
                <a:srgbClr val="FF0000"/>
              </a:solidFill>
            </a:endParaRPr>
          </a:p>
          <a:p>
            <a:pPr algn="ctr"/>
            <a:r>
              <a:rPr lang="en-US" dirty="0" smtClean="0"/>
              <a:t>                               Equations for temperature conversions</a:t>
            </a:r>
          </a:p>
          <a:p>
            <a:pPr algn="ctr"/>
            <a:endParaRPr lang="en-US" dirty="0"/>
          </a:p>
          <a:p>
            <a:pPr algn="ctr"/>
            <a:r>
              <a:rPr lang="en-US" dirty="0" smtClean="0"/>
              <a:t>                                                                         (1)</a:t>
            </a:r>
          </a:p>
          <a:p>
            <a:pPr algn="ctr"/>
            <a:endParaRPr lang="en-US" dirty="0" smtClean="0"/>
          </a:p>
          <a:p>
            <a:pPr algn="ctr"/>
            <a:r>
              <a:rPr lang="en-US" dirty="0" smtClean="0"/>
              <a:t>                                                                           (2)</a:t>
            </a:r>
            <a:endParaRPr lang="en-US" dirty="0"/>
          </a:p>
          <a:p>
            <a:pPr algn="ctr"/>
            <a:r>
              <a:rPr lang="en-US" dirty="0" smtClean="0"/>
              <a:t>  </a:t>
            </a:r>
          </a:p>
          <a:p>
            <a:pPr algn="ctr"/>
            <a:r>
              <a:rPr lang="en-US" b="1" dirty="0" smtClean="0"/>
              <a:t>or</a:t>
            </a:r>
          </a:p>
          <a:p>
            <a:pPr algn="ctr"/>
            <a:r>
              <a:rPr lang="en-US" dirty="0" smtClean="0"/>
              <a:t>                                                                          (3)</a:t>
            </a:r>
          </a:p>
          <a:p>
            <a:pPr algn="ctr"/>
            <a:endParaRPr lang="en-US" dirty="0" smtClean="0"/>
          </a:p>
          <a:p>
            <a:pPr algn="ctr"/>
            <a:endParaRPr lang="en-US" dirty="0"/>
          </a:p>
          <a:p>
            <a:r>
              <a:rPr lang="en-US" dirty="0" smtClean="0">
                <a:solidFill>
                  <a:srgbClr val="0070C0"/>
                </a:solidFill>
              </a:rPr>
              <a:t>Example (1): </a:t>
            </a:r>
          </a:p>
          <a:p>
            <a:r>
              <a:rPr lang="en-US" dirty="0" smtClean="0"/>
              <a:t>Convert 20</a:t>
            </a:r>
            <a:r>
              <a:rPr lang="en-US" baseline="30000" dirty="0" smtClean="0"/>
              <a:t>o</a:t>
            </a:r>
            <a:r>
              <a:rPr lang="en-US" dirty="0" smtClean="0"/>
              <a:t>C to Fahrenheit degrees  (</a:t>
            </a:r>
            <a:r>
              <a:rPr lang="en-US" baseline="30000" dirty="0" smtClean="0"/>
              <a:t>o</a:t>
            </a:r>
            <a:r>
              <a:rPr lang="en-US" dirty="0" smtClean="0"/>
              <a:t>F)</a:t>
            </a:r>
          </a:p>
          <a:p>
            <a:r>
              <a:rPr lang="en-US" u="sng" dirty="0" smtClean="0">
                <a:solidFill>
                  <a:srgbClr val="FF0000"/>
                </a:solidFill>
              </a:rPr>
              <a:t>Solution</a:t>
            </a:r>
          </a:p>
          <a:p>
            <a:r>
              <a:rPr lang="en-US" dirty="0" smtClean="0"/>
              <a:t>Using equation 2 or 3</a:t>
            </a:r>
          </a:p>
          <a:p>
            <a:endParaRPr lang="en-US" dirty="0" smtClean="0"/>
          </a:p>
          <a:p>
            <a:pPr algn="ctr"/>
            <a:endParaRPr lang="en-US" dirty="0" smtClean="0"/>
          </a:p>
          <a:p>
            <a:pPr algn="ctr"/>
            <a:endParaRPr lang="en-US" dirty="0" smtClean="0"/>
          </a:p>
          <a:p>
            <a:pPr algn="ctr"/>
            <a:endParaRPr lang="en-US" dirty="0"/>
          </a:p>
        </p:txBody>
      </p:sp>
      <p:graphicFrame>
        <p:nvGraphicFramePr>
          <p:cNvPr id="14" name="Object 13"/>
          <p:cNvGraphicFramePr>
            <a:graphicFrameLocks noChangeAspect="1"/>
          </p:cNvGraphicFramePr>
          <p:nvPr>
            <p:extLst>
              <p:ext uri="{D42A27DB-BD31-4B8C-83A1-F6EECF244321}">
                <p14:modId xmlns:p14="http://schemas.microsoft.com/office/powerpoint/2010/main" val="4016246647"/>
              </p:ext>
            </p:extLst>
          </p:nvPr>
        </p:nvGraphicFramePr>
        <p:xfrm>
          <a:off x="4267200" y="2325964"/>
          <a:ext cx="1366893" cy="529671"/>
        </p:xfrm>
        <a:graphic>
          <a:graphicData uri="http://schemas.openxmlformats.org/presentationml/2006/ole">
            <mc:AlternateContent xmlns:mc="http://schemas.openxmlformats.org/markup-compatibility/2006">
              <mc:Choice xmlns:v="urn:schemas-microsoft-com:vml" Requires="v">
                <p:oleObj spid="_x0000_s1198" name="Equation" r:id="rId3" imgW="1015920" imgH="393480" progId="Equation.3">
                  <p:embed/>
                </p:oleObj>
              </mc:Choice>
              <mc:Fallback>
                <p:oleObj name="Equation" r:id="rId3" imgW="1015920" imgH="393480" progId="Equation.3">
                  <p:embed/>
                  <p:pic>
                    <p:nvPicPr>
                      <p:cNvPr id="0" name=""/>
                      <p:cNvPicPr/>
                      <p:nvPr/>
                    </p:nvPicPr>
                    <p:blipFill>
                      <a:blip r:embed="rId4"/>
                      <a:stretch>
                        <a:fillRect/>
                      </a:stretch>
                    </p:blipFill>
                    <p:spPr>
                      <a:xfrm>
                        <a:off x="4267200" y="2325964"/>
                        <a:ext cx="1366893" cy="529671"/>
                      </a:xfrm>
                      <a:prstGeom prst="rect">
                        <a:avLst/>
                      </a:prstGeom>
                    </p:spPr>
                  </p:pic>
                </p:oleObj>
              </mc:Fallback>
            </mc:AlternateContent>
          </a:graphicData>
        </a:graphic>
      </p:graphicFrame>
      <p:cxnSp>
        <p:nvCxnSpPr>
          <p:cNvPr id="16" name="Straight Arrow Connector 15"/>
          <p:cNvCxnSpPr/>
          <p:nvPr/>
        </p:nvCxnSpPr>
        <p:spPr>
          <a:xfrm>
            <a:off x="5779238" y="2590800"/>
            <a:ext cx="4953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aphicFrame>
        <p:nvGraphicFramePr>
          <p:cNvPr id="17" name="Object 16"/>
          <p:cNvGraphicFramePr>
            <a:graphicFrameLocks noChangeAspect="1"/>
          </p:cNvGraphicFramePr>
          <p:nvPr>
            <p:extLst>
              <p:ext uri="{D42A27DB-BD31-4B8C-83A1-F6EECF244321}">
                <p14:modId xmlns:p14="http://schemas.microsoft.com/office/powerpoint/2010/main" val="1560520235"/>
              </p:ext>
            </p:extLst>
          </p:nvPr>
        </p:nvGraphicFramePr>
        <p:xfrm>
          <a:off x="4249036" y="3826443"/>
          <a:ext cx="1485900" cy="304800"/>
        </p:xfrm>
        <a:graphic>
          <a:graphicData uri="http://schemas.openxmlformats.org/presentationml/2006/ole">
            <mc:AlternateContent xmlns:mc="http://schemas.openxmlformats.org/markup-compatibility/2006">
              <mc:Choice xmlns:v="urn:schemas-microsoft-com:vml" Requires="v">
                <p:oleObj spid="_x0000_s1199" name="Equation" r:id="rId5" imgW="990360" imgH="203040" progId="Equation.3">
                  <p:embed/>
                </p:oleObj>
              </mc:Choice>
              <mc:Fallback>
                <p:oleObj name="Equation" r:id="rId5" imgW="990360" imgH="203040" progId="Equation.3">
                  <p:embed/>
                  <p:pic>
                    <p:nvPicPr>
                      <p:cNvPr id="0" name=""/>
                      <p:cNvPicPr/>
                      <p:nvPr/>
                    </p:nvPicPr>
                    <p:blipFill>
                      <a:blip r:embed="rId6"/>
                      <a:stretch>
                        <a:fillRect/>
                      </a:stretch>
                    </p:blipFill>
                    <p:spPr>
                      <a:xfrm>
                        <a:off x="4249036" y="3826443"/>
                        <a:ext cx="1485900" cy="304800"/>
                      </a:xfrm>
                      <a:prstGeom prst="rect">
                        <a:avLst/>
                      </a:prstGeom>
                    </p:spPr>
                  </p:pic>
                </p:oleObj>
              </mc:Fallback>
            </mc:AlternateContent>
          </a:graphicData>
        </a:graphic>
      </p:graphicFrame>
      <p:cxnSp>
        <p:nvCxnSpPr>
          <p:cNvPr id="19" name="Straight Arrow Connector 18"/>
          <p:cNvCxnSpPr/>
          <p:nvPr/>
        </p:nvCxnSpPr>
        <p:spPr>
          <a:xfrm>
            <a:off x="5638800" y="3157959"/>
            <a:ext cx="699534"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a:off x="5734936" y="3978843"/>
            <a:ext cx="5334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aphicFrame>
        <p:nvGraphicFramePr>
          <p:cNvPr id="1024" name="Object 1023"/>
          <p:cNvGraphicFramePr>
            <a:graphicFrameLocks noChangeAspect="1"/>
          </p:cNvGraphicFramePr>
          <p:nvPr>
            <p:extLst>
              <p:ext uri="{D42A27DB-BD31-4B8C-83A1-F6EECF244321}">
                <p14:modId xmlns:p14="http://schemas.microsoft.com/office/powerpoint/2010/main" val="2151223023"/>
              </p:ext>
            </p:extLst>
          </p:nvPr>
        </p:nvGraphicFramePr>
        <p:xfrm>
          <a:off x="3346450" y="5272087"/>
          <a:ext cx="2146300" cy="1052513"/>
        </p:xfrm>
        <a:graphic>
          <a:graphicData uri="http://schemas.openxmlformats.org/presentationml/2006/ole">
            <mc:AlternateContent xmlns:mc="http://schemas.openxmlformats.org/markup-compatibility/2006">
              <mc:Choice xmlns:v="urn:schemas-microsoft-com:vml" Requires="v">
                <p:oleObj spid="_x0000_s1200" name="Equation" r:id="rId7" imgW="1320480" imgH="647640" progId="Equation.3">
                  <p:embed/>
                </p:oleObj>
              </mc:Choice>
              <mc:Fallback>
                <p:oleObj name="Equation" r:id="rId7" imgW="1320480" imgH="647640" progId="Equation.3">
                  <p:embed/>
                  <p:pic>
                    <p:nvPicPr>
                      <p:cNvPr id="0" name=""/>
                      <p:cNvPicPr/>
                      <p:nvPr/>
                    </p:nvPicPr>
                    <p:blipFill>
                      <a:blip r:embed="rId8"/>
                      <a:stretch>
                        <a:fillRect/>
                      </a:stretch>
                    </p:blipFill>
                    <p:spPr>
                      <a:xfrm>
                        <a:off x="3346450" y="5272087"/>
                        <a:ext cx="2146300" cy="1052513"/>
                      </a:xfrm>
                      <a:prstGeom prst="rect">
                        <a:avLst/>
                      </a:prstGeom>
                    </p:spPr>
                  </p:pic>
                </p:oleObj>
              </mc:Fallback>
            </mc:AlternateContent>
          </a:graphicData>
        </a:graphic>
      </p:graphicFrame>
      <p:pic>
        <p:nvPicPr>
          <p:cNvPr id="1041" name="Picture 1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85800" y="1949449"/>
            <a:ext cx="2743200" cy="2720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1025" name="Object 1024"/>
          <p:cNvGraphicFramePr>
            <a:graphicFrameLocks noChangeAspect="1"/>
          </p:cNvGraphicFramePr>
          <p:nvPr>
            <p:extLst>
              <p:ext uri="{D42A27DB-BD31-4B8C-83A1-F6EECF244321}">
                <p14:modId xmlns:p14="http://schemas.microsoft.com/office/powerpoint/2010/main" val="3449586223"/>
              </p:ext>
            </p:extLst>
          </p:nvPr>
        </p:nvGraphicFramePr>
        <p:xfrm>
          <a:off x="4343400" y="2916235"/>
          <a:ext cx="1219200" cy="547757"/>
        </p:xfrm>
        <a:graphic>
          <a:graphicData uri="http://schemas.openxmlformats.org/presentationml/2006/ole">
            <mc:AlternateContent xmlns:mc="http://schemas.openxmlformats.org/markup-compatibility/2006">
              <mc:Choice xmlns:v="urn:schemas-microsoft-com:vml" Requires="v">
                <p:oleObj spid="_x0000_s1201" name="Equation" r:id="rId10" imgW="876240" imgH="393480" progId="Equation.3">
                  <p:embed/>
                </p:oleObj>
              </mc:Choice>
              <mc:Fallback>
                <p:oleObj name="Equation" r:id="rId10" imgW="876240" imgH="393480" progId="Equation.3">
                  <p:embed/>
                  <p:pic>
                    <p:nvPicPr>
                      <p:cNvPr id="0" name=""/>
                      <p:cNvPicPr/>
                      <p:nvPr/>
                    </p:nvPicPr>
                    <p:blipFill>
                      <a:blip r:embed="rId11"/>
                      <a:stretch>
                        <a:fillRect/>
                      </a:stretch>
                    </p:blipFill>
                    <p:spPr>
                      <a:xfrm>
                        <a:off x="4343400" y="2916235"/>
                        <a:ext cx="1219200" cy="547757"/>
                      </a:xfrm>
                      <a:prstGeom prst="rect">
                        <a:avLst/>
                      </a:prstGeom>
                    </p:spPr>
                  </p:pic>
                </p:oleObj>
              </mc:Fallback>
            </mc:AlternateContent>
          </a:graphicData>
        </a:graphic>
      </p:graphicFrame>
      <p:pic>
        <p:nvPicPr>
          <p:cNvPr id="1057" name="Picture 33"/>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477000" y="4191000"/>
            <a:ext cx="2014537" cy="2314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034" name="Straight Connector 1033"/>
          <p:cNvCxnSpPr/>
          <p:nvPr/>
        </p:nvCxnSpPr>
        <p:spPr>
          <a:xfrm>
            <a:off x="3505200" y="6324600"/>
            <a:ext cx="9144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002448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u="sng" dirty="0" smtClean="0">
                <a:solidFill>
                  <a:srgbClr val="0070C0"/>
                </a:solidFill>
              </a:rPr>
              <a:t>HVAC Fundamental &amp; Components</a:t>
            </a:r>
            <a:endParaRPr lang="en-US" sz="2800" dirty="0">
              <a:solidFill>
                <a:srgbClr val="0070C0"/>
              </a:solidFill>
            </a:endParaRPr>
          </a:p>
        </p:txBody>
      </p:sp>
      <p:sp>
        <p:nvSpPr>
          <p:cNvPr id="4" name="TextBox 3"/>
          <p:cNvSpPr txBox="1"/>
          <p:nvPr/>
        </p:nvSpPr>
        <p:spPr>
          <a:xfrm>
            <a:off x="457200" y="1371600"/>
            <a:ext cx="8534400" cy="5355312"/>
          </a:xfrm>
          <a:prstGeom prst="rect">
            <a:avLst/>
          </a:prstGeom>
          <a:noFill/>
        </p:spPr>
        <p:txBody>
          <a:bodyPr wrap="square" rtlCol="0">
            <a:spAutoFit/>
          </a:bodyPr>
          <a:lstStyle/>
          <a:p>
            <a:r>
              <a:rPr lang="en-US" dirty="0" smtClean="0"/>
              <a:t>Equations for Celsius to Kelvin conversion and Fahrenheit to Rankine </a:t>
            </a:r>
          </a:p>
          <a:p>
            <a:endParaRPr lang="en-US" dirty="0" smtClean="0"/>
          </a:p>
          <a:p>
            <a:pPr algn="ctr"/>
            <a:endParaRPr lang="en-US" dirty="0" smtClean="0"/>
          </a:p>
          <a:p>
            <a:pPr algn="ctr"/>
            <a:endParaRPr lang="en-US" dirty="0"/>
          </a:p>
          <a:p>
            <a:pPr algn="ctr"/>
            <a:r>
              <a:rPr lang="en-US" dirty="0" smtClean="0"/>
              <a:t>                                                                                              (4)</a:t>
            </a:r>
          </a:p>
          <a:p>
            <a:pPr algn="ctr"/>
            <a:endParaRPr lang="en-US" dirty="0"/>
          </a:p>
          <a:p>
            <a:pPr algn="ctr"/>
            <a:r>
              <a:rPr lang="en-US" dirty="0" smtClean="0"/>
              <a:t>                                                                                             (5)</a:t>
            </a:r>
          </a:p>
          <a:p>
            <a:pPr algn="ctr"/>
            <a:endParaRPr lang="en-US" dirty="0"/>
          </a:p>
          <a:p>
            <a:pPr algn="ctr"/>
            <a:endParaRPr lang="en-US" dirty="0" smtClean="0"/>
          </a:p>
          <a:p>
            <a:pPr algn="ctr"/>
            <a:endParaRPr lang="en-US" dirty="0"/>
          </a:p>
          <a:p>
            <a:pPr algn="ctr"/>
            <a:endParaRPr lang="en-US" dirty="0" smtClean="0"/>
          </a:p>
          <a:p>
            <a:r>
              <a:rPr lang="en-US" dirty="0" smtClean="0">
                <a:solidFill>
                  <a:srgbClr val="0070C0"/>
                </a:solidFill>
              </a:rPr>
              <a:t>Example (2):</a:t>
            </a:r>
            <a:r>
              <a:rPr lang="en-US" dirty="0" smtClean="0"/>
              <a:t>			</a:t>
            </a:r>
            <a:r>
              <a:rPr lang="en-US" dirty="0" smtClean="0">
                <a:solidFill>
                  <a:srgbClr val="0070C0"/>
                </a:solidFill>
              </a:rPr>
              <a:t>Example (3)</a:t>
            </a:r>
          </a:p>
          <a:p>
            <a:r>
              <a:rPr lang="en-US" dirty="0" smtClean="0"/>
              <a:t>Convert 82</a:t>
            </a:r>
            <a:r>
              <a:rPr lang="en-US" baseline="30000" dirty="0" smtClean="0"/>
              <a:t>o</a:t>
            </a:r>
            <a:r>
              <a:rPr lang="en-US" dirty="0" smtClean="0"/>
              <a:t>F to Rankine degrees	Convert 104</a:t>
            </a:r>
            <a:r>
              <a:rPr lang="en-US" baseline="30000" dirty="0" smtClean="0"/>
              <a:t>o</a:t>
            </a:r>
            <a:r>
              <a:rPr lang="en-US" dirty="0" smtClean="0"/>
              <a:t>F to Kelvin degrees</a:t>
            </a:r>
          </a:p>
          <a:p>
            <a:r>
              <a:rPr lang="en-US" dirty="0" smtClean="0">
                <a:solidFill>
                  <a:srgbClr val="FF0000"/>
                </a:solidFill>
              </a:rPr>
              <a:t>Solution:	</a:t>
            </a:r>
            <a:r>
              <a:rPr lang="en-US" dirty="0" smtClean="0"/>
              <a:t>			</a:t>
            </a:r>
            <a:r>
              <a:rPr lang="en-US" dirty="0" smtClean="0">
                <a:solidFill>
                  <a:srgbClr val="FF0000"/>
                </a:solidFill>
              </a:rPr>
              <a:t>Solution:</a:t>
            </a:r>
          </a:p>
          <a:p>
            <a:r>
              <a:rPr lang="en-US" dirty="0" smtClean="0"/>
              <a:t>From equation (5)			From equation (1)	             Also using Equation (4)</a:t>
            </a:r>
          </a:p>
          <a:p>
            <a:r>
              <a:rPr lang="en-US" dirty="0" smtClean="0"/>
              <a:t>					           (1)		</a:t>
            </a:r>
            <a:endParaRPr lang="en-US" dirty="0"/>
          </a:p>
          <a:p>
            <a:pPr algn="ctr"/>
            <a:endParaRPr lang="en-US" dirty="0" smtClean="0"/>
          </a:p>
          <a:p>
            <a:pPr algn="ctr"/>
            <a:endParaRPr lang="en-US" dirty="0"/>
          </a:p>
          <a:p>
            <a:pPr algn="ctr"/>
            <a:endParaRPr lang="en-US"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3023" y="1981200"/>
            <a:ext cx="3352800" cy="228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5" name="Object 4"/>
          <p:cNvGraphicFramePr>
            <a:graphicFrameLocks noChangeAspect="1"/>
          </p:cNvGraphicFramePr>
          <p:nvPr>
            <p:extLst>
              <p:ext uri="{D42A27DB-BD31-4B8C-83A1-F6EECF244321}">
                <p14:modId xmlns:p14="http://schemas.microsoft.com/office/powerpoint/2010/main" val="802600795"/>
              </p:ext>
            </p:extLst>
          </p:nvPr>
        </p:nvGraphicFramePr>
        <p:xfrm>
          <a:off x="4419600" y="2406072"/>
          <a:ext cx="1524000" cy="369455"/>
        </p:xfrm>
        <a:graphic>
          <a:graphicData uri="http://schemas.openxmlformats.org/presentationml/2006/ole">
            <mc:AlternateContent xmlns:mc="http://schemas.openxmlformats.org/markup-compatibility/2006">
              <mc:Choice xmlns:v="urn:schemas-microsoft-com:vml" Requires="v">
                <p:oleObj spid="_x0000_s3260" name="Equation" r:id="rId4" imgW="838080" imgH="203040" progId="Equation.3">
                  <p:embed/>
                </p:oleObj>
              </mc:Choice>
              <mc:Fallback>
                <p:oleObj name="Equation" r:id="rId4" imgW="838080" imgH="203040" progId="Equation.3">
                  <p:embed/>
                  <p:pic>
                    <p:nvPicPr>
                      <p:cNvPr id="0" name=""/>
                      <p:cNvPicPr/>
                      <p:nvPr/>
                    </p:nvPicPr>
                    <p:blipFill>
                      <a:blip r:embed="rId5"/>
                      <a:stretch>
                        <a:fillRect/>
                      </a:stretch>
                    </p:blipFill>
                    <p:spPr>
                      <a:xfrm>
                        <a:off x="4419600" y="2406072"/>
                        <a:ext cx="1524000" cy="369455"/>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3089181041"/>
              </p:ext>
            </p:extLst>
          </p:nvPr>
        </p:nvGraphicFramePr>
        <p:xfrm>
          <a:off x="4419600" y="3019425"/>
          <a:ext cx="1447800" cy="361950"/>
        </p:xfrm>
        <a:graphic>
          <a:graphicData uri="http://schemas.openxmlformats.org/presentationml/2006/ole">
            <mc:AlternateContent xmlns:mc="http://schemas.openxmlformats.org/markup-compatibility/2006">
              <mc:Choice xmlns:v="urn:schemas-microsoft-com:vml" Requires="v">
                <p:oleObj spid="_x0000_s3261" name="Equation" r:id="rId6" imgW="812520" imgH="203040" progId="Equation.3">
                  <p:embed/>
                </p:oleObj>
              </mc:Choice>
              <mc:Fallback>
                <p:oleObj name="Equation" r:id="rId6" imgW="812520" imgH="203040" progId="Equation.3">
                  <p:embed/>
                  <p:pic>
                    <p:nvPicPr>
                      <p:cNvPr id="0" name=""/>
                      <p:cNvPicPr/>
                      <p:nvPr/>
                    </p:nvPicPr>
                    <p:blipFill>
                      <a:blip r:embed="rId7"/>
                      <a:stretch>
                        <a:fillRect/>
                      </a:stretch>
                    </p:blipFill>
                    <p:spPr>
                      <a:xfrm>
                        <a:off x="4419600" y="3019425"/>
                        <a:ext cx="1447800" cy="361950"/>
                      </a:xfrm>
                      <a:prstGeom prst="rect">
                        <a:avLst/>
                      </a:prstGeom>
                    </p:spPr>
                  </p:pic>
                </p:oleObj>
              </mc:Fallback>
            </mc:AlternateContent>
          </a:graphicData>
        </a:graphic>
      </p:graphicFrame>
      <p:cxnSp>
        <p:nvCxnSpPr>
          <p:cNvPr id="8" name="Straight Arrow Connector 7"/>
          <p:cNvCxnSpPr/>
          <p:nvPr/>
        </p:nvCxnSpPr>
        <p:spPr>
          <a:xfrm>
            <a:off x="6019800" y="2667000"/>
            <a:ext cx="7620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6019800" y="3200400"/>
            <a:ext cx="7620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aphicFrame>
        <p:nvGraphicFramePr>
          <p:cNvPr id="12" name="Object 11"/>
          <p:cNvGraphicFramePr>
            <a:graphicFrameLocks noChangeAspect="1"/>
          </p:cNvGraphicFramePr>
          <p:nvPr>
            <p:extLst>
              <p:ext uri="{D42A27DB-BD31-4B8C-83A1-F6EECF244321}">
                <p14:modId xmlns:p14="http://schemas.microsoft.com/office/powerpoint/2010/main" val="46410127"/>
              </p:ext>
            </p:extLst>
          </p:nvPr>
        </p:nvGraphicFramePr>
        <p:xfrm>
          <a:off x="685800" y="5486400"/>
          <a:ext cx="2286000" cy="609600"/>
        </p:xfrm>
        <a:graphic>
          <a:graphicData uri="http://schemas.openxmlformats.org/presentationml/2006/ole">
            <mc:AlternateContent xmlns:mc="http://schemas.openxmlformats.org/markup-compatibility/2006">
              <mc:Choice xmlns:v="urn:schemas-microsoft-com:vml" Requires="v">
                <p:oleObj spid="_x0000_s3262" name="Equation" r:id="rId8" imgW="1523880" imgH="406080" progId="Equation.3">
                  <p:embed/>
                </p:oleObj>
              </mc:Choice>
              <mc:Fallback>
                <p:oleObj name="Equation" r:id="rId8" imgW="1523880" imgH="406080" progId="Equation.3">
                  <p:embed/>
                  <p:pic>
                    <p:nvPicPr>
                      <p:cNvPr id="0" name=""/>
                      <p:cNvPicPr/>
                      <p:nvPr/>
                    </p:nvPicPr>
                    <p:blipFill>
                      <a:blip r:embed="rId9"/>
                      <a:stretch>
                        <a:fillRect/>
                      </a:stretch>
                    </p:blipFill>
                    <p:spPr>
                      <a:xfrm>
                        <a:off x="685800" y="5486400"/>
                        <a:ext cx="2286000" cy="609600"/>
                      </a:xfrm>
                      <a:prstGeom prst="rect">
                        <a:avLst/>
                      </a:prstGeom>
                    </p:spPr>
                  </p:pic>
                </p:oleObj>
              </mc:Fallback>
            </mc:AlternateContent>
          </a:graphicData>
        </a:graphic>
      </p:graphicFrame>
      <p:graphicFrame>
        <p:nvGraphicFramePr>
          <p:cNvPr id="13" name="Object 12"/>
          <p:cNvGraphicFramePr>
            <a:graphicFrameLocks noChangeAspect="1"/>
          </p:cNvGraphicFramePr>
          <p:nvPr>
            <p:extLst>
              <p:ext uri="{D42A27DB-BD31-4B8C-83A1-F6EECF244321}">
                <p14:modId xmlns:p14="http://schemas.microsoft.com/office/powerpoint/2010/main" val="697836452"/>
              </p:ext>
            </p:extLst>
          </p:nvPr>
        </p:nvGraphicFramePr>
        <p:xfrm>
          <a:off x="4238812" y="5486400"/>
          <a:ext cx="2108200" cy="1028700"/>
        </p:xfrm>
        <a:graphic>
          <a:graphicData uri="http://schemas.openxmlformats.org/presentationml/2006/ole">
            <mc:AlternateContent xmlns:mc="http://schemas.openxmlformats.org/markup-compatibility/2006">
              <mc:Choice xmlns:v="urn:schemas-microsoft-com:vml" Requires="v">
                <p:oleObj spid="_x0000_s3263" name="Equation" r:id="rId10" imgW="2108160" imgH="1028520" progId="Equation.3">
                  <p:embed/>
                </p:oleObj>
              </mc:Choice>
              <mc:Fallback>
                <p:oleObj name="Equation" r:id="rId10" imgW="2108160" imgH="1028520" progId="Equation.3">
                  <p:embed/>
                  <p:pic>
                    <p:nvPicPr>
                      <p:cNvPr id="0" name=""/>
                      <p:cNvPicPr/>
                      <p:nvPr/>
                    </p:nvPicPr>
                    <p:blipFill>
                      <a:blip r:embed="rId11"/>
                      <a:stretch>
                        <a:fillRect/>
                      </a:stretch>
                    </p:blipFill>
                    <p:spPr>
                      <a:xfrm>
                        <a:off x="4238812" y="5486400"/>
                        <a:ext cx="2108200" cy="1028700"/>
                      </a:xfrm>
                      <a:prstGeom prst="rect">
                        <a:avLst/>
                      </a:prstGeom>
                    </p:spPr>
                  </p:pic>
                </p:oleObj>
              </mc:Fallback>
            </mc:AlternateContent>
          </a:graphicData>
        </a:graphic>
      </p:graphicFrame>
      <p:cxnSp>
        <p:nvCxnSpPr>
          <p:cNvPr id="15" name="Straight Arrow Connector 14"/>
          <p:cNvCxnSpPr/>
          <p:nvPr/>
        </p:nvCxnSpPr>
        <p:spPr>
          <a:xfrm>
            <a:off x="5257800" y="5681832"/>
            <a:ext cx="3810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aphicFrame>
        <p:nvGraphicFramePr>
          <p:cNvPr id="19" name="Object 18"/>
          <p:cNvGraphicFramePr>
            <a:graphicFrameLocks noChangeAspect="1"/>
          </p:cNvGraphicFramePr>
          <p:nvPr>
            <p:extLst>
              <p:ext uri="{D42A27DB-BD31-4B8C-83A1-F6EECF244321}">
                <p14:modId xmlns:p14="http://schemas.microsoft.com/office/powerpoint/2010/main" val="4008172474"/>
              </p:ext>
            </p:extLst>
          </p:nvPr>
        </p:nvGraphicFramePr>
        <p:xfrm>
          <a:off x="6934200" y="5681832"/>
          <a:ext cx="1016000" cy="673100"/>
        </p:xfrm>
        <a:graphic>
          <a:graphicData uri="http://schemas.openxmlformats.org/presentationml/2006/ole">
            <mc:AlternateContent xmlns:mc="http://schemas.openxmlformats.org/markup-compatibility/2006">
              <mc:Choice xmlns:v="urn:schemas-microsoft-com:vml" Requires="v">
                <p:oleObj spid="_x0000_s3264" name="Equation" r:id="rId12" imgW="1015920" imgH="672840" progId="Equation.3">
                  <p:embed/>
                </p:oleObj>
              </mc:Choice>
              <mc:Fallback>
                <p:oleObj name="Equation" r:id="rId12" imgW="1015920" imgH="672840" progId="Equation.3">
                  <p:embed/>
                  <p:pic>
                    <p:nvPicPr>
                      <p:cNvPr id="0" name=""/>
                      <p:cNvPicPr/>
                      <p:nvPr/>
                    </p:nvPicPr>
                    <p:blipFill>
                      <a:blip r:embed="rId13"/>
                      <a:stretch>
                        <a:fillRect/>
                      </a:stretch>
                    </p:blipFill>
                    <p:spPr>
                      <a:xfrm>
                        <a:off x="6934200" y="5681832"/>
                        <a:ext cx="1016000" cy="673100"/>
                      </a:xfrm>
                      <a:prstGeom prst="rect">
                        <a:avLst/>
                      </a:prstGeom>
                    </p:spPr>
                  </p:pic>
                </p:oleObj>
              </mc:Fallback>
            </mc:AlternateContent>
          </a:graphicData>
        </a:graphic>
      </p:graphicFrame>
      <p:cxnSp>
        <p:nvCxnSpPr>
          <p:cNvPr id="21" name="Straight Connector 20"/>
          <p:cNvCxnSpPr/>
          <p:nvPr/>
        </p:nvCxnSpPr>
        <p:spPr>
          <a:xfrm>
            <a:off x="7086600" y="6400800"/>
            <a:ext cx="5334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2362200" y="6096000"/>
            <a:ext cx="4572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971017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u="sng" dirty="0">
                <a:solidFill>
                  <a:srgbClr val="0070C0"/>
                </a:solidFill>
              </a:rPr>
              <a:t>HVAC Fundamental &amp; Components</a:t>
            </a:r>
            <a:endParaRPr lang="en-US" sz="2800" dirty="0"/>
          </a:p>
        </p:txBody>
      </p:sp>
      <p:sp>
        <p:nvSpPr>
          <p:cNvPr id="3" name="TextBox 2"/>
          <p:cNvSpPr txBox="1"/>
          <p:nvPr/>
        </p:nvSpPr>
        <p:spPr>
          <a:xfrm>
            <a:off x="2286000" y="1600200"/>
            <a:ext cx="184731" cy="369332"/>
          </a:xfrm>
          <a:prstGeom prst="rect">
            <a:avLst/>
          </a:prstGeom>
          <a:noFill/>
        </p:spPr>
        <p:txBody>
          <a:bodyPr wrap="none" rtlCol="0">
            <a:spAutoFit/>
          </a:bodyPr>
          <a:lstStyle/>
          <a:p>
            <a:endParaRPr lang="en-US" dirty="0"/>
          </a:p>
        </p:txBody>
      </p:sp>
      <p:sp>
        <p:nvSpPr>
          <p:cNvPr id="4" name="TextBox 3"/>
          <p:cNvSpPr txBox="1"/>
          <p:nvPr/>
        </p:nvSpPr>
        <p:spPr>
          <a:xfrm>
            <a:off x="228600" y="1435100"/>
            <a:ext cx="8763000" cy="5355312"/>
          </a:xfrm>
          <a:prstGeom prst="rect">
            <a:avLst/>
          </a:prstGeom>
          <a:noFill/>
        </p:spPr>
        <p:txBody>
          <a:bodyPr wrap="square" rtlCol="0">
            <a:spAutoFit/>
          </a:bodyPr>
          <a:lstStyle/>
          <a:p>
            <a:r>
              <a:rPr lang="en-US" b="1" dirty="0" smtClean="0">
                <a:solidFill>
                  <a:srgbClr val="FF0000"/>
                </a:solidFill>
              </a:rPr>
              <a:t>Exercises on temperature conversions</a:t>
            </a:r>
          </a:p>
          <a:p>
            <a:r>
              <a:rPr lang="en-US" b="1" dirty="0" smtClean="0"/>
              <a:t>Problem 1: </a:t>
            </a:r>
          </a:p>
          <a:p>
            <a:r>
              <a:rPr lang="en-US" dirty="0" smtClean="0"/>
              <a:t>Convert the following Celsius temperature readings to equivalent temperatures on the Fahrenheit scale:</a:t>
            </a:r>
          </a:p>
          <a:p>
            <a:pPr marL="342900" indent="-342900">
              <a:buFont typeface="+mj-lt"/>
              <a:buAutoNum type="alphaUcPeriod"/>
            </a:pPr>
            <a:r>
              <a:rPr lang="en-US" dirty="0" smtClean="0"/>
              <a:t>-76</a:t>
            </a:r>
            <a:r>
              <a:rPr lang="en-US" baseline="30000" dirty="0" smtClean="0"/>
              <a:t>o</a:t>
            </a:r>
            <a:r>
              <a:rPr lang="en-US" dirty="0"/>
              <a:t>C</a:t>
            </a:r>
            <a:endParaRPr lang="en-US" dirty="0" smtClean="0"/>
          </a:p>
          <a:p>
            <a:pPr marL="342900" indent="-342900">
              <a:buFont typeface="+mj-lt"/>
              <a:buAutoNum type="alphaUcPeriod"/>
            </a:pPr>
            <a:r>
              <a:rPr lang="en-US" dirty="0" smtClean="0"/>
              <a:t>95</a:t>
            </a:r>
            <a:r>
              <a:rPr lang="en-US" baseline="30000" dirty="0" smtClean="0"/>
              <a:t>o</a:t>
            </a:r>
            <a:r>
              <a:rPr lang="en-US" dirty="0"/>
              <a:t>C</a:t>
            </a:r>
            <a:endParaRPr lang="en-US" dirty="0" smtClean="0"/>
          </a:p>
          <a:p>
            <a:pPr marL="342900" indent="-342900">
              <a:buFont typeface="+mj-lt"/>
              <a:buAutoNum type="alphaUcPeriod"/>
            </a:pPr>
            <a:r>
              <a:rPr lang="en-US" dirty="0" smtClean="0"/>
              <a:t>-115</a:t>
            </a:r>
            <a:r>
              <a:rPr lang="en-US" baseline="30000" dirty="0" smtClean="0"/>
              <a:t>o</a:t>
            </a:r>
            <a:r>
              <a:rPr lang="en-US" dirty="0"/>
              <a:t>C</a:t>
            </a:r>
            <a:endParaRPr lang="en-US" dirty="0" smtClean="0"/>
          </a:p>
          <a:p>
            <a:endParaRPr lang="en-US" dirty="0"/>
          </a:p>
          <a:p>
            <a:r>
              <a:rPr lang="en-US" b="1" dirty="0" smtClean="0"/>
              <a:t>Problem 2:</a:t>
            </a:r>
          </a:p>
          <a:p>
            <a:r>
              <a:rPr lang="en-US" dirty="0" smtClean="0"/>
              <a:t>In a manufacturing process, the temperature passing across a heating coil is increased from 40</a:t>
            </a:r>
            <a:r>
              <a:rPr lang="en-US" baseline="30000" dirty="0" smtClean="0"/>
              <a:t>o</a:t>
            </a:r>
            <a:r>
              <a:rPr lang="en-US" dirty="0" smtClean="0"/>
              <a:t>F to 160</a:t>
            </a:r>
            <a:r>
              <a:rPr lang="en-US" baseline="30000" dirty="0" smtClean="0"/>
              <a:t>o</a:t>
            </a:r>
            <a:r>
              <a:rPr lang="en-US" dirty="0" smtClean="0"/>
              <a:t>F. Estimate the temperature rise in degrees Celsius.</a:t>
            </a:r>
          </a:p>
          <a:p>
            <a:endParaRPr lang="en-US" dirty="0"/>
          </a:p>
          <a:p>
            <a:r>
              <a:rPr lang="en-US" b="1" dirty="0" smtClean="0"/>
              <a:t>Problem 3:</a:t>
            </a:r>
          </a:p>
          <a:p>
            <a:r>
              <a:rPr lang="en-US" dirty="0" smtClean="0"/>
              <a:t>Convert the following temperatures in Kelvin to equivalent temperatures in degrees Rankine</a:t>
            </a:r>
          </a:p>
          <a:p>
            <a:pPr marL="342900" indent="-342900">
              <a:buFont typeface="+mj-lt"/>
              <a:buAutoNum type="alphaUcPeriod"/>
            </a:pPr>
            <a:r>
              <a:rPr lang="en-US" dirty="0" smtClean="0"/>
              <a:t>125</a:t>
            </a:r>
            <a:r>
              <a:rPr lang="en-US" baseline="30000" dirty="0" smtClean="0"/>
              <a:t>o</a:t>
            </a:r>
            <a:r>
              <a:rPr lang="en-US" dirty="0" smtClean="0"/>
              <a:t>K</a:t>
            </a:r>
          </a:p>
          <a:p>
            <a:pPr marL="342900" indent="-342900">
              <a:buFont typeface="+mj-lt"/>
              <a:buAutoNum type="alphaUcPeriod"/>
            </a:pPr>
            <a:r>
              <a:rPr lang="en-US" dirty="0" smtClean="0"/>
              <a:t>210</a:t>
            </a:r>
            <a:r>
              <a:rPr lang="en-US" baseline="30000" dirty="0" smtClean="0"/>
              <a:t>o</a:t>
            </a:r>
            <a:r>
              <a:rPr lang="en-US" dirty="0" smtClean="0"/>
              <a:t>K</a:t>
            </a:r>
            <a:endParaRPr lang="en-US" dirty="0"/>
          </a:p>
          <a:p>
            <a:endParaRPr lang="en-US" dirty="0" smtClean="0"/>
          </a:p>
          <a:p>
            <a:endParaRPr lang="en-US" dirty="0"/>
          </a:p>
          <a:p>
            <a:endParaRPr lang="en-US" dirty="0"/>
          </a:p>
        </p:txBody>
      </p:sp>
    </p:spTree>
    <p:extLst>
      <p:ext uri="{BB962C8B-B14F-4D97-AF65-F5344CB8AC3E}">
        <p14:creationId xmlns:p14="http://schemas.microsoft.com/office/powerpoint/2010/main" val="39305109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solidFill>
                  <a:srgbClr val="0070C0"/>
                </a:solidFill>
              </a:rPr>
              <a:t>HVAC Fundamentals &amp; </a:t>
            </a:r>
            <a:r>
              <a:rPr lang="en-US" sz="2800" dirty="0" smtClean="0">
                <a:solidFill>
                  <a:srgbClr val="0070C0"/>
                </a:solidFill>
              </a:rPr>
              <a:t>Components</a:t>
            </a:r>
            <a:endParaRPr lang="en-US" sz="2800" dirty="0">
              <a:solidFill>
                <a:srgbClr val="0070C0"/>
              </a:solidFill>
            </a:endParaRPr>
          </a:p>
        </p:txBody>
      </p:sp>
      <p:cxnSp>
        <p:nvCxnSpPr>
          <p:cNvPr id="8" name="Straight Connector 7"/>
          <p:cNvCxnSpPr/>
          <p:nvPr/>
        </p:nvCxnSpPr>
        <p:spPr>
          <a:xfrm>
            <a:off x="1981200" y="1041210"/>
            <a:ext cx="5181600" cy="0"/>
          </a:xfrm>
          <a:prstGeom prst="line">
            <a:avLst/>
          </a:prstGeom>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609600" y="1041210"/>
            <a:ext cx="8305800" cy="5909310"/>
          </a:xfrm>
          <a:prstGeom prst="rect">
            <a:avLst/>
          </a:prstGeom>
          <a:noFill/>
        </p:spPr>
        <p:txBody>
          <a:bodyPr wrap="square" rtlCol="0">
            <a:spAutoFit/>
          </a:bodyPr>
          <a:lstStyle/>
          <a:p>
            <a:r>
              <a:rPr lang="en-US" b="1" dirty="0" smtClean="0">
                <a:solidFill>
                  <a:srgbClr val="FF0000"/>
                </a:solidFill>
              </a:rPr>
              <a:t>b. Pressure unit conversion</a:t>
            </a:r>
          </a:p>
          <a:p>
            <a:pPr marL="342900" indent="-342900">
              <a:buFont typeface="+mj-lt"/>
              <a:buAutoNum type="arabicPeriod"/>
            </a:pPr>
            <a:r>
              <a:rPr lang="en-US" dirty="0" smtClean="0"/>
              <a:t>Definition: Pressure is defined as a measure of the intensity of a force at any given point on the contact surface or in short, we say pressure is force exerted on a substance per unit area. Units for pressure include: inches mercury,  inHg; inches water column, inwc or inches water gauge, inwg; pound per square inches, lb</a:t>
            </a:r>
            <a:r>
              <a:rPr lang="en-US" baseline="-25000" dirty="0" smtClean="0"/>
              <a:t>f</a:t>
            </a:r>
            <a:r>
              <a:rPr lang="en-US" dirty="0" smtClean="0"/>
              <a:t>/in</a:t>
            </a:r>
            <a:r>
              <a:rPr lang="en-US" baseline="30000" dirty="0" smtClean="0"/>
              <a:t>2</a:t>
            </a:r>
            <a:r>
              <a:rPr lang="en-US" dirty="0" smtClean="0"/>
              <a:t>, or lb</a:t>
            </a:r>
            <a:r>
              <a:rPr lang="en-US" baseline="-25000" dirty="0" smtClean="0"/>
              <a:t>f</a:t>
            </a:r>
            <a:r>
              <a:rPr lang="en-US" dirty="0" smtClean="0"/>
              <a:t>/ft</a:t>
            </a:r>
            <a:r>
              <a:rPr lang="en-US" baseline="30000" dirty="0" smtClean="0"/>
              <a:t>2</a:t>
            </a:r>
            <a:r>
              <a:rPr lang="en-US" dirty="0" smtClean="0"/>
              <a:t>, Pascal, etc.</a:t>
            </a:r>
          </a:p>
          <a:p>
            <a:pPr marL="342900" indent="-342900">
              <a:buFont typeface="+mj-lt"/>
              <a:buAutoNum type="arabicPeriod"/>
            </a:pPr>
            <a:endParaRPr lang="en-US" dirty="0"/>
          </a:p>
          <a:p>
            <a:pPr marL="342900" indent="-342900">
              <a:buFont typeface="+mj-lt"/>
              <a:buAutoNum type="arabicPeriod"/>
            </a:pPr>
            <a:r>
              <a:rPr lang="en-US" dirty="0" smtClean="0"/>
              <a:t>Mathematically, we’ve  </a:t>
            </a:r>
            <a:endParaRPr lang="en-US" dirty="0"/>
          </a:p>
          <a:p>
            <a:pPr marL="342900" indent="-342900">
              <a:buFont typeface="+mj-lt"/>
              <a:buAutoNum type="arabicPeriod"/>
            </a:pPr>
            <a:endParaRPr lang="en-US" dirty="0" smtClean="0"/>
          </a:p>
          <a:p>
            <a:pPr marL="342900" indent="-342900">
              <a:buFont typeface="+mj-lt"/>
              <a:buAutoNum type="arabicPeriod"/>
            </a:pPr>
            <a:r>
              <a:rPr lang="en-US" dirty="0" smtClean="0"/>
              <a:t>There are three types of pressures used to describe fluid (air, water etc.) in motion. These include: Static Pressure (SP), Velocity Pressure (VP) and Total Pressure (TP)</a:t>
            </a:r>
            <a:endParaRPr lang="en-US" dirty="0"/>
          </a:p>
          <a:p>
            <a:pPr marL="342900" indent="-342900">
              <a:buFont typeface="+mj-lt"/>
              <a:buAutoNum type="arabicPeriod"/>
            </a:pPr>
            <a:endParaRPr lang="en-US" dirty="0" smtClean="0"/>
          </a:p>
          <a:p>
            <a:pPr marL="342900" indent="-342900">
              <a:buFont typeface="+mj-lt"/>
              <a:buAutoNum type="arabicPeriod"/>
            </a:pPr>
            <a:r>
              <a:rPr lang="en-US" dirty="0" smtClean="0"/>
              <a:t>Mathematically, we’ve  </a:t>
            </a:r>
          </a:p>
          <a:p>
            <a:pPr marL="342900" indent="-342900">
              <a:buFont typeface="+mj-lt"/>
              <a:buAutoNum type="arabicPeriod"/>
            </a:pPr>
            <a:endParaRPr lang="en-US" dirty="0" smtClean="0"/>
          </a:p>
          <a:p>
            <a:r>
              <a:rPr lang="en-US" dirty="0" smtClean="0"/>
              <a:t>Where:	TP = the total pressure which is the sum of static and velocity pressures</a:t>
            </a:r>
          </a:p>
          <a:p>
            <a:r>
              <a:rPr lang="en-US" dirty="0"/>
              <a:t>	</a:t>
            </a:r>
            <a:r>
              <a:rPr lang="en-US" dirty="0" smtClean="0"/>
              <a:t>SP = the static pressure is the pressure  of the fluid at rest. It is calculated by using </a:t>
            </a:r>
            <a:r>
              <a:rPr lang="en-US" i="1" dirty="0" smtClean="0"/>
              <a:t>“Bernoulli’s Equation” </a:t>
            </a:r>
            <a:r>
              <a:rPr lang="en-US" dirty="0" smtClean="0"/>
              <a:t>or measured by manometers, barometers, Bourdon tube gages etc.</a:t>
            </a:r>
          </a:p>
          <a:p>
            <a:r>
              <a:rPr lang="en-US" dirty="0"/>
              <a:t>	</a:t>
            </a:r>
            <a:r>
              <a:rPr lang="en-US" dirty="0" smtClean="0"/>
              <a:t>                                                                       Where: SP = </a:t>
            </a:r>
          </a:p>
          <a:p>
            <a:endParaRPr lang="en-US" dirty="0" smtClean="0"/>
          </a:p>
          <a:p>
            <a:r>
              <a:rPr lang="en-US" dirty="0" smtClean="0"/>
              <a:t>This flow energy equation applied to flow in a duct and pipe</a:t>
            </a:r>
            <a:endParaRPr lang="en-US" dirty="0"/>
          </a:p>
        </p:txBody>
      </p:sp>
      <p:graphicFrame>
        <p:nvGraphicFramePr>
          <p:cNvPr id="11" name="Object 10"/>
          <p:cNvGraphicFramePr>
            <a:graphicFrameLocks noChangeAspect="1"/>
          </p:cNvGraphicFramePr>
          <p:nvPr>
            <p:extLst>
              <p:ext uri="{D42A27DB-BD31-4B8C-83A1-F6EECF244321}">
                <p14:modId xmlns:p14="http://schemas.microsoft.com/office/powerpoint/2010/main" val="889503428"/>
              </p:ext>
            </p:extLst>
          </p:nvPr>
        </p:nvGraphicFramePr>
        <p:xfrm>
          <a:off x="3525982" y="2819400"/>
          <a:ext cx="2473036" cy="685800"/>
        </p:xfrm>
        <a:graphic>
          <a:graphicData uri="http://schemas.openxmlformats.org/presentationml/2006/ole">
            <mc:AlternateContent xmlns:mc="http://schemas.openxmlformats.org/markup-compatibility/2006">
              <mc:Choice xmlns:v="urn:schemas-microsoft-com:vml" Requires="v">
                <p:oleObj spid="_x0000_s4195" name="Equation" r:id="rId3" imgW="1511280" imgH="419040" progId="Equation.3">
                  <p:embed/>
                </p:oleObj>
              </mc:Choice>
              <mc:Fallback>
                <p:oleObj name="Equation" r:id="rId3" imgW="1511280" imgH="419040" progId="Equation.3">
                  <p:embed/>
                  <p:pic>
                    <p:nvPicPr>
                      <p:cNvPr id="0" name=""/>
                      <p:cNvPicPr/>
                      <p:nvPr/>
                    </p:nvPicPr>
                    <p:blipFill>
                      <a:blip r:embed="rId4"/>
                      <a:stretch>
                        <a:fillRect/>
                      </a:stretch>
                    </p:blipFill>
                    <p:spPr>
                      <a:xfrm>
                        <a:off x="3525982" y="2819400"/>
                        <a:ext cx="2473036" cy="685800"/>
                      </a:xfrm>
                      <a:prstGeom prst="rect">
                        <a:avLst/>
                      </a:prstGeom>
                    </p:spPr>
                  </p:pic>
                </p:oleObj>
              </mc:Fallback>
            </mc:AlternateContent>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val="3623328060"/>
              </p:ext>
            </p:extLst>
          </p:nvPr>
        </p:nvGraphicFramePr>
        <p:xfrm>
          <a:off x="3322864" y="4343400"/>
          <a:ext cx="2620736" cy="457200"/>
        </p:xfrm>
        <a:graphic>
          <a:graphicData uri="http://schemas.openxmlformats.org/presentationml/2006/ole">
            <mc:AlternateContent xmlns:mc="http://schemas.openxmlformats.org/markup-compatibility/2006">
              <mc:Choice xmlns:v="urn:schemas-microsoft-com:vml" Requires="v">
                <p:oleObj spid="_x0000_s4196" name="Equation" r:id="rId5" imgW="863280" imgH="177480" progId="Equation.3">
                  <p:embed/>
                </p:oleObj>
              </mc:Choice>
              <mc:Fallback>
                <p:oleObj name="Equation" r:id="rId5" imgW="863280" imgH="177480" progId="Equation.3">
                  <p:embed/>
                  <p:pic>
                    <p:nvPicPr>
                      <p:cNvPr id="0" name=""/>
                      <p:cNvPicPr/>
                      <p:nvPr/>
                    </p:nvPicPr>
                    <p:blipFill>
                      <a:blip r:embed="rId6"/>
                      <a:stretch>
                        <a:fillRect/>
                      </a:stretch>
                    </p:blipFill>
                    <p:spPr>
                      <a:xfrm>
                        <a:off x="3322864" y="4343400"/>
                        <a:ext cx="2620736" cy="457200"/>
                      </a:xfrm>
                      <a:prstGeom prst="rect">
                        <a:avLst/>
                      </a:prstGeom>
                    </p:spPr>
                  </p:pic>
                </p:oleObj>
              </mc:Fallback>
            </mc:AlternateContent>
          </a:graphicData>
        </a:graphic>
      </p:graphicFrame>
      <p:graphicFrame>
        <p:nvGraphicFramePr>
          <p:cNvPr id="17" name="Object 16"/>
          <p:cNvGraphicFramePr>
            <a:graphicFrameLocks noChangeAspect="1"/>
          </p:cNvGraphicFramePr>
          <p:nvPr>
            <p:extLst>
              <p:ext uri="{D42A27DB-BD31-4B8C-83A1-F6EECF244321}">
                <p14:modId xmlns:p14="http://schemas.microsoft.com/office/powerpoint/2010/main" val="2573851412"/>
              </p:ext>
            </p:extLst>
          </p:nvPr>
        </p:nvGraphicFramePr>
        <p:xfrm>
          <a:off x="1981199" y="5791200"/>
          <a:ext cx="3286034" cy="605322"/>
        </p:xfrm>
        <a:graphic>
          <a:graphicData uri="http://schemas.openxmlformats.org/presentationml/2006/ole">
            <mc:AlternateContent xmlns:mc="http://schemas.openxmlformats.org/markup-compatibility/2006">
              <mc:Choice xmlns:v="urn:schemas-microsoft-com:vml" Requires="v">
                <p:oleObj spid="_x0000_s4197" name="Equation" r:id="rId7" imgW="2412720" imgH="444240" progId="Equation.3">
                  <p:embed/>
                </p:oleObj>
              </mc:Choice>
              <mc:Fallback>
                <p:oleObj name="Equation" r:id="rId7" imgW="2412720" imgH="444240" progId="Equation.3">
                  <p:embed/>
                  <p:pic>
                    <p:nvPicPr>
                      <p:cNvPr id="0" name=""/>
                      <p:cNvPicPr/>
                      <p:nvPr/>
                    </p:nvPicPr>
                    <p:blipFill>
                      <a:blip r:embed="rId8"/>
                      <a:stretch>
                        <a:fillRect/>
                      </a:stretch>
                    </p:blipFill>
                    <p:spPr>
                      <a:xfrm>
                        <a:off x="1981199" y="5791200"/>
                        <a:ext cx="3286034" cy="605322"/>
                      </a:xfrm>
                      <a:prstGeom prst="rect">
                        <a:avLst/>
                      </a:prstGeom>
                    </p:spPr>
                  </p:pic>
                </p:oleObj>
              </mc:Fallback>
            </mc:AlternateContent>
          </a:graphicData>
        </a:graphic>
      </p:graphicFrame>
      <p:graphicFrame>
        <p:nvGraphicFramePr>
          <p:cNvPr id="18" name="Object 17"/>
          <p:cNvGraphicFramePr>
            <a:graphicFrameLocks noChangeAspect="1"/>
          </p:cNvGraphicFramePr>
          <p:nvPr>
            <p:extLst>
              <p:ext uri="{D42A27DB-BD31-4B8C-83A1-F6EECF244321}">
                <p14:modId xmlns:p14="http://schemas.microsoft.com/office/powerpoint/2010/main" val="535892543"/>
              </p:ext>
            </p:extLst>
          </p:nvPr>
        </p:nvGraphicFramePr>
        <p:xfrm>
          <a:off x="6553200" y="5819003"/>
          <a:ext cx="990600" cy="543697"/>
        </p:xfrm>
        <a:graphic>
          <a:graphicData uri="http://schemas.openxmlformats.org/presentationml/2006/ole">
            <mc:AlternateContent xmlns:mc="http://schemas.openxmlformats.org/markup-compatibility/2006">
              <mc:Choice xmlns:v="urn:schemas-microsoft-com:vml" Requires="v">
                <p:oleObj spid="_x0000_s4198" name="Equation" r:id="rId9" imgW="469800" imgH="419040" progId="Equation.3">
                  <p:embed/>
                </p:oleObj>
              </mc:Choice>
              <mc:Fallback>
                <p:oleObj name="Equation" r:id="rId9" imgW="469800" imgH="419040" progId="Equation.3">
                  <p:embed/>
                  <p:pic>
                    <p:nvPicPr>
                      <p:cNvPr id="0" name=""/>
                      <p:cNvPicPr/>
                      <p:nvPr/>
                    </p:nvPicPr>
                    <p:blipFill>
                      <a:blip r:embed="rId10"/>
                      <a:stretch>
                        <a:fillRect/>
                      </a:stretch>
                    </p:blipFill>
                    <p:spPr>
                      <a:xfrm>
                        <a:off x="6553200" y="5819003"/>
                        <a:ext cx="990600" cy="543697"/>
                      </a:xfrm>
                      <a:prstGeom prst="rect">
                        <a:avLst/>
                      </a:prstGeom>
                    </p:spPr>
                  </p:pic>
                </p:oleObj>
              </mc:Fallback>
            </mc:AlternateContent>
          </a:graphicData>
        </a:graphic>
      </p:graphicFrame>
    </p:spTree>
    <p:extLst>
      <p:ext uri="{BB962C8B-B14F-4D97-AF65-F5344CB8AC3E}">
        <p14:creationId xmlns:p14="http://schemas.microsoft.com/office/powerpoint/2010/main" val="115096351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4872</TotalTime>
  <Words>1234</Words>
  <Application>Microsoft Office PowerPoint</Application>
  <PresentationFormat>On-screen Show (4:3)</PresentationFormat>
  <Paragraphs>302</Paragraphs>
  <Slides>18</Slides>
  <Notes>2</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18</vt:i4>
      </vt:variant>
    </vt:vector>
  </HeadingPairs>
  <TitlesOfParts>
    <vt:vector size="20" baseType="lpstr">
      <vt:lpstr>Office Theme</vt:lpstr>
      <vt:lpstr>Equation</vt:lpstr>
      <vt:lpstr>PowerPoint Presentation</vt:lpstr>
      <vt:lpstr>HVAC Fundamentals &amp; Components Outline</vt:lpstr>
      <vt:lpstr>HVAC Fundamental &amp; Components</vt:lpstr>
      <vt:lpstr>HVAC Fundamental &amp; Components</vt:lpstr>
      <vt:lpstr>HVAC Fundamental &amp; Components</vt:lpstr>
      <vt:lpstr>HVAC Fundamentals &amp; Components</vt:lpstr>
      <vt:lpstr>HVAC Fundamental &amp; Components</vt:lpstr>
      <vt:lpstr>HVAC Fundamental &amp; Components</vt:lpstr>
      <vt:lpstr>HVAC Fundamentals &amp; Components</vt:lpstr>
      <vt:lpstr>HVAC Fundamental &amp; Components</vt:lpstr>
      <vt:lpstr>HVAC Fundamental &amp; Components</vt:lpstr>
      <vt:lpstr>HVAC Fundamental &amp; Components</vt:lpstr>
      <vt:lpstr>HVAC Fundamental &amp; Components</vt:lpstr>
      <vt:lpstr>HVAC Fundamental &amp; Components</vt:lpstr>
      <vt:lpstr>HVAC Fundamental &amp; Components</vt:lpstr>
      <vt:lpstr>HVAC Fundamental &amp; Components</vt:lpstr>
      <vt:lpstr>HVAC Fundamental &amp; Components</vt:lpstr>
      <vt:lpstr>HVAC Fundamental &amp; Components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ktachie</dc:creator>
  <cp:lastModifiedBy>Wendy L. Miller</cp:lastModifiedBy>
  <cp:revision>114</cp:revision>
  <dcterms:created xsi:type="dcterms:W3CDTF">2012-09-17T18:16:27Z</dcterms:created>
  <dcterms:modified xsi:type="dcterms:W3CDTF">2012-09-28T17:09:52Z</dcterms:modified>
</cp:coreProperties>
</file>