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2"/>
  </p:notesMasterIdLst>
  <p:sldIdLst>
    <p:sldId id="257" r:id="rId2"/>
    <p:sldId id="261" r:id="rId3"/>
    <p:sldId id="262" r:id="rId4"/>
    <p:sldId id="268" r:id="rId5"/>
    <p:sldId id="269" r:id="rId6"/>
    <p:sldId id="263" r:id="rId7"/>
    <p:sldId id="266" r:id="rId8"/>
    <p:sldId id="264" r:id="rId9"/>
    <p:sldId id="260" r:id="rId10"/>
    <p:sldId id="270" r:id="rId11"/>
    <p:sldId id="271" r:id="rId12"/>
    <p:sldId id="272" r:id="rId13"/>
    <p:sldId id="273" r:id="rId14"/>
    <p:sldId id="274" r:id="rId15"/>
    <p:sldId id="275" r:id="rId16"/>
    <p:sldId id="277" r:id="rId17"/>
    <p:sldId id="276" r:id="rId18"/>
    <p:sldId id="278" r:id="rId19"/>
    <p:sldId id="280" r:id="rId20"/>
    <p:sldId id="279" r:id="rId21"/>
    <p:sldId id="281" r:id="rId22"/>
    <p:sldId id="282" r:id="rId23"/>
    <p:sldId id="283" r:id="rId24"/>
    <p:sldId id="284" r:id="rId25"/>
    <p:sldId id="285" r:id="rId26"/>
    <p:sldId id="286" r:id="rId27"/>
    <p:sldId id="287" r:id="rId28"/>
    <p:sldId id="288" r:id="rId29"/>
    <p:sldId id="290" r:id="rId30"/>
    <p:sldId id="300" r:id="rId31"/>
    <p:sldId id="289" r:id="rId32"/>
    <p:sldId id="291" r:id="rId33"/>
    <p:sldId id="302" r:id="rId34"/>
    <p:sldId id="304" r:id="rId35"/>
    <p:sldId id="305" r:id="rId36"/>
    <p:sldId id="292" r:id="rId37"/>
    <p:sldId id="296" r:id="rId38"/>
    <p:sldId id="293" r:id="rId39"/>
    <p:sldId id="294" r:id="rId40"/>
    <p:sldId id="306" r:id="rId41"/>
    <p:sldId id="308" r:id="rId42"/>
    <p:sldId id="311" r:id="rId43"/>
    <p:sldId id="323" r:id="rId44"/>
    <p:sldId id="325" r:id="rId45"/>
    <p:sldId id="298" r:id="rId46"/>
    <p:sldId id="309" r:id="rId47"/>
    <p:sldId id="312" r:id="rId48"/>
    <p:sldId id="313" r:id="rId49"/>
    <p:sldId id="314" r:id="rId50"/>
    <p:sldId id="315" r:id="rId51"/>
    <p:sldId id="322" r:id="rId52"/>
    <p:sldId id="324" r:id="rId53"/>
    <p:sldId id="316" r:id="rId54"/>
    <p:sldId id="317" r:id="rId55"/>
    <p:sldId id="318" r:id="rId56"/>
    <p:sldId id="319" r:id="rId57"/>
    <p:sldId id="326" r:id="rId58"/>
    <p:sldId id="327" r:id="rId59"/>
    <p:sldId id="320" r:id="rId60"/>
    <p:sldId id="328" r:id="rId61"/>
    <p:sldId id="321" r:id="rId62"/>
    <p:sldId id="329" r:id="rId63"/>
    <p:sldId id="330" r:id="rId64"/>
    <p:sldId id="331" r:id="rId65"/>
    <p:sldId id="332" r:id="rId66"/>
    <p:sldId id="333" r:id="rId67"/>
    <p:sldId id="334" r:id="rId68"/>
    <p:sldId id="335" r:id="rId69"/>
    <p:sldId id="336" r:id="rId70"/>
    <p:sldId id="337" r:id="rId7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6" autoAdjust="0"/>
    <p:restoredTop sz="94659" autoAdjust="0"/>
  </p:normalViewPr>
  <p:slideViewPr>
    <p:cSldViewPr>
      <p:cViewPr>
        <p:scale>
          <a:sx n="75" d="100"/>
          <a:sy n="75" d="100"/>
        </p:scale>
        <p:origin x="-1020" y="-7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4" Type="http://schemas.openxmlformats.org/officeDocument/2006/relationships/image" Target="../media/image5.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24.wmf"/><Relationship Id="rId1" Type="http://schemas.openxmlformats.org/officeDocument/2006/relationships/image" Target="../media/image35.wmf"/><Relationship Id="rId4" Type="http://schemas.openxmlformats.org/officeDocument/2006/relationships/image" Target="../media/image37.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40.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5" Type="http://schemas.openxmlformats.org/officeDocument/2006/relationships/image" Target="../media/image12.wmf"/><Relationship Id="rId4" Type="http://schemas.openxmlformats.org/officeDocument/2006/relationships/image" Target="../media/image11.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63.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68.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27.vml.rels><?xml version="1.0" encoding="UTF-8" standalone="yes"?>
<Relationships xmlns="http://schemas.openxmlformats.org/package/2006/relationships"><Relationship Id="rId2" Type="http://schemas.openxmlformats.org/officeDocument/2006/relationships/image" Target="../media/image79.wmf"/><Relationship Id="rId1" Type="http://schemas.openxmlformats.org/officeDocument/2006/relationships/image" Target="../media/image78.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82.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8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4" Type="http://schemas.openxmlformats.org/officeDocument/2006/relationships/image" Target="../media/image17.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84.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85.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86.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87.wmf"/></Relationships>
</file>

<file path=ppt/drawings/_rels/vmlDrawing34.vml.rels><?xml version="1.0" encoding="UTF-8" standalone="yes"?>
<Relationships xmlns="http://schemas.openxmlformats.org/package/2006/relationships"><Relationship Id="rId2" Type="http://schemas.openxmlformats.org/officeDocument/2006/relationships/image" Target="../media/image89.wmf"/><Relationship Id="rId1" Type="http://schemas.openxmlformats.org/officeDocument/2006/relationships/image" Target="../media/image88.w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9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AD3992-F2E7-476E-8E0A-2F3CBF8300BC}" type="datetimeFigureOut">
              <a:rPr lang="en-US" smtClean="0"/>
              <a:t>10/11/2012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610D1A-5A0B-4F88-A741-14B783722282}" type="slidenum">
              <a:rPr lang="en-US" smtClean="0"/>
              <a:t>‹#›</a:t>
            </a:fld>
            <a:endParaRPr lang="en-US" dirty="0"/>
          </a:p>
        </p:txBody>
      </p:sp>
    </p:spTree>
    <p:extLst>
      <p:ext uri="{BB962C8B-B14F-4D97-AF65-F5344CB8AC3E}">
        <p14:creationId xmlns:p14="http://schemas.microsoft.com/office/powerpoint/2010/main" val="1279215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engineeringtoolbox.com/pitot-tubes-d_612.htm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boomeria.org/physicslectures/pascal/pascal.html"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www.jacco.com/media/AAONAire65.html" TargetMode="External"/><Relationship Id="rId3" Type="http://schemas.openxmlformats.org/officeDocument/2006/relationships/hyperlink" Target="http://www.engineeringtoolbox.com/heating-humid-air-d_693.html" TargetMode="External"/><Relationship Id="rId7" Type="http://schemas.openxmlformats.org/officeDocument/2006/relationships/hyperlink" Target="http://hpac.com/departments/design-solutions/roll-presses-indirect-cooling-0212/" TargetMode="External"/><Relationship Id="rId2" Type="http://schemas.openxmlformats.org/officeDocument/2006/relationships/slide" Target="../slides/slide31.xml"/><Relationship Id="rId1" Type="http://schemas.openxmlformats.org/officeDocument/2006/relationships/notesMaster" Target="../notesMasters/notesMaster1.xml"/><Relationship Id="rId6" Type="http://schemas.openxmlformats.org/officeDocument/2006/relationships/hyperlink" Target="http://www.practicalpsychrometric.com/sensible-heating.html" TargetMode="External"/><Relationship Id="rId11" Type="http://schemas.openxmlformats.org/officeDocument/2006/relationships/hyperlink" Target="http://www.buildingcontrolworkbench.com/Portals/1/GrayBook/Gpsychum.htm" TargetMode="External"/><Relationship Id="rId5" Type="http://schemas.openxmlformats.org/officeDocument/2006/relationships/hyperlink" Target="http://what-when-how.com/energy-engineering/psychrometrics-energy-engineering/" TargetMode="External"/><Relationship Id="rId10" Type="http://schemas.openxmlformats.org/officeDocument/2006/relationships/hyperlink" Target="http://www.taftan.com/thermodynamics/AIRCOND.HTM" TargetMode="External"/><Relationship Id="rId4" Type="http://schemas.openxmlformats.org/officeDocument/2006/relationships/hyperlink" Target="http://www.cibsejournal.com/cpd/2009-10/" TargetMode="External"/><Relationship Id="rId9" Type="http://schemas.openxmlformats.org/officeDocument/2006/relationships/hyperlink" Target="http://www.new-learn.info/packages/clear/thermal/buildings/active_systems/ac/process.html"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practicalpsychrometric.com/cooling-equipment-selection-05.html" TargetMode="External"/><Relationship Id="rId2" Type="http://schemas.openxmlformats.org/officeDocument/2006/relationships/slide" Target="../slides/slide32.xml"/><Relationship Id="rId1" Type="http://schemas.openxmlformats.org/officeDocument/2006/relationships/notesMaster" Target="../notesMasters/notesMaster1.xml"/><Relationship Id="rId4" Type="http://schemas.openxmlformats.org/officeDocument/2006/relationships/hyperlink" Target="http://www.arca53.dsl.pipex.com/index_files/psy20.htm"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docstoc.com/docs/4877065/SENSIBLE-HEAT-RATIO-Qs-Qt-PSYCHROMETRIC-CHART-Normal-Temperature"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http://www.engineeringtoolbox.com/pitot-tubes-d_612.html</a:t>
            </a:r>
            <a:endParaRPr lang="en-US" dirty="0"/>
          </a:p>
        </p:txBody>
      </p:sp>
      <p:sp>
        <p:nvSpPr>
          <p:cNvPr id="4" name="Slide Number Placeholder 3"/>
          <p:cNvSpPr>
            <a:spLocks noGrp="1"/>
          </p:cNvSpPr>
          <p:nvPr>
            <p:ph type="sldNum" sz="quarter" idx="10"/>
          </p:nvPr>
        </p:nvSpPr>
        <p:spPr/>
        <p:txBody>
          <a:bodyPr/>
          <a:lstStyle/>
          <a:p>
            <a:fld id="{28610D1A-5A0B-4F88-A741-14B783722282}" type="slidenum">
              <a:rPr lang="en-US" smtClean="0"/>
              <a:t>10</a:t>
            </a:fld>
            <a:endParaRPr lang="en-US" dirty="0"/>
          </a:p>
        </p:txBody>
      </p:sp>
    </p:spTree>
    <p:extLst>
      <p:ext uri="{BB962C8B-B14F-4D97-AF65-F5344CB8AC3E}">
        <p14:creationId xmlns:p14="http://schemas.microsoft.com/office/powerpoint/2010/main" val="1585997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http://boomeria.org/physicslectures/pascal/pascal.html</a:t>
            </a:r>
            <a:endParaRPr lang="en-US" dirty="0"/>
          </a:p>
        </p:txBody>
      </p:sp>
      <p:sp>
        <p:nvSpPr>
          <p:cNvPr id="4" name="Slide Number Placeholder 3"/>
          <p:cNvSpPr>
            <a:spLocks noGrp="1"/>
          </p:cNvSpPr>
          <p:nvPr>
            <p:ph type="sldNum" sz="quarter" idx="10"/>
          </p:nvPr>
        </p:nvSpPr>
        <p:spPr/>
        <p:txBody>
          <a:bodyPr/>
          <a:lstStyle/>
          <a:p>
            <a:fld id="{28610D1A-5A0B-4F88-A741-14B783722282}" type="slidenum">
              <a:rPr lang="en-US" smtClean="0"/>
              <a:t>12</a:t>
            </a:fld>
            <a:endParaRPr lang="en-US" dirty="0"/>
          </a:p>
        </p:txBody>
      </p:sp>
    </p:spTree>
    <p:extLst>
      <p:ext uri="{BB962C8B-B14F-4D97-AF65-F5344CB8AC3E}">
        <p14:creationId xmlns:p14="http://schemas.microsoft.com/office/powerpoint/2010/main" val="1729663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http://www.engineeringtoolbox.com/heating-humid-air-d_693.html</a:t>
            </a:r>
            <a:endParaRPr lang="en-US" dirty="0" smtClean="0"/>
          </a:p>
          <a:p>
            <a:r>
              <a:rPr lang="en-US" dirty="0" smtClean="0">
                <a:hlinkClick r:id="rId4"/>
              </a:rPr>
              <a:t>http://www.cibsejournal.com/cpd/2009-10/</a:t>
            </a:r>
            <a:endParaRPr lang="en-US" dirty="0" smtClean="0"/>
          </a:p>
          <a:p>
            <a:r>
              <a:rPr lang="en-US" dirty="0" smtClean="0">
                <a:hlinkClick r:id="rId5"/>
              </a:rPr>
              <a:t>http://what-when-how.com/energy-engineering/psychrometrics-energy-engineering/</a:t>
            </a:r>
            <a:endParaRPr lang="en-US" dirty="0" smtClean="0"/>
          </a:p>
          <a:p>
            <a:r>
              <a:rPr lang="en-US" dirty="0" smtClean="0">
                <a:hlinkClick r:id="rId6"/>
              </a:rPr>
              <a:t>http://www.practicalpsychrometric.com/sensible-heating.html</a:t>
            </a:r>
            <a:endParaRPr lang="en-US" dirty="0" smtClean="0"/>
          </a:p>
          <a:p>
            <a:r>
              <a:rPr lang="en-US" dirty="0" smtClean="0">
                <a:hlinkClick r:id="rId7"/>
              </a:rPr>
              <a:t>http://hpac.com/departments/design-solutions/roll-presses-indirect-cooling-0212/</a:t>
            </a:r>
          </a:p>
          <a:p>
            <a:r>
              <a:rPr lang="en-US" dirty="0" smtClean="0">
                <a:hlinkClick r:id="rId8"/>
              </a:rPr>
              <a:t>http://www.jacco.com/media/AAONAire65.html</a:t>
            </a:r>
            <a:endParaRPr lang="en-US" dirty="0" smtClean="0"/>
          </a:p>
          <a:p>
            <a:r>
              <a:rPr lang="en-US" dirty="0" smtClean="0">
                <a:hlinkClick r:id="rId9"/>
              </a:rPr>
              <a:t>http://www.new-learn.info/packages/clear/thermal/buildings/active_systems/ac/process.html</a:t>
            </a:r>
            <a:endParaRPr lang="en-US" dirty="0" smtClean="0"/>
          </a:p>
          <a:p>
            <a:r>
              <a:rPr lang="en-US" dirty="0" smtClean="0">
                <a:hlinkClick r:id="rId10"/>
              </a:rPr>
              <a:t>http://www.taftan.com/thermodynamics/AIRCOND.HTM</a:t>
            </a:r>
            <a:endParaRPr lang="en-US" dirty="0" smtClean="0"/>
          </a:p>
          <a:p>
            <a:r>
              <a:rPr lang="en-US" dirty="0" smtClean="0">
                <a:hlinkClick r:id="rId11"/>
              </a:rPr>
              <a:t>http://www.buildingcontrolworkbench.com/Portals/1/GrayBook/Gpsychum.htm</a:t>
            </a:r>
            <a:endParaRPr lang="en-US" dirty="0" smtClean="0">
              <a:hlinkClick r:id="rId7"/>
            </a:endParaRPr>
          </a:p>
        </p:txBody>
      </p:sp>
      <p:sp>
        <p:nvSpPr>
          <p:cNvPr id="4" name="Slide Number Placeholder 3"/>
          <p:cNvSpPr>
            <a:spLocks noGrp="1"/>
          </p:cNvSpPr>
          <p:nvPr>
            <p:ph type="sldNum" sz="quarter" idx="10"/>
          </p:nvPr>
        </p:nvSpPr>
        <p:spPr/>
        <p:txBody>
          <a:bodyPr/>
          <a:lstStyle/>
          <a:p>
            <a:fld id="{28610D1A-5A0B-4F88-A741-14B783722282}" type="slidenum">
              <a:rPr lang="en-US" smtClean="0"/>
              <a:t>31</a:t>
            </a:fld>
            <a:endParaRPr lang="en-US" dirty="0"/>
          </a:p>
        </p:txBody>
      </p:sp>
    </p:spTree>
    <p:extLst>
      <p:ext uri="{BB962C8B-B14F-4D97-AF65-F5344CB8AC3E}">
        <p14:creationId xmlns:p14="http://schemas.microsoft.com/office/powerpoint/2010/main" val="41197013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http://www.practicalpsychrometric.com/cooling-equipment-selection-05.html</a:t>
            </a:r>
            <a:endParaRPr lang="en-US" dirty="0" smtClean="0"/>
          </a:p>
          <a:p>
            <a:r>
              <a:rPr lang="en-US" dirty="0" smtClean="0">
                <a:hlinkClick r:id="rId4"/>
              </a:rPr>
              <a:t>http://www.arca53.dsl.pipex.com/index_files/psy20.htm</a:t>
            </a:r>
            <a:endParaRPr lang="en-US" dirty="0"/>
          </a:p>
        </p:txBody>
      </p:sp>
      <p:sp>
        <p:nvSpPr>
          <p:cNvPr id="4" name="Slide Number Placeholder 3"/>
          <p:cNvSpPr>
            <a:spLocks noGrp="1"/>
          </p:cNvSpPr>
          <p:nvPr>
            <p:ph type="sldNum" sz="quarter" idx="10"/>
          </p:nvPr>
        </p:nvSpPr>
        <p:spPr/>
        <p:txBody>
          <a:bodyPr/>
          <a:lstStyle/>
          <a:p>
            <a:fld id="{28610D1A-5A0B-4F88-A741-14B783722282}" type="slidenum">
              <a:rPr lang="en-US" smtClean="0"/>
              <a:t>32</a:t>
            </a:fld>
            <a:endParaRPr lang="en-US" dirty="0"/>
          </a:p>
        </p:txBody>
      </p:sp>
    </p:spTree>
    <p:extLst>
      <p:ext uri="{BB962C8B-B14F-4D97-AF65-F5344CB8AC3E}">
        <p14:creationId xmlns:p14="http://schemas.microsoft.com/office/powerpoint/2010/main" val="22655354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http://www.docstoc.com/docs/4877065/SENSIBLE-HEAT-RATIO-Qs-Qt-PSYCHROMETRIC-CHART-Normal-Temperature</a:t>
            </a:r>
            <a:endParaRPr lang="en-US" dirty="0"/>
          </a:p>
        </p:txBody>
      </p:sp>
      <p:sp>
        <p:nvSpPr>
          <p:cNvPr id="4" name="Slide Number Placeholder 3"/>
          <p:cNvSpPr>
            <a:spLocks noGrp="1"/>
          </p:cNvSpPr>
          <p:nvPr>
            <p:ph type="sldNum" sz="quarter" idx="10"/>
          </p:nvPr>
        </p:nvSpPr>
        <p:spPr/>
        <p:txBody>
          <a:bodyPr/>
          <a:lstStyle/>
          <a:p>
            <a:fld id="{28610D1A-5A0B-4F88-A741-14B783722282}" type="slidenum">
              <a:rPr lang="en-US" smtClean="0"/>
              <a:t>36</a:t>
            </a:fld>
            <a:endParaRPr lang="en-US" dirty="0"/>
          </a:p>
        </p:txBody>
      </p:sp>
    </p:spTree>
    <p:extLst>
      <p:ext uri="{BB962C8B-B14F-4D97-AF65-F5344CB8AC3E}">
        <p14:creationId xmlns:p14="http://schemas.microsoft.com/office/powerpoint/2010/main" val="38412993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DBE1CB-9782-4E64-A0B1-4B5D166FCFFD}" type="datetimeFigureOut">
              <a:rPr lang="en-US" smtClean="0"/>
              <a:t>10/11/2012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1814F7-6AD9-49F9-AE1F-2CD4E6317B29}" type="slidenum">
              <a:rPr lang="en-US" smtClean="0"/>
              <a:t>‹#›</a:t>
            </a:fld>
            <a:endParaRPr lang="en-US" dirty="0"/>
          </a:p>
        </p:txBody>
      </p:sp>
    </p:spTree>
    <p:extLst>
      <p:ext uri="{BB962C8B-B14F-4D97-AF65-F5344CB8AC3E}">
        <p14:creationId xmlns:p14="http://schemas.microsoft.com/office/powerpoint/2010/main" val="2752987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DBE1CB-9782-4E64-A0B1-4B5D166FCFFD}" type="datetimeFigureOut">
              <a:rPr lang="en-US" smtClean="0"/>
              <a:t>10/11/2012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1814F7-6AD9-49F9-AE1F-2CD4E6317B29}" type="slidenum">
              <a:rPr lang="en-US" smtClean="0"/>
              <a:t>‹#›</a:t>
            </a:fld>
            <a:endParaRPr lang="en-US" dirty="0"/>
          </a:p>
        </p:txBody>
      </p:sp>
    </p:spTree>
    <p:extLst>
      <p:ext uri="{BB962C8B-B14F-4D97-AF65-F5344CB8AC3E}">
        <p14:creationId xmlns:p14="http://schemas.microsoft.com/office/powerpoint/2010/main" val="777646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DBE1CB-9782-4E64-A0B1-4B5D166FCFFD}" type="datetimeFigureOut">
              <a:rPr lang="en-US" smtClean="0"/>
              <a:t>10/11/2012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1814F7-6AD9-49F9-AE1F-2CD4E6317B29}" type="slidenum">
              <a:rPr lang="en-US" smtClean="0"/>
              <a:t>‹#›</a:t>
            </a:fld>
            <a:endParaRPr lang="en-US" dirty="0"/>
          </a:p>
        </p:txBody>
      </p:sp>
    </p:spTree>
    <p:extLst>
      <p:ext uri="{BB962C8B-B14F-4D97-AF65-F5344CB8AC3E}">
        <p14:creationId xmlns:p14="http://schemas.microsoft.com/office/powerpoint/2010/main" val="2108211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DBE1CB-9782-4E64-A0B1-4B5D166FCFFD}" type="datetimeFigureOut">
              <a:rPr lang="en-US" smtClean="0"/>
              <a:t>10/11/2012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1814F7-6AD9-49F9-AE1F-2CD4E6317B29}" type="slidenum">
              <a:rPr lang="en-US" smtClean="0"/>
              <a:t>‹#›</a:t>
            </a:fld>
            <a:endParaRPr lang="en-US" dirty="0"/>
          </a:p>
        </p:txBody>
      </p:sp>
    </p:spTree>
    <p:extLst>
      <p:ext uri="{BB962C8B-B14F-4D97-AF65-F5344CB8AC3E}">
        <p14:creationId xmlns:p14="http://schemas.microsoft.com/office/powerpoint/2010/main" val="1581530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DBE1CB-9782-4E64-A0B1-4B5D166FCFFD}" type="datetimeFigureOut">
              <a:rPr lang="en-US" smtClean="0"/>
              <a:t>10/11/2012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1814F7-6AD9-49F9-AE1F-2CD4E6317B29}" type="slidenum">
              <a:rPr lang="en-US" smtClean="0"/>
              <a:t>‹#›</a:t>
            </a:fld>
            <a:endParaRPr lang="en-US" dirty="0"/>
          </a:p>
        </p:txBody>
      </p:sp>
    </p:spTree>
    <p:extLst>
      <p:ext uri="{BB962C8B-B14F-4D97-AF65-F5344CB8AC3E}">
        <p14:creationId xmlns:p14="http://schemas.microsoft.com/office/powerpoint/2010/main" val="1744102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DBE1CB-9782-4E64-A0B1-4B5D166FCFFD}" type="datetimeFigureOut">
              <a:rPr lang="en-US" smtClean="0"/>
              <a:t>10/11/2012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1814F7-6AD9-49F9-AE1F-2CD4E6317B29}" type="slidenum">
              <a:rPr lang="en-US" smtClean="0"/>
              <a:t>‹#›</a:t>
            </a:fld>
            <a:endParaRPr lang="en-US" dirty="0"/>
          </a:p>
        </p:txBody>
      </p:sp>
    </p:spTree>
    <p:extLst>
      <p:ext uri="{BB962C8B-B14F-4D97-AF65-F5344CB8AC3E}">
        <p14:creationId xmlns:p14="http://schemas.microsoft.com/office/powerpoint/2010/main" val="3945813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DBE1CB-9782-4E64-A0B1-4B5D166FCFFD}" type="datetimeFigureOut">
              <a:rPr lang="en-US" smtClean="0"/>
              <a:t>10/11/2012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81814F7-6AD9-49F9-AE1F-2CD4E6317B29}" type="slidenum">
              <a:rPr lang="en-US" smtClean="0"/>
              <a:t>‹#›</a:t>
            </a:fld>
            <a:endParaRPr lang="en-US" dirty="0"/>
          </a:p>
        </p:txBody>
      </p:sp>
    </p:spTree>
    <p:extLst>
      <p:ext uri="{BB962C8B-B14F-4D97-AF65-F5344CB8AC3E}">
        <p14:creationId xmlns:p14="http://schemas.microsoft.com/office/powerpoint/2010/main" val="577249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DBE1CB-9782-4E64-A0B1-4B5D166FCFFD}" type="datetimeFigureOut">
              <a:rPr lang="en-US" smtClean="0"/>
              <a:t>10/11/2012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81814F7-6AD9-49F9-AE1F-2CD4E6317B29}" type="slidenum">
              <a:rPr lang="en-US" smtClean="0"/>
              <a:t>‹#›</a:t>
            </a:fld>
            <a:endParaRPr lang="en-US" dirty="0"/>
          </a:p>
        </p:txBody>
      </p:sp>
    </p:spTree>
    <p:extLst>
      <p:ext uri="{BB962C8B-B14F-4D97-AF65-F5344CB8AC3E}">
        <p14:creationId xmlns:p14="http://schemas.microsoft.com/office/powerpoint/2010/main" val="3072458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DBE1CB-9782-4E64-A0B1-4B5D166FCFFD}" type="datetimeFigureOut">
              <a:rPr lang="en-US" smtClean="0"/>
              <a:t>10/11/2012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81814F7-6AD9-49F9-AE1F-2CD4E6317B29}" type="slidenum">
              <a:rPr lang="en-US" smtClean="0"/>
              <a:t>‹#›</a:t>
            </a:fld>
            <a:endParaRPr lang="en-US" dirty="0"/>
          </a:p>
        </p:txBody>
      </p:sp>
    </p:spTree>
    <p:extLst>
      <p:ext uri="{BB962C8B-B14F-4D97-AF65-F5344CB8AC3E}">
        <p14:creationId xmlns:p14="http://schemas.microsoft.com/office/powerpoint/2010/main" val="468829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DBE1CB-9782-4E64-A0B1-4B5D166FCFFD}" type="datetimeFigureOut">
              <a:rPr lang="en-US" smtClean="0"/>
              <a:t>10/11/2012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1814F7-6AD9-49F9-AE1F-2CD4E6317B29}" type="slidenum">
              <a:rPr lang="en-US" smtClean="0"/>
              <a:t>‹#›</a:t>
            </a:fld>
            <a:endParaRPr lang="en-US" dirty="0"/>
          </a:p>
        </p:txBody>
      </p:sp>
    </p:spTree>
    <p:extLst>
      <p:ext uri="{BB962C8B-B14F-4D97-AF65-F5344CB8AC3E}">
        <p14:creationId xmlns:p14="http://schemas.microsoft.com/office/powerpoint/2010/main" val="3400643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DBE1CB-9782-4E64-A0B1-4B5D166FCFFD}" type="datetimeFigureOut">
              <a:rPr lang="en-US" smtClean="0"/>
              <a:t>10/11/2012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1814F7-6AD9-49F9-AE1F-2CD4E6317B29}" type="slidenum">
              <a:rPr lang="en-US" smtClean="0"/>
              <a:t>‹#›</a:t>
            </a:fld>
            <a:endParaRPr lang="en-US" dirty="0"/>
          </a:p>
        </p:txBody>
      </p:sp>
    </p:spTree>
    <p:extLst>
      <p:ext uri="{BB962C8B-B14F-4D97-AF65-F5344CB8AC3E}">
        <p14:creationId xmlns:p14="http://schemas.microsoft.com/office/powerpoint/2010/main" val="6370302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DBE1CB-9782-4E64-A0B1-4B5D166FCFFD}" type="datetimeFigureOut">
              <a:rPr lang="en-US" smtClean="0"/>
              <a:t>10/11/2012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1814F7-6AD9-49F9-AE1F-2CD4E6317B29}" type="slidenum">
              <a:rPr lang="en-US" smtClean="0"/>
              <a:t>‹#›</a:t>
            </a:fld>
            <a:endParaRPr lang="en-US" dirty="0"/>
          </a:p>
        </p:txBody>
      </p:sp>
    </p:spTree>
    <p:extLst>
      <p:ext uri="{BB962C8B-B14F-4D97-AF65-F5344CB8AC3E}">
        <p14:creationId xmlns:p14="http://schemas.microsoft.com/office/powerpoint/2010/main" val="3148273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image" Target="../media/image19.emf"/><Relationship Id="rId5" Type="http://schemas.openxmlformats.org/officeDocument/2006/relationships/image" Target="../media/image18.wmf"/><Relationship Id="rId4" Type="http://schemas.openxmlformats.org/officeDocument/2006/relationships/oleObject" Target="../embeddings/oleObject14.bin"/></Relationships>
</file>

<file path=ppt/slides/_rels/slide11.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6.xml"/><Relationship Id="rId1" Type="http://schemas.openxmlformats.org/officeDocument/2006/relationships/vmlDrawing" Target="../drawings/vmlDrawing5.vml"/><Relationship Id="rId4" Type="http://schemas.openxmlformats.org/officeDocument/2006/relationships/image" Target="../media/image22.wmf"/></Relationships>
</file>

<file path=ppt/slides/_rels/slide14.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image" Target="../media/image24.wmf"/><Relationship Id="rId5" Type="http://schemas.openxmlformats.org/officeDocument/2006/relationships/oleObject" Target="../embeddings/oleObject17.bin"/><Relationship Id="rId4" Type="http://schemas.openxmlformats.org/officeDocument/2006/relationships/image" Target="../media/image23.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26.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27.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29.wmf"/><Relationship Id="rId5" Type="http://schemas.openxmlformats.org/officeDocument/2006/relationships/oleObject" Target="../embeddings/oleObject22.bin"/><Relationship Id="rId4" Type="http://schemas.openxmlformats.org/officeDocument/2006/relationships/image" Target="../media/image28.wmf"/></Relationships>
</file>

<file path=ppt/slides/_rels/slide19.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oleObject" Target="../embeddings/oleObject23.bin"/><Relationship Id="rId7"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31.wmf"/><Relationship Id="rId5" Type="http://schemas.openxmlformats.org/officeDocument/2006/relationships/oleObject" Target="../embeddings/oleObject24.bin"/><Relationship Id="rId4" Type="http://schemas.openxmlformats.org/officeDocument/2006/relationships/image" Target="../media/image30.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34.wmf"/><Relationship Id="rId5" Type="http://schemas.openxmlformats.org/officeDocument/2006/relationships/oleObject" Target="../embeddings/oleObject27.bin"/><Relationship Id="rId4" Type="http://schemas.openxmlformats.org/officeDocument/2006/relationships/image" Target="../media/image33.wmf"/></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31.bin"/><Relationship Id="rId3" Type="http://schemas.openxmlformats.org/officeDocument/2006/relationships/oleObject" Target="../embeddings/oleObject28.bin"/><Relationship Id="rId7" Type="http://schemas.openxmlformats.org/officeDocument/2006/relationships/oleObject" Target="../embeddings/oleObject30.bin"/><Relationship Id="rId12" Type="http://schemas.openxmlformats.org/officeDocument/2006/relationships/image" Target="../media/image37.wmf"/><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24.wmf"/><Relationship Id="rId11" Type="http://schemas.openxmlformats.org/officeDocument/2006/relationships/oleObject" Target="../embeddings/oleObject33.bin"/><Relationship Id="rId5" Type="http://schemas.openxmlformats.org/officeDocument/2006/relationships/oleObject" Target="../embeddings/oleObject29.bin"/><Relationship Id="rId10" Type="http://schemas.openxmlformats.org/officeDocument/2006/relationships/image" Target="../media/image36.wmf"/><Relationship Id="rId4" Type="http://schemas.openxmlformats.org/officeDocument/2006/relationships/image" Target="../media/image35.wmf"/><Relationship Id="rId9" Type="http://schemas.openxmlformats.org/officeDocument/2006/relationships/oleObject" Target="../embeddings/oleObject32.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38.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39.w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41.wmf"/><Relationship Id="rId5" Type="http://schemas.openxmlformats.org/officeDocument/2006/relationships/oleObject" Target="../embeddings/oleObject37.bin"/><Relationship Id="rId4" Type="http://schemas.openxmlformats.org/officeDocument/2006/relationships/image" Target="../media/image40.w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43.wmf"/><Relationship Id="rId5" Type="http://schemas.openxmlformats.org/officeDocument/2006/relationships/oleObject" Target="../embeddings/oleObject39.bin"/><Relationship Id="rId4" Type="http://schemas.openxmlformats.org/officeDocument/2006/relationships/image" Target="../media/image42.w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44.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45.wmf"/></Relationships>
</file>

<file path=ppt/slides/_rels/slide2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image" Target="../media/image51.wmf"/></Relationships>
</file>

<file path=ppt/slides/_rels/slide3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3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slideLayout" Target="../slideLayouts/slideLayout4.xml"/><Relationship Id="rId1" Type="http://schemas.openxmlformats.org/officeDocument/2006/relationships/vmlDrawing" Target="../drawings/vmlDrawing20.vml"/><Relationship Id="rId5" Type="http://schemas.openxmlformats.org/officeDocument/2006/relationships/image" Target="../media/image58.wmf"/><Relationship Id="rId4" Type="http://schemas.openxmlformats.org/officeDocument/2006/relationships/oleObject" Target="../embeddings/oleObject43.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slideLayout" Target="../slideLayouts/slideLayout4.xml"/><Relationship Id="rId1" Type="http://schemas.openxmlformats.org/officeDocument/2006/relationships/vmlDrawing" Target="../drawings/vmlDrawing21.vml"/><Relationship Id="rId5" Type="http://schemas.openxmlformats.org/officeDocument/2006/relationships/image" Target="../media/image60.wmf"/><Relationship Id="rId4" Type="http://schemas.openxmlformats.org/officeDocument/2006/relationships/oleObject" Target="../embeddings/oleObject44.bin"/></Relationships>
</file>

<file path=ppt/slides/_rels/slide4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image" Target="../media/image63.wmf"/></Relationships>
</file>

<file path=ppt/slides/_rels/slide4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23.vml"/><Relationship Id="rId5" Type="http://schemas.openxmlformats.org/officeDocument/2006/relationships/image" Target="../media/image67.png"/><Relationship Id="rId4" Type="http://schemas.openxmlformats.org/officeDocument/2006/relationships/image" Target="../media/image66.wmf"/></Relationships>
</file>

<file path=ppt/slides/_rels/slide4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slideLayout" Target="../slideLayouts/slideLayout4.xml"/><Relationship Id="rId1" Type="http://schemas.openxmlformats.org/officeDocument/2006/relationships/vmlDrawing" Target="../drawings/vmlDrawing24.vml"/><Relationship Id="rId5" Type="http://schemas.openxmlformats.org/officeDocument/2006/relationships/image" Target="../media/image68.wmf"/><Relationship Id="rId4" Type="http://schemas.openxmlformats.org/officeDocument/2006/relationships/oleObject" Target="../embeddings/oleObject47.bin"/></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image" Target="../media/image70.w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74.wmf"/></Relationships>
</file>

<file path=ppt/slides/_rels/slide56.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4.xml"/><Relationship Id="rId1" Type="http://schemas.openxmlformats.org/officeDocument/2006/relationships/vmlDrawing" Target="../drawings/vmlDrawing27.vml"/><Relationship Id="rId6" Type="http://schemas.openxmlformats.org/officeDocument/2006/relationships/image" Target="../media/image79.wmf"/><Relationship Id="rId5" Type="http://schemas.openxmlformats.org/officeDocument/2006/relationships/oleObject" Target="../embeddings/oleObject51.bin"/><Relationship Id="rId4" Type="http://schemas.openxmlformats.org/officeDocument/2006/relationships/image" Target="../media/image78.wmf"/></Relationships>
</file>

<file path=ppt/slides/_rels/slide6.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7.emf"/><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3.wmf"/><Relationship Id="rId11" Type="http://schemas.openxmlformats.org/officeDocument/2006/relationships/image" Target="../media/image5.wmf"/><Relationship Id="rId5" Type="http://schemas.openxmlformats.org/officeDocument/2006/relationships/oleObject" Target="../embeddings/oleObject2.bin"/><Relationship Id="rId10" Type="http://schemas.openxmlformats.org/officeDocument/2006/relationships/oleObject" Target="../embeddings/oleObject4.bin"/><Relationship Id="rId4" Type="http://schemas.openxmlformats.org/officeDocument/2006/relationships/image" Target="../media/image2.wmf"/><Relationship Id="rId9" Type="http://schemas.openxmlformats.org/officeDocument/2006/relationships/image" Target="../media/image6.emf"/></Relationships>
</file>

<file path=ppt/slides/_rels/slide6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28.vml"/><Relationship Id="rId4" Type="http://schemas.openxmlformats.org/officeDocument/2006/relationships/image" Target="../media/image82.wmf"/></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29.vml"/><Relationship Id="rId4" Type="http://schemas.openxmlformats.org/officeDocument/2006/relationships/image" Target="../media/image83.wmf"/></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Layout" Target="../slideLayouts/slideLayout2.xml"/><Relationship Id="rId1" Type="http://schemas.openxmlformats.org/officeDocument/2006/relationships/vmlDrawing" Target="../drawings/vmlDrawing30.vml"/><Relationship Id="rId4" Type="http://schemas.openxmlformats.org/officeDocument/2006/relationships/image" Target="../media/image84.wmf"/></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85.wmf"/></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Layout" Target="../slideLayouts/slideLayout2.xml"/><Relationship Id="rId1" Type="http://schemas.openxmlformats.org/officeDocument/2006/relationships/vmlDrawing" Target="../drawings/vmlDrawing32.vml"/><Relationship Id="rId4" Type="http://schemas.openxmlformats.org/officeDocument/2006/relationships/image" Target="../media/image86.wmf"/></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33.vml"/><Relationship Id="rId4" Type="http://schemas.openxmlformats.org/officeDocument/2006/relationships/image" Target="../media/image87.wmf"/></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34.vml"/><Relationship Id="rId6" Type="http://schemas.openxmlformats.org/officeDocument/2006/relationships/image" Target="../media/image89.wmf"/><Relationship Id="rId5" Type="http://schemas.openxmlformats.org/officeDocument/2006/relationships/oleObject" Target="../embeddings/oleObject59.bin"/><Relationship Id="rId4" Type="http://schemas.openxmlformats.org/officeDocument/2006/relationships/image" Target="../media/image88.wmf"/></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Layout" Target="../slideLayouts/slideLayout2.xml"/><Relationship Id="rId1" Type="http://schemas.openxmlformats.org/officeDocument/2006/relationships/vmlDrawing" Target="../drawings/vmlDrawing35.vml"/><Relationship Id="rId4" Type="http://schemas.openxmlformats.org/officeDocument/2006/relationships/image" Target="../media/image90.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image" Target="../media/image12.wmf"/><Relationship Id="rId3" Type="http://schemas.openxmlformats.org/officeDocument/2006/relationships/image" Target="../media/image13.emf"/><Relationship Id="rId7" Type="http://schemas.openxmlformats.org/officeDocument/2006/relationships/image" Target="../media/image9.wmf"/><Relationship Id="rId12" Type="http://schemas.openxmlformats.org/officeDocument/2006/relationships/oleObject" Target="../embeddings/oleObject9.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6.bin"/><Relationship Id="rId11" Type="http://schemas.openxmlformats.org/officeDocument/2006/relationships/image" Target="../media/image11.wmf"/><Relationship Id="rId5" Type="http://schemas.openxmlformats.org/officeDocument/2006/relationships/image" Target="../media/image8.w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10.wmf"/></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10.bin"/><Relationship Id="rId7" Type="http://schemas.openxmlformats.org/officeDocument/2006/relationships/oleObject" Target="../embeddings/oleObject12.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15.wmf"/><Relationship Id="rId5" Type="http://schemas.openxmlformats.org/officeDocument/2006/relationships/oleObject" Target="../embeddings/oleObject11.bin"/><Relationship Id="rId10" Type="http://schemas.openxmlformats.org/officeDocument/2006/relationships/image" Target="../media/image17.wmf"/><Relationship Id="rId4" Type="http://schemas.openxmlformats.org/officeDocument/2006/relationships/image" Target="../media/image14.wmf"/><Relationship Id="rId9" Type="http://schemas.openxmlformats.org/officeDocument/2006/relationships/oleObject" Target="../embeddings/oleObject1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14400" y="1524000"/>
            <a:ext cx="7315199" cy="584775"/>
          </a:xfrm>
          <a:prstGeom prst="rect">
            <a:avLst/>
          </a:prstGeom>
          <a:noFill/>
        </p:spPr>
        <p:txBody>
          <a:bodyPr wrap="square" rtlCol="0">
            <a:spAutoFit/>
          </a:bodyPr>
          <a:lstStyle/>
          <a:p>
            <a:pPr algn="ctr"/>
            <a:r>
              <a:rPr lang="en-US" sz="3200" dirty="0" smtClean="0">
                <a:solidFill>
                  <a:srgbClr val="002060"/>
                </a:solidFill>
              </a:rPr>
              <a:t>HVAC Fundamentals &amp; Components</a:t>
            </a:r>
            <a:endParaRPr lang="en-US" sz="3200" dirty="0">
              <a:solidFill>
                <a:srgbClr val="002060"/>
              </a:solidFill>
            </a:endParaRPr>
          </a:p>
        </p:txBody>
      </p:sp>
      <p:cxnSp>
        <p:nvCxnSpPr>
          <p:cNvPr id="8" name="Straight Connector 7"/>
          <p:cNvCxnSpPr/>
          <p:nvPr/>
        </p:nvCxnSpPr>
        <p:spPr>
          <a:xfrm>
            <a:off x="1676400" y="2047220"/>
            <a:ext cx="57912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897437" y="3581400"/>
            <a:ext cx="3349123" cy="523220"/>
          </a:xfrm>
          <a:prstGeom prst="rect">
            <a:avLst/>
          </a:prstGeom>
          <a:noFill/>
        </p:spPr>
        <p:txBody>
          <a:bodyPr wrap="none" rtlCol="0">
            <a:spAutoFit/>
          </a:bodyPr>
          <a:lstStyle/>
          <a:p>
            <a:pPr algn="ctr"/>
            <a:r>
              <a:rPr lang="en-US" sz="2800" dirty="0" smtClean="0"/>
              <a:t>Course No. ENRG 55A</a:t>
            </a:r>
            <a:endParaRPr lang="en-US" sz="2800" dirty="0"/>
          </a:p>
        </p:txBody>
      </p:sp>
    </p:spTree>
    <p:extLst>
      <p:ext uri="{BB962C8B-B14F-4D97-AF65-F5344CB8AC3E}">
        <p14:creationId xmlns:p14="http://schemas.microsoft.com/office/powerpoint/2010/main" val="965010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800" u="sng" dirty="0" smtClean="0">
                <a:solidFill>
                  <a:srgbClr val="0070C0"/>
                </a:solidFill>
              </a:rPr>
              <a:t>HVAC </a:t>
            </a:r>
            <a:r>
              <a:rPr lang="en-US" sz="2800" u="sng" dirty="0" smtClean="0">
                <a:solidFill>
                  <a:srgbClr val="0070C0"/>
                </a:solidFill>
              </a:rPr>
              <a:t>Fundamentals </a:t>
            </a:r>
            <a:r>
              <a:rPr lang="en-US" sz="2800" u="sng" dirty="0" smtClean="0">
                <a:solidFill>
                  <a:srgbClr val="0070C0"/>
                </a:solidFill>
              </a:rPr>
              <a:t>&amp; Components</a:t>
            </a:r>
            <a:endParaRPr lang="en-US" sz="2800" dirty="0"/>
          </a:p>
        </p:txBody>
      </p:sp>
      <p:sp>
        <p:nvSpPr>
          <p:cNvPr id="3" name="TextBox 2"/>
          <p:cNvSpPr txBox="1"/>
          <p:nvPr/>
        </p:nvSpPr>
        <p:spPr>
          <a:xfrm>
            <a:off x="228600" y="1295400"/>
            <a:ext cx="8229600" cy="4801314"/>
          </a:xfrm>
          <a:prstGeom prst="rect">
            <a:avLst/>
          </a:prstGeom>
          <a:noFill/>
        </p:spPr>
        <p:txBody>
          <a:bodyPr wrap="square" rtlCol="0">
            <a:spAutoFit/>
          </a:bodyPr>
          <a:lstStyle/>
          <a:p>
            <a:r>
              <a:rPr lang="en-US" dirty="0" smtClean="0"/>
              <a:t>VP </a:t>
            </a:r>
            <a:r>
              <a:rPr lang="en-US" dirty="0"/>
              <a:t>= the velocity pressure is used to measure velocities and flow rates in piping and ducts.</a:t>
            </a:r>
          </a:p>
          <a:p>
            <a:endParaRPr lang="en-US" dirty="0" smtClean="0"/>
          </a:p>
          <a:p>
            <a:r>
              <a:rPr lang="en-US" dirty="0" smtClean="0"/>
              <a:t>VP can be calculated using the equation                                , from </a:t>
            </a:r>
            <a:r>
              <a:rPr lang="en-US" i="1" dirty="0" smtClean="0"/>
              <a:t>Bernoulli’s Equation</a:t>
            </a:r>
          </a:p>
          <a:p>
            <a:endParaRPr lang="en-US" dirty="0"/>
          </a:p>
          <a:p>
            <a:r>
              <a:rPr lang="en-US" dirty="0" smtClean="0"/>
              <a:t>VP is measured using  </a:t>
            </a:r>
            <a:r>
              <a:rPr lang="en-US" i="1" dirty="0" smtClean="0"/>
              <a:t>pitot tube</a:t>
            </a:r>
            <a:r>
              <a:rPr lang="en-US" dirty="0" smtClean="0"/>
              <a:t> </a:t>
            </a:r>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66972259"/>
              </p:ext>
            </p:extLst>
          </p:nvPr>
        </p:nvGraphicFramePr>
        <p:xfrm>
          <a:off x="4343400" y="1981200"/>
          <a:ext cx="1447800" cy="711200"/>
        </p:xfrm>
        <a:graphic>
          <a:graphicData uri="http://schemas.openxmlformats.org/presentationml/2006/ole">
            <mc:AlternateContent xmlns:mc="http://schemas.openxmlformats.org/markup-compatibility/2006">
              <mc:Choice xmlns:v="urn:schemas-microsoft-com:vml" Requires="v">
                <p:oleObj spid="_x0000_s5206" name="Equation" r:id="rId4" imgW="939600" imgH="711000" progId="Equation.3">
                  <p:embed/>
                </p:oleObj>
              </mc:Choice>
              <mc:Fallback>
                <p:oleObj name="Equation" r:id="rId4" imgW="939600" imgH="711000" progId="Equation.3">
                  <p:embed/>
                  <p:pic>
                    <p:nvPicPr>
                      <p:cNvPr id="0" name=""/>
                      <p:cNvPicPr/>
                      <p:nvPr/>
                    </p:nvPicPr>
                    <p:blipFill>
                      <a:blip r:embed="rId5"/>
                      <a:stretch>
                        <a:fillRect/>
                      </a:stretch>
                    </p:blipFill>
                    <p:spPr>
                      <a:xfrm>
                        <a:off x="4343400" y="1981200"/>
                        <a:ext cx="1447800" cy="711200"/>
                      </a:xfrm>
                      <a:prstGeom prst="rect">
                        <a:avLst/>
                      </a:prstGeom>
                    </p:spPr>
                  </p:pic>
                </p:oleObj>
              </mc:Fallback>
            </mc:AlternateContent>
          </a:graphicData>
        </a:graphic>
      </p:graphicFrame>
      <p:pic>
        <p:nvPicPr>
          <p:cNvPr id="5128"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4360" y="3048000"/>
            <a:ext cx="8432180" cy="3581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0723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solidFill>
                  <a:srgbClr val="0070C0"/>
                </a:solidFill>
              </a:rPr>
              <a:t>HVAC </a:t>
            </a:r>
            <a:r>
              <a:rPr lang="en-US" sz="2800" u="sng" dirty="0" smtClean="0">
                <a:solidFill>
                  <a:srgbClr val="0070C0"/>
                </a:solidFill>
              </a:rPr>
              <a:t>Fundamentals </a:t>
            </a:r>
            <a:r>
              <a:rPr lang="en-US" sz="2800" u="sng" dirty="0">
                <a:solidFill>
                  <a:srgbClr val="0070C0"/>
                </a:solidFill>
              </a:rPr>
              <a:t>&amp; Components</a:t>
            </a:r>
            <a:endParaRPr lang="en-US" sz="28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310" y="1643390"/>
            <a:ext cx="7778890" cy="501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2489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solidFill>
                  <a:srgbClr val="0070C0"/>
                </a:solidFill>
              </a:rPr>
              <a:t>HVAC </a:t>
            </a:r>
            <a:r>
              <a:rPr lang="en-US" sz="2800" u="sng" dirty="0" smtClean="0">
                <a:solidFill>
                  <a:srgbClr val="0070C0"/>
                </a:solidFill>
              </a:rPr>
              <a:t>Fundamentals </a:t>
            </a:r>
            <a:r>
              <a:rPr lang="en-US" sz="2800" u="sng" dirty="0">
                <a:solidFill>
                  <a:srgbClr val="0070C0"/>
                </a:solidFill>
              </a:rPr>
              <a:t>&amp; Components</a:t>
            </a:r>
            <a:endParaRPr lang="en-US" sz="2800"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585476"/>
            <a:ext cx="8153400" cy="5120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39455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792162"/>
          </a:xfrm>
        </p:spPr>
        <p:txBody>
          <a:bodyPr>
            <a:normAutofit/>
          </a:bodyPr>
          <a:lstStyle/>
          <a:p>
            <a:r>
              <a:rPr lang="en-US" sz="2800" u="sng" dirty="0">
                <a:solidFill>
                  <a:srgbClr val="0070C0"/>
                </a:solidFill>
              </a:rPr>
              <a:t>HVAC </a:t>
            </a:r>
            <a:r>
              <a:rPr lang="en-US" sz="2800" u="sng" dirty="0" smtClean="0">
                <a:solidFill>
                  <a:srgbClr val="0070C0"/>
                </a:solidFill>
              </a:rPr>
              <a:t>Fundamentals </a:t>
            </a:r>
            <a:r>
              <a:rPr lang="en-US" sz="2800" u="sng" dirty="0">
                <a:solidFill>
                  <a:srgbClr val="0070C0"/>
                </a:solidFill>
              </a:rPr>
              <a:t>&amp; Components</a:t>
            </a:r>
            <a:endParaRPr lang="en-US" sz="2800" dirty="0"/>
          </a:p>
        </p:txBody>
      </p:sp>
      <p:sp>
        <p:nvSpPr>
          <p:cNvPr id="4" name="TextBox 3"/>
          <p:cNvSpPr txBox="1"/>
          <p:nvPr/>
        </p:nvSpPr>
        <p:spPr>
          <a:xfrm>
            <a:off x="381000" y="838200"/>
            <a:ext cx="8229600" cy="5909310"/>
          </a:xfrm>
          <a:prstGeom prst="rect">
            <a:avLst/>
          </a:prstGeom>
          <a:noFill/>
        </p:spPr>
        <p:txBody>
          <a:bodyPr wrap="square" rtlCol="0">
            <a:spAutoFit/>
          </a:bodyPr>
          <a:lstStyle/>
          <a:p>
            <a:r>
              <a:rPr lang="en-US" b="1" dirty="0" smtClean="0">
                <a:solidFill>
                  <a:srgbClr val="FF0000"/>
                </a:solidFill>
              </a:rPr>
              <a:t>b. Pressure conversion cont’d</a:t>
            </a:r>
          </a:p>
          <a:p>
            <a:r>
              <a:rPr lang="en-US" b="1" dirty="0" smtClean="0"/>
              <a:t>1. </a:t>
            </a:r>
            <a:r>
              <a:rPr lang="en-US" dirty="0" smtClean="0"/>
              <a:t>Convert 16.2 ft air to inches water gage (in wg)</a:t>
            </a:r>
          </a:p>
          <a:p>
            <a:r>
              <a:rPr lang="en-US" dirty="0" smtClean="0"/>
              <a:t>Solution:</a:t>
            </a:r>
          </a:p>
          <a:p>
            <a:r>
              <a:rPr lang="en-US" dirty="0" smtClean="0"/>
              <a:t>Using conversion factor: </a:t>
            </a:r>
            <a:r>
              <a:rPr lang="en-US" b="1" dirty="0" smtClean="0"/>
              <a:t>1 </a:t>
            </a:r>
            <a:r>
              <a:rPr lang="en-US" b="1" i="1" dirty="0" smtClean="0"/>
              <a:t>in.wg = </a:t>
            </a:r>
            <a:r>
              <a:rPr lang="en-US" b="1" dirty="0" smtClean="0"/>
              <a:t>69.6 </a:t>
            </a:r>
            <a:r>
              <a:rPr lang="en-US" b="1" i="1" dirty="0" smtClean="0"/>
              <a:t>ft.air</a:t>
            </a:r>
          </a:p>
          <a:p>
            <a:endParaRPr lang="en-US" dirty="0" smtClean="0"/>
          </a:p>
          <a:p>
            <a:endParaRPr lang="en-US" dirty="0"/>
          </a:p>
          <a:p>
            <a:endParaRPr lang="en-US" dirty="0" smtClean="0"/>
          </a:p>
          <a:p>
            <a:r>
              <a:rPr lang="en-US" b="1" dirty="0" smtClean="0"/>
              <a:t>2. </a:t>
            </a:r>
            <a:r>
              <a:rPr lang="en-US" dirty="0" smtClean="0"/>
              <a:t>Change the following quantities to the new units specified</a:t>
            </a:r>
            <a:endParaRPr lang="en-US" dirty="0"/>
          </a:p>
          <a:p>
            <a:pPr marL="342900" indent="-342900">
              <a:buAutoNum type="alphaUcPeriod"/>
            </a:pPr>
            <a:r>
              <a:rPr lang="en-US" dirty="0" smtClean="0"/>
              <a:t>130 lb</a:t>
            </a:r>
            <a:r>
              <a:rPr lang="en-US" baseline="-25000" dirty="0" smtClean="0"/>
              <a:t>f</a:t>
            </a:r>
            <a:r>
              <a:rPr lang="en-US" dirty="0" smtClean="0"/>
              <a:t>/in</a:t>
            </a:r>
            <a:r>
              <a:rPr lang="en-US" baseline="30000" dirty="0" smtClean="0"/>
              <a:t>2</a:t>
            </a:r>
            <a:r>
              <a:rPr lang="en-US" dirty="0" smtClean="0"/>
              <a:t> (psi) to ft wg</a:t>
            </a:r>
          </a:p>
          <a:p>
            <a:pPr marL="342900" indent="-342900">
              <a:buAutoNum type="alphaUcPeriod"/>
            </a:pPr>
            <a:r>
              <a:rPr lang="en-US" dirty="0" smtClean="0"/>
              <a:t>25 in. Hg to mm. Hg</a:t>
            </a:r>
          </a:p>
          <a:p>
            <a:r>
              <a:rPr lang="en-US" dirty="0" smtClean="0"/>
              <a:t>Exercise:</a:t>
            </a:r>
          </a:p>
          <a:p>
            <a:r>
              <a:rPr lang="en-US" dirty="0" smtClean="0"/>
              <a:t>Convert 20.5 in. Hg to lbf/in</a:t>
            </a:r>
            <a:r>
              <a:rPr lang="en-US" baseline="30000" dirty="0" smtClean="0"/>
              <a:t>2</a:t>
            </a:r>
            <a:r>
              <a:rPr lang="en-US" dirty="0" smtClean="0"/>
              <a:t>(psi)</a:t>
            </a:r>
          </a:p>
          <a:p>
            <a:r>
              <a:rPr lang="en-US" b="1" dirty="0" smtClean="0">
                <a:solidFill>
                  <a:srgbClr val="FF0000"/>
                </a:solidFill>
              </a:rPr>
              <a:t>Apply the following units conversion factors:</a:t>
            </a:r>
          </a:p>
          <a:p>
            <a:r>
              <a:rPr lang="en-US" b="1" dirty="0" smtClean="0"/>
              <a:t>US Customary:</a:t>
            </a:r>
            <a:r>
              <a:rPr lang="en-US" dirty="0" smtClean="0"/>
              <a:t>				</a:t>
            </a:r>
            <a:r>
              <a:rPr lang="en-US" b="1" dirty="0" smtClean="0"/>
              <a:t>Metric System/SI Systems:</a:t>
            </a:r>
          </a:p>
          <a:p>
            <a:r>
              <a:rPr lang="en-US" dirty="0" smtClean="0"/>
              <a:t>2.036 in. Hg = 1 lb</a:t>
            </a:r>
            <a:r>
              <a:rPr lang="en-US" baseline="-25000" dirty="0" smtClean="0"/>
              <a:t>f</a:t>
            </a:r>
            <a:r>
              <a:rPr lang="en-US" dirty="0" smtClean="0"/>
              <a:t>/in</a:t>
            </a:r>
            <a:r>
              <a:rPr lang="en-US" baseline="30000" dirty="0" smtClean="0"/>
              <a:t>2</a:t>
            </a:r>
            <a:r>
              <a:rPr lang="en-US" dirty="0" smtClean="0"/>
              <a:t> (psi) 			1 Pa = 1 N/m</a:t>
            </a:r>
            <a:r>
              <a:rPr lang="en-US" baseline="30000" dirty="0" smtClean="0"/>
              <a:t>2</a:t>
            </a:r>
          </a:p>
          <a:p>
            <a:r>
              <a:rPr lang="en-US" dirty="0"/>
              <a:t>1 </a:t>
            </a:r>
            <a:r>
              <a:rPr lang="en-US" dirty="0" smtClean="0"/>
              <a:t>psi </a:t>
            </a:r>
            <a:r>
              <a:rPr lang="en-US" dirty="0"/>
              <a:t>= 2.3 ft. wg </a:t>
            </a:r>
            <a:r>
              <a:rPr lang="en-US" dirty="0" smtClean="0"/>
              <a:t>				101.3 kN/m</a:t>
            </a:r>
            <a:r>
              <a:rPr lang="en-US" baseline="30000" dirty="0" smtClean="0"/>
              <a:t>2 </a:t>
            </a:r>
            <a:r>
              <a:rPr lang="en-US" dirty="0" smtClean="0"/>
              <a:t>= 1 atm</a:t>
            </a:r>
          </a:p>
          <a:p>
            <a:r>
              <a:rPr lang="en-US" dirty="0" smtClean="0"/>
              <a:t>					3386 Pa = in Hg</a:t>
            </a:r>
          </a:p>
          <a:p>
            <a:r>
              <a:rPr lang="en-US" dirty="0" smtClean="0"/>
              <a:t>					249.1 Pa = 1 mm Hg</a:t>
            </a:r>
          </a:p>
          <a:p>
            <a:r>
              <a:rPr lang="en-US" b="1" dirty="0" smtClean="0"/>
              <a:t>Metric/SI systems – US Customary:</a:t>
            </a:r>
          </a:p>
          <a:p>
            <a:r>
              <a:rPr lang="en-US" dirty="0" smtClean="0"/>
              <a:t>1 atm – 14.7 psia </a:t>
            </a:r>
            <a:endParaRPr lang="en-US" dirty="0"/>
          </a:p>
          <a:p>
            <a:r>
              <a:rPr lang="en-US" dirty="0" smtClean="0"/>
              <a:t> 1 atm – 760 mm Hg</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3469910163"/>
              </p:ext>
            </p:extLst>
          </p:nvPr>
        </p:nvGraphicFramePr>
        <p:xfrm>
          <a:off x="1096370" y="2057400"/>
          <a:ext cx="4313830" cy="685800"/>
        </p:xfrm>
        <a:graphic>
          <a:graphicData uri="http://schemas.openxmlformats.org/presentationml/2006/ole">
            <mc:AlternateContent xmlns:mc="http://schemas.openxmlformats.org/markup-compatibility/2006">
              <mc:Choice xmlns:v="urn:schemas-microsoft-com:vml" Requires="v">
                <p:oleObj spid="_x0000_s8280" name="Equation" r:id="rId3" imgW="2260440" imgH="419040" progId="Equation.3">
                  <p:embed/>
                </p:oleObj>
              </mc:Choice>
              <mc:Fallback>
                <p:oleObj name="Equation" r:id="rId3" imgW="2260440" imgH="419040" progId="Equation.3">
                  <p:embed/>
                  <p:pic>
                    <p:nvPicPr>
                      <p:cNvPr id="0" name=""/>
                      <p:cNvPicPr/>
                      <p:nvPr/>
                    </p:nvPicPr>
                    <p:blipFill>
                      <a:blip r:embed="rId4"/>
                      <a:stretch>
                        <a:fillRect/>
                      </a:stretch>
                    </p:blipFill>
                    <p:spPr>
                      <a:xfrm>
                        <a:off x="1096370" y="2057400"/>
                        <a:ext cx="4313830" cy="685800"/>
                      </a:xfrm>
                      <a:prstGeom prst="rect">
                        <a:avLst/>
                      </a:prstGeom>
                    </p:spPr>
                  </p:pic>
                </p:oleObj>
              </mc:Fallback>
            </mc:AlternateContent>
          </a:graphicData>
        </a:graphic>
      </p:graphicFrame>
    </p:spTree>
    <p:extLst>
      <p:ext uri="{BB962C8B-B14F-4D97-AF65-F5344CB8AC3E}">
        <p14:creationId xmlns:p14="http://schemas.microsoft.com/office/powerpoint/2010/main" val="35376082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solidFill>
                  <a:srgbClr val="0070C0"/>
                </a:solidFill>
              </a:rPr>
              <a:t>HVAC </a:t>
            </a:r>
            <a:r>
              <a:rPr lang="en-US" sz="2800" u="sng" dirty="0" smtClean="0">
                <a:solidFill>
                  <a:srgbClr val="0070C0"/>
                </a:solidFill>
              </a:rPr>
              <a:t>Fundamentals </a:t>
            </a:r>
            <a:r>
              <a:rPr lang="en-US" sz="2800" u="sng" dirty="0">
                <a:solidFill>
                  <a:srgbClr val="0070C0"/>
                </a:solidFill>
              </a:rPr>
              <a:t>&amp; Components</a:t>
            </a:r>
            <a:endParaRPr lang="en-US" sz="2800" dirty="0"/>
          </a:p>
        </p:txBody>
      </p:sp>
      <p:sp>
        <p:nvSpPr>
          <p:cNvPr id="3" name="TextBox 2"/>
          <p:cNvSpPr txBox="1"/>
          <p:nvPr/>
        </p:nvSpPr>
        <p:spPr>
          <a:xfrm>
            <a:off x="381000" y="1600200"/>
            <a:ext cx="8153400" cy="4524315"/>
          </a:xfrm>
          <a:prstGeom prst="rect">
            <a:avLst/>
          </a:prstGeom>
          <a:noFill/>
        </p:spPr>
        <p:txBody>
          <a:bodyPr wrap="square" rtlCol="0">
            <a:spAutoFit/>
          </a:bodyPr>
          <a:lstStyle/>
          <a:p>
            <a:r>
              <a:rPr lang="en-US" b="1" dirty="0" smtClean="0">
                <a:solidFill>
                  <a:srgbClr val="FF0000"/>
                </a:solidFill>
              </a:rPr>
              <a:t>b. Pressure conversion cont’d</a:t>
            </a:r>
            <a:endParaRPr lang="en-US" b="1" dirty="0">
              <a:solidFill>
                <a:srgbClr val="FF0000"/>
              </a:solidFill>
            </a:endParaRPr>
          </a:p>
          <a:p>
            <a:pPr marL="342900" indent="-342900">
              <a:buAutoNum type="alphaUcPeriod"/>
            </a:pPr>
            <a:endParaRPr lang="en-US" dirty="0" smtClean="0"/>
          </a:p>
          <a:p>
            <a:pPr marL="342900" indent="-342900">
              <a:buAutoNum type="alphaUcPeriod"/>
            </a:pPr>
            <a:r>
              <a:rPr lang="en-US" dirty="0" smtClean="0"/>
              <a:t>Given: 130 lb</a:t>
            </a:r>
            <a:r>
              <a:rPr lang="en-US" baseline="-25000" dirty="0" smtClean="0"/>
              <a:t>f</a:t>
            </a:r>
            <a:r>
              <a:rPr lang="en-US" dirty="0" smtClean="0"/>
              <a:t>/in</a:t>
            </a:r>
            <a:r>
              <a:rPr lang="en-US" baseline="30000" dirty="0" smtClean="0"/>
              <a:t>2</a:t>
            </a:r>
            <a:r>
              <a:rPr lang="en-US" baseline="-25000" dirty="0" smtClean="0"/>
              <a:t> </a:t>
            </a:r>
            <a:r>
              <a:rPr lang="en-US" dirty="0" smtClean="0"/>
              <a:t>to ft wg		B. Convert 25 inHg to 1 mmHg </a:t>
            </a:r>
          </a:p>
          <a:p>
            <a:endParaRPr lang="en-US" dirty="0"/>
          </a:p>
          <a:p>
            <a:pPr marL="342900" indent="-342900">
              <a:buAutoNum type="alphaUcPeriod"/>
            </a:pPr>
            <a:endParaRPr lang="en-US" dirty="0" smtClean="0"/>
          </a:p>
          <a:p>
            <a:pPr marL="342900" indent="-342900">
              <a:buAutoNum type="alphaUcPeriod"/>
            </a:pPr>
            <a:endParaRPr lang="en-US" dirty="0"/>
          </a:p>
          <a:p>
            <a:pPr marL="342900" indent="-342900">
              <a:buAutoNum type="alphaUcPeriod"/>
            </a:pPr>
            <a:endParaRPr lang="en-US" dirty="0" smtClean="0"/>
          </a:p>
          <a:p>
            <a:pPr marL="342900" indent="-342900">
              <a:buAutoNum type="alphaUcPeriod"/>
            </a:pPr>
            <a:endParaRPr lang="en-US" dirty="0"/>
          </a:p>
          <a:p>
            <a:pPr marL="342900" indent="-342900">
              <a:buAutoNum type="alphaUcPeriod"/>
            </a:pPr>
            <a:endParaRPr lang="en-US" dirty="0" smtClean="0"/>
          </a:p>
          <a:p>
            <a:pPr marL="342900" indent="-342900">
              <a:buAutoNum type="alphaUcPeriod"/>
            </a:pPr>
            <a:endParaRPr lang="en-US" dirty="0"/>
          </a:p>
          <a:p>
            <a:pPr marL="342900" indent="-342900">
              <a:buAutoNum type="alphaUcPeriod"/>
            </a:pPr>
            <a:endParaRPr lang="en-US" dirty="0" smtClean="0"/>
          </a:p>
          <a:p>
            <a:pPr marL="342900" indent="-342900">
              <a:buAutoNum type="alphaUcPeriod"/>
            </a:pPr>
            <a:endParaRPr lang="en-US" dirty="0"/>
          </a:p>
          <a:p>
            <a:pPr marL="342900" indent="-342900">
              <a:buAutoNum type="alphaUcPeriod"/>
            </a:pPr>
            <a:endParaRPr lang="en-US" dirty="0" smtClean="0"/>
          </a:p>
          <a:p>
            <a:pPr marL="342900" indent="-342900">
              <a:buAutoNum type="alphaUcPeriod"/>
            </a:pPr>
            <a:endParaRPr lang="en-US" dirty="0"/>
          </a:p>
          <a:p>
            <a:pPr marL="342900" indent="-342900">
              <a:buAutoNum type="alphaUcPeriod"/>
            </a:pPr>
            <a:endParaRPr lang="en-US" dirty="0" smtClean="0"/>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716253692"/>
              </p:ext>
            </p:extLst>
          </p:nvPr>
        </p:nvGraphicFramePr>
        <p:xfrm>
          <a:off x="838200" y="3124200"/>
          <a:ext cx="3048000" cy="1567051"/>
        </p:xfrm>
        <a:graphic>
          <a:graphicData uri="http://schemas.openxmlformats.org/presentationml/2006/ole">
            <mc:AlternateContent xmlns:mc="http://schemas.openxmlformats.org/markup-compatibility/2006">
              <mc:Choice xmlns:v="urn:schemas-microsoft-com:vml" Requires="v">
                <p:oleObj spid="_x0000_s9447" name="Equation" r:id="rId3" imgW="2247840" imgH="1155600" progId="Equation.3">
                  <p:embed/>
                </p:oleObj>
              </mc:Choice>
              <mc:Fallback>
                <p:oleObj name="Equation" r:id="rId3" imgW="2247840" imgH="1155600" progId="Equation.3">
                  <p:embed/>
                  <p:pic>
                    <p:nvPicPr>
                      <p:cNvPr id="0" name=""/>
                      <p:cNvPicPr/>
                      <p:nvPr/>
                    </p:nvPicPr>
                    <p:blipFill>
                      <a:blip r:embed="rId4"/>
                      <a:stretch>
                        <a:fillRect/>
                      </a:stretch>
                    </p:blipFill>
                    <p:spPr>
                      <a:xfrm>
                        <a:off x="838200" y="3124200"/>
                        <a:ext cx="3048000" cy="1567051"/>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839731181"/>
              </p:ext>
            </p:extLst>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9448" name="Equation" r:id="rId5" imgW="114120" imgH="215640" progId="Equation.3">
                  <p:embed/>
                </p:oleObj>
              </mc:Choice>
              <mc:Fallback>
                <p:oleObj name="Equation" r:id="rId5" imgW="114120" imgH="215640" progId="Equation.3">
                  <p:embed/>
                  <p:pic>
                    <p:nvPicPr>
                      <p:cNvPr id="0" name=""/>
                      <p:cNvPicPr/>
                      <p:nvPr/>
                    </p:nvPicPr>
                    <p:blipFill>
                      <a:blip r:embed="rId6"/>
                      <a:stretch>
                        <a:fillRect/>
                      </a:stretch>
                    </p:blipFill>
                    <p:spPr>
                      <a:xfrm>
                        <a:off x="4514850" y="3321050"/>
                        <a:ext cx="114300" cy="2159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4258225438"/>
              </p:ext>
            </p:extLst>
          </p:nvPr>
        </p:nvGraphicFramePr>
        <p:xfrm>
          <a:off x="4724400" y="2729004"/>
          <a:ext cx="4087946" cy="1989708"/>
        </p:xfrm>
        <a:graphic>
          <a:graphicData uri="http://schemas.openxmlformats.org/presentationml/2006/ole">
            <mc:AlternateContent xmlns:mc="http://schemas.openxmlformats.org/markup-compatibility/2006">
              <mc:Choice xmlns:v="urn:schemas-microsoft-com:vml" Requires="v">
                <p:oleObj spid="_x0000_s9449" name="Equation" r:id="rId7" imgW="2869920" imgH="1422360" progId="Equation.3">
                  <p:embed/>
                </p:oleObj>
              </mc:Choice>
              <mc:Fallback>
                <p:oleObj name="Equation" r:id="rId7" imgW="2869920" imgH="1422360" progId="Equation.3">
                  <p:embed/>
                  <p:pic>
                    <p:nvPicPr>
                      <p:cNvPr id="0" name=""/>
                      <p:cNvPicPr/>
                      <p:nvPr/>
                    </p:nvPicPr>
                    <p:blipFill>
                      <a:blip r:embed="rId8"/>
                      <a:stretch>
                        <a:fillRect/>
                      </a:stretch>
                    </p:blipFill>
                    <p:spPr>
                      <a:xfrm>
                        <a:off x="4724400" y="2729004"/>
                        <a:ext cx="4087946" cy="1989708"/>
                      </a:xfrm>
                      <a:prstGeom prst="rect">
                        <a:avLst/>
                      </a:prstGeom>
                    </p:spPr>
                  </p:pic>
                </p:oleObj>
              </mc:Fallback>
            </mc:AlternateContent>
          </a:graphicData>
        </a:graphic>
      </p:graphicFrame>
    </p:spTree>
    <p:extLst>
      <p:ext uri="{BB962C8B-B14F-4D97-AF65-F5344CB8AC3E}">
        <p14:creationId xmlns:p14="http://schemas.microsoft.com/office/powerpoint/2010/main" val="10847339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800" u="sng" dirty="0">
                <a:solidFill>
                  <a:srgbClr val="0070C0"/>
                </a:solidFill>
              </a:rPr>
              <a:t>HVAC </a:t>
            </a:r>
            <a:r>
              <a:rPr lang="en-US" sz="2800" u="sng" dirty="0" smtClean="0">
                <a:solidFill>
                  <a:srgbClr val="0070C0"/>
                </a:solidFill>
              </a:rPr>
              <a:t>Fundamentals </a:t>
            </a:r>
            <a:r>
              <a:rPr lang="en-US" sz="2800" u="sng" dirty="0">
                <a:solidFill>
                  <a:srgbClr val="0070C0"/>
                </a:solidFill>
              </a:rPr>
              <a:t>&amp; Components</a:t>
            </a:r>
            <a:endParaRPr lang="en-US" sz="2800" dirty="0"/>
          </a:p>
        </p:txBody>
      </p:sp>
      <p:sp>
        <p:nvSpPr>
          <p:cNvPr id="4" name="Content Placeholder 3"/>
          <p:cNvSpPr>
            <a:spLocks noGrp="1"/>
          </p:cNvSpPr>
          <p:nvPr>
            <p:ph idx="1"/>
          </p:nvPr>
        </p:nvSpPr>
        <p:spPr>
          <a:xfrm>
            <a:off x="457200" y="1600200"/>
            <a:ext cx="8229600" cy="5105400"/>
          </a:xfrm>
        </p:spPr>
        <p:txBody>
          <a:bodyPr>
            <a:normAutofit/>
          </a:bodyPr>
          <a:lstStyle/>
          <a:p>
            <a:pPr marL="0" indent="0">
              <a:buNone/>
            </a:pPr>
            <a:r>
              <a:rPr lang="en-US" sz="1800" b="1" dirty="0" smtClean="0">
                <a:solidFill>
                  <a:srgbClr val="FF0000"/>
                </a:solidFill>
              </a:rPr>
              <a:t>b. Pressure conversion continued</a:t>
            </a:r>
          </a:p>
          <a:p>
            <a:pPr>
              <a:buFont typeface="+mj-lt"/>
              <a:buAutoNum type="arabicPeriod"/>
            </a:pPr>
            <a:r>
              <a:rPr lang="en-US" sz="1800" dirty="0"/>
              <a:t>There are </a:t>
            </a:r>
            <a:r>
              <a:rPr lang="en-US" sz="1800" dirty="0" smtClean="0"/>
              <a:t>five </a:t>
            </a:r>
            <a:r>
              <a:rPr lang="en-US" sz="1800" dirty="0"/>
              <a:t>types of </a:t>
            </a:r>
            <a:r>
              <a:rPr lang="en-US" sz="1800" dirty="0" smtClean="0"/>
              <a:t>pressure; namely: Pressure gage, vacuum pressure; atmospheric pressure and absolute pressure </a:t>
            </a:r>
            <a:endParaRPr lang="en-US" sz="1800" dirty="0"/>
          </a:p>
          <a:p>
            <a:pPr marL="1257300" lvl="2" indent="-342900">
              <a:buFont typeface="+mj-lt"/>
              <a:buAutoNum type="alphaLcPeriod"/>
            </a:pPr>
            <a:r>
              <a:rPr lang="en-US" sz="1500" dirty="0"/>
              <a:t>Pressure gage </a:t>
            </a:r>
            <a:r>
              <a:rPr lang="en-US" sz="1500" dirty="0" smtClean="0"/>
              <a:t>(P</a:t>
            </a:r>
            <a:r>
              <a:rPr lang="en-US" sz="1500" baseline="-25000" dirty="0" smtClean="0"/>
              <a:t>gage</a:t>
            </a:r>
            <a:r>
              <a:rPr lang="en-US" sz="1500" dirty="0" smtClean="0"/>
              <a:t>): measures pressure in closed systems such as pipes, ducts, vessels etc. </a:t>
            </a:r>
            <a:endParaRPr lang="en-US" sz="1500" dirty="0"/>
          </a:p>
          <a:p>
            <a:pPr marL="1257300" lvl="2" indent="-342900">
              <a:buFont typeface="+mj-lt"/>
              <a:buAutoNum type="alphaLcPeriod"/>
            </a:pPr>
            <a:r>
              <a:rPr lang="en-US" sz="1500" dirty="0"/>
              <a:t>Vacuum </a:t>
            </a:r>
            <a:r>
              <a:rPr lang="en-US" sz="1500" dirty="0" smtClean="0"/>
              <a:t>pressure: (P</a:t>
            </a:r>
            <a:r>
              <a:rPr lang="en-US" sz="1500" baseline="-25000" dirty="0" smtClean="0"/>
              <a:t>vac</a:t>
            </a:r>
            <a:r>
              <a:rPr lang="en-US" sz="1500" dirty="0" smtClean="0"/>
              <a:t>): It is the pressure that is measured below the atmospheric pressure</a:t>
            </a:r>
            <a:endParaRPr lang="en-US" sz="1500" dirty="0"/>
          </a:p>
          <a:p>
            <a:pPr marL="1257300" lvl="2" indent="-342900">
              <a:buFont typeface="+mj-lt"/>
              <a:buAutoNum type="alphaLcPeriod"/>
            </a:pPr>
            <a:r>
              <a:rPr lang="en-US" sz="1500" dirty="0" smtClean="0"/>
              <a:t>Atmospheric pressure: P</a:t>
            </a:r>
            <a:r>
              <a:rPr lang="en-US" sz="1500" baseline="-25000" dirty="0" smtClean="0"/>
              <a:t>atm</a:t>
            </a:r>
            <a:r>
              <a:rPr lang="en-US" sz="1500" dirty="0" smtClean="0"/>
              <a:t>:  It is the pressure occupied by the weight of the atmosphere (universe). At the “Sea Level”, the pressure is measured at approximately 14.696 psia (101,325 Pascal) and the value decreases as the “Altitude” atmosphere increases.</a:t>
            </a:r>
          </a:p>
          <a:p>
            <a:pPr marL="1257300" lvl="2" indent="-342900">
              <a:buFont typeface="+mj-lt"/>
              <a:buAutoNum type="alphaLcPeriod"/>
            </a:pPr>
            <a:r>
              <a:rPr lang="en-US" sz="1500" dirty="0" smtClean="0"/>
              <a:t>Absolute pressure (P</a:t>
            </a:r>
            <a:r>
              <a:rPr lang="en-US" sz="1500" baseline="-25000" dirty="0" smtClean="0"/>
              <a:t>abs</a:t>
            </a:r>
            <a:r>
              <a:rPr lang="en-US" sz="1500" dirty="0" smtClean="0"/>
              <a:t>) : It total of gage pressure and atmospheric pressure</a:t>
            </a:r>
          </a:p>
          <a:p>
            <a:pPr marL="1257300" lvl="2" indent="-342900">
              <a:buFont typeface="+mj-lt"/>
              <a:buAutoNum type="alphaLcPeriod"/>
            </a:pPr>
            <a:r>
              <a:rPr lang="en-US" sz="1500" dirty="0" smtClean="0"/>
              <a:t>Zero Pressure also known as perfect vacuum is an area of space that has no pressure.</a:t>
            </a:r>
            <a:endParaRPr lang="en-US" sz="1500" dirty="0"/>
          </a:p>
          <a:p>
            <a:pPr>
              <a:buFont typeface="+mj-lt"/>
              <a:buAutoNum type="arabicPeriod"/>
            </a:pPr>
            <a:r>
              <a:rPr lang="en-US" sz="1800" b="1" dirty="0" smtClean="0"/>
              <a:t>Mathematical Relationship Between:  P</a:t>
            </a:r>
            <a:r>
              <a:rPr lang="en-US" sz="1800" b="1" baseline="-25000" dirty="0" smtClean="0"/>
              <a:t>abs</a:t>
            </a:r>
            <a:r>
              <a:rPr lang="en-US" sz="1800" b="1" dirty="0" smtClean="0"/>
              <a:t>, P</a:t>
            </a:r>
            <a:r>
              <a:rPr lang="en-US" sz="1800" b="1" baseline="-25000" dirty="0" smtClean="0"/>
              <a:t>atm</a:t>
            </a:r>
            <a:r>
              <a:rPr lang="en-US" sz="1800" b="1" dirty="0" smtClean="0"/>
              <a:t>, P</a:t>
            </a:r>
            <a:r>
              <a:rPr lang="en-US" sz="1800" b="1" baseline="-25000" dirty="0" smtClean="0"/>
              <a:t>gage</a:t>
            </a:r>
            <a:r>
              <a:rPr lang="en-US" sz="1800" b="1" dirty="0" smtClean="0"/>
              <a:t> and P</a:t>
            </a:r>
            <a:r>
              <a:rPr lang="en-US" sz="1800" b="1" baseline="-25000" dirty="0" smtClean="0"/>
              <a:t>vac</a:t>
            </a:r>
          </a:p>
          <a:p>
            <a:endParaRPr lang="en-US" sz="2600" dirty="0" smtClean="0"/>
          </a:p>
          <a:p>
            <a:endParaRPr lang="en-US" sz="2800" dirty="0"/>
          </a:p>
          <a:p>
            <a:endParaRPr lang="en-US" sz="2800" dirty="0" smtClean="0"/>
          </a:p>
          <a:p>
            <a:pPr marL="914400" lvl="2" indent="0">
              <a:buNone/>
            </a:pPr>
            <a:endParaRPr lang="en-US" dirty="0"/>
          </a:p>
          <a:p>
            <a:pPr marL="914400" lvl="2" indent="0">
              <a:buNone/>
            </a:pPr>
            <a:endParaRPr lang="en-US" dirty="0" smtClean="0"/>
          </a:p>
          <a:p>
            <a:pPr lvl="2"/>
            <a:endParaRPr lang="en-US" dirty="0" smtClean="0"/>
          </a:p>
          <a:p>
            <a:pPr lvl="2"/>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254451549"/>
              </p:ext>
            </p:extLst>
          </p:nvPr>
        </p:nvGraphicFramePr>
        <p:xfrm>
          <a:off x="1219200" y="5410200"/>
          <a:ext cx="5320145" cy="1219200"/>
        </p:xfrm>
        <a:graphic>
          <a:graphicData uri="http://schemas.openxmlformats.org/presentationml/2006/ole">
            <mc:AlternateContent xmlns:mc="http://schemas.openxmlformats.org/markup-compatibility/2006">
              <mc:Choice xmlns:v="urn:schemas-microsoft-com:vml" Requires="v">
                <p:oleObj spid="_x0000_s10315" name="Equation" r:id="rId3" imgW="1422360" imgH="698400" progId="Equation.3">
                  <p:embed/>
                </p:oleObj>
              </mc:Choice>
              <mc:Fallback>
                <p:oleObj name="Equation" r:id="rId3" imgW="1422360" imgH="698400" progId="Equation.3">
                  <p:embed/>
                  <p:pic>
                    <p:nvPicPr>
                      <p:cNvPr id="0" name=""/>
                      <p:cNvPicPr/>
                      <p:nvPr/>
                    </p:nvPicPr>
                    <p:blipFill>
                      <a:blip r:embed="rId4"/>
                      <a:stretch>
                        <a:fillRect/>
                      </a:stretch>
                    </p:blipFill>
                    <p:spPr>
                      <a:xfrm>
                        <a:off x="1219200" y="5410200"/>
                        <a:ext cx="5320145" cy="1219200"/>
                      </a:xfrm>
                      <a:prstGeom prst="rect">
                        <a:avLst/>
                      </a:prstGeom>
                    </p:spPr>
                  </p:pic>
                </p:oleObj>
              </mc:Fallback>
            </mc:AlternateContent>
          </a:graphicData>
        </a:graphic>
      </p:graphicFrame>
    </p:spTree>
    <p:extLst>
      <p:ext uri="{BB962C8B-B14F-4D97-AF65-F5344CB8AC3E}">
        <p14:creationId xmlns:p14="http://schemas.microsoft.com/office/powerpoint/2010/main" val="39869178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solidFill>
                  <a:srgbClr val="0070C0"/>
                </a:solidFill>
              </a:rPr>
              <a:t>HVAC </a:t>
            </a:r>
            <a:r>
              <a:rPr lang="en-US" sz="2800" u="sng" dirty="0" smtClean="0">
                <a:solidFill>
                  <a:srgbClr val="0070C0"/>
                </a:solidFill>
              </a:rPr>
              <a:t>Fundamentals </a:t>
            </a:r>
            <a:r>
              <a:rPr lang="en-US" sz="2800" u="sng" dirty="0">
                <a:solidFill>
                  <a:srgbClr val="0070C0"/>
                </a:solidFill>
              </a:rPr>
              <a:t>&amp; Components</a:t>
            </a:r>
            <a:endParaRPr lang="en-US" sz="2800" dirty="0"/>
          </a:p>
        </p:txBody>
      </p:sp>
      <p:sp>
        <p:nvSpPr>
          <p:cNvPr id="3" name="Content Placeholder 2"/>
          <p:cNvSpPr>
            <a:spLocks noGrp="1"/>
          </p:cNvSpPr>
          <p:nvPr>
            <p:ph idx="1"/>
          </p:nvPr>
        </p:nvSpPr>
        <p:spPr>
          <a:xfrm>
            <a:off x="216702" y="1600200"/>
            <a:ext cx="8470098" cy="4525963"/>
          </a:xfrm>
        </p:spPr>
        <p:txBody>
          <a:bodyPr/>
          <a:lstStyle/>
          <a:p>
            <a:r>
              <a:rPr lang="en-US" dirty="0" smtClean="0"/>
              <a:t>Illustration</a:t>
            </a:r>
            <a:endParaRPr lang="en-US" dirty="0"/>
          </a:p>
        </p:txBody>
      </p:sp>
      <p:cxnSp>
        <p:nvCxnSpPr>
          <p:cNvPr id="7" name="Straight Connector 6"/>
          <p:cNvCxnSpPr/>
          <p:nvPr/>
        </p:nvCxnSpPr>
        <p:spPr>
          <a:xfrm>
            <a:off x="2971800" y="2590800"/>
            <a:ext cx="1524000" cy="0"/>
          </a:xfrm>
          <a:prstGeom prst="line">
            <a:avLst/>
          </a:prstGeom>
          <a:ln w="19050">
            <a:prstDash val="lg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186906" y="3573439"/>
            <a:ext cx="42271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192736" y="5257800"/>
            <a:ext cx="45339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76800" y="4339567"/>
            <a:ext cx="1696443" cy="0"/>
          </a:xfrm>
          <a:prstGeom prst="line">
            <a:avLst/>
          </a:prstGeom>
          <a:ln w="19050">
            <a:prstDash val="lg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571869" y="4154901"/>
            <a:ext cx="1512786" cy="292388"/>
          </a:xfrm>
          <a:prstGeom prst="rect">
            <a:avLst/>
          </a:prstGeom>
          <a:noFill/>
        </p:spPr>
        <p:txBody>
          <a:bodyPr wrap="none" rtlCol="0">
            <a:spAutoFit/>
          </a:bodyPr>
          <a:lstStyle/>
          <a:p>
            <a:r>
              <a:rPr lang="en-US" sz="1300" b="1" dirty="0" smtClean="0"/>
              <a:t>Measured pressure</a:t>
            </a:r>
            <a:endParaRPr lang="en-US" sz="1300" b="1" dirty="0"/>
          </a:p>
        </p:txBody>
      </p:sp>
      <p:sp>
        <p:nvSpPr>
          <p:cNvPr id="23" name="TextBox 22"/>
          <p:cNvSpPr txBox="1"/>
          <p:nvPr/>
        </p:nvSpPr>
        <p:spPr>
          <a:xfrm>
            <a:off x="4576836" y="2437558"/>
            <a:ext cx="1512786" cy="292388"/>
          </a:xfrm>
          <a:prstGeom prst="rect">
            <a:avLst/>
          </a:prstGeom>
          <a:noFill/>
        </p:spPr>
        <p:txBody>
          <a:bodyPr wrap="none" rtlCol="0">
            <a:spAutoFit/>
          </a:bodyPr>
          <a:lstStyle/>
          <a:p>
            <a:r>
              <a:rPr lang="en-US" sz="1300" b="1" dirty="0" smtClean="0"/>
              <a:t>Measured pressure</a:t>
            </a:r>
            <a:endParaRPr lang="en-US" sz="1300" b="1" dirty="0"/>
          </a:p>
        </p:txBody>
      </p:sp>
      <p:sp>
        <p:nvSpPr>
          <p:cNvPr id="22" name="TextBox 21"/>
          <p:cNvSpPr txBox="1"/>
          <p:nvPr/>
        </p:nvSpPr>
        <p:spPr>
          <a:xfrm>
            <a:off x="539035" y="3427245"/>
            <a:ext cx="1695464" cy="292388"/>
          </a:xfrm>
          <a:prstGeom prst="rect">
            <a:avLst/>
          </a:prstGeom>
          <a:noFill/>
        </p:spPr>
        <p:txBody>
          <a:bodyPr wrap="none" rtlCol="0">
            <a:spAutoFit/>
          </a:bodyPr>
          <a:lstStyle/>
          <a:p>
            <a:r>
              <a:rPr lang="en-US" sz="1300" b="1" dirty="0" smtClean="0">
                <a:solidFill>
                  <a:srgbClr val="FF0000"/>
                </a:solidFill>
              </a:rPr>
              <a:t>Atmospheric pressure</a:t>
            </a:r>
            <a:endParaRPr lang="en-US" sz="1300" b="1" dirty="0">
              <a:solidFill>
                <a:srgbClr val="FF0000"/>
              </a:solidFill>
            </a:endParaRPr>
          </a:p>
        </p:txBody>
      </p:sp>
      <p:sp>
        <p:nvSpPr>
          <p:cNvPr id="24" name="TextBox 23"/>
          <p:cNvSpPr txBox="1"/>
          <p:nvPr/>
        </p:nvSpPr>
        <p:spPr>
          <a:xfrm>
            <a:off x="1074781" y="5111606"/>
            <a:ext cx="1122167" cy="292388"/>
          </a:xfrm>
          <a:prstGeom prst="rect">
            <a:avLst/>
          </a:prstGeom>
          <a:noFill/>
        </p:spPr>
        <p:txBody>
          <a:bodyPr wrap="none" rtlCol="0">
            <a:spAutoFit/>
          </a:bodyPr>
          <a:lstStyle/>
          <a:p>
            <a:r>
              <a:rPr lang="en-US" sz="1300" b="1" dirty="0" smtClean="0">
                <a:solidFill>
                  <a:srgbClr val="FF0000"/>
                </a:solidFill>
              </a:rPr>
              <a:t>Zero Pressure</a:t>
            </a:r>
            <a:endParaRPr lang="en-US" sz="1300" b="1" dirty="0">
              <a:solidFill>
                <a:srgbClr val="FF0000"/>
              </a:solidFill>
            </a:endParaRPr>
          </a:p>
        </p:txBody>
      </p:sp>
      <p:cxnSp>
        <p:nvCxnSpPr>
          <p:cNvPr id="31" name="Straight Arrow Connector 30"/>
          <p:cNvCxnSpPr/>
          <p:nvPr/>
        </p:nvCxnSpPr>
        <p:spPr>
          <a:xfrm flipV="1">
            <a:off x="3581400" y="2622224"/>
            <a:ext cx="0" cy="263557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265" name="Straight Arrow Connector 11264"/>
          <p:cNvCxnSpPr/>
          <p:nvPr/>
        </p:nvCxnSpPr>
        <p:spPr>
          <a:xfrm flipV="1">
            <a:off x="2554687" y="3573439"/>
            <a:ext cx="0" cy="171506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267" name="TextBox 11266"/>
          <p:cNvSpPr txBox="1"/>
          <p:nvPr/>
        </p:nvSpPr>
        <p:spPr>
          <a:xfrm>
            <a:off x="1924245" y="4462818"/>
            <a:ext cx="545406" cy="369332"/>
          </a:xfrm>
          <a:prstGeom prst="rect">
            <a:avLst/>
          </a:prstGeom>
          <a:noFill/>
        </p:spPr>
        <p:txBody>
          <a:bodyPr wrap="none" rtlCol="0">
            <a:spAutoFit/>
          </a:bodyPr>
          <a:lstStyle/>
          <a:p>
            <a:r>
              <a:rPr lang="en-US" dirty="0" smtClean="0"/>
              <a:t>P</a:t>
            </a:r>
            <a:r>
              <a:rPr lang="en-US" baseline="-25000" dirty="0" smtClean="0"/>
              <a:t>atm</a:t>
            </a:r>
            <a:endParaRPr lang="en-US" baseline="-25000" dirty="0"/>
          </a:p>
        </p:txBody>
      </p:sp>
      <p:sp>
        <p:nvSpPr>
          <p:cNvPr id="11268" name="TextBox 11267"/>
          <p:cNvSpPr txBox="1"/>
          <p:nvPr/>
        </p:nvSpPr>
        <p:spPr>
          <a:xfrm>
            <a:off x="3113123" y="3935821"/>
            <a:ext cx="512384" cy="369332"/>
          </a:xfrm>
          <a:prstGeom prst="rect">
            <a:avLst/>
          </a:prstGeom>
          <a:noFill/>
        </p:spPr>
        <p:txBody>
          <a:bodyPr wrap="none" rtlCol="0">
            <a:spAutoFit/>
          </a:bodyPr>
          <a:lstStyle/>
          <a:p>
            <a:r>
              <a:rPr lang="en-US" dirty="0" smtClean="0"/>
              <a:t>P</a:t>
            </a:r>
            <a:r>
              <a:rPr lang="en-US" baseline="-25000" dirty="0" smtClean="0"/>
              <a:t>abs</a:t>
            </a:r>
            <a:endParaRPr lang="en-US" baseline="-25000" dirty="0"/>
          </a:p>
        </p:txBody>
      </p:sp>
      <p:cxnSp>
        <p:nvCxnSpPr>
          <p:cNvPr id="11270" name="Straight Arrow Connector 11269"/>
          <p:cNvCxnSpPr/>
          <p:nvPr/>
        </p:nvCxnSpPr>
        <p:spPr>
          <a:xfrm flipV="1">
            <a:off x="5181600" y="4339567"/>
            <a:ext cx="0" cy="918233"/>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272" name="Straight Arrow Connector 11271"/>
          <p:cNvCxnSpPr/>
          <p:nvPr/>
        </p:nvCxnSpPr>
        <p:spPr>
          <a:xfrm>
            <a:off x="5904584" y="3573439"/>
            <a:ext cx="0" cy="77286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275" name="TextBox 11274"/>
          <p:cNvSpPr txBox="1"/>
          <p:nvPr/>
        </p:nvSpPr>
        <p:spPr>
          <a:xfrm>
            <a:off x="5181600" y="4832150"/>
            <a:ext cx="512384" cy="369332"/>
          </a:xfrm>
          <a:prstGeom prst="rect">
            <a:avLst/>
          </a:prstGeom>
          <a:noFill/>
        </p:spPr>
        <p:txBody>
          <a:bodyPr wrap="none" rtlCol="0">
            <a:spAutoFit/>
          </a:bodyPr>
          <a:lstStyle/>
          <a:p>
            <a:r>
              <a:rPr lang="en-US" dirty="0" smtClean="0"/>
              <a:t>P</a:t>
            </a:r>
            <a:r>
              <a:rPr lang="en-US" baseline="-25000" dirty="0" smtClean="0"/>
              <a:t>abs</a:t>
            </a:r>
            <a:endParaRPr lang="en-US" baseline="-25000" dirty="0"/>
          </a:p>
        </p:txBody>
      </p:sp>
      <p:sp>
        <p:nvSpPr>
          <p:cNvPr id="11276" name="TextBox 11275"/>
          <p:cNvSpPr txBox="1"/>
          <p:nvPr/>
        </p:nvSpPr>
        <p:spPr>
          <a:xfrm>
            <a:off x="5904584" y="3709903"/>
            <a:ext cx="509435" cy="369332"/>
          </a:xfrm>
          <a:prstGeom prst="rect">
            <a:avLst/>
          </a:prstGeom>
          <a:noFill/>
        </p:spPr>
        <p:txBody>
          <a:bodyPr wrap="none" rtlCol="0">
            <a:spAutoFit/>
          </a:bodyPr>
          <a:lstStyle/>
          <a:p>
            <a:r>
              <a:rPr lang="en-US" dirty="0" smtClean="0"/>
              <a:t>P</a:t>
            </a:r>
            <a:r>
              <a:rPr lang="en-US" baseline="-25000" dirty="0" smtClean="0"/>
              <a:t>vac</a:t>
            </a:r>
            <a:endParaRPr lang="en-US" baseline="-25000" dirty="0"/>
          </a:p>
        </p:txBody>
      </p:sp>
    </p:spTree>
    <p:extLst>
      <p:ext uri="{BB962C8B-B14F-4D97-AF65-F5344CB8AC3E}">
        <p14:creationId xmlns:p14="http://schemas.microsoft.com/office/powerpoint/2010/main" val="19617240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solidFill>
                  <a:srgbClr val="0070C0"/>
                </a:solidFill>
              </a:rPr>
              <a:t>HVAC </a:t>
            </a:r>
            <a:r>
              <a:rPr lang="en-US" sz="2800" u="sng" dirty="0" smtClean="0">
                <a:solidFill>
                  <a:srgbClr val="0070C0"/>
                </a:solidFill>
              </a:rPr>
              <a:t>Fundamentals </a:t>
            </a:r>
            <a:r>
              <a:rPr lang="en-US" sz="2800" u="sng" dirty="0">
                <a:solidFill>
                  <a:srgbClr val="0070C0"/>
                </a:solidFill>
              </a:rPr>
              <a:t>&amp; Components</a:t>
            </a:r>
            <a:endParaRPr lang="en-US" sz="2800" dirty="0"/>
          </a:p>
        </p:txBody>
      </p:sp>
      <p:sp>
        <p:nvSpPr>
          <p:cNvPr id="3" name="Content Placeholder 2"/>
          <p:cNvSpPr>
            <a:spLocks noGrp="1"/>
          </p:cNvSpPr>
          <p:nvPr>
            <p:ph idx="1"/>
          </p:nvPr>
        </p:nvSpPr>
        <p:spPr>
          <a:xfrm>
            <a:off x="238836" y="990600"/>
            <a:ext cx="8676564" cy="5867400"/>
          </a:xfrm>
        </p:spPr>
        <p:txBody>
          <a:bodyPr>
            <a:normAutofit lnSpcReduction="10000"/>
          </a:bodyPr>
          <a:lstStyle/>
          <a:p>
            <a:pPr marL="0" indent="0">
              <a:buNone/>
            </a:pPr>
            <a:r>
              <a:rPr lang="en-US" sz="1800" b="1" dirty="0" smtClean="0">
                <a:solidFill>
                  <a:srgbClr val="FF0000"/>
                </a:solidFill>
              </a:rPr>
              <a:t>b. Pressure conversion continued</a:t>
            </a:r>
          </a:p>
          <a:p>
            <a:r>
              <a:rPr lang="en-US" sz="1800" b="1" dirty="0" smtClean="0"/>
              <a:t>Example</a:t>
            </a:r>
          </a:p>
          <a:p>
            <a:r>
              <a:rPr lang="en-US" sz="1800" dirty="0" smtClean="0"/>
              <a:t>The gages on suction gas and discharge gas lines of a pump is 10 psiv (lb/in</a:t>
            </a:r>
            <a:r>
              <a:rPr lang="en-US" sz="1800" baseline="30000" dirty="0" smtClean="0"/>
              <a:t>2</a:t>
            </a:r>
            <a:r>
              <a:rPr lang="en-US" sz="1800" dirty="0" smtClean="0"/>
              <a:t> vac) and 65 psig, respectively. What is the pressure increase by the pump?</a:t>
            </a:r>
          </a:p>
          <a:p>
            <a:r>
              <a:rPr lang="en-US" sz="1800" b="1" dirty="0" smtClean="0">
                <a:solidFill>
                  <a:srgbClr val="FF0000"/>
                </a:solidFill>
              </a:rPr>
              <a:t>Solution:			Illustration</a:t>
            </a:r>
          </a:p>
          <a:p>
            <a:endParaRPr lang="en-US" sz="1800" dirty="0" smtClean="0"/>
          </a:p>
          <a:p>
            <a:endParaRPr lang="en-US" dirty="0" smtClean="0"/>
          </a:p>
          <a:p>
            <a:endParaRPr lang="en-US" sz="1800" dirty="0" smtClean="0"/>
          </a:p>
          <a:p>
            <a:endParaRPr lang="en-US" sz="1800" dirty="0"/>
          </a:p>
          <a:p>
            <a:endParaRPr lang="en-US" sz="1800" dirty="0" smtClean="0"/>
          </a:p>
          <a:p>
            <a:r>
              <a:rPr lang="en-US" sz="1800" b="1" i="1" dirty="0" smtClean="0"/>
              <a:t>Mathematically</a:t>
            </a:r>
            <a:endParaRPr lang="en-US" sz="1800" b="1" i="1" dirty="0"/>
          </a:p>
          <a:p>
            <a:endParaRPr lang="en-US" dirty="0" smtClean="0"/>
          </a:p>
          <a:p>
            <a:r>
              <a:rPr lang="en-US" sz="1800" b="1" dirty="0" smtClean="0"/>
              <a:t>Exercise</a:t>
            </a:r>
          </a:p>
          <a:p>
            <a:pPr>
              <a:buFont typeface="+mj-lt"/>
              <a:buAutoNum type="arabicPeriod"/>
            </a:pPr>
            <a:r>
              <a:rPr lang="en-US" sz="1800" dirty="0" smtClean="0"/>
              <a:t>The pressure gage connected to the discharge of a cooling tower pump in Pharmaceutical Company in Emeryville, Oakland, California reads 28psig. Calculate the absolute water pressure at the pump discharge?</a:t>
            </a:r>
          </a:p>
          <a:p>
            <a:pPr>
              <a:buFont typeface="+mj-lt"/>
              <a:buAutoNum type="arabicPeriod"/>
            </a:pPr>
            <a:r>
              <a:rPr lang="en-US" sz="1800" dirty="0" smtClean="0"/>
              <a:t>A 250 ft vertical pipe in a high-rise building is filled with chilled water. Estimate the pressure in psig that a valve in the bottom of the line will have to withstand.</a:t>
            </a:r>
            <a:endParaRPr lang="en-US" sz="1800" dirty="0"/>
          </a:p>
        </p:txBody>
      </p:sp>
      <p:cxnSp>
        <p:nvCxnSpPr>
          <p:cNvPr id="5" name="Straight Connector 4"/>
          <p:cNvCxnSpPr/>
          <p:nvPr/>
        </p:nvCxnSpPr>
        <p:spPr>
          <a:xfrm>
            <a:off x="3423882" y="2438400"/>
            <a:ext cx="3276600"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338282" y="3758821"/>
            <a:ext cx="251971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581400" y="4495800"/>
            <a:ext cx="311908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581400" y="4040875"/>
            <a:ext cx="3276600"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5683724" y="2438400"/>
            <a:ext cx="0" cy="1295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264063" y="3733800"/>
            <a:ext cx="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264063" y="3761601"/>
            <a:ext cx="586251" cy="276999"/>
          </a:xfrm>
          <a:prstGeom prst="rect">
            <a:avLst/>
          </a:prstGeom>
          <a:noFill/>
        </p:spPr>
        <p:txBody>
          <a:bodyPr wrap="none" rtlCol="0">
            <a:spAutoFit/>
          </a:bodyPr>
          <a:lstStyle/>
          <a:p>
            <a:r>
              <a:rPr lang="en-US" sz="1200" dirty="0" smtClean="0"/>
              <a:t>10psiv</a:t>
            </a:r>
            <a:endParaRPr lang="en-US" sz="1200" dirty="0"/>
          </a:p>
        </p:txBody>
      </p:sp>
      <p:sp>
        <p:nvSpPr>
          <p:cNvPr id="21" name="TextBox 20"/>
          <p:cNvSpPr txBox="1"/>
          <p:nvPr/>
        </p:nvSpPr>
        <p:spPr>
          <a:xfrm>
            <a:off x="5712157" y="2795116"/>
            <a:ext cx="589457" cy="276999"/>
          </a:xfrm>
          <a:prstGeom prst="rect">
            <a:avLst/>
          </a:prstGeom>
          <a:noFill/>
        </p:spPr>
        <p:txBody>
          <a:bodyPr wrap="none" rtlCol="0">
            <a:spAutoFit/>
          </a:bodyPr>
          <a:lstStyle/>
          <a:p>
            <a:r>
              <a:rPr lang="en-US" sz="1200" dirty="0" smtClean="0"/>
              <a:t>65psig</a:t>
            </a:r>
            <a:endParaRPr lang="en-US" sz="1200" dirty="0"/>
          </a:p>
        </p:txBody>
      </p:sp>
      <p:cxnSp>
        <p:nvCxnSpPr>
          <p:cNvPr id="25" name="Straight Arrow Connector 24"/>
          <p:cNvCxnSpPr/>
          <p:nvPr/>
        </p:nvCxnSpPr>
        <p:spPr>
          <a:xfrm flipV="1">
            <a:off x="3886200" y="2440675"/>
            <a:ext cx="0" cy="1600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227943" y="2918226"/>
            <a:ext cx="658257" cy="307777"/>
          </a:xfrm>
          <a:prstGeom prst="rect">
            <a:avLst/>
          </a:prstGeom>
          <a:noFill/>
        </p:spPr>
        <p:txBody>
          <a:bodyPr wrap="none" rtlCol="0">
            <a:spAutoFit/>
          </a:bodyPr>
          <a:lstStyle/>
          <a:p>
            <a:r>
              <a:rPr lang="en-US" sz="1400" b="1" dirty="0" smtClean="0"/>
              <a:t>75psig</a:t>
            </a:r>
            <a:endParaRPr lang="en-US" sz="1400" b="1" dirty="0"/>
          </a:p>
        </p:txBody>
      </p:sp>
      <p:sp>
        <p:nvSpPr>
          <p:cNvPr id="30" name="TextBox 29"/>
          <p:cNvSpPr txBox="1"/>
          <p:nvPr/>
        </p:nvSpPr>
        <p:spPr>
          <a:xfrm>
            <a:off x="6858000" y="3595300"/>
            <a:ext cx="1579087" cy="276999"/>
          </a:xfrm>
          <a:prstGeom prst="rect">
            <a:avLst/>
          </a:prstGeom>
          <a:noFill/>
        </p:spPr>
        <p:txBody>
          <a:bodyPr wrap="none" rtlCol="0">
            <a:spAutoFit/>
          </a:bodyPr>
          <a:lstStyle/>
          <a:p>
            <a:r>
              <a:rPr lang="en-US" sz="1200" b="1" dirty="0" smtClean="0"/>
              <a:t>Atmospheric pressure</a:t>
            </a:r>
            <a:endParaRPr lang="en-US" sz="1200" b="1" dirty="0"/>
          </a:p>
        </p:txBody>
      </p:sp>
      <p:sp>
        <p:nvSpPr>
          <p:cNvPr id="31" name="TextBox 30"/>
          <p:cNvSpPr txBox="1"/>
          <p:nvPr/>
        </p:nvSpPr>
        <p:spPr>
          <a:xfrm>
            <a:off x="6858000" y="3902375"/>
            <a:ext cx="1548565" cy="461665"/>
          </a:xfrm>
          <a:prstGeom prst="rect">
            <a:avLst/>
          </a:prstGeom>
          <a:noFill/>
        </p:spPr>
        <p:txBody>
          <a:bodyPr wrap="none" rtlCol="0">
            <a:spAutoFit/>
          </a:bodyPr>
          <a:lstStyle/>
          <a:p>
            <a:r>
              <a:rPr lang="en-US" sz="1200" dirty="0" smtClean="0"/>
              <a:t>Suction pressure gage</a:t>
            </a:r>
          </a:p>
          <a:p>
            <a:r>
              <a:rPr lang="en-US" sz="1200" dirty="0" smtClean="0"/>
              <a:t>reading</a:t>
            </a:r>
            <a:endParaRPr lang="en-US" sz="1200" dirty="0"/>
          </a:p>
        </p:txBody>
      </p:sp>
      <p:sp>
        <p:nvSpPr>
          <p:cNvPr id="33" name="TextBox 32"/>
          <p:cNvSpPr txBox="1"/>
          <p:nvPr/>
        </p:nvSpPr>
        <p:spPr>
          <a:xfrm>
            <a:off x="6762927" y="2179065"/>
            <a:ext cx="1607491" cy="523220"/>
          </a:xfrm>
          <a:prstGeom prst="rect">
            <a:avLst/>
          </a:prstGeom>
          <a:noFill/>
        </p:spPr>
        <p:txBody>
          <a:bodyPr wrap="none" rtlCol="0">
            <a:spAutoFit/>
          </a:bodyPr>
          <a:lstStyle/>
          <a:p>
            <a:r>
              <a:rPr lang="en-US" sz="1400" dirty="0" smtClean="0"/>
              <a:t>Discharge pressure </a:t>
            </a:r>
          </a:p>
          <a:p>
            <a:r>
              <a:rPr lang="en-US" sz="1400" dirty="0" smtClean="0"/>
              <a:t>gage reading</a:t>
            </a:r>
            <a:endParaRPr lang="en-US" sz="1400" dirty="0"/>
          </a:p>
        </p:txBody>
      </p:sp>
      <p:sp>
        <p:nvSpPr>
          <p:cNvPr id="34" name="TextBox 33"/>
          <p:cNvSpPr txBox="1"/>
          <p:nvPr/>
        </p:nvSpPr>
        <p:spPr>
          <a:xfrm>
            <a:off x="6850314" y="4349606"/>
            <a:ext cx="1123769" cy="292388"/>
          </a:xfrm>
          <a:prstGeom prst="rect">
            <a:avLst/>
          </a:prstGeom>
          <a:noFill/>
        </p:spPr>
        <p:txBody>
          <a:bodyPr wrap="none" rtlCol="0">
            <a:spAutoFit/>
          </a:bodyPr>
          <a:lstStyle/>
          <a:p>
            <a:r>
              <a:rPr lang="en-US" sz="1300" b="1" dirty="0" smtClean="0"/>
              <a:t>Zero pressure</a:t>
            </a:r>
            <a:endParaRPr lang="en-US" sz="1300" b="1" dirty="0"/>
          </a:p>
        </p:txBody>
      </p:sp>
      <p:graphicFrame>
        <p:nvGraphicFramePr>
          <p:cNvPr id="35" name="Object 34"/>
          <p:cNvGraphicFramePr>
            <a:graphicFrameLocks noChangeAspect="1"/>
          </p:cNvGraphicFramePr>
          <p:nvPr>
            <p:extLst>
              <p:ext uri="{D42A27DB-BD31-4B8C-83A1-F6EECF244321}">
                <p14:modId xmlns:p14="http://schemas.microsoft.com/office/powerpoint/2010/main" val="1725551765"/>
              </p:ext>
            </p:extLst>
          </p:nvPr>
        </p:nvGraphicFramePr>
        <p:xfrm>
          <a:off x="660155" y="4571691"/>
          <a:ext cx="2448383" cy="217634"/>
        </p:xfrm>
        <a:graphic>
          <a:graphicData uri="http://schemas.openxmlformats.org/presentationml/2006/ole">
            <mc:AlternateContent xmlns:mc="http://schemas.openxmlformats.org/markup-compatibility/2006">
              <mc:Choice xmlns:v="urn:schemas-microsoft-com:vml" Requires="v">
                <p:oleObj spid="_x0000_s12362" name="Equation" r:id="rId3" imgW="2286000" imgH="203040" progId="Equation.3">
                  <p:embed/>
                </p:oleObj>
              </mc:Choice>
              <mc:Fallback>
                <p:oleObj name="Equation" r:id="rId3" imgW="2286000" imgH="203040" progId="Equation.3">
                  <p:embed/>
                  <p:pic>
                    <p:nvPicPr>
                      <p:cNvPr id="0" name=""/>
                      <p:cNvPicPr/>
                      <p:nvPr/>
                    </p:nvPicPr>
                    <p:blipFill>
                      <a:blip r:embed="rId4"/>
                      <a:stretch>
                        <a:fillRect/>
                      </a:stretch>
                    </p:blipFill>
                    <p:spPr>
                      <a:xfrm>
                        <a:off x="660155" y="4571691"/>
                        <a:ext cx="2448383" cy="217634"/>
                      </a:xfrm>
                      <a:prstGeom prst="rect">
                        <a:avLst/>
                      </a:prstGeom>
                    </p:spPr>
                  </p:pic>
                </p:oleObj>
              </mc:Fallback>
            </mc:AlternateContent>
          </a:graphicData>
        </a:graphic>
      </p:graphicFrame>
      <p:cxnSp>
        <p:nvCxnSpPr>
          <p:cNvPr id="37" name="Straight Connector 36"/>
          <p:cNvCxnSpPr/>
          <p:nvPr/>
        </p:nvCxnSpPr>
        <p:spPr>
          <a:xfrm>
            <a:off x="238836" y="3505200"/>
            <a:ext cx="273808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33400" y="3072114"/>
            <a:ext cx="0" cy="433086"/>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2667000" y="3072114"/>
            <a:ext cx="0" cy="407157"/>
          </a:xfrm>
          <a:prstGeom prst="line">
            <a:avLst/>
          </a:prstGeom>
        </p:spPr>
        <p:style>
          <a:lnRef idx="1">
            <a:schemeClr val="accent1"/>
          </a:lnRef>
          <a:fillRef idx="0">
            <a:schemeClr val="accent1"/>
          </a:fillRef>
          <a:effectRef idx="0">
            <a:schemeClr val="accent1"/>
          </a:effectRef>
          <a:fontRef idx="minor">
            <a:schemeClr val="tx1"/>
          </a:fontRef>
        </p:style>
      </p:cxnSp>
      <p:sp>
        <p:nvSpPr>
          <p:cNvPr id="45" name="Arc 44"/>
          <p:cNvSpPr/>
          <p:nvPr/>
        </p:nvSpPr>
        <p:spPr>
          <a:xfrm>
            <a:off x="533400" y="2702285"/>
            <a:ext cx="45719" cy="45719"/>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lowchart: Sequential Access Storage 49"/>
          <p:cNvSpPr/>
          <p:nvPr/>
        </p:nvSpPr>
        <p:spPr>
          <a:xfrm>
            <a:off x="1271699" y="2980091"/>
            <a:ext cx="612648" cy="612648"/>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extBox 52"/>
          <p:cNvSpPr txBox="1"/>
          <p:nvPr/>
        </p:nvSpPr>
        <p:spPr>
          <a:xfrm>
            <a:off x="163138" y="2702285"/>
            <a:ext cx="655051" cy="307777"/>
          </a:xfrm>
          <a:prstGeom prst="rect">
            <a:avLst/>
          </a:prstGeom>
          <a:noFill/>
        </p:spPr>
        <p:txBody>
          <a:bodyPr wrap="none" rtlCol="0">
            <a:spAutoFit/>
          </a:bodyPr>
          <a:lstStyle/>
          <a:p>
            <a:r>
              <a:rPr lang="en-US" sz="1400" dirty="0" smtClean="0"/>
              <a:t>10psiv</a:t>
            </a:r>
            <a:endParaRPr lang="en-US" sz="1400" dirty="0"/>
          </a:p>
        </p:txBody>
      </p:sp>
      <p:sp>
        <p:nvSpPr>
          <p:cNvPr id="54" name="TextBox 53"/>
          <p:cNvSpPr txBox="1"/>
          <p:nvPr/>
        </p:nvSpPr>
        <p:spPr>
          <a:xfrm>
            <a:off x="2362200" y="2672314"/>
            <a:ext cx="658257" cy="307777"/>
          </a:xfrm>
          <a:prstGeom prst="rect">
            <a:avLst/>
          </a:prstGeom>
          <a:noFill/>
        </p:spPr>
        <p:txBody>
          <a:bodyPr wrap="none" rtlCol="0">
            <a:spAutoFit/>
          </a:bodyPr>
          <a:lstStyle/>
          <a:p>
            <a:r>
              <a:rPr lang="en-US" sz="1400" dirty="0" smtClean="0"/>
              <a:t>65psig</a:t>
            </a:r>
            <a:endParaRPr lang="en-US" sz="1400" dirty="0"/>
          </a:p>
        </p:txBody>
      </p:sp>
      <p:sp>
        <p:nvSpPr>
          <p:cNvPr id="55" name="TextBox 54"/>
          <p:cNvSpPr txBox="1"/>
          <p:nvPr/>
        </p:nvSpPr>
        <p:spPr>
          <a:xfrm>
            <a:off x="1303146" y="3718410"/>
            <a:ext cx="609462" cy="307777"/>
          </a:xfrm>
          <a:prstGeom prst="rect">
            <a:avLst/>
          </a:prstGeom>
          <a:noFill/>
        </p:spPr>
        <p:txBody>
          <a:bodyPr wrap="none" rtlCol="0">
            <a:spAutoFit/>
          </a:bodyPr>
          <a:lstStyle/>
          <a:p>
            <a:r>
              <a:rPr lang="en-US" sz="1400" dirty="0" smtClean="0"/>
              <a:t>Pump</a:t>
            </a:r>
            <a:endParaRPr lang="en-US" sz="1400" dirty="0"/>
          </a:p>
        </p:txBody>
      </p:sp>
      <p:sp>
        <p:nvSpPr>
          <p:cNvPr id="56" name="TextBox 55"/>
          <p:cNvSpPr txBox="1"/>
          <p:nvPr/>
        </p:nvSpPr>
        <p:spPr>
          <a:xfrm>
            <a:off x="238836" y="3587558"/>
            <a:ext cx="691215" cy="292388"/>
          </a:xfrm>
          <a:prstGeom prst="rect">
            <a:avLst/>
          </a:prstGeom>
          <a:noFill/>
        </p:spPr>
        <p:txBody>
          <a:bodyPr wrap="none" rtlCol="0">
            <a:spAutoFit/>
          </a:bodyPr>
          <a:lstStyle/>
          <a:p>
            <a:r>
              <a:rPr lang="en-US" sz="1300" dirty="0" smtClean="0"/>
              <a:t>Suction</a:t>
            </a:r>
            <a:endParaRPr lang="en-US" sz="1300" dirty="0"/>
          </a:p>
        </p:txBody>
      </p:sp>
      <p:sp>
        <p:nvSpPr>
          <p:cNvPr id="57" name="TextBox 56"/>
          <p:cNvSpPr txBox="1"/>
          <p:nvPr/>
        </p:nvSpPr>
        <p:spPr>
          <a:xfrm>
            <a:off x="2464311" y="3505200"/>
            <a:ext cx="846194" cy="292388"/>
          </a:xfrm>
          <a:prstGeom prst="rect">
            <a:avLst/>
          </a:prstGeom>
          <a:noFill/>
        </p:spPr>
        <p:txBody>
          <a:bodyPr wrap="none" rtlCol="0">
            <a:spAutoFit/>
          </a:bodyPr>
          <a:lstStyle/>
          <a:p>
            <a:r>
              <a:rPr lang="en-US" sz="1300" dirty="0" smtClean="0"/>
              <a:t>Discharge</a:t>
            </a:r>
            <a:endParaRPr lang="en-US" sz="1300" dirty="0"/>
          </a:p>
        </p:txBody>
      </p:sp>
    </p:spTree>
    <p:extLst>
      <p:ext uri="{BB962C8B-B14F-4D97-AF65-F5344CB8AC3E}">
        <p14:creationId xmlns:p14="http://schemas.microsoft.com/office/powerpoint/2010/main" val="9467609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sz="2800" u="sng" dirty="0">
                <a:solidFill>
                  <a:srgbClr val="0070C0"/>
                </a:solidFill>
              </a:rPr>
              <a:t>HVAC </a:t>
            </a:r>
            <a:r>
              <a:rPr lang="en-US" sz="2800" u="sng" dirty="0" smtClean="0">
                <a:solidFill>
                  <a:srgbClr val="0070C0"/>
                </a:solidFill>
              </a:rPr>
              <a:t>Fundamentals </a:t>
            </a:r>
            <a:r>
              <a:rPr lang="en-US" sz="2800" u="sng" dirty="0">
                <a:solidFill>
                  <a:srgbClr val="0070C0"/>
                </a:solidFill>
              </a:rPr>
              <a:t>&amp; Components</a:t>
            </a:r>
            <a:endParaRPr lang="en-US" sz="2800" dirty="0"/>
          </a:p>
        </p:txBody>
      </p:sp>
      <p:sp>
        <p:nvSpPr>
          <p:cNvPr id="3" name="Content Placeholder 2"/>
          <p:cNvSpPr>
            <a:spLocks noGrp="1"/>
          </p:cNvSpPr>
          <p:nvPr>
            <p:ph idx="1"/>
          </p:nvPr>
        </p:nvSpPr>
        <p:spPr>
          <a:xfrm>
            <a:off x="457200" y="1066800"/>
            <a:ext cx="8382000" cy="5715000"/>
          </a:xfrm>
        </p:spPr>
        <p:txBody>
          <a:bodyPr/>
          <a:lstStyle/>
          <a:p>
            <a:pPr marL="0" indent="0">
              <a:buNone/>
            </a:pPr>
            <a:r>
              <a:rPr lang="en-US" sz="1800" b="1" dirty="0" smtClean="0">
                <a:solidFill>
                  <a:srgbClr val="FF0000"/>
                </a:solidFill>
              </a:rPr>
              <a:t>c. Horse power conversion</a:t>
            </a:r>
          </a:p>
          <a:p>
            <a:pPr marL="0" indent="0">
              <a:buNone/>
            </a:pPr>
            <a:r>
              <a:rPr lang="en-US" sz="1800" dirty="0" smtClean="0"/>
              <a:t>Definition: One horsepower is the work done at a rate of 550 pound</a:t>
            </a:r>
            <a:r>
              <a:rPr lang="en-US" sz="1800" baseline="-25000" dirty="0" smtClean="0"/>
              <a:t>force</a:t>
            </a:r>
            <a:r>
              <a:rPr lang="en-US" sz="1800" dirty="0" smtClean="0"/>
              <a:t>-foot per second or 33000 pound</a:t>
            </a:r>
            <a:r>
              <a:rPr lang="en-US" sz="1800" baseline="-25000" dirty="0" smtClean="0"/>
              <a:t>force</a:t>
            </a:r>
            <a:r>
              <a:rPr lang="en-US" sz="1800" dirty="0" smtClean="0"/>
              <a:t> –foot per minute, which is equivalent to 745.7 watts </a:t>
            </a:r>
          </a:p>
          <a:p>
            <a:r>
              <a:rPr lang="en-US" sz="1800" b="1" dirty="0" smtClean="0"/>
              <a:t>Mathematically</a:t>
            </a:r>
          </a:p>
          <a:p>
            <a:endParaRPr lang="en-US" dirty="0"/>
          </a:p>
          <a:p>
            <a:endParaRPr lang="en-US" dirty="0" smtClean="0"/>
          </a:p>
          <a:p>
            <a:r>
              <a:rPr lang="en-US" sz="1800" b="1" dirty="0" smtClean="0"/>
              <a:t>Example:</a:t>
            </a:r>
          </a:p>
          <a:p>
            <a:r>
              <a:rPr lang="en-US" sz="1800" dirty="0" smtClean="0"/>
              <a:t>Convert 11840 </a:t>
            </a:r>
            <a:r>
              <a:rPr lang="en-US" sz="1800" i="1" dirty="0" smtClean="0"/>
              <a:t>lb</a:t>
            </a:r>
            <a:r>
              <a:rPr lang="en-US" sz="1800" i="1" baseline="-25000" dirty="0" smtClean="0"/>
              <a:t>f</a:t>
            </a:r>
            <a:r>
              <a:rPr lang="en-US" sz="1800" i="1" dirty="0" smtClean="0"/>
              <a:t>--ft/min</a:t>
            </a:r>
            <a:r>
              <a:rPr lang="en-US" sz="1800" dirty="0" smtClean="0"/>
              <a:t> to horsepower (hp)</a:t>
            </a:r>
          </a:p>
          <a:p>
            <a:r>
              <a:rPr lang="en-US" sz="1800" dirty="0" smtClean="0"/>
              <a:t>Solution:</a:t>
            </a:r>
          </a:p>
          <a:p>
            <a:endParaRPr lang="en-US" sz="1800" dirty="0"/>
          </a:p>
          <a:p>
            <a:endParaRPr lang="en-US" sz="1800" dirty="0" smtClean="0"/>
          </a:p>
          <a:p>
            <a:endParaRPr lang="en-US" sz="1800" dirty="0"/>
          </a:p>
          <a:p>
            <a:endParaRPr lang="en-US" sz="1800" dirty="0" smtClean="0"/>
          </a:p>
          <a:p>
            <a:endParaRPr lang="en-US" sz="1800" dirty="0"/>
          </a:p>
          <a:p>
            <a:r>
              <a:rPr lang="en-US" sz="1800" dirty="0" smtClean="0"/>
              <a:t>Exercise: Covert 250 hp to </a:t>
            </a:r>
            <a:r>
              <a:rPr lang="en-US" sz="1800" i="1" dirty="0" smtClean="0"/>
              <a:t>lb</a:t>
            </a:r>
            <a:r>
              <a:rPr lang="en-US" sz="1800" i="1" baseline="-25000" dirty="0" smtClean="0"/>
              <a:t>f</a:t>
            </a:r>
            <a:r>
              <a:rPr lang="en-US" sz="1800" i="1" dirty="0" smtClean="0"/>
              <a:t>-ft/s</a:t>
            </a:r>
            <a:r>
              <a:rPr lang="en-US" sz="1800" dirty="0" smtClean="0"/>
              <a:t> .</a:t>
            </a:r>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472407957"/>
              </p:ext>
            </p:extLst>
          </p:nvPr>
        </p:nvGraphicFramePr>
        <p:xfrm>
          <a:off x="2619375" y="2057400"/>
          <a:ext cx="2382838" cy="1447800"/>
        </p:xfrm>
        <a:graphic>
          <a:graphicData uri="http://schemas.openxmlformats.org/presentationml/2006/ole">
            <mc:AlternateContent xmlns:mc="http://schemas.openxmlformats.org/markup-compatibility/2006">
              <mc:Choice xmlns:v="urn:schemas-microsoft-com:vml" Requires="v">
                <p:oleObj spid="_x0000_s13435" name="Equation" r:id="rId3" imgW="1282680" imgH="1066680" progId="Equation.3">
                  <p:embed/>
                </p:oleObj>
              </mc:Choice>
              <mc:Fallback>
                <p:oleObj name="Equation" r:id="rId3" imgW="1282680" imgH="1066680" progId="Equation.3">
                  <p:embed/>
                  <p:pic>
                    <p:nvPicPr>
                      <p:cNvPr id="0" name=""/>
                      <p:cNvPicPr/>
                      <p:nvPr/>
                    </p:nvPicPr>
                    <p:blipFill>
                      <a:blip r:embed="rId4"/>
                      <a:stretch>
                        <a:fillRect/>
                      </a:stretch>
                    </p:blipFill>
                    <p:spPr>
                      <a:xfrm>
                        <a:off x="2619375" y="2057400"/>
                        <a:ext cx="2382838" cy="14478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904694216"/>
              </p:ext>
            </p:extLst>
          </p:nvPr>
        </p:nvGraphicFramePr>
        <p:xfrm>
          <a:off x="2057400" y="4239904"/>
          <a:ext cx="4317206" cy="1600200"/>
        </p:xfrm>
        <a:graphic>
          <a:graphicData uri="http://schemas.openxmlformats.org/presentationml/2006/ole">
            <mc:AlternateContent xmlns:mc="http://schemas.openxmlformats.org/markup-compatibility/2006">
              <mc:Choice xmlns:v="urn:schemas-microsoft-com:vml" Requires="v">
                <p:oleObj spid="_x0000_s13436" name="Equation" r:id="rId5" imgW="3288960" imgH="1218960" progId="Equation.3">
                  <p:embed/>
                </p:oleObj>
              </mc:Choice>
              <mc:Fallback>
                <p:oleObj name="Equation" r:id="rId5" imgW="3288960" imgH="1218960" progId="Equation.3">
                  <p:embed/>
                  <p:pic>
                    <p:nvPicPr>
                      <p:cNvPr id="0" name=""/>
                      <p:cNvPicPr/>
                      <p:nvPr/>
                    </p:nvPicPr>
                    <p:blipFill>
                      <a:blip r:embed="rId6"/>
                      <a:stretch>
                        <a:fillRect/>
                      </a:stretch>
                    </p:blipFill>
                    <p:spPr>
                      <a:xfrm>
                        <a:off x="2057400" y="4239904"/>
                        <a:ext cx="4317206" cy="1600200"/>
                      </a:xfrm>
                      <a:prstGeom prst="rect">
                        <a:avLst/>
                      </a:prstGeom>
                    </p:spPr>
                  </p:pic>
                </p:oleObj>
              </mc:Fallback>
            </mc:AlternateContent>
          </a:graphicData>
        </a:graphic>
      </p:graphicFrame>
      <p:cxnSp>
        <p:nvCxnSpPr>
          <p:cNvPr id="8" name="Straight Arrow Connector 7"/>
          <p:cNvCxnSpPr/>
          <p:nvPr/>
        </p:nvCxnSpPr>
        <p:spPr>
          <a:xfrm flipV="1">
            <a:off x="4495800" y="4733499"/>
            <a:ext cx="533400" cy="4572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4620336" y="5334000"/>
            <a:ext cx="381000" cy="4572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280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2800" u="sng" dirty="0">
                <a:solidFill>
                  <a:srgbClr val="0070C0"/>
                </a:solidFill>
              </a:rPr>
              <a:t>HVAC </a:t>
            </a:r>
            <a:r>
              <a:rPr lang="en-US" sz="2800" u="sng" dirty="0" smtClean="0">
                <a:solidFill>
                  <a:srgbClr val="0070C0"/>
                </a:solidFill>
              </a:rPr>
              <a:t>Fundamentals </a:t>
            </a:r>
            <a:r>
              <a:rPr lang="en-US" sz="2800" u="sng" dirty="0">
                <a:solidFill>
                  <a:srgbClr val="0070C0"/>
                </a:solidFill>
              </a:rPr>
              <a:t>&amp; Components</a:t>
            </a:r>
            <a:endParaRPr lang="en-US" sz="2800" dirty="0"/>
          </a:p>
        </p:txBody>
      </p:sp>
      <p:sp>
        <p:nvSpPr>
          <p:cNvPr id="3" name="Content Placeholder 2"/>
          <p:cNvSpPr>
            <a:spLocks noGrp="1"/>
          </p:cNvSpPr>
          <p:nvPr>
            <p:ph idx="1"/>
          </p:nvPr>
        </p:nvSpPr>
        <p:spPr>
          <a:xfrm>
            <a:off x="152400" y="1143000"/>
            <a:ext cx="8915400" cy="5029200"/>
          </a:xfrm>
        </p:spPr>
        <p:txBody>
          <a:bodyPr>
            <a:normAutofit/>
          </a:bodyPr>
          <a:lstStyle/>
          <a:p>
            <a:pPr marL="0" indent="0">
              <a:buNone/>
            </a:pPr>
            <a:r>
              <a:rPr lang="en-US" sz="1800" b="1" dirty="0" smtClean="0">
                <a:solidFill>
                  <a:srgbClr val="FF0000"/>
                </a:solidFill>
              </a:rPr>
              <a:t>c. Horse power conversion cont’d</a:t>
            </a:r>
            <a:endParaRPr lang="en-US" sz="1800" b="1" dirty="0">
              <a:solidFill>
                <a:srgbClr val="FF0000"/>
              </a:solidFill>
            </a:endParaRPr>
          </a:p>
          <a:p>
            <a:pPr marL="0" indent="0">
              <a:buNone/>
            </a:pPr>
            <a:r>
              <a:rPr lang="en-US" sz="1800" dirty="0" smtClean="0"/>
              <a:t>1. There are two types of horsepower (hp). These include: </a:t>
            </a:r>
          </a:p>
          <a:p>
            <a:pPr marL="0" indent="0">
              <a:buNone/>
            </a:pPr>
            <a:r>
              <a:rPr lang="en-US" sz="1800" dirty="0"/>
              <a:t>	</a:t>
            </a:r>
            <a:r>
              <a:rPr lang="en-US" sz="1800" dirty="0" smtClean="0"/>
              <a:t>(a) Water Horsepower (WHP)</a:t>
            </a:r>
          </a:p>
          <a:p>
            <a:pPr marL="0" indent="0">
              <a:buNone/>
            </a:pPr>
            <a:r>
              <a:rPr lang="en-US" sz="1800" dirty="0"/>
              <a:t>	</a:t>
            </a:r>
            <a:r>
              <a:rPr lang="en-US" sz="1800" dirty="0" smtClean="0"/>
              <a:t>(b) Brake Horsepower (BHP)</a:t>
            </a:r>
          </a:p>
          <a:p>
            <a:pPr marL="0" indent="0">
              <a:buNone/>
            </a:pPr>
            <a:r>
              <a:rPr lang="en-US" sz="1800" dirty="0" smtClean="0"/>
              <a:t>2. Mathematical Formulae for WHP and BHP</a:t>
            </a:r>
          </a:p>
          <a:p>
            <a:pPr marL="0" indent="0">
              <a:buNone/>
            </a:pPr>
            <a:r>
              <a:rPr lang="en-US" sz="1800" dirty="0" smtClean="0"/>
              <a:t>a. Water horsepower is the power transmitted to a fluid or it is the power output</a:t>
            </a:r>
          </a:p>
          <a:p>
            <a:pPr marL="0" indent="0">
              <a:buNone/>
            </a:pPr>
            <a:r>
              <a:rPr lang="en-US" sz="1800" dirty="0" smtClean="0"/>
              <a:t>			or 			or	</a:t>
            </a:r>
            <a:endParaRPr lang="en-US" sz="1800" dirty="0"/>
          </a:p>
          <a:p>
            <a:pPr marL="0" indent="0">
              <a:buNone/>
            </a:pPr>
            <a:endParaRPr lang="en-US" sz="1800" dirty="0" smtClean="0"/>
          </a:p>
          <a:p>
            <a:pPr marL="0" indent="0">
              <a:buNone/>
            </a:pPr>
            <a:r>
              <a:rPr lang="en-US" sz="1800" dirty="0" smtClean="0"/>
              <a:t>Where: </a:t>
            </a:r>
          </a:p>
          <a:p>
            <a:pPr marL="0" indent="0">
              <a:buNone/>
            </a:pPr>
            <a:r>
              <a:rPr lang="en-US" sz="1800" dirty="0" smtClean="0"/>
              <a:t>	WHP	=	Water horsepower, </a:t>
            </a:r>
            <a:r>
              <a:rPr lang="en-US" sz="1800" i="1" dirty="0" smtClean="0"/>
              <a:t>hp</a:t>
            </a:r>
          </a:p>
          <a:p>
            <a:pPr marL="0" indent="0">
              <a:buNone/>
            </a:pPr>
            <a:r>
              <a:rPr lang="en-US" sz="1800" dirty="0"/>
              <a:t>	</a:t>
            </a:r>
            <a:r>
              <a:rPr lang="en-US" sz="1800" dirty="0" smtClean="0"/>
              <a:t>Q	=	Flow rate, Gallons per minute (</a:t>
            </a:r>
            <a:r>
              <a:rPr lang="en-US" sz="1800" i="1" dirty="0" smtClean="0"/>
              <a:t>GPM) or cubic feet per sec (ft</a:t>
            </a:r>
            <a:r>
              <a:rPr lang="en-US" sz="1800" i="1" baseline="30000" dirty="0" smtClean="0"/>
              <a:t>3</a:t>
            </a:r>
            <a:r>
              <a:rPr lang="en-US" sz="1800" i="1" dirty="0" smtClean="0"/>
              <a:t>/s )</a:t>
            </a:r>
          </a:p>
          <a:p>
            <a:pPr marL="0" indent="0">
              <a:buNone/>
            </a:pPr>
            <a:r>
              <a:rPr lang="en-US" sz="1800" i="1" dirty="0"/>
              <a:t>	</a:t>
            </a:r>
            <a:r>
              <a:rPr lang="en-US" sz="1800" dirty="0" smtClean="0"/>
              <a:t>H	=	Total pump head, </a:t>
            </a:r>
            <a:r>
              <a:rPr lang="en-US" sz="1800" i="1" dirty="0" smtClean="0"/>
              <a:t>ft</a:t>
            </a:r>
          </a:p>
          <a:p>
            <a:pPr marL="0" indent="0">
              <a:buNone/>
            </a:pPr>
            <a:r>
              <a:rPr lang="en-US" sz="1800" dirty="0"/>
              <a:t>	</a:t>
            </a:r>
            <a:r>
              <a:rPr lang="en-US" sz="1800" i="1" dirty="0" smtClean="0"/>
              <a:t>s.g</a:t>
            </a:r>
            <a:r>
              <a:rPr lang="en-US" sz="1800" i="1" baseline="-25000" dirty="0" smtClean="0"/>
              <a:t>fluid</a:t>
            </a:r>
            <a:r>
              <a:rPr lang="en-US" sz="1800" dirty="0" smtClean="0">
                <a:sym typeface="Symbol"/>
              </a:rPr>
              <a:t>	=	Specific gravity of the fluid, for water s.g = 1</a:t>
            </a:r>
          </a:p>
          <a:p>
            <a:pPr marL="0" indent="0">
              <a:buNone/>
            </a:pPr>
            <a:r>
              <a:rPr lang="en-US" sz="1800" dirty="0">
                <a:sym typeface="Symbol"/>
              </a:rPr>
              <a:t>	</a:t>
            </a:r>
            <a:r>
              <a:rPr lang="en-US" sz="1800" dirty="0" smtClean="0">
                <a:sym typeface="Symbol"/>
              </a:rPr>
              <a:t>fluid	=	Specific weight, lb</a:t>
            </a:r>
            <a:r>
              <a:rPr lang="en-US" sz="1800" baseline="-25000" dirty="0" smtClean="0">
                <a:sym typeface="Symbol"/>
              </a:rPr>
              <a:t>f</a:t>
            </a:r>
            <a:r>
              <a:rPr lang="en-US" sz="1800" dirty="0" smtClean="0">
                <a:sym typeface="Symbol"/>
              </a:rPr>
              <a:t>/ft</a:t>
            </a:r>
            <a:r>
              <a:rPr lang="en-US" sz="1800" baseline="30000" dirty="0" smtClean="0">
                <a:sym typeface="Symbol"/>
              </a:rPr>
              <a:t>3</a:t>
            </a:r>
            <a:r>
              <a:rPr lang="en-US" sz="1800" dirty="0" smtClean="0">
                <a:sym typeface="Symbol"/>
              </a:rPr>
              <a:t>; for water specific weight = 62.4lb</a:t>
            </a:r>
            <a:r>
              <a:rPr lang="en-US" sz="1800" baseline="-25000" dirty="0" smtClean="0">
                <a:sym typeface="Symbol"/>
              </a:rPr>
              <a:t>f</a:t>
            </a:r>
            <a:r>
              <a:rPr lang="en-US" sz="1800" dirty="0" smtClean="0">
                <a:sym typeface="Symbol"/>
              </a:rPr>
              <a:t>/ft</a:t>
            </a:r>
            <a:r>
              <a:rPr lang="en-US" sz="1800" baseline="30000" dirty="0" smtClean="0">
                <a:sym typeface="Symbol"/>
              </a:rPr>
              <a:t>3</a:t>
            </a:r>
          </a:p>
          <a:p>
            <a:pPr marL="0" indent="0">
              <a:buNone/>
            </a:pPr>
            <a:r>
              <a:rPr lang="en-US" sz="1800" dirty="0">
                <a:sym typeface="Symbol"/>
              </a:rPr>
              <a:t>	</a:t>
            </a:r>
            <a:endParaRPr lang="en-US" sz="1800" dirty="0" smtClean="0">
              <a:sym typeface="Symbol"/>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2307479640"/>
              </p:ext>
            </p:extLst>
          </p:nvPr>
        </p:nvGraphicFramePr>
        <p:xfrm>
          <a:off x="485775" y="3124200"/>
          <a:ext cx="2333625" cy="609600"/>
        </p:xfrm>
        <a:graphic>
          <a:graphicData uri="http://schemas.openxmlformats.org/presentationml/2006/ole">
            <mc:AlternateContent xmlns:mc="http://schemas.openxmlformats.org/markup-compatibility/2006">
              <mc:Choice xmlns:v="urn:schemas-microsoft-com:vml" Requires="v">
                <p:oleObj spid="_x0000_s14514" name="Equation" r:id="rId3" imgW="1803240" imgH="406080" progId="Equation.3">
                  <p:embed/>
                </p:oleObj>
              </mc:Choice>
              <mc:Fallback>
                <p:oleObj name="Equation" r:id="rId3" imgW="1803240" imgH="406080" progId="Equation.3">
                  <p:embed/>
                  <p:pic>
                    <p:nvPicPr>
                      <p:cNvPr id="0" name=""/>
                      <p:cNvPicPr/>
                      <p:nvPr/>
                    </p:nvPicPr>
                    <p:blipFill>
                      <a:blip r:embed="rId4"/>
                      <a:stretch>
                        <a:fillRect/>
                      </a:stretch>
                    </p:blipFill>
                    <p:spPr>
                      <a:xfrm>
                        <a:off x="485775" y="3124200"/>
                        <a:ext cx="2333625" cy="6096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4048584097"/>
              </p:ext>
            </p:extLst>
          </p:nvPr>
        </p:nvGraphicFramePr>
        <p:xfrm>
          <a:off x="5983288" y="3200400"/>
          <a:ext cx="2386012" cy="685800"/>
        </p:xfrm>
        <a:graphic>
          <a:graphicData uri="http://schemas.openxmlformats.org/presentationml/2006/ole">
            <mc:AlternateContent xmlns:mc="http://schemas.openxmlformats.org/markup-compatibility/2006">
              <mc:Choice xmlns:v="urn:schemas-microsoft-com:vml" Requires="v">
                <p:oleObj spid="_x0000_s14515" name="Equation" r:id="rId5" imgW="1714320" imgH="647640" progId="Equation.3">
                  <p:embed/>
                </p:oleObj>
              </mc:Choice>
              <mc:Fallback>
                <p:oleObj name="Equation" r:id="rId5" imgW="1714320" imgH="647640" progId="Equation.3">
                  <p:embed/>
                  <p:pic>
                    <p:nvPicPr>
                      <p:cNvPr id="0" name=""/>
                      <p:cNvPicPr/>
                      <p:nvPr/>
                    </p:nvPicPr>
                    <p:blipFill>
                      <a:blip r:embed="rId6"/>
                      <a:stretch>
                        <a:fillRect/>
                      </a:stretch>
                    </p:blipFill>
                    <p:spPr>
                      <a:xfrm>
                        <a:off x="5983288" y="3200400"/>
                        <a:ext cx="2386012" cy="6858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4002362695"/>
              </p:ext>
            </p:extLst>
          </p:nvPr>
        </p:nvGraphicFramePr>
        <p:xfrm>
          <a:off x="3352800" y="3200400"/>
          <a:ext cx="1944688" cy="609600"/>
        </p:xfrm>
        <a:graphic>
          <a:graphicData uri="http://schemas.openxmlformats.org/presentationml/2006/ole">
            <mc:AlternateContent xmlns:mc="http://schemas.openxmlformats.org/markup-compatibility/2006">
              <mc:Choice xmlns:v="urn:schemas-microsoft-com:vml" Requires="v">
                <p:oleObj spid="_x0000_s14516" name="Equation" r:id="rId7" imgW="1815840" imgH="609480" progId="Equation.3">
                  <p:embed/>
                </p:oleObj>
              </mc:Choice>
              <mc:Fallback>
                <p:oleObj name="Equation" r:id="rId7" imgW="1815840" imgH="609480" progId="Equation.3">
                  <p:embed/>
                  <p:pic>
                    <p:nvPicPr>
                      <p:cNvPr id="0" name=""/>
                      <p:cNvPicPr/>
                      <p:nvPr/>
                    </p:nvPicPr>
                    <p:blipFill>
                      <a:blip r:embed="rId8"/>
                      <a:stretch>
                        <a:fillRect/>
                      </a:stretch>
                    </p:blipFill>
                    <p:spPr>
                      <a:xfrm>
                        <a:off x="3352800" y="3200400"/>
                        <a:ext cx="1944688" cy="609600"/>
                      </a:xfrm>
                      <a:prstGeom prst="rect">
                        <a:avLst/>
                      </a:prstGeom>
                    </p:spPr>
                  </p:pic>
                </p:oleObj>
              </mc:Fallback>
            </mc:AlternateContent>
          </a:graphicData>
        </a:graphic>
      </p:graphicFrame>
    </p:spTree>
    <p:extLst>
      <p:ext uri="{BB962C8B-B14F-4D97-AF65-F5344CB8AC3E}">
        <p14:creationId xmlns:p14="http://schemas.microsoft.com/office/powerpoint/2010/main" val="3285340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2060"/>
                </a:solidFill>
              </a:rPr>
              <a:t>HVAC Fundamentals &amp; Components </a:t>
            </a:r>
            <a:r>
              <a:rPr lang="en-US" sz="2800" dirty="0" smtClean="0">
                <a:solidFill>
                  <a:srgbClr val="002060"/>
                </a:solidFill>
              </a:rPr>
              <a:t>Outline</a:t>
            </a:r>
            <a:endParaRPr lang="en-US" sz="2800" dirty="0">
              <a:solidFill>
                <a:srgbClr val="002060"/>
              </a:solidFill>
            </a:endParaRPr>
          </a:p>
        </p:txBody>
      </p:sp>
      <p:sp>
        <p:nvSpPr>
          <p:cNvPr id="3" name="Content Placeholder 2"/>
          <p:cNvSpPr>
            <a:spLocks noGrp="1"/>
          </p:cNvSpPr>
          <p:nvPr>
            <p:ph sz="half" idx="1"/>
          </p:nvPr>
        </p:nvSpPr>
        <p:spPr>
          <a:xfrm>
            <a:off x="457200" y="1219200"/>
            <a:ext cx="4038600" cy="5257800"/>
          </a:xfrm>
        </p:spPr>
        <p:txBody>
          <a:bodyPr>
            <a:normAutofit fontScale="92500" lnSpcReduction="20000"/>
          </a:bodyPr>
          <a:lstStyle/>
          <a:p>
            <a:r>
              <a:rPr lang="en-US" sz="1900" dirty="0" smtClean="0">
                <a:solidFill>
                  <a:srgbClr val="FF0000"/>
                </a:solidFill>
              </a:rPr>
              <a:t>A – Introduction to physical principles of HVAC &amp; systems</a:t>
            </a:r>
          </a:p>
          <a:p>
            <a:pPr lvl="1"/>
            <a:r>
              <a:rPr lang="en-US" sz="1500" dirty="0" smtClean="0">
                <a:solidFill>
                  <a:srgbClr val="FF0000"/>
                </a:solidFill>
              </a:rPr>
              <a:t>Conversion of units</a:t>
            </a:r>
          </a:p>
          <a:p>
            <a:pPr lvl="1"/>
            <a:r>
              <a:rPr lang="en-US" sz="1500" dirty="0" smtClean="0">
                <a:solidFill>
                  <a:srgbClr val="FF0000"/>
                </a:solidFill>
              </a:rPr>
              <a:t>Concept of work, power, and energy</a:t>
            </a:r>
          </a:p>
          <a:p>
            <a:pPr lvl="1"/>
            <a:r>
              <a:rPr lang="en-US" sz="1500" dirty="0" smtClean="0">
                <a:solidFill>
                  <a:srgbClr val="FF0000"/>
                </a:solidFill>
              </a:rPr>
              <a:t>Overview of psychrometric analysis of the air conditioning</a:t>
            </a:r>
          </a:p>
          <a:p>
            <a:pPr lvl="1"/>
            <a:r>
              <a:rPr lang="en-US" sz="1500" dirty="0" smtClean="0">
                <a:solidFill>
                  <a:srgbClr val="FF0000"/>
                </a:solidFill>
              </a:rPr>
              <a:t>Thermodynamic laws and heat transfer principles</a:t>
            </a:r>
          </a:p>
          <a:p>
            <a:pPr lvl="1"/>
            <a:r>
              <a:rPr lang="en-US" sz="1500" dirty="0" smtClean="0">
                <a:solidFill>
                  <a:srgbClr val="FF0000"/>
                </a:solidFill>
              </a:rPr>
              <a:t>Estimate of sensible and latent heat changes</a:t>
            </a:r>
          </a:p>
          <a:p>
            <a:pPr lvl="1"/>
            <a:r>
              <a:rPr lang="en-US" sz="1500" dirty="0" smtClean="0">
                <a:solidFill>
                  <a:srgbClr val="FF0000"/>
                </a:solidFill>
              </a:rPr>
              <a:t>Analysis of thermal comfort</a:t>
            </a:r>
          </a:p>
          <a:p>
            <a:pPr lvl="1"/>
            <a:endParaRPr lang="en-US" sz="1900" dirty="0" smtClean="0"/>
          </a:p>
          <a:p>
            <a:r>
              <a:rPr lang="en-US" sz="1900" dirty="0" smtClean="0"/>
              <a:t>B – Load calculations</a:t>
            </a:r>
          </a:p>
          <a:p>
            <a:pPr lvl="1"/>
            <a:r>
              <a:rPr lang="en-US" sz="1500" dirty="0" smtClean="0"/>
              <a:t>Heating loads</a:t>
            </a:r>
          </a:p>
          <a:p>
            <a:pPr lvl="1"/>
            <a:r>
              <a:rPr lang="en-US" sz="1500" dirty="0" smtClean="0"/>
              <a:t>Cooling load</a:t>
            </a:r>
          </a:p>
          <a:p>
            <a:pPr lvl="1"/>
            <a:r>
              <a:rPr lang="en-US" sz="1500" dirty="0" smtClean="0"/>
              <a:t>Use of psychrometric tables and various software packages  for heating and cooling estimates   </a:t>
            </a:r>
            <a:endParaRPr lang="en-US" sz="1500" dirty="0"/>
          </a:p>
          <a:p>
            <a:r>
              <a:rPr lang="en-US" sz="1900" dirty="0" smtClean="0"/>
              <a:t>C – Conveyance systems</a:t>
            </a:r>
          </a:p>
          <a:p>
            <a:pPr lvl="1"/>
            <a:r>
              <a:rPr lang="en-US" sz="1500" dirty="0" smtClean="0"/>
              <a:t>Principles of conveyance systems</a:t>
            </a:r>
          </a:p>
          <a:p>
            <a:pPr lvl="1"/>
            <a:r>
              <a:rPr lang="en-US" sz="1500" dirty="0" smtClean="0"/>
              <a:t>Types of conveyance equipment and components</a:t>
            </a:r>
          </a:p>
          <a:p>
            <a:pPr lvl="1"/>
            <a:r>
              <a:rPr lang="en-US" sz="1500" dirty="0" smtClean="0"/>
              <a:t>Nameplate data interpretation</a:t>
            </a:r>
            <a:endParaRPr lang="en-US" sz="15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p:txBody>
      </p:sp>
      <p:sp>
        <p:nvSpPr>
          <p:cNvPr id="4" name="Content Placeholder 3"/>
          <p:cNvSpPr>
            <a:spLocks noGrp="1"/>
          </p:cNvSpPr>
          <p:nvPr>
            <p:ph sz="half" idx="2"/>
          </p:nvPr>
        </p:nvSpPr>
        <p:spPr/>
        <p:txBody>
          <a:bodyPr>
            <a:normAutofit fontScale="92500" lnSpcReduction="20000"/>
          </a:bodyPr>
          <a:lstStyle/>
          <a:p>
            <a:r>
              <a:rPr lang="en-US" sz="1900" dirty="0" smtClean="0"/>
              <a:t>D – Principles of heating systems</a:t>
            </a:r>
          </a:p>
          <a:p>
            <a:pPr lvl="1"/>
            <a:r>
              <a:rPr lang="en-US" sz="1500" dirty="0" smtClean="0"/>
              <a:t>Types of heating equipment &amp; components</a:t>
            </a:r>
          </a:p>
          <a:p>
            <a:pPr lvl="1"/>
            <a:r>
              <a:rPr lang="en-US" sz="1500" dirty="0" smtClean="0"/>
              <a:t>Nameplate data interpretatio</a:t>
            </a:r>
            <a:r>
              <a:rPr lang="en-US" sz="2100" dirty="0" smtClean="0"/>
              <a:t>n </a:t>
            </a:r>
            <a:endParaRPr lang="en-US" sz="2100" dirty="0"/>
          </a:p>
          <a:p>
            <a:r>
              <a:rPr lang="en-US" sz="1900" dirty="0" smtClean="0"/>
              <a:t>E – Cooling systems</a:t>
            </a:r>
          </a:p>
          <a:p>
            <a:pPr lvl="1"/>
            <a:r>
              <a:rPr lang="en-US" sz="1400" dirty="0" smtClean="0"/>
              <a:t>Principles of the refrigeration cycle</a:t>
            </a:r>
          </a:p>
          <a:p>
            <a:pPr lvl="1"/>
            <a:r>
              <a:rPr lang="en-US" sz="1400" dirty="0" smtClean="0"/>
              <a:t>Types of equipment &amp; components</a:t>
            </a:r>
          </a:p>
          <a:p>
            <a:pPr lvl="1"/>
            <a:r>
              <a:rPr lang="en-US" sz="1400" dirty="0" smtClean="0"/>
              <a:t>Nameplate data interpretation</a:t>
            </a:r>
          </a:p>
          <a:p>
            <a:r>
              <a:rPr lang="en-US" sz="1900" dirty="0" smtClean="0"/>
              <a:t>F – Air-handling systems</a:t>
            </a:r>
          </a:p>
          <a:p>
            <a:pPr lvl="1"/>
            <a:r>
              <a:rPr lang="en-US" sz="1400" dirty="0" smtClean="0"/>
              <a:t>Diffusers, and registers</a:t>
            </a:r>
          </a:p>
          <a:p>
            <a:pPr lvl="1"/>
            <a:r>
              <a:rPr lang="en-US" sz="1400" dirty="0" smtClean="0"/>
              <a:t>Dampers, louvers, filters, fans</a:t>
            </a:r>
          </a:p>
          <a:p>
            <a:endParaRPr lang="en-US" sz="21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a:p>
            <a:endParaRPr lang="en-US" sz="1500" dirty="0" smtClean="0"/>
          </a:p>
          <a:p>
            <a:endParaRPr lang="en-US" sz="1500" dirty="0"/>
          </a:p>
        </p:txBody>
      </p:sp>
      <p:cxnSp>
        <p:nvCxnSpPr>
          <p:cNvPr id="10" name="Straight Connector 9"/>
          <p:cNvCxnSpPr/>
          <p:nvPr/>
        </p:nvCxnSpPr>
        <p:spPr>
          <a:xfrm>
            <a:off x="1371600" y="990600"/>
            <a:ext cx="6477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44356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solidFill>
                  <a:srgbClr val="0070C0"/>
                </a:solidFill>
              </a:rPr>
              <a:t>HVAC </a:t>
            </a:r>
            <a:r>
              <a:rPr lang="en-US" sz="2800" u="sng" dirty="0" smtClean="0">
                <a:solidFill>
                  <a:srgbClr val="0070C0"/>
                </a:solidFill>
              </a:rPr>
              <a:t>Fundamentals </a:t>
            </a:r>
            <a:r>
              <a:rPr lang="en-US" sz="2800" u="sng" dirty="0">
                <a:solidFill>
                  <a:srgbClr val="0070C0"/>
                </a:solidFill>
              </a:rPr>
              <a:t>&amp; Components</a:t>
            </a:r>
            <a:endParaRPr lang="en-US" sz="2800" dirty="0"/>
          </a:p>
        </p:txBody>
      </p:sp>
      <p:sp>
        <p:nvSpPr>
          <p:cNvPr id="3" name="Content Placeholder 2"/>
          <p:cNvSpPr>
            <a:spLocks noGrp="1"/>
          </p:cNvSpPr>
          <p:nvPr>
            <p:ph idx="1"/>
          </p:nvPr>
        </p:nvSpPr>
        <p:spPr>
          <a:xfrm>
            <a:off x="76200" y="1295400"/>
            <a:ext cx="8610600" cy="5562600"/>
          </a:xfrm>
        </p:spPr>
        <p:txBody>
          <a:bodyPr>
            <a:normAutofit/>
          </a:bodyPr>
          <a:lstStyle/>
          <a:p>
            <a:pPr marL="0" indent="0">
              <a:buNone/>
            </a:pPr>
            <a:r>
              <a:rPr lang="en-US" sz="1800" b="1" dirty="0">
                <a:solidFill>
                  <a:srgbClr val="FF0000"/>
                </a:solidFill>
              </a:rPr>
              <a:t>c. Horse power conversion cont’d</a:t>
            </a:r>
          </a:p>
          <a:p>
            <a:pPr marL="0" indent="0">
              <a:buNone/>
            </a:pPr>
            <a:r>
              <a:rPr lang="en-US" sz="1800" dirty="0" smtClean="0">
                <a:sym typeface="Symbol"/>
              </a:rPr>
              <a:t>b</a:t>
            </a:r>
            <a:r>
              <a:rPr lang="en-US" sz="1800" dirty="0">
                <a:sym typeface="Symbol"/>
              </a:rPr>
              <a:t>. Brake horsepower is the power required to drive the pump or it is also known as power input.</a:t>
            </a:r>
            <a:endParaRPr lang="en-US" sz="1800" dirty="0"/>
          </a:p>
          <a:p>
            <a:pPr marL="0" indent="0">
              <a:buNone/>
            </a:pPr>
            <a:r>
              <a:rPr lang="en-US" sz="1800" b="1" dirty="0" smtClean="0">
                <a:solidFill>
                  <a:srgbClr val="FF0000"/>
                </a:solidFill>
              </a:rPr>
              <a:t>Mathematically:</a:t>
            </a:r>
          </a:p>
          <a:p>
            <a:pPr marL="0" indent="0">
              <a:buNone/>
            </a:pPr>
            <a:endParaRPr lang="en-US" sz="1800" dirty="0"/>
          </a:p>
          <a:p>
            <a:pPr marL="0" indent="0">
              <a:buNone/>
            </a:pPr>
            <a:endParaRPr lang="en-US" sz="1800" dirty="0" smtClean="0"/>
          </a:p>
          <a:p>
            <a:pPr marL="0" indent="0">
              <a:buNone/>
            </a:pPr>
            <a:endParaRPr lang="en-US" sz="1800" dirty="0"/>
          </a:p>
          <a:p>
            <a:pPr marL="0" indent="0">
              <a:buNone/>
            </a:pPr>
            <a:endParaRPr lang="en-US" sz="1800" dirty="0" smtClean="0"/>
          </a:p>
          <a:p>
            <a:pPr marL="0" indent="0">
              <a:buNone/>
            </a:pPr>
            <a:r>
              <a:rPr lang="en-US" sz="1300" b="1" dirty="0" smtClean="0"/>
              <a:t>Example:</a:t>
            </a:r>
          </a:p>
          <a:p>
            <a:pPr marL="0" indent="0">
              <a:buNone/>
            </a:pPr>
            <a:r>
              <a:rPr lang="en-US" sz="1300" dirty="0" smtClean="0"/>
              <a:t>A chilled water pump used for air conditioning system in the Financial District , San Francisco, CA is delivering 250 GPM at a total head 40 ft of water. The manufacturer’s specifications for the pump efficiency is 60% at this operating condition. What is the minimum size motor that should be used to drive the pump?</a:t>
            </a:r>
          </a:p>
          <a:p>
            <a:pPr marL="0" indent="0">
              <a:buNone/>
            </a:pPr>
            <a:r>
              <a:rPr lang="en-US" sz="1300" dirty="0" smtClean="0"/>
              <a:t>Solution:</a:t>
            </a:r>
          </a:p>
          <a:p>
            <a:pPr marL="0" indent="0">
              <a:buNone/>
            </a:pPr>
            <a:endParaRPr lang="en-US" sz="1800" dirty="0"/>
          </a:p>
          <a:p>
            <a:pPr marL="0" indent="0">
              <a:buNone/>
            </a:pPr>
            <a:endParaRPr lang="en-US" sz="1800" dirty="0" smtClean="0"/>
          </a:p>
          <a:p>
            <a:pPr marL="0" indent="0">
              <a:buNone/>
            </a:pPr>
            <a:endParaRPr lang="en-US" sz="1800" dirty="0" smtClean="0"/>
          </a:p>
          <a:p>
            <a:pPr marL="0" indent="0">
              <a:buNone/>
            </a:pPr>
            <a:endParaRPr lang="en-US" sz="1800" dirty="0"/>
          </a:p>
          <a:p>
            <a:pPr marL="0" indent="0">
              <a:buNone/>
            </a:pPr>
            <a:r>
              <a:rPr lang="en-US" sz="1300" dirty="0" smtClean="0"/>
              <a:t>The 4.2 hp would be the minimum power needed for the motor, but in a real world a larger size motor might be used to prevent possible overloading of the motor (You may choose 5hp).</a:t>
            </a:r>
          </a:p>
          <a:p>
            <a:pPr marL="0" indent="0">
              <a:buNone/>
            </a:pPr>
            <a:endParaRPr lang="en-US" sz="1800" dirty="0"/>
          </a:p>
          <a:p>
            <a:pPr marL="0" indent="0">
              <a:buNone/>
            </a:pPr>
            <a:endParaRPr lang="en-US" sz="1800" dirty="0" smtClean="0"/>
          </a:p>
          <a:p>
            <a:pPr marL="0" indent="0">
              <a:buNone/>
            </a:pPr>
            <a:endParaRPr lang="en-US" sz="1800" dirty="0"/>
          </a:p>
          <a:p>
            <a:pPr marL="0" indent="0">
              <a:buNone/>
            </a:pPr>
            <a:endParaRPr lang="en-US" sz="1800" dirty="0" smtClean="0"/>
          </a:p>
          <a:p>
            <a:pPr marL="0" indent="0">
              <a:buNone/>
            </a:pPr>
            <a:endParaRPr lang="en-US" sz="1800" dirty="0" smtClean="0"/>
          </a:p>
          <a:p>
            <a:pPr marL="0" indent="0">
              <a:buNone/>
            </a:pPr>
            <a:endParaRPr lang="en-US" sz="1800" dirty="0"/>
          </a:p>
          <a:p>
            <a:pPr marL="0" indent="0">
              <a:buNone/>
            </a:pPr>
            <a:endParaRPr lang="en-US" sz="1800" dirty="0" smtClean="0"/>
          </a:p>
          <a:p>
            <a:pPr marL="0" indent="0">
              <a:buNone/>
            </a:pPr>
            <a:endParaRPr lang="en-US" sz="1800" dirty="0"/>
          </a:p>
          <a:p>
            <a:pPr marL="0" indent="0">
              <a:buNone/>
            </a:pPr>
            <a:endParaRPr lang="en-US" sz="1800" dirty="0" smtClean="0"/>
          </a:p>
          <a:p>
            <a:pPr marL="0" indent="0">
              <a:buNone/>
            </a:pPr>
            <a:endParaRPr lang="en-US" sz="1800" dirty="0"/>
          </a:p>
          <a:p>
            <a:pPr marL="0" indent="0">
              <a:buNone/>
            </a:pPr>
            <a:endParaRPr lang="en-US" sz="1800" dirty="0" smtClean="0"/>
          </a:p>
          <a:p>
            <a:pPr marL="0" indent="0">
              <a:buNone/>
            </a:pPr>
            <a:endParaRPr lang="en-US" sz="1800" dirty="0"/>
          </a:p>
        </p:txBody>
      </p:sp>
      <p:graphicFrame>
        <p:nvGraphicFramePr>
          <p:cNvPr id="4" name="Object 3"/>
          <p:cNvGraphicFramePr>
            <a:graphicFrameLocks noChangeAspect="1"/>
          </p:cNvGraphicFramePr>
          <p:nvPr>
            <p:extLst>
              <p:ext uri="{D42A27DB-BD31-4B8C-83A1-F6EECF244321}">
                <p14:modId xmlns:p14="http://schemas.microsoft.com/office/powerpoint/2010/main" val="1863498201"/>
              </p:ext>
            </p:extLst>
          </p:nvPr>
        </p:nvGraphicFramePr>
        <p:xfrm>
          <a:off x="2133600" y="2133600"/>
          <a:ext cx="3756025" cy="1828800"/>
        </p:xfrm>
        <a:graphic>
          <a:graphicData uri="http://schemas.openxmlformats.org/presentationml/2006/ole">
            <mc:AlternateContent xmlns:mc="http://schemas.openxmlformats.org/markup-compatibility/2006">
              <mc:Choice xmlns:v="urn:schemas-microsoft-com:vml" Requires="v">
                <p:oleObj spid="_x0000_s15473" name="Equation" r:id="rId3" imgW="2946240" imgH="1549080" progId="Equation.3">
                  <p:embed/>
                </p:oleObj>
              </mc:Choice>
              <mc:Fallback>
                <p:oleObj name="Equation" r:id="rId3" imgW="2946240" imgH="1549080" progId="Equation.3">
                  <p:embed/>
                  <p:pic>
                    <p:nvPicPr>
                      <p:cNvPr id="0" name=""/>
                      <p:cNvPicPr/>
                      <p:nvPr/>
                    </p:nvPicPr>
                    <p:blipFill>
                      <a:blip r:embed="rId4"/>
                      <a:stretch>
                        <a:fillRect/>
                      </a:stretch>
                    </p:blipFill>
                    <p:spPr>
                      <a:xfrm>
                        <a:off x="2133600" y="2133600"/>
                        <a:ext cx="3756025" cy="18288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702980779"/>
              </p:ext>
            </p:extLst>
          </p:nvPr>
        </p:nvGraphicFramePr>
        <p:xfrm>
          <a:off x="1828800" y="4876800"/>
          <a:ext cx="3191069" cy="1371600"/>
        </p:xfrm>
        <a:graphic>
          <a:graphicData uri="http://schemas.openxmlformats.org/presentationml/2006/ole">
            <mc:AlternateContent xmlns:mc="http://schemas.openxmlformats.org/markup-compatibility/2006">
              <mc:Choice xmlns:v="urn:schemas-microsoft-com:vml" Requires="v">
                <p:oleObj spid="_x0000_s15474" name="Equation" r:id="rId5" imgW="2895480" imgH="1244520" progId="Equation.3">
                  <p:embed/>
                </p:oleObj>
              </mc:Choice>
              <mc:Fallback>
                <p:oleObj name="Equation" r:id="rId5" imgW="2895480" imgH="1244520" progId="Equation.3">
                  <p:embed/>
                  <p:pic>
                    <p:nvPicPr>
                      <p:cNvPr id="0" name=""/>
                      <p:cNvPicPr/>
                      <p:nvPr/>
                    </p:nvPicPr>
                    <p:blipFill>
                      <a:blip r:embed="rId6"/>
                      <a:stretch>
                        <a:fillRect/>
                      </a:stretch>
                    </p:blipFill>
                    <p:spPr>
                      <a:xfrm>
                        <a:off x="1828800" y="4876800"/>
                        <a:ext cx="3191069" cy="1371600"/>
                      </a:xfrm>
                      <a:prstGeom prst="rect">
                        <a:avLst/>
                      </a:prstGeom>
                    </p:spPr>
                  </p:pic>
                </p:oleObj>
              </mc:Fallback>
            </mc:AlternateContent>
          </a:graphicData>
        </a:graphic>
      </p:graphicFrame>
    </p:spTree>
    <p:extLst>
      <p:ext uri="{BB962C8B-B14F-4D97-AF65-F5344CB8AC3E}">
        <p14:creationId xmlns:p14="http://schemas.microsoft.com/office/powerpoint/2010/main" val="23625945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solidFill>
                  <a:srgbClr val="0070C0"/>
                </a:solidFill>
              </a:rPr>
              <a:t>HVAC </a:t>
            </a:r>
            <a:r>
              <a:rPr lang="en-US" sz="2800" u="sng" dirty="0" smtClean="0">
                <a:solidFill>
                  <a:srgbClr val="0070C0"/>
                </a:solidFill>
              </a:rPr>
              <a:t>Fundamentals </a:t>
            </a:r>
            <a:r>
              <a:rPr lang="en-US" sz="2800" u="sng" dirty="0">
                <a:solidFill>
                  <a:srgbClr val="0070C0"/>
                </a:solidFill>
              </a:rPr>
              <a:t>&amp; Components</a:t>
            </a:r>
            <a:endParaRPr lang="en-US" sz="2800" dirty="0"/>
          </a:p>
        </p:txBody>
      </p:sp>
      <p:sp>
        <p:nvSpPr>
          <p:cNvPr id="3" name="Content Placeholder 2"/>
          <p:cNvSpPr>
            <a:spLocks noGrp="1"/>
          </p:cNvSpPr>
          <p:nvPr>
            <p:ph idx="1"/>
          </p:nvPr>
        </p:nvSpPr>
        <p:spPr/>
        <p:txBody>
          <a:bodyPr>
            <a:normAutofit lnSpcReduction="10000"/>
          </a:bodyPr>
          <a:lstStyle/>
          <a:p>
            <a:pPr marL="0" indent="0">
              <a:buNone/>
            </a:pPr>
            <a:r>
              <a:rPr lang="en-US" sz="1800" b="1" dirty="0" smtClean="0">
                <a:solidFill>
                  <a:srgbClr val="FF0000"/>
                </a:solidFill>
              </a:rPr>
              <a:t>d. Power (W) conversion:</a:t>
            </a:r>
          </a:p>
          <a:p>
            <a:pPr marL="0" indent="0">
              <a:buNone/>
            </a:pPr>
            <a:r>
              <a:rPr lang="en-US" sz="1800" dirty="0" smtClean="0"/>
              <a:t>The units for power Metric or SI systems is the watts that is equivalent  to </a:t>
            </a:r>
          </a:p>
          <a:p>
            <a:pPr marL="0" indent="0">
              <a:buNone/>
            </a:pPr>
            <a:endParaRPr lang="en-US" sz="1800" dirty="0"/>
          </a:p>
          <a:p>
            <a:pPr marL="0" indent="0">
              <a:buNone/>
            </a:pPr>
            <a:endParaRPr lang="en-US" sz="1800" dirty="0" smtClean="0"/>
          </a:p>
          <a:p>
            <a:pPr marL="0" indent="0">
              <a:buNone/>
            </a:pPr>
            <a:r>
              <a:rPr lang="en-US" sz="1800" dirty="0" smtClean="0"/>
              <a:t>To convert </a:t>
            </a:r>
            <a:endParaRPr lang="en-US" sz="1800" dirty="0"/>
          </a:p>
          <a:p>
            <a:pPr marL="0" indent="0">
              <a:buNone/>
            </a:pPr>
            <a:endParaRPr lang="en-US" sz="1800" dirty="0" smtClean="0"/>
          </a:p>
          <a:p>
            <a:pPr marL="0" indent="0">
              <a:buNone/>
            </a:pPr>
            <a:endParaRPr lang="en-US" sz="1800" dirty="0"/>
          </a:p>
          <a:p>
            <a:pPr marL="0" indent="0">
              <a:buNone/>
            </a:pPr>
            <a:endParaRPr lang="en-US" sz="1800" dirty="0" smtClean="0"/>
          </a:p>
          <a:p>
            <a:pPr marL="0" indent="0">
              <a:buNone/>
            </a:pPr>
            <a:r>
              <a:rPr lang="en-US" sz="1800" dirty="0" smtClean="0"/>
              <a:t>Example: Convert 30 hp to kW.</a:t>
            </a:r>
          </a:p>
          <a:p>
            <a:pPr marL="0" indent="0">
              <a:buNone/>
            </a:pPr>
            <a:r>
              <a:rPr lang="en-US" sz="1800" dirty="0" smtClean="0"/>
              <a:t>Solution:  </a:t>
            </a:r>
          </a:p>
          <a:p>
            <a:pPr marL="0" indent="0">
              <a:buNone/>
            </a:pPr>
            <a:endParaRPr lang="en-US" sz="1800" dirty="0"/>
          </a:p>
          <a:p>
            <a:pPr marL="0" indent="0">
              <a:buNone/>
            </a:pPr>
            <a:endParaRPr lang="en-US" sz="1800" dirty="0" smtClean="0"/>
          </a:p>
          <a:p>
            <a:pPr marL="0" indent="0">
              <a:buNone/>
            </a:pPr>
            <a:endParaRPr lang="en-US" sz="1800" dirty="0" smtClean="0"/>
          </a:p>
          <a:p>
            <a:pPr marL="0" indent="0">
              <a:buNone/>
            </a:pPr>
            <a:r>
              <a:rPr lang="en-US" sz="1800" dirty="0" smtClean="0"/>
              <a:t>Exercise: Work done by motor is 260 lbf-ft/s on a particular day. What is kW for this motor.</a:t>
            </a:r>
            <a:endParaRPr lang="en-US" sz="1800" dirty="0"/>
          </a:p>
        </p:txBody>
      </p:sp>
      <p:graphicFrame>
        <p:nvGraphicFramePr>
          <p:cNvPr id="4" name="Object 3"/>
          <p:cNvGraphicFramePr>
            <a:graphicFrameLocks noChangeAspect="1"/>
          </p:cNvGraphicFramePr>
          <p:nvPr>
            <p:extLst>
              <p:ext uri="{D42A27DB-BD31-4B8C-83A1-F6EECF244321}">
                <p14:modId xmlns:p14="http://schemas.microsoft.com/office/powerpoint/2010/main" val="2893474479"/>
              </p:ext>
            </p:extLst>
          </p:nvPr>
        </p:nvGraphicFramePr>
        <p:xfrm>
          <a:off x="533399" y="2286000"/>
          <a:ext cx="3244645" cy="609600"/>
        </p:xfrm>
        <a:graphic>
          <a:graphicData uri="http://schemas.openxmlformats.org/presentationml/2006/ole">
            <mc:AlternateContent xmlns:mc="http://schemas.openxmlformats.org/markup-compatibility/2006">
              <mc:Choice xmlns:v="urn:schemas-microsoft-com:vml" Requires="v">
                <p:oleObj spid="_x0000_s16681" name="Equation" r:id="rId3" imgW="2095200" imgH="393480" progId="Equation.3">
                  <p:embed/>
                </p:oleObj>
              </mc:Choice>
              <mc:Fallback>
                <p:oleObj name="Equation" r:id="rId3" imgW="2095200" imgH="393480" progId="Equation.3">
                  <p:embed/>
                  <p:pic>
                    <p:nvPicPr>
                      <p:cNvPr id="0" name=""/>
                      <p:cNvPicPr/>
                      <p:nvPr/>
                    </p:nvPicPr>
                    <p:blipFill>
                      <a:blip r:embed="rId4"/>
                      <a:stretch>
                        <a:fillRect/>
                      </a:stretch>
                    </p:blipFill>
                    <p:spPr>
                      <a:xfrm>
                        <a:off x="533399" y="2286000"/>
                        <a:ext cx="3244645" cy="60960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671492698"/>
              </p:ext>
            </p:extLst>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6682" name="Equation" r:id="rId5" imgW="114120" imgH="215640" progId="Equation.3">
                  <p:embed/>
                </p:oleObj>
              </mc:Choice>
              <mc:Fallback>
                <p:oleObj name="Equation" r:id="rId5" imgW="114120" imgH="215640" progId="Equation.3">
                  <p:embed/>
                  <p:pic>
                    <p:nvPicPr>
                      <p:cNvPr id="0" name=""/>
                      <p:cNvPicPr/>
                      <p:nvPr/>
                    </p:nvPicPr>
                    <p:blipFill>
                      <a:blip r:embed="rId6"/>
                      <a:stretch>
                        <a:fillRect/>
                      </a:stretch>
                    </p:blipFill>
                    <p:spPr>
                      <a:xfrm>
                        <a:off x="4514850" y="3321050"/>
                        <a:ext cx="114300" cy="2159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103368326"/>
              </p:ext>
            </p:extLst>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6683" name="Equation" r:id="rId7" imgW="114120" imgH="215640" progId="Equation.3">
                  <p:embed/>
                </p:oleObj>
              </mc:Choice>
              <mc:Fallback>
                <p:oleObj name="Equation" r:id="rId7" imgW="114120" imgH="215640" progId="Equation.3">
                  <p:embed/>
                  <p:pic>
                    <p:nvPicPr>
                      <p:cNvPr id="0" name=""/>
                      <p:cNvPicPr/>
                      <p:nvPr/>
                    </p:nvPicPr>
                    <p:blipFill>
                      <a:blip r:embed="rId6"/>
                      <a:stretch>
                        <a:fillRect/>
                      </a:stretch>
                    </p:blipFill>
                    <p:spPr>
                      <a:xfrm>
                        <a:off x="4514850" y="3321050"/>
                        <a:ext cx="114300" cy="2159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854003755"/>
              </p:ext>
            </p:extLst>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6684" name="Equation" r:id="rId8" imgW="114120" imgH="215640" progId="Equation.3">
                  <p:embed/>
                </p:oleObj>
              </mc:Choice>
              <mc:Fallback>
                <p:oleObj name="Equation" r:id="rId8" imgW="114120" imgH="215640" progId="Equation.3">
                  <p:embed/>
                  <p:pic>
                    <p:nvPicPr>
                      <p:cNvPr id="0" name=""/>
                      <p:cNvPicPr/>
                      <p:nvPr/>
                    </p:nvPicPr>
                    <p:blipFill>
                      <a:blip r:embed="rId6"/>
                      <a:stretch>
                        <a:fillRect/>
                      </a:stretch>
                    </p:blipFill>
                    <p:spPr>
                      <a:xfrm>
                        <a:off x="4514850" y="3321050"/>
                        <a:ext cx="114300" cy="2159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098579775"/>
              </p:ext>
            </p:extLst>
          </p:nvPr>
        </p:nvGraphicFramePr>
        <p:xfrm>
          <a:off x="2133600" y="2895600"/>
          <a:ext cx="4524487" cy="1308100"/>
        </p:xfrm>
        <a:graphic>
          <a:graphicData uri="http://schemas.openxmlformats.org/presentationml/2006/ole">
            <mc:AlternateContent xmlns:mc="http://schemas.openxmlformats.org/markup-compatibility/2006">
              <mc:Choice xmlns:v="urn:schemas-microsoft-com:vml" Requires="v">
                <p:oleObj spid="_x0000_s16685" name="Equation" r:id="rId9" imgW="3733560" imgH="1079280" progId="Equation.3">
                  <p:embed/>
                </p:oleObj>
              </mc:Choice>
              <mc:Fallback>
                <p:oleObj name="Equation" r:id="rId9" imgW="3733560" imgH="1079280" progId="Equation.3">
                  <p:embed/>
                  <p:pic>
                    <p:nvPicPr>
                      <p:cNvPr id="0" name=""/>
                      <p:cNvPicPr/>
                      <p:nvPr/>
                    </p:nvPicPr>
                    <p:blipFill>
                      <a:blip r:embed="rId10"/>
                      <a:stretch>
                        <a:fillRect/>
                      </a:stretch>
                    </p:blipFill>
                    <p:spPr>
                      <a:xfrm>
                        <a:off x="2133600" y="2895600"/>
                        <a:ext cx="4524487" cy="13081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4025956316"/>
              </p:ext>
            </p:extLst>
          </p:nvPr>
        </p:nvGraphicFramePr>
        <p:xfrm>
          <a:off x="1600200" y="4648200"/>
          <a:ext cx="2880360" cy="762000"/>
        </p:xfrm>
        <a:graphic>
          <a:graphicData uri="http://schemas.openxmlformats.org/presentationml/2006/ole">
            <mc:AlternateContent xmlns:mc="http://schemas.openxmlformats.org/markup-compatibility/2006">
              <mc:Choice xmlns:v="urn:schemas-microsoft-com:vml" Requires="v">
                <p:oleObj spid="_x0000_s16686" name="Equation" r:id="rId11" imgW="2400120" imgH="634680" progId="Equation.3">
                  <p:embed/>
                </p:oleObj>
              </mc:Choice>
              <mc:Fallback>
                <p:oleObj name="Equation" r:id="rId11" imgW="2400120" imgH="634680" progId="Equation.3">
                  <p:embed/>
                  <p:pic>
                    <p:nvPicPr>
                      <p:cNvPr id="0" name=""/>
                      <p:cNvPicPr/>
                      <p:nvPr/>
                    </p:nvPicPr>
                    <p:blipFill>
                      <a:blip r:embed="rId12"/>
                      <a:stretch>
                        <a:fillRect/>
                      </a:stretch>
                    </p:blipFill>
                    <p:spPr>
                      <a:xfrm>
                        <a:off x="1600200" y="4648200"/>
                        <a:ext cx="2880360" cy="762000"/>
                      </a:xfrm>
                      <a:prstGeom prst="rect">
                        <a:avLst/>
                      </a:prstGeom>
                    </p:spPr>
                  </p:pic>
                </p:oleObj>
              </mc:Fallback>
            </mc:AlternateContent>
          </a:graphicData>
        </a:graphic>
      </p:graphicFrame>
    </p:spTree>
    <p:extLst>
      <p:ext uri="{BB962C8B-B14F-4D97-AF65-F5344CB8AC3E}">
        <p14:creationId xmlns:p14="http://schemas.microsoft.com/office/powerpoint/2010/main" val="13013131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2800" u="sng" dirty="0">
                <a:solidFill>
                  <a:srgbClr val="0070C0"/>
                </a:solidFill>
              </a:rPr>
              <a:t>HVAC </a:t>
            </a:r>
            <a:r>
              <a:rPr lang="en-US" sz="2800" u="sng" dirty="0" smtClean="0">
                <a:solidFill>
                  <a:srgbClr val="0070C0"/>
                </a:solidFill>
              </a:rPr>
              <a:t>Fundamentals </a:t>
            </a:r>
            <a:r>
              <a:rPr lang="en-US" sz="2800" u="sng" dirty="0">
                <a:solidFill>
                  <a:srgbClr val="0070C0"/>
                </a:solidFill>
              </a:rPr>
              <a:t>&amp; Components</a:t>
            </a:r>
            <a:endParaRPr lang="en-US" sz="2800" dirty="0"/>
          </a:p>
        </p:txBody>
      </p:sp>
      <p:sp>
        <p:nvSpPr>
          <p:cNvPr id="3" name="Content Placeholder 2"/>
          <p:cNvSpPr>
            <a:spLocks noGrp="1"/>
          </p:cNvSpPr>
          <p:nvPr>
            <p:ph idx="1"/>
          </p:nvPr>
        </p:nvSpPr>
        <p:spPr>
          <a:xfrm>
            <a:off x="457200" y="1600200"/>
            <a:ext cx="8229600" cy="5029200"/>
          </a:xfrm>
        </p:spPr>
        <p:txBody>
          <a:bodyPr>
            <a:normAutofit/>
          </a:bodyPr>
          <a:lstStyle/>
          <a:p>
            <a:pPr marL="0" indent="0">
              <a:buNone/>
            </a:pPr>
            <a:r>
              <a:rPr lang="en-US" sz="1800" b="1" dirty="0" smtClean="0">
                <a:solidFill>
                  <a:srgbClr val="FF0000"/>
                </a:solidFill>
              </a:rPr>
              <a:t>e. British Thermal Units (BTU) conversion</a:t>
            </a:r>
          </a:p>
          <a:p>
            <a:r>
              <a:rPr lang="en-US" sz="1800" dirty="0" smtClean="0"/>
              <a:t>A BTU is a unit of measurement of thermal or heat energy. The capacity of an electrical equipment is usually expressed in watts (W) or kilowatts (kW) rather than BTU/hr</a:t>
            </a:r>
          </a:p>
          <a:p>
            <a:r>
              <a:rPr lang="en-US" sz="1800" dirty="0" smtClean="0"/>
              <a:t>Conversion factors:</a:t>
            </a:r>
          </a:p>
          <a:p>
            <a:r>
              <a:rPr lang="en-US" sz="1800" b="1" dirty="0" smtClean="0"/>
              <a:t>Power Units</a:t>
            </a:r>
          </a:p>
          <a:p>
            <a:r>
              <a:rPr lang="en-US" sz="1800" dirty="0" smtClean="0"/>
              <a:t>3.410 BTU/hr = 1000 W </a:t>
            </a:r>
          </a:p>
          <a:p>
            <a:r>
              <a:rPr lang="en-US" sz="1800" dirty="0" smtClean="0"/>
              <a:t>3410 BTU/hr = 1kW</a:t>
            </a:r>
          </a:p>
          <a:p>
            <a:r>
              <a:rPr lang="en-US" sz="1800" dirty="0" smtClean="0"/>
              <a:t>2545 BTU/hr = 1hp</a:t>
            </a:r>
          </a:p>
          <a:p>
            <a:r>
              <a:rPr lang="en-US" sz="1800" b="1" dirty="0" smtClean="0"/>
              <a:t>Energy Units</a:t>
            </a:r>
          </a:p>
          <a:p>
            <a:r>
              <a:rPr lang="en-US" sz="1800" dirty="0" smtClean="0"/>
              <a:t>1 BTU = 778 lb</a:t>
            </a:r>
            <a:r>
              <a:rPr lang="en-US" sz="1800" baseline="-25000" dirty="0" smtClean="0"/>
              <a:t>f</a:t>
            </a:r>
            <a:r>
              <a:rPr lang="en-US" sz="1800" dirty="0" smtClean="0"/>
              <a:t>-ft</a:t>
            </a:r>
          </a:p>
          <a:p>
            <a:r>
              <a:rPr lang="en-US" sz="1800" dirty="0" smtClean="0"/>
              <a:t>1 BTU = 1055 J = 252 calories (cal) </a:t>
            </a:r>
          </a:p>
          <a:p>
            <a:r>
              <a:rPr lang="en-US" sz="1800" dirty="0" smtClean="0"/>
              <a:t>Example: Convert the following quantities to the new units specifies</a:t>
            </a:r>
          </a:p>
          <a:p>
            <a:pPr>
              <a:buAutoNum type="alphaLcPeriod"/>
            </a:pPr>
            <a:r>
              <a:rPr lang="en-US" sz="1800" dirty="0" smtClean="0"/>
              <a:t>3000W to BTU/hr</a:t>
            </a:r>
          </a:p>
          <a:p>
            <a:pPr>
              <a:buAutoNum type="alphaLcPeriod"/>
            </a:pPr>
            <a:r>
              <a:rPr lang="en-US" sz="1800" dirty="0" smtClean="0"/>
              <a:t>20, 000 BTU/hr to kW</a:t>
            </a:r>
          </a:p>
          <a:p>
            <a:pPr>
              <a:buAutoNum type="alphaLcPeriod"/>
            </a:pPr>
            <a:endParaRPr lang="en-US" sz="1800" dirty="0"/>
          </a:p>
          <a:p>
            <a:endParaRPr lang="en-US" sz="1800" dirty="0" smtClean="0"/>
          </a:p>
          <a:p>
            <a:endParaRPr lang="en-US" sz="1800" dirty="0" smtClean="0"/>
          </a:p>
          <a:p>
            <a:pPr marL="0" indent="0">
              <a:buNone/>
            </a:pPr>
            <a:endParaRPr lang="en-US" sz="1800" dirty="0" smtClean="0"/>
          </a:p>
          <a:p>
            <a:pPr lvl="2"/>
            <a:endParaRPr lang="en-US" sz="1000" dirty="0" smtClean="0"/>
          </a:p>
          <a:p>
            <a:endParaRPr lang="en-US" sz="1800" dirty="0"/>
          </a:p>
          <a:p>
            <a:endParaRPr lang="en-US" sz="1800" dirty="0" smtClean="0"/>
          </a:p>
          <a:p>
            <a:endParaRPr lang="en-US" sz="1800" dirty="0"/>
          </a:p>
          <a:p>
            <a:endParaRPr lang="en-US" sz="1800" dirty="0" smtClean="0"/>
          </a:p>
          <a:p>
            <a:endParaRPr lang="en-US" sz="1800" dirty="0"/>
          </a:p>
        </p:txBody>
      </p:sp>
    </p:spTree>
    <p:extLst>
      <p:ext uri="{BB962C8B-B14F-4D97-AF65-F5344CB8AC3E}">
        <p14:creationId xmlns:p14="http://schemas.microsoft.com/office/powerpoint/2010/main" val="27979000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solidFill>
                  <a:srgbClr val="0070C0"/>
                </a:solidFill>
              </a:rPr>
              <a:t>HVAC </a:t>
            </a:r>
            <a:r>
              <a:rPr lang="en-US" sz="2800" u="sng" dirty="0" smtClean="0">
                <a:solidFill>
                  <a:srgbClr val="0070C0"/>
                </a:solidFill>
              </a:rPr>
              <a:t>Fundamentals </a:t>
            </a:r>
            <a:r>
              <a:rPr lang="en-US" sz="2800" u="sng" dirty="0">
                <a:solidFill>
                  <a:srgbClr val="0070C0"/>
                </a:solidFill>
              </a:rPr>
              <a:t>&amp; Components</a:t>
            </a:r>
            <a:endParaRPr lang="en-US" sz="2800" dirty="0"/>
          </a:p>
        </p:txBody>
      </p:sp>
      <p:sp>
        <p:nvSpPr>
          <p:cNvPr id="3" name="Content Placeholder 2"/>
          <p:cNvSpPr>
            <a:spLocks noGrp="1"/>
          </p:cNvSpPr>
          <p:nvPr>
            <p:ph idx="1"/>
          </p:nvPr>
        </p:nvSpPr>
        <p:spPr/>
        <p:txBody>
          <a:bodyPr>
            <a:normAutofit/>
          </a:bodyPr>
          <a:lstStyle/>
          <a:p>
            <a:pPr marL="0" indent="0">
              <a:buNone/>
            </a:pPr>
            <a:r>
              <a:rPr lang="en-US" sz="1800" b="1" dirty="0">
                <a:solidFill>
                  <a:srgbClr val="FF0000"/>
                </a:solidFill>
              </a:rPr>
              <a:t>e. British Thermal Units (BTU) conversion</a:t>
            </a:r>
          </a:p>
          <a:p>
            <a:pPr marL="0" indent="0">
              <a:buNone/>
            </a:pPr>
            <a:endParaRPr lang="en-US" sz="1800" dirty="0" smtClean="0"/>
          </a:p>
          <a:p>
            <a:pPr marL="0" indent="0">
              <a:buNone/>
            </a:pPr>
            <a:r>
              <a:rPr lang="en-US" sz="1800" dirty="0" smtClean="0"/>
              <a:t>Solution:</a:t>
            </a:r>
          </a:p>
          <a:p>
            <a:pPr marL="0" indent="0">
              <a:buNone/>
            </a:pPr>
            <a:endParaRPr lang="en-US" sz="1800" dirty="0" smtClean="0"/>
          </a:p>
          <a:p>
            <a:pPr marL="0" indent="0">
              <a:buNone/>
            </a:pPr>
            <a:endParaRPr lang="en-US" sz="1800" dirty="0"/>
          </a:p>
          <a:p>
            <a:pPr marL="0" indent="0">
              <a:buNone/>
            </a:pPr>
            <a:endParaRPr lang="en-US" sz="1800" dirty="0" smtClean="0"/>
          </a:p>
          <a:p>
            <a:pPr marL="0" indent="0">
              <a:buNone/>
            </a:pPr>
            <a:endParaRPr lang="en-US" sz="1800" dirty="0"/>
          </a:p>
          <a:p>
            <a:pPr marL="0" indent="0">
              <a:buNone/>
            </a:pPr>
            <a:endParaRPr lang="en-US" sz="1800" dirty="0" smtClean="0"/>
          </a:p>
          <a:p>
            <a:pPr marL="0" indent="0">
              <a:buNone/>
            </a:pPr>
            <a:endParaRPr lang="en-US" sz="1800" dirty="0"/>
          </a:p>
          <a:p>
            <a:pPr marL="0" indent="0">
              <a:buNone/>
            </a:pPr>
            <a:r>
              <a:rPr lang="en-US" sz="1800" dirty="0" smtClean="0"/>
              <a:t>Exercise: </a:t>
            </a:r>
          </a:p>
          <a:p>
            <a:pPr>
              <a:buAutoNum type="alphaLcPeriod"/>
            </a:pPr>
            <a:r>
              <a:rPr lang="en-US" sz="1800" dirty="0" smtClean="0"/>
              <a:t>Estimate the size electric heater kW must be used to supply 250 BTU/hr.</a:t>
            </a:r>
          </a:p>
          <a:p>
            <a:pPr>
              <a:buAutoNum type="alphaLcPeriod"/>
            </a:pPr>
            <a:r>
              <a:rPr lang="en-US" sz="1800" dirty="0" smtClean="0"/>
              <a:t>How many BTU/hr will a 20 kW electric heater supply?</a:t>
            </a:r>
          </a:p>
          <a:p>
            <a:endParaRPr lang="en-US" sz="1800" dirty="0"/>
          </a:p>
          <a:p>
            <a:endParaRPr lang="en-US" sz="1800" dirty="0" smtClean="0"/>
          </a:p>
          <a:p>
            <a:endParaRPr lang="en-US" sz="1800" dirty="0"/>
          </a:p>
          <a:p>
            <a:endParaRPr lang="en-US" sz="1800" dirty="0" smtClean="0"/>
          </a:p>
        </p:txBody>
      </p:sp>
      <p:graphicFrame>
        <p:nvGraphicFramePr>
          <p:cNvPr id="4" name="Object 3"/>
          <p:cNvGraphicFramePr>
            <a:graphicFrameLocks noChangeAspect="1"/>
          </p:cNvGraphicFramePr>
          <p:nvPr>
            <p:extLst>
              <p:ext uri="{D42A27DB-BD31-4B8C-83A1-F6EECF244321}">
                <p14:modId xmlns:p14="http://schemas.microsoft.com/office/powerpoint/2010/main" val="3220051079"/>
              </p:ext>
            </p:extLst>
          </p:nvPr>
        </p:nvGraphicFramePr>
        <p:xfrm>
          <a:off x="1143000" y="1981200"/>
          <a:ext cx="2794000" cy="1803400"/>
        </p:xfrm>
        <a:graphic>
          <a:graphicData uri="http://schemas.openxmlformats.org/presentationml/2006/ole">
            <mc:AlternateContent xmlns:mc="http://schemas.openxmlformats.org/markup-compatibility/2006">
              <mc:Choice xmlns:v="urn:schemas-microsoft-com:vml" Requires="v">
                <p:oleObj spid="_x0000_s17455" name="Equation" r:id="rId3" imgW="2793960" imgH="1803240" progId="Equation.3">
                  <p:embed/>
                </p:oleObj>
              </mc:Choice>
              <mc:Fallback>
                <p:oleObj name="Equation" r:id="rId3" imgW="2793960" imgH="1803240" progId="Equation.3">
                  <p:embed/>
                  <p:pic>
                    <p:nvPicPr>
                      <p:cNvPr id="0" name=""/>
                      <p:cNvPicPr/>
                      <p:nvPr/>
                    </p:nvPicPr>
                    <p:blipFill>
                      <a:blip r:embed="rId4"/>
                      <a:stretch>
                        <a:fillRect/>
                      </a:stretch>
                    </p:blipFill>
                    <p:spPr>
                      <a:xfrm>
                        <a:off x="1143000" y="1981200"/>
                        <a:ext cx="2794000" cy="1803400"/>
                      </a:xfrm>
                      <a:prstGeom prst="rect">
                        <a:avLst/>
                      </a:prstGeom>
                    </p:spPr>
                  </p:pic>
                </p:oleObj>
              </mc:Fallback>
            </mc:AlternateContent>
          </a:graphicData>
        </a:graphic>
      </p:graphicFrame>
    </p:spTree>
    <p:extLst>
      <p:ext uri="{BB962C8B-B14F-4D97-AF65-F5344CB8AC3E}">
        <p14:creationId xmlns:p14="http://schemas.microsoft.com/office/powerpoint/2010/main" val="2560508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solidFill>
                  <a:srgbClr val="0070C0"/>
                </a:solidFill>
              </a:rPr>
              <a:t>HVAC </a:t>
            </a:r>
            <a:r>
              <a:rPr lang="en-US" sz="2800" u="sng" dirty="0" smtClean="0">
                <a:solidFill>
                  <a:srgbClr val="0070C0"/>
                </a:solidFill>
              </a:rPr>
              <a:t>Fundamentals </a:t>
            </a:r>
            <a:r>
              <a:rPr lang="en-US" sz="2800" u="sng" dirty="0">
                <a:solidFill>
                  <a:srgbClr val="0070C0"/>
                </a:solidFill>
              </a:rPr>
              <a:t>&amp; Components</a:t>
            </a:r>
            <a:endParaRPr lang="en-US" sz="2800" dirty="0"/>
          </a:p>
        </p:txBody>
      </p:sp>
      <p:sp>
        <p:nvSpPr>
          <p:cNvPr id="3" name="Content Placeholder 2"/>
          <p:cNvSpPr>
            <a:spLocks noGrp="1"/>
          </p:cNvSpPr>
          <p:nvPr>
            <p:ph idx="1"/>
          </p:nvPr>
        </p:nvSpPr>
        <p:spPr/>
        <p:txBody>
          <a:bodyPr>
            <a:normAutofit/>
          </a:bodyPr>
          <a:lstStyle/>
          <a:p>
            <a:pPr marL="0" indent="0">
              <a:buNone/>
            </a:pPr>
            <a:r>
              <a:rPr lang="en-US" sz="1800" b="1" dirty="0" smtClean="0">
                <a:solidFill>
                  <a:srgbClr val="FF0000"/>
                </a:solidFill>
              </a:rPr>
              <a:t>f. Tons conversion</a:t>
            </a:r>
          </a:p>
          <a:p>
            <a:r>
              <a:rPr lang="en-US" sz="1800" dirty="0" smtClean="0"/>
              <a:t>It is a unit of weight of an object, which is approximately equal to 2000 lb</a:t>
            </a:r>
            <a:r>
              <a:rPr lang="en-US" sz="1800" baseline="-25000" dirty="0" smtClean="0"/>
              <a:t>f</a:t>
            </a:r>
            <a:endParaRPr lang="en-US" sz="1800" baseline="-25000" dirty="0"/>
          </a:p>
          <a:p>
            <a:endParaRPr lang="en-US" sz="1800" dirty="0" smtClean="0"/>
          </a:p>
          <a:p>
            <a:r>
              <a:rPr lang="en-US" sz="1800" dirty="0" smtClean="0"/>
              <a:t>Conversion factors:</a:t>
            </a:r>
          </a:p>
          <a:p>
            <a:r>
              <a:rPr lang="en-US" sz="1800" dirty="0" smtClean="0"/>
              <a:t>1 ton = 2000 lb</a:t>
            </a:r>
            <a:r>
              <a:rPr lang="en-US" sz="1800" baseline="-25000" dirty="0" smtClean="0"/>
              <a:t>f</a:t>
            </a:r>
            <a:r>
              <a:rPr lang="en-US" sz="1800" dirty="0" smtClean="0"/>
              <a:t> = 12000 Btu/hr</a:t>
            </a:r>
          </a:p>
          <a:p>
            <a:r>
              <a:rPr lang="en-US" sz="1800" dirty="0" smtClean="0"/>
              <a:t>Example: Convert 10 tons of refrigeration unit into BTU/hr</a:t>
            </a:r>
          </a:p>
          <a:p>
            <a:r>
              <a:rPr lang="en-US" sz="1800" dirty="0" smtClean="0"/>
              <a:t>Solution:</a:t>
            </a:r>
          </a:p>
          <a:p>
            <a:endParaRPr lang="en-US" sz="1800" dirty="0"/>
          </a:p>
          <a:p>
            <a:endParaRPr lang="en-US" sz="1800" dirty="0" smtClean="0"/>
          </a:p>
          <a:p>
            <a:endParaRPr lang="en-US" sz="1800" dirty="0"/>
          </a:p>
          <a:p>
            <a:endParaRPr lang="en-US" sz="1800" dirty="0" smtClean="0"/>
          </a:p>
          <a:p>
            <a:r>
              <a:rPr lang="en-US" sz="1800" dirty="0" smtClean="0"/>
              <a:t>Exercise: Change 1000 Btu/hr to pound</a:t>
            </a:r>
            <a:r>
              <a:rPr lang="en-US" sz="1800" baseline="-25000" dirty="0" smtClean="0"/>
              <a:t>force</a:t>
            </a:r>
          </a:p>
          <a:p>
            <a:endParaRPr lang="en-US" sz="1800" dirty="0"/>
          </a:p>
        </p:txBody>
      </p:sp>
      <p:graphicFrame>
        <p:nvGraphicFramePr>
          <p:cNvPr id="4" name="Object 3"/>
          <p:cNvGraphicFramePr>
            <a:graphicFrameLocks noChangeAspect="1"/>
          </p:cNvGraphicFramePr>
          <p:nvPr>
            <p:extLst>
              <p:ext uri="{D42A27DB-BD31-4B8C-83A1-F6EECF244321}">
                <p14:modId xmlns:p14="http://schemas.microsoft.com/office/powerpoint/2010/main" val="2553152962"/>
              </p:ext>
            </p:extLst>
          </p:nvPr>
        </p:nvGraphicFramePr>
        <p:xfrm>
          <a:off x="1828800" y="3657600"/>
          <a:ext cx="4191000" cy="1166911"/>
        </p:xfrm>
        <a:graphic>
          <a:graphicData uri="http://schemas.openxmlformats.org/presentationml/2006/ole">
            <mc:AlternateContent xmlns:mc="http://schemas.openxmlformats.org/markup-compatibility/2006">
              <mc:Choice xmlns:v="urn:schemas-microsoft-com:vml" Requires="v">
                <p:oleObj spid="_x0000_s18478" name="Equation" r:id="rId3" imgW="2882880" imgH="812520" progId="Equation.3">
                  <p:embed/>
                </p:oleObj>
              </mc:Choice>
              <mc:Fallback>
                <p:oleObj name="Equation" r:id="rId3" imgW="2882880" imgH="812520" progId="Equation.3">
                  <p:embed/>
                  <p:pic>
                    <p:nvPicPr>
                      <p:cNvPr id="0" name=""/>
                      <p:cNvPicPr/>
                      <p:nvPr/>
                    </p:nvPicPr>
                    <p:blipFill>
                      <a:blip r:embed="rId4"/>
                      <a:stretch>
                        <a:fillRect/>
                      </a:stretch>
                    </p:blipFill>
                    <p:spPr>
                      <a:xfrm>
                        <a:off x="1828800" y="3657600"/>
                        <a:ext cx="4191000" cy="1166911"/>
                      </a:xfrm>
                      <a:prstGeom prst="rect">
                        <a:avLst/>
                      </a:prstGeom>
                    </p:spPr>
                  </p:pic>
                </p:oleObj>
              </mc:Fallback>
            </mc:AlternateContent>
          </a:graphicData>
        </a:graphic>
      </p:graphicFrame>
    </p:spTree>
    <p:extLst>
      <p:ext uri="{BB962C8B-B14F-4D97-AF65-F5344CB8AC3E}">
        <p14:creationId xmlns:p14="http://schemas.microsoft.com/office/powerpoint/2010/main" val="14696367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solidFill>
                  <a:srgbClr val="0070C0"/>
                </a:solidFill>
              </a:rPr>
              <a:t>HVAC </a:t>
            </a:r>
            <a:r>
              <a:rPr lang="en-US" sz="2800" u="sng" dirty="0" smtClean="0">
                <a:solidFill>
                  <a:srgbClr val="0070C0"/>
                </a:solidFill>
              </a:rPr>
              <a:t>Fundamentals </a:t>
            </a:r>
            <a:r>
              <a:rPr lang="en-US" sz="2800" u="sng" dirty="0">
                <a:solidFill>
                  <a:srgbClr val="0070C0"/>
                </a:solidFill>
              </a:rPr>
              <a:t>&amp; Components</a:t>
            </a:r>
            <a:endParaRPr lang="en-US" sz="2800" dirty="0"/>
          </a:p>
        </p:txBody>
      </p:sp>
      <p:sp>
        <p:nvSpPr>
          <p:cNvPr id="3" name="Content Placeholder 2"/>
          <p:cNvSpPr>
            <a:spLocks noGrp="1"/>
          </p:cNvSpPr>
          <p:nvPr>
            <p:ph idx="1"/>
          </p:nvPr>
        </p:nvSpPr>
        <p:spPr>
          <a:xfrm>
            <a:off x="457200" y="1600200"/>
            <a:ext cx="8229600" cy="5029200"/>
          </a:xfrm>
        </p:spPr>
        <p:txBody>
          <a:bodyPr>
            <a:normAutofit/>
          </a:bodyPr>
          <a:lstStyle/>
          <a:p>
            <a:pPr marL="0" indent="0">
              <a:buNone/>
            </a:pPr>
            <a:r>
              <a:rPr lang="en-US" sz="1800" b="1" dirty="0" smtClean="0">
                <a:solidFill>
                  <a:srgbClr val="FF0000"/>
                </a:solidFill>
              </a:rPr>
              <a:t>2. Concept of Work, Power &amp; Force</a:t>
            </a:r>
          </a:p>
          <a:p>
            <a:pPr marL="0" indent="0">
              <a:buNone/>
            </a:pPr>
            <a:r>
              <a:rPr lang="en-US" sz="1800" b="1" dirty="0" smtClean="0">
                <a:solidFill>
                  <a:srgbClr val="FF0000"/>
                </a:solidFill>
              </a:rPr>
              <a:t>Work</a:t>
            </a:r>
          </a:p>
          <a:p>
            <a:pPr marL="0" indent="0">
              <a:buNone/>
            </a:pPr>
            <a:r>
              <a:rPr lang="en-US" sz="1800" dirty="0" smtClean="0"/>
              <a:t>Work is done mechanically when a force acting on an object moves the object through a distance.</a:t>
            </a:r>
          </a:p>
          <a:p>
            <a:pPr marL="0" indent="0">
              <a:buNone/>
            </a:pPr>
            <a:r>
              <a:rPr lang="en-US" sz="1800" dirty="0" smtClean="0"/>
              <a:t>Mathematically:</a:t>
            </a:r>
          </a:p>
          <a:p>
            <a:pPr marL="0" indent="0">
              <a:buNone/>
            </a:pPr>
            <a:endParaRPr lang="en-US" sz="1800" dirty="0" smtClean="0"/>
          </a:p>
          <a:p>
            <a:endParaRPr lang="en-US" sz="1800" dirty="0" smtClean="0"/>
          </a:p>
          <a:p>
            <a:endParaRPr lang="en-US" sz="1800" dirty="0"/>
          </a:p>
          <a:p>
            <a:pPr marL="0" indent="0">
              <a:buNone/>
            </a:pPr>
            <a:endParaRPr lang="en-US" sz="1800" dirty="0" smtClean="0"/>
          </a:p>
          <a:p>
            <a:pPr marL="0" indent="0">
              <a:buNone/>
            </a:pPr>
            <a:r>
              <a:rPr lang="en-US" sz="1800" dirty="0" smtClean="0"/>
              <a:t>Example: A chilled water pump having a weight of 220 lbf is hoisted 185 ft from the ground to the top floor of a building. Calculate work done ignoring friction and other losses.</a:t>
            </a:r>
          </a:p>
          <a:p>
            <a:pPr marL="0" indent="0">
              <a:buNone/>
            </a:pPr>
            <a:endParaRPr lang="en-US" sz="1800" dirty="0" smtClean="0"/>
          </a:p>
          <a:p>
            <a:endParaRPr lang="en-US" sz="1800" dirty="0"/>
          </a:p>
          <a:p>
            <a:endParaRPr lang="en-US" sz="1800" dirty="0" smtClean="0"/>
          </a:p>
          <a:p>
            <a:endParaRPr lang="en-US" sz="1800" dirty="0"/>
          </a:p>
          <a:p>
            <a:endParaRPr lang="en-US" sz="1800" dirty="0" smtClean="0"/>
          </a:p>
          <a:p>
            <a:pPr marL="0" indent="0">
              <a:buNone/>
            </a:pPr>
            <a:endParaRPr lang="en-US" sz="1800" dirty="0" smtClean="0"/>
          </a:p>
          <a:p>
            <a:endParaRPr lang="en-US" sz="1800" dirty="0"/>
          </a:p>
          <a:p>
            <a:endParaRPr lang="en-US" sz="1800" dirty="0" smtClean="0"/>
          </a:p>
          <a:p>
            <a:endParaRPr lang="en-US" sz="1800" dirty="0"/>
          </a:p>
          <a:p>
            <a:endParaRPr lang="en-US" sz="1800" dirty="0"/>
          </a:p>
        </p:txBody>
      </p:sp>
      <p:graphicFrame>
        <p:nvGraphicFramePr>
          <p:cNvPr id="4" name="Object 3"/>
          <p:cNvGraphicFramePr>
            <a:graphicFrameLocks noChangeAspect="1"/>
          </p:cNvGraphicFramePr>
          <p:nvPr>
            <p:extLst>
              <p:ext uri="{D42A27DB-BD31-4B8C-83A1-F6EECF244321}">
                <p14:modId xmlns:p14="http://schemas.microsoft.com/office/powerpoint/2010/main" val="256814263"/>
              </p:ext>
            </p:extLst>
          </p:nvPr>
        </p:nvGraphicFramePr>
        <p:xfrm>
          <a:off x="2209800" y="2667000"/>
          <a:ext cx="2209800" cy="1634138"/>
        </p:xfrm>
        <a:graphic>
          <a:graphicData uri="http://schemas.openxmlformats.org/presentationml/2006/ole">
            <mc:AlternateContent xmlns:mc="http://schemas.openxmlformats.org/markup-compatibility/2006">
              <mc:Choice xmlns:v="urn:schemas-microsoft-com:vml" Requires="v">
                <p:oleObj spid="_x0000_s19537" name="Equation" r:id="rId3" imgW="1511280" imgH="1117440" progId="Equation.3">
                  <p:embed/>
                </p:oleObj>
              </mc:Choice>
              <mc:Fallback>
                <p:oleObj name="Equation" r:id="rId3" imgW="1511280" imgH="1117440" progId="Equation.3">
                  <p:embed/>
                  <p:pic>
                    <p:nvPicPr>
                      <p:cNvPr id="0" name=""/>
                      <p:cNvPicPr/>
                      <p:nvPr/>
                    </p:nvPicPr>
                    <p:blipFill>
                      <a:blip r:embed="rId4"/>
                      <a:stretch>
                        <a:fillRect/>
                      </a:stretch>
                    </p:blipFill>
                    <p:spPr>
                      <a:xfrm>
                        <a:off x="2209800" y="2667000"/>
                        <a:ext cx="2209800" cy="1634138"/>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668850693"/>
              </p:ext>
            </p:extLst>
          </p:nvPr>
        </p:nvGraphicFramePr>
        <p:xfrm>
          <a:off x="1600200" y="5334000"/>
          <a:ext cx="2209800" cy="930442"/>
        </p:xfrm>
        <a:graphic>
          <a:graphicData uri="http://schemas.openxmlformats.org/presentationml/2006/ole">
            <mc:AlternateContent xmlns:mc="http://schemas.openxmlformats.org/markup-compatibility/2006">
              <mc:Choice xmlns:v="urn:schemas-microsoft-com:vml" Requires="v">
                <p:oleObj spid="_x0000_s19538" name="Equation" r:id="rId5" imgW="1688760" imgH="711000" progId="Equation.3">
                  <p:embed/>
                </p:oleObj>
              </mc:Choice>
              <mc:Fallback>
                <p:oleObj name="Equation" r:id="rId5" imgW="1688760" imgH="711000" progId="Equation.3">
                  <p:embed/>
                  <p:pic>
                    <p:nvPicPr>
                      <p:cNvPr id="0" name=""/>
                      <p:cNvPicPr/>
                      <p:nvPr/>
                    </p:nvPicPr>
                    <p:blipFill>
                      <a:blip r:embed="rId6"/>
                      <a:stretch>
                        <a:fillRect/>
                      </a:stretch>
                    </p:blipFill>
                    <p:spPr>
                      <a:xfrm>
                        <a:off x="1600200" y="5334000"/>
                        <a:ext cx="2209800" cy="930442"/>
                      </a:xfrm>
                      <a:prstGeom prst="rect">
                        <a:avLst/>
                      </a:prstGeom>
                    </p:spPr>
                  </p:pic>
                </p:oleObj>
              </mc:Fallback>
            </mc:AlternateContent>
          </a:graphicData>
        </a:graphic>
      </p:graphicFrame>
    </p:spTree>
    <p:extLst>
      <p:ext uri="{BB962C8B-B14F-4D97-AF65-F5344CB8AC3E}">
        <p14:creationId xmlns:p14="http://schemas.microsoft.com/office/powerpoint/2010/main" val="26669583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2800" dirty="0" smtClean="0">
                <a:solidFill>
                  <a:srgbClr val="0070C0"/>
                </a:solidFill>
              </a:rPr>
              <a:t>Power</a:t>
            </a:r>
            <a:endParaRPr lang="en-US" sz="2800" dirty="0"/>
          </a:p>
        </p:txBody>
      </p:sp>
      <p:sp>
        <p:nvSpPr>
          <p:cNvPr id="3" name="Content Placeholder 2"/>
          <p:cNvSpPr>
            <a:spLocks noGrp="1"/>
          </p:cNvSpPr>
          <p:nvPr>
            <p:ph idx="1"/>
          </p:nvPr>
        </p:nvSpPr>
        <p:spPr>
          <a:xfrm>
            <a:off x="304800" y="990600"/>
            <a:ext cx="8229600" cy="5867400"/>
          </a:xfrm>
        </p:spPr>
        <p:txBody>
          <a:bodyPr>
            <a:normAutofit/>
          </a:bodyPr>
          <a:lstStyle/>
          <a:p>
            <a:pPr marL="0" indent="0">
              <a:buNone/>
            </a:pPr>
            <a:r>
              <a:rPr lang="en-US" sz="1800" b="1" dirty="0" smtClean="0">
                <a:solidFill>
                  <a:srgbClr val="FF0000"/>
                </a:solidFill>
              </a:rPr>
              <a:t>Power</a:t>
            </a:r>
          </a:p>
          <a:p>
            <a:pPr marL="0" indent="0">
              <a:buNone/>
            </a:pPr>
            <a:r>
              <a:rPr lang="en-US" sz="1800" dirty="0" smtClean="0"/>
              <a:t>Mechanical power is defined as rate of doing work. </a:t>
            </a:r>
          </a:p>
          <a:p>
            <a:pPr marL="0" indent="0">
              <a:buNone/>
            </a:pPr>
            <a:r>
              <a:rPr lang="en-US" sz="1800" dirty="0" smtClean="0"/>
              <a:t>Mechanical power is measured in horsepower (hp); The conversion factors and equations for mechanical power is either </a:t>
            </a:r>
          </a:p>
          <a:p>
            <a:pPr marL="0" indent="0">
              <a:buNone/>
            </a:pPr>
            <a:endParaRPr lang="en-US" sz="1800" dirty="0" smtClean="0"/>
          </a:p>
          <a:p>
            <a:pPr marL="0" indent="0">
              <a:buNone/>
            </a:pPr>
            <a:endParaRPr lang="en-US" sz="1800" dirty="0" smtClean="0"/>
          </a:p>
          <a:p>
            <a:endParaRPr lang="en-US" sz="1800" dirty="0"/>
          </a:p>
          <a:p>
            <a:endParaRPr lang="en-US" sz="1800" dirty="0" smtClean="0"/>
          </a:p>
          <a:p>
            <a:endParaRPr lang="en-US" sz="1800" dirty="0"/>
          </a:p>
          <a:p>
            <a:endParaRPr lang="en-US" sz="1800" dirty="0" smtClean="0"/>
          </a:p>
          <a:p>
            <a:endParaRPr lang="en-US" sz="1800" dirty="0" smtClean="0"/>
          </a:p>
          <a:p>
            <a:r>
              <a:rPr lang="en-US" sz="1800" dirty="0" smtClean="0"/>
              <a:t>Estimate the power required to pump 300 gallons per minute (gpm) of water up to a storage tank located a vertical distance of distance of230 ft above the ground. Assume water density to be 8.33 lbf/gal </a:t>
            </a:r>
          </a:p>
          <a:p>
            <a:r>
              <a:rPr lang="en-US" sz="1800" dirty="0" smtClean="0"/>
              <a:t> </a:t>
            </a:r>
            <a:endParaRPr lang="en-US" sz="1800" dirty="0"/>
          </a:p>
          <a:p>
            <a:endParaRPr lang="en-US" sz="1800" dirty="0" smtClean="0"/>
          </a:p>
          <a:p>
            <a:endParaRPr lang="en-US" sz="1800" dirty="0"/>
          </a:p>
        </p:txBody>
      </p:sp>
      <p:graphicFrame>
        <p:nvGraphicFramePr>
          <p:cNvPr id="4" name="Object 3"/>
          <p:cNvGraphicFramePr>
            <a:graphicFrameLocks noChangeAspect="1"/>
          </p:cNvGraphicFramePr>
          <p:nvPr>
            <p:extLst>
              <p:ext uri="{D42A27DB-BD31-4B8C-83A1-F6EECF244321}">
                <p14:modId xmlns:p14="http://schemas.microsoft.com/office/powerpoint/2010/main" val="1795169066"/>
              </p:ext>
            </p:extLst>
          </p:nvPr>
        </p:nvGraphicFramePr>
        <p:xfrm>
          <a:off x="914400" y="2209800"/>
          <a:ext cx="3962400" cy="2386013"/>
        </p:xfrm>
        <a:graphic>
          <a:graphicData uri="http://schemas.openxmlformats.org/presentationml/2006/ole">
            <mc:AlternateContent xmlns:mc="http://schemas.openxmlformats.org/markup-compatibility/2006">
              <mc:Choice xmlns:v="urn:schemas-microsoft-com:vml" Requires="v">
                <p:oleObj spid="_x0000_s20560" name="Equation" r:id="rId3" imgW="3288960" imgH="1981080" progId="Equation.3">
                  <p:embed/>
                </p:oleObj>
              </mc:Choice>
              <mc:Fallback>
                <p:oleObj name="Equation" r:id="rId3" imgW="3288960" imgH="1981080" progId="Equation.3">
                  <p:embed/>
                  <p:pic>
                    <p:nvPicPr>
                      <p:cNvPr id="0" name=""/>
                      <p:cNvPicPr/>
                      <p:nvPr/>
                    </p:nvPicPr>
                    <p:blipFill>
                      <a:blip r:embed="rId4"/>
                      <a:stretch>
                        <a:fillRect/>
                      </a:stretch>
                    </p:blipFill>
                    <p:spPr>
                      <a:xfrm>
                        <a:off x="914400" y="2209800"/>
                        <a:ext cx="3962400" cy="2386013"/>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721354821"/>
              </p:ext>
            </p:extLst>
          </p:nvPr>
        </p:nvGraphicFramePr>
        <p:xfrm>
          <a:off x="1447800" y="5486400"/>
          <a:ext cx="4387676" cy="1066800"/>
        </p:xfrm>
        <a:graphic>
          <a:graphicData uri="http://schemas.openxmlformats.org/presentationml/2006/ole">
            <mc:AlternateContent xmlns:mc="http://schemas.openxmlformats.org/markup-compatibility/2006">
              <mc:Choice xmlns:v="urn:schemas-microsoft-com:vml" Requires="v">
                <p:oleObj spid="_x0000_s20561" name="Equation" r:id="rId5" imgW="3060360" imgH="888840" progId="Equation.3">
                  <p:embed/>
                </p:oleObj>
              </mc:Choice>
              <mc:Fallback>
                <p:oleObj name="Equation" r:id="rId5" imgW="3060360" imgH="888840" progId="Equation.3">
                  <p:embed/>
                  <p:pic>
                    <p:nvPicPr>
                      <p:cNvPr id="0" name=""/>
                      <p:cNvPicPr/>
                      <p:nvPr/>
                    </p:nvPicPr>
                    <p:blipFill>
                      <a:blip r:embed="rId6"/>
                      <a:stretch>
                        <a:fillRect/>
                      </a:stretch>
                    </p:blipFill>
                    <p:spPr>
                      <a:xfrm>
                        <a:off x="1447800" y="5486400"/>
                        <a:ext cx="4387676" cy="1066800"/>
                      </a:xfrm>
                      <a:prstGeom prst="rect">
                        <a:avLst/>
                      </a:prstGeom>
                    </p:spPr>
                  </p:pic>
                </p:oleObj>
              </mc:Fallback>
            </mc:AlternateContent>
          </a:graphicData>
        </a:graphic>
      </p:graphicFrame>
    </p:spTree>
    <p:extLst>
      <p:ext uri="{BB962C8B-B14F-4D97-AF65-F5344CB8AC3E}">
        <p14:creationId xmlns:p14="http://schemas.microsoft.com/office/powerpoint/2010/main" val="23029661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rgbClr val="0070C0"/>
                </a:solidFill>
              </a:rPr>
              <a:t>Energy</a:t>
            </a:r>
            <a:endParaRPr lang="en-US" sz="2800" dirty="0"/>
          </a:p>
        </p:txBody>
      </p:sp>
      <p:sp>
        <p:nvSpPr>
          <p:cNvPr id="3" name="Content Placeholder 2"/>
          <p:cNvSpPr>
            <a:spLocks noGrp="1"/>
          </p:cNvSpPr>
          <p:nvPr>
            <p:ph idx="1"/>
          </p:nvPr>
        </p:nvSpPr>
        <p:spPr>
          <a:xfrm>
            <a:off x="457200" y="1066800"/>
            <a:ext cx="8229600" cy="5791200"/>
          </a:xfrm>
        </p:spPr>
        <p:txBody>
          <a:bodyPr>
            <a:normAutofit/>
          </a:bodyPr>
          <a:lstStyle/>
          <a:p>
            <a:endParaRPr lang="en-US" sz="1800" b="1" dirty="0" smtClean="0">
              <a:solidFill>
                <a:srgbClr val="FF0000"/>
              </a:solidFill>
            </a:endParaRPr>
          </a:p>
          <a:p>
            <a:r>
              <a:rPr lang="en-US" sz="1800" b="1" dirty="0" smtClean="0">
                <a:solidFill>
                  <a:srgbClr val="FF0000"/>
                </a:solidFill>
              </a:rPr>
              <a:t>Energy:</a:t>
            </a:r>
          </a:p>
          <a:p>
            <a:r>
              <a:rPr lang="en-US" sz="1800" dirty="0" smtClean="0"/>
              <a:t>Definition: Energy is the ability or capacity to work. The amount of energy required to do a given amount of work is always exactly equal to the amount of work done.</a:t>
            </a:r>
          </a:p>
          <a:p>
            <a:r>
              <a:rPr lang="en-US" sz="1800" dirty="0" smtClean="0"/>
              <a:t>On the other hand, the amount of energy in a body is always equal to the amount of work the body can do in passing the energy from one position or condition to another. </a:t>
            </a:r>
          </a:p>
          <a:p>
            <a:r>
              <a:rPr lang="en-US" sz="1800" dirty="0" smtClean="0"/>
              <a:t>Unit of Energy = lb</a:t>
            </a:r>
            <a:r>
              <a:rPr lang="en-US" sz="1800" baseline="-25000" dirty="0" smtClean="0"/>
              <a:t>f</a:t>
            </a:r>
            <a:r>
              <a:rPr lang="en-US" sz="1800" dirty="0" smtClean="0"/>
              <a:t>-ft </a:t>
            </a:r>
          </a:p>
          <a:p>
            <a:r>
              <a:rPr lang="en-US" sz="1800" dirty="0" smtClean="0"/>
              <a:t>Types of Energy:</a:t>
            </a:r>
          </a:p>
          <a:p>
            <a:r>
              <a:rPr lang="en-US" sz="1800" dirty="0" smtClean="0"/>
              <a:t>There are two types of energies: (1) Kinetic Energy; (2) Potential Energy</a:t>
            </a:r>
          </a:p>
          <a:p>
            <a:r>
              <a:rPr lang="en-US" sz="1800" b="1" dirty="0" smtClean="0"/>
              <a:t>Kinetic Energy </a:t>
            </a:r>
            <a:r>
              <a:rPr lang="en-US" sz="1800" dirty="0" smtClean="0"/>
              <a:t>is the energy a body possesses by virtue of its motion or velocity</a:t>
            </a:r>
          </a:p>
          <a:p>
            <a:r>
              <a:rPr lang="en-US" sz="1800" dirty="0" smtClean="0"/>
              <a:t>Mathematically:</a:t>
            </a:r>
          </a:p>
          <a:p>
            <a:endParaRPr lang="en-US" sz="1800" dirty="0"/>
          </a:p>
          <a:p>
            <a:endParaRPr lang="en-US" sz="1800" dirty="0" smtClean="0"/>
          </a:p>
          <a:p>
            <a:endParaRPr lang="en-US" sz="1800" dirty="0"/>
          </a:p>
          <a:p>
            <a:endParaRPr lang="en-US" sz="1800" dirty="0"/>
          </a:p>
        </p:txBody>
      </p:sp>
      <p:graphicFrame>
        <p:nvGraphicFramePr>
          <p:cNvPr id="4" name="Object 3"/>
          <p:cNvGraphicFramePr>
            <a:graphicFrameLocks noChangeAspect="1"/>
          </p:cNvGraphicFramePr>
          <p:nvPr>
            <p:extLst>
              <p:ext uri="{D42A27DB-BD31-4B8C-83A1-F6EECF244321}">
                <p14:modId xmlns:p14="http://schemas.microsoft.com/office/powerpoint/2010/main" val="3424581198"/>
              </p:ext>
            </p:extLst>
          </p:nvPr>
        </p:nvGraphicFramePr>
        <p:xfrm>
          <a:off x="2743200" y="4267200"/>
          <a:ext cx="3124200" cy="1676399"/>
        </p:xfrm>
        <a:graphic>
          <a:graphicData uri="http://schemas.openxmlformats.org/presentationml/2006/ole">
            <mc:AlternateContent xmlns:mc="http://schemas.openxmlformats.org/markup-compatibility/2006">
              <mc:Choice xmlns:v="urn:schemas-microsoft-com:vml" Requires="v">
                <p:oleObj spid="_x0000_s21546" name="Equation" r:id="rId3" imgW="2971800" imgH="1650960" progId="Equation.3">
                  <p:embed/>
                </p:oleObj>
              </mc:Choice>
              <mc:Fallback>
                <p:oleObj name="Equation" r:id="rId3" imgW="2971800" imgH="1650960" progId="Equation.3">
                  <p:embed/>
                  <p:pic>
                    <p:nvPicPr>
                      <p:cNvPr id="0" name=""/>
                      <p:cNvPicPr/>
                      <p:nvPr/>
                    </p:nvPicPr>
                    <p:blipFill>
                      <a:blip r:embed="rId4"/>
                      <a:stretch>
                        <a:fillRect/>
                      </a:stretch>
                    </p:blipFill>
                    <p:spPr>
                      <a:xfrm>
                        <a:off x="2743200" y="4267200"/>
                        <a:ext cx="3124200" cy="1676399"/>
                      </a:xfrm>
                      <a:prstGeom prst="rect">
                        <a:avLst/>
                      </a:prstGeom>
                    </p:spPr>
                  </p:pic>
                </p:oleObj>
              </mc:Fallback>
            </mc:AlternateContent>
          </a:graphicData>
        </a:graphic>
      </p:graphicFrame>
    </p:spTree>
    <p:extLst>
      <p:ext uri="{BB962C8B-B14F-4D97-AF65-F5344CB8AC3E}">
        <p14:creationId xmlns:p14="http://schemas.microsoft.com/office/powerpoint/2010/main" val="14758177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2800" dirty="0" smtClean="0">
                <a:solidFill>
                  <a:srgbClr val="0070C0"/>
                </a:solidFill>
              </a:rPr>
              <a:t>Energy Cont’d</a:t>
            </a:r>
            <a:endParaRPr lang="en-US" sz="2800" dirty="0"/>
          </a:p>
        </p:txBody>
      </p:sp>
      <p:sp>
        <p:nvSpPr>
          <p:cNvPr id="3" name="Content Placeholder 2"/>
          <p:cNvSpPr>
            <a:spLocks noGrp="1"/>
          </p:cNvSpPr>
          <p:nvPr>
            <p:ph idx="1"/>
          </p:nvPr>
        </p:nvSpPr>
        <p:spPr>
          <a:xfrm>
            <a:off x="228600" y="1600200"/>
            <a:ext cx="8763000" cy="4525963"/>
          </a:xfrm>
        </p:spPr>
        <p:txBody>
          <a:bodyPr>
            <a:normAutofit/>
          </a:bodyPr>
          <a:lstStyle/>
          <a:p>
            <a:r>
              <a:rPr lang="en-US" sz="1800" b="1" dirty="0" smtClean="0"/>
              <a:t>Potential Energy: </a:t>
            </a:r>
            <a:r>
              <a:rPr lang="en-US" sz="1800" dirty="0" smtClean="0"/>
              <a:t>It is the energy a body possesses due to its position or configuration.</a:t>
            </a:r>
          </a:p>
          <a:p>
            <a:r>
              <a:rPr lang="en-US" sz="1800" dirty="0" smtClean="0"/>
              <a:t>Potential Energy = Mass x Height</a:t>
            </a:r>
          </a:p>
          <a:p>
            <a:r>
              <a:rPr lang="en-US" sz="1800" dirty="0" smtClean="0"/>
              <a:t>Potential Energy, lb</a:t>
            </a:r>
            <a:r>
              <a:rPr lang="en-US" sz="1800" baseline="-25000" dirty="0" smtClean="0"/>
              <a:t>f</a:t>
            </a:r>
            <a:r>
              <a:rPr lang="en-US" sz="1800" dirty="0" smtClean="0"/>
              <a:t>-ft</a:t>
            </a:r>
          </a:p>
          <a:p>
            <a:r>
              <a:rPr lang="en-US" sz="1800" dirty="0" smtClean="0"/>
              <a:t>Mass, lb</a:t>
            </a:r>
            <a:r>
              <a:rPr lang="en-US" sz="1800" baseline="-25000" dirty="0" smtClean="0"/>
              <a:t>f</a:t>
            </a:r>
            <a:endParaRPr lang="en-US" sz="1800" dirty="0" smtClean="0"/>
          </a:p>
          <a:p>
            <a:r>
              <a:rPr lang="en-US" sz="1800" dirty="0" smtClean="0"/>
              <a:t>Height, ft</a:t>
            </a:r>
          </a:p>
          <a:p>
            <a:r>
              <a:rPr lang="en-US" sz="1800" b="1" dirty="0" smtClean="0"/>
              <a:t>Total External Energy: </a:t>
            </a:r>
            <a:r>
              <a:rPr lang="en-US" sz="1800" dirty="0" smtClean="0"/>
              <a:t>It is the sum of its Kinetic Energy (KE) and Potential Energy (PE)</a:t>
            </a:r>
            <a:endParaRPr lang="en-US" sz="1800" dirty="0"/>
          </a:p>
          <a:p>
            <a:r>
              <a:rPr lang="en-US" sz="1800" b="1" dirty="0" smtClean="0"/>
              <a:t>Total Energy = KE + PE</a:t>
            </a:r>
          </a:p>
          <a:p>
            <a:r>
              <a:rPr lang="en-US" sz="1800" dirty="0" smtClean="0"/>
              <a:t>Example: Calculate the total external energy of 1lb</a:t>
            </a:r>
            <a:r>
              <a:rPr lang="en-US" sz="1800" baseline="-25000" dirty="0" smtClean="0"/>
              <a:t>f</a:t>
            </a:r>
            <a:r>
              <a:rPr lang="en-US" sz="1800" dirty="0" smtClean="0"/>
              <a:t> of water flowing at a rate of 60 ft/s in a manufacturing company located 200 ft above a reference datum</a:t>
            </a:r>
          </a:p>
          <a:p>
            <a:r>
              <a:rPr lang="en-US" sz="1800" dirty="0" smtClean="0"/>
              <a:t>Solution:</a:t>
            </a:r>
            <a:endParaRPr lang="en-US" sz="1800" dirty="0"/>
          </a:p>
          <a:p>
            <a:endParaRPr lang="en-US" sz="1800" dirty="0" smtClean="0"/>
          </a:p>
          <a:p>
            <a:endParaRPr lang="en-US" sz="1800" dirty="0"/>
          </a:p>
        </p:txBody>
      </p:sp>
      <p:graphicFrame>
        <p:nvGraphicFramePr>
          <p:cNvPr id="4" name="Object 3"/>
          <p:cNvGraphicFramePr>
            <a:graphicFrameLocks noChangeAspect="1"/>
          </p:cNvGraphicFramePr>
          <p:nvPr>
            <p:extLst>
              <p:ext uri="{D42A27DB-BD31-4B8C-83A1-F6EECF244321}">
                <p14:modId xmlns:p14="http://schemas.microsoft.com/office/powerpoint/2010/main" val="3124911195"/>
              </p:ext>
            </p:extLst>
          </p:nvPr>
        </p:nvGraphicFramePr>
        <p:xfrm>
          <a:off x="1600200" y="4724400"/>
          <a:ext cx="3429000" cy="1090393"/>
        </p:xfrm>
        <a:graphic>
          <a:graphicData uri="http://schemas.openxmlformats.org/presentationml/2006/ole">
            <mc:AlternateContent xmlns:mc="http://schemas.openxmlformats.org/markup-compatibility/2006">
              <mc:Choice xmlns:v="urn:schemas-microsoft-com:vml" Requires="v">
                <p:oleObj spid="_x0000_s22566" name="Equation" r:id="rId3" imgW="3035160" imgH="965160" progId="Equation.3">
                  <p:embed/>
                </p:oleObj>
              </mc:Choice>
              <mc:Fallback>
                <p:oleObj name="Equation" r:id="rId3" imgW="3035160" imgH="965160" progId="Equation.3">
                  <p:embed/>
                  <p:pic>
                    <p:nvPicPr>
                      <p:cNvPr id="0" name=""/>
                      <p:cNvPicPr/>
                      <p:nvPr/>
                    </p:nvPicPr>
                    <p:blipFill>
                      <a:blip r:embed="rId4"/>
                      <a:stretch>
                        <a:fillRect/>
                      </a:stretch>
                    </p:blipFill>
                    <p:spPr>
                      <a:xfrm>
                        <a:off x="1600200" y="4724400"/>
                        <a:ext cx="3429000" cy="1090393"/>
                      </a:xfrm>
                      <a:prstGeom prst="rect">
                        <a:avLst/>
                      </a:prstGeom>
                    </p:spPr>
                  </p:pic>
                </p:oleObj>
              </mc:Fallback>
            </mc:AlternateContent>
          </a:graphicData>
        </a:graphic>
      </p:graphicFrame>
    </p:spTree>
    <p:extLst>
      <p:ext uri="{BB962C8B-B14F-4D97-AF65-F5344CB8AC3E}">
        <p14:creationId xmlns:p14="http://schemas.microsoft.com/office/powerpoint/2010/main" val="11491168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2800" u="sng" dirty="0" smtClean="0">
                <a:solidFill>
                  <a:srgbClr val="00B0F0"/>
                </a:solidFill>
              </a:rPr>
              <a:t>Psychrometric Processes Overview</a:t>
            </a:r>
            <a:endParaRPr lang="en-US" sz="2800" u="sng" dirty="0">
              <a:solidFill>
                <a:srgbClr val="00B0F0"/>
              </a:solidFill>
            </a:endParaRPr>
          </a:p>
        </p:txBody>
      </p:sp>
      <p:sp>
        <p:nvSpPr>
          <p:cNvPr id="3" name="Content Placeholder 2"/>
          <p:cNvSpPr>
            <a:spLocks noGrp="1"/>
          </p:cNvSpPr>
          <p:nvPr>
            <p:ph idx="1"/>
          </p:nvPr>
        </p:nvSpPr>
        <p:spPr/>
        <p:txBody>
          <a:bodyPr/>
          <a:lstStyle/>
          <a:p>
            <a:endParaRPr lang="en-US" dirty="0"/>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371600"/>
            <a:ext cx="8610600" cy="5213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0188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solidFill>
                  <a:srgbClr val="002060"/>
                </a:solidFill>
              </a:rPr>
              <a:t>HVAC </a:t>
            </a:r>
            <a:r>
              <a:rPr lang="en-US" sz="3200" dirty="0" smtClean="0">
                <a:solidFill>
                  <a:srgbClr val="002060"/>
                </a:solidFill>
              </a:rPr>
              <a:t>Fundamentals </a:t>
            </a:r>
            <a:r>
              <a:rPr lang="en-US" sz="3200" dirty="0">
                <a:solidFill>
                  <a:srgbClr val="002060"/>
                </a:solidFill>
              </a:rPr>
              <a:t>&amp; Components</a:t>
            </a:r>
          </a:p>
        </p:txBody>
      </p:sp>
      <p:sp>
        <p:nvSpPr>
          <p:cNvPr id="3" name="TextBox 2"/>
          <p:cNvSpPr txBox="1"/>
          <p:nvPr/>
        </p:nvSpPr>
        <p:spPr>
          <a:xfrm>
            <a:off x="304800" y="1524000"/>
            <a:ext cx="8153400" cy="4970591"/>
          </a:xfrm>
          <a:prstGeom prst="rect">
            <a:avLst/>
          </a:prstGeom>
          <a:noFill/>
        </p:spPr>
        <p:txBody>
          <a:bodyPr wrap="square" rtlCol="0">
            <a:spAutoFit/>
          </a:bodyPr>
          <a:lstStyle/>
          <a:p>
            <a:pPr marL="342900" indent="-342900">
              <a:buAutoNum type="alphaUcPeriod"/>
            </a:pPr>
            <a:r>
              <a:rPr lang="en-US" sz="1400" dirty="0" smtClean="0">
                <a:solidFill>
                  <a:srgbClr val="FF0000"/>
                </a:solidFill>
              </a:rPr>
              <a:t>Introduction to physical principles of HVAC &amp; systems</a:t>
            </a:r>
          </a:p>
          <a:p>
            <a:pPr marL="800100" lvl="1" indent="-342900">
              <a:buFont typeface="+mj-lt"/>
              <a:buAutoNum type="arabicPeriod"/>
            </a:pPr>
            <a:r>
              <a:rPr lang="en-US" sz="1100" dirty="0" smtClean="0">
                <a:solidFill>
                  <a:srgbClr val="FF0000"/>
                </a:solidFill>
              </a:rPr>
              <a:t>Conversion of units</a:t>
            </a:r>
          </a:p>
          <a:p>
            <a:pPr marL="1257300" lvl="2" indent="-342900">
              <a:buFont typeface="+mj-lt"/>
              <a:buAutoNum type="alphaLcPeriod"/>
            </a:pPr>
            <a:r>
              <a:rPr lang="en-US" sz="1100" b="1" dirty="0">
                <a:solidFill>
                  <a:srgbClr val="FF0000"/>
                </a:solidFill>
              </a:rPr>
              <a:t>Temperature </a:t>
            </a:r>
          </a:p>
          <a:p>
            <a:pPr marL="1257300" lvl="2" indent="-342900">
              <a:buFont typeface="+mj-lt"/>
              <a:buAutoNum type="alphaLcPeriod"/>
            </a:pPr>
            <a:r>
              <a:rPr lang="en-US" sz="1100" dirty="0">
                <a:solidFill>
                  <a:srgbClr val="FF0000"/>
                </a:solidFill>
              </a:rPr>
              <a:t>Pressure</a:t>
            </a:r>
          </a:p>
          <a:p>
            <a:pPr marL="1257300" lvl="2" indent="-342900">
              <a:buFont typeface="+mj-lt"/>
              <a:buAutoNum type="alphaLcPeriod"/>
            </a:pPr>
            <a:r>
              <a:rPr lang="en-US" sz="1100" dirty="0">
                <a:solidFill>
                  <a:srgbClr val="FF0000"/>
                </a:solidFill>
              </a:rPr>
              <a:t>Horse power</a:t>
            </a:r>
          </a:p>
          <a:p>
            <a:pPr marL="1257300" lvl="2" indent="-342900">
              <a:buFont typeface="+mj-lt"/>
              <a:buAutoNum type="alphaLcPeriod"/>
            </a:pPr>
            <a:r>
              <a:rPr lang="en-US" sz="1100" dirty="0">
                <a:solidFill>
                  <a:srgbClr val="FF0000"/>
                </a:solidFill>
              </a:rPr>
              <a:t>Power (kWh)</a:t>
            </a:r>
          </a:p>
          <a:p>
            <a:pPr marL="1257300" lvl="2" indent="-342900">
              <a:buFont typeface="+mj-lt"/>
              <a:buAutoNum type="alphaLcPeriod"/>
            </a:pPr>
            <a:r>
              <a:rPr lang="en-US" sz="1100" dirty="0">
                <a:solidFill>
                  <a:srgbClr val="FF0000"/>
                </a:solidFill>
              </a:rPr>
              <a:t>British Thermal Units/hr (BTU/hr)</a:t>
            </a:r>
          </a:p>
          <a:p>
            <a:pPr marL="1257300" lvl="2" indent="-342900">
              <a:buFont typeface="+mj-lt"/>
              <a:buAutoNum type="alphaLcPeriod"/>
            </a:pPr>
            <a:r>
              <a:rPr lang="en-US" sz="1100" dirty="0">
                <a:solidFill>
                  <a:srgbClr val="FF0000"/>
                </a:solidFill>
              </a:rPr>
              <a:t>Tons</a:t>
            </a:r>
          </a:p>
          <a:p>
            <a:pPr marL="800100" lvl="1" indent="-342900">
              <a:buFont typeface="+mj-lt"/>
              <a:buAutoNum type="arabicPeriod"/>
            </a:pPr>
            <a:r>
              <a:rPr lang="en-US" sz="1400" dirty="0" smtClean="0"/>
              <a:t>Concept of work, power, and energy</a:t>
            </a:r>
          </a:p>
          <a:p>
            <a:pPr marL="800100" lvl="1" indent="-342900">
              <a:buFont typeface="+mj-lt"/>
              <a:buAutoNum type="arabicPeriod"/>
            </a:pPr>
            <a:r>
              <a:rPr lang="en-US" sz="1400" dirty="0" smtClean="0"/>
              <a:t>Overview of psychrometric analysis of the air conditioning system</a:t>
            </a:r>
          </a:p>
          <a:p>
            <a:pPr marL="1257300" lvl="2" indent="-342900">
              <a:buFont typeface="+mj-lt"/>
              <a:buAutoNum type="alphaLcPeriod"/>
            </a:pPr>
            <a:r>
              <a:rPr lang="en-US" sz="1100" dirty="0"/>
              <a:t>Psychrometric processes and calculations</a:t>
            </a:r>
          </a:p>
          <a:p>
            <a:pPr marL="1771650" lvl="3" indent="-400050">
              <a:buFont typeface="+mj-lt"/>
              <a:buAutoNum type="romanLcPeriod"/>
            </a:pPr>
            <a:r>
              <a:rPr lang="en-US" sz="1100" dirty="0"/>
              <a:t>Sensible or latent processes</a:t>
            </a:r>
          </a:p>
          <a:p>
            <a:pPr marL="1714500" lvl="3" indent="-342900">
              <a:buFont typeface="+mj-lt"/>
              <a:buAutoNum type="romanLcPeriod"/>
            </a:pPr>
            <a:r>
              <a:rPr lang="en-US" sz="1100" dirty="0"/>
              <a:t>Air side equation</a:t>
            </a:r>
          </a:p>
          <a:p>
            <a:pPr marL="1714500" lvl="3" indent="-342900">
              <a:buFont typeface="+mj-lt"/>
              <a:buAutoNum type="romanLcPeriod"/>
            </a:pPr>
            <a:r>
              <a:rPr lang="en-US" sz="1100" dirty="0"/>
              <a:t>Air side mixing</a:t>
            </a:r>
          </a:p>
          <a:p>
            <a:pPr marL="1714500" lvl="3" indent="-342900">
              <a:buFont typeface="+mj-lt"/>
              <a:buAutoNum type="romanLcPeriod"/>
            </a:pPr>
            <a:r>
              <a:rPr lang="en-US" sz="1100" dirty="0"/>
              <a:t>Summary of  process line calculations</a:t>
            </a:r>
            <a:endParaRPr lang="en-US" dirty="0"/>
          </a:p>
          <a:p>
            <a:pPr marL="1257300" lvl="2" indent="-342900">
              <a:buFont typeface="+mj-lt"/>
              <a:buAutoNum type="alphaLcPeriod"/>
            </a:pPr>
            <a:r>
              <a:rPr lang="en-US" sz="1100" dirty="0" smtClean="0"/>
              <a:t>Room sensible  heat ratio (RSHR)  &amp; room cubic feet per minutes (CFM)</a:t>
            </a:r>
          </a:p>
          <a:p>
            <a:pPr marL="1714500" lvl="3" indent="-342900">
              <a:buFont typeface="+mj-lt"/>
              <a:buAutoNum type="romanLcPeriod"/>
            </a:pPr>
            <a:r>
              <a:rPr lang="en-US" sz="1100" dirty="0" smtClean="0"/>
              <a:t>Room sensible heat ratio</a:t>
            </a:r>
          </a:p>
          <a:p>
            <a:pPr marL="1714500" lvl="3" indent="-342900">
              <a:buFont typeface="+mj-lt"/>
              <a:buAutoNum type="romanLcPeriod"/>
            </a:pPr>
            <a:r>
              <a:rPr lang="en-US" sz="1100" dirty="0" smtClean="0"/>
              <a:t>Room sensible heat ratio line</a:t>
            </a:r>
          </a:p>
          <a:p>
            <a:pPr marL="1714500" lvl="3" indent="-342900">
              <a:buFont typeface="+mj-lt"/>
              <a:buAutoNum type="romanLcPeriod"/>
            </a:pPr>
            <a:r>
              <a:rPr lang="en-US" sz="1100" dirty="0" smtClean="0"/>
              <a:t>Design CFM (CFM)</a:t>
            </a:r>
          </a:p>
          <a:p>
            <a:pPr marL="1714500" lvl="3" indent="-342900">
              <a:buFont typeface="+mj-lt"/>
              <a:buAutoNum type="romanLcPeriod"/>
            </a:pPr>
            <a:r>
              <a:rPr lang="en-US" sz="1100" dirty="0" smtClean="0"/>
              <a:t>Multiple room sensible heat ratios</a:t>
            </a:r>
          </a:p>
          <a:p>
            <a:pPr marL="1257300" lvl="2" indent="-342900">
              <a:buFont typeface="+mj-lt"/>
              <a:buAutoNum type="alphaLcPeriod"/>
            </a:pPr>
            <a:r>
              <a:rPr lang="en-US" sz="1100" dirty="0" smtClean="0"/>
              <a:t>The coil sensible heat ratio (CSHR)</a:t>
            </a:r>
          </a:p>
          <a:p>
            <a:pPr marL="1714500" lvl="3" indent="-342900">
              <a:buFont typeface="+mj-lt"/>
              <a:buAutoNum type="romanLcPeriod"/>
            </a:pPr>
            <a:r>
              <a:rPr lang="en-US" sz="1100" dirty="0" smtClean="0"/>
              <a:t>Coil sensible heat ratio  without ventilation</a:t>
            </a:r>
          </a:p>
          <a:p>
            <a:pPr marL="1714500" lvl="3" indent="-342900">
              <a:buFont typeface="+mj-lt"/>
              <a:buAutoNum type="romanLcPeriod"/>
            </a:pPr>
            <a:r>
              <a:rPr lang="en-US" sz="1100" dirty="0" smtClean="0"/>
              <a:t>Coil sensible heat ratio ventilation</a:t>
            </a:r>
          </a:p>
          <a:p>
            <a:pPr marL="1714500" lvl="3" indent="-342900">
              <a:buFont typeface="+mj-lt"/>
              <a:buAutoNum type="romanLcPeriod"/>
            </a:pPr>
            <a:r>
              <a:rPr lang="en-US" sz="1100" dirty="0" smtClean="0"/>
              <a:t>Construction of the RSHR &amp; CSHR</a:t>
            </a:r>
          </a:p>
          <a:p>
            <a:pPr marL="1714500" lvl="3" indent="-342900">
              <a:buFont typeface="+mj-lt"/>
              <a:buAutoNum type="romanLcPeriod"/>
            </a:pPr>
            <a:r>
              <a:rPr lang="en-US" sz="1100" dirty="0" smtClean="0"/>
              <a:t>Coil By-pass factor</a:t>
            </a:r>
            <a:endParaRPr lang="en-US" sz="1100" dirty="0"/>
          </a:p>
          <a:p>
            <a:pPr marL="1714500" lvl="3" indent="-342900">
              <a:buFont typeface="+mj-lt"/>
              <a:buAutoNum type="romanLcPeriod"/>
            </a:pPr>
            <a:r>
              <a:rPr lang="en-US" sz="1100" dirty="0" smtClean="0"/>
              <a:t>Thermodynamic laws and heat transfer principles</a:t>
            </a:r>
          </a:p>
          <a:p>
            <a:pPr marL="1714500" lvl="3" indent="-342900">
              <a:buFont typeface="+mj-lt"/>
              <a:buAutoNum type="romanLcPeriod"/>
            </a:pPr>
            <a:r>
              <a:rPr lang="en-US" sz="1100" dirty="0" smtClean="0"/>
              <a:t>Estimate of sensible and latent heat changes </a:t>
            </a:r>
          </a:p>
          <a:p>
            <a:pPr marL="1714500" lvl="3" indent="-342900">
              <a:buFont typeface="+mj-lt"/>
              <a:buAutoNum type="romanLcPeriod"/>
            </a:pPr>
            <a:r>
              <a:rPr lang="en-US" sz="1100" dirty="0" smtClean="0"/>
              <a:t>Analysis of thermal comfort</a:t>
            </a:r>
            <a:endParaRPr lang="en-US" dirty="0" smtClean="0"/>
          </a:p>
        </p:txBody>
      </p:sp>
      <p:cxnSp>
        <p:nvCxnSpPr>
          <p:cNvPr id="6" name="Straight Connector 5"/>
          <p:cNvCxnSpPr/>
          <p:nvPr/>
        </p:nvCxnSpPr>
        <p:spPr>
          <a:xfrm>
            <a:off x="1676400" y="990600"/>
            <a:ext cx="5715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80258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2800" dirty="0" smtClean="0"/>
              <a:t>Outline of Psychrometric Chart</a:t>
            </a:r>
            <a:endParaRPr lang="en-US" sz="2800" dirty="0"/>
          </a:p>
        </p:txBody>
      </p:sp>
      <p:pic>
        <p:nvPicPr>
          <p:cNvPr id="7"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00200" y="1216752"/>
            <a:ext cx="6096000" cy="4646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63693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991600" cy="1143000"/>
          </a:xfrm>
        </p:spPr>
        <p:txBody>
          <a:bodyPr>
            <a:normAutofit/>
          </a:bodyPr>
          <a:lstStyle/>
          <a:p>
            <a:r>
              <a:rPr lang="en-US" sz="2800" dirty="0" smtClean="0">
                <a:solidFill>
                  <a:srgbClr val="0070C0"/>
                </a:solidFill>
              </a:rPr>
              <a:t>Overview of Psychometric Analysis of the Air Conditioning Systems</a:t>
            </a:r>
            <a:endParaRPr lang="en-US" sz="2800" dirty="0"/>
          </a:p>
        </p:txBody>
      </p:sp>
      <p:sp>
        <p:nvSpPr>
          <p:cNvPr id="3" name="Content Placeholder 2"/>
          <p:cNvSpPr>
            <a:spLocks noGrp="1"/>
          </p:cNvSpPr>
          <p:nvPr>
            <p:ph idx="1"/>
          </p:nvPr>
        </p:nvSpPr>
        <p:spPr>
          <a:xfrm>
            <a:off x="304800" y="1143000"/>
            <a:ext cx="8382000" cy="5486400"/>
          </a:xfrm>
        </p:spPr>
        <p:txBody>
          <a:bodyPr>
            <a:normAutofit/>
          </a:bodyPr>
          <a:lstStyle/>
          <a:p>
            <a:pPr marL="0" indent="0">
              <a:buNone/>
            </a:pPr>
            <a:endParaRPr lang="en-US" sz="1800" b="1" dirty="0" smtClean="0">
              <a:solidFill>
                <a:srgbClr val="FF0000"/>
              </a:solidFill>
            </a:endParaRPr>
          </a:p>
          <a:p>
            <a:pPr marL="0" indent="0">
              <a:buNone/>
            </a:pPr>
            <a:r>
              <a:rPr lang="en-US" sz="1800" b="1" dirty="0" smtClean="0">
                <a:solidFill>
                  <a:srgbClr val="FF0000"/>
                </a:solidFill>
              </a:rPr>
              <a:t>a. Psychrometric processes and calculations</a:t>
            </a:r>
          </a:p>
          <a:p>
            <a:r>
              <a:rPr lang="en-US" sz="1800" b="1" dirty="0" smtClean="0"/>
              <a:t>1. Sensible or Latent Processes</a:t>
            </a:r>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a:p>
          <a:p>
            <a:endParaRPr lang="en-US" sz="1800" dirty="0" smtClean="0"/>
          </a:p>
          <a:p>
            <a:endParaRPr lang="en-US" sz="1800" dirty="0"/>
          </a:p>
          <a:p>
            <a:endParaRPr lang="en-US" sz="1800" dirty="0"/>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209800"/>
            <a:ext cx="6019800" cy="3960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69706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Sensible or Latent Process Cont’d</a:t>
            </a:r>
            <a:endParaRPr lang="en-US" sz="2800" dirty="0"/>
          </a:p>
        </p:txBody>
      </p:sp>
      <p:sp>
        <p:nvSpPr>
          <p:cNvPr id="4" name="Content Placeholder 3"/>
          <p:cNvSpPr>
            <a:spLocks noGrp="1"/>
          </p:cNvSpPr>
          <p:nvPr>
            <p:ph idx="1"/>
          </p:nvPr>
        </p:nvSpPr>
        <p:spPr/>
        <p:txBody>
          <a:bodyPr/>
          <a:lstStyle/>
          <a:p>
            <a:endParaRPr lang="en-US" dirty="0"/>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690361"/>
            <a:ext cx="7315200" cy="4462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11479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Combined Sensible and Latent Processes</a:t>
            </a:r>
            <a:endParaRPr lang="en-US" sz="2800" dirty="0"/>
          </a:p>
        </p:txBody>
      </p:sp>
      <p:pic>
        <p:nvPicPr>
          <p:cNvPr id="4"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90600" y="1524000"/>
            <a:ext cx="7391400" cy="460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28736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2800" dirty="0" smtClean="0"/>
              <a:t>Air Side Equations</a:t>
            </a:r>
            <a:endParaRPr lang="en-US" sz="2800" dirty="0"/>
          </a:p>
        </p:txBody>
      </p:sp>
      <p:sp>
        <p:nvSpPr>
          <p:cNvPr id="2" name="Content Placeholder 1"/>
          <p:cNvSpPr>
            <a:spLocks noGrp="1"/>
          </p:cNvSpPr>
          <p:nvPr>
            <p:ph idx="1"/>
          </p:nvPr>
        </p:nvSpPr>
        <p:spPr/>
        <p:txBody>
          <a:bodyPr>
            <a:normAutofit/>
          </a:bodyPr>
          <a:lstStyle/>
          <a:p>
            <a:pPr marL="0" indent="0">
              <a:buNone/>
            </a:pPr>
            <a:r>
              <a:rPr lang="en-US" sz="1800" dirty="0" smtClean="0"/>
              <a:t>Once any process line is drawn on the psychrometric chart, the sensible, latent, and total loads associated with that process can be calculated by using the following air equations:</a:t>
            </a:r>
          </a:p>
          <a:p>
            <a:endParaRPr lang="en-US" sz="1800" dirty="0"/>
          </a:p>
          <a:p>
            <a:endParaRPr lang="en-US" sz="1800" dirty="0" smtClean="0"/>
          </a:p>
          <a:p>
            <a:endParaRPr lang="en-US" sz="1800" dirty="0"/>
          </a:p>
          <a:p>
            <a:endParaRPr lang="en-US" sz="1800" dirty="0"/>
          </a:p>
        </p:txBody>
      </p:sp>
      <p:graphicFrame>
        <p:nvGraphicFramePr>
          <p:cNvPr id="4" name="Content Placeholder 3"/>
          <p:cNvGraphicFramePr>
            <a:graphicFrameLocks noGrp="1" noChangeAspect="1"/>
          </p:cNvGraphicFramePr>
          <p:nvPr>
            <p:ph sz="half" idx="4294967295"/>
            <p:extLst>
              <p:ext uri="{D42A27DB-BD31-4B8C-83A1-F6EECF244321}">
                <p14:modId xmlns:p14="http://schemas.microsoft.com/office/powerpoint/2010/main" val="3730413842"/>
              </p:ext>
            </p:extLst>
          </p:nvPr>
        </p:nvGraphicFramePr>
        <p:xfrm>
          <a:off x="2260600" y="2438400"/>
          <a:ext cx="4849813" cy="4062413"/>
        </p:xfrm>
        <a:graphic>
          <a:graphicData uri="http://schemas.openxmlformats.org/presentationml/2006/ole">
            <mc:AlternateContent xmlns:mc="http://schemas.openxmlformats.org/markup-compatibility/2006">
              <mc:Choice xmlns:v="urn:schemas-microsoft-com:vml" Requires="v">
                <p:oleObj spid="_x0000_s28699" name="Equation" r:id="rId3" imgW="3517560" imgH="2946240" progId="Equation.3">
                  <p:embed/>
                </p:oleObj>
              </mc:Choice>
              <mc:Fallback>
                <p:oleObj name="Equation" r:id="rId3" imgW="3517560" imgH="2946240" progId="Equation.3">
                  <p:embed/>
                  <p:pic>
                    <p:nvPicPr>
                      <p:cNvPr id="0" name=""/>
                      <p:cNvPicPr/>
                      <p:nvPr/>
                    </p:nvPicPr>
                    <p:blipFill>
                      <a:blip r:embed="rId4"/>
                      <a:stretch>
                        <a:fillRect/>
                      </a:stretch>
                    </p:blipFill>
                    <p:spPr>
                      <a:xfrm>
                        <a:off x="2260600" y="2438400"/>
                        <a:ext cx="4849813" cy="4062413"/>
                      </a:xfrm>
                      <a:prstGeom prst="rect">
                        <a:avLst/>
                      </a:prstGeom>
                    </p:spPr>
                  </p:pic>
                </p:oleObj>
              </mc:Fallback>
            </mc:AlternateContent>
          </a:graphicData>
        </a:graphic>
      </p:graphicFrame>
    </p:spTree>
    <p:extLst>
      <p:ext uri="{BB962C8B-B14F-4D97-AF65-F5344CB8AC3E}">
        <p14:creationId xmlns:p14="http://schemas.microsoft.com/office/powerpoint/2010/main" val="11093252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2800" dirty="0" smtClean="0"/>
              <a:t>Air Side Equations Cont’d</a:t>
            </a:r>
            <a:endParaRPr lang="en-US" sz="2800" dirty="0"/>
          </a:p>
        </p:txBody>
      </p:sp>
      <p:sp>
        <p:nvSpPr>
          <p:cNvPr id="6" name="Content Placeholder 5"/>
          <p:cNvSpPr>
            <a:spLocks noGrp="1"/>
          </p:cNvSpPr>
          <p:nvPr>
            <p:ph idx="1"/>
          </p:nvPr>
        </p:nvSpPr>
        <p:spPr/>
        <p:txBody>
          <a:bodyPr/>
          <a:lstStyle/>
          <a:p>
            <a:endParaRPr lang="en-US" dirty="0"/>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24000"/>
            <a:ext cx="8458200" cy="508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46024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800" dirty="0" smtClean="0"/>
              <a:t>Summary of Process Line Calculations</a:t>
            </a:r>
            <a:endParaRPr lang="en-US" sz="2800" dirty="0"/>
          </a:p>
        </p:txBody>
      </p:sp>
      <p:sp>
        <p:nvSpPr>
          <p:cNvPr id="5" name="Content Placeholder 4"/>
          <p:cNvSpPr>
            <a:spLocks noGrp="1"/>
          </p:cNvSpPr>
          <p:nvPr>
            <p:ph sz="half" idx="1"/>
          </p:nvPr>
        </p:nvSpPr>
        <p:spPr/>
        <p:txBody>
          <a:bodyPr/>
          <a:lstStyle/>
          <a:p>
            <a:endParaRPr lang="en-US" dirty="0"/>
          </a:p>
        </p:txBody>
      </p:sp>
      <p:sp>
        <p:nvSpPr>
          <p:cNvPr id="6" name="Content Placeholder 5"/>
          <p:cNvSpPr>
            <a:spLocks noGrp="1"/>
          </p:cNvSpPr>
          <p:nvPr>
            <p:ph sz="half" idx="2"/>
          </p:nvPr>
        </p:nvSpPr>
        <p:spPr/>
        <p:txBody>
          <a:bodyPr/>
          <a:lstStyle/>
          <a:p>
            <a:endParaRPr lang="en-US" dirty="0"/>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600200"/>
            <a:ext cx="39624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1600200"/>
            <a:ext cx="4267199" cy="390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615008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2800" dirty="0"/>
              <a:t>Summary of Process Line </a:t>
            </a:r>
            <a:r>
              <a:rPr lang="en-US" sz="2800" dirty="0" smtClean="0"/>
              <a:t>Calculations Cont’d</a:t>
            </a:r>
            <a:endParaRPr lang="en-US" sz="2800" dirty="0"/>
          </a:p>
        </p:txBody>
      </p:sp>
      <p:sp>
        <p:nvSpPr>
          <p:cNvPr id="6" name="Content Placeholder 5"/>
          <p:cNvSpPr>
            <a:spLocks noGrp="1"/>
          </p:cNvSpPr>
          <p:nvPr>
            <p:ph idx="1"/>
          </p:nvPr>
        </p:nvSpPr>
        <p:spPr>
          <a:xfrm>
            <a:off x="457200" y="1676400"/>
            <a:ext cx="8229600" cy="4449763"/>
          </a:xfrm>
        </p:spPr>
        <p:txBody>
          <a:bodyPr/>
          <a:lstStyle/>
          <a:p>
            <a:endParaRPr lang="en-US" dirty="0"/>
          </a:p>
        </p:txBody>
      </p:sp>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676400"/>
            <a:ext cx="7391400" cy="4289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79455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Summary of Process Line Calculations Cont’d</a:t>
            </a:r>
          </a:p>
        </p:txBody>
      </p:sp>
      <p:sp>
        <p:nvSpPr>
          <p:cNvPr id="3" name="Content Placeholder 2"/>
          <p:cNvSpPr>
            <a:spLocks noGrp="1"/>
          </p:cNvSpPr>
          <p:nvPr>
            <p:ph sz="half" idx="1"/>
          </p:nvPr>
        </p:nvSpPr>
        <p:spPr/>
        <p:txBody>
          <a:bodyPr/>
          <a:lstStyle/>
          <a:p>
            <a:endParaRPr lang="en-US" dirty="0"/>
          </a:p>
        </p:txBody>
      </p:sp>
      <p:sp>
        <p:nvSpPr>
          <p:cNvPr id="4" name="Content Placeholder 3"/>
          <p:cNvSpPr>
            <a:spLocks noGrp="1"/>
          </p:cNvSpPr>
          <p:nvPr>
            <p:ph sz="half" idx="2"/>
          </p:nvPr>
        </p:nvSpPr>
        <p:spPr/>
        <p:txBody>
          <a:bodyPr/>
          <a:lstStyle/>
          <a:p>
            <a:endParaRPr lang="en-US" dirty="0"/>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1" y="1572834"/>
            <a:ext cx="3810000" cy="376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6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7174" y="1572834"/>
            <a:ext cx="4187162"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51127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Air Mixing Process</a:t>
            </a:r>
            <a:endParaRPr lang="en-US" sz="2800" dirty="0"/>
          </a:p>
        </p:txBody>
      </p:sp>
      <p:sp>
        <p:nvSpPr>
          <p:cNvPr id="4" name="Content Placeholder 3"/>
          <p:cNvSpPr>
            <a:spLocks noGrp="1"/>
          </p:cNvSpPr>
          <p:nvPr>
            <p:ph sz="half" idx="2"/>
          </p:nvPr>
        </p:nvSpPr>
        <p:spPr/>
        <p:txBody>
          <a:bodyPr>
            <a:normAutofit/>
          </a:bodyPr>
          <a:lstStyle/>
          <a:p>
            <a:pPr marL="0" indent="0">
              <a:buNone/>
            </a:pPr>
            <a:r>
              <a:rPr lang="en-US" sz="1800" dirty="0" smtClean="0"/>
              <a:t>Equations of Mixing Air Streams</a:t>
            </a:r>
          </a:p>
          <a:p>
            <a:pPr marL="0" indent="0">
              <a:buNone/>
            </a:pPr>
            <a:endParaRPr lang="en-US" sz="1800" dirty="0" smtClean="0"/>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676400"/>
            <a:ext cx="4267201" cy="3905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Content Placeholder 4"/>
          <p:cNvGraphicFramePr>
            <a:graphicFrameLocks noGrp="1" noChangeAspect="1"/>
          </p:cNvGraphicFramePr>
          <p:nvPr>
            <p:ph sz="half" idx="1"/>
            <p:extLst>
              <p:ext uri="{D42A27DB-BD31-4B8C-83A1-F6EECF244321}">
                <p14:modId xmlns:p14="http://schemas.microsoft.com/office/powerpoint/2010/main" val="436920831"/>
              </p:ext>
            </p:extLst>
          </p:nvPr>
        </p:nvGraphicFramePr>
        <p:xfrm>
          <a:off x="4662257" y="2057400"/>
          <a:ext cx="4329343" cy="2819400"/>
        </p:xfrm>
        <a:graphic>
          <a:graphicData uri="http://schemas.openxmlformats.org/presentationml/2006/ole">
            <mc:AlternateContent xmlns:mc="http://schemas.openxmlformats.org/markup-compatibility/2006">
              <mc:Choice xmlns:v="urn:schemas-microsoft-com:vml" Requires="v">
                <p:oleObj spid="_x0000_s29723" name="Equation" r:id="rId4" imgW="4292280" imgH="2730240" progId="Equation.3">
                  <p:embed/>
                </p:oleObj>
              </mc:Choice>
              <mc:Fallback>
                <p:oleObj name="Equation" r:id="rId4" imgW="4292280" imgH="2730240" progId="Equation.3">
                  <p:embed/>
                  <p:pic>
                    <p:nvPicPr>
                      <p:cNvPr id="0" name=""/>
                      <p:cNvPicPr/>
                      <p:nvPr/>
                    </p:nvPicPr>
                    <p:blipFill>
                      <a:blip r:embed="rId5"/>
                      <a:stretch>
                        <a:fillRect/>
                      </a:stretch>
                    </p:blipFill>
                    <p:spPr>
                      <a:xfrm>
                        <a:off x="4662257" y="2057400"/>
                        <a:ext cx="4329343" cy="2819400"/>
                      </a:xfrm>
                      <a:prstGeom prst="rect">
                        <a:avLst/>
                      </a:prstGeom>
                    </p:spPr>
                  </p:pic>
                </p:oleObj>
              </mc:Fallback>
            </mc:AlternateContent>
          </a:graphicData>
        </a:graphic>
      </p:graphicFrame>
    </p:spTree>
    <p:extLst>
      <p:ext uri="{BB962C8B-B14F-4D97-AF65-F5344CB8AC3E}">
        <p14:creationId xmlns:p14="http://schemas.microsoft.com/office/powerpoint/2010/main" val="264513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solidFill>
                  <a:srgbClr val="002060"/>
                </a:solidFill>
              </a:rPr>
              <a:t>HVAC </a:t>
            </a:r>
            <a:r>
              <a:rPr lang="en-US" sz="2800" u="sng" dirty="0" smtClean="0">
                <a:solidFill>
                  <a:srgbClr val="002060"/>
                </a:solidFill>
              </a:rPr>
              <a:t>Fundamentals </a:t>
            </a:r>
            <a:r>
              <a:rPr lang="en-US" sz="2800" u="sng" dirty="0">
                <a:solidFill>
                  <a:srgbClr val="002060"/>
                </a:solidFill>
              </a:rPr>
              <a:t>&amp; Components</a:t>
            </a:r>
          </a:p>
        </p:txBody>
      </p:sp>
      <p:sp>
        <p:nvSpPr>
          <p:cNvPr id="3" name="TextBox 2"/>
          <p:cNvSpPr txBox="1"/>
          <p:nvPr/>
        </p:nvSpPr>
        <p:spPr>
          <a:xfrm>
            <a:off x="304800" y="1483195"/>
            <a:ext cx="8458200" cy="5355312"/>
          </a:xfrm>
          <a:prstGeom prst="rect">
            <a:avLst/>
          </a:prstGeom>
          <a:noFill/>
        </p:spPr>
        <p:txBody>
          <a:bodyPr wrap="square" rtlCol="0">
            <a:spAutoFit/>
          </a:bodyPr>
          <a:lstStyle/>
          <a:p>
            <a:pPr algn="ctr"/>
            <a:r>
              <a:rPr lang="en-US" b="1" dirty="0" smtClean="0"/>
              <a:t>Conversion of Units</a:t>
            </a:r>
          </a:p>
          <a:p>
            <a:pPr marL="342900" indent="-342900">
              <a:buFont typeface="+mj-lt"/>
              <a:buAutoNum type="alphaLcPeriod"/>
            </a:pPr>
            <a:r>
              <a:rPr lang="en-US" u="sng" dirty="0" smtClean="0">
                <a:solidFill>
                  <a:srgbClr val="FF0000"/>
                </a:solidFill>
              </a:rPr>
              <a:t>Temperature:</a:t>
            </a:r>
          </a:p>
          <a:p>
            <a:r>
              <a:rPr lang="en-US" u="sng" dirty="0" smtClean="0"/>
              <a:t>Definition:</a:t>
            </a:r>
            <a:r>
              <a:rPr lang="en-US" dirty="0" smtClean="0"/>
              <a:t> It is a thermodynamic property that indicates heat intensity or the amount of heat level in a substance or process. Heat intensity could be coldness or hotness.</a:t>
            </a:r>
          </a:p>
          <a:p>
            <a:r>
              <a:rPr lang="en-US" u="sng" dirty="0" smtClean="0"/>
              <a:t>Temperature scale: </a:t>
            </a:r>
            <a:r>
              <a:rPr lang="en-US" dirty="0" smtClean="0"/>
              <a:t>A thermometer is the instrument used to measure the temperature of a substance</a:t>
            </a:r>
          </a:p>
          <a:p>
            <a:r>
              <a:rPr lang="en-US" u="sng" dirty="0" smtClean="0"/>
              <a:t>Types of Thermometers: </a:t>
            </a:r>
            <a:r>
              <a:rPr lang="en-US" dirty="0" smtClean="0"/>
              <a:t>Celsius, Fahrenheit, Kelvin, and Rankine</a:t>
            </a:r>
          </a:p>
          <a:p>
            <a:endParaRPr lang="en-US" dirty="0" smtClean="0"/>
          </a:p>
          <a:p>
            <a:r>
              <a:rPr lang="en-US" u="sng" dirty="0" smtClean="0"/>
              <a:t>System of International (SI) Units</a:t>
            </a:r>
            <a:endParaRPr lang="en-US" u="sng" dirty="0"/>
          </a:p>
          <a:p>
            <a:r>
              <a:rPr lang="en-US" dirty="0" smtClean="0"/>
              <a:t>Celsius scale: Measures ice point of water at 0</a:t>
            </a:r>
            <a:r>
              <a:rPr lang="en-US" baseline="30000" dirty="0" smtClean="0"/>
              <a:t>o</a:t>
            </a:r>
            <a:r>
              <a:rPr lang="en-US" dirty="0" smtClean="0"/>
              <a:t>C and boiling  point of water at 100</a:t>
            </a:r>
            <a:r>
              <a:rPr lang="en-US" baseline="30000" dirty="0" smtClean="0"/>
              <a:t>o</a:t>
            </a:r>
            <a:r>
              <a:rPr lang="en-US" dirty="0" smtClean="0"/>
              <a:t>C</a:t>
            </a:r>
          </a:p>
          <a:p>
            <a:r>
              <a:rPr lang="en-US" dirty="0" smtClean="0"/>
              <a:t>Kelvin scale: Measures ice point of water at 273</a:t>
            </a:r>
            <a:r>
              <a:rPr lang="en-US" baseline="30000" dirty="0" smtClean="0"/>
              <a:t>o</a:t>
            </a:r>
            <a:r>
              <a:rPr lang="en-US" dirty="0" smtClean="0"/>
              <a:t>K and boiling point of water at 373</a:t>
            </a:r>
            <a:r>
              <a:rPr lang="en-US" baseline="30000" dirty="0" smtClean="0"/>
              <a:t>o</a:t>
            </a:r>
            <a:r>
              <a:rPr lang="en-US" dirty="0" smtClean="0"/>
              <a:t>K. However, Kelvin scale measure absolute zero (0</a:t>
            </a:r>
            <a:r>
              <a:rPr lang="en-US" baseline="30000" dirty="0" smtClean="0"/>
              <a:t>o</a:t>
            </a:r>
            <a:r>
              <a:rPr lang="en-US" dirty="0" smtClean="0"/>
              <a:t>K) is (-273</a:t>
            </a:r>
            <a:r>
              <a:rPr lang="en-US" baseline="30000" dirty="0" smtClean="0"/>
              <a:t>o</a:t>
            </a:r>
            <a:r>
              <a:rPr lang="en-US" dirty="0" smtClean="0"/>
              <a:t>C) on the Celsius scale</a:t>
            </a:r>
          </a:p>
          <a:p>
            <a:endParaRPr lang="en-US" dirty="0" smtClean="0"/>
          </a:p>
          <a:p>
            <a:r>
              <a:rPr lang="en-US" u="sng" dirty="0" smtClean="0"/>
              <a:t>English System Units (US Customary Units) </a:t>
            </a:r>
          </a:p>
          <a:p>
            <a:r>
              <a:rPr lang="en-US" dirty="0" smtClean="0"/>
              <a:t>Fahrenheit scale: </a:t>
            </a:r>
            <a:r>
              <a:rPr lang="en-US" dirty="0"/>
              <a:t>M</a:t>
            </a:r>
            <a:r>
              <a:rPr lang="en-US" dirty="0" smtClean="0"/>
              <a:t>easures ice point of water at 32</a:t>
            </a:r>
            <a:r>
              <a:rPr lang="en-US" baseline="30000" dirty="0" smtClean="0"/>
              <a:t>o</a:t>
            </a:r>
            <a:r>
              <a:rPr lang="en-US" dirty="0" smtClean="0"/>
              <a:t>F and boiling point of water at 212</a:t>
            </a:r>
            <a:r>
              <a:rPr lang="en-US" baseline="30000" dirty="0" smtClean="0"/>
              <a:t>o</a:t>
            </a:r>
            <a:r>
              <a:rPr lang="en-US" dirty="0" smtClean="0"/>
              <a:t>F</a:t>
            </a:r>
          </a:p>
          <a:p>
            <a:r>
              <a:rPr lang="en-US" dirty="0" smtClean="0"/>
              <a:t>Rankine scale: Measures ice point  of water at 492</a:t>
            </a:r>
            <a:r>
              <a:rPr lang="en-US" baseline="30000" dirty="0" smtClean="0"/>
              <a:t>o</a:t>
            </a:r>
            <a:r>
              <a:rPr lang="en-US" dirty="0" smtClean="0"/>
              <a:t>R and boiling point of water at 672</a:t>
            </a:r>
            <a:r>
              <a:rPr lang="en-US" baseline="30000" dirty="0" smtClean="0"/>
              <a:t>o</a:t>
            </a:r>
            <a:r>
              <a:rPr lang="en-US" dirty="0" smtClean="0"/>
              <a:t>R;</a:t>
            </a:r>
          </a:p>
          <a:p>
            <a:r>
              <a:rPr lang="en-US" dirty="0" smtClean="0"/>
              <a:t>In addition, Rankine scale absolute zero temperature at 0</a:t>
            </a:r>
            <a:r>
              <a:rPr lang="en-US" baseline="30000" dirty="0" smtClean="0"/>
              <a:t>o</a:t>
            </a:r>
            <a:r>
              <a:rPr lang="en-US" dirty="0" smtClean="0"/>
              <a:t>R is -460</a:t>
            </a:r>
            <a:r>
              <a:rPr lang="en-US" baseline="30000" dirty="0" smtClean="0"/>
              <a:t>o</a:t>
            </a:r>
            <a:r>
              <a:rPr lang="en-US" dirty="0" smtClean="0"/>
              <a:t>F on Fahrenheit scale</a:t>
            </a:r>
          </a:p>
          <a:p>
            <a:r>
              <a:rPr lang="en-US" dirty="0" smtClean="0">
                <a:solidFill>
                  <a:srgbClr val="002060"/>
                </a:solidFill>
              </a:rPr>
              <a:t>NB: Absolute zero temperature is the temperature set point when all molecules cease to move</a:t>
            </a:r>
            <a:r>
              <a:rPr lang="en-US" dirty="0" smtClean="0"/>
              <a:t>. </a:t>
            </a:r>
            <a:endParaRPr lang="en-US" dirty="0"/>
          </a:p>
        </p:txBody>
      </p:sp>
    </p:spTree>
    <p:extLst>
      <p:ext uri="{BB962C8B-B14F-4D97-AF65-F5344CB8AC3E}">
        <p14:creationId xmlns:p14="http://schemas.microsoft.com/office/powerpoint/2010/main" val="20900408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Air Mixing Sample Question</a:t>
            </a:r>
            <a:endParaRPr lang="en-US" sz="2800" dirty="0"/>
          </a:p>
        </p:txBody>
      </p:sp>
      <p:sp>
        <p:nvSpPr>
          <p:cNvPr id="4" name="Content Placeholder 3"/>
          <p:cNvSpPr>
            <a:spLocks noGrp="1"/>
          </p:cNvSpPr>
          <p:nvPr>
            <p:ph sz="half" idx="2"/>
          </p:nvPr>
        </p:nvSpPr>
        <p:spPr>
          <a:xfrm>
            <a:off x="4394200" y="1600200"/>
            <a:ext cx="4292600" cy="4572000"/>
          </a:xfrm>
        </p:spPr>
        <p:txBody>
          <a:bodyPr>
            <a:normAutofit/>
          </a:bodyPr>
          <a:lstStyle/>
          <a:p>
            <a:pPr marL="0" indent="0">
              <a:buNone/>
            </a:pPr>
            <a:r>
              <a:rPr lang="en-US" sz="1800" dirty="0" smtClean="0"/>
              <a:t>Example: Outside Air (OA) and Return Air (RA) as shown are mixed. Find the mixed air (MA) Dry Bulb (DB) and Wet Bulb (WB).</a:t>
            </a:r>
          </a:p>
          <a:p>
            <a:pPr marL="0" indent="0">
              <a:buNone/>
            </a:pPr>
            <a:r>
              <a:rPr lang="en-US" sz="1800" dirty="0" smtClean="0"/>
              <a:t> Using the equations</a:t>
            </a:r>
          </a:p>
          <a:p>
            <a:endParaRPr lang="en-US" sz="1800" dirty="0"/>
          </a:p>
          <a:p>
            <a:endParaRPr lang="en-US" sz="1800" dirty="0" smtClean="0"/>
          </a:p>
          <a:p>
            <a:endParaRPr lang="en-US" sz="1800" dirty="0"/>
          </a:p>
          <a:p>
            <a:endParaRPr lang="en-US" sz="1800" dirty="0" smtClean="0"/>
          </a:p>
          <a:p>
            <a:endParaRPr lang="en-US" sz="1800" dirty="0"/>
          </a:p>
        </p:txBody>
      </p:sp>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1752600"/>
            <a:ext cx="38862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Content Placeholder 4"/>
          <p:cNvGraphicFramePr>
            <a:graphicFrameLocks noGrp="1" noChangeAspect="1"/>
          </p:cNvGraphicFramePr>
          <p:nvPr>
            <p:ph sz="half" idx="1"/>
            <p:extLst>
              <p:ext uri="{D42A27DB-BD31-4B8C-83A1-F6EECF244321}">
                <p14:modId xmlns:p14="http://schemas.microsoft.com/office/powerpoint/2010/main" val="2183909108"/>
              </p:ext>
            </p:extLst>
          </p:nvPr>
        </p:nvGraphicFramePr>
        <p:xfrm>
          <a:off x="4495800" y="3429000"/>
          <a:ext cx="4445000" cy="1828800"/>
        </p:xfrm>
        <a:graphic>
          <a:graphicData uri="http://schemas.openxmlformats.org/presentationml/2006/ole">
            <mc:AlternateContent xmlns:mc="http://schemas.openxmlformats.org/markup-compatibility/2006">
              <mc:Choice xmlns:v="urn:schemas-microsoft-com:vml" Requires="v">
                <p:oleObj spid="_x0000_s30746" name="Equation" r:id="rId4" imgW="4267080" imgH="1726920" progId="Equation.3">
                  <p:embed/>
                </p:oleObj>
              </mc:Choice>
              <mc:Fallback>
                <p:oleObj name="Equation" r:id="rId4" imgW="4267080" imgH="1726920" progId="Equation.3">
                  <p:embed/>
                  <p:pic>
                    <p:nvPicPr>
                      <p:cNvPr id="0" name=""/>
                      <p:cNvPicPr/>
                      <p:nvPr/>
                    </p:nvPicPr>
                    <p:blipFill>
                      <a:blip r:embed="rId5"/>
                      <a:stretch>
                        <a:fillRect/>
                      </a:stretch>
                    </p:blipFill>
                    <p:spPr>
                      <a:xfrm>
                        <a:off x="4495800" y="3429000"/>
                        <a:ext cx="4445000" cy="1828800"/>
                      </a:xfrm>
                      <a:prstGeom prst="rect">
                        <a:avLst/>
                      </a:prstGeom>
                    </p:spPr>
                  </p:pic>
                </p:oleObj>
              </mc:Fallback>
            </mc:AlternateContent>
          </a:graphicData>
        </a:graphic>
      </p:graphicFrame>
    </p:spTree>
    <p:extLst>
      <p:ext uri="{BB962C8B-B14F-4D97-AF65-F5344CB8AC3E}">
        <p14:creationId xmlns:p14="http://schemas.microsoft.com/office/powerpoint/2010/main" val="134030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 </a:t>
            </a:r>
            <a:r>
              <a:rPr lang="en-US" sz="2800" dirty="0"/>
              <a:t>Room Sensible Heat Ratio (RSHR) </a:t>
            </a:r>
          </a:p>
        </p:txBody>
      </p:sp>
      <p:sp>
        <p:nvSpPr>
          <p:cNvPr id="6" name="Content Placeholder 5"/>
          <p:cNvSpPr>
            <a:spLocks noGrp="1"/>
          </p:cNvSpPr>
          <p:nvPr>
            <p:ph idx="1"/>
          </p:nvPr>
        </p:nvSpPr>
        <p:spPr/>
        <p:txBody>
          <a:bodyPr/>
          <a:lstStyle/>
          <a:p>
            <a:endParaRPr lang="en-US" dirty="0"/>
          </a:p>
        </p:txBody>
      </p:sp>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600200"/>
            <a:ext cx="8229600"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64545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Room Sensible Heat Ratio (RSHR)</a:t>
            </a:r>
          </a:p>
        </p:txBody>
      </p:sp>
      <p:sp>
        <p:nvSpPr>
          <p:cNvPr id="3" name="Content Placeholder 2"/>
          <p:cNvSpPr>
            <a:spLocks noGrp="1"/>
          </p:cNvSpPr>
          <p:nvPr>
            <p:ph idx="1"/>
          </p:nvPr>
        </p:nvSpPr>
        <p:spPr/>
        <p:txBody>
          <a:bodyPr>
            <a:normAutofit/>
          </a:bodyPr>
          <a:lstStyle/>
          <a:p>
            <a:r>
              <a:rPr lang="en-US" sz="1800" dirty="0"/>
              <a:t>Example: The following rooms are maintained at 75</a:t>
            </a:r>
            <a:r>
              <a:rPr lang="en-US" sz="1800" baseline="30000" dirty="0"/>
              <a:t>o</a:t>
            </a:r>
            <a:r>
              <a:rPr lang="en-US" sz="1800" dirty="0"/>
              <a:t>F DB, and 55% RH. Estimate the RSHR of each room and average RSHR of all the rooms. </a:t>
            </a:r>
          </a:p>
          <a:p>
            <a:r>
              <a:rPr lang="en-US" sz="1800" dirty="0"/>
              <a:t>Btu/hr	Room 1		Room 2		Room 3</a:t>
            </a:r>
          </a:p>
          <a:p>
            <a:r>
              <a:rPr lang="en-US" sz="1800" dirty="0"/>
              <a:t>Sensible Heat	8,000		10,500		15,000</a:t>
            </a:r>
          </a:p>
          <a:p>
            <a:r>
              <a:rPr lang="en-US" sz="1800" dirty="0"/>
              <a:t>Latent Heat	1,000		2,000		4,000</a:t>
            </a:r>
          </a:p>
          <a:p>
            <a:r>
              <a:rPr lang="en-US" sz="1800" dirty="0"/>
              <a:t>Solution:</a:t>
            </a:r>
          </a:p>
          <a:p>
            <a:endParaRPr lang="en-US" sz="1800" dirty="0"/>
          </a:p>
          <a:p>
            <a:endParaRPr lang="en-US" sz="1800" dirty="0"/>
          </a:p>
          <a:p>
            <a:endParaRPr lang="en-US" sz="1800" dirty="0" smtClean="0"/>
          </a:p>
          <a:p>
            <a:endParaRPr lang="en-US" sz="1800" dirty="0"/>
          </a:p>
          <a:p>
            <a:endParaRPr lang="en-US" sz="1800" dirty="0"/>
          </a:p>
        </p:txBody>
      </p:sp>
      <p:graphicFrame>
        <p:nvGraphicFramePr>
          <p:cNvPr id="4" name="Object 3"/>
          <p:cNvGraphicFramePr>
            <a:graphicFrameLocks noChangeAspect="1"/>
          </p:cNvGraphicFramePr>
          <p:nvPr>
            <p:extLst>
              <p:ext uri="{D42A27DB-BD31-4B8C-83A1-F6EECF244321}">
                <p14:modId xmlns:p14="http://schemas.microsoft.com/office/powerpoint/2010/main" val="733231740"/>
              </p:ext>
            </p:extLst>
          </p:nvPr>
        </p:nvGraphicFramePr>
        <p:xfrm>
          <a:off x="2286000" y="3657600"/>
          <a:ext cx="4178300" cy="1752600"/>
        </p:xfrm>
        <a:graphic>
          <a:graphicData uri="http://schemas.openxmlformats.org/presentationml/2006/ole">
            <mc:AlternateContent xmlns:mc="http://schemas.openxmlformats.org/markup-compatibility/2006">
              <mc:Choice xmlns:v="urn:schemas-microsoft-com:vml" Requires="v">
                <p:oleObj spid="_x0000_s35863" name="Equation" r:id="rId3" imgW="4178160" imgH="1752480" progId="Equation.3">
                  <p:embed/>
                </p:oleObj>
              </mc:Choice>
              <mc:Fallback>
                <p:oleObj name="Equation" r:id="rId3" imgW="4178160" imgH="175248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3657600"/>
                        <a:ext cx="41783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5305572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440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371600"/>
            <a:ext cx="8534400" cy="535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01671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450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36700"/>
            <a:ext cx="8534400" cy="5162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16615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a:t>
            </a:r>
            <a:r>
              <a:rPr lang="en-US" sz="2800" dirty="0" smtClean="0"/>
              <a:t>Room Sensible Heat Ratio (RSHR) </a:t>
            </a:r>
            <a:endParaRPr lang="en-US" sz="2800" dirty="0"/>
          </a:p>
        </p:txBody>
      </p:sp>
      <p:sp>
        <p:nvSpPr>
          <p:cNvPr id="3" name="Content Placeholder 2"/>
          <p:cNvSpPr>
            <a:spLocks noGrp="1"/>
          </p:cNvSpPr>
          <p:nvPr>
            <p:ph idx="1"/>
          </p:nvPr>
        </p:nvSpPr>
        <p:spPr>
          <a:xfrm>
            <a:off x="457200" y="1371600"/>
            <a:ext cx="8229600" cy="5486400"/>
          </a:xfrm>
        </p:spPr>
        <p:txBody>
          <a:bodyPr>
            <a:normAutofit/>
          </a:bodyPr>
          <a:lstStyle/>
          <a:p>
            <a:pPr marL="0" indent="0">
              <a:buNone/>
            </a:pPr>
            <a:r>
              <a:rPr lang="en-US" sz="1800" dirty="0" smtClean="0"/>
              <a:t>1. Room Sensible Heat Ratio (RSHR)</a:t>
            </a:r>
          </a:p>
          <a:p>
            <a:r>
              <a:rPr lang="en-US" sz="1800" dirty="0" smtClean="0"/>
              <a:t>It is defined as the ratio of room (or zone) sensible  heat to room (or zone) total heat.</a:t>
            </a:r>
          </a:p>
          <a:p>
            <a:r>
              <a:rPr lang="en-US" sz="1800" dirty="0" smtClean="0"/>
              <a:t>Graphically &amp; Mathematically</a:t>
            </a:r>
          </a:p>
          <a:p>
            <a:endParaRPr lang="en-US" sz="1800" dirty="0"/>
          </a:p>
          <a:p>
            <a:endParaRPr lang="en-US" sz="1800" dirty="0" smtClean="0"/>
          </a:p>
        </p:txBody>
      </p:sp>
      <p:graphicFrame>
        <p:nvGraphicFramePr>
          <p:cNvPr id="4" name="Object 3"/>
          <p:cNvGraphicFramePr>
            <a:graphicFrameLocks noChangeAspect="1"/>
          </p:cNvGraphicFramePr>
          <p:nvPr>
            <p:extLst>
              <p:ext uri="{D42A27DB-BD31-4B8C-83A1-F6EECF244321}">
                <p14:modId xmlns:p14="http://schemas.microsoft.com/office/powerpoint/2010/main" val="2481733562"/>
              </p:ext>
            </p:extLst>
          </p:nvPr>
        </p:nvGraphicFramePr>
        <p:xfrm>
          <a:off x="5562600" y="4419600"/>
          <a:ext cx="3142384" cy="1447800"/>
        </p:xfrm>
        <a:graphic>
          <a:graphicData uri="http://schemas.openxmlformats.org/presentationml/2006/ole">
            <mc:AlternateContent xmlns:mc="http://schemas.openxmlformats.org/markup-compatibility/2006">
              <mc:Choice xmlns:v="urn:schemas-microsoft-com:vml" Requires="v">
                <p:oleObj spid="_x0000_s31776" name="Equation" r:id="rId3" imgW="2425680" imgH="1117440" progId="Equation.3">
                  <p:embed/>
                </p:oleObj>
              </mc:Choice>
              <mc:Fallback>
                <p:oleObj name="Equation" r:id="rId3" imgW="2425680" imgH="1117440" progId="Equation.3">
                  <p:embed/>
                  <p:pic>
                    <p:nvPicPr>
                      <p:cNvPr id="0" name=""/>
                      <p:cNvPicPr/>
                      <p:nvPr/>
                    </p:nvPicPr>
                    <p:blipFill>
                      <a:blip r:embed="rId4"/>
                      <a:stretch>
                        <a:fillRect/>
                      </a:stretch>
                    </p:blipFill>
                    <p:spPr>
                      <a:xfrm>
                        <a:off x="5562600" y="4419600"/>
                        <a:ext cx="3142384" cy="1447800"/>
                      </a:xfrm>
                      <a:prstGeom prst="rect">
                        <a:avLst/>
                      </a:prstGeom>
                    </p:spPr>
                  </p:pic>
                </p:oleObj>
              </mc:Fallback>
            </mc:AlternateContent>
          </a:graphicData>
        </a:graphic>
      </p:graphicFrame>
      <p:pic>
        <p:nvPicPr>
          <p:cNvPr id="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1" y="2743200"/>
            <a:ext cx="5638799"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64119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sz="2800" dirty="0"/>
              <a:t>Room Sensible Heat Ratio (RSHR) </a:t>
            </a:r>
          </a:p>
        </p:txBody>
      </p:sp>
      <p:sp>
        <p:nvSpPr>
          <p:cNvPr id="3" name="Content Placeholder 2"/>
          <p:cNvSpPr>
            <a:spLocks noGrp="1"/>
          </p:cNvSpPr>
          <p:nvPr>
            <p:ph sz="half" idx="1"/>
          </p:nvPr>
        </p:nvSpPr>
        <p:spPr>
          <a:xfrm>
            <a:off x="457200" y="1295400"/>
            <a:ext cx="4038600" cy="5105400"/>
          </a:xfrm>
        </p:spPr>
        <p:txBody>
          <a:bodyPr>
            <a:normAutofit/>
          </a:bodyPr>
          <a:lstStyle/>
          <a:p>
            <a:pPr marL="0" indent="0">
              <a:buNone/>
            </a:pPr>
            <a:r>
              <a:rPr lang="en-US" sz="1800" dirty="0" smtClean="0"/>
              <a:t>2. Room Sensible Heat Ratio Line:</a:t>
            </a:r>
          </a:p>
          <a:p>
            <a:pPr marL="0" indent="0">
              <a:buNone/>
            </a:pPr>
            <a:r>
              <a:rPr lang="en-US" sz="1800" dirty="0" smtClean="0"/>
              <a:t>The </a:t>
            </a:r>
            <a:r>
              <a:rPr lang="en-US" sz="1800" b="1" dirty="0" smtClean="0"/>
              <a:t>RSHR line </a:t>
            </a:r>
            <a:r>
              <a:rPr lang="en-US" sz="1800" dirty="0" smtClean="0"/>
              <a:t>is define as the line drawn through the room conditions with the room sensible heat ratio slope RSCL/RTCL.</a:t>
            </a:r>
          </a:p>
          <a:p>
            <a:pPr marL="0" indent="0">
              <a:buNone/>
            </a:pPr>
            <a:r>
              <a:rPr lang="en-US" sz="1800" dirty="0" smtClean="0"/>
              <a:t>Example: Macdonald Restaurant has a sensible cooling load of 45,000 BTU/hr and a latent cooling load of 15,000 BTU/hr. The restaurant is maintained at 77oF DB and 45% RH. Draw the RSHR line.</a:t>
            </a:r>
          </a:p>
          <a:p>
            <a:pPr marL="0" indent="0">
              <a:buNone/>
            </a:pPr>
            <a:r>
              <a:rPr lang="en-US" sz="1800" dirty="0" smtClean="0"/>
              <a:t>Solution: </a:t>
            </a:r>
            <a:endParaRPr lang="en-US" sz="1800" dirty="0"/>
          </a:p>
          <a:p>
            <a:pPr marL="0" indent="0">
              <a:buNone/>
            </a:pPr>
            <a:endParaRPr lang="en-US" sz="1800" dirty="0" smtClean="0"/>
          </a:p>
        </p:txBody>
      </p:sp>
      <p:pic>
        <p:nvPicPr>
          <p:cNvPr id="368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524000"/>
            <a:ext cx="449580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Content Placeholder 4"/>
          <p:cNvGraphicFramePr>
            <a:graphicFrameLocks noGrp="1" noChangeAspect="1"/>
          </p:cNvGraphicFramePr>
          <p:nvPr>
            <p:ph sz="half" idx="2"/>
            <p:extLst>
              <p:ext uri="{D42A27DB-BD31-4B8C-83A1-F6EECF244321}">
                <p14:modId xmlns:p14="http://schemas.microsoft.com/office/powerpoint/2010/main" val="3261179273"/>
              </p:ext>
            </p:extLst>
          </p:nvPr>
        </p:nvGraphicFramePr>
        <p:xfrm>
          <a:off x="152400" y="4876800"/>
          <a:ext cx="4038600" cy="638175"/>
        </p:xfrm>
        <a:graphic>
          <a:graphicData uri="http://schemas.openxmlformats.org/presentationml/2006/ole">
            <mc:AlternateContent xmlns:mc="http://schemas.openxmlformats.org/markup-compatibility/2006">
              <mc:Choice xmlns:v="urn:schemas-microsoft-com:vml" Requires="v">
                <p:oleObj spid="_x0000_s36886" name="Equation" r:id="rId4" imgW="2489040" imgH="393480" progId="Equation.3">
                  <p:embed/>
                </p:oleObj>
              </mc:Choice>
              <mc:Fallback>
                <p:oleObj name="Equation" r:id="rId4" imgW="2489040" imgH="393480" progId="Equation.3">
                  <p:embed/>
                  <p:pic>
                    <p:nvPicPr>
                      <p:cNvPr id="0" name=""/>
                      <p:cNvPicPr/>
                      <p:nvPr/>
                    </p:nvPicPr>
                    <p:blipFill>
                      <a:blip r:embed="rId5"/>
                      <a:stretch>
                        <a:fillRect/>
                      </a:stretch>
                    </p:blipFill>
                    <p:spPr>
                      <a:xfrm>
                        <a:off x="152400" y="4876800"/>
                        <a:ext cx="4038600" cy="638175"/>
                      </a:xfrm>
                      <a:prstGeom prst="rect">
                        <a:avLst/>
                      </a:prstGeom>
                    </p:spPr>
                  </p:pic>
                </p:oleObj>
              </mc:Fallback>
            </mc:AlternateContent>
          </a:graphicData>
        </a:graphic>
      </p:graphicFrame>
    </p:spTree>
    <p:extLst>
      <p:ext uri="{BB962C8B-B14F-4D97-AF65-F5344CB8AC3E}">
        <p14:creationId xmlns:p14="http://schemas.microsoft.com/office/powerpoint/2010/main" val="13003941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2800" dirty="0"/>
              <a:t>Room Sensible Heat Ratio (RSHR)</a:t>
            </a:r>
          </a:p>
        </p:txBody>
      </p:sp>
      <p:sp>
        <p:nvSpPr>
          <p:cNvPr id="6" name="Content Placeholder 5"/>
          <p:cNvSpPr>
            <a:spLocks noGrp="1"/>
          </p:cNvSpPr>
          <p:nvPr>
            <p:ph idx="1"/>
          </p:nvPr>
        </p:nvSpPr>
        <p:spPr>
          <a:xfrm>
            <a:off x="457200" y="1371600"/>
            <a:ext cx="8229600" cy="5486400"/>
          </a:xfrm>
        </p:spPr>
        <p:txBody>
          <a:bodyPr>
            <a:normAutofit/>
          </a:bodyPr>
          <a:lstStyle/>
          <a:p>
            <a:pPr marL="0" indent="0">
              <a:buNone/>
            </a:pPr>
            <a:r>
              <a:rPr lang="en-US" sz="1800" b="1" dirty="0" smtClean="0">
                <a:solidFill>
                  <a:srgbClr val="FF0000"/>
                </a:solidFill>
              </a:rPr>
              <a:t>3. Design cubic feet per minutes (CFM) Room:</a:t>
            </a:r>
          </a:p>
          <a:p>
            <a:pPr marL="0" indent="0">
              <a:buNone/>
            </a:pPr>
            <a:r>
              <a:rPr lang="en-US" sz="1800" dirty="0" smtClean="0"/>
              <a:t>The amount of supply air (CFM) is required to offset the room sensible and latent  loads is determined by sensible heat equation below:</a:t>
            </a:r>
          </a:p>
          <a:p>
            <a:pPr marL="0" indent="0">
              <a:buNone/>
            </a:pPr>
            <a:endParaRPr lang="en-US" sz="1800" dirty="0" smtClean="0"/>
          </a:p>
          <a:p>
            <a:pPr marL="0" indent="0">
              <a:buNone/>
            </a:pPr>
            <a:endParaRPr lang="en-US" sz="1800" dirty="0" smtClean="0"/>
          </a:p>
          <a:p>
            <a:endParaRPr lang="en-US" sz="1800" dirty="0" smtClean="0"/>
          </a:p>
          <a:p>
            <a:pPr marL="0" indent="0">
              <a:buNone/>
            </a:pPr>
            <a:r>
              <a:rPr lang="en-US" sz="1800" b="1" dirty="0">
                <a:solidFill>
                  <a:srgbClr val="FF0000"/>
                </a:solidFill>
              </a:rPr>
              <a:t>4. Selecting Supply Air Temperature</a:t>
            </a:r>
          </a:p>
          <a:p>
            <a:r>
              <a:rPr lang="en-US" sz="1800" dirty="0" smtClean="0"/>
              <a:t>To select the optimum supply air temperature, the designer must consider the following:</a:t>
            </a:r>
          </a:p>
          <a:p>
            <a:pPr>
              <a:buFont typeface="+mj-lt"/>
              <a:buAutoNum type="arabicPeriod"/>
            </a:pPr>
            <a:r>
              <a:rPr lang="en-US" sz="1800" dirty="0" smtClean="0"/>
              <a:t>Packaged DX equipment can be expected to produce air temperatures leaving the coil which are 15</a:t>
            </a:r>
            <a:r>
              <a:rPr lang="en-US" sz="1800" baseline="30000" dirty="0" smtClean="0"/>
              <a:t>o</a:t>
            </a:r>
            <a:r>
              <a:rPr lang="en-US" sz="1800" dirty="0" smtClean="0"/>
              <a:t>F to 20</a:t>
            </a:r>
            <a:r>
              <a:rPr lang="en-US" sz="1800" baseline="30000" dirty="0" smtClean="0"/>
              <a:t>o</a:t>
            </a:r>
            <a:r>
              <a:rPr lang="en-US" sz="1800" dirty="0" smtClean="0"/>
              <a:t>F below the room temperature.</a:t>
            </a:r>
            <a:endParaRPr lang="en-US" sz="1800" dirty="0"/>
          </a:p>
          <a:p>
            <a:pPr>
              <a:buFont typeface="+mj-lt"/>
              <a:buAutoNum type="arabicPeriod"/>
            </a:pPr>
            <a:r>
              <a:rPr lang="en-US" sz="1800" dirty="0" smtClean="0"/>
              <a:t>Chilled water coils can produce air temperatures leaving the coil which are 15</a:t>
            </a:r>
            <a:r>
              <a:rPr lang="en-US" sz="1800" baseline="30000" dirty="0" smtClean="0"/>
              <a:t>o</a:t>
            </a:r>
            <a:r>
              <a:rPr lang="en-US" sz="1800" dirty="0" smtClean="0"/>
              <a:t>F to 25</a:t>
            </a:r>
            <a:r>
              <a:rPr lang="en-US" sz="1800" baseline="30000" dirty="0" smtClean="0"/>
              <a:t>o</a:t>
            </a:r>
            <a:r>
              <a:rPr lang="en-US" sz="1800" dirty="0" smtClean="0"/>
              <a:t>F below the room temperature.</a:t>
            </a:r>
          </a:p>
          <a:p>
            <a:pPr>
              <a:buFont typeface="+mj-lt"/>
              <a:buAutoNum type="arabicPeriod"/>
            </a:pPr>
            <a:r>
              <a:rPr lang="en-US" sz="1800" dirty="0" smtClean="0"/>
              <a:t>Larger difference between the room temperature and supply CFM and save fan power</a:t>
            </a:r>
          </a:p>
          <a:p>
            <a:pPr>
              <a:buFont typeface="+mj-lt"/>
              <a:buAutoNum type="arabicPeriod"/>
            </a:pPr>
            <a:r>
              <a:rPr lang="en-US" sz="1800" dirty="0"/>
              <a:t>Lower coil temperatures will reduce the coefficient of performance (COP) of the refrigeration equipment.</a:t>
            </a:r>
          </a:p>
          <a:p>
            <a:endParaRPr lang="en-US" sz="1800" dirty="0"/>
          </a:p>
          <a:p>
            <a:endParaRPr lang="en-US" sz="1800" dirty="0" smtClean="0"/>
          </a:p>
          <a:p>
            <a:endParaRPr lang="en-US" sz="1800" dirty="0"/>
          </a:p>
          <a:p>
            <a:endParaRPr lang="en-US" sz="1800" dirty="0" smtClean="0"/>
          </a:p>
          <a:p>
            <a:endParaRPr lang="en-US" sz="1800" dirty="0"/>
          </a:p>
          <a:p>
            <a:pPr marL="0" indent="0">
              <a:buNone/>
            </a:pPr>
            <a:endParaRPr lang="en-US" sz="1800" dirty="0"/>
          </a:p>
        </p:txBody>
      </p:sp>
      <p:graphicFrame>
        <p:nvGraphicFramePr>
          <p:cNvPr id="7" name="Object 6"/>
          <p:cNvGraphicFramePr>
            <a:graphicFrameLocks noChangeAspect="1"/>
          </p:cNvGraphicFramePr>
          <p:nvPr>
            <p:extLst>
              <p:ext uri="{D42A27DB-BD31-4B8C-83A1-F6EECF244321}">
                <p14:modId xmlns:p14="http://schemas.microsoft.com/office/powerpoint/2010/main" val="3210606601"/>
              </p:ext>
            </p:extLst>
          </p:nvPr>
        </p:nvGraphicFramePr>
        <p:xfrm>
          <a:off x="685799" y="2590800"/>
          <a:ext cx="3083859" cy="609600"/>
        </p:xfrm>
        <a:graphic>
          <a:graphicData uri="http://schemas.openxmlformats.org/presentationml/2006/ole">
            <mc:AlternateContent xmlns:mc="http://schemas.openxmlformats.org/markup-compatibility/2006">
              <mc:Choice xmlns:v="urn:schemas-microsoft-com:vml" Requires="v">
                <p:oleObj spid="_x0000_s37913" name="Equation" r:id="rId3" imgW="2184120" imgH="431640" progId="Equation.3">
                  <p:embed/>
                </p:oleObj>
              </mc:Choice>
              <mc:Fallback>
                <p:oleObj name="Equation" r:id="rId3" imgW="2184120" imgH="431640" progId="Equation.3">
                  <p:embed/>
                  <p:pic>
                    <p:nvPicPr>
                      <p:cNvPr id="0" name=""/>
                      <p:cNvPicPr/>
                      <p:nvPr/>
                    </p:nvPicPr>
                    <p:blipFill>
                      <a:blip r:embed="rId4"/>
                      <a:stretch>
                        <a:fillRect/>
                      </a:stretch>
                    </p:blipFill>
                    <p:spPr>
                      <a:xfrm>
                        <a:off x="685799" y="2590800"/>
                        <a:ext cx="3083859" cy="609600"/>
                      </a:xfrm>
                      <a:prstGeom prst="rect">
                        <a:avLst/>
                      </a:prstGeom>
                    </p:spPr>
                  </p:pic>
                </p:oleObj>
              </mc:Fallback>
            </mc:AlternateContent>
          </a:graphicData>
        </a:graphic>
      </p:graphicFrame>
    </p:spTree>
    <p:extLst>
      <p:ext uri="{BB962C8B-B14F-4D97-AF65-F5344CB8AC3E}">
        <p14:creationId xmlns:p14="http://schemas.microsoft.com/office/powerpoint/2010/main" val="17867142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Room Sensible Heat Ratio (RSHR)</a:t>
            </a:r>
          </a:p>
        </p:txBody>
      </p:sp>
      <p:sp>
        <p:nvSpPr>
          <p:cNvPr id="3" name="Content Placeholder 2"/>
          <p:cNvSpPr>
            <a:spLocks noGrp="1"/>
          </p:cNvSpPr>
          <p:nvPr>
            <p:ph idx="1"/>
          </p:nvPr>
        </p:nvSpPr>
        <p:spPr/>
        <p:txBody>
          <a:bodyPr/>
          <a:lstStyle/>
          <a:p>
            <a:pPr marL="0" indent="0">
              <a:buNone/>
            </a:pPr>
            <a:r>
              <a:rPr lang="en-US" sz="1800" b="1" dirty="0" smtClean="0">
                <a:solidFill>
                  <a:srgbClr val="FF0000"/>
                </a:solidFill>
              </a:rPr>
              <a:t>4. Selecting Supply Air Temperature</a:t>
            </a:r>
          </a:p>
          <a:p>
            <a:pPr marL="0" indent="0">
              <a:buNone/>
            </a:pPr>
            <a:r>
              <a:rPr lang="en-US" sz="1800" dirty="0" smtClean="0"/>
              <a:t>5.    The lowest theoretical supply temperature is equal to the apparatus dew point which is located at the intersection of the RSHR line and the saturation line.</a:t>
            </a:r>
          </a:p>
          <a:p>
            <a:pPr marL="0" indent="0">
              <a:buNone/>
            </a:pPr>
            <a:r>
              <a:rPr lang="en-US" sz="1800" dirty="0" smtClean="0"/>
              <a:t>6.    In actual practice, a supply air condition which falls on the RSHR line and has a relative humidity between 85% and 95% is a good choice. However, this condition is what desired for a particular equipment (coil) performance, data must be checked to verify that the equipment is capable of producing at this condition.</a:t>
            </a:r>
          </a:p>
          <a:p>
            <a:pPr marL="0" indent="0">
              <a:buNone/>
            </a:pPr>
            <a:r>
              <a:rPr lang="en-US" sz="1800" dirty="0" smtClean="0"/>
              <a:t>7.  A supply condition that falls below the RSHR line can be used, but the room humidity will be lower than the desired design humidity</a:t>
            </a:r>
          </a:p>
          <a:p>
            <a:pPr marL="0" indent="0">
              <a:buNone/>
            </a:pPr>
            <a:r>
              <a:rPr lang="en-US" sz="1800" dirty="0" smtClean="0"/>
              <a:t>8  If a supply condition that falls above the RSHR line is used, the room humidity will be higher than the desired design humidity. The diagram below shows the effects of supply conditions which do not fall on the RSHR line </a:t>
            </a:r>
          </a:p>
          <a:p>
            <a:endParaRPr lang="en-US" dirty="0"/>
          </a:p>
          <a:p>
            <a:endParaRPr lang="en-US" dirty="0" smtClean="0"/>
          </a:p>
          <a:p>
            <a:endParaRPr lang="en-US" dirty="0"/>
          </a:p>
        </p:txBody>
      </p:sp>
    </p:spTree>
    <p:extLst>
      <p:ext uri="{BB962C8B-B14F-4D97-AF65-F5344CB8AC3E}">
        <p14:creationId xmlns:p14="http://schemas.microsoft.com/office/powerpoint/2010/main" val="1761548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Room Sensible Heat Ratio (RSHR)</a:t>
            </a:r>
          </a:p>
        </p:txBody>
      </p:sp>
      <p:sp>
        <p:nvSpPr>
          <p:cNvPr id="3" name="Content Placeholder 2"/>
          <p:cNvSpPr>
            <a:spLocks noGrp="1"/>
          </p:cNvSpPr>
          <p:nvPr>
            <p:ph idx="1"/>
          </p:nvPr>
        </p:nvSpPr>
        <p:spPr/>
        <p:txBody>
          <a:bodyPr>
            <a:normAutofit/>
          </a:bodyPr>
          <a:lstStyle/>
          <a:p>
            <a:pPr marL="0" indent="0">
              <a:buNone/>
            </a:pPr>
            <a:r>
              <a:rPr lang="en-US" sz="1800" b="1" dirty="0" smtClean="0">
                <a:solidFill>
                  <a:srgbClr val="FF0000"/>
                </a:solidFill>
              </a:rPr>
              <a:t>5. Multiple Room Sensible Heat Ratios:</a:t>
            </a:r>
          </a:p>
          <a:p>
            <a:r>
              <a:rPr lang="en-US" sz="1800" dirty="0" smtClean="0"/>
              <a:t>Note that if more than one room (or zone) is conditioned by a single central cooling coil, the coil will normally not be able to simultaneously satisfy the latent loads in all the rooms. This happens because the coil can only operate at a single sensible heat ratio may not be equal to any of the individual room sensible heat ratios.</a:t>
            </a:r>
          </a:p>
          <a:p>
            <a:r>
              <a:rPr lang="en-US" sz="1800" dirty="0" smtClean="0"/>
              <a:t>If it is not possible to satisfy the RSHR condition for all the rooms, one of the following selections must be made:</a:t>
            </a:r>
          </a:p>
          <a:p>
            <a:pPr>
              <a:buFont typeface="+mj-lt"/>
              <a:buAutoNum type="arabicPeriod"/>
            </a:pPr>
            <a:r>
              <a:rPr lang="en-US" sz="1800" dirty="0" smtClean="0"/>
              <a:t>If control of the room humidity in one of the rooms (or zones) is more critical than the other rooms, the RSHR for that room will establish the design sensible heat ratio and all the other rooms will have humidities that will vary from the desired design condition.</a:t>
            </a:r>
          </a:p>
          <a:p>
            <a:pPr>
              <a:buFont typeface="+mj-lt"/>
              <a:buAutoNum type="arabicPeriod"/>
            </a:pPr>
            <a:r>
              <a:rPr lang="en-US" sz="1800" dirty="0" smtClean="0"/>
              <a:t>If none of the room humidity requirements are critical, the coil may be selected to satisfy the average humidity requirements of all of the rooms. </a:t>
            </a:r>
          </a:p>
          <a:p>
            <a:endParaRPr lang="en-US" sz="1800" dirty="0"/>
          </a:p>
          <a:p>
            <a:endParaRPr lang="en-US" sz="1800" dirty="0" smtClean="0"/>
          </a:p>
          <a:p>
            <a:endParaRPr lang="en-US" sz="1800" dirty="0"/>
          </a:p>
          <a:p>
            <a:endParaRPr lang="en-US" sz="1800" dirty="0"/>
          </a:p>
        </p:txBody>
      </p:sp>
    </p:spTree>
    <p:extLst>
      <p:ext uri="{BB962C8B-B14F-4D97-AF65-F5344CB8AC3E}">
        <p14:creationId xmlns:p14="http://schemas.microsoft.com/office/powerpoint/2010/main" val="1966322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2060"/>
                </a:solidFill>
              </a:rPr>
              <a:t>HVAC </a:t>
            </a:r>
            <a:r>
              <a:rPr lang="en-US" sz="2800" dirty="0" smtClean="0">
                <a:solidFill>
                  <a:srgbClr val="002060"/>
                </a:solidFill>
              </a:rPr>
              <a:t>Fundamentals </a:t>
            </a:r>
            <a:r>
              <a:rPr lang="en-US" sz="2800" dirty="0">
                <a:solidFill>
                  <a:srgbClr val="002060"/>
                </a:solidFill>
              </a:rPr>
              <a:t>&amp; Components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790262"/>
            <a:ext cx="7010400" cy="4208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Connector 3"/>
          <p:cNvCxnSpPr/>
          <p:nvPr/>
        </p:nvCxnSpPr>
        <p:spPr>
          <a:xfrm>
            <a:off x="1752600" y="1047750"/>
            <a:ext cx="563880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59906" y="1260194"/>
            <a:ext cx="2585388" cy="369332"/>
          </a:xfrm>
          <a:prstGeom prst="rect">
            <a:avLst/>
          </a:prstGeom>
          <a:noFill/>
        </p:spPr>
        <p:txBody>
          <a:bodyPr wrap="none" rtlCol="0">
            <a:spAutoFit/>
          </a:bodyPr>
          <a:lstStyle/>
          <a:p>
            <a:pPr algn="ctr"/>
            <a:r>
              <a:rPr lang="en-US" b="1" dirty="0" smtClean="0">
                <a:solidFill>
                  <a:srgbClr val="FF0000"/>
                </a:solidFill>
              </a:rPr>
              <a:t>Temperature conversions</a:t>
            </a:r>
            <a:endParaRPr lang="en-US" b="1" dirty="0">
              <a:solidFill>
                <a:srgbClr val="FF0000"/>
              </a:solidFill>
            </a:endParaRPr>
          </a:p>
        </p:txBody>
      </p:sp>
    </p:spTree>
    <p:extLst>
      <p:ext uri="{BB962C8B-B14F-4D97-AF65-F5344CB8AC3E}">
        <p14:creationId xmlns:p14="http://schemas.microsoft.com/office/powerpoint/2010/main" val="395115315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Coil Sensible Heat Ratio (CSHR)</a:t>
            </a:r>
            <a:endParaRPr lang="en-US" sz="2800" dirty="0"/>
          </a:p>
        </p:txBody>
      </p:sp>
      <p:sp>
        <p:nvSpPr>
          <p:cNvPr id="3" name="Content Placeholder 2"/>
          <p:cNvSpPr>
            <a:spLocks noGrp="1"/>
          </p:cNvSpPr>
          <p:nvPr>
            <p:ph idx="1"/>
          </p:nvPr>
        </p:nvSpPr>
        <p:spPr>
          <a:xfrm>
            <a:off x="457200" y="1600200"/>
            <a:ext cx="8229600" cy="5257800"/>
          </a:xfrm>
        </p:spPr>
        <p:txBody>
          <a:bodyPr>
            <a:normAutofit/>
          </a:bodyPr>
          <a:lstStyle/>
          <a:p>
            <a:pPr marL="0" indent="0">
              <a:buNone/>
            </a:pPr>
            <a:r>
              <a:rPr lang="en-US" sz="1800" b="1" dirty="0" smtClean="0">
                <a:solidFill>
                  <a:srgbClr val="FF0000"/>
                </a:solidFill>
              </a:rPr>
              <a:t>1. Coil Sensible Heat Ratio Without Ventilation (CSHR)</a:t>
            </a:r>
          </a:p>
          <a:p>
            <a:pPr>
              <a:buFont typeface="+mj-lt"/>
              <a:buAutoNum type="alphaLcPeriod"/>
            </a:pPr>
            <a:r>
              <a:rPr lang="en-US" sz="1800" dirty="0" smtClean="0"/>
              <a:t>When the HVAC equipment does not include a provision for introducing outdoor air (ventilation) through the cooling coil, the room sensible heat ratio (RSHR) line completely defines all the possible supply air conditions.</a:t>
            </a:r>
          </a:p>
          <a:p>
            <a:pPr>
              <a:buFont typeface="+mj-lt"/>
              <a:buAutoNum type="alphaLcPeriod"/>
            </a:pPr>
            <a:r>
              <a:rPr lang="en-US" sz="1800" dirty="0" smtClean="0"/>
              <a:t>In this situation, the sensible and latent  loads in the room and on the coil are identical  and the room and the coil sensible heat ratio lines are identical.</a:t>
            </a:r>
          </a:p>
          <a:p>
            <a:pPr>
              <a:buFont typeface="+mj-lt"/>
              <a:buAutoNum type="alphaLcPeriod"/>
            </a:pPr>
            <a:r>
              <a:rPr lang="en-US" sz="1800" dirty="0" smtClean="0"/>
              <a:t>The room resign condition will be maintained if the supply air condition is located anywhere on the room sensible heat ratio line.</a:t>
            </a:r>
          </a:p>
          <a:p>
            <a:pPr marL="0" indent="0">
              <a:buNone/>
            </a:pPr>
            <a:r>
              <a:rPr lang="en-US" sz="1800" b="1" dirty="0" smtClean="0">
                <a:solidFill>
                  <a:srgbClr val="FF0000"/>
                </a:solidFill>
              </a:rPr>
              <a:t>2. Coil Sensible Heat Ratio With Ventilation   </a:t>
            </a:r>
          </a:p>
          <a:p>
            <a:r>
              <a:rPr lang="en-US" sz="1800" dirty="0" smtClean="0"/>
              <a:t>When outdoor air is mixed with return air before it passes through the cooling coil, the coil is subject to the room sensible and latent loads and the additional sensible and latent loads that are associated with the outdoor (ventilation) air.</a:t>
            </a:r>
          </a:p>
          <a:p>
            <a:r>
              <a:rPr lang="en-US" sz="1800" dirty="0" smtClean="0"/>
              <a:t>In this case, the ratios of sensible load to total load for the room and for the coil are usually different and the room and the coil sensible heat ratios will be different.</a:t>
            </a:r>
            <a:endParaRPr lang="en-US" sz="1800" dirty="0"/>
          </a:p>
          <a:p>
            <a:endParaRPr lang="en-US" sz="1800" dirty="0" smtClean="0"/>
          </a:p>
          <a:p>
            <a:endParaRPr lang="en-US" sz="1800" dirty="0"/>
          </a:p>
          <a:p>
            <a:endParaRPr lang="en-US" sz="1800" dirty="0" smtClean="0"/>
          </a:p>
          <a:p>
            <a:endParaRPr lang="en-US" sz="1800" dirty="0"/>
          </a:p>
          <a:p>
            <a:endParaRPr lang="en-US" sz="1800" dirty="0"/>
          </a:p>
        </p:txBody>
      </p:sp>
    </p:spTree>
    <p:extLst>
      <p:ext uri="{BB962C8B-B14F-4D97-AF65-F5344CB8AC3E}">
        <p14:creationId xmlns:p14="http://schemas.microsoft.com/office/powerpoint/2010/main" val="28788119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Coil Sensible Heat Ratio (CSHR</a:t>
            </a:r>
            <a:r>
              <a:rPr lang="en-US" sz="2800" dirty="0" smtClean="0"/>
              <a:t>) Cont’d</a:t>
            </a:r>
            <a:endParaRPr lang="en-US" sz="2800" dirty="0"/>
          </a:p>
        </p:txBody>
      </p:sp>
      <p:sp>
        <p:nvSpPr>
          <p:cNvPr id="3" name="Content Placeholder 2"/>
          <p:cNvSpPr>
            <a:spLocks noGrp="1"/>
          </p:cNvSpPr>
          <p:nvPr>
            <p:ph idx="1"/>
          </p:nvPr>
        </p:nvSpPr>
        <p:spPr/>
        <p:txBody>
          <a:bodyPr/>
          <a:lstStyle/>
          <a:p>
            <a:endParaRPr lang="en-US" dirty="0"/>
          </a:p>
        </p:txBody>
      </p:sp>
      <p:pic>
        <p:nvPicPr>
          <p:cNvPr id="419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676400"/>
            <a:ext cx="8149318"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48781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Coil Sensible Heat Ratio (CSHR) Cont’d</a:t>
            </a:r>
          </a:p>
        </p:txBody>
      </p:sp>
      <p:sp>
        <p:nvSpPr>
          <p:cNvPr id="3" name="Content Placeholder 2"/>
          <p:cNvSpPr>
            <a:spLocks noGrp="1"/>
          </p:cNvSpPr>
          <p:nvPr>
            <p:ph idx="1"/>
          </p:nvPr>
        </p:nvSpPr>
        <p:spPr/>
        <p:txBody>
          <a:bodyPr/>
          <a:lstStyle/>
          <a:p>
            <a:endParaRPr lang="en-US" dirty="0"/>
          </a:p>
        </p:txBody>
      </p:sp>
      <p:pic>
        <p:nvPicPr>
          <p:cNvPr id="430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36700"/>
            <a:ext cx="8610599" cy="516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20375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800" dirty="0"/>
              <a:t>Coil Sensible Heat Ratio (CSHR</a:t>
            </a:r>
            <a:r>
              <a:rPr lang="en-US" sz="2800" dirty="0" smtClean="0"/>
              <a:t>) Cont’d</a:t>
            </a:r>
            <a:endParaRPr lang="en-US" sz="2800" dirty="0"/>
          </a:p>
        </p:txBody>
      </p:sp>
      <p:sp>
        <p:nvSpPr>
          <p:cNvPr id="5" name="Content Placeholder 4"/>
          <p:cNvSpPr>
            <a:spLocks noGrp="1"/>
          </p:cNvSpPr>
          <p:nvPr>
            <p:ph sz="half" idx="1"/>
          </p:nvPr>
        </p:nvSpPr>
        <p:spPr/>
        <p:txBody>
          <a:bodyPr>
            <a:normAutofit/>
          </a:bodyPr>
          <a:lstStyle/>
          <a:p>
            <a:r>
              <a:rPr lang="en-US" sz="1800" dirty="0" smtClean="0"/>
              <a:t>Figure 4.1</a:t>
            </a:r>
          </a:p>
          <a:p>
            <a:endParaRPr lang="en-US" sz="1800" dirty="0"/>
          </a:p>
          <a:p>
            <a:endParaRPr lang="en-US" sz="1800" dirty="0" smtClean="0"/>
          </a:p>
          <a:p>
            <a:endParaRPr lang="en-US" sz="1800" dirty="0"/>
          </a:p>
          <a:p>
            <a:endParaRPr lang="en-US" sz="1800" dirty="0" smtClean="0"/>
          </a:p>
          <a:p>
            <a:endParaRPr lang="en-US" sz="1800" dirty="0"/>
          </a:p>
        </p:txBody>
      </p:sp>
      <p:sp>
        <p:nvSpPr>
          <p:cNvPr id="6" name="Content Placeholder 5"/>
          <p:cNvSpPr>
            <a:spLocks noGrp="1"/>
          </p:cNvSpPr>
          <p:nvPr>
            <p:ph sz="half" idx="2"/>
          </p:nvPr>
        </p:nvSpPr>
        <p:spPr/>
        <p:txBody>
          <a:bodyPr>
            <a:normAutofit/>
          </a:bodyPr>
          <a:lstStyle/>
          <a:p>
            <a:r>
              <a:rPr lang="en-US" sz="1800" dirty="0" smtClean="0"/>
              <a:t>Figure 4.2</a:t>
            </a:r>
          </a:p>
          <a:p>
            <a:endParaRPr lang="en-US" sz="1800" dirty="0"/>
          </a:p>
          <a:p>
            <a:endParaRPr lang="en-US" sz="1800" dirty="0" smtClean="0"/>
          </a:p>
          <a:p>
            <a:endParaRPr lang="en-US" sz="1800" dirty="0"/>
          </a:p>
          <a:p>
            <a:endParaRPr lang="en-US" sz="1800" dirty="0" smtClean="0"/>
          </a:p>
          <a:p>
            <a:endParaRPr lang="en-US" sz="1800" dirty="0"/>
          </a:p>
          <a:p>
            <a:endParaRPr lang="en-US" sz="1800" dirty="0"/>
          </a:p>
        </p:txBody>
      </p:sp>
      <p:pic>
        <p:nvPicPr>
          <p:cNvPr id="409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219200"/>
            <a:ext cx="8153400" cy="5402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313397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2800" dirty="0"/>
              <a:t>Coil Sensible Heat Ratio (CSHR</a:t>
            </a:r>
            <a:r>
              <a:rPr lang="en-US" sz="2800" dirty="0" smtClean="0"/>
              <a:t>) </a:t>
            </a:r>
            <a:endParaRPr lang="en-US" sz="2800" dirty="0"/>
          </a:p>
        </p:txBody>
      </p:sp>
      <p:sp>
        <p:nvSpPr>
          <p:cNvPr id="6" name="Content Placeholder 5"/>
          <p:cNvSpPr>
            <a:spLocks noGrp="1"/>
          </p:cNvSpPr>
          <p:nvPr>
            <p:ph idx="1"/>
          </p:nvPr>
        </p:nvSpPr>
        <p:spPr>
          <a:xfrm>
            <a:off x="457200" y="1600200"/>
            <a:ext cx="8229600" cy="5181600"/>
          </a:xfrm>
        </p:spPr>
        <p:txBody>
          <a:bodyPr>
            <a:normAutofit/>
          </a:bodyPr>
          <a:lstStyle/>
          <a:p>
            <a:pPr marL="0" indent="0">
              <a:buNone/>
            </a:pPr>
            <a:r>
              <a:rPr lang="en-US" sz="1800" b="1" dirty="0" smtClean="0">
                <a:solidFill>
                  <a:srgbClr val="FF0000"/>
                </a:solidFill>
              </a:rPr>
              <a:t>3. Construction of the RSHR and CSHR Lines</a:t>
            </a:r>
          </a:p>
          <a:p>
            <a:r>
              <a:rPr lang="en-US" sz="1800" dirty="0" smtClean="0"/>
              <a:t>It is important to understand that the room sensible heat ratio line can always be drawn on the psychrometric chart with complete certainty. This is because the room sensible heat ratio (RSHR) and the room design condition can always be determined from the load calculation information.</a:t>
            </a:r>
          </a:p>
          <a:p>
            <a:r>
              <a:rPr lang="en-US" sz="1800" dirty="0" smtClean="0"/>
              <a:t>However, coil sensible heat ratio (CSHR) is drawn using the following procedure:</a:t>
            </a:r>
          </a:p>
          <a:p>
            <a:r>
              <a:rPr lang="en-US" sz="1800" dirty="0" smtClean="0"/>
              <a:t>Assume water coils can provide leaving air temperatures that are between 15</a:t>
            </a:r>
            <a:r>
              <a:rPr lang="en-US" sz="1800" baseline="30000" dirty="0" smtClean="0"/>
              <a:t>o</a:t>
            </a:r>
            <a:r>
              <a:rPr lang="en-US" sz="1800" dirty="0" smtClean="0"/>
              <a:t>F and 25</a:t>
            </a:r>
            <a:r>
              <a:rPr lang="en-US" sz="1800" baseline="30000" dirty="0" smtClean="0"/>
              <a:t>o</a:t>
            </a:r>
            <a:r>
              <a:rPr lang="en-US" sz="1800" dirty="0" smtClean="0"/>
              <a:t>F below the room design temperature at relative humidities between 85% and 95%.</a:t>
            </a:r>
          </a:p>
          <a:p>
            <a:r>
              <a:rPr lang="en-US" sz="1800" dirty="0" smtClean="0"/>
              <a:t>Also assume that DX coils installed in packaged equipment can provide leaving air temperatures which are between 15</a:t>
            </a:r>
            <a:r>
              <a:rPr lang="en-US" sz="1800" baseline="30000" dirty="0" smtClean="0"/>
              <a:t>o</a:t>
            </a:r>
            <a:r>
              <a:rPr lang="en-US" sz="1800" dirty="0" smtClean="0"/>
              <a:t>F and 20</a:t>
            </a:r>
            <a:r>
              <a:rPr lang="en-US" sz="1800" baseline="30000" dirty="0" smtClean="0"/>
              <a:t>o</a:t>
            </a:r>
            <a:r>
              <a:rPr lang="en-US" sz="1800" dirty="0" smtClean="0"/>
              <a:t>F below the room temperature at relative humidities between 85% and 95%.</a:t>
            </a:r>
          </a:p>
          <a:p>
            <a:r>
              <a:rPr lang="en-US" sz="1800" dirty="0" smtClean="0"/>
              <a:t>The supply condition of CSHR must fall  on the RSHR line</a:t>
            </a:r>
          </a:p>
          <a:p>
            <a:r>
              <a:rPr lang="en-US" sz="1800" dirty="0" smtClean="0"/>
              <a:t>For a packaged DX system, a leaving air DB temperature of 57</a:t>
            </a:r>
            <a:r>
              <a:rPr lang="en-US" sz="1800" baseline="30000" dirty="0" smtClean="0"/>
              <a:t>o</a:t>
            </a:r>
            <a:r>
              <a:rPr lang="en-US" sz="1800" dirty="0" smtClean="0"/>
              <a:t>F and approximately 90% RH is reasonable.</a:t>
            </a:r>
          </a:p>
          <a:p>
            <a:r>
              <a:rPr lang="en-US" sz="1800" dirty="0" smtClean="0"/>
              <a:t>The following example illustrate how CSHR can be drawn.</a:t>
            </a:r>
          </a:p>
          <a:p>
            <a:endParaRPr lang="en-US" sz="1800" dirty="0"/>
          </a:p>
          <a:p>
            <a:endParaRPr lang="en-US" sz="1800" dirty="0" smtClean="0"/>
          </a:p>
          <a:p>
            <a:endParaRPr lang="en-US" sz="1800" dirty="0"/>
          </a:p>
          <a:p>
            <a:endParaRPr lang="en-US" sz="1800" dirty="0"/>
          </a:p>
        </p:txBody>
      </p:sp>
    </p:spTree>
    <p:extLst>
      <p:ext uri="{BB962C8B-B14F-4D97-AF65-F5344CB8AC3E}">
        <p14:creationId xmlns:p14="http://schemas.microsoft.com/office/powerpoint/2010/main" val="345488214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Coil Sensible Heat Ratio (CSHR) Cont’d</a:t>
            </a:r>
          </a:p>
        </p:txBody>
      </p:sp>
      <p:sp>
        <p:nvSpPr>
          <p:cNvPr id="3" name="Content Placeholder 2"/>
          <p:cNvSpPr>
            <a:spLocks noGrp="1"/>
          </p:cNvSpPr>
          <p:nvPr>
            <p:ph idx="1"/>
          </p:nvPr>
        </p:nvSpPr>
        <p:spPr>
          <a:xfrm>
            <a:off x="228600" y="1219200"/>
            <a:ext cx="8610600" cy="5562600"/>
          </a:xfrm>
        </p:spPr>
        <p:txBody>
          <a:bodyPr>
            <a:normAutofit/>
          </a:bodyPr>
          <a:lstStyle/>
          <a:p>
            <a:r>
              <a:rPr lang="en-US" sz="1800" dirty="0" smtClean="0"/>
              <a:t>Example: Construct the coil sensible heat ratio line using the following information:</a:t>
            </a:r>
          </a:p>
          <a:p>
            <a:r>
              <a:rPr lang="en-US" sz="1800" dirty="0" smtClean="0"/>
              <a:t>Room Sensible Heat	=	90,000 Btu/hr</a:t>
            </a:r>
          </a:p>
          <a:p>
            <a:r>
              <a:rPr lang="en-US" sz="1800" dirty="0" smtClean="0"/>
              <a:t>Room Latent		=	10,000 Btu/hr</a:t>
            </a:r>
          </a:p>
          <a:p>
            <a:r>
              <a:rPr lang="en-US" sz="1800" dirty="0" smtClean="0"/>
              <a:t>RSHR			=	0.90</a:t>
            </a:r>
          </a:p>
          <a:p>
            <a:r>
              <a:rPr lang="en-US" sz="1800" dirty="0" smtClean="0"/>
              <a:t>Room Design		=	75</a:t>
            </a:r>
            <a:r>
              <a:rPr lang="en-US" sz="1800" baseline="30000" dirty="0" smtClean="0"/>
              <a:t>o</a:t>
            </a:r>
            <a:r>
              <a:rPr lang="en-US" sz="1800" dirty="0" smtClean="0"/>
              <a:t>F DB and 50% RH</a:t>
            </a:r>
          </a:p>
          <a:p>
            <a:r>
              <a:rPr lang="en-US" sz="1800" dirty="0" smtClean="0"/>
              <a:t>Outside Design		=	95</a:t>
            </a:r>
            <a:r>
              <a:rPr lang="en-US" sz="1800" baseline="30000" dirty="0" smtClean="0"/>
              <a:t>o</a:t>
            </a:r>
            <a:r>
              <a:rPr lang="en-US" sz="1800" dirty="0" smtClean="0"/>
              <a:t>F DB and 75</a:t>
            </a:r>
            <a:r>
              <a:rPr lang="en-US" sz="1800" baseline="30000" dirty="0" smtClean="0"/>
              <a:t>o</a:t>
            </a:r>
            <a:r>
              <a:rPr lang="en-US" sz="1800" dirty="0" smtClean="0"/>
              <a:t>F WB</a:t>
            </a:r>
          </a:p>
          <a:p>
            <a:r>
              <a:rPr lang="en-US" sz="1800" dirty="0" smtClean="0"/>
              <a:t>Ventilation Required	=	1,000 CFM</a:t>
            </a:r>
          </a:p>
          <a:p>
            <a:endParaRPr lang="en-US" sz="10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p:txBody>
      </p:sp>
      <p:graphicFrame>
        <p:nvGraphicFramePr>
          <p:cNvPr id="4" name="Object 3"/>
          <p:cNvGraphicFramePr>
            <a:graphicFrameLocks noChangeAspect="1"/>
          </p:cNvGraphicFramePr>
          <p:nvPr>
            <p:extLst>
              <p:ext uri="{D42A27DB-BD31-4B8C-83A1-F6EECF244321}">
                <p14:modId xmlns:p14="http://schemas.microsoft.com/office/powerpoint/2010/main" val="3518628762"/>
              </p:ext>
            </p:extLst>
          </p:nvPr>
        </p:nvGraphicFramePr>
        <p:xfrm>
          <a:off x="685801" y="3581400"/>
          <a:ext cx="5791199" cy="2973024"/>
        </p:xfrm>
        <a:graphic>
          <a:graphicData uri="http://schemas.openxmlformats.org/presentationml/2006/ole">
            <mc:AlternateContent xmlns:mc="http://schemas.openxmlformats.org/markup-compatibility/2006">
              <mc:Choice xmlns:v="urn:schemas-microsoft-com:vml" Requires="v">
                <p:oleObj spid="_x0000_s38931" name="Equation" r:id="rId3" imgW="5003640" imgH="2730240" progId="Equation.3">
                  <p:embed/>
                </p:oleObj>
              </mc:Choice>
              <mc:Fallback>
                <p:oleObj name="Equation" r:id="rId3" imgW="5003640" imgH="2730240" progId="Equation.3">
                  <p:embed/>
                  <p:pic>
                    <p:nvPicPr>
                      <p:cNvPr id="0" name=""/>
                      <p:cNvPicPr/>
                      <p:nvPr/>
                    </p:nvPicPr>
                    <p:blipFill>
                      <a:blip r:embed="rId4"/>
                      <a:stretch>
                        <a:fillRect/>
                      </a:stretch>
                    </p:blipFill>
                    <p:spPr>
                      <a:xfrm>
                        <a:off x="685801" y="3581400"/>
                        <a:ext cx="5791199" cy="2973024"/>
                      </a:xfrm>
                      <a:prstGeom prst="rect">
                        <a:avLst/>
                      </a:prstGeom>
                    </p:spPr>
                  </p:pic>
                </p:oleObj>
              </mc:Fallback>
            </mc:AlternateContent>
          </a:graphicData>
        </a:graphic>
      </p:graphicFrame>
    </p:spTree>
    <p:extLst>
      <p:ext uri="{BB962C8B-B14F-4D97-AF65-F5344CB8AC3E}">
        <p14:creationId xmlns:p14="http://schemas.microsoft.com/office/powerpoint/2010/main" val="27919331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800" dirty="0"/>
              <a:t>Coil Sensible Heat Ratio (CSHR) Cont’d</a:t>
            </a:r>
          </a:p>
        </p:txBody>
      </p:sp>
      <p:sp>
        <p:nvSpPr>
          <p:cNvPr id="5" name="Content Placeholder 4"/>
          <p:cNvSpPr>
            <a:spLocks noGrp="1"/>
          </p:cNvSpPr>
          <p:nvPr>
            <p:ph idx="1"/>
          </p:nvPr>
        </p:nvSpPr>
        <p:spPr/>
        <p:txBody>
          <a:bodyPr>
            <a:normAutofit/>
          </a:bodyPr>
          <a:lstStyle/>
          <a:p>
            <a:r>
              <a:rPr lang="en-US" sz="1800" dirty="0" smtClean="0"/>
              <a:t>Figure 4.4</a:t>
            </a:r>
          </a:p>
          <a:p>
            <a:endParaRPr lang="en-US" sz="1800" dirty="0"/>
          </a:p>
          <a:p>
            <a:endParaRPr lang="en-US" sz="1800" dirty="0"/>
          </a:p>
        </p:txBody>
      </p:sp>
      <p:sp>
        <p:nvSpPr>
          <p:cNvPr id="6" name="Content Placeholder 5"/>
          <p:cNvSpPr>
            <a:spLocks noGrp="1"/>
          </p:cNvSpPr>
          <p:nvPr>
            <p:ph sz="half" idx="4294967295"/>
          </p:nvPr>
        </p:nvSpPr>
        <p:spPr>
          <a:xfrm>
            <a:off x="5105400" y="1600200"/>
            <a:ext cx="4038600" cy="4525963"/>
          </a:xfrm>
        </p:spPr>
        <p:txBody>
          <a:bodyPr>
            <a:normAutofit/>
          </a:bodyPr>
          <a:lstStyle/>
          <a:p>
            <a:r>
              <a:rPr lang="en-US" sz="1800" dirty="0" smtClean="0"/>
              <a:t>Fig 4.5</a:t>
            </a:r>
          </a:p>
          <a:p>
            <a:endParaRPr lang="en-US" sz="1800" dirty="0"/>
          </a:p>
          <a:p>
            <a:endParaRPr lang="en-US" sz="1800" dirty="0" smtClean="0"/>
          </a:p>
          <a:p>
            <a:endParaRPr lang="en-US" sz="1800" dirty="0"/>
          </a:p>
        </p:txBody>
      </p:sp>
      <p:pic>
        <p:nvPicPr>
          <p:cNvPr id="460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3112" y="1371600"/>
            <a:ext cx="7572375" cy="5353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799728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Coil Sensible Heat Ratio (CSHR) Cont’d</a:t>
            </a:r>
          </a:p>
        </p:txBody>
      </p:sp>
      <p:sp>
        <p:nvSpPr>
          <p:cNvPr id="3" name="Content Placeholder 2"/>
          <p:cNvSpPr>
            <a:spLocks noGrp="1"/>
          </p:cNvSpPr>
          <p:nvPr>
            <p:ph idx="1"/>
          </p:nvPr>
        </p:nvSpPr>
        <p:spPr/>
        <p:txBody>
          <a:bodyPr/>
          <a:lstStyle/>
          <a:p>
            <a:endParaRPr lang="en-US" dirty="0"/>
          </a:p>
        </p:txBody>
      </p:sp>
      <p:pic>
        <p:nvPicPr>
          <p:cNvPr id="471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24000"/>
            <a:ext cx="8534399"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037161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Coil Sensible Heat Ratio (CSHR) Cont’d</a:t>
            </a:r>
          </a:p>
        </p:txBody>
      </p:sp>
      <p:sp>
        <p:nvSpPr>
          <p:cNvPr id="3" name="Content Placeholder 2"/>
          <p:cNvSpPr>
            <a:spLocks noGrp="1"/>
          </p:cNvSpPr>
          <p:nvPr>
            <p:ph idx="1"/>
          </p:nvPr>
        </p:nvSpPr>
        <p:spPr/>
        <p:txBody>
          <a:bodyPr/>
          <a:lstStyle/>
          <a:p>
            <a:endParaRPr lang="en-US" dirty="0"/>
          </a:p>
        </p:txBody>
      </p:sp>
      <p:pic>
        <p:nvPicPr>
          <p:cNvPr id="481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752600"/>
            <a:ext cx="86106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254568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2800" dirty="0" smtClean="0"/>
              <a:t>Coil Bypass Factor &amp; Contact Factor</a:t>
            </a:r>
            <a:endParaRPr lang="en-US" sz="2800" dirty="0"/>
          </a:p>
        </p:txBody>
      </p:sp>
      <p:sp>
        <p:nvSpPr>
          <p:cNvPr id="6" name="Content Placeholder 5"/>
          <p:cNvSpPr>
            <a:spLocks noGrp="1"/>
          </p:cNvSpPr>
          <p:nvPr>
            <p:ph sz="half" idx="1"/>
          </p:nvPr>
        </p:nvSpPr>
        <p:spPr>
          <a:xfrm>
            <a:off x="76200" y="1600200"/>
            <a:ext cx="4419600" cy="4953000"/>
          </a:xfrm>
        </p:spPr>
        <p:txBody>
          <a:bodyPr>
            <a:normAutofit/>
          </a:bodyPr>
          <a:lstStyle/>
          <a:p>
            <a:pPr marL="0" indent="0">
              <a:buNone/>
            </a:pPr>
            <a:r>
              <a:rPr lang="en-US" sz="1800" dirty="0" smtClean="0"/>
              <a:t>When air passes across the outside surface of a coil, only part of the air actually contacts the surface and is cooled.</a:t>
            </a:r>
          </a:p>
          <a:p>
            <a:pPr marL="0" indent="0">
              <a:buNone/>
            </a:pPr>
            <a:r>
              <a:rPr lang="en-US" sz="1800" dirty="0" smtClean="0"/>
              <a:t>The </a:t>
            </a:r>
            <a:r>
              <a:rPr lang="en-US" sz="1800" i="1" dirty="0" smtClean="0"/>
              <a:t>Bypass Factor</a:t>
            </a:r>
            <a:r>
              <a:rPr lang="en-US" sz="1800" dirty="0" smtClean="0"/>
              <a:t> (BF) is defined as the proportion of air that does not touch the surface (</a:t>
            </a:r>
            <a:r>
              <a:rPr lang="en-US" sz="1800" i="1" dirty="0" smtClean="0"/>
              <a:t>by-pass air</a:t>
            </a:r>
            <a:r>
              <a:rPr lang="en-US" sz="1800" dirty="0" smtClean="0"/>
              <a:t>), and is therefore not cooled.</a:t>
            </a:r>
          </a:p>
          <a:p>
            <a:pPr marL="0" indent="0">
              <a:buNone/>
            </a:pPr>
            <a:r>
              <a:rPr lang="en-US" sz="1800" dirty="0" smtClean="0"/>
              <a:t>The </a:t>
            </a:r>
            <a:r>
              <a:rPr lang="en-US" sz="1800" i="1" dirty="0" smtClean="0"/>
              <a:t>bypass air </a:t>
            </a:r>
            <a:r>
              <a:rPr lang="en-US" sz="1800" dirty="0" smtClean="0"/>
              <a:t>is untreated –it leaves the coil at the same conditions as it entered.</a:t>
            </a:r>
          </a:p>
          <a:p>
            <a:r>
              <a:rPr lang="en-US" sz="1800" i="1" dirty="0" smtClean="0"/>
              <a:t>Mathematically;</a:t>
            </a:r>
          </a:p>
          <a:p>
            <a:endParaRPr lang="en-US" sz="1800" dirty="0"/>
          </a:p>
          <a:p>
            <a:endParaRPr lang="en-US" sz="1800" dirty="0" smtClean="0"/>
          </a:p>
          <a:p>
            <a:endParaRPr lang="en-US" sz="1800" dirty="0"/>
          </a:p>
          <a:p>
            <a:endParaRPr lang="en-US" sz="1800" dirty="0" smtClean="0"/>
          </a:p>
          <a:p>
            <a:endParaRPr lang="en-US" sz="1800" dirty="0"/>
          </a:p>
          <a:p>
            <a:endParaRPr lang="en-US" sz="1800" dirty="0"/>
          </a:p>
          <a:p>
            <a:endParaRPr lang="en-US" sz="1800" dirty="0" smtClean="0"/>
          </a:p>
          <a:p>
            <a:endParaRPr lang="en-US" sz="1800" dirty="0"/>
          </a:p>
          <a:p>
            <a:endParaRPr lang="en-US" sz="1800" dirty="0" smtClean="0"/>
          </a:p>
          <a:p>
            <a:endParaRPr lang="en-US" sz="1800" dirty="0"/>
          </a:p>
        </p:txBody>
      </p:sp>
      <p:sp>
        <p:nvSpPr>
          <p:cNvPr id="7" name="Content Placeholder 6"/>
          <p:cNvSpPr>
            <a:spLocks noGrp="1"/>
          </p:cNvSpPr>
          <p:nvPr>
            <p:ph sz="half" idx="2"/>
          </p:nvPr>
        </p:nvSpPr>
        <p:spPr>
          <a:xfrm>
            <a:off x="4648200" y="1600200"/>
            <a:ext cx="4343400" cy="5029200"/>
          </a:xfrm>
        </p:spPr>
        <p:txBody>
          <a:bodyPr>
            <a:normAutofit/>
          </a:bodyPr>
          <a:lstStyle/>
          <a:p>
            <a:pPr marL="0" indent="0">
              <a:buNone/>
            </a:pPr>
            <a:r>
              <a:rPr lang="en-US" sz="1800" dirty="0" smtClean="0"/>
              <a:t>The </a:t>
            </a:r>
            <a:r>
              <a:rPr lang="en-US" sz="1800" i="1" dirty="0" smtClean="0"/>
              <a:t>Contact Factor (CF</a:t>
            </a:r>
            <a:r>
              <a:rPr lang="en-US" sz="1800" dirty="0" smtClean="0"/>
              <a:t>) is defined as the proportion of air passing through the coil that touches the cooling surface (</a:t>
            </a:r>
            <a:r>
              <a:rPr lang="en-US" sz="1800" i="1" dirty="0" smtClean="0"/>
              <a:t>contact air</a:t>
            </a:r>
            <a:r>
              <a:rPr lang="en-US" sz="1800" dirty="0" smtClean="0"/>
              <a:t>) and is thus cooled.</a:t>
            </a:r>
          </a:p>
          <a:p>
            <a:pPr marL="0" indent="0">
              <a:buNone/>
            </a:pPr>
            <a:r>
              <a:rPr lang="en-US" sz="1800" dirty="0" smtClean="0"/>
              <a:t>It can be assumed that only the air that contacts the cooling surface (</a:t>
            </a:r>
            <a:r>
              <a:rPr lang="en-US" sz="1800" i="1" dirty="0" smtClean="0"/>
              <a:t>contact air</a:t>
            </a:r>
            <a:r>
              <a:rPr lang="en-US" sz="1800" dirty="0" smtClean="0"/>
              <a:t>) is cooled and dehumidified</a:t>
            </a:r>
            <a:endParaRPr lang="en-US" sz="1800" dirty="0"/>
          </a:p>
          <a:p>
            <a:r>
              <a:rPr lang="en-US" sz="1800" i="1" dirty="0" smtClean="0"/>
              <a:t>Mathematically;</a:t>
            </a:r>
          </a:p>
          <a:p>
            <a:endParaRPr lang="en-US" sz="1800" dirty="0" smtClean="0"/>
          </a:p>
          <a:p>
            <a:endParaRPr lang="en-US" sz="1800" dirty="0"/>
          </a:p>
          <a:p>
            <a:endParaRPr lang="en-US" sz="1800" dirty="0" smtClean="0"/>
          </a:p>
          <a:p>
            <a:endParaRPr lang="en-US" sz="1800" dirty="0"/>
          </a:p>
          <a:p>
            <a:endParaRPr lang="en-US" sz="1800" dirty="0" smtClean="0"/>
          </a:p>
          <a:p>
            <a:endParaRPr lang="en-US" sz="1800" dirty="0" smtClean="0"/>
          </a:p>
          <a:p>
            <a:r>
              <a:rPr lang="en-US" sz="1800" i="1" dirty="0" smtClean="0"/>
              <a:t>BF + CF = 1 -----&gt; (c)</a:t>
            </a:r>
            <a:endParaRPr lang="en-US" sz="1800" i="1"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p:txBody>
      </p:sp>
      <p:graphicFrame>
        <p:nvGraphicFramePr>
          <p:cNvPr id="8" name="Object 7"/>
          <p:cNvGraphicFramePr>
            <a:graphicFrameLocks noChangeAspect="1"/>
          </p:cNvGraphicFramePr>
          <p:nvPr>
            <p:extLst>
              <p:ext uri="{D42A27DB-BD31-4B8C-83A1-F6EECF244321}">
                <p14:modId xmlns:p14="http://schemas.microsoft.com/office/powerpoint/2010/main" val="2208447798"/>
              </p:ext>
            </p:extLst>
          </p:nvPr>
        </p:nvGraphicFramePr>
        <p:xfrm>
          <a:off x="4648200" y="4191000"/>
          <a:ext cx="4356100" cy="1485900"/>
        </p:xfrm>
        <a:graphic>
          <a:graphicData uri="http://schemas.openxmlformats.org/presentationml/2006/ole">
            <mc:AlternateContent xmlns:mc="http://schemas.openxmlformats.org/markup-compatibility/2006">
              <mc:Choice xmlns:v="urn:schemas-microsoft-com:vml" Requires="v">
                <p:oleObj spid="_x0000_s39979" name="Equation" r:id="rId3" imgW="4127400" imgH="1409400" progId="Equation.3">
                  <p:embed/>
                </p:oleObj>
              </mc:Choice>
              <mc:Fallback>
                <p:oleObj name="Equation" r:id="rId3" imgW="4127400" imgH="1409400" progId="Equation.3">
                  <p:embed/>
                  <p:pic>
                    <p:nvPicPr>
                      <p:cNvPr id="0" name=""/>
                      <p:cNvPicPr/>
                      <p:nvPr/>
                    </p:nvPicPr>
                    <p:blipFill>
                      <a:blip r:embed="rId4"/>
                      <a:stretch>
                        <a:fillRect/>
                      </a:stretch>
                    </p:blipFill>
                    <p:spPr>
                      <a:xfrm>
                        <a:off x="4648200" y="4191000"/>
                        <a:ext cx="4356100" cy="14859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663087254"/>
              </p:ext>
            </p:extLst>
          </p:nvPr>
        </p:nvGraphicFramePr>
        <p:xfrm>
          <a:off x="228599" y="4572000"/>
          <a:ext cx="3352195" cy="1752600"/>
        </p:xfrm>
        <a:graphic>
          <a:graphicData uri="http://schemas.openxmlformats.org/presentationml/2006/ole">
            <mc:AlternateContent xmlns:mc="http://schemas.openxmlformats.org/markup-compatibility/2006">
              <mc:Choice xmlns:v="urn:schemas-microsoft-com:vml" Requires="v">
                <p:oleObj spid="_x0000_s39980" name="Equation" r:id="rId5" imgW="3060360" imgH="1600200" progId="Equation.3">
                  <p:embed/>
                </p:oleObj>
              </mc:Choice>
              <mc:Fallback>
                <p:oleObj name="Equation" r:id="rId5" imgW="3060360" imgH="1600200" progId="Equation.3">
                  <p:embed/>
                  <p:pic>
                    <p:nvPicPr>
                      <p:cNvPr id="0" name=""/>
                      <p:cNvPicPr/>
                      <p:nvPr/>
                    </p:nvPicPr>
                    <p:blipFill>
                      <a:blip r:embed="rId6"/>
                      <a:stretch>
                        <a:fillRect/>
                      </a:stretch>
                    </p:blipFill>
                    <p:spPr>
                      <a:xfrm>
                        <a:off x="228599" y="4572000"/>
                        <a:ext cx="3352195" cy="1752600"/>
                      </a:xfrm>
                      <a:prstGeom prst="rect">
                        <a:avLst/>
                      </a:prstGeom>
                    </p:spPr>
                  </p:pic>
                </p:oleObj>
              </mc:Fallback>
            </mc:AlternateContent>
          </a:graphicData>
        </a:graphic>
      </p:graphicFrame>
    </p:spTree>
    <p:extLst>
      <p:ext uri="{BB962C8B-B14F-4D97-AF65-F5344CB8AC3E}">
        <p14:creationId xmlns:p14="http://schemas.microsoft.com/office/powerpoint/2010/main" val="2395868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70C0"/>
                </a:solidFill>
              </a:rPr>
              <a:t>HVAC Fundamentals &amp; </a:t>
            </a:r>
            <a:r>
              <a:rPr lang="en-US" sz="2800" dirty="0" smtClean="0">
                <a:solidFill>
                  <a:srgbClr val="0070C0"/>
                </a:solidFill>
              </a:rPr>
              <a:t>Components</a:t>
            </a:r>
            <a:endParaRPr lang="en-US" sz="2800" dirty="0">
              <a:solidFill>
                <a:srgbClr val="0070C0"/>
              </a:solidFill>
            </a:endParaRPr>
          </a:p>
        </p:txBody>
      </p:sp>
      <p:cxnSp>
        <p:nvCxnSpPr>
          <p:cNvPr id="4" name="Straight Connector 3"/>
          <p:cNvCxnSpPr/>
          <p:nvPr/>
        </p:nvCxnSpPr>
        <p:spPr>
          <a:xfrm>
            <a:off x="2057400" y="990600"/>
            <a:ext cx="50292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95300" y="1295400"/>
            <a:ext cx="8153400" cy="5632311"/>
          </a:xfrm>
          <a:prstGeom prst="rect">
            <a:avLst/>
          </a:prstGeom>
          <a:noFill/>
        </p:spPr>
        <p:txBody>
          <a:bodyPr wrap="square" rtlCol="0">
            <a:spAutoFit/>
          </a:bodyPr>
          <a:lstStyle/>
          <a:p>
            <a:r>
              <a:rPr lang="en-US" u="sng" dirty="0" smtClean="0">
                <a:solidFill>
                  <a:srgbClr val="FF0000"/>
                </a:solidFill>
              </a:rPr>
              <a:t>Temperature: Fahrenheit to Celsius conversion</a:t>
            </a:r>
          </a:p>
          <a:p>
            <a:endParaRPr lang="en-US" u="sng" dirty="0" smtClean="0">
              <a:solidFill>
                <a:srgbClr val="FF0000"/>
              </a:solidFill>
            </a:endParaRPr>
          </a:p>
          <a:p>
            <a:pPr algn="ctr"/>
            <a:r>
              <a:rPr lang="en-US" dirty="0" smtClean="0"/>
              <a:t>                               Equations for temperature conversions</a:t>
            </a:r>
          </a:p>
          <a:p>
            <a:pPr algn="ctr"/>
            <a:endParaRPr lang="en-US" dirty="0"/>
          </a:p>
          <a:p>
            <a:pPr algn="ctr"/>
            <a:r>
              <a:rPr lang="en-US" dirty="0" smtClean="0"/>
              <a:t>                                                                         (1)</a:t>
            </a:r>
          </a:p>
          <a:p>
            <a:pPr algn="ctr"/>
            <a:endParaRPr lang="en-US" dirty="0" smtClean="0"/>
          </a:p>
          <a:p>
            <a:pPr algn="ctr"/>
            <a:r>
              <a:rPr lang="en-US" dirty="0" smtClean="0"/>
              <a:t>                                                                           (2)</a:t>
            </a:r>
            <a:endParaRPr lang="en-US" dirty="0"/>
          </a:p>
          <a:p>
            <a:pPr algn="ctr"/>
            <a:r>
              <a:rPr lang="en-US" dirty="0" smtClean="0"/>
              <a:t>  </a:t>
            </a:r>
          </a:p>
          <a:p>
            <a:pPr algn="ctr"/>
            <a:r>
              <a:rPr lang="en-US" b="1" dirty="0" smtClean="0"/>
              <a:t>or</a:t>
            </a:r>
          </a:p>
          <a:p>
            <a:pPr algn="ctr"/>
            <a:r>
              <a:rPr lang="en-US" dirty="0" smtClean="0"/>
              <a:t>                                                                          (3)</a:t>
            </a:r>
          </a:p>
          <a:p>
            <a:pPr algn="ctr"/>
            <a:endParaRPr lang="en-US" dirty="0" smtClean="0"/>
          </a:p>
          <a:p>
            <a:pPr algn="ctr"/>
            <a:endParaRPr lang="en-US" dirty="0"/>
          </a:p>
          <a:p>
            <a:r>
              <a:rPr lang="en-US" dirty="0" smtClean="0">
                <a:solidFill>
                  <a:srgbClr val="0070C0"/>
                </a:solidFill>
              </a:rPr>
              <a:t>Example (1): </a:t>
            </a:r>
          </a:p>
          <a:p>
            <a:r>
              <a:rPr lang="en-US" dirty="0" smtClean="0"/>
              <a:t>Convert 20</a:t>
            </a:r>
            <a:r>
              <a:rPr lang="en-US" baseline="30000" dirty="0" smtClean="0"/>
              <a:t>o</a:t>
            </a:r>
            <a:r>
              <a:rPr lang="en-US" dirty="0" smtClean="0"/>
              <a:t>C to Fahrenheit degrees  (</a:t>
            </a:r>
            <a:r>
              <a:rPr lang="en-US" baseline="30000" dirty="0" smtClean="0"/>
              <a:t>o</a:t>
            </a:r>
            <a:r>
              <a:rPr lang="en-US" dirty="0" smtClean="0"/>
              <a:t>F)</a:t>
            </a:r>
          </a:p>
          <a:p>
            <a:r>
              <a:rPr lang="en-US" u="sng" dirty="0" smtClean="0">
                <a:solidFill>
                  <a:srgbClr val="FF0000"/>
                </a:solidFill>
              </a:rPr>
              <a:t>Solution</a:t>
            </a:r>
          </a:p>
          <a:p>
            <a:r>
              <a:rPr lang="en-US" dirty="0" smtClean="0"/>
              <a:t>Using equation 2 or 3</a:t>
            </a:r>
          </a:p>
          <a:p>
            <a:endParaRPr lang="en-US" dirty="0" smtClean="0"/>
          </a:p>
          <a:p>
            <a:pPr algn="ctr"/>
            <a:endParaRPr lang="en-US" dirty="0" smtClean="0"/>
          </a:p>
          <a:p>
            <a:pPr algn="ctr"/>
            <a:endParaRPr lang="en-US" dirty="0" smtClean="0"/>
          </a:p>
          <a:p>
            <a:pPr algn="ctr"/>
            <a:endParaRPr lang="en-US" dirty="0"/>
          </a:p>
        </p:txBody>
      </p:sp>
      <p:graphicFrame>
        <p:nvGraphicFramePr>
          <p:cNvPr id="14" name="Object 13"/>
          <p:cNvGraphicFramePr>
            <a:graphicFrameLocks noChangeAspect="1"/>
          </p:cNvGraphicFramePr>
          <p:nvPr>
            <p:extLst>
              <p:ext uri="{D42A27DB-BD31-4B8C-83A1-F6EECF244321}">
                <p14:modId xmlns:p14="http://schemas.microsoft.com/office/powerpoint/2010/main" val="4016246647"/>
              </p:ext>
            </p:extLst>
          </p:nvPr>
        </p:nvGraphicFramePr>
        <p:xfrm>
          <a:off x="4267200" y="2325964"/>
          <a:ext cx="1366893" cy="529671"/>
        </p:xfrm>
        <a:graphic>
          <a:graphicData uri="http://schemas.openxmlformats.org/presentationml/2006/ole">
            <mc:AlternateContent xmlns:mc="http://schemas.openxmlformats.org/markup-compatibility/2006">
              <mc:Choice xmlns:v="urn:schemas-microsoft-com:vml" Requires="v">
                <p:oleObj spid="_x0000_s1418" name="Equation" r:id="rId3" imgW="1015920" imgH="393480" progId="Equation.3">
                  <p:embed/>
                </p:oleObj>
              </mc:Choice>
              <mc:Fallback>
                <p:oleObj name="Equation" r:id="rId3" imgW="1015920" imgH="393480" progId="Equation.3">
                  <p:embed/>
                  <p:pic>
                    <p:nvPicPr>
                      <p:cNvPr id="0" name=""/>
                      <p:cNvPicPr/>
                      <p:nvPr/>
                    </p:nvPicPr>
                    <p:blipFill>
                      <a:blip r:embed="rId4"/>
                      <a:stretch>
                        <a:fillRect/>
                      </a:stretch>
                    </p:blipFill>
                    <p:spPr>
                      <a:xfrm>
                        <a:off x="4267200" y="2325964"/>
                        <a:ext cx="1366893" cy="529671"/>
                      </a:xfrm>
                      <a:prstGeom prst="rect">
                        <a:avLst/>
                      </a:prstGeom>
                    </p:spPr>
                  </p:pic>
                </p:oleObj>
              </mc:Fallback>
            </mc:AlternateContent>
          </a:graphicData>
        </a:graphic>
      </p:graphicFrame>
      <p:cxnSp>
        <p:nvCxnSpPr>
          <p:cNvPr id="16" name="Straight Arrow Connector 15"/>
          <p:cNvCxnSpPr/>
          <p:nvPr/>
        </p:nvCxnSpPr>
        <p:spPr>
          <a:xfrm>
            <a:off x="5779238" y="2590800"/>
            <a:ext cx="4953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7" name="Object 16"/>
          <p:cNvGraphicFramePr>
            <a:graphicFrameLocks noChangeAspect="1"/>
          </p:cNvGraphicFramePr>
          <p:nvPr>
            <p:extLst>
              <p:ext uri="{D42A27DB-BD31-4B8C-83A1-F6EECF244321}">
                <p14:modId xmlns:p14="http://schemas.microsoft.com/office/powerpoint/2010/main" val="1560520235"/>
              </p:ext>
            </p:extLst>
          </p:nvPr>
        </p:nvGraphicFramePr>
        <p:xfrm>
          <a:off x="4249036" y="3826443"/>
          <a:ext cx="1485900" cy="304800"/>
        </p:xfrm>
        <a:graphic>
          <a:graphicData uri="http://schemas.openxmlformats.org/presentationml/2006/ole">
            <mc:AlternateContent xmlns:mc="http://schemas.openxmlformats.org/markup-compatibility/2006">
              <mc:Choice xmlns:v="urn:schemas-microsoft-com:vml" Requires="v">
                <p:oleObj spid="_x0000_s1419" name="Equation" r:id="rId5" imgW="990360" imgH="203040" progId="Equation.3">
                  <p:embed/>
                </p:oleObj>
              </mc:Choice>
              <mc:Fallback>
                <p:oleObj name="Equation" r:id="rId5" imgW="990360" imgH="203040" progId="Equation.3">
                  <p:embed/>
                  <p:pic>
                    <p:nvPicPr>
                      <p:cNvPr id="0" name=""/>
                      <p:cNvPicPr/>
                      <p:nvPr/>
                    </p:nvPicPr>
                    <p:blipFill>
                      <a:blip r:embed="rId6"/>
                      <a:stretch>
                        <a:fillRect/>
                      </a:stretch>
                    </p:blipFill>
                    <p:spPr>
                      <a:xfrm>
                        <a:off x="4249036" y="3826443"/>
                        <a:ext cx="1485900" cy="304800"/>
                      </a:xfrm>
                      <a:prstGeom prst="rect">
                        <a:avLst/>
                      </a:prstGeom>
                    </p:spPr>
                  </p:pic>
                </p:oleObj>
              </mc:Fallback>
            </mc:AlternateContent>
          </a:graphicData>
        </a:graphic>
      </p:graphicFrame>
      <p:cxnSp>
        <p:nvCxnSpPr>
          <p:cNvPr id="19" name="Straight Arrow Connector 18"/>
          <p:cNvCxnSpPr/>
          <p:nvPr/>
        </p:nvCxnSpPr>
        <p:spPr>
          <a:xfrm>
            <a:off x="5638800" y="3157959"/>
            <a:ext cx="69953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5734936" y="3978843"/>
            <a:ext cx="533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024" name="Object 1023"/>
          <p:cNvGraphicFramePr>
            <a:graphicFrameLocks noChangeAspect="1"/>
          </p:cNvGraphicFramePr>
          <p:nvPr>
            <p:extLst>
              <p:ext uri="{D42A27DB-BD31-4B8C-83A1-F6EECF244321}">
                <p14:modId xmlns:p14="http://schemas.microsoft.com/office/powerpoint/2010/main" val="2151223023"/>
              </p:ext>
            </p:extLst>
          </p:nvPr>
        </p:nvGraphicFramePr>
        <p:xfrm>
          <a:off x="3346450" y="5272087"/>
          <a:ext cx="2146300" cy="1052513"/>
        </p:xfrm>
        <a:graphic>
          <a:graphicData uri="http://schemas.openxmlformats.org/presentationml/2006/ole">
            <mc:AlternateContent xmlns:mc="http://schemas.openxmlformats.org/markup-compatibility/2006">
              <mc:Choice xmlns:v="urn:schemas-microsoft-com:vml" Requires="v">
                <p:oleObj spid="_x0000_s1420" name="Equation" r:id="rId7" imgW="1320480" imgH="647640" progId="Equation.3">
                  <p:embed/>
                </p:oleObj>
              </mc:Choice>
              <mc:Fallback>
                <p:oleObj name="Equation" r:id="rId7" imgW="1320480" imgH="647640" progId="Equation.3">
                  <p:embed/>
                  <p:pic>
                    <p:nvPicPr>
                      <p:cNvPr id="0" name=""/>
                      <p:cNvPicPr/>
                      <p:nvPr/>
                    </p:nvPicPr>
                    <p:blipFill>
                      <a:blip r:embed="rId8"/>
                      <a:stretch>
                        <a:fillRect/>
                      </a:stretch>
                    </p:blipFill>
                    <p:spPr>
                      <a:xfrm>
                        <a:off x="3346450" y="5272087"/>
                        <a:ext cx="2146300" cy="1052513"/>
                      </a:xfrm>
                      <a:prstGeom prst="rect">
                        <a:avLst/>
                      </a:prstGeom>
                    </p:spPr>
                  </p:pic>
                </p:oleObj>
              </mc:Fallback>
            </mc:AlternateContent>
          </a:graphicData>
        </a:graphic>
      </p:graphicFrame>
      <p:pic>
        <p:nvPicPr>
          <p:cNvPr id="1041" name="Picture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5800" y="1949449"/>
            <a:ext cx="2743200" cy="272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025" name="Object 1024"/>
          <p:cNvGraphicFramePr>
            <a:graphicFrameLocks noChangeAspect="1"/>
          </p:cNvGraphicFramePr>
          <p:nvPr>
            <p:extLst>
              <p:ext uri="{D42A27DB-BD31-4B8C-83A1-F6EECF244321}">
                <p14:modId xmlns:p14="http://schemas.microsoft.com/office/powerpoint/2010/main" val="3449586223"/>
              </p:ext>
            </p:extLst>
          </p:nvPr>
        </p:nvGraphicFramePr>
        <p:xfrm>
          <a:off x="4343400" y="2916235"/>
          <a:ext cx="1219200" cy="547757"/>
        </p:xfrm>
        <a:graphic>
          <a:graphicData uri="http://schemas.openxmlformats.org/presentationml/2006/ole">
            <mc:AlternateContent xmlns:mc="http://schemas.openxmlformats.org/markup-compatibility/2006">
              <mc:Choice xmlns:v="urn:schemas-microsoft-com:vml" Requires="v">
                <p:oleObj spid="_x0000_s1421" name="Equation" r:id="rId10" imgW="876240" imgH="393480" progId="Equation.3">
                  <p:embed/>
                </p:oleObj>
              </mc:Choice>
              <mc:Fallback>
                <p:oleObj name="Equation" r:id="rId10" imgW="876240" imgH="393480" progId="Equation.3">
                  <p:embed/>
                  <p:pic>
                    <p:nvPicPr>
                      <p:cNvPr id="0" name=""/>
                      <p:cNvPicPr/>
                      <p:nvPr/>
                    </p:nvPicPr>
                    <p:blipFill>
                      <a:blip r:embed="rId11"/>
                      <a:stretch>
                        <a:fillRect/>
                      </a:stretch>
                    </p:blipFill>
                    <p:spPr>
                      <a:xfrm>
                        <a:off x="4343400" y="2916235"/>
                        <a:ext cx="1219200" cy="547757"/>
                      </a:xfrm>
                      <a:prstGeom prst="rect">
                        <a:avLst/>
                      </a:prstGeom>
                    </p:spPr>
                  </p:pic>
                </p:oleObj>
              </mc:Fallback>
            </mc:AlternateContent>
          </a:graphicData>
        </a:graphic>
      </p:graphicFrame>
      <p:pic>
        <p:nvPicPr>
          <p:cNvPr id="1057" name="Picture 3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77000" y="4191000"/>
            <a:ext cx="2014537" cy="231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34" name="Straight Connector 1033"/>
          <p:cNvCxnSpPr/>
          <p:nvPr/>
        </p:nvCxnSpPr>
        <p:spPr>
          <a:xfrm>
            <a:off x="3505200" y="6324600"/>
            <a:ext cx="9144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024480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Coil Bypass Factor &amp; Contact Factor</a:t>
            </a:r>
          </a:p>
        </p:txBody>
      </p:sp>
      <p:sp>
        <p:nvSpPr>
          <p:cNvPr id="3" name="Content Placeholder 2"/>
          <p:cNvSpPr>
            <a:spLocks noGrp="1"/>
          </p:cNvSpPr>
          <p:nvPr>
            <p:ph sz="half" idx="1"/>
          </p:nvPr>
        </p:nvSpPr>
        <p:spPr/>
        <p:txBody>
          <a:bodyPr/>
          <a:lstStyle/>
          <a:p>
            <a:endParaRPr lang="en-US" dirty="0"/>
          </a:p>
        </p:txBody>
      </p:sp>
      <p:sp>
        <p:nvSpPr>
          <p:cNvPr id="4" name="Content Placeholder 3"/>
          <p:cNvSpPr>
            <a:spLocks noGrp="1"/>
          </p:cNvSpPr>
          <p:nvPr>
            <p:ph sz="half" idx="2"/>
          </p:nvPr>
        </p:nvSpPr>
        <p:spPr/>
        <p:txBody>
          <a:bodyPr/>
          <a:lstStyle/>
          <a:p>
            <a:endParaRPr lang="en-US" dirty="0"/>
          </a:p>
        </p:txBody>
      </p:sp>
      <p:pic>
        <p:nvPicPr>
          <p:cNvPr id="491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714500"/>
            <a:ext cx="3901352"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3810" y="1714500"/>
            <a:ext cx="395299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794470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868362"/>
          </a:xfrm>
        </p:spPr>
        <p:txBody>
          <a:bodyPr>
            <a:normAutofit/>
          </a:bodyPr>
          <a:lstStyle/>
          <a:p>
            <a:r>
              <a:rPr lang="en-US" sz="2800" dirty="0" smtClean="0"/>
              <a:t>Thermodynamics Laws &amp; Heat Transfer Principles</a:t>
            </a:r>
            <a:endParaRPr lang="en-US" sz="2800" dirty="0"/>
          </a:p>
        </p:txBody>
      </p:sp>
      <p:sp>
        <p:nvSpPr>
          <p:cNvPr id="6" name="Content Placeholder 5"/>
          <p:cNvSpPr>
            <a:spLocks noGrp="1"/>
          </p:cNvSpPr>
          <p:nvPr>
            <p:ph idx="1"/>
          </p:nvPr>
        </p:nvSpPr>
        <p:spPr>
          <a:xfrm>
            <a:off x="381000" y="838200"/>
            <a:ext cx="8305800" cy="5486400"/>
          </a:xfrm>
        </p:spPr>
        <p:txBody>
          <a:bodyPr>
            <a:normAutofit/>
          </a:bodyPr>
          <a:lstStyle/>
          <a:p>
            <a:endParaRPr lang="en-US" sz="1800" dirty="0" smtClean="0"/>
          </a:p>
          <a:p>
            <a:r>
              <a:rPr lang="en-US" sz="1800" dirty="0" smtClean="0"/>
              <a:t>1</a:t>
            </a:r>
            <a:r>
              <a:rPr lang="en-US" sz="1800" baseline="30000" dirty="0" smtClean="0"/>
              <a:t>st</a:t>
            </a:r>
            <a:r>
              <a:rPr lang="en-US" sz="1800" dirty="0" smtClean="0"/>
              <a:t> Law of Thermodynamics States that:</a:t>
            </a:r>
          </a:p>
          <a:p>
            <a:r>
              <a:rPr lang="en-US" sz="1800" dirty="0" smtClean="0"/>
              <a:t>Energy In – Energy Out = Change in Store Energy --</a:t>
            </a:r>
            <a:r>
              <a:rPr lang="en-US" sz="1800" dirty="0" smtClean="0">
                <a:sym typeface="Wingdings" pitchFamily="2" charset="2"/>
              </a:rPr>
              <a:t> (1)</a:t>
            </a:r>
          </a:p>
          <a:p>
            <a:r>
              <a:rPr lang="en-US" sz="1800" dirty="0" smtClean="0">
                <a:sym typeface="Wingdings" pitchFamily="2" charset="2"/>
              </a:rPr>
              <a:t>This implies that, energy cannot be destroyed or created but energy can be converted from energy to another.</a:t>
            </a:r>
          </a:p>
          <a:p>
            <a:r>
              <a:rPr lang="en-US" sz="1800" dirty="0" smtClean="0"/>
              <a:t>Example: A hot heating convector in a Hotel room is supplying 4000 Btu/hr of heat. Heat is being transferred from the room air to the outdoor at rate of 6500 Btu/hr. What will happen in the room? What size electric heater should the Hotel manager temporarily use to solve the emergency?</a:t>
            </a:r>
          </a:p>
          <a:p>
            <a:endParaRPr lang="en-US" sz="1800" dirty="0"/>
          </a:p>
          <a:p>
            <a:endParaRPr lang="en-US" sz="1800" dirty="0" smtClean="0"/>
          </a:p>
          <a:p>
            <a:endParaRPr lang="en-US" sz="1800" dirty="0"/>
          </a:p>
          <a:p>
            <a:endParaRPr lang="en-US" sz="1800" dirty="0"/>
          </a:p>
        </p:txBody>
      </p:sp>
      <p:graphicFrame>
        <p:nvGraphicFramePr>
          <p:cNvPr id="2" name="Object 1"/>
          <p:cNvGraphicFramePr>
            <a:graphicFrameLocks noChangeAspect="1"/>
          </p:cNvGraphicFramePr>
          <p:nvPr>
            <p:extLst>
              <p:ext uri="{D42A27DB-BD31-4B8C-83A1-F6EECF244321}">
                <p14:modId xmlns:p14="http://schemas.microsoft.com/office/powerpoint/2010/main" val="3280497641"/>
              </p:ext>
            </p:extLst>
          </p:nvPr>
        </p:nvGraphicFramePr>
        <p:xfrm>
          <a:off x="1524000" y="3733800"/>
          <a:ext cx="4495800" cy="2971800"/>
        </p:xfrm>
        <a:graphic>
          <a:graphicData uri="http://schemas.openxmlformats.org/presentationml/2006/ole">
            <mc:AlternateContent xmlns:mc="http://schemas.openxmlformats.org/markup-compatibility/2006">
              <mc:Choice xmlns:v="urn:schemas-microsoft-com:vml" Requires="v">
                <p:oleObj spid="_x0000_s40975" name="Equation" r:id="rId3" imgW="4559040" imgH="3377880" progId="Equation.3">
                  <p:embed/>
                </p:oleObj>
              </mc:Choice>
              <mc:Fallback>
                <p:oleObj name="Equation" r:id="rId3" imgW="4559040" imgH="3377880" progId="Equation.3">
                  <p:embed/>
                  <p:pic>
                    <p:nvPicPr>
                      <p:cNvPr id="0" name=""/>
                      <p:cNvPicPr/>
                      <p:nvPr/>
                    </p:nvPicPr>
                    <p:blipFill>
                      <a:blip r:embed="rId4"/>
                      <a:stretch>
                        <a:fillRect/>
                      </a:stretch>
                    </p:blipFill>
                    <p:spPr>
                      <a:xfrm>
                        <a:off x="1524000" y="3733800"/>
                        <a:ext cx="4495800" cy="2971800"/>
                      </a:xfrm>
                      <a:prstGeom prst="rect">
                        <a:avLst/>
                      </a:prstGeom>
                    </p:spPr>
                  </p:pic>
                </p:oleObj>
              </mc:Fallback>
            </mc:AlternateContent>
          </a:graphicData>
        </a:graphic>
      </p:graphicFrame>
    </p:spTree>
    <p:extLst>
      <p:ext uri="{BB962C8B-B14F-4D97-AF65-F5344CB8AC3E}">
        <p14:creationId xmlns:p14="http://schemas.microsoft.com/office/powerpoint/2010/main" val="38294441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Thermodynamics Laws &amp; Heat Transfer Principles</a:t>
            </a:r>
          </a:p>
        </p:txBody>
      </p:sp>
      <p:sp>
        <p:nvSpPr>
          <p:cNvPr id="3" name="Content Placeholder 2"/>
          <p:cNvSpPr>
            <a:spLocks noGrp="1"/>
          </p:cNvSpPr>
          <p:nvPr>
            <p:ph idx="1"/>
          </p:nvPr>
        </p:nvSpPr>
        <p:spPr>
          <a:xfrm>
            <a:off x="457200" y="1600200"/>
            <a:ext cx="8610600" cy="5181600"/>
          </a:xfrm>
        </p:spPr>
        <p:txBody>
          <a:bodyPr>
            <a:normAutofit fontScale="92500" lnSpcReduction="10000"/>
          </a:bodyPr>
          <a:lstStyle/>
          <a:p>
            <a:r>
              <a:rPr lang="en-US" sz="1800" b="1" dirty="0" smtClean="0">
                <a:solidFill>
                  <a:srgbClr val="FF0000"/>
                </a:solidFill>
              </a:rPr>
              <a:t>1</a:t>
            </a:r>
            <a:r>
              <a:rPr lang="en-US" sz="1800" b="1" baseline="30000" dirty="0" smtClean="0">
                <a:solidFill>
                  <a:srgbClr val="FF0000"/>
                </a:solidFill>
              </a:rPr>
              <a:t>st</a:t>
            </a:r>
            <a:r>
              <a:rPr lang="en-US" sz="1800" b="1" dirty="0" smtClean="0">
                <a:solidFill>
                  <a:srgbClr val="FF0000"/>
                </a:solidFill>
              </a:rPr>
              <a:t> Law of Thermodynamics emphasizes on: </a:t>
            </a:r>
          </a:p>
          <a:p>
            <a:pPr marL="800100" lvl="1" indent="-342900">
              <a:buFont typeface="+mj-lt"/>
              <a:buAutoNum type="arabicPeriod"/>
            </a:pPr>
            <a:r>
              <a:rPr lang="en-US" sz="1400" dirty="0" smtClean="0"/>
              <a:t>Energy Equation to solve problems in HVAC work</a:t>
            </a:r>
          </a:p>
          <a:p>
            <a:pPr marL="800100" lvl="1" indent="-342900">
              <a:buFont typeface="+mj-lt"/>
              <a:buAutoNum type="arabicPeriod"/>
            </a:pPr>
            <a:r>
              <a:rPr lang="en-US" sz="1400" dirty="0" smtClean="0"/>
              <a:t>How much energy is used for given task (the power of a pump, the capacity of refrigeration machine) </a:t>
            </a:r>
            <a:endParaRPr lang="en-US" sz="1400" dirty="0"/>
          </a:p>
          <a:p>
            <a:r>
              <a:rPr lang="en-US" sz="1800" b="1" i="1" dirty="0" smtClean="0">
                <a:solidFill>
                  <a:srgbClr val="FF0000"/>
                </a:solidFill>
              </a:rPr>
              <a:t>2</a:t>
            </a:r>
            <a:r>
              <a:rPr lang="en-US" sz="1800" b="1" i="1" baseline="30000" dirty="0" smtClean="0">
                <a:solidFill>
                  <a:srgbClr val="FF0000"/>
                </a:solidFill>
              </a:rPr>
              <a:t>nd</a:t>
            </a:r>
            <a:r>
              <a:rPr lang="en-US" sz="1800" b="1" i="1" dirty="0" smtClean="0">
                <a:solidFill>
                  <a:srgbClr val="FF0000"/>
                </a:solidFill>
              </a:rPr>
              <a:t> Law of Thermodynamics States that: </a:t>
            </a:r>
          </a:p>
          <a:p>
            <a:pPr>
              <a:buFont typeface="+mj-lt"/>
              <a:buAutoNum type="alphaLcPeriod"/>
            </a:pPr>
            <a:r>
              <a:rPr lang="en-US" sz="1800" dirty="0" smtClean="0"/>
              <a:t>“No machine whose working fluid undergoes a cycle can absorb heat from one system, reject heat to another system and produce no other effect” (Clausius’ Law)</a:t>
            </a:r>
          </a:p>
          <a:p>
            <a:pPr>
              <a:buFont typeface="+mj-lt"/>
              <a:buAutoNum type="alphaLcPeriod"/>
            </a:pPr>
            <a:r>
              <a:rPr lang="en-US" sz="1800" dirty="0" smtClean="0"/>
              <a:t>Or 2</a:t>
            </a:r>
            <a:r>
              <a:rPr lang="en-US" sz="1800" baseline="30000" dirty="0" smtClean="0"/>
              <a:t>nd</a:t>
            </a:r>
            <a:r>
              <a:rPr lang="en-US" sz="1800" dirty="0" smtClean="0"/>
              <a:t> Law of Thermodynamics implies that net heat transfer occurs in the direction of decreasing temperature.</a:t>
            </a:r>
          </a:p>
          <a:p>
            <a:r>
              <a:rPr lang="en-US" sz="1800" b="1" dirty="0" smtClean="0"/>
              <a:t>Mathematically;</a:t>
            </a:r>
          </a:p>
          <a:p>
            <a:endParaRPr lang="en-US" sz="1800" dirty="0" smtClean="0"/>
          </a:p>
          <a:p>
            <a:endParaRPr lang="en-US" sz="1400" dirty="0" smtClean="0"/>
          </a:p>
          <a:p>
            <a:endParaRPr lang="en-US" sz="1800" dirty="0" smtClean="0"/>
          </a:p>
          <a:p>
            <a:endParaRPr lang="en-US" sz="1800" dirty="0"/>
          </a:p>
          <a:p>
            <a:r>
              <a:rPr lang="en-US" sz="1800" i="1" dirty="0" smtClean="0"/>
              <a:t>“No (heat)  engine whose working fluid undergoes a cycle can absorb heat from a single reservoir, deliver an equivalent amount of work, and produce no other effect” (Kelvin – Planck).</a:t>
            </a:r>
          </a:p>
          <a:p>
            <a:r>
              <a:rPr lang="en-US" sz="1800" b="1" dirty="0" smtClean="0">
                <a:solidFill>
                  <a:srgbClr val="FF0000"/>
                </a:solidFill>
              </a:rPr>
              <a:t>Analysis of the 2</a:t>
            </a:r>
            <a:r>
              <a:rPr lang="en-US" sz="1800" b="1" baseline="30000" dirty="0" smtClean="0">
                <a:solidFill>
                  <a:srgbClr val="FF0000"/>
                </a:solidFill>
              </a:rPr>
              <a:t>nd</a:t>
            </a:r>
            <a:r>
              <a:rPr lang="en-US" sz="1800" b="1" dirty="0" smtClean="0">
                <a:solidFill>
                  <a:srgbClr val="FF0000"/>
                </a:solidFill>
              </a:rPr>
              <a:t> Law:</a:t>
            </a:r>
          </a:p>
          <a:p>
            <a:pPr marL="800100" lvl="1" indent="-342900">
              <a:buFont typeface="+mj-lt"/>
              <a:buAutoNum type="arabicPeriod"/>
            </a:pPr>
            <a:r>
              <a:rPr lang="en-US" sz="1500" dirty="0" smtClean="0"/>
              <a:t>A heat resource cannot be fully converted to work.</a:t>
            </a:r>
          </a:p>
          <a:p>
            <a:pPr marL="800100" lvl="1" indent="-342900">
              <a:buFont typeface="+mj-lt"/>
              <a:buAutoNum type="arabicPeriod"/>
            </a:pPr>
            <a:r>
              <a:rPr lang="en-US" sz="1500" dirty="0" smtClean="0"/>
              <a:t>Refrigeration is a process of moving heat (thermal energy) from a cold region to a warmer region.</a:t>
            </a:r>
            <a:endParaRPr lang="en-US" sz="1500" dirty="0"/>
          </a:p>
          <a:p>
            <a:endParaRPr lang="en-US" sz="1500" dirty="0" smtClean="0"/>
          </a:p>
          <a:p>
            <a:endParaRPr lang="en-US" sz="1800" dirty="0"/>
          </a:p>
          <a:p>
            <a:endParaRPr lang="en-US" sz="1800" dirty="0" smtClean="0"/>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156171825"/>
              </p:ext>
            </p:extLst>
          </p:nvPr>
        </p:nvGraphicFramePr>
        <p:xfrm>
          <a:off x="1066800" y="3886200"/>
          <a:ext cx="4297680" cy="1066800"/>
        </p:xfrm>
        <a:graphic>
          <a:graphicData uri="http://schemas.openxmlformats.org/presentationml/2006/ole">
            <mc:AlternateContent xmlns:mc="http://schemas.openxmlformats.org/markup-compatibility/2006">
              <mc:Choice xmlns:v="urn:schemas-microsoft-com:vml" Requires="v">
                <p:oleObj spid="_x0000_s42000" name="Equation" r:id="rId3" imgW="3187440" imgH="888840" progId="Equation.3">
                  <p:embed/>
                </p:oleObj>
              </mc:Choice>
              <mc:Fallback>
                <p:oleObj name="Equation" r:id="rId3" imgW="3187440" imgH="888840" progId="Equation.3">
                  <p:embed/>
                  <p:pic>
                    <p:nvPicPr>
                      <p:cNvPr id="0" name=""/>
                      <p:cNvPicPr/>
                      <p:nvPr/>
                    </p:nvPicPr>
                    <p:blipFill>
                      <a:blip r:embed="rId4"/>
                      <a:stretch>
                        <a:fillRect/>
                      </a:stretch>
                    </p:blipFill>
                    <p:spPr>
                      <a:xfrm>
                        <a:off x="1066800" y="3886200"/>
                        <a:ext cx="4297680" cy="1066800"/>
                      </a:xfrm>
                      <a:prstGeom prst="rect">
                        <a:avLst/>
                      </a:prstGeom>
                    </p:spPr>
                  </p:pic>
                </p:oleObj>
              </mc:Fallback>
            </mc:AlternateContent>
          </a:graphicData>
        </a:graphic>
      </p:graphicFrame>
    </p:spTree>
    <p:extLst>
      <p:ext uri="{BB962C8B-B14F-4D97-AF65-F5344CB8AC3E}">
        <p14:creationId xmlns:p14="http://schemas.microsoft.com/office/powerpoint/2010/main" val="82792437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Thermodynamics Laws &amp; Heat Transfer Principles</a:t>
            </a:r>
          </a:p>
        </p:txBody>
      </p:sp>
      <p:sp>
        <p:nvSpPr>
          <p:cNvPr id="3" name="Content Placeholder 2"/>
          <p:cNvSpPr>
            <a:spLocks noGrp="1"/>
          </p:cNvSpPr>
          <p:nvPr>
            <p:ph idx="1"/>
          </p:nvPr>
        </p:nvSpPr>
        <p:spPr/>
        <p:txBody>
          <a:bodyPr/>
          <a:lstStyle/>
          <a:p>
            <a:r>
              <a:rPr lang="en-US" sz="1800" dirty="0" smtClean="0"/>
              <a:t>Example of 2</a:t>
            </a:r>
            <a:r>
              <a:rPr lang="en-US" sz="1800" baseline="30000" dirty="0" smtClean="0"/>
              <a:t>nd</a:t>
            </a:r>
            <a:r>
              <a:rPr lang="en-US" sz="1800" dirty="0" smtClean="0"/>
              <a:t> Law of Thermodynamics: </a:t>
            </a:r>
          </a:p>
          <a:p>
            <a:r>
              <a:rPr lang="en-US" sz="1800" dirty="0" smtClean="0"/>
              <a:t>An air-conditioned engineered contractor has a choice of using steel or copper piping of the same diameter in chilled water system. Which would be the best choice to minimize energy consumption?</a:t>
            </a:r>
          </a:p>
          <a:p>
            <a:r>
              <a:rPr lang="en-US" sz="1800" dirty="0" smtClean="0"/>
              <a:t>Solution:</a:t>
            </a:r>
          </a:p>
          <a:p>
            <a:r>
              <a:rPr lang="en-US" sz="1800" dirty="0" smtClean="0"/>
              <a:t>Applying 2</a:t>
            </a:r>
            <a:r>
              <a:rPr lang="en-US" sz="1800" baseline="30000" dirty="0" smtClean="0"/>
              <a:t>nd</a:t>
            </a:r>
            <a:r>
              <a:rPr lang="en-US" sz="1800" dirty="0" smtClean="0"/>
              <a:t> Law of Thermodynamics; Copper tubing has a smoother surface and therefore results less frictional loses. Less energy will be used in the pump, according to the Thermodynamics Second Law.</a:t>
            </a:r>
          </a:p>
          <a:p>
            <a:endParaRPr lang="en-US" sz="1800" dirty="0" smtClean="0"/>
          </a:p>
          <a:p>
            <a:r>
              <a:rPr lang="en-US" sz="1800" dirty="0" smtClean="0"/>
              <a:t> </a:t>
            </a:r>
          </a:p>
          <a:p>
            <a:endParaRPr lang="en-US" sz="1800" dirty="0"/>
          </a:p>
          <a:p>
            <a:endParaRPr lang="en-US" sz="1800" dirty="0" smtClean="0"/>
          </a:p>
          <a:p>
            <a:endParaRPr lang="en-US" sz="1800" dirty="0" smtClean="0"/>
          </a:p>
          <a:p>
            <a:endParaRPr lang="en-US" dirty="0"/>
          </a:p>
          <a:p>
            <a:endParaRPr lang="en-US" dirty="0" smtClean="0"/>
          </a:p>
          <a:p>
            <a:endParaRPr lang="en-US" dirty="0"/>
          </a:p>
        </p:txBody>
      </p:sp>
    </p:spTree>
    <p:extLst>
      <p:ext uri="{BB962C8B-B14F-4D97-AF65-F5344CB8AC3E}">
        <p14:creationId xmlns:p14="http://schemas.microsoft.com/office/powerpoint/2010/main" val="67486878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Thermodynamics Laws &amp; Heat Transfer Principles</a:t>
            </a:r>
          </a:p>
        </p:txBody>
      </p:sp>
      <p:sp>
        <p:nvSpPr>
          <p:cNvPr id="3" name="Content Placeholder 2"/>
          <p:cNvSpPr>
            <a:spLocks noGrp="1"/>
          </p:cNvSpPr>
          <p:nvPr>
            <p:ph idx="1"/>
          </p:nvPr>
        </p:nvSpPr>
        <p:spPr>
          <a:xfrm>
            <a:off x="0" y="1143000"/>
            <a:ext cx="8991600" cy="5715000"/>
          </a:xfrm>
        </p:spPr>
        <p:txBody>
          <a:bodyPr>
            <a:normAutofit/>
          </a:bodyPr>
          <a:lstStyle/>
          <a:p>
            <a:r>
              <a:rPr lang="en-US" sz="1800" b="1" dirty="0" smtClean="0">
                <a:solidFill>
                  <a:srgbClr val="FF0000"/>
                </a:solidFill>
              </a:rPr>
              <a:t>Heat Transfer Principles:</a:t>
            </a:r>
          </a:p>
          <a:p>
            <a:r>
              <a:rPr lang="en-US" sz="1800" dirty="0" smtClean="0"/>
              <a:t>The principles of heat states that, heat will transfer from the warmer body to the cooler body.</a:t>
            </a:r>
          </a:p>
          <a:p>
            <a:r>
              <a:rPr lang="en-US" sz="1800" dirty="0" smtClean="0"/>
              <a:t>There are modes of heat transfer. These include:</a:t>
            </a:r>
          </a:p>
          <a:p>
            <a:pPr marL="800100" lvl="1" indent="-342900">
              <a:buFont typeface="+mj-lt"/>
              <a:buAutoNum type="arabicPeriod"/>
            </a:pPr>
            <a:r>
              <a:rPr lang="en-US" sz="1600" dirty="0" smtClean="0"/>
              <a:t>Conduction</a:t>
            </a:r>
          </a:p>
          <a:p>
            <a:pPr marL="800100" lvl="1" indent="-342900">
              <a:buFont typeface="+mj-lt"/>
              <a:buAutoNum type="arabicPeriod"/>
            </a:pPr>
            <a:r>
              <a:rPr lang="en-US" sz="1600" dirty="0" smtClean="0"/>
              <a:t>Convection</a:t>
            </a:r>
          </a:p>
          <a:p>
            <a:pPr marL="800100" lvl="1" indent="-342900">
              <a:buFont typeface="+mj-lt"/>
              <a:buAutoNum type="arabicPeriod"/>
            </a:pPr>
            <a:r>
              <a:rPr lang="en-US" sz="1600" dirty="0" smtClean="0"/>
              <a:t>Radiation</a:t>
            </a:r>
          </a:p>
          <a:p>
            <a:pPr marL="0" indent="0">
              <a:buNone/>
            </a:pPr>
            <a:r>
              <a:rPr lang="en-US" sz="1800" b="1" i="1" dirty="0" smtClean="0">
                <a:solidFill>
                  <a:srgbClr val="FF0000"/>
                </a:solidFill>
              </a:rPr>
              <a:t>1. Conduction </a:t>
            </a:r>
            <a:r>
              <a:rPr lang="en-US" sz="1800" dirty="0" smtClean="0"/>
              <a:t>occurs by direct physical contact between two or more bodies i.e. thermal conduction refers to the direct transfer of energy between particles at the atomic level.</a:t>
            </a:r>
          </a:p>
          <a:p>
            <a:pPr marL="0" indent="0">
              <a:buNone/>
            </a:pPr>
            <a:r>
              <a:rPr lang="en-US" sz="1800" dirty="0" smtClean="0"/>
              <a:t>Mathematically:</a:t>
            </a:r>
          </a:p>
          <a:p>
            <a:pPr marL="0" indent="0">
              <a:buNone/>
            </a:pPr>
            <a:r>
              <a:rPr lang="en-US" sz="1800" dirty="0" smtClean="0"/>
              <a:t>  </a:t>
            </a:r>
            <a:endParaRPr lang="en-US" sz="1800" dirty="0"/>
          </a:p>
          <a:p>
            <a:endParaRPr lang="en-US" sz="1800" dirty="0" smtClean="0"/>
          </a:p>
          <a:p>
            <a:endParaRPr lang="en-US" sz="1800" dirty="0"/>
          </a:p>
          <a:p>
            <a:endParaRPr lang="en-US" sz="1800" dirty="0" smtClean="0"/>
          </a:p>
          <a:p>
            <a:endParaRPr lang="en-US" sz="1800" dirty="0"/>
          </a:p>
        </p:txBody>
      </p:sp>
      <p:graphicFrame>
        <p:nvGraphicFramePr>
          <p:cNvPr id="4" name="Object 3"/>
          <p:cNvGraphicFramePr>
            <a:graphicFrameLocks noChangeAspect="1"/>
          </p:cNvGraphicFramePr>
          <p:nvPr>
            <p:extLst>
              <p:ext uri="{D42A27DB-BD31-4B8C-83A1-F6EECF244321}">
                <p14:modId xmlns:p14="http://schemas.microsoft.com/office/powerpoint/2010/main" val="4132460276"/>
              </p:ext>
            </p:extLst>
          </p:nvPr>
        </p:nvGraphicFramePr>
        <p:xfrm>
          <a:off x="2578100" y="3962400"/>
          <a:ext cx="4051300" cy="2794000"/>
        </p:xfrm>
        <a:graphic>
          <a:graphicData uri="http://schemas.openxmlformats.org/presentationml/2006/ole">
            <mc:AlternateContent xmlns:mc="http://schemas.openxmlformats.org/markup-compatibility/2006">
              <mc:Choice xmlns:v="urn:schemas-microsoft-com:vml" Requires="v">
                <p:oleObj spid="_x0000_s43023" name="Equation" r:id="rId3" imgW="4063680" imgH="2869920" progId="Equation.3">
                  <p:embed/>
                </p:oleObj>
              </mc:Choice>
              <mc:Fallback>
                <p:oleObj name="Equation" r:id="rId3" imgW="4063680" imgH="2869920" progId="Equation.3">
                  <p:embed/>
                  <p:pic>
                    <p:nvPicPr>
                      <p:cNvPr id="0" name=""/>
                      <p:cNvPicPr/>
                      <p:nvPr/>
                    </p:nvPicPr>
                    <p:blipFill>
                      <a:blip r:embed="rId4"/>
                      <a:stretch>
                        <a:fillRect/>
                      </a:stretch>
                    </p:blipFill>
                    <p:spPr>
                      <a:xfrm>
                        <a:off x="2578100" y="3962400"/>
                        <a:ext cx="4051300" cy="2794000"/>
                      </a:xfrm>
                      <a:prstGeom prst="rect">
                        <a:avLst/>
                      </a:prstGeom>
                    </p:spPr>
                  </p:pic>
                </p:oleObj>
              </mc:Fallback>
            </mc:AlternateContent>
          </a:graphicData>
        </a:graphic>
      </p:graphicFrame>
    </p:spTree>
    <p:extLst>
      <p:ext uri="{BB962C8B-B14F-4D97-AF65-F5344CB8AC3E}">
        <p14:creationId xmlns:p14="http://schemas.microsoft.com/office/powerpoint/2010/main" val="404144912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Thermodynamics Laws &amp; Heat Transfer Principles</a:t>
            </a:r>
          </a:p>
        </p:txBody>
      </p:sp>
      <p:sp>
        <p:nvSpPr>
          <p:cNvPr id="3" name="Content Placeholder 2"/>
          <p:cNvSpPr>
            <a:spLocks noGrp="1"/>
          </p:cNvSpPr>
          <p:nvPr>
            <p:ph idx="1"/>
          </p:nvPr>
        </p:nvSpPr>
        <p:spPr>
          <a:xfrm>
            <a:off x="152400" y="1600200"/>
            <a:ext cx="8839200" cy="4953000"/>
          </a:xfrm>
        </p:spPr>
        <p:txBody>
          <a:bodyPr>
            <a:normAutofit/>
          </a:bodyPr>
          <a:lstStyle/>
          <a:p>
            <a:endParaRPr lang="en-US" sz="1800" dirty="0" smtClean="0"/>
          </a:p>
          <a:p>
            <a:pPr marL="0" indent="0">
              <a:buNone/>
            </a:pPr>
            <a:r>
              <a:rPr lang="en-US" sz="1800" b="1" i="1" dirty="0" smtClean="0">
                <a:solidFill>
                  <a:srgbClr val="FF0000"/>
                </a:solidFill>
              </a:rPr>
              <a:t>2. Convection </a:t>
            </a:r>
            <a:r>
              <a:rPr lang="en-US" sz="1800" dirty="0" smtClean="0"/>
              <a:t>occurs by air currents: the thermal convection transfer of energy may include some conduction but refers primarily to energy transfer by eddy mixing and diffusion, i.e., by fluids in motion.</a:t>
            </a:r>
          </a:p>
          <a:p>
            <a:r>
              <a:rPr lang="en-US" sz="1800" dirty="0" smtClean="0"/>
              <a:t>Mathematically;</a:t>
            </a:r>
          </a:p>
          <a:p>
            <a:r>
              <a:rPr lang="en-US" sz="1800" dirty="0" smtClean="0"/>
              <a:t>For a finned-coil fluid-to-air heat exchanger, the general equation for heat transfer is  </a:t>
            </a:r>
            <a:endParaRPr lang="en-US" sz="1800" dirty="0"/>
          </a:p>
          <a:p>
            <a:endParaRPr lang="en-US" sz="1800" dirty="0" smtClean="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endParaRPr lang="en-US" sz="1800" dirty="0"/>
          </a:p>
          <a:p>
            <a:endParaRPr lang="en-US" sz="1800" dirty="0" smtClean="0"/>
          </a:p>
          <a:p>
            <a:endParaRPr lang="en-US" sz="1800" dirty="0"/>
          </a:p>
        </p:txBody>
      </p:sp>
      <p:graphicFrame>
        <p:nvGraphicFramePr>
          <p:cNvPr id="4" name="Object 3"/>
          <p:cNvGraphicFramePr>
            <a:graphicFrameLocks noChangeAspect="1"/>
          </p:cNvGraphicFramePr>
          <p:nvPr>
            <p:extLst>
              <p:ext uri="{D42A27DB-BD31-4B8C-83A1-F6EECF244321}">
                <p14:modId xmlns:p14="http://schemas.microsoft.com/office/powerpoint/2010/main" val="319195042"/>
              </p:ext>
            </p:extLst>
          </p:nvPr>
        </p:nvGraphicFramePr>
        <p:xfrm>
          <a:off x="1295400" y="3505200"/>
          <a:ext cx="4343400" cy="2819400"/>
        </p:xfrm>
        <a:graphic>
          <a:graphicData uri="http://schemas.openxmlformats.org/presentationml/2006/ole">
            <mc:AlternateContent xmlns:mc="http://schemas.openxmlformats.org/markup-compatibility/2006">
              <mc:Choice xmlns:v="urn:schemas-microsoft-com:vml" Requires="v">
                <p:oleObj spid="_x0000_s44045" name="Equation" r:id="rId3" imgW="4038480" imgH="2666880" progId="Equation.3">
                  <p:embed/>
                </p:oleObj>
              </mc:Choice>
              <mc:Fallback>
                <p:oleObj name="Equation" r:id="rId3" imgW="4038480" imgH="2666880" progId="Equation.3">
                  <p:embed/>
                  <p:pic>
                    <p:nvPicPr>
                      <p:cNvPr id="0" name=""/>
                      <p:cNvPicPr/>
                      <p:nvPr/>
                    </p:nvPicPr>
                    <p:blipFill>
                      <a:blip r:embed="rId4"/>
                      <a:stretch>
                        <a:fillRect/>
                      </a:stretch>
                    </p:blipFill>
                    <p:spPr>
                      <a:xfrm>
                        <a:off x="1295400" y="3505200"/>
                        <a:ext cx="4343400" cy="2819400"/>
                      </a:xfrm>
                      <a:prstGeom prst="rect">
                        <a:avLst/>
                      </a:prstGeom>
                    </p:spPr>
                  </p:pic>
                </p:oleObj>
              </mc:Fallback>
            </mc:AlternateContent>
          </a:graphicData>
        </a:graphic>
      </p:graphicFrame>
    </p:spTree>
    <p:extLst>
      <p:ext uri="{BB962C8B-B14F-4D97-AF65-F5344CB8AC3E}">
        <p14:creationId xmlns:p14="http://schemas.microsoft.com/office/powerpoint/2010/main" val="225297253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Thermodynamics Laws &amp; Heat Transfer Principles</a:t>
            </a:r>
          </a:p>
        </p:txBody>
      </p:sp>
      <p:sp>
        <p:nvSpPr>
          <p:cNvPr id="3" name="Content Placeholder 2"/>
          <p:cNvSpPr>
            <a:spLocks noGrp="1"/>
          </p:cNvSpPr>
          <p:nvPr>
            <p:ph idx="1"/>
          </p:nvPr>
        </p:nvSpPr>
        <p:spPr>
          <a:xfrm>
            <a:off x="152400" y="1600200"/>
            <a:ext cx="8763000" cy="5181600"/>
          </a:xfrm>
        </p:spPr>
        <p:txBody>
          <a:bodyPr>
            <a:normAutofit fontScale="77500" lnSpcReduction="20000"/>
          </a:bodyPr>
          <a:lstStyle/>
          <a:p>
            <a:pPr marL="0" indent="0">
              <a:buNone/>
            </a:pPr>
            <a:r>
              <a:rPr lang="en-US" sz="1800" b="1" i="1" dirty="0" smtClean="0">
                <a:solidFill>
                  <a:srgbClr val="FF0000"/>
                </a:solidFill>
              </a:rPr>
              <a:t>2. Convection transfer cont’d: </a:t>
            </a:r>
          </a:p>
          <a:p>
            <a:r>
              <a:rPr lang="en-US" sz="1800" dirty="0" smtClean="0"/>
              <a:t>For a shell-and-tube fluid-to-fluid heat exchanger, the equation for heat transfer is </a:t>
            </a:r>
          </a:p>
          <a:p>
            <a:endParaRPr lang="en-US" sz="1800" dirty="0" smtClean="0"/>
          </a:p>
          <a:p>
            <a:endParaRPr lang="en-US" sz="1800" dirty="0" smtClean="0"/>
          </a:p>
          <a:p>
            <a:endParaRPr lang="en-US" sz="1800" dirty="0"/>
          </a:p>
          <a:p>
            <a:endParaRPr lang="en-US" sz="1800" dirty="0" smtClean="0"/>
          </a:p>
          <a:p>
            <a:pPr marL="0" indent="0">
              <a:buNone/>
            </a:pPr>
            <a:endParaRPr lang="en-US" sz="1800" b="1" i="1" dirty="0" smtClean="0">
              <a:solidFill>
                <a:srgbClr val="FF0000"/>
              </a:solidFill>
            </a:endParaRPr>
          </a:p>
          <a:p>
            <a:pPr marL="0" indent="0">
              <a:buNone/>
            </a:pPr>
            <a:endParaRPr lang="en-US" sz="1800" b="1" i="1" dirty="0">
              <a:solidFill>
                <a:srgbClr val="FF0000"/>
              </a:solidFill>
            </a:endParaRPr>
          </a:p>
          <a:p>
            <a:pPr marL="0" indent="0">
              <a:buNone/>
            </a:pPr>
            <a:endParaRPr lang="en-US" sz="1800" b="1" i="1" dirty="0" smtClean="0">
              <a:solidFill>
                <a:srgbClr val="FF0000"/>
              </a:solidFill>
            </a:endParaRPr>
          </a:p>
          <a:p>
            <a:pPr marL="0" indent="0">
              <a:buNone/>
            </a:pPr>
            <a:endParaRPr lang="en-US" sz="2100" b="1" i="1" dirty="0" smtClean="0">
              <a:solidFill>
                <a:srgbClr val="FF0000"/>
              </a:solidFill>
            </a:endParaRPr>
          </a:p>
          <a:p>
            <a:pPr marL="0" indent="0">
              <a:buNone/>
            </a:pPr>
            <a:r>
              <a:rPr lang="en-US" sz="2100" b="1" i="1" dirty="0" smtClean="0">
                <a:solidFill>
                  <a:srgbClr val="FF0000"/>
                </a:solidFill>
              </a:rPr>
              <a:t>3. Radiation </a:t>
            </a:r>
            <a:r>
              <a:rPr lang="en-US" sz="2100" dirty="0" smtClean="0"/>
              <a:t>occurs by heat rays i.e.,  thermal radiation describes a complex phenomenon which includes changes in energy form: from internal energy at the source of electromagnetic energy for transmission, then back to the internal energy at the receiver. There is no material medium required for energy transmission, therefore, radiation transfer works best in a perfect vacuum.</a:t>
            </a:r>
          </a:p>
          <a:p>
            <a:pPr marL="0" indent="0">
              <a:buNone/>
            </a:pPr>
            <a:r>
              <a:rPr lang="en-US" sz="2100" dirty="0" smtClean="0"/>
              <a:t>Factors that affect radiation heat transfer include:</a:t>
            </a:r>
          </a:p>
          <a:p>
            <a:pPr marL="457200" indent="-457200">
              <a:buFont typeface="+mj-lt"/>
              <a:buAutoNum type="alphaLcPeriod"/>
            </a:pPr>
            <a:r>
              <a:rPr lang="en-US" sz="2100" dirty="0"/>
              <a:t>	</a:t>
            </a:r>
            <a:r>
              <a:rPr lang="en-US" sz="2100" dirty="0" smtClean="0"/>
              <a:t>Emittance</a:t>
            </a:r>
          </a:p>
          <a:p>
            <a:pPr marL="457200" indent="-457200">
              <a:buFont typeface="+mj-lt"/>
              <a:buAutoNum type="alphaLcPeriod"/>
            </a:pPr>
            <a:r>
              <a:rPr lang="en-US" sz="2100" dirty="0" smtClean="0"/>
              <a:t>	Absorptance</a:t>
            </a:r>
          </a:p>
          <a:p>
            <a:pPr marL="457200" indent="-457200">
              <a:buFont typeface="+mj-lt"/>
              <a:buAutoNum type="alphaLcPeriod"/>
            </a:pPr>
            <a:r>
              <a:rPr lang="en-US" sz="2100" dirty="0" smtClean="0"/>
              <a:t>	Reflectance</a:t>
            </a:r>
          </a:p>
          <a:p>
            <a:pPr marL="457200" indent="-457200">
              <a:buFont typeface="+mj-lt"/>
              <a:buAutoNum type="alphaLcPeriod"/>
            </a:pPr>
            <a:r>
              <a:rPr lang="en-US" sz="2100" dirty="0" smtClean="0"/>
              <a:t>	Transmittance</a:t>
            </a:r>
          </a:p>
          <a:p>
            <a:pPr marL="457200" indent="-457200">
              <a:buFont typeface="+mj-lt"/>
              <a:buAutoNum type="alphaLcPeriod"/>
            </a:pPr>
            <a:r>
              <a:rPr lang="en-US" sz="2100" dirty="0" smtClean="0"/>
              <a:t>	Absolute temperature difference</a:t>
            </a:r>
          </a:p>
          <a:p>
            <a:pPr marL="457200" indent="-457200">
              <a:buFont typeface="+mj-lt"/>
              <a:buAutoNum type="alphaLcPeriod"/>
            </a:pPr>
            <a:r>
              <a:rPr lang="en-US" sz="2100" dirty="0" smtClean="0"/>
              <a:t>	Geometry</a:t>
            </a:r>
          </a:p>
          <a:p>
            <a:pPr marL="0" indent="0">
              <a:buNone/>
            </a:pPr>
            <a:endParaRPr lang="en-US" sz="1800" dirty="0"/>
          </a:p>
        </p:txBody>
      </p:sp>
      <p:graphicFrame>
        <p:nvGraphicFramePr>
          <p:cNvPr id="4" name="Object 3"/>
          <p:cNvGraphicFramePr>
            <a:graphicFrameLocks noChangeAspect="1"/>
          </p:cNvGraphicFramePr>
          <p:nvPr>
            <p:extLst>
              <p:ext uri="{D42A27DB-BD31-4B8C-83A1-F6EECF244321}">
                <p14:modId xmlns:p14="http://schemas.microsoft.com/office/powerpoint/2010/main" val="987585016"/>
              </p:ext>
            </p:extLst>
          </p:nvPr>
        </p:nvGraphicFramePr>
        <p:xfrm>
          <a:off x="1066800" y="2438400"/>
          <a:ext cx="3797300" cy="1181100"/>
        </p:xfrm>
        <a:graphic>
          <a:graphicData uri="http://schemas.openxmlformats.org/presentationml/2006/ole">
            <mc:AlternateContent xmlns:mc="http://schemas.openxmlformats.org/markup-compatibility/2006">
              <mc:Choice xmlns:v="urn:schemas-microsoft-com:vml" Requires="v">
                <p:oleObj spid="_x0000_s45069" name="Equation" r:id="rId3" imgW="3797280" imgH="1180800" progId="Equation.3">
                  <p:embed/>
                </p:oleObj>
              </mc:Choice>
              <mc:Fallback>
                <p:oleObj name="Equation" r:id="rId3" imgW="3797280" imgH="1180800" progId="Equation.3">
                  <p:embed/>
                  <p:pic>
                    <p:nvPicPr>
                      <p:cNvPr id="0" name=""/>
                      <p:cNvPicPr/>
                      <p:nvPr/>
                    </p:nvPicPr>
                    <p:blipFill>
                      <a:blip r:embed="rId4"/>
                      <a:stretch>
                        <a:fillRect/>
                      </a:stretch>
                    </p:blipFill>
                    <p:spPr>
                      <a:xfrm>
                        <a:off x="1066800" y="2438400"/>
                        <a:ext cx="3797300" cy="1181100"/>
                      </a:xfrm>
                      <a:prstGeom prst="rect">
                        <a:avLst/>
                      </a:prstGeom>
                    </p:spPr>
                  </p:pic>
                </p:oleObj>
              </mc:Fallback>
            </mc:AlternateContent>
          </a:graphicData>
        </a:graphic>
      </p:graphicFrame>
    </p:spTree>
    <p:extLst>
      <p:ext uri="{BB962C8B-B14F-4D97-AF65-F5344CB8AC3E}">
        <p14:creationId xmlns:p14="http://schemas.microsoft.com/office/powerpoint/2010/main" val="2667326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Thermodynamics Laws &amp; Heat Transfer Principles</a:t>
            </a:r>
          </a:p>
        </p:txBody>
      </p:sp>
      <p:sp>
        <p:nvSpPr>
          <p:cNvPr id="3" name="Content Placeholder 2"/>
          <p:cNvSpPr>
            <a:spLocks noGrp="1"/>
          </p:cNvSpPr>
          <p:nvPr>
            <p:ph idx="1"/>
          </p:nvPr>
        </p:nvSpPr>
        <p:spPr/>
        <p:txBody>
          <a:bodyPr>
            <a:normAutofit/>
          </a:bodyPr>
          <a:lstStyle/>
          <a:p>
            <a:pPr marL="0" indent="0">
              <a:buNone/>
            </a:pPr>
            <a:r>
              <a:rPr lang="en-US" sz="1800" b="1" i="1" dirty="0" smtClean="0">
                <a:solidFill>
                  <a:srgbClr val="FF0000"/>
                </a:solidFill>
              </a:rPr>
              <a:t>3. Radiation heat transfer: </a:t>
            </a:r>
            <a:r>
              <a:rPr lang="en-US" sz="1800" dirty="0" smtClean="0"/>
              <a:t>One general equation for the net radiant heat transfer between two surfaces is:</a:t>
            </a:r>
          </a:p>
          <a:p>
            <a:r>
              <a:rPr lang="en-US" sz="1800" dirty="0" smtClean="0"/>
              <a:t>Mathematically;</a:t>
            </a:r>
          </a:p>
          <a:p>
            <a:endParaRPr lang="en-US" sz="1800" dirty="0" smtClean="0"/>
          </a:p>
          <a:p>
            <a:endParaRPr lang="en-US" sz="1800" dirty="0"/>
          </a:p>
          <a:p>
            <a:endParaRPr lang="en-US" sz="1800" dirty="0" smtClean="0"/>
          </a:p>
          <a:p>
            <a:endParaRPr lang="en-US" sz="1800" dirty="0"/>
          </a:p>
        </p:txBody>
      </p:sp>
      <p:graphicFrame>
        <p:nvGraphicFramePr>
          <p:cNvPr id="4" name="Object 3"/>
          <p:cNvGraphicFramePr>
            <a:graphicFrameLocks noChangeAspect="1"/>
          </p:cNvGraphicFramePr>
          <p:nvPr>
            <p:extLst>
              <p:ext uri="{D42A27DB-BD31-4B8C-83A1-F6EECF244321}">
                <p14:modId xmlns:p14="http://schemas.microsoft.com/office/powerpoint/2010/main" val="2736217321"/>
              </p:ext>
            </p:extLst>
          </p:nvPr>
        </p:nvGraphicFramePr>
        <p:xfrm>
          <a:off x="990599" y="2514600"/>
          <a:ext cx="6184557" cy="2514600"/>
        </p:xfrm>
        <a:graphic>
          <a:graphicData uri="http://schemas.openxmlformats.org/presentationml/2006/ole">
            <mc:AlternateContent xmlns:mc="http://schemas.openxmlformats.org/markup-compatibility/2006">
              <mc:Choice xmlns:v="urn:schemas-microsoft-com:vml" Requires="v">
                <p:oleObj spid="_x0000_s46090" name="Equation" r:id="rId3" imgW="4622760" imgH="1879560" progId="Equation.3">
                  <p:embed/>
                </p:oleObj>
              </mc:Choice>
              <mc:Fallback>
                <p:oleObj name="Equation" r:id="rId3" imgW="4622760" imgH="1879560" progId="Equation.3">
                  <p:embed/>
                  <p:pic>
                    <p:nvPicPr>
                      <p:cNvPr id="0" name=""/>
                      <p:cNvPicPr/>
                      <p:nvPr/>
                    </p:nvPicPr>
                    <p:blipFill>
                      <a:blip r:embed="rId4"/>
                      <a:stretch>
                        <a:fillRect/>
                      </a:stretch>
                    </p:blipFill>
                    <p:spPr>
                      <a:xfrm>
                        <a:off x="990599" y="2514600"/>
                        <a:ext cx="6184557" cy="2514600"/>
                      </a:xfrm>
                      <a:prstGeom prst="rect">
                        <a:avLst/>
                      </a:prstGeom>
                    </p:spPr>
                  </p:pic>
                </p:oleObj>
              </mc:Fallback>
            </mc:AlternateContent>
          </a:graphicData>
        </a:graphic>
      </p:graphicFrame>
    </p:spTree>
    <p:extLst>
      <p:ext uri="{BB962C8B-B14F-4D97-AF65-F5344CB8AC3E}">
        <p14:creationId xmlns:p14="http://schemas.microsoft.com/office/powerpoint/2010/main" val="229589747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Estimate of Sensible and Latent Heat Changes</a:t>
            </a:r>
            <a:endParaRPr lang="en-US" sz="2800" dirty="0"/>
          </a:p>
        </p:txBody>
      </p:sp>
      <p:sp>
        <p:nvSpPr>
          <p:cNvPr id="3" name="Content Placeholder 2"/>
          <p:cNvSpPr>
            <a:spLocks noGrp="1"/>
          </p:cNvSpPr>
          <p:nvPr>
            <p:ph idx="1"/>
          </p:nvPr>
        </p:nvSpPr>
        <p:spPr>
          <a:xfrm>
            <a:off x="457200" y="1600200"/>
            <a:ext cx="8229600" cy="5105400"/>
          </a:xfrm>
        </p:spPr>
        <p:txBody>
          <a:bodyPr/>
          <a:lstStyle/>
          <a:p>
            <a:r>
              <a:rPr lang="en-US" sz="1800" b="1" dirty="0" smtClean="0">
                <a:solidFill>
                  <a:srgbClr val="FF0000"/>
                </a:solidFill>
              </a:rPr>
              <a:t>Sensible heat Equation:</a:t>
            </a:r>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r>
              <a:rPr lang="en-US" sz="1800" b="1" dirty="0" smtClean="0">
                <a:solidFill>
                  <a:srgbClr val="FF0000"/>
                </a:solidFill>
              </a:rPr>
              <a:t>Latent Heat Equation:</a:t>
            </a:r>
          </a:p>
          <a:p>
            <a:endParaRPr lang="en-US" sz="1800" dirty="0"/>
          </a:p>
          <a:p>
            <a:endParaRPr lang="en-US" sz="1800" dirty="0" smtClean="0"/>
          </a:p>
          <a:p>
            <a:endParaRPr lang="en-US" sz="1800" dirty="0" smtClean="0"/>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474974067"/>
              </p:ext>
            </p:extLst>
          </p:nvPr>
        </p:nvGraphicFramePr>
        <p:xfrm>
          <a:off x="3352800" y="1600200"/>
          <a:ext cx="4419600" cy="2201268"/>
        </p:xfrm>
        <a:graphic>
          <a:graphicData uri="http://schemas.openxmlformats.org/presentationml/2006/ole">
            <mc:AlternateContent xmlns:mc="http://schemas.openxmlformats.org/markup-compatibility/2006">
              <mc:Choice xmlns:v="urn:schemas-microsoft-com:vml" Requires="v">
                <p:oleObj spid="_x0000_s47117" name="Equation" r:id="rId3" imgW="3288960" imgH="1638000" progId="Equation.3">
                  <p:embed/>
                </p:oleObj>
              </mc:Choice>
              <mc:Fallback>
                <p:oleObj name="Equation" r:id="rId3" imgW="3288960" imgH="1638000" progId="Equation.3">
                  <p:embed/>
                  <p:pic>
                    <p:nvPicPr>
                      <p:cNvPr id="0" name=""/>
                      <p:cNvPicPr/>
                      <p:nvPr/>
                    </p:nvPicPr>
                    <p:blipFill>
                      <a:blip r:embed="rId4"/>
                      <a:stretch>
                        <a:fillRect/>
                      </a:stretch>
                    </p:blipFill>
                    <p:spPr>
                      <a:xfrm>
                        <a:off x="3352800" y="1600200"/>
                        <a:ext cx="4419600" cy="2201268"/>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666889804"/>
              </p:ext>
            </p:extLst>
          </p:nvPr>
        </p:nvGraphicFramePr>
        <p:xfrm>
          <a:off x="3505200" y="4038600"/>
          <a:ext cx="4114800" cy="2465336"/>
        </p:xfrm>
        <a:graphic>
          <a:graphicData uri="http://schemas.openxmlformats.org/presentationml/2006/ole">
            <mc:AlternateContent xmlns:mc="http://schemas.openxmlformats.org/markup-compatibility/2006">
              <mc:Choice xmlns:v="urn:schemas-microsoft-com:vml" Requires="v">
                <p:oleObj spid="_x0000_s47118" name="Equation" r:id="rId5" imgW="2730240" imgH="1879560" progId="Equation.3">
                  <p:embed/>
                </p:oleObj>
              </mc:Choice>
              <mc:Fallback>
                <p:oleObj name="Equation" r:id="rId5" imgW="2730240" imgH="1879560" progId="Equation.3">
                  <p:embed/>
                  <p:pic>
                    <p:nvPicPr>
                      <p:cNvPr id="0" name=""/>
                      <p:cNvPicPr/>
                      <p:nvPr/>
                    </p:nvPicPr>
                    <p:blipFill>
                      <a:blip r:embed="rId6"/>
                      <a:stretch>
                        <a:fillRect/>
                      </a:stretch>
                    </p:blipFill>
                    <p:spPr>
                      <a:xfrm>
                        <a:off x="3505200" y="4038600"/>
                        <a:ext cx="4114800" cy="2465336"/>
                      </a:xfrm>
                      <a:prstGeom prst="rect">
                        <a:avLst/>
                      </a:prstGeom>
                    </p:spPr>
                  </p:pic>
                </p:oleObj>
              </mc:Fallback>
            </mc:AlternateContent>
          </a:graphicData>
        </a:graphic>
      </p:graphicFrame>
    </p:spTree>
    <p:extLst>
      <p:ext uri="{BB962C8B-B14F-4D97-AF65-F5344CB8AC3E}">
        <p14:creationId xmlns:p14="http://schemas.microsoft.com/office/powerpoint/2010/main" val="364164204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Estimate of Sensible and Latent Heat Changes</a:t>
            </a:r>
          </a:p>
        </p:txBody>
      </p:sp>
      <p:sp>
        <p:nvSpPr>
          <p:cNvPr id="3" name="Content Placeholder 2"/>
          <p:cNvSpPr>
            <a:spLocks noGrp="1"/>
          </p:cNvSpPr>
          <p:nvPr>
            <p:ph idx="1"/>
          </p:nvPr>
        </p:nvSpPr>
        <p:spPr/>
        <p:txBody>
          <a:bodyPr>
            <a:normAutofit/>
          </a:bodyPr>
          <a:lstStyle/>
          <a:p>
            <a:r>
              <a:rPr lang="en-US" sz="1800" dirty="0" smtClean="0"/>
              <a:t>Example 1: There are 5000 GPM of chilled water being circulated from the refrigeration plant to the air conditioning systems of the buildings at the Refinery Company. The water is cooled from 55</a:t>
            </a:r>
            <a:r>
              <a:rPr lang="en-US" sz="1800" baseline="30000" dirty="0" smtClean="0"/>
              <a:t>o</a:t>
            </a:r>
            <a:r>
              <a:rPr lang="en-US" sz="1800" dirty="0" smtClean="0"/>
              <a:t>F to 43</a:t>
            </a:r>
            <a:r>
              <a:rPr lang="en-US" sz="1800" baseline="30000" dirty="0" smtClean="0"/>
              <a:t>o</a:t>
            </a:r>
            <a:r>
              <a:rPr lang="en-US" sz="1800" dirty="0" smtClean="0"/>
              <a:t>F.</a:t>
            </a:r>
          </a:p>
          <a:p>
            <a:r>
              <a:rPr lang="en-US" sz="1800" dirty="0" smtClean="0"/>
              <a:t>Solution:</a:t>
            </a:r>
          </a:p>
          <a:p>
            <a:endParaRPr lang="en-US" sz="1800" dirty="0"/>
          </a:p>
          <a:p>
            <a:endParaRPr lang="en-US" sz="1800" dirty="0" smtClean="0"/>
          </a:p>
          <a:p>
            <a:endParaRPr lang="en-US" sz="1800" dirty="0"/>
          </a:p>
        </p:txBody>
      </p:sp>
      <p:graphicFrame>
        <p:nvGraphicFramePr>
          <p:cNvPr id="4" name="Object 3"/>
          <p:cNvGraphicFramePr>
            <a:graphicFrameLocks noChangeAspect="1"/>
          </p:cNvGraphicFramePr>
          <p:nvPr>
            <p:extLst>
              <p:ext uri="{D42A27DB-BD31-4B8C-83A1-F6EECF244321}">
                <p14:modId xmlns:p14="http://schemas.microsoft.com/office/powerpoint/2010/main" val="1931203950"/>
              </p:ext>
            </p:extLst>
          </p:nvPr>
        </p:nvGraphicFramePr>
        <p:xfrm>
          <a:off x="1828800" y="2514600"/>
          <a:ext cx="3556000" cy="1905000"/>
        </p:xfrm>
        <a:graphic>
          <a:graphicData uri="http://schemas.openxmlformats.org/presentationml/2006/ole">
            <mc:AlternateContent xmlns:mc="http://schemas.openxmlformats.org/markup-compatibility/2006">
              <mc:Choice xmlns:v="urn:schemas-microsoft-com:vml" Requires="v">
                <p:oleObj spid="_x0000_s48135" name="Equation" r:id="rId3" imgW="2844720" imgH="1523880" progId="Equation.3">
                  <p:embed/>
                </p:oleObj>
              </mc:Choice>
              <mc:Fallback>
                <p:oleObj name="Equation" r:id="rId3" imgW="2844720" imgH="1523880" progId="Equation.3">
                  <p:embed/>
                  <p:pic>
                    <p:nvPicPr>
                      <p:cNvPr id="0" name=""/>
                      <p:cNvPicPr/>
                      <p:nvPr/>
                    </p:nvPicPr>
                    <p:blipFill>
                      <a:blip r:embed="rId4"/>
                      <a:stretch>
                        <a:fillRect/>
                      </a:stretch>
                    </p:blipFill>
                    <p:spPr>
                      <a:xfrm>
                        <a:off x="1828800" y="2514600"/>
                        <a:ext cx="3556000" cy="1905000"/>
                      </a:xfrm>
                      <a:prstGeom prst="rect">
                        <a:avLst/>
                      </a:prstGeom>
                    </p:spPr>
                  </p:pic>
                </p:oleObj>
              </mc:Fallback>
            </mc:AlternateContent>
          </a:graphicData>
        </a:graphic>
      </p:graphicFrame>
    </p:spTree>
    <p:extLst>
      <p:ext uri="{BB962C8B-B14F-4D97-AF65-F5344CB8AC3E}">
        <p14:creationId xmlns:p14="http://schemas.microsoft.com/office/powerpoint/2010/main" val="2706655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smtClean="0">
                <a:solidFill>
                  <a:srgbClr val="0070C0"/>
                </a:solidFill>
              </a:rPr>
              <a:t>HVAC </a:t>
            </a:r>
            <a:r>
              <a:rPr lang="en-US" sz="2800" u="sng" dirty="0" smtClean="0">
                <a:solidFill>
                  <a:srgbClr val="0070C0"/>
                </a:solidFill>
              </a:rPr>
              <a:t>Fundamentals </a:t>
            </a:r>
            <a:r>
              <a:rPr lang="en-US" sz="2800" u="sng" dirty="0" smtClean="0">
                <a:solidFill>
                  <a:srgbClr val="0070C0"/>
                </a:solidFill>
              </a:rPr>
              <a:t>&amp; Components</a:t>
            </a:r>
            <a:endParaRPr lang="en-US" sz="2800" dirty="0">
              <a:solidFill>
                <a:srgbClr val="0070C0"/>
              </a:solidFill>
            </a:endParaRPr>
          </a:p>
        </p:txBody>
      </p:sp>
      <p:sp>
        <p:nvSpPr>
          <p:cNvPr id="4" name="TextBox 3"/>
          <p:cNvSpPr txBox="1"/>
          <p:nvPr/>
        </p:nvSpPr>
        <p:spPr>
          <a:xfrm>
            <a:off x="457200" y="1371600"/>
            <a:ext cx="8534400" cy="5355312"/>
          </a:xfrm>
          <a:prstGeom prst="rect">
            <a:avLst/>
          </a:prstGeom>
          <a:noFill/>
        </p:spPr>
        <p:txBody>
          <a:bodyPr wrap="square" rtlCol="0">
            <a:spAutoFit/>
          </a:bodyPr>
          <a:lstStyle/>
          <a:p>
            <a:r>
              <a:rPr lang="en-US" dirty="0" smtClean="0"/>
              <a:t>Equations for Celsius to Kelvin conversion and Fahrenheit to Rankine </a:t>
            </a:r>
          </a:p>
          <a:p>
            <a:endParaRPr lang="en-US" dirty="0" smtClean="0"/>
          </a:p>
          <a:p>
            <a:pPr algn="ctr"/>
            <a:endParaRPr lang="en-US" dirty="0" smtClean="0"/>
          </a:p>
          <a:p>
            <a:pPr algn="ctr"/>
            <a:endParaRPr lang="en-US" dirty="0"/>
          </a:p>
          <a:p>
            <a:pPr algn="ctr"/>
            <a:r>
              <a:rPr lang="en-US" dirty="0" smtClean="0"/>
              <a:t>                                                                                              (4)</a:t>
            </a:r>
          </a:p>
          <a:p>
            <a:pPr algn="ctr"/>
            <a:endParaRPr lang="en-US" dirty="0"/>
          </a:p>
          <a:p>
            <a:pPr algn="ctr"/>
            <a:r>
              <a:rPr lang="en-US" dirty="0" smtClean="0"/>
              <a:t>                                                                                             (5)</a:t>
            </a:r>
          </a:p>
          <a:p>
            <a:pPr algn="ctr"/>
            <a:endParaRPr lang="en-US" dirty="0"/>
          </a:p>
          <a:p>
            <a:pPr algn="ctr"/>
            <a:endParaRPr lang="en-US" dirty="0" smtClean="0"/>
          </a:p>
          <a:p>
            <a:pPr algn="ctr"/>
            <a:endParaRPr lang="en-US" dirty="0"/>
          </a:p>
          <a:p>
            <a:pPr algn="ctr"/>
            <a:endParaRPr lang="en-US" dirty="0" smtClean="0"/>
          </a:p>
          <a:p>
            <a:r>
              <a:rPr lang="en-US" dirty="0" smtClean="0">
                <a:solidFill>
                  <a:srgbClr val="0070C0"/>
                </a:solidFill>
              </a:rPr>
              <a:t>Example (2):</a:t>
            </a:r>
            <a:r>
              <a:rPr lang="en-US" dirty="0" smtClean="0"/>
              <a:t>			</a:t>
            </a:r>
            <a:r>
              <a:rPr lang="en-US" dirty="0" smtClean="0">
                <a:solidFill>
                  <a:srgbClr val="0070C0"/>
                </a:solidFill>
              </a:rPr>
              <a:t>Example (3)</a:t>
            </a:r>
          </a:p>
          <a:p>
            <a:r>
              <a:rPr lang="en-US" dirty="0" smtClean="0"/>
              <a:t>Convert 82</a:t>
            </a:r>
            <a:r>
              <a:rPr lang="en-US" baseline="30000" dirty="0" smtClean="0"/>
              <a:t>o</a:t>
            </a:r>
            <a:r>
              <a:rPr lang="en-US" dirty="0" smtClean="0"/>
              <a:t>F to Rankine degrees	Convert 104</a:t>
            </a:r>
            <a:r>
              <a:rPr lang="en-US" baseline="30000" dirty="0" smtClean="0"/>
              <a:t>o</a:t>
            </a:r>
            <a:r>
              <a:rPr lang="en-US" dirty="0" smtClean="0"/>
              <a:t>F to Kelvin degrees</a:t>
            </a:r>
          </a:p>
          <a:p>
            <a:r>
              <a:rPr lang="en-US" dirty="0" smtClean="0">
                <a:solidFill>
                  <a:srgbClr val="FF0000"/>
                </a:solidFill>
              </a:rPr>
              <a:t>Solution:	</a:t>
            </a:r>
            <a:r>
              <a:rPr lang="en-US" dirty="0" smtClean="0"/>
              <a:t>			</a:t>
            </a:r>
            <a:r>
              <a:rPr lang="en-US" dirty="0" smtClean="0">
                <a:solidFill>
                  <a:srgbClr val="FF0000"/>
                </a:solidFill>
              </a:rPr>
              <a:t>Solution:</a:t>
            </a:r>
          </a:p>
          <a:p>
            <a:r>
              <a:rPr lang="en-US" dirty="0" smtClean="0"/>
              <a:t>From equation (5)			From equation (1)	             Also using Equation (4)</a:t>
            </a:r>
          </a:p>
          <a:p>
            <a:r>
              <a:rPr lang="en-US" dirty="0" smtClean="0"/>
              <a:t>					           (1)		</a:t>
            </a:r>
            <a:endParaRPr lang="en-US" dirty="0"/>
          </a:p>
          <a:p>
            <a:pPr algn="ctr"/>
            <a:endParaRPr lang="en-US" dirty="0" smtClean="0"/>
          </a:p>
          <a:p>
            <a:pPr algn="ctr"/>
            <a:endParaRPr lang="en-US" dirty="0"/>
          </a:p>
          <a:p>
            <a:pPr algn="ct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023" y="1981200"/>
            <a:ext cx="33528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Object 4"/>
          <p:cNvGraphicFramePr>
            <a:graphicFrameLocks noChangeAspect="1"/>
          </p:cNvGraphicFramePr>
          <p:nvPr>
            <p:extLst>
              <p:ext uri="{D42A27DB-BD31-4B8C-83A1-F6EECF244321}">
                <p14:modId xmlns:p14="http://schemas.microsoft.com/office/powerpoint/2010/main" val="802600795"/>
              </p:ext>
            </p:extLst>
          </p:nvPr>
        </p:nvGraphicFramePr>
        <p:xfrm>
          <a:off x="4419600" y="2406072"/>
          <a:ext cx="1524000" cy="369455"/>
        </p:xfrm>
        <a:graphic>
          <a:graphicData uri="http://schemas.openxmlformats.org/presentationml/2006/ole">
            <mc:AlternateContent xmlns:mc="http://schemas.openxmlformats.org/markup-compatibility/2006">
              <mc:Choice xmlns:v="urn:schemas-microsoft-com:vml" Requires="v">
                <p:oleObj spid="_x0000_s3535" name="Equation" r:id="rId4" imgW="838080" imgH="203040" progId="Equation.3">
                  <p:embed/>
                </p:oleObj>
              </mc:Choice>
              <mc:Fallback>
                <p:oleObj name="Equation" r:id="rId4" imgW="838080" imgH="203040" progId="Equation.3">
                  <p:embed/>
                  <p:pic>
                    <p:nvPicPr>
                      <p:cNvPr id="0" name=""/>
                      <p:cNvPicPr/>
                      <p:nvPr/>
                    </p:nvPicPr>
                    <p:blipFill>
                      <a:blip r:embed="rId5"/>
                      <a:stretch>
                        <a:fillRect/>
                      </a:stretch>
                    </p:blipFill>
                    <p:spPr>
                      <a:xfrm>
                        <a:off x="4419600" y="2406072"/>
                        <a:ext cx="1524000" cy="369455"/>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089181041"/>
              </p:ext>
            </p:extLst>
          </p:nvPr>
        </p:nvGraphicFramePr>
        <p:xfrm>
          <a:off x="4419600" y="3019425"/>
          <a:ext cx="1447800" cy="361950"/>
        </p:xfrm>
        <a:graphic>
          <a:graphicData uri="http://schemas.openxmlformats.org/presentationml/2006/ole">
            <mc:AlternateContent xmlns:mc="http://schemas.openxmlformats.org/markup-compatibility/2006">
              <mc:Choice xmlns:v="urn:schemas-microsoft-com:vml" Requires="v">
                <p:oleObj spid="_x0000_s3536" name="Equation" r:id="rId6" imgW="812520" imgH="203040" progId="Equation.3">
                  <p:embed/>
                </p:oleObj>
              </mc:Choice>
              <mc:Fallback>
                <p:oleObj name="Equation" r:id="rId6" imgW="812520" imgH="203040" progId="Equation.3">
                  <p:embed/>
                  <p:pic>
                    <p:nvPicPr>
                      <p:cNvPr id="0" name=""/>
                      <p:cNvPicPr/>
                      <p:nvPr/>
                    </p:nvPicPr>
                    <p:blipFill>
                      <a:blip r:embed="rId7"/>
                      <a:stretch>
                        <a:fillRect/>
                      </a:stretch>
                    </p:blipFill>
                    <p:spPr>
                      <a:xfrm>
                        <a:off x="4419600" y="3019425"/>
                        <a:ext cx="1447800" cy="361950"/>
                      </a:xfrm>
                      <a:prstGeom prst="rect">
                        <a:avLst/>
                      </a:prstGeom>
                    </p:spPr>
                  </p:pic>
                </p:oleObj>
              </mc:Fallback>
            </mc:AlternateContent>
          </a:graphicData>
        </a:graphic>
      </p:graphicFrame>
      <p:cxnSp>
        <p:nvCxnSpPr>
          <p:cNvPr id="8" name="Straight Arrow Connector 7"/>
          <p:cNvCxnSpPr/>
          <p:nvPr/>
        </p:nvCxnSpPr>
        <p:spPr>
          <a:xfrm>
            <a:off x="6019800" y="2667000"/>
            <a:ext cx="762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6019800" y="3200400"/>
            <a:ext cx="762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2" name="Object 11"/>
          <p:cNvGraphicFramePr>
            <a:graphicFrameLocks noChangeAspect="1"/>
          </p:cNvGraphicFramePr>
          <p:nvPr>
            <p:extLst>
              <p:ext uri="{D42A27DB-BD31-4B8C-83A1-F6EECF244321}">
                <p14:modId xmlns:p14="http://schemas.microsoft.com/office/powerpoint/2010/main" val="46410127"/>
              </p:ext>
            </p:extLst>
          </p:nvPr>
        </p:nvGraphicFramePr>
        <p:xfrm>
          <a:off x="685800" y="5486400"/>
          <a:ext cx="2286000" cy="609600"/>
        </p:xfrm>
        <a:graphic>
          <a:graphicData uri="http://schemas.openxmlformats.org/presentationml/2006/ole">
            <mc:AlternateContent xmlns:mc="http://schemas.openxmlformats.org/markup-compatibility/2006">
              <mc:Choice xmlns:v="urn:schemas-microsoft-com:vml" Requires="v">
                <p:oleObj spid="_x0000_s3537" name="Equation" r:id="rId8" imgW="1523880" imgH="406080" progId="Equation.3">
                  <p:embed/>
                </p:oleObj>
              </mc:Choice>
              <mc:Fallback>
                <p:oleObj name="Equation" r:id="rId8" imgW="1523880" imgH="406080" progId="Equation.3">
                  <p:embed/>
                  <p:pic>
                    <p:nvPicPr>
                      <p:cNvPr id="0" name=""/>
                      <p:cNvPicPr/>
                      <p:nvPr/>
                    </p:nvPicPr>
                    <p:blipFill>
                      <a:blip r:embed="rId9"/>
                      <a:stretch>
                        <a:fillRect/>
                      </a:stretch>
                    </p:blipFill>
                    <p:spPr>
                      <a:xfrm>
                        <a:off x="685800" y="5486400"/>
                        <a:ext cx="2286000" cy="6096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697836452"/>
              </p:ext>
            </p:extLst>
          </p:nvPr>
        </p:nvGraphicFramePr>
        <p:xfrm>
          <a:off x="4238812" y="5486400"/>
          <a:ext cx="2108200" cy="1028700"/>
        </p:xfrm>
        <a:graphic>
          <a:graphicData uri="http://schemas.openxmlformats.org/presentationml/2006/ole">
            <mc:AlternateContent xmlns:mc="http://schemas.openxmlformats.org/markup-compatibility/2006">
              <mc:Choice xmlns:v="urn:schemas-microsoft-com:vml" Requires="v">
                <p:oleObj spid="_x0000_s3538" name="Equation" r:id="rId10" imgW="2108160" imgH="1028520" progId="Equation.3">
                  <p:embed/>
                </p:oleObj>
              </mc:Choice>
              <mc:Fallback>
                <p:oleObj name="Equation" r:id="rId10" imgW="2108160" imgH="1028520" progId="Equation.3">
                  <p:embed/>
                  <p:pic>
                    <p:nvPicPr>
                      <p:cNvPr id="0" name=""/>
                      <p:cNvPicPr/>
                      <p:nvPr/>
                    </p:nvPicPr>
                    <p:blipFill>
                      <a:blip r:embed="rId11"/>
                      <a:stretch>
                        <a:fillRect/>
                      </a:stretch>
                    </p:blipFill>
                    <p:spPr>
                      <a:xfrm>
                        <a:off x="4238812" y="5486400"/>
                        <a:ext cx="2108200" cy="1028700"/>
                      </a:xfrm>
                      <a:prstGeom prst="rect">
                        <a:avLst/>
                      </a:prstGeom>
                    </p:spPr>
                  </p:pic>
                </p:oleObj>
              </mc:Fallback>
            </mc:AlternateContent>
          </a:graphicData>
        </a:graphic>
      </p:graphicFrame>
      <p:cxnSp>
        <p:nvCxnSpPr>
          <p:cNvPr id="15" name="Straight Arrow Connector 14"/>
          <p:cNvCxnSpPr/>
          <p:nvPr/>
        </p:nvCxnSpPr>
        <p:spPr>
          <a:xfrm>
            <a:off x="5257800" y="5681832"/>
            <a:ext cx="381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19" name="Object 18"/>
          <p:cNvGraphicFramePr>
            <a:graphicFrameLocks noChangeAspect="1"/>
          </p:cNvGraphicFramePr>
          <p:nvPr>
            <p:extLst>
              <p:ext uri="{D42A27DB-BD31-4B8C-83A1-F6EECF244321}">
                <p14:modId xmlns:p14="http://schemas.microsoft.com/office/powerpoint/2010/main" val="4008172474"/>
              </p:ext>
            </p:extLst>
          </p:nvPr>
        </p:nvGraphicFramePr>
        <p:xfrm>
          <a:off x="6934200" y="5681832"/>
          <a:ext cx="1016000" cy="673100"/>
        </p:xfrm>
        <a:graphic>
          <a:graphicData uri="http://schemas.openxmlformats.org/presentationml/2006/ole">
            <mc:AlternateContent xmlns:mc="http://schemas.openxmlformats.org/markup-compatibility/2006">
              <mc:Choice xmlns:v="urn:schemas-microsoft-com:vml" Requires="v">
                <p:oleObj spid="_x0000_s3539" name="Equation" r:id="rId12" imgW="1015920" imgH="672840" progId="Equation.3">
                  <p:embed/>
                </p:oleObj>
              </mc:Choice>
              <mc:Fallback>
                <p:oleObj name="Equation" r:id="rId12" imgW="1015920" imgH="672840" progId="Equation.3">
                  <p:embed/>
                  <p:pic>
                    <p:nvPicPr>
                      <p:cNvPr id="0" name=""/>
                      <p:cNvPicPr/>
                      <p:nvPr/>
                    </p:nvPicPr>
                    <p:blipFill>
                      <a:blip r:embed="rId13"/>
                      <a:stretch>
                        <a:fillRect/>
                      </a:stretch>
                    </p:blipFill>
                    <p:spPr>
                      <a:xfrm>
                        <a:off x="6934200" y="5681832"/>
                        <a:ext cx="1016000" cy="673100"/>
                      </a:xfrm>
                      <a:prstGeom prst="rect">
                        <a:avLst/>
                      </a:prstGeom>
                    </p:spPr>
                  </p:pic>
                </p:oleObj>
              </mc:Fallback>
            </mc:AlternateContent>
          </a:graphicData>
        </a:graphic>
      </p:graphicFrame>
      <p:cxnSp>
        <p:nvCxnSpPr>
          <p:cNvPr id="21" name="Straight Connector 20"/>
          <p:cNvCxnSpPr/>
          <p:nvPr/>
        </p:nvCxnSpPr>
        <p:spPr>
          <a:xfrm>
            <a:off x="7086600" y="64008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2362200" y="6096000"/>
            <a:ext cx="4572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710173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Analysis of Thermal Comfort</a:t>
            </a:r>
            <a:endParaRPr lang="en-US" sz="2800" dirty="0"/>
          </a:p>
        </p:txBody>
      </p:sp>
      <p:sp>
        <p:nvSpPr>
          <p:cNvPr id="3" name="Content Placeholder 2"/>
          <p:cNvSpPr>
            <a:spLocks noGrp="1"/>
          </p:cNvSpPr>
          <p:nvPr>
            <p:ph idx="1"/>
          </p:nvPr>
        </p:nvSpPr>
        <p:spPr/>
        <p:txBody>
          <a:bodyPr>
            <a:normAutofit/>
          </a:bodyPr>
          <a:lstStyle/>
          <a:p>
            <a:r>
              <a:rPr lang="en-US" sz="1800" dirty="0" smtClean="0"/>
              <a:t>The purpose of thermal comfort is to provide a comfortable indoor environment, that a person cannot sense  a difference between themselves and the surrounding air.</a:t>
            </a:r>
          </a:p>
          <a:p>
            <a:r>
              <a:rPr lang="en-US" sz="1800" dirty="0" smtClean="0"/>
              <a:t>Heating, Ventilating, and air conditioning (HVAC) systems are designed to provide comfort and contain mechanical, pneumatic, electrical, electronic, and chemical components.</a:t>
            </a:r>
          </a:p>
          <a:p>
            <a:r>
              <a:rPr lang="en-US" sz="1800" dirty="0" smtClean="0"/>
              <a:t>HVAC system components include compressors, controls, valves, dampers, actuators, fuels, refrigerants, and blowers.</a:t>
            </a:r>
          </a:p>
          <a:p>
            <a:r>
              <a:rPr lang="en-US" sz="1800" dirty="0" smtClean="0"/>
              <a:t> The most common essentials requirements for comfort are proper temperature setpoints, humidity, circulation, filtration, and ventilation </a:t>
            </a:r>
          </a:p>
          <a:p>
            <a:endParaRPr lang="en-US" sz="1800" dirty="0"/>
          </a:p>
          <a:p>
            <a:endParaRPr lang="en-US" sz="1800" dirty="0" smtClean="0"/>
          </a:p>
          <a:p>
            <a:endParaRPr lang="en-US" sz="1800" dirty="0"/>
          </a:p>
        </p:txBody>
      </p:sp>
    </p:spTree>
    <p:extLst>
      <p:ext uri="{BB962C8B-B14F-4D97-AF65-F5344CB8AC3E}">
        <p14:creationId xmlns:p14="http://schemas.microsoft.com/office/powerpoint/2010/main" val="40844349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u="sng" dirty="0">
                <a:solidFill>
                  <a:srgbClr val="0070C0"/>
                </a:solidFill>
              </a:rPr>
              <a:t>HVAC </a:t>
            </a:r>
            <a:r>
              <a:rPr lang="en-US" sz="2800" u="sng" dirty="0" smtClean="0">
                <a:solidFill>
                  <a:srgbClr val="0070C0"/>
                </a:solidFill>
              </a:rPr>
              <a:t>Fundamentals </a:t>
            </a:r>
            <a:r>
              <a:rPr lang="en-US" sz="2800" u="sng" dirty="0">
                <a:solidFill>
                  <a:srgbClr val="0070C0"/>
                </a:solidFill>
              </a:rPr>
              <a:t>&amp; Components</a:t>
            </a:r>
            <a:endParaRPr lang="en-US" sz="2800" dirty="0"/>
          </a:p>
        </p:txBody>
      </p:sp>
      <p:sp>
        <p:nvSpPr>
          <p:cNvPr id="3" name="TextBox 2"/>
          <p:cNvSpPr txBox="1"/>
          <p:nvPr/>
        </p:nvSpPr>
        <p:spPr>
          <a:xfrm>
            <a:off x="2286000" y="1600200"/>
            <a:ext cx="184731" cy="369332"/>
          </a:xfrm>
          <a:prstGeom prst="rect">
            <a:avLst/>
          </a:prstGeom>
          <a:noFill/>
        </p:spPr>
        <p:txBody>
          <a:bodyPr wrap="none" rtlCol="0">
            <a:spAutoFit/>
          </a:bodyPr>
          <a:lstStyle/>
          <a:p>
            <a:endParaRPr lang="en-US" dirty="0"/>
          </a:p>
        </p:txBody>
      </p:sp>
      <p:sp>
        <p:nvSpPr>
          <p:cNvPr id="4" name="TextBox 3"/>
          <p:cNvSpPr txBox="1"/>
          <p:nvPr/>
        </p:nvSpPr>
        <p:spPr>
          <a:xfrm>
            <a:off x="228600" y="1435100"/>
            <a:ext cx="8763000" cy="5355312"/>
          </a:xfrm>
          <a:prstGeom prst="rect">
            <a:avLst/>
          </a:prstGeom>
          <a:noFill/>
        </p:spPr>
        <p:txBody>
          <a:bodyPr wrap="square" rtlCol="0">
            <a:spAutoFit/>
          </a:bodyPr>
          <a:lstStyle/>
          <a:p>
            <a:r>
              <a:rPr lang="en-US" b="1" dirty="0" smtClean="0">
                <a:solidFill>
                  <a:srgbClr val="FF0000"/>
                </a:solidFill>
              </a:rPr>
              <a:t>Exercises on temperature conversions</a:t>
            </a:r>
          </a:p>
          <a:p>
            <a:r>
              <a:rPr lang="en-US" b="1" dirty="0" smtClean="0"/>
              <a:t>Problem 1: </a:t>
            </a:r>
          </a:p>
          <a:p>
            <a:r>
              <a:rPr lang="en-US" dirty="0" smtClean="0"/>
              <a:t>Convert the following Celsius temperature readings to equivalent temperatures on the Fahrenheit scale:</a:t>
            </a:r>
          </a:p>
          <a:p>
            <a:pPr marL="342900" indent="-342900">
              <a:buFont typeface="+mj-lt"/>
              <a:buAutoNum type="alphaUcPeriod"/>
            </a:pPr>
            <a:r>
              <a:rPr lang="en-US" dirty="0" smtClean="0"/>
              <a:t>-76</a:t>
            </a:r>
            <a:r>
              <a:rPr lang="en-US" baseline="30000" dirty="0" smtClean="0"/>
              <a:t>o</a:t>
            </a:r>
            <a:r>
              <a:rPr lang="en-US" dirty="0"/>
              <a:t>C</a:t>
            </a:r>
            <a:endParaRPr lang="en-US" dirty="0" smtClean="0"/>
          </a:p>
          <a:p>
            <a:pPr marL="342900" indent="-342900">
              <a:buFont typeface="+mj-lt"/>
              <a:buAutoNum type="alphaUcPeriod"/>
            </a:pPr>
            <a:r>
              <a:rPr lang="en-US" dirty="0" smtClean="0"/>
              <a:t>95</a:t>
            </a:r>
            <a:r>
              <a:rPr lang="en-US" baseline="30000" dirty="0" smtClean="0"/>
              <a:t>o</a:t>
            </a:r>
            <a:r>
              <a:rPr lang="en-US" dirty="0"/>
              <a:t>C</a:t>
            </a:r>
            <a:endParaRPr lang="en-US" dirty="0" smtClean="0"/>
          </a:p>
          <a:p>
            <a:pPr marL="342900" indent="-342900">
              <a:buFont typeface="+mj-lt"/>
              <a:buAutoNum type="alphaUcPeriod"/>
            </a:pPr>
            <a:r>
              <a:rPr lang="en-US" dirty="0" smtClean="0"/>
              <a:t>-115</a:t>
            </a:r>
            <a:r>
              <a:rPr lang="en-US" baseline="30000" dirty="0" smtClean="0"/>
              <a:t>o</a:t>
            </a:r>
            <a:r>
              <a:rPr lang="en-US" dirty="0"/>
              <a:t>C</a:t>
            </a:r>
            <a:endParaRPr lang="en-US" dirty="0" smtClean="0"/>
          </a:p>
          <a:p>
            <a:endParaRPr lang="en-US" dirty="0"/>
          </a:p>
          <a:p>
            <a:r>
              <a:rPr lang="en-US" b="1" dirty="0" smtClean="0"/>
              <a:t>Problem 2:</a:t>
            </a:r>
          </a:p>
          <a:p>
            <a:r>
              <a:rPr lang="en-US" dirty="0" smtClean="0"/>
              <a:t>In a manufacturing process, the temperature passing across a heating coil is increased from 40</a:t>
            </a:r>
            <a:r>
              <a:rPr lang="en-US" baseline="30000" dirty="0" smtClean="0"/>
              <a:t>o</a:t>
            </a:r>
            <a:r>
              <a:rPr lang="en-US" dirty="0" smtClean="0"/>
              <a:t>F to 160</a:t>
            </a:r>
            <a:r>
              <a:rPr lang="en-US" baseline="30000" dirty="0" smtClean="0"/>
              <a:t>o</a:t>
            </a:r>
            <a:r>
              <a:rPr lang="en-US" dirty="0" smtClean="0"/>
              <a:t>F. Estimate the temperature rise in degrees Celsius.</a:t>
            </a:r>
          </a:p>
          <a:p>
            <a:endParaRPr lang="en-US" dirty="0"/>
          </a:p>
          <a:p>
            <a:r>
              <a:rPr lang="en-US" b="1" dirty="0" smtClean="0"/>
              <a:t>Problem 3:</a:t>
            </a:r>
          </a:p>
          <a:p>
            <a:r>
              <a:rPr lang="en-US" dirty="0" smtClean="0"/>
              <a:t>Convert the following temperatures in Kelvin to equivalent temperatures in degrees Rankine</a:t>
            </a:r>
          </a:p>
          <a:p>
            <a:pPr marL="342900" indent="-342900">
              <a:buFont typeface="+mj-lt"/>
              <a:buAutoNum type="alphaUcPeriod"/>
            </a:pPr>
            <a:r>
              <a:rPr lang="en-US" dirty="0" smtClean="0"/>
              <a:t>125</a:t>
            </a:r>
            <a:r>
              <a:rPr lang="en-US" baseline="30000" dirty="0" smtClean="0"/>
              <a:t>o</a:t>
            </a:r>
            <a:r>
              <a:rPr lang="en-US" dirty="0" smtClean="0"/>
              <a:t>K</a:t>
            </a:r>
          </a:p>
          <a:p>
            <a:pPr marL="342900" indent="-342900">
              <a:buFont typeface="+mj-lt"/>
              <a:buAutoNum type="alphaUcPeriod"/>
            </a:pPr>
            <a:r>
              <a:rPr lang="en-US" dirty="0" smtClean="0"/>
              <a:t>210</a:t>
            </a:r>
            <a:r>
              <a:rPr lang="en-US" baseline="30000" dirty="0" smtClean="0"/>
              <a:t>o</a:t>
            </a:r>
            <a:r>
              <a:rPr lang="en-US" dirty="0" smtClean="0"/>
              <a:t>K</a:t>
            </a:r>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39305109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0070C0"/>
                </a:solidFill>
              </a:rPr>
              <a:t>HVAC Fundamentals &amp; </a:t>
            </a:r>
            <a:r>
              <a:rPr lang="en-US" sz="2800" dirty="0" smtClean="0">
                <a:solidFill>
                  <a:srgbClr val="0070C0"/>
                </a:solidFill>
              </a:rPr>
              <a:t>Components</a:t>
            </a:r>
            <a:endParaRPr lang="en-US" sz="2800" dirty="0">
              <a:solidFill>
                <a:srgbClr val="0070C0"/>
              </a:solidFill>
            </a:endParaRPr>
          </a:p>
        </p:txBody>
      </p:sp>
      <p:cxnSp>
        <p:nvCxnSpPr>
          <p:cNvPr id="8" name="Straight Connector 7"/>
          <p:cNvCxnSpPr/>
          <p:nvPr/>
        </p:nvCxnSpPr>
        <p:spPr>
          <a:xfrm>
            <a:off x="1981200" y="1041210"/>
            <a:ext cx="5181600"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09600" y="1041210"/>
            <a:ext cx="8305800" cy="5909310"/>
          </a:xfrm>
          <a:prstGeom prst="rect">
            <a:avLst/>
          </a:prstGeom>
          <a:noFill/>
        </p:spPr>
        <p:txBody>
          <a:bodyPr wrap="square" rtlCol="0">
            <a:spAutoFit/>
          </a:bodyPr>
          <a:lstStyle/>
          <a:p>
            <a:r>
              <a:rPr lang="en-US" b="1" dirty="0" smtClean="0">
                <a:solidFill>
                  <a:srgbClr val="FF0000"/>
                </a:solidFill>
              </a:rPr>
              <a:t>b. Pressure unit conversion</a:t>
            </a:r>
          </a:p>
          <a:p>
            <a:pPr marL="342900" indent="-342900">
              <a:buFont typeface="+mj-lt"/>
              <a:buAutoNum type="arabicPeriod"/>
            </a:pPr>
            <a:r>
              <a:rPr lang="en-US" dirty="0" smtClean="0"/>
              <a:t>Definition: Pressure is defined as a measure of the intensity of a force at any given point on the contact surface or in short, we say pressure is force exerted on a substance per unit area. Units for pressure include: inches mercury,  inHg; inches water column, inwc or inches water gauge, inwg; pound per square inches, lb</a:t>
            </a:r>
            <a:r>
              <a:rPr lang="en-US" baseline="-25000" dirty="0" smtClean="0"/>
              <a:t>f</a:t>
            </a:r>
            <a:r>
              <a:rPr lang="en-US" dirty="0" smtClean="0"/>
              <a:t>/in</a:t>
            </a:r>
            <a:r>
              <a:rPr lang="en-US" baseline="30000" dirty="0" smtClean="0"/>
              <a:t>2</a:t>
            </a:r>
            <a:r>
              <a:rPr lang="en-US" dirty="0" smtClean="0"/>
              <a:t>, or lb</a:t>
            </a:r>
            <a:r>
              <a:rPr lang="en-US" baseline="-25000" dirty="0" smtClean="0"/>
              <a:t>f</a:t>
            </a:r>
            <a:r>
              <a:rPr lang="en-US" dirty="0" smtClean="0"/>
              <a:t>/ft</a:t>
            </a:r>
            <a:r>
              <a:rPr lang="en-US" baseline="30000" dirty="0" smtClean="0"/>
              <a:t>2</a:t>
            </a:r>
            <a:r>
              <a:rPr lang="en-US" dirty="0" smtClean="0"/>
              <a:t>, Pascal, etc.</a:t>
            </a:r>
          </a:p>
          <a:p>
            <a:pPr marL="342900" indent="-342900">
              <a:buFont typeface="+mj-lt"/>
              <a:buAutoNum type="arabicPeriod"/>
            </a:pPr>
            <a:endParaRPr lang="en-US" dirty="0"/>
          </a:p>
          <a:p>
            <a:pPr marL="342900" indent="-342900">
              <a:buFont typeface="+mj-lt"/>
              <a:buAutoNum type="arabicPeriod"/>
            </a:pPr>
            <a:r>
              <a:rPr lang="en-US" dirty="0" smtClean="0"/>
              <a:t>Mathematically, we’ve  </a:t>
            </a:r>
            <a:endParaRPr lang="en-US" dirty="0"/>
          </a:p>
          <a:p>
            <a:pPr marL="342900" indent="-342900">
              <a:buFont typeface="+mj-lt"/>
              <a:buAutoNum type="arabicPeriod"/>
            </a:pPr>
            <a:endParaRPr lang="en-US" dirty="0" smtClean="0"/>
          </a:p>
          <a:p>
            <a:pPr marL="342900" indent="-342900">
              <a:buFont typeface="+mj-lt"/>
              <a:buAutoNum type="arabicPeriod"/>
            </a:pPr>
            <a:r>
              <a:rPr lang="en-US" dirty="0" smtClean="0"/>
              <a:t>There are three types of pressures used to describe fluid (air, water etc.) in motion. These include: Static Pressure (SP), Velocity Pressure (VP) and Total Pressure (TP)</a:t>
            </a:r>
            <a:endParaRPr lang="en-US" dirty="0"/>
          </a:p>
          <a:p>
            <a:pPr marL="342900" indent="-342900">
              <a:buFont typeface="+mj-lt"/>
              <a:buAutoNum type="arabicPeriod"/>
            </a:pPr>
            <a:endParaRPr lang="en-US" dirty="0" smtClean="0"/>
          </a:p>
          <a:p>
            <a:pPr marL="342900" indent="-342900">
              <a:buFont typeface="+mj-lt"/>
              <a:buAutoNum type="arabicPeriod"/>
            </a:pPr>
            <a:r>
              <a:rPr lang="en-US" dirty="0" smtClean="0"/>
              <a:t>Mathematically, we’ve  </a:t>
            </a:r>
          </a:p>
          <a:p>
            <a:pPr marL="342900" indent="-342900">
              <a:buFont typeface="+mj-lt"/>
              <a:buAutoNum type="arabicPeriod"/>
            </a:pPr>
            <a:endParaRPr lang="en-US" dirty="0" smtClean="0"/>
          </a:p>
          <a:p>
            <a:r>
              <a:rPr lang="en-US" dirty="0" smtClean="0"/>
              <a:t>Where:	TP = the total pressure which is the sum of static and velocity pressures</a:t>
            </a:r>
          </a:p>
          <a:p>
            <a:r>
              <a:rPr lang="en-US" dirty="0"/>
              <a:t>	</a:t>
            </a:r>
            <a:r>
              <a:rPr lang="en-US" dirty="0" smtClean="0"/>
              <a:t>SP = the static pressure is the pressure  of the fluid at rest. It is calculated by using </a:t>
            </a:r>
            <a:r>
              <a:rPr lang="en-US" i="1" dirty="0" smtClean="0"/>
              <a:t>“Bernoulli’s Equation” </a:t>
            </a:r>
            <a:r>
              <a:rPr lang="en-US" dirty="0" smtClean="0"/>
              <a:t>or measured by manometers, barometers, Bourdon tube gages etc.</a:t>
            </a:r>
          </a:p>
          <a:p>
            <a:r>
              <a:rPr lang="en-US" dirty="0"/>
              <a:t>	</a:t>
            </a:r>
            <a:r>
              <a:rPr lang="en-US" dirty="0" smtClean="0"/>
              <a:t>                                                                       Where: SP = </a:t>
            </a:r>
          </a:p>
          <a:p>
            <a:endParaRPr lang="en-US" dirty="0" smtClean="0"/>
          </a:p>
          <a:p>
            <a:r>
              <a:rPr lang="en-US" dirty="0" smtClean="0"/>
              <a:t>This flow energy equation applied to flow in a duct and pipe</a:t>
            </a:r>
            <a:endParaRPr lang="en-US" dirty="0"/>
          </a:p>
        </p:txBody>
      </p:sp>
      <p:graphicFrame>
        <p:nvGraphicFramePr>
          <p:cNvPr id="11" name="Object 10"/>
          <p:cNvGraphicFramePr>
            <a:graphicFrameLocks noChangeAspect="1"/>
          </p:cNvGraphicFramePr>
          <p:nvPr>
            <p:extLst>
              <p:ext uri="{D42A27DB-BD31-4B8C-83A1-F6EECF244321}">
                <p14:modId xmlns:p14="http://schemas.microsoft.com/office/powerpoint/2010/main" val="889503428"/>
              </p:ext>
            </p:extLst>
          </p:nvPr>
        </p:nvGraphicFramePr>
        <p:xfrm>
          <a:off x="3525982" y="2819400"/>
          <a:ext cx="2473036" cy="685800"/>
        </p:xfrm>
        <a:graphic>
          <a:graphicData uri="http://schemas.openxmlformats.org/presentationml/2006/ole">
            <mc:AlternateContent xmlns:mc="http://schemas.openxmlformats.org/markup-compatibility/2006">
              <mc:Choice xmlns:v="urn:schemas-microsoft-com:vml" Requires="v">
                <p:oleObj spid="_x0000_s4415" name="Equation" r:id="rId3" imgW="1511280" imgH="419040" progId="Equation.3">
                  <p:embed/>
                </p:oleObj>
              </mc:Choice>
              <mc:Fallback>
                <p:oleObj name="Equation" r:id="rId3" imgW="1511280" imgH="419040" progId="Equation.3">
                  <p:embed/>
                  <p:pic>
                    <p:nvPicPr>
                      <p:cNvPr id="0" name=""/>
                      <p:cNvPicPr/>
                      <p:nvPr/>
                    </p:nvPicPr>
                    <p:blipFill>
                      <a:blip r:embed="rId4"/>
                      <a:stretch>
                        <a:fillRect/>
                      </a:stretch>
                    </p:blipFill>
                    <p:spPr>
                      <a:xfrm>
                        <a:off x="3525982" y="2819400"/>
                        <a:ext cx="2473036" cy="6858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623328060"/>
              </p:ext>
            </p:extLst>
          </p:nvPr>
        </p:nvGraphicFramePr>
        <p:xfrm>
          <a:off x="3322864" y="4343400"/>
          <a:ext cx="2620736" cy="457200"/>
        </p:xfrm>
        <a:graphic>
          <a:graphicData uri="http://schemas.openxmlformats.org/presentationml/2006/ole">
            <mc:AlternateContent xmlns:mc="http://schemas.openxmlformats.org/markup-compatibility/2006">
              <mc:Choice xmlns:v="urn:schemas-microsoft-com:vml" Requires="v">
                <p:oleObj spid="_x0000_s4416" name="Equation" r:id="rId5" imgW="863280" imgH="177480" progId="Equation.3">
                  <p:embed/>
                </p:oleObj>
              </mc:Choice>
              <mc:Fallback>
                <p:oleObj name="Equation" r:id="rId5" imgW="863280" imgH="177480" progId="Equation.3">
                  <p:embed/>
                  <p:pic>
                    <p:nvPicPr>
                      <p:cNvPr id="0" name=""/>
                      <p:cNvPicPr/>
                      <p:nvPr/>
                    </p:nvPicPr>
                    <p:blipFill>
                      <a:blip r:embed="rId6"/>
                      <a:stretch>
                        <a:fillRect/>
                      </a:stretch>
                    </p:blipFill>
                    <p:spPr>
                      <a:xfrm>
                        <a:off x="3322864" y="4343400"/>
                        <a:ext cx="2620736" cy="457200"/>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2573851412"/>
              </p:ext>
            </p:extLst>
          </p:nvPr>
        </p:nvGraphicFramePr>
        <p:xfrm>
          <a:off x="1981199" y="5791200"/>
          <a:ext cx="3286034" cy="605322"/>
        </p:xfrm>
        <a:graphic>
          <a:graphicData uri="http://schemas.openxmlformats.org/presentationml/2006/ole">
            <mc:AlternateContent xmlns:mc="http://schemas.openxmlformats.org/markup-compatibility/2006">
              <mc:Choice xmlns:v="urn:schemas-microsoft-com:vml" Requires="v">
                <p:oleObj spid="_x0000_s4417" name="Equation" r:id="rId7" imgW="2412720" imgH="444240" progId="Equation.3">
                  <p:embed/>
                </p:oleObj>
              </mc:Choice>
              <mc:Fallback>
                <p:oleObj name="Equation" r:id="rId7" imgW="2412720" imgH="444240" progId="Equation.3">
                  <p:embed/>
                  <p:pic>
                    <p:nvPicPr>
                      <p:cNvPr id="0" name=""/>
                      <p:cNvPicPr/>
                      <p:nvPr/>
                    </p:nvPicPr>
                    <p:blipFill>
                      <a:blip r:embed="rId8"/>
                      <a:stretch>
                        <a:fillRect/>
                      </a:stretch>
                    </p:blipFill>
                    <p:spPr>
                      <a:xfrm>
                        <a:off x="1981199" y="5791200"/>
                        <a:ext cx="3286034" cy="605322"/>
                      </a:xfrm>
                      <a:prstGeom prst="rect">
                        <a:avLst/>
                      </a:prstGeom>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535892543"/>
              </p:ext>
            </p:extLst>
          </p:nvPr>
        </p:nvGraphicFramePr>
        <p:xfrm>
          <a:off x="6553200" y="5819003"/>
          <a:ext cx="990600" cy="543697"/>
        </p:xfrm>
        <a:graphic>
          <a:graphicData uri="http://schemas.openxmlformats.org/presentationml/2006/ole">
            <mc:AlternateContent xmlns:mc="http://schemas.openxmlformats.org/markup-compatibility/2006">
              <mc:Choice xmlns:v="urn:schemas-microsoft-com:vml" Requires="v">
                <p:oleObj spid="_x0000_s4418" name="Equation" r:id="rId9" imgW="469800" imgH="419040" progId="Equation.3">
                  <p:embed/>
                </p:oleObj>
              </mc:Choice>
              <mc:Fallback>
                <p:oleObj name="Equation" r:id="rId9" imgW="469800" imgH="419040" progId="Equation.3">
                  <p:embed/>
                  <p:pic>
                    <p:nvPicPr>
                      <p:cNvPr id="0" name=""/>
                      <p:cNvPicPr/>
                      <p:nvPr/>
                    </p:nvPicPr>
                    <p:blipFill>
                      <a:blip r:embed="rId10"/>
                      <a:stretch>
                        <a:fillRect/>
                      </a:stretch>
                    </p:blipFill>
                    <p:spPr>
                      <a:xfrm>
                        <a:off x="6553200" y="5819003"/>
                        <a:ext cx="990600" cy="543697"/>
                      </a:xfrm>
                      <a:prstGeom prst="rect">
                        <a:avLst/>
                      </a:prstGeom>
                    </p:spPr>
                  </p:pic>
                </p:oleObj>
              </mc:Fallback>
            </mc:AlternateContent>
          </a:graphicData>
        </a:graphic>
      </p:graphicFrame>
    </p:spTree>
    <p:extLst>
      <p:ext uri="{BB962C8B-B14F-4D97-AF65-F5344CB8AC3E}">
        <p14:creationId xmlns:p14="http://schemas.microsoft.com/office/powerpoint/2010/main" val="11509635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12358</TotalTime>
  <Words>4264</Words>
  <Application>Microsoft Office PowerPoint</Application>
  <PresentationFormat>On-screen Show (4:3)</PresentationFormat>
  <Paragraphs>758</Paragraphs>
  <Slides>70</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70</vt:i4>
      </vt:variant>
    </vt:vector>
  </HeadingPairs>
  <TitlesOfParts>
    <vt:vector size="72" baseType="lpstr">
      <vt:lpstr>Office Theme</vt:lpstr>
      <vt:lpstr>Equation</vt:lpstr>
      <vt:lpstr>PowerPoint Presentation</vt:lpstr>
      <vt:lpstr>HVAC Fundamentals &amp; Components Outline</vt:lpstr>
      <vt:lpstr>HVAC Fundamentals &amp; Components</vt:lpstr>
      <vt:lpstr>HVAC Fundamentals &amp; Components</vt:lpstr>
      <vt:lpstr>HVAC Fundamentals &amp; Components</vt:lpstr>
      <vt:lpstr>HVAC Fundamentals &amp; Components</vt:lpstr>
      <vt:lpstr>HVAC Fundamentals &amp; Components</vt:lpstr>
      <vt:lpstr>HVAC Fundamentals &amp; Components</vt:lpstr>
      <vt:lpstr>HVAC Fundamentals &amp; Components</vt:lpstr>
      <vt:lpstr>HVAC Fundamentals &amp; Components</vt:lpstr>
      <vt:lpstr>HVAC Fundamentals &amp; Components</vt:lpstr>
      <vt:lpstr>HVAC Fundamentals &amp; Components</vt:lpstr>
      <vt:lpstr>HVAC Fundamentals &amp; Components</vt:lpstr>
      <vt:lpstr>HVAC Fundamentals &amp; Components</vt:lpstr>
      <vt:lpstr>HVAC Fundamentals &amp; Components</vt:lpstr>
      <vt:lpstr>HVAC Fundamentals &amp; Components</vt:lpstr>
      <vt:lpstr>HVAC Fundamentals &amp; Components</vt:lpstr>
      <vt:lpstr>HVAC Fundamentals &amp; Components</vt:lpstr>
      <vt:lpstr>HVAC Fundamentals &amp; Components</vt:lpstr>
      <vt:lpstr>HVAC Fundamentals &amp; Components</vt:lpstr>
      <vt:lpstr>HVAC Fundamentals &amp; Components</vt:lpstr>
      <vt:lpstr>HVAC Fundamentals &amp; Components</vt:lpstr>
      <vt:lpstr>HVAC Fundamentals &amp; Components</vt:lpstr>
      <vt:lpstr>HVAC Fundamentals &amp; Components</vt:lpstr>
      <vt:lpstr>HVAC Fundamentals &amp; Components</vt:lpstr>
      <vt:lpstr>Power</vt:lpstr>
      <vt:lpstr>Energy</vt:lpstr>
      <vt:lpstr>Energy Cont’d</vt:lpstr>
      <vt:lpstr>Psychrometric Processes Overview</vt:lpstr>
      <vt:lpstr>Outline of Psychrometric Chart</vt:lpstr>
      <vt:lpstr>Overview of Psychometric Analysis of the Air Conditioning Systems</vt:lpstr>
      <vt:lpstr>Sensible or Latent Process Cont’d</vt:lpstr>
      <vt:lpstr>Combined Sensible and Latent Processes</vt:lpstr>
      <vt:lpstr>Air Side Equations</vt:lpstr>
      <vt:lpstr>Air Side Equations Cont’d</vt:lpstr>
      <vt:lpstr>Summary of Process Line Calculations</vt:lpstr>
      <vt:lpstr>Summary of Process Line Calculations Cont’d</vt:lpstr>
      <vt:lpstr>Summary of Process Line Calculations Cont’d</vt:lpstr>
      <vt:lpstr>Air Mixing Process</vt:lpstr>
      <vt:lpstr>Air Mixing Sample Question</vt:lpstr>
      <vt:lpstr> Room Sensible Heat Ratio (RSHR) </vt:lpstr>
      <vt:lpstr>Room Sensible Heat Ratio (RSHR)</vt:lpstr>
      <vt:lpstr>PowerPoint Presentation</vt:lpstr>
      <vt:lpstr>PowerPoint Presentation</vt:lpstr>
      <vt:lpstr> Room Sensible Heat Ratio (RSHR) </vt:lpstr>
      <vt:lpstr> Room Sensible Heat Ratio (RSHR) </vt:lpstr>
      <vt:lpstr>Room Sensible Heat Ratio (RSHR)</vt:lpstr>
      <vt:lpstr>Room Sensible Heat Ratio (RSHR)</vt:lpstr>
      <vt:lpstr>Room Sensible Heat Ratio (RSHR)</vt:lpstr>
      <vt:lpstr>Coil Sensible Heat Ratio (CSHR)</vt:lpstr>
      <vt:lpstr>Coil Sensible Heat Ratio (CSHR) Cont’d</vt:lpstr>
      <vt:lpstr>Coil Sensible Heat Ratio (CSHR) Cont’d</vt:lpstr>
      <vt:lpstr>Coil Sensible Heat Ratio (CSHR) Cont’d</vt:lpstr>
      <vt:lpstr>Coil Sensible Heat Ratio (CSHR) </vt:lpstr>
      <vt:lpstr>Coil Sensible Heat Ratio (CSHR) Cont’d</vt:lpstr>
      <vt:lpstr>Coil Sensible Heat Ratio (CSHR) Cont’d</vt:lpstr>
      <vt:lpstr>Coil Sensible Heat Ratio (CSHR) Cont’d</vt:lpstr>
      <vt:lpstr>Coil Sensible Heat Ratio (CSHR) Cont’d</vt:lpstr>
      <vt:lpstr>Coil Bypass Factor &amp; Contact Factor</vt:lpstr>
      <vt:lpstr>Coil Bypass Factor &amp; Contact Factor</vt:lpstr>
      <vt:lpstr>Thermodynamics Laws &amp; Heat Transfer Principles</vt:lpstr>
      <vt:lpstr>Thermodynamics Laws &amp; Heat Transfer Principles</vt:lpstr>
      <vt:lpstr>Thermodynamics Laws &amp; Heat Transfer Principles</vt:lpstr>
      <vt:lpstr>Thermodynamics Laws &amp; Heat Transfer Principles</vt:lpstr>
      <vt:lpstr>Thermodynamics Laws &amp; Heat Transfer Principles</vt:lpstr>
      <vt:lpstr>Thermodynamics Laws &amp; Heat Transfer Principles</vt:lpstr>
      <vt:lpstr>Thermodynamics Laws &amp; Heat Transfer Principles</vt:lpstr>
      <vt:lpstr>Estimate of Sensible and Latent Heat Changes</vt:lpstr>
      <vt:lpstr>Estimate of Sensible and Latent Heat Changes</vt:lpstr>
      <vt:lpstr>Analysis of Thermal Comfort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ktachie</dc:creator>
  <cp:lastModifiedBy>Wendy L. Miller</cp:lastModifiedBy>
  <cp:revision>250</cp:revision>
  <dcterms:created xsi:type="dcterms:W3CDTF">2012-09-17T18:16:27Z</dcterms:created>
  <dcterms:modified xsi:type="dcterms:W3CDTF">2012-10-11T18:11:36Z</dcterms:modified>
</cp:coreProperties>
</file>