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71" r:id="rId7"/>
    <p:sldId id="262" r:id="rId8"/>
    <p:sldId id="272" r:id="rId9"/>
    <p:sldId id="273" r:id="rId10"/>
    <p:sldId id="263" r:id="rId11"/>
    <p:sldId id="264" r:id="rId12"/>
    <p:sldId id="274" r:id="rId13"/>
    <p:sldId id="265" r:id="rId14"/>
    <p:sldId id="266" r:id="rId15"/>
    <p:sldId id="267" r:id="rId16"/>
    <p:sldId id="275" r:id="rId17"/>
    <p:sldId id="276" r:id="rId18"/>
    <p:sldId id="268" r:id="rId19"/>
    <p:sldId id="261" r:id="rId20"/>
    <p:sldId id="269" r:id="rId21"/>
    <p:sldId id="27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864" y="-59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030AB7-0A7F-4800-8A3F-6E7883B9A359}" type="datetimeFigureOut">
              <a:rPr lang="en-US" smtClean="0"/>
              <a:t>10/24/2012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72FFC2-5B83-482A-9553-33D53830E7C8}" type="slidenum">
              <a:rPr lang="en-US" smtClean="0"/>
              <a:t>‹#›</a:t>
            </a:fld>
            <a:endParaRPr lang="en-US"/>
          </a:p>
        </p:txBody>
      </p:sp>
    </p:spTree>
    <p:extLst>
      <p:ext uri="{BB962C8B-B14F-4D97-AF65-F5344CB8AC3E}">
        <p14:creationId xmlns:p14="http://schemas.microsoft.com/office/powerpoint/2010/main" val="126801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5400" dirty="0" smtClean="0">
                <a:solidFill>
                  <a:srgbClr val="C00000"/>
                </a:solidFill>
              </a:rPr>
              <a:t>Should there be a diagram here?</a:t>
            </a:r>
            <a:endParaRPr lang="en-US" sz="5400" dirty="0">
              <a:solidFill>
                <a:srgbClr val="C00000"/>
              </a:solidFill>
            </a:endParaRPr>
          </a:p>
        </p:txBody>
      </p:sp>
      <p:sp>
        <p:nvSpPr>
          <p:cNvPr id="4" name="Slide Number Placeholder 3"/>
          <p:cNvSpPr>
            <a:spLocks noGrp="1"/>
          </p:cNvSpPr>
          <p:nvPr>
            <p:ph type="sldNum" sz="quarter" idx="10"/>
          </p:nvPr>
        </p:nvSpPr>
        <p:spPr/>
        <p:txBody>
          <a:bodyPr/>
          <a:lstStyle/>
          <a:p>
            <a:fld id="{2772FFC2-5B83-482A-9553-33D53830E7C8}" type="slidenum">
              <a:rPr lang="en-US" smtClean="0"/>
              <a:t>4</a:t>
            </a:fld>
            <a:endParaRPr lang="en-US"/>
          </a:p>
        </p:txBody>
      </p:sp>
    </p:spTree>
    <p:extLst>
      <p:ext uri="{BB962C8B-B14F-4D97-AF65-F5344CB8AC3E}">
        <p14:creationId xmlns:p14="http://schemas.microsoft.com/office/powerpoint/2010/main" val="2353829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 there a table</a:t>
            </a:r>
            <a:r>
              <a:rPr lang="en-US" baseline="0" dirty="0" smtClean="0"/>
              <a:t> to be inserted here?</a:t>
            </a:r>
            <a:endParaRPr lang="en-US" dirty="0"/>
          </a:p>
        </p:txBody>
      </p:sp>
      <p:sp>
        <p:nvSpPr>
          <p:cNvPr id="4" name="Slide Number Placeholder 3"/>
          <p:cNvSpPr>
            <a:spLocks noGrp="1"/>
          </p:cNvSpPr>
          <p:nvPr>
            <p:ph type="sldNum" sz="quarter" idx="10"/>
          </p:nvPr>
        </p:nvSpPr>
        <p:spPr/>
        <p:txBody>
          <a:bodyPr/>
          <a:lstStyle/>
          <a:p>
            <a:fld id="{2772FFC2-5B83-482A-9553-33D53830E7C8}" type="slidenum">
              <a:rPr lang="en-US" smtClean="0"/>
              <a:t>5</a:t>
            </a:fld>
            <a:endParaRPr lang="en-US"/>
          </a:p>
        </p:txBody>
      </p:sp>
    </p:spTree>
    <p:extLst>
      <p:ext uri="{BB962C8B-B14F-4D97-AF65-F5344CB8AC3E}">
        <p14:creationId xmlns:p14="http://schemas.microsoft.com/office/powerpoint/2010/main" val="2448687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Should</a:t>
            </a:r>
            <a:r>
              <a:rPr lang="en-US" baseline="0" dirty="0" smtClean="0"/>
              <a:t> there be an example here?</a:t>
            </a:r>
            <a:endParaRPr lang="en-US" dirty="0" smtClean="0"/>
          </a:p>
          <a:p>
            <a:endParaRPr lang="en-US" dirty="0"/>
          </a:p>
        </p:txBody>
      </p:sp>
      <p:sp>
        <p:nvSpPr>
          <p:cNvPr id="4" name="Slide Number Placeholder 3"/>
          <p:cNvSpPr>
            <a:spLocks noGrp="1"/>
          </p:cNvSpPr>
          <p:nvPr>
            <p:ph type="sldNum" sz="quarter" idx="10"/>
          </p:nvPr>
        </p:nvSpPr>
        <p:spPr/>
        <p:txBody>
          <a:bodyPr/>
          <a:lstStyle/>
          <a:p>
            <a:fld id="{2772FFC2-5B83-482A-9553-33D53830E7C8}" type="slidenum">
              <a:rPr lang="en-US" smtClean="0"/>
              <a:t>9</a:t>
            </a:fld>
            <a:endParaRPr lang="en-US"/>
          </a:p>
        </p:txBody>
      </p:sp>
    </p:spTree>
    <p:extLst>
      <p:ext uri="{BB962C8B-B14F-4D97-AF65-F5344CB8AC3E}">
        <p14:creationId xmlns:p14="http://schemas.microsoft.com/office/powerpoint/2010/main" val="76599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772FFC2-5B83-482A-9553-33D53830E7C8}" type="slidenum">
              <a:rPr lang="en-US" smtClean="0"/>
              <a:t>10</a:t>
            </a:fld>
            <a:endParaRPr lang="en-US"/>
          </a:p>
        </p:txBody>
      </p:sp>
    </p:spTree>
    <p:extLst>
      <p:ext uri="{BB962C8B-B14F-4D97-AF65-F5344CB8AC3E}">
        <p14:creationId xmlns:p14="http://schemas.microsoft.com/office/powerpoint/2010/main" val="4280469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EF316A-77E0-43DE-8F3F-257A14A50DC5}" type="datetimeFigureOut">
              <a:rPr lang="en-US" smtClean="0"/>
              <a:t>10/24/2012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2234574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F316A-77E0-43DE-8F3F-257A14A50DC5}" type="datetimeFigureOut">
              <a:rPr lang="en-US" smtClean="0"/>
              <a:t>10/24/2012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2610213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F316A-77E0-43DE-8F3F-257A14A50DC5}" type="datetimeFigureOut">
              <a:rPr lang="en-US" smtClean="0"/>
              <a:t>10/24/2012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44624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EF316A-77E0-43DE-8F3F-257A14A50DC5}" type="datetimeFigureOut">
              <a:rPr lang="en-US" smtClean="0"/>
              <a:t>10/24/2012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3165542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F316A-77E0-43DE-8F3F-257A14A50DC5}" type="datetimeFigureOut">
              <a:rPr lang="en-US" smtClean="0"/>
              <a:t>10/24/2012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1097177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EF316A-77E0-43DE-8F3F-257A14A50DC5}" type="datetimeFigureOut">
              <a:rPr lang="en-US" smtClean="0"/>
              <a:t>10/24/2012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3166111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EF316A-77E0-43DE-8F3F-257A14A50DC5}" type="datetimeFigureOut">
              <a:rPr lang="en-US" smtClean="0"/>
              <a:t>10/24/2012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436866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EF316A-77E0-43DE-8F3F-257A14A50DC5}" type="datetimeFigureOut">
              <a:rPr lang="en-US" smtClean="0"/>
              <a:t>10/24/2012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3036033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F316A-77E0-43DE-8F3F-257A14A50DC5}" type="datetimeFigureOut">
              <a:rPr lang="en-US" smtClean="0"/>
              <a:t>10/24/2012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2058009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F316A-77E0-43DE-8F3F-257A14A50DC5}" type="datetimeFigureOut">
              <a:rPr lang="en-US" smtClean="0"/>
              <a:t>10/24/2012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1342348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F316A-77E0-43DE-8F3F-257A14A50DC5}" type="datetimeFigureOut">
              <a:rPr lang="en-US" smtClean="0"/>
              <a:t>10/24/2012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14A797-C68E-4D96-8112-6D86CC6C5D92}" type="slidenum">
              <a:rPr lang="en-US" smtClean="0"/>
              <a:t>‹#›</a:t>
            </a:fld>
            <a:endParaRPr lang="en-US"/>
          </a:p>
        </p:txBody>
      </p:sp>
    </p:spTree>
    <p:extLst>
      <p:ext uri="{BB962C8B-B14F-4D97-AF65-F5344CB8AC3E}">
        <p14:creationId xmlns:p14="http://schemas.microsoft.com/office/powerpoint/2010/main" val="1500485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EF316A-77E0-43DE-8F3F-257A14A50DC5}" type="datetimeFigureOut">
              <a:rPr lang="en-US" smtClean="0"/>
              <a:t>10/24/2012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14A797-C68E-4D96-8112-6D86CC6C5D92}" type="slidenum">
              <a:rPr lang="en-US" smtClean="0"/>
              <a:t>‹#›</a:t>
            </a:fld>
            <a:endParaRPr lang="en-US"/>
          </a:p>
        </p:txBody>
      </p:sp>
    </p:spTree>
    <p:extLst>
      <p:ext uri="{BB962C8B-B14F-4D97-AF65-F5344CB8AC3E}">
        <p14:creationId xmlns:p14="http://schemas.microsoft.com/office/powerpoint/2010/main" val="3088613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4.wmf"/><Relationship Id="rId5" Type="http://schemas.openxmlformats.org/officeDocument/2006/relationships/oleObject" Target="../embeddings/oleObject4.bin"/><Relationship Id="rId4" Type="http://schemas.openxmlformats.org/officeDocument/2006/relationships/image" Target="../media/image3.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t>HVAC Fundamentals &amp; Concepts</a:t>
            </a:r>
            <a:endParaRPr lang="en-US" sz="3200" dirty="0"/>
          </a:p>
        </p:txBody>
      </p:sp>
      <p:sp>
        <p:nvSpPr>
          <p:cNvPr id="5" name="Content Placeholder 4"/>
          <p:cNvSpPr>
            <a:spLocks noGrp="1"/>
          </p:cNvSpPr>
          <p:nvPr>
            <p:ph idx="1"/>
          </p:nvPr>
        </p:nvSpPr>
        <p:spPr/>
        <p:txBody>
          <a:bodyPr>
            <a:normAutofit/>
          </a:bodyPr>
          <a:lstStyle/>
          <a:p>
            <a:pPr marL="0" indent="0">
              <a:buNone/>
            </a:pPr>
            <a:r>
              <a:rPr lang="en-US" sz="2800" b="1" dirty="0" smtClean="0">
                <a:solidFill>
                  <a:srgbClr val="FF0000"/>
                </a:solidFill>
              </a:rPr>
              <a:t>B. Load Calculations</a:t>
            </a:r>
          </a:p>
          <a:p>
            <a:pPr marL="0" indent="0">
              <a:buNone/>
            </a:pPr>
            <a:r>
              <a:rPr lang="en-US" sz="2000" b="1" dirty="0" smtClean="0"/>
              <a:t>1.Heating Loads</a:t>
            </a:r>
          </a:p>
          <a:p>
            <a:pPr>
              <a:buFont typeface="+mj-lt"/>
              <a:buAutoNum type="alphaLcPeriod"/>
            </a:pPr>
            <a:r>
              <a:rPr lang="en-US" sz="1800" dirty="0" smtClean="0"/>
              <a:t>Building net heating load</a:t>
            </a:r>
          </a:p>
          <a:p>
            <a:pPr>
              <a:buFont typeface="+mj-lt"/>
              <a:buAutoNum type="alphaLcPeriod"/>
            </a:pPr>
            <a:r>
              <a:rPr lang="en-US" sz="1800" dirty="0" smtClean="0"/>
              <a:t>System heat losses</a:t>
            </a:r>
          </a:p>
          <a:p>
            <a:pPr>
              <a:buFont typeface="+mj-lt"/>
              <a:buAutoNum type="alphaLcPeriod"/>
            </a:pPr>
            <a:r>
              <a:rPr lang="en-US" sz="1800" dirty="0" smtClean="0"/>
              <a:t>Heating coil load</a:t>
            </a:r>
          </a:p>
          <a:p>
            <a:pPr marL="0" indent="0">
              <a:buNone/>
            </a:pPr>
            <a:r>
              <a:rPr lang="en-US" sz="2000" b="1" dirty="0" smtClean="0"/>
              <a:t>2. Cooling Loads</a:t>
            </a:r>
          </a:p>
          <a:p>
            <a:pPr>
              <a:buFont typeface="+mj-lt"/>
              <a:buAutoNum type="alphaLcPeriod"/>
            </a:pPr>
            <a:r>
              <a:rPr lang="en-US" sz="1800" dirty="0" smtClean="0"/>
              <a:t>Room and building peak cooling load</a:t>
            </a:r>
          </a:p>
          <a:p>
            <a:pPr>
              <a:buFont typeface="+mj-lt"/>
              <a:buAutoNum type="alphaLcPeriod"/>
            </a:pPr>
            <a:r>
              <a:rPr lang="en-US" sz="1800" dirty="0" smtClean="0"/>
              <a:t>Infiltration and ventilation</a:t>
            </a:r>
          </a:p>
          <a:p>
            <a:pPr>
              <a:buFont typeface="+mj-lt"/>
              <a:buAutoNum type="alphaLcPeriod"/>
            </a:pPr>
            <a:r>
              <a:rPr lang="en-US" sz="1800" dirty="0" smtClean="0"/>
              <a:t>Cooling coil load</a:t>
            </a:r>
          </a:p>
          <a:p>
            <a:pPr marL="0" indent="0">
              <a:buNone/>
            </a:pPr>
            <a:r>
              <a:rPr lang="en-US" sz="2000" b="1" dirty="0" smtClean="0"/>
              <a:t>3. Use of psychrometric tables and various software packages for heating and cooling load estimates</a:t>
            </a:r>
          </a:p>
          <a:p>
            <a:endParaRPr lang="en-US" sz="1800" dirty="0"/>
          </a:p>
          <a:p>
            <a:endParaRPr lang="en-US" sz="1800" dirty="0" smtClean="0"/>
          </a:p>
          <a:p>
            <a:endParaRPr lang="en-US" sz="1800" dirty="0"/>
          </a:p>
          <a:p>
            <a:endParaRPr lang="en-US" sz="1800" dirty="0" smtClean="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p:txBody>
      </p:sp>
    </p:spTree>
    <p:extLst>
      <p:ext uri="{BB962C8B-B14F-4D97-AF65-F5344CB8AC3E}">
        <p14:creationId xmlns:p14="http://schemas.microsoft.com/office/powerpoint/2010/main" val="163442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xfrm>
            <a:off x="457200" y="1219200"/>
            <a:ext cx="8229600" cy="5638800"/>
          </a:xfrm>
        </p:spPr>
        <p:txBody>
          <a:bodyPr>
            <a:normAutofit/>
          </a:bodyPr>
          <a:lstStyle/>
          <a:p>
            <a:pPr marL="0" indent="0">
              <a:buNone/>
            </a:pPr>
            <a:r>
              <a:rPr lang="en-US" sz="1800" b="1" dirty="0" smtClean="0"/>
              <a:t>b</a:t>
            </a:r>
            <a:r>
              <a:rPr lang="en-US" sz="1800" b="1" dirty="0" smtClean="0"/>
              <a:t>. Cooling load calculations for lighting, people, equipment &amp; appliances</a:t>
            </a:r>
          </a:p>
          <a:p>
            <a:pPr marL="0" indent="0">
              <a:buNone/>
            </a:pPr>
            <a:r>
              <a:rPr lang="en-US" sz="1800" dirty="0" smtClean="0"/>
              <a:t>The equation for determining cooling load due to heat gain </a:t>
            </a:r>
            <a:r>
              <a:rPr lang="en-US" sz="1800" dirty="0" smtClean="0"/>
              <a:t>from lighting is </a:t>
            </a:r>
            <a:endParaRPr lang="en-US" sz="1800" dirty="0"/>
          </a:p>
          <a:p>
            <a:endParaRPr lang="en-US" sz="1800" dirty="0" smtClean="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1014765226"/>
              </p:ext>
            </p:extLst>
          </p:nvPr>
        </p:nvGraphicFramePr>
        <p:xfrm>
          <a:off x="1371600" y="2536825"/>
          <a:ext cx="5943600" cy="3270250"/>
        </p:xfrm>
        <a:graphic>
          <a:graphicData uri="http://schemas.openxmlformats.org/presentationml/2006/ole">
            <mc:AlternateContent xmlns:mc="http://schemas.openxmlformats.org/markup-compatibility/2006">
              <mc:Choice xmlns:v="urn:schemas-microsoft-com:vml" Requires="v">
                <p:oleObj spid="_x0000_s1049" name="Equation" r:id="rId4" imgW="3098520" imgH="1803240" progId="Equation.3">
                  <p:embed/>
                </p:oleObj>
              </mc:Choice>
              <mc:Fallback>
                <p:oleObj name="Equation" r:id="rId4" imgW="3098520" imgH="1803240" progId="Equation.3">
                  <p:embed/>
                  <p:pic>
                    <p:nvPicPr>
                      <p:cNvPr id="0" name=""/>
                      <p:cNvPicPr/>
                      <p:nvPr/>
                    </p:nvPicPr>
                    <p:blipFill>
                      <a:blip r:embed="rId5"/>
                      <a:stretch>
                        <a:fillRect/>
                      </a:stretch>
                    </p:blipFill>
                    <p:spPr>
                      <a:xfrm>
                        <a:off x="1371600" y="2536825"/>
                        <a:ext cx="5943600" cy="3270250"/>
                      </a:xfrm>
                      <a:prstGeom prst="rect">
                        <a:avLst/>
                      </a:prstGeom>
                    </p:spPr>
                  </p:pic>
                </p:oleObj>
              </mc:Fallback>
            </mc:AlternateContent>
          </a:graphicData>
        </a:graphic>
      </p:graphicFrame>
    </p:spTree>
    <p:extLst>
      <p:ext uri="{BB962C8B-B14F-4D97-AF65-F5344CB8AC3E}">
        <p14:creationId xmlns:p14="http://schemas.microsoft.com/office/powerpoint/2010/main" val="3959234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xfrm>
            <a:off x="457200" y="1600200"/>
            <a:ext cx="8229600" cy="5257800"/>
          </a:xfrm>
        </p:spPr>
        <p:txBody>
          <a:bodyPr>
            <a:normAutofit/>
          </a:bodyPr>
          <a:lstStyle/>
          <a:p>
            <a:r>
              <a:rPr lang="en-US" sz="1800" dirty="0" smtClean="0"/>
              <a:t>The factor </a:t>
            </a:r>
            <a:r>
              <a:rPr lang="en-US" sz="1800" b="1" dirty="0" smtClean="0"/>
              <a:t>CLF</a:t>
            </a:r>
            <a:r>
              <a:rPr lang="en-US" sz="1800" dirty="0" smtClean="0"/>
              <a:t> accounts for storage of part of the lighting heat gain. The storage effect depends on how long the lights and cooling system are operating, as well as the construction, type of lighting fixture, and ventilating rate.</a:t>
            </a:r>
          </a:p>
          <a:p>
            <a:r>
              <a:rPr lang="en-US" sz="1800" dirty="0" smtClean="0"/>
              <a:t>No storage effect can be allowed for any of the following conditions:</a:t>
            </a:r>
          </a:p>
          <a:p>
            <a:pPr marL="800100" lvl="1" indent="-342900">
              <a:buFont typeface="+mj-lt"/>
              <a:buAutoNum type="alphaLcPeriod"/>
            </a:pPr>
            <a:r>
              <a:rPr lang="en-US" sz="1400" dirty="0" smtClean="0"/>
              <a:t>Cooling system operates only during occupied hours</a:t>
            </a:r>
          </a:p>
          <a:p>
            <a:pPr marL="800100" lvl="1" indent="-342900">
              <a:buFont typeface="+mj-lt"/>
              <a:buAutoNum type="alphaLcPeriod"/>
            </a:pPr>
            <a:r>
              <a:rPr lang="en-US" sz="1400" dirty="0" smtClean="0"/>
              <a:t>Cooling system operates more than 16 hours</a:t>
            </a:r>
          </a:p>
          <a:p>
            <a:pPr marL="800100" lvl="1" indent="-342900">
              <a:buFont typeface="+mj-lt"/>
              <a:buAutoNum type="alphaLcPeriod"/>
            </a:pPr>
            <a:r>
              <a:rPr lang="en-US" sz="1400" dirty="0" smtClean="0"/>
              <a:t>Temperature of the space is allowed to rise  during non-occupied hours (temperature swing)</a:t>
            </a:r>
          </a:p>
          <a:p>
            <a:r>
              <a:rPr lang="en-US" sz="1800" dirty="0" smtClean="0"/>
              <a:t>For those cases where they are applicable, they may be found in the </a:t>
            </a:r>
            <a:r>
              <a:rPr lang="en-US" sz="1800" i="1" dirty="0" smtClean="0"/>
              <a:t>ASHRAE Fundamentals </a:t>
            </a:r>
            <a:r>
              <a:rPr lang="en-US" sz="1800" i="1" dirty="0" smtClean="0"/>
              <a:t>Volume, </a:t>
            </a:r>
            <a:r>
              <a:rPr lang="en-US" sz="1800" dirty="0" smtClean="0"/>
              <a:t>otherwise use a value of CFL = 1.0. </a:t>
            </a:r>
            <a:endParaRPr lang="en-US" sz="1800" dirty="0"/>
          </a:p>
        </p:txBody>
      </p:sp>
    </p:spTree>
    <p:extLst>
      <p:ext uri="{BB962C8B-B14F-4D97-AF65-F5344CB8AC3E}">
        <p14:creationId xmlns:p14="http://schemas.microsoft.com/office/powerpoint/2010/main" val="1504209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xfrm>
            <a:off x="457200" y="1295400"/>
            <a:ext cx="8229600" cy="4830763"/>
          </a:xfrm>
        </p:spPr>
        <p:txBody>
          <a:bodyPr/>
          <a:lstStyle/>
          <a:p>
            <a:r>
              <a:rPr lang="en-US" sz="2400" dirty="0"/>
              <a:t>The heat gain from people </a:t>
            </a:r>
            <a:r>
              <a:rPr lang="en-US" sz="2400" dirty="0" smtClean="0"/>
              <a:t>consists </a:t>
            </a:r>
            <a:r>
              <a:rPr lang="en-US" sz="2400" dirty="0"/>
              <a:t>of sensible heat and latent heat resulting from perspiration. Some of the sensible heat may be absorbed by the heat storage effect, but </a:t>
            </a:r>
            <a:r>
              <a:rPr lang="en-US" sz="2400" dirty="0" smtClean="0"/>
              <a:t>this does not apply to </a:t>
            </a:r>
            <a:r>
              <a:rPr lang="en-US" sz="2400" dirty="0"/>
              <a:t>the latent heat.</a:t>
            </a:r>
          </a:p>
          <a:p>
            <a:pPr marL="0" indent="0">
              <a:buNone/>
            </a:pPr>
            <a:endParaRPr lang="en-US" dirty="0"/>
          </a:p>
          <a:p>
            <a:endParaRPr lang="en-US" dirty="0"/>
          </a:p>
          <a:p>
            <a:endParaRPr lang="en-US" dirty="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57968417"/>
              </p:ext>
            </p:extLst>
          </p:nvPr>
        </p:nvGraphicFramePr>
        <p:xfrm>
          <a:off x="1600201" y="2895600"/>
          <a:ext cx="5715000" cy="3318537"/>
        </p:xfrm>
        <a:graphic>
          <a:graphicData uri="http://schemas.openxmlformats.org/presentationml/2006/ole">
            <mc:AlternateContent xmlns:mc="http://schemas.openxmlformats.org/markup-compatibility/2006">
              <mc:Choice xmlns:v="urn:schemas-microsoft-com:vml" Requires="v">
                <p:oleObj spid="_x0000_s5124" name="Equation" r:id="rId3" imgW="3149280" imgH="1828800" progId="Equation.3">
                  <p:embed/>
                </p:oleObj>
              </mc:Choice>
              <mc:Fallback>
                <p:oleObj name="Equation" r:id="rId3" imgW="3149280" imgH="1828800" progId="Equation.3">
                  <p:embed/>
                  <p:pic>
                    <p:nvPicPr>
                      <p:cNvPr id="0" name="Object 3"/>
                      <p:cNvPicPr>
                        <a:picLocks noChangeAspect="1" noChangeArrowheads="1"/>
                      </p:cNvPicPr>
                      <p:nvPr/>
                    </p:nvPicPr>
                    <p:blipFill>
                      <a:blip r:embed="rId4"/>
                      <a:srcRect/>
                      <a:stretch>
                        <a:fillRect/>
                      </a:stretch>
                    </p:blipFill>
                    <p:spPr bwMode="auto">
                      <a:xfrm>
                        <a:off x="1600201" y="2895600"/>
                        <a:ext cx="5715000" cy="331853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81451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solidFill>
            <a:srgbClr val="FFFF00"/>
          </a:solidFill>
        </p:spPr>
        <p:txBody>
          <a:bodyPr>
            <a:normAutofit/>
          </a:bodyPr>
          <a:lstStyle/>
          <a:p>
            <a:pPr marL="0" indent="0">
              <a:buNone/>
            </a:pPr>
            <a:r>
              <a:rPr lang="en-US" sz="2400" b="1" dirty="0" smtClean="0"/>
              <a:t>Equipment and Appliances:</a:t>
            </a:r>
          </a:p>
          <a:p>
            <a:r>
              <a:rPr lang="en-US" sz="2400" dirty="0" smtClean="0"/>
              <a:t>The heat gain from equipment &amp; appliances may sometimes be found directly from the </a:t>
            </a:r>
            <a:r>
              <a:rPr lang="en-US" sz="2400" dirty="0" smtClean="0"/>
              <a:t>manufacturer </a:t>
            </a:r>
            <a:r>
              <a:rPr lang="en-US" sz="2400" dirty="0" smtClean="0"/>
              <a:t>or the nameplate data, with allowance for intermittent use. </a:t>
            </a:r>
          </a:p>
          <a:p>
            <a:r>
              <a:rPr lang="en-US" sz="2400" dirty="0" smtClean="0"/>
              <a:t>Some equipment &amp; appliances produce both sensible and latent heat.</a:t>
            </a:r>
          </a:p>
          <a:p>
            <a:r>
              <a:rPr lang="en-US" sz="2400" dirty="0" smtClean="0">
                <a:solidFill>
                  <a:srgbClr val="FF0000"/>
                </a:solidFill>
              </a:rPr>
              <a:t>See the sample table and example:</a:t>
            </a:r>
          </a:p>
          <a:p>
            <a:r>
              <a:rPr lang="en-US" sz="2400" dirty="0" smtClean="0">
                <a:solidFill>
                  <a:srgbClr val="FF0000"/>
                </a:solidFill>
              </a:rPr>
              <a:t>   add a sample/table here</a:t>
            </a:r>
            <a:endParaRPr lang="en-US" sz="2400" dirty="0">
              <a:solidFill>
                <a:srgbClr val="FF0000"/>
              </a:solidFill>
            </a:endParaRPr>
          </a:p>
          <a:p>
            <a:endParaRPr lang="en-US" sz="1800" dirty="0" smtClean="0"/>
          </a:p>
          <a:p>
            <a:endParaRPr lang="en-US" sz="1800" dirty="0"/>
          </a:p>
          <a:p>
            <a:endParaRPr lang="en-US" sz="1800" dirty="0" smtClean="0"/>
          </a:p>
          <a:p>
            <a:endParaRPr lang="en-US" sz="1800" dirty="0"/>
          </a:p>
          <a:p>
            <a:endParaRPr lang="en-US" sz="1800" dirty="0"/>
          </a:p>
        </p:txBody>
      </p:sp>
    </p:spTree>
    <p:extLst>
      <p:ext uri="{BB962C8B-B14F-4D97-AF65-F5344CB8AC3E}">
        <p14:creationId xmlns:p14="http://schemas.microsoft.com/office/powerpoint/2010/main" val="3393956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800" dirty="0"/>
              <a:t>Load Calculations Cont’d</a:t>
            </a:r>
          </a:p>
        </p:txBody>
      </p:sp>
      <p:sp>
        <p:nvSpPr>
          <p:cNvPr id="3" name="Content Placeholder 2"/>
          <p:cNvSpPr>
            <a:spLocks noGrp="1"/>
          </p:cNvSpPr>
          <p:nvPr>
            <p:ph idx="1"/>
          </p:nvPr>
        </p:nvSpPr>
        <p:spPr>
          <a:xfrm>
            <a:off x="457200" y="1219200"/>
            <a:ext cx="8229600" cy="5029200"/>
          </a:xfrm>
        </p:spPr>
        <p:txBody>
          <a:bodyPr>
            <a:normAutofit/>
          </a:bodyPr>
          <a:lstStyle/>
          <a:p>
            <a:pPr marL="0" indent="0">
              <a:buNone/>
            </a:pPr>
            <a:r>
              <a:rPr lang="en-US" sz="1800" b="1" dirty="0" smtClean="0"/>
              <a:t>c. Infiltration &amp; Ventilation</a:t>
            </a:r>
          </a:p>
          <a:p>
            <a:pPr marL="0" indent="0">
              <a:buNone/>
            </a:pPr>
            <a:r>
              <a:rPr lang="en-US" sz="1800" dirty="0" smtClean="0"/>
              <a:t>Infiltration of air through cracks around windows or doors in results in both a sensible and latent heat gain to the rooms.</a:t>
            </a:r>
          </a:p>
          <a:p>
            <a:r>
              <a:rPr lang="en-US" sz="1800" b="1" i="1" dirty="0" smtClean="0"/>
              <a:t>Sensible Heat Loss</a:t>
            </a:r>
            <a:r>
              <a:rPr lang="en-US" sz="1800" dirty="0" smtClean="0"/>
              <a:t> </a:t>
            </a:r>
            <a:r>
              <a:rPr lang="en-US" sz="1800" b="1" i="1" dirty="0" smtClean="0"/>
              <a:t>Effect</a:t>
            </a:r>
            <a:r>
              <a:rPr lang="en-US" sz="1800" dirty="0" smtClean="0"/>
              <a:t> of Infiltration or Ventilation Air</a:t>
            </a:r>
          </a:p>
          <a:p>
            <a:endParaRPr lang="en-US" sz="1800" dirty="0" smtClean="0"/>
          </a:p>
          <a:p>
            <a:endParaRPr lang="en-US" sz="1800" dirty="0"/>
          </a:p>
          <a:p>
            <a:endParaRPr lang="en-US" sz="1800" dirty="0" smtClean="0"/>
          </a:p>
          <a:p>
            <a:endParaRPr lang="en-US" sz="1800" dirty="0"/>
          </a:p>
          <a:p>
            <a:endParaRPr lang="en-US" sz="1800" dirty="0" smtClean="0"/>
          </a:p>
          <a:p>
            <a:r>
              <a:rPr lang="en-US" sz="1800" b="1" i="1" dirty="0" smtClean="0"/>
              <a:t>Latent Heat Loss Effect</a:t>
            </a:r>
            <a:r>
              <a:rPr lang="en-US" sz="1800" dirty="0" smtClean="0"/>
              <a:t> of Infiltration or Ventilation Air</a:t>
            </a:r>
            <a:endParaRPr lang="en-US" sz="1800" dirty="0"/>
          </a:p>
          <a:p>
            <a:endParaRPr lang="en-US" sz="1800" dirty="0" smtClean="0"/>
          </a:p>
          <a:p>
            <a:endParaRPr lang="en-US" sz="1800" dirty="0"/>
          </a:p>
          <a:p>
            <a:endParaRPr lang="en-US" sz="1800" dirty="0" smtClean="0"/>
          </a:p>
          <a:p>
            <a:endParaRPr lang="en-US" sz="1800" dirty="0" smtClean="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p:txBody>
      </p:sp>
      <p:graphicFrame>
        <p:nvGraphicFramePr>
          <p:cNvPr id="5" name="Object 4"/>
          <p:cNvGraphicFramePr>
            <a:graphicFrameLocks noChangeAspect="1"/>
          </p:cNvGraphicFramePr>
          <p:nvPr>
            <p:extLst>
              <p:ext uri="{D42A27DB-BD31-4B8C-83A1-F6EECF244321}">
                <p14:modId xmlns:p14="http://schemas.microsoft.com/office/powerpoint/2010/main" val="531022249"/>
              </p:ext>
            </p:extLst>
          </p:nvPr>
        </p:nvGraphicFramePr>
        <p:xfrm>
          <a:off x="1379538" y="2514600"/>
          <a:ext cx="4868862" cy="1323735"/>
        </p:xfrm>
        <a:graphic>
          <a:graphicData uri="http://schemas.openxmlformats.org/presentationml/2006/ole">
            <mc:AlternateContent xmlns:mc="http://schemas.openxmlformats.org/markup-compatibility/2006">
              <mc:Choice xmlns:v="urn:schemas-microsoft-com:vml" Requires="v">
                <p:oleObj spid="_x0000_s3110" name="Equation" r:id="rId3" imgW="4343400" imgH="1180800" progId="Equation.3">
                  <p:embed/>
                </p:oleObj>
              </mc:Choice>
              <mc:Fallback>
                <p:oleObj name="Equation" r:id="rId3" imgW="4343400" imgH="1180800" progId="Equation.3">
                  <p:embed/>
                  <p:pic>
                    <p:nvPicPr>
                      <p:cNvPr id="0" name=""/>
                      <p:cNvPicPr/>
                      <p:nvPr/>
                    </p:nvPicPr>
                    <p:blipFill>
                      <a:blip r:embed="rId4"/>
                      <a:stretch>
                        <a:fillRect/>
                      </a:stretch>
                    </p:blipFill>
                    <p:spPr>
                      <a:xfrm>
                        <a:off x="1379538" y="2514600"/>
                        <a:ext cx="4868862" cy="1323735"/>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036902920"/>
              </p:ext>
            </p:extLst>
          </p:nvPr>
        </p:nvGraphicFramePr>
        <p:xfrm>
          <a:off x="1377950" y="4495800"/>
          <a:ext cx="4841875" cy="1552575"/>
        </p:xfrm>
        <a:graphic>
          <a:graphicData uri="http://schemas.openxmlformats.org/presentationml/2006/ole">
            <mc:AlternateContent xmlns:mc="http://schemas.openxmlformats.org/markup-compatibility/2006">
              <mc:Choice xmlns:v="urn:schemas-microsoft-com:vml" Requires="v">
                <p:oleObj spid="_x0000_s3111" name="Equation" r:id="rId5" imgW="4356000" imgH="1396800" progId="Equation.3">
                  <p:embed/>
                </p:oleObj>
              </mc:Choice>
              <mc:Fallback>
                <p:oleObj name="Equation" r:id="rId5" imgW="4356000" imgH="1396800" progId="Equation.3">
                  <p:embed/>
                  <p:pic>
                    <p:nvPicPr>
                      <p:cNvPr id="0" name=""/>
                      <p:cNvPicPr/>
                      <p:nvPr/>
                    </p:nvPicPr>
                    <p:blipFill>
                      <a:blip r:embed="rId6"/>
                      <a:stretch>
                        <a:fillRect/>
                      </a:stretch>
                    </p:blipFill>
                    <p:spPr>
                      <a:xfrm>
                        <a:off x="1377950" y="4495800"/>
                        <a:ext cx="4841875" cy="1552575"/>
                      </a:xfrm>
                      <a:prstGeom prst="rect">
                        <a:avLst/>
                      </a:prstGeom>
                    </p:spPr>
                  </p:pic>
                </p:oleObj>
              </mc:Fallback>
            </mc:AlternateContent>
          </a:graphicData>
        </a:graphic>
      </p:graphicFrame>
    </p:spTree>
    <p:extLst>
      <p:ext uri="{BB962C8B-B14F-4D97-AF65-F5344CB8AC3E}">
        <p14:creationId xmlns:p14="http://schemas.microsoft.com/office/powerpoint/2010/main" val="37153583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xfrm>
            <a:off x="381000" y="1219200"/>
            <a:ext cx="8229600" cy="5486400"/>
          </a:xfrm>
        </p:spPr>
        <p:txBody>
          <a:bodyPr>
            <a:normAutofit/>
          </a:bodyPr>
          <a:lstStyle/>
          <a:p>
            <a:pPr marL="0" indent="0">
              <a:buNone/>
            </a:pPr>
            <a:r>
              <a:rPr lang="en-US" sz="2400" b="1" dirty="0" smtClean="0"/>
              <a:t>Finding the Infiltration or Ventilation Rate:</a:t>
            </a:r>
          </a:p>
          <a:p>
            <a:pPr marL="0" indent="0">
              <a:buNone/>
            </a:pPr>
            <a:r>
              <a:rPr lang="en-US" sz="2400" dirty="0" smtClean="0"/>
              <a:t>There are two methods used of calculating the CFM of infiltration air: </a:t>
            </a:r>
          </a:p>
          <a:p>
            <a:pPr marL="0" indent="0">
              <a:buNone/>
            </a:pPr>
            <a:endParaRPr lang="en-US" sz="1800" dirty="0" smtClean="0"/>
          </a:p>
          <a:p>
            <a:pPr marL="800100" lvl="1" indent="-342900">
              <a:buFont typeface="+mj-lt"/>
              <a:buAutoNum type="arabicPeriod"/>
            </a:pPr>
            <a:r>
              <a:rPr lang="en-US" sz="2400" dirty="0" smtClean="0"/>
              <a:t>Crack Method</a:t>
            </a:r>
          </a:p>
          <a:p>
            <a:pPr marL="800100" lvl="1" indent="-342900">
              <a:buFont typeface="+mj-lt"/>
              <a:buAutoNum type="arabicPeriod"/>
            </a:pPr>
            <a:endParaRPr lang="en-US" sz="2400" dirty="0" smtClean="0"/>
          </a:p>
          <a:p>
            <a:pPr marL="800100" lvl="1" indent="-342900">
              <a:buFont typeface="+mj-lt"/>
              <a:buAutoNum type="arabicPeriod"/>
            </a:pPr>
            <a:r>
              <a:rPr lang="en-US" sz="2400" dirty="0" smtClean="0"/>
              <a:t>Air Change Method</a:t>
            </a:r>
          </a:p>
          <a:p>
            <a:endParaRPr lang="en-US" sz="1800" dirty="0"/>
          </a:p>
          <a:p>
            <a:endParaRPr lang="en-US" sz="1800" dirty="0" smtClean="0"/>
          </a:p>
          <a:p>
            <a:endParaRPr lang="en-US" sz="1800" dirty="0"/>
          </a:p>
        </p:txBody>
      </p:sp>
    </p:spTree>
    <p:extLst>
      <p:ext uri="{BB962C8B-B14F-4D97-AF65-F5344CB8AC3E}">
        <p14:creationId xmlns:p14="http://schemas.microsoft.com/office/powerpoint/2010/main" val="3363777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solidFill>
            <a:srgbClr val="FFFF00"/>
          </a:solidFill>
        </p:spPr>
        <p:txBody>
          <a:bodyPr/>
          <a:lstStyle/>
          <a:p>
            <a:r>
              <a:rPr lang="en-US" sz="1800" b="1" dirty="0"/>
              <a:t>Crack Method</a:t>
            </a:r>
          </a:p>
          <a:p>
            <a:r>
              <a:rPr lang="en-US" sz="1800" dirty="0"/>
              <a:t>The crack method assumes that a reasonably accurate estimate of the rate of air infiltration per foot of crack opening can be measured or established.</a:t>
            </a:r>
          </a:p>
          <a:p>
            <a:r>
              <a:rPr lang="en-US" sz="1800" dirty="0"/>
              <a:t>Table 3.4 lists typical allowable infiltration rates, based on a 25 mph wind</a:t>
            </a:r>
          </a:p>
          <a:p>
            <a:pPr marL="800100" lvl="1" indent="-342900">
              <a:buFont typeface="+mj-lt"/>
              <a:buAutoNum type="arabicPeriod"/>
            </a:pPr>
            <a:r>
              <a:rPr lang="en-US" sz="1400" dirty="0"/>
              <a:t>Corner Room Infiltration</a:t>
            </a:r>
          </a:p>
          <a:p>
            <a:pPr marL="800100" lvl="1" indent="-342900">
              <a:buFont typeface="+mj-lt"/>
              <a:buAutoNum type="arabicPeriod"/>
            </a:pPr>
            <a:r>
              <a:rPr lang="en-US" sz="1400" dirty="0"/>
              <a:t>Door Usage</a:t>
            </a:r>
          </a:p>
          <a:p>
            <a:r>
              <a:rPr lang="en-US" sz="1800" dirty="0">
                <a:solidFill>
                  <a:srgbClr val="FF0000"/>
                </a:solidFill>
              </a:rPr>
              <a:t>Insert tables:</a:t>
            </a:r>
          </a:p>
          <a:p>
            <a:endParaRPr lang="en-US" dirty="0"/>
          </a:p>
        </p:txBody>
      </p:sp>
    </p:spTree>
    <p:extLst>
      <p:ext uri="{BB962C8B-B14F-4D97-AF65-F5344CB8AC3E}">
        <p14:creationId xmlns:p14="http://schemas.microsoft.com/office/powerpoint/2010/main" val="2957559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p:txBody>
          <a:bodyPr>
            <a:normAutofit/>
          </a:bodyPr>
          <a:lstStyle/>
          <a:p>
            <a:r>
              <a:rPr lang="en-US" sz="2400" b="1" dirty="0"/>
              <a:t>Air Change Method</a:t>
            </a:r>
          </a:p>
          <a:p>
            <a:r>
              <a:rPr lang="en-US" sz="2400" dirty="0"/>
              <a:t>This method is based on the number of air changes per hour (ACH) in a room caused by the infiltration.</a:t>
            </a:r>
          </a:p>
          <a:p>
            <a:r>
              <a:rPr lang="en-US" sz="2400" dirty="0"/>
              <a:t>One air change is defined as being equal to the room air volume</a:t>
            </a:r>
          </a:p>
          <a:p>
            <a:r>
              <a:rPr lang="en-US" sz="2400" dirty="0"/>
              <a:t>Air changes range between (0.5 to 1.5 ACH)</a:t>
            </a:r>
          </a:p>
          <a:p>
            <a:r>
              <a:rPr lang="en-US" sz="2400" dirty="0"/>
              <a:t>For buildings ranging from “Tight” to “Loose” construction, the following equation can used. </a:t>
            </a:r>
          </a:p>
          <a:p>
            <a:endParaRPr lang="en-US" dirty="0"/>
          </a:p>
          <a:p>
            <a:endParaRPr lang="en-US" dirty="0"/>
          </a:p>
        </p:txBody>
      </p:sp>
    </p:spTree>
    <p:extLst>
      <p:ext uri="{BB962C8B-B14F-4D97-AF65-F5344CB8AC3E}">
        <p14:creationId xmlns:p14="http://schemas.microsoft.com/office/powerpoint/2010/main" val="36321552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solidFill>
            <a:srgbClr val="FFFF00"/>
          </a:solidFill>
        </p:spPr>
        <p:txBody>
          <a:bodyPr>
            <a:normAutofit/>
          </a:bodyPr>
          <a:lstStyle/>
          <a:p>
            <a:r>
              <a:rPr lang="en-US" sz="1800" dirty="0" smtClean="0"/>
              <a:t>For “Tight” or “Loose” construction buildings the Air Change is calculated as follows:</a:t>
            </a:r>
          </a:p>
          <a:p>
            <a:endParaRPr lang="en-US" sz="1800" dirty="0" smtClean="0"/>
          </a:p>
          <a:p>
            <a:endParaRPr lang="en-US" sz="1800" dirty="0"/>
          </a:p>
          <a:p>
            <a:endParaRPr lang="en-US" sz="1800" dirty="0" smtClean="0"/>
          </a:p>
          <a:p>
            <a:endParaRPr lang="en-US" sz="1800" dirty="0"/>
          </a:p>
          <a:p>
            <a:endParaRPr lang="en-US" sz="1800" dirty="0" smtClean="0"/>
          </a:p>
          <a:p>
            <a:r>
              <a:rPr lang="en-US" sz="1800" dirty="0" smtClean="0">
                <a:solidFill>
                  <a:srgbClr val="FF0000"/>
                </a:solidFill>
              </a:rPr>
              <a:t>Examples:</a:t>
            </a:r>
            <a:endParaRPr lang="en-US" sz="1800" dirty="0">
              <a:solidFill>
                <a:srgbClr val="FF0000"/>
              </a:solidFill>
            </a:endParaRPr>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3804233960"/>
              </p:ext>
            </p:extLst>
          </p:nvPr>
        </p:nvGraphicFramePr>
        <p:xfrm>
          <a:off x="1752600" y="1981199"/>
          <a:ext cx="4191000" cy="1771805"/>
        </p:xfrm>
        <a:graphic>
          <a:graphicData uri="http://schemas.openxmlformats.org/presentationml/2006/ole">
            <mc:AlternateContent xmlns:mc="http://schemas.openxmlformats.org/markup-compatibility/2006">
              <mc:Choice xmlns:v="urn:schemas-microsoft-com:vml" Requires="v">
                <p:oleObj spid="_x0000_s4115" name="Equation" r:id="rId3" imgW="3124080" imgH="1320480" progId="Equation.3">
                  <p:embed/>
                </p:oleObj>
              </mc:Choice>
              <mc:Fallback>
                <p:oleObj name="Equation" r:id="rId3" imgW="3124080" imgH="1320480" progId="Equation.3">
                  <p:embed/>
                  <p:pic>
                    <p:nvPicPr>
                      <p:cNvPr id="0" name=""/>
                      <p:cNvPicPr/>
                      <p:nvPr/>
                    </p:nvPicPr>
                    <p:blipFill>
                      <a:blip r:embed="rId4"/>
                      <a:stretch>
                        <a:fillRect/>
                      </a:stretch>
                    </p:blipFill>
                    <p:spPr>
                      <a:xfrm>
                        <a:off x="1752600" y="1981199"/>
                        <a:ext cx="4191000" cy="1771805"/>
                      </a:xfrm>
                      <a:prstGeom prst="rect">
                        <a:avLst/>
                      </a:prstGeom>
                    </p:spPr>
                  </p:pic>
                </p:oleObj>
              </mc:Fallback>
            </mc:AlternateContent>
          </a:graphicData>
        </a:graphic>
      </p:graphicFrame>
    </p:spTree>
    <p:extLst>
      <p:ext uri="{BB962C8B-B14F-4D97-AF65-F5344CB8AC3E}">
        <p14:creationId xmlns:p14="http://schemas.microsoft.com/office/powerpoint/2010/main" val="4052776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endParaRPr lang="en-US" sz="2800" dirty="0"/>
          </a:p>
        </p:txBody>
      </p:sp>
      <p:sp>
        <p:nvSpPr>
          <p:cNvPr id="3" name="Content Placeholder 2"/>
          <p:cNvSpPr>
            <a:spLocks noGrp="1"/>
          </p:cNvSpPr>
          <p:nvPr>
            <p:ph idx="1"/>
          </p:nvPr>
        </p:nvSpPr>
        <p:spPr>
          <a:xfrm>
            <a:off x="457200" y="1600200"/>
            <a:ext cx="8229600" cy="5105400"/>
          </a:xfrm>
          <a:solidFill>
            <a:srgbClr val="FFFF00"/>
          </a:solidFill>
        </p:spPr>
        <p:txBody>
          <a:bodyPr>
            <a:normAutofit/>
          </a:bodyPr>
          <a:lstStyle/>
          <a:p>
            <a:pPr marL="0" indent="0">
              <a:buNone/>
            </a:pPr>
            <a:r>
              <a:rPr lang="en-US" sz="1900" b="1" dirty="0" smtClean="0">
                <a:solidFill>
                  <a:srgbClr val="FF0000"/>
                </a:solidFill>
              </a:rPr>
              <a:t>2. Cooling loads</a:t>
            </a:r>
          </a:p>
          <a:p>
            <a:pPr marL="0" indent="0">
              <a:buNone/>
            </a:pPr>
            <a:r>
              <a:rPr lang="en-US" sz="1900" b="1" dirty="0" smtClean="0"/>
              <a:t>d. Cooling </a:t>
            </a:r>
            <a:r>
              <a:rPr lang="en-US" sz="1900" b="1" dirty="0"/>
              <a:t>Coil Load</a:t>
            </a:r>
          </a:p>
          <a:p>
            <a:r>
              <a:rPr lang="en-US" sz="1900" dirty="0"/>
              <a:t>The cooling coil load is the rate at which heat must be removed by the air-conditioning equipment cooling coils. The cooling coil load is greater than the building load because there are heat gains to the air-conditioning system itself. These heat gains include: </a:t>
            </a:r>
            <a:endParaRPr lang="en-US" sz="1900" dirty="0" smtClean="0"/>
          </a:p>
          <a:p>
            <a:r>
              <a:rPr lang="en-US" sz="1900" dirty="0"/>
              <a:t>V</a:t>
            </a:r>
            <a:r>
              <a:rPr lang="en-US" sz="1900" dirty="0" smtClean="0"/>
              <a:t>entilation (</a:t>
            </a:r>
            <a:r>
              <a:rPr lang="en-US" sz="1900" dirty="0"/>
              <a:t>outside air); </a:t>
            </a:r>
            <a:endParaRPr lang="en-US" sz="1900" dirty="0" smtClean="0"/>
          </a:p>
          <a:p>
            <a:r>
              <a:rPr lang="en-US" sz="1900" dirty="0"/>
              <a:t>H</a:t>
            </a:r>
            <a:r>
              <a:rPr lang="en-US" sz="1900" dirty="0" smtClean="0"/>
              <a:t>eat </a:t>
            </a:r>
            <a:r>
              <a:rPr lang="en-US" sz="1900" dirty="0"/>
              <a:t>gains to ducts; </a:t>
            </a:r>
            <a:endParaRPr lang="en-US" sz="1900" dirty="0" smtClean="0"/>
          </a:p>
          <a:p>
            <a:r>
              <a:rPr lang="en-US" sz="1900" dirty="0"/>
              <a:t>H</a:t>
            </a:r>
            <a:r>
              <a:rPr lang="en-US" sz="1900" dirty="0" smtClean="0"/>
              <a:t>eat </a:t>
            </a:r>
            <a:r>
              <a:rPr lang="en-US" sz="1900" dirty="0"/>
              <a:t>produced by the air-conditioning </a:t>
            </a:r>
            <a:r>
              <a:rPr lang="en-US" sz="1900" dirty="0" smtClean="0"/>
              <a:t>system’s </a:t>
            </a:r>
            <a:r>
              <a:rPr lang="en-US" sz="1900" dirty="0"/>
              <a:t>fans and pumps; </a:t>
            </a:r>
            <a:endParaRPr lang="en-US" sz="1900" dirty="0" smtClean="0"/>
          </a:p>
          <a:p>
            <a:r>
              <a:rPr lang="en-US" sz="1900" dirty="0" smtClean="0"/>
              <a:t>Air </a:t>
            </a:r>
            <a:r>
              <a:rPr lang="en-US" sz="1900" dirty="0"/>
              <a:t>leakage from ducts. </a:t>
            </a:r>
            <a:endParaRPr lang="en-US" sz="1900" dirty="0" smtClean="0"/>
          </a:p>
          <a:p>
            <a:r>
              <a:rPr lang="en-US" sz="1900" dirty="0" smtClean="0">
                <a:solidFill>
                  <a:srgbClr val="FF0000"/>
                </a:solidFill>
              </a:rPr>
              <a:t>Example of cooling coil load</a:t>
            </a:r>
            <a:endParaRPr lang="en-US" sz="1900" dirty="0">
              <a:solidFill>
                <a:srgbClr val="FF0000"/>
              </a:solidFill>
            </a:endParaRPr>
          </a:p>
          <a:p>
            <a:endParaRPr lang="en-US" dirty="0"/>
          </a:p>
          <a:p>
            <a:endParaRPr lang="en-US" dirty="0"/>
          </a:p>
        </p:txBody>
      </p:sp>
    </p:spTree>
    <p:extLst>
      <p:ext uri="{BB962C8B-B14F-4D97-AF65-F5344CB8AC3E}">
        <p14:creationId xmlns:p14="http://schemas.microsoft.com/office/powerpoint/2010/main" val="3695192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90600"/>
          </a:xfrm>
        </p:spPr>
        <p:txBody>
          <a:bodyPr>
            <a:normAutofit/>
          </a:bodyPr>
          <a:lstStyle/>
          <a:p>
            <a:r>
              <a:rPr lang="en-US" sz="2800" dirty="0" smtClean="0"/>
              <a:t>Load Calculations</a:t>
            </a:r>
            <a:endParaRPr lang="en-US" sz="2800" dirty="0"/>
          </a:p>
        </p:txBody>
      </p:sp>
      <p:sp>
        <p:nvSpPr>
          <p:cNvPr id="3" name="Content Placeholder 2"/>
          <p:cNvSpPr>
            <a:spLocks noGrp="1"/>
          </p:cNvSpPr>
          <p:nvPr>
            <p:ph idx="1"/>
          </p:nvPr>
        </p:nvSpPr>
        <p:spPr>
          <a:xfrm>
            <a:off x="457200" y="1143000"/>
            <a:ext cx="8229600" cy="5257800"/>
          </a:xfrm>
        </p:spPr>
        <p:txBody>
          <a:bodyPr>
            <a:normAutofit lnSpcReduction="10000"/>
          </a:bodyPr>
          <a:lstStyle/>
          <a:p>
            <a:pPr marL="0" indent="0">
              <a:buNone/>
            </a:pPr>
            <a:r>
              <a:rPr lang="en-US" sz="2200" b="1" dirty="0" smtClean="0">
                <a:solidFill>
                  <a:srgbClr val="FF0000"/>
                </a:solidFill>
              </a:rPr>
              <a:t>1. Heating Loads</a:t>
            </a:r>
          </a:p>
          <a:p>
            <a:pPr marL="0" indent="0">
              <a:buNone/>
            </a:pPr>
            <a:r>
              <a:rPr lang="en-US" sz="2200" b="1" dirty="0" smtClean="0"/>
              <a:t>a. Building net and gross heating load</a:t>
            </a:r>
          </a:p>
          <a:p>
            <a:pPr marL="400050" lvl="1" indent="0">
              <a:buNone/>
            </a:pPr>
            <a:r>
              <a:rPr lang="en-US" sz="1800" i="1" dirty="0" smtClean="0"/>
              <a:t>Net heating load </a:t>
            </a:r>
            <a:r>
              <a:rPr lang="en-US" sz="1800" dirty="0" smtClean="0"/>
              <a:t>is the amount of heat needed for all </a:t>
            </a:r>
            <a:r>
              <a:rPr lang="en-US" sz="1800" dirty="0" smtClean="0"/>
              <a:t>rooms in the building, or </a:t>
            </a:r>
            <a:r>
              <a:rPr lang="en-US" sz="1800" dirty="0" smtClean="0"/>
              <a:t>the building net heating load is the amount of heat required for the building at outdoor design conditions. This </a:t>
            </a:r>
            <a:r>
              <a:rPr lang="en-US" sz="1800" dirty="0" smtClean="0"/>
              <a:t>includes:</a:t>
            </a:r>
            <a:endParaRPr lang="en-US" sz="1800" dirty="0" smtClean="0"/>
          </a:p>
          <a:p>
            <a:pPr marL="857250" lvl="1" indent="-400050">
              <a:buFont typeface="+mj-lt"/>
              <a:buAutoNum type="romanLcPeriod"/>
            </a:pPr>
            <a:r>
              <a:rPr lang="en-US" sz="1800" dirty="0" smtClean="0"/>
              <a:t>Building heat transfer losses</a:t>
            </a:r>
          </a:p>
          <a:p>
            <a:pPr marL="857250" lvl="1" indent="-400050">
              <a:buFont typeface="+mj-lt"/>
              <a:buAutoNum type="romanLcPeriod"/>
            </a:pPr>
            <a:r>
              <a:rPr lang="en-US" sz="1800" dirty="0" smtClean="0"/>
              <a:t>Infiltration losses</a:t>
            </a:r>
          </a:p>
          <a:p>
            <a:pPr marL="857250" lvl="1" indent="-400050">
              <a:buFont typeface="+mj-lt"/>
              <a:buAutoNum type="romanLcPeriod"/>
            </a:pPr>
            <a:r>
              <a:rPr lang="en-US" sz="1800" dirty="0" smtClean="0"/>
              <a:t>Ventilation load</a:t>
            </a:r>
            <a:endParaRPr lang="en-US" sz="1800" dirty="0"/>
          </a:p>
          <a:p>
            <a:pPr marL="0" indent="0">
              <a:buNone/>
            </a:pPr>
            <a:r>
              <a:rPr lang="en-US" sz="2200" b="1" dirty="0" smtClean="0"/>
              <a:t>b</a:t>
            </a:r>
            <a:r>
              <a:rPr lang="en-US" sz="2200" b="1" dirty="0" smtClean="0"/>
              <a:t>. System heat losses </a:t>
            </a:r>
          </a:p>
          <a:p>
            <a:pPr marL="400050" lvl="1" indent="0">
              <a:buNone/>
            </a:pPr>
            <a:r>
              <a:rPr lang="en-US" sz="1800" dirty="0" smtClean="0"/>
              <a:t>Heat </a:t>
            </a:r>
            <a:r>
              <a:rPr lang="en-US" sz="1800" dirty="0" smtClean="0"/>
              <a:t>loss that comes from the loads on the boiler or furnace. </a:t>
            </a:r>
            <a:r>
              <a:rPr lang="en-US" sz="1800" dirty="0" smtClean="0"/>
              <a:t>This includes:</a:t>
            </a:r>
            <a:endParaRPr lang="en-US" sz="1800" dirty="0" smtClean="0"/>
          </a:p>
          <a:p>
            <a:pPr marL="857250" lvl="1" indent="-400050">
              <a:buFont typeface="+mj-lt"/>
              <a:buAutoNum type="romanLcPeriod"/>
            </a:pPr>
            <a:r>
              <a:rPr lang="en-US" sz="1900" dirty="0" smtClean="0"/>
              <a:t>Duct heat transfer loss</a:t>
            </a:r>
          </a:p>
          <a:p>
            <a:pPr marL="857250" lvl="1" indent="-400050">
              <a:buFont typeface="+mj-lt"/>
              <a:buAutoNum type="romanLcPeriod"/>
            </a:pPr>
            <a:r>
              <a:rPr lang="en-US" sz="1900" dirty="0" smtClean="0"/>
              <a:t>Duct leakage</a:t>
            </a:r>
          </a:p>
          <a:p>
            <a:pPr marL="857250" lvl="1" indent="-400050">
              <a:buFont typeface="+mj-lt"/>
              <a:buAutoNum type="romanLcPeriod"/>
            </a:pPr>
            <a:r>
              <a:rPr lang="en-US" sz="1900" dirty="0" smtClean="0"/>
              <a:t>Piping losses (Pickup Factor or Allowance</a:t>
            </a:r>
            <a:r>
              <a:rPr lang="en-US" sz="1900" dirty="0" smtClean="0"/>
              <a:t>)</a:t>
            </a:r>
          </a:p>
          <a:p>
            <a:pPr marL="57150" indent="0">
              <a:buNone/>
            </a:pPr>
            <a:endParaRPr lang="en-US" sz="2400" b="1" i="1" dirty="0" smtClean="0"/>
          </a:p>
          <a:p>
            <a:pPr marL="57150" indent="0">
              <a:buNone/>
            </a:pPr>
            <a:r>
              <a:rPr lang="en-US" sz="2400" b="1" i="1" dirty="0" smtClean="0"/>
              <a:t>Gross </a:t>
            </a:r>
            <a:r>
              <a:rPr lang="en-US" sz="2400" b="1" i="1" dirty="0"/>
              <a:t>heating load </a:t>
            </a:r>
            <a:r>
              <a:rPr lang="en-US" sz="2400" b="1" dirty="0"/>
              <a:t>is the sum of building net heating load and system heat losses.  </a:t>
            </a:r>
          </a:p>
          <a:p>
            <a:pPr marL="457200" indent="-400050">
              <a:buFont typeface="+mj-lt"/>
              <a:buAutoNum type="romanLcPeriod"/>
            </a:pPr>
            <a:endParaRPr lang="en-US" sz="2300" b="1" dirty="0"/>
          </a:p>
          <a:p>
            <a:pPr marL="857250" lvl="1" indent="-400050">
              <a:buFont typeface="+mj-lt"/>
              <a:buAutoNum type="romanLcPeriod"/>
            </a:pPr>
            <a:endParaRPr lang="en-US" sz="1900" dirty="0" smtClean="0"/>
          </a:p>
          <a:p>
            <a:endParaRPr lang="en-US" sz="1800" dirty="0" smtClean="0"/>
          </a:p>
          <a:p>
            <a:endParaRPr lang="en-US" sz="1800" dirty="0"/>
          </a:p>
          <a:p>
            <a:endParaRPr lang="en-US" sz="1800" dirty="0" smtClean="0"/>
          </a:p>
          <a:p>
            <a:endParaRPr lang="en-US" sz="1800" dirty="0"/>
          </a:p>
        </p:txBody>
      </p:sp>
    </p:spTree>
    <p:extLst>
      <p:ext uri="{BB962C8B-B14F-4D97-AF65-F5344CB8AC3E}">
        <p14:creationId xmlns:p14="http://schemas.microsoft.com/office/powerpoint/2010/main" val="38127823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xfrm>
            <a:off x="457200" y="1600200"/>
            <a:ext cx="8229600" cy="5105400"/>
          </a:xfrm>
        </p:spPr>
        <p:txBody>
          <a:bodyPr>
            <a:normAutofit lnSpcReduction="10000"/>
          </a:bodyPr>
          <a:lstStyle/>
          <a:p>
            <a:r>
              <a:rPr lang="en-US" sz="1800" dirty="0" smtClean="0"/>
              <a:t>Use of psychrometric charts and various software packages for heating and cooling estimates:</a:t>
            </a:r>
          </a:p>
          <a:p>
            <a:r>
              <a:rPr lang="en-US" sz="1800" dirty="0" smtClean="0"/>
              <a:t>Trace 700 &amp; Psychrometric Charts to Perform the following:</a:t>
            </a:r>
          </a:p>
          <a:p>
            <a:pPr marL="800100" lvl="1" indent="-342900">
              <a:buFont typeface="+mj-lt"/>
              <a:buAutoNum type="arabicPeriod"/>
            </a:pPr>
            <a:r>
              <a:rPr lang="en-US" sz="1400" dirty="0" smtClean="0"/>
              <a:t>Heating process for air</a:t>
            </a:r>
          </a:p>
          <a:p>
            <a:pPr marL="800100" lvl="1" indent="-342900">
              <a:buFont typeface="+mj-lt"/>
              <a:buAutoNum type="arabicPeriod"/>
            </a:pPr>
            <a:r>
              <a:rPr lang="en-US" sz="1400" dirty="0" smtClean="0"/>
              <a:t>Cooling and dehumidifying process for air</a:t>
            </a:r>
          </a:p>
          <a:p>
            <a:pPr marL="800100" lvl="1" indent="-342900">
              <a:buFont typeface="+mj-lt"/>
              <a:buAutoNum type="arabicPeriod"/>
            </a:pPr>
            <a:r>
              <a:rPr lang="en-US" sz="1400" dirty="0" smtClean="0"/>
              <a:t>Outside and return air mixing process</a:t>
            </a:r>
          </a:p>
          <a:p>
            <a:pPr marL="800100" lvl="1" indent="-342900">
              <a:buFont typeface="+mj-lt"/>
              <a:buAutoNum type="arabicPeriod"/>
            </a:pPr>
            <a:r>
              <a:rPr lang="en-US" sz="1400" dirty="0" smtClean="0"/>
              <a:t>Air handler model</a:t>
            </a:r>
          </a:p>
          <a:p>
            <a:pPr marL="800100" lvl="1" indent="-342900">
              <a:buFont typeface="+mj-lt"/>
              <a:buAutoNum type="arabicPeriod"/>
            </a:pPr>
            <a:r>
              <a:rPr lang="en-US" sz="1400" dirty="0" smtClean="0"/>
              <a:t>Mixing more than two air steams (collection process)</a:t>
            </a:r>
          </a:p>
          <a:p>
            <a:pPr marL="800100" lvl="1" indent="-342900">
              <a:buFont typeface="+mj-lt"/>
              <a:buAutoNum type="arabicPeriod"/>
            </a:pPr>
            <a:r>
              <a:rPr lang="en-US" sz="1400" dirty="0" smtClean="0"/>
              <a:t>Humidification process</a:t>
            </a:r>
          </a:p>
          <a:p>
            <a:pPr marL="800100" lvl="1" indent="-342900">
              <a:buFont typeface="+mj-lt"/>
              <a:buAutoNum type="arabicPeriod"/>
            </a:pPr>
            <a:r>
              <a:rPr lang="en-US" sz="1400" dirty="0" smtClean="0"/>
              <a:t>Zone process</a:t>
            </a:r>
          </a:p>
          <a:p>
            <a:r>
              <a:rPr lang="en-US" sz="1800" dirty="0" smtClean="0"/>
              <a:t>Trace 700</a:t>
            </a:r>
          </a:p>
          <a:p>
            <a:pPr lvl="1"/>
            <a:r>
              <a:rPr lang="en-US" sz="1400" dirty="0" smtClean="0"/>
              <a:t>Create Room Screen</a:t>
            </a:r>
          </a:p>
          <a:p>
            <a:pPr lvl="1"/>
            <a:r>
              <a:rPr lang="en-US" sz="1400" dirty="0" smtClean="0"/>
              <a:t>Single Sheet Worksheet</a:t>
            </a:r>
          </a:p>
          <a:p>
            <a:pPr lvl="1"/>
            <a:r>
              <a:rPr lang="en-US" sz="1400" dirty="0" smtClean="0"/>
              <a:t>Rooms Worksheet</a:t>
            </a:r>
          </a:p>
          <a:p>
            <a:pPr lvl="1"/>
            <a:r>
              <a:rPr lang="en-US" sz="1400" dirty="0" smtClean="0"/>
              <a:t>Walls Worksheet</a:t>
            </a:r>
          </a:p>
          <a:p>
            <a:pPr lvl="1"/>
            <a:r>
              <a:rPr lang="en-US" sz="1400" dirty="0" smtClean="0"/>
              <a:t>Internal Load Worksheet</a:t>
            </a:r>
          </a:p>
          <a:p>
            <a:pPr lvl="1"/>
            <a:r>
              <a:rPr lang="en-US" sz="1400" dirty="0" smtClean="0"/>
              <a:t>Airflows Worksheet</a:t>
            </a:r>
          </a:p>
          <a:p>
            <a:pPr lvl="1"/>
            <a:r>
              <a:rPr lang="en-US" sz="1400" dirty="0" smtClean="0"/>
              <a:t>Partition/Floor Worksheet</a:t>
            </a:r>
          </a:p>
          <a:p>
            <a:pPr lvl="1"/>
            <a:r>
              <a:rPr lang="en-US" sz="1400" dirty="0" smtClean="0"/>
              <a:t>Spreadsheet Worksheet</a:t>
            </a:r>
            <a:endParaRPr lang="en-US" sz="14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p:txBody>
      </p:sp>
    </p:spTree>
    <p:extLst>
      <p:ext uri="{BB962C8B-B14F-4D97-AF65-F5344CB8AC3E}">
        <p14:creationId xmlns:p14="http://schemas.microsoft.com/office/powerpoint/2010/main" val="3671249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p:txBody>
          <a:bodyPr>
            <a:normAutofit/>
          </a:bodyPr>
          <a:lstStyle/>
          <a:p>
            <a:r>
              <a:rPr lang="en-US" sz="1800" dirty="0" smtClean="0"/>
              <a:t>Psychrometric charts Analysis of HVAC Systems</a:t>
            </a:r>
          </a:p>
          <a:p>
            <a:r>
              <a:rPr lang="en-US" sz="1800" dirty="0" smtClean="0"/>
              <a:t>Psychrometrics for supply ducts and return air</a:t>
            </a:r>
          </a:p>
          <a:p>
            <a:r>
              <a:rPr lang="en-US" sz="1800" dirty="0" smtClean="0"/>
              <a:t>Psychrometrics for reheat systems</a:t>
            </a:r>
          </a:p>
          <a:p>
            <a:r>
              <a:rPr lang="en-US" sz="1800" dirty="0" smtClean="0"/>
              <a:t>Variables volume systems</a:t>
            </a:r>
          </a:p>
          <a:p>
            <a:r>
              <a:rPr lang="en-US" sz="1800" dirty="0" smtClean="0"/>
              <a:t>Multi-zone and dual duct systems</a:t>
            </a:r>
          </a:p>
          <a:p>
            <a:r>
              <a:rPr lang="en-US" sz="1800" smtClean="0"/>
              <a:t>Evaporative cooling</a:t>
            </a:r>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p:txBody>
      </p:sp>
    </p:spTree>
    <p:extLst>
      <p:ext uri="{BB962C8B-B14F-4D97-AF65-F5344CB8AC3E}">
        <p14:creationId xmlns:p14="http://schemas.microsoft.com/office/powerpoint/2010/main" val="885898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Load Calculations Cont’d</a:t>
            </a:r>
            <a:endParaRPr lang="en-US" sz="2800" dirty="0"/>
          </a:p>
        </p:txBody>
      </p:sp>
      <p:sp>
        <p:nvSpPr>
          <p:cNvPr id="3" name="Content Placeholder 2"/>
          <p:cNvSpPr>
            <a:spLocks noGrp="1"/>
          </p:cNvSpPr>
          <p:nvPr>
            <p:ph idx="1"/>
          </p:nvPr>
        </p:nvSpPr>
        <p:spPr>
          <a:xfrm>
            <a:off x="381000" y="1219200"/>
            <a:ext cx="8229600" cy="5486400"/>
          </a:xfrm>
        </p:spPr>
        <p:txBody>
          <a:bodyPr>
            <a:normAutofit lnSpcReduction="10000"/>
          </a:bodyPr>
          <a:lstStyle/>
          <a:p>
            <a:pPr marL="0" indent="0">
              <a:buNone/>
            </a:pPr>
            <a:r>
              <a:rPr lang="en-US" sz="1800" b="1" dirty="0" smtClean="0">
                <a:solidFill>
                  <a:srgbClr val="FF0000"/>
                </a:solidFill>
              </a:rPr>
              <a:t>b. System Heat Losses</a:t>
            </a:r>
          </a:p>
          <a:p>
            <a:pPr marL="0" indent="0">
              <a:buNone/>
            </a:pPr>
            <a:r>
              <a:rPr lang="en-US" sz="1800" b="1" dirty="0" smtClean="0"/>
              <a:t>i. Duct </a:t>
            </a:r>
            <a:r>
              <a:rPr lang="en-US" sz="1800" b="1" dirty="0"/>
              <a:t>H</a:t>
            </a:r>
            <a:r>
              <a:rPr lang="en-US" sz="1800" b="1" dirty="0" smtClean="0"/>
              <a:t>eat Transfer </a:t>
            </a:r>
            <a:r>
              <a:rPr lang="en-US" sz="1800" b="1" dirty="0"/>
              <a:t>L</a:t>
            </a:r>
            <a:r>
              <a:rPr lang="en-US" sz="1800" b="1" dirty="0" smtClean="0"/>
              <a:t>oss</a:t>
            </a:r>
          </a:p>
          <a:p>
            <a:r>
              <a:rPr lang="en-US" sz="1800" dirty="0" smtClean="0"/>
              <a:t>In </a:t>
            </a:r>
            <a:r>
              <a:rPr lang="en-US" sz="1800" dirty="0" smtClean="0"/>
              <a:t>a warm air heating system, if the ducts pass through unheated spaces </a:t>
            </a:r>
            <a:r>
              <a:rPr lang="en-US" sz="1800" dirty="0" smtClean="0"/>
              <a:t>(attics</a:t>
            </a:r>
            <a:r>
              <a:rPr lang="en-US" sz="1800" dirty="0" smtClean="0"/>
              <a:t>, basements, shafts, crawl spaces) there is heat transfer from warm air in the duct to the cooler surrounding spaces.</a:t>
            </a:r>
          </a:p>
          <a:p>
            <a:r>
              <a:rPr lang="en-US" sz="1800" dirty="0" smtClean="0"/>
              <a:t>Duct heat transfer </a:t>
            </a:r>
            <a:r>
              <a:rPr lang="en-US" sz="1800" dirty="0" smtClean="0"/>
              <a:t>loss </a:t>
            </a:r>
            <a:r>
              <a:rPr lang="en-US" sz="1800" dirty="0" smtClean="0"/>
              <a:t>is estimated to be approximately 2 – 5% of the building sensible heat  loss.</a:t>
            </a:r>
          </a:p>
          <a:p>
            <a:r>
              <a:rPr lang="en-US" sz="1800" dirty="0" smtClean="0"/>
              <a:t>Factors </a:t>
            </a:r>
            <a:r>
              <a:rPr lang="en-US" sz="1800" dirty="0" smtClean="0"/>
              <a:t>in estimating </a:t>
            </a:r>
            <a:r>
              <a:rPr lang="en-US" sz="1800" dirty="0" smtClean="0"/>
              <a:t>duct </a:t>
            </a:r>
            <a:r>
              <a:rPr lang="en-US" sz="1800" dirty="0" smtClean="0"/>
              <a:t>heat loss include length &amp; insulation </a:t>
            </a:r>
            <a:r>
              <a:rPr lang="en-US" sz="1800" dirty="0" smtClean="0"/>
              <a:t>of the ductwork, </a:t>
            </a:r>
            <a:r>
              <a:rPr lang="en-US" sz="1800" dirty="0" smtClean="0"/>
              <a:t>and </a:t>
            </a:r>
            <a:r>
              <a:rPr lang="en-US" sz="1800" dirty="0" smtClean="0"/>
              <a:t>surrounding temperatures.</a:t>
            </a:r>
          </a:p>
          <a:p>
            <a:pPr marL="0" indent="0">
              <a:buNone/>
            </a:pPr>
            <a:r>
              <a:rPr lang="en-US" sz="1800" b="1" dirty="0" smtClean="0"/>
              <a:t>ii. </a:t>
            </a:r>
            <a:r>
              <a:rPr lang="en-US" sz="1800" b="1" dirty="0" smtClean="0"/>
              <a:t>Duct Leakage</a:t>
            </a:r>
          </a:p>
          <a:p>
            <a:r>
              <a:rPr lang="en-US" sz="1800" dirty="0" smtClean="0"/>
              <a:t>In </a:t>
            </a:r>
            <a:r>
              <a:rPr lang="en-US" sz="1800" dirty="0" smtClean="0"/>
              <a:t>warm air supply, some heat loss </a:t>
            </a:r>
            <a:r>
              <a:rPr lang="en-US" sz="1800" dirty="0" smtClean="0"/>
              <a:t>will occur </a:t>
            </a:r>
            <a:r>
              <a:rPr lang="en-US" sz="1800" dirty="0" smtClean="0"/>
              <a:t>when warm air leaks through</a:t>
            </a:r>
            <a:r>
              <a:rPr lang="en-US" sz="1800" dirty="0" smtClean="0"/>
              <a:t> </a:t>
            </a:r>
            <a:r>
              <a:rPr lang="en-US" sz="1800" dirty="0" smtClean="0"/>
              <a:t>supply duct </a:t>
            </a:r>
            <a:r>
              <a:rPr lang="en-US" sz="1800" dirty="0" smtClean="0"/>
              <a:t>seams into surrounding unconditioned </a:t>
            </a:r>
            <a:r>
              <a:rPr lang="en-US" sz="1800" dirty="0" smtClean="0"/>
              <a:t>spaces.</a:t>
            </a:r>
          </a:p>
          <a:p>
            <a:r>
              <a:rPr lang="en-US" sz="1800" dirty="0" smtClean="0"/>
              <a:t>Duct </a:t>
            </a:r>
            <a:r>
              <a:rPr lang="en-US" sz="1800" dirty="0" smtClean="0"/>
              <a:t>leakage </a:t>
            </a:r>
            <a:r>
              <a:rPr lang="en-US" sz="1800" dirty="0" smtClean="0"/>
              <a:t>is usually estimated </a:t>
            </a:r>
            <a:r>
              <a:rPr lang="en-US" sz="1800" dirty="0" smtClean="0"/>
              <a:t>at </a:t>
            </a:r>
            <a:r>
              <a:rPr lang="en-US" sz="1800" dirty="0" smtClean="0"/>
              <a:t>about 5 – 10</a:t>
            </a:r>
            <a:r>
              <a:rPr lang="en-US" sz="1800" dirty="0" smtClean="0"/>
              <a:t>%, </a:t>
            </a:r>
            <a:r>
              <a:rPr lang="en-US" sz="1800" dirty="0" smtClean="0"/>
              <a:t>depending on the quality of the sheet meet installation</a:t>
            </a:r>
            <a:endParaRPr lang="en-US" sz="1800" dirty="0"/>
          </a:p>
          <a:p>
            <a:pPr marL="0" indent="0">
              <a:buNone/>
            </a:pPr>
            <a:r>
              <a:rPr lang="en-US" sz="1800" b="1" dirty="0" smtClean="0"/>
              <a:t>iii. </a:t>
            </a:r>
            <a:r>
              <a:rPr lang="en-US" sz="1800" b="1" dirty="0" smtClean="0"/>
              <a:t>Pickup Losses</a:t>
            </a:r>
          </a:p>
          <a:p>
            <a:r>
              <a:rPr lang="en-US" sz="1800" dirty="0" smtClean="0"/>
              <a:t>Heat loss through piping and heat loss during system start-up (pickup factor)</a:t>
            </a:r>
          </a:p>
          <a:p>
            <a:r>
              <a:rPr lang="en-US" sz="1800" dirty="0" smtClean="0"/>
              <a:t>Heat losses through piping are negligible because the pipes used are small and insulated. However, system start-up is estimated </a:t>
            </a:r>
            <a:r>
              <a:rPr lang="en-US" sz="1800" dirty="0" smtClean="0"/>
              <a:t>at </a:t>
            </a:r>
            <a:r>
              <a:rPr lang="en-US" sz="1800" dirty="0" smtClean="0"/>
              <a:t>10% loss for intermittently heated buildings, and up to 40% for a 10</a:t>
            </a:r>
            <a:r>
              <a:rPr lang="en-US" sz="1800" baseline="30000" dirty="0" smtClean="0"/>
              <a:t>o</a:t>
            </a:r>
            <a:r>
              <a:rPr lang="en-US" sz="1800" dirty="0" smtClean="0"/>
              <a:t>F temperature setback </a:t>
            </a:r>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p:txBody>
      </p:sp>
    </p:spTree>
    <p:extLst>
      <p:ext uri="{BB962C8B-B14F-4D97-AF65-F5344CB8AC3E}">
        <p14:creationId xmlns:p14="http://schemas.microsoft.com/office/powerpoint/2010/main" val="3337569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Load Calculations Cont’d</a:t>
            </a:r>
            <a:endParaRPr lang="en-US" sz="2800" dirty="0"/>
          </a:p>
        </p:txBody>
      </p:sp>
      <p:sp>
        <p:nvSpPr>
          <p:cNvPr id="3" name="Content Placeholder 2"/>
          <p:cNvSpPr>
            <a:spLocks noGrp="1"/>
          </p:cNvSpPr>
          <p:nvPr>
            <p:ph idx="1"/>
          </p:nvPr>
        </p:nvSpPr>
        <p:spPr>
          <a:solidFill>
            <a:srgbClr val="FFFF00"/>
          </a:solidFill>
        </p:spPr>
        <p:txBody>
          <a:bodyPr>
            <a:normAutofit/>
          </a:bodyPr>
          <a:lstStyle/>
          <a:p>
            <a:pPr marL="0" indent="0">
              <a:buNone/>
            </a:pPr>
            <a:r>
              <a:rPr lang="en-US" sz="1800" b="1" dirty="0" smtClean="0">
                <a:solidFill>
                  <a:srgbClr val="FF0000"/>
                </a:solidFill>
              </a:rPr>
              <a:t>1. Heating loads</a:t>
            </a:r>
          </a:p>
          <a:p>
            <a:pPr marL="0" indent="0">
              <a:buNone/>
            </a:pPr>
            <a:r>
              <a:rPr lang="en-US" sz="1800" b="1" dirty="0" smtClean="0"/>
              <a:t>c. Heating Coil Load</a:t>
            </a:r>
          </a:p>
          <a:p>
            <a:r>
              <a:rPr lang="en-US" sz="1800" dirty="0" smtClean="0"/>
              <a:t>Reheat also called heating coil load (Dry </a:t>
            </a:r>
            <a:r>
              <a:rPr lang="en-US" sz="1800" dirty="0" smtClean="0"/>
              <a:t>Expansion or DX </a:t>
            </a:r>
            <a:r>
              <a:rPr lang="en-US" sz="1800" dirty="0" smtClean="0"/>
              <a:t>coils) is the process where, after the warm air is cooled by the cooling coil, it is partially reheated before  being supplied to the air-conditioned space.</a:t>
            </a:r>
          </a:p>
          <a:p>
            <a:r>
              <a:rPr lang="en-US" sz="1800" dirty="0" smtClean="0"/>
              <a:t>The reheat process may be accomplished with a reheat coil or by using return air or mixed air.</a:t>
            </a:r>
          </a:p>
          <a:p>
            <a:r>
              <a:rPr lang="en-US" sz="1800" dirty="0" smtClean="0">
                <a:solidFill>
                  <a:srgbClr val="FF0000"/>
                </a:solidFill>
              </a:rPr>
              <a:t>See the diagram </a:t>
            </a:r>
          </a:p>
          <a:p>
            <a:endParaRPr lang="en-US" sz="1800" dirty="0" smtClean="0"/>
          </a:p>
          <a:p>
            <a:endParaRPr lang="en-US" sz="1800" dirty="0"/>
          </a:p>
          <a:p>
            <a:endParaRPr lang="en-US" sz="1800" dirty="0" smtClean="0"/>
          </a:p>
          <a:p>
            <a:endParaRPr lang="en-US" sz="1800" dirty="0"/>
          </a:p>
          <a:p>
            <a:endParaRPr lang="en-US" sz="1800" dirty="0"/>
          </a:p>
        </p:txBody>
      </p:sp>
    </p:spTree>
    <p:extLst>
      <p:ext uri="{BB962C8B-B14F-4D97-AF65-F5344CB8AC3E}">
        <p14:creationId xmlns:p14="http://schemas.microsoft.com/office/powerpoint/2010/main" val="3402583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Load Calculations Cont’d</a:t>
            </a:r>
            <a:endParaRPr lang="en-US" sz="2800" dirty="0"/>
          </a:p>
        </p:txBody>
      </p:sp>
      <p:sp>
        <p:nvSpPr>
          <p:cNvPr id="3" name="Content Placeholder 2"/>
          <p:cNvSpPr>
            <a:spLocks noGrp="1"/>
          </p:cNvSpPr>
          <p:nvPr>
            <p:ph idx="1"/>
          </p:nvPr>
        </p:nvSpPr>
        <p:spPr>
          <a:xfrm>
            <a:off x="457200" y="1219200"/>
            <a:ext cx="8229600" cy="5486400"/>
          </a:xfrm>
          <a:solidFill>
            <a:srgbClr val="FFFF00"/>
          </a:solidFill>
        </p:spPr>
        <p:txBody>
          <a:bodyPr>
            <a:normAutofit/>
          </a:bodyPr>
          <a:lstStyle/>
          <a:p>
            <a:pPr marL="0" indent="0">
              <a:buNone/>
            </a:pPr>
            <a:r>
              <a:rPr lang="en-US" sz="1800" b="1" dirty="0" smtClean="0">
                <a:solidFill>
                  <a:srgbClr val="FF0000"/>
                </a:solidFill>
              </a:rPr>
              <a:t>2. Cooling Loads:</a:t>
            </a:r>
          </a:p>
          <a:p>
            <a:pPr marL="0" indent="0">
              <a:buNone/>
            </a:pPr>
            <a:r>
              <a:rPr lang="en-US" sz="1800" b="1" dirty="0" smtClean="0"/>
              <a:t>a. Room and building peak cooling load</a:t>
            </a:r>
          </a:p>
          <a:p>
            <a:r>
              <a:rPr lang="en-US" sz="1800" dirty="0" smtClean="0"/>
              <a:t>Room cooling </a:t>
            </a:r>
            <a:r>
              <a:rPr lang="en-US" sz="1800" dirty="0"/>
              <a:t>l</a:t>
            </a:r>
            <a:r>
              <a:rPr lang="en-US" sz="1800" dirty="0" smtClean="0"/>
              <a:t>oad </a:t>
            </a:r>
            <a:r>
              <a:rPr lang="en-US" sz="1800" dirty="0" smtClean="0"/>
              <a:t>is </a:t>
            </a:r>
            <a:r>
              <a:rPr lang="en-US" sz="1800" dirty="0" smtClean="0"/>
              <a:t>the sum </a:t>
            </a:r>
            <a:r>
              <a:rPr lang="en-US" sz="1800" dirty="0" smtClean="0"/>
              <a:t>of </a:t>
            </a:r>
            <a:r>
              <a:rPr lang="en-US" sz="1800" dirty="0" smtClean="0"/>
              <a:t>each of the cooling load components (roof, walls, glass, solar, people, equipment, and infiltration) in the room.</a:t>
            </a:r>
          </a:p>
          <a:p>
            <a:r>
              <a:rPr lang="en-US" sz="1800" dirty="0" smtClean="0"/>
              <a:t>Cooling </a:t>
            </a:r>
            <a:r>
              <a:rPr lang="en-US" sz="1800" dirty="0" smtClean="0"/>
              <a:t>load </a:t>
            </a:r>
            <a:r>
              <a:rPr lang="en-US" sz="1800" dirty="0" smtClean="0"/>
              <a:t>is calculated by using a prepared form below:</a:t>
            </a:r>
          </a:p>
          <a:p>
            <a:pPr lvl="1"/>
            <a:r>
              <a:rPr lang="en-US" sz="1400" dirty="0" smtClean="0">
                <a:solidFill>
                  <a:srgbClr val="FF0000"/>
                </a:solidFill>
              </a:rPr>
              <a:t>Insert the table from APPENDIX 511</a:t>
            </a:r>
          </a:p>
          <a:p>
            <a:r>
              <a:rPr lang="en-US" sz="1800" dirty="0" smtClean="0"/>
              <a:t>Room peak cooling load </a:t>
            </a:r>
            <a:r>
              <a:rPr lang="en-US" sz="1800" dirty="0" smtClean="0"/>
              <a:t>calculations are </a:t>
            </a:r>
            <a:r>
              <a:rPr lang="en-US" sz="1800" dirty="0" smtClean="0"/>
              <a:t>the maximum value of the room cooling load calculations. This </a:t>
            </a:r>
            <a:r>
              <a:rPr lang="en-US" sz="1800" dirty="0" smtClean="0"/>
              <a:t>is because </a:t>
            </a:r>
            <a:r>
              <a:rPr lang="en-US" sz="1800" dirty="0" smtClean="0"/>
              <a:t>the air-conditioning system must be sized to handle the peak loads.</a:t>
            </a:r>
          </a:p>
          <a:p>
            <a:endParaRPr lang="en-US" sz="1800" i="1" dirty="0"/>
          </a:p>
          <a:p>
            <a:endParaRPr lang="en-US" sz="1800" dirty="0" smtClean="0"/>
          </a:p>
          <a:p>
            <a:endParaRPr lang="en-US" sz="1800" dirty="0"/>
          </a:p>
          <a:p>
            <a:endParaRPr lang="en-US" sz="1800" dirty="0" smtClean="0"/>
          </a:p>
          <a:p>
            <a:endParaRPr lang="en-US" sz="1800" dirty="0"/>
          </a:p>
          <a:p>
            <a:endParaRPr lang="en-US" sz="1800" dirty="0"/>
          </a:p>
        </p:txBody>
      </p:sp>
    </p:spTree>
    <p:extLst>
      <p:ext uri="{BB962C8B-B14F-4D97-AF65-F5344CB8AC3E}">
        <p14:creationId xmlns:p14="http://schemas.microsoft.com/office/powerpoint/2010/main" val="2966906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2800" dirty="0"/>
              <a:t>Load Calculations Cont’d</a:t>
            </a:r>
          </a:p>
        </p:txBody>
      </p:sp>
      <p:sp>
        <p:nvSpPr>
          <p:cNvPr id="3" name="Content Placeholder 2"/>
          <p:cNvSpPr>
            <a:spLocks noGrp="1"/>
          </p:cNvSpPr>
          <p:nvPr>
            <p:ph idx="1"/>
          </p:nvPr>
        </p:nvSpPr>
        <p:spPr>
          <a:xfrm>
            <a:off x="457200" y="1066800"/>
            <a:ext cx="8229600" cy="5059363"/>
          </a:xfrm>
        </p:spPr>
        <p:txBody>
          <a:bodyPr>
            <a:normAutofit fontScale="77500" lnSpcReduction="20000"/>
          </a:bodyPr>
          <a:lstStyle/>
          <a:p>
            <a:pPr marL="0" indent="0">
              <a:buNone/>
            </a:pPr>
            <a:r>
              <a:rPr lang="en-US" sz="2400" b="1" dirty="0"/>
              <a:t>General guidelines</a:t>
            </a:r>
            <a:r>
              <a:rPr lang="en-US" sz="2400" dirty="0"/>
              <a:t> to simplify calculation for Cooling Load Temperature Difference (CLTD), Solar Heat Gain Factor (SHGF) and Cooling Load Factor (CLF) for glass are</a:t>
            </a:r>
            <a:r>
              <a:rPr lang="en-US" sz="2400" dirty="0" smtClean="0"/>
              <a:t>:</a:t>
            </a:r>
          </a:p>
          <a:p>
            <a:pPr marL="0" indent="0">
              <a:buNone/>
            </a:pPr>
            <a:endParaRPr lang="en-US" sz="2400" dirty="0"/>
          </a:p>
          <a:p>
            <a:pPr lvl="1">
              <a:buFont typeface="+mj-lt"/>
              <a:buAutoNum type="arabicPeriod"/>
            </a:pPr>
            <a:r>
              <a:rPr lang="en-US" sz="2400" i="1" dirty="0"/>
              <a:t>For west-facing glass, maximum load is in mid-summer in the </a:t>
            </a:r>
            <a:r>
              <a:rPr lang="en-US" sz="2400" i="1" dirty="0" smtClean="0"/>
              <a:t>afternoon.</a:t>
            </a:r>
            <a:endParaRPr lang="en-US" sz="2400" i="1" dirty="0"/>
          </a:p>
          <a:p>
            <a:pPr lvl="1">
              <a:buFont typeface="+mj-lt"/>
              <a:buAutoNum type="arabicPeriod"/>
            </a:pPr>
            <a:r>
              <a:rPr lang="en-US" sz="2400" i="1" dirty="0"/>
              <a:t>For east-facing glass, maximum  solar load is in early or mid-summer in the </a:t>
            </a:r>
            <a:r>
              <a:rPr lang="en-US" sz="2400" i="1" dirty="0" smtClean="0"/>
              <a:t>morning. </a:t>
            </a:r>
            <a:endParaRPr lang="en-US" sz="2400" i="1" dirty="0"/>
          </a:p>
          <a:p>
            <a:pPr lvl="1">
              <a:buFont typeface="+mj-lt"/>
              <a:buAutoNum type="arabicPeriod"/>
            </a:pPr>
            <a:r>
              <a:rPr lang="en-US" sz="2400" i="1" dirty="0"/>
              <a:t>For southwest-facing glass, maximum solar load is in the fall or winter in early </a:t>
            </a:r>
            <a:r>
              <a:rPr lang="en-US" sz="2400" i="1" dirty="0" smtClean="0"/>
              <a:t>afternoon.</a:t>
            </a:r>
          </a:p>
          <a:p>
            <a:pPr lvl="1">
              <a:buFont typeface="+mj-lt"/>
              <a:buAutoNum type="arabicPeriod"/>
            </a:pPr>
            <a:r>
              <a:rPr lang="en-US" sz="2400" i="1" dirty="0"/>
              <a:t> </a:t>
            </a:r>
            <a:r>
              <a:rPr lang="en-US" sz="2400" i="1" dirty="0" smtClean="0"/>
              <a:t>For </a:t>
            </a:r>
            <a:r>
              <a:rPr lang="en-US" sz="2400" i="1" dirty="0"/>
              <a:t>southwest-facing glass, maximum solar load is in the fall in the </a:t>
            </a:r>
            <a:r>
              <a:rPr lang="en-US" sz="2400" i="1" dirty="0" smtClean="0"/>
              <a:t>afternoon.</a:t>
            </a:r>
          </a:p>
          <a:p>
            <a:pPr lvl="1">
              <a:buFont typeface="+mj-lt"/>
              <a:buAutoNum type="arabicPeriod"/>
            </a:pPr>
            <a:r>
              <a:rPr lang="en-US" sz="2400" i="1" dirty="0"/>
              <a:t> </a:t>
            </a:r>
            <a:r>
              <a:rPr lang="en-US" sz="2400" i="1" dirty="0" smtClean="0"/>
              <a:t>For </a:t>
            </a:r>
            <a:r>
              <a:rPr lang="en-US" sz="2400" i="1" dirty="0"/>
              <a:t>roofs, maximum load is in the summer in the afternoon or </a:t>
            </a:r>
            <a:r>
              <a:rPr lang="en-US" sz="2400" i="1" dirty="0" smtClean="0"/>
              <a:t>evening.</a:t>
            </a:r>
          </a:p>
          <a:p>
            <a:pPr lvl="1">
              <a:buFont typeface="+mj-lt"/>
              <a:buAutoNum type="arabicPeriod"/>
            </a:pPr>
            <a:r>
              <a:rPr lang="en-US" sz="2400" i="1" dirty="0"/>
              <a:t> </a:t>
            </a:r>
            <a:r>
              <a:rPr lang="en-US" sz="2400" i="1" dirty="0" smtClean="0"/>
              <a:t>For </a:t>
            </a:r>
            <a:r>
              <a:rPr lang="en-US" sz="2400" i="1" dirty="0"/>
              <a:t>walls, maximum load is in the summer in the afternoon or </a:t>
            </a:r>
            <a:r>
              <a:rPr lang="en-US" sz="2400" i="1" dirty="0" smtClean="0"/>
              <a:t>evening.</a:t>
            </a:r>
          </a:p>
          <a:p>
            <a:pPr lvl="1">
              <a:buFont typeface="+mj-lt"/>
              <a:buAutoNum type="arabicPeriod"/>
            </a:pPr>
            <a:endParaRPr lang="en-US" sz="2400" dirty="0"/>
          </a:p>
          <a:p>
            <a:pPr marL="457200" lvl="1" indent="0">
              <a:buNone/>
            </a:pPr>
            <a:endParaRPr lang="en-US" sz="2400" dirty="0"/>
          </a:p>
          <a:p>
            <a:pPr marL="0" indent="0">
              <a:buNone/>
            </a:pPr>
            <a:r>
              <a:rPr lang="en-US" sz="2400" dirty="0"/>
              <a:t>These generalizations can be used to localize approximate times of room peak loads.</a:t>
            </a:r>
          </a:p>
          <a:p>
            <a:pPr lvl="1">
              <a:buFont typeface="+mj-lt"/>
              <a:buAutoNum type="arabicPeriod"/>
            </a:pPr>
            <a:endParaRPr lang="en-US" sz="1800" i="1" dirty="0"/>
          </a:p>
          <a:p>
            <a:endParaRPr lang="en-US" dirty="0"/>
          </a:p>
        </p:txBody>
      </p:sp>
    </p:spTree>
    <p:extLst>
      <p:ext uri="{BB962C8B-B14F-4D97-AF65-F5344CB8AC3E}">
        <p14:creationId xmlns:p14="http://schemas.microsoft.com/office/powerpoint/2010/main" val="1211044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xfrm>
            <a:off x="457200" y="1295400"/>
            <a:ext cx="8229600" cy="5410200"/>
          </a:xfrm>
        </p:spPr>
        <p:txBody>
          <a:bodyPr>
            <a:normAutofit/>
          </a:bodyPr>
          <a:lstStyle/>
          <a:p>
            <a:pPr marL="0" indent="0">
              <a:buNone/>
            </a:pPr>
            <a:r>
              <a:rPr lang="en-US" sz="2400" b="1" dirty="0" smtClean="0"/>
              <a:t>4</a:t>
            </a:r>
            <a:r>
              <a:rPr lang="en-US" sz="3600" b="1" dirty="0" smtClean="0"/>
              <a:t>. </a:t>
            </a:r>
            <a:r>
              <a:rPr lang="en-US" sz="2800" b="1" dirty="0" smtClean="0"/>
              <a:t>a</a:t>
            </a:r>
            <a:r>
              <a:rPr lang="en-US" sz="2800" b="1" dirty="0" smtClean="0"/>
              <a:t>. Building Peak Cooling Load</a:t>
            </a:r>
          </a:p>
          <a:p>
            <a:r>
              <a:rPr lang="en-US" sz="2800" dirty="0" smtClean="0"/>
              <a:t>The </a:t>
            </a:r>
            <a:r>
              <a:rPr lang="en-US" sz="2800" b="1" dirty="0" smtClean="0"/>
              <a:t>building cooling load </a:t>
            </a:r>
            <a:r>
              <a:rPr lang="en-US" sz="2800" dirty="0" smtClean="0"/>
              <a:t>is the rate at which heat is removed from all air-conditioned rooms in the building at the time the building cooling load is at its peak value.</a:t>
            </a:r>
          </a:p>
          <a:p>
            <a:r>
              <a:rPr lang="en-US" sz="2800" dirty="0" smtClean="0"/>
              <a:t>Since the peaks do not occur at the same time, the auditor must determine the time of </a:t>
            </a:r>
            <a:r>
              <a:rPr lang="en-US" sz="2800" dirty="0" smtClean="0"/>
              <a:t>year </a:t>
            </a:r>
            <a:r>
              <a:rPr lang="en-US" sz="2800" dirty="0" smtClean="0"/>
              <a:t>and time </a:t>
            </a:r>
            <a:r>
              <a:rPr lang="en-US" sz="2800" dirty="0" smtClean="0"/>
              <a:t>of day </a:t>
            </a:r>
            <a:r>
              <a:rPr lang="en-US" sz="2800" dirty="0" smtClean="0"/>
              <a:t>at which the building cooling load is at a peak and then calculate it</a:t>
            </a:r>
            <a:r>
              <a:rPr lang="en-US" sz="2800" dirty="0" smtClean="0"/>
              <a:t>.</a:t>
            </a:r>
          </a:p>
          <a:p>
            <a:endParaRPr lang="en-US" sz="2800" dirty="0" smtClean="0"/>
          </a:p>
          <a:p>
            <a:endParaRPr lang="en-US" sz="1800" i="1" dirty="0" smtClean="0"/>
          </a:p>
          <a:p>
            <a:endParaRPr lang="en-US" sz="1800" dirty="0"/>
          </a:p>
          <a:p>
            <a:endParaRPr lang="en-US" sz="1800" dirty="0" smtClean="0"/>
          </a:p>
          <a:p>
            <a:endParaRPr lang="en-US" sz="1800" dirty="0"/>
          </a:p>
        </p:txBody>
      </p:sp>
    </p:spTree>
    <p:extLst>
      <p:ext uri="{BB962C8B-B14F-4D97-AF65-F5344CB8AC3E}">
        <p14:creationId xmlns:p14="http://schemas.microsoft.com/office/powerpoint/2010/main" val="3880632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2400" dirty="0" smtClean="0"/>
              <a:t>Typical building </a:t>
            </a:r>
            <a:r>
              <a:rPr lang="en-US" sz="2400" dirty="0"/>
              <a:t>peak cooling loads:</a:t>
            </a:r>
          </a:p>
          <a:p>
            <a:pPr>
              <a:buFontTx/>
              <a:buChar char="-"/>
            </a:pPr>
            <a:r>
              <a:rPr lang="en-US" sz="1900" dirty="0" smtClean="0"/>
              <a:t>For </a:t>
            </a:r>
            <a:r>
              <a:rPr lang="en-US" sz="1900" dirty="0"/>
              <a:t>buildings that are approximately square shaped in plan with similar construction on all four walls, the peak load is usually in late afternoon in summer. This is because temperature is highest then, and there is no differential influence of solar radiation on the side of a building</a:t>
            </a:r>
            <a:r>
              <a:rPr lang="en-US" sz="1900" dirty="0" smtClean="0"/>
              <a:t>.</a:t>
            </a:r>
          </a:p>
          <a:p>
            <a:pPr>
              <a:buFontTx/>
              <a:buChar char="-"/>
            </a:pPr>
            <a:r>
              <a:rPr lang="en-US" sz="1900" dirty="0"/>
              <a:t> </a:t>
            </a:r>
            <a:r>
              <a:rPr lang="en-US" sz="1900" dirty="0" smtClean="0"/>
              <a:t>For </a:t>
            </a:r>
            <a:r>
              <a:rPr lang="en-US" sz="1900" dirty="0"/>
              <a:t>buildings with a long south or southwest exposure having large glass area, the peak load may occur in the fall, around </a:t>
            </a:r>
            <a:r>
              <a:rPr lang="en-US" sz="1900" dirty="0" smtClean="0"/>
              <a:t>mid-day, </a:t>
            </a:r>
            <a:r>
              <a:rPr lang="en-US" sz="1900" dirty="0"/>
              <a:t>because radiation is highest then. Careful analysis is required</a:t>
            </a:r>
            <a:r>
              <a:rPr lang="en-US" sz="1900" dirty="0" smtClean="0"/>
              <a:t>.</a:t>
            </a:r>
          </a:p>
          <a:p>
            <a:pPr>
              <a:buFontTx/>
              <a:buChar char="-"/>
            </a:pPr>
            <a:r>
              <a:rPr lang="en-US" sz="1900" dirty="0"/>
              <a:t> </a:t>
            </a:r>
            <a:r>
              <a:rPr lang="en-US" sz="1900" dirty="0" smtClean="0"/>
              <a:t>For </a:t>
            </a:r>
            <a:r>
              <a:rPr lang="en-US" sz="1900" dirty="0"/>
              <a:t>one-story buildings with very large roof area, the peak load usually occurs in the afternoon in summer</a:t>
            </a:r>
            <a:r>
              <a:rPr lang="en-US" sz="1900" dirty="0" smtClean="0"/>
              <a:t>.</a:t>
            </a:r>
          </a:p>
          <a:p>
            <a:pPr marL="0" indent="0">
              <a:buNone/>
            </a:pPr>
            <a:r>
              <a:rPr lang="en-US" sz="1900" dirty="0" smtClean="0"/>
              <a:t>These </a:t>
            </a:r>
            <a:r>
              <a:rPr lang="en-US" sz="1900" dirty="0"/>
              <a:t>suggestions must be verified in each case because there are so many variations in building orientation and construction.</a:t>
            </a:r>
          </a:p>
          <a:p>
            <a:pPr marL="0" indent="0">
              <a:buNone/>
            </a:pPr>
            <a:r>
              <a:rPr lang="en-US" sz="1900" dirty="0"/>
              <a:t>Once the peak load time is determined, the total building  heat gains can be calculated.</a:t>
            </a:r>
          </a:p>
          <a:p>
            <a:pPr marL="457200" indent="-457200">
              <a:buAutoNum type="arabicPeriod"/>
            </a:pPr>
            <a:endParaRPr lang="en-US" sz="2400" i="1" dirty="0"/>
          </a:p>
          <a:p>
            <a:endParaRPr lang="en-US" dirty="0"/>
          </a:p>
        </p:txBody>
      </p:sp>
    </p:spTree>
    <p:extLst>
      <p:ext uri="{BB962C8B-B14F-4D97-AF65-F5344CB8AC3E}">
        <p14:creationId xmlns:p14="http://schemas.microsoft.com/office/powerpoint/2010/main" val="982349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Load Calculations Cont’d</a:t>
            </a:r>
          </a:p>
        </p:txBody>
      </p:sp>
      <p:sp>
        <p:nvSpPr>
          <p:cNvPr id="3" name="Content Placeholder 2"/>
          <p:cNvSpPr>
            <a:spLocks noGrp="1"/>
          </p:cNvSpPr>
          <p:nvPr>
            <p:ph idx="1"/>
          </p:nvPr>
        </p:nvSpPr>
        <p:spPr>
          <a:solidFill>
            <a:srgbClr val="FFFF00"/>
          </a:solidFill>
        </p:spPr>
        <p:txBody>
          <a:bodyPr/>
          <a:lstStyle/>
          <a:p>
            <a:r>
              <a:rPr lang="en-US" dirty="0" smtClean="0">
                <a:solidFill>
                  <a:srgbClr val="FF0000"/>
                </a:solidFill>
              </a:rPr>
              <a:t>Put in example </a:t>
            </a:r>
            <a:r>
              <a:rPr lang="en-US" dirty="0">
                <a:solidFill>
                  <a:srgbClr val="FF0000"/>
                </a:solidFill>
              </a:rPr>
              <a:t>of calculating room and building </a:t>
            </a:r>
            <a:r>
              <a:rPr lang="en-US" dirty="0" smtClean="0">
                <a:solidFill>
                  <a:srgbClr val="FF0000"/>
                </a:solidFill>
              </a:rPr>
              <a:t>peak </a:t>
            </a:r>
            <a:r>
              <a:rPr lang="en-US" dirty="0">
                <a:solidFill>
                  <a:srgbClr val="FF0000"/>
                </a:solidFill>
              </a:rPr>
              <a:t>cooling </a:t>
            </a:r>
            <a:r>
              <a:rPr lang="en-US" dirty="0" smtClean="0">
                <a:solidFill>
                  <a:srgbClr val="FF0000"/>
                </a:solidFill>
              </a:rPr>
              <a:t>loads</a:t>
            </a:r>
            <a:endParaRPr lang="en-US" dirty="0">
              <a:solidFill>
                <a:srgbClr val="FF0000"/>
              </a:solidFill>
            </a:endParaRPr>
          </a:p>
          <a:p>
            <a:endParaRPr lang="en-US" dirty="0"/>
          </a:p>
        </p:txBody>
      </p:sp>
    </p:spTree>
    <p:extLst>
      <p:ext uri="{BB962C8B-B14F-4D97-AF65-F5344CB8AC3E}">
        <p14:creationId xmlns:p14="http://schemas.microsoft.com/office/powerpoint/2010/main" val="3330090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2326</TotalTime>
  <Words>1621</Words>
  <Application>Microsoft Office PowerPoint</Application>
  <PresentationFormat>On-screen Show (4:3)</PresentationFormat>
  <Paragraphs>227</Paragraphs>
  <Slides>21</Slides>
  <Notes>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21</vt:i4>
      </vt:variant>
    </vt:vector>
  </HeadingPairs>
  <TitlesOfParts>
    <vt:vector size="24" baseType="lpstr">
      <vt:lpstr>Office Theme</vt:lpstr>
      <vt:lpstr>Microsoft Equation 3.0</vt:lpstr>
      <vt:lpstr>Equation</vt:lpstr>
      <vt:lpstr>HVAC Fundamentals &amp; Concepts</vt:lpstr>
      <vt:lpstr>Load Calculations</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lpstr>Load Calculations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ktachie</dc:creator>
  <cp:lastModifiedBy>Wendy L. Miller</cp:lastModifiedBy>
  <cp:revision>61</cp:revision>
  <dcterms:created xsi:type="dcterms:W3CDTF">2012-10-11T19:16:33Z</dcterms:created>
  <dcterms:modified xsi:type="dcterms:W3CDTF">2012-10-24T21:00:03Z</dcterms:modified>
</cp:coreProperties>
</file>