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0"/>
  </p:notesMasterIdLst>
  <p:sldIdLst>
    <p:sldId id="413" r:id="rId2"/>
    <p:sldId id="414" r:id="rId3"/>
    <p:sldId id="415" r:id="rId4"/>
    <p:sldId id="257" r:id="rId5"/>
    <p:sldId id="258" r:id="rId6"/>
    <p:sldId id="259" r:id="rId7"/>
    <p:sldId id="275" r:id="rId8"/>
    <p:sldId id="261" r:id="rId9"/>
    <p:sldId id="263" r:id="rId10"/>
    <p:sldId id="262" r:id="rId11"/>
    <p:sldId id="265" r:id="rId12"/>
    <p:sldId id="264" r:id="rId13"/>
    <p:sldId id="267" r:id="rId14"/>
    <p:sldId id="266" r:id="rId15"/>
    <p:sldId id="268" r:id="rId16"/>
    <p:sldId id="269" r:id="rId17"/>
    <p:sldId id="270" r:id="rId18"/>
    <p:sldId id="271" r:id="rId19"/>
    <p:sldId id="272" r:id="rId20"/>
    <p:sldId id="273" r:id="rId21"/>
    <p:sldId id="283" r:id="rId22"/>
    <p:sldId id="274" r:id="rId23"/>
    <p:sldId id="276" r:id="rId24"/>
    <p:sldId id="277" r:id="rId25"/>
    <p:sldId id="278" r:id="rId26"/>
    <p:sldId id="279" r:id="rId27"/>
    <p:sldId id="280" r:id="rId28"/>
    <p:sldId id="282" r:id="rId29"/>
    <p:sldId id="284" r:id="rId30"/>
    <p:sldId id="285" r:id="rId31"/>
    <p:sldId id="286" r:id="rId32"/>
    <p:sldId id="292" r:id="rId33"/>
    <p:sldId id="287" r:id="rId34"/>
    <p:sldId id="288" r:id="rId35"/>
    <p:sldId id="289" r:id="rId36"/>
    <p:sldId id="290" r:id="rId37"/>
    <p:sldId id="291" r:id="rId38"/>
    <p:sldId id="293" r:id="rId39"/>
    <p:sldId id="294" r:id="rId40"/>
    <p:sldId id="307" r:id="rId41"/>
    <p:sldId id="308" r:id="rId42"/>
    <p:sldId id="295" r:id="rId43"/>
    <p:sldId id="296" r:id="rId44"/>
    <p:sldId id="297" r:id="rId45"/>
    <p:sldId id="298" r:id="rId46"/>
    <p:sldId id="299" r:id="rId47"/>
    <p:sldId id="300" r:id="rId48"/>
    <p:sldId id="301" r:id="rId49"/>
    <p:sldId id="302" r:id="rId50"/>
    <p:sldId id="303" r:id="rId51"/>
    <p:sldId id="304" r:id="rId52"/>
    <p:sldId id="305" r:id="rId53"/>
    <p:sldId id="309" r:id="rId54"/>
    <p:sldId id="311" r:id="rId55"/>
    <p:sldId id="310" r:id="rId56"/>
    <p:sldId id="312" r:id="rId57"/>
    <p:sldId id="313" r:id="rId58"/>
    <p:sldId id="314" r:id="rId59"/>
    <p:sldId id="315" r:id="rId60"/>
    <p:sldId id="316" r:id="rId61"/>
    <p:sldId id="317" r:id="rId62"/>
    <p:sldId id="321" r:id="rId63"/>
    <p:sldId id="322" r:id="rId64"/>
    <p:sldId id="320" r:id="rId65"/>
    <p:sldId id="318" r:id="rId66"/>
    <p:sldId id="319" r:id="rId67"/>
    <p:sldId id="323" r:id="rId68"/>
    <p:sldId id="324" r:id="rId69"/>
    <p:sldId id="325" r:id="rId70"/>
    <p:sldId id="326" r:id="rId71"/>
    <p:sldId id="327" r:id="rId72"/>
    <p:sldId id="330" r:id="rId73"/>
    <p:sldId id="334" r:id="rId74"/>
    <p:sldId id="331" r:id="rId75"/>
    <p:sldId id="332" r:id="rId76"/>
    <p:sldId id="333" r:id="rId77"/>
    <p:sldId id="328" r:id="rId78"/>
    <p:sldId id="329" r:id="rId79"/>
    <p:sldId id="338" r:id="rId80"/>
    <p:sldId id="335" r:id="rId81"/>
    <p:sldId id="337" r:id="rId82"/>
    <p:sldId id="336" r:id="rId83"/>
    <p:sldId id="339" r:id="rId84"/>
    <p:sldId id="340" r:id="rId85"/>
    <p:sldId id="341" r:id="rId86"/>
    <p:sldId id="342" r:id="rId87"/>
    <p:sldId id="343" r:id="rId88"/>
    <p:sldId id="344" r:id="rId89"/>
    <p:sldId id="345" r:id="rId90"/>
    <p:sldId id="346" r:id="rId91"/>
    <p:sldId id="349" r:id="rId92"/>
    <p:sldId id="348" r:id="rId93"/>
    <p:sldId id="352" r:id="rId94"/>
    <p:sldId id="351" r:id="rId95"/>
    <p:sldId id="353" r:id="rId96"/>
    <p:sldId id="355" r:id="rId97"/>
    <p:sldId id="356" r:id="rId98"/>
    <p:sldId id="357" r:id="rId99"/>
    <p:sldId id="359" r:id="rId100"/>
    <p:sldId id="386" r:id="rId101"/>
    <p:sldId id="387" r:id="rId102"/>
    <p:sldId id="388" r:id="rId103"/>
    <p:sldId id="389" r:id="rId104"/>
    <p:sldId id="360" r:id="rId105"/>
    <p:sldId id="390" r:id="rId106"/>
    <p:sldId id="361" r:id="rId107"/>
    <p:sldId id="391" r:id="rId108"/>
    <p:sldId id="392" r:id="rId109"/>
    <p:sldId id="393" r:id="rId110"/>
    <p:sldId id="364" r:id="rId111"/>
    <p:sldId id="365" r:id="rId112"/>
    <p:sldId id="366" r:id="rId113"/>
    <p:sldId id="367" r:id="rId114"/>
    <p:sldId id="369" r:id="rId115"/>
    <p:sldId id="370" r:id="rId116"/>
    <p:sldId id="372" r:id="rId117"/>
    <p:sldId id="373" r:id="rId118"/>
    <p:sldId id="376" r:id="rId119"/>
    <p:sldId id="377" r:id="rId120"/>
    <p:sldId id="394" r:id="rId121"/>
    <p:sldId id="395" r:id="rId122"/>
    <p:sldId id="396" r:id="rId123"/>
    <p:sldId id="397" r:id="rId124"/>
    <p:sldId id="398" r:id="rId125"/>
    <p:sldId id="399" r:id="rId126"/>
    <p:sldId id="401" r:id="rId127"/>
    <p:sldId id="400" r:id="rId128"/>
    <p:sldId id="402" r:id="rId129"/>
    <p:sldId id="403" r:id="rId130"/>
    <p:sldId id="404" r:id="rId131"/>
    <p:sldId id="407" r:id="rId132"/>
    <p:sldId id="408" r:id="rId133"/>
    <p:sldId id="405" r:id="rId134"/>
    <p:sldId id="406" r:id="rId135"/>
    <p:sldId id="409" r:id="rId136"/>
    <p:sldId id="410" r:id="rId137"/>
    <p:sldId id="411" r:id="rId138"/>
    <p:sldId id="412" r:id="rId1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369" autoAdjust="0"/>
  </p:normalViewPr>
  <p:slideViewPr>
    <p:cSldViewPr>
      <p:cViewPr varScale="1">
        <p:scale>
          <a:sx n="75" d="100"/>
          <a:sy n="75" d="100"/>
        </p:scale>
        <p:origin x="-90" y="-3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1.wmf"/><Relationship Id="rId1" Type="http://schemas.openxmlformats.org/officeDocument/2006/relationships/image" Target="../media/image7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32B01A-3B2E-4E7F-A23E-B7E61CAD22C5}" type="datetimeFigureOut">
              <a:rPr lang="en-US" smtClean="0"/>
              <a:pPr/>
              <a:t>6/23/2013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503CBB-0A40-4D8A-A4D2-48E0AF32B8C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en.wikipedia.org/wiki/Fire_sprinkler"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en.wikipedia.org/wiki/Boiling_point" TargetMode="External"/><Relationship Id="rId2" Type="http://schemas.openxmlformats.org/officeDocument/2006/relationships/slide" Target="../slides/slide93.xml"/><Relationship Id="rId1" Type="http://schemas.openxmlformats.org/officeDocument/2006/relationships/notesMaster" Target="../notesMasters/notesMaster1.xml"/><Relationship Id="rId4" Type="http://schemas.openxmlformats.org/officeDocument/2006/relationships/hyperlink" Target="https://en.wikipedia.org/wiki/Thermal_expansion_valve"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26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a:t>
            </a:r>
            <a:r>
              <a:rPr lang="en-US" sz="1200" b="1" kern="1200" dirty="0" smtClean="0">
                <a:solidFill>
                  <a:schemeClr val="tx1"/>
                </a:solidFill>
                <a:latin typeface="+mn-lt"/>
                <a:ea typeface="+mn-ea"/>
                <a:cs typeface="+mn-cs"/>
              </a:rPr>
              <a:t>single-duct</a:t>
            </a:r>
            <a:r>
              <a:rPr lang="en-US" sz="1200" kern="1200" dirty="0" smtClean="0">
                <a:solidFill>
                  <a:schemeClr val="tx1"/>
                </a:solidFill>
                <a:latin typeface="+mn-lt"/>
                <a:ea typeface="+mn-ea"/>
                <a:cs typeface="+mn-cs"/>
              </a:rPr>
              <a:t> VAV system provides only cooling, so supplemental heating is required in perimeter zones. This may be provided by perimeter radiation, fan-coil units, or reheat coils in the supply duct. Heating is controlled in sequence, so that it is used only when the air supply is at its minimum. </a:t>
            </a:r>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32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33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34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case the type</a:t>
            </a:r>
            <a:r>
              <a:rPr lang="en-US" baseline="0" dirty="0" smtClean="0"/>
              <a:t> on the image is not legible – from left to right it reads: </a:t>
            </a:r>
          </a:p>
          <a:p>
            <a:endParaRPr lang="en-US" dirty="0" smtClean="0"/>
          </a:p>
          <a:p>
            <a:pPr marL="228600" indent="-228600">
              <a:buAutoNum type="arabicPeriod"/>
            </a:pPr>
            <a:r>
              <a:rPr lang="en-US" dirty="0" smtClean="0"/>
              <a:t>Multipoint</a:t>
            </a:r>
            <a:r>
              <a:rPr lang="en-US" baseline="0" dirty="0" smtClean="0"/>
              <a:t> center-averaging sensor amplifies velocity pressure signals. Provides accurate flow sensing regardless of inlet duct configuration. (Optional)</a:t>
            </a:r>
          </a:p>
          <a:p>
            <a:pPr marL="228600" indent="-228600">
              <a:buAutoNum type="arabicPeriod"/>
            </a:pPr>
            <a:r>
              <a:rPr lang="en-US" baseline="0" dirty="0" smtClean="0"/>
              <a:t>Inlet connection is sized to fit standard round duct</a:t>
            </a:r>
          </a:p>
          <a:p>
            <a:pPr marL="228600" indent="-228600">
              <a:buAutoNum type="arabicPeriod"/>
            </a:pPr>
            <a:r>
              <a:rPr lang="en-US" baseline="0" dirty="0" smtClean="0"/>
              <a:t>Flow measurement and balancing tape. (Provided with optional velocity sensor)</a:t>
            </a:r>
          </a:p>
          <a:p>
            <a:pPr marL="228600" indent="-228600">
              <a:buAutoNum type="arabicPeriod"/>
            </a:pPr>
            <a:r>
              <a:rPr lang="en-US" baseline="0" dirty="0" smtClean="0"/>
              <a:t>Damper actuator. Pneumatic or electric.</a:t>
            </a:r>
          </a:p>
          <a:p>
            <a:pPr marL="228600" indent="-228600">
              <a:buAutoNum type="arabicPeriod"/>
            </a:pPr>
            <a:r>
              <a:rPr lang="en-US" baseline="0" dirty="0" smtClean="0"/>
              <a:t>Controller. Pneumatic, electronic, or digital. Pneumatic shown, with cover. (Optional)</a:t>
            </a:r>
          </a:p>
          <a:p>
            <a:pPr marL="228600" indent="-228600">
              <a:buAutoNum type="arabicPeriod"/>
            </a:pPr>
            <a:r>
              <a:rPr lang="en-US" baseline="0" dirty="0" smtClean="0"/>
              <a:t>Damper position indicator on end of shaft.</a:t>
            </a:r>
          </a:p>
          <a:p>
            <a:pPr marL="228600" indent="-228600">
              <a:buAutoNum type="arabicPeriod"/>
            </a:pPr>
            <a:r>
              <a:rPr lang="en-US" baseline="0" dirty="0" smtClean="0"/>
              <a:t>Field convertible linkage allows NO NC changeover without removing actuator.</a:t>
            </a:r>
          </a:p>
          <a:p>
            <a:pPr marL="228600" indent="-228600">
              <a:buAutoNum type="arabicPeriod"/>
            </a:pPr>
            <a:r>
              <a:rPr lang="en-US" baseline="0" dirty="0" smtClean="0"/>
              <a:t>Torque-free </a:t>
            </a:r>
            <a:r>
              <a:rPr lang="en-US" baseline="0" dirty="0" err="1" smtClean="0"/>
              <a:t>Delrin</a:t>
            </a:r>
            <a:r>
              <a:rPr lang="en-US" baseline="0" dirty="0" smtClean="0"/>
              <a:t> bearings are unaffected by temperature and humidity.</a:t>
            </a:r>
          </a:p>
          <a:p>
            <a:pPr marL="228600" indent="-228600">
              <a:buAutoNum type="arabicPeriod"/>
            </a:pPr>
            <a:endParaRPr lang="en-US" baseline="0" dirty="0" smtClean="0"/>
          </a:p>
          <a:p>
            <a:pPr marL="228600" indent="-228600">
              <a:buNone/>
            </a:pPr>
            <a:r>
              <a:rPr lang="en-US" baseline="0" dirty="0" smtClean="0"/>
              <a:t>(NB: </a:t>
            </a:r>
            <a:r>
              <a:rPr lang="en-US" dirty="0" err="1" smtClean="0"/>
              <a:t>Delrin</a:t>
            </a:r>
            <a:r>
              <a:rPr lang="en-US" dirty="0" smtClean="0"/>
              <a:t> bearing is an engineered product from DuPont. This bearing is very effective through a wide</a:t>
            </a:r>
            <a:r>
              <a:rPr lang="en-US" baseline="0" dirty="0" smtClean="0"/>
              <a:t> </a:t>
            </a:r>
            <a:r>
              <a:rPr lang="en-US" dirty="0" smtClean="0"/>
              <a:t>temperature range. An excellent bearing to use where water or other liquids are present, the bearing is corrosion resistant.)</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35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37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Figure is a simplified diagram of the mixing</a:t>
            </a:r>
          </a:p>
          <a:p>
            <a:r>
              <a:rPr lang="en-US" sz="1200" kern="1200" baseline="0" dirty="0" smtClean="0">
                <a:solidFill>
                  <a:schemeClr val="tx1"/>
                </a:solidFill>
                <a:latin typeface="+mn-lt"/>
                <a:ea typeface="+mn-ea"/>
                <a:cs typeface="+mn-cs"/>
              </a:rPr>
              <a:t>box simulated in the model. A variant of this design has a separate outside air damper</a:t>
            </a:r>
          </a:p>
          <a:p>
            <a:r>
              <a:rPr lang="en-US" sz="1200" kern="1200" baseline="0" dirty="0" smtClean="0">
                <a:solidFill>
                  <a:schemeClr val="tx1"/>
                </a:solidFill>
                <a:latin typeface="+mn-lt"/>
                <a:ea typeface="+mn-ea"/>
                <a:cs typeface="+mn-cs"/>
              </a:rPr>
              <a:t>that is adjusted to provide the minimum outside air flow required during occupancy. In</a:t>
            </a:r>
          </a:p>
          <a:p>
            <a:r>
              <a:rPr lang="en-US" sz="1200" kern="1200" baseline="0" dirty="0" smtClean="0">
                <a:solidFill>
                  <a:schemeClr val="tx1"/>
                </a:solidFill>
                <a:latin typeface="+mn-lt"/>
                <a:ea typeface="+mn-ea"/>
                <a:cs typeface="+mn-cs"/>
              </a:rPr>
              <a:t>an ideal mixing box (no damper leakage), the mixed air should consist of 100% return air</a:t>
            </a:r>
          </a:p>
          <a:p>
            <a:r>
              <a:rPr lang="en-US" sz="1200" kern="1200" baseline="0" dirty="0" smtClean="0">
                <a:solidFill>
                  <a:schemeClr val="tx1"/>
                </a:solidFill>
                <a:latin typeface="+mn-lt"/>
                <a:ea typeface="+mn-ea"/>
                <a:cs typeface="+mn-cs"/>
              </a:rPr>
              <a:t>when the control signal is 0 and consist of 100% outside air when the control signal is 1.</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41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7F842208-BBA0-491F-99BB-154C4A3FAD78}" type="slidenum">
              <a:rPr lang="en-US" sz="1200"/>
              <a:pPr algn="r"/>
              <a:t>43</a:t>
            </a:fld>
            <a:endParaRPr lang="en-US" sz="120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15E84D9-A8CC-44AB-8D32-394085A6276A}" type="slidenum">
              <a:rPr lang="en-US" sz="1200"/>
              <a:pPr algn="r"/>
              <a:t>44</a:t>
            </a:fld>
            <a:endParaRPr lang="en-US" sz="120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E6DFDC2-3BBC-43F5-83FD-FB56E43A0148}" type="slidenum">
              <a:rPr lang="en-US" sz="1200"/>
              <a:pPr algn="r"/>
              <a:t>45</a:t>
            </a:fld>
            <a:endParaRPr 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89598C8-71EA-41B0-AC6D-F10FDB6A3B08}" type="slidenum">
              <a:rPr lang="en-US" sz="1200"/>
              <a:pPr algn="r"/>
              <a:t>46</a:t>
            </a:fld>
            <a:endParaRPr lang="en-US" sz="120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9C4EC58-D925-4331-A18A-18ABA4C866DF}" type="slidenum">
              <a:rPr lang="en-US" sz="1200"/>
              <a:pPr algn="r"/>
              <a:t>47</a:t>
            </a:fld>
            <a:endParaRPr lang="en-US" sz="120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2BE7BC3-818E-438B-8420-954F4540D706}" type="slidenum">
              <a:rPr lang="en-US" sz="1200"/>
              <a:pPr algn="r"/>
              <a:t>48</a:t>
            </a:fld>
            <a:endParaRPr lang="en-US" sz="120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025A21C-F6F3-4AD9-988E-77AED3F15858}" type="slidenum">
              <a:rPr lang="en-US" sz="1200"/>
              <a:pPr algn="r"/>
              <a:t>49</a:t>
            </a:fld>
            <a:endParaRPr lang="en-US"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BFD5411-9A18-4747-A258-DCF8D4E408C7}" type="slidenum">
              <a:rPr lang="en-US" sz="1200"/>
              <a:pPr algn="r"/>
              <a:t>50</a:t>
            </a:fld>
            <a:endParaRPr lang="en-US" sz="120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C1A2F72-A39A-4F08-AE94-60B02E84BD13}" type="slidenum">
              <a:rPr lang="en-US" sz="1200"/>
              <a:pPr algn="r"/>
              <a:t>51</a:t>
            </a:fld>
            <a:endParaRPr lang="en-US" sz="120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697D6132-BCB3-486C-AE72-D909EBAEDC19}" type="slidenum">
              <a:rPr lang="en-US" smtClean="0"/>
              <a:pPr/>
              <a:t>52</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53</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We use “most” because the statement</a:t>
            </a:r>
            <a:r>
              <a:rPr lang="en-US" baseline="0" dirty="0" smtClean="0"/>
              <a:t> is true of non self-contained units.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54</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Since most of the heat content of steam is stored as latent heat, large quantities of heat can be transferred efficiently at a constant temperature, which is a useful attribute in many process heating applications.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Steam System Operation: This overview uses four categories to discuss steam system components and ways to enhance steam system performance:  generation, distribution, end use, and recovery.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These four areas follow the path of steam as it leaves the boiler and returns via the condensate return system. Generation Steam is generated in a boiler or a heat recovery steam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55</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 these systems may or may</a:t>
            </a:r>
            <a:r>
              <a:rPr lang="en-US" baseline="0" dirty="0" smtClean="0"/>
              <a:t> not have factory-installed automatic controls and internal wiring or piping. </a:t>
            </a:r>
          </a:p>
          <a:p>
            <a:r>
              <a:rPr lang="en-US" baseline="0" dirty="0" smtClean="0"/>
              <a:t>Field installation may included connections for electrical, fuel, and water service; duct distribution systems; system controls; and room thermostats</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8</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Generation Steam is generated in a boiler or a heat recovery steam generator by transferring the heat of combustion gases to water. When water absorbs enough heat, it changes phase from liquid to steam. In some boilers, a </a:t>
            </a:r>
            <a:r>
              <a:rPr lang="en-US" sz="1200" kern="1200" baseline="0" dirty="0" err="1" smtClean="0">
                <a:solidFill>
                  <a:schemeClr val="tx1"/>
                </a:solidFill>
                <a:latin typeface="+mn-lt"/>
                <a:ea typeface="+mn-ea"/>
                <a:cs typeface="+mn-cs"/>
              </a:rPr>
              <a:t>superheater</a:t>
            </a:r>
            <a:r>
              <a:rPr lang="en-US" sz="1200" kern="1200" baseline="0" dirty="0" smtClean="0">
                <a:solidFill>
                  <a:schemeClr val="tx1"/>
                </a:solidFill>
                <a:latin typeface="+mn-lt"/>
                <a:ea typeface="+mn-ea"/>
                <a:cs typeface="+mn-cs"/>
              </a:rPr>
              <a:t> further increases the energy content of the steam. Under pressure, the steam then flows from the boiler or steam generator and into the distribution system. Distribution The distribution system carries steam from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56</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59</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60</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61</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mn-lt"/>
                <a:ea typeface="+mn-ea"/>
                <a:cs typeface="+mn-cs"/>
              </a:rPr>
              <a:t>Although distribution systems may appear to be passive, in reality, these systems regulate the delivery of steam and respond to changing temperature and pressure requirements. Consequently, proper performance of the distribution system requires careful design practices and effective maintenance.</a:t>
            </a:r>
          </a:p>
        </p:txBody>
      </p:sp>
      <p:sp>
        <p:nvSpPr>
          <p:cNvPr id="4" name="Slide Number Placeholder 3"/>
          <p:cNvSpPr>
            <a:spLocks noGrp="1"/>
          </p:cNvSpPr>
          <p:nvPr>
            <p:ph type="sldNum" sz="quarter" idx="10"/>
          </p:nvPr>
        </p:nvSpPr>
        <p:spPr/>
        <p:txBody>
          <a:bodyPr/>
          <a:lstStyle/>
          <a:p>
            <a:fld id="{91503CBB-0A40-4D8A-A4D2-48E0AF32B8C4}" type="slidenum">
              <a:rPr lang="en-US" smtClean="0"/>
              <a:pPr/>
              <a:t>62</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a:t>
            </a:r>
            <a:r>
              <a:rPr lang="en-US" baseline="0" dirty="0" smtClean="0"/>
              <a:t> view…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63</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kern="1200" baseline="0" dirty="0" smtClean="0">
                <a:solidFill>
                  <a:schemeClr val="tx1"/>
                </a:solidFill>
                <a:latin typeface="+mn-lt"/>
                <a:ea typeface="+mn-ea"/>
                <a:cs typeface="+mn-cs"/>
              </a:rPr>
              <a:t>Steam piping transports steam from the boiler to the end-use services. Important characteristics of well-designed steam system piping are that it is adequately sized, configured, and supported.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Considerations include: </a:t>
            </a:r>
          </a:p>
          <a:p>
            <a:r>
              <a:rPr lang="en-US" sz="1200" kern="1200" baseline="0" dirty="0" smtClean="0">
                <a:solidFill>
                  <a:schemeClr val="tx1"/>
                </a:solidFill>
                <a:latin typeface="+mn-lt"/>
                <a:ea typeface="+mn-ea"/>
                <a:cs typeface="+mn-cs"/>
              </a:rPr>
              <a:t>Pipe – sizing and insulation </a:t>
            </a:r>
          </a:p>
          <a:p>
            <a:r>
              <a:rPr lang="en-US" sz="1200" kern="1200" baseline="0" dirty="0" smtClean="0">
                <a:solidFill>
                  <a:schemeClr val="tx1"/>
                </a:solidFill>
                <a:latin typeface="+mn-lt"/>
                <a:ea typeface="+mn-ea"/>
                <a:cs typeface="+mn-cs"/>
              </a:rPr>
              <a:t>Valves</a:t>
            </a:r>
          </a:p>
          <a:p>
            <a:r>
              <a:rPr lang="en-US" sz="1200" kern="1200" baseline="0" dirty="0" smtClean="0">
                <a:solidFill>
                  <a:schemeClr val="tx1"/>
                </a:solidFill>
                <a:latin typeface="+mn-lt"/>
                <a:ea typeface="+mn-ea"/>
                <a:cs typeface="+mn-cs"/>
              </a:rPr>
              <a:t>Steam Separators</a:t>
            </a:r>
          </a:p>
          <a:p>
            <a:r>
              <a:rPr lang="en-US" sz="1200" kern="1200" baseline="0" dirty="0" smtClean="0">
                <a:solidFill>
                  <a:schemeClr val="tx1"/>
                </a:solidFill>
                <a:latin typeface="+mn-lt"/>
                <a:ea typeface="+mn-ea"/>
                <a:cs typeface="+mn-cs"/>
              </a:rPr>
              <a:t>Steam accumulators</a:t>
            </a:r>
          </a:p>
          <a:p>
            <a:r>
              <a:rPr lang="en-US" sz="1200" kern="1200" baseline="0" dirty="0" smtClean="0">
                <a:solidFill>
                  <a:schemeClr val="tx1"/>
                </a:solidFill>
                <a:latin typeface="+mn-lt"/>
                <a:ea typeface="+mn-ea"/>
                <a:cs typeface="+mn-cs"/>
              </a:rPr>
              <a:t>Steam Meters</a:t>
            </a:r>
          </a:p>
          <a:p>
            <a:r>
              <a:rPr lang="en-US" sz="1200" kern="1200" baseline="0" dirty="0" smtClean="0">
                <a:solidFill>
                  <a:schemeClr val="tx1"/>
                </a:solidFill>
                <a:latin typeface="+mn-lt"/>
                <a:ea typeface="+mn-ea"/>
                <a:cs typeface="+mn-cs"/>
              </a:rPr>
              <a:t>Traps: Steam, Thermostatic, Bellow, Bimetallic, Mechanical, Ball Float, </a:t>
            </a:r>
          </a:p>
          <a:p>
            <a:r>
              <a:rPr lang="en-US" sz="1200" kern="1200" baseline="0" dirty="0" smtClean="0">
                <a:solidFill>
                  <a:schemeClr val="tx1"/>
                </a:solidFill>
                <a:latin typeface="+mn-lt"/>
                <a:ea typeface="+mn-ea"/>
                <a:cs typeface="+mn-cs"/>
              </a:rPr>
              <a:t>Float and Lever, Inverted bucket, Open bucket, Thermodynamic, Piston traps, etc. </a:t>
            </a:r>
          </a:p>
        </p:txBody>
      </p:sp>
      <p:sp>
        <p:nvSpPr>
          <p:cNvPr id="4" name="Slide Number Placeholder 3"/>
          <p:cNvSpPr>
            <a:spLocks noGrp="1"/>
          </p:cNvSpPr>
          <p:nvPr>
            <p:ph type="sldNum" sz="quarter" idx="10"/>
          </p:nvPr>
        </p:nvSpPr>
        <p:spPr/>
        <p:txBody>
          <a:bodyPr/>
          <a:lstStyle/>
          <a:p>
            <a:fld id="{91503CBB-0A40-4D8A-A4D2-48E0AF32B8C4}" type="slidenum">
              <a:rPr lang="en-US" smtClean="0"/>
              <a:pPr/>
              <a:t>64</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mn-lt"/>
                <a:ea typeface="+mn-ea"/>
                <a:cs typeface="+mn-cs"/>
              </a:rPr>
              <a:t> </a:t>
            </a:r>
            <a:r>
              <a:rPr lang="en-US" sz="1200" b="1" kern="1200" baseline="0" dirty="0" smtClean="0">
                <a:solidFill>
                  <a:schemeClr val="tx1"/>
                </a:solidFill>
                <a:latin typeface="+mn-lt"/>
                <a:ea typeface="+mn-ea"/>
                <a:cs typeface="+mn-cs"/>
              </a:rPr>
              <a:t>End Use – examples </a:t>
            </a:r>
          </a:p>
          <a:p>
            <a:r>
              <a:rPr lang="en-US" sz="1200" kern="1200" baseline="0" dirty="0" smtClean="0">
                <a:solidFill>
                  <a:schemeClr val="tx1"/>
                </a:solidFill>
                <a:latin typeface="+mn-lt"/>
                <a:ea typeface="+mn-ea"/>
                <a:cs typeface="+mn-cs"/>
              </a:rPr>
              <a:t>There are many different end uses of steam. Examples of steam’s diverse uses include process heating, mechanical drive, moderation of chemical reactions, and fractionation of hydrocarbon components. Common steam system end-use equipment includes heat exchangers, turbines, fractionating towers, strippers, and chemical reaction vessels.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a heat exchanger, the steam transfers its latent heat to a process fluid. The steam is held in the heat exchanger by a steam trap until it condenses, at which point the trap passes the condensate into the condensate return system. In a turbine, the steam transforms its energy to mechanical work to drive rotating machinery such as pumps,</a:t>
            </a:r>
          </a:p>
          <a:p>
            <a:r>
              <a:rPr lang="en-US" sz="1200" kern="1200" baseline="0" dirty="0" smtClean="0">
                <a:solidFill>
                  <a:schemeClr val="tx1"/>
                </a:solidFill>
                <a:latin typeface="+mn-lt"/>
                <a:ea typeface="+mn-ea"/>
                <a:cs typeface="+mn-cs"/>
              </a:rPr>
              <a:t>compressors, or electric generators. In fractionating towers, steam facilitates the separation of various components of a process fluid. In stripping applications, the steam pulls contaminants out of a process fluid. Steam is also used as a source of water for certain chemical reactions.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65</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waterside economizer (aka “Tower-Free” Cooling)  -- energy efficiency option that can save</a:t>
            </a:r>
            <a:r>
              <a:rPr lang="en-US" baseline="0" dirty="0" smtClean="0"/>
              <a:t> significant energy costs in buildings that are cooled with chilled water.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Water-side economizer reduce chiller loads by replacing chiller energy consumption with the pump energy required to push the water through the economizer heat exchanger. Additionally, night-time ventilation to pre-cool a building (using thermal mass heat storage) can extend the benefits of economizing even when the daytime hours are too warm for economizing.</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70</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i="1" kern="1200" dirty="0" smtClean="0">
                <a:solidFill>
                  <a:schemeClr val="tx1"/>
                </a:solidFill>
                <a:latin typeface="+mn-lt"/>
                <a:ea typeface="+mn-ea"/>
                <a:cs typeface="+mn-cs"/>
              </a:rPr>
              <a:t>1. Flat plate heat exchanger. </a:t>
            </a:r>
            <a:r>
              <a:rPr lang="en-US" sz="1200" kern="1200" dirty="0" smtClean="0">
                <a:solidFill>
                  <a:schemeClr val="tx1"/>
                </a:solidFill>
                <a:latin typeface="+mn-lt"/>
                <a:ea typeface="+mn-ea"/>
                <a:cs typeface="+mn-cs"/>
              </a:rPr>
              <a:t>The exchanger is connected to both the chilled water and condenser water loops by diverting valves that bypass the chiller. The chiller and condenser water is diverted past the chiller to the heat exchanger when the outside air wet bulb temperature is low enough that the cooling tower can produce condenser water at a temperature that is low enough to cool the water in the chiller loop to a temperature sufficient for cooling. This temperature can often be as high as 55 °F.  The equipment requirements for this configuration include the flat plate heat exchanger itself as well as two large automatic diverting valves, connecting piping, and controls.</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2. </a:t>
            </a:r>
            <a:r>
              <a:rPr lang="en-US" sz="1200" b="1" i="1" kern="1200" dirty="0" smtClean="0">
                <a:solidFill>
                  <a:schemeClr val="tx1"/>
                </a:solidFill>
                <a:latin typeface="+mn-lt"/>
                <a:ea typeface="+mn-ea"/>
                <a:cs typeface="+mn-cs"/>
              </a:rPr>
              <a:t>closed-loop evaporative water-cooler </a:t>
            </a:r>
            <a:r>
              <a:rPr lang="en-US" sz="1200" kern="1200" dirty="0" smtClean="0">
                <a:solidFill>
                  <a:schemeClr val="tx1"/>
                </a:solidFill>
                <a:latin typeface="+mn-lt"/>
                <a:ea typeface="+mn-ea"/>
                <a:cs typeface="+mn-cs"/>
              </a:rPr>
              <a:t>rather than an open loop tower for the condenser circuit. Because this is a closed loop system, the water in the condenser loop can be co-mingled with the water in the chiller loop. In this system, when the condenser water temperature is low enough for cooling, it is diverted directly into the chilled water loop. A closed-loop cooler (tower), with a circulating pump, a diverting valve and appropriate controls are the primary equipment requirements for this configuration. The flat plate heat exchanger cost (and its associated pressure drop) is avoided. The cooler is more expensive and it does not perform quite as well as the open tower used in the flat plate option, but the closed-loop configuration avoids the need for cleaning the flat plate heat exchanger and its high pressure drop.</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These systems can save significant energy especially in facilities with high internal heat gains that need cooling all year round even when outside temperatures are cool.  Gaming establishments, server farms, medical facilities, high tech manufacturing or other industrial facilities are particularly good candidates; but direct- cooling may also save energy costs for offices, schools, lodging or other building types.</a:t>
            </a:r>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71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built-up AHU tends to have a higher first cost than a package system but may be designed to be more efficient and easier to maintain. Criteria for making the choice between built-up and package equipment include the size of the system, budget, space available for equipment, and environmental requirements.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15</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228600" indent="-228600">
              <a:buNone/>
            </a:pPr>
            <a:endParaRPr lang="en-US" dirty="0" smtClean="0"/>
          </a:p>
          <a:p>
            <a:pPr marL="228600" indent="-228600">
              <a:buNone/>
            </a:pPr>
            <a:endParaRPr lang="en-US" dirty="0" smtClean="0"/>
          </a:p>
          <a:p>
            <a:pPr marL="228600" indent="-228600">
              <a:buNone/>
            </a:pPr>
            <a:r>
              <a:rPr lang="en-US" dirty="0" smtClean="0"/>
              <a:t>VRF systems were invented in Japan more than 20 years ago. They’re widely used not only in Asia, but also in Europe and South</a:t>
            </a:r>
            <a:r>
              <a:rPr lang="en-US" baseline="0" dirty="0" smtClean="0"/>
              <a:t> </a:t>
            </a:r>
            <a:r>
              <a:rPr lang="en-US" dirty="0" smtClean="0"/>
              <a:t>America.</a:t>
            </a:r>
          </a:p>
          <a:p>
            <a:pPr marL="228600" indent="-228600">
              <a:buNone/>
            </a:pPr>
            <a:endParaRPr lang="en-US" dirty="0" smtClean="0"/>
          </a:p>
          <a:p>
            <a:pPr marL="228600" indent="-228600">
              <a:buNone/>
            </a:pPr>
            <a:r>
              <a:rPr lang="en-US" dirty="0" smtClean="0"/>
              <a:t>A quick review of air-conditioning principles might be useful in describing VRF technology—the most basic principle, of course, being that air conditioning removes heat from the space to be cooled by pushing refrigerant through a cycle. The cycle comprises four elements common to all HVAC systems, which is based on the fluid dynamics that when a refrigerant expands, it becomes cooler; when it is compressed, it becomes warmer; and changing phases from fluid to gas or back again adds to the cooling/warming effect. So the system is composed of a compressor, a condensing unit, a metering device (or expansion valve), and an evaporator or heat sink</a:t>
            </a:r>
          </a:p>
          <a:p>
            <a:pPr marL="228600" indent="-228600">
              <a:buNone/>
            </a:pPr>
            <a:endParaRPr lang="en-US" dirty="0" smtClean="0"/>
          </a:p>
          <a:p>
            <a:pPr marL="228600" indent="-228600">
              <a:buNone/>
            </a:pPr>
            <a:r>
              <a:rPr lang="en-US" dirty="0" smtClean="0"/>
              <a:t>Although systems vary among manufacturers, VRF technology is usually available as heat pump or heat recovery units. Heat pumps provide either heating or cooling. Heat recovery systems allow for simultaneous heating and cooling—which means, for example, that one condensing unit might be connected to six indoor units, three of which could be used to cool some areas, and three of which could be used to heat other areas, all at the same time.</a:t>
            </a:r>
          </a:p>
          <a:p>
            <a:pPr marL="228600" indent="-228600">
              <a:buNone/>
            </a:pPr>
            <a:endParaRPr lang="en-US" dirty="0" smtClean="0"/>
          </a:p>
          <a:p>
            <a:pPr marL="228600" indent="-228600">
              <a:buNone/>
            </a:pPr>
            <a:r>
              <a:rPr lang="en-US" dirty="0" smtClean="0"/>
              <a:t>Zones are single or multiple room spaces that are conditioned to a set temperature and are operated independently from other rooms within the same structure.</a:t>
            </a:r>
          </a:p>
          <a:p>
            <a:pPr marL="228600" indent="-228600">
              <a:buNone/>
            </a:pPr>
            <a:endParaRPr lang="en-US" dirty="0" smtClean="0"/>
          </a:p>
          <a:p>
            <a:pPr marL="228600" indent="-228600">
              <a:buAutoNum type="arabicPeriod"/>
            </a:pPr>
            <a:r>
              <a:rPr lang="en-US" dirty="0" smtClean="0"/>
              <a:t>Cooling only</a:t>
            </a:r>
          </a:p>
          <a:p>
            <a:pPr marL="228600" indent="-228600">
              <a:buAutoNum type="arabicPeriod"/>
            </a:pPr>
            <a:r>
              <a:rPr lang="en-US" dirty="0" smtClean="0"/>
              <a:t>Heat pump</a:t>
            </a:r>
          </a:p>
          <a:p>
            <a:pPr marL="228600" indent="-228600">
              <a:buAutoNum type="arabicPeriod"/>
            </a:pPr>
            <a:r>
              <a:rPr lang="en-US" dirty="0" smtClean="0"/>
              <a:t>Heat</a:t>
            </a:r>
            <a:r>
              <a:rPr lang="en-US" baseline="0" dirty="0" smtClean="0"/>
              <a:t> recovery</a:t>
            </a:r>
            <a:endParaRPr lang="en-US" dirty="0" smtClean="0"/>
          </a:p>
        </p:txBody>
      </p:sp>
      <p:sp>
        <p:nvSpPr>
          <p:cNvPr id="4" name="Slide Number Placeholder 3"/>
          <p:cNvSpPr>
            <a:spLocks noGrp="1"/>
          </p:cNvSpPr>
          <p:nvPr>
            <p:ph type="sldNum" sz="quarter" idx="10"/>
          </p:nvPr>
        </p:nvSpPr>
        <p:spPr/>
        <p:txBody>
          <a:bodyPr/>
          <a:lstStyle/>
          <a:p>
            <a:fld id="{91503CBB-0A40-4D8A-A4D2-48E0AF32B8C4}" type="slidenum">
              <a:rPr lang="en-US" smtClean="0"/>
              <a:pPr/>
              <a:t>72</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Recall: Multi-splits include multiple indoor units connected to a single outdoor unit. </a:t>
            </a:r>
          </a:p>
          <a:p>
            <a:endParaRPr lang="en-US" dirty="0" smtClean="0"/>
          </a:p>
          <a:p>
            <a:r>
              <a:rPr lang="en-US" dirty="0" smtClean="0"/>
              <a:t>Ductless products are fundamentally different from ducted systems in that heat is transferred to or from the space directly by circulating refrigerant to indoor units (evaporators or condensers) located near or within the conditioned space.</a:t>
            </a:r>
          </a:p>
          <a:p>
            <a:endParaRPr lang="en-US" dirty="0" smtClean="0"/>
          </a:p>
          <a:p>
            <a:r>
              <a:rPr lang="en-US" dirty="0" smtClean="0"/>
              <a:t>In contrast, conventional ducted systems transfer heat from the space to the refrigerant by circulating air (in ducted systems) or water (in chillers) throughout the building.</a:t>
            </a:r>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73</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75</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http://en.wikipedia.org/wiki/Hydronics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77</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http://www.epa.gov/nrmrl/wswrd/dw/dsr.html</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78</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In 1883, Osborne Reynolds performed a classic set of experiments that showed that the flow characteristic can be predicted using a dimensionless number, now known as the Reynolds number.</a:t>
            </a:r>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81</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way to find the pressure difference between the ends of a pipe is to use the </a:t>
            </a:r>
            <a:r>
              <a:rPr lang="en-US" b="1" dirty="0" smtClean="0"/>
              <a:t>Darcy-</a:t>
            </a:r>
            <a:r>
              <a:rPr lang="en-US" b="1" dirty="0" err="1" smtClean="0"/>
              <a:t>Weisbach</a:t>
            </a:r>
            <a:r>
              <a:rPr lang="en-US" dirty="0" smtClean="0"/>
              <a:t> equation. This predicts how much pressure would be needed to push the water along a pipe at a particular speed. </a:t>
            </a:r>
          </a:p>
          <a:p>
            <a:endParaRPr lang="en-US" dirty="0" smtClean="0"/>
          </a:p>
        </p:txBody>
      </p:sp>
      <p:sp>
        <p:nvSpPr>
          <p:cNvPr id="4" name="Slide Number Placeholder 3"/>
          <p:cNvSpPr>
            <a:spLocks noGrp="1"/>
          </p:cNvSpPr>
          <p:nvPr>
            <p:ph type="sldNum" sz="quarter" idx="10"/>
          </p:nvPr>
        </p:nvSpPr>
        <p:spPr/>
        <p:txBody>
          <a:bodyPr/>
          <a:lstStyle/>
          <a:p>
            <a:fld id="{91503CBB-0A40-4D8A-A4D2-48E0AF32B8C4}" type="slidenum">
              <a:rPr lang="en-US" smtClean="0"/>
              <a:pPr/>
              <a:t>84</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85</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rtl="0"/>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87</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rtl="0"/>
            <a:r>
              <a:rPr lang="en-US" dirty="0" smtClean="0"/>
              <a:t>Plumbing is a piping system that most people are familiar with, as it constitutes the form of fluid transportation that is used to provide potable water and fuels to their homes and business. Plumbing pipes also remove waste in the form of sewage</a:t>
            </a:r>
            <a:r>
              <a:rPr lang="en-US" baseline="0" dirty="0" smtClean="0"/>
              <a:t> </a:t>
            </a:r>
            <a:r>
              <a:rPr lang="en-US" dirty="0" smtClean="0"/>
              <a:t>and allow venting of sewage gases to the outdoors. </a:t>
            </a:r>
          </a:p>
          <a:p>
            <a:pPr rtl="0"/>
            <a:endParaRPr lang="en-US" dirty="0" smtClean="0">
              <a:hlinkClick r:id="rId3" action="ppaction://hlinkfile" tooltip="Fire sprinkler"/>
            </a:endParaRPr>
          </a:p>
          <a:p>
            <a:pPr rtl="0"/>
            <a:r>
              <a:rPr lang="en-US" dirty="0" smtClean="0"/>
              <a:t>Fire</a:t>
            </a:r>
            <a:r>
              <a:rPr lang="en-US" baseline="0" dirty="0" smtClean="0"/>
              <a:t> sprinkler </a:t>
            </a:r>
            <a:r>
              <a:rPr lang="en-US" dirty="0" smtClean="0"/>
              <a:t>systems also use piping, and may transport non-potable or potable water, or other fire-suppression fluids.</a:t>
            </a:r>
          </a:p>
          <a:p>
            <a:pPr rtl="0"/>
            <a:endParaRPr lang="en-US" dirty="0" smtClean="0"/>
          </a:p>
          <a:p>
            <a:pPr rtl="0"/>
            <a:r>
              <a:rPr lang="en-US" dirty="0" smtClean="0"/>
              <a:t>Piping also has many other industrial applications, which are crucial for moving raw and semi-processed fluids for refining into more useful products.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88</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initial cost for the water-to-air heat pump system compared to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other  systems  of  comparable  duty  varies  from  lower-cost  if  fewer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larger zones are involved to higher-cost if many zones are involved.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Cost is increased depending on the amount of outside air involved and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the manner in which it is introduced. Operating costs for these sys-</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tems may be higher than average. Depending on the occupancy sched-</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ule, the central circulating pump has to run whenever any of the heat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pumps is in operation. Solenoid valves at each unit combined with a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variable-speed pump can minimize this impact. The small reciprocat-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ing compressors wind up with a COP of 2 to 3, so at least one-third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of the heating energy is electrically derived even though the other part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may be ‘‘free.’’ But recovered heat is also derived electrically, in part.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The small compressors in each heat pump unit have an 8- to 12-year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life expectancy. Typically located in the ceiling space, they can become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 high-maintenance-cost item. Unit-generated noise is also a concern.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These systems typically use a residential-type thermostat with heat-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off-cool and fan-on-auto subbase, all of which results in a system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which has the character of a residential system in its performance and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comfort. Its best applications may be for elementary schools, which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have relatively short operating hours, modest heating requirements,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and limited summer use. Motel and hotel applications may make some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sense where the space is unoccupied for more than half of most days. </a:t>
            </a:r>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20</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90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lnSpc>
                <a:spcPct val="80000"/>
              </a:lnSpc>
            </a:pPr>
            <a:r>
              <a:rPr lang="en-US" sz="1200" dirty="0" smtClean="0"/>
              <a:t>1. Refrigerant in the evaporator is colder than the heat source (the outside air). This causes the heat to move from the heat source to the refrigerant which it then evaporates. </a:t>
            </a:r>
          </a:p>
          <a:p>
            <a:pPr eaLnBrk="1" hangingPunct="1">
              <a:lnSpc>
                <a:spcPct val="80000"/>
              </a:lnSpc>
            </a:pPr>
            <a:r>
              <a:rPr lang="en-US" sz="1200" dirty="0" smtClean="0"/>
              <a:t>2. This vapor moved to the compressor and reaches a higher temperature pressure</a:t>
            </a:r>
          </a:p>
          <a:p>
            <a:pPr eaLnBrk="1" hangingPunct="1">
              <a:lnSpc>
                <a:spcPct val="80000"/>
              </a:lnSpc>
            </a:pPr>
            <a:r>
              <a:rPr lang="en-US" sz="1200" dirty="0" smtClean="0"/>
              <a:t>3.</a:t>
            </a:r>
            <a:r>
              <a:rPr lang="en-US" sz="1200" baseline="0" dirty="0" smtClean="0"/>
              <a:t> </a:t>
            </a:r>
            <a:r>
              <a:rPr lang="en-US" sz="1200" dirty="0" smtClean="0"/>
              <a:t>The hot vapor now enters the condenser and gives off heat as it condenses</a:t>
            </a:r>
          </a:p>
          <a:p>
            <a:pPr eaLnBrk="1" hangingPunct="1">
              <a:lnSpc>
                <a:spcPct val="80000"/>
              </a:lnSpc>
            </a:pPr>
            <a:r>
              <a:rPr lang="en-US" sz="1200" dirty="0" smtClean="0"/>
              <a:t>4.</a:t>
            </a:r>
            <a:r>
              <a:rPr lang="en-US" sz="1200" baseline="0" dirty="0" smtClean="0"/>
              <a:t> </a:t>
            </a:r>
            <a:r>
              <a:rPr lang="en-US" sz="1200" dirty="0" smtClean="0"/>
              <a:t>The refrigerant then moves to the expansion valve, drops in temperature and pressure and then returns to the evaporator.</a:t>
            </a:r>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91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They are also used for pumping</a:t>
            </a:r>
            <a:r>
              <a:rPr lang="en-US" baseline="0" dirty="0" smtClean="0"/>
              <a:t> steam condensate and for boiler feed</a:t>
            </a:r>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92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a:r>
              <a:rPr lang="en-US" b="1" dirty="0" err="1" smtClean="0"/>
              <a:t>Cavitation</a:t>
            </a:r>
            <a:r>
              <a:rPr lang="en-US" dirty="0" smtClean="0"/>
              <a:t> is the formation and then immediate implosion of cavities in a liquid – i.e. small liquid-free zones ("bubbles") – that are the consequence of forces acting upon the liquid.</a:t>
            </a:r>
            <a:r>
              <a:rPr lang="en-US" baseline="30000" dirty="0" smtClean="0"/>
              <a:t> </a:t>
            </a:r>
            <a:r>
              <a:rPr lang="en-US" dirty="0" smtClean="0"/>
              <a:t>It usually occurs when a liquid is subjected to rapid changes of pressure that cause the formation of cavities where the pressure is relatively low. </a:t>
            </a:r>
            <a:r>
              <a:rPr lang="en-US" dirty="0" err="1" smtClean="0"/>
              <a:t>Cavitation</a:t>
            </a:r>
            <a:r>
              <a:rPr lang="en-US" dirty="0" smtClean="0"/>
              <a:t> is a significant cause of wear in some engineering contexts. </a:t>
            </a:r>
          </a:p>
          <a:p>
            <a:pPr rtl="0"/>
            <a:endParaRPr lang="en-US" dirty="0" smtClean="0"/>
          </a:p>
          <a:p>
            <a:pPr rtl="0"/>
            <a:r>
              <a:rPr lang="en-US" dirty="0" smtClean="0"/>
              <a:t>Flashing -- </a:t>
            </a:r>
            <a:r>
              <a:rPr lang="en-US" b="1" dirty="0" smtClean="0"/>
              <a:t>Flash (or partial evaporation) </a:t>
            </a:r>
            <a:r>
              <a:rPr lang="en-US" dirty="0" smtClean="0"/>
              <a:t>is the partial vapor that occurs when a </a:t>
            </a:r>
            <a:r>
              <a:rPr lang="en-US" dirty="0" smtClean="0">
                <a:hlinkClick r:id="rId3" action="ppaction://hlinkfile" tooltip="Boiling point"/>
              </a:rPr>
              <a:t>saturated liquid</a:t>
            </a:r>
            <a:r>
              <a:rPr lang="en-US" dirty="0" smtClean="0"/>
              <a:t> stream undergoes a reduction in pressure by passing through a </a:t>
            </a:r>
            <a:r>
              <a:rPr lang="en-US" dirty="0" smtClean="0">
                <a:hlinkClick r:id="rId4" action="ppaction://hlinkfile" tooltip="Thermal expansion valve"/>
              </a:rPr>
              <a:t>throttling valve</a:t>
            </a:r>
            <a:r>
              <a:rPr lang="en-US" dirty="0" smtClean="0"/>
              <a:t> or other throttling device. </a:t>
            </a:r>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93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870A4C-20A9-4E25-A92A-F54D81590B93}" type="slidenum">
              <a:rPr lang="en-US"/>
              <a:pPr/>
              <a:t>98</a:t>
            </a:fld>
            <a:endParaRPr lang="en-US"/>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0A9DEB-3DE0-4D7B-AA4D-2603857E9264}" type="slidenum">
              <a:rPr lang="en-US"/>
              <a:pPr/>
              <a:t>99</a:t>
            </a:fld>
            <a:endParaRPr lang="en-US"/>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process of driving your car at a given speed is an example of a control loop. You use your speedometer to measure your car’s speed. If you are below the desired speed, you press the accelerator and observe the response. If you continue below the desired speed, press the accelerator some more. As you approach the desired speed, you start to release the accelerator so that you do not overshoot it.</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100</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BF3883-5725-45E9-B187-3A75A0BD08CD}" type="slidenum">
              <a:rPr lang="en-US"/>
              <a:pPr/>
              <a:t>104</a:t>
            </a:fld>
            <a:endParaRPr lang="en-US"/>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21F8F4-4CD3-4B6D-9326-DA3993AE98CB}" type="slidenum">
              <a:rPr lang="en-US"/>
              <a:pPr/>
              <a:t>106</a:t>
            </a:fld>
            <a:endParaRPr lang="en-US"/>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When the supply air temperature falls below the lower line of the differential</a:t>
            </a:r>
          </a:p>
          <a:p>
            <a:r>
              <a:rPr lang="en-US" sz="1200" kern="1200" baseline="0" dirty="0" smtClean="0">
                <a:solidFill>
                  <a:schemeClr val="tx1"/>
                </a:solidFill>
                <a:latin typeface="+mn-lt"/>
                <a:ea typeface="+mn-ea"/>
                <a:cs typeface="+mn-cs"/>
              </a:rPr>
              <a:t>(in Figure), the controller starts to drive the control valve open, thereby</a:t>
            </a:r>
          </a:p>
          <a:p>
            <a:r>
              <a:rPr lang="en-US" sz="1200" kern="1200" baseline="0" dirty="0" smtClean="0">
                <a:solidFill>
                  <a:schemeClr val="tx1"/>
                </a:solidFill>
                <a:latin typeface="+mn-lt"/>
                <a:ea typeface="+mn-ea"/>
                <a:cs typeface="+mn-cs"/>
              </a:rPr>
              <a:t>increasing the flow of the heating medium through the coil. Because of the</a:t>
            </a:r>
          </a:p>
          <a:p>
            <a:r>
              <a:rPr lang="en-US" sz="1200" kern="1200" baseline="0" dirty="0" smtClean="0">
                <a:solidFill>
                  <a:schemeClr val="tx1"/>
                </a:solidFill>
                <a:latin typeface="+mn-lt"/>
                <a:ea typeface="+mn-ea"/>
                <a:cs typeface="+mn-cs"/>
              </a:rPr>
              <a:t>time delay in moving the valve and the normal thermal lags, the supply air</a:t>
            </a:r>
          </a:p>
          <a:p>
            <a:r>
              <a:rPr lang="en-US" sz="1200" kern="1200" baseline="0" dirty="0" smtClean="0">
                <a:solidFill>
                  <a:schemeClr val="tx1"/>
                </a:solidFill>
                <a:latin typeface="+mn-lt"/>
                <a:ea typeface="+mn-ea"/>
                <a:cs typeface="+mn-cs"/>
              </a:rPr>
              <a:t>temperature will continue to fall below the differential, but eventually it will</a:t>
            </a:r>
          </a:p>
          <a:p>
            <a:r>
              <a:rPr lang="en-US" sz="1200" kern="1200" baseline="0" dirty="0" smtClean="0">
                <a:solidFill>
                  <a:schemeClr val="tx1"/>
                </a:solidFill>
                <a:latin typeface="+mn-lt"/>
                <a:ea typeface="+mn-ea"/>
                <a:cs typeface="+mn-cs"/>
              </a:rPr>
              <a:t>start to rise. When it rises above the differential, the valve is no longer driven open;</a:t>
            </a:r>
          </a:p>
          <a:p>
            <a:r>
              <a:rPr lang="en-US" sz="1200" kern="1200" baseline="0" dirty="0" smtClean="0">
                <a:solidFill>
                  <a:schemeClr val="tx1"/>
                </a:solidFill>
                <a:latin typeface="+mn-lt"/>
                <a:ea typeface="+mn-ea"/>
                <a:cs typeface="+mn-cs"/>
              </a:rPr>
              <a:t>it is left in the position it was in just when the temperature rose above</a:t>
            </a:r>
          </a:p>
          <a:p>
            <a:r>
              <a:rPr lang="en-US" sz="1200" kern="1200" baseline="0" dirty="0" smtClean="0">
                <a:solidFill>
                  <a:schemeClr val="tx1"/>
                </a:solidFill>
                <a:latin typeface="+mn-lt"/>
                <a:ea typeface="+mn-ea"/>
                <a:cs typeface="+mn-cs"/>
              </a:rPr>
              <a:t>the lower range of the differential.</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108</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CAV – Constant Air Volume</a:t>
            </a:r>
          </a:p>
          <a:p>
            <a:r>
              <a:rPr lang="en-US" dirty="0" smtClean="0"/>
              <a:t>VAV– Variable</a:t>
            </a:r>
            <a:r>
              <a:rPr lang="en-US" baseline="0" dirty="0" smtClean="0"/>
              <a:t> Air Volume</a:t>
            </a:r>
          </a:p>
          <a:p>
            <a:r>
              <a:rPr lang="en-US" baseline="0" dirty="0" smtClean="0"/>
              <a:t>DOAS – Dedicated Outdoor Air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21</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Can you imagine driving a car using two-position control? When your speed falls below the desired speed, you would fully depress the accelerator, and then release it at some differential above the desired speed. The results would be very jerky. To control speed precisely in a car, given the variation in power required from accelerating onto the freeway to coasting down a residential lane, a system of continuously varying capacity control is required: the accelerator. </a:t>
            </a: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1503CBB-0A40-4D8A-A4D2-48E0AF32B8C4}" type="slidenum">
              <a:rPr lang="en-US" smtClean="0"/>
              <a:pPr/>
              <a:t>109</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914DB4-FE68-4625-B130-A62FB78BFC83}" type="slidenum">
              <a:rPr lang="en-US"/>
              <a:pPr/>
              <a:t>111</a:t>
            </a:fld>
            <a:endParaRPr lang="en-US"/>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PID = Proportional Integral Differential</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112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33DC00-6DE7-4F3B-A444-4B0A3A2F5A8F}" type="slidenum">
              <a:rPr lang="en-US"/>
              <a:pPr/>
              <a:t>113</a:t>
            </a:fld>
            <a:endParaRPr lang="en-US"/>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DBE72D-FFA2-4F0D-BF29-2F63B0AE3DE6}" type="slidenum">
              <a:rPr lang="en-US"/>
              <a:pPr/>
              <a:t>114</a:t>
            </a:fld>
            <a:endParaRPr lang="en-US"/>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702A9D-E49F-4481-A7BE-690ABB2E33EA}" type="slidenum">
              <a:rPr lang="en-US"/>
              <a:pPr/>
              <a:t>115</a:t>
            </a:fld>
            <a:endParaRPr lang="en-US"/>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F6B543-5BF4-4C9C-A05B-E461570BB4E5}" type="slidenum">
              <a:rPr lang="en-US"/>
              <a:pPr/>
              <a:t>116</a:t>
            </a:fld>
            <a:endParaRPr lang="en-US"/>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B1BA2F-9C18-40C3-8BC0-FD4FC6950BD2}" type="slidenum">
              <a:rPr lang="en-US"/>
              <a:pPr/>
              <a:t>117</a:t>
            </a:fld>
            <a:endParaRPr lang="en-US"/>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4DFE8A-7FA5-4D95-8858-76B420792793}" type="slidenum">
              <a:rPr lang="en-US"/>
              <a:pPr/>
              <a:t>118</a:t>
            </a:fld>
            <a:endParaRPr lang="en-US"/>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B07801-34E4-442C-AAF9-6CA5D172BCA2}" type="slidenum">
              <a:rPr lang="en-US"/>
              <a:pPr/>
              <a:t>119</a:t>
            </a:fld>
            <a:endParaRPr lang="en-US"/>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Dual duct and multi zone systems can provide both heating and cooling simultaneously. Single Duct systems</a:t>
            </a:r>
            <a:r>
              <a:rPr lang="en-US" baseline="0" dirty="0" smtClean="0"/>
              <a:t> cannot</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22</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standards have specific maintenance requirements such as ASHRAE Standard 62.1-2004 requirement that outdoor air dampers and actuators to be visually inspected or remotely monitored every 3 months. Records of all repairs and maintenance should be kept. You should refer to ASHRAE Standard 180 (to be published) for further details on this subject.</a:t>
            </a:r>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120</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Electric</a:t>
            </a:r>
            <a:r>
              <a:rPr lang="en-US" baseline="0" dirty="0" smtClean="0"/>
              <a:t> displays / interfaces</a:t>
            </a:r>
          </a:p>
          <a:p>
            <a:r>
              <a:rPr lang="en-US" baseline="0" dirty="0" smtClean="0"/>
              <a:t>Computer based controls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121</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air compressor maintains the air pressure in the storage tank above the minimum pressure required to operate the other devices in the system. The air drier removes moisture from the compressed air to prevent condensation when the air passes through lines that are exposed to cold temperatures. Moisture that condenses out of the compressed air can lead to erratic operation or failure of the controlled devices. The air filter removes particles and oil from the compressed air, preventing these contaminants from clogging the controllers and controlled devices. The pressure reducing valve drops the pressure of the compressed air from the storage tank to the desired pressure needed to operate the system. The compressed air is delivered through a system of plastic or copper tubing called the main line. Air pressure in the main line is typically 15 to 20 psig (103 to 138 Pa). </a:t>
            </a:r>
          </a:p>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123</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tend to recommend using EEM to avoid confusion</a:t>
            </a:r>
            <a:r>
              <a:rPr lang="en-US" baseline="0" dirty="0" smtClean="0"/>
              <a:t> between an energy conservation measures (</a:t>
            </a:r>
            <a:r>
              <a:rPr lang="en-US" baseline="0" dirty="0" err="1" smtClean="0"/>
              <a:t>eg</a:t>
            </a:r>
            <a:r>
              <a:rPr lang="en-US" baseline="0" dirty="0" smtClean="0"/>
              <a:t>. CFL over Incandescent) and an Electrically Commutated Motor (ECM) which happens to be an energy conservation measure, as well, in certain HVAC applications (</a:t>
            </a:r>
            <a:r>
              <a:rPr lang="en-US" baseline="0" dirty="0" err="1" smtClean="0"/>
              <a:t>eg</a:t>
            </a:r>
            <a:r>
              <a:rPr lang="en-US" baseline="0" dirty="0" smtClean="0"/>
              <a:t>. Fan motors in a walk in cooler).</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127</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Developing an O&amp;M program requires organization and persistence. Guidelines for</a:t>
            </a:r>
          </a:p>
          <a:p>
            <a:r>
              <a:rPr lang="en-US" sz="1200" kern="1200" baseline="0" dirty="0" smtClean="0">
                <a:solidFill>
                  <a:schemeClr val="tx1"/>
                </a:solidFill>
                <a:latin typeface="+mn-lt"/>
                <a:ea typeface="+mn-ea"/>
                <a:cs typeface="+mn-cs"/>
              </a:rPr>
              <a:t>enhancing an O&amp;M program and implementing repair projects will vary, however steps to consider are included above.</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130</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131</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images</a:t>
            </a:r>
            <a:r>
              <a:rPr lang="en-US" baseline="0" dirty="0" smtClean="0"/>
              <a:t> of the same thing… important here to understand what makes the economizer is comprised of several components</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132</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135</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Seasonal Energy Efficiency Ratio is similar to the EER in that its purpose is to represent the efficiency of the unit while in the cooling mode. </a:t>
            </a:r>
          </a:p>
          <a:p>
            <a:r>
              <a:rPr lang="en-US" sz="1200" kern="1200" baseline="0" dirty="0" smtClean="0">
                <a:solidFill>
                  <a:schemeClr val="tx1"/>
                </a:solidFill>
                <a:latin typeface="+mn-lt"/>
                <a:ea typeface="+mn-ea"/>
                <a:cs typeface="+mn-cs"/>
              </a:rPr>
              <a:t>However, there are two major differences between them. First, the SEER attempts to take into account the energy consumption due to the cycling of the fan motors and compressors. </a:t>
            </a:r>
          </a:p>
          <a:p>
            <a:r>
              <a:rPr lang="en-US" sz="1200" kern="1200" baseline="0" dirty="0" smtClean="0">
                <a:solidFill>
                  <a:schemeClr val="tx1"/>
                </a:solidFill>
                <a:latin typeface="+mn-lt"/>
                <a:ea typeface="+mn-ea"/>
                <a:cs typeface="+mn-cs"/>
              </a:rPr>
              <a:t>Second, EER is calculated only at one point (the ARI standard conditions) where SEER is calculated at two different points that simulate operation at higher and lower humidity levels for entering conditions.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136</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Deemed Savings</a:t>
            </a:r>
            <a:r>
              <a:rPr lang="en-US" dirty="0" smtClean="0"/>
              <a:t> – An approach to estimating energy and demand savings, usually used with programs targeting simpler efficiency measures with well–known and consistent performance characteristics. This method involves multiplying the number of installed measures by an estimated (or deemed) savings per measure, which is derived from historical evaluations. Deemed savings approaches may be complemented by on-site inspections.</a:t>
            </a:r>
          </a:p>
          <a:p>
            <a:endParaRPr lang="en-US" dirty="0" smtClean="0"/>
          </a:p>
          <a:p>
            <a:r>
              <a:rPr lang="en-US" dirty="0" smtClean="0"/>
              <a:t>Measured Savings Approaches</a:t>
            </a:r>
          </a:p>
          <a:p>
            <a:r>
              <a:rPr lang="en-US" b="1" dirty="0" smtClean="0"/>
              <a:t>Engineering Methods: </a:t>
            </a:r>
            <a:r>
              <a:rPr lang="en-US" dirty="0" smtClean="0"/>
              <a:t>Standard formulas and assumptions are used to calculate the energy use of the baseline and post-installation energy systems.</a:t>
            </a:r>
          </a:p>
          <a:p>
            <a:r>
              <a:rPr lang="en-US" b="1" dirty="0" smtClean="0"/>
              <a:t>Statistical Analyses: </a:t>
            </a:r>
            <a:r>
              <a:rPr lang="en-US" dirty="0" smtClean="0"/>
              <a:t>Statistical models are used to estimate “before” and “after” scenarios, while taking into consideration changes in weather, facility occupancy, factory operating hours, and other factors that affect energy use.</a:t>
            </a:r>
          </a:p>
          <a:p>
            <a:r>
              <a:rPr lang="en-US" b="1" dirty="0" smtClean="0"/>
              <a:t>Computer Simulation of System Performance: </a:t>
            </a:r>
            <a:r>
              <a:rPr lang="en-US" dirty="0" smtClean="0"/>
              <a:t>Computer models are used to predict the change in energy use after complex, system-wide improvements in energy efficiency are implemented. These models are typically calibrated with actual performance data.</a:t>
            </a:r>
          </a:p>
          <a:p>
            <a:r>
              <a:rPr lang="en-US" b="1" dirty="0" smtClean="0"/>
              <a:t>Metering and Monitoring:</a:t>
            </a:r>
            <a:r>
              <a:rPr lang="en-US" dirty="0" smtClean="0"/>
              <a:t> Baseline and post-installation energy use is directly metered and monitored, while accounting for the non-energy factors that affect energy consumption.</a:t>
            </a:r>
          </a:p>
          <a:p>
            <a:r>
              <a:rPr lang="en-US" b="1" dirty="0" smtClean="0"/>
              <a:t>Integrative Methods: </a:t>
            </a:r>
            <a:r>
              <a:rPr lang="en-US" b="1" i="0" dirty="0" smtClean="0"/>
              <a:t>I</a:t>
            </a:r>
            <a:r>
              <a:rPr lang="en-US" dirty="0" smtClean="0"/>
              <a:t>ntegrative methods combine some or all of the preceding approaches. For example, metering and engineering methods can calibrate computer simulations of baseline and post-installation buildings that receive efficiency retrofits.</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137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 zone refers to a space controlled by one thermostat. However, the single zone may consist of a single room or one floor or whole of a building consisting of several rooms. </a:t>
            </a:r>
          </a:p>
          <a:p>
            <a:endParaRPr lang="en-US" dirty="0" smtClean="0"/>
          </a:p>
          <a:p>
            <a:r>
              <a:rPr lang="en-US" sz="1200" kern="1200" baseline="0" dirty="0" smtClean="0">
                <a:solidFill>
                  <a:schemeClr val="tx1"/>
                </a:solidFill>
                <a:latin typeface="+mn-lt"/>
                <a:ea typeface="+mn-ea"/>
                <a:cs typeface="+mn-cs"/>
              </a:rPr>
              <a:t>The figure below is a general arrangement of a single zone HVAC system.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23</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an over-simplification, but conceptually</a:t>
            </a:r>
            <a:r>
              <a:rPr lang="en-US" baseline="0" dirty="0" smtClean="0"/>
              <a:t> and practically accepted definition by the industry: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138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shown in the figure, outdoor air (OA air) for ventilation and </a:t>
            </a:r>
            <a:r>
              <a:rPr lang="en-US" dirty="0" err="1" smtClean="0"/>
              <a:t>recirculated</a:t>
            </a:r>
            <a:r>
              <a:rPr lang="en-US" dirty="0" smtClean="0"/>
              <a:t> air (RA air) are mixed in the required proportions using the dampers and the mixed air is made to flow through a cooling and dehumidifying coil, a heating coil and a humidifier using a an insulated ducting and a supply fan.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the air flows through these coils the temperature and moisture content of the air are brought to the required values.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Then this air is supplied to the conditioned space, where it meets the building cooling or heating requirements.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return air leaves the conditioned space, a part of it is </a:t>
            </a:r>
            <a:r>
              <a:rPr lang="en-US" dirty="0" err="1" smtClean="0"/>
              <a:t>recirculated</a:t>
            </a:r>
            <a:r>
              <a:rPr lang="en-US" dirty="0" smtClean="0"/>
              <a:t> and the remaining part is vented to the atmosphere.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thermostat senses the temperature of </a:t>
            </a:r>
            <a:r>
              <a:rPr lang="en-US" sz="1200" kern="1200" baseline="0" dirty="0" smtClean="0">
                <a:solidFill>
                  <a:schemeClr val="tx1"/>
                </a:solidFill>
                <a:latin typeface="+mn-lt"/>
                <a:ea typeface="+mn-ea"/>
                <a:cs typeface="+mn-cs"/>
              </a:rPr>
              <a:t>air in the conditioned space and controls the amount of cooling or heating provided in the coils so that the supply air temperature can be controlled as per requirement.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 humidistat measures the humidity ratio in the conditioned space and controls the amount of water vapor added in the humidifier and hence the supply air humidity ratio as per requirement. </a:t>
            </a:r>
            <a:endParaRPr lang="en-US" dirty="0"/>
          </a:p>
        </p:txBody>
      </p:sp>
      <p:sp>
        <p:nvSpPr>
          <p:cNvPr id="4" name="Slide Number Placeholder 3"/>
          <p:cNvSpPr>
            <a:spLocks noGrp="1"/>
          </p:cNvSpPr>
          <p:nvPr>
            <p:ph type="sldNum" sz="quarter" idx="10"/>
          </p:nvPr>
        </p:nvSpPr>
        <p:spPr/>
        <p:txBody>
          <a:bodyPr/>
          <a:lstStyle/>
          <a:p>
            <a:fld id="{91503CBB-0A40-4D8A-A4D2-48E0AF32B8C4}" type="slidenum">
              <a:rPr lang="en-US" smtClean="0"/>
              <a:pPr/>
              <a:t>24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ECFB29-273D-429E-95E4-0797FFED994B}" type="datetimeFigureOut">
              <a:rPr lang="en-US" smtClean="0"/>
              <a:pPr/>
              <a:t>6/23/2013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BED8263-7DE3-4326-AC39-57A747208DD3}" type="slidenum">
              <a:rPr lang="en-US" smtClean="0"/>
              <a:pPr/>
              <a:t>‹#›</a:t>
            </a:fld>
            <a:endParaRPr lang="en-US" dirty="0"/>
          </a:p>
        </p:txBody>
      </p:sp>
      <p:sp>
        <p:nvSpPr>
          <p:cNvPr id="7" name="Slide Number Placeholder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2BED8263-7DE3-4326-AC39-57A747208DD3}"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cxnSp>
        <p:nvCxnSpPr>
          <p:cNvPr id="8" name="Straight Connector 7"/>
          <p:cNvCxnSpPr/>
          <p:nvPr userDrawn="1"/>
        </p:nvCxnSpPr>
        <p:spPr>
          <a:xfrm>
            <a:off x="457200" y="533400"/>
            <a:ext cx="822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57200" y="64008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7"/>
          <p:cNvSpPr txBox="1">
            <a:spLocks noChangeArrowheads="1"/>
          </p:cNvSpPr>
          <p:nvPr userDrawn="1"/>
        </p:nvSpPr>
        <p:spPr bwMode="auto">
          <a:xfrm>
            <a:off x="381000" y="239712"/>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ECFB29-273D-429E-95E4-0797FFED994B}" type="datetimeFigureOut">
              <a:rPr lang="en-US" smtClean="0"/>
              <a:pPr/>
              <a:t>6/23/2013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BED8263-7DE3-4326-AC39-57A747208DD3}" type="slidenum">
              <a:rPr lang="en-US" smtClean="0"/>
              <a:pPr/>
              <a:t>‹#›</a:t>
            </a:fld>
            <a:endParaRPr lang="en-US" dirty="0"/>
          </a:p>
        </p:txBody>
      </p:sp>
      <p:sp>
        <p:nvSpPr>
          <p:cNvPr id="7" name="Slide Number Placeholder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2BED8263-7DE3-4326-AC39-57A747208DD3}"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cxnSp>
        <p:nvCxnSpPr>
          <p:cNvPr id="8" name="Straight Connector 7"/>
          <p:cNvCxnSpPr/>
          <p:nvPr userDrawn="1"/>
        </p:nvCxnSpPr>
        <p:spPr>
          <a:xfrm>
            <a:off x="457200" y="533400"/>
            <a:ext cx="822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57200" y="64008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7"/>
          <p:cNvSpPr txBox="1">
            <a:spLocks noChangeArrowheads="1"/>
          </p:cNvSpPr>
          <p:nvPr userDrawn="1"/>
        </p:nvSpPr>
        <p:spPr bwMode="auto">
          <a:xfrm>
            <a:off x="381000" y="239712"/>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ECFB29-273D-429E-95E4-0797FFED994B}" type="datetimeFigureOut">
              <a:rPr lang="en-US" smtClean="0"/>
              <a:pPr/>
              <a:t>6/23/2013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BED8263-7DE3-4326-AC39-57A747208DD3}" type="slidenum">
              <a:rPr lang="en-US" smtClean="0"/>
              <a:pPr/>
              <a:t>‹#›</a:t>
            </a:fld>
            <a:endParaRPr lang="en-US" dirty="0"/>
          </a:p>
        </p:txBody>
      </p:sp>
      <p:sp>
        <p:nvSpPr>
          <p:cNvPr id="7" name="Slide Number Placeholder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2BED8263-7DE3-4326-AC39-57A747208DD3}"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cxnSp>
        <p:nvCxnSpPr>
          <p:cNvPr id="8" name="Straight Connector 7"/>
          <p:cNvCxnSpPr/>
          <p:nvPr userDrawn="1"/>
        </p:nvCxnSpPr>
        <p:spPr>
          <a:xfrm>
            <a:off x="457200" y="533400"/>
            <a:ext cx="822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57200" y="64008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7"/>
          <p:cNvSpPr txBox="1">
            <a:spLocks noChangeArrowheads="1"/>
          </p:cNvSpPr>
          <p:nvPr userDrawn="1"/>
        </p:nvSpPr>
        <p:spPr bwMode="auto">
          <a:xfrm>
            <a:off x="381000" y="239712"/>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A6829088-CC02-4ADB-A0D8-1ED153343EDE}" type="slidenum">
              <a:rPr lang="en-US"/>
              <a:pPr/>
              <a:t>‹#›</a:t>
            </a:fld>
            <a:endParaRPr lang="en-US"/>
          </a:p>
        </p:txBody>
      </p:sp>
      <p:sp>
        <p:nvSpPr>
          <p:cNvPr id="9" name="Slide Number Placeholder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2BED8263-7DE3-4326-AC39-57A747208DD3}"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cxnSp>
        <p:nvCxnSpPr>
          <p:cNvPr id="10" name="Straight Connector 9"/>
          <p:cNvCxnSpPr/>
          <p:nvPr userDrawn="1"/>
        </p:nvCxnSpPr>
        <p:spPr>
          <a:xfrm>
            <a:off x="457200" y="533400"/>
            <a:ext cx="822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457200" y="64008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7"/>
          <p:cNvSpPr txBox="1">
            <a:spLocks noChangeArrowheads="1"/>
          </p:cNvSpPr>
          <p:nvPr userDrawn="1"/>
        </p:nvSpPr>
        <p:spPr bwMode="auto">
          <a:xfrm>
            <a:off x="381000" y="239712"/>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
        <p:nvSpPr>
          <p:cNvPr id="13" name="Rectangle 12"/>
          <p:cNvSpPr/>
          <p:nvPr userDrawn="1"/>
        </p:nvSpPr>
        <p:spPr>
          <a:xfrm>
            <a:off x="6553200" y="6336268"/>
            <a:ext cx="2209579" cy="369332"/>
          </a:xfrm>
          <a:prstGeom prst="rect">
            <a:avLst/>
          </a:prstGeom>
        </p:spPr>
        <p:txBody>
          <a:bodyPr wrap="none">
            <a:spAutoFit/>
          </a:bodyPr>
          <a:lstStyle/>
          <a:p>
            <a:pPr algn="ctr"/>
            <a:r>
              <a:rPr lang="en-US" dirty="0" smtClean="0">
                <a:latin typeface="Calibri" pitchFamily="34" charset="0"/>
              </a:rPr>
              <a:t>Course No. ENRG 55B</a:t>
            </a:r>
            <a:endParaRPr lang="en-US" dirty="0">
              <a:latin typeface="Calibri"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1ECFB29-273D-429E-95E4-0797FFED994B}" type="datetimeFigureOut">
              <a:rPr lang="en-US" smtClean="0"/>
              <a:pPr/>
              <a:t>6/23/2013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BED8263-7DE3-4326-AC39-57A747208DD3}" type="slidenum">
              <a:rPr lang="en-US" smtClean="0"/>
              <a:pPr/>
              <a:t>‹#›</a:t>
            </a:fld>
            <a:endParaRPr lang="en-US" dirty="0"/>
          </a:p>
        </p:txBody>
      </p:sp>
      <p:cxnSp>
        <p:nvCxnSpPr>
          <p:cNvPr id="7" name="Straight Connector 6"/>
          <p:cNvCxnSpPr/>
          <p:nvPr userDrawn="1"/>
        </p:nvCxnSpPr>
        <p:spPr>
          <a:xfrm>
            <a:off x="457200" y="533400"/>
            <a:ext cx="822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57200" y="64008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Rectangle 6"/>
          <p:cNvSpPr>
            <a:spLocks noChangeArrowheads="1"/>
          </p:cNvSpPr>
          <p:nvPr userDrawn="1"/>
        </p:nvSpPr>
        <p:spPr bwMode="auto">
          <a:xfrm>
            <a:off x="6629620" y="6324600"/>
            <a:ext cx="2209580" cy="369332"/>
          </a:xfrm>
          <a:prstGeom prst="rect">
            <a:avLst/>
          </a:prstGeom>
          <a:noFill/>
          <a:ln w="9525">
            <a:noFill/>
            <a:miter lim="800000"/>
            <a:headEnd/>
            <a:tailEnd/>
          </a:ln>
        </p:spPr>
        <p:txBody>
          <a:bodyPr wrap="none">
            <a:spAutoFit/>
          </a:bodyPr>
          <a:lstStyle/>
          <a:p>
            <a:pPr algn="ctr"/>
            <a:r>
              <a:rPr lang="en-US" dirty="0">
                <a:latin typeface="Calibri" pitchFamily="34" charset="0"/>
              </a:rPr>
              <a:t>Course No. ENRG </a:t>
            </a:r>
            <a:r>
              <a:rPr lang="en-US" dirty="0" smtClean="0">
                <a:latin typeface="Calibri" pitchFamily="34" charset="0"/>
              </a:rPr>
              <a:t>55B</a:t>
            </a:r>
            <a:endParaRPr lang="en-US" dirty="0">
              <a:latin typeface="Calibri" pitchFamily="34" charset="0"/>
            </a:endParaRPr>
          </a:p>
        </p:txBody>
      </p:sp>
      <p:sp>
        <p:nvSpPr>
          <p:cNvPr id="11" name="TextBox 7"/>
          <p:cNvSpPr txBox="1">
            <a:spLocks noChangeArrowheads="1"/>
          </p:cNvSpPr>
          <p:nvPr userDrawn="1"/>
        </p:nvSpPr>
        <p:spPr bwMode="auto">
          <a:xfrm>
            <a:off x="381000" y="239712"/>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1ECFB29-273D-429E-95E4-0797FFED994B}" type="datetimeFigureOut">
              <a:rPr lang="en-US" smtClean="0"/>
              <a:pPr/>
              <a:t>6/23/2013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BED8263-7DE3-4326-AC39-57A747208DD3}" type="slidenum">
              <a:rPr lang="en-US" smtClean="0"/>
              <a:pPr/>
              <a:t>‹#›</a:t>
            </a:fld>
            <a:endParaRPr lang="en-US" dirty="0"/>
          </a:p>
        </p:txBody>
      </p:sp>
      <p:sp>
        <p:nvSpPr>
          <p:cNvPr id="7" name="Slide Number Placeholder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2BED8263-7DE3-4326-AC39-57A747208DD3}"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cxnSp>
        <p:nvCxnSpPr>
          <p:cNvPr id="8" name="Straight Connector 7"/>
          <p:cNvCxnSpPr/>
          <p:nvPr userDrawn="1"/>
        </p:nvCxnSpPr>
        <p:spPr>
          <a:xfrm>
            <a:off x="457200" y="533400"/>
            <a:ext cx="822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57200" y="64008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7"/>
          <p:cNvSpPr txBox="1">
            <a:spLocks noChangeArrowheads="1"/>
          </p:cNvSpPr>
          <p:nvPr userDrawn="1"/>
        </p:nvSpPr>
        <p:spPr bwMode="auto">
          <a:xfrm>
            <a:off x="381000" y="239712"/>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1ECFB29-273D-429E-95E4-0797FFED994B}" type="datetimeFigureOut">
              <a:rPr lang="en-US" smtClean="0"/>
              <a:pPr/>
              <a:t>6/23/2013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BED8263-7DE3-4326-AC39-57A747208DD3}" type="slidenum">
              <a:rPr lang="en-US" smtClean="0"/>
              <a:pPr/>
              <a:t>‹#›</a:t>
            </a:fld>
            <a:endParaRPr lang="en-US" dirty="0"/>
          </a:p>
        </p:txBody>
      </p:sp>
      <p:sp>
        <p:nvSpPr>
          <p:cNvPr id="8" name="Slide Number Placeholder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2BED8263-7DE3-4326-AC39-57A747208DD3}"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cxnSp>
        <p:nvCxnSpPr>
          <p:cNvPr id="9" name="Straight Connector 8"/>
          <p:cNvCxnSpPr/>
          <p:nvPr userDrawn="1"/>
        </p:nvCxnSpPr>
        <p:spPr>
          <a:xfrm>
            <a:off x="457200" y="533400"/>
            <a:ext cx="822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457200" y="64008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7"/>
          <p:cNvSpPr txBox="1">
            <a:spLocks noChangeArrowheads="1"/>
          </p:cNvSpPr>
          <p:nvPr userDrawn="1"/>
        </p:nvSpPr>
        <p:spPr bwMode="auto">
          <a:xfrm>
            <a:off x="381000" y="239712"/>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
        <p:nvSpPr>
          <p:cNvPr id="12" name="Rectangle 11"/>
          <p:cNvSpPr/>
          <p:nvPr userDrawn="1"/>
        </p:nvSpPr>
        <p:spPr>
          <a:xfrm>
            <a:off x="6553200" y="6324600"/>
            <a:ext cx="2209579" cy="369332"/>
          </a:xfrm>
          <a:prstGeom prst="rect">
            <a:avLst/>
          </a:prstGeom>
        </p:spPr>
        <p:txBody>
          <a:bodyPr wrap="none">
            <a:spAutoFit/>
          </a:bodyPr>
          <a:lstStyle/>
          <a:p>
            <a:pPr algn="ctr"/>
            <a:r>
              <a:rPr lang="en-US" dirty="0" smtClean="0">
                <a:latin typeface="Calibri" pitchFamily="34" charset="0"/>
              </a:rPr>
              <a:t>Course No. ENRG 55B</a:t>
            </a:r>
            <a:endParaRPr lang="en-US" dirty="0">
              <a:latin typeface="Calibri"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ECFB29-273D-429E-95E4-0797FFED994B}" type="datetimeFigureOut">
              <a:rPr lang="en-US" smtClean="0"/>
              <a:pPr/>
              <a:t>6/23/2013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BED8263-7DE3-4326-AC39-57A747208DD3}" type="slidenum">
              <a:rPr lang="en-US" smtClean="0"/>
              <a:pPr/>
              <a:t>‹#›</a:t>
            </a:fld>
            <a:endParaRPr lang="en-US" dirty="0"/>
          </a:p>
        </p:txBody>
      </p:sp>
      <p:sp>
        <p:nvSpPr>
          <p:cNvPr id="10" name="Slide Number Placeholder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2BED8263-7DE3-4326-AC39-57A747208DD3}"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cxnSp>
        <p:nvCxnSpPr>
          <p:cNvPr id="11" name="Straight Connector 10"/>
          <p:cNvCxnSpPr/>
          <p:nvPr userDrawn="1"/>
        </p:nvCxnSpPr>
        <p:spPr>
          <a:xfrm>
            <a:off x="457200" y="533400"/>
            <a:ext cx="822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457200" y="64008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7"/>
          <p:cNvSpPr txBox="1">
            <a:spLocks noChangeArrowheads="1"/>
          </p:cNvSpPr>
          <p:nvPr userDrawn="1"/>
        </p:nvSpPr>
        <p:spPr bwMode="auto">
          <a:xfrm>
            <a:off x="381000" y="239712"/>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
        <p:nvSpPr>
          <p:cNvPr id="14" name="Rectangle 13"/>
          <p:cNvSpPr/>
          <p:nvPr userDrawn="1"/>
        </p:nvSpPr>
        <p:spPr>
          <a:xfrm>
            <a:off x="6477000" y="6324600"/>
            <a:ext cx="2209579" cy="369332"/>
          </a:xfrm>
          <a:prstGeom prst="rect">
            <a:avLst/>
          </a:prstGeom>
        </p:spPr>
        <p:txBody>
          <a:bodyPr wrap="none">
            <a:spAutoFit/>
          </a:bodyPr>
          <a:lstStyle/>
          <a:p>
            <a:pPr algn="ctr"/>
            <a:r>
              <a:rPr lang="en-US" dirty="0" smtClean="0">
                <a:latin typeface="Calibri" pitchFamily="34" charset="0"/>
              </a:rPr>
              <a:t>Course No. ENRG 55B</a:t>
            </a:r>
            <a:endParaRPr lang="en-US" dirty="0">
              <a:latin typeface="Calibri"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ECFB29-273D-429E-95E4-0797FFED994B}" type="datetimeFigureOut">
              <a:rPr lang="en-US" smtClean="0"/>
              <a:pPr/>
              <a:t>6/23/2013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BED8263-7DE3-4326-AC39-57A747208DD3}" type="slidenum">
              <a:rPr lang="en-US" smtClean="0"/>
              <a:pPr/>
              <a:t>‹#›</a:t>
            </a:fld>
            <a:endParaRPr lang="en-US" dirty="0"/>
          </a:p>
        </p:txBody>
      </p:sp>
      <p:sp>
        <p:nvSpPr>
          <p:cNvPr id="6" name="Slide Number Placeholder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2BED8263-7DE3-4326-AC39-57A747208DD3}"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cxnSp>
        <p:nvCxnSpPr>
          <p:cNvPr id="7" name="Straight Connector 6"/>
          <p:cNvCxnSpPr/>
          <p:nvPr userDrawn="1"/>
        </p:nvCxnSpPr>
        <p:spPr>
          <a:xfrm>
            <a:off x="457200" y="533400"/>
            <a:ext cx="822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457200" y="64008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7"/>
          <p:cNvSpPr txBox="1">
            <a:spLocks noChangeArrowheads="1"/>
          </p:cNvSpPr>
          <p:nvPr userDrawn="1"/>
        </p:nvSpPr>
        <p:spPr bwMode="auto">
          <a:xfrm>
            <a:off x="381000" y="239712"/>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
        <p:nvSpPr>
          <p:cNvPr id="10" name="Rectangle 9"/>
          <p:cNvSpPr/>
          <p:nvPr userDrawn="1"/>
        </p:nvSpPr>
        <p:spPr>
          <a:xfrm>
            <a:off x="6477000" y="6324600"/>
            <a:ext cx="2209579" cy="369332"/>
          </a:xfrm>
          <a:prstGeom prst="rect">
            <a:avLst/>
          </a:prstGeom>
        </p:spPr>
        <p:txBody>
          <a:bodyPr wrap="none">
            <a:spAutoFit/>
          </a:bodyPr>
          <a:lstStyle/>
          <a:p>
            <a:pPr algn="ctr"/>
            <a:r>
              <a:rPr lang="en-US" dirty="0" smtClean="0">
                <a:latin typeface="Calibri" pitchFamily="34" charset="0"/>
              </a:rPr>
              <a:t>Course No. ENRG 55B</a:t>
            </a:r>
            <a:endParaRPr lang="en-US" dirty="0">
              <a:latin typeface="Calibri"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ECFB29-273D-429E-95E4-0797FFED994B}" type="datetimeFigureOut">
              <a:rPr lang="en-US" smtClean="0"/>
              <a:pPr/>
              <a:t>6/23/2013</a:t>
            </a:fld>
            <a:endParaRPr lang="en-US" dirty="0"/>
          </a:p>
        </p:txBody>
      </p:sp>
      <p:sp>
        <p:nvSpPr>
          <p:cNvPr id="3" name="Footer Placeholder 2"/>
          <p:cNvSpPr>
            <a:spLocks noGrp="1"/>
          </p:cNvSpPr>
          <p:nvPr>
            <p:ph type="ftr" sz="quarter" idx="11"/>
          </p:nvPr>
        </p:nvSpPr>
        <p:spPr/>
        <p:txBody>
          <a:bodyPr/>
          <a:lstStyle/>
          <a:p>
            <a:endParaRPr lang="en-US" dirty="0"/>
          </a:p>
        </p:txBody>
      </p:sp>
      <p:cxnSp>
        <p:nvCxnSpPr>
          <p:cNvPr id="6" name="Straight Connector 5"/>
          <p:cNvCxnSpPr/>
          <p:nvPr userDrawn="1"/>
        </p:nvCxnSpPr>
        <p:spPr>
          <a:xfrm>
            <a:off x="457200" y="533400"/>
            <a:ext cx="822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457200" y="64008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userDrawn="1"/>
        </p:nvSpPr>
        <p:spPr bwMode="auto">
          <a:xfrm>
            <a:off x="381000" y="239712"/>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
        <p:nvSpPr>
          <p:cNvPr id="10" name="Rectangle 9"/>
          <p:cNvSpPr/>
          <p:nvPr userDrawn="1"/>
        </p:nvSpPr>
        <p:spPr>
          <a:xfrm>
            <a:off x="6553421" y="6324600"/>
            <a:ext cx="2209579" cy="369332"/>
          </a:xfrm>
          <a:prstGeom prst="rect">
            <a:avLst/>
          </a:prstGeom>
        </p:spPr>
        <p:txBody>
          <a:bodyPr wrap="none">
            <a:spAutoFit/>
          </a:bodyPr>
          <a:lstStyle/>
          <a:p>
            <a:pPr algn="ctr"/>
            <a:r>
              <a:rPr lang="en-US" dirty="0" smtClean="0">
                <a:latin typeface="Calibri" pitchFamily="34" charset="0"/>
              </a:rPr>
              <a:t>Course No. ENRG 55B</a:t>
            </a:r>
            <a:endParaRPr lang="en-US" dirty="0">
              <a:latin typeface="Calibri"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ECFB29-273D-429E-95E4-0797FFED994B}" type="datetimeFigureOut">
              <a:rPr lang="en-US" smtClean="0"/>
              <a:pPr/>
              <a:t>6/23/2013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BED8263-7DE3-4326-AC39-57A747208DD3}" type="slidenum">
              <a:rPr lang="en-US" smtClean="0"/>
              <a:pPr/>
              <a:t>‹#›</a:t>
            </a:fld>
            <a:endParaRPr lang="en-US" dirty="0"/>
          </a:p>
        </p:txBody>
      </p:sp>
      <p:sp>
        <p:nvSpPr>
          <p:cNvPr id="8" name="Slide Number Placeholder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2BED8263-7DE3-4326-AC39-57A747208DD3}"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cxnSp>
        <p:nvCxnSpPr>
          <p:cNvPr id="9" name="Straight Connector 8"/>
          <p:cNvCxnSpPr/>
          <p:nvPr userDrawn="1"/>
        </p:nvCxnSpPr>
        <p:spPr>
          <a:xfrm>
            <a:off x="457200" y="533400"/>
            <a:ext cx="822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457200" y="64008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7"/>
          <p:cNvSpPr txBox="1">
            <a:spLocks noChangeArrowheads="1"/>
          </p:cNvSpPr>
          <p:nvPr userDrawn="1"/>
        </p:nvSpPr>
        <p:spPr bwMode="auto">
          <a:xfrm>
            <a:off x="381000" y="239712"/>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
        <p:nvSpPr>
          <p:cNvPr id="12" name="Rectangle 11"/>
          <p:cNvSpPr/>
          <p:nvPr userDrawn="1"/>
        </p:nvSpPr>
        <p:spPr>
          <a:xfrm>
            <a:off x="6553200" y="6336268"/>
            <a:ext cx="2209579" cy="369332"/>
          </a:xfrm>
          <a:prstGeom prst="rect">
            <a:avLst/>
          </a:prstGeom>
        </p:spPr>
        <p:txBody>
          <a:bodyPr wrap="none">
            <a:spAutoFit/>
          </a:bodyPr>
          <a:lstStyle/>
          <a:p>
            <a:pPr algn="ctr"/>
            <a:r>
              <a:rPr lang="en-US" dirty="0" smtClean="0">
                <a:latin typeface="Calibri" pitchFamily="34" charset="0"/>
              </a:rPr>
              <a:t>Course No. ENRG 55B</a:t>
            </a:r>
            <a:endParaRPr lang="en-US" dirty="0">
              <a:latin typeface="Calibri"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ECFB29-273D-429E-95E4-0797FFED994B}" type="datetimeFigureOut">
              <a:rPr lang="en-US" smtClean="0"/>
              <a:pPr/>
              <a:t>6/23/2013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BED8263-7DE3-4326-AC39-57A747208DD3}" type="slidenum">
              <a:rPr lang="en-US" smtClean="0"/>
              <a:pPr/>
              <a:t>‹#›</a:t>
            </a:fld>
            <a:endParaRPr lang="en-US" dirty="0"/>
          </a:p>
        </p:txBody>
      </p:sp>
      <p:sp>
        <p:nvSpPr>
          <p:cNvPr id="8" name="Slide Number Placeholder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2BED8263-7DE3-4326-AC39-57A747208DD3}"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cxnSp>
        <p:nvCxnSpPr>
          <p:cNvPr id="9" name="Straight Connector 8"/>
          <p:cNvCxnSpPr/>
          <p:nvPr userDrawn="1"/>
        </p:nvCxnSpPr>
        <p:spPr>
          <a:xfrm>
            <a:off x="457200" y="533400"/>
            <a:ext cx="822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457200" y="64008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7"/>
          <p:cNvSpPr txBox="1">
            <a:spLocks noChangeArrowheads="1"/>
          </p:cNvSpPr>
          <p:nvPr userDrawn="1"/>
        </p:nvSpPr>
        <p:spPr bwMode="auto">
          <a:xfrm>
            <a:off x="381000" y="239712"/>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
        <p:nvSpPr>
          <p:cNvPr id="12" name="Rectangle 11"/>
          <p:cNvSpPr/>
          <p:nvPr userDrawn="1"/>
        </p:nvSpPr>
        <p:spPr>
          <a:xfrm>
            <a:off x="6553200" y="6324600"/>
            <a:ext cx="2209579" cy="369332"/>
          </a:xfrm>
          <a:prstGeom prst="rect">
            <a:avLst/>
          </a:prstGeom>
        </p:spPr>
        <p:txBody>
          <a:bodyPr wrap="none">
            <a:spAutoFit/>
          </a:bodyPr>
          <a:lstStyle/>
          <a:p>
            <a:pPr algn="ctr"/>
            <a:r>
              <a:rPr lang="en-US" dirty="0" smtClean="0">
                <a:latin typeface="Calibri" pitchFamily="34" charset="0"/>
              </a:rPr>
              <a:t>Course No. ENRG 55B</a:t>
            </a:r>
            <a:endParaRPr lang="en-US" dirty="0">
              <a:latin typeface="Calibri"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ECFB29-273D-429E-95E4-0797FFED994B}" type="datetimeFigureOut">
              <a:rPr lang="en-US" smtClean="0"/>
              <a:pPr/>
              <a:t>6/23/2013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ED8263-7DE3-4326-AC39-57A747208DD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67.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69.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6.bin"/><Relationship Id="rId4" Type="http://schemas.openxmlformats.org/officeDocument/2006/relationships/image" Target="../media/image73.png"/></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jpeg"/><Relationship Id="rId4" Type="http://schemas.openxmlformats.org/officeDocument/2006/relationships/image" Target="../media/image75.jpe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6.xml"/><Relationship Id="rId1" Type="http://schemas.openxmlformats.org/officeDocument/2006/relationships/slideLayout" Target="../slideLayouts/slideLayout4.xml"/><Relationship Id="rId5" Type="http://schemas.openxmlformats.org/officeDocument/2006/relationships/image" Target="../media/image84.emf"/><Relationship Id="rId4" Type="http://schemas.openxmlformats.org/officeDocument/2006/relationships/image" Target="../media/image83.jpe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78.xml"/><Relationship Id="rId1" Type="http://schemas.openxmlformats.org/officeDocument/2006/relationships/slideLayout" Target="../slideLayouts/slideLayout5.xml"/><Relationship Id="rId4" Type="http://schemas.openxmlformats.org/officeDocument/2006/relationships/image" Target="../media/image87.jpeg"/></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88.gif"/><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gi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KA-rskMeR5KGMM&amp;tbnid=3ss3C_axh46Z_M:&amp;ved=0CAUQjRw&amp;url=http://www.biofilm.montana.edu/resources/images/industrial-systems-processes/water-distribution-system.html&amp;ei=4cPDUduADu33igLhkYGQCA&amp;bvm=bv.48293060,d.cGE&amp;psig=AFQjCNFgQtkEaMyEtB_6RfzEEgSu9tJZRA&amp;ust=1371870548726049"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7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52.png"/></Relationships>
</file>

<file path=ppt/slides/_rels/slide8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4.xml"/><Relationship Id="rId4" Type="http://schemas.openxmlformats.org/officeDocument/2006/relationships/image" Target="../media/image5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052" name="TextBox 8"/>
          <p:cNvSpPr txBox="1">
            <a:spLocks noChangeArrowheads="1"/>
          </p:cNvSpPr>
          <p:nvPr/>
        </p:nvSpPr>
        <p:spPr bwMode="auto">
          <a:xfrm>
            <a:off x="685800" y="1447800"/>
            <a:ext cx="7620000" cy="1754326"/>
          </a:xfrm>
          <a:prstGeom prst="rect">
            <a:avLst/>
          </a:prstGeom>
          <a:noFill/>
          <a:ln w="9525">
            <a:noFill/>
            <a:miter lim="800000"/>
            <a:headEnd/>
            <a:tailEnd/>
          </a:ln>
        </p:spPr>
        <p:txBody>
          <a:bodyPr>
            <a:spAutoFit/>
          </a:bodyPr>
          <a:lstStyle/>
          <a:p>
            <a:pPr algn="ctr"/>
            <a:r>
              <a:rPr lang="en-US" sz="4000" dirty="0" smtClean="0">
                <a:solidFill>
                  <a:srgbClr val="0070C0"/>
                </a:solidFill>
                <a:latin typeface="Calibri" pitchFamily="34" charset="0"/>
              </a:rPr>
              <a:t>HVAC Systems and Efficiencies</a:t>
            </a:r>
            <a:endParaRPr lang="en-US" sz="4000" dirty="0">
              <a:solidFill>
                <a:srgbClr val="0070C0"/>
              </a:solidFill>
              <a:latin typeface="Calibri" pitchFamily="34" charset="0"/>
            </a:endParaRPr>
          </a:p>
          <a:p>
            <a:pPr algn="ctr"/>
            <a:endParaRPr lang="en-US" sz="4000" dirty="0">
              <a:latin typeface="Calibri" pitchFamily="34" charset="0"/>
            </a:endParaRPr>
          </a:p>
          <a:p>
            <a:pPr algn="ctr"/>
            <a:r>
              <a:rPr lang="en-US" sz="2800" dirty="0">
                <a:latin typeface="Calibri" pitchFamily="34" charset="0"/>
              </a:rPr>
              <a:t>Course No. ENRG </a:t>
            </a:r>
            <a:r>
              <a:rPr lang="en-US" sz="2800" dirty="0" smtClean="0">
                <a:latin typeface="Calibri" pitchFamily="34" charset="0"/>
              </a:rPr>
              <a:t>55B</a:t>
            </a:r>
            <a:endParaRPr lang="en-US" sz="2800" dirty="0">
              <a:latin typeface="Calibri"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Rooftop AHU</a:t>
            </a:r>
            <a:endParaRPr lang="en-US" dirty="0"/>
          </a:p>
        </p:txBody>
      </p:sp>
      <p:pic>
        <p:nvPicPr>
          <p:cNvPr id="4" name="Content Placeholder 3" descr="rooftop ahu.JPG"/>
          <p:cNvPicPr>
            <a:picLocks noGrp="1" noChangeAspect="1"/>
          </p:cNvPicPr>
          <p:nvPr>
            <p:ph idx="1"/>
          </p:nvPr>
        </p:nvPicPr>
        <p:blipFill>
          <a:blip r:embed="rId2" cstate="print"/>
          <a:stretch>
            <a:fillRect/>
          </a:stretch>
        </p:blipFill>
        <p:spPr>
          <a:xfrm>
            <a:off x="457200" y="2155287"/>
            <a:ext cx="8229600" cy="3415788"/>
          </a:xfr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 Loops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When driving a car and you want to maintain a certain speed -- you are the “controller.” You use the speedometer to determine whether to speed up or to slow down.</a:t>
            </a:r>
          </a:p>
          <a:p>
            <a:r>
              <a:rPr lang="en-US" dirty="0" smtClean="0"/>
              <a:t>The exchange of information, schematically, is called a “control loop” because information flows in a circle:</a:t>
            </a:r>
          </a:p>
          <a:p>
            <a:pPr lvl="1"/>
            <a:r>
              <a:rPr lang="en-US" dirty="0" smtClean="0"/>
              <a:t>Speedometer measures the controlled variable (speed)</a:t>
            </a:r>
          </a:p>
          <a:p>
            <a:pPr lvl="1"/>
            <a:r>
              <a:rPr lang="en-US" dirty="0" smtClean="0"/>
              <a:t>Informs the controller (you) of current value compared to desired value (55 MPH)</a:t>
            </a:r>
          </a:p>
          <a:p>
            <a:pPr lvl="1"/>
            <a:r>
              <a:rPr lang="en-US" dirty="0" smtClean="0"/>
              <a:t>Controller makes decision and passes that to the controlled device (accelerator or break) and to the process plant (car’s engine)</a:t>
            </a:r>
          </a:p>
          <a:p>
            <a:r>
              <a:rPr lang="en-US" dirty="0" smtClean="0"/>
              <a:t>All control loops include these essential elements</a:t>
            </a:r>
          </a:p>
          <a:p>
            <a:endParaRPr lang="en-US" dirty="0" smtClean="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09600"/>
            <a:ext cx="8229600" cy="914400"/>
          </a:xfrm>
        </p:spPr>
        <p:txBody>
          <a:bodyPr>
            <a:noAutofit/>
          </a:bodyPr>
          <a:lstStyle/>
          <a:p>
            <a:r>
              <a:rPr lang="en-US" sz="3600" dirty="0" smtClean="0"/>
              <a:t>Control Comparison for </a:t>
            </a:r>
            <a:r>
              <a:rPr lang="en-US" sz="3600" dirty="0" smtClean="0"/>
              <a:t/>
            </a:r>
            <a:br>
              <a:rPr lang="en-US" sz="3600" dirty="0" smtClean="0"/>
            </a:br>
            <a:r>
              <a:rPr lang="en-US" sz="3600" dirty="0" smtClean="0"/>
              <a:t>Automobile </a:t>
            </a:r>
            <a:r>
              <a:rPr lang="en-US" sz="3600" dirty="0" smtClean="0"/>
              <a:t>and Heating</a:t>
            </a:r>
            <a:endParaRPr lang="en-US" sz="3600" dirty="0"/>
          </a:p>
        </p:txBody>
      </p:sp>
      <p:pic>
        <p:nvPicPr>
          <p:cNvPr id="8194" name="Picture 2"/>
          <p:cNvPicPr>
            <a:picLocks noChangeAspect="1" noChangeArrowheads="1"/>
          </p:cNvPicPr>
          <p:nvPr/>
        </p:nvPicPr>
        <p:blipFill>
          <a:blip r:embed="rId2" cstate="print"/>
          <a:srcRect/>
          <a:stretch>
            <a:fillRect/>
          </a:stretch>
        </p:blipFill>
        <p:spPr bwMode="auto">
          <a:xfrm>
            <a:off x="1143000" y="1524000"/>
            <a:ext cx="7477283" cy="4794008"/>
          </a:xfrm>
          <a:prstGeom prst="rect">
            <a:avLst/>
          </a:prstGeom>
          <a:noFill/>
          <a:ln w="9525">
            <a:noFill/>
            <a:miter lim="800000"/>
            <a:headEnd/>
            <a:tailEnd/>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Heating System</a:t>
            </a:r>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1219200" y="1676400"/>
            <a:ext cx="6934531" cy="4778199"/>
          </a:xfrm>
          <a:prstGeom prst="rect">
            <a:avLst/>
          </a:prstGeom>
          <a:noFill/>
          <a:ln w="9525">
            <a:noFill/>
            <a:miter lim="800000"/>
            <a:headEnd/>
            <a:tailEnd/>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Description of the Loops</a:t>
            </a:r>
            <a:endParaRPr lang="en-US" dirty="0"/>
          </a:p>
        </p:txBody>
      </p:sp>
      <p:sp>
        <p:nvSpPr>
          <p:cNvPr id="3" name="Content Placeholder 2"/>
          <p:cNvSpPr>
            <a:spLocks noGrp="1"/>
          </p:cNvSpPr>
          <p:nvPr>
            <p:ph idx="1"/>
          </p:nvPr>
        </p:nvSpPr>
        <p:spPr>
          <a:xfrm>
            <a:off x="304800" y="1600200"/>
            <a:ext cx="8382000" cy="4953000"/>
          </a:xfrm>
        </p:spPr>
        <p:txBody>
          <a:bodyPr>
            <a:noAutofit/>
          </a:bodyPr>
          <a:lstStyle/>
          <a:p>
            <a:r>
              <a:rPr lang="en-US" sz="1800" dirty="0" smtClean="0"/>
              <a:t>Shown in the previous slide is an air-heating system utilizing a heating coil provided with steam, hot water, or some other heating source. </a:t>
            </a:r>
          </a:p>
          <a:p>
            <a:r>
              <a:rPr lang="en-US" sz="1800" dirty="0" smtClean="0"/>
              <a:t>Cold air is forced through the system using a fan and heated to some desired temperature to maintain its set point.</a:t>
            </a:r>
          </a:p>
          <a:p>
            <a:r>
              <a:rPr lang="en-US" sz="1800" b="1" dirty="0" smtClean="0"/>
              <a:t>The intent of this control is to </a:t>
            </a:r>
            <a:r>
              <a:rPr lang="en-US" sz="1800" b="1" u="sng" dirty="0" smtClean="0"/>
              <a:t>maintain a desired supply air temperature</a:t>
            </a:r>
            <a:r>
              <a:rPr lang="en-US" sz="1800" b="1" dirty="0" smtClean="0"/>
              <a:t>.</a:t>
            </a:r>
          </a:p>
          <a:p>
            <a:r>
              <a:rPr lang="en-US" sz="1800" dirty="0" smtClean="0"/>
              <a:t>The sensor measures the temperature of the supply air (the controlled variable) and transmits this information to the controller. </a:t>
            </a:r>
          </a:p>
          <a:p>
            <a:r>
              <a:rPr lang="en-US" sz="1800" dirty="0" smtClean="0"/>
              <a:t>In the controller, the measured temperature (the control point) is compared to the desired temperature (the set point). </a:t>
            </a:r>
          </a:p>
          <a:p>
            <a:r>
              <a:rPr lang="en-US" sz="1800" dirty="0" smtClean="0"/>
              <a:t>The difference between the set point and the control point is called the error.</a:t>
            </a:r>
          </a:p>
          <a:p>
            <a:r>
              <a:rPr lang="en-US" sz="1800" dirty="0" smtClean="0"/>
              <a:t>Using the error, the controller calculates an output signal and transmits that signal to the valve (the controlled device). </a:t>
            </a:r>
          </a:p>
          <a:p>
            <a:r>
              <a:rPr lang="en-US" sz="1800" dirty="0" smtClean="0"/>
              <a:t>As a result of the new signal, the valve changes position and changes the flow rate of the heating medium through the coil (the process plant).  This, in turn, changes the temperature of the supply air. </a:t>
            </a:r>
          </a:p>
          <a:p>
            <a:r>
              <a:rPr lang="en-US" sz="1800" dirty="0" smtClean="0"/>
              <a:t>The sensor sends the new information to the controller and the cycle is repeated.</a:t>
            </a:r>
            <a:endParaRPr lang="en-US" sz="1800"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Terminology</a:t>
            </a:r>
            <a:endParaRPr lang="en-US" dirty="0"/>
          </a:p>
        </p:txBody>
      </p:sp>
      <p:sp>
        <p:nvSpPr>
          <p:cNvPr id="8195" name="Rectangle 3"/>
          <p:cNvSpPr>
            <a:spLocks noGrp="1" noChangeArrowheads="1"/>
          </p:cNvSpPr>
          <p:nvPr>
            <p:ph idx="1"/>
          </p:nvPr>
        </p:nvSpPr>
        <p:spPr/>
        <p:txBody>
          <a:bodyPr/>
          <a:lstStyle/>
          <a:p>
            <a:r>
              <a:rPr lang="en-US" b="1" dirty="0"/>
              <a:t>Set Point</a:t>
            </a:r>
            <a:r>
              <a:rPr lang="en-US" dirty="0"/>
              <a:t> </a:t>
            </a:r>
          </a:p>
          <a:p>
            <a:pPr lvl="1"/>
            <a:r>
              <a:rPr lang="en-US" dirty="0"/>
              <a:t>Desired sensor value</a:t>
            </a:r>
          </a:p>
          <a:p>
            <a:r>
              <a:rPr lang="en-US" b="1" dirty="0"/>
              <a:t>Control Point</a:t>
            </a:r>
          </a:p>
          <a:p>
            <a:pPr lvl="1"/>
            <a:r>
              <a:rPr lang="en-US" dirty="0"/>
              <a:t>Current sensor value</a:t>
            </a:r>
          </a:p>
          <a:p>
            <a:r>
              <a:rPr lang="en-US" b="1" dirty="0"/>
              <a:t>Error or Offset</a:t>
            </a:r>
          </a:p>
          <a:p>
            <a:pPr lvl="1"/>
            <a:r>
              <a:rPr lang="en-US" dirty="0"/>
              <a:t>Difference between control point and set point</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Key Terms</a:t>
            </a:r>
            <a:endParaRPr lang="en-US" dirty="0"/>
          </a:p>
        </p:txBody>
      </p:sp>
      <p:sp>
        <p:nvSpPr>
          <p:cNvPr id="3" name="Content Placeholder 2"/>
          <p:cNvSpPr>
            <a:spLocks noGrp="1"/>
          </p:cNvSpPr>
          <p:nvPr>
            <p:ph idx="1"/>
          </p:nvPr>
        </p:nvSpPr>
        <p:spPr/>
        <p:txBody>
          <a:bodyPr>
            <a:normAutofit fontScale="47500" lnSpcReduction="20000"/>
          </a:bodyPr>
          <a:lstStyle/>
          <a:p>
            <a:r>
              <a:rPr lang="en-US" b="1" dirty="0" smtClean="0"/>
              <a:t>Controlled variable: </a:t>
            </a:r>
            <a:r>
              <a:rPr lang="en-US" dirty="0" smtClean="0"/>
              <a:t>the property that is to be controlled, such as temperature, humidity, velocity, flow and  pressure.</a:t>
            </a:r>
          </a:p>
          <a:p>
            <a:r>
              <a:rPr lang="en-US" b="1" dirty="0" smtClean="0"/>
              <a:t>Control point: </a:t>
            </a:r>
            <a:r>
              <a:rPr lang="en-US" dirty="0" smtClean="0"/>
              <a:t>the current condition or value of the controlled variable.</a:t>
            </a:r>
          </a:p>
          <a:p>
            <a:r>
              <a:rPr lang="en-US" b="1" dirty="0" smtClean="0"/>
              <a:t>Set point: </a:t>
            </a:r>
            <a:r>
              <a:rPr lang="en-US" dirty="0" smtClean="0"/>
              <a:t>the desired condition or value of the controlled variable.</a:t>
            </a:r>
          </a:p>
          <a:p>
            <a:r>
              <a:rPr lang="en-US" b="1" dirty="0" smtClean="0"/>
              <a:t>Sensor: </a:t>
            </a:r>
            <a:r>
              <a:rPr lang="en-US" dirty="0" smtClean="0"/>
              <a:t>the device that senses the condition or value of the controlled (or “sensed”) variable.</a:t>
            </a:r>
          </a:p>
          <a:p>
            <a:r>
              <a:rPr lang="en-US" b="1" dirty="0" smtClean="0"/>
              <a:t>Sensed variable: </a:t>
            </a:r>
            <a:r>
              <a:rPr lang="en-US" dirty="0" smtClean="0"/>
              <a:t>the property (temperature, pressure, humidity) that is being measured. Usually the same as the controlled variable in closed-loop control systems.</a:t>
            </a:r>
          </a:p>
          <a:p>
            <a:r>
              <a:rPr lang="en-US" b="1" dirty="0" smtClean="0"/>
              <a:t>Controlled device: </a:t>
            </a:r>
            <a:r>
              <a:rPr lang="en-US" dirty="0" smtClean="0"/>
              <a:t>the device that is used to vary the output of the process plant, such as a valve, damper, or motor control.</a:t>
            </a:r>
          </a:p>
          <a:p>
            <a:r>
              <a:rPr lang="en-US" b="1" dirty="0" smtClean="0"/>
              <a:t>Process plant: </a:t>
            </a:r>
            <a:r>
              <a:rPr lang="en-US" dirty="0" smtClean="0"/>
              <a:t>the apparatus or equipment used to change the value of the controlled variable, such as a heating or cooling coil or fan.</a:t>
            </a:r>
          </a:p>
          <a:p>
            <a:r>
              <a:rPr lang="en-US" b="1" dirty="0" smtClean="0"/>
              <a:t>Controller: </a:t>
            </a:r>
            <a:r>
              <a:rPr lang="en-US" dirty="0" smtClean="0"/>
              <a:t>the device that compares the input from the sensor with the set point, determines a response for corrective action, and then sends this signal to the controlled device.</a:t>
            </a:r>
          </a:p>
          <a:p>
            <a:r>
              <a:rPr lang="en-US" b="1" dirty="0" smtClean="0"/>
              <a:t>Control loop</a:t>
            </a:r>
            <a:r>
              <a:rPr lang="en-US" dirty="0" smtClean="0"/>
              <a:t>: the collection of sensor, controlled device, process plant, and controller.</a:t>
            </a:r>
          </a:p>
          <a:p>
            <a:r>
              <a:rPr lang="en-US" b="1" dirty="0" smtClean="0"/>
              <a:t>Closed-loop: </a:t>
            </a:r>
            <a:r>
              <a:rPr lang="en-US" dirty="0" smtClean="0"/>
              <a:t>a control loop where the sensor is measuring the value of the controlled variable, providing feedback to the controller of the effect of its action.</a:t>
            </a:r>
          </a:p>
          <a:p>
            <a:r>
              <a:rPr lang="en-US" b="1" dirty="0" smtClean="0"/>
              <a:t>Open-loop:</a:t>
            </a:r>
            <a:r>
              <a:rPr lang="en-US" dirty="0" smtClean="0"/>
              <a:t> a control loop where the sensor is measuring something other than the controlled variable. Changes to the controlled device and process plant have no direct impact on the controlled variable. There is an “assumed” relationship between the property that is measured and the actual variable that is being controlled.</a:t>
            </a:r>
            <a:endParaRPr 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dirty="0" smtClean="0"/>
              <a:t>Control Modes</a:t>
            </a:r>
            <a:endParaRPr lang="en-US" dirty="0"/>
          </a:p>
        </p:txBody>
      </p:sp>
      <p:sp>
        <p:nvSpPr>
          <p:cNvPr id="10243" name="Rectangle 3"/>
          <p:cNvSpPr>
            <a:spLocks noGrp="1" noChangeArrowheads="1"/>
          </p:cNvSpPr>
          <p:nvPr>
            <p:ph type="body" idx="1"/>
          </p:nvPr>
        </p:nvSpPr>
        <p:spPr/>
        <p:txBody>
          <a:bodyPr>
            <a:normAutofit fontScale="77500" lnSpcReduction="20000"/>
          </a:bodyPr>
          <a:lstStyle/>
          <a:p>
            <a:r>
              <a:rPr lang="en-US" dirty="0" smtClean="0"/>
              <a:t>The purpose of any closed-loop controller is to maintain the controlled variable at the desired set point. </a:t>
            </a:r>
          </a:p>
          <a:p>
            <a:r>
              <a:rPr lang="en-US" dirty="0" smtClean="0"/>
              <a:t>All controllers are designed to take action in the form of an output signal to the controlled device. </a:t>
            </a:r>
          </a:p>
          <a:p>
            <a:r>
              <a:rPr lang="en-US" dirty="0" smtClean="0"/>
              <a:t>The output signal is a function of the error signal, which is the difference between the control point and the set point. </a:t>
            </a:r>
          </a:p>
          <a:p>
            <a:r>
              <a:rPr lang="en-US" dirty="0" smtClean="0"/>
              <a:t>The type of action the controller takes is called the control mode or control logic, of which there are three basic types:</a:t>
            </a:r>
          </a:p>
          <a:p>
            <a:pPr lvl="1"/>
            <a:r>
              <a:rPr lang="en-US" dirty="0" smtClean="0"/>
              <a:t>two-position control</a:t>
            </a:r>
          </a:p>
          <a:p>
            <a:pPr lvl="1"/>
            <a:r>
              <a:rPr lang="en-US" dirty="0" smtClean="0"/>
              <a:t>floating control</a:t>
            </a:r>
          </a:p>
          <a:p>
            <a:pPr lvl="1"/>
            <a:r>
              <a:rPr lang="en-US" dirty="0" smtClean="0"/>
              <a:t>modulating control</a:t>
            </a:r>
            <a:endParaRPr lang="en-US"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Two-Position Control</a:t>
            </a:r>
            <a:endParaRPr lang="en-US" dirty="0"/>
          </a:p>
        </p:txBody>
      </p:sp>
      <p:sp>
        <p:nvSpPr>
          <p:cNvPr id="3" name="Content Placeholder 2"/>
          <p:cNvSpPr>
            <a:spLocks noGrp="1"/>
          </p:cNvSpPr>
          <p:nvPr>
            <p:ph idx="1"/>
          </p:nvPr>
        </p:nvSpPr>
        <p:spPr>
          <a:xfrm>
            <a:off x="457200" y="1600200"/>
            <a:ext cx="4114800" cy="4525963"/>
          </a:xfrm>
        </p:spPr>
        <p:txBody>
          <a:bodyPr>
            <a:normAutofit fontScale="77500" lnSpcReduction="20000"/>
          </a:bodyPr>
          <a:lstStyle/>
          <a:p>
            <a:r>
              <a:rPr lang="en-US" dirty="0" smtClean="0"/>
              <a:t>The simplest and probably most common control mode is two-position control.</a:t>
            </a:r>
          </a:p>
          <a:p>
            <a:r>
              <a:rPr lang="en-US" dirty="0" smtClean="0"/>
              <a:t>It applies to systems that have only two states, such as On and Off for a fan or pump, or Open and Closed for a valve or damper. </a:t>
            </a:r>
          </a:p>
          <a:p>
            <a:r>
              <a:rPr lang="en-US" dirty="0" smtClean="0"/>
              <a:t>Small HVAC systems, such as the furnaces and air conditioners found in most residences, are examples of two-position systems. </a:t>
            </a:r>
            <a:endParaRPr lang="en-US" dirty="0"/>
          </a:p>
        </p:txBody>
      </p:sp>
      <p:pic>
        <p:nvPicPr>
          <p:cNvPr id="10242" name="Picture 2"/>
          <p:cNvPicPr>
            <a:picLocks noChangeAspect="1" noChangeArrowheads="1"/>
          </p:cNvPicPr>
          <p:nvPr/>
        </p:nvPicPr>
        <p:blipFill>
          <a:blip r:embed="rId2" cstate="print"/>
          <a:srcRect/>
          <a:stretch>
            <a:fillRect/>
          </a:stretch>
        </p:blipFill>
        <p:spPr bwMode="auto">
          <a:xfrm>
            <a:off x="4355464" y="1828800"/>
            <a:ext cx="4712336" cy="3636517"/>
          </a:xfrm>
          <a:prstGeom prst="rect">
            <a:avLst/>
          </a:prstGeom>
          <a:noFill/>
          <a:ln w="9525">
            <a:noFill/>
            <a:miter lim="800000"/>
            <a:headEnd/>
            <a:tailEnd/>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Floating Control</a:t>
            </a:r>
            <a:endParaRPr lang="en-US" dirty="0"/>
          </a:p>
        </p:txBody>
      </p:sp>
      <p:sp>
        <p:nvSpPr>
          <p:cNvPr id="3" name="Content Placeholder 2"/>
          <p:cNvSpPr>
            <a:spLocks noGrp="1"/>
          </p:cNvSpPr>
          <p:nvPr>
            <p:ph idx="1"/>
          </p:nvPr>
        </p:nvSpPr>
        <p:spPr>
          <a:xfrm>
            <a:off x="457200" y="1600201"/>
            <a:ext cx="8458200" cy="1752600"/>
          </a:xfrm>
        </p:spPr>
        <p:txBody>
          <a:bodyPr>
            <a:normAutofit fontScale="62500" lnSpcReduction="20000"/>
          </a:bodyPr>
          <a:lstStyle/>
          <a:p>
            <a:r>
              <a:rPr lang="en-US" dirty="0" smtClean="0"/>
              <a:t>Floating control (also called “tri-state” control) is similar to two-position control but the system it controls is not limited to two states. </a:t>
            </a:r>
          </a:p>
          <a:p>
            <a:r>
              <a:rPr lang="en-US" dirty="0" smtClean="0"/>
              <a:t>The system must have a modulating-type controlled device, typically a damper or valve driven by a bi-directional actuator (motor). </a:t>
            </a:r>
          </a:p>
          <a:p>
            <a:r>
              <a:rPr lang="en-US" dirty="0" smtClean="0"/>
              <a:t>The controller has three modes: drive open, idle (no movement), or drive closed. </a:t>
            </a:r>
          </a:p>
        </p:txBody>
      </p:sp>
      <p:pic>
        <p:nvPicPr>
          <p:cNvPr id="11266" name="Picture 2"/>
          <p:cNvPicPr>
            <a:picLocks noChangeAspect="1" noChangeArrowheads="1"/>
          </p:cNvPicPr>
          <p:nvPr/>
        </p:nvPicPr>
        <p:blipFill>
          <a:blip r:embed="rId3" cstate="print"/>
          <a:srcRect/>
          <a:stretch>
            <a:fillRect/>
          </a:stretch>
        </p:blipFill>
        <p:spPr bwMode="auto">
          <a:xfrm>
            <a:off x="1371600" y="3263355"/>
            <a:ext cx="6553200" cy="3594645"/>
          </a:xfrm>
          <a:prstGeom prst="rect">
            <a:avLst/>
          </a:prstGeom>
          <a:noFill/>
          <a:ln w="9525">
            <a:noFill/>
            <a:miter lim="800000"/>
            <a:headEnd/>
            <a:tailEnd/>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Modulating Control</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Modulating control is sometimes called analog control, drawing on the parallel between modulating/two-position and analog/digital.</a:t>
            </a:r>
          </a:p>
          <a:p>
            <a:r>
              <a:rPr lang="en-US" dirty="0" smtClean="0"/>
              <a:t>For many years the term “proportional control” was used to mean modulating control because the controllers at that time were limited to  proportional control logic. </a:t>
            </a:r>
          </a:p>
          <a:p>
            <a:r>
              <a:rPr lang="en-US" dirty="0" smtClean="0"/>
              <a:t>Modern modulating controls use more sophisticated algorithms that go beyond simple proportional logic.</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Indoor AHU</a:t>
            </a:r>
            <a:endParaRPr lang="en-US" dirty="0"/>
          </a:p>
        </p:txBody>
      </p:sp>
      <p:sp>
        <p:nvSpPr>
          <p:cNvPr id="3" name="Content Placeholder 2"/>
          <p:cNvSpPr>
            <a:spLocks noGrp="1"/>
          </p:cNvSpPr>
          <p:nvPr>
            <p:ph idx="1"/>
          </p:nvPr>
        </p:nvSpPr>
        <p:spPr>
          <a:xfrm>
            <a:off x="457200" y="1600200"/>
            <a:ext cx="8229600" cy="4953000"/>
          </a:xfrm>
        </p:spPr>
        <p:txBody>
          <a:bodyPr>
            <a:normAutofit fontScale="85000" lnSpcReduction="20000"/>
          </a:bodyPr>
          <a:lstStyle/>
          <a:p>
            <a:r>
              <a:rPr lang="en-US" dirty="0" smtClean="0"/>
              <a:t>An indoor packaged unit is also a single packaged and factory-fabricated unit. </a:t>
            </a:r>
          </a:p>
          <a:p>
            <a:r>
              <a:rPr lang="en-US" dirty="0" smtClean="0"/>
              <a:t>It is usually installed in a fan room or a machinery room. </a:t>
            </a:r>
          </a:p>
          <a:p>
            <a:r>
              <a:rPr lang="en-US" dirty="0" smtClean="0"/>
              <a:t>A small or medium-sized indoor packaged unit could be floor mounted directly inside the conditioned space with or without ductwork. </a:t>
            </a:r>
          </a:p>
          <a:p>
            <a:r>
              <a:rPr lang="en-US" dirty="0" smtClean="0"/>
              <a:t>The cooling capacity of an indoor packaged unit may vary from 3 to 100 tons. Indoor packaged unit usually has its compressors located indoors and condensers outdoors. </a:t>
            </a:r>
            <a:br>
              <a:rPr lang="en-US" dirty="0" smtClean="0"/>
            </a:br>
            <a:r>
              <a:rPr lang="en-US" dirty="0" smtClean="0"/>
              <a:t/>
            </a:r>
            <a:br>
              <a:rPr lang="en-US" dirty="0" smtClean="0"/>
            </a:br>
            <a:endParaRPr 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685800" y="381000"/>
            <a:ext cx="7772400" cy="762000"/>
          </a:xfrm>
        </p:spPr>
        <p:txBody>
          <a:bodyPr/>
          <a:lstStyle/>
          <a:p>
            <a:r>
              <a:rPr lang="en-US" dirty="0"/>
              <a:t>Modulating Control Systems</a:t>
            </a:r>
          </a:p>
        </p:txBody>
      </p:sp>
      <p:sp>
        <p:nvSpPr>
          <p:cNvPr id="158723" name="Rectangle 3"/>
          <p:cNvSpPr>
            <a:spLocks noGrp="1" noChangeArrowheads="1"/>
          </p:cNvSpPr>
          <p:nvPr>
            <p:ph type="body" idx="4294967295"/>
          </p:nvPr>
        </p:nvSpPr>
        <p:spPr>
          <a:xfrm>
            <a:off x="446088" y="1268413"/>
            <a:ext cx="8697912" cy="1779587"/>
          </a:xfrm>
        </p:spPr>
        <p:txBody>
          <a:bodyPr/>
          <a:lstStyle/>
          <a:p>
            <a:pPr>
              <a:buFontTx/>
              <a:buNone/>
            </a:pPr>
            <a:r>
              <a:rPr lang="en-US" sz="2800"/>
              <a:t>Example: Heat exchanger control</a:t>
            </a:r>
          </a:p>
          <a:p>
            <a:pPr lvl="1"/>
            <a:r>
              <a:rPr lang="en-US" sz="2400"/>
              <a:t>Modulating (Analog) control</a:t>
            </a:r>
          </a:p>
          <a:p>
            <a:pPr lvl="1"/>
            <a:endParaRPr lang="en-US" sz="2400"/>
          </a:p>
          <a:p>
            <a:endParaRPr lang="en-US"/>
          </a:p>
          <a:p>
            <a:pPr>
              <a:buFontTx/>
              <a:buNone/>
            </a:pPr>
            <a:endParaRPr lang="en-US"/>
          </a:p>
        </p:txBody>
      </p:sp>
      <p:graphicFrame>
        <p:nvGraphicFramePr>
          <p:cNvPr id="158724" name="Object 4"/>
          <p:cNvGraphicFramePr>
            <a:graphicFrameLocks noChangeAspect="1"/>
          </p:cNvGraphicFramePr>
          <p:nvPr>
            <p:ph sz="half" idx="4294967295"/>
          </p:nvPr>
        </p:nvGraphicFramePr>
        <p:xfrm>
          <a:off x="4730750" y="2508250"/>
          <a:ext cx="4413250" cy="4335463"/>
        </p:xfrm>
        <a:graphic>
          <a:graphicData uri="http://schemas.openxmlformats.org/presentationml/2006/ole">
            <p:oleObj spid="_x0000_s2050" r:id="rId3" imgW="3600000" imgH="2069549" progId="">
              <p:embed/>
            </p:oleObj>
          </a:graphicData>
        </a:graphic>
      </p:graphicFrame>
      <p:grpSp>
        <p:nvGrpSpPr>
          <p:cNvPr id="2" name="Group 5"/>
          <p:cNvGrpSpPr>
            <a:grpSpLocks/>
          </p:cNvGrpSpPr>
          <p:nvPr/>
        </p:nvGrpSpPr>
        <p:grpSpPr bwMode="auto">
          <a:xfrm>
            <a:off x="300038" y="2927350"/>
            <a:ext cx="4108450" cy="3941763"/>
            <a:chOff x="189" y="1648"/>
            <a:chExt cx="2588" cy="2483"/>
          </a:xfrm>
        </p:grpSpPr>
        <p:pic>
          <p:nvPicPr>
            <p:cNvPr id="158726" name="Picture 6"/>
            <p:cNvPicPr>
              <a:picLocks noChangeAspect="1" noChangeArrowheads="1"/>
            </p:cNvPicPr>
            <p:nvPr/>
          </p:nvPicPr>
          <p:blipFill>
            <a:blip r:embed="rId4" cstate="print"/>
            <a:srcRect/>
            <a:stretch>
              <a:fillRect/>
            </a:stretch>
          </p:blipFill>
          <p:spPr bwMode="auto">
            <a:xfrm>
              <a:off x="226" y="1807"/>
              <a:ext cx="2551" cy="2324"/>
            </a:xfrm>
            <a:prstGeom prst="rect">
              <a:avLst/>
            </a:prstGeom>
            <a:noFill/>
          </p:spPr>
        </p:pic>
        <p:sp>
          <p:nvSpPr>
            <p:cNvPr id="158727" name="Line 7"/>
            <p:cNvSpPr>
              <a:spLocks noChangeShapeType="1"/>
            </p:cNvSpPr>
            <p:nvPr/>
          </p:nvSpPr>
          <p:spPr bwMode="auto">
            <a:xfrm>
              <a:off x="1262" y="2736"/>
              <a:ext cx="137" cy="0"/>
            </a:xfrm>
            <a:prstGeom prst="line">
              <a:avLst/>
            </a:prstGeom>
            <a:noFill/>
            <a:ln w="38100">
              <a:solidFill>
                <a:schemeClr val="tx1"/>
              </a:solidFill>
              <a:round/>
              <a:headEnd/>
              <a:tailEnd/>
            </a:ln>
            <a:effectLst/>
          </p:spPr>
          <p:txBody>
            <a:bodyPr/>
            <a:lstStyle/>
            <a:p>
              <a:endParaRPr lang="en-US"/>
            </a:p>
          </p:txBody>
        </p:sp>
        <p:sp>
          <p:nvSpPr>
            <p:cNvPr id="158728" name="Line 8"/>
            <p:cNvSpPr>
              <a:spLocks noChangeShapeType="1"/>
            </p:cNvSpPr>
            <p:nvPr/>
          </p:nvSpPr>
          <p:spPr bwMode="auto">
            <a:xfrm flipV="1">
              <a:off x="1405" y="2647"/>
              <a:ext cx="0" cy="89"/>
            </a:xfrm>
            <a:prstGeom prst="line">
              <a:avLst/>
            </a:prstGeom>
            <a:noFill/>
            <a:ln w="38100">
              <a:solidFill>
                <a:schemeClr val="tx1"/>
              </a:solidFill>
              <a:round/>
              <a:headEnd/>
              <a:tailEnd type="triangle" w="med" len="med"/>
            </a:ln>
            <a:effectLst/>
          </p:spPr>
          <p:txBody>
            <a:bodyPr/>
            <a:lstStyle/>
            <a:p>
              <a:endParaRPr lang="en-US"/>
            </a:p>
          </p:txBody>
        </p:sp>
        <p:sp>
          <p:nvSpPr>
            <p:cNvPr id="158729" name="Text Box 9"/>
            <p:cNvSpPr txBox="1">
              <a:spLocks noChangeArrowheads="1"/>
            </p:cNvSpPr>
            <p:nvPr/>
          </p:nvSpPr>
          <p:spPr bwMode="auto">
            <a:xfrm>
              <a:off x="299" y="2149"/>
              <a:ext cx="276" cy="231"/>
            </a:xfrm>
            <a:prstGeom prst="rect">
              <a:avLst/>
            </a:prstGeom>
            <a:noFill/>
            <a:ln w="9525">
              <a:noFill/>
              <a:miter lim="800000"/>
              <a:headEnd/>
              <a:tailEnd/>
            </a:ln>
            <a:effectLst/>
          </p:spPr>
          <p:txBody>
            <a:bodyPr wrap="none">
              <a:spAutoFit/>
            </a:bodyPr>
            <a:lstStyle/>
            <a:p>
              <a:r>
                <a:rPr lang="en-US" sz="1800">
                  <a:latin typeface="Arial" pitchFamily="34" charset="0"/>
                </a:rPr>
                <a:t>air</a:t>
              </a:r>
            </a:p>
          </p:txBody>
        </p:sp>
        <p:sp>
          <p:nvSpPr>
            <p:cNvPr id="158730" name="Text Box 10"/>
            <p:cNvSpPr txBox="1">
              <a:spLocks noChangeArrowheads="1"/>
            </p:cNvSpPr>
            <p:nvPr/>
          </p:nvSpPr>
          <p:spPr bwMode="auto">
            <a:xfrm>
              <a:off x="189" y="2684"/>
              <a:ext cx="468" cy="231"/>
            </a:xfrm>
            <a:prstGeom prst="rect">
              <a:avLst/>
            </a:prstGeom>
            <a:noFill/>
            <a:ln w="9525">
              <a:noFill/>
              <a:miter lim="800000"/>
              <a:headEnd/>
              <a:tailEnd/>
            </a:ln>
            <a:effectLst/>
          </p:spPr>
          <p:txBody>
            <a:bodyPr wrap="none">
              <a:spAutoFit/>
            </a:bodyPr>
            <a:lstStyle/>
            <a:p>
              <a:r>
                <a:rPr lang="en-US" sz="1800">
                  <a:latin typeface="Arial" pitchFamily="34" charset="0"/>
                </a:rPr>
                <a:t>water</a:t>
              </a:r>
            </a:p>
          </p:txBody>
        </p:sp>
        <p:sp>
          <p:nvSpPr>
            <p:cNvPr id="158731" name="Line 11"/>
            <p:cNvSpPr>
              <a:spLocks noChangeShapeType="1"/>
            </p:cNvSpPr>
            <p:nvPr/>
          </p:nvSpPr>
          <p:spPr bwMode="auto">
            <a:xfrm flipV="1">
              <a:off x="1584" y="1810"/>
              <a:ext cx="295" cy="247"/>
            </a:xfrm>
            <a:prstGeom prst="line">
              <a:avLst/>
            </a:prstGeom>
            <a:noFill/>
            <a:ln w="9525">
              <a:solidFill>
                <a:schemeClr val="tx1"/>
              </a:solidFill>
              <a:round/>
              <a:headEnd/>
              <a:tailEnd/>
            </a:ln>
            <a:effectLst/>
          </p:spPr>
          <p:txBody>
            <a:bodyPr/>
            <a:lstStyle/>
            <a:p>
              <a:endParaRPr lang="en-US"/>
            </a:p>
          </p:txBody>
        </p:sp>
        <p:sp>
          <p:nvSpPr>
            <p:cNvPr id="158732" name="Text Box 12"/>
            <p:cNvSpPr txBox="1">
              <a:spLocks noChangeArrowheads="1"/>
            </p:cNvSpPr>
            <p:nvPr/>
          </p:nvSpPr>
          <p:spPr bwMode="auto">
            <a:xfrm>
              <a:off x="1876" y="1648"/>
              <a:ext cx="860" cy="231"/>
            </a:xfrm>
            <a:prstGeom prst="rect">
              <a:avLst/>
            </a:prstGeom>
            <a:noFill/>
            <a:ln w="9525">
              <a:noFill/>
              <a:miter lim="800000"/>
              <a:headEnd/>
              <a:tailEnd/>
            </a:ln>
            <a:effectLst/>
          </p:spPr>
          <p:txBody>
            <a:bodyPr wrap="none">
              <a:spAutoFit/>
            </a:bodyPr>
            <a:lstStyle/>
            <a:p>
              <a:r>
                <a:rPr lang="en-US" sz="1800">
                  <a:latin typeface="Arial" pitchFamily="34" charset="0"/>
                </a:rPr>
                <a:t>Cooling coil</a:t>
              </a:r>
            </a:p>
          </p:txBody>
        </p:sp>
      </p:grpSp>
      <p:sp>
        <p:nvSpPr>
          <p:cNvPr id="158733" name="Rectangle 13"/>
          <p:cNvSpPr>
            <a:spLocks noChangeArrowheads="1"/>
          </p:cNvSpPr>
          <p:nvPr/>
        </p:nvSpPr>
        <p:spPr bwMode="auto">
          <a:xfrm>
            <a:off x="4973638" y="6281738"/>
            <a:ext cx="1001712" cy="338137"/>
          </a:xfrm>
          <a:prstGeom prst="rect">
            <a:avLst/>
          </a:prstGeom>
          <a:solidFill>
            <a:schemeClr val="bg1"/>
          </a:solidFill>
          <a:ln w="9525">
            <a:noFill/>
            <a:miter lim="800000"/>
            <a:headEnd/>
            <a:tailEnd/>
          </a:ln>
          <a:effectLst/>
        </p:spPr>
        <p:txBody>
          <a:bodyPr wrap="none" anchor="ctr"/>
          <a:lstStyle/>
          <a:p>
            <a:endParaRPr lang="en-US"/>
          </a:p>
        </p:txBody>
      </p:sp>
      <p:sp>
        <p:nvSpPr>
          <p:cNvPr id="158734" name="Text Box 14"/>
          <p:cNvSpPr txBox="1">
            <a:spLocks noChangeArrowheads="1"/>
          </p:cNvSpPr>
          <p:nvPr/>
        </p:nvSpPr>
        <p:spPr bwMode="auto">
          <a:xfrm>
            <a:off x="2008188" y="5818188"/>
            <a:ext cx="2243137" cy="336550"/>
          </a:xfrm>
          <a:prstGeom prst="rect">
            <a:avLst/>
          </a:prstGeom>
          <a:noFill/>
          <a:ln w="9525">
            <a:noFill/>
            <a:miter lim="800000"/>
            <a:headEnd/>
            <a:tailEnd/>
          </a:ln>
          <a:effectLst/>
        </p:spPr>
        <p:txBody>
          <a:bodyPr wrap="none">
            <a:spAutoFit/>
          </a:bodyPr>
          <a:lstStyle/>
          <a:p>
            <a:r>
              <a:rPr lang="en-US" sz="1600">
                <a:latin typeface="Arial" pitchFamily="34" charset="0"/>
              </a:rPr>
              <a:t>(set point temperature)</a:t>
            </a:r>
          </a:p>
        </p:txBody>
      </p:sp>
      <p:sp>
        <p:nvSpPr>
          <p:cNvPr id="158735" name="Line 15"/>
          <p:cNvSpPr>
            <a:spLocks noChangeShapeType="1"/>
          </p:cNvSpPr>
          <p:nvPr/>
        </p:nvSpPr>
        <p:spPr bwMode="auto">
          <a:xfrm flipV="1">
            <a:off x="5464175" y="3679825"/>
            <a:ext cx="0" cy="1055688"/>
          </a:xfrm>
          <a:prstGeom prst="line">
            <a:avLst/>
          </a:prstGeom>
          <a:noFill/>
          <a:ln w="9525">
            <a:solidFill>
              <a:schemeClr val="tx1"/>
            </a:solidFill>
            <a:round/>
            <a:headEnd type="arrow" w="med" len="med"/>
            <a:tailEnd type="arrow" w="med" len="med"/>
          </a:ln>
          <a:effectLst/>
        </p:spPr>
        <p:txBody>
          <a:bodyPr/>
          <a:lstStyle/>
          <a:p>
            <a:endParaRPr lang="en-US"/>
          </a:p>
        </p:txBody>
      </p:sp>
      <p:sp>
        <p:nvSpPr>
          <p:cNvPr id="158736" name="Text Box 16"/>
          <p:cNvSpPr txBox="1">
            <a:spLocks noChangeArrowheads="1"/>
          </p:cNvSpPr>
          <p:nvPr/>
        </p:nvSpPr>
        <p:spPr bwMode="auto">
          <a:xfrm>
            <a:off x="5394325" y="3879850"/>
            <a:ext cx="298450" cy="366713"/>
          </a:xfrm>
          <a:prstGeom prst="rect">
            <a:avLst/>
          </a:prstGeom>
          <a:noFill/>
          <a:ln w="9525">
            <a:noFill/>
            <a:miter lim="800000"/>
            <a:headEnd/>
            <a:tailEnd/>
          </a:ln>
          <a:effectLst/>
        </p:spPr>
        <p:txBody>
          <a:bodyPr wrap="none">
            <a:spAutoFit/>
          </a:bodyPr>
          <a:lstStyle/>
          <a:p>
            <a:r>
              <a:rPr lang="en-US" sz="1800">
                <a:latin typeface="Arial" pitchFamily="34" charset="0"/>
              </a:rPr>
              <a:t>x</a:t>
            </a:r>
          </a:p>
        </p:txBody>
      </p:sp>
      <p:sp>
        <p:nvSpPr>
          <p:cNvPr id="158737" name="Rectangle 17"/>
          <p:cNvSpPr>
            <a:spLocks noChangeArrowheads="1"/>
          </p:cNvSpPr>
          <p:nvPr/>
        </p:nvSpPr>
        <p:spPr bwMode="auto">
          <a:xfrm>
            <a:off x="4811713" y="4081463"/>
            <a:ext cx="511175" cy="360362"/>
          </a:xfrm>
          <a:prstGeom prst="rect">
            <a:avLst/>
          </a:prstGeom>
          <a:solidFill>
            <a:schemeClr val="bg1"/>
          </a:solidFill>
          <a:ln w="9525">
            <a:noFill/>
            <a:miter lim="800000"/>
            <a:headEnd/>
            <a:tailEnd/>
          </a:ln>
          <a:effectLst/>
        </p:spPr>
        <p:txBody>
          <a:bodyPr wrap="none" anchor="ctr"/>
          <a:lstStyle/>
          <a:p>
            <a:endParaRPr lang="en-US"/>
          </a:p>
        </p:txBody>
      </p:sp>
      <p:sp>
        <p:nvSpPr>
          <p:cNvPr id="158738" name="Rectangle 18"/>
          <p:cNvSpPr>
            <a:spLocks noChangeArrowheads="1"/>
          </p:cNvSpPr>
          <p:nvPr/>
        </p:nvSpPr>
        <p:spPr bwMode="auto">
          <a:xfrm>
            <a:off x="6672263" y="5356225"/>
            <a:ext cx="511175" cy="360363"/>
          </a:xfrm>
          <a:prstGeom prst="rect">
            <a:avLst/>
          </a:prstGeom>
          <a:solidFill>
            <a:schemeClr val="bg1"/>
          </a:solidFill>
          <a:ln w="9525">
            <a:noFill/>
            <a:miter lim="800000"/>
            <a:headEnd/>
            <a:tailEnd/>
          </a:ln>
          <a:effectLst/>
        </p:spPr>
        <p:txBody>
          <a:bodyPr wrap="none" anchor="ctr"/>
          <a:lstStyle/>
          <a:p>
            <a:endParaRPr 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09600" y="228600"/>
            <a:ext cx="7772400" cy="1143000"/>
          </a:xfrm>
        </p:spPr>
        <p:txBody>
          <a:bodyPr/>
          <a:lstStyle/>
          <a:p>
            <a:r>
              <a:rPr lang="en-US"/>
              <a:t>Modulating Control Systems</a:t>
            </a:r>
          </a:p>
        </p:txBody>
      </p:sp>
      <p:sp>
        <p:nvSpPr>
          <p:cNvPr id="11267" name="Rectangle 3"/>
          <p:cNvSpPr>
            <a:spLocks noGrp="1" noChangeArrowheads="1"/>
          </p:cNvSpPr>
          <p:nvPr>
            <p:ph type="body" idx="1"/>
          </p:nvPr>
        </p:nvSpPr>
        <p:spPr>
          <a:xfrm>
            <a:off x="609600" y="1447800"/>
            <a:ext cx="7772400" cy="1752600"/>
          </a:xfrm>
        </p:spPr>
        <p:txBody>
          <a:bodyPr>
            <a:normAutofit fontScale="77500" lnSpcReduction="20000"/>
          </a:bodyPr>
          <a:lstStyle/>
          <a:p>
            <a:pPr>
              <a:lnSpc>
                <a:spcPct val="90000"/>
              </a:lnSpc>
              <a:tabLst>
                <a:tab pos="3032125" algn="l"/>
              </a:tabLst>
            </a:pPr>
            <a:r>
              <a:rPr lang="en-US" sz="2800"/>
              <a:t>Used in larger systems</a:t>
            </a:r>
          </a:p>
          <a:p>
            <a:pPr>
              <a:lnSpc>
                <a:spcPct val="90000"/>
              </a:lnSpc>
              <a:tabLst>
                <a:tab pos="3032125" algn="l"/>
              </a:tabLst>
            </a:pPr>
            <a:r>
              <a:rPr lang="en-US" sz="2800"/>
              <a:t>Output can be anywhere in operating range</a:t>
            </a:r>
          </a:p>
          <a:p>
            <a:pPr>
              <a:lnSpc>
                <a:spcPct val="90000"/>
              </a:lnSpc>
              <a:tabLst>
                <a:tab pos="3032125" algn="l"/>
              </a:tabLst>
            </a:pPr>
            <a:r>
              <a:rPr lang="en-US" sz="2800"/>
              <a:t>Three main types</a:t>
            </a:r>
          </a:p>
          <a:p>
            <a:pPr marL="746125" lvl="1" indent="-288925">
              <a:lnSpc>
                <a:spcPct val="90000"/>
              </a:lnSpc>
              <a:tabLst>
                <a:tab pos="3032125" algn="l"/>
              </a:tabLst>
            </a:pPr>
            <a:r>
              <a:rPr lang="en-US" sz="2400"/>
              <a:t>Proportional</a:t>
            </a:r>
          </a:p>
          <a:p>
            <a:pPr marL="746125" lvl="1" indent="-288925">
              <a:lnSpc>
                <a:spcPct val="90000"/>
              </a:lnSpc>
              <a:tabLst>
                <a:tab pos="3032125" algn="l"/>
              </a:tabLst>
            </a:pPr>
            <a:r>
              <a:rPr lang="en-US" sz="2400"/>
              <a:t>PI</a:t>
            </a:r>
          </a:p>
          <a:p>
            <a:pPr marL="746125" lvl="1" indent="-288925">
              <a:lnSpc>
                <a:spcPct val="90000"/>
              </a:lnSpc>
              <a:tabLst>
                <a:tab pos="3032125" algn="l"/>
              </a:tabLst>
            </a:pPr>
            <a:r>
              <a:rPr lang="en-US" sz="2400"/>
              <a:t>PID</a:t>
            </a:r>
          </a:p>
          <a:p>
            <a:pPr>
              <a:lnSpc>
                <a:spcPct val="90000"/>
              </a:lnSpc>
              <a:tabLst>
                <a:tab pos="3032125" algn="l"/>
              </a:tabLst>
            </a:pPr>
            <a:endParaRPr lang="en-US" sz="2800"/>
          </a:p>
          <a:p>
            <a:pPr marL="746125" lvl="1" indent="-288925">
              <a:lnSpc>
                <a:spcPct val="90000"/>
              </a:lnSpc>
              <a:buFontTx/>
              <a:buNone/>
              <a:tabLst>
                <a:tab pos="3032125" algn="l"/>
              </a:tabLst>
            </a:pPr>
            <a:endParaRPr lang="en-US" sz="2400"/>
          </a:p>
        </p:txBody>
      </p:sp>
      <p:grpSp>
        <p:nvGrpSpPr>
          <p:cNvPr id="2" name="Group 161"/>
          <p:cNvGrpSpPr>
            <a:grpSpLocks/>
          </p:cNvGrpSpPr>
          <p:nvPr/>
        </p:nvGrpSpPr>
        <p:grpSpPr bwMode="auto">
          <a:xfrm>
            <a:off x="3048000" y="3429000"/>
            <a:ext cx="5865813" cy="3111500"/>
            <a:chOff x="284" y="1138"/>
            <a:chExt cx="5041" cy="2824"/>
          </a:xfrm>
        </p:grpSpPr>
        <p:sp>
          <p:nvSpPr>
            <p:cNvPr id="11398" name="Oval 134"/>
            <p:cNvSpPr>
              <a:spLocks noChangeArrowheads="1"/>
            </p:cNvSpPr>
            <p:nvPr/>
          </p:nvSpPr>
          <p:spPr bwMode="auto">
            <a:xfrm>
              <a:off x="2016" y="2043"/>
              <a:ext cx="926" cy="912"/>
            </a:xfrm>
            <a:prstGeom prst="ellipse">
              <a:avLst/>
            </a:prstGeom>
            <a:noFill/>
            <a:ln w="9525">
              <a:solidFill>
                <a:schemeClr val="tx1"/>
              </a:solidFill>
              <a:round/>
              <a:headEnd/>
              <a:tailEnd/>
            </a:ln>
            <a:effectLst/>
          </p:spPr>
          <p:txBody>
            <a:bodyPr wrap="none" anchor="ctr"/>
            <a:lstStyle/>
            <a:p>
              <a:endParaRPr lang="en-US"/>
            </a:p>
          </p:txBody>
        </p:sp>
        <p:sp>
          <p:nvSpPr>
            <p:cNvPr id="11399" name="Rectangle 135"/>
            <p:cNvSpPr>
              <a:spLocks noChangeArrowheads="1"/>
            </p:cNvSpPr>
            <p:nvPr/>
          </p:nvSpPr>
          <p:spPr bwMode="auto">
            <a:xfrm>
              <a:off x="1947" y="2311"/>
              <a:ext cx="131" cy="322"/>
            </a:xfrm>
            <a:prstGeom prst="rect">
              <a:avLst/>
            </a:prstGeom>
            <a:solidFill>
              <a:schemeClr val="bg1"/>
            </a:solidFill>
            <a:ln w="9525">
              <a:noFill/>
              <a:miter lim="800000"/>
              <a:headEnd/>
              <a:tailEnd/>
            </a:ln>
            <a:effectLst/>
          </p:spPr>
          <p:txBody>
            <a:bodyPr wrap="none" anchor="ctr"/>
            <a:lstStyle/>
            <a:p>
              <a:endParaRPr lang="en-US"/>
            </a:p>
          </p:txBody>
        </p:sp>
        <p:sp>
          <p:nvSpPr>
            <p:cNvPr id="11400" name="Rectangle 136"/>
            <p:cNvSpPr>
              <a:spLocks noChangeArrowheads="1"/>
            </p:cNvSpPr>
            <p:nvPr/>
          </p:nvSpPr>
          <p:spPr bwMode="auto">
            <a:xfrm>
              <a:off x="2852" y="2373"/>
              <a:ext cx="131" cy="322"/>
            </a:xfrm>
            <a:prstGeom prst="rect">
              <a:avLst/>
            </a:prstGeom>
            <a:solidFill>
              <a:schemeClr val="bg1"/>
            </a:solidFill>
            <a:ln w="9525">
              <a:noFill/>
              <a:miter lim="800000"/>
              <a:headEnd/>
              <a:tailEnd/>
            </a:ln>
            <a:effectLst/>
          </p:spPr>
          <p:txBody>
            <a:bodyPr wrap="none" anchor="ctr"/>
            <a:lstStyle/>
            <a:p>
              <a:endParaRPr lang="en-US"/>
            </a:p>
          </p:txBody>
        </p:sp>
        <p:sp>
          <p:nvSpPr>
            <p:cNvPr id="11401" name="Line 137"/>
            <p:cNvSpPr>
              <a:spLocks noChangeShapeType="1"/>
            </p:cNvSpPr>
            <p:nvPr/>
          </p:nvSpPr>
          <p:spPr bwMode="auto">
            <a:xfrm flipH="1">
              <a:off x="782" y="2304"/>
              <a:ext cx="1289" cy="0"/>
            </a:xfrm>
            <a:prstGeom prst="line">
              <a:avLst/>
            </a:prstGeom>
            <a:noFill/>
            <a:ln w="9525">
              <a:solidFill>
                <a:schemeClr val="tx1"/>
              </a:solidFill>
              <a:round/>
              <a:headEnd/>
              <a:tailEnd/>
            </a:ln>
            <a:effectLst/>
          </p:spPr>
          <p:txBody>
            <a:bodyPr/>
            <a:lstStyle/>
            <a:p>
              <a:endParaRPr lang="en-US"/>
            </a:p>
          </p:txBody>
        </p:sp>
        <p:sp>
          <p:nvSpPr>
            <p:cNvPr id="11402" name="Line 138"/>
            <p:cNvSpPr>
              <a:spLocks noChangeShapeType="1"/>
            </p:cNvSpPr>
            <p:nvPr/>
          </p:nvSpPr>
          <p:spPr bwMode="auto">
            <a:xfrm flipH="1">
              <a:off x="752" y="2638"/>
              <a:ext cx="1289" cy="0"/>
            </a:xfrm>
            <a:prstGeom prst="line">
              <a:avLst/>
            </a:prstGeom>
            <a:noFill/>
            <a:ln w="9525">
              <a:solidFill>
                <a:schemeClr val="tx1"/>
              </a:solidFill>
              <a:round/>
              <a:headEnd/>
              <a:tailEnd/>
            </a:ln>
            <a:effectLst/>
          </p:spPr>
          <p:txBody>
            <a:bodyPr/>
            <a:lstStyle/>
            <a:p>
              <a:endParaRPr lang="en-US"/>
            </a:p>
          </p:txBody>
        </p:sp>
        <p:sp>
          <p:nvSpPr>
            <p:cNvPr id="11403" name="Rectangle 139"/>
            <p:cNvSpPr>
              <a:spLocks noChangeArrowheads="1"/>
            </p:cNvSpPr>
            <p:nvPr/>
          </p:nvSpPr>
          <p:spPr bwMode="auto">
            <a:xfrm>
              <a:off x="4064" y="2373"/>
              <a:ext cx="131" cy="322"/>
            </a:xfrm>
            <a:prstGeom prst="rect">
              <a:avLst/>
            </a:prstGeom>
            <a:solidFill>
              <a:schemeClr val="bg1"/>
            </a:solidFill>
            <a:ln w="9525">
              <a:noFill/>
              <a:miter lim="800000"/>
              <a:headEnd/>
              <a:tailEnd/>
            </a:ln>
            <a:effectLst/>
          </p:spPr>
          <p:txBody>
            <a:bodyPr wrap="none" anchor="ctr"/>
            <a:lstStyle/>
            <a:p>
              <a:endParaRPr lang="en-US"/>
            </a:p>
          </p:txBody>
        </p:sp>
        <p:sp>
          <p:nvSpPr>
            <p:cNvPr id="11404" name="Line 140"/>
            <p:cNvSpPr>
              <a:spLocks noChangeShapeType="1"/>
            </p:cNvSpPr>
            <p:nvPr/>
          </p:nvSpPr>
          <p:spPr bwMode="auto">
            <a:xfrm flipH="1">
              <a:off x="2899" y="2366"/>
              <a:ext cx="1289" cy="0"/>
            </a:xfrm>
            <a:prstGeom prst="line">
              <a:avLst/>
            </a:prstGeom>
            <a:noFill/>
            <a:ln w="9525">
              <a:solidFill>
                <a:schemeClr val="tx1"/>
              </a:solidFill>
              <a:round/>
              <a:headEnd/>
              <a:tailEnd/>
            </a:ln>
            <a:effectLst/>
          </p:spPr>
          <p:txBody>
            <a:bodyPr/>
            <a:lstStyle/>
            <a:p>
              <a:endParaRPr lang="en-US"/>
            </a:p>
          </p:txBody>
        </p:sp>
        <p:sp>
          <p:nvSpPr>
            <p:cNvPr id="11405" name="Line 141"/>
            <p:cNvSpPr>
              <a:spLocks noChangeShapeType="1"/>
            </p:cNvSpPr>
            <p:nvPr/>
          </p:nvSpPr>
          <p:spPr bwMode="auto">
            <a:xfrm flipH="1">
              <a:off x="2869" y="2700"/>
              <a:ext cx="1289" cy="0"/>
            </a:xfrm>
            <a:prstGeom prst="line">
              <a:avLst/>
            </a:prstGeom>
            <a:noFill/>
            <a:ln w="9525">
              <a:solidFill>
                <a:schemeClr val="tx1"/>
              </a:solidFill>
              <a:round/>
              <a:headEnd/>
              <a:tailEnd/>
            </a:ln>
            <a:effectLst/>
          </p:spPr>
          <p:txBody>
            <a:bodyPr/>
            <a:lstStyle/>
            <a:p>
              <a:endParaRPr lang="en-US"/>
            </a:p>
          </p:txBody>
        </p:sp>
        <p:sp>
          <p:nvSpPr>
            <p:cNvPr id="11406" name="Line 142"/>
            <p:cNvSpPr>
              <a:spLocks noChangeShapeType="1"/>
            </p:cNvSpPr>
            <p:nvPr/>
          </p:nvSpPr>
          <p:spPr bwMode="auto">
            <a:xfrm flipH="1">
              <a:off x="2681" y="2373"/>
              <a:ext cx="247" cy="0"/>
            </a:xfrm>
            <a:prstGeom prst="line">
              <a:avLst/>
            </a:prstGeom>
            <a:noFill/>
            <a:ln w="9525">
              <a:solidFill>
                <a:schemeClr val="tx1"/>
              </a:solidFill>
              <a:round/>
              <a:headEnd/>
              <a:tailEnd/>
            </a:ln>
            <a:effectLst/>
          </p:spPr>
          <p:txBody>
            <a:bodyPr/>
            <a:lstStyle/>
            <a:p>
              <a:endParaRPr lang="en-US"/>
            </a:p>
          </p:txBody>
        </p:sp>
        <p:sp>
          <p:nvSpPr>
            <p:cNvPr id="11407" name="Line 143"/>
            <p:cNvSpPr>
              <a:spLocks noChangeShapeType="1"/>
            </p:cNvSpPr>
            <p:nvPr/>
          </p:nvSpPr>
          <p:spPr bwMode="auto">
            <a:xfrm flipH="1">
              <a:off x="2619" y="2386"/>
              <a:ext cx="55" cy="165"/>
            </a:xfrm>
            <a:prstGeom prst="line">
              <a:avLst/>
            </a:prstGeom>
            <a:noFill/>
            <a:ln w="9525">
              <a:solidFill>
                <a:schemeClr val="tx1"/>
              </a:solidFill>
              <a:round/>
              <a:headEnd/>
              <a:tailEnd/>
            </a:ln>
            <a:effectLst/>
          </p:spPr>
          <p:txBody>
            <a:bodyPr/>
            <a:lstStyle/>
            <a:p>
              <a:endParaRPr lang="en-US"/>
            </a:p>
          </p:txBody>
        </p:sp>
        <p:sp>
          <p:nvSpPr>
            <p:cNvPr id="11408" name="Line 144"/>
            <p:cNvSpPr>
              <a:spLocks noChangeShapeType="1"/>
            </p:cNvSpPr>
            <p:nvPr/>
          </p:nvSpPr>
          <p:spPr bwMode="auto">
            <a:xfrm>
              <a:off x="2030" y="2640"/>
              <a:ext cx="281" cy="0"/>
            </a:xfrm>
            <a:prstGeom prst="line">
              <a:avLst/>
            </a:prstGeom>
            <a:noFill/>
            <a:ln w="9525">
              <a:solidFill>
                <a:schemeClr val="tx1"/>
              </a:solidFill>
              <a:round/>
              <a:headEnd/>
              <a:tailEnd/>
            </a:ln>
            <a:effectLst/>
          </p:spPr>
          <p:txBody>
            <a:bodyPr/>
            <a:lstStyle/>
            <a:p>
              <a:endParaRPr lang="en-US"/>
            </a:p>
          </p:txBody>
        </p:sp>
        <p:sp>
          <p:nvSpPr>
            <p:cNvPr id="11409" name="Line 145"/>
            <p:cNvSpPr>
              <a:spLocks noChangeShapeType="1"/>
            </p:cNvSpPr>
            <p:nvPr/>
          </p:nvSpPr>
          <p:spPr bwMode="auto">
            <a:xfrm flipV="1">
              <a:off x="2318" y="2551"/>
              <a:ext cx="61" cy="82"/>
            </a:xfrm>
            <a:prstGeom prst="line">
              <a:avLst/>
            </a:prstGeom>
            <a:noFill/>
            <a:ln w="9525">
              <a:solidFill>
                <a:schemeClr val="tx1"/>
              </a:solidFill>
              <a:round/>
              <a:headEnd/>
              <a:tailEnd/>
            </a:ln>
            <a:effectLst/>
          </p:spPr>
          <p:txBody>
            <a:bodyPr/>
            <a:lstStyle/>
            <a:p>
              <a:endParaRPr lang="en-US"/>
            </a:p>
          </p:txBody>
        </p:sp>
        <p:sp>
          <p:nvSpPr>
            <p:cNvPr id="11410" name="Line 146"/>
            <p:cNvSpPr>
              <a:spLocks noChangeShapeType="1"/>
            </p:cNvSpPr>
            <p:nvPr/>
          </p:nvSpPr>
          <p:spPr bwMode="auto">
            <a:xfrm>
              <a:off x="2373" y="2544"/>
              <a:ext cx="41" cy="0"/>
            </a:xfrm>
            <a:prstGeom prst="line">
              <a:avLst/>
            </a:prstGeom>
            <a:noFill/>
            <a:ln w="9525">
              <a:solidFill>
                <a:schemeClr val="tx1"/>
              </a:solidFill>
              <a:round/>
              <a:headEnd/>
              <a:tailEnd/>
            </a:ln>
            <a:effectLst/>
          </p:spPr>
          <p:txBody>
            <a:bodyPr/>
            <a:lstStyle/>
            <a:p>
              <a:endParaRPr lang="en-US"/>
            </a:p>
          </p:txBody>
        </p:sp>
        <p:sp>
          <p:nvSpPr>
            <p:cNvPr id="11411" name="Line 147"/>
            <p:cNvSpPr>
              <a:spLocks noChangeShapeType="1"/>
            </p:cNvSpPr>
            <p:nvPr/>
          </p:nvSpPr>
          <p:spPr bwMode="auto">
            <a:xfrm flipH="1">
              <a:off x="2551" y="2544"/>
              <a:ext cx="75" cy="0"/>
            </a:xfrm>
            <a:prstGeom prst="line">
              <a:avLst/>
            </a:prstGeom>
            <a:noFill/>
            <a:ln w="9525">
              <a:solidFill>
                <a:schemeClr val="tx1"/>
              </a:solidFill>
              <a:round/>
              <a:headEnd/>
              <a:tailEnd/>
            </a:ln>
            <a:effectLst/>
          </p:spPr>
          <p:txBody>
            <a:bodyPr/>
            <a:lstStyle/>
            <a:p>
              <a:endParaRPr lang="en-US"/>
            </a:p>
          </p:txBody>
        </p:sp>
        <p:sp>
          <p:nvSpPr>
            <p:cNvPr id="11412" name="Line 148"/>
            <p:cNvSpPr>
              <a:spLocks noChangeShapeType="1"/>
            </p:cNvSpPr>
            <p:nvPr/>
          </p:nvSpPr>
          <p:spPr bwMode="auto">
            <a:xfrm>
              <a:off x="2407" y="2421"/>
              <a:ext cx="89" cy="171"/>
            </a:xfrm>
            <a:prstGeom prst="line">
              <a:avLst/>
            </a:prstGeom>
            <a:noFill/>
            <a:ln w="9525">
              <a:solidFill>
                <a:schemeClr val="tx1"/>
              </a:solidFill>
              <a:round/>
              <a:headEnd/>
              <a:tailEnd/>
            </a:ln>
            <a:effectLst/>
          </p:spPr>
          <p:txBody>
            <a:bodyPr/>
            <a:lstStyle/>
            <a:p>
              <a:endParaRPr lang="en-US"/>
            </a:p>
          </p:txBody>
        </p:sp>
        <p:sp>
          <p:nvSpPr>
            <p:cNvPr id="11413" name="Line 149"/>
            <p:cNvSpPr>
              <a:spLocks noChangeShapeType="1"/>
            </p:cNvSpPr>
            <p:nvPr/>
          </p:nvSpPr>
          <p:spPr bwMode="auto">
            <a:xfrm flipV="1">
              <a:off x="2496" y="2427"/>
              <a:ext cx="82" cy="165"/>
            </a:xfrm>
            <a:prstGeom prst="line">
              <a:avLst/>
            </a:prstGeom>
            <a:noFill/>
            <a:ln w="9525">
              <a:solidFill>
                <a:schemeClr val="tx1"/>
              </a:solidFill>
              <a:round/>
              <a:headEnd/>
              <a:tailEnd/>
            </a:ln>
            <a:effectLst/>
          </p:spPr>
          <p:txBody>
            <a:bodyPr/>
            <a:lstStyle/>
            <a:p>
              <a:endParaRPr lang="en-US"/>
            </a:p>
          </p:txBody>
        </p:sp>
        <p:sp>
          <p:nvSpPr>
            <p:cNvPr id="11414" name="Line 150"/>
            <p:cNvSpPr>
              <a:spLocks noChangeShapeType="1"/>
            </p:cNvSpPr>
            <p:nvPr/>
          </p:nvSpPr>
          <p:spPr bwMode="auto">
            <a:xfrm flipH="1">
              <a:off x="2400" y="2427"/>
              <a:ext cx="185" cy="0"/>
            </a:xfrm>
            <a:prstGeom prst="line">
              <a:avLst/>
            </a:prstGeom>
            <a:noFill/>
            <a:ln w="9525">
              <a:solidFill>
                <a:schemeClr val="tx1"/>
              </a:solidFill>
              <a:round/>
              <a:headEnd/>
              <a:tailEnd/>
            </a:ln>
            <a:effectLst/>
          </p:spPr>
          <p:txBody>
            <a:bodyPr/>
            <a:lstStyle/>
            <a:p>
              <a:endParaRPr lang="en-US"/>
            </a:p>
          </p:txBody>
        </p:sp>
        <p:sp>
          <p:nvSpPr>
            <p:cNvPr id="11415" name="Line 151"/>
            <p:cNvSpPr>
              <a:spLocks noChangeShapeType="1"/>
            </p:cNvSpPr>
            <p:nvPr/>
          </p:nvSpPr>
          <p:spPr bwMode="auto">
            <a:xfrm flipV="1">
              <a:off x="2489" y="1673"/>
              <a:ext cx="7" cy="741"/>
            </a:xfrm>
            <a:prstGeom prst="line">
              <a:avLst/>
            </a:prstGeom>
            <a:noFill/>
            <a:ln w="9525">
              <a:solidFill>
                <a:schemeClr val="tx1"/>
              </a:solidFill>
              <a:round/>
              <a:headEnd/>
              <a:tailEnd/>
            </a:ln>
            <a:effectLst/>
          </p:spPr>
          <p:txBody>
            <a:bodyPr/>
            <a:lstStyle/>
            <a:p>
              <a:endParaRPr lang="en-US"/>
            </a:p>
          </p:txBody>
        </p:sp>
        <p:sp>
          <p:nvSpPr>
            <p:cNvPr id="11416" name="Rectangle 152"/>
            <p:cNvSpPr>
              <a:spLocks noChangeArrowheads="1"/>
            </p:cNvSpPr>
            <p:nvPr/>
          </p:nvSpPr>
          <p:spPr bwMode="auto">
            <a:xfrm>
              <a:off x="2214" y="1138"/>
              <a:ext cx="521" cy="528"/>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11417" name="Line 153"/>
            <p:cNvSpPr>
              <a:spLocks noChangeShapeType="1"/>
            </p:cNvSpPr>
            <p:nvPr/>
          </p:nvSpPr>
          <p:spPr bwMode="auto">
            <a:xfrm>
              <a:off x="2921" y="1694"/>
              <a:ext cx="0" cy="384"/>
            </a:xfrm>
            <a:prstGeom prst="line">
              <a:avLst/>
            </a:prstGeom>
            <a:noFill/>
            <a:ln w="9525">
              <a:solidFill>
                <a:schemeClr val="tx1"/>
              </a:solidFill>
              <a:prstDash val="dash"/>
              <a:round/>
              <a:headEnd type="arrow" w="med" len="med"/>
              <a:tailEnd type="arrow" w="med" len="med"/>
            </a:ln>
            <a:effectLst/>
          </p:spPr>
          <p:txBody>
            <a:bodyPr/>
            <a:lstStyle/>
            <a:p>
              <a:endParaRPr lang="en-US"/>
            </a:p>
          </p:txBody>
        </p:sp>
        <p:sp>
          <p:nvSpPr>
            <p:cNvPr id="11418" name="Text Box 154"/>
            <p:cNvSpPr txBox="1">
              <a:spLocks noChangeArrowheads="1"/>
            </p:cNvSpPr>
            <p:nvPr/>
          </p:nvSpPr>
          <p:spPr bwMode="auto">
            <a:xfrm>
              <a:off x="2972" y="1733"/>
              <a:ext cx="1228" cy="415"/>
            </a:xfrm>
            <a:prstGeom prst="rect">
              <a:avLst/>
            </a:prstGeom>
            <a:noFill/>
            <a:ln w="9525">
              <a:noFill/>
              <a:miter lim="800000"/>
              <a:headEnd/>
              <a:tailEnd/>
            </a:ln>
            <a:effectLst/>
          </p:spPr>
          <p:txBody>
            <a:bodyPr wrap="none">
              <a:spAutoFit/>
            </a:bodyPr>
            <a:lstStyle/>
            <a:p>
              <a:r>
                <a:rPr lang="en-US" sz="1800">
                  <a:latin typeface="Arial" pitchFamily="34" charset="0"/>
                </a:rPr>
                <a:t>Position  (</a:t>
              </a:r>
              <a:r>
                <a:rPr lang="en-US">
                  <a:latin typeface="Arial" pitchFamily="34" charset="0"/>
                </a:rPr>
                <a:t>x</a:t>
              </a:r>
              <a:r>
                <a:rPr lang="en-US" sz="1800">
                  <a:latin typeface="Arial" pitchFamily="34" charset="0"/>
                </a:rPr>
                <a:t>)</a:t>
              </a:r>
            </a:p>
          </p:txBody>
        </p:sp>
        <p:sp>
          <p:nvSpPr>
            <p:cNvPr id="11419" name="Line 155"/>
            <p:cNvSpPr>
              <a:spLocks noChangeShapeType="1"/>
            </p:cNvSpPr>
            <p:nvPr/>
          </p:nvSpPr>
          <p:spPr bwMode="auto">
            <a:xfrm>
              <a:off x="624" y="2496"/>
              <a:ext cx="617" cy="0"/>
            </a:xfrm>
            <a:prstGeom prst="line">
              <a:avLst/>
            </a:prstGeom>
            <a:noFill/>
            <a:ln w="9525">
              <a:solidFill>
                <a:schemeClr val="tx1"/>
              </a:solidFill>
              <a:round/>
              <a:headEnd/>
              <a:tailEnd type="triangle" w="med" len="med"/>
            </a:ln>
            <a:effectLst/>
          </p:spPr>
          <p:txBody>
            <a:bodyPr/>
            <a:lstStyle/>
            <a:p>
              <a:endParaRPr lang="en-US"/>
            </a:p>
          </p:txBody>
        </p:sp>
        <p:sp>
          <p:nvSpPr>
            <p:cNvPr id="11420" name="Text Box 156"/>
            <p:cNvSpPr txBox="1">
              <a:spLocks noChangeArrowheads="1"/>
            </p:cNvSpPr>
            <p:nvPr/>
          </p:nvSpPr>
          <p:spPr bwMode="auto">
            <a:xfrm>
              <a:off x="284" y="2237"/>
              <a:ext cx="518" cy="333"/>
            </a:xfrm>
            <a:prstGeom prst="rect">
              <a:avLst/>
            </a:prstGeom>
            <a:noFill/>
            <a:ln w="9525">
              <a:noFill/>
              <a:miter lim="800000"/>
              <a:headEnd/>
              <a:tailEnd/>
            </a:ln>
            <a:effectLst/>
          </p:spPr>
          <p:txBody>
            <a:bodyPr wrap="none">
              <a:spAutoFit/>
            </a:bodyPr>
            <a:lstStyle/>
            <a:p>
              <a:r>
                <a:rPr lang="en-US" sz="1800">
                  <a:latin typeface="Arial" pitchFamily="34" charset="0"/>
                </a:rPr>
                <a:t>fluid</a:t>
              </a:r>
            </a:p>
          </p:txBody>
        </p:sp>
        <p:sp>
          <p:nvSpPr>
            <p:cNvPr id="11421" name="Text Box 157"/>
            <p:cNvSpPr txBox="1">
              <a:spLocks noChangeArrowheads="1"/>
            </p:cNvSpPr>
            <p:nvPr/>
          </p:nvSpPr>
          <p:spPr bwMode="auto">
            <a:xfrm>
              <a:off x="2820" y="1170"/>
              <a:ext cx="2505" cy="333"/>
            </a:xfrm>
            <a:prstGeom prst="rect">
              <a:avLst/>
            </a:prstGeom>
            <a:noFill/>
            <a:ln w="9525">
              <a:noFill/>
              <a:miter lim="800000"/>
              <a:headEnd/>
              <a:tailEnd/>
            </a:ln>
            <a:effectLst/>
          </p:spPr>
          <p:txBody>
            <a:bodyPr wrap="none">
              <a:spAutoFit/>
            </a:bodyPr>
            <a:lstStyle/>
            <a:p>
              <a:r>
                <a:rPr lang="en-US" sz="1800">
                  <a:latin typeface="Arial" pitchFamily="34" charset="0"/>
                </a:rPr>
                <a:t>Electric (pneumatic) motor </a:t>
              </a:r>
            </a:p>
          </p:txBody>
        </p:sp>
        <p:sp>
          <p:nvSpPr>
            <p:cNvPr id="11422" name="Text Box 158"/>
            <p:cNvSpPr txBox="1">
              <a:spLocks noChangeArrowheads="1"/>
            </p:cNvSpPr>
            <p:nvPr/>
          </p:nvSpPr>
          <p:spPr bwMode="auto">
            <a:xfrm>
              <a:off x="1285" y="3629"/>
              <a:ext cx="3994" cy="333"/>
            </a:xfrm>
            <a:prstGeom prst="rect">
              <a:avLst/>
            </a:prstGeom>
            <a:noFill/>
            <a:ln w="9525">
              <a:noFill/>
              <a:miter lim="800000"/>
              <a:headEnd/>
              <a:tailEnd/>
            </a:ln>
            <a:effectLst/>
          </p:spPr>
          <p:txBody>
            <a:bodyPr wrap="none">
              <a:spAutoFit/>
            </a:bodyPr>
            <a:lstStyle/>
            <a:p>
              <a:r>
                <a:rPr lang="en-US" sz="1800">
                  <a:latin typeface="Arial" pitchFamily="34" charset="0"/>
                </a:rPr>
                <a:t>V</a:t>
              </a:r>
              <a:r>
                <a:rPr lang="en-US" sz="1800" baseline="-25000">
                  <a:latin typeface="Arial" pitchFamily="34" charset="0"/>
                </a:rPr>
                <a:t>fluid</a:t>
              </a:r>
              <a:r>
                <a:rPr lang="en-US" sz="1800">
                  <a:latin typeface="Arial" pitchFamily="34" charset="0"/>
                </a:rPr>
                <a:t> = f(x)   -   linear or exponential function </a:t>
              </a:r>
            </a:p>
          </p:txBody>
        </p:sp>
        <p:sp>
          <p:nvSpPr>
            <p:cNvPr id="11423" name="Text Box 159"/>
            <p:cNvSpPr txBox="1">
              <a:spLocks noChangeArrowheads="1"/>
            </p:cNvSpPr>
            <p:nvPr/>
          </p:nvSpPr>
          <p:spPr bwMode="auto">
            <a:xfrm>
              <a:off x="476" y="3218"/>
              <a:ext cx="1621" cy="333"/>
            </a:xfrm>
            <a:prstGeom prst="rect">
              <a:avLst/>
            </a:prstGeom>
            <a:noFill/>
            <a:ln w="9525">
              <a:noFill/>
              <a:miter lim="800000"/>
              <a:headEnd/>
              <a:tailEnd/>
            </a:ln>
            <a:effectLst/>
          </p:spPr>
          <p:txBody>
            <a:bodyPr wrap="none">
              <a:spAutoFit/>
            </a:bodyPr>
            <a:lstStyle/>
            <a:p>
              <a:r>
                <a:rPr lang="en-US" sz="1800">
                  <a:latin typeface="Arial" pitchFamily="34" charset="0"/>
                </a:rPr>
                <a:t>Volume flow rate</a:t>
              </a:r>
            </a:p>
          </p:txBody>
        </p:sp>
        <p:sp>
          <p:nvSpPr>
            <p:cNvPr id="11424" name="Line 160"/>
            <p:cNvSpPr>
              <a:spLocks noChangeShapeType="1"/>
            </p:cNvSpPr>
            <p:nvPr/>
          </p:nvSpPr>
          <p:spPr bwMode="auto">
            <a:xfrm>
              <a:off x="871" y="3470"/>
              <a:ext cx="295" cy="144"/>
            </a:xfrm>
            <a:prstGeom prst="line">
              <a:avLst/>
            </a:prstGeom>
            <a:noFill/>
            <a:ln w="9525">
              <a:solidFill>
                <a:schemeClr val="tx1"/>
              </a:solidFill>
              <a:round/>
              <a:headEnd/>
              <a:tailEnd/>
            </a:ln>
            <a:effectLst/>
          </p:spPr>
          <p:txBody>
            <a:bodyPr/>
            <a:lstStyle/>
            <a:p>
              <a:endParaRPr lang="en-US"/>
            </a:p>
          </p:txBody>
        </p:sp>
      </p:gr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idx="4294967295"/>
          </p:nvPr>
        </p:nvSpPr>
        <p:spPr>
          <a:xfrm>
            <a:off x="0" y="274638"/>
            <a:ext cx="9144000" cy="944562"/>
          </a:xfrm>
        </p:spPr>
        <p:txBody>
          <a:bodyPr/>
          <a:lstStyle/>
          <a:p>
            <a:r>
              <a:rPr lang="en-US" dirty="0"/>
              <a:t>The PID control algorithm</a:t>
            </a:r>
          </a:p>
        </p:txBody>
      </p:sp>
      <p:sp>
        <p:nvSpPr>
          <p:cNvPr id="152579" name="Rectangle 3"/>
          <p:cNvSpPr>
            <a:spLocks noGrp="1" noChangeArrowheads="1"/>
          </p:cNvSpPr>
          <p:nvPr>
            <p:ph type="body" sz="half" idx="4294967295"/>
          </p:nvPr>
        </p:nvSpPr>
        <p:spPr>
          <a:xfrm>
            <a:off x="0" y="3363913"/>
            <a:ext cx="7261225" cy="608012"/>
          </a:xfrm>
        </p:spPr>
        <p:txBody>
          <a:bodyPr/>
          <a:lstStyle/>
          <a:p>
            <a:pPr>
              <a:buFontTx/>
              <a:buNone/>
            </a:pPr>
            <a:r>
              <a:rPr lang="en-US" sz="2800"/>
              <a:t>For our example of heating coil:</a:t>
            </a:r>
          </a:p>
        </p:txBody>
      </p:sp>
      <p:pic>
        <p:nvPicPr>
          <p:cNvPr id="152580" name="Picture 4"/>
          <p:cNvPicPr>
            <a:picLocks noChangeAspect="1" noChangeArrowheads="1"/>
          </p:cNvPicPr>
          <p:nvPr/>
        </p:nvPicPr>
        <p:blipFill>
          <a:blip r:embed="rId4" cstate="print"/>
          <a:srcRect/>
          <a:stretch>
            <a:fillRect/>
          </a:stretch>
        </p:blipFill>
        <p:spPr bwMode="auto">
          <a:xfrm>
            <a:off x="1008063" y="1473200"/>
            <a:ext cx="5289550" cy="1160463"/>
          </a:xfrm>
          <a:prstGeom prst="rect">
            <a:avLst/>
          </a:prstGeom>
          <a:noFill/>
          <a:ln w="9525">
            <a:noFill/>
            <a:miter lim="800000"/>
            <a:headEnd/>
            <a:tailEnd/>
          </a:ln>
          <a:effectLst/>
        </p:spPr>
      </p:pic>
      <p:sp>
        <p:nvSpPr>
          <p:cNvPr id="152581" name="Text Box 5"/>
          <p:cNvSpPr txBox="1">
            <a:spLocks noChangeArrowheads="1"/>
          </p:cNvSpPr>
          <p:nvPr/>
        </p:nvSpPr>
        <p:spPr bwMode="auto">
          <a:xfrm>
            <a:off x="1736725" y="2811463"/>
            <a:ext cx="1416050" cy="366712"/>
          </a:xfrm>
          <a:prstGeom prst="rect">
            <a:avLst/>
          </a:prstGeom>
          <a:noFill/>
          <a:ln w="9525">
            <a:noFill/>
            <a:miter lim="800000"/>
            <a:headEnd/>
            <a:tailEnd/>
          </a:ln>
          <a:effectLst/>
        </p:spPr>
        <p:txBody>
          <a:bodyPr wrap="none">
            <a:spAutoFit/>
          </a:bodyPr>
          <a:lstStyle/>
          <a:p>
            <a:r>
              <a:rPr lang="en-US" sz="1800">
                <a:solidFill>
                  <a:srgbClr val="FF3300"/>
                </a:solidFill>
                <a:latin typeface="Arial" pitchFamily="34" charset="0"/>
              </a:rPr>
              <a:t>Proportional</a:t>
            </a:r>
          </a:p>
        </p:txBody>
      </p:sp>
      <p:sp>
        <p:nvSpPr>
          <p:cNvPr id="152582" name="Line 6"/>
          <p:cNvSpPr>
            <a:spLocks noChangeShapeType="1"/>
          </p:cNvSpPr>
          <p:nvPr/>
        </p:nvSpPr>
        <p:spPr bwMode="auto">
          <a:xfrm flipH="1" flipV="1">
            <a:off x="2165350" y="2187575"/>
            <a:ext cx="185738" cy="457200"/>
          </a:xfrm>
          <a:prstGeom prst="line">
            <a:avLst/>
          </a:prstGeom>
          <a:noFill/>
          <a:ln w="9525">
            <a:solidFill>
              <a:schemeClr val="tx1"/>
            </a:solidFill>
            <a:round/>
            <a:headEnd/>
            <a:tailEnd type="triangle" w="med" len="med"/>
          </a:ln>
          <a:effectLst/>
        </p:spPr>
        <p:txBody>
          <a:bodyPr/>
          <a:lstStyle/>
          <a:p>
            <a:endParaRPr lang="en-US"/>
          </a:p>
        </p:txBody>
      </p:sp>
      <p:sp>
        <p:nvSpPr>
          <p:cNvPr id="152583" name="Text Box 7"/>
          <p:cNvSpPr txBox="1">
            <a:spLocks noChangeArrowheads="1"/>
          </p:cNvSpPr>
          <p:nvPr/>
        </p:nvSpPr>
        <p:spPr bwMode="auto">
          <a:xfrm>
            <a:off x="3498850" y="2835275"/>
            <a:ext cx="946150" cy="366713"/>
          </a:xfrm>
          <a:prstGeom prst="rect">
            <a:avLst/>
          </a:prstGeom>
          <a:noFill/>
          <a:ln w="9525">
            <a:noFill/>
            <a:miter lim="800000"/>
            <a:headEnd/>
            <a:tailEnd/>
          </a:ln>
          <a:effectLst/>
        </p:spPr>
        <p:txBody>
          <a:bodyPr wrap="none">
            <a:spAutoFit/>
          </a:bodyPr>
          <a:lstStyle/>
          <a:p>
            <a:r>
              <a:rPr lang="en-US" sz="1800">
                <a:solidFill>
                  <a:srgbClr val="FF3300"/>
                </a:solidFill>
                <a:latin typeface="Arial" pitchFamily="34" charset="0"/>
              </a:rPr>
              <a:t>Integral</a:t>
            </a:r>
          </a:p>
        </p:txBody>
      </p:sp>
      <p:sp>
        <p:nvSpPr>
          <p:cNvPr id="152584" name="Line 8"/>
          <p:cNvSpPr>
            <a:spLocks noChangeShapeType="1"/>
          </p:cNvSpPr>
          <p:nvPr/>
        </p:nvSpPr>
        <p:spPr bwMode="auto">
          <a:xfrm flipV="1">
            <a:off x="3951288" y="2274888"/>
            <a:ext cx="0" cy="468312"/>
          </a:xfrm>
          <a:prstGeom prst="line">
            <a:avLst/>
          </a:prstGeom>
          <a:noFill/>
          <a:ln w="9525">
            <a:solidFill>
              <a:schemeClr val="tx1"/>
            </a:solidFill>
            <a:round/>
            <a:headEnd/>
            <a:tailEnd type="triangle" w="med" len="med"/>
          </a:ln>
          <a:effectLst/>
        </p:spPr>
        <p:txBody>
          <a:bodyPr/>
          <a:lstStyle/>
          <a:p>
            <a:endParaRPr lang="en-US"/>
          </a:p>
        </p:txBody>
      </p:sp>
      <p:sp>
        <p:nvSpPr>
          <p:cNvPr id="152585" name="Text Box 9"/>
          <p:cNvSpPr txBox="1">
            <a:spLocks noChangeArrowheads="1"/>
          </p:cNvSpPr>
          <p:nvPr/>
        </p:nvSpPr>
        <p:spPr bwMode="auto">
          <a:xfrm>
            <a:off x="5184775" y="2794000"/>
            <a:ext cx="1339850" cy="366713"/>
          </a:xfrm>
          <a:prstGeom prst="rect">
            <a:avLst/>
          </a:prstGeom>
          <a:noFill/>
          <a:ln w="9525">
            <a:noFill/>
            <a:miter lim="800000"/>
            <a:headEnd/>
            <a:tailEnd/>
          </a:ln>
          <a:effectLst/>
        </p:spPr>
        <p:txBody>
          <a:bodyPr wrap="none">
            <a:spAutoFit/>
          </a:bodyPr>
          <a:lstStyle/>
          <a:p>
            <a:r>
              <a:rPr lang="en-US" sz="1800">
                <a:solidFill>
                  <a:srgbClr val="FF3300"/>
                </a:solidFill>
                <a:latin typeface="Arial" pitchFamily="34" charset="0"/>
              </a:rPr>
              <a:t>Differential </a:t>
            </a:r>
          </a:p>
        </p:txBody>
      </p:sp>
      <p:sp>
        <p:nvSpPr>
          <p:cNvPr id="152586" name="Line 10"/>
          <p:cNvSpPr>
            <a:spLocks noChangeShapeType="1"/>
          </p:cNvSpPr>
          <p:nvPr/>
        </p:nvSpPr>
        <p:spPr bwMode="auto">
          <a:xfrm flipH="1" flipV="1">
            <a:off x="5443538" y="2284413"/>
            <a:ext cx="282575" cy="490537"/>
          </a:xfrm>
          <a:prstGeom prst="line">
            <a:avLst/>
          </a:prstGeom>
          <a:noFill/>
          <a:ln w="9525">
            <a:solidFill>
              <a:schemeClr val="tx1"/>
            </a:solidFill>
            <a:round/>
            <a:headEnd/>
            <a:tailEnd type="triangle" w="med" len="med"/>
          </a:ln>
          <a:effectLst/>
        </p:spPr>
        <p:txBody>
          <a:bodyPr/>
          <a:lstStyle/>
          <a:p>
            <a:endParaRPr lang="en-US"/>
          </a:p>
        </p:txBody>
      </p:sp>
      <p:sp>
        <p:nvSpPr>
          <p:cNvPr id="152587" name="Line 11"/>
          <p:cNvSpPr>
            <a:spLocks noChangeShapeType="1"/>
          </p:cNvSpPr>
          <p:nvPr/>
        </p:nvSpPr>
        <p:spPr bwMode="auto">
          <a:xfrm>
            <a:off x="1295400" y="1501775"/>
            <a:ext cx="152400" cy="369888"/>
          </a:xfrm>
          <a:prstGeom prst="line">
            <a:avLst/>
          </a:prstGeom>
          <a:noFill/>
          <a:ln w="9525">
            <a:solidFill>
              <a:schemeClr val="tx1"/>
            </a:solidFill>
            <a:round/>
            <a:headEnd/>
            <a:tailEnd type="triangle" w="med" len="med"/>
          </a:ln>
          <a:effectLst/>
        </p:spPr>
        <p:txBody>
          <a:bodyPr/>
          <a:lstStyle/>
          <a:p>
            <a:endParaRPr lang="en-US"/>
          </a:p>
        </p:txBody>
      </p:sp>
      <p:sp>
        <p:nvSpPr>
          <p:cNvPr id="152588" name="Text Box 12"/>
          <p:cNvSpPr txBox="1">
            <a:spLocks noChangeArrowheads="1"/>
          </p:cNvSpPr>
          <p:nvPr/>
        </p:nvSpPr>
        <p:spPr bwMode="auto">
          <a:xfrm>
            <a:off x="1149350" y="1103313"/>
            <a:ext cx="615950" cy="366712"/>
          </a:xfrm>
          <a:prstGeom prst="rect">
            <a:avLst/>
          </a:prstGeom>
          <a:noFill/>
          <a:ln w="9525">
            <a:noFill/>
            <a:miter lim="800000"/>
            <a:headEnd/>
            <a:tailEnd/>
          </a:ln>
          <a:effectLst/>
        </p:spPr>
        <p:txBody>
          <a:bodyPr wrap="none">
            <a:spAutoFit/>
          </a:bodyPr>
          <a:lstStyle/>
          <a:p>
            <a:r>
              <a:rPr lang="en-US" sz="1800">
                <a:latin typeface="Arial" pitchFamily="34" charset="0"/>
              </a:rPr>
              <a:t>time</a:t>
            </a:r>
          </a:p>
        </p:txBody>
      </p:sp>
      <p:sp>
        <p:nvSpPr>
          <p:cNvPr id="152589" name="Line 13"/>
          <p:cNvSpPr>
            <a:spLocks noChangeShapeType="1"/>
          </p:cNvSpPr>
          <p:nvPr/>
        </p:nvSpPr>
        <p:spPr bwMode="auto">
          <a:xfrm flipV="1">
            <a:off x="696913" y="2176463"/>
            <a:ext cx="446087" cy="620712"/>
          </a:xfrm>
          <a:prstGeom prst="line">
            <a:avLst/>
          </a:prstGeom>
          <a:noFill/>
          <a:ln w="9525">
            <a:solidFill>
              <a:schemeClr val="tx1"/>
            </a:solidFill>
            <a:round/>
            <a:headEnd/>
            <a:tailEnd type="triangle" w="med" len="med"/>
          </a:ln>
          <a:effectLst/>
        </p:spPr>
        <p:txBody>
          <a:bodyPr/>
          <a:lstStyle/>
          <a:p>
            <a:endParaRPr lang="en-US"/>
          </a:p>
        </p:txBody>
      </p:sp>
      <p:sp>
        <p:nvSpPr>
          <p:cNvPr id="152590" name="Text Box 14"/>
          <p:cNvSpPr txBox="1">
            <a:spLocks noChangeArrowheads="1"/>
          </p:cNvSpPr>
          <p:nvPr/>
        </p:nvSpPr>
        <p:spPr bwMode="auto">
          <a:xfrm>
            <a:off x="0" y="2779713"/>
            <a:ext cx="1327150" cy="366712"/>
          </a:xfrm>
          <a:prstGeom prst="rect">
            <a:avLst/>
          </a:prstGeom>
          <a:noFill/>
          <a:ln w="9525">
            <a:noFill/>
            <a:miter lim="800000"/>
            <a:headEnd/>
            <a:tailEnd/>
          </a:ln>
          <a:effectLst/>
        </p:spPr>
        <p:txBody>
          <a:bodyPr wrap="none">
            <a:spAutoFit/>
          </a:bodyPr>
          <a:lstStyle/>
          <a:p>
            <a:r>
              <a:rPr lang="en-US" sz="1800">
                <a:solidFill>
                  <a:srgbClr val="FF3300"/>
                </a:solidFill>
                <a:latin typeface="Arial" pitchFamily="34" charset="0"/>
              </a:rPr>
              <a:t>Position (x)</a:t>
            </a:r>
          </a:p>
        </p:txBody>
      </p:sp>
      <p:sp>
        <p:nvSpPr>
          <p:cNvPr id="152591" name="Oval 15"/>
          <p:cNvSpPr>
            <a:spLocks noChangeArrowheads="1"/>
          </p:cNvSpPr>
          <p:nvPr/>
        </p:nvSpPr>
        <p:spPr bwMode="auto">
          <a:xfrm>
            <a:off x="1903413" y="1763713"/>
            <a:ext cx="371475" cy="412750"/>
          </a:xfrm>
          <a:prstGeom prst="ellipse">
            <a:avLst/>
          </a:prstGeom>
          <a:noFill/>
          <a:ln w="9525">
            <a:solidFill>
              <a:srgbClr val="FF0000"/>
            </a:solidFill>
            <a:round/>
            <a:headEnd/>
            <a:tailEnd/>
          </a:ln>
          <a:effectLst/>
        </p:spPr>
        <p:txBody>
          <a:bodyPr wrap="none" anchor="ctr"/>
          <a:lstStyle/>
          <a:p>
            <a:endParaRPr lang="en-US"/>
          </a:p>
        </p:txBody>
      </p:sp>
      <p:sp>
        <p:nvSpPr>
          <p:cNvPr id="152592" name="Oval 16"/>
          <p:cNvSpPr>
            <a:spLocks noChangeArrowheads="1"/>
          </p:cNvSpPr>
          <p:nvPr/>
        </p:nvSpPr>
        <p:spPr bwMode="auto">
          <a:xfrm>
            <a:off x="3057525" y="1971675"/>
            <a:ext cx="371475" cy="412750"/>
          </a:xfrm>
          <a:prstGeom prst="ellipse">
            <a:avLst/>
          </a:prstGeom>
          <a:noFill/>
          <a:ln w="9525">
            <a:solidFill>
              <a:srgbClr val="FF0000"/>
            </a:solidFill>
            <a:round/>
            <a:headEnd/>
            <a:tailEnd/>
          </a:ln>
          <a:effectLst/>
        </p:spPr>
        <p:txBody>
          <a:bodyPr wrap="none" anchor="ctr"/>
          <a:lstStyle/>
          <a:p>
            <a:endParaRPr lang="en-US"/>
          </a:p>
        </p:txBody>
      </p:sp>
      <p:sp>
        <p:nvSpPr>
          <p:cNvPr id="152593" name="Oval 17"/>
          <p:cNvSpPr>
            <a:spLocks noChangeArrowheads="1"/>
          </p:cNvSpPr>
          <p:nvPr/>
        </p:nvSpPr>
        <p:spPr bwMode="auto">
          <a:xfrm>
            <a:off x="4865688" y="1785938"/>
            <a:ext cx="371475" cy="412750"/>
          </a:xfrm>
          <a:prstGeom prst="ellipse">
            <a:avLst/>
          </a:prstGeom>
          <a:noFill/>
          <a:ln w="9525">
            <a:solidFill>
              <a:srgbClr val="FF0000"/>
            </a:solidFill>
            <a:round/>
            <a:headEnd/>
            <a:tailEnd/>
          </a:ln>
          <a:effectLst/>
        </p:spPr>
        <p:txBody>
          <a:bodyPr wrap="none" anchor="ctr"/>
          <a:lstStyle/>
          <a:p>
            <a:endParaRPr lang="en-US"/>
          </a:p>
        </p:txBody>
      </p:sp>
      <p:sp>
        <p:nvSpPr>
          <p:cNvPr id="152594" name="Line 18"/>
          <p:cNvSpPr>
            <a:spLocks noChangeShapeType="1"/>
          </p:cNvSpPr>
          <p:nvPr/>
        </p:nvSpPr>
        <p:spPr bwMode="auto">
          <a:xfrm flipV="1">
            <a:off x="2122488" y="1262063"/>
            <a:ext cx="914400" cy="479425"/>
          </a:xfrm>
          <a:prstGeom prst="line">
            <a:avLst/>
          </a:prstGeom>
          <a:noFill/>
          <a:ln w="9525">
            <a:solidFill>
              <a:srgbClr val="FF3300"/>
            </a:solidFill>
            <a:round/>
            <a:headEnd/>
            <a:tailEnd/>
          </a:ln>
          <a:effectLst/>
        </p:spPr>
        <p:txBody>
          <a:bodyPr/>
          <a:lstStyle/>
          <a:p>
            <a:endParaRPr lang="en-US"/>
          </a:p>
        </p:txBody>
      </p:sp>
      <p:sp>
        <p:nvSpPr>
          <p:cNvPr id="152595" name="Text Box 19"/>
          <p:cNvSpPr txBox="1">
            <a:spLocks noChangeArrowheads="1"/>
          </p:cNvSpPr>
          <p:nvPr/>
        </p:nvSpPr>
        <p:spPr bwMode="auto">
          <a:xfrm>
            <a:off x="2933700" y="973138"/>
            <a:ext cx="1162050" cy="366712"/>
          </a:xfrm>
          <a:prstGeom prst="rect">
            <a:avLst/>
          </a:prstGeom>
          <a:noFill/>
          <a:ln w="9525">
            <a:noFill/>
            <a:miter lim="800000"/>
            <a:headEnd/>
            <a:tailEnd/>
          </a:ln>
          <a:effectLst/>
        </p:spPr>
        <p:txBody>
          <a:bodyPr wrap="none">
            <a:spAutoFit/>
          </a:bodyPr>
          <a:lstStyle/>
          <a:p>
            <a:r>
              <a:rPr lang="en-US" sz="1800" dirty="0">
                <a:solidFill>
                  <a:srgbClr val="FF3300"/>
                </a:solidFill>
                <a:latin typeface="Arial" pitchFamily="34" charset="0"/>
              </a:rPr>
              <a:t>constants</a:t>
            </a:r>
          </a:p>
        </p:txBody>
      </p:sp>
      <p:sp>
        <p:nvSpPr>
          <p:cNvPr id="152596" name="Line 20"/>
          <p:cNvSpPr>
            <a:spLocks noChangeShapeType="1"/>
          </p:cNvSpPr>
          <p:nvPr/>
        </p:nvSpPr>
        <p:spPr bwMode="auto">
          <a:xfrm flipV="1">
            <a:off x="3395663" y="1404938"/>
            <a:ext cx="44450" cy="630237"/>
          </a:xfrm>
          <a:prstGeom prst="line">
            <a:avLst/>
          </a:prstGeom>
          <a:noFill/>
          <a:ln w="9525">
            <a:solidFill>
              <a:srgbClr val="FF3300"/>
            </a:solidFill>
            <a:round/>
            <a:headEnd/>
            <a:tailEnd/>
          </a:ln>
          <a:effectLst/>
        </p:spPr>
        <p:txBody>
          <a:bodyPr/>
          <a:lstStyle/>
          <a:p>
            <a:endParaRPr lang="en-US"/>
          </a:p>
        </p:txBody>
      </p:sp>
      <p:sp>
        <p:nvSpPr>
          <p:cNvPr id="152597" name="Line 21"/>
          <p:cNvSpPr>
            <a:spLocks noChangeShapeType="1"/>
          </p:cNvSpPr>
          <p:nvPr/>
        </p:nvSpPr>
        <p:spPr bwMode="auto">
          <a:xfrm flipH="1" flipV="1">
            <a:off x="3798888" y="1349375"/>
            <a:ext cx="1100137" cy="436563"/>
          </a:xfrm>
          <a:prstGeom prst="line">
            <a:avLst/>
          </a:prstGeom>
          <a:noFill/>
          <a:ln w="9525">
            <a:solidFill>
              <a:srgbClr val="FF3300"/>
            </a:solidFill>
            <a:round/>
            <a:headEnd/>
            <a:tailEnd/>
          </a:ln>
          <a:effectLst/>
        </p:spPr>
        <p:txBody>
          <a:bodyPr/>
          <a:lstStyle/>
          <a:p>
            <a:endParaRPr lang="en-US"/>
          </a:p>
        </p:txBody>
      </p:sp>
      <p:sp>
        <p:nvSpPr>
          <p:cNvPr id="152598" name="Text Box 22"/>
          <p:cNvSpPr txBox="1">
            <a:spLocks noChangeArrowheads="1"/>
          </p:cNvSpPr>
          <p:nvPr/>
        </p:nvSpPr>
        <p:spPr bwMode="auto">
          <a:xfrm>
            <a:off x="6450013" y="1876425"/>
            <a:ext cx="2774950" cy="915988"/>
          </a:xfrm>
          <a:prstGeom prst="rect">
            <a:avLst/>
          </a:prstGeom>
          <a:noFill/>
          <a:ln w="9525">
            <a:noFill/>
            <a:miter lim="800000"/>
            <a:headEnd/>
            <a:tailEnd/>
          </a:ln>
          <a:effectLst/>
        </p:spPr>
        <p:txBody>
          <a:bodyPr wrap="none">
            <a:spAutoFit/>
          </a:bodyPr>
          <a:lstStyle/>
          <a:p>
            <a:r>
              <a:rPr lang="en-US" sz="1800">
                <a:solidFill>
                  <a:srgbClr val="FF3300"/>
                </a:solidFill>
                <a:latin typeface="Arial" pitchFamily="34" charset="0"/>
              </a:rPr>
              <a:t>e(t) – difference between </a:t>
            </a:r>
          </a:p>
          <a:p>
            <a:r>
              <a:rPr lang="en-US" sz="1800">
                <a:solidFill>
                  <a:srgbClr val="FF3300"/>
                </a:solidFill>
                <a:latin typeface="Arial" pitchFamily="34" charset="0"/>
              </a:rPr>
              <a:t>          set point and </a:t>
            </a:r>
          </a:p>
          <a:p>
            <a:r>
              <a:rPr lang="en-US" sz="1800">
                <a:solidFill>
                  <a:srgbClr val="FF3300"/>
                </a:solidFill>
                <a:latin typeface="Arial" pitchFamily="34" charset="0"/>
              </a:rPr>
              <a:t>          measured value </a:t>
            </a:r>
          </a:p>
        </p:txBody>
      </p:sp>
      <p:graphicFrame>
        <p:nvGraphicFramePr>
          <p:cNvPr id="152599" name="Rectangle 23"/>
          <p:cNvGraphicFramePr>
            <a:graphicFrameLocks/>
          </p:cNvGraphicFramePr>
          <p:nvPr/>
        </p:nvGraphicFramePr>
        <p:xfrm>
          <a:off x="1524000" y="1397000"/>
          <a:ext cx="6096000" cy="4064000"/>
        </p:xfrm>
        <a:graphic>
          <a:graphicData uri="http://schemas.openxmlformats.org/presentationml/2006/ole">
            <p:oleObj spid="_x0000_s3074" name="Equation" r:id="rId5" imgW="0" imgH="0" progId="Equation.3">
              <p:embed/>
            </p:oleObj>
          </a:graphicData>
        </a:graphic>
      </p:graphicFrame>
      <p:graphicFrame>
        <p:nvGraphicFramePr>
          <p:cNvPr id="152600" name="Object 24"/>
          <p:cNvGraphicFramePr>
            <a:graphicFrameLocks noChangeAspect="1"/>
          </p:cNvGraphicFramePr>
          <p:nvPr/>
        </p:nvGraphicFramePr>
        <p:xfrm>
          <a:off x="300038" y="4179888"/>
          <a:ext cx="8620125" cy="819150"/>
        </p:xfrm>
        <a:graphic>
          <a:graphicData uri="http://schemas.openxmlformats.org/presentationml/2006/ole">
            <p:oleObj spid="_x0000_s3075" name="Equation" r:id="rId6" imgW="4813200" imgH="457200" progId="Equation.3">
              <p:embed/>
            </p:oleObj>
          </a:graphicData>
        </a:graphic>
      </p:graphicFrame>
      <p:sp>
        <p:nvSpPr>
          <p:cNvPr id="152601" name="Text Box 25"/>
          <p:cNvSpPr txBox="1">
            <a:spLocks noChangeArrowheads="1"/>
          </p:cNvSpPr>
          <p:nvPr/>
        </p:nvSpPr>
        <p:spPr bwMode="auto">
          <a:xfrm>
            <a:off x="1257300" y="5314950"/>
            <a:ext cx="1441450" cy="641350"/>
          </a:xfrm>
          <a:prstGeom prst="rect">
            <a:avLst/>
          </a:prstGeom>
          <a:noFill/>
          <a:ln w="9525">
            <a:noFill/>
            <a:miter lim="800000"/>
            <a:headEnd/>
            <a:tailEnd/>
          </a:ln>
          <a:effectLst/>
        </p:spPr>
        <p:txBody>
          <a:bodyPr wrap="none">
            <a:spAutoFit/>
          </a:bodyPr>
          <a:lstStyle/>
          <a:p>
            <a:r>
              <a:rPr lang="en-US" sz="1800">
                <a:latin typeface="Arial" pitchFamily="34" charset="0"/>
              </a:rPr>
              <a:t>Proportional</a:t>
            </a:r>
          </a:p>
          <a:p>
            <a:r>
              <a:rPr lang="en-US" sz="1800">
                <a:latin typeface="Arial" pitchFamily="34" charset="0"/>
              </a:rPr>
              <a:t>(how much)</a:t>
            </a:r>
            <a:r>
              <a:rPr lang="en-US" sz="1800">
                <a:solidFill>
                  <a:srgbClr val="FF3300"/>
                </a:solidFill>
                <a:latin typeface="Arial" pitchFamily="34" charset="0"/>
              </a:rPr>
              <a:t> </a:t>
            </a:r>
          </a:p>
        </p:txBody>
      </p:sp>
      <p:sp>
        <p:nvSpPr>
          <p:cNvPr id="152602" name="Text Box 26"/>
          <p:cNvSpPr txBox="1">
            <a:spLocks noChangeArrowheads="1"/>
          </p:cNvSpPr>
          <p:nvPr/>
        </p:nvSpPr>
        <p:spPr bwMode="auto">
          <a:xfrm>
            <a:off x="4184650" y="5326063"/>
            <a:ext cx="1581150" cy="641350"/>
          </a:xfrm>
          <a:prstGeom prst="rect">
            <a:avLst/>
          </a:prstGeom>
          <a:noFill/>
          <a:ln w="9525">
            <a:noFill/>
            <a:miter lim="800000"/>
            <a:headEnd/>
            <a:tailEnd/>
          </a:ln>
          <a:effectLst/>
        </p:spPr>
        <p:txBody>
          <a:bodyPr wrap="none">
            <a:spAutoFit/>
          </a:bodyPr>
          <a:lstStyle/>
          <a:p>
            <a:r>
              <a:rPr lang="en-US" sz="1800">
                <a:latin typeface="Arial" pitchFamily="34" charset="0"/>
              </a:rPr>
              <a:t>Integral</a:t>
            </a:r>
          </a:p>
          <a:p>
            <a:r>
              <a:rPr lang="en-US" sz="1800">
                <a:latin typeface="Arial" pitchFamily="34" charset="0"/>
              </a:rPr>
              <a:t>(for how long)</a:t>
            </a:r>
          </a:p>
        </p:txBody>
      </p:sp>
      <p:sp>
        <p:nvSpPr>
          <p:cNvPr id="152603" name="Text Box 27"/>
          <p:cNvSpPr txBox="1">
            <a:spLocks noChangeArrowheads="1"/>
          </p:cNvSpPr>
          <p:nvPr/>
        </p:nvSpPr>
        <p:spPr bwMode="auto">
          <a:xfrm>
            <a:off x="7264400" y="5221288"/>
            <a:ext cx="1276350" cy="915987"/>
          </a:xfrm>
          <a:prstGeom prst="rect">
            <a:avLst/>
          </a:prstGeom>
          <a:noFill/>
          <a:ln w="9525">
            <a:noFill/>
            <a:miter lim="800000"/>
            <a:headEnd/>
            <a:tailEnd/>
          </a:ln>
          <a:effectLst/>
        </p:spPr>
        <p:txBody>
          <a:bodyPr wrap="none">
            <a:spAutoFit/>
          </a:bodyPr>
          <a:lstStyle/>
          <a:p>
            <a:r>
              <a:rPr lang="en-US" sz="1800">
                <a:latin typeface="Arial" pitchFamily="34" charset="0"/>
              </a:rPr>
              <a:t>Differential</a:t>
            </a:r>
          </a:p>
          <a:p>
            <a:r>
              <a:rPr lang="en-US" sz="1800">
                <a:latin typeface="Arial" pitchFamily="34" charset="0"/>
              </a:rPr>
              <a:t>(how fast)</a:t>
            </a:r>
          </a:p>
          <a:p>
            <a:r>
              <a:rPr lang="en-US" sz="1800">
                <a:latin typeface="Arial" pitchFamily="34" charset="0"/>
              </a:rPr>
              <a:t> </a:t>
            </a:r>
          </a:p>
        </p:txBody>
      </p:sp>
      <p:sp>
        <p:nvSpPr>
          <p:cNvPr id="152604" name="Line 28"/>
          <p:cNvSpPr>
            <a:spLocks noChangeShapeType="1"/>
          </p:cNvSpPr>
          <p:nvPr/>
        </p:nvSpPr>
        <p:spPr bwMode="auto">
          <a:xfrm flipH="1" flipV="1">
            <a:off x="1817688" y="4865688"/>
            <a:ext cx="250825" cy="358775"/>
          </a:xfrm>
          <a:prstGeom prst="line">
            <a:avLst/>
          </a:prstGeom>
          <a:noFill/>
          <a:ln w="9525">
            <a:solidFill>
              <a:schemeClr val="tx1"/>
            </a:solidFill>
            <a:round/>
            <a:headEnd/>
            <a:tailEnd type="triangle" w="med" len="med"/>
          </a:ln>
          <a:effectLst/>
        </p:spPr>
        <p:txBody>
          <a:bodyPr/>
          <a:lstStyle/>
          <a:p>
            <a:endParaRPr lang="en-US"/>
          </a:p>
        </p:txBody>
      </p:sp>
      <p:sp>
        <p:nvSpPr>
          <p:cNvPr id="152605" name="Line 29"/>
          <p:cNvSpPr>
            <a:spLocks noChangeShapeType="1"/>
          </p:cNvSpPr>
          <p:nvPr/>
        </p:nvSpPr>
        <p:spPr bwMode="auto">
          <a:xfrm flipH="1" flipV="1">
            <a:off x="4441825" y="4899025"/>
            <a:ext cx="217488" cy="401638"/>
          </a:xfrm>
          <a:prstGeom prst="line">
            <a:avLst/>
          </a:prstGeom>
          <a:noFill/>
          <a:ln w="9525">
            <a:solidFill>
              <a:schemeClr val="tx1"/>
            </a:solidFill>
            <a:round/>
            <a:headEnd/>
            <a:tailEnd type="triangle" w="med" len="med"/>
          </a:ln>
          <a:effectLst/>
        </p:spPr>
        <p:txBody>
          <a:bodyPr/>
          <a:lstStyle/>
          <a:p>
            <a:endParaRPr lang="en-US"/>
          </a:p>
        </p:txBody>
      </p:sp>
      <p:sp>
        <p:nvSpPr>
          <p:cNvPr id="152606" name="Line 30"/>
          <p:cNvSpPr>
            <a:spLocks noChangeShapeType="1"/>
          </p:cNvSpPr>
          <p:nvPr/>
        </p:nvSpPr>
        <p:spPr bwMode="auto">
          <a:xfrm flipH="1" flipV="1">
            <a:off x="7707313" y="4953000"/>
            <a:ext cx="11112" cy="271463"/>
          </a:xfrm>
          <a:prstGeom prst="line">
            <a:avLst/>
          </a:prstGeom>
          <a:noFill/>
          <a:ln w="9525">
            <a:solidFill>
              <a:schemeClr val="tx1"/>
            </a:solidFill>
            <a:round/>
            <a:headEnd/>
            <a:tailEnd type="triangle" w="med" len="med"/>
          </a:ln>
          <a:effectLst/>
        </p:spPr>
        <p:txBody>
          <a:bodyPr/>
          <a:lstStyle/>
          <a:p>
            <a:endParaRPr lang="en-US"/>
          </a:p>
        </p:txBody>
      </p:sp>
      <p:sp>
        <p:nvSpPr>
          <p:cNvPr id="152607" name="Line 31"/>
          <p:cNvSpPr>
            <a:spLocks noChangeShapeType="1"/>
          </p:cNvSpPr>
          <p:nvPr/>
        </p:nvSpPr>
        <p:spPr bwMode="auto">
          <a:xfrm flipH="1" flipV="1">
            <a:off x="403225" y="4833938"/>
            <a:ext cx="119063" cy="1087437"/>
          </a:xfrm>
          <a:prstGeom prst="line">
            <a:avLst/>
          </a:prstGeom>
          <a:noFill/>
          <a:ln w="9525">
            <a:solidFill>
              <a:schemeClr val="tx1"/>
            </a:solidFill>
            <a:round/>
            <a:headEnd/>
            <a:tailEnd type="triangle" w="med" len="med"/>
          </a:ln>
          <a:effectLst/>
        </p:spPr>
        <p:txBody>
          <a:bodyPr/>
          <a:lstStyle/>
          <a:p>
            <a:endParaRPr lang="en-US"/>
          </a:p>
        </p:txBody>
      </p:sp>
      <p:sp>
        <p:nvSpPr>
          <p:cNvPr id="152608" name="Text Box 32"/>
          <p:cNvSpPr txBox="1">
            <a:spLocks noChangeArrowheads="1"/>
          </p:cNvSpPr>
          <p:nvPr/>
        </p:nvSpPr>
        <p:spPr bwMode="auto">
          <a:xfrm>
            <a:off x="277813" y="6219825"/>
            <a:ext cx="2228850" cy="366713"/>
          </a:xfrm>
          <a:prstGeom prst="rect">
            <a:avLst/>
          </a:prstGeom>
          <a:noFill/>
          <a:ln w="9525">
            <a:noFill/>
            <a:miter lim="800000"/>
            <a:headEnd/>
            <a:tailEnd/>
          </a:ln>
          <a:effectLst/>
        </p:spPr>
        <p:txBody>
          <a:bodyPr wrap="none">
            <a:spAutoFit/>
          </a:bodyPr>
          <a:lstStyle/>
          <a:p>
            <a:r>
              <a:rPr lang="en-US" sz="1800">
                <a:latin typeface="Arial" pitchFamily="34" charset="0"/>
              </a:rPr>
              <a:t>Position of the valve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257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260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260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260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260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260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260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260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260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26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9" grpId="0" build="p"/>
      <p:bldP spid="152601" grpId="0"/>
      <p:bldP spid="152602" grpId="0"/>
      <p:bldP spid="152603" grpId="0"/>
      <p:bldP spid="152604" grpId="0" animBg="1"/>
      <p:bldP spid="152605" grpId="0" animBg="1"/>
      <p:bldP spid="152606" grpId="0" animBg="1"/>
      <p:bldP spid="152607" grpId="0" animBg="1"/>
      <p:bldP spid="152608"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0" y="609600"/>
            <a:ext cx="7772400" cy="1143000"/>
          </a:xfrm>
        </p:spPr>
        <p:txBody>
          <a:bodyPr/>
          <a:lstStyle/>
          <a:p>
            <a:r>
              <a:rPr lang="en-US"/>
              <a:t>Proportional Controllers</a:t>
            </a:r>
          </a:p>
        </p:txBody>
      </p:sp>
      <p:sp>
        <p:nvSpPr>
          <p:cNvPr id="14339" name="Rectangle 3"/>
          <p:cNvSpPr>
            <a:spLocks noGrp="1" noChangeArrowheads="1"/>
          </p:cNvSpPr>
          <p:nvPr>
            <p:ph type="body" idx="4294967295"/>
          </p:nvPr>
        </p:nvSpPr>
        <p:spPr>
          <a:xfrm>
            <a:off x="0" y="1600200"/>
            <a:ext cx="7772400" cy="4114800"/>
          </a:xfrm>
        </p:spPr>
        <p:txBody>
          <a:bodyPr/>
          <a:lstStyle/>
          <a:p>
            <a:endParaRPr lang="en-US"/>
          </a:p>
          <a:p>
            <a:endParaRPr lang="en-US"/>
          </a:p>
          <a:p>
            <a:pPr lvl="1">
              <a:buFontTx/>
              <a:buNone/>
            </a:pPr>
            <a:r>
              <a:rPr lang="en-US" b="1"/>
              <a:t>			x </a:t>
            </a:r>
            <a:r>
              <a:rPr lang="en-US"/>
              <a:t>is controller output</a:t>
            </a:r>
            <a:r>
              <a:rPr lang="en-US" b="1"/>
              <a:t>	</a:t>
            </a:r>
          </a:p>
          <a:p>
            <a:pPr lvl="1">
              <a:buFontTx/>
              <a:buNone/>
            </a:pPr>
            <a:r>
              <a:rPr lang="en-US" b="1"/>
              <a:t>			A </a:t>
            </a:r>
            <a:r>
              <a:rPr lang="en-US"/>
              <a:t>is controller output with no error    </a:t>
            </a:r>
          </a:p>
          <a:p>
            <a:pPr lvl="1">
              <a:buFontTx/>
              <a:buNone/>
            </a:pPr>
            <a:r>
              <a:rPr lang="en-US"/>
              <a:t>                    (often A=0)</a:t>
            </a:r>
            <a:endParaRPr lang="en-US" b="1"/>
          </a:p>
          <a:p>
            <a:pPr lvl="1">
              <a:buFontTx/>
              <a:buNone/>
            </a:pPr>
            <a:r>
              <a:rPr lang="en-US" b="1"/>
              <a:t>			Ki</a:t>
            </a:r>
            <a:r>
              <a:rPr lang="en-US"/>
              <a:t>s proportional </a:t>
            </a:r>
            <a:r>
              <a:rPr lang="en-US" b="1"/>
              <a:t>gain</a:t>
            </a:r>
            <a:r>
              <a:rPr lang="en-US"/>
              <a:t> constant</a:t>
            </a:r>
          </a:p>
          <a:p>
            <a:pPr lvl="1">
              <a:buFontTx/>
              <a:buNone/>
            </a:pPr>
            <a:r>
              <a:rPr lang="en-US"/>
              <a:t>			</a:t>
            </a:r>
            <a:r>
              <a:rPr lang="en-US" b="1"/>
              <a:t>e =</a:t>
            </a:r>
            <a:r>
              <a:rPr lang="en-US"/>
              <a:t>                                is error (offset)</a:t>
            </a:r>
            <a:endParaRPr lang="en-US">
              <a:solidFill>
                <a:srgbClr val="FF0000"/>
              </a:solidFill>
            </a:endParaRPr>
          </a:p>
          <a:p>
            <a:endParaRPr lang="en-US"/>
          </a:p>
        </p:txBody>
      </p:sp>
      <p:sp>
        <p:nvSpPr>
          <p:cNvPr id="14346" name="Rectangle 10"/>
          <p:cNvSpPr>
            <a:spLocks noChangeArrowheads="1"/>
          </p:cNvSpPr>
          <p:nvPr/>
        </p:nvSpPr>
        <p:spPr bwMode="auto">
          <a:xfrm>
            <a:off x="5791200" y="2209800"/>
            <a:ext cx="609600" cy="685800"/>
          </a:xfrm>
          <a:prstGeom prst="rect">
            <a:avLst/>
          </a:prstGeom>
          <a:solidFill>
            <a:schemeClr val="bg1"/>
          </a:solidFill>
          <a:ln w="9525">
            <a:noFill/>
            <a:miter lim="800000"/>
            <a:headEnd/>
            <a:tailEnd/>
          </a:ln>
          <a:effectLst/>
        </p:spPr>
        <p:txBody>
          <a:bodyPr wrap="none" anchor="ctr"/>
          <a:lstStyle/>
          <a:p>
            <a:endParaRPr lang="en-US"/>
          </a:p>
        </p:txBody>
      </p:sp>
      <p:sp>
        <p:nvSpPr>
          <p:cNvPr id="14347" name="Rectangle 11"/>
          <p:cNvSpPr>
            <a:spLocks noChangeArrowheads="1"/>
          </p:cNvSpPr>
          <p:nvPr/>
        </p:nvSpPr>
        <p:spPr bwMode="auto">
          <a:xfrm>
            <a:off x="4419600" y="6172200"/>
            <a:ext cx="609600" cy="685800"/>
          </a:xfrm>
          <a:prstGeom prst="rect">
            <a:avLst/>
          </a:prstGeom>
          <a:solidFill>
            <a:schemeClr val="bg1"/>
          </a:solidFill>
          <a:ln w="9525">
            <a:noFill/>
            <a:miter lim="800000"/>
            <a:headEnd/>
            <a:tailEnd/>
          </a:ln>
          <a:effectLst/>
        </p:spPr>
        <p:txBody>
          <a:bodyPr wrap="none" anchor="ctr"/>
          <a:lstStyle/>
          <a:p>
            <a:endParaRPr lang="en-US"/>
          </a:p>
        </p:txBody>
      </p:sp>
      <p:graphicFrame>
        <p:nvGraphicFramePr>
          <p:cNvPr id="160768" name="Object 1024"/>
          <p:cNvGraphicFramePr>
            <a:graphicFrameLocks noChangeAspect="1"/>
          </p:cNvGraphicFramePr>
          <p:nvPr/>
        </p:nvGraphicFramePr>
        <p:xfrm>
          <a:off x="1663700" y="1676400"/>
          <a:ext cx="6083300" cy="830263"/>
        </p:xfrm>
        <a:graphic>
          <a:graphicData uri="http://schemas.openxmlformats.org/presentationml/2006/ole">
            <p:oleObj spid="_x0000_s4098" name="Equation" r:id="rId4" imgW="1765080" imgH="241200" progId="Equation.3">
              <p:embed/>
            </p:oleObj>
          </a:graphicData>
        </a:graphic>
      </p:graphicFrame>
      <p:graphicFrame>
        <p:nvGraphicFramePr>
          <p:cNvPr id="160769" name="Object 1025"/>
          <p:cNvGraphicFramePr>
            <a:graphicFrameLocks noChangeAspect="1"/>
          </p:cNvGraphicFramePr>
          <p:nvPr/>
        </p:nvGraphicFramePr>
        <p:xfrm>
          <a:off x="2514600" y="4822825"/>
          <a:ext cx="2438400" cy="600075"/>
        </p:xfrm>
        <a:graphic>
          <a:graphicData uri="http://schemas.openxmlformats.org/presentationml/2006/ole">
            <p:oleObj spid="_x0000_s4099" name="Equation" r:id="rId5" imgW="977760" imgH="2412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07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normAutofit fontScale="90000"/>
          </a:bodyPr>
          <a:lstStyle/>
          <a:p>
            <a:r>
              <a:rPr lang="en-US" dirty="0"/>
              <a:t>Issues with </a:t>
            </a:r>
            <a:r>
              <a:rPr lang="en-US" dirty="0" smtClean="0"/>
              <a:t>Proportional Controllers</a:t>
            </a:r>
            <a:endParaRPr lang="en-US" dirty="0"/>
          </a:p>
        </p:txBody>
      </p:sp>
      <p:sp>
        <p:nvSpPr>
          <p:cNvPr id="114691" name="Rectangle 3"/>
          <p:cNvSpPr>
            <a:spLocks noGrp="1" noChangeArrowheads="1"/>
          </p:cNvSpPr>
          <p:nvPr>
            <p:ph type="body" idx="1"/>
          </p:nvPr>
        </p:nvSpPr>
        <p:spPr/>
        <p:txBody>
          <a:bodyPr/>
          <a:lstStyle/>
          <a:p>
            <a:r>
              <a:rPr lang="en-US"/>
              <a:t>Always have an offset</a:t>
            </a:r>
          </a:p>
          <a:p>
            <a:r>
              <a:rPr lang="en-US"/>
              <a:t>But, require less tuning than other controllers</a:t>
            </a:r>
          </a:p>
          <a:p>
            <a:r>
              <a:rPr lang="en-US"/>
              <a:t>Very appropriate for things that change slowly</a:t>
            </a:r>
          </a:p>
          <a:p>
            <a:pPr lvl="1"/>
            <a:r>
              <a:rPr lang="en-US"/>
              <a:t>i.e. building internal temperature</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304800"/>
            <a:ext cx="7772400" cy="1143000"/>
          </a:xfrm>
        </p:spPr>
        <p:txBody>
          <a:bodyPr/>
          <a:lstStyle/>
          <a:p>
            <a:r>
              <a:rPr lang="en-US"/>
              <a:t>Proportional + Integral (PI)</a:t>
            </a:r>
          </a:p>
        </p:txBody>
      </p:sp>
      <p:pic>
        <p:nvPicPr>
          <p:cNvPr id="16389" name="Picture 5" descr="p"/>
          <p:cNvPicPr>
            <a:picLocks noChangeAspect="1" noChangeArrowheads="1"/>
          </p:cNvPicPr>
          <p:nvPr/>
        </p:nvPicPr>
        <p:blipFill>
          <a:blip r:embed="rId4" cstate="print"/>
          <a:srcRect/>
          <a:stretch>
            <a:fillRect/>
          </a:stretch>
        </p:blipFill>
        <p:spPr bwMode="auto">
          <a:xfrm>
            <a:off x="990600" y="3810000"/>
            <a:ext cx="4572000" cy="2574925"/>
          </a:xfrm>
          <a:prstGeom prst="rect">
            <a:avLst/>
          </a:prstGeom>
          <a:noFill/>
        </p:spPr>
      </p:pic>
      <p:sp>
        <p:nvSpPr>
          <p:cNvPr id="16390" name="Text Box 6"/>
          <p:cNvSpPr txBox="1">
            <a:spLocks noChangeArrowheads="1"/>
          </p:cNvSpPr>
          <p:nvPr/>
        </p:nvSpPr>
        <p:spPr bwMode="auto">
          <a:xfrm>
            <a:off x="2743200" y="3048000"/>
            <a:ext cx="3517900" cy="519113"/>
          </a:xfrm>
          <a:prstGeom prst="rect">
            <a:avLst/>
          </a:prstGeom>
          <a:noFill/>
          <a:ln w="9525">
            <a:noFill/>
            <a:miter lim="800000"/>
            <a:headEnd/>
            <a:tailEnd/>
          </a:ln>
          <a:effectLst/>
        </p:spPr>
        <p:txBody>
          <a:bodyPr wrap="none">
            <a:spAutoFit/>
          </a:bodyPr>
          <a:lstStyle/>
          <a:p>
            <a:pPr lvl="1">
              <a:spcBef>
                <a:spcPct val="20000"/>
              </a:spcBef>
            </a:pPr>
            <a:r>
              <a:rPr lang="en-US" sz="2800" b="1"/>
              <a:t>K/T</a:t>
            </a:r>
            <a:r>
              <a:rPr lang="en-US" sz="2800" b="1" baseline="-25000"/>
              <a:t>i</a:t>
            </a:r>
            <a:r>
              <a:rPr lang="en-US" sz="2800"/>
              <a:t> is integral gain</a:t>
            </a:r>
          </a:p>
        </p:txBody>
      </p:sp>
      <p:sp>
        <p:nvSpPr>
          <p:cNvPr id="16391" name="Text Box 7"/>
          <p:cNvSpPr txBox="1">
            <a:spLocks noChangeArrowheads="1"/>
          </p:cNvSpPr>
          <p:nvPr/>
        </p:nvSpPr>
        <p:spPr bwMode="auto">
          <a:xfrm>
            <a:off x="5791200" y="4419600"/>
            <a:ext cx="2819400" cy="1187450"/>
          </a:xfrm>
          <a:prstGeom prst="rect">
            <a:avLst/>
          </a:prstGeom>
          <a:noFill/>
          <a:ln w="9525">
            <a:noFill/>
            <a:miter lim="800000"/>
            <a:headEnd/>
            <a:tailEnd/>
          </a:ln>
          <a:effectLst/>
        </p:spPr>
        <p:txBody>
          <a:bodyPr>
            <a:spAutoFit/>
          </a:bodyPr>
          <a:lstStyle/>
          <a:p>
            <a:r>
              <a:rPr lang="en-US"/>
              <a:t>If controller is tuned properly, offset is reduced to zero</a:t>
            </a:r>
          </a:p>
        </p:txBody>
      </p:sp>
      <p:sp>
        <p:nvSpPr>
          <p:cNvPr id="16392" name="Rectangle 8"/>
          <p:cNvSpPr>
            <a:spLocks noChangeArrowheads="1"/>
          </p:cNvSpPr>
          <p:nvPr/>
        </p:nvSpPr>
        <p:spPr bwMode="auto">
          <a:xfrm>
            <a:off x="3252788" y="6553200"/>
            <a:ext cx="1096962" cy="304800"/>
          </a:xfrm>
          <a:prstGeom prst="rect">
            <a:avLst/>
          </a:prstGeom>
          <a:noFill/>
          <a:ln w="9525">
            <a:noFill/>
            <a:miter lim="800000"/>
            <a:headEnd/>
            <a:tailEnd/>
          </a:ln>
          <a:effectLst/>
        </p:spPr>
        <p:txBody>
          <a:bodyPr wrap="none">
            <a:spAutoFit/>
          </a:bodyPr>
          <a:lstStyle/>
          <a:p>
            <a:r>
              <a:rPr lang="en-US" sz="1400"/>
              <a:t>Figure 2-18a</a:t>
            </a:r>
          </a:p>
        </p:txBody>
      </p:sp>
      <p:graphicFrame>
        <p:nvGraphicFramePr>
          <p:cNvPr id="16394" name="Object 10"/>
          <p:cNvGraphicFramePr>
            <a:graphicFrameLocks noChangeAspect="1"/>
          </p:cNvGraphicFramePr>
          <p:nvPr>
            <p:ph idx="1"/>
          </p:nvPr>
        </p:nvGraphicFramePr>
        <p:xfrm>
          <a:off x="990600" y="1828800"/>
          <a:ext cx="7186613" cy="915988"/>
        </p:xfrm>
        <a:graphic>
          <a:graphicData uri="http://schemas.openxmlformats.org/presentationml/2006/ole">
            <p:oleObj spid="_x0000_s5122" name="Equation" r:id="rId5" imgW="3390840" imgH="4316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3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457200" y="685800"/>
            <a:ext cx="8229600" cy="731838"/>
          </a:xfrm>
        </p:spPr>
        <p:txBody>
          <a:bodyPr>
            <a:normAutofit fontScale="90000"/>
          </a:bodyPr>
          <a:lstStyle/>
          <a:p>
            <a:r>
              <a:rPr lang="en-US" dirty="0"/>
              <a:t>Issues with </a:t>
            </a:r>
            <a:r>
              <a:rPr lang="en-US" dirty="0" smtClean="0"/>
              <a:t>Proportional and Integral </a:t>
            </a:r>
            <a:r>
              <a:rPr lang="en-US" dirty="0"/>
              <a:t>Controllers</a:t>
            </a:r>
          </a:p>
        </p:txBody>
      </p:sp>
      <p:sp>
        <p:nvSpPr>
          <p:cNvPr id="118787" name="Rectangle 3"/>
          <p:cNvSpPr>
            <a:spLocks noGrp="1" noChangeArrowheads="1"/>
          </p:cNvSpPr>
          <p:nvPr>
            <p:ph type="body" idx="1"/>
          </p:nvPr>
        </p:nvSpPr>
        <p:spPr/>
        <p:txBody>
          <a:bodyPr/>
          <a:lstStyle/>
          <a:p>
            <a:r>
              <a:rPr lang="en-US"/>
              <a:t>Scheduling issues</a:t>
            </a:r>
          </a:p>
          <a:p>
            <a:r>
              <a:rPr lang="en-US"/>
              <a:t>Require more tuning than for P</a:t>
            </a:r>
          </a:p>
          <a:p>
            <a:r>
              <a:rPr lang="en-US"/>
              <a:t>But, no offset</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685800"/>
            <a:ext cx="8229600" cy="731838"/>
          </a:xfrm>
        </p:spPr>
        <p:txBody>
          <a:bodyPr>
            <a:normAutofit fontScale="90000"/>
          </a:bodyPr>
          <a:lstStyle/>
          <a:p>
            <a:r>
              <a:rPr lang="en-US" dirty="0"/>
              <a:t>Proportional + Integral + Derivative (PID)</a:t>
            </a:r>
          </a:p>
        </p:txBody>
      </p:sp>
      <p:sp>
        <p:nvSpPr>
          <p:cNvPr id="18435" name="Rectangle 3"/>
          <p:cNvSpPr>
            <a:spLocks noGrp="1" noChangeArrowheads="1"/>
          </p:cNvSpPr>
          <p:nvPr>
            <p:ph type="body" idx="1"/>
          </p:nvPr>
        </p:nvSpPr>
        <p:spPr>
          <a:xfrm>
            <a:off x="228600" y="1981200"/>
            <a:ext cx="8686800" cy="4114800"/>
          </a:xfrm>
        </p:spPr>
        <p:txBody>
          <a:bodyPr/>
          <a:lstStyle/>
          <a:p>
            <a:pPr>
              <a:lnSpc>
                <a:spcPct val="90000"/>
              </a:lnSpc>
            </a:pPr>
            <a:endParaRPr lang="en-US" dirty="0"/>
          </a:p>
          <a:p>
            <a:pPr>
              <a:lnSpc>
                <a:spcPct val="90000"/>
              </a:lnSpc>
            </a:pPr>
            <a:r>
              <a:rPr lang="en-US" dirty="0" smtClean="0"/>
              <a:t>Improvement </a:t>
            </a:r>
            <a:r>
              <a:rPr lang="en-US" dirty="0"/>
              <a:t>over PI because of faster response and less deviation from offset</a:t>
            </a:r>
          </a:p>
          <a:p>
            <a:pPr lvl="1">
              <a:lnSpc>
                <a:spcPct val="90000"/>
              </a:lnSpc>
            </a:pPr>
            <a:r>
              <a:rPr lang="en-US" dirty="0"/>
              <a:t>Increases rate of error correction as errors get larger</a:t>
            </a:r>
          </a:p>
          <a:p>
            <a:pPr>
              <a:lnSpc>
                <a:spcPct val="90000"/>
              </a:lnSpc>
            </a:pPr>
            <a:r>
              <a:rPr lang="en-US" dirty="0"/>
              <a:t>But</a:t>
            </a:r>
          </a:p>
          <a:p>
            <a:pPr lvl="1">
              <a:lnSpc>
                <a:spcPct val="90000"/>
              </a:lnSpc>
            </a:pPr>
            <a:r>
              <a:rPr lang="en-US" dirty="0"/>
              <a:t>HVAC controlled devices are too slow responding</a:t>
            </a:r>
          </a:p>
          <a:p>
            <a:pPr lvl="1">
              <a:lnSpc>
                <a:spcPct val="90000"/>
              </a:lnSpc>
            </a:pPr>
            <a:r>
              <a:rPr lang="en-US" dirty="0"/>
              <a:t>Requires setting three different gains</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457200"/>
            <a:ext cx="8229600" cy="960438"/>
          </a:xfrm>
        </p:spPr>
        <p:txBody>
          <a:bodyPr>
            <a:normAutofit fontScale="90000"/>
          </a:bodyPr>
          <a:lstStyle/>
          <a:p>
            <a:r>
              <a:rPr lang="en-US" dirty="0"/>
              <a:t>The Real World</a:t>
            </a:r>
            <a:br>
              <a:rPr lang="en-US" dirty="0"/>
            </a:br>
            <a:endParaRPr lang="en-US" sz="2000" dirty="0"/>
          </a:p>
        </p:txBody>
      </p:sp>
      <p:sp>
        <p:nvSpPr>
          <p:cNvPr id="20483" name="Rectangle 3"/>
          <p:cNvSpPr>
            <a:spLocks noGrp="1" noChangeArrowheads="1"/>
          </p:cNvSpPr>
          <p:nvPr>
            <p:ph type="body" idx="1"/>
          </p:nvPr>
        </p:nvSpPr>
        <p:spPr/>
        <p:txBody>
          <a:bodyPr/>
          <a:lstStyle/>
          <a:p>
            <a:r>
              <a:rPr lang="en-US"/>
              <a:t>50% of US buildings have control problems</a:t>
            </a:r>
          </a:p>
          <a:p>
            <a:pPr lvl="1"/>
            <a:r>
              <a:rPr lang="en-US"/>
              <a:t>90% tuning and optimization</a:t>
            </a:r>
          </a:p>
          <a:p>
            <a:pPr lvl="1"/>
            <a:r>
              <a:rPr lang="en-US"/>
              <a:t>10% faults</a:t>
            </a:r>
          </a:p>
          <a:p>
            <a:r>
              <a:rPr lang="en-US"/>
              <a:t>25% energy savings from correcting control problems</a:t>
            </a:r>
          </a:p>
          <a:p>
            <a:r>
              <a:rPr lang="en-US"/>
              <a:t>Commissioning is critically important </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t>Practical Details</a:t>
            </a:r>
          </a:p>
        </p:txBody>
      </p:sp>
      <p:sp>
        <p:nvSpPr>
          <p:cNvPr id="19459" name="Rectangle 3"/>
          <p:cNvSpPr>
            <a:spLocks noGrp="1" noChangeArrowheads="1"/>
          </p:cNvSpPr>
          <p:nvPr>
            <p:ph type="body" idx="1"/>
          </p:nvPr>
        </p:nvSpPr>
        <p:spPr/>
        <p:txBody>
          <a:bodyPr/>
          <a:lstStyle/>
          <a:p>
            <a:r>
              <a:rPr lang="en-US"/>
              <a:t>Measure what you want to control</a:t>
            </a:r>
          </a:p>
          <a:p>
            <a:r>
              <a:rPr lang="en-US"/>
              <a:t>Verify that sensors are working</a:t>
            </a:r>
          </a:p>
          <a:p>
            <a:r>
              <a:rPr lang="en-US"/>
              <a:t>Integrate control system components</a:t>
            </a:r>
          </a:p>
          <a:p>
            <a:r>
              <a:rPr lang="en-US"/>
              <a:t>Tune systems</a:t>
            </a:r>
          </a:p>
          <a:p>
            <a:r>
              <a:rPr lang="en-US"/>
              <a:t>Measure performance</a:t>
            </a:r>
          </a:p>
          <a:p>
            <a:pPr>
              <a:buFontTx/>
              <a:buNone/>
            </a:pPr>
            <a:r>
              <a:rPr lang="en-US"/>
              <a:t>		</a:t>
            </a:r>
            <a:r>
              <a:rPr lang="en-US" b="1"/>
              <a:t>Commission control systems</a:t>
            </a:r>
          </a:p>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Indoor Package Unit</a:t>
            </a:r>
            <a:endParaRPr lang="en-US" dirty="0"/>
          </a:p>
        </p:txBody>
      </p:sp>
      <p:pic>
        <p:nvPicPr>
          <p:cNvPr id="4" name="Content Placeholder 3" descr="indoor ahu.JPG"/>
          <p:cNvPicPr>
            <a:picLocks noGrp="1" noChangeAspect="1"/>
          </p:cNvPicPr>
          <p:nvPr>
            <p:ph idx="1"/>
          </p:nvPr>
        </p:nvPicPr>
        <p:blipFill>
          <a:blip r:embed="rId2" cstate="print"/>
          <a:stretch>
            <a:fillRect/>
          </a:stretch>
        </p:blipFill>
        <p:spPr>
          <a:xfrm>
            <a:off x="1171575" y="1615281"/>
            <a:ext cx="6800850" cy="4495800"/>
          </a:xfr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normAutofit fontScale="90000"/>
          </a:bodyPr>
          <a:lstStyle/>
          <a:p>
            <a:r>
              <a:rPr lang="en-US" dirty="0" smtClean="0"/>
              <a:t>Controls Documentation, Maintenance, and Operations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All control systems should be documented with written sequences, parts lists, data sheets, damper and valve schedules, control drawings, marked site plan locations for all controls and remote devices, and points lists where applicable.</a:t>
            </a:r>
          </a:p>
          <a:p>
            <a:r>
              <a:rPr lang="en-US" dirty="0" smtClean="0"/>
              <a:t>This documentation must be kept in a safe and accessible place for the life of the systems and building. </a:t>
            </a:r>
          </a:p>
          <a:p>
            <a:r>
              <a:rPr lang="en-US" dirty="0" smtClean="0"/>
              <a:t>Training sessions should be set up for all affected parties to participate in. </a:t>
            </a:r>
          </a:p>
          <a:p>
            <a:r>
              <a:rPr lang="en-US" dirty="0" smtClean="0"/>
              <a:t>All control systems require periodic maintenance, adjustments, calibration checks, and testing in order to stay in operation properly. Most often, this should be performed on a quarterly or semi-annual basis at minimum. </a:t>
            </a:r>
            <a:endParaRPr lang="en-US"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vac_control_regulate-electrical-consumption1.jpg"/>
          <p:cNvPicPr>
            <a:picLocks noGrp="1" noChangeAspect="1"/>
          </p:cNvPicPr>
          <p:nvPr>
            <p:ph idx="1"/>
          </p:nvPr>
        </p:nvPicPr>
        <p:blipFill>
          <a:blip r:embed="rId3" cstate="print"/>
          <a:stretch>
            <a:fillRect/>
          </a:stretch>
        </p:blipFill>
        <p:spPr>
          <a:xfrm>
            <a:off x="381000" y="1828800"/>
            <a:ext cx="4405575" cy="4724400"/>
          </a:xfrm>
          <a:solidFill>
            <a:schemeClr val="accent1"/>
          </a:solidFill>
          <a:ln>
            <a:solidFill>
              <a:schemeClr val="accent1"/>
            </a:solidFill>
          </a:ln>
        </p:spPr>
      </p:pic>
      <p:sp>
        <p:nvSpPr>
          <p:cNvPr id="2" name="Title 1"/>
          <p:cNvSpPr>
            <a:spLocks noGrp="1"/>
          </p:cNvSpPr>
          <p:nvPr>
            <p:ph type="title"/>
          </p:nvPr>
        </p:nvSpPr>
        <p:spPr/>
        <p:txBody>
          <a:bodyPr/>
          <a:lstStyle/>
          <a:p>
            <a:r>
              <a:rPr lang="en-US" dirty="0" smtClean="0"/>
              <a:t>Typical Control Systems</a:t>
            </a:r>
            <a:endParaRPr lang="en-US" dirty="0"/>
          </a:p>
        </p:txBody>
      </p:sp>
      <p:pic>
        <p:nvPicPr>
          <p:cNvPr id="5" name="Picture 4" descr="imagesCA1DOH1J.jpg"/>
          <p:cNvPicPr>
            <a:picLocks noChangeAspect="1"/>
          </p:cNvPicPr>
          <p:nvPr/>
        </p:nvPicPr>
        <p:blipFill>
          <a:blip r:embed="rId4" cstate="print"/>
          <a:stretch>
            <a:fillRect/>
          </a:stretch>
        </p:blipFill>
        <p:spPr>
          <a:xfrm>
            <a:off x="7543800" y="3657600"/>
            <a:ext cx="1417320" cy="1219200"/>
          </a:xfrm>
          <a:prstGeom prst="rect">
            <a:avLst/>
          </a:prstGeom>
          <a:ln>
            <a:solidFill>
              <a:schemeClr val="accent1"/>
            </a:solidFill>
          </a:ln>
        </p:spPr>
      </p:pic>
      <p:pic>
        <p:nvPicPr>
          <p:cNvPr id="6" name="Picture 5" descr="imagesCACAWNXK.jpg"/>
          <p:cNvPicPr>
            <a:picLocks noChangeAspect="1"/>
          </p:cNvPicPr>
          <p:nvPr/>
        </p:nvPicPr>
        <p:blipFill>
          <a:blip r:embed="rId5" cstate="print"/>
          <a:stretch>
            <a:fillRect/>
          </a:stretch>
        </p:blipFill>
        <p:spPr>
          <a:xfrm>
            <a:off x="5791200" y="5181600"/>
            <a:ext cx="3133725" cy="1457325"/>
          </a:xfrm>
          <a:prstGeom prst="rect">
            <a:avLst/>
          </a:prstGeom>
          <a:ln>
            <a:solidFill>
              <a:schemeClr val="accent1"/>
            </a:solidFill>
          </a:ln>
        </p:spPr>
      </p:pic>
      <p:pic>
        <p:nvPicPr>
          <p:cNvPr id="7" name="Picture 6" descr="CoolMaster4000M.png"/>
          <p:cNvPicPr>
            <a:picLocks noChangeAspect="1"/>
          </p:cNvPicPr>
          <p:nvPr/>
        </p:nvPicPr>
        <p:blipFill>
          <a:blip r:embed="rId6" cstate="print"/>
          <a:stretch>
            <a:fillRect/>
          </a:stretch>
        </p:blipFill>
        <p:spPr>
          <a:xfrm>
            <a:off x="5791200" y="1066800"/>
            <a:ext cx="3098800" cy="2324100"/>
          </a:xfrm>
          <a:prstGeom prst="rect">
            <a:avLst/>
          </a:prstGeom>
          <a:ln>
            <a:solidFill>
              <a:schemeClr val="accent1"/>
            </a:solidFill>
          </a:ln>
        </p:spPr>
      </p:pic>
      <p:pic>
        <p:nvPicPr>
          <p:cNvPr id="8" name="Picture 7" descr="imagesCAEB29F4.jpg"/>
          <p:cNvPicPr>
            <a:picLocks noChangeAspect="1"/>
          </p:cNvPicPr>
          <p:nvPr/>
        </p:nvPicPr>
        <p:blipFill>
          <a:blip r:embed="rId7" cstate="print"/>
          <a:stretch>
            <a:fillRect/>
          </a:stretch>
        </p:blipFill>
        <p:spPr>
          <a:xfrm>
            <a:off x="4876800" y="3048000"/>
            <a:ext cx="2238375" cy="2038350"/>
          </a:xfrm>
          <a:prstGeom prst="rect">
            <a:avLst/>
          </a:prstGeom>
          <a:noFill/>
          <a:ln>
            <a:solidFill>
              <a:schemeClr val="accent1"/>
            </a:solidFill>
          </a:ln>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Controller Technologies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HVAC control systems are often classified by the energy source used to power the controlled devices. The most common forms of energy used are electricity and compressed air.</a:t>
            </a:r>
          </a:p>
          <a:p>
            <a:r>
              <a:rPr lang="en-US" dirty="0" smtClean="0"/>
              <a:t>Systems that use compressed air to operate controlled devices are called pneumatic control systems. </a:t>
            </a:r>
          </a:p>
          <a:p>
            <a:r>
              <a:rPr lang="en-US" dirty="0" smtClean="0"/>
              <a:t>Systems that use electricity as the primary energy source are categorized as either analog-electric or microprocessor-based control systems. </a:t>
            </a:r>
          </a:p>
          <a:p>
            <a:r>
              <a:rPr lang="en-US" dirty="0" smtClean="0"/>
              <a:t>For the purpose of this discussion, the term analog-electric represents the operating characteristics of electromechanical and electronic controls.</a:t>
            </a:r>
            <a:endParaRPr lang="en-US"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controlsysuntitled.png"/>
          <p:cNvPicPr>
            <a:picLocks noChangeAspect="1"/>
          </p:cNvPicPr>
          <p:nvPr/>
        </p:nvPicPr>
        <p:blipFill>
          <a:blip r:embed="rId3" cstate="print"/>
          <a:stretch>
            <a:fillRect/>
          </a:stretch>
        </p:blipFill>
        <p:spPr>
          <a:xfrm>
            <a:off x="4419600" y="1447800"/>
            <a:ext cx="4724400" cy="3538740"/>
          </a:xfrm>
          <a:prstGeom prst="rect">
            <a:avLst/>
          </a:prstGeom>
        </p:spPr>
      </p:pic>
      <p:sp>
        <p:nvSpPr>
          <p:cNvPr id="2" name="Title 1"/>
          <p:cNvSpPr>
            <a:spLocks noGrp="1"/>
          </p:cNvSpPr>
          <p:nvPr>
            <p:ph type="title"/>
          </p:nvPr>
        </p:nvSpPr>
        <p:spPr/>
        <p:txBody>
          <a:bodyPr/>
          <a:lstStyle/>
          <a:p>
            <a:r>
              <a:rPr lang="en-US" dirty="0" smtClean="0"/>
              <a:t>Pneumatic Control System</a:t>
            </a:r>
            <a:endParaRPr lang="en-US" dirty="0"/>
          </a:p>
        </p:txBody>
      </p:sp>
      <p:sp>
        <p:nvSpPr>
          <p:cNvPr id="3" name="Content Placeholder 2"/>
          <p:cNvSpPr>
            <a:spLocks noGrp="1"/>
          </p:cNvSpPr>
          <p:nvPr>
            <p:ph idx="1"/>
          </p:nvPr>
        </p:nvSpPr>
        <p:spPr>
          <a:xfrm>
            <a:off x="457200" y="1600200"/>
            <a:ext cx="4038600" cy="4800600"/>
          </a:xfrm>
        </p:spPr>
        <p:txBody>
          <a:bodyPr>
            <a:normAutofit fontScale="55000" lnSpcReduction="20000"/>
          </a:bodyPr>
          <a:lstStyle/>
          <a:p>
            <a:r>
              <a:rPr lang="en-US" dirty="0" smtClean="0"/>
              <a:t>Pneumatic control systems vary the pressure of compressed air to operate controlled devices, such as valve and damper actuators. </a:t>
            </a:r>
          </a:p>
          <a:p>
            <a:r>
              <a:rPr lang="en-US" dirty="0" smtClean="0"/>
              <a:t>Pneumatic control systems consist of the following major components:</a:t>
            </a:r>
          </a:p>
          <a:p>
            <a:pPr lvl="1"/>
            <a:r>
              <a:rPr lang="en-US" dirty="0" smtClean="0"/>
              <a:t>Air compressor with storage tank</a:t>
            </a:r>
          </a:p>
          <a:p>
            <a:pPr lvl="1"/>
            <a:r>
              <a:rPr lang="en-US" dirty="0" smtClean="0"/>
              <a:t>Air drier</a:t>
            </a:r>
          </a:p>
          <a:p>
            <a:pPr lvl="1"/>
            <a:r>
              <a:rPr lang="en-US" dirty="0" smtClean="0"/>
              <a:t>Air filter</a:t>
            </a:r>
          </a:p>
          <a:p>
            <a:pPr lvl="1"/>
            <a:r>
              <a:rPr lang="en-US" dirty="0" smtClean="0"/>
              <a:t>Pressure-reducing valve</a:t>
            </a:r>
          </a:p>
          <a:p>
            <a:pPr lvl="1"/>
            <a:r>
              <a:rPr lang="en-US" dirty="0" smtClean="0"/>
              <a:t>Controller</a:t>
            </a:r>
          </a:p>
          <a:p>
            <a:pPr lvl="1"/>
            <a:r>
              <a:rPr lang="en-US" dirty="0" smtClean="0"/>
              <a:t>Controlled device</a:t>
            </a:r>
          </a:p>
          <a:p>
            <a:r>
              <a:rPr lang="en-US" dirty="0" smtClean="0"/>
              <a:t>The controllers in a pneumatic system are connected to the main line. Each controller signals a controlled device to move by adjusting the air pressure in the branch line.</a:t>
            </a:r>
            <a:endParaRPr lang="en-US"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Analog – Electric Controller</a:t>
            </a:r>
            <a:endParaRPr lang="en-US" dirty="0"/>
          </a:p>
        </p:txBody>
      </p:sp>
      <p:sp>
        <p:nvSpPr>
          <p:cNvPr id="3" name="Content Placeholder 2"/>
          <p:cNvSpPr>
            <a:spLocks noGrp="1"/>
          </p:cNvSpPr>
          <p:nvPr>
            <p:ph idx="1"/>
          </p:nvPr>
        </p:nvSpPr>
        <p:spPr>
          <a:xfrm>
            <a:off x="457200" y="1600200"/>
            <a:ext cx="4267200" cy="4525963"/>
          </a:xfrm>
        </p:spPr>
        <p:txBody>
          <a:bodyPr>
            <a:normAutofit fontScale="55000" lnSpcReduction="20000"/>
          </a:bodyPr>
          <a:lstStyle/>
          <a:p>
            <a:r>
              <a:rPr lang="en-US" dirty="0" smtClean="0"/>
              <a:t>Analog-electric control systems vary the electric current of voltage to operate the controlled devices. </a:t>
            </a:r>
          </a:p>
          <a:p>
            <a:r>
              <a:rPr lang="en-US" dirty="0" smtClean="0"/>
              <a:t>A sensor sends an electric signal to the controller, and the controller sends an electric signal to operate the controlled device.</a:t>
            </a:r>
          </a:p>
          <a:p>
            <a:r>
              <a:rPr lang="en-US" dirty="0" smtClean="0"/>
              <a:t>An analog-electric controller is a solid-state device that uses an assortment of electronic hardware devices (such as mercury switches, snap-acting contacts, or potentiometers) to process the input signal and generate the desired corrective output signal.</a:t>
            </a:r>
          </a:p>
          <a:p>
            <a:r>
              <a:rPr lang="en-US" dirty="0" smtClean="0"/>
              <a:t>Analog-electric control systems require much less maintenance than pneumatic systems, which typically leads to improved comfort control and more-efficient use of energy.</a:t>
            </a:r>
            <a:endParaRPr lang="en-US" dirty="0"/>
          </a:p>
        </p:txBody>
      </p:sp>
      <p:pic>
        <p:nvPicPr>
          <p:cNvPr id="12290" name="Picture 2"/>
          <p:cNvPicPr>
            <a:picLocks noChangeAspect="1" noChangeArrowheads="1"/>
          </p:cNvPicPr>
          <p:nvPr/>
        </p:nvPicPr>
        <p:blipFill>
          <a:blip r:embed="rId2" cstate="print"/>
          <a:srcRect/>
          <a:stretch>
            <a:fillRect/>
          </a:stretch>
        </p:blipFill>
        <p:spPr bwMode="auto">
          <a:xfrm>
            <a:off x="4800600" y="1524000"/>
            <a:ext cx="4322618" cy="2895600"/>
          </a:xfrm>
          <a:prstGeom prst="rect">
            <a:avLst/>
          </a:prstGeom>
          <a:noFill/>
          <a:ln w="9525">
            <a:noFill/>
            <a:miter lim="800000"/>
            <a:headEnd/>
            <a:tailEnd/>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4724400" y="3990975"/>
            <a:ext cx="4399549" cy="2867025"/>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Microprocessor-Based Controller</a:t>
            </a:r>
            <a:endParaRPr lang="en-US" dirty="0"/>
          </a:p>
        </p:txBody>
      </p:sp>
      <p:sp>
        <p:nvSpPr>
          <p:cNvPr id="3" name="Content Placeholder 2"/>
          <p:cNvSpPr>
            <a:spLocks noGrp="1"/>
          </p:cNvSpPr>
          <p:nvPr>
            <p:ph idx="1"/>
          </p:nvPr>
        </p:nvSpPr>
        <p:spPr>
          <a:xfrm>
            <a:off x="457200" y="1295400"/>
            <a:ext cx="4724400" cy="4830763"/>
          </a:xfrm>
        </p:spPr>
        <p:txBody>
          <a:bodyPr>
            <a:normAutofit fontScale="55000" lnSpcReduction="20000"/>
          </a:bodyPr>
          <a:lstStyle/>
          <a:p>
            <a:r>
              <a:rPr lang="en-US" dirty="0" smtClean="0"/>
              <a:t>Similar to analog-electric control systems, microprocessor-based control systems vary the electric current or voltage to operate controlled devices. </a:t>
            </a:r>
          </a:p>
          <a:p>
            <a:r>
              <a:rPr lang="en-US" dirty="0" smtClean="0"/>
              <a:t>The sensors and controlled devices used in microprocessor-based control systems are often the same as those used in analog-electric systems. </a:t>
            </a:r>
          </a:p>
          <a:p>
            <a:r>
              <a:rPr lang="en-US" dirty="0" smtClean="0"/>
              <a:t>A microprocessor-based controller,  however, uses digital </a:t>
            </a:r>
            <a:r>
              <a:rPr lang="en-US" i="1" dirty="0" smtClean="0"/>
              <a:t>software </a:t>
            </a:r>
            <a:r>
              <a:rPr lang="en-US" dirty="0" smtClean="0"/>
              <a:t>programs, rather than electronic </a:t>
            </a:r>
            <a:r>
              <a:rPr lang="en-US" i="1" dirty="0" smtClean="0"/>
              <a:t>hardware devices, to process the input signal and generate </a:t>
            </a:r>
            <a:r>
              <a:rPr lang="en-US" dirty="0" smtClean="0"/>
              <a:t>the desired corrective output signal. This type of control is often referred to as </a:t>
            </a:r>
            <a:r>
              <a:rPr lang="en-US" b="1" dirty="0" smtClean="0"/>
              <a:t>direct digital control (DDC).</a:t>
            </a:r>
          </a:p>
          <a:p>
            <a:r>
              <a:rPr lang="en-US" dirty="0" smtClean="0"/>
              <a:t>Microprocessor-based controllers are able to accommodate more- sophisticated control sequences at lower costs than pneumatic or analog-electric controllers.</a:t>
            </a:r>
            <a:endParaRPr 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Comparison </a:t>
            </a:r>
            <a:r>
              <a:rPr lang="en-US" smtClean="0"/>
              <a:t>of Technologies</a:t>
            </a:r>
            <a:endParaRPr lang="en-US"/>
          </a:p>
        </p:txBody>
      </p:sp>
      <p:sp>
        <p:nvSpPr>
          <p:cNvPr id="3" name="Content Placeholder 2"/>
          <p:cNvSpPr>
            <a:spLocks noGrp="1"/>
          </p:cNvSpPr>
          <p:nvPr>
            <p:ph sz="half" idx="1"/>
          </p:nvPr>
        </p:nvSpPr>
        <p:spPr/>
        <p:txBody>
          <a:bodyPr>
            <a:normAutofit lnSpcReduction="10000"/>
          </a:bodyPr>
          <a:lstStyle/>
          <a:p>
            <a:r>
              <a:rPr lang="en-US" dirty="0" smtClean="0"/>
              <a:t>Pneumatic</a:t>
            </a:r>
          </a:p>
          <a:p>
            <a:pPr lvl="1"/>
            <a:r>
              <a:rPr lang="en-US" dirty="0" smtClean="0"/>
              <a:t>No communication capabilities</a:t>
            </a:r>
          </a:p>
          <a:p>
            <a:pPr lvl="1"/>
            <a:r>
              <a:rPr lang="en-US" dirty="0" smtClean="0"/>
              <a:t>Expensive and complicated to provide complex control strategies</a:t>
            </a:r>
          </a:p>
          <a:p>
            <a:pPr lvl="1"/>
            <a:r>
              <a:rPr lang="en-US" dirty="0" smtClean="0"/>
              <a:t>Inherently proportional</a:t>
            </a:r>
          </a:p>
          <a:p>
            <a:pPr lvl="1"/>
            <a:r>
              <a:rPr lang="en-US" dirty="0" smtClean="0"/>
              <a:t>Extensive maintenance requirements</a:t>
            </a:r>
          </a:p>
        </p:txBody>
      </p:sp>
      <p:sp>
        <p:nvSpPr>
          <p:cNvPr id="5" name="Content Placeholder 4"/>
          <p:cNvSpPr>
            <a:spLocks noGrp="1"/>
          </p:cNvSpPr>
          <p:nvPr>
            <p:ph sz="half" idx="2"/>
          </p:nvPr>
        </p:nvSpPr>
        <p:spPr/>
        <p:txBody>
          <a:bodyPr>
            <a:normAutofit lnSpcReduction="10000"/>
          </a:bodyPr>
          <a:lstStyle/>
          <a:p>
            <a:r>
              <a:rPr lang="en-US" dirty="0" smtClean="0"/>
              <a:t>Microprocessor-based</a:t>
            </a:r>
          </a:p>
          <a:p>
            <a:pPr lvl="1"/>
            <a:r>
              <a:rPr lang="en-US" dirty="0" smtClean="0"/>
              <a:t>Allows system-wide communication</a:t>
            </a:r>
          </a:p>
          <a:p>
            <a:pPr lvl="1"/>
            <a:r>
              <a:rPr lang="en-US" dirty="0" smtClean="0"/>
              <a:t>Fewer hardware components</a:t>
            </a:r>
          </a:p>
          <a:p>
            <a:pPr lvl="1"/>
            <a:r>
              <a:rPr lang="en-US" dirty="0" smtClean="0"/>
              <a:t>Easily accommodates complex control strategies</a:t>
            </a:r>
          </a:p>
          <a:p>
            <a:pPr lvl="1"/>
            <a:r>
              <a:rPr lang="en-US" dirty="0" smtClean="0"/>
              <a:t>Provides many types of control action</a:t>
            </a:r>
          </a:p>
          <a:p>
            <a:pPr lvl="1"/>
            <a:r>
              <a:rPr lang="en-US" dirty="0" smtClean="0"/>
              <a:t>Fewer maintenance requirements</a:t>
            </a:r>
            <a:endParaRPr lang="en-US"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normAutofit fontScale="90000"/>
          </a:bodyPr>
          <a:lstStyle/>
          <a:p>
            <a:r>
              <a:rPr lang="en-US" dirty="0" smtClean="0"/>
              <a:t>D. Energy Efficiency and/or Conservation Measures</a:t>
            </a:r>
            <a:endParaRPr lang="en-US" dirty="0"/>
          </a:p>
        </p:txBody>
      </p:sp>
      <p:sp>
        <p:nvSpPr>
          <p:cNvPr id="3" name="Content Placeholder 2"/>
          <p:cNvSpPr>
            <a:spLocks noGrp="1"/>
          </p:cNvSpPr>
          <p:nvPr>
            <p:ph idx="1"/>
          </p:nvPr>
        </p:nvSpPr>
        <p:spPr/>
        <p:txBody>
          <a:bodyPr/>
          <a:lstStyle/>
          <a:p>
            <a:r>
              <a:rPr lang="en-US" dirty="0" smtClean="0"/>
              <a:t>Although there has been debate over the differences between the two terms, industry practice is that they are used interchangeably:</a:t>
            </a:r>
          </a:p>
          <a:p>
            <a:pPr lvl="1"/>
            <a:r>
              <a:rPr lang="en-US" dirty="0" smtClean="0"/>
              <a:t>EEM: Energy Efficiency Measures </a:t>
            </a:r>
          </a:p>
          <a:p>
            <a:pPr lvl="1"/>
            <a:r>
              <a:rPr lang="en-US" dirty="0" smtClean="0"/>
              <a:t>ECM: Energy Conservation Measures</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Operations &amp; Maintenance (O&amp;M)</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Effective O&amp;M is one of the most cost effective methods for ensuring reliability, safety, and energy efficiency. </a:t>
            </a:r>
          </a:p>
          <a:p>
            <a:r>
              <a:rPr lang="en-US" dirty="0" smtClean="0"/>
              <a:t>Operations and Maintenance are the </a:t>
            </a:r>
            <a:r>
              <a:rPr lang="en-US" b="1" dirty="0" smtClean="0"/>
              <a:t>decisions and actions</a:t>
            </a:r>
            <a:r>
              <a:rPr lang="en-US" dirty="0" smtClean="0"/>
              <a:t> regarding the control and upkeep of property and equipments.</a:t>
            </a:r>
          </a:p>
          <a:p>
            <a:pPr lvl="1"/>
            <a:r>
              <a:rPr lang="en-US" dirty="0" smtClean="0"/>
              <a:t>Actions focused on scheduling procedures, system controls, optimization</a:t>
            </a:r>
          </a:p>
          <a:p>
            <a:pPr lvl="1"/>
            <a:r>
              <a:rPr lang="en-US" dirty="0" smtClean="0"/>
              <a:t>Performance of routine, preventative, actions aimed at preventing equipment failure or decline</a:t>
            </a:r>
            <a:endParaRPr lang="en-US"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normAutofit fontScale="90000"/>
          </a:bodyPr>
          <a:lstStyle/>
          <a:p>
            <a:r>
              <a:rPr lang="en-US" dirty="0" smtClean="0"/>
              <a:t> Routine maintenance to assure optimal performance	</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Routine or preventive maintenance can be defined as follows: </a:t>
            </a:r>
          </a:p>
          <a:p>
            <a:pPr lvl="1"/>
            <a:r>
              <a:rPr lang="en-US" dirty="0" smtClean="0"/>
              <a:t>Actions performed on a time- or machine-run-based schedule that detect, preclude, or mitigate degradation of a component or system with the aim of sustaining or extending its useful life through controlling degradation to an acceptable level.</a:t>
            </a:r>
          </a:p>
          <a:p>
            <a:r>
              <a:rPr lang="en-US" dirty="0" smtClean="0"/>
              <a:t>Preventive maintenance programs have several advantages over purely reactive programs.  </a:t>
            </a:r>
          </a:p>
          <a:p>
            <a:r>
              <a:rPr lang="en-US" dirty="0" smtClean="0"/>
              <a:t>By performing the preventive maintenance as the equipment designer envisioned, the life of the equipment is extended this translates into dollar savings. </a:t>
            </a:r>
          </a:p>
          <a:p>
            <a:pPr lvl="1"/>
            <a:r>
              <a:rPr lang="en-US" dirty="0" smtClean="0"/>
              <a:t>Preventive maintenance (e.g., lubrication, filter change) will generally run the equipment more efficiently, resulting in dollar savings.</a:t>
            </a:r>
          </a:p>
          <a:p>
            <a:r>
              <a:rPr lang="en-US" dirty="0" smtClean="0"/>
              <a:t>While we will not prevent equipment catastrophic failures, we will decrease the number of failures.</a:t>
            </a:r>
          </a:p>
          <a:p>
            <a:pPr lvl="1"/>
            <a:r>
              <a:rPr lang="en-US" dirty="0" smtClean="0"/>
              <a:t>Minimizing failures translate into maintenance and capital cost savings.</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Split System Packaged Unit</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The split-system packaged unit consists of two separate pieces of equipment: </a:t>
            </a:r>
          </a:p>
          <a:p>
            <a:pPr lvl="1"/>
            <a:r>
              <a:rPr lang="en-US" dirty="0" smtClean="0"/>
              <a:t>an indoor air handler (often installed in the fan room)</a:t>
            </a:r>
          </a:p>
          <a:p>
            <a:pPr lvl="1"/>
            <a:r>
              <a:rPr lang="en-US" dirty="0" smtClean="0"/>
              <a:t>an outdoor condensing unit (often installed on a rooftop, or podium, or on the ground)</a:t>
            </a:r>
          </a:p>
          <a:p>
            <a:r>
              <a:rPr lang="en-US" dirty="0" smtClean="0"/>
              <a:t>A split packaged unit has its compressors and condenser in its outdoor condensing unit, whereas an indoor packaged unit usually has its compressors indoors. </a:t>
            </a:r>
          </a:p>
          <a:p>
            <a:r>
              <a:rPr lang="en-US" dirty="0" smtClean="0"/>
              <a:t>The two sections are field connected through refrigerant piping and electric wiring.</a:t>
            </a:r>
          </a:p>
          <a:p>
            <a:r>
              <a:rPr lang="en-US" dirty="0" smtClean="0"/>
              <a:t>The cooling capacity of split packaged units varies from 3 to 75.</a:t>
            </a:r>
            <a:endParaRPr 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normAutofit fontScale="90000"/>
          </a:bodyPr>
          <a:lstStyle/>
          <a:p>
            <a:r>
              <a:rPr lang="en-US" dirty="0" smtClean="0"/>
              <a:t>Repairs to restore equipment to specification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Once identified, planned, and validated, project implementation for the repair comes next. </a:t>
            </a:r>
          </a:p>
          <a:p>
            <a:r>
              <a:rPr lang="en-US" dirty="0" smtClean="0"/>
              <a:t>For typical O&amp;M projects, this requires coordination with building managers and occupants and may require service outages and other disconnections. </a:t>
            </a:r>
          </a:p>
          <a:p>
            <a:r>
              <a:rPr lang="en-US" dirty="0" smtClean="0"/>
              <a:t>Once  implemented, the project moves to the evaluation and verification phase, making use of pre-defined evaluation protocols aimed at opportunity function and verified performance. </a:t>
            </a:r>
          </a:p>
          <a:p>
            <a:r>
              <a:rPr lang="en-US" dirty="0" smtClean="0"/>
              <a:t>Elements of this step should be ongoing over the life of the project as a means of continued performance and savings persistence.</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Economizer to Air Handlers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primary design intent behind most economizer systems is to provide free cooling any time the outdoor temperature is below the required system supply temperature. </a:t>
            </a:r>
          </a:p>
          <a:p>
            <a:r>
              <a:rPr lang="en-US" dirty="0" smtClean="0"/>
              <a:t>The </a:t>
            </a:r>
            <a:r>
              <a:rPr lang="en-US" u="sng" dirty="0" smtClean="0"/>
              <a:t>economizer cycle </a:t>
            </a:r>
            <a:r>
              <a:rPr lang="en-US" dirty="0" smtClean="0"/>
              <a:t>will also reduce the mechanical cooling load when the outdoor temperature is higher than the required supply temperature but the outdoor air enthalpy (or total heat content) is less than the enthalpy of the return air. </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 name="Picture 175" descr="econo.jpg"/>
          <p:cNvPicPr>
            <a:picLocks noChangeAspect="1"/>
          </p:cNvPicPr>
          <p:nvPr/>
        </p:nvPicPr>
        <p:blipFill>
          <a:blip r:embed="rId3" cstate="print"/>
          <a:stretch>
            <a:fillRect/>
          </a:stretch>
        </p:blipFill>
        <p:spPr>
          <a:xfrm>
            <a:off x="3124200" y="1447800"/>
            <a:ext cx="3357121" cy="2286000"/>
          </a:xfrm>
          <a:prstGeom prst="rect">
            <a:avLst/>
          </a:prstGeom>
        </p:spPr>
      </p:pic>
      <p:sp>
        <p:nvSpPr>
          <p:cNvPr id="61" name="Title 60"/>
          <p:cNvSpPr>
            <a:spLocks noGrp="1"/>
          </p:cNvSpPr>
          <p:nvPr>
            <p:ph type="title"/>
          </p:nvPr>
        </p:nvSpPr>
        <p:spPr/>
        <p:txBody>
          <a:bodyPr/>
          <a:lstStyle/>
          <a:p>
            <a:r>
              <a:rPr lang="en-US" dirty="0" smtClean="0"/>
              <a:t>Economizer on AHU</a:t>
            </a:r>
            <a:endParaRPr lang="en-US" dirty="0"/>
          </a:p>
        </p:txBody>
      </p:sp>
      <p:pic>
        <p:nvPicPr>
          <p:cNvPr id="175" name="Picture 174" descr="imagesCA27UG1O.jpg"/>
          <p:cNvPicPr>
            <a:picLocks noChangeAspect="1"/>
          </p:cNvPicPr>
          <p:nvPr/>
        </p:nvPicPr>
        <p:blipFill>
          <a:blip r:embed="rId4" cstate="print"/>
          <a:stretch>
            <a:fillRect/>
          </a:stretch>
        </p:blipFill>
        <p:spPr>
          <a:xfrm>
            <a:off x="4953000" y="3733800"/>
            <a:ext cx="3875095" cy="3048000"/>
          </a:xfrm>
          <a:prstGeom prst="rect">
            <a:avLst/>
          </a:prstGeom>
        </p:spPr>
      </p:pic>
      <p:pic>
        <p:nvPicPr>
          <p:cNvPr id="4" name="Picture 3"/>
          <p:cNvPicPr>
            <a:picLocks noChangeAspect="1" noChangeArrowheads="1"/>
          </p:cNvPicPr>
          <p:nvPr/>
        </p:nvPicPr>
        <p:blipFill>
          <a:blip r:embed="rId5" cstate="print"/>
          <a:srcRect/>
          <a:stretch>
            <a:fillRect/>
          </a:stretch>
        </p:blipFill>
        <p:spPr bwMode="auto">
          <a:xfrm>
            <a:off x="304800" y="3601346"/>
            <a:ext cx="4191000" cy="3180454"/>
          </a:xfrm>
          <a:prstGeom prst="rect">
            <a:avLst/>
          </a:prstGeom>
          <a:noFill/>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Scheduling</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Site energy/facility managers should have a goal of matching HVAC scheduling to the actual tenant schedules within all buildings. </a:t>
            </a:r>
          </a:p>
          <a:p>
            <a:pPr lvl="1"/>
            <a:r>
              <a:rPr lang="en-US" dirty="0" smtClean="0"/>
              <a:t>The building operators should closely monitor tenant schedules and adjust the HVAC schedules accordingly to meet changing schedules throughout the year.</a:t>
            </a:r>
          </a:p>
          <a:p>
            <a:r>
              <a:rPr lang="en-US" dirty="0" smtClean="0"/>
              <a:t>The construction of the building, including the types of windows, insulation, and overall orientation, contributes to its ability to retain conditioned air. </a:t>
            </a:r>
          </a:p>
          <a:p>
            <a:pPr lvl="1"/>
            <a:r>
              <a:rPr lang="en-US" dirty="0" smtClean="0"/>
              <a:t>This coupled with the internal heating and cooling loads in the building will dictate when the HVAC system should be cycled during the day.</a:t>
            </a:r>
            <a:endParaRPr lang="en-US"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Scheduling: DDC Optimal Start/Stop</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Most DDC systems have </a:t>
            </a:r>
            <a:r>
              <a:rPr lang="en-US" u="sng" dirty="0" smtClean="0"/>
              <a:t>optimal start-stop </a:t>
            </a:r>
            <a:r>
              <a:rPr lang="en-US" dirty="0" smtClean="0"/>
              <a:t>programs with software algorithms that assess indoor and outdoor temperatures and, based on adaptive learning, the DDC system will activate the building’s HVAC system at different times each day. </a:t>
            </a:r>
          </a:p>
          <a:p>
            <a:pPr lvl="1"/>
            <a:r>
              <a:rPr lang="en-US" dirty="0" smtClean="0"/>
              <a:t>This technology is one of the most energy-efficient HVAC control programs available and should be used whenever possible. </a:t>
            </a:r>
          </a:p>
          <a:p>
            <a:r>
              <a:rPr lang="en-US" dirty="0" smtClean="0"/>
              <a:t>Other DDC systems have the ability to program preset start-stop times for the building’s HVAC system. </a:t>
            </a:r>
          </a:p>
          <a:p>
            <a:pPr lvl="1"/>
            <a:r>
              <a:rPr lang="en-US" dirty="0" smtClean="0"/>
              <a:t>In this case, the building operators should try to start the HVAC system as close to the tenants’ arrival as possible. </a:t>
            </a:r>
          </a:p>
          <a:p>
            <a:r>
              <a:rPr lang="en-US" dirty="0" smtClean="0"/>
              <a:t>The operators should also consider applying different start times based on average outdoor air temperatures versus times of extreme outdoor air temperatures.</a:t>
            </a:r>
            <a:endParaRPr lang="en-US"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Coefficient of Performance (COP)</a:t>
            </a:r>
            <a:endParaRPr lang="en-US" dirty="0"/>
          </a:p>
        </p:txBody>
      </p:sp>
      <p:sp>
        <p:nvSpPr>
          <p:cNvPr id="3" name="Content Placeholder 2"/>
          <p:cNvSpPr>
            <a:spLocks noGrp="1"/>
          </p:cNvSpPr>
          <p:nvPr>
            <p:ph idx="1"/>
          </p:nvPr>
        </p:nvSpPr>
        <p:spPr/>
        <p:txBody>
          <a:bodyPr>
            <a:normAutofit/>
          </a:bodyPr>
          <a:lstStyle/>
          <a:p>
            <a:r>
              <a:rPr lang="en-US" dirty="0" smtClean="0"/>
              <a:t>COP is a measure of the amount of power input to a system compared to the amount of power output by that system</a:t>
            </a:r>
          </a:p>
          <a:p>
            <a:r>
              <a:rPr lang="en-US" dirty="0" smtClean="0"/>
              <a:t>It is a measurement of efficiency; the higher the number, the more efficient the system is. </a:t>
            </a:r>
          </a:p>
          <a:p>
            <a:r>
              <a:rPr lang="en-US" dirty="0" smtClean="0"/>
              <a:t>It can be used to describe any system:</a:t>
            </a:r>
            <a:endParaRPr lang="en-US" dirty="0"/>
          </a:p>
        </p:txBody>
      </p:sp>
      <p:pic>
        <p:nvPicPr>
          <p:cNvPr id="5" name="Picture 4" descr="cop_eq1.jpg"/>
          <p:cNvPicPr>
            <a:picLocks noChangeAspect="1"/>
          </p:cNvPicPr>
          <p:nvPr/>
        </p:nvPicPr>
        <p:blipFill>
          <a:blip r:embed="rId3" cstate="print"/>
          <a:stretch>
            <a:fillRect/>
          </a:stretch>
        </p:blipFill>
        <p:spPr>
          <a:xfrm>
            <a:off x="3048000" y="5029200"/>
            <a:ext cx="3249386" cy="914400"/>
          </a:xfrm>
          <a:prstGeom prst="rect">
            <a:avLst/>
          </a:prstGeom>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op_eq4.jpg"/>
          <p:cNvPicPr>
            <a:picLocks noChangeAspect="1"/>
          </p:cNvPicPr>
          <p:nvPr/>
        </p:nvPicPr>
        <p:blipFill>
          <a:blip r:embed="rId3" cstate="print"/>
          <a:stretch>
            <a:fillRect/>
          </a:stretch>
        </p:blipFill>
        <p:spPr>
          <a:xfrm>
            <a:off x="609600" y="5334000"/>
            <a:ext cx="3486150" cy="590550"/>
          </a:xfrm>
          <a:prstGeom prst="rect">
            <a:avLst/>
          </a:prstGeom>
        </p:spPr>
      </p:pic>
      <p:sp>
        <p:nvSpPr>
          <p:cNvPr id="2" name="Title 1"/>
          <p:cNvSpPr>
            <a:spLocks noGrp="1"/>
          </p:cNvSpPr>
          <p:nvPr>
            <p:ph type="title"/>
          </p:nvPr>
        </p:nvSpPr>
        <p:spPr/>
        <p:txBody>
          <a:bodyPr>
            <a:normAutofit fontScale="90000"/>
          </a:bodyPr>
          <a:lstStyle/>
          <a:p>
            <a:r>
              <a:rPr lang="en-US" dirty="0" smtClean="0"/>
              <a:t>Energy Efficiency Ratio and </a:t>
            </a:r>
            <a:br>
              <a:rPr lang="en-US" dirty="0" smtClean="0"/>
            </a:br>
            <a:r>
              <a:rPr lang="en-US" dirty="0" smtClean="0"/>
              <a:t>Seasonal Energy Efficiency Ratio</a:t>
            </a:r>
            <a:endParaRPr lang="en-US" dirty="0"/>
          </a:p>
        </p:txBody>
      </p:sp>
      <p:sp>
        <p:nvSpPr>
          <p:cNvPr id="4" name="Text Placeholder 3"/>
          <p:cNvSpPr>
            <a:spLocks noGrp="1"/>
          </p:cNvSpPr>
          <p:nvPr>
            <p:ph type="body" idx="1"/>
          </p:nvPr>
        </p:nvSpPr>
        <p:spPr/>
        <p:txBody>
          <a:bodyPr/>
          <a:lstStyle/>
          <a:p>
            <a:r>
              <a:rPr lang="en-US" dirty="0" smtClean="0"/>
              <a:t>EER</a:t>
            </a:r>
            <a:endParaRPr lang="en-US" dirty="0"/>
          </a:p>
        </p:txBody>
      </p:sp>
      <p:sp>
        <p:nvSpPr>
          <p:cNvPr id="5" name="Content Placeholder 4"/>
          <p:cNvSpPr>
            <a:spLocks noGrp="1"/>
          </p:cNvSpPr>
          <p:nvPr>
            <p:ph sz="half" idx="2"/>
          </p:nvPr>
        </p:nvSpPr>
        <p:spPr>
          <a:xfrm>
            <a:off x="457200" y="2174875"/>
            <a:ext cx="4040188" cy="3463925"/>
          </a:xfrm>
        </p:spPr>
        <p:txBody>
          <a:bodyPr>
            <a:normAutofit fontScale="85000" lnSpcReduction="20000"/>
          </a:bodyPr>
          <a:lstStyle/>
          <a:p>
            <a:r>
              <a:rPr lang="en-US" dirty="0" smtClean="0"/>
              <a:t>The energy efficiency ratio is used to evaluate the equipment’s efficiency while in the cooling mode </a:t>
            </a:r>
          </a:p>
          <a:p>
            <a:r>
              <a:rPr lang="en-US" dirty="0" smtClean="0"/>
              <a:t>EER is defined as the total  cooling capacity divided by the total electrical power consumption</a:t>
            </a:r>
          </a:p>
          <a:p>
            <a:r>
              <a:rPr lang="en-US" dirty="0" smtClean="0"/>
              <a:t>EER ratings evaluated how a unit will perform at one specific point. A higher value for EER represents a higher efficiency</a:t>
            </a:r>
            <a:endParaRPr lang="en-US" dirty="0"/>
          </a:p>
        </p:txBody>
      </p:sp>
      <p:sp>
        <p:nvSpPr>
          <p:cNvPr id="6" name="Text Placeholder 5"/>
          <p:cNvSpPr>
            <a:spLocks noGrp="1"/>
          </p:cNvSpPr>
          <p:nvPr>
            <p:ph type="body" sz="quarter" idx="3"/>
          </p:nvPr>
        </p:nvSpPr>
        <p:spPr/>
        <p:txBody>
          <a:bodyPr/>
          <a:lstStyle/>
          <a:p>
            <a:r>
              <a:rPr lang="en-US" dirty="0" smtClean="0"/>
              <a:t>SEER</a:t>
            </a:r>
            <a:endParaRPr lang="en-US" dirty="0"/>
          </a:p>
        </p:txBody>
      </p:sp>
      <p:sp>
        <p:nvSpPr>
          <p:cNvPr id="7" name="Content Placeholder 6"/>
          <p:cNvSpPr>
            <a:spLocks noGrp="1"/>
          </p:cNvSpPr>
          <p:nvPr>
            <p:ph sz="quarter" idx="4"/>
          </p:nvPr>
        </p:nvSpPr>
        <p:spPr>
          <a:xfrm>
            <a:off x="4645025" y="2174875"/>
            <a:ext cx="4041775" cy="3692525"/>
          </a:xfrm>
        </p:spPr>
        <p:txBody>
          <a:bodyPr>
            <a:normAutofit fontScale="85000" lnSpcReduction="10000"/>
          </a:bodyPr>
          <a:lstStyle/>
          <a:p>
            <a:r>
              <a:rPr lang="en-US" dirty="0" smtClean="0"/>
              <a:t>Purpose is to represent the efficiency of a unit while in cooling mode</a:t>
            </a:r>
          </a:p>
          <a:p>
            <a:r>
              <a:rPr lang="en-US" dirty="0" smtClean="0"/>
              <a:t>Accounts for energy consumption of fan motors and compressors</a:t>
            </a:r>
          </a:p>
          <a:p>
            <a:r>
              <a:rPr lang="en-US" dirty="0" smtClean="0"/>
              <a:t>The SEER evaluates a unit’s performance under two different conditions:</a:t>
            </a:r>
          </a:p>
          <a:p>
            <a:pPr lvl="1"/>
            <a:r>
              <a:rPr lang="en-US" dirty="0" smtClean="0"/>
              <a:t>high and low humidity with less than design ambient conditions. </a:t>
            </a:r>
          </a:p>
          <a:p>
            <a:r>
              <a:rPr lang="en-US" dirty="0" smtClean="0"/>
              <a:t>A higher value of SEER represents a higher cooling efficiency. </a:t>
            </a:r>
            <a:endParaRPr lang="en-US" dirty="0"/>
          </a:p>
        </p:txBody>
      </p:sp>
      <p:pic>
        <p:nvPicPr>
          <p:cNvPr id="8" name="Picture 7" descr="cop_eq9.jpg"/>
          <p:cNvPicPr>
            <a:picLocks noChangeAspect="1"/>
          </p:cNvPicPr>
          <p:nvPr/>
        </p:nvPicPr>
        <p:blipFill>
          <a:blip r:embed="rId4" cstate="print"/>
          <a:stretch>
            <a:fillRect/>
          </a:stretch>
        </p:blipFill>
        <p:spPr>
          <a:xfrm>
            <a:off x="3819525" y="5715000"/>
            <a:ext cx="5248275" cy="619125"/>
          </a:xfrm>
          <a:prstGeom prst="rect">
            <a:avLst/>
          </a:prstGeom>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smtClean="0"/>
              <a:t>Calculating the energy reductions of common EEM </a:t>
            </a:r>
            <a:endParaRPr lang="en-US" dirty="0"/>
          </a:p>
        </p:txBody>
      </p:sp>
      <p:sp>
        <p:nvSpPr>
          <p:cNvPr id="11" name="Content Placeholder 10"/>
          <p:cNvSpPr>
            <a:spLocks noGrp="1"/>
          </p:cNvSpPr>
          <p:nvPr>
            <p:ph idx="1"/>
          </p:nvPr>
        </p:nvSpPr>
        <p:spPr/>
        <p:txBody>
          <a:bodyPr>
            <a:normAutofit fontScale="92500" lnSpcReduction="20000"/>
          </a:bodyPr>
          <a:lstStyle/>
          <a:p>
            <a:r>
              <a:rPr lang="en-US" dirty="0" smtClean="0"/>
              <a:t>Basic Approach to Calculating Energy Savings</a:t>
            </a:r>
          </a:p>
          <a:p>
            <a:pPr lvl="1"/>
            <a:r>
              <a:rPr lang="en-US" dirty="0" smtClean="0"/>
              <a:t>The two key options for estimating energy and demand savings are a deemed savings approach and a measured savings approach.</a:t>
            </a:r>
          </a:p>
          <a:p>
            <a:pPr lvl="2"/>
            <a:r>
              <a:rPr lang="en-US" dirty="0" smtClean="0"/>
              <a:t>DEEMED method involves multiplying the number of installed measures by an estimated (or deemed) savings per measure, which is derived from historical evaluations</a:t>
            </a:r>
          </a:p>
          <a:p>
            <a:pPr lvl="2"/>
            <a:r>
              <a:rPr lang="en-US" dirty="0" smtClean="0"/>
              <a:t>MEASURED method involves using one or more of the following techniques:</a:t>
            </a:r>
          </a:p>
          <a:p>
            <a:pPr lvl="3"/>
            <a:r>
              <a:rPr lang="en-US" dirty="0" smtClean="0"/>
              <a:t>Engineering methods</a:t>
            </a:r>
          </a:p>
          <a:p>
            <a:pPr lvl="3"/>
            <a:r>
              <a:rPr lang="en-US" dirty="0" smtClean="0"/>
              <a:t>Statistical Analysis</a:t>
            </a:r>
          </a:p>
          <a:p>
            <a:pPr lvl="3"/>
            <a:r>
              <a:rPr lang="en-US" dirty="0" smtClean="0"/>
              <a:t>Computer simulation </a:t>
            </a:r>
          </a:p>
          <a:p>
            <a:pPr lvl="3"/>
            <a:r>
              <a:rPr lang="en-US" dirty="0" smtClean="0"/>
              <a:t>Metering and Monitoring</a:t>
            </a:r>
          </a:p>
          <a:p>
            <a:pPr lvl="3"/>
            <a:r>
              <a:rPr lang="en-US" dirty="0" smtClean="0"/>
              <a:t>Integrative methods</a:t>
            </a:r>
          </a:p>
          <a:p>
            <a:pPr lvl="1">
              <a:buNone/>
            </a:pPr>
            <a:endParaRPr lang="en-US"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Savings </a:t>
            </a:r>
            <a:endParaRPr lang="en-US" dirty="0"/>
          </a:p>
        </p:txBody>
      </p:sp>
      <p:sp>
        <p:nvSpPr>
          <p:cNvPr id="3" name="Content Placeholder 2"/>
          <p:cNvSpPr>
            <a:spLocks noGrp="1"/>
          </p:cNvSpPr>
          <p:nvPr>
            <p:ph idx="1"/>
          </p:nvPr>
        </p:nvSpPr>
        <p:spPr>
          <a:xfrm>
            <a:off x="457200" y="1447801"/>
            <a:ext cx="8229600" cy="1752599"/>
          </a:xfrm>
        </p:spPr>
        <p:txBody>
          <a:bodyPr>
            <a:normAutofit fontScale="77500" lnSpcReduction="20000"/>
          </a:bodyPr>
          <a:lstStyle/>
          <a:p>
            <a:r>
              <a:rPr lang="en-US" dirty="0" smtClean="0"/>
              <a:t>Energy Savings determined by using the equation: </a:t>
            </a:r>
          </a:p>
          <a:p>
            <a:pPr lvl="1"/>
            <a:r>
              <a:rPr lang="en-US" i="1" dirty="0" smtClean="0"/>
              <a:t>Energy savings =  </a:t>
            </a:r>
            <a:r>
              <a:rPr lang="en-US" b="1" i="1" dirty="0" smtClean="0"/>
              <a:t>(b)</a:t>
            </a:r>
            <a:r>
              <a:rPr lang="en-US" i="1" dirty="0" smtClean="0"/>
              <a:t>(Baseline energy use) — 				 	</a:t>
            </a:r>
            <a:r>
              <a:rPr lang="en-US" b="1" i="1" dirty="0" smtClean="0"/>
              <a:t>(a)</a:t>
            </a:r>
            <a:r>
              <a:rPr lang="en-US" i="1" dirty="0" smtClean="0"/>
              <a:t>(Post-installation energy use) ± 				</a:t>
            </a:r>
            <a:r>
              <a:rPr lang="en-US" b="1" i="1" dirty="0" smtClean="0"/>
              <a:t>(c)</a:t>
            </a:r>
            <a:r>
              <a:rPr lang="en-US" i="1" dirty="0" smtClean="0"/>
              <a:t>(Adjustments)</a:t>
            </a:r>
          </a:p>
          <a:p>
            <a:pPr lvl="1"/>
            <a:r>
              <a:rPr lang="en-US" dirty="0" smtClean="0"/>
              <a:t>In the graph below, savings are represented by shaded area:</a:t>
            </a:r>
            <a:endParaRPr lang="en-US" dirty="0"/>
          </a:p>
        </p:txBody>
      </p:sp>
      <p:pic>
        <p:nvPicPr>
          <p:cNvPr id="4" name="Picture 3" descr="energy-savings.gif"/>
          <p:cNvPicPr>
            <a:picLocks noChangeAspect="1"/>
          </p:cNvPicPr>
          <p:nvPr/>
        </p:nvPicPr>
        <p:blipFill>
          <a:blip r:embed="rId3" cstate="print"/>
          <a:stretch>
            <a:fillRect/>
          </a:stretch>
        </p:blipFill>
        <p:spPr>
          <a:xfrm>
            <a:off x="457199" y="3200400"/>
            <a:ext cx="7718533" cy="35814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Split-System Packaged Unit </a:t>
            </a:r>
            <a:endParaRPr lang="en-US" dirty="0"/>
          </a:p>
        </p:txBody>
      </p:sp>
      <p:pic>
        <p:nvPicPr>
          <p:cNvPr id="4" name="Content Placeholder 3" descr="split ahu.JPG"/>
          <p:cNvPicPr>
            <a:picLocks noGrp="1" noChangeAspect="1"/>
          </p:cNvPicPr>
          <p:nvPr>
            <p:ph idx="1"/>
          </p:nvPr>
        </p:nvPicPr>
        <p:blipFill>
          <a:blip r:embed="rId2" cstate="print"/>
          <a:stretch>
            <a:fillRect/>
          </a:stretch>
        </p:blipFill>
        <p:spPr>
          <a:xfrm>
            <a:off x="457200" y="1723107"/>
            <a:ext cx="8229600" cy="4280148"/>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Built-Up AHU (field assembled)</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The built-up AHU is field-assembled from individual components selected by the designer. </a:t>
            </a:r>
          </a:p>
          <a:p>
            <a:r>
              <a:rPr lang="en-US" dirty="0" smtClean="0"/>
              <a:t>This approach allows the designer complete flexibility of size and arrangement. </a:t>
            </a:r>
          </a:p>
          <a:p>
            <a:r>
              <a:rPr lang="en-US" dirty="0" smtClean="0"/>
              <a:t>Built-up systems allow choices of styles and performance characteristics in every component.  For example: </a:t>
            </a:r>
          </a:p>
          <a:p>
            <a:pPr lvl="1"/>
            <a:r>
              <a:rPr lang="en-US" dirty="0" smtClean="0"/>
              <a:t>Air intakes and discharges may be roof hoods or wall louvers</a:t>
            </a:r>
          </a:p>
          <a:p>
            <a:pPr lvl="1"/>
            <a:r>
              <a:rPr lang="en-US" dirty="0" smtClean="0"/>
              <a:t>Dampers may be parallel-blade or opposed-blade, preferably with tight shutoff for outside air and relief air applications</a:t>
            </a:r>
          </a:p>
          <a:p>
            <a:pPr lvl="1"/>
            <a:r>
              <a:rPr lang="en-US" dirty="0" smtClean="0"/>
              <a:t>Filters may be of any desired style and arrangement for the space allowed. </a:t>
            </a:r>
          </a:p>
          <a:p>
            <a:pPr lvl="1"/>
            <a:r>
              <a:rPr lang="en-US" dirty="0" smtClean="0"/>
              <a:t>Cooling may utilize any available economically viable service or combination of services, including evaporative cooling , direct-expansion refrigeration, chilled water, etc.</a:t>
            </a:r>
          </a:p>
          <a:p>
            <a:pPr lvl="1"/>
            <a:r>
              <a:rPr lang="en-US" dirty="0" smtClean="0"/>
              <a:t>Heating may utilize any available viable service including  gas-fired devices, oil-fired devices, steam or hot water from  a remote plant, geothermal water, solar heated water, etc. </a:t>
            </a:r>
          </a:p>
          <a:p>
            <a:pPr lvl="1"/>
            <a:r>
              <a:rPr lang="en-US" dirty="0" smtClean="0"/>
              <a:t>Humidification may be by steam injection, air washers, or other wetted media. </a:t>
            </a:r>
          </a:p>
          <a:p>
            <a:pPr lvl="1"/>
            <a:r>
              <a:rPr lang="en-US" dirty="0" smtClean="0"/>
              <a:t>Fans may be of any design which develops enough static pressure  to handle the fan system component and distribution system pres- sure drops. </a:t>
            </a:r>
            <a:endParaRPr lang="en-US" sz="4000" dirty="0" smtClean="0"/>
          </a:p>
          <a:p>
            <a:pPr lvl="1"/>
            <a:endParaRPr lang="en-US" dirty="0" smtClean="0"/>
          </a:p>
          <a:p>
            <a:pPr lvl="1"/>
            <a:endParaRPr lang="en-US" dirty="0" smtClean="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Individual Room AHUs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Individual room AHUs are used extensively in hotels, motels, and apartments. </a:t>
            </a:r>
          </a:p>
          <a:p>
            <a:r>
              <a:rPr lang="en-US" dirty="0" smtClean="0"/>
              <a:t>The principal advantages are economy and convenience</a:t>
            </a:r>
          </a:p>
          <a:p>
            <a:pPr lvl="1"/>
            <a:r>
              <a:rPr lang="en-US" dirty="0" smtClean="0"/>
              <a:t>if the room is not occupied, the unit can be shut off</a:t>
            </a:r>
          </a:p>
          <a:p>
            <a:pPr lvl="1"/>
            <a:r>
              <a:rPr lang="en-US" dirty="0" smtClean="0"/>
              <a:t>the occupant can select heating, cooling, or nothing to suit </a:t>
            </a:r>
          </a:p>
          <a:p>
            <a:r>
              <a:rPr lang="en-US" dirty="0" smtClean="0"/>
              <a:t>Room AHUs include: </a:t>
            </a:r>
          </a:p>
          <a:p>
            <a:pPr lvl="1"/>
            <a:r>
              <a:rPr lang="en-US" dirty="0" smtClean="0"/>
              <a:t>fan-coil units</a:t>
            </a:r>
          </a:p>
          <a:p>
            <a:pPr lvl="1"/>
            <a:r>
              <a:rPr lang="en-US" dirty="0" smtClean="0"/>
              <a:t>unit ventilators</a:t>
            </a:r>
          </a:p>
          <a:p>
            <a:pPr lvl="1"/>
            <a:r>
              <a:rPr lang="en-US" dirty="0" smtClean="0"/>
              <a:t>self-contained heat pumps</a:t>
            </a:r>
          </a:p>
          <a:p>
            <a:pPr lvl="1"/>
            <a:r>
              <a:rPr lang="en-US" dirty="0" smtClean="0"/>
              <a:t>water-to-air heat pumps</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Fan Coil Unit</a:t>
            </a:r>
            <a:endParaRPr lang="en-US" dirty="0"/>
          </a:p>
        </p:txBody>
      </p:sp>
      <p:sp>
        <p:nvSpPr>
          <p:cNvPr id="5" name="Content Placeholder 4"/>
          <p:cNvSpPr>
            <a:spLocks noGrp="1"/>
          </p:cNvSpPr>
          <p:nvPr>
            <p:ph sz="half" idx="1"/>
          </p:nvPr>
        </p:nvSpPr>
        <p:spPr>
          <a:xfrm>
            <a:off x="457200" y="1219200"/>
            <a:ext cx="4191000" cy="4906963"/>
          </a:xfrm>
        </p:spPr>
        <p:txBody>
          <a:bodyPr>
            <a:noAutofit/>
          </a:bodyPr>
          <a:lstStyle/>
          <a:p>
            <a:r>
              <a:rPr lang="en-US" sz="1600" dirty="0" smtClean="0"/>
              <a:t>A fan-coil unit includes a fan, a heating and/or cooling coil, a filter, and sometimes an outside air connection with a manual damper, all  in a sheet-metal casing with supply and return connections (for concealed units) or grilles (for exposed units).</a:t>
            </a:r>
          </a:p>
          <a:p>
            <a:r>
              <a:rPr lang="en-US" sz="1600" dirty="0" smtClean="0"/>
              <a:t>Ceiling or floor-mounted arrangements are typical</a:t>
            </a:r>
          </a:p>
          <a:p>
            <a:r>
              <a:rPr lang="en-US" sz="1600" dirty="0" smtClean="0"/>
              <a:t>The coil may have one set of  connections  for  both  heating  and  cooling or may be split, with separate sections for heating and cooling</a:t>
            </a:r>
          </a:p>
          <a:p>
            <a:r>
              <a:rPr lang="en-US" sz="1600" dirty="0" smtClean="0"/>
              <a:t>A fan-coil unit depends on an outside source for its thermal energy</a:t>
            </a:r>
          </a:p>
          <a:p>
            <a:r>
              <a:rPr lang="en-US" sz="1600" dirty="0" smtClean="0"/>
              <a:t>Common sizes range from 100 to 1200 cfm, and some manufacturers offer ceiling-mounted units up to 2000 cfm. </a:t>
            </a:r>
            <a:endParaRPr lang="en-US" sz="1600" dirty="0"/>
          </a:p>
        </p:txBody>
      </p:sp>
      <p:pic>
        <p:nvPicPr>
          <p:cNvPr id="7" name="Content Placeholder 6" descr="FanCoil_1.jpg"/>
          <p:cNvPicPr>
            <a:picLocks noGrp="1" noChangeAspect="1"/>
          </p:cNvPicPr>
          <p:nvPr>
            <p:ph sz="half" idx="2"/>
          </p:nvPr>
        </p:nvPicPr>
        <p:blipFill>
          <a:blip r:embed="rId2" cstate="print"/>
          <a:stretch>
            <a:fillRect/>
          </a:stretch>
        </p:blipFill>
        <p:spPr>
          <a:xfrm>
            <a:off x="5638800" y="1219200"/>
            <a:ext cx="3305175" cy="3200400"/>
          </a:xfrm>
          <a:ln>
            <a:solidFill>
              <a:schemeClr val="tx2">
                <a:lumMod val="60000"/>
                <a:lumOff val="40000"/>
              </a:schemeClr>
            </a:solidFill>
          </a:ln>
        </p:spPr>
      </p:pic>
      <p:pic>
        <p:nvPicPr>
          <p:cNvPr id="9" name="Picture 8" descr="Fan-Coil-2.jpg"/>
          <p:cNvPicPr>
            <a:picLocks noChangeAspect="1"/>
          </p:cNvPicPr>
          <p:nvPr/>
        </p:nvPicPr>
        <p:blipFill>
          <a:blip r:embed="rId3" cstate="print"/>
          <a:stretch>
            <a:fillRect/>
          </a:stretch>
        </p:blipFill>
        <p:spPr>
          <a:xfrm>
            <a:off x="4648200" y="4343400"/>
            <a:ext cx="3124200" cy="2036978"/>
          </a:xfrm>
          <a:prstGeom prst="rect">
            <a:avLst/>
          </a:prstGeom>
          <a:ln>
            <a:solidFill>
              <a:schemeClr val="tx2">
                <a:lumMod val="60000"/>
                <a:lumOff val="40000"/>
              </a:schemeClr>
            </a:solid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Ventilators</a:t>
            </a:r>
            <a:endParaRPr lang="en-US" dirty="0"/>
          </a:p>
        </p:txBody>
      </p:sp>
      <p:sp>
        <p:nvSpPr>
          <p:cNvPr id="3" name="Content Placeholder 2"/>
          <p:cNvSpPr>
            <a:spLocks noGrp="1"/>
          </p:cNvSpPr>
          <p:nvPr>
            <p:ph sz="half" idx="1"/>
          </p:nvPr>
        </p:nvSpPr>
        <p:spPr/>
        <p:txBody>
          <a:bodyPr>
            <a:normAutofit fontScale="55000" lnSpcReduction="20000"/>
          </a:bodyPr>
          <a:lstStyle/>
          <a:p>
            <a:r>
              <a:rPr lang="en-US" dirty="0" smtClean="0"/>
              <a:t>A unit ventilator is a larger fan-coil with an outside air connection which allows it to provide up </a:t>
            </a:r>
            <a:br>
              <a:rPr lang="en-US" dirty="0" smtClean="0"/>
            </a:br>
            <a:r>
              <a:rPr lang="en-US" dirty="0" smtClean="0"/>
              <a:t>to 100 percent outside air for ventilation and natural cooling . </a:t>
            </a:r>
          </a:p>
          <a:p>
            <a:r>
              <a:rPr lang="en-US" dirty="0" smtClean="0"/>
              <a:t>The unit ventilator is used primarily in schoolrooms and similar spaces where high ventilation rates are needed. </a:t>
            </a:r>
          </a:p>
          <a:p>
            <a:r>
              <a:rPr lang="en-US" dirty="0" smtClean="0"/>
              <a:t>Controls are included with the unit. </a:t>
            </a:r>
          </a:p>
          <a:p>
            <a:r>
              <a:rPr lang="en-US" dirty="0" smtClean="0"/>
              <a:t>The typical control cycle provides for opening the outside air damper to minimum position when the fan is started, and increasing the outside air amount to 100 percent as the room temperature approaches the heating set point. Only minimal outside air is used when refrigerated cooling is required. </a:t>
            </a:r>
          </a:p>
          <a:p>
            <a:r>
              <a:rPr lang="en-US" dirty="0" smtClean="0"/>
              <a:t>Many unit-ventilator system designs ignore the need for relief air when the units are in full ventilation mode. The consequence is a </a:t>
            </a:r>
            <a:br>
              <a:rPr lang="en-US" dirty="0" smtClean="0"/>
            </a:br>
            <a:r>
              <a:rPr lang="en-US" dirty="0" smtClean="0"/>
              <a:t>pressurized room or building. Failure of the outside air damper to close tightly may result in freezing of water coils in cold climates. </a:t>
            </a:r>
          </a:p>
          <a:p>
            <a:endParaRPr lang="en-US" dirty="0"/>
          </a:p>
        </p:txBody>
      </p:sp>
      <p:pic>
        <p:nvPicPr>
          <p:cNvPr id="7" name="Picture 6" descr="unit ventilator 2.gif"/>
          <p:cNvPicPr>
            <a:picLocks noChangeAspect="1"/>
          </p:cNvPicPr>
          <p:nvPr/>
        </p:nvPicPr>
        <p:blipFill>
          <a:blip r:embed="rId2" cstate="print"/>
          <a:stretch>
            <a:fillRect/>
          </a:stretch>
        </p:blipFill>
        <p:spPr>
          <a:xfrm>
            <a:off x="4572000" y="3352800"/>
            <a:ext cx="2362200" cy="2869110"/>
          </a:xfrm>
          <a:prstGeom prst="rect">
            <a:avLst/>
          </a:prstGeom>
          <a:ln>
            <a:solidFill>
              <a:schemeClr val="tx2">
                <a:lumMod val="60000"/>
                <a:lumOff val="40000"/>
              </a:schemeClr>
            </a:solidFill>
          </a:ln>
        </p:spPr>
      </p:pic>
      <p:pic>
        <p:nvPicPr>
          <p:cNvPr id="9" name="Content Placeholder 8" descr="unit vent 1jpg.jpg"/>
          <p:cNvPicPr>
            <a:picLocks noGrp="1" noChangeAspect="1"/>
          </p:cNvPicPr>
          <p:nvPr>
            <p:ph sz="half" idx="2"/>
          </p:nvPr>
        </p:nvPicPr>
        <p:blipFill>
          <a:blip r:embed="rId3" cstate="print"/>
          <a:stretch>
            <a:fillRect/>
          </a:stretch>
        </p:blipFill>
        <p:spPr>
          <a:xfrm>
            <a:off x="6248400" y="1371599"/>
            <a:ext cx="2343150" cy="2584035"/>
          </a:xfrm>
          <a:ln>
            <a:solidFill>
              <a:schemeClr val="tx2">
                <a:lumMod val="60000"/>
                <a:lumOff val="40000"/>
              </a:schemeClr>
            </a:solid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 Contained Heat Pumps</a:t>
            </a:r>
            <a:endParaRPr lang="en-US" dirty="0"/>
          </a:p>
        </p:txBody>
      </p:sp>
      <p:sp>
        <p:nvSpPr>
          <p:cNvPr id="3" name="Content Placeholder 2"/>
          <p:cNvSpPr>
            <a:spLocks noGrp="1"/>
          </p:cNvSpPr>
          <p:nvPr>
            <p:ph sz="half" idx="1"/>
          </p:nvPr>
        </p:nvSpPr>
        <p:spPr/>
        <p:txBody>
          <a:bodyPr>
            <a:normAutofit fontScale="77500" lnSpcReduction="20000"/>
          </a:bodyPr>
          <a:lstStyle/>
          <a:p>
            <a:r>
              <a:rPr lang="en-US" dirty="0" smtClean="0"/>
              <a:t>These are through-the-wall units, with an outside coil, an inside coil, and an auxiliary heating coil all in a single package. </a:t>
            </a:r>
          </a:p>
          <a:p>
            <a:r>
              <a:rPr lang="en-US" dirty="0" smtClean="0"/>
              <a:t>It has the lowest first cost of any individual AHU system. </a:t>
            </a:r>
          </a:p>
          <a:p>
            <a:r>
              <a:rPr lang="en-US" dirty="0" smtClean="0"/>
              <a:t>It is the noisiest and typically least comfortable of all the systems discussed. </a:t>
            </a:r>
          </a:p>
          <a:p>
            <a:r>
              <a:rPr lang="en-US" dirty="0" smtClean="0"/>
              <a:t>These units are often found in hotel/motel applications; guard shacks, vending kiosks  and similar applications. </a:t>
            </a:r>
            <a:endParaRPr lang="en-US" dirty="0"/>
          </a:p>
        </p:txBody>
      </p:sp>
      <p:pic>
        <p:nvPicPr>
          <p:cNvPr id="6" name="Picture 5" descr="self contained heat pump.jpg"/>
          <p:cNvPicPr>
            <a:picLocks noChangeAspect="1"/>
          </p:cNvPicPr>
          <p:nvPr/>
        </p:nvPicPr>
        <p:blipFill>
          <a:blip r:embed="rId2" cstate="print"/>
          <a:stretch>
            <a:fillRect/>
          </a:stretch>
        </p:blipFill>
        <p:spPr>
          <a:xfrm>
            <a:off x="4495800" y="3733800"/>
            <a:ext cx="3314700" cy="2898648"/>
          </a:xfrm>
          <a:prstGeom prst="rect">
            <a:avLst/>
          </a:prstGeom>
          <a:ln>
            <a:solidFill>
              <a:schemeClr val="tx2">
                <a:lumMod val="60000"/>
                <a:lumOff val="40000"/>
              </a:schemeClr>
            </a:solidFill>
          </a:ln>
        </p:spPr>
      </p:pic>
      <p:pic>
        <p:nvPicPr>
          <p:cNvPr id="5" name="Content Placeholder 4" descr="self contained heat pump.png"/>
          <p:cNvPicPr>
            <a:picLocks noGrp="1" noChangeAspect="1"/>
          </p:cNvPicPr>
          <p:nvPr>
            <p:ph sz="half" idx="2"/>
          </p:nvPr>
        </p:nvPicPr>
        <p:blipFill>
          <a:blip r:embed="rId3" cstate="print"/>
          <a:stretch>
            <a:fillRect/>
          </a:stretch>
        </p:blipFill>
        <p:spPr>
          <a:xfrm>
            <a:off x="5791200" y="1447800"/>
            <a:ext cx="3048000" cy="2316480"/>
          </a:xfrm>
          <a:ln>
            <a:solidFill>
              <a:schemeClr val="tx2">
                <a:lumMod val="60000"/>
                <a:lumOff val="40000"/>
              </a:schemeClr>
            </a:solid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85800" y="914400"/>
            <a:ext cx="8001000" cy="738664"/>
          </a:xfrm>
          <a:prstGeom prst="rect">
            <a:avLst/>
          </a:prstGeom>
          <a:noFill/>
        </p:spPr>
        <p:txBody>
          <a:bodyPr wrap="square" numCol="2">
            <a:spAutoFit/>
          </a:bodyPr>
          <a:lstStyle/>
          <a:p>
            <a:pPr algn="ctr" fontAlgn="auto">
              <a:spcBef>
                <a:spcPts val="0"/>
              </a:spcBef>
              <a:spcAft>
                <a:spcPts val="0"/>
              </a:spcAft>
              <a:defRPr/>
            </a:pPr>
            <a:r>
              <a:rPr lang="en-US" sz="2400" dirty="0">
                <a:solidFill>
                  <a:srgbClr val="0070C0"/>
                </a:solidFill>
                <a:latin typeface="+mn-lt"/>
              </a:rPr>
              <a:t>Outline</a:t>
            </a:r>
          </a:p>
          <a:p>
            <a:pPr fontAlgn="auto">
              <a:spcBef>
                <a:spcPts val="0"/>
              </a:spcBef>
              <a:spcAft>
                <a:spcPts val="0"/>
              </a:spcAft>
              <a:defRPr/>
            </a:pPr>
            <a:r>
              <a:rPr lang="en-US" dirty="0">
                <a:solidFill>
                  <a:srgbClr val="FF0000"/>
                </a:solidFill>
                <a:latin typeface="+mn-lt"/>
              </a:rPr>
              <a:t>A. </a:t>
            </a:r>
            <a:r>
              <a:rPr lang="en-US" dirty="0" smtClean="0">
                <a:solidFill>
                  <a:srgbClr val="FF0000"/>
                </a:solidFill>
                <a:latin typeface="+mn-lt"/>
              </a:rPr>
              <a:t>INSERT OUTLINE</a:t>
            </a:r>
            <a:endParaRPr lang="en-US" dirty="0">
              <a:solidFill>
                <a:srgbClr val="FF0000"/>
              </a:solidFill>
              <a:latin typeface="+mn-lt"/>
            </a:endParaRPr>
          </a:p>
        </p:txBody>
      </p:sp>
      <p:sp>
        <p:nvSpPr>
          <p:cNvPr id="3077"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
        <p:nvSpPr>
          <p:cNvPr id="3078" name="Rectangle 9"/>
          <p:cNvSpPr>
            <a:spLocks noChangeArrowheads="1"/>
          </p:cNvSpPr>
          <p:nvPr/>
        </p:nvSpPr>
        <p:spPr bwMode="auto">
          <a:xfrm>
            <a:off x="6643004" y="6248400"/>
            <a:ext cx="2209580" cy="369332"/>
          </a:xfrm>
          <a:prstGeom prst="rect">
            <a:avLst/>
          </a:prstGeom>
          <a:noFill/>
          <a:ln w="9525">
            <a:noFill/>
            <a:miter lim="800000"/>
            <a:headEnd/>
            <a:tailEnd/>
          </a:ln>
        </p:spPr>
        <p:txBody>
          <a:bodyPr wrap="none">
            <a:spAutoFit/>
          </a:bodyPr>
          <a:lstStyle/>
          <a:p>
            <a:pPr algn="ctr"/>
            <a:r>
              <a:rPr lang="en-US" dirty="0">
                <a:latin typeface="Calibri" pitchFamily="34" charset="0"/>
              </a:rPr>
              <a:t>Course No. ENRG </a:t>
            </a:r>
            <a:r>
              <a:rPr lang="en-US" dirty="0" smtClean="0">
                <a:latin typeface="Calibri" pitchFamily="34" charset="0"/>
              </a:rPr>
              <a:t>55B</a:t>
            </a: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to Air Heat Pump</a:t>
            </a:r>
            <a:endParaRPr lang="en-US" dirty="0"/>
          </a:p>
        </p:txBody>
      </p:sp>
      <p:sp>
        <p:nvSpPr>
          <p:cNvPr id="3" name="Content Placeholder 2"/>
          <p:cNvSpPr>
            <a:spLocks noGrp="1"/>
          </p:cNvSpPr>
          <p:nvPr>
            <p:ph sz="half" idx="1"/>
          </p:nvPr>
        </p:nvSpPr>
        <p:spPr/>
        <p:txBody>
          <a:bodyPr>
            <a:normAutofit fontScale="70000" lnSpcReduction="20000"/>
          </a:bodyPr>
          <a:lstStyle/>
          <a:p>
            <a:r>
              <a:rPr lang="en-US" dirty="0" smtClean="0"/>
              <a:t>This system provides a small individual heat pump for each zone or room, with a central source of water at an intermediate temperature </a:t>
            </a:r>
            <a:br>
              <a:rPr lang="en-US" dirty="0" smtClean="0"/>
            </a:br>
            <a:r>
              <a:rPr lang="en-US" dirty="0" smtClean="0"/>
              <a:t>which allows each heat pump to provide either heating or cooling, as desired by the occupant.</a:t>
            </a:r>
          </a:p>
          <a:p>
            <a:r>
              <a:rPr lang="en-US" dirty="0" smtClean="0"/>
              <a:t>Depending on the occupancy schedule, the central circulating pump has to run whenever any of the heat pumps is in operation. </a:t>
            </a:r>
          </a:p>
          <a:p>
            <a:r>
              <a:rPr lang="en-US" dirty="0" smtClean="0"/>
              <a:t>Operating costs for these systems may be higher than average.</a:t>
            </a:r>
            <a:endParaRPr lang="en-US" dirty="0"/>
          </a:p>
        </p:txBody>
      </p:sp>
      <p:pic>
        <p:nvPicPr>
          <p:cNvPr id="5" name="Content Placeholder 4" descr="water to airquad-system-layout.jpg"/>
          <p:cNvPicPr>
            <a:picLocks noGrp="1" noChangeAspect="1"/>
          </p:cNvPicPr>
          <p:nvPr>
            <p:ph sz="half" idx="2"/>
          </p:nvPr>
        </p:nvPicPr>
        <p:blipFill>
          <a:blip r:embed="rId3" cstate="print"/>
          <a:stretch>
            <a:fillRect/>
          </a:stretch>
        </p:blipFill>
        <p:spPr>
          <a:xfrm>
            <a:off x="4953000" y="1294747"/>
            <a:ext cx="4038600" cy="2896253"/>
          </a:xfrm>
          <a:ln>
            <a:solidFill>
              <a:schemeClr val="tx2">
                <a:lumMod val="60000"/>
                <a:lumOff val="40000"/>
              </a:schemeClr>
            </a:solidFill>
          </a:ln>
        </p:spPr>
      </p:pic>
      <p:pic>
        <p:nvPicPr>
          <p:cNvPr id="6" name="Picture 5" descr="line of water source.jpg"/>
          <p:cNvPicPr>
            <a:picLocks noChangeAspect="1"/>
          </p:cNvPicPr>
          <p:nvPr/>
        </p:nvPicPr>
        <p:blipFill>
          <a:blip r:embed="rId4" cstate="print"/>
          <a:stretch>
            <a:fillRect/>
          </a:stretch>
        </p:blipFill>
        <p:spPr>
          <a:xfrm>
            <a:off x="4648200" y="4343400"/>
            <a:ext cx="4058194" cy="2438400"/>
          </a:xfrm>
          <a:prstGeom prst="rect">
            <a:avLst/>
          </a:prstGeom>
          <a:ln>
            <a:solidFill>
              <a:schemeClr val="tx2">
                <a:lumMod val="60000"/>
                <a:lumOff val="40000"/>
              </a:schemeClr>
            </a:solid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457200" y="457200"/>
            <a:ext cx="8229600" cy="685800"/>
          </a:xfrm>
        </p:spPr>
        <p:txBody>
          <a:bodyPr>
            <a:normAutofit fontScale="90000"/>
          </a:bodyPr>
          <a:lstStyle/>
          <a:p>
            <a:pPr eaLnBrk="1" hangingPunct="1"/>
            <a:r>
              <a:rPr lang="en-US" dirty="0" smtClean="0"/>
              <a:t>HVAC Systems</a:t>
            </a:r>
          </a:p>
        </p:txBody>
      </p:sp>
      <p:sp>
        <p:nvSpPr>
          <p:cNvPr id="17411" name="Text Box 4"/>
          <p:cNvSpPr txBox="1">
            <a:spLocks noChangeArrowheads="1"/>
          </p:cNvSpPr>
          <p:nvPr/>
        </p:nvSpPr>
        <p:spPr bwMode="auto">
          <a:xfrm>
            <a:off x="4327525" y="1408113"/>
            <a:ext cx="184150" cy="366712"/>
          </a:xfrm>
          <a:prstGeom prst="rect">
            <a:avLst/>
          </a:prstGeom>
          <a:noFill/>
          <a:ln w="9525">
            <a:noFill/>
            <a:miter lim="800000"/>
            <a:headEnd/>
            <a:tailEnd/>
          </a:ln>
        </p:spPr>
        <p:txBody>
          <a:bodyPr wrap="none">
            <a:spAutoFit/>
          </a:bodyPr>
          <a:lstStyle/>
          <a:p>
            <a:endParaRPr lang="en-US" dirty="0"/>
          </a:p>
        </p:txBody>
      </p:sp>
      <p:sp>
        <p:nvSpPr>
          <p:cNvPr id="17412" name="Line 5"/>
          <p:cNvSpPr>
            <a:spLocks noChangeShapeType="1"/>
          </p:cNvSpPr>
          <p:nvPr/>
        </p:nvSpPr>
        <p:spPr bwMode="auto">
          <a:xfrm flipH="1">
            <a:off x="2362200" y="1066800"/>
            <a:ext cx="1981200" cy="838200"/>
          </a:xfrm>
          <a:prstGeom prst="line">
            <a:avLst/>
          </a:prstGeom>
          <a:noFill/>
          <a:ln w="9525">
            <a:solidFill>
              <a:schemeClr val="tx1"/>
            </a:solidFill>
            <a:round/>
            <a:headEnd/>
            <a:tailEnd type="triangle" w="med" len="med"/>
          </a:ln>
        </p:spPr>
        <p:txBody>
          <a:bodyPr/>
          <a:lstStyle/>
          <a:p>
            <a:endParaRPr lang="en-US" dirty="0"/>
          </a:p>
        </p:txBody>
      </p:sp>
      <p:sp>
        <p:nvSpPr>
          <p:cNvPr id="17413" name="Text Box 6"/>
          <p:cNvSpPr txBox="1">
            <a:spLocks noChangeArrowheads="1"/>
          </p:cNvSpPr>
          <p:nvPr/>
        </p:nvSpPr>
        <p:spPr bwMode="auto">
          <a:xfrm>
            <a:off x="1355725" y="1941513"/>
            <a:ext cx="1377950" cy="366712"/>
          </a:xfrm>
          <a:prstGeom prst="rect">
            <a:avLst/>
          </a:prstGeom>
          <a:noFill/>
          <a:ln w="9525">
            <a:noFill/>
            <a:miter lim="800000"/>
            <a:headEnd/>
            <a:tailEnd/>
          </a:ln>
        </p:spPr>
        <p:txBody>
          <a:bodyPr wrap="none">
            <a:spAutoFit/>
          </a:bodyPr>
          <a:lstStyle/>
          <a:p>
            <a:r>
              <a:rPr lang="en-US" dirty="0"/>
              <a:t>Single zone</a:t>
            </a:r>
          </a:p>
        </p:txBody>
      </p:sp>
      <p:sp>
        <p:nvSpPr>
          <p:cNvPr id="17414" name="Text Box 7"/>
          <p:cNvSpPr txBox="1">
            <a:spLocks noChangeArrowheads="1"/>
          </p:cNvSpPr>
          <p:nvPr/>
        </p:nvSpPr>
        <p:spPr bwMode="auto">
          <a:xfrm>
            <a:off x="5943600" y="1905000"/>
            <a:ext cx="1225550" cy="366713"/>
          </a:xfrm>
          <a:prstGeom prst="rect">
            <a:avLst/>
          </a:prstGeom>
          <a:noFill/>
          <a:ln w="9525">
            <a:noFill/>
            <a:miter lim="800000"/>
            <a:headEnd/>
            <a:tailEnd/>
          </a:ln>
        </p:spPr>
        <p:txBody>
          <a:bodyPr wrap="none">
            <a:spAutoFit/>
          </a:bodyPr>
          <a:lstStyle/>
          <a:p>
            <a:r>
              <a:rPr lang="en-US" dirty="0"/>
              <a:t>Multi zone</a:t>
            </a:r>
          </a:p>
        </p:txBody>
      </p:sp>
      <p:sp>
        <p:nvSpPr>
          <p:cNvPr id="17415" name="Line 8"/>
          <p:cNvSpPr>
            <a:spLocks noChangeShapeType="1"/>
          </p:cNvSpPr>
          <p:nvPr/>
        </p:nvSpPr>
        <p:spPr bwMode="auto">
          <a:xfrm>
            <a:off x="4648200" y="1066800"/>
            <a:ext cx="1676400" cy="762000"/>
          </a:xfrm>
          <a:prstGeom prst="line">
            <a:avLst/>
          </a:prstGeom>
          <a:noFill/>
          <a:ln w="9525">
            <a:solidFill>
              <a:schemeClr val="tx1"/>
            </a:solidFill>
            <a:round/>
            <a:headEnd/>
            <a:tailEnd type="triangle" w="med" len="med"/>
          </a:ln>
        </p:spPr>
        <p:txBody>
          <a:bodyPr/>
          <a:lstStyle/>
          <a:p>
            <a:endParaRPr lang="en-US" dirty="0"/>
          </a:p>
        </p:txBody>
      </p:sp>
      <p:sp>
        <p:nvSpPr>
          <p:cNvPr id="17416" name="Line 9"/>
          <p:cNvSpPr>
            <a:spLocks noChangeShapeType="1"/>
          </p:cNvSpPr>
          <p:nvPr/>
        </p:nvSpPr>
        <p:spPr bwMode="auto">
          <a:xfrm flipH="1">
            <a:off x="609600" y="2362200"/>
            <a:ext cx="1371600" cy="838200"/>
          </a:xfrm>
          <a:prstGeom prst="line">
            <a:avLst/>
          </a:prstGeom>
          <a:noFill/>
          <a:ln w="9525">
            <a:solidFill>
              <a:schemeClr val="tx1"/>
            </a:solidFill>
            <a:round/>
            <a:headEnd/>
            <a:tailEnd type="triangle" w="med" len="med"/>
          </a:ln>
        </p:spPr>
        <p:txBody>
          <a:bodyPr/>
          <a:lstStyle/>
          <a:p>
            <a:endParaRPr lang="en-US" dirty="0"/>
          </a:p>
        </p:txBody>
      </p:sp>
      <p:sp>
        <p:nvSpPr>
          <p:cNvPr id="17417" name="Line 10"/>
          <p:cNvSpPr>
            <a:spLocks noChangeShapeType="1"/>
          </p:cNvSpPr>
          <p:nvPr/>
        </p:nvSpPr>
        <p:spPr bwMode="auto">
          <a:xfrm>
            <a:off x="2286000" y="2362200"/>
            <a:ext cx="1143000" cy="838200"/>
          </a:xfrm>
          <a:prstGeom prst="line">
            <a:avLst/>
          </a:prstGeom>
          <a:noFill/>
          <a:ln w="9525">
            <a:solidFill>
              <a:schemeClr val="tx1"/>
            </a:solidFill>
            <a:round/>
            <a:headEnd/>
            <a:tailEnd type="triangle" w="med" len="med"/>
          </a:ln>
        </p:spPr>
        <p:txBody>
          <a:bodyPr/>
          <a:lstStyle/>
          <a:p>
            <a:endParaRPr lang="en-US" dirty="0"/>
          </a:p>
        </p:txBody>
      </p:sp>
      <p:sp>
        <p:nvSpPr>
          <p:cNvPr id="17418" name="Line 11"/>
          <p:cNvSpPr>
            <a:spLocks noChangeShapeType="1"/>
          </p:cNvSpPr>
          <p:nvPr/>
        </p:nvSpPr>
        <p:spPr bwMode="auto">
          <a:xfrm flipH="1">
            <a:off x="4876800" y="2362200"/>
            <a:ext cx="1752600" cy="914400"/>
          </a:xfrm>
          <a:prstGeom prst="line">
            <a:avLst/>
          </a:prstGeom>
          <a:noFill/>
          <a:ln w="9525">
            <a:solidFill>
              <a:schemeClr val="tx1"/>
            </a:solidFill>
            <a:round/>
            <a:headEnd/>
            <a:tailEnd type="triangle" w="med" len="med"/>
          </a:ln>
        </p:spPr>
        <p:txBody>
          <a:bodyPr/>
          <a:lstStyle/>
          <a:p>
            <a:endParaRPr lang="en-US" dirty="0"/>
          </a:p>
        </p:txBody>
      </p:sp>
      <p:sp>
        <p:nvSpPr>
          <p:cNvPr id="17419" name="Line 12"/>
          <p:cNvSpPr>
            <a:spLocks noChangeShapeType="1"/>
          </p:cNvSpPr>
          <p:nvPr/>
        </p:nvSpPr>
        <p:spPr bwMode="auto">
          <a:xfrm flipH="1">
            <a:off x="6629400" y="2362200"/>
            <a:ext cx="304800" cy="762000"/>
          </a:xfrm>
          <a:prstGeom prst="line">
            <a:avLst/>
          </a:prstGeom>
          <a:noFill/>
          <a:ln w="9525">
            <a:solidFill>
              <a:schemeClr val="tx1"/>
            </a:solidFill>
            <a:round/>
            <a:headEnd/>
            <a:tailEnd type="triangle" w="med" len="med"/>
          </a:ln>
        </p:spPr>
        <p:txBody>
          <a:bodyPr/>
          <a:lstStyle/>
          <a:p>
            <a:endParaRPr lang="en-US" dirty="0"/>
          </a:p>
        </p:txBody>
      </p:sp>
      <p:sp>
        <p:nvSpPr>
          <p:cNvPr id="17420" name="Text Box 13"/>
          <p:cNvSpPr txBox="1">
            <a:spLocks noChangeArrowheads="1"/>
          </p:cNvSpPr>
          <p:nvPr/>
        </p:nvSpPr>
        <p:spPr bwMode="auto">
          <a:xfrm>
            <a:off x="3048000" y="3352800"/>
            <a:ext cx="641350" cy="366713"/>
          </a:xfrm>
          <a:prstGeom prst="rect">
            <a:avLst/>
          </a:prstGeom>
          <a:noFill/>
          <a:ln w="9525">
            <a:noFill/>
            <a:miter lim="800000"/>
            <a:headEnd/>
            <a:tailEnd/>
          </a:ln>
        </p:spPr>
        <p:txBody>
          <a:bodyPr wrap="none">
            <a:spAutoFit/>
          </a:bodyPr>
          <a:lstStyle/>
          <a:p>
            <a:r>
              <a:rPr lang="en-US" dirty="0"/>
              <a:t>VAV</a:t>
            </a:r>
          </a:p>
        </p:txBody>
      </p:sp>
      <p:sp>
        <p:nvSpPr>
          <p:cNvPr id="17421" name="Text Box 14"/>
          <p:cNvSpPr txBox="1">
            <a:spLocks noChangeArrowheads="1"/>
          </p:cNvSpPr>
          <p:nvPr/>
        </p:nvSpPr>
        <p:spPr bwMode="auto">
          <a:xfrm>
            <a:off x="457200" y="3352800"/>
            <a:ext cx="654050" cy="366713"/>
          </a:xfrm>
          <a:prstGeom prst="rect">
            <a:avLst/>
          </a:prstGeom>
          <a:noFill/>
          <a:ln w="9525">
            <a:noFill/>
            <a:miter lim="800000"/>
            <a:headEnd/>
            <a:tailEnd/>
          </a:ln>
        </p:spPr>
        <p:txBody>
          <a:bodyPr wrap="none">
            <a:spAutoFit/>
          </a:bodyPr>
          <a:lstStyle/>
          <a:p>
            <a:r>
              <a:rPr lang="en-US" dirty="0"/>
              <a:t>CAV</a:t>
            </a:r>
          </a:p>
        </p:txBody>
      </p:sp>
      <p:sp>
        <p:nvSpPr>
          <p:cNvPr id="17422" name="Text Box 15"/>
          <p:cNvSpPr txBox="1">
            <a:spLocks noChangeArrowheads="1"/>
          </p:cNvSpPr>
          <p:nvPr/>
        </p:nvSpPr>
        <p:spPr bwMode="auto">
          <a:xfrm>
            <a:off x="4648200" y="3276600"/>
            <a:ext cx="641350" cy="366713"/>
          </a:xfrm>
          <a:prstGeom prst="rect">
            <a:avLst/>
          </a:prstGeom>
          <a:noFill/>
          <a:ln w="9525">
            <a:noFill/>
            <a:miter lim="800000"/>
            <a:headEnd/>
            <a:tailEnd/>
          </a:ln>
        </p:spPr>
        <p:txBody>
          <a:bodyPr wrap="none">
            <a:spAutoFit/>
          </a:bodyPr>
          <a:lstStyle/>
          <a:p>
            <a:r>
              <a:rPr lang="en-US" dirty="0"/>
              <a:t>VAV</a:t>
            </a:r>
          </a:p>
        </p:txBody>
      </p:sp>
      <p:sp>
        <p:nvSpPr>
          <p:cNvPr id="17423" name="Text Box 16"/>
          <p:cNvSpPr txBox="1">
            <a:spLocks noChangeArrowheads="1"/>
          </p:cNvSpPr>
          <p:nvPr/>
        </p:nvSpPr>
        <p:spPr bwMode="auto">
          <a:xfrm>
            <a:off x="6248400" y="3276600"/>
            <a:ext cx="654050" cy="366713"/>
          </a:xfrm>
          <a:prstGeom prst="rect">
            <a:avLst/>
          </a:prstGeom>
          <a:noFill/>
          <a:ln w="9525">
            <a:noFill/>
            <a:miter lim="800000"/>
            <a:headEnd/>
            <a:tailEnd/>
          </a:ln>
        </p:spPr>
        <p:txBody>
          <a:bodyPr wrap="none">
            <a:spAutoFit/>
          </a:bodyPr>
          <a:lstStyle/>
          <a:p>
            <a:r>
              <a:rPr lang="en-US" dirty="0"/>
              <a:t>CAV</a:t>
            </a:r>
          </a:p>
        </p:txBody>
      </p:sp>
      <p:sp>
        <p:nvSpPr>
          <p:cNvPr id="17424" name="Line 17"/>
          <p:cNvSpPr>
            <a:spLocks noChangeShapeType="1"/>
          </p:cNvSpPr>
          <p:nvPr/>
        </p:nvSpPr>
        <p:spPr bwMode="auto">
          <a:xfrm>
            <a:off x="7162800" y="2362200"/>
            <a:ext cx="1371600" cy="685800"/>
          </a:xfrm>
          <a:prstGeom prst="line">
            <a:avLst/>
          </a:prstGeom>
          <a:noFill/>
          <a:ln w="9525">
            <a:solidFill>
              <a:schemeClr val="tx1"/>
            </a:solidFill>
            <a:round/>
            <a:headEnd/>
            <a:tailEnd type="triangle" w="med" len="med"/>
          </a:ln>
        </p:spPr>
        <p:txBody>
          <a:bodyPr/>
          <a:lstStyle/>
          <a:p>
            <a:endParaRPr lang="en-US" dirty="0"/>
          </a:p>
        </p:txBody>
      </p:sp>
      <p:sp>
        <p:nvSpPr>
          <p:cNvPr id="17425" name="Text Box 18"/>
          <p:cNvSpPr txBox="1">
            <a:spLocks noChangeArrowheads="1"/>
          </p:cNvSpPr>
          <p:nvPr/>
        </p:nvSpPr>
        <p:spPr bwMode="auto">
          <a:xfrm>
            <a:off x="7626350" y="3124200"/>
            <a:ext cx="1427186" cy="923330"/>
          </a:xfrm>
          <a:prstGeom prst="rect">
            <a:avLst/>
          </a:prstGeom>
          <a:noFill/>
          <a:ln w="9525">
            <a:noFill/>
            <a:miter lim="800000"/>
            <a:headEnd/>
            <a:tailEnd/>
          </a:ln>
        </p:spPr>
        <p:txBody>
          <a:bodyPr wrap="none">
            <a:spAutoFit/>
          </a:bodyPr>
          <a:lstStyle/>
          <a:p>
            <a:r>
              <a:rPr lang="en-US" dirty="0"/>
              <a:t>All </a:t>
            </a:r>
            <a:r>
              <a:rPr lang="en-US" dirty="0" smtClean="0"/>
              <a:t>Hydronic</a:t>
            </a:r>
            <a:endParaRPr lang="en-US" dirty="0"/>
          </a:p>
          <a:p>
            <a:r>
              <a:rPr lang="en-US" dirty="0"/>
              <a:t>that relay on </a:t>
            </a:r>
          </a:p>
          <a:p>
            <a:r>
              <a:rPr lang="en-US" dirty="0"/>
              <a:t>  infiltration </a:t>
            </a:r>
          </a:p>
        </p:txBody>
      </p:sp>
      <p:sp>
        <p:nvSpPr>
          <p:cNvPr id="17426" name="Line 19"/>
          <p:cNvSpPr>
            <a:spLocks noChangeShapeType="1"/>
          </p:cNvSpPr>
          <p:nvPr/>
        </p:nvSpPr>
        <p:spPr bwMode="auto">
          <a:xfrm flipH="1">
            <a:off x="4648200" y="3733800"/>
            <a:ext cx="228600" cy="838200"/>
          </a:xfrm>
          <a:prstGeom prst="line">
            <a:avLst/>
          </a:prstGeom>
          <a:noFill/>
          <a:ln w="9525">
            <a:solidFill>
              <a:schemeClr val="tx1"/>
            </a:solidFill>
            <a:round/>
            <a:headEnd/>
            <a:tailEnd type="triangle" w="med" len="med"/>
          </a:ln>
        </p:spPr>
        <p:txBody>
          <a:bodyPr/>
          <a:lstStyle/>
          <a:p>
            <a:endParaRPr lang="en-US" dirty="0"/>
          </a:p>
        </p:txBody>
      </p:sp>
      <p:sp>
        <p:nvSpPr>
          <p:cNvPr id="17427" name="Text Box 20"/>
          <p:cNvSpPr txBox="1">
            <a:spLocks noChangeArrowheads="1"/>
          </p:cNvSpPr>
          <p:nvPr/>
        </p:nvSpPr>
        <p:spPr bwMode="auto">
          <a:xfrm>
            <a:off x="3352800" y="4724400"/>
            <a:ext cx="1101584" cy="923330"/>
          </a:xfrm>
          <a:prstGeom prst="rect">
            <a:avLst/>
          </a:prstGeom>
          <a:noFill/>
          <a:ln w="9525">
            <a:noFill/>
            <a:miter lim="800000"/>
            <a:headEnd/>
            <a:tailEnd/>
          </a:ln>
        </p:spPr>
        <p:txBody>
          <a:bodyPr wrap="none">
            <a:spAutoFit/>
          </a:bodyPr>
          <a:lstStyle/>
          <a:p>
            <a:r>
              <a:rPr lang="en-US" dirty="0"/>
              <a:t>With and </a:t>
            </a:r>
          </a:p>
          <a:p>
            <a:r>
              <a:rPr lang="en-US" dirty="0"/>
              <a:t>without </a:t>
            </a:r>
          </a:p>
          <a:p>
            <a:r>
              <a:rPr lang="en-US" dirty="0"/>
              <a:t>reheaters</a:t>
            </a:r>
          </a:p>
        </p:txBody>
      </p:sp>
      <p:sp>
        <p:nvSpPr>
          <p:cNvPr id="17428" name="Line 21"/>
          <p:cNvSpPr>
            <a:spLocks noChangeShapeType="1"/>
          </p:cNvSpPr>
          <p:nvPr/>
        </p:nvSpPr>
        <p:spPr bwMode="auto">
          <a:xfrm>
            <a:off x="5181600" y="3733800"/>
            <a:ext cx="609600" cy="2057400"/>
          </a:xfrm>
          <a:prstGeom prst="line">
            <a:avLst/>
          </a:prstGeom>
          <a:noFill/>
          <a:ln w="9525">
            <a:solidFill>
              <a:schemeClr val="tx1"/>
            </a:solidFill>
            <a:round/>
            <a:headEnd/>
            <a:tailEnd type="triangle" w="med" len="med"/>
          </a:ln>
        </p:spPr>
        <p:txBody>
          <a:bodyPr/>
          <a:lstStyle/>
          <a:p>
            <a:endParaRPr lang="en-US" dirty="0"/>
          </a:p>
        </p:txBody>
      </p:sp>
      <p:sp>
        <p:nvSpPr>
          <p:cNvPr id="17429" name="Text Box 22"/>
          <p:cNvSpPr txBox="1">
            <a:spLocks noChangeArrowheads="1"/>
          </p:cNvSpPr>
          <p:nvPr/>
        </p:nvSpPr>
        <p:spPr bwMode="auto">
          <a:xfrm>
            <a:off x="5257800" y="5791200"/>
            <a:ext cx="1301750" cy="641350"/>
          </a:xfrm>
          <a:prstGeom prst="rect">
            <a:avLst/>
          </a:prstGeom>
          <a:noFill/>
          <a:ln w="9525">
            <a:noFill/>
            <a:miter lim="800000"/>
            <a:headEnd/>
            <a:tailEnd/>
          </a:ln>
        </p:spPr>
        <p:txBody>
          <a:bodyPr wrap="none">
            <a:spAutoFit/>
          </a:bodyPr>
          <a:lstStyle/>
          <a:p>
            <a:r>
              <a:rPr lang="en-US" dirty="0"/>
              <a:t>DOAS with</a:t>
            </a:r>
          </a:p>
          <a:p>
            <a:r>
              <a:rPr lang="en-US" dirty="0"/>
              <a:t>  fan coils</a:t>
            </a:r>
          </a:p>
        </p:txBody>
      </p:sp>
      <p:sp>
        <p:nvSpPr>
          <p:cNvPr id="17430" name="Line 23"/>
          <p:cNvSpPr>
            <a:spLocks noChangeShapeType="1"/>
          </p:cNvSpPr>
          <p:nvPr/>
        </p:nvSpPr>
        <p:spPr bwMode="auto">
          <a:xfrm>
            <a:off x="6781800" y="3733800"/>
            <a:ext cx="457200" cy="990600"/>
          </a:xfrm>
          <a:prstGeom prst="line">
            <a:avLst/>
          </a:prstGeom>
          <a:noFill/>
          <a:ln w="9525">
            <a:solidFill>
              <a:schemeClr val="tx1"/>
            </a:solidFill>
            <a:round/>
            <a:headEnd/>
            <a:tailEnd type="triangle" w="med" len="med"/>
          </a:ln>
        </p:spPr>
        <p:txBody>
          <a:bodyPr/>
          <a:lstStyle/>
          <a:p>
            <a:endParaRPr lang="en-US" dirty="0"/>
          </a:p>
        </p:txBody>
      </p:sp>
      <p:sp>
        <p:nvSpPr>
          <p:cNvPr id="17431" name="Line 24"/>
          <p:cNvSpPr>
            <a:spLocks noChangeShapeType="1"/>
          </p:cNvSpPr>
          <p:nvPr/>
        </p:nvSpPr>
        <p:spPr bwMode="auto">
          <a:xfrm flipH="1">
            <a:off x="6400800" y="3733800"/>
            <a:ext cx="228600" cy="1143000"/>
          </a:xfrm>
          <a:prstGeom prst="line">
            <a:avLst/>
          </a:prstGeom>
          <a:noFill/>
          <a:ln w="9525">
            <a:solidFill>
              <a:schemeClr val="tx1"/>
            </a:solidFill>
            <a:round/>
            <a:headEnd/>
            <a:tailEnd type="triangle" w="med" len="med"/>
          </a:ln>
        </p:spPr>
        <p:txBody>
          <a:bodyPr/>
          <a:lstStyle/>
          <a:p>
            <a:endParaRPr lang="en-US" dirty="0"/>
          </a:p>
        </p:txBody>
      </p:sp>
      <p:sp>
        <p:nvSpPr>
          <p:cNvPr id="17432" name="Rectangle 25"/>
          <p:cNvSpPr>
            <a:spLocks noChangeArrowheads="1"/>
          </p:cNvSpPr>
          <p:nvPr/>
        </p:nvSpPr>
        <p:spPr bwMode="auto">
          <a:xfrm>
            <a:off x="5867400" y="4876800"/>
            <a:ext cx="4572000" cy="641350"/>
          </a:xfrm>
          <a:prstGeom prst="rect">
            <a:avLst/>
          </a:prstGeom>
          <a:noFill/>
          <a:ln w="9525">
            <a:noFill/>
            <a:miter lim="800000"/>
            <a:headEnd/>
            <a:tailEnd/>
          </a:ln>
        </p:spPr>
        <p:txBody>
          <a:bodyPr>
            <a:spAutoFit/>
          </a:bodyPr>
          <a:lstStyle/>
          <a:p>
            <a:r>
              <a:rPr lang="en-US" dirty="0"/>
              <a:t>   With </a:t>
            </a:r>
          </a:p>
          <a:p>
            <a:r>
              <a:rPr lang="en-US" dirty="0"/>
              <a:t>reheaters </a:t>
            </a:r>
          </a:p>
        </p:txBody>
      </p:sp>
      <p:sp>
        <p:nvSpPr>
          <p:cNvPr id="17433" name="Rectangle 26"/>
          <p:cNvSpPr>
            <a:spLocks noChangeArrowheads="1"/>
          </p:cNvSpPr>
          <p:nvPr/>
        </p:nvSpPr>
        <p:spPr bwMode="auto">
          <a:xfrm>
            <a:off x="6858000" y="4800600"/>
            <a:ext cx="4572000" cy="641350"/>
          </a:xfrm>
          <a:prstGeom prst="rect">
            <a:avLst/>
          </a:prstGeom>
          <a:noFill/>
          <a:ln w="9525">
            <a:noFill/>
            <a:miter lim="800000"/>
            <a:headEnd/>
            <a:tailEnd/>
          </a:ln>
        </p:spPr>
        <p:txBody>
          <a:bodyPr>
            <a:spAutoFit/>
          </a:bodyPr>
          <a:lstStyle/>
          <a:p>
            <a:r>
              <a:rPr lang="en-US" dirty="0"/>
              <a:t>   Dual  </a:t>
            </a:r>
          </a:p>
          <a:p>
            <a:r>
              <a:rPr lang="en-US" dirty="0"/>
              <a:t>   duct</a:t>
            </a:r>
          </a:p>
        </p:txBody>
      </p:sp>
      <p:sp>
        <p:nvSpPr>
          <p:cNvPr id="17434" name="Rectangle 27"/>
          <p:cNvSpPr>
            <a:spLocks noChangeArrowheads="1"/>
          </p:cNvSpPr>
          <p:nvPr/>
        </p:nvSpPr>
        <p:spPr bwMode="auto">
          <a:xfrm>
            <a:off x="4267200" y="4724400"/>
            <a:ext cx="4572000" cy="641350"/>
          </a:xfrm>
          <a:prstGeom prst="rect">
            <a:avLst/>
          </a:prstGeom>
          <a:noFill/>
          <a:ln w="9525">
            <a:noFill/>
            <a:miter lim="800000"/>
            <a:headEnd/>
            <a:tailEnd/>
          </a:ln>
        </p:spPr>
        <p:txBody>
          <a:bodyPr>
            <a:spAutoFit/>
          </a:bodyPr>
          <a:lstStyle/>
          <a:p>
            <a:r>
              <a:rPr lang="en-US" dirty="0"/>
              <a:t>   Dual  </a:t>
            </a:r>
          </a:p>
          <a:p>
            <a:r>
              <a:rPr lang="en-US" dirty="0"/>
              <a:t>   duct</a:t>
            </a:r>
          </a:p>
        </p:txBody>
      </p:sp>
      <p:sp>
        <p:nvSpPr>
          <p:cNvPr id="17435" name="Line 28"/>
          <p:cNvSpPr>
            <a:spLocks noChangeShapeType="1"/>
          </p:cNvSpPr>
          <p:nvPr/>
        </p:nvSpPr>
        <p:spPr bwMode="auto">
          <a:xfrm>
            <a:off x="6934200" y="3657600"/>
            <a:ext cx="1219200" cy="1219200"/>
          </a:xfrm>
          <a:prstGeom prst="line">
            <a:avLst/>
          </a:prstGeom>
          <a:noFill/>
          <a:ln w="9525">
            <a:solidFill>
              <a:schemeClr val="tx1"/>
            </a:solidFill>
            <a:round/>
            <a:headEnd/>
            <a:tailEnd type="triangle" w="med" len="med"/>
          </a:ln>
        </p:spPr>
        <p:txBody>
          <a:bodyPr/>
          <a:lstStyle/>
          <a:p>
            <a:endParaRPr lang="en-US" dirty="0"/>
          </a:p>
        </p:txBody>
      </p:sp>
      <p:sp>
        <p:nvSpPr>
          <p:cNvPr id="17436" name="Text Box 29"/>
          <p:cNvSpPr txBox="1">
            <a:spLocks noChangeArrowheads="1"/>
          </p:cNvSpPr>
          <p:nvPr/>
        </p:nvSpPr>
        <p:spPr bwMode="auto">
          <a:xfrm>
            <a:off x="7842250" y="4876800"/>
            <a:ext cx="1301750" cy="641350"/>
          </a:xfrm>
          <a:prstGeom prst="rect">
            <a:avLst/>
          </a:prstGeom>
          <a:noFill/>
          <a:ln w="9525">
            <a:noFill/>
            <a:miter lim="800000"/>
            <a:headEnd/>
            <a:tailEnd/>
          </a:ln>
        </p:spPr>
        <p:txBody>
          <a:bodyPr wrap="none">
            <a:spAutoFit/>
          </a:bodyPr>
          <a:lstStyle/>
          <a:p>
            <a:r>
              <a:rPr lang="en-US" dirty="0"/>
              <a:t>DOAS with</a:t>
            </a:r>
          </a:p>
          <a:p>
            <a:r>
              <a:rPr lang="en-US" dirty="0"/>
              <a:t>  fan coils</a:t>
            </a:r>
          </a:p>
        </p:txBody>
      </p:sp>
      <p:sp>
        <p:nvSpPr>
          <p:cNvPr id="17437" name="Line 30"/>
          <p:cNvSpPr>
            <a:spLocks noChangeShapeType="1"/>
          </p:cNvSpPr>
          <p:nvPr/>
        </p:nvSpPr>
        <p:spPr bwMode="auto">
          <a:xfrm flipH="1">
            <a:off x="3810000" y="3733800"/>
            <a:ext cx="838200" cy="838200"/>
          </a:xfrm>
          <a:prstGeom prst="line">
            <a:avLst/>
          </a:prstGeom>
          <a:noFill/>
          <a:ln w="9525">
            <a:solidFill>
              <a:schemeClr val="tx1"/>
            </a:solidFill>
            <a:round/>
            <a:headEnd/>
            <a:tailEnd type="triangle" w="med" len="med"/>
          </a:ln>
        </p:spPr>
        <p:txBody>
          <a:bodyPr/>
          <a:lstStyle/>
          <a:p>
            <a:endParaRPr lang="en-US" dirty="0"/>
          </a:p>
        </p:txBody>
      </p:sp>
      <p:sp>
        <p:nvSpPr>
          <p:cNvPr id="17438" name="Line 31"/>
          <p:cNvSpPr>
            <a:spLocks noChangeShapeType="1"/>
          </p:cNvSpPr>
          <p:nvPr/>
        </p:nvSpPr>
        <p:spPr bwMode="auto">
          <a:xfrm>
            <a:off x="838200" y="3810000"/>
            <a:ext cx="0" cy="685800"/>
          </a:xfrm>
          <a:prstGeom prst="line">
            <a:avLst/>
          </a:prstGeom>
          <a:noFill/>
          <a:ln w="9525">
            <a:solidFill>
              <a:schemeClr val="tx1"/>
            </a:solidFill>
            <a:round/>
            <a:headEnd/>
            <a:tailEnd type="triangle" w="med" len="med"/>
          </a:ln>
        </p:spPr>
        <p:txBody>
          <a:bodyPr/>
          <a:lstStyle/>
          <a:p>
            <a:endParaRPr lang="en-US" dirty="0"/>
          </a:p>
        </p:txBody>
      </p:sp>
      <p:sp>
        <p:nvSpPr>
          <p:cNvPr id="17439" name="Text Box 32"/>
          <p:cNvSpPr txBox="1">
            <a:spLocks noChangeArrowheads="1"/>
          </p:cNvSpPr>
          <p:nvPr/>
        </p:nvSpPr>
        <p:spPr bwMode="auto">
          <a:xfrm>
            <a:off x="228600" y="4572000"/>
            <a:ext cx="1149350" cy="1190625"/>
          </a:xfrm>
          <a:prstGeom prst="rect">
            <a:avLst/>
          </a:prstGeom>
          <a:noFill/>
          <a:ln w="9525">
            <a:noFill/>
            <a:miter lim="800000"/>
            <a:headEnd/>
            <a:tailEnd/>
          </a:ln>
        </p:spPr>
        <p:txBody>
          <a:bodyPr wrap="none">
            <a:spAutoFit/>
          </a:bodyPr>
          <a:lstStyle/>
          <a:p>
            <a:r>
              <a:rPr lang="en-US" dirty="0"/>
              <a:t>With and </a:t>
            </a:r>
          </a:p>
          <a:p>
            <a:r>
              <a:rPr lang="en-US" dirty="0"/>
              <a:t>without </a:t>
            </a:r>
          </a:p>
          <a:p>
            <a:r>
              <a:rPr lang="en-US" dirty="0"/>
              <a:t>humidity</a:t>
            </a:r>
          </a:p>
          <a:p>
            <a:r>
              <a:rPr lang="en-US" dirty="0"/>
              <a:t>control</a:t>
            </a:r>
          </a:p>
        </p:txBody>
      </p:sp>
      <p:sp>
        <p:nvSpPr>
          <p:cNvPr id="17440" name="Text Box 33"/>
          <p:cNvSpPr txBox="1">
            <a:spLocks noChangeArrowheads="1"/>
          </p:cNvSpPr>
          <p:nvPr/>
        </p:nvSpPr>
        <p:spPr bwMode="auto">
          <a:xfrm>
            <a:off x="1143000" y="6324600"/>
            <a:ext cx="3333750" cy="366713"/>
          </a:xfrm>
          <a:prstGeom prst="rect">
            <a:avLst/>
          </a:prstGeom>
          <a:noFill/>
          <a:ln w="9525">
            <a:noFill/>
            <a:miter lim="800000"/>
            <a:headEnd/>
            <a:tailEnd/>
          </a:ln>
        </p:spPr>
        <p:txBody>
          <a:bodyPr wrap="none">
            <a:spAutoFit/>
          </a:bodyPr>
          <a:lstStyle/>
          <a:p>
            <a:r>
              <a:rPr lang="en-US" b="1" dirty="0">
                <a:solidFill>
                  <a:srgbClr val="CC3300"/>
                </a:solidFill>
              </a:rPr>
              <a:t>This is not the complete list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 Single-Duct System</a:t>
            </a:r>
            <a:endParaRPr lang="en-US" dirty="0"/>
          </a:p>
        </p:txBody>
      </p:sp>
      <p:sp>
        <p:nvSpPr>
          <p:cNvPr id="5" name="Content Placeholder 4"/>
          <p:cNvSpPr>
            <a:spLocks noGrp="1"/>
          </p:cNvSpPr>
          <p:nvPr>
            <p:ph idx="1"/>
          </p:nvPr>
        </p:nvSpPr>
        <p:spPr/>
        <p:txBody>
          <a:bodyPr>
            <a:normAutofit fontScale="77500" lnSpcReduction="20000"/>
          </a:bodyPr>
          <a:lstStyle/>
          <a:p>
            <a:r>
              <a:rPr lang="en-US" dirty="0" smtClean="0"/>
              <a:t>A single duct system is an “all-air” system in which dehumidified air at an appropriate temperature is circulated throughout a building in a single branching duct</a:t>
            </a:r>
          </a:p>
          <a:p>
            <a:r>
              <a:rPr lang="en-US" dirty="0" smtClean="0"/>
              <a:t>The air is supplied from a central plant</a:t>
            </a:r>
          </a:p>
          <a:p>
            <a:r>
              <a:rPr lang="en-US" dirty="0" smtClean="0"/>
              <a:t>The single duct systems can provide either cooling or heating using the same duct, but not both heating and cooling simultaneously. These systems can be further classified as: </a:t>
            </a:r>
          </a:p>
          <a:p>
            <a:pPr lvl="1"/>
            <a:r>
              <a:rPr lang="en-US" dirty="0" smtClean="0"/>
              <a:t>Single duct, constant volume, single zone system; </a:t>
            </a:r>
          </a:p>
          <a:p>
            <a:pPr lvl="1"/>
            <a:r>
              <a:rPr lang="en-US" dirty="0" smtClean="0"/>
              <a:t>Single duct, constant volume, multiple zone system with terminal reheat; </a:t>
            </a:r>
          </a:p>
          <a:p>
            <a:pPr lvl="1"/>
            <a:r>
              <a:rPr lang="en-US" dirty="0" smtClean="0"/>
              <a:t>Variable air volume system</a:t>
            </a:r>
          </a:p>
          <a:p>
            <a:endParaRPr lang="en-US" dirty="0" smtClean="0"/>
          </a:p>
          <a:p>
            <a:pPr lvl="1"/>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Constant volume	</a:t>
            </a:r>
            <a:endParaRPr lang="en-US" dirty="0"/>
          </a:p>
        </p:txBody>
      </p:sp>
      <p:pic>
        <p:nvPicPr>
          <p:cNvPr id="5" name="Content Placeholder 4" descr="single zone config.jpg"/>
          <p:cNvPicPr>
            <a:picLocks noGrp="1" noChangeAspect="1"/>
          </p:cNvPicPr>
          <p:nvPr>
            <p:ph sz="half" idx="2"/>
          </p:nvPr>
        </p:nvPicPr>
        <p:blipFill>
          <a:blip r:embed="rId3" cstate="print"/>
          <a:stretch>
            <a:fillRect/>
          </a:stretch>
        </p:blipFill>
        <p:spPr>
          <a:xfrm>
            <a:off x="1219200" y="3810000"/>
            <a:ext cx="6019800" cy="3048000"/>
          </a:xfrm>
        </p:spPr>
      </p:pic>
      <p:sp>
        <p:nvSpPr>
          <p:cNvPr id="3" name="Content Placeholder 2"/>
          <p:cNvSpPr>
            <a:spLocks noGrp="1"/>
          </p:cNvSpPr>
          <p:nvPr>
            <p:ph sz="half" idx="1"/>
          </p:nvPr>
        </p:nvSpPr>
        <p:spPr>
          <a:xfrm>
            <a:off x="457200" y="1600201"/>
            <a:ext cx="8153400" cy="2590800"/>
          </a:xfrm>
        </p:spPr>
        <p:txBody>
          <a:bodyPr>
            <a:normAutofit fontScale="62500" lnSpcReduction="20000"/>
          </a:bodyPr>
          <a:lstStyle/>
          <a:p>
            <a:r>
              <a:rPr lang="en-US" dirty="0" smtClean="0"/>
              <a:t>The simplest and most common of the “All-Air” central systems is a single duct, constant volume, single zone system.</a:t>
            </a:r>
          </a:p>
          <a:p>
            <a:r>
              <a:rPr lang="en-US" dirty="0" smtClean="0"/>
              <a:t>It is called “</a:t>
            </a:r>
            <a:r>
              <a:rPr lang="en-US" u="sng" dirty="0" smtClean="0"/>
              <a:t>single duct</a:t>
            </a:r>
            <a:r>
              <a:rPr lang="en-US" dirty="0" smtClean="0"/>
              <a:t>” because there is only one supply duct, through which either hot air or cold air flows, but not both simultaneously. </a:t>
            </a:r>
          </a:p>
          <a:p>
            <a:r>
              <a:rPr lang="en-US" dirty="0" smtClean="0"/>
              <a:t>It is called as a </a:t>
            </a:r>
            <a:r>
              <a:rPr lang="en-US" u="sng" dirty="0" smtClean="0"/>
              <a:t>constant volume system </a:t>
            </a:r>
            <a:r>
              <a:rPr lang="en-US" dirty="0" smtClean="0"/>
              <a:t>as the volumetric flow rate of supply air is always maintained constant. </a:t>
            </a:r>
          </a:p>
          <a:p>
            <a:r>
              <a:rPr lang="en-US" dirty="0" smtClean="0"/>
              <a:t>It is a single zone system as the control is based on temperature and humidity ratio measured at a single point. </a:t>
            </a:r>
          </a:p>
          <a:p>
            <a:r>
              <a:rPr lang="en-US" dirty="0" smtClean="0"/>
              <a:t>A </a:t>
            </a:r>
            <a:r>
              <a:rPr lang="en-US" u="sng" dirty="0" smtClean="0"/>
              <a:t>single zone system </a:t>
            </a:r>
            <a:r>
              <a:rPr lang="en-US" dirty="0" smtClean="0"/>
              <a:t>consists of an air-handling unit, a heat source, cooling source, distribution ductwork, and appropriate delivery devices. </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Single Duct, Constant Volume, </a:t>
            </a:r>
            <a:br>
              <a:rPr lang="en-US" dirty="0" smtClean="0"/>
            </a:br>
            <a:r>
              <a:rPr lang="en-US" dirty="0" smtClean="0"/>
              <a:t>Single Zone System</a:t>
            </a:r>
            <a:endParaRPr lang="en-US" dirty="0"/>
          </a:p>
        </p:txBody>
      </p:sp>
      <p:pic>
        <p:nvPicPr>
          <p:cNvPr id="5" name="Content Placeholder 4" descr="single zone config 2.jpg"/>
          <p:cNvPicPr>
            <a:picLocks noGrp="1" noChangeAspect="1"/>
          </p:cNvPicPr>
          <p:nvPr>
            <p:ph sz="half" idx="2"/>
          </p:nvPr>
        </p:nvPicPr>
        <p:blipFill>
          <a:blip r:embed="rId3" cstate="print"/>
          <a:stretch>
            <a:fillRect/>
          </a:stretch>
        </p:blipFill>
        <p:spPr>
          <a:xfrm>
            <a:off x="685800" y="1600200"/>
            <a:ext cx="7736639" cy="4495800"/>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Single Duct, Constant Volume, </a:t>
            </a:r>
            <a:br>
              <a:rPr lang="en-US" dirty="0" smtClean="0"/>
            </a:br>
            <a:r>
              <a:rPr lang="en-US" dirty="0" smtClean="0"/>
              <a:t>Single Zone System</a:t>
            </a:r>
            <a:endParaRPr lang="en-US" dirty="0"/>
          </a:p>
        </p:txBody>
      </p:sp>
      <p:sp>
        <p:nvSpPr>
          <p:cNvPr id="6" name="Text Placeholder 5"/>
          <p:cNvSpPr>
            <a:spLocks noGrp="1"/>
          </p:cNvSpPr>
          <p:nvPr>
            <p:ph type="body" idx="1"/>
          </p:nvPr>
        </p:nvSpPr>
        <p:spPr/>
        <p:txBody>
          <a:bodyPr/>
          <a:lstStyle/>
          <a:p>
            <a:r>
              <a:rPr lang="en-US" dirty="0" smtClean="0"/>
              <a:t>Advantages</a:t>
            </a:r>
            <a:endParaRPr lang="en-US" dirty="0"/>
          </a:p>
        </p:txBody>
      </p:sp>
      <p:sp>
        <p:nvSpPr>
          <p:cNvPr id="7" name="Content Placeholder 6"/>
          <p:cNvSpPr>
            <a:spLocks noGrp="1"/>
          </p:cNvSpPr>
          <p:nvPr>
            <p:ph sz="half" idx="2"/>
          </p:nvPr>
        </p:nvSpPr>
        <p:spPr/>
        <p:txBody>
          <a:bodyPr>
            <a:normAutofit lnSpcReduction="10000"/>
          </a:bodyPr>
          <a:lstStyle/>
          <a:p>
            <a:r>
              <a:rPr lang="en-US" dirty="0" smtClean="0"/>
              <a:t>The primary advantage of a single zone central system is simplicity of design; </a:t>
            </a:r>
          </a:p>
          <a:p>
            <a:r>
              <a:rPr lang="en-US" dirty="0" smtClean="0"/>
              <a:t>Single zone systems are the most basic and least complex of central all-air systems; </a:t>
            </a:r>
          </a:p>
          <a:p>
            <a:r>
              <a:rPr lang="en-US" dirty="0" smtClean="0"/>
              <a:t>Low first cost among all types of systems; </a:t>
            </a:r>
          </a:p>
          <a:p>
            <a:r>
              <a:rPr lang="en-US" dirty="0" smtClean="0"/>
              <a:t>Easiest to maintain. </a:t>
            </a:r>
          </a:p>
          <a:p>
            <a:endParaRPr lang="en-US" dirty="0"/>
          </a:p>
        </p:txBody>
      </p:sp>
      <p:sp>
        <p:nvSpPr>
          <p:cNvPr id="8" name="Text Placeholder 7"/>
          <p:cNvSpPr>
            <a:spLocks noGrp="1"/>
          </p:cNvSpPr>
          <p:nvPr>
            <p:ph type="body" sz="quarter" idx="3"/>
          </p:nvPr>
        </p:nvSpPr>
        <p:spPr/>
        <p:txBody>
          <a:bodyPr/>
          <a:lstStyle/>
          <a:p>
            <a:r>
              <a:rPr lang="en-US" dirty="0" smtClean="0"/>
              <a:t>Disadvantages </a:t>
            </a:r>
            <a:endParaRPr lang="en-US" dirty="0"/>
          </a:p>
        </p:txBody>
      </p:sp>
      <p:sp>
        <p:nvSpPr>
          <p:cNvPr id="9" name="Content Placeholder 8"/>
          <p:cNvSpPr>
            <a:spLocks noGrp="1"/>
          </p:cNvSpPr>
          <p:nvPr>
            <p:ph sz="quarter" idx="4"/>
          </p:nvPr>
        </p:nvSpPr>
        <p:spPr/>
        <p:txBody>
          <a:bodyPr>
            <a:normAutofit lnSpcReduction="10000"/>
          </a:bodyPr>
          <a:lstStyle/>
          <a:p>
            <a:r>
              <a:rPr lang="en-US" dirty="0" smtClean="0"/>
              <a:t>It can effectively condition only one zone. This is only a disadvantage when improperly applied. </a:t>
            </a:r>
          </a:p>
          <a:p>
            <a:r>
              <a:rPr lang="en-US" dirty="0" smtClean="0"/>
              <a:t>Because control is achieved at the air-handling unit, single zone systems are not easily modified to serve multiple zones, should building usage change with time. </a:t>
            </a:r>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Applications of Single Duct, Single Zone, Constant Volume Systems: </a:t>
            </a:r>
            <a:endParaRPr lang="en-US" dirty="0"/>
          </a:p>
        </p:txBody>
      </p:sp>
      <p:sp>
        <p:nvSpPr>
          <p:cNvPr id="7" name="Content Placeholder 6"/>
          <p:cNvSpPr>
            <a:spLocks noGrp="1"/>
          </p:cNvSpPr>
          <p:nvPr>
            <p:ph idx="1"/>
          </p:nvPr>
        </p:nvSpPr>
        <p:spPr/>
        <p:txBody>
          <a:bodyPr>
            <a:normAutofit fontScale="70000" lnSpcReduction="20000"/>
          </a:bodyPr>
          <a:lstStyle/>
          <a:p>
            <a:r>
              <a:rPr lang="en-US" dirty="0" smtClean="0"/>
              <a:t>The all-air single-zone air conditioning system is the basic central system, which can supply a constant air volume or a variable air volume at low, medium, or high pressure. </a:t>
            </a:r>
          </a:p>
          <a:p>
            <a:r>
              <a:rPr lang="en-US" dirty="0" smtClean="0"/>
              <a:t>Single zone systems find many applications because of simplicity. </a:t>
            </a:r>
          </a:p>
          <a:p>
            <a:r>
              <a:rPr lang="en-US" dirty="0" smtClean="0"/>
              <a:t>Many large single-story buildings such as supermarkets, discount stores, and the like, can be effectively conditioned by a series of single zone systems with each system serving a loosely defined region of the building. </a:t>
            </a:r>
          </a:p>
          <a:p>
            <a:r>
              <a:rPr lang="en-US" dirty="0" smtClean="0"/>
              <a:t>Typically applications of single duct, constant volume, single zone systems include: </a:t>
            </a:r>
          </a:p>
          <a:p>
            <a:pPr lvl="1"/>
            <a:r>
              <a:rPr lang="en-US" dirty="0" smtClean="0"/>
              <a:t>Space with uniform loads such as large open areas with small external loads e.g. theatres, auditoria, departmental stores; </a:t>
            </a:r>
          </a:p>
          <a:p>
            <a:pPr lvl="1"/>
            <a:r>
              <a:rPr lang="en-US" dirty="0" smtClean="0"/>
              <a:t>Small spaces requiring precision control such as laboratories; </a:t>
            </a:r>
          </a:p>
          <a:p>
            <a:pPr lvl="1"/>
            <a:r>
              <a:rPr lang="en-US" dirty="0" smtClean="0"/>
              <a:t>Multiple single zone systems for large areas. </a:t>
            </a:r>
          </a:p>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1" algn="ctr" rtl="0">
              <a:spcBef>
                <a:spcPct val="0"/>
              </a:spcBef>
            </a:pPr>
            <a:r>
              <a:rPr lang="en-US" sz="4400" dirty="0" smtClean="0">
                <a:latin typeface="+mj-lt"/>
              </a:rPr>
              <a:t>Single Duct, Constant </a:t>
            </a:r>
            <a:r>
              <a:rPr lang="en-US" sz="4400" dirty="0">
                <a:latin typeface="+mj-lt"/>
              </a:rPr>
              <a:t>V</a:t>
            </a:r>
            <a:r>
              <a:rPr lang="en-US" sz="4400" dirty="0" smtClean="0">
                <a:latin typeface="+mj-lt"/>
              </a:rPr>
              <a:t>olume, </a:t>
            </a:r>
            <a:r>
              <a:rPr lang="en-US" sz="4400" b="1" dirty="0" smtClean="0">
                <a:latin typeface="+mj-lt"/>
              </a:rPr>
              <a:t>Multiple Zone </a:t>
            </a:r>
            <a:r>
              <a:rPr lang="en-US" sz="4400" b="1" dirty="0">
                <a:latin typeface="+mj-lt"/>
              </a:rPr>
              <a:t>S</a:t>
            </a:r>
            <a:r>
              <a:rPr lang="en-US" sz="4400" b="1" dirty="0" smtClean="0">
                <a:latin typeface="+mj-lt"/>
              </a:rPr>
              <a:t>ystem </a:t>
            </a:r>
            <a:r>
              <a:rPr lang="en-US" sz="4400" dirty="0" smtClean="0">
                <a:latin typeface="+mj-lt"/>
              </a:rPr>
              <a:t>with Reheat</a:t>
            </a:r>
            <a:r>
              <a:rPr lang="en-US" dirty="0" smtClean="0"/>
              <a:t/>
            </a:r>
            <a:br>
              <a:rPr lang="en-US" dirty="0" smtClean="0"/>
            </a:br>
            <a:endParaRPr lang="en-US" dirty="0"/>
          </a:p>
        </p:txBody>
      </p:sp>
      <p:sp>
        <p:nvSpPr>
          <p:cNvPr id="3" name="Content Placeholder 2"/>
          <p:cNvSpPr>
            <a:spLocks noGrp="1"/>
          </p:cNvSpPr>
          <p:nvPr>
            <p:ph idx="1"/>
          </p:nvPr>
        </p:nvSpPr>
        <p:spPr/>
        <p:txBody>
          <a:bodyPr>
            <a:normAutofit lnSpcReduction="10000"/>
          </a:bodyPr>
          <a:lstStyle/>
          <a:p>
            <a:r>
              <a:rPr lang="en-US" dirty="0" smtClean="0"/>
              <a:t>The Multi-zone AHU provides both hot and cold air and allows  simultaneous  heating  and  cooling  in  contiguous zones. </a:t>
            </a:r>
          </a:p>
          <a:p>
            <a:r>
              <a:rPr lang="en-US" dirty="0" smtClean="0"/>
              <a:t>The traditional multi-zone unit had only two ducts—hot and cold—and was therefore a reheat system </a:t>
            </a:r>
          </a:p>
          <a:p>
            <a:r>
              <a:rPr lang="en-US" dirty="0" smtClean="0"/>
              <a:t>Multi-zone systems are normally limited to a small number of zones with short runs of ductwork</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Single Duct, Constant Volume, </a:t>
            </a:r>
            <a:r>
              <a:rPr lang="en-US" b="1" dirty="0" smtClean="0"/>
              <a:t>Multiple Zone System </a:t>
            </a:r>
            <a:r>
              <a:rPr lang="en-US" dirty="0" smtClean="0"/>
              <a:t>with Reheat</a:t>
            </a:r>
            <a:endParaRPr lang="en-US" dirty="0"/>
          </a:p>
        </p:txBody>
      </p:sp>
      <p:pic>
        <p:nvPicPr>
          <p:cNvPr id="4" name="Content Placeholder 3"/>
          <p:cNvPicPr>
            <a:picLocks noGrp="1" noChangeAspect="1" noChangeArrowheads="1"/>
          </p:cNvPicPr>
          <p:nvPr>
            <p:ph idx="1"/>
          </p:nvPr>
        </p:nvPicPr>
        <p:blipFill>
          <a:blip r:embed="rId2" cstate="print"/>
          <a:srcRect/>
          <a:stretch>
            <a:fillRect/>
          </a:stretch>
        </p:blipFill>
        <p:spPr bwMode="auto">
          <a:xfrm>
            <a:off x="599566" y="1600200"/>
            <a:ext cx="8122007" cy="48768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p:txBody>
          <a:bodyPr/>
          <a:lstStyle/>
          <a:p>
            <a:pPr eaLnBrk="1" hangingPunct="1"/>
            <a:r>
              <a:rPr lang="en-US" smtClean="0"/>
              <a:t>Duct reheat unit</a:t>
            </a:r>
          </a:p>
        </p:txBody>
      </p:sp>
      <p:pic>
        <p:nvPicPr>
          <p:cNvPr id="6147" name="Picture 4"/>
          <p:cNvPicPr>
            <a:picLocks noChangeAspect="1" noChangeArrowheads="1"/>
          </p:cNvPicPr>
          <p:nvPr/>
        </p:nvPicPr>
        <p:blipFill>
          <a:blip r:embed="rId2" cstate="print"/>
          <a:srcRect/>
          <a:stretch>
            <a:fillRect/>
          </a:stretch>
        </p:blipFill>
        <p:spPr bwMode="auto">
          <a:xfrm>
            <a:off x="1676400" y="2362200"/>
            <a:ext cx="5572125" cy="3643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8"/>
          <p:cNvSpPr txBox="1">
            <a:spLocks noChangeArrowheads="1"/>
          </p:cNvSpPr>
          <p:nvPr/>
        </p:nvSpPr>
        <p:spPr bwMode="auto">
          <a:xfrm>
            <a:off x="685800" y="1295400"/>
            <a:ext cx="7620000" cy="1102738"/>
          </a:xfrm>
          <a:prstGeom prst="rect">
            <a:avLst/>
          </a:prstGeom>
          <a:noFill/>
          <a:ln w="9525">
            <a:noFill/>
            <a:miter lim="800000"/>
            <a:headEnd/>
            <a:tailEnd/>
          </a:ln>
        </p:spPr>
        <p:txBody>
          <a:bodyPr>
            <a:spAutoFit/>
          </a:bodyPr>
          <a:lstStyle/>
          <a:p>
            <a:r>
              <a:rPr lang="en-US" sz="2800" dirty="0">
                <a:solidFill>
                  <a:srgbClr val="FF0000"/>
                </a:solidFill>
                <a:latin typeface="Calibri" pitchFamily="34" charset="0"/>
              </a:rPr>
              <a:t>A. </a:t>
            </a:r>
            <a:r>
              <a:rPr lang="en-US" sz="2800" dirty="0" smtClean="0">
                <a:solidFill>
                  <a:srgbClr val="FF0000"/>
                </a:solidFill>
                <a:latin typeface="Calibri" pitchFamily="34" charset="0"/>
              </a:rPr>
              <a:t>INSERT SECTION OUTLINE</a:t>
            </a:r>
            <a:endParaRPr lang="en-US" sz="2800" dirty="0">
              <a:solidFill>
                <a:srgbClr val="FF0000"/>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FF0000"/>
                </a:solidFill>
                <a:latin typeface="Calibri" pitchFamily="34" charset="0"/>
              </a:rPr>
              <a:t>SECTION OUTLINE</a:t>
            </a:r>
            <a:endParaRPr lang="en-US" sz="2800" dirty="0">
              <a:solidFill>
                <a:srgbClr val="FF0000"/>
              </a:solidFill>
              <a:latin typeface="Calibri" pitchFamily="34" charset="0"/>
            </a:endParaRPr>
          </a:p>
        </p:txBody>
      </p:sp>
      <p:sp>
        <p:nvSpPr>
          <p:cNvPr id="4101" name="Rectangle 6"/>
          <p:cNvSpPr>
            <a:spLocks noChangeArrowheads="1"/>
          </p:cNvSpPr>
          <p:nvPr/>
        </p:nvSpPr>
        <p:spPr bwMode="auto">
          <a:xfrm>
            <a:off x="6643004" y="6248400"/>
            <a:ext cx="2209580" cy="369332"/>
          </a:xfrm>
          <a:prstGeom prst="rect">
            <a:avLst/>
          </a:prstGeom>
          <a:noFill/>
          <a:ln w="9525">
            <a:noFill/>
            <a:miter lim="800000"/>
            <a:headEnd/>
            <a:tailEnd/>
          </a:ln>
        </p:spPr>
        <p:txBody>
          <a:bodyPr wrap="none">
            <a:spAutoFit/>
          </a:bodyPr>
          <a:lstStyle/>
          <a:p>
            <a:pPr algn="ctr"/>
            <a:r>
              <a:rPr lang="en-US" dirty="0">
                <a:latin typeface="Calibri" pitchFamily="34" charset="0"/>
              </a:rPr>
              <a:t>Course No. ENRG </a:t>
            </a:r>
            <a:r>
              <a:rPr lang="en-US" dirty="0" smtClean="0">
                <a:latin typeface="Calibri" pitchFamily="34" charset="0"/>
              </a:rPr>
              <a:t>55B</a:t>
            </a:r>
            <a:endParaRPr lang="en-US" dirty="0">
              <a:latin typeface="Calibri" pitchFamily="34" charset="0"/>
            </a:endParaRPr>
          </a:p>
        </p:txBody>
      </p:sp>
      <p:sp>
        <p:nvSpPr>
          <p:cNvPr id="4102"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dirty="0" smtClean="0">
                <a:solidFill>
                  <a:srgbClr val="0070C0"/>
                </a:solidFill>
                <a:latin typeface="Calibri" pitchFamily="34" charset="0"/>
              </a:rPr>
              <a:t>HVAC Systems and Efficiencies</a:t>
            </a:r>
            <a:endParaRPr lang="en-US" dirty="0">
              <a:solidFill>
                <a:srgbClr val="0070C0"/>
              </a:solidFill>
              <a:latin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457200" y="0"/>
            <a:ext cx="8229600" cy="1143000"/>
          </a:xfrm>
        </p:spPr>
        <p:txBody>
          <a:bodyPr/>
          <a:lstStyle/>
          <a:p>
            <a:pPr eaLnBrk="1" hangingPunct="1"/>
            <a:r>
              <a:rPr lang="en-US" sz="4000" smtClean="0"/>
              <a:t>Multizone CAV Dual Duct System</a:t>
            </a:r>
          </a:p>
        </p:txBody>
      </p:sp>
      <p:pic>
        <p:nvPicPr>
          <p:cNvPr id="7171" name="Picture 3"/>
          <p:cNvPicPr>
            <a:picLocks noChangeAspect="1" noChangeArrowheads="1"/>
          </p:cNvPicPr>
          <p:nvPr/>
        </p:nvPicPr>
        <p:blipFill>
          <a:blip r:embed="rId2" cstate="print"/>
          <a:srcRect/>
          <a:stretch>
            <a:fillRect/>
          </a:stretch>
        </p:blipFill>
        <p:spPr bwMode="auto">
          <a:xfrm>
            <a:off x="1371600" y="838200"/>
            <a:ext cx="7102475" cy="5527675"/>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p:txBody>
          <a:bodyPr/>
          <a:lstStyle/>
          <a:p>
            <a:pPr eaLnBrk="1" hangingPunct="1"/>
            <a:r>
              <a:rPr lang="en-US" smtClean="0"/>
              <a:t>Dual duct terminal (Mixing box)</a:t>
            </a:r>
          </a:p>
        </p:txBody>
      </p:sp>
      <p:pic>
        <p:nvPicPr>
          <p:cNvPr id="8195" name="Picture 3"/>
          <p:cNvPicPr>
            <a:picLocks noChangeAspect="1" noChangeArrowheads="1"/>
          </p:cNvPicPr>
          <p:nvPr/>
        </p:nvPicPr>
        <p:blipFill>
          <a:blip r:embed="rId2" cstate="print"/>
          <a:srcRect/>
          <a:stretch>
            <a:fillRect/>
          </a:stretch>
        </p:blipFill>
        <p:spPr bwMode="auto">
          <a:xfrm>
            <a:off x="381000" y="2438400"/>
            <a:ext cx="8458200" cy="2312988"/>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 Air Volume (VAV)</a:t>
            </a:r>
            <a:endParaRPr lang="en-US" dirty="0"/>
          </a:p>
        </p:txBody>
      </p:sp>
      <p:sp>
        <p:nvSpPr>
          <p:cNvPr id="3" name="Content Placeholder 2"/>
          <p:cNvSpPr>
            <a:spLocks noGrp="1"/>
          </p:cNvSpPr>
          <p:nvPr>
            <p:ph idx="1"/>
          </p:nvPr>
        </p:nvSpPr>
        <p:spPr/>
        <p:txBody>
          <a:bodyPr/>
          <a:lstStyle/>
          <a:p>
            <a:r>
              <a:rPr lang="en-US" dirty="0" smtClean="0"/>
              <a:t>The VAV system is based on the principle of matching the load by varying the air volume supplied to each zone rather than varying the temperature</a:t>
            </a:r>
          </a:p>
          <a:p>
            <a:r>
              <a:rPr lang="en-US" dirty="0" smtClean="0"/>
              <a:t>The intent is to save fan work energy as compared with a CAV system</a:t>
            </a:r>
          </a:p>
          <a:p>
            <a:r>
              <a:rPr lang="en-US" dirty="0" smtClean="0"/>
              <a:t>VAV boxes modulate in response to zone demands</a:t>
            </a:r>
          </a:p>
          <a:p>
            <a:pPr>
              <a:buNone/>
            </a:pP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idx="4294967295"/>
          </p:nvPr>
        </p:nvSpPr>
        <p:spPr/>
        <p:txBody>
          <a:bodyPr/>
          <a:lstStyle/>
          <a:p>
            <a:pPr eaLnBrk="1" hangingPunct="1"/>
            <a:r>
              <a:rPr lang="en-US" smtClean="0"/>
              <a:t>Single zone VAV</a:t>
            </a:r>
          </a:p>
        </p:txBody>
      </p:sp>
      <p:pic>
        <p:nvPicPr>
          <p:cNvPr id="9219" name="Picture 5"/>
          <p:cNvPicPr>
            <a:picLocks noChangeAspect="1" noChangeArrowheads="1"/>
          </p:cNvPicPr>
          <p:nvPr/>
        </p:nvPicPr>
        <p:blipFill>
          <a:blip r:embed="rId3" cstate="print"/>
          <a:srcRect/>
          <a:stretch>
            <a:fillRect/>
          </a:stretch>
        </p:blipFill>
        <p:spPr bwMode="auto">
          <a:xfrm rot="10800000">
            <a:off x="300038" y="1371600"/>
            <a:ext cx="7853362" cy="4675188"/>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pPr eaLnBrk="1" hangingPunct="1"/>
            <a:r>
              <a:rPr lang="en-US" smtClean="0"/>
              <a:t>Multi zone VAV</a:t>
            </a:r>
          </a:p>
        </p:txBody>
      </p:sp>
      <p:pic>
        <p:nvPicPr>
          <p:cNvPr id="10243" name="Picture 4"/>
          <p:cNvPicPr>
            <a:picLocks noChangeAspect="1" noChangeArrowheads="1"/>
          </p:cNvPicPr>
          <p:nvPr/>
        </p:nvPicPr>
        <p:blipFill>
          <a:blip r:embed="rId3" cstate="print"/>
          <a:srcRect/>
          <a:stretch>
            <a:fillRect/>
          </a:stretch>
        </p:blipFill>
        <p:spPr bwMode="auto">
          <a:xfrm rot="10800000">
            <a:off x="609600" y="1371600"/>
            <a:ext cx="8099425" cy="4625975"/>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pPr eaLnBrk="1" hangingPunct="1"/>
            <a:r>
              <a:rPr lang="en-US" smtClean="0"/>
              <a:t>VAV box</a:t>
            </a:r>
          </a:p>
        </p:txBody>
      </p:sp>
      <p:pic>
        <p:nvPicPr>
          <p:cNvPr id="11267" name="Picture 4"/>
          <p:cNvPicPr>
            <a:picLocks noGrp="1" noChangeAspect="1" noChangeArrowheads="1"/>
          </p:cNvPicPr>
          <p:nvPr>
            <p:ph type="body" idx="4294967295"/>
          </p:nvPr>
        </p:nvPicPr>
        <p:blipFill>
          <a:blip r:embed="rId3" cstate="print"/>
          <a:srcRect/>
          <a:stretch>
            <a:fillRect/>
          </a:stretch>
        </p:blipFill>
        <p:spPr>
          <a:xfrm>
            <a:off x="533400" y="1196583"/>
            <a:ext cx="8077199" cy="5356617"/>
          </a:xfr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p:cNvPicPr>
            <a:picLocks noChangeAspect="1" noChangeArrowheads="1"/>
          </p:cNvPicPr>
          <p:nvPr/>
        </p:nvPicPr>
        <p:blipFill>
          <a:blip r:embed="rId2" cstate="print"/>
          <a:srcRect/>
          <a:stretch>
            <a:fillRect/>
          </a:stretch>
        </p:blipFill>
        <p:spPr bwMode="auto">
          <a:xfrm>
            <a:off x="762000" y="1812925"/>
            <a:ext cx="7248525" cy="4645025"/>
          </a:xfrm>
          <a:prstGeom prst="rect">
            <a:avLst/>
          </a:prstGeom>
          <a:noFill/>
          <a:ln w="9525">
            <a:noFill/>
            <a:miter lim="800000"/>
            <a:headEnd/>
            <a:tailEnd/>
          </a:ln>
        </p:spPr>
      </p:pic>
      <p:sp>
        <p:nvSpPr>
          <p:cNvPr id="12291" name="Rectangle 5"/>
          <p:cNvSpPr>
            <a:spLocks noGrp="1" noChangeArrowheads="1"/>
          </p:cNvSpPr>
          <p:nvPr>
            <p:ph type="title" idx="4294967295"/>
          </p:nvPr>
        </p:nvSpPr>
        <p:spPr/>
        <p:txBody>
          <a:bodyPr/>
          <a:lstStyle/>
          <a:p>
            <a:pPr eaLnBrk="1" hangingPunct="1"/>
            <a:r>
              <a:rPr lang="en-US" smtClean="0"/>
              <a:t>Multi zone VAV with Reheater</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0" y="533400"/>
            <a:ext cx="9144000" cy="1143000"/>
          </a:xfrm>
        </p:spPr>
        <p:txBody>
          <a:bodyPr>
            <a:normAutofit fontScale="90000"/>
          </a:bodyPr>
          <a:lstStyle/>
          <a:p>
            <a:pPr eaLnBrk="1" hangingPunct="1"/>
            <a:r>
              <a:rPr lang="en-US" sz="4000" smtClean="0"/>
              <a:t>CAV Dedicated Outdoor Air System (DOAS) </a:t>
            </a:r>
            <a:br>
              <a:rPr lang="en-US" sz="4000" smtClean="0"/>
            </a:br>
            <a:r>
              <a:rPr lang="en-US" sz="4000" smtClean="0"/>
              <a:t>with Fan Coil Units</a:t>
            </a:r>
          </a:p>
        </p:txBody>
      </p:sp>
      <p:pic>
        <p:nvPicPr>
          <p:cNvPr id="13315" name="Picture 3"/>
          <p:cNvPicPr>
            <a:picLocks noChangeAspect="1" noChangeArrowheads="1"/>
          </p:cNvPicPr>
          <p:nvPr/>
        </p:nvPicPr>
        <p:blipFill>
          <a:blip r:embed="rId3" cstate="print"/>
          <a:srcRect/>
          <a:stretch>
            <a:fillRect/>
          </a:stretch>
        </p:blipFill>
        <p:spPr bwMode="auto">
          <a:xfrm>
            <a:off x="457200" y="1981200"/>
            <a:ext cx="8410575" cy="3805238"/>
          </a:xfrm>
          <a:prstGeom prst="rect">
            <a:avLst/>
          </a:prstGeom>
          <a:noFill/>
          <a:ln w="9525">
            <a:noFill/>
            <a:miter lim="800000"/>
            <a:headEnd/>
            <a:tailEnd/>
          </a:ln>
        </p:spPr>
      </p:pic>
      <p:sp>
        <p:nvSpPr>
          <p:cNvPr id="13316" name="Text Box 4"/>
          <p:cNvSpPr txBox="1">
            <a:spLocks noChangeArrowheads="1"/>
          </p:cNvSpPr>
          <p:nvPr/>
        </p:nvSpPr>
        <p:spPr bwMode="auto">
          <a:xfrm>
            <a:off x="0" y="2971800"/>
            <a:ext cx="1098550" cy="366713"/>
          </a:xfrm>
          <a:prstGeom prst="rect">
            <a:avLst/>
          </a:prstGeom>
          <a:noFill/>
          <a:ln w="9525">
            <a:noFill/>
            <a:miter lim="800000"/>
            <a:headEnd/>
            <a:tailEnd/>
          </a:ln>
        </p:spPr>
        <p:txBody>
          <a:bodyPr wrap="none">
            <a:spAutoFit/>
          </a:bodyPr>
          <a:lstStyle/>
          <a:p>
            <a:r>
              <a:rPr lang="en-US"/>
              <a:t>100%OA</a:t>
            </a:r>
          </a:p>
        </p:txBody>
      </p:sp>
      <p:sp>
        <p:nvSpPr>
          <p:cNvPr id="13317" name="Line 5"/>
          <p:cNvSpPr>
            <a:spLocks noChangeShapeType="1"/>
          </p:cNvSpPr>
          <p:nvPr/>
        </p:nvSpPr>
        <p:spPr bwMode="auto">
          <a:xfrm flipV="1">
            <a:off x="6705600" y="3200400"/>
            <a:ext cx="0" cy="228600"/>
          </a:xfrm>
          <a:prstGeom prst="line">
            <a:avLst/>
          </a:prstGeom>
          <a:noFill/>
          <a:ln w="38100">
            <a:solidFill>
              <a:schemeClr val="tx1"/>
            </a:solidFill>
            <a:round/>
            <a:headEnd/>
            <a:tailEnd type="triangle" w="med" len="med"/>
          </a:ln>
        </p:spPr>
        <p:txBody>
          <a:bodyPr/>
          <a:lstStyle/>
          <a:p>
            <a:endParaRPr lang="en-US"/>
          </a:p>
        </p:txBody>
      </p:sp>
      <p:sp>
        <p:nvSpPr>
          <p:cNvPr id="13318" name="Text Box 6"/>
          <p:cNvSpPr txBox="1">
            <a:spLocks noChangeArrowheads="1"/>
          </p:cNvSpPr>
          <p:nvPr/>
        </p:nvSpPr>
        <p:spPr bwMode="auto">
          <a:xfrm>
            <a:off x="6096000" y="2895600"/>
            <a:ext cx="1073150" cy="366713"/>
          </a:xfrm>
          <a:prstGeom prst="rect">
            <a:avLst/>
          </a:prstGeom>
          <a:noFill/>
          <a:ln w="9525">
            <a:noFill/>
            <a:miter lim="800000"/>
            <a:headEnd/>
            <a:tailEnd/>
          </a:ln>
        </p:spPr>
        <p:txBody>
          <a:bodyPr wrap="none">
            <a:spAutoFit/>
          </a:bodyPr>
          <a:lstStyle/>
          <a:p>
            <a:r>
              <a:rPr lang="en-US"/>
              <a:t>Exhaust </a:t>
            </a:r>
          </a:p>
        </p:txBody>
      </p:sp>
      <p:sp>
        <p:nvSpPr>
          <p:cNvPr id="13319" name="Rectangle 7"/>
          <p:cNvSpPr>
            <a:spLocks noChangeArrowheads="1"/>
          </p:cNvSpPr>
          <p:nvPr/>
        </p:nvSpPr>
        <p:spPr bwMode="auto">
          <a:xfrm>
            <a:off x="5029200" y="4495800"/>
            <a:ext cx="228600" cy="533400"/>
          </a:xfrm>
          <a:prstGeom prst="rect">
            <a:avLst/>
          </a:prstGeom>
          <a:solidFill>
            <a:schemeClr val="bg2"/>
          </a:solidFill>
          <a:ln w="9525">
            <a:solidFill>
              <a:schemeClr val="tx1"/>
            </a:solidFill>
            <a:miter lim="800000"/>
            <a:headEnd/>
            <a:tailEnd/>
          </a:ln>
        </p:spPr>
        <p:txBody>
          <a:bodyPr wrap="none" anchor="ctr"/>
          <a:lstStyle/>
          <a:p>
            <a:endParaRPr lang="en-US"/>
          </a:p>
        </p:txBody>
      </p:sp>
      <p:sp>
        <p:nvSpPr>
          <p:cNvPr id="13320" name="Rectangle 8"/>
          <p:cNvSpPr>
            <a:spLocks noChangeArrowheads="1"/>
          </p:cNvSpPr>
          <p:nvPr/>
        </p:nvSpPr>
        <p:spPr bwMode="auto">
          <a:xfrm>
            <a:off x="6781800" y="4495800"/>
            <a:ext cx="228600" cy="533400"/>
          </a:xfrm>
          <a:prstGeom prst="rect">
            <a:avLst/>
          </a:prstGeom>
          <a:solidFill>
            <a:schemeClr val="bg2"/>
          </a:solidFill>
          <a:ln w="9525">
            <a:solidFill>
              <a:schemeClr val="tx1"/>
            </a:solidFill>
            <a:miter lim="800000"/>
            <a:headEnd/>
            <a:tailEnd/>
          </a:ln>
        </p:spPr>
        <p:txBody>
          <a:bodyPr wrap="none" anchor="ctr"/>
          <a:lstStyle/>
          <a:p>
            <a:endParaRPr lang="en-US"/>
          </a:p>
        </p:txBody>
      </p:sp>
      <p:sp>
        <p:nvSpPr>
          <p:cNvPr id="13321" name="Line 9"/>
          <p:cNvSpPr>
            <a:spLocks noChangeShapeType="1"/>
          </p:cNvSpPr>
          <p:nvPr/>
        </p:nvSpPr>
        <p:spPr bwMode="auto">
          <a:xfrm flipH="1">
            <a:off x="3962400" y="4724400"/>
            <a:ext cx="1219200" cy="1524000"/>
          </a:xfrm>
          <a:prstGeom prst="line">
            <a:avLst/>
          </a:prstGeom>
          <a:noFill/>
          <a:ln w="9525">
            <a:solidFill>
              <a:schemeClr val="tx1"/>
            </a:solidFill>
            <a:round/>
            <a:headEnd/>
            <a:tailEnd type="triangle" w="med" len="med"/>
          </a:ln>
        </p:spPr>
        <p:txBody>
          <a:bodyPr/>
          <a:lstStyle/>
          <a:p>
            <a:endParaRPr lang="en-US"/>
          </a:p>
        </p:txBody>
      </p:sp>
      <p:sp>
        <p:nvSpPr>
          <p:cNvPr id="13322" name="Line 10"/>
          <p:cNvSpPr>
            <a:spLocks noChangeShapeType="1"/>
          </p:cNvSpPr>
          <p:nvPr/>
        </p:nvSpPr>
        <p:spPr bwMode="auto">
          <a:xfrm flipH="1">
            <a:off x="4419600" y="4800600"/>
            <a:ext cx="2438400" cy="1447800"/>
          </a:xfrm>
          <a:prstGeom prst="line">
            <a:avLst/>
          </a:prstGeom>
          <a:noFill/>
          <a:ln w="9525">
            <a:solidFill>
              <a:schemeClr val="tx1"/>
            </a:solidFill>
            <a:round/>
            <a:headEnd/>
            <a:tailEnd type="triangle" w="med" len="med"/>
          </a:ln>
        </p:spPr>
        <p:txBody>
          <a:bodyPr/>
          <a:lstStyle/>
          <a:p>
            <a:endParaRPr lang="en-US"/>
          </a:p>
        </p:txBody>
      </p:sp>
      <p:sp>
        <p:nvSpPr>
          <p:cNvPr id="13323" name="Text Box 11"/>
          <p:cNvSpPr txBox="1">
            <a:spLocks noChangeArrowheads="1"/>
          </p:cNvSpPr>
          <p:nvPr/>
        </p:nvSpPr>
        <p:spPr bwMode="auto">
          <a:xfrm>
            <a:off x="3200400" y="6248400"/>
            <a:ext cx="2165350" cy="641350"/>
          </a:xfrm>
          <a:prstGeom prst="rect">
            <a:avLst/>
          </a:prstGeom>
          <a:noFill/>
          <a:ln w="9525">
            <a:noFill/>
            <a:miter lim="800000"/>
            <a:headEnd/>
            <a:tailEnd/>
          </a:ln>
        </p:spPr>
        <p:txBody>
          <a:bodyPr wrap="none">
            <a:spAutoFit/>
          </a:bodyPr>
          <a:lstStyle/>
          <a:p>
            <a:r>
              <a:rPr lang="en-US">
                <a:solidFill>
                  <a:srgbClr val="CC3300"/>
                </a:solidFill>
              </a:rPr>
              <a:t>Fan coil units for </a:t>
            </a:r>
          </a:p>
          <a:p>
            <a:r>
              <a:rPr lang="en-US">
                <a:solidFill>
                  <a:srgbClr val="CC3300"/>
                </a:solidFill>
              </a:rPr>
              <a:t>heating and cooling</a:t>
            </a:r>
          </a:p>
        </p:txBody>
      </p:sp>
      <p:sp>
        <p:nvSpPr>
          <p:cNvPr id="13324" name="Line 12"/>
          <p:cNvSpPr>
            <a:spLocks noChangeShapeType="1"/>
          </p:cNvSpPr>
          <p:nvPr/>
        </p:nvSpPr>
        <p:spPr bwMode="auto">
          <a:xfrm flipH="1" flipV="1">
            <a:off x="457200" y="3429000"/>
            <a:ext cx="457200" cy="1828800"/>
          </a:xfrm>
          <a:prstGeom prst="line">
            <a:avLst/>
          </a:prstGeom>
          <a:noFill/>
          <a:ln w="9525">
            <a:solidFill>
              <a:schemeClr val="tx1"/>
            </a:solidFill>
            <a:round/>
            <a:headEnd/>
            <a:tailEnd type="triangle" w="med" len="med"/>
          </a:ln>
        </p:spPr>
        <p:txBody>
          <a:bodyPr/>
          <a:lstStyle/>
          <a:p>
            <a:endParaRPr lang="en-US"/>
          </a:p>
        </p:txBody>
      </p:sp>
      <p:sp>
        <p:nvSpPr>
          <p:cNvPr id="13325" name="Text Box 13"/>
          <p:cNvSpPr txBox="1">
            <a:spLocks noChangeArrowheads="1"/>
          </p:cNvSpPr>
          <p:nvPr/>
        </p:nvSpPr>
        <p:spPr bwMode="auto">
          <a:xfrm>
            <a:off x="0" y="5257800"/>
            <a:ext cx="1682750" cy="915988"/>
          </a:xfrm>
          <a:prstGeom prst="rect">
            <a:avLst/>
          </a:prstGeom>
          <a:noFill/>
          <a:ln w="9525">
            <a:noFill/>
            <a:miter lim="800000"/>
            <a:headEnd/>
            <a:tailEnd/>
          </a:ln>
        </p:spPr>
        <p:txBody>
          <a:bodyPr wrap="none">
            <a:spAutoFit/>
          </a:bodyPr>
          <a:lstStyle/>
          <a:p>
            <a:r>
              <a:rPr lang="en-US">
                <a:solidFill>
                  <a:srgbClr val="CC3300"/>
                </a:solidFill>
              </a:rPr>
              <a:t>For ventilation </a:t>
            </a:r>
          </a:p>
          <a:p>
            <a:r>
              <a:rPr lang="en-US">
                <a:solidFill>
                  <a:srgbClr val="CC3300"/>
                </a:solidFill>
              </a:rPr>
              <a:t>and humidity </a:t>
            </a:r>
          </a:p>
          <a:p>
            <a:r>
              <a:rPr lang="en-US">
                <a:solidFill>
                  <a:srgbClr val="CC3300"/>
                </a:solidFill>
              </a:rPr>
              <a:t>control</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457200" y="0"/>
            <a:ext cx="8229600" cy="1143000"/>
          </a:xfrm>
        </p:spPr>
        <p:txBody>
          <a:bodyPr/>
          <a:lstStyle/>
          <a:p>
            <a:pPr eaLnBrk="1" hangingPunct="1"/>
            <a:r>
              <a:rPr lang="en-US" smtClean="0"/>
              <a:t>Fan Coil Units</a:t>
            </a:r>
          </a:p>
        </p:txBody>
      </p:sp>
      <p:pic>
        <p:nvPicPr>
          <p:cNvPr id="14339" name="Picture 4"/>
          <p:cNvPicPr>
            <a:picLocks noChangeAspect="1" noChangeArrowheads="1"/>
          </p:cNvPicPr>
          <p:nvPr/>
        </p:nvPicPr>
        <p:blipFill>
          <a:blip r:embed="rId2" cstate="print"/>
          <a:srcRect/>
          <a:stretch>
            <a:fillRect/>
          </a:stretch>
        </p:blipFill>
        <p:spPr bwMode="auto">
          <a:xfrm>
            <a:off x="15875" y="2895600"/>
            <a:ext cx="2193925" cy="2895600"/>
          </a:xfrm>
          <a:prstGeom prst="rect">
            <a:avLst/>
          </a:prstGeom>
          <a:noFill/>
          <a:ln w="9525">
            <a:noFill/>
            <a:miter lim="800000"/>
            <a:headEnd/>
            <a:tailEnd/>
          </a:ln>
        </p:spPr>
      </p:pic>
      <p:pic>
        <p:nvPicPr>
          <p:cNvPr id="14340" name="Picture 5"/>
          <p:cNvPicPr>
            <a:picLocks noChangeAspect="1" noChangeArrowheads="1"/>
          </p:cNvPicPr>
          <p:nvPr/>
        </p:nvPicPr>
        <p:blipFill>
          <a:blip r:embed="rId3" cstate="print"/>
          <a:srcRect/>
          <a:stretch>
            <a:fillRect/>
          </a:stretch>
        </p:blipFill>
        <p:spPr bwMode="auto">
          <a:xfrm>
            <a:off x="2667000" y="914400"/>
            <a:ext cx="2819400" cy="2176463"/>
          </a:xfrm>
          <a:prstGeom prst="rect">
            <a:avLst/>
          </a:prstGeom>
          <a:noFill/>
          <a:ln w="9525">
            <a:noFill/>
            <a:miter lim="800000"/>
            <a:headEnd/>
            <a:tailEnd/>
          </a:ln>
        </p:spPr>
      </p:pic>
      <p:pic>
        <p:nvPicPr>
          <p:cNvPr id="14341" name="Picture 6"/>
          <p:cNvPicPr>
            <a:picLocks noChangeAspect="1" noChangeArrowheads="1"/>
          </p:cNvPicPr>
          <p:nvPr/>
        </p:nvPicPr>
        <p:blipFill>
          <a:blip r:embed="rId4" cstate="print"/>
          <a:srcRect/>
          <a:stretch>
            <a:fillRect/>
          </a:stretch>
        </p:blipFill>
        <p:spPr bwMode="auto">
          <a:xfrm>
            <a:off x="3581400" y="3048000"/>
            <a:ext cx="5256213" cy="3063875"/>
          </a:xfrm>
          <a:prstGeom prst="rect">
            <a:avLst/>
          </a:prstGeom>
          <a:noFill/>
          <a:ln w="9525">
            <a:noFill/>
            <a:miter lim="800000"/>
            <a:headEnd/>
            <a:tailEnd/>
          </a:ln>
        </p:spPr>
      </p:pic>
      <p:pic>
        <p:nvPicPr>
          <p:cNvPr id="14342" name="Picture 8"/>
          <p:cNvPicPr>
            <a:picLocks noChangeAspect="1" noChangeArrowheads="1"/>
          </p:cNvPicPr>
          <p:nvPr/>
        </p:nvPicPr>
        <p:blipFill>
          <a:blip r:embed="rId5" cstate="print"/>
          <a:srcRect/>
          <a:stretch>
            <a:fillRect/>
          </a:stretch>
        </p:blipFill>
        <p:spPr bwMode="auto">
          <a:xfrm>
            <a:off x="5943600" y="1143000"/>
            <a:ext cx="2209800" cy="1624013"/>
          </a:xfrm>
          <a:prstGeom prst="rect">
            <a:avLst/>
          </a:prstGeom>
          <a:noFill/>
          <a:ln w="9525">
            <a:noFill/>
            <a:miter lim="800000"/>
            <a:headEnd/>
            <a:tailEnd/>
          </a:ln>
        </p:spPr>
      </p:pic>
      <p:sp>
        <p:nvSpPr>
          <p:cNvPr id="14343" name="Text Box 9"/>
          <p:cNvSpPr txBox="1">
            <a:spLocks noChangeArrowheads="1"/>
          </p:cNvSpPr>
          <p:nvPr/>
        </p:nvSpPr>
        <p:spPr bwMode="auto">
          <a:xfrm>
            <a:off x="304800" y="6172200"/>
            <a:ext cx="8274050" cy="366713"/>
          </a:xfrm>
          <a:prstGeom prst="rect">
            <a:avLst/>
          </a:prstGeom>
          <a:noFill/>
          <a:ln w="9525">
            <a:noFill/>
            <a:miter lim="800000"/>
            <a:headEnd/>
            <a:tailEnd/>
          </a:ln>
        </p:spPr>
        <p:txBody>
          <a:bodyPr wrap="none">
            <a:spAutoFit/>
          </a:bodyPr>
          <a:lstStyle/>
          <a:p>
            <a:r>
              <a:rPr lang="en-US"/>
              <a:t>Fan coil Units can be combined with mechanical ventilation or rely on infiltration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0" y="274638"/>
            <a:ext cx="9144000" cy="1143000"/>
          </a:xfrm>
        </p:spPr>
        <p:txBody>
          <a:bodyPr>
            <a:normAutofit fontScale="90000"/>
          </a:bodyPr>
          <a:lstStyle/>
          <a:p>
            <a:pPr eaLnBrk="1" hangingPunct="1"/>
            <a:r>
              <a:rPr lang="en-US" sz="4000" smtClean="0"/>
              <a:t>VAV Dedicated Outdoor Air System (DOAS) </a:t>
            </a:r>
            <a:br>
              <a:rPr lang="en-US" sz="4000" smtClean="0"/>
            </a:br>
            <a:r>
              <a:rPr lang="en-US" sz="4000" smtClean="0"/>
              <a:t>with occupancy sensors</a:t>
            </a:r>
          </a:p>
        </p:txBody>
      </p:sp>
      <p:pic>
        <p:nvPicPr>
          <p:cNvPr id="15363" name="Picture 3"/>
          <p:cNvPicPr>
            <a:picLocks noChangeAspect="1" noChangeArrowheads="1"/>
          </p:cNvPicPr>
          <p:nvPr/>
        </p:nvPicPr>
        <p:blipFill>
          <a:blip r:embed="rId2" cstate="print"/>
          <a:srcRect/>
          <a:stretch>
            <a:fillRect/>
          </a:stretch>
        </p:blipFill>
        <p:spPr bwMode="auto">
          <a:xfrm>
            <a:off x="457200" y="1981200"/>
            <a:ext cx="8410575" cy="3805238"/>
          </a:xfrm>
          <a:prstGeom prst="rect">
            <a:avLst/>
          </a:prstGeom>
          <a:noFill/>
          <a:ln w="9525">
            <a:noFill/>
            <a:miter lim="800000"/>
            <a:headEnd/>
            <a:tailEnd/>
          </a:ln>
        </p:spPr>
      </p:pic>
      <p:sp>
        <p:nvSpPr>
          <p:cNvPr id="15364" name="Text Box 4"/>
          <p:cNvSpPr txBox="1">
            <a:spLocks noChangeArrowheads="1"/>
          </p:cNvSpPr>
          <p:nvPr/>
        </p:nvSpPr>
        <p:spPr bwMode="auto">
          <a:xfrm>
            <a:off x="0" y="2971800"/>
            <a:ext cx="1098550" cy="366713"/>
          </a:xfrm>
          <a:prstGeom prst="rect">
            <a:avLst/>
          </a:prstGeom>
          <a:noFill/>
          <a:ln w="9525">
            <a:noFill/>
            <a:miter lim="800000"/>
            <a:headEnd/>
            <a:tailEnd/>
          </a:ln>
        </p:spPr>
        <p:txBody>
          <a:bodyPr wrap="none">
            <a:spAutoFit/>
          </a:bodyPr>
          <a:lstStyle/>
          <a:p>
            <a:r>
              <a:rPr lang="en-US"/>
              <a:t>100%OA</a:t>
            </a:r>
          </a:p>
        </p:txBody>
      </p:sp>
      <p:sp>
        <p:nvSpPr>
          <p:cNvPr id="15365" name="Line 5"/>
          <p:cNvSpPr>
            <a:spLocks noChangeShapeType="1"/>
          </p:cNvSpPr>
          <p:nvPr/>
        </p:nvSpPr>
        <p:spPr bwMode="auto">
          <a:xfrm flipV="1">
            <a:off x="6705600" y="3200400"/>
            <a:ext cx="0" cy="228600"/>
          </a:xfrm>
          <a:prstGeom prst="line">
            <a:avLst/>
          </a:prstGeom>
          <a:noFill/>
          <a:ln w="38100">
            <a:solidFill>
              <a:schemeClr val="tx1"/>
            </a:solidFill>
            <a:round/>
            <a:headEnd/>
            <a:tailEnd type="triangle" w="med" len="med"/>
          </a:ln>
        </p:spPr>
        <p:txBody>
          <a:bodyPr/>
          <a:lstStyle/>
          <a:p>
            <a:endParaRPr lang="en-US"/>
          </a:p>
        </p:txBody>
      </p:sp>
      <p:sp>
        <p:nvSpPr>
          <p:cNvPr id="15366" name="Text Box 6"/>
          <p:cNvSpPr txBox="1">
            <a:spLocks noChangeArrowheads="1"/>
          </p:cNvSpPr>
          <p:nvPr/>
        </p:nvSpPr>
        <p:spPr bwMode="auto">
          <a:xfrm>
            <a:off x="6096000" y="2895600"/>
            <a:ext cx="1073150" cy="366713"/>
          </a:xfrm>
          <a:prstGeom prst="rect">
            <a:avLst/>
          </a:prstGeom>
          <a:noFill/>
          <a:ln w="9525">
            <a:noFill/>
            <a:miter lim="800000"/>
            <a:headEnd/>
            <a:tailEnd/>
          </a:ln>
        </p:spPr>
        <p:txBody>
          <a:bodyPr wrap="none">
            <a:spAutoFit/>
          </a:bodyPr>
          <a:lstStyle/>
          <a:p>
            <a:r>
              <a:rPr lang="en-US"/>
              <a:t>Exhaust </a:t>
            </a:r>
          </a:p>
        </p:txBody>
      </p:sp>
      <p:sp>
        <p:nvSpPr>
          <p:cNvPr id="15367" name="Rectangle 7"/>
          <p:cNvSpPr>
            <a:spLocks noChangeArrowheads="1"/>
          </p:cNvSpPr>
          <p:nvPr/>
        </p:nvSpPr>
        <p:spPr bwMode="auto">
          <a:xfrm>
            <a:off x="5029200" y="4572000"/>
            <a:ext cx="228600" cy="533400"/>
          </a:xfrm>
          <a:prstGeom prst="rect">
            <a:avLst/>
          </a:prstGeom>
          <a:solidFill>
            <a:schemeClr val="bg2"/>
          </a:solidFill>
          <a:ln w="9525">
            <a:solidFill>
              <a:schemeClr val="tx1"/>
            </a:solidFill>
            <a:miter lim="800000"/>
            <a:headEnd/>
            <a:tailEnd/>
          </a:ln>
        </p:spPr>
        <p:txBody>
          <a:bodyPr wrap="none" anchor="ctr"/>
          <a:lstStyle/>
          <a:p>
            <a:endParaRPr lang="en-US"/>
          </a:p>
        </p:txBody>
      </p:sp>
      <p:sp>
        <p:nvSpPr>
          <p:cNvPr id="15368" name="Rectangle 8"/>
          <p:cNvSpPr>
            <a:spLocks noChangeArrowheads="1"/>
          </p:cNvSpPr>
          <p:nvPr/>
        </p:nvSpPr>
        <p:spPr bwMode="auto">
          <a:xfrm>
            <a:off x="6781800" y="4572000"/>
            <a:ext cx="228600" cy="533400"/>
          </a:xfrm>
          <a:prstGeom prst="rect">
            <a:avLst/>
          </a:prstGeom>
          <a:solidFill>
            <a:schemeClr val="bg2"/>
          </a:solidFill>
          <a:ln w="9525">
            <a:solidFill>
              <a:schemeClr val="tx1"/>
            </a:solidFill>
            <a:miter lim="800000"/>
            <a:headEnd/>
            <a:tailEnd/>
          </a:ln>
        </p:spPr>
        <p:txBody>
          <a:bodyPr wrap="none" anchor="ctr"/>
          <a:lstStyle/>
          <a:p>
            <a:endParaRPr lang="en-US"/>
          </a:p>
        </p:txBody>
      </p:sp>
      <p:sp>
        <p:nvSpPr>
          <p:cNvPr id="15369" name="Line 9"/>
          <p:cNvSpPr>
            <a:spLocks noChangeShapeType="1"/>
          </p:cNvSpPr>
          <p:nvPr/>
        </p:nvSpPr>
        <p:spPr bwMode="auto">
          <a:xfrm flipH="1">
            <a:off x="3962400" y="4724400"/>
            <a:ext cx="1219200" cy="1524000"/>
          </a:xfrm>
          <a:prstGeom prst="line">
            <a:avLst/>
          </a:prstGeom>
          <a:noFill/>
          <a:ln w="9525">
            <a:solidFill>
              <a:schemeClr val="tx1"/>
            </a:solidFill>
            <a:round/>
            <a:headEnd/>
            <a:tailEnd type="triangle" w="med" len="med"/>
          </a:ln>
        </p:spPr>
        <p:txBody>
          <a:bodyPr/>
          <a:lstStyle/>
          <a:p>
            <a:endParaRPr lang="en-US"/>
          </a:p>
        </p:txBody>
      </p:sp>
      <p:sp>
        <p:nvSpPr>
          <p:cNvPr id="15370" name="Line 10"/>
          <p:cNvSpPr>
            <a:spLocks noChangeShapeType="1"/>
          </p:cNvSpPr>
          <p:nvPr/>
        </p:nvSpPr>
        <p:spPr bwMode="auto">
          <a:xfrm flipH="1">
            <a:off x="4419600" y="4800600"/>
            <a:ext cx="2438400" cy="1447800"/>
          </a:xfrm>
          <a:prstGeom prst="line">
            <a:avLst/>
          </a:prstGeom>
          <a:noFill/>
          <a:ln w="9525">
            <a:solidFill>
              <a:schemeClr val="tx1"/>
            </a:solidFill>
            <a:round/>
            <a:headEnd/>
            <a:tailEnd type="triangle" w="med" len="med"/>
          </a:ln>
        </p:spPr>
        <p:txBody>
          <a:bodyPr/>
          <a:lstStyle/>
          <a:p>
            <a:endParaRPr lang="en-US"/>
          </a:p>
        </p:txBody>
      </p:sp>
      <p:sp>
        <p:nvSpPr>
          <p:cNvPr id="15371" name="Text Box 11"/>
          <p:cNvSpPr txBox="1">
            <a:spLocks noChangeArrowheads="1"/>
          </p:cNvSpPr>
          <p:nvPr/>
        </p:nvSpPr>
        <p:spPr bwMode="auto">
          <a:xfrm>
            <a:off x="3200400" y="6248400"/>
            <a:ext cx="2165350" cy="641350"/>
          </a:xfrm>
          <a:prstGeom prst="rect">
            <a:avLst/>
          </a:prstGeom>
          <a:noFill/>
          <a:ln w="9525">
            <a:noFill/>
            <a:miter lim="800000"/>
            <a:headEnd/>
            <a:tailEnd/>
          </a:ln>
        </p:spPr>
        <p:txBody>
          <a:bodyPr wrap="none">
            <a:spAutoFit/>
          </a:bodyPr>
          <a:lstStyle/>
          <a:p>
            <a:r>
              <a:rPr lang="en-US">
                <a:solidFill>
                  <a:srgbClr val="CC3300"/>
                </a:solidFill>
              </a:rPr>
              <a:t>Fan coil units for </a:t>
            </a:r>
          </a:p>
          <a:p>
            <a:r>
              <a:rPr lang="en-US">
                <a:solidFill>
                  <a:srgbClr val="CC3300"/>
                </a:solidFill>
              </a:rPr>
              <a:t>heating and cooling</a:t>
            </a:r>
          </a:p>
        </p:txBody>
      </p:sp>
      <p:sp>
        <p:nvSpPr>
          <p:cNvPr id="15372" name="Line 12"/>
          <p:cNvSpPr>
            <a:spLocks noChangeShapeType="1"/>
          </p:cNvSpPr>
          <p:nvPr/>
        </p:nvSpPr>
        <p:spPr bwMode="auto">
          <a:xfrm flipH="1" flipV="1">
            <a:off x="457200" y="3429000"/>
            <a:ext cx="457200" cy="1828800"/>
          </a:xfrm>
          <a:prstGeom prst="line">
            <a:avLst/>
          </a:prstGeom>
          <a:noFill/>
          <a:ln w="9525">
            <a:solidFill>
              <a:schemeClr val="tx1"/>
            </a:solidFill>
            <a:round/>
            <a:headEnd/>
            <a:tailEnd type="triangle" w="med" len="med"/>
          </a:ln>
        </p:spPr>
        <p:txBody>
          <a:bodyPr/>
          <a:lstStyle/>
          <a:p>
            <a:endParaRPr lang="en-US"/>
          </a:p>
        </p:txBody>
      </p:sp>
      <p:sp>
        <p:nvSpPr>
          <p:cNvPr id="15373" name="Text Box 13"/>
          <p:cNvSpPr txBox="1">
            <a:spLocks noChangeArrowheads="1"/>
          </p:cNvSpPr>
          <p:nvPr/>
        </p:nvSpPr>
        <p:spPr bwMode="auto">
          <a:xfrm>
            <a:off x="0" y="5257800"/>
            <a:ext cx="1682750" cy="915988"/>
          </a:xfrm>
          <a:prstGeom prst="rect">
            <a:avLst/>
          </a:prstGeom>
          <a:noFill/>
          <a:ln w="9525">
            <a:noFill/>
            <a:miter lim="800000"/>
            <a:headEnd/>
            <a:tailEnd/>
          </a:ln>
        </p:spPr>
        <p:txBody>
          <a:bodyPr wrap="none">
            <a:spAutoFit/>
          </a:bodyPr>
          <a:lstStyle/>
          <a:p>
            <a:r>
              <a:rPr lang="en-US">
                <a:solidFill>
                  <a:srgbClr val="CC3300"/>
                </a:solidFill>
              </a:rPr>
              <a:t>For ventilation </a:t>
            </a:r>
          </a:p>
          <a:p>
            <a:r>
              <a:rPr lang="en-US">
                <a:solidFill>
                  <a:srgbClr val="CC3300"/>
                </a:solidFill>
              </a:rPr>
              <a:t>and humidity </a:t>
            </a:r>
          </a:p>
          <a:p>
            <a:r>
              <a:rPr lang="en-US">
                <a:solidFill>
                  <a:srgbClr val="CC3300"/>
                </a:solidFill>
              </a:rPr>
              <a:t>control</a:t>
            </a:r>
          </a:p>
        </p:txBody>
      </p:sp>
      <p:sp>
        <p:nvSpPr>
          <p:cNvPr id="15374" name="Rectangle 14"/>
          <p:cNvSpPr>
            <a:spLocks noChangeArrowheads="1"/>
          </p:cNvSpPr>
          <p:nvPr/>
        </p:nvSpPr>
        <p:spPr bwMode="auto">
          <a:xfrm>
            <a:off x="5410200" y="3276600"/>
            <a:ext cx="838200" cy="304800"/>
          </a:xfrm>
          <a:prstGeom prst="rect">
            <a:avLst/>
          </a:prstGeom>
          <a:solidFill>
            <a:schemeClr val="bg1"/>
          </a:solidFill>
          <a:ln w="25400">
            <a:solidFill>
              <a:schemeClr val="tx1"/>
            </a:solidFill>
            <a:miter lim="800000"/>
            <a:headEnd/>
            <a:tailEnd/>
          </a:ln>
        </p:spPr>
        <p:txBody>
          <a:bodyPr wrap="none" anchor="ctr"/>
          <a:lstStyle/>
          <a:p>
            <a:pPr algn="ctr"/>
            <a:r>
              <a:rPr lang="en-US" sz="1400" b="1"/>
              <a:t>VAV box</a:t>
            </a:r>
          </a:p>
        </p:txBody>
      </p:sp>
      <p:sp>
        <p:nvSpPr>
          <p:cNvPr id="15375" name="Rectangle 15"/>
          <p:cNvSpPr>
            <a:spLocks noChangeArrowheads="1"/>
          </p:cNvSpPr>
          <p:nvPr/>
        </p:nvSpPr>
        <p:spPr bwMode="auto">
          <a:xfrm>
            <a:off x="7162800" y="3276600"/>
            <a:ext cx="838200" cy="304800"/>
          </a:xfrm>
          <a:prstGeom prst="rect">
            <a:avLst/>
          </a:prstGeom>
          <a:solidFill>
            <a:schemeClr val="bg1"/>
          </a:solidFill>
          <a:ln w="25400">
            <a:solidFill>
              <a:schemeClr val="tx1"/>
            </a:solidFill>
            <a:miter lim="800000"/>
            <a:headEnd/>
            <a:tailEnd/>
          </a:ln>
        </p:spPr>
        <p:txBody>
          <a:bodyPr wrap="none" anchor="ctr"/>
          <a:lstStyle/>
          <a:p>
            <a:pPr algn="ctr"/>
            <a:r>
              <a:rPr lang="en-US" sz="1400" b="1"/>
              <a:t>VAV box</a:t>
            </a:r>
            <a:endParaRPr lang="en-US" sz="1400"/>
          </a:p>
        </p:txBody>
      </p:sp>
      <p:sp>
        <p:nvSpPr>
          <p:cNvPr id="15376" name="Oval 17"/>
          <p:cNvSpPr>
            <a:spLocks noChangeArrowheads="1"/>
          </p:cNvSpPr>
          <p:nvPr/>
        </p:nvSpPr>
        <p:spPr bwMode="auto">
          <a:xfrm>
            <a:off x="5029200" y="4114800"/>
            <a:ext cx="381000" cy="381000"/>
          </a:xfrm>
          <a:prstGeom prst="ellipse">
            <a:avLst/>
          </a:prstGeom>
          <a:solidFill>
            <a:schemeClr val="bg1"/>
          </a:solidFill>
          <a:ln w="9525">
            <a:solidFill>
              <a:schemeClr val="tx1"/>
            </a:solidFill>
            <a:round/>
            <a:headEnd/>
            <a:tailEnd/>
          </a:ln>
        </p:spPr>
        <p:txBody>
          <a:bodyPr wrap="none" anchor="ctr"/>
          <a:lstStyle/>
          <a:p>
            <a:pPr algn="ctr"/>
            <a:r>
              <a:rPr lang="en-US" sz="1400" b="1"/>
              <a:t>CO</a:t>
            </a:r>
            <a:r>
              <a:rPr lang="en-US" sz="1400" b="1" baseline="-25000"/>
              <a:t>2</a:t>
            </a:r>
          </a:p>
        </p:txBody>
      </p:sp>
      <p:sp>
        <p:nvSpPr>
          <p:cNvPr id="15377" name="Oval 19"/>
          <p:cNvSpPr>
            <a:spLocks noChangeArrowheads="1"/>
          </p:cNvSpPr>
          <p:nvPr/>
        </p:nvSpPr>
        <p:spPr bwMode="auto">
          <a:xfrm>
            <a:off x="6858000" y="4114800"/>
            <a:ext cx="381000" cy="381000"/>
          </a:xfrm>
          <a:prstGeom prst="ellipse">
            <a:avLst/>
          </a:prstGeom>
          <a:solidFill>
            <a:schemeClr val="bg1"/>
          </a:solidFill>
          <a:ln w="9525">
            <a:solidFill>
              <a:schemeClr val="tx1"/>
            </a:solidFill>
            <a:prstDash val="dash"/>
            <a:round/>
            <a:headEnd/>
            <a:tailEnd/>
          </a:ln>
        </p:spPr>
        <p:txBody>
          <a:bodyPr wrap="none" anchor="ctr"/>
          <a:lstStyle/>
          <a:p>
            <a:pPr algn="ctr"/>
            <a:r>
              <a:rPr lang="en-US" sz="1400" b="1"/>
              <a:t>CO</a:t>
            </a:r>
            <a:r>
              <a:rPr lang="en-US" sz="1400" b="1" baseline="-25000"/>
              <a:t>2</a:t>
            </a:r>
          </a:p>
        </p:txBody>
      </p:sp>
      <p:sp>
        <p:nvSpPr>
          <p:cNvPr id="15378" name="Line 20"/>
          <p:cNvSpPr>
            <a:spLocks noChangeShapeType="1"/>
          </p:cNvSpPr>
          <p:nvPr/>
        </p:nvSpPr>
        <p:spPr bwMode="auto">
          <a:xfrm flipV="1">
            <a:off x="5181600" y="3429000"/>
            <a:ext cx="0" cy="685800"/>
          </a:xfrm>
          <a:prstGeom prst="line">
            <a:avLst/>
          </a:prstGeom>
          <a:noFill/>
          <a:ln w="9525">
            <a:solidFill>
              <a:schemeClr val="tx1"/>
            </a:solidFill>
            <a:prstDash val="dash"/>
            <a:round/>
            <a:headEnd/>
            <a:tailEnd/>
          </a:ln>
        </p:spPr>
        <p:txBody>
          <a:bodyPr/>
          <a:lstStyle/>
          <a:p>
            <a:endParaRPr lang="en-US"/>
          </a:p>
        </p:txBody>
      </p:sp>
      <p:sp>
        <p:nvSpPr>
          <p:cNvPr id="15379" name="Line 21"/>
          <p:cNvSpPr>
            <a:spLocks noChangeShapeType="1"/>
          </p:cNvSpPr>
          <p:nvPr/>
        </p:nvSpPr>
        <p:spPr bwMode="auto">
          <a:xfrm>
            <a:off x="5181600" y="3429000"/>
            <a:ext cx="228600" cy="0"/>
          </a:xfrm>
          <a:prstGeom prst="line">
            <a:avLst/>
          </a:prstGeom>
          <a:noFill/>
          <a:ln w="9525">
            <a:solidFill>
              <a:schemeClr val="tx1"/>
            </a:solidFill>
            <a:prstDash val="dash"/>
            <a:round/>
            <a:headEnd/>
            <a:tailEnd/>
          </a:ln>
        </p:spPr>
        <p:txBody>
          <a:bodyPr/>
          <a:lstStyle/>
          <a:p>
            <a:endParaRPr lang="en-US"/>
          </a:p>
        </p:txBody>
      </p:sp>
      <p:sp>
        <p:nvSpPr>
          <p:cNvPr id="15380" name="Line 22"/>
          <p:cNvSpPr>
            <a:spLocks noChangeShapeType="1"/>
          </p:cNvSpPr>
          <p:nvPr/>
        </p:nvSpPr>
        <p:spPr bwMode="auto">
          <a:xfrm flipV="1">
            <a:off x="7010400" y="3429000"/>
            <a:ext cx="0" cy="685800"/>
          </a:xfrm>
          <a:prstGeom prst="line">
            <a:avLst/>
          </a:prstGeom>
          <a:noFill/>
          <a:ln w="9525">
            <a:solidFill>
              <a:schemeClr val="tx1"/>
            </a:solidFill>
            <a:prstDash val="dash"/>
            <a:round/>
            <a:headEnd/>
            <a:tailEnd/>
          </a:ln>
        </p:spPr>
        <p:txBody>
          <a:bodyPr/>
          <a:lstStyle/>
          <a:p>
            <a:endParaRPr lang="en-US"/>
          </a:p>
        </p:txBody>
      </p:sp>
      <p:sp>
        <p:nvSpPr>
          <p:cNvPr id="15381" name="Line 23"/>
          <p:cNvSpPr>
            <a:spLocks noChangeShapeType="1"/>
          </p:cNvSpPr>
          <p:nvPr/>
        </p:nvSpPr>
        <p:spPr bwMode="auto">
          <a:xfrm>
            <a:off x="7010400" y="3429000"/>
            <a:ext cx="228600" cy="0"/>
          </a:xfrm>
          <a:prstGeom prst="line">
            <a:avLst/>
          </a:prstGeom>
          <a:noFill/>
          <a:ln w="9525">
            <a:solidFill>
              <a:schemeClr val="tx1"/>
            </a:solidFill>
            <a:prstDash val="dash"/>
            <a:round/>
            <a:headEnd/>
            <a:tailEnd/>
          </a:ln>
        </p:spPr>
        <p:txBody>
          <a:bodyP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14400"/>
          </a:xfrm>
        </p:spPr>
        <p:txBody>
          <a:bodyPr>
            <a:normAutofit fontScale="90000"/>
          </a:bodyPr>
          <a:lstStyle/>
          <a:p>
            <a:r>
              <a:rPr lang="en-US" dirty="0" smtClean="0"/>
              <a:t>A. HVAC Fundamentals and Components</a:t>
            </a:r>
            <a:endParaRPr lang="en-US" dirty="0"/>
          </a:p>
        </p:txBody>
      </p:sp>
      <p:sp>
        <p:nvSpPr>
          <p:cNvPr id="3" name="Content Placeholder 2"/>
          <p:cNvSpPr>
            <a:spLocks noGrp="1"/>
          </p:cNvSpPr>
          <p:nvPr>
            <p:ph idx="1"/>
          </p:nvPr>
        </p:nvSpPr>
        <p:spPr/>
        <p:txBody>
          <a:bodyPr/>
          <a:lstStyle/>
          <a:p>
            <a:r>
              <a:rPr lang="en-US" dirty="0" smtClean="0"/>
              <a:t>Review of components, equipments, and terminology from ENGR 55A</a:t>
            </a:r>
          </a:p>
          <a:p>
            <a:pPr lvl="1"/>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 Terminal Units</a:t>
            </a:r>
            <a:endParaRPr lang="en-US" dirty="0"/>
          </a:p>
        </p:txBody>
      </p:sp>
      <p:sp>
        <p:nvSpPr>
          <p:cNvPr id="3" name="Content Placeholder 2"/>
          <p:cNvSpPr>
            <a:spLocks noGrp="1"/>
          </p:cNvSpPr>
          <p:nvPr>
            <p:ph idx="1"/>
          </p:nvPr>
        </p:nvSpPr>
        <p:spPr/>
        <p:txBody>
          <a:bodyPr>
            <a:normAutofit lnSpcReduction="10000"/>
          </a:bodyPr>
          <a:lstStyle/>
          <a:p>
            <a:r>
              <a:rPr lang="en-US" dirty="0" smtClean="0"/>
              <a:t>A terminal unit is a part of a larger air-handling system —double-duct,  VAV, or CAV</a:t>
            </a:r>
          </a:p>
          <a:p>
            <a:r>
              <a:rPr lang="en-US" dirty="0" smtClean="0"/>
              <a:t>The terminal unit is installed in or near to the zone which  it  serves  and  provides  final  control  of  the  air  temperature and / or air volume in that zone. </a:t>
            </a:r>
          </a:p>
          <a:p>
            <a:r>
              <a:rPr lang="en-US" dirty="0" smtClean="0"/>
              <a:t>Included in this category are mixing boxes, VAV boxes, terminal reheat coils, and induction units. </a:t>
            </a:r>
          </a:p>
          <a:p>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Mixing Boxes</a:t>
            </a:r>
            <a:endParaRPr lang="en-US" dirty="0"/>
          </a:p>
        </p:txBody>
      </p:sp>
      <p:sp>
        <p:nvSpPr>
          <p:cNvPr id="3" name="Content Placeholder 2"/>
          <p:cNvSpPr>
            <a:spLocks noGrp="1"/>
          </p:cNvSpPr>
          <p:nvPr>
            <p:ph idx="1"/>
          </p:nvPr>
        </p:nvSpPr>
        <p:spPr/>
        <p:txBody>
          <a:bodyPr>
            <a:normAutofit/>
          </a:bodyPr>
          <a:lstStyle/>
          <a:p>
            <a:r>
              <a:rPr lang="en-US" dirty="0" smtClean="0"/>
              <a:t>A mixing box is the section of an air handling unit used to mix the return air flow with the outside air flow. </a:t>
            </a:r>
          </a:p>
          <a:p>
            <a:r>
              <a:rPr lang="en-US" dirty="0" smtClean="0"/>
              <a:t>It consists of three sets of dampers whose operation is coordinated to control the fraction of the outside air in the supply air while maintaining the supply airflow rate approximately constant.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 </a:t>
            </a:r>
            <a:r>
              <a:rPr lang="en-US" dirty="0" err="1" smtClean="0"/>
              <a:t>Psychrometrics</a:t>
            </a:r>
            <a:r>
              <a:rPr lang="en-US" dirty="0" smtClean="0"/>
              <a:t> of HVAC Systems</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p:txBody>
          <a:bodyPr/>
          <a:lstStyle/>
          <a:p>
            <a:pPr eaLnBrk="1" hangingPunct="1"/>
            <a:r>
              <a:rPr lang="en-US" smtClean="0"/>
              <a:t>Single-Zone Systems</a:t>
            </a:r>
          </a:p>
        </p:txBody>
      </p:sp>
      <p:sp>
        <p:nvSpPr>
          <p:cNvPr id="18435" name="Rectangle 3"/>
          <p:cNvSpPr>
            <a:spLocks noGrp="1" noChangeArrowheads="1"/>
          </p:cNvSpPr>
          <p:nvPr>
            <p:ph type="body" idx="4294967295"/>
          </p:nvPr>
        </p:nvSpPr>
        <p:spPr/>
        <p:txBody>
          <a:bodyPr/>
          <a:lstStyle/>
          <a:p>
            <a:pPr eaLnBrk="1" hangingPunct="1"/>
            <a:r>
              <a:rPr lang="en-US" smtClean="0"/>
              <a:t>Zone – any space with a thermostat</a:t>
            </a:r>
          </a:p>
        </p:txBody>
      </p:sp>
      <p:pic>
        <p:nvPicPr>
          <p:cNvPr id="18436" name="Picture 4" descr="fig_8_14_heating_condline"/>
          <p:cNvPicPr>
            <a:picLocks noChangeAspect="1" noChangeArrowheads="1"/>
          </p:cNvPicPr>
          <p:nvPr/>
        </p:nvPicPr>
        <p:blipFill>
          <a:blip r:embed="rId3" cstate="print"/>
          <a:srcRect/>
          <a:stretch>
            <a:fillRect/>
          </a:stretch>
        </p:blipFill>
        <p:spPr bwMode="auto">
          <a:xfrm>
            <a:off x="219075" y="2209800"/>
            <a:ext cx="8924925" cy="4343400"/>
          </a:xfrm>
          <a:prstGeom prst="rect">
            <a:avLst/>
          </a:prstGeom>
          <a:noFill/>
          <a:ln w="9525">
            <a:noFill/>
            <a:miter lim="800000"/>
            <a:headEnd/>
            <a:tailEnd/>
          </a:ln>
        </p:spPr>
      </p:pic>
      <p:sp>
        <p:nvSpPr>
          <p:cNvPr id="15365" name="Rectangle 5"/>
          <p:cNvSpPr>
            <a:spLocks noChangeArrowheads="1"/>
          </p:cNvSpPr>
          <p:nvPr/>
        </p:nvSpPr>
        <p:spPr bwMode="auto">
          <a:xfrm>
            <a:off x="2667000" y="6096000"/>
            <a:ext cx="5105400" cy="381000"/>
          </a:xfrm>
          <a:prstGeom prst="rect">
            <a:avLst/>
          </a:prstGeom>
          <a:solidFill>
            <a:schemeClr val="bg1"/>
          </a:solidFill>
          <a:ln w="9525" algn="ctr">
            <a:noFill/>
            <a:miter lim="800000"/>
            <a:headEnd/>
            <a:tailEnd/>
          </a:ln>
        </p:spPr>
        <p:txBody>
          <a:bodyPr wrap="none" anchor="ctr"/>
          <a:lstStyle/>
          <a:p>
            <a:pPr>
              <a:spcBef>
                <a:spcPct val="20000"/>
              </a:spcBef>
              <a:buFontTx/>
              <a:buChar char="»"/>
            </a:pPr>
            <a:endParaRPr lang="en-US" sz="2000">
              <a:latin typeface="Times New Roman" pitchFamily="18" charset="0"/>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p:txBody>
          <a:bodyPr/>
          <a:lstStyle/>
          <a:p>
            <a:pPr eaLnBrk="1" hangingPunct="1"/>
            <a:r>
              <a:rPr lang="en-US" smtClean="0"/>
              <a:t>Air conditioning</a:t>
            </a:r>
          </a:p>
        </p:txBody>
      </p:sp>
      <p:pic>
        <p:nvPicPr>
          <p:cNvPr id="19459" name="Picture 3" descr="fig_8_15_ac_condline"/>
          <p:cNvPicPr>
            <a:picLocks noChangeAspect="1" noChangeArrowheads="1"/>
          </p:cNvPicPr>
          <p:nvPr/>
        </p:nvPicPr>
        <p:blipFill>
          <a:blip r:embed="rId3" cstate="print"/>
          <a:srcRect/>
          <a:stretch>
            <a:fillRect/>
          </a:stretch>
        </p:blipFill>
        <p:spPr bwMode="auto">
          <a:xfrm>
            <a:off x="457200" y="1295400"/>
            <a:ext cx="8477250" cy="4371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a:lstStyle/>
          <a:p>
            <a:pPr eaLnBrk="1" hangingPunct="1"/>
            <a:r>
              <a:rPr lang="en-US" smtClean="0"/>
              <a:t>Recirculation</a:t>
            </a:r>
          </a:p>
        </p:txBody>
      </p:sp>
      <p:pic>
        <p:nvPicPr>
          <p:cNvPr id="20483" name="Picture 3" descr="fig_8_16_ac_recirc_condline"/>
          <p:cNvPicPr>
            <a:picLocks noChangeAspect="1" noChangeArrowheads="1"/>
          </p:cNvPicPr>
          <p:nvPr/>
        </p:nvPicPr>
        <p:blipFill>
          <a:blip r:embed="rId3" cstate="print"/>
          <a:srcRect/>
          <a:stretch>
            <a:fillRect/>
          </a:stretch>
        </p:blipFill>
        <p:spPr bwMode="auto">
          <a:xfrm>
            <a:off x="304800" y="1371600"/>
            <a:ext cx="8534400" cy="4452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lstStyle/>
          <a:p>
            <a:pPr eaLnBrk="1" hangingPunct="1"/>
            <a:r>
              <a:rPr lang="en-US" smtClean="0"/>
              <a:t>Reheat</a:t>
            </a:r>
          </a:p>
        </p:txBody>
      </p:sp>
      <p:pic>
        <p:nvPicPr>
          <p:cNvPr id="21507" name="Picture 3" descr="fig_8_17_ac_reheat"/>
          <p:cNvPicPr>
            <a:picLocks noChangeAspect="1" noChangeArrowheads="1"/>
          </p:cNvPicPr>
          <p:nvPr/>
        </p:nvPicPr>
        <p:blipFill>
          <a:blip r:embed="rId3" cstate="print"/>
          <a:srcRect/>
          <a:stretch>
            <a:fillRect/>
          </a:stretch>
        </p:blipFill>
        <p:spPr bwMode="auto">
          <a:xfrm>
            <a:off x="152400" y="1412875"/>
            <a:ext cx="8839200" cy="4530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lstStyle/>
          <a:p>
            <a:pPr eaLnBrk="1" hangingPunct="1"/>
            <a:r>
              <a:rPr lang="en-US" smtClean="0"/>
              <a:t>Evaporative Cooler</a:t>
            </a:r>
          </a:p>
        </p:txBody>
      </p:sp>
      <p:sp>
        <p:nvSpPr>
          <p:cNvPr id="22531" name="Rectangle 3"/>
          <p:cNvSpPr>
            <a:spLocks noGrp="1" noChangeArrowheads="1"/>
          </p:cNvSpPr>
          <p:nvPr>
            <p:ph type="body" idx="4294967295"/>
          </p:nvPr>
        </p:nvSpPr>
        <p:spPr/>
        <p:txBody>
          <a:bodyPr/>
          <a:lstStyle/>
          <a:p>
            <a:pPr eaLnBrk="1" hangingPunct="1"/>
            <a:endParaRPr lang="en-US" smtClean="0"/>
          </a:p>
        </p:txBody>
      </p:sp>
      <p:pic>
        <p:nvPicPr>
          <p:cNvPr id="22532" name="Picture 4" descr="fig_8_18_evap_cool_condline"/>
          <p:cNvPicPr>
            <a:picLocks noChangeAspect="1" noChangeArrowheads="1"/>
          </p:cNvPicPr>
          <p:nvPr/>
        </p:nvPicPr>
        <p:blipFill>
          <a:blip r:embed="rId3" cstate="print"/>
          <a:srcRect/>
          <a:stretch>
            <a:fillRect/>
          </a:stretch>
        </p:blipFill>
        <p:spPr bwMode="auto">
          <a:xfrm>
            <a:off x="609600" y="1447800"/>
            <a:ext cx="7972425" cy="4686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p:txBody>
          <a:bodyPr/>
          <a:lstStyle/>
          <a:p>
            <a:pPr eaLnBrk="1" hangingPunct="1"/>
            <a:r>
              <a:rPr lang="en-US" smtClean="0"/>
              <a:t>Air-to-air heat exchanger</a:t>
            </a:r>
          </a:p>
        </p:txBody>
      </p:sp>
      <p:sp>
        <p:nvSpPr>
          <p:cNvPr id="23555" name="Rectangle 3"/>
          <p:cNvSpPr>
            <a:spLocks noGrp="1" noChangeArrowheads="1"/>
          </p:cNvSpPr>
          <p:nvPr>
            <p:ph type="body" idx="4294967295"/>
          </p:nvPr>
        </p:nvSpPr>
        <p:spPr/>
        <p:txBody>
          <a:bodyPr/>
          <a:lstStyle/>
          <a:p>
            <a:pPr eaLnBrk="1" hangingPunct="1"/>
            <a:endParaRPr lang="en-US" smtClean="0"/>
          </a:p>
        </p:txBody>
      </p:sp>
      <p:pic>
        <p:nvPicPr>
          <p:cNvPr id="23556" name="Picture 4" descr="fig_8_19_AAHX_condline"/>
          <p:cNvPicPr>
            <a:picLocks noChangeAspect="1" noChangeArrowheads="1"/>
          </p:cNvPicPr>
          <p:nvPr/>
        </p:nvPicPr>
        <p:blipFill>
          <a:blip r:embed="rId3" cstate="print"/>
          <a:srcRect/>
          <a:stretch>
            <a:fillRect/>
          </a:stretch>
        </p:blipFill>
        <p:spPr bwMode="auto">
          <a:xfrm>
            <a:off x="228600" y="1676400"/>
            <a:ext cx="8743950" cy="428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fig_8_20_CAV_condline"/>
          <p:cNvPicPr>
            <a:picLocks noChangeAspect="1" noChangeArrowheads="1"/>
          </p:cNvPicPr>
          <p:nvPr/>
        </p:nvPicPr>
        <p:blipFill>
          <a:blip r:embed="rId3" cstate="print"/>
          <a:srcRect/>
          <a:stretch>
            <a:fillRect/>
          </a:stretch>
        </p:blipFill>
        <p:spPr bwMode="auto">
          <a:xfrm>
            <a:off x="2517775" y="304800"/>
            <a:ext cx="4645025" cy="6553200"/>
          </a:xfrm>
          <a:prstGeom prst="rect">
            <a:avLst/>
          </a:prstGeom>
          <a:noFill/>
          <a:ln w="9525">
            <a:noFill/>
            <a:miter lim="800000"/>
            <a:headEnd/>
            <a:tailEnd/>
          </a:ln>
        </p:spPr>
      </p:pic>
      <p:sp>
        <p:nvSpPr>
          <p:cNvPr id="24579" name="Oval 3"/>
          <p:cNvSpPr>
            <a:spLocks noChangeArrowheads="1"/>
          </p:cNvSpPr>
          <p:nvPr/>
        </p:nvSpPr>
        <p:spPr bwMode="auto">
          <a:xfrm>
            <a:off x="3432175" y="381000"/>
            <a:ext cx="3200400" cy="762000"/>
          </a:xfrm>
          <a:prstGeom prst="ellipse">
            <a:avLst/>
          </a:prstGeom>
          <a:noFill/>
          <a:ln w="12700" algn="ctr">
            <a:solidFill>
              <a:srgbClr val="FF0000"/>
            </a:solidFill>
            <a:round/>
            <a:headEnd/>
            <a:tailEnd/>
          </a:ln>
        </p:spPr>
        <p:txBody>
          <a:bodyPr wrap="none" anchor="ctr"/>
          <a:lstStyle/>
          <a:p>
            <a:pPr>
              <a:spcBef>
                <a:spcPct val="20000"/>
              </a:spcBef>
              <a:buFontTx/>
              <a:buChar char="»"/>
            </a:pPr>
            <a:endParaRPr lang="en-US" sz="2000">
              <a:latin typeface="Times New Roman" pitchFamily="18" charset="0"/>
            </a:endParaRPr>
          </a:p>
        </p:txBody>
      </p:sp>
      <p:sp>
        <p:nvSpPr>
          <p:cNvPr id="24580" name="Oval 4"/>
          <p:cNvSpPr>
            <a:spLocks noChangeArrowheads="1"/>
          </p:cNvSpPr>
          <p:nvPr/>
        </p:nvSpPr>
        <p:spPr bwMode="auto">
          <a:xfrm>
            <a:off x="4422775" y="3810000"/>
            <a:ext cx="685800" cy="304800"/>
          </a:xfrm>
          <a:prstGeom prst="ellipse">
            <a:avLst/>
          </a:prstGeom>
          <a:noFill/>
          <a:ln w="12700" algn="ctr">
            <a:solidFill>
              <a:srgbClr val="FF0000"/>
            </a:solidFill>
            <a:round/>
            <a:headEnd/>
            <a:tailEnd/>
          </a:ln>
        </p:spPr>
        <p:txBody>
          <a:bodyPr wrap="none" anchor="ctr"/>
          <a:lstStyle/>
          <a:p>
            <a:pPr>
              <a:spcBef>
                <a:spcPct val="20000"/>
              </a:spcBef>
              <a:buFontTx/>
              <a:buChar char="»"/>
            </a:pPr>
            <a:endParaRPr lang="en-US" sz="2000">
              <a:latin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4" name="Content Placeholder 3"/>
          <p:cNvSpPr>
            <a:spLocks noGrp="1"/>
          </p:cNvSpPr>
          <p:nvPr>
            <p:ph idx="1"/>
          </p:nvPr>
        </p:nvSpPr>
        <p:spPr/>
        <p:txBody>
          <a:bodyPr>
            <a:normAutofit lnSpcReduction="10000"/>
          </a:bodyPr>
          <a:lstStyle/>
          <a:p>
            <a:r>
              <a:rPr lang="en-US" dirty="0" smtClean="0"/>
              <a:t>The objective of an HVAC (heating, ventilating, and air-conditioning) system is to control the temperature, humidity, air movement, and air cleanliness, normally with mechanical means, to achieve thermal comfort. </a:t>
            </a:r>
          </a:p>
          <a:p>
            <a:r>
              <a:rPr lang="en-US" dirty="0" smtClean="0"/>
              <a:t>Centralized HVAC system installations utilize a number of separate components that are assembled to serve the specific needs of an individual building. </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fig_8_21_VAV_condline"/>
          <p:cNvPicPr>
            <a:picLocks noChangeAspect="1" noChangeArrowheads="1"/>
          </p:cNvPicPr>
          <p:nvPr/>
        </p:nvPicPr>
        <p:blipFill>
          <a:blip r:embed="rId3" cstate="print"/>
          <a:srcRect/>
          <a:stretch>
            <a:fillRect/>
          </a:stretch>
        </p:blipFill>
        <p:spPr bwMode="auto">
          <a:xfrm>
            <a:off x="2252663" y="76200"/>
            <a:ext cx="5443537" cy="6477000"/>
          </a:xfrm>
          <a:prstGeom prst="rect">
            <a:avLst/>
          </a:prstGeom>
          <a:noFill/>
          <a:ln w="9525">
            <a:noFill/>
            <a:miter lim="800000"/>
            <a:headEnd/>
            <a:tailEnd/>
          </a:ln>
        </p:spPr>
      </p:pic>
      <p:sp>
        <p:nvSpPr>
          <p:cNvPr id="25603" name="Oval 3"/>
          <p:cNvSpPr>
            <a:spLocks noChangeArrowheads="1"/>
          </p:cNvSpPr>
          <p:nvPr/>
        </p:nvSpPr>
        <p:spPr bwMode="auto">
          <a:xfrm>
            <a:off x="2709863" y="0"/>
            <a:ext cx="3581400" cy="838200"/>
          </a:xfrm>
          <a:prstGeom prst="ellipse">
            <a:avLst/>
          </a:prstGeom>
          <a:noFill/>
          <a:ln w="12700" algn="ctr">
            <a:solidFill>
              <a:srgbClr val="FF0000"/>
            </a:solidFill>
            <a:round/>
            <a:headEnd/>
            <a:tailEnd/>
          </a:ln>
        </p:spPr>
        <p:txBody>
          <a:bodyPr wrap="none" anchor="ctr"/>
          <a:lstStyle/>
          <a:p>
            <a:pPr>
              <a:spcBef>
                <a:spcPct val="20000"/>
              </a:spcBef>
              <a:buFontTx/>
              <a:buChar char="»"/>
            </a:pPr>
            <a:endParaRPr lang="en-US" sz="2000">
              <a:latin typeface="Times New Roman" pitchFamily="18" charset="0"/>
            </a:endParaRPr>
          </a:p>
        </p:txBody>
      </p:sp>
      <p:sp>
        <p:nvSpPr>
          <p:cNvPr id="25604" name="Oval 4"/>
          <p:cNvSpPr>
            <a:spLocks noChangeArrowheads="1"/>
          </p:cNvSpPr>
          <p:nvPr/>
        </p:nvSpPr>
        <p:spPr bwMode="auto">
          <a:xfrm>
            <a:off x="3014663" y="2971800"/>
            <a:ext cx="1524000" cy="457200"/>
          </a:xfrm>
          <a:prstGeom prst="ellipse">
            <a:avLst/>
          </a:prstGeom>
          <a:noFill/>
          <a:ln w="12700" algn="ctr">
            <a:solidFill>
              <a:srgbClr val="FF0000"/>
            </a:solidFill>
            <a:round/>
            <a:headEnd/>
            <a:tailEnd/>
          </a:ln>
        </p:spPr>
        <p:txBody>
          <a:bodyPr wrap="none" anchor="ctr"/>
          <a:lstStyle/>
          <a:p>
            <a:pPr>
              <a:spcBef>
                <a:spcPct val="20000"/>
              </a:spcBef>
              <a:buFontTx/>
              <a:buChar char="»"/>
            </a:pPr>
            <a:endParaRPr lang="en-US" sz="2000">
              <a:latin typeface="Times New Roman" pitchFamily="18"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fig_8_22_dual_duct_condline"/>
          <p:cNvPicPr>
            <a:picLocks noChangeAspect="1" noChangeArrowheads="1"/>
          </p:cNvPicPr>
          <p:nvPr/>
        </p:nvPicPr>
        <p:blipFill>
          <a:blip r:embed="rId3" cstate="print"/>
          <a:srcRect/>
          <a:stretch>
            <a:fillRect/>
          </a:stretch>
        </p:blipFill>
        <p:spPr bwMode="auto">
          <a:xfrm>
            <a:off x="1905000" y="76200"/>
            <a:ext cx="5624513" cy="6705600"/>
          </a:xfrm>
          <a:prstGeom prst="rect">
            <a:avLst/>
          </a:prstGeom>
          <a:noFill/>
          <a:ln w="9525">
            <a:noFill/>
            <a:miter lim="800000"/>
            <a:headEnd/>
            <a:tailEnd/>
          </a:ln>
        </p:spPr>
      </p:pic>
      <p:sp>
        <p:nvSpPr>
          <p:cNvPr id="26627" name="Oval 3"/>
          <p:cNvSpPr>
            <a:spLocks noChangeArrowheads="1"/>
          </p:cNvSpPr>
          <p:nvPr/>
        </p:nvSpPr>
        <p:spPr bwMode="auto">
          <a:xfrm>
            <a:off x="2286000" y="76200"/>
            <a:ext cx="3581400" cy="838200"/>
          </a:xfrm>
          <a:prstGeom prst="ellipse">
            <a:avLst/>
          </a:prstGeom>
          <a:noFill/>
          <a:ln w="12700" algn="ctr">
            <a:solidFill>
              <a:srgbClr val="FF0000"/>
            </a:solidFill>
            <a:round/>
            <a:headEnd/>
            <a:tailEnd/>
          </a:ln>
        </p:spPr>
        <p:txBody>
          <a:bodyPr wrap="none" anchor="ctr"/>
          <a:lstStyle/>
          <a:p>
            <a:pPr>
              <a:spcBef>
                <a:spcPct val="20000"/>
              </a:spcBef>
              <a:buFontTx/>
              <a:buChar char="»"/>
            </a:pPr>
            <a:endParaRPr lang="en-US" sz="2000">
              <a:latin typeface="Times New Roman" pitchFamily="18" charset="0"/>
            </a:endParaRPr>
          </a:p>
        </p:txBody>
      </p:sp>
      <p:sp>
        <p:nvSpPr>
          <p:cNvPr id="26628" name="Oval 4"/>
          <p:cNvSpPr>
            <a:spLocks noChangeArrowheads="1"/>
          </p:cNvSpPr>
          <p:nvPr/>
        </p:nvSpPr>
        <p:spPr bwMode="auto">
          <a:xfrm>
            <a:off x="2895600" y="3352800"/>
            <a:ext cx="1524000" cy="457200"/>
          </a:xfrm>
          <a:prstGeom prst="ellipse">
            <a:avLst/>
          </a:prstGeom>
          <a:noFill/>
          <a:ln w="12700" algn="ctr">
            <a:solidFill>
              <a:srgbClr val="FF0000"/>
            </a:solidFill>
            <a:round/>
            <a:headEnd/>
            <a:tailEnd/>
          </a:ln>
        </p:spPr>
        <p:txBody>
          <a:bodyPr wrap="none" anchor="ctr"/>
          <a:lstStyle/>
          <a:p>
            <a:pPr>
              <a:spcBef>
                <a:spcPct val="20000"/>
              </a:spcBef>
              <a:buFontTx/>
              <a:buChar char="»"/>
            </a:pPr>
            <a:endParaRPr lang="en-US" sz="2000">
              <a:latin typeface="Times New Roman" pitchFamily="18"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fontScale="90000"/>
          </a:bodyPr>
          <a:lstStyle/>
          <a:p>
            <a:pPr eaLnBrk="1" hangingPunct="1"/>
            <a:r>
              <a:rPr lang="en-US" sz="4000" dirty="0" smtClean="0"/>
              <a:t>Heat recovery by </a:t>
            </a:r>
            <a:br>
              <a:rPr lang="en-US" sz="4000" dirty="0" smtClean="0"/>
            </a:br>
            <a:r>
              <a:rPr lang="en-US" sz="3200" dirty="0" smtClean="0"/>
              <a:t>Air-to-air and air-water-air heat exchanger</a:t>
            </a:r>
            <a:endParaRPr lang="en-US" sz="4000" dirty="0" smtClean="0"/>
          </a:p>
        </p:txBody>
      </p:sp>
      <p:sp>
        <p:nvSpPr>
          <p:cNvPr id="27651" name="Rectangle 3"/>
          <p:cNvSpPr>
            <a:spLocks noGrp="1" noChangeArrowheads="1"/>
          </p:cNvSpPr>
          <p:nvPr>
            <p:ph type="body" idx="1"/>
          </p:nvPr>
        </p:nvSpPr>
        <p:spPr/>
        <p:txBody>
          <a:bodyPr/>
          <a:lstStyle/>
          <a:p>
            <a:pPr eaLnBrk="1" hangingPunct="1"/>
            <a:endParaRPr lang="en-US" smtClean="0"/>
          </a:p>
        </p:txBody>
      </p:sp>
      <p:pic>
        <p:nvPicPr>
          <p:cNvPr id="27652" name="Picture 4" descr="fig_8_19_AAHX_condline"/>
          <p:cNvPicPr>
            <a:picLocks noChangeAspect="1" noChangeArrowheads="1"/>
          </p:cNvPicPr>
          <p:nvPr/>
        </p:nvPicPr>
        <p:blipFill>
          <a:blip r:embed="rId3" cstate="print"/>
          <a:srcRect/>
          <a:stretch>
            <a:fillRect/>
          </a:stretch>
        </p:blipFill>
        <p:spPr bwMode="auto">
          <a:xfrm>
            <a:off x="228600" y="1676400"/>
            <a:ext cx="8743950" cy="4286250"/>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 Water Side HVAC Systems </a:t>
            </a:r>
            <a:endParaRPr lang="en-US" dirty="0"/>
          </a:p>
        </p:txBody>
      </p:sp>
      <p:sp>
        <p:nvSpPr>
          <p:cNvPr id="3" name="Content Placeholder 2"/>
          <p:cNvSpPr>
            <a:spLocks noGrp="1"/>
          </p:cNvSpPr>
          <p:nvPr>
            <p:ph idx="1"/>
          </p:nvPr>
        </p:nvSpPr>
        <p:spPr/>
        <p:txBody>
          <a:bodyPr/>
          <a:lstStyle/>
          <a:p>
            <a:pPr marL="514350" indent="-514350">
              <a:buAutoNum type="alphaLcPeriod"/>
            </a:pPr>
            <a:r>
              <a:rPr lang="en-US" dirty="0" smtClean="0"/>
              <a:t>Steam Systems </a:t>
            </a:r>
          </a:p>
          <a:p>
            <a:pPr marL="514350" indent="-514350">
              <a:buAutoNum type="alphaLcPeriod"/>
            </a:pPr>
            <a:r>
              <a:rPr lang="en-US" dirty="0" smtClean="0"/>
              <a:t>Condenser Water Systems</a:t>
            </a:r>
          </a:p>
          <a:p>
            <a:pPr marL="514350" indent="-514350">
              <a:buAutoNum type="alphaLcPeriod"/>
            </a:pPr>
            <a:r>
              <a:rPr lang="en-US" dirty="0" smtClean="0"/>
              <a:t>Variable Refrigerant Flow (VRF) System</a:t>
            </a:r>
          </a:p>
          <a:p>
            <a:pPr marL="514350" indent="-514350">
              <a:buAutoNum type="alphaLcPeriod"/>
            </a:pPr>
            <a:r>
              <a:rPr lang="en-US" dirty="0" smtClean="0"/>
              <a:t>Hydronic System</a:t>
            </a:r>
          </a:p>
          <a:p>
            <a:pPr marL="514350" indent="-514350">
              <a:buAutoNum type="alphaLcPeriod"/>
            </a:pPr>
            <a:r>
              <a:rPr lang="en-US" dirty="0" smtClean="0"/>
              <a:t>HVAC System Types</a:t>
            </a:r>
          </a:p>
          <a:p>
            <a:pPr marL="914400" lvl="1" indent="-514350">
              <a:buAutoNum type="alphaLcPeriod"/>
            </a:pPr>
            <a:r>
              <a:rPr lang="en-US" dirty="0" smtClean="0"/>
              <a:t>Cooling Source</a:t>
            </a:r>
          </a:p>
          <a:p>
            <a:pPr marL="914400" lvl="1" indent="-514350">
              <a:buAutoNum type="alphaLcPeriod"/>
            </a:pPr>
            <a:r>
              <a:rPr lang="en-US" dirty="0" smtClean="0"/>
              <a:t>Heating Source</a:t>
            </a:r>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fontScale="92500"/>
          </a:bodyPr>
          <a:lstStyle/>
          <a:p>
            <a:r>
              <a:rPr lang="en-US" dirty="0" smtClean="0"/>
              <a:t>Most air-handling units and terminal units require a </a:t>
            </a:r>
            <a:r>
              <a:rPr lang="en-US" i="1" u="sng" dirty="0" smtClean="0"/>
              <a:t>source</a:t>
            </a:r>
            <a:r>
              <a:rPr lang="en-US" dirty="0" smtClean="0"/>
              <a:t> of heating and/or cooling energy.</a:t>
            </a:r>
          </a:p>
          <a:p>
            <a:r>
              <a:rPr lang="en-US" dirty="0" smtClean="0"/>
              <a:t>This </a:t>
            </a:r>
            <a:r>
              <a:rPr lang="en-US" i="1" u="sng" dirty="0" smtClean="0"/>
              <a:t>source</a:t>
            </a:r>
            <a:r>
              <a:rPr lang="en-US" dirty="0" smtClean="0"/>
              <a:t> is called a Central Plant</a:t>
            </a:r>
          </a:p>
          <a:p>
            <a:r>
              <a:rPr lang="en-US" dirty="0" smtClean="0"/>
              <a:t>The means by which thermal energy is transferred is by fluid conveyed through a piping system.</a:t>
            </a:r>
          </a:p>
          <a:p>
            <a:r>
              <a:rPr lang="en-US" dirty="0" smtClean="0"/>
              <a:t>Fluids used in HVAC practice are steam, hot or cold water, refrigerant, brine, or a combination of these</a:t>
            </a: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Steam Systems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Stream is water in vapor form </a:t>
            </a:r>
          </a:p>
          <a:p>
            <a:r>
              <a:rPr lang="en-US" dirty="0" smtClean="0"/>
              <a:t>Steam conveys heat very efficiently</a:t>
            </a:r>
          </a:p>
          <a:p>
            <a:r>
              <a:rPr lang="en-US" dirty="0" smtClean="0"/>
              <a:t>Steam has many performance advantages for the delivery of energy:</a:t>
            </a:r>
          </a:p>
          <a:p>
            <a:pPr lvl="1"/>
            <a:r>
              <a:rPr lang="en-US" dirty="0" smtClean="0"/>
              <a:t>Low toxicity</a:t>
            </a:r>
          </a:p>
          <a:p>
            <a:pPr lvl="1"/>
            <a:r>
              <a:rPr lang="en-US" dirty="0" smtClean="0"/>
              <a:t>Ease of transportability</a:t>
            </a:r>
          </a:p>
          <a:p>
            <a:pPr lvl="1"/>
            <a:r>
              <a:rPr lang="en-US" dirty="0" smtClean="0"/>
              <a:t>High heat capacity</a:t>
            </a:r>
          </a:p>
          <a:p>
            <a:pPr lvl="1"/>
            <a:r>
              <a:rPr lang="en-US" dirty="0" smtClean="0"/>
              <a:t>Heat content of steam is stored as latent heat and that means that heat can be transferred efficiently at a constant temperature</a:t>
            </a:r>
          </a:p>
          <a:p>
            <a:pPr>
              <a:buNone/>
            </a:pPr>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Steam Source: Generation</a:t>
            </a:r>
            <a:endParaRPr lang="en-US" dirty="0"/>
          </a:p>
        </p:txBody>
      </p:sp>
      <p:sp>
        <p:nvSpPr>
          <p:cNvPr id="3" name="Content Placeholder 2"/>
          <p:cNvSpPr>
            <a:spLocks noGrp="1"/>
          </p:cNvSpPr>
          <p:nvPr>
            <p:ph idx="1"/>
          </p:nvPr>
        </p:nvSpPr>
        <p:spPr/>
        <p:txBody>
          <a:bodyPr/>
          <a:lstStyle/>
          <a:p>
            <a:r>
              <a:rPr lang="en-US" dirty="0" smtClean="0"/>
              <a:t>Steam is typically generated in a boiler by transferring the heat of combustion gases to water</a:t>
            </a:r>
          </a:p>
          <a:p>
            <a:r>
              <a:rPr lang="en-US" dirty="0" smtClean="0"/>
              <a:t>When water absorbs enough heat, it changes phases from liquid to steam</a:t>
            </a:r>
          </a:p>
          <a:p>
            <a:r>
              <a:rPr lang="en-US" dirty="0" smtClean="0"/>
              <a:t>Under pressure, the steam flows from the boiler into the distribution system</a:t>
            </a:r>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Boilers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There are two basic types of boilers:  </a:t>
            </a:r>
            <a:r>
              <a:rPr lang="en-US" dirty="0" err="1" smtClean="0"/>
              <a:t>Firetube</a:t>
            </a:r>
            <a:r>
              <a:rPr lang="en-US" dirty="0" smtClean="0"/>
              <a:t> and </a:t>
            </a:r>
            <a:r>
              <a:rPr lang="en-US" dirty="0" err="1" smtClean="0"/>
              <a:t>Watertube</a:t>
            </a:r>
            <a:r>
              <a:rPr lang="en-US" dirty="0" smtClean="0"/>
              <a:t> </a:t>
            </a:r>
          </a:p>
          <a:p>
            <a:r>
              <a:rPr lang="en-US" dirty="0" smtClean="0"/>
              <a:t>The basic difference is which side of the boiler tubes contains the combustion gases or the boiler water/steam</a:t>
            </a:r>
          </a:p>
          <a:p>
            <a:pPr lvl="1"/>
            <a:r>
              <a:rPr lang="en-US" dirty="0" err="1" smtClean="0"/>
              <a:t>Firetube</a:t>
            </a:r>
            <a:r>
              <a:rPr lang="en-US" dirty="0" smtClean="0"/>
              <a:t>: combustion gases pass inside the boiler tubes and heat is transferred to water on the shell side</a:t>
            </a:r>
          </a:p>
          <a:p>
            <a:pPr lvl="1"/>
            <a:r>
              <a:rPr lang="en-US" dirty="0" err="1" smtClean="0"/>
              <a:t>Watertube</a:t>
            </a:r>
            <a:r>
              <a:rPr lang="en-US" dirty="0" smtClean="0"/>
              <a:t>: boiler water passes through the tubes while the exhaust gases remain in the shell side passing over tube surfaces</a:t>
            </a:r>
          </a:p>
          <a:p>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Firetube</a:t>
            </a:r>
            <a:r>
              <a:rPr lang="en-US" dirty="0" smtClean="0"/>
              <a:t> Boiler</a:t>
            </a:r>
            <a:endParaRPr lang="en-US" dirty="0"/>
          </a:p>
        </p:txBody>
      </p:sp>
      <p:pic>
        <p:nvPicPr>
          <p:cNvPr id="9" name="Content Placeholder 8" descr="boiler 1.jpg"/>
          <p:cNvPicPr>
            <a:picLocks noGrp="1" noChangeAspect="1"/>
          </p:cNvPicPr>
          <p:nvPr>
            <p:ph sz="half" idx="2"/>
          </p:nvPr>
        </p:nvPicPr>
        <p:blipFill>
          <a:blip r:embed="rId2" cstate="print"/>
          <a:stretch>
            <a:fillRect/>
          </a:stretch>
        </p:blipFill>
        <p:spPr>
          <a:xfrm>
            <a:off x="900826" y="1231514"/>
            <a:ext cx="7404973" cy="5626486"/>
          </a:xfr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err="1" smtClean="0"/>
              <a:t>Watertube</a:t>
            </a:r>
            <a:r>
              <a:rPr lang="en-US" dirty="0" smtClean="0"/>
              <a:t> Boiler</a:t>
            </a:r>
            <a:endParaRPr lang="en-US" dirty="0"/>
          </a:p>
        </p:txBody>
      </p:sp>
      <p:pic>
        <p:nvPicPr>
          <p:cNvPr id="9" name="Content Placeholder 8" descr="boiler 2 water.png"/>
          <p:cNvPicPr>
            <a:picLocks noGrp="1" noChangeAspect="1"/>
          </p:cNvPicPr>
          <p:nvPr>
            <p:ph idx="1"/>
          </p:nvPr>
        </p:nvPicPr>
        <p:blipFill>
          <a:blip r:embed="rId3" cstate="print"/>
          <a:stretch>
            <a:fillRect/>
          </a:stretch>
        </p:blipFill>
        <p:spPr>
          <a:xfrm>
            <a:off x="385551" y="1143000"/>
            <a:ext cx="8529849" cy="5715000"/>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 HVAC SYSTEM TYPES</a:t>
            </a:r>
            <a:endParaRPr lang="en-US" dirty="0"/>
          </a:p>
        </p:txBody>
      </p:sp>
      <p:sp>
        <p:nvSpPr>
          <p:cNvPr id="4" name="Content Placeholder 3"/>
          <p:cNvSpPr>
            <a:spLocks noGrp="1"/>
          </p:cNvSpPr>
          <p:nvPr>
            <p:ph idx="1"/>
          </p:nvPr>
        </p:nvSpPr>
        <p:spPr/>
        <p:txBody>
          <a:bodyPr/>
          <a:lstStyle/>
          <a:p>
            <a:r>
              <a:rPr lang="en-US" dirty="0" smtClean="0"/>
              <a:t>There are 4 primary types of heating and cooling systems: </a:t>
            </a:r>
          </a:p>
          <a:p>
            <a:pPr lvl="1"/>
            <a:r>
              <a:rPr lang="en-US" dirty="0" smtClean="0"/>
              <a:t>Split systems</a:t>
            </a:r>
          </a:p>
          <a:p>
            <a:pPr lvl="1"/>
            <a:r>
              <a:rPr lang="en-US" dirty="0" smtClean="0"/>
              <a:t>Hybrid heat split systems</a:t>
            </a:r>
          </a:p>
          <a:p>
            <a:pPr lvl="1"/>
            <a:r>
              <a:rPr lang="en-US" dirty="0" smtClean="0"/>
              <a:t>Duct-free split systems</a:t>
            </a:r>
          </a:p>
          <a:p>
            <a:pPr lvl="1"/>
            <a:r>
              <a:rPr lang="en-US" dirty="0" smtClean="0"/>
              <a:t>Packaged units</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Steam System Schematic</a:t>
            </a:r>
            <a:endParaRPr lang="en-US" dirty="0"/>
          </a:p>
        </p:txBody>
      </p:sp>
      <p:pic>
        <p:nvPicPr>
          <p:cNvPr id="6" name="Content Placeholder 5" descr="Steam-system-schematic-DOE5.gif"/>
          <p:cNvPicPr>
            <a:picLocks noGrp="1" noChangeAspect="1"/>
          </p:cNvPicPr>
          <p:nvPr>
            <p:ph idx="1"/>
          </p:nvPr>
        </p:nvPicPr>
        <p:blipFill>
          <a:blip r:embed="rId3" cstate="print"/>
          <a:stretch>
            <a:fillRect/>
          </a:stretch>
        </p:blipFill>
        <p:spPr>
          <a:xfrm>
            <a:off x="121623" y="1371600"/>
            <a:ext cx="8869977" cy="5142016"/>
          </a:xfr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Steam Distribution</a:t>
            </a:r>
            <a:endParaRPr lang="en-US" dirty="0"/>
          </a:p>
        </p:txBody>
      </p:sp>
      <p:sp>
        <p:nvSpPr>
          <p:cNvPr id="3" name="Content Placeholder 2"/>
          <p:cNvSpPr>
            <a:spLocks noGrp="1"/>
          </p:cNvSpPr>
          <p:nvPr>
            <p:ph idx="1"/>
          </p:nvPr>
        </p:nvSpPr>
        <p:spPr>
          <a:xfrm>
            <a:off x="457200" y="1295400"/>
            <a:ext cx="8229600" cy="4830763"/>
          </a:xfrm>
        </p:spPr>
        <p:txBody>
          <a:bodyPr>
            <a:normAutofit fontScale="85000" lnSpcReduction="20000"/>
          </a:bodyPr>
          <a:lstStyle/>
          <a:p>
            <a:r>
              <a:rPr lang="en-US" dirty="0" smtClean="0"/>
              <a:t>Distribution system carries steam from the boiler to the points of end use</a:t>
            </a:r>
          </a:p>
          <a:p>
            <a:r>
              <a:rPr lang="en-US" dirty="0" smtClean="0"/>
              <a:t>Many distribution systems have several take-off lines that operate at different pressures </a:t>
            </a:r>
          </a:p>
          <a:p>
            <a:pPr lvl="1"/>
            <a:r>
              <a:rPr lang="en-US" dirty="0" smtClean="0"/>
              <a:t>These distribution lines are separated by various types of isolation valves, pressure-regulating valves, and, sometimes, backpressure turbines</a:t>
            </a:r>
          </a:p>
          <a:p>
            <a:r>
              <a:rPr lang="en-US" dirty="0" smtClean="0"/>
              <a:t>A properly performing distribution system delivers sufficient quantities of high quality steam at the right pressures and temperatures to the end uses</a:t>
            </a:r>
          </a:p>
          <a:p>
            <a:r>
              <a:rPr lang="en-US" dirty="0" smtClean="0"/>
              <a:t>Effective distribution system performance requires proper steam pressure balance, good condensate drainage, adequate insulation, and pressure regulation</a:t>
            </a:r>
          </a:p>
          <a:p>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Steam Distribution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Proper performance of distribution system requires careful design practice</a:t>
            </a:r>
          </a:p>
          <a:p>
            <a:pPr lvl="1"/>
            <a:r>
              <a:rPr lang="en-US" dirty="0" smtClean="0"/>
              <a:t>Piping needs to be properly sized, supported, insulated, and configured</a:t>
            </a:r>
          </a:p>
          <a:p>
            <a:pPr lvl="1"/>
            <a:r>
              <a:rPr lang="en-US" dirty="0" smtClean="0"/>
              <a:t>Pressure-regulating devices, like valves, should be configured for proper balance</a:t>
            </a:r>
          </a:p>
          <a:p>
            <a:pPr lvl="1"/>
            <a:r>
              <a:rPr lang="en-US" dirty="0" smtClean="0"/>
              <a:t>System should be configured to allow adequate condensate drainage </a:t>
            </a:r>
          </a:p>
          <a:p>
            <a:r>
              <a:rPr lang="en-US" dirty="0" smtClean="0"/>
              <a:t>There are three types of distribution systems: </a:t>
            </a:r>
          </a:p>
          <a:p>
            <a:pPr lvl="1"/>
            <a:r>
              <a:rPr lang="en-US" dirty="0" smtClean="0"/>
              <a:t>Buried pipe, above ground, and building sections</a:t>
            </a: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Steam System Connections</a:t>
            </a:r>
            <a:endParaRPr lang="en-US" dirty="0"/>
          </a:p>
        </p:txBody>
      </p:sp>
      <p:sp>
        <p:nvSpPr>
          <p:cNvPr id="2050" name="AutoShape 2"/>
          <p:cNvSpPr>
            <a:spLocks noChangeAspect="1" noChangeArrowheads="1"/>
          </p:cNvSpPr>
          <p:nvPr/>
        </p:nvSpPr>
        <p:spPr bwMode="auto">
          <a:xfrm>
            <a:off x="228600" y="990600"/>
            <a:ext cx="8610600" cy="55626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 name="Picture 5"/>
          <p:cNvPicPr>
            <a:picLocks noChangeArrowheads="1"/>
          </p:cNvPicPr>
          <p:nvPr/>
        </p:nvPicPr>
        <p:blipFill>
          <a:blip r:embed="rId3" cstate="print"/>
          <a:srcRect b="6401"/>
          <a:stretch>
            <a:fillRect/>
          </a:stretch>
        </p:blipFill>
        <p:spPr>
          <a:xfrm>
            <a:off x="304800" y="1066800"/>
            <a:ext cx="8610600" cy="5562600"/>
          </a:xfrm>
          <a:prstGeom prst="rect">
            <a:avLst/>
          </a:prstGeom>
          <a:noFill/>
          <a:ln/>
        </p:spPr>
      </p:pic>
      <p:sp>
        <p:nvSpPr>
          <p:cNvPr id="2051" name="AutoShape 3"/>
          <p:cNvSpPr>
            <a:spLocks noChangeAspect="1" noChangeArrowheads="1"/>
          </p:cNvSpPr>
          <p:nvPr/>
        </p:nvSpPr>
        <p:spPr bwMode="auto">
          <a:xfrm>
            <a:off x="228600" y="990600"/>
            <a:ext cx="8610600" cy="55626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Boiler Connection Components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Piping transports the steam from boiler to end-use services. </a:t>
            </a:r>
          </a:p>
          <a:p>
            <a:r>
              <a:rPr lang="en-US" dirty="0" smtClean="0"/>
              <a:t>Thermal insulation provides safety, energy saving, and performance benefits </a:t>
            </a:r>
          </a:p>
          <a:p>
            <a:r>
              <a:rPr lang="en-US" dirty="0" smtClean="0"/>
              <a:t>Valves isolate equipment and regulate flow to prevent over pressurization</a:t>
            </a:r>
          </a:p>
          <a:p>
            <a:pPr lvl="1"/>
            <a:r>
              <a:rPr lang="en-US" dirty="0" smtClean="0"/>
              <a:t>Types of valves: gate, globe, swing check, pressure relief</a:t>
            </a:r>
          </a:p>
          <a:p>
            <a:r>
              <a:rPr lang="en-US" dirty="0" smtClean="0"/>
              <a:t>Steam separators remove water droplets</a:t>
            </a:r>
          </a:p>
          <a:p>
            <a:r>
              <a:rPr lang="en-US" dirty="0" smtClean="0"/>
              <a:t>Steam traps allow air and large quantities of condensate to escape</a:t>
            </a:r>
          </a:p>
          <a:p>
            <a:pPr>
              <a:buNone/>
            </a:pPr>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Steam System: End Uses</a:t>
            </a:r>
            <a:endParaRPr lang="en-US" dirty="0"/>
          </a:p>
        </p:txBody>
      </p:sp>
      <p:sp>
        <p:nvSpPr>
          <p:cNvPr id="3" name="Content Placeholder 2"/>
          <p:cNvSpPr>
            <a:spLocks noGrp="1"/>
          </p:cNvSpPr>
          <p:nvPr>
            <p:ph idx="1"/>
          </p:nvPr>
        </p:nvSpPr>
        <p:spPr/>
        <p:txBody>
          <a:bodyPr/>
          <a:lstStyle/>
          <a:p>
            <a:r>
              <a:rPr lang="en-US" dirty="0" smtClean="0"/>
              <a:t>Steam system end-use equipment transfers steam energy into other forms of useful energy</a:t>
            </a:r>
          </a:p>
          <a:p>
            <a:r>
              <a:rPr lang="en-US" dirty="0" smtClean="0"/>
              <a:t>Common end-use equipment includes heat exchange devised to transfer thermal energy and turbines to recover mechanical energy</a:t>
            </a:r>
          </a:p>
          <a:p>
            <a:r>
              <a:rPr lang="en-US" dirty="0" smtClean="0"/>
              <a:t>A sample list of steam-supplied end-use equipment is provided below</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457200" y="0"/>
            <a:ext cx="8305800" cy="6825459"/>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Condenser Water Systems</a:t>
            </a:r>
            <a:endParaRPr lang="en-US" dirty="0"/>
          </a:p>
        </p:txBody>
      </p:sp>
      <p:sp>
        <p:nvSpPr>
          <p:cNvPr id="3" name="Content Placeholder 2"/>
          <p:cNvSpPr>
            <a:spLocks noGrp="1"/>
          </p:cNvSpPr>
          <p:nvPr>
            <p:ph idx="1"/>
          </p:nvPr>
        </p:nvSpPr>
        <p:spPr>
          <a:xfrm>
            <a:off x="457200" y="1371600"/>
            <a:ext cx="8229600" cy="4754563"/>
          </a:xfrm>
        </p:spPr>
        <p:txBody>
          <a:bodyPr>
            <a:normAutofit fontScale="92500" lnSpcReduction="10000"/>
          </a:bodyPr>
          <a:lstStyle/>
          <a:p>
            <a:pPr>
              <a:lnSpc>
                <a:spcPct val="90000"/>
              </a:lnSpc>
            </a:pPr>
            <a:r>
              <a:rPr lang="en-US" dirty="0" smtClean="0"/>
              <a:t>The condenser is the system component responsible for rejecting system heat</a:t>
            </a:r>
          </a:p>
          <a:p>
            <a:pPr>
              <a:lnSpc>
                <a:spcPct val="90000"/>
              </a:lnSpc>
            </a:pPr>
            <a:r>
              <a:rPr lang="en-US" dirty="0" smtClean="0"/>
              <a:t>Condensers reject both latent and sensible heat</a:t>
            </a:r>
          </a:p>
          <a:p>
            <a:pPr>
              <a:lnSpc>
                <a:spcPct val="90000"/>
              </a:lnSpc>
            </a:pPr>
            <a:r>
              <a:rPr lang="en-US" dirty="0" smtClean="0"/>
              <a:t>Water-cooled condensers are more efficient than air-cooled condensers</a:t>
            </a:r>
          </a:p>
          <a:p>
            <a:pPr>
              <a:lnSpc>
                <a:spcPct val="90000"/>
              </a:lnSpc>
            </a:pPr>
            <a:r>
              <a:rPr lang="en-US" dirty="0" smtClean="0"/>
              <a:t>Three types of water-cooled condensers are the tube within a tube, shell and coil, and the shell and tube</a:t>
            </a:r>
          </a:p>
          <a:p>
            <a:pPr>
              <a:lnSpc>
                <a:spcPct val="90000"/>
              </a:lnSpc>
            </a:pPr>
            <a:r>
              <a:rPr lang="en-US" dirty="0" smtClean="0"/>
              <a:t>Mineral deposits in the water circuit reduce the heat transfer rate between the water and the refrigerant</a:t>
            </a:r>
          </a:p>
          <a:p>
            <a:endParaRPr 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Cooling Tower System</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A cooling tower is a device for cooling a stream of water by evaporating a portion of the circulated stream</a:t>
            </a:r>
          </a:p>
          <a:p>
            <a:r>
              <a:rPr lang="en-US" dirty="0" smtClean="0"/>
              <a:t>Open cooling towers reject heat from water-cooled systems into the atmosphere</a:t>
            </a:r>
          </a:p>
          <a:p>
            <a:r>
              <a:rPr lang="en-US" dirty="0" smtClean="0"/>
              <a:t>Hot water from the system enters the cooling tower and is distributed over the wet deck. </a:t>
            </a:r>
          </a:p>
          <a:p>
            <a:r>
              <a:rPr lang="en-US" dirty="0" smtClean="0"/>
              <a:t>Air is pulled or pushed through the wet deck, causing a small portion of the water to evaporate</a:t>
            </a:r>
          </a:p>
          <a:p>
            <a:r>
              <a:rPr lang="en-US" dirty="0" smtClean="0"/>
              <a:t>Evaporation removes heat from the remaining water, which is collected in the cold water basin and returned to the system to absorb more heat.</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Cooling Tower</a:t>
            </a:r>
            <a:endParaRPr lang="en-US" dirty="0"/>
          </a:p>
        </p:txBody>
      </p:sp>
      <p:pic>
        <p:nvPicPr>
          <p:cNvPr id="4" name="Content Placeholder 3" descr="Cooling tower.png"/>
          <p:cNvPicPr>
            <a:picLocks noGrp="1" noChangeAspect="1"/>
          </p:cNvPicPr>
          <p:nvPr>
            <p:ph idx="1"/>
          </p:nvPr>
        </p:nvPicPr>
        <p:blipFill>
          <a:blip r:embed="rId2" cstate="print"/>
          <a:stretch>
            <a:fillRect/>
          </a:stretch>
        </p:blipFill>
        <p:spPr>
          <a:xfrm>
            <a:off x="1981200" y="1469138"/>
            <a:ext cx="4876800" cy="5388862"/>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Air-Side systems</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As the name implies, in an “all – air” system air is used as the media that transports energy from the conditioned space to the A/C plant. In these systems air is processed in the A/C plant and this processed air is then conveyed to the conditioned space through insulated ducts using blowers and fans. This air extracts (or supplies in case of winter) the required amount of sensible and latent heat from the conditioned space. The return air from the conditioned space is conveyed back to the plant, where it again undergoes the required processing thus completing the cycle. No additional processing of air is required in the conditioned space. </a:t>
            </a:r>
          </a:p>
          <a:p>
            <a:r>
              <a:rPr lang="en-US" dirty="0" smtClean="0"/>
              <a:t>The system is categorized by the use of air-handling units (AHU) or roof top packages (RTP) to condition air. The conditioned air is sent through ductwork to the occupied space where it will heat or cool the space as required, and return via return air ducts back to the AHU or RTP. Air Handling Units contain a cooling coil (connected to a chiller or condensing unit), a heating coil (connected to boilers or electric heaters), filters, and one or more circulating fans. Roof Top Packages contain a refrigerant cooling cycle, heating coils (connected to boilers or electric heaters), filters, and one or more circulating fans. </a:t>
            </a: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Low Temperature Condenser System Waterside Economizer</a:t>
            </a:r>
            <a:endParaRPr lang="en-US" dirty="0"/>
          </a:p>
        </p:txBody>
      </p:sp>
      <p:sp>
        <p:nvSpPr>
          <p:cNvPr id="3" name="Content Placeholder 2"/>
          <p:cNvSpPr>
            <a:spLocks noGrp="1"/>
          </p:cNvSpPr>
          <p:nvPr>
            <p:ph idx="1"/>
          </p:nvPr>
        </p:nvSpPr>
        <p:spPr/>
        <p:txBody>
          <a:bodyPr/>
          <a:lstStyle/>
          <a:p>
            <a:r>
              <a:rPr lang="en-US" dirty="0" smtClean="0"/>
              <a:t>System saves cooling energy by circulating water that is cooled by the cooling tower directly when the outside air temperature is suitable, or low.  </a:t>
            </a:r>
          </a:p>
          <a:p>
            <a:r>
              <a:rPr lang="en-US" dirty="0" smtClean="0"/>
              <a:t>System is designed in two configurations</a:t>
            </a:r>
          </a:p>
          <a:p>
            <a:pPr lvl="1"/>
            <a:r>
              <a:rPr lang="en-US" dirty="0" smtClean="0"/>
              <a:t>Flat plate heat exchanger</a:t>
            </a:r>
          </a:p>
          <a:p>
            <a:pPr lvl="1"/>
            <a:r>
              <a:rPr lang="en-US" dirty="0" smtClean="0"/>
              <a:t>Closed loop evaporative water cooler</a:t>
            </a:r>
            <a:endParaRPr 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Low Temperature Condensers Waterside Economizers</a:t>
            </a:r>
            <a:endParaRPr lang="en-US" dirty="0"/>
          </a:p>
        </p:txBody>
      </p:sp>
      <p:sp>
        <p:nvSpPr>
          <p:cNvPr id="5" name="Text Placeholder 4"/>
          <p:cNvSpPr>
            <a:spLocks noGrp="1"/>
          </p:cNvSpPr>
          <p:nvPr>
            <p:ph type="body" idx="1"/>
          </p:nvPr>
        </p:nvSpPr>
        <p:spPr/>
        <p:txBody>
          <a:bodyPr/>
          <a:lstStyle/>
          <a:p>
            <a:r>
              <a:rPr lang="en-US" dirty="0" smtClean="0"/>
              <a:t>Flat Plate </a:t>
            </a:r>
            <a:endParaRPr lang="en-US" dirty="0"/>
          </a:p>
        </p:txBody>
      </p:sp>
      <p:pic>
        <p:nvPicPr>
          <p:cNvPr id="9" name="Content Placeholder 8" descr="flat plate recent_proj5.jpg"/>
          <p:cNvPicPr>
            <a:picLocks noGrp="1" noChangeAspect="1"/>
          </p:cNvPicPr>
          <p:nvPr>
            <p:ph sz="half" idx="2"/>
          </p:nvPr>
        </p:nvPicPr>
        <p:blipFill>
          <a:blip r:embed="rId3" cstate="print"/>
          <a:stretch>
            <a:fillRect/>
          </a:stretch>
        </p:blipFill>
        <p:spPr>
          <a:xfrm>
            <a:off x="457200" y="2286000"/>
            <a:ext cx="4040188" cy="3054776"/>
          </a:xfrm>
        </p:spPr>
      </p:pic>
      <p:sp>
        <p:nvSpPr>
          <p:cNvPr id="7" name="Text Placeholder 6"/>
          <p:cNvSpPr>
            <a:spLocks noGrp="1"/>
          </p:cNvSpPr>
          <p:nvPr>
            <p:ph type="body" sz="quarter" idx="3"/>
          </p:nvPr>
        </p:nvSpPr>
        <p:spPr/>
        <p:txBody>
          <a:bodyPr/>
          <a:lstStyle/>
          <a:p>
            <a:r>
              <a:rPr lang="en-US" dirty="0" smtClean="0"/>
              <a:t>Closed Loop</a:t>
            </a:r>
            <a:endParaRPr lang="en-US" dirty="0"/>
          </a:p>
        </p:txBody>
      </p:sp>
      <p:cxnSp>
        <p:nvCxnSpPr>
          <p:cNvPr id="11" name="Straight Arrow Connector 10"/>
          <p:cNvCxnSpPr/>
          <p:nvPr/>
        </p:nvCxnSpPr>
        <p:spPr>
          <a:xfrm flipH="1">
            <a:off x="3200400" y="3276600"/>
            <a:ext cx="762000" cy="1143000"/>
          </a:xfrm>
          <a:prstGeom prst="straightConnector1">
            <a:avLst/>
          </a:prstGeom>
          <a:ln w="22225">
            <a:solidFill>
              <a:schemeClr val="bg1"/>
            </a:solidFill>
            <a:tailEnd type="arrow"/>
          </a:ln>
        </p:spPr>
        <p:style>
          <a:lnRef idx="1">
            <a:schemeClr val="accent1"/>
          </a:lnRef>
          <a:fillRef idx="0">
            <a:schemeClr val="accent1"/>
          </a:fillRef>
          <a:effectRef idx="0">
            <a:schemeClr val="accent1"/>
          </a:effectRef>
          <a:fontRef idx="minor">
            <a:schemeClr val="tx1"/>
          </a:fontRef>
        </p:style>
      </p:cxnSp>
      <p:pic>
        <p:nvPicPr>
          <p:cNvPr id="5122" name="Picture 2"/>
          <p:cNvPicPr>
            <a:picLocks noGrp="1" noChangeAspect="1" noChangeArrowheads="1"/>
          </p:cNvPicPr>
          <p:nvPr>
            <p:ph sz="quarter" idx="4"/>
          </p:nvPr>
        </p:nvPicPr>
        <p:blipFill>
          <a:blip r:embed="rId4" cstate="print"/>
          <a:srcRect/>
          <a:stretch>
            <a:fillRect/>
          </a:stretch>
        </p:blipFill>
        <p:spPr bwMode="auto">
          <a:xfrm>
            <a:off x="4572000" y="2286000"/>
            <a:ext cx="4351662" cy="3048000"/>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Variable Refrigerant Flow System</a:t>
            </a:r>
            <a:endParaRPr lang="en-US" dirty="0"/>
          </a:p>
        </p:txBody>
      </p:sp>
      <p:sp>
        <p:nvSpPr>
          <p:cNvPr id="8" name="Content Placeholder 7"/>
          <p:cNvSpPr>
            <a:spLocks noGrp="1"/>
          </p:cNvSpPr>
          <p:nvPr>
            <p:ph idx="1"/>
          </p:nvPr>
        </p:nvSpPr>
        <p:spPr/>
        <p:txBody>
          <a:bodyPr>
            <a:normAutofit fontScale="70000" lnSpcReduction="20000"/>
          </a:bodyPr>
          <a:lstStyle/>
          <a:p>
            <a:r>
              <a:rPr lang="en-US" dirty="0" smtClean="0"/>
              <a:t>The term “variable refrigerant flow” refers to the ability of the system to control the amount of refrigerant flowing to each of the evaporators. </a:t>
            </a:r>
          </a:p>
          <a:p>
            <a:r>
              <a:rPr lang="en-US" dirty="0" smtClean="0"/>
              <a:t>VRF moves refrigerant to the zone to be heated or cooled, allowing the temperature of that area to be more precisely controlled. </a:t>
            </a:r>
          </a:p>
          <a:p>
            <a:r>
              <a:rPr lang="en-US" dirty="0" smtClean="0"/>
              <a:t>It can simultaneously cool some zones while heating other areas or just provide comfort control to zones that are in use. </a:t>
            </a:r>
          </a:p>
          <a:p>
            <a:r>
              <a:rPr lang="en-US" dirty="0" smtClean="0"/>
              <a:t>VRF offers a wide variety of applications - everything from spot-cooling or -heating a single room in a home (using a split-ductless system) to a large commercial building with multiple floors and areas (that require individual comfort control delivered by a split-zoning system).</a:t>
            </a:r>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VRF Work? </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VRF systems are enhanced versions of ductless multi-split systems, permitting more indoor units to be connected to each outdoor unit and providing additional features such as simultaneous heating and cooling and heat recovery. </a:t>
            </a:r>
          </a:p>
          <a:p>
            <a:r>
              <a:rPr lang="en-US" dirty="0" smtClean="0"/>
              <a:t>VRF heat pump systems permit heating in all of the indoor units, or cooling of the all the units, not simultaneous heating and cooling. </a:t>
            </a:r>
          </a:p>
          <a:p>
            <a:r>
              <a:rPr lang="en-US" dirty="0" smtClean="0"/>
              <a:t>Heat recovery systems provide simultaneous heating and cooling as well as heat recovery to reduce energy use during the heating season.</a:t>
            </a: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VRF System vs. Central System</a:t>
            </a:r>
            <a:endParaRPr lang="en-US" dirty="0"/>
          </a:p>
        </p:txBody>
      </p:sp>
      <p:pic>
        <p:nvPicPr>
          <p:cNvPr id="4" name="Content Placeholder 3" descr="VRF applied_figure9.gif"/>
          <p:cNvPicPr>
            <a:picLocks noGrp="1" noChangeAspect="1"/>
          </p:cNvPicPr>
          <p:nvPr>
            <p:ph idx="1"/>
          </p:nvPr>
        </p:nvPicPr>
        <p:blipFill>
          <a:blip r:embed="rId2" cstate="print"/>
          <a:stretch>
            <a:fillRect/>
          </a:stretch>
        </p:blipFill>
        <p:spPr>
          <a:xfrm>
            <a:off x="990600" y="1667492"/>
            <a:ext cx="7086600" cy="4861883"/>
          </a:xfr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VRF Heat Pump Systems</a:t>
            </a:r>
            <a:endParaRPr lang="en-US" dirty="0"/>
          </a:p>
        </p:txBody>
      </p:sp>
      <p:pic>
        <p:nvPicPr>
          <p:cNvPr id="7" name="Picture 6" descr="3 pipe VRV.jpg"/>
          <p:cNvPicPr>
            <a:picLocks noChangeAspect="1"/>
          </p:cNvPicPr>
          <p:nvPr/>
        </p:nvPicPr>
        <p:blipFill>
          <a:blip r:embed="rId3" cstate="print"/>
          <a:stretch>
            <a:fillRect/>
          </a:stretch>
        </p:blipFill>
        <p:spPr>
          <a:xfrm>
            <a:off x="2895600" y="3626685"/>
            <a:ext cx="6248400" cy="3231315"/>
          </a:xfrm>
          <a:prstGeom prst="rect">
            <a:avLst/>
          </a:prstGeom>
        </p:spPr>
      </p:pic>
      <p:pic>
        <p:nvPicPr>
          <p:cNvPr id="9" name="Picture 8" descr="2 pipe vrf images.jpg"/>
          <p:cNvPicPr>
            <a:picLocks noChangeAspect="1"/>
          </p:cNvPicPr>
          <p:nvPr/>
        </p:nvPicPr>
        <p:blipFill>
          <a:blip r:embed="rId4" cstate="print"/>
          <a:stretch>
            <a:fillRect/>
          </a:stretch>
        </p:blipFill>
        <p:spPr>
          <a:xfrm>
            <a:off x="5619750" y="1295400"/>
            <a:ext cx="3524250" cy="1998652"/>
          </a:xfrm>
          <a:prstGeom prst="rect">
            <a:avLst/>
          </a:prstGeom>
        </p:spPr>
      </p:pic>
      <p:sp>
        <p:nvSpPr>
          <p:cNvPr id="11" name="Rectangle 10"/>
          <p:cNvSpPr/>
          <p:nvPr/>
        </p:nvSpPr>
        <p:spPr>
          <a:xfrm>
            <a:off x="304800" y="1447800"/>
            <a:ext cx="5257800" cy="1569660"/>
          </a:xfrm>
          <a:prstGeom prst="rect">
            <a:avLst/>
          </a:prstGeom>
        </p:spPr>
        <p:txBody>
          <a:bodyPr wrap="square">
            <a:spAutoFit/>
          </a:bodyPr>
          <a:lstStyle/>
          <a:p>
            <a:pPr>
              <a:buFont typeface="Arial" pitchFamily="34" charset="0"/>
              <a:buChar char="•"/>
            </a:pPr>
            <a:r>
              <a:rPr lang="en-US" sz="2400" dirty="0" smtClean="0"/>
              <a:t> Two-pipe systems can be used effectively when all zones in a facility require cooling </a:t>
            </a:r>
            <a:r>
              <a:rPr lang="en-US" sz="2400" u="sng" dirty="0" smtClean="0"/>
              <a:t>or all</a:t>
            </a:r>
            <a:r>
              <a:rPr lang="en-US" sz="2400" dirty="0" smtClean="0"/>
              <a:t> require heating.</a:t>
            </a:r>
          </a:p>
          <a:p>
            <a:endParaRPr lang="en-US" sz="2400" dirty="0" smtClean="0"/>
          </a:p>
        </p:txBody>
      </p:sp>
      <p:sp>
        <p:nvSpPr>
          <p:cNvPr id="12" name="Rectangle 11"/>
          <p:cNvSpPr/>
          <p:nvPr/>
        </p:nvSpPr>
        <p:spPr>
          <a:xfrm>
            <a:off x="228600" y="2743200"/>
            <a:ext cx="2743200" cy="3785652"/>
          </a:xfrm>
          <a:prstGeom prst="rect">
            <a:avLst/>
          </a:prstGeom>
        </p:spPr>
        <p:txBody>
          <a:bodyPr wrap="square">
            <a:spAutoFit/>
          </a:bodyPr>
          <a:lstStyle/>
          <a:p>
            <a:pPr>
              <a:buFont typeface="Arial" pitchFamily="34" charset="0"/>
              <a:buChar char="•"/>
            </a:pPr>
            <a:r>
              <a:rPr lang="en-US" sz="2400" dirty="0" smtClean="0"/>
              <a:t> Three-pipe systems (pipes for heating, cooling, return) work best when there is a need for some spaces to be cooled and some heated during the same period.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VRF Heat Recovery</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Heat recovery can be accomplished by transferring heat between the pipes providing refrigerant to the cooling and heating units. </a:t>
            </a:r>
          </a:p>
          <a:p>
            <a:r>
              <a:rPr lang="en-US" dirty="0" smtClean="0"/>
              <a:t>One way is to use heat exchangers to extract the superheat from the units in the cooling mode and route it into refrigerant entering a heated zone. </a:t>
            </a:r>
          </a:p>
          <a:p>
            <a:r>
              <a:rPr lang="en-US" dirty="0" smtClean="0"/>
              <a:t>For example, one manufacturer sends the refrigerant first to the units that require heating, allows the refrigerant to condense, collects it at a central point and then sends it to the indoor evaporators to do cooling. </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Hydronic Systems</a:t>
            </a:r>
            <a:endParaRPr lang="en-US" dirty="0"/>
          </a:p>
        </p:txBody>
      </p:sp>
      <p:sp>
        <p:nvSpPr>
          <p:cNvPr id="8" name="Content Placeholder 7"/>
          <p:cNvSpPr>
            <a:spLocks noGrp="1"/>
          </p:cNvSpPr>
          <p:nvPr>
            <p:ph idx="1"/>
          </p:nvPr>
        </p:nvSpPr>
        <p:spPr/>
        <p:txBody>
          <a:bodyPr/>
          <a:lstStyle/>
          <a:p>
            <a:r>
              <a:rPr lang="en-US" dirty="0" err="1" smtClean="0"/>
              <a:t>Hydronics</a:t>
            </a:r>
            <a:r>
              <a:rPr lang="en-US" dirty="0" smtClean="0"/>
              <a:t> is the use of water as the heat-transfer medium in heating and cooling systems (</a:t>
            </a:r>
            <a:r>
              <a:rPr lang="en-US" dirty="0" err="1" smtClean="0"/>
              <a:t>eg</a:t>
            </a:r>
            <a:r>
              <a:rPr lang="en-US" dirty="0" smtClean="0"/>
              <a:t> steam and hot water radiators)</a:t>
            </a:r>
          </a:p>
          <a:p>
            <a:r>
              <a:rPr lang="en-US" dirty="0" smtClean="0"/>
              <a:t>Two basic types: </a:t>
            </a:r>
          </a:p>
          <a:p>
            <a:pPr lvl="1"/>
            <a:r>
              <a:rPr lang="en-US" dirty="0" smtClean="0"/>
              <a:t>Steam or hot water</a:t>
            </a:r>
          </a:p>
          <a:p>
            <a:pPr lvl="1"/>
            <a:r>
              <a:rPr lang="en-US" dirty="0" smtClean="0"/>
              <a:t>Chilled water</a:t>
            </a:r>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Distribution Systems</a:t>
            </a:r>
            <a:endParaRPr lang="en-US" dirty="0"/>
          </a:p>
        </p:txBody>
      </p:sp>
      <p:sp>
        <p:nvSpPr>
          <p:cNvPr id="3" name="Content Placeholder 2"/>
          <p:cNvSpPr>
            <a:spLocks noGrp="1"/>
          </p:cNvSpPr>
          <p:nvPr>
            <p:ph idx="1"/>
          </p:nvPr>
        </p:nvSpPr>
        <p:spPr>
          <a:xfrm>
            <a:off x="228600" y="1600200"/>
            <a:ext cx="3657600" cy="5029200"/>
          </a:xfrm>
        </p:spPr>
        <p:txBody>
          <a:bodyPr>
            <a:normAutofit fontScale="92500" lnSpcReduction="20000"/>
          </a:bodyPr>
          <a:lstStyle/>
          <a:p>
            <a:r>
              <a:rPr lang="en-US" dirty="0" smtClean="0"/>
              <a:t>Water distribution systems are large networks of storage tanks, valves, pumps, and pipes that transport finished water to consumers</a:t>
            </a:r>
          </a:p>
          <a:p>
            <a:r>
              <a:rPr lang="en-US" dirty="0" smtClean="0"/>
              <a:t>Finished water is water that has been treated and is ready for delivery </a:t>
            </a:r>
          </a:p>
        </p:txBody>
      </p:sp>
      <p:pic>
        <p:nvPicPr>
          <p:cNvPr id="7170" name="Picture 2" descr="http://www.biofilm.montana.edu/files/CBE/images/01499-web.preview.jpg">
            <a:hlinkClick r:id="rId3"/>
          </p:cNvPr>
          <p:cNvPicPr>
            <a:picLocks noChangeAspect="1" noChangeArrowheads="1"/>
          </p:cNvPicPr>
          <p:nvPr/>
        </p:nvPicPr>
        <p:blipFill>
          <a:blip r:embed="rId4" cstate="print"/>
          <a:srcRect/>
          <a:stretch>
            <a:fillRect/>
          </a:stretch>
        </p:blipFill>
        <p:spPr bwMode="auto">
          <a:xfrm>
            <a:off x="4038600" y="1219201"/>
            <a:ext cx="4876800" cy="3374144"/>
          </a:xfrm>
          <a:prstGeom prst="rect">
            <a:avLst/>
          </a:prstGeom>
          <a:noFill/>
        </p:spPr>
      </p:pic>
      <p:pic>
        <p:nvPicPr>
          <p:cNvPr id="7172" name="Picture 4" descr="https://encrypted-tbn2.gstatic.com/images?q=tbn:ANd9GcTxaTv6ceA4o5tf1qSl44dEC1yEZqv9rx9imRs4oAMnl3-3rKzAwQ"/>
          <p:cNvPicPr>
            <a:picLocks noChangeAspect="1" noChangeArrowheads="1"/>
          </p:cNvPicPr>
          <p:nvPr/>
        </p:nvPicPr>
        <p:blipFill>
          <a:blip r:embed="rId5" cstate="print"/>
          <a:srcRect/>
          <a:stretch>
            <a:fillRect/>
          </a:stretch>
        </p:blipFill>
        <p:spPr bwMode="auto">
          <a:xfrm>
            <a:off x="6553200" y="5181600"/>
            <a:ext cx="1958320" cy="1466850"/>
          </a:xfrm>
          <a:prstGeom prst="rect">
            <a:avLst/>
          </a:prstGeom>
          <a:noFill/>
        </p:spPr>
      </p:pic>
      <p:pic>
        <p:nvPicPr>
          <p:cNvPr id="7174" name="Picture 6" descr="https://encrypted-tbn1.gstatic.com/images?q=tbn:ANd9GcQTJ36jHqeHUejMpw9M3d3rpZbpQLhBRbphglgPHs3L1fn7sopr"/>
          <p:cNvPicPr>
            <a:picLocks noChangeAspect="1" noChangeArrowheads="1"/>
          </p:cNvPicPr>
          <p:nvPr/>
        </p:nvPicPr>
        <p:blipFill>
          <a:blip r:embed="rId6" cstate="print"/>
          <a:srcRect/>
          <a:stretch>
            <a:fillRect/>
          </a:stretch>
        </p:blipFill>
        <p:spPr bwMode="auto">
          <a:xfrm>
            <a:off x="4419600" y="4648200"/>
            <a:ext cx="1676400" cy="2011680"/>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Description of Flow</a:t>
            </a:r>
            <a:endParaRPr lang="en-US" dirty="0"/>
          </a:p>
        </p:txBody>
      </p:sp>
      <p:sp>
        <p:nvSpPr>
          <p:cNvPr id="3" name="Content Placeholder 2"/>
          <p:cNvSpPr>
            <a:spLocks noGrp="1"/>
          </p:cNvSpPr>
          <p:nvPr>
            <p:ph idx="1"/>
          </p:nvPr>
        </p:nvSpPr>
        <p:spPr>
          <a:xfrm>
            <a:off x="457200" y="1371601"/>
            <a:ext cx="8229600" cy="3276600"/>
          </a:xfrm>
        </p:spPr>
        <p:txBody>
          <a:bodyPr>
            <a:normAutofit fontScale="92500" lnSpcReduction="20000"/>
          </a:bodyPr>
          <a:lstStyle/>
          <a:p>
            <a:r>
              <a:rPr lang="en-US" dirty="0" smtClean="0"/>
              <a:t>Pipe Flow refers to water flow in closed conduits under a certain amount of pressure</a:t>
            </a:r>
          </a:p>
          <a:p>
            <a:pPr>
              <a:buNone/>
            </a:pPr>
            <a:r>
              <a:rPr lang="en-US" dirty="0" smtClean="0"/>
              <a:t>	(a) </a:t>
            </a:r>
            <a:r>
              <a:rPr lang="en-US" u="sng" dirty="0" smtClean="0"/>
              <a:t>Pipe Flow: </a:t>
            </a:r>
            <a:r>
              <a:rPr lang="en-US" dirty="0" smtClean="0"/>
              <a:t>the pipe is completely filled and the main driving force is likely to be a pressure gradient along the pipe</a:t>
            </a:r>
          </a:p>
          <a:p>
            <a:pPr>
              <a:buNone/>
            </a:pPr>
            <a:r>
              <a:rPr lang="en-US" dirty="0" smtClean="0"/>
              <a:t>	(b) </a:t>
            </a:r>
            <a:r>
              <a:rPr lang="en-US" u="sng" dirty="0" smtClean="0"/>
              <a:t>Open Channel Flow: </a:t>
            </a:r>
            <a:r>
              <a:rPr lang="en-US" dirty="0" smtClean="0"/>
              <a:t>water flows without completely filling the pipe, and, gravity is the driving force, the water flows down a hill</a:t>
            </a:r>
          </a:p>
          <a:p>
            <a:endParaRPr lang="en-US" dirty="0"/>
          </a:p>
        </p:txBody>
      </p:sp>
      <p:pic>
        <p:nvPicPr>
          <p:cNvPr id="4" name="Picture 4" descr="HYDCH22"/>
          <p:cNvPicPr>
            <a:picLocks noChangeAspect="1" noChangeArrowheads="1"/>
          </p:cNvPicPr>
          <p:nvPr/>
        </p:nvPicPr>
        <p:blipFill>
          <a:blip r:embed="rId2" cstate="print"/>
          <a:srcRect/>
          <a:stretch>
            <a:fillRect/>
          </a:stretch>
        </p:blipFill>
        <p:spPr>
          <a:xfrm>
            <a:off x="1295400" y="4724400"/>
            <a:ext cx="6840537" cy="19812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1143000"/>
          </a:xfrm>
        </p:spPr>
        <p:txBody>
          <a:bodyPr>
            <a:normAutofit fontScale="90000"/>
          </a:bodyPr>
          <a:lstStyle/>
          <a:p>
            <a:r>
              <a:rPr lang="en-US" dirty="0" smtClean="0"/>
              <a:t>1. Package Air Handling Unit (AHU)  System Arrangement</a:t>
            </a:r>
            <a:endParaRPr lang="en-US" dirty="0"/>
          </a:p>
        </p:txBody>
      </p:sp>
      <p:sp>
        <p:nvSpPr>
          <p:cNvPr id="3" name="Content Placeholder 2"/>
          <p:cNvSpPr>
            <a:spLocks noGrp="1"/>
          </p:cNvSpPr>
          <p:nvPr>
            <p:ph idx="1"/>
          </p:nvPr>
        </p:nvSpPr>
        <p:spPr>
          <a:xfrm>
            <a:off x="457200" y="1676400"/>
            <a:ext cx="8229600" cy="4525963"/>
          </a:xfrm>
        </p:spPr>
        <p:txBody>
          <a:bodyPr>
            <a:normAutofit fontScale="85000" lnSpcReduction="20000"/>
          </a:bodyPr>
          <a:lstStyle/>
          <a:p>
            <a:r>
              <a:rPr lang="en-US" dirty="0" smtClean="0"/>
              <a:t>Package AHU: </a:t>
            </a:r>
          </a:p>
          <a:p>
            <a:pPr lvl="1"/>
            <a:r>
              <a:rPr lang="en-US" dirty="0" smtClean="0"/>
              <a:t>A package unit is factory-assembled, ready for installation either in total or large segments. They can be classified according to their place of installation:</a:t>
            </a:r>
          </a:p>
          <a:p>
            <a:pPr lvl="2"/>
            <a:r>
              <a:rPr lang="en-US" dirty="0" smtClean="0"/>
              <a:t>Rooftop</a:t>
            </a:r>
          </a:p>
          <a:p>
            <a:pPr lvl="2"/>
            <a:r>
              <a:rPr lang="en-US" dirty="0" smtClean="0"/>
              <a:t>Indoor Packaged Unit</a:t>
            </a:r>
          </a:p>
          <a:p>
            <a:pPr lvl="2"/>
            <a:r>
              <a:rPr lang="en-US" dirty="0" smtClean="0"/>
              <a:t>Split-systems</a:t>
            </a:r>
          </a:p>
          <a:p>
            <a:pPr lvl="1"/>
            <a:r>
              <a:rPr lang="en-US" dirty="0" smtClean="0"/>
              <a:t>This type of unit is self-contained and does not receive hot or cold water from a central plant. </a:t>
            </a:r>
          </a:p>
          <a:p>
            <a:pPr lvl="1"/>
            <a:r>
              <a:rPr lang="en-US" dirty="0" smtClean="0"/>
              <a:t>It conditions the air, is equipped with heating and cooling sources, and provides movement of the air</a:t>
            </a:r>
          </a:p>
          <a:p>
            <a:pPr lvl="1"/>
            <a:r>
              <a:rPr lang="en-US" dirty="0" smtClean="0"/>
              <a:t>These units all have an indoor section and an outdoor section.</a:t>
            </a:r>
            <a:endParaRPr 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Principles of Fluid Motion in Pipes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Fluid motion in pipes can be characterizes as one of three types: Laminar, Transitional, Turbulent</a:t>
            </a:r>
          </a:p>
          <a:p>
            <a:pPr>
              <a:lnSpc>
                <a:spcPct val="80000"/>
              </a:lnSpc>
            </a:pPr>
            <a:r>
              <a:rPr lang="en-US" dirty="0" smtClean="0"/>
              <a:t>In </a:t>
            </a:r>
            <a:r>
              <a:rPr lang="en-US" i="1" dirty="0" smtClean="0"/>
              <a:t>laminar flow </a:t>
            </a:r>
            <a:r>
              <a:rPr lang="en-US" dirty="0" smtClean="0"/>
              <a:t>, the fluid travels as parallel layers (known as streamlines) that do not mix as they move in the direction of the flow. </a:t>
            </a:r>
          </a:p>
          <a:p>
            <a:pPr>
              <a:lnSpc>
                <a:spcPct val="80000"/>
              </a:lnSpc>
            </a:pPr>
            <a:r>
              <a:rPr lang="en-US" dirty="0" smtClean="0"/>
              <a:t>If the flow is turbulent, the fluid does not travel in parallel layers, but moves in a haphazard manner with only the average motion of the fluid being parallel to the axis of the pipe.</a:t>
            </a:r>
          </a:p>
          <a:p>
            <a:pPr>
              <a:lnSpc>
                <a:spcPct val="80000"/>
              </a:lnSpc>
            </a:pPr>
            <a:r>
              <a:rPr lang="en-US" dirty="0" smtClean="0"/>
              <a:t>If the flow is </a:t>
            </a:r>
            <a:r>
              <a:rPr lang="en-US" i="1" dirty="0" smtClean="0"/>
              <a:t>transitional </a:t>
            </a:r>
            <a:r>
              <a:rPr lang="en-US" dirty="0" smtClean="0"/>
              <a:t>, then both types may be present at different points along the pipeline or the flow may switch between the two.</a:t>
            </a:r>
          </a:p>
          <a:p>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6" name="Rectangle 8"/>
          <p:cNvSpPr>
            <a:spLocks noGrp="1" noChangeArrowheads="1"/>
          </p:cNvSpPr>
          <p:nvPr>
            <p:ph type="title"/>
          </p:nvPr>
        </p:nvSpPr>
        <p:spPr/>
        <p:txBody>
          <a:bodyPr/>
          <a:lstStyle/>
          <a:p>
            <a:r>
              <a:rPr lang="en-US" sz="4000" b="1"/>
              <a:t>Principles of Fluid Flow in Pipes</a:t>
            </a:r>
          </a:p>
        </p:txBody>
      </p:sp>
      <p:sp>
        <p:nvSpPr>
          <p:cNvPr id="12291" name="Rectangle 3"/>
          <p:cNvSpPr>
            <a:spLocks noGrp="1" noChangeArrowheads="1"/>
          </p:cNvSpPr>
          <p:nvPr>
            <p:ph type="body" sz="half" idx="1"/>
          </p:nvPr>
        </p:nvSpPr>
        <p:spPr>
          <a:xfrm>
            <a:off x="457200" y="1600200"/>
            <a:ext cx="7848600" cy="990600"/>
          </a:xfrm>
        </p:spPr>
        <p:txBody>
          <a:bodyPr/>
          <a:lstStyle/>
          <a:p>
            <a:pPr>
              <a:lnSpc>
                <a:spcPct val="80000"/>
              </a:lnSpc>
            </a:pPr>
            <a:r>
              <a:rPr lang="en-US" sz="2400"/>
              <a:t>The Reynolds number Re is the ratio of the inertia forces in the flow to the viscous forces in the flow and can be calculated using:</a:t>
            </a:r>
          </a:p>
          <a:p>
            <a:pPr>
              <a:lnSpc>
                <a:spcPct val="80000"/>
              </a:lnSpc>
            </a:pPr>
            <a:endParaRPr lang="en-US" sz="2400"/>
          </a:p>
        </p:txBody>
      </p:sp>
      <p:pic>
        <p:nvPicPr>
          <p:cNvPr id="12292" name="Picture 4"/>
          <p:cNvPicPr>
            <a:picLocks noGrp="1" noChangeAspect="1" noChangeArrowheads="1"/>
          </p:cNvPicPr>
          <p:nvPr>
            <p:ph sz="quarter" idx="2"/>
          </p:nvPr>
        </p:nvPicPr>
        <p:blipFill>
          <a:blip r:embed="rId3" cstate="print"/>
          <a:srcRect/>
          <a:stretch>
            <a:fillRect/>
          </a:stretch>
        </p:blipFill>
        <p:spPr>
          <a:xfrm>
            <a:off x="381000" y="3144838"/>
            <a:ext cx="2743200" cy="1276350"/>
          </a:xfrm>
          <a:noFill/>
          <a:ln/>
        </p:spPr>
      </p:pic>
      <p:pic>
        <p:nvPicPr>
          <p:cNvPr id="12295" name="Picture 7"/>
          <p:cNvPicPr>
            <a:picLocks noGrp="1" noChangeAspect="1" noChangeArrowheads="1"/>
          </p:cNvPicPr>
          <p:nvPr>
            <p:ph sz="quarter" idx="3"/>
          </p:nvPr>
        </p:nvPicPr>
        <p:blipFill>
          <a:blip r:embed="rId4" cstate="print"/>
          <a:srcRect/>
          <a:stretch>
            <a:fillRect/>
          </a:stretch>
        </p:blipFill>
        <p:spPr>
          <a:xfrm>
            <a:off x="2819400" y="2852738"/>
            <a:ext cx="5638800" cy="1670050"/>
          </a:xfrm>
          <a:noFill/>
          <a:ln/>
        </p:spPr>
      </p:pic>
      <p:sp>
        <p:nvSpPr>
          <p:cNvPr id="12298" name="Rectangle 10"/>
          <p:cNvSpPr>
            <a:spLocks noChangeArrowheads="1"/>
          </p:cNvSpPr>
          <p:nvPr/>
        </p:nvSpPr>
        <p:spPr bwMode="auto">
          <a:xfrm>
            <a:off x="381000" y="4724400"/>
            <a:ext cx="7924800" cy="1600200"/>
          </a:xfrm>
          <a:prstGeom prst="rect">
            <a:avLst/>
          </a:prstGeom>
          <a:noFill/>
          <a:ln w="9525">
            <a:noFill/>
            <a:miter lim="800000"/>
            <a:headEnd/>
            <a:tailEnd/>
          </a:ln>
          <a:effectLst/>
        </p:spPr>
        <p:txBody>
          <a:bodyPr/>
          <a:lstStyle/>
          <a:p>
            <a:pPr marL="342900" indent="-342900">
              <a:spcBef>
                <a:spcPct val="20000"/>
              </a:spcBef>
              <a:buFontTx/>
              <a:buChar char="•"/>
            </a:pPr>
            <a:r>
              <a:rPr lang="en-US" sz="2000"/>
              <a:t>If Re &lt; 2000, the flow will be laminar. </a:t>
            </a:r>
          </a:p>
          <a:p>
            <a:pPr marL="342900" indent="-342900">
              <a:spcBef>
                <a:spcPct val="20000"/>
              </a:spcBef>
              <a:buFontTx/>
              <a:buChar char="•"/>
            </a:pPr>
            <a:r>
              <a:rPr lang="en-US" sz="2000"/>
              <a:t>If Re &gt; 4000, the flow will be turbulent. </a:t>
            </a:r>
          </a:p>
          <a:p>
            <a:pPr marL="342900" indent="-342900">
              <a:spcBef>
                <a:spcPct val="20000"/>
              </a:spcBef>
              <a:buFontTx/>
              <a:buChar char="•"/>
            </a:pPr>
            <a:r>
              <a:rPr lang="en-US" sz="2000"/>
              <a:t>If 2000&lt;Re&lt;4000, the flow is transitional </a:t>
            </a:r>
          </a:p>
          <a:p>
            <a:pPr marL="342900" indent="-342900">
              <a:spcBef>
                <a:spcPct val="20000"/>
              </a:spcBef>
              <a:buFontTx/>
              <a:buChar char="•"/>
            </a:pPr>
            <a:r>
              <a:rPr lang="en-US" sz="2000"/>
              <a:t>The Reynolds number is a good guide to the type of flow</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5"/>
          <p:cNvSpPr>
            <a:spLocks noGrp="1" noChangeArrowheads="1"/>
          </p:cNvSpPr>
          <p:nvPr>
            <p:ph type="title"/>
          </p:nvPr>
        </p:nvSpPr>
        <p:spPr/>
        <p:txBody>
          <a:bodyPr/>
          <a:lstStyle/>
          <a:p>
            <a:r>
              <a:rPr lang="en-US" sz="4000" b="1"/>
              <a:t>Principles of Fluid Flow in Pipes</a:t>
            </a:r>
          </a:p>
        </p:txBody>
      </p:sp>
      <p:pic>
        <p:nvPicPr>
          <p:cNvPr id="10244" name="Picture 4"/>
          <p:cNvPicPr>
            <a:picLocks noGrp="1" noChangeAspect="1" noChangeArrowheads="1"/>
          </p:cNvPicPr>
          <p:nvPr>
            <p:ph idx="1"/>
          </p:nvPr>
        </p:nvPicPr>
        <p:blipFill>
          <a:blip r:embed="rId2" cstate="print"/>
          <a:srcRect/>
          <a:stretch>
            <a:fillRect/>
          </a:stretch>
        </p:blipFill>
        <p:spPr>
          <a:xfrm>
            <a:off x="533400" y="1752600"/>
            <a:ext cx="8610600" cy="4048125"/>
          </a:xfrm>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Laminar to Turbulent</a:t>
            </a:r>
            <a:endParaRPr lang="en-US" dirty="0"/>
          </a:p>
        </p:txBody>
      </p:sp>
      <p:pic>
        <p:nvPicPr>
          <p:cNvPr id="4" name="Picture 4"/>
          <p:cNvPicPr>
            <a:picLocks noChangeAspect="1" noChangeArrowheads="1"/>
          </p:cNvPicPr>
          <p:nvPr/>
        </p:nvPicPr>
        <p:blipFill>
          <a:blip r:embed="rId2" cstate="print"/>
          <a:srcRect/>
          <a:stretch>
            <a:fillRect/>
          </a:stretch>
        </p:blipFill>
        <p:spPr bwMode="auto">
          <a:xfrm>
            <a:off x="4038600" y="1447800"/>
            <a:ext cx="3653949" cy="5218113"/>
          </a:xfrm>
          <a:prstGeom prst="rect">
            <a:avLst/>
          </a:prstGeom>
          <a:noFill/>
          <a:ln w="19050">
            <a:noFill/>
            <a:miter lim="800000"/>
            <a:headEnd/>
            <a:tailEnd/>
          </a:ln>
        </p:spPr>
      </p:pic>
      <p:grpSp>
        <p:nvGrpSpPr>
          <p:cNvPr id="5" name="Group 5"/>
          <p:cNvGrpSpPr>
            <a:grpSpLocks/>
          </p:cNvGrpSpPr>
          <p:nvPr/>
        </p:nvGrpSpPr>
        <p:grpSpPr bwMode="auto">
          <a:xfrm>
            <a:off x="1828800" y="1676400"/>
            <a:ext cx="1519237" cy="4608513"/>
            <a:chOff x="624" y="624"/>
            <a:chExt cx="854" cy="3120"/>
          </a:xfrm>
        </p:grpSpPr>
        <p:sp>
          <p:nvSpPr>
            <p:cNvPr id="6" name="Line 6"/>
            <p:cNvSpPr>
              <a:spLocks noChangeShapeType="1"/>
            </p:cNvSpPr>
            <p:nvPr/>
          </p:nvSpPr>
          <p:spPr bwMode="auto">
            <a:xfrm>
              <a:off x="1051" y="624"/>
              <a:ext cx="0" cy="3120"/>
            </a:xfrm>
            <a:prstGeom prst="line">
              <a:avLst/>
            </a:prstGeom>
            <a:noFill/>
            <a:ln w="31750">
              <a:solidFill>
                <a:srgbClr val="FF0000"/>
              </a:solidFill>
              <a:round/>
              <a:headEnd/>
              <a:tailEnd type="stealth" w="lg" len="lg"/>
            </a:ln>
          </p:spPr>
          <p:txBody>
            <a:bodyPr wrap="none" anchor="ctr">
              <a:spAutoFit/>
            </a:bodyPr>
            <a:lstStyle/>
            <a:p>
              <a:endParaRPr lang="en-US"/>
            </a:p>
          </p:txBody>
        </p:sp>
        <p:sp>
          <p:nvSpPr>
            <p:cNvPr id="7" name="Rectangle 7"/>
            <p:cNvSpPr>
              <a:spLocks noChangeArrowheads="1"/>
            </p:cNvSpPr>
            <p:nvPr/>
          </p:nvSpPr>
          <p:spPr bwMode="auto">
            <a:xfrm>
              <a:off x="624" y="1895"/>
              <a:ext cx="854" cy="577"/>
            </a:xfrm>
            <a:prstGeom prst="rect">
              <a:avLst/>
            </a:prstGeom>
            <a:solidFill>
              <a:schemeClr val="bg1"/>
            </a:solidFill>
            <a:ln w="19050">
              <a:noFill/>
              <a:miter lim="800000"/>
              <a:headEnd/>
              <a:tailEnd/>
            </a:ln>
          </p:spPr>
          <p:txBody>
            <a:bodyPr anchor="ctr">
              <a:spAutoFit/>
            </a:bodyPr>
            <a:lstStyle/>
            <a:p>
              <a:pPr algn="ctr" eaLnBrk="0" hangingPunct="0"/>
              <a:r>
                <a:rPr lang="en-US" sz="2000" b="1" dirty="0">
                  <a:latin typeface="Constantia" pitchFamily="18" charset="0"/>
                </a:rPr>
                <a:t>Increasing flow velocity</a:t>
              </a:r>
            </a:p>
          </p:txBody>
        </p:sp>
      </p:gr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Causes Water to Flow?</a:t>
            </a:r>
            <a:endParaRPr lang="en-US" dirty="0"/>
          </a:p>
        </p:txBody>
      </p:sp>
      <p:sp>
        <p:nvSpPr>
          <p:cNvPr id="3" name="Content Placeholder 2"/>
          <p:cNvSpPr>
            <a:spLocks noGrp="1"/>
          </p:cNvSpPr>
          <p:nvPr>
            <p:ph idx="1"/>
          </p:nvPr>
        </p:nvSpPr>
        <p:spPr/>
        <p:txBody>
          <a:bodyPr>
            <a:normAutofit fontScale="85000" lnSpcReduction="20000"/>
          </a:bodyPr>
          <a:lstStyle/>
          <a:p>
            <a:r>
              <a:rPr lang="en-US" u="sng" dirty="0" smtClean="0"/>
              <a:t>Pressure</a:t>
            </a:r>
            <a:r>
              <a:rPr lang="en-US" dirty="0" smtClean="0"/>
              <a:t> supplies the energy to push the water along the pipe – while each bit of pipe resists the flow (friction)</a:t>
            </a:r>
          </a:p>
          <a:p>
            <a:r>
              <a:rPr lang="en-US" dirty="0" smtClean="0"/>
              <a:t>Energy is lost as the water moves along the pipe, so the pressure falls too </a:t>
            </a:r>
          </a:p>
          <a:p>
            <a:r>
              <a:rPr lang="en-US" dirty="0" smtClean="0"/>
              <a:t>There’s a pressure difference between the ends of the pipe</a:t>
            </a:r>
          </a:p>
          <a:p>
            <a:r>
              <a:rPr lang="en-US" dirty="0" smtClean="0"/>
              <a:t>The longer the pipe, the more energy is lost, and the greater the pressure drop. </a:t>
            </a:r>
          </a:p>
          <a:p>
            <a:r>
              <a:rPr lang="en-US" dirty="0" smtClean="0"/>
              <a:t>The </a:t>
            </a:r>
            <a:r>
              <a:rPr lang="en-US" b="1" dirty="0" smtClean="0"/>
              <a:t>rate</a:t>
            </a:r>
            <a:r>
              <a:rPr lang="en-US" dirty="0" smtClean="0"/>
              <a:t> of pressure drop (the pressure drop per meter of pipe) depends on the pipe diameter and the speed of flow</a:t>
            </a:r>
            <a:endParaRPr 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 of Fluid through a Pipe</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The flow of liquid through a pipe is resisted by viscous shear stresses within the liquid and the turbulence that occurs along the internal walls of the pipe, created by the roughness of the pipe material.</a:t>
            </a:r>
          </a:p>
          <a:p>
            <a:r>
              <a:rPr lang="en-US" dirty="0" smtClean="0"/>
              <a:t>This resistance is usually known as pipe friction and is measured in feet or meters of fluid head</a:t>
            </a:r>
          </a:p>
          <a:p>
            <a:r>
              <a:rPr lang="en-US" dirty="0" smtClean="0"/>
              <a:t>Many factors affect the head loss in pipes, the viscosity of the fluid being handled, the size of the pipes, the roughness of the internal surface of the pipes, the changes in elevations within the system and the length of travel of the fluid</a:t>
            </a:r>
          </a:p>
          <a:p>
            <a:r>
              <a:rPr lang="en-US" dirty="0" smtClean="0"/>
              <a:t>The resistance through various valves and fittings will also contribute to the overall head loss. </a:t>
            </a:r>
          </a:p>
          <a:p>
            <a:r>
              <a:rPr lang="en-US" dirty="0" smtClean="0"/>
              <a:t>In a well designed system the resistance through valves and fittings will be of minor significance to the overall head loss</a:t>
            </a:r>
          </a:p>
          <a:p>
            <a:endParaRPr lang="en-US" dirty="0" smtClean="0"/>
          </a:p>
          <a:p>
            <a:endParaRPr lang="en-US" dirty="0" smtClean="0"/>
          </a:p>
          <a:p>
            <a:endParaRPr lang="en-US" dirty="0" smtClean="0"/>
          </a:p>
          <a:p>
            <a:endParaRPr lang="en-US" dirty="0" smtClean="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Getting Fluid to the Pump</a:t>
            </a:r>
            <a:endParaRPr lang="en-US" dirty="0"/>
          </a:p>
        </p:txBody>
      </p:sp>
      <p:sp>
        <p:nvSpPr>
          <p:cNvPr id="3" name="Content Placeholder 2"/>
          <p:cNvSpPr>
            <a:spLocks noGrp="1"/>
          </p:cNvSpPr>
          <p:nvPr>
            <p:ph idx="1"/>
          </p:nvPr>
        </p:nvSpPr>
        <p:spPr>
          <a:xfrm>
            <a:off x="457200" y="1600200"/>
            <a:ext cx="8077200" cy="4525963"/>
          </a:xfrm>
        </p:spPr>
        <p:txBody>
          <a:bodyPr>
            <a:normAutofit fontScale="92500" lnSpcReduction="10000"/>
          </a:bodyPr>
          <a:lstStyle/>
          <a:p>
            <a:r>
              <a:rPr lang="en-US" dirty="0" smtClean="0"/>
              <a:t>The energy to move a fluid to the pump inlet is not provided by the pump.</a:t>
            </a:r>
          </a:p>
          <a:p>
            <a:r>
              <a:rPr lang="en-US" dirty="0" smtClean="0"/>
              <a:t>The popular view that a pump ‘sucks’ fluid from the supply source is false.</a:t>
            </a:r>
          </a:p>
          <a:p>
            <a:r>
              <a:rPr lang="en-US" dirty="0" smtClean="0"/>
              <a:t>Atmospheric pressure on the fluid surface is the usual energy source used to push the fluid into the pump. </a:t>
            </a:r>
          </a:p>
          <a:p>
            <a:r>
              <a:rPr lang="en-US" dirty="0" smtClean="0"/>
              <a:t>The friction within the fluid and the pipe will oppose the fluid flow and reduce the pressure at the pump inlet</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Circulating Pumps</a:t>
            </a:r>
            <a:endParaRPr lang="en-US" dirty="0"/>
          </a:p>
        </p:txBody>
      </p:sp>
      <p:sp>
        <p:nvSpPr>
          <p:cNvPr id="3" name="Content Placeholder 2"/>
          <p:cNvSpPr>
            <a:spLocks noGrp="1"/>
          </p:cNvSpPr>
          <p:nvPr>
            <p:ph idx="1"/>
          </p:nvPr>
        </p:nvSpPr>
        <p:spPr>
          <a:xfrm>
            <a:off x="457200" y="1600200"/>
            <a:ext cx="4114800" cy="4953000"/>
          </a:xfrm>
        </p:spPr>
        <p:txBody>
          <a:bodyPr>
            <a:normAutofit fontScale="62500" lnSpcReduction="20000"/>
          </a:bodyPr>
          <a:lstStyle/>
          <a:p>
            <a:r>
              <a:rPr lang="en-US" dirty="0" smtClean="0"/>
              <a:t>A circulating pump is a device that causes the flow of liquid in circuits of heating or cooling installations. </a:t>
            </a:r>
          </a:p>
          <a:p>
            <a:r>
              <a:rPr lang="en-US" dirty="0" smtClean="0"/>
              <a:t>The </a:t>
            </a:r>
            <a:r>
              <a:rPr lang="en-US" u="sng" dirty="0" smtClean="0"/>
              <a:t>circulating pumps </a:t>
            </a:r>
            <a:r>
              <a:rPr lang="en-US" dirty="0" smtClean="0"/>
              <a:t>are used only as </a:t>
            </a:r>
            <a:r>
              <a:rPr lang="en-US" u="sng" dirty="0" smtClean="0"/>
              <a:t>centrifugal pumps</a:t>
            </a:r>
            <a:r>
              <a:rPr lang="en-US" dirty="0" smtClean="0"/>
              <a:t>. </a:t>
            </a:r>
          </a:p>
          <a:p>
            <a:r>
              <a:rPr lang="en-US" dirty="0" smtClean="0"/>
              <a:t>The basic elements of the centrifugal pump are coiled housing with two ports, suction and discharge, and a blade rotor mounted on a shaft drive can be an electric motor.</a:t>
            </a:r>
          </a:p>
          <a:p>
            <a:r>
              <a:rPr lang="en-US" dirty="0" smtClean="0"/>
              <a:t>The mechanical energy delivered to the circulating pump via motor is transmitted through the rotor to the liquid flow causing the increase in pressure (potential energy) and speed (kinetic energy). </a:t>
            </a:r>
          </a:p>
        </p:txBody>
      </p:sp>
      <p:pic>
        <p:nvPicPr>
          <p:cNvPr id="4" name="Picture 3" descr="Centrifugal_Pump.png"/>
          <p:cNvPicPr>
            <a:picLocks noChangeAspect="1"/>
          </p:cNvPicPr>
          <p:nvPr/>
        </p:nvPicPr>
        <p:blipFill>
          <a:blip r:embed="rId3" cstate="print"/>
          <a:stretch>
            <a:fillRect/>
          </a:stretch>
        </p:blipFill>
        <p:spPr>
          <a:xfrm>
            <a:off x="4939607" y="1524001"/>
            <a:ext cx="4153911" cy="4267199"/>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Piping Systems</a:t>
            </a:r>
            <a:endParaRPr lang="en-US" dirty="0"/>
          </a:p>
        </p:txBody>
      </p:sp>
      <p:sp>
        <p:nvSpPr>
          <p:cNvPr id="3" name="Content Placeholder 2"/>
          <p:cNvSpPr>
            <a:spLocks noGrp="1"/>
          </p:cNvSpPr>
          <p:nvPr>
            <p:ph idx="1"/>
          </p:nvPr>
        </p:nvSpPr>
        <p:spPr/>
        <p:txBody>
          <a:bodyPr>
            <a:normAutofit fontScale="92500"/>
          </a:bodyPr>
          <a:lstStyle/>
          <a:p>
            <a:r>
              <a:rPr lang="en-US" dirty="0" smtClean="0"/>
              <a:t>Within industry, piping is a system of pipes used to convey fluids from one location to another. </a:t>
            </a:r>
          </a:p>
          <a:p>
            <a:r>
              <a:rPr lang="en-US" dirty="0" smtClean="0"/>
              <a:t>Piping can be manufactured from wood, fiberglass, steel, glass, copper, concrete</a:t>
            </a:r>
          </a:p>
          <a:p>
            <a:r>
              <a:rPr lang="en-US" dirty="0" smtClean="0"/>
              <a:t>In-line components, known as fittings, valves, and other devices typically sense and control pressure, flow rates, temperatures</a:t>
            </a:r>
          </a:p>
          <a:p>
            <a:r>
              <a:rPr lang="en-US" dirty="0" smtClean="0"/>
              <a:t>Piping systems are documented in piping and instrumentation diagrams</a:t>
            </a:r>
            <a:endParaRPr 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Piping Systems</a:t>
            </a:r>
            <a:endParaRPr lang="en-US" dirty="0"/>
          </a:p>
        </p:txBody>
      </p:sp>
      <p:pic>
        <p:nvPicPr>
          <p:cNvPr id="6" name="Content Placeholder 5" descr="processpipe.jpg"/>
          <p:cNvPicPr>
            <a:picLocks noGrp="1" noChangeAspect="1"/>
          </p:cNvPicPr>
          <p:nvPr>
            <p:ph sz="half" idx="2"/>
          </p:nvPr>
        </p:nvPicPr>
        <p:blipFill>
          <a:blip r:embed="rId2" cstate="print"/>
          <a:stretch>
            <a:fillRect/>
          </a:stretch>
        </p:blipFill>
        <p:spPr>
          <a:xfrm>
            <a:off x="4800600" y="1216355"/>
            <a:ext cx="4267200" cy="3203245"/>
          </a:xfrm>
        </p:spPr>
      </p:pic>
      <p:pic>
        <p:nvPicPr>
          <p:cNvPr id="8" name="Picture 7" descr="imagesCA2647TY.jpg"/>
          <p:cNvPicPr>
            <a:picLocks noChangeAspect="1"/>
          </p:cNvPicPr>
          <p:nvPr/>
        </p:nvPicPr>
        <p:blipFill>
          <a:blip r:embed="rId3" cstate="print"/>
          <a:stretch>
            <a:fillRect/>
          </a:stretch>
        </p:blipFill>
        <p:spPr>
          <a:xfrm>
            <a:off x="1905000" y="3854428"/>
            <a:ext cx="5181600" cy="3003572"/>
          </a:xfrm>
          <a:prstGeom prst="rect">
            <a:avLst/>
          </a:prstGeom>
        </p:spPr>
      </p:pic>
      <p:pic>
        <p:nvPicPr>
          <p:cNvPr id="7" name="Picture 6" descr="CAir air-system-piping.jpg"/>
          <p:cNvPicPr>
            <a:picLocks noChangeAspect="1"/>
          </p:cNvPicPr>
          <p:nvPr/>
        </p:nvPicPr>
        <p:blipFill>
          <a:blip r:embed="rId4" cstate="print"/>
          <a:stretch>
            <a:fillRect/>
          </a:stretch>
        </p:blipFill>
        <p:spPr>
          <a:xfrm>
            <a:off x="76200" y="1143000"/>
            <a:ext cx="4755299" cy="304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Roof Top Unit</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A roof-top packaged unit is installed on the roof and is completely weatherproof. Rooftop units can be subdivided into: </a:t>
            </a:r>
            <a:br>
              <a:rPr lang="en-US" dirty="0" smtClean="0"/>
            </a:br>
            <a:r>
              <a:rPr lang="en-US" dirty="0" smtClean="0"/>
              <a:t/>
            </a:r>
            <a:br>
              <a:rPr lang="en-US" dirty="0" smtClean="0"/>
            </a:br>
            <a:r>
              <a:rPr lang="en-US" b="1" dirty="0" smtClean="0"/>
              <a:t>1- Gas/electric rooftop packaged unit</a:t>
            </a:r>
            <a:r>
              <a:rPr lang="en-US" dirty="0" smtClean="0"/>
              <a:t>, in which heating is provided by gas furnace and cooling by electric power-driven compressors. </a:t>
            </a:r>
            <a:br>
              <a:rPr lang="en-US" dirty="0" smtClean="0"/>
            </a:br>
            <a:r>
              <a:rPr lang="en-US" dirty="0" smtClean="0"/>
              <a:t/>
            </a:r>
            <a:br>
              <a:rPr lang="en-US" dirty="0" smtClean="0"/>
            </a:br>
            <a:r>
              <a:rPr lang="en-US" b="1" dirty="0" smtClean="0"/>
              <a:t>2- Electric/electric rooftop packaged unit</a:t>
            </a:r>
            <a:r>
              <a:rPr lang="en-US" dirty="0" smtClean="0"/>
              <a:t>, in which electric heating and electric power-driven compressors provide heating and cooling. </a:t>
            </a:r>
            <a:br>
              <a:rPr lang="en-US" dirty="0" smtClean="0"/>
            </a:br>
            <a:r>
              <a:rPr lang="en-US" dirty="0" smtClean="0"/>
              <a:t/>
            </a:r>
            <a:br>
              <a:rPr lang="en-US" dirty="0" smtClean="0"/>
            </a:br>
            <a:r>
              <a:rPr lang="en-US" b="1" dirty="0" smtClean="0"/>
              <a:t>3- Rooftop packaged heat pump</a:t>
            </a:r>
            <a:r>
              <a:rPr lang="en-US" dirty="0" smtClean="0"/>
              <a:t>, in which both heating and cooling are provided by the same refrigeration system using a four-way reversing valve (heat pump) in which the refrigeration flow changes when cooling mode is changed to heating mode and vice versa. Auxiliary electric heating is provided if necessary. </a:t>
            </a:r>
          </a:p>
          <a:p>
            <a:endParaRPr lang="en-US" dirty="0" smtClean="0"/>
          </a:p>
          <a:p>
            <a:pPr>
              <a:buNone/>
            </a:pPr>
            <a:r>
              <a:rPr lang="en-US" dirty="0" smtClean="0"/>
              <a:t>Rooftop packaged units are single packaged units. Their cooling capacity may vary from 3 to 220 tons, Rooftop packaged units are the most widely used packaged units. </a:t>
            </a:r>
            <a:endParaRPr 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Refrigerant Distribution</a:t>
            </a:r>
            <a:endParaRPr lang="en-US" dirty="0"/>
          </a:p>
        </p:txBody>
      </p:sp>
      <p:sp>
        <p:nvSpPr>
          <p:cNvPr id="6" name="Content Placeholder 5"/>
          <p:cNvSpPr>
            <a:spLocks noGrp="1"/>
          </p:cNvSpPr>
          <p:nvPr>
            <p:ph idx="1"/>
          </p:nvPr>
        </p:nvSpPr>
        <p:spPr/>
        <p:txBody>
          <a:bodyPr>
            <a:normAutofit fontScale="77500" lnSpcReduction="20000"/>
          </a:bodyPr>
          <a:lstStyle/>
          <a:p>
            <a:r>
              <a:rPr lang="en-US" dirty="0" smtClean="0"/>
              <a:t>The pumping of liquid refrigerant from condensing units to points of use is common practice in the cold-storage industry but is seldom used in HVAC work. </a:t>
            </a:r>
          </a:p>
          <a:p>
            <a:r>
              <a:rPr lang="en-US" dirty="0" smtClean="0"/>
              <a:t>The refrigerant distributor equally distributes refrigerant flow from the outlet of the Thermal Expansion Valve to each evaporator coil circuit via distributor tubes.</a:t>
            </a:r>
          </a:p>
          <a:p>
            <a:r>
              <a:rPr lang="en-US" dirty="0" smtClean="0"/>
              <a:t>A portion of the refrigerant passing through the Thermal Expansion Valve flashes into a liquid and vapor mixture. </a:t>
            </a:r>
          </a:p>
          <a:p>
            <a:r>
              <a:rPr lang="en-US" dirty="0" smtClean="0"/>
              <a:t>This mixture is predominately liquid by weight and vapor by volume. This is referred to as two-phase flow. </a:t>
            </a:r>
          </a:p>
          <a:p>
            <a:r>
              <a:rPr lang="en-US" dirty="0" smtClean="0"/>
              <a:t>Once separated, this mixture moves at different velocities since gravity has a greater effect on the heavier liquid portion of the mixture. This is referred to as Slip.</a:t>
            </a:r>
          </a:p>
          <a:p>
            <a:endParaRPr lang="en-US" dirty="0" smtClean="0"/>
          </a:p>
          <a:p>
            <a:endParaRPr 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Circulation of Refrigerant</a:t>
            </a:r>
          </a:p>
        </p:txBody>
      </p:sp>
      <p:pic>
        <p:nvPicPr>
          <p:cNvPr id="8" name="Picture 7" descr="imagesCAENZIAN.jpg"/>
          <p:cNvPicPr>
            <a:picLocks noChangeAspect="1"/>
          </p:cNvPicPr>
          <p:nvPr/>
        </p:nvPicPr>
        <p:blipFill>
          <a:blip r:embed="rId3" cstate="print"/>
          <a:stretch>
            <a:fillRect/>
          </a:stretch>
        </p:blipFill>
        <p:spPr>
          <a:xfrm>
            <a:off x="1729713" y="1631950"/>
            <a:ext cx="5741746" cy="4464050"/>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Pumps</a:t>
            </a:r>
            <a:endParaRPr lang="en-US" dirty="0"/>
          </a:p>
        </p:txBody>
      </p:sp>
      <p:sp>
        <p:nvSpPr>
          <p:cNvPr id="3" name="Content Placeholder 2"/>
          <p:cNvSpPr>
            <a:spLocks noGrp="1"/>
          </p:cNvSpPr>
          <p:nvPr>
            <p:ph idx="1"/>
          </p:nvPr>
        </p:nvSpPr>
        <p:spPr/>
        <p:txBody>
          <a:bodyPr>
            <a:normAutofit lnSpcReduction="10000"/>
          </a:bodyPr>
          <a:lstStyle/>
          <a:p>
            <a:r>
              <a:rPr lang="en-US" dirty="0" smtClean="0"/>
              <a:t>Centrifugal pumps are used in HVAC systems for circulation of fluid, chilled, hot, and condensing water. </a:t>
            </a:r>
          </a:p>
          <a:p>
            <a:r>
              <a:rPr lang="en-US" dirty="0" smtClean="0"/>
              <a:t>Operating theory: the rotating action of the impeller in a scroll housing generates a pressure which forces fluid through the piping system. </a:t>
            </a:r>
          </a:p>
          <a:p>
            <a:pPr lvl="1"/>
            <a:r>
              <a:rPr lang="en-US" dirty="0" smtClean="0"/>
              <a:t>The pressure and volume developed are functions of pump size and rotational speed</a:t>
            </a:r>
          </a:p>
          <a:p>
            <a:pPr lvl="2"/>
            <a:r>
              <a:rPr lang="en-US" dirty="0" smtClean="0"/>
              <a:t>For higher pressures, multi-stage pumps are used</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Pumps</a:t>
            </a:r>
            <a:endParaRPr lang="en-US" dirty="0"/>
          </a:p>
        </p:txBody>
      </p:sp>
      <p:sp>
        <p:nvSpPr>
          <p:cNvPr id="3" name="Text Placeholder 2"/>
          <p:cNvSpPr>
            <a:spLocks noGrp="1"/>
          </p:cNvSpPr>
          <p:nvPr>
            <p:ph type="body" sz="half" idx="1"/>
          </p:nvPr>
        </p:nvSpPr>
        <p:spPr>
          <a:xfrm>
            <a:off x="457200" y="1600200"/>
            <a:ext cx="8001000" cy="4876800"/>
          </a:xfrm>
        </p:spPr>
        <p:txBody>
          <a:bodyPr>
            <a:normAutofit fontScale="85000" lnSpcReduction="20000"/>
          </a:bodyPr>
          <a:lstStyle/>
          <a:p>
            <a:r>
              <a:rPr lang="en-US" dirty="0" smtClean="0"/>
              <a:t>The majority of the centrifugal pumps used in HVAC work have a backward-curved blade impeller. For pumping hot condensate, a turbine-type impeller is used to minimize flashing and </a:t>
            </a:r>
            <a:r>
              <a:rPr lang="en-US" dirty="0" err="1" smtClean="0"/>
              <a:t>cavitation</a:t>
            </a:r>
            <a:r>
              <a:rPr lang="en-US" dirty="0" smtClean="0"/>
              <a:t>. </a:t>
            </a:r>
          </a:p>
          <a:p>
            <a:r>
              <a:rPr lang="en-US" dirty="0" smtClean="0"/>
              <a:t>Most pumps are direct-driven at standard motor speeds. Typical arrangements include combinations of alternatives such as end or double suction, in-line or base-mounted, horizontal or vertical, and close-coupled or base-mounted. Vertical turbine pumps are used in sumps, i.e., in cooling-tower installations. </a:t>
            </a:r>
          </a:p>
          <a:p>
            <a:r>
              <a:rPr lang="en-US" dirty="0" smtClean="0"/>
              <a:t>In general, in-line pumps are used in small systems or secondary  systems, such as freeze prevention loops. </a:t>
            </a:r>
          </a:p>
          <a:p>
            <a:r>
              <a:rPr lang="en-US" dirty="0" smtClean="0"/>
              <a:t>Base-mounted pumps are used for most applications. </a:t>
            </a:r>
          </a:p>
          <a:p>
            <a:pPr>
              <a:buNone/>
            </a:pPr>
            <a:endParaRPr 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Pump Selection</a:t>
            </a:r>
            <a:endParaRPr lang="en-US" dirty="0"/>
          </a:p>
        </p:txBody>
      </p:sp>
      <p:sp>
        <p:nvSpPr>
          <p:cNvPr id="3" name="Content Placeholder 2"/>
          <p:cNvSpPr>
            <a:spLocks noGrp="1"/>
          </p:cNvSpPr>
          <p:nvPr>
            <p:ph idx="1"/>
          </p:nvPr>
        </p:nvSpPr>
        <p:spPr/>
        <p:txBody>
          <a:bodyPr>
            <a:normAutofit/>
          </a:bodyPr>
          <a:lstStyle/>
          <a:p>
            <a:r>
              <a:rPr lang="en-US" dirty="0" smtClean="0"/>
              <a:t>To select a pump, it is necessary to calculate the system pressure drop at the design flow rate. </a:t>
            </a:r>
          </a:p>
          <a:p>
            <a:pPr lvl="1"/>
            <a:r>
              <a:rPr lang="en-US" dirty="0" smtClean="0"/>
              <a:t>Losses include pipe, valves, fittings, control valves, and equipment such as heat exchangers, boilers, or chillers. </a:t>
            </a:r>
            <a:br>
              <a:rPr lang="en-US" dirty="0" smtClean="0"/>
            </a:br>
            <a:endParaRPr 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bckgr_pumps_bak.jpg"/>
          <p:cNvPicPr>
            <a:picLocks noChangeAspect="1"/>
          </p:cNvPicPr>
          <p:nvPr/>
        </p:nvPicPr>
        <p:blipFill>
          <a:blip r:embed="rId2" cstate="print"/>
          <a:stretch>
            <a:fillRect/>
          </a:stretch>
        </p:blipFill>
        <p:spPr>
          <a:xfrm>
            <a:off x="2438400" y="0"/>
            <a:ext cx="5049398" cy="6858000"/>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HVAC Controls </a:t>
            </a:r>
            <a:endParaRPr 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a:t>Basic purpose of HVAC control</a:t>
            </a:r>
          </a:p>
        </p:txBody>
      </p:sp>
      <p:sp>
        <p:nvSpPr>
          <p:cNvPr id="5" name="Content Placeholder 4"/>
          <p:cNvSpPr>
            <a:spLocks noGrp="1"/>
          </p:cNvSpPr>
          <p:nvPr>
            <p:ph idx="1"/>
          </p:nvPr>
        </p:nvSpPr>
        <p:spPr/>
        <p:txBody>
          <a:bodyPr/>
          <a:lstStyle/>
          <a:p>
            <a:r>
              <a:rPr lang="en-US" dirty="0" smtClean="0"/>
              <a:t>Controls improve our lives and make them more convenient, efficient, and effective</a:t>
            </a:r>
          </a:p>
          <a:p>
            <a:r>
              <a:rPr lang="en-US" dirty="0" smtClean="0"/>
              <a:t>Controls enable equipment to operate effectively</a:t>
            </a:r>
          </a:p>
          <a:p>
            <a:r>
              <a:rPr lang="en-US" dirty="0" smtClean="0"/>
              <a:t>The purpose of an HVAC control is to </a:t>
            </a:r>
            <a:r>
              <a:rPr lang="en-US" dirty="0" err="1" smtClean="0"/>
              <a:t>provie</a:t>
            </a:r>
            <a:r>
              <a:rPr lang="en-US" dirty="0" smtClean="0"/>
              <a:t> a comfortable environment suitable for the process that is occurring in a facility</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smtClean="0"/>
              <a:t>Brief History of Controls</a:t>
            </a:r>
            <a:endParaRPr lang="en-US" dirty="0"/>
          </a:p>
        </p:txBody>
      </p:sp>
      <p:sp>
        <p:nvSpPr>
          <p:cNvPr id="5123" name="Rectangle 3"/>
          <p:cNvSpPr>
            <a:spLocks noGrp="1" noChangeArrowheads="1"/>
          </p:cNvSpPr>
          <p:nvPr>
            <p:ph type="body" idx="1"/>
          </p:nvPr>
        </p:nvSpPr>
        <p:spPr/>
        <p:txBody>
          <a:bodyPr>
            <a:normAutofit fontScale="77500" lnSpcReduction="20000"/>
          </a:bodyPr>
          <a:lstStyle/>
          <a:p>
            <a:r>
              <a:rPr lang="en-US" dirty="0" smtClean="0"/>
              <a:t>First efforts at automatic control were to regulate space-heating systems:</a:t>
            </a:r>
          </a:p>
          <a:p>
            <a:pPr lvl="1"/>
            <a:r>
              <a:rPr lang="en-US" dirty="0" smtClean="0"/>
              <a:t>Bi-metallic strip</a:t>
            </a:r>
          </a:p>
          <a:p>
            <a:pPr lvl="1"/>
            <a:r>
              <a:rPr lang="en-US" dirty="0" smtClean="0"/>
              <a:t>Mercury thermometer column</a:t>
            </a:r>
          </a:p>
          <a:p>
            <a:pPr lvl="1"/>
            <a:r>
              <a:rPr lang="en-US" dirty="0" smtClean="0"/>
              <a:t>Thermostats</a:t>
            </a:r>
          </a:p>
          <a:p>
            <a:r>
              <a:rPr lang="en-US" dirty="0" smtClean="0"/>
              <a:t>Function was to make or break and electric circuit that turned on a fan or pump, opened or closed a valve, etc.</a:t>
            </a:r>
          </a:p>
          <a:p>
            <a:r>
              <a:rPr lang="en-US" dirty="0" smtClean="0"/>
              <a:t>The five types of controls include:</a:t>
            </a:r>
          </a:p>
          <a:p>
            <a:pPr lvl="1"/>
            <a:r>
              <a:rPr lang="en-US" dirty="0" smtClean="0"/>
              <a:t>Self-powered controls</a:t>
            </a:r>
          </a:p>
          <a:p>
            <a:pPr lvl="1"/>
            <a:r>
              <a:rPr lang="en-US" dirty="0" smtClean="0"/>
              <a:t>Electric controls</a:t>
            </a:r>
          </a:p>
          <a:p>
            <a:pPr lvl="1"/>
            <a:r>
              <a:rPr lang="en-US" dirty="0" smtClean="0"/>
              <a:t>Pneumatic controls</a:t>
            </a:r>
          </a:p>
          <a:p>
            <a:pPr lvl="1"/>
            <a:r>
              <a:rPr lang="en-US" dirty="0" smtClean="0"/>
              <a:t>Analog electronic controls</a:t>
            </a:r>
          </a:p>
          <a:p>
            <a:pPr lvl="1"/>
            <a:r>
              <a:rPr lang="en-US" dirty="0" smtClean="0"/>
              <a:t>Direct digital controls (DDC)</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Diagram of a Control Loop</a:t>
            </a:r>
            <a:endParaRPr lang="en-US" dirty="0"/>
          </a:p>
        </p:txBody>
      </p:sp>
      <p:pic>
        <p:nvPicPr>
          <p:cNvPr id="7170" name="Picture 2"/>
          <p:cNvPicPr>
            <a:picLocks noChangeAspect="1" noChangeArrowheads="1"/>
          </p:cNvPicPr>
          <p:nvPr/>
        </p:nvPicPr>
        <p:blipFill>
          <a:blip r:embed="rId3" cstate="print"/>
          <a:srcRect/>
          <a:stretch>
            <a:fillRect/>
          </a:stretch>
        </p:blipFill>
        <p:spPr bwMode="auto">
          <a:xfrm>
            <a:off x="1066800" y="1600200"/>
            <a:ext cx="7662041" cy="36576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2636</TotalTime>
  <Words>10273</Words>
  <Application>Microsoft Office PowerPoint</Application>
  <PresentationFormat>On-screen Show (4:3)</PresentationFormat>
  <Paragraphs>858</Paragraphs>
  <Slides>138</Slides>
  <Notes>80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138</vt:i4>
      </vt:variant>
    </vt:vector>
  </HeadingPairs>
  <TitlesOfParts>
    <vt:vector size="140" baseType="lpstr">
      <vt:lpstr>Office Theme</vt:lpstr>
      <vt:lpstr>Equation</vt:lpstr>
      <vt:lpstr>Slide 1</vt:lpstr>
      <vt:lpstr>Slide 2</vt:lpstr>
      <vt:lpstr>Slide 3</vt:lpstr>
      <vt:lpstr>A. HVAC Fundamentals and Components</vt:lpstr>
      <vt:lpstr>Overview</vt:lpstr>
      <vt:lpstr>B. HVAC SYSTEM TYPES</vt:lpstr>
      <vt:lpstr>A. Air-Side systems</vt:lpstr>
      <vt:lpstr>1. Package Air Handling Unit (AHU)  System Arrangement</vt:lpstr>
      <vt:lpstr>Roof Top Unit</vt:lpstr>
      <vt:lpstr>Rooftop AHU</vt:lpstr>
      <vt:lpstr>Indoor AHU</vt:lpstr>
      <vt:lpstr>Indoor Package Unit</vt:lpstr>
      <vt:lpstr>Split System Packaged Unit</vt:lpstr>
      <vt:lpstr>Split-System Packaged Unit </vt:lpstr>
      <vt:lpstr>2. Built-Up AHU (field assembled)</vt:lpstr>
      <vt:lpstr>3. Individual Room AHUs</vt:lpstr>
      <vt:lpstr>Fan Coil Unit</vt:lpstr>
      <vt:lpstr>Unit Ventilators</vt:lpstr>
      <vt:lpstr>Self Contained Heat Pumps</vt:lpstr>
      <vt:lpstr>Water to Air Heat Pump</vt:lpstr>
      <vt:lpstr>HVAC Systems</vt:lpstr>
      <vt:lpstr>B. Single-Duct System</vt:lpstr>
      <vt:lpstr>1. Constant volume </vt:lpstr>
      <vt:lpstr>Single Duct, Constant Volume,  Single Zone System</vt:lpstr>
      <vt:lpstr>Single Duct, Constant Volume,  Single Zone System</vt:lpstr>
      <vt:lpstr>Applications of Single Duct, Single Zone, Constant Volume Systems: </vt:lpstr>
      <vt:lpstr>Single Duct, Constant Volume, Multiple Zone System with Reheat </vt:lpstr>
      <vt:lpstr>Single Duct, Constant Volume, Multiple Zone System with Reheat</vt:lpstr>
      <vt:lpstr>Duct reheat unit</vt:lpstr>
      <vt:lpstr>Multizone CAV Dual Duct System</vt:lpstr>
      <vt:lpstr>Dual duct terminal (Mixing box)</vt:lpstr>
      <vt:lpstr>Variable Air Volume (VAV)</vt:lpstr>
      <vt:lpstr>Single zone VAV</vt:lpstr>
      <vt:lpstr>Multi zone VAV</vt:lpstr>
      <vt:lpstr>VAV box</vt:lpstr>
      <vt:lpstr>Multi zone VAV with Reheater</vt:lpstr>
      <vt:lpstr>CAV Dedicated Outdoor Air System (DOAS)  with Fan Coil Units</vt:lpstr>
      <vt:lpstr>Fan Coil Units</vt:lpstr>
      <vt:lpstr>VAV Dedicated Outdoor Air System (DOAS)  with occupancy sensors</vt:lpstr>
      <vt:lpstr>f. Terminal Units</vt:lpstr>
      <vt:lpstr>Mixing Boxes</vt:lpstr>
      <vt:lpstr>g. Psychrometrics of HVAC Systems</vt:lpstr>
      <vt:lpstr>Single-Zone Systems</vt:lpstr>
      <vt:lpstr>Air conditioning</vt:lpstr>
      <vt:lpstr>Recirculation</vt:lpstr>
      <vt:lpstr>Reheat</vt:lpstr>
      <vt:lpstr>Evaporative Cooler</vt:lpstr>
      <vt:lpstr>Air-to-air heat exchanger</vt:lpstr>
      <vt:lpstr>Slide 49</vt:lpstr>
      <vt:lpstr>Slide 50</vt:lpstr>
      <vt:lpstr>Slide 51</vt:lpstr>
      <vt:lpstr>Heat recovery by  Air-to-air and air-water-air heat exchanger</vt:lpstr>
      <vt:lpstr>2. Water Side HVAC Systems </vt:lpstr>
      <vt:lpstr>Introduction</vt:lpstr>
      <vt:lpstr>a. Steam Systems</vt:lpstr>
      <vt:lpstr>Steam Source: Generation</vt:lpstr>
      <vt:lpstr>Boilers</vt:lpstr>
      <vt:lpstr>Firetube Boiler</vt:lpstr>
      <vt:lpstr>Watertube Boiler</vt:lpstr>
      <vt:lpstr>Steam System Schematic</vt:lpstr>
      <vt:lpstr>Steam Distribution</vt:lpstr>
      <vt:lpstr>Steam Distribution</vt:lpstr>
      <vt:lpstr>Basic Steam System Connections</vt:lpstr>
      <vt:lpstr>Boiler Connection Components</vt:lpstr>
      <vt:lpstr>Steam System: End Uses</vt:lpstr>
      <vt:lpstr>Slide 66</vt:lpstr>
      <vt:lpstr>Condenser Water Systems</vt:lpstr>
      <vt:lpstr>Open Cooling Tower System</vt:lpstr>
      <vt:lpstr>Open Cooling Tower</vt:lpstr>
      <vt:lpstr>Low Temperature Condenser System Waterside Economizer</vt:lpstr>
      <vt:lpstr>Low Temperature Condensers Waterside Economizers</vt:lpstr>
      <vt:lpstr>Variable Refrigerant Flow System</vt:lpstr>
      <vt:lpstr>How Does VRF Work? </vt:lpstr>
      <vt:lpstr>VRF System vs. Central System</vt:lpstr>
      <vt:lpstr>VRF Heat Pump Systems</vt:lpstr>
      <vt:lpstr>VRF Heat Recovery</vt:lpstr>
      <vt:lpstr>Hydronic Systems</vt:lpstr>
      <vt:lpstr>Water Distribution Systems</vt:lpstr>
      <vt:lpstr>Description of Flow</vt:lpstr>
      <vt:lpstr>Principles of Fluid Motion in Pipes</vt:lpstr>
      <vt:lpstr>Principles of Fluid Flow in Pipes</vt:lpstr>
      <vt:lpstr>Principles of Fluid Flow in Pipes</vt:lpstr>
      <vt:lpstr>Laminar to Turbulent</vt:lpstr>
      <vt:lpstr>What Causes Water to Flow?</vt:lpstr>
      <vt:lpstr>Flow of Fluid through a Pipe</vt:lpstr>
      <vt:lpstr>Getting Fluid to the Pump</vt:lpstr>
      <vt:lpstr>Circulating Pumps</vt:lpstr>
      <vt:lpstr>Piping Systems</vt:lpstr>
      <vt:lpstr>Piping Systems</vt:lpstr>
      <vt:lpstr>Refrigerant Distribution</vt:lpstr>
      <vt:lpstr>Circulation of Refrigerant</vt:lpstr>
      <vt:lpstr>Pumps</vt:lpstr>
      <vt:lpstr>Pumps</vt:lpstr>
      <vt:lpstr>Pump Selection</vt:lpstr>
      <vt:lpstr>Slide 95</vt:lpstr>
      <vt:lpstr>HVAC Controls </vt:lpstr>
      <vt:lpstr>Basic purpose of HVAC control</vt:lpstr>
      <vt:lpstr>Brief History of Controls</vt:lpstr>
      <vt:lpstr>Diagram of a Control Loop</vt:lpstr>
      <vt:lpstr>Control Loops</vt:lpstr>
      <vt:lpstr>Control Comparison for  Automobile and Heating</vt:lpstr>
      <vt:lpstr>Simple Heating System</vt:lpstr>
      <vt:lpstr>Description of the Loops</vt:lpstr>
      <vt:lpstr>Terminology</vt:lpstr>
      <vt:lpstr>Summary of Key Terms</vt:lpstr>
      <vt:lpstr>Control Modes</vt:lpstr>
      <vt:lpstr>Two-Position Control</vt:lpstr>
      <vt:lpstr>Floating Control</vt:lpstr>
      <vt:lpstr>Modulating Control</vt:lpstr>
      <vt:lpstr>Modulating Control Systems</vt:lpstr>
      <vt:lpstr>Modulating Control Systems</vt:lpstr>
      <vt:lpstr>The PID control algorithm</vt:lpstr>
      <vt:lpstr>Proportional Controllers</vt:lpstr>
      <vt:lpstr>Issues with Proportional Controllers</vt:lpstr>
      <vt:lpstr>Proportional + Integral (PI)</vt:lpstr>
      <vt:lpstr>Issues with Proportional and Integral Controllers</vt:lpstr>
      <vt:lpstr>Proportional + Integral + Derivative (PID)</vt:lpstr>
      <vt:lpstr>The Real World </vt:lpstr>
      <vt:lpstr>Practical Details</vt:lpstr>
      <vt:lpstr>Controls Documentation, Maintenance, and Operations</vt:lpstr>
      <vt:lpstr>Typical Control Systems</vt:lpstr>
      <vt:lpstr>Controller Technologies</vt:lpstr>
      <vt:lpstr>Pneumatic Control System</vt:lpstr>
      <vt:lpstr>Analog – Electric Controller</vt:lpstr>
      <vt:lpstr>Microprocessor-Based Controller</vt:lpstr>
      <vt:lpstr>Comparison of Technologies</vt:lpstr>
      <vt:lpstr>D. Energy Efficiency and/or Conservation Measures</vt:lpstr>
      <vt:lpstr>Operations &amp; Maintenance (O&amp;M)</vt:lpstr>
      <vt:lpstr> Routine maintenance to assure optimal performance </vt:lpstr>
      <vt:lpstr>Repairs to restore equipment to specification</vt:lpstr>
      <vt:lpstr>Add Economizer to Air Handlers</vt:lpstr>
      <vt:lpstr>Economizer on AHU</vt:lpstr>
      <vt:lpstr>Scheduling</vt:lpstr>
      <vt:lpstr>Scheduling: DDC Optimal Start/Stop</vt:lpstr>
      <vt:lpstr>Coefficient of Performance (COP)</vt:lpstr>
      <vt:lpstr>Energy Efficiency Ratio and  Seasonal Energy Efficiency Ratio</vt:lpstr>
      <vt:lpstr>Calculating the energy reductions of common EEM </vt:lpstr>
      <vt:lpstr>Energy Savings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ENGR 55B: HVAC SYSTEMS AND EFFICIENCIES</dc:title>
  <dc:creator>irinak</dc:creator>
  <cp:lastModifiedBy>irinak</cp:lastModifiedBy>
  <cp:revision>210</cp:revision>
  <dcterms:created xsi:type="dcterms:W3CDTF">2013-05-08T22:45:08Z</dcterms:created>
  <dcterms:modified xsi:type="dcterms:W3CDTF">2013-06-24T00:53:50Z</dcterms:modified>
</cp:coreProperties>
</file>