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56" r:id="rId2"/>
    <p:sldId id="455" r:id="rId3"/>
    <p:sldId id="595" r:id="rId4"/>
    <p:sldId id="596" r:id="rId5"/>
    <p:sldId id="599" r:id="rId6"/>
    <p:sldId id="600" r:id="rId7"/>
    <p:sldId id="601" r:id="rId8"/>
    <p:sldId id="597" r:id="rId9"/>
    <p:sldId id="598" r:id="rId10"/>
    <p:sldId id="602" r:id="rId11"/>
    <p:sldId id="603" r:id="rId12"/>
    <p:sldId id="462" r:id="rId13"/>
    <p:sldId id="604" r:id="rId14"/>
    <p:sldId id="605" r:id="rId15"/>
    <p:sldId id="606" r:id="rId16"/>
    <p:sldId id="592" r:id="rId17"/>
    <p:sldId id="607" r:id="rId18"/>
    <p:sldId id="608" r:id="rId19"/>
    <p:sldId id="609" r:id="rId20"/>
    <p:sldId id="610" r:id="rId21"/>
    <p:sldId id="576" r:id="rId22"/>
    <p:sldId id="578" r:id="rId23"/>
    <p:sldId id="577" r:id="rId24"/>
    <p:sldId id="579" r:id="rId25"/>
    <p:sldId id="580" r:id="rId26"/>
    <p:sldId id="581" r:id="rId27"/>
    <p:sldId id="582" r:id="rId28"/>
    <p:sldId id="584" r:id="rId29"/>
    <p:sldId id="585" r:id="rId30"/>
    <p:sldId id="586" r:id="rId31"/>
    <p:sldId id="587" r:id="rId32"/>
    <p:sldId id="589" r:id="rId33"/>
    <p:sldId id="588" r:id="rId34"/>
    <p:sldId id="59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06" autoAdjust="0"/>
    <p:restoredTop sz="88900" autoAdjust="0"/>
  </p:normalViewPr>
  <p:slideViewPr>
    <p:cSldViewPr>
      <p:cViewPr>
        <p:scale>
          <a:sx n="100" d="100"/>
          <a:sy n="100" d="100"/>
        </p:scale>
        <p:origin x="-1339"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6450"/>
    </p:cViewPr>
  </p:sorterViewPr>
  <p:notesViewPr>
    <p:cSldViewPr>
      <p:cViewPr varScale="1">
        <p:scale>
          <a:sx n="65" d="100"/>
          <a:sy n="65" d="100"/>
        </p:scale>
        <p:origin x="-108" y="-93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FFC204-3767-47F9-BD2E-4987CD5E971B}" type="datetimeFigureOut">
              <a:rPr lang="en-US" smtClean="0"/>
              <a:pPr/>
              <a:t>12/5/2013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191A2B7-9532-4835-BAD0-6A7ED4489D28}"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9A8387-AE19-4E21-8B5B-AA082DA63244}" type="datetimeFigureOut">
              <a:rPr lang="en-US" smtClean="0"/>
              <a:pPr/>
              <a:t>12/5/2013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1C16E2-6E21-4D3B-BE6B-0CF98AFF92A8}" type="slidenum">
              <a:rPr lang="en-US" smtClean="0"/>
              <a:pPr/>
              <a:t>‹#›</a:t>
            </a:fld>
            <a:endParaRPr lang="en-US"/>
          </a:p>
        </p:txBody>
      </p:sp>
    </p:spTree>
    <p:extLst>
      <p:ext uri="{BB962C8B-B14F-4D97-AF65-F5344CB8AC3E}">
        <p14:creationId xmlns:p14="http://schemas.microsoft.com/office/powerpoint/2010/main" xmlns="" val="24095898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1C16E2-6E21-4D3B-BE6B-0CF98AFF92A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lvl1pPr>
              <a:defRPr/>
            </a:lvl1pPr>
          </a:lstStyle>
          <a:p>
            <a:r>
              <a:rPr lang="en-US" dirty="0" smtClean="0"/>
              <a:t>Course No. ENRG 52</a:t>
            </a:r>
            <a:endParaRPr lang="en-US" dirty="0"/>
          </a:p>
        </p:txBody>
      </p:sp>
      <p:cxnSp>
        <p:nvCxnSpPr>
          <p:cNvPr id="7" name="Straight Connector 6"/>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smtClean="0">
                <a:solidFill>
                  <a:srgbClr val="0070C0"/>
                </a:solidFill>
                <a:latin typeface="Calibri" pitchFamily="34" charset="0"/>
              </a:rPr>
              <a:t>Simulation Methods and Code Compliance</a:t>
            </a:r>
            <a:endParaRPr lang="en-US" dirty="0">
              <a:solidFill>
                <a:srgbClr val="0070C0"/>
              </a:solidFill>
              <a:latin typeface="Calibri" pitchFamily="34" charset="0"/>
            </a:endParaRPr>
          </a:p>
        </p:txBody>
      </p:sp>
      <p:sp>
        <p:nvSpPr>
          <p:cNvPr id="10" name="Rectangle 9"/>
          <p:cNvSpPr>
            <a:spLocks noChangeArrowheads="1"/>
          </p:cNvSpPr>
          <p:nvPr userDrawn="1"/>
        </p:nvSpPr>
        <p:spPr bwMode="auto">
          <a:xfrm>
            <a:off x="6705521" y="6248400"/>
            <a:ext cx="2084545" cy="646331"/>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59</a:t>
            </a:r>
          </a:p>
          <a:p>
            <a:pPr algn="ctr"/>
            <a:endParaRPr lang="en-US" dirty="0">
              <a:latin typeface="Calibri"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8"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9" name="Straight Connector 8"/>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8"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9" name="Straight Connector 8"/>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609600" y="62484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70C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cxnSp>
        <p:nvCxnSpPr>
          <p:cNvPr id="7" name="Straight Connector 6"/>
          <p:cNvCxnSpPr/>
          <p:nvPr userDrawn="1"/>
        </p:nvCxnSpPr>
        <p:spPr>
          <a:xfrm>
            <a:off x="533400" y="4572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7"/>
          <p:cNvSpPr txBox="1">
            <a:spLocks noChangeArrowheads="1"/>
          </p:cNvSpPr>
          <p:nvPr userDrawn="1"/>
        </p:nvSpPr>
        <p:spPr bwMode="auto">
          <a:xfrm>
            <a:off x="533400" y="164068"/>
            <a:ext cx="8001000" cy="369332"/>
          </a:xfrm>
          <a:prstGeom prst="rect">
            <a:avLst/>
          </a:prstGeom>
          <a:noFill/>
          <a:ln w="9525">
            <a:noFill/>
            <a:miter lim="800000"/>
            <a:headEnd/>
            <a:tailEnd/>
          </a:ln>
        </p:spPr>
        <p:txBody>
          <a:bodyPr wrap="square">
            <a:spAutoFit/>
          </a:bodyPr>
          <a:lstStyle/>
          <a:p>
            <a:r>
              <a:rPr lang="en-US" dirty="0" smtClean="0">
                <a:solidFill>
                  <a:srgbClr val="0070C0"/>
                </a:solidFill>
                <a:latin typeface="Calibri" pitchFamily="34" charset="0"/>
              </a:rPr>
              <a:t>Simulation Methods and Code Compliance</a:t>
            </a:r>
          </a:p>
        </p:txBody>
      </p:sp>
      <p:sp>
        <p:nvSpPr>
          <p:cNvPr id="10"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59</a:t>
            </a:r>
            <a:endParaRPr lang="en-US" dirty="0">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Rectangle 9"/>
          <p:cNvSpPr>
            <a:spLocks noChangeArrowheads="1"/>
          </p:cNvSpPr>
          <p:nvPr userDrawn="1"/>
        </p:nvSpPr>
        <p:spPr bwMode="auto">
          <a:xfrm>
            <a:off x="6705600" y="6248400"/>
            <a:ext cx="2084388" cy="369888"/>
          </a:xfrm>
          <a:prstGeom prst="rect">
            <a:avLst/>
          </a:prstGeom>
          <a:noFill/>
          <a:ln w="9525">
            <a:noFill/>
            <a:miter lim="800000"/>
            <a:headEnd/>
            <a:tailEnd/>
          </a:ln>
        </p:spPr>
        <p:txBody>
          <a:bodyPr wrap="none">
            <a:spAutoFit/>
          </a:bodyPr>
          <a:lstStyle/>
          <a:p>
            <a:pPr algn="ctr"/>
            <a:r>
              <a:rPr lang="en-US" dirty="0">
                <a:latin typeface="Calibri" pitchFamily="34" charset="0"/>
              </a:rPr>
              <a:t>Course No. ENRG 54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70C0"/>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0070C0"/>
                </a:solidFill>
              </a:defRPr>
            </a:lvl1pPr>
            <a:lvl2pPr>
              <a:defRPr sz="2400">
                <a:solidFill>
                  <a:srgbClr val="0070C0"/>
                </a:solidFill>
              </a:defRPr>
            </a:lvl2pPr>
            <a:lvl3pPr>
              <a:defRPr sz="2000">
                <a:solidFill>
                  <a:srgbClr val="0070C0"/>
                </a:solidFill>
              </a:defRPr>
            </a:lvl3pPr>
            <a:lvl4pPr>
              <a:defRPr sz="1800">
                <a:solidFill>
                  <a:srgbClr val="0070C0"/>
                </a:solidFill>
              </a:defRPr>
            </a:lvl4pPr>
            <a:lvl5pPr>
              <a:defRPr sz="1800">
                <a:solidFill>
                  <a:srgbClr val="0070C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0070C0"/>
                </a:solidFill>
              </a:defRPr>
            </a:lvl1pPr>
            <a:lvl2pPr>
              <a:defRPr sz="2400">
                <a:solidFill>
                  <a:srgbClr val="0070C0"/>
                </a:solidFill>
              </a:defRPr>
            </a:lvl2pPr>
            <a:lvl3pPr>
              <a:defRPr sz="2000">
                <a:solidFill>
                  <a:srgbClr val="0070C0"/>
                </a:solidFill>
              </a:defRPr>
            </a:lvl3pPr>
            <a:lvl4pPr>
              <a:defRPr sz="1800">
                <a:solidFill>
                  <a:srgbClr val="0070C0"/>
                </a:solidFill>
              </a:defRPr>
            </a:lvl4pPr>
            <a:lvl5pPr>
              <a:defRPr sz="1800">
                <a:solidFill>
                  <a:srgbClr val="0070C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5/6/2013</a:t>
            </a:r>
            <a:endParaRPr lang="en-US"/>
          </a:p>
        </p:txBody>
      </p:sp>
      <p:sp>
        <p:nvSpPr>
          <p:cNvPr id="8" name="Footer Placeholder 7"/>
          <p:cNvSpPr>
            <a:spLocks noGrp="1"/>
          </p:cNvSpPr>
          <p:nvPr>
            <p:ph type="ftr" sz="quarter" idx="11"/>
          </p:nvPr>
        </p:nvSpPr>
        <p:spPr/>
        <p:txBody>
          <a:bodyPr/>
          <a:lstStyle/>
          <a:p>
            <a:r>
              <a:rPr lang="en-US" smtClean="0"/>
              <a:t>DRAFT -- Do Not Quote</a:t>
            </a:r>
            <a:endParaRPr lang="en-US"/>
          </a:p>
        </p:txBody>
      </p:sp>
      <p:sp>
        <p:nvSpPr>
          <p:cNvPr id="9" name="Slide Number Placeholder 8"/>
          <p:cNvSpPr>
            <a:spLocks noGrp="1"/>
          </p:cNvSpPr>
          <p:nvPr>
            <p:ph type="sldNum" sz="quarter" idx="12"/>
          </p:nvPr>
        </p:nvSpPr>
        <p:spPr/>
        <p:txBody>
          <a:bodyPr/>
          <a:lstStyle/>
          <a:p>
            <a:fld id="{FAD25DB4-C92F-4B73-BAF4-54FC3B463DC3}" type="slidenum">
              <a:rPr lang="en-US" smtClean="0"/>
              <a:pPr/>
              <a:t>‹#›</a:t>
            </a:fld>
            <a:endParaRPr lang="en-US"/>
          </a:p>
        </p:txBody>
      </p:sp>
      <p:sp>
        <p:nvSpPr>
          <p:cNvPr id="10"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1"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2" name="Straight Connector 11"/>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5/6/2013</a:t>
            </a:r>
            <a:endParaRPr lang="en-US"/>
          </a:p>
        </p:txBody>
      </p:sp>
      <p:sp>
        <p:nvSpPr>
          <p:cNvPr id="4" name="Footer Placeholder 3"/>
          <p:cNvSpPr>
            <a:spLocks noGrp="1"/>
          </p:cNvSpPr>
          <p:nvPr>
            <p:ph type="ftr" sz="quarter" idx="11"/>
          </p:nvPr>
        </p:nvSpPr>
        <p:spPr/>
        <p:txBody>
          <a:bodyPr/>
          <a:lstStyle/>
          <a:p>
            <a:r>
              <a:rPr lang="en-US" smtClean="0"/>
              <a:t>DRAFT -- Do Not Quote</a:t>
            </a:r>
            <a:endParaRPr lang="en-US"/>
          </a:p>
        </p:txBody>
      </p:sp>
      <p:sp>
        <p:nvSpPr>
          <p:cNvPr id="5" name="Slide Number Placeholder 4"/>
          <p:cNvSpPr>
            <a:spLocks noGrp="1"/>
          </p:cNvSpPr>
          <p:nvPr>
            <p:ph type="sldNum" sz="quarter" idx="12"/>
          </p:nvPr>
        </p:nvSpPr>
        <p:spPr/>
        <p:txBody>
          <a:bodyPr/>
          <a:lstStyle/>
          <a:p>
            <a:fld id="{FAD25DB4-C92F-4B73-BAF4-54FC3B463DC3}" type="slidenum">
              <a:rPr lang="en-US" smtClean="0"/>
              <a:pPr/>
              <a:t>‹#›</a:t>
            </a:fld>
            <a:endParaRPr lang="en-US"/>
          </a:p>
        </p:txBody>
      </p:sp>
      <p:sp>
        <p:nvSpPr>
          <p:cNvPr id="6"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7"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8" name="Straight Connector 7"/>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5/6/2013</a:t>
            </a:r>
            <a:endParaRPr lang="en-US"/>
          </a:p>
        </p:txBody>
      </p:sp>
      <p:sp>
        <p:nvSpPr>
          <p:cNvPr id="3" name="Footer Placeholder 2"/>
          <p:cNvSpPr>
            <a:spLocks noGrp="1"/>
          </p:cNvSpPr>
          <p:nvPr>
            <p:ph type="ftr" sz="quarter" idx="11"/>
          </p:nvPr>
        </p:nvSpPr>
        <p:spPr/>
        <p:txBody>
          <a:bodyPr/>
          <a:lstStyle/>
          <a:p>
            <a:r>
              <a:rPr lang="en-US" smtClean="0"/>
              <a:t>DRAFT -- Do Not Quote</a:t>
            </a:r>
            <a:endParaRPr lang="en-US"/>
          </a:p>
        </p:txBody>
      </p:sp>
      <p:sp>
        <p:nvSpPr>
          <p:cNvPr id="4" name="Slide Number Placeholder 3"/>
          <p:cNvSpPr>
            <a:spLocks noGrp="1"/>
          </p:cNvSpPr>
          <p:nvPr>
            <p:ph type="sldNum" sz="quarter" idx="12"/>
          </p:nvPr>
        </p:nvSpPr>
        <p:spPr/>
        <p:txBody>
          <a:bodyPr/>
          <a:lstStyle/>
          <a:p>
            <a:fld id="{FAD25DB4-C92F-4B73-BAF4-54FC3B463DC3}" type="slidenum">
              <a:rPr lang="en-US" smtClean="0"/>
              <a:pPr/>
              <a:t>‹#›</a:t>
            </a:fld>
            <a:endParaRPr lang="en-US"/>
          </a:p>
        </p:txBody>
      </p:sp>
      <p:sp>
        <p:nvSpPr>
          <p:cNvPr id="5"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Fundamentals</a:t>
            </a:r>
            <a:endParaRPr lang="en-US" dirty="0">
              <a:solidFill>
                <a:srgbClr val="0070C0"/>
              </a:solidFill>
              <a:latin typeface="Calibri" pitchFamily="34" charset="0"/>
            </a:endParaRPr>
          </a:p>
        </p:txBody>
      </p:sp>
      <p:sp>
        <p:nvSpPr>
          <p:cNvPr id="6"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7" name="Straight Connector 6"/>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2484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5/6/2013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DRAFT -- Do Not Quote</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D25DB4-C92F-4B73-BAF4-54FC3B463DC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ww.documents.dgs.ca.gov/bsc/2009/part11_2008_calgreen_code.pdf"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leam.illinois.edu/up466/transportation/lab-5-demo/part-ii-equest/11-equest-tutorial.html"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civil.colorado.edu/classes/cven5080/EQuest-Lab-09-6.pdf" TargetMode="External"/><Relationship Id="rId2" Type="http://schemas.openxmlformats.org/officeDocument/2006/relationships/hyperlink" Target="http://www.idlbozeman.com/equest/" TargetMode="External"/><Relationship Id="rId1" Type="http://schemas.openxmlformats.org/officeDocument/2006/relationships/slideLayout" Target="../slideLayouts/slideLayout2.xml"/><Relationship Id="rId5" Type="http://schemas.openxmlformats.org/officeDocument/2006/relationships/hyperlink" Target="http://energymodelingprocess.files.wordpress.com/2012/03/energy-modeling-for-leed.pdf" TargetMode="External"/><Relationship Id="rId4" Type="http://schemas.openxmlformats.org/officeDocument/2006/relationships/hyperlink" Target="https://docs.google.com/file/d/0B69AvRYJR07tTmtoT2o4bHRvUGM/edit?usp=drive_web"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ocuments.dgs.ca.gov/bsc/Title_24/T24TrainingGuide.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2971800"/>
          </a:xfrm>
        </p:spPr>
        <p:txBody>
          <a:bodyPr>
            <a:normAutofit/>
          </a:bodyPr>
          <a:lstStyle/>
          <a:p>
            <a:r>
              <a:rPr lang="en-US" sz="4000" dirty="0" smtClean="0">
                <a:solidFill>
                  <a:srgbClr val="0070C0"/>
                </a:solidFill>
                <a:latin typeface="Calibri" pitchFamily="34" charset="0"/>
              </a:rPr>
              <a:t>Codes and Simulations</a:t>
            </a:r>
            <a:r>
              <a:rPr lang="en-US" dirty="0" smtClean="0"/>
              <a:t/>
            </a:r>
            <a:br>
              <a:rPr lang="en-US" dirty="0" smtClean="0"/>
            </a:br>
            <a:r>
              <a:rPr lang="en-US" sz="6000" dirty="0" smtClean="0">
                <a:latin typeface="Calibri" pitchFamily="34" charset="0"/>
              </a:rPr>
              <a:t/>
            </a:r>
            <a:br>
              <a:rPr lang="en-US" sz="6000" dirty="0" smtClean="0">
                <a:latin typeface="Calibri" pitchFamily="34" charset="0"/>
              </a:rPr>
            </a:br>
            <a:r>
              <a:rPr lang="en-US" sz="3100" dirty="0" smtClean="0">
                <a:latin typeface="Calibri" pitchFamily="34" charset="0"/>
              </a:rPr>
              <a:t>Course No. ENRG 59</a:t>
            </a:r>
            <a:r>
              <a:rPr lang="en-US" dirty="0" smtClean="0">
                <a:latin typeface="Calibri" pitchFamily="34" charset="0"/>
              </a:rPr>
              <a:t/>
            </a:r>
            <a:br>
              <a:rPr lang="en-US" dirty="0" smtClean="0">
                <a:latin typeface="Calibri" pitchFamily="34" charset="0"/>
              </a:rPr>
            </a:br>
            <a:endParaRPr lang="en-US" dirty="0"/>
          </a:p>
        </p:txBody>
      </p:sp>
      <p:cxnSp>
        <p:nvCxnSpPr>
          <p:cNvPr id="7" name="Straight Connector 6"/>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143000"/>
            <a:ext cx="7924800" cy="5493812"/>
          </a:xfrm>
          <a:prstGeom prst="rect">
            <a:avLst/>
          </a:prstGeom>
        </p:spPr>
        <p:txBody>
          <a:bodyPr wrap="square">
            <a:spAutoFit/>
          </a:bodyPr>
          <a:lstStyle/>
          <a:p>
            <a:pPr marL="0" lvl="1">
              <a:lnSpc>
                <a:spcPct val="90000"/>
              </a:lnSpc>
              <a:spcBef>
                <a:spcPct val="20000"/>
              </a:spcBef>
              <a:buFont typeface="Arial" pitchFamily="34" charset="0"/>
            </a:pPr>
            <a:r>
              <a:rPr lang="en-US" sz="2600" dirty="0" smtClean="0">
                <a:solidFill>
                  <a:srgbClr val="0070C0"/>
                </a:solidFill>
              </a:rPr>
              <a:t>Versions and Accomplishments</a:t>
            </a:r>
          </a:p>
          <a:p>
            <a:pPr lvl="1">
              <a:lnSpc>
                <a:spcPct val="90000"/>
              </a:lnSpc>
              <a:spcBef>
                <a:spcPct val="20000"/>
              </a:spcBef>
              <a:buFont typeface="Arial" pitchFamily="34" charset="0"/>
            </a:pPr>
            <a:r>
              <a:rPr lang="en-US" sz="2600" dirty="0" smtClean="0">
                <a:solidFill>
                  <a:srgbClr val="0070C0"/>
                </a:solidFill>
              </a:rPr>
              <a:t>Title 24 sec 6 implementation</a:t>
            </a:r>
          </a:p>
          <a:p>
            <a:pPr lvl="2">
              <a:lnSpc>
                <a:spcPct val="90000"/>
              </a:lnSpc>
              <a:spcBef>
                <a:spcPct val="20000"/>
              </a:spcBef>
              <a:buFont typeface="Arial" pitchFamily="34" charset="0"/>
            </a:pPr>
            <a:r>
              <a:rPr lang="en-US" sz="2600" dirty="0" smtClean="0">
                <a:solidFill>
                  <a:srgbClr val="0070C0"/>
                </a:solidFill>
              </a:rPr>
              <a:t>Applies to residential, commercial, and industrial buildings (this class focuses only on commercial buildings)</a:t>
            </a:r>
          </a:p>
          <a:p>
            <a:pPr lvl="2">
              <a:lnSpc>
                <a:spcPct val="90000"/>
              </a:lnSpc>
              <a:spcBef>
                <a:spcPct val="20000"/>
              </a:spcBef>
              <a:buFont typeface="Arial" pitchFamily="34" charset="0"/>
            </a:pPr>
            <a:r>
              <a:rPr lang="en-US" sz="2600" dirty="0" smtClean="0">
                <a:solidFill>
                  <a:srgbClr val="0070C0"/>
                </a:solidFill>
              </a:rPr>
              <a:t>Sets energy budget for new buildings, and for additions and alterations.</a:t>
            </a:r>
          </a:p>
          <a:p>
            <a:pPr lvl="3">
              <a:lnSpc>
                <a:spcPct val="90000"/>
              </a:lnSpc>
              <a:spcBef>
                <a:spcPct val="20000"/>
              </a:spcBef>
              <a:buFont typeface="Arial" pitchFamily="34" charset="0"/>
            </a:pPr>
            <a:r>
              <a:rPr lang="en-US" sz="2600" dirty="0" smtClean="0">
                <a:solidFill>
                  <a:srgbClr val="0070C0"/>
                </a:solidFill>
              </a:rPr>
              <a:t>Budget is in units of energy (</a:t>
            </a:r>
            <a:r>
              <a:rPr lang="en-US" sz="2600" dirty="0" err="1" smtClean="0">
                <a:solidFill>
                  <a:srgbClr val="0070C0"/>
                </a:solidFill>
              </a:rPr>
              <a:t>kBtu</a:t>
            </a:r>
            <a:r>
              <a:rPr lang="en-US" sz="2600" dirty="0" smtClean="0">
                <a:solidFill>
                  <a:srgbClr val="0070C0"/>
                </a:solidFill>
              </a:rPr>
              <a:t>/</a:t>
            </a:r>
            <a:r>
              <a:rPr lang="en-US" sz="2600" dirty="0" err="1" smtClean="0">
                <a:solidFill>
                  <a:srgbClr val="0070C0"/>
                </a:solidFill>
              </a:rPr>
              <a:t>sf</a:t>
            </a:r>
            <a:r>
              <a:rPr lang="en-US" sz="2600" dirty="0" smtClean="0">
                <a:solidFill>
                  <a:srgbClr val="0070C0"/>
                </a:solidFill>
              </a:rPr>
              <a:t>/yr)</a:t>
            </a:r>
          </a:p>
          <a:p>
            <a:pPr lvl="3">
              <a:lnSpc>
                <a:spcPct val="90000"/>
              </a:lnSpc>
              <a:spcBef>
                <a:spcPct val="20000"/>
              </a:spcBef>
              <a:buFont typeface="Arial" pitchFamily="34" charset="0"/>
            </a:pPr>
            <a:r>
              <a:rPr lang="en-US" sz="2600" dirty="0" smtClean="0">
                <a:solidFill>
                  <a:srgbClr val="0070C0"/>
                </a:solidFill>
              </a:rPr>
              <a:t>Budget varies by climate zone</a:t>
            </a:r>
          </a:p>
          <a:p>
            <a:pPr lvl="3">
              <a:lnSpc>
                <a:spcPct val="90000"/>
              </a:lnSpc>
              <a:spcBef>
                <a:spcPct val="20000"/>
              </a:spcBef>
              <a:buFont typeface="Arial" pitchFamily="34" charset="0"/>
            </a:pPr>
            <a:r>
              <a:rPr lang="en-US" sz="2600" dirty="0" smtClean="0">
                <a:solidFill>
                  <a:srgbClr val="0070C0"/>
                </a:solidFill>
              </a:rPr>
              <a:t>Mandatory measures and energy budget.</a:t>
            </a:r>
          </a:p>
          <a:p>
            <a:pPr lvl="4">
              <a:lnSpc>
                <a:spcPct val="90000"/>
              </a:lnSpc>
              <a:spcBef>
                <a:spcPct val="20000"/>
              </a:spcBef>
              <a:buFont typeface="Arial" pitchFamily="34" charset="0"/>
            </a:pPr>
            <a:r>
              <a:rPr lang="en-US" sz="2600" dirty="0" smtClean="0">
                <a:solidFill>
                  <a:srgbClr val="0070C0"/>
                </a:solidFill>
              </a:rPr>
              <a:t>Prescriptive-checklist approach</a:t>
            </a:r>
          </a:p>
          <a:p>
            <a:pPr lvl="4">
              <a:lnSpc>
                <a:spcPct val="90000"/>
              </a:lnSpc>
              <a:spcBef>
                <a:spcPct val="20000"/>
              </a:spcBef>
              <a:buFont typeface="Arial" pitchFamily="34" charset="0"/>
            </a:pPr>
            <a:r>
              <a:rPr lang="en-US" sz="2600" dirty="0" smtClean="0">
                <a:solidFill>
                  <a:srgbClr val="0070C0"/>
                </a:solidFill>
              </a:rPr>
              <a:t>Performance-modeling approach</a:t>
            </a:r>
          </a:p>
          <a:p>
            <a:pPr lvl="2">
              <a:lnSpc>
                <a:spcPct val="90000"/>
              </a:lnSpc>
              <a:spcBef>
                <a:spcPct val="20000"/>
              </a:spcBef>
              <a:buFont typeface="Arial" pitchFamily="34" charset="0"/>
            </a:pPr>
            <a:r>
              <a:rPr lang="en-US" sz="2600" dirty="0" smtClean="0">
                <a:solidFill>
                  <a:srgbClr val="0070C0"/>
                </a:solidFill>
              </a:rPr>
              <a:t>Relevant code when permit is </a:t>
            </a:r>
            <a:r>
              <a:rPr lang="en-US" sz="2600" dirty="0" smtClean="0">
                <a:solidFill>
                  <a:srgbClr val="0070C0"/>
                </a:solidFill>
              </a:rPr>
              <a:t>pulled</a:t>
            </a:r>
            <a:endParaRPr lang="en-US" sz="2600" dirty="0" smtClean="0">
              <a:solidFill>
                <a:srgbClr val="0070C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066800"/>
            <a:ext cx="8305800" cy="4613571"/>
          </a:xfrm>
          <a:prstGeom prst="rect">
            <a:avLst/>
          </a:prstGeom>
        </p:spPr>
        <p:txBody>
          <a:bodyPr wrap="square">
            <a:spAutoFit/>
          </a:bodyPr>
          <a:lstStyle/>
          <a:p>
            <a:pPr lvl="1">
              <a:lnSpc>
                <a:spcPct val="90000"/>
              </a:lnSpc>
              <a:spcBef>
                <a:spcPct val="20000"/>
              </a:spcBef>
              <a:buFont typeface="Arial" pitchFamily="34" charset="0"/>
            </a:pPr>
            <a:r>
              <a:rPr lang="en-US" sz="2600" dirty="0" smtClean="0">
                <a:solidFill>
                  <a:srgbClr val="0070C0"/>
                </a:solidFill>
              </a:rPr>
              <a:t>Compliance with Title 24 </a:t>
            </a:r>
          </a:p>
          <a:p>
            <a:pPr lvl="2">
              <a:lnSpc>
                <a:spcPct val="90000"/>
              </a:lnSpc>
              <a:spcBef>
                <a:spcPct val="20000"/>
              </a:spcBef>
              <a:buFont typeface="Arial" pitchFamily="34" charset="0"/>
            </a:pPr>
            <a:r>
              <a:rPr lang="en-US" sz="2600" dirty="0" smtClean="0">
                <a:solidFill>
                  <a:srgbClr val="0070C0"/>
                </a:solidFill>
              </a:rPr>
              <a:t>Submit documentation</a:t>
            </a:r>
          </a:p>
          <a:p>
            <a:pPr lvl="3">
              <a:lnSpc>
                <a:spcPct val="90000"/>
              </a:lnSpc>
              <a:spcBef>
                <a:spcPct val="20000"/>
              </a:spcBef>
              <a:buFont typeface="Calibri" pitchFamily="34" charset="0"/>
              <a:buChar char="-"/>
            </a:pPr>
            <a:r>
              <a:rPr lang="en-US" sz="2600" dirty="0" smtClean="0">
                <a:solidFill>
                  <a:srgbClr val="0070C0"/>
                </a:solidFill>
              </a:rPr>
              <a:t>Prescriptive (list of minimum requirements)</a:t>
            </a:r>
          </a:p>
          <a:p>
            <a:pPr lvl="3">
              <a:lnSpc>
                <a:spcPct val="90000"/>
              </a:lnSpc>
              <a:spcBef>
                <a:spcPct val="20000"/>
              </a:spcBef>
              <a:buFont typeface="Calibri" pitchFamily="34" charset="0"/>
              <a:buChar char="-"/>
            </a:pPr>
            <a:r>
              <a:rPr lang="en-US" sz="2600" dirty="0" smtClean="0">
                <a:solidFill>
                  <a:srgbClr val="0070C0"/>
                </a:solidFill>
              </a:rPr>
              <a:t>Computer simulation showing performance exceeds identical building with prescriptive measures.</a:t>
            </a:r>
          </a:p>
          <a:p>
            <a:pPr lvl="2">
              <a:lnSpc>
                <a:spcPct val="90000"/>
              </a:lnSpc>
              <a:spcBef>
                <a:spcPct val="20000"/>
              </a:spcBef>
              <a:buFont typeface="Arial" pitchFamily="34" charset="0"/>
            </a:pPr>
            <a:r>
              <a:rPr lang="en-US" sz="2600" dirty="0" smtClean="0">
                <a:solidFill>
                  <a:srgbClr val="0070C0"/>
                </a:solidFill>
              </a:rPr>
              <a:t>Acceptance Tests</a:t>
            </a:r>
          </a:p>
          <a:p>
            <a:pPr lvl="3">
              <a:lnSpc>
                <a:spcPct val="90000"/>
              </a:lnSpc>
              <a:spcBef>
                <a:spcPct val="20000"/>
              </a:spcBef>
              <a:buFont typeface="Arial" pitchFamily="34" charset="0"/>
            </a:pPr>
            <a:r>
              <a:rPr lang="en-US" sz="2600" dirty="0" smtClean="0">
                <a:solidFill>
                  <a:srgbClr val="0070C0"/>
                </a:solidFill>
              </a:rPr>
              <a:t>Responsible party ensures “acceptance tests” are passed and any necessary corrections made.</a:t>
            </a:r>
          </a:p>
          <a:p>
            <a:pPr lvl="3">
              <a:lnSpc>
                <a:spcPct val="90000"/>
              </a:lnSpc>
              <a:spcBef>
                <a:spcPct val="20000"/>
              </a:spcBef>
              <a:buFont typeface="Arial" pitchFamily="34" charset="0"/>
            </a:pPr>
            <a:r>
              <a:rPr lang="en-US" sz="2600" dirty="0" smtClean="0">
                <a:solidFill>
                  <a:srgbClr val="0070C0"/>
                </a:solidFill>
              </a:rPr>
              <a:t>Submit certificate of acceptance</a:t>
            </a:r>
          </a:p>
          <a:p>
            <a:pPr lvl="2">
              <a:lnSpc>
                <a:spcPct val="90000"/>
              </a:lnSpc>
              <a:spcBef>
                <a:spcPct val="20000"/>
              </a:spcBef>
              <a:buFont typeface="Arial" pitchFamily="34" charset="0"/>
            </a:pPr>
            <a:r>
              <a:rPr lang="en-US" sz="2600" dirty="0" smtClean="0">
                <a:solidFill>
                  <a:srgbClr val="0070C0"/>
                </a:solidFill>
              </a:rPr>
              <a:t>Building inspectors are enforcers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Introduction</a:t>
            </a:r>
            <a:endParaRPr lang="en-US" dirty="0"/>
          </a:p>
        </p:txBody>
      </p:sp>
      <p:sp>
        <p:nvSpPr>
          <p:cNvPr id="3" name="Content Placeholder 2"/>
          <p:cNvSpPr>
            <a:spLocks noGrp="1"/>
          </p:cNvSpPr>
          <p:nvPr>
            <p:ph idx="1"/>
          </p:nvPr>
        </p:nvSpPr>
        <p:spPr/>
        <p:txBody>
          <a:bodyPr>
            <a:normAutofit fontScale="92500"/>
          </a:bodyPr>
          <a:lstStyle/>
          <a:p>
            <a:pPr lvl="0">
              <a:buNone/>
            </a:pPr>
            <a:r>
              <a:rPr lang="en-US" dirty="0" smtClean="0"/>
              <a:t>C. Energy Appliance Efficiency Code (Title  20)</a:t>
            </a:r>
          </a:p>
          <a:p>
            <a:pPr lvl="1"/>
            <a:r>
              <a:rPr lang="en-US" dirty="0" smtClean="0"/>
              <a:t>History and context</a:t>
            </a:r>
          </a:p>
          <a:p>
            <a:pPr lvl="2"/>
            <a:r>
              <a:rPr lang="en-US" dirty="0" smtClean="0"/>
              <a:t>Warren-</a:t>
            </a:r>
            <a:r>
              <a:rPr lang="en-US" dirty="0" err="1" smtClean="0"/>
              <a:t>Alquist</a:t>
            </a:r>
            <a:r>
              <a:rPr lang="en-US" dirty="0" smtClean="0"/>
              <a:t> Act of 1974 instructed the CEC to promulgate efficiency standards</a:t>
            </a:r>
          </a:p>
          <a:p>
            <a:pPr lvl="2"/>
            <a:r>
              <a:rPr lang="en-US" dirty="0" smtClean="0"/>
              <a:t>First standards went into effect in 1977, most recent 2013.</a:t>
            </a:r>
          </a:p>
          <a:p>
            <a:pPr lvl="2"/>
            <a:r>
              <a:rPr lang="en-US" dirty="0" smtClean="0"/>
              <a:t>Regulated by </a:t>
            </a:r>
            <a:r>
              <a:rPr lang="en-US" dirty="0" smtClean="0"/>
              <a:t>the Residential Buildings and Appliances Unit</a:t>
            </a:r>
          </a:p>
          <a:p>
            <a:pPr lvl="2"/>
            <a:r>
              <a:rPr lang="en-US" dirty="0" smtClean="0"/>
              <a:t>Title 20 Sections 1601 through 1608 of California Code of regulations</a:t>
            </a:r>
          </a:p>
          <a:p>
            <a:pPr lvl="2"/>
            <a:r>
              <a:rPr lang="en-US" dirty="0" smtClean="0"/>
              <a:t>Database of Energy Efficient Appliances</a:t>
            </a:r>
          </a:p>
          <a:p>
            <a:pPr lvl="2"/>
            <a:r>
              <a:rPr lang="en-US" dirty="0" smtClean="0"/>
              <a:t>Goal is to reduce California’s energy consumption</a:t>
            </a:r>
          </a:p>
          <a:p>
            <a:endParaRPr lang="en-US"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Energy Appliance Efficiency Code (Title  20)</a:t>
            </a:r>
            <a:endParaRPr lang="en-US" sz="3600" dirty="0"/>
          </a:p>
        </p:txBody>
      </p:sp>
      <p:sp>
        <p:nvSpPr>
          <p:cNvPr id="3" name="Content Placeholder 2"/>
          <p:cNvSpPr>
            <a:spLocks noGrp="1"/>
          </p:cNvSpPr>
          <p:nvPr>
            <p:ph idx="1"/>
          </p:nvPr>
        </p:nvSpPr>
        <p:spPr/>
        <p:txBody>
          <a:bodyPr>
            <a:normAutofit/>
          </a:bodyPr>
          <a:lstStyle/>
          <a:p>
            <a:pPr lvl="1"/>
            <a:r>
              <a:rPr lang="en-US" dirty="0" smtClean="0"/>
              <a:t>Versions and Accomplishments</a:t>
            </a:r>
          </a:p>
          <a:p>
            <a:pPr lvl="2"/>
            <a:r>
              <a:rPr lang="en-US" dirty="0" smtClean="0"/>
              <a:t>Large impact on residential pool pumps. </a:t>
            </a:r>
          </a:p>
          <a:p>
            <a:pPr lvl="2"/>
            <a:r>
              <a:rPr lang="en-US" dirty="0" smtClean="0"/>
              <a:t>Many states have adopted California’s tests and covered products.</a:t>
            </a:r>
          </a:p>
          <a:p>
            <a:endParaRPr lang="en-US" dirty="0"/>
          </a:p>
        </p:txBody>
      </p:sp>
      <p:pic>
        <p:nvPicPr>
          <p:cNvPr id="4098" name="Picture 2" descr="https://encrypted-tbn2.gstatic.com/images?q=tbn:ANd9GcQRQ4Sqv15siurLwWg56A0GaqStkFoii8apZsOLBkH4cpJouxzs0A"/>
          <p:cNvPicPr>
            <a:picLocks noChangeAspect="1" noChangeArrowheads="1"/>
          </p:cNvPicPr>
          <p:nvPr/>
        </p:nvPicPr>
        <p:blipFill>
          <a:blip r:embed="rId2" cstate="print"/>
          <a:srcRect/>
          <a:stretch>
            <a:fillRect/>
          </a:stretch>
        </p:blipFill>
        <p:spPr bwMode="auto">
          <a:xfrm>
            <a:off x="457200" y="4038600"/>
            <a:ext cx="5181600" cy="1593789"/>
          </a:xfrm>
          <a:prstGeom prst="rect">
            <a:avLst/>
          </a:prstGeom>
          <a:noFill/>
        </p:spPr>
      </p:pic>
      <p:pic>
        <p:nvPicPr>
          <p:cNvPr id="4100" name="Picture 4" descr="Pentair WhisperFlo 2.5 HP Pool Pump Up Rated WF-30"/>
          <p:cNvPicPr>
            <a:picLocks noChangeAspect="1" noChangeArrowheads="1"/>
          </p:cNvPicPr>
          <p:nvPr/>
        </p:nvPicPr>
        <p:blipFill>
          <a:blip r:embed="rId3" cstate="print"/>
          <a:srcRect/>
          <a:stretch>
            <a:fillRect/>
          </a:stretch>
        </p:blipFill>
        <p:spPr bwMode="auto">
          <a:xfrm>
            <a:off x="6096000" y="3200400"/>
            <a:ext cx="2590800" cy="25908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71600"/>
            <a:ext cx="8229600" cy="4525963"/>
          </a:xfrm>
        </p:spPr>
        <p:txBody>
          <a:bodyPr>
            <a:normAutofit/>
          </a:bodyPr>
          <a:lstStyle/>
          <a:p>
            <a:pPr lvl="1"/>
            <a:r>
              <a:rPr lang="en-US" dirty="0" smtClean="0"/>
              <a:t>Title 20 implementation</a:t>
            </a:r>
          </a:p>
          <a:p>
            <a:pPr lvl="2"/>
            <a:r>
              <a:rPr lang="en-US" dirty="0" smtClean="0"/>
              <a:t>Overlap with Title 24: some appliances installed in new building construction covered under Title 24 Part 6.</a:t>
            </a:r>
          </a:p>
          <a:p>
            <a:pPr lvl="2"/>
            <a:r>
              <a:rPr lang="en-US" dirty="0" smtClean="0"/>
              <a:t>Covers appliances sold in California with a few exceptions. Includes lights.</a:t>
            </a:r>
          </a:p>
          <a:p>
            <a:pPr lvl="2"/>
            <a:r>
              <a:rPr lang="en-US" dirty="0" smtClean="0"/>
              <a:t>Covers twenty-three categories of equipment.</a:t>
            </a:r>
          </a:p>
          <a:p>
            <a:pPr lvl="3"/>
            <a:r>
              <a:rPr lang="en-US" dirty="0" smtClean="0"/>
              <a:t>Requires that equipment meet state and federal standards for energy and water efficiency.</a:t>
            </a:r>
          </a:p>
          <a:p>
            <a:pPr lvl="3"/>
            <a:r>
              <a:rPr lang="en-US" dirty="0" smtClean="0"/>
              <a:t>Requires testing, certification, and labeling.</a:t>
            </a:r>
          </a:p>
          <a:p>
            <a:pPr lvl="3"/>
            <a:r>
              <a:rPr lang="en-US" dirty="0" smtClean="0"/>
              <a:t>All appliances are added to online database. The database can be used to search and compare models.</a:t>
            </a:r>
          </a:p>
          <a:p>
            <a:endParaRPr lang="en-US" dirty="0"/>
          </a:p>
        </p:txBody>
      </p:sp>
      <p:sp>
        <p:nvSpPr>
          <p:cNvPr id="4" name="Title 1"/>
          <p:cNvSpPr>
            <a:spLocks noGrp="1"/>
          </p:cNvSpPr>
          <p:nvPr>
            <p:ph type="title"/>
          </p:nvPr>
        </p:nvSpPr>
        <p:spPr/>
        <p:txBody>
          <a:bodyPr>
            <a:normAutofit/>
          </a:bodyPr>
          <a:lstStyle/>
          <a:p>
            <a:r>
              <a:rPr lang="en-US" sz="3600" dirty="0" smtClean="0"/>
              <a:t>Energy Appliance Efficiency Code (Title  20)</a:t>
            </a:r>
            <a:endParaRPr lang="en-US" sz="3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295400"/>
            <a:ext cx="4495800" cy="2209800"/>
          </a:xfrm>
        </p:spPr>
        <p:txBody>
          <a:bodyPr/>
          <a:lstStyle/>
          <a:p>
            <a:pPr lvl="1"/>
            <a:r>
              <a:rPr lang="en-US" dirty="0" smtClean="0"/>
              <a:t>Title 20 compliance</a:t>
            </a:r>
          </a:p>
          <a:p>
            <a:pPr lvl="2"/>
            <a:r>
              <a:rPr lang="en-US" dirty="0" smtClean="0"/>
              <a:t>Self policing</a:t>
            </a:r>
          </a:p>
          <a:p>
            <a:pPr lvl="2"/>
            <a:r>
              <a:rPr lang="en-US" dirty="0" smtClean="0"/>
              <a:t>Beginning to develop fines for non-compliance.</a:t>
            </a:r>
          </a:p>
          <a:p>
            <a:endParaRPr lang="en-US" dirty="0"/>
          </a:p>
        </p:txBody>
      </p:sp>
      <p:sp>
        <p:nvSpPr>
          <p:cNvPr id="4" name="Title 1"/>
          <p:cNvSpPr>
            <a:spLocks noGrp="1"/>
          </p:cNvSpPr>
          <p:nvPr>
            <p:ph type="title"/>
          </p:nvPr>
        </p:nvSpPr>
        <p:spPr/>
        <p:txBody>
          <a:bodyPr>
            <a:normAutofit/>
          </a:bodyPr>
          <a:lstStyle/>
          <a:p>
            <a:r>
              <a:rPr lang="en-US" sz="3600" dirty="0" smtClean="0"/>
              <a:t>Energy Appliance Efficiency Code (Title  20)</a:t>
            </a:r>
            <a:endParaRPr lang="en-US" sz="3600" dirty="0"/>
          </a:p>
        </p:txBody>
      </p:sp>
      <p:sp>
        <p:nvSpPr>
          <p:cNvPr id="2050" name="AutoShape 2" descr="data:image/jpeg;base64,/9j/4AAQSkZJRgABAQAAAQABAAD/2wCEAAkGBxQSEhQUExQWFRUXFRQUFBgYGBYUFBcVFBQXFhgWFRUYHCggGBolHRQXITEhJSkrLi4uGB8zODMsNygtLisBCgoKDg0OGxAQGywkICQsLCwsLCwsLCwsLCwtLCwsLCwsLCwsLCwsLCwsLCwsLCwsLCwsLCwsLCwsLCwsLCwsLP/AABEIAMgAyAMBEQACEQEDEQH/xAAcAAABBAMBAAAAAAAAAAAAAAAABAUGBwECAwj/xABPEAABAwICBQcGCgYHCAMAAAABAAIDBBEFIQYSMUFRBxMiYXGBkTJSkqGx0RQWI0JicoKywfAVM0NTVOEXJDVEk6LCRVVjs8PS0/EIJTT/xAAZAQACAwEAAAAAAAAAAAAAAAAAAgEDBAX/xAAzEQACAQIEAwcDBAMAAwAAAAAAAQIDEQQSITETQVEUIjJhcYGRQqHhI1KxwTPR8GJy8f/aAAwDAQACEQMRAD8AvFAAgAQAIAEACABAAgAQAIALoAEACABAAgAQAIAEACABAAgAQAIAEACABAAgAQAIAEACABAGLoAZ8Z0opaXKaZod5o6T/RGaVyS3Kp1oQ8TIVifK4wZU9O5/0pHBg9FoJPeQqnWXJGWeOX0ojlZyoVr/ACTHH9Vtz4uJSurIzyxtRjTNpdXyf3iX7PR+6FW6r6lbr1XzOP6drv39T6b1HF8yOJV6s7w6X18f94l+10vaEyqvqSq9Vcx2o+VGtZ5XNSDrbY+LSE6qyLY42otySYZytxk2ngcz6THCQd4IBHddOqy5l8McvqRNsH0lpqr9TM1x829n+ic1YpJ7GuFWE/Cx1umLDKABAAgAQAIAEACABAAgAQAIAEAYKAI9pPpjT0QtI7WktcRtzee3zR2pJTUSmrXhT3Ko0g5Qauqu1p5hh+bGTrH6z9p7rKiVVvmc2piqlTRaDDS4TI/O1hxO1ZKmIjEqVN8x3p9H2jyruWWeKk9hlFIcYcOY3Y0eCpdST3ZJ3bABuSXAzzIQGph0A4IATTYax21o8E6qSXMN9xvqNH2nySR7FfHFSW4rihoqsKkZna9thG0dfUtMMRCXkK6bWxItH+UWrprNkPPsHzZCQ8DqksT43WuNVovpYucNHqWxo1pbT1o+SdZ9rujdk8d28dYWiM0zo0q8am24/Ji4EACABAAgAQAIAEACABAGr3AAkmwGZJyAA3koAqvTXlKOcNEcsw6bj1Rj/V4KidXkjnV8Zyh8ld0tG+ZxOZublxzJJ3knaViqVowMSg3qyR0GEtZuueKw1K0pFu2w5sjVJFjoI0E2NxGpsTYyI0WCxnm1NgsY5tRYLGDGiwWNDGgixzdGoIsNeIYQ1+drFXQrygGj0ZHZ6aSBwcCQQbtc3Ig8QdxXQpVVPYrcHHVFlaE8pWtaGtIByDZtgJ4SDd9Za4VeTN1DF/TP5LPBurzoGUACABAAgAQAIAEAaySBoJcQAASScgAN5KAbsUnp/py6rJhgJbTg2J2GUjeeDOA3rNUqX0RycRiHU7sdv5I1heFGQ3dk32rBWr20RXGGXVjvX1XMs6DQSHAOvewBGRy6wqKVNTfeCbaVxv8AjHJ5jP8AN71o7LAr4jM/GWTzWev3o7LAOI+gfGaXzWev3o7LAnisBpPLwZ4H3qeywDiyM/GibgzwPvR2aAcWRJcBr+fjuRnfPhdZatNQZptomObo9iqsRYw6PNFiLGhYosRY5ligLHJzFArQlqaYOFiFKbQXsRPFsMMRuM2+xdCjWzaMWVNS1RLeT3Ts0xEFQ68ByY87Yuo8Wexb6dS2jL8NiXHuy2/guZjgcxmDmDut1LQdQ2QAIAEACABAAgCnuVHTDnXOpIHfJtNpnD57gfIB80b+J7Fnqz5I5eLr5nkjsQvB8O503Pkj1rBXrZVlRVGORXe5MIYrCy5zdwGvHmhsUp3kMZ3l17+pasPdyQVPARJdAzggAQBhAGUATbQVvyR+sVkxK1OjbuR9CVmPMdyzW1Fsc9Tafzmi3MLGjo8kttCLHJ7FFhbHJ8ahoVo4PYoIYmqIQ4WKE7Mi9iHYvh/NG48k+pdGhVzKzCcM+q3J9yV6YapFHOeicoHHcf3Z6ju8Fvpz5MvweI+iRbIV50gQAIAEACAIZylaT/A4AyM2mlBDbbWNGTn+uw6z1KupKyMuKrcONluykKOmMjwwbPndnBYas1CNzn0orxMnNFTBjQAuVJtsZu+osa1CBIjOl9ZZoYNrum7sHkjxutuGjvISo76D5R8nFPJqBuJRlzgLMDGF1yL2A53NdNU11L1hU7Wmvj8naq5L4IjqyYkxhtcBzGtNuNjKh00uZLwiWjmvj8jDo/oY2rrKimZUWbCLiQM1w8XAyAeLbeJ2JIxu7FdOhnk4pnOi0UjdWz0stU2IRX+Vc0AOItlql4tt47kKKva5CopzcW7WJLS8lMUoLo8Qa8DIlsbXAG18yJVZwl1Llg76qa+PyI8QwRlDTPkgxGOUggiMNZd1zY2IkPHgqalKDV2yakXCN86ft+RVpBQ1NJRMrDVB4cIjzfNBuUgBtr652X4JZYaKV0TKnKMVK+9hfglWZoWu45rFUp5XYeUbOxrhGAzVNOKl1a2Jp1rgwghoa4jN3ODhwWyOFi1cWFJyjmzW9vybfF9v++IP8OP/AMyOyw6r4/IcL/zXx+SM/pF0VY+n51s7RbVkaA1rgQDcAE8eJ2Kith4xV0JGPi1vYkJasBW0cXsS2FYgrqUPaQVMZZXcE7EHqIDG8tO7Np6urrC6tOeeNxKsLd5F78nek3w2ns8/LRWbJ1+a/vse8Fbac8yOlhq3Eh5olisNIIAEAaSyBoLibAAkncABckoIbtqectLsdNXUyTnySdWMcGDJo7Tt71jlK7ucWpJ1qn/bDlo5QajLnacyuXiKmZ2LZtbIkEbVQhUd2tUoZEN0hoXufY8LRkb876pO48CuhRklH+SZ09M0RPyc02ridMbk3edt/NPFbIvVBRmpTjoPf/yAB+FU9iR8mNhtlrPVsvEaqtuJquX9inkHiLame5J+RG03Plt4qKcryK8NLNUdlyIfykxl2K1IDiBr7iRuChu1yJtRzNrmWfyMsth1QNtpX/8AJYmp7MswrvGXr/RVOA4NzzZ3lzuhcgXNsm32dyobtFIVQjwU7K9mWzyj/wBhRfUpvuBXz8KLKn+OPsI9DW/1UHqAHgufWXebCS1H3RulZJgxjkfzbHNma5+VmjnHZ55LfBfp6hTinRsyA4roNh0cMj48QMj2tLms1h0iNgyKRpLVP+CicYKLakvhDfoDgwLedcSTuuSfasuJnbQtnZKyJ0+P8+5c5oztCd7UorQmkaoEZHNJqHWbrN8puYWjDzyuw8Gn3WJtCNIPglTHL+zd0JR9B209oOfcupGWV3K6U3RqanophBAI2bRwstZ2jKABAEI5WMZ5ij5tp6c51Bx1Bm8+wfaVdWVkZMZUywtzZSlBDzkzW7m9I9u5YK0ssDHRjli5E+gjsAFytxRXG1MhkKo2pkMjhilGHMvwIN94zVsG1sWRuRTRyVrMWic4hjRO4kuIAHRdtJ6yuhQ2iZ6DSqo78ulUySqpzG9rwGAEtcHAHWfkSFpk+8bKrTm7dP7FvIzVxxVMxkexgMIALnBoJ125AkpaTSepThGlN36ER08kDsVqHNIc0uuCCCCOojah63Co01K3Usfkmr4o6GobJIxjjK8gOc1pI5lguATmmpOyZZhJJQab5/0QrQlnyFZ9V5/yFUtXjEeP+FehZ2K09PXYbDTGrhiPNwFxLmOI1WC41dce1aHZxtcd5ZwSUkthqpdH+Yj1Y8Wgs0Egc3Gb2Gz9d1Kl0Vu2VtPdzX/e4r0XlhmwcQPqIonyMkadZzbtLnE3LC4X7FZCzhZk07So5W9yMR8ltIP9pw+i0/8AXUZX+4Mj/evhHHD5G0lU+lbI2do1dV7QA03Gexx48Vkr0+Yiu3K7uSt7d5/PuXPaEaE0jbpGKxNI1KxGI6mK4IQnYXmQCrh5uVzNx6Q/ELq0pZoXJrxulMvTkwxj4RRNa43fCeadxsBdh9H2LdTldG/C1M9PzRMFYaQKAKQ5XcR52t5u+ULA37Tuk78PBZqrvKxycbJyqWXIYNDoL60h+cfVuXNxctbDT7qUSYRhY0VoVRtUoZCqJp/OYTpDo2qoQ5jgMjY/kFWQ3HjuVljlI6WfVY0l7iG6rbl5cABsG2+263Uk0rGedNwnte4+4PyO1Ug1ppGxbw1xL3eiDYHvWrJJ+RqjRqNbJD1NyKlw/wD2eETh6xIhUpdfsSsI1zXwMeIckFXB0ontnsNlyHdgDvehwkLUo1LaJe2hCKyjcHlkgfG8ZFpu0g9iTYzJ5eROeTWohZrwSGxfsJzDr7RnvQ5ZjVRrxn3WtSS1HJtC8lwNr8Mgp9i/hw6L4E03JrC0El1gATcnIW2k57Et/IMkF9KGbD+TqSrbzsGq2IkiN0jnh0jR88AfN4J4xbV0kVKLnrGKsKP6IKn95F6b/cp4b8ieFL9sfgbcOwc0VcaeSzpAGm4JIsRfK6oqppNEK+sbLToT17eOa5rSK2J5WHsSMRiSRqQRiaQJRGQzS+DVc2Tgc+zYVuwkt4lsVmi4ko5HcQ5urfEdksf+aM3Hqc5dGk9bEYGVpuJdK0nVAoA8w6T1/OzVEvnyPLewus31WWN6tnFh+pWv1ZJtG4NWJvYuTXd5ssqO7H2MKoVCqJMh0K4m8CnSHRtiNUIYnyPFw1pOXsVsVdjN2Vx80L0cFOznpADUSgOkPmA5iNvAD1ldmlTUEaaNPL3nux9xHEY6dhkme1jBtJNu4daduyuy2UoxV2RH+lfDtbV513bqG3v9SXiIp7RHz+CX4fXxzxiSJ4ew7CDl2dRTJ32LoyUldMivKVokytp3Pa208bS5jgM3AZlh49XWknG+q3Ka9JSWZbooSimuLHaPw3rO+qOXVilZotLQTTfMQVB4Bjzv+i7r696aLubMPiM3dnuSScfpKYwsJFLEf6y8ftXjMQNPAfOPXZNGGZlzXFllWy3/ANE1jYAAAAABYAZAAbgFoNKVjdAFLaVj/wC8d9Rn3QslbmZvrl7f2S7VNshbr/muYyliWVvEqtisSSpGIxLIEohHdKoNaF3er8PK0x6T7wz6GV/NVVLLwkYD2OOo71FdVO0ipfp1l6npVaztCPGKjm4Jn+bG93g0qHsLN2izy5WeS0cXNCxLY5OF1n7FhYUPk29i5E/EwluOkYSolCuO6dXHQqjI4Jl5jIQ6QlmrEHGzDUQB98hqc629zwstWHtmJdrL1X8k9+MdJ/Ew/wCI33rrZl1NvGh1RT3LnioqJKeOGVr4w1zjqO1hrEm97b7AePWq5NNlE5qVTrZFfwYc3V2blW5u5iliJX3LW5CZXNfUxXJZqseBwdct9Y+6E9J6s1YSV2y37K83HlGdobVTtb5Ie4DsBI9gCyPwo5FRdxe4/wCi+j8ldOIWZNGcj7XDG329vAKIxzOyKqVJ1JWR6EwvDo6eJkUTdVjBYD8Sd5PFa0raI7UYqKsiH6SaZgV9NQwuzdK0zuG4Aj5Mfj4JJSd7IoqVXnUY9Vf/AETxWGkpfSn+3Hbugz7oWWtzMv1z9iWvtbMkrmSsVsTSEcFU7CMSyXS6lbEkoSisacZZeN3YU1N95BHcgFE6zMtxNu43XXewmJXf9T1TSy67Gu85rXeIBW07Kd1catMz/Uam37p/sSz8LK6/+N+h5qqxnHfzx7CsfJnMwm79CxcOHQb2LkS3YPccowlRIriHWnSHQsivx9asV+o6M11EJmFjtUg8bFXQk07liIx/RzGTfW9ZC1Ks/IdKPRGZeT5kTddvSLcwL3T5sysNZWaWlyCVFOWyGNocXXyFiCSTYNA3m5tYIcXFanOq0JwevsXpydaLmhpzr/rpSHSdVgdVg42ue8laacMqOhh6PDjruxx0xxxtFSSzEgENIZ1vcDb39yaUrItqzyRvzPNOjdBLVTBkTS58juiPxJ3C29UOO0Uc+rDamj0tojo5HQQCJmbjnI+1i9/HsG4K+McqN9GkqcbDHyn6btw6HVYbzyA6g80eeR7P5KJy5LcWrNrux3f28ymeTsudiNO9+bnzsNybnad+/btVd0moozuUVKMF1PTyvN5S+lH9uu2eQzb9ULLV5mX65exMXXttb6lzXcrYllJ4jxVbv1EYjl7VWxGI5AlEY14t+rd2KafiREdyvKHY767vwXYexGL8XseocDN6aA/8GL7gWxbHXh4UcdKotajqBxif6m3UT8LFqq8GeZMSHk9Tx+KyR2OXhPE15FiYUfk29i48/EwluOcaVEiuKydWHQrjI4Hx/knVh0LIh9HxurI+gyFkRt5o9auXsWI54ri7KdgLruLjqxsaOnI7zWjefYroEuSiGi+i5bJ8LqQ3n3eQwZtgafmg/Ofxd4LZCFtWPTpu+eW5J6yqZEx0kjg1jRdzjsAVjdi6TUVdnm7lH0ydik4Yy4gjuGjt2k9Zt3bOKqbvqzHKd+/L2X9ln8ieCxR0pnAvI9zmEnc1p2N4X2nuU0tdRsKrpze5NdJMX+CwOk1HSO2MY0Fxc47BkDYcSnlLKrl9Wpkjc834vQV1XUOnnhlJJv8Aq3+oWyHUqc2hhc7J73e+g+6HYXMyupSYZWtErLkxvAGe82SRvmRVSjLiK65nogrWdcpfTNj48XkmMUhjDGXcGOc3JovmBZZaqvcxymozlfyJNR1rJWBzBcEA7TvXNmrchd1c1lI6/EFVOwjEstkmgjEkiViMacZfaN3Ympq8kEPEV/hmYPW8+1deWi9iMV4/Y9R4Sy0EI4RxjwYAti2OtBd1Cioi12uadjgWnvFlJLV1Y8sY5EWh4O1pBPaDn+KxQOPh+7Us/Qmmjc2tE3sXKrq02PUVpD7Gq0QhXEepMmOhZE49nqToZClhG8k/nrTrzHRxr8VMRbHFHrzPyjjHlHrPmtG8laKcXJ6EuVtEtR80c0cMTjUVDhLUuFtb5kTfMiB2DidpXRhTUUaKVLLrLcdMZxaKlidLM8MYPEng0bz1KxtLVjzmoK7PPOn2nU+Jv1IwY4Gk2aDe/AuO8+zdxVTfOXsZpu/eqL0X+xkoqMMCqlJtmCrVc5al68kU7W4e0FzQeck2kDerqXhOhhJLhk1+Fx+e30h71bdGq6D4Wzz2+kPei6C6AVLDkHtP2gouGZdTsVJI2aQztFNUAuaDzMuVwD+rO5RLYrqNZXryKj5OZ7xuGtsJC5eIMv0L0RLZie31rGytsRSnqSMRiWRIKyPaVT6sLu9X4dXmNSV5EV0dpDIYmDa9wHe82HtC6c9dCqt36rXsepALLadoygDz3yj4bzdZM22Ty5w+30v9Sxy7s2casslUR6DVV2Fp2jJYMZHW5orrW5NIysZQhVE5MOhVGeJTLzGRpiNY9jWCIDXkkZEwu2BzzYOdxA4BaKMc8rDXa2Jfo1o4ykaTfnJn252Vw6TiNw81vUuxCCgtDZTpKC8x2q3uaxxY3XcBdrbhtzuFzs7UxY9FoU7pTobi2ITCScR6gvqxh4DWjgD+O9VWle7RkUaubNJXfrt9jnJyeVeqAynYzc4iZp1he9vJSyjKW6GmpzVnFfP4EVVycVzQ52owNAc79YCQBn3pFTnzMTwlRa2+5AdQvJs4ixsjS12hU1FK63NvgTvPKLroHEj+0PgTvPKLroHEj+0fNBactxClJcT8szb2qVa6HpzTmrK2p6ZK1HWPOXLGD+lXBptdrb2+qFQ0szZhqZc0m10GzAq19KSWG98yDsJ4rPUSmtTHx2tizKHEGTNDmO7thBXOnBxZfe6ujaVyqYjEkhSisg+nVVkGDaTbxW7Bw1uX0FzHnkww7nK2LhHZ3oi49gW2Gs0UYZZ6t/cvxbDsAgCr+WTCriOcDcWu7W5jxBd6AWaurST9jn46G0vYqbB5+Zqep3SH4rNXhnpiweel6aFkU77gFcplArjKkdMUxut1+xMnYZCbFpg19K57g1oqoSSTYAB1yeoLXhX39SW9U31RP/jPR/xMPpt966+ePU38WHUPjRR/xMPpt96M8eocWHUPjRR/xMPpt96M8eocaHUPjPR/xMPpt96My6hxodRNiWklIYpAKmIkxvAGu3MlpUOS6iyqws9TzRh46T/rLP8ASvQ5tbwR9BxSmYFBA56KTNZW0znkNa2VhcTkAOJKaO6LqLtNNl+HSej/AImH02+9asy6nY40OpQ3KpVMlxQvjcHtLBZzTcGwGwqp63MdRp5reQ0BUHOHbR2v5qSxPRdt7VVWhmiX0JfSTkyXC5jHYkqJLAlRa4pW+I1HPVN9zM+87F1qMMsPUvqvJS9S4eR3CtWOScjyrMb953dbUHcVooK7cvYfAwsnIspaTeCAGzSTDBU08kdrki7frDMeOzvSVIZotFdWGeDR5ox2icwkZ60ZuL5Et3368vEFZIO+5y8PPJNxfMlujGIiWMcVza9PLIsqwyskUblQVoUxvsmQ6OGMCPmnGU9EC53q6k3mVhrpbkQrdEzG3nZaeeOI26RtYX2awDrtHaF0v1Ei3NbVwt8GYNEC+PnY6eofHa4eALEDaWtLtZw6wFK4jWwKSauoaeiE0OBRPjdMyKV8LDaSQEarTYHPpX+cNyFKTVw4sWm1HRc7IxU4JHHEyZ8MzYpDaN5LdV205dK+4qbvdoiVaCWZw09EKMQ0HdG0ySU9TGwZudkQ0cTquJ703eWtizMlq4aeiEUej8LRG5zZI+cBkie7V6QBtcWJO0qHNtaoIVs9lblzEmLRvibHK+ItZKLx/TsQC4DdmR4pVEw8JTd46LfUMSoJoGRySxljJc4ydjtmY9IeKFFiqk+aNqrBagcyDG4c/bmfp3IHR73DxCEgUXGztvsYpdAq2XWMcMjtV7o3Wdse3It27lZr0NMXN7R/gQVeDvpZubmBbIBfVJuQCobdhJylZpqwoCqMZyqJCLBou5xsPepVuZdQpKpKzLBwjWEQD9tlyq1s2hdUtcatKsTEUZ4lPh6eeRNKGZkY0fw9z3NbYlzyC4DbnsA6ze3eujN8l6FVefEqWR6YwTDhTwRxC3Rb0rbC45kjvWyEcscqOtThkioi9MOCAMFAFR8q+jmo8VDBk65P1trgfvD7Sx1o5ZZuT/k5eMo2edFY4VV/BpgPmONx1dSrr0+JHzHhJVYeaLGpKgOaCFyGrOxQ1bQWRuUkoT4nOGGGR/kMnhe/f0GvBJ7tvctWFaVTUbRavqhq0qwipEldU/CY2wSnWbaQfLMJOqwNBN8rbdll05xepNWD1lf779NB8NM6avoq6KaMUkcMYeTI0c3qts5hbe4O3K2d027TLt5KS209uproziMT6edl2tiqsQmisbZRzQnUdbgHaqiPP1EpTVmuTl9mhJygVjH0TY2OBbBV8wyxFy2Kn1S6w4u1lFR6W8xcRJOFk9nb7GNOtLIqWtqBFT688sXNmUSuc0scwA2jA1QR2p3u2i9pynLIl63E+NYDNV0mGmDUPNQuD7vY0gl4IFieASco+gkG1GMl06iXHaIVMODQhwF2vDjcdG8jczwsM8+Ch8l5Fbd4wiuasP2mU9PWU1XFFOHmnkjkjZqFnNsYOacxjiflB0Scrbk8no7FlWcZRdnt/wDBVSYjC44dTTOaGmGnmifcfJzxPJIJ4OaLHuQmnZEqUW4xfReww4DMP0xiRLhbm6rVNxbpa2w772ChWzN+pXG2dv8A9is6RrnSEk3DSQ0bLBLoooSbjGCSW+47WVZiO+EDXqGttk3M8M//AEq6ztA2UYWg5dSb1VQGNudy5aTkxdWyuq+pNTMSfIYfE8F1qUOHEvqS4ULc2WvyT6OnWNRINltX61sh3A3PW4cFZRjmln5LYjB0b95lqhbDpGUACABACTFKFs8bo37HDbvB3EdhSyipKzFnBSVmeetMtG3U8jo3CwvkRsB3EdR2jvG5YleMsr3/AKOQ1KhMSaL4wY3c1JtFrdY4rPiaN+8jTUjGcc8SdQyAi4XP2M+xvPEHtIOwpoys7jRlZkZn0Ma93lHV3jctkMVbkWwnGLukbP0IbucQEyxXOxLlFu7Rl2g4tk8i2XipWK5tEtwbu0a/EU5fKOTdpXQP0/2oW4boUI36zna1gbXSyxF9EMpRXhRpX6ENedZp1c9yI4hJaoVZEvCcPiGb25xybtK6E/p/tRgaCCx6ZvcH8+CjtPkF4P6Rvr9DCzVJlIFzck2tlb3Jo4lNaIO5bSKIz8Afndxvv7tmS05kZXWha1jvS0+pe5zO0lK3crqTz7HZ1QwbXN8QoSYipyfJi3Aq9jZbgg32kdSpxEG4mmnCai01oa6R4yZnc1H3ncBxKTD0FFZmXRSpxzyHTQjRp1RI1jR0QdpGRt5TjxAy7yBvV7vOWWP/ACM0VKvUuegsPo2wxtjZsaLdZ4k9Z2rbGKirI68YqKshSmGBAAgAQAIAYdLNHW1kRFhrgHVJ2EHa0nh17jmqatLOtN+TKa1FVEUBpFgT4X6rrtIJDXEWII2td17PUQs0J6tPfmjmQnKjKz9zvo/pAWnm5ciPX1jqWavh/qiaJQUlmiTOCcOFwsD03KNhS16AudWyKRrnQP3Kbk3OgkzU3JubNk2/napuTczr5d6L6Bcw6XYexF9Qual+ZRfUi4jrohIwtO9EZWYKViF1Ohxe8udI43N8yT+K2LF5VZItVWK2SMfEePfmleNkT2h8jq/RaBguQEnaqktEJx5Mj9dUNDubgaL7zwHXwWqnCTV5jt5Y5pjho1o+6d4YwE3IDnDa48G/nJPKTbyrcxyc60rIv/RfAWUkQaANcga5GzLY0fRFz4krVSpKmrHUo0lTjYelaXAgAQAIAEACABAEf0q0ZZWMN7B9rAnY4ea78DtCpq0VPXn1KK1BVF5lGaT6MPgcWvabN3/OZfYTxHXsNlmjNxlllo/5OZ36MtBuw7GZKbJ/SZudu7+CrqUIz1RoThV236Ezw7F2Si4K586bi9SuUHEcmyKsW50bIgLm7ZFJNzYSIJuHOIC4GRAXNTIgi5o56gi5zdIgLjXiOMMjBuQrIUpSGjByIbiOLSVJIb0Wed7hvXQpUYw1ZZKUKW+47aL6KvncGsabHP6Tuu52N+kncpSeWG/2RntOtLUvPRnRyOkYALF9rEgWAHmt4D271rpUlBefM6lGiqa8x8VpcCABAAgAQAIAEACABACDFsJjqG6sg2X1XDJzb7bH8NiSdOM1aQlSnGasyptKuT58V3x2Lc8wOhb6TfmesdixyhOl5r7/AJOZVwsoaor+fDnwuyvG7cNrHdn8kZo1F1FjiHtPUXUmkkkf6xtxxGYWephU/Cy1KE/Cx/odIon71llQlEWVOSHOOtadhVTi0JZnYTBQQZ55GpJgzDigg4yVrRtKlRbJsxrrdJImb1bHDzkPGlJkfrNIZZco22HE5BbIYaK3Yz4dPxP4EdJhj5nZ3kIzO5je3d4q5zjTXQrnXlLSKsWLopyePks+TJuViR0fsNPldpsO1TCnUqb6L7jUcLKWrLWwvDI4G6sbbXtrHa5xG9x3rXCnGCtE6UIRgrRFqccEACABAAgAQAIAEACABAAgAsgCP4zolBUA9EMJ4AFpPEsOXhYqiph4T12fVFFTDwmV/jPJnI25jz62dId7CbjuJWd0qsNu99mYamDkttSFV2isjXEFgLuA6L/RNik4yWktPUqzVYaXG2Shkj3yM7QbetNeEhu0SXiRltXMNko7x/NQ6MOhPaIc4mfhtR+8b4FRwafQnj0/2mH1cx2yjuH81KowXIh4iHKIR0Ekn7x/YDb1KW4RI7TN7JDlh+isj3WDAHcPLf6LblRxk/Ddi3qVCbYLyZPdYy5db8h3RtNz3kJ1Sqz30LqeDk99CwMG0VggA6OuRsLgNUHi1gyHtV9PDwhrz8zbTw8ID7ZXl5lAAgAQAIAEACABAAgAQAIAEACABAAgAQByqKdrxZ7WuHBwDh4FQyGrjZNozTO/Z6v1S5vqBsqZYelLeKKnQg+Q3zaDUzvOHou+80pOx0+V/kTslM4/0f03F3oxf9iOyQ6v5I7JDzO8Og9M3zj6LfutCOyU+d/kFhKY4Q6NUzf2et9Yl3qJsnjh6cdootVCC5DlBA1gsxoaODQAPAK8sSS2OqCQQAIAEACABAAgAQAI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eg;base64,/9j/4AAQSkZJRgABAQAAAQABAAD/2wCEAAkGBxQSEhQUExQWFRUXFRQUFBgYGBYUFBcVFBQXFhgWFRUYHCggGBolHRQXITEhJSkrLi4uGB8zODMsNygtLisBCgoKDg0OGxAQGywkICQsLCwsLCwsLCwsLCwtLCwsLCwsLCwsLCwsLCwsLCwsLCwsLCwsLCwsLCwsLCwsLCwsLP/AABEIAMgAyAMBEQACEQEDEQH/xAAcAAABBAMBAAAAAAAAAAAAAAAABAUGBwECAwj/xABPEAABAwICBQcGCgYHCAMAAAABAAIDBBEFIQYSMUFRBxMiYXGBkTJSkqGx0RQWI0JicoKywfAVM0NTVOEXJDVEk6LCRVVjs8PS0/EIJTT/xAAZAQACAwEAAAAAAAAAAAAAAAAAAgEDBAX/xAAzEQACAQIEAwcDBAMAAwAAAAAAAQIDEQQSITETQVEUIjJhcYGRQqHhI1KxwTPR8GJy8f/aAAwDAQACEQMRAD8AvFAAgAQAIAEACABAAgAQAIALoAEACABAAgAQAIAEACABAAgAQAIAEACABAAgAQAIAEACABAGLoAZ8Z0opaXKaZod5o6T/RGaVyS3Kp1oQ8TIVifK4wZU9O5/0pHBg9FoJPeQqnWXJGWeOX0ojlZyoVr/ACTHH9Vtz4uJSurIzyxtRjTNpdXyf3iX7PR+6FW6r6lbr1XzOP6drv39T6b1HF8yOJV6s7w6X18f94l+10vaEyqvqSq9Vcx2o+VGtZ5XNSDrbY+LSE6qyLY42otySYZytxk2ngcz6THCQd4IBHddOqy5l8McvqRNsH0lpqr9TM1x829n+ic1YpJ7GuFWE/Cx1umLDKABAAgAQAIAEACABAAgAQAIAEAYKAI9pPpjT0QtI7WktcRtzee3zR2pJTUSmrXhT3Ko0g5Qauqu1p5hh+bGTrH6z9p7rKiVVvmc2piqlTRaDDS4TI/O1hxO1ZKmIjEqVN8x3p9H2jyruWWeKk9hlFIcYcOY3Y0eCpdST3ZJ3bABuSXAzzIQGph0A4IATTYax21o8E6qSXMN9xvqNH2nySR7FfHFSW4rihoqsKkZna9thG0dfUtMMRCXkK6bWxItH+UWrprNkPPsHzZCQ8DqksT43WuNVovpYucNHqWxo1pbT1o+SdZ9rujdk8d28dYWiM0zo0q8am24/Ji4EACABAAgAQAIAEACABAGr3AAkmwGZJyAA3koAqvTXlKOcNEcsw6bj1Rj/V4KidXkjnV8Zyh8ld0tG+ZxOZublxzJJ3knaViqVowMSg3qyR0GEtZuueKw1K0pFu2w5sjVJFjoI0E2NxGpsTYyI0WCxnm1NgsY5tRYLGDGiwWNDGgixzdGoIsNeIYQ1+drFXQrygGj0ZHZ6aSBwcCQQbtc3Ig8QdxXQpVVPYrcHHVFlaE8pWtaGtIByDZtgJ4SDd9Za4VeTN1DF/TP5LPBurzoGUACABAAgAQAIAEAaySBoJcQAASScgAN5KAbsUnp/py6rJhgJbTg2J2GUjeeDOA3rNUqX0RycRiHU7sdv5I1heFGQ3dk32rBWr20RXGGXVjvX1XMs6DQSHAOvewBGRy6wqKVNTfeCbaVxv8AjHJ5jP8AN71o7LAr4jM/GWTzWev3o7LAOI+gfGaXzWev3o7LAnisBpPLwZ4H3qeywDiyM/GibgzwPvR2aAcWRJcBr+fjuRnfPhdZatNQZptomObo9iqsRYw6PNFiLGhYosRY5ligLHJzFArQlqaYOFiFKbQXsRPFsMMRuM2+xdCjWzaMWVNS1RLeT3Ts0xEFQ68ByY87Yuo8Wexb6dS2jL8NiXHuy2/guZjgcxmDmDut1LQdQ2QAIAEACABAAgCnuVHTDnXOpIHfJtNpnD57gfIB80b+J7Fnqz5I5eLr5nkjsQvB8O503Pkj1rBXrZVlRVGORXe5MIYrCy5zdwGvHmhsUp3kMZ3l17+pasPdyQVPARJdAzggAQBhAGUATbQVvyR+sVkxK1OjbuR9CVmPMdyzW1Fsc9Tafzmi3MLGjo8kttCLHJ7FFhbHJ8ahoVo4PYoIYmqIQ4WKE7Mi9iHYvh/NG48k+pdGhVzKzCcM+q3J9yV6YapFHOeicoHHcf3Z6ju8Fvpz5MvweI+iRbIV50gQAIAEACAIZylaT/A4AyM2mlBDbbWNGTn+uw6z1KupKyMuKrcONluykKOmMjwwbPndnBYas1CNzn0orxMnNFTBjQAuVJtsZu+osa1CBIjOl9ZZoYNrum7sHkjxutuGjvISo76D5R8nFPJqBuJRlzgLMDGF1yL2A53NdNU11L1hU7Wmvj8naq5L4IjqyYkxhtcBzGtNuNjKh00uZLwiWjmvj8jDo/oY2rrKimZUWbCLiQM1w8XAyAeLbeJ2JIxu7FdOhnk4pnOi0UjdWz0stU2IRX+Vc0AOItlql4tt47kKKva5CopzcW7WJLS8lMUoLo8Qa8DIlsbXAG18yJVZwl1Llg76qa+PyI8QwRlDTPkgxGOUggiMNZd1zY2IkPHgqalKDV2yakXCN86ft+RVpBQ1NJRMrDVB4cIjzfNBuUgBtr652X4JZYaKV0TKnKMVK+9hfglWZoWu45rFUp5XYeUbOxrhGAzVNOKl1a2Jp1rgwghoa4jN3ODhwWyOFi1cWFJyjmzW9vybfF9v++IP8OP/AMyOyw6r4/IcL/zXx+SM/pF0VY+n51s7RbVkaA1rgQDcAE8eJ2Kith4xV0JGPi1vYkJasBW0cXsS2FYgrqUPaQVMZZXcE7EHqIDG8tO7Np6urrC6tOeeNxKsLd5F78nek3w2ns8/LRWbJ1+a/vse8Fbac8yOlhq3Eh5olisNIIAEAaSyBoLibAAkncABckoIbtqectLsdNXUyTnySdWMcGDJo7Tt71jlK7ucWpJ1qn/bDlo5QajLnacyuXiKmZ2LZtbIkEbVQhUd2tUoZEN0hoXufY8LRkb876pO48CuhRklH+SZ09M0RPyc02ridMbk3edt/NPFbIvVBRmpTjoPf/yAB+FU9iR8mNhtlrPVsvEaqtuJquX9inkHiLame5J+RG03Plt4qKcryK8NLNUdlyIfykxl2K1IDiBr7iRuChu1yJtRzNrmWfyMsth1QNtpX/8AJYmp7MswrvGXr/RVOA4NzzZ3lzuhcgXNsm32dyobtFIVQjwU7K9mWzyj/wBhRfUpvuBXz8KLKn+OPsI9DW/1UHqAHgufWXebCS1H3RulZJgxjkfzbHNma5+VmjnHZ55LfBfp6hTinRsyA4roNh0cMj48QMj2tLms1h0iNgyKRpLVP+CicYKLakvhDfoDgwLedcSTuuSfasuJnbQtnZKyJ0+P8+5c5oztCd7UorQmkaoEZHNJqHWbrN8puYWjDzyuw8Gn3WJtCNIPglTHL+zd0JR9B209oOfcupGWV3K6U3RqanophBAI2bRwstZ2jKABAEI5WMZ5ij5tp6c51Bx1Bm8+wfaVdWVkZMZUywtzZSlBDzkzW7m9I9u5YK0ssDHRjli5E+gjsAFytxRXG1MhkKo2pkMjhilGHMvwIN94zVsG1sWRuRTRyVrMWic4hjRO4kuIAHRdtJ6yuhQ2iZ6DSqo78ulUySqpzG9rwGAEtcHAHWfkSFpk+8bKrTm7dP7FvIzVxxVMxkexgMIALnBoJ125AkpaTSepThGlN36ER08kDsVqHNIc0uuCCCCOojah63Co01K3Usfkmr4o6GobJIxjjK8gOc1pI5lguATmmpOyZZhJJQab5/0QrQlnyFZ9V5/yFUtXjEeP+FehZ2K09PXYbDTGrhiPNwFxLmOI1WC41dce1aHZxtcd5ZwSUkthqpdH+Yj1Y8Wgs0Egc3Gb2Gz9d1Kl0Vu2VtPdzX/e4r0XlhmwcQPqIonyMkadZzbtLnE3LC4X7FZCzhZk07So5W9yMR8ltIP9pw+i0/8AXUZX+4Mj/evhHHD5G0lU+lbI2do1dV7QA03Gexx48Vkr0+Yiu3K7uSt7d5/PuXPaEaE0jbpGKxNI1KxGI6mK4IQnYXmQCrh5uVzNx6Q/ELq0pZoXJrxulMvTkwxj4RRNa43fCeadxsBdh9H2LdTldG/C1M9PzRMFYaQKAKQ5XcR52t5u+ULA37Tuk78PBZqrvKxycbJyqWXIYNDoL60h+cfVuXNxctbDT7qUSYRhY0VoVRtUoZCqJp/OYTpDo2qoQ5jgMjY/kFWQ3HjuVljlI6WfVY0l7iG6rbl5cABsG2+263Uk0rGedNwnte4+4PyO1Ug1ppGxbw1xL3eiDYHvWrJJ+RqjRqNbJD1NyKlw/wD2eETh6xIhUpdfsSsI1zXwMeIckFXB0ontnsNlyHdgDvehwkLUo1LaJe2hCKyjcHlkgfG8ZFpu0g9iTYzJ5eROeTWohZrwSGxfsJzDr7RnvQ5ZjVRrxn3WtSS1HJtC8lwNr8Mgp9i/hw6L4E03JrC0El1gATcnIW2k57Et/IMkF9KGbD+TqSrbzsGq2IkiN0jnh0jR88AfN4J4xbV0kVKLnrGKsKP6IKn95F6b/cp4b8ieFL9sfgbcOwc0VcaeSzpAGm4JIsRfK6oqppNEK+sbLToT17eOa5rSK2J5WHsSMRiSRqQRiaQJRGQzS+DVc2Tgc+zYVuwkt4lsVmi4ko5HcQ5urfEdksf+aM3Hqc5dGk9bEYGVpuJdK0nVAoA8w6T1/OzVEvnyPLewus31WWN6tnFh+pWv1ZJtG4NWJvYuTXd5ssqO7H2MKoVCqJMh0K4m8CnSHRtiNUIYnyPFw1pOXsVsVdjN2Vx80L0cFOznpADUSgOkPmA5iNvAD1ldmlTUEaaNPL3nux9xHEY6dhkme1jBtJNu4daduyuy2UoxV2RH+lfDtbV513bqG3v9SXiIp7RHz+CX4fXxzxiSJ4ew7CDl2dRTJ32LoyUldMivKVokytp3Pa208bS5jgM3AZlh49XWknG+q3Ka9JSWZbooSimuLHaPw3rO+qOXVilZotLQTTfMQVB4Bjzv+i7r696aLubMPiM3dnuSScfpKYwsJFLEf6y8ftXjMQNPAfOPXZNGGZlzXFllWy3/ANE1jYAAAAABYAZAAbgFoNKVjdAFLaVj/wC8d9Rn3QslbmZvrl7f2S7VNshbr/muYyliWVvEqtisSSpGIxLIEohHdKoNaF3er8PK0x6T7wz6GV/NVVLLwkYD2OOo71FdVO0ipfp1l6npVaztCPGKjm4Jn+bG93g0qHsLN2izy5WeS0cXNCxLY5OF1n7FhYUPk29i5E/EwluOkYSolCuO6dXHQqjI4Jl5jIQ6QlmrEHGzDUQB98hqc629zwstWHtmJdrL1X8k9+MdJ/Ew/wCI33rrZl1NvGh1RT3LnioqJKeOGVr4w1zjqO1hrEm97b7AePWq5NNlE5qVTrZFfwYc3V2blW5u5iliJX3LW5CZXNfUxXJZqseBwdct9Y+6E9J6s1YSV2y37K83HlGdobVTtb5Ie4DsBI9gCyPwo5FRdxe4/wCi+j8ldOIWZNGcj7XDG329vAKIxzOyKqVJ1JWR6EwvDo6eJkUTdVjBYD8Sd5PFa0raI7UYqKsiH6SaZgV9NQwuzdK0zuG4Aj5Mfj4JJSd7IoqVXnUY9Vf/AETxWGkpfSn+3Hbugz7oWWtzMv1z9iWvtbMkrmSsVsTSEcFU7CMSyXS6lbEkoSisacZZeN3YU1N95BHcgFE6zMtxNu43XXewmJXf9T1TSy67Gu85rXeIBW07Kd1catMz/Uam37p/sSz8LK6/+N+h5qqxnHfzx7CsfJnMwm79CxcOHQb2LkS3YPccowlRIriHWnSHQsivx9asV+o6M11EJmFjtUg8bFXQk07liIx/RzGTfW9ZC1Ks/IdKPRGZeT5kTddvSLcwL3T5sysNZWaWlyCVFOWyGNocXXyFiCSTYNA3m5tYIcXFanOq0JwevsXpydaLmhpzr/rpSHSdVgdVg42ue8laacMqOhh6PDjruxx0xxxtFSSzEgENIZ1vcDb39yaUrItqzyRvzPNOjdBLVTBkTS58juiPxJ3C29UOO0Uc+rDamj0tojo5HQQCJmbjnI+1i9/HsG4K+McqN9GkqcbDHyn6btw6HVYbzyA6g80eeR7P5KJy5LcWrNrux3f28ymeTsudiNO9+bnzsNybnad+/btVd0moozuUVKMF1PTyvN5S+lH9uu2eQzb9ULLV5mX65exMXXttb6lzXcrYllJ4jxVbv1EYjl7VWxGI5AlEY14t+rd2KafiREdyvKHY767vwXYexGL8XseocDN6aA/8GL7gWxbHXh4UcdKotajqBxif6m3UT8LFqq8GeZMSHk9Tx+KyR2OXhPE15FiYUfk29i48/EwluOcaVEiuKydWHQrjI4Hx/knVh0LIh9HxurI+gyFkRt5o9auXsWI54ri7KdgLruLjqxsaOnI7zWjefYroEuSiGi+i5bJ8LqQ3n3eQwZtgafmg/Ofxd4LZCFtWPTpu+eW5J6yqZEx0kjg1jRdzjsAVjdi6TUVdnm7lH0ydik4Yy4gjuGjt2k9Zt3bOKqbvqzHKd+/L2X9ln8ieCxR0pnAvI9zmEnc1p2N4X2nuU0tdRsKrpze5NdJMX+CwOk1HSO2MY0Fxc47BkDYcSnlLKrl9Wpkjc834vQV1XUOnnhlJJv8Aq3+oWyHUqc2hhc7J73e+g+6HYXMyupSYZWtErLkxvAGe82SRvmRVSjLiK65nogrWdcpfTNj48XkmMUhjDGXcGOc3JovmBZZaqvcxymozlfyJNR1rJWBzBcEA7TvXNmrchd1c1lI6/EFVOwjEstkmgjEkiViMacZfaN3Ympq8kEPEV/hmYPW8+1deWi9iMV4/Y9R4Sy0EI4RxjwYAti2OtBd1Cioi12uadjgWnvFlJLV1Y8sY5EWh4O1pBPaDn+KxQOPh+7Us/Qmmjc2tE3sXKrq02PUVpD7Gq0QhXEepMmOhZE49nqToZClhG8k/nrTrzHRxr8VMRbHFHrzPyjjHlHrPmtG8laKcXJ6EuVtEtR80c0cMTjUVDhLUuFtb5kTfMiB2DidpXRhTUUaKVLLrLcdMZxaKlidLM8MYPEng0bz1KxtLVjzmoK7PPOn2nU+Jv1IwY4Gk2aDe/AuO8+zdxVTfOXsZpu/eqL0X+xkoqMMCqlJtmCrVc5al68kU7W4e0FzQeck2kDerqXhOhhJLhk1+Fx+e30h71bdGq6D4Wzz2+kPei6C6AVLDkHtP2gouGZdTsVJI2aQztFNUAuaDzMuVwD+rO5RLYrqNZXryKj5OZ7xuGtsJC5eIMv0L0RLZie31rGytsRSnqSMRiWRIKyPaVT6sLu9X4dXmNSV5EV0dpDIYmDa9wHe82HtC6c9dCqt36rXsepALLadoygDz3yj4bzdZM22Ty5w+30v9Sxy7s2casslUR6DVV2Fp2jJYMZHW5orrW5NIysZQhVE5MOhVGeJTLzGRpiNY9jWCIDXkkZEwu2BzzYOdxA4BaKMc8rDXa2Jfo1o4ykaTfnJn252Vw6TiNw81vUuxCCgtDZTpKC8x2q3uaxxY3XcBdrbhtzuFzs7UxY9FoU7pTobi2ITCScR6gvqxh4DWjgD+O9VWle7RkUaubNJXfrt9jnJyeVeqAynYzc4iZp1he9vJSyjKW6GmpzVnFfP4EVVycVzQ52owNAc79YCQBn3pFTnzMTwlRa2+5AdQvJs4ixsjS12hU1FK63NvgTvPKLroHEj+0PgTvPKLroHEj+0fNBactxClJcT8szb2qVa6HpzTmrK2p6ZK1HWPOXLGD+lXBptdrb2+qFQ0szZhqZc0m10GzAq19KSWG98yDsJ4rPUSmtTHx2tizKHEGTNDmO7thBXOnBxZfe6ujaVyqYjEkhSisg+nVVkGDaTbxW7Bw1uX0FzHnkww7nK2LhHZ3oi49gW2Gs0UYZZ6t/cvxbDsAgCr+WTCriOcDcWu7W5jxBd6AWaurST9jn46G0vYqbB5+Zqep3SH4rNXhnpiweel6aFkU77gFcplArjKkdMUxut1+xMnYZCbFpg19K57g1oqoSSTYAB1yeoLXhX39SW9U31RP/jPR/xMPpt966+ePU38WHUPjRR/xMPpt96M8eocWHUPjRR/xMPpt96M8eocaHUPjPR/xMPpt96My6hxodRNiWklIYpAKmIkxvAGu3MlpUOS6iyqws9TzRh46T/rLP8ASvQ5tbwR9BxSmYFBA56KTNZW0znkNa2VhcTkAOJKaO6LqLtNNl+HSej/AImH02+9asy6nY40OpQ3KpVMlxQvjcHtLBZzTcGwGwqp63MdRp5reQ0BUHOHbR2v5qSxPRdt7VVWhmiX0JfSTkyXC5jHYkqJLAlRa4pW+I1HPVN9zM+87F1qMMsPUvqvJS9S4eR3CtWOScjyrMb953dbUHcVooK7cvYfAwsnIspaTeCAGzSTDBU08kdrki7frDMeOzvSVIZotFdWGeDR5ox2icwkZ60ZuL5Et3368vEFZIO+5y8PPJNxfMlujGIiWMcVza9PLIsqwyskUblQVoUxvsmQ6OGMCPmnGU9EC53q6k3mVhrpbkQrdEzG3nZaeeOI26RtYX2awDrtHaF0v1Ei3NbVwt8GYNEC+PnY6eofHa4eALEDaWtLtZw6wFK4jWwKSauoaeiE0OBRPjdMyKV8LDaSQEarTYHPpX+cNyFKTVw4sWm1HRc7IxU4JHHEyZ8MzYpDaN5LdV205dK+4qbvdoiVaCWZw09EKMQ0HdG0ySU9TGwZudkQ0cTquJ703eWtizMlq4aeiEUej8LRG5zZI+cBkie7V6QBtcWJO0qHNtaoIVs9lblzEmLRvibHK+ItZKLx/TsQC4DdmR4pVEw8JTd46LfUMSoJoGRySxljJc4ydjtmY9IeKFFiqk+aNqrBagcyDG4c/bmfp3IHR73DxCEgUXGztvsYpdAq2XWMcMjtV7o3Wdse3It27lZr0NMXN7R/gQVeDvpZubmBbIBfVJuQCobdhJylZpqwoCqMZyqJCLBou5xsPepVuZdQpKpKzLBwjWEQD9tlyq1s2hdUtcatKsTEUZ4lPh6eeRNKGZkY0fw9z3NbYlzyC4DbnsA6ze3eujN8l6FVefEqWR6YwTDhTwRxC3Rb0rbC45kjvWyEcscqOtThkioi9MOCAMFAFR8q+jmo8VDBk65P1trgfvD7Sx1o5ZZuT/k5eMo2edFY4VV/BpgPmONx1dSrr0+JHzHhJVYeaLGpKgOaCFyGrOxQ1bQWRuUkoT4nOGGGR/kMnhe/f0GvBJ7tvctWFaVTUbRavqhq0qwipEldU/CY2wSnWbaQfLMJOqwNBN8rbdll05xepNWD1lf779NB8NM6avoq6KaMUkcMYeTI0c3qts5hbe4O3K2d027TLt5KS209uproziMT6edl2tiqsQmisbZRzQnUdbgHaqiPP1EpTVmuTl9mhJygVjH0TY2OBbBV8wyxFy2Kn1S6w4u1lFR6W8xcRJOFk9nb7GNOtLIqWtqBFT688sXNmUSuc0scwA2jA1QR2p3u2i9pynLIl63E+NYDNV0mGmDUPNQuD7vY0gl4IFieASco+gkG1GMl06iXHaIVMODQhwF2vDjcdG8jczwsM8+Ch8l5Fbd4wiuasP2mU9PWU1XFFOHmnkjkjZqFnNsYOacxjiflB0Scrbk8no7FlWcZRdnt/wDBVSYjC44dTTOaGmGnmifcfJzxPJIJ4OaLHuQmnZEqUW4xfReww4DMP0xiRLhbm6rVNxbpa2w772ChWzN+pXG2dv8A9is6RrnSEk3DSQ0bLBLoooSbjGCSW+47WVZiO+EDXqGttk3M8M//AEq6ztA2UYWg5dSb1VQGNudy5aTkxdWyuq+pNTMSfIYfE8F1qUOHEvqS4ULc2WvyT6OnWNRINltX61sh3A3PW4cFZRjmln5LYjB0b95lqhbDpGUACABACTFKFs8bo37HDbvB3EdhSyipKzFnBSVmeetMtG3U8jo3CwvkRsB3EdR2jvG5YleMsr3/AKOQ1KhMSaL4wY3c1JtFrdY4rPiaN+8jTUjGcc8SdQyAi4XP2M+xvPEHtIOwpoys7jRlZkZn0Ma93lHV3jctkMVbkWwnGLukbP0IbucQEyxXOxLlFu7Rl2g4tk8i2XipWK5tEtwbu0a/EU5fKOTdpXQP0/2oW4boUI36zna1gbXSyxF9EMpRXhRpX6ENedZp1c9yI4hJaoVZEvCcPiGb25xybtK6E/p/tRgaCCx6ZvcH8+CjtPkF4P6Rvr9DCzVJlIFzck2tlb3Jo4lNaIO5bSKIz8Afndxvv7tmS05kZXWha1jvS0+pe5zO0lK3crqTz7HZ1QwbXN8QoSYipyfJi3Aq9jZbgg32kdSpxEG4mmnCai01oa6R4yZnc1H3ncBxKTD0FFZmXRSpxzyHTQjRp1RI1jR0QdpGRt5TjxAy7yBvV7vOWWP/ACM0VKvUuegsPo2wxtjZsaLdZ4k9Z2rbGKirI68YqKshSmGBAAgAQAIAYdLNHW1kRFhrgHVJ2EHa0nh17jmqatLOtN+TKa1FVEUBpFgT4X6rrtIJDXEWII2td17PUQs0J6tPfmjmQnKjKz9zvo/pAWnm5ciPX1jqWavh/qiaJQUlmiTOCcOFwsD03KNhS16AudWyKRrnQP3Kbk3OgkzU3JubNk2/napuTczr5d6L6Bcw6XYexF9Qual+ZRfUi4jrohIwtO9EZWYKViF1Ohxe8udI43N8yT+K2LF5VZItVWK2SMfEePfmleNkT2h8jq/RaBguQEnaqktEJx5Mj9dUNDubgaL7zwHXwWqnCTV5jt5Y5pjho1o+6d4YwE3IDnDa48G/nJPKTbyrcxyc60rIv/RfAWUkQaANcga5GzLY0fRFz4krVSpKmrHUo0lTjYelaXAgAQAIAEACABAEf0q0ZZWMN7B9rAnY4ea78DtCpq0VPXn1KK1BVF5lGaT6MPgcWvabN3/OZfYTxHXsNlmjNxlllo/5OZ36MtBuw7GZKbJ/SZudu7+CrqUIz1RoThV236Ezw7F2Si4K586bi9SuUHEcmyKsW50bIgLm7ZFJNzYSIJuHOIC4GRAXNTIgi5o56gi5zdIgLjXiOMMjBuQrIUpSGjByIbiOLSVJIb0Wed7hvXQpUYw1ZZKUKW+47aL6KvncGsabHP6Tuu52N+kncpSeWG/2RntOtLUvPRnRyOkYALF9rEgWAHmt4D271rpUlBefM6lGiqa8x8VpcCABAAgAQAIAEACABACDFsJjqG6sg2X1XDJzb7bH8NiSdOM1aQlSnGasyptKuT58V3x2Lc8wOhb6TfmesdixyhOl5r7/AJOZVwsoaor+fDnwuyvG7cNrHdn8kZo1F1FjiHtPUXUmkkkf6xtxxGYWephU/Cy1KE/Cx/odIon71llQlEWVOSHOOtadhVTi0JZnYTBQQZ55GpJgzDigg4yVrRtKlRbJsxrrdJImb1bHDzkPGlJkfrNIZZco22HE5BbIYaK3Yz4dPxP4EdJhj5nZ3kIzO5je3d4q5zjTXQrnXlLSKsWLopyePks+TJuViR0fsNPldpsO1TCnUqb6L7jUcLKWrLWwvDI4G6sbbXtrHa5xG9x3rXCnGCtE6UIRgrRFqccEACABAAgAQAIAEACABAAgAsgCP4zolBUA9EMJ4AFpPEsOXhYqiph4T12fVFFTDwmV/jPJnI25jz62dId7CbjuJWd0qsNu99mYamDkttSFV2isjXEFgLuA6L/RNik4yWktPUqzVYaXG2Shkj3yM7QbetNeEhu0SXiRltXMNko7x/NQ6MOhPaIc4mfhtR+8b4FRwafQnj0/2mH1cx2yjuH81KowXIh4iHKIR0Ekn7x/YDb1KW4RI7TN7JDlh+isj3WDAHcPLf6LblRxk/Ddi3qVCbYLyZPdYy5db8h3RtNz3kJ1Sqz30LqeDk99CwMG0VggA6OuRsLgNUHi1gyHtV9PDwhrz8zbTw8ID7ZXl5lAAgAQAIAEACABAAgAQAIAEACABAAgAQByqKdrxZ7WuHBwDh4FQyGrjZNozTO/Z6v1S5vqBsqZYelLeKKnQg+Q3zaDUzvOHou+80pOx0+V/kTslM4/0f03F3oxf9iOyQ6v5I7JDzO8Og9M3zj6LfutCOyU+d/kFhKY4Q6NUzf2et9Yl3qJsnjh6cdootVCC5DlBA1gsxoaODQAPAK8sSS2OqCQQAIAEACABAAgAQAIA//Z"/>
          <p:cNvSpPr>
            <a:spLocks noChangeAspect="1" noChangeArrowheads="1"/>
          </p:cNvSpPr>
          <p:nvPr/>
        </p:nvSpPr>
        <p:spPr bwMode="auto">
          <a:xfrm>
            <a:off x="155575" y="-1143000"/>
            <a:ext cx="2381250" cy="23812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4" name="AutoShape 6" descr="data:image/jpeg;base64,/9j/4AAQSkZJRgABAQAAAQABAAD/2wCEAAkGBxQSEhQUExQWFRUXFRQUFBgYGBYUFBcVFBQXFhgWFRUYHCggGBolHRQXITEhJSkrLi4uGB8zODMsNygtLisBCgoKDg0OGxAQGywkICQsLCwsLCwsLCwsLCwtLCwsLCwsLCwsLCwsLCwsLCwsLCwsLCwsLCwsLCwsLCwsLCwsLP/AABEIAMgAyAMBEQACEQEDEQH/xAAcAAABBAMBAAAAAAAAAAAAAAAABAUGBwECAwj/xABPEAABAwICBQcGCgYHCAMAAAABAAIDBBEFIQYSMUFRBxMiYXGBkTJSkqGx0RQWI0JicoKywfAVM0NTVOEXJDVEk6LCRVVjs8PS0/EIJTT/xAAZAQACAwEAAAAAAAAAAAAAAAAAAgEDBAX/xAAzEQACAQIEAwcDBAMAAwAAAAAAAQIDEQQSITETQVEUIjJhcYGRQqHhI1KxwTPR8GJy8f/aAAwDAQACEQMRAD8AvFAAgAQAIAEACABAAgAQAIALoAEACABAAgAQAIAEACABAAgAQAIAEACABAAgAQAIAEACABAGLoAZ8Z0opaXKaZod5o6T/RGaVyS3Kp1oQ8TIVifK4wZU9O5/0pHBg9FoJPeQqnWXJGWeOX0ojlZyoVr/ACTHH9Vtz4uJSurIzyxtRjTNpdXyf3iX7PR+6FW6r6lbr1XzOP6drv39T6b1HF8yOJV6s7w6X18f94l+10vaEyqvqSq9Vcx2o+VGtZ5XNSDrbY+LSE6qyLY42otySYZytxk2ngcz6THCQd4IBHddOqy5l8McvqRNsH0lpqr9TM1x829n+ic1YpJ7GuFWE/Cx1umLDKABAAgAQAIAEACABAAgAQAIAEAYKAI9pPpjT0QtI7WktcRtzee3zR2pJTUSmrXhT3Ko0g5Qauqu1p5hh+bGTrH6z9p7rKiVVvmc2piqlTRaDDS4TI/O1hxO1ZKmIjEqVN8x3p9H2jyruWWeKk9hlFIcYcOY3Y0eCpdST3ZJ3bABuSXAzzIQGph0A4IATTYax21o8E6qSXMN9xvqNH2nySR7FfHFSW4rihoqsKkZna9thG0dfUtMMRCXkK6bWxItH+UWrprNkPPsHzZCQ8DqksT43WuNVovpYucNHqWxo1pbT1o+SdZ9rujdk8d28dYWiM0zo0q8am24/Ji4EACABAAgAQAIAEACABAGr3AAkmwGZJyAA3koAqvTXlKOcNEcsw6bj1Rj/V4KidXkjnV8Zyh8ld0tG+ZxOZublxzJJ3knaViqVowMSg3qyR0GEtZuueKw1K0pFu2w5sjVJFjoI0E2NxGpsTYyI0WCxnm1NgsY5tRYLGDGiwWNDGgixzdGoIsNeIYQ1+drFXQrygGj0ZHZ6aSBwcCQQbtc3Ig8QdxXQpVVPYrcHHVFlaE8pWtaGtIByDZtgJ4SDd9Za4VeTN1DF/TP5LPBurzoGUACABAAgAQAIAEAaySBoJcQAASScgAN5KAbsUnp/py6rJhgJbTg2J2GUjeeDOA3rNUqX0RycRiHU7sdv5I1heFGQ3dk32rBWr20RXGGXVjvX1XMs6DQSHAOvewBGRy6wqKVNTfeCbaVxv8AjHJ5jP8AN71o7LAr4jM/GWTzWev3o7LAOI+gfGaXzWev3o7LAnisBpPLwZ4H3qeywDiyM/GibgzwPvR2aAcWRJcBr+fjuRnfPhdZatNQZptomObo9iqsRYw6PNFiLGhYosRY5ligLHJzFArQlqaYOFiFKbQXsRPFsMMRuM2+xdCjWzaMWVNS1RLeT3Ts0xEFQ68ByY87Yuo8Wexb6dS2jL8NiXHuy2/guZjgcxmDmDut1LQdQ2QAIAEACABAAgCnuVHTDnXOpIHfJtNpnD57gfIB80b+J7Fnqz5I5eLr5nkjsQvB8O503Pkj1rBXrZVlRVGORXe5MIYrCy5zdwGvHmhsUp3kMZ3l17+pasPdyQVPARJdAzggAQBhAGUATbQVvyR+sVkxK1OjbuR9CVmPMdyzW1Fsc9Tafzmi3MLGjo8kttCLHJ7FFhbHJ8ahoVo4PYoIYmqIQ4WKE7Mi9iHYvh/NG48k+pdGhVzKzCcM+q3J9yV6YapFHOeicoHHcf3Z6ju8Fvpz5MvweI+iRbIV50gQAIAEACAIZylaT/A4AyM2mlBDbbWNGTn+uw6z1KupKyMuKrcONluykKOmMjwwbPndnBYas1CNzn0orxMnNFTBjQAuVJtsZu+osa1CBIjOl9ZZoYNrum7sHkjxutuGjvISo76D5R8nFPJqBuJRlzgLMDGF1yL2A53NdNU11L1hU7Wmvj8naq5L4IjqyYkxhtcBzGtNuNjKh00uZLwiWjmvj8jDo/oY2rrKimZUWbCLiQM1w8XAyAeLbeJ2JIxu7FdOhnk4pnOi0UjdWz0stU2IRX+Vc0AOItlql4tt47kKKva5CopzcW7WJLS8lMUoLo8Qa8DIlsbXAG18yJVZwl1Llg76qa+PyI8QwRlDTPkgxGOUggiMNZd1zY2IkPHgqalKDV2yakXCN86ft+RVpBQ1NJRMrDVB4cIjzfNBuUgBtr652X4JZYaKV0TKnKMVK+9hfglWZoWu45rFUp5XYeUbOxrhGAzVNOKl1a2Jp1rgwghoa4jN3ODhwWyOFi1cWFJyjmzW9vybfF9v++IP8OP/AMyOyw6r4/IcL/zXx+SM/pF0VY+n51s7RbVkaA1rgQDcAE8eJ2Kith4xV0JGPi1vYkJasBW0cXsS2FYgrqUPaQVMZZXcE7EHqIDG8tO7Np6urrC6tOeeNxKsLd5F78nek3w2ns8/LRWbJ1+a/vse8Fbac8yOlhq3Eh5olisNIIAEAaSyBoLibAAkncABckoIbtqectLsdNXUyTnySdWMcGDJo7Tt71jlK7ucWpJ1qn/bDlo5QajLnacyuXiKmZ2LZtbIkEbVQhUd2tUoZEN0hoXufY8LRkb876pO48CuhRklH+SZ09M0RPyc02ridMbk3edt/NPFbIvVBRmpTjoPf/yAB+FU9iR8mNhtlrPVsvEaqtuJquX9inkHiLame5J+RG03Plt4qKcryK8NLNUdlyIfykxl2K1IDiBr7iRuChu1yJtRzNrmWfyMsth1QNtpX/8AJYmp7MswrvGXr/RVOA4NzzZ3lzuhcgXNsm32dyobtFIVQjwU7K9mWzyj/wBhRfUpvuBXz8KLKn+OPsI9DW/1UHqAHgufWXebCS1H3RulZJgxjkfzbHNma5+VmjnHZ55LfBfp6hTinRsyA4roNh0cMj48QMj2tLms1h0iNgyKRpLVP+CicYKLakvhDfoDgwLedcSTuuSfasuJnbQtnZKyJ0+P8+5c5oztCd7UorQmkaoEZHNJqHWbrN8puYWjDzyuw8Gn3WJtCNIPglTHL+zd0JR9B209oOfcupGWV3K6U3RqanophBAI2bRwstZ2jKABAEI5WMZ5ij5tp6c51Bx1Bm8+wfaVdWVkZMZUywtzZSlBDzkzW7m9I9u5YK0ssDHRjli5E+gjsAFytxRXG1MhkKo2pkMjhilGHMvwIN94zVsG1sWRuRTRyVrMWic4hjRO4kuIAHRdtJ6yuhQ2iZ6DSqo78ulUySqpzG9rwGAEtcHAHWfkSFpk+8bKrTm7dP7FvIzVxxVMxkexgMIALnBoJ125AkpaTSepThGlN36ER08kDsVqHNIc0uuCCCCOojah63Co01K3Usfkmr4o6GobJIxjjK8gOc1pI5lguATmmpOyZZhJJQab5/0QrQlnyFZ9V5/yFUtXjEeP+FehZ2K09PXYbDTGrhiPNwFxLmOI1WC41dce1aHZxtcd5ZwSUkthqpdH+Yj1Y8Wgs0Egc3Gb2Gz9d1Kl0Vu2VtPdzX/e4r0XlhmwcQPqIonyMkadZzbtLnE3LC4X7FZCzhZk07So5W9yMR8ltIP9pw+i0/8AXUZX+4Mj/evhHHD5G0lU+lbI2do1dV7QA03Gexx48Vkr0+Yiu3K7uSt7d5/PuXPaEaE0jbpGKxNI1KxGI6mK4IQnYXmQCrh5uVzNx6Q/ELq0pZoXJrxulMvTkwxj4RRNa43fCeadxsBdh9H2LdTldG/C1M9PzRMFYaQKAKQ5XcR52t5u+ULA37Tuk78PBZqrvKxycbJyqWXIYNDoL60h+cfVuXNxctbDT7qUSYRhY0VoVRtUoZCqJp/OYTpDo2qoQ5jgMjY/kFWQ3HjuVljlI6WfVY0l7iG6rbl5cABsG2+263Uk0rGedNwnte4+4PyO1Ug1ppGxbw1xL3eiDYHvWrJJ+RqjRqNbJD1NyKlw/wD2eETh6xIhUpdfsSsI1zXwMeIckFXB0ontnsNlyHdgDvehwkLUo1LaJe2hCKyjcHlkgfG8ZFpu0g9iTYzJ5eROeTWohZrwSGxfsJzDr7RnvQ5ZjVRrxn3WtSS1HJtC8lwNr8Mgp9i/hw6L4E03JrC0El1gATcnIW2k57Et/IMkF9KGbD+TqSrbzsGq2IkiN0jnh0jR88AfN4J4xbV0kVKLnrGKsKP6IKn95F6b/cp4b8ieFL9sfgbcOwc0VcaeSzpAGm4JIsRfK6oqppNEK+sbLToT17eOa5rSK2J5WHsSMRiSRqQRiaQJRGQzS+DVc2Tgc+zYVuwkt4lsVmi4ko5HcQ5urfEdksf+aM3Hqc5dGk9bEYGVpuJdK0nVAoA8w6T1/OzVEvnyPLewus31WWN6tnFh+pWv1ZJtG4NWJvYuTXd5ssqO7H2MKoVCqJMh0K4m8CnSHRtiNUIYnyPFw1pOXsVsVdjN2Vx80L0cFOznpADUSgOkPmA5iNvAD1ldmlTUEaaNPL3nux9xHEY6dhkme1jBtJNu4daduyuy2UoxV2RH+lfDtbV513bqG3v9SXiIp7RHz+CX4fXxzxiSJ4ew7CDl2dRTJ32LoyUldMivKVokytp3Pa208bS5jgM3AZlh49XWknG+q3Ka9JSWZbooSimuLHaPw3rO+qOXVilZotLQTTfMQVB4Bjzv+i7r696aLubMPiM3dnuSScfpKYwsJFLEf6y8ftXjMQNPAfOPXZNGGZlzXFllWy3/ANE1jYAAAAABYAZAAbgFoNKVjdAFLaVj/wC8d9Rn3QslbmZvrl7f2S7VNshbr/muYyliWVvEqtisSSpGIxLIEohHdKoNaF3er8PK0x6T7wz6GV/NVVLLwkYD2OOo71FdVO0ipfp1l6npVaztCPGKjm4Jn+bG93g0qHsLN2izy5WeS0cXNCxLY5OF1n7FhYUPk29i5E/EwluOkYSolCuO6dXHQqjI4Jl5jIQ6QlmrEHGzDUQB98hqc629zwstWHtmJdrL1X8k9+MdJ/Ew/wCI33rrZl1NvGh1RT3LnioqJKeOGVr4w1zjqO1hrEm97b7AePWq5NNlE5qVTrZFfwYc3V2blW5u5iliJX3LW5CZXNfUxXJZqseBwdct9Y+6E9J6s1YSV2y37K83HlGdobVTtb5Ie4DsBI9gCyPwo5FRdxe4/wCi+j8ldOIWZNGcj7XDG329vAKIxzOyKqVJ1JWR6EwvDo6eJkUTdVjBYD8Sd5PFa0raI7UYqKsiH6SaZgV9NQwuzdK0zuG4Aj5Mfj4JJSd7IoqVXnUY9Vf/AETxWGkpfSn+3Hbugz7oWWtzMv1z9iWvtbMkrmSsVsTSEcFU7CMSyXS6lbEkoSisacZZeN3YU1N95BHcgFE6zMtxNu43XXewmJXf9T1TSy67Gu85rXeIBW07Kd1catMz/Uam37p/sSz8LK6/+N+h5qqxnHfzx7CsfJnMwm79CxcOHQb2LkS3YPccowlRIriHWnSHQsivx9asV+o6M11EJmFjtUg8bFXQk07liIx/RzGTfW9ZC1Ks/IdKPRGZeT5kTddvSLcwL3T5sysNZWaWlyCVFOWyGNocXXyFiCSTYNA3m5tYIcXFanOq0JwevsXpydaLmhpzr/rpSHSdVgdVg42ue8laacMqOhh6PDjruxx0xxxtFSSzEgENIZ1vcDb39yaUrItqzyRvzPNOjdBLVTBkTS58juiPxJ3C29UOO0Uc+rDamj0tojo5HQQCJmbjnI+1i9/HsG4K+McqN9GkqcbDHyn6btw6HVYbzyA6g80eeR7P5KJy5LcWrNrux3f28ymeTsudiNO9+bnzsNybnad+/btVd0moozuUVKMF1PTyvN5S+lH9uu2eQzb9ULLV5mX65exMXXttb6lzXcrYllJ4jxVbv1EYjl7VWxGI5AlEY14t+rd2KafiREdyvKHY767vwXYexGL8XseocDN6aA/8GL7gWxbHXh4UcdKotajqBxif6m3UT8LFqq8GeZMSHk9Tx+KyR2OXhPE15FiYUfk29i48/EwluOcaVEiuKydWHQrjI4Hx/knVh0LIh9HxurI+gyFkRt5o9auXsWI54ri7KdgLruLjqxsaOnI7zWjefYroEuSiGi+i5bJ8LqQ3n3eQwZtgafmg/Ofxd4LZCFtWPTpu+eW5J6yqZEx0kjg1jRdzjsAVjdi6TUVdnm7lH0ydik4Yy4gjuGjt2k9Zt3bOKqbvqzHKd+/L2X9ln8ieCxR0pnAvI9zmEnc1p2N4X2nuU0tdRsKrpze5NdJMX+CwOk1HSO2MY0Fxc47BkDYcSnlLKrl9Wpkjc834vQV1XUOnnhlJJv8Aq3+oWyHUqc2hhc7J73e+g+6HYXMyupSYZWtErLkxvAGe82SRvmRVSjLiK65nogrWdcpfTNj48XkmMUhjDGXcGOc3JovmBZZaqvcxymozlfyJNR1rJWBzBcEA7TvXNmrchd1c1lI6/EFVOwjEstkmgjEkiViMacZfaN3Ympq8kEPEV/hmYPW8+1deWi9iMV4/Y9R4Sy0EI4RxjwYAti2OtBd1Cioi12uadjgWnvFlJLV1Y8sY5EWh4O1pBPaDn+KxQOPh+7Us/Qmmjc2tE3sXKrq02PUVpD7Gq0QhXEepMmOhZE49nqToZClhG8k/nrTrzHRxr8VMRbHFHrzPyjjHlHrPmtG8laKcXJ6EuVtEtR80c0cMTjUVDhLUuFtb5kTfMiB2DidpXRhTUUaKVLLrLcdMZxaKlidLM8MYPEng0bz1KxtLVjzmoK7PPOn2nU+Jv1IwY4Gk2aDe/AuO8+zdxVTfOXsZpu/eqL0X+xkoqMMCqlJtmCrVc5al68kU7W4e0FzQeck2kDerqXhOhhJLhk1+Fx+e30h71bdGq6D4Wzz2+kPei6C6AVLDkHtP2gouGZdTsVJI2aQztFNUAuaDzMuVwD+rO5RLYrqNZXryKj5OZ7xuGtsJC5eIMv0L0RLZie31rGytsRSnqSMRiWRIKyPaVT6sLu9X4dXmNSV5EV0dpDIYmDa9wHe82HtC6c9dCqt36rXsepALLadoygDz3yj4bzdZM22Ty5w+30v9Sxy7s2casslUR6DVV2Fp2jJYMZHW5orrW5NIysZQhVE5MOhVGeJTLzGRpiNY9jWCIDXkkZEwu2BzzYOdxA4BaKMc8rDXa2Jfo1o4ykaTfnJn252Vw6TiNw81vUuxCCgtDZTpKC8x2q3uaxxY3XcBdrbhtzuFzs7UxY9FoU7pTobi2ITCScR6gvqxh4DWjgD+O9VWle7RkUaubNJXfrt9jnJyeVeqAynYzc4iZp1he9vJSyjKW6GmpzVnFfP4EVVycVzQ52owNAc79YCQBn3pFTnzMTwlRa2+5AdQvJs4ixsjS12hU1FK63NvgTvPKLroHEj+0PgTvPKLroHEj+0fNBactxClJcT8szb2qVa6HpzTmrK2p6ZK1HWPOXLGD+lXBptdrb2+qFQ0szZhqZc0m10GzAq19KSWG98yDsJ4rPUSmtTHx2tizKHEGTNDmO7thBXOnBxZfe6ujaVyqYjEkhSisg+nVVkGDaTbxW7Bw1uX0FzHnkww7nK2LhHZ3oi49gW2Gs0UYZZ6t/cvxbDsAgCr+WTCriOcDcWu7W5jxBd6AWaurST9jn46G0vYqbB5+Zqep3SH4rNXhnpiweel6aFkU77gFcplArjKkdMUxut1+xMnYZCbFpg19K57g1oqoSSTYAB1yeoLXhX39SW9U31RP/jPR/xMPpt966+ePU38WHUPjRR/xMPpt96M8eocWHUPjRR/xMPpt96M8eocaHUPjPR/xMPpt96My6hxodRNiWklIYpAKmIkxvAGu3MlpUOS6iyqws9TzRh46T/rLP8ASvQ5tbwR9BxSmYFBA56KTNZW0znkNa2VhcTkAOJKaO6LqLtNNl+HSej/AImH02+9asy6nY40OpQ3KpVMlxQvjcHtLBZzTcGwGwqp63MdRp5reQ0BUHOHbR2v5qSxPRdt7VVWhmiX0JfSTkyXC5jHYkqJLAlRa4pW+I1HPVN9zM+87F1qMMsPUvqvJS9S4eR3CtWOScjyrMb953dbUHcVooK7cvYfAwsnIspaTeCAGzSTDBU08kdrki7frDMeOzvSVIZotFdWGeDR5ox2icwkZ60ZuL5Et3368vEFZIO+5y8PPJNxfMlujGIiWMcVza9PLIsqwyskUblQVoUxvsmQ6OGMCPmnGU9EC53q6k3mVhrpbkQrdEzG3nZaeeOI26RtYX2awDrtHaF0v1Ei3NbVwt8GYNEC+PnY6eofHa4eALEDaWtLtZw6wFK4jWwKSauoaeiE0OBRPjdMyKV8LDaSQEarTYHPpX+cNyFKTVw4sWm1HRc7IxU4JHHEyZ8MzYpDaN5LdV205dK+4qbvdoiVaCWZw09EKMQ0HdG0ySU9TGwZudkQ0cTquJ703eWtizMlq4aeiEUej8LRG5zZI+cBkie7V6QBtcWJO0qHNtaoIVs9lblzEmLRvibHK+ItZKLx/TsQC4DdmR4pVEw8JTd46LfUMSoJoGRySxljJc4ydjtmY9IeKFFiqk+aNqrBagcyDG4c/bmfp3IHR73DxCEgUXGztvsYpdAq2XWMcMjtV7o3Wdse3It27lZr0NMXN7R/gQVeDvpZubmBbIBfVJuQCobdhJylZpqwoCqMZyqJCLBou5xsPepVuZdQpKpKzLBwjWEQD9tlyq1s2hdUtcatKsTEUZ4lPh6eeRNKGZkY0fw9z3NbYlzyC4DbnsA6ze3eujN8l6FVefEqWR6YwTDhTwRxC3Rb0rbC45kjvWyEcscqOtThkioi9MOCAMFAFR8q+jmo8VDBk65P1trgfvD7Sx1o5ZZuT/k5eMo2edFY4VV/BpgPmONx1dSrr0+JHzHhJVYeaLGpKgOaCFyGrOxQ1bQWRuUkoT4nOGGGR/kMnhe/f0GvBJ7tvctWFaVTUbRavqhq0qwipEldU/CY2wSnWbaQfLMJOqwNBN8rbdll05xepNWD1lf779NB8NM6avoq6KaMUkcMYeTI0c3qts5hbe4O3K2d027TLt5KS209uproziMT6edl2tiqsQmisbZRzQnUdbgHaqiPP1EpTVmuTl9mhJygVjH0TY2OBbBV8wyxFy2Kn1S6w4u1lFR6W8xcRJOFk9nb7GNOtLIqWtqBFT688sXNmUSuc0scwA2jA1QR2p3u2i9pynLIl63E+NYDNV0mGmDUPNQuD7vY0gl4IFieASco+gkG1GMl06iXHaIVMODQhwF2vDjcdG8jczwsM8+Ch8l5Fbd4wiuasP2mU9PWU1XFFOHmnkjkjZqFnNsYOacxjiflB0Scrbk8no7FlWcZRdnt/wDBVSYjC44dTTOaGmGnmifcfJzxPJIJ4OaLHuQmnZEqUW4xfReww4DMP0xiRLhbm6rVNxbpa2w772ChWzN+pXG2dv8A9is6RrnSEk3DSQ0bLBLoooSbjGCSW+47WVZiO+EDXqGttk3M8M//AEq6ztA2UYWg5dSb1VQGNudy5aTkxdWyuq+pNTMSfIYfE8F1qUOHEvqS4ULc2WvyT6OnWNRINltX61sh3A3PW4cFZRjmln5LYjB0b95lqhbDpGUACABACTFKFs8bo37HDbvB3EdhSyipKzFnBSVmeetMtG3U8jo3CwvkRsB3EdR2jvG5YleMsr3/AKOQ1KhMSaL4wY3c1JtFrdY4rPiaN+8jTUjGcc8SdQyAi4XP2M+xvPEHtIOwpoys7jRlZkZn0Ma93lHV3jctkMVbkWwnGLukbP0IbucQEyxXOxLlFu7Rl2g4tk8i2XipWK5tEtwbu0a/EU5fKOTdpXQP0/2oW4boUI36zna1gbXSyxF9EMpRXhRpX6ENedZp1c9yI4hJaoVZEvCcPiGb25xybtK6E/p/tRgaCCx6ZvcH8+CjtPkF4P6Rvr9DCzVJlIFzck2tlb3Jo4lNaIO5bSKIz8Afndxvv7tmS05kZXWha1jvS0+pe5zO0lK3crqTz7HZ1QwbXN8QoSYipyfJi3Aq9jZbgg32kdSpxEG4mmnCai01oa6R4yZnc1H3ncBxKTD0FFZmXRSpxzyHTQjRp1RI1jR0QdpGRt5TjxAy7yBvV7vOWWP/ACM0VKvUuegsPo2wxtjZsaLdZ4k9Z2rbGKirI68YqKshSmGBAAgAQAIAYdLNHW1kRFhrgHVJ2EHa0nh17jmqatLOtN+TKa1FVEUBpFgT4X6rrtIJDXEWII2td17PUQs0J6tPfmjmQnKjKz9zvo/pAWnm5ciPX1jqWavh/qiaJQUlmiTOCcOFwsD03KNhS16AudWyKRrnQP3Kbk3OgkzU3JubNk2/napuTczr5d6L6Bcw6XYexF9Qual+ZRfUi4jrohIwtO9EZWYKViF1Ohxe8udI43N8yT+K2LF5VZItVWK2SMfEePfmleNkT2h8jq/RaBguQEnaqktEJx5Mj9dUNDubgaL7zwHXwWqnCTV5jt5Y5pjho1o+6d4YwE3IDnDa48G/nJPKTbyrcxyc60rIv/RfAWUkQaANcga5GzLY0fRFz4krVSpKmrHUo0lTjYelaXAgAQAIAEACABAEf0q0ZZWMN7B9rAnY4ea78DtCpq0VPXn1KK1BVF5lGaT6MPgcWvabN3/OZfYTxHXsNlmjNxlllo/5OZ36MtBuw7GZKbJ/SZudu7+CrqUIz1RoThV236Ezw7F2Si4K586bi9SuUHEcmyKsW50bIgLm7ZFJNzYSIJuHOIC4GRAXNTIgi5o56gi5zdIgLjXiOMMjBuQrIUpSGjByIbiOLSVJIb0Wed7hvXQpUYw1ZZKUKW+47aL6KvncGsabHP6Tuu52N+kncpSeWG/2RntOtLUvPRnRyOkYALF9rEgWAHmt4D271rpUlBefM6lGiqa8x8VpcCABAAgAQAIAEACABACDFsJjqG6sg2X1XDJzb7bH8NiSdOM1aQlSnGasyptKuT58V3x2Lc8wOhb6TfmesdixyhOl5r7/AJOZVwsoaor+fDnwuyvG7cNrHdn8kZo1F1FjiHtPUXUmkkkf6xtxxGYWephU/Cy1KE/Cx/odIon71llQlEWVOSHOOtadhVTi0JZnYTBQQZ55GpJgzDigg4yVrRtKlRbJsxrrdJImb1bHDzkPGlJkfrNIZZco22HE5BbIYaK3Yz4dPxP4EdJhj5nZ3kIzO5je3d4q5zjTXQrnXlLSKsWLopyePks+TJuViR0fsNPldpsO1TCnUqb6L7jUcLKWrLWwvDI4G6sbbXtrHa5xG9x3rXCnGCtE6UIRgrRFqccEACABAAgAQAIAEACABAAgAsgCP4zolBUA9EMJ4AFpPEsOXhYqiph4T12fVFFTDwmV/jPJnI25jz62dId7CbjuJWd0qsNu99mYamDkttSFV2isjXEFgLuA6L/RNik4yWktPUqzVYaXG2Shkj3yM7QbetNeEhu0SXiRltXMNko7x/NQ6MOhPaIc4mfhtR+8b4FRwafQnj0/2mH1cx2yjuH81KowXIh4iHKIR0Ekn7x/YDb1KW4RI7TN7JDlh+isj3WDAHcPLf6LblRxk/Ddi3qVCbYLyZPdYy5db8h3RtNz3kJ1Sqz30LqeDk99CwMG0VggA6OuRsLgNUHi1gyHtV9PDwhrz8zbTw8ID7ZXl5lAAgAQAIAEACABAAgAQAIAEACABAAgAQByqKdrxZ7WuHBwDh4FQyGrjZNozTO/Z6v1S5vqBsqZYelLeKKnQg+Q3zaDUzvOHou+80pOx0+V/kTslM4/0f03F3oxf9iOyQ6v5I7JDzO8Og9M3zj6LfutCOyU+d/kFhKY4Q6NUzf2et9Yl3qJsnjh6cdootVCC5DlBA1gsxoaODQAPAK8sSS2OqCQQAIAEACABAAgAQAIA//Z"/>
          <p:cNvSpPr>
            <a:spLocks noChangeAspect="1" noChangeArrowheads="1"/>
          </p:cNvSpPr>
          <p:nvPr/>
        </p:nvSpPr>
        <p:spPr bwMode="auto">
          <a:xfrm>
            <a:off x="155575" y="-1143000"/>
            <a:ext cx="2381250" cy="23812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6" name="AutoShape 8" descr="data:image/jpeg;base64,/9j/4AAQSkZJRgABAQAAAQABAAD/2wCEAAkGBxQSEhQUExQWFRUXFRQUFBgYGBYUFBcVFBQXFhgWFRUYHCggGBolHRQXITEhJSkrLi4uGB8zODMsNygtLisBCgoKDg0OGxAQGywkICQsLCwsLCwsLCwsLCwtLCwsLCwsLCwsLCwsLCwsLCwsLCwsLCwsLCwsLCwsLCwsLCwsLP/AABEIAMgAyAMBEQACEQEDEQH/xAAcAAABBAMBAAAAAAAAAAAAAAAABAUGBwECAwj/xABPEAABAwICBQcGCgYHCAMAAAABAAIDBBEFIQYSMUFRBxMiYXGBkTJSkqGx0RQWI0JicoKywfAVM0NTVOEXJDVEk6LCRVVjs8PS0/EIJTT/xAAZAQACAwEAAAAAAAAAAAAAAAAAAgEDBAX/xAAzEQACAQIEAwcDBAMAAwAAAAAAAQIDEQQSITETQVEUIjJhcYGRQqHhI1KxwTPR8GJy8f/aAAwDAQACEQMRAD8AvFAAgAQAIAEACABAAgAQAIALoAEACABAAgAQAIAEACABAAgAQAIAEACABAAgAQAIAEACABAGLoAZ8Z0opaXKaZod5o6T/RGaVyS3Kp1oQ8TIVifK4wZU9O5/0pHBg9FoJPeQqnWXJGWeOX0ojlZyoVr/ACTHH9Vtz4uJSurIzyxtRjTNpdXyf3iX7PR+6FW6r6lbr1XzOP6drv39T6b1HF8yOJV6s7w6X18f94l+10vaEyqvqSq9Vcx2o+VGtZ5XNSDrbY+LSE6qyLY42otySYZytxk2ngcz6THCQd4IBHddOqy5l8McvqRNsH0lpqr9TM1x829n+ic1YpJ7GuFWE/Cx1umLDKABAAgAQAIAEACABAAgAQAIAEAYKAI9pPpjT0QtI7WktcRtzee3zR2pJTUSmrXhT3Ko0g5Qauqu1p5hh+bGTrH6z9p7rKiVVvmc2piqlTRaDDS4TI/O1hxO1ZKmIjEqVN8x3p9H2jyruWWeKk9hlFIcYcOY3Y0eCpdST3ZJ3bABuSXAzzIQGph0A4IATTYax21o8E6qSXMN9xvqNH2nySR7FfHFSW4rihoqsKkZna9thG0dfUtMMRCXkK6bWxItH+UWrprNkPPsHzZCQ8DqksT43WuNVovpYucNHqWxo1pbT1o+SdZ9rujdk8d28dYWiM0zo0q8am24/Ji4EACABAAgAQAIAEACABAGr3AAkmwGZJyAA3koAqvTXlKOcNEcsw6bj1Rj/V4KidXkjnV8Zyh8ld0tG+ZxOZublxzJJ3knaViqVowMSg3qyR0GEtZuueKw1K0pFu2w5sjVJFjoI0E2NxGpsTYyI0WCxnm1NgsY5tRYLGDGiwWNDGgixzdGoIsNeIYQ1+drFXQrygGj0ZHZ6aSBwcCQQbtc3Ig8QdxXQpVVPYrcHHVFlaE8pWtaGtIByDZtgJ4SDd9Za4VeTN1DF/TP5LPBurzoGUACABAAgAQAIAEAaySBoJcQAASScgAN5KAbsUnp/py6rJhgJbTg2J2GUjeeDOA3rNUqX0RycRiHU7sdv5I1heFGQ3dk32rBWr20RXGGXVjvX1XMs6DQSHAOvewBGRy6wqKVNTfeCbaVxv8AjHJ5jP8AN71o7LAr4jM/GWTzWev3o7LAOI+gfGaXzWev3o7LAnisBpPLwZ4H3qeywDiyM/GibgzwPvR2aAcWRJcBr+fjuRnfPhdZatNQZptomObo9iqsRYw6PNFiLGhYosRY5ligLHJzFArQlqaYOFiFKbQXsRPFsMMRuM2+xdCjWzaMWVNS1RLeT3Ts0xEFQ68ByY87Yuo8Wexb6dS2jL8NiXHuy2/guZjgcxmDmDut1LQdQ2QAIAEACABAAgCnuVHTDnXOpIHfJtNpnD57gfIB80b+J7Fnqz5I5eLr5nkjsQvB8O503Pkj1rBXrZVlRVGORXe5MIYrCy5zdwGvHmhsUp3kMZ3l17+pasPdyQVPARJdAzggAQBhAGUATbQVvyR+sVkxK1OjbuR9CVmPMdyzW1Fsc9Tafzmi3MLGjo8kttCLHJ7FFhbHJ8ahoVo4PYoIYmqIQ4WKE7Mi9iHYvh/NG48k+pdGhVzKzCcM+q3J9yV6YapFHOeicoHHcf3Z6ju8Fvpz5MvweI+iRbIV50gQAIAEACAIZylaT/A4AyM2mlBDbbWNGTn+uw6z1KupKyMuKrcONluykKOmMjwwbPndnBYas1CNzn0orxMnNFTBjQAuVJtsZu+osa1CBIjOl9ZZoYNrum7sHkjxutuGjvISo76D5R8nFPJqBuJRlzgLMDGF1yL2A53NdNU11L1hU7Wmvj8naq5L4IjqyYkxhtcBzGtNuNjKh00uZLwiWjmvj8jDo/oY2rrKimZUWbCLiQM1w8XAyAeLbeJ2JIxu7FdOhnk4pnOi0UjdWz0stU2IRX+Vc0AOItlql4tt47kKKva5CopzcW7WJLS8lMUoLo8Qa8DIlsbXAG18yJVZwl1Llg76qa+PyI8QwRlDTPkgxGOUggiMNZd1zY2IkPHgqalKDV2yakXCN86ft+RVpBQ1NJRMrDVB4cIjzfNBuUgBtr652X4JZYaKV0TKnKMVK+9hfglWZoWu45rFUp5XYeUbOxrhGAzVNOKl1a2Jp1rgwghoa4jN3ODhwWyOFi1cWFJyjmzW9vybfF9v++IP8OP/AMyOyw6r4/IcL/zXx+SM/pF0VY+n51s7RbVkaA1rgQDcAE8eJ2Kith4xV0JGPi1vYkJasBW0cXsS2FYgrqUPaQVMZZXcE7EHqIDG8tO7Np6urrC6tOeeNxKsLd5F78nek3w2ns8/LRWbJ1+a/vse8Fbac8yOlhq3Eh5olisNIIAEAaSyBoLibAAkncABckoIbtqectLsdNXUyTnySdWMcGDJo7Tt71jlK7ucWpJ1qn/bDlo5QajLnacyuXiKmZ2LZtbIkEbVQhUd2tUoZEN0hoXufY8LRkb876pO48CuhRklH+SZ09M0RPyc02ridMbk3edt/NPFbIvVBRmpTjoPf/yAB+FU9iR8mNhtlrPVsvEaqtuJquX9inkHiLame5J+RG03Plt4qKcryK8NLNUdlyIfykxl2K1IDiBr7iRuChu1yJtRzNrmWfyMsth1QNtpX/8AJYmp7MswrvGXr/RVOA4NzzZ3lzuhcgXNsm32dyobtFIVQjwU7K9mWzyj/wBhRfUpvuBXz8KLKn+OPsI9DW/1UHqAHgufWXebCS1H3RulZJgxjkfzbHNma5+VmjnHZ55LfBfp6hTinRsyA4roNh0cMj48QMj2tLms1h0iNgyKRpLVP+CicYKLakvhDfoDgwLedcSTuuSfasuJnbQtnZKyJ0+P8+5c5oztCd7UorQmkaoEZHNJqHWbrN8puYWjDzyuw8Gn3WJtCNIPglTHL+zd0JR9B209oOfcupGWV3K6U3RqanophBAI2bRwstZ2jKABAEI5WMZ5ij5tp6c51Bx1Bm8+wfaVdWVkZMZUywtzZSlBDzkzW7m9I9u5YK0ssDHRjli5E+gjsAFytxRXG1MhkKo2pkMjhilGHMvwIN94zVsG1sWRuRTRyVrMWic4hjRO4kuIAHRdtJ6yuhQ2iZ6DSqo78ulUySqpzG9rwGAEtcHAHWfkSFpk+8bKrTm7dP7FvIzVxxVMxkexgMIALnBoJ125AkpaTSepThGlN36ER08kDsVqHNIc0uuCCCCOojah63Co01K3Usfkmr4o6GobJIxjjK8gOc1pI5lguATmmpOyZZhJJQab5/0QrQlnyFZ9V5/yFUtXjEeP+FehZ2K09PXYbDTGrhiPNwFxLmOI1WC41dce1aHZxtcd5ZwSUkthqpdH+Yj1Y8Wgs0Egc3Gb2Gz9d1Kl0Vu2VtPdzX/e4r0XlhmwcQPqIonyMkadZzbtLnE3LC4X7FZCzhZk07So5W9yMR8ltIP9pw+i0/8AXUZX+4Mj/evhHHD5G0lU+lbI2do1dV7QA03Gexx48Vkr0+Yiu3K7uSt7d5/PuXPaEaE0jbpGKxNI1KxGI6mK4IQnYXmQCrh5uVzNx6Q/ELq0pZoXJrxulMvTkwxj4RRNa43fCeadxsBdh9H2LdTldG/C1M9PzRMFYaQKAKQ5XcR52t5u+ULA37Tuk78PBZqrvKxycbJyqWXIYNDoL60h+cfVuXNxctbDT7qUSYRhY0VoVRtUoZCqJp/OYTpDo2qoQ5jgMjY/kFWQ3HjuVljlI6WfVY0l7iG6rbl5cABsG2+263Uk0rGedNwnte4+4PyO1Ug1ppGxbw1xL3eiDYHvWrJJ+RqjRqNbJD1NyKlw/wD2eETh6xIhUpdfsSsI1zXwMeIckFXB0ontnsNlyHdgDvehwkLUo1LaJe2hCKyjcHlkgfG8ZFpu0g9iTYzJ5eROeTWohZrwSGxfsJzDr7RnvQ5ZjVRrxn3WtSS1HJtC8lwNr8Mgp9i/hw6L4E03JrC0El1gATcnIW2k57Et/IMkF9KGbD+TqSrbzsGq2IkiN0jnh0jR88AfN4J4xbV0kVKLnrGKsKP6IKn95F6b/cp4b8ieFL9sfgbcOwc0VcaeSzpAGm4JIsRfK6oqppNEK+sbLToT17eOa5rSK2J5WHsSMRiSRqQRiaQJRGQzS+DVc2Tgc+zYVuwkt4lsVmi4ko5HcQ5urfEdksf+aM3Hqc5dGk9bEYGVpuJdK0nVAoA8w6T1/OzVEvnyPLewus31WWN6tnFh+pWv1ZJtG4NWJvYuTXd5ssqO7H2MKoVCqJMh0K4m8CnSHRtiNUIYnyPFw1pOXsVsVdjN2Vx80L0cFOznpADUSgOkPmA5iNvAD1ldmlTUEaaNPL3nux9xHEY6dhkme1jBtJNu4daduyuy2UoxV2RH+lfDtbV513bqG3v9SXiIp7RHz+CX4fXxzxiSJ4ew7CDl2dRTJ32LoyUldMivKVokytp3Pa208bS5jgM3AZlh49XWknG+q3Ka9JSWZbooSimuLHaPw3rO+qOXVilZotLQTTfMQVB4Bjzv+i7r696aLubMPiM3dnuSScfpKYwsJFLEf6y8ftXjMQNPAfOPXZNGGZlzXFllWy3/ANE1jYAAAAABYAZAAbgFoNKVjdAFLaVj/wC8d9Rn3QslbmZvrl7f2S7VNshbr/muYyliWVvEqtisSSpGIxLIEohHdKoNaF3er8PK0x6T7wz6GV/NVVLLwkYD2OOo71FdVO0ipfp1l6npVaztCPGKjm4Jn+bG93g0qHsLN2izy5WeS0cXNCxLY5OF1n7FhYUPk29i5E/EwluOkYSolCuO6dXHQqjI4Jl5jIQ6QlmrEHGzDUQB98hqc629zwstWHtmJdrL1X8k9+MdJ/Ew/wCI33rrZl1NvGh1RT3LnioqJKeOGVr4w1zjqO1hrEm97b7AePWq5NNlE5qVTrZFfwYc3V2blW5u5iliJX3LW5CZXNfUxXJZqseBwdct9Y+6E9J6s1YSV2y37K83HlGdobVTtb5Ie4DsBI9gCyPwo5FRdxe4/wCi+j8ldOIWZNGcj7XDG329vAKIxzOyKqVJ1JWR6EwvDo6eJkUTdVjBYD8Sd5PFa0raI7UYqKsiH6SaZgV9NQwuzdK0zuG4Aj5Mfj4JJSd7IoqVXnUY9Vf/AETxWGkpfSn+3Hbugz7oWWtzMv1z9iWvtbMkrmSsVsTSEcFU7CMSyXS6lbEkoSisacZZeN3YU1N95BHcgFE6zMtxNu43XXewmJXf9T1TSy67Gu85rXeIBW07Kd1catMz/Uam37p/sSz8LK6/+N+h5qqxnHfzx7CsfJnMwm79CxcOHQb2LkS3YPccowlRIriHWnSHQsivx9asV+o6M11EJmFjtUg8bFXQk07liIx/RzGTfW9ZC1Ks/IdKPRGZeT5kTddvSLcwL3T5sysNZWaWlyCVFOWyGNocXXyFiCSTYNA3m5tYIcXFanOq0JwevsXpydaLmhpzr/rpSHSdVgdVg42ue8laacMqOhh6PDjruxx0xxxtFSSzEgENIZ1vcDb39yaUrItqzyRvzPNOjdBLVTBkTS58juiPxJ3C29UOO0Uc+rDamj0tojo5HQQCJmbjnI+1i9/HsG4K+McqN9GkqcbDHyn6btw6HVYbzyA6g80eeR7P5KJy5LcWrNrux3f28ymeTsudiNO9+bnzsNybnad+/btVd0moozuUVKMF1PTyvN5S+lH9uu2eQzb9ULLV5mX65exMXXttb6lzXcrYllJ4jxVbv1EYjl7VWxGI5AlEY14t+rd2KafiREdyvKHY767vwXYexGL8XseocDN6aA/8GL7gWxbHXh4UcdKotajqBxif6m3UT8LFqq8GeZMSHk9Tx+KyR2OXhPE15FiYUfk29i48/EwluOcaVEiuKydWHQrjI4Hx/knVh0LIh9HxurI+gyFkRt5o9auXsWI54ri7KdgLruLjqxsaOnI7zWjefYroEuSiGi+i5bJ8LqQ3n3eQwZtgafmg/Ofxd4LZCFtWPTpu+eW5J6yqZEx0kjg1jRdzjsAVjdi6TUVdnm7lH0ydik4Yy4gjuGjt2k9Zt3bOKqbvqzHKd+/L2X9ln8ieCxR0pnAvI9zmEnc1p2N4X2nuU0tdRsKrpze5NdJMX+CwOk1HSO2MY0Fxc47BkDYcSnlLKrl9Wpkjc834vQV1XUOnnhlJJv8Aq3+oWyHUqc2hhc7J73e+g+6HYXMyupSYZWtErLkxvAGe82SRvmRVSjLiK65nogrWdcpfTNj48XkmMUhjDGXcGOc3JovmBZZaqvcxymozlfyJNR1rJWBzBcEA7TvXNmrchd1c1lI6/EFVOwjEstkmgjEkiViMacZfaN3Ympq8kEPEV/hmYPW8+1deWi9iMV4/Y9R4Sy0EI4RxjwYAti2OtBd1Cioi12uadjgWnvFlJLV1Y8sY5EWh4O1pBPaDn+KxQOPh+7Us/Qmmjc2tE3sXKrq02PUVpD7Gq0QhXEepMmOhZE49nqToZClhG8k/nrTrzHRxr8VMRbHFHrzPyjjHlHrPmtG8laKcXJ6EuVtEtR80c0cMTjUVDhLUuFtb5kTfMiB2DidpXRhTUUaKVLLrLcdMZxaKlidLM8MYPEng0bz1KxtLVjzmoK7PPOn2nU+Jv1IwY4Gk2aDe/AuO8+zdxVTfOXsZpu/eqL0X+xkoqMMCqlJtmCrVc5al68kU7W4e0FzQeck2kDerqXhOhhJLhk1+Fx+e30h71bdGq6D4Wzz2+kPei6C6AVLDkHtP2gouGZdTsVJI2aQztFNUAuaDzMuVwD+rO5RLYrqNZXryKj5OZ7xuGtsJC5eIMv0L0RLZie31rGytsRSnqSMRiWRIKyPaVT6sLu9X4dXmNSV5EV0dpDIYmDa9wHe82HtC6c9dCqt36rXsepALLadoygDz3yj4bzdZM22Ty5w+30v9Sxy7s2casslUR6DVV2Fp2jJYMZHW5orrW5NIysZQhVE5MOhVGeJTLzGRpiNY9jWCIDXkkZEwu2BzzYOdxA4BaKMc8rDXa2Jfo1o4ykaTfnJn252Vw6TiNw81vUuxCCgtDZTpKC8x2q3uaxxY3XcBdrbhtzuFzs7UxY9FoU7pTobi2ITCScR6gvqxh4DWjgD+O9VWle7RkUaubNJXfrt9jnJyeVeqAynYzc4iZp1he9vJSyjKW6GmpzVnFfP4EVVycVzQ52owNAc79YCQBn3pFTnzMTwlRa2+5AdQvJs4ixsjS12hU1FK63NvgTvPKLroHEj+0PgTvPKLroHEj+0fNBactxClJcT8szb2qVa6HpzTmrK2p6ZK1HWPOXLGD+lXBptdrb2+qFQ0szZhqZc0m10GzAq19KSWG98yDsJ4rPUSmtTHx2tizKHEGTNDmO7thBXOnBxZfe6ujaVyqYjEkhSisg+nVVkGDaTbxW7Bw1uX0FzHnkww7nK2LhHZ3oi49gW2Gs0UYZZ6t/cvxbDsAgCr+WTCriOcDcWu7W5jxBd6AWaurST9jn46G0vYqbB5+Zqep3SH4rNXhnpiweel6aFkU77gFcplArjKkdMUxut1+xMnYZCbFpg19K57g1oqoSSTYAB1yeoLXhX39SW9U31RP/jPR/xMPpt966+ePU38WHUPjRR/xMPpt96M8eocWHUPjRR/xMPpt96M8eocaHUPjPR/xMPpt96My6hxodRNiWklIYpAKmIkxvAGu3MlpUOS6iyqws9TzRh46T/rLP8ASvQ5tbwR9BxSmYFBA56KTNZW0znkNa2VhcTkAOJKaO6LqLtNNl+HSej/AImH02+9asy6nY40OpQ3KpVMlxQvjcHtLBZzTcGwGwqp63MdRp5reQ0BUHOHbR2v5qSxPRdt7VVWhmiX0JfSTkyXC5jHYkqJLAlRa4pW+I1HPVN9zM+87F1qMMsPUvqvJS9S4eR3CtWOScjyrMb953dbUHcVooK7cvYfAwsnIspaTeCAGzSTDBU08kdrki7frDMeOzvSVIZotFdWGeDR5ox2icwkZ60ZuL5Et3368vEFZIO+5y8PPJNxfMlujGIiWMcVza9PLIsqwyskUblQVoUxvsmQ6OGMCPmnGU9EC53q6k3mVhrpbkQrdEzG3nZaeeOI26RtYX2awDrtHaF0v1Ei3NbVwt8GYNEC+PnY6eofHa4eALEDaWtLtZw6wFK4jWwKSauoaeiE0OBRPjdMyKV8LDaSQEarTYHPpX+cNyFKTVw4sWm1HRc7IxU4JHHEyZ8MzYpDaN5LdV205dK+4qbvdoiVaCWZw09EKMQ0HdG0ySU9TGwZudkQ0cTquJ703eWtizMlq4aeiEUej8LRG5zZI+cBkie7V6QBtcWJO0qHNtaoIVs9lblzEmLRvibHK+ItZKLx/TsQC4DdmR4pVEw8JTd46LfUMSoJoGRySxljJc4ydjtmY9IeKFFiqk+aNqrBagcyDG4c/bmfp3IHR73DxCEgUXGztvsYpdAq2XWMcMjtV7o3Wdse3It27lZr0NMXN7R/gQVeDvpZubmBbIBfVJuQCobdhJylZpqwoCqMZyqJCLBou5xsPepVuZdQpKpKzLBwjWEQD9tlyq1s2hdUtcatKsTEUZ4lPh6eeRNKGZkY0fw9z3NbYlzyC4DbnsA6ze3eujN8l6FVefEqWR6YwTDhTwRxC3Rb0rbC45kjvWyEcscqOtThkioi9MOCAMFAFR8q+jmo8VDBk65P1trgfvD7Sx1o5ZZuT/k5eMo2edFY4VV/BpgPmONx1dSrr0+JHzHhJVYeaLGpKgOaCFyGrOxQ1bQWRuUkoT4nOGGGR/kMnhe/f0GvBJ7tvctWFaVTUbRavqhq0qwipEldU/CY2wSnWbaQfLMJOqwNBN8rbdll05xepNWD1lf779NB8NM6avoq6KaMUkcMYeTI0c3qts5hbe4O3K2d027TLt5KS209uproziMT6edl2tiqsQmisbZRzQnUdbgHaqiPP1EpTVmuTl9mhJygVjH0TY2OBbBV8wyxFy2Kn1S6w4u1lFR6W8xcRJOFk9nb7GNOtLIqWtqBFT688sXNmUSuc0scwA2jA1QR2p3u2i9pynLIl63E+NYDNV0mGmDUPNQuD7vY0gl4IFieASco+gkG1GMl06iXHaIVMODQhwF2vDjcdG8jczwsM8+Ch8l5Fbd4wiuasP2mU9PWU1XFFOHmnkjkjZqFnNsYOacxjiflB0Scrbk8no7FlWcZRdnt/wDBVSYjC44dTTOaGmGnmifcfJzxPJIJ4OaLHuQmnZEqUW4xfReww4DMP0xiRLhbm6rVNxbpa2w772ChWzN+pXG2dv8A9is6RrnSEk3DSQ0bLBLoooSbjGCSW+47WVZiO+EDXqGttk3M8M//AEq6ztA2UYWg5dSb1VQGNudy5aTkxdWyuq+pNTMSfIYfE8F1qUOHEvqS4ULc2WvyT6OnWNRINltX61sh3A3PW4cFZRjmln5LYjB0b95lqhbDpGUACABACTFKFs8bo37HDbvB3EdhSyipKzFnBSVmeetMtG3U8jo3CwvkRsB3EdR2jvG5YleMsr3/AKOQ1KhMSaL4wY3c1JtFrdY4rPiaN+8jTUjGcc8SdQyAi4XP2M+xvPEHtIOwpoys7jRlZkZn0Ma93lHV3jctkMVbkWwnGLukbP0IbucQEyxXOxLlFu7Rl2g4tk8i2XipWK5tEtwbu0a/EU5fKOTdpXQP0/2oW4boUI36zna1gbXSyxF9EMpRXhRpX6ENedZp1c9yI4hJaoVZEvCcPiGb25xybtK6E/p/tRgaCCx6ZvcH8+CjtPkF4P6Rvr9DCzVJlIFzck2tlb3Jo4lNaIO5bSKIz8Afndxvv7tmS05kZXWha1jvS0+pe5zO0lK3crqTz7HZ1QwbXN8QoSYipyfJi3Aq9jZbgg32kdSpxEG4mmnCai01oa6R4yZnc1H3ncBxKTD0FFZmXRSpxzyHTQjRp1RI1jR0QdpGRt5TjxAy7yBvV7vOWWP/ACM0VKvUuegsPo2wxtjZsaLdZ4k9Z2rbGKirI68YqKshSmGBAAgAQAIAYdLNHW1kRFhrgHVJ2EHa0nh17jmqatLOtN+TKa1FVEUBpFgT4X6rrtIJDXEWII2td17PUQs0J6tPfmjmQnKjKz9zvo/pAWnm5ciPX1jqWavh/qiaJQUlmiTOCcOFwsD03KNhS16AudWyKRrnQP3Kbk3OgkzU3JubNk2/napuTczr5d6L6Bcw6XYexF9Qual+ZRfUi4jrohIwtO9EZWYKViF1Ohxe8udI43N8yT+K2LF5VZItVWK2SMfEePfmleNkT2h8jq/RaBguQEnaqktEJx5Mj9dUNDubgaL7zwHXwWqnCTV5jt5Y5pjho1o+6d4YwE3IDnDa48G/nJPKTbyrcxyc60rIv/RfAWUkQaANcga5GzLY0fRFz4krVSpKmrHUo0lTjYelaXAgAQAIAEACABAEf0q0ZZWMN7B9rAnY4ea78DtCpq0VPXn1KK1BVF5lGaT6MPgcWvabN3/OZfYTxHXsNlmjNxlllo/5OZ36MtBuw7GZKbJ/SZudu7+CrqUIz1RoThV236Ezw7F2Si4K586bi9SuUHEcmyKsW50bIgLm7ZFJNzYSIJuHOIC4GRAXNTIgi5o56gi5zdIgLjXiOMMjBuQrIUpSGjByIbiOLSVJIb0Wed7hvXQpUYw1ZZKUKW+47aL6KvncGsabHP6Tuu52N+kncpSeWG/2RntOtLUvPRnRyOkYALF9rEgWAHmt4D271rpUlBefM6lGiqa8x8VpcCABAAgAQAIAEACABACDFsJjqG6sg2X1XDJzb7bH8NiSdOM1aQlSnGasyptKuT58V3x2Lc8wOhb6TfmesdixyhOl5r7/AJOZVwsoaor+fDnwuyvG7cNrHdn8kZo1F1FjiHtPUXUmkkkf6xtxxGYWephU/Cy1KE/Cx/odIon71llQlEWVOSHOOtadhVTi0JZnYTBQQZ55GpJgzDigg4yVrRtKlRbJsxrrdJImb1bHDzkPGlJkfrNIZZco22HE5BbIYaK3Yz4dPxP4EdJhj5nZ3kIzO5je3d4q5zjTXQrnXlLSKsWLopyePks+TJuViR0fsNPldpsO1TCnUqb6L7jUcLKWrLWwvDI4G6sbbXtrHa5xG9x3rXCnGCtE6UIRgrRFqccEACABAAgAQAIAEACABAAgAsgCP4zolBUA9EMJ4AFpPEsOXhYqiph4T12fVFFTDwmV/jPJnI25jz62dId7CbjuJWd0qsNu99mYamDkttSFV2isjXEFgLuA6L/RNik4yWktPUqzVYaXG2Shkj3yM7QbetNeEhu0SXiRltXMNko7x/NQ6MOhPaIc4mfhtR+8b4FRwafQnj0/2mH1cx2yjuH81KowXIh4iHKIR0Ekn7x/YDb1KW4RI7TN7JDlh+isj3WDAHcPLf6LblRxk/Ddi3qVCbYLyZPdYy5db8h3RtNz3kJ1Sqz30LqeDk99CwMG0VggA6OuRsLgNUHi1gyHtV9PDwhrz8zbTw8ID7ZXl5lAAgAQAIAEACABAAgAQAIAEACABAAgAQByqKdrxZ7WuHBwDh4FQyGrjZNozTO/Z6v1S5vqBsqZYelLeKKnQg+Q3zaDUzvOHou+80pOx0+V/kTslM4/0f03F3oxf9iOyQ6v5I7JDzO8Og9M3zj6LfutCOyU+d/kFhKY4Q6NUzf2et9Yl3qJsnjh6cdootVCC5DlBA1gsxoaODQAPAK8sSS2OqCQQAIAEACABAAgAQAIA//Z"/>
          <p:cNvSpPr>
            <a:spLocks noChangeAspect="1" noChangeArrowheads="1"/>
          </p:cNvSpPr>
          <p:nvPr/>
        </p:nvSpPr>
        <p:spPr bwMode="auto">
          <a:xfrm>
            <a:off x="155575" y="-1143000"/>
            <a:ext cx="2381250" cy="23812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8" name="Picture 10" descr="http://cdn.shopify.com/s/files/1/0002/0948/files/title24-l.jpg?100692"/>
          <p:cNvPicPr>
            <a:picLocks noChangeAspect="1" noChangeArrowheads="1"/>
          </p:cNvPicPr>
          <p:nvPr/>
        </p:nvPicPr>
        <p:blipFill>
          <a:blip r:embed="rId2" cstate="print"/>
          <a:srcRect/>
          <a:stretch>
            <a:fillRect/>
          </a:stretch>
        </p:blipFill>
        <p:spPr bwMode="auto">
          <a:xfrm>
            <a:off x="990600" y="3276600"/>
            <a:ext cx="2381250" cy="2381250"/>
          </a:xfrm>
          <a:prstGeom prst="rect">
            <a:avLst/>
          </a:prstGeom>
          <a:noFill/>
        </p:spPr>
      </p:pic>
      <p:grpSp>
        <p:nvGrpSpPr>
          <p:cNvPr id="12" name="Group 11"/>
          <p:cNvGrpSpPr/>
          <p:nvPr/>
        </p:nvGrpSpPr>
        <p:grpSpPr>
          <a:xfrm>
            <a:off x="4191000" y="1600200"/>
            <a:ext cx="4791075" cy="4038600"/>
            <a:chOff x="4191000" y="1600200"/>
            <a:chExt cx="4791075" cy="4038600"/>
          </a:xfrm>
        </p:grpSpPr>
        <p:pic>
          <p:nvPicPr>
            <p:cNvPr id="2060" name="Picture 12" descr="http://www.fresnod.com/files/Title24Graphic.jpg"/>
            <p:cNvPicPr>
              <a:picLocks noChangeAspect="1" noChangeArrowheads="1"/>
            </p:cNvPicPr>
            <p:nvPr/>
          </p:nvPicPr>
          <p:blipFill>
            <a:blip r:embed="rId3" cstate="print"/>
            <a:srcRect/>
            <a:stretch>
              <a:fillRect/>
            </a:stretch>
          </p:blipFill>
          <p:spPr bwMode="auto">
            <a:xfrm>
              <a:off x="4191000" y="1600200"/>
              <a:ext cx="4791075" cy="3743325"/>
            </a:xfrm>
            <a:prstGeom prst="rect">
              <a:avLst/>
            </a:prstGeom>
            <a:noFill/>
          </p:spPr>
        </p:pic>
        <p:pic>
          <p:nvPicPr>
            <p:cNvPr id="11" name="Picture 10" descr="http://cdn.shopify.com/s/files/1/0002/0948/files/title24-l.jpg?100692"/>
            <p:cNvPicPr>
              <a:picLocks noChangeAspect="1" noChangeArrowheads="1"/>
            </p:cNvPicPr>
            <p:nvPr/>
          </p:nvPicPr>
          <p:blipFill>
            <a:blip r:embed="rId2" cstate="print"/>
            <a:srcRect/>
            <a:stretch>
              <a:fillRect/>
            </a:stretch>
          </p:blipFill>
          <p:spPr bwMode="auto">
            <a:xfrm>
              <a:off x="7924800" y="4724400"/>
              <a:ext cx="914400" cy="914400"/>
            </a:xfrm>
            <a:prstGeom prst="rect">
              <a:avLst/>
            </a:prstGeom>
            <a:noFill/>
          </p:spPr>
        </p:pic>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buNone/>
            </a:pPr>
            <a:endParaRPr lang="en-US" dirty="0" smtClean="0"/>
          </a:p>
          <a:p>
            <a:pPr lvl="1"/>
            <a:r>
              <a:rPr lang="en-US" dirty="0" smtClean="0"/>
              <a:t>History</a:t>
            </a:r>
          </a:p>
          <a:p>
            <a:pPr lvl="2"/>
            <a:r>
              <a:rPr lang="en-US" dirty="0" smtClean="0"/>
              <a:t>First statewide mandatory green building code.</a:t>
            </a:r>
          </a:p>
          <a:p>
            <a:pPr lvl="2"/>
            <a:r>
              <a:rPr lang="en-US" dirty="0" smtClean="0"/>
              <a:t>First published with the 2008 California building Code</a:t>
            </a:r>
          </a:p>
          <a:p>
            <a:pPr lvl="2"/>
            <a:r>
              <a:rPr lang="en-US" dirty="0" smtClean="0"/>
              <a:t>Request from Governor Schwarzenegger that green code be investigated.</a:t>
            </a:r>
          </a:p>
          <a:p>
            <a:pPr>
              <a:buNone/>
            </a:pPr>
            <a:endParaRPr lang="en-US" dirty="0">
              <a:solidFill>
                <a:srgbClr val="FF0000"/>
              </a:solidFill>
            </a:endParaRPr>
          </a:p>
        </p:txBody>
      </p:sp>
      <p:sp>
        <p:nvSpPr>
          <p:cNvPr id="4" name="Title 3"/>
          <p:cNvSpPr>
            <a:spLocks noGrp="1"/>
          </p:cNvSpPr>
          <p:nvPr>
            <p:ph type="title"/>
          </p:nvPr>
        </p:nvSpPr>
        <p:spPr>
          <a:xfrm>
            <a:off x="381000" y="609600"/>
            <a:ext cx="8382000" cy="1143000"/>
          </a:xfrm>
        </p:spPr>
        <p:txBody>
          <a:bodyPr>
            <a:normAutofit/>
          </a:bodyPr>
          <a:lstStyle/>
          <a:p>
            <a:r>
              <a:rPr lang="en-US" sz="3200" dirty="0" smtClean="0"/>
              <a:t>California </a:t>
            </a:r>
            <a:r>
              <a:rPr lang="en-US" sz="3200" dirty="0" smtClean="0"/>
              <a:t>Green Building Standards Code (</a:t>
            </a:r>
            <a:r>
              <a:rPr lang="en-US" sz="3200" dirty="0" err="1" smtClean="0"/>
              <a:t>CALGreen</a:t>
            </a:r>
            <a:r>
              <a:rPr lang="en-US" sz="3200" dirty="0" smtClean="0"/>
              <a:t>) Title 24 section 11 </a:t>
            </a:r>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r>
              <a:rPr lang="en-US" dirty="0" smtClean="0"/>
              <a:t>Goals</a:t>
            </a:r>
          </a:p>
          <a:p>
            <a:pPr lvl="2"/>
            <a:r>
              <a:rPr lang="en-US" dirty="0" smtClean="0"/>
              <a:t>Improve public health, safety and welfare.</a:t>
            </a:r>
          </a:p>
          <a:p>
            <a:pPr lvl="2"/>
            <a:r>
              <a:rPr lang="en-US" dirty="0" smtClean="0"/>
              <a:t>Encourage sustainable construction practices.</a:t>
            </a:r>
          </a:p>
          <a:p>
            <a:pPr lvl="3"/>
            <a:r>
              <a:rPr lang="en-US" dirty="0" smtClean="0"/>
              <a:t>Planning and design</a:t>
            </a:r>
          </a:p>
          <a:p>
            <a:pPr lvl="3"/>
            <a:r>
              <a:rPr lang="en-US" dirty="0" smtClean="0"/>
              <a:t>Energy Efficiency</a:t>
            </a:r>
          </a:p>
          <a:p>
            <a:pPr lvl="3"/>
            <a:r>
              <a:rPr lang="en-US" dirty="0" smtClean="0"/>
              <a:t>Water efficiency and conservation</a:t>
            </a:r>
          </a:p>
          <a:p>
            <a:pPr lvl="3"/>
            <a:r>
              <a:rPr lang="en-US" dirty="0" smtClean="0"/>
              <a:t>Material conservation and resource efficiency</a:t>
            </a:r>
          </a:p>
          <a:p>
            <a:pPr lvl="3"/>
            <a:r>
              <a:rPr lang="en-US" dirty="0" smtClean="0"/>
              <a:t>Environmental quality</a:t>
            </a:r>
          </a:p>
          <a:p>
            <a:endParaRPr lang="en-US" dirty="0"/>
          </a:p>
        </p:txBody>
      </p:sp>
      <p:sp>
        <p:nvSpPr>
          <p:cNvPr id="4" name="Title 3"/>
          <p:cNvSpPr>
            <a:spLocks noGrp="1"/>
          </p:cNvSpPr>
          <p:nvPr>
            <p:ph type="title"/>
          </p:nvPr>
        </p:nvSpPr>
        <p:spPr>
          <a:xfrm>
            <a:off x="457200" y="533400"/>
            <a:ext cx="8229600" cy="1143000"/>
          </a:xfrm>
        </p:spPr>
        <p:txBody>
          <a:bodyPr>
            <a:normAutofit/>
          </a:bodyPr>
          <a:lstStyle/>
          <a:p>
            <a:r>
              <a:rPr lang="en-US" sz="3200" dirty="0" smtClean="0"/>
              <a:t>California </a:t>
            </a:r>
            <a:r>
              <a:rPr lang="en-US" sz="3200" dirty="0" smtClean="0"/>
              <a:t>Green Building Standards Code (</a:t>
            </a:r>
            <a:r>
              <a:rPr lang="en-US" sz="3200" dirty="0" err="1" smtClean="0"/>
              <a:t>CALGreen</a:t>
            </a:r>
            <a:r>
              <a:rPr lang="en-US" sz="3200" dirty="0" smtClean="0"/>
              <a:t>) Title 24 section 11 </a:t>
            </a:r>
            <a:endParaRPr lang="en-US"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525963"/>
          </a:xfrm>
        </p:spPr>
        <p:txBody>
          <a:bodyPr>
            <a:normAutofit/>
          </a:bodyPr>
          <a:lstStyle/>
          <a:p>
            <a:pPr lvl="1"/>
            <a:r>
              <a:rPr lang="en-US" dirty="0" smtClean="0"/>
              <a:t>Versions and Accomplishments</a:t>
            </a:r>
          </a:p>
          <a:p>
            <a:pPr lvl="2"/>
            <a:r>
              <a:rPr lang="en-US" dirty="0" smtClean="0"/>
              <a:t>2008 version was voluntary</a:t>
            </a:r>
          </a:p>
          <a:p>
            <a:pPr lvl="2"/>
            <a:r>
              <a:rPr lang="en-US" dirty="0" smtClean="0"/>
              <a:t>2010 version became mandatory</a:t>
            </a:r>
          </a:p>
          <a:p>
            <a:pPr lvl="2"/>
            <a:r>
              <a:rPr lang="en-US" dirty="0" smtClean="0"/>
              <a:t>2013 version out now. Will become effective January 1, 2014.</a:t>
            </a:r>
          </a:p>
          <a:p>
            <a:endParaRPr lang="en-US" dirty="0"/>
          </a:p>
        </p:txBody>
      </p:sp>
      <p:sp>
        <p:nvSpPr>
          <p:cNvPr id="4" name="Title 3"/>
          <p:cNvSpPr>
            <a:spLocks noGrp="1"/>
          </p:cNvSpPr>
          <p:nvPr>
            <p:ph type="title"/>
          </p:nvPr>
        </p:nvSpPr>
        <p:spPr>
          <a:xfrm>
            <a:off x="381000" y="609600"/>
            <a:ext cx="8229600" cy="1143000"/>
          </a:xfrm>
        </p:spPr>
        <p:txBody>
          <a:bodyPr>
            <a:normAutofit/>
          </a:bodyPr>
          <a:lstStyle/>
          <a:p>
            <a:r>
              <a:rPr lang="en-US" sz="3200" dirty="0" smtClean="0"/>
              <a:t>California </a:t>
            </a:r>
            <a:r>
              <a:rPr lang="en-US" sz="3200" dirty="0" smtClean="0"/>
              <a:t>Green Building Standards Code (</a:t>
            </a:r>
            <a:r>
              <a:rPr lang="en-US" sz="3200" dirty="0" err="1" smtClean="0"/>
              <a:t>CALGreen</a:t>
            </a:r>
            <a:r>
              <a:rPr lang="en-US" sz="3200" dirty="0" smtClean="0"/>
              <a:t>) Title 24 section 11 </a:t>
            </a:r>
            <a:endParaRPr lang="en-US" sz="3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p:spPr>
        <p:txBody>
          <a:bodyPr>
            <a:normAutofit fontScale="92500" lnSpcReduction="20000"/>
          </a:bodyPr>
          <a:lstStyle/>
          <a:p>
            <a:pPr lvl="1"/>
            <a:r>
              <a:rPr lang="en-US" dirty="0" smtClean="0"/>
              <a:t>Title 24 section 11 implementation</a:t>
            </a:r>
          </a:p>
          <a:p>
            <a:pPr lvl="2"/>
            <a:r>
              <a:rPr lang="en-US" dirty="0" smtClean="0"/>
              <a:t>Residential is regulated by California Department of Housing and Community Development</a:t>
            </a:r>
          </a:p>
          <a:p>
            <a:pPr lvl="2"/>
            <a:r>
              <a:rPr lang="en-US" dirty="0" smtClean="0"/>
              <a:t>Non-residential is regulated by the Building Standards Commission</a:t>
            </a:r>
          </a:p>
          <a:p>
            <a:pPr lvl="2"/>
            <a:r>
              <a:rPr lang="en-US" dirty="0" smtClean="0"/>
              <a:t>Applies to new buildings only.</a:t>
            </a:r>
          </a:p>
          <a:p>
            <a:pPr lvl="2"/>
            <a:r>
              <a:rPr lang="en-US" dirty="0" smtClean="0"/>
              <a:t>Provides a set of Mandatory Provisions that are required for all new construction</a:t>
            </a:r>
          </a:p>
          <a:p>
            <a:pPr lvl="3"/>
            <a:r>
              <a:rPr lang="en-US" dirty="0" smtClean="0"/>
              <a:t>Basic Quality construction practices</a:t>
            </a:r>
          </a:p>
          <a:p>
            <a:pPr lvl="3"/>
            <a:r>
              <a:rPr lang="en-US" dirty="0" smtClean="0"/>
              <a:t>Green practices not addressed in the building code</a:t>
            </a:r>
          </a:p>
          <a:p>
            <a:pPr lvl="3"/>
            <a:r>
              <a:rPr lang="en-US" dirty="0" smtClean="0"/>
              <a:t>Duplication of requirements found elsewhere in the code</a:t>
            </a:r>
          </a:p>
          <a:p>
            <a:pPr lvl="3"/>
            <a:r>
              <a:rPr lang="en-US" dirty="0" smtClean="0"/>
              <a:t>Additive to other code requirements</a:t>
            </a:r>
          </a:p>
          <a:p>
            <a:pPr lvl="2"/>
            <a:r>
              <a:rPr lang="en-US" dirty="0" smtClean="0"/>
              <a:t>Includes two voluntary tiers that may be adopted via local amendment.</a:t>
            </a:r>
          </a:p>
          <a:p>
            <a:endParaRPr lang="en-US" dirty="0"/>
          </a:p>
        </p:txBody>
      </p:sp>
      <p:sp>
        <p:nvSpPr>
          <p:cNvPr id="4" name="Title 3"/>
          <p:cNvSpPr>
            <a:spLocks noGrp="1"/>
          </p:cNvSpPr>
          <p:nvPr>
            <p:ph type="title"/>
          </p:nvPr>
        </p:nvSpPr>
        <p:spPr>
          <a:xfrm>
            <a:off x="457200" y="533400"/>
            <a:ext cx="8229600" cy="1143000"/>
          </a:xfrm>
        </p:spPr>
        <p:txBody>
          <a:bodyPr>
            <a:normAutofit/>
          </a:bodyPr>
          <a:lstStyle/>
          <a:p>
            <a:r>
              <a:rPr lang="en-US" sz="3200" dirty="0" smtClean="0"/>
              <a:t>California </a:t>
            </a:r>
            <a:r>
              <a:rPr lang="en-US" sz="3200" dirty="0" smtClean="0"/>
              <a:t>Green Building Standards Code (</a:t>
            </a:r>
            <a:r>
              <a:rPr lang="en-US" sz="3200" dirty="0" err="1" smtClean="0"/>
              <a:t>CALGreen</a:t>
            </a:r>
            <a:r>
              <a:rPr lang="en-US" sz="3200" dirty="0" smtClean="0"/>
              <a:t>) Title 24 section 11 </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838200"/>
            <a:ext cx="7772400" cy="7325082"/>
          </a:xfrm>
          <a:prstGeom prst="rect">
            <a:avLst/>
          </a:prstGeom>
          <a:noFill/>
        </p:spPr>
        <p:txBody>
          <a:bodyPr wrap="square" numCol="1">
            <a:spAutoFit/>
          </a:bodyPr>
          <a:lstStyle/>
          <a:p>
            <a:pPr algn="ctr" fontAlgn="auto">
              <a:spcBef>
                <a:spcPts val="0"/>
              </a:spcBef>
              <a:spcAft>
                <a:spcPts val="0"/>
              </a:spcAft>
              <a:defRPr/>
            </a:pPr>
            <a:r>
              <a:rPr lang="en-US" sz="3600" dirty="0" smtClean="0">
                <a:solidFill>
                  <a:srgbClr val="0070C0"/>
                </a:solidFill>
              </a:rPr>
              <a:t>Outline </a:t>
            </a:r>
          </a:p>
          <a:p>
            <a:pPr marL="342900" indent="-342900" algn="just" fontAlgn="auto">
              <a:spcBef>
                <a:spcPts val="0"/>
              </a:spcBef>
              <a:spcAft>
                <a:spcPts val="0"/>
              </a:spcAft>
              <a:buFont typeface="+mj-lt"/>
              <a:buAutoNum type="alphaUcPeriod"/>
              <a:defRPr/>
            </a:pPr>
            <a:r>
              <a:rPr lang="en-US" sz="1600" u="sng" dirty="0" smtClean="0">
                <a:solidFill>
                  <a:srgbClr val="0070C0"/>
                </a:solidFill>
              </a:rPr>
              <a:t>Introduction</a:t>
            </a:r>
          </a:p>
          <a:p>
            <a:pPr marL="800100" lvl="1" indent="-342900" algn="just">
              <a:buFont typeface="+mj-lt"/>
              <a:buAutoNum type="alphaLcParenR"/>
              <a:defRPr/>
            </a:pPr>
            <a:r>
              <a:rPr lang="en-US" sz="1600" dirty="0" smtClean="0">
                <a:solidFill>
                  <a:srgbClr val="0070C0"/>
                </a:solidFill>
              </a:rPr>
              <a:t>How this class is related to California’s Energy Efficiency Plan and energy audits.</a:t>
            </a:r>
          </a:p>
          <a:p>
            <a:pPr marL="800100" lvl="1" indent="-342900" algn="just">
              <a:buFont typeface="+mj-lt"/>
              <a:buAutoNum type="alphaLcParenR"/>
              <a:defRPr/>
            </a:pPr>
            <a:endParaRPr lang="en-US" sz="1600" u="sng" dirty="0" smtClean="0">
              <a:solidFill>
                <a:srgbClr val="0070C0"/>
              </a:solidFill>
            </a:endParaRPr>
          </a:p>
          <a:p>
            <a:pPr marL="342900" indent="-342900" algn="just">
              <a:buFont typeface="+mj-lt"/>
              <a:buAutoNum type="alphaUcPeriod"/>
              <a:defRPr/>
            </a:pPr>
            <a:r>
              <a:rPr lang="en-US" sz="1600" u="sng" dirty="0" smtClean="0">
                <a:solidFill>
                  <a:srgbClr val="0070C0"/>
                </a:solidFill>
              </a:rPr>
              <a:t>Building Energy Efficiency Standards -Title 24 section </a:t>
            </a:r>
            <a:r>
              <a:rPr lang="en-US" sz="1600" u="sng" dirty="0" smtClean="0">
                <a:solidFill>
                  <a:srgbClr val="0070C0"/>
                </a:solidFill>
              </a:rPr>
              <a:t>6</a:t>
            </a:r>
          </a:p>
          <a:p>
            <a:pPr marL="800100" lvl="1" indent="-342900" algn="just">
              <a:buFont typeface="+mj-lt"/>
              <a:buAutoNum type="alphaLcParenR"/>
              <a:defRPr/>
            </a:pPr>
            <a:r>
              <a:rPr lang="en-US" sz="1600" dirty="0" smtClean="0">
                <a:solidFill>
                  <a:srgbClr val="0070C0"/>
                </a:solidFill>
              </a:rPr>
              <a:t>We will review the history, versions, and  how it is implemented</a:t>
            </a:r>
            <a:r>
              <a:rPr lang="en-US" sz="1600" dirty="0" smtClean="0">
                <a:solidFill>
                  <a:srgbClr val="0070C0"/>
                </a:solidFill>
              </a:rPr>
              <a:t>.</a:t>
            </a:r>
          </a:p>
          <a:p>
            <a:pPr marL="800100" lvl="1" indent="-342900" algn="just">
              <a:defRPr/>
            </a:pPr>
            <a:endParaRPr lang="en-US" sz="1600" u="sng" dirty="0" smtClean="0">
              <a:solidFill>
                <a:srgbClr val="0070C0"/>
              </a:solidFill>
            </a:endParaRPr>
          </a:p>
          <a:p>
            <a:pPr marL="342900" indent="-342900" algn="just" fontAlgn="auto">
              <a:spcBef>
                <a:spcPts val="0"/>
              </a:spcBef>
              <a:spcAft>
                <a:spcPts val="0"/>
              </a:spcAft>
              <a:buFont typeface="+mj-lt"/>
              <a:buAutoNum type="alphaUcPeriod"/>
              <a:defRPr/>
            </a:pPr>
            <a:r>
              <a:rPr lang="en-US" sz="1600" u="sng" dirty="0" smtClean="0">
                <a:solidFill>
                  <a:srgbClr val="0070C0"/>
                </a:solidFill>
              </a:rPr>
              <a:t>Energy Appliance Efficiency Code-Title </a:t>
            </a:r>
            <a:r>
              <a:rPr lang="en-US" sz="1600" u="sng" dirty="0" smtClean="0">
                <a:solidFill>
                  <a:srgbClr val="0070C0"/>
                </a:solidFill>
              </a:rPr>
              <a:t>20</a:t>
            </a:r>
          </a:p>
          <a:p>
            <a:pPr marL="2171700" lvl="4" indent="-342900" algn="just">
              <a:buFont typeface="+mj-lt"/>
              <a:buAutoNum type="alphaUcPeriod"/>
              <a:defRPr/>
            </a:pPr>
            <a:endParaRPr lang="en-US" sz="1600" u="sng" dirty="0" smtClean="0">
              <a:solidFill>
                <a:srgbClr val="0070C0"/>
              </a:solidFill>
            </a:endParaRPr>
          </a:p>
          <a:p>
            <a:pPr marL="342900" indent="-342900" algn="just" fontAlgn="auto">
              <a:spcBef>
                <a:spcPts val="0"/>
              </a:spcBef>
              <a:spcAft>
                <a:spcPts val="0"/>
              </a:spcAft>
              <a:buFont typeface="+mj-lt"/>
              <a:buAutoNum type="alphaUcPeriod"/>
              <a:defRPr/>
            </a:pPr>
            <a:r>
              <a:rPr lang="en-US" sz="1600" u="sng" dirty="0" smtClean="0">
                <a:solidFill>
                  <a:srgbClr val="0070C0"/>
                </a:solidFill>
              </a:rPr>
              <a:t>California </a:t>
            </a:r>
            <a:r>
              <a:rPr lang="en-US" sz="1600" u="sng" dirty="0" smtClean="0">
                <a:solidFill>
                  <a:srgbClr val="0070C0"/>
                </a:solidFill>
              </a:rPr>
              <a:t>Green Building Standards </a:t>
            </a:r>
            <a:r>
              <a:rPr lang="en-US" sz="1600" u="sng" dirty="0" smtClean="0">
                <a:solidFill>
                  <a:srgbClr val="0070C0"/>
                </a:solidFill>
              </a:rPr>
              <a:t>Code</a:t>
            </a:r>
          </a:p>
          <a:p>
            <a:pPr marL="800100" lvl="1" indent="-342900" algn="just">
              <a:buFont typeface="+mj-lt"/>
              <a:buAutoNum type="alphaUcPeriod"/>
              <a:defRPr/>
            </a:pPr>
            <a:endParaRPr lang="en-US" sz="1600" u="sng" dirty="0" smtClean="0">
              <a:solidFill>
                <a:srgbClr val="0070C0"/>
              </a:solidFill>
            </a:endParaRPr>
          </a:p>
          <a:p>
            <a:pPr marL="342900" indent="-342900" algn="just" fontAlgn="auto">
              <a:spcBef>
                <a:spcPts val="0"/>
              </a:spcBef>
              <a:spcAft>
                <a:spcPts val="0"/>
              </a:spcAft>
              <a:buFont typeface="+mj-lt"/>
              <a:buAutoNum type="alphaUcPeriod"/>
              <a:defRPr/>
            </a:pPr>
            <a:r>
              <a:rPr lang="en-US" sz="1600" u="sng" dirty="0" smtClean="0">
                <a:solidFill>
                  <a:srgbClr val="0070C0"/>
                </a:solidFill>
              </a:rPr>
              <a:t>Building </a:t>
            </a:r>
            <a:r>
              <a:rPr lang="en-US" sz="1600" u="sng" dirty="0" smtClean="0">
                <a:solidFill>
                  <a:srgbClr val="0070C0"/>
                </a:solidFill>
              </a:rPr>
              <a:t>Information Modeling </a:t>
            </a:r>
            <a:r>
              <a:rPr lang="en-US" sz="1600" u="sng" dirty="0" smtClean="0">
                <a:solidFill>
                  <a:srgbClr val="0070C0"/>
                </a:solidFill>
              </a:rPr>
              <a:t>Programs</a:t>
            </a:r>
          </a:p>
          <a:p>
            <a:pPr marL="800100" lvl="1" indent="-342900" algn="just">
              <a:buFont typeface="+mj-lt"/>
              <a:buAutoNum type="alphaLcParenR"/>
              <a:defRPr/>
            </a:pPr>
            <a:r>
              <a:rPr lang="en-US" sz="1600" dirty="0" smtClean="0">
                <a:solidFill>
                  <a:srgbClr val="0070C0"/>
                </a:solidFill>
              </a:rPr>
              <a:t>History </a:t>
            </a:r>
            <a:r>
              <a:rPr lang="en-US" sz="1600" dirty="0" smtClean="0">
                <a:solidFill>
                  <a:srgbClr val="0070C0"/>
                </a:solidFill>
              </a:rPr>
              <a:t>and programs used for modeling buildings</a:t>
            </a:r>
            <a:r>
              <a:rPr lang="en-US" sz="1600" dirty="0" smtClean="0">
                <a:solidFill>
                  <a:srgbClr val="0070C0"/>
                </a:solidFill>
              </a:rPr>
              <a:t>.</a:t>
            </a:r>
          </a:p>
          <a:p>
            <a:pPr marL="800100" lvl="1" indent="-342900" algn="just">
              <a:buFont typeface="+mj-lt"/>
              <a:buAutoNum type="alphaLcParenR"/>
              <a:defRPr/>
            </a:pPr>
            <a:r>
              <a:rPr lang="en-US" sz="1600" dirty="0" err="1" smtClean="0">
                <a:solidFill>
                  <a:srgbClr val="0070C0"/>
                </a:solidFill>
              </a:rPr>
              <a:t>eQUEST</a:t>
            </a:r>
            <a:r>
              <a:rPr lang="en-US" sz="1600" dirty="0" smtClean="0">
                <a:solidFill>
                  <a:srgbClr val="0070C0"/>
                </a:solidFill>
              </a:rPr>
              <a:t>- using and modeling with this software.</a:t>
            </a:r>
          </a:p>
          <a:p>
            <a:pPr marL="342900" lvl="1" indent="-342900" algn="just">
              <a:defRPr/>
            </a:pPr>
            <a:r>
              <a:rPr lang="en-US" sz="1600" dirty="0" smtClean="0">
                <a:solidFill>
                  <a:srgbClr val="0070C0"/>
                </a:solidFill>
              </a:rPr>
              <a:t>	</a:t>
            </a:r>
            <a:endParaRPr lang="en-US" sz="1600" dirty="0" smtClean="0">
              <a:solidFill>
                <a:srgbClr val="FF0000"/>
              </a:solidFill>
            </a:endParaRPr>
          </a:p>
          <a:p>
            <a:pPr marL="342900" indent="-342900" algn="just" fontAlgn="auto">
              <a:spcBef>
                <a:spcPts val="0"/>
              </a:spcBef>
              <a:spcAft>
                <a:spcPts val="0"/>
              </a:spcAft>
              <a:buFont typeface="+mj-lt"/>
              <a:buAutoNum type="alphaUcPeriod"/>
              <a:defRPr/>
            </a:pPr>
            <a:endParaRPr lang="en-US" sz="1600" dirty="0" smtClean="0">
              <a:solidFill>
                <a:srgbClr val="0070C0"/>
              </a:solidFill>
            </a:endParaRPr>
          </a:p>
          <a:p>
            <a:pPr marL="342900" indent="-342900" algn="just" fontAlgn="auto">
              <a:spcBef>
                <a:spcPts val="0"/>
              </a:spcBef>
              <a:spcAft>
                <a:spcPts val="0"/>
              </a:spcAft>
              <a:defRPr/>
            </a:pPr>
            <a:endParaRPr lang="en-US" sz="1600" dirty="0" smtClean="0">
              <a:solidFill>
                <a:srgbClr val="0070C0"/>
              </a:solidFill>
            </a:endParaRPr>
          </a:p>
          <a:p>
            <a:pPr marL="342900" indent="-342900" algn="just" fontAlgn="auto">
              <a:spcBef>
                <a:spcPts val="0"/>
              </a:spcBef>
              <a:spcAft>
                <a:spcPts val="0"/>
              </a:spcAft>
              <a:defRPr/>
            </a:pPr>
            <a:endParaRPr lang="en-US" sz="1600" dirty="0" smtClean="0">
              <a:solidFill>
                <a:srgbClr val="FF0000"/>
              </a:solidFill>
            </a:endParaRPr>
          </a:p>
          <a:p>
            <a:pPr marL="342900" indent="-342900" algn="just">
              <a:defRPr/>
            </a:pPr>
            <a:r>
              <a:rPr lang="en-US" sz="1600" dirty="0" smtClean="0">
                <a:solidFill>
                  <a:srgbClr val="0070C0"/>
                </a:solidFill>
              </a:rPr>
              <a:t>	</a:t>
            </a:r>
          </a:p>
          <a:p>
            <a:pPr marL="342900" indent="-342900" algn="just">
              <a:defRPr/>
            </a:pPr>
            <a:endParaRPr lang="en-US" sz="1600" dirty="0" smtClean="0">
              <a:solidFill>
                <a:srgbClr val="0070C0"/>
              </a:solidFill>
            </a:endParaRPr>
          </a:p>
          <a:p>
            <a:pPr marL="342900" indent="-342900" algn="just" fontAlgn="auto">
              <a:spcBef>
                <a:spcPts val="0"/>
              </a:spcBef>
              <a:spcAft>
                <a:spcPts val="0"/>
              </a:spcAft>
              <a:defRPr/>
            </a:pPr>
            <a:endParaRPr lang="en-US" sz="1600" dirty="0" smtClean="0">
              <a:solidFill>
                <a:srgbClr val="0070C0"/>
              </a:solidFill>
            </a:endParaRPr>
          </a:p>
          <a:p>
            <a:pPr marL="342900" lvl="1" indent="-342900" algn="just">
              <a:defRPr/>
            </a:pPr>
            <a:r>
              <a:rPr lang="en-US" sz="1600" dirty="0" smtClean="0">
                <a:solidFill>
                  <a:srgbClr val="0070C0"/>
                </a:solidFill>
              </a:rPr>
              <a:t>	</a:t>
            </a:r>
          </a:p>
          <a:p>
            <a:pPr marL="342900" lvl="1" indent="-342900" algn="just">
              <a:defRPr/>
            </a:pPr>
            <a:endParaRPr lang="en-US" sz="1600" dirty="0" smtClean="0">
              <a:solidFill>
                <a:srgbClr val="0070C0"/>
              </a:solidFill>
            </a:endParaRPr>
          </a:p>
          <a:p>
            <a:pPr marL="342900" indent="-342900" algn="just" fontAlgn="auto">
              <a:spcBef>
                <a:spcPts val="0"/>
              </a:spcBef>
              <a:spcAft>
                <a:spcPts val="0"/>
              </a:spcAft>
              <a:defRPr/>
            </a:pPr>
            <a:r>
              <a:rPr lang="en-US" sz="1600" dirty="0" smtClean="0">
                <a:solidFill>
                  <a:srgbClr val="0070C0"/>
                </a:solidFill>
              </a:rPr>
              <a:t>D. </a:t>
            </a:r>
          </a:p>
          <a:p>
            <a:pPr marL="342900" indent="-342900" algn="just" fontAlgn="auto">
              <a:spcBef>
                <a:spcPts val="0"/>
              </a:spcBef>
              <a:spcAft>
                <a:spcPts val="0"/>
              </a:spcAft>
              <a:defRPr/>
            </a:pPr>
            <a:r>
              <a:rPr lang="en-US" sz="1600" dirty="0" smtClean="0">
                <a:solidFill>
                  <a:srgbClr val="0070C0"/>
                </a:solidFill>
              </a:rPr>
              <a:t>	</a:t>
            </a:r>
          </a:p>
          <a:p>
            <a:pPr marL="342900" indent="-342900" algn="just" fontAlgn="auto">
              <a:spcBef>
                <a:spcPts val="0"/>
              </a:spcBef>
              <a:spcAft>
                <a:spcPts val="0"/>
              </a:spcAft>
              <a:defRPr/>
            </a:pPr>
            <a:endParaRPr lang="en-US" sz="1600" dirty="0" smtClean="0">
              <a:solidFill>
                <a:srgbClr val="0070C0"/>
              </a:solidFill>
            </a:endParaRPr>
          </a:p>
          <a:p>
            <a:pPr marL="342900" lvl="1" indent="-342900" algn="just">
              <a:defRPr/>
            </a:pPr>
            <a:r>
              <a:rPr lang="en-US" sz="1600" dirty="0" smtClean="0">
                <a:solidFill>
                  <a:srgbClr val="0070C0"/>
                </a:solidFill>
              </a:rPr>
              <a:t>E. </a:t>
            </a:r>
          </a:p>
          <a:p>
            <a:pPr marL="342900" indent="-342900" fontAlgn="auto">
              <a:spcBef>
                <a:spcPts val="0"/>
              </a:spcBef>
              <a:spcAft>
                <a:spcPts val="0"/>
              </a:spcAft>
              <a:defRPr/>
            </a:pPr>
            <a:endParaRPr lang="en-US" dirty="0" smtClean="0">
              <a:solidFill>
                <a:srgbClr val="0070C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09600"/>
            <a:ext cx="8229600" cy="1143000"/>
          </a:xfrm>
        </p:spPr>
        <p:txBody>
          <a:bodyPr>
            <a:normAutofit/>
          </a:bodyPr>
          <a:lstStyle/>
          <a:p>
            <a:r>
              <a:rPr lang="en-US" sz="3200" dirty="0" smtClean="0"/>
              <a:t>California </a:t>
            </a:r>
            <a:r>
              <a:rPr lang="en-US" sz="3200" dirty="0" smtClean="0"/>
              <a:t>Green Building Standards Code (</a:t>
            </a:r>
            <a:r>
              <a:rPr lang="en-US" sz="3200" dirty="0" err="1" smtClean="0"/>
              <a:t>CALGreen</a:t>
            </a:r>
            <a:r>
              <a:rPr lang="en-US" sz="3200" dirty="0" smtClean="0"/>
              <a:t>) Title 24 section 11 </a:t>
            </a:r>
            <a:endParaRPr lang="en-US" sz="3200" dirty="0"/>
          </a:p>
        </p:txBody>
      </p:sp>
      <p:pic>
        <p:nvPicPr>
          <p:cNvPr id="50178" name="Picture 2"/>
          <p:cNvPicPr>
            <a:picLocks noGrp="1" noChangeAspect="1" noChangeArrowheads="1"/>
          </p:cNvPicPr>
          <p:nvPr>
            <p:ph idx="1"/>
          </p:nvPr>
        </p:nvPicPr>
        <p:blipFill>
          <a:blip r:embed="rId2" cstate="print"/>
          <a:srcRect/>
          <a:stretch>
            <a:fillRect/>
          </a:stretch>
        </p:blipFill>
        <p:spPr bwMode="auto">
          <a:xfrm>
            <a:off x="1066800" y="2133600"/>
            <a:ext cx="2333439" cy="3063239"/>
          </a:xfrm>
          <a:prstGeom prst="rect">
            <a:avLst/>
          </a:prstGeom>
          <a:noFill/>
          <a:ln w="9525">
            <a:noFill/>
            <a:miter lim="800000"/>
            <a:headEnd/>
            <a:tailEnd/>
          </a:ln>
        </p:spPr>
      </p:pic>
      <p:sp>
        <p:nvSpPr>
          <p:cNvPr id="6" name="TextBox 5"/>
          <p:cNvSpPr txBox="1"/>
          <p:nvPr/>
        </p:nvSpPr>
        <p:spPr>
          <a:xfrm>
            <a:off x="3810000" y="2971800"/>
            <a:ext cx="4191000" cy="1200329"/>
          </a:xfrm>
          <a:prstGeom prst="rect">
            <a:avLst/>
          </a:prstGeom>
          <a:noFill/>
        </p:spPr>
        <p:txBody>
          <a:bodyPr wrap="square" rtlCol="0">
            <a:spAutoFit/>
          </a:bodyPr>
          <a:lstStyle/>
          <a:p>
            <a:r>
              <a:rPr lang="en-US" u="sng" dirty="0" smtClean="0">
                <a:hlinkClick r:id="rId3"/>
              </a:rPr>
              <a:t>Link to Regulations:</a:t>
            </a:r>
          </a:p>
          <a:p>
            <a:r>
              <a:rPr lang="en-US" dirty="0" smtClean="0">
                <a:hlinkClick r:id="rId3"/>
              </a:rPr>
              <a:t>http</a:t>
            </a:r>
            <a:r>
              <a:rPr lang="en-US" dirty="0" smtClean="0">
                <a:hlinkClick r:id="rId3"/>
              </a:rPr>
              <a:t>://</a:t>
            </a:r>
            <a:r>
              <a:rPr lang="en-US" dirty="0" smtClean="0">
                <a:hlinkClick r:id="rId3"/>
              </a:rPr>
              <a:t>www.documents.dgs.ca.gov/bsc/2009/part11_2008_calgreen_code.pdf</a:t>
            </a:r>
            <a:endParaRPr lang="en-US" dirty="0" smtClean="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884238"/>
          </a:xfrm>
        </p:spPr>
        <p:txBody>
          <a:bodyPr>
            <a:normAutofit fontScale="90000"/>
          </a:bodyPr>
          <a:lstStyle/>
          <a:p>
            <a:r>
              <a:rPr lang="en-US" dirty="0" smtClean="0"/>
              <a:t>E. Building Information Modeling Programs</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sz="2800" dirty="0" smtClean="0"/>
              <a:t>What: </a:t>
            </a:r>
          </a:p>
          <a:p>
            <a:pPr>
              <a:buNone/>
            </a:pPr>
            <a:r>
              <a:rPr lang="en-US" sz="2800" dirty="0" smtClean="0"/>
              <a:t>	Software programs that use a model to predict what will happen in the real world. Typically using 3D rather than the traditional 2D drawings.</a:t>
            </a:r>
          </a:p>
          <a:p>
            <a:pPr>
              <a:buNone/>
            </a:pPr>
            <a:r>
              <a:rPr lang="en-US" sz="2800" dirty="0" smtClean="0"/>
              <a:t>Types of predictions that can be made:</a:t>
            </a:r>
          </a:p>
          <a:p>
            <a:pPr>
              <a:buNone/>
            </a:pPr>
            <a:r>
              <a:rPr lang="en-US" sz="2800" dirty="0" smtClean="0"/>
              <a:t>	Energy consumption and peak demand</a:t>
            </a:r>
          </a:p>
          <a:p>
            <a:pPr>
              <a:buNone/>
            </a:pPr>
            <a:r>
              <a:rPr lang="en-US" sz="2800" dirty="0" smtClean="0"/>
              <a:t>	Economics (construction costs or life cycle costs)</a:t>
            </a:r>
          </a:p>
          <a:p>
            <a:pPr>
              <a:buNone/>
            </a:pPr>
            <a:r>
              <a:rPr lang="en-US" sz="2800" dirty="0" smtClean="0"/>
              <a:t>	Indoor Air Quality</a:t>
            </a:r>
          </a:p>
          <a:p>
            <a:pPr>
              <a:buNone/>
            </a:pPr>
            <a:r>
              <a:rPr lang="en-US" sz="2800" dirty="0" smtClean="0"/>
              <a:t>	Solar energy potential</a:t>
            </a:r>
          </a:p>
          <a:p>
            <a:pPr>
              <a:buNone/>
            </a:pPr>
            <a:r>
              <a:rPr lang="en-US" sz="2800" dirty="0" smtClean="0"/>
              <a:t>	Ventilation/Airflow</a:t>
            </a:r>
          </a:p>
          <a:p>
            <a:pPr>
              <a:buNone/>
            </a:pPr>
            <a:r>
              <a:rPr lang="en-US" sz="2800" dirty="0" smtClean="0"/>
              <a:t>	Water Conservation</a:t>
            </a:r>
          </a:p>
          <a:p>
            <a:pPr>
              <a:buNone/>
            </a:pPr>
            <a:r>
              <a:rPr lang="en-US" sz="2800" dirty="0" smtClean="0"/>
              <a:t>	</a:t>
            </a:r>
          </a:p>
          <a:p>
            <a:pPr>
              <a:buNone/>
            </a:pPr>
            <a:endParaRPr lang="en-US" sz="2800" dirty="0" smtClean="0"/>
          </a:p>
          <a:p>
            <a:pPr lvl="1">
              <a:buNone/>
            </a:pPr>
            <a:endParaRPr lang="en-US" dirty="0" smtClean="0"/>
          </a:p>
          <a:p>
            <a:pPr lvl="1">
              <a:buNone/>
            </a:pPr>
            <a:endParaRPr lang="en-U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sz="2800" dirty="0" smtClean="0"/>
              <a:t>History:</a:t>
            </a:r>
          </a:p>
          <a:p>
            <a:pPr>
              <a:buNone/>
            </a:pPr>
            <a:r>
              <a:rPr lang="en-US" sz="2800" dirty="0" smtClean="0"/>
              <a:t>	1974:Charles Eastman, architect from Berkeley developed a model called Building Descriptive System (BDS). His goals were to make design more efficient and create models that can be updated with changes rather than hardcopy drawings. </a:t>
            </a:r>
          </a:p>
          <a:p>
            <a:pPr>
              <a:buNone/>
            </a:pPr>
            <a:r>
              <a:rPr lang="en-US" sz="2800" dirty="0" smtClean="0"/>
              <a:t>	1977:Eastman and additional team members from Carnegie Mellon University developed Graphical Language for Interactive Design (GLIDE)</a:t>
            </a:r>
          </a:p>
          <a:p>
            <a:pPr>
              <a:buNone/>
            </a:pPr>
            <a:r>
              <a:rPr lang="en-US" sz="2800" dirty="0" smtClean="0"/>
              <a:t>	1980’s  and 90’s: Several other programs were developed by governmental groups and Universities in the US and in Europe. Namely two programmers from Hungary. CAEADS, GLIDE-II, </a:t>
            </a:r>
            <a:r>
              <a:rPr lang="en-US" sz="2800" dirty="0" err="1" smtClean="0"/>
              <a:t>ArchiCAD</a:t>
            </a:r>
            <a:r>
              <a:rPr lang="en-US" sz="2800" dirty="0" smtClean="0"/>
              <a:t>, Pro/ENGINEER, </a:t>
            </a:r>
            <a:r>
              <a:rPr lang="en-US" sz="2800" dirty="0" err="1" smtClean="0"/>
              <a:t>Revit</a:t>
            </a:r>
            <a:r>
              <a:rPr lang="en-US" sz="2800" dirty="0" smtClean="0"/>
              <a:t>, </a:t>
            </a:r>
            <a:r>
              <a:rPr lang="en-US" sz="2800" dirty="0" err="1" smtClean="0"/>
              <a:t>Ecotect</a:t>
            </a:r>
            <a:r>
              <a:rPr lang="en-US" sz="2800" dirty="0" smtClean="0"/>
              <a:t>, Energy Plus.</a:t>
            </a:r>
          </a:p>
          <a:p>
            <a:pPr>
              <a:buNone/>
            </a:pPr>
            <a:r>
              <a:rPr lang="en-US" sz="2800" dirty="0" smtClean="0"/>
              <a:t>	1995: International Foundation Class (IFC) developed to help ease collaboration so that models can be moved across platforms.</a:t>
            </a:r>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lvl="1">
              <a:buNone/>
            </a:pPr>
            <a:endParaRPr lang="en-US" dirty="0" smtClean="0"/>
          </a:p>
          <a:p>
            <a:pPr lvl="1">
              <a:buNone/>
            </a:pPr>
            <a:endParaRPr lang="en-US"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sp>
        <p:nvSpPr>
          <p:cNvPr id="3" name="Content Placeholder 2"/>
          <p:cNvSpPr>
            <a:spLocks noGrp="1"/>
          </p:cNvSpPr>
          <p:nvPr>
            <p:ph idx="1"/>
          </p:nvPr>
        </p:nvSpPr>
        <p:spPr/>
        <p:txBody>
          <a:bodyPr>
            <a:normAutofit/>
          </a:bodyPr>
          <a:lstStyle/>
          <a:p>
            <a:pPr>
              <a:buNone/>
            </a:pPr>
            <a:r>
              <a:rPr lang="en-US" sz="2800" dirty="0" smtClean="0"/>
              <a:t>		</a:t>
            </a:r>
          </a:p>
          <a:p>
            <a:pPr>
              <a:buNone/>
            </a:pPr>
            <a:endParaRPr lang="en-US" sz="2800" dirty="0" smtClean="0"/>
          </a:p>
          <a:p>
            <a:pPr lvl="1">
              <a:buNone/>
            </a:pPr>
            <a:endParaRPr lang="en-US" dirty="0" smtClean="0"/>
          </a:p>
          <a:p>
            <a:pPr lvl="1">
              <a:buNone/>
            </a:pPr>
            <a:endParaRPr lang="en-US" dirty="0" smtClean="0"/>
          </a:p>
        </p:txBody>
      </p:sp>
      <p:pic>
        <p:nvPicPr>
          <p:cNvPr id="1026" name="Picture 2"/>
          <p:cNvPicPr>
            <a:picLocks noChangeAspect="1" noChangeArrowheads="1"/>
          </p:cNvPicPr>
          <p:nvPr/>
        </p:nvPicPr>
        <p:blipFill>
          <a:blip r:embed="rId2" cstate="print"/>
          <a:srcRect l="25472" t="37155" r="27358" b="19497"/>
          <a:stretch>
            <a:fillRect/>
          </a:stretch>
        </p:blipFill>
        <p:spPr bwMode="auto">
          <a:xfrm>
            <a:off x="1143000" y="1752600"/>
            <a:ext cx="7075715" cy="39624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sz="2800" dirty="0" smtClean="0"/>
              <a:t>BIM’s today:</a:t>
            </a:r>
          </a:p>
          <a:p>
            <a:pPr>
              <a:buNone/>
            </a:pPr>
            <a:r>
              <a:rPr lang="en-US" sz="2800" dirty="0" smtClean="0"/>
              <a:t>	The Department of Energy (DOE) has an extensive website dedicated to Building Energy Software. It lists 400 plus programs for evaluating energy and other building aspects.</a:t>
            </a:r>
          </a:p>
          <a:p>
            <a:pPr>
              <a:buNone/>
            </a:pPr>
            <a:r>
              <a:rPr lang="en-US" sz="2800" dirty="0" smtClean="0"/>
              <a:t>Typical components of most programs:</a:t>
            </a:r>
          </a:p>
          <a:p>
            <a:pPr marL="514350" indent="-514350">
              <a:buAutoNum type="arabicPeriod"/>
            </a:pPr>
            <a:r>
              <a:rPr lang="en-US" sz="2800" dirty="0" smtClean="0"/>
              <a:t>3D Model</a:t>
            </a:r>
          </a:p>
          <a:p>
            <a:pPr marL="914400" lvl="1" indent="-514350">
              <a:buAutoNum type="arabicPeriod"/>
            </a:pPr>
            <a:r>
              <a:rPr lang="en-US" sz="2400" dirty="0" smtClean="0"/>
              <a:t>Virtual equivalent of actual building. “As simple as possible but no simpler”- Albert Einstein.</a:t>
            </a:r>
          </a:p>
          <a:p>
            <a:pPr marL="914400" lvl="1" indent="-514350">
              <a:buAutoNum type="arabicPeriod"/>
            </a:pPr>
            <a:r>
              <a:rPr lang="en-US" sz="2400" dirty="0" smtClean="0"/>
              <a:t>Create realistic visualizations and compare alternatives</a:t>
            </a:r>
          </a:p>
          <a:p>
            <a:pPr marL="514350" indent="-514350">
              <a:buAutoNum type="arabicPeriod"/>
            </a:pPr>
            <a:r>
              <a:rPr lang="en-US" sz="2800" dirty="0" smtClean="0"/>
              <a:t>Change Management</a:t>
            </a:r>
          </a:p>
          <a:p>
            <a:pPr marL="914400" lvl="1" indent="-514350">
              <a:buFont typeface="Arial" pitchFamily="34" charset="0"/>
              <a:buAutoNum type="arabicPeriod"/>
            </a:pPr>
            <a:r>
              <a:rPr lang="en-US" sz="2400" dirty="0" smtClean="0"/>
              <a:t>Changes are floor plan, section, model are recorded and transferred to other aspects of program</a:t>
            </a:r>
          </a:p>
          <a:p>
            <a:pPr marL="514350" indent="-514350">
              <a:buAutoNum type="arabicPeriod"/>
            </a:pPr>
            <a:r>
              <a:rPr lang="en-US" sz="2800" dirty="0" smtClean="0"/>
              <a:t>Building Simulation</a:t>
            </a:r>
          </a:p>
          <a:p>
            <a:pPr marL="914400" lvl="1" indent="-514350">
              <a:buFont typeface="Arial" pitchFamily="34" charset="0"/>
              <a:buAutoNum type="arabicPeriod"/>
            </a:pPr>
            <a:r>
              <a:rPr lang="en-US" sz="2400" dirty="0" smtClean="0"/>
              <a:t>Structure, mechanical equipment lighting, envelope can all be simulated</a:t>
            </a:r>
          </a:p>
          <a:p>
            <a:pPr marL="514350" indent="-514350">
              <a:buAutoNum type="arabicPeriod"/>
            </a:pPr>
            <a:r>
              <a:rPr lang="en-US" sz="2800" dirty="0" smtClean="0"/>
              <a:t>Ongoing  changes to building</a:t>
            </a:r>
          </a:p>
          <a:p>
            <a:pPr marL="914400" lvl="1" indent="-514350">
              <a:buAutoNum type="arabicPeriod"/>
            </a:pPr>
            <a:r>
              <a:rPr lang="en-US" sz="2400" dirty="0" smtClean="0"/>
              <a:t>Modifications in the future can be modeled to assess changes and continue to predict behavior of building.</a:t>
            </a:r>
          </a:p>
          <a:p>
            <a:pPr marL="914400" lvl="1" indent="-514350">
              <a:buAutoNum type="arabicPeriod"/>
            </a:pPr>
            <a:endParaRPr lang="en-US" sz="2000" dirty="0" smtClean="0"/>
          </a:p>
          <a:p>
            <a:pPr marL="514350" indent="-514350">
              <a:buAutoNum type="arabicPeriod"/>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lvl="1">
              <a:buNone/>
            </a:pPr>
            <a:endParaRPr lang="en-US" dirty="0" smtClean="0"/>
          </a:p>
          <a:p>
            <a:pPr lvl="1">
              <a:buNone/>
            </a:pPr>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sp>
        <p:nvSpPr>
          <p:cNvPr id="3" name="Content Placeholder 2"/>
          <p:cNvSpPr>
            <a:spLocks noGrp="1"/>
          </p:cNvSpPr>
          <p:nvPr>
            <p:ph idx="1"/>
          </p:nvPr>
        </p:nvSpPr>
        <p:spPr/>
        <p:txBody>
          <a:bodyPr>
            <a:normAutofit/>
          </a:bodyPr>
          <a:lstStyle/>
          <a:p>
            <a:pPr marL="914400" lvl="1" indent="-514350">
              <a:buNone/>
            </a:pPr>
            <a:r>
              <a:rPr lang="en-US" sz="2000" dirty="0" err="1" smtClean="0"/>
              <a:t>Ecotect</a:t>
            </a:r>
            <a:r>
              <a:rPr lang="en-US" sz="2000" dirty="0" smtClean="0"/>
              <a:t>:</a:t>
            </a:r>
          </a:p>
          <a:p>
            <a:pPr marL="914400" lvl="1" indent="-514350">
              <a:buAutoNum type="arabicPeriod"/>
            </a:pPr>
            <a:r>
              <a:rPr lang="en-US" sz="2000" dirty="0" smtClean="0"/>
              <a:t>Purchased by </a:t>
            </a:r>
            <a:r>
              <a:rPr lang="en-US" sz="2000" dirty="0" err="1" smtClean="0"/>
              <a:t>AutoDesk</a:t>
            </a:r>
            <a:r>
              <a:rPr lang="en-US" sz="2000" dirty="0" smtClean="0"/>
              <a:t> in 2008. </a:t>
            </a:r>
            <a:r>
              <a:rPr lang="en-US" sz="2000" dirty="0" err="1" smtClean="0"/>
              <a:t>AutoDesk</a:t>
            </a:r>
            <a:r>
              <a:rPr lang="en-US" sz="2000" dirty="0" smtClean="0"/>
              <a:t> is the maker of AutoCAD. They have been instrumental in the development of BIM through development and acquisitions.</a:t>
            </a:r>
          </a:p>
          <a:p>
            <a:pPr marL="914400" lvl="1" indent="-514350">
              <a:buAutoNum type="arabicPeriod"/>
            </a:pPr>
            <a:r>
              <a:rPr lang="en-US" sz="2000" dirty="0" smtClean="0"/>
              <a:t>Models are created through menu options called wizards that guide the model development.</a:t>
            </a:r>
          </a:p>
          <a:p>
            <a:pPr marL="914400" lvl="1" indent="-514350">
              <a:buAutoNum type="arabicPeriod"/>
            </a:pPr>
            <a:r>
              <a:rPr lang="en-US" sz="2000" dirty="0" smtClean="0"/>
              <a:t>Student version is available free of cost.</a:t>
            </a:r>
          </a:p>
          <a:p>
            <a:pPr marL="914400" lvl="1" indent="-514350">
              <a:buAutoNum type="arabicPeriod"/>
            </a:pPr>
            <a:r>
              <a:rPr lang="en-US" sz="2000" dirty="0" smtClean="0"/>
              <a:t>Strengths:</a:t>
            </a:r>
          </a:p>
          <a:p>
            <a:pPr marL="1314450" lvl="2" indent="-514350">
              <a:buAutoNum type="arabicPeriod"/>
            </a:pPr>
            <a:r>
              <a:rPr lang="en-US" sz="1700" dirty="0" smtClean="0"/>
              <a:t>Users can play with design ideas at the conceptual stages.</a:t>
            </a:r>
          </a:p>
          <a:p>
            <a:pPr marL="1314450" lvl="2" indent="-514350">
              <a:buAutoNum type="arabicPeriod"/>
            </a:pPr>
            <a:r>
              <a:rPr lang="en-US" sz="1700" dirty="0" smtClean="0"/>
              <a:t>Guides users as more detailed design information becomes available</a:t>
            </a:r>
          </a:p>
          <a:p>
            <a:pPr marL="914400" lvl="1" indent="-514350">
              <a:buAutoNum type="arabicPeriod"/>
            </a:pPr>
            <a:r>
              <a:rPr lang="en-US" sz="2100" dirty="0" smtClean="0"/>
              <a:t>Weaknesses:</a:t>
            </a:r>
          </a:p>
          <a:p>
            <a:pPr marL="1314450" lvl="2" indent="-514350">
              <a:buFont typeface="Arial" pitchFamily="34" charset="0"/>
              <a:buAutoNum type="arabicPeriod"/>
            </a:pPr>
            <a:r>
              <a:rPr lang="en-US" sz="1700" dirty="0" smtClean="0"/>
              <a:t>Use needs to be aware of different modeling requirements otherwise the outputs may be misleading.</a:t>
            </a:r>
          </a:p>
          <a:p>
            <a:pPr marL="1314450" lvl="2" indent="-514350">
              <a:buNone/>
            </a:pPr>
            <a:endParaRPr lang="en-US" sz="1600" dirty="0" smtClean="0"/>
          </a:p>
          <a:p>
            <a:pPr marL="914400" lvl="1" indent="-514350">
              <a:buAutoNum type="arabicPeriod"/>
            </a:pPr>
            <a:endParaRPr lang="en-US" sz="2000" dirty="0" smtClean="0"/>
          </a:p>
          <a:p>
            <a:pPr marL="514350" indent="-514350">
              <a:buAutoNum type="arabicPeriod"/>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lvl="1">
              <a:buNone/>
            </a:pPr>
            <a:endParaRPr lang="en-US" dirty="0" smtClean="0"/>
          </a:p>
          <a:p>
            <a:pPr lvl="1">
              <a:buNone/>
            </a:pPr>
            <a:endParaRPr 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pic>
        <p:nvPicPr>
          <p:cNvPr id="2052" name="Picture 4"/>
          <p:cNvPicPr>
            <a:picLocks noGrp="1" noChangeAspect="1" noChangeArrowheads="1"/>
          </p:cNvPicPr>
          <p:nvPr>
            <p:ph idx="1"/>
          </p:nvPr>
        </p:nvPicPr>
        <p:blipFill>
          <a:blip r:embed="rId2" cstate="print"/>
          <a:srcRect l="31508" t="12980" r="39548" b="52311"/>
          <a:stretch>
            <a:fillRect/>
          </a:stretch>
        </p:blipFill>
        <p:spPr bwMode="auto">
          <a:xfrm>
            <a:off x="1524000" y="1524000"/>
            <a:ext cx="6172200" cy="4510454"/>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pic>
        <p:nvPicPr>
          <p:cNvPr id="3074" name="Picture 2"/>
          <p:cNvPicPr>
            <a:picLocks noGrp="1" noChangeAspect="1" noChangeArrowheads="1"/>
          </p:cNvPicPr>
          <p:nvPr>
            <p:ph idx="1"/>
          </p:nvPr>
        </p:nvPicPr>
        <p:blipFill>
          <a:blip r:embed="rId2" cstate="print"/>
          <a:srcRect l="29481" t="53066" r="39740" b="12452"/>
          <a:stretch>
            <a:fillRect/>
          </a:stretch>
        </p:blipFill>
        <p:spPr bwMode="auto">
          <a:xfrm>
            <a:off x="1066800" y="1752599"/>
            <a:ext cx="6400800" cy="4369829"/>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sp>
        <p:nvSpPr>
          <p:cNvPr id="3" name="Content Placeholder 2"/>
          <p:cNvSpPr>
            <a:spLocks noGrp="1"/>
          </p:cNvSpPr>
          <p:nvPr>
            <p:ph idx="1"/>
          </p:nvPr>
        </p:nvSpPr>
        <p:spPr/>
        <p:txBody>
          <a:bodyPr>
            <a:normAutofit lnSpcReduction="10000"/>
          </a:bodyPr>
          <a:lstStyle/>
          <a:p>
            <a:pPr marL="914400" lvl="1" indent="-514350">
              <a:buNone/>
            </a:pPr>
            <a:r>
              <a:rPr lang="en-US" sz="2000" dirty="0" err="1" smtClean="0"/>
              <a:t>EnergyPro</a:t>
            </a:r>
            <a:r>
              <a:rPr lang="en-US" sz="2000" dirty="0" smtClean="0"/>
              <a:t>:</a:t>
            </a:r>
          </a:p>
          <a:p>
            <a:pPr marL="914400" lvl="1" indent="-514350">
              <a:buAutoNum type="arabicPeriod"/>
            </a:pPr>
            <a:r>
              <a:rPr lang="en-US" sz="2000" dirty="0" smtClean="0"/>
              <a:t>Developed by </a:t>
            </a:r>
            <a:r>
              <a:rPr lang="en-US" sz="2000" dirty="0" err="1" smtClean="0"/>
              <a:t>EnergySoft</a:t>
            </a:r>
            <a:r>
              <a:rPr lang="en-US" sz="2000" dirty="0" smtClean="0"/>
              <a:t> in Novato, CA</a:t>
            </a:r>
          </a:p>
          <a:p>
            <a:pPr marL="914400" lvl="1" indent="-514350">
              <a:buAutoNum type="arabicPeriod"/>
            </a:pPr>
            <a:r>
              <a:rPr lang="en-US" sz="2000" dirty="0" smtClean="0"/>
              <a:t>California focused, incorporates Title 24 regulations.</a:t>
            </a:r>
          </a:p>
          <a:p>
            <a:pPr marL="914400" lvl="1" indent="-514350">
              <a:buAutoNum type="arabicPeriod"/>
            </a:pPr>
            <a:r>
              <a:rPr lang="en-US" sz="2000" dirty="0" smtClean="0"/>
              <a:t>Can be used for LEED or ASHRAE 90.1 certification.</a:t>
            </a:r>
          </a:p>
          <a:p>
            <a:pPr marL="914400" lvl="1" indent="-514350">
              <a:buAutoNum type="arabicPeriod"/>
            </a:pPr>
            <a:r>
              <a:rPr lang="en-US" sz="2000" dirty="0" smtClean="0"/>
              <a:t>Uses DOE-2 energy analysis.</a:t>
            </a:r>
          </a:p>
          <a:p>
            <a:pPr marL="914400" lvl="1" indent="-514350">
              <a:buAutoNum type="arabicPeriod"/>
            </a:pPr>
            <a:r>
              <a:rPr lang="en-US" sz="2000" dirty="0" smtClean="0"/>
              <a:t>Can output California Energy Commission Forms.</a:t>
            </a:r>
          </a:p>
          <a:p>
            <a:pPr marL="914400" lvl="1" indent="-514350">
              <a:buAutoNum type="arabicPeriod"/>
            </a:pPr>
            <a:r>
              <a:rPr lang="en-US" sz="2000" dirty="0" smtClean="0"/>
              <a:t>Cost is $300 to $3300. Individual modules can be purchased to make it cheaper.</a:t>
            </a:r>
          </a:p>
          <a:p>
            <a:pPr marL="914400" lvl="1" indent="-514350">
              <a:buAutoNum type="arabicPeriod"/>
            </a:pPr>
            <a:r>
              <a:rPr lang="en-US" sz="2000" dirty="0" smtClean="0"/>
              <a:t>Strengths:</a:t>
            </a:r>
          </a:p>
          <a:p>
            <a:pPr marL="1314450" lvl="2" indent="-514350">
              <a:buAutoNum type="arabicPeriod"/>
            </a:pPr>
            <a:r>
              <a:rPr lang="en-US" sz="1700" dirty="0" smtClean="0"/>
              <a:t>Uses wizards to help create models.</a:t>
            </a:r>
          </a:p>
          <a:p>
            <a:pPr marL="1314450" lvl="2" indent="-514350">
              <a:buAutoNum type="arabicPeriod"/>
            </a:pPr>
            <a:r>
              <a:rPr lang="en-US" sz="1700" dirty="0" smtClean="0"/>
              <a:t>Incorporates debugging tools</a:t>
            </a:r>
          </a:p>
          <a:p>
            <a:pPr marL="914400" lvl="1" indent="-514350">
              <a:buAutoNum type="arabicPeriod"/>
            </a:pPr>
            <a:r>
              <a:rPr lang="en-US" sz="2100" dirty="0" smtClean="0"/>
              <a:t>Weaknesses:</a:t>
            </a:r>
          </a:p>
          <a:p>
            <a:pPr marL="1314450" lvl="2" indent="-514350">
              <a:buFont typeface="Arial" pitchFamily="34" charset="0"/>
              <a:buAutoNum type="arabicPeriod"/>
            </a:pPr>
            <a:r>
              <a:rPr lang="en-US" sz="1700" dirty="0" smtClean="0"/>
              <a:t>Does not model cogeneration, day lighting, or off site steam production.</a:t>
            </a:r>
          </a:p>
          <a:p>
            <a:pPr marL="1314450" lvl="2" indent="-514350">
              <a:buNone/>
            </a:pPr>
            <a:endParaRPr lang="en-US" sz="1600" dirty="0" smtClean="0"/>
          </a:p>
          <a:p>
            <a:pPr marL="914400" lvl="1" indent="-514350">
              <a:buAutoNum type="arabicPeriod"/>
            </a:pPr>
            <a:endParaRPr lang="en-US" sz="2000" dirty="0" smtClean="0"/>
          </a:p>
          <a:p>
            <a:pPr marL="514350" indent="-514350">
              <a:buAutoNum type="arabicPeriod"/>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lvl="1">
              <a:buNone/>
            </a:pPr>
            <a:endParaRPr lang="en-US" dirty="0" smtClean="0"/>
          </a:p>
          <a:p>
            <a:pPr lvl="1">
              <a:buNone/>
            </a:pPr>
            <a:endParaRPr lang="en-US"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sp>
        <p:nvSpPr>
          <p:cNvPr id="3" name="Content Placeholder 2"/>
          <p:cNvSpPr>
            <a:spLocks noGrp="1"/>
          </p:cNvSpPr>
          <p:nvPr>
            <p:ph idx="1"/>
          </p:nvPr>
        </p:nvSpPr>
        <p:spPr/>
        <p:txBody>
          <a:bodyPr>
            <a:normAutofit/>
          </a:bodyPr>
          <a:lstStyle/>
          <a:p>
            <a:pPr marL="914400" lvl="1" indent="-514350">
              <a:buNone/>
            </a:pPr>
            <a:r>
              <a:rPr lang="en-US" sz="2000" dirty="0" smtClean="0"/>
              <a:t>DOE-2:</a:t>
            </a:r>
          </a:p>
          <a:p>
            <a:pPr marL="914400" lvl="1" indent="-514350">
              <a:buAutoNum type="arabicPeriod"/>
            </a:pPr>
            <a:r>
              <a:rPr lang="en-US" sz="2000" dirty="0" smtClean="0"/>
              <a:t>Developed by Lawrence Berkeley National Laboratory (LBNL).</a:t>
            </a:r>
          </a:p>
          <a:p>
            <a:pPr marL="914400" lvl="1" indent="-514350">
              <a:buAutoNum type="arabicPeriod"/>
            </a:pPr>
            <a:r>
              <a:rPr lang="en-US" sz="2000" dirty="0" smtClean="0"/>
              <a:t>Analysis program that has a DOS interface. Requires extensive experience. Other programs such as </a:t>
            </a:r>
            <a:r>
              <a:rPr lang="en-US" sz="2000" dirty="0" err="1" smtClean="0"/>
              <a:t>eQUEST</a:t>
            </a:r>
            <a:r>
              <a:rPr lang="en-US" sz="2000" dirty="0" smtClean="0"/>
              <a:t> provide a Windows interface.</a:t>
            </a:r>
          </a:p>
          <a:p>
            <a:pPr marL="914400" lvl="1" indent="-514350">
              <a:buAutoNum type="arabicPeriod"/>
            </a:pPr>
            <a:r>
              <a:rPr lang="en-US" sz="2000" dirty="0" smtClean="0"/>
              <a:t>Available for free.</a:t>
            </a:r>
          </a:p>
          <a:p>
            <a:pPr marL="914400" lvl="1" indent="-514350">
              <a:buAutoNum type="arabicPeriod"/>
            </a:pPr>
            <a:r>
              <a:rPr lang="en-US" sz="2000" dirty="0" smtClean="0"/>
              <a:t>Strengths:</a:t>
            </a:r>
          </a:p>
          <a:p>
            <a:pPr marL="1314450" lvl="2" indent="-514350">
              <a:buAutoNum type="arabicPeriod"/>
            </a:pPr>
            <a:r>
              <a:rPr lang="en-US" sz="1700" dirty="0" smtClean="0"/>
              <a:t>Detailed analysis</a:t>
            </a:r>
          </a:p>
          <a:p>
            <a:pPr marL="1314450" lvl="2" indent="-514350">
              <a:buAutoNum type="arabicPeriod"/>
            </a:pPr>
            <a:r>
              <a:rPr lang="en-US" sz="1700" dirty="0" smtClean="0"/>
              <a:t>Recognized as industry standard</a:t>
            </a:r>
          </a:p>
          <a:p>
            <a:pPr marL="914400" lvl="1" indent="-514350">
              <a:buAutoNum type="arabicPeriod"/>
            </a:pPr>
            <a:r>
              <a:rPr lang="en-US" sz="2100" dirty="0" smtClean="0"/>
              <a:t>Weaknesses:</a:t>
            </a:r>
          </a:p>
          <a:p>
            <a:pPr marL="1314450" lvl="2" indent="-514350">
              <a:buFont typeface="Arial" pitchFamily="34" charset="0"/>
              <a:buAutoNum type="arabicPeriod"/>
            </a:pPr>
            <a:r>
              <a:rPr lang="en-US" sz="1700" dirty="0" smtClean="0"/>
              <a:t>Requires high level of user knowledge.</a:t>
            </a:r>
          </a:p>
          <a:p>
            <a:pPr marL="1314450" lvl="2" indent="-514350">
              <a:buNone/>
            </a:pPr>
            <a:endParaRPr lang="en-US" sz="1600" dirty="0" smtClean="0"/>
          </a:p>
          <a:p>
            <a:pPr marL="914400" lvl="1" indent="-514350">
              <a:buAutoNum type="arabicPeriod"/>
            </a:pPr>
            <a:endParaRPr lang="en-US" sz="2000" dirty="0" smtClean="0"/>
          </a:p>
          <a:p>
            <a:pPr marL="514350" indent="-514350">
              <a:buAutoNum type="arabicPeriod"/>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lvl="1">
              <a:buNone/>
            </a:pPr>
            <a:endParaRPr lang="en-US" dirty="0" smtClean="0"/>
          </a:p>
          <a:p>
            <a:pPr lvl="1">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Introduction</a:t>
            </a:r>
            <a:endParaRPr lang="en-US" dirty="0"/>
          </a:p>
        </p:txBody>
      </p:sp>
      <p:sp>
        <p:nvSpPr>
          <p:cNvPr id="3" name="Content Placeholder 2"/>
          <p:cNvSpPr>
            <a:spLocks noGrp="1"/>
          </p:cNvSpPr>
          <p:nvPr>
            <p:ph idx="1"/>
          </p:nvPr>
        </p:nvSpPr>
        <p:spPr/>
        <p:txBody>
          <a:bodyPr>
            <a:normAutofit/>
          </a:bodyPr>
          <a:lstStyle/>
          <a:p>
            <a:pPr marL="514350" indent="-514350">
              <a:buAutoNum type="arabicPeriod"/>
            </a:pPr>
            <a:r>
              <a:rPr lang="en-US" sz="2800" b="1" dirty="0" smtClean="0"/>
              <a:t>California's “Long Term Energy Efficiency Plan”</a:t>
            </a:r>
          </a:p>
          <a:p>
            <a:pPr lvl="2"/>
            <a:r>
              <a:rPr lang="en-US" dirty="0" smtClean="0"/>
              <a:t>Released by the CPUC September 2008</a:t>
            </a:r>
          </a:p>
          <a:p>
            <a:pPr lvl="2"/>
            <a:r>
              <a:rPr lang="en-US" dirty="0" smtClean="0"/>
              <a:t>Added “Promote energy efficiency”- As one of the 6 tasks of the California Energy Commission</a:t>
            </a:r>
          </a:p>
          <a:p>
            <a:pPr lvl="3"/>
            <a:r>
              <a:rPr lang="en-US" dirty="0" smtClean="0"/>
              <a:t>Responsible for Energy codes such as Title 24</a:t>
            </a:r>
          </a:p>
          <a:p>
            <a:pPr lvl="2"/>
            <a:r>
              <a:rPr lang="en-US" dirty="0" smtClean="0"/>
              <a:t>All California new residential construction zero net energy (ZNE) by 2020</a:t>
            </a:r>
          </a:p>
          <a:p>
            <a:pPr lvl="2"/>
            <a:r>
              <a:rPr lang="en-US" dirty="0" smtClean="0"/>
              <a:t>Low income homes energy efficient by 2020</a:t>
            </a:r>
          </a:p>
          <a:p>
            <a:pPr lvl="2"/>
            <a:r>
              <a:rPr lang="en-US" dirty="0" smtClean="0"/>
              <a:t>All California new commercial construction zero net energy (ZNE) by 2030</a:t>
            </a:r>
          </a:p>
          <a:p>
            <a:endParaRPr lang="en-US" dirty="0">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sp>
        <p:nvSpPr>
          <p:cNvPr id="3" name="Content Placeholder 2"/>
          <p:cNvSpPr>
            <a:spLocks noGrp="1"/>
          </p:cNvSpPr>
          <p:nvPr>
            <p:ph idx="1"/>
          </p:nvPr>
        </p:nvSpPr>
        <p:spPr/>
        <p:txBody>
          <a:bodyPr>
            <a:normAutofit fontScale="92500" lnSpcReduction="20000"/>
          </a:bodyPr>
          <a:lstStyle/>
          <a:p>
            <a:pPr marL="914400" lvl="1" indent="-514350">
              <a:buNone/>
            </a:pPr>
            <a:r>
              <a:rPr lang="en-US" sz="2000" dirty="0" err="1" smtClean="0"/>
              <a:t>eQUEST</a:t>
            </a:r>
            <a:r>
              <a:rPr lang="en-US" sz="2000" dirty="0" smtClean="0"/>
              <a:t>:</a:t>
            </a:r>
          </a:p>
          <a:p>
            <a:pPr marL="914400" lvl="1" indent="-514350">
              <a:buAutoNum type="arabicPeriod"/>
            </a:pPr>
            <a:r>
              <a:rPr lang="en-US" sz="2000" dirty="0" smtClean="0"/>
              <a:t>Developed by James Hirsch and Associates in California</a:t>
            </a:r>
          </a:p>
          <a:p>
            <a:pPr marL="914400" lvl="1" indent="-514350">
              <a:buAutoNum type="arabicPeriod"/>
            </a:pPr>
            <a:r>
              <a:rPr lang="en-US" sz="2000" dirty="0" smtClean="0"/>
              <a:t>California focused, incorporates Title 24 regulations.</a:t>
            </a:r>
          </a:p>
          <a:p>
            <a:pPr marL="914400" lvl="1" indent="-514350">
              <a:buAutoNum type="arabicPeriod"/>
            </a:pPr>
            <a:r>
              <a:rPr lang="en-US" sz="2000" dirty="0" smtClean="0"/>
              <a:t>Can be used for LEED or ASHRAE 90.1 certification.</a:t>
            </a:r>
          </a:p>
          <a:p>
            <a:pPr marL="914400" lvl="1" indent="-514350">
              <a:buAutoNum type="arabicPeriod"/>
            </a:pPr>
            <a:r>
              <a:rPr lang="en-US" sz="2000" dirty="0" smtClean="0"/>
              <a:t>Uses DOE-2.2 simulation engine for energy analysis.</a:t>
            </a:r>
          </a:p>
          <a:p>
            <a:pPr marL="914400" lvl="1" indent="-514350">
              <a:buAutoNum type="arabicPeriod"/>
            </a:pPr>
            <a:r>
              <a:rPr lang="en-US" sz="2000" dirty="0" smtClean="0"/>
              <a:t>Can output California Title 24 analysis reports.</a:t>
            </a:r>
          </a:p>
          <a:p>
            <a:pPr marL="914400" lvl="1" indent="-514350">
              <a:buAutoNum type="arabicPeriod"/>
            </a:pPr>
            <a:r>
              <a:rPr lang="en-US" sz="2000" dirty="0" smtClean="0"/>
              <a:t>Available for free.</a:t>
            </a:r>
          </a:p>
          <a:p>
            <a:pPr marL="914400" lvl="1" indent="-514350">
              <a:buAutoNum type="arabicPeriod"/>
            </a:pPr>
            <a:r>
              <a:rPr lang="en-US" sz="2000" dirty="0" smtClean="0"/>
              <a:t>Strengths:</a:t>
            </a:r>
          </a:p>
          <a:p>
            <a:pPr marL="1314450" lvl="2" indent="-514350">
              <a:buAutoNum type="arabicPeriod"/>
            </a:pPr>
            <a:r>
              <a:rPr lang="en-US" sz="1700" dirty="0" smtClean="0"/>
              <a:t>Wizards to help create models and measures.</a:t>
            </a:r>
          </a:p>
          <a:p>
            <a:pPr marL="1314450" lvl="2" indent="-514350">
              <a:buAutoNum type="arabicPeriod"/>
            </a:pPr>
            <a:r>
              <a:rPr lang="en-US" sz="1700" dirty="0" smtClean="0"/>
              <a:t>Automated T24 compliance.</a:t>
            </a:r>
          </a:p>
          <a:p>
            <a:pPr marL="1314450" lvl="2" indent="-514350">
              <a:buAutoNum type="arabicPeriod"/>
            </a:pPr>
            <a:r>
              <a:rPr lang="en-US" sz="1700" dirty="0" smtClean="0"/>
              <a:t>Evaluates whole building performance throughout the design process.</a:t>
            </a:r>
          </a:p>
          <a:p>
            <a:pPr marL="914400" lvl="1" indent="-514350">
              <a:buAutoNum type="arabicPeriod"/>
            </a:pPr>
            <a:r>
              <a:rPr lang="en-US" sz="2100" dirty="0" smtClean="0"/>
              <a:t>Weaknesses:</a:t>
            </a:r>
          </a:p>
          <a:p>
            <a:pPr marL="1314450" lvl="2" indent="-514350">
              <a:buFont typeface="Arial" pitchFamily="34" charset="0"/>
              <a:buAutoNum type="arabicPeriod"/>
            </a:pPr>
            <a:r>
              <a:rPr lang="en-US" sz="1700" dirty="0" smtClean="0"/>
              <a:t>Limited capability for ground coupling and infiltration/natural ventilation.</a:t>
            </a:r>
          </a:p>
          <a:p>
            <a:pPr marL="1314450" lvl="2" indent="-514350">
              <a:buFont typeface="Arial" pitchFamily="34" charset="0"/>
              <a:buAutoNum type="arabicPeriod"/>
            </a:pPr>
            <a:r>
              <a:rPr lang="en-US" sz="1700" dirty="0" smtClean="0"/>
              <a:t>Day lighting can only be applied to convex spaces.</a:t>
            </a:r>
          </a:p>
          <a:p>
            <a:pPr marL="1314450" lvl="2" indent="-514350">
              <a:buFont typeface="Arial" pitchFamily="34" charset="0"/>
              <a:buAutoNum type="arabicPeriod"/>
            </a:pPr>
            <a:r>
              <a:rPr lang="en-US" sz="1700" dirty="0" smtClean="0"/>
              <a:t>Custom functions in DOE 2.1E have not been made available in DOE 2.2 or </a:t>
            </a:r>
            <a:r>
              <a:rPr lang="en-US" sz="1700" dirty="0" err="1" smtClean="0"/>
              <a:t>eQUEST</a:t>
            </a:r>
            <a:r>
              <a:rPr lang="en-US" sz="1700" dirty="0" smtClean="0"/>
              <a:t>.</a:t>
            </a:r>
            <a:endParaRPr lang="en-US" sz="1600" dirty="0" smtClean="0"/>
          </a:p>
          <a:p>
            <a:pPr marL="914400" lvl="1" indent="-514350">
              <a:buAutoNum type="arabicPeriod"/>
            </a:pPr>
            <a:endParaRPr lang="en-US" sz="2000" dirty="0" smtClean="0"/>
          </a:p>
          <a:p>
            <a:pPr marL="514350" indent="-514350">
              <a:buAutoNum type="arabicPeriod"/>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lvl="1">
              <a:buNone/>
            </a:pPr>
            <a:endParaRPr lang="en-US" dirty="0" smtClean="0"/>
          </a:p>
          <a:p>
            <a:pPr lvl="1">
              <a:buNone/>
            </a:pPr>
            <a:endParaRPr lang="en-US"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pic>
        <p:nvPicPr>
          <p:cNvPr id="1026" name="Picture 2"/>
          <p:cNvPicPr>
            <a:picLocks noGrp="1" noChangeAspect="1" noChangeArrowheads="1"/>
          </p:cNvPicPr>
          <p:nvPr>
            <p:ph idx="1"/>
          </p:nvPr>
        </p:nvPicPr>
        <p:blipFill>
          <a:blip r:embed="rId2" cstate="print"/>
          <a:srcRect l="31276" t="28581" r="37447" b="34227"/>
          <a:stretch>
            <a:fillRect/>
          </a:stretch>
        </p:blipFill>
        <p:spPr bwMode="auto">
          <a:xfrm>
            <a:off x="1752600" y="1752600"/>
            <a:ext cx="5257800" cy="38100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sp>
        <p:nvSpPr>
          <p:cNvPr id="3" name="Content Placeholder 2"/>
          <p:cNvSpPr>
            <a:spLocks noGrp="1"/>
          </p:cNvSpPr>
          <p:nvPr>
            <p:ph idx="1"/>
          </p:nvPr>
        </p:nvSpPr>
        <p:spPr/>
        <p:txBody>
          <a:bodyPr>
            <a:normAutofit/>
          </a:bodyPr>
          <a:lstStyle/>
          <a:p>
            <a:pPr marL="914400" lvl="1" indent="-514350">
              <a:buNone/>
            </a:pPr>
            <a:r>
              <a:rPr lang="en-US" sz="2000" dirty="0" smtClean="0"/>
              <a:t>Basics of </a:t>
            </a:r>
            <a:r>
              <a:rPr lang="en-US" sz="2000" dirty="0" err="1" smtClean="0"/>
              <a:t>eQUEST</a:t>
            </a:r>
            <a:r>
              <a:rPr lang="en-US" sz="2000" dirty="0" smtClean="0"/>
              <a:t>:</a:t>
            </a:r>
          </a:p>
          <a:p>
            <a:pPr marL="914400" lvl="1" indent="-514350">
              <a:buAutoNum type="arabicPeriod"/>
            </a:pPr>
            <a:r>
              <a:rPr lang="en-US" sz="2000" dirty="0" smtClean="0"/>
              <a:t>Uses Wizards to help guide the modeling process</a:t>
            </a:r>
          </a:p>
          <a:p>
            <a:pPr marL="1314450" lvl="2" indent="-514350">
              <a:buAutoNum type="arabicPeriod"/>
            </a:pPr>
            <a:r>
              <a:rPr lang="en-US" sz="1600" dirty="0" smtClean="0"/>
              <a:t>Schematic design Wizard</a:t>
            </a:r>
          </a:p>
          <a:p>
            <a:pPr marL="1771650" lvl="3" indent="-514350">
              <a:buAutoNum type="arabicPeriod"/>
            </a:pPr>
            <a:r>
              <a:rPr lang="en-US" sz="1200" dirty="0" smtClean="0"/>
              <a:t>Used for simple building that have a single building shell (one building, all floors identical, no separate wings, three floors max)</a:t>
            </a:r>
          </a:p>
          <a:p>
            <a:pPr marL="1314450" lvl="2" indent="-514350">
              <a:buAutoNum type="arabicPeriod"/>
            </a:pPr>
            <a:r>
              <a:rPr lang="en-US" sz="1600" dirty="0" smtClean="0"/>
              <a:t>Design Development Wizard</a:t>
            </a:r>
          </a:p>
          <a:p>
            <a:pPr marL="1771650" lvl="3" indent="-514350">
              <a:buAutoNum type="arabicPeriod"/>
            </a:pPr>
            <a:r>
              <a:rPr lang="en-US" sz="1200" dirty="0" smtClean="0"/>
              <a:t>Used for buildings that have multiple shells.</a:t>
            </a:r>
          </a:p>
          <a:p>
            <a:pPr marL="1771650" lvl="3" indent="-514350">
              <a:buAutoNum type="arabicPeriod"/>
            </a:pPr>
            <a:r>
              <a:rPr lang="en-US" sz="1200" dirty="0" smtClean="0"/>
              <a:t>Allows air s-side HVAC system  templates.</a:t>
            </a:r>
          </a:p>
          <a:p>
            <a:pPr marL="1314450" lvl="2" indent="-514350">
              <a:buAutoNum type="arabicPeriod"/>
            </a:pPr>
            <a:r>
              <a:rPr lang="en-US" sz="1600" dirty="0" smtClean="0"/>
              <a:t>Energy Efficiency Measures Wizard</a:t>
            </a:r>
          </a:p>
          <a:p>
            <a:pPr marL="1771650" lvl="3" indent="-514350">
              <a:buAutoNum type="arabicPeriod"/>
            </a:pPr>
            <a:r>
              <a:rPr lang="en-US" sz="1200" dirty="0" smtClean="0"/>
              <a:t>Analyzes various options to determine energy usage differences</a:t>
            </a:r>
          </a:p>
          <a:p>
            <a:pPr marL="1771650" lvl="3" indent="-514350">
              <a:buAutoNum type="arabicPeriod"/>
            </a:pPr>
            <a:r>
              <a:rPr lang="en-US" sz="1200" dirty="0" smtClean="0"/>
              <a:t>Provides a quick analysis</a:t>
            </a:r>
          </a:p>
          <a:p>
            <a:pPr marL="914400" lvl="1" indent="-514350">
              <a:buAutoNum type="arabicPeriod"/>
            </a:pPr>
            <a:r>
              <a:rPr lang="en-US" sz="2000" dirty="0" smtClean="0"/>
              <a:t>Detailed Interface</a:t>
            </a:r>
          </a:p>
          <a:p>
            <a:pPr marL="1314450" lvl="2" indent="-514350">
              <a:buAutoNum type="arabicPeriod"/>
            </a:pPr>
            <a:r>
              <a:rPr lang="en-US" sz="1600" dirty="0" smtClean="0"/>
              <a:t>The detailed interface is a second way to develop or improve models with more detail. It can be used to add refinements to models made with wizards.</a:t>
            </a:r>
          </a:p>
          <a:p>
            <a:pPr marL="1314450" lvl="2" indent="-514350">
              <a:buAutoNum type="arabicPeriod"/>
            </a:pPr>
            <a:r>
              <a:rPr lang="en-US" sz="1600" dirty="0" smtClean="0"/>
              <a:t>Allows analysis of energy efficiency measures</a:t>
            </a:r>
          </a:p>
          <a:p>
            <a:pPr marL="1771650" lvl="3" indent="-514350">
              <a:buAutoNum type="arabicPeriod"/>
            </a:pPr>
            <a:endParaRPr lang="en-US" sz="1200" dirty="0" smtClean="0"/>
          </a:p>
          <a:p>
            <a:pPr marL="514350" indent="-514350">
              <a:buAutoNum type="arabicPeriod"/>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lvl="1">
              <a:buNone/>
            </a:pPr>
            <a:endParaRPr lang="en-US" dirty="0" smtClean="0"/>
          </a:p>
          <a:p>
            <a:pPr lvl="1">
              <a:buNone/>
            </a:pP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sp>
        <p:nvSpPr>
          <p:cNvPr id="3" name="Content Placeholder 2"/>
          <p:cNvSpPr>
            <a:spLocks noGrp="1"/>
          </p:cNvSpPr>
          <p:nvPr>
            <p:ph idx="1"/>
          </p:nvPr>
        </p:nvSpPr>
        <p:spPr/>
        <p:txBody>
          <a:bodyPr>
            <a:normAutofit lnSpcReduction="10000"/>
          </a:bodyPr>
          <a:lstStyle/>
          <a:p>
            <a:pPr marL="914400" lvl="1" indent="-514350">
              <a:buNone/>
            </a:pPr>
            <a:r>
              <a:rPr lang="en-US" sz="2000" dirty="0" smtClean="0"/>
              <a:t>Using </a:t>
            </a:r>
            <a:r>
              <a:rPr lang="en-US" sz="2000" dirty="0" err="1" smtClean="0"/>
              <a:t>eQUEST</a:t>
            </a:r>
            <a:r>
              <a:rPr lang="en-US" sz="2000" dirty="0" smtClean="0"/>
              <a:t>:</a:t>
            </a:r>
          </a:p>
          <a:p>
            <a:pPr marL="914400" lvl="1" indent="-514350">
              <a:buAutoNum type="arabicPeriod"/>
            </a:pPr>
            <a:r>
              <a:rPr lang="en-US" sz="2000" dirty="0" smtClean="0"/>
              <a:t>Refer to the </a:t>
            </a:r>
            <a:r>
              <a:rPr lang="en-US" sz="2000" dirty="0" err="1" smtClean="0"/>
              <a:t>eQUEST</a:t>
            </a:r>
            <a:r>
              <a:rPr lang="en-US" sz="2000" dirty="0" smtClean="0"/>
              <a:t> Introductory Tutorial</a:t>
            </a:r>
          </a:p>
          <a:p>
            <a:pPr marL="1314450" lvl="2" indent="-514350">
              <a:buAutoNum type="arabicPeriod"/>
            </a:pPr>
            <a:r>
              <a:rPr lang="en-US" sz="1600" dirty="0" smtClean="0"/>
              <a:t>Review “Quick Start” and Install </a:t>
            </a:r>
            <a:r>
              <a:rPr lang="en-US" sz="1600" dirty="0" err="1" smtClean="0"/>
              <a:t>eQUEST</a:t>
            </a:r>
            <a:r>
              <a:rPr lang="en-US" sz="1600" dirty="0" smtClean="0"/>
              <a:t>.</a:t>
            </a:r>
          </a:p>
          <a:p>
            <a:pPr marL="1314450" lvl="2" indent="-514350">
              <a:buAutoNum type="arabicPeriod"/>
            </a:pPr>
            <a:r>
              <a:rPr lang="en-US" sz="1600" dirty="0" smtClean="0"/>
              <a:t>Review Simulation Basics</a:t>
            </a:r>
          </a:p>
          <a:p>
            <a:pPr marL="1314450" lvl="2" indent="-514350">
              <a:buAutoNum type="arabicPeriod"/>
            </a:pPr>
            <a:r>
              <a:rPr lang="en-US" sz="1600" dirty="0" smtClean="0"/>
              <a:t>Follow the tutorials.</a:t>
            </a:r>
          </a:p>
          <a:p>
            <a:pPr marL="1771650" lvl="3" indent="-514350">
              <a:buAutoNum type="arabicPeriod"/>
            </a:pPr>
            <a:r>
              <a:rPr lang="en-US" sz="1200" dirty="0" smtClean="0"/>
              <a:t>Schematic Design Wizard</a:t>
            </a:r>
          </a:p>
          <a:p>
            <a:pPr marL="1771650" lvl="3" indent="-514350">
              <a:buAutoNum type="arabicPeriod"/>
            </a:pPr>
            <a:r>
              <a:rPr lang="en-US" sz="1200" dirty="0" smtClean="0"/>
              <a:t>Design Development Wizard</a:t>
            </a:r>
          </a:p>
          <a:p>
            <a:pPr marL="1771650" lvl="3" indent="-514350">
              <a:buAutoNum type="arabicPeriod"/>
            </a:pPr>
            <a:r>
              <a:rPr lang="en-US" sz="1200" dirty="0" smtClean="0"/>
              <a:t>EEM Wizard</a:t>
            </a:r>
            <a:endParaRPr lang="en-US" sz="2800" dirty="0" smtClean="0"/>
          </a:p>
          <a:p>
            <a:pPr>
              <a:buNone/>
            </a:pPr>
            <a:r>
              <a:rPr lang="en-US" sz="2800" dirty="0" smtClean="0"/>
              <a:t>	2. Additional resource-SED slideshow-75 page intro to </a:t>
            </a:r>
            <a:r>
              <a:rPr lang="en-US" sz="2800" dirty="0" err="1" smtClean="0"/>
              <a:t>eQUEST</a:t>
            </a:r>
            <a:r>
              <a:rPr lang="en-US" sz="2800" dirty="0" smtClean="0"/>
              <a:t>.</a:t>
            </a:r>
          </a:p>
          <a:p>
            <a:pPr>
              <a:buNone/>
            </a:pPr>
            <a:r>
              <a:rPr lang="en-US" sz="2800" dirty="0" smtClean="0"/>
              <a:t>3. Class tutorial </a:t>
            </a:r>
            <a:r>
              <a:rPr lang="en-US" sz="2800" dirty="0" smtClean="0">
                <a:hlinkClick r:id="rId2"/>
              </a:rPr>
              <a:t>http://www.leam.illinois.edu/up466/transportation/lab-5-demo/part-ii-equest/11-equest-tutorial.html</a:t>
            </a:r>
            <a:endParaRPr lang="en-US" sz="2800" dirty="0" smtClean="0"/>
          </a:p>
          <a:p>
            <a:pPr>
              <a:buNone/>
            </a:pPr>
            <a:endParaRPr lang="en-US" sz="2800" dirty="0" smtClean="0"/>
          </a:p>
          <a:p>
            <a:pPr>
              <a:buNone/>
            </a:pPr>
            <a:endParaRPr lang="en-US" sz="2800"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dirty="0" smtClean="0"/>
              <a:t>E. Building Information Modeling Programs</a:t>
            </a:r>
            <a:endParaRPr lang="en-US" dirty="0"/>
          </a:p>
        </p:txBody>
      </p:sp>
      <p:sp>
        <p:nvSpPr>
          <p:cNvPr id="3" name="Content Placeholder 2"/>
          <p:cNvSpPr>
            <a:spLocks noGrp="1"/>
          </p:cNvSpPr>
          <p:nvPr>
            <p:ph idx="1"/>
          </p:nvPr>
        </p:nvSpPr>
        <p:spPr/>
        <p:txBody>
          <a:bodyPr>
            <a:normAutofit fontScale="85000" lnSpcReduction="20000"/>
          </a:bodyPr>
          <a:lstStyle/>
          <a:p>
            <a:pPr marL="914400" lvl="1" indent="-514350">
              <a:buNone/>
            </a:pPr>
            <a:r>
              <a:rPr lang="en-US" sz="2000" dirty="0" smtClean="0"/>
              <a:t>Using </a:t>
            </a:r>
            <a:r>
              <a:rPr lang="en-US" sz="2000" dirty="0" err="1" smtClean="0"/>
              <a:t>eQUEST</a:t>
            </a:r>
            <a:r>
              <a:rPr lang="en-US" sz="2000" dirty="0" smtClean="0"/>
              <a:t>:</a:t>
            </a:r>
          </a:p>
          <a:p>
            <a:pPr marL="914400" lvl="1" indent="-514350">
              <a:buAutoNum type="arabicPeriod"/>
            </a:pPr>
            <a:r>
              <a:rPr lang="en-US" sz="2000" dirty="0" smtClean="0"/>
              <a:t>Skylight tutorial SMUD</a:t>
            </a:r>
          </a:p>
          <a:p>
            <a:pPr marL="914400" lvl="1" indent="-514350">
              <a:buAutoNum type="arabicPeriod"/>
            </a:pPr>
            <a:r>
              <a:rPr lang="en-US" sz="2000" dirty="0" smtClean="0"/>
              <a:t>IDL :4 Modules.</a:t>
            </a:r>
          </a:p>
          <a:p>
            <a:pPr marL="1314450" lvl="2" indent="-514350">
              <a:buAutoNum type="arabicPeriod"/>
            </a:pPr>
            <a:r>
              <a:rPr lang="en-US" sz="1600" dirty="0" smtClean="0">
                <a:hlinkClick r:id="rId2"/>
              </a:rPr>
              <a:t>http://www.idlbozeman.com/equest/</a:t>
            </a:r>
            <a:endParaRPr lang="en-US" sz="1600" dirty="0" smtClean="0"/>
          </a:p>
          <a:p>
            <a:pPr>
              <a:buNone/>
            </a:pPr>
            <a:r>
              <a:rPr lang="en-US" sz="2800" dirty="0" smtClean="0"/>
              <a:t>	 3.	 Colorado Lab session</a:t>
            </a:r>
          </a:p>
          <a:p>
            <a:pPr>
              <a:buNone/>
            </a:pPr>
            <a:endParaRPr lang="en-US" sz="2800" dirty="0" smtClean="0"/>
          </a:p>
          <a:p>
            <a:pPr>
              <a:buNone/>
            </a:pPr>
            <a:r>
              <a:rPr lang="en-US" sz="2800" dirty="0" smtClean="0">
                <a:hlinkClick r:id="rId3"/>
              </a:rPr>
              <a:t>http://civil.colorado.edu/classes/cven5080/EQuest-Lab-09-6.pdf</a:t>
            </a:r>
            <a:endParaRPr lang="en-US" sz="2800" dirty="0" smtClean="0"/>
          </a:p>
          <a:p>
            <a:pPr>
              <a:buNone/>
            </a:pPr>
            <a:r>
              <a:rPr lang="en-US" sz="2800" dirty="0" smtClean="0"/>
              <a:t>4. User guide –Drexel U.</a:t>
            </a:r>
          </a:p>
          <a:p>
            <a:pPr>
              <a:buNone/>
            </a:pPr>
            <a:r>
              <a:rPr lang="en-US" sz="2800" dirty="0" smtClean="0">
                <a:hlinkClick r:id="rId4"/>
              </a:rPr>
              <a:t>https://docs.google.com/file/d/0B69AvRYJR07tTmtoT2o4bHRvUGM/edit?usp=drive_web</a:t>
            </a:r>
            <a:endParaRPr lang="en-US" sz="2800" dirty="0" smtClean="0"/>
          </a:p>
          <a:p>
            <a:pPr>
              <a:buNone/>
            </a:pPr>
            <a:r>
              <a:rPr lang="en-US" sz="2800" dirty="0" smtClean="0"/>
              <a:t>5.Energy modeling for LEED</a:t>
            </a:r>
          </a:p>
          <a:p>
            <a:pPr>
              <a:buNone/>
            </a:pPr>
            <a:r>
              <a:rPr lang="en-US" sz="2800" dirty="0" smtClean="0">
                <a:hlinkClick r:id="rId5"/>
              </a:rPr>
              <a:t>http://energymodelingprocess.files.wordpress.com/2012/03/energy-modeling-for-leed.pdf</a:t>
            </a:r>
            <a:endParaRPr lang="en-US" sz="2800" dirty="0" smtClean="0"/>
          </a:p>
          <a:p>
            <a:pPr>
              <a:buNone/>
            </a:pPr>
            <a:endParaRPr lang="en-US" sz="28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Introduction</a:t>
            </a:r>
            <a:endParaRPr lang="en-US" dirty="0"/>
          </a:p>
        </p:txBody>
      </p:sp>
      <p:sp>
        <p:nvSpPr>
          <p:cNvPr id="3" name="Content Placeholder 2"/>
          <p:cNvSpPr>
            <a:spLocks noGrp="1"/>
          </p:cNvSpPr>
          <p:nvPr>
            <p:ph idx="1"/>
          </p:nvPr>
        </p:nvSpPr>
        <p:spPr>
          <a:xfrm>
            <a:off x="381000" y="1646237"/>
            <a:ext cx="8229600" cy="4830763"/>
          </a:xfrm>
        </p:spPr>
        <p:txBody>
          <a:bodyPr>
            <a:normAutofit/>
          </a:bodyPr>
          <a:lstStyle/>
          <a:p>
            <a:pPr marL="514350" lvl="1" indent="-514350">
              <a:buFont typeface="+mj-lt"/>
              <a:buAutoNum type="arabicPeriod" startAt="2"/>
            </a:pPr>
            <a:r>
              <a:rPr lang="en-US" b="1" dirty="0" smtClean="0"/>
              <a:t>Relationship </a:t>
            </a:r>
            <a:r>
              <a:rPr lang="en-US" b="1" dirty="0" smtClean="0"/>
              <a:t>between energy auditing and energy codes</a:t>
            </a:r>
          </a:p>
          <a:p>
            <a:pPr lvl="2"/>
            <a:r>
              <a:rPr lang="en-US" dirty="0" smtClean="0"/>
              <a:t>Description of codes in general</a:t>
            </a:r>
          </a:p>
          <a:p>
            <a:pPr lvl="2"/>
            <a:r>
              <a:rPr lang="en-US" dirty="0" smtClean="0"/>
              <a:t>General History of the California Building Energy Efficiency Standards</a:t>
            </a:r>
          </a:p>
          <a:p>
            <a:pPr lvl="2"/>
            <a:r>
              <a:rPr lang="en-US" dirty="0" smtClean="0"/>
              <a:t>Impacts of California Energy Code on construction projects.</a:t>
            </a:r>
          </a:p>
          <a:p>
            <a:endParaRPr lang="en-US"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Introduction</a:t>
            </a:r>
            <a:endParaRPr lang="en-US" dirty="0"/>
          </a:p>
        </p:txBody>
      </p:sp>
      <p:sp>
        <p:nvSpPr>
          <p:cNvPr id="3" name="Content Placeholder 2"/>
          <p:cNvSpPr>
            <a:spLocks noGrp="1"/>
          </p:cNvSpPr>
          <p:nvPr>
            <p:ph idx="1"/>
          </p:nvPr>
        </p:nvSpPr>
        <p:spPr>
          <a:xfrm>
            <a:off x="457200" y="1295400"/>
            <a:ext cx="8229600" cy="4830763"/>
          </a:xfrm>
        </p:spPr>
        <p:txBody>
          <a:bodyPr>
            <a:normAutofit fontScale="85000" lnSpcReduction="10000"/>
          </a:bodyPr>
          <a:lstStyle/>
          <a:p>
            <a:pPr lvl="2">
              <a:buNone/>
            </a:pPr>
            <a:r>
              <a:rPr lang="en-US" sz="3800" dirty="0" smtClean="0"/>
              <a:t>California Code of Regulations-28 </a:t>
            </a:r>
            <a:r>
              <a:rPr lang="en-US" sz="3800" dirty="0" smtClean="0"/>
              <a:t>Titles</a:t>
            </a:r>
            <a:endParaRPr lang="en-US" dirty="0" smtClean="0"/>
          </a:p>
          <a:p>
            <a:pPr>
              <a:buNone/>
            </a:pPr>
            <a:r>
              <a:rPr lang="en-US" sz="2800" dirty="0" smtClean="0"/>
              <a:t>  	</a:t>
            </a:r>
            <a:r>
              <a:rPr lang="en-US" sz="2800" dirty="0" smtClean="0"/>
              <a:t>Title </a:t>
            </a:r>
            <a:r>
              <a:rPr lang="en-US" sz="2800" dirty="0" smtClean="0"/>
              <a:t>20- Public Utilities and Energy</a:t>
            </a:r>
          </a:p>
          <a:p>
            <a:pPr lvl="2"/>
            <a:r>
              <a:rPr lang="en-US" dirty="0" smtClean="0"/>
              <a:t>Part of Chapter 4 is the Energy Appliance Efficiency Code</a:t>
            </a:r>
          </a:p>
          <a:p>
            <a:pPr lvl="2"/>
            <a:r>
              <a:rPr lang="en-US" dirty="0" smtClean="0"/>
              <a:t>Defines appliances and list acceptable energy use and features for those sold in California</a:t>
            </a:r>
          </a:p>
          <a:p>
            <a:pPr lvl="2"/>
            <a:r>
              <a:rPr lang="en-US" dirty="0" smtClean="0"/>
              <a:t>Describes specific test methods to be used for energy use</a:t>
            </a:r>
          </a:p>
          <a:p>
            <a:pPr lvl="1">
              <a:buNone/>
            </a:pPr>
            <a:endParaRPr lang="en-US" dirty="0" smtClean="0"/>
          </a:p>
          <a:p>
            <a:pPr lvl="1">
              <a:buNone/>
            </a:pPr>
            <a:endParaRPr lang="en-US" dirty="0" smtClean="0"/>
          </a:p>
          <a:p>
            <a:pPr lvl="1">
              <a:buNone/>
            </a:pPr>
            <a:endParaRPr lang="en-US" dirty="0" smtClean="0"/>
          </a:p>
          <a:p>
            <a:pPr lvl="1">
              <a:buNone/>
            </a:pPr>
            <a:r>
              <a:rPr lang="en-US" dirty="0" smtClean="0"/>
              <a:t>Title </a:t>
            </a:r>
            <a:r>
              <a:rPr lang="en-US" dirty="0" smtClean="0"/>
              <a:t>24-California Building Standards Code</a:t>
            </a:r>
            <a:endParaRPr lang="en-US" sz="2800" dirty="0" smtClean="0"/>
          </a:p>
          <a:p>
            <a:pPr lvl="2"/>
            <a:r>
              <a:rPr lang="en-US" dirty="0" smtClean="0"/>
              <a:t>Includes 12 parts related to building</a:t>
            </a:r>
          </a:p>
          <a:p>
            <a:pPr lvl="3"/>
            <a:r>
              <a:rPr lang="en-US" dirty="0" smtClean="0"/>
              <a:t>Part 6 is the Energy Code</a:t>
            </a:r>
          </a:p>
          <a:p>
            <a:pPr lvl="3"/>
            <a:r>
              <a:rPr lang="en-US" dirty="0" smtClean="0"/>
              <a:t>Part 11 is the California Green Building Standards Code (</a:t>
            </a:r>
            <a:r>
              <a:rPr lang="en-US" dirty="0" err="1" smtClean="0"/>
              <a:t>CALGreen</a:t>
            </a:r>
            <a:r>
              <a:rPr lang="en-US" dirty="0" smtClean="0"/>
              <a:t>)</a:t>
            </a:r>
          </a:p>
          <a:p>
            <a:pPr lvl="2"/>
            <a:endParaRPr lang="en-US" dirty="0" smtClean="0"/>
          </a:p>
          <a:p>
            <a:pPr lvl="1">
              <a:buNone/>
            </a:pPr>
            <a:endParaRPr lang="en-US" dirty="0" smtClean="0">
              <a:solidFill>
                <a:srgbClr val="FF0000"/>
              </a:solidFill>
            </a:endParaRPr>
          </a:p>
        </p:txBody>
      </p:sp>
      <p:sp>
        <p:nvSpPr>
          <p:cNvPr id="4" name="TextBox 3"/>
          <p:cNvSpPr txBox="1"/>
          <p:nvPr/>
        </p:nvSpPr>
        <p:spPr>
          <a:xfrm>
            <a:off x="1066800" y="3581400"/>
            <a:ext cx="6781800" cy="92333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8575" cmpd="tri">
            <a:solidFill>
              <a:srgbClr val="00B050"/>
            </a:solidFill>
          </a:ln>
        </p:spPr>
        <p:txBody>
          <a:bodyPr wrap="square" rtlCol="0">
            <a:spAutoFit/>
          </a:bodyPr>
          <a:lstStyle/>
          <a:p>
            <a:pPr marL="0" lvl="2">
              <a:buNone/>
            </a:pPr>
            <a:r>
              <a:rPr lang="en-US" dirty="0" smtClean="0"/>
              <a:t>Guide:</a:t>
            </a:r>
          </a:p>
          <a:p>
            <a:pPr marL="0" lvl="2">
              <a:buNone/>
            </a:pPr>
            <a:r>
              <a:rPr lang="en-US" dirty="0" smtClean="0">
                <a:hlinkClick r:id="rId2"/>
              </a:rPr>
              <a:t>http://www.documents.dgs.ca.gov/bsc/Title_24/T24TrainingGuide.pdf</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Introduction</a:t>
            </a:r>
            <a:endParaRPr lang="en-US" dirty="0"/>
          </a:p>
        </p:txBody>
      </p:sp>
      <p:sp>
        <p:nvSpPr>
          <p:cNvPr id="3" name="Content Placeholder 2"/>
          <p:cNvSpPr>
            <a:spLocks noGrp="1"/>
          </p:cNvSpPr>
          <p:nvPr>
            <p:ph idx="1"/>
          </p:nvPr>
        </p:nvSpPr>
        <p:spPr>
          <a:xfrm>
            <a:off x="-152400" y="1341437"/>
            <a:ext cx="9144000" cy="4830763"/>
          </a:xfrm>
        </p:spPr>
        <p:txBody>
          <a:bodyPr>
            <a:normAutofit/>
          </a:bodyPr>
          <a:lstStyle/>
          <a:p>
            <a:pPr lvl="1">
              <a:buNone/>
            </a:pPr>
            <a:r>
              <a:rPr lang="en-US" dirty="0" smtClean="0"/>
              <a:t>History </a:t>
            </a:r>
            <a:r>
              <a:rPr lang="en-US" dirty="0" smtClean="0"/>
              <a:t>of California Building Energy Efficiency Standards</a:t>
            </a:r>
            <a:endParaRPr lang="en-US" dirty="0" smtClean="0"/>
          </a:p>
          <a:p>
            <a:pPr lvl="2"/>
            <a:r>
              <a:rPr lang="en-US" dirty="0" smtClean="0"/>
              <a:t>1975 California legislature passed the Warren </a:t>
            </a:r>
            <a:r>
              <a:rPr lang="en-US" dirty="0" err="1" smtClean="0"/>
              <a:t>Alquist</a:t>
            </a:r>
            <a:r>
              <a:rPr lang="en-US" dirty="0" smtClean="0"/>
              <a:t> Act</a:t>
            </a:r>
          </a:p>
          <a:p>
            <a:pPr lvl="3"/>
            <a:r>
              <a:rPr lang="en-US" dirty="0" smtClean="0"/>
              <a:t>Created “California Energy Commission” </a:t>
            </a:r>
          </a:p>
          <a:p>
            <a:pPr lvl="4"/>
            <a:r>
              <a:rPr lang="en-US" dirty="0" smtClean="0"/>
              <a:t>Forecast future energy needs</a:t>
            </a:r>
          </a:p>
          <a:p>
            <a:pPr lvl="4"/>
            <a:r>
              <a:rPr lang="en-US" dirty="0" smtClean="0"/>
              <a:t>Promote energy efficiency through appliance and building standards</a:t>
            </a:r>
          </a:p>
          <a:p>
            <a:pPr lvl="4"/>
            <a:r>
              <a:rPr lang="en-US" dirty="0" smtClean="0"/>
              <a:t>Support renewable technologies</a:t>
            </a:r>
          </a:p>
          <a:p>
            <a:pPr lvl="4"/>
            <a:r>
              <a:rPr lang="en-US" dirty="0" smtClean="0"/>
              <a:t>Create and maintain the California Energy Code –Title 24 Section 6</a:t>
            </a:r>
          </a:p>
          <a:p>
            <a:pPr lvl="2"/>
            <a:r>
              <a:rPr lang="en-US" dirty="0" smtClean="0"/>
              <a:t>This paved the </a:t>
            </a:r>
            <a:r>
              <a:rPr lang="en-US" dirty="0" smtClean="0"/>
              <a:t>way for the energy code which is updated every three years.</a:t>
            </a:r>
          </a:p>
          <a:p>
            <a:pPr>
              <a:buNone/>
            </a:pPr>
            <a:endParaRPr lang="en-US"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Introduction</a:t>
            </a:r>
            <a:endParaRPr lang="en-US" dirty="0"/>
          </a:p>
        </p:txBody>
      </p:sp>
      <p:sp>
        <p:nvSpPr>
          <p:cNvPr id="3" name="Content Placeholder 2"/>
          <p:cNvSpPr>
            <a:spLocks noGrp="1"/>
          </p:cNvSpPr>
          <p:nvPr>
            <p:ph idx="1"/>
          </p:nvPr>
        </p:nvSpPr>
        <p:spPr>
          <a:xfrm>
            <a:off x="457200" y="1295400"/>
            <a:ext cx="8229600" cy="4830763"/>
          </a:xfrm>
        </p:spPr>
        <p:txBody>
          <a:bodyPr>
            <a:normAutofit fontScale="92500"/>
          </a:bodyPr>
          <a:lstStyle/>
          <a:p>
            <a:pPr lvl="2">
              <a:buNone/>
            </a:pPr>
            <a:endParaRPr lang="en-US" dirty="0" smtClean="0"/>
          </a:p>
          <a:p>
            <a:pPr lvl="1">
              <a:buNone/>
            </a:pPr>
            <a:r>
              <a:rPr lang="en-US" dirty="0" smtClean="0"/>
              <a:t>Impact on Construction Projects</a:t>
            </a:r>
          </a:p>
          <a:p>
            <a:pPr lvl="1">
              <a:buNone/>
            </a:pPr>
            <a:r>
              <a:rPr lang="en-US" dirty="0" smtClean="0"/>
              <a:t>Cities </a:t>
            </a:r>
            <a:r>
              <a:rPr lang="en-US" dirty="0" smtClean="0"/>
              <a:t>and Counties are required to enforce CCR. </a:t>
            </a:r>
          </a:p>
          <a:p>
            <a:pPr lvl="2"/>
            <a:r>
              <a:rPr lang="en-US" dirty="0" smtClean="0"/>
              <a:t>When construction permits are applied for the plans are checked to verify that the project meets the current codes. In addition plans are checked in the field during the project construction.</a:t>
            </a:r>
          </a:p>
          <a:p>
            <a:pPr lvl="2"/>
            <a:r>
              <a:rPr lang="en-US" dirty="0" smtClean="0"/>
              <a:t>The codes require more energy efficiency with each version</a:t>
            </a:r>
          </a:p>
          <a:p>
            <a:pPr lvl="2"/>
            <a:r>
              <a:rPr lang="en-US" dirty="0" smtClean="0"/>
              <a:t>Contractors and designers are pushed to provide more efficient projects.</a:t>
            </a:r>
          </a:p>
          <a:p>
            <a:pPr lvl="2">
              <a:buNone/>
            </a:pPr>
            <a:endParaRPr lang="en-US" dirty="0" smtClean="0"/>
          </a:p>
          <a:p>
            <a:pPr lvl="1">
              <a:buNone/>
            </a:pPr>
            <a:r>
              <a:rPr lang="en-US" dirty="0" smtClean="0"/>
              <a:t>		</a:t>
            </a:r>
            <a:endParaRPr lang="en-US" dirty="0" smtClean="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Introduction</a:t>
            </a:r>
            <a:endParaRPr lang="en-US" dirty="0"/>
          </a:p>
        </p:txBody>
      </p:sp>
      <p:sp>
        <p:nvSpPr>
          <p:cNvPr id="3" name="Content Placeholder 2"/>
          <p:cNvSpPr>
            <a:spLocks noGrp="1"/>
          </p:cNvSpPr>
          <p:nvPr>
            <p:ph idx="1"/>
          </p:nvPr>
        </p:nvSpPr>
        <p:spPr>
          <a:xfrm>
            <a:off x="457200" y="1371600"/>
            <a:ext cx="8229600" cy="4525963"/>
          </a:xfrm>
        </p:spPr>
        <p:txBody>
          <a:bodyPr>
            <a:normAutofit/>
          </a:bodyPr>
          <a:lstStyle/>
          <a:p>
            <a:pPr lvl="1">
              <a:buNone/>
            </a:pPr>
            <a:r>
              <a:rPr lang="en-US" b="1" dirty="0" smtClean="0"/>
              <a:t>3. Use of Building Energy Modeling Programs (BEMS) in energy auditing</a:t>
            </a:r>
          </a:p>
          <a:p>
            <a:pPr lvl="2"/>
            <a:r>
              <a:rPr lang="en-US" dirty="0" smtClean="0"/>
              <a:t>Easy way to predict energy usage of a building and optimize energy consuming aspects</a:t>
            </a:r>
          </a:p>
          <a:p>
            <a:pPr lvl="2"/>
            <a:r>
              <a:rPr lang="en-US" dirty="0" smtClean="0"/>
              <a:t>Required to meet some regulations in Title </a:t>
            </a:r>
            <a:r>
              <a:rPr lang="en-US" dirty="0" smtClean="0"/>
              <a:t>24</a:t>
            </a:r>
          </a:p>
          <a:p>
            <a:pPr lvl="2"/>
            <a:r>
              <a:rPr lang="en-US" dirty="0" smtClean="0"/>
              <a:t>Title 24 is also </a:t>
            </a:r>
            <a:r>
              <a:rPr lang="en-US" dirty="0" smtClean="0"/>
              <a:t>called The Energy Efficiency Standards for Residential and Nonresidential Buildings</a:t>
            </a:r>
          </a:p>
          <a:p>
            <a:pPr lvl="2"/>
            <a:endParaRPr lang="en-US" dirty="0" smtClean="0"/>
          </a:p>
          <a:p>
            <a:endParaRPr lang="en-US"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914400"/>
            <a:ext cx="8229600" cy="5211763"/>
          </a:xfrm>
        </p:spPr>
        <p:txBody>
          <a:bodyPr>
            <a:normAutofit/>
          </a:bodyPr>
          <a:lstStyle/>
          <a:p>
            <a:pPr lvl="1">
              <a:buNone/>
            </a:pPr>
            <a:r>
              <a:rPr lang="en-US" dirty="0" smtClean="0">
                <a:solidFill>
                  <a:srgbClr val="0070C0"/>
                </a:solidFill>
              </a:rPr>
              <a:t>History </a:t>
            </a:r>
            <a:r>
              <a:rPr lang="en-US" dirty="0" smtClean="0">
                <a:solidFill>
                  <a:srgbClr val="0070C0"/>
                </a:solidFill>
              </a:rPr>
              <a:t>and context</a:t>
            </a:r>
          </a:p>
          <a:p>
            <a:pPr lvl="2"/>
            <a:r>
              <a:rPr lang="en-US" sz="2800" dirty="0" smtClean="0">
                <a:solidFill>
                  <a:srgbClr val="0070C0"/>
                </a:solidFill>
              </a:rPr>
              <a:t>Title 24 section 6 first implemented 1978, updated every 3 years</a:t>
            </a:r>
          </a:p>
          <a:p>
            <a:pPr lvl="2"/>
            <a:r>
              <a:rPr lang="en-US" sz="2800" dirty="0" smtClean="0">
                <a:solidFill>
                  <a:srgbClr val="0070C0"/>
                </a:solidFill>
              </a:rPr>
              <a:t>2013 version effective Jan 1, 2014</a:t>
            </a:r>
          </a:p>
          <a:p>
            <a:pPr lvl="2"/>
            <a:r>
              <a:rPr lang="en-US" sz="2800" dirty="0" smtClean="0">
                <a:solidFill>
                  <a:srgbClr val="0070C0"/>
                </a:solidFill>
              </a:rPr>
              <a:t>Building areas covered</a:t>
            </a:r>
          </a:p>
          <a:p>
            <a:pPr lvl="3"/>
            <a:r>
              <a:rPr lang="en-US" sz="2800" dirty="0" smtClean="0">
                <a:solidFill>
                  <a:srgbClr val="0070C0"/>
                </a:solidFill>
              </a:rPr>
              <a:t>Building envelope, including insulation, windows, roofing</a:t>
            </a:r>
          </a:p>
          <a:p>
            <a:pPr lvl="3"/>
            <a:r>
              <a:rPr lang="en-US" sz="2800" dirty="0" smtClean="0">
                <a:solidFill>
                  <a:srgbClr val="0070C0"/>
                </a:solidFill>
              </a:rPr>
              <a:t>Lighting</a:t>
            </a:r>
          </a:p>
          <a:p>
            <a:pPr lvl="3"/>
            <a:r>
              <a:rPr lang="en-US" sz="2800" dirty="0" smtClean="0">
                <a:solidFill>
                  <a:srgbClr val="0070C0"/>
                </a:solidFill>
              </a:rPr>
              <a:t>HVAC equipment standards, duct leakage, etc.</a:t>
            </a:r>
          </a:p>
          <a:p>
            <a:endParaRPr lang="en-US" dirty="0">
              <a:solidFill>
                <a:srgbClr val="FF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9353</TotalTime>
  <Words>1570</Words>
  <Application>Microsoft Office PowerPoint</Application>
  <PresentationFormat>On-screen Show (4:3)</PresentationFormat>
  <Paragraphs>337</Paragraphs>
  <Slides>34</Slides>
  <Notes>3</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Codes and Simulations  Course No. ENRG 59 </vt:lpstr>
      <vt:lpstr>Slide 2</vt:lpstr>
      <vt:lpstr>A. Introduction</vt:lpstr>
      <vt:lpstr>A. Introduction</vt:lpstr>
      <vt:lpstr>A. Introduction</vt:lpstr>
      <vt:lpstr>A. Introduction</vt:lpstr>
      <vt:lpstr>A. Introduction</vt:lpstr>
      <vt:lpstr>A. Introduction</vt:lpstr>
      <vt:lpstr>Slide 9</vt:lpstr>
      <vt:lpstr>Slide 10</vt:lpstr>
      <vt:lpstr>Slide 11</vt:lpstr>
      <vt:lpstr>A. Introduction</vt:lpstr>
      <vt:lpstr>Energy Appliance Efficiency Code (Title  20)</vt:lpstr>
      <vt:lpstr>Energy Appliance Efficiency Code (Title  20)</vt:lpstr>
      <vt:lpstr>Energy Appliance Efficiency Code (Title  20)</vt:lpstr>
      <vt:lpstr>California Green Building Standards Code (CALGreen) Title 24 section 11 </vt:lpstr>
      <vt:lpstr>California Green Building Standards Code (CALGreen) Title 24 section 11 </vt:lpstr>
      <vt:lpstr>California Green Building Standards Code (CALGreen) Title 24 section 11 </vt:lpstr>
      <vt:lpstr>California Green Building Standards Code (CALGreen) Title 24 section 11 </vt:lpstr>
      <vt:lpstr>California Green Building Standards Code (CALGreen) Title 24 section 11 </vt:lpstr>
      <vt:lpstr>E. Building Information Modeling Programs</vt:lpstr>
      <vt:lpstr>E. Building Information Modeling Programs</vt:lpstr>
      <vt:lpstr>E. Building Information Modeling Programs</vt:lpstr>
      <vt:lpstr>E. Building Information Modeling Programs</vt:lpstr>
      <vt:lpstr>E. Building Information Modeling Programs</vt:lpstr>
      <vt:lpstr>E. Building Information Modeling Programs</vt:lpstr>
      <vt:lpstr>E. Building Information Modeling Programs</vt:lpstr>
      <vt:lpstr>E. Building Information Modeling Programs</vt:lpstr>
      <vt:lpstr>E. Building Information Modeling Programs</vt:lpstr>
      <vt:lpstr>E. Building Information Modeling Programs</vt:lpstr>
      <vt:lpstr>E. Building Information Modeling Programs</vt:lpstr>
      <vt:lpstr>E. Building Information Modeling Programs</vt:lpstr>
      <vt:lpstr>E. Building Information Modeling Programs</vt:lpstr>
      <vt:lpstr>E. Building Information Modeling Programs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and Building Science</dc:title>
  <dc:creator>irinak</dc:creator>
  <cp:lastModifiedBy>brendanhd</cp:lastModifiedBy>
  <cp:revision>673</cp:revision>
  <dcterms:created xsi:type="dcterms:W3CDTF">2013-04-23T15:56:05Z</dcterms:created>
  <dcterms:modified xsi:type="dcterms:W3CDTF">2013-12-06T01:25:07Z</dcterms:modified>
</cp:coreProperties>
</file>