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6" r:id="rId8"/>
    <p:sldId id="262" r:id="rId9"/>
    <p:sldId id="267" r:id="rId10"/>
    <p:sldId id="263" r:id="rId11"/>
    <p:sldId id="264" r:id="rId12"/>
    <p:sldId id="265" r:id="rId13"/>
    <p:sldId id="268" r:id="rId14"/>
    <p:sldId id="269" r:id="rId15"/>
    <p:sldId id="270" r:id="rId16"/>
    <p:sldId id="271" r:id="rId17"/>
    <p:sldId id="273" r:id="rId18"/>
    <p:sldId id="27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93" autoAdjust="0"/>
    <p:restoredTop sz="94700" autoAdjust="0"/>
  </p:normalViewPr>
  <p:slideViewPr>
    <p:cSldViewPr snapToGrid="0" snapToObjects="1">
      <p:cViewPr varScale="1">
        <p:scale>
          <a:sx n="71" d="100"/>
          <a:sy n="71" d="100"/>
        </p:scale>
        <p:origin x="-1392" y="-104"/>
      </p:cViewPr>
      <p:guideLst>
        <p:guide orient="horz" pos="2160"/>
        <p:guide pos="2880"/>
      </p:guideLst>
    </p:cSldViewPr>
  </p:slideViewPr>
  <p:outlineViewPr>
    <p:cViewPr>
      <p:scale>
        <a:sx n="33" d="100"/>
        <a:sy n="33" d="100"/>
      </p:scale>
      <p:origin x="24440" y="570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F5A9FE-B6FA-034F-91D1-4A07B117E3BF}" type="datetimeFigureOut">
              <a:rPr lang="en-US" smtClean="0"/>
              <a:t>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3511305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F5A9FE-B6FA-034F-91D1-4A07B117E3BF}" type="datetimeFigureOut">
              <a:rPr lang="en-US" smtClean="0"/>
              <a:t>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2542957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F5A9FE-B6FA-034F-91D1-4A07B117E3BF}" type="datetimeFigureOut">
              <a:rPr lang="en-US" smtClean="0"/>
              <a:t>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3387282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F5A9FE-B6FA-034F-91D1-4A07B117E3BF}" type="datetimeFigureOut">
              <a:rPr lang="en-US" smtClean="0"/>
              <a:t>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3747385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F5A9FE-B6FA-034F-91D1-4A07B117E3BF}" type="datetimeFigureOut">
              <a:rPr lang="en-US" smtClean="0"/>
              <a:t>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3161779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F5A9FE-B6FA-034F-91D1-4A07B117E3BF}" type="datetimeFigureOut">
              <a:rPr lang="en-US" smtClean="0"/>
              <a:t>12/1/13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1595027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F5A9FE-B6FA-034F-91D1-4A07B117E3BF}" type="datetimeFigureOut">
              <a:rPr lang="en-US" smtClean="0"/>
              <a:t>12/1/13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118477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F5A9FE-B6FA-034F-91D1-4A07B117E3BF}" type="datetimeFigureOut">
              <a:rPr lang="en-US" smtClean="0"/>
              <a:t>12/1/13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250400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F5A9FE-B6FA-034F-91D1-4A07B117E3BF}" type="datetimeFigureOut">
              <a:rPr lang="en-US" smtClean="0"/>
              <a:t>12/1/13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564365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F5A9FE-B6FA-034F-91D1-4A07B117E3BF}" type="datetimeFigureOut">
              <a:rPr lang="en-US" smtClean="0"/>
              <a:t>12/1/13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3887971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F5A9FE-B6FA-034F-91D1-4A07B117E3BF}" type="datetimeFigureOut">
              <a:rPr lang="en-US" smtClean="0"/>
              <a:t>12/1/13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EC096F-6209-4F4B-9163-588209E9AC79}" type="slidenum">
              <a:rPr lang="en-US" smtClean="0"/>
              <a:t>‹#›</a:t>
            </a:fld>
            <a:endParaRPr lang="en-US"/>
          </a:p>
        </p:txBody>
      </p:sp>
    </p:spTree>
    <p:extLst>
      <p:ext uri="{BB962C8B-B14F-4D97-AF65-F5344CB8AC3E}">
        <p14:creationId xmlns:p14="http://schemas.microsoft.com/office/powerpoint/2010/main" val="30870458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F5A9FE-B6FA-034F-91D1-4A07B117E3BF}" type="datetimeFigureOut">
              <a:rPr lang="en-US" smtClean="0"/>
              <a:t>12/1/13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EC096F-6209-4F4B-9163-588209E9AC79}" type="slidenum">
              <a:rPr lang="en-US" smtClean="0"/>
              <a:t>‹#›</a:t>
            </a:fld>
            <a:endParaRPr lang="en-US"/>
          </a:p>
        </p:txBody>
      </p:sp>
    </p:spTree>
    <p:extLst>
      <p:ext uri="{BB962C8B-B14F-4D97-AF65-F5344CB8AC3E}">
        <p14:creationId xmlns:p14="http://schemas.microsoft.com/office/powerpoint/2010/main" val="19639243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273326"/>
          </a:xfrm>
          <a:solidFill>
            <a:schemeClr val="accent6">
              <a:lumMod val="20000"/>
              <a:lumOff val="80000"/>
            </a:schemeClr>
          </a:solidFill>
        </p:spPr>
        <p:txBody>
          <a:bodyPr>
            <a:normAutofit/>
          </a:bodyPr>
          <a:lstStyle/>
          <a:p>
            <a:r>
              <a:rPr lang="en-US" sz="7200" dirty="0" smtClean="0"/>
              <a:t>WRITING BEST PRACTICES</a:t>
            </a:r>
            <a:endParaRPr lang="en-US" sz="7200" dirty="0"/>
          </a:p>
        </p:txBody>
      </p:sp>
    </p:spTree>
    <p:extLst>
      <p:ext uri="{BB962C8B-B14F-4D97-AF65-F5344CB8AC3E}">
        <p14:creationId xmlns:p14="http://schemas.microsoft.com/office/powerpoint/2010/main" val="14677889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normAutofit/>
          </a:bodyPr>
          <a:lstStyle/>
          <a:p>
            <a:r>
              <a:rPr lang="en-US" b="1" i="1" dirty="0" smtClean="0"/>
              <a:t>7.  Correctly use “that” &amp; “which”</a:t>
            </a:r>
            <a:endParaRPr lang="en-US" b="1" i="1" dirty="0"/>
          </a:p>
        </p:txBody>
      </p:sp>
      <p:sp>
        <p:nvSpPr>
          <p:cNvPr id="3" name="Content Placeholder 2"/>
          <p:cNvSpPr>
            <a:spLocks noGrp="1"/>
          </p:cNvSpPr>
          <p:nvPr>
            <p:ph idx="1"/>
          </p:nvPr>
        </p:nvSpPr>
        <p:spPr/>
        <p:txBody>
          <a:bodyPr/>
          <a:lstStyle/>
          <a:p>
            <a:r>
              <a:rPr lang="en-US" i="1" dirty="0" smtClean="0"/>
              <a:t>That </a:t>
            </a:r>
            <a:r>
              <a:rPr lang="en-US" dirty="0" smtClean="0"/>
              <a:t>usually introduces essential information in a restrictive clause</a:t>
            </a:r>
          </a:p>
          <a:p>
            <a:pPr marL="457200" lvl="1" indent="0">
              <a:buNone/>
            </a:pPr>
            <a:r>
              <a:rPr lang="en-US" i="1" dirty="0" smtClean="0"/>
              <a:t>“We determined that the existing package units had economizers that were not operating correctly.” </a:t>
            </a:r>
          </a:p>
          <a:p>
            <a:r>
              <a:rPr lang="en-US" i="1" dirty="0" smtClean="0"/>
              <a:t>Which </a:t>
            </a:r>
            <a:r>
              <a:rPr lang="en-US" dirty="0" smtClean="0"/>
              <a:t>introduces extra information that is not essential to the first clause.</a:t>
            </a:r>
          </a:p>
          <a:p>
            <a:pPr marL="400050" lvl="1" indent="0">
              <a:buNone/>
            </a:pPr>
            <a:r>
              <a:rPr lang="en-US" i="1" dirty="0" smtClean="0"/>
              <a:t>“Economizers were installed on the existing package units, which do not meet current efficiency standards.”</a:t>
            </a:r>
          </a:p>
          <a:p>
            <a:pPr lvl="1"/>
            <a:endParaRPr lang="en-US" i="1" dirty="0"/>
          </a:p>
        </p:txBody>
      </p:sp>
    </p:spTree>
    <p:extLst>
      <p:ext uri="{BB962C8B-B14F-4D97-AF65-F5344CB8AC3E}">
        <p14:creationId xmlns:p14="http://schemas.microsoft.com/office/powerpoint/2010/main" val="1303337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normAutofit fontScale="90000"/>
          </a:bodyPr>
          <a:lstStyle/>
          <a:p>
            <a:r>
              <a:rPr lang="en-US" b="1" i="1" dirty="0" smtClean="0"/>
              <a:t>8.  Don’t confuse “affect” &amp; “effect”</a:t>
            </a:r>
            <a:endParaRPr lang="en-US" b="1" i="1" dirty="0"/>
          </a:p>
        </p:txBody>
      </p:sp>
      <p:sp>
        <p:nvSpPr>
          <p:cNvPr id="3" name="Content Placeholder 2"/>
          <p:cNvSpPr>
            <a:spLocks noGrp="1"/>
          </p:cNvSpPr>
          <p:nvPr>
            <p:ph idx="1"/>
          </p:nvPr>
        </p:nvSpPr>
        <p:spPr/>
        <p:txBody>
          <a:bodyPr/>
          <a:lstStyle/>
          <a:p>
            <a:r>
              <a:rPr lang="en-US" dirty="0" smtClean="0"/>
              <a:t>Affect is a verb  (</a:t>
            </a:r>
            <a:r>
              <a:rPr lang="en-US" b="1" dirty="0" smtClean="0">
                <a:solidFill>
                  <a:schemeClr val="accent2"/>
                </a:solidFill>
              </a:rPr>
              <a:t>A</a:t>
            </a:r>
            <a:r>
              <a:rPr lang="en-US" dirty="0" smtClean="0"/>
              <a:t>ffect = </a:t>
            </a:r>
            <a:r>
              <a:rPr lang="en-US" b="1" dirty="0" smtClean="0">
                <a:solidFill>
                  <a:srgbClr val="C0504D"/>
                </a:solidFill>
              </a:rPr>
              <a:t>A</a:t>
            </a:r>
            <a:r>
              <a:rPr lang="en-US" dirty="0" smtClean="0"/>
              <a:t>ction)</a:t>
            </a:r>
          </a:p>
          <a:p>
            <a:r>
              <a:rPr lang="en-US" dirty="0" smtClean="0"/>
              <a:t>Effect is a noun  (</a:t>
            </a:r>
            <a:r>
              <a:rPr lang="en-US" b="1" dirty="0" smtClean="0">
                <a:solidFill>
                  <a:srgbClr val="C0504D"/>
                </a:solidFill>
              </a:rPr>
              <a:t>E</a:t>
            </a:r>
            <a:r>
              <a:rPr lang="en-US" dirty="0" smtClean="0"/>
              <a:t>ffect</a:t>
            </a:r>
            <a:r>
              <a:rPr lang="en-US" dirty="0" smtClean="0">
                <a:solidFill>
                  <a:srgbClr val="C0504D"/>
                </a:solidFill>
              </a:rPr>
              <a:t> </a:t>
            </a:r>
            <a:r>
              <a:rPr lang="en-US" dirty="0" smtClean="0">
                <a:solidFill>
                  <a:srgbClr val="000000"/>
                </a:solidFill>
              </a:rPr>
              <a:t>=</a:t>
            </a:r>
            <a:r>
              <a:rPr lang="en-US" dirty="0" smtClean="0">
                <a:solidFill>
                  <a:srgbClr val="C0504D"/>
                </a:solidFill>
              </a:rPr>
              <a:t> </a:t>
            </a:r>
            <a:r>
              <a:rPr lang="en-US" b="1" dirty="0" smtClean="0">
                <a:solidFill>
                  <a:srgbClr val="C0504D"/>
                </a:solidFill>
              </a:rPr>
              <a:t>E</a:t>
            </a:r>
            <a:r>
              <a:rPr lang="en-US" dirty="0" smtClean="0">
                <a:solidFill>
                  <a:srgbClr val="000000"/>
                </a:solidFill>
              </a:rPr>
              <a:t>nd</a:t>
            </a:r>
            <a:r>
              <a:rPr lang="en-US" dirty="0" smtClean="0"/>
              <a:t> result of the action)</a:t>
            </a:r>
          </a:p>
          <a:p>
            <a:pPr marL="400050" lvl="1" indent="0">
              <a:buNone/>
            </a:pPr>
            <a:r>
              <a:rPr lang="en-US" i="1" dirty="0" smtClean="0"/>
              <a:t>“The extreme temperature fluctuations of the desert climate </a:t>
            </a:r>
            <a:r>
              <a:rPr lang="en-US" b="1" i="1" dirty="0" smtClean="0"/>
              <a:t>affect</a:t>
            </a:r>
            <a:r>
              <a:rPr lang="en-US" i="1" dirty="0" smtClean="0"/>
              <a:t> the amount of energy used for air conditioning.”</a:t>
            </a:r>
          </a:p>
          <a:p>
            <a:pPr marL="400050" lvl="1" indent="0">
              <a:buNone/>
            </a:pPr>
            <a:r>
              <a:rPr lang="en-US" i="1" dirty="0" smtClean="0"/>
              <a:t>“The </a:t>
            </a:r>
            <a:r>
              <a:rPr lang="en-US" b="1" i="1" dirty="0" smtClean="0"/>
              <a:t>effect</a:t>
            </a:r>
            <a:r>
              <a:rPr lang="en-US" i="1" dirty="0" smtClean="0"/>
              <a:t> of the extreme desert climate on energy consumed by HVAC systems is dramatic.”</a:t>
            </a:r>
            <a:endParaRPr lang="en-US" i="1" dirty="0"/>
          </a:p>
        </p:txBody>
      </p:sp>
    </p:spTree>
    <p:extLst>
      <p:ext uri="{BB962C8B-B14F-4D97-AF65-F5344CB8AC3E}">
        <p14:creationId xmlns:p14="http://schemas.microsoft.com/office/powerpoint/2010/main" val="55380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lstStyle/>
          <a:p>
            <a:r>
              <a:rPr lang="en-US" b="1" i="1" dirty="0" smtClean="0"/>
              <a:t>9.  Proofread</a:t>
            </a:r>
            <a:endParaRPr lang="en-US" b="1" i="1" dirty="0"/>
          </a:p>
        </p:txBody>
      </p:sp>
      <p:sp>
        <p:nvSpPr>
          <p:cNvPr id="3" name="Content Placeholder 2"/>
          <p:cNvSpPr>
            <a:spLocks noGrp="1"/>
          </p:cNvSpPr>
          <p:nvPr>
            <p:ph idx="1"/>
          </p:nvPr>
        </p:nvSpPr>
        <p:spPr/>
        <p:txBody>
          <a:bodyPr/>
          <a:lstStyle/>
          <a:p>
            <a:r>
              <a:rPr lang="en-US" dirty="0" smtClean="0"/>
              <a:t>Get your thoughts down first</a:t>
            </a:r>
          </a:p>
          <a:p>
            <a:r>
              <a:rPr lang="en-US" dirty="0" smtClean="0"/>
              <a:t>Walk away, then come back to it to proofread</a:t>
            </a:r>
          </a:p>
          <a:p>
            <a:pPr marL="0" indent="0">
              <a:buNone/>
            </a:pPr>
            <a:endParaRPr lang="en-US" dirty="0"/>
          </a:p>
          <a:p>
            <a:pPr marL="0" indent="0">
              <a:buNone/>
            </a:pPr>
            <a:endParaRPr lang="en-US" dirty="0" smtClean="0"/>
          </a:p>
          <a:p>
            <a:pPr marL="0" indent="0">
              <a:buNone/>
            </a:pPr>
            <a:r>
              <a:rPr lang="en-US" sz="4000" i="1" dirty="0" smtClean="0"/>
              <a:t>Writing is like </a:t>
            </a:r>
            <a:r>
              <a:rPr lang="en-US" sz="4000" i="1" dirty="0" err="1" smtClean="0"/>
              <a:t>jello</a:t>
            </a:r>
            <a:r>
              <a:rPr lang="en-US" sz="4000" i="1" dirty="0" smtClean="0"/>
              <a:t>.  You have to let it set before you cut into it.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546458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normAutofit/>
          </a:bodyPr>
          <a:lstStyle/>
          <a:p>
            <a:r>
              <a:rPr lang="en-US" dirty="0" smtClean="0"/>
              <a:t>Examples: What’s wrong with this?</a:t>
            </a:r>
            <a:endParaRPr lang="en-US" dirty="0"/>
          </a:p>
        </p:txBody>
      </p:sp>
      <p:sp>
        <p:nvSpPr>
          <p:cNvPr id="5" name="Content Placeholder 4"/>
          <p:cNvSpPr>
            <a:spLocks noGrp="1"/>
          </p:cNvSpPr>
          <p:nvPr>
            <p:ph idx="1"/>
          </p:nvPr>
        </p:nvSpPr>
        <p:spPr/>
        <p:txBody>
          <a:bodyPr>
            <a:normAutofit/>
          </a:bodyPr>
          <a:lstStyle/>
          <a:p>
            <a:pPr marL="0" indent="0">
              <a:buNone/>
            </a:pPr>
            <a:r>
              <a:rPr lang="en-US" dirty="0" smtClean="0"/>
              <a:t>The facility is located at 100 Street Drive in </a:t>
            </a:r>
            <a:r>
              <a:rPr lang="en-US" dirty="0" err="1" smtClean="0"/>
              <a:t>Coastalton</a:t>
            </a:r>
            <a:r>
              <a:rPr lang="en-US" dirty="0" smtClean="0"/>
              <a:t>, California, and is an 80,000 square foot 6 story </a:t>
            </a:r>
            <a:r>
              <a:rPr lang="en-US" dirty="0" err="1" smtClean="0"/>
              <a:t>buillding</a:t>
            </a:r>
            <a:r>
              <a:rPr lang="en-US" dirty="0" smtClean="0"/>
              <a:t> with retail space including a restaurant and 4 small shops on the first floor, and offices on the remaining 5 floors; it was remodeled in 2005.</a:t>
            </a:r>
            <a:endParaRPr lang="en-US" dirty="0"/>
          </a:p>
        </p:txBody>
      </p:sp>
    </p:spTree>
    <p:extLst>
      <p:ext uri="{BB962C8B-B14F-4D97-AF65-F5344CB8AC3E}">
        <p14:creationId xmlns:p14="http://schemas.microsoft.com/office/powerpoint/2010/main" val="3762588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7946" y="491685"/>
            <a:ext cx="7907217" cy="2677656"/>
          </a:xfrm>
          <a:prstGeom prst="rect">
            <a:avLst/>
          </a:prstGeom>
          <a:solidFill>
            <a:schemeClr val="accent6">
              <a:lumMod val="20000"/>
              <a:lumOff val="80000"/>
            </a:schemeClr>
          </a:solidFill>
        </p:spPr>
        <p:txBody>
          <a:bodyPr wrap="square" rtlCol="0">
            <a:spAutoFit/>
          </a:bodyPr>
          <a:lstStyle/>
          <a:p>
            <a:r>
              <a:rPr lang="en-US" sz="2800" i="1" dirty="0" smtClean="0"/>
              <a:t>Original sentence:  </a:t>
            </a:r>
            <a:r>
              <a:rPr lang="en-US" sz="2800" dirty="0" smtClean="0"/>
              <a:t>The </a:t>
            </a:r>
            <a:r>
              <a:rPr lang="en-US" sz="2800" dirty="0"/>
              <a:t>facility is located at 100 Street Drive in </a:t>
            </a:r>
            <a:r>
              <a:rPr lang="en-US" sz="2800" dirty="0" err="1"/>
              <a:t>Coastalton</a:t>
            </a:r>
            <a:r>
              <a:rPr lang="en-US" sz="2800" dirty="0"/>
              <a:t>, California, and is an 80,000 square foot 6 story </a:t>
            </a:r>
            <a:r>
              <a:rPr lang="en-US" sz="2800" dirty="0" err="1"/>
              <a:t>buillding</a:t>
            </a:r>
            <a:r>
              <a:rPr lang="en-US" sz="2800" dirty="0"/>
              <a:t> with retail space including a restaurant and 4 small shops on the first floor, and offices on the remaining 5 </a:t>
            </a:r>
            <a:r>
              <a:rPr lang="en-US" sz="2800" dirty="0" smtClean="0"/>
              <a:t>floors</a:t>
            </a:r>
            <a:r>
              <a:rPr lang="en-US" sz="2800" dirty="0"/>
              <a:t>; it was remodeled in </a:t>
            </a:r>
            <a:r>
              <a:rPr lang="en-US" sz="2800" dirty="0" smtClean="0"/>
              <a:t>2005. </a:t>
            </a:r>
            <a:endParaRPr lang="en-US" sz="2800" dirty="0"/>
          </a:p>
        </p:txBody>
      </p:sp>
      <p:sp>
        <p:nvSpPr>
          <p:cNvPr id="6" name="TextBox 5"/>
          <p:cNvSpPr txBox="1"/>
          <p:nvPr/>
        </p:nvSpPr>
        <p:spPr>
          <a:xfrm>
            <a:off x="757946" y="3374768"/>
            <a:ext cx="7907217" cy="2246769"/>
          </a:xfrm>
          <a:prstGeom prst="rect">
            <a:avLst/>
          </a:prstGeom>
          <a:solidFill>
            <a:schemeClr val="accent3">
              <a:lumMod val="20000"/>
              <a:lumOff val="80000"/>
            </a:schemeClr>
          </a:solidFill>
        </p:spPr>
        <p:txBody>
          <a:bodyPr wrap="square" rtlCol="0">
            <a:spAutoFit/>
          </a:bodyPr>
          <a:lstStyle/>
          <a:p>
            <a:r>
              <a:rPr lang="en-US" sz="2800" dirty="0" smtClean="0"/>
              <a:t>What’s wrong?  </a:t>
            </a:r>
          </a:p>
          <a:p>
            <a:pPr marL="285750" indent="-285750">
              <a:buFont typeface="Arial"/>
              <a:buChar char="•"/>
            </a:pPr>
            <a:r>
              <a:rPr lang="en-US" sz="2800" dirty="0" smtClean="0"/>
              <a:t>Run-on sentence</a:t>
            </a:r>
          </a:p>
          <a:p>
            <a:pPr marL="285750" indent="-285750">
              <a:buFont typeface="Arial"/>
              <a:buChar char="•"/>
            </a:pPr>
            <a:r>
              <a:rPr lang="en-US" sz="2800" dirty="0" smtClean="0"/>
              <a:t>Building is misspelled</a:t>
            </a:r>
          </a:p>
          <a:p>
            <a:pPr marL="285750" indent="-285750">
              <a:buFont typeface="Arial"/>
              <a:buChar char="•"/>
            </a:pPr>
            <a:r>
              <a:rPr lang="en-US" sz="2800" dirty="0" smtClean="0"/>
              <a:t>Too many ideas in one sentence</a:t>
            </a:r>
          </a:p>
          <a:p>
            <a:pPr marL="285750" indent="-285750">
              <a:buFont typeface="Arial"/>
              <a:buChar char="•"/>
            </a:pPr>
            <a:r>
              <a:rPr lang="en-US" sz="2800" dirty="0" smtClean="0"/>
              <a:t>Poor use of punctuation</a:t>
            </a:r>
          </a:p>
        </p:txBody>
      </p:sp>
    </p:spTree>
    <p:extLst>
      <p:ext uri="{BB962C8B-B14F-4D97-AF65-F5344CB8AC3E}">
        <p14:creationId xmlns:p14="http://schemas.microsoft.com/office/powerpoint/2010/main" val="3376807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8424"/>
          </a:xfrm>
        </p:spPr>
        <p:txBody>
          <a:bodyPr>
            <a:normAutofit fontScale="90000"/>
          </a:bodyPr>
          <a:lstStyle/>
          <a:p>
            <a:r>
              <a:rPr lang="en-US" dirty="0" smtClean="0"/>
              <a:t>Let’s fix it</a:t>
            </a:r>
            <a:endParaRPr lang="en-US" dirty="0"/>
          </a:p>
        </p:txBody>
      </p:sp>
      <p:sp>
        <p:nvSpPr>
          <p:cNvPr id="3" name="Text Placeholder 2"/>
          <p:cNvSpPr>
            <a:spLocks noGrp="1"/>
          </p:cNvSpPr>
          <p:nvPr>
            <p:ph type="body" idx="1"/>
          </p:nvPr>
        </p:nvSpPr>
        <p:spPr/>
        <p:txBody>
          <a:bodyPr/>
          <a:lstStyle/>
          <a:p>
            <a:r>
              <a:rPr lang="en-US" dirty="0" smtClean="0"/>
              <a:t>original	</a:t>
            </a:r>
            <a:endParaRPr lang="en-US" dirty="0"/>
          </a:p>
        </p:txBody>
      </p:sp>
      <p:sp>
        <p:nvSpPr>
          <p:cNvPr id="4" name="Content Placeholder 3"/>
          <p:cNvSpPr>
            <a:spLocks noGrp="1"/>
          </p:cNvSpPr>
          <p:nvPr>
            <p:ph sz="half" idx="2"/>
          </p:nvPr>
        </p:nvSpPr>
        <p:spPr>
          <a:solidFill>
            <a:srgbClr val="FDEADA"/>
          </a:solidFill>
        </p:spPr>
        <p:txBody>
          <a:bodyPr/>
          <a:lstStyle/>
          <a:p>
            <a:pPr marL="0" indent="0">
              <a:buNone/>
            </a:pPr>
            <a:r>
              <a:rPr lang="en-US" dirty="0"/>
              <a:t>The facility is located at 100 Street Drive in </a:t>
            </a:r>
            <a:r>
              <a:rPr lang="en-US" dirty="0" err="1"/>
              <a:t>Coastalton</a:t>
            </a:r>
            <a:r>
              <a:rPr lang="en-US" dirty="0"/>
              <a:t>, California, and is an 80,000 square foot 6 story </a:t>
            </a:r>
            <a:r>
              <a:rPr lang="en-US" dirty="0" err="1"/>
              <a:t>buillding</a:t>
            </a:r>
            <a:r>
              <a:rPr lang="en-US" dirty="0"/>
              <a:t> with retail space including a restaurant and 4 small shops on the first floor, and offices on the remaining 5 floors; it was remodeled in 2005. </a:t>
            </a:r>
          </a:p>
          <a:p>
            <a:pPr marL="0" indent="0">
              <a:buNone/>
            </a:pPr>
            <a:endParaRPr lang="en-US" dirty="0"/>
          </a:p>
        </p:txBody>
      </p:sp>
      <p:sp>
        <p:nvSpPr>
          <p:cNvPr id="5" name="Text Placeholder 4"/>
          <p:cNvSpPr>
            <a:spLocks noGrp="1"/>
          </p:cNvSpPr>
          <p:nvPr>
            <p:ph type="body" sz="quarter" idx="3"/>
          </p:nvPr>
        </p:nvSpPr>
        <p:spPr/>
        <p:txBody>
          <a:bodyPr/>
          <a:lstStyle/>
          <a:p>
            <a:r>
              <a:rPr lang="en-US" dirty="0" smtClean="0"/>
              <a:t>repaired</a:t>
            </a:r>
            <a:endParaRPr lang="en-US" dirty="0"/>
          </a:p>
        </p:txBody>
      </p:sp>
      <p:sp>
        <p:nvSpPr>
          <p:cNvPr id="6" name="Content Placeholder 5"/>
          <p:cNvSpPr>
            <a:spLocks noGrp="1"/>
          </p:cNvSpPr>
          <p:nvPr>
            <p:ph sz="quarter" idx="4"/>
          </p:nvPr>
        </p:nvSpPr>
        <p:spPr>
          <a:solidFill>
            <a:schemeClr val="accent3">
              <a:lumMod val="20000"/>
              <a:lumOff val="80000"/>
            </a:schemeClr>
          </a:solidFill>
        </p:spPr>
        <p:txBody>
          <a:bodyPr/>
          <a:lstStyle/>
          <a:p>
            <a:pPr marL="0" indent="0">
              <a:buNone/>
            </a:pPr>
            <a:r>
              <a:rPr lang="en-US" dirty="0" smtClean="0"/>
              <a:t>The facility is located at 100 Street Drive in </a:t>
            </a:r>
            <a:r>
              <a:rPr lang="en-US" dirty="0" err="1" smtClean="0"/>
              <a:t>Coastalton</a:t>
            </a:r>
            <a:r>
              <a:rPr lang="en-US" dirty="0" smtClean="0"/>
              <a:t>, California.  The 80,000 square foot, 6-story building was remodeled in 2005.  The first floor contains a restaurant and 4 small shops.  The remaining 5 floors contain offices.</a:t>
            </a:r>
            <a:endParaRPr lang="en-US" dirty="0"/>
          </a:p>
        </p:txBody>
      </p:sp>
    </p:spTree>
    <p:extLst>
      <p:ext uri="{BB962C8B-B14F-4D97-AF65-F5344CB8AC3E}">
        <p14:creationId xmlns:p14="http://schemas.microsoft.com/office/powerpoint/2010/main" val="4092572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normAutofit/>
          </a:bodyPr>
          <a:lstStyle/>
          <a:p>
            <a:r>
              <a:rPr lang="en-US" dirty="0" smtClean="0"/>
              <a:t>Examples: What’s wrong with this?</a:t>
            </a:r>
            <a:endParaRPr lang="en-US" dirty="0"/>
          </a:p>
        </p:txBody>
      </p:sp>
      <p:sp>
        <p:nvSpPr>
          <p:cNvPr id="5" name="Content Placeholder 4"/>
          <p:cNvSpPr>
            <a:spLocks noGrp="1"/>
          </p:cNvSpPr>
          <p:nvPr>
            <p:ph idx="1"/>
          </p:nvPr>
        </p:nvSpPr>
        <p:spPr/>
        <p:txBody>
          <a:bodyPr>
            <a:normAutofit/>
          </a:bodyPr>
          <a:lstStyle/>
          <a:p>
            <a:pPr marL="0" indent="0">
              <a:buNone/>
            </a:pPr>
            <a:r>
              <a:rPr lang="en-US" dirty="0" smtClean="0"/>
              <a:t>Data loggers were deployed by the auditing team on various mechanical equipment, including AHUs, motors to determine on/off settings, fans to determine on/off settings and runtimes, and to determine when lighting was turned on versus occupation of the space in question, so trend data could be collected and analyzed and compared to the facility operational schedule.</a:t>
            </a:r>
            <a:endParaRPr lang="en-US" dirty="0"/>
          </a:p>
        </p:txBody>
      </p:sp>
    </p:spTree>
    <p:extLst>
      <p:ext uri="{BB962C8B-B14F-4D97-AF65-F5344CB8AC3E}">
        <p14:creationId xmlns:p14="http://schemas.microsoft.com/office/powerpoint/2010/main" val="25907757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7946" y="491685"/>
            <a:ext cx="7907217" cy="3970318"/>
          </a:xfrm>
          <a:prstGeom prst="rect">
            <a:avLst/>
          </a:prstGeom>
          <a:solidFill>
            <a:schemeClr val="accent6">
              <a:lumMod val="20000"/>
              <a:lumOff val="80000"/>
            </a:schemeClr>
          </a:solidFill>
        </p:spPr>
        <p:txBody>
          <a:bodyPr wrap="square" rtlCol="0">
            <a:spAutoFit/>
          </a:bodyPr>
          <a:lstStyle/>
          <a:p>
            <a:r>
              <a:rPr lang="en-US" sz="2800" i="1" dirty="0" smtClean="0"/>
              <a:t>Original sentence:  </a:t>
            </a:r>
            <a:r>
              <a:rPr lang="en-US" sz="2800" dirty="0"/>
              <a:t>Data loggers were deployed by the auditing team on various mechanical equipment, including AHUs, motors to determine on/off settings, fans to determine on/off settings and runtimes, and to determine when lighting was turned on versus occupation of the space in question, so trend data could be collected and analyzed and compared to the facility operational schedule.</a:t>
            </a:r>
          </a:p>
          <a:p>
            <a:endParaRPr lang="en-US" sz="2800" dirty="0"/>
          </a:p>
        </p:txBody>
      </p:sp>
      <p:sp>
        <p:nvSpPr>
          <p:cNvPr id="6" name="TextBox 5"/>
          <p:cNvSpPr txBox="1"/>
          <p:nvPr/>
        </p:nvSpPr>
        <p:spPr>
          <a:xfrm>
            <a:off x="757946" y="5199395"/>
            <a:ext cx="7907217" cy="523220"/>
          </a:xfrm>
          <a:prstGeom prst="rect">
            <a:avLst/>
          </a:prstGeom>
          <a:solidFill>
            <a:schemeClr val="accent3">
              <a:lumMod val="20000"/>
              <a:lumOff val="80000"/>
            </a:schemeClr>
          </a:solidFill>
        </p:spPr>
        <p:txBody>
          <a:bodyPr wrap="square" rtlCol="0">
            <a:spAutoFit/>
          </a:bodyPr>
          <a:lstStyle/>
          <a:p>
            <a:r>
              <a:rPr lang="en-US" sz="2800" dirty="0" smtClean="0"/>
              <a:t>What’s wrong?  Wow!  What’s not wrong?</a:t>
            </a:r>
          </a:p>
        </p:txBody>
      </p:sp>
    </p:spTree>
    <p:extLst>
      <p:ext uri="{BB962C8B-B14F-4D97-AF65-F5344CB8AC3E}">
        <p14:creationId xmlns:p14="http://schemas.microsoft.com/office/powerpoint/2010/main" val="21714034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8424"/>
          </a:xfrm>
        </p:spPr>
        <p:txBody>
          <a:bodyPr>
            <a:normAutofit fontScale="90000"/>
          </a:bodyPr>
          <a:lstStyle/>
          <a:p>
            <a:r>
              <a:rPr lang="en-US" dirty="0" smtClean="0"/>
              <a:t>Let’s fix it</a:t>
            </a:r>
            <a:endParaRPr lang="en-US" dirty="0"/>
          </a:p>
        </p:txBody>
      </p:sp>
      <p:sp>
        <p:nvSpPr>
          <p:cNvPr id="3" name="Text Placeholder 2"/>
          <p:cNvSpPr>
            <a:spLocks noGrp="1"/>
          </p:cNvSpPr>
          <p:nvPr>
            <p:ph type="body" idx="1"/>
          </p:nvPr>
        </p:nvSpPr>
        <p:spPr/>
        <p:txBody>
          <a:bodyPr/>
          <a:lstStyle/>
          <a:p>
            <a:r>
              <a:rPr lang="en-US" dirty="0" smtClean="0"/>
              <a:t>original	</a:t>
            </a:r>
            <a:endParaRPr lang="en-US" dirty="0"/>
          </a:p>
        </p:txBody>
      </p:sp>
      <p:sp>
        <p:nvSpPr>
          <p:cNvPr id="4" name="Content Placeholder 3"/>
          <p:cNvSpPr>
            <a:spLocks noGrp="1"/>
          </p:cNvSpPr>
          <p:nvPr>
            <p:ph sz="half" idx="2"/>
          </p:nvPr>
        </p:nvSpPr>
        <p:spPr>
          <a:solidFill>
            <a:srgbClr val="FDEADA"/>
          </a:solidFill>
        </p:spPr>
        <p:txBody>
          <a:bodyPr>
            <a:normAutofit fontScale="92500" lnSpcReduction="10000"/>
          </a:bodyPr>
          <a:lstStyle/>
          <a:p>
            <a:pPr marL="0" indent="0">
              <a:buNone/>
            </a:pPr>
            <a:r>
              <a:rPr lang="en-US" dirty="0"/>
              <a:t>Data loggers were deployed by the auditing team on various mechanical equipment, including AHUs, motors to determine on/off settings, fans to determine on/off settings and runtimes, and to determine when lighting was turned on versus occupation of the space in question, so trend data could be collected and analyzed and compared to the facility operational schedule.</a:t>
            </a:r>
          </a:p>
        </p:txBody>
      </p:sp>
      <p:sp>
        <p:nvSpPr>
          <p:cNvPr id="5" name="Text Placeholder 4"/>
          <p:cNvSpPr>
            <a:spLocks noGrp="1"/>
          </p:cNvSpPr>
          <p:nvPr>
            <p:ph type="body" sz="quarter" idx="3"/>
          </p:nvPr>
        </p:nvSpPr>
        <p:spPr/>
        <p:txBody>
          <a:bodyPr/>
          <a:lstStyle/>
          <a:p>
            <a:r>
              <a:rPr lang="en-US" dirty="0" smtClean="0"/>
              <a:t>repaired</a:t>
            </a:r>
            <a:endParaRPr lang="en-US" dirty="0"/>
          </a:p>
        </p:txBody>
      </p:sp>
      <p:sp>
        <p:nvSpPr>
          <p:cNvPr id="6" name="Content Placeholder 5"/>
          <p:cNvSpPr>
            <a:spLocks noGrp="1"/>
          </p:cNvSpPr>
          <p:nvPr>
            <p:ph sz="quarter" idx="4"/>
          </p:nvPr>
        </p:nvSpPr>
        <p:spPr>
          <a:solidFill>
            <a:schemeClr val="accent3">
              <a:lumMod val="20000"/>
              <a:lumOff val="80000"/>
            </a:schemeClr>
          </a:solidFill>
        </p:spPr>
        <p:txBody>
          <a:bodyPr>
            <a:normAutofit/>
          </a:bodyPr>
          <a:lstStyle/>
          <a:p>
            <a:pPr marL="0" indent="0">
              <a:buNone/>
            </a:pPr>
            <a:r>
              <a:rPr lang="en-US" dirty="0" smtClean="0"/>
              <a:t>The team deployed data loggers to collect trend data about the runtimes and on/off status of various mechanical equipment.  This included AHUs, motors, fans and lights. </a:t>
            </a:r>
            <a:endParaRPr lang="en-US" dirty="0"/>
          </a:p>
          <a:p>
            <a:pPr marL="0" indent="0">
              <a:buNone/>
            </a:pPr>
            <a:r>
              <a:rPr lang="en-US" dirty="0" smtClean="0"/>
              <a:t>We analyzed the trend data and compared it to the facility operation schedule. </a:t>
            </a:r>
            <a:endParaRPr lang="en-US" dirty="0"/>
          </a:p>
        </p:txBody>
      </p:sp>
    </p:spTree>
    <p:extLst>
      <p:ext uri="{BB962C8B-B14F-4D97-AF65-F5344CB8AC3E}">
        <p14:creationId xmlns:p14="http://schemas.microsoft.com/office/powerpoint/2010/main" val="24240691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rgbClr val="FDEADA"/>
          </a:solidFill>
        </p:spPr>
        <p:txBody>
          <a:bodyPr/>
          <a:lstStyle/>
          <a:p>
            <a:r>
              <a:rPr lang="en-US" b="1" i="1" dirty="0" smtClean="0"/>
              <a:t>1.  Write for your reader</a:t>
            </a:r>
            <a:endParaRPr lang="en-US" b="1" i="1" dirty="0"/>
          </a:p>
        </p:txBody>
      </p:sp>
      <p:sp>
        <p:nvSpPr>
          <p:cNvPr id="6" name="Content Placeholder 5"/>
          <p:cNvSpPr>
            <a:spLocks noGrp="1"/>
          </p:cNvSpPr>
          <p:nvPr>
            <p:ph idx="1"/>
          </p:nvPr>
        </p:nvSpPr>
        <p:spPr/>
        <p:txBody>
          <a:bodyPr/>
          <a:lstStyle/>
          <a:p>
            <a:r>
              <a:rPr lang="en-US" dirty="0" smtClean="0"/>
              <a:t>Look at the content from the reader’s point of view.  </a:t>
            </a:r>
          </a:p>
          <a:p>
            <a:r>
              <a:rPr lang="en-US" dirty="0" smtClean="0"/>
              <a:t>Emphasize what the reader needs or wants to know</a:t>
            </a:r>
          </a:p>
          <a:p>
            <a:r>
              <a:rPr lang="en-US" dirty="0" smtClean="0"/>
              <a:t>Will the report create problems for them?</a:t>
            </a:r>
          </a:p>
          <a:p>
            <a:r>
              <a:rPr lang="en-US" dirty="0" smtClean="0"/>
              <a:t>What do you want your reader to know or do after reading?</a:t>
            </a:r>
            <a:endParaRPr lang="en-US" dirty="0"/>
          </a:p>
        </p:txBody>
      </p:sp>
    </p:spTree>
    <p:extLst>
      <p:ext uri="{BB962C8B-B14F-4D97-AF65-F5344CB8AC3E}">
        <p14:creationId xmlns:p14="http://schemas.microsoft.com/office/powerpoint/2010/main" val="2958182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lstStyle/>
          <a:p>
            <a:r>
              <a:rPr lang="en-US" b="1" i="1" dirty="0" smtClean="0"/>
              <a:t>2.  Write actively</a:t>
            </a:r>
            <a:endParaRPr lang="en-US" b="1" i="1" dirty="0"/>
          </a:p>
        </p:txBody>
      </p:sp>
      <p:sp>
        <p:nvSpPr>
          <p:cNvPr id="3" name="Content Placeholder 2"/>
          <p:cNvSpPr>
            <a:spLocks noGrp="1"/>
          </p:cNvSpPr>
          <p:nvPr>
            <p:ph idx="1"/>
          </p:nvPr>
        </p:nvSpPr>
        <p:spPr/>
        <p:txBody>
          <a:bodyPr/>
          <a:lstStyle/>
          <a:p>
            <a:r>
              <a:rPr lang="en-US" dirty="0" smtClean="0"/>
              <a:t>Whenever appropriate, use the active voice</a:t>
            </a:r>
          </a:p>
          <a:p>
            <a:pPr marL="0" indent="0">
              <a:buNone/>
            </a:pPr>
            <a:r>
              <a:rPr lang="en-US" i="1" dirty="0" smtClean="0"/>
              <a:t>Subject (actor)  – Verb (action)  – Object (victim)</a:t>
            </a:r>
            <a:endParaRPr lang="en-US" dirty="0" smtClean="0"/>
          </a:p>
          <a:p>
            <a:pPr marL="0" indent="0">
              <a:buNone/>
            </a:pPr>
            <a:r>
              <a:rPr lang="en-US" sz="2400" i="1" dirty="0" smtClean="0"/>
              <a:t>Passive:</a:t>
            </a:r>
            <a:endParaRPr lang="en-US" sz="2400" i="1" dirty="0"/>
          </a:p>
          <a:p>
            <a:pPr marL="0" indent="0">
              <a:buNone/>
            </a:pPr>
            <a:r>
              <a:rPr lang="en-US" dirty="0" smtClean="0"/>
              <a:t>Three different pumps are used by the large boiler to circulate hot water for space heating</a:t>
            </a:r>
            <a:r>
              <a:rPr lang="en-US" i="1" dirty="0" smtClean="0"/>
              <a:t>.</a:t>
            </a:r>
          </a:p>
          <a:p>
            <a:pPr marL="0" indent="0">
              <a:buNone/>
            </a:pPr>
            <a:r>
              <a:rPr lang="en-US" sz="2400" i="1" dirty="0" smtClean="0"/>
              <a:t>Active:</a:t>
            </a:r>
          </a:p>
          <a:p>
            <a:pPr marL="0" indent="0">
              <a:buNone/>
            </a:pPr>
            <a:r>
              <a:rPr lang="en-US" dirty="0" smtClean="0"/>
              <a:t>The large boiler uses three different pumps to circulate hot water for space heating.</a:t>
            </a:r>
            <a:endParaRPr lang="en-US" i="1" dirty="0"/>
          </a:p>
        </p:txBody>
      </p:sp>
    </p:spTree>
    <p:extLst>
      <p:ext uri="{BB962C8B-B14F-4D97-AF65-F5344CB8AC3E}">
        <p14:creationId xmlns:p14="http://schemas.microsoft.com/office/powerpoint/2010/main" val="2893067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lstStyle/>
          <a:p>
            <a:r>
              <a:rPr lang="en-US" b="1" i="1" dirty="0" smtClean="0"/>
              <a:t>3.  Use simple, concrete language</a:t>
            </a:r>
            <a:endParaRPr lang="en-US" b="1" i="1" dirty="0"/>
          </a:p>
        </p:txBody>
      </p:sp>
      <p:sp>
        <p:nvSpPr>
          <p:cNvPr id="3" name="Content Placeholder 2"/>
          <p:cNvSpPr>
            <a:spLocks noGrp="1"/>
          </p:cNvSpPr>
          <p:nvPr>
            <p:ph idx="1"/>
          </p:nvPr>
        </p:nvSpPr>
        <p:spPr/>
        <p:txBody>
          <a:bodyPr/>
          <a:lstStyle/>
          <a:p>
            <a:r>
              <a:rPr lang="en-US" dirty="0" smtClean="0"/>
              <a:t>Cut out unnecessary words</a:t>
            </a:r>
          </a:p>
          <a:p>
            <a:r>
              <a:rPr lang="en-US" dirty="0" smtClean="0"/>
              <a:t>Break run-on sentences into simple, declarative sentences</a:t>
            </a:r>
          </a:p>
          <a:p>
            <a:r>
              <a:rPr lang="en-US" dirty="0" smtClean="0"/>
              <a:t>Break complex paragraphs into separate paragraphs for clarity</a:t>
            </a:r>
          </a:p>
          <a:p>
            <a:r>
              <a:rPr lang="en-US" dirty="0" smtClean="0"/>
              <a:t>Avoid $10 words</a:t>
            </a:r>
          </a:p>
          <a:p>
            <a:r>
              <a:rPr lang="en-US" dirty="0" smtClean="0"/>
              <a:t>Limit adverbs &amp; adjectives</a:t>
            </a:r>
            <a:endParaRPr lang="en-US" dirty="0"/>
          </a:p>
        </p:txBody>
      </p:sp>
    </p:spTree>
    <p:extLst>
      <p:ext uri="{BB962C8B-B14F-4D97-AF65-F5344CB8AC3E}">
        <p14:creationId xmlns:p14="http://schemas.microsoft.com/office/powerpoint/2010/main" val="1978858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lstStyle/>
          <a:p>
            <a:r>
              <a:rPr lang="en-US" b="1" i="1" dirty="0" smtClean="0"/>
              <a:t>4. Be courteous</a:t>
            </a:r>
            <a:endParaRPr lang="en-US" b="1" i="1" dirty="0"/>
          </a:p>
        </p:txBody>
      </p:sp>
      <p:sp>
        <p:nvSpPr>
          <p:cNvPr id="3" name="Content Placeholder 2"/>
          <p:cNvSpPr>
            <a:spLocks noGrp="1"/>
          </p:cNvSpPr>
          <p:nvPr>
            <p:ph idx="1"/>
          </p:nvPr>
        </p:nvSpPr>
        <p:spPr/>
        <p:txBody>
          <a:bodyPr/>
          <a:lstStyle/>
          <a:p>
            <a:r>
              <a:rPr lang="en-US" dirty="0" smtClean="0"/>
              <a:t>Remember your manners</a:t>
            </a:r>
          </a:p>
          <a:p>
            <a:r>
              <a:rPr lang="en-US" dirty="0" smtClean="0"/>
              <a:t>Maintain an appropriate level of formality</a:t>
            </a:r>
          </a:p>
          <a:p>
            <a:pPr lvl="1"/>
            <a:r>
              <a:rPr lang="en-US" sz="3200" dirty="0" smtClean="0"/>
              <a:t>Avoid contractions (</a:t>
            </a:r>
            <a:r>
              <a:rPr lang="en-US" sz="3200" i="1" dirty="0" smtClean="0"/>
              <a:t>don’t, we’ve, you’re, that’s)</a:t>
            </a:r>
          </a:p>
          <a:p>
            <a:pPr lvl="1"/>
            <a:r>
              <a:rPr lang="en-US" sz="3200" dirty="0" smtClean="0"/>
              <a:t>Avoid buzz words and jargon</a:t>
            </a:r>
          </a:p>
          <a:p>
            <a:pPr lvl="1"/>
            <a:r>
              <a:rPr lang="en-US" sz="3200" dirty="0" smtClean="0"/>
              <a:t>Avoid metaphors</a:t>
            </a:r>
            <a:endParaRPr lang="en-US" sz="3200" dirty="0"/>
          </a:p>
        </p:txBody>
      </p:sp>
    </p:spTree>
    <p:extLst>
      <p:ext uri="{BB962C8B-B14F-4D97-AF65-F5344CB8AC3E}">
        <p14:creationId xmlns:p14="http://schemas.microsoft.com/office/powerpoint/2010/main" val="2046461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lstStyle/>
          <a:p>
            <a:r>
              <a:rPr lang="en-US" b="1" i="1" dirty="0" smtClean="0"/>
              <a:t>5.  Be consistent</a:t>
            </a:r>
            <a:endParaRPr lang="en-US" b="1" i="1" dirty="0"/>
          </a:p>
        </p:txBody>
      </p:sp>
      <p:sp>
        <p:nvSpPr>
          <p:cNvPr id="3" name="Content Placeholder 2"/>
          <p:cNvSpPr>
            <a:spLocks noGrp="1"/>
          </p:cNvSpPr>
          <p:nvPr>
            <p:ph idx="1"/>
          </p:nvPr>
        </p:nvSpPr>
        <p:spPr/>
        <p:txBody>
          <a:bodyPr>
            <a:normAutofit fontScale="92500" lnSpcReduction="10000"/>
          </a:bodyPr>
          <a:lstStyle/>
          <a:p>
            <a:r>
              <a:rPr lang="en-US" dirty="0" smtClean="0"/>
              <a:t>Parallel construction  </a:t>
            </a:r>
          </a:p>
          <a:p>
            <a:pPr lvl="1"/>
            <a:r>
              <a:rPr lang="en-US" i="1" dirty="0" smtClean="0"/>
              <a:t>subject-verb agreement</a:t>
            </a:r>
          </a:p>
          <a:p>
            <a:pPr lvl="1"/>
            <a:r>
              <a:rPr lang="en-US" i="1" dirty="0" smtClean="0"/>
              <a:t>start lists with same type of word (verb, gerund, noun)</a:t>
            </a:r>
            <a:endParaRPr lang="en-US" dirty="0" smtClean="0"/>
          </a:p>
          <a:p>
            <a:r>
              <a:rPr lang="en-US" dirty="0" smtClean="0"/>
              <a:t>Visually </a:t>
            </a:r>
          </a:p>
          <a:p>
            <a:pPr lvl="1"/>
            <a:r>
              <a:rPr lang="en-US" i="1" dirty="0" smtClean="0"/>
              <a:t>font</a:t>
            </a:r>
          </a:p>
          <a:p>
            <a:pPr lvl="1"/>
            <a:r>
              <a:rPr lang="en-US" i="1" dirty="0" smtClean="0"/>
              <a:t>format</a:t>
            </a:r>
            <a:endParaRPr lang="en-US" i="1" dirty="0" smtClean="0"/>
          </a:p>
          <a:p>
            <a:pPr lvl="1"/>
            <a:r>
              <a:rPr lang="en-US" i="1" dirty="0" smtClean="0"/>
              <a:t>spacing</a:t>
            </a:r>
          </a:p>
          <a:p>
            <a:pPr lvl="1"/>
            <a:r>
              <a:rPr lang="en-US" i="1" dirty="0" smtClean="0"/>
              <a:t>bullet styles</a:t>
            </a:r>
          </a:p>
          <a:p>
            <a:pPr lvl="1"/>
            <a:r>
              <a:rPr lang="en-US" i="1" dirty="0" smtClean="0"/>
              <a:t>Headers/footers</a:t>
            </a:r>
          </a:p>
          <a:p>
            <a:pPr lvl="1"/>
            <a:r>
              <a:rPr lang="en-US" i="1" dirty="0" smtClean="0"/>
              <a:t>pagination</a:t>
            </a:r>
            <a:endParaRPr lang="en-US" dirty="0" smtClean="0"/>
          </a:p>
        </p:txBody>
      </p:sp>
    </p:spTree>
    <p:extLst>
      <p:ext uri="{BB962C8B-B14F-4D97-AF65-F5344CB8AC3E}">
        <p14:creationId xmlns:p14="http://schemas.microsoft.com/office/powerpoint/2010/main" val="3928145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lstStyle/>
          <a:p>
            <a:r>
              <a:rPr lang="en-US" b="1" i="1" dirty="0" smtClean="0"/>
              <a:t>5.  Be consistent, continued</a:t>
            </a:r>
            <a:endParaRPr lang="en-US" b="1" i="1" dirty="0"/>
          </a:p>
        </p:txBody>
      </p:sp>
      <p:sp>
        <p:nvSpPr>
          <p:cNvPr id="3" name="Content Placeholder 2"/>
          <p:cNvSpPr>
            <a:spLocks noGrp="1"/>
          </p:cNvSpPr>
          <p:nvPr>
            <p:ph idx="1"/>
          </p:nvPr>
        </p:nvSpPr>
        <p:spPr/>
        <p:txBody>
          <a:bodyPr>
            <a:normAutofit fontScale="92500"/>
          </a:bodyPr>
          <a:lstStyle/>
          <a:p>
            <a:r>
              <a:rPr lang="en-US" dirty="0" smtClean="0"/>
              <a:t>Spelling &amp; hyphenation </a:t>
            </a:r>
          </a:p>
          <a:p>
            <a:pPr lvl="1"/>
            <a:r>
              <a:rPr lang="en-US" i="1" dirty="0" smtClean="0"/>
              <a:t>runtime or run-time? Pick one and use it throughout</a:t>
            </a:r>
          </a:p>
          <a:p>
            <a:r>
              <a:rPr lang="en-US" dirty="0" smtClean="0"/>
              <a:t>Names</a:t>
            </a:r>
          </a:p>
          <a:p>
            <a:pPr lvl="1"/>
            <a:r>
              <a:rPr lang="en-US" i="1" dirty="0" smtClean="0"/>
              <a:t>If you called it a </a:t>
            </a:r>
            <a:r>
              <a:rPr lang="en-US" i="1" dirty="0" err="1" smtClean="0"/>
              <a:t>framitz</a:t>
            </a:r>
            <a:r>
              <a:rPr lang="en-US" i="1" dirty="0" smtClean="0"/>
              <a:t> on page 1, call it a </a:t>
            </a:r>
            <a:r>
              <a:rPr lang="en-US" i="1" dirty="0" err="1" smtClean="0"/>
              <a:t>framitz</a:t>
            </a:r>
            <a:r>
              <a:rPr lang="en-US" i="1" dirty="0" smtClean="0"/>
              <a:t> for the rest of the document</a:t>
            </a:r>
            <a:endParaRPr lang="en-US" dirty="0" smtClean="0"/>
          </a:p>
          <a:p>
            <a:r>
              <a:rPr lang="en-US" dirty="0" smtClean="0"/>
              <a:t>Acronyms</a:t>
            </a:r>
          </a:p>
          <a:p>
            <a:pPr lvl="1"/>
            <a:r>
              <a:rPr lang="en-US" i="1" dirty="0" smtClean="0"/>
              <a:t>Spell it out the first time, with the acronym in parentheses after.  Thereafter, use the acronym only.  Air handling unit (AHU)</a:t>
            </a:r>
            <a:endParaRPr lang="en-US" dirty="0" smtClean="0"/>
          </a:p>
          <a:p>
            <a:endParaRPr lang="en-US" dirty="0"/>
          </a:p>
        </p:txBody>
      </p:sp>
    </p:spTree>
    <p:extLst>
      <p:ext uri="{BB962C8B-B14F-4D97-AF65-F5344CB8AC3E}">
        <p14:creationId xmlns:p14="http://schemas.microsoft.com/office/powerpoint/2010/main" val="982051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lstStyle/>
          <a:p>
            <a:r>
              <a:rPr lang="en-US" b="1" i="1" dirty="0" smtClean="0"/>
              <a:t>6.  Use correct punctuation</a:t>
            </a:r>
            <a:endParaRPr lang="en-US" b="1" i="1" dirty="0"/>
          </a:p>
        </p:txBody>
      </p:sp>
      <p:sp>
        <p:nvSpPr>
          <p:cNvPr id="3" name="Content Placeholder 2"/>
          <p:cNvSpPr>
            <a:spLocks noGrp="1"/>
          </p:cNvSpPr>
          <p:nvPr>
            <p:ph idx="1"/>
          </p:nvPr>
        </p:nvSpPr>
        <p:spPr/>
        <p:txBody>
          <a:bodyPr>
            <a:normAutofit fontScale="92500" lnSpcReduction="10000"/>
          </a:bodyPr>
          <a:lstStyle/>
          <a:p>
            <a:r>
              <a:rPr lang="en-US" dirty="0" smtClean="0"/>
              <a:t>Commas</a:t>
            </a:r>
          </a:p>
          <a:p>
            <a:pPr lvl="1"/>
            <a:r>
              <a:rPr lang="en-US" i="1" dirty="0" smtClean="0"/>
              <a:t>Separate items in a list</a:t>
            </a:r>
          </a:p>
          <a:p>
            <a:pPr lvl="1"/>
            <a:r>
              <a:rPr lang="en-US" i="1" dirty="0" smtClean="0"/>
              <a:t>The Oxford comma can add clarity:  We collected efficiency specifications for the chillers, boilers, fans</a:t>
            </a:r>
            <a:r>
              <a:rPr lang="en-US" i="1" dirty="0" smtClean="0">
                <a:solidFill>
                  <a:srgbClr val="FF0000"/>
                </a:solidFill>
              </a:rPr>
              <a:t>, </a:t>
            </a:r>
            <a:r>
              <a:rPr lang="en-US" i="1" dirty="0" smtClean="0"/>
              <a:t>and motors.</a:t>
            </a:r>
          </a:p>
          <a:p>
            <a:r>
              <a:rPr lang="en-US" dirty="0" smtClean="0"/>
              <a:t>Semicolons</a:t>
            </a:r>
          </a:p>
          <a:p>
            <a:pPr lvl="1"/>
            <a:r>
              <a:rPr lang="en-US" i="1" dirty="0" smtClean="0"/>
              <a:t>Separate independent clauses that are closely related, and not connected in the sentence by a conjunction</a:t>
            </a:r>
          </a:p>
          <a:p>
            <a:pPr lvl="1"/>
            <a:r>
              <a:rPr lang="en-US" i="1" dirty="0" smtClean="0"/>
              <a:t>Separate items in a list when the items contain commas</a:t>
            </a:r>
            <a:endParaRPr lang="en-US" dirty="0" smtClean="0"/>
          </a:p>
          <a:p>
            <a:endParaRPr lang="en-US" dirty="0"/>
          </a:p>
        </p:txBody>
      </p:sp>
    </p:spTree>
    <p:extLst>
      <p:ext uri="{BB962C8B-B14F-4D97-AF65-F5344CB8AC3E}">
        <p14:creationId xmlns:p14="http://schemas.microsoft.com/office/powerpoint/2010/main" val="15011898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DEADA"/>
          </a:solidFill>
        </p:spPr>
        <p:txBody>
          <a:bodyPr>
            <a:normAutofit fontScale="90000"/>
          </a:bodyPr>
          <a:lstStyle/>
          <a:p>
            <a:r>
              <a:rPr lang="en-US" b="1" i="1" dirty="0" smtClean="0"/>
              <a:t>6.  Use correct punctuation, </a:t>
            </a:r>
            <a:r>
              <a:rPr lang="en-US" sz="3600" b="1" i="1" dirty="0" smtClean="0"/>
              <a:t>continued</a:t>
            </a:r>
            <a:endParaRPr lang="en-US" sz="3600" b="1" i="1" dirty="0"/>
          </a:p>
        </p:txBody>
      </p:sp>
      <p:sp>
        <p:nvSpPr>
          <p:cNvPr id="3" name="Content Placeholder 2"/>
          <p:cNvSpPr>
            <a:spLocks noGrp="1"/>
          </p:cNvSpPr>
          <p:nvPr>
            <p:ph idx="1"/>
          </p:nvPr>
        </p:nvSpPr>
        <p:spPr/>
        <p:txBody>
          <a:bodyPr>
            <a:normAutofit lnSpcReduction="10000"/>
          </a:bodyPr>
          <a:lstStyle/>
          <a:p>
            <a:r>
              <a:rPr lang="en-US" dirty="0" smtClean="0"/>
              <a:t>Apostrophes  for possessives</a:t>
            </a:r>
            <a:r>
              <a:rPr lang="en-US" i="1" dirty="0" smtClean="0"/>
              <a:t>:  </a:t>
            </a:r>
          </a:p>
          <a:p>
            <a:pPr lvl="1"/>
            <a:r>
              <a:rPr lang="en-US" i="1" dirty="0"/>
              <a:t>B</a:t>
            </a:r>
            <a:r>
              <a:rPr lang="en-US" i="1" dirty="0" smtClean="0"/>
              <a:t>efore the ‘s’ for a singular noun.  “The fan’s motor was left running.”</a:t>
            </a:r>
          </a:p>
          <a:p>
            <a:pPr lvl="1"/>
            <a:r>
              <a:rPr lang="en-US" i="1" dirty="0" smtClean="0"/>
              <a:t>Before the ‘s’ for plural nouns not ending in ‘s’.  “There are occupancy sensors for the lights in the men’s and women’s locker rooms.”</a:t>
            </a:r>
          </a:p>
          <a:p>
            <a:pPr lvl="1"/>
            <a:r>
              <a:rPr lang="en-US" i="1" dirty="0" smtClean="0"/>
              <a:t>After the ‘s’ for a plural noun ending in s.  “The fans’ motors were left running.”</a:t>
            </a:r>
          </a:p>
          <a:p>
            <a:r>
              <a:rPr lang="en-US" dirty="0" smtClean="0"/>
              <a:t>Apostrophes to pluralize numeric names:  </a:t>
            </a:r>
            <a:r>
              <a:rPr lang="en-US" i="1" dirty="0" smtClean="0"/>
              <a:t>T-5’s, T-8’s</a:t>
            </a:r>
          </a:p>
          <a:p>
            <a:endParaRPr lang="en-US" i="1" dirty="0" smtClean="0"/>
          </a:p>
          <a:p>
            <a:pPr lvl="1"/>
            <a:endParaRPr lang="en-US" i="1" dirty="0" smtClean="0"/>
          </a:p>
          <a:p>
            <a:pPr marL="457200" lvl="1" indent="0">
              <a:buNone/>
            </a:pPr>
            <a:endParaRPr lang="en-US" i="1" dirty="0"/>
          </a:p>
        </p:txBody>
      </p:sp>
    </p:spTree>
    <p:extLst>
      <p:ext uri="{BB962C8B-B14F-4D97-AF65-F5344CB8AC3E}">
        <p14:creationId xmlns:p14="http://schemas.microsoft.com/office/powerpoint/2010/main" val="15219114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136</TotalTime>
  <Words>1122</Words>
  <Application>Microsoft Macintosh PowerPoint</Application>
  <PresentationFormat>On-screen Show (4:3)</PresentationFormat>
  <Paragraphs>96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WRITING BEST PRACTICES</vt:lpstr>
      <vt:lpstr>1.  Write for your reader</vt:lpstr>
      <vt:lpstr>2.  Write actively</vt:lpstr>
      <vt:lpstr>3.  Use simple, concrete language</vt:lpstr>
      <vt:lpstr>4. Be courteous</vt:lpstr>
      <vt:lpstr>5.  Be consistent</vt:lpstr>
      <vt:lpstr>5.  Be consistent, continued</vt:lpstr>
      <vt:lpstr>6.  Use correct punctuation</vt:lpstr>
      <vt:lpstr>6.  Use correct punctuation, continued</vt:lpstr>
      <vt:lpstr>7.  Correctly use “that” &amp; “which”</vt:lpstr>
      <vt:lpstr>8.  Don’t confuse “affect” &amp; “effect”</vt:lpstr>
      <vt:lpstr>9.  Proofread</vt:lpstr>
      <vt:lpstr>Examples: What’s wrong with this?</vt:lpstr>
      <vt:lpstr>PowerPoint Presentation</vt:lpstr>
      <vt:lpstr>Let’s fix it</vt:lpstr>
      <vt:lpstr>Examples: What’s wrong with this?</vt:lpstr>
      <vt:lpstr>PowerPoint Presentation</vt:lpstr>
      <vt:lpstr>Let’s fix it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Wendy Miller</dc:creator>
  <cp:lastModifiedBy>Wendy Miller</cp:lastModifiedBy>
  <cp:revision>20</cp:revision>
  <dcterms:created xsi:type="dcterms:W3CDTF">2013-12-01T20:42:13Z</dcterms:created>
  <dcterms:modified xsi:type="dcterms:W3CDTF">2013-12-02T00:30:14Z</dcterms:modified>
</cp:coreProperties>
</file>