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C2B2A4-84E6-4147-8E5A-A10072E07BAB}" type="doc">
      <dgm:prSet loTypeId="urn:microsoft.com/office/officeart/2005/8/layout/hProcess9" loCatId="" qsTypeId="urn:microsoft.com/office/officeart/2005/8/quickstyle/simple4" qsCatId="simple" csTypeId="urn:microsoft.com/office/officeart/2005/8/colors/colorful1" csCatId="colorful" phldr="1"/>
      <dgm:spPr/>
    </dgm:pt>
    <dgm:pt modelId="{B8EEB2D0-66A2-9F41-B58C-B7559B2B888A}">
      <dgm:prSet phldrT="[Text]"/>
      <dgm:spPr/>
      <dgm:t>
        <a:bodyPr/>
        <a:lstStyle/>
        <a:p>
          <a:r>
            <a:rPr lang="en-US" dirty="0" smtClean="0"/>
            <a:t>Engage</a:t>
          </a:r>
          <a:endParaRPr lang="en-US" dirty="0"/>
        </a:p>
      </dgm:t>
    </dgm:pt>
    <dgm:pt modelId="{3735E228-793B-814F-A819-5E8014A9463E}" type="parTrans" cxnId="{580EEDAC-638E-8E45-96A1-5D2094678E68}">
      <dgm:prSet/>
      <dgm:spPr/>
      <dgm:t>
        <a:bodyPr/>
        <a:lstStyle/>
        <a:p>
          <a:endParaRPr lang="en-US"/>
        </a:p>
      </dgm:t>
    </dgm:pt>
    <dgm:pt modelId="{1A5D24D4-AF4F-9941-9F19-562645A09670}" type="sibTrans" cxnId="{580EEDAC-638E-8E45-96A1-5D2094678E68}">
      <dgm:prSet/>
      <dgm:spPr/>
      <dgm:t>
        <a:bodyPr/>
        <a:lstStyle/>
        <a:p>
          <a:endParaRPr lang="en-US"/>
        </a:p>
      </dgm:t>
    </dgm:pt>
    <dgm:pt modelId="{E67078F1-9277-FF40-9D44-D9A195B81BB4}">
      <dgm:prSet phldrT="[Text]"/>
      <dgm:spPr/>
      <dgm:t>
        <a:bodyPr/>
        <a:lstStyle/>
        <a:p>
          <a:r>
            <a:rPr lang="en-US" dirty="0" smtClean="0"/>
            <a:t>Communicate</a:t>
          </a:r>
          <a:endParaRPr lang="en-US" dirty="0"/>
        </a:p>
      </dgm:t>
    </dgm:pt>
    <dgm:pt modelId="{D5762B1C-8B3F-B041-B7B2-FAF4378DB7F9}" type="parTrans" cxnId="{DC49ED57-EE96-C041-9E33-FAF78FA5E86D}">
      <dgm:prSet/>
      <dgm:spPr/>
      <dgm:t>
        <a:bodyPr/>
        <a:lstStyle/>
        <a:p>
          <a:endParaRPr lang="en-US"/>
        </a:p>
      </dgm:t>
    </dgm:pt>
    <dgm:pt modelId="{B280544F-C936-D54E-8C93-3647EDB7A4CB}" type="sibTrans" cxnId="{DC49ED57-EE96-C041-9E33-FAF78FA5E86D}">
      <dgm:prSet/>
      <dgm:spPr/>
      <dgm:t>
        <a:bodyPr/>
        <a:lstStyle/>
        <a:p>
          <a:endParaRPr lang="en-US"/>
        </a:p>
      </dgm:t>
    </dgm:pt>
    <dgm:pt modelId="{360C5C97-26B1-1743-B33D-64E273BD1210}">
      <dgm:prSet phldrT="[Text]"/>
      <dgm:spPr/>
      <dgm:t>
        <a:bodyPr/>
        <a:lstStyle/>
        <a:p>
          <a:r>
            <a:rPr lang="en-US" dirty="0" smtClean="0"/>
            <a:t>Motivate</a:t>
          </a:r>
          <a:endParaRPr lang="en-US" dirty="0"/>
        </a:p>
      </dgm:t>
    </dgm:pt>
    <dgm:pt modelId="{1A41AC2C-310C-374A-B5E1-DAD4312B80E6}" type="parTrans" cxnId="{8C4D9AFD-C8C4-B245-B008-C895A637E04B}">
      <dgm:prSet/>
      <dgm:spPr/>
      <dgm:t>
        <a:bodyPr/>
        <a:lstStyle/>
        <a:p>
          <a:endParaRPr lang="en-US"/>
        </a:p>
      </dgm:t>
    </dgm:pt>
    <dgm:pt modelId="{F76D945B-08C5-4943-8407-1249E7F44D09}" type="sibTrans" cxnId="{8C4D9AFD-C8C4-B245-B008-C895A637E04B}">
      <dgm:prSet/>
      <dgm:spPr/>
      <dgm:t>
        <a:bodyPr/>
        <a:lstStyle/>
        <a:p>
          <a:endParaRPr lang="en-US"/>
        </a:p>
      </dgm:t>
    </dgm:pt>
    <dgm:pt modelId="{8EA4C98B-122E-6D4B-A3CB-F5FA47619243}" type="pres">
      <dgm:prSet presAssocID="{BDC2B2A4-84E6-4147-8E5A-A10072E07BAB}" presName="CompostProcess" presStyleCnt="0">
        <dgm:presLayoutVars>
          <dgm:dir/>
          <dgm:resizeHandles val="exact"/>
        </dgm:presLayoutVars>
      </dgm:prSet>
      <dgm:spPr/>
    </dgm:pt>
    <dgm:pt modelId="{001AC4CA-DA72-D94B-B5FF-7C359E1B009F}" type="pres">
      <dgm:prSet presAssocID="{BDC2B2A4-84E6-4147-8E5A-A10072E07BAB}" presName="arrow" presStyleLbl="bgShp" presStyleIdx="0" presStyleCnt="1"/>
      <dgm:spPr/>
    </dgm:pt>
    <dgm:pt modelId="{342F9185-30A7-7B4E-9A39-F4D2C54ADE4E}" type="pres">
      <dgm:prSet presAssocID="{BDC2B2A4-84E6-4147-8E5A-A10072E07BAB}" presName="linearProcess" presStyleCnt="0"/>
      <dgm:spPr/>
    </dgm:pt>
    <dgm:pt modelId="{7F709EFB-A447-BB4E-8665-5FFFC468DA43}" type="pres">
      <dgm:prSet presAssocID="{B8EEB2D0-66A2-9F41-B58C-B7559B2B888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0347F3-A9B7-8243-B391-62ECE2769F31}" type="pres">
      <dgm:prSet presAssocID="{1A5D24D4-AF4F-9941-9F19-562645A09670}" presName="sibTrans" presStyleCnt="0"/>
      <dgm:spPr/>
    </dgm:pt>
    <dgm:pt modelId="{55CCF086-C0E7-544C-841C-9D8D318A4DEF}" type="pres">
      <dgm:prSet presAssocID="{E67078F1-9277-FF40-9D44-D9A195B81BB4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91B312-CA75-3C4B-B203-067D6DCF9B98}" type="pres">
      <dgm:prSet presAssocID="{B280544F-C936-D54E-8C93-3647EDB7A4CB}" presName="sibTrans" presStyleCnt="0"/>
      <dgm:spPr/>
    </dgm:pt>
    <dgm:pt modelId="{ED280B09-7C16-D14E-B604-1A7264A76C9C}" type="pres">
      <dgm:prSet presAssocID="{360C5C97-26B1-1743-B33D-64E273BD121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85A3E2-C02D-294E-8785-CADD8409CDA9}" type="presOf" srcId="{B8EEB2D0-66A2-9F41-B58C-B7559B2B888A}" destId="{7F709EFB-A447-BB4E-8665-5FFFC468DA43}" srcOrd="0" destOrd="0" presId="urn:microsoft.com/office/officeart/2005/8/layout/hProcess9"/>
    <dgm:cxn modelId="{8C4D9AFD-C8C4-B245-B008-C895A637E04B}" srcId="{BDC2B2A4-84E6-4147-8E5A-A10072E07BAB}" destId="{360C5C97-26B1-1743-B33D-64E273BD1210}" srcOrd="2" destOrd="0" parTransId="{1A41AC2C-310C-374A-B5E1-DAD4312B80E6}" sibTransId="{F76D945B-08C5-4943-8407-1249E7F44D09}"/>
    <dgm:cxn modelId="{08A568C4-DAA8-8142-9EAE-872A9D4B1033}" type="presOf" srcId="{E67078F1-9277-FF40-9D44-D9A195B81BB4}" destId="{55CCF086-C0E7-544C-841C-9D8D318A4DEF}" srcOrd="0" destOrd="0" presId="urn:microsoft.com/office/officeart/2005/8/layout/hProcess9"/>
    <dgm:cxn modelId="{0B15F8A6-0E17-0D4A-B9AB-9B19C6977B6A}" type="presOf" srcId="{BDC2B2A4-84E6-4147-8E5A-A10072E07BAB}" destId="{8EA4C98B-122E-6D4B-A3CB-F5FA47619243}" srcOrd="0" destOrd="0" presId="urn:microsoft.com/office/officeart/2005/8/layout/hProcess9"/>
    <dgm:cxn modelId="{154EC988-4DA5-4142-9766-8AFEDE4756D2}" type="presOf" srcId="{360C5C97-26B1-1743-B33D-64E273BD1210}" destId="{ED280B09-7C16-D14E-B604-1A7264A76C9C}" srcOrd="0" destOrd="0" presId="urn:microsoft.com/office/officeart/2005/8/layout/hProcess9"/>
    <dgm:cxn modelId="{DC49ED57-EE96-C041-9E33-FAF78FA5E86D}" srcId="{BDC2B2A4-84E6-4147-8E5A-A10072E07BAB}" destId="{E67078F1-9277-FF40-9D44-D9A195B81BB4}" srcOrd="1" destOrd="0" parTransId="{D5762B1C-8B3F-B041-B7B2-FAF4378DB7F9}" sibTransId="{B280544F-C936-D54E-8C93-3647EDB7A4CB}"/>
    <dgm:cxn modelId="{580EEDAC-638E-8E45-96A1-5D2094678E68}" srcId="{BDC2B2A4-84E6-4147-8E5A-A10072E07BAB}" destId="{B8EEB2D0-66A2-9F41-B58C-B7559B2B888A}" srcOrd="0" destOrd="0" parTransId="{3735E228-793B-814F-A819-5E8014A9463E}" sibTransId="{1A5D24D4-AF4F-9941-9F19-562645A09670}"/>
    <dgm:cxn modelId="{2C944979-F76E-FB4E-BF7B-9994124A7F56}" type="presParOf" srcId="{8EA4C98B-122E-6D4B-A3CB-F5FA47619243}" destId="{001AC4CA-DA72-D94B-B5FF-7C359E1B009F}" srcOrd="0" destOrd="0" presId="urn:microsoft.com/office/officeart/2005/8/layout/hProcess9"/>
    <dgm:cxn modelId="{B0124AF0-DE19-3B45-8AA5-F96DBBD76E27}" type="presParOf" srcId="{8EA4C98B-122E-6D4B-A3CB-F5FA47619243}" destId="{342F9185-30A7-7B4E-9A39-F4D2C54ADE4E}" srcOrd="1" destOrd="0" presId="urn:microsoft.com/office/officeart/2005/8/layout/hProcess9"/>
    <dgm:cxn modelId="{6A72E04A-9540-1E46-AD60-B5D0A42EEE3F}" type="presParOf" srcId="{342F9185-30A7-7B4E-9A39-F4D2C54ADE4E}" destId="{7F709EFB-A447-BB4E-8665-5FFFC468DA43}" srcOrd="0" destOrd="0" presId="urn:microsoft.com/office/officeart/2005/8/layout/hProcess9"/>
    <dgm:cxn modelId="{EFD83C13-6850-134F-A71B-519C26D06DB9}" type="presParOf" srcId="{342F9185-30A7-7B4E-9A39-F4D2C54ADE4E}" destId="{6C0347F3-A9B7-8243-B391-62ECE2769F31}" srcOrd="1" destOrd="0" presId="urn:microsoft.com/office/officeart/2005/8/layout/hProcess9"/>
    <dgm:cxn modelId="{AF4E4E12-041A-4C4D-BAC6-206F28562421}" type="presParOf" srcId="{342F9185-30A7-7B4E-9A39-F4D2C54ADE4E}" destId="{55CCF086-C0E7-544C-841C-9D8D318A4DEF}" srcOrd="2" destOrd="0" presId="urn:microsoft.com/office/officeart/2005/8/layout/hProcess9"/>
    <dgm:cxn modelId="{05B2417D-BC3F-024F-B14F-A333BAAF307D}" type="presParOf" srcId="{342F9185-30A7-7B4E-9A39-F4D2C54ADE4E}" destId="{6E91B312-CA75-3C4B-B203-067D6DCF9B98}" srcOrd="3" destOrd="0" presId="urn:microsoft.com/office/officeart/2005/8/layout/hProcess9"/>
    <dgm:cxn modelId="{79368AC4-2C99-1349-9808-5B21722A32EA}" type="presParOf" srcId="{342F9185-30A7-7B4E-9A39-F4D2C54ADE4E}" destId="{ED280B09-7C16-D14E-B604-1A7264A76C9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1AC4CA-DA72-D94B-B5FF-7C359E1B009F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F709EFB-A447-BB4E-8665-5FFFC468DA43}">
      <dsp:nvSpPr>
        <dsp:cNvPr id="0" name=""/>
        <dsp:cNvSpPr/>
      </dsp:nvSpPr>
      <dsp:spPr>
        <a:xfrm>
          <a:off x="384" y="1357788"/>
          <a:ext cx="2610203" cy="181038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Engage</a:t>
          </a:r>
          <a:endParaRPr lang="en-US" sz="3000" kern="1200" dirty="0"/>
        </a:p>
      </dsp:txBody>
      <dsp:txXfrm>
        <a:off x="88760" y="1446164"/>
        <a:ext cx="2433451" cy="1633633"/>
      </dsp:txXfrm>
    </dsp:sp>
    <dsp:sp modelId="{55CCF086-C0E7-544C-841C-9D8D318A4DEF}">
      <dsp:nvSpPr>
        <dsp:cNvPr id="0" name=""/>
        <dsp:cNvSpPr/>
      </dsp:nvSpPr>
      <dsp:spPr>
        <a:xfrm>
          <a:off x="2809698" y="1357788"/>
          <a:ext cx="2610203" cy="181038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Communicate</a:t>
          </a:r>
          <a:endParaRPr lang="en-US" sz="3000" kern="1200" dirty="0"/>
        </a:p>
      </dsp:txBody>
      <dsp:txXfrm>
        <a:off x="2898074" y="1446164"/>
        <a:ext cx="2433451" cy="1633633"/>
      </dsp:txXfrm>
    </dsp:sp>
    <dsp:sp modelId="{ED280B09-7C16-D14E-B604-1A7264A76C9C}">
      <dsp:nvSpPr>
        <dsp:cNvPr id="0" name=""/>
        <dsp:cNvSpPr/>
      </dsp:nvSpPr>
      <dsp:spPr>
        <a:xfrm>
          <a:off x="5619011" y="1357788"/>
          <a:ext cx="2610203" cy="181038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Motivate</a:t>
          </a:r>
          <a:endParaRPr lang="en-US" sz="3000" kern="1200" dirty="0"/>
        </a:p>
      </dsp:txBody>
      <dsp:txXfrm>
        <a:off x="5707387" y="1446164"/>
        <a:ext cx="2433451" cy="1633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DF09-1572-D44C-A210-511AEB1EE6B4}" type="datetimeFigureOut">
              <a:rPr lang="en-US" smtClean="0"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3646-498C-DB48-803A-208B59A86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558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DF09-1572-D44C-A210-511AEB1EE6B4}" type="datetimeFigureOut">
              <a:rPr lang="en-US" smtClean="0"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3646-498C-DB48-803A-208B59A86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909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DF09-1572-D44C-A210-511AEB1EE6B4}" type="datetimeFigureOut">
              <a:rPr lang="en-US" smtClean="0"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3646-498C-DB48-803A-208B59A86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217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DF09-1572-D44C-A210-511AEB1EE6B4}" type="datetimeFigureOut">
              <a:rPr lang="en-US" smtClean="0"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3646-498C-DB48-803A-208B59A86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3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DF09-1572-D44C-A210-511AEB1EE6B4}" type="datetimeFigureOut">
              <a:rPr lang="en-US" smtClean="0"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3646-498C-DB48-803A-208B59A86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069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DF09-1572-D44C-A210-511AEB1EE6B4}" type="datetimeFigureOut">
              <a:rPr lang="en-US" smtClean="0"/>
              <a:t>12/1/13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3646-498C-DB48-803A-208B59A86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164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DF09-1572-D44C-A210-511AEB1EE6B4}" type="datetimeFigureOut">
              <a:rPr lang="en-US" smtClean="0"/>
              <a:t>12/1/13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3646-498C-DB48-803A-208B59A86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3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DF09-1572-D44C-A210-511AEB1EE6B4}" type="datetimeFigureOut">
              <a:rPr lang="en-US" smtClean="0"/>
              <a:t>12/1/13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3646-498C-DB48-803A-208B59A86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3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DF09-1572-D44C-A210-511AEB1EE6B4}" type="datetimeFigureOut">
              <a:rPr lang="en-US" smtClean="0"/>
              <a:t>12/1/13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3646-498C-DB48-803A-208B59A86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422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DF09-1572-D44C-A210-511AEB1EE6B4}" type="datetimeFigureOut">
              <a:rPr lang="en-US" smtClean="0"/>
              <a:t>12/1/13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3646-498C-DB48-803A-208B59A86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34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8DF09-1572-D44C-A210-511AEB1EE6B4}" type="datetimeFigureOut">
              <a:rPr lang="en-US" smtClean="0"/>
              <a:t>12/1/13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F3646-498C-DB48-803A-208B59A86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86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8DF09-1572-D44C-A210-511AEB1EE6B4}" type="datetimeFigureOut">
              <a:rPr lang="en-US" smtClean="0"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F3646-498C-DB48-803A-208B59A867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348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6600" dirty="0" smtClean="0"/>
              <a:t>The Audit Report as a </a:t>
            </a:r>
            <a:br>
              <a:rPr lang="en-US" sz="6600" dirty="0" smtClean="0"/>
            </a:br>
            <a:r>
              <a:rPr lang="en-US" sz="6600" dirty="0" smtClean="0"/>
              <a:t>Motivator for Change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831464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69120"/>
          </a:xfrm>
          <a:solidFill>
            <a:srgbClr val="DBEEF4"/>
          </a:solidFill>
        </p:spPr>
        <p:txBody>
          <a:bodyPr>
            <a:normAutofit/>
          </a:bodyPr>
          <a:lstStyle/>
          <a:p>
            <a:r>
              <a:rPr lang="en-US" dirty="0" smtClean="0"/>
              <a:t>What is the Purpose </a:t>
            </a:r>
            <a:br>
              <a:rPr lang="en-US" dirty="0" smtClean="0"/>
            </a:br>
            <a:r>
              <a:rPr lang="en-US" dirty="0" smtClean="0"/>
              <a:t>of the Audit Report?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84537"/>
            <a:ext cx="8229600" cy="3806266"/>
          </a:xfrm>
        </p:spPr>
        <p:txBody>
          <a:bodyPr/>
          <a:lstStyle/>
          <a:p>
            <a:r>
              <a:rPr lang="en-US" dirty="0" smtClean="0"/>
              <a:t>To present EE recommendations to client</a:t>
            </a:r>
          </a:p>
          <a:p>
            <a:r>
              <a:rPr lang="en-US" dirty="0" smtClean="0"/>
              <a:t>Provide information that helps client understand the impact of implementing (or not implementing) EEMs</a:t>
            </a:r>
          </a:p>
          <a:p>
            <a:r>
              <a:rPr lang="en-US" dirty="0" smtClean="0"/>
              <a:t>Provide tools to help client move to implementation within the context of their business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551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DBEEF4"/>
          </a:solidFill>
        </p:spPr>
        <p:txBody>
          <a:bodyPr>
            <a:normAutofit fontScale="90000"/>
          </a:bodyPr>
          <a:lstStyle/>
          <a:p>
            <a:r>
              <a:rPr lang="en-US" i="1" dirty="0" smtClean="0"/>
              <a:t>Since the audit report is a sales tool…</a:t>
            </a:r>
            <a:endParaRPr lang="en-US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84383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7014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174" y="291326"/>
            <a:ext cx="8229600" cy="1494482"/>
          </a:xfrm>
          <a:solidFill>
            <a:srgbClr val="DBEEF4"/>
          </a:solidFill>
        </p:spPr>
        <p:txBody>
          <a:bodyPr>
            <a:normAutofit/>
          </a:bodyPr>
          <a:lstStyle/>
          <a:p>
            <a:r>
              <a:rPr lang="en-US" sz="5400" b="1" i="1" dirty="0" smtClean="0">
                <a:solidFill>
                  <a:schemeClr val="accent2"/>
                </a:solidFill>
              </a:rPr>
              <a:t>ENGAGE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sz="2800" dirty="0" smtClean="0"/>
              <a:t>with your customer’s concerns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1866"/>
            <a:ext cx="8229600" cy="3844297"/>
          </a:xfrm>
        </p:spPr>
        <p:txBody>
          <a:bodyPr/>
          <a:lstStyle/>
          <a:p>
            <a:r>
              <a:rPr lang="en-US" dirty="0" smtClean="0"/>
              <a:t>Learn what concerns your customer</a:t>
            </a:r>
          </a:p>
          <a:p>
            <a:r>
              <a:rPr lang="en-US" dirty="0" smtClean="0"/>
              <a:t>View things from their perspective, and within the context of their </a:t>
            </a:r>
            <a:r>
              <a:rPr lang="en-US" dirty="0" smtClean="0"/>
              <a:t>business</a:t>
            </a:r>
            <a:endParaRPr lang="en-US" dirty="0" smtClean="0"/>
          </a:p>
          <a:p>
            <a:r>
              <a:rPr lang="en-US" dirty="0" smtClean="0"/>
              <a:t>Write to them</a:t>
            </a:r>
          </a:p>
          <a:p>
            <a:r>
              <a:rPr lang="en-US" dirty="0" smtClean="0"/>
              <a:t>Don’t waste their time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40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17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79501"/>
            <a:ext cx="8229600" cy="3546662"/>
          </a:xfrm>
        </p:spPr>
        <p:txBody>
          <a:bodyPr/>
          <a:lstStyle/>
          <a:p>
            <a:r>
              <a:rPr lang="en-US" dirty="0" smtClean="0"/>
              <a:t>Write about the customer &amp; their business</a:t>
            </a:r>
          </a:p>
          <a:p>
            <a:r>
              <a:rPr lang="en-US" dirty="0" smtClean="0"/>
              <a:t>Don’t “</a:t>
            </a:r>
            <a:r>
              <a:rPr lang="en-US" i="1" dirty="0" smtClean="0"/>
              <a:t>talk”</a:t>
            </a:r>
            <a:r>
              <a:rPr lang="en-US" dirty="0" smtClean="0"/>
              <a:t> too much about what you know</a:t>
            </a:r>
          </a:p>
          <a:p>
            <a:r>
              <a:rPr lang="en-US" dirty="0" smtClean="0"/>
              <a:t>Be polite and appropriate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91326"/>
            <a:ext cx="8329574" cy="1494482"/>
          </a:xfrm>
          <a:prstGeom prst="rect">
            <a:avLst/>
          </a:prstGeom>
          <a:solidFill>
            <a:srgbClr val="DBEEF4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i="1" dirty="0" smtClean="0">
                <a:solidFill>
                  <a:schemeClr val="accent3"/>
                </a:solidFill>
              </a:rPr>
              <a:t>Communicate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sz="2800" dirty="0" smtClean="0"/>
              <a:t>value to the customer</a:t>
            </a: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281866"/>
            <a:ext cx="8229600" cy="38442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210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DBEEF4"/>
          </a:solidFill>
        </p:spPr>
        <p:txBody>
          <a:bodyPr/>
          <a:lstStyle/>
          <a:p>
            <a:r>
              <a:rPr lang="en-US" sz="5400" b="1" i="1" dirty="0" smtClean="0">
                <a:solidFill>
                  <a:srgbClr val="660066"/>
                </a:solidFill>
              </a:rPr>
              <a:t>MOTIVATE</a:t>
            </a:r>
            <a:r>
              <a:rPr lang="en-US" dirty="0" smtClean="0"/>
              <a:t> </a:t>
            </a:r>
            <a:r>
              <a:rPr lang="en-US" sz="2800" dirty="0" smtClean="0"/>
              <a:t>the customer to act</a:t>
            </a:r>
            <a:endParaRPr lang="en-US" sz="2800" b="1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23128"/>
            <a:ext cx="8229600" cy="4003035"/>
          </a:xfrm>
        </p:spPr>
        <p:txBody>
          <a:bodyPr/>
          <a:lstStyle/>
          <a:p>
            <a:r>
              <a:rPr lang="en-US" dirty="0" smtClean="0"/>
              <a:t>Understand what motivates your customer</a:t>
            </a:r>
          </a:p>
          <a:p>
            <a:r>
              <a:rPr lang="en-US" dirty="0" smtClean="0"/>
              <a:t>Focus on the value proposition</a:t>
            </a:r>
          </a:p>
          <a:p>
            <a:r>
              <a:rPr lang="en-US" dirty="0" smtClean="0"/>
              <a:t>Remove barriers or obstacles</a:t>
            </a:r>
          </a:p>
          <a:p>
            <a:r>
              <a:rPr lang="en-US" dirty="0" smtClean="0"/>
              <a:t>Talk about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203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DBEEF4"/>
          </a:solidFill>
        </p:spPr>
        <p:txBody>
          <a:bodyPr/>
          <a:lstStyle/>
          <a:p>
            <a:r>
              <a:rPr lang="en-US" dirty="0" smtClean="0"/>
              <a:t>The Executive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70"/>
            <a:ext cx="8229600" cy="3983193"/>
          </a:xfrm>
        </p:spPr>
        <p:txBody>
          <a:bodyPr/>
          <a:lstStyle/>
          <a:p>
            <a:r>
              <a:rPr lang="en-US" dirty="0" smtClean="0"/>
              <a:t>Write it as a proposal and a call to action</a:t>
            </a:r>
          </a:p>
          <a:p>
            <a:r>
              <a:rPr lang="en-US" dirty="0" smtClean="0"/>
              <a:t>Aim it at the decision makers</a:t>
            </a:r>
          </a:p>
          <a:p>
            <a:r>
              <a:rPr lang="en-US" dirty="0" smtClean="0"/>
              <a:t>Limit it to one page, two at most</a:t>
            </a:r>
          </a:p>
          <a:p>
            <a:r>
              <a:rPr lang="en-US" dirty="0" smtClean="0"/>
              <a:t>Clearly capture the key points of the report in clear, non-technical language</a:t>
            </a:r>
          </a:p>
          <a:p>
            <a:r>
              <a:rPr lang="en-US" dirty="0" smtClean="0"/>
              <a:t>Save the details for the body of the report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853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32589"/>
          </a:xfrm>
          <a:solidFill>
            <a:srgbClr val="DBEEF4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What are the elements of the Executive Summary?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23916"/>
            <a:ext cx="8229600" cy="4102247"/>
          </a:xfrm>
        </p:spPr>
        <p:txBody>
          <a:bodyPr/>
          <a:lstStyle/>
          <a:p>
            <a:r>
              <a:rPr lang="en-US" dirty="0" smtClean="0"/>
              <a:t>Who conducted the audit and why</a:t>
            </a:r>
          </a:p>
          <a:p>
            <a:r>
              <a:rPr lang="en-US" dirty="0" smtClean="0"/>
              <a:t>Key findings or recommendations of the audit</a:t>
            </a:r>
          </a:p>
          <a:p>
            <a:r>
              <a:rPr lang="en-US" dirty="0" smtClean="0"/>
              <a:t>Summary table of recommended EEMs</a:t>
            </a:r>
          </a:p>
          <a:p>
            <a:r>
              <a:rPr lang="en-US" dirty="0" smtClean="0"/>
              <a:t>Financial information about implementation (costs &amp; benefits)</a:t>
            </a:r>
          </a:p>
          <a:p>
            <a:r>
              <a:rPr lang="en-US" dirty="0" smtClean="0"/>
              <a:t>Simple implementation plan or proposal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842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228</Words>
  <Application>Microsoft Macintosh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Audit Report as a  Motivator for Change</vt:lpstr>
      <vt:lpstr>What is the Purpose  of the Audit Report?</vt:lpstr>
      <vt:lpstr>Since the audit report is a sales tool…</vt:lpstr>
      <vt:lpstr>ENGAGE with your customer’s concerns</vt:lpstr>
      <vt:lpstr>PowerPoint Presentation</vt:lpstr>
      <vt:lpstr>MOTIVATE the customer to act</vt:lpstr>
      <vt:lpstr>The Executive Summary</vt:lpstr>
      <vt:lpstr>What are the elements of the Executive Summary?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Audit Report as a  Motivator for Change</dc:title>
  <dc:creator>Wendy Miller</dc:creator>
  <cp:lastModifiedBy>Wendy Miller</cp:lastModifiedBy>
  <cp:revision>8</cp:revision>
  <dcterms:created xsi:type="dcterms:W3CDTF">2013-12-01T19:57:39Z</dcterms:created>
  <dcterms:modified xsi:type="dcterms:W3CDTF">2013-12-01T20:41:19Z</dcterms:modified>
</cp:coreProperties>
</file>