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9"/>
  </p:notesMasterIdLst>
  <p:handoutMasterIdLst>
    <p:handoutMasterId r:id="rId80"/>
  </p:handoutMasterIdLst>
  <p:sldIdLst>
    <p:sldId id="330" r:id="rId5"/>
    <p:sldId id="331" r:id="rId6"/>
    <p:sldId id="332" r:id="rId7"/>
    <p:sldId id="256" r:id="rId8"/>
    <p:sldId id="327" r:id="rId9"/>
    <p:sldId id="326" r:id="rId10"/>
    <p:sldId id="333" r:id="rId11"/>
    <p:sldId id="257" r:id="rId12"/>
    <p:sldId id="274" r:id="rId13"/>
    <p:sldId id="275" r:id="rId14"/>
    <p:sldId id="259" r:id="rId15"/>
    <p:sldId id="276" r:id="rId16"/>
    <p:sldId id="277" r:id="rId17"/>
    <p:sldId id="289" r:id="rId18"/>
    <p:sldId id="334" r:id="rId19"/>
    <p:sldId id="335" r:id="rId20"/>
    <p:sldId id="338" r:id="rId21"/>
    <p:sldId id="339" r:id="rId22"/>
    <p:sldId id="340" r:id="rId23"/>
    <p:sldId id="341" r:id="rId24"/>
    <p:sldId id="342" r:id="rId25"/>
    <p:sldId id="290" r:id="rId26"/>
    <p:sldId id="291" r:id="rId27"/>
    <p:sldId id="292" r:id="rId28"/>
    <p:sldId id="306" r:id="rId29"/>
    <p:sldId id="293" r:id="rId30"/>
    <p:sldId id="328" r:id="rId31"/>
    <p:sldId id="294" r:id="rId32"/>
    <p:sldId id="295" r:id="rId33"/>
    <p:sldId id="308" r:id="rId34"/>
    <p:sldId id="307" r:id="rId35"/>
    <p:sldId id="296" r:id="rId36"/>
    <p:sldId id="297" r:id="rId37"/>
    <p:sldId id="298" r:id="rId38"/>
    <p:sldId id="309" r:id="rId39"/>
    <p:sldId id="299" r:id="rId40"/>
    <p:sldId id="310" r:id="rId41"/>
    <p:sldId id="311" r:id="rId42"/>
    <p:sldId id="300" r:id="rId43"/>
    <p:sldId id="312" r:id="rId44"/>
    <p:sldId id="313" r:id="rId45"/>
    <p:sldId id="329" r:id="rId46"/>
    <p:sldId id="321" r:id="rId47"/>
    <p:sldId id="314" r:id="rId48"/>
    <p:sldId id="315" r:id="rId49"/>
    <p:sldId id="316" r:id="rId50"/>
    <p:sldId id="317" r:id="rId51"/>
    <p:sldId id="301" r:id="rId52"/>
    <p:sldId id="302" r:id="rId53"/>
    <p:sldId id="318" r:id="rId54"/>
    <p:sldId id="319" r:id="rId55"/>
    <p:sldId id="303" r:id="rId56"/>
    <p:sldId id="304" r:id="rId57"/>
    <p:sldId id="305" r:id="rId58"/>
    <p:sldId id="261" r:id="rId59"/>
    <p:sldId id="278" r:id="rId60"/>
    <p:sldId id="279" r:id="rId61"/>
    <p:sldId id="280" r:id="rId62"/>
    <p:sldId id="281" r:id="rId63"/>
    <p:sldId id="282" r:id="rId64"/>
    <p:sldId id="283" r:id="rId65"/>
    <p:sldId id="284" r:id="rId66"/>
    <p:sldId id="285" r:id="rId67"/>
    <p:sldId id="286" r:id="rId68"/>
    <p:sldId id="287" r:id="rId69"/>
    <p:sldId id="288" r:id="rId70"/>
    <p:sldId id="347" r:id="rId71"/>
    <p:sldId id="348" r:id="rId72"/>
    <p:sldId id="349" r:id="rId73"/>
    <p:sldId id="350" r:id="rId74"/>
    <p:sldId id="346" r:id="rId75"/>
    <p:sldId id="344" r:id="rId76"/>
    <p:sldId id="345" r:id="rId77"/>
    <p:sldId id="343" r:id="rId78"/>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96" autoAdjust="0"/>
  </p:normalViewPr>
  <p:slideViewPr>
    <p:cSldViewPr showGuides="1">
      <p:cViewPr varScale="1">
        <p:scale>
          <a:sx n="107" d="100"/>
          <a:sy n="107" d="100"/>
        </p:scale>
        <p:origin x="1728" y="6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236"/>
    </p:cViewPr>
  </p:sorterViewPr>
  <p:notesViewPr>
    <p:cSldViewPr showGuides="1">
      <p:cViewPr varScale="1">
        <p:scale>
          <a:sx n="76" d="100"/>
          <a:sy n="76" d="100"/>
        </p:scale>
        <p:origin x="1980"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8245" name="Rectangle 5"/>
          <p:cNvSpPr>
            <a:spLocks noGrp="1" noChangeArrowheads="1"/>
          </p:cNvSpPr>
          <p:nvPr>
            <p:ph type="sldNum" sz="quarter" idx="3"/>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vl1pPr>
          </a:lstStyle>
          <a:p>
            <a:pPr>
              <a:defRPr/>
            </a:pPr>
            <a:fld id="{6AD2BCA9-8211-4592-9996-00F1C90B2099}" type="slidenum">
              <a:rPr lang="en-US"/>
              <a:pPr>
                <a:defRPr/>
              </a:pPr>
              <a:t>‹#›</a:t>
            </a:fld>
            <a:endParaRPr lang="en-US" dirty="0"/>
          </a:p>
        </p:txBody>
      </p:sp>
    </p:spTree>
    <p:extLst>
      <p:ext uri="{BB962C8B-B14F-4D97-AF65-F5344CB8AC3E}">
        <p14:creationId xmlns:p14="http://schemas.microsoft.com/office/powerpoint/2010/main" val="17404357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6" name="Rectangle 4"/>
          <p:cNvSpPr>
            <a:spLocks noGrp="1" noRot="1" noChangeAspect="1" noChangeArrowheads="1" noTextEdit="1"/>
          </p:cNvSpPr>
          <p:nvPr>
            <p:ph type="sldImg" idx="2"/>
          </p:nvPr>
        </p:nvSpPr>
        <p:spPr bwMode="auto">
          <a:xfrm>
            <a:off x="1258888" y="720725"/>
            <a:ext cx="4797425" cy="3598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74725" y="4559300"/>
            <a:ext cx="5365750" cy="432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9" name="Rectangle 7"/>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dirty="0"/>
            </a:lvl1pPr>
          </a:lstStyle>
          <a:p>
            <a:pPr>
              <a:defRPr/>
            </a:pPr>
            <a:r>
              <a:rPr lang="en-US" dirty="0"/>
              <a:t>Page </a:t>
            </a:r>
            <a:fld id="{73C27C3B-5F6B-4820-B94B-40BC29991CB3}" type="slidenum">
              <a:rPr lang="en-US"/>
              <a:pPr>
                <a:defRPr/>
              </a:pPr>
              <a:t>‹#›</a:t>
            </a:fld>
            <a:endParaRPr lang="en-US" dirty="0"/>
          </a:p>
        </p:txBody>
      </p:sp>
    </p:spTree>
    <p:extLst>
      <p:ext uri="{BB962C8B-B14F-4D97-AF65-F5344CB8AC3E}">
        <p14:creationId xmlns:p14="http://schemas.microsoft.com/office/powerpoint/2010/main" val="1858168333"/>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slide" Target="../slides/slide30.xml"/><Relationship Id="rId7" Type="http://schemas.openxmlformats.org/officeDocument/2006/relationships/image" Target="../media/image8.png"/><Relationship Id="rId2" Type="http://schemas.openxmlformats.org/officeDocument/2006/relationships/notesMaster" Target="../notesMasters/notesMaster1.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7.png"/><Relationship Id="rId4" Type="http://schemas.openxmlformats.org/officeDocument/2006/relationships/oleObject" Target="../embeddings/oleObject3.bin"/></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7065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7066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7066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66774187-5400-435D-923C-B327EF5311EE}" type="slidenum">
              <a:rPr lang="en-US" sz="1300" smtClean="0"/>
              <a:pPr eaLnBrk="1" hangingPunct="1"/>
              <a:t>1</a:t>
            </a:fld>
            <a:endParaRPr lang="en-US" sz="1300" dirty="0" smtClean="0"/>
          </a:p>
        </p:txBody>
      </p:sp>
      <p:sp>
        <p:nvSpPr>
          <p:cNvPr id="70662" name="Rectangle 2"/>
          <p:cNvSpPr>
            <a:spLocks noGrp="1" noRot="1" noChangeAspect="1" noChangeArrowheads="1" noTextEdit="1"/>
          </p:cNvSpPr>
          <p:nvPr>
            <p:ph type="sldImg"/>
          </p:nvPr>
        </p:nvSpPr>
        <p:spPr>
          <a:ln/>
        </p:spPr>
      </p:sp>
      <p:sp>
        <p:nvSpPr>
          <p:cNvPr id="7066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456724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7987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7987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7987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77C05EEF-B900-4D91-A552-9C1791663D30}" type="slidenum">
              <a:rPr lang="en-US" sz="1300" smtClean="0"/>
              <a:pPr eaLnBrk="1" hangingPunct="1"/>
              <a:t>10</a:t>
            </a:fld>
            <a:endParaRPr lang="en-US" sz="1300" dirty="0" smtClean="0"/>
          </a:p>
        </p:txBody>
      </p:sp>
      <p:sp>
        <p:nvSpPr>
          <p:cNvPr id="79878" name="Rectangle 2"/>
          <p:cNvSpPr>
            <a:spLocks noGrp="1" noRot="1" noChangeAspect="1" noChangeArrowheads="1" noTextEdit="1"/>
          </p:cNvSpPr>
          <p:nvPr>
            <p:ph type="sldImg"/>
          </p:nvPr>
        </p:nvSpPr>
        <p:spPr>
          <a:ln/>
        </p:spPr>
      </p:sp>
      <p:sp>
        <p:nvSpPr>
          <p:cNvPr id="7987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086142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8089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8090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8090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BAE18700-0F5C-4FD1-A493-A066B3587308}" type="slidenum">
              <a:rPr lang="en-US" sz="1300" smtClean="0"/>
              <a:pPr eaLnBrk="1" hangingPunct="1"/>
              <a:t>11</a:t>
            </a:fld>
            <a:endParaRPr lang="en-US" sz="1300" dirty="0" smtClean="0"/>
          </a:p>
        </p:txBody>
      </p:sp>
      <p:sp>
        <p:nvSpPr>
          <p:cNvPr id="80902" name="Rectangle 2"/>
          <p:cNvSpPr>
            <a:spLocks noGrp="1" noRot="1" noChangeAspect="1" noChangeArrowheads="1" noTextEdit="1"/>
          </p:cNvSpPr>
          <p:nvPr>
            <p:ph type="sldImg"/>
          </p:nvPr>
        </p:nvSpPr>
        <p:spPr>
          <a:ln/>
        </p:spPr>
      </p:sp>
      <p:sp>
        <p:nvSpPr>
          <p:cNvPr id="8090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614683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8192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8192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8192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4FBFC775-3FC6-443F-B1BE-8CC73B9B6AE7}" type="slidenum">
              <a:rPr lang="en-US" sz="1300" smtClean="0"/>
              <a:pPr eaLnBrk="1" hangingPunct="1"/>
              <a:t>12</a:t>
            </a:fld>
            <a:endParaRPr lang="en-US" sz="1300" dirty="0" smtClean="0"/>
          </a:p>
        </p:txBody>
      </p:sp>
      <p:sp>
        <p:nvSpPr>
          <p:cNvPr id="81926" name="Rectangle 2"/>
          <p:cNvSpPr>
            <a:spLocks noGrp="1" noRot="1" noChangeAspect="1" noChangeArrowheads="1" noTextEdit="1"/>
          </p:cNvSpPr>
          <p:nvPr>
            <p:ph type="sldImg"/>
          </p:nvPr>
        </p:nvSpPr>
        <p:spPr>
          <a:ln/>
        </p:spPr>
      </p:sp>
      <p:sp>
        <p:nvSpPr>
          <p:cNvPr id="8192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512157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8294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8294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8294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A0410A14-720C-4B2E-8E52-A6F013F1A58C}" type="slidenum">
              <a:rPr lang="en-US" sz="1300" smtClean="0"/>
              <a:pPr eaLnBrk="1" hangingPunct="1"/>
              <a:t>13</a:t>
            </a:fld>
            <a:endParaRPr lang="en-US" sz="1300" dirty="0" smtClean="0"/>
          </a:p>
        </p:txBody>
      </p:sp>
      <p:sp>
        <p:nvSpPr>
          <p:cNvPr id="82950" name="Rectangle 2"/>
          <p:cNvSpPr>
            <a:spLocks noGrp="1" noRot="1" noChangeAspect="1" noChangeArrowheads="1" noTextEdit="1"/>
          </p:cNvSpPr>
          <p:nvPr>
            <p:ph type="sldImg"/>
          </p:nvPr>
        </p:nvSpPr>
        <p:spPr>
          <a:ln/>
        </p:spPr>
      </p:sp>
      <p:sp>
        <p:nvSpPr>
          <p:cNvPr id="82951"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23357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8397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8397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8397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F1C3BC75-98EB-4553-9F74-2FEF46437B73}" type="slidenum">
              <a:rPr lang="en-US" sz="1300" smtClean="0"/>
              <a:pPr eaLnBrk="1" hangingPunct="1"/>
              <a:t>14</a:t>
            </a:fld>
            <a:endParaRPr lang="en-US" sz="1300" dirty="0" smtClean="0"/>
          </a:p>
        </p:txBody>
      </p:sp>
      <p:sp>
        <p:nvSpPr>
          <p:cNvPr id="83974" name="Rectangle 2"/>
          <p:cNvSpPr>
            <a:spLocks noGrp="1" noRot="1" noChangeAspect="1" noChangeArrowheads="1" noTextEdit="1"/>
          </p:cNvSpPr>
          <p:nvPr>
            <p:ph type="sldImg"/>
          </p:nvPr>
        </p:nvSpPr>
        <p:spPr>
          <a:ln/>
        </p:spPr>
      </p:sp>
      <p:sp>
        <p:nvSpPr>
          <p:cNvPr id="83975" name="Rectangle 3"/>
          <p:cNvSpPr>
            <a:spLocks noGrp="1" noChangeArrowheads="1"/>
          </p:cNvSpPr>
          <p:nvPr>
            <p:ph type="body" idx="1"/>
          </p:nvPr>
        </p:nvSpPr>
        <p:spPr>
          <a:noFill/>
        </p:spPr>
        <p:txBody>
          <a:bodyPr/>
          <a:lstStyle/>
          <a:p>
            <a:pPr marL="228600" indent="-228600" eaLnBrk="1" hangingPunct="1"/>
            <a:r>
              <a:rPr lang="en-US" dirty="0" smtClean="0"/>
              <a:t>Notes</a:t>
            </a:r>
          </a:p>
        </p:txBody>
      </p:sp>
    </p:spTree>
    <p:extLst>
      <p:ext uri="{BB962C8B-B14F-4D97-AF65-F5344CB8AC3E}">
        <p14:creationId xmlns:p14="http://schemas.microsoft.com/office/powerpoint/2010/main" val="624928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8499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8499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8499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565087BF-E50A-4B9D-B9B4-3F6BCE273AEA}" type="slidenum">
              <a:rPr lang="en-US" sz="1300" smtClean="0"/>
              <a:pPr eaLnBrk="1" hangingPunct="1"/>
              <a:t>15</a:t>
            </a:fld>
            <a:endParaRPr lang="en-US" sz="1300" dirty="0" smtClean="0"/>
          </a:p>
        </p:txBody>
      </p:sp>
      <p:sp>
        <p:nvSpPr>
          <p:cNvPr id="84998" name="Rectangle 2"/>
          <p:cNvSpPr>
            <a:spLocks noGrp="1" noRot="1" noChangeAspect="1" noChangeArrowheads="1" noTextEdit="1"/>
          </p:cNvSpPr>
          <p:nvPr>
            <p:ph type="sldImg"/>
          </p:nvPr>
        </p:nvSpPr>
        <p:spPr>
          <a:ln/>
        </p:spPr>
      </p:sp>
      <p:sp>
        <p:nvSpPr>
          <p:cNvPr id="8499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2627838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8601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8602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8602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2152F21B-7B30-42FB-A881-8D7EFBC8B527}" type="slidenum">
              <a:rPr lang="en-US" sz="1300" smtClean="0"/>
              <a:pPr eaLnBrk="1" hangingPunct="1"/>
              <a:t>16</a:t>
            </a:fld>
            <a:endParaRPr lang="en-US" sz="1300" dirty="0" smtClean="0"/>
          </a:p>
        </p:txBody>
      </p:sp>
      <p:sp>
        <p:nvSpPr>
          <p:cNvPr id="86022" name="Rectangle 2"/>
          <p:cNvSpPr>
            <a:spLocks noGrp="1" noRot="1" noChangeAspect="1" noChangeArrowheads="1" noTextEdit="1"/>
          </p:cNvSpPr>
          <p:nvPr>
            <p:ph type="sldImg"/>
          </p:nvPr>
        </p:nvSpPr>
        <p:spPr>
          <a:ln/>
        </p:spPr>
      </p:sp>
      <p:sp>
        <p:nvSpPr>
          <p:cNvPr id="8602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8252208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8704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8704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8704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03336EA8-B3E6-4CB5-B0A9-7FE8A497F290}" type="slidenum">
              <a:rPr lang="en-US" sz="1300" smtClean="0"/>
              <a:pPr eaLnBrk="1" hangingPunct="1"/>
              <a:t>17</a:t>
            </a:fld>
            <a:endParaRPr lang="en-US" sz="1300" dirty="0" smtClean="0"/>
          </a:p>
        </p:txBody>
      </p:sp>
      <p:sp>
        <p:nvSpPr>
          <p:cNvPr id="87046" name="Rectangle 2"/>
          <p:cNvSpPr>
            <a:spLocks noGrp="1" noRot="1" noChangeAspect="1" noChangeArrowheads="1" noTextEdit="1"/>
          </p:cNvSpPr>
          <p:nvPr>
            <p:ph type="sldImg"/>
          </p:nvPr>
        </p:nvSpPr>
        <p:spPr>
          <a:ln/>
        </p:spPr>
      </p:sp>
      <p:sp>
        <p:nvSpPr>
          <p:cNvPr id="8704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848435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8806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8806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8806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CD9E48FA-7612-4189-80C6-4994421E9AB6}" type="slidenum">
              <a:rPr lang="en-US" sz="1300" smtClean="0"/>
              <a:pPr eaLnBrk="1" hangingPunct="1"/>
              <a:t>18</a:t>
            </a:fld>
            <a:endParaRPr lang="en-US" sz="1300" dirty="0" smtClean="0"/>
          </a:p>
        </p:txBody>
      </p:sp>
      <p:sp>
        <p:nvSpPr>
          <p:cNvPr id="88070" name="Rectangle 2"/>
          <p:cNvSpPr>
            <a:spLocks noGrp="1" noRot="1" noChangeAspect="1" noChangeArrowheads="1" noTextEdit="1"/>
          </p:cNvSpPr>
          <p:nvPr>
            <p:ph type="sldImg"/>
          </p:nvPr>
        </p:nvSpPr>
        <p:spPr>
          <a:ln/>
        </p:spPr>
      </p:sp>
      <p:sp>
        <p:nvSpPr>
          <p:cNvPr id="88071"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1815332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8909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8909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8909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F8F2E7B4-B807-4759-834D-A2666DC47BB8}" type="slidenum">
              <a:rPr lang="en-US" sz="1300" smtClean="0"/>
              <a:pPr eaLnBrk="1" hangingPunct="1"/>
              <a:t>19</a:t>
            </a:fld>
            <a:endParaRPr lang="en-US" sz="1300" dirty="0" smtClean="0"/>
          </a:p>
        </p:txBody>
      </p:sp>
      <p:sp>
        <p:nvSpPr>
          <p:cNvPr id="89094" name="Rectangle 2"/>
          <p:cNvSpPr>
            <a:spLocks noGrp="1" noRot="1" noChangeAspect="1" noChangeArrowheads="1" noTextEdit="1"/>
          </p:cNvSpPr>
          <p:nvPr>
            <p:ph type="sldImg"/>
          </p:nvPr>
        </p:nvSpPr>
        <p:spPr>
          <a:ln/>
        </p:spPr>
      </p:sp>
      <p:sp>
        <p:nvSpPr>
          <p:cNvPr id="89095"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53341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7168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7168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7168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3EBD8739-CF29-4314-9982-80BB31970764}" type="slidenum">
              <a:rPr lang="en-US" sz="1300" smtClean="0"/>
              <a:pPr eaLnBrk="1" hangingPunct="1"/>
              <a:t>2</a:t>
            </a:fld>
            <a:endParaRPr lang="en-US" sz="1300" dirty="0" smtClean="0"/>
          </a:p>
        </p:txBody>
      </p:sp>
      <p:sp>
        <p:nvSpPr>
          <p:cNvPr id="71686" name="Rectangle 2"/>
          <p:cNvSpPr>
            <a:spLocks noGrp="1" noRot="1" noChangeAspect="1" noChangeArrowheads="1" noTextEdit="1"/>
          </p:cNvSpPr>
          <p:nvPr>
            <p:ph type="sldImg"/>
          </p:nvPr>
        </p:nvSpPr>
        <p:spPr>
          <a:ln/>
        </p:spPr>
      </p:sp>
      <p:sp>
        <p:nvSpPr>
          <p:cNvPr id="7168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40800616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9011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9011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9011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FD061E96-3CA1-433D-8187-D9B20EF1ACA4}" type="slidenum">
              <a:rPr lang="en-US" sz="1300" smtClean="0"/>
              <a:pPr eaLnBrk="1" hangingPunct="1"/>
              <a:t>20</a:t>
            </a:fld>
            <a:endParaRPr lang="en-US" sz="1300" dirty="0" smtClean="0"/>
          </a:p>
        </p:txBody>
      </p:sp>
      <p:sp>
        <p:nvSpPr>
          <p:cNvPr id="90118" name="Rectangle 2"/>
          <p:cNvSpPr>
            <a:spLocks noGrp="1" noRot="1" noChangeAspect="1" noChangeArrowheads="1" noTextEdit="1"/>
          </p:cNvSpPr>
          <p:nvPr>
            <p:ph type="sldImg"/>
          </p:nvPr>
        </p:nvSpPr>
        <p:spPr>
          <a:ln/>
        </p:spPr>
      </p:sp>
      <p:sp>
        <p:nvSpPr>
          <p:cNvPr id="9011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4800105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9113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9114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9114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440D6B9F-B31A-402B-957B-83EEEFB070C5}" type="slidenum">
              <a:rPr lang="en-US" sz="1300" smtClean="0"/>
              <a:pPr eaLnBrk="1" hangingPunct="1"/>
              <a:t>21</a:t>
            </a:fld>
            <a:endParaRPr lang="en-US" sz="1300" dirty="0" smtClean="0"/>
          </a:p>
        </p:txBody>
      </p:sp>
      <p:sp>
        <p:nvSpPr>
          <p:cNvPr id="91142" name="Rectangle 2"/>
          <p:cNvSpPr>
            <a:spLocks noGrp="1" noRot="1" noChangeAspect="1" noChangeArrowheads="1" noTextEdit="1"/>
          </p:cNvSpPr>
          <p:nvPr>
            <p:ph type="sldImg"/>
          </p:nvPr>
        </p:nvSpPr>
        <p:spPr>
          <a:ln/>
        </p:spPr>
      </p:sp>
      <p:sp>
        <p:nvSpPr>
          <p:cNvPr id="9114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0563612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9216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9216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9216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D799D104-699A-4673-B9B6-5ACF61A32E04}" type="slidenum">
              <a:rPr lang="en-US" sz="1300" smtClean="0"/>
              <a:pPr eaLnBrk="1" hangingPunct="1"/>
              <a:t>22</a:t>
            </a:fld>
            <a:endParaRPr lang="en-US" sz="1300" dirty="0" smtClean="0"/>
          </a:p>
        </p:txBody>
      </p:sp>
      <p:sp>
        <p:nvSpPr>
          <p:cNvPr id="92166" name="Rectangle 2"/>
          <p:cNvSpPr>
            <a:spLocks noGrp="1" noRot="1" noChangeAspect="1" noChangeArrowheads="1" noTextEdit="1"/>
          </p:cNvSpPr>
          <p:nvPr>
            <p:ph type="sldImg"/>
          </p:nvPr>
        </p:nvSpPr>
        <p:spPr>
          <a:ln/>
        </p:spPr>
      </p:sp>
      <p:sp>
        <p:nvSpPr>
          <p:cNvPr id="92167" name="Rectangle 3"/>
          <p:cNvSpPr>
            <a:spLocks noGrp="1" noChangeArrowheads="1"/>
          </p:cNvSpPr>
          <p:nvPr>
            <p:ph type="body" idx="1"/>
          </p:nvPr>
        </p:nvSpPr>
        <p:spPr>
          <a:noFill/>
        </p:spPr>
        <p:txBody>
          <a:bodyPr/>
          <a:lstStyle/>
          <a:p>
            <a:pPr marL="228600" indent="-228600" eaLnBrk="1" hangingPunct="1"/>
            <a:r>
              <a:rPr lang="en-US" dirty="0" smtClean="0"/>
              <a:t>Notes</a:t>
            </a:r>
          </a:p>
          <a:p>
            <a:pPr marL="228600" indent="-228600" eaLnBrk="1" hangingPunct="1"/>
            <a:endParaRPr lang="en-US" b="1" dirty="0" smtClean="0"/>
          </a:p>
        </p:txBody>
      </p:sp>
    </p:spTree>
    <p:extLst>
      <p:ext uri="{BB962C8B-B14F-4D97-AF65-F5344CB8AC3E}">
        <p14:creationId xmlns:p14="http://schemas.microsoft.com/office/powerpoint/2010/main" val="33723716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9318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9318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9318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11129DAB-17CF-45B3-A1A4-FAABBDBF9E2D}" type="slidenum">
              <a:rPr lang="en-US" sz="1300" smtClean="0"/>
              <a:pPr eaLnBrk="1" hangingPunct="1"/>
              <a:t>23</a:t>
            </a:fld>
            <a:endParaRPr lang="en-US" sz="1300" dirty="0" smtClean="0"/>
          </a:p>
        </p:txBody>
      </p:sp>
      <p:sp>
        <p:nvSpPr>
          <p:cNvPr id="93190" name="Rectangle 1026"/>
          <p:cNvSpPr>
            <a:spLocks noGrp="1" noRot="1" noChangeAspect="1" noChangeArrowheads="1" noTextEdit="1"/>
          </p:cNvSpPr>
          <p:nvPr>
            <p:ph type="sldImg"/>
          </p:nvPr>
        </p:nvSpPr>
        <p:spPr>
          <a:ln/>
        </p:spPr>
      </p:sp>
      <p:sp>
        <p:nvSpPr>
          <p:cNvPr id="93191" name="Rectangle 1027"/>
          <p:cNvSpPr>
            <a:spLocks noGrp="1" noChangeArrowheads="1"/>
          </p:cNvSpPr>
          <p:nvPr>
            <p:ph type="body" idx="1"/>
          </p:nvPr>
        </p:nvSpPr>
        <p:spPr>
          <a:noFill/>
        </p:spPr>
        <p:txBody>
          <a:bodyPr/>
          <a:lstStyle/>
          <a:p>
            <a:pPr marL="228600" indent="-228600" eaLnBrk="1" hangingPunct="1"/>
            <a:r>
              <a:rPr lang="en-US" dirty="0" smtClean="0"/>
              <a:t>Notes</a:t>
            </a:r>
          </a:p>
          <a:p>
            <a:pPr marL="228600" indent="-228600" eaLnBrk="1" hangingPunct="1"/>
            <a:endParaRPr lang="en-US" b="1" dirty="0" smtClean="0"/>
          </a:p>
          <a:p>
            <a:pPr marL="228600" indent="-228600" eaLnBrk="1" hangingPunct="1"/>
            <a:endParaRPr lang="en-US" b="1" dirty="0" smtClean="0"/>
          </a:p>
        </p:txBody>
      </p:sp>
    </p:spTree>
    <p:extLst>
      <p:ext uri="{BB962C8B-B14F-4D97-AF65-F5344CB8AC3E}">
        <p14:creationId xmlns:p14="http://schemas.microsoft.com/office/powerpoint/2010/main" val="33460268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9421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9421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9421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8AF50332-B719-464D-8A3D-F4366901302A}" type="slidenum">
              <a:rPr lang="en-US" sz="1300" smtClean="0"/>
              <a:pPr eaLnBrk="1" hangingPunct="1"/>
              <a:t>24</a:t>
            </a:fld>
            <a:endParaRPr lang="en-US" sz="1300" dirty="0" smtClean="0"/>
          </a:p>
        </p:txBody>
      </p:sp>
      <p:sp>
        <p:nvSpPr>
          <p:cNvPr id="94214" name="Rectangle 2"/>
          <p:cNvSpPr>
            <a:spLocks noGrp="1" noRot="1" noChangeAspect="1" noChangeArrowheads="1" noTextEdit="1"/>
          </p:cNvSpPr>
          <p:nvPr>
            <p:ph type="sldImg"/>
          </p:nvPr>
        </p:nvSpPr>
        <p:spPr>
          <a:ln/>
        </p:spPr>
      </p:sp>
      <p:sp>
        <p:nvSpPr>
          <p:cNvPr id="94215"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1140091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9523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9523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9523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5C174837-4B86-425F-8B36-9B1C6A148A53}" type="slidenum">
              <a:rPr lang="en-US" sz="1300" smtClean="0"/>
              <a:pPr eaLnBrk="1" hangingPunct="1"/>
              <a:t>25</a:t>
            </a:fld>
            <a:endParaRPr lang="en-US" sz="1300" dirty="0" smtClean="0"/>
          </a:p>
        </p:txBody>
      </p:sp>
      <p:sp>
        <p:nvSpPr>
          <p:cNvPr id="95238" name="Rectangle 2"/>
          <p:cNvSpPr>
            <a:spLocks noGrp="1" noRot="1" noChangeAspect="1" noChangeArrowheads="1" noTextEdit="1"/>
          </p:cNvSpPr>
          <p:nvPr>
            <p:ph type="sldImg"/>
          </p:nvPr>
        </p:nvSpPr>
        <p:spPr>
          <a:ln/>
        </p:spPr>
      </p:sp>
      <p:sp>
        <p:nvSpPr>
          <p:cNvPr id="9523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1063056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9625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9626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9626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96EFCCB9-89B1-4D91-8BE6-CD8D6E16E21F}" type="slidenum">
              <a:rPr lang="en-US" sz="1300" smtClean="0"/>
              <a:pPr eaLnBrk="1" hangingPunct="1"/>
              <a:t>26</a:t>
            </a:fld>
            <a:endParaRPr lang="en-US" sz="1300" dirty="0" smtClean="0"/>
          </a:p>
        </p:txBody>
      </p:sp>
      <p:sp>
        <p:nvSpPr>
          <p:cNvPr id="96262" name="Rectangle 2"/>
          <p:cNvSpPr>
            <a:spLocks noGrp="1" noRot="1" noChangeAspect="1" noChangeArrowheads="1" noTextEdit="1"/>
          </p:cNvSpPr>
          <p:nvPr>
            <p:ph type="sldImg"/>
          </p:nvPr>
        </p:nvSpPr>
        <p:spPr>
          <a:ln/>
        </p:spPr>
      </p:sp>
      <p:sp>
        <p:nvSpPr>
          <p:cNvPr id="96263" name="Rectangle 3"/>
          <p:cNvSpPr>
            <a:spLocks noGrp="1" noChangeArrowheads="1"/>
          </p:cNvSpPr>
          <p:nvPr>
            <p:ph type="body" idx="1"/>
          </p:nvPr>
        </p:nvSpPr>
        <p:spPr>
          <a:noFill/>
        </p:spPr>
        <p:txBody>
          <a:bodyPr/>
          <a:lstStyle/>
          <a:p>
            <a:pPr eaLnBrk="1" hangingPunct="1"/>
            <a:r>
              <a:rPr lang="en-US" dirty="0" smtClean="0">
                <a:cs typeface="Times New Roman" pitchFamily="18" charset="0"/>
              </a:rPr>
              <a:t>Notes</a:t>
            </a:r>
          </a:p>
        </p:txBody>
      </p:sp>
    </p:spTree>
    <p:extLst>
      <p:ext uri="{BB962C8B-B14F-4D97-AF65-F5344CB8AC3E}">
        <p14:creationId xmlns:p14="http://schemas.microsoft.com/office/powerpoint/2010/main" val="11268519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9728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9728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9728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6128F630-E972-4521-84C5-3489A5066543}" type="slidenum">
              <a:rPr lang="en-US" sz="1300" smtClean="0"/>
              <a:pPr eaLnBrk="1" hangingPunct="1"/>
              <a:t>27</a:t>
            </a:fld>
            <a:endParaRPr lang="en-US" sz="1300" dirty="0" smtClean="0"/>
          </a:p>
        </p:txBody>
      </p:sp>
      <p:sp>
        <p:nvSpPr>
          <p:cNvPr id="97286" name="Rectangle 2"/>
          <p:cNvSpPr>
            <a:spLocks noGrp="1" noRot="1" noChangeAspect="1" noChangeArrowheads="1" noTextEdit="1"/>
          </p:cNvSpPr>
          <p:nvPr>
            <p:ph type="sldImg"/>
          </p:nvPr>
        </p:nvSpPr>
        <p:spPr>
          <a:ln/>
        </p:spPr>
      </p:sp>
      <p:sp>
        <p:nvSpPr>
          <p:cNvPr id="9728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6198235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9830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9830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9830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DEF73D90-CDAE-47EB-876E-4A42C3727869}" type="slidenum">
              <a:rPr lang="en-US" sz="1300" smtClean="0"/>
              <a:pPr eaLnBrk="1" hangingPunct="1"/>
              <a:t>28</a:t>
            </a:fld>
            <a:endParaRPr lang="en-US" sz="1300" dirty="0" smtClean="0"/>
          </a:p>
        </p:txBody>
      </p:sp>
      <p:sp>
        <p:nvSpPr>
          <p:cNvPr id="98310" name="Rectangle 2"/>
          <p:cNvSpPr>
            <a:spLocks noGrp="1" noRot="1" noChangeAspect="1" noChangeArrowheads="1" noTextEdit="1"/>
          </p:cNvSpPr>
          <p:nvPr>
            <p:ph type="sldImg"/>
          </p:nvPr>
        </p:nvSpPr>
        <p:spPr>
          <a:ln/>
        </p:spPr>
      </p:sp>
      <p:sp>
        <p:nvSpPr>
          <p:cNvPr id="98311"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9693197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9933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9933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9933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7BB1EC67-BCF9-4E8A-9F39-4AD957D2F082}" type="slidenum">
              <a:rPr lang="en-US" sz="1300" smtClean="0"/>
              <a:pPr eaLnBrk="1" hangingPunct="1"/>
              <a:t>29</a:t>
            </a:fld>
            <a:endParaRPr lang="en-US" sz="1300" dirty="0" smtClean="0"/>
          </a:p>
        </p:txBody>
      </p:sp>
      <p:sp>
        <p:nvSpPr>
          <p:cNvPr id="99334" name="Rectangle 2"/>
          <p:cNvSpPr>
            <a:spLocks noGrp="1" noRot="1" noChangeAspect="1" noChangeArrowheads="1" noTextEdit="1"/>
          </p:cNvSpPr>
          <p:nvPr>
            <p:ph type="sldImg"/>
          </p:nvPr>
        </p:nvSpPr>
        <p:spPr>
          <a:ln/>
        </p:spPr>
      </p:sp>
      <p:sp>
        <p:nvSpPr>
          <p:cNvPr id="99335" name="Rectangle 3"/>
          <p:cNvSpPr>
            <a:spLocks noGrp="1" noChangeArrowheads="1"/>
          </p:cNvSpPr>
          <p:nvPr>
            <p:ph type="body" idx="1"/>
          </p:nvPr>
        </p:nvSpPr>
        <p:spPr>
          <a:noFill/>
        </p:spPr>
        <p:txBody>
          <a:bodyPr/>
          <a:lstStyle/>
          <a:p>
            <a:pPr eaLnBrk="1" hangingPunct="1"/>
            <a:r>
              <a:rPr lang="en-US" dirty="0" smtClean="0"/>
              <a:t>Notes</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1393059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7270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7270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7270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779C9926-1542-4782-8C56-F7681C3E5D54}" type="slidenum">
              <a:rPr lang="en-US" sz="1300" smtClean="0"/>
              <a:pPr eaLnBrk="1" hangingPunct="1"/>
              <a:t>3</a:t>
            </a:fld>
            <a:endParaRPr lang="en-US" sz="1300" dirty="0" smtClean="0"/>
          </a:p>
        </p:txBody>
      </p:sp>
      <p:sp>
        <p:nvSpPr>
          <p:cNvPr id="72710" name="Rectangle 2"/>
          <p:cNvSpPr>
            <a:spLocks noGrp="1" noRot="1" noChangeAspect="1" noChangeArrowheads="1" noTextEdit="1"/>
          </p:cNvSpPr>
          <p:nvPr>
            <p:ph type="sldImg"/>
          </p:nvPr>
        </p:nvSpPr>
        <p:spPr>
          <a:ln/>
        </p:spPr>
      </p:sp>
      <p:sp>
        <p:nvSpPr>
          <p:cNvPr id="72711"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5031671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0035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0035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0035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04C21080-095F-40B9-9BAC-03B58A1844DC}" type="slidenum">
              <a:rPr lang="en-US" sz="1300" smtClean="0"/>
              <a:pPr eaLnBrk="1" hangingPunct="1"/>
              <a:t>30</a:t>
            </a:fld>
            <a:endParaRPr lang="en-US" sz="1300" dirty="0" smtClean="0"/>
          </a:p>
        </p:txBody>
      </p:sp>
      <p:sp>
        <p:nvSpPr>
          <p:cNvPr id="100358" name="Rectangle 2"/>
          <p:cNvSpPr>
            <a:spLocks noGrp="1" noRot="1" noChangeAspect="1" noChangeArrowheads="1" noTextEdit="1"/>
          </p:cNvSpPr>
          <p:nvPr>
            <p:ph type="sldImg"/>
          </p:nvPr>
        </p:nvSpPr>
        <p:spPr>
          <a:ln/>
        </p:spPr>
      </p:sp>
      <p:sp>
        <p:nvSpPr>
          <p:cNvPr id="100359" name="Rectangle 3"/>
          <p:cNvSpPr>
            <a:spLocks noGrp="1" noChangeArrowheads="1"/>
          </p:cNvSpPr>
          <p:nvPr>
            <p:ph type="body" idx="1"/>
          </p:nvPr>
        </p:nvSpPr>
        <p:spPr>
          <a:noFill/>
        </p:spPr>
        <p:txBody>
          <a:bodyPr/>
          <a:lstStyle/>
          <a:p>
            <a:pPr eaLnBrk="1" hangingPunct="1">
              <a:tabLst>
                <a:tab pos="2971800" algn="l"/>
              </a:tabLst>
            </a:pPr>
            <a:r>
              <a:rPr lang="en-US" dirty="0" smtClean="0">
                <a:cs typeface="Times New Roman" pitchFamily="18" charset="0"/>
              </a:rPr>
              <a:t>Post process inspection is the control method typically used by many American companies. This method, which might be termed "detection", relies primarily upon some type of after-the-fact inspection to separate acceptable, OK, product from that which is unacceptable, </a:t>
            </a:r>
            <a:r>
              <a:rPr lang="en-US" i="1" dirty="0" smtClean="0">
                <a:cs typeface="Times New Roman" pitchFamily="18" charset="0"/>
              </a:rPr>
              <a:t>SCRAP</a:t>
            </a:r>
            <a:r>
              <a:rPr lang="en-US" dirty="0" smtClean="0">
                <a:cs typeface="Times New Roman" pitchFamily="18" charset="0"/>
              </a:rPr>
              <a:t>.</a:t>
            </a:r>
          </a:p>
          <a:p>
            <a:pPr eaLnBrk="1" hangingPunct="1">
              <a:tabLst>
                <a:tab pos="2971800" algn="l"/>
              </a:tabLst>
            </a:pPr>
            <a:endParaRPr lang="en-US" dirty="0" smtClean="0">
              <a:cs typeface="Times New Roman" pitchFamily="18" charset="0"/>
            </a:endParaRPr>
          </a:p>
          <a:p>
            <a:pPr eaLnBrk="1" hangingPunct="1">
              <a:tabLst>
                <a:tab pos="2971800" algn="l"/>
              </a:tabLst>
            </a:pPr>
            <a:endParaRPr lang="en-US" dirty="0" smtClean="0">
              <a:cs typeface="Times New Roman" pitchFamily="18" charset="0"/>
            </a:endParaRPr>
          </a:p>
          <a:p>
            <a:pPr eaLnBrk="1" hangingPunct="1">
              <a:tabLst>
                <a:tab pos="2971800" algn="l"/>
              </a:tabLst>
            </a:pPr>
            <a:endParaRPr lang="en-US" dirty="0" smtClean="0"/>
          </a:p>
          <a:p>
            <a:pPr eaLnBrk="1" hangingPunct="1">
              <a:tabLst>
                <a:tab pos="2971800" algn="l"/>
              </a:tabLst>
            </a:pPr>
            <a:endParaRPr lang="en-US" dirty="0" smtClean="0"/>
          </a:p>
          <a:p>
            <a:pPr eaLnBrk="1" hangingPunct="1">
              <a:tabLst>
                <a:tab pos="2971800" algn="l"/>
              </a:tabLst>
            </a:pPr>
            <a:endParaRPr lang="en-US" dirty="0" smtClean="0"/>
          </a:p>
          <a:p>
            <a:pPr eaLnBrk="1" hangingPunct="1">
              <a:tabLst>
                <a:tab pos="2971800" algn="l"/>
              </a:tabLst>
            </a:pPr>
            <a:endParaRPr lang="en-US" dirty="0" smtClean="0"/>
          </a:p>
          <a:p>
            <a:pPr eaLnBrk="1" hangingPunct="1">
              <a:tabLst>
                <a:tab pos="2971800" algn="l"/>
              </a:tabLst>
            </a:pPr>
            <a:endParaRPr lang="en-US" dirty="0" smtClean="0"/>
          </a:p>
          <a:p>
            <a:pPr eaLnBrk="1" hangingPunct="1">
              <a:tabLst>
                <a:tab pos="2971800" algn="l"/>
              </a:tabLst>
            </a:pPr>
            <a:endParaRPr lang="en-US" dirty="0" smtClean="0"/>
          </a:p>
          <a:p>
            <a:pPr eaLnBrk="1" hangingPunct="1">
              <a:tabLst>
                <a:tab pos="2971800" algn="l"/>
              </a:tabLst>
            </a:pPr>
            <a:endParaRPr lang="en-US" dirty="0" smtClean="0"/>
          </a:p>
          <a:p>
            <a:pPr eaLnBrk="1" hangingPunct="1">
              <a:tabLst>
                <a:tab pos="2971800" algn="l"/>
              </a:tabLst>
            </a:pPr>
            <a:endParaRPr lang="en-US" dirty="0" smtClean="0"/>
          </a:p>
          <a:p>
            <a:pPr eaLnBrk="1" hangingPunct="1">
              <a:tabLst>
                <a:tab pos="2971800" algn="l"/>
              </a:tabLst>
            </a:pPr>
            <a:endParaRPr lang="en-US" dirty="0" smtClean="0"/>
          </a:p>
          <a:p>
            <a:pPr eaLnBrk="1" hangingPunct="1">
              <a:tabLst>
                <a:tab pos="2971800" algn="l"/>
              </a:tabLst>
            </a:pPr>
            <a:endParaRPr lang="en-US" dirty="0" smtClean="0"/>
          </a:p>
        </p:txBody>
      </p:sp>
      <p:graphicFrame>
        <p:nvGraphicFramePr>
          <p:cNvPr id="100360" name="Object 5">
            <a:hlinkClick r:id="" action="ppaction://ole?verb=0"/>
          </p:cNvPr>
          <p:cNvGraphicFramePr>
            <a:graphicFrameLocks/>
          </p:cNvGraphicFramePr>
          <p:nvPr/>
        </p:nvGraphicFramePr>
        <p:xfrm>
          <a:off x="1462088" y="5600700"/>
          <a:ext cx="4194175" cy="1039813"/>
        </p:xfrm>
        <a:graphic>
          <a:graphicData uri="http://schemas.openxmlformats.org/presentationml/2006/ole">
            <mc:AlternateContent xmlns:mc="http://schemas.openxmlformats.org/markup-compatibility/2006">
              <mc:Choice xmlns:v="urn:schemas-microsoft-com:vml" Requires="v">
                <p:oleObj spid="_x0000_s100399" name="Document" r:id="rId4" imgW="6170123" imgH="2269996" progId="Word.Document.8">
                  <p:embed/>
                </p:oleObj>
              </mc:Choice>
              <mc:Fallback>
                <p:oleObj name="Document" r:id="rId4" imgW="6170123" imgH="2269996" progId="Word.Document.8">
                  <p:embed/>
                  <p:pic>
                    <p:nvPicPr>
                      <p:cNvPr id="0" name="Object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2088" y="5600700"/>
                        <a:ext cx="4194175" cy="1039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0361" name="Rectangle 6"/>
          <p:cNvSpPr>
            <a:spLocks noChangeArrowheads="1"/>
          </p:cNvSpPr>
          <p:nvPr/>
        </p:nvSpPr>
        <p:spPr bwMode="auto">
          <a:xfrm>
            <a:off x="974725" y="6721475"/>
            <a:ext cx="5121275" cy="90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9048" tIns="49524" rIns="99048" bIns="49524">
            <a:spAutoFit/>
          </a:bodyPr>
          <a:lstStyle/>
          <a:p>
            <a:pPr defTabSz="990600"/>
            <a:r>
              <a:rPr lang="en-US" sz="1300" dirty="0">
                <a:cs typeface="Times New Roman" pitchFamily="18" charset="0"/>
              </a:rPr>
              <a:t>The ideal situation would involve being able to monitor, using statistical methods, on a  "real time" basis, adjusting the process only when necessary in order to eliminate the possibility of producing unacceptable products, or scrap. This approach is called “prevention.”</a:t>
            </a:r>
            <a:r>
              <a:rPr lang="en-US" sz="1100" dirty="0"/>
              <a:t> </a:t>
            </a:r>
            <a:endParaRPr lang="en-US" sz="2600" dirty="0"/>
          </a:p>
        </p:txBody>
      </p:sp>
      <p:graphicFrame>
        <p:nvGraphicFramePr>
          <p:cNvPr id="100362" name="Object 7">
            <a:hlinkClick r:id="" action="ppaction://ole?verb=0"/>
          </p:cNvPr>
          <p:cNvGraphicFramePr>
            <a:graphicFrameLocks/>
          </p:cNvGraphicFramePr>
          <p:nvPr/>
        </p:nvGraphicFramePr>
        <p:xfrm>
          <a:off x="1462088" y="7759700"/>
          <a:ext cx="4227512" cy="1281113"/>
        </p:xfrm>
        <a:graphic>
          <a:graphicData uri="http://schemas.openxmlformats.org/presentationml/2006/ole">
            <mc:AlternateContent xmlns:mc="http://schemas.openxmlformats.org/markup-compatibility/2006">
              <mc:Choice xmlns:v="urn:schemas-microsoft-com:vml" Requires="v">
                <p:oleObj spid="_x0000_s100400" name="Document" r:id="rId6" imgW="6314854" imgH="2406600" progId="Word.Document.8">
                  <p:embed/>
                </p:oleObj>
              </mc:Choice>
              <mc:Fallback>
                <p:oleObj name="Document" r:id="rId6" imgW="6314854" imgH="2406600" progId="Word.Document.8">
                  <p:embed/>
                  <p:pic>
                    <p:nvPicPr>
                      <p:cNvPr id="0" name="Object 7"/>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62088" y="7759700"/>
                        <a:ext cx="4227512" cy="128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859900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0137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0138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0138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3B64A8A4-A060-45C6-8B78-73D6056938EF}" type="slidenum">
              <a:rPr lang="en-US" sz="1300" smtClean="0"/>
              <a:pPr eaLnBrk="1" hangingPunct="1"/>
              <a:t>31</a:t>
            </a:fld>
            <a:endParaRPr lang="en-US" sz="1300" dirty="0" smtClean="0"/>
          </a:p>
        </p:txBody>
      </p:sp>
      <p:sp>
        <p:nvSpPr>
          <p:cNvPr id="101382" name="Rectangle 2"/>
          <p:cNvSpPr>
            <a:spLocks noGrp="1" noRot="1" noChangeAspect="1" noChangeArrowheads="1" noTextEdit="1"/>
          </p:cNvSpPr>
          <p:nvPr>
            <p:ph type="sldImg"/>
          </p:nvPr>
        </p:nvSpPr>
        <p:spPr>
          <a:ln/>
        </p:spPr>
      </p:sp>
      <p:sp>
        <p:nvSpPr>
          <p:cNvPr id="101383" name="Rectangle 3"/>
          <p:cNvSpPr>
            <a:spLocks noGrp="1" noChangeArrowheads="1"/>
          </p:cNvSpPr>
          <p:nvPr>
            <p:ph type="body" idx="1"/>
          </p:nvPr>
        </p:nvSpPr>
        <p:spPr>
          <a:noFill/>
        </p:spPr>
        <p:txBody>
          <a:bodyPr/>
          <a:lstStyle/>
          <a:p>
            <a:pPr>
              <a:spcBef>
                <a:spcPct val="0"/>
              </a:spcBef>
            </a:pPr>
            <a:endParaRPr lang="en-US" sz="2400" dirty="0" smtClean="0"/>
          </a:p>
          <a:p>
            <a:pPr eaLnBrk="1" hangingPunct="1"/>
            <a:endParaRPr lang="en-US" dirty="0" smtClean="0"/>
          </a:p>
        </p:txBody>
      </p:sp>
      <p:sp>
        <p:nvSpPr>
          <p:cNvPr id="101384" name="Text Box 4"/>
          <p:cNvSpPr txBox="1">
            <a:spLocks noChangeArrowheads="1"/>
          </p:cNvSpPr>
          <p:nvPr/>
        </p:nvSpPr>
        <p:spPr bwMode="auto">
          <a:xfrm>
            <a:off x="895350" y="4559300"/>
            <a:ext cx="5524500" cy="4741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9048" tIns="49524" rIns="99048" bIns="49524">
            <a:spAutoFit/>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30000"/>
              </a:spcBef>
            </a:pPr>
            <a:r>
              <a:rPr lang="en-US" sz="1300" dirty="0"/>
              <a:t>WWII had a major impact on Quality that is still being felt. It was negative for the united States and Positive for the Japanese. After the war the U.S. abandoned the “War Production Board System” which, consisted of a government supported manufacturing consortium designed to be efficient and focused on getting the  maximum results from resources and available manpower, and returned to the free enterprise system we know today . </a:t>
            </a:r>
          </a:p>
          <a:p>
            <a:pPr eaLnBrk="1" hangingPunct="1">
              <a:spcBef>
                <a:spcPct val="30000"/>
              </a:spcBef>
            </a:pPr>
            <a:r>
              <a:rPr lang="en-US" sz="1300" dirty="0"/>
              <a:t>The Japanese had been defeated and their manufacturing capability had been destroyed during WWII, however the Japanese who had been bypassed by U.S. tactics of island hopping did not believe it was totally the American Armed Forces that had defeated them. They gave great credit to American Manufacturing which had out produced and better supplied it’s fighting forces and the people at home during the war.</a:t>
            </a:r>
          </a:p>
          <a:p>
            <a:pPr eaLnBrk="1" hangingPunct="1">
              <a:spcBef>
                <a:spcPct val="30000"/>
              </a:spcBef>
            </a:pPr>
            <a:r>
              <a:rPr lang="en-US" sz="1300" dirty="0"/>
              <a:t>America’s had a flawed perception of the Japanese ability to produce a quality product, due to pre war misconceptions, the fact we won the war, and early “Made in Japan” products, produced in post war Japan..</a:t>
            </a:r>
          </a:p>
          <a:p>
            <a:pPr eaLnBrk="1" hangingPunct="1">
              <a:spcBef>
                <a:spcPct val="30000"/>
              </a:spcBef>
            </a:pPr>
            <a:r>
              <a:rPr lang="en-US" sz="1300" i="1" dirty="0"/>
              <a:t>Japans early decisive victories over the U.S. and British war machines and </a:t>
            </a:r>
            <a:r>
              <a:rPr lang="en-US" sz="1300" i="1" u="sng" dirty="0"/>
              <a:t>Hard Data</a:t>
            </a:r>
            <a:r>
              <a:rPr lang="en-US" sz="1300" i="1" dirty="0"/>
              <a:t> collected from 1942 to 1945, should have been all the needed to make us aware, but… </a:t>
            </a:r>
          </a:p>
          <a:p>
            <a:pPr eaLnBrk="1" hangingPunct="1">
              <a:spcBef>
                <a:spcPct val="30000"/>
              </a:spcBef>
            </a:pPr>
            <a:r>
              <a:rPr lang="en-US" sz="1300" dirty="0"/>
              <a:t>The Japanese set up a new economic system, with our help, which mimicked the best of the U.S. “War Production Board System”, they had no factory older than 1946, employed workers willing to be trained in the new system, and became the prime world competitor of the U.S. by  the 1970’s</a:t>
            </a:r>
          </a:p>
        </p:txBody>
      </p:sp>
    </p:spTree>
    <p:extLst>
      <p:ext uri="{BB962C8B-B14F-4D97-AF65-F5344CB8AC3E}">
        <p14:creationId xmlns:p14="http://schemas.microsoft.com/office/powerpoint/2010/main" val="9560441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0240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0240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0240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67F91FCA-AB1E-4436-94F2-92E5AC3E1C8D}" type="slidenum">
              <a:rPr lang="en-US" sz="1300" smtClean="0"/>
              <a:pPr eaLnBrk="1" hangingPunct="1"/>
              <a:t>32</a:t>
            </a:fld>
            <a:endParaRPr lang="en-US" sz="1300" dirty="0" smtClean="0"/>
          </a:p>
        </p:txBody>
      </p:sp>
      <p:sp>
        <p:nvSpPr>
          <p:cNvPr id="102406" name="Rectangle 2"/>
          <p:cNvSpPr>
            <a:spLocks noGrp="1" noRot="1" noChangeAspect="1" noChangeArrowheads="1" noTextEdit="1"/>
          </p:cNvSpPr>
          <p:nvPr>
            <p:ph type="sldImg"/>
          </p:nvPr>
        </p:nvSpPr>
        <p:spPr>
          <a:ln/>
        </p:spPr>
      </p:sp>
      <p:sp>
        <p:nvSpPr>
          <p:cNvPr id="10240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5072749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0342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0342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0342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C3DA579B-37AA-4FAB-AE50-CC1F82250DCF}" type="slidenum">
              <a:rPr lang="en-US" sz="1300" smtClean="0"/>
              <a:pPr eaLnBrk="1" hangingPunct="1"/>
              <a:t>33</a:t>
            </a:fld>
            <a:endParaRPr lang="en-US" sz="1300" dirty="0" smtClean="0"/>
          </a:p>
        </p:txBody>
      </p:sp>
      <p:sp>
        <p:nvSpPr>
          <p:cNvPr id="103430" name="Rectangle 2"/>
          <p:cNvSpPr>
            <a:spLocks noGrp="1" noRot="1" noChangeAspect="1" noChangeArrowheads="1" noTextEdit="1"/>
          </p:cNvSpPr>
          <p:nvPr>
            <p:ph type="sldImg"/>
          </p:nvPr>
        </p:nvSpPr>
        <p:spPr>
          <a:ln/>
        </p:spPr>
      </p:sp>
      <p:sp>
        <p:nvSpPr>
          <p:cNvPr id="103431" name="Rectangle 3"/>
          <p:cNvSpPr>
            <a:spLocks noGrp="1" noChangeArrowheads="1"/>
          </p:cNvSpPr>
          <p:nvPr>
            <p:ph type="body" idx="1"/>
          </p:nvPr>
        </p:nvSpPr>
        <p:spPr>
          <a:noFill/>
        </p:spPr>
        <p:txBody>
          <a:bodyPr/>
          <a:lstStyle/>
          <a:p>
            <a:pPr>
              <a:spcBef>
                <a:spcPct val="0"/>
              </a:spcBef>
            </a:pPr>
            <a:r>
              <a:rPr lang="en-US" dirty="0" smtClean="0"/>
              <a:t>Dr. Deming was originally ask to travel to Japan after World War II as part of the reconstruction effort to help the Japanese with ongoing surveys and preparation for the census of 1951. By this time Quality Control and Dr. Deming had become well established in the United States.  </a:t>
            </a:r>
          </a:p>
          <a:p>
            <a:pPr>
              <a:lnSpc>
                <a:spcPct val="80000"/>
              </a:lnSpc>
              <a:spcBef>
                <a:spcPct val="0"/>
              </a:spcBef>
            </a:pPr>
            <a:endParaRPr lang="en-US" dirty="0" smtClean="0"/>
          </a:p>
          <a:p>
            <a:pPr>
              <a:spcBef>
                <a:spcPct val="0"/>
              </a:spcBef>
            </a:pPr>
            <a:r>
              <a:rPr lang="en-US" dirty="0" smtClean="0"/>
              <a:t>Several Japanese businessmen heard about Dr. Deming's work in statistical quality control and in 1950 asked him to conduct statistical training courses for Japanese managers. </a:t>
            </a:r>
          </a:p>
          <a:p>
            <a:pPr>
              <a:spcBef>
                <a:spcPct val="0"/>
              </a:spcBef>
            </a:pPr>
            <a:endParaRPr lang="en-US" dirty="0" smtClean="0"/>
          </a:p>
          <a:p>
            <a:pPr>
              <a:spcBef>
                <a:spcPct val="0"/>
              </a:spcBef>
            </a:pPr>
            <a:r>
              <a:rPr lang="en-US" dirty="0" smtClean="0"/>
              <a:t>Thus began a teaching effort which brought Dr. Deming back to Japan many times.</a:t>
            </a:r>
            <a:endParaRPr lang="en-US" sz="2400" dirty="0" smtClean="0"/>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41628537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0445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0445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0445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D3534D27-3E3C-4A40-B393-1BB95BF2986F}" type="slidenum">
              <a:rPr lang="en-US" sz="1300" smtClean="0"/>
              <a:pPr eaLnBrk="1" hangingPunct="1"/>
              <a:t>34</a:t>
            </a:fld>
            <a:endParaRPr lang="en-US" sz="1300" dirty="0" smtClean="0"/>
          </a:p>
        </p:txBody>
      </p:sp>
      <p:sp>
        <p:nvSpPr>
          <p:cNvPr id="104454" name="Rectangle 2"/>
          <p:cNvSpPr>
            <a:spLocks noGrp="1" noRot="1" noChangeAspect="1" noChangeArrowheads="1" noTextEdit="1"/>
          </p:cNvSpPr>
          <p:nvPr>
            <p:ph type="sldImg"/>
          </p:nvPr>
        </p:nvSpPr>
        <p:spPr>
          <a:ln/>
        </p:spPr>
      </p:sp>
      <p:sp>
        <p:nvSpPr>
          <p:cNvPr id="104455" name="Rectangle 3"/>
          <p:cNvSpPr>
            <a:spLocks noGrp="1" noChangeArrowheads="1"/>
          </p:cNvSpPr>
          <p:nvPr>
            <p:ph type="body" idx="1"/>
          </p:nvPr>
        </p:nvSpPr>
        <p:spPr>
          <a:noFill/>
        </p:spPr>
        <p:txBody>
          <a:bodyPr/>
          <a:lstStyle/>
          <a:p>
            <a:pPr>
              <a:spcBef>
                <a:spcPct val="0"/>
              </a:spcBef>
            </a:pPr>
            <a:endParaRPr lang="en-US" dirty="0" smtClean="0"/>
          </a:p>
          <a:p>
            <a:pPr eaLnBrk="1" hangingPunct="1"/>
            <a:endParaRPr lang="en-US" dirty="0" smtClean="0"/>
          </a:p>
        </p:txBody>
      </p:sp>
    </p:spTree>
    <p:extLst>
      <p:ext uri="{BB962C8B-B14F-4D97-AF65-F5344CB8AC3E}">
        <p14:creationId xmlns:p14="http://schemas.microsoft.com/office/powerpoint/2010/main" val="34687189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0547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0547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0547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37C4F922-85ED-4C57-BB93-E2458B5F9D9B}" type="slidenum">
              <a:rPr lang="en-US" sz="1300" smtClean="0"/>
              <a:pPr eaLnBrk="1" hangingPunct="1"/>
              <a:t>35</a:t>
            </a:fld>
            <a:endParaRPr lang="en-US" sz="1300" dirty="0" smtClean="0"/>
          </a:p>
        </p:txBody>
      </p:sp>
      <p:sp>
        <p:nvSpPr>
          <p:cNvPr id="105478" name="Rectangle 2"/>
          <p:cNvSpPr>
            <a:spLocks noGrp="1" noRot="1" noChangeAspect="1" noChangeArrowheads="1" noTextEdit="1"/>
          </p:cNvSpPr>
          <p:nvPr>
            <p:ph type="sldImg"/>
          </p:nvPr>
        </p:nvSpPr>
        <p:spPr>
          <a:ln/>
        </p:spPr>
      </p:sp>
      <p:sp>
        <p:nvSpPr>
          <p:cNvPr id="10547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0553650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0649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0650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0650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15826BEB-EA83-40DD-BA75-BF60AF7BC00D}" type="slidenum">
              <a:rPr lang="en-US" sz="1300" smtClean="0"/>
              <a:pPr eaLnBrk="1" hangingPunct="1"/>
              <a:t>36</a:t>
            </a:fld>
            <a:endParaRPr lang="en-US" sz="1300" dirty="0" smtClean="0"/>
          </a:p>
        </p:txBody>
      </p:sp>
      <p:sp>
        <p:nvSpPr>
          <p:cNvPr id="106502" name="Rectangle 2"/>
          <p:cNvSpPr>
            <a:spLocks noGrp="1" noRot="1" noChangeAspect="1" noChangeArrowheads="1" noTextEdit="1"/>
          </p:cNvSpPr>
          <p:nvPr>
            <p:ph type="sldImg"/>
          </p:nvPr>
        </p:nvSpPr>
        <p:spPr>
          <a:ln/>
        </p:spPr>
      </p:sp>
      <p:sp>
        <p:nvSpPr>
          <p:cNvPr id="10650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6835621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0752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0752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0752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78897D1E-7FBD-43ED-9A43-9D34E7B94F72}" type="slidenum">
              <a:rPr lang="en-US" sz="1300" smtClean="0"/>
              <a:pPr eaLnBrk="1" hangingPunct="1"/>
              <a:t>37</a:t>
            </a:fld>
            <a:endParaRPr lang="en-US" sz="1300" dirty="0" smtClean="0"/>
          </a:p>
        </p:txBody>
      </p:sp>
      <p:sp>
        <p:nvSpPr>
          <p:cNvPr id="107526" name="Rectangle 2"/>
          <p:cNvSpPr>
            <a:spLocks noGrp="1" noRot="1" noChangeAspect="1" noChangeArrowheads="1" noTextEdit="1"/>
          </p:cNvSpPr>
          <p:nvPr>
            <p:ph type="sldImg"/>
          </p:nvPr>
        </p:nvSpPr>
        <p:spPr>
          <a:ln/>
        </p:spPr>
      </p:sp>
      <p:sp>
        <p:nvSpPr>
          <p:cNvPr id="10752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204037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0854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0854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0854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3D37B1D6-7C53-4951-A97C-E49B0BC37570}" type="slidenum">
              <a:rPr lang="en-US" sz="1300" smtClean="0"/>
              <a:pPr eaLnBrk="1" hangingPunct="1"/>
              <a:t>38</a:t>
            </a:fld>
            <a:endParaRPr lang="en-US" sz="1300" dirty="0" smtClean="0"/>
          </a:p>
        </p:txBody>
      </p:sp>
      <p:sp>
        <p:nvSpPr>
          <p:cNvPr id="108550" name="Rectangle 2"/>
          <p:cNvSpPr>
            <a:spLocks noGrp="1" noRot="1" noChangeAspect="1" noChangeArrowheads="1" noTextEdit="1"/>
          </p:cNvSpPr>
          <p:nvPr>
            <p:ph type="sldImg"/>
          </p:nvPr>
        </p:nvSpPr>
        <p:spPr>
          <a:ln/>
        </p:spPr>
      </p:sp>
      <p:sp>
        <p:nvSpPr>
          <p:cNvPr id="108551"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7468142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0957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0957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0957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41D7FBB3-3153-4BA4-88A9-970F5E8EBEEC}" type="slidenum">
              <a:rPr lang="en-US" sz="1300" smtClean="0"/>
              <a:pPr eaLnBrk="1" hangingPunct="1"/>
              <a:t>39</a:t>
            </a:fld>
            <a:endParaRPr lang="en-US" sz="1300" dirty="0" smtClean="0"/>
          </a:p>
        </p:txBody>
      </p:sp>
      <p:sp>
        <p:nvSpPr>
          <p:cNvPr id="109574" name="Rectangle 2"/>
          <p:cNvSpPr>
            <a:spLocks noGrp="1" noRot="1" noChangeAspect="1" noChangeArrowheads="1" noTextEdit="1"/>
          </p:cNvSpPr>
          <p:nvPr>
            <p:ph type="sldImg"/>
          </p:nvPr>
        </p:nvSpPr>
        <p:spPr>
          <a:ln/>
        </p:spPr>
      </p:sp>
      <p:sp>
        <p:nvSpPr>
          <p:cNvPr id="109575"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59387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7373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7373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7373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BBBB7DBB-9594-444A-8C32-E29160AB7AA9}" type="slidenum">
              <a:rPr lang="en-US" sz="1300" smtClean="0"/>
              <a:pPr eaLnBrk="1" hangingPunct="1"/>
              <a:t>4</a:t>
            </a:fld>
            <a:endParaRPr lang="en-US" sz="1300" dirty="0" smtClean="0"/>
          </a:p>
        </p:txBody>
      </p:sp>
      <p:sp>
        <p:nvSpPr>
          <p:cNvPr id="73734" name="Rectangle 2"/>
          <p:cNvSpPr>
            <a:spLocks noGrp="1" noRot="1" noChangeAspect="1" noChangeArrowheads="1" noTextEdit="1"/>
          </p:cNvSpPr>
          <p:nvPr>
            <p:ph type="sldImg"/>
          </p:nvPr>
        </p:nvSpPr>
        <p:spPr>
          <a:ln/>
        </p:spPr>
      </p:sp>
      <p:sp>
        <p:nvSpPr>
          <p:cNvPr id="73735" name="Rectangle 3"/>
          <p:cNvSpPr>
            <a:spLocks noGrp="1" noChangeArrowheads="1"/>
          </p:cNvSpPr>
          <p:nvPr>
            <p:ph type="body" idx="1"/>
          </p:nvPr>
        </p:nvSpPr>
        <p:spPr>
          <a:noFill/>
        </p:spPr>
        <p:txBody>
          <a:bodyPr/>
          <a:lstStyle/>
          <a:p>
            <a:pPr eaLnBrk="1" hangingPunct="1"/>
            <a:r>
              <a:rPr lang="en-US" dirty="0" smtClean="0"/>
              <a:t>Quality…</a:t>
            </a:r>
          </a:p>
          <a:p>
            <a:pPr eaLnBrk="1" hangingPunct="1"/>
            <a:r>
              <a:rPr lang="en-US" dirty="0" smtClean="0"/>
              <a:t>The design engineer defines quality as a specification, such as a specific metal to be made 1 inch diameter, 12 inches long, + or - .005 inches with a surface finish of 5 microns. This would show up on a blue print and would be approved by a customer who is willing to pay for the cost of producing the item through a purchase contract.</a:t>
            </a:r>
          </a:p>
          <a:p>
            <a:pPr eaLnBrk="1" hangingPunct="1"/>
            <a:r>
              <a:rPr lang="en-US" dirty="0" smtClean="0"/>
              <a:t> the production manager who can make this under the selling price will make money for the organization. </a:t>
            </a:r>
          </a:p>
          <a:p>
            <a:pPr eaLnBrk="1" hangingPunct="1"/>
            <a:r>
              <a:rPr lang="en-US" dirty="0" smtClean="0"/>
              <a:t>Businesses define quality is purchase orders.</a:t>
            </a:r>
          </a:p>
          <a:p>
            <a:pPr eaLnBrk="1" hangingPunct="1"/>
            <a:r>
              <a:rPr lang="en-US" dirty="0" smtClean="0"/>
              <a:t>Government and Lawyers define Quality in laws and litigation.</a:t>
            </a:r>
          </a:p>
          <a:p>
            <a:pPr eaLnBrk="1" hangingPunct="1"/>
            <a:endParaRPr lang="en-US" dirty="0" smtClean="0"/>
          </a:p>
          <a:p>
            <a:pPr eaLnBrk="1" hangingPunct="1"/>
            <a:r>
              <a:rPr lang="en-US" dirty="0" smtClean="0"/>
              <a:t>Ultimately though it is the customer who defines quality…</a:t>
            </a:r>
          </a:p>
        </p:txBody>
      </p:sp>
    </p:spTree>
    <p:extLst>
      <p:ext uri="{BB962C8B-B14F-4D97-AF65-F5344CB8AC3E}">
        <p14:creationId xmlns:p14="http://schemas.microsoft.com/office/powerpoint/2010/main" val="411327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1059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1059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1059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AF36F369-3179-4CF2-942D-2FEAABD7A9EF}" type="slidenum">
              <a:rPr lang="en-US" sz="1300" smtClean="0"/>
              <a:pPr eaLnBrk="1" hangingPunct="1"/>
              <a:t>40</a:t>
            </a:fld>
            <a:endParaRPr lang="en-US" sz="1300" dirty="0" smtClean="0"/>
          </a:p>
        </p:txBody>
      </p:sp>
      <p:sp>
        <p:nvSpPr>
          <p:cNvPr id="110598" name="Rectangle 2"/>
          <p:cNvSpPr>
            <a:spLocks noGrp="1" noRot="1" noChangeAspect="1" noChangeArrowheads="1" noTextEdit="1"/>
          </p:cNvSpPr>
          <p:nvPr>
            <p:ph type="sldImg"/>
          </p:nvPr>
        </p:nvSpPr>
        <p:spPr>
          <a:ln/>
        </p:spPr>
      </p:sp>
      <p:sp>
        <p:nvSpPr>
          <p:cNvPr id="11059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120267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1161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1162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1162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C2547431-A88F-40E7-AB93-634E65458EEB}" type="slidenum">
              <a:rPr lang="en-US" sz="1300" smtClean="0"/>
              <a:pPr eaLnBrk="1" hangingPunct="1"/>
              <a:t>41</a:t>
            </a:fld>
            <a:endParaRPr lang="en-US" sz="1300" dirty="0" smtClean="0"/>
          </a:p>
        </p:txBody>
      </p:sp>
      <p:sp>
        <p:nvSpPr>
          <p:cNvPr id="111622" name="Rectangle 2"/>
          <p:cNvSpPr>
            <a:spLocks noGrp="1" noRot="1" noChangeAspect="1" noChangeArrowheads="1" noTextEdit="1"/>
          </p:cNvSpPr>
          <p:nvPr>
            <p:ph type="sldImg"/>
          </p:nvPr>
        </p:nvSpPr>
        <p:spPr>
          <a:ln/>
        </p:spPr>
      </p:sp>
      <p:sp>
        <p:nvSpPr>
          <p:cNvPr id="111623" name="Rectangle 3"/>
          <p:cNvSpPr>
            <a:spLocks noGrp="1" noChangeArrowheads="1"/>
          </p:cNvSpPr>
          <p:nvPr>
            <p:ph type="body" idx="1"/>
          </p:nvPr>
        </p:nvSpPr>
        <p:spPr>
          <a:xfrm>
            <a:off x="650875" y="4559300"/>
            <a:ext cx="6013450" cy="4321175"/>
          </a:xfrm>
          <a:noFill/>
        </p:spPr>
        <p:txBody>
          <a:bodyPr/>
          <a:lstStyle/>
          <a:p>
            <a:pPr eaLnBrk="1" hangingPunct="1"/>
            <a:r>
              <a:rPr lang="en-US" dirty="0" smtClean="0"/>
              <a:t>Notes</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12635061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1264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1264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1264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36D8EDB2-A3B3-41C3-A8FA-54B43EAAC11F}" type="slidenum">
              <a:rPr lang="en-US" sz="1300" smtClean="0"/>
              <a:pPr eaLnBrk="1" hangingPunct="1"/>
              <a:t>42</a:t>
            </a:fld>
            <a:endParaRPr lang="en-US" sz="1300" dirty="0" smtClean="0"/>
          </a:p>
        </p:txBody>
      </p:sp>
      <p:sp>
        <p:nvSpPr>
          <p:cNvPr id="112646" name="Rectangle 2"/>
          <p:cNvSpPr>
            <a:spLocks noGrp="1" noRot="1" noChangeAspect="1" noChangeArrowheads="1" noTextEdit="1"/>
          </p:cNvSpPr>
          <p:nvPr>
            <p:ph type="sldImg"/>
          </p:nvPr>
        </p:nvSpPr>
        <p:spPr>
          <a:ln/>
        </p:spPr>
      </p:sp>
      <p:sp>
        <p:nvSpPr>
          <p:cNvPr id="11264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256255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1366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1366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1366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C2F33401-A074-424C-A118-F0826F39908A}" type="slidenum">
              <a:rPr lang="en-US" sz="1300" smtClean="0"/>
              <a:pPr eaLnBrk="1" hangingPunct="1"/>
              <a:t>43</a:t>
            </a:fld>
            <a:endParaRPr lang="en-US" sz="1300" dirty="0" smtClean="0"/>
          </a:p>
        </p:txBody>
      </p:sp>
      <p:sp>
        <p:nvSpPr>
          <p:cNvPr id="113670" name="Rectangle 2"/>
          <p:cNvSpPr>
            <a:spLocks noGrp="1" noRot="1" noChangeAspect="1" noChangeArrowheads="1" noTextEdit="1"/>
          </p:cNvSpPr>
          <p:nvPr>
            <p:ph type="sldImg"/>
          </p:nvPr>
        </p:nvSpPr>
        <p:spPr>
          <a:ln/>
        </p:spPr>
      </p:sp>
      <p:sp>
        <p:nvSpPr>
          <p:cNvPr id="113671" name="Rectangle 3"/>
          <p:cNvSpPr>
            <a:spLocks noGrp="1" noChangeArrowheads="1"/>
          </p:cNvSpPr>
          <p:nvPr>
            <p:ph type="body" idx="1"/>
          </p:nvPr>
        </p:nvSpPr>
        <p:spPr>
          <a:noFill/>
        </p:spPr>
        <p:txBody>
          <a:bodyPr/>
          <a:lstStyle/>
          <a:p>
            <a:pPr eaLnBrk="1" hangingPunct="1"/>
            <a:r>
              <a:rPr lang="en-US" b="1" dirty="0" smtClean="0">
                <a:solidFill>
                  <a:srgbClr val="063DE8"/>
                </a:solidFill>
              </a:rPr>
              <a:t>The crucial factor in Dr. Deming's success in Japan was that the executives and managers who attended his lectures responded to his statistical concepts</a:t>
            </a:r>
            <a:r>
              <a:rPr lang="en-US" b="1" i="1" dirty="0" smtClean="0">
                <a:solidFill>
                  <a:srgbClr val="063DE8"/>
                </a:solidFill>
              </a:rPr>
              <a:t>.</a:t>
            </a:r>
            <a:r>
              <a:rPr lang="en-US" dirty="0" smtClean="0"/>
              <a:t> They built their manufacturing systems on a foundation of statistical quality control and began the cycle of continual improvement that has brought them to their present dominant position in many world markets.</a:t>
            </a:r>
          </a:p>
          <a:p>
            <a:pPr eaLnBrk="1" hangingPunct="1"/>
            <a:endParaRPr lang="en-US" dirty="0" smtClean="0"/>
          </a:p>
        </p:txBody>
      </p:sp>
    </p:spTree>
    <p:extLst>
      <p:ext uri="{BB962C8B-B14F-4D97-AF65-F5344CB8AC3E}">
        <p14:creationId xmlns:p14="http://schemas.microsoft.com/office/powerpoint/2010/main" val="28996946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1469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1469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1469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CA0FD9AB-1F11-4150-8FB0-CB749FC28C8B}" type="slidenum">
              <a:rPr lang="en-US" sz="1300" smtClean="0"/>
              <a:pPr eaLnBrk="1" hangingPunct="1"/>
              <a:t>44</a:t>
            </a:fld>
            <a:endParaRPr lang="en-US" sz="1300" dirty="0" smtClean="0"/>
          </a:p>
        </p:txBody>
      </p:sp>
      <p:sp>
        <p:nvSpPr>
          <p:cNvPr id="114694" name="Rectangle 2"/>
          <p:cNvSpPr>
            <a:spLocks noGrp="1" noRot="1" noChangeAspect="1" noChangeArrowheads="1" noTextEdit="1"/>
          </p:cNvSpPr>
          <p:nvPr>
            <p:ph type="sldImg"/>
          </p:nvPr>
        </p:nvSpPr>
        <p:spPr>
          <a:ln/>
        </p:spPr>
      </p:sp>
      <p:sp>
        <p:nvSpPr>
          <p:cNvPr id="114695"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19232035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1571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1571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1571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50FBAA96-BE3A-4445-9EDC-939E85F3D184}" type="slidenum">
              <a:rPr lang="en-US" sz="1300" smtClean="0"/>
              <a:pPr eaLnBrk="1" hangingPunct="1"/>
              <a:t>45</a:t>
            </a:fld>
            <a:endParaRPr lang="en-US" sz="1300" dirty="0" smtClean="0"/>
          </a:p>
        </p:txBody>
      </p:sp>
      <p:sp>
        <p:nvSpPr>
          <p:cNvPr id="115718" name="Rectangle 2"/>
          <p:cNvSpPr>
            <a:spLocks noGrp="1" noRot="1" noChangeAspect="1" noChangeArrowheads="1" noTextEdit="1"/>
          </p:cNvSpPr>
          <p:nvPr>
            <p:ph type="sldImg"/>
          </p:nvPr>
        </p:nvSpPr>
        <p:spPr>
          <a:ln/>
        </p:spPr>
      </p:sp>
      <p:sp>
        <p:nvSpPr>
          <p:cNvPr id="11571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5194028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1673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1674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1674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C4CAFF21-75EC-426B-86AD-A9117908D9B3}" type="slidenum">
              <a:rPr lang="en-US" sz="1300" smtClean="0"/>
              <a:pPr eaLnBrk="1" hangingPunct="1"/>
              <a:t>46</a:t>
            </a:fld>
            <a:endParaRPr lang="en-US" sz="1300" dirty="0" smtClean="0"/>
          </a:p>
        </p:txBody>
      </p:sp>
      <p:sp>
        <p:nvSpPr>
          <p:cNvPr id="116742" name="Rectangle 2"/>
          <p:cNvSpPr>
            <a:spLocks noGrp="1" noRot="1" noChangeAspect="1" noChangeArrowheads="1" noTextEdit="1"/>
          </p:cNvSpPr>
          <p:nvPr>
            <p:ph type="sldImg"/>
          </p:nvPr>
        </p:nvSpPr>
        <p:spPr>
          <a:ln/>
        </p:spPr>
      </p:sp>
      <p:sp>
        <p:nvSpPr>
          <p:cNvPr id="11674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5323369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1776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1776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1776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F0A9D397-CDEE-493F-B2FA-D482A117DCE1}" type="slidenum">
              <a:rPr lang="en-US" sz="1300" smtClean="0"/>
              <a:pPr eaLnBrk="1" hangingPunct="1"/>
              <a:t>47</a:t>
            </a:fld>
            <a:endParaRPr lang="en-US" sz="1300" dirty="0" smtClean="0"/>
          </a:p>
        </p:txBody>
      </p:sp>
      <p:sp>
        <p:nvSpPr>
          <p:cNvPr id="117766" name="Rectangle 2"/>
          <p:cNvSpPr>
            <a:spLocks noGrp="1" noRot="1" noChangeAspect="1" noChangeArrowheads="1" noTextEdit="1"/>
          </p:cNvSpPr>
          <p:nvPr>
            <p:ph type="sldImg"/>
          </p:nvPr>
        </p:nvSpPr>
        <p:spPr>
          <a:ln/>
        </p:spPr>
      </p:sp>
      <p:sp>
        <p:nvSpPr>
          <p:cNvPr id="11776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40996399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1878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1878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1878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C308FD67-4A9F-4848-BF19-896391186F6C}" type="slidenum">
              <a:rPr lang="en-US" sz="1300" smtClean="0"/>
              <a:pPr eaLnBrk="1" hangingPunct="1"/>
              <a:t>48</a:t>
            </a:fld>
            <a:endParaRPr lang="en-US" sz="1300" dirty="0" smtClean="0"/>
          </a:p>
        </p:txBody>
      </p:sp>
      <p:sp>
        <p:nvSpPr>
          <p:cNvPr id="118790" name="Rectangle 2"/>
          <p:cNvSpPr>
            <a:spLocks noGrp="1" noRot="1" noChangeAspect="1" noChangeArrowheads="1" noTextEdit="1"/>
          </p:cNvSpPr>
          <p:nvPr>
            <p:ph type="sldImg"/>
          </p:nvPr>
        </p:nvSpPr>
        <p:spPr>
          <a:ln/>
        </p:spPr>
      </p:sp>
      <p:sp>
        <p:nvSpPr>
          <p:cNvPr id="118791" name="Text Box 5"/>
          <p:cNvSpPr txBox="1">
            <a:spLocks noChangeArrowheads="1"/>
          </p:cNvSpPr>
          <p:nvPr/>
        </p:nvSpPr>
        <p:spPr bwMode="auto">
          <a:xfrm>
            <a:off x="1138238" y="4721225"/>
            <a:ext cx="5119687" cy="340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9048" tIns="49524" rIns="99048" bIns="49524">
            <a:spAutoFit/>
          </a:bodyPr>
          <a:lstStyle>
            <a:lvl1pPr defTabSz="990600" eaLnBrk="0" hangingPunct="0">
              <a:defRPr sz="2400">
                <a:solidFill>
                  <a:schemeClr val="tx1"/>
                </a:solidFill>
                <a:latin typeface="Times New Roman" pitchFamily="18" charset="0"/>
              </a:defRPr>
            </a:lvl1pPr>
            <a:lvl2pPr marL="247650" indent="-123825"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30000"/>
              </a:spcBef>
            </a:pPr>
            <a:r>
              <a:rPr lang="en-US" sz="1300" dirty="0"/>
              <a:t>The Ford Motor Company </a:t>
            </a:r>
            <a:r>
              <a:rPr lang="en-US" sz="1300" dirty="0">
                <a:cs typeface="Times New Roman" pitchFamily="18" charset="0"/>
              </a:rPr>
              <a:t>provided supervision with knowledge of statistical methods; encourage use of these methods to identify which defects should be investigated for solution, used statistical techniques to identify the two sources of waste—</a:t>
            </a:r>
          </a:p>
          <a:p>
            <a:pPr eaLnBrk="1" hangingPunct="1">
              <a:spcBef>
                <a:spcPct val="30000"/>
              </a:spcBef>
            </a:pPr>
            <a:r>
              <a:rPr lang="en-US" sz="1300" dirty="0">
                <a:cs typeface="Times New Roman" pitchFamily="18" charset="0"/>
              </a:rPr>
              <a:t>system  (85%) and local faults (15%);  they strived to constantly reduce this waste. </a:t>
            </a:r>
          </a:p>
          <a:p>
            <a:pPr lvl="1" eaLnBrk="1" hangingPunct="1">
              <a:spcBef>
                <a:spcPct val="30000"/>
              </a:spcBef>
              <a:buFontTx/>
              <a:buChar char="•"/>
            </a:pPr>
            <a:r>
              <a:rPr lang="en-US" sz="1300" b="1" dirty="0">
                <a:cs typeface="Times New Roman" pitchFamily="18" charset="0"/>
              </a:rPr>
              <a:t>They instituted fundamental statistical training more thorough, better job-related training. and on a broad scale.</a:t>
            </a:r>
            <a:r>
              <a:rPr lang="en-US" sz="1300" dirty="0"/>
              <a:t> </a:t>
            </a:r>
          </a:p>
          <a:p>
            <a:pPr lvl="1" eaLnBrk="1" hangingPunct="1">
              <a:spcBef>
                <a:spcPct val="30000"/>
              </a:spcBef>
              <a:buFontTx/>
              <a:buChar char="•"/>
            </a:pPr>
            <a:r>
              <a:rPr lang="en-US" sz="1300" b="1" dirty="0"/>
              <a:t>More important they mandated that suppliers adopt statistical techniques as a requirement to do business.</a:t>
            </a:r>
          </a:p>
          <a:p>
            <a:pPr lvl="1" eaLnBrk="1" hangingPunct="1">
              <a:spcBef>
                <a:spcPct val="30000"/>
              </a:spcBef>
              <a:buFontTx/>
              <a:buChar char="•"/>
            </a:pPr>
            <a:r>
              <a:rPr lang="en-US" sz="1300" b="1" dirty="0"/>
              <a:t>In 1983 88 major companies followed Ford’s lead.</a:t>
            </a:r>
            <a:endParaRPr lang="en-US" sz="1300" b="1" dirty="0">
              <a:cs typeface="Arial" charset="0"/>
            </a:endParaRPr>
          </a:p>
          <a:p>
            <a:pPr eaLnBrk="1" hangingPunct="1">
              <a:spcBef>
                <a:spcPct val="30000"/>
              </a:spcBef>
            </a:pPr>
            <a:r>
              <a:rPr lang="en-US" sz="1300" b="1" dirty="0">
                <a:cs typeface="Times New Roman" pitchFamily="18" charset="0"/>
              </a:rPr>
              <a:t> </a:t>
            </a:r>
            <a:endParaRPr lang="en-US" sz="1300" b="1" dirty="0">
              <a:latin typeface="Arial" charset="0"/>
              <a:cs typeface="Arial" charset="0"/>
            </a:endParaRPr>
          </a:p>
          <a:p>
            <a:pPr eaLnBrk="1" hangingPunct="1">
              <a:spcBef>
                <a:spcPct val="50000"/>
              </a:spcBef>
            </a:pPr>
            <a:endParaRPr lang="en-US" sz="2600" dirty="0"/>
          </a:p>
        </p:txBody>
      </p:sp>
    </p:spTree>
    <p:extLst>
      <p:ext uri="{BB962C8B-B14F-4D97-AF65-F5344CB8AC3E}">
        <p14:creationId xmlns:p14="http://schemas.microsoft.com/office/powerpoint/2010/main" val="16636724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1981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1981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1981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126FC95C-CFAF-496E-B298-63BD7E55C97D}" type="slidenum">
              <a:rPr lang="en-US" sz="1300" smtClean="0"/>
              <a:pPr eaLnBrk="1" hangingPunct="1"/>
              <a:t>49</a:t>
            </a:fld>
            <a:endParaRPr lang="en-US" sz="1300" dirty="0" smtClean="0"/>
          </a:p>
        </p:txBody>
      </p:sp>
      <p:sp>
        <p:nvSpPr>
          <p:cNvPr id="119814" name="Rectangle 2"/>
          <p:cNvSpPr>
            <a:spLocks noGrp="1" noRot="1" noChangeAspect="1" noChangeArrowheads="1" noTextEdit="1"/>
          </p:cNvSpPr>
          <p:nvPr>
            <p:ph type="sldImg"/>
          </p:nvPr>
        </p:nvSpPr>
        <p:spPr>
          <a:ln/>
        </p:spPr>
      </p:sp>
      <p:sp>
        <p:nvSpPr>
          <p:cNvPr id="119815"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236650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7475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7475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7475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E308BFDF-CAE5-4E51-8FE3-AD9FC4AB142B}" type="slidenum">
              <a:rPr lang="en-US" sz="1300" smtClean="0"/>
              <a:pPr eaLnBrk="1" hangingPunct="1"/>
              <a:t>5</a:t>
            </a:fld>
            <a:endParaRPr lang="en-US" sz="1300" dirty="0" smtClean="0"/>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400116304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2083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2083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2083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F6899131-244A-4028-B4CB-AEB1CD80257D}" type="slidenum">
              <a:rPr lang="en-US" sz="1300" smtClean="0"/>
              <a:pPr eaLnBrk="1" hangingPunct="1"/>
              <a:t>50</a:t>
            </a:fld>
            <a:endParaRPr lang="en-US" sz="1300" dirty="0" smtClean="0"/>
          </a:p>
        </p:txBody>
      </p:sp>
      <p:sp>
        <p:nvSpPr>
          <p:cNvPr id="120838" name="Rectangle 2"/>
          <p:cNvSpPr>
            <a:spLocks noGrp="1" noRot="1" noChangeAspect="1" noChangeArrowheads="1" noTextEdit="1"/>
          </p:cNvSpPr>
          <p:nvPr>
            <p:ph type="sldImg"/>
          </p:nvPr>
        </p:nvSpPr>
        <p:spPr>
          <a:ln/>
        </p:spPr>
      </p:sp>
      <p:sp>
        <p:nvSpPr>
          <p:cNvPr id="12083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96714931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2185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2186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2186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9A4B16ED-9474-44F8-A5D4-A3E12966CD13}" type="slidenum">
              <a:rPr lang="en-US" sz="1300" smtClean="0"/>
              <a:pPr eaLnBrk="1" hangingPunct="1"/>
              <a:t>51</a:t>
            </a:fld>
            <a:endParaRPr lang="en-US" sz="1300" dirty="0" smtClean="0"/>
          </a:p>
        </p:txBody>
      </p:sp>
      <p:sp>
        <p:nvSpPr>
          <p:cNvPr id="121862" name="Rectangle 2"/>
          <p:cNvSpPr>
            <a:spLocks noGrp="1" noRot="1" noChangeAspect="1" noChangeArrowheads="1" noTextEdit="1"/>
          </p:cNvSpPr>
          <p:nvPr>
            <p:ph type="sldImg"/>
          </p:nvPr>
        </p:nvSpPr>
        <p:spPr>
          <a:ln/>
        </p:spPr>
      </p:sp>
      <p:sp>
        <p:nvSpPr>
          <p:cNvPr id="12186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7936247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2288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2288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2288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31F63E3C-3B63-4EDA-BA33-37CAA86E3FFF}" type="slidenum">
              <a:rPr lang="en-US" sz="1300" smtClean="0"/>
              <a:pPr eaLnBrk="1" hangingPunct="1"/>
              <a:t>52</a:t>
            </a:fld>
            <a:endParaRPr lang="en-US" sz="1300" dirty="0" smtClean="0"/>
          </a:p>
        </p:txBody>
      </p:sp>
      <p:sp>
        <p:nvSpPr>
          <p:cNvPr id="122886" name="Rectangle 2"/>
          <p:cNvSpPr>
            <a:spLocks noGrp="1" noRot="1" noChangeAspect="1" noChangeArrowheads="1" noTextEdit="1"/>
          </p:cNvSpPr>
          <p:nvPr>
            <p:ph type="sldImg"/>
          </p:nvPr>
        </p:nvSpPr>
        <p:spPr>
          <a:ln/>
        </p:spPr>
      </p:sp>
      <p:sp>
        <p:nvSpPr>
          <p:cNvPr id="12288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33376031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2390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2390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2390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614F2932-068F-4973-B701-BE166269F7E8}" type="slidenum">
              <a:rPr lang="en-US" sz="1300" smtClean="0"/>
              <a:pPr eaLnBrk="1" hangingPunct="1"/>
              <a:t>53</a:t>
            </a:fld>
            <a:endParaRPr lang="en-US" sz="1300" dirty="0" smtClean="0"/>
          </a:p>
        </p:txBody>
      </p:sp>
      <p:sp>
        <p:nvSpPr>
          <p:cNvPr id="123910" name="Rectangle 2"/>
          <p:cNvSpPr>
            <a:spLocks noGrp="1" noRot="1" noChangeAspect="1" noChangeArrowheads="1" noTextEdit="1"/>
          </p:cNvSpPr>
          <p:nvPr>
            <p:ph type="sldImg"/>
          </p:nvPr>
        </p:nvSpPr>
        <p:spPr>
          <a:ln/>
        </p:spPr>
      </p:sp>
      <p:sp>
        <p:nvSpPr>
          <p:cNvPr id="123911"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00891204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2493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2493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2493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F7706458-8FF8-47FD-B545-AE624F74D15C}" type="slidenum">
              <a:rPr lang="en-US" sz="1300" smtClean="0"/>
              <a:pPr eaLnBrk="1" hangingPunct="1"/>
              <a:t>54</a:t>
            </a:fld>
            <a:endParaRPr lang="en-US" sz="1300" dirty="0" smtClean="0"/>
          </a:p>
        </p:txBody>
      </p:sp>
      <p:sp>
        <p:nvSpPr>
          <p:cNvPr id="124934" name="Rectangle 2"/>
          <p:cNvSpPr>
            <a:spLocks noGrp="1" noRot="1" noChangeAspect="1" noChangeArrowheads="1" noTextEdit="1"/>
          </p:cNvSpPr>
          <p:nvPr>
            <p:ph type="sldImg"/>
          </p:nvPr>
        </p:nvSpPr>
        <p:spPr>
          <a:ln/>
        </p:spPr>
      </p:sp>
      <p:sp>
        <p:nvSpPr>
          <p:cNvPr id="124935"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8603272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2595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2595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2595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715F9460-9724-4350-8FF8-6792A3C5B34E}" type="slidenum">
              <a:rPr lang="en-US" sz="1300" smtClean="0"/>
              <a:pPr eaLnBrk="1" hangingPunct="1"/>
              <a:t>55</a:t>
            </a:fld>
            <a:endParaRPr lang="en-US" sz="1300" dirty="0" smtClean="0"/>
          </a:p>
        </p:txBody>
      </p:sp>
      <p:sp>
        <p:nvSpPr>
          <p:cNvPr id="125958" name="Rectangle 2"/>
          <p:cNvSpPr>
            <a:spLocks noGrp="1" noRot="1" noChangeAspect="1" noChangeArrowheads="1" noTextEdit="1"/>
          </p:cNvSpPr>
          <p:nvPr>
            <p:ph type="sldImg"/>
          </p:nvPr>
        </p:nvSpPr>
        <p:spPr>
          <a:ln/>
        </p:spPr>
      </p:sp>
      <p:sp>
        <p:nvSpPr>
          <p:cNvPr id="12595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5177764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2697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2698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2698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68A03DA6-E5E9-4530-BA5C-2C831D0182D5}" type="slidenum">
              <a:rPr lang="en-US" sz="1300" smtClean="0"/>
              <a:pPr eaLnBrk="1" hangingPunct="1"/>
              <a:t>56</a:t>
            </a:fld>
            <a:endParaRPr lang="en-US" sz="1300" dirty="0" smtClean="0"/>
          </a:p>
        </p:txBody>
      </p:sp>
      <p:sp>
        <p:nvSpPr>
          <p:cNvPr id="126982" name="Rectangle 2"/>
          <p:cNvSpPr>
            <a:spLocks noGrp="1" noRot="1" noChangeAspect="1" noChangeArrowheads="1" noTextEdit="1"/>
          </p:cNvSpPr>
          <p:nvPr>
            <p:ph type="sldImg"/>
          </p:nvPr>
        </p:nvSpPr>
        <p:spPr>
          <a:ln/>
        </p:spPr>
      </p:sp>
      <p:sp>
        <p:nvSpPr>
          <p:cNvPr id="12698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8346092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2800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2800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2800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9A1BBB5B-79E1-492A-B36B-FAC4307FB16B}" type="slidenum">
              <a:rPr lang="en-US" sz="1300" smtClean="0"/>
              <a:pPr eaLnBrk="1" hangingPunct="1"/>
              <a:t>57</a:t>
            </a:fld>
            <a:endParaRPr lang="en-US" sz="1300" dirty="0" smtClean="0"/>
          </a:p>
        </p:txBody>
      </p:sp>
      <p:sp>
        <p:nvSpPr>
          <p:cNvPr id="128006" name="Rectangle 2"/>
          <p:cNvSpPr>
            <a:spLocks noGrp="1" noRot="1" noChangeAspect="1" noChangeArrowheads="1" noTextEdit="1"/>
          </p:cNvSpPr>
          <p:nvPr>
            <p:ph type="sldImg"/>
          </p:nvPr>
        </p:nvSpPr>
        <p:spPr>
          <a:ln/>
        </p:spPr>
      </p:sp>
      <p:sp>
        <p:nvSpPr>
          <p:cNvPr id="12800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37150086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2902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2902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2902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BD0F97BB-83BD-454A-BDC5-8BE4D2BB14E5}" type="slidenum">
              <a:rPr lang="en-US" sz="1300" smtClean="0"/>
              <a:pPr eaLnBrk="1" hangingPunct="1"/>
              <a:t>58</a:t>
            </a:fld>
            <a:endParaRPr lang="en-US" sz="1300" dirty="0" smtClean="0"/>
          </a:p>
        </p:txBody>
      </p:sp>
      <p:sp>
        <p:nvSpPr>
          <p:cNvPr id="129030" name="Rectangle 2"/>
          <p:cNvSpPr>
            <a:spLocks noGrp="1" noRot="1" noChangeAspect="1" noChangeArrowheads="1" noTextEdit="1"/>
          </p:cNvSpPr>
          <p:nvPr>
            <p:ph type="sldImg"/>
          </p:nvPr>
        </p:nvSpPr>
        <p:spPr>
          <a:ln/>
        </p:spPr>
      </p:sp>
      <p:sp>
        <p:nvSpPr>
          <p:cNvPr id="129031"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49877292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3005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3005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3005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0FC1634F-D972-4937-8ED9-3099DBB0F231}" type="slidenum">
              <a:rPr lang="en-US" sz="1300" smtClean="0"/>
              <a:pPr eaLnBrk="1" hangingPunct="1"/>
              <a:t>59</a:t>
            </a:fld>
            <a:endParaRPr lang="en-US" sz="1300" dirty="0" smtClean="0"/>
          </a:p>
        </p:txBody>
      </p:sp>
      <p:sp>
        <p:nvSpPr>
          <p:cNvPr id="130054" name="Rectangle 2"/>
          <p:cNvSpPr>
            <a:spLocks noGrp="1" noRot="1" noChangeAspect="1" noChangeArrowheads="1" noTextEdit="1"/>
          </p:cNvSpPr>
          <p:nvPr>
            <p:ph type="sldImg"/>
          </p:nvPr>
        </p:nvSpPr>
        <p:spPr>
          <a:ln/>
        </p:spPr>
      </p:sp>
      <p:sp>
        <p:nvSpPr>
          <p:cNvPr id="130055"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931345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7577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7578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7578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14D2754E-5CA8-4367-9347-8DA20D435909}" type="slidenum">
              <a:rPr lang="en-US" sz="1300" smtClean="0"/>
              <a:pPr eaLnBrk="1" hangingPunct="1"/>
              <a:t>6</a:t>
            </a:fld>
            <a:endParaRPr lang="en-US" sz="1300" dirty="0" smtClean="0"/>
          </a:p>
        </p:txBody>
      </p:sp>
      <p:sp>
        <p:nvSpPr>
          <p:cNvPr id="75782" name="Rectangle 2"/>
          <p:cNvSpPr>
            <a:spLocks noGrp="1" noRot="1" noChangeAspect="1" noChangeArrowheads="1" noTextEdit="1"/>
          </p:cNvSpPr>
          <p:nvPr>
            <p:ph type="sldImg"/>
          </p:nvPr>
        </p:nvSpPr>
        <p:spPr>
          <a:ln/>
        </p:spPr>
      </p:sp>
      <p:sp>
        <p:nvSpPr>
          <p:cNvPr id="7578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80712182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3107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3107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3107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12ECE3B7-48D4-438C-B92A-46E51656DAD8}" type="slidenum">
              <a:rPr lang="en-US" sz="1300" smtClean="0"/>
              <a:pPr eaLnBrk="1" hangingPunct="1"/>
              <a:t>60</a:t>
            </a:fld>
            <a:endParaRPr lang="en-US" sz="1300" dirty="0" smtClean="0"/>
          </a:p>
        </p:txBody>
      </p:sp>
      <p:sp>
        <p:nvSpPr>
          <p:cNvPr id="131078" name="Rectangle 2"/>
          <p:cNvSpPr>
            <a:spLocks noGrp="1" noRot="1" noChangeAspect="1" noChangeArrowheads="1" noTextEdit="1"/>
          </p:cNvSpPr>
          <p:nvPr>
            <p:ph type="sldImg"/>
          </p:nvPr>
        </p:nvSpPr>
        <p:spPr>
          <a:ln/>
        </p:spPr>
      </p:sp>
      <p:sp>
        <p:nvSpPr>
          <p:cNvPr id="13107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56268975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3209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3210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3210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FABA11D5-4348-4D99-B8EA-ADD309BCBCA1}" type="slidenum">
              <a:rPr lang="en-US" sz="1300" smtClean="0"/>
              <a:pPr eaLnBrk="1" hangingPunct="1"/>
              <a:t>61</a:t>
            </a:fld>
            <a:endParaRPr lang="en-US" sz="1300" dirty="0" smtClean="0"/>
          </a:p>
        </p:txBody>
      </p:sp>
      <p:sp>
        <p:nvSpPr>
          <p:cNvPr id="132102" name="Rectangle 2"/>
          <p:cNvSpPr>
            <a:spLocks noGrp="1" noRot="1" noChangeAspect="1" noChangeArrowheads="1" noTextEdit="1"/>
          </p:cNvSpPr>
          <p:nvPr>
            <p:ph type="sldImg"/>
          </p:nvPr>
        </p:nvSpPr>
        <p:spPr>
          <a:ln/>
        </p:spPr>
      </p:sp>
      <p:sp>
        <p:nvSpPr>
          <p:cNvPr id="13210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05638490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3312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3312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3312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DE88DA54-3C1B-45D2-83D5-A7ECAA75F7D4}" type="slidenum">
              <a:rPr lang="en-US" sz="1300" smtClean="0"/>
              <a:pPr eaLnBrk="1" hangingPunct="1"/>
              <a:t>62</a:t>
            </a:fld>
            <a:endParaRPr lang="en-US" sz="1300" dirty="0" smtClean="0"/>
          </a:p>
        </p:txBody>
      </p:sp>
      <p:sp>
        <p:nvSpPr>
          <p:cNvPr id="133126" name="Rectangle 2"/>
          <p:cNvSpPr>
            <a:spLocks noGrp="1" noRot="1" noChangeAspect="1" noChangeArrowheads="1" noTextEdit="1"/>
          </p:cNvSpPr>
          <p:nvPr>
            <p:ph type="sldImg"/>
          </p:nvPr>
        </p:nvSpPr>
        <p:spPr>
          <a:ln/>
        </p:spPr>
      </p:sp>
      <p:sp>
        <p:nvSpPr>
          <p:cNvPr id="133127"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90056704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3414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3414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3414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9A642958-11B1-4568-A8A5-52F4E93AECA1}" type="slidenum">
              <a:rPr lang="en-US" sz="1300" smtClean="0"/>
              <a:pPr eaLnBrk="1" hangingPunct="1"/>
              <a:t>63</a:t>
            </a:fld>
            <a:endParaRPr lang="en-US" sz="1300" dirty="0" smtClean="0"/>
          </a:p>
        </p:txBody>
      </p:sp>
      <p:sp>
        <p:nvSpPr>
          <p:cNvPr id="134150" name="Rectangle 2"/>
          <p:cNvSpPr>
            <a:spLocks noGrp="1" noRot="1" noChangeAspect="1" noChangeArrowheads="1" noTextEdit="1"/>
          </p:cNvSpPr>
          <p:nvPr>
            <p:ph type="sldImg"/>
          </p:nvPr>
        </p:nvSpPr>
        <p:spPr>
          <a:ln/>
        </p:spPr>
      </p:sp>
      <p:sp>
        <p:nvSpPr>
          <p:cNvPr id="134151" name="Rectangle 3"/>
          <p:cNvSpPr>
            <a:spLocks noGrp="1" noChangeArrowheads="1"/>
          </p:cNvSpPr>
          <p:nvPr>
            <p:ph type="body" idx="1"/>
          </p:nvPr>
        </p:nvSpPr>
        <p:spPr>
          <a:noFill/>
        </p:spPr>
        <p:txBody>
          <a:bodyPr/>
          <a:lstStyle/>
          <a:p>
            <a:pPr eaLnBrk="1" hangingPunct="1"/>
            <a:r>
              <a:rPr lang="en-US" dirty="0" smtClean="0"/>
              <a:t>To better understand the difference between education and training, which is often confused by management, consider this.</a:t>
            </a:r>
          </a:p>
          <a:p>
            <a:pPr eaLnBrk="1" hangingPunct="1"/>
            <a:r>
              <a:rPr lang="en-US" dirty="0" smtClean="0"/>
              <a:t>A student studying pharmacy at a major university consistently earns an average of 87% correct score on all quizzes and test and graduates with a B average.</a:t>
            </a:r>
          </a:p>
          <a:p>
            <a:pPr eaLnBrk="1" hangingPunct="1"/>
            <a:r>
              <a:rPr lang="en-US" dirty="0" smtClean="0"/>
              <a:t>Now a pharmacist he/she consistently:</a:t>
            </a:r>
          </a:p>
          <a:p>
            <a:pPr eaLnBrk="1" hangingPunct="1">
              <a:buFontTx/>
              <a:buChar char="•"/>
            </a:pPr>
            <a:r>
              <a:rPr lang="en-US" dirty="0" smtClean="0"/>
              <a:t> Puts the correct medication in the right container 87% of the time.</a:t>
            </a:r>
          </a:p>
          <a:p>
            <a:pPr eaLnBrk="1" hangingPunct="1">
              <a:buFontTx/>
              <a:buChar char="•"/>
            </a:pPr>
            <a:r>
              <a:rPr lang="en-US" dirty="0" smtClean="0"/>
              <a:t> Labels the container correctly 87% of the time.</a:t>
            </a:r>
          </a:p>
          <a:p>
            <a:pPr eaLnBrk="1" hangingPunct="1">
              <a:buFontTx/>
              <a:buChar char="•"/>
            </a:pPr>
            <a:r>
              <a:rPr lang="en-US" dirty="0" smtClean="0"/>
              <a:t> warns the customer about drug interactions correctly 87% of the time.</a:t>
            </a:r>
          </a:p>
          <a:p>
            <a:pPr eaLnBrk="1" hangingPunct="1">
              <a:buFontTx/>
              <a:buChar char="•"/>
            </a:pPr>
            <a:r>
              <a:rPr lang="en-US" dirty="0" smtClean="0"/>
              <a:t> Give the medication to the right customer 87% of the time.</a:t>
            </a:r>
          </a:p>
          <a:p>
            <a:pPr eaLnBrk="1" hangingPunct="1">
              <a:buFontTx/>
              <a:buChar char="•"/>
            </a:pPr>
            <a:r>
              <a:rPr lang="en-US" dirty="0" smtClean="0"/>
              <a:t> Charges the correct price 87% of the time.</a:t>
            </a:r>
          </a:p>
          <a:p>
            <a:pPr eaLnBrk="1" hangingPunct="1"/>
            <a:r>
              <a:rPr lang="en-US" dirty="0" smtClean="0"/>
              <a:t>The question is would you consider this correct performance? And if not why, as this level of performance was acceptable during the education process and earned the student a degree...</a:t>
            </a:r>
          </a:p>
          <a:p>
            <a:pPr eaLnBrk="1" hangingPunct="1"/>
            <a:r>
              <a:rPr lang="en-US" dirty="0" smtClean="0"/>
              <a:t>In reality performance in the real world of work is pass/fail and the acceptable level is 100% correct... </a:t>
            </a:r>
          </a:p>
          <a:p>
            <a:pPr eaLnBrk="1" hangingPunct="1"/>
            <a:endParaRPr lang="en-US" dirty="0" smtClean="0"/>
          </a:p>
        </p:txBody>
      </p:sp>
    </p:spTree>
    <p:extLst>
      <p:ext uri="{BB962C8B-B14F-4D97-AF65-F5344CB8AC3E}">
        <p14:creationId xmlns:p14="http://schemas.microsoft.com/office/powerpoint/2010/main" val="98055694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3517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3517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3517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652ABF5A-6B1C-41CE-9503-9940FA2101D1}" type="slidenum">
              <a:rPr lang="en-US" sz="1300" smtClean="0"/>
              <a:pPr eaLnBrk="1" hangingPunct="1"/>
              <a:t>64</a:t>
            </a:fld>
            <a:endParaRPr lang="en-US" sz="1300" dirty="0" smtClean="0"/>
          </a:p>
        </p:txBody>
      </p:sp>
      <p:sp>
        <p:nvSpPr>
          <p:cNvPr id="135174" name="Rectangle 2"/>
          <p:cNvSpPr>
            <a:spLocks noGrp="1" noRot="1" noChangeAspect="1" noChangeArrowheads="1" noTextEdit="1"/>
          </p:cNvSpPr>
          <p:nvPr>
            <p:ph type="sldImg"/>
          </p:nvPr>
        </p:nvSpPr>
        <p:spPr>
          <a:ln/>
        </p:spPr>
      </p:sp>
      <p:sp>
        <p:nvSpPr>
          <p:cNvPr id="135175"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84814276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36195"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36196"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36197"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9FCB860C-A69E-466A-986B-3C259CD56E9E}" type="slidenum">
              <a:rPr lang="en-US" sz="1300" smtClean="0"/>
              <a:pPr eaLnBrk="1" hangingPunct="1"/>
              <a:t>65</a:t>
            </a:fld>
            <a:endParaRPr lang="en-US" sz="1300" dirty="0" smtClean="0"/>
          </a:p>
        </p:txBody>
      </p:sp>
      <p:sp>
        <p:nvSpPr>
          <p:cNvPr id="136198" name="Rectangle 2"/>
          <p:cNvSpPr>
            <a:spLocks noGrp="1" noRot="1" noChangeAspect="1" noChangeArrowheads="1" noTextEdit="1"/>
          </p:cNvSpPr>
          <p:nvPr>
            <p:ph type="sldImg"/>
          </p:nvPr>
        </p:nvSpPr>
        <p:spPr>
          <a:ln/>
        </p:spPr>
      </p:sp>
      <p:sp>
        <p:nvSpPr>
          <p:cNvPr id="136199"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1393133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137219"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137220"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137221"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3DB94E80-160F-4042-8A40-1921092572B6}" type="slidenum">
              <a:rPr lang="en-US" sz="1300" smtClean="0"/>
              <a:pPr eaLnBrk="1" hangingPunct="1"/>
              <a:t>66</a:t>
            </a:fld>
            <a:endParaRPr lang="en-US" sz="1300" dirty="0" smtClean="0"/>
          </a:p>
        </p:txBody>
      </p:sp>
      <p:sp>
        <p:nvSpPr>
          <p:cNvPr id="137222" name="Rectangle 2"/>
          <p:cNvSpPr>
            <a:spLocks noGrp="1" noRot="1" noChangeAspect="1" noChangeArrowheads="1" noTextEdit="1"/>
          </p:cNvSpPr>
          <p:nvPr>
            <p:ph type="sldImg"/>
          </p:nvPr>
        </p:nvSpPr>
        <p:spPr>
          <a:ln/>
        </p:spPr>
      </p:sp>
      <p:sp>
        <p:nvSpPr>
          <p:cNvPr id="137223"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158290180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0" y="0"/>
            <a:ext cx="3170238" cy="479425"/>
          </a:xfrm>
          <a:prstGeom prst="rect">
            <a:avLst/>
          </a:prstGeom>
        </p:spPr>
        <p:txBody>
          <a:bodyPr/>
          <a:lstStyle/>
          <a:p>
            <a:pPr>
              <a:defRPr/>
            </a:pPr>
            <a:r>
              <a:rPr lang="en-US" dirty="0" smtClean="0"/>
              <a:t>QUAL 1112</a:t>
            </a:r>
            <a:endParaRPr lang="en-US" dirty="0"/>
          </a:p>
        </p:txBody>
      </p:sp>
      <p:sp>
        <p:nvSpPr>
          <p:cNvPr id="5" name="Date Placeholder 4"/>
          <p:cNvSpPr>
            <a:spLocks noGrp="1"/>
          </p:cNvSpPr>
          <p:nvPr>
            <p:ph type="dt" idx="11"/>
          </p:nvPr>
        </p:nvSpPr>
        <p:spPr>
          <a:xfrm>
            <a:off x="4144963" y="0"/>
            <a:ext cx="3170237" cy="479425"/>
          </a:xfrm>
          <a:prstGeom prst="rect">
            <a:avLst/>
          </a:prstGeom>
        </p:spPr>
        <p:txBody>
          <a:bodyPr/>
          <a:lstStyle/>
          <a:p>
            <a:pPr>
              <a:defRPr/>
            </a:pPr>
            <a:r>
              <a:rPr lang="en-US" dirty="0" smtClean="0"/>
              <a:t>Introduction</a:t>
            </a:r>
            <a:endParaRPr lang="en-US" dirty="0"/>
          </a:p>
        </p:txBody>
      </p:sp>
      <p:sp>
        <p:nvSpPr>
          <p:cNvPr id="6" name="Footer Placeholder 5"/>
          <p:cNvSpPr>
            <a:spLocks noGrp="1"/>
          </p:cNvSpPr>
          <p:nvPr>
            <p:ph type="ftr" sz="quarter" idx="12"/>
          </p:nvPr>
        </p:nvSpPr>
        <p:spPr>
          <a:xfrm>
            <a:off x="0" y="9121775"/>
            <a:ext cx="3170238" cy="479425"/>
          </a:xfrm>
          <a:prstGeom prst="rect">
            <a:avLst/>
          </a:prstGeom>
        </p:spPr>
        <p:txBody>
          <a:bodyPr/>
          <a:lstStyle/>
          <a:p>
            <a:pPr>
              <a:defRPr/>
            </a:pPr>
            <a:r>
              <a:rPr lang="en-US" dirty="0" smtClean="0"/>
              <a:t>Modern Quality Systems</a:t>
            </a:r>
            <a:endParaRPr lang="en-US" dirty="0"/>
          </a:p>
        </p:txBody>
      </p:sp>
      <p:sp>
        <p:nvSpPr>
          <p:cNvPr id="7" name="Slide Number Placeholder 6"/>
          <p:cNvSpPr>
            <a:spLocks noGrp="1"/>
          </p:cNvSpPr>
          <p:nvPr>
            <p:ph type="sldNum" sz="quarter" idx="13"/>
          </p:nvPr>
        </p:nvSpPr>
        <p:spPr/>
        <p:txBody>
          <a:bodyPr/>
          <a:lstStyle/>
          <a:p>
            <a:pPr>
              <a:defRPr/>
            </a:pPr>
            <a:r>
              <a:rPr lang="en-US" dirty="0" smtClean="0"/>
              <a:t>Page </a:t>
            </a:r>
            <a:fld id="{73C27C3B-5F6B-4820-B94B-40BC29991CB3}" type="slidenum">
              <a:rPr lang="en-US" smtClean="0"/>
              <a:pPr>
                <a:defRPr/>
              </a:pPr>
              <a:t>69</a:t>
            </a:fld>
            <a:endParaRPr lang="en-US" dirty="0"/>
          </a:p>
        </p:txBody>
      </p:sp>
    </p:spTree>
    <p:extLst>
      <p:ext uri="{BB962C8B-B14F-4D97-AF65-F5344CB8AC3E}">
        <p14:creationId xmlns:p14="http://schemas.microsoft.com/office/powerpoint/2010/main" val="104297541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0" y="0"/>
            <a:ext cx="3170238" cy="479425"/>
          </a:xfrm>
          <a:prstGeom prst="rect">
            <a:avLst/>
          </a:prstGeom>
        </p:spPr>
        <p:txBody>
          <a:bodyPr/>
          <a:lstStyle/>
          <a:p>
            <a:pPr>
              <a:defRPr/>
            </a:pPr>
            <a:r>
              <a:rPr lang="en-US" dirty="0" smtClean="0"/>
              <a:t>QUAL 1112</a:t>
            </a:r>
            <a:endParaRPr lang="en-US" dirty="0"/>
          </a:p>
        </p:txBody>
      </p:sp>
      <p:sp>
        <p:nvSpPr>
          <p:cNvPr id="5" name="Date Placeholder 4"/>
          <p:cNvSpPr>
            <a:spLocks noGrp="1"/>
          </p:cNvSpPr>
          <p:nvPr>
            <p:ph type="dt" idx="11"/>
          </p:nvPr>
        </p:nvSpPr>
        <p:spPr>
          <a:xfrm>
            <a:off x="4144963" y="0"/>
            <a:ext cx="3170237" cy="479425"/>
          </a:xfrm>
          <a:prstGeom prst="rect">
            <a:avLst/>
          </a:prstGeom>
        </p:spPr>
        <p:txBody>
          <a:bodyPr/>
          <a:lstStyle/>
          <a:p>
            <a:pPr>
              <a:defRPr/>
            </a:pPr>
            <a:r>
              <a:rPr lang="en-US" dirty="0" smtClean="0"/>
              <a:t>Introduction</a:t>
            </a:r>
            <a:endParaRPr lang="en-US" dirty="0"/>
          </a:p>
        </p:txBody>
      </p:sp>
      <p:sp>
        <p:nvSpPr>
          <p:cNvPr id="6" name="Footer Placeholder 5"/>
          <p:cNvSpPr>
            <a:spLocks noGrp="1"/>
          </p:cNvSpPr>
          <p:nvPr>
            <p:ph type="ftr" sz="quarter" idx="12"/>
          </p:nvPr>
        </p:nvSpPr>
        <p:spPr>
          <a:xfrm>
            <a:off x="0" y="9121775"/>
            <a:ext cx="3170238" cy="479425"/>
          </a:xfrm>
          <a:prstGeom prst="rect">
            <a:avLst/>
          </a:prstGeom>
        </p:spPr>
        <p:txBody>
          <a:bodyPr/>
          <a:lstStyle/>
          <a:p>
            <a:pPr>
              <a:defRPr/>
            </a:pPr>
            <a:r>
              <a:rPr lang="en-US" dirty="0" smtClean="0"/>
              <a:t>Modern Quality Systems</a:t>
            </a:r>
            <a:endParaRPr lang="en-US" dirty="0"/>
          </a:p>
        </p:txBody>
      </p:sp>
      <p:sp>
        <p:nvSpPr>
          <p:cNvPr id="7" name="Slide Number Placeholder 6"/>
          <p:cNvSpPr>
            <a:spLocks noGrp="1"/>
          </p:cNvSpPr>
          <p:nvPr>
            <p:ph type="sldNum" sz="quarter" idx="13"/>
          </p:nvPr>
        </p:nvSpPr>
        <p:spPr/>
        <p:txBody>
          <a:bodyPr/>
          <a:lstStyle/>
          <a:p>
            <a:pPr>
              <a:defRPr/>
            </a:pPr>
            <a:r>
              <a:rPr lang="en-US" dirty="0" smtClean="0"/>
              <a:t>Page </a:t>
            </a:r>
            <a:fld id="{73C27C3B-5F6B-4820-B94B-40BC29991CB3}" type="slidenum">
              <a:rPr lang="en-US" smtClean="0"/>
              <a:pPr>
                <a:defRPr/>
              </a:pPr>
              <a:t>70</a:t>
            </a:fld>
            <a:endParaRPr lang="en-US" dirty="0"/>
          </a:p>
        </p:txBody>
      </p:sp>
    </p:spTree>
    <p:extLst>
      <p:ext uri="{BB962C8B-B14F-4D97-AF65-F5344CB8AC3E}">
        <p14:creationId xmlns:p14="http://schemas.microsoft.com/office/powerpoint/2010/main" val="4256411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76803"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76804"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76805"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67E640D8-DAE1-4046-835C-13949C92E0A2}" type="slidenum">
              <a:rPr lang="en-US" sz="1300" smtClean="0"/>
              <a:pPr eaLnBrk="1" hangingPunct="1"/>
              <a:t>7</a:t>
            </a:fld>
            <a:endParaRPr lang="en-US" sz="1300" dirty="0" smtClean="0"/>
          </a:p>
        </p:txBody>
      </p:sp>
      <p:sp>
        <p:nvSpPr>
          <p:cNvPr id="76806" name="Rectangle 1026"/>
          <p:cNvSpPr>
            <a:spLocks noGrp="1" noRot="1" noChangeAspect="1" noChangeArrowheads="1" noTextEdit="1"/>
          </p:cNvSpPr>
          <p:nvPr>
            <p:ph type="sldImg"/>
          </p:nvPr>
        </p:nvSpPr>
        <p:spPr>
          <a:ln/>
        </p:spPr>
      </p:sp>
      <p:sp>
        <p:nvSpPr>
          <p:cNvPr id="76807" name="Rectangle 1027"/>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27779274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77827"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77828"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77829"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7EC13869-DEC4-43D6-972D-2FDB50427BCB}" type="slidenum">
              <a:rPr lang="en-US" sz="1300" smtClean="0"/>
              <a:pPr eaLnBrk="1" hangingPunct="1"/>
              <a:t>8</a:t>
            </a:fld>
            <a:endParaRPr lang="en-US" sz="1300" dirty="0" smtClean="0"/>
          </a:p>
        </p:txBody>
      </p:sp>
      <p:sp>
        <p:nvSpPr>
          <p:cNvPr id="77830" name="Rectangle 2"/>
          <p:cNvSpPr>
            <a:spLocks noGrp="1" noRot="1" noChangeAspect="1" noChangeArrowheads="1" noTextEdit="1"/>
          </p:cNvSpPr>
          <p:nvPr>
            <p:ph type="sldImg"/>
          </p:nvPr>
        </p:nvSpPr>
        <p:spPr>
          <a:ln/>
        </p:spPr>
      </p:sp>
      <p:sp>
        <p:nvSpPr>
          <p:cNvPr id="77831"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4084566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a:xfrm>
            <a:off x="0" y="0"/>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QUAL 1112</a:t>
            </a:r>
          </a:p>
        </p:txBody>
      </p:sp>
      <p:sp>
        <p:nvSpPr>
          <p:cNvPr id="78851" name="Rectangle 3"/>
          <p:cNvSpPr>
            <a:spLocks noGrp="1" noChangeArrowheads="1"/>
          </p:cNvSpPr>
          <p:nvPr>
            <p:ph type="dt" sz="quarter" idx="1"/>
          </p:nvPr>
        </p:nvSpPr>
        <p:spPr>
          <a:xfrm>
            <a:off x="4144963" y="0"/>
            <a:ext cx="3170237"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Introduction</a:t>
            </a:r>
          </a:p>
        </p:txBody>
      </p:sp>
      <p:sp>
        <p:nvSpPr>
          <p:cNvPr id="78852" name="Rectangle 6"/>
          <p:cNvSpPr>
            <a:spLocks noGrp="1" noChangeArrowheads="1"/>
          </p:cNvSpPr>
          <p:nvPr>
            <p:ph type="ftr" sz="quarter" idx="4"/>
          </p:nvPr>
        </p:nvSpPr>
        <p:spPr>
          <a:xfrm>
            <a:off x="0" y="9121775"/>
            <a:ext cx="3170238" cy="479425"/>
          </a:xfrm>
          <a:prstGeom prst="rect">
            <a:avLst/>
          </a:prstGeom>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a:t>Modern Quality Systems</a:t>
            </a:r>
          </a:p>
        </p:txBody>
      </p:sp>
      <p:sp>
        <p:nvSpPr>
          <p:cNvPr id="78853" name="Rectangle 7"/>
          <p:cNvSpPr>
            <a:spLocks noGrp="1" noChangeArrowheads="1"/>
          </p:cNvSpPr>
          <p:nvPr>
            <p:ph type="sldNum" sz="quarter" idx="5"/>
          </p:nvPr>
        </p:nvSpPr>
        <p:spPr>
          <a:noFill/>
        </p:spPr>
        <p:txBody>
          <a:bodyPr/>
          <a:lstStyle>
            <a:lvl1pPr defTabSz="990600" eaLnBrk="0" hangingPunct="0">
              <a:defRPr sz="2400">
                <a:solidFill>
                  <a:schemeClr val="tx1"/>
                </a:solidFill>
                <a:latin typeface="Times New Roman" pitchFamily="18" charset="0"/>
              </a:defRPr>
            </a:lvl1pPr>
            <a:lvl2pPr marL="742950" indent="-285750" defTabSz="990600" eaLnBrk="0" hangingPunct="0">
              <a:defRPr sz="2400">
                <a:solidFill>
                  <a:schemeClr val="tx1"/>
                </a:solidFill>
                <a:latin typeface="Times New Roman" pitchFamily="18" charset="0"/>
              </a:defRPr>
            </a:lvl2pPr>
            <a:lvl3pPr marL="1143000" indent="-228600" defTabSz="990600" eaLnBrk="0" hangingPunct="0">
              <a:defRPr sz="2400">
                <a:solidFill>
                  <a:schemeClr val="tx1"/>
                </a:solidFill>
                <a:latin typeface="Times New Roman" pitchFamily="18" charset="0"/>
              </a:defRPr>
            </a:lvl3pPr>
            <a:lvl4pPr marL="1600200" indent="-228600" defTabSz="990600" eaLnBrk="0" hangingPunct="0">
              <a:defRPr sz="2400">
                <a:solidFill>
                  <a:schemeClr val="tx1"/>
                </a:solidFill>
                <a:latin typeface="Times New Roman" pitchFamily="18" charset="0"/>
              </a:defRPr>
            </a:lvl4pPr>
            <a:lvl5pPr marL="2057400" indent="-228600" defTabSz="990600" eaLnBrk="0" hangingPunct="0">
              <a:defRPr sz="2400">
                <a:solidFill>
                  <a:schemeClr val="tx1"/>
                </a:solidFill>
                <a:latin typeface="Times New Roman" pitchFamily="18" charset="0"/>
              </a:defRPr>
            </a:lvl5pPr>
            <a:lvl6pPr marL="2514600" indent="-228600" defTabSz="990600" eaLnBrk="0" fontAlgn="base" hangingPunct="0">
              <a:spcBef>
                <a:spcPct val="0"/>
              </a:spcBef>
              <a:spcAft>
                <a:spcPct val="0"/>
              </a:spcAft>
              <a:defRPr sz="2400">
                <a:solidFill>
                  <a:schemeClr val="tx1"/>
                </a:solidFill>
                <a:latin typeface="Times New Roman" pitchFamily="18" charset="0"/>
              </a:defRPr>
            </a:lvl6pPr>
            <a:lvl7pPr marL="2971800" indent="-228600" defTabSz="990600" eaLnBrk="0" fontAlgn="base" hangingPunct="0">
              <a:spcBef>
                <a:spcPct val="0"/>
              </a:spcBef>
              <a:spcAft>
                <a:spcPct val="0"/>
              </a:spcAft>
              <a:defRPr sz="2400">
                <a:solidFill>
                  <a:schemeClr val="tx1"/>
                </a:solidFill>
                <a:latin typeface="Times New Roman" pitchFamily="18" charset="0"/>
              </a:defRPr>
            </a:lvl7pPr>
            <a:lvl8pPr marL="3429000" indent="-228600" defTabSz="990600" eaLnBrk="0" fontAlgn="base" hangingPunct="0">
              <a:spcBef>
                <a:spcPct val="0"/>
              </a:spcBef>
              <a:spcAft>
                <a:spcPct val="0"/>
              </a:spcAft>
              <a:defRPr sz="2400">
                <a:solidFill>
                  <a:schemeClr val="tx1"/>
                </a:solidFill>
                <a:latin typeface="Times New Roman" pitchFamily="18" charset="0"/>
              </a:defRPr>
            </a:lvl8pPr>
            <a:lvl9pPr marL="3886200" indent="-228600" defTabSz="990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300" dirty="0" smtClean="0"/>
              <a:t>Page </a:t>
            </a:r>
            <a:fld id="{01E121A9-A9B1-4138-B905-11FC88D6D8DF}" type="slidenum">
              <a:rPr lang="en-US" sz="1300" smtClean="0"/>
              <a:pPr eaLnBrk="1" hangingPunct="1"/>
              <a:t>9</a:t>
            </a:fld>
            <a:endParaRPr lang="en-US" sz="1300" dirty="0" smtClean="0"/>
          </a:p>
        </p:txBody>
      </p:sp>
      <p:sp>
        <p:nvSpPr>
          <p:cNvPr id="78854" name="Rectangle 2"/>
          <p:cNvSpPr>
            <a:spLocks noGrp="1" noRot="1" noChangeAspect="1" noChangeArrowheads="1" noTextEdit="1"/>
          </p:cNvSpPr>
          <p:nvPr>
            <p:ph type="sldImg"/>
          </p:nvPr>
        </p:nvSpPr>
        <p:spPr>
          <a:ln/>
        </p:spPr>
      </p:sp>
      <p:sp>
        <p:nvSpPr>
          <p:cNvPr id="78855" name="Rectangle 3"/>
          <p:cNvSpPr>
            <a:spLocks noGrp="1" noChangeArrowheads="1"/>
          </p:cNvSpPr>
          <p:nvPr>
            <p:ph type="body" idx="1"/>
          </p:nvPr>
        </p:nvSpPr>
        <p:spPr>
          <a:noFill/>
        </p:spPr>
        <p:txBody>
          <a:bodyPr/>
          <a:lstStyle/>
          <a:p>
            <a:pPr eaLnBrk="1" hangingPunct="1"/>
            <a:r>
              <a:rPr lang="en-US" dirty="0" smtClean="0"/>
              <a:t>Notes</a:t>
            </a:r>
          </a:p>
        </p:txBody>
      </p:sp>
    </p:spTree>
    <p:extLst>
      <p:ext uri="{BB962C8B-B14F-4D97-AF65-F5344CB8AC3E}">
        <p14:creationId xmlns:p14="http://schemas.microsoft.com/office/powerpoint/2010/main" val="3838379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99B5E26-2678-4604-B2FB-8F6C7D50F42B}" type="slidenum">
              <a:rPr lang="en-US"/>
              <a:pPr>
                <a:defRPr/>
              </a:pPr>
              <a:t>‹#›</a:t>
            </a:fld>
            <a:endParaRPr lang="en-US" dirty="0"/>
          </a:p>
        </p:txBody>
      </p:sp>
    </p:spTree>
    <p:extLst>
      <p:ext uri="{BB962C8B-B14F-4D97-AF65-F5344CB8AC3E}">
        <p14:creationId xmlns:p14="http://schemas.microsoft.com/office/powerpoint/2010/main" val="305641558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5C8E7BE-A97A-4714-B955-E356BAA36CD3}" type="slidenum">
              <a:rPr lang="en-US"/>
              <a:pPr>
                <a:defRPr/>
              </a:pPr>
              <a:t>‹#›</a:t>
            </a:fld>
            <a:endParaRPr lang="en-US" dirty="0"/>
          </a:p>
        </p:txBody>
      </p:sp>
    </p:spTree>
    <p:extLst>
      <p:ext uri="{BB962C8B-B14F-4D97-AF65-F5344CB8AC3E}">
        <p14:creationId xmlns:p14="http://schemas.microsoft.com/office/powerpoint/2010/main" val="196178242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D8FC446-38E0-4B48-BB2D-588BE6C8FCEB}" type="slidenum">
              <a:rPr lang="en-US"/>
              <a:pPr>
                <a:defRPr/>
              </a:pPr>
              <a:t>‹#›</a:t>
            </a:fld>
            <a:endParaRPr lang="en-US" dirty="0"/>
          </a:p>
        </p:txBody>
      </p:sp>
    </p:spTree>
    <p:extLst>
      <p:ext uri="{BB962C8B-B14F-4D97-AF65-F5344CB8AC3E}">
        <p14:creationId xmlns:p14="http://schemas.microsoft.com/office/powerpoint/2010/main" val="340427798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F9EAE1A3-B77B-40E6-ACF7-DCAD5BF1B55B}" type="slidenum">
              <a:rPr lang="en-US"/>
              <a:pPr>
                <a:defRPr/>
              </a:pPr>
              <a:t>‹#›</a:t>
            </a:fld>
            <a:endParaRPr lang="en-US" dirty="0"/>
          </a:p>
        </p:txBody>
      </p:sp>
    </p:spTree>
    <p:extLst>
      <p:ext uri="{BB962C8B-B14F-4D97-AF65-F5344CB8AC3E}">
        <p14:creationId xmlns:p14="http://schemas.microsoft.com/office/powerpoint/2010/main" val="314827127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6E2EA83-0747-4FB1-820A-2E84400D9470}" type="slidenum">
              <a:rPr lang="en-US"/>
              <a:pPr>
                <a:defRPr/>
              </a:pPr>
              <a:t>‹#›</a:t>
            </a:fld>
            <a:endParaRPr lang="en-US" dirty="0"/>
          </a:p>
        </p:txBody>
      </p:sp>
    </p:spTree>
    <p:extLst>
      <p:ext uri="{BB962C8B-B14F-4D97-AF65-F5344CB8AC3E}">
        <p14:creationId xmlns:p14="http://schemas.microsoft.com/office/powerpoint/2010/main" val="251643105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94957B3-4B2A-4415-A37E-DDA5137CF9AF}" type="slidenum">
              <a:rPr lang="en-US"/>
              <a:pPr>
                <a:defRPr/>
              </a:pPr>
              <a:t>‹#›</a:t>
            </a:fld>
            <a:endParaRPr lang="en-US" dirty="0"/>
          </a:p>
        </p:txBody>
      </p:sp>
    </p:spTree>
    <p:extLst>
      <p:ext uri="{BB962C8B-B14F-4D97-AF65-F5344CB8AC3E}">
        <p14:creationId xmlns:p14="http://schemas.microsoft.com/office/powerpoint/2010/main" val="248828835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CEDCB74F-171F-458A-8289-A448735E3818}" type="slidenum">
              <a:rPr lang="en-US"/>
              <a:pPr>
                <a:defRPr/>
              </a:pPr>
              <a:t>‹#›</a:t>
            </a:fld>
            <a:endParaRPr lang="en-US" dirty="0"/>
          </a:p>
        </p:txBody>
      </p:sp>
    </p:spTree>
    <p:extLst>
      <p:ext uri="{BB962C8B-B14F-4D97-AF65-F5344CB8AC3E}">
        <p14:creationId xmlns:p14="http://schemas.microsoft.com/office/powerpoint/2010/main" val="168151992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A1D7C7C3-8B1F-4669-89A6-45A56C52D7E0}" type="slidenum">
              <a:rPr lang="en-US"/>
              <a:pPr>
                <a:defRPr/>
              </a:pPr>
              <a:t>‹#›</a:t>
            </a:fld>
            <a:endParaRPr lang="en-US" dirty="0"/>
          </a:p>
        </p:txBody>
      </p:sp>
    </p:spTree>
    <p:extLst>
      <p:ext uri="{BB962C8B-B14F-4D97-AF65-F5344CB8AC3E}">
        <p14:creationId xmlns:p14="http://schemas.microsoft.com/office/powerpoint/2010/main" val="192594462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C28EE285-7D93-4B56-8575-7A790EC8ED56}" type="slidenum">
              <a:rPr lang="en-US"/>
              <a:pPr>
                <a:defRPr/>
              </a:pPr>
              <a:t>‹#›</a:t>
            </a:fld>
            <a:endParaRPr lang="en-US" dirty="0"/>
          </a:p>
        </p:txBody>
      </p:sp>
    </p:spTree>
    <p:extLst>
      <p:ext uri="{BB962C8B-B14F-4D97-AF65-F5344CB8AC3E}">
        <p14:creationId xmlns:p14="http://schemas.microsoft.com/office/powerpoint/2010/main" val="193320055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48BFA8D7-8C8A-44D6-8314-20674A1506D5}" type="slidenum">
              <a:rPr lang="en-US"/>
              <a:pPr>
                <a:defRPr/>
              </a:pPr>
              <a:t>‹#›</a:t>
            </a:fld>
            <a:endParaRPr lang="en-US" dirty="0"/>
          </a:p>
        </p:txBody>
      </p:sp>
    </p:spTree>
    <p:extLst>
      <p:ext uri="{BB962C8B-B14F-4D97-AF65-F5344CB8AC3E}">
        <p14:creationId xmlns:p14="http://schemas.microsoft.com/office/powerpoint/2010/main" val="141200196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47E575C3-10A5-4760-963C-AB8499190648}" type="slidenum">
              <a:rPr lang="en-US"/>
              <a:pPr>
                <a:defRPr/>
              </a:pPr>
              <a:t>‹#›</a:t>
            </a:fld>
            <a:endParaRPr lang="en-US" dirty="0"/>
          </a:p>
        </p:txBody>
      </p:sp>
    </p:spTree>
    <p:extLst>
      <p:ext uri="{BB962C8B-B14F-4D97-AF65-F5344CB8AC3E}">
        <p14:creationId xmlns:p14="http://schemas.microsoft.com/office/powerpoint/2010/main" val="158853853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4716FBC-0C0C-4EA2-B526-E9416F346A2E}" type="slidenum">
              <a:rPr lang="en-US"/>
              <a:pPr>
                <a:defRPr/>
              </a:pPr>
              <a:t>‹#›</a:t>
            </a:fld>
            <a:endParaRPr lang="en-US" dirty="0"/>
          </a:p>
        </p:txBody>
      </p:sp>
    </p:spTree>
    <p:extLst>
      <p:ext uri="{BB962C8B-B14F-4D97-AF65-F5344CB8AC3E}">
        <p14:creationId xmlns:p14="http://schemas.microsoft.com/office/powerpoint/2010/main" val="160846489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dirty="0"/>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dirty="0"/>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0F2EC02B-2FC2-46CC-BC00-9A3D9CD4440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1.wm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wmf"/><Relationship Id="rId4" Type="http://schemas.openxmlformats.org/officeDocument/2006/relationships/oleObject" Target="../embeddings/oleObject1.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image" Target="../media/image1.wm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12.xml"/><Relationship Id="rId4" Type="http://schemas.openxmlformats.org/officeDocument/2006/relationships/image" Target="../media/image1.wm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11.wmf"/><Relationship Id="rId4" Type="http://schemas.openxmlformats.org/officeDocument/2006/relationships/oleObject" Target="../embeddings/oleObject5.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wmf"/><Relationship Id="rId5" Type="http://schemas.openxmlformats.org/officeDocument/2006/relationships/image" Target="../media/image12.png"/><Relationship Id="rId4" Type="http://schemas.openxmlformats.org/officeDocument/2006/relationships/oleObject" Target="../embeddings/oleObject6.bin"/></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3"/>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E1CDE59-1604-441E-A820-E9C7FAB1B69D}" type="slidenum">
              <a:rPr lang="en-US" sz="1400" smtClean="0"/>
              <a:pPr eaLnBrk="1" hangingPunct="1"/>
              <a:t>1</a:t>
            </a:fld>
            <a:endParaRPr lang="en-US" sz="1400" dirty="0" smtClean="0"/>
          </a:p>
        </p:txBody>
      </p:sp>
      <p:sp>
        <p:nvSpPr>
          <p:cNvPr id="2051" name="WordArt 1026"/>
          <p:cNvSpPr>
            <a:spLocks noChangeArrowheads="1" noChangeShapeType="1" noTextEdit="1"/>
          </p:cNvSpPr>
          <p:nvPr/>
        </p:nvSpPr>
        <p:spPr bwMode="auto">
          <a:xfrm rot="21375004">
            <a:off x="914400" y="838200"/>
            <a:ext cx="7467600" cy="3810000"/>
          </a:xfrm>
          <a:prstGeom prst="rect">
            <a:avLst/>
          </a:prstGeom>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FFFFFF"/>
                </a:solidFill>
                <a:latin typeface="Arial Black"/>
              </a:rPr>
              <a:t>An Introduction</a:t>
            </a:r>
          </a:p>
          <a:p>
            <a:pPr algn="ctr"/>
            <a:r>
              <a:rPr lang="en-US" sz="3600" kern="10" dirty="0">
                <a:ln w="9525">
                  <a:solidFill>
                    <a:srgbClr val="000000"/>
                  </a:solidFill>
                  <a:round/>
                  <a:headEnd/>
                  <a:tailEnd/>
                </a:ln>
                <a:solidFill>
                  <a:srgbClr val="FFFFFF"/>
                </a:solidFill>
                <a:latin typeface="Arial Black"/>
              </a:rPr>
              <a:t> and History of </a:t>
            </a:r>
            <a:r>
              <a:rPr lang="en-US" sz="3600" kern="10" dirty="0" smtClean="0">
                <a:ln w="9525">
                  <a:solidFill>
                    <a:srgbClr val="000000"/>
                  </a:solidFill>
                  <a:round/>
                  <a:headEnd/>
                  <a:tailEnd/>
                </a:ln>
                <a:solidFill>
                  <a:srgbClr val="FFFFFF"/>
                </a:solidFill>
                <a:latin typeface="Arial Black"/>
              </a:rPr>
              <a:t>Quality &amp;</a:t>
            </a:r>
            <a:endParaRPr lang="en-US" sz="3600" kern="10" dirty="0">
              <a:ln w="9525">
                <a:solidFill>
                  <a:srgbClr val="000000"/>
                </a:solidFill>
                <a:round/>
                <a:headEnd/>
                <a:tailEnd/>
              </a:ln>
              <a:solidFill>
                <a:srgbClr val="FFFFFF"/>
              </a:solidFill>
              <a:latin typeface="Arial Black"/>
            </a:endParaRPr>
          </a:p>
          <a:p>
            <a:pPr algn="ctr"/>
            <a:r>
              <a:rPr lang="en-US" sz="3600" kern="10" dirty="0">
                <a:ln w="9525">
                  <a:solidFill>
                    <a:srgbClr val="000000"/>
                  </a:solidFill>
                  <a:round/>
                  <a:headEnd/>
                  <a:tailEnd/>
                </a:ln>
                <a:solidFill>
                  <a:srgbClr val="FFFFFF"/>
                </a:solidFill>
                <a:latin typeface="Arial Black"/>
              </a:rPr>
              <a:t>"</a:t>
            </a:r>
            <a:r>
              <a:rPr lang="en-US" sz="3600" kern="10" dirty="0" smtClean="0">
                <a:ln w="9525">
                  <a:solidFill>
                    <a:srgbClr val="000000"/>
                  </a:solidFill>
                  <a:round/>
                  <a:headEnd/>
                  <a:tailEnd/>
                </a:ln>
                <a:solidFill>
                  <a:srgbClr val="FFFFFF"/>
                </a:solidFill>
                <a:latin typeface="Arial Black"/>
              </a:rPr>
              <a:t>Quality </a:t>
            </a:r>
            <a:r>
              <a:rPr lang="en-US" sz="3600" kern="10" dirty="0">
                <a:ln w="9525">
                  <a:solidFill>
                    <a:srgbClr val="000000"/>
                  </a:solidFill>
                  <a:round/>
                  <a:headEnd/>
                  <a:tailEnd/>
                </a:ln>
                <a:solidFill>
                  <a:srgbClr val="FFFFFF"/>
                </a:solidFill>
                <a:latin typeface="Arial Black"/>
              </a:rPr>
              <a:t>Management"</a:t>
            </a:r>
          </a:p>
        </p:txBody>
      </p:sp>
      <p:sp>
        <p:nvSpPr>
          <p:cNvPr id="2052" name="Text Box 1027"/>
          <p:cNvSpPr txBox="1">
            <a:spLocks noChangeArrowheads="1"/>
          </p:cNvSpPr>
          <p:nvPr/>
        </p:nvSpPr>
        <p:spPr bwMode="auto">
          <a:xfrm>
            <a:off x="228600" y="5002024"/>
            <a:ext cx="87630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en-US" sz="3200" dirty="0" smtClean="0"/>
              <a:t>Lecture 9 ~ ENGT 1200                                          Introduction to Industrial &amp; Systems Engineering</a:t>
            </a:r>
            <a:endParaRPr lang="en-US" sz="32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3B0D918-9447-48EA-A97F-493799DE793F}" type="slidenum">
              <a:rPr lang="en-US" sz="1400" smtClean="0"/>
              <a:pPr eaLnBrk="1" hangingPunct="1"/>
              <a:t>10</a:t>
            </a:fld>
            <a:endParaRPr lang="en-US" sz="1400" dirty="0" smtClean="0"/>
          </a:p>
        </p:txBody>
      </p:sp>
      <p:sp>
        <p:nvSpPr>
          <p:cNvPr id="11267" name="Rectangle 1026"/>
          <p:cNvSpPr>
            <a:spLocks noGrp="1" noChangeArrowheads="1"/>
          </p:cNvSpPr>
          <p:nvPr>
            <p:ph type="title"/>
          </p:nvPr>
        </p:nvSpPr>
        <p:spPr>
          <a:xfrm>
            <a:off x="685800" y="381000"/>
            <a:ext cx="7772400" cy="1143000"/>
          </a:xfrm>
        </p:spPr>
        <p:txBody>
          <a:bodyPr/>
          <a:lstStyle/>
          <a:p>
            <a:pPr eaLnBrk="1" hangingPunct="1"/>
            <a:r>
              <a:rPr lang="en-US" dirty="0" smtClean="0"/>
              <a:t>The Total Quality Approach</a:t>
            </a:r>
          </a:p>
        </p:txBody>
      </p:sp>
      <p:sp>
        <p:nvSpPr>
          <p:cNvPr id="11268" name="Text Box 1027"/>
          <p:cNvSpPr txBox="1">
            <a:spLocks noChangeArrowheads="1"/>
          </p:cNvSpPr>
          <p:nvPr/>
        </p:nvSpPr>
        <p:spPr bwMode="auto">
          <a:xfrm>
            <a:off x="1524000" y="1905000"/>
            <a:ext cx="6172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endParaRPr lang="en-US" dirty="0"/>
          </a:p>
        </p:txBody>
      </p:sp>
      <p:sp>
        <p:nvSpPr>
          <p:cNvPr id="11269" name="Text Box 1028"/>
          <p:cNvSpPr txBox="1">
            <a:spLocks noChangeArrowheads="1"/>
          </p:cNvSpPr>
          <p:nvPr/>
        </p:nvSpPr>
        <p:spPr bwMode="auto">
          <a:xfrm>
            <a:off x="990600" y="1525588"/>
            <a:ext cx="7620000" cy="3748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200" b="1" dirty="0"/>
              <a:t>What it is:</a:t>
            </a:r>
          </a:p>
          <a:p>
            <a:pPr eaLnBrk="1" hangingPunct="1">
              <a:spcBef>
                <a:spcPct val="50000"/>
              </a:spcBef>
            </a:pPr>
            <a:r>
              <a:rPr lang="en-US" sz="3200" b="1" dirty="0"/>
              <a:t>Total quality is an approach to doing business that attempts to maximize the competitiveness of an organization through the continual improvement of the quality of its products, services, people, processes, and environments.</a:t>
            </a:r>
          </a:p>
        </p:txBody>
      </p:sp>
      <p:pic>
        <p:nvPicPr>
          <p:cNvPr id="11270"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713" y="5534025"/>
            <a:ext cx="68580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306513" y="5534025"/>
            <a:ext cx="7532687" cy="830263"/>
          </a:xfrm>
          <a:prstGeom prst="rect">
            <a:avLst/>
          </a:prstGeom>
          <a:noFill/>
        </p:spPr>
        <p:txBody>
          <a:bodyPr>
            <a:spAutoFit/>
          </a:bodyPr>
          <a:lstStyle/>
          <a:p>
            <a:pPr>
              <a:defRPr/>
            </a:pPr>
            <a:r>
              <a:rPr lang="en-US" b="1" i="1" dirty="0">
                <a:solidFill>
                  <a:schemeClr val="accent6"/>
                </a:solidFill>
              </a:rPr>
              <a:t>The key thought here is that it maximizes competitiveness or make more money for the organization!</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1D293D7-17F3-4F01-8EB2-83FF3AF791A8}" type="slidenum">
              <a:rPr lang="en-US" sz="1400" smtClean="0"/>
              <a:pPr eaLnBrk="1" hangingPunct="1"/>
              <a:t>11</a:t>
            </a:fld>
            <a:endParaRPr lang="en-US" sz="1400" dirty="0" smtClean="0"/>
          </a:p>
        </p:txBody>
      </p:sp>
      <p:sp>
        <p:nvSpPr>
          <p:cNvPr id="12291" name="Rectangle 2"/>
          <p:cNvSpPr>
            <a:spLocks noGrp="1" noChangeArrowheads="1"/>
          </p:cNvSpPr>
          <p:nvPr>
            <p:ph type="title"/>
          </p:nvPr>
        </p:nvSpPr>
        <p:spPr/>
        <p:txBody>
          <a:bodyPr/>
          <a:lstStyle/>
          <a:p>
            <a:pPr eaLnBrk="1" hangingPunct="1"/>
            <a:r>
              <a:rPr lang="en-US" dirty="0" smtClean="0"/>
              <a:t>How is Total Quality Different</a:t>
            </a:r>
          </a:p>
        </p:txBody>
      </p:sp>
      <p:sp>
        <p:nvSpPr>
          <p:cNvPr id="12292" name="Text Box 3"/>
          <p:cNvSpPr txBox="1">
            <a:spLocks noChangeArrowheads="1"/>
          </p:cNvSpPr>
          <p:nvPr/>
        </p:nvSpPr>
        <p:spPr bwMode="auto">
          <a:xfrm>
            <a:off x="990600" y="1905000"/>
            <a:ext cx="73152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dirty="0"/>
              <a:t>What distinguishes The Total Quality approach from traditional ways of doing business can be found in how it is achieved… </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0C857C0-A582-415A-8B7C-9969BC09C81B}" type="slidenum">
              <a:rPr lang="en-US" sz="1400" smtClean="0"/>
              <a:pPr eaLnBrk="1" hangingPunct="1"/>
              <a:t>12</a:t>
            </a:fld>
            <a:endParaRPr lang="en-US" sz="1400" dirty="0" smtClean="0"/>
          </a:p>
        </p:txBody>
      </p:sp>
      <p:sp>
        <p:nvSpPr>
          <p:cNvPr id="13315" name="Rectangle 2"/>
          <p:cNvSpPr>
            <a:spLocks noGrp="1" noChangeArrowheads="1"/>
          </p:cNvSpPr>
          <p:nvPr>
            <p:ph type="title"/>
          </p:nvPr>
        </p:nvSpPr>
        <p:spPr>
          <a:xfrm>
            <a:off x="685800" y="381000"/>
            <a:ext cx="7772400" cy="1143000"/>
          </a:xfrm>
        </p:spPr>
        <p:txBody>
          <a:bodyPr/>
          <a:lstStyle/>
          <a:p>
            <a:pPr eaLnBrk="1" hangingPunct="1"/>
            <a:r>
              <a:rPr lang="en-US" dirty="0" smtClean="0"/>
              <a:t>How is it Achieved</a:t>
            </a:r>
          </a:p>
        </p:txBody>
      </p:sp>
      <p:sp>
        <p:nvSpPr>
          <p:cNvPr id="13316" name="Text Box 3"/>
          <p:cNvSpPr txBox="1">
            <a:spLocks noChangeArrowheads="1"/>
          </p:cNvSpPr>
          <p:nvPr/>
        </p:nvSpPr>
        <p:spPr bwMode="auto">
          <a:xfrm>
            <a:off x="1143000" y="1752600"/>
            <a:ext cx="7543800" cy="3925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677863" indent="-220663"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dirty="0"/>
              <a:t>The total quality approach has the following characteristics:</a:t>
            </a:r>
          </a:p>
          <a:p>
            <a:pPr lvl="1" eaLnBrk="1" hangingPunct="1">
              <a:spcBef>
                <a:spcPct val="50000"/>
              </a:spcBef>
              <a:buFontTx/>
              <a:buChar char="•"/>
            </a:pPr>
            <a:r>
              <a:rPr lang="en-US" b="1" dirty="0"/>
              <a:t>Strategically based</a:t>
            </a:r>
          </a:p>
          <a:p>
            <a:pPr lvl="1" eaLnBrk="1" hangingPunct="1">
              <a:spcBef>
                <a:spcPct val="50000"/>
              </a:spcBef>
              <a:buFontTx/>
              <a:buChar char="•"/>
            </a:pPr>
            <a:r>
              <a:rPr lang="en-US" b="1" dirty="0"/>
              <a:t>Customer focused ( internal and external )</a:t>
            </a:r>
          </a:p>
          <a:p>
            <a:pPr lvl="1" eaLnBrk="1" hangingPunct="1">
              <a:spcBef>
                <a:spcPct val="50000"/>
              </a:spcBef>
              <a:buFontTx/>
              <a:buChar char="•"/>
            </a:pPr>
            <a:r>
              <a:rPr lang="en-US" b="1" dirty="0"/>
              <a:t>Obsession with quality</a:t>
            </a:r>
          </a:p>
          <a:p>
            <a:pPr lvl="1" eaLnBrk="1" hangingPunct="1">
              <a:spcBef>
                <a:spcPct val="50000"/>
              </a:spcBef>
              <a:buFontTx/>
              <a:buChar char="•"/>
            </a:pPr>
            <a:r>
              <a:rPr lang="en-US" b="1" dirty="0"/>
              <a:t>Scientific approach to decision making and problem solving</a:t>
            </a:r>
          </a:p>
          <a:p>
            <a:pPr lvl="1" eaLnBrk="1" hangingPunct="1">
              <a:spcBef>
                <a:spcPct val="50000"/>
              </a:spcBef>
              <a:buFontTx/>
              <a:buChar char="•"/>
            </a:pPr>
            <a:r>
              <a:rPr lang="en-US" b="1" dirty="0"/>
              <a:t>Long term commitment</a:t>
            </a:r>
            <a:endParaRPr lang="en-US" dirty="0"/>
          </a:p>
        </p:txBody>
      </p:sp>
      <p:pic>
        <p:nvPicPr>
          <p:cNvPr id="13317"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288" y="5678488"/>
            <a:ext cx="709612" cy="83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70843AE-627F-4C19-8B0B-BE75B1DA5CE5}" type="slidenum">
              <a:rPr lang="en-US" sz="1400" smtClean="0"/>
              <a:pPr eaLnBrk="1" hangingPunct="1"/>
              <a:t>13</a:t>
            </a:fld>
            <a:endParaRPr lang="en-US" sz="1400" dirty="0" smtClean="0"/>
          </a:p>
        </p:txBody>
      </p:sp>
      <p:sp>
        <p:nvSpPr>
          <p:cNvPr id="14339" name="Rectangle 2"/>
          <p:cNvSpPr>
            <a:spLocks noGrp="1" noChangeArrowheads="1"/>
          </p:cNvSpPr>
          <p:nvPr>
            <p:ph type="title"/>
          </p:nvPr>
        </p:nvSpPr>
        <p:spPr/>
        <p:txBody>
          <a:bodyPr/>
          <a:lstStyle/>
          <a:p>
            <a:pPr eaLnBrk="1" hangingPunct="1"/>
            <a:r>
              <a:rPr lang="en-US" dirty="0" smtClean="0"/>
              <a:t>How is it Achieved</a:t>
            </a:r>
          </a:p>
        </p:txBody>
      </p:sp>
      <p:sp>
        <p:nvSpPr>
          <p:cNvPr id="14340" name="Text Box 3"/>
          <p:cNvSpPr txBox="1">
            <a:spLocks noChangeArrowheads="1"/>
          </p:cNvSpPr>
          <p:nvPr/>
        </p:nvSpPr>
        <p:spPr bwMode="auto">
          <a:xfrm>
            <a:off x="1219200" y="1981200"/>
            <a:ext cx="68580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677863" indent="-220663"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lvl="1" eaLnBrk="1" hangingPunct="1">
              <a:spcBef>
                <a:spcPct val="50000"/>
              </a:spcBef>
              <a:buFontTx/>
              <a:buChar char="•"/>
            </a:pPr>
            <a:r>
              <a:rPr lang="en-US" b="1" dirty="0"/>
              <a:t>Teamwork</a:t>
            </a:r>
          </a:p>
          <a:p>
            <a:pPr lvl="1" eaLnBrk="1" hangingPunct="1">
              <a:spcBef>
                <a:spcPct val="50000"/>
              </a:spcBef>
              <a:buFontTx/>
              <a:buChar char="•"/>
            </a:pPr>
            <a:r>
              <a:rPr lang="en-US" b="1" dirty="0"/>
              <a:t>Continual process improvement</a:t>
            </a:r>
          </a:p>
          <a:p>
            <a:pPr lvl="1" eaLnBrk="1" hangingPunct="1">
              <a:spcBef>
                <a:spcPct val="50000"/>
              </a:spcBef>
              <a:buFontTx/>
              <a:buChar char="•"/>
            </a:pPr>
            <a:r>
              <a:rPr lang="en-US" b="1" dirty="0"/>
              <a:t>Education and Training</a:t>
            </a:r>
          </a:p>
          <a:p>
            <a:pPr lvl="1" eaLnBrk="1" hangingPunct="1">
              <a:spcBef>
                <a:spcPct val="50000"/>
              </a:spcBef>
              <a:buFontTx/>
              <a:buChar char="•"/>
            </a:pPr>
            <a:r>
              <a:rPr lang="en-US" b="1" dirty="0"/>
              <a:t>Freedom through control</a:t>
            </a:r>
          </a:p>
          <a:p>
            <a:pPr lvl="1" eaLnBrk="1" hangingPunct="1">
              <a:spcBef>
                <a:spcPct val="50000"/>
              </a:spcBef>
              <a:buFontTx/>
              <a:buChar char="•"/>
            </a:pPr>
            <a:r>
              <a:rPr lang="en-US" b="1" dirty="0"/>
              <a:t>Unity of purpose</a:t>
            </a:r>
          </a:p>
          <a:p>
            <a:pPr lvl="1" eaLnBrk="1" hangingPunct="1">
              <a:spcBef>
                <a:spcPct val="50000"/>
              </a:spcBef>
              <a:buFontTx/>
              <a:buChar char="•"/>
            </a:pPr>
            <a:r>
              <a:rPr lang="en-US" b="1" dirty="0"/>
              <a:t>Employee involvement and empowerment</a:t>
            </a:r>
          </a:p>
          <a:p>
            <a:pPr eaLnBrk="1" hangingPunct="1">
              <a:spcBef>
                <a:spcPct val="50000"/>
              </a:spcBef>
              <a:buFontTx/>
              <a:buChar char="•"/>
            </a:pPr>
            <a:endParaRPr lang="en-US" b="1"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CD1D0B07-528E-438F-9EDA-18620302613A}" type="slidenum">
              <a:rPr lang="en-US" sz="1400" smtClean="0"/>
              <a:pPr eaLnBrk="1" hangingPunct="1"/>
              <a:t>14</a:t>
            </a:fld>
            <a:endParaRPr lang="en-US" sz="1400" dirty="0" smtClean="0"/>
          </a:p>
        </p:txBody>
      </p:sp>
      <p:sp>
        <p:nvSpPr>
          <p:cNvPr id="15363" name="Rectangle 2"/>
          <p:cNvSpPr>
            <a:spLocks noGrp="1" noChangeArrowheads="1"/>
          </p:cNvSpPr>
          <p:nvPr>
            <p:ph type="ctrTitle"/>
          </p:nvPr>
        </p:nvSpPr>
        <p:spPr>
          <a:xfrm>
            <a:off x="685800" y="381000"/>
            <a:ext cx="7772400" cy="11430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History of Quality</a:t>
            </a:r>
          </a:p>
        </p:txBody>
      </p:sp>
      <p:sp>
        <p:nvSpPr>
          <p:cNvPr id="15364" name="Text Box 4"/>
          <p:cNvSpPr txBox="1">
            <a:spLocks noChangeArrowheads="1"/>
          </p:cNvSpPr>
          <p:nvPr/>
        </p:nvSpPr>
        <p:spPr bwMode="auto">
          <a:xfrm>
            <a:off x="876300" y="1600200"/>
            <a:ext cx="7391400" cy="3506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indent="-160338"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800" b="1" dirty="0"/>
              <a:t>The history of Quality is also the history of civilization during a given period of time. It captures the essence of the standards of living, philosophies, treatment of people, and cultures.</a:t>
            </a:r>
          </a:p>
          <a:p>
            <a:pPr lvl="1" eaLnBrk="1" hangingPunct="1">
              <a:spcBef>
                <a:spcPct val="50000"/>
              </a:spcBef>
              <a:buFontTx/>
              <a:buChar char="•"/>
            </a:pPr>
            <a:r>
              <a:rPr lang="en-US" sz="3200" b="1" dirty="0"/>
              <a:t>A brief look at the history of The Working American may help put this in perspective:</a:t>
            </a:r>
            <a:r>
              <a:rPr lang="en-US" b="1" dirty="0"/>
              <a: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7AFFE06-98B6-4495-8C8B-F0AEDC492C46}" type="slidenum">
              <a:rPr lang="en-US" sz="1400" smtClean="0"/>
              <a:pPr eaLnBrk="1" hangingPunct="1"/>
              <a:t>15</a:t>
            </a:fld>
            <a:endParaRPr lang="en-US" sz="1400" dirty="0" smtClean="0"/>
          </a:p>
        </p:txBody>
      </p:sp>
      <p:sp>
        <p:nvSpPr>
          <p:cNvPr id="16387" name="Rectangle 2"/>
          <p:cNvSpPr>
            <a:spLocks noGrp="1" noChangeArrowheads="1"/>
          </p:cNvSpPr>
          <p:nvPr>
            <p:ph type="title"/>
          </p:nvPr>
        </p:nvSpPr>
        <p:spPr>
          <a:xfrm>
            <a:off x="685800" y="0"/>
            <a:ext cx="7772400" cy="1143000"/>
          </a:xfrm>
        </p:spPr>
        <p:txBody>
          <a:bodyPr/>
          <a:lstStyle/>
          <a:p>
            <a:pPr eaLnBrk="1" hangingPunct="1"/>
            <a:r>
              <a:rPr lang="en-US" dirty="0" smtClean="0">
                <a:solidFill>
                  <a:schemeClr val="tx1"/>
                </a:solidFill>
              </a:rPr>
              <a:t>~The Working American~</a:t>
            </a:r>
          </a:p>
        </p:txBody>
      </p:sp>
      <p:sp>
        <p:nvSpPr>
          <p:cNvPr id="16388" name="Rectangle 3"/>
          <p:cNvSpPr>
            <a:spLocks noChangeArrowheads="1"/>
          </p:cNvSpPr>
          <p:nvPr/>
        </p:nvSpPr>
        <p:spPr bwMode="auto">
          <a:xfrm>
            <a:off x="838200" y="1219200"/>
            <a:ext cx="7467600" cy="436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800" b="1" dirty="0"/>
              <a:t>Before 1800: was part of a population of barely 5 million Americans.</a:t>
            </a:r>
          </a:p>
          <a:p>
            <a:pPr lvl="1" indent="-287338">
              <a:spcBef>
                <a:spcPct val="50000"/>
              </a:spcBef>
              <a:buFontTx/>
              <a:buChar char="•"/>
            </a:pPr>
            <a:r>
              <a:rPr lang="en-US" sz="2800" dirty="0"/>
              <a:t>More than 90% labored on the farm.</a:t>
            </a:r>
          </a:p>
          <a:p>
            <a:pPr lvl="1" indent="-287338">
              <a:spcBef>
                <a:spcPct val="50000"/>
              </a:spcBef>
              <a:buFontTx/>
              <a:buChar char="•"/>
            </a:pPr>
            <a:r>
              <a:rPr lang="en-US" sz="2800" dirty="0"/>
              <a:t>Enjoyed a per capita income of less than $50.00 annually.</a:t>
            </a:r>
          </a:p>
          <a:p>
            <a:pPr lvl="1" indent="-287338">
              <a:spcBef>
                <a:spcPct val="50000"/>
              </a:spcBef>
              <a:buFontTx/>
              <a:buChar char="•"/>
            </a:pPr>
            <a:r>
              <a:rPr lang="en-US" sz="2800" dirty="0"/>
              <a:t>Had a life expectancy of 36 years</a:t>
            </a:r>
          </a:p>
          <a:p>
            <a:pPr lvl="1" indent="-287338">
              <a:spcBef>
                <a:spcPct val="50000"/>
              </a:spcBef>
              <a:buFontTx/>
              <a:buChar char="•"/>
            </a:pPr>
            <a:r>
              <a:rPr lang="en-US" sz="2800" dirty="0"/>
              <a:t>Had one chance in a hundred of graduating from high school.</a:t>
            </a:r>
          </a:p>
        </p:txBody>
      </p:sp>
      <p:pic>
        <p:nvPicPr>
          <p:cNvPr id="16389" name="Picture 5" descr="C:\Users\Hughes\AppData\Local\Microsoft\Windows\Temporary Internet Files\Content.IE5\SDOC5YGB\MC90014962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5181600"/>
            <a:ext cx="1539875" cy="141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147C7A1-4A26-4CC4-8616-E8157681EA6E}" type="slidenum">
              <a:rPr lang="en-US" sz="1400" smtClean="0"/>
              <a:pPr eaLnBrk="1" hangingPunct="1"/>
              <a:t>16</a:t>
            </a:fld>
            <a:endParaRPr lang="en-US" sz="1400" dirty="0" smtClean="0"/>
          </a:p>
        </p:txBody>
      </p:sp>
      <p:sp>
        <p:nvSpPr>
          <p:cNvPr id="17411" name="Rectangle 2"/>
          <p:cNvSpPr>
            <a:spLocks noGrp="1" noChangeArrowheads="1"/>
          </p:cNvSpPr>
          <p:nvPr>
            <p:ph type="title"/>
          </p:nvPr>
        </p:nvSpPr>
        <p:spPr>
          <a:xfrm>
            <a:off x="723900" y="0"/>
            <a:ext cx="7658100" cy="1143000"/>
          </a:xfrm>
        </p:spPr>
        <p:txBody>
          <a:bodyPr/>
          <a:lstStyle/>
          <a:p>
            <a:pPr eaLnBrk="1" hangingPunct="1"/>
            <a:r>
              <a:rPr lang="en-US" dirty="0" smtClean="0">
                <a:solidFill>
                  <a:schemeClr val="tx1"/>
                </a:solidFill>
              </a:rPr>
              <a:t>~The Working American~</a:t>
            </a:r>
          </a:p>
        </p:txBody>
      </p:sp>
      <p:sp>
        <p:nvSpPr>
          <p:cNvPr id="17412" name="Rectangle 3"/>
          <p:cNvSpPr>
            <a:spLocks noChangeArrowheads="1"/>
          </p:cNvSpPr>
          <p:nvPr/>
        </p:nvSpPr>
        <p:spPr bwMode="auto">
          <a:xfrm>
            <a:off x="495300" y="1143000"/>
            <a:ext cx="8153400" cy="457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800" b="1" dirty="0"/>
              <a:t>By 1840: Was one of 17.1 Million Americans</a:t>
            </a:r>
          </a:p>
          <a:p>
            <a:pPr lvl="1" indent="-287338">
              <a:spcBef>
                <a:spcPct val="50000"/>
              </a:spcBef>
              <a:buFontTx/>
              <a:buChar char="•"/>
            </a:pPr>
            <a:r>
              <a:rPr lang="en-US" sz="2800" dirty="0"/>
              <a:t>4 million worked on the farm and 1.7 million worked in business and industry.</a:t>
            </a:r>
          </a:p>
          <a:p>
            <a:pPr lvl="1" indent="-287338">
              <a:spcBef>
                <a:spcPct val="50000"/>
              </a:spcBef>
              <a:buFontTx/>
              <a:buChar char="•"/>
            </a:pPr>
            <a:r>
              <a:rPr lang="en-US" sz="2800" dirty="0"/>
              <a:t>Enjoyed a per capita of $90.00 annually.</a:t>
            </a:r>
          </a:p>
          <a:p>
            <a:pPr lvl="1" indent="-287338">
              <a:spcBef>
                <a:spcPct val="50000"/>
              </a:spcBef>
              <a:buFontTx/>
              <a:buChar char="•"/>
            </a:pPr>
            <a:r>
              <a:rPr lang="en-US" sz="2800" dirty="0"/>
              <a:t>Life expectancy had not topped 40 years</a:t>
            </a:r>
          </a:p>
          <a:p>
            <a:pPr lvl="1" indent="-287338">
              <a:spcBef>
                <a:spcPct val="50000"/>
              </a:spcBef>
              <a:buFontTx/>
              <a:buChar char="•"/>
            </a:pPr>
            <a:r>
              <a:rPr lang="en-US" sz="2800" dirty="0"/>
              <a:t>Still had one chance in a hundred of graduation from a high school.</a:t>
            </a:r>
          </a:p>
          <a:p>
            <a:pPr lvl="1" indent="-287338">
              <a:spcBef>
                <a:spcPct val="50000"/>
              </a:spcBef>
              <a:buFontTx/>
              <a:buChar char="•"/>
            </a:pPr>
            <a:r>
              <a:rPr lang="en-US" sz="2800" dirty="0"/>
              <a:t>Labored more that 70 hours per week</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55DDB7D-1E62-4F88-8A9B-B398DD43D1E7}" type="slidenum">
              <a:rPr lang="en-US" sz="1400" smtClean="0"/>
              <a:pPr eaLnBrk="1" hangingPunct="1"/>
              <a:t>17</a:t>
            </a:fld>
            <a:endParaRPr lang="en-US" sz="1400" dirty="0" smtClean="0"/>
          </a:p>
        </p:txBody>
      </p:sp>
      <p:sp>
        <p:nvSpPr>
          <p:cNvPr id="18435" name="Rectangle 3"/>
          <p:cNvSpPr>
            <a:spLocks noChangeArrowheads="1"/>
          </p:cNvSpPr>
          <p:nvPr/>
        </p:nvSpPr>
        <p:spPr bwMode="auto">
          <a:xfrm>
            <a:off x="609600" y="1066800"/>
            <a:ext cx="7924800" cy="500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800" b="1" dirty="0"/>
              <a:t>By 1870: Was one of 40 million Americans</a:t>
            </a:r>
          </a:p>
          <a:p>
            <a:pPr lvl="1" indent="-287338">
              <a:spcBef>
                <a:spcPct val="50000"/>
              </a:spcBef>
              <a:buFontTx/>
              <a:buChar char="•"/>
            </a:pPr>
            <a:r>
              <a:rPr lang="en-US" sz="2800" dirty="0"/>
              <a:t>7 million worked on the farm and 6 million in business and industry.</a:t>
            </a:r>
          </a:p>
          <a:p>
            <a:pPr lvl="1" indent="-287338">
              <a:spcBef>
                <a:spcPct val="50000"/>
              </a:spcBef>
              <a:buFontTx/>
              <a:buChar char="•"/>
            </a:pPr>
            <a:r>
              <a:rPr lang="en-US" sz="2800" dirty="0"/>
              <a:t>Enjoyed a per capita income just over $170.00 annually.</a:t>
            </a:r>
          </a:p>
          <a:p>
            <a:pPr lvl="1" indent="-287338">
              <a:spcBef>
                <a:spcPct val="50000"/>
              </a:spcBef>
              <a:buFontTx/>
              <a:buChar char="•"/>
            </a:pPr>
            <a:r>
              <a:rPr lang="en-US" sz="2800" dirty="0"/>
              <a:t>Had a life expectancy of 40 years.</a:t>
            </a:r>
          </a:p>
          <a:p>
            <a:pPr lvl="1" indent="-287338">
              <a:spcBef>
                <a:spcPct val="50000"/>
              </a:spcBef>
              <a:buFontTx/>
              <a:buChar char="•"/>
            </a:pPr>
            <a:r>
              <a:rPr lang="en-US" sz="2800" dirty="0"/>
              <a:t>Had two chances in a hundred of graduating from a high school.</a:t>
            </a:r>
          </a:p>
          <a:p>
            <a:pPr lvl="1" indent="-287338">
              <a:spcBef>
                <a:spcPct val="50000"/>
              </a:spcBef>
              <a:buFontTx/>
              <a:buChar char="•"/>
            </a:pPr>
            <a:r>
              <a:rPr lang="en-US" sz="2800" dirty="0"/>
              <a:t>Still worked over 70 hours each week.</a:t>
            </a:r>
          </a:p>
        </p:txBody>
      </p:sp>
      <p:sp>
        <p:nvSpPr>
          <p:cNvPr id="18436" name="Rectangle 2"/>
          <p:cNvSpPr>
            <a:spLocks noGrp="1" noChangeArrowheads="1"/>
          </p:cNvSpPr>
          <p:nvPr>
            <p:ph type="title"/>
          </p:nvPr>
        </p:nvSpPr>
        <p:spPr>
          <a:xfrm>
            <a:off x="685800" y="0"/>
            <a:ext cx="7772400" cy="1143000"/>
          </a:xfrm>
        </p:spPr>
        <p:txBody>
          <a:bodyPr/>
          <a:lstStyle/>
          <a:p>
            <a:pPr eaLnBrk="1" hangingPunct="1"/>
            <a:r>
              <a:rPr lang="en-US" dirty="0" smtClean="0">
                <a:solidFill>
                  <a:schemeClr val="tx1"/>
                </a:solidFill>
              </a:rPr>
              <a:t>~The Working American~</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1187E3E-C6A8-4DFE-895C-1EBC05BA20ED}" type="slidenum">
              <a:rPr lang="en-US" sz="1400" smtClean="0"/>
              <a:pPr eaLnBrk="1" hangingPunct="1"/>
              <a:t>18</a:t>
            </a:fld>
            <a:endParaRPr lang="en-US" sz="1400" dirty="0" smtClean="0"/>
          </a:p>
        </p:txBody>
      </p:sp>
      <p:sp>
        <p:nvSpPr>
          <p:cNvPr id="19459" name="Rectangle 3"/>
          <p:cNvSpPr>
            <a:spLocks noChangeArrowheads="1"/>
          </p:cNvSpPr>
          <p:nvPr/>
        </p:nvSpPr>
        <p:spPr bwMode="auto">
          <a:xfrm>
            <a:off x="762000" y="990600"/>
            <a:ext cx="7772400" cy="524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800" b="1" dirty="0"/>
              <a:t>By 1900: Was one of 76 million Americans</a:t>
            </a:r>
          </a:p>
          <a:p>
            <a:pPr lvl="1" indent="-287338">
              <a:lnSpc>
                <a:spcPct val="95000"/>
              </a:lnSpc>
              <a:spcBef>
                <a:spcPct val="50000"/>
              </a:spcBef>
              <a:buFontTx/>
              <a:buChar char="•"/>
            </a:pPr>
            <a:r>
              <a:rPr lang="en-US" sz="2800" b="1" dirty="0"/>
              <a:t>11million worked on the farm, but 18 million now worked in business and industry.</a:t>
            </a:r>
          </a:p>
          <a:p>
            <a:pPr lvl="1" indent="-287338">
              <a:lnSpc>
                <a:spcPct val="95000"/>
              </a:lnSpc>
              <a:spcBef>
                <a:spcPct val="50000"/>
              </a:spcBef>
              <a:buFontTx/>
              <a:buChar char="•"/>
            </a:pPr>
            <a:r>
              <a:rPr lang="en-US" sz="2800" b="1" dirty="0"/>
              <a:t>Enjoyed a per capita income just over $200.00 annually.</a:t>
            </a:r>
          </a:p>
          <a:p>
            <a:pPr lvl="1" indent="-287338">
              <a:lnSpc>
                <a:spcPct val="95000"/>
              </a:lnSpc>
              <a:spcBef>
                <a:spcPct val="50000"/>
              </a:spcBef>
              <a:buFontTx/>
              <a:buChar char="•"/>
            </a:pPr>
            <a:r>
              <a:rPr lang="en-US" sz="2800" b="1" dirty="0"/>
              <a:t>Had a life expectancy of 47 years.</a:t>
            </a:r>
          </a:p>
          <a:p>
            <a:pPr lvl="1" indent="-287338">
              <a:lnSpc>
                <a:spcPct val="95000"/>
              </a:lnSpc>
              <a:spcBef>
                <a:spcPct val="50000"/>
              </a:spcBef>
              <a:buFontTx/>
              <a:buChar char="•"/>
            </a:pPr>
            <a:r>
              <a:rPr lang="en-US" sz="2800" b="1" dirty="0"/>
              <a:t>Had six chances in a hundred of graduating from a high school.</a:t>
            </a:r>
          </a:p>
          <a:p>
            <a:pPr lvl="1" indent="-287338">
              <a:lnSpc>
                <a:spcPct val="95000"/>
              </a:lnSpc>
              <a:spcBef>
                <a:spcPct val="50000"/>
              </a:spcBef>
              <a:buFontTx/>
              <a:buChar char="•"/>
            </a:pPr>
            <a:r>
              <a:rPr lang="en-US" sz="2800" b="1" dirty="0"/>
              <a:t>Still worked over 59 hours each week at 22 cents per hour in business and industry.</a:t>
            </a:r>
          </a:p>
        </p:txBody>
      </p:sp>
      <p:sp>
        <p:nvSpPr>
          <p:cNvPr id="19460" name="Rectangle 2"/>
          <p:cNvSpPr>
            <a:spLocks noGrp="1" noChangeArrowheads="1"/>
          </p:cNvSpPr>
          <p:nvPr>
            <p:ph type="title"/>
          </p:nvPr>
        </p:nvSpPr>
        <p:spPr>
          <a:xfrm>
            <a:off x="685800" y="0"/>
            <a:ext cx="7772400" cy="1143000"/>
          </a:xfrm>
        </p:spPr>
        <p:txBody>
          <a:bodyPr/>
          <a:lstStyle/>
          <a:p>
            <a:pPr eaLnBrk="1" hangingPunct="1"/>
            <a:r>
              <a:rPr lang="en-US" dirty="0" smtClean="0">
                <a:solidFill>
                  <a:schemeClr val="tx1"/>
                </a:solidFill>
              </a:rPr>
              <a:t>~The Working American~</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9C6DEA9-1235-4B53-A737-7CBB99BCB3E4}" type="slidenum">
              <a:rPr lang="en-US" sz="1400" smtClean="0"/>
              <a:pPr eaLnBrk="1" hangingPunct="1"/>
              <a:t>19</a:t>
            </a:fld>
            <a:endParaRPr lang="en-US" sz="1400" dirty="0" smtClean="0"/>
          </a:p>
        </p:txBody>
      </p:sp>
      <p:sp>
        <p:nvSpPr>
          <p:cNvPr id="20483" name="Rectangle 4"/>
          <p:cNvSpPr>
            <a:spLocks noChangeArrowheads="1"/>
          </p:cNvSpPr>
          <p:nvPr/>
        </p:nvSpPr>
        <p:spPr bwMode="auto">
          <a:xfrm>
            <a:off x="685800" y="1050925"/>
            <a:ext cx="7772400" cy="5227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5000"/>
              </a:lnSpc>
              <a:spcBef>
                <a:spcPct val="50000"/>
              </a:spcBef>
            </a:pPr>
            <a:r>
              <a:rPr lang="en-US" sz="2800" b="1" dirty="0"/>
              <a:t>By 1930: Was one of 123 million Americans</a:t>
            </a:r>
          </a:p>
          <a:p>
            <a:pPr lvl="1" indent="-223838">
              <a:lnSpc>
                <a:spcPct val="95000"/>
              </a:lnSpc>
              <a:spcBef>
                <a:spcPct val="50000"/>
              </a:spcBef>
              <a:buFontTx/>
              <a:buChar char="•"/>
            </a:pPr>
            <a:r>
              <a:rPr lang="en-US" sz="2800" b="1" dirty="0"/>
              <a:t>Only 10.5 million worked on the farms, while 38 million labored in business and industry.</a:t>
            </a:r>
          </a:p>
          <a:p>
            <a:pPr lvl="1" indent="-223838">
              <a:lnSpc>
                <a:spcPct val="95000"/>
              </a:lnSpc>
              <a:spcBef>
                <a:spcPct val="50000"/>
              </a:spcBef>
              <a:buFontTx/>
              <a:buChar char="•"/>
            </a:pPr>
            <a:r>
              <a:rPr lang="en-US" sz="2800" b="1" dirty="0"/>
              <a:t>Enjoyed a per capita income just over $625.00 annually.</a:t>
            </a:r>
          </a:p>
          <a:p>
            <a:pPr lvl="1" indent="-223838">
              <a:lnSpc>
                <a:spcPct val="95000"/>
              </a:lnSpc>
              <a:spcBef>
                <a:spcPct val="50000"/>
              </a:spcBef>
              <a:buFontTx/>
              <a:buChar char="•"/>
            </a:pPr>
            <a:r>
              <a:rPr lang="en-US" sz="2800" b="1" dirty="0"/>
              <a:t>Had a life expectancy of 60 years.</a:t>
            </a:r>
          </a:p>
          <a:p>
            <a:pPr lvl="1" indent="-223838">
              <a:lnSpc>
                <a:spcPct val="95000"/>
              </a:lnSpc>
              <a:spcBef>
                <a:spcPct val="50000"/>
              </a:spcBef>
              <a:buFontTx/>
              <a:buChar char="•"/>
            </a:pPr>
            <a:r>
              <a:rPr lang="en-US" sz="2800" b="1" dirty="0"/>
              <a:t>Had thirty chances in a hundred of graduating from a high school.</a:t>
            </a:r>
          </a:p>
          <a:p>
            <a:pPr lvl="1" indent="-223838">
              <a:lnSpc>
                <a:spcPct val="95000"/>
              </a:lnSpc>
              <a:spcBef>
                <a:spcPct val="50000"/>
              </a:spcBef>
              <a:buFontTx/>
              <a:buChar char="•"/>
            </a:pPr>
            <a:r>
              <a:rPr lang="en-US" sz="2800" b="1" dirty="0"/>
              <a:t>Worked over 42 hours each week at 55 cents per hour.</a:t>
            </a:r>
          </a:p>
        </p:txBody>
      </p:sp>
      <p:sp>
        <p:nvSpPr>
          <p:cNvPr id="20484" name="Rectangle 2"/>
          <p:cNvSpPr>
            <a:spLocks noChangeArrowheads="1"/>
          </p:cNvSpPr>
          <p:nvPr/>
        </p:nvSpPr>
        <p:spPr bwMode="auto">
          <a:xfrm>
            <a:off x="762000" y="990600"/>
            <a:ext cx="7772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sz="2800" b="1" dirty="0"/>
          </a:p>
        </p:txBody>
      </p:sp>
      <p:sp>
        <p:nvSpPr>
          <p:cNvPr id="20485" name="Rectangle 3"/>
          <p:cNvSpPr>
            <a:spLocks noGrp="1" noChangeArrowheads="1"/>
          </p:cNvSpPr>
          <p:nvPr>
            <p:ph type="title"/>
          </p:nvPr>
        </p:nvSpPr>
        <p:spPr>
          <a:xfrm>
            <a:off x="685800" y="0"/>
            <a:ext cx="7772400" cy="1143000"/>
          </a:xfrm>
        </p:spPr>
        <p:txBody>
          <a:bodyPr/>
          <a:lstStyle/>
          <a:p>
            <a:pPr eaLnBrk="1" hangingPunct="1"/>
            <a:r>
              <a:rPr lang="en-US" dirty="0" smtClean="0">
                <a:solidFill>
                  <a:schemeClr val="tx1"/>
                </a:solidFill>
              </a:rPr>
              <a:t>~The Working American~</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4648B73-A64D-4667-88D8-EB5199D7A822}" type="slidenum">
              <a:rPr lang="en-US" sz="1400" smtClean="0"/>
              <a:pPr eaLnBrk="1" hangingPunct="1"/>
              <a:t>2</a:t>
            </a:fld>
            <a:endParaRPr lang="en-US" sz="1400" dirty="0" smtClean="0"/>
          </a:p>
        </p:txBody>
      </p:sp>
      <p:sp>
        <p:nvSpPr>
          <p:cNvPr id="3075" name="Rectangle 2"/>
          <p:cNvSpPr>
            <a:spLocks noGrp="1" noChangeArrowheads="1"/>
          </p:cNvSpPr>
          <p:nvPr>
            <p:ph type="title"/>
          </p:nvPr>
        </p:nvSpPr>
        <p:spPr>
          <a:xfrm>
            <a:off x="657726" y="0"/>
            <a:ext cx="7772400" cy="1143000"/>
          </a:xfrm>
        </p:spPr>
        <p:txBody>
          <a:bodyPr/>
          <a:lstStyle/>
          <a:p>
            <a:pPr eaLnBrk="1" hangingPunct="1"/>
            <a:r>
              <a:rPr lang="en-US" dirty="0" smtClean="0"/>
              <a:t>QM or TQM and You!</a:t>
            </a:r>
          </a:p>
        </p:txBody>
      </p:sp>
      <p:sp>
        <p:nvSpPr>
          <p:cNvPr id="3076" name="Text Box 3"/>
          <p:cNvSpPr txBox="1">
            <a:spLocks noChangeArrowheads="1"/>
          </p:cNvSpPr>
          <p:nvPr/>
        </p:nvSpPr>
        <p:spPr bwMode="auto">
          <a:xfrm>
            <a:off x="733926" y="935961"/>
            <a:ext cx="7620000"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627063" indent="-160338"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u="sng" dirty="0" smtClean="0">
                <a:solidFill>
                  <a:srgbClr val="002060"/>
                </a:solidFill>
              </a:rPr>
              <a:t>You get to define quality from your Perspective! </a:t>
            </a:r>
          </a:p>
          <a:p>
            <a:pPr eaLnBrk="1" hangingPunct="1">
              <a:spcBef>
                <a:spcPct val="50000"/>
              </a:spcBef>
            </a:pPr>
            <a:r>
              <a:rPr lang="en-US" b="1" dirty="0" smtClean="0"/>
              <a:t>But what's </a:t>
            </a:r>
            <a:r>
              <a:rPr lang="en-US" b="1" dirty="0"/>
              <a:t>important here is what Quality Management or Total Quality Management has done for you, your standard of living, quality of life, security and even your life expectancy...</a:t>
            </a:r>
          </a:p>
          <a:p>
            <a:pPr lvl="1" eaLnBrk="1" hangingPunct="1">
              <a:spcBef>
                <a:spcPct val="50000"/>
              </a:spcBef>
              <a:buFontTx/>
              <a:buChar char="•"/>
            </a:pPr>
            <a:r>
              <a:rPr lang="en-US" b="1" dirty="0"/>
              <a:t>It promotes your individual development.</a:t>
            </a:r>
          </a:p>
          <a:p>
            <a:pPr lvl="1" eaLnBrk="1" hangingPunct="1">
              <a:spcBef>
                <a:spcPct val="50000"/>
              </a:spcBef>
              <a:buFontTx/>
              <a:buChar char="•"/>
            </a:pPr>
            <a:r>
              <a:rPr lang="en-US" b="1" dirty="0"/>
              <a:t>Improves your work and home environment.</a:t>
            </a:r>
          </a:p>
          <a:p>
            <a:pPr lvl="1" eaLnBrk="1" hangingPunct="1">
              <a:spcBef>
                <a:spcPct val="50000"/>
              </a:spcBef>
              <a:buFontTx/>
              <a:buChar char="•"/>
            </a:pPr>
            <a:r>
              <a:rPr lang="en-US" b="1" dirty="0"/>
              <a:t>Provides value in the products we consume.</a:t>
            </a:r>
          </a:p>
          <a:p>
            <a:pPr lvl="1" eaLnBrk="1" hangingPunct="1">
              <a:spcBef>
                <a:spcPct val="50000"/>
              </a:spcBef>
              <a:buFontTx/>
              <a:buChar char="•"/>
            </a:pPr>
            <a:r>
              <a:rPr lang="en-US" b="1" dirty="0"/>
              <a:t>Constantly strives to improve your standard of living</a:t>
            </a:r>
          </a:p>
        </p:txBody>
      </p:sp>
      <p:pic>
        <p:nvPicPr>
          <p:cNvPr id="3077"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963" y="5691188"/>
            <a:ext cx="760412"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177925" y="5791200"/>
            <a:ext cx="5070475" cy="830263"/>
          </a:xfrm>
          <a:prstGeom prst="rect">
            <a:avLst/>
          </a:prstGeom>
          <a:solidFill>
            <a:schemeClr val="bg1"/>
          </a:solidFill>
        </p:spPr>
        <p:txBody>
          <a:bodyPr>
            <a:spAutoFit/>
          </a:bodyPr>
          <a:lstStyle/>
          <a:p>
            <a:pPr>
              <a:defRPr/>
            </a:pPr>
            <a:r>
              <a:rPr lang="en-US" b="1" i="1" dirty="0">
                <a:solidFill>
                  <a:schemeClr val="accent6"/>
                </a:solidFill>
              </a:rPr>
              <a:t>When you see this symbol you may expect this to be a Exam issue!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647DBA2-71E2-41A6-9965-B5BE71F42BD0}" type="slidenum">
              <a:rPr lang="en-US" sz="1400" smtClean="0"/>
              <a:pPr eaLnBrk="1" hangingPunct="1"/>
              <a:t>20</a:t>
            </a:fld>
            <a:endParaRPr lang="en-US" sz="1400" dirty="0" smtClean="0"/>
          </a:p>
        </p:txBody>
      </p:sp>
      <p:sp>
        <p:nvSpPr>
          <p:cNvPr id="21507" name="Rectangle 2"/>
          <p:cNvSpPr>
            <a:spLocks noChangeArrowheads="1"/>
          </p:cNvSpPr>
          <p:nvPr/>
        </p:nvSpPr>
        <p:spPr bwMode="auto">
          <a:xfrm>
            <a:off x="762000" y="990600"/>
            <a:ext cx="7772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sz="2800" b="1" dirty="0"/>
          </a:p>
        </p:txBody>
      </p:sp>
      <p:sp>
        <p:nvSpPr>
          <p:cNvPr id="21508" name="Rectangle 3"/>
          <p:cNvSpPr>
            <a:spLocks noGrp="1" noChangeArrowheads="1"/>
          </p:cNvSpPr>
          <p:nvPr>
            <p:ph type="title"/>
          </p:nvPr>
        </p:nvSpPr>
        <p:spPr>
          <a:xfrm>
            <a:off x="685800" y="0"/>
            <a:ext cx="7772400" cy="1143000"/>
          </a:xfrm>
        </p:spPr>
        <p:txBody>
          <a:bodyPr/>
          <a:lstStyle/>
          <a:p>
            <a:pPr eaLnBrk="1" hangingPunct="1"/>
            <a:r>
              <a:rPr lang="en-US" dirty="0" smtClean="0">
                <a:solidFill>
                  <a:schemeClr val="tx1"/>
                </a:solidFill>
              </a:rPr>
              <a:t>~The Working American~</a:t>
            </a:r>
          </a:p>
        </p:txBody>
      </p:sp>
      <p:sp>
        <p:nvSpPr>
          <p:cNvPr id="21509" name="Rectangle 4"/>
          <p:cNvSpPr>
            <a:spLocks noChangeArrowheads="1"/>
          </p:cNvSpPr>
          <p:nvPr/>
        </p:nvSpPr>
        <p:spPr bwMode="auto">
          <a:xfrm>
            <a:off x="838200" y="990600"/>
            <a:ext cx="7772400" cy="5227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5000"/>
              </a:lnSpc>
              <a:spcBef>
                <a:spcPct val="50000"/>
              </a:spcBef>
            </a:pPr>
            <a:r>
              <a:rPr lang="en-US" sz="2800" b="1" dirty="0"/>
              <a:t>By 1976: Was one of 214 million Americans</a:t>
            </a:r>
          </a:p>
          <a:p>
            <a:pPr lvl="1" indent="-287338">
              <a:lnSpc>
                <a:spcPct val="95000"/>
              </a:lnSpc>
              <a:spcBef>
                <a:spcPct val="50000"/>
              </a:spcBef>
              <a:buFontTx/>
              <a:buChar char="•"/>
            </a:pPr>
            <a:r>
              <a:rPr lang="en-US" sz="2800" b="1" dirty="0"/>
              <a:t>3 million worked on the farms and 80 million in business and industry.</a:t>
            </a:r>
          </a:p>
          <a:p>
            <a:pPr lvl="1" indent="-287338">
              <a:lnSpc>
                <a:spcPct val="95000"/>
              </a:lnSpc>
              <a:spcBef>
                <a:spcPct val="50000"/>
              </a:spcBef>
              <a:buFontTx/>
              <a:buChar char="•"/>
            </a:pPr>
            <a:r>
              <a:rPr lang="en-US" sz="2800" b="1" dirty="0"/>
              <a:t>Enjoyed a per capita income just over $6000.00 annually.</a:t>
            </a:r>
          </a:p>
          <a:p>
            <a:pPr lvl="1" indent="-287338">
              <a:lnSpc>
                <a:spcPct val="95000"/>
              </a:lnSpc>
              <a:spcBef>
                <a:spcPct val="50000"/>
              </a:spcBef>
              <a:buFontTx/>
              <a:buChar char="•"/>
            </a:pPr>
            <a:r>
              <a:rPr lang="en-US" sz="2800" b="1" dirty="0"/>
              <a:t>Had a life expectancy of 72 years.</a:t>
            </a:r>
          </a:p>
          <a:p>
            <a:pPr lvl="1" indent="-287338">
              <a:lnSpc>
                <a:spcPct val="95000"/>
              </a:lnSpc>
              <a:spcBef>
                <a:spcPct val="50000"/>
              </a:spcBef>
              <a:buFontTx/>
              <a:buChar char="•"/>
            </a:pPr>
            <a:r>
              <a:rPr lang="en-US" sz="2800" b="1" dirty="0"/>
              <a:t>Had 75% chance of graduating from a high school.</a:t>
            </a:r>
          </a:p>
          <a:p>
            <a:pPr lvl="1" indent="-287338">
              <a:lnSpc>
                <a:spcPct val="95000"/>
              </a:lnSpc>
              <a:spcBef>
                <a:spcPct val="50000"/>
              </a:spcBef>
              <a:buFontTx/>
              <a:buChar char="•"/>
            </a:pPr>
            <a:r>
              <a:rPr lang="en-US" sz="2800" b="1" dirty="0"/>
              <a:t>Still worked fewer than 40 hours each week at nearly $5.00 per hour.</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957ADF9-7A45-47AD-8945-B2B7FB7C65DB}" type="slidenum">
              <a:rPr lang="en-US" sz="1400" smtClean="0"/>
              <a:pPr eaLnBrk="1" hangingPunct="1"/>
              <a:t>21</a:t>
            </a:fld>
            <a:endParaRPr lang="en-US" sz="1400" dirty="0" smtClean="0"/>
          </a:p>
        </p:txBody>
      </p:sp>
      <p:sp>
        <p:nvSpPr>
          <p:cNvPr id="22531" name="Rectangle 2"/>
          <p:cNvSpPr>
            <a:spLocks noChangeArrowheads="1"/>
          </p:cNvSpPr>
          <p:nvPr/>
        </p:nvSpPr>
        <p:spPr bwMode="auto">
          <a:xfrm>
            <a:off x="762000" y="990600"/>
            <a:ext cx="7772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sz="2800" b="1" dirty="0"/>
          </a:p>
        </p:txBody>
      </p:sp>
      <p:sp>
        <p:nvSpPr>
          <p:cNvPr id="22532" name="Rectangle 3"/>
          <p:cNvSpPr>
            <a:spLocks noGrp="1" noChangeArrowheads="1"/>
          </p:cNvSpPr>
          <p:nvPr>
            <p:ph type="title"/>
          </p:nvPr>
        </p:nvSpPr>
        <p:spPr>
          <a:xfrm>
            <a:off x="685800" y="0"/>
            <a:ext cx="7772400" cy="1143000"/>
          </a:xfrm>
        </p:spPr>
        <p:txBody>
          <a:bodyPr/>
          <a:lstStyle/>
          <a:p>
            <a:pPr eaLnBrk="1" hangingPunct="1"/>
            <a:r>
              <a:rPr lang="en-US" dirty="0" smtClean="0">
                <a:solidFill>
                  <a:schemeClr val="tx1"/>
                </a:solidFill>
              </a:rPr>
              <a:t>~The Working American~</a:t>
            </a:r>
          </a:p>
        </p:txBody>
      </p:sp>
      <p:sp>
        <p:nvSpPr>
          <p:cNvPr id="22533" name="Rectangle 4"/>
          <p:cNvSpPr>
            <a:spLocks noChangeArrowheads="1"/>
          </p:cNvSpPr>
          <p:nvPr/>
        </p:nvSpPr>
        <p:spPr bwMode="auto">
          <a:xfrm>
            <a:off x="685800" y="1219200"/>
            <a:ext cx="7772400" cy="326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33363" indent="-233363">
              <a:spcBef>
                <a:spcPct val="50000"/>
              </a:spcBef>
              <a:buFontTx/>
              <a:buChar char="•"/>
            </a:pPr>
            <a:r>
              <a:rPr lang="en-US" sz="3200" b="1" dirty="0"/>
              <a:t>In 1976 had a greater chance of owning a home than any worker in any other country, twice the access to a TV and five times the access to a radio as his counterparts in other leading nations...</a:t>
            </a:r>
          </a:p>
          <a:p>
            <a:pPr marL="233363" indent="-233363">
              <a:spcBef>
                <a:spcPct val="50000"/>
              </a:spcBef>
              <a:buFontTx/>
              <a:buChar char="•"/>
            </a:pPr>
            <a:r>
              <a:rPr lang="en-US" sz="3200" b="1" dirty="0"/>
              <a:t>In short a better life!</a:t>
            </a:r>
          </a:p>
        </p:txBody>
      </p:sp>
      <p:sp>
        <p:nvSpPr>
          <p:cNvPr id="22534" name="Text Box 5"/>
          <p:cNvSpPr txBox="1">
            <a:spLocks noChangeArrowheads="1"/>
          </p:cNvSpPr>
          <p:nvPr/>
        </p:nvSpPr>
        <p:spPr bwMode="auto">
          <a:xfrm>
            <a:off x="838200" y="4876800"/>
            <a:ext cx="7543800" cy="10763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en-US" sz="3200" b="1" dirty="0">
                <a:solidFill>
                  <a:srgbClr val="FF3300"/>
                </a:solidFill>
              </a:rPr>
              <a:t>Now lets look at a timeline of Quality Evolution and Significant Events</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C2F04DE-E9C8-4CA3-9E96-D0677E58A0BB}" type="slidenum">
              <a:rPr lang="en-US" sz="1400" smtClean="0"/>
              <a:pPr eaLnBrk="1" hangingPunct="1"/>
              <a:t>22</a:t>
            </a:fld>
            <a:endParaRPr lang="en-US" sz="1400" dirty="0" smtClean="0"/>
          </a:p>
        </p:txBody>
      </p:sp>
      <p:sp>
        <p:nvSpPr>
          <p:cNvPr id="23555"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bg2"/>
                </a:solidFill>
                <a:miter lim="800000"/>
                <a:headEnd/>
                <a:tailEnd/>
              </a14:hiddenLine>
            </a:ext>
          </a:extLst>
        </p:spPr>
        <p:txBody>
          <a:bodyPr lIns="90488" tIns="44450" rIns="90488" bIns="44450"/>
          <a:lstStyle/>
          <a:p>
            <a:pPr eaLnBrk="1" hangingPunct="1"/>
            <a:r>
              <a:rPr lang="en-US" dirty="0" smtClean="0">
                <a:solidFill>
                  <a:schemeClr val="tx1"/>
                </a:solidFill>
              </a:rPr>
              <a:t>Quality in the Middle Ages</a:t>
            </a:r>
          </a:p>
        </p:txBody>
      </p:sp>
      <p:sp>
        <p:nvSpPr>
          <p:cNvPr id="23556" name="Rectangle 3"/>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bg2"/>
                </a:solidFill>
                <a:miter lim="800000"/>
                <a:headEnd/>
                <a:tailEnd/>
              </a14:hiddenLine>
            </a:ext>
          </a:extLst>
        </p:spPr>
        <p:txBody>
          <a:bodyPr lIns="90488" tIns="44450" rIns="90488" bIns="44450"/>
          <a:lstStyle/>
          <a:p>
            <a:pPr eaLnBrk="1" hangingPunct="1"/>
            <a:r>
              <a:rPr lang="en-US" sz="4000" dirty="0" smtClean="0"/>
              <a:t>quality was controlled by long training periods in the guilds</a:t>
            </a:r>
          </a:p>
          <a:p>
            <a:pPr eaLnBrk="1" hangingPunct="1"/>
            <a:r>
              <a:rPr lang="en-US" sz="4000" dirty="0" smtClean="0"/>
              <a:t>pride in quality of their products was instilled in workers </a:t>
            </a:r>
          </a:p>
        </p:txBody>
      </p:sp>
      <p:grpSp>
        <p:nvGrpSpPr>
          <p:cNvPr id="23557" name="Group 4"/>
          <p:cNvGrpSpPr>
            <a:grpSpLocks/>
          </p:cNvGrpSpPr>
          <p:nvPr/>
        </p:nvGrpSpPr>
        <p:grpSpPr bwMode="auto">
          <a:xfrm>
            <a:off x="762000" y="5480050"/>
            <a:ext cx="7772400" cy="698500"/>
            <a:chOff x="480" y="3452"/>
            <a:chExt cx="4896" cy="440"/>
          </a:xfrm>
        </p:grpSpPr>
        <p:grpSp>
          <p:nvGrpSpPr>
            <p:cNvPr id="23566" name="Group 5"/>
            <p:cNvGrpSpPr>
              <a:grpSpLocks/>
            </p:cNvGrpSpPr>
            <p:nvPr/>
          </p:nvGrpSpPr>
          <p:grpSpPr bwMode="auto">
            <a:xfrm>
              <a:off x="480" y="3452"/>
              <a:ext cx="4896" cy="440"/>
              <a:chOff x="480" y="3452"/>
              <a:chExt cx="4896" cy="440"/>
            </a:xfrm>
          </p:grpSpPr>
          <p:sp>
            <p:nvSpPr>
              <p:cNvPr id="23572" name="Line 6"/>
              <p:cNvSpPr>
                <a:spLocks noChangeShapeType="1"/>
              </p:cNvSpPr>
              <p:nvPr/>
            </p:nvSpPr>
            <p:spPr bwMode="auto">
              <a:xfrm>
                <a:off x="480" y="3460"/>
                <a:ext cx="0" cy="424"/>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573" name="Line 7"/>
              <p:cNvSpPr>
                <a:spLocks noChangeShapeType="1"/>
              </p:cNvSpPr>
              <p:nvPr/>
            </p:nvSpPr>
            <p:spPr bwMode="auto">
              <a:xfrm>
                <a:off x="484" y="3888"/>
                <a:ext cx="4888"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574" name="Line 8"/>
              <p:cNvSpPr>
                <a:spLocks noChangeShapeType="1"/>
              </p:cNvSpPr>
              <p:nvPr/>
            </p:nvSpPr>
            <p:spPr bwMode="auto">
              <a:xfrm flipV="1">
                <a:off x="5376" y="3452"/>
                <a:ext cx="0" cy="44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3567" name="Line 9"/>
            <p:cNvSpPr>
              <a:spLocks noChangeShapeType="1"/>
            </p:cNvSpPr>
            <p:nvPr/>
          </p:nvSpPr>
          <p:spPr bwMode="auto">
            <a:xfrm flipV="1">
              <a:off x="2928" y="3452"/>
              <a:ext cx="0" cy="44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568" name="Line 10"/>
            <p:cNvSpPr>
              <a:spLocks noChangeShapeType="1"/>
            </p:cNvSpPr>
            <p:nvPr/>
          </p:nvSpPr>
          <p:spPr bwMode="auto">
            <a:xfrm flipV="1">
              <a:off x="1152" y="3452"/>
              <a:ext cx="0" cy="44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569" name="Line 11"/>
            <p:cNvSpPr>
              <a:spLocks noChangeShapeType="1"/>
            </p:cNvSpPr>
            <p:nvPr/>
          </p:nvSpPr>
          <p:spPr bwMode="auto">
            <a:xfrm flipV="1">
              <a:off x="2016" y="3452"/>
              <a:ext cx="0" cy="44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570" name="Line 12"/>
            <p:cNvSpPr>
              <a:spLocks noChangeShapeType="1"/>
            </p:cNvSpPr>
            <p:nvPr/>
          </p:nvSpPr>
          <p:spPr bwMode="auto">
            <a:xfrm flipV="1">
              <a:off x="3792" y="3452"/>
              <a:ext cx="0" cy="44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571" name="Line 13"/>
            <p:cNvSpPr>
              <a:spLocks noChangeShapeType="1"/>
            </p:cNvSpPr>
            <p:nvPr/>
          </p:nvSpPr>
          <p:spPr bwMode="auto">
            <a:xfrm flipV="1">
              <a:off x="4560" y="3452"/>
              <a:ext cx="0" cy="44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3558"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23559"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23560"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23561"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23562"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23563"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23564" name="Oval 21"/>
          <p:cNvSpPr>
            <a:spLocks noChangeArrowheads="1"/>
          </p:cNvSpPr>
          <p:nvPr/>
        </p:nvSpPr>
        <p:spPr bwMode="auto">
          <a:xfrm>
            <a:off x="692150" y="5721350"/>
            <a:ext cx="1206500" cy="368300"/>
          </a:xfrm>
          <a:prstGeom prst="ellipse">
            <a:avLst/>
          </a:prstGeom>
          <a:solidFill>
            <a:srgbClr val="FF3300"/>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565" name="Rectangle 23"/>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A8BF8A9-2F44-4138-930F-FFEACD574606}" type="slidenum">
              <a:rPr lang="en-US" sz="1400" smtClean="0"/>
              <a:pPr eaLnBrk="1" hangingPunct="1"/>
              <a:t>23</a:t>
            </a:fld>
            <a:endParaRPr lang="en-US" sz="1400" dirty="0" smtClean="0"/>
          </a:p>
        </p:txBody>
      </p:sp>
      <p:sp>
        <p:nvSpPr>
          <p:cNvPr id="24579"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Industrial Revolution</a:t>
            </a:r>
          </a:p>
        </p:txBody>
      </p:sp>
      <p:sp>
        <p:nvSpPr>
          <p:cNvPr id="24580" name="Rectangle 3"/>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specialization of labor</a:t>
            </a:r>
          </a:p>
          <a:p>
            <a:pPr eaLnBrk="1" hangingPunct="1"/>
            <a:r>
              <a:rPr lang="en-US" sz="4000" dirty="0" smtClean="0"/>
              <a:t>each worker no longer made the entire product</a:t>
            </a:r>
          </a:p>
          <a:p>
            <a:pPr eaLnBrk="1" hangingPunct="1"/>
            <a:r>
              <a:rPr lang="en-US" sz="4000" dirty="0" smtClean="0"/>
              <a:t>some decline in workmanship</a:t>
            </a:r>
          </a:p>
        </p:txBody>
      </p:sp>
      <p:grpSp>
        <p:nvGrpSpPr>
          <p:cNvPr id="24581" name="Group 4"/>
          <p:cNvGrpSpPr>
            <a:grpSpLocks/>
          </p:cNvGrpSpPr>
          <p:nvPr/>
        </p:nvGrpSpPr>
        <p:grpSpPr bwMode="auto">
          <a:xfrm>
            <a:off x="762000" y="5480050"/>
            <a:ext cx="7772400" cy="698500"/>
            <a:chOff x="480" y="3452"/>
            <a:chExt cx="4896" cy="440"/>
          </a:xfrm>
        </p:grpSpPr>
        <p:grpSp>
          <p:nvGrpSpPr>
            <p:cNvPr id="24591" name="Group 5"/>
            <p:cNvGrpSpPr>
              <a:grpSpLocks/>
            </p:cNvGrpSpPr>
            <p:nvPr/>
          </p:nvGrpSpPr>
          <p:grpSpPr bwMode="auto">
            <a:xfrm>
              <a:off x="480" y="3452"/>
              <a:ext cx="4896" cy="440"/>
              <a:chOff x="480" y="3452"/>
              <a:chExt cx="4896" cy="440"/>
            </a:xfrm>
          </p:grpSpPr>
          <p:sp>
            <p:nvSpPr>
              <p:cNvPr id="24597"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598"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599"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4592"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593"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594"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595"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596"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4582"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24583"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24584"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24585"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24586"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24587"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24588"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24589" name="Oval 21"/>
          <p:cNvSpPr>
            <a:spLocks noChangeArrowheads="1"/>
          </p:cNvSpPr>
          <p:nvPr/>
        </p:nvSpPr>
        <p:spPr bwMode="auto">
          <a:xfrm>
            <a:off x="5340350" y="5797550"/>
            <a:ext cx="7493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24590"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56563" y="381000"/>
            <a:ext cx="6842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593EED8-9C79-4A6F-8254-EDB55349E560}" type="slidenum">
              <a:rPr lang="en-US" sz="1400" smtClean="0"/>
              <a:pPr eaLnBrk="1" hangingPunct="1"/>
              <a:t>24</a:t>
            </a:fld>
            <a:endParaRPr lang="en-US" sz="1400" dirty="0" smtClean="0"/>
          </a:p>
        </p:txBody>
      </p:sp>
      <p:sp>
        <p:nvSpPr>
          <p:cNvPr id="25603"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Industrial Revolution</a:t>
            </a:r>
          </a:p>
        </p:txBody>
      </p:sp>
      <p:sp>
        <p:nvSpPr>
          <p:cNvPr id="25604" name="Rectangle 3"/>
          <p:cNvSpPr>
            <a:spLocks noGrp="1" noChangeArrowheads="1"/>
          </p:cNvSpPr>
          <p:nvPr>
            <p:ph type="body" sz="half" idx="1"/>
          </p:nvPr>
        </p:nvSpPr>
        <p:spPr>
          <a:xfrm>
            <a:off x="762000" y="21336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quality was not greatly affected until products became more complicated</a:t>
            </a:r>
          </a:p>
        </p:txBody>
      </p:sp>
      <p:grpSp>
        <p:nvGrpSpPr>
          <p:cNvPr id="25605" name="Group 4"/>
          <p:cNvGrpSpPr>
            <a:grpSpLocks/>
          </p:cNvGrpSpPr>
          <p:nvPr/>
        </p:nvGrpSpPr>
        <p:grpSpPr bwMode="auto">
          <a:xfrm>
            <a:off x="762000" y="5480050"/>
            <a:ext cx="7772400" cy="698500"/>
            <a:chOff x="480" y="3452"/>
            <a:chExt cx="4896" cy="440"/>
          </a:xfrm>
        </p:grpSpPr>
        <p:grpSp>
          <p:nvGrpSpPr>
            <p:cNvPr id="25615" name="Group 5"/>
            <p:cNvGrpSpPr>
              <a:grpSpLocks/>
            </p:cNvGrpSpPr>
            <p:nvPr/>
          </p:nvGrpSpPr>
          <p:grpSpPr bwMode="auto">
            <a:xfrm>
              <a:off x="480" y="3452"/>
              <a:ext cx="4896" cy="440"/>
              <a:chOff x="480" y="3452"/>
              <a:chExt cx="4896" cy="440"/>
            </a:xfrm>
          </p:grpSpPr>
          <p:sp>
            <p:nvSpPr>
              <p:cNvPr id="25621"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622"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623"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5616"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617"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618"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619"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620"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5606"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25607"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25608"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25609"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25610"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25611"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25612"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25613" name="Oval 21"/>
          <p:cNvSpPr>
            <a:spLocks noChangeArrowheads="1"/>
          </p:cNvSpPr>
          <p:nvPr/>
        </p:nvSpPr>
        <p:spPr bwMode="auto">
          <a:xfrm>
            <a:off x="5340350" y="5797550"/>
            <a:ext cx="7493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25614"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56563" y="228600"/>
            <a:ext cx="6842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C24DAD4-C240-4F18-9660-B954607E8D8D}" type="slidenum">
              <a:rPr lang="en-US" sz="1400" smtClean="0"/>
              <a:pPr eaLnBrk="1" hangingPunct="1"/>
              <a:t>25</a:t>
            </a:fld>
            <a:endParaRPr lang="en-US" sz="1400" dirty="0" smtClean="0"/>
          </a:p>
        </p:txBody>
      </p:sp>
      <p:sp>
        <p:nvSpPr>
          <p:cNvPr id="26627"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Industrial Revolution</a:t>
            </a:r>
          </a:p>
        </p:txBody>
      </p:sp>
      <p:sp>
        <p:nvSpPr>
          <p:cNvPr id="26628" name="Rectangle 3"/>
          <p:cNvSpPr>
            <a:spLocks noGrp="1" noChangeArrowheads="1"/>
          </p:cNvSpPr>
          <p:nvPr>
            <p:ph type="body" sz="half" idx="1"/>
          </p:nvPr>
        </p:nvSpPr>
        <p:spPr>
          <a:xfrm>
            <a:off x="609600" y="1752600"/>
            <a:ext cx="80772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1911, Frederick W. Taylor publishes “The Principles of Scientific Management” Giving birth to such techniques as time study</a:t>
            </a:r>
          </a:p>
        </p:txBody>
      </p:sp>
      <p:grpSp>
        <p:nvGrpSpPr>
          <p:cNvPr id="26629" name="Group 4"/>
          <p:cNvGrpSpPr>
            <a:grpSpLocks/>
          </p:cNvGrpSpPr>
          <p:nvPr/>
        </p:nvGrpSpPr>
        <p:grpSpPr bwMode="auto">
          <a:xfrm>
            <a:off x="762000" y="5480050"/>
            <a:ext cx="7772400" cy="698500"/>
            <a:chOff x="480" y="3452"/>
            <a:chExt cx="4896" cy="440"/>
          </a:xfrm>
        </p:grpSpPr>
        <p:grpSp>
          <p:nvGrpSpPr>
            <p:cNvPr id="26638" name="Group 5"/>
            <p:cNvGrpSpPr>
              <a:grpSpLocks/>
            </p:cNvGrpSpPr>
            <p:nvPr/>
          </p:nvGrpSpPr>
          <p:grpSpPr bwMode="auto">
            <a:xfrm>
              <a:off x="480" y="3452"/>
              <a:ext cx="4896" cy="440"/>
              <a:chOff x="480" y="3452"/>
              <a:chExt cx="4896" cy="440"/>
            </a:xfrm>
          </p:grpSpPr>
          <p:sp>
            <p:nvSpPr>
              <p:cNvPr id="26644"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645"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646"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6639"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640"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641"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642"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643"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6630"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26631"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26632"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26633"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26634"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26635"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26636"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26637" name="Oval 21"/>
          <p:cNvSpPr>
            <a:spLocks noChangeArrowheads="1"/>
          </p:cNvSpPr>
          <p:nvPr/>
        </p:nvSpPr>
        <p:spPr bwMode="auto">
          <a:xfrm>
            <a:off x="7239000" y="5943600"/>
            <a:ext cx="228600" cy="1524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FE36DF1-A6BE-4D47-ADDB-6C03A5FC0A90}" type="slidenum">
              <a:rPr lang="en-US" sz="1400" smtClean="0"/>
              <a:pPr eaLnBrk="1" hangingPunct="1"/>
              <a:t>26</a:t>
            </a:fld>
            <a:endParaRPr lang="en-US" sz="1400" dirty="0" smtClean="0"/>
          </a:p>
        </p:txBody>
      </p:sp>
      <p:sp>
        <p:nvSpPr>
          <p:cNvPr id="27651" name="Rectangle 2"/>
          <p:cNvSpPr>
            <a:spLocks noGrp="1" noChangeArrowheads="1"/>
          </p:cNvSpPr>
          <p:nvPr>
            <p:ph type="title"/>
          </p:nvPr>
        </p:nvSpPr>
        <p:spPr>
          <a:xfrm>
            <a:off x="876300" y="609600"/>
            <a:ext cx="73914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Statistical Quality Control</a:t>
            </a:r>
          </a:p>
        </p:txBody>
      </p:sp>
      <p:sp>
        <p:nvSpPr>
          <p:cNvPr id="27652" name="Rectangle 3"/>
          <p:cNvSpPr>
            <a:spLocks noGrp="1" noChangeArrowheads="1"/>
          </p:cNvSpPr>
          <p:nvPr>
            <p:ph type="body" sz="half" idx="1"/>
          </p:nvPr>
        </p:nvSpPr>
        <p:spPr>
          <a:xfrm>
            <a:off x="304800" y="1828800"/>
            <a:ext cx="6781800" cy="3200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1924,  Dr. Shewhart of Bell Labs developed a statistical chart for the control of product variables</a:t>
            </a:r>
          </a:p>
        </p:txBody>
      </p:sp>
      <p:grpSp>
        <p:nvGrpSpPr>
          <p:cNvPr id="27653" name="Group 4"/>
          <p:cNvGrpSpPr>
            <a:grpSpLocks/>
          </p:cNvGrpSpPr>
          <p:nvPr/>
        </p:nvGrpSpPr>
        <p:grpSpPr bwMode="auto">
          <a:xfrm>
            <a:off x="762000" y="5480050"/>
            <a:ext cx="7772400" cy="698500"/>
            <a:chOff x="480" y="3452"/>
            <a:chExt cx="4896" cy="440"/>
          </a:xfrm>
        </p:grpSpPr>
        <p:grpSp>
          <p:nvGrpSpPr>
            <p:cNvPr id="27664" name="Group 5"/>
            <p:cNvGrpSpPr>
              <a:grpSpLocks/>
            </p:cNvGrpSpPr>
            <p:nvPr/>
          </p:nvGrpSpPr>
          <p:grpSpPr bwMode="auto">
            <a:xfrm>
              <a:off x="480" y="3452"/>
              <a:ext cx="4896" cy="440"/>
              <a:chOff x="480" y="3452"/>
              <a:chExt cx="4896" cy="440"/>
            </a:xfrm>
          </p:grpSpPr>
          <p:sp>
            <p:nvSpPr>
              <p:cNvPr id="27670"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7671"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7672"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7665"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7666"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7667"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7668"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7669"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7654"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27655"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27656"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27657"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27658"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27659"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27660"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27661" name="Oval 21"/>
          <p:cNvSpPr>
            <a:spLocks noChangeArrowheads="1"/>
          </p:cNvSpPr>
          <p:nvPr/>
        </p:nvSpPr>
        <p:spPr bwMode="auto">
          <a:xfrm>
            <a:off x="7321550" y="5949950"/>
            <a:ext cx="2159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27662" name="Picture 22" descr="Shewh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038350"/>
            <a:ext cx="2090738"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3" name="Picture 5" descr="C:\Users\Hughes\AppData\Local\Microsoft\Windows\Temporary Internet Files\Content.IE5\XE0VO39W\MC9001875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32775" y="228600"/>
            <a:ext cx="684213"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D9647E5-A943-462C-ACD0-7892C4D2DB39}" type="slidenum">
              <a:rPr lang="en-US" sz="1400" smtClean="0"/>
              <a:pPr eaLnBrk="1" hangingPunct="1"/>
              <a:t>27</a:t>
            </a:fld>
            <a:endParaRPr lang="en-US" sz="1400" dirty="0" smtClean="0"/>
          </a:p>
        </p:txBody>
      </p:sp>
      <p:graphicFrame>
        <p:nvGraphicFramePr>
          <p:cNvPr id="28675" name="Object 3">
            <a:hlinkClick r:id="" action="ppaction://ole?verb=0"/>
          </p:cNvPr>
          <p:cNvGraphicFramePr>
            <a:graphicFrameLocks/>
          </p:cNvGraphicFramePr>
          <p:nvPr/>
        </p:nvGraphicFramePr>
        <p:xfrm>
          <a:off x="876300" y="762000"/>
          <a:ext cx="7391400" cy="2343150"/>
        </p:xfrm>
        <a:graphic>
          <a:graphicData uri="http://schemas.openxmlformats.org/presentationml/2006/ole">
            <mc:AlternateContent xmlns:mc="http://schemas.openxmlformats.org/markup-compatibility/2006">
              <mc:Choice xmlns:v="urn:schemas-microsoft-com:vml" Requires="v">
                <p:oleObj spid="_x0000_s28713" name="Document" r:id="rId4" imgW="5943600" imgH="1898904" progId="Word.Document.8">
                  <p:embed/>
                </p:oleObj>
              </mc:Choice>
              <mc:Fallback>
                <p:oleObj name="Document" r:id="rId4" imgW="5943600" imgH="1898904" progId="Word.Document.8">
                  <p:embed/>
                  <p:pic>
                    <p:nvPicPr>
                      <p:cNvPr id="0" name="Object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6300" y="762000"/>
                        <a:ext cx="7391400"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676" name="Object 4">
            <a:hlinkClick r:id="" action="ppaction://ole?verb=0"/>
          </p:cNvPr>
          <p:cNvGraphicFramePr>
            <a:graphicFrameLocks/>
          </p:cNvGraphicFramePr>
          <p:nvPr/>
        </p:nvGraphicFramePr>
        <p:xfrm>
          <a:off x="2271713" y="2971800"/>
          <a:ext cx="4600575" cy="3032125"/>
        </p:xfrm>
        <a:graphic>
          <a:graphicData uri="http://schemas.openxmlformats.org/presentationml/2006/ole">
            <mc:AlternateContent xmlns:mc="http://schemas.openxmlformats.org/markup-compatibility/2006">
              <mc:Choice xmlns:v="urn:schemas-microsoft-com:vml" Requires="v">
                <p:oleObj spid="_x0000_s28714" name="Chart" r:id="rId6" imgW="2764536" imgH="1828800" progId="MSGraph.Chart.8">
                  <p:embed followColorScheme="textAndBackground"/>
                </p:oleObj>
              </mc:Choice>
              <mc:Fallback>
                <p:oleObj name="Chart" r:id="rId6" imgW="2764536" imgH="1828800" progId="MSGraph.Chart.8">
                  <p:embed followColorScheme="textAndBackground"/>
                  <p:pic>
                    <p:nvPicPr>
                      <p:cNvPr id="0" name="Object 4"/>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71713" y="2971800"/>
                        <a:ext cx="4600575" cy="303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65085BE-EDB2-4FB2-BDF7-61B939019EA5}" type="slidenum">
              <a:rPr lang="en-US" sz="1400" smtClean="0"/>
              <a:pPr eaLnBrk="1" hangingPunct="1"/>
              <a:t>28</a:t>
            </a:fld>
            <a:endParaRPr lang="en-US" sz="1400" dirty="0" smtClean="0"/>
          </a:p>
        </p:txBody>
      </p:sp>
      <p:sp>
        <p:nvSpPr>
          <p:cNvPr id="29699" name="Rectangle 1026"/>
          <p:cNvSpPr>
            <a:spLocks noGrp="1" noChangeArrowheads="1"/>
          </p:cNvSpPr>
          <p:nvPr>
            <p:ph type="title"/>
          </p:nvPr>
        </p:nvSpPr>
        <p:spPr>
          <a:xfrm>
            <a:off x="685800" y="533400"/>
            <a:ext cx="8001000" cy="1447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Statistical Quality Control:</a:t>
            </a:r>
            <a:br>
              <a:rPr lang="en-US" dirty="0" smtClean="0">
                <a:solidFill>
                  <a:schemeClr val="tx1"/>
                </a:solidFill>
              </a:rPr>
            </a:br>
            <a:r>
              <a:rPr lang="en-US" dirty="0" smtClean="0">
                <a:solidFill>
                  <a:schemeClr val="tx1"/>
                </a:solidFill>
              </a:rPr>
              <a:t>Acceptance Sampling</a:t>
            </a:r>
          </a:p>
        </p:txBody>
      </p:sp>
      <p:sp>
        <p:nvSpPr>
          <p:cNvPr id="29700" name="Rectangle 1027"/>
          <p:cNvSpPr>
            <a:spLocks noGrp="1" noChangeArrowheads="1"/>
          </p:cNvSpPr>
          <p:nvPr>
            <p:ph type="body" sz="half" idx="1"/>
          </p:nvPr>
        </p:nvSpPr>
        <p:spPr>
          <a:xfrm>
            <a:off x="838200" y="2286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Late 1920’s,  Dodge and Romig (Bell Labs) developed acceptance sampling as a substitute for 100% inspection.</a:t>
            </a:r>
          </a:p>
        </p:txBody>
      </p:sp>
      <p:grpSp>
        <p:nvGrpSpPr>
          <p:cNvPr id="29701" name="Group 1028"/>
          <p:cNvGrpSpPr>
            <a:grpSpLocks/>
          </p:cNvGrpSpPr>
          <p:nvPr/>
        </p:nvGrpSpPr>
        <p:grpSpPr bwMode="auto">
          <a:xfrm>
            <a:off x="762000" y="5480050"/>
            <a:ext cx="7772400" cy="698500"/>
            <a:chOff x="480" y="3452"/>
            <a:chExt cx="4896" cy="440"/>
          </a:xfrm>
        </p:grpSpPr>
        <p:grpSp>
          <p:nvGrpSpPr>
            <p:cNvPr id="29710" name="Group 1029"/>
            <p:cNvGrpSpPr>
              <a:grpSpLocks/>
            </p:cNvGrpSpPr>
            <p:nvPr/>
          </p:nvGrpSpPr>
          <p:grpSpPr bwMode="auto">
            <a:xfrm>
              <a:off x="480" y="3452"/>
              <a:ext cx="4896" cy="440"/>
              <a:chOff x="480" y="3452"/>
              <a:chExt cx="4896" cy="440"/>
            </a:xfrm>
          </p:grpSpPr>
          <p:sp>
            <p:nvSpPr>
              <p:cNvPr id="29716" name="Line 1030"/>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9717" name="Line 1031"/>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9718" name="Line 1032"/>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9711" name="Line 1033"/>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9712" name="Line 1034"/>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9713" name="Line 1035"/>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9714" name="Line 1036"/>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9715" name="Line 1037"/>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29702" name="Rectangle 1038"/>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29703" name="Rectangle 1039"/>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29704" name="Rectangle 1040"/>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29705" name="Rectangle 1041"/>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29706" name="Rectangle 1042"/>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29707" name="Rectangle 1043"/>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29708" name="Rectangle 1044"/>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29709" name="Oval 1045"/>
          <p:cNvSpPr>
            <a:spLocks noChangeArrowheads="1"/>
          </p:cNvSpPr>
          <p:nvPr/>
        </p:nvSpPr>
        <p:spPr bwMode="auto">
          <a:xfrm>
            <a:off x="7321550" y="5949950"/>
            <a:ext cx="215900" cy="215900"/>
          </a:xfrm>
          <a:prstGeom prst="ellipse">
            <a:avLst/>
          </a:prstGeom>
          <a:solidFill>
            <a:srgbClr val="FF3300"/>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B0F20AB-4FD4-4A48-8E54-59C29978F267}" type="slidenum">
              <a:rPr lang="en-US" sz="1400" smtClean="0"/>
              <a:pPr eaLnBrk="1" hangingPunct="1"/>
              <a:t>29</a:t>
            </a:fld>
            <a:endParaRPr lang="en-US" sz="1400" dirty="0" smtClean="0"/>
          </a:p>
        </p:txBody>
      </p:sp>
      <p:sp>
        <p:nvSpPr>
          <p:cNvPr id="30723"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Statistical Quality Control</a:t>
            </a:r>
          </a:p>
        </p:txBody>
      </p:sp>
      <p:sp>
        <p:nvSpPr>
          <p:cNvPr id="30724" name="Rectangle 3"/>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1931, Walter A. Shewhart introduces SPC in his book “Economic Control of Quality of Manufactured Products”   </a:t>
            </a:r>
          </a:p>
        </p:txBody>
      </p:sp>
      <p:grpSp>
        <p:nvGrpSpPr>
          <p:cNvPr id="30725" name="Group 4"/>
          <p:cNvGrpSpPr>
            <a:grpSpLocks/>
          </p:cNvGrpSpPr>
          <p:nvPr/>
        </p:nvGrpSpPr>
        <p:grpSpPr bwMode="auto">
          <a:xfrm>
            <a:off x="762000" y="5480050"/>
            <a:ext cx="7772400" cy="698500"/>
            <a:chOff x="480" y="3452"/>
            <a:chExt cx="4896" cy="440"/>
          </a:xfrm>
        </p:grpSpPr>
        <p:grpSp>
          <p:nvGrpSpPr>
            <p:cNvPr id="30734" name="Group 5"/>
            <p:cNvGrpSpPr>
              <a:grpSpLocks/>
            </p:cNvGrpSpPr>
            <p:nvPr/>
          </p:nvGrpSpPr>
          <p:grpSpPr bwMode="auto">
            <a:xfrm>
              <a:off x="480" y="3452"/>
              <a:ext cx="4896" cy="440"/>
              <a:chOff x="480" y="3452"/>
              <a:chExt cx="4896" cy="440"/>
            </a:xfrm>
          </p:grpSpPr>
          <p:sp>
            <p:nvSpPr>
              <p:cNvPr id="30740"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0741"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0742"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0735"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0736"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0737"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0738"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0739"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0726"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30727"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30728"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30729"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30730"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30731"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30732"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30733" name="Oval 21"/>
          <p:cNvSpPr>
            <a:spLocks noChangeArrowheads="1"/>
          </p:cNvSpPr>
          <p:nvPr/>
        </p:nvSpPr>
        <p:spPr bwMode="auto">
          <a:xfrm>
            <a:off x="7626350" y="5873750"/>
            <a:ext cx="215900" cy="215900"/>
          </a:xfrm>
          <a:prstGeom prst="ellipse">
            <a:avLst/>
          </a:prstGeom>
          <a:solidFill>
            <a:srgbClr val="FF3300"/>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8C4FB67-1253-43F4-BC45-2C9A355AEB65}" type="slidenum">
              <a:rPr lang="en-US" sz="1400" smtClean="0"/>
              <a:pPr eaLnBrk="1" hangingPunct="1"/>
              <a:t>3</a:t>
            </a:fld>
            <a:endParaRPr lang="en-US" sz="1400" dirty="0" smtClean="0"/>
          </a:p>
        </p:txBody>
      </p:sp>
      <p:sp>
        <p:nvSpPr>
          <p:cNvPr id="4099" name="Rectangle 2"/>
          <p:cNvSpPr>
            <a:spLocks noGrp="1" noChangeArrowheads="1"/>
          </p:cNvSpPr>
          <p:nvPr>
            <p:ph type="title"/>
          </p:nvPr>
        </p:nvSpPr>
        <p:spPr>
          <a:xfrm>
            <a:off x="685800" y="381000"/>
            <a:ext cx="7772400" cy="1143000"/>
          </a:xfrm>
        </p:spPr>
        <p:txBody>
          <a:bodyPr/>
          <a:lstStyle/>
          <a:p>
            <a:pPr eaLnBrk="1" hangingPunct="1"/>
            <a:r>
              <a:rPr lang="en-US" dirty="0" smtClean="0"/>
              <a:t>What is QM or TQM?</a:t>
            </a:r>
          </a:p>
        </p:txBody>
      </p:sp>
      <p:sp>
        <p:nvSpPr>
          <p:cNvPr id="4100" name="Text Box 3"/>
          <p:cNvSpPr txBox="1">
            <a:spLocks noChangeArrowheads="1"/>
          </p:cNvSpPr>
          <p:nvPr/>
        </p:nvSpPr>
        <p:spPr bwMode="auto">
          <a:xfrm>
            <a:off x="914400" y="1524000"/>
            <a:ext cx="7315200" cy="461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defRPr/>
            </a:pPr>
            <a:r>
              <a:rPr lang="en-US" sz="2800" b="1" dirty="0" smtClean="0"/>
              <a:t>An introduction to terms and a brief history, or time line, to explain how Quality Philosophies  have evolved and how it has effected us and the organizations or industries we work in.</a:t>
            </a:r>
          </a:p>
          <a:p>
            <a:pPr eaLnBrk="1" hangingPunct="1">
              <a:spcBef>
                <a:spcPct val="50000"/>
              </a:spcBef>
              <a:defRPr/>
            </a:pPr>
            <a:r>
              <a:rPr lang="en-US" sz="2800" b="1" i="1" dirty="0" smtClean="0">
                <a:solidFill>
                  <a:schemeClr val="accent6"/>
                </a:solidFill>
              </a:rPr>
              <a:t>Note: there are many quality systems today, such as the ISO, QS, &amp; TS Certification, Lean Manufacturing, and 6 Sigma, etc. </a:t>
            </a:r>
            <a:r>
              <a:rPr lang="en-US" sz="2800" b="1" i="1" u="sng" dirty="0" smtClean="0">
                <a:solidFill>
                  <a:srgbClr val="FF0000"/>
                </a:solidFill>
              </a:rPr>
              <a:t>You will learn that TQM is the parent of all these systems during this course…</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C8F4179-453C-4A1C-BB7A-5AE1E3517B27}" type="slidenum">
              <a:rPr lang="en-US" sz="1400" smtClean="0"/>
              <a:pPr eaLnBrk="1" hangingPunct="1"/>
              <a:t>30</a:t>
            </a:fld>
            <a:endParaRPr lang="en-US" sz="1400" dirty="0" smtClean="0"/>
          </a:p>
        </p:txBody>
      </p:sp>
      <p:sp>
        <p:nvSpPr>
          <p:cNvPr id="31747" name="Rectangle 1026"/>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lgn="l" eaLnBrk="1" hangingPunct="1"/>
            <a:r>
              <a:rPr lang="en-US" dirty="0" smtClean="0">
                <a:solidFill>
                  <a:schemeClr val="tx1"/>
                </a:solidFill>
              </a:rPr>
              <a:t>   W. Edwards Deming </a:t>
            </a:r>
          </a:p>
        </p:txBody>
      </p:sp>
      <p:sp>
        <p:nvSpPr>
          <p:cNvPr id="31748" name="Rectangle 1027"/>
          <p:cNvSpPr>
            <a:spLocks noGrp="1" noChangeArrowheads="1"/>
          </p:cNvSpPr>
          <p:nvPr>
            <p:ph type="body" sz="half" idx="1"/>
          </p:nvPr>
        </p:nvSpPr>
        <p:spPr>
          <a:xfrm>
            <a:off x="685800" y="2286000"/>
            <a:ext cx="6705600" cy="2971800"/>
          </a:xfrm>
          <a:noFill/>
          <a:extLst>
            <a:ext uri="{91240B29-F687-4F45-9708-019B960494DF}">
              <a14:hiddenLine xmlns:a14="http://schemas.microsoft.com/office/drawing/2010/main" w="12700">
                <a:solidFill>
                  <a:schemeClr val="bg2"/>
                </a:solidFill>
                <a:miter lim="800000"/>
                <a:headEnd/>
                <a:tailEnd/>
              </a14:hiddenLine>
            </a:ext>
          </a:extLst>
        </p:spPr>
        <p:txBody>
          <a:bodyPr lIns="90488" tIns="44450" rIns="90488" bIns="44450"/>
          <a:lstStyle/>
          <a:p>
            <a:pPr eaLnBrk="1" hangingPunct="1"/>
            <a:r>
              <a:rPr lang="en-US" sz="4000" dirty="0" smtClean="0"/>
              <a:t>1941, Dr. W. Edwards Deming joins the U.S. War Department to teach quality control techniques.</a:t>
            </a:r>
            <a:endParaRPr lang="en-US" sz="4400" dirty="0" smtClean="0"/>
          </a:p>
        </p:txBody>
      </p:sp>
      <p:grpSp>
        <p:nvGrpSpPr>
          <p:cNvPr id="31749" name="Group 1028"/>
          <p:cNvGrpSpPr>
            <a:grpSpLocks/>
          </p:cNvGrpSpPr>
          <p:nvPr/>
        </p:nvGrpSpPr>
        <p:grpSpPr bwMode="auto">
          <a:xfrm>
            <a:off x="762000" y="5480050"/>
            <a:ext cx="7772400" cy="698500"/>
            <a:chOff x="480" y="3452"/>
            <a:chExt cx="4896" cy="440"/>
          </a:xfrm>
        </p:grpSpPr>
        <p:grpSp>
          <p:nvGrpSpPr>
            <p:cNvPr id="31759" name="Group 1029"/>
            <p:cNvGrpSpPr>
              <a:grpSpLocks/>
            </p:cNvGrpSpPr>
            <p:nvPr/>
          </p:nvGrpSpPr>
          <p:grpSpPr bwMode="auto">
            <a:xfrm>
              <a:off x="480" y="3452"/>
              <a:ext cx="4896" cy="440"/>
              <a:chOff x="480" y="3452"/>
              <a:chExt cx="4896" cy="440"/>
            </a:xfrm>
          </p:grpSpPr>
          <p:sp>
            <p:nvSpPr>
              <p:cNvPr id="31765" name="Line 1030"/>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1766" name="Line 1031"/>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1767" name="Line 1032"/>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1760" name="Line 1033"/>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1761" name="Line 1034"/>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1762" name="Line 1035"/>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1763" name="Line 1036"/>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1764" name="Line 1037"/>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1750" name="Rectangle 1038"/>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31751" name="Rectangle 1039"/>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31752" name="Rectangle 1040"/>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31753" name="Rectangle 1041"/>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31754" name="Rectangle 1042"/>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31755" name="Rectangle 1043"/>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31756" name="Rectangle 1044"/>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31757" name="Oval 1045"/>
          <p:cNvSpPr>
            <a:spLocks noChangeArrowheads="1"/>
          </p:cNvSpPr>
          <p:nvPr/>
        </p:nvSpPr>
        <p:spPr bwMode="auto">
          <a:xfrm>
            <a:off x="7620000" y="5867400"/>
            <a:ext cx="215900" cy="139700"/>
          </a:xfrm>
          <a:prstGeom prst="ellipse">
            <a:avLst/>
          </a:prstGeom>
          <a:solidFill>
            <a:srgbClr val="FF3300"/>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31758" name="Picture 10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533400"/>
            <a:ext cx="19685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99BCDA6-B353-45F5-9A73-F79905E58423}" type="slidenum">
              <a:rPr lang="en-US" sz="1400" smtClean="0"/>
              <a:pPr eaLnBrk="1" hangingPunct="1"/>
              <a:t>31</a:t>
            </a:fld>
            <a:endParaRPr lang="en-US" sz="1400" dirty="0" smtClean="0"/>
          </a:p>
        </p:txBody>
      </p:sp>
      <p:sp>
        <p:nvSpPr>
          <p:cNvPr id="32771" name="Rectangle 1026"/>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Statistical Quality Control</a:t>
            </a:r>
          </a:p>
        </p:txBody>
      </p:sp>
      <p:sp>
        <p:nvSpPr>
          <p:cNvPr id="32772" name="Rectangle 1027"/>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First recognition of its value came in 1942 During WWII</a:t>
            </a:r>
          </a:p>
          <a:p>
            <a:pPr eaLnBrk="1" hangingPunct="1"/>
            <a:r>
              <a:rPr lang="en-US" sz="4000" u="sng" dirty="0" smtClean="0"/>
              <a:t>Not</a:t>
            </a:r>
            <a:r>
              <a:rPr lang="en-US" sz="4000" dirty="0" smtClean="0"/>
              <a:t>  recognized by American management at this time</a:t>
            </a:r>
          </a:p>
        </p:txBody>
      </p:sp>
      <p:grpSp>
        <p:nvGrpSpPr>
          <p:cNvPr id="32773" name="Group 1028"/>
          <p:cNvGrpSpPr>
            <a:grpSpLocks/>
          </p:cNvGrpSpPr>
          <p:nvPr/>
        </p:nvGrpSpPr>
        <p:grpSpPr bwMode="auto">
          <a:xfrm>
            <a:off x="762000" y="5480050"/>
            <a:ext cx="7772400" cy="698500"/>
            <a:chOff x="480" y="3452"/>
            <a:chExt cx="4896" cy="440"/>
          </a:xfrm>
        </p:grpSpPr>
        <p:grpSp>
          <p:nvGrpSpPr>
            <p:cNvPr id="32782" name="Group 1029"/>
            <p:cNvGrpSpPr>
              <a:grpSpLocks/>
            </p:cNvGrpSpPr>
            <p:nvPr/>
          </p:nvGrpSpPr>
          <p:grpSpPr bwMode="auto">
            <a:xfrm>
              <a:off x="480" y="3452"/>
              <a:ext cx="4896" cy="440"/>
              <a:chOff x="480" y="3452"/>
              <a:chExt cx="4896" cy="440"/>
            </a:xfrm>
          </p:grpSpPr>
          <p:sp>
            <p:nvSpPr>
              <p:cNvPr id="32788" name="Line 1030"/>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789" name="Line 1031"/>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790" name="Line 1032"/>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2783" name="Line 1033"/>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784" name="Line 1034"/>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785" name="Line 1035"/>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786" name="Line 1036"/>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787" name="Line 1037"/>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2774" name="Rectangle 1038"/>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32775" name="Rectangle 1039"/>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32776" name="Rectangle 1040"/>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32777" name="Rectangle 1041"/>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32778" name="Rectangle 1042"/>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32779" name="Rectangle 1043"/>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32780" name="Rectangle 1044"/>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32781" name="Oval 1045"/>
          <p:cNvSpPr>
            <a:spLocks noChangeArrowheads="1"/>
          </p:cNvSpPr>
          <p:nvPr/>
        </p:nvSpPr>
        <p:spPr bwMode="auto">
          <a:xfrm>
            <a:off x="7626350" y="5873750"/>
            <a:ext cx="215900" cy="215900"/>
          </a:xfrm>
          <a:prstGeom prst="ellipse">
            <a:avLst/>
          </a:prstGeom>
          <a:solidFill>
            <a:srgbClr val="FF3300"/>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101D8E2-2570-4F31-B13C-BCFD789D842E}" type="slidenum">
              <a:rPr lang="en-US" sz="1400" smtClean="0"/>
              <a:pPr eaLnBrk="1" hangingPunct="1"/>
              <a:t>32</a:t>
            </a:fld>
            <a:endParaRPr lang="en-US" sz="1400" dirty="0" smtClean="0"/>
          </a:p>
        </p:txBody>
      </p:sp>
      <p:sp>
        <p:nvSpPr>
          <p:cNvPr id="33795" name="Rectangle 2"/>
          <p:cNvSpPr>
            <a:spLocks noGrp="1" noChangeArrowheads="1"/>
          </p:cNvSpPr>
          <p:nvPr>
            <p:ph type="title"/>
          </p:nvPr>
        </p:nvSpPr>
        <p:spPr>
          <a:xfrm>
            <a:off x="685800" y="4572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A.S.Q.C.</a:t>
            </a:r>
          </a:p>
        </p:txBody>
      </p:sp>
      <p:sp>
        <p:nvSpPr>
          <p:cNvPr id="33796" name="Rectangle 3"/>
          <p:cNvSpPr>
            <a:spLocks noGrp="1" noChangeArrowheads="1"/>
          </p:cNvSpPr>
          <p:nvPr>
            <p:ph type="body" sz="half" idx="1"/>
          </p:nvPr>
        </p:nvSpPr>
        <p:spPr>
          <a:xfrm>
            <a:off x="762000" y="1600200"/>
            <a:ext cx="7924800" cy="32766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American Society for Quality Control formed in 1946</a:t>
            </a:r>
          </a:p>
          <a:p>
            <a:pPr eaLnBrk="1" hangingPunct="1"/>
            <a:r>
              <a:rPr lang="en-US" sz="4000" dirty="0" smtClean="0"/>
              <a:t>Promotes use of QC for production and service through publications, conferences and training sessions</a:t>
            </a:r>
          </a:p>
        </p:txBody>
      </p:sp>
      <p:grpSp>
        <p:nvGrpSpPr>
          <p:cNvPr id="33797" name="Group 4"/>
          <p:cNvGrpSpPr>
            <a:grpSpLocks/>
          </p:cNvGrpSpPr>
          <p:nvPr/>
        </p:nvGrpSpPr>
        <p:grpSpPr bwMode="auto">
          <a:xfrm>
            <a:off x="762000" y="5480050"/>
            <a:ext cx="7772400" cy="698500"/>
            <a:chOff x="480" y="3452"/>
            <a:chExt cx="4896" cy="440"/>
          </a:xfrm>
        </p:grpSpPr>
        <p:grpSp>
          <p:nvGrpSpPr>
            <p:cNvPr id="33807" name="Group 5"/>
            <p:cNvGrpSpPr>
              <a:grpSpLocks/>
            </p:cNvGrpSpPr>
            <p:nvPr/>
          </p:nvGrpSpPr>
          <p:grpSpPr bwMode="auto">
            <a:xfrm>
              <a:off x="480" y="3452"/>
              <a:ext cx="4896" cy="440"/>
              <a:chOff x="480" y="3452"/>
              <a:chExt cx="4896" cy="440"/>
            </a:xfrm>
          </p:grpSpPr>
          <p:sp>
            <p:nvSpPr>
              <p:cNvPr id="33813"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4"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5"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3808"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9"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0"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1"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2"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3798"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33799"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33800"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33801"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33802"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33803"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33804"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33805" name="Oval 21"/>
          <p:cNvSpPr>
            <a:spLocks noChangeArrowheads="1"/>
          </p:cNvSpPr>
          <p:nvPr/>
        </p:nvSpPr>
        <p:spPr bwMode="auto">
          <a:xfrm>
            <a:off x="7702550" y="5949950"/>
            <a:ext cx="139700" cy="1397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33806"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56563" y="228600"/>
            <a:ext cx="6842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ABCA83E-9A4F-4F03-B21B-C5898425B7AA}" type="slidenum">
              <a:rPr lang="en-US" sz="1400" smtClean="0"/>
              <a:pPr eaLnBrk="1" hangingPunct="1"/>
              <a:t>33</a:t>
            </a:fld>
            <a:endParaRPr lang="en-US" sz="1400" dirty="0" smtClean="0"/>
          </a:p>
        </p:txBody>
      </p:sp>
      <p:sp>
        <p:nvSpPr>
          <p:cNvPr id="34819"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W. Edwards Deming </a:t>
            </a:r>
          </a:p>
        </p:txBody>
      </p:sp>
      <p:sp>
        <p:nvSpPr>
          <p:cNvPr id="34820" name="Rectangle 3"/>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bg2"/>
                </a:solidFill>
                <a:miter lim="800000"/>
                <a:headEnd/>
                <a:tailEnd/>
              </a14:hiddenLine>
            </a:ext>
          </a:extLst>
        </p:spPr>
        <p:txBody>
          <a:bodyPr lIns="90488" tIns="44450" rIns="90488" bIns="44450"/>
          <a:lstStyle/>
          <a:p>
            <a:pPr eaLnBrk="1" hangingPunct="1">
              <a:lnSpc>
                <a:spcPct val="90000"/>
              </a:lnSpc>
            </a:pPr>
            <a:r>
              <a:rPr lang="en-US" sz="4000" dirty="0" smtClean="0"/>
              <a:t>1950’s lectured on:</a:t>
            </a:r>
          </a:p>
          <a:p>
            <a:pPr lvl="1" eaLnBrk="1" hangingPunct="1">
              <a:lnSpc>
                <a:spcPct val="90000"/>
              </a:lnSpc>
            </a:pPr>
            <a:r>
              <a:rPr lang="en-US" sz="4000" dirty="0" smtClean="0"/>
              <a:t>statistical methods to Japanese engineers</a:t>
            </a:r>
          </a:p>
          <a:p>
            <a:pPr lvl="1" eaLnBrk="1" hangingPunct="1">
              <a:lnSpc>
                <a:spcPct val="90000"/>
              </a:lnSpc>
            </a:pPr>
            <a:r>
              <a:rPr lang="en-US" sz="4000" dirty="0" smtClean="0"/>
              <a:t>quality responsibility to top management</a:t>
            </a:r>
          </a:p>
        </p:txBody>
      </p:sp>
      <p:grpSp>
        <p:nvGrpSpPr>
          <p:cNvPr id="34821" name="Group 4"/>
          <p:cNvGrpSpPr>
            <a:grpSpLocks/>
          </p:cNvGrpSpPr>
          <p:nvPr/>
        </p:nvGrpSpPr>
        <p:grpSpPr bwMode="auto">
          <a:xfrm>
            <a:off x="762000" y="5480050"/>
            <a:ext cx="7772400" cy="698500"/>
            <a:chOff x="480" y="3452"/>
            <a:chExt cx="4896" cy="440"/>
          </a:xfrm>
        </p:grpSpPr>
        <p:grpSp>
          <p:nvGrpSpPr>
            <p:cNvPr id="34831" name="Group 5"/>
            <p:cNvGrpSpPr>
              <a:grpSpLocks/>
            </p:cNvGrpSpPr>
            <p:nvPr/>
          </p:nvGrpSpPr>
          <p:grpSpPr bwMode="auto">
            <a:xfrm>
              <a:off x="480" y="3452"/>
              <a:ext cx="4896" cy="440"/>
              <a:chOff x="480" y="3452"/>
              <a:chExt cx="4896" cy="440"/>
            </a:xfrm>
          </p:grpSpPr>
          <p:sp>
            <p:nvSpPr>
              <p:cNvPr id="34837"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4838"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4839"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4832"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4833"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4834"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4835"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4836"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4822"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34823"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34824"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34825"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34826"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34827"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34828"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34829" name="Oval 21"/>
          <p:cNvSpPr>
            <a:spLocks noChangeArrowheads="1"/>
          </p:cNvSpPr>
          <p:nvPr/>
        </p:nvSpPr>
        <p:spPr bwMode="auto">
          <a:xfrm>
            <a:off x="7854950" y="5873750"/>
            <a:ext cx="215900" cy="139700"/>
          </a:xfrm>
          <a:prstGeom prst="ellipse">
            <a:avLst/>
          </a:prstGeom>
          <a:solidFill>
            <a:srgbClr val="FF3300"/>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34830"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39100" y="304800"/>
            <a:ext cx="684213"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8D41D10-001E-464C-9DDB-2AF242B4A706}" type="slidenum">
              <a:rPr lang="en-US" sz="1400" smtClean="0"/>
              <a:pPr eaLnBrk="1" hangingPunct="1"/>
              <a:t>34</a:t>
            </a:fld>
            <a:endParaRPr lang="en-US" sz="1400" dirty="0" smtClean="0"/>
          </a:p>
        </p:txBody>
      </p:sp>
      <p:sp>
        <p:nvSpPr>
          <p:cNvPr id="35843"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Joseph M. Juran</a:t>
            </a:r>
          </a:p>
        </p:txBody>
      </p:sp>
      <p:sp>
        <p:nvSpPr>
          <p:cNvPr id="35844" name="Rectangle 3"/>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1951, Juran publishes the “Quality Control Handbook” considered the bible of quality today.</a:t>
            </a:r>
          </a:p>
        </p:txBody>
      </p:sp>
      <p:grpSp>
        <p:nvGrpSpPr>
          <p:cNvPr id="35845" name="Group 4"/>
          <p:cNvGrpSpPr>
            <a:grpSpLocks/>
          </p:cNvGrpSpPr>
          <p:nvPr/>
        </p:nvGrpSpPr>
        <p:grpSpPr bwMode="auto">
          <a:xfrm>
            <a:off x="762000" y="5480050"/>
            <a:ext cx="7772400" cy="698500"/>
            <a:chOff x="480" y="3452"/>
            <a:chExt cx="4896" cy="440"/>
          </a:xfrm>
        </p:grpSpPr>
        <p:grpSp>
          <p:nvGrpSpPr>
            <p:cNvPr id="35855" name="Group 5"/>
            <p:cNvGrpSpPr>
              <a:grpSpLocks/>
            </p:cNvGrpSpPr>
            <p:nvPr/>
          </p:nvGrpSpPr>
          <p:grpSpPr bwMode="auto">
            <a:xfrm>
              <a:off x="480" y="3452"/>
              <a:ext cx="4896" cy="440"/>
              <a:chOff x="480" y="3452"/>
              <a:chExt cx="4896" cy="440"/>
            </a:xfrm>
          </p:grpSpPr>
          <p:sp>
            <p:nvSpPr>
              <p:cNvPr id="35861"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5862"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5863"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5856"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5857"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5858"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5859"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5860"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5846"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35847"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35848"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35849"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35850"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35851"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35852"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35853" name="Oval 21"/>
          <p:cNvSpPr>
            <a:spLocks noChangeArrowheads="1"/>
          </p:cNvSpPr>
          <p:nvPr/>
        </p:nvSpPr>
        <p:spPr bwMode="auto">
          <a:xfrm>
            <a:off x="7848600" y="5867400"/>
            <a:ext cx="2159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35854"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67663" y="228600"/>
            <a:ext cx="6842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2CC6F99-A1BF-42E1-9A59-71A340DC0F9A}" type="slidenum">
              <a:rPr lang="en-US" sz="1400" smtClean="0"/>
              <a:pPr eaLnBrk="1" hangingPunct="1"/>
              <a:t>35</a:t>
            </a:fld>
            <a:endParaRPr lang="en-US" sz="1400" dirty="0" smtClean="0"/>
          </a:p>
        </p:txBody>
      </p:sp>
      <p:sp>
        <p:nvSpPr>
          <p:cNvPr id="36867"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Joseph M. Juran</a:t>
            </a:r>
          </a:p>
        </p:txBody>
      </p:sp>
      <p:sp>
        <p:nvSpPr>
          <p:cNvPr id="36868" name="Rectangle 3"/>
          <p:cNvSpPr>
            <a:spLocks noGrp="1" noChangeArrowheads="1"/>
          </p:cNvSpPr>
          <p:nvPr>
            <p:ph type="body" sz="half" idx="1"/>
          </p:nvPr>
        </p:nvSpPr>
        <p:spPr>
          <a:xfrm>
            <a:off x="647700" y="2819400"/>
            <a:ext cx="7848600" cy="23622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1954 made his first trip to Japan</a:t>
            </a:r>
          </a:p>
          <a:p>
            <a:pPr eaLnBrk="1" hangingPunct="1"/>
            <a:r>
              <a:rPr lang="en-US" sz="4000" dirty="0" smtClean="0"/>
              <a:t>further emphasized management’s responsibility to achieve equality</a:t>
            </a:r>
          </a:p>
        </p:txBody>
      </p:sp>
      <p:grpSp>
        <p:nvGrpSpPr>
          <p:cNvPr id="36869" name="Group 4"/>
          <p:cNvGrpSpPr>
            <a:grpSpLocks/>
          </p:cNvGrpSpPr>
          <p:nvPr/>
        </p:nvGrpSpPr>
        <p:grpSpPr bwMode="auto">
          <a:xfrm>
            <a:off x="762000" y="5480050"/>
            <a:ext cx="7772400" cy="698500"/>
            <a:chOff x="480" y="3452"/>
            <a:chExt cx="4896" cy="440"/>
          </a:xfrm>
        </p:grpSpPr>
        <p:grpSp>
          <p:nvGrpSpPr>
            <p:cNvPr id="36880" name="Group 5"/>
            <p:cNvGrpSpPr>
              <a:grpSpLocks/>
            </p:cNvGrpSpPr>
            <p:nvPr/>
          </p:nvGrpSpPr>
          <p:grpSpPr bwMode="auto">
            <a:xfrm>
              <a:off x="480" y="3452"/>
              <a:ext cx="4896" cy="440"/>
              <a:chOff x="480" y="3452"/>
              <a:chExt cx="4896" cy="440"/>
            </a:xfrm>
          </p:grpSpPr>
          <p:sp>
            <p:nvSpPr>
              <p:cNvPr id="36886"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6887"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6888"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6881"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6882"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6883"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6884"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6885"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6870"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36871"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36872"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36873"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36874"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36875"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36876"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36877" name="Oval 21"/>
          <p:cNvSpPr>
            <a:spLocks noChangeArrowheads="1"/>
          </p:cNvSpPr>
          <p:nvPr/>
        </p:nvSpPr>
        <p:spPr bwMode="auto">
          <a:xfrm>
            <a:off x="7931150" y="5873750"/>
            <a:ext cx="2159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36878" name="Picture 22" descr="jmj"/>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457200"/>
            <a:ext cx="1981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9" name="Picture 5" descr="C:\Users\Hughes\AppData\Local\Microsoft\Windows\Temporary Internet Files\Content.IE5\XE0VO39W\MC9001875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1638" y="228600"/>
            <a:ext cx="6842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4DA894D-0A54-49FC-B0A8-C609829EDA70}" type="slidenum">
              <a:rPr lang="en-US" sz="1400" smtClean="0"/>
              <a:pPr eaLnBrk="1" hangingPunct="1"/>
              <a:t>36</a:t>
            </a:fld>
            <a:endParaRPr lang="en-US" sz="1400" dirty="0" smtClean="0"/>
          </a:p>
        </p:txBody>
      </p:sp>
      <p:sp>
        <p:nvSpPr>
          <p:cNvPr id="37891" name="Rectangle 1026"/>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Quality Control Circles</a:t>
            </a:r>
          </a:p>
        </p:txBody>
      </p:sp>
      <p:sp>
        <p:nvSpPr>
          <p:cNvPr id="37892" name="Rectangle 1027"/>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3600" dirty="0" smtClean="0"/>
              <a:t>first formed in 1960 </a:t>
            </a:r>
          </a:p>
          <a:p>
            <a:pPr eaLnBrk="1" hangingPunct="1"/>
            <a:r>
              <a:rPr lang="en-US" sz="3600" dirty="0" smtClean="0"/>
              <a:t>purpose:  quality improvement</a:t>
            </a:r>
          </a:p>
          <a:p>
            <a:pPr eaLnBrk="1" hangingPunct="1"/>
            <a:r>
              <a:rPr lang="en-US" sz="3600" dirty="0" smtClean="0"/>
              <a:t>simple statistical techniques learned and applied by Japanese workers</a:t>
            </a:r>
          </a:p>
        </p:txBody>
      </p:sp>
      <p:grpSp>
        <p:nvGrpSpPr>
          <p:cNvPr id="37893" name="Group 1028"/>
          <p:cNvGrpSpPr>
            <a:grpSpLocks/>
          </p:cNvGrpSpPr>
          <p:nvPr/>
        </p:nvGrpSpPr>
        <p:grpSpPr bwMode="auto">
          <a:xfrm>
            <a:off x="762000" y="5480050"/>
            <a:ext cx="7772400" cy="698500"/>
            <a:chOff x="480" y="3452"/>
            <a:chExt cx="4896" cy="440"/>
          </a:xfrm>
        </p:grpSpPr>
        <p:grpSp>
          <p:nvGrpSpPr>
            <p:cNvPr id="37902" name="Group 1029"/>
            <p:cNvGrpSpPr>
              <a:grpSpLocks/>
            </p:cNvGrpSpPr>
            <p:nvPr/>
          </p:nvGrpSpPr>
          <p:grpSpPr bwMode="auto">
            <a:xfrm>
              <a:off x="480" y="3452"/>
              <a:ext cx="4896" cy="440"/>
              <a:chOff x="480" y="3452"/>
              <a:chExt cx="4896" cy="440"/>
            </a:xfrm>
          </p:grpSpPr>
          <p:sp>
            <p:nvSpPr>
              <p:cNvPr id="37908" name="Line 1030"/>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7909" name="Line 1031"/>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7910" name="Line 1032"/>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7903" name="Line 1033"/>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7904" name="Line 1034"/>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7905" name="Line 1035"/>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7906" name="Line 1036"/>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7907" name="Line 1037"/>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7894" name="Rectangle 1038"/>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37895" name="Rectangle 1039"/>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37896" name="Rectangle 1040"/>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37897" name="Rectangle 1041"/>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37898" name="Rectangle 1042"/>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37899" name="Rectangle 1043"/>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37900" name="Rectangle 1044"/>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37901" name="Oval 1045"/>
          <p:cNvSpPr>
            <a:spLocks noChangeArrowheads="1"/>
          </p:cNvSpPr>
          <p:nvPr/>
        </p:nvSpPr>
        <p:spPr bwMode="auto">
          <a:xfrm>
            <a:off x="8007350" y="5873750"/>
            <a:ext cx="215900" cy="139700"/>
          </a:xfrm>
          <a:prstGeom prst="ellipse">
            <a:avLst/>
          </a:prstGeom>
          <a:solidFill>
            <a:srgbClr val="FF3300"/>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F949A0F-277D-46C7-9484-A9E015DFDFB3}" type="slidenum">
              <a:rPr lang="en-US" sz="1400" smtClean="0"/>
              <a:pPr eaLnBrk="1" hangingPunct="1"/>
              <a:t>37</a:t>
            </a:fld>
            <a:endParaRPr lang="en-US" sz="1400" dirty="0" smtClean="0"/>
          </a:p>
        </p:txBody>
      </p:sp>
      <p:sp>
        <p:nvSpPr>
          <p:cNvPr id="38915" name="Rectangle 1026"/>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Martin Company</a:t>
            </a:r>
          </a:p>
        </p:txBody>
      </p:sp>
      <p:sp>
        <p:nvSpPr>
          <p:cNvPr id="38916" name="Rectangle 1027"/>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1961, Martin Company, later Marin-Marietta, builds a rocket with zero defects</a:t>
            </a:r>
          </a:p>
        </p:txBody>
      </p:sp>
      <p:grpSp>
        <p:nvGrpSpPr>
          <p:cNvPr id="38917" name="Group 1028"/>
          <p:cNvGrpSpPr>
            <a:grpSpLocks/>
          </p:cNvGrpSpPr>
          <p:nvPr/>
        </p:nvGrpSpPr>
        <p:grpSpPr bwMode="auto">
          <a:xfrm>
            <a:off x="762000" y="5480050"/>
            <a:ext cx="7772400" cy="698500"/>
            <a:chOff x="480" y="3452"/>
            <a:chExt cx="4896" cy="440"/>
          </a:xfrm>
        </p:grpSpPr>
        <p:grpSp>
          <p:nvGrpSpPr>
            <p:cNvPr id="38926" name="Group 1029"/>
            <p:cNvGrpSpPr>
              <a:grpSpLocks/>
            </p:cNvGrpSpPr>
            <p:nvPr/>
          </p:nvGrpSpPr>
          <p:grpSpPr bwMode="auto">
            <a:xfrm>
              <a:off x="480" y="3452"/>
              <a:ext cx="4896" cy="440"/>
              <a:chOff x="480" y="3452"/>
              <a:chExt cx="4896" cy="440"/>
            </a:xfrm>
          </p:grpSpPr>
          <p:sp>
            <p:nvSpPr>
              <p:cNvPr id="38932" name="Line 1030"/>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8933" name="Line 1031"/>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8934" name="Line 1032"/>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8927" name="Line 1033"/>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8928" name="Line 1034"/>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8929" name="Line 1035"/>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8930" name="Line 1036"/>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8931" name="Line 1037"/>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8918" name="Rectangle 1038"/>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38919" name="Rectangle 1039"/>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38920" name="Rectangle 1040"/>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38921" name="Rectangle 1041"/>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38922" name="Rectangle 1042"/>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38923" name="Rectangle 1043"/>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38924" name="Rectangle 1044"/>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38925" name="Oval 1045"/>
          <p:cNvSpPr>
            <a:spLocks noChangeArrowheads="1"/>
          </p:cNvSpPr>
          <p:nvPr/>
        </p:nvSpPr>
        <p:spPr bwMode="auto">
          <a:xfrm>
            <a:off x="7848600" y="5867400"/>
            <a:ext cx="215900" cy="139700"/>
          </a:xfrm>
          <a:prstGeom prst="ellipse">
            <a:avLst/>
          </a:prstGeom>
          <a:solidFill>
            <a:srgbClr val="FF3300"/>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3EC7537-F0CB-4DBE-B59C-5A6F3A90054D}" type="slidenum">
              <a:rPr lang="en-US" sz="1400" smtClean="0"/>
              <a:pPr eaLnBrk="1" hangingPunct="1"/>
              <a:t>38</a:t>
            </a:fld>
            <a:endParaRPr lang="en-US" sz="1400" dirty="0" smtClean="0"/>
          </a:p>
        </p:txBody>
      </p:sp>
      <p:sp>
        <p:nvSpPr>
          <p:cNvPr id="39939"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Zero Defects</a:t>
            </a:r>
          </a:p>
        </p:txBody>
      </p:sp>
      <p:sp>
        <p:nvSpPr>
          <p:cNvPr id="39940" name="Rectangle 3"/>
          <p:cNvSpPr>
            <a:spLocks noGrp="1" noChangeArrowheads="1"/>
          </p:cNvSpPr>
          <p:nvPr>
            <p:ph type="body" sz="half" idx="1"/>
          </p:nvPr>
        </p:nvSpPr>
        <p:spPr>
          <a:xfrm>
            <a:off x="381000" y="2133600"/>
            <a:ext cx="5943600" cy="1828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lnSpc>
                <a:spcPct val="90000"/>
              </a:lnSpc>
            </a:pPr>
            <a:r>
              <a:rPr lang="en-US" sz="4000" dirty="0" smtClean="0"/>
              <a:t>1970, Philip B. Crosby  introduces the concept of    “Zero Defects”</a:t>
            </a:r>
          </a:p>
        </p:txBody>
      </p:sp>
      <p:grpSp>
        <p:nvGrpSpPr>
          <p:cNvPr id="39941" name="Group 4"/>
          <p:cNvGrpSpPr>
            <a:grpSpLocks/>
          </p:cNvGrpSpPr>
          <p:nvPr/>
        </p:nvGrpSpPr>
        <p:grpSpPr bwMode="auto">
          <a:xfrm>
            <a:off x="762000" y="5480050"/>
            <a:ext cx="7772400" cy="698500"/>
            <a:chOff x="480" y="3452"/>
            <a:chExt cx="4896" cy="440"/>
          </a:xfrm>
        </p:grpSpPr>
        <p:grpSp>
          <p:nvGrpSpPr>
            <p:cNvPr id="39952" name="Group 5"/>
            <p:cNvGrpSpPr>
              <a:grpSpLocks/>
            </p:cNvGrpSpPr>
            <p:nvPr/>
          </p:nvGrpSpPr>
          <p:grpSpPr bwMode="auto">
            <a:xfrm>
              <a:off x="480" y="3452"/>
              <a:ext cx="4896" cy="440"/>
              <a:chOff x="480" y="3452"/>
              <a:chExt cx="4896" cy="440"/>
            </a:xfrm>
          </p:grpSpPr>
          <p:sp>
            <p:nvSpPr>
              <p:cNvPr id="39958"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959"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960"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9953"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954"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955"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956"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9957"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9942"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39943"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39944"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39945"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39946"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39947"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39948"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39949" name="Oval 21"/>
          <p:cNvSpPr>
            <a:spLocks noChangeArrowheads="1"/>
          </p:cNvSpPr>
          <p:nvPr/>
        </p:nvSpPr>
        <p:spPr bwMode="auto">
          <a:xfrm>
            <a:off x="7848600" y="5867400"/>
            <a:ext cx="215900" cy="139700"/>
          </a:xfrm>
          <a:prstGeom prst="ellipse">
            <a:avLst/>
          </a:prstGeom>
          <a:solidFill>
            <a:srgbClr val="FF3300"/>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39950"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1676400"/>
            <a:ext cx="1908175" cy="2601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51" name="Picture 5" descr="C:\Users\Hughes\AppData\Local\Microsoft\Windows\Temporary Internet Files\Content.IE5\XE0VO39W\MC9001875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62925" y="152400"/>
            <a:ext cx="684213"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475AD61C-D25B-4DD9-8466-2B85A03FCE2F}" type="slidenum">
              <a:rPr lang="en-US" sz="1400" smtClean="0"/>
              <a:pPr eaLnBrk="1" hangingPunct="1"/>
              <a:t>39</a:t>
            </a:fld>
            <a:endParaRPr lang="en-US" sz="1400" dirty="0" smtClean="0"/>
          </a:p>
        </p:txBody>
      </p:sp>
      <p:sp>
        <p:nvSpPr>
          <p:cNvPr id="40963" name="Rectangle 1026"/>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Zero Defects</a:t>
            </a:r>
          </a:p>
        </p:txBody>
      </p:sp>
      <p:sp>
        <p:nvSpPr>
          <p:cNvPr id="40964" name="Rectangle 1027"/>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buFontTx/>
              <a:buNone/>
            </a:pPr>
            <a:r>
              <a:rPr lang="en-US" sz="4000" dirty="0" smtClean="0"/>
              <a:t>1971, Philip Crosby publishes Quality is free.</a:t>
            </a:r>
          </a:p>
        </p:txBody>
      </p:sp>
      <p:grpSp>
        <p:nvGrpSpPr>
          <p:cNvPr id="40965" name="Group 1028"/>
          <p:cNvGrpSpPr>
            <a:grpSpLocks/>
          </p:cNvGrpSpPr>
          <p:nvPr/>
        </p:nvGrpSpPr>
        <p:grpSpPr bwMode="auto">
          <a:xfrm>
            <a:off x="762000" y="5480050"/>
            <a:ext cx="7772400" cy="698500"/>
            <a:chOff x="480" y="3452"/>
            <a:chExt cx="4896" cy="440"/>
          </a:xfrm>
        </p:grpSpPr>
        <p:grpSp>
          <p:nvGrpSpPr>
            <p:cNvPr id="40974" name="Group 1029"/>
            <p:cNvGrpSpPr>
              <a:grpSpLocks/>
            </p:cNvGrpSpPr>
            <p:nvPr/>
          </p:nvGrpSpPr>
          <p:grpSpPr bwMode="auto">
            <a:xfrm>
              <a:off x="480" y="3452"/>
              <a:ext cx="4896" cy="440"/>
              <a:chOff x="480" y="3452"/>
              <a:chExt cx="4896" cy="440"/>
            </a:xfrm>
          </p:grpSpPr>
          <p:sp>
            <p:nvSpPr>
              <p:cNvPr id="40980" name="Line 1030"/>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0981" name="Line 1031"/>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0982" name="Line 1032"/>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0975" name="Line 1033"/>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0976" name="Line 1034"/>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0977" name="Line 1035"/>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0978" name="Line 1036"/>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0979" name="Line 1037"/>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0966" name="Rectangle 1038"/>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40967" name="Rectangle 1039"/>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40968" name="Rectangle 1040"/>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40969" name="Rectangle 1041"/>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40970" name="Rectangle 1042"/>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40971" name="Rectangle 1043"/>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40972" name="Rectangle 1044"/>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40973" name="Oval 1045"/>
          <p:cNvSpPr>
            <a:spLocks noChangeArrowheads="1"/>
          </p:cNvSpPr>
          <p:nvPr/>
        </p:nvSpPr>
        <p:spPr bwMode="auto">
          <a:xfrm>
            <a:off x="8001000" y="5867400"/>
            <a:ext cx="2159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198CD04-2651-4251-B9EA-1B1EA62428B6}" type="slidenum">
              <a:rPr lang="en-US" sz="1400" smtClean="0"/>
              <a:pPr eaLnBrk="1" hangingPunct="1"/>
              <a:t>4</a:t>
            </a:fld>
            <a:endParaRPr lang="en-US" sz="1400" dirty="0" smtClean="0"/>
          </a:p>
        </p:txBody>
      </p:sp>
      <p:sp>
        <p:nvSpPr>
          <p:cNvPr id="5123" name="Rectangle 2"/>
          <p:cNvSpPr>
            <a:spLocks noGrp="1" noChangeArrowheads="1"/>
          </p:cNvSpPr>
          <p:nvPr>
            <p:ph type="title"/>
          </p:nvPr>
        </p:nvSpPr>
        <p:spPr>
          <a:xfrm>
            <a:off x="685800" y="0"/>
            <a:ext cx="7772400" cy="1143000"/>
          </a:xfrm>
        </p:spPr>
        <p:txBody>
          <a:bodyPr/>
          <a:lstStyle/>
          <a:p>
            <a:pPr eaLnBrk="1" hangingPunct="1"/>
            <a:r>
              <a:rPr lang="en-US" dirty="0" smtClean="0"/>
              <a:t>Total Quality Management</a:t>
            </a:r>
          </a:p>
        </p:txBody>
      </p:sp>
      <p:sp>
        <p:nvSpPr>
          <p:cNvPr id="5124" name="Text Box 3"/>
          <p:cNvSpPr txBox="1">
            <a:spLocks noChangeArrowheads="1"/>
          </p:cNvSpPr>
          <p:nvPr/>
        </p:nvSpPr>
        <p:spPr bwMode="auto">
          <a:xfrm>
            <a:off x="838200" y="1066800"/>
            <a:ext cx="7543800" cy="5201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3363" indent="-233363"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FontTx/>
              <a:buChar char="•"/>
            </a:pPr>
            <a:r>
              <a:rPr lang="en-US" b="1" dirty="0"/>
              <a:t> </a:t>
            </a:r>
            <a:r>
              <a:rPr lang="en-US" b="1" i="1" dirty="0"/>
              <a:t>Total</a:t>
            </a:r>
            <a:r>
              <a:rPr lang="en-US" b="1" dirty="0"/>
              <a:t> - meaning the absolute whole, everything, everybody, everyplace all the time…</a:t>
            </a:r>
          </a:p>
          <a:p>
            <a:pPr eaLnBrk="1" hangingPunct="1"/>
            <a:endParaRPr lang="en-US" sz="1000" b="1" dirty="0"/>
          </a:p>
          <a:p>
            <a:pPr eaLnBrk="1" hangingPunct="1">
              <a:buFontTx/>
              <a:buChar char="•"/>
            </a:pPr>
            <a:r>
              <a:rPr lang="en-US" b="1" i="1" dirty="0"/>
              <a:t> Quality</a:t>
            </a:r>
            <a:r>
              <a:rPr lang="en-US" b="1" dirty="0"/>
              <a:t> - as defined by those who design, and produce products; as defined by businesses who purchase your products; as defined by organizations or laws; as defined by you, those you associate with, those you have never met…</a:t>
            </a:r>
          </a:p>
          <a:p>
            <a:pPr eaLnBrk="1" hangingPunct="1">
              <a:buFontTx/>
              <a:buChar char="•"/>
            </a:pPr>
            <a:endParaRPr lang="en-US" sz="1000" b="1" dirty="0"/>
          </a:p>
          <a:p>
            <a:pPr eaLnBrk="1" hangingPunct="1">
              <a:buFontTx/>
              <a:buChar char="•"/>
            </a:pPr>
            <a:r>
              <a:rPr lang="en-US" b="1" i="1" dirty="0"/>
              <a:t> Management</a:t>
            </a:r>
            <a:r>
              <a:rPr lang="en-US" b="1" dirty="0"/>
              <a:t> - day to day activities conducted by responsible peoples to cause specific acts, activities to occur in specific ways by use of a collective culture of people or technology. Acts and activities aimed at achieving a vision, a mission statement, customer requirements, organizational needs, etc…</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3E608BF-DE45-4BCA-B98B-43EA0BD79D2C}" type="slidenum">
              <a:rPr lang="en-US" sz="1400" smtClean="0"/>
              <a:pPr eaLnBrk="1" hangingPunct="1"/>
              <a:t>40</a:t>
            </a:fld>
            <a:endParaRPr lang="en-US" sz="1400" dirty="0" smtClean="0"/>
          </a:p>
        </p:txBody>
      </p:sp>
      <p:sp>
        <p:nvSpPr>
          <p:cNvPr id="41987" name="Rectangle 1026"/>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U.S. Managers</a:t>
            </a:r>
          </a:p>
        </p:txBody>
      </p:sp>
      <p:sp>
        <p:nvSpPr>
          <p:cNvPr id="41988" name="Rectangle 1027"/>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lnSpc>
                <a:spcPct val="90000"/>
              </a:lnSpc>
            </a:pPr>
            <a:r>
              <a:rPr lang="en-US" sz="3600" dirty="0" smtClean="0"/>
              <a:t>Made frequent trips to Japan in late 1970’s and early 1980’s</a:t>
            </a:r>
          </a:p>
          <a:p>
            <a:pPr eaLnBrk="1" hangingPunct="1">
              <a:lnSpc>
                <a:spcPct val="90000"/>
              </a:lnSpc>
            </a:pPr>
            <a:r>
              <a:rPr lang="en-US" sz="3600" dirty="0" smtClean="0"/>
              <a:t>Learned about the Japanese miracle</a:t>
            </a:r>
          </a:p>
          <a:p>
            <a:pPr eaLnBrk="1" hangingPunct="1">
              <a:lnSpc>
                <a:spcPct val="90000"/>
              </a:lnSpc>
            </a:pPr>
            <a:r>
              <a:rPr lang="en-US" sz="3600" dirty="0" smtClean="0">
                <a:solidFill>
                  <a:schemeClr val="accent2"/>
                </a:solidFill>
              </a:rPr>
              <a:t>They could have read Deming and Juran…</a:t>
            </a:r>
          </a:p>
        </p:txBody>
      </p:sp>
      <p:grpSp>
        <p:nvGrpSpPr>
          <p:cNvPr id="41989" name="Group 1028"/>
          <p:cNvGrpSpPr>
            <a:grpSpLocks/>
          </p:cNvGrpSpPr>
          <p:nvPr/>
        </p:nvGrpSpPr>
        <p:grpSpPr bwMode="auto">
          <a:xfrm>
            <a:off x="762000" y="5480050"/>
            <a:ext cx="7772400" cy="698500"/>
            <a:chOff x="480" y="3452"/>
            <a:chExt cx="4896" cy="440"/>
          </a:xfrm>
        </p:grpSpPr>
        <p:grpSp>
          <p:nvGrpSpPr>
            <p:cNvPr id="41998" name="Group 1029"/>
            <p:cNvGrpSpPr>
              <a:grpSpLocks/>
            </p:cNvGrpSpPr>
            <p:nvPr/>
          </p:nvGrpSpPr>
          <p:grpSpPr bwMode="auto">
            <a:xfrm>
              <a:off x="480" y="3452"/>
              <a:ext cx="4896" cy="440"/>
              <a:chOff x="480" y="3452"/>
              <a:chExt cx="4896" cy="440"/>
            </a:xfrm>
          </p:grpSpPr>
          <p:sp>
            <p:nvSpPr>
              <p:cNvPr id="42004" name="Line 1030"/>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2005" name="Line 1031"/>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2006" name="Line 1032"/>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1999" name="Line 1033"/>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2000" name="Line 1034"/>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2001" name="Line 1035"/>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2002" name="Line 1036"/>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2003" name="Line 1037"/>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1990" name="Rectangle 1038"/>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41991" name="Rectangle 1039"/>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41992" name="Rectangle 1040"/>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41993" name="Rectangle 1041"/>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41994" name="Rectangle 1042"/>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41995" name="Rectangle 1043"/>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41996" name="Rectangle 1044"/>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41997" name="Oval 1045"/>
          <p:cNvSpPr>
            <a:spLocks noChangeArrowheads="1"/>
          </p:cNvSpPr>
          <p:nvPr/>
        </p:nvSpPr>
        <p:spPr bwMode="auto">
          <a:xfrm>
            <a:off x="8083550" y="5873750"/>
            <a:ext cx="2159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6266E4F-68F1-4D60-B983-4DB0AF5DB91B}" type="slidenum">
              <a:rPr lang="en-US" sz="1400" smtClean="0"/>
              <a:pPr eaLnBrk="1" hangingPunct="1"/>
              <a:t>41</a:t>
            </a:fld>
            <a:endParaRPr lang="en-US" sz="1400" dirty="0" smtClean="0"/>
          </a:p>
        </p:txBody>
      </p:sp>
      <p:sp>
        <p:nvSpPr>
          <p:cNvPr id="43011" name="Rectangle 1026"/>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U.S. Managers</a:t>
            </a:r>
          </a:p>
        </p:txBody>
      </p:sp>
      <p:sp>
        <p:nvSpPr>
          <p:cNvPr id="43012" name="Rectangle 1027"/>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lnSpc>
                <a:spcPct val="90000"/>
              </a:lnSpc>
            </a:pPr>
            <a:r>
              <a:rPr lang="en-US" sz="4000" dirty="0" smtClean="0"/>
              <a:t>1980, Television documentary, </a:t>
            </a:r>
            <a:r>
              <a:rPr lang="en-US" sz="4000" i="1" dirty="0" smtClean="0"/>
              <a:t>“If Japan Can…Why can’t we”</a:t>
            </a:r>
            <a:r>
              <a:rPr lang="en-US" sz="4000" dirty="0" smtClean="0"/>
              <a:t> airs giving W. Edwards Deming renewed recognition in the United States. </a:t>
            </a:r>
          </a:p>
        </p:txBody>
      </p:sp>
      <p:grpSp>
        <p:nvGrpSpPr>
          <p:cNvPr id="43013" name="Group 1028"/>
          <p:cNvGrpSpPr>
            <a:grpSpLocks/>
          </p:cNvGrpSpPr>
          <p:nvPr/>
        </p:nvGrpSpPr>
        <p:grpSpPr bwMode="auto">
          <a:xfrm>
            <a:off x="762000" y="5480050"/>
            <a:ext cx="7772400" cy="698500"/>
            <a:chOff x="480" y="3452"/>
            <a:chExt cx="4896" cy="440"/>
          </a:xfrm>
        </p:grpSpPr>
        <p:grpSp>
          <p:nvGrpSpPr>
            <p:cNvPr id="43022" name="Group 1029"/>
            <p:cNvGrpSpPr>
              <a:grpSpLocks/>
            </p:cNvGrpSpPr>
            <p:nvPr/>
          </p:nvGrpSpPr>
          <p:grpSpPr bwMode="auto">
            <a:xfrm>
              <a:off x="480" y="3452"/>
              <a:ext cx="4896" cy="440"/>
              <a:chOff x="480" y="3452"/>
              <a:chExt cx="4896" cy="440"/>
            </a:xfrm>
          </p:grpSpPr>
          <p:sp>
            <p:nvSpPr>
              <p:cNvPr id="43028" name="Line 1030"/>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3029" name="Line 1031"/>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3030" name="Line 1032"/>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3023" name="Line 1033"/>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3024" name="Line 1034"/>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3025" name="Line 1035"/>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3026" name="Line 1036"/>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3027" name="Line 1037"/>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3014" name="Rectangle 1038"/>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43015" name="Rectangle 1039"/>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43016" name="Rectangle 1040"/>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43017" name="Rectangle 1041"/>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43018" name="Rectangle 1042"/>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43019" name="Rectangle 1043"/>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43020" name="Rectangle 1044"/>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43021" name="Oval 1045"/>
          <p:cNvSpPr>
            <a:spLocks noChangeArrowheads="1"/>
          </p:cNvSpPr>
          <p:nvPr/>
        </p:nvSpPr>
        <p:spPr bwMode="auto">
          <a:xfrm>
            <a:off x="8083550" y="5873750"/>
            <a:ext cx="2159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0A8FCC1-5168-48F6-9BA2-898C34709414}" type="slidenum">
              <a:rPr lang="en-US" sz="1400" smtClean="0"/>
              <a:pPr eaLnBrk="1" hangingPunct="1"/>
              <a:t>42</a:t>
            </a:fld>
            <a:endParaRPr lang="en-US" sz="1400" dirty="0" smtClean="0"/>
          </a:p>
        </p:txBody>
      </p:sp>
      <p:graphicFrame>
        <p:nvGraphicFramePr>
          <p:cNvPr id="44035" name="Object 4"/>
          <p:cNvGraphicFramePr>
            <a:graphicFrameLocks noChangeAspect="1"/>
          </p:cNvGraphicFramePr>
          <p:nvPr/>
        </p:nvGraphicFramePr>
        <p:xfrm>
          <a:off x="304800" y="0"/>
          <a:ext cx="8115300" cy="6086475"/>
        </p:xfrm>
        <a:graphic>
          <a:graphicData uri="http://schemas.openxmlformats.org/presentationml/2006/ole">
            <mc:AlternateContent xmlns:mc="http://schemas.openxmlformats.org/markup-compatibility/2006">
              <mc:Choice xmlns:v="urn:schemas-microsoft-com:vml" Requires="v">
                <p:oleObj spid="_x0000_s44055" name="Slide" r:id="rId4" imgW="4572000" imgH="3429000" progId="PowerPoint.Slide.8">
                  <p:embed/>
                </p:oleObj>
              </mc:Choice>
              <mc:Fallback>
                <p:oleObj name="Slide" r:id="rId4" imgW="4572000" imgH="3429000" progId="PowerPoint.Slide.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0"/>
                        <a:ext cx="8115300" cy="608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4036" name="Text Box 5"/>
          <p:cNvSpPr txBox="1">
            <a:spLocks noChangeArrowheads="1"/>
          </p:cNvSpPr>
          <p:nvPr/>
        </p:nvSpPr>
        <p:spPr bwMode="auto">
          <a:xfrm>
            <a:off x="590550" y="4495800"/>
            <a:ext cx="809625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000" dirty="0"/>
              <a:t>The segment of the documentary that dealt with the importance of statistical techniques featured the American statistician who introduced these techniques to the Japanese, Dr. W. Edwards Deming, and an American businessman who has been implementing them in the U.S., William E. Conway of the Nashua Corporation.</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3"/>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7A0B7B9-632E-447B-9C94-01BE279D352A}" type="slidenum">
              <a:rPr lang="en-US" sz="1400" smtClean="0"/>
              <a:pPr eaLnBrk="1" hangingPunct="1"/>
              <a:t>43</a:t>
            </a:fld>
            <a:endParaRPr lang="en-US" sz="1400" dirty="0" smtClean="0"/>
          </a:p>
        </p:txBody>
      </p:sp>
      <p:sp>
        <p:nvSpPr>
          <p:cNvPr id="45059" name="Text Box 4"/>
          <p:cNvSpPr txBox="1">
            <a:spLocks noChangeArrowheads="1"/>
          </p:cNvSpPr>
          <p:nvPr/>
        </p:nvSpPr>
        <p:spPr bwMode="auto">
          <a:xfrm>
            <a:off x="838200" y="190500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endParaRPr lang="en-US" dirty="0"/>
          </a:p>
        </p:txBody>
      </p:sp>
      <p:sp>
        <p:nvSpPr>
          <p:cNvPr id="45060" name="Rectangle 5"/>
          <p:cNvSpPr>
            <a:spLocks noChangeArrowheads="1"/>
          </p:cNvSpPr>
          <p:nvPr/>
        </p:nvSpPr>
        <p:spPr bwMode="auto">
          <a:xfrm>
            <a:off x="762000" y="228600"/>
            <a:ext cx="4127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228600" lvl="2" eaLnBrk="0" hangingPunct="0"/>
            <a:endParaRPr lang="en-US" sz="3200" b="1" dirty="0">
              <a:solidFill>
                <a:srgbClr val="FF0000"/>
              </a:solidFill>
            </a:endParaRPr>
          </a:p>
        </p:txBody>
      </p:sp>
      <p:sp>
        <p:nvSpPr>
          <p:cNvPr id="45061" name="Text Box 6"/>
          <p:cNvSpPr txBox="1">
            <a:spLocks noChangeArrowheads="1"/>
          </p:cNvSpPr>
          <p:nvPr/>
        </p:nvSpPr>
        <p:spPr bwMode="auto">
          <a:xfrm>
            <a:off x="914400" y="1371600"/>
            <a:ext cx="754380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dirty="0"/>
          </a:p>
          <a:p>
            <a:pPr>
              <a:spcBef>
                <a:spcPct val="50000"/>
              </a:spcBef>
            </a:pPr>
            <a:endParaRPr lang="en-US" dirty="0"/>
          </a:p>
        </p:txBody>
      </p:sp>
      <p:sp>
        <p:nvSpPr>
          <p:cNvPr id="45062" name="Text Box 7"/>
          <p:cNvSpPr txBox="1">
            <a:spLocks noChangeArrowheads="1"/>
          </p:cNvSpPr>
          <p:nvPr/>
        </p:nvSpPr>
        <p:spPr bwMode="auto">
          <a:xfrm>
            <a:off x="1143000" y="1524000"/>
            <a:ext cx="71628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b="1" dirty="0"/>
              <a:t>during the ensuing decades Dr. Deming became a national celebrity in Japan. Japanese manufacturers created a national competition for quality and productivity ideas and named the award after him The Deming Prize</a:t>
            </a:r>
            <a:r>
              <a:rPr lang="en-US" b="1" baseline="30000" dirty="0">
                <a:sym typeface="Wingdings" pitchFamily="2" charset="2"/>
              </a:rPr>
              <a:t></a:t>
            </a:r>
            <a:r>
              <a:rPr lang="en-US" b="1" dirty="0"/>
              <a:t>.</a:t>
            </a:r>
            <a:endParaRPr lang="en-US" dirty="0"/>
          </a:p>
        </p:txBody>
      </p:sp>
      <p:graphicFrame>
        <p:nvGraphicFramePr>
          <p:cNvPr id="45063" name="Object 8"/>
          <p:cNvGraphicFramePr>
            <a:graphicFrameLocks noChangeAspect="1"/>
          </p:cNvGraphicFramePr>
          <p:nvPr/>
        </p:nvGraphicFramePr>
        <p:xfrm>
          <a:off x="1447800" y="3581400"/>
          <a:ext cx="3532188" cy="2624138"/>
        </p:xfrm>
        <a:graphic>
          <a:graphicData uri="http://schemas.openxmlformats.org/presentationml/2006/ole">
            <mc:AlternateContent xmlns:mc="http://schemas.openxmlformats.org/markup-compatibility/2006">
              <mc:Choice xmlns:v="urn:schemas-microsoft-com:vml" Requires="v">
                <p:oleObj spid="_x0000_s45085" name="Picture" r:id="rId4" imgW="3760206" imgH="2794702" progId="Word.Picture.8">
                  <p:embed/>
                </p:oleObj>
              </mc:Choice>
              <mc:Fallback>
                <p:oleObj name="Picture" r:id="rId4" imgW="3760206" imgH="2794702" progId="Word.Picture.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3581400"/>
                        <a:ext cx="3532188" cy="262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5064" name="Text Box 9"/>
          <p:cNvSpPr txBox="1">
            <a:spLocks noChangeArrowheads="1"/>
          </p:cNvSpPr>
          <p:nvPr/>
        </p:nvSpPr>
        <p:spPr bwMode="auto">
          <a:xfrm>
            <a:off x="4788969" y="5319712"/>
            <a:ext cx="2667000" cy="701675"/>
          </a:xfrm>
          <a:prstGeom prst="rect">
            <a:avLst/>
          </a:prstGeom>
          <a:solidFill>
            <a:srgbClr val="FCFEB9"/>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sz="2000" b="1" dirty="0">
                <a:latin typeface="Arial" charset="0"/>
              </a:rPr>
              <a:t>Dr. Deming in Japan Circa 1950</a:t>
            </a:r>
            <a:endParaRPr lang="en-US" b="1" dirty="0">
              <a:latin typeface="Arial" charset="0"/>
            </a:endParaRPr>
          </a:p>
        </p:txBody>
      </p:sp>
      <p:sp>
        <p:nvSpPr>
          <p:cNvPr id="45065" name="Rectangle 10"/>
          <p:cNvSpPr>
            <a:spLocks noGrp="1" noChangeArrowheads="1"/>
          </p:cNvSpPr>
          <p:nvPr>
            <p:ph type="title" idx="4294967295"/>
          </p:nvPr>
        </p:nvSpPr>
        <p:spPr>
          <a:xfrm>
            <a:off x="685800" y="304800"/>
            <a:ext cx="7772400" cy="1143000"/>
          </a:xfrm>
        </p:spPr>
        <p:txBody>
          <a:bodyPr/>
          <a:lstStyle/>
          <a:p>
            <a:pPr eaLnBrk="1" hangingPunct="1"/>
            <a:r>
              <a:rPr lang="en-US" b="1" dirty="0" smtClean="0">
                <a:solidFill>
                  <a:schemeClr val="tx1"/>
                </a:solidFill>
              </a:rPr>
              <a:t> </a:t>
            </a:r>
            <a:r>
              <a:rPr lang="en-US" dirty="0" smtClean="0">
                <a:solidFill>
                  <a:schemeClr val="tx1"/>
                </a:solidFill>
              </a:rPr>
              <a:t>NBC Documentary (June, 1980)</a:t>
            </a:r>
            <a:br>
              <a:rPr lang="en-US" dirty="0" smtClean="0">
                <a:solidFill>
                  <a:schemeClr val="tx1"/>
                </a:solidFill>
              </a:rPr>
            </a:br>
            <a:r>
              <a:rPr lang="en-US" dirty="0" smtClean="0">
                <a:solidFill>
                  <a:schemeClr val="tx1"/>
                </a:solidFill>
              </a:rPr>
              <a:t>“ If Japan Can, Why Can’t WE?”</a:t>
            </a:r>
          </a:p>
        </p:txBody>
      </p:sp>
      <p:pic>
        <p:nvPicPr>
          <p:cNvPr id="45066" name="Picture 5" descr="C:\Users\Hughes\AppData\Local\Microsoft\Windows\Temporary Internet Files\Content.IE5\XE0VO39W\MC900187587[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4163" y="5715000"/>
            <a:ext cx="6842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105400" y="3517900"/>
            <a:ext cx="3679825" cy="1569660"/>
          </a:xfrm>
          <a:prstGeom prst="rect">
            <a:avLst/>
          </a:prstGeom>
          <a:noFill/>
        </p:spPr>
        <p:txBody>
          <a:bodyPr wrap="square" rtlCol="0">
            <a:spAutoFit/>
          </a:bodyPr>
          <a:lstStyle/>
          <a:p>
            <a:r>
              <a:rPr lang="en-US" b="1" dirty="0" smtClean="0">
                <a:solidFill>
                  <a:srgbClr val="FF0000"/>
                </a:solidFill>
                <a:effectLst>
                  <a:outerShdw blurRad="38100" dist="38100" dir="2700000" algn="tl">
                    <a:srgbClr val="000000">
                      <a:alpha val="43137"/>
                    </a:srgbClr>
                  </a:outerShdw>
                </a:effectLst>
              </a:rPr>
              <a:t>Dr. Deming was identified as a leading contributor to Japan’s World Class Quality initiatives…</a:t>
            </a:r>
            <a:endParaRPr lang="en-US" b="1" dirty="0">
              <a:solidFill>
                <a:srgbClr val="FF0000"/>
              </a:solidFill>
              <a:effectLst>
                <a:outerShdw blurRad="38100" dist="38100" dir="2700000" algn="tl">
                  <a:srgbClr val="000000">
                    <a:alpha val="43137"/>
                  </a:srgbClr>
                </a:outerShdw>
              </a:effectLst>
            </a:endParaRP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3B61AF2-E030-4A9C-8462-5FBAE34B4A97}" type="slidenum">
              <a:rPr lang="en-US" sz="1400" smtClean="0"/>
              <a:pPr eaLnBrk="1" hangingPunct="1"/>
              <a:t>44</a:t>
            </a:fld>
            <a:endParaRPr lang="en-US" sz="1400" dirty="0" smtClean="0"/>
          </a:p>
        </p:txBody>
      </p:sp>
      <p:sp>
        <p:nvSpPr>
          <p:cNvPr id="46083" name="Rectangle 1026"/>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Ford Motor Company</a:t>
            </a:r>
          </a:p>
        </p:txBody>
      </p:sp>
      <p:sp>
        <p:nvSpPr>
          <p:cNvPr id="46084" name="Rectangle 1027"/>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3600" dirty="0" smtClean="0"/>
              <a:t>1981, Ford Motor Company invites W. Edwards Deming to speak to top executives, which began a rocky but productive relationship between the automaker and the quality guru. </a:t>
            </a:r>
          </a:p>
        </p:txBody>
      </p:sp>
      <p:grpSp>
        <p:nvGrpSpPr>
          <p:cNvPr id="46085" name="Group 1028"/>
          <p:cNvGrpSpPr>
            <a:grpSpLocks/>
          </p:cNvGrpSpPr>
          <p:nvPr/>
        </p:nvGrpSpPr>
        <p:grpSpPr bwMode="auto">
          <a:xfrm>
            <a:off x="762000" y="5480050"/>
            <a:ext cx="7772400" cy="698500"/>
            <a:chOff x="480" y="3452"/>
            <a:chExt cx="4896" cy="440"/>
          </a:xfrm>
        </p:grpSpPr>
        <p:grpSp>
          <p:nvGrpSpPr>
            <p:cNvPr id="46094" name="Group 1029"/>
            <p:cNvGrpSpPr>
              <a:grpSpLocks/>
            </p:cNvGrpSpPr>
            <p:nvPr/>
          </p:nvGrpSpPr>
          <p:grpSpPr bwMode="auto">
            <a:xfrm>
              <a:off x="480" y="3452"/>
              <a:ext cx="4896" cy="440"/>
              <a:chOff x="480" y="3452"/>
              <a:chExt cx="4896" cy="440"/>
            </a:xfrm>
          </p:grpSpPr>
          <p:sp>
            <p:nvSpPr>
              <p:cNvPr id="46100" name="Line 1030"/>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6101" name="Line 1031"/>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6102" name="Line 1032"/>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6095" name="Line 1033"/>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6096" name="Line 1034"/>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6097" name="Line 1035"/>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6098" name="Line 1036"/>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6099" name="Line 1037"/>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6086" name="Rectangle 1038"/>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46087" name="Rectangle 1039"/>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46088" name="Rectangle 1040"/>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46089" name="Rectangle 1041"/>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46090" name="Rectangle 1042"/>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46091" name="Rectangle 1043"/>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46092" name="Rectangle 1044"/>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46093" name="Oval 1045"/>
          <p:cNvSpPr>
            <a:spLocks noChangeArrowheads="1"/>
          </p:cNvSpPr>
          <p:nvPr/>
        </p:nvSpPr>
        <p:spPr bwMode="auto">
          <a:xfrm>
            <a:off x="8083550" y="5873750"/>
            <a:ext cx="2159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8CB0590-72B7-42AE-9CEF-6CAB69E6091D}" type="slidenum">
              <a:rPr lang="en-US" sz="1400" smtClean="0"/>
              <a:pPr eaLnBrk="1" hangingPunct="1"/>
              <a:t>45</a:t>
            </a:fld>
            <a:endParaRPr lang="en-US" sz="1400" dirty="0" smtClean="0"/>
          </a:p>
        </p:txBody>
      </p:sp>
      <p:sp>
        <p:nvSpPr>
          <p:cNvPr id="47107"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W. Edwards Deming</a:t>
            </a:r>
          </a:p>
        </p:txBody>
      </p:sp>
      <p:sp>
        <p:nvSpPr>
          <p:cNvPr id="47108" name="Rectangle 3"/>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1982, W. Edwards Deming publishes “Quality, Productivity, and Competitive Position”</a:t>
            </a:r>
          </a:p>
        </p:txBody>
      </p:sp>
      <p:grpSp>
        <p:nvGrpSpPr>
          <p:cNvPr id="47109" name="Group 4"/>
          <p:cNvGrpSpPr>
            <a:grpSpLocks/>
          </p:cNvGrpSpPr>
          <p:nvPr/>
        </p:nvGrpSpPr>
        <p:grpSpPr bwMode="auto">
          <a:xfrm>
            <a:off x="762000" y="5480050"/>
            <a:ext cx="7772400" cy="698500"/>
            <a:chOff x="480" y="3452"/>
            <a:chExt cx="4896" cy="440"/>
          </a:xfrm>
        </p:grpSpPr>
        <p:grpSp>
          <p:nvGrpSpPr>
            <p:cNvPr id="47118" name="Group 5"/>
            <p:cNvGrpSpPr>
              <a:grpSpLocks/>
            </p:cNvGrpSpPr>
            <p:nvPr/>
          </p:nvGrpSpPr>
          <p:grpSpPr bwMode="auto">
            <a:xfrm>
              <a:off x="480" y="3452"/>
              <a:ext cx="4896" cy="440"/>
              <a:chOff x="480" y="3452"/>
              <a:chExt cx="4896" cy="440"/>
            </a:xfrm>
          </p:grpSpPr>
          <p:sp>
            <p:nvSpPr>
              <p:cNvPr id="47124"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125"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126"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7119"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120"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121"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122"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7123"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7110"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47111"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47112"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47113"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47114"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47115"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47116"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47117" name="Oval 21"/>
          <p:cNvSpPr>
            <a:spLocks noChangeArrowheads="1"/>
          </p:cNvSpPr>
          <p:nvPr/>
        </p:nvSpPr>
        <p:spPr bwMode="auto">
          <a:xfrm>
            <a:off x="8083550" y="5873750"/>
            <a:ext cx="2159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41837FA8-2EE2-4F9E-882E-208BF2F8C991}" type="slidenum">
              <a:rPr lang="en-US" sz="1400" smtClean="0"/>
              <a:pPr eaLnBrk="1" hangingPunct="1"/>
              <a:t>46</a:t>
            </a:fld>
            <a:endParaRPr lang="en-US" sz="1400" dirty="0" smtClean="0"/>
          </a:p>
        </p:txBody>
      </p:sp>
      <p:sp>
        <p:nvSpPr>
          <p:cNvPr id="48131"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Philip Crosby</a:t>
            </a:r>
          </a:p>
        </p:txBody>
      </p:sp>
      <p:sp>
        <p:nvSpPr>
          <p:cNvPr id="48132" name="Rectangle 3"/>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1984, Philip Crosby publishes “Quality without Tears: The Art of Hassle-Free Management ”</a:t>
            </a:r>
          </a:p>
        </p:txBody>
      </p:sp>
      <p:grpSp>
        <p:nvGrpSpPr>
          <p:cNvPr id="48133" name="Group 4"/>
          <p:cNvGrpSpPr>
            <a:grpSpLocks/>
          </p:cNvGrpSpPr>
          <p:nvPr/>
        </p:nvGrpSpPr>
        <p:grpSpPr bwMode="auto">
          <a:xfrm>
            <a:off x="762000" y="5480050"/>
            <a:ext cx="7772400" cy="698500"/>
            <a:chOff x="480" y="3452"/>
            <a:chExt cx="4896" cy="440"/>
          </a:xfrm>
        </p:grpSpPr>
        <p:grpSp>
          <p:nvGrpSpPr>
            <p:cNvPr id="48142" name="Group 5"/>
            <p:cNvGrpSpPr>
              <a:grpSpLocks/>
            </p:cNvGrpSpPr>
            <p:nvPr/>
          </p:nvGrpSpPr>
          <p:grpSpPr bwMode="auto">
            <a:xfrm>
              <a:off x="480" y="3452"/>
              <a:ext cx="4896" cy="440"/>
              <a:chOff x="480" y="3452"/>
              <a:chExt cx="4896" cy="440"/>
            </a:xfrm>
          </p:grpSpPr>
          <p:sp>
            <p:nvSpPr>
              <p:cNvPr id="48148"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8149"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8150"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8143"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8144"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8145"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8146"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8147"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8134"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48135"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48136"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48137"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48138"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48139"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48140"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48141" name="Oval 21"/>
          <p:cNvSpPr>
            <a:spLocks noChangeArrowheads="1"/>
          </p:cNvSpPr>
          <p:nvPr/>
        </p:nvSpPr>
        <p:spPr bwMode="auto">
          <a:xfrm>
            <a:off x="8083550" y="5873750"/>
            <a:ext cx="2159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AC90CF8-0BD7-4F8F-A213-EC5919CA5CF9}" type="slidenum">
              <a:rPr lang="en-US" sz="1400" smtClean="0"/>
              <a:pPr eaLnBrk="1" hangingPunct="1"/>
              <a:t>47</a:t>
            </a:fld>
            <a:endParaRPr lang="en-US" sz="1400" dirty="0" smtClean="0"/>
          </a:p>
        </p:txBody>
      </p:sp>
      <p:sp>
        <p:nvSpPr>
          <p:cNvPr id="49155"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Malcolm Baldrige</a:t>
            </a:r>
          </a:p>
        </p:txBody>
      </p:sp>
      <p:sp>
        <p:nvSpPr>
          <p:cNvPr id="49156" name="Rectangle 3"/>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1987, The U.S. Congress creates The Malcolm Baldrige National Quality Award.</a:t>
            </a:r>
          </a:p>
        </p:txBody>
      </p:sp>
      <p:grpSp>
        <p:nvGrpSpPr>
          <p:cNvPr id="49157" name="Group 4"/>
          <p:cNvGrpSpPr>
            <a:grpSpLocks/>
          </p:cNvGrpSpPr>
          <p:nvPr/>
        </p:nvGrpSpPr>
        <p:grpSpPr bwMode="auto">
          <a:xfrm>
            <a:off x="762000" y="5480050"/>
            <a:ext cx="7772400" cy="698500"/>
            <a:chOff x="480" y="3452"/>
            <a:chExt cx="4896" cy="440"/>
          </a:xfrm>
        </p:grpSpPr>
        <p:grpSp>
          <p:nvGrpSpPr>
            <p:cNvPr id="49167" name="Group 5"/>
            <p:cNvGrpSpPr>
              <a:grpSpLocks/>
            </p:cNvGrpSpPr>
            <p:nvPr/>
          </p:nvGrpSpPr>
          <p:grpSpPr bwMode="auto">
            <a:xfrm>
              <a:off x="480" y="3452"/>
              <a:ext cx="4896" cy="440"/>
              <a:chOff x="480" y="3452"/>
              <a:chExt cx="4896" cy="440"/>
            </a:xfrm>
          </p:grpSpPr>
          <p:sp>
            <p:nvSpPr>
              <p:cNvPr id="49173"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9174"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9175"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9168"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9169"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9170"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9171"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9172"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49158"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49159"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49160"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49161"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49162"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49163"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49164"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49165" name="Oval 21"/>
          <p:cNvSpPr>
            <a:spLocks noChangeArrowheads="1"/>
          </p:cNvSpPr>
          <p:nvPr/>
        </p:nvSpPr>
        <p:spPr bwMode="auto">
          <a:xfrm>
            <a:off x="8083550" y="5873750"/>
            <a:ext cx="2159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49166"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3550" y="304800"/>
            <a:ext cx="684213"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9487746-0EA1-44CA-AED5-685E1DF6B50B}" type="slidenum">
              <a:rPr lang="en-US" sz="1400" smtClean="0"/>
              <a:pPr eaLnBrk="1" hangingPunct="1"/>
              <a:t>48</a:t>
            </a:fld>
            <a:endParaRPr lang="en-US" sz="1400" dirty="0" smtClean="0"/>
          </a:p>
        </p:txBody>
      </p:sp>
      <p:sp>
        <p:nvSpPr>
          <p:cNvPr id="50179"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Statistical Process Control (SPC)</a:t>
            </a:r>
          </a:p>
        </p:txBody>
      </p:sp>
      <p:sp>
        <p:nvSpPr>
          <p:cNvPr id="50180" name="Rectangle 3"/>
          <p:cNvSpPr>
            <a:spLocks noGrp="1" noChangeArrowheads="1"/>
          </p:cNvSpPr>
          <p:nvPr>
            <p:ph type="body" sz="half" idx="1"/>
          </p:nvPr>
        </p:nvSpPr>
        <p:spPr>
          <a:xfrm>
            <a:off x="762000" y="1905000"/>
            <a:ext cx="7848600" cy="2971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SPC emphasized by automotive industry in late 1980’s</a:t>
            </a:r>
          </a:p>
          <a:p>
            <a:pPr eaLnBrk="1" hangingPunct="1"/>
            <a:r>
              <a:rPr lang="en-US" sz="4000" dirty="0" smtClean="0"/>
              <a:t>Other industries and Department of Defense implemented SPC</a:t>
            </a:r>
          </a:p>
        </p:txBody>
      </p:sp>
      <p:grpSp>
        <p:nvGrpSpPr>
          <p:cNvPr id="50181" name="Group 4"/>
          <p:cNvGrpSpPr>
            <a:grpSpLocks/>
          </p:cNvGrpSpPr>
          <p:nvPr/>
        </p:nvGrpSpPr>
        <p:grpSpPr bwMode="auto">
          <a:xfrm>
            <a:off x="762000" y="5480050"/>
            <a:ext cx="7772400" cy="698500"/>
            <a:chOff x="480" y="3452"/>
            <a:chExt cx="4896" cy="440"/>
          </a:xfrm>
        </p:grpSpPr>
        <p:grpSp>
          <p:nvGrpSpPr>
            <p:cNvPr id="50190" name="Group 5"/>
            <p:cNvGrpSpPr>
              <a:grpSpLocks/>
            </p:cNvGrpSpPr>
            <p:nvPr/>
          </p:nvGrpSpPr>
          <p:grpSpPr bwMode="auto">
            <a:xfrm>
              <a:off x="480" y="3452"/>
              <a:ext cx="4896" cy="440"/>
              <a:chOff x="480" y="3452"/>
              <a:chExt cx="4896" cy="440"/>
            </a:xfrm>
          </p:grpSpPr>
          <p:sp>
            <p:nvSpPr>
              <p:cNvPr id="50196"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0197"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0198"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0191"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0192"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0193"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0194"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0195"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0182" name="Rectangle 14"/>
          <p:cNvSpPr>
            <a:spLocks noChangeArrowheads="1"/>
          </p:cNvSpPr>
          <p:nvPr/>
        </p:nvSpPr>
        <p:spPr bwMode="auto">
          <a:xfrm>
            <a:off x="43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50183" name="Rectangle 15"/>
          <p:cNvSpPr>
            <a:spLocks noChangeArrowheads="1"/>
          </p:cNvSpPr>
          <p:nvPr/>
        </p:nvSpPr>
        <p:spPr bwMode="auto">
          <a:xfrm>
            <a:off x="1503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50184" name="Rectangle 16"/>
          <p:cNvSpPr>
            <a:spLocks noChangeArrowheads="1"/>
          </p:cNvSpPr>
          <p:nvPr/>
        </p:nvSpPr>
        <p:spPr bwMode="auto">
          <a:xfrm>
            <a:off x="2798763" y="6243638"/>
            <a:ext cx="8636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50185" name="Rectangle 17"/>
          <p:cNvSpPr>
            <a:spLocks noChangeArrowheads="1"/>
          </p:cNvSpPr>
          <p:nvPr/>
        </p:nvSpPr>
        <p:spPr bwMode="auto">
          <a:xfrm>
            <a:off x="4170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50186" name="Rectangle 18"/>
          <p:cNvSpPr>
            <a:spLocks noChangeArrowheads="1"/>
          </p:cNvSpPr>
          <p:nvPr/>
        </p:nvSpPr>
        <p:spPr bwMode="auto">
          <a:xfrm>
            <a:off x="56181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50187" name="Rectangle 19"/>
          <p:cNvSpPr>
            <a:spLocks noChangeArrowheads="1"/>
          </p:cNvSpPr>
          <p:nvPr/>
        </p:nvSpPr>
        <p:spPr bwMode="auto">
          <a:xfrm>
            <a:off x="68373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50188" name="Rectangle 20"/>
          <p:cNvSpPr>
            <a:spLocks noChangeArrowheads="1"/>
          </p:cNvSpPr>
          <p:nvPr/>
        </p:nvSpPr>
        <p:spPr bwMode="auto">
          <a:xfrm>
            <a:off x="8056563" y="622776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50189" name="Oval 21"/>
          <p:cNvSpPr>
            <a:spLocks noChangeArrowheads="1"/>
          </p:cNvSpPr>
          <p:nvPr/>
        </p:nvSpPr>
        <p:spPr bwMode="auto">
          <a:xfrm>
            <a:off x="8159750" y="5873750"/>
            <a:ext cx="215900" cy="2159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3338393-4A84-4104-9953-E187ADA8DFC2}" type="slidenum">
              <a:rPr lang="en-US" sz="1400" smtClean="0"/>
              <a:pPr eaLnBrk="1" hangingPunct="1"/>
              <a:t>49</a:t>
            </a:fld>
            <a:endParaRPr lang="en-US" sz="1400" dirty="0" smtClean="0"/>
          </a:p>
        </p:txBody>
      </p:sp>
      <p:sp>
        <p:nvSpPr>
          <p:cNvPr id="51203"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Late 1980’s developments . .</a:t>
            </a:r>
          </a:p>
        </p:txBody>
      </p:sp>
      <p:sp>
        <p:nvSpPr>
          <p:cNvPr id="51204" name="Rectangle 3"/>
          <p:cNvSpPr>
            <a:spLocks noGrp="1" noChangeArrowheads="1"/>
          </p:cNvSpPr>
          <p:nvPr>
            <p:ph type="body" sz="half" idx="1"/>
          </p:nvPr>
        </p:nvSpPr>
        <p:spPr>
          <a:xfrm>
            <a:off x="762000" y="1524000"/>
            <a:ext cx="8001000" cy="3352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lnSpc>
                <a:spcPct val="90000"/>
              </a:lnSpc>
            </a:pPr>
            <a:r>
              <a:rPr lang="en-US" sz="4000" dirty="0" smtClean="0"/>
              <a:t>Continuous Quality Improvement (CQI)</a:t>
            </a:r>
          </a:p>
          <a:p>
            <a:pPr eaLnBrk="1" hangingPunct="1">
              <a:lnSpc>
                <a:spcPct val="90000"/>
              </a:lnSpc>
            </a:pPr>
            <a:r>
              <a:rPr lang="en-US" sz="4000" dirty="0" smtClean="0"/>
              <a:t>Total Quality Management (TQM)</a:t>
            </a:r>
          </a:p>
          <a:p>
            <a:pPr eaLnBrk="1" hangingPunct="1">
              <a:lnSpc>
                <a:spcPct val="90000"/>
              </a:lnSpc>
            </a:pPr>
            <a:r>
              <a:rPr lang="en-US" sz="4000" dirty="0" smtClean="0"/>
              <a:t>Design of Experiments (DOE) by Genichi Taguchi</a:t>
            </a:r>
          </a:p>
        </p:txBody>
      </p:sp>
      <p:grpSp>
        <p:nvGrpSpPr>
          <p:cNvPr id="51205" name="Group 4"/>
          <p:cNvGrpSpPr>
            <a:grpSpLocks/>
          </p:cNvGrpSpPr>
          <p:nvPr/>
        </p:nvGrpSpPr>
        <p:grpSpPr bwMode="auto">
          <a:xfrm>
            <a:off x="762000" y="5480050"/>
            <a:ext cx="7772400" cy="698500"/>
            <a:chOff x="480" y="3452"/>
            <a:chExt cx="4896" cy="440"/>
          </a:xfrm>
        </p:grpSpPr>
        <p:grpSp>
          <p:nvGrpSpPr>
            <p:cNvPr id="51214" name="Group 5"/>
            <p:cNvGrpSpPr>
              <a:grpSpLocks/>
            </p:cNvGrpSpPr>
            <p:nvPr/>
          </p:nvGrpSpPr>
          <p:grpSpPr bwMode="auto">
            <a:xfrm>
              <a:off x="480" y="3452"/>
              <a:ext cx="4896" cy="440"/>
              <a:chOff x="480" y="3452"/>
              <a:chExt cx="4896" cy="440"/>
            </a:xfrm>
          </p:grpSpPr>
          <p:sp>
            <p:nvSpPr>
              <p:cNvPr id="51220"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21"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22"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1215"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16"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17"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18"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1219"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1206" name="Rectangle 14"/>
          <p:cNvSpPr>
            <a:spLocks noChangeArrowheads="1"/>
          </p:cNvSpPr>
          <p:nvPr/>
        </p:nvSpPr>
        <p:spPr bwMode="auto">
          <a:xfrm>
            <a:off x="44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51207" name="Rectangle 15"/>
          <p:cNvSpPr>
            <a:spLocks noChangeArrowheads="1"/>
          </p:cNvSpPr>
          <p:nvPr/>
        </p:nvSpPr>
        <p:spPr bwMode="auto">
          <a:xfrm>
            <a:off x="1509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51208" name="Rectangle 16"/>
          <p:cNvSpPr>
            <a:spLocks noChangeArrowheads="1"/>
          </p:cNvSpPr>
          <p:nvPr/>
        </p:nvSpPr>
        <p:spPr bwMode="auto">
          <a:xfrm>
            <a:off x="2805113" y="6249988"/>
            <a:ext cx="8509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51209" name="Rectangle 17"/>
          <p:cNvSpPr>
            <a:spLocks noChangeArrowheads="1"/>
          </p:cNvSpPr>
          <p:nvPr/>
        </p:nvSpPr>
        <p:spPr bwMode="auto">
          <a:xfrm>
            <a:off x="4176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51210" name="Rectangle 18"/>
          <p:cNvSpPr>
            <a:spLocks noChangeArrowheads="1"/>
          </p:cNvSpPr>
          <p:nvPr/>
        </p:nvSpPr>
        <p:spPr bwMode="auto">
          <a:xfrm>
            <a:off x="56245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51211" name="Rectangle 19"/>
          <p:cNvSpPr>
            <a:spLocks noChangeArrowheads="1"/>
          </p:cNvSpPr>
          <p:nvPr/>
        </p:nvSpPr>
        <p:spPr bwMode="auto">
          <a:xfrm>
            <a:off x="6843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51212" name="Rectangle 20"/>
          <p:cNvSpPr>
            <a:spLocks noChangeArrowheads="1"/>
          </p:cNvSpPr>
          <p:nvPr/>
        </p:nvSpPr>
        <p:spPr bwMode="auto">
          <a:xfrm>
            <a:off x="806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51213" name="Oval 21"/>
          <p:cNvSpPr>
            <a:spLocks noChangeArrowheads="1"/>
          </p:cNvSpPr>
          <p:nvPr/>
        </p:nvSpPr>
        <p:spPr bwMode="auto">
          <a:xfrm>
            <a:off x="8235950" y="5949950"/>
            <a:ext cx="139700" cy="139700"/>
          </a:xfrm>
          <a:prstGeom prst="ellipse">
            <a:avLst/>
          </a:prstGeom>
          <a:solidFill>
            <a:srgbClr val="FF3300"/>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1DB8844-F6B9-45EC-94E4-DC590FD98749}" type="slidenum">
              <a:rPr lang="en-US" sz="1400" smtClean="0"/>
              <a:pPr eaLnBrk="1" hangingPunct="1"/>
              <a:t>5</a:t>
            </a:fld>
            <a:endParaRPr lang="en-US" sz="1400" dirty="0" smtClean="0"/>
          </a:p>
        </p:txBody>
      </p:sp>
      <p:grpSp>
        <p:nvGrpSpPr>
          <p:cNvPr id="6147" name="Group 2"/>
          <p:cNvGrpSpPr>
            <a:grpSpLocks/>
          </p:cNvGrpSpPr>
          <p:nvPr/>
        </p:nvGrpSpPr>
        <p:grpSpPr bwMode="auto">
          <a:xfrm>
            <a:off x="533400" y="381000"/>
            <a:ext cx="8229600" cy="5949950"/>
            <a:chOff x="-3" y="-3"/>
            <a:chExt cx="5448" cy="5106"/>
          </a:xfrm>
        </p:grpSpPr>
        <p:grpSp>
          <p:nvGrpSpPr>
            <p:cNvPr id="6149" name="Group 3"/>
            <p:cNvGrpSpPr>
              <a:grpSpLocks/>
            </p:cNvGrpSpPr>
            <p:nvPr/>
          </p:nvGrpSpPr>
          <p:grpSpPr bwMode="auto">
            <a:xfrm>
              <a:off x="0" y="0"/>
              <a:ext cx="5442" cy="5100"/>
              <a:chOff x="0" y="0"/>
              <a:chExt cx="5442" cy="5100"/>
            </a:xfrm>
          </p:grpSpPr>
          <p:grpSp>
            <p:nvGrpSpPr>
              <p:cNvPr id="6151" name="Group 4"/>
              <p:cNvGrpSpPr>
                <a:grpSpLocks/>
              </p:cNvGrpSpPr>
              <p:nvPr/>
            </p:nvGrpSpPr>
            <p:grpSpPr bwMode="auto">
              <a:xfrm>
                <a:off x="0" y="0"/>
                <a:ext cx="2685" cy="518"/>
                <a:chOff x="0" y="0"/>
                <a:chExt cx="2685" cy="518"/>
              </a:xfrm>
            </p:grpSpPr>
            <p:sp>
              <p:nvSpPr>
                <p:cNvPr id="6203" name="Rectangle 5"/>
                <p:cNvSpPr>
                  <a:spLocks noChangeArrowheads="1"/>
                </p:cNvSpPr>
                <p:nvPr/>
              </p:nvSpPr>
              <p:spPr bwMode="auto">
                <a:xfrm>
                  <a:off x="43" y="0"/>
                  <a:ext cx="2599"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b="1" u="sng" dirty="0">
                      <a:latin typeface="Arial" charset="0"/>
                      <a:cs typeface="Arial" charset="0"/>
                    </a:rPr>
                    <a:t>Traditional</a:t>
                  </a:r>
                  <a:endParaRPr lang="en-US" sz="1000" dirty="0">
                    <a:cs typeface="Times New Roman" pitchFamily="18" charset="0"/>
                  </a:endParaRPr>
                </a:p>
                <a:p>
                  <a:pPr eaLnBrk="0" hangingPunct="0"/>
                  <a:r>
                    <a:rPr lang="en-US" sz="1000" dirty="0">
                      <a:cs typeface="Times New Roman" pitchFamily="18" charset="0"/>
                    </a:rPr>
                    <a:t> </a:t>
                  </a:r>
                </a:p>
                <a:p>
                  <a:pPr eaLnBrk="0" hangingPunct="0"/>
                  <a:endParaRPr lang="en-US" dirty="0"/>
                </a:p>
              </p:txBody>
            </p:sp>
            <p:sp>
              <p:nvSpPr>
                <p:cNvPr id="6204" name="Rectangle 6"/>
                <p:cNvSpPr>
                  <a:spLocks noChangeArrowheads="1"/>
                </p:cNvSpPr>
                <p:nvPr/>
              </p:nvSpPr>
              <p:spPr bwMode="auto">
                <a:xfrm>
                  <a:off x="0" y="0"/>
                  <a:ext cx="2685"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52" name="Group 7"/>
              <p:cNvGrpSpPr>
                <a:grpSpLocks/>
              </p:cNvGrpSpPr>
              <p:nvPr/>
            </p:nvGrpSpPr>
            <p:grpSpPr bwMode="auto">
              <a:xfrm>
                <a:off x="2685" y="0"/>
                <a:ext cx="2757" cy="518"/>
                <a:chOff x="2685" y="0"/>
                <a:chExt cx="2757" cy="518"/>
              </a:xfrm>
            </p:grpSpPr>
            <p:sp>
              <p:nvSpPr>
                <p:cNvPr id="6201" name="Rectangle 8"/>
                <p:cNvSpPr>
                  <a:spLocks noChangeArrowheads="1"/>
                </p:cNvSpPr>
                <p:nvPr/>
              </p:nvSpPr>
              <p:spPr bwMode="auto">
                <a:xfrm>
                  <a:off x="2728" y="0"/>
                  <a:ext cx="2671"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b="1" u="sng" dirty="0">
                      <a:solidFill>
                        <a:srgbClr val="0000FF"/>
                      </a:solidFill>
                      <a:latin typeface="Arial" charset="0"/>
                      <a:cs typeface="Arial" charset="0"/>
                    </a:rPr>
                    <a:t>Total Quality Management</a:t>
                  </a:r>
                  <a:endParaRPr lang="en-US" sz="1000" dirty="0">
                    <a:cs typeface="Times New Roman" pitchFamily="18" charset="0"/>
                  </a:endParaRPr>
                </a:p>
                <a:p>
                  <a:pPr eaLnBrk="0" hangingPunct="0"/>
                  <a:endParaRPr lang="en-US" dirty="0"/>
                </a:p>
              </p:txBody>
            </p:sp>
            <p:sp>
              <p:nvSpPr>
                <p:cNvPr id="6202" name="Rectangle 9"/>
                <p:cNvSpPr>
                  <a:spLocks noChangeArrowheads="1"/>
                </p:cNvSpPr>
                <p:nvPr/>
              </p:nvSpPr>
              <p:spPr bwMode="auto">
                <a:xfrm>
                  <a:off x="2685" y="0"/>
                  <a:ext cx="2757"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53" name="Group 10"/>
              <p:cNvGrpSpPr>
                <a:grpSpLocks/>
              </p:cNvGrpSpPr>
              <p:nvPr/>
            </p:nvGrpSpPr>
            <p:grpSpPr bwMode="auto">
              <a:xfrm>
                <a:off x="0" y="518"/>
                <a:ext cx="2685" cy="556"/>
                <a:chOff x="0" y="518"/>
                <a:chExt cx="2685" cy="556"/>
              </a:xfrm>
            </p:grpSpPr>
            <p:sp>
              <p:nvSpPr>
                <p:cNvPr id="6199" name="Rectangle 11"/>
                <p:cNvSpPr>
                  <a:spLocks noChangeArrowheads="1"/>
                </p:cNvSpPr>
                <p:nvPr/>
              </p:nvSpPr>
              <p:spPr bwMode="auto">
                <a:xfrm>
                  <a:off x="43" y="518"/>
                  <a:ext cx="2599"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latin typeface="Arial" charset="0"/>
                      <a:cs typeface="Arial" charset="0"/>
                    </a:rPr>
                    <a:t>The organizational structure is hierarchical and has rigid lines of authority and responsibility</a:t>
                  </a:r>
                  <a:endParaRPr lang="en-US" sz="1000" dirty="0">
                    <a:cs typeface="Times New Roman" pitchFamily="18" charset="0"/>
                  </a:endParaRPr>
                </a:p>
                <a:p>
                  <a:pPr eaLnBrk="0" hangingPunct="0"/>
                  <a:endParaRPr lang="en-US" dirty="0"/>
                </a:p>
              </p:txBody>
            </p:sp>
            <p:sp>
              <p:nvSpPr>
                <p:cNvPr id="6200" name="Rectangle 12"/>
                <p:cNvSpPr>
                  <a:spLocks noChangeArrowheads="1"/>
                </p:cNvSpPr>
                <p:nvPr/>
              </p:nvSpPr>
              <p:spPr bwMode="auto">
                <a:xfrm>
                  <a:off x="0" y="518"/>
                  <a:ext cx="2685"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54" name="Group 13"/>
              <p:cNvGrpSpPr>
                <a:grpSpLocks/>
              </p:cNvGrpSpPr>
              <p:nvPr/>
            </p:nvGrpSpPr>
            <p:grpSpPr bwMode="auto">
              <a:xfrm>
                <a:off x="2685" y="518"/>
                <a:ext cx="2757" cy="556"/>
                <a:chOff x="2685" y="518"/>
                <a:chExt cx="2757" cy="556"/>
              </a:xfrm>
            </p:grpSpPr>
            <p:sp>
              <p:nvSpPr>
                <p:cNvPr id="6197" name="Rectangle 14"/>
                <p:cNvSpPr>
                  <a:spLocks noChangeArrowheads="1"/>
                </p:cNvSpPr>
                <p:nvPr/>
              </p:nvSpPr>
              <p:spPr bwMode="auto">
                <a:xfrm>
                  <a:off x="2728" y="518"/>
                  <a:ext cx="2671"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solidFill>
                        <a:srgbClr val="0000FF"/>
                      </a:solidFill>
                      <a:latin typeface="Arial" charset="0"/>
                      <a:cs typeface="Arial" charset="0"/>
                    </a:rPr>
                    <a:t>The organizational structure becomes flatter, more flexible, and less hierarchical</a:t>
                  </a:r>
                  <a:endParaRPr lang="en-US" sz="1000" dirty="0">
                    <a:cs typeface="Times New Roman" pitchFamily="18" charset="0"/>
                  </a:endParaRPr>
                </a:p>
                <a:p>
                  <a:pPr eaLnBrk="0" hangingPunct="0"/>
                  <a:endParaRPr lang="en-US" dirty="0"/>
                </a:p>
              </p:txBody>
            </p:sp>
            <p:sp>
              <p:nvSpPr>
                <p:cNvPr id="6198" name="Rectangle 15"/>
                <p:cNvSpPr>
                  <a:spLocks noChangeArrowheads="1"/>
                </p:cNvSpPr>
                <p:nvPr/>
              </p:nvSpPr>
              <p:spPr bwMode="auto">
                <a:xfrm>
                  <a:off x="2685" y="518"/>
                  <a:ext cx="2757"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55" name="Group 16"/>
              <p:cNvGrpSpPr>
                <a:grpSpLocks/>
              </p:cNvGrpSpPr>
              <p:nvPr/>
            </p:nvGrpSpPr>
            <p:grpSpPr bwMode="auto">
              <a:xfrm>
                <a:off x="0" y="1074"/>
                <a:ext cx="2685" cy="556"/>
                <a:chOff x="0" y="1074"/>
                <a:chExt cx="2685" cy="556"/>
              </a:xfrm>
            </p:grpSpPr>
            <p:sp>
              <p:nvSpPr>
                <p:cNvPr id="6195" name="Rectangle 17"/>
                <p:cNvSpPr>
                  <a:spLocks noChangeArrowheads="1"/>
                </p:cNvSpPr>
                <p:nvPr/>
              </p:nvSpPr>
              <p:spPr bwMode="auto">
                <a:xfrm>
                  <a:off x="43" y="1074"/>
                  <a:ext cx="2599"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latin typeface="Arial" charset="0"/>
                      <a:cs typeface="Arial" charset="0"/>
                    </a:rPr>
                    <a:t>The focus is on maintaining the status quo</a:t>
                  </a:r>
                  <a:endParaRPr lang="en-US" sz="1000" dirty="0">
                    <a:cs typeface="Times New Roman" pitchFamily="18" charset="0"/>
                  </a:endParaRPr>
                </a:p>
                <a:p>
                  <a:pPr eaLnBrk="0" hangingPunct="0"/>
                  <a:endParaRPr lang="en-US" dirty="0"/>
                </a:p>
              </p:txBody>
            </p:sp>
            <p:sp>
              <p:nvSpPr>
                <p:cNvPr id="6196" name="Rectangle 18"/>
                <p:cNvSpPr>
                  <a:spLocks noChangeArrowheads="1"/>
                </p:cNvSpPr>
                <p:nvPr/>
              </p:nvSpPr>
              <p:spPr bwMode="auto">
                <a:xfrm>
                  <a:off x="0" y="1074"/>
                  <a:ext cx="2685"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56" name="Group 19"/>
              <p:cNvGrpSpPr>
                <a:grpSpLocks/>
              </p:cNvGrpSpPr>
              <p:nvPr/>
            </p:nvGrpSpPr>
            <p:grpSpPr bwMode="auto">
              <a:xfrm>
                <a:off x="2685" y="1074"/>
                <a:ext cx="2757" cy="556"/>
                <a:chOff x="2685" y="1074"/>
                <a:chExt cx="2757" cy="556"/>
              </a:xfrm>
            </p:grpSpPr>
            <p:sp>
              <p:nvSpPr>
                <p:cNvPr id="6193" name="Rectangle 20"/>
                <p:cNvSpPr>
                  <a:spLocks noChangeArrowheads="1"/>
                </p:cNvSpPr>
                <p:nvPr/>
              </p:nvSpPr>
              <p:spPr bwMode="auto">
                <a:xfrm>
                  <a:off x="2728" y="1074"/>
                  <a:ext cx="2671"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solidFill>
                        <a:srgbClr val="0000FF"/>
                      </a:solidFill>
                      <a:latin typeface="Arial" charset="0"/>
                      <a:cs typeface="Arial" charset="0"/>
                    </a:rPr>
                    <a:t>The focus shifts to continuous improvement in systems and procedures</a:t>
                  </a:r>
                  <a:endParaRPr lang="en-US" sz="1000" dirty="0">
                    <a:cs typeface="Times New Roman" pitchFamily="18" charset="0"/>
                  </a:endParaRPr>
                </a:p>
                <a:p>
                  <a:pPr eaLnBrk="0" hangingPunct="0"/>
                  <a:endParaRPr lang="en-US" dirty="0"/>
                </a:p>
              </p:txBody>
            </p:sp>
            <p:sp>
              <p:nvSpPr>
                <p:cNvPr id="6194" name="Rectangle 21"/>
                <p:cNvSpPr>
                  <a:spLocks noChangeArrowheads="1"/>
                </p:cNvSpPr>
                <p:nvPr/>
              </p:nvSpPr>
              <p:spPr bwMode="auto">
                <a:xfrm>
                  <a:off x="2685" y="1074"/>
                  <a:ext cx="2757"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57" name="Group 22"/>
              <p:cNvGrpSpPr>
                <a:grpSpLocks/>
              </p:cNvGrpSpPr>
              <p:nvPr/>
            </p:nvGrpSpPr>
            <p:grpSpPr bwMode="auto">
              <a:xfrm>
                <a:off x="0" y="1630"/>
                <a:ext cx="2685" cy="556"/>
                <a:chOff x="0" y="1630"/>
                <a:chExt cx="2685" cy="556"/>
              </a:xfrm>
            </p:grpSpPr>
            <p:sp>
              <p:nvSpPr>
                <p:cNvPr id="6191" name="Rectangle 23"/>
                <p:cNvSpPr>
                  <a:spLocks noChangeArrowheads="1"/>
                </p:cNvSpPr>
                <p:nvPr/>
              </p:nvSpPr>
              <p:spPr bwMode="auto">
                <a:xfrm>
                  <a:off x="43" y="1630"/>
                  <a:ext cx="2599"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latin typeface="Arial" charset="0"/>
                      <a:cs typeface="Arial" charset="0"/>
                    </a:rPr>
                    <a:t>Workers perceive supervisors as bosses or cops</a:t>
                  </a:r>
                  <a:endParaRPr lang="en-US" sz="1000" dirty="0">
                    <a:cs typeface="Times New Roman" pitchFamily="18" charset="0"/>
                  </a:endParaRPr>
                </a:p>
                <a:p>
                  <a:pPr eaLnBrk="0" hangingPunct="0"/>
                  <a:endParaRPr lang="en-US" dirty="0"/>
                </a:p>
              </p:txBody>
            </p:sp>
            <p:sp>
              <p:nvSpPr>
                <p:cNvPr id="6192" name="Rectangle 24"/>
                <p:cNvSpPr>
                  <a:spLocks noChangeArrowheads="1"/>
                </p:cNvSpPr>
                <p:nvPr/>
              </p:nvSpPr>
              <p:spPr bwMode="auto">
                <a:xfrm>
                  <a:off x="0" y="1630"/>
                  <a:ext cx="2685"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58" name="Group 25"/>
              <p:cNvGrpSpPr>
                <a:grpSpLocks/>
              </p:cNvGrpSpPr>
              <p:nvPr/>
            </p:nvGrpSpPr>
            <p:grpSpPr bwMode="auto">
              <a:xfrm>
                <a:off x="2685" y="1630"/>
                <a:ext cx="2757" cy="556"/>
                <a:chOff x="2685" y="1630"/>
                <a:chExt cx="2757" cy="556"/>
              </a:xfrm>
            </p:grpSpPr>
            <p:sp>
              <p:nvSpPr>
                <p:cNvPr id="6189" name="Rectangle 26"/>
                <p:cNvSpPr>
                  <a:spLocks noChangeArrowheads="1"/>
                </p:cNvSpPr>
                <p:nvPr/>
              </p:nvSpPr>
              <p:spPr bwMode="auto">
                <a:xfrm>
                  <a:off x="2728" y="1630"/>
                  <a:ext cx="2671"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solidFill>
                        <a:srgbClr val="0000FF"/>
                      </a:solidFill>
                      <a:latin typeface="Arial" charset="0"/>
                      <a:cs typeface="Arial" charset="0"/>
                    </a:rPr>
                    <a:t>Workers perceive supervisors as coaches and facilitators.  The manager is seen as a leader.</a:t>
                  </a:r>
                  <a:endParaRPr lang="en-US" sz="1000" dirty="0">
                    <a:cs typeface="Times New Roman" pitchFamily="18" charset="0"/>
                  </a:endParaRPr>
                </a:p>
                <a:p>
                  <a:pPr eaLnBrk="0" hangingPunct="0"/>
                  <a:endParaRPr lang="en-US" dirty="0"/>
                </a:p>
              </p:txBody>
            </p:sp>
            <p:sp>
              <p:nvSpPr>
                <p:cNvPr id="6190" name="Rectangle 27"/>
                <p:cNvSpPr>
                  <a:spLocks noChangeArrowheads="1"/>
                </p:cNvSpPr>
                <p:nvPr/>
              </p:nvSpPr>
              <p:spPr bwMode="auto">
                <a:xfrm>
                  <a:off x="2685" y="1630"/>
                  <a:ext cx="2757"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59" name="Group 28"/>
              <p:cNvGrpSpPr>
                <a:grpSpLocks/>
              </p:cNvGrpSpPr>
              <p:nvPr/>
            </p:nvGrpSpPr>
            <p:grpSpPr bwMode="auto">
              <a:xfrm>
                <a:off x="0" y="2186"/>
                <a:ext cx="2685" cy="556"/>
                <a:chOff x="0" y="2186"/>
                <a:chExt cx="2685" cy="556"/>
              </a:xfrm>
            </p:grpSpPr>
            <p:sp>
              <p:nvSpPr>
                <p:cNvPr id="6187" name="Rectangle 29"/>
                <p:cNvSpPr>
                  <a:spLocks noChangeArrowheads="1"/>
                </p:cNvSpPr>
                <p:nvPr/>
              </p:nvSpPr>
              <p:spPr bwMode="auto">
                <a:xfrm>
                  <a:off x="43" y="2186"/>
                  <a:ext cx="2599"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latin typeface="Arial" charset="0"/>
                      <a:cs typeface="Arial" charset="0"/>
                    </a:rPr>
                    <a:t>Supervisor-subordinate relationships are characterized by dependency, fear and control</a:t>
                  </a:r>
                  <a:endParaRPr lang="en-US" sz="1000" dirty="0">
                    <a:cs typeface="Times New Roman" pitchFamily="18" charset="0"/>
                  </a:endParaRPr>
                </a:p>
                <a:p>
                  <a:pPr eaLnBrk="0" hangingPunct="0"/>
                  <a:endParaRPr lang="en-US" dirty="0"/>
                </a:p>
              </p:txBody>
            </p:sp>
            <p:sp>
              <p:nvSpPr>
                <p:cNvPr id="6188" name="Rectangle 30"/>
                <p:cNvSpPr>
                  <a:spLocks noChangeArrowheads="1"/>
                </p:cNvSpPr>
                <p:nvPr/>
              </p:nvSpPr>
              <p:spPr bwMode="auto">
                <a:xfrm>
                  <a:off x="0" y="2186"/>
                  <a:ext cx="2685"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60" name="Group 31"/>
              <p:cNvGrpSpPr>
                <a:grpSpLocks/>
              </p:cNvGrpSpPr>
              <p:nvPr/>
            </p:nvGrpSpPr>
            <p:grpSpPr bwMode="auto">
              <a:xfrm>
                <a:off x="2685" y="2186"/>
                <a:ext cx="2757" cy="556"/>
                <a:chOff x="2685" y="2186"/>
                <a:chExt cx="2757" cy="556"/>
              </a:xfrm>
            </p:grpSpPr>
            <p:sp>
              <p:nvSpPr>
                <p:cNvPr id="6185" name="Rectangle 32"/>
                <p:cNvSpPr>
                  <a:spLocks noChangeArrowheads="1"/>
                </p:cNvSpPr>
                <p:nvPr/>
              </p:nvSpPr>
              <p:spPr bwMode="auto">
                <a:xfrm>
                  <a:off x="2728" y="2186"/>
                  <a:ext cx="2671"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solidFill>
                        <a:srgbClr val="0000FF"/>
                      </a:solidFill>
                      <a:latin typeface="Arial" charset="0"/>
                      <a:cs typeface="Arial" charset="0"/>
                    </a:rPr>
                    <a:t>Supervisor-subordinate relationships shift to interdependence, trust and mutual commitment</a:t>
                  </a:r>
                  <a:endParaRPr lang="en-US" sz="1000" dirty="0">
                    <a:cs typeface="Times New Roman" pitchFamily="18" charset="0"/>
                  </a:endParaRPr>
                </a:p>
                <a:p>
                  <a:pPr eaLnBrk="0" hangingPunct="0"/>
                  <a:endParaRPr lang="en-US" dirty="0"/>
                </a:p>
              </p:txBody>
            </p:sp>
            <p:sp>
              <p:nvSpPr>
                <p:cNvPr id="6186" name="Rectangle 33"/>
                <p:cNvSpPr>
                  <a:spLocks noChangeArrowheads="1"/>
                </p:cNvSpPr>
                <p:nvPr/>
              </p:nvSpPr>
              <p:spPr bwMode="auto">
                <a:xfrm>
                  <a:off x="2685" y="2186"/>
                  <a:ext cx="2757"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61" name="Group 34"/>
              <p:cNvGrpSpPr>
                <a:grpSpLocks/>
              </p:cNvGrpSpPr>
              <p:nvPr/>
            </p:nvGrpSpPr>
            <p:grpSpPr bwMode="auto">
              <a:xfrm>
                <a:off x="0" y="2742"/>
                <a:ext cx="2685" cy="556"/>
                <a:chOff x="0" y="2742"/>
                <a:chExt cx="2685" cy="556"/>
              </a:xfrm>
            </p:grpSpPr>
            <p:sp>
              <p:nvSpPr>
                <p:cNvPr id="6183" name="Rectangle 35"/>
                <p:cNvSpPr>
                  <a:spLocks noChangeArrowheads="1"/>
                </p:cNvSpPr>
                <p:nvPr/>
              </p:nvSpPr>
              <p:spPr bwMode="auto">
                <a:xfrm>
                  <a:off x="43" y="2742"/>
                  <a:ext cx="2599"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latin typeface="Arial" charset="0"/>
                      <a:cs typeface="Arial" charset="0"/>
                    </a:rPr>
                    <a:t>The focus of employee efforts is on individual effort; workers view themselves as competitors</a:t>
                  </a:r>
                  <a:endParaRPr lang="en-US" sz="1000" dirty="0">
                    <a:cs typeface="Times New Roman" pitchFamily="18" charset="0"/>
                  </a:endParaRPr>
                </a:p>
                <a:p>
                  <a:pPr eaLnBrk="0" hangingPunct="0"/>
                  <a:endParaRPr lang="en-US" dirty="0"/>
                </a:p>
              </p:txBody>
            </p:sp>
            <p:sp>
              <p:nvSpPr>
                <p:cNvPr id="6184" name="Rectangle 36"/>
                <p:cNvSpPr>
                  <a:spLocks noChangeArrowheads="1"/>
                </p:cNvSpPr>
                <p:nvPr/>
              </p:nvSpPr>
              <p:spPr bwMode="auto">
                <a:xfrm>
                  <a:off x="0" y="2742"/>
                  <a:ext cx="2685"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62" name="Group 37"/>
              <p:cNvGrpSpPr>
                <a:grpSpLocks/>
              </p:cNvGrpSpPr>
              <p:nvPr/>
            </p:nvGrpSpPr>
            <p:grpSpPr bwMode="auto">
              <a:xfrm>
                <a:off x="2685" y="2742"/>
                <a:ext cx="2757" cy="556"/>
                <a:chOff x="2685" y="2742"/>
                <a:chExt cx="2757" cy="556"/>
              </a:xfrm>
            </p:grpSpPr>
            <p:sp>
              <p:nvSpPr>
                <p:cNvPr id="6181" name="Rectangle 38"/>
                <p:cNvSpPr>
                  <a:spLocks noChangeArrowheads="1"/>
                </p:cNvSpPr>
                <p:nvPr/>
              </p:nvSpPr>
              <p:spPr bwMode="auto">
                <a:xfrm>
                  <a:off x="2728" y="2742"/>
                  <a:ext cx="2671"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solidFill>
                        <a:srgbClr val="0000FF"/>
                      </a:solidFill>
                      <a:latin typeface="Arial" charset="0"/>
                      <a:cs typeface="Arial" charset="0"/>
                    </a:rPr>
                    <a:t>The focus of employee efforts shifts to team effort; workers see themselves as teammates</a:t>
                  </a:r>
                  <a:endParaRPr lang="en-US" sz="1000" dirty="0">
                    <a:cs typeface="Times New Roman" pitchFamily="18" charset="0"/>
                  </a:endParaRPr>
                </a:p>
                <a:p>
                  <a:pPr eaLnBrk="0" hangingPunct="0"/>
                  <a:endParaRPr lang="en-US" dirty="0"/>
                </a:p>
              </p:txBody>
            </p:sp>
            <p:sp>
              <p:nvSpPr>
                <p:cNvPr id="6182" name="Rectangle 39"/>
                <p:cNvSpPr>
                  <a:spLocks noChangeArrowheads="1"/>
                </p:cNvSpPr>
                <p:nvPr/>
              </p:nvSpPr>
              <p:spPr bwMode="auto">
                <a:xfrm>
                  <a:off x="2685" y="2742"/>
                  <a:ext cx="2757"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63" name="Group 40"/>
              <p:cNvGrpSpPr>
                <a:grpSpLocks/>
              </p:cNvGrpSpPr>
              <p:nvPr/>
            </p:nvGrpSpPr>
            <p:grpSpPr bwMode="auto">
              <a:xfrm>
                <a:off x="0" y="3298"/>
                <a:ext cx="2685" cy="556"/>
                <a:chOff x="0" y="3298"/>
                <a:chExt cx="2685" cy="556"/>
              </a:xfrm>
            </p:grpSpPr>
            <p:sp>
              <p:nvSpPr>
                <p:cNvPr id="6179" name="Rectangle 41"/>
                <p:cNvSpPr>
                  <a:spLocks noChangeArrowheads="1"/>
                </p:cNvSpPr>
                <p:nvPr/>
              </p:nvSpPr>
              <p:spPr bwMode="auto">
                <a:xfrm>
                  <a:off x="43" y="3298"/>
                  <a:ext cx="2599"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lang="en-US" sz="1400" dirty="0">
                      <a:latin typeface="Arial" charset="0"/>
                      <a:cs typeface="Arial" charset="0"/>
                    </a:rPr>
                    <a:t>Management perceives labor and training as costs</a:t>
                  </a:r>
                  <a:endParaRPr lang="en-US" sz="1000" dirty="0">
                    <a:cs typeface="Times New Roman" pitchFamily="18" charset="0"/>
                  </a:endParaRPr>
                </a:p>
                <a:p>
                  <a:pPr algn="just" eaLnBrk="0" hangingPunct="0"/>
                  <a:endParaRPr lang="en-US" dirty="0"/>
                </a:p>
              </p:txBody>
            </p:sp>
            <p:sp>
              <p:nvSpPr>
                <p:cNvPr id="6180" name="Rectangle 42"/>
                <p:cNvSpPr>
                  <a:spLocks noChangeArrowheads="1"/>
                </p:cNvSpPr>
                <p:nvPr/>
              </p:nvSpPr>
              <p:spPr bwMode="auto">
                <a:xfrm>
                  <a:off x="0" y="3298"/>
                  <a:ext cx="2685"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64" name="Group 43"/>
              <p:cNvGrpSpPr>
                <a:grpSpLocks/>
              </p:cNvGrpSpPr>
              <p:nvPr/>
            </p:nvGrpSpPr>
            <p:grpSpPr bwMode="auto">
              <a:xfrm>
                <a:off x="2685" y="3298"/>
                <a:ext cx="2757" cy="556"/>
                <a:chOff x="2685" y="3298"/>
                <a:chExt cx="2757" cy="556"/>
              </a:xfrm>
            </p:grpSpPr>
            <p:sp>
              <p:nvSpPr>
                <p:cNvPr id="6177" name="Rectangle 44"/>
                <p:cNvSpPr>
                  <a:spLocks noChangeArrowheads="1"/>
                </p:cNvSpPr>
                <p:nvPr/>
              </p:nvSpPr>
              <p:spPr bwMode="auto">
                <a:xfrm>
                  <a:off x="2728" y="3298"/>
                  <a:ext cx="2671"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solidFill>
                        <a:srgbClr val="0000FF"/>
                      </a:solidFill>
                      <a:latin typeface="Arial" charset="0"/>
                      <a:cs typeface="Arial" charset="0"/>
                    </a:rPr>
                    <a:t>Management perceives labor as an asset and training as an investment</a:t>
                  </a:r>
                  <a:endParaRPr lang="en-US" sz="1000" dirty="0">
                    <a:cs typeface="Times New Roman" pitchFamily="18" charset="0"/>
                  </a:endParaRPr>
                </a:p>
                <a:p>
                  <a:pPr eaLnBrk="0" hangingPunct="0"/>
                  <a:endParaRPr lang="en-US" dirty="0"/>
                </a:p>
              </p:txBody>
            </p:sp>
            <p:sp>
              <p:nvSpPr>
                <p:cNvPr id="6178" name="Rectangle 45"/>
                <p:cNvSpPr>
                  <a:spLocks noChangeArrowheads="1"/>
                </p:cNvSpPr>
                <p:nvPr/>
              </p:nvSpPr>
              <p:spPr bwMode="auto">
                <a:xfrm>
                  <a:off x="2685" y="3298"/>
                  <a:ext cx="2757"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65" name="Group 46"/>
              <p:cNvGrpSpPr>
                <a:grpSpLocks/>
              </p:cNvGrpSpPr>
              <p:nvPr/>
            </p:nvGrpSpPr>
            <p:grpSpPr bwMode="auto">
              <a:xfrm>
                <a:off x="0" y="3854"/>
                <a:ext cx="2685" cy="690"/>
                <a:chOff x="0" y="3854"/>
                <a:chExt cx="2685" cy="690"/>
              </a:xfrm>
            </p:grpSpPr>
            <p:sp>
              <p:nvSpPr>
                <p:cNvPr id="6175" name="Rectangle 47"/>
                <p:cNvSpPr>
                  <a:spLocks noChangeArrowheads="1"/>
                </p:cNvSpPr>
                <p:nvPr/>
              </p:nvSpPr>
              <p:spPr bwMode="auto">
                <a:xfrm>
                  <a:off x="43" y="3854"/>
                  <a:ext cx="2599" cy="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latin typeface="Arial" charset="0"/>
                      <a:cs typeface="Arial" charset="0"/>
                    </a:rPr>
                    <a:t>Management determines what quality is and whether it is being provided</a:t>
                  </a:r>
                  <a:endParaRPr lang="en-US" sz="1000" dirty="0">
                    <a:cs typeface="Times New Roman" pitchFamily="18" charset="0"/>
                  </a:endParaRPr>
                </a:p>
                <a:p>
                  <a:pPr eaLnBrk="0" hangingPunct="0"/>
                  <a:endParaRPr lang="en-US" dirty="0"/>
                </a:p>
              </p:txBody>
            </p:sp>
            <p:sp>
              <p:nvSpPr>
                <p:cNvPr id="6176" name="Rectangle 48"/>
                <p:cNvSpPr>
                  <a:spLocks noChangeArrowheads="1"/>
                </p:cNvSpPr>
                <p:nvPr/>
              </p:nvSpPr>
              <p:spPr bwMode="auto">
                <a:xfrm>
                  <a:off x="0" y="3854"/>
                  <a:ext cx="2685" cy="690"/>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66" name="Group 49"/>
              <p:cNvGrpSpPr>
                <a:grpSpLocks/>
              </p:cNvGrpSpPr>
              <p:nvPr/>
            </p:nvGrpSpPr>
            <p:grpSpPr bwMode="auto">
              <a:xfrm>
                <a:off x="2685" y="3854"/>
                <a:ext cx="2757" cy="690"/>
                <a:chOff x="2685" y="3854"/>
                <a:chExt cx="2757" cy="690"/>
              </a:xfrm>
            </p:grpSpPr>
            <p:sp>
              <p:nvSpPr>
                <p:cNvPr id="6173" name="Rectangle 50"/>
                <p:cNvSpPr>
                  <a:spLocks noChangeArrowheads="1"/>
                </p:cNvSpPr>
                <p:nvPr/>
              </p:nvSpPr>
              <p:spPr bwMode="auto">
                <a:xfrm>
                  <a:off x="2728" y="3854"/>
                  <a:ext cx="2671" cy="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solidFill>
                        <a:srgbClr val="0000FF"/>
                      </a:solidFill>
                      <a:latin typeface="Arial" charset="0"/>
                      <a:cs typeface="Arial" charset="0"/>
                    </a:rPr>
                    <a:t>The organization asks customers to define quality and develops measures to determine if customer’s requirements are met</a:t>
                  </a:r>
                  <a:endParaRPr lang="en-US" sz="1000" dirty="0">
                    <a:cs typeface="Times New Roman" pitchFamily="18" charset="0"/>
                  </a:endParaRPr>
                </a:p>
                <a:p>
                  <a:pPr eaLnBrk="0" hangingPunct="0"/>
                  <a:endParaRPr lang="en-US" dirty="0"/>
                </a:p>
              </p:txBody>
            </p:sp>
            <p:sp>
              <p:nvSpPr>
                <p:cNvPr id="6174" name="Rectangle 51"/>
                <p:cNvSpPr>
                  <a:spLocks noChangeArrowheads="1"/>
                </p:cNvSpPr>
                <p:nvPr/>
              </p:nvSpPr>
              <p:spPr bwMode="auto">
                <a:xfrm>
                  <a:off x="2685" y="3854"/>
                  <a:ext cx="2757" cy="690"/>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67" name="Group 52"/>
              <p:cNvGrpSpPr>
                <a:grpSpLocks/>
              </p:cNvGrpSpPr>
              <p:nvPr/>
            </p:nvGrpSpPr>
            <p:grpSpPr bwMode="auto">
              <a:xfrm>
                <a:off x="0" y="4544"/>
                <a:ext cx="2685" cy="556"/>
                <a:chOff x="0" y="4544"/>
                <a:chExt cx="2685" cy="556"/>
              </a:xfrm>
            </p:grpSpPr>
            <p:sp>
              <p:nvSpPr>
                <p:cNvPr id="6171" name="Rectangle 53"/>
                <p:cNvSpPr>
                  <a:spLocks noChangeArrowheads="1"/>
                </p:cNvSpPr>
                <p:nvPr/>
              </p:nvSpPr>
              <p:spPr bwMode="auto">
                <a:xfrm>
                  <a:off x="43" y="4544"/>
                  <a:ext cx="2599"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latin typeface="Arial" charset="0"/>
                      <a:cs typeface="Arial" charset="0"/>
                    </a:rPr>
                    <a:t>The primary basis for decisions is “gut feeling” or instinct</a:t>
                  </a:r>
                  <a:endParaRPr lang="en-US" sz="1000" dirty="0">
                    <a:cs typeface="Times New Roman" pitchFamily="18" charset="0"/>
                  </a:endParaRPr>
                </a:p>
                <a:p>
                  <a:pPr eaLnBrk="0" hangingPunct="0"/>
                  <a:endParaRPr lang="en-US" dirty="0"/>
                </a:p>
              </p:txBody>
            </p:sp>
            <p:sp>
              <p:nvSpPr>
                <p:cNvPr id="6172" name="Rectangle 54"/>
                <p:cNvSpPr>
                  <a:spLocks noChangeArrowheads="1"/>
                </p:cNvSpPr>
                <p:nvPr/>
              </p:nvSpPr>
              <p:spPr bwMode="auto">
                <a:xfrm>
                  <a:off x="0" y="4544"/>
                  <a:ext cx="2685"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168" name="Group 55"/>
              <p:cNvGrpSpPr>
                <a:grpSpLocks/>
              </p:cNvGrpSpPr>
              <p:nvPr/>
            </p:nvGrpSpPr>
            <p:grpSpPr bwMode="auto">
              <a:xfrm>
                <a:off x="2685" y="4544"/>
                <a:ext cx="2757" cy="556"/>
                <a:chOff x="2685" y="4544"/>
                <a:chExt cx="2757" cy="556"/>
              </a:xfrm>
            </p:grpSpPr>
            <p:sp>
              <p:nvSpPr>
                <p:cNvPr id="6169" name="Rectangle 56"/>
                <p:cNvSpPr>
                  <a:spLocks noChangeArrowheads="1"/>
                </p:cNvSpPr>
                <p:nvPr/>
              </p:nvSpPr>
              <p:spPr bwMode="auto">
                <a:xfrm>
                  <a:off x="2728" y="4544"/>
                  <a:ext cx="2671"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1400" dirty="0">
                      <a:solidFill>
                        <a:srgbClr val="0000FF"/>
                      </a:solidFill>
                      <a:latin typeface="Arial" charset="0"/>
                      <a:cs typeface="Arial" charset="0"/>
                    </a:rPr>
                    <a:t>The primary basis for decisions shifts to facts/data and systems</a:t>
                  </a:r>
                  <a:endParaRPr lang="en-US" sz="1000" dirty="0">
                    <a:cs typeface="Times New Roman" pitchFamily="18" charset="0"/>
                  </a:endParaRPr>
                </a:p>
                <a:p>
                  <a:pPr eaLnBrk="0" hangingPunct="0"/>
                  <a:endParaRPr lang="en-US" dirty="0"/>
                </a:p>
              </p:txBody>
            </p:sp>
            <p:sp>
              <p:nvSpPr>
                <p:cNvPr id="6170" name="Rectangle 57"/>
                <p:cNvSpPr>
                  <a:spLocks noChangeArrowheads="1"/>
                </p:cNvSpPr>
                <p:nvPr/>
              </p:nvSpPr>
              <p:spPr bwMode="auto">
                <a:xfrm>
                  <a:off x="2685" y="4544"/>
                  <a:ext cx="2757" cy="556"/>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sp>
          <p:nvSpPr>
            <p:cNvPr id="6150" name="Rectangle 58"/>
            <p:cNvSpPr>
              <a:spLocks noChangeArrowheads="1"/>
            </p:cNvSpPr>
            <p:nvPr/>
          </p:nvSpPr>
          <p:spPr bwMode="auto">
            <a:xfrm>
              <a:off x="-3" y="-3"/>
              <a:ext cx="5448" cy="5106"/>
            </a:xfrm>
            <a:prstGeom prst="rect">
              <a:avLst/>
            </a:prstGeom>
            <a:noFill/>
            <a:ln w="11112">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sp>
        <p:nvSpPr>
          <p:cNvPr id="6148" name="Rectangle 59"/>
          <p:cNvSpPr>
            <a:spLocks noChangeArrowheads="1"/>
          </p:cNvSpPr>
          <p:nvPr/>
        </p:nvSpPr>
        <p:spPr bwMode="auto">
          <a:xfrm>
            <a:off x="0" y="6794500"/>
            <a:ext cx="892968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000" dirty="0">
                <a:cs typeface="Times New Roman" pitchFamily="18" charset="0"/>
              </a:rPr>
              <a:t/>
            </a:r>
            <a:br>
              <a:rPr lang="en-US" sz="1000" dirty="0">
                <a:cs typeface="Times New Roman" pitchFamily="18" charset="0"/>
              </a:rPr>
            </a:br>
            <a:endParaRPr lang="en-US" sz="1000" dirty="0">
              <a:cs typeface="Times New Roman" pitchFamily="18" charset="0"/>
            </a:endParaRPr>
          </a:p>
          <a:p>
            <a:pPr eaLnBrk="0" hangingPunct="0"/>
            <a:r>
              <a:rPr lang="en-US" sz="1000" dirty="0">
                <a:cs typeface="Times New Roman" pitchFamily="18" charset="0"/>
              </a:rPr>
              <a:t> </a:t>
            </a:r>
          </a:p>
          <a:p>
            <a:pPr eaLnBrk="0" hangingPunct="0"/>
            <a:endParaRPr lang="en-US"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47EAD13C-9C76-4B4B-B75F-5AB8BF6C79F1}" type="slidenum">
              <a:rPr lang="en-US" sz="1400" smtClean="0"/>
              <a:pPr eaLnBrk="1" hangingPunct="1"/>
              <a:t>50</a:t>
            </a:fld>
            <a:endParaRPr lang="en-US" sz="1400" dirty="0" smtClean="0"/>
          </a:p>
        </p:txBody>
      </p:sp>
      <p:sp>
        <p:nvSpPr>
          <p:cNvPr id="52227"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U.S. Department of Defense</a:t>
            </a:r>
          </a:p>
        </p:txBody>
      </p:sp>
      <p:sp>
        <p:nvSpPr>
          <p:cNvPr id="52228" name="Rectangle 3"/>
          <p:cNvSpPr>
            <a:spLocks noGrp="1" noChangeArrowheads="1"/>
          </p:cNvSpPr>
          <p:nvPr>
            <p:ph type="body" sz="half" idx="1"/>
          </p:nvPr>
        </p:nvSpPr>
        <p:spPr>
          <a:xfrm>
            <a:off x="762000" y="1524000"/>
            <a:ext cx="8001000" cy="33528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1988, Secretary of Defense Frank Carlucci directs the U.S. Department of Defense to adopt Total Quality…</a:t>
            </a:r>
          </a:p>
        </p:txBody>
      </p:sp>
      <p:grpSp>
        <p:nvGrpSpPr>
          <p:cNvPr id="52229" name="Group 4"/>
          <p:cNvGrpSpPr>
            <a:grpSpLocks/>
          </p:cNvGrpSpPr>
          <p:nvPr/>
        </p:nvGrpSpPr>
        <p:grpSpPr bwMode="auto">
          <a:xfrm>
            <a:off x="762000" y="5480050"/>
            <a:ext cx="7772400" cy="698500"/>
            <a:chOff x="480" y="3452"/>
            <a:chExt cx="4896" cy="440"/>
          </a:xfrm>
        </p:grpSpPr>
        <p:grpSp>
          <p:nvGrpSpPr>
            <p:cNvPr id="52238" name="Group 5"/>
            <p:cNvGrpSpPr>
              <a:grpSpLocks/>
            </p:cNvGrpSpPr>
            <p:nvPr/>
          </p:nvGrpSpPr>
          <p:grpSpPr bwMode="auto">
            <a:xfrm>
              <a:off x="480" y="3452"/>
              <a:ext cx="4896" cy="440"/>
              <a:chOff x="480" y="3452"/>
              <a:chExt cx="4896" cy="440"/>
            </a:xfrm>
          </p:grpSpPr>
          <p:sp>
            <p:nvSpPr>
              <p:cNvPr id="52244"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2245"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2246"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2239"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2240"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2241"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2242"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2243"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2230" name="Rectangle 14"/>
          <p:cNvSpPr>
            <a:spLocks noChangeArrowheads="1"/>
          </p:cNvSpPr>
          <p:nvPr/>
        </p:nvSpPr>
        <p:spPr bwMode="auto">
          <a:xfrm>
            <a:off x="44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52231" name="Rectangle 15"/>
          <p:cNvSpPr>
            <a:spLocks noChangeArrowheads="1"/>
          </p:cNvSpPr>
          <p:nvPr/>
        </p:nvSpPr>
        <p:spPr bwMode="auto">
          <a:xfrm>
            <a:off x="1509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52232" name="Rectangle 16"/>
          <p:cNvSpPr>
            <a:spLocks noChangeArrowheads="1"/>
          </p:cNvSpPr>
          <p:nvPr/>
        </p:nvSpPr>
        <p:spPr bwMode="auto">
          <a:xfrm>
            <a:off x="2805113" y="6249988"/>
            <a:ext cx="8509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52233" name="Rectangle 17"/>
          <p:cNvSpPr>
            <a:spLocks noChangeArrowheads="1"/>
          </p:cNvSpPr>
          <p:nvPr/>
        </p:nvSpPr>
        <p:spPr bwMode="auto">
          <a:xfrm>
            <a:off x="4176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52234" name="Rectangle 18"/>
          <p:cNvSpPr>
            <a:spLocks noChangeArrowheads="1"/>
          </p:cNvSpPr>
          <p:nvPr/>
        </p:nvSpPr>
        <p:spPr bwMode="auto">
          <a:xfrm>
            <a:off x="56245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52235" name="Rectangle 19"/>
          <p:cNvSpPr>
            <a:spLocks noChangeArrowheads="1"/>
          </p:cNvSpPr>
          <p:nvPr/>
        </p:nvSpPr>
        <p:spPr bwMode="auto">
          <a:xfrm>
            <a:off x="6843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52236" name="Rectangle 20"/>
          <p:cNvSpPr>
            <a:spLocks noChangeArrowheads="1"/>
          </p:cNvSpPr>
          <p:nvPr/>
        </p:nvSpPr>
        <p:spPr bwMode="auto">
          <a:xfrm>
            <a:off x="806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52237" name="Oval 21"/>
          <p:cNvSpPr>
            <a:spLocks noChangeArrowheads="1"/>
          </p:cNvSpPr>
          <p:nvPr/>
        </p:nvSpPr>
        <p:spPr bwMode="auto">
          <a:xfrm>
            <a:off x="8235950" y="5949950"/>
            <a:ext cx="139700" cy="139700"/>
          </a:xfrm>
          <a:prstGeom prst="ellipse">
            <a:avLst/>
          </a:prstGeom>
          <a:solidFill>
            <a:srgbClr val="FF3300"/>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84C5DEA-D2DC-45B4-AE26-0E3AA465DFB4}" type="slidenum">
              <a:rPr lang="en-US" sz="1400" smtClean="0"/>
              <a:pPr eaLnBrk="1" hangingPunct="1"/>
              <a:t>51</a:t>
            </a:fld>
            <a:endParaRPr lang="en-US" sz="1400" dirty="0" smtClean="0"/>
          </a:p>
        </p:txBody>
      </p:sp>
      <p:sp>
        <p:nvSpPr>
          <p:cNvPr id="53251"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Florida Power and Light</a:t>
            </a:r>
          </a:p>
        </p:txBody>
      </p:sp>
      <p:sp>
        <p:nvSpPr>
          <p:cNvPr id="53252" name="Rectangle 3"/>
          <p:cNvSpPr>
            <a:spLocks noGrp="1" noChangeArrowheads="1"/>
          </p:cNvSpPr>
          <p:nvPr>
            <p:ph type="body" sz="half" idx="1"/>
          </p:nvPr>
        </p:nvSpPr>
        <p:spPr>
          <a:xfrm>
            <a:off x="571500" y="1676400"/>
            <a:ext cx="8001000" cy="2438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1989, Florida Power and Light won the Deming Award…The first non Japanese company to do so.</a:t>
            </a:r>
          </a:p>
        </p:txBody>
      </p:sp>
      <p:grpSp>
        <p:nvGrpSpPr>
          <p:cNvPr id="53253" name="Group 4"/>
          <p:cNvGrpSpPr>
            <a:grpSpLocks/>
          </p:cNvGrpSpPr>
          <p:nvPr/>
        </p:nvGrpSpPr>
        <p:grpSpPr bwMode="auto">
          <a:xfrm>
            <a:off x="762000" y="5480050"/>
            <a:ext cx="7772400" cy="698500"/>
            <a:chOff x="480" y="3452"/>
            <a:chExt cx="4896" cy="440"/>
          </a:xfrm>
        </p:grpSpPr>
        <p:grpSp>
          <p:nvGrpSpPr>
            <p:cNvPr id="53262" name="Group 5"/>
            <p:cNvGrpSpPr>
              <a:grpSpLocks/>
            </p:cNvGrpSpPr>
            <p:nvPr/>
          </p:nvGrpSpPr>
          <p:grpSpPr bwMode="auto">
            <a:xfrm>
              <a:off x="480" y="3452"/>
              <a:ext cx="4896" cy="440"/>
              <a:chOff x="480" y="3452"/>
              <a:chExt cx="4896" cy="440"/>
            </a:xfrm>
          </p:grpSpPr>
          <p:sp>
            <p:nvSpPr>
              <p:cNvPr id="53268"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3269"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3270"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3263"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3264"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3265"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3266"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3267"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3254" name="Rectangle 14"/>
          <p:cNvSpPr>
            <a:spLocks noChangeArrowheads="1"/>
          </p:cNvSpPr>
          <p:nvPr/>
        </p:nvSpPr>
        <p:spPr bwMode="auto">
          <a:xfrm>
            <a:off x="44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53255" name="Rectangle 15"/>
          <p:cNvSpPr>
            <a:spLocks noChangeArrowheads="1"/>
          </p:cNvSpPr>
          <p:nvPr/>
        </p:nvSpPr>
        <p:spPr bwMode="auto">
          <a:xfrm>
            <a:off x="1509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53256" name="Rectangle 16"/>
          <p:cNvSpPr>
            <a:spLocks noChangeArrowheads="1"/>
          </p:cNvSpPr>
          <p:nvPr/>
        </p:nvSpPr>
        <p:spPr bwMode="auto">
          <a:xfrm>
            <a:off x="2805113" y="6249988"/>
            <a:ext cx="8509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53257" name="Rectangle 17"/>
          <p:cNvSpPr>
            <a:spLocks noChangeArrowheads="1"/>
          </p:cNvSpPr>
          <p:nvPr/>
        </p:nvSpPr>
        <p:spPr bwMode="auto">
          <a:xfrm>
            <a:off x="4176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53258" name="Rectangle 18"/>
          <p:cNvSpPr>
            <a:spLocks noChangeArrowheads="1"/>
          </p:cNvSpPr>
          <p:nvPr/>
        </p:nvSpPr>
        <p:spPr bwMode="auto">
          <a:xfrm>
            <a:off x="56245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53259" name="Rectangle 19"/>
          <p:cNvSpPr>
            <a:spLocks noChangeArrowheads="1"/>
          </p:cNvSpPr>
          <p:nvPr/>
        </p:nvSpPr>
        <p:spPr bwMode="auto">
          <a:xfrm>
            <a:off x="6843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53260" name="Rectangle 20"/>
          <p:cNvSpPr>
            <a:spLocks noChangeArrowheads="1"/>
          </p:cNvSpPr>
          <p:nvPr/>
        </p:nvSpPr>
        <p:spPr bwMode="auto">
          <a:xfrm>
            <a:off x="806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53261" name="Oval 21"/>
          <p:cNvSpPr>
            <a:spLocks noChangeArrowheads="1"/>
          </p:cNvSpPr>
          <p:nvPr/>
        </p:nvSpPr>
        <p:spPr bwMode="auto">
          <a:xfrm>
            <a:off x="8235950" y="5949950"/>
            <a:ext cx="139700" cy="139700"/>
          </a:xfrm>
          <a:prstGeom prst="ellipse">
            <a:avLst/>
          </a:prstGeom>
          <a:solidFill>
            <a:srgbClr val="FF3300"/>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C1B0CED-3CF7-4B59-B6DD-BB1FC1EE80F1}" type="slidenum">
              <a:rPr lang="en-US" sz="1400" smtClean="0"/>
              <a:pPr eaLnBrk="1" hangingPunct="1"/>
              <a:t>52</a:t>
            </a:fld>
            <a:endParaRPr lang="en-US" sz="1400" dirty="0" smtClean="0"/>
          </a:p>
        </p:txBody>
      </p:sp>
      <p:sp>
        <p:nvSpPr>
          <p:cNvPr id="54275"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Emphasis on Quality</a:t>
            </a:r>
          </a:p>
        </p:txBody>
      </p:sp>
      <p:sp>
        <p:nvSpPr>
          <p:cNvPr id="54276" name="Rectangle 3"/>
          <p:cNvSpPr>
            <a:spLocks noGrp="1" noChangeArrowheads="1"/>
          </p:cNvSpPr>
          <p:nvPr>
            <p:ph type="body" sz="half" idx="1"/>
          </p:nvPr>
        </p:nvSpPr>
        <p:spPr>
          <a:xfrm>
            <a:off x="762000" y="1905000"/>
            <a:ext cx="8001000" cy="32766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Continued in 1990’s</a:t>
            </a:r>
          </a:p>
          <a:p>
            <a:pPr eaLnBrk="1" hangingPunct="1"/>
            <a:r>
              <a:rPr lang="en-US" sz="4000" dirty="0" smtClean="0"/>
              <a:t>For example, Saturn automobile ranked third in customer satisfaction behind the two most expensive Japanese cars</a:t>
            </a:r>
          </a:p>
        </p:txBody>
      </p:sp>
      <p:grpSp>
        <p:nvGrpSpPr>
          <p:cNvPr id="54277" name="Group 4"/>
          <p:cNvGrpSpPr>
            <a:grpSpLocks/>
          </p:cNvGrpSpPr>
          <p:nvPr/>
        </p:nvGrpSpPr>
        <p:grpSpPr bwMode="auto">
          <a:xfrm>
            <a:off x="762000" y="5480050"/>
            <a:ext cx="7772400" cy="698500"/>
            <a:chOff x="480" y="3452"/>
            <a:chExt cx="4896" cy="440"/>
          </a:xfrm>
        </p:grpSpPr>
        <p:grpSp>
          <p:nvGrpSpPr>
            <p:cNvPr id="54286" name="Group 5"/>
            <p:cNvGrpSpPr>
              <a:grpSpLocks/>
            </p:cNvGrpSpPr>
            <p:nvPr/>
          </p:nvGrpSpPr>
          <p:grpSpPr bwMode="auto">
            <a:xfrm>
              <a:off x="480" y="3452"/>
              <a:ext cx="4896" cy="440"/>
              <a:chOff x="480" y="3452"/>
              <a:chExt cx="4896" cy="440"/>
            </a:xfrm>
          </p:grpSpPr>
          <p:sp>
            <p:nvSpPr>
              <p:cNvPr id="54292" name="Line 6"/>
              <p:cNvSpPr>
                <a:spLocks noChangeShapeType="1"/>
              </p:cNvSpPr>
              <p:nvPr/>
            </p:nvSpPr>
            <p:spPr bwMode="auto">
              <a:xfrm>
                <a:off x="480" y="3460"/>
                <a:ext cx="0" cy="424"/>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4293" name="Line 7"/>
              <p:cNvSpPr>
                <a:spLocks noChangeShapeType="1"/>
              </p:cNvSpPr>
              <p:nvPr/>
            </p:nvSpPr>
            <p:spPr bwMode="auto">
              <a:xfrm>
                <a:off x="484" y="3888"/>
                <a:ext cx="4888"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4294" name="Line 8"/>
              <p:cNvSpPr>
                <a:spLocks noChangeShapeType="1"/>
              </p:cNvSpPr>
              <p:nvPr/>
            </p:nvSpPr>
            <p:spPr bwMode="auto">
              <a:xfrm flipV="1">
                <a:off x="5376" y="3452"/>
                <a:ext cx="0" cy="44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4287" name="Line 9"/>
            <p:cNvSpPr>
              <a:spLocks noChangeShapeType="1"/>
            </p:cNvSpPr>
            <p:nvPr/>
          </p:nvSpPr>
          <p:spPr bwMode="auto">
            <a:xfrm flipV="1">
              <a:off x="2928" y="3452"/>
              <a:ext cx="0" cy="44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4288" name="Line 10"/>
            <p:cNvSpPr>
              <a:spLocks noChangeShapeType="1"/>
            </p:cNvSpPr>
            <p:nvPr/>
          </p:nvSpPr>
          <p:spPr bwMode="auto">
            <a:xfrm flipV="1">
              <a:off x="1152" y="3452"/>
              <a:ext cx="0" cy="44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4289" name="Line 11"/>
            <p:cNvSpPr>
              <a:spLocks noChangeShapeType="1"/>
            </p:cNvSpPr>
            <p:nvPr/>
          </p:nvSpPr>
          <p:spPr bwMode="auto">
            <a:xfrm flipV="1">
              <a:off x="2016" y="3452"/>
              <a:ext cx="0" cy="44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4290" name="Line 12"/>
            <p:cNvSpPr>
              <a:spLocks noChangeShapeType="1"/>
            </p:cNvSpPr>
            <p:nvPr/>
          </p:nvSpPr>
          <p:spPr bwMode="auto">
            <a:xfrm flipV="1">
              <a:off x="3792" y="3452"/>
              <a:ext cx="0" cy="44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4291" name="Line 13"/>
            <p:cNvSpPr>
              <a:spLocks noChangeShapeType="1"/>
            </p:cNvSpPr>
            <p:nvPr/>
          </p:nvSpPr>
          <p:spPr bwMode="auto">
            <a:xfrm flipV="1">
              <a:off x="4560" y="3452"/>
              <a:ext cx="0" cy="44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4278" name="Rectangle 14"/>
          <p:cNvSpPr>
            <a:spLocks noChangeArrowheads="1"/>
          </p:cNvSpPr>
          <p:nvPr/>
        </p:nvSpPr>
        <p:spPr bwMode="auto">
          <a:xfrm>
            <a:off x="44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54279" name="Rectangle 15"/>
          <p:cNvSpPr>
            <a:spLocks noChangeArrowheads="1"/>
          </p:cNvSpPr>
          <p:nvPr/>
        </p:nvSpPr>
        <p:spPr bwMode="auto">
          <a:xfrm>
            <a:off x="1509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54280" name="Rectangle 16"/>
          <p:cNvSpPr>
            <a:spLocks noChangeArrowheads="1"/>
          </p:cNvSpPr>
          <p:nvPr/>
        </p:nvSpPr>
        <p:spPr bwMode="auto">
          <a:xfrm>
            <a:off x="2805113" y="6249988"/>
            <a:ext cx="8509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54281" name="Rectangle 17"/>
          <p:cNvSpPr>
            <a:spLocks noChangeArrowheads="1"/>
          </p:cNvSpPr>
          <p:nvPr/>
        </p:nvSpPr>
        <p:spPr bwMode="auto">
          <a:xfrm>
            <a:off x="4176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54282" name="Rectangle 18"/>
          <p:cNvSpPr>
            <a:spLocks noChangeArrowheads="1"/>
          </p:cNvSpPr>
          <p:nvPr/>
        </p:nvSpPr>
        <p:spPr bwMode="auto">
          <a:xfrm>
            <a:off x="56245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54283" name="Rectangle 19"/>
          <p:cNvSpPr>
            <a:spLocks noChangeArrowheads="1"/>
          </p:cNvSpPr>
          <p:nvPr/>
        </p:nvSpPr>
        <p:spPr bwMode="auto">
          <a:xfrm>
            <a:off x="6843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54284" name="Rectangle 20"/>
          <p:cNvSpPr>
            <a:spLocks noChangeArrowheads="1"/>
          </p:cNvSpPr>
          <p:nvPr/>
        </p:nvSpPr>
        <p:spPr bwMode="auto">
          <a:xfrm>
            <a:off x="806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54285" name="Oval 21"/>
          <p:cNvSpPr>
            <a:spLocks noChangeArrowheads="1"/>
          </p:cNvSpPr>
          <p:nvPr/>
        </p:nvSpPr>
        <p:spPr bwMode="auto">
          <a:xfrm>
            <a:off x="8312150" y="5949950"/>
            <a:ext cx="139700" cy="139700"/>
          </a:xfrm>
          <a:prstGeom prst="ellipse">
            <a:avLst/>
          </a:prstGeom>
          <a:solidFill>
            <a:srgbClr val="FF3300"/>
          </a:solidFill>
          <a:ln>
            <a:noFill/>
          </a:ln>
          <a:effectLst/>
          <a:extLst>
            <a:ext uri="{91240B29-F687-4F45-9708-019B960494DF}">
              <a14:hiddenLine xmlns:a14="http://schemas.microsoft.com/office/drawing/2010/main" w="12700">
                <a:solidFill>
                  <a:schemeClr val="tx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C68B0F2-AE19-4ED6-A7D2-FF7497FA5C53}" type="slidenum">
              <a:rPr lang="en-US" sz="1400" smtClean="0"/>
              <a:pPr eaLnBrk="1" hangingPunct="1"/>
              <a:t>53</a:t>
            </a:fld>
            <a:endParaRPr lang="en-US" sz="1400" dirty="0" smtClean="0"/>
          </a:p>
        </p:txBody>
      </p:sp>
      <p:sp>
        <p:nvSpPr>
          <p:cNvPr id="55299"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1990’s Emphasis on Quality</a:t>
            </a:r>
          </a:p>
        </p:txBody>
      </p:sp>
      <p:sp>
        <p:nvSpPr>
          <p:cNvPr id="55300" name="Rectangle 3"/>
          <p:cNvSpPr>
            <a:spLocks noGrp="1" noChangeArrowheads="1"/>
          </p:cNvSpPr>
          <p:nvPr>
            <p:ph type="body" sz="half" idx="1"/>
          </p:nvPr>
        </p:nvSpPr>
        <p:spPr>
          <a:xfrm>
            <a:off x="571500" y="1790700"/>
            <a:ext cx="8001000" cy="32766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Quality gap between American and Japanese cars narrowed dramatically</a:t>
            </a:r>
          </a:p>
          <a:p>
            <a:pPr eaLnBrk="1" hangingPunct="1"/>
            <a:r>
              <a:rPr lang="en-US" sz="4000" dirty="0" smtClean="0"/>
              <a:t>American cars beat Japanese competitors on fuel economy, safety, price and new technology</a:t>
            </a:r>
          </a:p>
        </p:txBody>
      </p:sp>
      <p:grpSp>
        <p:nvGrpSpPr>
          <p:cNvPr id="55301" name="Group 4"/>
          <p:cNvGrpSpPr>
            <a:grpSpLocks/>
          </p:cNvGrpSpPr>
          <p:nvPr/>
        </p:nvGrpSpPr>
        <p:grpSpPr bwMode="auto">
          <a:xfrm>
            <a:off x="762000" y="5480050"/>
            <a:ext cx="7772400" cy="698500"/>
            <a:chOff x="480" y="3452"/>
            <a:chExt cx="4896" cy="440"/>
          </a:xfrm>
        </p:grpSpPr>
        <p:grpSp>
          <p:nvGrpSpPr>
            <p:cNvPr id="55310" name="Group 5"/>
            <p:cNvGrpSpPr>
              <a:grpSpLocks/>
            </p:cNvGrpSpPr>
            <p:nvPr/>
          </p:nvGrpSpPr>
          <p:grpSpPr bwMode="auto">
            <a:xfrm>
              <a:off x="480" y="3452"/>
              <a:ext cx="4896" cy="440"/>
              <a:chOff x="480" y="3452"/>
              <a:chExt cx="4896" cy="440"/>
            </a:xfrm>
          </p:grpSpPr>
          <p:sp>
            <p:nvSpPr>
              <p:cNvPr id="55316"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5317"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5318"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5311"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5312"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5313"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5314"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5315"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5302" name="Rectangle 14"/>
          <p:cNvSpPr>
            <a:spLocks noChangeArrowheads="1"/>
          </p:cNvSpPr>
          <p:nvPr/>
        </p:nvSpPr>
        <p:spPr bwMode="auto">
          <a:xfrm>
            <a:off x="44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55303" name="Rectangle 15"/>
          <p:cNvSpPr>
            <a:spLocks noChangeArrowheads="1"/>
          </p:cNvSpPr>
          <p:nvPr/>
        </p:nvSpPr>
        <p:spPr bwMode="auto">
          <a:xfrm>
            <a:off x="1509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55304" name="Rectangle 16"/>
          <p:cNvSpPr>
            <a:spLocks noChangeArrowheads="1"/>
          </p:cNvSpPr>
          <p:nvPr/>
        </p:nvSpPr>
        <p:spPr bwMode="auto">
          <a:xfrm>
            <a:off x="2805113" y="6249988"/>
            <a:ext cx="8509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55305" name="Rectangle 17"/>
          <p:cNvSpPr>
            <a:spLocks noChangeArrowheads="1"/>
          </p:cNvSpPr>
          <p:nvPr/>
        </p:nvSpPr>
        <p:spPr bwMode="auto">
          <a:xfrm>
            <a:off x="4176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55306" name="Rectangle 18"/>
          <p:cNvSpPr>
            <a:spLocks noChangeArrowheads="1"/>
          </p:cNvSpPr>
          <p:nvPr/>
        </p:nvSpPr>
        <p:spPr bwMode="auto">
          <a:xfrm>
            <a:off x="56245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55307" name="Rectangle 19"/>
          <p:cNvSpPr>
            <a:spLocks noChangeArrowheads="1"/>
          </p:cNvSpPr>
          <p:nvPr/>
        </p:nvSpPr>
        <p:spPr bwMode="auto">
          <a:xfrm>
            <a:off x="6843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55308" name="Rectangle 20"/>
          <p:cNvSpPr>
            <a:spLocks noChangeArrowheads="1"/>
          </p:cNvSpPr>
          <p:nvPr/>
        </p:nvSpPr>
        <p:spPr bwMode="auto">
          <a:xfrm>
            <a:off x="806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55309" name="Oval 21"/>
          <p:cNvSpPr>
            <a:spLocks noChangeArrowheads="1"/>
          </p:cNvSpPr>
          <p:nvPr/>
        </p:nvSpPr>
        <p:spPr bwMode="auto">
          <a:xfrm>
            <a:off x="8312150" y="5949950"/>
            <a:ext cx="139700" cy="13970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6"/>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933A104-85A0-4C1B-9D96-FD8D2A18ACDC}" type="slidenum">
              <a:rPr lang="en-US" sz="1400" smtClean="0"/>
              <a:pPr eaLnBrk="1" hangingPunct="1"/>
              <a:t>54</a:t>
            </a:fld>
            <a:endParaRPr lang="en-US" sz="1400" dirty="0" smtClean="0"/>
          </a:p>
        </p:txBody>
      </p:sp>
      <p:sp>
        <p:nvSpPr>
          <p:cNvPr id="56323" name="Rectangle 2"/>
          <p:cNvSpPr>
            <a:spLocks noGrp="1" noChangeArrowheads="1"/>
          </p:cNvSpPr>
          <p:nvPr>
            <p:ph type="title"/>
          </p:nvPr>
        </p:nvSpPr>
        <p:spPr>
          <a:xfrm>
            <a:off x="685800" y="609600"/>
            <a:ext cx="7848600" cy="9144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dirty="0" smtClean="0">
                <a:solidFill>
                  <a:schemeClr val="tx1"/>
                </a:solidFill>
              </a:rPr>
              <a:t>1990’s Emphasis on Quality</a:t>
            </a:r>
          </a:p>
        </p:txBody>
      </p:sp>
      <p:sp>
        <p:nvSpPr>
          <p:cNvPr id="56324" name="Rectangle 3"/>
          <p:cNvSpPr>
            <a:spLocks noGrp="1" noChangeArrowheads="1"/>
          </p:cNvSpPr>
          <p:nvPr>
            <p:ph type="body" sz="half" idx="1"/>
          </p:nvPr>
        </p:nvSpPr>
        <p:spPr>
          <a:xfrm>
            <a:off x="762000" y="1905000"/>
            <a:ext cx="8001000" cy="32766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sz="4000" dirty="0" smtClean="0"/>
              <a:t>1993, The Total Quality Approach is widely taught in U.S. colleges and universities.</a:t>
            </a:r>
          </a:p>
        </p:txBody>
      </p:sp>
      <p:grpSp>
        <p:nvGrpSpPr>
          <p:cNvPr id="56325" name="Group 4"/>
          <p:cNvGrpSpPr>
            <a:grpSpLocks/>
          </p:cNvGrpSpPr>
          <p:nvPr/>
        </p:nvGrpSpPr>
        <p:grpSpPr bwMode="auto">
          <a:xfrm>
            <a:off x="762000" y="5480050"/>
            <a:ext cx="7772400" cy="698500"/>
            <a:chOff x="480" y="3452"/>
            <a:chExt cx="4896" cy="440"/>
          </a:xfrm>
        </p:grpSpPr>
        <p:grpSp>
          <p:nvGrpSpPr>
            <p:cNvPr id="56334" name="Group 5"/>
            <p:cNvGrpSpPr>
              <a:grpSpLocks/>
            </p:cNvGrpSpPr>
            <p:nvPr/>
          </p:nvGrpSpPr>
          <p:grpSpPr bwMode="auto">
            <a:xfrm>
              <a:off x="480" y="3452"/>
              <a:ext cx="4896" cy="440"/>
              <a:chOff x="480" y="3452"/>
              <a:chExt cx="4896" cy="440"/>
            </a:xfrm>
          </p:grpSpPr>
          <p:sp>
            <p:nvSpPr>
              <p:cNvPr id="56340" name="Line 6"/>
              <p:cNvSpPr>
                <a:spLocks noChangeShapeType="1"/>
              </p:cNvSpPr>
              <p:nvPr/>
            </p:nvSpPr>
            <p:spPr bwMode="auto">
              <a:xfrm>
                <a:off x="480" y="3460"/>
                <a:ext cx="0" cy="42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6341" name="Line 7"/>
              <p:cNvSpPr>
                <a:spLocks noChangeShapeType="1"/>
              </p:cNvSpPr>
              <p:nvPr/>
            </p:nvSpPr>
            <p:spPr bwMode="auto">
              <a:xfrm>
                <a:off x="484" y="3888"/>
                <a:ext cx="48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6342" name="Line 8"/>
              <p:cNvSpPr>
                <a:spLocks noChangeShapeType="1"/>
              </p:cNvSpPr>
              <p:nvPr/>
            </p:nvSpPr>
            <p:spPr bwMode="auto">
              <a:xfrm flipV="1">
                <a:off x="537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6335" name="Line 9"/>
            <p:cNvSpPr>
              <a:spLocks noChangeShapeType="1"/>
            </p:cNvSpPr>
            <p:nvPr/>
          </p:nvSpPr>
          <p:spPr bwMode="auto">
            <a:xfrm flipV="1">
              <a:off x="2928"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6336" name="Line 10"/>
            <p:cNvSpPr>
              <a:spLocks noChangeShapeType="1"/>
            </p:cNvSpPr>
            <p:nvPr/>
          </p:nvSpPr>
          <p:spPr bwMode="auto">
            <a:xfrm flipV="1">
              <a:off x="115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6337" name="Line 11"/>
            <p:cNvSpPr>
              <a:spLocks noChangeShapeType="1"/>
            </p:cNvSpPr>
            <p:nvPr/>
          </p:nvSpPr>
          <p:spPr bwMode="auto">
            <a:xfrm flipV="1">
              <a:off x="2016"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6338" name="Line 12"/>
            <p:cNvSpPr>
              <a:spLocks noChangeShapeType="1"/>
            </p:cNvSpPr>
            <p:nvPr/>
          </p:nvSpPr>
          <p:spPr bwMode="auto">
            <a:xfrm flipV="1">
              <a:off x="3792"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6339" name="Line 13"/>
            <p:cNvSpPr>
              <a:spLocks noChangeShapeType="1"/>
            </p:cNvSpPr>
            <p:nvPr/>
          </p:nvSpPr>
          <p:spPr bwMode="auto">
            <a:xfrm flipV="1">
              <a:off x="4560" y="3452"/>
              <a:ext cx="0" cy="44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56326" name="Rectangle 14"/>
          <p:cNvSpPr>
            <a:spLocks noChangeArrowheads="1"/>
          </p:cNvSpPr>
          <p:nvPr/>
        </p:nvSpPr>
        <p:spPr bwMode="auto">
          <a:xfrm>
            <a:off x="44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1400</a:t>
            </a:r>
          </a:p>
        </p:txBody>
      </p:sp>
      <p:sp>
        <p:nvSpPr>
          <p:cNvPr id="56327" name="Rectangle 15"/>
          <p:cNvSpPr>
            <a:spLocks noChangeArrowheads="1"/>
          </p:cNvSpPr>
          <p:nvPr/>
        </p:nvSpPr>
        <p:spPr bwMode="auto">
          <a:xfrm>
            <a:off x="1509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1500</a:t>
            </a:r>
          </a:p>
        </p:txBody>
      </p:sp>
      <p:sp>
        <p:nvSpPr>
          <p:cNvPr id="56328" name="Rectangle 16"/>
          <p:cNvSpPr>
            <a:spLocks noChangeArrowheads="1"/>
          </p:cNvSpPr>
          <p:nvPr/>
        </p:nvSpPr>
        <p:spPr bwMode="auto">
          <a:xfrm>
            <a:off x="2805113" y="6249988"/>
            <a:ext cx="850900"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hangingPunct="0"/>
            <a:r>
              <a:rPr lang="en-US" b="1" dirty="0"/>
              <a:t>1600</a:t>
            </a:r>
          </a:p>
        </p:txBody>
      </p:sp>
      <p:sp>
        <p:nvSpPr>
          <p:cNvPr id="56329" name="Rectangle 17"/>
          <p:cNvSpPr>
            <a:spLocks noChangeArrowheads="1"/>
          </p:cNvSpPr>
          <p:nvPr/>
        </p:nvSpPr>
        <p:spPr bwMode="auto">
          <a:xfrm>
            <a:off x="4176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1700</a:t>
            </a:r>
          </a:p>
        </p:txBody>
      </p:sp>
      <p:sp>
        <p:nvSpPr>
          <p:cNvPr id="56330" name="Rectangle 18"/>
          <p:cNvSpPr>
            <a:spLocks noChangeArrowheads="1"/>
          </p:cNvSpPr>
          <p:nvPr/>
        </p:nvSpPr>
        <p:spPr bwMode="auto">
          <a:xfrm>
            <a:off x="56245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1800</a:t>
            </a:r>
          </a:p>
        </p:txBody>
      </p:sp>
      <p:sp>
        <p:nvSpPr>
          <p:cNvPr id="56331" name="Rectangle 19"/>
          <p:cNvSpPr>
            <a:spLocks noChangeArrowheads="1"/>
          </p:cNvSpPr>
          <p:nvPr/>
        </p:nvSpPr>
        <p:spPr bwMode="auto">
          <a:xfrm>
            <a:off x="68437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1900</a:t>
            </a:r>
          </a:p>
        </p:txBody>
      </p:sp>
      <p:sp>
        <p:nvSpPr>
          <p:cNvPr id="56332" name="Rectangle 20"/>
          <p:cNvSpPr>
            <a:spLocks noChangeArrowheads="1"/>
          </p:cNvSpPr>
          <p:nvPr/>
        </p:nvSpPr>
        <p:spPr bwMode="auto">
          <a:xfrm>
            <a:off x="8062913" y="6234113"/>
            <a:ext cx="790575"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n-US" b="1" dirty="0"/>
              <a:t>2000</a:t>
            </a:r>
          </a:p>
        </p:txBody>
      </p:sp>
      <p:sp>
        <p:nvSpPr>
          <p:cNvPr id="56333" name="Oval 21"/>
          <p:cNvSpPr>
            <a:spLocks noChangeArrowheads="1"/>
          </p:cNvSpPr>
          <p:nvPr/>
        </p:nvSpPr>
        <p:spPr bwMode="auto">
          <a:xfrm>
            <a:off x="8305800" y="5949950"/>
            <a:ext cx="222250" cy="146050"/>
          </a:xfrm>
          <a:prstGeom prst="ellipse">
            <a:avLst/>
          </a:prstGeom>
          <a:solidFill>
            <a:srgbClr val="FF33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A21E3F1-CD47-4906-9C35-E0B4A4CE8E20}" type="slidenum">
              <a:rPr lang="en-US" sz="1400" smtClean="0"/>
              <a:pPr eaLnBrk="1" hangingPunct="1"/>
              <a:t>55</a:t>
            </a:fld>
            <a:endParaRPr lang="en-US" sz="1400" dirty="0" smtClean="0"/>
          </a:p>
        </p:txBody>
      </p:sp>
      <p:sp>
        <p:nvSpPr>
          <p:cNvPr id="57347" name="Rectangle 2"/>
          <p:cNvSpPr>
            <a:spLocks noGrp="1" noChangeArrowheads="1"/>
          </p:cNvSpPr>
          <p:nvPr>
            <p:ph type="title"/>
          </p:nvPr>
        </p:nvSpPr>
        <p:spPr/>
        <p:txBody>
          <a:bodyPr/>
          <a:lstStyle/>
          <a:p>
            <a:pPr eaLnBrk="1" hangingPunct="1"/>
            <a:r>
              <a:rPr lang="en-US" dirty="0" smtClean="0"/>
              <a:t>Key Elements</a:t>
            </a:r>
          </a:p>
        </p:txBody>
      </p:sp>
      <p:sp>
        <p:nvSpPr>
          <p:cNvPr id="57348" name="Text Box 3"/>
          <p:cNvSpPr txBox="1">
            <a:spLocks noChangeArrowheads="1"/>
          </p:cNvSpPr>
          <p:nvPr/>
        </p:nvSpPr>
        <p:spPr bwMode="auto">
          <a:xfrm>
            <a:off x="914400" y="1905000"/>
            <a:ext cx="7696200" cy="332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200" dirty="0"/>
              <a:t>What distinguishes The Total Quality approach from traditional ways of doing business can be found in how it is achieved. </a:t>
            </a:r>
          </a:p>
          <a:p>
            <a:pPr eaLnBrk="1" hangingPunct="1">
              <a:spcBef>
                <a:spcPct val="50000"/>
              </a:spcBef>
            </a:pPr>
            <a:r>
              <a:rPr lang="en-US" sz="3200" dirty="0"/>
              <a:t>The “how” components and the definitions of those components…</a:t>
            </a:r>
            <a:r>
              <a:rPr lang="en-US" b="1" dirty="0"/>
              <a:t> </a:t>
            </a:r>
          </a:p>
          <a:p>
            <a:pPr eaLnBrk="1" hangingPunct="1">
              <a:spcBef>
                <a:spcPct val="50000"/>
              </a:spcBef>
            </a:pPr>
            <a:endParaRPr lang="en-US" dirty="0"/>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3D5A7B1-6B6B-4D9B-B00E-A5AF511D4E82}" type="slidenum">
              <a:rPr lang="en-US" sz="1400" smtClean="0"/>
              <a:pPr eaLnBrk="1" hangingPunct="1"/>
              <a:t>56</a:t>
            </a:fld>
            <a:endParaRPr lang="en-US" sz="1400" dirty="0" smtClean="0"/>
          </a:p>
        </p:txBody>
      </p:sp>
      <p:sp>
        <p:nvSpPr>
          <p:cNvPr id="58371" name="Rectangle 2"/>
          <p:cNvSpPr>
            <a:spLocks noGrp="1" noChangeArrowheads="1"/>
          </p:cNvSpPr>
          <p:nvPr>
            <p:ph type="title"/>
          </p:nvPr>
        </p:nvSpPr>
        <p:spPr>
          <a:xfrm>
            <a:off x="685800" y="0"/>
            <a:ext cx="7772400" cy="1143000"/>
          </a:xfrm>
        </p:spPr>
        <p:txBody>
          <a:bodyPr/>
          <a:lstStyle/>
          <a:p>
            <a:pPr eaLnBrk="1" hangingPunct="1"/>
            <a:r>
              <a:rPr lang="en-US" dirty="0" smtClean="0"/>
              <a:t>Strategically Based</a:t>
            </a:r>
          </a:p>
        </p:txBody>
      </p:sp>
      <p:sp>
        <p:nvSpPr>
          <p:cNvPr id="58372" name="Text Box 3"/>
          <p:cNvSpPr txBox="1">
            <a:spLocks noChangeArrowheads="1"/>
          </p:cNvSpPr>
          <p:nvPr/>
        </p:nvSpPr>
        <p:spPr bwMode="auto">
          <a:xfrm>
            <a:off x="914400" y="1219200"/>
            <a:ext cx="7848600" cy="509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682625" indent="-225425"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200" dirty="0"/>
              <a:t>Total quality organizations have a comprehensive strategic plan that contains at least the following elements designed to give it a sustainable advantage in the market place:</a:t>
            </a:r>
          </a:p>
          <a:p>
            <a:pPr lvl="1" eaLnBrk="1" hangingPunct="1">
              <a:lnSpc>
                <a:spcPct val="85000"/>
              </a:lnSpc>
              <a:spcBef>
                <a:spcPct val="50000"/>
              </a:spcBef>
              <a:buFontTx/>
              <a:buChar char="•"/>
            </a:pPr>
            <a:r>
              <a:rPr lang="en-US" sz="3200" dirty="0"/>
              <a:t>Vision</a:t>
            </a:r>
          </a:p>
          <a:p>
            <a:pPr lvl="1" eaLnBrk="1" hangingPunct="1">
              <a:lnSpc>
                <a:spcPct val="85000"/>
              </a:lnSpc>
              <a:spcBef>
                <a:spcPct val="50000"/>
              </a:spcBef>
              <a:buFontTx/>
              <a:buChar char="•"/>
            </a:pPr>
            <a:r>
              <a:rPr lang="en-US" sz="3200" dirty="0"/>
              <a:t>Mission</a:t>
            </a:r>
          </a:p>
          <a:p>
            <a:pPr lvl="1" eaLnBrk="1" hangingPunct="1">
              <a:lnSpc>
                <a:spcPct val="85000"/>
              </a:lnSpc>
              <a:spcBef>
                <a:spcPct val="50000"/>
              </a:spcBef>
              <a:buFontTx/>
              <a:buChar char="•"/>
            </a:pPr>
            <a:r>
              <a:rPr lang="en-US" sz="3200" dirty="0"/>
              <a:t>Broad objectives </a:t>
            </a:r>
          </a:p>
          <a:p>
            <a:pPr lvl="1" eaLnBrk="1" hangingPunct="1">
              <a:lnSpc>
                <a:spcPct val="85000"/>
              </a:lnSpc>
              <a:spcBef>
                <a:spcPct val="50000"/>
              </a:spcBef>
              <a:buFontTx/>
              <a:buChar char="•"/>
            </a:pPr>
            <a:r>
              <a:rPr lang="en-US" sz="3200" dirty="0"/>
              <a:t>Tactics/Activities to achieve the broad objectives</a:t>
            </a:r>
          </a:p>
        </p:txBody>
      </p:sp>
      <p:pic>
        <p:nvPicPr>
          <p:cNvPr id="58373"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 y="5562600"/>
            <a:ext cx="68580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5284B04-A91F-4AD5-99F5-0D445255FA8B}" type="slidenum">
              <a:rPr lang="en-US" sz="1400" smtClean="0"/>
              <a:pPr eaLnBrk="1" hangingPunct="1"/>
              <a:t>57</a:t>
            </a:fld>
            <a:endParaRPr lang="en-US" sz="1400" dirty="0" smtClean="0"/>
          </a:p>
        </p:txBody>
      </p:sp>
      <p:sp>
        <p:nvSpPr>
          <p:cNvPr id="59395" name="Rectangle 2"/>
          <p:cNvSpPr>
            <a:spLocks noGrp="1" noChangeArrowheads="1"/>
          </p:cNvSpPr>
          <p:nvPr>
            <p:ph type="title"/>
          </p:nvPr>
        </p:nvSpPr>
        <p:spPr>
          <a:xfrm>
            <a:off x="685800" y="381000"/>
            <a:ext cx="7772400" cy="1143000"/>
          </a:xfrm>
        </p:spPr>
        <p:txBody>
          <a:bodyPr/>
          <a:lstStyle/>
          <a:p>
            <a:pPr eaLnBrk="1" hangingPunct="1"/>
            <a:r>
              <a:rPr lang="en-US" dirty="0" smtClean="0"/>
              <a:t>Customer Focus</a:t>
            </a:r>
          </a:p>
        </p:txBody>
      </p:sp>
      <p:sp>
        <p:nvSpPr>
          <p:cNvPr id="59396" name="Text Box 3"/>
          <p:cNvSpPr txBox="1">
            <a:spLocks noChangeArrowheads="1"/>
          </p:cNvSpPr>
          <p:nvPr/>
        </p:nvSpPr>
        <p:spPr bwMode="auto">
          <a:xfrm>
            <a:off x="685800" y="1447800"/>
            <a:ext cx="7772400" cy="447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7013" indent="-227013"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buFontTx/>
              <a:buChar char="•"/>
            </a:pPr>
            <a:r>
              <a:rPr lang="en-US" sz="3200" dirty="0"/>
              <a:t>In a total quality setting the customer is the driver. This point applies to both internal and external customers.</a:t>
            </a:r>
          </a:p>
          <a:p>
            <a:pPr eaLnBrk="1" hangingPunct="1">
              <a:spcBef>
                <a:spcPct val="50000"/>
              </a:spcBef>
              <a:buFontTx/>
              <a:buChar char="•"/>
            </a:pPr>
            <a:r>
              <a:rPr lang="en-US" sz="3200" dirty="0"/>
              <a:t>External customers define the quality of the product or service delivered</a:t>
            </a:r>
          </a:p>
          <a:p>
            <a:pPr eaLnBrk="1" hangingPunct="1">
              <a:spcBef>
                <a:spcPct val="50000"/>
              </a:spcBef>
              <a:buFontTx/>
              <a:buChar char="•"/>
            </a:pPr>
            <a:r>
              <a:rPr lang="en-US" sz="3200" dirty="0"/>
              <a:t>Internal customers help define the quality of the people, processes, and environments associated with the products or services.</a:t>
            </a:r>
          </a:p>
        </p:txBody>
      </p:sp>
      <p:pic>
        <p:nvPicPr>
          <p:cNvPr id="59397"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5715000"/>
            <a:ext cx="684213"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E0F0D63-7377-4E30-A937-272028C3776D}" type="slidenum">
              <a:rPr lang="en-US" sz="1400" smtClean="0"/>
              <a:pPr eaLnBrk="1" hangingPunct="1"/>
              <a:t>58</a:t>
            </a:fld>
            <a:endParaRPr lang="en-US" sz="1400" dirty="0" smtClean="0"/>
          </a:p>
        </p:txBody>
      </p:sp>
      <p:sp>
        <p:nvSpPr>
          <p:cNvPr id="60419" name="Rectangle 2"/>
          <p:cNvSpPr>
            <a:spLocks noGrp="1" noChangeArrowheads="1"/>
          </p:cNvSpPr>
          <p:nvPr>
            <p:ph type="title"/>
          </p:nvPr>
        </p:nvSpPr>
        <p:spPr/>
        <p:txBody>
          <a:bodyPr/>
          <a:lstStyle/>
          <a:p>
            <a:pPr eaLnBrk="1" hangingPunct="1"/>
            <a:r>
              <a:rPr lang="en-US" dirty="0" smtClean="0"/>
              <a:t>Obsession with Quality</a:t>
            </a:r>
          </a:p>
        </p:txBody>
      </p:sp>
      <p:sp>
        <p:nvSpPr>
          <p:cNvPr id="60420" name="Text Box 3"/>
          <p:cNvSpPr txBox="1">
            <a:spLocks noChangeArrowheads="1"/>
          </p:cNvSpPr>
          <p:nvPr/>
        </p:nvSpPr>
        <p:spPr bwMode="auto">
          <a:xfrm>
            <a:off x="800100" y="1905000"/>
            <a:ext cx="7543800" cy="399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7013" indent="-227013"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buFontTx/>
              <a:buChar char="•"/>
            </a:pPr>
            <a:r>
              <a:rPr lang="en-US" sz="3200" dirty="0"/>
              <a:t>In a total organization internal and external customers define quality.</a:t>
            </a:r>
          </a:p>
          <a:p>
            <a:pPr eaLnBrk="1" hangingPunct="1">
              <a:spcBef>
                <a:spcPct val="50000"/>
              </a:spcBef>
              <a:buFontTx/>
              <a:buChar char="•"/>
            </a:pPr>
            <a:r>
              <a:rPr lang="en-US" sz="3200" dirty="0"/>
              <a:t>With quality defined, the organization must become obsessed with meeting or exceeding this definition.</a:t>
            </a:r>
          </a:p>
          <a:p>
            <a:pPr eaLnBrk="1" hangingPunct="1">
              <a:spcBef>
                <a:spcPct val="50000"/>
              </a:spcBef>
              <a:buFontTx/>
              <a:buChar char="•"/>
            </a:pPr>
            <a:r>
              <a:rPr lang="en-US" sz="3200" dirty="0"/>
              <a:t>When obsessed “Good enough is never good enough”… </a:t>
            </a:r>
          </a:p>
        </p:txBody>
      </p:sp>
      <p:pic>
        <p:nvPicPr>
          <p:cNvPr id="60421"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5610225"/>
            <a:ext cx="684213"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3BC5985-ED59-48D3-92FC-565582769191}" type="slidenum">
              <a:rPr lang="en-US" sz="1400" smtClean="0"/>
              <a:pPr eaLnBrk="1" hangingPunct="1"/>
              <a:t>59</a:t>
            </a:fld>
            <a:endParaRPr lang="en-US" sz="1400" dirty="0" smtClean="0"/>
          </a:p>
        </p:txBody>
      </p:sp>
      <p:sp>
        <p:nvSpPr>
          <p:cNvPr id="61443" name="Rectangle 2"/>
          <p:cNvSpPr>
            <a:spLocks noGrp="1" noChangeArrowheads="1"/>
          </p:cNvSpPr>
          <p:nvPr>
            <p:ph type="title"/>
          </p:nvPr>
        </p:nvSpPr>
        <p:spPr>
          <a:xfrm>
            <a:off x="685800" y="381000"/>
            <a:ext cx="7772400" cy="1143000"/>
          </a:xfrm>
        </p:spPr>
        <p:txBody>
          <a:bodyPr/>
          <a:lstStyle/>
          <a:p>
            <a:pPr eaLnBrk="1" hangingPunct="1"/>
            <a:r>
              <a:rPr lang="en-US" dirty="0" smtClean="0"/>
              <a:t>Scientific Approach</a:t>
            </a:r>
          </a:p>
        </p:txBody>
      </p:sp>
      <p:sp>
        <p:nvSpPr>
          <p:cNvPr id="61444" name="Text Box 3"/>
          <p:cNvSpPr txBox="1">
            <a:spLocks noChangeArrowheads="1"/>
          </p:cNvSpPr>
          <p:nvPr/>
        </p:nvSpPr>
        <p:spPr bwMode="auto">
          <a:xfrm>
            <a:off x="990600" y="1524000"/>
            <a:ext cx="7162800" cy="447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7013" indent="-227013"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buFontTx/>
              <a:buChar char="•"/>
            </a:pPr>
            <a:r>
              <a:rPr lang="en-US" sz="3200" dirty="0"/>
              <a:t>The use of scientific approach in structuring work and decision making.</a:t>
            </a:r>
          </a:p>
          <a:p>
            <a:pPr eaLnBrk="1" hangingPunct="1">
              <a:spcBef>
                <a:spcPct val="50000"/>
              </a:spcBef>
              <a:buFontTx/>
              <a:buChar char="•"/>
            </a:pPr>
            <a:r>
              <a:rPr lang="en-US" sz="3200" dirty="0"/>
              <a:t>This involve the use of hard data used in establishing benchmarks, monitoring processes, monitoring performance, making improvements, and measuring the results.</a:t>
            </a:r>
          </a:p>
          <a:p>
            <a:pPr eaLnBrk="1" hangingPunct="1">
              <a:spcBef>
                <a:spcPct val="50000"/>
              </a:spcBef>
              <a:buFontTx/>
              <a:buChar char="•"/>
            </a:pPr>
            <a:r>
              <a:rPr lang="en-US" sz="3200" dirty="0"/>
              <a:t>Using the results to continue on…</a:t>
            </a:r>
          </a:p>
        </p:txBody>
      </p:sp>
      <p:pic>
        <p:nvPicPr>
          <p:cNvPr id="61445"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6388" y="5715000"/>
            <a:ext cx="6842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B05B2D1-643A-4EB1-9320-C4C5B952150A}" type="slidenum">
              <a:rPr lang="en-US" sz="1400" smtClean="0"/>
              <a:pPr eaLnBrk="1" hangingPunct="1"/>
              <a:t>6</a:t>
            </a:fld>
            <a:endParaRPr lang="en-US" sz="1400" dirty="0" smtClean="0"/>
          </a:p>
        </p:txBody>
      </p:sp>
      <p:sp>
        <p:nvSpPr>
          <p:cNvPr id="7171" name="Rectangle 2"/>
          <p:cNvSpPr>
            <a:spLocks noGrp="1" noChangeArrowheads="1"/>
          </p:cNvSpPr>
          <p:nvPr>
            <p:ph type="title"/>
          </p:nvPr>
        </p:nvSpPr>
        <p:spPr>
          <a:xfrm>
            <a:off x="685800" y="304800"/>
            <a:ext cx="7772400" cy="1143000"/>
          </a:xfrm>
        </p:spPr>
        <p:txBody>
          <a:bodyPr/>
          <a:lstStyle/>
          <a:p>
            <a:pPr eaLnBrk="1" hangingPunct="1"/>
            <a:r>
              <a:rPr lang="en-US" dirty="0" smtClean="0"/>
              <a:t>Organizational  Reasons for Implementing QM or TQM</a:t>
            </a:r>
          </a:p>
        </p:txBody>
      </p:sp>
      <p:sp>
        <p:nvSpPr>
          <p:cNvPr id="7172" name="Text Box 4"/>
          <p:cNvSpPr txBox="1">
            <a:spLocks noChangeArrowheads="1"/>
          </p:cNvSpPr>
          <p:nvPr/>
        </p:nvSpPr>
        <p:spPr bwMode="auto">
          <a:xfrm>
            <a:off x="1524000" y="1905000"/>
            <a:ext cx="6096000"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20000"/>
              </a:spcBef>
              <a:buFontTx/>
              <a:buAutoNum type="arabicPeriod"/>
            </a:pPr>
            <a:r>
              <a:rPr lang="en-US" sz="2800" b="1" dirty="0"/>
              <a:t>Response to increased competition</a:t>
            </a:r>
          </a:p>
          <a:p>
            <a:pPr eaLnBrk="1" hangingPunct="1">
              <a:spcBef>
                <a:spcPct val="20000"/>
              </a:spcBef>
              <a:buFontTx/>
              <a:buAutoNum type="arabicPeriod"/>
            </a:pPr>
            <a:r>
              <a:rPr lang="en-US" sz="2800" b="1" dirty="0"/>
              <a:t>Increase your market share</a:t>
            </a:r>
          </a:p>
          <a:p>
            <a:pPr eaLnBrk="1" hangingPunct="1">
              <a:spcBef>
                <a:spcPct val="20000"/>
              </a:spcBef>
              <a:buFontTx/>
              <a:buAutoNum type="arabicPeriod"/>
            </a:pPr>
            <a:r>
              <a:rPr lang="en-US" sz="2800" b="1" dirty="0"/>
              <a:t>Satisfy customer</a:t>
            </a:r>
          </a:p>
          <a:p>
            <a:pPr eaLnBrk="1" hangingPunct="1">
              <a:spcBef>
                <a:spcPct val="20000"/>
              </a:spcBef>
              <a:buFontTx/>
              <a:buAutoNum type="arabicPeriod"/>
            </a:pPr>
            <a:r>
              <a:rPr lang="en-US" sz="2800" b="1" dirty="0"/>
              <a:t>Reduce costs</a:t>
            </a:r>
          </a:p>
          <a:p>
            <a:pPr eaLnBrk="1" hangingPunct="1">
              <a:spcBef>
                <a:spcPct val="20000"/>
              </a:spcBef>
              <a:buFontTx/>
              <a:buAutoNum type="arabicPeriod"/>
            </a:pPr>
            <a:r>
              <a:rPr lang="en-US" sz="2800" b="1" dirty="0"/>
              <a:t>Reduce time to market</a:t>
            </a:r>
          </a:p>
          <a:p>
            <a:pPr eaLnBrk="1" hangingPunct="1">
              <a:spcBef>
                <a:spcPct val="20000"/>
              </a:spcBef>
              <a:buFontTx/>
              <a:buAutoNum type="arabicPeriod"/>
            </a:pPr>
            <a:r>
              <a:rPr lang="en-US" sz="2800" b="1" dirty="0"/>
              <a:t>Create a better work place</a:t>
            </a:r>
          </a:p>
          <a:p>
            <a:pPr eaLnBrk="1" hangingPunct="1">
              <a:spcBef>
                <a:spcPct val="20000"/>
              </a:spcBef>
              <a:buFontTx/>
              <a:buAutoNum type="arabicPeriod"/>
            </a:pPr>
            <a:r>
              <a:rPr lang="en-US" sz="2800" b="1" dirty="0"/>
              <a:t>Stem loss of market share</a:t>
            </a:r>
          </a:p>
          <a:p>
            <a:pPr eaLnBrk="1" hangingPunct="1">
              <a:spcBef>
                <a:spcPct val="20000"/>
              </a:spcBef>
              <a:buFontTx/>
              <a:buAutoNum type="arabicPeriod"/>
            </a:pPr>
            <a:r>
              <a:rPr lang="en-US" sz="2800" b="1" dirty="0"/>
              <a:t>Retain/attract employees</a:t>
            </a: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68E7142-530C-4070-AE7A-189241F65629}" type="slidenum">
              <a:rPr lang="en-US" sz="1400" smtClean="0"/>
              <a:pPr eaLnBrk="1" hangingPunct="1"/>
              <a:t>60</a:t>
            </a:fld>
            <a:endParaRPr lang="en-US" sz="1400" dirty="0" smtClean="0"/>
          </a:p>
        </p:txBody>
      </p:sp>
      <p:sp>
        <p:nvSpPr>
          <p:cNvPr id="62467" name="Rectangle 2"/>
          <p:cNvSpPr>
            <a:spLocks noGrp="1" noChangeArrowheads="1"/>
          </p:cNvSpPr>
          <p:nvPr>
            <p:ph type="title"/>
          </p:nvPr>
        </p:nvSpPr>
        <p:spPr>
          <a:xfrm>
            <a:off x="685800" y="0"/>
            <a:ext cx="7772400" cy="1143000"/>
          </a:xfrm>
        </p:spPr>
        <p:txBody>
          <a:bodyPr/>
          <a:lstStyle/>
          <a:p>
            <a:pPr eaLnBrk="1" hangingPunct="1"/>
            <a:r>
              <a:rPr lang="en-US" dirty="0" smtClean="0"/>
              <a:t>Long-Term Commitment</a:t>
            </a:r>
          </a:p>
        </p:txBody>
      </p:sp>
      <p:sp>
        <p:nvSpPr>
          <p:cNvPr id="62468" name="Text Box 3"/>
          <p:cNvSpPr txBox="1">
            <a:spLocks noChangeArrowheads="1"/>
          </p:cNvSpPr>
          <p:nvPr/>
        </p:nvSpPr>
        <p:spPr bwMode="auto">
          <a:xfrm>
            <a:off x="552450" y="1017588"/>
            <a:ext cx="8039100" cy="482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100" dirty="0"/>
              <a:t>The long-term commitment is essential The Cliché “He who mounts the back of a tiger, should be prepare to not dismount” is appropriate here.</a:t>
            </a:r>
          </a:p>
          <a:p>
            <a:pPr eaLnBrk="1" hangingPunct="1">
              <a:spcBef>
                <a:spcPct val="50000"/>
              </a:spcBef>
            </a:pPr>
            <a:r>
              <a:rPr lang="en-US" sz="3100" dirty="0"/>
              <a:t>How do you backup from a quality commitment and maintain credibility.</a:t>
            </a:r>
          </a:p>
          <a:p>
            <a:pPr eaLnBrk="1" hangingPunct="1">
              <a:spcBef>
                <a:spcPct val="50000"/>
              </a:spcBef>
            </a:pPr>
            <a:r>
              <a:rPr lang="en-US" sz="3100" dirty="0"/>
              <a:t>The commitments made should exist for the life of the company. Improved upon, but never discarded. </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4B69C441-0372-4C33-A453-48B819198519}" type="slidenum">
              <a:rPr lang="en-US" sz="1400" smtClean="0"/>
              <a:pPr eaLnBrk="1" hangingPunct="1"/>
              <a:t>61</a:t>
            </a:fld>
            <a:endParaRPr lang="en-US" sz="1400" dirty="0" smtClean="0"/>
          </a:p>
        </p:txBody>
      </p:sp>
      <p:sp>
        <p:nvSpPr>
          <p:cNvPr id="63491" name="Rectangle 2"/>
          <p:cNvSpPr>
            <a:spLocks noGrp="1" noChangeArrowheads="1"/>
          </p:cNvSpPr>
          <p:nvPr>
            <p:ph type="title"/>
          </p:nvPr>
        </p:nvSpPr>
        <p:spPr>
          <a:xfrm>
            <a:off x="685800" y="0"/>
            <a:ext cx="7772400" cy="1143000"/>
          </a:xfrm>
        </p:spPr>
        <p:txBody>
          <a:bodyPr/>
          <a:lstStyle/>
          <a:p>
            <a:pPr eaLnBrk="1" hangingPunct="1"/>
            <a:r>
              <a:rPr lang="en-US" dirty="0" smtClean="0"/>
              <a:t>Teamwork</a:t>
            </a:r>
          </a:p>
        </p:txBody>
      </p:sp>
      <p:sp>
        <p:nvSpPr>
          <p:cNvPr id="63492" name="Text Box 3"/>
          <p:cNvSpPr txBox="1">
            <a:spLocks noChangeArrowheads="1"/>
          </p:cNvSpPr>
          <p:nvPr/>
        </p:nvSpPr>
        <p:spPr bwMode="auto">
          <a:xfrm>
            <a:off x="609600" y="1066800"/>
            <a:ext cx="7734300" cy="489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7013" indent="-227013"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buFontTx/>
              <a:buChar char="•"/>
            </a:pPr>
            <a:r>
              <a:rPr lang="en-US" sz="3000" dirty="0"/>
              <a:t>The traditional competition within an organization only results in losers, as the winners and the losers are on the same team. They can only win if all win.</a:t>
            </a:r>
          </a:p>
          <a:p>
            <a:pPr eaLnBrk="1" hangingPunct="1">
              <a:spcBef>
                <a:spcPct val="50000"/>
              </a:spcBef>
              <a:buFontTx/>
              <a:buChar char="•"/>
            </a:pPr>
            <a:r>
              <a:rPr lang="en-US" sz="3000" dirty="0"/>
              <a:t>Teamwork is the lack of distrust, rivalries, and barriers between workers, department, or titles.</a:t>
            </a:r>
          </a:p>
          <a:p>
            <a:pPr eaLnBrk="1" hangingPunct="1">
              <a:spcBef>
                <a:spcPct val="50000"/>
              </a:spcBef>
              <a:buFontTx/>
              <a:buChar char="•"/>
            </a:pPr>
            <a:r>
              <a:rPr lang="en-US" sz="3000" dirty="0"/>
              <a:t>Teams win together</a:t>
            </a:r>
          </a:p>
          <a:p>
            <a:pPr eaLnBrk="1" hangingPunct="1">
              <a:spcBef>
                <a:spcPct val="50000"/>
              </a:spcBef>
              <a:buFontTx/>
              <a:buChar char="•"/>
            </a:pPr>
            <a:r>
              <a:rPr lang="en-US" sz="3000" dirty="0"/>
              <a:t>When a team does not succeed they regroup and try until they do.</a:t>
            </a:r>
            <a:r>
              <a:rPr lang="en-US" b="1" dirty="0"/>
              <a:t> </a:t>
            </a: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9336911-4262-4363-8B2C-5CB87C9EACB9}" type="slidenum">
              <a:rPr lang="en-US" sz="1400" smtClean="0"/>
              <a:pPr eaLnBrk="1" hangingPunct="1"/>
              <a:t>62</a:t>
            </a:fld>
            <a:endParaRPr lang="en-US" sz="1400" dirty="0" smtClean="0"/>
          </a:p>
        </p:txBody>
      </p:sp>
      <p:sp>
        <p:nvSpPr>
          <p:cNvPr id="64515" name="Rectangle 2"/>
          <p:cNvSpPr>
            <a:spLocks noGrp="1" noChangeArrowheads="1"/>
          </p:cNvSpPr>
          <p:nvPr>
            <p:ph type="title"/>
          </p:nvPr>
        </p:nvSpPr>
        <p:spPr>
          <a:xfrm>
            <a:off x="685800" y="304800"/>
            <a:ext cx="7772400" cy="1143000"/>
          </a:xfrm>
        </p:spPr>
        <p:txBody>
          <a:bodyPr/>
          <a:lstStyle/>
          <a:p>
            <a:pPr eaLnBrk="1" hangingPunct="1"/>
            <a:r>
              <a:rPr lang="en-US" dirty="0" smtClean="0"/>
              <a:t>Continual Process Improvement</a:t>
            </a:r>
          </a:p>
        </p:txBody>
      </p:sp>
      <p:sp>
        <p:nvSpPr>
          <p:cNvPr id="64516" name="Text Box 3"/>
          <p:cNvSpPr txBox="1">
            <a:spLocks noChangeArrowheads="1"/>
          </p:cNvSpPr>
          <p:nvPr/>
        </p:nvSpPr>
        <p:spPr bwMode="auto">
          <a:xfrm>
            <a:off x="838200" y="1447800"/>
            <a:ext cx="74676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000" dirty="0"/>
              <a:t>Continual Process Improvement of products and services deals with the in-house customers of products and services and the external customer. </a:t>
            </a:r>
          </a:p>
          <a:p>
            <a:pPr eaLnBrk="1" hangingPunct="1">
              <a:spcBef>
                <a:spcPct val="50000"/>
              </a:spcBef>
            </a:pPr>
            <a:r>
              <a:rPr lang="en-US" sz="3000" dirty="0"/>
              <a:t>Products are improved to increase customer satisfaction and reduce cost, by improving the whole system. </a:t>
            </a:r>
          </a:p>
          <a:p>
            <a:pPr eaLnBrk="1" hangingPunct="1">
              <a:spcBef>
                <a:spcPct val="50000"/>
              </a:spcBef>
            </a:pPr>
            <a:r>
              <a:rPr lang="en-US" sz="3000" dirty="0"/>
              <a:t>Services are improved by improving the skills, abilities and motivation of people.</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C52F159-DC6E-4C86-A49F-BD3239DEB17A}" type="slidenum">
              <a:rPr lang="en-US" sz="1400" smtClean="0"/>
              <a:pPr eaLnBrk="1" hangingPunct="1"/>
              <a:t>63</a:t>
            </a:fld>
            <a:endParaRPr lang="en-US" sz="1400" dirty="0" smtClean="0"/>
          </a:p>
        </p:txBody>
      </p:sp>
      <p:sp>
        <p:nvSpPr>
          <p:cNvPr id="65539" name="Rectangle 2"/>
          <p:cNvSpPr>
            <a:spLocks noGrp="1" noChangeArrowheads="1"/>
          </p:cNvSpPr>
          <p:nvPr>
            <p:ph type="title"/>
          </p:nvPr>
        </p:nvSpPr>
        <p:spPr/>
        <p:txBody>
          <a:bodyPr/>
          <a:lstStyle/>
          <a:p>
            <a:pPr eaLnBrk="1" hangingPunct="1"/>
            <a:r>
              <a:rPr lang="en-US" dirty="0" smtClean="0"/>
              <a:t>Education and Training</a:t>
            </a:r>
          </a:p>
        </p:txBody>
      </p:sp>
      <p:sp>
        <p:nvSpPr>
          <p:cNvPr id="65540" name="Text Box 3"/>
          <p:cNvSpPr txBox="1">
            <a:spLocks noChangeArrowheads="1"/>
          </p:cNvSpPr>
          <p:nvPr/>
        </p:nvSpPr>
        <p:spPr bwMode="auto">
          <a:xfrm>
            <a:off x="838200" y="1828800"/>
            <a:ext cx="7467600" cy="420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indent="-223838"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000" dirty="0"/>
              <a:t>Education and Training are fundamental to total quality because they represent the best way to improve people on a continual bases.</a:t>
            </a:r>
          </a:p>
          <a:p>
            <a:pPr lvl="1" eaLnBrk="1" hangingPunct="1">
              <a:spcBef>
                <a:spcPct val="50000"/>
              </a:spcBef>
              <a:buFontTx/>
              <a:buChar char="•"/>
            </a:pPr>
            <a:r>
              <a:rPr lang="en-US" sz="3000" dirty="0"/>
              <a:t>It is through education that people become knowledgeable and more trainable.</a:t>
            </a:r>
          </a:p>
          <a:p>
            <a:pPr lvl="1" eaLnBrk="1" hangingPunct="1">
              <a:spcBef>
                <a:spcPct val="50000"/>
              </a:spcBef>
              <a:buFontTx/>
              <a:buChar char="•"/>
            </a:pPr>
            <a:r>
              <a:rPr lang="en-US" sz="3000" dirty="0"/>
              <a:t>It is through  training that people become more efficient, learn to work smarter, and safer.</a:t>
            </a:r>
            <a:r>
              <a:rPr lang="en-US" dirty="0"/>
              <a:t> </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9098998-D5A1-4DAF-B944-115CA6D20D8D}" type="slidenum">
              <a:rPr lang="en-US" sz="1400" smtClean="0"/>
              <a:pPr eaLnBrk="1" hangingPunct="1"/>
              <a:t>64</a:t>
            </a:fld>
            <a:endParaRPr lang="en-US" sz="1400" dirty="0" smtClean="0"/>
          </a:p>
        </p:txBody>
      </p:sp>
      <p:sp>
        <p:nvSpPr>
          <p:cNvPr id="66563" name="Rectangle 2"/>
          <p:cNvSpPr>
            <a:spLocks noGrp="1" noChangeArrowheads="1"/>
          </p:cNvSpPr>
          <p:nvPr>
            <p:ph type="title"/>
          </p:nvPr>
        </p:nvSpPr>
        <p:spPr>
          <a:xfrm>
            <a:off x="685800" y="304800"/>
            <a:ext cx="7772400" cy="1143000"/>
          </a:xfrm>
        </p:spPr>
        <p:txBody>
          <a:bodyPr/>
          <a:lstStyle/>
          <a:p>
            <a:pPr eaLnBrk="1" hangingPunct="1"/>
            <a:r>
              <a:rPr lang="en-US" dirty="0" smtClean="0"/>
              <a:t>Freedom Through Control</a:t>
            </a:r>
          </a:p>
        </p:txBody>
      </p:sp>
      <p:sp>
        <p:nvSpPr>
          <p:cNvPr id="66564" name="Text Box 3"/>
          <p:cNvSpPr txBox="1">
            <a:spLocks noChangeArrowheads="1"/>
          </p:cNvSpPr>
          <p:nvPr/>
        </p:nvSpPr>
        <p:spPr bwMode="auto">
          <a:xfrm>
            <a:off x="914400" y="1371600"/>
            <a:ext cx="7239000" cy="443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indent="-287338"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000" dirty="0"/>
              <a:t>Involving and empowering employees is fundamental to total quality as a way to simultaneously bring more minds to bear on the decision-making process and increase the ownership employees feel in decisions that are made.</a:t>
            </a:r>
          </a:p>
          <a:p>
            <a:pPr lvl="1" eaLnBrk="1" hangingPunct="1">
              <a:spcBef>
                <a:spcPct val="50000"/>
              </a:spcBef>
              <a:buFontTx/>
              <a:buChar char="•"/>
            </a:pPr>
            <a:r>
              <a:rPr lang="en-US" sz="3000" dirty="0"/>
              <a:t>This is not lack of or loss of control by management, but rather the result of well-planned and carried-out controls.</a:t>
            </a: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C9922C8-9BD0-4C20-8E1B-69820C8D3353}" type="slidenum">
              <a:rPr lang="en-US" sz="1400" smtClean="0"/>
              <a:pPr eaLnBrk="1" hangingPunct="1"/>
              <a:t>65</a:t>
            </a:fld>
            <a:endParaRPr lang="en-US" sz="1400" dirty="0" smtClean="0"/>
          </a:p>
        </p:txBody>
      </p:sp>
      <p:sp>
        <p:nvSpPr>
          <p:cNvPr id="67587" name="Rectangle 2"/>
          <p:cNvSpPr>
            <a:spLocks noGrp="1" noChangeArrowheads="1"/>
          </p:cNvSpPr>
          <p:nvPr>
            <p:ph type="title"/>
          </p:nvPr>
        </p:nvSpPr>
        <p:spPr>
          <a:xfrm>
            <a:off x="685800" y="304800"/>
            <a:ext cx="7772400" cy="1143000"/>
          </a:xfrm>
        </p:spPr>
        <p:txBody>
          <a:bodyPr/>
          <a:lstStyle/>
          <a:p>
            <a:pPr eaLnBrk="1" hangingPunct="1"/>
            <a:r>
              <a:rPr lang="en-US" dirty="0" smtClean="0"/>
              <a:t>Unity of Purpose</a:t>
            </a:r>
          </a:p>
        </p:txBody>
      </p:sp>
      <p:sp>
        <p:nvSpPr>
          <p:cNvPr id="67588" name="Text Box 3"/>
          <p:cNvSpPr txBox="1">
            <a:spLocks noChangeArrowheads="1"/>
          </p:cNvSpPr>
          <p:nvPr/>
        </p:nvSpPr>
        <p:spPr bwMode="auto">
          <a:xfrm>
            <a:off x="1066800" y="1828800"/>
            <a:ext cx="7391400" cy="352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indent="-223838"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000" b="1" i="1" dirty="0">
                <a:solidFill>
                  <a:schemeClr val="accent2"/>
                </a:solidFill>
              </a:rPr>
              <a:t>“Labor and management have no disagreement, arguments, or need to maintain polarity that are more momentous than the health, reputation, or life of the organization they belong to”.</a:t>
            </a:r>
          </a:p>
          <a:p>
            <a:pPr lvl="1" eaLnBrk="1" hangingPunct="1">
              <a:spcBef>
                <a:spcPct val="50000"/>
              </a:spcBef>
              <a:buFontTx/>
              <a:buChar char="•"/>
            </a:pPr>
            <a:r>
              <a:rPr lang="en-US" sz="3000" dirty="0"/>
              <a:t>Collaboration should be the norm when working to enhance completeness.  </a:t>
            </a: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7D49BE7-675B-4737-AAA5-FBE3747DB724}" type="slidenum">
              <a:rPr lang="en-US" sz="1400" smtClean="0"/>
              <a:pPr eaLnBrk="1" hangingPunct="1"/>
              <a:t>66</a:t>
            </a:fld>
            <a:endParaRPr lang="en-US" sz="1400" dirty="0" smtClean="0"/>
          </a:p>
        </p:txBody>
      </p:sp>
      <p:sp>
        <p:nvSpPr>
          <p:cNvPr id="68611" name="Rectangle 2"/>
          <p:cNvSpPr>
            <a:spLocks noGrp="1" noChangeArrowheads="1"/>
          </p:cNvSpPr>
          <p:nvPr>
            <p:ph type="title"/>
          </p:nvPr>
        </p:nvSpPr>
        <p:spPr>
          <a:xfrm>
            <a:off x="685800" y="304800"/>
            <a:ext cx="7772400" cy="1143000"/>
          </a:xfrm>
        </p:spPr>
        <p:txBody>
          <a:bodyPr/>
          <a:lstStyle/>
          <a:p>
            <a:pPr algn="l" eaLnBrk="1" hangingPunct="1"/>
            <a:r>
              <a:rPr lang="en-US" dirty="0" smtClean="0"/>
              <a:t>Employee Involvement and Empowerment</a:t>
            </a:r>
          </a:p>
        </p:txBody>
      </p:sp>
      <p:sp>
        <p:nvSpPr>
          <p:cNvPr id="68612" name="Text Box 3"/>
          <p:cNvSpPr txBox="1">
            <a:spLocks noChangeArrowheads="1"/>
          </p:cNvSpPr>
          <p:nvPr/>
        </p:nvSpPr>
        <p:spPr bwMode="auto">
          <a:xfrm>
            <a:off x="609600" y="1752600"/>
            <a:ext cx="79248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800" dirty="0"/>
              <a:t>Employee Involvement accomplishes two things:</a:t>
            </a:r>
          </a:p>
          <a:p>
            <a:pPr eaLnBrk="1" hangingPunct="1">
              <a:spcBef>
                <a:spcPct val="50000"/>
              </a:spcBef>
              <a:buFontTx/>
              <a:buAutoNum type="arabicPeriod"/>
            </a:pPr>
            <a:r>
              <a:rPr lang="en-US" sz="2800" dirty="0"/>
              <a:t>It increases the likely hood of a good decision, a better plan or a more effective improvement, as the likelihood of having all the needed information increases, supplied by those who are closest to the problem.</a:t>
            </a:r>
          </a:p>
          <a:p>
            <a:pPr eaLnBrk="1" hangingPunct="1">
              <a:spcBef>
                <a:spcPct val="50000"/>
              </a:spcBef>
              <a:buFontTx/>
              <a:buAutoNum type="arabicPeriod"/>
            </a:pPr>
            <a:r>
              <a:rPr lang="en-US" sz="2800" b="1" dirty="0">
                <a:solidFill>
                  <a:srgbClr val="FF0000"/>
                </a:solidFill>
              </a:rPr>
              <a:t>It promotes ownership of decisions and makes it more likely they will implement them…</a:t>
            </a: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507" y="304800"/>
            <a:ext cx="7772400" cy="1143000"/>
          </a:xfrm>
        </p:spPr>
        <p:txBody>
          <a:bodyPr/>
          <a:lstStyle/>
          <a:p>
            <a:r>
              <a:rPr lang="en-US" dirty="0" smtClean="0"/>
              <a:t>International Quality Standards</a:t>
            </a:r>
            <a:endParaRPr lang="en-US" dirty="0"/>
          </a:p>
        </p:txBody>
      </p:sp>
      <p:sp>
        <p:nvSpPr>
          <p:cNvPr id="3" name="Slide Number Placeholder 2"/>
          <p:cNvSpPr>
            <a:spLocks noGrp="1"/>
          </p:cNvSpPr>
          <p:nvPr>
            <p:ph type="sldNum" sz="quarter" idx="12"/>
          </p:nvPr>
        </p:nvSpPr>
        <p:spPr/>
        <p:txBody>
          <a:bodyPr/>
          <a:lstStyle/>
          <a:p>
            <a:pPr>
              <a:defRPr/>
            </a:pPr>
            <a:fld id="{C28EE285-7D93-4B56-8575-7A790EC8ED56}" type="slidenum">
              <a:rPr lang="en-US" smtClean="0"/>
              <a:pPr>
                <a:defRPr/>
              </a:pPr>
              <a:t>67</a:t>
            </a:fld>
            <a:endParaRPr lang="en-US" dirty="0"/>
          </a:p>
        </p:txBody>
      </p:sp>
      <p:sp>
        <p:nvSpPr>
          <p:cNvPr id="4" name="TextBox 3"/>
          <p:cNvSpPr txBox="1"/>
          <p:nvPr/>
        </p:nvSpPr>
        <p:spPr>
          <a:xfrm>
            <a:off x="685800" y="1371600"/>
            <a:ext cx="7772400" cy="5032147"/>
          </a:xfrm>
          <a:prstGeom prst="rect">
            <a:avLst/>
          </a:prstGeom>
          <a:noFill/>
        </p:spPr>
        <p:txBody>
          <a:bodyPr wrap="square" rtlCol="0">
            <a:spAutoFit/>
          </a:bodyPr>
          <a:lstStyle/>
          <a:p>
            <a:r>
              <a:rPr lang="en-US" dirty="0" smtClean="0">
                <a:solidFill>
                  <a:srgbClr val="002060"/>
                </a:solidFill>
              </a:rPr>
              <a:t>In the 1980s the Big Three GMC, Ford &amp; Chrysler were being challenged by Japanese manufacturing and a growing world trade was affecting all </a:t>
            </a:r>
            <a:r>
              <a:rPr lang="en-US" dirty="0">
                <a:solidFill>
                  <a:srgbClr val="002060"/>
                </a:solidFill>
              </a:rPr>
              <a:t>o</a:t>
            </a:r>
            <a:r>
              <a:rPr lang="en-US" dirty="0" smtClean="0">
                <a:solidFill>
                  <a:srgbClr val="002060"/>
                </a:solidFill>
              </a:rPr>
              <a:t>ther manufacturing. </a:t>
            </a:r>
          </a:p>
          <a:p>
            <a:endParaRPr lang="en-US" sz="1000" dirty="0">
              <a:solidFill>
                <a:srgbClr val="002060"/>
              </a:solidFill>
            </a:endParaRPr>
          </a:p>
          <a:p>
            <a:r>
              <a:rPr lang="en-US" dirty="0" smtClean="0">
                <a:solidFill>
                  <a:srgbClr val="002060"/>
                </a:solidFill>
              </a:rPr>
              <a:t>ISO 9000 which emerged in 1987 was developed overseas and the Big Three and their suppliers developed the QS9000 standards, everyone was getting on the bandwagon. Then in 1993 the European Common Market was established, which demanded the common quality systems…</a:t>
            </a:r>
          </a:p>
          <a:p>
            <a:endParaRPr lang="en-US" sz="1100" dirty="0"/>
          </a:p>
          <a:p>
            <a:r>
              <a:rPr lang="en-US" sz="2800" b="1" dirty="0" smtClean="0">
                <a:solidFill>
                  <a:srgbClr val="FF0000"/>
                </a:solidFill>
                <a:effectLst>
                  <a:outerShdw blurRad="38100" dist="38100" dir="2700000" algn="tl">
                    <a:srgbClr val="000000">
                      <a:alpha val="43137"/>
                    </a:srgbClr>
                  </a:outerShdw>
                </a:effectLst>
              </a:rPr>
              <a:t>Stepping back and looking at all these standards, as they have evolved, </a:t>
            </a:r>
            <a:r>
              <a:rPr lang="en-US" sz="2800" b="1" dirty="0">
                <a:solidFill>
                  <a:srgbClr val="FF0000"/>
                </a:solidFill>
                <a:effectLst>
                  <a:outerShdw blurRad="38100" dist="38100" dir="2700000" algn="tl">
                    <a:srgbClr val="000000">
                      <a:alpha val="43137"/>
                    </a:srgbClr>
                  </a:outerShdw>
                </a:effectLst>
              </a:rPr>
              <a:t>t</a:t>
            </a:r>
            <a:r>
              <a:rPr lang="en-US" sz="2800" b="1" dirty="0" smtClean="0">
                <a:solidFill>
                  <a:srgbClr val="FF0000"/>
                </a:solidFill>
                <a:effectLst>
                  <a:outerShdw blurRad="38100" dist="38100" dir="2700000" algn="tl">
                    <a:srgbClr val="000000">
                      <a:alpha val="43137"/>
                    </a:srgbClr>
                  </a:outerShdw>
                </a:effectLst>
              </a:rPr>
              <a:t>hey all share a common format, which is Total Quality Management!</a:t>
            </a:r>
          </a:p>
          <a:p>
            <a:endParaRPr lang="en-US" dirty="0"/>
          </a:p>
        </p:txBody>
      </p:sp>
    </p:spTree>
    <p:extLst>
      <p:ext uri="{BB962C8B-B14F-4D97-AF65-F5344CB8AC3E}">
        <p14:creationId xmlns:p14="http://schemas.microsoft.com/office/powerpoint/2010/main" val="3227138681"/>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061" y="89892"/>
            <a:ext cx="7772400" cy="1143000"/>
          </a:xfrm>
        </p:spPr>
        <p:txBody>
          <a:bodyPr/>
          <a:lstStyle/>
          <a:p>
            <a:r>
              <a:rPr lang="en-US" dirty="0" smtClean="0"/>
              <a:t>AIAG</a:t>
            </a:r>
            <a:endParaRPr lang="en-US" dirty="0"/>
          </a:p>
        </p:txBody>
      </p:sp>
      <p:sp>
        <p:nvSpPr>
          <p:cNvPr id="3" name="Slide Number Placeholder 2"/>
          <p:cNvSpPr>
            <a:spLocks noGrp="1"/>
          </p:cNvSpPr>
          <p:nvPr>
            <p:ph type="sldNum" sz="quarter" idx="12"/>
          </p:nvPr>
        </p:nvSpPr>
        <p:spPr/>
        <p:txBody>
          <a:bodyPr/>
          <a:lstStyle/>
          <a:p>
            <a:pPr>
              <a:defRPr/>
            </a:pPr>
            <a:fld id="{C28EE285-7D93-4B56-8575-7A790EC8ED56}" type="slidenum">
              <a:rPr lang="en-US" smtClean="0"/>
              <a:pPr>
                <a:defRPr/>
              </a:pPr>
              <a:t>68</a:t>
            </a:fld>
            <a:endParaRPr lang="en-US" dirty="0"/>
          </a:p>
        </p:txBody>
      </p:sp>
      <p:pic>
        <p:nvPicPr>
          <p:cNvPr id="5" name="Picture 4"/>
          <p:cNvPicPr>
            <a:picLocks noChangeAspect="1"/>
          </p:cNvPicPr>
          <p:nvPr/>
        </p:nvPicPr>
        <p:blipFill>
          <a:blip r:embed="rId2"/>
          <a:stretch>
            <a:fillRect/>
          </a:stretch>
        </p:blipFill>
        <p:spPr>
          <a:xfrm>
            <a:off x="228600" y="202572"/>
            <a:ext cx="1333500" cy="476250"/>
          </a:xfrm>
          <a:prstGeom prst="rect">
            <a:avLst/>
          </a:prstGeom>
        </p:spPr>
      </p:pic>
      <p:sp>
        <p:nvSpPr>
          <p:cNvPr id="19" name="TextBox 18"/>
          <p:cNvSpPr txBox="1"/>
          <p:nvPr/>
        </p:nvSpPr>
        <p:spPr>
          <a:xfrm>
            <a:off x="571500" y="1398687"/>
            <a:ext cx="8191500" cy="4647426"/>
          </a:xfrm>
          <a:prstGeom prst="rect">
            <a:avLst/>
          </a:prstGeom>
          <a:noFill/>
        </p:spPr>
        <p:txBody>
          <a:bodyPr wrap="square" rtlCol="0">
            <a:spAutoFit/>
          </a:bodyPr>
          <a:lstStyle/>
          <a:p>
            <a:r>
              <a:rPr lang="en-US" dirty="0"/>
              <a:t>Established in 1982, AIAG is a not-for-profit association where professionals from a diverse group of stakeholders – including retailers, suppliers of all sizes, automakers, manufacturers, service providers, academia, and government – work collaboratively to streamline industry processes via global standards development &amp; harmonized business practices.</a:t>
            </a:r>
          </a:p>
          <a:p>
            <a:r>
              <a:rPr lang="en-US" dirty="0"/>
              <a:t>At AIAG, everything we do is inspired by our enduring mission, values and vision. Our vision statement guides every aspect of our business</a:t>
            </a:r>
            <a:r>
              <a:rPr lang="en-US" dirty="0" smtClean="0"/>
              <a:t>:</a:t>
            </a:r>
          </a:p>
          <a:p>
            <a:r>
              <a:rPr lang="en-US" sz="2800" dirty="0">
                <a:solidFill>
                  <a:srgbClr val="FF3300"/>
                </a:solidFill>
                <a:effectLst>
                  <a:outerShdw blurRad="38100" dist="38100" dir="2700000" algn="tl">
                    <a:srgbClr val="000000">
                      <a:alpha val="43137"/>
                    </a:srgbClr>
                  </a:outerShdw>
                </a:effectLst>
              </a:rPr>
              <a:t>“AIAG is the catalyst for peak performance to establish </a:t>
            </a:r>
            <a:br>
              <a:rPr lang="en-US" sz="2800" dirty="0">
                <a:solidFill>
                  <a:srgbClr val="FF3300"/>
                </a:solidFill>
                <a:effectLst>
                  <a:outerShdw blurRad="38100" dist="38100" dir="2700000" algn="tl">
                    <a:srgbClr val="000000">
                      <a:alpha val="43137"/>
                    </a:srgbClr>
                  </a:outerShdw>
                </a:effectLst>
              </a:rPr>
            </a:br>
            <a:r>
              <a:rPr lang="en-US" sz="2800" dirty="0">
                <a:solidFill>
                  <a:srgbClr val="FF3300"/>
                </a:solidFill>
                <a:effectLst>
                  <a:outerShdw blurRad="38100" dist="38100" dir="2700000" algn="tl">
                    <a:srgbClr val="000000">
                      <a:alpha val="43137"/>
                    </a:srgbClr>
                  </a:outerShdw>
                </a:effectLst>
              </a:rPr>
              <a:t>a seamless, efficient and responsible supply chain.”</a:t>
            </a:r>
            <a:endParaRPr lang="en-US" sz="2800" dirty="0" smtClean="0">
              <a:solidFill>
                <a:srgbClr val="FF3300"/>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4088175227"/>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2711"/>
            <a:ext cx="7772400" cy="1143000"/>
          </a:xfrm>
        </p:spPr>
        <p:txBody>
          <a:bodyPr/>
          <a:lstStyle/>
          <a:p>
            <a:r>
              <a:rPr lang="en-US" dirty="0" smtClean="0"/>
              <a:t>AIAG</a:t>
            </a:r>
            <a:endParaRPr lang="en-US" dirty="0"/>
          </a:p>
        </p:txBody>
      </p:sp>
      <p:sp>
        <p:nvSpPr>
          <p:cNvPr id="3" name="Slide Number Placeholder 2"/>
          <p:cNvSpPr>
            <a:spLocks noGrp="1"/>
          </p:cNvSpPr>
          <p:nvPr>
            <p:ph type="sldNum" sz="quarter" idx="12"/>
          </p:nvPr>
        </p:nvSpPr>
        <p:spPr/>
        <p:txBody>
          <a:bodyPr/>
          <a:lstStyle/>
          <a:p>
            <a:pPr>
              <a:defRPr/>
            </a:pPr>
            <a:fld id="{C28EE285-7D93-4B56-8575-7A790EC8ED56}" type="slidenum">
              <a:rPr lang="en-US" smtClean="0"/>
              <a:pPr>
                <a:defRPr/>
              </a:pPr>
              <a:t>69</a:t>
            </a:fld>
            <a:endParaRPr lang="en-US" dirty="0"/>
          </a:p>
        </p:txBody>
      </p:sp>
      <p:sp>
        <p:nvSpPr>
          <p:cNvPr id="4" name="Rectangle 3"/>
          <p:cNvSpPr/>
          <p:nvPr/>
        </p:nvSpPr>
        <p:spPr>
          <a:xfrm>
            <a:off x="685800" y="1253410"/>
            <a:ext cx="7772400" cy="4555093"/>
          </a:xfrm>
          <a:prstGeom prst="rect">
            <a:avLst/>
          </a:prstGeom>
        </p:spPr>
        <p:txBody>
          <a:bodyPr wrap="square">
            <a:spAutoFit/>
          </a:bodyPr>
          <a:lstStyle/>
          <a:p>
            <a:r>
              <a:rPr lang="en-US" sz="2600" dirty="0">
                <a:solidFill>
                  <a:srgbClr val="002060"/>
                </a:solidFill>
              </a:rPr>
              <a:t>The organization was founded by visionaries from the three largest North American automotive manufacturers – Chrysler, Ford, and General </a:t>
            </a:r>
            <a:r>
              <a:rPr lang="en-US" sz="2600" dirty="0" smtClean="0">
                <a:solidFill>
                  <a:srgbClr val="002060"/>
                </a:solidFill>
              </a:rPr>
              <a:t>Motors and suppliers such as The Timken Company, Dana Corporation, etc. </a:t>
            </a:r>
          </a:p>
          <a:p>
            <a:endParaRPr lang="en-US" sz="1400" dirty="0">
              <a:solidFill>
                <a:srgbClr val="002060"/>
              </a:solidFill>
            </a:endParaRPr>
          </a:p>
          <a:p>
            <a:r>
              <a:rPr lang="en-US" sz="2600" dirty="0" smtClean="0">
                <a:solidFill>
                  <a:srgbClr val="002060"/>
                </a:solidFill>
              </a:rPr>
              <a:t>Membership </a:t>
            </a:r>
            <a:r>
              <a:rPr lang="en-US" sz="2600" dirty="0">
                <a:solidFill>
                  <a:srgbClr val="002060"/>
                </a:solidFill>
              </a:rPr>
              <a:t>has grown to include Japanese companies such as Toyota, Honda and Nissan, and many of their part suppliers and services providers</a:t>
            </a:r>
            <a:r>
              <a:rPr lang="en-US" sz="2600" dirty="0" smtClean="0">
                <a:solidFill>
                  <a:srgbClr val="002060"/>
                </a:solidFill>
              </a:rPr>
              <a:t>.</a:t>
            </a:r>
          </a:p>
          <a:p>
            <a:endParaRPr lang="en-US" sz="1400" dirty="0"/>
          </a:p>
          <a:p>
            <a:r>
              <a:rPr lang="en-US" sz="2800" dirty="0" smtClean="0">
                <a:solidFill>
                  <a:srgbClr val="FF0000"/>
                </a:solidFill>
                <a:effectLst>
                  <a:outerShdw blurRad="38100" dist="38100" dir="2700000" algn="tl">
                    <a:srgbClr val="000000">
                      <a:alpha val="43137"/>
                    </a:srgbClr>
                  </a:outerShdw>
                </a:effectLst>
              </a:rPr>
              <a:t>The original members established the QS9000 Standards…</a:t>
            </a:r>
          </a:p>
          <a:p>
            <a:endParaRPr lang="en-US" dirty="0"/>
          </a:p>
        </p:txBody>
      </p:sp>
      <p:pic>
        <p:nvPicPr>
          <p:cNvPr id="5" name="Picture 4"/>
          <p:cNvPicPr>
            <a:picLocks noChangeAspect="1"/>
          </p:cNvPicPr>
          <p:nvPr/>
        </p:nvPicPr>
        <p:blipFill>
          <a:blip r:embed="rId3"/>
          <a:stretch>
            <a:fillRect/>
          </a:stretch>
        </p:blipFill>
        <p:spPr>
          <a:xfrm>
            <a:off x="228600" y="202572"/>
            <a:ext cx="1333500" cy="476250"/>
          </a:xfrm>
          <a:prstGeom prst="rect">
            <a:avLst/>
          </a:prstGeom>
        </p:spPr>
      </p:pic>
    </p:spTree>
    <p:extLst>
      <p:ext uri="{BB962C8B-B14F-4D97-AF65-F5344CB8AC3E}">
        <p14:creationId xmlns:p14="http://schemas.microsoft.com/office/powerpoint/2010/main" val="50549940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84E74A3-B192-413D-BEAD-5C9A14BF170C}" type="slidenum">
              <a:rPr lang="en-US" sz="1400" smtClean="0"/>
              <a:pPr eaLnBrk="1" hangingPunct="1"/>
              <a:t>7</a:t>
            </a:fld>
            <a:endParaRPr lang="en-US" sz="1400" dirty="0" smtClean="0"/>
          </a:p>
        </p:txBody>
      </p:sp>
      <p:sp>
        <p:nvSpPr>
          <p:cNvPr id="8195" name="Rectangle 1026"/>
          <p:cNvSpPr>
            <a:spLocks noGrp="1" noChangeArrowheads="1"/>
          </p:cNvSpPr>
          <p:nvPr>
            <p:ph type="title"/>
          </p:nvPr>
        </p:nvSpPr>
        <p:spPr>
          <a:xfrm>
            <a:off x="685800" y="304800"/>
            <a:ext cx="7772400" cy="1143000"/>
          </a:xfrm>
        </p:spPr>
        <p:txBody>
          <a:bodyPr/>
          <a:lstStyle/>
          <a:p>
            <a:pPr eaLnBrk="1" hangingPunct="1"/>
            <a:r>
              <a:rPr lang="en-US" dirty="0" smtClean="0"/>
              <a:t>Personal  Reasons for Implementing QM or TQM</a:t>
            </a:r>
          </a:p>
        </p:txBody>
      </p:sp>
      <p:sp>
        <p:nvSpPr>
          <p:cNvPr id="8196" name="Text Box 1027"/>
          <p:cNvSpPr txBox="1">
            <a:spLocks noChangeArrowheads="1"/>
          </p:cNvSpPr>
          <p:nvPr/>
        </p:nvSpPr>
        <p:spPr bwMode="auto">
          <a:xfrm>
            <a:off x="1219200" y="1905000"/>
            <a:ext cx="69342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20000"/>
              </a:spcBef>
              <a:buFontTx/>
              <a:buAutoNum type="arabicPeriod"/>
            </a:pPr>
            <a:r>
              <a:rPr lang="en-US" sz="2800" b="1" dirty="0"/>
              <a:t>Increases our Standard of Living</a:t>
            </a:r>
          </a:p>
          <a:p>
            <a:pPr eaLnBrk="1" hangingPunct="1">
              <a:spcBef>
                <a:spcPct val="20000"/>
              </a:spcBef>
              <a:buFontTx/>
              <a:buAutoNum type="arabicPeriod"/>
            </a:pPr>
            <a:r>
              <a:rPr lang="en-US" sz="2800" b="1" dirty="0"/>
              <a:t>Increases our very Quality of Life</a:t>
            </a:r>
          </a:p>
          <a:p>
            <a:pPr eaLnBrk="1" hangingPunct="1">
              <a:spcBef>
                <a:spcPct val="20000"/>
              </a:spcBef>
              <a:buFontTx/>
              <a:buAutoNum type="arabicPeriod"/>
            </a:pPr>
            <a:r>
              <a:rPr lang="en-US" sz="2800" b="1" dirty="0"/>
              <a:t>Provides better value in products we buy.</a:t>
            </a:r>
          </a:p>
          <a:p>
            <a:pPr eaLnBrk="1" hangingPunct="1">
              <a:spcBef>
                <a:spcPct val="20000"/>
              </a:spcBef>
              <a:buFontTx/>
              <a:buAutoNum type="arabicPeriod"/>
            </a:pPr>
            <a:r>
              <a:rPr lang="en-US" sz="2800" b="1" dirty="0"/>
              <a:t>Provides tools to make us more aware and productive.</a:t>
            </a:r>
          </a:p>
          <a:p>
            <a:pPr eaLnBrk="1" hangingPunct="1">
              <a:spcBef>
                <a:spcPct val="20000"/>
              </a:spcBef>
              <a:buFontTx/>
              <a:buAutoNum type="arabicPeriod"/>
            </a:pPr>
            <a:r>
              <a:rPr lang="en-US" sz="2800" b="1" dirty="0"/>
              <a:t>Create a better work environment.</a:t>
            </a:r>
          </a:p>
          <a:p>
            <a:pPr eaLnBrk="1" hangingPunct="1">
              <a:spcBef>
                <a:spcPct val="20000"/>
              </a:spcBef>
              <a:buFontTx/>
              <a:buAutoNum type="arabicPeriod"/>
            </a:pPr>
            <a:r>
              <a:rPr lang="en-US" sz="2800" b="1" dirty="0"/>
              <a:t>Stem loss of jobs Makes us more employable by increasing our skills.</a:t>
            </a:r>
          </a:p>
        </p:txBody>
      </p:sp>
      <p:pic>
        <p:nvPicPr>
          <p:cNvPr id="8197"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 y="5562600"/>
            <a:ext cx="68580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2711"/>
            <a:ext cx="7772400" cy="1143000"/>
          </a:xfrm>
        </p:spPr>
        <p:txBody>
          <a:bodyPr/>
          <a:lstStyle/>
          <a:p>
            <a:r>
              <a:rPr lang="en-US" dirty="0" smtClean="0"/>
              <a:t>AIAG</a:t>
            </a:r>
            <a:endParaRPr lang="en-US" dirty="0"/>
          </a:p>
        </p:txBody>
      </p:sp>
      <p:sp>
        <p:nvSpPr>
          <p:cNvPr id="3" name="Slide Number Placeholder 2"/>
          <p:cNvSpPr>
            <a:spLocks noGrp="1"/>
          </p:cNvSpPr>
          <p:nvPr>
            <p:ph type="sldNum" sz="quarter" idx="12"/>
          </p:nvPr>
        </p:nvSpPr>
        <p:spPr/>
        <p:txBody>
          <a:bodyPr/>
          <a:lstStyle/>
          <a:p>
            <a:pPr>
              <a:defRPr/>
            </a:pPr>
            <a:fld id="{C28EE285-7D93-4B56-8575-7A790EC8ED56}" type="slidenum">
              <a:rPr lang="en-US" smtClean="0"/>
              <a:pPr>
                <a:defRPr/>
              </a:pPr>
              <a:t>70</a:t>
            </a:fld>
            <a:endParaRPr lang="en-US" dirty="0"/>
          </a:p>
        </p:txBody>
      </p:sp>
      <p:sp>
        <p:nvSpPr>
          <p:cNvPr id="4" name="Rectangle 3"/>
          <p:cNvSpPr/>
          <p:nvPr/>
        </p:nvSpPr>
        <p:spPr>
          <a:xfrm>
            <a:off x="685800" y="979468"/>
            <a:ext cx="7772400" cy="5878532"/>
          </a:xfrm>
          <a:prstGeom prst="rect">
            <a:avLst/>
          </a:prstGeom>
        </p:spPr>
        <p:txBody>
          <a:bodyPr wrap="square">
            <a:spAutoFit/>
          </a:bodyPr>
          <a:lstStyle/>
          <a:p>
            <a:r>
              <a:rPr lang="en-US" dirty="0" smtClean="0"/>
              <a:t>Recent </a:t>
            </a:r>
            <a:r>
              <a:rPr lang="en-US" dirty="0"/>
              <a:t>events have clearly demonstrated the challenges in managing the scope, scale and complexity of today's automotive supply chain. </a:t>
            </a:r>
            <a:endParaRPr lang="en-US" dirty="0" smtClean="0"/>
          </a:p>
          <a:p>
            <a:endParaRPr lang="en-US" sz="800" dirty="0" smtClean="0"/>
          </a:p>
          <a:p>
            <a:r>
              <a:rPr lang="en-US" dirty="0" smtClean="0"/>
              <a:t>AIAGs </a:t>
            </a:r>
            <a:r>
              <a:rPr lang="en-US" dirty="0"/>
              <a:t>materials management, ecommerce and logistics initiatives are far-reaching and can have a significant impact on supply chain efficiency - whether the goal is to improve the flow of information, reduce in-transit damage, speed up the flow of parts through international borders, or provide greater visibility anywhere in the system. </a:t>
            </a:r>
            <a:endParaRPr lang="en-US" dirty="0" smtClean="0"/>
          </a:p>
          <a:p>
            <a:endParaRPr lang="en-US" sz="800" dirty="0" smtClean="0"/>
          </a:p>
          <a:p>
            <a:r>
              <a:rPr lang="en-US" dirty="0" smtClean="0"/>
              <a:t>AIAG </a:t>
            </a:r>
            <a:r>
              <a:rPr lang="en-US" dirty="0"/>
              <a:t>Supply Chain Management initiatives provide guidelines, training and educational opportunities to understand and manage the complexity and scope of supply chain issues. </a:t>
            </a:r>
            <a:r>
              <a:rPr lang="en-US" dirty="0" smtClean="0"/>
              <a:t>Visit  </a:t>
            </a:r>
            <a:r>
              <a:rPr lang="en-US" dirty="0" smtClean="0">
                <a:solidFill>
                  <a:srgbClr val="002060"/>
                </a:solidFill>
              </a:rPr>
              <a:t>http://www.aiag.org</a:t>
            </a:r>
          </a:p>
          <a:p>
            <a:endParaRPr lang="en-US" dirty="0" smtClean="0"/>
          </a:p>
          <a:p>
            <a:endParaRPr lang="en-US" dirty="0"/>
          </a:p>
        </p:txBody>
      </p:sp>
      <p:pic>
        <p:nvPicPr>
          <p:cNvPr id="5" name="Picture 4"/>
          <p:cNvPicPr>
            <a:picLocks noChangeAspect="1"/>
          </p:cNvPicPr>
          <p:nvPr/>
        </p:nvPicPr>
        <p:blipFill>
          <a:blip r:embed="rId3"/>
          <a:stretch>
            <a:fillRect/>
          </a:stretch>
        </p:blipFill>
        <p:spPr>
          <a:xfrm>
            <a:off x="228600" y="202572"/>
            <a:ext cx="1333500" cy="476250"/>
          </a:xfrm>
          <a:prstGeom prst="rect">
            <a:avLst/>
          </a:prstGeom>
        </p:spPr>
      </p:pic>
    </p:spTree>
    <p:extLst>
      <p:ext uri="{BB962C8B-B14F-4D97-AF65-F5344CB8AC3E}">
        <p14:creationId xmlns:p14="http://schemas.microsoft.com/office/powerpoint/2010/main" val="2737848823"/>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5650" y="228600"/>
            <a:ext cx="7463590" cy="609600"/>
          </a:xfrm>
        </p:spPr>
        <p:txBody>
          <a:bodyPr/>
          <a:lstStyle/>
          <a:p>
            <a:pPr algn="l"/>
            <a:r>
              <a:rPr lang="en-US" sz="3200" dirty="0" smtClean="0">
                <a:solidFill>
                  <a:srgbClr val="002060"/>
                </a:solidFill>
              </a:rPr>
              <a:t>ISO Quality Standards</a:t>
            </a:r>
            <a:endParaRPr lang="en-US" sz="3200" dirty="0">
              <a:solidFill>
                <a:srgbClr val="002060"/>
              </a:solidFill>
            </a:endParaRPr>
          </a:p>
        </p:txBody>
      </p:sp>
      <p:sp>
        <p:nvSpPr>
          <p:cNvPr id="3" name="Slide Number Placeholder 2"/>
          <p:cNvSpPr>
            <a:spLocks noGrp="1"/>
          </p:cNvSpPr>
          <p:nvPr>
            <p:ph type="sldNum" sz="quarter" idx="12"/>
          </p:nvPr>
        </p:nvSpPr>
        <p:spPr>
          <a:xfrm>
            <a:off x="7010400" y="6172200"/>
            <a:ext cx="1905000" cy="457200"/>
          </a:xfrm>
        </p:spPr>
        <p:txBody>
          <a:bodyPr/>
          <a:lstStyle/>
          <a:p>
            <a:pPr>
              <a:defRPr/>
            </a:pPr>
            <a:fld id="{C28EE285-7D93-4B56-8575-7A790EC8ED56}" type="slidenum">
              <a:rPr lang="en-US" smtClean="0"/>
              <a:pPr>
                <a:defRPr/>
              </a:pPr>
              <a:t>71</a:t>
            </a:fld>
            <a:endParaRPr lang="en-US" dirty="0"/>
          </a:p>
        </p:txBody>
      </p:sp>
      <p:sp>
        <p:nvSpPr>
          <p:cNvPr id="4" name="TextBox 3"/>
          <p:cNvSpPr txBox="1"/>
          <p:nvPr/>
        </p:nvSpPr>
        <p:spPr>
          <a:xfrm>
            <a:off x="373780" y="990600"/>
            <a:ext cx="8420902" cy="4339650"/>
          </a:xfrm>
          <a:prstGeom prst="rect">
            <a:avLst/>
          </a:prstGeom>
          <a:noFill/>
        </p:spPr>
        <p:txBody>
          <a:bodyPr wrap="square" rtlCol="0">
            <a:spAutoFit/>
          </a:bodyPr>
          <a:lstStyle/>
          <a:p>
            <a:r>
              <a:rPr lang="en-US" sz="2300" b="1" dirty="0">
                <a:solidFill>
                  <a:srgbClr val="002060"/>
                </a:solidFill>
              </a:rPr>
              <a:t>The ISO 9001 quality management standard applies to areas such </a:t>
            </a:r>
            <a:r>
              <a:rPr lang="en-US" sz="2300" b="1" dirty="0" smtClean="0">
                <a:solidFill>
                  <a:srgbClr val="002060"/>
                </a:solidFill>
              </a:rPr>
              <a:t>as: manufacturing</a:t>
            </a:r>
            <a:r>
              <a:rPr lang="en-US" sz="2300" b="1" dirty="0">
                <a:solidFill>
                  <a:srgbClr val="002060"/>
                </a:solidFill>
              </a:rPr>
              <a:t>, processing, servicing, printing, forestry, electronics, steel, </a:t>
            </a:r>
            <a:r>
              <a:rPr lang="en-US" sz="2300" b="1" dirty="0" smtClean="0">
                <a:solidFill>
                  <a:srgbClr val="002060"/>
                </a:solidFill>
              </a:rPr>
              <a:t>food </a:t>
            </a:r>
            <a:r>
              <a:rPr lang="en-US" sz="2300" b="1" dirty="0">
                <a:solidFill>
                  <a:srgbClr val="002060"/>
                </a:solidFill>
              </a:rPr>
              <a:t>processing, legal services, financial services, trucking, banking, retailing</a:t>
            </a:r>
            <a:r>
              <a:rPr lang="en-US" sz="2300" b="1" dirty="0" smtClean="0">
                <a:solidFill>
                  <a:srgbClr val="002060"/>
                </a:solidFill>
              </a:rPr>
              <a:t>, drilling</a:t>
            </a:r>
            <a:r>
              <a:rPr lang="en-US" sz="2300" b="1" dirty="0">
                <a:solidFill>
                  <a:srgbClr val="002060"/>
                </a:solidFill>
              </a:rPr>
              <a:t>, recycling, aerospace, construction, exploration, textiles, pharmaceuticals</a:t>
            </a:r>
            <a:r>
              <a:rPr lang="en-US" sz="2300" b="1" dirty="0" smtClean="0">
                <a:solidFill>
                  <a:srgbClr val="002060"/>
                </a:solidFill>
              </a:rPr>
              <a:t>, oil </a:t>
            </a:r>
            <a:r>
              <a:rPr lang="en-US" sz="2300" b="1" dirty="0">
                <a:solidFill>
                  <a:srgbClr val="002060"/>
                </a:solidFill>
              </a:rPr>
              <a:t>and gas, pulp and paper, publishing, petrochemicals, shipping, mining, energy</a:t>
            </a:r>
            <a:r>
              <a:rPr lang="en-US" sz="2300" b="1" dirty="0" smtClean="0">
                <a:solidFill>
                  <a:srgbClr val="002060"/>
                </a:solidFill>
              </a:rPr>
              <a:t>, telecommunications</a:t>
            </a:r>
            <a:r>
              <a:rPr lang="en-US" sz="2300" b="1" dirty="0">
                <a:solidFill>
                  <a:srgbClr val="002060"/>
                </a:solidFill>
              </a:rPr>
              <a:t>, plastics, metals, research, health care, hospitality, utilities</a:t>
            </a:r>
            <a:r>
              <a:rPr lang="en-US" sz="2300" b="1" dirty="0" smtClean="0">
                <a:solidFill>
                  <a:srgbClr val="002060"/>
                </a:solidFill>
              </a:rPr>
              <a:t>, aviation</a:t>
            </a:r>
            <a:r>
              <a:rPr lang="en-US" sz="2300" b="1" dirty="0">
                <a:solidFill>
                  <a:srgbClr val="002060"/>
                </a:solidFill>
              </a:rPr>
              <a:t>, machine tools, agriculture, government, education, recreation, tourism</a:t>
            </a:r>
            <a:r>
              <a:rPr lang="en-US" sz="2300" b="1" dirty="0" smtClean="0">
                <a:solidFill>
                  <a:srgbClr val="002060"/>
                </a:solidFill>
              </a:rPr>
              <a:t>, fabrication</a:t>
            </a:r>
            <a:r>
              <a:rPr lang="en-US" sz="2300" b="1" dirty="0">
                <a:solidFill>
                  <a:srgbClr val="002060"/>
                </a:solidFill>
              </a:rPr>
              <a:t>, sanitation, software development, consumer products, transportation</a:t>
            </a:r>
            <a:r>
              <a:rPr lang="en-US" sz="2300" b="1" dirty="0" smtClean="0">
                <a:solidFill>
                  <a:srgbClr val="002060"/>
                </a:solidFill>
              </a:rPr>
              <a:t>, </a:t>
            </a:r>
            <a:r>
              <a:rPr lang="en-US" sz="2300" b="1" dirty="0">
                <a:solidFill>
                  <a:srgbClr val="002060"/>
                </a:solidFill>
              </a:rPr>
              <a:t>instrumentation, computing, biotechnology, chemicals, consulting, </a:t>
            </a:r>
            <a:r>
              <a:rPr lang="en-US" sz="2300" b="1" dirty="0" smtClean="0">
                <a:solidFill>
                  <a:srgbClr val="002060"/>
                </a:solidFill>
              </a:rPr>
              <a:t>insurance, etc.</a:t>
            </a:r>
            <a:endParaRPr lang="en-US" sz="2300" dirty="0">
              <a:solidFill>
                <a:srgbClr val="002060"/>
              </a:solidFill>
            </a:endParaRPr>
          </a:p>
        </p:txBody>
      </p:sp>
      <p:sp>
        <p:nvSpPr>
          <p:cNvPr id="5" name="TextBox 4"/>
          <p:cNvSpPr txBox="1"/>
          <p:nvPr/>
        </p:nvSpPr>
        <p:spPr>
          <a:xfrm>
            <a:off x="373780" y="5214546"/>
            <a:ext cx="8008219" cy="1569660"/>
          </a:xfrm>
          <a:prstGeom prst="rect">
            <a:avLst/>
          </a:prstGeom>
          <a:noFill/>
        </p:spPr>
        <p:txBody>
          <a:bodyPr wrap="square" rtlCol="0">
            <a:spAutoFit/>
          </a:bodyPr>
          <a:lstStyle/>
          <a:p>
            <a:r>
              <a:rPr lang="en-US" b="1" dirty="0">
                <a:solidFill>
                  <a:srgbClr val="FF0000"/>
                </a:solidFill>
                <a:effectLst>
                  <a:outerShdw blurRad="38100" dist="38100" dir="2700000" algn="tl">
                    <a:srgbClr val="000000">
                      <a:alpha val="43137"/>
                    </a:srgbClr>
                  </a:outerShdw>
                </a:effectLst>
              </a:rPr>
              <a:t>Today the Industrial </a:t>
            </a:r>
            <a:r>
              <a:rPr lang="en-US" b="1" dirty="0" smtClean="0">
                <a:solidFill>
                  <a:srgbClr val="FF0000"/>
                </a:solidFill>
                <a:effectLst>
                  <a:outerShdw blurRad="38100" dist="38100" dir="2700000" algn="tl">
                    <a:srgbClr val="000000">
                      <a:alpha val="43137"/>
                    </a:srgbClr>
                  </a:outerShdw>
                </a:effectLst>
              </a:rPr>
              <a:t>and Systems </a:t>
            </a:r>
            <a:r>
              <a:rPr lang="en-US" b="1" dirty="0">
                <a:solidFill>
                  <a:srgbClr val="FF0000"/>
                </a:solidFill>
                <a:effectLst>
                  <a:outerShdw blurRad="38100" dist="38100" dir="2700000" algn="tl">
                    <a:srgbClr val="000000">
                      <a:alpha val="43137"/>
                    </a:srgbClr>
                  </a:outerShdw>
                </a:effectLst>
              </a:rPr>
              <a:t>Engineer is very much a Total Quality </a:t>
            </a:r>
            <a:r>
              <a:rPr lang="en-US" b="1" dirty="0" smtClean="0">
                <a:solidFill>
                  <a:srgbClr val="FF0000"/>
                </a:solidFill>
                <a:effectLst>
                  <a:outerShdw blurRad="38100" dist="38100" dir="2700000" algn="tl">
                    <a:srgbClr val="000000">
                      <a:alpha val="43137"/>
                    </a:srgbClr>
                  </a:outerShdw>
                </a:effectLst>
              </a:rPr>
              <a:t>Manager with a technical background, on steroids, that can function in and improve any of the above!</a:t>
            </a:r>
            <a:endParaRPr lang="en-US" dirty="0"/>
          </a:p>
          <a:p>
            <a:endParaRPr lang="en-US" dirty="0"/>
          </a:p>
        </p:txBody>
      </p:sp>
      <p:pic>
        <p:nvPicPr>
          <p:cNvPr id="6" name="Picture 5"/>
          <p:cNvPicPr>
            <a:picLocks noChangeAspect="1"/>
          </p:cNvPicPr>
          <p:nvPr/>
        </p:nvPicPr>
        <p:blipFill>
          <a:blip r:embed="rId2"/>
          <a:stretch>
            <a:fillRect/>
          </a:stretch>
        </p:blipFill>
        <p:spPr>
          <a:xfrm>
            <a:off x="228600" y="30547"/>
            <a:ext cx="704649" cy="822091"/>
          </a:xfrm>
          <a:prstGeom prst="rect">
            <a:avLst/>
          </a:prstGeom>
        </p:spPr>
      </p:pic>
    </p:spTree>
    <p:extLst>
      <p:ext uri="{BB962C8B-B14F-4D97-AF65-F5344CB8AC3E}">
        <p14:creationId xmlns:p14="http://schemas.microsoft.com/office/powerpoint/2010/main" val="3535431559"/>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152400"/>
            <a:ext cx="7772400" cy="1143000"/>
          </a:xfrm>
        </p:spPr>
        <p:txBody>
          <a:bodyPr/>
          <a:lstStyle/>
          <a:p>
            <a:r>
              <a:rPr lang="en-US" b="1" dirty="0"/>
              <a:t>IATF 16949:2016</a:t>
            </a:r>
            <a:endParaRPr lang="en-US" dirty="0"/>
          </a:p>
        </p:txBody>
      </p:sp>
      <p:sp>
        <p:nvSpPr>
          <p:cNvPr id="3" name="Slide Number Placeholder 2"/>
          <p:cNvSpPr>
            <a:spLocks noGrp="1"/>
          </p:cNvSpPr>
          <p:nvPr>
            <p:ph type="sldNum" sz="quarter" idx="12"/>
          </p:nvPr>
        </p:nvSpPr>
        <p:spPr>
          <a:xfrm>
            <a:off x="6515100" y="6248400"/>
            <a:ext cx="1905000" cy="457200"/>
          </a:xfrm>
        </p:spPr>
        <p:txBody>
          <a:bodyPr/>
          <a:lstStyle/>
          <a:p>
            <a:pPr>
              <a:defRPr/>
            </a:pPr>
            <a:fld id="{C28EE285-7D93-4B56-8575-7A790EC8ED56}" type="slidenum">
              <a:rPr lang="en-US" smtClean="0"/>
              <a:pPr>
                <a:defRPr/>
              </a:pPr>
              <a:t>72</a:t>
            </a:fld>
            <a:endParaRPr lang="en-US" dirty="0"/>
          </a:p>
        </p:txBody>
      </p:sp>
      <p:pic>
        <p:nvPicPr>
          <p:cNvPr id="4" name="Picture 3"/>
          <p:cNvPicPr>
            <a:picLocks noChangeAspect="1"/>
          </p:cNvPicPr>
          <p:nvPr/>
        </p:nvPicPr>
        <p:blipFill>
          <a:blip r:embed="rId2"/>
          <a:stretch>
            <a:fillRect/>
          </a:stretch>
        </p:blipFill>
        <p:spPr>
          <a:xfrm>
            <a:off x="304800" y="5978692"/>
            <a:ext cx="1543050" cy="571500"/>
          </a:xfrm>
          <a:prstGeom prst="rect">
            <a:avLst/>
          </a:prstGeom>
        </p:spPr>
      </p:pic>
      <p:sp>
        <p:nvSpPr>
          <p:cNvPr id="5" name="TextBox 4"/>
          <p:cNvSpPr txBox="1"/>
          <p:nvPr/>
        </p:nvSpPr>
        <p:spPr>
          <a:xfrm>
            <a:off x="533400" y="1295400"/>
            <a:ext cx="8001000" cy="4093428"/>
          </a:xfrm>
          <a:prstGeom prst="rect">
            <a:avLst/>
          </a:prstGeom>
          <a:noFill/>
        </p:spPr>
        <p:txBody>
          <a:bodyPr wrap="square" rtlCol="0">
            <a:spAutoFit/>
          </a:bodyPr>
          <a:lstStyle/>
          <a:p>
            <a:r>
              <a:rPr lang="en-US" sz="2000" dirty="0"/>
              <a:t>One of the automotive industry’s most widely used international standards for quality management, ISO/TS 16949, is evolving with the publication of a new global industry standard by the International Automotive Task Force (IATF). This latest version was developed with an unprecedented level of industry feedback and engagement by AIAG members representing North America</a:t>
            </a:r>
            <a:r>
              <a:rPr lang="en-US" sz="2000" dirty="0" smtClean="0"/>
              <a:t>.</a:t>
            </a:r>
          </a:p>
          <a:p>
            <a:endParaRPr lang="en-US" sz="1000" dirty="0"/>
          </a:p>
          <a:p>
            <a:r>
              <a:rPr lang="en-US" sz="2000" dirty="0"/>
              <a:t>ISO/TS 16949, a technical specification for automotive sector quality management systems, has become one of the most widely used international standards in the automotive industry, harmonizing the different assessment and certification systems in the global automotive supply chain</a:t>
            </a:r>
            <a:r>
              <a:rPr lang="en-US" sz="2000" dirty="0" smtClean="0"/>
              <a:t>.</a:t>
            </a:r>
          </a:p>
          <a:p>
            <a:endParaRPr lang="en-US" sz="1000" dirty="0"/>
          </a:p>
          <a:p>
            <a:r>
              <a:rPr lang="en-US" sz="2000" dirty="0"/>
              <a:t>On October 3rd, 2016 </a:t>
            </a:r>
            <a:r>
              <a:rPr lang="en-US" sz="2000" b="1" dirty="0"/>
              <a:t>IATF 16949:2016</a:t>
            </a:r>
            <a:r>
              <a:rPr lang="en-US" sz="2000" dirty="0"/>
              <a:t> was published by the IATF and supersedes and replaces the current ISO/TS </a:t>
            </a:r>
            <a:r>
              <a:rPr lang="en-US" sz="2000" dirty="0" smtClean="0"/>
              <a:t>16949.</a:t>
            </a:r>
            <a:endParaRPr lang="en-US" sz="2000" dirty="0"/>
          </a:p>
        </p:txBody>
      </p:sp>
      <p:pic>
        <p:nvPicPr>
          <p:cNvPr id="6" name="Picture 5"/>
          <p:cNvPicPr>
            <a:picLocks noChangeAspect="1"/>
          </p:cNvPicPr>
          <p:nvPr/>
        </p:nvPicPr>
        <p:blipFill>
          <a:blip r:embed="rId3"/>
          <a:stretch>
            <a:fillRect/>
          </a:stretch>
        </p:blipFill>
        <p:spPr>
          <a:xfrm>
            <a:off x="190500" y="190157"/>
            <a:ext cx="800100" cy="933450"/>
          </a:xfrm>
          <a:prstGeom prst="rect">
            <a:avLst/>
          </a:prstGeom>
        </p:spPr>
      </p:pic>
    </p:spTree>
    <p:extLst>
      <p:ext uri="{BB962C8B-B14F-4D97-AF65-F5344CB8AC3E}">
        <p14:creationId xmlns:p14="http://schemas.microsoft.com/office/powerpoint/2010/main" val="2217822091"/>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C28EE285-7D93-4B56-8575-7A790EC8ED56}" type="slidenum">
              <a:rPr lang="en-US" smtClean="0"/>
              <a:pPr>
                <a:defRPr/>
              </a:pPr>
              <a:t>73</a:t>
            </a:fld>
            <a:endParaRPr lang="en-US" dirty="0"/>
          </a:p>
        </p:txBody>
      </p:sp>
      <p:sp>
        <p:nvSpPr>
          <p:cNvPr id="4" name="Rectangle 3"/>
          <p:cNvSpPr/>
          <p:nvPr/>
        </p:nvSpPr>
        <p:spPr>
          <a:xfrm>
            <a:off x="676175" y="3657600"/>
            <a:ext cx="8163025" cy="1938992"/>
          </a:xfrm>
          <a:prstGeom prst="rect">
            <a:avLst/>
          </a:prstGeom>
        </p:spPr>
        <p:txBody>
          <a:bodyPr wrap="square">
            <a:spAutoFit/>
          </a:bodyPr>
          <a:lstStyle/>
          <a:p>
            <a:r>
              <a:rPr lang="en-US" sz="2000" dirty="0"/>
              <a:t>ISO (International Organization for Standardization) is the world’s largest developer of voluntary International Standards. </a:t>
            </a:r>
            <a:r>
              <a:rPr lang="en-US" sz="2000" dirty="0" smtClean="0"/>
              <a:t>They </a:t>
            </a:r>
            <a:r>
              <a:rPr lang="en-US" sz="2000" dirty="0"/>
              <a:t>were founded in 1947, and since then have published 21674 International Standards covering almost all aspects of technology and business. Today </a:t>
            </a:r>
            <a:r>
              <a:rPr lang="en-US" sz="2000" dirty="0" smtClean="0"/>
              <a:t>They </a:t>
            </a:r>
            <a:r>
              <a:rPr lang="en-US" sz="2000" dirty="0"/>
              <a:t>have members from 163 countries and about 135 people work full time for </a:t>
            </a:r>
            <a:r>
              <a:rPr lang="en-US" sz="2000" dirty="0" smtClean="0"/>
              <a:t>the </a:t>
            </a:r>
            <a:r>
              <a:rPr lang="en-US" sz="2000" dirty="0"/>
              <a:t>Central Secretariat in Geneva, Switzerland</a:t>
            </a:r>
            <a:r>
              <a:rPr lang="en-US" sz="2000" dirty="0" smtClean="0"/>
              <a:t>.</a:t>
            </a:r>
            <a:endParaRPr lang="en-US" sz="2000" dirty="0"/>
          </a:p>
        </p:txBody>
      </p:sp>
      <p:pic>
        <p:nvPicPr>
          <p:cNvPr id="5" name="Picture 4"/>
          <p:cNvPicPr>
            <a:picLocks noChangeAspect="1"/>
          </p:cNvPicPr>
          <p:nvPr/>
        </p:nvPicPr>
        <p:blipFill>
          <a:blip r:embed="rId2"/>
          <a:stretch>
            <a:fillRect/>
          </a:stretch>
        </p:blipFill>
        <p:spPr>
          <a:xfrm>
            <a:off x="685800" y="304800"/>
            <a:ext cx="7631634" cy="3124200"/>
          </a:xfrm>
          <a:prstGeom prst="rect">
            <a:avLst/>
          </a:prstGeom>
        </p:spPr>
      </p:pic>
      <p:pic>
        <p:nvPicPr>
          <p:cNvPr id="2" name="Picture 1"/>
          <p:cNvPicPr>
            <a:picLocks noChangeAspect="1"/>
          </p:cNvPicPr>
          <p:nvPr/>
        </p:nvPicPr>
        <p:blipFill>
          <a:blip r:embed="rId3"/>
          <a:stretch>
            <a:fillRect/>
          </a:stretch>
        </p:blipFill>
        <p:spPr>
          <a:xfrm>
            <a:off x="276125" y="5772150"/>
            <a:ext cx="800100" cy="933450"/>
          </a:xfrm>
          <a:prstGeom prst="rect">
            <a:avLst/>
          </a:prstGeom>
        </p:spPr>
      </p:pic>
    </p:spTree>
    <p:extLst>
      <p:ext uri="{BB962C8B-B14F-4D97-AF65-F5344CB8AC3E}">
        <p14:creationId xmlns:p14="http://schemas.microsoft.com/office/powerpoint/2010/main" val="3982273102"/>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3200"/>
            <a:ext cx="7772400" cy="1143000"/>
          </a:xfrm>
        </p:spPr>
        <p:txBody>
          <a:bodyPr/>
          <a:lstStyle/>
          <a:p>
            <a:r>
              <a:rPr lang="en-US" dirty="0" smtClean="0"/>
              <a:t>End of Lecture 9</a:t>
            </a:r>
            <a:endParaRPr lang="en-US" dirty="0"/>
          </a:p>
        </p:txBody>
      </p:sp>
      <p:sp>
        <p:nvSpPr>
          <p:cNvPr id="3" name="Slide Number Placeholder 2"/>
          <p:cNvSpPr>
            <a:spLocks noGrp="1"/>
          </p:cNvSpPr>
          <p:nvPr>
            <p:ph type="sldNum" sz="quarter" idx="12"/>
          </p:nvPr>
        </p:nvSpPr>
        <p:spPr/>
        <p:txBody>
          <a:bodyPr/>
          <a:lstStyle/>
          <a:p>
            <a:pPr>
              <a:defRPr/>
            </a:pPr>
            <a:fld id="{C28EE285-7D93-4B56-8575-7A790EC8ED56}" type="slidenum">
              <a:rPr lang="en-US" smtClean="0"/>
              <a:pPr>
                <a:defRPr/>
              </a:pPr>
              <a:t>74</a:t>
            </a:fld>
            <a:endParaRPr lang="en-US" dirty="0"/>
          </a:p>
        </p:txBody>
      </p:sp>
    </p:spTree>
    <p:extLst>
      <p:ext uri="{BB962C8B-B14F-4D97-AF65-F5344CB8AC3E}">
        <p14:creationId xmlns:p14="http://schemas.microsoft.com/office/powerpoint/2010/main" val="206298327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E71CA7C-3A46-407F-AE21-58AEA3B11B95}" type="slidenum">
              <a:rPr lang="en-US" sz="1400" smtClean="0"/>
              <a:pPr eaLnBrk="1" hangingPunct="1"/>
              <a:t>8</a:t>
            </a:fld>
            <a:endParaRPr lang="en-US" sz="1400" dirty="0" smtClean="0"/>
          </a:p>
        </p:txBody>
      </p:sp>
      <p:sp>
        <p:nvSpPr>
          <p:cNvPr id="9219" name="Rectangle 2"/>
          <p:cNvSpPr>
            <a:spLocks noGrp="1" noChangeArrowheads="1"/>
          </p:cNvSpPr>
          <p:nvPr>
            <p:ph type="title"/>
          </p:nvPr>
        </p:nvSpPr>
        <p:spPr>
          <a:xfrm>
            <a:off x="533400" y="76200"/>
            <a:ext cx="7772400" cy="1143000"/>
          </a:xfrm>
        </p:spPr>
        <p:txBody>
          <a:bodyPr/>
          <a:lstStyle/>
          <a:p>
            <a:pPr algn="l" eaLnBrk="1" hangingPunct="1"/>
            <a:r>
              <a:rPr lang="en-US" dirty="0" smtClean="0"/>
              <a:t>What is Quality?</a:t>
            </a:r>
          </a:p>
        </p:txBody>
      </p:sp>
      <p:sp>
        <p:nvSpPr>
          <p:cNvPr id="9220" name="Text Box 3"/>
          <p:cNvSpPr txBox="1">
            <a:spLocks noChangeArrowheads="1"/>
          </p:cNvSpPr>
          <p:nvPr/>
        </p:nvSpPr>
        <p:spPr bwMode="auto">
          <a:xfrm>
            <a:off x="762000" y="1143000"/>
            <a:ext cx="7543800" cy="6370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635000" indent="-17780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b="1" dirty="0"/>
              <a:t>This text spends considerable dialog in trying to define Quality. It uses terms like perceived quality, quality results, attitude of quality, etc. </a:t>
            </a:r>
          </a:p>
          <a:p>
            <a:pPr lvl="1" eaLnBrk="1" hangingPunct="1">
              <a:spcBef>
                <a:spcPct val="50000"/>
              </a:spcBef>
              <a:buFontTx/>
              <a:buChar char="•"/>
            </a:pPr>
            <a:r>
              <a:rPr lang="en-US" b="1" dirty="0"/>
              <a:t>Quality involves meeting or exceeding customer expectations.</a:t>
            </a:r>
          </a:p>
          <a:p>
            <a:pPr lvl="1" eaLnBrk="1" hangingPunct="1">
              <a:spcBef>
                <a:spcPct val="50000"/>
              </a:spcBef>
              <a:buFontTx/>
              <a:buChar char="•"/>
            </a:pPr>
            <a:r>
              <a:rPr lang="en-US" b="1" dirty="0"/>
              <a:t>Quality applies to products, services, people, processes, and environments.</a:t>
            </a:r>
          </a:p>
          <a:p>
            <a:pPr lvl="1" eaLnBrk="1" hangingPunct="1">
              <a:spcBef>
                <a:spcPct val="50000"/>
              </a:spcBef>
              <a:buFontTx/>
              <a:buChar char="•"/>
            </a:pPr>
            <a:r>
              <a:rPr lang="en-US" b="1" dirty="0"/>
              <a:t>Quality is an ever-changing state (i.e., what is considered quality today may not be good enough to be considered quality tomorrow).</a:t>
            </a:r>
          </a:p>
          <a:p>
            <a:pPr lvl="1" eaLnBrk="1" hangingPunct="1">
              <a:spcBef>
                <a:spcPct val="50000"/>
              </a:spcBef>
              <a:buFontTx/>
              <a:buChar char="•"/>
            </a:pPr>
            <a:r>
              <a:rPr lang="en-US" b="1" dirty="0"/>
              <a:t>Quality is “</a:t>
            </a:r>
            <a:r>
              <a:rPr lang="en-US" b="1" u="sng" dirty="0"/>
              <a:t>everything that affects us”</a:t>
            </a:r>
            <a:r>
              <a:rPr lang="en-US" b="1" dirty="0"/>
              <a:t> so we will talk in terms of TQM most often!</a:t>
            </a:r>
          </a:p>
          <a:p>
            <a:pPr eaLnBrk="1" hangingPunct="1">
              <a:spcBef>
                <a:spcPct val="50000"/>
              </a:spcBef>
            </a:pPr>
            <a:endParaRPr lang="en-US" b="1" dirty="0"/>
          </a:p>
          <a:p>
            <a:pPr eaLnBrk="1" hangingPunct="1">
              <a:spcBef>
                <a:spcPct val="50000"/>
              </a:spcBef>
            </a:pPr>
            <a:endParaRPr lang="en-US" b="1"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B2815D9-98E3-4AFE-973B-07CCD9568C3B}" type="slidenum">
              <a:rPr lang="en-US" sz="1400" smtClean="0"/>
              <a:pPr eaLnBrk="1" hangingPunct="1"/>
              <a:t>9</a:t>
            </a:fld>
            <a:endParaRPr lang="en-US" sz="1400" dirty="0" smtClean="0"/>
          </a:p>
        </p:txBody>
      </p:sp>
      <p:sp>
        <p:nvSpPr>
          <p:cNvPr id="10243" name="Rectangle 2"/>
          <p:cNvSpPr>
            <a:spLocks noGrp="1" noChangeArrowheads="1"/>
          </p:cNvSpPr>
          <p:nvPr>
            <p:ph type="title"/>
          </p:nvPr>
        </p:nvSpPr>
        <p:spPr/>
        <p:txBody>
          <a:bodyPr/>
          <a:lstStyle/>
          <a:p>
            <a:pPr eaLnBrk="1" hangingPunct="1"/>
            <a:r>
              <a:rPr lang="en-US" dirty="0" smtClean="0"/>
              <a:t>What is Quality?</a:t>
            </a:r>
          </a:p>
        </p:txBody>
      </p:sp>
      <p:sp>
        <p:nvSpPr>
          <p:cNvPr id="10244" name="Text Box 3"/>
          <p:cNvSpPr txBox="1">
            <a:spLocks noChangeArrowheads="1"/>
          </p:cNvSpPr>
          <p:nvPr/>
        </p:nvSpPr>
        <p:spPr bwMode="auto">
          <a:xfrm>
            <a:off x="1371600" y="2286000"/>
            <a:ext cx="6934200"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3200" dirty="0"/>
              <a:t>“Quality is a dynamic state associated with products, services, people, processes and environments that meet or exceed expectations.”</a:t>
            </a:r>
          </a:p>
        </p:txBody>
      </p:sp>
      <p:pic>
        <p:nvPicPr>
          <p:cNvPr id="10245" name="Picture 5" descr="C:\Users\Hughes\AppData\Local\Microsoft\Windows\Temporary Internet Files\Content.IE5\XE0VO39W\MC900187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338" y="5181600"/>
            <a:ext cx="957262"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0F2CFCBA445774D86797879970B2337" ma:contentTypeVersion="8" ma:contentTypeDescription="Create a new document." ma:contentTypeScope="" ma:versionID="3a261e62893670a6dfc1070aa34702ab">
  <xsd:schema xmlns:xsd="http://www.w3.org/2001/XMLSchema" xmlns:xs="http://www.w3.org/2001/XMLSchema" xmlns:p="http://schemas.microsoft.com/office/2006/metadata/properties" xmlns:ns2="18eeb41e-cb82-4332-a019-338dad73692f" targetNamespace="http://schemas.microsoft.com/office/2006/metadata/properties" ma:root="true" ma:fieldsID="ae5f32801d5f7776c5ce751dad417094" ns2:_="">
    <xsd:import namespace="18eeb41e-cb82-4332-a019-338dad73692f"/>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DateTaken" minOccurs="0"/>
                <xsd:element ref="ns2:MediaServiceAutoTag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eb41e-cb82-4332-a019-338dad7369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508275B-49E9-42D5-9AB6-82BE16B26F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eeb41e-cb82-4332-a019-338dad7369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722038B-47C4-41FE-B2D5-57233250D0C1}">
  <ds:schemaRefs>
    <ds:schemaRef ds:uri="http://schemas.microsoft.com/sharepoint/v3/contenttype/forms"/>
  </ds:schemaRefs>
</ds:datastoreItem>
</file>

<file path=customXml/itemProps3.xml><?xml version="1.0" encoding="utf-8"?>
<ds:datastoreItem xmlns:ds="http://schemas.openxmlformats.org/officeDocument/2006/customXml" ds:itemID="{9FAE6960-A914-44FB-A289-B0A8EB322BE9}">
  <ds:schemaRefs>
    <ds:schemaRef ds:uri="http://purl.org/dc/elements/1.1/"/>
    <ds:schemaRef ds:uri="http://purl.org/dc/term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http://schemas.microsoft.com/office/infopath/2007/PartnerControls"/>
    <ds:schemaRef ds:uri="18eeb41e-cb82-4332-a019-338dad73692f"/>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1373</TotalTime>
  <Words>5233</Words>
  <Application>Microsoft Office PowerPoint</Application>
  <PresentationFormat>On-screen Show (4:3)</PresentationFormat>
  <Paragraphs>957</Paragraphs>
  <Slides>74</Slides>
  <Notes>68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4</vt:i4>
      </vt:variant>
      <vt:variant>
        <vt:lpstr>Slide Titles</vt:lpstr>
      </vt:variant>
      <vt:variant>
        <vt:i4>74</vt:i4>
      </vt:variant>
    </vt:vector>
  </HeadingPairs>
  <TitlesOfParts>
    <vt:vector size="83" baseType="lpstr">
      <vt:lpstr>Arial</vt:lpstr>
      <vt:lpstr>Arial Black</vt:lpstr>
      <vt:lpstr>Times New Roman</vt:lpstr>
      <vt:lpstr>Wingdings</vt:lpstr>
      <vt:lpstr>Default Design</vt:lpstr>
      <vt:lpstr>Document</vt:lpstr>
      <vt:lpstr>Chart</vt:lpstr>
      <vt:lpstr>Slide</vt:lpstr>
      <vt:lpstr>Picture</vt:lpstr>
      <vt:lpstr>PowerPoint Presentation</vt:lpstr>
      <vt:lpstr>QM or TQM and You!</vt:lpstr>
      <vt:lpstr>What is QM or TQM?</vt:lpstr>
      <vt:lpstr>Total Quality Management</vt:lpstr>
      <vt:lpstr>PowerPoint Presentation</vt:lpstr>
      <vt:lpstr>Organizational  Reasons for Implementing QM or TQM</vt:lpstr>
      <vt:lpstr>Personal  Reasons for Implementing QM or TQM</vt:lpstr>
      <vt:lpstr>What is Quality?</vt:lpstr>
      <vt:lpstr>What is Quality?</vt:lpstr>
      <vt:lpstr>The Total Quality Approach</vt:lpstr>
      <vt:lpstr>How is Total Quality Different</vt:lpstr>
      <vt:lpstr>How is it Achieved</vt:lpstr>
      <vt:lpstr>How is it Achieved</vt:lpstr>
      <vt:lpstr>History of Quality</vt:lpstr>
      <vt:lpstr>~The Working American~</vt:lpstr>
      <vt:lpstr>~The Working American~</vt:lpstr>
      <vt:lpstr>~The Working American~</vt:lpstr>
      <vt:lpstr>~The Working American~</vt:lpstr>
      <vt:lpstr>~The Working American~</vt:lpstr>
      <vt:lpstr>~The Working American~</vt:lpstr>
      <vt:lpstr>~The Working American~</vt:lpstr>
      <vt:lpstr>Quality in the Middle Ages</vt:lpstr>
      <vt:lpstr>Industrial Revolution</vt:lpstr>
      <vt:lpstr>Industrial Revolution</vt:lpstr>
      <vt:lpstr>Industrial Revolution</vt:lpstr>
      <vt:lpstr>Statistical Quality Control</vt:lpstr>
      <vt:lpstr>PowerPoint Presentation</vt:lpstr>
      <vt:lpstr>Statistical Quality Control: Acceptance Sampling</vt:lpstr>
      <vt:lpstr>Statistical Quality Control</vt:lpstr>
      <vt:lpstr>   W. Edwards Deming </vt:lpstr>
      <vt:lpstr>Statistical Quality Control</vt:lpstr>
      <vt:lpstr>A.S.Q.C.</vt:lpstr>
      <vt:lpstr>W. Edwards Deming </vt:lpstr>
      <vt:lpstr>Joseph M. Juran</vt:lpstr>
      <vt:lpstr>Joseph M. Juran</vt:lpstr>
      <vt:lpstr>Quality Control Circles</vt:lpstr>
      <vt:lpstr>Martin Company</vt:lpstr>
      <vt:lpstr>Zero Defects</vt:lpstr>
      <vt:lpstr>Zero Defects</vt:lpstr>
      <vt:lpstr>U.S. Managers</vt:lpstr>
      <vt:lpstr>U.S. Managers</vt:lpstr>
      <vt:lpstr>PowerPoint Presentation</vt:lpstr>
      <vt:lpstr> NBC Documentary (June, 1980) “ If Japan Can, Why Can’t WE?”</vt:lpstr>
      <vt:lpstr>Ford Motor Company</vt:lpstr>
      <vt:lpstr>W. Edwards Deming</vt:lpstr>
      <vt:lpstr>Philip Crosby</vt:lpstr>
      <vt:lpstr>Malcolm Baldrige</vt:lpstr>
      <vt:lpstr>Statistical Process Control (SPC)</vt:lpstr>
      <vt:lpstr>Late 1980’s developments . .</vt:lpstr>
      <vt:lpstr>U.S. Department of Defense</vt:lpstr>
      <vt:lpstr>Florida Power and Light</vt:lpstr>
      <vt:lpstr>Emphasis on Quality</vt:lpstr>
      <vt:lpstr>1990’s Emphasis on Quality</vt:lpstr>
      <vt:lpstr>1990’s Emphasis on Quality</vt:lpstr>
      <vt:lpstr>Key Elements</vt:lpstr>
      <vt:lpstr>Strategically Based</vt:lpstr>
      <vt:lpstr>Customer Focus</vt:lpstr>
      <vt:lpstr>Obsession with Quality</vt:lpstr>
      <vt:lpstr>Scientific Approach</vt:lpstr>
      <vt:lpstr>Long-Term Commitment</vt:lpstr>
      <vt:lpstr>Teamwork</vt:lpstr>
      <vt:lpstr>Continual Process Improvement</vt:lpstr>
      <vt:lpstr>Education and Training</vt:lpstr>
      <vt:lpstr>Freedom Through Control</vt:lpstr>
      <vt:lpstr>Unity of Purpose</vt:lpstr>
      <vt:lpstr>Employee Involvement and Empowerment</vt:lpstr>
      <vt:lpstr>International Quality Standards</vt:lpstr>
      <vt:lpstr>AIAG</vt:lpstr>
      <vt:lpstr>AIAG</vt:lpstr>
      <vt:lpstr>AIAG</vt:lpstr>
      <vt:lpstr>ISO Quality Standards</vt:lpstr>
      <vt:lpstr>IATF 16949:2016</vt:lpstr>
      <vt:lpstr>PowerPoint Presentation</vt:lpstr>
      <vt:lpstr>End of Lecture 9</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Total Quality Management</dc:title>
  <dc:creator>William A. Hughes</dc:creator>
  <cp:lastModifiedBy>Stephanie Page</cp:lastModifiedBy>
  <cp:revision>110</cp:revision>
  <dcterms:created xsi:type="dcterms:W3CDTF">2002-09-24T12:02:40Z</dcterms:created>
  <dcterms:modified xsi:type="dcterms:W3CDTF">2018-10-23T19:05:24Z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0x010100D0F2CFCBA445774D86797879970B2337</vt:lpwstr>
  </property>
</Properties>
</file>