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6"/>
  </p:notesMasterIdLst>
  <p:handoutMasterIdLst>
    <p:handoutMasterId r:id="rId67"/>
  </p:handoutMasterIdLst>
  <p:sldIdLst>
    <p:sldId id="276" r:id="rId5"/>
    <p:sldId id="277" r:id="rId6"/>
    <p:sldId id="286" r:id="rId7"/>
    <p:sldId id="268" r:id="rId8"/>
    <p:sldId id="257" r:id="rId9"/>
    <p:sldId id="258" r:id="rId10"/>
    <p:sldId id="270" r:id="rId11"/>
    <p:sldId id="271" r:id="rId12"/>
    <p:sldId id="272" r:id="rId13"/>
    <p:sldId id="274" r:id="rId14"/>
    <p:sldId id="264" r:id="rId15"/>
    <p:sldId id="265" r:id="rId16"/>
    <p:sldId id="273" r:id="rId17"/>
    <p:sldId id="275" r:id="rId18"/>
    <p:sldId id="256" r:id="rId19"/>
    <p:sldId id="269" r:id="rId20"/>
    <p:sldId id="259" r:id="rId21"/>
    <p:sldId id="260" r:id="rId22"/>
    <p:sldId id="262" r:id="rId23"/>
    <p:sldId id="263" r:id="rId24"/>
    <p:sldId id="261" r:id="rId25"/>
    <p:sldId id="266" r:id="rId26"/>
    <p:sldId id="267" r:id="rId27"/>
    <p:sldId id="278" r:id="rId28"/>
    <p:sldId id="284" r:id="rId29"/>
    <p:sldId id="291" r:id="rId30"/>
    <p:sldId id="280" r:id="rId31"/>
    <p:sldId id="279" r:id="rId32"/>
    <p:sldId id="294" r:id="rId33"/>
    <p:sldId id="287" r:id="rId34"/>
    <p:sldId id="290" r:id="rId35"/>
    <p:sldId id="298" r:id="rId36"/>
    <p:sldId id="288" r:id="rId37"/>
    <p:sldId id="296" r:id="rId38"/>
    <p:sldId id="297" r:id="rId39"/>
    <p:sldId id="292" r:id="rId40"/>
    <p:sldId id="299" r:id="rId41"/>
    <p:sldId id="293" r:id="rId42"/>
    <p:sldId id="303" r:id="rId43"/>
    <p:sldId id="301" r:id="rId44"/>
    <p:sldId id="300" r:id="rId45"/>
    <p:sldId id="289" r:id="rId46"/>
    <p:sldId id="310" r:id="rId47"/>
    <p:sldId id="304" r:id="rId48"/>
    <p:sldId id="305" r:id="rId49"/>
    <p:sldId id="306" r:id="rId50"/>
    <p:sldId id="307" r:id="rId51"/>
    <p:sldId id="308" r:id="rId52"/>
    <p:sldId id="309" r:id="rId53"/>
    <p:sldId id="311" r:id="rId54"/>
    <p:sldId id="320" r:id="rId55"/>
    <p:sldId id="312" r:id="rId56"/>
    <p:sldId id="313" r:id="rId57"/>
    <p:sldId id="321" r:id="rId58"/>
    <p:sldId id="314" r:id="rId59"/>
    <p:sldId id="315" r:id="rId60"/>
    <p:sldId id="316" r:id="rId61"/>
    <p:sldId id="317" r:id="rId62"/>
    <p:sldId id="318" r:id="rId63"/>
    <p:sldId id="319" r:id="rId64"/>
    <p:sldId id="302" r:id="rId65"/>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00"/>
    <a:srgbClr val="FFCC99"/>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showGuides="1">
      <p:cViewPr varScale="1">
        <p:scale>
          <a:sx n="82" d="100"/>
          <a:sy n="82" d="100"/>
        </p:scale>
        <p:origin x="414" y="5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5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pPr>
              <a:defRPr/>
            </a:pPr>
            <a:endParaRPr lang="en-US" dirty="0"/>
          </a:p>
        </p:txBody>
      </p:sp>
      <p:sp>
        <p:nvSpPr>
          <p:cNvPr id="28675" name="Rectangle 3"/>
          <p:cNvSpPr>
            <a:spLocks noGrp="1" noChangeArrowheads="1"/>
          </p:cNvSpPr>
          <p:nvPr>
            <p:ph type="dt" sz="quarter"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pPr>
              <a:defRPr/>
            </a:pPr>
            <a:endParaRPr lang="en-US" dirty="0"/>
          </a:p>
        </p:txBody>
      </p:sp>
      <p:sp>
        <p:nvSpPr>
          <p:cNvPr id="28676" name="Rectangle 4"/>
          <p:cNvSpPr>
            <a:spLocks noGrp="1" noChangeArrowheads="1"/>
          </p:cNvSpPr>
          <p:nvPr>
            <p:ph type="ftr" sz="quarter" idx="2"/>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pPr>
              <a:defRPr/>
            </a:pPr>
            <a:endParaRPr lang="en-US" dirty="0"/>
          </a:p>
        </p:txBody>
      </p:sp>
      <p:sp>
        <p:nvSpPr>
          <p:cNvPr id="28677" name="Rectangle 5"/>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pPr>
              <a:defRPr/>
            </a:pPr>
            <a:fld id="{580D4C5E-59BC-448C-AB6F-D76AE6D5AEB8}" type="slidenum">
              <a:rPr lang="en-US"/>
              <a:pPr>
                <a:defRPr/>
              </a:pPr>
              <a:t>‹#›</a:t>
            </a:fld>
            <a:endParaRPr lang="en-US" dirty="0"/>
          </a:p>
        </p:txBody>
      </p:sp>
    </p:spTree>
    <p:extLst>
      <p:ext uri="{BB962C8B-B14F-4D97-AF65-F5344CB8AC3E}">
        <p14:creationId xmlns:p14="http://schemas.microsoft.com/office/powerpoint/2010/main" val="3033124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pPr>
              <a:defRPr/>
            </a:pPr>
            <a:endParaRPr lang="en-US" dirty="0"/>
          </a:p>
        </p:txBody>
      </p:sp>
      <p:sp>
        <p:nvSpPr>
          <p:cNvPr id="5123"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pPr>
              <a:defRPr/>
            </a:pPr>
            <a:endParaRPr lang="en-US" dirty="0"/>
          </a:p>
        </p:txBody>
      </p:sp>
      <p:sp>
        <p:nvSpPr>
          <p:cNvPr id="2253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pPr>
              <a:defRPr/>
            </a:pPr>
            <a:endParaRPr lang="en-US" dirty="0"/>
          </a:p>
        </p:txBody>
      </p:sp>
      <p:sp>
        <p:nvSpPr>
          <p:cNvPr id="5127"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pPr>
              <a:defRPr/>
            </a:pPr>
            <a:fld id="{46AA08CE-B627-4EF8-839B-92EEDD713C33}" type="slidenum">
              <a:rPr lang="en-US"/>
              <a:pPr>
                <a:defRPr/>
              </a:pPr>
              <a:t>‹#›</a:t>
            </a:fld>
            <a:endParaRPr lang="en-US" dirty="0"/>
          </a:p>
        </p:txBody>
      </p:sp>
    </p:spTree>
    <p:extLst>
      <p:ext uri="{BB962C8B-B14F-4D97-AF65-F5344CB8AC3E}">
        <p14:creationId xmlns:p14="http://schemas.microsoft.com/office/powerpoint/2010/main" val="1535381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1</a:t>
            </a:fld>
            <a:endParaRPr lang="en-US" dirty="0"/>
          </a:p>
        </p:txBody>
      </p:sp>
    </p:spTree>
    <p:extLst>
      <p:ext uri="{BB962C8B-B14F-4D97-AF65-F5344CB8AC3E}">
        <p14:creationId xmlns:p14="http://schemas.microsoft.com/office/powerpoint/2010/main" val="2624551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3B4A95A-B4A2-4BCC-A57E-59AD9DA40470}" type="slidenum">
              <a:rPr lang="en-US" sz="1300" smtClean="0"/>
              <a:pPr eaLnBrk="1" hangingPunct="1"/>
              <a:t>11</a:t>
            </a:fld>
            <a:endParaRPr lang="en-US" sz="1300"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836545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AD38FD7-E67E-4C6C-8D23-04ECF5B6F057}" type="slidenum">
              <a:rPr lang="en-US" sz="1300" smtClean="0"/>
              <a:pPr eaLnBrk="1" hangingPunct="1"/>
              <a:t>12</a:t>
            </a:fld>
            <a:endParaRPr lang="en-US" sz="1300" dirty="0"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80858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14</a:t>
            </a:fld>
            <a:endParaRPr lang="en-US" dirty="0"/>
          </a:p>
        </p:txBody>
      </p:sp>
    </p:spTree>
    <p:extLst>
      <p:ext uri="{BB962C8B-B14F-4D97-AF65-F5344CB8AC3E}">
        <p14:creationId xmlns:p14="http://schemas.microsoft.com/office/powerpoint/2010/main" val="4207522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26A2E66-B28C-4436-9954-D897CE754E90}" type="slidenum">
              <a:rPr lang="en-US" sz="1300" smtClean="0"/>
              <a:pPr eaLnBrk="1" hangingPunct="1"/>
              <a:t>15</a:t>
            </a:fld>
            <a:endParaRPr lang="en-US" sz="1300" dirty="0"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860216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0A191E1-2D91-4E39-9218-8761BF4C420A}" type="slidenum">
              <a:rPr lang="en-US" sz="1300" smtClean="0"/>
              <a:pPr eaLnBrk="1" hangingPunct="1"/>
              <a:t>17</a:t>
            </a:fld>
            <a:endParaRPr lang="en-US" sz="1300"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798782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F6C67D7-5A96-48A5-8C07-2C5C047AE865}" type="slidenum">
              <a:rPr lang="en-US" sz="1300" smtClean="0"/>
              <a:pPr eaLnBrk="1" hangingPunct="1"/>
              <a:t>18</a:t>
            </a:fld>
            <a:endParaRPr lang="en-US" sz="1300"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87000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E20C0C5-311E-48DA-B864-77A1BCA0BC33}" type="slidenum">
              <a:rPr lang="en-US" sz="1300" smtClean="0"/>
              <a:pPr eaLnBrk="1" hangingPunct="1"/>
              <a:t>19</a:t>
            </a:fld>
            <a:endParaRPr lang="en-US" sz="1300"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46309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FB77AD7-90EB-4A35-836A-F065CF888934}" type="slidenum">
              <a:rPr lang="en-US" sz="1300" smtClean="0"/>
              <a:pPr eaLnBrk="1" hangingPunct="1"/>
              <a:t>20</a:t>
            </a:fld>
            <a:endParaRPr lang="en-US" sz="1300"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623801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348C303-1D28-439A-963E-9CF8B9861B81}" type="slidenum">
              <a:rPr lang="en-US" sz="1300" smtClean="0"/>
              <a:pPr eaLnBrk="1" hangingPunct="1"/>
              <a:t>21</a:t>
            </a:fld>
            <a:endParaRPr lang="en-US" sz="1300" dirty="0"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785419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AFE3BBD-E7BC-464C-8E38-ACD797823B50}" type="slidenum">
              <a:rPr lang="en-US" sz="1300" smtClean="0"/>
              <a:pPr eaLnBrk="1" hangingPunct="1"/>
              <a:t>22</a:t>
            </a:fld>
            <a:endParaRPr lang="en-US" sz="1300" dirty="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280979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a:t>
            </a:fld>
            <a:endParaRPr lang="en-US" dirty="0"/>
          </a:p>
        </p:txBody>
      </p:sp>
    </p:spTree>
    <p:extLst>
      <p:ext uri="{BB962C8B-B14F-4D97-AF65-F5344CB8AC3E}">
        <p14:creationId xmlns:p14="http://schemas.microsoft.com/office/powerpoint/2010/main" val="3962681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B0BCC44-10DB-47D4-BB76-02EC9C8E1964}" type="slidenum">
              <a:rPr lang="en-US" sz="1300" smtClean="0"/>
              <a:pPr eaLnBrk="1" hangingPunct="1"/>
              <a:t>23</a:t>
            </a:fld>
            <a:endParaRPr lang="en-US" sz="1300" dirty="0"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207083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24</a:t>
            </a:fld>
            <a:endParaRPr lang="en-US" dirty="0"/>
          </a:p>
        </p:txBody>
      </p:sp>
    </p:spTree>
    <p:extLst>
      <p:ext uri="{BB962C8B-B14F-4D97-AF65-F5344CB8AC3E}">
        <p14:creationId xmlns:p14="http://schemas.microsoft.com/office/powerpoint/2010/main" val="1422902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25</a:t>
            </a:fld>
            <a:endParaRPr lang="en-US" dirty="0"/>
          </a:p>
        </p:txBody>
      </p:sp>
    </p:spTree>
    <p:extLst>
      <p:ext uri="{BB962C8B-B14F-4D97-AF65-F5344CB8AC3E}">
        <p14:creationId xmlns:p14="http://schemas.microsoft.com/office/powerpoint/2010/main" val="1422902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27</a:t>
            </a:fld>
            <a:endParaRPr lang="en-US" dirty="0"/>
          </a:p>
        </p:txBody>
      </p:sp>
    </p:spTree>
    <p:extLst>
      <p:ext uri="{BB962C8B-B14F-4D97-AF65-F5344CB8AC3E}">
        <p14:creationId xmlns:p14="http://schemas.microsoft.com/office/powerpoint/2010/main" val="4211188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28</a:t>
            </a:fld>
            <a:endParaRPr lang="en-US" dirty="0"/>
          </a:p>
        </p:txBody>
      </p:sp>
    </p:spTree>
    <p:extLst>
      <p:ext uri="{BB962C8B-B14F-4D97-AF65-F5344CB8AC3E}">
        <p14:creationId xmlns:p14="http://schemas.microsoft.com/office/powerpoint/2010/main" val="41651568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29</a:t>
            </a:fld>
            <a:endParaRPr lang="en-US" dirty="0"/>
          </a:p>
        </p:txBody>
      </p:sp>
    </p:spTree>
    <p:extLst>
      <p:ext uri="{BB962C8B-B14F-4D97-AF65-F5344CB8AC3E}">
        <p14:creationId xmlns:p14="http://schemas.microsoft.com/office/powerpoint/2010/main" val="4165156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372" indent="-302066" eaLnBrk="0" hangingPunct="0">
              <a:defRPr>
                <a:solidFill>
                  <a:schemeClr val="tx1"/>
                </a:solidFill>
                <a:latin typeface="Arial" charset="0"/>
              </a:defRPr>
            </a:lvl2pPr>
            <a:lvl3pPr marL="1208265" indent="-241653" eaLnBrk="0" hangingPunct="0">
              <a:defRPr>
                <a:solidFill>
                  <a:schemeClr val="tx1"/>
                </a:solidFill>
                <a:latin typeface="Arial" charset="0"/>
              </a:defRPr>
            </a:lvl3pPr>
            <a:lvl4pPr marL="1691571" indent="-241653" eaLnBrk="0" hangingPunct="0">
              <a:defRPr>
                <a:solidFill>
                  <a:schemeClr val="tx1"/>
                </a:solidFill>
                <a:latin typeface="Arial" charset="0"/>
              </a:defRPr>
            </a:lvl4pPr>
            <a:lvl5pPr marL="2174878" indent="-241653" eaLnBrk="0" hangingPunct="0">
              <a:defRPr>
                <a:solidFill>
                  <a:schemeClr val="tx1"/>
                </a:solidFill>
                <a:latin typeface="Arial" charset="0"/>
              </a:defRPr>
            </a:lvl5pPr>
            <a:lvl6pPr marL="2658184" indent="-241653" eaLnBrk="0" fontAlgn="base" hangingPunct="0">
              <a:spcBef>
                <a:spcPct val="0"/>
              </a:spcBef>
              <a:spcAft>
                <a:spcPct val="0"/>
              </a:spcAft>
              <a:defRPr>
                <a:solidFill>
                  <a:schemeClr val="tx1"/>
                </a:solidFill>
                <a:latin typeface="Arial" charset="0"/>
              </a:defRPr>
            </a:lvl6pPr>
            <a:lvl7pPr marL="3141490" indent="-241653" eaLnBrk="0" fontAlgn="base" hangingPunct="0">
              <a:spcBef>
                <a:spcPct val="0"/>
              </a:spcBef>
              <a:spcAft>
                <a:spcPct val="0"/>
              </a:spcAft>
              <a:defRPr>
                <a:solidFill>
                  <a:schemeClr val="tx1"/>
                </a:solidFill>
                <a:latin typeface="Arial" charset="0"/>
              </a:defRPr>
            </a:lvl7pPr>
            <a:lvl8pPr marL="3624796" indent="-241653" eaLnBrk="0" fontAlgn="base" hangingPunct="0">
              <a:spcBef>
                <a:spcPct val="0"/>
              </a:spcBef>
              <a:spcAft>
                <a:spcPct val="0"/>
              </a:spcAft>
              <a:defRPr>
                <a:solidFill>
                  <a:schemeClr val="tx1"/>
                </a:solidFill>
                <a:latin typeface="Arial" charset="0"/>
              </a:defRPr>
            </a:lvl8pPr>
            <a:lvl9pPr marL="4108102" indent="-241653" eaLnBrk="0" fontAlgn="base" hangingPunct="0">
              <a:spcBef>
                <a:spcPct val="0"/>
              </a:spcBef>
              <a:spcAft>
                <a:spcPct val="0"/>
              </a:spcAft>
              <a:defRPr>
                <a:solidFill>
                  <a:schemeClr val="tx1"/>
                </a:solidFill>
                <a:latin typeface="Arial" charset="0"/>
              </a:defRPr>
            </a:lvl9pPr>
          </a:lstStyle>
          <a:p>
            <a:pPr eaLnBrk="1" hangingPunct="1"/>
            <a:fld id="{1B95CB4E-A95F-4740-AC51-D742AF41790E}" type="slidenum">
              <a:rPr lang="en-US"/>
              <a:pPr eaLnBrk="1" hangingPunct="1"/>
              <a:t>30</a:t>
            </a:fld>
            <a:endParaRPr lang="en-US" dirty="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GB" dirty="0" smtClean="0"/>
          </a:p>
        </p:txBody>
      </p:sp>
    </p:spTree>
    <p:extLst>
      <p:ext uri="{BB962C8B-B14F-4D97-AF65-F5344CB8AC3E}">
        <p14:creationId xmlns:p14="http://schemas.microsoft.com/office/powerpoint/2010/main" val="28775717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372" indent="-302066" eaLnBrk="0" hangingPunct="0">
              <a:defRPr>
                <a:solidFill>
                  <a:schemeClr val="tx1"/>
                </a:solidFill>
                <a:latin typeface="Arial" charset="0"/>
              </a:defRPr>
            </a:lvl2pPr>
            <a:lvl3pPr marL="1208265" indent="-241653" eaLnBrk="0" hangingPunct="0">
              <a:defRPr>
                <a:solidFill>
                  <a:schemeClr val="tx1"/>
                </a:solidFill>
                <a:latin typeface="Arial" charset="0"/>
              </a:defRPr>
            </a:lvl3pPr>
            <a:lvl4pPr marL="1691571" indent="-241653" eaLnBrk="0" hangingPunct="0">
              <a:defRPr>
                <a:solidFill>
                  <a:schemeClr val="tx1"/>
                </a:solidFill>
                <a:latin typeface="Arial" charset="0"/>
              </a:defRPr>
            </a:lvl4pPr>
            <a:lvl5pPr marL="2174878" indent="-241653" eaLnBrk="0" hangingPunct="0">
              <a:defRPr>
                <a:solidFill>
                  <a:schemeClr val="tx1"/>
                </a:solidFill>
                <a:latin typeface="Arial" charset="0"/>
              </a:defRPr>
            </a:lvl5pPr>
            <a:lvl6pPr marL="2658184" indent="-241653" eaLnBrk="0" fontAlgn="base" hangingPunct="0">
              <a:spcBef>
                <a:spcPct val="0"/>
              </a:spcBef>
              <a:spcAft>
                <a:spcPct val="0"/>
              </a:spcAft>
              <a:defRPr>
                <a:solidFill>
                  <a:schemeClr val="tx1"/>
                </a:solidFill>
                <a:latin typeface="Arial" charset="0"/>
              </a:defRPr>
            </a:lvl6pPr>
            <a:lvl7pPr marL="3141490" indent="-241653" eaLnBrk="0" fontAlgn="base" hangingPunct="0">
              <a:spcBef>
                <a:spcPct val="0"/>
              </a:spcBef>
              <a:spcAft>
                <a:spcPct val="0"/>
              </a:spcAft>
              <a:defRPr>
                <a:solidFill>
                  <a:schemeClr val="tx1"/>
                </a:solidFill>
                <a:latin typeface="Arial" charset="0"/>
              </a:defRPr>
            </a:lvl7pPr>
            <a:lvl8pPr marL="3624796" indent="-241653" eaLnBrk="0" fontAlgn="base" hangingPunct="0">
              <a:spcBef>
                <a:spcPct val="0"/>
              </a:spcBef>
              <a:spcAft>
                <a:spcPct val="0"/>
              </a:spcAft>
              <a:defRPr>
                <a:solidFill>
                  <a:schemeClr val="tx1"/>
                </a:solidFill>
                <a:latin typeface="Arial" charset="0"/>
              </a:defRPr>
            </a:lvl8pPr>
            <a:lvl9pPr marL="4108102" indent="-241653" eaLnBrk="0" fontAlgn="base" hangingPunct="0">
              <a:spcBef>
                <a:spcPct val="0"/>
              </a:spcBef>
              <a:spcAft>
                <a:spcPct val="0"/>
              </a:spcAft>
              <a:defRPr>
                <a:solidFill>
                  <a:schemeClr val="tx1"/>
                </a:solidFill>
                <a:latin typeface="Arial" charset="0"/>
              </a:defRPr>
            </a:lvl9pPr>
          </a:lstStyle>
          <a:p>
            <a:pPr eaLnBrk="1" hangingPunct="1"/>
            <a:fld id="{1B95CB4E-A95F-4740-AC51-D742AF41790E}" type="slidenum">
              <a:rPr lang="en-US"/>
              <a:pPr eaLnBrk="1" hangingPunct="1"/>
              <a:t>31</a:t>
            </a:fld>
            <a:endParaRPr lang="en-US" dirty="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r>
              <a:rPr lang="en-GB" dirty="0" smtClean="0"/>
              <a:t>Notes</a:t>
            </a:r>
          </a:p>
        </p:txBody>
      </p:sp>
    </p:spTree>
    <p:extLst>
      <p:ext uri="{BB962C8B-B14F-4D97-AF65-F5344CB8AC3E}">
        <p14:creationId xmlns:p14="http://schemas.microsoft.com/office/powerpoint/2010/main" val="1522441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372" indent="-302066" eaLnBrk="0" hangingPunct="0">
              <a:defRPr>
                <a:solidFill>
                  <a:schemeClr val="tx1"/>
                </a:solidFill>
                <a:latin typeface="Arial" charset="0"/>
              </a:defRPr>
            </a:lvl2pPr>
            <a:lvl3pPr marL="1208265" indent="-241653" eaLnBrk="0" hangingPunct="0">
              <a:defRPr>
                <a:solidFill>
                  <a:schemeClr val="tx1"/>
                </a:solidFill>
                <a:latin typeface="Arial" charset="0"/>
              </a:defRPr>
            </a:lvl3pPr>
            <a:lvl4pPr marL="1691571" indent="-241653" eaLnBrk="0" hangingPunct="0">
              <a:defRPr>
                <a:solidFill>
                  <a:schemeClr val="tx1"/>
                </a:solidFill>
                <a:latin typeface="Arial" charset="0"/>
              </a:defRPr>
            </a:lvl4pPr>
            <a:lvl5pPr marL="2174878" indent="-241653" eaLnBrk="0" hangingPunct="0">
              <a:defRPr>
                <a:solidFill>
                  <a:schemeClr val="tx1"/>
                </a:solidFill>
                <a:latin typeface="Arial" charset="0"/>
              </a:defRPr>
            </a:lvl5pPr>
            <a:lvl6pPr marL="2658184" indent="-241653" eaLnBrk="0" fontAlgn="base" hangingPunct="0">
              <a:spcBef>
                <a:spcPct val="0"/>
              </a:spcBef>
              <a:spcAft>
                <a:spcPct val="0"/>
              </a:spcAft>
              <a:defRPr>
                <a:solidFill>
                  <a:schemeClr val="tx1"/>
                </a:solidFill>
                <a:latin typeface="Arial" charset="0"/>
              </a:defRPr>
            </a:lvl6pPr>
            <a:lvl7pPr marL="3141490" indent="-241653" eaLnBrk="0" fontAlgn="base" hangingPunct="0">
              <a:spcBef>
                <a:spcPct val="0"/>
              </a:spcBef>
              <a:spcAft>
                <a:spcPct val="0"/>
              </a:spcAft>
              <a:defRPr>
                <a:solidFill>
                  <a:schemeClr val="tx1"/>
                </a:solidFill>
                <a:latin typeface="Arial" charset="0"/>
              </a:defRPr>
            </a:lvl7pPr>
            <a:lvl8pPr marL="3624796" indent="-241653" eaLnBrk="0" fontAlgn="base" hangingPunct="0">
              <a:spcBef>
                <a:spcPct val="0"/>
              </a:spcBef>
              <a:spcAft>
                <a:spcPct val="0"/>
              </a:spcAft>
              <a:defRPr>
                <a:solidFill>
                  <a:schemeClr val="tx1"/>
                </a:solidFill>
                <a:latin typeface="Arial" charset="0"/>
              </a:defRPr>
            </a:lvl8pPr>
            <a:lvl9pPr marL="4108102" indent="-241653" eaLnBrk="0" fontAlgn="base" hangingPunct="0">
              <a:spcBef>
                <a:spcPct val="0"/>
              </a:spcBef>
              <a:spcAft>
                <a:spcPct val="0"/>
              </a:spcAft>
              <a:defRPr>
                <a:solidFill>
                  <a:schemeClr val="tx1"/>
                </a:solidFill>
                <a:latin typeface="Arial" charset="0"/>
              </a:defRPr>
            </a:lvl9pPr>
          </a:lstStyle>
          <a:p>
            <a:pPr eaLnBrk="1" hangingPunct="1"/>
            <a:fld id="{68BA8B5E-D434-4A24-84BB-A23A7C0D70BB}" type="slidenum">
              <a:rPr lang="en-US"/>
              <a:pPr eaLnBrk="1" hangingPunct="1"/>
              <a:t>33</a:t>
            </a:fld>
            <a:endParaRPr lang="en-US" dirty="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GB" dirty="0" smtClean="0"/>
          </a:p>
        </p:txBody>
      </p:sp>
    </p:spTree>
    <p:extLst>
      <p:ext uri="{BB962C8B-B14F-4D97-AF65-F5344CB8AC3E}">
        <p14:creationId xmlns:p14="http://schemas.microsoft.com/office/powerpoint/2010/main" val="12077566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34</a:t>
            </a:fld>
            <a:endParaRPr lang="en-US" dirty="0"/>
          </a:p>
        </p:txBody>
      </p:sp>
    </p:spTree>
    <p:extLst>
      <p:ext uri="{BB962C8B-B14F-4D97-AF65-F5344CB8AC3E}">
        <p14:creationId xmlns:p14="http://schemas.microsoft.com/office/powerpoint/2010/main" val="2232393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a:t>
            </a:fld>
            <a:endParaRPr lang="en-US" dirty="0"/>
          </a:p>
        </p:txBody>
      </p:sp>
    </p:spTree>
    <p:extLst>
      <p:ext uri="{BB962C8B-B14F-4D97-AF65-F5344CB8AC3E}">
        <p14:creationId xmlns:p14="http://schemas.microsoft.com/office/powerpoint/2010/main" val="6041702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35</a:t>
            </a:fld>
            <a:endParaRPr lang="en-US" dirty="0"/>
          </a:p>
        </p:txBody>
      </p:sp>
    </p:spTree>
    <p:extLst>
      <p:ext uri="{BB962C8B-B14F-4D97-AF65-F5344CB8AC3E}">
        <p14:creationId xmlns:p14="http://schemas.microsoft.com/office/powerpoint/2010/main" val="17964936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36</a:t>
            </a:fld>
            <a:endParaRPr lang="en-US" dirty="0"/>
          </a:p>
        </p:txBody>
      </p:sp>
    </p:spTree>
    <p:extLst>
      <p:ext uri="{BB962C8B-B14F-4D97-AF65-F5344CB8AC3E}">
        <p14:creationId xmlns:p14="http://schemas.microsoft.com/office/powerpoint/2010/main" val="18193163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37</a:t>
            </a:fld>
            <a:endParaRPr lang="en-US" dirty="0"/>
          </a:p>
        </p:txBody>
      </p:sp>
    </p:spTree>
    <p:extLst>
      <p:ext uri="{BB962C8B-B14F-4D97-AF65-F5344CB8AC3E}">
        <p14:creationId xmlns:p14="http://schemas.microsoft.com/office/powerpoint/2010/main" val="18193163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38</a:t>
            </a:fld>
            <a:endParaRPr lang="en-US" dirty="0"/>
          </a:p>
        </p:txBody>
      </p:sp>
    </p:spTree>
    <p:extLst>
      <p:ext uri="{BB962C8B-B14F-4D97-AF65-F5344CB8AC3E}">
        <p14:creationId xmlns:p14="http://schemas.microsoft.com/office/powerpoint/2010/main" val="13009241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40</a:t>
            </a:fld>
            <a:endParaRPr lang="en-US" dirty="0"/>
          </a:p>
        </p:txBody>
      </p:sp>
    </p:spTree>
    <p:extLst>
      <p:ext uri="{BB962C8B-B14F-4D97-AF65-F5344CB8AC3E}">
        <p14:creationId xmlns:p14="http://schemas.microsoft.com/office/powerpoint/2010/main" val="29743933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41</a:t>
            </a:fld>
            <a:endParaRPr lang="en-US" dirty="0"/>
          </a:p>
        </p:txBody>
      </p:sp>
    </p:spTree>
    <p:extLst>
      <p:ext uri="{BB962C8B-B14F-4D97-AF65-F5344CB8AC3E}">
        <p14:creationId xmlns:p14="http://schemas.microsoft.com/office/powerpoint/2010/main" val="3697118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372" indent="-302066" eaLnBrk="0" hangingPunct="0">
              <a:defRPr>
                <a:solidFill>
                  <a:schemeClr val="tx1"/>
                </a:solidFill>
                <a:latin typeface="Arial" charset="0"/>
              </a:defRPr>
            </a:lvl2pPr>
            <a:lvl3pPr marL="1208265" indent="-241653" eaLnBrk="0" hangingPunct="0">
              <a:defRPr>
                <a:solidFill>
                  <a:schemeClr val="tx1"/>
                </a:solidFill>
                <a:latin typeface="Arial" charset="0"/>
              </a:defRPr>
            </a:lvl3pPr>
            <a:lvl4pPr marL="1691571" indent="-241653" eaLnBrk="0" hangingPunct="0">
              <a:defRPr>
                <a:solidFill>
                  <a:schemeClr val="tx1"/>
                </a:solidFill>
                <a:latin typeface="Arial" charset="0"/>
              </a:defRPr>
            </a:lvl4pPr>
            <a:lvl5pPr marL="2174878" indent="-241653" eaLnBrk="0" hangingPunct="0">
              <a:defRPr>
                <a:solidFill>
                  <a:schemeClr val="tx1"/>
                </a:solidFill>
                <a:latin typeface="Arial" charset="0"/>
              </a:defRPr>
            </a:lvl5pPr>
            <a:lvl6pPr marL="2658184" indent="-241653" eaLnBrk="0" fontAlgn="base" hangingPunct="0">
              <a:spcBef>
                <a:spcPct val="0"/>
              </a:spcBef>
              <a:spcAft>
                <a:spcPct val="0"/>
              </a:spcAft>
              <a:defRPr>
                <a:solidFill>
                  <a:schemeClr val="tx1"/>
                </a:solidFill>
                <a:latin typeface="Arial" charset="0"/>
              </a:defRPr>
            </a:lvl6pPr>
            <a:lvl7pPr marL="3141490" indent="-241653" eaLnBrk="0" fontAlgn="base" hangingPunct="0">
              <a:spcBef>
                <a:spcPct val="0"/>
              </a:spcBef>
              <a:spcAft>
                <a:spcPct val="0"/>
              </a:spcAft>
              <a:defRPr>
                <a:solidFill>
                  <a:schemeClr val="tx1"/>
                </a:solidFill>
                <a:latin typeface="Arial" charset="0"/>
              </a:defRPr>
            </a:lvl7pPr>
            <a:lvl8pPr marL="3624796" indent="-241653" eaLnBrk="0" fontAlgn="base" hangingPunct="0">
              <a:spcBef>
                <a:spcPct val="0"/>
              </a:spcBef>
              <a:spcAft>
                <a:spcPct val="0"/>
              </a:spcAft>
              <a:defRPr>
                <a:solidFill>
                  <a:schemeClr val="tx1"/>
                </a:solidFill>
                <a:latin typeface="Arial" charset="0"/>
              </a:defRPr>
            </a:lvl8pPr>
            <a:lvl9pPr marL="4108102" indent="-241653" eaLnBrk="0" fontAlgn="base" hangingPunct="0">
              <a:spcBef>
                <a:spcPct val="0"/>
              </a:spcBef>
              <a:spcAft>
                <a:spcPct val="0"/>
              </a:spcAft>
              <a:defRPr>
                <a:solidFill>
                  <a:schemeClr val="tx1"/>
                </a:solidFill>
                <a:latin typeface="Arial" charset="0"/>
              </a:defRPr>
            </a:lvl9pPr>
          </a:lstStyle>
          <a:p>
            <a:pPr eaLnBrk="1" hangingPunct="1"/>
            <a:fld id="{32773715-D70A-4F01-82D2-ED60B3E01658}" type="slidenum">
              <a:rPr lang="en-US"/>
              <a:pPr eaLnBrk="1" hangingPunct="1"/>
              <a:t>42</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en-GB" dirty="0" smtClean="0"/>
          </a:p>
        </p:txBody>
      </p:sp>
    </p:spTree>
    <p:extLst>
      <p:ext uri="{BB962C8B-B14F-4D97-AF65-F5344CB8AC3E}">
        <p14:creationId xmlns:p14="http://schemas.microsoft.com/office/powerpoint/2010/main" val="39158060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noFill/>
        </p:spPr>
        <p:txBody>
          <a:bodyPr/>
          <a:lstStyle/>
          <a:p>
            <a:endParaRPr lang="en-US" altLang="en-US" smtClean="0"/>
          </a:p>
          <a:p>
            <a:pPr>
              <a:buFontTx/>
              <a:buChar char="•"/>
            </a:pPr>
            <a:r>
              <a:rPr lang="en-US" altLang="en-US" smtClean="0"/>
              <a:t> </a:t>
            </a:r>
            <a:r>
              <a:rPr lang="en-US" altLang="en-US" sz="1500"/>
              <a:t>Game Theory is an actual course of study</a:t>
            </a:r>
          </a:p>
          <a:p>
            <a:endParaRPr lang="en-US" altLang="en-US" sz="1500"/>
          </a:p>
          <a:p>
            <a:pPr>
              <a:buFontTx/>
              <a:buChar char="•"/>
            </a:pPr>
            <a:r>
              <a:rPr lang="en-US" altLang="en-US" sz="1500"/>
              <a:t> It assigns both probability and costs to courses of action </a:t>
            </a:r>
          </a:p>
        </p:txBody>
      </p:sp>
      <p:sp>
        <p:nvSpPr>
          <p:cNvPr id="6758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586271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body" idx="1"/>
          </p:nvPr>
        </p:nvSpPr>
        <p:spPr>
          <a:noFill/>
        </p:spPr>
        <p:txBody>
          <a:bodyPr/>
          <a:lstStyle/>
          <a:p>
            <a:endParaRPr lang="en-US" altLang="en-US" smtClean="0"/>
          </a:p>
          <a:p>
            <a:pPr>
              <a:buFontTx/>
              <a:buChar char="•"/>
            </a:pPr>
            <a:r>
              <a:rPr lang="en-US" altLang="en-US" sz="1500"/>
              <a:t> The answer can be determined mathematically</a:t>
            </a:r>
          </a:p>
          <a:p>
            <a:endParaRPr lang="en-US" altLang="en-US" sz="1500"/>
          </a:p>
          <a:p>
            <a:pPr>
              <a:buFontTx/>
              <a:buChar char="•"/>
            </a:pPr>
            <a:r>
              <a:rPr lang="en-US" altLang="en-US" sz="1500"/>
              <a:t> On the average a player should win $0.40 per play</a:t>
            </a:r>
          </a:p>
          <a:p>
            <a:endParaRPr lang="en-US" altLang="en-US" sz="1500"/>
          </a:p>
          <a:p>
            <a:pPr>
              <a:buFontTx/>
              <a:buChar char="•"/>
            </a:pPr>
            <a:r>
              <a:rPr lang="en-US" altLang="en-US" sz="1500"/>
              <a:t> If the game is played 100 times, $40.00 should be won </a:t>
            </a:r>
          </a:p>
        </p:txBody>
      </p:sp>
      <p:sp>
        <p:nvSpPr>
          <p:cNvPr id="6861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8501414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noFill/>
        </p:spPr>
        <p:txBody>
          <a:bodyPr/>
          <a:lstStyle/>
          <a:p>
            <a:r>
              <a:rPr lang="en-US" altLang="en-US" sz="1500"/>
              <a:t>The solution of this problem is  </a:t>
            </a:r>
            <a:r>
              <a:rPr lang="en-US" altLang="en-US" sz="1500" b="1"/>
              <a:t>NOT </a:t>
            </a:r>
            <a:r>
              <a:rPr lang="en-US" altLang="en-US" sz="1500"/>
              <a:t>intuitive!</a:t>
            </a:r>
          </a:p>
        </p:txBody>
      </p:sp>
      <p:sp>
        <p:nvSpPr>
          <p:cNvPr id="6963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763668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4</a:t>
            </a:fld>
            <a:endParaRPr lang="en-US" dirty="0"/>
          </a:p>
        </p:txBody>
      </p:sp>
    </p:spTree>
    <p:extLst>
      <p:ext uri="{BB962C8B-B14F-4D97-AF65-F5344CB8AC3E}">
        <p14:creationId xmlns:p14="http://schemas.microsoft.com/office/powerpoint/2010/main" val="1645675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body" idx="1"/>
          </p:nvPr>
        </p:nvSpPr>
        <p:spPr>
          <a:noFill/>
        </p:spPr>
        <p:txBody>
          <a:bodyPr/>
          <a:lstStyle/>
          <a:p>
            <a:endParaRPr lang="en-US" altLang="en-US" smtClean="0"/>
          </a:p>
        </p:txBody>
      </p:sp>
      <p:sp>
        <p:nvSpPr>
          <p:cNvPr id="7065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8034081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noFill/>
        </p:spPr>
        <p:txBody>
          <a:bodyPr/>
          <a:lstStyle/>
          <a:p>
            <a:endParaRPr lang="en-US" altLang="en-US" smtClean="0"/>
          </a:p>
        </p:txBody>
      </p:sp>
      <p:sp>
        <p:nvSpPr>
          <p:cNvPr id="7168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2599664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a:noFill/>
        </p:spPr>
        <p:txBody>
          <a:bodyPr/>
          <a:lstStyle/>
          <a:p>
            <a:endParaRPr lang="en-US" altLang="en-US" smtClean="0"/>
          </a:p>
        </p:txBody>
      </p:sp>
      <p:sp>
        <p:nvSpPr>
          <p:cNvPr id="7270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482212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a:noFill/>
        </p:spPr>
        <p:txBody>
          <a:bodyPr/>
          <a:lstStyle/>
          <a:p>
            <a:endParaRPr lang="en-US" altLang="en-US" smtClean="0"/>
          </a:p>
        </p:txBody>
      </p:sp>
      <p:sp>
        <p:nvSpPr>
          <p:cNvPr id="7373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2615104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noFill/>
        </p:spPr>
        <p:txBody>
          <a:bodyPr/>
          <a:lstStyle/>
          <a:p>
            <a:r>
              <a:rPr lang="en-US" altLang="en-US" sz="1500"/>
              <a:t>Notice that combined revenue first increases and then decreases. </a:t>
            </a:r>
          </a:p>
          <a:p>
            <a:r>
              <a:rPr lang="en-US" altLang="en-US" sz="1500"/>
              <a:t>The maximum point of 48,000 is at 300 hutches and 400 tables.</a:t>
            </a:r>
          </a:p>
        </p:txBody>
      </p:sp>
      <p:sp>
        <p:nvSpPr>
          <p:cNvPr id="7475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2433554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pPr>
              <a:defRPr/>
            </a:pPr>
            <a:fld id="{46AA08CE-B627-4EF8-839B-92EEDD713C33}" type="slidenum">
              <a:rPr lang="en-US" smtClean="0"/>
              <a:pPr>
                <a:defRPr/>
              </a:pPr>
              <a:t>61</a:t>
            </a:fld>
            <a:endParaRPr lang="en-US" dirty="0"/>
          </a:p>
        </p:txBody>
      </p:sp>
    </p:spTree>
    <p:extLst>
      <p:ext uri="{BB962C8B-B14F-4D97-AF65-F5344CB8AC3E}">
        <p14:creationId xmlns:p14="http://schemas.microsoft.com/office/powerpoint/2010/main" val="3728506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E1D3885-C502-4468-A13B-987991834F7D}" type="slidenum">
              <a:rPr lang="en-US" sz="1300" smtClean="0"/>
              <a:pPr eaLnBrk="1" hangingPunct="1"/>
              <a:t>5</a:t>
            </a:fld>
            <a:endParaRPr lang="en-US" sz="1300"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934142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46AEB4C-F68F-43C6-AC63-15799D80F4FF}" type="slidenum">
              <a:rPr lang="en-US" sz="1300" smtClean="0"/>
              <a:pPr eaLnBrk="1" hangingPunct="1"/>
              <a:t>6</a:t>
            </a:fld>
            <a:endParaRPr lang="en-US" sz="1300"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584681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551F042-9BE0-448C-BD33-4F67AF2BB594}" type="slidenum">
              <a:rPr lang="en-US" sz="1300" smtClean="0"/>
              <a:pPr eaLnBrk="1" hangingPunct="1"/>
              <a:t>7</a:t>
            </a:fld>
            <a:endParaRPr lang="en-US" sz="1300" dirty="0"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947184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5EB6B26-8270-4A6D-8B33-7F47A2AD2B2D}" type="slidenum">
              <a:rPr lang="en-US" sz="1300" smtClean="0"/>
              <a:pPr eaLnBrk="1" hangingPunct="1"/>
              <a:t>8</a:t>
            </a:fld>
            <a:endParaRPr lang="en-US" sz="1300" dirty="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72726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endParaRPr lang="en-US" dirty="0" smtClean="0"/>
          </a:p>
        </p:txBody>
      </p:sp>
      <p:sp>
        <p:nvSpPr>
          <p:cNvPr id="27652"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D297487-5A77-4F76-9FB6-F6152584B3F5}" type="slidenum">
              <a:rPr lang="en-US" sz="1300" smtClean="0"/>
              <a:pPr eaLnBrk="1" hangingPunct="1"/>
              <a:t>9</a:t>
            </a:fld>
            <a:endParaRPr lang="en-US" sz="1300" dirty="0" smtClean="0"/>
          </a:p>
        </p:txBody>
      </p:sp>
    </p:spTree>
    <p:extLst>
      <p:ext uri="{BB962C8B-B14F-4D97-AF65-F5344CB8AC3E}">
        <p14:creationId xmlns:p14="http://schemas.microsoft.com/office/powerpoint/2010/main" val="2320186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79CFFD6-B943-49BC-9B17-93DD7618B75D}" type="slidenum">
              <a:rPr lang="en-US"/>
              <a:pPr>
                <a:defRPr/>
              </a:pPr>
              <a:t>‹#›</a:t>
            </a:fld>
            <a:endParaRPr lang="en-US" dirty="0"/>
          </a:p>
        </p:txBody>
      </p:sp>
    </p:spTree>
    <p:extLst>
      <p:ext uri="{BB962C8B-B14F-4D97-AF65-F5344CB8AC3E}">
        <p14:creationId xmlns:p14="http://schemas.microsoft.com/office/powerpoint/2010/main" val="3718931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0B9C95A-7BC7-4ECD-BDCD-4B1ADAE71E17}" type="slidenum">
              <a:rPr lang="en-US"/>
              <a:pPr>
                <a:defRPr/>
              </a:pPr>
              <a:t>‹#›</a:t>
            </a:fld>
            <a:endParaRPr lang="en-US" dirty="0"/>
          </a:p>
        </p:txBody>
      </p:sp>
    </p:spTree>
    <p:extLst>
      <p:ext uri="{BB962C8B-B14F-4D97-AF65-F5344CB8AC3E}">
        <p14:creationId xmlns:p14="http://schemas.microsoft.com/office/powerpoint/2010/main" val="2025298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782B24C-FCDF-47B2-B10A-5139D15374F0}" type="slidenum">
              <a:rPr lang="en-US"/>
              <a:pPr>
                <a:defRPr/>
              </a:pPr>
              <a:t>‹#›</a:t>
            </a:fld>
            <a:endParaRPr lang="en-US" dirty="0"/>
          </a:p>
        </p:txBody>
      </p:sp>
    </p:spTree>
    <p:extLst>
      <p:ext uri="{BB962C8B-B14F-4D97-AF65-F5344CB8AC3E}">
        <p14:creationId xmlns:p14="http://schemas.microsoft.com/office/powerpoint/2010/main" val="3026024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87AA4F7-FD9B-4072-9ADA-942B032D07D9}" type="slidenum">
              <a:rPr lang="en-US"/>
              <a:pPr>
                <a:defRPr/>
              </a:pPr>
              <a:t>‹#›</a:t>
            </a:fld>
            <a:endParaRPr lang="en-US" dirty="0"/>
          </a:p>
        </p:txBody>
      </p:sp>
    </p:spTree>
    <p:extLst>
      <p:ext uri="{BB962C8B-B14F-4D97-AF65-F5344CB8AC3E}">
        <p14:creationId xmlns:p14="http://schemas.microsoft.com/office/powerpoint/2010/main" val="3233059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5F0BA5B-7A1F-4644-9AA8-1529D5CF0663}" type="slidenum">
              <a:rPr lang="en-US"/>
              <a:pPr>
                <a:defRPr/>
              </a:pPr>
              <a:t>‹#›</a:t>
            </a:fld>
            <a:endParaRPr lang="en-US" dirty="0"/>
          </a:p>
        </p:txBody>
      </p:sp>
    </p:spTree>
    <p:extLst>
      <p:ext uri="{BB962C8B-B14F-4D97-AF65-F5344CB8AC3E}">
        <p14:creationId xmlns:p14="http://schemas.microsoft.com/office/powerpoint/2010/main" val="17324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21C65F-E800-4450-A65B-DEF63593FA93}" type="slidenum">
              <a:rPr lang="en-US"/>
              <a:pPr>
                <a:defRPr/>
              </a:pPr>
              <a:t>‹#›</a:t>
            </a:fld>
            <a:endParaRPr lang="en-US" dirty="0"/>
          </a:p>
        </p:txBody>
      </p:sp>
    </p:spTree>
    <p:extLst>
      <p:ext uri="{BB962C8B-B14F-4D97-AF65-F5344CB8AC3E}">
        <p14:creationId xmlns:p14="http://schemas.microsoft.com/office/powerpoint/2010/main" val="196162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4DC9882-6A04-44A7-A171-A8AD4C0711F3}" type="slidenum">
              <a:rPr lang="en-US"/>
              <a:pPr>
                <a:defRPr/>
              </a:pPr>
              <a:t>‹#›</a:t>
            </a:fld>
            <a:endParaRPr lang="en-US" dirty="0"/>
          </a:p>
        </p:txBody>
      </p:sp>
    </p:spTree>
    <p:extLst>
      <p:ext uri="{BB962C8B-B14F-4D97-AF65-F5344CB8AC3E}">
        <p14:creationId xmlns:p14="http://schemas.microsoft.com/office/powerpoint/2010/main" val="227508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D5EE8E8-00A1-40B7-9E55-C6FA7CA443F2}" type="slidenum">
              <a:rPr lang="en-US"/>
              <a:pPr>
                <a:defRPr/>
              </a:pPr>
              <a:t>‹#›</a:t>
            </a:fld>
            <a:endParaRPr lang="en-US" dirty="0"/>
          </a:p>
        </p:txBody>
      </p:sp>
    </p:spTree>
    <p:extLst>
      <p:ext uri="{BB962C8B-B14F-4D97-AF65-F5344CB8AC3E}">
        <p14:creationId xmlns:p14="http://schemas.microsoft.com/office/powerpoint/2010/main" val="547454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C2BCAFA1-474B-453F-9BB1-0B7D928179D5}" type="slidenum">
              <a:rPr lang="en-US"/>
              <a:pPr>
                <a:defRPr/>
              </a:pPr>
              <a:t>‹#›</a:t>
            </a:fld>
            <a:endParaRPr lang="en-US" dirty="0"/>
          </a:p>
        </p:txBody>
      </p:sp>
    </p:spTree>
    <p:extLst>
      <p:ext uri="{BB962C8B-B14F-4D97-AF65-F5344CB8AC3E}">
        <p14:creationId xmlns:p14="http://schemas.microsoft.com/office/powerpoint/2010/main" val="229565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2989E88-E3E8-4EA9-A3A3-576BFCC6EEF4}" type="slidenum">
              <a:rPr lang="en-US"/>
              <a:pPr>
                <a:defRPr/>
              </a:pPr>
              <a:t>‹#›</a:t>
            </a:fld>
            <a:endParaRPr lang="en-US" dirty="0"/>
          </a:p>
        </p:txBody>
      </p:sp>
    </p:spTree>
    <p:extLst>
      <p:ext uri="{BB962C8B-B14F-4D97-AF65-F5344CB8AC3E}">
        <p14:creationId xmlns:p14="http://schemas.microsoft.com/office/powerpoint/2010/main" val="2843616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95181CD-7D4F-4E7D-93BB-7A718D6F0433}" type="slidenum">
              <a:rPr lang="en-US"/>
              <a:pPr>
                <a:defRPr/>
              </a:pPr>
              <a:t>‹#›</a:t>
            </a:fld>
            <a:endParaRPr lang="en-US" dirty="0"/>
          </a:p>
        </p:txBody>
      </p:sp>
    </p:spTree>
    <p:extLst>
      <p:ext uri="{BB962C8B-B14F-4D97-AF65-F5344CB8AC3E}">
        <p14:creationId xmlns:p14="http://schemas.microsoft.com/office/powerpoint/2010/main" val="670246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90E074C6-2041-4158-A9E5-E537944E77E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8.gif"/></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7.wmf"/><Relationship Id="rId5" Type="http://schemas.openxmlformats.org/officeDocument/2006/relationships/oleObject" Target="../embeddings/oleObject2.bin"/><Relationship Id="rId4" Type="http://schemas.openxmlformats.org/officeDocument/2006/relationships/image" Target="../media/image36.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38.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9.wmf"/><Relationship Id="rId4" Type="http://schemas.openxmlformats.org/officeDocument/2006/relationships/oleObject" Target="../embeddings/oleObject4.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40.wmf"/><Relationship Id="rId4" Type="http://schemas.openxmlformats.org/officeDocument/2006/relationships/oleObject" Target="../embeddings/oleObject5.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41.wmf"/><Relationship Id="rId4" Type="http://schemas.openxmlformats.org/officeDocument/2006/relationships/oleObject" Target="../embeddings/oleObject6.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42.wmf"/><Relationship Id="rId4" Type="http://schemas.openxmlformats.org/officeDocument/2006/relationships/oleObject" Target="../embeddings/oleObject7.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43.wmf"/><Relationship Id="rId4" Type="http://schemas.openxmlformats.org/officeDocument/2006/relationships/oleObject" Target="../embeddings/oleObject8.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44.wmf"/><Relationship Id="rId4" Type="http://schemas.openxmlformats.org/officeDocument/2006/relationships/oleObject" Target="../embeddings/oleObject9.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45.wmf"/><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46.wmf"/><Relationship Id="rId4" Type="http://schemas.openxmlformats.org/officeDocument/2006/relationships/oleObject" Target="../embeddings/oleObject11.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File:Panhard-levassor.jpg"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wmf"/><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4216864"/>
            <a:ext cx="8686800" cy="1600200"/>
          </a:xfrm>
        </p:spPr>
        <p:txBody>
          <a:bodyPr/>
          <a:lstStyle/>
          <a:p>
            <a:r>
              <a:rPr lang="en-US" sz="3200" dirty="0" smtClean="0"/>
              <a:t>Lecture 2  ENGT 1200 </a:t>
            </a:r>
            <a:br>
              <a:rPr lang="en-US" sz="3200" dirty="0" smtClean="0"/>
            </a:br>
            <a:r>
              <a:rPr lang="en-US" sz="3200" dirty="0" smtClean="0"/>
              <a:t>Introduction to Industrial &amp; System Engineering</a:t>
            </a:r>
            <a:endParaRPr lang="en-US" sz="3200" dirty="0"/>
          </a:p>
        </p:txBody>
      </p:sp>
      <p:sp>
        <p:nvSpPr>
          <p:cNvPr id="8" name="Rectangle 7"/>
          <p:cNvSpPr/>
          <p:nvPr/>
        </p:nvSpPr>
        <p:spPr>
          <a:xfrm rot="21363472">
            <a:off x="543743" y="496727"/>
            <a:ext cx="8017960" cy="3477875"/>
          </a:xfrm>
          <a:prstGeom prst="rect">
            <a:avLst/>
          </a:prstGeom>
          <a:noFill/>
          <a:ln>
            <a:noFill/>
          </a:ln>
        </p:spPr>
        <p:txBody>
          <a:bodyPr wrap="square" lIns="91440" tIns="45720" rIns="91440" bIns="45720">
            <a:spAutoFit/>
          </a:bodyPr>
          <a:lstStyle/>
          <a:p>
            <a:pPr algn="ctr"/>
            <a:r>
              <a:rPr lang="en-US" sz="8000" dirty="0" smtClean="0">
                <a:ln w="18000">
                  <a:solidFill>
                    <a:schemeClr val="tx1"/>
                  </a:solidFill>
                  <a:prstDash val="solid"/>
                  <a:miter lim="800000"/>
                </a:ln>
                <a:noFill/>
              </a:rPr>
              <a:t>“History of the Lean Machine” </a:t>
            </a:r>
            <a:r>
              <a:rPr lang="en-US" sz="6000" dirty="0" smtClean="0">
                <a:ln w="18000">
                  <a:solidFill>
                    <a:schemeClr val="tx1"/>
                  </a:solidFill>
                  <a:prstDash val="solid"/>
                  <a:miter lim="800000"/>
                </a:ln>
                <a:noFill/>
              </a:rPr>
              <a:t>Selecting &amp; Sequencing</a:t>
            </a:r>
            <a:endParaRPr lang="en-US" sz="6000" cap="none" spc="0" dirty="0">
              <a:ln w="18000">
                <a:solidFill>
                  <a:schemeClr val="tx1"/>
                </a:solidFill>
                <a:prstDash val="solid"/>
                <a:miter lim="800000"/>
              </a:ln>
              <a:noFill/>
            </a:endParaRP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a:t>
            </a:fld>
            <a:endParaRPr lang="en-US" dirty="0"/>
          </a:p>
        </p:txBody>
      </p:sp>
    </p:spTree>
    <p:extLst>
      <p:ext uri="{BB962C8B-B14F-4D97-AF65-F5344CB8AC3E}">
        <p14:creationId xmlns:p14="http://schemas.microsoft.com/office/powerpoint/2010/main" val="21157450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304800"/>
            <a:ext cx="7772400" cy="1143000"/>
          </a:xfrm>
        </p:spPr>
        <p:txBody>
          <a:bodyPr/>
          <a:lstStyle/>
          <a:p>
            <a:r>
              <a:rPr lang="en-US" dirty="0" smtClean="0"/>
              <a:t>Skilled Fitters vs. the Assembler</a:t>
            </a:r>
          </a:p>
        </p:txBody>
      </p:sp>
      <p:sp>
        <p:nvSpPr>
          <p:cNvPr id="3" name="TextBox 2"/>
          <p:cNvSpPr txBox="1"/>
          <p:nvPr/>
        </p:nvSpPr>
        <p:spPr>
          <a:xfrm>
            <a:off x="838200" y="1371600"/>
            <a:ext cx="7391400" cy="5478423"/>
          </a:xfrm>
          <a:prstGeom prst="rect">
            <a:avLst/>
          </a:prstGeom>
          <a:noFill/>
        </p:spPr>
        <p:txBody>
          <a:bodyPr>
            <a:spAutoFit/>
          </a:bodyPr>
          <a:lstStyle/>
          <a:p>
            <a:pPr>
              <a:defRPr/>
            </a:pPr>
            <a:r>
              <a:rPr lang="en-US" dirty="0"/>
              <a:t>Prior to 1908 the skilled fitters average task cycle took 514 minutes or 8.46 hours to assemble a car and each worker would assemble a large part of the car before repeating the task cycle. After 1908 it was reduced to 2.3 minutes.</a:t>
            </a:r>
          </a:p>
          <a:p>
            <a:pPr>
              <a:defRPr/>
            </a:pPr>
            <a:endParaRPr lang="en-US" sz="1400" dirty="0"/>
          </a:p>
          <a:p>
            <a:pPr marL="342900" indent="-342900">
              <a:buFont typeface="Arial" pitchFamily="34" charset="0"/>
              <a:buChar char="•"/>
              <a:defRPr/>
            </a:pPr>
            <a:r>
              <a:rPr lang="en-US" dirty="0"/>
              <a:t>The Model T made its debut in 1908 with a purchase price of $825.00. Over ten thousand were sold in its first year, establishing a new record. </a:t>
            </a:r>
          </a:p>
          <a:p>
            <a:pPr marL="342900" indent="-342900">
              <a:buFont typeface="Arial" pitchFamily="34" charset="0"/>
              <a:buChar char="•"/>
              <a:defRPr/>
            </a:pPr>
            <a:r>
              <a:rPr lang="en-US" dirty="0"/>
              <a:t>Four years later the price dropped to $575.00 and sales soared. By 1914, Ford could claim a 48% share of the automobile market. </a:t>
            </a:r>
          </a:p>
          <a:p>
            <a:pPr marL="342900" indent="-342900">
              <a:buFont typeface="Arial" pitchFamily="34" charset="0"/>
              <a:buChar char="•"/>
              <a:defRPr/>
            </a:pPr>
            <a:r>
              <a:rPr lang="en-US" b="1" dirty="0">
                <a:solidFill>
                  <a:srgbClr val="002060"/>
                </a:solidFill>
                <a:effectLst>
                  <a:outerShdw blurRad="38100" dist="38100" dir="2700000" algn="tl">
                    <a:srgbClr val="000000">
                      <a:alpha val="43137"/>
                    </a:srgbClr>
                  </a:outerShdw>
                </a:effectLst>
              </a:rPr>
              <a:t>Most of this due to interchangeable </a:t>
            </a:r>
            <a:r>
              <a:rPr lang="en-US" b="1" dirty="0" smtClean="0">
                <a:solidFill>
                  <a:srgbClr val="002060"/>
                </a:solidFill>
                <a:effectLst>
                  <a:outerShdw blurRad="38100" dist="38100" dir="2700000" algn="tl">
                    <a:srgbClr val="000000">
                      <a:alpha val="43137"/>
                    </a:srgbClr>
                  </a:outerShdw>
                </a:effectLst>
              </a:rPr>
              <a:t>Parts, which </a:t>
            </a:r>
          </a:p>
          <a:p>
            <a:pPr>
              <a:defRPr/>
            </a:pPr>
            <a:r>
              <a:rPr lang="en-US" b="1" dirty="0">
                <a:solidFill>
                  <a:srgbClr val="002060"/>
                </a:solidFill>
                <a:effectLst>
                  <a:outerShdw blurRad="38100" dist="38100" dir="2700000" algn="tl">
                    <a:srgbClr val="000000">
                      <a:alpha val="43137"/>
                    </a:srgbClr>
                  </a:outerShdw>
                </a:effectLst>
              </a:rPr>
              <a:t> </a:t>
            </a:r>
            <a:r>
              <a:rPr lang="en-US" b="1" dirty="0" smtClean="0">
                <a:solidFill>
                  <a:srgbClr val="002060"/>
                </a:solidFill>
                <a:effectLst>
                  <a:outerShdw blurRad="38100" dist="38100" dir="2700000" algn="tl">
                    <a:srgbClr val="000000">
                      <a:alpha val="43137"/>
                    </a:srgbClr>
                  </a:outerShdw>
                </a:effectLst>
              </a:rPr>
              <a:t>    allowed the moving assembly line to be introduced.</a:t>
            </a:r>
            <a:endParaRPr lang="en-US" b="1" dirty="0">
              <a:solidFill>
                <a:srgbClr val="002060"/>
              </a:solidFill>
              <a:effectLst>
                <a:outerShdw blurRad="38100" dist="38100" dir="2700000" algn="tl">
                  <a:srgbClr val="000000">
                    <a:alpha val="43137"/>
                  </a:srgbClr>
                </a:outerShdw>
              </a:effectLst>
            </a:endParaRPr>
          </a:p>
          <a:p>
            <a:pPr>
              <a:defRPr/>
            </a:pPr>
            <a:endParaRPr lang="en-US" dirty="0"/>
          </a:p>
          <a:p>
            <a:pPr>
              <a:defRPr/>
            </a:pPr>
            <a:endParaRPr lang="en-US" dirty="0"/>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10</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993" y="50292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304800"/>
            <a:ext cx="7772400" cy="1143000"/>
          </a:xfrm>
        </p:spPr>
        <p:txBody>
          <a:bodyPr/>
          <a:lstStyle/>
          <a:p>
            <a:pPr eaLnBrk="1" hangingPunct="1"/>
            <a:r>
              <a:rPr lang="en-US" dirty="0" smtClean="0"/>
              <a:t>Skilled Fitters vs. the Assembler</a:t>
            </a:r>
          </a:p>
        </p:txBody>
      </p:sp>
      <p:sp>
        <p:nvSpPr>
          <p:cNvPr id="3" name="TextBox 2"/>
          <p:cNvSpPr txBox="1"/>
          <p:nvPr/>
        </p:nvSpPr>
        <p:spPr>
          <a:xfrm>
            <a:off x="990600" y="1524000"/>
            <a:ext cx="7162800" cy="4524375"/>
          </a:xfrm>
          <a:prstGeom prst="rect">
            <a:avLst/>
          </a:prstGeom>
          <a:noFill/>
        </p:spPr>
        <p:txBody>
          <a:bodyPr>
            <a:spAutoFit/>
          </a:bodyPr>
          <a:lstStyle/>
          <a:p>
            <a:pPr>
              <a:defRPr/>
            </a:pPr>
            <a:r>
              <a:rPr lang="en-US" b="1" dirty="0">
                <a:solidFill>
                  <a:srgbClr val="FF0000"/>
                </a:solidFill>
              </a:rPr>
              <a:t>By 1913 with the introduction of the moving assembly line which cost less than $3,500.00 to install. </a:t>
            </a:r>
            <a:endParaRPr lang="en-US" b="1" dirty="0" smtClean="0">
              <a:solidFill>
                <a:srgbClr val="FF0000"/>
              </a:solidFill>
            </a:endParaRPr>
          </a:p>
          <a:p>
            <a:pPr marL="342900" indent="-342900">
              <a:buFont typeface="Arial" pitchFamily="34" charset="0"/>
              <a:buChar char="•"/>
              <a:defRPr/>
            </a:pPr>
            <a:r>
              <a:rPr lang="en-US" b="1" dirty="0" smtClean="0">
                <a:solidFill>
                  <a:srgbClr val="002060"/>
                </a:solidFill>
              </a:rPr>
              <a:t>The assembler </a:t>
            </a:r>
            <a:r>
              <a:rPr lang="en-US" b="1" dirty="0">
                <a:solidFill>
                  <a:srgbClr val="002060"/>
                </a:solidFill>
              </a:rPr>
              <a:t>did not need to move and the average cycle time was reduced to 1.9 </a:t>
            </a:r>
            <a:r>
              <a:rPr lang="en-US" b="1" dirty="0" smtClean="0">
                <a:solidFill>
                  <a:srgbClr val="002060"/>
                </a:solidFill>
              </a:rPr>
              <a:t>minutes.</a:t>
            </a:r>
          </a:p>
          <a:p>
            <a:pPr marL="342900" indent="-342900">
              <a:buFont typeface="Arial" pitchFamily="34" charset="0"/>
              <a:buChar char="•"/>
              <a:defRPr/>
            </a:pPr>
            <a:r>
              <a:rPr lang="en-US" b="1" dirty="0" smtClean="0">
                <a:solidFill>
                  <a:srgbClr val="002060"/>
                </a:solidFill>
              </a:rPr>
              <a:t> </a:t>
            </a:r>
            <a:r>
              <a:rPr lang="en-US" b="1" dirty="0">
                <a:solidFill>
                  <a:srgbClr val="002060"/>
                </a:solidFill>
              </a:rPr>
              <a:t>the movement of the line enforced the cycle time!</a:t>
            </a:r>
          </a:p>
          <a:p>
            <a:pPr marL="342900" indent="-342900">
              <a:buFont typeface="Arial" pitchFamily="34" charset="0"/>
              <a:buChar char="•"/>
              <a:defRPr/>
            </a:pPr>
            <a:r>
              <a:rPr lang="en-US" b="1" dirty="0">
                <a:solidFill>
                  <a:srgbClr val="002060"/>
                </a:solidFill>
              </a:rPr>
              <a:t>It reduced human effort.</a:t>
            </a:r>
          </a:p>
          <a:p>
            <a:pPr marL="342900" indent="-342900">
              <a:buFont typeface="Arial" pitchFamily="34" charset="0"/>
              <a:buChar char="•"/>
              <a:defRPr/>
            </a:pPr>
            <a:r>
              <a:rPr lang="en-US" b="1" dirty="0">
                <a:solidFill>
                  <a:srgbClr val="002060"/>
                </a:solidFill>
              </a:rPr>
              <a:t>Reduced the inventory of parts waiting to be assembled.</a:t>
            </a:r>
          </a:p>
          <a:p>
            <a:pPr>
              <a:defRPr/>
            </a:pPr>
            <a:r>
              <a:rPr lang="en-US" dirty="0">
                <a:effectLst>
                  <a:outerShdw blurRad="38100" dist="38100" dir="2700000" algn="tl">
                    <a:srgbClr val="000000">
                      <a:alpha val="43137"/>
                    </a:srgbClr>
                  </a:outerShdw>
                </a:effectLst>
              </a:rPr>
              <a:t>Other examples of production improvement were in 1913 it took 594 minutes to produce an engine, but only 226 in 1914. In 1913 an Axle took 150 minutes  and only 26.5 in 1914.</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304800"/>
            <a:ext cx="7772400" cy="1143000"/>
          </a:xfrm>
        </p:spPr>
        <p:txBody>
          <a:bodyPr/>
          <a:lstStyle/>
          <a:p>
            <a:pPr eaLnBrk="1" hangingPunct="1"/>
            <a:r>
              <a:rPr lang="en-US" dirty="0" smtClean="0"/>
              <a:t>Skilled Fitters vs. the Assembler</a:t>
            </a:r>
          </a:p>
        </p:txBody>
      </p:sp>
      <p:pic>
        <p:nvPicPr>
          <p:cNvPr id="10243" name="Picture 4" descr="http://us.history.wisc.edu/hist102/photos/assets/photos/103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524000"/>
            <a:ext cx="70643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1"/>
          <p:cNvSpPr txBox="1">
            <a:spLocks noChangeArrowheads="1"/>
          </p:cNvSpPr>
          <p:nvPr/>
        </p:nvSpPr>
        <p:spPr bwMode="auto">
          <a:xfrm rot="-198957">
            <a:off x="304800" y="1676400"/>
            <a:ext cx="2438400" cy="30464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Savings due to interchangeable parts, time to assemble and work in progress constantly reduced the cost of the car…</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304800"/>
            <a:ext cx="7772400" cy="1143000"/>
          </a:xfrm>
        </p:spPr>
        <p:txBody>
          <a:bodyPr/>
          <a:lstStyle/>
          <a:p>
            <a:pPr algn="l"/>
            <a:r>
              <a:rPr lang="en-US" dirty="0" smtClean="0"/>
              <a:t>Mass Production</a:t>
            </a:r>
          </a:p>
        </p:txBody>
      </p:sp>
      <p:sp>
        <p:nvSpPr>
          <p:cNvPr id="3" name="TextBox 2"/>
          <p:cNvSpPr txBox="1"/>
          <p:nvPr/>
        </p:nvSpPr>
        <p:spPr>
          <a:xfrm>
            <a:off x="685800" y="1600200"/>
            <a:ext cx="7772400" cy="4524375"/>
          </a:xfrm>
          <a:prstGeom prst="rect">
            <a:avLst/>
          </a:prstGeom>
          <a:noFill/>
        </p:spPr>
        <p:txBody>
          <a:bodyPr>
            <a:spAutoFit/>
          </a:bodyPr>
          <a:lstStyle/>
          <a:p>
            <a:pPr>
              <a:defRPr/>
            </a:pPr>
            <a:r>
              <a:rPr lang="en-US" dirty="0"/>
              <a:t>By 1915 Ford had perfected the interchangeable worker at the newly built Highland Park Plant where 7000 workers newly hired at the Detroit facility came directly from or were right off the boat and new to the United States. </a:t>
            </a:r>
          </a:p>
          <a:p>
            <a:pPr marL="342900" indent="-342900">
              <a:buFont typeface="Arial" pitchFamily="34" charset="0"/>
              <a:buChar char="•"/>
              <a:defRPr/>
            </a:pPr>
            <a:r>
              <a:rPr lang="en-US" b="1" dirty="0"/>
              <a:t>A survey revealed that more than 50 languages were spoken in plant, but workers need only accomplish the task at their work station on the moving assembly </a:t>
            </a:r>
            <a:r>
              <a:rPr lang="en-US" dirty="0">
                <a:solidFill>
                  <a:schemeClr val="accent2"/>
                </a:solidFill>
                <a:effectLst>
                  <a:outerShdw blurRad="38100" dist="38100" dir="2700000" algn="tl">
                    <a:srgbClr val="000000">
                      <a:alpha val="43137"/>
                    </a:srgbClr>
                  </a:outerShdw>
                </a:effectLst>
              </a:rPr>
              <a:t>line…It took years to train the skilled worker, but only 5 minutes to show the assemble how to do their job!</a:t>
            </a:r>
          </a:p>
          <a:p>
            <a:pPr marL="342900" indent="-342900">
              <a:buFont typeface="Arial" pitchFamily="34" charset="0"/>
              <a:buChar char="•"/>
              <a:defRPr/>
            </a:pPr>
            <a:r>
              <a:rPr lang="en-US" dirty="0">
                <a:solidFill>
                  <a:srgbClr val="FF0000"/>
                </a:solidFill>
                <a:effectLst>
                  <a:outerShdw blurRad="38100" dist="38100" dir="2700000" algn="tl">
                    <a:srgbClr val="000000">
                      <a:alpha val="43137"/>
                    </a:srgbClr>
                  </a:outerShdw>
                </a:effectLst>
              </a:rPr>
              <a:t>The more skilled worker was removed from production and concentrated on the production and maintenance of fixtures and tools… </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13</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04800"/>
            <a:ext cx="7772400" cy="1143000"/>
          </a:xfrm>
        </p:spPr>
        <p:txBody>
          <a:bodyPr/>
          <a:lstStyle/>
          <a:p>
            <a:r>
              <a:rPr lang="en-US" dirty="0" smtClean="0"/>
              <a:t>1913 Assembly Line</a:t>
            </a:r>
          </a:p>
        </p:txBody>
      </p:sp>
      <p:pic>
        <p:nvPicPr>
          <p:cNvPr id="12291" name="Picture 2" descr="The First Ford Assembly Line, 19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5715000"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Box 2"/>
          <p:cNvSpPr txBox="1">
            <a:spLocks noChangeArrowheads="1"/>
          </p:cNvSpPr>
          <p:nvPr/>
        </p:nvSpPr>
        <p:spPr bwMode="auto">
          <a:xfrm>
            <a:off x="6553200" y="2133600"/>
            <a:ext cx="1981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Here the chassis and body are assembled at the end of the 1913 line. </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04800"/>
            <a:ext cx="7772400" cy="1143000"/>
          </a:xfrm>
        </p:spPr>
        <p:txBody>
          <a:bodyPr/>
          <a:lstStyle/>
          <a:p>
            <a:pPr eaLnBrk="1" hangingPunct="1"/>
            <a:r>
              <a:rPr lang="en-US" dirty="0" smtClean="0"/>
              <a:t>The Model T</a:t>
            </a:r>
          </a:p>
        </p:txBody>
      </p:sp>
      <p:sp>
        <p:nvSpPr>
          <p:cNvPr id="13315" name="Text Box 3"/>
          <p:cNvSpPr txBox="1">
            <a:spLocks noChangeArrowheads="1"/>
          </p:cNvSpPr>
          <p:nvPr/>
        </p:nvSpPr>
        <p:spPr bwMode="auto">
          <a:xfrm>
            <a:off x="1143000" y="1504950"/>
            <a:ext cx="7010400" cy="384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461963" indent="-2333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The Model T was Henry Ford’s twentieth design over a five year period that began with the original Model A. With the Model T Ford achieved two objectives</a:t>
            </a:r>
          </a:p>
          <a:p>
            <a:pPr lvl="1" eaLnBrk="1" hangingPunct="1">
              <a:spcBef>
                <a:spcPct val="50000"/>
              </a:spcBef>
              <a:buFontTx/>
              <a:buChar char="•"/>
            </a:pPr>
            <a:r>
              <a:rPr lang="en-US" sz="2800" b="1" dirty="0"/>
              <a:t>He had designed a car for manufacture</a:t>
            </a:r>
          </a:p>
          <a:p>
            <a:pPr lvl="1" eaLnBrk="1" hangingPunct="1">
              <a:spcBef>
                <a:spcPct val="50000"/>
              </a:spcBef>
              <a:buFontTx/>
              <a:buChar char="•"/>
            </a:pPr>
            <a:r>
              <a:rPr lang="en-US" sz="2800" b="1" dirty="0"/>
              <a:t>He had designed a car that was user friendly</a:t>
            </a:r>
            <a:endParaRPr lang="en-US" sz="2800" dirty="0"/>
          </a:p>
          <a:p>
            <a:pPr eaLnBrk="1" hangingPunct="1">
              <a:spcBef>
                <a:spcPct val="50000"/>
              </a:spcBef>
            </a:pPr>
            <a:endParaRPr lang="en-US" dirty="0"/>
          </a:p>
        </p:txBody>
      </p:sp>
      <p:sp>
        <p:nvSpPr>
          <p:cNvPr id="7172" name="Text Box 4"/>
          <p:cNvSpPr txBox="1">
            <a:spLocks noChangeArrowheads="1"/>
          </p:cNvSpPr>
          <p:nvPr/>
        </p:nvSpPr>
        <p:spPr bwMode="auto">
          <a:xfrm>
            <a:off x="1119554" y="4716463"/>
            <a:ext cx="73914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US" sz="2800" b="1" dirty="0" smtClean="0">
                <a:solidFill>
                  <a:srgbClr val="FF3300"/>
                </a:solidFill>
                <a:effectLst>
                  <a:outerShdw blurRad="38100" dist="38100" dir="2700000" algn="tl">
                    <a:srgbClr val="000000">
                      <a:alpha val="43137"/>
                    </a:srgbClr>
                  </a:outerShdw>
                </a:effectLst>
              </a:rPr>
              <a:t>These two point are the basis for his success and far outweigh the prominence given to the assembly line…</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15</a:t>
            </a:fld>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5800" y="228600"/>
            <a:ext cx="7772400" cy="1143000"/>
          </a:xfrm>
        </p:spPr>
        <p:txBody>
          <a:bodyPr/>
          <a:lstStyle/>
          <a:p>
            <a:pPr eaLnBrk="1" hangingPunct="1"/>
            <a:r>
              <a:rPr lang="en-US" dirty="0" smtClean="0"/>
              <a:t>Myths</a:t>
            </a:r>
          </a:p>
        </p:txBody>
      </p:sp>
      <p:sp>
        <p:nvSpPr>
          <p:cNvPr id="10243" name="TextBox 2"/>
          <p:cNvSpPr txBox="1">
            <a:spLocks noChangeArrowheads="1"/>
          </p:cNvSpPr>
          <p:nvPr/>
        </p:nvSpPr>
        <p:spPr bwMode="auto">
          <a:xfrm>
            <a:off x="685800" y="1447800"/>
            <a:ext cx="77724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r>
              <a:rPr lang="en-US" dirty="0" smtClean="0"/>
              <a:t>No one really knows if Henry Ford said that </a:t>
            </a:r>
            <a:r>
              <a:rPr lang="en-US" b="1" i="1" dirty="0" smtClean="0"/>
              <a:t>“you can have Model T Fords "in any color, so long as it's Black”?</a:t>
            </a:r>
          </a:p>
          <a:p>
            <a:pPr eaLnBrk="1" hangingPunct="1">
              <a:defRPr/>
            </a:pPr>
            <a:endParaRPr lang="en-US" dirty="0" smtClean="0"/>
          </a:p>
          <a:p>
            <a:pPr eaLnBrk="1" hangingPunct="1">
              <a:defRPr/>
            </a:pPr>
            <a:r>
              <a:rPr lang="en-US" dirty="0" smtClean="0"/>
              <a:t>This was only true after 1913, as earlier cars were available in </a:t>
            </a:r>
            <a:r>
              <a:rPr lang="en-US" b="1" dirty="0" smtClean="0">
                <a:solidFill>
                  <a:schemeClr val="accent1">
                    <a:lumMod val="50000"/>
                  </a:schemeClr>
                </a:solidFill>
              </a:rPr>
              <a:t>green</a:t>
            </a:r>
            <a:r>
              <a:rPr lang="en-US" b="1" dirty="0" smtClean="0"/>
              <a:t>, </a:t>
            </a:r>
            <a:r>
              <a:rPr lang="en-US" b="1" dirty="0" smtClean="0">
                <a:solidFill>
                  <a:srgbClr val="FF0000"/>
                </a:solidFill>
              </a:rPr>
              <a:t>red, </a:t>
            </a:r>
            <a:r>
              <a:rPr lang="en-US" b="1" dirty="0" smtClean="0">
                <a:solidFill>
                  <a:schemeClr val="accent2"/>
                </a:solidFill>
              </a:rPr>
              <a:t>blue</a:t>
            </a:r>
            <a:r>
              <a:rPr lang="en-US" b="1" dirty="0" smtClean="0"/>
              <a:t> </a:t>
            </a:r>
            <a:r>
              <a:rPr lang="en-US" dirty="0" smtClean="0"/>
              <a:t>and </a:t>
            </a:r>
            <a:r>
              <a:rPr lang="en-US" b="1" dirty="0" smtClean="0">
                <a:solidFill>
                  <a:schemeClr val="bg1">
                    <a:lumMod val="50000"/>
                  </a:schemeClr>
                </a:solidFill>
              </a:rPr>
              <a:t>grey</a:t>
            </a:r>
            <a:r>
              <a:rPr lang="en-US" dirty="0" smtClean="0"/>
              <a:t>. In fact, in the first year, Model T Fords were not available in black at all! </a:t>
            </a:r>
          </a:p>
          <a:p>
            <a:pPr eaLnBrk="1" hangingPunct="1">
              <a:defRPr/>
            </a:pPr>
            <a:endParaRPr lang="en-US" dirty="0" smtClean="0"/>
          </a:p>
          <a:p>
            <a:pPr eaLnBrk="1" hangingPunct="1">
              <a:defRPr/>
            </a:pPr>
            <a:r>
              <a:rPr lang="en-US" dirty="0" smtClean="0">
                <a:effectLst>
                  <a:outerShdw blurRad="38100" dist="38100" dir="2700000" algn="tl">
                    <a:srgbClr val="000000">
                      <a:alpha val="43137"/>
                    </a:srgbClr>
                  </a:outerShdw>
                </a:effectLst>
              </a:rPr>
              <a:t>The switch to all black cars in 1913 was due to Ford's ongoing obsession with cost and price reduction, a </a:t>
            </a:r>
            <a:r>
              <a:rPr lang="en-US" u="sng" dirty="0" smtClean="0">
                <a:effectLst>
                  <a:outerShdw blurRad="38100" dist="38100" dir="2700000" algn="tl">
                    <a:srgbClr val="000000">
                      <a:alpha val="43137"/>
                    </a:srgbClr>
                  </a:outerShdw>
                </a:effectLst>
              </a:rPr>
              <a:t>value issue</a:t>
            </a:r>
            <a:r>
              <a:rPr lang="en-US" dirty="0" smtClean="0">
                <a:effectLst>
                  <a:outerShdw blurRad="38100" dist="38100" dir="2700000" algn="tl">
                    <a:srgbClr val="000000">
                      <a:alpha val="43137"/>
                    </a:srgbClr>
                  </a:outerShdw>
                </a:effectLst>
              </a:rPr>
              <a:t>, and was not, as is generally believed, to reduce drying time or increase production.</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81000"/>
            <a:ext cx="7772400" cy="1143000"/>
          </a:xfrm>
        </p:spPr>
        <p:txBody>
          <a:bodyPr/>
          <a:lstStyle/>
          <a:p>
            <a:pPr eaLnBrk="1" hangingPunct="1"/>
            <a:r>
              <a:rPr lang="en-US" dirty="0" smtClean="0"/>
              <a:t>Design for Manufacture</a:t>
            </a:r>
          </a:p>
        </p:txBody>
      </p:sp>
      <p:sp>
        <p:nvSpPr>
          <p:cNvPr id="15363" name="Text Box 3"/>
          <p:cNvSpPr txBox="1">
            <a:spLocks noChangeArrowheads="1"/>
          </p:cNvSpPr>
          <p:nvPr/>
        </p:nvSpPr>
        <p:spPr bwMode="auto">
          <a:xfrm>
            <a:off x="1066800" y="1524000"/>
            <a:ext cx="6934200" cy="356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82625"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The design for manufacture was achieved through Henry Fords obsession with using standard gauging systems and measurements to achieve interchangeable parts.</a:t>
            </a:r>
          </a:p>
          <a:p>
            <a:pPr lvl="1" eaLnBrk="1" hangingPunct="1">
              <a:spcBef>
                <a:spcPct val="50000"/>
              </a:spcBef>
              <a:buFontTx/>
              <a:buChar char="•"/>
            </a:pPr>
            <a:r>
              <a:rPr lang="en-US" b="1" dirty="0"/>
              <a:t>He insisted on working to a gauge</a:t>
            </a:r>
          </a:p>
          <a:p>
            <a:pPr lvl="1" eaLnBrk="1" hangingPunct="1">
              <a:spcBef>
                <a:spcPct val="50000"/>
              </a:spcBef>
              <a:buFontTx/>
              <a:buChar char="•"/>
            </a:pPr>
            <a:r>
              <a:rPr lang="en-US" b="1" dirty="0"/>
              <a:t>He worked to reduce needed parts</a:t>
            </a:r>
          </a:p>
          <a:p>
            <a:pPr lvl="1" eaLnBrk="1" hangingPunct="1">
              <a:spcBef>
                <a:spcPct val="50000"/>
              </a:spcBef>
              <a:buFontTx/>
              <a:buChar char="•"/>
            </a:pPr>
            <a:r>
              <a:rPr lang="en-US" b="1" dirty="0"/>
              <a:t>He realized the payoff on simplicity of parts and the savings to be realized in assembly</a:t>
            </a:r>
          </a:p>
        </p:txBody>
      </p:sp>
      <p:sp>
        <p:nvSpPr>
          <p:cNvPr id="9220" name="Text Box 4"/>
          <p:cNvSpPr txBox="1">
            <a:spLocks noChangeArrowheads="1"/>
          </p:cNvSpPr>
          <p:nvPr/>
        </p:nvSpPr>
        <p:spPr bwMode="auto">
          <a:xfrm>
            <a:off x="914400" y="5257800"/>
            <a:ext cx="72390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US" b="1" dirty="0" smtClean="0">
                <a:solidFill>
                  <a:srgbClr val="FF3300"/>
                </a:solidFill>
                <a:effectLst>
                  <a:outerShdw blurRad="38100" dist="38100" dir="2700000" algn="tl">
                    <a:srgbClr val="000000">
                      <a:alpha val="43137"/>
                    </a:srgbClr>
                  </a:outerShdw>
                </a:effectLst>
              </a:rPr>
              <a:t>This was the groundwork for “Reliability Engineering” and reduced the cost of an automobile significantly a Value Engineering issue…</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17</a:t>
            </a:fld>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lstStyle/>
          <a:p>
            <a:pPr eaLnBrk="1" hangingPunct="1"/>
            <a:r>
              <a:rPr lang="en-US" dirty="0" smtClean="0"/>
              <a:t>Design for Use</a:t>
            </a:r>
          </a:p>
        </p:txBody>
      </p:sp>
      <p:sp>
        <p:nvSpPr>
          <p:cNvPr id="16387" name="Text Box 3"/>
          <p:cNvSpPr txBox="1">
            <a:spLocks noChangeArrowheads="1"/>
          </p:cNvSpPr>
          <p:nvPr/>
        </p:nvSpPr>
        <p:spPr bwMode="auto">
          <a:xfrm>
            <a:off x="1066800" y="1374775"/>
            <a:ext cx="6934200" cy="415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82625"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The friendly use of the Model T was by design and he achieved an unprecedented ease of operation and maintenance for the day.</a:t>
            </a:r>
          </a:p>
          <a:p>
            <a:pPr marL="515938" lvl="1" eaLnBrk="1" hangingPunct="1">
              <a:spcBef>
                <a:spcPct val="50000"/>
              </a:spcBef>
              <a:buFontTx/>
              <a:buChar char="•"/>
            </a:pPr>
            <a:r>
              <a:rPr lang="en-US" b="1" dirty="0"/>
              <a:t>He assumed his buyer would be a farmer with modest tools and mechanical skill…</a:t>
            </a:r>
          </a:p>
          <a:p>
            <a:pPr marL="515938" lvl="1" eaLnBrk="1" hangingPunct="1">
              <a:spcBef>
                <a:spcPct val="50000"/>
              </a:spcBef>
              <a:buFontTx/>
              <a:buChar char="•"/>
            </a:pPr>
            <a:r>
              <a:rPr lang="en-US" b="1" dirty="0"/>
              <a:t>He wrote the Model T’s owners manual in a question-and-answer form. In sixty four pages he explained how owners could use simple tools to solve any of the 140 problems likely to crop up with the car…  </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18</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152400"/>
            <a:ext cx="7772400" cy="1143000"/>
          </a:xfrm>
        </p:spPr>
        <p:txBody>
          <a:bodyPr/>
          <a:lstStyle/>
          <a:p>
            <a:pPr eaLnBrk="1" hangingPunct="1"/>
            <a:r>
              <a:rPr lang="en-US" dirty="0" smtClean="0"/>
              <a:t>Customer Focus</a:t>
            </a: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1540">
            <a:off x="771525" y="1404938"/>
            <a:ext cx="3429000" cy="492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362450" y="1127125"/>
            <a:ext cx="4095750" cy="5478463"/>
          </a:xfrm>
          <a:prstGeom prst="rect">
            <a:avLst/>
          </a:prstGeom>
          <a:noFill/>
        </p:spPr>
        <p:txBody>
          <a:bodyPr>
            <a:spAutoFit/>
          </a:bodyPr>
          <a:lstStyle/>
          <a:p>
            <a:pPr>
              <a:defRPr/>
            </a:pPr>
            <a:r>
              <a:rPr lang="en-US" dirty="0"/>
              <a:t>Identifying the customer and the environment the product would be use in this book was a great seller or the product.</a:t>
            </a:r>
          </a:p>
          <a:p>
            <a:pPr>
              <a:defRPr/>
            </a:pPr>
            <a:endParaRPr lang="en-US" sz="1400" dirty="0"/>
          </a:p>
          <a:p>
            <a:pPr marL="342900" indent="-342900">
              <a:buFont typeface="Arial" pitchFamily="34" charset="0"/>
              <a:buChar char="•"/>
              <a:defRPr/>
            </a:pPr>
            <a:r>
              <a:rPr lang="en-US" dirty="0"/>
              <a:t>As there were no paved roads in most towns or any in the country the Model T was indeed the first SUV.</a:t>
            </a:r>
          </a:p>
          <a:p>
            <a:pPr marL="342900" indent="-342900">
              <a:buFont typeface="Arial" pitchFamily="34" charset="0"/>
              <a:buChar char="•"/>
              <a:defRPr/>
            </a:pPr>
            <a:r>
              <a:rPr lang="en-US" dirty="0"/>
              <a:t>The distance to a dealer or repair shop was an issue to be solved.</a:t>
            </a:r>
          </a:p>
          <a:p>
            <a:pPr marL="342900" indent="-342900">
              <a:buFont typeface="Arial" pitchFamily="34" charset="0"/>
              <a:buChar char="•"/>
              <a:defRPr/>
            </a:pPr>
            <a:r>
              <a:rPr lang="en-US" dirty="0"/>
              <a:t>The vehicle was to be used as a replace a horse and as a tool…</a:t>
            </a:r>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dirty="0" smtClean="0"/>
              <a:t>Lecture Objectives</a:t>
            </a:r>
            <a:endParaRPr lang="en-US" dirty="0"/>
          </a:p>
        </p:txBody>
      </p:sp>
      <p:sp>
        <p:nvSpPr>
          <p:cNvPr id="3" name="TextBox 2"/>
          <p:cNvSpPr txBox="1"/>
          <p:nvPr/>
        </p:nvSpPr>
        <p:spPr>
          <a:xfrm>
            <a:off x="685800" y="1371600"/>
            <a:ext cx="7772400" cy="4893647"/>
          </a:xfrm>
          <a:prstGeom prst="rect">
            <a:avLst/>
          </a:prstGeom>
          <a:noFill/>
        </p:spPr>
        <p:txBody>
          <a:bodyPr wrap="square" rtlCol="0">
            <a:spAutoFit/>
          </a:bodyPr>
          <a:lstStyle/>
          <a:p>
            <a:pPr marL="457200" indent="-457200">
              <a:buFont typeface="+mj-lt"/>
              <a:buAutoNum type="arabicPeriod"/>
            </a:pPr>
            <a:r>
              <a:rPr lang="en-US" dirty="0" smtClean="0"/>
              <a:t>Define the history of the mass manufacturing system.</a:t>
            </a:r>
          </a:p>
          <a:p>
            <a:pPr marL="457200" indent="-457200">
              <a:buFont typeface="+mj-lt"/>
              <a:buAutoNum type="arabicPeriod"/>
            </a:pPr>
            <a:r>
              <a:rPr lang="en-US" dirty="0" smtClean="0"/>
              <a:t>Define the Ford Model T a car made for manufacture!</a:t>
            </a:r>
          </a:p>
          <a:p>
            <a:pPr marL="457200" indent="-457200">
              <a:buFont typeface="+mj-lt"/>
              <a:buAutoNum type="arabicPeriod"/>
            </a:pPr>
            <a:r>
              <a:rPr lang="en-US" dirty="0" smtClean="0"/>
              <a:t>Define the Ford Model T a car that was user friendly!</a:t>
            </a:r>
          </a:p>
          <a:p>
            <a:pPr marL="457200" indent="-457200">
              <a:buFont typeface="+mj-lt"/>
              <a:buAutoNum type="arabicPeriod"/>
            </a:pPr>
            <a:r>
              <a:rPr lang="en-US" dirty="0" smtClean="0"/>
              <a:t>Define the achievement of interchangeable parts and its relationship to metrology, value, &amp; reliability!</a:t>
            </a:r>
          </a:p>
          <a:p>
            <a:pPr marL="457200" indent="-457200">
              <a:buFont typeface="+mj-lt"/>
              <a:buAutoNum type="arabicPeriod"/>
            </a:pPr>
            <a:r>
              <a:rPr lang="en-US" dirty="0" smtClean="0"/>
              <a:t>Define the achievement of the interchangeable worker and its relationship to value &amp; reliability!</a:t>
            </a:r>
          </a:p>
          <a:p>
            <a:pPr marL="457200" indent="-457200">
              <a:buFont typeface="+mj-lt"/>
              <a:buAutoNum type="arabicPeriod"/>
            </a:pPr>
            <a:r>
              <a:rPr lang="en-US" dirty="0" smtClean="0"/>
              <a:t>Define the history of the Toyota/lean manufacturing system.</a:t>
            </a:r>
          </a:p>
          <a:p>
            <a:pPr marL="457200" indent="-457200">
              <a:buFont typeface="+mj-lt"/>
              <a:buAutoNum type="arabicPeriod"/>
            </a:pPr>
            <a:r>
              <a:rPr lang="en-US" dirty="0" smtClean="0"/>
              <a:t>Describe the key figures in developing the Toyota Manufacturing System.</a:t>
            </a:r>
          </a:p>
          <a:p>
            <a:pPr marL="457200" indent="-457200">
              <a:buFont typeface="+mj-lt"/>
              <a:buAutoNum type="arabicPeriod"/>
            </a:pPr>
            <a:r>
              <a:rPr lang="en-US" dirty="0" smtClean="0"/>
              <a:t>Define tools essential to the system.</a:t>
            </a:r>
          </a:p>
          <a:p>
            <a:pPr marL="457200" indent="-457200">
              <a:buFont typeface="+mj-lt"/>
              <a:buAutoNum type="arabicPeriod"/>
            </a:pPr>
            <a:endParaRPr lang="en-US" dirty="0"/>
          </a:p>
        </p:txBody>
      </p:sp>
      <p:sp>
        <p:nvSpPr>
          <p:cNvPr id="4" name="Slide Number Placeholder 3"/>
          <p:cNvSpPr>
            <a:spLocks noGrp="1"/>
          </p:cNvSpPr>
          <p:nvPr>
            <p:ph type="sldNum" sz="quarter" idx="12"/>
          </p:nvPr>
        </p:nvSpPr>
        <p:spPr/>
        <p:txBody>
          <a:bodyPr/>
          <a:lstStyle/>
          <a:p>
            <a:pPr>
              <a:defRPr/>
            </a:pPr>
            <a:fld id="{2D5EE8E8-00A1-40B7-9E55-C6FA7CA443F2}" type="slidenum">
              <a:rPr lang="en-US" smtClean="0"/>
              <a:pPr>
                <a:defRPr/>
              </a:pPr>
              <a:t>2</a:t>
            </a:fld>
            <a:endParaRPr lang="en-US" dirty="0"/>
          </a:p>
        </p:txBody>
      </p:sp>
    </p:spTree>
    <p:extLst>
      <p:ext uri="{BB962C8B-B14F-4D97-AF65-F5344CB8AC3E}">
        <p14:creationId xmlns:p14="http://schemas.microsoft.com/office/powerpoint/2010/main" val="47818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7938"/>
            <a:ext cx="7772400" cy="1143000"/>
          </a:xfrm>
        </p:spPr>
        <p:txBody>
          <a:bodyPr/>
          <a:lstStyle/>
          <a:p>
            <a:pPr eaLnBrk="1" hangingPunct="1"/>
            <a:r>
              <a:rPr lang="en-US" dirty="0" smtClean="0"/>
              <a:t>Sample Page Example</a:t>
            </a:r>
          </a:p>
        </p:txBody>
      </p:sp>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165225"/>
            <a:ext cx="7781925" cy="5292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6" name="TextBox 1"/>
          <p:cNvSpPr txBox="1">
            <a:spLocks noChangeArrowheads="1"/>
          </p:cNvSpPr>
          <p:nvPr/>
        </p:nvSpPr>
        <p:spPr bwMode="auto">
          <a:xfrm>
            <a:off x="5353050" y="5029200"/>
            <a:ext cx="3540125" cy="12001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“Fords competitors were amazed at the designed-in reparability”</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52400"/>
            <a:ext cx="7772400" cy="1143000"/>
          </a:xfrm>
        </p:spPr>
        <p:txBody>
          <a:bodyPr/>
          <a:lstStyle/>
          <a:p>
            <a:pPr eaLnBrk="1" hangingPunct="1"/>
            <a:r>
              <a:rPr lang="en-US" dirty="0" smtClean="0"/>
              <a:t>Design For Use</a:t>
            </a:r>
          </a:p>
        </p:txBody>
      </p:sp>
      <p:sp>
        <p:nvSpPr>
          <p:cNvPr id="19459" name="Text Box 3"/>
          <p:cNvSpPr txBox="1">
            <a:spLocks noChangeArrowheads="1"/>
          </p:cNvSpPr>
          <p:nvPr/>
        </p:nvSpPr>
        <p:spPr bwMode="auto">
          <a:xfrm>
            <a:off x="762000" y="1981200"/>
            <a:ext cx="7543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dirty="0"/>
          </a:p>
        </p:txBody>
      </p:sp>
      <p:sp>
        <p:nvSpPr>
          <p:cNvPr id="11268" name="Text Box 4"/>
          <p:cNvSpPr txBox="1">
            <a:spLocks noChangeArrowheads="1"/>
          </p:cNvSpPr>
          <p:nvPr/>
        </p:nvSpPr>
        <p:spPr bwMode="auto">
          <a:xfrm>
            <a:off x="762000" y="1212850"/>
            <a:ext cx="7696200" cy="415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82625"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US" b="1" dirty="0" smtClean="0"/>
              <a:t>For example, owners could remove cylinder-head carbon, which cased knocking and power loss, from chamber roofs and piston crowns by removing by fifteen cap screws that held the cylinder head and use a putty knife as a scraper.</a:t>
            </a:r>
          </a:p>
          <a:p>
            <a:pPr marL="457200" indent="-457200" eaLnBrk="1" hangingPunct="1">
              <a:spcBef>
                <a:spcPct val="50000"/>
              </a:spcBef>
              <a:buFont typeface="Arial" pitchFamily="34" charset="0"/>
              <a:buChar char="•"/>
              <a:defRPr/>
            </a:pPr>
            <a:r>
              <a:rPr lang="en-US" b="1" i="1" dirty="0" smtClean="0">
                <a:effectLst>
                  <a:outerShdw blurRad="38100" dist="38100" dir="2700000" algn="tl">
                    <a:srgbClr val="000000">
                      <a:alpha val="43137"/>
                    </a:srgbClr>
                  </a:outerShdw>
                </a:effectLst>
              </a:rPr>
              <a:t>Unlike any other manufacturer, if a part needed replacement the owner could buy a spare at a Ford dealer and simply screw or bolt it on. With Ford Model T parts there was no fitting needed.</a:t>
            </a:r>
          </a:p>
          <a:p>
            <a:pPr lvl="1" eaLnBrk="1" hangingPunct="1">
              <a:spcBef>
                <a:spcPct val="50000"/>
              </a:spcBef>
              <a:defRPr/>
            </a:pPr>
            <a:endParaRPr lang="en-US" b="1" dirty="0" smtClean="0"/>
          </a:p>
        </p:txBody>
      </p:sp>
      <p:sp>
        <p:nvSpPr>
          <p:cNvPr id="11269" name="Text Box 5"/>
          <p:cNvSpPr txBox="1">
            <a:spLocks noChangeArrowheads="1"/>
          </p:cNvSpPr>
          <p:nvPr/>
        </p:nvSpPr>
        <p:spPr bwMode="auto">
          <a:xfrm>
            <a:off x="900113" y="5105400"/>
            <a:ext cx="77724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US" b="1" dirty="0" smtClean="0">
                <a:solidFill>
                  <a:srgbClr val="FF3300"/>
                </a:solidFill>
                <a:effectLst>
                  <a:outerShdw blurRad="38100" dist="38100" dir="2700000" algn="tl">
                    <a:srgbClr val="000000">
                      <a:alpha val="43137"/>
                    </a:srgbClr>
                  </a:outerShdw>
                </a:effectLst>
              </a:rPr>
              <a:t>Design for use achieved a second innovation “Value Engineering.”  These principals allowed for the Ford mass production system to work</a:t>
            </a:r>
            <a:r>
              <a:rPr lang="en-US" b="1" dirty="0" smtClean="0">
                <a:solidFill>
                  <a:srgbClr val="FF3300"/>
                </a:solidFill>
              </a:rPr>
              <a:t>.</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21</a:t>
            </a:fld>
            <a:endParaRPr lang="en-US" dirty="0"/>
          </a:p>
        </p:txBody>
      </p:sp>
      <p:pic>
        <p:nvPicPr>
          <p:cNvPr id="7" name="Picture 6"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152400"/>
            <a:ext cx="8010525" cy="1143000"/>
          </a:xfrm>
        </p:spPr>
        <p:txBody>
          <a:bodyPr/>
          <a:lstStyle/>
          <a:p>
            <a:pPr algn="l" eaLnBrk="1" hangingPunct="1"/>
            <a:r>
              <a:rPr lang="en-US" dirty="0" smtClean="0"/>
              <a:t>Many Accessories Became Available…</a:t>
            </a:r>
          </a:p>
        </p:txBody>
      </p:sp>
      <p:pic>
        <p:nvPicPr>
          <p:cNvPr id="20483" name="Picture 4" descr="Auto oiler 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02021">
            <a:off x="342900" y="1738313"/>
            <a:ext cx="3067050"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8" descr="Product inform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27106">
            <a:off x="3508375" y="3767138"/>
            <a:ext cx="48577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6" descr="Manifold prehe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882650"/>
            <a:ext cx="3810000"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dirty="0" smtClean="0"/>
              <a:t>The Affect on Businesses!</a:t>
            </a:r>
          </a:p>
        </p:txBody>
      </p:sp>
      <p:sp>
        <p:nvSpPr>
          <p:cNvPr id="21507" name="TextBox 1"/>
          <p:cNvSpPr txBox="1">
            <a:spLocks noChangeArrowheads="1"/>
          </p:cNvSpPr>
          <p:nvPr/>
        </p:nvSpPr>
        <p:spPr bwMode="auto">
          <a:xfrm>
            <a:off x="685800" y="1905000"/>
            <a:ext cx="77724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The start of second source parts was mainly because of the success and the volume of the Model T.</a:t>
            </a:r>
          </a:p>
          <a:p>
            <a:pPr eaLnBrk="1" hangingPunct="1"/>
            <a:r>
              <a:rPr lang="en-US" dirty="0"/>
              <a:t>Everyone realized that making it more useful, more reliable, or easier to operate would result in a profit and more jobs…</a:t>
            </a:r>
          </a:p>
          <a:p>
            <a:pPr eaLnBrk="1" hangingPunct="1"/>
            <a:endParaRPr lang="en-US" dirty="0"/>
          </a:p>
          <a:p>
            <a:pPr eaLnBrk="1" hangingPunct="1"/>
            <a:r>
              <a:rPr lang="en-US" dirty="0"/>
              <a:t>Mass Production had started</a:t>
            </a:r>
            <a:r>
              <a:rPr lang="en-US" dirty="0" smtClean="0"/>
              <a:t>…</a:t>
            </a:r>
          </a:p>
          <a:p>
            <a:pPr eaLnBrk="1" hangingPunct="1"/>
            <a:endParaRPr lang="en-US" dirty="0"/>
          </a:p>
          <a:p>
            <a:pPr eaLnBrk="1" hangingPunct="1"/>
            <a:r>
              <a:rPr lang="en-US" dirty="0" smtClean="0"/>
              <a:t>Mass Production was the dominate manufacturing system in the world until 1950 when Toyoda Manufacturing System was introduced.</a:t>
            </a:r>
            <a:endParaRPr lang="en-US" dirty="0"/>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23</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98" y="0"/>
            <a:ext cx="7772400" cy="1143000"/>
          </a:xfrm>
        </p:spPr>
        <p:txBody>
          <a:bodyPr/>
          <a:lstStyle/>
          <a:p>
            <a:r>
              <a:rPr lang="en-US" dirty="0" smtClean="0">
                <a:effectLst/>
              </a:rPr>
              <a:t>The Term Lean </a:t>
            </a:r>
            <a:endParaRPr lang="en-US" dirty="0"/>
          </a:p>
        </p:txBody>
      </p:sp>
      <p:sp>
        <p:nvSpPr>
          <p:cNvPr id="3" name="TextBox 2"/>
          <p:cNvSpPr txBox="1"/>
          <p:nvPr/>
        </p:nvSpPr>
        <p:spPr>
          <a:xfrm>
            <a:off x="612098" y="990600"/>
            <a:ext cx="7693702" cy="2492990"/>
          </a:xfrm>
          <a:prstGeom prst="rect">
            <a:avLst/>
          </a:prstGeom>
          <a:noFill/>
        </p:spPr>
        <p:txBody>
          <a:bodyPr wrap="square" rtlCol="0">
            <a:spAutoFit/>
          </a:bodyPr>
          <a:lstStyle/>
          <a:p>
            <a:r>
              <a:rPr lang="en-US" dirty="0" smtClean="0">
                <a:effectLst/>
              </a:rPr>
              <a:t>Lean in the manufacturing environment also refers to the Toyota Production system established by the Toyota Corporation, </a:t>
            </a:r>
            <a:r>
              <a:rPr lang="en-US" dirty="0"/>
              <a:t>o</a:t>
            </a:r>
            <a:r>
              <a:rPr lang="en-US" dirty="0" smtClean="0">
                <a:effectLst/>
              </a:rPr>
              <a:t>riginally </a:t>
            </a:r>
            <a:r>
              <a:rPr lang="en-US" dirty="0"/>
              <a:t>the Toyoda </a:t>
            </a:r>
            <a:r>
              <a:rPr lang="en-US" dirty="0" smtClean="0"/>
              <a:t>Automatic </a:t>
            </a:r>
            <a:r>
              <a:rPr lang="en-US" dirty="0"/>
              <a:t>Loom </a:t>
            </a:r>
            <a:r>
              <a:rPr lang="en-US" dirty="0" smtClean="0"/>
              <a:t>Works.</a:t>
            </a:r>
            <a:endParaRPr lang="en-US" dirty="0" smtClean="0">
              <a:effectLst/>
            </a:endParaRPr>
          </a:p>
          <a:p>
            <a:endParaRPr lang="en-US" sz="1200" dirty="0"/>
          </a:p>
          <a:p>
            <a:pPr marL="231775" indent="-231775"/>
            <a:r>
              <a:rPr lang="en-US" dirty="0"/>
              <a:t>• </a:t>
            </a:r>
            <a:r>
              <a:rPr lang="en-US" dirty="0" smtClean="0"/>
              <a:t>	Sakichi Toyoda, born in 1867, </a:t>
            </a:r>
            <a:r>
              <a:rPr lang="en-US" dirty="0"/>
              <a:t>invents the wooden Toyoda </a:t>
            </a:r>
            <a:r>
              <a:rPr lang="en-US" dirty="0" smtClean="0"/>
              <a:t>handloom in 1890 </a:t>
            </a:r>
            <a:r>
              <a:rPr lang="en-US" dirty="0"/>
              <a:t>Sakichi Toyoda was the inventor of automatic looms who founded the Toyota Group. </a:t>
            </a:r>
          </a:p>
        </p:txBody>
      </p:sp>
      <p:pic>
        <p:nvPicPr>
          <p:cNvPr id="1026" name="Picture 2" descr="http://www.toyota-global.com/company/history_of_toyota/images/67_p5_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198" y="3520677"/>
            <a:ext cx="3520759" cy="26405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17095" y="3483590"/>
            <a:ext cx="4686300" cy="2677656"/>
          </a:xfrm>
          <a:prstGeom prst="rect">
            <a:avLst/>
          </a:prstGeom>
          <a:noFill/>
        </p:spPr>
        <p:txBody>
          <a:bodyPr wrap="square" rtlCol="0">
            <a:spAutoFit/>
          </a:bodyPr>
          <a:lstStyle/>
          <a:p>
            <a:pPr marL="231775" indent="-231775"/>
            <a:r>
              <a:rPr lang="en-US" dirty="0" smtClean="0">
                <a:solidFill>
                  <a:schemeClr val="accent6"/>
                </a:solidFill>
                <a:effectLst>
                  <a:outerShdw blurRad="38100" dist="38100" dir="2700000" algn="tl">
                    <a:srgbClr val="000000">
                      <a:alpha val="43137"/>
                    </a:srgbClr>
                  </a:outerShdw>
                </a:effectLst>
              </a:rPr>
              <a:t>•	</a:t>
            </a:r>
            <a:r>
              <a:rPr lang="en-US" dirty="0">
                <a:solidFill>
                  <a:schemeClr val="accent6"/>
                </a:solidFill>
                <a:effectLst>
                  <a:outerShdw blurRad="38100" dist="38100" dir="2700000" algn="tl">
                    <a:srgbClr val="000000">
                      <a:alpha val="43137"/>
                    </a:srgbClr>
                  </a:outerShdw>
                </a:effectLst>
              </a:rPr>
              <a:t>He invented a loom in 1902 that would stop automatically if any of the threads snapped. His invention opened the way for automated </a:t>
            </a:r>
            <a:r>
              <a:rPr lang="en-US" dirty="0" smtClean="0">
                <a:solidFill>
                  <a:schemeClr val="accent6"/>
                </a:solidFill>
                <a:effectLst>
                  <a:outerShdw blurRad="38100" dist="38100" dir="2700000" algn="tl">
                    <a:srgbClr val="000000">
                      <a:alpha val="43137"/>
                    </a:srgbClr>
                  </a:outerShdw>
                </a:effectLst>
              </a:rPr>
              <a:t>loom works </a:t>
            </a:r>
            <a:r>
              <a:rPr lang="en-US" dirty="0">
                <a:solidFill>
                  <a:schemeClr val="accent6"/>
                </a:solidFill>
                <a:effectLst>
                  <a:outerShdw blurRad="38100" dist="38100" dir="2700000" algn="tl">
                    <a:srgbClr val="000000">
                      <a:alpha val="43137"/>
                    </a:srgbClr>
                  </a:outerShdw>
                </a:effectLst>
              </a:rPr>
              <a:t>where a single operator could handle dozens of looms.</a:t>
            </a:r>
          </a:p>
        </p:txBody>
      </p:sp>
      <p:sp>
        <p:nvSpPr>
          <p:cNvPr id="7" name="Slide Number Placeholder 6"/>
          <p:cNvSpPr>
            <a:spLocks noGrp="1"/>
          </p:cNvSpPr>
          <p:nvPr>
            <p:ph type="sldNum" sz="quarter" idx="12"/>
          </p:nvPr>
        </p:nvSpPr>
        <p:spPr>
          <a:xfrm>
            <a:off x="6629400" y="6191226"/>
            <a:ext cx="1905000" cy="457200"/>
          </a:xfrm>
        </p:spPr>
        <p:txBody>
          <a:bodyPr/>
          <a:lstStyle/>
          <a:p>
            <a:pPr>
              <a:defRPr/>
            </a:pPr>
            <a:fld id="{2D5EE8E8-00A1-40B7-9E55-C6FA7CA443F2}" type="slidenum">
              <a:rPr lang="en-US" smtClean="0"/>
              <a:pPr>
                <a:defRPr/>
              </a:pPr>
              <a:t>24</a:t>
            </a:fld>
            <a:endParaRPr lang="en-US" dirty="0"/>
          </a:p>
        </p:txBody>
      </p:sp>
      <p:pic>
        <p:nvPicPr>
          <p:cNvPr id="9218" name="Picture 2" descr="http://www.toyotageorgetown.com/images/Sakichi.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3988" y="0"/>
            <a:ext cx="1428750" cy="1771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7959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974" y="76200"/>
            <a:ext cx="7772400" cy="1143000"/>
          </a:xfrm>
        </p:spPr>
        <p:txBody>
          <a:bodyPr/>
          <a:lstStyle/>
          <a:p>
            <a:r>
              <a:rPr lang="en-US" dirty="0" smtClean="0">
                <a:effectLst/>
              </a:rPr>
              <a:t>Toyoda History &amp; Lean </a:t>
            </a:r>
            <a:endParaRPr lang="en-US" dirty="0"/>
          </a:p>
        </p:txBody>
      </p:sp>
      <p:sp>
        <p:nvSpPr>
          <p:cNvPr id="3" name="TextBox 2"/>
          <p:cNvSpPr txBox="1"/>
          <p:nvPr/>
        </p:nvSpPr>
        <p:spPr>
          <a:xfrm>
            <a:off x="533400" y="1130231"/>
            <a:ext cx="7917682" cy="3416320"/>
          </a:xfrm>
          <a:prstGeom prst="rect">
            <a:avLst/>
          </a:prstGeom>
          <a:noFill/>
        </p:spPr>
        <p:txBody>
          <a:bodyPr wrap="square" rtlCol="0">
            <a:spAutoFit/>
          </a:bodyPr>
          <a:lstStyle/>
          <a:p>
            <a:r>
              <a:rPr lang="en-US" b="1" dirty="0" smtClean="0">
                <a:solidFill>
                  <a:srgbClr val="FF3300"/>
                </a:solidFill>
                <a:effectLst>
                  <a:outerShdw blurRad="38100" dist="38100" dir="2700000" algn="tl">
                    <a:srgbClr val="000000">
                      <a:alpha val="43137"/>
                    </a:srgbClr>
                  </a:outerShdw>
                </a:effectLst>
              </a:rPr>
              <a:t>Within the organization, four prominent gentlemen are credited with developing the system: </a:t>
            </a:r>
          </a:p>
          <a:p>
            <a:pPr marL="342900" indent="-231775">
              <a:buFont typeface="Arial" pitchFamily="34" charset="0"/>
              <a:buChar char="•"/>
            </a:pPr>
            <a:r>
              <a:rPr lang="en-US" b="1" dirty="0" smtClean="0"/>
              <a:t>Sakichi Toyoda, who founded the Toyoda Group in 1902; </a:t>
            </a:r>
          </a:p>
          <a:p>
            <a:pPr marL="342900" indent="-231775">
              <a:buFont typeface="Arial" pitchFamily="34" charset="0"/>
              <a:buChar char="•"/>
            </a:pPr>
            <a:r>
              <a:rPr lang="en-US" b="1" dirty="0" smtClean="0"/>
              <a:t>Kiichiro Toyoda, son of Sakichi Toyoda, who headed the automobile manufacturing operation between 1936 and 1950; </a:t>
            </a:r>
          </a:p>
          <a:p>
            <a:pPr marL="342900" indent="-231775">
              <a:buFont typeface="Arial" pitchFamily="34" charset="0"/>
              <a:buChar char="•"/>
            </a:pPr>
            <a:r>
              <a:rPr lang="en-US" b="1" dirty="0" smtClean="0"/>
              <a:t>Eiji Toyoda, Managing Director between 1950 and 1981 and Chairman between 1981 and 1994; and </a:t>
            </a:r>
          </a:p>
          <a:p>
            <a:pPr marL="342900" indent="-231775">
              <a:buFont typeface="Arial" pitchFamily="34" charset="0"/>
              <a:buChar char="•"/>
            </a:pPr>
            <a:r>
              <a:rPr lang="en-US" b="1" dirty="0" smtClean="0"/>
              <a:t>Taiichi Ohno, the Father of the Kanban System</a:t>
            </a:r>
            <a:r>
              <a:rPr lang="en-US" dirty="0" smtClean="0">
                <a:effectLst/>
              </a:rPr>
              <a:t>.</a:t>
            </a:r>
            <a:endParaRPr lang="en-US" dirty="0"/>
          </a:p>
        </p:txBody>
      </p:sp>
      <p:pic>
        <p:nvPicPr>
          <p:cNvPr id="4" name="Picture 2" descr="http://www.toyota-global.com/company/history_of_toyota/images/67_p3_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592606"/>
            <a:ext cx="2209800" cy="16573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04930" y="6249957"/>
            <a:ext cx="2514600" cy="400110"/>
          </a:xfrm>
          <a:prstGeom prst="rect">
            <a:avLst/>
          </a:prstGeom>
          <a:noFill/>
        </p:spPr>
        <p:txBody>
          <a:bodyPr wrap="square" rtlCol="0">
            <a:spAutoFit/>
          </a:bodyPr>
          <a:lstStyle/>
          <a:p>
            <a:pPr algn="ctr"/>
            <a:r>
              <a:rPr lang="en-US" sz="2000" b="1" i="1" dirty="0" smtClean="0"/>
              <a:t>1936 AA Sedan</a:t>
            </a:r>
            <a:endParaRPr lang="en-US" sz="2000" b="1" i="1" dirty="0"/>
          </a:p>
        </p:txBody>
      </p:sp>
      <p:sp>
        <p:nvSpPr>
          <p:cNvPr id="7" name="Slide Number Placeholder 6"/>
          <p:cNvSpPr>
            <a:spLocks noGrp="1"/>
          </p:cNvSpPr>
          <p:nvPr>
            <p:ph type="sldNum" sz="quarter" idx="12"/>
          </p:nvPr>
        </p:nvSpPr>
        <p:spPr/>
        <p:txBody>
          <a:bodyPr/>
          <a:lstStyle/>
          <a:p>
            <a:pPr>
              <a:defRPr/>
            </a:pPr>
            <a:fld id="{2D5EE8E8-00A1-40B7-9E55-C6FA7CA443F2}" type="slidenum">
              <a:rPr lang="en-US" smtClean="0"/>
              <a:pPr>
                <a:defRPr/>
              </a:pPr>
              <a:t>25</a:t>
            </a:fld>
            <a:endParaRPr lang="en-US" dirty="0"/>
          </a:p>
        </p:txBody>
      </p:sp>
      <p:sp>
        <p:nvSpPr>
          <p:cNvPr id="11" name="Rectangle 10"/>
          <p:cNvSpPr/>
          <p:nvPr/>
        </p:nvSpPr>
        <p:spPr>
          <a:xfrm>
            <a:off x="3352800" y="4626697"/>
            <a:ext cx="4572000" cy="1631216"/>
          </a:xfrm>
          <a:prstGeom prst="rect">
            <a:avLst/>
          </a:prstGeom>
        </p:spPr>
        <p:txBody>
          <a:bodyPr>
            <a:spAutoFit/>
          </a:bodyPr>
          <a:lstStyle/>
          <a:p>
            <a:pPr marL="342900" indent="-342900">
              <a:buFont typeface="Arial" pitchFamily="34" charset="0"/>
              <a:buChar char="•"/>
            </a:pPr>
            <a:r>
              <a:rPr lang="en-US" sz="2000" b="1" i="1" dirty="0" smtClean="0">
                <a:solidFill>
                  <a:schemeClr val="accent6">
                    <a:lumMod val="75000"/>
                  </a:schemeClr>
                </a:solidFill>
                <a:effectLst>
                  <a:outerShdw blurRad="38100" dist="38100" dir="2700000" algn="tl">
                    <a:srgbClr val="000000">
                      <a:alpha val="43137"/>
                    </a:srgbClr>
                  </a:outerShdw>
                </a:effectLst>
              </a:rPr>
              <a:t>1930 Kiichiro Toyoda experiments with gasoline engines.</a:t>
            </a:r>
          </a:p>
          <a:p>
            <a:pPr marL="342900" indent="-342900">
              <a:buFont typeface="Arial" pitchFamily="34" charset="0"/>
              <a:buChar char="•"/>
            </a:pPr>
            <a:r>
              <a:rPr lang="en-US" sz="2000" b="1" i="1" dirty="0" smtClean="0">
                <a:solidFill>
                  <a:schemeClr val="accent6">
                    <a:lumMod val="75000"/>
                  </a:schemeClr>
                </a:solidFill>
                <a:effectLst>
                  <a:outerShdw blurRad="38100" dist="38100" dir="2700000" algn="tl">
                    <a:srgbClr val="000000">
                      <a:alpha val="43137"/>
                    </a:srgbClr>
                  </a:outerShdw>
                </a:effectLst>
              </a:rPr>
              <a:t>1933 Automobile </a:t>
            </a:r>
            <a:r>
              <a:rPr lang="en-US" sz="2000" b="1" i="1" dirty="0">
                <a:solidFill>
                  <a:schemeClr val="accent6">
                    <a:lumMod val="75000"/>
                  </a:schemeClr>
                </a:solidFill>
                <a:effectLst>
                  <a:outerShdw blurRad="38100" dist="38100" dir="2700000" algn="tl">
                    <a:srgbClr val="000000">
                      <a:alpha val="43137"/>
                    </a:srgbClr>
                  </a:outerShdw>
                </a:effectLst>
              </a:rPr>
              <a:t>Department is established in Toyoda Automatic Loom Works, Ltd.</a:t>
            </a:r>
          </a:p>
        </p:txBody>
      </p:sp>
    </p:spTree>
    <p:extLst>
      <p:ext uri="{BB962C8B-B14F-4D97-AF65-F5344CB8AC3E}">
        <p14:creationId xmlns:p14="http://schemas.microsoft.com/office/powerpoint/2010/main" val="1535671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smtClean="0"/>
              <a:t>1937 Toyoda Become Toyota</a:t>
            </a:r>
            <a:endParaRPr lang="en-US" dirty="0"/>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26</a:t>
            </a:fld>
            <a:endParaRPr lang="en-US" dirty="0"/>
          </a:p>
        </p:txBody>
      </p:sp>
      <p:sp>
        <p:nvSpPr>
          <p:cNvPr id="4" name="TextBox 3"/>
          <p:cNvSpPr txBox="1"/>
          <p:nvPr/>
        </p:nvSpPr>
        <p:spPr>
          <a:xfrm>
            <a:off x="609600" y="1447800"/>
            <a:ext cx="7696200" cy="4154984"/>
          </a:xfrm>
          <a:prstGeom prst="rect">
            <a:avLst/>
          </a:prstGeom>
          <a:noFill/>
        </p:spPr>
        <p:txBody>
          <a:bodyPr wrap="square" rtlCol="0">
            <a:spAutoFit/>
          </a:bodyPr>
          <a:lstStyle/>
          <a:p>
            <a:r>
              <a:rPr lang="en-US" dirty="0" smtClean="0">
                <a:solidFill>
                  <a:schemeClr val="accent6"/>
                </a:solidFill>
                <a:effectLst>
                  <a:outerShdw blurRad="38100" dist="38100" dir="2700000" algn="tl">
                    <a:srgbClr val="000000">
                      <a:alpha val="43137"/>
                    </a:srgbClr>
                  </a:outerShdw>
                </a:effectLst>
              </a:rPr>
              <a:t>The family name Toyoda means “abundant rice fields” in Japanese. </a:t>
            </a:r>
          </a:p>
          <a:p>
            <a:pPr marL="342900" indent="-342900">
              <a:buFont typeface="Arial" pitchFamily="34" charset="0"/>
              <a:buChar char="•"/>
            </a:pPr>
            <a:r>
              <a:rPr lang="en-US" dirty="0" smtClean="0"/>
              <a:t>A contest to make a distinction between the two family businesses, but many believe to be a publicity stunt was conducted, and the name “Toyota” was the winner…</a:t>
            </a:r>
          </a:p>
          <a:p>
            <a:pPr marL="342900" indent="-342900">
              <a:buFont typeface="Arial" pitchFamily="34" charset="0"/>
              <a:buChar char="•"/>
            </a:pPr>
            <a:r>
              <a:rPr lang="en-US" dirty="0" smtClean="0"/>
              <a:t>The name Toyota has no meaning in Japanese and only takes 8 strokes to write which is considered lucky, versus the ten stokes needed to write Toyoda!</a:t>
            </a:r>
          </a:p>
          <a:p>
            <a:pPr marL="342900" indent="-342900">
              <a:buFont typeface="Arial" pitchFamily="34" charset="0"/>
              <a:buChar char="•"/>
            </a:pPr>
            <a:r>
              <a:rPr lang="en-US" dirty="0"/>
              <a:t>The last and </a:t>
            </a:r>
            <a:r>
              <a:rPr lang="en-US" dirty="0" smtClean="0"/>
              <a:t>perhaps </a:t>
            </a:r>
            <a:r>
              <a:rPr lang="en-US" dirty="0"/>
              <a:t>most </a:t>
            </a:r>
            <a:r>
              <a:rPr lang="en-US" dirty="0" smtClean="0"/>
              <a:t>significant motivation </a:t>
            </a:r>
            <a:r>
              <a:rPr lang="en-US" dirty="0"/>
              <a:t>why "Toyota" was </a:t>
            </a:r>
            <a:r>
              <a:rPr lang="en-US" dirty="0" smtClean="0"/>
              <a:t>preferred </a:t>
            </a:r>
            <a:r>
              <a:rPr lang="en-US" dirty="0"/>
              <a:t>was because Japanese people feel that it has a clearer sound than "Toyoda". </a:t>
            </a:r>
          </a:p>
        </p:txBody>
      </p:sp>
    </p:spTree>
    <p:extLst>
      <p:ext uri="{BB962C8B-B14F-4D97-AF65-F5344CB8AC3E}">
        <p14:creationId xmlns:p14="http://schemas.microsoft.com/office/powerpoint/2010/main" val="4047270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564" y="416307"/>
            <a:ext cx="1600200" cy="1143000"/>
          </a:xfrm>
        </p:spPr>
        <p:txBody>
          <a:bodyPr/>
          <a:lstStyle/>
          <a:p>
            <a:pPr algn="l"/>
            <a:r>
              <a:rPr lang="en-US" dirty="0" smtClean="0">
                <a:solidFill>
                  <a:schemeClr val="accent6"/>
                </a:solidFill>
                <a:effectLst>
                  <a:outerShdw blurRad="38100" dist="38100" dir="2700000" algn="tl">
                    <a:srgbClr val="000000">
                      <a:alpha val="43137"/>
                    </a:srgbClr>
                  </a:outerShdw>
                </a:effectLst>
              </a:rPr>
              <a:t>Japan 1945</a:t>
            </a:r>
            <a:endParaRPr lang="en-US" dirty="0">
              <a:solidFill>
                <a:schemeClr val="accent6"/>
              </a:solidFill>
              <a:effectLst>
                <a:outerShdw blurRad="38100" dist="38100" dir="2700000" algn="tl">
                  <a:srgbClr val="000000">
                    <a:alpha val="43137"/>
                  </a:srgbClr>
                </a:outerShdw>
              </a:effectLst>
            </a:endParaRPr>
          </a:p>
        </p:txBody>
      </p:sp>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1272" y="228600"/>
            <a:ext cx="2038350" cy="587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514350"/>
            <a:ext cx="2019300"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a:xfrm>
            <a:off x="6781800" y="6400800"/>
            <a:ext cx="1905000" cy="383760"/>
          </a:xfrm>
        </p:spPr>
        <p:txBody>
          <a:bodyPr/>
          <a:lstStyle/>
          <a:p>
            <a:pPr>
              <a:defRPr/>
            </a:pPr>
            <a:fld id="{2D5EE8E8-00A1-40B7-9E55-C6FA7CA443F2}" type="slidenum">
              <a:rPr lang="en-US" smtClean="0"/>
              <a:pPr>
                <a:defRPr/>
              </a:pPr>
              <a:t>27</a:t>
            </a:fld>
            <a:endParaRPr lang="en-US" dirty="0"/>
          </a:p>
        </p:txBody>
      </p:sp>
      <p:sp>
        <p:nvSpPr>
          <p:cNvPr id="4" name="TextBox 3"/>
          <p:cNvSpPr txBox="1"/>
          <p:nvPr/>
        </p:nvSpPr>
        <p:spPr>
          <a:xfrm>
            <a:off x="248587" y="1663088"/>
            <a:ext cx="1656413" cy="4708981"/>
          </a:xfrm>
          <a:prstGeom prst="rect">
            <a:avLst/>
          </a:prstGeom>
          <a:noFill/>
        </p:spPr>
        <p:txBody>
          <a:bodyPr wrap="square" rtlCol="0">
            <a:spAutoFit/>
          </a:bodyPr>
          <a:lstStyle/>
          <a:p>
            <a:r>
              <a:rPr lang="en-US" sz="2000" b="1" dirty="0" smtClean="0">
                <a:solidFill>
                  <a:schemeClr val="accent6"/>
                </a:solidFill>
                <a:effectLst>
                  <a:outerShdw blurRad="38100" dist="38100" dir="2700000" algn="tl">
                    <a:srgbClr val="000000">
                      <a:alpha val="43137"/>
                    </a:srgbClr>
                  </a:outerShdw>
                </a:effectLst>
              </a:rPr>
              <a:t>Effects of conventional </a:t>
            </a:r>
            <a:r>
              <a:rPr lang="en-US" sz="2000" b="1" dirty="0">
                <a:solidFill>
                  <a:schemeClr val="accent6"/>
                </a:solidFill>
                <a:effectLst>
                  <a:outerShdw blurRad="38100" dist="38100" dir="2700000" algn="tl">
                    <a:srgbClr val="000000">
                      <a:alpha val="43137"/>
                    </a:srgbClr>
                  </a:outerShdw>
                </a:effectLst>
              </a:rPr>
              <a:t>b</a:t>
            </a:r>
            <a:r>
              <a:rPr lang="en-US" sz="2000" b="1" dirty="0" smtClean="0">
                <a:solidFill>
                  <a:schemeClr val="accent6"/>
                </a:solidFill>
                <a:effectLst>
                  <a:outerShdw blurRad="38100" dist="38100" dir="2700000" algn="tl">
                    <a:srgbClr val="000000">
                      <a:alpha val="43137"/>
                    </a:srgbClr>
                  </a:outerShdw>
                </a:effectLst>
              </a:rPr>
              <a:t>ombing </a:t>
            </a:r>
            <a:r>
              <a:rPr lang="en-US" sz="2000" b="1" dirty="0">
                <a:solidFill>
                  <a:schemeClr val="accent6"/>
                </a:solidFill>
                <a:effectLst>
                  <a:outerShdw blurRad="38100" dist="38100" dir="2700000" algn="tl">
                    <a:srgbClr val="000000">
                      <a:alpha val="43137"/>
                    </a:srgbClr>
                  </a:outerShdw>
                </a:effectLst>
              </a:rPr>
              <a:t>c</a:t>
            </a:r>
            <a:r>
              <a:rPr lang="en-US" sz="2000" b="1" dirty="0" smtClean="0">
                <a:solidFill>
                  <a:schemeClr val="accent6"/>
                </a:solidFill>
                <a:effectLst>
                  <a:outerShdw blurRad="38100" dist="38100" dir="2700000" algn="tl">
                    <a:srgbClr val="000000">
                      <a:alpha val="43137"/>
                    </a:srgbClr>
                  </a:outerShdw>
                </a:effectLst>
              </a:rPr>
              <a:t>ampaign on major Japan cities.</a:t>
            </a:r>
          </a:p>
          <a:p>
            <a:endParaRPr lang="en-US" sz="1200" b="1" dirty="0" smtClean="0">
              <a:solidFill>
                <a:schemeClr val="accent6"/>
              </a:solidFill>
              <a:effectLst>
                <a:outerShdw blurRad="38100" dist="38100" dir="2700000" algn="tl">
                  <a:srgbClr val="000000">
                    <a:alpha val="43137"/>
                  </a:srgbClr>
                </a:outerShdw>
              </a:effectLst>
            </a:endParaRPr>
          </a:p>
          <a:p>
            <a:r>
              <a:rPr lang="en-US" sz="2000" b="1" dirty="0" smtClean="0">
                <a:solidFill>
                  <a:schemeClr val="accent6"/>
                </a:solidFill>
                <a:effectLst>
                  <a:outerShdw blurRad="38100" dist="38100" dir="2700000" algn="tl">
                    <a:srgbClr val="000000">
                      <a:alpha val="43137"/>
                    </a:srgbClr>
                  </a:outerShdw>
                </a:effectLst>
              </a:rPr>
              <a:t>Imagine a country the size of California that looked like New Orleans after Katrina…</a:t>
            </a:r>
            <a:endParaRPr lang="en-US" sz="2000" b="1" dirty="0">
              <a:solidFill>
                <a:schemeClr val="accent6"/>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0214">
            <a:off x="4419599" y="165139"/>
            <a:ext cx="4669627" cy="3735701"/>
          </a:xfrm>
          <a:prstGeom prst="rect">
            <a:avLst/>
          </a:prstGeom>
          <a:ln>
            <a:noFill/>
          </a:ln>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47730">
            <a:off x="7039889" y="85722"/>
            <a:ext cx="1980811" cy="1504952"/>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374180">
            <a:off x="4529652" y="3143832"/>
            <a:ext cx="4450449" cy="3382342"/>
          </a:xfrm>
          <a:prstGeom prst="rect">
            <a:avLst/>
          </a:prstGeom>
          <a:ln>
            <a:solidFill>
              <a:schemeClr val="accent6"/>
            </a:solidFill>
          </a:ln>
        </p:spPr>
      </p:pic>
    </p:spTree>
    <p:extLst>
      <p:ext uri="{BB962C8B-B14F-4D97-AF65-F5344CB8AC3E}">
        <p14:creationId xmlns:p14="http://schemas.microsoft.com/office/powerpoint/2010/main" val="2664754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49"/>
            <a:ext cx="8610600" cy="1143000"/>
          </a:xfrm>
        </p:spPr>
        <p:txBody>
          <a:bodyPr/>
          <a:lstStyle/>
          <a:p>
            <a:r>
              <a:rPr lang="en-US" dirty="0"/>
              <a:t>Toyoda </a:t>
            </a:r>
            <a:r>
              <a:rPr lang="en-US" dirty="0" smtClean="0"/>
              <a:t>Post WWII History </a:t>
            </a:r>
            <a:r>
              <a:rPr lang="en-US" dirty="0"/>
              <a:t>&amp; Lean </a:t>
            </a:r>
          </a:p>
        </p:txBody>
      </p:sp>
      <p:sp>
        <p:nvSpPr>
          <p:cNvPr id="3" name="TextBox 2"/>
          <p:cNvSpPr txBox="1"/>
          <p:nvPr/>
        </p:nvSpPr>
        <p:spPr>
          <a:xfrm>
            <a:off x="770269" y="1066800"/>
            <a:ext cx="7772400" cy="3447098"/>
          </a:xfrm>
          <a:prstGeom prst="rect">
            <a:avLst/>
          </a:prstGeom>
          <a:noFill/>
        </p:spPr>
        <p:txBody>
          <a:bodyPr wrap="square" rtlCol="0">
            <a:spAutoFit/>
          </a:bodyPr>
          <a:lstStyle/>
          <a:p>
            <a:r>
              <a:rPr lang="en-US" b="1" dirty="0" smtClean="0">
                <a:effectLst/>
              </a:rPr>
              <a:t>Eiji Toyoda</a:t>
            </a:r>
            <a:r>
              <a:rPr lang="en-US" dirty="0" smtClean="0">
                <a:effectLst/>
              </a:rPr>
              <a:t>, a nephew of Sakichi Toyoda, joined the Toyoda Automatic Loom Works family business after graduating from the University of Tokyo in 1936. </a:t>
            </a:r>
          </a:p>
          <a:p>
            <a:endParaRPr lang="en-US" sz="1200" dirty="0"/>
          </a:p>
          <a:p>
            <a:r>
              <a:rPr lang="en-US" dirty="0" smtClean="0">
                <a:effectLst/>
              </a:rPr>
              <a:t>In 1950, Eiji was named Managing Director of the Toyoda Automotive Works when the Japanese government forced Kiichiro Toyoda into reorganizing the Toyoda Group. </a:t>
            </a:r>
          </a:p>
          <a:p>
            <a:endParaRPr lang="en-US" sz="1400" dirty="0"/>
          </a:p>
          <a:p>
            <a:r>
              <a:rPr lang="en-US" dirty="0" smtClean="0">
                <a:effectLst/>
              </a:rPr>
              <a:t>The forced reorganization separated the family businesses and resulted in the resignation of Kiichiro and his entire staff. </a:t>
            </a:r>
            <a:endParaRPr lang="en-US" dirty="0"/>
          </a:p>
        </p:txBody>
      </p:sp>
      <p:sp>
        <p:nvSpPr>
          <p:cNvPr id="4" name="Slide Number Placeholder 3"/>
          <p:cNvSpPr>
            <a:spLocks noGrp="1"/>
          </p:cNvSpPr>
          <p:nvPr>
            <p:ph type="sldNum" sz="quarter" idx="12"/>
          </p:nvPr>
        </p:nvSpPr>
        <p:spPr/>
        <p:txBody>
          <a:bodyPr/>
          <a:lstStyle/>
          <a:p>
            <a:pPr>
              <a:defRPr/>
            </a:pPr>
            <a:fld id="{2D5EE8E8-00A1-40B7-9E55-C6FA7CA443F2}" type="slidenum">
              <a:rPr lang="en-US" smtClean="0"/>
              <a:pPr>
                <a:defRPr/>
              </a:pPr>
              <a:t>28</a:t>
            </a:fld>
            <a:endParaRPr lang="en-US" dirty="0"/>
          </a:p>
        </p:txBody>
      </p:sp>
      <p:sp>
        <p:nvSpPr>
          <p:cNvPr id="5" name="Rectangle 4"/>
          <p:cNvSpPr/>
          <p:nvPr/>
        </p:nvSpPr>
        <p:spPr>
          <a:xfrm>
            <a:off x="990600" y="4736123"/>
            <a:ext cx="3142622" cy="1631216"/>
          </a:xfrm>
          <a:prstGeom prst="rect">
            <a:avLst/>
          </a:prstGeom>
        </p:spPr>
        <p:txBody>
          <a:bodyPr wrap="square">
            <a:spAutoFit/>
          </a:bodyPr>
          <a:lstStyle/>
          <a:p>
            <a:pPr marL="231775"/>
            <a:r>
              <a:rPr lang="en-US" sz="2000" b="1" i="1" dirty="0" smtClean="0">
                <a:solidFill>
                  <a:schemeClr val="accent6">
                    <a:lumMod val="75000"/>
                  </a:schemeClr>
                </a:solidFill>
                <a:effectLst>
                  <a:outerShdw blurRad="38100" dist="38100" dir="2700000" algn="tl">
                    <a:srgbClr val="000000">
                      <a:alpha val="43137"/>
                    </a:srgbClr>
                  </a:outerShdw>
                </a:effectLst>
              </a:rPr>
              <a:t>Koromo </a:t>
            </a:r>
            <a:r>
              <a:rPr lang="en-US" sz="2000" b="1" i="1" dirty="0">
                <a:solidFill>
                  <a:schemeClr val="accent6">
                    <a:lumMod val="75000"/>
                  </a:schemeClr>
                </a:solidFill>
                <a:effectLst>
                  <a:outerShdw blurRad="38100" dist="38100" dir="2700000" algn="tl">
                    <a:srgbClr val="000000">
                      <a:alpha val="43137"/>
                    </a:srgbClr>
                  </a:outerShdw>
                </a:effectLst>
              </a:rPr>
              <a:t>Plant (currently Honsha Plant) starts </a:t>
            </a:r>
            <a:r>
              <a:rPr lang="en-US" sz="2000" b="1" i="1" dirty="0" smtClean="0">
                <a:solidFill>
                  <a:schemeClr val="accent6">
                    <a:lumMod val="75000"/>
                  </a:schemeClr>
                </a:solidFill>
                <a:effectLst>
                  <a:outerShdw blurRad="38100" dist="38100" dir="2700000" algn="tl">
                    <a:srgbClr val="000000">
                      <a:alpha val="43137"/>
                    </a:srgbClr>
                  </a:outerShdw>
                </a:effectLst>
              </a:rPr>
              <a:t>operations. "Just-in-time</a:t>
            </a:r>
            <a:r>
              <a:rPr lang="en-US" sz="2000" b="1" i="1" dirty="0">
                <a:solidFill>
                  <a:schemeClr val="accent6">
                    <a:lumMod val="75000"/>
                  </a:schemeClr>
                </a:solidFill>
                <a:effectLst>
                  <a:outerShdw blurRad="38100" dist="38100" dir="2700000" algn="tl">
                    <a:srgbClr val="000000">
                      <a:alpha val="43137"/>
                    </a:srgbClr>
                  </a:outerShdw>
                </a:effectLst>
              </a:rPr>
              <a:t>" system launches on a full-scale basis.</a:t>
            </a:r>
          </a:p>
        </p:txBody>
      </p:sp>
      <p:pic>
        <p:nvPicPr>
          <p:cNvPr id="6" name="Picture 2" descr="http://www.toyota-global.com/company/history_of_toyota/images/67_p7_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9" y="4614705"/>
            <a:ext cx="2889459" cy="2167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091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349"/>
            <a:ext cx="8610600" cy="1143000"/>
          </a:xfrm>
        </p:spPr>
        <p:txBody>
          <a:bodyPr/>
          <a:lstStyle/>
          <a:p>
            <a:r>
              <a:rPr lang="en-US" dirty="0"/>
              <a:t>Toyoda </a:t>
            </a:r>
            <a:r>
              <a:rPr lang="en-US" dirty="0" smtClean="0"/>
              <a:t>Post WWII History </a:t>
            </a:r>
            <a:r>
              <a:rPr lang="en-US" dirty="0"/>
              <a:t>&amp; Lean </a:t>
            </a:r>
          </a:p>
        </p:txBody>
      </p:sp>
      <p:sp>
        <p:nvSpPr>
          <p:cNvPr id="3" name="TextBox 2"/>
          <p:cNvSpPr txBox="1"/>
          <p:nvPr/>
        </p:nvSpPr>
        <p:spPr>
          <a:xfrm>
            <a:off x="838200" y="1192856"/>
            <a:ext cx="7772400" cy="4893647"/>
          </a:xfrm>
          <a:prstGeom prst="rect">
            <a:avLst/>
          </a:prstGeom>
          <a:noFill/>
        </p:spPr>
        <p:txBody>
          <a:bodyPr wrap="square" rtlCol="0">
            <a:spAutoFit/>
          </a:bodyPr>
          <a:lstStyle/>
          <a:p>
            <a:r>
              <a:rPr lang="en-US" dirty="0" smtClean="0">
                <a:effectLst/>
              </a:rPr>
              <a:t>The history of </a:t>
            </a:r>
            <a:r>
              <a:rPr lang="en-US" dirty="0"/>
              <a:t>Kiichiro Toyoda </a:t>
            </a:r>
            <a:r>
              <a:rPr lang="en-US" dirty="0" smtClean="0"/>
              <a:t>contribution to </a:t>
            </a:r>
            <a:r>
              <a:rPr lang="en-US" dirty="0"/>
              <a:t>T</a:t>
            </a:r>
            <a:r>
              <a:rPr lang="en-US" dirty="0" smtClean="0"/>
              <a:t>oyoda was considered a failure but warrants a closer look…</a:t>
            </a:r>
          </a:p>
          <a:p>
            <a:pPr marL="342900" indent="-342900">
              <a:buFont typeface="Arial" pitchFamily="34" charset="0"/>
              <a:buChar char="•"/>
            </a:pPr>
            <a:r>
              <a:rPr lang="en-US" dirty="0" smtClean="0"/>
              <a:t>In 1930 the Japanese Government urged the company to build trucks for the war effort &amp; hindered their efforts to develop or produce a car.</a:t>
            </a:r>
          </a:p>
          <a:p>
            <a:pPr marL="342900" indent="-342900">
              <a:buFont typeface="Arial" pitchFamily="34" charset="0"/>
              <a:buChar char="•"/>
            </a:pPr>
            <a:r>
              <a:rPr lang="en-US" dirty="0" smtClean="0"/>
              <a:t>The War itself put the company at risk and they were scheduled to be targeted by B29s when the war ended narrowly escaping destruction.</a:t>
            </a:r>
          </a:p>
          <a:p>
            <a:pPr marL="342900" indent="-342900">
              <a:buFont typeface="Arial" pitchFamily="34" charset="0"/>
              <a:buChar char="•"/>
            </a:pPr>
            <a:r>
              <a:rPr lang="en-US" dirty="0" smtClean="0"/>
              <a:t>Post war Japan was in chaos with new laws, new freedoms and changes in the workforce for the employees…</a:t>
            </a:r>
          </a:p>
          <a:p>
            <a:endParaRPr lang="en-US" sz="1400" dirty="0"/>
          </a:p>
          <a:p>
            <a:r>
              <a:rPr lang="en-US" b="1" dirty="0" smtClean="0">
                <a:solidFill>
                  <a:schemeClr val="accent6"/>
                </a:solidFill>
                <a:effectLst>
                  <a:outerShdw blurRad="38100" dist="38100" dir="2700000" algn="tl">
                    <a:srgbClr val="000000">
                      <a:alpha val="43137"/>
                    </a:srgbClr>
                  </a:outerShdw>
                </a:effectLst>
              </a:rPr>
              <a:t>In thirteen years of effort by 1950 they had produced a total of 2,685 cars, Ford was producing 7000 a day!   </a:t>
            </a:r>
            <a:endParaRPr lang="en-US" b="1" dirty="0">
              <a:solidFill>
                <a:schemeClr val="accent6"/>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pPr>
              <a:defRPr/>
            </a:pPr>
            <a:fld id="{2D5EE8E8-00A1-40B7-9E55-C6FA7CA443F2}" type="slidenum">
              <a:rPr lang="en-US" smtClean="0"/>
              <a:pPr>
                <a:defRPr/>
              </a:pPr>
              <a:t>29</a:t>
            </a:fld>
            <a:endParaRPr lang="en-US" dirty="0"/>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5105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2011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00038"/>
            <a:ext cx="8990013" cy="625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3</a:t>
            </a:fld>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2435"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73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7812"/>
            <a:ext cx="8229600" cy="941388"/>
          </a:xfrm>
        </p:spPr>
        <p:txBody>
          <a:bodyPr/>
          <a:lstStyle/>
          <a:p>
            <a:pPr eaLnBrk="1" hangingPunct="1"/>
            <a:r>
              <a:rPr lang="en-GB" dirty="0" smtClean="0">
                <a:solidFill>
                  <a:schemeClr val="tx1"/>
                </a:solidFill>
              </a:rPr>
              <a:t>Toyota Production System</a:t>
            </a:r>
            <a:endParaRPr lang="en-US" dirty="0" smtClean="0">
              <a:solidFill>
                <a:schemeClr val="tx1"/>
              </a:solidFill>
            </a:endParaRPr>
          </a:p>
        </p:txBody>
      </p:sp>
      <p:sp>
        <p:nvSpPr>
          <p:cNvPr id="13315" name="Rectangle 3"/>
          <p:cNvSpPr>
            <a:spLocks noGrp="1" noChangeArrowheads="1"/>
          </p:cNvSpPr>
          <p:nvPr>
            <p:ph type="body" idx="1"/>
          </p:nvPr>
        </p:nvSpPr>
        <p:spPr>
          <a:xfrm>
            <a:off x="533400" y="1219200"/>
            <a:ext cx="8153400" cy="5257800"/>
          </a:xfrm>
        </p:spPr>
        <p:txBody>
          <a:bodyPr/>
          <a:lstStyle/>
          <a:p>
            <a:pPr eaLnBrk="1" hangingPunct="1"/>
            <a:r>
              <a:rPr lang="en-GB" sz="2400" b="1" dirty="0" smtClean="0">
                <a:solidFill>
                  <a:srgbClr val="FF3300"/>
                </a:solidFill>
              </a:rPr>
              <a:t>Post World War II, Most of Japan &amp; Toyota were almost bankrupt. </a:t>
            </a:r>
          </a:p>
          <a:p>
            <a:pPr eaLnBrk="1" hangingPunct="1"/>
            <a:r>
              <a:rPr lang="en-GB" sz="2400" b="1" dirty="0" smtClean="0">
                <a:solidFill>
                  <a:srgbClr val="FF3300"/>
                </a:solidFill>
              </a:rPr>
              <a:t>Factories, power systems, communication systems, were mostly destroyed.</a:t>
            </a:r>
          </a:p>
          <a:p>
            <a:pPr eaLnBrk="1" hangingPunct="1"/>
            <a:r>
              <a:rPr lang="en-GB" sz="2400" b="1" dirty="0" smtClean="0">
                <a:solidFill>
                  <a:srgbClr val="FF3300"/>
                </a:solidFill>
              </a:rPr>
              <a:t>Manpower was limited as a result of the WWII casualties.</a:t>
            </a:r>
          </a:p>
          <a:p>
            <a:pPr eaLnBrk="1" hangingPunct="1"/>
            <a:r>
              <a:rPr lang="en-GB" sz="2400" b="1" dirty="0" smtClean="0">
                <a:solidFill>
                  <a:srgbClr val="FF3300"/>
                </a:solidFill>
              </a:rPr>
              <a:t>Between 1945 &amp;1950 Japan under military occupational rule endured turbulent times…</a:t>
            </a:r>
          </a:p>
          <a:p>
            <a:pPr eaLnBrk="1" hangingPunct="1"/>
            <a:r>
              <a:rPr lang="en-GB" sz="2400" b="1" dirty="0" smtClean="0">
                <a:solidFill>
                  <a:schemeClr val="accent6"/>
                </a:solidFill>
                <a:effectLst>
                  <a:outerShdw blurRad="38100" dist="38100" dir="2700000" algn="tl">
                    <a:srgbClr val="000000">
                      <a:alpha val="43137"/>
                    </a:srgbClr>
                  </a:outerShdw>
                </a:effectLst>
              </a:rPr>
              <a:t>In the spring of 1950 Eiji Toyoda spent 3 months at the Ford Rouge Plant in Detroit. His Uncle Kiirhiro had visited in 1929.  The Japanese greatly admire the Mass Production System accredited to Ford &amp; believed it was a major reason for the loss of WWII</a:t>
            </a:r>
          </a:p>
          <a:p>
            <a:pPr eaLnBrk="1" hangingPunct="1"/>
            <a:endParaRPr lang="en-GB" sz="2400" dirty="0" smtClean="0">
              <a:solidFill>
                <a:srgbClr val="333399"/>
              </a:solidFill>
            </a:endParaRPr>
          </a:p>
          <a:p>
            <a:pPr eaLnBrk="1" hangingPunct="1"/>
            <a:endParaRPr lang="en-US" sz="2400" dirty="0" smtClean="0">
              <a:solidFill>
                <a:srgbClr val="333399"/>
              </a:solidFill>
            </a:endParaRPr>
          </a:p>
        </p:txBody>
      </p:sp>
    </p:spTree>
    <p:extLst>
      <p:ext uri="{BB962C8B-B14F-4D97-AF65-F5344CB8AC3E}">
        <p14:creationId xmlns:p14="http://schemas.microsoft.com/office/powerpoint/2010/main" val="759334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04800"/>
            <a:ext cx="8229600" cy="941388"/>
          </a:xfrm>
        </p:spPr>
        <p:txBody>
          <a:bodyPr/>
          <a:lstStyle/>
          <a:p>
            <a:pPr eaLnBrk="1" hangingPunct="1"/>
            <a:r>
              <a:rPr lang="en-GB" dirty="0" smtClean="0">
                <a:solidFill>
                  <a:schemeClr val="tx1"/>
                </a:solidFill>
              </a:rPr>
              <a:t>Toyota Production System</a:t>
            </a:r>
            <a:endParaRPr lang="en-US" dirty="0" smtClean="0">
              <a:solidFill>
                <a:schemeClr val="tx1"/>
              </a:solidFill>
            </a:endParaRPr>
          </a:p>
        </p:txBody>
      </p:sp>
      <p:sp>
        <p:nvSpPr>
          <p:cNvPr id="13315" name="Rectangle 3"/>
          <p:cNvSpPr>
            <a:spLocks noGrp="1" noChangeArrowheads="1"/>
          </p:cNvSpPr>
          <p:nvPr>
            <p:ph type="body" idx="1"/>
          </p:nvPr>
        </p:nvSpPr>
        <p:spPr>
          <a:xfrm>
            <a:off x="685800" y="1371600"/>
            <a:ext cx="8001000" cy="5257800"/>
          </a:xfrm>
        </p:spPr>
        <p:txBody>
          <a:bodyPr/>
          <a:lstStyle/>
          <a:p>
            <a:pPr eaLnBrk="1" hangingPunct="1"/>
            <a:r>
              <a:rPr lang="en-GB" sz="2400" dirty="0" smtClean="0"/>
              <a:t>Post war demand was low and minimising the cost per unit through economies of scale was inappropriate. This led to the development of demand-led pull systems.</a:t>
            </a:r>
          </a:p>
          <a:p>
            <a:pPr eaLnBrk="1" hangingPunct="1"/>
            <a:r>
              <a:rPr lang="en-GB" sz="2400" dirty="0" smtClean="0"/>
              <a:t>The Japanese could not afford the expensive mass production facilities of the type used in the USA so they instead focused on reducing waste and low cost automation.</a:t>
            </a:r>
          </a:p>
          <a:p>
            <a:pPr eaLnBrk="1" hangingPunct="1"/>
            <a:r>
              <a:rPr lang="en-GB" sz="2400" dirty="0" smtClean="0"/>
              <a:t>Likewise, Toyota could not afford to maintain high inventory levels</a:t>
            </a:r>
            <a:r>
              <a:rPr lang="en-GB" sz="2400" dirty="0" smtClean="0">
                <a:solidFill>
                  <a:schemeClr val="accent6"/>
                </a:solidFill>
              </a:rPr>
              <a:t>.</a:t>
            </a:r>
          </a:p>
          <a:p>
            <a:pPr marL="0" indent="0" eaLnBrk="1" hangingPunct="1">
              <a:buNone/>
            </a:pPr>
            <a:r>
              <a:rPr lang="en-GB" sz="2400" b="1" dirty="0" smtClean="0">
                <a:solidFill>
                  <a:schemeClr val="accent6">
                    <a:lumMod val="75000"/>
                  </a:schemeClr>
                </a:solidFill>
              </a:rPr>
              <a:t>Under </a:t>
            </a:r>
            <a:r>
              <a:rPr lang="en-US" sz="2400" b="1" dirty="0">
                <a:solidFill>
                  <a:schemeClr val="accent6">
                    <a:lumMod val="75000"/>
                  </a:schemeClr>
                </a:solidFill>
              </a:rPr>
              <a:t>Eiji Toyoda</a:t>
            </a:r>
            <a:r>
              <a:rPr lang="en-GB" sz="2400" b="1" dirty="0" smtClean="0">
                <a:solidFill>
                  <a:schemeClr val="accent6">
                    <a:lumMod val="75000"/>
                  </a:schemeClr>
                </a:solidFill>
              </a:rPr>
              <a:t> leadership and his collaboration with Taiichi Ohno and </a:t>
            </a:r>
            <a:r>
              <a:rPr lang="en-US" sz="2400" b="1" dirty="0">
                <a:solidFill>
                  <a:schemeClr val="accent6">
                    <a:lumMod val="75000"/>
                  </a:schemeClr>
                </a:solidFill>
              </a:rPr>
              <a:t>Shigeo Shingo </a:t>
            </a:r>
            <a:r>
              <a:rPr lang="en-US" sz="2400" b="1" dirty="0" smtClean="0">
                <a:solidFill>
                  <a:schemeClr val="accent6">
                    <a:lumMod val="75000"/>
                  </a:schemeClr>
                </a:solidFill>
              </a:rPr>
              <a:t>the world was about to change.</a:t>
            </a:r>
            <a:endParaRPr lang="en-GB" sz="2400" b="1" dirty="0" smtClean="0">
              <a:solidFill>
                <a:schemeClr val="accent6">
                  <a:lumMod val="75000"/>
                </a:schemeClr>
              </a:solidFill>
            </a:endParaRPr>
          </a:p>
          <a:p>
            <a:pPr eaLnBrk="1" hangingPunct="1"/>
            <a:endParaRPr lang="en-GB" sz="2400" dirty="0" smtClean="0">
              <a:solidFill>
                <a:srgbClr val="333399"/>
              </a:solidFill>
            </a:endParaRPr>
          </a:p>
          <a:p>
            <a:pPr eaLnBrk="1" hangingPunct="1"/>
            <a:endParaRPr lang="en-US" sz="2400" dirty="0" smtClean="0">
              <a:solidFill>
                <a:srgbClr val="333399"/>
              </a:solidFill>
            </a:endParaRPr>
          </a:p>
        </p:txBody>
      </p:sp>
    </p:spTree>
    <p:extLst>
      <p:ext uri="{BB962C8B-B14F-4D97-AF65-F5344CB8AC3E}">
        <p14:creationId xmlns:p14="http://schemas.microsoft.com/office/powerpoint/2010/main" val="37148669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dirty="0" smtClean="0"/>
              <a:t>1955</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32</a:t>
            </a:fld>
            <a:endParaRPr lang="en-US" dirty="0"/>
          </a:p>
        </p:txBody>
      </p:sp>
      <p:sp>
        <p:nvSpPr>
          <p:cNvPr id="6" name="TextBox 5"/>
          <p:cNvSpPr txBox="1"/>
          <p:nvPr/>
        </p:nvSpPr>
        <p:spPr>
          <a:xfrm>
            <a:off x="723900" y="1219200"/>
            <a:ext cx="7696200" cy="4739759"/>
          </a:xfrm>
          <a:prstGeom prst="rect">
            <a:avLst/>
          </a:prstGeom>
          <a:noFill/>
        </p:spPr>
        <p:txBody>
          <a:bodyPr wrap="square" rtlCol="0">
            <a:spAutoFit/>
          </a:bodyPr>
          <a:lstStyle/>
          <a:p>
            <a:r>
              <a:rPr lang="en-US" b="1" dirty="0" smtClean="0">
                <a:solidFill>
                  <a:srgbClr val="002060"/>
                </a:solidFill>
              </a:rPr>
              <a:t>In 1955 the competitive edge held by the United States had all but ran its course as most of the world were using the mass manufacturing system devised by Henry Ford.</a:t>
            </a:r>
          </a:p>
          <a:p>
            <a:endParaRPr lang="en-US" sz="1400" b="1" dirty="0">
              <a:solidFill>
                <a:srgbClr val="002060"/>
              </a:solidFill>
            </a:endParaRPr>
          </a:p>
          <a:p>
            <a:pPr marL="400050" indent="-285750">
              <a:buFont typeface="Arial" pitchFamily="34" charset="0"/>
              <a:buChar char="•"/>
            </a:pPr>
            <a:r>
              <a:rPr lang="en-US" b="1" dirty="0" smtClean="0">
                <a:solidFill>
                  <a:srgbClr val="002060"/>
                </a:solidFill>
              </a:rPr>
              <a:t>The exception was Japan, which was a champion of the system, but could not make it work </a:t>
            </a:r>
          </a:p>
          <a:p>
            <a:pPr marL="400050" indent="-285750">
              <a:buFont typeface="Arial" pitchFamily="34" charset="0"/>
              <a:buChar char="•"/>
            </a:pPr>
            <a:r>
              <a:rPr lang="en-US" b="1" dirty="0" smtClean="0">
                <a:solidFill>
                  <a:srgbClr val="002060"/>
                </a:solidFill>
                <a:effectLst>
                  <a:outerShdw blurRad="38100" dist="38100" dir="2700000" algn="tl">
                    <a:srgbClr val="000000">
                      <a:alpha val="43137"/>
                    </a:srgbClr>
                  </a:outerShdw>
                </a:effectLst>
              </a:rPr>
              <a:t>Eiji Toyoda, unlike most Japanese, realized mass manufacturing would not work in Japan and must devise way to use resources better.</a:t>
            </a:r>
            <a:r>
              <a:rPr lang="en-US" b="1" dirty="0">
                <a:solidFill>
                  <a:srgbClr val="002060"/>
                </a:solidFill>
              </a:rPr>
              <a:t> </a:t>
            </a:r>
            <a:endParaRPr lang="en-US" b="1" dirty="0" smtClean="0">
              <a:solidFill>
                <a:srgbClr val="002060"/>
              </a:solidFill>
            </a:endParaRPr>
          </a:p>
          <a:p>
            <a:pPr marL="400050" indent="-285750">
              <a:buFont typeface="Arial" pitchFamily="34" charset="0"/>
              <a:buChar char="•"/>
            </a:pPr>
            <a:r>
              <a:rPr lang="en-US" b="1" dirty="0" smtClean="0">
                <a:solidFill>
                  <a:srgbClr val="002060"/>
                </a:solidFill>
                <a:effectLst>
                  <a:outerShdw blurRad="38100" dist="38100" dir="2700000" algn="tl">
                    <a:srgbClr val="000000">
                      <a:alpha val="43137"/>
                    </a:srgbClr>
                  </a:outerShdw>
                </a:effectLst>
              </a:rPr>
              <a:t>without </a:t>
            </a:r>
            <a:r>
              <a:rPr lang="en-US" b="1" dirty="0">
                <a:solidFill>
                  <a:srgbClr val="002060"/>
                </a:solidFill>
                <a:effectLst>
                  <a:outerShdw blurRad="38100" dist="38100" dir="2700000" algn="tl">
                    <a:srgbClr val="000000">
                      <a:alpha val="43137"/>
                    </a:srgbClr>
                  </a:outerShdw>
                </a:effectLst>
              </a:rPr>
              <a:t>the elimination of waste and the essential conservation of </a:t>
            </a:r>
            <a:r>
              <a:rPr lang="en-US" b="1" dirty="0" smtClean="0">
                <a:solidFill>
                  <a:srgbClr val="002060"/>
                </a:solidFill>
                <a:effectLst>
                  <a:outerShdw blurRad="38100" dist="38100" dir="2700000" algn="tl">
                    <a:srgbClr val="000000">
                      <a:alpha val="43137"/>
                    </a:srgbClr>
                  </a:outerShdw>
                </a:effectLst>
              </a:rPr>
              <a:t>recourses a system would not work...</a:t>
            </a:r>
            <a:endParaRPr lang="en-US" b="1" dirty="0">
              <a:solidFill>
                <a:srgbClr val="002060"/>
              </a:solidFill>
              <a:effectLst>
                <a:outerShdw blurRad="38100" dist="38100" dir="2700000" algn="tl">
                  <a:srgbClr val="000000">
                    <a:alpha val="43137"/>
                  </a:srgbClr>
                </a:outerShdw>
              </a:effectLst>
            </a:endParaRPr>
          </a:p>
          <a:p>
            <a:pPr marL="400050" indent="-285750">
              <a:buFont typeface="Arial" pitchFamily="34" charset="0"/>
              <a:buChar char="•"/>
            </a:pPr>
            <a:r>
              <a:rPr lang="en-US" b="1" dirty="0" smtClean="0">
                <a:solidFill>
                  <a:srgbClr val="002060"/>
                </a:solidFill>
                <a:effectLst>
                  <a:outerShdw blurRad="38100" dist="38100" dir="2700000" algn="tl">
                    <a:srgbClr val="000000">
                      <a:alpha val="43137"/>
                    </a:srgbClr>
                  </a:outerShdw>
                </a:effectLst>
              </a:rPr>
              <a:t> Two of the best engineers in Japan working in this endeavor were Toyota employees</a:t>
            </a:r>
            <a:endParaRPr lang="en-US" b="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762892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5"/>
          <p:cNvSpPr txBox="1">
            <a:spLocks noChangeArrowheads="1"/>
          </p:cNvSpPr>
          <p:nvPr/>
        </p:nvSpPr>
        <p:spPr bwMode="auto">
          <a:xfrm>
            <a:off x="1091770" y="5261652"/>
            <a:ext cx="2514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sz="2400" b="1" dirty="0" smtClean="0">
                <a:solidFill>
                  <a:srgbClr val="336699"/>
                </a:solidFill>
                <a:latin typeface="+mn-lt"/>
              </a:rPr>
              <a:t>Taiichi</a:t>
            </a:r>
            <a:r>
              <a:rPr lang="en-GB" b="1" dirty="0" smtClean="0">
                <a:solidFill>
                  <a:srgbClr val="336699"/>
                </a:solidFill>
                <a:latin typeface="+mn-lt"/>
              </a:rPr>
              <a:t> </a:t>
            </a:r>
            <a:r>
              <a:rPr lang="en-GB" sz="2400" b="1" dirty="0" smtClean="0">
                <a:solidFill>
                  <a:srgbClr val="336699"/>
                </a:solidFill>
                <a:latin typeface="+mn-lt"/>
              </a:rPr>
              <a:t>Ohno </a:t>
            </a:r>
            <a:endParaRPr lang="en-GB" sz="2400" b="1" dirty="0">
              <a:solidFill>
                <a:srgbClr val="336699"/>
              </a:solidFill>
              <a:latin typeface="+mn-lt"/>
            </a:endParaRPr>
          </a:p>
          <a:p>
            <a:pPr algn="ctr"/>
            <a:r>
              <a:rPr lang="en-GB" sz="2400" b="1" dirty="0">
                <a:solidFill>
                  <a:srgbClr val="336699"/>
                </a:solidFill>
                <a:latin typeface="+mn-lt"/>
              </a:rPr>
              <a:t>(1912 </a:t>
            </a:r>
            <a:r>
              <a:rPr lang="en-GB" sz="2400" b="1" dirty="0" smtClean="0">
                <a:solidFill>
                  <a:srgbClr val="336699"/>
                </a:solidFill>
                <a:latin typeface="+mn-lt"/>
              </a:rPr>
              <a:t>~ 1990</a:t>
            </a:r>
            <a:r>
              <a:rPr lang="en-GB" sz="2400" b="1" dirty="0">
                <a:solidFill>
                  <a:srgbClr val="336699"/>
                </a:solidFill>
                <a:latin typeface="+mn-lt"/>
              </a:rPr>
              <a:t>)</a:t>
            </a:r>
          </a:p>
        </p:txBody>
      </p:sp>
      <p:sp>
        <p:nvSpPr>
          <p:cNvPr id="14341" name="Text Box 7"/>
          <p:cNvSpPr txBox="1">
            <a:spLocks noChangeArrowheads="1"/>
          </p:cNvSpPr>
          <p:nvPr/>
        </p:nvSpPr>
        <p:spPr bwMode="auto">
          <a:xfrm>
            <a:off x="5420193" y="5261652"/>
            <a:ext cx="2514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sz="2400" b="1" dirty="0">
                <a:solidFill>
                  <a:srgbClr val="336699"/>
                </a:solidFill>
                <a:latin typeface="+mj-lt"/>
              </a:rPr>
              <a:t>Shigeo Shingo</a:t>
            </a:r>
          </a:p>
          <a:p>
            <a:pPr algn="ctr"/>
            <a:r>
              <a:rPr lang="en-GB" sz="2400" b="1" dirty="0">
                <a:solidFill>
                  <a:srgbClr val="336699"/>
                </a:solidFill>
                <a:latin typeface="+mj-lt"/>
              </a:rPr>
              <a:t>1909 </a:t>
            </a:r>
            <a:r>
              <a:rPr lang="en-GB" sz="2400" b="1" dirty="0" smtClean="0">
                <a:solidFill>
                  <a:srgbClr val="336699"/>
                </a:solidFill>
                <a:latin typeface="+mj-lt"/>
              </a:rPr>
              <a:t>~ 1990</a:t>
            </a:r>
            <a:endParaRPr lang="en-GB" sz="2400" b="1" dirty="0">
              <a:solidFill>
                <a:srgbClr val="336699"/>
              </a:solidFill>
              <a:latin typeface="+mj-lt"/>
            </a:endParaRPr>
          </a:p>
        </p:txBody>
      </p:sp>
      <p:sp>
        <p:nvSpPr>
          <p:cNvPr id="14342" name="Text Box 8"/>
          <p:cNvSpPr txBox="1">
            <a:spLocks noChangeArrowheads="1"/>
          </p:cNvSpPr>
          <p:nvPr/>
        </p:nvSpPr>
        <p:spPr bwMode="auto">
          <a:xfrm>
            <a:off x="190500" y="228600"/>
            <a:ext cx="8763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sz="3200" dirty="0">
                <a:solidFill>
                  <a:schemeClr val="accent6"/>
                </a:solidFill>
                <a:effectLst>
                  <a:outerShdw blurRad="38100" dist="38100" dir="2700000" algn="tl">
                    <a:srgbClr val="000000">
                      <a:alpha val="43137"/>
                    </a:srgbClr>
                  </a:outerShdw>
                </a:effectLst>
                <a:latin typeface="+mj-lt"/>
              </a:rPr>
              <a:t>Founders of the Toyota Production System (TPS)</a:t>
            </a:r>
          </a:p>
        </p:txBody>
      </p:sp>
      <p:pic>
        <p:nvPicPr>
          <p:cNvPr id="6146" name="Picture 2" descr="http://1.bp.blogspot.com/-91XbI0HYefk/TdaXxs2JxJI/AAAAAAAAABo/aSYageucUJk/s1600/Shin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8" y="1447800"/>
            <a:ext cx="3797837" cy="3661452"/>
          </a:xfrm>
          <a:prstGeom prst="rect">
            <a:avLst/>
          </a:prstGeom>
          <a:noFill/>
          <a:ln w="63500" cmpd="thickThin">
            <a:solidFill>
              <a:schemeClr val="accent6"/>
            </a:solidFill>
          </a:ln>
          <a:extLst>
            <a:ext uri="{909E8E84-426E-40DD-AFC4-6F175D3DCCD1}">
              <a14:hiddenFill xmlns:a14="http://schemas.microsoft.com/office/drawing/2010/main">
                <a:solidFill>
                  <a:srgbClr val="FFFFFF"/>
                </a:solidFill>
              </a14:hiddenFill>
            </a:ext>
          </a:extLst>
        </p:spPr>
      </p:pic>
      <p:pic>
        <p:nvPicPr>
          <p:cNvPr id="6150" name="Picture 6" descr="http://www.sdr.com.br/professores/sdr/SDRTaiichi001t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148" y="1421567"/>
            <a:ext cx="2941845" cy="3630612"/>
          </a:xfrm>
          <a:prstGeom prst="rect">
            <a:avLst/>
          </a:prstGeom>
          <a:noFill/>
          <a:ln w="63500" cmpd="thinThick">
            <a:solidFill>
              <a:schemeClr val="accent6"/>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8278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3962400" cy="1143000"/>
          </a:xfrm>
        </p:spPr>
        <p:txBody>
          <a:bodyPr/>
          <a:lstStyle/>
          <a:p>
            <a:pPr algn="l"/>
            <a:r>
              <a:rPr lang="en-US" dirty="0">
                <a:solidFill>
                  <a:schemeClr val="tx1"/>
                </a:solidFill>
                <a:cs typeface="Arial" pitchFamily="34" charset="0"/>
              </a:rPr>
              <a:t>Taiichi Ohno</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34</a:t>
            </a:fld>
            <a:endParaRPr lang="en-US" dirty="0"/>
          </a:p>
        </p:txBody>
      </p:sp>
      <p:pic>
        <p:nvPicPr>
          <p:cNvPr id="12289" name="Picture 1" descr="http://www.toyotageorgetown.com/images/tps/TPS_03_Oh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6675" y="533400"/>
            <a:ext cx="1200150" cy="1428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914400" y="1232357"/>
            <a:ext cx="693420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cs typeface="Arial" pitchFamily="34" charset="0"/>
              </a:rPr>
              <a:t>The man who did the most to structure the Toyota Production System as an integrated framework was Taiichi Ohno.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cs typeface="Arial" pitchFamily="34" charset="0"/>
              </a:rPr>
              <a:t>In the late 1940s, Ohno was in charge of a machining shop.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cs typeface="Arial" pitchFamily="34" charset="0"/>
              </a:rPr>
              <a:t>He experimented with various ways of setting up the equipment to produce needed items in a timely manner.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j-lt"/>
                <a:cs typeface="Arial" pitchFamily="34" charset="0"/>
              </a:rPr>
              <a:t>But he got a whole new perspective on just-in-time production when he visited the United States in 1956.</a:t>
            </a:r>
          </a:p>
        </p:txBody>
      </p:sp>
      <p:pic>
        <p:nvPicPr>
          <p:cNvPr id="7" name="Picture 6"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7234" y="48006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77982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Arial" pitchFamily="34" charset="0"/>
              </a:rPr>
              <a:t>Taiichi Ohno</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35</a:t>
            </a:fld>
            <a:endParaRPr lang="en-US" dirty="0"/>
          </a:p>
        </p:txBody>
      </p:sp>
      <p:sp>
        <p:nvSpPr>
          <p:cNvPr id="7" name="TextBox 6"/>
          <p:cNvSpPr txBox="1"/>
          <p:nvPr/>
        </p:nvSpPr>
        <p:spPr>
          <a:xfrm>
            <a:off x="1143000" y="1828800"/>
            <a:ext cx="7239000" cy="3785652"/>
          </a:xfrm>
          <a:prstGeom prst="rect">
            <a:avLst/>
          </a:prstGeom>
          <a:noFill/>
        </p:spPr>
        <p:txBody>
          <a:bodyPr wrap="square" rtlCol="0">
            <a:spAutoFit/>
          </a:bodyPr>
          <a:lstStyle/>
          <a:p>
            <a:pPr lvl="0" eaLnBrk="0" hangingPunct="0"/>
            <a:r>
              <a:rPr lang="en-US" dirty="0">
                <a:cs typeface="Arial" pitchFamily="34" charset="0"/>
              </a:rPr>
              <a:t>Ohno went to the United States to visit automobile plants, but his most important U.S. discovery was the supermarket. Japan did not have many self-service stores yet, and Ohno was impressed. He marveled at the way customers chose exactly what they wanted and in the quantities that they wanted. Ohno admired the way the supermarkets supplied merchandise in a simple, efficient, and timely manner.</a:t>
            </a:r>
          </a:p>
          <a:p>
            <a:pPr marL="400050" lvl="0" indent="-285750" eaLnBrk="0" hangingPunct="0">
              <a:buFont typeface="Arial" pitchFamily="34" charset="0"/>
              <a:buChar char="•"/>
            </a:pPr>
            <a:r>
              <a:rPr lang="en-US" dirty="0">
                <a:solidFill>
                  <a:schemeClr val="accent6">
                    <a:lumMod val="75000"/>
                  </a:schemeClr>
                </a:solidFill>
                <a:effectLst>
                  <a:outerShdw blurRad="38100" dist="38100" dir="2700000" algn="tl">
                    <a:srgbClr val="000000">
                      <a:alpha val="43137"/>
                    </a:srgbClr>
                  </a:outerShdw>
                </a:effectLst>
                <a:cs typeface="Arial" pitchFamily="34" charset="0"/>
              </a:rPr>
              <a:t>In later years, Ohno often described his production system in terms of the American supermarket</a:t>
            </a:r>
            <a:endParaRPr lang="en-US"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79202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solidFill>
                  <a:schemeClr val="tx1"/>
                </a:solidFill>
                <a:cs typeface="Arial" pitchFamily="34" charset="0"/>
              </a:rPr>
              <a:t>Taiichi Ohno</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36</a:t>
            </a:fld>
            <a:endParaRPr lang="en-US" dirty="0"/>
          </a:p>
        </p:txBody>
      </p:sp>
      <p:pic>
        <p:nvPicPr>
          <p:cNvPr id="12289" name="Picture 1" descr="http://www.toyotageorgetown.com/images/tps/TPS_03_Oh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28600"/>
            <a:ext cx="1047750" cy="12473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876300" y="1351508"/>
            <a:ext cx="73914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cs typeface="Arial" pitchFamily="34" charset="0"/>
              </a:rPr>
              <a:t>Using the super market format Ohno</a:t>
            </a:r>
            <a:r>
              <a:rPr kumimoji="0" lang="en-US" b="0" i="0" u="none" strike="noStrike" cap="none" normalizeH="0" dirty="0" smtClean="0">
                <a:ln>
                  <a:noFill/>
                </a:ln>
                <a:solidFill>
                  <a:schemeClr val="tx1"/>
                </a:solidFill>
                <a:effectLst/>
                <a:latin typeface="+mj-lt"/>
                <a:cs typeface="Arial" pitchFamily="34" charset="0"/>
              </a:rPr>
              <a:t> devised the</a:t>
            </a:r>
            <a:endParaRPr kumimoji="0" lang="en-US"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cs typeface="Arial" pitchFamily="34" charset="0"/>
              </a:rPr>
              <a:t>Pull </a:t>
            </a:r>
            <a:r>
              <a:rPr lang="en-US" dirty="0">
                <a:latin typeface="+mj-lt"/>
                <a:cs typeface="Arial" pitchFamily="34" charset="0"/>
              </a:rPr>
              <a:t>S</a:t>
            </a:r>
            <a:r>
              <a:rPr kumimoji="0" lang="en-US" b="0" i="0" u="none" strike="noStrike" cap="none" normalizeH="0" baseline="0" dirty="0" smtClean="0">
                <a:ln>
                  <a:noFill/>
                </a:ln>
                <a:solidFill>
                  <a:schemeClr val="tx1"/>
                </a:solidFill>
                <a:effectLst/>
                <a:latin typeface="+mj-lt"/>
                <a:cs typeface="Arial" pitchFamily="34" charset="0"/>
              </a:rPr>
              <a:t>ystem, which driven by the needs of the following lines. </a:t>
            </a:r>
          </a:p>
          <a:p>
            <a:pPr marL="45720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chemeClr val="tx1"/>
                </a:solidFill>
                <a:effectLst/>
                <a:latin typeface="+mj-lt"/>
                <a:cs typeface="Arial" pitchFamily="34" charset="0"/>
              </a:rPr>
              <a:t>It contrasted with conventional push systems, which were driven by the output of preceding lines. </a:t>
            </a:r>
          </a:p>
          <a:p>
            <a:pPr marL="342900" marR="0" lvl="0" indent="-342900" algn="l" defTabSz="914400" rtl="0" eaLnBrk="0" fontAlgn="base" latinLnBrk="0" hangingPunct="0">
              <a:lnSpc>
                <a:spcPct val="100000"/>
              </a:lnSpc>
              <a:spcBef>
                <a:spcPct val="0"/>
              </a:spcBef>
              <a:spcAft>
                <a:spcPct val="0"/>
              </a:spcAft>
              <a:buClrTx/>
              <a:buSzTx/>
              <a:buFont typeface="Arial" pitchFamily="34" charset="0"/>
              <a:buChar char="•"/>
              <a:tabLst/>
            </a:pPr>
            <a:endParaRPr lang="en-US" dirty="0">
              <a:latin typeface="+mj-lt"/>
              <a:cs typeface="Arial" pitchFamily="34" charset="0"/>
            </a:endParaRPr>
          </a:p>
          <a:p>
            <a:pPr marR="0" lvl="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chemeClr val="tx1"/>
                </a:solidFill>
                <a:effectLst/>
                <a:latin typeface="+mj-lt"/>
                <a:cs typeface="Arial" pitchFamily="34" charset="0"/>
              </a:rPr>
              <a:t>Ohno developed a number of tools for operating his production format in a systematic framework. </a:t>
            </a:r>
          </a:p>
          <a:p>
            <a:pPr marL="45720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chemeClr val="accent6">
                    <a:lumMod val="75000"/>
                  </a:schemeClr>
                </a:solidFill>
                <a:effectLst>
                  <a:outerShdw blurRad="38100" dist="38100" dir="2700000" algn="tl">
                    <a:srgbClr val="000000">
                      <a:alpha val="43137"/>
                    </a:srgbClr>
                  </a:outerShdw>
                </a:effectLst>
                <a:latin typeface="+mj-lt"/>
                <a:cs typeface="Arial" pitchFamily="34" charset="0"/>
              </a:rPr>
              <a:t>The best known of those tools is the kanban system, which provides for conveying information in and between processes on instruction cards.</a:t>
            </a:r>
          </a:p>
        </p:txBody>
      </p:sp>
      <p:pic>
        <p:nvPicPr>
          <p:cNvPr id="7" name="Picture 6"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43875" y="4343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5009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solidFill>
                  <a:schemeClr val="tx1"/>
                </a:solidFill>
                <a:cs typeface="Arial" pitchFamily="34" charset="0"/>
              </a:rPr>
              <a:t>Taiichi Ohno</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37</a:t>
            </a:fld>
            <a:endParaRPr lang="en-US" dirty="0"/>
          </a:p>
        </p:txBody>
      </p:sp>
      <p:pic>
        <p:nvPicPr>
          <p:cNvPr id="12289" name="Picture 1" descr="http://www.toyotageorgetown.com/images/tps/TPS_03_Oh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28600"/>
            <a:ext cx="1047750" cy="12473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609600" y="1219200"/>
            <a:ext cx="7391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mj-lt"/>
                <a:cs typeface="Arial" pitchFamily="34" charset="0"/>
              </a:rPr>
              <a:t>Western methods to supply the needed stamped part to build a car and save time on changeovers was to simply buy more presses and dedicate them to a specific part…</a:t>
            </a:r>
            <a:endParaRPr kumimoji="0" lang="en-US" b="0" i="0" u="none" strike="noStrike" cap="none" normalizeH="0" baseline="0" dirty="0" smtClean="0">
              <a:ln>
                <a:noFill/>
              </a:ln>
              <a:solidFill>
                <a:schemeClr val="accent6">
                  <a:lumMod val="75000"/>
                </a:schemeClr>
              </a:solidFill>
              <a:effectLst>
                <a:outerShdw blurRad="38100" dist="38100" dir="2700000" algn="tl">
                  <a:srgbClr val="000000">
                    <a:alpha val="43137"/>
                  </a:srgbClr>
                </a:outerShdw>
              </a:effectLst>
              <a:latin typeface="+mj-lt"/>
              <a:cs typeface="Arial" pitchFamily="34" charset="0"/>
            </a:endParaRPr>
          </a:p>
        </p:txBody>
      </p:sp>
      <p:sp>
        <p:nvSpPr>
          <p:cNvPr id="3" name="TextBox 2"/>
          <p:cNvSpPr txBox="1"/>
          <p:nvPr/>
        </p:nvSpPr>
        <p:spPr>
          <a:xfrm>
            <a:off x="762000" y="2667000"/>
            <a:ext cx="7772400" cy="3416320"/>
          </a:xfrm>
          <a:prstGeom prst="rect">
            <a:avLst/>
          </a:prstGeom>
          <a:noFill/>
        </p:spPr>
        <p:txBody>
          <a:bodyPr wrap="square" rtlCol="0">
            <a:spAutoFit/>
          </a:bodyPr>
          <a:lstStyle/>
          <a:p>
            <a:r>
              <a:rPr lang="en-US" dirty="0" smtClean="0">
                <a:solidFill>
                  <a:schemeClr val="accent6">
                    <a:lumMod val="75000"/>
                  </a:schemeClr>
                </a:solidFill>
                <a:effectLst>
                  <a:outerShdw blurRad="38100" dist="38100" dir="2700000" algn="tl">
                    <a:srgbClr val="000000">
                      <a:alpha val="43137"/>
                    </a:srgbClr>
                  </a:outerShdw>
                </a:effectLst>
              </a:rPr>
              <a:t>Ohno knowing the capital was not available to match this solution.</a:t>
            </a:r>
          </a:p>
          <a:p>
            <a:pPr marL="342900" indent="-342900">
              <a:buFont typeface="Arial" pitchFamily="34" charset="0"/>
              <a:buChar char="•"/>
            </a:pPr>
            <a:r>
              <a:rPr lang="en-US" dirty="0" smtClean="0">
                <a:solidFill>
                  <a:schemeClr val="accent6">
                    <a:lumMod val="75000"/>
                  </a:schemeClr>
                </a:solidFill>
                <a:effectLst>
                  <a:outerShdw blurRad="38100" dist="38100" dir="2700000" algn="tl">
                    <a:srgbClr val="000000">
                      <a:alpha val="43137"/>
                    </a:srgbClr>
                  </a:outerShdw>
                </a:effectLst>
              </a:rPr>
              <a:t>Using a few presses he devised a plan to stamp a whole car</a:t>
            </a:r>
          </a:p>
          <a:p>
            <a:pPr marL="342900" indent="-342900">
              <a:buFont typeface="Arial" pitchFamily="34" charset="0"/>
              <a:buChar char="•"/>
            </a:pPr>
            <a:r>
              <a:rPr lang="en-US" dirty="0" smtClean="0">
                <a:solidFill>
                  <a:schemeClr val="accent6">
                    <a:lumMod val="75000"/>
                  </a:schemeClr>
                </a:solidFill>
                <a:effectLst>
                  <a:outerShdw blurRad="38100" dist="38100" dir="2700000" algn="tl">
                    <a:srgbClr val="000000">
                      <a:alpha val="43137"/>
                    </a:srgbClr>
                  </a:outerShdw>
                </a:effectLst>
              </a:rPr>
              <a:t>His idea was to develop simple die-change techniques and change dies frequently</a:t>
            </a:r>
          </a:p>
          <a:p>
            <a:pPr marL="342900" indent="-342900">
              <a:buFont typeface="Arial" pitchFamily="34" charset="0"/>
              <a:buChar char="•"/>
            </a:pPr>
            <a:r>
              <a:rPr lang="en-US" dirty="0" smtClean="0">
                <a:solidFill>
                  <a:schemeClr val="accent6">
                    <a:lumMod val="75000"/>
                  </a:schemeClr>
                </a:solidFill>
                <a:effectLst>
                  <a:outerShdw blurRad="38100" dist="38100" dir="2700000" algn="tl">
                    <a:srgbClr val="000000">
                      <a:alpha val="43137"/>
                    </a:srgbClr>
                  </a:outerShdw>
                </a:effectLst>
              </a:rPr>
              <a:t>Starting in the late 1940s by the late 1950s he had reduce change-over from a day to 3 minutes.</a:t>
            </a:r>
          </a:p>
          <a:p>
            <a:pPr marL="342900" indent="-342900">
              <a:buFont typeface="Arial" pitchFamily="34" charset="0"/>
              <a:buChar char="•"/>
            </a:pPr>
            <a:r>
              <a:rPr lang="en-US" dirty="0" smtClean="0">
                <a:solidFill>
                  <a:schemeClr val="accent6">
                    <a:lumMod val="75000"/>
                  </a:schemeClr>
                </a:solidFill>
                <a:effectLst>
                  <a:outerShdw blurRad="38100" dist="38100" dir="2700000" algn="tl">
                    <a:srgbClr val="000000">
                      <a:alpha val="43137"/>
                    </a:srgbClr>
                  </a:outerShdw>
                </a:effectLst>
              </a:rPr>
              <a:t>Change-over specialist were eliminated and accomplished by the operator.</a:t>
            </a:r>
            <a:endParaRPr lang="en-US"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582175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3733800" cy="1143000"/>
          </a:xfrm>
        </p:spPr>
        <p:txBody>
          <a:bodyPr/>
          <a:lstStyle/>
          <a:p>
            <a:pPr algn="l"/>
            <a:r>
              <a:rPr lang="en-US" dirty="0"/>
              <a:t>Shigeo Shingo</a:t>
            </a:r>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38</a:t>
            </a:fld>
            <a:endParaRPr lang="en-US" dirty="0"/>
          </a:p>
        </p:txBody>
      </p:sp>
      <p:sp>
        <p:nvSpPr>
          <p:cNvPr id="5" name="TextBox 4"/>
          <p:cNvSpPr txBox="1"/>
          <p:nvPr/>
        </p:nvSpPr>
        <p:spPr>
          <a:xfrm>
            <a:off x="762000" y="3571875"/>
            <a:ext cx="7620000" cy="2308324"/>
          </a:xfrm>
          <a:prstGeom prst="rect">
            <a:avLst/>
          </a:prstGeom>
          <a:noFill/>
        </p:spPr>
        <p:txBody>
          <a:bodyPr wrap="square" rtlCol="0">
            <a:spAutoFit/>
          </a:bodyPr>
          <a:lstStyle/>
          <a:p>
            <a:pPr marL="400050" indent="-285750">
              <a:buFont typeface="Arial" pitchFamily="34" charset="0"/>
              <a:buChar char="•"/>
            </a:pPr>
            <a:r>
              <a:rPr lang="en-US" dirty="0" smtClean="0"/>
              <a:t>Poka-yoke </a:t>
            </a:r>
            <a:r>
              <a:rPr lang="en-US" dirty="0"/>
              <a:t>(pronounced POH-kah YOH-kay</a:t>
            </a:r>
            <a:r>
              <a:rPr lang="en-US" dirty="0" smtClean="0"/>
              <a:t>) is </a:t>
            </a:r>
            <a:r>
              <a:rPr lang="en-US" dirty="0"/>
              <a:t>Japanese for mistake-proofing. </a:t>
            </a:r>
            <a:endParaRPr lang="en-US" dirty="0" smtClean="0"/>
          </a:p>
          <a:p>
            <a:pPr marL="400050" indent="-285750">
              <a:buFont typeface="Arial" pitchFamily="34" charset="0"/>
              <a:buChar char="•"/>
            </a:pPr>
            <a:r>
              <a:rPr lang="en-US" dirty="0" smtClean="0"/>
              <a:t>These </a:t>
            </a:r>
            <a:r>
              <a:rPr lang="en-US" dirty="0"/>
              <a:t>devices are used either to prevent </a:t>
            </a:r>
            <a:r>
              <a:rPr lang="en-US" dirty="0" smtClean="0"/>
              <a:t>mistakes </a:t>
            </a:r>
            <a:r>
              <a:rPr lang="en-US" dirty="0"/>
              <a:t>that result in defects, or to </a:t>
            </a:r>
            <a:r>
              <a:rPr lang="en-US" dirty="0" smtClean="0"/>
              <a:t>cheaply </a:t>
            </a:r>
            <a:r>
              <a:rPr lang="en-US" dirty="0"/>
              <a:t>inspect each item that is produced to determine whether it is acceptable or defective. </a:t>
            </a:r>
          </a:p>
        </p:txBody>
      </p:sp>
      <p:pic>
        <p:nvPicPr>
          <p:cNvPr id="13314" name="Picture 2" descr="http://lssacademy.com/wp-content/uploads/2009/06/shigeo-shingo1-246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18971"/>
            <a:ext cx="1095375" cy="133582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62000" y="1371600"/>
            <a:ext cx="6629400" cy="2308324"/>
          </a:xfrm>
          <a:prstGeom prst="rect">
            <a:avLst/>
          </a:prstGeom>
          <a:noFill/>
        </p:spPr>
        <p:txBody>
          <a:bodyPr wrap="square" rtlCol="0">
            <a:spAutoFit/>
          </a:bodyPr>
          <a:lstStyle/>
          <a:p>
            <a:r>
              <a:rPr lang="en-US" dirty="0"/>
              <a:t>Shigeo Shingo was one of the industrial engineers at Toyota who has been credited with creating </a:t>
            </a:r>
            <a:r>
              <a:rPr lang="en-US" dirty="0" smtClean="0"/>
              <a:t>Zero </a:t>
            </a:r>
            <a:r>
              <a:rPr lang="en-US" dirty="0"/>
              <a:t>Quality Control (ZQC), an approach to quality management that relies heavily on the use of poka-yoke devices. </a:t>
            </a:r>
          </a:p>
          <a:p>
            <a:endParaRPr lang="en-US" dirty="0"/>
          </a:p>
        </p:txBody>
      </p:sp>
      <p:pic>
        <p:nvPicPr>
          <p:cNvPr id="7" name="Picture 6"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97209" y="19050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629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pPr algn="l"/>
            <a:r>
              <a:rPr lang="en-US" dirty="0" smtClean="0"/>
              <a:t>Poke Yoke Examples</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39</a:t>
            </a:fld>
            <a:endParaRPr lang="en-US" dirty="0"/>
          </a:p>
        </p:txBody>
      </p:sp>
      <p:pic>
        <p:nvPicPr>
          <p:cNvPr id="1028" name="Picture 4" descr="gas h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981199"/>
            <a:ext cx="3057525" cy="261794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1975" y="4680913"/>
            <a:ext cx="4724400" cy="1200329"/>
          </a:xfrm>
          <a:prstGeom prst="rect">
            <a:avLst/>
          </a:prstGeom>
          <a:noFill/>
        </p:spPr>
        <p:txBody>
          <a:bodyPr wrap="square" rtlCol="0">
            <a:spAutoFit/>
          </a:bodyPr>
          <a:lstStyle/>
          <a:p>
            <a:r>
              <a:rPr lang="en-US" dirty="0"/>
              <a:t>Gas pumps are equipped with hose couplings that break-away and quickly shut-off the flow of gasoline. </a:t>
            </a:r>
          </a:p>
        </p:txBody>
      </p:sp>
      <p:pic>
        <p:nvPicPr>
          <p:cNvPr id="1030" name="Picture 6" descr="Garage do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8575"/>
            <a:ext cx="2286000" cy="15201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410200" y="1495425"/>
            <a:ext cx="3657600" cy="4770537"/>
          </a:xfrm>
          <a:prstGeom prst="rect">
            <a:avLst/>
          </a:prstGeom>
          <a:noFill/>
        </p:spPr>
        <p:txBody>
          <a:bodyPr wrap="square" rtlCol="0">
            <a:spAutoFit/>
          </a:bodyPr>
          <a:lstStyle/>
          <a:p>
            <a:r>
              <a:rPr lang="en-US" dirty="0" smtClean="0"/>
              <a:t>Garage </a:t>
            </a:r>
            <a:r>
              <a:rPr lang="en-US" dirty="0"/>
              <a:t>door openers have two safety features that prevent </a:t>
            </a:r>
            <a:r>
              <a:rPr lang="en-US" dirty="0" smtClean="0"/>
              <a:t>toys, people, </a:t>
            </a:r>
            <a:r>
              <a:rPr lang="en-US" dirty="0"/>
              <a:t>or pets from being crushed by a closing door: </a:t>
            </a:r>
            <a:endParaRPr lang="en-US" dirty="0" smtClean="0"/>
          </a:p>
          <a:p>
            <a:pPr marL="342900" indent="-342900">
              <a:buFont typeface="Arial" pitchFamily="34" charset="0"/>
              <a:buChar char="•"/>
            </a:pPr>
            <a:r>
              <a:rPr lang="en-US" sz="2000" b="1" i="1" dirty="0" smtClean="0">
                <a:effectLst>
                  <a:outerShdw blurRad="38100" dist="38100" dir="2700000" algn="tl">
                    <a:srgbClr val="000000">
                      <a:alpha val="43137"/>
                    </a:srgbClr>
                  </a:outerShdw>
                </a:effectLst>
              </a:rPr>
              <a:t>a </a:t>
            </a:r>
            <a:r>
              <a:rPr lang="en-US" sz="2000" b="1" i="1" dirty="0">
                <a:effectLst>
                  <a:outerShdw blurRad="38100" dist="38100" dir="2700000" algn="tl">
                    <a:srgbClr val="000000">
                      <a:alpha val="43137"/>
                    </a:srgbClr>
                  </a:outerShdw>
                </a:effectLst>
              </a:rPr>
              <a:t>contact safety reverse feature, which opens the door if it hits a person or object, and </a:t>
            </a:r>
            <a:endParaRPr lang="en-US" sz="2000" b="1" i="1" dirty="0" smtClean="0">
              <a:effectLst>
                <a:outerShdw blurRad="38100" dist="38100" dir="2700000" algn="tl">
                  <a:srgbClr val="000000">
                    <a:alpha val="43137"/>
                  </a:srgbClr>
                </a:outerShdw>
              </a:effectLst>
            </a:endParaRPr>
          </a:p>
          <a:p>
            <a:pPr marL="342900" indent="-342900">
              <a:buFont typeface="Arial" pitchFamily="34" charset="0"/>
              <a:buChar char="•"/>
            </a:pPr>
            <a:r>
              <a:rPr lang="en-US" sz="2000" b="1" i="1" dirty="0" smtClean="0">
                <a:effectLst>
                  <a:outerShdw blurRad="38100" dist="38100" dir="2700000" algn="tl">
                    <a:srgbClr val="000000">
                      <a:alpha val="43137"/>
                    </a:srgbClr>
                  </a:outerShdw>
                </a:effectLst>
              </a:rPr>
              <a:t>an </a:t>
            </a:r>
            <a:r>
              <a:rPr lang="en-US" sz="2000" b="1" i="1" dirty="0">
                <a:effectLst>
                  <a:outerShdw blurRad="38100" dist="38100" dir="2700000" algn="tl">
                    <a:srgbClr val="000000">
                      <a:alpha val="43137"/>
                    </a:srgbClr>
                  </a:outerShdw>
                </a:effectLst>
              </a:rPr>
              <a:t>infrared beam across the doorway that causes the door to reverse automatically if a person or pet who passes through the beam</a:t>
            </a:r>
            <a:r>
              <a:rPr lang="en-US" i="1" dirty="0">
                <a:effectLst>
                  <a:outerShdw blurRad="38100" dist="38100" dir="2700000" algn="tl">
                    <a:srgbClr val="000000">
                      <a:alpha val="43137"/>
                    </a:srgbClr>
                  </a:outerShdw>
                </a:effectLst>
              </a:rPr>
              <a:t>.</a:t>
            </a:r>
          </a:p>
        </p:txBody>
      </p:sp>
      <p:pic>
        <p:nvPicPr>
          <p:cNvPr id="1026" name="Picture 2" descr="gas pu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188853">
            <a:off x="838200" y="1581507"/>
            <a:ext cx="1752600" cy="250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664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1300"/>
            <a:ext cx="8458200" cy="1143000"/>
          </a:xfrm>
        </p:spPr>
        <p:txBody>
          <a:bodyPr/>
          <a:lstStyle/>
          <a:p>
            <a:pPr eaLnBrk="1" hangingPunct="1">
              <a:defRPr/>
            </a:pPr>
            <a:r>
              <a:rPr lang="en-US" sz="4000" dirty="0" smtClean="0">
                <a:effectLst>
                  <a:outerShdw blurRad="38100" dist="38100" dir="2700000" algn="tl">
                    <a:srgbClr val="000000">
                      <a:alpha val="43137"/>
                    </a:srgbClr>
                  </a:outerShdw>
                </a:effectLst>
              </a:rPr>
              <a:t>Metrology, Value, &amp; Reliability</a:t>
            </a:r>
          </a:p>
        </p:txBody>
      </p:sp>
      <p:pic>
        <p:nvPicPr>
          <p:cNvPr id="2051" name="Picture 2" descr="C:\Users\Hughes\Pictures\My Scans\The Machine That Changed The Wor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9640">
            <a:off x="844550" y="1577975"/>
            <a:ext cx="3055938"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Box 3"/>
          <p:cNvSpPr txBox="1">
            <a:spLocks noChangeArrowheads="1"/>
          </p:cNvSpPr>
          <p:nvPr/>
        </p:nvSpPr>
        <p:spPr bwMode="auto">
          <a:xfrm>
            <a:off x="4191000" y="1444625"/>
            <a:ext cx="4279900" cy="547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smtClean="0"/>
              <a:t>Metrology, Value, </a:t>
            </a:r>
            <a:r>
              <a:rPr lang="en-US" dirty="0"/>
              <a:t>&amp; Reliability are the </a:t>
            </a:r>
            <a:r>
              <a:rPr lang="en-US" dirty="0" smtClean="0"/>
              <a:t>foundation </a:t>
            </a:r>
            <a:r>
              <a:rPr lang="en-US" dirty="0"/>
              <a:t>of all the world class quality systems such as Lean Manufacturing, Six Sigma, ISO/QS/TS Registration Programs, etc.</a:t>
            </a:r>
          </a:p>
          <a:p>
            <a:pPr eaLnBrk="1" hangingPunct="1"/>
            <a:endParaRPr lang="en-US" sz="1400" dirty="0"/>
          </a:p>
          <a:p>
            <a:pPr eaLnBrk="1" hangingPunct="1"/>
            <a:r>
              <a:rPr lang="en-US" dirty="0"/>
              <a:t>The book “The Machine That Changed The World” is the story of Lean Manufacturing and a history of the development of the Automobile which starts with the history of mass production…</a:t>
            </a:r>
          </a:p>
          <a:p>
            <a:pPr eaLnBrk="1" hangingPunct="1"/>
            <a:endParaRPr lang="en-US" dirty="0"/>
          </a:p>
          <a:p>
            <a:pPr eaLnBrk="1" hangingPunct="1"/>
            <a:endParaRPr lang="en-US" dirty="0"/>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4</a:t>
            </a:fld>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GB" dirty="0">
                <a:solidFill>
                  <a:schemeClr val="tx1"/>
                </a:solidFill>
              </a:rPr>
              <a:t>Toyota Production System</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40</a:t>
            </a:fld>
            <a:endParaRPr lang="en-US" dirty="0"/>
          </a:p>
        </p:txBody>
      </p:sp>
      <p:sp>
        <p:nvSpPr>
          <p:cNvPr id="5" name="TextBox 4"/>
          <p:cNvSpPr txBox="1"/>
          <p:nvPr/>
        </p:nvSpPr>
        <p:spPr>
          <a:xfrm>
            <a:off x="914400" y="1447800"/>
            <a:ext cx="7543800" cy="4893647"/>
          </a:xfrm>
          <a:prstGeom prst="rect">
            <a:avLst/>
          </a:prstGeom>
          <a:noFill/>
        </p:spPr>
        <p:txBody>
          <a:bodyPr wrap="square" rtlCol="0">
            <a:spAutoFit/>
          </a:bodyPr>
          <a:lstStyle/>
          <a:p>
            <a:r>
              <a:rPr lang="en-US" sz="2800" b="1" dirty="0" smtClean="0">
                <a:solidFill>
                  <a:srgbClr val="002060"/>
                </a:solidFill>
              </a:rPr>
              <a:t>Toyoda, Ohno, &amp; Shingo along with Deming, Juran, Etc.; working continuously changed the manufacturing system, the workforce, the supply chain, and the service system to develop the Toyota Production system.</a:t>
            </a:r>
            <a:r>
              <a:rPr lang="en-US" sz="2800" b="1" dirty="0">
                <a:solidFill>
                  <a:srgbClr val="002060"/>
                </a:solidFill>
              </a:rPr>
              <a:t> The text does a good </a:t>
            </a:r>
            <a:r>
              <a:rPr lang="en-US" sz="2800" b="1" dirty="0" smtClean="0">
                <a:solidFill>
                  <a:srgbClr val="002060"/>
                </a:solidFill>
              </a:rPr>
              <a:t>job: </a:t>
            </a:r>
          </a:p>
          <a:p>
            <a:pPr marL="342900" indent="-342900">
              <a:buFont typeface="Arial" pitchFamily="34" charset="0"/>
              <a:buChar char="•"/>
            </a:pPr>
            <a:r>
              <a:rPr lang="en-US" dirty="0">
                <a:solidFill>
                  <a:srgbClr val="002060"/>
                </a:solidFill>
                <a:effectLst>
                  <a:outerShdw blurRad="38100" dist="38100" dir="2700000" algn="tl">
                    <a:srgbClr val="000000">
                      <a:alpha val="43137"/>
                    </a:srgbClr>
                  </a:outerShdw>
                </a:effectLst>
              </a:rPr>
              <a:t>T</a:t>
            </a:r>
            <a:r>
              <a:rPr lang="en-US" dirty="0" smtClean="0">
                <a:solidFill>
                  <a:srgbClr val="002060"/>
                </a:solidFill>
                <a:effectLst>
                  <a:outerShdw blurRad="38100" dist="38100" dir="2700000" algn="tl">
                    <a:srgbClr val="000000">
                      <a:alpha val="43137"/>
                    </a:srgbClr>
                  </a:outerShdw>
                </a:effectLst>
              </a:rPr>
              <a:t>elling how we developed the systems we have today…</a:t>
            </a:r>
          </a:p>
          <a:p>
            <a:pPr marL="342900" indent="-342900">
              <a:buFont typeface="Arial" pitchFamily="34" charset="0"/>
              <a:buChar char="•"/>
            </a:pPr>
            <a:r>
              <a:rPr lang="en-US" dirty="0" smtClean="0">
                <a:solidFill>
                  <a:srgbClr val="002060"/>
                </a:solidFill>
                <a:effectLst>
                  <a:outerShdw blurRad="38100" dist="38100" dir="2700000" algn="tl">
                    <a:srgbClr val="000000">
                      <a:alpha val="43137"/>
                    </a:srgbClr>
                  </a:outerShdw>
                </a:effectLst>
              </a:rPr>
              <a:t>Defining the problems the “Big Three” face to change their systems…</a:t>
            </a:r>
          </a:p>
          <a:p>
            <a:pPr marL="342900" indent="-342900">
              <a:buFont typeface="Arial" pitchFamily="34" charset="0"/>
              <a:buChar char="•"/>
            </a:pPr>
            <a:r>
              <a:rPr lang="en-US" dirty="0" smtClean="0">
                <a:solidFill>
                  <a:srgbClr val="002060"/>
                </a:solidFill>
                <a:effectLst>
                  <a:outerShdw blurRad="38100" dist="38100" dir="2700000" algn="tl">
                    <a:srgbClr val="000000">
                      <a:alpha val="43137"/>
                    </a:srgbClr>
                  </a:outerShdw>
                </a:effectLst>
              </a:rPr>
              <a:t>Describing the Benchmarks and the Gaps to be eliminated…</a:t>
            </a:r>
          </a:p>
          <a:p>
            <a:endParaRPr lang="en-US" dirty="0"/>
          </a:p>
        </p:txBody>
      </p:sp>
      <p:pic>
        <p:nvPicPr>
          <p:cNvPr id="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68034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GB" dirty="0">
                <a:solidFill>
                  <a:schemeClr val="tx1"/>
                </a:solidFill>
              </a:rPr>
              <a:t>Just-in-Time </a:t>
            </a:r>
            <a:r>
              <a:rPr lang="en-GB" dirty="0" smtClean="0">
                <a:solidFill>
                  <a:schemeClr val="tx1"/>
                </a:solidFill>
              </a:rPr>
              <a:t>Manufacturing</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41</a:t>
            </a:fld>
            <a:endParaRPr lang="en-US" dirty="0"/>
          </a:p>
        </p:txBody>
      </p:sp>
      <p:sp>
        <p:nvSpPr>
          <p:cNvPr id="5" name="TextBox 4"/>
          <p:cNvSpPr txBox="1"/>
          <p:nvPr/>
        </p:nvSpPr>
        <p:spPr>
          <a:xfrm>
            <a:off x="742950" y="1524000"/>
            <a:ext cx="7867650" cy="2308324"/>
          </a:xfrm>
          <a:prstGeom prst="rect">
            <a:avLst/>
          </a:prstGeom>
          <a:noFill/>
        </p:spPr>
        <p:txBody>
          <a:bodyPr wrap="square" rtlCol="0">
            <a:spAutoFit/>
          </a:bodyPr>
          <a:lstStyle/>
          <a:p>
            <a:r>
              <a:rPr lang="en-US" dirty="0" smtClean="0">
                <a:solidFill>
                  <a:srgbClr val="002060"/>
                </a:solidFill>
              </a:rPr>
              <a:t>Toyota had fully worked out the principles of Lean Production by 1960 and most of Japans auto firms followed their lead.</a:t>
            </a:r>
          </a:p>
          <a:p>
            <a:pPr marL="457200" indent="-285750">
              <a:buFont typeface="Arial" pitchFamily="34" charset="0"/>
              <a:buChar char="•"/>
            </a:pPr>
            <a:r>
              <a:rPr lang="en-US" dirty="0" smtClean="0">
                <a:solidFill>
                  <a:srgbClr val="002060"/>
                </a:solidFill>
              </a:rPr>
              <a:t>In 1960 Japan had around 6% share of the worlds motor vehicle production.</a:t>
            </a:r>
          </a:p>
          <a:p>
            <a:pPr marL="457200" indent="-285750">
              <a:buFont typeface="Arial" pitchFamily="34" charset="0"/>
              <a:buChar char="•"/>
            </a:pPr>
            <a:r>
              <a:rPr lang="en-US" dirty="0" smtClean="0">
                <a:solidFill>
                  <a:srgbClr val="002060"/>
                </a:solidFill>
              </a:rPr>
              <a:t>By 1980 they had almost 30% of the worlds vehicle production</a:t>
            </a:r>
            <a:endParaRPr lang="en-US" dirty="0">
              <a:solidFill>
                <a:srgbClr val="002060"/>
              </a:solidFill>
            </a:endParaRPr>
          </a:p>
        </p:txBody>
      </p:sp>
      <p:sp>
        <p:nvSpPr>
          <p:cNvPr id="6" name="TextBox 5"/>
          <p:cNvSpPr txBox="1"/>
          <p:nvPr/>
        </p:nvSpPr>
        <p:spPr>
          <a:xfrm>
            <a:off x="723900" y="3962400"/>
            <a:ext cx="4286250" cy="2677656"/>
          </a:xfrm>
          <a:prstGeom prst="rect">
            <a:avLst/>
          </a:prstGeom>
          <a:noFill/>
        </p:spPr>
        <p:txBody>
          <a:bodyPr wrap="square" rtlCol="0">
            <a:spAutoFit/>
          </a:bodyPr>
          <a:lstStyle/>
          <a:p>
            <a:r>
              <a:rPr lang="en-US" dirty="0">
                <a:solidFill>
                  <a:schemeClr val="accent6"/>
                </a:solidFill>
                <a:effectLst>
                  <a:outerShdw blurRad="38100" dist="38100" dir="2700000" algn="tl">
                    <a:srgbClr val="000000">
                      <a:alpha val="43137"/>
                    </a:srgbClr>
                  </a:outerShdw>
                </a:effectLst>
              </a:rPr>
              <a:t>The text </a:t>
            </a:r>
            <a:r>
              <a:rPr lang="en-US" dirty="0" smtClean="0">
                <a:solidFill>
                  <a:schemeClr val="accent6"/>
                </a:solidFill>
                <a:effectLst>
                  <a:outerShdw blurRad="38100" dist="38100" dir="2700000" algn="tl">
                    <a:srgbClr val="000000">
                      <a:alpha val="43137"/>
                    </a:srgbClr>
                  </a:outerShdw>
                </a:effectLst>
              </a:rPr>
              <a:t>outlines circa </a:t>
            </a:r>
            <a:r>
              <a:rPr lang="en-US" dirty="0">
                <a:solidFill>
                  <a:schemeClr val="accent6"/>
                </a:solidFill>
                <a:effectLst>
                  <a:outerShdw blurRad="38100" dist="38100" dir="2700000" algn="tl">
                    <a:srgbClr val="000000">
                      <a:alpha val="43137"/>
                    </a:srgbClr>
                  </a:outerShdw>
                </a:effectLst>
              </a:rPr>
              <a:t>30 years of history laced with events and circumstances that took them a different path and why Toyota developed into todays benchmark for </a:t>
            </a:r>
            <a:r>
              <a:rPr lang="en-US" dirty="0" smtClean="0">
                <a:solidFill>
                  <a:schemeClr val="accent6"/>
                </a:solidFill>
                <a:effectLst>
                  <a:outerShdw blurRad="38100" dist="38100" dir="2700000" algn="tl">
                    <a:srgbClr val="000000">
                      <a:alpha val="43137"/>
                    </a:srgbClr>
                  </a:outerShdw>
                </a:effectLst>
              </a:rPr>
              <a:t>manufacturing</a:t>
            </a:r>
            <a:r>
              <a:rPr lang="en-US" dirty="0" smtClean="0"/>
              <a:t>!</a:t>
            </a:r>
            <a:endParaRPr lang="en-US" dirty="0"/>
          </a:p>
          <a:p>
            <a:endParaRPr lang="en-US" dirty="0"/>
          </a:p>
        </p:txBody>
      </p:sp>
      <p:pic>
        <p:nvPicPr>
          <p:cNvPr id="1026" name="Picture 2" descr="http://www.toyota-global.com/company/history_of_toyota/images/50_p4_L%5b1%5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0150" y="3409950"/>
            <a:ext cx="3657600" cy="27432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509355" y="6219825"/>
            <a:ext cx="2659190" cy="338554"/>
          </a:xfrm>
          <a:prstGeom prst="rect">
            <a:avLst/>
          </a:prstGeom>
          <a:noFill/>
        </p:spPr>
        <p:txBody>
          <a:bodyPr wrap="none" rtlCol="0">
            <a:spAutoFit/>
          </a:bodyPr>
          <a:lstStyle/>
          <a:p>
            <a:r>
              <a:rPr lang="en-US" sz="1600" i="1" dirty="0" smtClean="0"/>
              <a:t>1957 Toyota USA Established</a:t>
            </a:r>
            <a:endParaRPr lang="en-US" sz="1600" i="1" dirty="0"/>
          </a:p>
        </p:txBody>
      </p:sp>
    </p:spTree>
    <p:extLst>
      <p:ext uri="{BB962C8B-B14F-4D97-AF65-F5344CB8AC3E}">
        <p14:creationId xmlns:p14="http://schemas.microsoft.com/office/powerpoint/2010/main" val="34168204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609600"/>
            <a:ext cx="7772400" cy="515938"/>
          </a:xfrm>
          <a:noFill/>
        </p:spPr>
        <p:txBody>
          <a:bodyPr/>
          <a:lstStyle/>
          <a:p>
            <a:pPr eaLnBrk="1" hangingPunct="1"/>
            <a:r>
              <a:rPr lang="en-GB" sz="3200" dirty="0" smtClean="0">
                <a:solidFill>
                  <a:srgbClr val="002060"/>
                </a:solidFill>
              </a:rPr>
              <a:t>JIT Just-in-Time Manufacturing</a:t>
            </a:r>
          </a:p>
        </p:txBody>
      </p:sp>
      <p:sp>
        <p:nvSpPr>
          <p:cNvPr id="15363" name="Rectangle 3"/>
          <p:cNvSpPr>
            <a:spLocks noGrp="1" noChangeArrowheads="1"/>
          </p:cNvSpPr>
          <p:nvPr>
            <p:ph type="body" idx="1"/>
          </p:nvPr>
        </p:nvSpPr>
        <p:spPr>
          <a:xfrm>
            <a:off x="611188" y="1125538"/>
            <a:ext cx="7772400" cy="3527425"/>
          </a:xfrm>
          <a:noFill/>
        </p:spPr>
        <p:txBody>
          <a:bodyPr/>
          <a:lstStyle/>
          <a:p>
            <a:pPr marL="0" indent="0" eaLnBrk="1" hangingPunct="1">
              <a:buFontTx/>
              <a:buNone/>
            </a:pPr>
            <a:r>
              <a:rPr lang="en-GB" sz="2400" i="1" dirty="0" smtClean="0">
                <a:solidFill>
                  <a:srgbClr val="002060"/>
                </a:solidFill>
              </a:rPr>
              <a:t>“In the broad sense, an approach to achieving excellence in a manufacturing company based upon the continuing elimination of waste (waste being considered as those things which </a:t>
            </a:r>
            <a:r>
              <a:rPr lang="en-GB" sz="2400" i="1" u="sng" dirty="0" smtClean="0">
                <a:solidFill>
                  <a:srgbClr val="002060"/>
                </a:solidFill>
              </a:rPr>
              <a:t>do not add value </a:t>
            </a:r>
            <a:r>
              <a:rPr lang="en-GB" sz="2400" i="1" dirty="0" smtClean="0">
                <a:solidFill>
                  <a:srgbClr val="002060"/>
                </a:solidFill>
              </a:rPr>
              <a:t>to the product). In the narrow sense, JIT refers to the movement of material at the necessary time. The implication is that each operation is closely synchronised with subsequent ones to make that possible” </a:t>
            </a:r>
          </a:p>
          <a:p>
            <a:pPr marL="0" indent="0" eaLnBrk="1" hangingPunct="1">
              <a:buFontTx/>
              <a:buNone/>
            </a:pPr>
            <a:r>
              <a:rPr lang="en-GB" sz="2400" dirty="0" smtClean="0">
                <a:solidFill>
                  <a:srgbClr val="002060"/>
                </a:solidFill>
              </a:rPr>
              <a:t>APICS Dictionary 1987.</a:t>
            </a:r>
          </a:p>
          <a:p>
            <a:pPr eaLnBrk="1" hangingPunct="1">
              <a:buFontTx/>
              <a:buNone/>
            </a:pPr>
            <a:r>
              <a:rPr lang="en-GB" dirty="0" smtClean="0"/>
              <a:t>	</a:t>
            </a:r>
          </a:p>
        </p:txBody>
      </p:sp>
      <p:sp>
        <p:nvSpPr>
          <p:cNvPr id="15364" name="Text Box 5"/>
          <p:cNvSpPr txBox="1">
            <a:spLocks noChangeArrowheads="1"/>
          </p:cNvSpPr>
          <p:nvPr/>
        </p:nvSpPr>
        <p:spPr bwMode="auto">
          <a:xfrm>
            <a:off x="609600" y="4343400"/>
            <a:ext cx="799941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2800" i="1" dirty="0">
                <a:solidFill>
                  <a:schemeClr val="accent6"/>
                </a:solidFill>
                <a:effectLst>
                  <a:outerShdw blurRad="38100" dist="38100" dir="2700000" algn="tl">
                    <a:srgbClr val="000000">
                      <a:alpha val="43137"/>
                    </a:srgbClr>
                  </a:outerShdw>
                </a:effectLst>
                <a:latin typeface="+mn-lt"/>
              </a:rPr>
              <a:t>JIT became part of Lean Manufacturing after the publication of </a:t>
            </a:r>
            <a:r>
              <a:rPr lang="en-GB" sz="2800" i="1" dirty="0" smtClean="0">
                <a:solidFill>
                  <a:schemeClr val="accent6"/>
                </a:solidFill>
                <a:effectLst>
                  <a:outerShdw blurRad="38100" dist="38100" dir="2700000" algn="tl">
                    <a:srgbClr val="000000">
                      <a:alpha val="43137"/>
                    </a:srgbClr>
                  </a:outerShdw>
                </a:effectLst>
                <a:latin typeface="+mn-lt"/>
              </a:rPr>
              <a:t>James Womack’s</a:t>
            </a:r>
            <a:endParaRPr lang="en-GB" sz="2800" i="1" dirty="0">
              <a:solidFill>
                <a:schemeClr val="accent6"/>
              </a:solidFill>
              <a:effectLst>
                <a:outerShdw blurRad="38100" dist="38100" dir="2700000" algn="tl">
                  <a:srgbClr val="000000">
                    <a:alpha val="43137"/>
                  </a:srgbClr>
                </a:outerShdw>
              </a:effectLst>
              <a:latin typeface="+mn-lt"/>
            </a:endParaRPr>
          </a:p>
          <a:p>
            <a:pPr algn="ctr" eaLnBrk="1" hangingPunct="1"/>
            <a:r>
              <a:rPr lang="en-GB" sz="2800" i="1" dirty="0" smtClean="0">
                <a:solidFill>
                  <a:schemeClr val="accent6"/>
                </a:solidFill>
                <a:effectLst>
                  <a:outerShdw blurRad="38100" dist="38100" dir="2700000" algn="tl">
                    <a:srgbClr val="000000">
                      <a:alpha val="43137"/>
                    </a:srgbClr>
                  </a:outerShdw>
                </a:effectLst>
                <a:latin typeface="+mn-lt"/>
              </a:rPr>
              <a:t>The Machine </a:t>
            </a:r>
            <a:r>
              <a:rPr lang="en-GB" sz="2800" i="1" dirty="0">
                <a:solidFill>
                  <a:schemeClr val="accent6"/>
                </a:solidFill>
                <a:effectLst>
                  <a:outerShdw blurRad="38100" dist="38100" dir="2700000" algn="tl">
                    <a:srgbClr val="000000">
                      <a:alpha val="43137"/>
                    </a:srgbClr>
                  </a:outerShdw>
                </a:effectLst>
                <a:latin typeface="+mn-lt"/>
              </a:rPr>
              <a:t>that Changed the World in 1991</a:t>
            </a:r>
            <a:endParaRPr lang="en-US" sz="2800" i="1" dirty="0">
              <a:solidFill>
                <a:schemeClr val="accent6"/>
              </a:solidFill>
              <a:effectLst>
                <a:outerShdw blurRad="38100" dist="38100" dir="2700000" algn="tl">
                  <a:srgbClr val="000000">
                    <a:alpha val="43137"/>
                  </a:srgbClr>
                </a:outerShdw>
              </a:effectLst>
              <a:latin typeface="+mn-lt"/>
            </a:endParaRPr>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516888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American Paradigm </a:t>
            </a:r>
            <a:endParaRPr lang="en-US" dirty="0"/>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43</a:t>
            </a:fld>
            <a:endParaRPr lang="en-US" dirty="0"/>
          </a:p>
        </p:txBody>
      </p:sp>
      <p:sp>
        <p:nvSpPr>
          <p:cNvPr id="4" name="TextBox 3"/>
          <p:cNvSpPr txBox="1"/>
          <p:nvPr/>
        </p:nvSpPr>
        <p:spPr>
          <a:xfrm>
            <a:off x="990600" y="2057400"/>
            <a:ext cx="7239000" cy="2677656"/>
          </a:xfrm>
          <a:prstGeom prst="rect">
            <a:avLst/>
          </a:prstGeom>
          <a:noFill/>
        </p:spPr>
        <p:txBody>
          <a:bodyPr wrap="square" rtlCol="0">
            <a:spAutoFit/>
          </a:bodyPr>
          <a:lstStyle/>
          <a:p>
            <a:r>
              <a:rPr lang="en-US" dirty="0" smtClean="0"/>
              <a:t>Ford and the Toyoda’s forged empires in the days when paradigms were explained by “its always been that way”. They were big thinkers not afraid to explore new frontiers…</a:t>
            </a:r>
          </a:p>
          <a:p>
            <a:endParaRPr lang="en-US" dirty="0"/>
          </a:p>
          <a:p>
            <a:r>
              <a:rPr lang="en-US" dirty="0" smtClean="0"/>
              <a:t>The following is the story of a young navel officer that changed the world. Perhaps you’ve not heard of him? </a:t>
            </a:r>
            <a:endParaRPr lang="en-US" dirty="0"/>
          </a:p>
        </p:txBody>
      </p:sp>
    </p:spTree>
    <p:extLst>
      <p:ext uri="{BB962C8B-B14F-4D97-AF65-F5344CB8AC3E}">
        <p14:creationId xmlns:p14="http://schemas.microsoft.com/office/powerpoint/2010/main" val="36352718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fld id="{0F24BFF2-046C-4639-88F4-676049656995}" type="datetime4">
              <a:rPr lang="en-US" altLang="en-US"/>
              <a:pPr/>
              <a:t>October 23, 2018</a:t>
            </a:fld>
            <a:endParaRPr lang="en-US" altLang="en-US" dirty="0"/>
          </a:p>
        </p:txBody>
      </p:sp>
      <p:sp>
        <p:nvSpPr>
          <p:cNvPr id="7" name="Footer Placeholder 3"/>
          <p:cNvSpPr>
            <a:spLocks noGrp="1"/>
          </p:cNvSpPr>
          <p:nvPr>
            <p:ph type="ftr" sz="quarter" idx="11"/>
          </p:nvPr>
        </p:nvSpPr>
        <p:spPr/>
        <p:txBody>
          <a:bodyPr/>
          <a:lstStyle/>
          <a:p>
            <a:r>
              <a:rPr lang="en-US" altLang="en-US" dirty="0"/>
              <a:t>Spanish American War</a:t>
            </a:r>
          </a:p>
        </p:txBody>
      </p:sp>
      <p:sp>
        <p:nvSpPr>
          <p:cNvPr id="8" name="Slide Number Placeholder 4"/>
          <p:cNvSpPr>
            <a:spLocks noGrp="1"/>
          </p:cNvSpPr>
          <p:nvPr>
            <p:ph type="sldNum" sz="quarter" idx="12"/>
          </p:nvPr>
        </p:nvSpPr>
        <p:spPr/>
        <p:txBody>
          <a:bodyPr/>
          <a:lstStyle/>
          <a:p>
            <a:fld id="{C9E2BD04-0BCF-4CF5-AAAB-57C64026112B}" type="slidenum">
              <a:rPr lang="en-US" altLang="en-US"/>
              <a:pPr/>
              <a:t>44</a:t>
            </a:fld>
            <a:endParaRPr lang="en-US" altLang="en-US" dirty="0"/>
          </a:p>
        </p:txBody>
      </p:sp>
      <p:sp>
        <p:nvSpPr>
          <p:cNvPr id="2050" name="Rectangle 2"/>
          <p:cNvSpPr>
            <a:spLocks noGrp="1" noChangeArrowheads="1"/>
          </p:cNvSpPr>
          <p:nvPr>
            <p:ph type="title"/>
          </p:nvPr>
        </p:nvSpPr>
        <p:spPr>
          <a:xfrm>
            <a:off x="685800" y="0"/>
            <a:ext cx="7772400" cy="838200"/>
          </a:xfrm>
        </p:spPr>
        <p:txBody>
          <a:bodyPr/>
          <a:lstStyle/>
          <a:p>
            <a:r>
              <a:rPr lang="en-US" altLang="en-US" sz="4000" b="1" dirty="0">
                <a:solidFill>
                  <a:srgbClr val="FF3300"/>
                </a:solidFill>
              </a:rPr>
              <a:t>The Spanish American War 1898</a:t>
            </a:r>
            <a:endParaRPr lang="en-US" altLang="en-US" dirty="0"/>
          </a:p>
        </p:txBody>
      </p:sp>
      <p:pic>
        <p:nvPicPr>
          <p:cNvPr id="2052" name="Picture 4" descr="C:\DESKSCAN\Spanish American War.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6934200" cy="337978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DESKSCAN\Simms.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352800"/>
            <a:ext cx="1946275" cy="2743200"/>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3429000" y="4343400"/>
            <a:ext cx="4648200" cy="1552575"/>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t>As a young naval artillery</a:t>
            </a:r>
          </a:p>
          <a:p>
            <a:r>
              <a:rPr lang="en-US" altLang="en-US" b="1" dirty="0"/>
              <a:t>officer William Sowden Sims changed the world through a process we now call reengineering</a:t>
            </a:r>
            <a:endParaRPr lang="en-US" altLang="en-US" dirty="0"/>
          </a:p>
        </p:txBody>
      </p:sp>
    </p:spTree>
    <p:extLst>
      <p:ext uri="{BB962C8B-B14F-4D97-AF65-F5344CB8AC3E}">
        <p14:creationId xmlns:p14="http://schemas.microsoft.com/office/powerpoint/2010/main" val="12798459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fld id="{71EC8F99-FF2D-42EC-AF16-80F4F88B5068}" type="datetime4">
              <a:rPr lang="en-US" altLang="en-US"/>
              <a:pPr/>
              <a:t>October 23, 2018</a:t>
            </a:fld>
            <a:endParaRPr lang="en-US" altLang="en-US" dirty="0"/>
          </a:p>
        </p:txBody>
      </p:sp>
      <p:sp>
        <p:nvSpPr>
          <p:cNvPr id="6" name="Footer Placeholder 3"/>
          <p:cNvSpPr>
            <a:spLocks noGrp="1"/>
          </p:cNvSpPr>
          <p:nvPr>
            <p:ph type="ftr" sz="quarter" idx="11"/>
          </p:nvPr>
        </p:nvSpPr>
        <p:spPr/>
        <p:txBody>
          <a:bodyPr/>
          <a:lstStyle/>
          <a:p>
            <a:r>
              <a:rPr lang="en-US" altLang="en-US" dirty="0"/>
              <a:t>Spanish American War</a:t>
            </a:r>
          </a:p>
        </p:txBody>
      </p:sp>
      <p:sp>
        <p:nvSpPr>
          <p:cNvPr id="7" name="Slide Number Placeholder 4"/>
          <p:cNvSpPr>
            <a:spLocks noGrp="1"/>
          </p:cNvSpPr>
          <p:nvPr>
            <p:ph type="sldNum" sz="quarter" idx="12"/>
          </p:nvPr>
        </p:nvSpPr>
        <p:spPr/>
        <p:txBody>
          <a:bodyPr/>
          <a:lstStyle/>
          <a:p>
            <a:fld id="{74B652C2-E609-48C1-AEA6-821B564816F9}" type="slidenum">
              <a:rPr lang="en-US" altLang="en-US"/>
              <a:pPr/>
              <a:t>45</a:t>
            </a:fld>
            <a:endParaRPr lang="en-US" altLang="en-US" dirty="0"/>
          </a:p>
        </p:txBody>
      </p:sp>
      <p:sp>
        <p:nvSpPr>
          <p:cNvPr id="3075" name="Text Box 3"/>
          <p:cNvSpPr txBox="1">
            <a:spLocks noChangeArrowheads="1"/>
          </p:cNvSpPr>
          <p:nvPr/>
        </p:nvSpPr>
        <p:spPr bwMode="auto">
          <a:xfrm>
            <a:off x="914400" y="533400"/>
            <a:ext cx="73914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b="1" dirty="0"/>
              <a:t>In the late 1800’s the process of reengineering was alive and well.  After 100 years and the invention of the buzz word the obstacles in getting an organization to recognize the</a:t>
            </a:r>
          </a:p>
          <a:p>
            <a:r>
              <a:rPr lang="en-US" altLang="en-US" sz="2800" b="1" dirty="0"/>
              <a:t>need for reengineering have changed little.</a:t>
            </a:r>
          </a:p>
        </p:txBody>
      </p:sp>
      <p:pic>
        <p:nvPicPr>
          <p:cNvPr id="3076" name="Picture 4" descr="C:\DESKSCAN\Spanish American War.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962400"/>
            <a:ext cx="4800600" cy="2336800"/>
          </a:xfrm>
          <a:prstGeom prst="rect">
            <a:avLst/>
          </a:prstGeom>
          <a:noFill/>
          <a:extLst>
            <a:ext uri="{909E8E84-426E-40DD-AFC4-6F175D3DCCD1}">
              <a14:hiddenFill xmlns:a14="http://schemas.microsoft.com/office/drawing/2010/main">
                <a:solidFill>
                  <a:srgbClr val="FFFFFF"/>
                </a:solidFill>
              </a14:hiddenFill>
            </a:ext>
          </a:extLst>
        </p:spPr>
      </p:pic>
      <p:sp>
        <p:nvSpPr>
          <p:cNvPr id="3078" name="Text Box 6"/>
          <p:cNvSpPr txBox="1">
            <a:spLocks noChangeArrowheads="1"/>
          </p:cNvSpPr>
          <p:nvPr/>
        </p:nvSpPr>
        <p:spPr bwMode="auto">
          <a:xfrm>
            <a:off x="914400" y="2743200"/>
            <a:ext cx="7483475" cy="1373188"/>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b="1" dirty="0">
                <a:solidFill>
                  <a:srgbClr val="FF3300"/>
                </a:solidFill>
              </a:rPr>
              <a:t>Case in point - During the Spanish American War the U.S. Navy fired 9,500 shells Only 121 of these shells, or 1.3 percent, hit anything.</a:t>
            </a:r>
          </a:p>
        </p:txBody>
      </p:sp>
    </p:spTree>
    <p:extLst>
      <p:ext uri="{BB962C8B-B14F-4D97-AF65-F5344CB8AC3E}">
        <p14:creationId xmlns:p14="http://schemas.microsoft.com/office/powerpoint/2010/main" val="29859514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half" idx="10"/>
          </p:nvPr>
        </p:nvSpPr>
        <p:spPr/>
        <p:txBody>
          <a:bodyPr/>
          <a:lstStyle/>
          <a:p>
            <a:fld id="{36209E89-9C34-4495-A605-DEFE4DD64245}" type="datetime4">
              <a:rPr lang="en-US" altLang="en-US"/>
              <a:pPr/>
              <a:t>October 23, 2018</a:t>
            </a:fld>
            <a:endParaRPr lang="en-US" altLang="en-US" dirty="0"/>
          </a:p>
        </p:txBody>
      </p:sp>
      <p:sp>
        <p:nvSpPr>
          <p:cNvPr id="14" name="Footer Placeholder 3"/>
          <p:cNvSpPr>
            <a:spLocks noGrp="1"/>
          </p:cNvSpPr>
          <p:nvPr>
            <p:ph type="ftr" sz="quarter" idx="11"/>
          </p:nvPr>
        </p:nvSpPr>
        <p:spPr/>
        <p:txBody>
          <a:bodyPr/>
          <a:lstStyle/>
          <a:p>
            <a:r>
              <a:rPr lang="en-US" altLang="en-US" dirty="0"/>
              <a:t>Spanish American War</a:t>
            </a:r>
          </a:p>
        </p:txBody>
      </p:sp>
      <p:sp>
        <p:nvSpPr>
          <p:cNvPr id="15" name="Slide Number Placeholder 4"/>
          <p:cNvSpPr>
            <a:spLocks noGrp="1"/>
          </p:cNvSpPr>
          <p:nvPr>
            <p:ph type="sldNum" sz="quarter" idx="12"/>
          </p:nvPr>
        </p:nvSpPr>
        <p:spPr/>
        <p:txBody>
          <a:bodyPr/>
          <a:lstStyle/>
          <a:p>
            <a:fld id="{8EECD0D6-D3A4-42C6-9F34-7FBB57697C1E}" type="slidenum">
              <a:rPr lang="en-US" altLang="en-US"/>
              <a:pPr/>
              <a:t>46</a:t>
            </a:fld>
            <a:endParaRPr lang="en-US" altLang="en-US" dirty="0"/>
          </a:p>
        </p:txBody>
      </p:sp>
      <p:graphicFrame>
        <p:nvGraphicFramePr>
          <p:cNvPr id="4102" name="Object 6"/>
          <p:cNvGraphicFramePr>
            <a:graphicFrameLocks noChangeAspect="1"/>
          </p:cNvGraphicFramePr>
          <p:nvPr/>
        </p:nvGraphicFramePr>
        <p:xfrm>
          <a:off x="5989638" y="1752600"/>
          <a:ext cx="3154362" cy="4708525"/>
        </p:xfrm>
        <a:graphic>
          <a:graphicData uri="http://schemas.openxmlformats.org/presentationml/2006/ole">
            <mc:AlternateContent xmlns:mc="http://schemas.openxmlformats.org/markup-compatibility/2006">
              <mc:Choice xmlns:v="urn:schemas-microsoft-com:vml" Requires="v">
                <p:oleObj spid="_x0000_s1042" name="Clip" r:id="rId3" imgW="3153960" imgH="4708080" progId="MS_ClipArt_Gallery.5">
                  <p:embed/>
                </p:oleObj>
              </mc:Choice>
              <mc:Fallback>
                <p:oleObj name="Clip" r:id="rId3" imgW="3153960" imgH="4708080" progId="MS_ClipArt_Gallery.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9638" y="1752600"/>
                        <a:ext cx="3154362" cy="470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3" name="Object 7"/>
          <p:cNvGraphicFramePr>
            <a:graphicFrameLocks noChangeAspect="1"/>
          </p:cNvGraphicFramePr>
          <p:nvPr>
            <p:extLst>
              <p:ext uri="{D42A27DB-BD31-4B8C-83A1-F6EECF244321}">
                <p14:modId xmlns:p14="http://schemas.microsoft.com/office/powerpoint/2010/main" val="1613916275"/>
              </p:ext>
            </p:extLst>
          </p:nvPr>
        </p:nvGraphicFramePr>
        <p:xfrm>
          <a:off x="463550" y="982662"/>
          <a:ext cx="4718050" cy="4953000"/>
        </p:xfrm>
        <a:graphic>
          <a:graphicData uri="http://schemas.openxmlformats.org/presentationml/2006/ole">
            <mc:AlternateContent xmlns:mc="http://schemas.openxmlformats.org/markup-compatibility/2006">
              <mc:Choice xmlns:v="urn:schemas-microsoft-com:vml" Requires="v">
                <p:oleObj spid="_x0000_s1043" name="Clip" r:id="rId5" imgW="2903040" imgH="3047760" progId="MS_ClipArt_Gallery.5">
                  <p:embed/>
                </p:oleObj>
              </mc:Choice>
              <mc:Fallback>
                <p:oleObj name="Clip" r:id="rId5" imgW="2903040" imgH="3047760" progId="MS_ClipArt_Gallery.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550" y="982662"/>
                        <a:ext cx="471805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0" name="Text Box 4"/>
          <p:cNvSpPr txBox="1">
            <a:spLocks noChangeArrowheads="1"/>
          </p:cNvSpPr>
          <p:nvPr/>
        </p:nvSpPr>
        <p:spPr bwMode="auto">
          <a:xfrm>
            <a:off x="609600" y="3048000"/>
            <a:ext cx="8001000" cy="822325"/>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solidFill>
                  <a:srgbClr val="FF3300"/>
                </a:solidFill>
              </a:rPr>
              <a:t>After firing at a target one mile away for 25 Minutes two hits were registered, neither of which were considered fatal.</a:t>
            </a:r>
            <a:endParaRPr lang="en-US" altLang="en-US" dirty="0">
              <a:solidFill>
                <a:srgbClr val="FF3300"/>
              </a:solidFill>
            </a:endParaRPr>
          </a:p>
        </p:txBody>
      </p:sp>
      <p:sp>
        <p:nvSpPr>
          <p:cNvPr id="4099" name="Text Box 3"/>
          <p:cNvSpPr txBox="1">
            <a:spLocks noChangeArrowheads="1"/>
          </p:cNvSpPr>
          <p:nvPr/>
        </p:nvSpPr>
        <p:spPr bwMode="auto">
          <a:xfrm>
            <a:off x="1143000" y="304800"/>
            <a:ext cx="7026275" cy="2123658"/>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a:t>This in fact was considered state of the art gunnery, or “World Class Performance” of the day in 1898. </a:t>
            </a:r>
          </a:p>
          <a:p>
            <a:endParaRPr lang="en-US" altLang="en-US" sz="1200" b="1" dirty="0"/>
          </a:p>
          <a:p>
            <a:r>
              <a:rPr lang="en-US" altLang="en-US" b="1" dirty="0"/>
              <a:t>In a display </a:t>
            </a:r>
            <a:r>
              <a:rPr lang="en-US" altLang="en-US" b="1"/>
              <a:t>of </a:t>
            </a:r>
            <a:r>
              <a:rPr lang="en-US" altLang="en-US" b="1" smtClean="0"/>
              <a:t>its </a:t>
            </a:r>
            <a:r>
              <a:rPr lang="en-US" altLang="en-US" b="1" dirty="0"/>
              <a:t>prevailing leadership  in naval gunnery the U.S. Navy held an exhibition target practice to benchmark it’s performance.  </a:t>
            </a:r>
          </a:p>
        </p:txBody>
      </p:sp>
      <p:sp>
        <p:nvSpPr>
          <p:cNvPr id="4105" name="Rectangle 9"/>
          <p:cNvSpPr>
            <a:spLocks noChangeArrowheads="1"/>
          </p:cNvSpPr>
          <p:nvPr/>
        </p:nvSpPr>
        <p:spPr bwMode="auto">
          <a:xfrm flipV="1">
            <a:off x="4876800" y="4648200"/>
            <a:ext cx="1981200" cy="76200"/>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n-US" altLang="en-US">
              <a:solidFill>
                <a:srgbClr val="FF3300"/>
              </a:solidFill>
            </a:endParaRPr>
          </a:p>
        </p:txBody>
      </p:sp>
      <p:sp>
        <p:nvSpPr>
          <p:cNvPr id="4106" name="Rectangle 10"/>
          <p:cNvSpPr>
            <a:spLocks noChangeArrowheads="1"/>
          </p:cNvSpPr>
          <p:nvPr/>
        </p:nvSpPr>
        <p:spPr bwMode="auto">
          <a:xfrm>
            <a:off x="7315200" y="4648200"/>
            <a:ext cx="1828800" cy="76200"/>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solidFill>
                <a:srgbClr val="FF3300"/>
              </a:solidFill>
            </a:endParaRPr>
          </a:p>
        </p:txBody>
      </p:sp>
      <p:sp>
        <p:nvSpPr>
          <p:cNvPr id="4108" name="Oval 12"/>
          <p:cNvSpPr>
            <a:spLocks noChangeArrowheads="1"/>
          </p:cNvSpPr>
          <p:nvPr/>
        </p:nvSpPr>
        <p:spPr bwMode="auto">
          <a:xfrm>
            <a:off x="6858000" y="4572000"/>
            <a:ext cx="152400" cy="228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0" name="Rectangle 14"/>
          <p:cNvSpPr>
            <a:spLocks noChangeArrowheads="1"/>
          </p:cNvSpPr>
          <p:nvPr/>
        </p:nvSpPr>
        <p:spPr bwMode="auto">
          <a:xfrm>
            <a:off x="5105400" y="5029200"/>
            <a:ext cx="2057400" cy="76200"/>
          </a:xfrm>
          <a:prstGeom prst="rect">
            <a:avLst/>
          </a:prstGeom>
          <a:solidFill>
            <a:srgbClr val="FF3300"/>
          </a:solidFill>
          <a:ln w="38100">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solidFill>
                <a:srgbClr val="FF3300"/>
              </a:solidFill>
            </a:endParaRPr>
          </a:p>
        </p:txBody>
      </p:sp>
      <p:sp>
        <p:nvSpPr>
          <p:cNvPr id="4111" name="Rectangle 15"/>
          <p:cNvSpPr>
            <a:spLocks noChangeArrowheads="1"/>
          </p:cNvSpPr>
          <p:nvPr/>
        </p:nvSpPr>
        <p:spPr bwMode="auto">
          <a:xfrm flipV="1">
            <a:off x="7620000" y="5029200"/>
            <a:ext cx="1524000" cy="76200"/>
          </a:xfrm>
          <a:prstGeom prst="rect">
            <a:avLst/>
          </a:prstGeom>
          <a:solidFill>
            <a:srgbClr val="FF3300"/>
          </a:solidFill>
          <a:ln w="285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n-US" altLang="en-US">
              <a:solidFill>
                <a:srgbClr val="FF3300"/>
              </a:solidFill>
            </a:endParaRPr>
          </a:p>
        </p:txBody>
      </p:sp>
      <p:sp>
        <p:nvSpPr>
          <p:cNvPr id="4112" name="Oval 16"/>
          <p:cNvSpPr>
            <a:spLocks noChangeArrowheads="1"/>
          </p:cNvSpPr>
          <p:nvPr/>
        </p:nvSpPr>
        <p:spPr bwMode="auto">
          <a:xfrm flipV="1">
            <a:off x="7086600" y="5486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Oval 17"/>
          <p:cNvSpPr>
            <a:spLocks noChangeArrowheads="1"/>
          </p:cNvSpPr>
          <p:nvPr/>
        </p:nvSpPr>
        <p:spPr bwMode="auto">
          <a:xfrm>
            <a:off x="7086600" y="4953000"/>
            <a:ext cx="152400" cy="228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9289258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66ECEC9A-74C0-4E87-8D76-3FBA9261C321}" type="datetime4">
              <a:rPr lang="en-US" altLang="en-US"/>
              <a:pPr/>
              <a:t>October 23, 2018</a:t>
            </a:fld>
            <a:endParaRPr lang="en-US" altLang="en-US"/>
          </a:p>
        </p:txBody>
      </p:sp>
      <p:sp>
        <p:nvSpPr>
          <p:cNvPr id="5" name="Footer Placeholder 3"/>
          <p:cNvSpPr>
            <a:spLocks noGrp="1"/>
          </p:cNvSpPr>
          <p:nvPr>
            <p:ph type="ftr" sz="quarter" idx="11"/>
          </p:nvPr>
        </p:nvSpPr>
        <p:spPr/>
        <p:txBody>
          <a:bodyPr/>
          <a:lstStyle/>
          <a:p>
            <a:r>
              <a:rPr lang="en-US" altLang="en-US"/>
              <a:t>Spanish American War</a:t>
            </a:r>
          </a:p>
        </p:txBody>
      </p:sp>
      <p:sp>
        <p:nvSpPr>
          <p:cNvPr id="6" name="Slide Number Placeholder 4"/>
          <p:cNvSpPr>
            <a:spLocks noGrp="1"/>
          </p:cNvSpPr>
          <p:nvPr>
            <p:ph type="sldNum" sz="quarter" idx="12"/>
          </p:nvPr>
        </p:nvSpPr>
        <p:spPr/>
        <p:txBody>
          <a:bodyPr/>
          <a:lstStyle/>
          <a:p>
            <a:fld id="{327A0A0E-3FDA-430A-BCA7-C2EA45A687FD}" type="slidenum">
              <a:rPr lang="en-US" altLang="en-US"/>
              <a:pPr/>
              <a:t>47</a:t>
            </a:fld>
            <a:endParaRPr lang="en-US" altLang="en-US"/>
          </a:p>
        </p:txBody>
      </p:sp>
      <p:sp>
        <p:nvSpPr>
          <p:cNvPr id="5123" name="Text Box 3"/>
          <p:cNvSpPr txBox="1">
            <a:spLocks noChangeArrowheads="1"/>
          </p:cNvSpPr>
          <p:nvPr/>
        </p:nvSpPr>
        <p:spPr bwMode="auto">
          <a:xfrm>
            <a:off x="1143000" y="1066800"/>
            <a:ext cx="710247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By 1902 the U.S. navy could hit a similar target every time it fired; half the shells could hit a square 50 inches on each side. </a:t>
            </a:r>
          </a:p>
          <a:p>
            <a:endParaRPr lang="en-US" altLang="en-US" b="1"/>
          </a:p>
          <a:p>
            <a:r>
              <a:rPr lang="en-US" altLang="en-US" b="1"/>
              <a:t>What caused this remarkable change in so short of a time was  not new technology, but a young naval officer, William Sowden Sims.</a:t>
            </a:r>
          </a:p>
        </p:txBody>
      </p:sp>
      <p:sp>
        <p:nvSpPr>
          <p:cNvPr id="5124" name="Text Box 4"/>
          <p:cNvSpPr txBox="1">
            <a:spLocks noChangeArrowheads="1"/>
          </p:cNvSpPr>
          <p:nvPr/>
        </p:nvSpPr>
        <p:spPr bwMode="auto">
          <a:xfrm>
            <a:off x="1066800" y="4191000"/>
            <a:ext cx="7102475" cy="822325"/>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solidFill>
                  <a:srgbClr val="FF3300"/>
                </a:solidFill>
              </a:rPr>
              <a:t>It could be said that Sims changed the world through a process we now call “Reengineering”</a:t>
            </a:r>
            <a:r>
              <a:rPr lang="en-US" altLang="en-US" b="1"/>
              <a:t> </a:t>
            </a:r>
            <a:endParaRPr lang="en-US" altLang="en-US"/>
          </a:p>
        </p:txBody>
      </p:sp>
    </p:spTree>
    <p:extLst>
      <p:ext uri="{BB962C8B-B14F-4D97-AF65-F5344CB8AC3E}">
        <p14:creationId xmlns:p14="http://schemas.microsoft.com/office/powerpoint/2010/main" val="23410319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fld id="{D71BC060-78BB-47A5-BA8D-78262EEAECD0}" type="datetime4">
              <a:rPr lang="en-US" altLang="en-US"/>
              <a:pPr/>
              <a:t>October 23, 2018</a:t>
            </a:fld>
            <a:endParaRPr lang="en-US" altLang="en-US"/>
          </a:p>
        </p:txBody>
      </p:sp>
      <p:sp>
        <p:nvSpPr>
          <p:cNvPr id="6" name="Footer Placeholder 3"/>
          <p:cNvSpPr>
            <a:spLocks noGrp="1"/>
          </p:cNvSpPr>
          <p:nvPr>
            <p:ph type="ftr" sz="quarter" idx="11"/>
          </p:nvPr>
        </p:nvSpPr>
        <p:spPr/>
        <p:txBody>
          <a:bodyPr/>
          <a:lstStyle/>
          <a:p>
            <a:r>
              <a:rPr lang="en-US" altLang="en-US"/>
              <a:t>Spanish American War</a:t>
            </a:r>
          </a:p>
        </p:txBody>
      </p:sp>
      <p:sp>
        <p:nvSpPr>
          <p:cNvPr id="7" name="Slide Number Placeholder 4"/>
          <p:cNvSpPr>
            <a:spLocks noGrp="1"/>
          </p:cNvSpPr>
          <p:nvPr>
            <p:ph type="sldNum" sz="quarter" idx="12"/>
          </p:nvPr>
        </p:nvSpPr>
        <p:spPr/>
        <p:txBody>
          <a:bodyPr/>
          <a:lstStyle/>
          <a:p>
            <a:fld id="{D891B3EA-4124-478A-8936-C84DF27FBAD1}" type="slidenum">
              <a:rPr lang="en-US" altLang="en-US"/>
              <a:pPr/>
              <a:t>48</a:t>
            </a:fld>
            <a:endParaRPr lang="en-US" altLang="en-US"/>
          </a:p>
        </p:txBody>
      </p:sp>
      <p:sp>
        <p:nvSpPr>
          <p:cNvPr id="6147" name="Text Box 3"/>
          <p:cNvSpPr txBox="1">
            <a:spLocks noChangeArrowheads="1"/>
          </p:cNvSpPr>
          <p:nvPr/>
        </p:nvSpPr>
        <p:spPr bwMode="auto">
          <a:xfrm>
            <a:off x="990600" y="609600"/>
            <a:ext cx="73310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Sims discovered a simple way to dramatically improve the gun aim which would compensate for height and timing of the ships roll without adding cost.</a:t>
            </a:r>
          </a:p>
        </p:txBody>
      </p:sp>
      <p:sp>
        <p:nvSpPr>
          <p:cNvPr id="6150" name="Text Box 6"/>
          <p:cNvSpPr txBox="1">
            <a:spLocks noChangeArrowheads="1"/>
          </p:cNvSpPr>
          <p:nvPr/>
        </p:nvSpPr>
        <p:spPr bwMode="auto">
          <a:xfrm>
            <a:off x="990600" y="1828800"/>
            <a:ext cx="6950075" cy="3165475"/>
          </a:xfrm>
          <a:prstGeom prst="rect">
            <a:avLst/>
          </a:prstGeom>
          <a:solidFill>
            <a:srgbClr val="FFFFCC"/>
          </a:solidFill>
          <a:ln>
            <a:noFill/>
          </a:ln>
          <a:effectLst/>
          <a:extLs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b="1">
                <a:solidFill>
                  <a:srgbClr val="FF3300"/>
                </a:solidFill>
              </a:rPr>
              <a:t> First adjustment of the gear ratio  so that gunners </a:t>
            </a:r>
          </a:p>
          <a:p>
            <a:r>
              <a:rPr lang="en-US" altLang="en-US" b="1">
                <a:solidFill>
                  <a:srgbClr val="FF3300"/>
                </a:solidFill>
              </a:rPr>
              <a:t>  could follow the target easily throughout the ships </a:t>
            </a:r>
          </a:p>
          <a:p>
            <a:r>
              <a:rPr lang="en-US" altLang="en-US" b="1">
                <a:solidFill>
                  <a:srgbClr val="FF3300"/>
                </a:solidFill>
              </a:rPr>
              <a:t>  roll  </a:t>
            </a:r>
          </a:p>
          <a:p>
            <a:endParaRPr lang="en-US" altLang="en-US" sz="1000">
              <a:solidFill>
                <a:srgbClr val="FF3300"/>
              </a:solidFill>
            </a:endParaRPr>
          </a:p>
          <a:p>
            <a:pPr>
              <a:buFontTx/>
              <a:buChar char="•"/>
            </a:pPr>
            <a:r>
              <a:rPr lang="en-US" altLang="en-US" b="1">
                <a:solidFill>
                  <a:srgbClr val="FF3300"/>
                </a:solidFill>
              </a:rPr>
              <a:t> Second moving the gun sight from the gun barrel</a:t>
            </a:r>
          </a:p>
          <a:p>
            <a:r>
              <a:rPr lang="en-US" altLang="en-US" b="1">
                <a:solidFill>
                  <a:srgbClr val="FF3300"/>
                </a:solidFill>
              </a:rPr>
              <a:t>  to a location removing the gunner from the smoke </a:t>
            </a:r>
          </a:p>
          <a:p>
            <a:r>
              <a:rPr lang="en-US" altLang="en-US" b="1">
                <a:solidFill>
                  <a:srgbClr val="FF3300"/>
                </a:solidFill>
              </a:rPr>
              <a:t>  and recoil of the gun and giving them the ability </a:t>
            </a:r>
          </a:p>
          <a:p>
            <a:r>
              <a:rPr lang="en-US" altLang="en-US" b="1">
                <a:solidFill>
                  <a:srgbClr val="FF3300"/>
                </a:solidFill>
              </a:rPr>
              <a:t>  to follow a target during the act of firing.</a:t>
            </a:r>
          </a:p>
          <a:p>
            <a:endParaRPr lang="en-US" altLang="en-US">
              <a:solidFill>
                <a:srgbClr val="FF3300"/>
              </a:solidFill>
            </a:endParaRPr>
          </a:p>
        </p:txBody>
      </p:sp>
      <p:graphicFrame>
        <p:nvGraphicFramePr>
          <p:cNvPr id="6151" name="Object 7"/>
          <p:cNvGraphicFramePr>
            <a:graphicFrameLocks noChangeAspect="1"/>
          </p:cNvGraphicFramePr>
          <p:nvPr/>
        </p:nvGraphicFramePr>
        <p:xfrm>
          <a:off x="5791200" y="4343400"/>
          <a:ext cx="2971800" cy="2265363"/>
        </p:xfrm>
        <a:graphic>
          <a:graphicData uri="http://schemas.openxmlformats.org/presentationml/2006/ole">
            <mc:AlternateContent xmlns:mc="http://schemas.openxmlformats.org/markup-compatibility/2006">
              <mc:Choice xmlns:v="urn:schemas-microsoft-com:vml" Requires="v">
                <p:oleObj spid="_x0000_s2058" name="Clip" r:id="rId3" imgW="5154120" imgH="3928680" progId="MS_ClipArt_Gallery.5">
                  <p:embed/>
                </p:oleObj>
              </mc:Choice>
              <mc:Fallback>
                <p:oleObj name="Clip" r:id="rId3" imgW="5154120" imgH="3928680" progId="MS_ClipArt_Gallery.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4343400"/>
                        <a:ext cx="2971800" cy="226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383838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A4B7FBB3-9B8A-437B-8941-166E0FDE10E7}" type="datetime4">
              <a:rPr lang="en-US" altLang="en-US"/>
              <a:pPr/>
              <a:t>October 23, 2018</a:t>
            </a:fld>
            <a:endParaRPr lang="en-US" altLang="en-US"/>
          </a:p>
        </p:txBody>
      </p:sp>
      <p:sp>
        <p:nvSpPr>
          <p:cNvPr id="5" name="Footer Placeholder 3"/>
          <p:cNvSpPr>
            <a:spLocks noGrp="1"/>
          </p:cNvSpPr>
          <p:nvPr>
            <p:ph type="ftr" sz="quarter" idx="11"/>
          </p:nvPr>
        </p:nvSpPr>
        <p:spPr/>
        <p:txBody>
          <a:bodyPr/>
          <a:lstStyle/>
          <a:p>
            <a:r>
              <a:rPr lang="en-US" altLang="en-US"/>
              <a:t>Spanish American War</a:t>
            </a:r>
          </a:p>
        </p:txBody>
      </p:sp>
      <p:sp>
        <p:nvSpPr>
          <p:cNvPr id="6" name="Slide Number Placeholder 4"/>
          <p:cNvSpPr>
            <a:spLocks noGrp="1"/>
          </p:cNvSpPr>
          <p:nvPr>
            <p:ph type="sldNum" sz="quarter" idx="12"/>
          </p:nvPr>
        </p:nvSpPr>
        <p:spPr/>
        <p:txBody>
          <a:bodyPr/>
          <a:lstStyle/>
          <a:p>
            <a:fld id="{478B47D0-8276-45FD-8636-107230CA6B1B}" type="slidenum">
              <a:rPr lang="en-US" altLang="en-US"/>
              <a:pPr/>
              <a:t>49</a:t>
            </a:fld>
            <a:endParaRPr lang="en-US" altLang="en-US"/>
          </a:p>
        </p:txBody>
      </p:sp>
      <p:sp>
        <p:nvSpPr>
          <p:cNvPr id="7171" name="Text Box 3"/>
          <p:cNvSpPr txBox="1">
            <a:spLocks noChangeArrowheads="1"/>
          </p:cNvSpPr>
          <p:nvPr/>
        </p:nvSpPr>
        <p:spPr bwMode="auto">
          <a:xfrm>
            <a:off x="822325" y="727075"/>
            <a:ext cx="763587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Originally his ideas were ignored by the then navigator controlled U.S. Navy.</a:t>
            </a:r>
          </a:p>
          <a:p>
            <a:endParaRPr lang="en-US" altLang="en-US" sz="1200" b="1"/>
          </a:p>
          <a:p>
            <a:r>
              <a:rPr lang="en-US" altLang="en-US" b="1"/>
              <a:t>The reasons for rejection included:</a:t>
            </a:r>
          </a:p>
        </p:txBody>
      </p:sp>
      <p:sp>
        <p:nvSpPr>
          <p:cNvPr id="7172" name="Text Box 4"/>
          <p:cNvSpPr txBox="1">
            <a:spLocks noChangeArrowheads="1"/>
          </p:cNvSpPr>
          <p:nvPr/>
        </p:nvSpPr>
        <p:spPr bwMode="auto">
          <a:xfrm>
            <a:off x="914400" y="2438400"/>
            <a:ext cx="7696200" cy="3076575"/>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b="1">
                <a:solidFill>
                  <a:srgbClr val="FF3300"/>
                </a:solidFill>
              </a:rPr>
              <a:t> If  it could  be done a navigator would have though of it.</a:t>
            </a:r>
          </a:p>
          <a:p>
            <a:endParaRPr lang="en-US" altLang="en-US" sz="1000" b="1">
              <a:solidFill>
                <a:srgbClr val="FF3300"/>
              </a:solidFill>
            </a:endParaRPr>
          </a:p>
          <a:p>
            <a:pPr>
              <a:buFontTx/>
              <a:buChar char="•"/>
            </a:pPr>
            <a:r>
              <a:rPr lang="en-US" altLang="en-US" b="1">
                <a:solidFill>
                  <a:srgbClr val="FF3300"/>
                </a:solidFill>
              </a:rPr>
              <a:t> If  it could be done someone would already be doing it.</a:t>
            </a:r>
          </a:p>
          <a:p>
            <a:endParaRPr lang="en-US" altLang="en-US" sz="1000" b="1">
              <a:solidFill>
                <a:srgbClr val="FF3300"/>
              </a:solidFill>
            </a:endParaRPr>
          </a:p>
          <a:p>
            <a:pPr>
              <a:buFontTx/>
              <a:buChar char="•"/>
            </a:pPr>
            <a:r>
              <a:rPr lang="en-US" altLang="en-US" b="1">
                <a:solidFill>
                  <a:srgbClr val="FF3300"/>
                </a:solidFill>
              </a:rPr>
              <a:t> If it is done how would it impact the current structure</a:t>
            </a:r>
          </a:p>
          <a:p>
            <a:r>
              <a:rPr lang="en-US" altLang="en-US" b="1">
                <a:solidFill>
                  <a:srgbClr val="FF3300"/>
                </a:solidFill>
              </a:rPr>
              <a:t>  of the Navy?</a:t>
            </a:r>
          </a:p>
          <a:p>
            <a:endParaRPr lang="en-US" altLang="en-US" sz="1600" b="1">
              <a:solidFill>
                <a:srgbClr val="FF3300"/>
              </a:solidFill>
            </a:endParaRPr>
          </a:p>
          <a:p>
            <a:r>
              <a:rPr lang="en-US" altLang="en-US" sz="3200" b="1">
                <a:solidFill>
                  <a:schemeClr val="accent2"/>
                </a:solidFill>
              </a:rPr>
              <a:t>In other words the people in control would lose control.</a:t>
            </a:r>
            <a:endParaRPr lang="en-US" altLang="en-US">
              <a:solidFill>
                <a:schemeClr val="accent2"/>
              </a:solidFill>
            </a:endParaRPr>
          </a:p>
        </p:txBody>
      </p:sp>
    </p:spTree>
    <p:extLst>
      <p:ext uri="{BB962C8B-B14F-4D97-AF65-F5344CB8AC3E}">
        <p14:creationId xmlns:p14="http://schemas.microsoft.com/office/powerpoint/2010/main" val="13226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495300"/>
            <a:ext cx="7772400" cy="1143000"/>
          </a:xfrm>
        </p:spPr>
        <p:txBody>
          <a:bodyPr/>
          <a:lstStyle/>
          <a:p>
            <a:pPr eaLnBrk="1" hangingPunct="1"/>
            <a:r>
              <a:rPr lang="en-US" dirty="0" smtClean="0"/>
              <a:t>The Rise of Mass Production</a:t>
            </a:r>
          </a:p>
        </p:txBody>
      </p:sp>
      <p:sp>
        <p:nvSpPr>
          <p:cNvPr id="3075" name="Text Box 3"/>
          <p:cNvSpPr txBox="1">
            <a:spLocks noChangeArrowheads="1"/>
          </p:cNvSpPr>
          <p:nvPr/>
        </p:nvSpPr>
        <p:spPr bwMode="auto">
          <a:xfrm>
            <a:off x="1028700" y="1819275"/>
            <a:ext cx="7086600" cy="415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682625" indent="-225425">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defRPr/>
            </a:pPr>
            <a:r>
              <a:rPr lang="en-US" b="1" dirty="0" smtClean="0"/>
              <a:t>The </a:t>
            </a:r>
            <a:r>
              <a:rPr lang="en-US" b="1" u="sng" dirty="0" smtClean="0"/>
              <a:t>beginning</a:t>
            </a:r>
            <a:r>
              <a:rPr lang="en-US" b="1" dirty="0" smtClean="0"/>
              <a:t> </a:t>
            </a:r>
          </a:p>
          <a:p>
            <a:pPr>
              <a:spcBef>
                <a:spcPct val="50000"/>
              </a:spcBef>
              <a:defRPr/>
            </a:pPr>
            <a:r>
              <a:rPr lang="en-US" b="1" dirty="0" smtClean="0"/>
              <a:t>In 1894, the Honorable Evelyn Henry Ellis a wealthy member of English Parliament went to Paris to buy a car.</a:t>
            </a:r>
          </a:p>
          <a:p>
            <a:pPr marL="461963" lvl="1">
              <a:spcBef>
                <a:spcPct val="50000"/>
              </a:spcBef>
              <a:buFontTx/>
              <a:buChar char="•"/>
              <a:defRPr/>
            </a:pPr>
            <a:r>
              <a:rPr lang="en-US" b="1" dirty="0" smtClean="0"/>
              <a:t>There were no English dealerships nor manufactures.</a:t>
            </a:r>
          </a:p>
          <a:p>
            <a:pPr marL="461963" lvl="1">
              <a:spcBef>
                <a:spcPct val="50000"/>
              </a:spcBef>
              <a:buFont typeface="Arial" pitchFamily="34" charset="0"/>
              <a:buChar char="•"/>
              <a:defRPr/>
            </a:pPr>
            <a:r>
              <a:rPr lang="en-US" b="1" dirty="0" smtClean="0"/>
              <a:t>There were no French dealerships nor manufactures of cars as we know then today</a:t>
            </a:r>
          </a:p>
          <a:p>
            <a:pPr marL="236538" lvl="1" indent="0">
              <a:spcBef>
                <a:spcPct val="50000"/>
              </a:spcBef>
              <a:defRPr/>
            </a:pPr>
            <a:r>
              <a:rPr lang="en-US" b="1" dirty="0" smtClean="0"/>
              <a:t>   </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5</a:t>
            </a:fld>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50</a:t>
            </a:fld>
            <a:endParaRPr lang="en-US" dirty="0"/>
          </a:p>
        </p:txBody>
      </p:sp>
      <p:sp>
        <p:nvSpPr>
          <p:cNvPr id="4" name="TextBox 3"/>
          <p:cNvSpPr txBox="1"/>
          <p:nvPr/>
        </p:nvSpPr>
        <p:spPr>
          <a:xfrm>
            <a:off x="990600" y="1905000"/>
            <a:ext cx="7543800" cy="3323987"/>
          </a:xfrm>
          <a:prstGeom prst="rect">
            <a:avLst/>
          </a:prstGeom>
          <a:noFill/>
        </p:spPr>
        <p:txBody>
          <a:bodyPr wrap="square" rtlCol="0">
            <a:spAutoFit/>
          </a:bodyPr>
          <a:lstStyle/>
          <a:p>
            <a:r>
              <a:rPr lang="en-US" sz="3200" dirty="0" smtClean="0">
                <a:solidFill>
                  <a:srgbClr val="FF0000"/>
                </a:solidFill>
              </a:rPr>
              <a:t>“Today empowerment as used in the Lean Manufacturing Systems to eliminate the waste of manpower and enhance Continuous Improvement Processes is a recognized philosophy/tool that uses the synergy of teams to maximize efficiency”</a:t>
            </a:r>
          </a:p>
          <a:p>
            <a:pPr lvl="8"/>
            <a:r>
              <a:rPr lang="en-US" sz="1800" i="1" dirty="0" smtClean="0">
                <a:solidFill>
                  <a:srgbClr val="FF0000"/>
                </a:solidFill>
              </a:rPr>
              <a:t>		William Hughes</a:t>
            </a:r>
            <a:endParaRPr lang="en-US" sz="1800" i="1" dirty="0">
              <a:solidFill>
                <a:srgbClr val="FF0000"/>
              </a:solidFill>
            </a:endParaRPr>
          </a:p>
        </p:txBody>
      </p:sp>
    </p:spTree>
    <p:extLst>
      <p:ext uri="{BB962C8B-B14F-4D97-AF65-F5344CB8AC3E}">
        <p14:creationId xmlns:p14="http://schemas.microsoft.com/office/powerpoint/2010/main" val="8630339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i="1" dirty="0"/>
              <a:t>GAME THEORY</a:t>
            </a:r>
            <a:r>
              <a:rPr lang="en-US" altLang="en-US" sz="4800" i="1" dirty="0"/>
              <a:t/>
            </a:r>
            <a:br>
              <a:rPr lang="en-US" altLang="en-US" sz="4800" i="1" dirty="0"/>
            </a:br>
            <a:endParaRPr lang="en-US" dirty="0"/>
          </a:p>
        </p:txBody>
      </p:sp>
      <p:sp>
        <p:nvSpPr>
          <p:cNvPr id="3" name="Slide Number Placeholder 2"/>
          <p:cNvSpPr>
            <a:spLocks noGrp="1"/>
          </p:cNvSpPr>
          <p:nvPr>
            <p:ph type="sldNum" sz="quarter" idx="12"/>
          </p:nvPr>
        </p:nvSpPr>
        <p:spPr/>
        <p:txBody>
          <a:bodyPr/>
          <a:lstStyle/>
          <a:p>
            <a:pPr>
              <a:defRPr/>
            </a:pPr>
            <a:fld id="{2D5EE8E8-00A1-40B7-9E55-C6FA7CA443F2}" type="slidenum">
              <a:rPr lang="en-US" smtClean="0"/>
              <a:pPr>
                <a:defRPr/>
              </a:pPr>
              <a:t>51</a:t>
            </a:fld>
            <a:endParaRPr lang="en-US" dirty="0"/>
          </a:p>
        </p:txBody>
      </p:sp>
      <p:sp>
        <p:nvSpPr>
          <p:cNvPr id="4" name="TextBox 3"/>
          <p:cNvSpPr txBox="1"/>
          <p:nvPr/>
        </p:nvSpPr>
        <p:spPr>
          <a:xfrm>
            <a:off x="838200" y="1600200"/>
            <a:ext cx="7543800" cy="1477328"/>
          </a:xfrm>
          <a:prstGeom prst="rect">
            <a:avLst/>
          </a:prstGeom>
          <a:noFill/>
        </p:spPr>
        <p:txBody>
          <a:bodyPr wrap="square" rtlCol="0">
            <a:spAutoFit/>
          </a:bodyPr>
          <a:lstStyle/>
          <a:p>
            <a:r>
              <a:rPr lang="en-US" b="1" dirty="0" smtClean="0"/>
              <a:t>Game Theory: the </a:t>
            </a:r>
            <a:r>
              <a:rPr lang="en-US" b="1" dirty="0"/>
              <a:t>analysis of a situation involving conflicting interests (as in business or military strategy) in terms of gains and losses among opposing </a:t>
            </a:r>
            <a:r>
              <a:rPr lang="en-US" b="1" dirty="0" smtClean="0"/>
              <a:t>players.</a:t>
            </a:r>
          </a:p>
          <a:p>
            <a:r>
              <a:rPr lang="en-US" sz="1800" b="1" i="1" dirty="0" smtClean="0"/>
              <a:t>						Merriam-Webster</a:t>
            </a:r>
            <a:endParaRPr lang="en-US" sz="1800" i="1" dirty="0"/>
          </a:p>
        </p:txBody>
      </p:sp>
      <p:sp>
        <p:nvSpPr>
          <p:cNvPr id="5" name="TextBox 4"/>
          <p:cNvSpPr txBox="1"/>
          <p:nvPr/>
        </p:nvSpPr>
        <p:spPr>
          <a:xfrm>
            <a:off x="990600" y="3657600"/>
            <a:ext cx="7391400" cy="1754326"/>
          </a:xfrm>
          <a:prstGeom prst="rect">
            <a:avLst/>
          </a:prstGeom>
          <a:noFill/>
        </p:spPr>
        <p:txBody>
          <a:bodyPr wrap="square" rtlCol="0">
            <a:spAutoFit/>
          </a:bodyPr>
          <a:lstStyle/>
          <a:p>
            <a:r>
              <a:rPr lang="en-US" sz="3600" dirty="0" smtClean="0">
                <a:solidFill>
                  <a:srgbClr val="FF0000"/>
                </a:solidFill>
              </a:rPr>
              <a:t>Sometimes we need a little help in deciding to get into the game! Lets use math to decide and have a little fun!</a:t>
            </a:r>
            <a:endParaRPr lang="en-US" sz="3600" dirty="0">
              <a:solidFill>
                <a:srgbClr val="FF0000"/>
              </a:solidFill>
            </a:endParaRPr>
          </a:p>
        </p:txBody>
      </p:sp>
    </p:spTree>
    <p:extLst>
      <p:ext uri="{BB962C8B-B14F-4D97-AF65-F5344CB8AC3E}">
        <p14:creationId xmlns:p14="http://schemas.microsoft.com/office/powerpoint/2010/main" val="25038019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687388" y="762000"/>
            <a:ext cx="7769225"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i="1" dirty="0" smtClean="0">
                <a:solidFill>
                  <a:schemeClr val="tx1"/>
                </a:solidFill>
              </a:rPr>
              <a:t>PROBLEM </a:t>
            </a:r>
            <a:r>
              <a:rPr lang="en-US" altLang="en-US" sz="2800" i="1" dirty="0">
                <a:solidFill>
                  <a:schemeClr val="tx1"/>
                </a:solidFill>
              </a:rPr>
              <a:t>STATEMENT</a:t>
            </a:r>
          </a:p>
        </p:txBody>
      </p:sp>
      <p:sp>
        <p:nvSpPr>
          <p:cNvPr id="8195" name="Rectangle 3"/>
          <p:cNvSpPr>
            <a:spLocks noChangeArrowheads="1"/>
          </p:cNvSpPr>
          <p:nvPr/>
        </p:nvSpPr>
        <p:spPr bwMode="auto">
          <a:xfrm>
            <a:off x="992188" y="1982788"/>
            <a:ext cx="7540625"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pPr algn="l"/>
            <a:r>
              <a:rPr lang="en-US" altLang="en-US" sz="2400">
                <a:solidFill>
                  <a:schemeClr val="tx1"/>
                </a:solidFill>
              </a:rPr>
              <a:t>1. PLAY A GAME 100 TIMES</a:t>
            </a:r>
          </a:p>
          <a:p>
            <a:pPr algn="l"/>
            <a:endParaRPr lang="en-US" altLang="en-US" sz="2400">
              <a:solidFill>
                <a:schemeClr val="tx1"/>
              </a:solidFill>
            </a:endParaRPr>
          </a:p>
          <a:p>
            <a:pPr algn="l"/>
            <a:r>
              <a:rPr lang="en-US" altLang="en-US" sz="2400">
                <a:solidFill>
                  <a:schemeClr val="tx1"/>
                </a:solidFill>
              </a:rPr>
              <a:t>2. DRAW A SINGLE DIGIT RANDOM NUMBER</a:t>
            </a:r>
          </a:p>
          <a:p>
            <a:pPr algn="l"/>
            <a:endParaRPr lang="en-US" altLang="en-US" sz="2400">
              <a:solidFill>
                <a:schemeClr val="tx1"/>
              </a:solidFill>
            </a:endParaRPr>
          </a:p>
          <a:p>
            <a:pPr algn="l"/>
            <a:r>
              <a:rPr lang="en-US" altLang="en-US" sz="2400">
                <a:solidFill>
                  <a:schemeClr val="tx1"/>
                </a:solidFill>
              </a:rPr>
              <a:t>3. RULES: 	IF 0,1,2,3,4,5,	THEN LOSE $1.00</a:t>
            </a:r>
          </a:p>
          <a:p>
            <a:pPr algn="l"/>
            <a:r>
              <a:rPr lang="en-US" altLang="en-US" sz="2400">
                <a:solidFill>
                  <a:schemeClr val="tx1"/>
                </a:solidFill>
              </a:rPr>
              <a:t>                  	IF 6 OR 7       	THEN LOSE $5.00</a:t>
            </a:r>
          </a:p>
          <a:p>
            <a:pPr algn="l"/>
            <a:r>
              <a:rPr lang="en-US" altLang="en-US" sz="2400">
                <a:solidFill>
                  <a:schemeClr val="tx1"/>
                </a:solidFill>
              </a:rPr>
              <a:t>		IF 8 OR 9		THEN WIN  $10.00</a:t>
            </a:r>
          </a:p>
        </p:txBody>
      </p:sp>
      <p:graphicFrame>
        <p:nvGraphicFramePr>
          <p:cNvPr id="8196" name="Object 4">
            <a:hlinkClick r:id="" action="ppaction://ole?verb=0"/>
          </p:cNvPr>
          <p:cNvGraphicFramePr>
            <a:graphicFrameLocks/>
          </p:cNvGraphicFramePr>
          <p:nvPr/>
        </p:nvGraphicFramePr>
        <p:xfrm>
          <a:off x="5462588" y="4654550"/>
          <a:ext cx="1905000" cy="1712913"/>
        </p:xfrm>
        <a:graphic>
          <a:graphicData uri="http://schemas.openxmlformats.org/presentationml/2006/ole">
            <mc:AlternateContent xmlns:mc="http://schemas.openxmlformats.org/markup-compatibility/2006">
              <mc:Choice xmlns:v="urn:schemas-microsoft-com:vml" Requires="v">
                <p:oleObj spid="_x0000_s3080" name="Clip" r:id="rId4" imgW="3717925" imgH="3352800" progId="MS_ClipArt_Gallery.2">
                  <p:embed/>
                </p:oleObj>
              </mc:Choice>
              <mc:Fallback>
                <p:oleObj name="Clip" r:id="rId4" imgW="3717925" imgH="335280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588" y="4654550"/>
                        <a:ext cx="19050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6945301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2471738" y="458788"/>
            <a:ext cx="3895725"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i="1" dirty="0" smtClean="0">
                <a:solidFill>
                  <a:schemeClr val="tx2"/>
                </a:solidFill>
              </a:rPr>
              <a:t>PROBLEM </a:t>
            </a:r>
            <a:r>
              <a:rPr lang="en-US" altLang="en-US" sz="2800" i="1" dirty="0">
                <a:solidFill>
                  <a:schemeClr val="tx2"/>
                </a:solidFill>
              </a:rPr>
              <a:t>SOLUTION</a:t>
            </a:r>
          </a:p>
        </p:txBody>
      </p:sp>
      <p:sp>
        <p:nvSpPr>
          <p:cNvPr id="9219" name="Rectangle 3"/>
          <p:cNvSpPr>
            <a:spLocks noChangeArrowheads="1"/>
          </p:cNvSpPr>
          <p:nvPr/>
        </p:nvSpPr>
        <p:spPr bwMode="auto">
          <a:xfrm>
            <a:off x="992188" y="1601788"/>
            <a:ext cx="7921625" cy="362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pPr algn="l"/>
            <a:r>
              <a:rPr lang="en-US" altLang="en-US" sz="2400">
                <a:solidFill>
                  <a:schemeClr val="tx2"/>
                </a:solidFill>
              </a:rPr>
              <a:t>1. IF 0,1,2,3,4,5	THEN LOSE PERCENT = 60</a:t>
            </a:r>
          </a:p>
          <a:p>
            <a:pPr algn="l"/>
            <a:endParaRPr lang="en-US" altLang="en-US" sz="800">
              <a:solidFill>
                <a:schemeClr val="tx2"/>
              </a:solidFill>
            </a:endParaRPr>
          </a:p>
          <a:p>
            <a:pPr algn="l"/>
            <a:r>
              <a:rPr lang="en-US" altLang="en-US" sz="2400">
                <a:solidFill>
                  <a:schemeClr val="tx2"/>
                </a:solidFill>
              </a:rPr>
              <a:t>2. IF 6 OR 7	THEN LOSE PERCENT = 20</a:t>
            </a:r>
          </a:p>
          <a:p>
            <a:pPr algn="l"/>
            <a:endParaRPr lang="en-US" altLang="en-US" sz="800">
              <a:solidFill>
                <a:schemeClr val="tx2"/>
              </a:solidFill>
            </a:endParaRPr>
          </a:p>
          <a:p>
            <a:pPr algn="l"/>
            <a:r>
              <a:rPr lang="en-US" altLang="en-US" sz="2400">
                <a:solidFill>
                  <a:schemeClr val="tx2"/>
                </a:solidFill>
              </a:rPr>
              <a:t>3. IF 8 OR 9	THEN WIN PERCENT = 20</a:t>
            </a:r>
          </a:p>
          <a:p>
            <a:pPr algn="l"/>
            <a:endParaRPr lang="en-US" altLang="en-US" sz="800">
              <a:solidFill>
                <a:schemeClr val="tx2"/>
              </a:solidFill>
            </a:endParaRPr>
          </a:p>
          <a:p>
            <a:pPr algn="l"/>
            <a:r>
              <a:rPr lang="en-US" altLang="en-US" sz="2400">
                <a:solidFill>
                  <a:schemeClr val="tx2"/>
                </a:solidFill>
              </a:rPr>
              <a:t>4. THEREFORE:</a:t>
            </a:r>
          </a:p>
          <a:p>
            <a:pPr algn="l"/>
            <a:endParaRPr lang="en-US" altLang="en-US" sz="800">
              <a:solidFill>
                <a:schemeClr val="tx2"/>
              </a:solidFill>
            </a:endParaRPr>
          </a:p>
          <a:p>
            <a:pPr algn="l"/>
            <a:r>
              <a:rPr lang="en-US" altLang="en-US" sz="2200">
                <a:solidFill>
                  <a:schemeClr val="tx2"/>
                </a:solidFill>
              </a:rPr>
              <a:t>EXPECTED VALUE = .60(-1.00) + .20(-5.00) + .20(10.00)</a:t>
            </a:r>
          </a:p>
          <a:p>
            <a:pPr algn="l"/>
            <a:r>
              <a:rPr lang="en-US" altLang="en-US" sz="2200">
                <a:solidFill>
                  <a:schemeClr val="tx2"/>
                </a:solidFill>
              </a:rPr>
              <a:t>EXPECTED VALUE = (-.60 -1.00 +2.00)</a:t>
            </a:r>
          </a:p>
          <a:p>
            <a:pPr algn="l"/>
            <a:r>
              <a:rPr lang="en-US" altLang="en-US" sz="2200">
                <a:solidFill>
                  <a:schemeClr val="tx2"/>
                </a:solidFill>
              </a:rPr>
              <a:t>EXPECTED VALUE = $0.40</a:t>
            </a:r>
          </a:p>
          <a:p>
            <a:pPr algn="l"/>
            <a:endParaRPr lang="en-US" altLang="en-US" sz="1000">
              <a:solidFill>
                <a:schemeClr val="tx2"/>
              </a:solidFill>
            </a:endParaRPr>
          </a:p>
          <a:p>
            <a:pPr algn="l"/>
            <a:r>
              <a:rPr lang="en-US" altLang="en-US" sz="2800">
                <a:solidFill>
                  <a:schemeClr val="tx2"/>
                </a:solidFill>
              </a:rPr>
              <a:t>     $0.40 x 100 PLAYS = $40.00</a:t>
            </a:r>
          </a:p>
        </p:txBody>
      </p:sp>
      <p:graphicFrame>
        <p:nvGraphicFramePr>
          <p:cNvPr id="9220" name="Object 4">
            <a:hlinkClick r:id="" action="ppaction://ole?verb=0"/>
          </p:cNvPr>
          <p:cNvGraphicFramePr>
            <a:graphicFrameLocks/>
          </p:cNvGraphicFramePr>
          <p:nvPr/>
        </p:nvGraphicFramePr>
        <p:xfrm>
          <a:off x="5995988" y="4068763"/>
          <a:ext cx="2882900" cy="2560637"/>
        </p:xfrm>
        <a:graphic>
          <a:graphicData uri="http://schemas.openxmlformats.org/presentationml/2006/ole">
            <mc:AlternateContent xmlns:mc="http://schemas.openxmlformats.org/markup-compatibility/2006">
              <mc:Choice xmlns:v="urn:schemas-microsoft-com:vml" Requires="v">
                <p:oleObj spid="_x0000_s4104" name="Clip" r:id="rId4" imgW="8322945" imgH="7394575" progId="MS_ClipArt_Gallery.2">
                  <p:embed/>
                </p:oleObj>
              </mc:Choice>
              <mc:Fallback>
                <p:oleObj name="Clip" r:id="rId4" imgW="8322945" imgH="7394575"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5988" y="4068763"/>
                        <a:ext cx="2882900" cy="256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64123162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Funny Math!</a:t>
            </a:r>
            <a:endParaRPr lang="en-US" dirty="0"/>
          </a:p>
        </p:txBody>
      </p:sp>
      <p:sp>
        <p:nvSpPr>
          <p:cNvPr id="2" name="Slide Number Placeholder 1"/>
          <p:cNvSpPr>
            <a:spLocks noGrp="1"/>
          </p:cNvSpPr>
          <p:nvPr>
            <p:ph type="sldNum" sz="quarter" idx="12"/>
          </p:nvPr>
        </p:nvSpPr>
        <p:spPr/>
        <p:txBody>
          <a:bodyPr/>
          <a:lstStyle/>
          <a:p>
            <a:pPr>
              <a:defRPr/>
            </a:pPr>
            <a:fld id="{C2BCAFA1-474B-453F-9BB1-0B7D928179D5}" type="slidenum">
              <a:rPr lang="en-US" smtClean="0"/>
              <a:pPr>
                <a:defRPr/>
              </a:pPr>
              <a:t>54</a:t>
            </a:fld>
            <a:endParaRPr lang="en-US" dirty="0"/>
          </a:p>
        </p:txBody>
      </p:sp>
      <p:sp>
        <p:nvSpPr>
          <p:cNvPr id="4" name="TextBox 3"/>
          <p:cNvSpPr txBox="1"/>
          <p:nvPr/>
        </p:nvSpPr>
        <p:spPr>
          <a:xfrm>
            <a:off x="685800" y="2133600"/>
            <a:ext cx="7772400" cy="2677656"/>
          </a:xfrm>
          <a:prstGeom prst="rect">
            <a:avLst/>
          </a:prstGeom>
          <a:noFill/>
        </p:spPr>
        <p:txBody>
          <a:bodyPr wrap="square" rtlCol="0">
            <a:spAutoFit/>
          </a:bodyPr>
          <a:lstStyle/>
          <a:p>
            <a:r>
              <a:rPr lang="en-US" dirty="0" smtClean="0"/>
              <a:t>A Farmer who had 3 sons died…In his will he stated that his first born son should get 1/2 the horses, The second son 1/3 the horses, and the third son, who was not a good worker 1/9 the horses.</a:t>
            </a:r>
          </a:p>
          <a:p>
            <a:endParaRPr lang="en-US" dirty="0"/>
          </a:p>
          <a:p>
            <a:r>
              <a:rPr lang="en-US" dirty="0" smtClean="0"/>
              <a:t>The lawyers problem was the farmer had 17 horses. How did he divide the herd? </a:t>
            </a:r>
            <a:endParaRPr lang="en-US" dirty="0"/>
          </a:p>
        </p:txBody>
      </p:sp>
    </p:spTree>
    <p:extLst>
      <p:ext uri="{BB962C8B-B14F-4D97-AF65-F5344CB8AC3E}">
        <p14:creationId xmlns:p14="http://schemas.microsoft.com/office/powerpoint/2010/main" val="41760379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3" name="Object 3">
            <a:hlinkClick r:id="" action="ppaction://ole?verb=0"/>
          </p:cNvPr>
          <p:cNvGraphicFramePr>
            <a:graphicFrameLocks/>
          </p:cNvGraphicFramePr>
          <p:nvPr>
            <p:extLst>
              <p:ext uri="{D42A27DB-BD31-4B8C-83A1-F6EECF244321}">
                <p14:modId xmlns:p14="http://schemas.microsoft.com/office/powerpoint/2010/main" val="2767041703"/>
              </p:ext>
            </p:extLst>
          </p:nvPr>
        </p:nvGraphicFramePr>
        <p:xfrm>
          <a:off x="1524000" y="1676400"/>
          <a:ext cx="5792788" cy="2574925"/>
        </p:xfrm>
        <a:graphic>
          <a:graphicData uri="http://schemas.openxmlformats.org/presentationml/2006/ole">
            <mc:AlternateContent xmlns:mc="http://schemas.openxmlformats.org/markup-compatibility/2006">
              <mc:Choice xmlns:v="urn:schemas-microsoft-com:vml" Requires="v">
                <p:oleObj spid="_x0000_s5129" name="Worksheet" r:id="rId4" imgW="5803392" imgH="2584704" progId="Excel.Sheet.8">
                  <p:embed/>
                </p:oleObj>
              </mc:Choice>
              <mc:Fallback>
                <p:oleObj name="Worksheet" r:id="rId4" imgW="5803392" imgH="2584704"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676400"/>
                        <a:ext cx="5792788" cy="2574925"/>
                      </a:xfrm>
                      <a:prstGeom prst="rect">
                        <a:avLst/>
                      </a:prstGeom>
                      <a:solidFill>
                        <a:srgbClr val="FEFEB0"/>
                      </a:solidFill>
                      <a:ln w="28575">
                        <a:solidFill>
                          <a:schemeClr val="tx1"/>
                        </a:solidFill>
                      </a:ln>
                      <a:effectLst/>
                    </p:spPr>
                  </p:pic>
                </p:oleObj>
              </mc:Fallback>
            </mc:AlternateContent>
          </a:graphicData>
        </a:graphic>
      </p:graphicFrame>
      <p:sp>
        <p:nvSpPr>
          <p:cNvPr id="10244" name="Rectangle 4"/>
          <p:cNvSpPr>
            <a:spLocks noChangeArrowheads="1"/>
          </p:cNvSpPr>
          <p:nvPr/>
        </p:nvSpPr>
        <p:spPr bwMode="auto">
          <a:xfrm>
            <a:off x="1133475" y="473553"/>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2" name="TextBox 1"/>
          <p:cNvSpPr txBox="1"/>
          <p:nvPr/>
        </p:nvSpPr>
        <p:spPr>
          <a:xfrm>
            <a:off x="914400" y="4876800"/>
            <a:ext cx="7086600" cy="1200329"/>
          </a:xfrm>
          <a:prstGeom prst="rect">
            <a:avLst/>
          </a:prstGeom>
          <a:noFill/>
        </p:spPr>
        <p:txBody>
          <a:bodyPr wrap="square" rtlCol="0">
            <a:spAutoFit/>
          </a:bodyPr>
          <a:lstStyle/>
          <a:p>
            <a:r>
              <a:rPr lang="en-US" dirty="0" smtClean="0"/>
              <a:t>A furniture company only produced tables and hutches, but needs to maximize production to achieve maximum revenue!  </a:t>
            </a:r>
            <a:endParaRPr lang="en-US" dirty="0"/>
          </a:p>
        </p:txBody>
      </p:sp>
    </p:spTree>
    <p:extLst>
      <p:ext uri="{BB962C8B-B14F-4D97-AF65-F5344CB8AC3E}">
        <p14:creationId xmlns:p14="http://schemas.microsoft.com/office/powerpoint/2010/main" val="334613759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343025" y="587375"/>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11267" name="Rectangle 3"/>
          <p:cNvSpPr>
            <a:spLocks noChangeArrowheads="1"/>
          </p:cNvSpPr>
          <p:nvPr/>
        </p:nvSpPr>
        <p:spPr bwMode="auto">
          <a:xfrm>
            <a:off x="882650" y="1549400"/>
            <a:ext cx="7626350" cy="5073650"/>
          </a:xfrm>
          <a:prstGeom prst="rect">
            <a:avLst/>
          </a:prstGeom>
          <a:solidFill>
            <a:srgbClr val="FEFEB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endParaRPr lang="en-US" altLang="en-US"/>
          </a:p>
        </p:txBody>
      </p:sp>
      <p:graphicFrame>
        <p:nvGraphicFramePr>
          <p:cNvPr id="11268" name="Object 4">
            <a:hlinkClick r:id="" action="ppaction://ole?verb=0"/>
          </p:cNvPr>
          <p:cNvGraphicFramePr>
            <a:graphicFrameLocks/>
          </p:cNvGraphicFramePr>
          <p:nvPr/>
        </p:nvGraphicFramePr>
        <p:xfrm>
          <a:off x="1181100" y="1647825"/>
          <a:ext cx="7073900" cy="4829175"/>
        </p:xfrm>
        <a:graphic>
          <a:graphicData uri="http://schemas.openxmlformats.org/presentationml/2006/ole">
            <mc:AlternateContent xmlns:mc="http://schemas.openxmlformats.org/markup-compatibility/2006">
              <mc:Choice xmlns:v="urn:schemas-microsoft-com:vml" Requires="v">
                <p:oleObj spid="_x0000_s6153" name="Worksheet" r:id="rId4" imgW="7083552" imgH="4840224" progId="Excel.Sheet.8">
                  <p:embed/>
                </p:oleObj>
              </mc:Choice>
              <mc:Fallback>
                <p:oleObj name="Worksheet" r:id="rId4" imgW="7083552" imgH="4840224"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1100" y="1647825"/>
                        <a:ext cx="7073900" cy="4829175"/>
                      </a:xfrm>
                      <a:prstGeom prst="rect">
                        <a:avLst/>
                      </a:prstGeom>
                      <a:solidFill>
                        <a:srgbClr val="FEFEB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14622854"/>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1076325" y="149225"/>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12291" name="Rectangle 3"/>
          <p:cNvSpPr>
            <a:spLocks noChangeArrowheads="1"/>
          </p:cNvSpPr>
          <p:nvPr/>
        </p:nvSpPr>
        <p:spPr bwMode="auto">
          <a:xfrm>
            <a:off x="977900" y="1149350"/>
            <a:ext cx="7435850" cy="5226050"/>
          </a:xfrm>
          <a:prstGeom prst="rect">
            <a:avLst/>
          </a:prstGeom>
          <a:solidFill>
            <a:srgbClr val="FEFEB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endParaRPr lang="en-US" altLang="en-US"/>
          </a:p>
        </p:txBody>
      </p:sp>
      <p:graphicFrame>
        <p:nvGraphicFramePr>
          <p:cNvPr id="12292" name="Object 4">
            <a:hlinkClick r:id="" action="ppaction://ole?verb=0"/>
          </p:cNvPr>
          <p:cNvGraphicFramePr>
            <a:graphicFrameLocks/>
          </p:cNvGraphicFramePr>
          <p:nvPr/>
        </p:nvGraphicFramePr>
        <p:xfrm>
          <a:off x="1143000" y="1257300"/>
          <a:ext cx="6842125" cy="4792663"/>
        </p:xfrm>
        <a:graphic>
          <a:graphicData uri="http://schemas.openxmlformats.org/presentationml/2006/ole">
            <mc:AlternateContent xmlns:mc="http://schemas.openxmlformats.org/markup-compatibility/2006">
              <mc:Choice xmlns:v="urn:schemas-microsoft-com:vml" Requires="v">
                <p:oleObj spid="_x0000_s7177" name="Worksheet" r:id="rId4" imgW="6851904" imgH="4803648" progId="Excel.Sheet.8">
                  <p:embed/>
                </p:oleObj>
              </mc:Choice>
              <mc:Fallback>
                <p:oleObj name="Worksheet" r:id="rId4" imgW="6851904" imgH="4803648"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1257300"/>
                        <a:ext cx="6842125" cy="4792663"/>
                      </a:xfrm>
                      <a:prstGeom prst="rect">
                        <a:avLst/>
                      </a:prstGeom>
                      <a:solidFill>
                        <a:srgbClr val="FEFEB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02624664"/>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114425" y="282575"/>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13315" name="Rectangle 3"/>
          <p:cNvSpPr>
            <a:spLocks noChangeArrowheads="1"/>
          </p:cNvSpPr>
          <p:nvPr/>
        </p:nvSpPr>
        <p:spPr bwMode="auto">
          <a:xfrm>
            <a:off x="1073150" y="1282700"/>
            <a:ext cx="7226300" cy="5340350"/>
          </a:xfrm>
          <a:prstGeom prst="rect">
            <a:avLst/>
          </a:prstGeom>
          <a:solidFill>
            <a:srgbClr val="FEFEB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endParaRPr lang="en-US" altLang="en-US"/>
          </a:p>
        </p:txBody>
      </p:sp>
      <p:graphicFrame>
        <p:nvGraphicFramePr>
          <p:cNvPr id="13316" name="Object 4">
            <a:hlinkClick r:id="" action="ppaction://ole?verb=0"/>
          </p:cNvPr>
          <p:cNvGraphicFramePr>
            <a:graphicFrameLocks/>
          </p:cNvGraphicFramePr>
          <p:nvPr/>
        </p:nvGraphicFramePr>
        <p:xfrm>
          <a:off x="1181100" y="1390650"/>
          <a:ext cx="6842125" cy="4792663"/>
        </p:xfrm>
        <a:graphic>
          <a:graphicData uri="http://schemas.openxmlformats.org/presentationml/2006/ole">
            <mc:AlternateContent xmlns:mc="http://schemas.openxmlformats.org/markup-compatibility/2006">
              <mc:Choice xmlns:v="urn:schemas-microsoft-com:vml" Requires="v">
                <p:oleObj spid="_x0000_s8201" name="Worksheet" r:id="rId4" imgW="6851904" imgH="4803648" progId="Excel.Sheet.8">
                  <p:embed/>
                </p:oleObj>
              </mc:Choice>
              <mc:Fallback>
                <p:oleObj name="Worksheet" r:id="rId4" imgW="6851904" imgH="4803648"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1100" y="1390650"/>
                        <a:ext cx="6842125" cy="4792663"/>
                      </a:xfrm>
                      <a:prstGeom prst="rect">
                        <a:avLst/>
                      </a:prstGeom>
                      <a:solidFill>
                        <a:srgbClr val="FEFEB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77609560"/>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152525" y="130175"/>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14339" name="Rectangle 3"/>
          <p:cNvSpPr>
            <a:spLocks noChangeArrowheads="1"/>
          </p:cNvSpPr>
          <p:nvPr/>
        </p:nvSpPr>
        <p:spPr bwMode="auto">
          <a:xfrm>
            <a:off x="1206500" y="1187450"/>
            <a:ext cx="6654800" cy="4806950"/>
          </a:xfrm>
          <a:prstGeom prst="rect">
            <a:avLst/>
          </a:prstGeom>
          <a:solidFill>
            <a:srgbClr val="FEFEB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endParaRPr lang="en-US" altLang="en-US"/>
          </a:p>
        </p:txBody>
      </p:sp>
      <p:graphicFrame>
        <p:nvGraphicFramePr>
          <p:cNvPr id="14340" name="Object 4">
            <a:hlinkClick r:id="" action="ppaction://ole?verb=0"/>
          </p:cNvPr>
          <p:cNvGraphicFramePr>
            <a:graphicFrameLocks/>
          </p:cNvGraphicFramePr>
          <p:nvPr/>
        </p:nvGraphicFramePr>
        <p:xfrm>
          <a:off x="1295400" y="1371600"/>
          <a:ext cx="6245225" cy="4421188"/>
        </p:xfrm>
        <a:graphic>
          <a:graphicData uri="http://schemas.openxmlformats.org/presentationml/2006/ole">
            <mc:AlternateContent xmlns:mc="http://schemas.openxmlformats.org/markup-compatibility/2006">
              <mc:Choice xmlns:v="urn:schemas-microsoft-com:vml" Requires="v">
                <p:oleObj spid="_x0000_s9224" name="Worksheet" r:id="rId4" imgW="6598920" imgH="4364736" progId="Excel.Sheet.8">
                  <p:embed/>
                </p:oleObj>
              </mc:Choice>
              <mc:Fallback>
                <p:oleObj name="Worksheet" r:id="rId4" imgW="6598920" imgH="4364736"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371600"/>
                        <a:ext cx="6245225" cy="4421188"/>
                      </a:xfrm>
                      <a:prstGeom prst="rect">
                        <a:avLst/>
                      </a:prstGeom>
                      <a:solidFill>
                        <a:srgbClr val="FEFEB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1905710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1143000"/>
          </a:xfrm>
        </p:spPr>
        <p:txBody>
          <a:bodyPr/>
          <a:lstStyle/>
          <a:p>
            <a:pPr eaLnBrk="1" hangingPunct="1"/>
            <a:r>
              <a:rPr lang="en-US" dirty="0" smtClean="0"/>
              <a:t>Mass Production</a:t>
            </a:r>
          </a:p>
        </p:txBody>
      </p:sp>
      <p:sp>
        <p:nvSpPr>
          <p:cNvPr id="4099" name="Text Box 3"/>
          <p:cNvSpPr txBox="1">
            <a:spLocks noChangeArrowheads="1"/>
          </p:cNvSpPr>
          <p:nvPr/>
        </p:nvSpPr>
        <p:spPr bwMode="auto">
          <a:xfrm>
            <a:off x="838200" y="1524000"/>
            <a:ext cx="739140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461963"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Ellis went to the Paris machine tool company of Panhard et Levassor and commissioned an automobile. P&amp;L is little known today, but:</a:t>
            </a:r>
          </a:p>
          <a:p>
            <a:pPr lvl="1" eaLnBrk="1" hangingPunct="1">
              <a:spcBef>
                <a:spcPct val="50000"/>
              </a:spcBef>
              <a:buFontTx/>
              <a:buChar char="•"/>
            </a:pPr>
            <a:r>
              <a:rPr lang="en-US" b="1" dirty="0"/>
              <a:t>P&amp;L was the worlds leading car company in 1894</a:t>
            </a:r>
          </a:p>
          <a:p>
            <a:pPr lvl="1" eaLnBrk="1" hangingPunct="1">
              <a:spcBef>
                <a:spcPct val="50000"/>
              </a:spcBef>
              <a:buFontTx/>
              <a:buChar char="•"/>
            </a:pPr>
            <a:r>
              <a:rPr lang="en-US" b="1" dirty="0"/>
              <a:t>In 1887 Emile Levassor met Gottlieb Daimler known today as the founder of Mercedes-Benz</a:t>
            </a:r>
          </a:p>
          <a:p>
            <a:pPr lvl="1" eaLnBrk="1" hangingPunct="1">
              <a:spcBef>
                <a:spcPct val="50000"/>
              </a:spcBef>
              <a:buFontTx/>
              <a:buChar char="•"/>
            </a:pPr>
            <a:r>
              <a:rPr lang="en-US" b="1" dirty="0"/>
              <a:t>Levassor negotiated a license to manufacture Daimlers new “high-speed” gasoline engine…</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5186363"/>
            <a:ext cx="2300288" cy="128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6</a:t>
            </a:fld>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076325" y="282575"/>
            <a:ext cx="6751849"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r>
              <a:rPr lang="en-US" altLang="en-US" sz="2800" dirty="0">
                <a:solidFill>
                  <a:srgbClr val="FF0000"/>
                </a:solidFill>
              </a:rPr>
              <a:t>Graphical Solution to Decision Making</a:t>
            </a:r>
          </a:p>
          <a:p>
            <a:r>
              <a:rPr lang="en-US" altLang="en-US" sz="2800" dirty="0">
                <a:solidFill>
                  <a:srgbClr val="FF0000"/>
                </a:solidFill>
              </a:rPr>
              <a:t>Cabinet Shop Revenue Optimization</a:t>
            </a:r>
          </a:p>
        </p:txBody>
      </p:sp>
      <p:sp>
        <p:nvSpPr>
          <p:cNvPr id="15363" name="Rectangle 3"/>
          <p:cNvSpPr>
            <a:spLocks noChangeArrowheads="1"/>
          </p:cNvSpPr>
          <p:nvPr/>
        </p:nvSpPr>
        <p:spPr bwMode="auto">
          <a:xfrm>
            <a:off x="1646237" y="1619250"/>
            <a:ext cx="5511800" cy="3625850"/>
          </a:xfrm>
          <a:prstGeom prst="rect">
            <a:avLst/>
          </a:prstGeom>
          <a:solidFill>
            <a:srgbClr val="FEFEB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600" b="1">
                <a:solidFill>
                  <a:schemeClr val="hlink"/>
                </a:solidFill>
                <a:latin typeface="Arial" charset="0"/>
              </a:defRPr>
            </a:lvl1pPr>
            <a:lvl2pPr marL="742950" indent="-285750">
              <a:defRPr sz="1600" b="1">
                <a:solidFill>
                  <a:schemeClr val="hlink"/>
                </a:solidFill>
                <a:latin typeface="Arial" charset="0"/>
              </a:defRPr>
            </a:lvl2pPr>
            <a:lvl3pPr marL="1143000" indent="-228600">
              <a:defRPr sz="1600" b="1">
                <a:solidFill>
                  <a:schemeClr val="hlink"/>
                </a:solidFill>
                <a:latin typeface="Arial" charset="0"/>
              </a:defRPr>
            </a:lvl3pPr>
            <a:lvl4pPr marL="1600200" indent="-228600">
              <a:defRPr sz="1600" b="1">
                <a:solidFill>
                  <a:schemeClr val="hlink"/>
                </a:solidFill>
                <a:latin typeface="Arial" charset="0"/>
              </a:defRPr>
            </a:lvl4pPr>
            <a:lvl5pPr marL="2057400" indent="-228600">
              <a:defRPr sz="1600" b="1">
                <a:solidFill>
                  <a:schemeClr val="hlink"/>
                </a:solidFill>
                <a:latin typeface="Arial" charset="0"/>
              </a:defRPr>
            </a:lvl5pPr>
            <a:lvl6pPr marL="2514600" indent="-228600" algn="ctr" eaLnBrk="0" fontAlgn="base" hangingPunct="0">
              <a:spcBef>
                <a:spcPct val="0"/>
              </a:spcBef>
              <a:spcAft>
                <a:spcPct val="0"/>
              </a:spcAft>
              <a:defRPr sz="1600" b="1">
                <a:solidFill>
                  <a:schemeClr val="hlink"/>
                </a:solidFill>
                <a:latin typeface="Arial" charset="0"/>
              </a:defRPr>
            </a:lvl6pPr>
            <a:lvl7pPr marL="2971800" indent="-228600" algn="ctr" eaLnBrk="0" fontAlgn="base" hangingPunct="0">
              <a:spcBef>
                <a:spcPct val="0"/>
              </a:spcBef>
              <a:spcAft>
                <a:spcPct val="0"/>
              </a:spcAft>
              <a:defRPr sz="1600" b="1">
                <a:solidFill>
                  <a:schemeClr val="hlink"/>
                </a:solidFill>
                <a:latin typeface="Arial" charset="0"/>
              </a:defRPr>
            </a:lvl7pPr>
            <a:lvl8pPr marL="3429000" indent="-228600" algn="ctr" eaLnBrk="0" fontAlgn="base" hangingPunct="0">
              <a:spcBef>
                <a:spcPct val="0"/>
              </a:spcBef>
              <a:spcAft>
                <a:spcPct val="0"/>
              </a:spcAft>
              <a:defRPr sz="1600" b="1">
                <a:solidFill>
                  <a:schemeClr val="hlink"/>
                </a:solidFill>
                <a:latin typeface="Arial" charset="0"/>
              </a:defRPr>
            </a:lvl8pPr>
            <a:lvl9pPr marL="3886200" indent="-228600" algn="ctr" eaLnBrk="0" fontAlgn="base" hangingPunct="0">
              <a:spcBef>
                <a:spcPct val="0"/>
              </a:spcBef>
              <a:spcAft>
                <a:spcPct val="0"/>
              </a:spcAft>
              <a:defRPr sz="1600" b="1">
                <a:solidFill>
                  <a:schemeClr val="hlink"/>
                </a:solidFill>
                <a:latin typeface="Arial" charset="0"/>
              </a:defRPr>
            </a:lvl9pPr>
          </a:lstStyle>
          <a:p>
            <a:endParaRPr lang="en-US" altLang="en-US"/>
          </a:p>
        </p:txBody>
      </p:sp>
      <p:graphicFrame>
        <p:nvGraphicFramePr>
          <p:cNvPr id="15364" name="Object 4">
            <a:hlinkClick r:id="" action="ppaction://ole?verb=0"/>
          </p:cNvPr>
          <p:cNvGraphicFramePr>
            <a:graphicFrameLocks/>
          </p:cNvGraphicFramePr>
          <p:nvPr>
            <p:extLst>
              <p:ext uri="{D42A27DB-BD31-4B8C-83A1-F6EECF244321}">
                <p14:modId xmlns:p14="http://schemas.microsoft.com/office/powerpoint/2010/main" val="377421410"/>
              </p:ext>
            </p:extLst>
          </p:nvPr>
        </p:nvGraphicFramePr>
        <p:xfrm>
          <a:off x="1973262" y="1841500"/>
          <a:ext cx="4854575" cy="3105150"/>
        </p:xfrm>
        <a:graphic>
          <a:graphicData uri="http://schemas.openxmlformats.org/presentationml/2006/ole">
            <mc:AlternateContent xmlns:mc="http://schemas.openxmlformats.org/markup-compatibility/2006">
              <mc:Choice xmlns:v="urn:schemas-microsoft-com:vml" Requires="v">
                <p:oleObj spid="_x0000_s10248" name="Worksheet" r:id="rId4" imgW="2258568" imgH="1447800" progId="Excel.Sheet.8">
                  <p:embed/>
                </p:oleObj>
              </mc:Choice>
              <mc:Fallback>
                <p:oleObj name="Worksheet" r:id="rId4" imgW="2258568" imgH="1447800"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62" y="1841500"/>
                        <a:ext cx="4854575"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25604928"/>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514600"/>
            <a:ext cx="7162800" cy="1143000"/>
          </a:xfrm>
        </p:spPr>
        <p:txBody>
          <a:bodyPr/>
          <a:lstStyle/>
          <a:p>
            <a:r>
              <a:rPr lang="en-US" dirty="0" smtClean="0"/>
              <a:t>End of The History of the Lean Machine and Sequencing and Selection.</a:t>
            </a:r>
            <a:endParaRPr lang="en-US" dirty="0"/>
          </a:p>
        </p:txBody>
      </p:sp>
      <p:sp>
        <p:nvSpPr>
          <p:cNvPr id="4" name="Slide Number Placeholder 3"/>
          <p:cNvSpPr>
            <a:spLocks noGrp="1"/>
          </p:cNvSpPr>
          <p:nvPr>
            <p:ph type="sldNum" sz="quarter" idx="12"/>
          </p:nvPr>
        </p:nvSpPr>
        <p:spPr/>
        <p:txBody>
          <a:bodyPr/>
          <a:lstStyle/>
          <a:p>
            <a:pPr>
              <a:defRPr/>
            </a:pPr>
            <a:fld id="{087AA4F7-FD9B-4072-9ADA-942B032D07D9}" type="slidenum">
              <a:rPr lang="en-US" smtClean="0"/>
              <a:pPr>
                <a:defRPr/>
              </a:pPr>
              <a:t>61</a:t>
            </a:fld>
            <a:endParaRPr lang="en-US" dirty="0"/>
          </a:p>
        </p:txBody>
      </p:sp>
    </p:spTree>
    <p:extLst>
      <p:ext uri="{BB962C8B-B14F-4D97-AF65-F5344CB8AC3E}">
        <p14:creationId xmlns:p14="http://schemas.microsoft.com/office/powerpoint/2010/main" val="2855057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228600"/>
            <a:ext cx="7772400" cy="1143000"/>
          </a:xfrm>
        </p:spPr>
        <p:txBody>
          <a:bodyPr/>
          <a:lstStyle/>
          <a:p>
            <a:pPr eaLnBrk="1" hangingPunct="1"/>
            <a:r>
              <a:rPr lang="en-US" dirty="0" smtClean="0"/>
              <a:t>Mass Production</a:t>
            </a:r>
          </a:p>
        </p:txBody>
      </p:sp>
      <p:sp>
        <p:nvSpPr>
          <p:cNvPr id="4099" name="Text Box 3"/>
          <p:cNvSpPr txBox="1">
            <a:spLocks noChangeArrowheads="1"/>
          </p:cNvSpPr>
          <p:nvPr/>
        </p:nvSpPr>
        <p:spPr bwMode="auto">
          <a:xfrm>
            <a:off x="838200" y="1371600"/>
            <a:ext cx="7315200"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682625" indent="-225425">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a:spcBef>
                <a:spcPct val="50000"/>
              </a:spcBef>
              <a:defRPr/>
            </a:pPr>
            <a:r>
              <a:rPr lang="en-US" b="1" dirty="0" smtClean="0"/>
              <a:t>By the early 1890s P&amp;L was producing several hundred cars a year, but no two were alike…</a:t>
            </a:r>
          </a:p>
          <a:p>
            <a:pPr marL="342900" indent="-342900">
              <a:spcBef>
                <a:spcPct val="50000"/>
              </a:spcBef>
              <a:buFont typeface="Arial" pitchFamily="34" charset="0"/>
              <a:buChar char="•"/>
              <a:defRPr/>
            </a:pPr>
            <a:r>
              <a:rPr lang="en-US" b="1" dirty="0" smtClean="0"/>
              <a:t>Different contractors made the parts using different gauges/measuring processes…</a:t>
            </a:r>
          </a:p>
          <a:p>
            <a:pPr marL="342900" indent="-342900">
              <a:spcBef>
                <a:spcPct val="50000"/>
              </a:spcBef>
              <a:buFont typeface="Arial" pitchFamily="34" charset="0"/>
              <a:buChar char="•"/>
              <a:defRPr/>
            </a:pPr>
            <a:r>
              <a:rPr lang="en-US" b="1" dirty="0" smtClean="0"/>
              <a:t>Heat treating warped the parts… </a:t>
            </a:r>
          </a:p>
        </p:txBody>
      </p:sp>
      <p:pic>
        <p:nvPicPr>
          <p:cNvPr id="5124" name="Picture 2" descr="http://upload.wikimedia.org/wikipedia/commons/thumb/0/0d/Panhard-levassor.jpg/220px-Panhard-levassor.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841750"/>
            <a:ext cx="2630488"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1"/>
          <p:cNvSpPr>
            <a:spLocks noChangeArrowheads="1"/>
          </p:cNvSpPr>
          <p:nvPr/>
        </p:nvSpPr>
        <p:spPr bwMode="auto">
          <a:xfrm>
            <a:off x="5032375" y="5932488"/>
            <a:ext cx="31210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dirty="0"/>
              <a:t>Panhard-</a:t>
            </a:r>
            <a:r>
              <a:rPr lang="en-US" sz="1800" b="1" dirty="0"/>
              <a:t> </a:t>
            </a:r>
            <a:r>
              <a:rPr lang="en-US" sz="1800" dirty="0"/>
              <a:t>Levassor (1890-1895)</a:t>
            </a:r>
          </a:p>
        </p:txBody>
      </p:sp>
      <p:sp>
        <p:nvSpPr>
          <p:cNvPr id="5126" name="TextBox 2"/>
          <p:cNvSpPr txBox="1">
            <a:spLocks noChangeArrowheads="1"/>
          </p:cNvSpPr>
          <p:nvPr/>
        </p:nvSpPr>
        <p:spPr bwMode="auto">
          <a:xfrm>
            <a:off x="838200" y="3841750"/>
            <a:ext cx="41941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Font typeface="Arial" charset="0"/>
              <a:buChar char="•"/>
            </a:pPr>
            <a:r>
              <a:rPr lang="en-US" b="1" dirty="0"/>
              <a:t>When the parts arrived at arrived at P&amp;L they could only be described as close or approximate and needed to be “Fitted” to work…</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772400" cy="1143000"/>
          </a:xfrm>
        </p:spPr>
        <p:txBody>
          <a:bodyPr/>
          <a:lstStyle/>
          <a:p>
            <a:pPr eaLnBrk="1" hangingPunct="1"/>
            <a:r>
              <a:rPr lang="en-US" dirty="0" smtClean="0"/>
              <a:t>Mass Production</a:t>
            </a:r>
          </a:p>
        </p:txBody>
      </p:sp>
      <p:sp>
        <p:nvSpPr>
          <p:cNvPr id="6147" name="Text Box 3"/>
          <p:cNvSpPr txBox="1">
            <a:spLocks noChangeArrowheads="1"/>
          </p:cNvSpPr>
          <p:nvPr/>
        </p:nvSpPr>
        <p:spPr bwMode="auto">
          <a:xfrm>
            <a:off x="715108" y="1249915"/>
            <a:ext cx="7315200" cy="341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Fitted is described as “hand fileing” in the 1890s, that is taking first two parts to be fitted, finding the part that was too big, as you can not add stock with a file, and using the hand file to make it fit…</a:t>
            </a:r>
          </a:p>
          <a:p>
            <a:pPr eaLnBrk="1" hangingPunct="1">
              <a:spcBef>
                <a:spcPct val="50000"/>
              </a:spcBef>
            </a:pPr>
            <a:r>
              <a:rPr lang="en-US" b="1" dirty="0"/>
              <a:t>Then the third part needed to be fit to the first two, then the fourth to the first three, and the fifth to the first four…</a:t>
            </a:r>
          </a:p>
          <a:p>
            <a:pPr eaLnBrk="1" hangingPunct="1">
              <a:spcBef>
                <a:spcPct val="50000"/>
              </a:spcBef>
            </a:pPr>
            <a:r>
              <a:rPr lang="en-US" b="1" dirty="0"/>
              <a:t> </a:t>
            </a:r>
          </a:p>
        </p:txBody>
      </p:sp>
      <p:pic>
        <p:nvPicPr>
          <p:cNvPr id="614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38" y="4267200"/>
            <a:ext cx="2962275" cy="229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30991">
            <a:off x="3232150" y="4108450"/>
            <a:ext cx="1219200" cy="157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0" name="Rectangle 3"/>
          <p:cNvSpPr>
            <a:spLocks noChangeArrowheads="1"/>
          </p:cNvSpPr>
          <p:nvPr/>
        </p:nvSpPr>
        <p:spPr bwMode="auto">
          <a:xfrm rot="-383959">
            <a:off x="3251200" y="5686425"/>
            <a:ext cx="1682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600" b="1" dirty="0"/>
              <a:t>Emile Levassor’s</a:t>
            </a:r>
          </a:p>
          <a:p>
            <a:pPr algn="ctr"/>
            <a:r>
              <a:rPr lang="en-US" sz="1600" b="1" dirty="0"/>
              <a:t>First Car  </a:t>
            </a:r>
            <a:endParaRPr lang="en-US" sz="1600" dirty="0"/>
          </a:p>
        </p:txBody>
      </p:sp>
      <p:sp>
        <p:nvSpPr>
          <p:cNvPr id="6151" name="TextBox 4"/>
          <p:cNvSpPr txBox="1">
            <a:spLocks noChangeArrowheads="1"/>
          </p:cNvSpPr>
          <p:nvPr/>
        </p:nvSpPr>
        <p:spPr bwMode="auto">
          <a:xfrm>
            <a:off x="4964113" y="4054475"/>
            <a:ext cx="3657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dirty="0">
                <a:solidFill>
                  <a:srgbClr val="002060"/>
                </a:solidFill>
              </a:rPr>
              <a:t>The sequential fitting produced what we call to day “Dimensional Creep” and resulted in significant production variation car to car…</a:t>
            </a:r>
          </a:p>
        </p:txBody>
      </p:sp>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8</a:t>
            </a:fld>
            <a:endParaRPr lang="en-US" dirty="0"/>
          </a:p>
        </p:txBody>
      </p:sp>
      <p:pic>
        <p:nvPicPr>
          <p:cNvPr id="9" name="Picture 8"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01216"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50800"/>
            <a:ext cx="7543800" cy="1143000"/>
          </a:xfrm>
        </p:spPr>
        <p:txBody>
          <a:bodyPr/>
          <a:lstStyle/>
          <a:p>
            <a:pPr algn="l"/>
            <a:r>
              <a:rPr lang="en-US" dirty="0" smtClean="0"/>
              <a:t>Mass Production </a:t>
            </a:r>
          </a:p>
        </p:txBody>
      </p:sp>
      <p:pic>
        <p:nvPicPr>
          <p:cNvPr id="717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13" y="3409950"/>
            <a:ext cx="3533775"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2" name="Rectangle 2"/>
          <p:cNvSpPr>
            <a:spLocks noChangeArrowheads="1"/>
          </p:cNvSpPr>
          <p:nvPr/>
        </p:nvSpPr>
        <p:spPr bwMode="auto">
          <a:xfrm>
            <a:off x="7070725" y="2095500"/>
            <a:ext cx="1828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400" b="1" dirty="0"/>
              <a:t>Henry Ford and the Quadricycle, 1896.</a:t>
            </a:r>
          </a:p>
        </p:txBody>
      </p:sp>
      <p:sp>
        <p:nvSpPr>
          <p:cNvPr id="7173" name="TextBox 3"/>
          <p:cNvSpPr txBox="1">
            <a:spLocks noChangeArrowheads="1"/>
          </p:cNvSpPr>
          <p:nvPr/>
        </p:nvSpPr>
        <p:spPr bwMode="auto">
          <a:xfrm>
            <a:off x="381000" y="1143000"/>
            <a:ext cx="6096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The story of mass production did not begin with Henry Ford, but he should be credited with its perfection and success… Ford manufacturing beginning with the original Model A in 1903 and the quest for mass production also began</a:t>
            </a:r>
          </a:p>
        </p:txBody>
      </p:sp>
      <p:sp>
        <p:nvSpPr>
          <p:cNvPr id="7174" name="TextBox 4"/>
          <p:cNvSpPr txBox="1">
            <a:spLocks noChangeArrowheads="1"/>
          </p:cNvSpPr>
          <p:nvPr/>
        </p:nvSpPr>
        <p:spPr bwMode="auto">
          <a:xfrm>
            <a:off x="538163" y="6096000"/>
            <a:ext cx="3200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dirty="0"/>
              <a:t>1908 Model T</a:t>
            </a:r>
          </a:p>
        </p:txBody>
      </p:sp>
      <p:sp>
        <p:nvSpPr>
          <p:cNvPr id="7175" name="TextBox 7"/>
          <p:cNvSpPr txBox="1">
            <a:spLocks noChangeArrowheads="1"/>
          </p:cNvSpPr>
          <p:nvPr/>
        </p:nvSpPr>
        <p:spPr bwMode="auto">
          <a:xfrm>
            <a:off x="4191000" y="3424238"/>
            <a:ext cx="46482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Ford was very much an assembler and bought engines and chassis from the Dodge brothers until 1931, his early focus was the perfection of interchangeable parts, assembly lines, tools that could cut hardened metals and interchangeable workers  </a:t>
            </a:r>
          </a:p>
        </p:txBody>
      </p:sp>
      <p:pic>
        <p:nvPicPr>
          <p:cNvPr id="7176" name="Picture 10" descr="http://www.eyewitnesstohistory.com/images/ford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9775" y="185738"/>
            <a:ext cx="17907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2D5EE8E8-00A1-40B7-9E55-C6FA7CA443F2}" type="slidenum">
              <a:rPr lang="en-US" smtClean="0"/>
              <a:pPr>
                <a:defRPr/>
              </a:pPr>
              <a:t>9</a:t>
            </a:fld>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1970ADE-EFCE-4A55-89AF-E9A5DC7F2B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4A4A54-0C41-49C4-88F9-2E8482F3C71A}">
  <ds:schemaRefs>
    <ds:schemaRef ds:uri="http://schemas.microsoft.com/sharepoint/v3/contenttype/forms"/>
  </ds:schemaRefs>
</ds:datastoreItem>
</file>

<file path=customXml/itemProps3.xml><?xml version="1.0" encoding="utf-8"?>
<ds:datastoreItem xmlns:ds="http://schemas.openxmlformats.org/officeDocument/2006/customXml" ds:itemID="{A709BCEA-EC22-42A7-A2D9-B6A6F158E869}">
  <ds:schemaRefs>
    <ds:schemaRef ds:uri="http://purl.org/dc/elements/1.1/"/>
    <ds:schemaRef ds:uri="http://purl.org/dc/dcmitype/"/>
    <ds:schemaRef ds:uri="http://schemas.openxmlformats.org/package/2006/metadata/core-properties"/>
    <ds:schemaRef ds:uri="http://schemas.microsoft.com/office/infopath/2007/PartnerControls"/>
    <ds:schemaRef ds:uri="http://schemas.microsoft.com/office/2006/documentManagement/types"/>
    <ds:schemaRef ds:uri="18eeb41e-cb82-4332-a019-338dad73692f"/>
    <ds:schemaRef ds:uri="http://purl.org/dc/term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1169</TotalTime>
  <Words>4099</Words>
  <Application>Microsoft Office PowerPoint</Application>
  <PresentationFormat>On-screen Show (4:3)</PresentationFormat>
  <Paragraphs>442</Paragraphs>
  <Slides>61</Slides>
  <Notes>45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61</vt:i4>
      </vt:variant>
    </vt:vector>
  </HeadingPairs>
  <TitlesOfParts>
    <vt:vector size="66" baseType="lpstr">
      <vt:lpstr>Arial</vt:lpstr>
      <vt:lpstr>Times New Roman</vt:lpstr>
      <vt:lpstr>Default Design</vt:lpstr>
      <vt:lpstr>Clip</vt:lpstr>
      <vt:lpstr>Worksheet</vt:lpstr>
      <vt:lpstr>Lecture 2  ENGT 1200  Introduction to Industrial &amp; System Engineering</vt:lpstr>
      <vt:lpstr>Lecture Objectives</vt:lpstr>
      <vt:lpstr>PowerPoint Presentation</vt:lpstr>
      <vt:lpstr>Metrology, Value, &amp; Reliability</vt:lpstr>
      <vt:lpstr>The Rise of Mass Production</vt:lpstr>
      <vt:lpstr>Mass Production</vt:lpstr>
      <vt:lpstr>Mass Production</vt:lpstr>
      <vt:lpstr>Mass Production</vt:lpstr>
      <vt:lpstr>Mass Production </vt:lpstr>
      <vt:lpstr>Skilled Fitters vs. the Assembler</vt:lpstr>
      <vt:lpstr>Skilled Fitters vs. the Assembler</vt:lpstr>
      <vt:lpstr>Skilled Fitters vs. the Assembler</vt:lpstr>
      <vt:lpstr>Mass Production</vt:lpstr>
      <vt:lpstr>1913 Assembly Line</vt:lpstr>
      <vt:lpstr>The Model T</vt:lpstr>
      <vt:lpstr>Myths</vt:lpstr>
      <vt:lpstr>Design for Manufacture</vt:lpstr>
      <vt:lpstr>Design for Use</vt:lpstr>
      <vt:lpstr>Customer Focus</vt:lpstr>
      <vt:lpstr>Sample Page Example</vt:lpstr>
      <vt:lpstr>Design For Use</vt:lpstr>
      <vt:lpstr>Many Accessories Became Available…</vt:lpstr>
      <vt:lpstr>The Affect on Businesses!</vt:lpstr>
      <vt:lpstr>The Term Lean </vt:lpstr>
      <vt:lpstr>Toyoda History &amp; Lean </vt:lpstr>
      <vt:lpstr>1937 Toyoda Become Toyota</vt:lpstr>
      <vt:lpstr>Japan 1945</vt:lpstr>
      <vt:lpstr>Toyoda Post WWII History &amp; Lean </vt:lpstr>
      <vt:lpstr>Toyoda Post WWII History &amp; Lean </vt:lpstr>
      <vt:lpstr>Toyota Production System</vt:lpstr>
      <vt:lpstr>Toyota Production System</vt:lpstr>
      <vt:lpstr>1955</vt:lpstr>
      <vt:lpstr>PowerPoint Presentation</vt:lpstr>
      <vt:lpstr>Taiichi Ohno</vt:lpstr>
      <vt:lpstr>Taiichi Ohno</vt:lpstr>
      <vt:lpstr>Taiichi Ohno</vt:lpstr>
      <vt:lpstr>Taiichi Ohno</vt:lpstr>
      <vt:lpstr>Shigeo Shingo</vt:lpstr>
      <vt:lpstr>Poke Yoke Examples</vt:lpstr>
      <vt:lpstr>Toyota Production System</vt:lpstr>
      <vt:lpstr>Just-in-Time Manufacturing</vt:lpstr>
      <vt:lpstr>JIT Just-in-Time Manufacturing</vt:lpstr>
      <vt:lpstr>An American Paradigm </vt:lpstr>
      <vt:lpstr>The Spanish American War 1898</vt:lpstr>
      <vt:lpstr>PowerPoint Presentation</vt:lpstr>
      <vt:lpstr>PowerPoint Presentation</vt:lpstr>
      <vt:lpstr>PowerPoint Presentation</vt:lpstr>
      <vt:lpstr>PowerPoint Presentation</vt:lpstr>
      <vt:lpstr>PowerPoint Presentation</vt:lpstr>
      <vt:lpstr>Today</vt:lpstr>
      <vt:lpstr>GAME THEORY </vt:lpstr>
      <vt:lpstr>PowerPoint Presentation</vt:lpstr>
      <vt:lpstr>PowerPoint Presentation</vt:lpstr>
      <vt:lpstr>Funny Math!</vt:lpstr>
      <vt:lpstr>PowerPoint Presentation</vt:lpstr>
      <vt:lpstr>PowerPoint Presentation</vt:lpstr>
      <vt:lpstr>PowerPoint Presentation</vt:lpstr>
      <vt:lpstr>PowerPoint Presentation</vt:lpstr>
      <vt:lpstr>PowerPoint Presentation</vt:lpstr>
      <vt:lpstr>PowerPoint Presentation</vt:lpstr>
      <vt:lpstr>End of The History of the Lean Machine and Sequencing and Selection.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Model T</dc:title>
  <dc:creator>William A. Hughes</dc:creator>
  <cp:lastModifiedBy>Stephanie Page</cp:lastModifiedBy>
  <cp:revision>113</cp:revision>
  <cp:lastPrinted>2012-01-04T14:10:01Z</cp:lastPrinted>
  <dcterms:created xsi:type="dcterms:W3CDTF">2003-03-03T14:18:40Z</dcterms:created>
  <dcterms:modified xsi:type="dcterms:W3CDTF">2018-10-23T17:53:10Z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