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0"/>
  </p:notesMasterIdLst>
  <p:handoutMasterIdLst>
    <p:handoutMasterId r:id="rId71"/>
  </p:handoutMasterIdLst>
  <p:sldIdLst>
    <p:sldId id="256" r:id="rId5"/>
    <p:sldId id="259" r:id="rId6"/>
    <p:sldId id="323" r:id="rId7"/>
    <p:sldId id="324" r:id="rId8"/>
    <p:sldId id="325" r:id="rId9"/>
    <p:sldId id="326" r:id="rId10"/>
    <p:sldId id="319" r:id="rId11"/>
    <p:sldId id="329" r:id="rId12"/>
    <p:sldId id="320" r:id="rId13"/>
    <p:sldId id="327" r:id="rId14"/>
    <p:sldId id="328" r:id="rId15"/>
    <p:sldId id="321" r:id="rId16"/>
    <p:sldId id="330" r:id="rId17"/>
    <p:sldId id="322" r:id="rId18"/>
    <p:sldId id="311" r:id="rId19"/>
    <p:sldId id="258" r:id="rId20"/>
    <p:sldId id="279" r:id="rId21"/>
    <p:sldId id="268" r:id="rId22"/>
    <p:sldId id="314" r:id="rId23"/>
    <p:sldId id="280" r:id="rId24"/>
    <p:sldId id="281" r:id="rId25"/>
    <p:sldId id="283" r:id="rId26"/>
    <p:sldId id="269" r:id="rId27"/>
    <p:sldId id="270" r:id="rId28"/>
    <p:sldId id="271" r:id="rId29"/>
    <p:sldId id="272" r:id="rId30"/>
    <p:sldId id="273" r:id="rId31"/>
    <p:sldId id="286" r:id="rId32"/>
    <p:sldId id="285" r:id="rId33"/>
    <p:sldId id="284" r:id="rId34"/>
    <p:sldId id="257" r:id="rId35"/>
    <p:sldId id="261" r:id="rId36"/>
    <p:sldId id="262" r:id="rId37"/>
    <p:sldId id="301" r:id="rId38"/>
    <p:sldId id="263" r:id="rId39"/>
    <p:sldId id="300" r:id="rId40"/>
    <p:sldId id="264" r:id="rId41"/>
    <p:sldId id="265" r:id="rId42"/>
    <p:sldId id="266" r:id="rId43"/>
    <p:sldId id="267" r:id="rId44"/>
    <p:sldId id="260" r:id="rId45"/>
    <p:sldId id="298" r:id="rId46"/>
    <p:sldId id="296" r:id="rId47"/>
    <p:sldId id="299" r:id="rId48"/>
    <p:sldId id="315" r:id="rId49"/>
    <p:sldId id="310" r:id="rId50"/>
    <p:sldId id="303" r:id="rId51"/>
    <p:sldId id="302" r:id="rId52"/>
    <p:sldId id="304" r:id="rId53"/>
    <p:sldId id="305" r:id="rId54"/>
    <p:sldId id="306" r:id="rId55"/>
    <p:sldId id="288" r:id="rId56"/>
    <p:sldId id="276" r:id="rId57"/>
    <p:sldId id="295" r:id="rId58"/>
    <p:sldId id="316" r:id="rId59"/>
    <p:sldId id="317" r:id="rId60"/>
    <p:sldId id="318" r:id="rId61"/>
    <p:sldId id="274" r:id="rId62"/>
    <p:sldId id="275" r:id="rId63"/>
    <p:sldId id="277" r:id="rId64"/>
    <p:sldId id="292" r:id="rId65"/>
    <p:sldId id="291" r:id="rId66"/>
    <p:sldId id="293" r:id="rId67"/>
    <p:sldId id="297" r:id="rId68"/>
    <p:sldId id="278" r:id="rId69"/>
  </p:sldIdLst>
  <p:sldSz cx="9144000" cy="6858000" type="screen4x3"/>
  <p:notesSz cx="71024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CC"/>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howGuides="1">
      <p:cViewPr varScale="1">
        <p:scale>
          <a:sx n="99" d="100"/>
          <a:sy n="99" d="100"/>
        </p:scale>
        <p:origin x="246" y="90"/>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76" d="100"/>
          <a:sy n="76" d="100"/>
        </p:scale>
        <p:origin x="1980"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4022886" y="8900025"/>
            <a:ext cx="3078048" cy="469400"/>
          </a:xfrm>
          <a:prstGeom prst="rect">
            <a:avLst/>
          </a:prstGeom>
        </p:spPr>
        <p:txBody>
          <a:bodyPr vert="horz" lIns="89035" tIns="44518" rIns="89035" bIns="44518" rtlCol="0" anchor="b"/>
          <a:lstStyle>
            <a:lvl1pPr algn="r">
              <a:defRPr sz="1200"/>
            </a:lvl1pPr>
          </a:lstStyle>
          <a:p>
            <a:fld id="{F680B911-506C-491C-B4EC-53F2281EB55E}" type="slidenum">
              <a:rPr lang="en-US" smtClean="0"/>
              <a:t>‹#›</a:t>
            </a:fld>
            <a:endParaRPr lang="en-US"/>
          </a:p>
        </p:txBody>
      </p:sp>
    </p:spTree>
    <p:extLst>
      <p:ext uri="{BB962C8B-B14F-4D97-AF65-F5344CB8AC3E}">
        <p14:creationId xmlns:p14="http://schemas.microsoft.com/office/powerpoint/2010/main" val="33982688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8471"/>
          </a:xfrm>
          <a:prstGeom prst="rect">
            <a:avLst/>
          </a:prstGeom>
        </p:spPr>
        <p:txBody>
          <a:bodyPr vert="horz" lIns="94119" tIns="47060" rIns="94119" bIns="47060" rtlCol="0"/>
          <a:lstStyle>
            <a:lvl1pPr algn="l">
              <a:defRPr sz="1300"/>
            </a:lvl1pPr>
          </a:lstStyle>
          <a:p>
            <a:endParaRPr lang="en-US" dirty="0"/>
          </a:p>
        </p:txBody>
      </p:sp>
      <p:sp>
        <p:nvSpPr>
          <p:cNvPr id="3" name="Date Placeholder 2"/>
          <p:cNvSpPr>
            <a:spLocks noGrp="1"/>
          </p:cNvSpPr>
          <p:nvPr>
            <p:ph type="dt" idx="1"/>
          </p:nvPr>
        </p:nvSpPr>
        <p:spPr>
          <a:xfrm>
            <a:off x="4023092" y="0"/>
            <a:ext cx="3077739" cy="468471"/>
          </a:xfrm>
          <a:prstGeom prst="rect">
            <a:avLst/>
          </a:prstGeom>
        </p:spPr>
        <p:txBody>
          <a:bodyPr vert="horz" lIns="94119" tIns="47060" rIns="94119" bIns="47060" rtlCol="0"/>
          <a:lstStyle>
            <a:lvl1pPr algn="r">
              <a:defRPr sz="1300"/>
            </a:lvl1pPr>
          </a:lstStyle>
          <a:p>
            <a:fld id="{5CE76718-C8D2-4C2A-96FE-63888449427D}" type="datetimeFigureOut">
              <a:rPr lang="en-US" smtClean="0"/>
              <a:t>11/15/18</a:t>
            </a:fld>
            <a:endParaRPr lang="en-US" dirty="0"/>
          </a:p>
        </p:txBody>
      </p:sp>
      <p:sp>
        <p:nvSpPr>
          <p:cNvPr id="4" name="Slide Image Placeholder 3"/>
          <p:cNvSpPr>
            <a:spLocks noGrp="1" noRot="1" noChangeAspect="1"/>
          </p:cNvSpPr>
          <p:nvPr>
            <p:ph type="sldImg" idx="2"/>
          </p:nvPr>
        </p:nvSpPr>
        <p:spPr>
          <a:xfrm>
            <a:off x="1209675" y="703263"/>
            <a:ext cx="4683125" cy="3513137"/>
          </a:xfrm>
          <a:prstGeom prst="rect">
            <a:avLst/>
          </a:prstGeom>
          <a:noFill/>
          <a:ln w="12700">
            <a:solidFill>
              <a:prstClr val="black"/>
            </a:solidFill>
          </a:ln>
        </p:spPr>
        <p:txBody>
          <a:bodyPr vert="horz" lIns="94119" tIns="47060" rIns="94119" bIns="47060" rtlCol="0" anchor="ctr"/>
          <a:lstStyle/>
          <a:p>
            <a:endParaRPr lang="en-US" dirty="0"/>
          </a:p>
        </p:txBody>
      </p:sp>
      <p:sp>
        <p:nvSpPr>
          <p:cNvPr id="5" name="Notes Placeholder 4"/>
          <p:cNvSpPr>
            <a:spLocks noGrp="1"/>
          </p:cNvSpPr>
          <p:nvPr>
            <p:ph type="body" sz="quarter" idx="3"/>
          </p:nvPr>
        </p:nvSpPr>
        <p:spPr>
          <a:xfrm>
            <a:off x="710248" y="4450477"/>
            <a:ext cx="5681980" cy="4216241"/>
          </a:xfrm>
          <a:prstGeom prst="rect">
            <a:avLst/>
          </a:prstGeom>
        </p:spPr>
        <p:txBody>
          <a:bodyPr vert="horz" lIns="94119" tIns="47060" rIns="94119" bIns="4706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99328"/>
            <a:ext cx="3077739" cy="468471"/>
          </a:xfrm>
          <a:prstGeom prst="rect">
            <a:avLst/>
          </a:prstGeom>
        </p:spPr>
        <p:txBody>
          <a:bodyPr vert="horz" lIns="94119" tIns="47060" rIns="94119" bIns="47060"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3092" y="8899328"/>
            <a:ext cx="3077739" cy="468471"/>
          </a:xfrm>
          <a:prstGeom prst="rect">
            <a:avLst/>
          </a:prstGeom>
        </p:spPr>
        <p:txBody>
          <a:bodyPr vert="horz" lIns="94119" tIns="47060" rIns="94119" bIns="47060" rtlCol="0" anchor="b"/>
          <a:lstStyle>
            <a:lvl1pPr algn="r">
              <a:defRPr sz="1300"/>
            </a:lvl1pPr>
          </a:lstStyle>
          <a:p>
            <a:fld id="{E56E0C84-EF9D-44A8-96BB-DE7E02079ED9}" type="slidenum">
              <a:rPr lang="en-US" smtClean="0"/>
              <a:t>‹#›</a:t>
            </a:fld>
            <a:endParaRPr lang="en-US" dirty="0"/>
          </a:p>
        </p:txBody>
      </p:sp>
    </p:spTree>
    <p:extLst>
      <p:ext uri="{BB962C8B-B14F-4D97-AF65-F5344CB8AC3E}">
        <p14:creationId xmlns:p14="http://schemas.microsoft.com/office/powerpoint/2010/main" val="3308728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1</a:t>
            </a:fld>
            <a:endParaRPr lang="en-US" dirty="0"/>
          </a:p>
        </p:txBody>
      </p:sp>
    </p:spTree>
    <p:extLst>
      <p:ext uri="{BB962C8B-B14F-4D97-AF65-F5344CB8AC3E}">
        <p14:creationId xmlns:p14="http://schemas.microsoft.com/office/powerpoint/2010/main" val="3058400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Header Placeholder 3"/>
          <p:cNvSpPr>
            <a:spLocks noGrp="1"/>
          </p:cNvSpPr>
          <p:nvPr>
            <p:ph type="hdr" sz="quarter" idx="10"/>
          </p:nvPr>
        </p:nvSpPr>
        <p:spPr/>
        <p:txBody>
          <a:bodyPr/>
          <a:lstStyle/>
          <a:p>
            <a:pPr>
              <a:defRPr/>
            </a:pPr>
            <a:r>
              <a:rPr lang="en-US"/>
              <a:t>Chapter 1</a:t>
            </a:r>
            <a:endParaRPr lang="en-US" dirty="0"/>
          </a:p>
        </p:txBody>
      </p:sp>
      <p:sp>
        <p:nvSpPr>
          <p:cNvPr id="5" name="Footer Placeholder 4"/>
          <p:cNvSpPr>
            <a:spLocks noGrp="1"/>
          </p:cNvSpPr>
          <p:nvPr>
            <p:ph type="ftr" sz="quarter" idx="11"/>
          </p:nvPr>
        </p:nvSpPr>
        <p:spPr/>
        <p:txBody>
          <a:bodyPr/>
          <a:lstStyle/>
          <a:p>
            <a:pPr>
              <a:defRPr/>
            </a:pPr>
            <a:r>
              <a:rPr lang="en-US"/>
              <a:t>Measurement &amp; Metrology</a:t>
            </a:r>
            <a:endParaRPr lang="en-US" dirty="0"/>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11</a:t>
            </a:fld>
            <a:endParaRPr lang="en-US" dirty="0"/>
          </a:p>
        </p:txBody>
      </p:sp>
    </p:spTree>
    <p:extLst>
      <p:ext uri="{BB962C8B-B14F-4D97-AF65-F5344CB8AC3E}">
        <p14:creationId xmlns:p14="http://schemas.microsoft.com/office/powerpoint/2010/main" val="1252027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9875"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9876"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4A9DA27C-C5B3-44F3-9A47-8DDF5BDEB4FA}" type="slidenum">
              <a:rPr lang="en-US" sz="1300"/>
              <a:pPr eaLnBrk="1" hangingPunct="1"/>
              <a:t>12</a:t>
            </a:fld>
            <a:endParaRPr lang="en-US" sz="1300" dirty="0"/>
          </a:p>
        </p:txBody>
      </p:sp>
      <p:sp>
        <p:nvSpPr>
          <p:cNvPr id="79877" name="Rectangle 2"/>
          <p:cNvSpPr>
            <a:spLocks noGrp="1" noRot="1" noChangeAspect="1" noChangeArrowheads="1" noTextEdit="1"/>
          </p:cNvSpPr>
          <p:nvPr>
            <p:ph type="sldImg"/>
          </p:nvPr>
        </p:nvSpPr>
        <p:spPr>
          <a:xfrm>
            <a:off x="1260475" y="735013"/>
            <a:ext cx="4795838" cy="3597275"/>
          </a:xfrm>
          <a:solidFill>
            <a:srgbClr val="FFFFFF"/>
          </a:solidFill>
          <a:ln>
            <a:solidFill>
              <a:srgbClr val="FC0128"/>
            </a:solidFill>
          </a:ln>
        </p:spPr>
      </p:sp>
      <p:sp>
        <p:nvSpPr>
          <p:cNvPr id="79878" name="Rectangle 3"/>
          <p:cNvSpPr>
            <a:spLocks noGrp="1" noChangeArrowheads="1"/>
          </p:cNvSpPr>
          <p:nvPr>
            <p:ph type="body" idx="1"/>
          </p:nvPr>
        </p:nvSpPr>
        <p:spPr>
          <a:xfrm>
            <a:off x="974725" y="4533900"/>
            <a:ext cx="5365750" cy="4373563"/>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lIns="95337" tIns="47669" rIns="95337" bIns="47669"/>
          <a:lstStyle/>
          <a:p>
            <a:pPr eaLnBrk="1" hangingPunct="1"/>
            <a:r>
              <a:rPr lang="en-US" dirty="0"/>
              <a:t>After the introduction of the electric typewriter, which solved the mechanical typewriter problem of keys jamming, only one successful attempt at rearranging the keyboard has had any impact on the evolution of the typewriter design.</a:t>
            </a:r>
          </a:p>
          <a:p>
            <a:pPr eaLnBrk="1" hangingPunct="1"/>
            <a:endParaRPr lang="en-US" dirty="0"/>
          </a:p>
          <a:p>
            <a:pPr eaLnBrk="1" hangingPunct="1"/>
            <a:r>
              <a:rPr lang="en-US" dirty="0"/>
              <a:t>August Dvorak and William L. Dealey devised the optimal keyboard pattern designed to allow 70% of all typing task to be performed without lifting the fingers up or down from the home row.</a:t>
            </a:r>
          </a:p>
          <a:p>
            <a:pPr eaLnBrk="1" hangingPunct="1"/>
            <a:endParaRPr lang="en-US" sz="1400" dirty="0"/>
          </a:p>
          <a:p>
            <a:pPr eaLnBrk="1" hangingPunct="1"/>
            <a:r>
              <a:rPr lang="en-US" dirty="0"/>
              <a:t>The design increased typing accuracy 50%  increased speed by 15 to 20%     and decreased average training time to one third compared to the QWERTY.</a:t>
            </a:r>
          </a:p>
          <a:p>
            <a:pPr eaLnBrk="1" hangingPunct="1"/>
            <a:endParaRPr lang="en-US" dirty="0"/>
          </a:p>
          <a:p>
            <a:pPr eaLnBrk="1" hangingPunct="1"/>
            <a:r>
              <a:rPr lang="en-US" dirty="0"/>
              <a:t>Yet the people were use to the QWERTY and resisted the change.  Why? Invest in new equipment? Why retrain all those typist?</a:t>
            </a:r>
          </a:p>
          <a:p>
            <a:pPr eaLnBrk="1" hangingPunct="1"/>
            <a:endParaRPr lang="en-US" dirty="0"/>
          </a:p>
          <a:p>
            <a:pPr eaLnBrk="1" hangingPunct="1"/>
            <a:r>
              <a:rPr lang="en-US" b="1" dirty="0"/>
              <a:t>Today we use PC based word processing</a:t>
            </a:r>
            <a:r>
              <a:rPr lang="en-US" sz="2100" b="1" dirty="0"/>
              <a:t> </a:t>
            </a:r>
            <a:r>
              <a:rPr lang="en-US" b="1" dirty="0"/>
              <a:t>using a PC keyboard  based upon the QWERTY.  Designed by Sholes over 100 years ago to correct a problem that has not existed for over 70 years.</a:t>
            </a:r>
          </a:p>
        </p:txBody>
      </p:sp>
      <p:sp>
        <p:nvSpPr>
          <p:cNvPr id="79879" name="Text Box 4"/>
          <p:cNvSpPr txBox="1">
            <a:spLocks noChangeArrowheads="1"/>
          </p:cNvSpPr>
          <p:nvPr/>
        </p:nvSpPr>
        <p:spPr bwMode="auto">
          <a:xfrm>
            <a:off x="5527675" y="2322513"/>
            <a:ext cx="50165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22%</a:t>
            </a:r>
          </a:p>
        </p:txBody>
      </p:sp>
      <p:sp>
        <p:nvSpPr>
          <p:cNvPr id="79880" name="Text Box 5"/>
          <p:cNvSpPr txBox="1">
            <a:spLocks noChangeArrowheads="1"/>
          </p:cNvSpPr>
          <p:nvPr/>
        </p:nvSpPr>
        <p:spPr bwMode="auto">
          <a:xfrm>
            <a:off x="5527675" y="2640013"/>
            <a:ext cx="5207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70%</a:t>
            </a:r>
          </a:p>
        </p:txBody>
      </p:sp>
      <p:sp>
        <p:nvSpPr>
          <p:cNvPr id="79881" name="Text Box 6"/>
          <p:cNvSpPr txBox="1">
            <a:spLocks noChangeArrowheads="1"/>
          </p:cNvSpPr>
          <p:nvPr/>
        </p:nvSpPr>
        <p:spPr bwMode="auto">
          <a:xfrm>
            <a:off x="5038725" y="3360738"/>
            <a:ext cx="425450" cy="29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8%</a:t>
            </a:r>
          </a:p>
        </p:txBody>
      </p:sp>
      <p:sp>
        <p:nvSpPr>
          <p:cNvPr id="79882" name="Line 7"/>
          <p:cNvSpPr>
            <a:spLocks noChangeShapeType="1"/>
          </p:cNvSpPr>
          <p:nvPr/>
        </p:nvSpPr>
        <p:spPr bwMode="auto">
          <a:xfrm flipH="1">
            <a:off x="4957763" y="2478088"/>
            <a:ext cx="650875" cy="0"/>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9883" name="Line 8"/>
          <p:cNvSpPr>
            <a:spLocks noChangeShapeType="1"/>
          </p:cNvSpPr>
          <p:nvPr/>
        </p:nvSpPr>
        <p:spPr bwMode="auto">
          <a:xfrm flipH="1">
            <a:off x="5121275" y="2800350"/>
            <a:ext cx="487363" cy="0"/>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9884" name="Line 9"/>
          <p:cNvSpPr>
            <a:spLocks noChangeShapeType="1"/>
          </p:cNvSpPr>
          <p:nvPr/>
        </p:nvSpPr>
        <p:spPr bwMode="auto">
          <a:xfrm flipH="1" flipV="1">
            <a:off x="4876800" y="3278188"/>
            <a:ext cx="161925" cy="163512"/>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2815085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Header Placeholder 3"/>
          <p:cNvSpPr>
            <a:spLocks noGrp="1"/>
          </p:cNvSpPr>
          <p:nvPr>
            <p:ph type="hdr" sz="quarter" idx="10"/>
          </p:nvPr>
        </p:nvSpPr>
        <p:spPr/>
        <p:txBody>
          <a:bodyPr/>
          <a:lstStyle/>
          <a:p>
            <a:pPr>
              <a:defRPr/>
            </a:pPr>
            <a:r>
              <a:rPr lang="en-US"/>
              <a:t>Chapter 1</a:t>
            </a:r>
            <a:endParaRPr lang="en-US" dirty="0"/>
          </a:p>
        </p:txBody>
      </p:sp>
      <p:sp>
        <p:nvSpPr>
          <p:cNvPr id="5" name="Footer Placeholder 4"/>
          <p:cNvSpPr>
            <a:spLocks noGrp="1"/>
          </p:cNvSpPr>
          <p:nvPr>
            <p:ph type="ftr" sz="quarter" idx="11"/>
          </p:nvPr>
        </p:nvSpPr>
        <p:spPr/>
        <p:txBody>
          <a:bodyPr/>
          <a:lstStyle/>
          <a:p>
            <a:pPr>
              <a:defRPr/>
            </a:pPr>
            <a:r>
              <a:rPr lang="en-US"/>
              <a:t>Measurement &amp; Metrology</a:t>
            </a:r>
            <a:endParaRPr lang="en-US" dirty="0"/>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13</a:t>
            </a:fld>
            <a:endParaRPr lang="en-US" dirty="0"/>
          </a:p>
        </p:txBody>
      </p:sp>
    </p:spTree>
    <p:extLst>
      <p:ext uri="{BB962C8B-B14F-4D97-AF65-F5344CB8AC3E}">
        <p14:creationId xmlns:p14="http://schemas.microsoft.com/office/powerpoint/2010/main" val="682804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80899"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80900"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FBB73CFE-006C-4A7E-9609-C1AC1D7AB4C4}" type="slidenum">
              <a:rPr lang="en-US" sz="1300"/>
              <a:pPr eaLnBrk="1" hangingPunct="1"/>
              <a:t>14</a:t>
            </a:fld>
            <a:endParaRPr lang="en-US" sz="1300" dirty="0"/>
          </a:p>
        </p:txBody>
      </p:sp>
      <p:sp>
        <p:nvSpPr>
          <p:cNvPr id="80901" name="Rectangle 2"/>
          <p:cNvSpPr>
            <a:spLocks noGrp="1" noRot="1" noChangeAspect="1" noChangeArrowheads="1" noTextEdit="1"/>
          </p:cNvSpPr>
          <p:nvPr>
            <p:ph type="sldImg"/>
          </p:nvPr>
        </p:nvSpPr>
        <p:spPr>
          <a:solidFill>
            <a:srgbClr val="FFFFFF"/>
          </a:solidFill>
          <a:ln/>
        </p:spPr>
      </p:sp>
      <p:sp>
        <p:nvSpPr>
          <p:cNvPr id="80902" name="Rectangle 3"/>
          <p:cNvSpPr>
            <a:spLocks noGrp="1" noChangeArrowheads="1"/>
          </p:cNvSpPr>
          <p:nvPr>
            <p:ph type="body" idx="1"/>
          </p:nvPr>
        </p:nvSpPr>
        <p:spPr>
          <a:xfrm>
            <a:off x="0" y="4479925"/>
            <a:ext cx="6746875" cy="4321175"/>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lvl="2" eaLnBrk="1" hangingPunct="1">
              <a:spcBef>
                <a:spcPts val="1950"/>
              </a:spcBef>
              <a:spcAft>
                <a:spcPts val="700"/>
              </a:spcAft>
            </a:pPr>
            <a:r>
              <a:rPr lang="en-US" dirty="0">
                <a:solidFill>
                  <a:schemeClr val="accent2"/>
                </a:solidFill>
              </a:rPr>
              <a:t>INSTRUCTORS NOTES:</a:t>
            </a:r>
            <a:r>
              <a:rPr lang="en-US" b="1" dirty="0">
                <a:solidFill>
                  <a:srgbClr val="000000"/>
                </a:solidFill>
                <a:latin typeface="Verdana Ref" pitchFamily="34" charset="0"/>
              </a:rPr>
              <a:t> </a:t>
            </a:r>
            <a:r>
              <a:rPr lang="en-US" b="1" dirty="0">
                <a:solidFill>
                  <a:srgbClr val="000000"/>
                </a:solidFill>
              </a:rPr>
              <a:t>National Institute of Standards and Technology</a:t>
            </a:r>
            <a:r>
              <a:rPr lang="en-US" dirty="0">
                <a:solidFill>
                  <a:srgbClr val="000000"/>
                </a:solidFill>
              </a:rPr>
              <a:t> (NIST), Is comprised of the National Measurement Laboratory, the National Engineering Laboratory, the Institute for Materials Science and Engineering, and the Institute for Computer Sciences and Technology. The NIST promotes the use of precision technology by conducting research and providing centralized services in four broad program areas: basic measurements and standards, materials measurements and standards, technological measurements and standards, and transfer of technical information.</a:t>
            </a:r>
            <a:endParaRPr lang="en-US" dirty="0"/>
          </a:p>
          <a:p>
            <a:pPr lvl="2" eaLnBrk="1" hangingPunct="1">
              <a:spcBef>
                <a:spcPct val="0"/>
              </a:spcBef>
              <a:spcAft>
                <a:spcPts val="700"/>
              </a:spcAft>
            </a:pPr>
            <a:r>
              <a:rPr lang="en-US" dirty="0">
                <a:solidFill>
                  <a:srgbClr val="000000"/>
                </a:solidFill>
              </a:rPr>
              <a:t>The NIST provides facilities necessary for a complete and consistent system of basic physical and chemical measurements and standards in the United States, and it furnishes essential services leading to accurate and uniform measurements throughout the scientific community, industry, and commerce. In 1972, for example, agency scientists developed a helium-neon gas-laser technique that for the first time gave the precise measurement of the speed of light as 299,792.45 km/sec (186,282.396 mi/sec).</a:t>
            </a:r>
          </a:p>
          <a:p>
            <a:pPr lvl="2" eaLnBrk="1" hangingPunct="1">
              <a:spcBef>
                <a:spcPct val="0"/>
              </a:spcBef>
              <a:spcAft>
                <a:spcPts val="700"/>
              </a:spcAft>
            </a:pPr>
            <a:r>
              <a:rPr lang="en-US" dirty="0">
                <a:solidFill>
                  <a:srgbClr val="000000"/>
                </a:solidFill>
              </a:rPr>
              <a:t>The NIST also cooperates with public and private organizations to develop technological standards and test methodologies by conducting research on the properties of materials that are needed by industry, commerce, educational institutions, and government. This research leads to improved methods of standardizing measurements and collecting data. </a:t>
            </a:r>
            <a:endParaRPr lang="en-US" dirty="0"/>
          </a:p>
          <a:p>
            <a:pPr eaLnBrk="1" hangingPunct="1"/>
            <a:endParaRPr lang="en-US" dirty="0"/>
          </a:p>
        </p:txBody>
      </p:sp>
    </p:spTree>
    <p:extLst>
      <p:ext uri="{BB962C8B-B14F-4D97-AF65-F5344CB8AC3E}">
        <p14:creationId xmlns:p14="http://schemas.microsoft.com/office/powerpoint/2010/main" val="3187654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547DEC-25CF-41AB-8B1F-0F02D192C5A0}" type="slidenum">
              <a:rPr lang="en-US"/>
              <a:pPr/>
              <a:t>15</a:t>
            </a:fld>
            <a:endParaRPr lang="en-US" dirty="0"/>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a:xfrm>
            <a:off x="946997" y="4450477"/>
            <a:ext cx="5208482" cy="4216241"/>
          </a:xfrm>
        </p:spPr>
        <p:txBody>
          <a:bodyPr/>
          <a:lstStyle/>
          <a:p>
            <a:r>
              <a:rPr lang="en-US" dirty="0"/>
              <a:t>Notes</a:t>
            </a:r>
          </a:p>
        </p:txBody>
      </p:sp>
    </p:spTree>
    <p:extLst>
      <p:ext uri="{BB962C8B-B14F-4D97-AF65-F5344CB8AC3E}">
        <p14:creationId xmlns:p14="http://schemas.microsoft.com/office/powerpoint/2010/main" val="3214034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0A9EF6-F7A9-4D0C-9BAB-009C8AFEE429}" type="slidenum">
              <a:rPr lang="en-US"/>
              <a:pPr/>
              <a:t>16</a:t>
            </a:fld>
            <a:endParaRPr lang="en-US" dirty="0"/>
          </a:p>
        </p:txBody>
      </p:sp>
      <p:sp>
        <p:nvSpPr>
          <p:cNvPr id="107522" name="Rectangle 2"/>
          <p:cNvSpPr>
            <a:spLocks noGrp="1" noRot="1" noChangeAspect="1" noChangeArrowheads="1" noTextEdit="1"/>
          </p:cNvSpPr>
          <p:nvPr>
            <p:ph type="sldImg"/>
          </p:nvPr>
        </p:nvSpPr>
        <p:spPr>
          <a:xfrm>
            <a:off x="1211263" y="703263"/>
            <a:ext cx="4679950" cy="3511550"/>
          </a:xfrm>
          <a:ln/>
        </p:spPr>
      </p:sp>
      <p:sp>
        <p:nvSpPr>
          <p:cNvPr id="107523" name="Rectangle 3"/>
          <p:cNvSpPr>
            <a:spLocks noGrp="1" noChangeArrowheads="1"/>
          </p:cNvSpPr>
          <p:nvPr>
            <p:ph type="body" idx="1"/>
          </p:nvPr>
        </p:nvSpPr>
        <p:spPr/>
        <p:txBody>
          <a:bodyPr/>
          <a:lstStyle/>
          <a:p>
            <a:endParaRPr lang="en-US" dirty="0">
              <a:solidFill>
                <a:srgbClr val="000000"/>
              </a:solidFill>
            </a:endParaRPr>
          </a:p>
        </p:txBody>
      </p:sp>
    </p:spTree>
    <p:extLst>
      <p:ext uri="{BB962C8B-B14F-4D97-AF65-F5344CB8AC3E}">
        <p14:creationId xmlns:p14="http://schemas.microsoft.com/office/powerpoint/2010/main" val="23931955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0A9EF6-F7A9-4D0C-9BAB-009C8AFEE429}" type="slidenum">
              <a:rPr lang="en-US"/>
              <a:pPr/>
              <a:t>17</a:t>
            </a:fld>
            <a:endParaRPr lang="en-US" dirty="0"/>
          </a:p>
        </p:txBody>
      </p:sp>
      <p:sp>
        <p:nvSpPr>
          <p:cNvPr id="107522" name="Rectangle 2"/>
          <p:cNvSpPr>
            <a:spLocks noGrp="1" noRot="1" noChangeAspect="1" noChangeArrowheads="1" noTextEdit="1"/>
          </p:cNvSpPr>
          <p:nvPr>
            <p:ph type="sldImg"/>
          </p:nvPr>
        </p:nvSpPr>
        <p:spPr>
          <a:xfrm>
            <a:off x="1211263" y="703263"/>
            <a:ext cx="4679950" cy="3511550"/>
          </a:xfrm>
          <a:ln/>
        </p:spPr>
      </p:sp>
      <p:sp>
        <p:nvSpPr>
          <p:cNvPr id="107523" name="Rectangle 3"/>
          <p:cNvSpPr>
            <a:spLocks noGrp="1" noChangeArrowheads="1"/>
          </p:cNvSpPr>
          <p:nvPr>
            <p:ph type="body" idx="1"/>
          </p:nvPr>
        </p:nvSpPr>
        <p:spPr/>
        <p:txBody>
          <a:bodyPr/>
          <a:lstStyle/>
          <a:p>
            <a:endParaRPr lang="en-US" dirty="0">
              <a:solidFill>
                <a:srgbClr val="000000"/>
              </a:solidFill>
            </a:endParaRPr>
          </a:p>
        </p:txBody>
      </p:sp>
    </p:spTree>
    <p:extLst>
      <p:ext uri="{BB962C8B-B14F-4D97-AF65-F5344CB8AC3E}">
        <p14:creationId xmlns:p14="http://schemas.microsoft.com/office/powerpoint/2010/main" val="1170095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18</a:t>
            </a:fld>
            <a:endParaRPr lang="en-US" dirty="0"/>
          </a:p>
        </p:txBody>
      </p:sp>
    </p:spTree>
    <p:extLst>
      <p:ext uri="{BB962C8B-B14F-4D97-AF65-F5344CB8AC3E}">
        <p14:creationId xmlns:p14="http://schemas.microsoft.com/office/powerpoint/2010/main" val="28945231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20</a:t>
            </a:fld>
            <a:endParaRPr lang="en-US" dirty="0"/>
          </a:p>
        </p:txBody>
      </p:sp>
    </p:spTree>
    <p:extLst>
      <p:ext uri="{BB962C8B-B14F-4D97-AF65-F5344CB8AC3E}">
        <p14:creationId xmlns:p14="http://schemas.microsoft.com/office/powerpoint/2010/main" val="4217478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21</a:t>
            </a:fld>
            <a:endParaRPr lang="en-US" dirty="0"/>
          </a:p>
        </p:txBody>
      </p:sp>
    </p:spTree>
    <p:extLst>
      <p:ext uri="{BB962C8B-B14F-4D97-AF65-F5344CB8AC3E}">
        <p14:creationId xmlns:p14="http://schemas.microsoft.com/office/powerpoint/2010/main" val="277260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CEFFB1-B6CB-437F-9CF4-29F42BE68A02}" type="slidenum">
              <a:rPr lang="en-US"/>
              <a:pPr/>
              <a:t>2</a:t>
            </a:fld>
            <a:endParaRPr lang="en-US" dirty="0"/>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r>
              <a:rPr lang="en-US" dirty="0"/>
              <a:t>Notes</a:t>
            </a:r>
          </a:p>
        </p:txBody>
      </p:sp>
    </p:spTree>
    <p:extLst>
      <p:ext uri="{BB962C8B-B14F-4D97-AF65-F5344CB8AC3E}">
        <p14:creationId xmlns:p14="http://schemas.microsoft.com/office/powerpoint/2010/main" val="16955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22</a:t>
            </a:fld>
            <a:endParaRPr lang="en-US" dirty="0"/>
          </a:p>
        </p:txBody>
      </p:sp>
    </p:spTree>
    <p:extLst>
      <p:ext uri="{BB962C8B-B14F-4D97-AF65-F5344CB8AC3E}">
        <p14:creationId xmlns:p14="http://schemas.microsoft.com/office/powerpoint/2010/main" val="17231177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23</a:t>
            </a:fld>
            <a:endParaRPr lang="en-US" dirty="0"/>
          </a:p>
        </p:txBody>
      </p:sp>
    </p:spTree>
    <p:extLst>
      <p:ext uri="{BB962C8B-B14F-4D97-AF65-F5344CB8AC3E}">
        <p14:creationId xmlns:p14="http://schemas.microsoft.com/office/powerpoint/2010/main" val="2615865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24</a:t>
            </a:fld>
            <a:endParaRPr lang="en-US" dirty="0"/>
          </a:p>
        </p:txBody>
      </p:sp>
    </p:spTree>
    <p:extLst>
      <p:ext uri="{BB962C8B-B14F-4D97-AF65-F5344CB8AC3E}">
        <p14:creationId xmlns:p14="http://schemas.microsoft.com/office/powerpoint/2010/main" val="7661868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25</a:t>
            </a:fld>
            <a:endParaRPr lang="en-US" dirty="0"/>
          </a:p>
        </p:txBody>
      </p:sp>
    </p:spTree>
    <p:extLst>
      <p:ext uri="{BB962C8B-B14F-4D97-AF65-F5344CB8AC3E}">
        <p14:creationId xmlns:p14="http://schemas.microsoft.com/office/powerpoint/2010/main" val="2069265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26</a:t>
            </a:fld>
            <a:endParaRPr lang="en-US" dirty="0"/>
          </a:p>
        </p:txBody>
      </p:sp>
    </p:spTree>
    <p:extLst>
      <p:ext uri="{BB962C8B-B14F-4D97-AF65-F5344CB8AC3E}">
        <p14:creationId xmlns:p14="http://schemas.microsoft.com/office/powerpoint/2010/main" val="1821096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27</a:t>
            </a:fld>
            <a:endParaRPr lang="en-US" dirty="0"/>
          </a:p>
        </p:txBody>
      </p:sp>
    </p:spTree>
    <p:extLst>
      <p:ext uri="{BB962C8B-B14F-4D97-AF65-F5344CB8AC3E}">
        <p14:creationId xmlns:p14="http://schemas.microsoft.com/office/powerpoint/2010/main" val="1995140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28</a:t>
            </a:fld>
            <a:endParaRPr lang="en-US" dirty="0"/>
          </a:p>
        </p:txBody>
      </p:sp>
    </p:spTree>
    <p:extLst>
      <p:ext uri="{BB962C8B-B14F-4D97-AF65-F5344CB8AC3E}">
        <p14:creationId xmlns:p14="http://schemas.microsoft.com/office/powerpoint/2010/main" val="26595797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http://www.tpfeurope.com/cms/view/44 in part.</a:t>
            </a:r>
          </a:p>
        </p:txBody>
      </p:sp>
      <p:sp>
        <p:nvSpPr>
          <p:cNvPr id="4" name="Slide Number Placeholder 3"/>
          <p:cNvSpPr>
            <a:spLocks noGrp="1"/>
          </p:cNvSpPr>
          <p:nvPr>
            <p:ph type="sldNum" sz="quarter" idx="10"/>
          </p:nvPr>
        </p:nvSpPr>
        <p:spPr/>
        <p:txBody>
          <a:bodyPr/>
          <a:lstStyle/>
          <a:p>
            <a:fld id="{E56E0C84-EF9D-44A8-96BB-DE7E02079ED9}" type="slidenum">
              <a:rPr lang="en-US" smtClean="0"/>
              <a:t>29</a:t>
            </a:fld>
            <a:endParaRPr lang="en-US" dirty="0"/>
          </a:p>
        </p:txBody>
      </p:sp>
    </p:spTree>
    <p:extLst>
      <p:ext uri="{BB962C8B-B14F-4D97-AF65-F5344CB8AC3E}">
        <p14:creationId xmlns:p14="http://schemas.microsoft.com/office/powerpoint/2010/main" val="28271056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30</a:t>
            </a:fld>
            <a:endParaRPr lang="en-US" dirty="0"/>
          </a:p>
        </p:txBody>
      </p:sp>
    </p:spTree>
    <p:extLst>
      <p:ext uri="{BB962C8B-B14F-4D97-AF65-F5344CB8AC3E}">
        <p14:creationId xmlns:p14="http://schemas.microsoft.com/office/powerpoint/2010/main" val="1125756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31</a:t>
            </a:fld>
            <a:endParaRPr lang="en-US" dirty="0"/>
          </a:p>
        </p:txBody>
      </p:sp>
    </p:spTree>
    <p:extLst>
      <p:ext uri="{BB962C8B-B14F-4D97-AF65-F5344CB8AC3E}">
        <p14:creationId xmlns:p14="http://schemas.microsoft.com/office/powerpoint/2010/main" val="3581621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Notes</a:t>
            </a:r>
          </a:p>
        </p:txBody>
      </p:sp>
      <p:sp>
        <p:nvSpPr>
          <p:cNvPr id="4" name="Header Placeholder 3"/>
          <p:cNvSpPr>
            <a:spLocks noGrp="1"/>
          </p:cNvSpPr>
          <p:nvPr>
            <p:ph type="hdr" sz="quarter" idx="10"/>
          </p:nvPr>
        </p:nvSpPr>
        <p:spPr/>
        <p:txBody>
          <a:bodyPr/>
          <a:lstStyle/>
          <a:p>
            <a:pPr>
              <a:defRPr/>
            </a:pPr>
            <a:r>
              <a:rPr lang="en-US" dirty="0"/>
              <a:t>Chapter 1</a:t>
            </a:r>
          </a:p>
        </p:txBody>
      </p:sp>
      <p:sp>
        <p:nvSpPr>
          <p:cNvPr id="5" name="Footer Placeholder 4"/>
          <p:cNvSpPr>
            <a:spLocks noGrp="1"/>
          </p:cNvSpPr>
          <p:nvPr>
            <p:ph type="ftr" sz="quarter" idx="11"/>
          </p:nvPr>
        </p:nvSpPr>
        <p:spPr/>
        <p:txBody>
          <a:bodyPr/>
          <a:lstStyle/>
          <a:p>
            <a:pPr>
              <a:defRPr/>
            </a:pPr>
            <a:r>
              <a:rPr lang="en-US" dirty="0"/>
              <a:t>Measurement &amp; Metrology</a:t>
            </a:r>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3</a:t>
            </a:fld>
            <a:endParaRPr lang="en-US" dirty="0"/>
          </a:p>
        </p:txBody>
      </p:sp>
    </p:spTree>
    <p:extLst>
      <p:ext uri="{BB962C8B-B14F-4D97-AF65-F5344CB8AC3E}">
        <p14:creationId xmlns:p14="http://schemas.microsoft.com/office/powerpoint/2010/main" val="24357200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32</a:t>
            </a:fld>
            <a:endParaRPr lang="en-US" dirty="0"/>
          </a:p>
        </p:txBody>
      </p:sp>
    </p:spTree>
    <p:extLst>
      <p:ext uri="{BB962C8B-B14F-4D97-AF65-F5344CB8AC3E}">
        <p14:creationId xmlns:p14="http://schemas.microsoft.com/office/powerpoint/2010/main" val="2811040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33</a:t>
            </a:fld>
            <a:endParaRPr lang="en-US" dirty="0"/>
          </a:p>
        </p:txBody>
      </p:sp>
    </p:spTree>
    <p:extLst>
      <p:ext uri="{BB962C8B-B14F-4D97-AF65-F5344CB8AC3E}">
        <p14:creationId xmlns:p14="http://schemas.microsoft.com/office/powerpoint/2010/main" val="19635300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34</a:t>
            </a:fld>
            <a:endParaRPr lang="en-US" dirty="0"/>
          </a:p>
        </p:txBody>
      </p:sp>
    </p:spTree>
    <p:extLst>
      <p:ext uri="{BB962C8B-B14F-4D97-AF65-F5344CB8AC3E}">
        <p14:creationId xmlns:p14="http://schemas.microsoft.com/office/powerpoint/2010/main" val="1963530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35</a:t>
            </a:fld>
            <a:endParaRPr lang="en-US" dirty="0"/>
          </a:p>
        </p:txBody>
      </p:sp>
    </p:spTree>
    <p:extLst>
      <p:ext uri="{BB962C8B-B14F-4D97-AF65-F5344CB8AC3E}">
        <p14:creationId xmlns:p14="http://schemas.microsoft.com/office/powerpoint/2010/main" val="316571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36</a:t>
            </a:fld>
            <a:endParaRPr lang="en-US" dirty="0"/>
          </a:p>
        </p:txBody>
      </p:sp>
    </p:spTree>
    <p:extLst>
      <p:ext uri="{BB962C8B-B14F-4D97-AF65-F5344CB8AC3E}">
        <p14:creationId xmlns:p14="http://schemas.microsoft.com/office/powerpoint/2010/main" val="15190396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37</a:t>
            </a:fld>
            <a:endParaRPr lang="en-US" dirty="0"/>
          </a:p>
        </p:txBody>
      </p:sp>
    </p:spTree>
    <p:extLst>
      <p:ext uri="{BB962C8B-B14F-4D97-AF65-F5344CB8AC3E}">
        <p14:creationId xmlns:p14="http://schemas.microsoft.com/office/powerpoint/2010/main" val="14725655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38</a:t>
            </a:fld>
            <a:endParaRPr lang="en-US" dirty="0"/>
          </a:p>
        </p:txBody>
      </p:sp>
    </p:spTree>
    <p:extLst>
      <p:ext uri="{BB962C8B-B14F-4D97-AF65-F5344CB8AC3E}">
        <p14:creationId xmlns:p14="http://schemas.microsoft.com/office/powerpoint/2010/main" val="21549671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39</a:t>
            </a:fld>
            <a:endParaRPr lang="en-US" dirty="0"/>
          </a:p>
        </p:txBody>
      </p:sp>
    </p:spTree>
    <p:extLst>
      <p:ext uri="{BB962C8B-B14F-4D97-AF65-F5344CB8AC3E}">
        <p14:creationId xmlns:p14="http://schemas.microsoft.com/office/powerpoint/2010/main" val="25488163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solidFill>
                  <a:schemeClr val="bg1">
                    <a:lumMod val="50000"/>
                  </a:schemeClr>
                </a:solidFill>
              </a:rPr>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40</a:t>
            </a:fld>
            <a:endParaRPr lang="en-US" dirty="0"/>
          </a:p>
        </p:txBody>
      </p:sp>
    </p:spTree>
    <p:extLst>
      <p:ext uri="{BB962C8B-B14F-4D97-AF65-F5344CB8AC3E}">
        <p14:creationId xmlns:p14="http://schemas.microsoft.com/office/powerpoint/2010/main" val="1530817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41</a:t>
            </a:fld>
            <a:endParaRPr lang="en-US" dirty="0"/>
          </a:p>
        </p:txBody>
      </p:sp>
    </p:spTree>
    <p:extLst>
      <p:ext uri="{BB962C8B-B14F-4D97-AF65-F5344CB8AC3E}">
        <p14:creationId xmlns:p14="http://schemas.microsoft.com/office/powerpoint/2010/main" val="3060845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1683"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1684"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52DCCF95-5BFF-4FDC-A5D4-FBB811990306}" type="slidenum">
              <a:rPr lang="en-US" sz="1300"/>
              <a:pPr eaLnBrk="1" hangingPunct="1"/>
              <a:t>4</a:t>
            </a:fld>
            <a:endParaRPr lang="en-US" sz="1300" dirty="0"/>
          </a:p>
        </p:txBody>
      </p:sp>
      <p:sp>
        <p:nvSpPr>
          <p:cNvPr id="71685" name="Rectangle 2"/>
          <p:cNvSpPr>
            <a:spLocks noGrp="1" noRot="1" noChangeAspect="1" noChangeArrowheads="1" noTextEdit="1"/>
          </p:cNvSpPr>
          <p:nvPr>
            <p:ph type="sldImg"/>
          </p:nvPr>
        </p:nvSpPr>
        <p:spPr>
          <a:ln/>
        </p:spPr>
      </p:sp>
      <p:sp>
        <p:nvSpPr>
          <p:cNvPr id="71686" name="Rectangle 3"/>
          <p:cNvSpPr>
            <a:spLocks noGrp="1" noChangeArrowheads="1"/>
          </p:cNvSpPr>
          <p:nvPr>
            <p:ph type="body" idx="1"/>
          </p:nvPr>
        </p:nvSpPr>
        <p:spPr>
          <a:noFill/>
        </p:spPr>
        <p:txBody>
          <a:bodyPr/>
          <a:lstStyle/>
          <a:p>
            <a:pPr eaLnBrk="1" hangingPunct="1"/>
            <a:r>
              <a:rPr lang="en-US" dirty="0"/>
              <a:t>Notes</a:t>
            </a:r>
          </a:p>
        </p:txBody>
      </p:sp>
    </p:spTree>
    <p:extLst>
      <p:ext uri="{BB962C8B-B14F-4D97-AF65-F5344CB8AC3E}">
        <p14:creationId xmlns:p14="http://schemas.microsoft.com/office/powerpoint/2010/main" val="39667237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42</a:t>
            </a:fld>
            <a:endParaRPr lang="en-US" dirty="0"/>
          </a:p>
        </p:txBody>
      </p:sp>
    </p:spTree>
    <p:extLst>
      <p:ext uri="{BB962C8B-B14F-4D97-AF65-F5344CB8AC3E}">
        <p14:creationId xmlns:p14="http://schemas.microsoft.com/office/powerpoint/2010/main" val="1122690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43</a:t>
            </a:fld>
            <a:endParaRPr lang="en-US" dirty="0"/>
          </a:p>
        </p:txBody>
      </p:sp>
    </p:spTree>
    <p:extLst>
      <p:ext uri="{BB962C8B-B14F-4D97-AF65-F5344CB8AC3E}">
        <p14:creationId xmlns:p14="http://schemas.microsoft.com/office/powerpoint/2010/main" val="38812433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44</a:t>
            </a:fld>
            <a:endParaRPr lang="en-US" dirty="0"/>
          </a:p>
        </p:txBody>
      </p:sp>
    </p:spTree>
    <p:extLst>
      <p:ext uri="{BB962C8B-B14F-4D97-AF65-F5344CB8AC3E}">
        <p14:creationId xmlns:p14="http://schemas.microsoft.com/office/powerpoint/2010/main" val="7903296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QUAL240</a:t>
            </a:r>
          </a:p>
        </p:txBody>
      </p:sp>
      <p:sp>
        <p:nvSpPr>
          <p:cNvPr id="5" name="Rectangle 3"/>
          <p:cNvSpPr>
            <a:spLocks noGrp="1" noChangeArrowheads="1"/>
          </p:cNvSpPr>
          <p:nvPr>
            <p:ph type="dt" idx="1"/>
          </p:nvPr>
        </p:nvSpPr>
        <p:spPr>
          <a:ln/>
        </p:spPr>
        <p:txBody>
          <a:bodyPr/>
          <a:lstStyle/>
          <a:p>
            <a:r>
              <a:rPr lang="en-US" dirty="0"/>
              <a:t>Chapter 14</a:t>
            </a:r>
          </a:p>
        </p:txBody>
      </p:sp>
      <p:sp>
        <p:nvSpPr>
          <p:cNvPr id="6" name="Rectangle 6"/>
          <p:cNvSpPr>
            <a:spLocks noGrp="1" noChangeArrowheads="1"/>
          </p:cNvSpPr>
          <p:nvPr>
            <p:ph type="ftr" sz="quarter" idx="4"/>
          </p:nvPr>
        </p:nvSpPr>
        <p:spPr>
          <a:ln/>
        </p:spPr>
        <p:txBody>
          <a:bodyPr/>
          <a:lstStyle/>
          <a:p>
            <a:r>
              <a:rPr lang="en-US" dirty="0"/>
              <a:t>Total Quality Management</a:t>
            </a:r>
          </a:p>
        </p:txBody>
      </p:sp>
      <p:sp>
        <p:nvSpPr>
          <p:cNvPr id="7" name="Rectangle 7"/>
          <p:cNvSpPr>
            <a:spLocks noGrp="1" noChangeArrowheads="1"/>
          </p:cNvSpPr>
          <p:nvPr>
            <p:ph type="sldNum" sz="quarter" idx="5"/>
          </p:nvPr>
        </p:nvSpPr>
        <p:spPr>
          <a:ln/>
        </p:spPr>
        <p:txBody>
          <a:bodyPr/>
          <a:lstStyle/>
          <a:p>
            <a:fld id="{4D9CFB5F-8148-44BB-86F2-EB2DF2A61DDD}" type="slidenum">
              <a:rPr lang="en-US"/>
              <a:pPr/>
              <a:t>46</a:t>
            </a:fld>
            <a:endParaRPr lang="en-US" dirty="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r>
              <a:rPr lang="en-US" dirty="0"/>
              <a:t>Notes</a:t>
            </a:r>
          </a:p>
        </p:txBody>
      </p:sp>
    </p:spTree>
    <p:extLst>
      <p:ext uri="{BB962C8B-B14F-4D97-AF65-F5344CB8AC3E}">
        <p14:creationId xmlns:p14="http://schemas.microsoft.com/office/powerpoint/2010/main" val="5121220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47</a:t>
            </a:fld>
            <a:endParaRPr lang="en-US" dirty="0"/>
          </a:p>
        </p:txBody>
      </p:sp>
    </p:spTree>
    <p:extLst>
      <p:ext uri="{BB962C8B-B14F-4D97-AF65-F5344CB8AC3E}">
        <p14:creationId xmlns:p14="http://schemas.microsoft.com/office/powerpoint/2010/main" val="14871319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48</a:t>
            </a:fld>
            <a:endParaRPr lang="en-US" dirty="0"/>
          </a:p>
        </p:txBody>
      </p:sp>
    </p:spTree>
    <p:extLst>
      <p:ext uri="{BB962C8B-B14F-4D97-AF65-F5344CB8AC3E}">
        <p14:creationId xmlns:p14="http://schemas.microsoft.com/office/powerpoint/2010/main" val="22628851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QUAL260</a:t>
            </a:r>
          </a:p>
        </p:txBody>
      </p:sp>
      <p:sp>
        <p:nvSpPr>
          <p:cNvPr id="5" name="Rectangle 3"/>
          <p:cNvSpPr>
            <a:spLocks noGrp="1" noChangeArrowheads="1"/>
          </p:cNvSpPr>
          <p:nvPr>
            <p:ph type="dt" idx="1"/>
          </p:nvPr>
        </p:nvSpPr>
        <p:spPr>
          <a:ln/>
        </p:spPr>
        <p:txBody>
          <a:bodyPr/>
          <a:lstStyle/>
          <a:p>
            <a:r>
              <a:rPr lang="en-US" dirty="0"/>
              <a:t>Chapter 2 </a:t>
            </a:r>
          </a:p>
        </p:txBody>
      </p:sp>
      <p:sp>
        <p:nvSpPr>
          <p:cNvPr id="6" name="Rectangle 6"/>
          <p:cNvSpPr>
            <a:spLocks noGrp="1" noChangeArrowheads="1"/>
          </p:cNvSpPr>
          <p:nvPr>
            <p:ph type="ftr" sz="quarter" idx="4"/>
          </p:nvPr>
        </p:nvSpPr>
        <p:spPr>
          <a:ln/>
        </p:spPr>
        <p:txBody>
          <a:bodyPr/>
          <a:lstStyle/>
          <a:p>
            <a:r>
              <a:rPr lang="en-US" dirty="0"/>
              <a:t>Reliability / Maintainability</a:t>
            </a:r>
          </a:p>
        </p:txBody>
      </p:sp>
      <p:sp>
        <p:nvSpPr>
          <p:cNvPr id="7" name="Rectangle 7"/>
          <p:cNvSpPr>
            <a:spLocks noGrp="1" noChangeArrowheads="1"/>
          </p:cNvSpPr>
          <p:nvPr>
            <p:ph type="sldNum" sz="quarter" idx="5"/>
          </p:nvPr>
        </p:nvSpPr>
        <p:spPr>
          <a:ln/>
        </p:spPr>
        <p:txBody>
          <a:bodyPr/>
          <a:lstStyle/>
          <a:p>
            <a:fld id="{615595DF-BBC8-4DE8-A468-C7C3EC6F297D}" type="slidenum">
              <a:rPr lang="en-US"/>
              <a:pPr/>
              <a:t>49</a:t>
            </a:fld>
            <a:endParaRPr lang="en-US" dirty="0"/>
          </a:p>
        </p:txBody>
      </p:sp>
      <p:sp>
        <p:nvSpPr>
          <p:cNvPr id="187394" name="Rectangle 2"/>
          <p:cNvSpPr>
            <a:spLocks noGrp="1" noRot="1" noChangeAspect="1" noChangeArrowheads="1" noTextEdit="1"/>
          </p:cNvSpPr>
          <p:nvPr>
            <p:ph type="sldImg"/>
          </p:nvPr>
        </p:nvSpPr>
        <p:spPr>
          <a:ln/>
        </p:spPr>
      </p:sp>
      <p:sp>
        <p:nvSpPr>
          <p:cNvPr id="187395" name="Rectangle 3"/>
          <p:cNvSpPr>
            <a:spLocks noGrp="1" noChangeArrowheads="1"/>
          </p:cNvSpPr>
          <p:nvPr>
            <p:ph type="body" idx="1"/>
          </p:nvPr>
        </p:nvSpPr>
        <p:spPr/>
        <p:txBody>
          <a:bodyPr/>
          <a:lstStyle/>
          <a:p>
            <a:r>
              <a:rPr lang="en-US" dirty="0"/>
              <a:t>Notes</a:t>
            </a:r>
          </a:p>
        </p:txBody>
      </p:sp>
    </p:spTree>
    <p:extLst>
      <p:ext uri="{BB962C8B-B14F-4D97-AF65-F5344CB8AC3E}">
        <p14:creationId xmlns:p14="http://schemas.microsoft.com/office/powerpoint/2010/main" val="1731306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QUAL260</a:t>
            </a:r>
          </a:p>
        </p:txBody>
      </p:sp>
      <p:sp>
        <p:nvSpPr>
          <p:cNvPr id="5" name="Rectangle 3"/>
          <p:cNvSpPr>
            <a:spLocks noGrp="1" noChangeArrowheads="1"/>
          </p:cNvSpPr>
          <p:nvPr>
            <p:ph type="dt" idx="1"/>
          </p:nvPr>
        </p:nvSpPr>
        <p:spPr>
          <a:ln/>
        </p:spPr>
        <p:txBody>
          <a:bodyPr/>
          <a:lstStyle/>
          <a:p>
            <a:r>
              <a:rPr lang="en-US" dirty="0"/>
              <a:t>Chapter 2 </a:t>
            </a:r>
          </a:p>
        </p:txBody>
      </p:sp>
      <p:sp>
        <p:nvSpPr>
          <p:cNvPr id="6" name="Rectangle 6"/>
          <p:cNvSpPr>
            <a:spLocks noGrp="1" noChangeArrowheads="1"/>
          </p:cNvSpPr>
          <p:nvPr>
            <p:ph type="ftr" sz="quarter" idx="4"/>
          </p:nvPr>
        </p:nvSpPr>
        <p:spPr>
          <a:ln/>
        </p:spPr>
        <p:txBody>
          <a:bodyPr/>
          <a:lstStyle/>
          <a:p>
            <a:r>
              <a:rPr lang="en-US" dirty="0"/>
              <a:t>Reliability / Maintainability</a:t>
            </a:r>
          </a:p>
        </p:txBody>
      </p:sp>
      <p:sp>
        <p:nvSpPr>
          <p:cNvPr id="7" name="Rectangle 7"/>
          <p:cNvSpPr>
            <a:spLocks noGrp="1" noChangeArrowheads="1"/>
          </p:cNvSpPr>
          <p:nvPr>
            <p:ph type="sldNum" sz="quarter" idx="5"/>
          </p:nvPr>
        </p:nvSpPr>
        <p:spPr>
          <a:ln/>
        </p:spPr>
        <p:txBody>
          <a:bodyPr/>
          <a:lstStyle/>
          <a:p>
            <a:fld id="{2FF5F6B9-14B3-4A14-9D06-572D14561742}" type="slidenum">
              <a:rPr lang="en-US"/>
              <a:pPr/>
              <a:t>50</a:t>
            </a:fld>
            <a:endParaRPr lang="en-US" dirty="0"/>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p:txBody>
          <a:bodyPr/>
          <a:lstStyle/>
          <a:p>
            <a:r>
              <a:rPr lang="en-US" dirty="0"/>
              <a:t>Notes</a:t>
            </a:r>
          </a:p>
        </p:txBody>
      </p:sp>
    </p:spTree>
    <p:extLst>
      <p:ext uri="{BB962C8B-B14F-4D97-AF65-F5344CB8AC3E}">
        <p14:creationId xmlns:p14="http://schemas.microsoft.com/office/powerpoint/2010/main" val="2574661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hdr" sz="quarter"/>
          </p:nvPr>
        </p:nvSpPr>
        <p:spPr>
          <a:ln/>
        </p:spPr>
        <p:txBody>
          <a:bodyPr/>
          <a:lstStyle/>
          <a:p>
            <a:r>
              <a:rPr lang="en-US" dirty="0"/>
              <a:t>QUAL260</a:t>
            </a:r>
          </a:p>
        </p:txBody>
      </p:sp>
      <p:sp>
        <p:nvSpPr>
          <p:cNvPr id="5" name="Rectangle 3"/>
          <p:cNvSpPr>
            <a:spLocks noGrp="1" noChangeArrowheads="1"/>
          </p:cNvSpPr>
          <p:nvPr>
            <p:ph type="dt" idx="1"/>
          </p:nvPr>
        </p:nvSpPr>
        <p:spPr>
          <a:ln/>
        </p:spPr>
        <p:txBody>
          <a:bodyPr/>
          <a:lstStyle/>
          <a:p>
            <a:r>
              <a:rPr lang="en-US" dirty="0"/>
              <a:t>Chapter 2 </a:t>
            </a:r>
          </a:p>
        </p:txBody>
      </p:sp>
      <p:sp>
        <p:nvSpPr>
          <p:cNvPr id="6" name="Rectangle 6"/>
          <p:cNvSpPr>
            <a:spLocks noGrp="1" noChangeArrowheads="1"/>
          </p:cNvSpPr>
          <p:nvPr>
            <p:ph type="ftr" sz="quarter" idx="4"/>
          </p:nvPr>
        </p:nvSpPr>
        <p:spPr>
          <a:ln/>
        </p:spPr>
        <p:txBody>
          <a:bodyPr/>
          <a:lstStyle/>
          <a:p>
            <a:r>
              <a:rPr lang="en-US" dirty="0"/>
              <a:t>Reliability / Maintainability</a:t>
            </a:r>
          </a:p>
        </p:txBody>
      </p:sp>
      <p:sp>
        <p:nvSpPr>
          <p:cNvPr id="7" name="Rectangle 7"/>
          <p:cNvSpPr>
            <a:spLocks noGrp="1" noChangeArrowheads="1"/>
          </p:cNvSpPr>
          <p:nvPr>
            <p:ph type="sldNum" sz="quarter" idx="5"/>
          </p:nvPr>
        </p:nvSpPr>
        <p:spPr>
          <a:ln/>
        </p:spPr>
        <p:txBody>
          <a:bodyPr/>
          <a:lstStyle/>
          <a:p>
            <a:fld id="{19620659-9F0E-4FF7-9081-0ECD06EB9DCA}" type="slidenum">
              <a:rPr lang="en-US"/>
              <a:pPr/>
              <a:t>51</a:t>
            </a:fld>
            <a:endParaRPr lang="en-US" dirty="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r>
              <a:rPr lang="en-US" dirty="0"/>
              <a:t>Notes</a:t>
            </a:r>
          </a:p>
        </p:txBody>
      </p:sp>
    </p:spTree>
    <p:extLst>
      <p:ext uri="{BB962C8B-B14F-4D97-AF65-F5344CB8AC3E}">
        <p14:creationId xmlns:p14="http://schemas.microsoft.com/office/powerpoint/2010/main" val="4247650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52</a:t>
            </a:fld>
            <a:endParaRPr lang="en-US" dirty="0"/>
          </a:p>
        </p:txBody>
      </p:sp>
    </p:spTree>
    <p:extLst>
      <p:ext uri="{BB962C8B-B14F-4D97-AF65-F5344CB8AC3E}">
        <p14:creationId xmlns:p14="http://schemas.microsoft.com/office/powerpoint/2010/main" val="1916648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Header Placeholder 3"/>
          <p:cNvSpPr>
            <a:spLocks noGrp="1"/>
          </p:cNvSpPr>
          <p:nvPr>
            <p:ph type="hdr" sz="quarter" idx="10"/>
          </p:nvPr>
        </p:nvSpPr>
        <p:spPr/>
        <p:txBody>
          <a:bodyPr/>
          <a:lstStyle/>
          <a:p>
            <a:pPr>
              <a:defRPr/>
            </a:pPr>
            <a:r>
              <a:rPr lang="en-US" dirty="0"/>
              <a:t>Chapter 1</a:t>
            </a:r>
          </a:p>
        </p:txBody>
      </p:sp>
      <p:sp>
        <p:nvSpPr>
          <p:cNvPr id="5" name="Footer Placeholder 4"/>
          <p:cNvSpPr>
            <a:spLocks noGrp="1"/>
          </p:cNvSpPr>
          <p:nvPr>
            <p:ph type="ftr" sz="quarter" idx="11"/>
          </p:nvPr>
        </p:nvSpPr>
        <p:spPr/>
        <p:txBody>
          <a:bodyPr/>
          <a:lstStyle/>
          <a:p>
            <a:pPr>
              <a:defRPr/>
            </a:pPr>
            <a:r>
              <a:rPr lang="en-US" dirty="0"/>
              <a:t>Measurement &amp; Metrology</a:t>
            </a:r>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5</a:t>
            </a:fld>
            <a:endParaRPr lang="en-US" dirty="0"/>
          </a:p>
        </p:txBody>
      </p:sp>
    </p:spTree>
    <p:extLst>
      <p:ext uri="{BB962C8B-B14F-4D97-AF65-F5344CB8AC3E}">
        <p14:creationId xmlns:p14="http://schemas.microsoft.com/office/powerpoint/2010/main" val="5949466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53</a:t>
            </a:fld>
            <a:endParaRPr lang="en-US" dirty="0"/>
          </a:p>
        </p:txBody>
      </p:sp>
    </p:spTree>
    <p:extLst>
      <p:ext uri="{BB962C8B-B14F-4D97-AF65-F5344CB8AC3E}">
        <p14:creationId xmlns:p14="http://schemas.microsoft.com/office/powerpoint/2010/main" val="42099233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54</a:t>
            </a:fld>
            <a:endParaRPr lang="en-US" dirty="0"/>
          </a:p>
        </p:txBody>
      </p:sp>
    </p:spTree>
    <p:extLst>
      <p:ext uri="{BB962C8B-B14F-4D97-AF65-F5344CB8AC3E}">
        <p14:creationId xmlns:p14="http://schemas.microsoft.com/office/powerpoint/2010/main" val="42099233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4755"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4756"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3ECDDCDF-82AE-4B28-A8BE-88A4CEC7F5A2}" type="slidenum">
              <a:rPr lang="en-US" sz="1300"/>
              <a:pPr eaLnBrk="1" hangingPunct="1"/>
              <a:t>55</a:t>
            </a:fld>
            <a:endParaRPr lang="en-US" sz="1300" dirty="0"/>
          </a:p>
        </p:txBody>
      </p:sp>
      <p:sp>
        <p:nvSpPr>
          <p:cNvPr id="74757" name="Rectangle 2"/>
          <p:cNvSpPr>
            <a:spLocks noGrp="1" noRot="1" noChangeAspect="1" noChangeArrowheads="1" noTextEdit="1"/>
          </p:cNvSpPr>
          <p:nvPr>
            <p:ph type="sldImg"/>
          </p:nvPr>
        </p:nvSpPr>
        <p:spPr>
          <a:solidFill>
            <a:srgbClr val="FFFFFF"/>
          </a:solidFill>
          <a:ln/>
        </p:spPr>
      </p:sp>
      <p:sp>
        <p:nvSpPr>
          <p:cNvPr id="7475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Notes</a:t>
            </a:r>
          </a:p>
        </p:txBody>
      </p:sp>
    </p:spTree>
    <p:extLst>
      <p:ext uri="{BB962C8B-B14F-4D97-AF65-F5344CB8AC3E}">
        <p14:creationId xmlns:p14="http://schemas.microsoft.com/office/powerpoint/2010/main" val="3218316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5779"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5780"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8FABB934-2172-4640-AFD0-8E8A8DA9EDE3}" type="slidenum">
              <a:rPr lang="en-US" sz="1300"/>
              <a:pPr eaLnBrk="1" hangingPunct="1"/>
              <a:t>56</a:t>
            </a:fld>
            <a:endParaRPr lang="en-US" sz="1300" dirty="0"/>
          </a:p>
        </p:txBody>
      </p:sp>
      <p:sp>
        <p:nvSpPr>
          <p:cNvPr id="75781" name="Rectangle 2"/>
          <p:cNvSpPr>
            <a:spLocks noGrp="1" noRot="1" noChangeAspect="1" noChangeArrowheads="1" noTextEdit="1"/>
          </p:cNvSpPr>
          <p:nvPr>
            <p:ph type="sldImg"/>
          </p:nvPr>
        </p:nvSpPr>
        <p:spPr>
          <a:solidFill>
            <a:srgbClr val="FFFFFF"/>
          </a:solidFill>
          <a:ln/>
        </p:spPr>
      </p:sp>
      <p:sp>
        <p:nvSpPr>
          <p:cNvPr id="75782" name="Rectangle 3"/>
          <p:cNvSpPr>
            <a:spLocks noGrp="1" noChangeArrowheads="1"/>
          </p:cNvSpPr>
          <p:nvPr>
            <p:ph type="body" idx="1"/>
          </p:nvPr>
        </p:nvSpPr>
        <p:spPr>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Notes</a:t>
            </a:r>
          </a:p>
        </p:txBody>
      </p:sp>
    </p:spTree>
    <p:extLst>
      <p:ext uri="{BB962C8B-B14F-4D97-AF65-F5344CB8AC3E}">
        <p14:creationId xmlns:p14="http://schemas.microsoft.com/office/powerpoint/2010/main" val="24270541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6803"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6804"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CD1D38CB-59D0-47AE-AB04-A697650CC768}" type="slidenum">
              <a:rPr lang="en-US" sz="1300"/>
              <a:pPr eaLnBrk="1" hangingPunct="1"/>
              <a:t>57</a:t>
            </a:fld>
            <a:endParaRPr lang="en-US" sz="1300" dirty="0"/>
          </a:p>
        </p:txBody>
      </p:sp>
      <p:sp>
        <p:nvSpPr>
          <p:cNvPr id="76805" name="Rectangle 2"/>
          <p:cNvSpPr>
            <a:spLocks noGrp="1" noRot="1" noChangeAspect="1" noChangeArrowheads="1" noTextEdit="1"/>
          </p:cNvSpPr>
          <p:nvPr>
            <p:ph type="sldImg"/>
          </p:nvPr>
        </p:nvSpPr>
        <p:spPr>
          <a:solidFill>
            <a:srgbClr val="FFFFFF"/>
          </a:solidFill>
          <a:ln/>
        </p:spPr>
      </p:sp>
      <p:sp>
        <p:nvSpPr>
          <p:cNvPr id="76806" name="Rectangle 3"/>
          <p:cNvSpPr>
            <a:spLocks noGrp="1" noChangeArrowheads="1"/>
          </p:cNvSpPr>
          <p:nvPr>
            <p:ph type="body" idx="1"/>
          </p:nvPr>
        </p:nvSpPr>
        <p:spPr>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Notes</a:t>
            </a:r>
          </a:p>
        </p:txBody>
      </p:sp>
    </p:spTree>
    <p:extLst>
      <p:ext uri="{BB962C8B-B14F-4D97-AF65-F5344CB8AC3E}">
        <p14:creationId xmlns:p14="http://schemas.microsoft.com/office/powerpoint/2010/main" val="12208028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58</a:t>
            </a:fld>
            <a:endParaRPr lang="en-US" dirty="0"/>
          </a:p>
        </p:txBody>
      </p:sp>
    </p:spTree>
    <p:extLst>
      <p:ext uri="{BB962C8B-B14F-4D97-AF65-F5344CB8AC3E}">
        <p14:creationId xmlns:p14="http://schemas.microsoft.com/office/powerpoint/2010/main" val="26583920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defRPr/>
            </a:pPr>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59</a:t>
            </a:fld>
            <a:endParaRPr lang="en-US" dirty="0"/>
          </a:p>
        </p:txBody>
      </p:sp>
    </p:spTree>
    <p:extLst>
      <p:ext uri="{BB962C8B-B14F-4D97-AF65-F5344CB8AC3E}">
        <p14:creationId xmlns:p14="http://schemas.microsoft.com/office/powerpoint/2010/main" val="4217166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60</a:t>
            </a:fld>
            <a:endParaRPr lang="en-US" dirty="0"/>
          </a:p>
        </p:txBody>
      </p:sp>
    </p:spTree>
    <p:extLst>
      <p:ext uri="{BB962C8B-B14F-4D97-AF65-F5344CB8AC3E}">
        <p14:creationId xmlns:p14="http://schemas.microsoft.com/office/powerpoint/2010/main" val="20812128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61</a:t>
            </a:fld>
            <a:endParaRPr lang="en-US" dirty="0"/>
          </a:p>
        </p:txBody>
      </p:sp>
    </p:spTree>
    <p:extLst>
      <p:ext uri="{BB962C8B-B14F-4D97-AF65-F5344CB8AC3E}">
        <p14:creationId xmlns:p14="http://schemas.microsoft.com/office/powerpoint/2010/main" val="18087898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62</a:t>
            </a:fld>
            <a:endParaRPr lang="en-US" dirty="0"/>
          </a:p>
        </p:txBody>
      </p:sp>
    </p:spTree>
    <p:extLst>
      <p:ext uri="{BB962C8B-B14F-4D97-AF65-F5344CB8AC3E}">
        <p14:creationId xmlns:p14="http://schemas.microsoft.com/office/powerpoint/2010/main" val="15932942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Header Placeholder 3"/>
          <p:cNvSpPr>
            <a:spLocks noGrp="1"/>
          </p:cNvSpPr>
          <p:nvPr>
            <p:ph type="hdr" sz="quarter" idx="10"/>
          </p:nvPr>
        </p:nvSpPr>
        <p:spPr/>
        <p:txBody>
          <a:bodyPr/>
          <a:lstStyle/>
          <a:p>
            <a:pPr>
              <a:defRPr/>
            </a:pPr>
            <a:r>
              <a:rPr lang="en-US"/>
              <a:t>Chapter 1</a:t>
            </a:r>
            <a:endParaRPr lang="en-US" dirty="0"/>
          </a:p>
        </p:txBody>
      </p:sp>
      <p:sp>
        <p:nvSpPr>
          <p:cNvPr id="5" name="Footer Placeholder 4"/>
          <p:cNvSpPr>
            <a:spLocks noGrp="1"/>
          </p:cNvSpPr>
          <p:nvPr>
            <p:ph type="ftr" sz="quarter" idx="11"/>
          </p:nvPr>
        </p:nvSpPr>
        <p:spPr/>
        <p:txBody>
          <a:bodyPr/>
          <a:lstStyle/>
          <a:p>
            <a:pPr>
              <a:defRPr/>
            </a:pPr>
            <a:r>
              <a:rPr lang="en-US"/>
              <a:t>Measurement &amp; Metrology</a:t>
            </a:r>
            <a:endParaRPr lang="en-US" dirty="0"/>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6</a:t>
            </a:fld>
            <a:endParaRPr lang="en-US" dirty="0"/>
          </a:p>
        </p:txBody>
      </p:sp>
    </p:spTree>
    <p:extLst>
      <p:ext uri="{BB962C8B-B14F-4D97-AF65-F5344CB8AC3E}">
        <p14:creationId xmlns:p14="http://schemas.microsoft.com/office/powerpoint/2010/main" val="20789911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63</a:t>
            </a:fld>
            <a:endParaRPr lang="en-US" dirty="0"/>
          </a:p>
        </p:txBody>
      </p:sp>
    </p:spTree>
    <p:extLst>
      <p:ext uri="{BB962C8B-B14F-4D97-AF65-F5344CB8AC3E}">
        <p14:creationId xmlns:p14="http://schemas.microsoft.com/office/powerpoint/2010/main" val="42241781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Slide Number Placeholder 3"/>
          <p:cNvSpPr>
            <a:spLocks noGrp="1"/>
          </p:cNvSpPr>
          <p:nvPr>
            <p:ph type="sldNum" sz="quarter" idx="10"/>
          </p:nvPr>
        </p:nvSpPr>
        <p:spPr/>
        <p:txBody>
          <a:bodyPr/>
          <a:lstStyle/>
          <a:p>
            <a:fld id="{E56E0C84-EF9D-44A8-96BB-DE7E02079ED9}" type="slidenum">
              <a:rPr lang="en-US" smtClean="0"/>
              <a:t>64</a:t>
            </a:fld>
            <a:endParaRPr lang="en-US" dirty="0"/>
          </a:p>
        </p:txBody>
      </p:sp>
    </p:spTree>
    <p:extLst>
      <p:ext uri="{BB962C8B-B14F-4D97-AF65-F5344CB8AC3E}">
        <p14:creationId xmlns:p14="http://schemas.microsoft.com/office/powerpoint/2010/main" val="293146029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1190"/>
            <a:r>
              <a:rPr lang="en-US" dirty="0"/>
              <a:t>Notes</a:t>
            </a:r>
          </a:p>
          <a:p>
            <a:endParaRPr lang="en-US" dirty="0"/>
          </a:p>
        </p:txBody>
      </p:sp>
      <p:sp>
        <p:nvSpPr>
          <p:cNvPr id="4" name="Slide Number Placeholder 3"/>
          <p:cNvSpPr>
            <a:spLocks noGrp="1"/>
          </p:cNvSpPr>
          <p:nvPr>
            <p:ph type="sldNum" sz="quarter" idx="10"/>
          </p:nvPr>
        </p:nvSpPr>
        <p:spPr/>
        <p:txBody>
          <a:bodyPr/>
          <a:lstStyle/>
          <a:p>
            <a:fld id="{E56E0C84-EF9D-44A8-96BB-DE7E02079ED9}" type="slidenum">
              <a:rPr lang="en-US" smtClean="0"/>
              <a:t>65</a:t>
            </a:fld>
            <a:endParaRPr lang="en-US" dirty="0"/>
          </a:p>
        </p:txBody>
      </p:sp>
    </p:spTree>
    <p:extLst>
      <p:ext uri="{BB962C8B-B14F-4D97-AF65-F5344CB8AC3E}">
        <p14:creationId xmlns:p14="http://schemas.microsoft.com/office/powerpoint/2010/main" val="3415789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7827"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7828"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11651523-D47C-4C51-BA19-9CECAE0F182D}" type="slidenum">
              <a:rPr lang="en-US" sz="1300"/>
              <a:pPr eaLnBrk="1" hangingPunct="1"/>
              <a:t>7</a:t>
            </a:fld>
            <a:endParaRPr lang="en-US" sz="1300" dirty="0"/>
          </a:p>
        </p:txBody>
      </p:sp>
      <p:sp>
        <p:nvSpPr>
          <p:cNvPr id="77829" name="Rectangle 2"/>
          <p:cNvSpPr>
            <a:spLocks noGrp="1" noRot="1" noChangeAspect="1" noChangeArrowheads="1" noTextEdit="1"/>
          </p:cNvSpPr>
          <p:nvPr>
            <p:ph type="sldImg"/>
          </p:nvPr>
        </p:nvSpPr>
        <p:spPr>
          <a:xfrm>
            <a:off x="1258888" y="735013"/>
            <a:ext cx="4797425" cy="3597275"/>
          </a:xfrm>
          <a:solidFill>
            <a:srgbClr val="FFFFFF"/>
          </a:solidFill>
          <a:ln/>
        </p:spPr>
      </p:sp>
      <p:sp>
        <p:nvSpPr>
          <p:cNvPr id="77830" name="Rectangle 3"/>
          <p:cNvSpPr>
            <a:spLocks noGrp="1" noChangeArrowheads="1"/>
          </p:cNvSpPr>
          <p:nvPr>
            <p:ph type="body" idx="1"/>
          </p:nvPr>
        </p:nvSpPr>
        <p:spPr>
          <a:xfrm>
            <a:off x="974725" y="4533900"/>
            <a:ext cx="5365750" cy="4373563"/>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t>The words do not necessarily correspond to the same wind speed or description when used in conversation by either party. Even the words used in the description may be hard to quantify?</a:t>
            </a:r>
          </a:p>
        </p:txBody>
      </p:sp>
    </p:spTree>
    <p:extLst>
      <p:ext uri="{BB962C8B-B14F-4D97-AF65-F5344CB8AC3E}">
        <p14:creationId xmlns:p14="http://schemas.microsoft.com/office/powerpoint/2010/main" val="1596856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Chapter 1</a:t>
            </a:r>
          </a:p>
        </p:txBody>
      </p:sp>
      <p:sp>
        <p:nvSpPr>
          <p:cNvPr id="78851" name="Rectangle 6"/>
          <p:cNvSpPr>
            <a:spLocks noGrp="1" noChangeArrowheads="1"/>
          </p:cNvSpPr>
          <p:nvPr>
            <p:ph type="ftr" sz="quarter" idx="4"/>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300" dirty="0"/>
              <a:t>Measurement &amp; Metrology</a:t>
            </a:r>
          </a:p>
        </p:txBody>
      </p:sp>
      <p:sp>
        <p:nvSpPr>
          <p:cNvPr id="78852" name="Rectangle 7"/>
          <p:cNvSpPr>
            <a:spLocks noGrp="1" noChangeArrowheads="1"/>
          </p:cNvSpPr>
          <p:nvPr>
            <p:ph type="sldNum" sz="quarter" idx="5"/>
          </p:nvPr>
        </p:nvSpPr>
        <p:spPr>
          <a:noFill/>
        </p:spPr>
        <p:txBody>
          <a:bodyPr/>
          <a:lstStyle>
            <a:lvl1pPr defTabSz="966788" eaLnBrk="0" hangingPunct="0">
              <a:defRPr sz="2400">
                <a:solidFill>
                  <a:schemeClr val="tx1"/>
                </a:solidFill>
                <a:latin typeface="Times New Roman" pitchFamily="18" charset="0"/>
              </a:defRPr>
            </a:lvl1pPr>
            <a:lvl2pPr marL="742950" indent="-285750" defTabSz="966788" eaLnBrk="0" hangingPunct="0">
              <a:defRPr sz="2400">
                <a:solidFill>
                  <a:schemeClr val="tx1"/>
                </a:solidFill>
                <a:latin typeface="Times New Roman" pitchFamily="18" charset="0"/>
              </a:defRPr>
            </a:lvl2pPr>
            <a:lvl3pPr marL="1143000" indent="-228600" defTabSz="966788" eaLnBrk="0" hangingPunct="0">
              <a:defRPr sz="2400">
                <a:solidFill>
                  <a:schemeClr val="tx1"/>
                </a:solidFill>
                <a:latin typeface="Times New Roman" pitchFamily="18" charset="0"/>
              </a:defRPr>
            </a:lvl3pPr>
            <a:lvl4pPr marL="1600200" indent="-228600" defTabSz="966788" eaLnBrk="0" hangingPunct="0">
              <a:defRPr sz="2400">
                <a:solidFill>
                  <a:schemeClr val="tx1"/>
                </a:solidFill>
                <a:latin typeface="Times New Roman" pitchFamily="18" charset="0"/>
              </a:defRPr>
            </a:lvl4pPr>
            <a:lvl5pPr marL="2057400" indent="-228600" defTabSz="966788" eaLnBrk="0" hangingPunct="0">
              <a:defRPr sz="2400">
                <a:solidFill>
                  <a:schemeClr val="tx1"/>
                </a:solidFill>
                <a:latin typeface="Times New Roman" pitchFamily="18" charset="0"/>
              </a:defRPr>
            </a:lvl5pPr>
            <a:lvl6pPr marL="2514600" indent="-228600" defTabSz="966788" eaLnBrk="0" fontAlgn="base" hangingPunct="0">
              <a:spcBef>
                <a:spcPct val="0"/>
              </a:spcBef>
              <a:spcAft>
                <a:spcPct val="0"/>
              </a:spcAft>
              <a:defRPr sz="2400">
                <a:solidFill>
                  <a:schemeClr val="tx1"/>
                </a:solidFill>
                <a:latin typeface="Times New Roman" pitchFamily="18" charset="0"/>
              </a:defRPr>
            </a:lvl6pPr>
            <a:lvl7pPr marL="2971800" indent="-228600" defTabSz="966788" eaLnBrk="0" fontAlgn="base" hangingPunct="0">
              <a:spcBef>
                <a:spcPct val="0"/>
              </a:spcBef>
              <a:spcAft>
                <a:spcPct val="0"/>
              </a:spcAft>
              <a:defRPr sz="2400">
                <a:solidFill>
                  <a:schemeClr val="tx1"/>
                </a:solidFill>
                <a:latin typeface="Times New Roman" pitchFamily="18" charset="0"/>
              </a:defRPr>
            </a:lvl7pPr>
            <a:lvl8pPr marL="3429000" indent="-228600" defTabSz="966788" eaLnBrk="0" fontAlgn="base" hangingPunct="0">
              <a:spcBef>
                <a:spcPct val="0"/>
              </a:spcBef>
              <a:spcAft>
                <a:spcPct val="0"/>
              </a:spcAft>
              <a:defRPr sz="2400">
                <a:solidFill>
                  <a:schemeClr val="tx1"/>
                </a:solidFill>
                <a:latin typeface="Times New Roman" pitchFamily="18" charset="0"/>
              </a:defRPr>
            </a:lvl8pPr>
            <a:lvl9pPr marL="3886200" indent="-228600" defTabSz="966788" eaLnBrk="0" fontAlgn="base" hangingPunct="0">
              <a:spcBef>
                <a:spcPct val="0"/>
              </a:spcBef>
              <a:spcAft>
                <a:spcPct val="0"/>
              </a:spcAft>
              <a:defRPr sz="2400">
                <a:solidFill>
                  <a:schemeClr val="tx1"/>
                </a:solidFill>
                <a:latin typeface="Times New Roman" pitchFamily="18" charset="0"/>
              </a:defRPr>
            </a:lvl9pPr>
          </a:lstStyle>
          <a:p>
            <a:pPr eaLnBrk="1" hangingPunct="1"/>
            <a:fld id="{D6FD26A2-6188-41C9-8F1D-D42CD60E2D69}" type="slidenum">
              <a:rPr lang="en-US" sz="1300"/>
              <a:pPr eaLnBrk="1" hangingPunct="1"/>
              <a:t>9</a:t>
            </a:fld>
            <a:endParaRPr lang="en-US" sz="1300" dirty="0"/>
          </a:p>
        </p:txBody>
      </p:sp>
      <p:sp>
        <p:nvSpPr>
          <p:cNvPr id="78853" name="Rectangle 2"/>
          <p:cNvSpPr>
            <a:spLocks noGrp="1" noRot="1" noChangeAspect="1" noChangeArrowheads="1" noTextEdit="1"/>
          </p:cNvSpPr>
          <p:nvPr>
            <p:ph type="sldImg"/>
          </p:nvPr>
        </p:nvSpPr>
        <p:spPr>
          <a:xfrm>
            <a:off x="1260475" y="735013"/>
            <a:ext cx="4795838" cy="3597275"/>
          </a:xfrm>
          <a:solidFill>
            <a:srgbClr val="FFFFFF"/>
          </a:solidFill>
          <a:ln/>
        </p:spPr>
      </p:sp>
      <p:sp>
        <p:nvSpPr>
          <p:cNvPr id="78854" name="Rectangle 3"/>
          <p:cNvSpPr>
            <a:spLocks noGrp="1" noChangeArrowheads="1"/>
          </p:cNvSpPr>
          <p:nvPr>
            <p:ph type="body" idx="1"/>
          </p:nvPr>
        </p:nvSpPr>
        <p:spPr>
          <a:xfrm>
            <a:off x="974725" y="4533900"/>
            <a:ext cx="5365750" cy="4373563"/>
          </a:xfr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lIns="95337" tIns="47669" rIns="95337" bIns="47669"/>
          <a:lstStyle/>
          <a:p>
            <a:pPr eaLnBrk="1" hangingPunct="1"/>
            <a:r>
              <a:rPr lang="en-US" sz="1400" b="1" dirty="0"/>
              <a:t>The QWERTY keyboard used in typewriter and PC’s is a standard, but so is the Dvorak </a:t>
            </a:r>
          </a:p>
          <a:p>
            <a:pPr eaLnBrk="1" hangingPunct="1"/>
            <a:endParaRPr lang="en-US" sz="1400" dirty="0"/>
          </a:p>
          <a:p>
            <a:pPr eaLnBrk="1" hangingPunct="1"/>
            <a:r>
              <a:rPr lang="en-US" dirty="0"/>
              <a:t>The QWERTY keyboard, named for the first six letters in the second row, was developed by Christopher Latham Sholes in 1872.  Sholes had developed the first popular American typewriter, but had ran into a problem with keys jamming. A problem that he and his engineers could not solve mechanically.</a:t>
            </a:r>
          </a:p>
          <a:p>
            <a:pPr eaLnBrk="1" hangingPunct="1"/>
            <a:endParaRPr lang="en-US" dirty="0"/>
          </a:p>
          <a:p>
            <a:pPr eaLnBrk="1" hangingPunct="1"/>
            <a:r>
              <a:rPr lang="en-US" dirty="0"/>
              <a:t>So Sholes rearranged the keyboard into the most inefficient, awkward, ergonomically incorrect, hardest to learn, inconvenient pattern he could devise, the QWERTY keyboard.</a:t>
            </a:r>
          </a:p>
          <a:p>
            <a:pPr eaLnBrk="1" hangingPunct="1"/>
            <a:endParaRPr lang="en-US" dirty="0"/>
          </a:p>
          <a:p>
            <a:pPr eaLnBrk="1" hangingPunct="1"/>
            <a:r>
              <a:rPr lang="en-US" dirty="0"/>
              <a:t>Arranged solely to </a:t>
            </a:r>
            <a:r>
              <a:rPr lang="en-US" u="sng" dirty="0"/>
              <a:t>slow the fastest typist</a:t>
            </a:r>
            <a:r>
              <a:rPr lang="en-US" dirty="0"/>
              <a:t>  so the machines would not jam.</a:t>
            </a:r>
          </a:p>
        </p:txBody>
      </p:sp>
      <p:sp>
        <p:nvSpPr>
          <p:cNvPr id="78855" name="Text Box 4"/>
          <p:cNvSpPr txBox="1">
            <a:spLocks noChangeArrowheads="1"/>
          </p:cNvSpPr>
          <p:nvPr/>
        </p:nvSpPr>
        <p:spPr bwMode="auto">
          <a:xfrm>
            <a:off x="5527675" y="2078038"/>
            <a:ext cx="501650" cy="296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52%</a:t>
            </a:r>
            <a:endParaRPr lang="en-US" sz="1100" b="1" dirty="0"/>
          </a:p>
        </p:txBody>
      </p:sp>
      <p:sp>
        <p:nvSpPr>
          <p:cNvPr id="78856" name="Text Box 5"/>
          <p:cNvSpPr txBox="1">
            <a:spLocks noChangeArrowheads="1"/>
          </p:cNvSpPr>
          <p:nvPr/>
        </p:nvSpPr>
        <p:spPr bwMode="auto">
          <a:xfrm>
            <a:off x="5527675" y="2322513"/>
            <a:ext cx="520700" cy="290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32%</a:t>
            </a:r>
            <a:endParaRPr lang="en-US" sz="1100" b="1" dirty="0"/>
          </a:p>
        </p:txBody>
      </p:sp>
      <p:sp>
        <p:nvSpPr>
          <p:cNvPr id="78857" name="Text Box 6"/>
          <p:cNvSpPr txBox="1">
            <a:spLocks noChangeArrowheads="1"/>
          </p:cNvSpPr>
          <p:nvPr/>
        </p:nvSpPr>
        <p:spPr bwMode="auto">
          <a:xfrm>
            <a:off x="4876800" y="3041650"/>
            <a:ext cx="504825"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5337" tIns="47669" rIns="95337" bIns="47669">
            <a:spAutoFit/>
          </a:bodyPr>
          <a:lstStyle>
            <a:lvl1pPr defTabSz="952500" eaLnBrk="0" hangingPunct="0">
              <a:defRPr sz="2400">
                <a:solidFill>
                  <a:schemeClr val="tx1"/>
                </a:solidFill>
                <a:latin typeface="Times New Roman" pitchFamily="18" charset="0"/>
              </a:defRPr>
            </a:lvl1pPr>
            <a:lvl2pPr marL="742950" indent="-285750" defTabSz="952500" eaLnBrk="0" hangingPunct="0">
              <a:defRPr sz="2400">
                <a:solidFill>
                  <a:schemeClr val="tx1"/>
                </a:solidFill>
                <a:latin typeface="Times New Roman" pitchFamily="18" charset="0"/>
              </a:defRPr>
            </a:lvl2pPr>
            <a:lvl3pPr marL="1143000" indent="-228600" defTabSz="952500" eaLnBrk="0" hangingPunct="0">
              <a:defRPr sz="2400">
                <a:solidFill>
                  <a:schemeClr val="tx1"/>
                </a:solidFill>
                <a:latin typeface="Times New Roman" pitchFamily="18" charset="0"/>
              </a:defRPr>
            </a:lvl3pPr>
            <a:lvl4pPr marL="1600200" indent="-228600" defTabSz="952500" eaLnBrk="0" hangingPunct="0">
              <a:defRPr sz="2400">
                <a:solidFill>
                  <a:schemeClr val="tx1"/>
                </a:solidFill>
                <a:latin typeface="Times New Roman" pitchFamily="18" charset="0"/>
              </a:defRPr>
            </a:lvl4pPr>
            <a:lvl5pPr marL="2057400" indent="-228600" defTabSz="952500" eaLnBrk="0" hangingPunct="0">
              <a:defRPr sz="2400">
                <a:solidFill>
                  <a:schemeClr val="tx1"/>
                </a:solidFill>
                <a:latin typeface="Times New Roman" pitchFamily="18" charset="0"/>
              </a:defRPr>
            </a:lvl5pPr>
            <a:lvl6pPr marL="2514600" indent="-228600" defTabSz="952500" eaLnBrk="0" fontAlgn="base" hangingPunct="0">
              <a:spcBef>
                <a:spcPct val="0"/>
              </a:spcBef>
              <a:spcAft>
                <a:spcPct val="0"/>
              </a:spcAft>
              <a:defRPr sz="2400">
                <a:solidFill>
                  <a:schemeClr val="tx1"/>
                </a:solidFill>
                <a:latin typeface="Times New Roman" pitchFamily="18" charset="0"/>
              </a:defRPr>
            </a:lvl6pPr>
            <a:lvl7pPr marL="2971800" indent="-228600" defTabSz="952500" eaLnBrk="0" fontAlgn="base" hangingPunct="0">
              <a:spcBef>
                <a:spcPct val="0"/>
              </a:spcBef>
              <a:spcAft>
                <a:spcPct val="0"/>
              </a:spcAft>
              <a:defRPr sz="2400">
                <a:solidFill>
                  <a:schemeClr val="tx1"/>
                </a:solidFill>
                <a:latin typeface="Times New Roman" pitchFamily="18" charset="0"/>
              </a:defRPr>
            </a:lvl7pPr>
            <a:lvl8pPr marL="3429000" indent="-228600" defTabSz="952500" eaLnBrk="0" fontAlgn="base" hangingPunct="0">
              <a:spcBef>
                <a:spcPct val="0"/>
              </a:spcBef>
              <a:spcAft>
                <a:spcPct val="0"/>
              </a:spcAft>
              <a:defRPr sz="2400">
                <a:solidFill>
                  <a:schemeClr val="tx1"/>
                </a:solidFill>
                <a:latin typeface="Times New Roman" pitchFamily="18" charset="0"/>
              </a:defRPr>
            </a:lvl8pPr>
            <a:lvl9pPr marL="3886200" indent="-228600" defTabSz="952500" eaLnBrk="0" fontAlgn="base" hangingPunct="0">
              <a:spcBef>
                <a:spcPct val="0"/>
              </a:spcBef>
              <a:spcAft>
                <a:spcPct val="0"/>
              </a:spcAft>
              <a:defRPr sz="2400">
                <a:solidFill>
                  <a:schemeClr val="tx1"/>
                </a:solidFill>
                <a:latin typeface="Times New Roman" pitchFamily="18" charset="0"/>
              </a:defRPr>
            </a:lvl9pPr>
          </a:lstStyle>
          <a:p>
            <a:r>
              <a:rPr lang="en-US" sz="1300" b="1" dirty="0">
                <a:solidFill>
                  <a:srgbClr val="FC0128"/>
                </a:solidFill>
              </a:rPr>
              <a:t>16%</a:t>
            </a:r>
            <a:endParaRPr lang="en-US" sz="1100" b="1" dirty="0"/>
          </a:p>
        </p:txBody>
      </p:sp>
      <p:sp>
        <p:nvSpPr>
          <p:cNvPr id="78858" name="Line 7"/>
          <p:cNvSpPr>
            <a:spLocks noChangeShapeType="1"/>
          </p:cNvSpPr>
          <p:nvPr/>
        </p:nvSpPr>
        <p:spPr bwMode="auto">
          <a:xfrm flipH="1" flipV="1">
            <a:off x="4795838" y="2879725"/>
            <a:ext cx="242887" cy="161925"/>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8859" name="Line 8"/>
          <p:cNvSpPr>
            <a:spLocks noChangeShapeType="1"/>
          </p:cNvSpPr>
          <p:nvPr/>
        </p:nvSpPr>
        <p:spPr bwMode="auto">
          <a:xfrm flipH="1">
            <a:off x="4957763" y="2241550"/>
            <a:ext cx="569912" cy="0"/>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78860" name="Line 9"/>
          <p:cNvSpPr>
            <a:spLocks noChangeShapeType="1"/>
          </p:cNvSpPr>
          <p:nvPr/>
        </p:nvSpPr>
        <p:spPr bwMode="auto">
          <a:xfrm flipH="1">
            <a:off x="5121275" y="2478088"/>
            <a:ext cx="406400" cy="0"/>
          </a:xfrm>
          <a:prstGeom prst="line">
            <a:avLst/>
          </a:prstGeom>
          <a:noFill/>
          <a:ln w="12700">
            <a:solidFill>
              <a:srgbClr val="FC0128"/>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1421976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p:txBody>
      </p:sp>
      <p:sp>
        <p:nvSpPr>
          <p:cNvPr id="4" name="Header Placeholder 3"/>
          <p:cNvSpPr>
            <a:spLocks noGrp="1"/>
          </p:cNvSpPr>
          <p:nvPr>
            <p:ph type="hdr" sz="quarter" idx="10"/>
          </p:nvPr>
        </p:nvSpPr>
        <p:spPr/>
        <p:txBody>
          <a:bodyPr/>
          <a:lstStyle/>
          <a:p>
            <a:pPr>
              <a:defRPr/>
            </a:pPr>
            <a:r>
              <a:rPr lang="en-US"/>
              <a:t>Chapter 1</a:t>
            </a:r>
            <a:endParaRPr lang="en-US" dirty="0"/>
          </a:p>
        </p:txBody>
      </p:sp>
      <p:sp>
        <p:nvSpPr>
          <p:cNvPr id="5" name="Footer Placeholder 4"/>
          <p:cNvSpPr>
            <a:spLocks noGrp="1"/>
          </p:cNvSpPr>
          <p:nvPr>
            <p:ph type="ftr" sz="quarter" idx="11"/>
          </p:nvPr>
        </p:nvSpPr>
        <p:spPr/>
        <p:txBody>
          <a:bodyPr/>
          <a:lstStyle/>
          <a:p>
            <a:pPr>
              <a:defRPr/>
            </a:pPr>
            <a:r>
              <a:rPr lang="en-US"/>
              <a:t>Measurement &amp; Metrology</a:t>
            </a:r>
            <a:endParaRPr lang="en-US" dirty="0"/>
          </a:p>
        </p:txBody>
      </p:sp>
      <p:sp>
        <p:nvSpPr>
          <p:cNvPr id="6" name="Slide Number Placeholder 5"/>
          <p:cNvSpPr>
            <a:spLocks noGrp="1"/>
          </p:cNvSpPr>
          <p:nvPr>
            <p:ph type="sldNum" sz="quarter" idx="12"/>
          </p:nvPr>
        </p:nvSpPr>
        <p:spPr/>
        <p:txBody>
          <a:bodyPr/>
          <a:lstStyle/>
          <a:p>
            <a:pPr>
              <a:defRPr/>
            </a:pPr>
            <a:fld id="{9F4F4947-0E71-4E21-99B7-1D9C86EFB6A8}" type="slidenum">
              <a:rPr lang="en-US" smtClean="0"/>
              <a:pPr>
                <a:defRPr/>
              </a:pPr>
              <a:t>10</a:t>
            </a:fld>
            <a:endParaRPr lang="en-US" dirty="0"/>
          </a:p>
        </p:txBody>
      </p:sp>
    </p:spTree>
    <p:extLst>
      <p:ext uri="{BB962C8B-B14F-4D97-AF65-F5344CB8AC3E}">
        <p14:creationId xmlns:p14="http://schemas.microsoft.com/office/powerpoint/2010/main" val="2508247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232E482-C562-4240-A4D5-2C9F1A5DCD18}" type="datetime1">
              <a:rPr lang="en-US" smtClean="0"/>
              <a:t>11/15/18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3741364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23E8AE6-B146-435F-8C7B-1181B6D4B500}" type="datetime1">
              <a:rPr lang="en-US" smtClean="0"/>
              <a:t>11/15/18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39643138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59C4197-3128-494D-9689-FC9AED7F0BEA}" type="datetime1">
              <a:rPr lang="en-US" smtClean="0"/>
              <a:t>11/15/18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3820728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Times New Roman" pitchFamily="18" charset="0"/>
                <a:cs typeface="Times New Roman" pitchFamily="18" charset="0"/>
              </a:defRPr>
            </a:lvl1pPr>
          </a:lstStyle>
          <a:p>
            <a:fld id="{6E968C04-8CD6-46CD-AEEB-15A9CD331F50}" type="datetime1">
              <a:rPr lang="en-US" smtClean="0"/>
              <a:t>11/15/18</a:t>
            </a:fld>
            <a:endParaRPr lang="en-US" dirty="0"/>
          </a:p>
        </p:txBody>
      </p:sp>
      <p:sp>
        <p:nvSpPr>
          <p:cNvPr id="5" name="Footer Placeholder 4"/>
          <p:cNvSpPr>
            <a:spLocks noGrp="1"/>
          </p:cNvSpPr>
          <p:nvPr>
            <p:ph type="ftr" sz="quarter" idx="11"/>
          </p:nvPr>
        </p:nvSpPr>
        <p:spPr/>
        <p:txBody>
          <a:bodyPr/>
          <a:lstStyle>
            <a:lvl1pPr>
              <a:defRPr>
                <a:latin typeface="Times New Roman" pitchFamily="18" charset="0"/>
                <a:cs typeface="Times New Roman" pitchFamily="18"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Times New Roman" pitchFamily="18" charset="0"/>
                <a:cs typeface="Times New Roman" pitchFamily="18" charset="0"/>
              </a:defRPr>
            </a:lvl1pPr>
          </a:lstStyle>
          <a:p>
            <a:fld id="{09B9856D-7318-41AA-8235-27252F865C4A}" type="slidenum">
              <a:rPr lang="en-US" smtClean="0"/>
              <a:pPr/>
              <a:t>‹#›</a:t>
            </a:fld>
            <a:endParaRPr lang="en-US" dirty="0"/>
          </a:p>
        </p:txBody>
      </p:sp>
    </p:spTree>
    <p:extLst>
      <p:ext uri="{BB962C8B-B14F-4D97-AF65-F5344CB8AC3E}">
        <p14:creationId xmlns:p14="http://schemas.microsoft.com/office/powerpoint/2010/main" val="3208027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Times New Roman" pitchFamily="18" charset="0"/>
                <a:cs typeface="Times New Roman" pitchFamily="18" charset="0"/>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Times New Roman" pitchFamily="18" charset="0"/>
                <a:cs typeface="Times New Roman"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0E0F7E1-9FBC-4E6A-BB10-657383130568}" type="datetime1">
              <a:rPr lang="en-US" smtClean="0"/>
              <a:t>11/15/18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1233240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19CE253-E070-4F45-B3DA-D107BF682C71}" type="datetime1">
              <a:rPr lang="en-US" smtClean="0"/>
              <a:t>11/15/18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1694081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6D0F8BA-BA77-48D8-A1C3-40B2C76F1EC5}" type="datetime1">
              <a:rPr lang="en-US" smtClean="0"/>
              <a:t>11/15/18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2454598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Times New Roman" pitchFamily="18" charset="0"/>
                <a:cs typeface="Times New Roman" pitchFamily="18" charset="0"/>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latin typeface="Times New Roman" pitchFamily="18" charset="0"/>
                <a:cs typeface="Times New Roman" pitchFamily="18" charset="0"/>
              </a:defRPr>
            </a:lvl1pPr>
          </a:lstStyle>
          <a:p>
            <a:fld id="{F4643086-5B7E-4127-B8A5-F3EE069F6D99}" type="datetime1">
              <a:rPr lang="en-US" smtClean="0"/>
              <a:t>11/15/18</a:t>
            </a:fld>
            <a:endParaRPr lang="en-US" dirty="0"/>
          </a:p>
        </p:txBody>
      </p:sp>
      <p:sp>
        <p:nvSpPr>
          <p:cNvPr id="4" name="Footer Placeholder 3"/>
          <p:cNvSpPr>
            <a:spLocks noGrp="1"/>
          </p:cNvSpPr>
          <p:nvPr>
            <p:ph type="ftr" sz="quarter" idx="11"/>
          </p:nvPr>
        </p:nvSpPr>
        <p:spPr/>
        <p:txBody>
          <a:bodyPr/>
          <a:lstStyle>
            <a:lvl1pPr>
              <a:defRPr>
                <a:latin typeface="Times New Roman" pitchFamily="18" charset="0"/>
                <a:cs typeface="Times New Roman" pitchFamily="18" charset="0"/>
              </a:defRPr>
            </a:lvl1pPr>
          </a:lstStyle>
          <a:p>
            <a:endParaRPr lang="en-US" dirty="0"/>
          </a:p>
        </p:txBody>
      </p:sp>
      <p:sp>
        <p:nvSpPr>
          <p:cNvPr id="5" name="Slide Number Placeholder 4"/>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3113411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33AA7A-36D0-4715-A082-38C6DA675CAB}" type="datetime1">
              <a:rPr lang="en-US" smtClean="0"/>
              <a:t>11/15/18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2833442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6C7AAFE-EC42-4A50-99CF-D5228BD14E47}" type="datetime1">
              <a:rPr lang="en-US" smtClean="0"/>
              <a:t>11/15/18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2143483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F60BBEB-045E-4937-BDB4-5FBE436433FB}" type="datetime1">
              <a:rPr lang="en-US" smtClean="0"/>
              <a:t>11/15/18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9B9856D-7318-41AA-8235-27252F865C4A}" type="slidenum">
              <a:rPr lang="en-US" smtClean="0"/>
              <a:t>‹#›</a:t>
            </a:fld>
            <a:endParaRPr lang="en-US" dirty="0"/>
          </a:p>
        </p:txBody>
      </p:sp>
    </p:spTree>
    <p:extLst>
      <p:ext uri="{BB962C8B-B14F-4D97-AF65-F5344CB8AC3E}">
        <p14:creationId xmlns:p14="http://schemas.microsoft.com/office/powerpoint/2010/main" val="2337003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6FEAC1-0E0A-4C1F-8446-81C9C86724F3}" type="datetime1">
              <a:rPr lang="en-US" smtClean="0"/>
              <a:t>11/15/18</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B9856D-7318-41AA-8235-27252F865C4A}" type="slidenum">
              <a:rPr lang="en-US" smtClean="0"/>
              <a:t>‹#›</a:t>
            </a:fld>
            <a:endParaRPr lang="en-US" dirty="0"/>
          </a:p>
        </p:txBody>
      </p:sp>
    </p:spTree>
    <p:extLst>
      <p:ext uri="{BB962C8B-B14F-4D97-AF65-F5344CB8AC3E}">
        <p14:creationId xmlns:p14="http://schemas.microsoft.com/office/powerpoint/2010/main" val="912023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8.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hyperlink" Target="http://csep10.phys.utk.edu/guidry/violence/distances.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9.jpeg"/><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3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35.gif"/><Relationship Id="rId5" Type="http://schemas.openxmlformats.org/officeDocument/2006/relationships/image" Target="../media/image34.jpeg"/><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39.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file:///upload.wikimedia.org/wikipedia/commons/6/69/CD008-Longueur_moyenne_du_pied.jpg"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3.wmf"/><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42.wmf"/><Relationship Id="rId4" Type="http://schemas.openxmlformats.org/officeDocument/2006/relationships/oleObject" Target="../embeddings/oleObject2.bin"/></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file:///upload.wikimedia.org/wikipedia/commons/6/69/CD008-Longueur_moyenne_du_pied.jpg"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3.wmf"/><Relationship Id="rId4" Type="http://schemas.openxmlformats.org/officeDocument/2006/relationships/image" Target="../media/image2.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4419600"/>
            <a:ext cx="8305800" cy="1346015"/>
          </a:xfrm>
        </p:spPr>
        <p:txBody>
          <a:bodyPr>
            <a:normAutofit/>
          </a:bodyPr>
          <a:lstStyle/>
          <a:p>
            <a:r>
              <a:rPr lang="en-US" dirty="0">
                <a:solidFill>
                  <a:schemeClr val="tx1"/>
                </a:solidFill>
                <a:latin typeface="Times New Roman" panose="02020603050405020304" pitchFamily="18" charset="0"/>
                <a:cs typeface="Times New Roman" panose="02020603050405020304" pitchFamily="18" charset="0"/>
              </a:rPr>
              <a:t>Lecture 6 ~ ENGT 1200</a:t>
            </a:r>
            <a:br>
              <a:rPr lang="en-US" i="1"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Introduction to Industrial &amp; System Engineering</a:t>
            </a:r>
          </a:p>
        </p:txBody>
      </p:sp>
      <p:sp>
        <p:nvSpPr>
          <p:cNvPr id="4" name="Rectangle 3"/>
          <p:cNvSpPr/>
          <p:nvPr/>
        </p:nvSpPr>
        <p:spPr>
          <a:xfrm rot="21370598">
            <a:off x="1021416" y="714817"/>
            <a:ext cx="7124877" cy="3477875"/>
          </a:xfrm>
          <a:prstGeom prst="rect">
            <a:avLst/>
          </a:prstGeom>
        </p:spPr>
        <p:txBody>
          <a:bodyPr wrap="square">
            <a:spAutoFit/>
          </a:bodyPr>
          <a:lstStyle/>
          <a:p>
            <a:pPr algn="ctr"/>
            <a:r>
              <a:rPr lang="en-US" sz="4400" kern="10" dirty="0">
                <a:ln w="9525">
                  <a:solidFill>
                    <a:srgbClr val="000000"/>
                  </a:solidFill>
                  <a:round/>
                  <a:headEnd/>
                  <a:tailEnd/>
                </a:ln>
                <a:solidFill>
                  <a:srgbClr val="FFFFFF"/>
                </a:solidFill>
                <a:latin typeface="Arial Black"/>
              </a:rPr>
              <a:t>Standardization Tools: The Visual Factory, 5s, Poka-Yoke, Kanban, &amp; Setup Time Reduction</a:t>
            </a:r>
          </a:p>
        </p:txBody>
      </p:sp>
      <p:sp>
        <p:nvSpPr>
          <p:cNvPr id="5" name="Slide Number Placeholder 4"/>
          <p:cNvSpPr>
            <a:spLocks noGrp="1"/>
          </p:cNvSpPr>
          <p:nvPr>
            <p:ph type="sldNum" sz="quarter" idx="12"/>
          </p:nvPr>
        </p:nvSpPr>
        <p:spPr/>
        <p:txBody>
          <a:bodyPr/>
          <a:lstStyle/>
          <a:p>
            <a:fld id="{09B9856D-7318-41AA-8235-27252F865C4A}" type="slidenum">
              <a:rPr lang="en-US" smtClean="0"/>
              <a:t>1</a:t>
            </a:fld>
            <a:endParaRPr lang="en-US" dirty="0"/>
          </a:p>
        </p:txBody>
      </p:sp>
    </p:spTree>
    <p:extLst>
      <p:ext uri="{BB962C8B-B14F-4D97-AF65-F5344CB8AC3E}">
        <p14:creationId xmlns:p14="http://schemas.microsoft.com/office/powerpoint/2010/main" val="723345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41" y="187599"/>
            <a:ext cx="7772400" cy="1143000"/>
          </a:xfrm>
        </p:spPr>
        <p:txBody>
          <a:bodyPr>
            <a:normAutofit fontScale="90000"/>
          </a:bodyPr>
          <a:lstStyle/>
          <a:p>
            <a:pPr algn="l"/>
            <a:r>
              <a:rPr lang="en-US" sz="3600" b="1" dirty="0">
                <a:solidFill>
                  <a:srgbClr val="002060"/>
                </a:solidFill>
              </a:rPr>
              <a:t>The QWERTY keyboard used in the Typewriter and PC’s is a standard</a:t>
            </a:r>
            <a:endParaRPr lang="en-US" sz="3600" dirty="0">
              <a:solidFill>
                <a:srgbClr val="002060"/>
              </a:solidFill>
            </a:endParaRPr>
          </a:p>
        </p:txBody>
      </p:sp>
      <p:sp>
        <p:nvSpPr>
          <p:cNvPr id="3" name="Slide Number Placeholder 2"/>
          <p:cNvSpPr>
            <a:spLocks noGrp="1"/>
          </p:cNvSpPr>
          <p:nvPr>
            <p:ph type="sldNum" sz="quarter" idx="12"/>
          </p:nvPr>
        </p:nvSpPr>
        <p:spPr/>
        <p:txBody>
          <a:bodyPr/>
          <a:lstStyle/>
          <a:p>
            <a:pPr>
              <a:defRPr/>
            </a:pPr>
            <a:fld id="{FD56E99B-901F-432D-9611-82CAE08716CA}" type="slidenum">
              <a:rPr lang="en-US" smtClean="0"/>
              <a:pPr>
                <a:defRPr/>
              </a:pPr>
              <a:t>10</a:t>
            </a:fld>
            <a:endParaRPr lang="en-US" dirty="0"/>
          </a:p>
        </p:txBody>
      </p:sp>
      <p:sp>
        <p:nvSpPr>
          <p:cNvPr id="4" name="TextBox 3"/>
          <p:cNvSpPr txBox="1"/>
          <p:nvPr/>
        </p:nvSpPr>
        <p:spPr>
          <a:xfrm>
            <a:off x="545123" y="1447800"/>
            <a:ext cx="7924800" cy="4616648"/>
          </a:xfrm>
          <a:prstGeom prst="rect">
            <a:avLst/>
          </a:prstGeom>
          <a:noFill/>
        </p:spPr>
        <p:txBody>
          <a:bodyPr wrap="square" rtlCol="0">
            <a:spAutoFit/>
          </a:bodyPr>
          <a:lstStyle/>
          <a:p>
            <a:pPr eaLnBrk="1" hangingPunct="1"/>
            <a:r>
              <a:rPr lang="en-US" sz="2200" dirty="0">
                <a:solidFill>
                  <a:srgbClr val="002060"/>
                </a:solidFill>
                <a:latin typeface="Times New Roman" panose="02020603050405020304" pitchFamily="18" charset="0"/>
                <a:cs typeface="Times New Roman" panose="02020603050405020304" pitchFamily="18" charset="0"/>
              </a:rPr>
              <a:t>The QWERTY keyboard, named for the first six letters in the second row, was developed by Christopher Latham Sholes in 1872.  Sholes had developed the first popular American typewriter, but had ran into a problem with keys jamming. A problem that he and his engineers could not solve mechanically.</a:t>
            </a:r>
          </a:p>
          <a:p>
            <a:pPr eaLnBrk="1" hangingPunct="1"/>
            <a:endParaRPr lang="en-US" sz="1200" dirty="0"/>
          </a:p>
          <a:p>
            <a:pPr marL="342900" indent="-342900" eaLnBrk="1" hangingPunct="1">
              <a:buFont typeface="Arial" pitchFamily="34" charset="0"/>
              <a:buChar char="•"/>
            </a:pPr>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Sholes rearranged the keyboard into the most inefficient, awkward, ergonomically incorrect, hardest to learn, inconvenient pattern he could devise, the QWERTY keyboard.</a:t>
            </a:r>
          </a:p>
          <a:p>
            <a:pPr eaLnBrk="1" hangingPunct="1"/>
            <a:endParaRPr lang="en-US" sz="1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342900" indent="-342900" eaLnBrk="1" hangingPunct="1">
              <a:buFont typeface="Arial" pitchFamily="34" charset="0"/>
              <a:buChar char="•"/>
            </a:pPr>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Arranged solely to </a:t>
            </a:r>
            <a:r>
              <a:rPr lang="en-US" sz="2400" b="1"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slow the fastest typist</a:t>
            </a:r>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so the machines would not jam.</a:t>
            </a:r>
          </a:p>
          <a:p>
            <a:endParaRPr lang="en-US" dirty="0"/>
          </a:p>
        </p:txBody>
      </p:sp>
      <p:sp>
        <p:nvSpPr>
          <p:cNvPr id="5" name="TextBox 4"/>
          <p:cNvSpPr txBox="1"/>
          <p:nvPr/>
        </p:nvSpPr>
        <p:spPr>
          <a:xfrm>
            <a:off x="304800" y="6298851"/>
            <a:ext cx="3505200" cy="461665"/>
          </a:xfrm>
          <a:prstGeom prst="rect">
            <a:avLst/>
          </a:prstGeom>
          <a:noFill/>
        </p:spPr>
        <p:txBody>
          <a:bodyPr wrap="square" rtlCol="0">
            <a:spAutoFit/>
          </a:bodyPr>
          <a:lstStyle/>
          <a:p>
            <a:pPr algn="ctr"/>
            <a:r>
              <a:rPr lang="en-US" dirty="0">
                <a:solidFill>
                  <a:srgbClr val="FF0000"/>
                </a:solidFill>
                <a:effectLst>
                  <a:outerShdw blurRad="38100" dist="38100" dir="2700000" algn="tl">
                    <a:srgbClr val="000000">
                      <a:alpha val="43137"/>
                    </a:srgbClr>
                  </a:outerShdw>
                </a:effectLst>
              </a:rPr>
              <a:t>Evolution of Standards</a:t>
            </a:r>
            <a:endParaRPr lang="en-US" dirty="0"/>
          </a:p>
        </p:txBody>
      </p:sp>
    </p:spTree>
    <p:extLst>
      <p:ext uri="{BB962C8B-B14F-4D97-AF65-F5344CB8AC3E}">
        <p14:creationId xmlns:p14="http://schemas.microsoft.com/office/powerpoint/2010/main" val="3970774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dirty="0"/>
              <a:t>The Dvorak Keyboard</a:t>
            </a:r>
          </a:p>
        </p:txBody>
      </p:sp>
      <p:sp>
        <p:nvSpPr>
          <p:cNvPr id="3" name="Slide Number Placeholder 2"/>
          <p:cNvSpPr>
            <a:spLocks noGrp="1"/>
          </p:cNvSpPr>
          <p:nvPr>
            <p:ph type="sldNum" sz="quarter" idx="12"/>
          </p:nvPr>
        </p:nvSpPr>
        <p:spPr/>
        <p:txBody>
          <a:bodyPr/>
          <a:lstStyle/>
          <a:p>
            <a:pPr>
              <a:defRPr/>
            </a:pPr>
            <a:fld id="{FD56E99B-901F-432D-9611-82CAE08716CA}" type="slidenum">
              <a:rPr lang="en-US" smtClean="0"/>
              <a:pPr>
                <a:defRPr/>
              </a:pPr>
              <a:t>11</a:t>
            </a:fld>
            <a:endParaRPr lang="en-US" dirty="0"/>
          </a:p>
        </p:txBody>
      </p:sp>
      <p:sp>
        <p:nvSpPr>
          <p:cNvPr id="4" name="Rectangle 3"/>
          <p:cNvSpPr/>
          <p:nvPr/>
        </p:nvSpPr>
        <p:spPr>
          <a:xfrm>
            <a:off x="685800" y="1371600"/>
            <a:ext cx="7772400" cy="4770537"/>
          </a:xfrm>
          <a:prstGeom prst="rect">
            <a:avLst/>
          </a:prstGeom>
        </p:spPr>
        <p:txBody>
          <a:bodyPr wrap="square">
            <a:spAutoFit/>
          </a:bodyPr>
          <a:lstStyle/>
          <a:p>
            <a:pPr eaLnBrk="1" hangingPunct="1"/>
            <a:r>
              <a:rPr lang="en-US" sz="2800" dirty="0">
                <a:latin typeface="Times New Roman" panose="02020603050405020304" pitchFamily="18" charset="0"/>
                <a:cs typeface="Times New Roman" panose="02020603050405020304" pitchFamily="18" charset="0"/>
              </a:rPr>
              <a:t>After the introduction of the electric typewriter, which solved the mechanical typewriter problem of keys jamming, only one successful attempt at rearranging the keyboard has had any impact on the evolution of the typewriter design.</a:t>
            </a:r>
          </a:p>
          <a:p>
            <a:pPr eaLnBrk="1" hangingPunct="1"/>
            <a:endParaRPr lang="en-US" dirty="0"/>
          </a:p>
          <a:p>
            <a:pPr eaLnBrk="1" hangingPunct="1"/>
            <a:r>
              <a:rPr lang="en-US" sz="2800" dirty="0">
                <a:solidFill>
                  <a:srgbClr val="FF0000"/>
                </a:solidFill>
                <a:effectLst>
                  <a:outerShdw blurRad="38100" dist="38100" dir="2700000" algn="tl">
                    <a:srgbClr val="000000">
                      <a:alpha val="43137"/>
                    </a:srgbClr>
                  </a:outerShdw>
                </a:effectLst>
              </a:rPr>
              <a:t>August Dvorak and William L. </a:t>
            </a:r>
            <a:r>
              <a:rPr lang="en-US" sz="2800" dirty="0" err="1">
                <a:solidFill>
                  <a:srgbClr val="FF0000"/>
                </a:solidFill>
                <a:effectLst>
                  <a:outerShdw blurRad="38100" dist="38100" dir="2700000" algn="tl">
                    <a:srgbClr val="000000">
                      <a:alpha val="43137"/>
                    </a:srgbClr>
                  </a:outerShdw>
                </a:effectLst>
              </a:rPr>
              <a:t>Dealey</a:t>
            </a:r>
            <a:r>
              <a:rPr lang="en-US" sz="2800" dirty="0">
                <a:solidFill>
                  <a:srgbClr val="FF0000"/>
                </a:solidFill>
                <a:effectLst>
                  <a:outerShdw blurRad="38100" dist="38100" dir="2700000" algn="tl">
                    <a:srgbClr val="000000">
                      <a:alpha val="43137"/>
                    </a:srgbClr>
                  </a:outerShdw>
                </a:effectLst>
              </a:rPr>
              <a:t> devised the optimal keyboard pattern designed to allow 70% of all typing task to be performed without lifting the fingers up or down from the home row.</a:t>
            </a:r>
          </a:p>
          <a:p>
            <a:pPr eaLnBrk="1" hangingPunct="1"/>
            <a:endParaRPr lang="en-US" sz="2800" dirty="0"/>
          </a:p>
        </p:txBody>
      </p:sp>
      <p:sp>
        <p:nvSpPr>
          <p:cNvPr id="5" name="TextBox 4"/>
          <p:cNvSpPr txBox="1"/>
          <p:nvPr/>
        </p:nvSpPr>
        <p:spPr>
          <a:xfrm>
            <a:off x="304800" y="6298851"/>
            <a:ext cx="3505200" cy="461665"/>
          </a:xfrm>
          <a:prstGeom prst="rect">
            <a:avLst/>
          </a:prstGeom>
          <a:noFill/>
        </p:spPr>
        <p:txBody>
          <a:bodyPr wrap="square" rtlCol="0">
            <a:spAutoFit/>
          </a:bodyPr>
          <a:lstStyle/>
          <a:p>
            <a:pPr algn="ctr"/>
            <a:r>
              <a:rPr lang="en-US" dirty="0">
                <a:solidFill>
                  <a:srgbClr val="FF0000"/>
                </a:solidFill>
                <a:effectLst>
                  <a:outerShdw blurRad="38100" dist="38100" dir="2700000" algn="tl">
                    <a:srgbClr val="000000">
                      <a:alpha val="43137"/>
                    </a:srgbClr>
                  </a:outerShdw>
                </a:effectLst>
              </a:rPr>
              <a:t>Evolution of Standards</a:t>
            </a:r>
            <a:endParaRPr lang="en-US" dirty="0"/>
          </a:p>
        </p:txBody>
      </p:sp>
    </p:spTree>
    <p:extLst>
      <p:ext uri="{BB962C8B-B14F-4D97-AF65-F5344CB8AC3E}">
        <p14:creationId xmlns:p14="http://schemas.microsoft.com/office/powerpoint/2010/main" val="1419132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E9EA232B-4259-4C72-98A8-7D7D02A86F39}" type="slidenum">
              <a:rPr lang="en-US" sz="1400"/>
              <a:pPr eaLnBrk="1" hangingPunct="1"/>
              <a:t>12</a:t>
            </a:fld>
            <a:endParaRPr lang="en-US" sz="1400" dirty="0"/>
          </a:p>
        </p:txBody>
      </p:sp>
      <p:sp>
        <p:nvSpPr>
          <p:cNvPr id="29699" name="Rectangle 2"/>
          <p:cNvSpPr>
            <a:spLocks noGrp="1" noChangeArrowheads="1"/>
          </p:cNvSpPr>
          <p:nvPr>
            <p:ph type="title"/>
          </p:nvPr>
        </p:nvSpPr>
        <p:spPr/>
        <p:txBody>
          <a:bodyPr/>
          <a:lstStyle/>
          <a:p>
            <a:pPr eaLnBrk="1" hangingPunct="1"/>
            <a:r>
              <a:rPr lang="en-US" b="1" dirty="0">
                <a:solidFill>
                  <a:schemeClr val="tx1"/>
                </a:solidFill>
              </a:rPr>
              <a:t>Standards</a:t>
            </a:r>
          </a:p>
        </p:txBody>
      </p:sp>
      <p:sp>
        <p:nvSpPr>
          <p:cNvPr id="29700" name="Text Box 3"/>
          <p:cNvSpPr txBox="1">
            <a:spLocks noChangeArrowheads="1"/>
          </p:cNvSpPr>
          <p:nvPr/>
        </p:nvSpPr>
        <p:spPr bwMode="auto">
          <a:xfrm>
            <a:off x="898525" y="1819275"/>
            <a:ext cx="44211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800" b="1" dirty="0">
                <a:solidFill>
                  <a:srgbClr val="063DE8"/>
                </a:solidFill>
              </a:rPr>
              <a:t>The Dvorak Keyboard 1936</a:t>
            </a:r>
            <a:endParaRPr lang="en-US" sz="2800" b="1" dirty="0"/>
          </a:p>
        </p:txBody>
      </p:sp>
      <p:pic>
        <p:nvPicPr>
          <p:cNvPr id="29701" name="Picture 4" descr="DVORA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590800"/>
            <a:ext cx="6934200" cy="306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Rectangle 5"/>
          <p:cNvSpPr>
            <a:spLocks noChangeArrowheads="1"/>
          </p:cNvSpPr>
          <p:nvPr/>
        </p:nvSpPr>
        <p:spPr bwMode="auto">
          <a:xfrm>
            <a:off x="1143000" y="2590800"/>
            <a:ext cx="6934200" cy="30480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2800" b="1" dirty="0"/>
          </a:p>
        </p:txBody>
      </p:sp>
    </p:spTree>
    <p:extLst>
      <p:ext uri="{BB962C8B-B14F-4D97-AF65-F5344CB8AC3E}">
        <p14:creationId xmlns:p14="http://schemas.microsoft.com/office/powerpoint/2010/main" val="36191263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5266"/>
            <a:ext cx="7772400" cy="1143000"/>
          </a:xfrm>
        </p:spPr>
        <p:txBody>
          <a:bodyPr/>
          <a:lstStyle/>
          <a:p>
            <a:r>
              <a:rPr lang="en-US" dirty="0"/>
              <a:t>The Dvorak Keyboard</a:t>
            </a:r>
          </a:p>
        </p:txBody>
      </p:sp>
      <p:sp>
        <p:nvSpPr>
          <p:cNvPr id="3" name="Slide Number Placeholder 2"/>
          <p:cNvSpPr>
            <a:spLocks noGrp="1"/>
          </p:cNvSpPr>
          <p:nvPr>
            <p:ph type="sldNum" sz="quarter" idx="12"/>
          </p:nvPr>
        </p:nvSpPr>
        <p:spPr/>
        <p:txBody>
          <a:bodyPr/>
          <a:lstStyle/>
          <a:p>
            <a:pPr>
              <a:defRPr/>
            </a:pPr>
            <a:fld id="{FD56E99B-901F-432D-9611-82CAE08716CA}" type="slidenum">
              <a:rPr lang="en-US" smtClean="0"/>
              <a:pPr>
                <a:defRPr/>
              </a:pPr>
              <a:t>13</a:t>
            </a:fld>
            <a:endParaRPr lang="en-US" dirty="0"/>
          </a:p>
        </p:txBody>
      </p:sp>
      <p:sp>
        <p:nvSpPr>
          <p:cNvPr id="4" name="Rectangle 3"/>
          <p:cNvSpPr/>
          <p:nvPr/>
        </p:nvSpPr>
        <p:spPr>
          <a:xfrm>
            <a:off x="685800" y="1198266"/>
            <a:ext cx="7924800" cy="4985980"/>
          </a:xfrm>
          <a:prstGeom prst="rect">
            <a:avLst/>
          </a:prstGeom>
        </p:spPr>
        <p:txBody>
          <a:bodyPr wrap="square">
            <a:spAutoFit/>
          </a:bodyPr>
          <a:lstStyle/>
          <a:p>
            <a:pPr eaLnBrk="1" hangingPunct="1"/>
            <a:r>
              <a:rPr lang="en-US" sz="2800" dirty="0">
                <a:latin typeface="Times New Roman" panose="02020603050405020304" pitchFamily="18" charset="0"/>
                <a:cs typeface="Times New Roman" panose="02020603050405020304" pitchFamily="18" charset="0"/>
              </a:rPr>
              <a:t>The design increased typing accuracy 50%  increased speed by 15 to 20%     and decreased average training time to one third compared to the QWERTY.</a:t>
            </a:r>
          </a:p>
          <a:p>
            <a:pPr eaLnBrk="1" hangingPunct="1"/>
            <a:endParaRPr lang="en-US" sz="1400" dirty="0">
              <a:latin typeface="Times New Roman" panose="02020603050405020304" pitchFamily="18" charset="0"/>
              <a:cs typeface="Times New Roman" panose="02020603050405020304" pitchFamily="18" charset="0"/>
            </a:endParaRPr>
          </a:p>
          <a:p>
            <a:pPr eaLnBrk="1" hangingPunct="1"/>
            <a:r>
              <a:rPr lang="en-US" sz="2800" dirty="0">
                <a:latin typeface="Times New Roman" panose="02020603050405020304" pitchFamily="18" charset="0"/>
                <a:cs typeface="Times New Roman" panose="02020603050405020304" pitchFamily="18" charset="0"/>
              </a:rPr>
              <a:t>Yet the people that used the QWERTY resisted the change.  Why? Invest in new equipment? Why retrain all those typist</a:t>
            </a:r>
            <a:r>
              <a:rPr lang="en-US" dirty="0">
                <a:latin typeface="Times New Roman" panose="02020603050405020304" pitchFamily="18" charset="0"/>
                <a:cs typeface="Times New Roman" panose="02020603050405020304" pitchFamily="18" charset="0"/>
              </a:rPr>
              <a:t>?</a:t>
            </a:r>
          </a:p>
          <a:p>
            <a:pPr eaLnBrk="1" hangingPunct="1"/>
            <a:endParaRPr lang="en-US" sz="1200" dirty="0"/>
          </a:p>
          <a:p>
            <a:pPr eaLnBrk="1" hangingPunct="1"/>
            <a:r>
              <a:rPr lang="en-US" sz="2800" dirty="0">
                <a:solidFill>
                  <a:srgbClr val="FF0000"/>
                </a:solidFill>
                <a:effectLst>
                  <a:outerShdw blurRad="38100" dist="38100" dir="2700000" algn="tl">
                    <a:srgbClr val="000000">
                      <a:alpha val="43137"/>
                    </a:srgbClr>
                  </a:outerShdw>
                </a:effectLst>
              </a:rPr>
              <a:t>Today we use PC based word processing using a PC keyboard  based upon the QWERTY.  Designed by Sholes over 100 years ago to correct a problem that has not existed for over 70 years.</a:t>
            </a:r>
          </a:p>
        </p:txBody>
      </p:sp>
      <p:sp>
        <p:nvSpPr>
          <p:cNvPr id="5" name="TextBox 4"/>
          <p:cNvSpPr txBox="1"/>
          <p:nvPr/>
        </p:nvSpPr>
        <p:spPr>
          <a:xfrm>
            <a:off x="304800" y="6298851"/>
            <a:ext cx="3505200" cy="461665"/>
          </a:xfrm>
          <a:prstGeom prst="rect">
            <a:avLst/>
          </a:prstGeom>
          <a:noFill/>
        </p:spPr>
        <p:txBody>
          <a:bodyPr wrap="square" rtlCol="0">
            <a:spAutoFit/>
          </a:bodyPr>
          <a:lstStyle/>
          <a:p>
            <a:pPr algn="ctr"/>
            <a:r>
              <a:rPr lang="en-US" dirty="0">
                <a:solidFill>
                  <a:srgbClr val="FF0000"/>
                </a:solidFill>
                <a:effectLst>
                  <a:outerShdw blurRad="38100" dist="38100" dir="2700000" algn="tl">
                    <a:srgbClr val="000000">
                      <a:alpha val="43137"/>
                    </a:srgbClr>
                  </a:outerShdw>
                </a:effectLst>
              </a:rPr>
              <a:t>Evolution of Standards</a:t>
            </a:r>
            <a:endParaRPr lang="en-US" dirty="0"/>
          </a:p>
        </p:txBody>
      </p:sp>
    </p:spTree>
    <p:extLst>
      <p:ext uri="{BB962C8B-B14F-4D97-AF65-F5344CB8AC3E}">
        <p14:creationId xmlns:p14="http://schemas.microsoft.com/office/powerpoint/2010/main" val="213031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D36AFD89-629C-402F-A910-448AF02D54E6}" type="slidenum">
              <a:rPr lang="en-US" sz="1400"/>
              <a:pPr eaLnBrk="1" hangingPunct="1"/>
              <a:t>14</a:t>
            </a:fld>
            <a:endParaRPr lang="en-US" sz="1400" dirty="0"/>
          </a:p>
        </p:txBody>
      </p:sp>
      <p:sp>
        <p:nvSpPr>
          <p:cNvPr id="30723" name="Rectangle 2"/>
          <p:cNvSpPr>
            <a:spLocks noGrp="1" noChangeArrowheads="1"/>
          </p:cNvSpPr>
          <p:nvPr>
            <p:ph type="title"/>
          </p:nvPr>
        </p:nvSpPr>
        <p:spPr>
          <a:xfrm>
            <a:off x="685800" y="0"/>
            <a:ext cx="7772400" cy="1143000"/>
          </a:xfrm>
        </p:spPr>
        <p:txBody>
          <a:bodyPr/>
          <a:lstStyle/>
          <a:p>
            <a:pPr eaLnBrk="1" hangingPunct="1"/>
            <a:r>
              <a:rPr lang="en-US" b="1" dirty="0">
                <a:solidFill>
                  <a:schemeClr val="accent2"/>
                </a:solidFill>
              </a:rPr>
              <a:t>Establishment of Standards</a:t>
            </a:r>
            <a:endParaRPr lang="en-US" dirty="0"/>
          </a:p>
        </p:txBody>
      </p:sp>
      <p:sp>
        <p:nvSpPr>
          <p:cNvPr id="30724" name="Text Box 3"/>
          <p:cNvSpPr txBox="1">
            <a:spLocks noChangeArrowheads="1"/>
          </p:cNvSpPr>
          <p:nvPr/>
        </p:nvSpPr>
        <p:spPr bwMode="auto">
          <a:xfrm>
            <a:off x="914400" y="1066800"/>
            <a:ext cx="74676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Industrialization mandated a better system with world wide acceptance for assembly lines and interchangeable parts to work. </a:t>
            </a:r>
          </a:p>
          <a:p>
            <a:endParaRPr lang="en-US" b="1" dirty="0"/>
          </a:p>
          <a:p>
            <a:r>
              <a:rPr lang="en-US" b="1" dirty="0"/>
              <a:t>The National  Bureau of Standards was established by Congress in 1901 as the central measurement laboratory of the Federal Government.</a:t>
            </a:r>
          </a:p>
          <a:p>
            <a:endParaRPr lang="en-US" b="1" dirty="0"/>
          </a:p>
          <a:p>
            <a:r>
              <a:rPr lang="en-US" b="1" dirty="0"/>
              <a:t>The institute is the  focal point in the United States for assuring the ultimate application of physical and engineering science to the development of technology in industry and commerce.</a:t>
            </a:r>
          </a:p>
          <a:p>
            <a:endParaRPr lang="en-US" dirty="0"/>
          </a:p>
        </p:txBody>
      </p:sp>
    </p:spTree>
    <p:extLst>
      <p:ext uri="{BB962C8B-B14F-4D97-AF65-F5344CB8AC3E}">
        <p14:creationId xmlns:p14="http://schemas.microsoft.com/office/powerpoint/2010/main" val="288701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a:xfrm>
            <a:off x="685800" y="0"/>
            <a:ext cx="7772400" cy="1143000"/>
          </a:xfrm>
        </p:spPr>
        <p:txBody>
          <a:bodyPr/>
          <a:lstStyle/>
          <a:p>
            <a:pPr algn="l"/>
            <a:r>
              <a:rPr lang="en-US" sz="4000" dirty="0"/>
              <a:t>System Flow Charts</a:t>
            </a:r>
          </a:p>
        </p:txBody>
      </p:sp>
      <p:graphicFrame>
        <p:nvGraphicFramePr>
          <p:cNvPr id="291843" name="Object 3"/>
          <p:cNvGraphicFramePr>
            <a:graphicFrameLocks noChangeAspect="1"/>
          </p:cNvGraphicFramePr>
          <p:nvPr>
            <p:extLst>
              <p:ext uri="{D42A27DB-BD31-4B8C-83A1-F6EECF244321}">
                <p14:modId xmlns:p14="http://schemas.microsoft.com/office/powerpoint/2010/main" val="190716749"/>
              </p:ext>
            </p:extLst>
          </p:nvPr>
        </p:nvGraphicFramePr>
        <p:xfrm>
          <a:off x="609600" y="1094949"/>
          <a:ext cx="7948613" cy="5265738"/>
        </p:xfrm>
        <a:graphic>
          <a:graphicData uri="http://schemas.openxmlformats.org/presentationml/2006/ole">
            <mc:AlternateContent xmlns:mc="http://schemas.openxmlformats.org/markup-compatibility/2006">
              <mc:Choice xmlns:v="urn:schemas-microsoft-com:vml" Requires="v">
                <p:oleObj spid="_x0000_s1050" name="ABC FlowCharter" r:id="rId4" imgW="8886960" imgH="5886360" progId="ABCFlow">
                  <p:embed/>
                </p:oleObj>
              </mc:Choice>
              <mc:Fallback>
                <p:oleObj name="ABC FlowCharter" r:id="rId4" imgW="8886960" imgH="5886360" progId="ABCFlow">
                  <p:embed/>
                  <p:pic>
                    <p:nvPicPr>
                      <p:cNvPr id="0" name=""/>
                      <p:cNvPicPr>
                        <a:picLocks noChangeAspect="1" noChangeArrowheads="1"/>
                      </p:cNvPicPr>
                      <p:nvPr/>
                    </p:nvPicPr>
                    <p:blipFill>
                      <a:blip r:embed="rId5"/>
                      <a:srcRect/>
                      <a:stretch>
                        <a:fillRect/>
                      </a:stretch>
                    </p:blipFill>
                    <p:spPr bwMode="auto">
                      <a:xfrm>
                        <a:off x="609600" y="1094949"/>
                        <a:ext cx="7948613" cy="526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1844" name="Text Box 4"/>
          <p:cNvSpPr txBox="1">
            <a:spLocks noChangeArrowheads="1"/>
          </p:cNvSpPr>
          <p:nvPr/>
        </p:nvSpPr>
        <p:spPr bwMode="auto">
          <a:xfrm>
            <a:off x="3968817" y="4419600"/>
            <a:ext cx="27432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2800" b="1" u="none" dirty="0">
                <a:solidFill>
                  <a:srgbClr val="FF0000"/>
                </a:solidFill>
                <a:latin typeface="Times New Roman" pitchFamily="18" charset="0"/>
              </a:rPr>
              <a:t>Elements of Lean Manufacturing &amp; Reliability</a:t>
            </a:r>
            <a:endParaRPr lang="en-US" sz="2400" b="1" u="none" dirty="0">
              <a:solidFill>
                <a:srgbClr val="FF0000"/>
              </a:solidFill>
              <a:latin typeface="Times New Roman" pitchFamily="18" charset="0"/>
            </a:endParaRPr>
          </a:p>
        </p:txBody>
      </p:sp>
      <p:sp>
        <p:nvSpPr>
          <p:cNvPr id="2" name="Slide Number Placeholder 1"/>
          <p:cNvSpPr>
            <a:spLocks noGrp="1"/>
          </p:cNvSpPr>
          <p:nvPr>
            <p:ph type="sldNum" sz="quarter" idx="12"/>
          </p:nvPr>
        </p:nvSpPr>
        <p:spPr/>
        <p:txBody>
          <a:bodyPr/>
          <a:lstStyle/>
          <a:p>
            <a:fld id="{41C27B57-3FD6-4E0B-8BC9-61D24C358FE9}" type="slidenum">
              <a:rPr lang="en-US" smtClean="0"/>
              <a:t>15</a:t>
            </a:fld>
            <a:endParaRPr lang="en-US" dirty="0"/>
          </a:p>
        </p:txBody>
      </p:sp>
    </p:spTree>
    <p:extLst>
      <p:ext uri="{BB962C8B-B14F-4D97-AF65-F5344CB8AC3E}">
        <p14:creationId xmlns:p14="http://schemas.microsoft.com/office/powerpoint/2010/main" val="2368636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80060" y="64361"/>
            <a:ext cx="8229600" cy="1143000"/>
          </a:xfrm>
        </p:spPr>
        <p:txBody>
          <a:bodyPr/>
          <a:lstStyle/>
          <a:p>
            <a:pPr algn="l"/>
            <a:r>
              <a:rPr lang="en-US" dirty="0"/>
              <a:t>Lean Tools and Techniques</a:t>
            </a:r>
          </a:p>
        </p:txBody>
      </p:sp>
      <p:sp>
        <p:nvSpPr>
          <p:cNvPr id="18435" name="Rectangle 3"/>
          <p:cNvSpPr>
            <a:spLocks noGrp="1" noChangeArrowheads="1"/>
          </p:cNvSpPr>
          <p:nvPr>
            <p:ph type="body" idx="1"/>
          </p:nvPr>
        </p:nvSpPr>
        <p:spPr>
          <a:xfrm>
            <a:off x="457200" y="1066801"/>
            <a:ext cx="8153400" cy="1676400"/>
          </a:xfrm>
        </p:spPr>
        <p:txBody>
          <a:bodyPr>
            <a:normAutofit fontScale="92500"/>
          </a:bodyPr>
          <a:lstStyle/>
          <a:p>
            <a:pPr marL="0" indent="0">
              <a:buNone/>
            </a:pPr>
            <a:r>
              <a:rPr lang="en-US" sz="2800" dirty="0"/>
              <a:t>Visual Management is all around us today! When driving my car gauges tell me the tank is full and warn me to fill up with a little light, I stay between white lines that indicate my lane on the freeway and yellow line tell me not to pass</a:t>
            </a:r>
            <a:r>
              <a:rPr lang="en-US" sz="2400" dirty="0"/>
              <a:t>. </a:t>
            </a:r>
            <a:endParaRPr lang="en-US" dirty="0"/>
          </a:p>
        </p:txBody>
      </p:sp>
      <p:sp>
        <p:nvSpPr>
          <p:cNvPr id="2" name="Slide Number Placeholder 1"/>
          <p:cNvSpPr>
            <a:spLocks noGrp="1"/>
          </p:cNvSpPr>
          <p:nvPr>
            <p:ph type="sldNum" sz="quarter" idx="12"/>
          </p:nvPr>
        </p:nvSpPr>
        <p:spPr/>
        <p:txBody>
          <a:bodyPr/>
          <a:lstStyle/>
          <a:p>
            <a:fld id="{09B9856D-7318-41AA-8235-27252F865C4A}" type="slidenum">
              <a:rPr lang="en-US" smtClean="0"/>
              <a:pPr/>
              <a:t>16</a:t>
            </a:fld>
            <a:endParaRPr lang="en-US" dirty="0"/>
          </a:p>
        </p:txBody>
      </p:sp>
      <p:pic>
        <p:nvPicPr>
          <p:cNvPr id="1026" name="Picture 2" descr="http://www.experience.autotrimseattle.com/wp-content/uploads/2009/07/rosen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838" y="2875754"/>
            <a:ext cx="3074461" cy="23058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57199" y="2875754"/>
            <a:ext cx="4228699" cy="3970318"/>
          </a:xfrm>
          <a:prstGeom prst="rect">
            <a:avLst/>
          </a:prstGeom>
          <a:noFill/>
        </p:spPr>
        <p:txBody>
          <a:bodyPr wrap="square" rtlCol="0">
            <a:spAutoFit/>
          </a:bodyPr>
          <a:lstStyle/>
          <a:p>
            <a:r>
              <a:rPr lang="en-US" sz="2600" dirty="0">
                <a:latin typeface="Times New Roman" pitchFamily="18" charset="0"/>
                <a:cs typeface="Times New Roman" pitchFamily="18" charset="0"/>
              </a:rPr>
              <a:t>My GPS alerts me to lane changes miles ahead of time and if going to the airport international signs tell all regardless of language barriers all that’s needed to park and navigate to restrooms, baggage check-ins and boarding procedures.</a:t>
            </a:r>
          </a:p>
          <a:p>
            <a:endParaRPr 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44730">
            <a:off x="6653205" y="3527095"/>
            <a:ext cx="2297438" cy="2893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96772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14300"/>
            <a:ext cx="8229600" cy="1143000"/>
          </a:xfrm>
        </p:spPr>
        <p:txBody>
          <a:bodyPr/>
          <a:lstStyle/>
          <a:p>
            <a:r>
              <a:rPr lang="en-US" dirty="0"/>
              <a:t>Lean Tools and Techniques</a:t>
            </a:r>
          </a:p>
        </p:txBody>
      </p:sp>
      <p:sp>
        <p:nvSpPr>
          <p:cNvPr id="18435" name="Rectangle 3"/>
          <p:cNvSpPr>
            <a:spLocks noGrp="1" noChangeArrowheads="1"/>
          </p:cNvSpPr>
          <p:nvPr>
            <p:ph type="body" idx="1"/>
          </p:nvPr>
        </p:nvSpPr>
        <p:spPr>
          <a:xfrm>
            <a:off x="580725" y="990600"/>
            <a:ext cx="7543800" cy="5399723"/>
          </a:xfrm>
        </p:spPr>
        <p:txBody>
          <a:bodyPr>
            <a:noAutofit/>
          </a:bodyPr>
          <a:lstStyle/>
          <a:p>
            <a:pPr marL="0" indent="0">
              <a:lnSpc>
                <a:spcPct val="120000"/>
              </a:lnSpc>
              <a:buNone/>
            </a:pPr>
            <a:r>
              <a:rPr lang="en-US" sz="2400" dirty="0"/>
              <a:t>Visual Management</a:t>
            </a:r>
          </a:p>
          <a:p>
            <a:pPr lvl="1">
              <a:buFont typeface="Wingdings" pitchFamily="2" charset="2"/>
              <a:buChar char="§"/>
            </a:pPr>
            <a:r>
              <a:rPr lang="en-US" sz="2400" dirty="0"/>
              <a:t>Visual management reduces training &amp; work time.</a:t>
            </a:r>
          </a:p>
          <a:p>
            <a:pPr lvl="1">
              <a:buFont typeface="Wingdings" pitchFamily="2" charset="2"/>
              <a:buChar char="§"/>
            </a:pPr>
            <a:r>
              <a:rPr lang="en-US" sz="2400" dirty="0"/>
              <a:t>Visual management keeps us from getting lost</a:t>
            </a:r>
          </a:p>
          <a:p>
            <a:pPr lvl="1">
              <a:buFont typeface="Wingdings" pitchFamily="2" charset="2"/>
              <a:buChar char="§"/>
            </a:pPr>
            <a:r>
              <a:rPr lang="en-US" sz="2400" dirty="0"/>
              <a:t>Visual management transcends language barriers.</a:t>
            </a:r>
          </a:p>
          <a:p>
            <a:pPr lvl="1">
              <a:buFont typeface="Wingdings" pitchFamily="2" charset="2"/>
              <a:buChar char="§"/>
            </a:pPr>
            <a:r>
              <a:rPr lang="en-US" sz="2400" dirty="0"/>
              <a:t>Visual management reduces ergonomic issues &amp; makes us safer.</a:t>
            </a:r>
          </a:p>
          <a:p>
            <a:pPr lvl="1">
              <a:buFont typeface="Wingdings" pitchFamily="2" charset="2"/>
              <a:buChar char="§"/>
            </a:pPr>
            <a:r>
              <a:rPr lang="en-US" sz="2400" dirty="0"/>
              <a:t>Visual management enables someone looking at a job or a work space to know in at a glance that something has been misplaced or mismanaged.  </a:t>
            </a:r>
          </a:p>
          <a:p>
            <a:pPr lvl="1">
              <a:buFont typeface="Wingdings" pitchFamily="2" charset="2"/>
              <a:buChar char="§"/>
            </a:pPr>
            <a:r>
              <a:rPr lang="en-US" sz="2400" dirty="0"/>
              <a:t>Visual management encourages a place for everything, everything to have its place &amp; eliminating unneeded item.</a:t>
            </a:r>
          </a:p>
        </p:txBody>
      </p:sp>
      <p:pic>
        <p:nvPicPr>
          <p:cNvPr id="5"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931" y="226193"/>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a:xfrm>
            <a:off x="6553200" y="6492875"/>
            <a:ext cx="2133600" cy="365125"/>
          </a:xfrm>
        </p:spPr>
        <p:txBody>
          <a:bodyPr/>
          <a:lstStyle/>
          <a:p>
            <a:fld id="{09B9856D-7318-41AA-8235-27252F865C4A}" type="slidenum">
              <a:rPr lang="en-US" smtClean="0"/>
              <a:pPr/>
              <a:t>17</a:t>
            </a:fld>
            <a:endParaRPr lang="en-US" dirty="0"/>
          </a:p>
        </p:txBody>
      </p:sp>
    </p:spTree>
    <p:extLst>
      <p:ext uri="{BB962C8B-B14F-4D97-AF65-F5344CB8AC3E}">
        <p14:creationId xmlns:p14="http://schemas.microsoft.com/office/powerpoint/2010/main" val="41228891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68693" y="304800"/>
            <a:ext cx="8229600" cy="1143000"/>
          </a:xfrm>
        </p:spPr>
        <p:txBody>
          <a:bodyPr/>
          <a:lstStyle/>
          <a:p>
            <a:pPr algn="l"/>
            <a:r>
              <a:rPr lang="en-US" dirty="0"/>
              <a:t>Make it Visual</a:t>
            </a:r>
          </a:p>
        </p:txBody>
      </p:sp>
      <p:sp>
        <p:nvSpPr>
          <p:cNvPr id="4" name="Slide Number Placeholder 3"/>
          <p:cNvSpPr>
            <a:spLocks noGrp="1"/>
          </p:cNvSpPr>
          <p:nvPr>
            <p:ph type="sldNum" sz="quarter" idx="12"/>
          </p:nvPr>
        </p:nvSpPr>
        <p:spPr/>
        <p:txBody>
          <a:bodyPr/>
          <a:lstStyle/>
          <a:p>
            <a:fld id="{09B9856D-7318-41AA-8235-27252F865C4A}" type="slidenum">
              <a:rPr lang="en-US" smtClean="0"/>
              <a:pPr/>
              <a:t>18</a:t>
            </a:fld>
            <a:endParaRPr lang="en-US" dirty="0"/>
          </a:p>
        </p:txBody>
      </p:sp>
      <p:sp>
        <p:nvSpPr>
          <p:cNvPr id="2" name="TextBox 1"/>
          <p:cNvSpPr txBox="1"/>
          <p:nvPr/>
        </p:nvSpPr>
        <p:spPr>
          <a:xfrm>
            <a:off x="568693" y="1444592"/>
            <a:ext cx="7772400" cy="4801314"/>
          </a:xfrm>
          <a:prstGeom prst="rect">
            <a:avLst/>
          </a:prstGeom>
          <a:noFill/>
        </p:spPr>
        <p:txBody>
          <a:bodyPr wrap="square" rtlCol="0">
            <a:spAutoFit/>
          </a:bodyPr>
          <a:lstStyle/>
          <a:p>
            <a:r>
              <a:rPr lang="en-US" sz="28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To make it visual we must learn to communicate with things we see:</a:t>
            </a:r>
          </a:p>
          <a:p>
            <a:r>
              <a:rPr lang="en-US" sz="2800" dirty="0">
                <a:latin typeface="Times New Roman" pitchFamily="18" charset="0"/>
                <a:cs typeface="Times New Roman" pitchFamily="18" charset="0"/>
              </a:rPr>
              <a:t> Example:</a:t>
            </a:r>
          </a:p>
          <a:p>
            <a:pPr marL="457200" indent="-284163">
              <a:buFont typeface="Arial" pitchFamily="34" charset="0"/>
              <a:buChar char="•"/>
            </a:pPr>
            <a:r>
              <a:rPr lang="en-US" sz="2800" dirty="0">
                <a:latin typeface="Times New Roman" pitchFamily="18" charset="0"/>
                <a:cs typeface="Times New Roman" pitchFamily="18" charset="0"/>
              </a:rPr>
              <a:t>We clean the workplace and put up a sign that said “Keep it Clean”…it got dirty over time!</a:t>
            </a:r>
          </a:p>
          <a:p>
            <a:pPr marL="457200" indent="-225425"/>
            <a:endParaRPr lang="en-US" sz="800" dirty="0">
              <a:latin typeface="Times New Roman" pitchFamily="18" charset="0"/>
              <a:cs typeface="Times New Roman" pitchFamily="18" charset="0"/>
            </a:endParaRPr>
          </a:p>
          <a:p>
            <a:pPr marL="457200" indent="-225425">
              <a:buFont typeface="Arial" pitchFamily="34" charset="0"/>
              <a:buChar char="•"/>
            </a:pPr>
            <a:r>
              <a:rPr lang="en-US" sz="2800" dirty="0">
                <a:latin typeface="Times New Roman" pitchFamily="18" charset="0"/>
                <a:cs typeface="Times New Roman" pitchFamily="18" charset="0"/>
              </a:rPr>
              <a:t>We cleaned the workplace, </a:t>
            </a:r>
            <a:r>
              <a:rPr lang="en-US" sz="2800" i="1" dirty="0">
                <a:effectLst>
                  <a:outerShdw blurRad="38100" dist="38100" dir="2700000" algn="tl">
                    <a:srgbClr val="000000">
                      <a:alpha val="43137"/>
                    </a:srgbClr>
                  </a:outerShdw>
                </a:effectLst>
                <a:latin typeface="Times New Roman" pitchFamily="18" charset="0"/>
                <a:cs typeface="Times New Roman" pitchFamily="18" charset="0"/>
              </a:rPr>
              <a:t>Used a 5s Tool </a:t>
            </a:r>
            <a:r>
              <a:rPr lang="en-US" sz="2800" i="1" dirty="0">
                <a:latin typeface="Times New Roman" pitchFamily="18" charset="0"/>
                <a:cs typeface="Times New Roman" pitchFamily="18" charset="0"/>
              </a:rPr>
              <a:t>and</a:t>
            </a:r>
            <a:r>
              <a:rPr lang="en-US" sz="2800" i="1" dirty="0">
                <a:effectLst>
                  <a:outerShdw blurRad="38100" dist="38100" dir="2700000" algn="tl">
                    <a:srgbClr val="000000">
                      <a:alpha val="43137"/>
                    </a:srgbClr>
                  </a:outerShdw>
                </a:effectLst>
                <a:latin typeface="Times New Roman" pitchFamily="18" charset="0"/>
                <a:cs typeface="Times New Roman" pitchFamily="18" charset="0"/>
              </a:rPr>
              <a:t> </a:t>
            </a:r>
            <a:r>
              <a:rPr lang="en-US" sz="2800" dirty="0">
                <a:latin typeface="Times New Roman" pitchFamily="18" charset="0"/>
                <a:cs typeface="Times New Roman" pitchFamily="18" charset="0"/>
              </a:rPr>
              <a:t>, </a:t>
            </a:r>
            <a:r>
              <a:rPr lang="en-US" sz="2800" u="sng" dirty="0">
                <a:latin typeface="Times New Roman" pitchFamily="18" charset="0"/>
                <a:cs typeface="Times New Roman" pitchFamily="18" charset="0"/>
              </a:rPr>
              <a:t>took a picture of it clean</a:t>
            </a:r>
            <a:r>
              <a:rPr lang="en-US" sz="2800" dirty="0">
                <a:latin typeface="Times New Roman" pitchFamily="18" charset="0"/>
                <a:cs typeface="Times New Roman" pitchFamily="18" charset="0"/>
              </a:rPr>
              <a:t> and put it under the Keep it Clean sign, we then wrote on the sign this is what clean looks like…</a:t>
            </a:r>
            <a:r>
              <a:rPr lang="en-US" sz="2800" u="sng" dirty="0">
                <a:latin typeface="Times New Roman" pitchFamily="18" charset="0"/>
                <a:cs typeface="Times New Roman" pitchFamily="18" charset="0"/>
              </a:rPr>
              <a:t>it stayed clean!</a:t>
            </a:r>
          </a:p>
          <a:p>
            <a:endParaRPr lang="en-US" sz="28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24791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986172" y="1066800"/>
            <a:ext cx="6322812" cy="4753993"/>
          </a:xfrm>
          <a:prstGeom prst="rect">
            <a:avLst/>
          </a:prstGeom>
        </p:spPr>
      </p:pic>
      <p:sp>
        <p:nvSpPr>
          <p:cNvPr id="2" name="Title 1"/>
          <p:cNvSpPr>
            <a:spLocks noGrp="1"/>
          </p:cNvSpPr>
          <p:nvPr>
            <p:ph type="title"/>
          </p:nvPr>
        </p:nvSpPr>
        <p:spPr>
          <a:xfrm>
            <a:off x="508535" y="128297"/>
            <a:ext cx="8229600" cy="1143000"/>
          </a:xfrm>
        </p:spPr>
        <p:txBody>
          <a:bodyPr/>
          <a:lstStyle/>
          <a:p>
            <a:pPr algn="l"/>
            <a:r>
              <a:rPr lang="en-US" dirty="0"/>
              <a:t>Photo Examples</a:t>
            </a:r>
          </a:p>
        </p:txBody>
      </p:sp>
      <p:sp>
        <p:nvSpPr>
          <p:cNvPr id="3" name="Slide Number Placeholder 2"/>
          <p:cNvSpPr>
            <a:spLocks noGrp="1"/>
          </p:cNvSpPr>
          <p:nvPr>
            <p:ph type="sldNum" sz="quarter" idx="12"/>
          </p:nvPr>
        </p:nvSpPr>
        <p:spPr/>
        <p:txBody>
          <a:bodyPr/>
          <a:lstStyle/>
          <a:p>
            <a:fld id="{09B9856D-7318-41AA-8235-27252F865C4A}" type="slidenum">
              <a:rPr lang="en-US" smtClean="0"/>
              <a:t>19</a:t>
            </a:fld>
            <a:endParaRPr lang="en-US" dirty="0"/>
          </a:p>
        </p:txBody>
      </p:sp>
      <p:pic>
        <p:nvPicPr>
          <p:cNvPr id="4" name="Picture 3"/>
          <p:cNvPicPr>
            <a:picLocks noChangeAspect="1"/>
          </p:cNvPicPr>
          <p:nvPr/>
        </p:nvPicPr>
        <p:blipFill>
          <a:blip r:embed="rId3"/>
          <a:stretch>
            <a:fillRect/>
          </a:stretch>
        </p:blipFill>
        <p:spPr>
          <a:xfrm>
            <a:off x="130743" y="3358629"/>
            <a:ext cx="3886200" cy="2876550"/>
          </a:xfrm>
          <a:prstGeom prst="rect">
            <a:avLst/>
          </a:prstGeom>
        </p:spPr>
      </p:pic>
      <p:sp>
        <p:nvSpPr>
          <p:cNvPr id="6" name="TextBox 5"/>
          <p:cNvSpPr txBox="1"/>
          <p:nvPr/>
        </p:nvSpPr>
        <p:spPr>
          <a:xfrm>
            <a:off x="553486" y="1167624"/>
            <a:ext cx="2590800" cy="1815882"/>
          </a:xfrm>
          <a:prstGeom prst="rect">
            <a:avLst/>
          </a:prstGeom>
          <a:noFill/>
        </p:spPr>
        <p:txBody>
          <a:bodyPr wrap="square" rtlCol="0">
            <a:spAutoFit/>
          </a:bodyPr>
          <a:lstStyle/>
          <a:p>
            <a:r>
              <a:rPr lang="en-US" sz="2800" dirty="0">
                <a:solidFill>
                  <a:srgbClr val="FF0000"/>
                </a:solidFill>
              </a:rPr>
              <a:t>Visual Examples develops the expectation of clean!</a:t>
            </a:r>
          </a:p>
        </p:txBody>
      </p:sp>
      <p:sp>
        <p:nvSpPr>
          <p:cNvPr id="7" name="TextBox 6"/>
          <p:cNvSpPr txBox="1"/>
          <p:nvPr/>
        </p:nvSpPr>
        <p:spPr>
          <a:xfrm>
            <a:off x="3276600" y="1671407"/>
            <a:ext cx="838200" cy="338554"/>
          </a:xfrm>
          <a:prstGeom prst="rect">
            <a:avLst/>
          </a:prstGeom>
          <a:noFill/>
        </p:spPr>
        <p:txBody>
          <a:bodyPr wrap="square" rtlCol="0">
            <a:spAutoFit/>
          </a:bodyPr>
          <a:lstStyle/>
          <a:p>
            <a:r>
              <a:rPr lang="en-US" sz="1600" b="1" dirty="0">
                <a:solidFill>
                  <a:schemeClr val="bg1"/>
                </a:solidFill>
                <a:latin typeface="Times New Roman" panose="02020603050405020304" pitchFamily="18" charset="0"/>
                <a:cs typeface="Times New Roman" panose="02020603050405020304" pitchFamily="18" charset="0"/>
              </a:rPr>
              <a:t>Before</a:t>
            </a:r>
          </a:p>
        </p:txBody>
      </p:sp>
    </p:spTree>
    <p:extLst>
      <p:ext uri="{BB962C8B-B14F-4D97-AF65-F5344CB8AC3E}">
        <p14:creationId xmlns:p14="http://schemas.microsoft.com/office/powerpoint/2010/main" val="3416003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9B9856D-7318-41AA-8235-27252F865C4A}" type="slidenum">
              <a:rPr lang="en-US" smtClean="0"/>
              <a:t>2</a:t>
            </a:fld>
            <a:endParaRPr lang="en-US" dirty="0"/>
          </a:p>
        </p:txBody>
      </p:sp>
      <p:sp>
        <p:nvSpPr>
          <p:cNvPr id="3" name="TextBox 2"/>
          <p:cNvSpPr txBox="1"/>
          <p:nvPr/>
        </p:nvSpPr>
        <p:spPr>
          <a:xfrm>
            <a:off x="805314" y="1143000"/>
            <a:ext cx="7543800" cy="4185761"/>
          </a:xfrm>
          <a:prstGeom prst="rect">
            <a:avLst/>
          </a:prstGeom>
          <a:noFill/>
        </p:spPr>
        <p:txBody>
          <a:bodyPr wrap="square" rtlCol="0">
            <a:spAutoFit/>
          </a:bodyPr>
          <a:lstStyle/>
          <a:p>
            <a:r>
              <a:rPr lang="en-US" sz="2800" dirty="0">
                <a:solidFill>
                  <a:srgbClr val="0000CC"/>
                </a:solidFill>
                <a:latin typeface="Times New Roman" pitchFamily="18" charset="0"/>
                <a:cs typeface="Times New Roman" pitchFamily="18" charset="0"/>
              </a:rPr>
              <a:t>“I would argue that Lean Tools &amp; Techniques require the knowledge of Descriptive Geometry &amp; Descriptive Statistics to be both Efficient &amp; Effective in the workplace.</a:t>
            </a:r>
          </a:p>
          <a:p>
            <a:endParaRPr lang="en-US" sz="1400" dirty="0">
              <a:solidFill>
                <a:srgbClr val="0000CC"/>
              </a:solidFill>
              <a:latin typeface="Times New Roman" pitchFamily="18" charset="0"/>
              <a:cs typeface="Times New Roman" pitchFamily="18" charset="0"/>
            </a:endParaRPr>
          </a:p>
          <a:p>
            <a:r>
              <a:rPr lang="en-US" sz="2800" dirty="0">
                <a:solidFill>
                  <a:srgbClr val="0000CC"/>
                </a:solidFill>
                <a:latin typeface="Times New Roman" pitchFamily="18" charset="0"/>
                <a:cs typeface="Times New Roman" pitchFamily="18" charset="0"/>
              </a:rPr>
              <a:t>You may master the engineering skills needed and be a top notch mathematician, but if you cannot communicate with Visual Descriptive Tools &amp; apply Visual Application Tools, no one may ever know it!”</a:t>
            </a:r>
          </a:p>
        </p:txBody>
      </p:sp>
    </p:spTree>
    <p:extLst>
      <p:ext uri="{BB962C8B-B14F-4D97-AF65-F5344CB8AC3E}">
        <p14:creationId xmlns:p14="http://schemas.microsoft.com/office/powerpoint/2010/main" val="441147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2701" y="72194"/>
            <a:ext cx="7772400" cy="1470025"/>
          </a:xfrm>
        </p:spPr>
        <p:txBody>
          <a:bodyPr>
            <a:normAutofit/>
          </a:bodyPr>
          <a:lstStyle/>
          <a:p>
            <a:pPr algn="l"/>
            <a:r>
              <a:rPr lang="en-US" sz="4000" dirty="0">
                <a:latin typeface="Times New Roman" pitchFamily="18" charset="0"/>
                <a:cs typeface="Times New Roman" pitchFamily="18" charset="0"/>
              </a:rPr>
              <a:t>The American Standard Kaizen or the  5S's</a:t>
            </a:r>
            <a:endParaRPr lang="en-US" sz="4000" dirty="0"/>
          </a:p>
        </p:txBody>
      </p:sp>
      <p:pic>
        <p:nvPicPr>
          <p:cNvPr id="1026" name="Picture 2" descr="C:\Users\Hughes\Pictures\My Scans\scan00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38836">
            <a:off x="693821" y="1614638"/>
            <a:ext cx="2697139" cy="3657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733799" y="1085195"/>
            <a:ext cx="4975459" cy="4401205"/>
          </a:xfrm>
          <a:prstGeom prst="rect">
            <a:avLst/>
          </a:prstGeom>
          <a:noFill/>
        </p:spPr>
        <p:txBody>
          <a:bodyPr wrap="square" rtlCol="0">
            <a:spAutoFit/>
          </a:bodyPr>
          <a:lstStyle/>
          <a:p>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The author Hiroyuki Hirano was born in 1946 and graduated from Senshu University’s School of Economics in 1970 He joined a large software company to work in the consulting division.</a:t>
            </a:r>
          </a:p>
          <a:p>
            <a:pPr marL="458788" indent="-227013">
              <a:buFont typeface="Arial" pitchFamily="34" charset="0"/>
              <a:buChar char="•"/>
            </a:pPr>
            <a:r>
              <a:rPr lang="en-US" sz="2000" dirty="0">
                <a:solidFill>
                  <a:srgbClr val="0000CC"/>
                </a:solidFill>
                <a:latin typeface="Times New Roman" pitchFamily="18" charset="0"/>
                <a:cs typeface="Times New Roman" pitchFamily="18" charset="0"/>
              </a:rPr>
              <a:t>There he laid the conceptual groundwork for Japans first full fledged production management system.</a:t>
            </a:r>
          </a:p>
          <a:p>
            <a:pPr marL="458788" indent="-227013">
              <a:buFont typeface="Arial" pitchFamily="34" charset="0"/>
              <a:buChar char="•"/>
            </a:pPr>
            <a:r>
              <a:rPr lang="en-US" sz="2000" dirty="0">
                <a:solidFill>
                  <a:srgbClr val="0000CC"/>
                </a:solidFill>
                <a:latin typeface="Times New Roman" pitchFamily="18" charset="0"/>
                <a:cs typeface="Times New Roman" pitchFamily="18" charset="0"/>
              </a:rPr>
              <a:t>His personal interpretations of the JIT or Just-in-Time philosophy revolutionized the Toyoda Manufacturing System</a:t>
            </a:r>
          </a:p>
          <a:p>
            <a:pPr marL="458788" indent="-227013">
              <a:buFont typeface="Arial" pitchFamily="34" charset="0"/>
              <a:buChar char="•"/>
            </a:pPr>
            <a:r>
              <a:rPr lang="en-US" sz="2000" dirty="0">
                <a:solidFill>
                  <a:srgbClr val="0000CC"/>
                </a:solidFill>
                <a:latin typeface="Times New Roman" pitchFamily="18" charset="0"/>
                <a:cs typeface="Times New Roman" pitchFamily="18" charset="0"/>
              </a:rPr>
              <a:t>His philosophy which emphasized the elimination of waste resulted in what we call Lean Manufacturing today!</a:t>
            </a:r>
          </a:p>
        </p:txBody>
      </p:sp>
      <p:sp>
        <p:nvSpPr>
          <p:cNvPr id="5" name="TextBox 4"/>
          <p:cNvSpPr txBox="1"/>
          <p:nvPr/>
        </p:nvSpPr>
        <p:spPr>
          <a:xfrm>
            <a:off x="708259" y="5486400"/>
            <a:ext cx="8001000" cy="923330"/>
          </a:xfrm>
          <a:prstGeom prst="rect">
            <a:avLst/>
          </a:prstGeom>
          <a:noFill/>
        </p:spPr>
        <p:txBody>
          <a:bodyPr wrap="square" rtlCol="0">
            <a:spAutoFit/>
          </a:bodyPr>
          <a:lstStyle/>
          <a:p>
            <a:r>
              <a:rPr lang="en-US"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The whole idea of 5-S is to organize and clean up your workspaces in order to improve safety, efficiency, and effectiveness as well as to eliminate waste and frustration in your daily work…</a:t>
            </a:r>
            <a:endParaRPr lang="en-US" dirty="0"/>
          </a:p>
        </p:txBody>
      </p:sp>
      <p:pic>
        <p:nvPicPr>
          <p:cNvPr id="6"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7088" y="169893"/>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09B9856D-7318-41AA-8235-27252F865C4A}" type="slidenum">
              <a:rPr lang="en-US" smtClean="0"/>
              <a:t>20</a:t>
            </a:fld>
            <a:endParaRPr lang="en-US" dirty="0"/>
          </a:p>
        </p:txBody>
      </p:sp>
    </p:spTree>
    <p:extLst>
      <p:ext uri="{BB962C8B-B14F-4D97-AF65-F5344CB8AC3E}">
        <p14:creationId xmlns:p14="http://schemas.microsoft.com/office/powerpoint/2010/main" val="677398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1143000"/>
          </a:xfrm>
        </p:spPr>
        <p:txBody>
          <a:bodyPr/>
          <a:lstStyle/>
          <a:p>
            <a:pPr algn="l"/>
            <a:r>
              <a:rPr lang="en-US" dirty="0">
                <a:latin typeface="Times New Roman" pitchFamily="18" charset="0"/>
                <a:cs typeface="Times New Roman" pitchFamily="18" charset="0"/>
              </a:rPr>
              <a:t>5S’s Origin</a:t>
            </a:r>
          </a:p>
        </p:txBody>
      </p:sp>
      <p:sp>
        <p:nvSpPr>
          <p:cNvPr id="5" name="TextBox 4"/>
          <p:cNvSpPr txBox="1"/>
          <p:nvPr/>
        </p:nvSpPr>
        <p:spPr>
          <a:xfrm>
            <a:off x="457200" y="1371600"/>
            <a:ext cx="2438400" cy="4324261"/>
          </a:xfrm>
          <a:prstGeom prst="rect">
            <a:avLst/>
          </a:prstGeom>
          <a:noFill/>
        </p:spPr>
        <p:txBody>
          <a:bodyPr wrap="square" rtlCol="0">
            <a:spAutoFit/>
          </a:bodyPr>
          <a:lstStyle/>
          <a:p>
            <a:r>
              <a:rPr lang="en-US" sz="2400" dirty="0">
                <a:solidFill>
                  <a:srgbClr val="0000CC"/>
                </a:solidFill>
                <a:latin typeface="Times New Roman" pitchFamily="18" charset="0"/>
                <a:cs typeface="Times New Roman" pitchFamily="18" charset="0"/>
              </a:rPr>
              <a:t>The 5S's originate from 5 Japanese words that have been translated into English.  </a:t>
            </a:r>
          </a:p>
          <a:p>
            <a:endParaRPr lang="en-US" sz="1100" dirty="0">
              <a:solidFill>
                <a:srgbClr val="0000CC"/>
              </a:solidFill>
              <a:latin typeface="Times New Roman" pitchFamily="18" charset="0"/>
              <a:cs typeface="Times New Roman" pitchFamily="18" charset="0"/>
            </a:endParaRPr>
          </a:p>
          <a:p>
            <a:r>
              <a:rPr lang="en-US" sz="2400" dirty="0">
                <a:solidFill>
                  <a:srgbClr val="0000CC"/>
                </a:solidFill>
                <a:latin typeface="Times New Roman" pitchFamily="18" charset="0"/>
                <a:cs typeface="Times New Roman" pitchFamily="18" charset="0"/>
              </a:rPr>
              <a:t>As with most interpretations variations will exist due to usage…</a:t>
            </a:r>
          </a:p>
          <a:p>
            <a:endParaRPr lang="en-US" sz="2400" dirty="0"/>
          </a:p>
        </p:txBody>
      </p:sp>
      <p:graphicFrame>
        <p:nvGraphicFramePr>
          <p:cNvPr id="6" name="Table 5"/>
          <p:cNvGraphicFramePr>
            <a:graphicFrameLocks noGrp="1"/>
          </p:cNvGraphicFramePr>
          <p:nvPr>
            <p:extLst>
              <p:ext uri="{D42A27DB-BD31-4B8C-83A1-F6EECF244321}">
                <p14:modId xmlns:p14="http://schemas.microsoft.com/office/powerpoint/2010/main" val="1595833132"/>
              </p:ext>
            </p:extLst>
          </p:nvPr>
        </p:nvGraphicFramePr>
        <p:xfrm>
          <a:off x="3124200" y="1219200"/>
          <a:ext cx="5791200" cy="4937760"/>
        </p:xfrm>
        <a:graphic>
          <a:graphicData uri="http://schemas.openxmlformats.org/drawingml/2006/table">
            <a:tbl>
              <a:tblPr firstRow="1" bandRow="1">
                <a:tableStyleId>{5C22544A-7EE6-4342-B048-85BDC9FD1C3A}</a:tableStyleId>
              </a:tblPr>
              <a:tblGrid>
                <a:gridCol w="2895600">
                  <a:extLst>
                    <a:ext uri="{9D8B030D-6E8A-4147-A177-3AD203B41FA5}">
                      <a16:colId xmlns:a16="http://schemas.microsoft.com/office/drawing/2014/main" val="20000"/>
                    </a:ext>
                  </a:extLst>
                </a:gridCol>
                <a:gridCol w="2895600">
                  <a:extLst>
                    <a:ext uri="{9D8B030D-6E8A-4147-A177-3AD203B41FA5}">
                      <a16:colId xmlns:a16="http://schemas.microsoft.com/office/drawing/2014/main" val="20001"/>
                    </a:ext>
                  </a:extLst>
                </a:gridCol>
              </a:tblGrid>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effectLst/>
                          <a:latin typeface="Times New Roman" pitchFamily="18" charset="0"/>
                          <a:cs typeface="Times New Roman" pitchFamily="18" charset="0"/>
                        </a:rPr>
                        <a:t>Japanese Term</a:t>
                      </a:r>
                      <a:endParaRPr lang="en-US" sz="2400" b="1" dirty="0">
                        <a:solidFill>
                          <a:schemeClr val="bg1"/>
                        </a:solidFill>
                        <a:effectLst/>
                        <a:latin typeface="Times New Roman" pitchFamily="18" charset="0"/>
                        <a:ea typeface="Times New Roman"/>
                        <a:cs typeface="Times New Roman" pitchFamily="18" charset="0"/>
                      </a:endParaRPr>
                    </a:p>
                    <a:p>
                      <a:pPr algn="ctr"/>
                      <a:endParaRPr lang="en-US" sz="2400" dirty="0">
                        <a:solidFill>
                          <a:schemeClr val="bg1"/>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solidFill>
                            <a:schemeClr val="bg1"/>
                          </a:solidFill>
                          <a:effectLst/>
                          <a:latin typeface="Times New Roman" pitchFamily="18" charset="0"/>
                          <a:cs typeface="Times New Roman" pitchFamily="18" charset="0"/>
                        </a:rPr>
                        <a:t>English Comparable</a:t>
                      </a:r>
                      <a:endParaRPr lang="en-US" sz="2400" b="1" dirty="0">
                        <a:solidFill>
                          <a:schemeClr val="bg1"/>
                        </a:solidFill>
                        <a:effectLst/>
                        <a:latin typeface="Times New Roman" pitchFamily="18" charset="0"/>
                        <a:ea typeface="Times New Roman"/>
                        <a:cs typeface="Times New Roman" pitchFamily="18" charset="0"/>
                      </a:endParaRPr>
                    </a:p>
                    <a:p>
                      <a:pPr algn="ctr"/>
                      <a:endParaRPr lang="en-US" sz="2400" dirty="0">
                        <a:solidFill>
                          <a:schemeClr val="bg1"/>
                        </a:solidFill>
                      </a:endParaRPr>
                    </a:p>
                  </a:txBody>
                  <a:tcPr/>
                </a:tc>
                <a:extLst>
                  <a:ext uri="{0D108BD9-81ED-4DB2-BD59-A6C34878D82A}">
                    <a16:rowId xmlns:a16="http://schemas.microsoft.com/office/drawing/2014/main" val="10000"/>
                  </a:ext>
                </a:extLst>
              </a:tr>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Seiri</a:t>
                      </a:r>
                      <a:endParaRPr lang="en-US" sz="2400" b="1" dirty="0">
                        <a:effectLst/>
                        <a:latin typeface="Times New Roman" pitchFamily="18" charset="0"/>
                        <a:ea typeface="Times New Roman"/>
                        <a:cs typeface="Times New Roman" pitchFamily="18" charset="0"/>
                      </a:endParaRPr>
                    </a:p>
                    <a:p>
                      <a:pPr algn="ct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Sort</a:t>
                      </a:r>
                      <a:endParaRPr lang="en-US" sz="2400" b="1" dirty="0">
                        <a:effectLst/>
                        <a:latin typeface="Times New Roman" pitchFamily="18" charset="0"/>
                        <a:ea typeface="Times New Roman"/>
                        <a:cs typeface="Times New Roman" pitchFamily="18" charset="0"/>
                      </a:endParaRPr>
                    </a:p>
                    <a:p>
                      <a:pPr algn="ctr"/>
                      <a:endParaRPr lang="en-US" sz="2400" dirty="0"/>
                    </a:p>
                  </a:txBody>
                  <a:tcPr/>
                </a:tc>
                <a:extLst>
                  <a:ext uri="{0D108BD9-81ED-4DB2-BD59-A6C34878D82A}">
                    <a16:rowId xmlns:a16="http://schemas.microsoft.com/office/drawing/2014/main" val="10001"/>
                  </a:ext>
                </a:extLst>
              </a:tr>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Seiton</a:t>
                      </a:r>
                      <a:endParaRPr lang="en-US" sz="2400" b="1" dirty="0">
                        <a:effectLst/>
                        <a:latin typeface="Times New Roman" pitchFamily="18" charset="0"/>
                        <a:ea typeface="Times New Roman"/>
                        <a:cs typeface="Times New Roman" pitchFamily="18" charset="0"/>
                      </a:endParaRPr>
                    </a:p>
                    <a:p>
                      <a:pPr algn="ct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Set In Order</a:t>
                      </a:r>
                      <a:endParaRPr lang="en-US" sz="2400" b="1" dirty="0">
                        <a:effectLst/>
                        <a:latin typeface="Times New Roman" pitchFamily="18" charset="0"/>
                        <a:ea typeface="Times New Roman"/>
                        <a:cs typeface="Times New Roman" pitchFamily="18" charset="0"/>
                      </a:endParaRPr>
                    </a:p>
                    <a:p>
                      <a:pPr algn="ctr"/>
                      <a:endParaRPr lang="en-US" sz="2400" dirty="0"/>
                    </a:p>
                  </a:txBody>
                  <a:tcPr/>
                </a:tc>
                <a:extLst>
                  <a:ext uri="{0D108BD9-81ED-4DB2-BD59-A6C34878D82A}">
                    <a16:rowId xmlns:a16="http://schemas.microsoft.com/office/drawing/2014/main" val="10002"/>
                  </a:ext>
                </a:extLst>
              </a:tr>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Seiso</a:t>
                      </a:r>
                      <a:endParaRPr lang="en-US" sz="2400" b="1" dirty="0">
                        <a:effectLst/>
                        <a:latin typeface="Times New Roman" pitchFamily="18" charset="0"/>
                        <a:ea typeface="Times New Roman"/>
                        <a:cs typeface="Times New Roman" pitchFamily="18" charset="0"/>
                      </a:endParaRPr>
                    </a:p>
                    <a:p>
                      <a:pPr algn="ct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Shine</a:t>
                      </a:r>
                      <a:endParaRPr lang="en-US" sz="2400" b="1" dirty="0">
                        <a:effectLst/>
                        <a:latin typeface="Times New Roman" pitchFamily="18" charset="0"/>
                        <a:ea typeface="Times New Roman"/>
                        <a:cs typeface="Times New Roman" pitchFamily="18" charset="0"/>
                      </a:endParaRPr>
                    </a:p>
                    <a:p>
                      <a:pPr algn="ctr"/>
                      <a:endParaRPr lang="en-US" sz="2400" dirty="0"/>
                    </a:p>
                  </a:txBody>
                  <a:tcPr/>
                </a:tc>
                <a:extLst>
                  <a:ext uri="{0D108BD9-81ED-4DB2-BD59-A6C34878D82A}">
                    <a16:rowId xmlns:a16="http://schemas.microsoft.com/office/drawing/2014/main" val="10003"/>
                  </a:ext>
                </a:extLst>
              </a:tr>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Seiketsu</a:t>
                      </a:r>
                      <a:endParaRPr lang="en-US" sz="2400" b="1" dirty="0">
                        <a:effectLst/>
                        <a:latin typeface="Times New Roman" pitchFamily="18" charset="0"/>
                        <a:ea typeface="Times New Roman"/>
                        <a:cs typeface="Times New Roman" pitchFamily="18" charset="0"/>
                      </a:endParaRPr>
                    </a:p>
                    <a:p>
                      <a:pPr algn="ct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Standardize</a:t>
                      </a:r>
                      <a:endParaRPr lang="en-US" sz="2400" b="1" dirty="0">
                        <a:effectLst/>
                        <a:latin typeface="Times New Roman" pitchFamily="18" charset="0"/>
                        <a:ea typeface="Times New Roman"/>
                        <a:cs typeface="Times New Roman" pitchFamily="18" charset="0"/>
                      </a:endParaRPr>
                    </a:p>
                    <a:p>
                      <a:pPr algn="ctr"/>
                      <a:endParaRPr lang="en-US" sz="2400" dirty="0"/>
                    </a:p>
                  </a:txBody>
                  <a:tcPr/>
                </a:tc>
                <a:extLst>
                  <a:ext uri="{0D108BD9-81ED-4DB2-BD59-A6C34878D82A}">
                    <a16:rowId xmlns:a16="http://schemas.microsoft.com/office/drawing/2014/main" val="10004"/>
                  </a:ext>
                </a:extLst>
              </a:tr>
              <a:tr h="7255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Shitsuke</a:t>
                      </a:r>
                      <a:endParaRPr lang="en-US" sz="2400" b="1" dirty="0">
                        <a:effectLst/>
                        <a:latin typeface="Times New Roman" pitchFamily="18" charset="0"/>
                        <a:ea typeface="Times New Roman"/>
                        <a:cs typeface="Times New Roman" pitchFamily="18" charset="0"/>
                      </a:endParaRPr>
                    </a:p>
                    <a:p>
                      <a:pPr algn="ctr"/>
                      <a:endParaRPr lang="en-US" sz="24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a:effectLst/>
                          <a:latin typeface="Times New Roman" pitchFamily="18" charset="0"/>
                          <a:cs typeface="Times New Roman" pitchFamily="18" charset="0"/>
                        </a:rPr>
                        <a:t>Sustain</a:t>
                      </a:r>
                      <a:endParaRPr lang="en-US" sz="2400" b="1" dirty="0">
                        <a:effectLst/>
                        <a:latin typeface="Times New Roman" pitchFamily="18" charset="0"/>
                        <a:ea typeface="Times New Roman"/>
                        <a:cs typeface="Times New Roman" pitchFamily="18" charset="0"/>
                      </a:endParaRPr>
                    </a:p>
                    <a:p>
                      <a:pPr algn="ctr"/>
                      <a:endParaRPr lang="en-US" sz="2400" dirty="0"/>
                    </a:p>
                  </a:txBody>
                  <a:tcPr/>
                </a:tc>
                <a:extLst>
                  <a:ext uri="{0D108BD9-81ED-4DB2-BD59-A6C34878D82A}">
                    <a16:rowId xmlns:a16="http://schemas.microsoft.com/office/drawing/2014/main" val="10005"/>
                  </a:ext>
                </a:extLst>
              </a:tr>
            </a:tbl>
          </a:graphicData>
        </a:graphic>
      </p:graphicFrame>
      <p:pic>
        <p:nvPicPr>
          <p:cNvPr id="7"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50582"/>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09B9856D-7318-41AA-8235-27252F865C4A}" type="slidenum">
              <a:rPr lang="en-US" smtClean="0"/>
              <a:t>21</a:t>
            </a:fld>
            <a:endParaRPr lang="en-US" dirty="0"/>
          </a:p>
        </p:txBody>
      </p:sp>
    </p:spTree>
    <p:extLst>
      <p:ext uri="{BB962C8B-B14F-4D97-AF65-F5344CB8AC3E}">
        <p14:creationId xmlns:p14="http://schemas.microsoft.com/office/powerpoint/2010/main" val="26521867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5S's - an English "translation“</a:t>
            </a:r>
          </a:p>
        </p:txBody>
      </p:sp>
      <p:sp>
        <p:nvSpPr>
          <p:cNvPr id="3" name="Rectangle 2"/>
          <p:cNvSpPr/>
          <p:nvPr/>
        </p:nvSpPr>
        <p:spPr>
          <a:xfrm>
            <a:off x="718686" y="1828800"/>
            <a:ext cx="8001000" cy="3323987"/>
          </a:xfrm>
          <a:prstGeom prst="rect">
            <a:avLst/>
          </a:prstGeom>
        </p:spPr>
        <p:txBody>
          <a:bodyPr wrap="square">
            <a:spAutoFit/>
          </a:bodyPr>
          <a:lstStyle/>
          <a:p>
            <a:pPr marL="514350" lvl="0" indent="-514350">
              <a:lnSpc>
                <a:spcPct val="150000"/>
              </a:lnSpc>
              <a:buFont typeface="+mj-lt"/>
              <a:buAutoNum type="arabicPeriod"/>
            </a:pPr>
            <a:r>
              <a:rPr lang="en-US" sz="2800"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Sort: </a:t>
            </a:r>
            <a:r>
              <a:rPr lang="en-US" sz="2800" dirty="0">
                <a:latin typeface="Times New Roman" pitchFamily="18" charset="0"/>
                <a:cs typeface="Times New Roman" pitchFamily="18" charset="0"/>
              </a:rPr>
              <a:t>Clearing the work area </a:t>
            </a:r>
          </a:p>
          <a:p>
            <a:pPr marL="514350" lvl="0" indent="-514350">
              <a:lnSpc>
                <a:spcPct val="150000"/>
              </a:lnSpc>
              <a:buFont typeface="+mj-lt"/>
              <a:buAutoNum type="arabicPeriod"/>
            </a:pPr>
            <a:r>
              <a:rPr lang="en-US" sz="2800"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Set in Order: </a:t>
            </a:r>
            <a:r>
              <a:rPr lang="en-US" sz="2800" dirty="0">
                <a:latin typeface="Times New Roman" pitchFamily="18" charset="0"/>
                <a:cs typeface="Times New Roman" pitchFamily="18" charset="0"/>
              </a:rPr>
              <a:t>Designating locations </a:t>
            </a:r>
          </a:p>
          <a:p>
            <a:pPr marL="514350" lvl="0" indent="-514350">
              <a:lnSpc>
                <a:spcPct val="150000"/>
              </a:lnSpc>
              <a:buFont typeface="+mj-lt"/>
              <a:buAutoNum type="arabicPeriod"/>
            </a:pPr>
            <a:r>
              <a:rPr lang="en-US" sz="2800"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Shine: </a:t>
            </a:r>
            <a:r>
              <a:rPr lang="en-US" sz="2800" dirty="0">
                <a:latin typeface="Times New Roman" pitchFamily="18" charset="0"/>
                <a:cs typeface="Times New Roman" pitchFamily="18" charset="0"/>
              </a:rPr>
              <a:t>Cleanliness &amp; workplace appearance </a:t>
            </a:r>
          </a:p>
          <a:p>
            <a:pPr marL="514350" lvl="0" indent="-514350">
              <a:lnSpc>
                <a:spcPct val="150000"/>
              </a:lnSpc>
              <a:buFont typeface="+mj-lt"/>
              <a:buAutoNum type="arabicPeriod"/>
            </a:pPr>
            <a:r>
              <a:rPr lang="en-US" sz="2800"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Standardize: </a:t>
            </a:r>
            <a:r>
              <a:rPr lang="en-US" sz="2800" dirty="0">
                <a:latin typeface="Times New Roman" pitchFamily="18" charset="0"/>
                <a:cs typeface="Times New Roman" pitchFamily="18" charset="0"/>
              </a:rPr>
              <a:t>Everyone doing things the same way </a:t>
            </a:r>
          </a:p>
          <a:p>
            <a:pPr marL="514350" lvl="0" indent="-514350">
              <a:lnSpc>
                <a:spcPct val="150000"/>
              </a:lnSpc>
              <a:buFont typeface="+mj-lt"/>
              <a:buAutoNum type="arabicPeriod"/>
            </a:pPr>
            <a:r>
              <a:rPr lang="en-US" sz="2800" i="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Sustain: </a:t>
            </a:r>
            <a:r>
              <a:rPr lang="en-US" sz="2800" dirty="0">
                <a:latin typeface="Times New Roman" pitchFamily="18" charset="0"/>
                <a:cs typeface="Times New Roman" pitchFamily="18" charset="0"/>
              </a:rPr>
              <a:t>Ingraining the 5S's into the culture </a:t>
            </a:r>
          </a:p>
        </p:txBody>
      </p:sp>
      <p:pic>
        <p:nvPicPr>
          <p:cNvPr id="4"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7686" y="2585918"/>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09B9856D-7318-41AA-8235-27252F865C4A}" type="slidenum">
              <a:rPr lang="en-US" smtClean="0"/>
              <a:t>22</a:t>
            </a:fld>
            <a:endParaRPr lang="en-US" dirty="0"/>
          </a:p>
        </p:txBody>
      </p:sp>
    </p:spTree>
    <p:extLst>
      <p:ext uri="{BB962C8B-B14F-4D97-AF65-F5344CB8AC3E}">
        <p14:creationId xmlns:p14="http://schemas.microsoft.com/office/powerpoint/2010/main" val="1698885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14676" y="235017"/>
            <a:ext cx="7924800" cy="1143000"/>
          </a:xfrm>
        </p:spPr>
        <p:txBody>
          <a:bodyPr/>
          <a:lstStyle/>
          <a:p>
            <a:pPr algn="l"/>
            <a:r>
              <a:rPr lang="en-US" dirty="0"/>
              <a:t>5s Step 1</a:t>
            </a:r>
          </a:p>
        </p:txBody>
      </p:sp>
      <p:sp>
        <p:nvSpPr>
          <p:cNvPr id="4" name="Slide Number Placeholder 3"/>
          <p:cNvSpPr>
            <a:spLocks noGrp="1"/>
          </p:cNvSpPr>
          <p:nvPr>
            <p:ph type="sldNum" sz="quarter" idx="12"/>
          </p:nvPr>
        </p:nvSpPr>
        <p:spPr/>
        <p:txBody>
          <a:bodyPr/>
          <a:lstStyle/>
          <a:p>
            <a:fld id="{09B9856D-7318-41AA-8235-27252F865C4A}" type="slidenum">
              <a:rPr lang="en-US" smtClean="0"/>
              <a:pPr/>
              <a:t>23</a:t>
            </a:fld>
            <a:endParaRPr lang="en-US" dirty="0"/>
          </a:p>
        </p:txBody>
      </p:sp>
      <p:sp>
        <p:nvSpPr>
          <p:cNvPr id="2" name="Rectangle 1"/>
          <p:cNvSpPr/>
          <p:nvPr/>
        </p:nvSpPr>
        <p:spPr>
          <a:xfrm>
            <a:off x="685800" y="1371600"/>
            <a:ext cx="7772400" cy="5509200"/>
          </a:xfrm>
          <a:prstGeom prst="rect">
            <a:avLst/>
          </a:prstGeom>
        </p:spPr>
        <p:txBody>
          <a:bodyPr wrap="square">
            <a:spAutoFit/>
          </a:bodyPr>
          <a:lstStyle/>
          <a:p>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1</a:t>
            </a:r>
            <a:r>
              <a:rPr lang="en-US" sz="2800" baseline="30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a:t>
            </a:r>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 Step ~ Sort Clearing the area </a:t>
            </a:r>
            <a:r>
              <a:rPr lang="en-US" sz="2800" dirty="0">
                <a:solidFill>
                  <a:srgbClr val="0000CC"/>
                </a:solidFill>
                <a:latin typeface="Times New Roman" pitchFamily="18" charset="0"/>
                <a:cs typeface="Times New Roman" pitchFamily="18" charset="0"/>
              </a:rPr>
              <a:t>means organizing the workplace so that it is a more effective, more efficient place to work.</a:t>
            </a:r>
          </a:p>
          <a:p>
            <a:pPr marL="457200" indent="-225425">
              <a:buFont typeface="Arial" pitchFamily="34" charset="0"/>
              <a:buChar char="•"/>
            </a:pPr>
            <a:r>
              <a:rPr lang="en-US" sz="2800" dirty="0">
                <a:latin typeface="Times New Roman" pitchFamily="18" charset="0"/>
                <a:cs typeface="Times New Roman" pitchFamily="18" charset="0"/>
              </a:rPr>
              <a:t>During this process items not needed  are eliminated.</a:t>
            </a:r>
          </a:p>
          <a:p>
            <a:pPr marL="1030288" lvl="2" indent="-230188" fontAlgn="base">
              <a:spcBef>
                <a:spcPct val="0"/>
              </a:spcBef>
              <a:spcAft>
                <a:spcPct val="0"/>
              </a:spcAft>
              <a:buFontTx/>
              <a:buChar char="•"/>
            </a:pPr>
            <a:r>
              <a:rPr lang="en-US" sz="2400" dirty="0">
                <a:solidFill>
                  <a:srgbClr val="000000"/>
                </a:solidFill>
                <a:latin typeface="Times New Roman" pitchFamily="18" charset="0"/>
                <a:ea typeface="Times New Roman" pitchFamily="18" charset="0"/>
                <a:cs typeface="Times New Roman" pitchFamily="18" charset="0"/>
              </a:rPr>
              <a:t>Define what is needed. </a:t>
            </a:r>
            <a:endParaRPr lang="en-US" sz="2400" dirty="0">
              <a:latin typeface="Times New Roman" pitchFamily="18" charset="0"/>
              <a:cs typeface="Times New Roman" pitchFamily="18" charset="0"/>
            </a:endParaRPr>
          </a:p>
          <a:p>
            <a:pPr marL="1030288" lvl="2" indent="-230188" eaLnBrk="0" fontAlgn="base" hangingPunct="0">
              <a:spcBef>
                <a:spcPct val="0"/>
              </a:spcBef>
              <a:spcAft>
                <a:spcPct val="0"/>
              </a:spcAft>
              <a:buFontTx/>
              <a:buChar char="•"/>
            </a:pPr>
            <a:r>
              <a:rPr lang="en-US" sz="2400" dirty="0">
                <a:solidFill>
                  <a:srgbClr val="000000"/>
                </a:solidFill>
                <a:latin typeface="Times New Roman" pitchFamily="18" charset="0"/>
                <a:ea typeface="Times New Roman" pitchFamily="18" charset="0"/>
                <a:cs typeface="Times New Roman" pitchFamily="18" charset="0"/>
              </a:rPr>
              <a:t>Define what is NOT needed. </a:t>
            </a:r>
            <a:endParaRPr lang="en-US" sz="2400" dirty="0">
              <a:latin typeface="Times New Roman" pitchFamily="18" charset="0"/>
              <a:cs typeface="Times New Roman" pitchFamily="18" charset="0"/>
            </a:endParaRPr>
          </a:p>
          <a:p>
            <a:pPr marL="1030288" lvl="2" indent="-230188" eaLnBrk="0" fontAlgn="base" hangingPunct="0">
              <a:spcBef>
                <a:spcPct val="0"/>
              </a:spcBef>
              <a:spcAft>
                <a:spcPct val="0"/>
              </a:spcAft>
              <a:buFontTx/>
              <a:buChar char="•"/>
            </a:pPr>
            <a:r>
              <a:rPr lang="en-US" sz="2400" dirty="0">
                <a:solidFill>
                  <a:srgbClr val="000000"/>
                </a:solidFill>
                <a:latin typeface="Times New Roman" pitchFamily="18" charset="0"/>
                <a:ea typeface="Times New Roman" pitchFamily="18" charset="0"/>
                <a:cs typeface="Times New Roman" pitchFamily="18" charset="0"/>
              </a:rPr>
              <a:t>Disposition the items is determined, keep, move to new location, trash, sell, etc.</a:t>
            </a:r>
          </a:p>
          <a:p>
            <a:pPr marL="1030288" lvl="2" indent="-230188" eaLnBrk="0" fontAlgn="base" hangingPunct="0">
              <a:spcBef>
                <a:spcPct val="0"/>
              </a:spcBef>
              <a:spcAft>
                <a:spcPct val="0"/>
              </a:spcAft>
              <a:buFontTx/>
              <a:buChar char="•"/>
            </a:pPr>
            <a:r>
              <a:rPr lang="en-US" sz="2400" dirty="0">
                <a:latin typeface="Times New Roman" pitchFamily="18" charset="0"/>
                <a:cs typeface="Times New Roman" pitchFamily="18" charset="0"/>
              </a:rPr>
              <a:t>Take action: Sort out (move out) what is not needed and move in what is needed (and is not there now).</a:t>
            </a:r>
          </a:p>
          <a:p>
            <a:pPr marL="231775"/>
            <a:r>
              <a:rPr lang="en-US" sz="2800" dirty="0">
                <a:latin typeface="Times New Roman" pitchFamily="18" charset="0"/>
                <a:cs typeface="Times New Roman" pitchFamily="18" charset="0"/>
              </a:rPr>
              <a:t> </a:t>
            </a:r>
          </a:p>
          <a:p>
            <a:pPr marL="231775"/>
            <a:endParaRPr lang="en-US" sz="4000" dirty="0">
              <a:latin typeface="Times New Roman" pitchFamily="18" charset="0"/>
              <a:cs typeface="Times New Roman" pitchFamily="18" charset="0"/>
            </a:endParaRPr>
          </a:p>
        </p:txBody>
      </p:sp>
    </p:spTree>
    <p:extLst>
      <p:ext uri="{BB962C8B-B14F-4D97-AF65-F5344CB8AC3E}">
        <p14:creationId xmlns:p14="http://schemas.microsoft.com/office/powerpoint/2010/main" val="2756257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03434" y="228600"/>
            <a:ext cx="7620000" cy="1143000"/>
          </a:xfrm>
        </p:spPr>
        <p:txBody>
          <a:bodyPr/>
          <a:lstStyle/>
          <a:p>
            <a:pPr algn="l"/>
            <a:r>
              <a:rPr lang="en-US" dirty="0"/>
              <a:t>5s Step 2</a:t>
            </a:r>
          </a:p>
        </p:txBody>
      </p:sp>
      <p:sp>
        <p:nvSpPr>
          <p:cNvPr id="4" name="Slide Number Placeholder 3"/>
          <p:cNvSpPr>
            <a:spLocks noGrp="1"/>
          </p:cNvSpPr>
          <p:nvPr>
            <p:ph type="sldNum" sz="quarter" idx="12"/>
          </p:nvPr>
        </p:nvSpPr>
        <p:spPr/>
        <p:txBody>
          <a:bodyPr/>
          <a:lstStyle/>
          <a:p>
            <a:fld id="{09B9856D-7318-41AA-8235-27252F865C4A}" type="slidenum">
              <a:rPr lang="en-US" smtClean="0"/>
              <a:pPr/>
              <a:t>24</a:t>
            </a:fld>
            <a:endParaRPr lang="en-US" dirty="0"/>
          </a:p>
        </p:txBody>
      </p:sp>
      <p:sp>
        <p:nvSpPr>
          <p:cNvPr id="2" name="Rectangle 1"/>
          <p:cNvSpPr/>
          <p:nvPr/>
        </p:nvSpPr>
        <p:spPr>
          <a:xfrm>
            <a:off x="990600" y="1295400"/>
            <a:ext cx="7162800" cy="5693866"/>
          </a:xfrm>
          <a:prstGeom prst="rect">
            <a:avLst/>
          </a:prstGeom>
        </p:spPr>
        <p:txBody>
          <a:bodyPr wrap="square">
            <a:spAutoFit/>
          </a:bodyPr>
          <a:lstStyle/>
          <a:p>
            <a:r>
              <a:rPr lang="en-US" sz="28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Step 2 ~ Set in Order or designating locations is about organization and orderliness. </a:t>
            </a:r>
          </a:p>
          <a:p>
            <a:pPr marL="400050" indent="-284163" fontAlgn="base">
              <a:spcBef>
                <a:spcPct val="0"/>
              </a:spcBef>
              <a:spcAft>
                <a:spcPct val="0"/>
              </a:spcAft>
              <a:buFont typeface="Arial" pitchFamily="34" charset="0"/>
              <a:buChar char="•"/>
            </a:pPr>
            <a:r>
              <a:rPr lang="en-US" sz="2800" dirty="0">
                <a:latin typeface="Times New Roman" pitchFamily="18" charset="0"/>
                <a:cs typeface="Times New Roman" pitchFamily="18" charset="0"/>
              </a:rPr>
              <a:t>It means that there is a place for everything and everything must be in its place</a:t>
            </a:r>
            <a:r>
              <a:rPr lang="en-US" sz="2800" b="1" dirty="0">
                <a:latin typeface="Times New Roman" pitchFamily="18" charset="0"/>
                <a:cs typeface="Times New Roman" pitchFamily="18" charset="0"/>
              </a:rPr>
              <a:t>.</a:t>
            </a:r>
            <a:r>
              <a:rPr lang="en-US" sz="2800" dirty="0">
                <a:solidFill>
                  <a:srgbClr val="000000"/>
                </a:solidFill>
                <a:latin typeface="Verdana" pitchFamily="34" charset="0"/>
                <a:ea typeface="Times New Roman" pitchFamily="18" charset="0"/>
                <a:cs typeface="Arial" pitchFamily="34" charset="0"/>
              </a:rPr>
              <a:t> </a:t>
            </a:r>
          </a:p>
          <a:p>
            <a:pPr marL="857250" lvl="1" indent="-284163" fontAlgn="base">
              <a:spcBef>
                <a:spcPct val="0"/>
              </a:spcBef>
              <a:spcAft>
                <a:spcPct val="0"/>
              </a:spcAft>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Creating 5s designated locations enables employees to exert visual control over everything needed in the work area. </a:t>
            </a:r>
          </a:p>
          <a:p>
            <a:pPr marL="857250" lvl="1" indent="-284163" fontAlgn="base">
              <a:spcBef>
                <a:spcPct val="0"/>
              </a:spcBef>
              <a:spcAft>
                <a:spcPct val="0"/>
              </a:spcAft>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At a glance, employees are able to see if things are in-place or out-of-place and if more materials, supplies, or tools need to be ordered. </a:t>
            </a:r>
            <a:endParaRPr lang="en-US" sz="2400" dirty="0">
              <a:latin typeface="Times New Roman" pitchFamily="18" charset="0"/>
              <a:cs typeface="Times New Roman" pitchFamily="18" charset="0"/>
            </a:endParaRPr>
          </a:p>
          <a:p>
            <a:pPr marL="400050" lvl="0" indent="-284163" fontAlgn="base">
              <a:spcBef>
                <a:spcPct val="0"/>
              </a:spcBef>
              <a:spcAft>
                <a:spcPct val="0"/>
              </a:spcAft>
              <a:buFont typeface="Arial" pitchFamily="34" charset="0"/>
              <a:buChar char="•"/>
            </a:pPr>
            <a:endParaRPr lang="en-US" sz="2800" b="1" dirty="0">
              <a:latin typeface="Times New Roman" pitchFamily="18" charset="0"/>
              <a:cs typeface="Times New Roman" pitchFamily="18" charset="0"/>
            </a:endParaRPr>
          </a:p>
          <a:p>
            <a:pPr marL="115887" lvl="0" fontAlgn="base">
              <a:spcBef>
                <a:spcPct val="0"/>
              </a:spcBef>
              <a:spcAft>
                <a:spcPct val="0"/>
              </a:spcAft>
            </a:pPr>
            <a:r>
              <a:rPr lang="en-US" sz="2800" b="1" dirty="0">
                <a:latin typeface="Times New Roman" pitchFamily="18" charset="0"/>
                <a:cs typeface="Times New Roman" pitchFamily="18" charset="0"/>
              </a:rPr>
              <a:t> </a:t>
            </a:r>
          </a:p>
          <a:p>
            <a:pPr marL="573087" lvl="1" eaLnBrk="0" fontAlgn="base" hangingPunct="0">
              <a:spcBef>
                <a:spcPct val="0"/>
              </a:spcBef>
              <a:spcAft>
                <a:spcPct val="0"/>
              </a:spcAft>
              <a:tabLst>
                <a:tab pos="457200" algn="l"/>
              </a:tabLst>
            </a:pPr>
            <a:endParaRPr lang="en-US" sz="2400" dirty="0">
              <a:latin typeface="Times New Roman" pitchFamily="18" charset="0"/>
              <a:cs typeface="Times New Roman" pitchFamily="18" charset="0"/>
            </a:endParaRPr>
          </a:p>
          <a:p>
            <a:pPr marL="457200" indent="-225425">
              <a:buFont typeface="Arial" pitchFamily="34" charset="0"/>
              <a:buChar char="•"/>
            </a:pPr>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7857512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304800"/>
            <a:ext cx="7696200" cy="1143000"/>
          </a:xfrm>
        </p:spPr>
        <p:txBody>
          <a:bodyPr/>
          <a:lstStyle/>
          <a:p>
            <a:pPr algn="l"/>
            <a:r>
              <a:rPr lang="en-US" dirty="0"/>
              <a:t>5s Step 3</a:t>
            </a:r>
          </a:p>
        </p:txBody>
      </p:sp>
      <p:sp>
        <p:nvSpPr>
          <p:cNvPr id="4" name="Slide Number Placeholder 3"/>
          <p:cNvSpPr>
            <a:spLocks noGrp="1"/>
          </p:cNvSpPr>
          <p:nvPr>
            <p:ph type="sldNum" sz="quarter" idx="12"/>
          </p:nvPr>
        </p:nvSpPr>
        <p:spPr/>
        <p:txBody>
          <a:bodyPr/>
          <a:lstStyle/>
          <a:p>
            <a:fld id="{09B9856D-7318-41AA-8235-27252F865C4A}" type="slidenum">
              <a:rPr lang="en-US" smtClean="0"/>
              <a:pPr/>
              <a:t>25</a:t>
            </a:fld>
            <a:endParaRPr lang="en-US" dirty="0"/>
          </a:p>
        </p:txBody>
      </p:sp>
      <p:sp>
        <p:nvSpPr>
          <p:cNvPr id="2" name="Rectangle 1"/>
          <p:cNvSpPr/>
          <p:nvPr/>
        </p:nvSpPr>
        <p:spPr>
          <a:xfrm>
            <a:off x="838200" y="1447800"/>
            <a:ext cx="7391400" cy="4893647"/>
          </a:xfrm>
          <a:prstGeom prst="rect">
            <a:avLst/>
          </a:prstGeom>
        </p:spPr>
        <p:txBody>
          <a:bodyPr wrap="square">
            <a:spAutoFit/>
          </a:bodyPr>
          <a:lstStyle/>
          <a:p>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Step 3 ~ The Shine phase is more than making the work area spic and span.</a:t>
            </a:r>
          </a:p>
          <a:p>
            <a:pPr marL="461963" lvl="0" indent="-288925" fontAlgn="base">
              <a:spcBef>
                <a:spcPct val="0"/>
              </a:spcBef>
              <a:spcAft>
                <a:spcPct val="0"/>
              </a:spcAft>
              <a:buFontTx/>
              <a:buChar char="•"/>
            </a:pPr>
            <a:r>
              <a:rPr lang="en-US" sz="2800" dirty="0">
                <a:solidFill>
                  <a:srgbClr val="000000"/>
                </a:solidFill>
                <a:latin typeface="Times New Roman" pitchFamily="18" charset="0"/>
                <a:ea typeface="Times New Roman" pitchFamily="18" charset="0"/>
                <a:cs typeface="Times New Roman" pitchFamily="18" charset="0"/>
              </a:rPr>
              <a:t>There are three aspects of shine: getting the workplace clean, maintaining its appearance, and using preventive measures to keep it clean</a:t>
            </a:r>
            <a:r>
              <a:rPr lang="en-US" sz="2800" dirty="0">
                <a:solidFill>
                  <a:srgbClr val="000000"/>
                </a:solidFill>
                <a:latin typeface="Verdana" pitchFamily="34" charset="0"/>
                <a:ea typeface="Times New Roman" pitchFamily="18" charset="0"/>
                <a:cs typeface="Arial" pitchFamily="34" charset="0"/>
              </a:rPr>
              <a:t>. </a:t>
            </a:r>
          </a:p>
          <a:p>
            <a:pPr marL="919163" lvl="1" indent="-288925" fontAlgn="base">
              <a:spcBef>
                <a:spcPct val="0"/>
              </a:spcBef>
              <a:spcAft>
                <a:spcPct val="0"/>
              </a:spcAft>
              <a:buFontTx/>
              <a:buChar char="•"/>
            </a:pPr>
            <a:r>
              <a:rPr lang="en-US" sz="2400" dirty="0">
                <a:solidFill>
                  <a:srgbClr val="000000"/>
                </a:solidFill>
                <a:latin typeface="Times New Roman" pitchFamily="18" charset="0"/>
                <a:ea typeface="Times New Roman" pitchFamily="18" charset="0"/>
                <a:cs typeface="Times New Roman" pitchFamily="18" charset="0"/>
              </a:rPr>
              <a:t>Continued housekeeping is one way to keep the work area, tools, and equipment clean, but cost money. </a:t>
            </a:r>
          </a:p>
          <a:p>
            <a:pPr marL="919163" lvl="1" indent="-288925" fontAlgn="base">
              <a:spcBef>
                <a:spcPct val="0"/>
              </a:spcBef>
              <a:spcAft>
                <a:spcPct val="0"/>
              </a:spcAft>
              <a:buFontTx/>
              <a:buChar char="•"/>
            </a:pPr>
            <a:r>
              <a:rPr lang="en-US" sz="2400" dirty="0">
                <a:solidFill>
                  <a:srgbClr val="000000"/>
                </a:solidFill>
                <a:latin typeface="Times New Roman" pitchFamily="18" charset="0"/>
                <a:ea typeface="Times New Roman" pitchFamily="18" charset="0"/>
                <a:cs typeface="Times New Roman" pitchFamily="18" charset="0"/>
              </a:rPr>
              <a:t>Root cause analysis, mistake-proofing, and the use of preventive measures are important to keep the workplace clean and orderly &amp; </a:t>
            </a:r>
            <a:r>
              <a:rPr lang="en-US" sz="2400" u="sng" dirty="0">
                <a:solidFill>
                  <a:srgbClr val="000000"/>
                </a:solidFill>
                <a:latin typeface="Times New Roman" pitchFamily="18" charset="0"/>
                <a:ea typeface="Times New Roman" pitchFamily="18" charset="0"/>
                <a:cs typeface="Times New Roman" pitchFamily="18" charset="0"/>
              </a:rPr>
              <a:t>save money</a:t>
            </a:r>
            <a:r>
              <a:rPr lang="en-US" sz="2400" dirty="0">
                <a:solidFill>
                  <a:srgbClr val="000000"/>
                </a:solidFill>
                <a:latin typeface="Times New Roman" pitchFamily="18" charset="0"/>
                <a:ea typeface="Times New Roman" pitchFamily="18" charset="0"/>
                <a:cs typeface="Times New Roman" pitchFamily="18" charset="0"/>
              </a:rPr>
              <a:t>.</a:t>
            </a:r>
            <a:endParaRPr lang="en-US" sz="2400" dirty="0">
              <a:latin typeface="Times New Roman" pitchFamily="18" charset="0"/>
              <a:cs typeface="Times New Roman" pitchFamily="18" charset="0"/>
            </a:endParaRPr>
          </a:p>
          <a:p>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35223026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304800"/>
            <a:ext cx="8229600" cy="1143000"/>
          </a:xfrm>
        </p:spPr>
        <p:txBody>
          <a:bodyPr/>
          <a:lstStyle/>
          <a:p>
            <a:pPr algn="l"/>
            <a:r>
              <a:rPr lang="en-US" dirty="0"/>
              <a:t>5s Step 4</a:t>
            </a:r>
          </a:p>
        </p:txBody>
      </p:sp>
      <p:sp>
        <p:nvSpPr>
          <p:cNvPr id="4" name="Slide Number Placeholder 3"/>
          <p:cNvSpPr>
            <a:spLocks noGrp="1"/>
          </p:cNvSpPr>
          <p:nvPr>
            <p:ph type="sldNum" sz="quarter" idx="12"/>
          </p:nvPr>
        </p:nvSpPr>
        <p:spPr/>
        <p:txBody>
          <a:bodyPr/>
          <a:lstStyle/>
          <a:p>
            <a:fld id="{09B9856D-7318-41AA-8235-27252F865C4A}" type="slidenum">
              <a:rPr lang="en-US" smtClean="0"/>
              <a:pPr/>
              <a:t>26</a:t>
            </a:fld>
            <a:endParaRPr lang="en-US" dirty="0"/>
          </a:p>
        </p:txBody>
      </p:sp>
      <p:sp>
        <p:nvSpPr>
          <p:cNvPr id="2" name="Rectangle 1"/>
          <p:cNvSpPr/>
          <p:nvPr/>
        </p:nvSpPr>
        <p:spPr>
          <a:xfrm>
            <a:off x="990600" y="1447800"/>
            <a:ext cx="7239000" cy="4401205"/>
          </a:xfrm>
          <a:prstGeom prst="rect">
            <a:avLst/>
          </a:prstGeom>
        </p:spPr>
        <p:txBody>
          <a:bodyPr wrap="square">
            <a:spAutoFit/>
          </a:bodyPr>
          <a:lstStyle/>
          <a:p>
            <a:pPr lvl="0"/>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Step 4 ~ Standardize, the fourth of the 5S's, involves putting the systems in place to ensure that everyone does things the same way. </a:t>
            </a:r>
          </a:p>
          <a:p>
            <a:pPr marL="457200" lvl="0" indent="-284163">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The methodology for Sorting needs to be standardized</a:t>
            </a:r>
          </a:p>
          <a:p>
            <a:pPr marL="457200" lvl="0" indent="-284163">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 The approach to Set in Order needs to be standardized, and Shine especially needs to be standardized. </a:t>
            </a:r>
          </a:p>
          <a:p>
            <a:pPr marL="457200" lvl="0" indent="-284163">
              <a:buFont typeface="Arial" pitchFamily="34" charset="0"/>
              <a:buChar char="•"/>
            </a:pPr>
            <a:r>
              <a:rPr lang="en-US" sz="2400" dirty="0">
                <a:solidFill>
                  <a:srgbClr val="000000"/>
                </a:solidFill>
                <a:latin typeface="Times New Roman" pitchFamily="18" charset="0"/>
                <a:cs typeface="Times New Roman" pitchFamily="18" charset="0"/>
              </a:rPr>
              <a:t>In order to standardize r</a:t>
            </a:r>
            <a:r>
              <a:rPr lang="en-US" sz="2400" dirty="0">
                <a:latin typeface="Times New Roman" pitchFamily="18" charset="0"/>
                <a:cs typeface="Times New Roman" pitchFamily="18" charset="0"/>
              </a:rPr>
              <a:t>oles and responsibilities must be clear and consistently applied. </a:t>
            </a:r>
          </a:p>
          <a:p>
            <a:endParaRPr lang="en-US" sz="2800" b="1" dirty="0">
              <a:latin typeface="Times New Roman" pitchFamily="18" charset="0"/>
              <a:cs typeface="Times New Roman" pitchFamily="18" charset="0"/>
            </a:endParaRPr>
          </a:p>
        </p:txBody>
      </p:sp>
    </p:spTree>
    <p:extLst>
      <p:ext uri="{BB962C8B-B14F-4D97-AF65-F5344CB8AC3E}">
        <p14:creationId xmlns:p14="http://schemas.microsoft.com/office/powerpoint/2010/main" val="2259219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74638"/>
            <a:ext cx="7848600" cy="1143000"/>
          </a:xfrm>
        </p:spPr>
        <p:txBody>
          <a:bodyPr/>
          <a:lstStyle/>
          <a:p>
            <a:pPr algn="l"/>
            <a:r>
              <a:rPr lang="en-US" dirty="0"/>
              <a:t>5s Step 5</a:t>
            </a:r>
          </a:p>
        </p:txBody>
      </p:sp>
      <p:sp>
        <p:nvSpPr>
          <p:cNvPr id="4" name="Slide Number Placeholder 3"/>
          <p:cNvSpPr>
            <a:spLocks noGrp="1"/>
          </p:cNvSpPr>
          <p:nvPr>
            <p:ph type="sldNum" sz="quarter" idx="12"/>
          </p:nvPr>
        </p:nvSpPr>
        <p:spPr/>
        <p:txBody>
          <a:bodyPr/>
          <a:lstStyle/>
          <a:p>
            <a:fld id="{09B9856D-7318-41AA-8235-27252F865C4A}" type="slidenum">
              <a:rPr lang="en-US" smtClean="0"/>
              <a:pPr/>
              <a:t>27</a:t>
            </a:fld>
            <a:endParaRPr lang="en-US" dirty="0"/>
          </a:p>
        </p:txBody>
      </p:sp>
      <p:sp>
        <p:nvSpPr>
          <p:cNvPr id="2" name="Rectangle 1"/>
          <p:cNvSpPr/>
          <p:nvPr/>
        </p:nvSpPr>
        <p:spPr>
          <a:xfrm>
            <a:off x="838200" y="1371600"/>
            <a:ext cx="7315200" cy="5601533"/>
          </a:xfrm>
          <a:prstGeom prst="rect">
            <a:avLst/>
          </a:prstGeom>
        </p:spPr>
        <p:txBody>
          <a:bodyPr wrap="square">
            <a:spAutoFit/>
          </a:bodyPr>
          <a:lstStyle/>
          <a:p>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Step 5 ~ Sustain is perhaps the most difficult phase of the 5S's.</a:t>
            </a:r>
            <a:endParaRPr lang="en-US" sz="2800" b="1" dirty="0">
              <a:latin typeface="Times New Roman" pitchFamily="18" charset="0"/>
              <a:cs typeface="Times New Roman" pitchFamily="18" charset="0"/>
            </a:endParaRPr>
          </a:p>
          <a:p>
            <a:pPr marL="457200" indent="-284163">
              <a:buFont typeface="Arial" pitchFamily="34" charset="0"/>
              <a:buChar char="•"/>
            </a:pPr>
            <a:r>
              <a:rPr lang="en-US" sz="2800" dirty="0">
                <a:latin typeface="Times New Roman" pitchFamily="18" charset="0"/>
                <a:cs typeface="Times New Roman" pitchFamily="18" charset="0"/>
              </a:rPr>
              <a:t>Sustaining the 5S effort takes a lot of work. It takes commitment and involvement by everyone to keep the effort going and to prevent the organization from just sliding back into the old ways of doing things</a:t>
            </a:r>
            <a:r>
              <a:rPr lang="en-US" sz="2400" dirty="0">
                <a:latin typeface="Times New Roman" pitchFamily="18" charset="0"/>
                <a:cs typeface="Times New Roman" pitchFamily="18" charset="0"/>
              </a:rPr>
              <a:t>.</a:t>
            </a:r>
          </a:p>
          <a:p>
            <a:pPr marL="914400" lvl="1" indent="-284163">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Sustaining requires keeping everyone involved, continually reinforcing what and why the 5S's are important. </a:t>
            </a:r>
            <a:endParaRPr lang="en-US" sz="2400" dirty="0">
              <a:latin typeface="Times New Roman" pitchFamily="18" charset="0"/>
              <a:cs typeface="Times New Roman" pitchFamily="18" charset="0"/>
            </a:endParaRPr>
          </a:p>
          <a:p>
            <a:pPr marL="914400" lvl="1" indent="-284163">
              <a:buFont typeface="Arial" pitchFamily="34" charset="0"/>
              <a:buChar char="•"/>
            </a:pPr>
            <a:r>
              <a:rPr lang="en-US" sz="2400" dirty="0">
                <a:solidFill>
                  <a:srgbClr val="000000"/>
                </a:solidFill>
                <a:latin typeface="Times New Roman" pitchFamily="18" charset="0"/>
                <a:ea typeface="Times New Roman" pitchFamily="18" charset="0"/>
                <a:cs typeface="Times New Roman" pitchFamily="18" charset="0"/>
              </a:rPr>
              <a:t>Audits can serve as on-going checks on 5S activities. </a:t>
            </a:r>
            <a:endParaRPr lang="en-US" sz="2400" dirty="0">
              <a:latin typeface="Times New Roman" pitchFamily="18" charset="0"/>
              <a:cs typeface="Times New Roman" pitchFamily="18" charset="0"/>
            </a:endParaRPr>
          </a:p>
          <a:p>
            <a:pPr marL="457200" indent="-284163">
              <a:buFont typeface="Arial" pitchFamily="34" charset="0"/>
              <a:buChar char="•"/>
            </a:pPr>
            <a:endParaRPr lang="en-US" sz="2400" dirty="0">
              <a:latin typeface="Times New Roman" pitchFamily="18" charset="0"/>
              <a:cs typeface="Times New Roman" pitchFamily="18" charset="0"/>
            </a:endParaRPr>
          </a:p>
          <a:p>
            <a:endParaRPr lang="en-US" b="1" dirty="0"/>
          </a:p>
        </p:txBody>
      </p:sp>
    </p:spTree>
    <p:extLst>
      <p:ext uri="{BB962C8B-B14F-4D97-AF65-F5344CB8AC3E}">
        <p14:creationId xmlns:p14="http://schemas.microsoft.com/office/powerpoint/2010/main" val="40727300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lgn="l"/>
            <a:r>
              <a:rPr lang="en-US" dirty="0">
                <a:ea typeface="Times New Roman" pitchFamily="18" charset="0"/>
              </a:rPr>
              <a:t>The 5S's lead to Improved Processes and Ultimately:</a:t>
            </a:r>
            <a:endParaRPr lang="en-US" dirty="0"/>
          </a:p>
        </p:txBody>
      </p:sp>
      <p:sp>
        <p:nvSpPr>
          <p:cNvPr id="3" name="Slide Number Placeholder 2"/>
          <p:cNvSpPr>
            <a:spLocks noGrp="1"/>
          </p:cNvSpPr>
          <p:nvPr>
            <p:ph type="sldNum" sz="quarter" idx="12"/>
          </p:nvPr>
        </p:nvSpPr>
        <p:spPr/>
        <p:txBody>
          <a:bodyPr/>
          <a:lstStyle/>
          <a:p>
            <a:fld id="{09B9856D-7318-41AA-8235-27252F865C4A}" type="slidenum">
              <a:rPr lang="en-US" smtClean="0"/>
              <a:t>28</a:t>
            </a:fld>
            <a:endParaRPr lang="en-US" dirty="0"/>
          </a:p>
        </p:txBody>
      </p:sp>
      <p:sp>
        <p:nvSpPr>
          <p:cNvPr id="6" name="TextBox 5"/>
          <p:cNvSpPr txBox="1"/>
          <p:nvPr/>
        </p:nvSpPr>
        <p:spPr>
          <a:xfrm>
            <a:off x="1613034" y="1524000"/>
            <a:ext cx="6540366" cy="4801314"/>
          </a:xfrm>
          <a:prstGeom prst="rect">
            <a:avLst/>
          </a:prstGeom>
          <a:noFill/>
        </p:spPr>
        <p:txBody>
          <a:bodyPr wrap="square" rtlCol="0">
            <a:spAutoFit/>
          </a:bodyPr>
          <a:lstStyle/>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Reduced set-up times </a:t>
            </a:r>
            <a:endParaRPr lang="en-US" sz="3200" dirty="0">
              <a:solidFill>
                <a:srgbClr val="0000CC"/>
              </a:solidFill>
              <a:latin typeface="Times New Roman" pitchFamily="18" charset="0"/>
              <a:cs typeface="Times New Roman" pitchFamily="18" charset="0"/>
            </a:endParaRPr>
          </a:p>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Reduced cycle times </a:t>
            </a:r>
            <a:endParaRPr lang="en-US" sz="3200" dirty="0">
              <a:solidFill>
                <a:srgbClr val="0000CC"/>
              </a:solidFill>
              <a:latin typeface="Times New Roman" pitchFamily="18" charset="0"/>
              <a:cs typeface="Times New Roman" pitchFamily="18" charset="0"/>
            </a:endParaRPr>
          </a:p>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Increased floor space </a:t>
            </a:r>
            <a:endParaRPr lang="en-US" sz="3200" dirty="0">
              <a:solidFill>
                <a:srgbClr val="0000CC"/>
              </a:solidFill>
              <a:latin typeface="Times New Roman" pitchFamily="18" charset="0"/>
              <a:cs typeface="Times New Roman" pitchFamily="18" charset="0"/>
            </a:endParaRPr>
          </a:p>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Lowers safety incident/accident rate </a:t>
            </a:r>
            <a:endParaRPr lang="en-US" sz="3200" dirty="0">
              <a:solidFill>
                <a:srgbClr val="0000CC"/>
              </a:solidFill>
              <a:latin typeface="Times New Roman" pitchFamily="18" charset="0"/>
              <a:cs typeface="Times New Roman" pitchFamily="18" charset="0"/>
            </a:endParaRPr>
          </a:p>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Has less wasted labor </a:t>
            </a:r>
            <a:endParaRPr lang="en-US" sz="3200" dirty="0">
              <a:solidFill>
                <a:srgbClr val="0000CC"/>
              </a:solidFill>
              <a:latin typeface="Times New Roman" pitchFamily="18" charset="0"/>
              <a:cs typeface="Times New Roman" pitchFamily="18" charset="0"/>
            </a:endParaRPr>
          </a:p>
          <a:p>
            <a:pPr marL="288925" lvl="0" indent="-288925" eaLnBrk="0" fontAlgn="base" hangingPunct="0">
              <a:lnSpc>
                <a:spcPct val="150000"/>
              </a:lnSpc>
              <a:spcBef>
                <a:spcPct val="0"/>
              </a:spcBef>
              <a:spcAft>
                <a:spcPct val="0"/>
              </a:spcAft>
              <a:buFontTx/>
              <a:buChar char="•"/>
            </a:pPr>
            <a:r>
              <a:rPr lang="en-US" sz="3200" dirty="0">
                <a:solidFill>
                  <a:srgbClr val="0000CC"/>
                </a:solidFill>
                <a:latin typeface="Times New Roman" pitchFamily="18" charset="0"/>
                <a:ea typeface="Times New Roman" pitchFamily="18" charset="0"/>
                <a:cs typeface="Times New Roman" pitchFamily="18" charset="0"/>
              </a:rPr>
              <a:t>Improved equipment reliability </a:t>
            </a:r>
            <a:endParaRPr lang="en-US" sz="3200" dirty="0">
              <a:solidFill>
                <a:srgbClr val="0000CC"/>
              </a:solidFill>
              <a:latin typeface="Times New Roman" pitchFamily="18" charset="0"/>
              <a:cs typeface="Times New Roman" pitchFamily="18" charset="0"/>
            </a:endParaRPr>
          </a:p>
          <a:p>
            <a:endParaRPr lang="en-US" dirty="0"/>
          </a:p>
        </p:txBody>
      </p:sp>
      <p:pic>
        <p:nvPicPr>
          <p:cNvPr id="5"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29600" y="36896"/>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98797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09B9856D-7318-41AA-8235-27252F865C4A}" type="slidenum">
              <a:rPr lang="en-US" smtClean="0"/>
              <a:t>29</a:t>
            </a:fld>
            <a:endParaRPr lang="en-US" dirty="0"/>
          </a:p>
        </p:txBody>
      </p:sp>
      <p:pic>
        <p:nvPicPr>
          <p:cNvPr id="2050" name="Picture 2" descr="http://www.tpfeurope.com/5S_image.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025" y="1676400"/>
            <a:ext cx="5683251" cy="426243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5836649"/>
            <a:ext cx="1143000" cy="78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89522" y="6391429"/>
            <a:ext cx="3763478" cy="276999"/>
          </a:xfrm>
          <a:prstGeom prst="rect">
            <a:avLst/>
          </a:prstGeom>
          <a:noFill/>
        </p:spPr>
        <p:txBody>
          <a:bodyPr wrap="square" rtlCol="0">
            <a:spAutoFit/>
          </a:bodyPr>
          <a:lstStyle/>
          <a:p>
            <a:r>
              <a:rPr lang="en-US" sz="1200" i="1" dirty="0">
                <a:solidFill>
                  <a:schemeClr val="bg1">
                    <a:lumMod val="50000"/>
                  </a:schemeClr>
                </a:solidFill>
                <a:latin typeface="Times New Roman" pitchFamily="18" charset="0"/>
                <a:cs typeface="Times New Roman" pitchFamily="18" charset="0"/>
              </a:rPr>
              <a:t>Graphic Source </a:t>
            </a:r>
            <a:r>
              <a:rPr lang="en-US" sz="1200" dirty="0">
                <a:solidFill>
                  <a:schemeClr val="bg1">
                    <a:lumMod val="50000"/>
                  </a:schemeClr>
                </a:solidFill>
                <a:latin typeface="Times New Roman" pitchFamily="18" charset="0"/>
                <a:cs typeface="Times New Roman" pitchFamily="18" charset="0"/>
              </a:rPr>
              <a:t>http://www.tpfeurope.com/cms/view/44</a:t>
            </a:r>
            <a:endParaRPr lang="en-US" dirty="0">
              <a:solidFill>
                <a:schemeClr val="bg1">
                  <a:lumMod val="50000"/>
                </a:schemeClr>
              </a:solidFill>
            </a:endParaRPr>
          </a:p>
        </p:txBody>
      </p:sp>
      <p:sp>
        <p:nvSpPr>
          <p:cNvPr id="5" name="TextBox 4"/>
          <p:cNvSpPr txBox="1"/>
          <p:nvPr/>
        </p:nvSpPr>
        <p:spPr>
          <a:xfrm>
            <a:off x="200025" y="228600"/>
            <a:ext cx="5210175" cy="646331"/>
          </a:xfrm>
          <a:prstGeom prst="rect">
            <a:avLst/>
          </a:prstGeom>
          <a:noFill/>
        </p:spPr>
        <p:txBody>
          <a:bodyPr wrap="square" rtlCol="0">
            <a:spAutoFit/>
          </a:bodyPr>
          <a:lstStyle/>
          <a:p>
            <a:r>
              <a:rPr lang="en-US" sz="3600" dirty="0">
                <a:latin typeface="Times New Roman" pitchFamily="18" charset="0"/>
                <a:cs typeface="Times New Roman" pitchFamily="18" charset="0"/>
              </a:rPr>
              <a:t>5s &amp; The Seven Waste</a:t>
            </a:r>
          </a:p>
        </p:txBody>
      </p:sp>
      <p:sp>
        <p:nvSpPr>
          <p:cNvPr id="6" name="TextBox 5"/>
          <p:cNvSpPr txBox="1"/>
          <p:nvPr/>
        </p:nvSpPr>
        <p:spPr>
          <a:xfrm rot="326413">
            <a:off x="5852795" y="533638"/>
            <a:ext cx="3108324" cy="3139321"/>
          </a:xfrm>
          <a:prstGeom prst="rect">
            <a:avLst/>
          </a:prstGeom>
          <a:noFill/>
        </p:spPr>
        <p:txBody>
          <a:bodyPr wrap="square" rtlCol="0">
            <a:spAutoFit/>
          </a:bodyPr>
          <a:lstStyle/>
          <a:p>
            <a:r>
              <a:rPr lang="en-US" sz="2000" b="1"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The Seven Waste</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Over Production</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Unnecessary Stock</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Inefficient Transportation</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Unnecessary Motion</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Waiting Time</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Rejects &amp; defects</a:t>
            </a:r>
          </a:p>
          <a:p>
            <a:pPr marL="342900" indent="-227013">
              <a:buFont typeface="+mj-lt"/>
              <a:buAutoNum type="arabicPeriod"/>
            </a:pPr>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Inappropriate Processing</a:t>
            </a:r>
          </a:p>
          <a:p>
            <a:endParaRPr lang="en-US" dirty="0"/>
          </a:p>
        </p:txBody>
      </p:sp>
      <p:sp>
        <p:nvSpPr>
          <p:cNvPr id="7" name="TextBox 6"/>
          <p:cNvSpPr txBox="1"/>
          <p:nvPr/>
        </p:nvSpPr>
        <p:spPr>
          <a:xfrm>
            <a:off x="5852796" y="3807619"/>
            <a:ext cx="3108324" cy="2308324"/>
          </a:xfrm>
          <a:prstGeom prst="rect">
            <a:avLst/>
          </a:prstGeom>
          <a:noFill/>
        </p:spPr>
        <p:txBody>
          <a:bodyPr wrap="square" rtlCol="0">
            <a:spAutoFit/>
          </a:bodyPr>
          <a:lstStyle/>
          <a:p>
            <a:r>
              <a:rPr lang="en-US" sz="2400" dirty="0">
                <a:solidFill>
                  <a:srgbClr val="0000CC"/>
                </a:solidFill>
                <a:latin typeface="Times New Roman" pitchFamily="18" charset="0"/>
                <a:cs typeface="Times New Roman" pitchFamily="18" charset="0"/>
              </a:rPr>
              <a:t>The use of the 5s to attack the Seven Waste is the basis of todays Lean Manufacturing and tomorrows Flexible Manufacturing Systems</a:t>
            </a:r>
          </a:p>
        </p:txBody>
      </p:sp>
      <p:pic>
        <p:nvPicPr>
          <p:cNvPr id="9"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2006" y="198922"/>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1650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675"/>
            <a:ext cx="7772400" cy="1524000"/>
          </a:xfrm>
        </p:spPr>
        <p:txBody>
          <a:bodyPr/>
          <a:lstStyle/>
          <a:p>
            <a:pPr algn="l"/>
            <a:r>
              <a:rPr lang="en-US" b="1" dirty="0"/>
              <a:t>The Light Year: </a:t>
            </a:r>
            <a:br>
              <a:rPr lang="en-US" b="1" dirty="0"/>
            </a:br>
            <a:r>
              <a:rPr lang="en-US" sz="3600" b="1" dirty="0"/>
              <a:t>A Measure of Distance</a:t>
            </a:r>
            <a:endParaRPr lang="en-US" sz="3600" dirty="0"/>
          </a:p>
        </p:txBody>
      </p:sp>
      <p:sp>
        <p:nvSpPr>
          <p:cNvPr id="3" name="Content Placeholder 2"/>
          <p:cNvSpPr>
            <a:spLocks noGrp="1"/>
          </p:cNvSpPr>
          <p:nvPr>
            <p:ph idx="1"/>
          </p:nvPr>
        </p:nvSpPr>
        <p:spPr>
          <a:xfrm>
            <a:off x="228600" y="1447800"/>
            <a:ext cx="8648700" cy="5181600"/>
          </a:xfrm>
        </p:spPr>
        <p:txBody>
          <a:bodyPr/>
          <a:lstStyle/>
          <a:p>
            <a:pPr marL="0" indent="0">
              <a:buNone/>
            </a:pPr>
            <a:r>
              <a:rPr lang="en-US" sz="2000" b="1" dirty="0">
                <a:solidFill>
                  <a:schemeClr val="accent6">
                    <a:lumMod val="75000"/>
                  </a:schemeClr>
                </a:solidFill>
                <a:effectLst>
                  <a:outerShdw blurRad="38100" dist="38100" dir="2700000" algn="tl">
                    <a:srgbClr val="000000">
                      <a:alpha val="43137"/>
                    </a:srgbClr>
                  </a:outerShdw>
                </a:effectLst>
              </a:rPr>
              <a:t>The distance that light travels in a year is so large that it is a useful unit of distance in astronomy</a:t>
            </a:r>
            <a:r>
              <a:rPr lang="en-US" sz="2000" b="1" dirty="0">
                <a:solidFill>
                  <a:schemeClr val="accent6">
                    <a:lumMod val="75000"/>
                  </a:schemeClr>
                </a:solidFill>
                <a:effectLst>
                  <a:outerShdw blurRad="38100" dist="38100" dir="2700000" algn="tl">
                    <a:srgbClr val="000000">
                      <a:alpha val="43137"/>
                    </a:srgbClr>
                  </a:outerShdw>
                </a:effectLst>
                <a:hlinkClick r:id="rId3" action="ppaction://hlinkfile"/>
              </a:rPr>
              <a:t>:</a:t>
            </a:r>
            <a:r>
              <a:rPr lang="en-US" sz="2000" b="1" dirty="0">
                <a:solidFill>
                  <a:schemeClr val="accent6">
                    <a:lumMod val="75000"/>
                  </a:schemeClr>
                </a:solidFill>
                <a:effectLst>
                  <a:outerShdw blurRad="38100" dist="38100" dir="2700000" algn="tl">
                    <a:srgbClr val="000000">
                      <a:alpha val="43137"/>
                    </a:srgbClr>
                  </a:outerShdw>
                </a:effectLst>
              </a:rPr>
              <a:t> </a:t>
            </a:r>
          </a:p>
          <a:p>
            <a:pPr marL="171450" indent="-171450"/>
            <a:r>
              <a:rPr lang="en-US" sz="2000" b="1" dirty="0">
                <a:solidFill>
                  <a:srgbClr val="002060"/>
                </a:solidFill>
              </a:rPr>
              <a:t>Light Year: the distance that light travels (through a vacuum) in one year (9.46 x 10^17 cm). </a:t>
            </a:r>
            <a:r>
              <a:rPr lang="en-US" sz="2000" b="1" i="1" dirty="0">
                <a:solidFill>
                  <a:srgbClr val="002060"/>
                </a:solidFill>
              </a:rPr>
              <a:t>Since the inch is defined as 2.54 centimeters, the speed of light also has an exact value in non-metric units</a:t>
            </a:r>
          </a:p>
          <a:p>
            <a:pPr marL="171450" indent="-171450"/>
            <a:r>
              <a:rPr lang="en-US" sz="2000" b="1" dirty="0">
                <a:solidFill>
                  <a:srgbClr val="002060"/>
                </a:solidFill>
              </a:rPr>
              <a:t>The speed of light in mph (miles per hour) is 670,616,629 mph.</a:t>
            </a:r>
          </a:p>
          <a:p>
            <a:pPr marL="171450" indent="-171450"/>
            <a:r>
              <a:rPr lang="en-US" sz="2000" b="1" dirty="0">
                <a:solidFill>
                  <a:srgbClr val="002060"/>
                </a:solidFill>
              </a:rPr>
              <a:t>That’s</a:t>
            </a:r>
            <a:r>
              <a:rPr lang="en-US" sz="2000" b="1" i="1" dirty="0">
                <a:solidFill>
                  <a:srgbClr val="002060"/>
                </a:solidFill>
              </a:rPr>
              <a:t> </a:t>
            </a:r>
            <a:r>
              <a:rPr lang="en-US" sz="2000" b="1" dirty="0">
                <a:solidFill>
                  <a:srgbClr val="002060"/>
                </a:solidFill>
              </a:rPr>
              <a:t>670,616,629 *24 = 16,094,799,096 miles per day</a:t>
            </a:r>
          </a:p>
          <a:p>
            <a:pPr marL="171450" indent="-171450"/>
            <a:r>
              <a:rPr lang="en-US" sz="2000" b="1" dirty="0">
                <a:solidFill>
                  <a:srgbClr val="002060"/>
                </a:solidFill>
              </a:rPr>
              <a:t>That’s 16,0947,99,096 x 365 = 5,874,601,670,040 miles per year = 1 light year</a:t>
            </a:r>
          </a:p>
          <a:p>
            <a:pPr marL="171450" indent="-171450"/>
            <a:r>
              <a:rPr lang="en-US" sz="2000" b="1" dirty="0">
                <a:solidFill>
                  <a:srgbClr val="002060"/>
                </a:solidFill>
              </a:rPr>
              <a:t>The nearest star (other than the Sun) is 4.3 light years away. </a:t>
            </a:r>
          </a:p>
          <a:p>
            <a:pPr marL="171450" indent="-171450"/>
            <a:r>
              <a:rPr lang="en-US" sz="2000" b="1" dirty="0">
                <a:solidFill>
                  <a:srgbClr val="002060"/>
                </a:solidFill>
              </a:rPr>
              <a:t>Our galaxy (the Milky Way) is about 100,000 light years in diameter. </a:t>
            </a:r>
          </a:p>
          <a:p>
            <a:pPr marL="171450" indent="-171450"/>
            <a:r>
              <a:rPr lang="en-US" sz="2000" b="1" dirty="0">
                <a:solidFill>
                  <a:srgbClr val="002060"/>
                </a:solidFill>
              </a:rPr>
              <a:t>The distance to the galaxy M87 in the Virgo cluster is 50 million light years. </a:t>
            </a:r>
          </a:p>
          <a:p>
            <a:pPr marL="171450" indent="-171450"/>
            <a:r>
              <a:rPr lang="en-US" sz="2000" b="1" dirty="0">
                <a:solidFill>
                  <a:srgbClr val="002060"/>
                </a:solidFill>
              </a:rPr>
              <a:t>The distance to most distant object seen in the universe is about 18 billion light years (18 x 10^9 light years). </a:t>
            </a:r>
          </a:p>
        </p:txBody>
      </p:sp>
      <p:sp>
        <p:nvSpPr>
          <p:cNvPr id="4" name="Slide Number Placeholder 3"/>
          <p:cNvSpPr>
            <a:spLocks noGrp="1"/>
          </p:cNvSpPr>
          <p:nvPr>
            <p:ph type="sldNum" sz="quarter" idx="12"/>
          </p:nvPr>
        </p:nvSpPr>
        <p:spPr/>
        <p:txBody>
          <a:bodyPr/>
          <a:lstStyle/>
          <a:p>
            <a:pPr>
              <a:defRPr/>
            </a:pPr>
            <a:fld id="{8A86DF5A-489C-4BA8-8209-B20170430857}" type="slidenum">
              <a:rPr lang="en-US" smtClean="0"/>
              <a:pPr>
                <a:defRPr/>
              </a:pPr>
              <a:t>3</a:t>
            </a:fld>
            <a:endParaRPr lang="en-US" dirty="0"/>
          </a:p>
        </p:txBody>
      </p:sp>
    </p:spTree>
    <p:extLst>
      <p:ext uri="{BB962C8B-B14F-4D97-AF65-F5344CB8AC3E}">
        <p14:creationId xmlns:p14="http://schemas.microsoft.com/office/powerpoint/2010/main" val="1138107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3600" i="1" dirty="0"/>
              <a:t>The 3P</a:t>
            </a:r>
            <a:r>
              <a:rPr lang="en-US" sz="3600" dirty="0"/>
              <a:t> - Production Preparation Process</a:t>
            </a:r>
          </a:p>
        </p:txBody>
      </p:sp>
      <p:sp>
        <p:nvSpPr>
          <p:cNvPr id="3" name="Content Placeholder 2"/>
          <p:cNvSpPr>
            <a:spLocks noGrp="1"/>
          </p:cNvSpPr>
          <p:nvPr>
            <p:ph idx="1"/>
          </p:nvPr>
        </p:nvSpPr>
        <p:spPr>
          <a:xfrm>
            <a:off x="914400" y="1166018"/>
            <a:ext cx="7315200" cy="4525963"/>
          </a:xfrm>
        </p:spPr>
        <p:txBody>
          <a:bodyPr>
            <a:normAutofit fontScale="70000" lnSpcReduction="20000"/>
          </a:bodyPr>
          <a:lstStyle/>
          <a:p>
            <a:pPr marL="0" indent="0">
              <a:lnSpc>
                <a:spcPct val="120000"/>
              </a:lnSpc>
              <a:buNone/>
            </a:pPr>
            <a:r>
              <a:rPr lang="en-US" dirty="0">
                <a:solidFill>
                  <a:srgbClr val="0000CC"/>
                </a:solidFill>
              </a:rPr>
              <a:t>Used by Toyoda and brought to The Ford Motor Company by W. Edwards Deming The 3P or Production Preparation Process is a powerful and transformative cutting-edge marketing and engineering tools, and it is typically only used by organizations that have experience implementing other lean methods. </a:t>
            </a:r>
          </a:p>
          <a:p>
            <a:pPr marL="568325" indent="-231775">
              <a:lnSpc>
                <a:spcPct val="120000"/>
              </a:lnSpc>
            </a:pPr>
            <a:r>
              <a:rPr lang="en-US" dirty="0"/>
              <a:t>Kaizen and other lean methods deal with a production process &amp; seek to make improvements, </a:t>
            </a:r>
          </a:p>
          <a:p>
            <a:pPr marL="568325" indent="-231775">
              <a:lnSpc>
                <a:spcPct val="120000"/>
              </a:lnSpc>
            </a:pPr>
            <a:r>
              <a:rPr lang="en-US" dirty="0"/>
              <a:t>The 3P or Production Preparation Process focuses on eliminating waste through </a:t>
            </a:r>
            <a:r>
              <a:rPr lang="en-US" u="sng" dirty="0"/>
              <a:t>product and process design</a:t>
            </a:r>
            <a:r>
              <a:rPr lang="en-US" dirty="0"/>
              <a:t>, which results in products that are less complex, easier to manufacture &amp; easier to use and maintain..</a:t>
            </a:r>
          </a:p>
          <a:p>
            <a:pPr marL="568325" indent="-231775">
              <a:lnSpc>
                <a:spcPct val="110000"/>
              </a:lnSpc>
            </a:pPr>
            <a:endParaRPr lang="en-US" dirty="0"/>
          </a:p>
        </p:txBody>
      </p:sp>
      <p:sp>
        <p:nvSpPr>
          <p:cNvPr id="4" name="Slide Number Placeholder 3"/>
          <p:cNvSpPr>
            <a:spLocks noGrp="1"/>
          </p:cNvSpPr>
          <p:nvPr>
            <p:ph type="sldNum" sz="quarter" idx="12"/>
          </p:nvPr>
        </p:nvSpPr>
        <p:spPr/>
        <p:txBody>
          <a:bodyPr/>
          <a:lstStyle/>
          <a:p>
            <a:fld id="{09B9856D-7318-41AA-8235-27252F865C4A}" type="slidenum">
              <a:rPr lang="en-US" smtClean="0"/>
              <a:pPr/>
              <a:t>30</a:t>
            </a:fld>
            <a:endParaRPr lang="en-US" dirty="0"/>
          </a:p>
        </p:txBody>
      </p:sp>
      <p:sp>
        <p:nvSpPr>
          <p:cNvPr id="5" name="TextBox 4"/>
          <p:cNvSpPr txBox="1"/>
          <p:nvPr/>
        </p:nvSpPr>
        <p:spPr>
          <a:xfrm>
            <a:off x="1104900" y="5257800"/>
            <a:ext cx="6934200" cy="954107"/>
          </a:xfrm>
          <a:prstGeom prst="rect">
            <a:avLst/>
          </a:prstGeom>
          <a:noFill/>
        </p:spPr>
        <p:txBody>
          <a:bodyPr wrap="square" rtlCol="0">
            <a:spAutoFit/>
          </a:bodyPr>
          <a:lstStyle/>
          <a:p>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A lean tool to design customer satisfaction into the product! </a:t>
            </a:r>
          </a:p>
        </p:txBody>
      </p:sp>
    </p:spTree>
    <p:extLst>
      <p:ext uri="{BB962C8B-B14F-4D97-AF65-F5344CB8AC3E}">
        <p14:creationId xmlns:p14="http://schemas.microsoft.com/office/powerpoint/2010/main" val="8180893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73064">
            <a:off x="3962400" y="4823060"/>
            <a:ext cx="217851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a:xfrm>
            <a:off x="457200" y="185567"/>
            <a:ext cx="8229600" cy="1143000"/>
          </a:xfrm>
        </p:spPr>
        <p:txBody>
          <a:bodyPr/>
          <a:lstStyle/>
          <a:p>
            <a:pPr algn="l"/>
            <a:r>
              <a:rPr lang="en-US" dirty="0"/>
              <a:t>Shigeo Shingo &amp; Poka Yoke</a:t>
            </a:r>
          </a:p>
        </p:txBody>
      </p:sp>
      <p:sp>
        <p:nvSpPr>
          <p:cNvPr id="5" name="TextBox 4"/>
          <p:cNvSpPr txBox="1"/>
          <p:nvPr/>
        </p:nvSpPr>
        <p:spPr>
          <a:xfrm>
            <a:off x="540619" y="1328567"/>
            <a:ext cx="8153400" cy="3600986"/>
          </a:xfrm>
          <a:prstGeom prst="rect">
            <a:avLst/>
          </a:prstGeom>
          <a:noFill/>
        </p:spPr>
        <p:txBody>
          <a:bodyPr wrap="square" rtlCol="0">
            <a:spAutoFit/>
          </a:bodyPr>
          <a:lstStyle/>
          <a:p>
            <a:r>
              <a:rPr lang="en-US" sz="2400" dirty="0">
                <a:latin typeface="Times New Roman" pitchFamily="18" charset="0"/>
                <a:cs typeface="Times New Roman" pitchFamily="18" charset="0"/>
              </a:rPr>
              <a:t>Shigeo Shingo was one of the industrial engineers at Toyoda who has been credited with creating and formalizing </a:t>
            </a:r>
            <a:r>
              <a:rPr lang="en-US" sz="2400" b="1" dirty="0">
                <a:latin typeface="Times New Roman" pitchFamily="18" charset="0"/>
                <a:cs typeface="Times New Roman" pitchFamily="18" charset="0"/>
              </a:rPr>
              <a:t>(ZQC)</a:t>
            </a:r>
            <a:r>
              <a:rPr lang="en-US" sz="2400" dirty="0">
                <a:latin typeface="Times New Roman" pitchFamily="18" charset="0"/>
                <a:cs typeface="Times New Roman" pitchFamily="18" charset="0"/>
              </a:rPr>
              <a:t>, Zero Quality Control, an methodology of quality management that relies on the use of Poka-Yoke devices. </a:t>
            </a:r>
          </a:p>
          <a:p>
            <a:r>
              <a:rPr lang="en-US" sz="1200" dirty="0">
                <a:latin typeface="Times New Roman" pitchFamily="18" charset="0"/>
                <a:cs typeface="Times New Roman" pitchFamily="18" charset="0"/>
              </a:rPr>
              <a:t>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Poka-yoke (pronounced POH-kah YOH-kay)</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is Japanese for mistake-proofing. These devices are used to eliminate mistakes caused by human error such as plugging in an electrical cord backwards with the ground wire hot and the hot wire used as a ground.</a:t>
            </a:r>
          </a:p>
        </p:txBody>
      </p:sp>
      <p:sp>
        <p:nvSpPr>
          <p:cNvPr id="6" name="Slide Number Placeholder 5"/>
          <p:cNvSpPr>
            <a:spLocks noGrp="1"/>
          </p:cNvSpPr>
          <p:nvPr>
            <p:ph type="sldNum" sz="quarter" idx="12"/>
          </p:nvPr>
        </p:nvSpPr>
        <p:spPr/>
        <p:txBody>
          <a:bodyPr/>
          <a:lstStyle/>
          <a:p>
            <a:fld id="{09B9856D-7318-41AA-8235-27252F865C4A}" type="slidenum">
              <a:rPr lang="en-US" smtClean="0"/>
              <a:t>31</a:t>
            </a:fld>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0173" y="4899260"/>
            <a:ext cx="2071687"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3400" y="5061096"/>
            <a:ext cx="3276600" cy="1200329"/>
          </a:xfrm>
          <a:prstGeom prst="rect">
            <a:avLst/>
          </a:prstGeom>
          <a:noFill/>
        </p:spPr>
        <p:txBody>
          <a:bodyPr wrap="square" rtlCol="0">
            <a:spAutoFit/>
          </a:bodyPr>
          <a:lstStyle/>
          <a:p>
            <a:r>
              <a:rPr lang="en-US" b="1" dirty="0">
                <a:solidFill>
                  <a:srgbClr val="0000CC"/>
                </a:solidFill>
                <a:latin typeface="Times New Roman" pitchFamily="18" charset="0"/>
                <a:cs typeface="Times New Roman" pitchFamily="18" charset="0"/>
              </a:rPr>
              <a:t>Today electrical devices are designed to only assemble in the correct orientation, even batteries will only fit one way!</a:t>
            </a:r>
          </a:p>
        </p:txBody>
      </p:sp>
      <p:pic>
        <p:nvPicPr>
          <p:cNvPr id="2053" name="Picture 5" descr="http://lssacademy.com/wp-content/uploads/2009/06/shigeo-shing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6193" y="152401"/>
            <a:ext cx="908610" cy="11048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0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7996" y="1328567"/>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3294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2971801"/>
            <a:ext cx="1983110" cy="3464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32</a:t>
            </a:fld>
            <a:endParaRPr lang="en-US" dirty="0"/>
          </a:p>
        </p:txBody>
      </p:sp>
      <p:sp>
        <p:nvSpPr>
          <p:cNvPr id="10" name="TextBox 9"/>
          <p:cNvSpPr txBox="1"/>
          <p:nvPr/>
        </p:nvSpPr>
        <p:spPr>
          <a:xfrm rot="21428509">
            <a:off x="3567715" y="3544231"/>
            <a:ext cx="3124200" cy="3046988"/>
          </a:xfrm>
          <a:prstGeom prst="rect">
            <a:avLst/>
          </a:prstGeom>
          <a:solidFill>
            <a:srgbClr val="FFFFCC"/>
          </a:solidFill>
          <a:ln>
            <a:solidFill>
              <a:srgbClr val="0000CC"/>
            </a:solidFill>
          </a:ln>
        </p:spPr>
        <p:txBody>
          <a:bodyPr wrap="square" rtlCol="0">
            <a:spAutoFit/>
          </a:bodyPr>
          <a:lstStyle/>
          <a:p>
            <a:r>
              <a:rPr lang="en-US" sz="2400" b="1" dirty="0">
                <a:solidFill>
                  <a:srgbClr val="0000CC"/>
                </a:solidFill>
                <a:latin typeface="Times New Roman" pitchFamily="18" charset="0"/>
                <a:cs typeface="Times New Roman" pitchFamily="18" charset="0"/>
              </a:rPr>
              <a:t>For some file cabinets, opening one drawer locks all the rest</a:t>
            </a:r>
            <a:r>
              <a:rPr lang="en-US" sz="2400" dirty="0">
                <a:solidFill>
                  <a:srgbClr val="0000CC"/>
                </a:solidFill>
                <a:latin typeface="Times New Roman" pitchFamily="18" charset="0"/>
                <a:cs typeface="Times New Roman" pitchFamily="18" charset="0"/>
              </a:rPr>
              <a:t>, a poke-Yoke solution for reducing the chance of the file cabinet tipping and causing injury to a user. </a:t>
            </a:r>
            <a:endParaRPr lang="en-US" dirty="0"/>
          </a:p>
        </p:txBody>
      </p:sp>
      <p:pic>
        <p:nvPicPr>
          <p:cNvPr id="4100" name="Picture 4" descr="http://www.campbell.berry.edu/faculty/jgrout/grout00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399" y="1299697"/>
            <a:ext cx="3209825" cy="240736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770497" y="1283942"/>
            <a:ext cx="4610100" cy="1938992"/>
          </a:xfrm>
          <a:prstGeom prst="rect">
            <a:avLst/>
          </a:prstGeom>
          <a:noFill/>
        </p:spPr>
        <p:txBody>
          <a:bodyPr wrap="square" rtlCol="0">
            <a:spAutoFit/>
          </a:bodyPr>
          <a:lstStyle/>
          <a:p>
            <a:r>
              <a:rPr lang="en-US" sz="2400" b="1" dirty="0">
                <a:solidFill>
                  <a:srgbClr val="0000CC"/>
                </a:solidFill>
                <a:latin typeface="Times New Roman" pitchFamily="18" charset="0"/>
                <a:cs typeface="Times New Roman" pitchFamily="18" charset="0"/>
              </a:rPr>
              <a:t>This file cabinet has a sign to warn user that they may be harmed by opening too many drawers…</a:t>
            </a:r>
            <a:r>
              <a:rPr lang="en-US" sz="2400" dirty="0">
                <a:solidFill>
                  <a:srgbClr val="0000CC"/>
                </a:solidFill>
                <a:latin typeface="Times New Roman" pitchFamily="18" charset="0"/>
                <a:cs typeface="Times New Roman" pitchFamily="18" charset="0"/>
              </a:rPr>
              <a:t>wonder where that instruction manual is?</a:t>
            </a:r>
          </a:p>
        </p:txBody>
      </p:sp>
    </p:spTree>
    <p:extLst>
      <p:ext uri="{BB962C8B-B14F-4D97-AF65-F5344CB8AC3E}">
        <p14:creationId xmlns:p14="http://schemas.microsoft.com/office/powerpoint/2010/main" val="2192720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200400"/>
            <a:ext cx="3924209" cy="318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457200" y="35293"/>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33</a:t>
            </a:fld>
            <a:endParaRPr lang="en-US" dirty="0"/>
          </a:p>
        </p:txBody>
      </p:sp>
      <p:sp>
        <p:nvSpPr>
          <p:cNvPr id="7" name="TextBox 6"/>
          <p:cNvSpPr txBox="1"/>
          <p:nvPr/>
        </p:nvSpPr>
        <p:spPr>
          <a:xfrm rot="21375814">
            <a:off x="553539" y="1409575"/>
            <a:ext cx="6542318" cy="2554545"/>
          </a:xfrm>
          <a:prstGeom prst="rect">
            <a:avLst/>
          </a:prstGeom>
          <a:solidFill>
            <a:srgbClr val="FFFFCC"/>
          </a:solidFill>
          <a:ln>
            <a:solidFill>
              <a:srgbClr val="0000CC"/>
            </a:solidFill>
          </a:ln>
        </p:spPr>
        <p:txBody>
          <a:bodyPr wrap="square" rtlCol="0">
            <a:spAutoFit/>
          </a:bodyPr>
          <a:lstStyle/>
          <a:p>
            <a:r>
              <a:rPr lang="en-US" sz="2000" b="1" dirty="0">
                <a:solidFill>
                  <a:srgbClr val="0000CC"/>
                </a:solidFill>
                <a:latin typeface="Times New Roman" pitchFamily="18" charset="0"/>
                <a:cs typeface="Times New Roman" pitchFamily="18" charset="0"/>
              </a:rPr>
              <a:t>Automobile controls have a mistake-proofing device to insure that the key, which cannot be inserted upside down, is in the on position before allowing the driver to shift out of park, this also requires a foot on the brake.</a:t>
            </a:r>
            <a:r>
              <a:rPr lang="en-US" sz="2000" dirty="0">
                <a:solidFill>
                  <a:srgbClr val="0000CC"/>
                </a:solidFill>
                <a:latin typeface="Times New Roman" pitchFamily="18" charset="0"/>
                <a:cs typeface="Times New Roman" pitchFamily="18" charset="0"/>
              </a:rPr>
              <a:t> </a:t>
            </a:r>
          </a:p>
          <a:p>
            <a:pPr marL="404813" indent="-230188">
              <a:buFont typeface="Arial" pitchFamily="34" charset="0"/>
              <a:buChar char="•"/>
            </a:pPr>
            <a:r>
              <a:rPr lang="en-US" sz="2000" dirty="0">
                <a:solidFill>
                  <a:srgbClr val="0000CC"/>
                </a:solidFill>
                <a:latin typeface="Times New Roman" pitchFamily="18" charset="0"/>
                <a:cs typeface="Times New Roman" pitchFamily="18" charset="0"/>
              </a:rPr>
              <a:t>The keys also cannot be removed until the car is in park. </a:t>
            </a:r>
          </a:p>
          <a:p>
            <a:pPr marL="404813" indent="-230188">
              <a:buFont typeface="Arial" pitchFamily="34" charset="0"/>
              <a:buChar char="•"/>
            </a:pPr>
            <a:r>
              <a:rPr lang="en-US" sz="2000" dirty="0">
                <a:solidFill>
                  <a:srgbClr val="0000CC"/>
                </a:solidFill>
                <a:latin typeface="Times New Roman" pitchFamily="18" charset="0"/>
                <a:cs typeface="Times New Roman" pitchFamily="18" charset="0"/>
              </a:rPr>
              <a:t>Lights warn us if we leave a door open and monitor systems such as Temperature, low gas, lights on, bright Lights, seat belts etc. </a:t>
            </a:r>
            <a:endParaRPr lang="en-US" dirty="0"/>
          </a:p>
        </p:txBody>
      </p:sp>
    </p:spTree>
    <p:extLst>
      <p:ext uri="{BB962C8B-B14F-4D97-AF65-F5344CB8AC3E}">
        <p14:creationId xmlns:p14="http://schemas.microsoft.com/office/powerpoint/2010/main" val="4931187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43000"/>
            <a:ext cx="3327963"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457200" y="35293"/>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34</a:t>
            </a:fld>
            <a:endParaRPr lang="en-US" dirty="0"/>
          </a:p>
        </p:txBody>
      </p:sp>
      <p:sp>
        <p:nvSpPr>
          <p:cNvPr id="2" name="TextBox 1"/>
          <p:cNvSpPr txBox="1"/>
          <p:nvPr/>
        </p:nvSpPr>
        <p:spPr>
          <a:xfrm>
            <a:off x="2286000" y="3581400"/>
            <a:ext cx="5791200" cy="2862322"/>
          </a:xfrm>
          <a:prstGeom prst="rect">
            <a:avLst/>
          </a:prstGeom>
          <a:solidFill>
            <a:schemeClr val="bg1"/>
          </a:solidFill>
          <a:ln>
            <a:solidFill>
              <a:srgbClr val="0000FF"/>
            </a:solidFill>
          </a:ln>
        </p:spPr>
        <p:txBody>
          <a:bodyPr wrap="square" rtlCol="0">
            <a:spAutoFit/>
          </a:bodyPr>
          <a:lstStyle/>
          <a:p>
            <a:r>
              <a:rPr lang="en-US" sz="2000" b="1" dirty="0">
                <a:solidFill>
                  <a:srgbClr val="0000CC"/>
                </a:solidFill>
                <a:latin typeface="Times New Roman" pitchFamily="18" charset="0"/>
                <a:cs typeface="Times New Roman" pitchFamily="18" charset="0"/>
              </a:rPr>
              <a:t>Fueling area of car has three fuel system mistake-proofing devices: </a:t>
            </a:r>
          </a:p>
          <a:p>
            <a:pPr marL="342900" indent="-227013">
              <a:buFont typeface="Arial" pitchFamily="34" charset="0"/>
              <a:buChar char="•"/>
            </a:pPr>
            <a:r>
              <a:rPr lang="en-US" sz="2000" dirty="0">
                <a:solidFill>
                  <a:srgbClr val="0000CC"/>
                </a:solidFill>
                <a:latin typeface="Times New Roman" pitchFamily="18" charset="0"/>
                <a:cs typeface="Times New Roman" pitchFamily="18" charset="0"/>
              </a:rPr>
              <a:t>filling pipe insert keeps larger, leaded-fuel or diesel fuel nozzle from being inserted and prevents damage to the engine and exhaust systems.</a:t>
            </a:r>
          </a:p>
          <a:p>
            <a:pPr marL="342900" indent="-227013">
              <a:buFont typeface="Arial" pitchFamily="34" charset="0"/>
              <a:buChar char="•"/>
            </a:pPr>
            <a:r>
              <a:rPr lang="en-US" sz="2000" dirty="0">
                <a:solidFill>
                  <a:srgbClr val="0000CC"/>
                </a:solidFill>
                <a:latin typeface="Times New Roman" pitchFamily="18" charset="0"/>
                <a:cs typeface="Times New Roman" pitchFamily="18" charset="0"/>
              </a:rPr>
              <a:t>gas cap tether does not allow the motorist to drive off without the cap. </a:t>
            </a:r>
          </a:p>
          <a:p>
            <a:pPr marL="342900" indent="-227013">
              <a:buFont typeface="Arial" pitchFamily="34" charset="0"/>
              <a:buChar char="•"/>
            </a:pPr>
            <a:r>
              <a:rPr lang="en-US" sz="2000" dirty="0">
                <a:solidFill>
                  <a:srgbClr val="0000CC"/>
                </a:solidFill>
                <a:latin typeface="Times New Roman" pitchFamily="18" charset="0"/>
                <a:cs typeface="Times New Roman" pitchFamily="18" charset="0"/>
              </a:rPr>
              <a:t>gas cap is fitted with ratchet to signal proper tightness and prevent over-tightening. </a:t>
            </a:r>
            <a:endParaRPr lang="en-US" dirty="0"/>
          </a:p>
        </p:txBody>
      </p:sp>
      <p:sp>
        <p:nvSpPr>
          <p:cNvPr id="3" name="TextBox 2"/>
          <p:cNvSpPr txBox="1"/>
          <p:nvPr/>
        </p:nvSpPr>
        <p:spPr>
          <a:xfrm>
            <a:off x="4343400" y="1600200"/>
            <a:ext cx="4191000" cy="1569660"/>
          </a:xfrm>
          <a:prstGeom prst="rect">
            <a:avLst/>
          </a:prstGeom>
          <a:noFill/>
        </p:spPr>
        <p:txBody>
          <a:bodyPr wrap="square" rtlCol="0">
            <a:spAutoFit/>
          </a:bodyPr>
          <a:lstStyle/>
          <a:p>
            <a:r>
              <a:rPr lang="en-US" sz="2400" i="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Sensor to stop grandkids from opening sliding door on van when the gas cap door is open and causing damage.</a:t>
            </a:r>
          </a:p>
        </p:txBody>
      </p:sp>
      <p:sp>
        <p:nvSpPr>
          <p:cNvPr id="6" name="Left Arrow 5"/>
          <p:cNvSpPr/>
          <p:nvPr/>
        </p:nvSpPr>
        <p:spPr>
          <a:xfrm>
            <a:off x="3657600" y="1905000"/>
            <a:ext cx="685800" cy="48003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995362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5667"/>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35</a:t>
            </a:fld>
            <a:endParaRPr lang="en-US" dirty="0"/>
          </a:p>
        </p:txBody>
      </p:sp>
      <p:sp>
        <p:nvSpPr>
          <p:cNvPr id="3" name="TextBox 2"/>
          <p:cNvSpPr txBox="1"/>
          <p:nvPr/>
        </p:nvSpPr>
        <p:spPr>
          <a:xfrm>
            <a:off x="3733800" y="990600"/>
            <a:ext cx="4876800" cy="2831544"/>
          </a:xfrm>
          <a:prstGeom prst="rect">
            <a:avLst/>
          </a:prstGeom>
          <a:noFill/>
        </p:spPr>
        <p:txBody>
          <a:bodyPr wrap="square" rtlCol="0">
            <a:spAutoFit/>
          </a:bodyPr>
          <a:lstStyle/>
          <a:p>
            <a:pPr lvl="0" fontAlgn="base">
              <a:spcBef>
                <a:spcPct val="0"/>
              </a:spcBef>
              <a:spcAft>
                <a:spcPct val="0"/>
              </a:spcAft>
            </a:pPr>
            <a:r>
              <a:rPr lang="en-US" sz="2000" b="1" dirty="0">
                <a:solidFill>
                  <a:srgbClr val="0000CC"/>
                </a:solidFill>
                <a:latin typeface="Times New Roman" pitchFamily="18" charset="0"/>
                <a:cs typeface="Times New Roman" pitchFamily="18" charset="0"/>
              </a:rPr>
              <a:t>Electronic door locks can have three mistake-proofing devices: </a:t>
            </a:r>
          </a:p>
          <a:p>
            <a:pPr marL="404813" lvl="0" indent="-288925" eaLnBrk="0" fontAlgn="base" hangingPunct="0">
              <a:spcBef>
                <a:spcPct val="0"/>
              </a:spcBef>
              <a:spcAft>
                <a:spcPct val="0"/>
              </a:spcAft>
              <a:buFontTx/>
              <a:buAutoNum type="arabicPeriod"/>
            </a:pPr>
            <a:r>
              <a:rPr lang="en-US" sz="2000" dirty="0">
                <a:solidFill>
                  <a:srgbClr val="0000CC"/>
                </a:solidFill>
                <a:latin typeface="Times New Roman" pitchFamily="18" charset="0"/>
                <a:cs typeface="Times New Roman" pitchFamily="18" charset="0"/>
              </a:rPr>
              <a:t>insures that no door is left unlocked. </a:t>
            </a:r>
          </a:p>
          <a:p>
            <a:pPr marL="404813" lvl="0" indent="-288925" eaLnBrk="0" fontAlgn="base" hangingPunct="0">
              <a:spcBef>
                <a:spcPct val="0"/>
              </a:spcBef>
              <a:spcAft>
                <a:spcPct val="0"/>
              </a:spcAft>
              <a:buFontTx/>
              <a:buAutoNum type="arabicPeriod" startAt="2"/>
            </a:pPr>
            <a:r>
              <a:rPr lang="en-US" sz="2000" dirty="0">
                <a:solidFill>
                  <a:srgbClr val="0000CC"/>
                </a:solidFill>
                <a:latin typeface="Times New Roman" pitchFamily="18" charset="0"/>
                <a:cs typeface="Times New Roman" pitchFamily="18" charset="0"/>
              </a:rPr>
              <a:t>doors automatically lock when the car exceeds 18 miles an hour. </a:t>
            </a:r>
          </a:p>
          <a:p>
            <a:pPr marL="404813" lvl="0" indent="-288925" eaLnBrk="0" fontAlgn="base" hangingPunct="0">
              <a:spcBef>
                <a:spcPct val="0"/>
              </a:spcBef>
              <a:spcAft>
                <a:spcPct val="0"/>
              </a:spcAft>
              <a:buFontTx/>
              <a:buAutoNum type="arabicPeriod" startAt="3"/>
            </a:pPr>
            <a:r>
              <a:rPr lang="en-US" sz="2000" dirty="0">
                <a:solidFill>
                  <a:srgbClr val="0000CC"/>
                </a:solidFill>
                <a:latin typeface="Times New Roman" pitchFamily="18" charset="0"/>
                <a:cs typeface="Times New Roman" pitchFamily="18" charset="0"/>
              </a:rPr>
              <a:t>lock won't operate when door is open and the engine is running to keep from locking key in the car. </a:t>
            </a:r>
          </a:p>
          <a:p>
            <a:endParaRPr lang="en-US" dirty="0"/>
          </a:p>
        </p:txBody>
      </p:sp>
      <p:sp>
        <p:nvSpPr>
          <p:cNvPr id="7" name="TextBox 6"/>
          <p:cNvSpPr txBox="1"/>
          <p:nvPr/>
        </p:nvSpPr>
        <p:spPr>
          <a:xfrm>
            <a:off x="457200" y="3962400"/>
            <a:ext cx="4114800" cy="2215991"/>
          </a:xfrm>
          <a:prstGeom prst="rect">
            <a:avLst/>
          </a:prstGeom>
          <a:noFill/>
        </p:spPr>
        <p:txBody>
          <a:bodyPr wrap="square" rtlCol="0">
            <a:spAutoFit/>
          </a:bodyPr>
          <a:lstStyle/>
          <a:p>
            <a:pPr lvl="0"/>
            <a:r>
              <a:rPr lang="en-US" sz="2000" b="1" dirty="0">
                <a:solidFill>
                  <a:srgbClr val="0000CC"/>
                </a:solidFill>
                <a:latin typeface="Times New Roman" pitchFamily="18" charset="0"/>
                <a:cs typeface="Times New Roman" pitchFamily="18" charset="0"/>
              </a:rPr>
              <a:t>Antilock Braking Systems (ABS) compensate for drivers who stomp on the conventional brake and lose control of the vehicle. </a:t>
            </a:r>
            <a:r>
              <a:rPr lang="en-US" sz="2000" i="1" dirty="0">
                <a:solidFill>
                  <a:srgbClr val="0000CC"/>
                </a:solidFill>
                <a:latin typeface="Times New Roman" pitchFamily="18" charset="0"/>
                <a:cs typeface="Times New Roman" pitchFamily="18" charset="0"/>
              </a:rPr>
              <a:t>What used to be a driving error is now the proper braking procedure. </a:t>
            </a:r>
          </a:p>
          <a:p>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081518"/>
            <a:ext cx="3200400" cy="245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Anti-lock brake pump and val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1" y="3640754"/>
            <a:ext cx="3505200" cy="26289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209273" y="6269654"/>
            <a:ext cx="2819400" cy="369332"/>
          </a:xfrm>
          <a:prstGeom prst="rect">
            <a:avLst/>
          </a:prstGeom>
          <a:noFill/>
        </p:spPr>
        <p:txBody>
          <a:bodyPr wrap="square" rtlCol="0">
            <a:spAutoFit/>
          </a:bodyPr>
          <a:lstStyle/>
          <a:p>
            <a:r>
              <a:rPr lang="en-US" dirty="0">
                <a:latin typeface="Times New Roman" pitchFamily="18" charset="0"/>
                <a:cs typeface="Times New Roman" pitchFamily="18" charset="0"/>
              </a:rPr>
              <a:t>ABS Brake Pump &amp; Valves</a:t>
            </a:r>
          </a:p>
        </p:txBody>
      </p:sp>
    </p:spTree>
    <p:extLst>
      <p:ext uri="{BB962C8B-B14F-4D97-AF65-F5344CB8AC3E}">
        <p14:creationId xmlns:p14="http://schemas.microsoft.com/office/powerpoint/2010/main" val="29673060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89038"/>
          </a:xfrm>
        </p:spPr>
        <p:txBody>
          <a:bodyPr>
            <a:normAutofit fontScale="90000"/>
          </a:bodyPr>
          <a:lstStyle/>
          <a:p>
            <a:pPr algn="l"/>
            <a:r>
              <a:rPr lang="en-US" sz="3200" b="1" dirty="0"/>
              <a:t>Honda engineers develop "pre-collision" safety technology to support drivers' efforts to prevent collisions before they occur.</a:t>
            </a:r>
            <a:endParaRPr lang="en-US" sz="3200" dirty="0"/>
          </a:p>
        </p:txBody>
      </p:sp>
      <p:sp>
        <p:nvSpPr>
          <p:cNvPr id="3" name="Slide Number Placeholder 2"/>
          <p:cNvSpPr>
            <a:spLocks noGrp="1"/>
          </p:cNvSpPr>
          <p:nvPr>
            <p:ph type="sldNum" sz="quarter" idx="12"/>
          </p:nvPr>
        </p:nvSpPr>
        <p:spPr>
          <a:xfrm>
            <a:off x="6553200" y="6324600"/>
            <a:ext cx="2133600" cy="365125"/>
          </a:xfrm>
        </p:spPr>
        <p:txBody>
          <a:bodyPr/>
          <a:lstStyle/>
          <a:p>
            <a:fld id="{09B9856D-7318-41AA-8235-27252F865C4A}" type="slidenum">
              <a:rPr lang="en-US" smtClean="0"/>
              <a:t>36</a:t>
            </a:fld>
            <a:endParaRPr lang="en-US" dirty="0"/>
          </a:p>
        </p:txBody>
      </p:sp>
      <p:sp>
        <p:nvSpPr>
          <p:cNvPr id="4" name="Rectangle 3"/>
          <p:cNvSpPr/>
          <p:nvPr/>
        </p:nvSpPr>
        <p:spPr>
          <a:xfrm>
            <a:off x="533400" y="1038880"/>
            <a:ext cx="7696200" cy="3416320"/>
          </a:xfrm>
          <a:prstGeom prst="rect">
            <a:avLst/>
          </a:prstGeom>
        </p:spPr>
        <p:txBody>
          <a:bodyPr wrap="square">
            <a:spAutoFit/>
          </a:bodyPr>
          <a:lstStyle/>
          <a:p>
            <a:br>
              <a:rPr lang="en-US" dirty="0"/>
            </a:br>
            <a:br>
              <a:rPr lang="en-US" dirty="0"/>
            </a:br>
            <a:r>
              <a:rPr lang="en-US" sz="2000" dirty="0">
                <a:latin typeface="Times New Roman" pitchFamily="18" charset="0"/>
                <a:cs typeface="Times New Roman" pitchFamily="18" charset="0"/>
              </a:rPr>
              <a:t>Honda introduced the world's first Collision Mitigation Braking System (CMBS) utilizing millimeter wave radar technology to help detect the possibility of a collision.</a:t>
            </a:r>
          </a:p>
          <a:p>
            <a:endParaRPr lang="en-US" sz="1200" dirty="0">
              <a:latin typeface="Times New Roman" pitchFamily="18" charset="0"/>
              <a:cs typeface="Times New Roman" pitchFamily="18" charset="0"/>
            </a:endParaRPr>
          </a:p>
          <a:p>
            <a:r>
              <a:rPr lang="en-US" sz="2000" dirty="0">
                <a:latin typeface="Times New Roman" pitchFamily="18" charset="0"/>
                <a:cs typeface="Times New Roman" pitchFamily="18" charset="0"/>
              </a:rPr>
              <a:t>Visual and audio warnings and an automatic tug of the seat belt alert the driver to take action. If a collision cannot be avoided, and even if no prior alerts have been given, front seat belts are automatically retracted and braking force is automatically applied to reduce the vehicle's speed to help mitigate the effects of the collision. </a:t>
            </a:r>
          </a:p>
        </p:txBody>
      </p:sp>
      <p:pic>
        <p:nvPicPr>
          <p:cNvPr id="2050" name="Picture 2" descr="http://corporate.honda.com/images/assets/safety_future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593" y="4343400"/>
            <a:ext cx="5424557" cy="218183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943600" y="4455200"/>
            <a:ext cx="2590800" cy="2031325"/>
          </a:xfrm>
          <a:prstGeom prst="rect">
            <a:avLst/>
          </a:prstGeom>
          <a:noFill/>
        </p:spPr>
        <p:txBody>
          <a:bodyPr wrap="square" rtlCol="0">
            <a:spAutoFit/>
          </a:bodyPr>
          <a:lstStyle/>
          <a:p>
            <a:r>
              <a:rPr lang="en-US"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The system made its American debut on the 2006 Acura RL, and is now featured on other Acura models, as well as the Honda FCX Clarity.</a:t>
            </a:r>
          </a:p>
          <a:p>
            <a:endParaRPr lang="en-US"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0339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37</a:t>
            </a:fld>
            <a:endParaRPr lang="en-US" dirty="0"/>
          </a:p>
        </p:txBody>
      </p:sp>
      <p:sp>
        <p:nvSpPr>
          <p:cNvPr id="3" name="TextBox 2"/>
          <p:cNvSpPr txBox="1"/>
          <p:nvPr/>
        </p:nvSpPr>
        <p:spPr>
          <a:xfrm>
            <a:off x="3729789" y="1038016"/>
            <a:ext cx="4724400" cy="2800767"/>
          </a:xfrm>
          <a:prstGeom prst="rect">
            <a:avLst/>
          </a:prstGeom>
          <a:noFill/>
        </p:spPr>
        <p:txBody>
          <a:bodyPr wrap="square" rtlCol="0">
            <a:spAutoFit/>
          </a:bodyPr>
          <a:lstStyle/>
          <a:p>
            <a:pPr lvl="0"/>
            <a:r>
              <a:rPr lang="en-US" sz="2400" b="1" dirty="0">
                <a:solidFill>
                  <a:srgbClr val="0000CC"/>
                </a:solidFill>
                <a:latin typeface="Times New Roman" pitchFamily="18" charset="0"/>
                <a:cs typeface="Times New Roman" pitchFamily="18" charset="0"/>
              </a:rPr>
              <a:t>New lawn mowers are required to have a safety bar on the handle that must be pulled back in order to start the engine. </a:t>
            </a:r>
            <a:r>
              <a:rPr lang="en-US" sz="2000" dirty="0">
                <a:solidFill>
                  <a:srgbClr val="0000CC"/>
                </a:solidFill>
                <a:latin typeface="Times New Roman" pitchFamily="18" charset="0"/>
                <a:cs typeface="Times New Roman" pitchFamily="18" charset="0"/>
              </a:rPr>
              <a:t>If you let go of the safety bar, the mower blade stops in 3 seconds or less. This is an adaptation of the "dead man switch" from railroad locomotives. </a:t>
            </a:r>
            <a:endParaRPr lang="en-US" dirty="0"/>
          </a:p>
        </p:txBody>
      </p:sp>
      <p:sp>
        <p:nvSpPr>
          <p:cNvPr id="8" name="TextBox 7"/>
          <p:cNvSpPr txBox="1"/>
          <p:nvPr/>
        </p:nvSpPr>
        <p:spPr>
          <a:xfrm>
            <a:off x="685800" y="4267200"/>
            <a:ext cx="5638800" cy="2092881"/>
          </a:xfrm>
          <a:prstGeom prst="rect">
            <a:avLst/>
          </a:prstGeom>
          <a:noFill/>
        </p:spPr>
        <p:txBody>
          <a:bodyPr wrap="square" rtlCol="0">
            <a:spAutoFit/>
          </a:bodyPr>
          <a:lstStyle/>
          <a:p>
            <a:pPr lvl="0"/>
            <a:r>
              <a:rPr lang="en-US" sz="2800" b="1" dirty="0">
                <a:solidFill>
                  <a:srgbClr val="0000CC"/>
                </a:solidFill>
                <a:latin typeface="Times New Roman" pitchFamily="18" charset="0"/>
                <a:cs typeface="Times New Roman" pitchFamily="18" charset="0"/>
              </a:rPr>
              <a:t>Circuit breakers prevent electrical overloads and the risk of a fires. When the load becomes too great, the circuit is broken. </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169284"/>
            <a:ext cx="2454595" cy="294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Up Arrow 1"/>
          <p:cNvSpPr/>
          <p:nvPr/>
        </p:nvSpPr>
        <p:spPr>
          <a:xfrm>
            <a:off x="2819400" y="2642041"/>
            <a:ext cx="228600" cy="482159"/>
          </a:xfrm>
          <a:prstGeom prst="upArrow">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A typical circuit breaker pan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99758">
            <a:off x="6146432" y="3702855"/>
            <a:ext cx="2276475" cy="2810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6786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Studio Carré Countertop Si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0423" y="671631"/>
            <a:ext cx="3152775" cy="315277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457200" y="76200"/>
            <a:ext cx="8229600" cy="1143000"/>
          </a:xfrm>
        </p:spPr>
        <p:txBody>
          <a:bodyPr/>
          <a:lstStyle/>
          <a:p>
            <a:pPr algn="l"/>
            <a:r>
              <a:rPr lang="en-US" dirty="0"/>
              <a:t>Poke-Yoke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38</a:t>
            </a:fld>
            <a:endParaRPr lang="en-US" dirty="0"/>
          </a:p>
        </p:txBody>
      </p:sp>
      <p:sp>
        <p:nvSpPr>
          <p:cNvPr id="3" name="TextBox 2"/>
          <p:cNvSpPr txBox="1"/>
          <p:nvPr/>
        </p:nvSpPr>
        <p:spPr>
          <a:xfrm>
            <a:off x="914400" y="1447800"/>
            <a:ext cx="4267200" cy="1600438"/>
          </a:xfrm>
          <a:prstGeom prst="rect">
            <a:avLst/>
          </a:prstGeom>
          <a:noFill/>
        </p:spPr>
        <p:txBody>
          <a:bodyPr wrap="square" rtlCol="0">
            <a:spAutoFit/>
          </a:bodyPr>
          <a:lstStyle/>
          <a:p>
            <a:pPr lvl="0"/>
            <a:r>
              <a:rPr lang="en-US" sz="2000" b="1" dirty="0">
                <a:solidFill>
                  <a:srgbClr val="0000CC"/>
                </a:solidFill>
                <a:latin typeface="Times New Roman" pitchFamily="18" charset="0"/>
                <a:cs typeface="Times New Roman" pitchFamily="18" charset="0"/>
              </a:rPr>
              <a:t>This bathroom sink has a mistake-proofing device. </a:t>
            </a:r>
            <a:r>
              <a:rPr lang="en-US" sz="2000" dirty="0">
                <a:solidFill>
                  <a:srgbClr val="0000CC"/>
                </a:solidFill>
                <a:latin typeface="Times New Roman" pitchFamily="18" charset="0"/>
                <a:cs typeface="Times New Roman" pitchFamily="18" charset="0"/>
              </a:rPr>
              <a:t>It is the little hole near the top of the sink that helps prevent overflows. </a:t>
            </a:r>
          </a:p>
          <a:p>
            <a:endParaRPr lang="en-US" dirty="0"/>
          </a:p>
        </p:txBody>
      </p:sp>
      <p:sp>
        <p:nvSpPr>
          <p:cNvPr id="7" name="Down Arrow 6"/>
          <p:cNvSpPr/>
          <p:nvPr/>
        </p:nvSpPr>
        <p:spPr>
          <a:xfrm rot="5400000">
            <a:off x="7055462" y="1361222"/>
            <a:ext cx="230606" cy="101336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4364549" y="4267200"/>
            <a:ext cx="4038600" cy="1015663"/>
          </a:xfrm>
          <a:prstGeom prst="rect">
            <a:avLst/>
          </a:prstGeom>
          <a:noFill/>
        </p:spPr>
        <p:txBody>
          <a:bodyPr wrap="square" rtlCol="0">
            <a:spAutoFit/>
          </a:bodyPr>
          <a:lstStyle/>
          <a:p>
            <a:r>
              <a:rPr lang="en-US" sz="2000" b="1" dirty="0">
                <a:solidFill>
                  <a:srgbClr val="0000CC"/>
                </a:solidFill>
                <a:latin typeface="Times New Roman" pitchFamily="18" charset="0"/>
                <a:cs typeface="Times New Roman" pitchFamily="18" charset="0"/>
              </a:rPr>
              <a:t>This microwave oven stops operating when the door is opened, which prevents injuries. </a:t>
            </a:r>
          </a:p>
        </p:txBody>
      </p:sp>
      <p:pic>
        <p:nvPicPr>
          <p:cNvPr id="3075" name="Picture 3" descr="http://htoh.files.wordpress.com/2007/10/microwav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449" y="3505200"/>
            <a:ext cx="3848100" cy="27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4239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075" name="Picture 3" descr="http://www.barcoproducts.com/images/upload/items/large/Clearance_Bar-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3674" y="3317000"/>
            <a:ext cx="4038600" cy="302895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876300" y="228600"/>
            <a:ext cx="7159592" cy="1143000"/>
          </a:xfrm>
        </p:spPr>
        <p:txBody>
          <a:bodyPr/>
          <a:lstStyle/>
          <a:p>
            <a:pPr algn="l"/>
            <a:r>
              <a:rPr lang="en-US" dirty="0"/>
              <a:t>Poka-Yoke Examples </a:t>
            </a:r>
          </a:p>
        </p:txBody>
      </p:sp>
      <p:sp>
        <p:nvSpPr>
          <p:cNvPr id="4" name="Slide Number Placeholder 3"/>
          <p:cNvSpPr>
            <a:spLocks noGrp="1"/>
          </p:cNvSpPr>
          <p:nvPr>
            <p:ph type="sldNum" sz="quarter" idx="12"/>
          </p:nvPr>
        </p:nvSpPr>
        <p:spPr>
          <a:xfrm>
            <a:off x="6324600" y="6324600"/>
            <a:ext cx="2133600" cy="365125"/>
          </a:xfrm>
        </p:spPr>
        <p:txBody>
          <a:bodyPr/>
          <a:lstStyle/>
          <a:p>
            <a:fld id="{09B9856D-7318-41AA-8235-27252F865C4A}" type="slidenum">
              <a:rPr lang="en-US" smtClean="0"/>
              <a:pPr/>
              <a:t>39</a:t>
            </a:fld>
            <a:endParaRPr lang="en-US" dirty="0"/>
          </a:p>
        </p:txBody>
      </p:sp>
      <p:sp>
        <p:nvSpPr>
          <p:cNvPr id="3" name="TextBox 2"/>
          <p:cNvSpPr txBox="1"/>
          <p:nvPr/>
        </p:nvSpPr>
        <p:spPr>
          <a:xfrm>
            <a:off x="876300" y="1182231"/>
            <a:ext cx="7391400" cy="2246769"/>
          </a:xfrm>
          <a:prstGeom prst="rect">
            <a:avLst/>
          </a:prstGeom>
          <a:noFill/>
        </p:spPr>
        <p:txBody>
          <a:bodyPr wrap="square" rtlCol="0">
            <a:spAutoFit/>
          </a:bodyPr>
          <a:lstStyle/>
          <a:p>
            <a:r>
              <a:rPr lang="en-US" sz="2000" b="1" dirty="0">
                <a:solidFill>
                  <a:srgbClr val="0000CC"/>
                </a:solidFill>
                <a:latin typeface="Times New Roman" pitchFamily="18" charset="0"/>
                <a:cs typeface="Times New Roman" pitchFamily="18" charset="0"/>
              </a:rPr>
              <a:t>Car washes &amp; parking garages have low clearance. To avoid damage to vans &amp; cars, that will not fit, they use a go/no-go gauge at the entrance, a swinging bar. </a:t>
            </a:r>
          </a:p>
          <a:p>
            <a:pPr marL="342900" indent="-342900">
              <a:buFont typeface="Arial" pitchFamily="34" charset="0"/>
              <a:buChar char="•"/>
            </a:pPr>
            <a:r>
              <a:rPr lang="en-US" sz="2000" b="1" i="1" dirty="0">
                <a:solidFill>
                  <a:srgbClr val="0000CC"/>
                </a:solidFill>
                <a:latin typeface="Times New Roman" pitchFamily="18" charset="0"/>
                <a:cs typeface="Times New Roman" pitchFamily="18" charset="0"/>
              </a:rPr>
              <a:t>Hitting the swinging sign or pipe will not damage the vehicle as much as driving into a concrete beam.</a:t>
            </a:r>
          </a:p>
          <a:p>
            <a:pPr marL="342900" indent="-342900">
              <a:buFont typeface="Arial" pitchFamily="34" charset="0"/>
              <a:buChar char="•"/>
            </a:pPr>
            <a:r>
              <a:rPr lang="en-US" sz="2000" b="1" i="1" dirty="0">
                <a:solidFill>
                  <a:srgbClr val="0000CC"/>
                </a:solidFill>
                <a:latin typeface="Times New Roman" pitchFamily="18" charset="0"/>
                <a:cs typeface="Times New Roman" pitchFamily="18" charset="0"/>
              </a:rPr>
              <a:t>This brings up the question “How tall is this thing I'm driving”???</a:t>
            </a:r>
          </a:p>
        </p:txBody>
      </p:sp>
      <p:sp>
        <p:nvSpPr>
          <p:cNvPr id="6" name="Up Arrow 5"/>
          <p:cNvSpPr/>
          <p:nvPr/>
        </p:nvSpPr>
        <p:spPr>
          <a:xfrm>
            <a:off x="4676274" y="4831475"/>
            <a:ext cx="533400" cy="914400"/>
          </a:xfrm>
          <a:prstGeom prst="upArrow">
            <a:avLst/>
          </a:prstGeom>
          <a:solidFill>
            <a:schemeClr val="accent6"/>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90450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65334679-36E4-428C-A2BB-10238FD3B6A8}" type="slidenum">
              <a:rPr lang="en-US" sz="1400"/>
              <a:pPr eaLnBrk="1" hangingPunct="1"/>
              <a:t>4</a:t>
            </a:fld>
            <a:endParaRPr lang="en-US" sz="1400" dirty="0"/>
          </a:p>
        </p:txBody>
      </p:sp>
      <p:sp>
        <p:nvSpPr>
          <p:cNvPr id="21507" name="Rectangle 2"/>
          <p:cNvSpPr>
            <a:spLocks noGrp="1" noChangeArrowheads="1"/>
          </p:cNvSpPr>
          <p:nvPr>
            <p:ph type="title"/>
          </p:nvPr>
        </p:nvSpPr>
        <p:spPr>
          <a:xfrm>
            <a:off x="685800" y="152400"/>
            <a:ext cx="7772400" cy="1143000"/>
          </a:xfrm>
        </p:spPr>
        <p:txBody>
          <a:bodyPr/>
          <a:lstStyle/>
          <a:p>
            <a:pPr eaLnBrk="1" hangingPunct="1"/>
            <a:r>
              <a:rPr lang="en-US" b="1" dirty="0">
                <a:solidFill>
                  <a:schemeClr val="accent2"/>
                </a:solidFill>
              </a:rPr>
              <a:t>Infinity???</a:t>
            </a:r>
          </a:p>
        </p:txBody>
      </p:sp>
      <p:sp>
        <p:nvSpPr>
          <p:cNvPr id="21508" name="Rectangle 3"/>
          <p:cNvSpPr>
            <a:spLocks noGrp="1" noChangeArrowheads="1"/>
          </p:cNvSpPr>
          <p:nvPr>
            <p:ph type="body" idx="1"/>
          </p:nvPr>
        </p:nvSpPr>
        <p:spPr>
          <a:xfrm>
            <a:off x="3962400" y="1447800"/>
            <a:ext cx="4800600" cy="4343400"/>
          </a:xfrm>
        </p:spPr>
        <p:txBody>
          <a:bodyPr/>
          <a:lstStyle/>
          <a:p>
            <a:pPr marL="0" indent="0" eaLnBrk="1" hangingPunct="1">
              <a:lnSpc>
                <a:spcPct val="90000"/>
              </a:lnSpc>
              <a:spcBef>
                <a:spcPct val="0"/>
              </a:spcBef>
              <a:spcAft>
                <a:spcPts val="700"/>
              </a:spcAft>
              <a:buNone/>
            </a:pPr>
            <a:r>
              <a:rPr lang="en-US" sz="2400" dirty="0">
                <a:solidFill>
                  <a:schemeClr val="accent6">
                    <a:lumMod val="75000"/>
                  </a:schemeClr>
                </a:solidFill>
                <a:effectLst>
                  <a:outerShdw blurRad="38100" dist="38100" dir="2700000" algn="tl">
                    <a:srgbClr val="000000">
                      <a:alpha val="43137"/>
                    </a:srgbClr>
                  </a:outerShdw>
                </a:effectLst>
              </a:rPr>
              <a:t>One American-French vigintrillion = 1,000,000,000,000,000,000,000,000,  000,000,000,000,000,000,000,000,000,000,000,000,000.0</a:t>
            </a:r>
          </a:p>
          <a:p>
            <a:pPr marL="0" indent="0" eaLnBrk="1" hangingPunct="1">
              <a:lnSpc>
                <a:spcPct val="90000"/>
              </a:lnSpc>
              <a:spcBef>
                <a:spcPct val="0"/>
              </a:spcBef>
              <a:spcAft>
                <a:spcPts val="700"/>
              </a:spcAft>
              <a:buNone/>
            </a:pPr>
            <a:endParaRPr lang="en-US" sz="2400" dirty="0">
              <a:solidFill>
                <a:schemeClr val="accent6">
                  <a:lumMod val="75000"/>
                </a:schemeClr>
              </a:solidFill>
              <a:effectLst>
                <a:outerShdw blurRad="38100" dist="38100" dir="2700000" algn="tl">
                  <a:srgbClr val="000000">
                    <a:alpha val="43137"/>
                  </a:srgbClr>
                </a:outerShdw>
              </a:effectLst>
            </a:endParaRPr>
          </a:p>
          <a:p>
            <a:pPr marL="0" indent="0" eaLnBrk="1" hangingPunct="1">
              <a:lnSpc>
                <a:spcPct val="90000"/>
              </a:lnSpc>
              <a:spcBef>
                <a:spcPct val="0"/>
              </a:spcBef>
              <a:spcAft>
                <a:spcPts val="700"/>
              </a:spcAft>
              <a:buNone/>
            </a:pPr>
            <a:r>
              <a:rPr lang="en-US" sz="2400" dirty="0">
                <a:solidFill>
                  <a:schemeClr val="accent6">
                    <a:lumMod val="75000"/>
                  </a:schemeClr>
                </a:solidFill>
                <a:effectLst>
                  <a:outerShdw blurRad="38100" dist="38100" dir="2700000" algn="tl">
                    <a:srgbClr val="000000">
                      <a:alpha val="43137"/>
                    </a:srgbClr>
                  </a:outerShdw>
                </a:effectLst>
              </a:rPr>
              <a:t>One English-German vigintrillion =</a:t>
            </a:r>
          </a:p>
          <a:p>
            <a:pPr marL="0" indent="0" eaLnBrk="1" hangingPunct="1">
              <a:lnSpc>
                <a:spcPct val="90000"/>
              </a:lnSpc>
              <a:spcBef>
                <a:spcPct val="0"/>
              </a:spcBef>
              <a:spcAft>
                <a:spcPts val="700"/>
              </a:spcAft>
              <a:buNone/>
            </a:pPr>
            <a:r>
              <a:rPr lang="en-US" sz="2400" dirty="0">
                <a:solidFill>
                  <a:schemeClr val="accent6">
                    <a:lumMod val="75000"/>
                  </a:schemeClr>
                </a:solidFill>
                <a:effectLst>
                  <a:outerShdw blurRad="38100" dist="38100" dir="2700000" algn="tl">
                    <a:srgbClr val="000000">
                      <a:alpha val="43137"/>
                    </a:srgbClr>
                  </a:outerShdw>
                </a:effectLst>
              </a:rPr>
              <a:t>1,000,000,000,000,000,000,000,000,000,000,000,000,000,000,000,000,000,000,000,000,000,000,000,000,000,000,000,000,000,000,000,000,000,000,000,000,000,000,000,000.0</a:t>
            </a:r>
            <a:endParaRPr lang="en-US" sz="2800" dirty="0"/>
          </a:p>
          <a:p>
            <a:pPr eaLnBrk="1" hangingPunct="1">
              <a:lnSpc>
                <a:spcPct val="90000"/>
              </a:lnSpc>
              <a:spcBef>
                <a:spcPct val="0"/>
              </a:spcBef>
              <a:spcAft>
                <a:spcPts val="700"/>
              </a:spcAft>
            </a:pPr>
            <a:endParaRPr lang="en-US" sz="2800" dirty="0"/>
          </a:p>
          <a:p>
            <a:pPr eaLnBrk="1" hangingPunct="1">
              <a:lnSpc>
                <a:spcPct val="90000"/>
              </a:lnSpc>
              <a:buFontTx/>
              <a:buNone/>
            </a:pPr>
            <a:endParaRPr lang="en-US" sz="2800" dirty="0"/>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068475"/>
            <a:ext cx="3352800" cy="523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31971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www.airdelights.com/images/automatic_faucets/sf2300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6474" y="1678305"/>
            <a:ext cx="1905000" cy="178117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457200" y="152400"/>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40</a:t>
            </a:fld>
            <a:endParaRPr lang="en-US" dirty="0"/>
          </a:p>
        </p:txBody>
      </p:sp>
      <p:sp>
        <p:nvSpPr>
          <p:cNvPr id="3" name="TextBox 2"/>
          <p:cNvSpPr txBox="1"/>
          <p:nvPr/>
        </p:nvSpPr>
        <p:spPr>
          <a:xfrm>
            <a:off x="762000" y="4849528"/>
            <a:ext cx="7391400" cy="1292662"/>
          </a:xfrm>
          <a:prstGeom prst="rect">
            <a:avLst/>
          </a:prstGeom>
          <a:noFill/>
        </p:spPr>
        <p:txBody>
          <a:bodyPr wrap="square" rtlCol="0">
            <a:spAutoFit/>
          </a:bodyPr>
          <a:lstStyle/>
          <a:p>
            <a:pPr lvl="0"/>
            <a:r>
              <a:rPr lang="en-US" sz="2000" b="1" dirty="0">
                <a:solidFill>
                  <a:srgbClr val="0000CC"/>
                </a:solidFill>
                <a:latin typeface="Times New Roman" pitchFamily="18" charset="0"/>
                <a:cs typeface="Times New Roman" pitchFamily="18" charset="0"/>
              </a:rPr>
              <a:t>Today sinks, toilets &amp; urinals are fitted with sensors. </a:t>
            </a:r>
          </a:p>
          <a:p>
            <a:pPr marL="404813" indent="-184150">
              <a:buFont typeface="Arial" pitchFamily="34" charset="0"/>
              <a:buChar char="•"/>
            </a:pPr>
            <a:r>
              <a:rPr lang="en-US" sz="2000" dirty="0">
                <a:solidFill>
                  <a:srgbClr val="0000CC"/>
                </a:solidFill>
                <a:latin typeface="Times New Roman" pitchFamily="18" charset="0"/>
                <a:cs typeface="Times New Roman" pitchFamily="18" charset="0"/>
              </a:rPr>
              <a:t>These sensors are poka-yoke devices that insure that the water is turned off in the sink and that the urinal is flushed</a:t>
            </a:r>
            <a:r>
              <a:rPr lang="en-US" dirty="0"/>
              <a:t>. </a:t>
            </a:r>
            <a:br>
              <a:rPr lang="en-US" dirty="0"/>
            </a:br>
            <a:endParaRPr lang="en-US" dirty="0"/>
          </a:p>
        </p:txBody>
      </p:sp>
      <p:sp>
        <p:nvSpPr>
          <p:cNvPr id="6" name="Up Arrow 5"/>
          <p:cNvSpPr/>
          <p:nvPr/>
        </p:nvSpPr>
        <p:spPr>
          <a:xfrm>
            <a:off x="7277100" y="3429000"/>
            <a:ext cx="228600" cy="762000"/>
          </a:xfrm>
          <a:prstGeom prst="up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76" name="Picture 4" descr="AutoFlush Tank">
            <a:hlinkClick r:id="" action="ppaction://noaction"/>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2013" y="1594262"/>
            <a:ext cx="2743200" cy="3255266"/>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AutoFlush for Toilets and Urinal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243901"/>
            <a:ext cx="2278613" cy="2825480"/>
          </a:xfrm>
          <a:prstGeom prst="rect">
            <a:avLst/>
          </a:prstGeom>
          <a:noFill/>
          <a:extLst>
            <a:ext uri="{909E8E84-426E-40DD-AFC4-6F175D3DCCD1}">
              <a14:hiddenFill xmlns:a14="http://schemas.microsoft.com/office/drawing/2010/main">
                <a:solidFill>
                  <a:srgbClr val="FFFFFF"/>
                </a:solidFill>
              </a14:hiddenFill>
            </a:ext>
          </a:extLst>
        </p:spPr>
      </p:pic>
      <p:sp>
        <p:nvSpPr>
          <p:cNvPr id="12" name="Up Arrow 11"/>
          <p:cNvSpPr/>
          <p:nvPr/>
        </p:nvSpPr>
        <p:spPr>
          <a:xfrm>
            <a:off x="1371600" y="2557161"/>
            <a:ext cx="228600" cy="762000"/>
          </a:xfrm>
          <a:prstGeom prst="upArrow">
            <a:avLst/>
          </a:prstGeom>
          <a:solidFill>
            <a:srgbClr val="FFFF00"/>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80" name="Picture 8" descr="http://www.newtondistributing.com/panel/fotoprod/21901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41037">
            <a:off x="5236026" y="1604096"/>
            <a:ext cx="1095052" cy="1095052"/>
          </a:xfrm>
          <a:prstGeom prst="rect">
            <a:avLst/>
          </a:prstGeom>
          <a:noFill/>
          <a:ln>
            <a:solidFill>
              <a:srgbClr val="0000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7752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lstStyle/>
          <a:p>
            <a:pPr algn="l"/>
            <a:r>
              <a:rPr lang="en-US" dirty="0"/>
              <a:t>Poka-Yoke Examples </a:t>
            </a:r>
          </a:p>
        </p:txBody>
      </p:sp>
      <p:sp>
        <p:nvSpPr>
          <p:cNvPr id="4" name="Slide Number Placeholder 3"/>
          <p:cNvSpPr>
            <a:spLocks noGrp="1"/>
          </p:cNvSpPr>
          <p:nvPr>
            <p:ph type="sldNum" sz="quarter" idx="12"/>
          </p:nvPr>
        </p:nvSpPr>
        <p:spPr/>
        <p:txBody>
          <a:bodyPr/>
          <a:lstStyle/>
          <a:p>
            <a:fld id="{09B9856D-7318-41AA-8235-27252F865C4A}" type="slidenum">
              <a:rPr lang="en-US" smtClean="0"/>
              <a:pPr/>
              <a:t>41</a:t>
            </a:fld>
            <a:endParaRPr lang="en-US" dirty="0"/>
          </a:p>
        </p:txBody>
      </p:sp>
      <p:sp>
        <p:nvSpPr>
          <p:cNvPr id="6" name="TextBox 5"/>
          <p:cNvSpPr txBox="1"/>
          <p:nvPr/>
        </p:nvSpPr>
        <p:spPr>
          <a:xfrm>
            <a:off x="4571999" y="1044141"/>
            <a:ext cx="4038599" cy="3231654"/>
          </a:xfrm>
          <a:prstGeom prst="rect">
            <a:avLst/>
          </a:prstGeom>
          <a:noFill/>
        </p:spPr>
        <p:txBody>
          <a:bodyPr wrap="square" rtlCol="0">
            <a:spAutoFit/>
          </a:bodyPr>
          <a:lstStyle/>
          <a:p>
            <a:r>
              <a:rPr lang="en-US" sz="2400" dirty="0">
                <a:solidFill>
                  <a:srgbClr val="0000CC"/>
                </a:solidFill>
                <a:latin typeface="Times New Roman" pitchFamily="18" charset="0"/>
                <a:cs typeface="Times New Roman" pitchFamily="18" charset="0"/>
              </a:rPr>
              <a:t>The bathyscaph Triete is a deep water submarine used to explore the very lowest parts of the ocean. </a:t>
            </a:r>
          </a:p>
          <a:p>
            <a:endParaRPr lang="en-US" sz="1200" dirty="0">
              <a:solidFill>
                <a:srgbClr val="0000CC"/>
              </a:solidFill>
              <a:latin typeface="Times New Roman" pitchFamily="18" charset="0"/>
              <a:cs typeface="Times New Roman" pitchFamily="18" charset="0"/>
            </a:endParaRPr>
          </a:p>
          <a:p>
            <a:r>
              <a:rPr lang="en-US" sz="2400" dirty="0">
                <a:solidFill>
                  <a:srgbClr val="0000CC"/>
                </a:solidFill>
                <a:latin typeface="Times New Roman" pitchFamily="18" charset="0"/>
                <a:cs typeface="Times New Roman" pitchFamily="18" charset="0"/>
              </a:rPr>
              <a:t>It is electrically powered. Once at the bottom, if the batteries or electrical system fail the sub by design returns to the surface… </a:t>
            </a:r>
          </a:p>
        </p:txBody>
      </p:sp>
      <p:sp>
        <p:nvSpPr>
          <p:cNvPr id="2" name="TextBox 1"/>
          <p:cNvSpPr txBox="1"/>
          <p:nvPr/>
        </p:nvSpPr>
        <p:spPr>
          <a:xfrm>
            <a:off x="457200" y="4419600"/>
            <a:ext cx="8077198" cy="1815882"/>
          </a:xfrm>
          <a:prstGeom prst="rect">
            <a:avLst/>
          </a:prstGeom>
          <a:noFill/>
        </p:spPr>
        <p:txBody>
          <a:bodyPr wrap="square" rtlCol="0">
            <a:spAutoFit/>
          </a:bodyPr>
          <a:lstStyle/>
          <a:p>
            <a:r>
              <a:rPr lang="en-US" sz="28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The designers made this outcome occur by holding the ballast in place with electromagnets. When power is lost, the ballast drops off automatically and the sub starts its ascent. </a:t>
            </a:r>
            <a:endParaRPr lang="en-US" sz="2800" dirty="0">
              <a:effectLst>
                <a:outerShdw blurRad="38100" dist="38100" dir="2700000" algn="tl">
                  <a:srgbClr val="000000">
                    <a:alpha val="43137"/>
                  </a:srgbClr>
                </a:outerShdw>
              </a:effectLst>
            </a:endParaRPr>
          </a:p>
        </p:txBody>
      </p:sp>
      <p:pic>
        <p:nvPicPr>
          <p:cNvPr id="4098" name="Picture 2" descr="Bathyscaphe Trieste batiscaf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083057"/>
            <a:ext cx="3810000" cy="319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83264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Automatic Motion Sensor Switch</a:t>
            </a:r>
          </a:p>
        </p:txBody>
      </p:sp>
      <p:sp>
        <p:nvSpPr>
          <p:cNvPr id="3" name="Slide Number Placeholder 2"/>
          <p:cNvSpPr>
            <a:spLocks noGrp="1"/>
          </p:cNvSpPr>
          <p:nvPr>
            <p:ph type="sldNum" sz="quarter" idx="12"/>
          </p:nvPr>
        </p:nvSpPr>
        <p:spPr/>
        <p:txBody>
          <a:bodyPr/>
          <a:lstStyle/>
          <a:p>
            <a:fld id="{09B9856D-7318-41AA-8235-27252F865C4A}" type="slidenum">
              <a:rPr lang="en-US" smtClean="0"/>
              <a:t>42</a:t>
            </a:fld>
            <a:endParaRPr lang="en-US" dirty="0"/>
          </a:p>
        </p:txBody>
      </p:sp>
      <p:pic>
        <p:nvPicPr>
          <p:cNvPr id="4" name="Picture 2" descr="Heath Zenith SL-6106-WH 180° Automatic Off Switch - Single Pole, Whi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99" y="1905000"/>
            <a:ext cx="3165217" cy="316521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581400" y="1905000"/>
            <a:ext cx="4648200" cy="3046988"/>
          </a:xfrm>
          <a:prstGeom prst="rect">
            <a:avLst/>
          </a:prstGeom>
          <a:noFill/>
        </p:spPr>
        <p:txBody>
          <a:bodyPr wrap="square" rtlCol="0">
            <a:spAutoFit/>
          </a:bodyPr>
          <a:lstStyle/>
          <a:p>
            <a:r>
              <a:rPr lang="en-US" sz="2400" dirty="0">
                <a:latin typeface="Times New Roman" pitchFamily="18" charset="0"/>
                <a:cs typeface="Times New Roman" pitchFamily="18" charset="0"/>
              </a:rPr>
              <a:t>A Poka-Yoke device that prevents accident by turning on the lights if your hands are full and turns off lights if forgotten!</a:t>
            </a:r>
          </a:p>
          <a:p>
            <a:endParaRPr lang="en-US" sz="2400" dirty="0">
              <a:latin typeface="Times New Roman" pitchFamily="18" charset="0"/>
              <a:cs typeface="Times New Roman" pitchFamily="18" charset="0"/>
            </a:endParaRPr>
          </a:p>
          <a:p>
            <a:r>
              <a:rPr lang="en-US" sz="2400" dirty="0">
                <a:latin typeface="Times New Roman" pitchFamily="18" charset="0"/>
                <a:cs typeface="Times New Roman" pitchFamily="18" charset="0"/>
              </a:rPr>
              <a:t>Motion Sensor controlled lights are also a deterrent to unwanted visitors that do not like lighted areas…</a:t>
            </a:r>
          </a:p>
        </p:txBody>
      </p:sp>
    </p:spTree>
    <p:extLst>
      <p:ext uri="{BB962C8B-B14F-4D97-AF65-F5344CB8AC3E}">
        <p14:creationId xmlns:p14="http://schemas.microsoft.com/office/powerpoint/2010/main" val="24300979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4064"/>
            <a:ext cx="7467600" cy="1143000"/>
          </a:xfrm>
        </p:spPr>
        <p:txBody>
          <a:bodyPr/>
          <a:lstStyle/>
          <a:p>
            <a:pPr algn="l"/>
            <a:r>
              <a:rPr lang="en-US" dirty="0"/>
              <a:t>Garage Door Openers </a:t>
            </a:r>
          </a:p>
        </p:txBody>
      </p:sp>
      <p:sp>
        <p:nvSpPr>
          <p:cNvPr id="3" name="Slide Number Placeholder 2"/>
          <p:cNvSpPr>
            <a:spLocks noGrp="1"/>
          </p:cNvSpPr>
          <p:nvPr>
            <p:ph type="sldNum" sz="quarter" idx="12"/>
          </p:nvPr>
        </p:nvSpPr>
        <p:spPr/>
        <p:txBody>
          <a:bodyPr/>
          <a:lstStyle/>
          <a:p>
            <a:fld id="{09B9856D-7318-41AA-8235-27252F865C4A}" type="slidenum">
              <a:rPr lang="en-US" smtClean="0"/>
              <a:t>43</a:t>
            </a:fld>
            <a:endParaRPr lang="en-US" dirty="0"/>
          </a:p>
        </p:txBody>
      </p:sp>
      <p:pic>
        <p:nvPicPr>
          <p:cNvPr id="4100" name="Picture 4" descr="Wayne Dalton Oratio 9100 (5147442) - Williamsburg Door WHT W/Windo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19813">
            <a:off x="432641" y="1857494"/>
            <a:ext cx="3499781" cy="34997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85800" y="1143000"/>
            <a:ext cx="7391400" cy="954107"/>
          </a:xfrm>
          <a:prstGeom prst="rect">
            <a:avLst/>
          </a:prstGeom>
          <a:noFill/>
        </p:spPr>
        <p:txBody>
          <a:bodyPr wrap="square" rtlCol="0">
            <a:spAutoFit/>
          </a:bodyPr>
          <a:lstStyle/>
          <a:p>
            <a:r>
              <a:rPr lang="en-US" sz="2800" dirty="0">
                <a:latin typeface="Times New Roman" pitchFamily="18" charset="0"/>
                <a:cs typeface="Times New Roman" pitchFamily="18" charset="0"/>
              </a:rPr>
              <a:t>Garage door openers cause injury and property damage everyday </a:t>
            </a:r>
          </a:p>
        </p:txBody>
      </p:sp>
      <p:sp>
        <p:nvSpPr>
          <p:cNvPr id="5" name="Rectangle 4"/>
          <p:cNvSpPr/>
          <p:nvPr/>
        </p:nvSpPr>
        <p:spPr>
          <a:xfrm>
            <a:off x="3943651" y="1967682"/>
            <a:ext cx="4546934" cy="2677656"/>
          </a:xfrm>
          <a:prstGeom prst="rect">
            <a:avLst/>
          </a:prstGeom>
        </p:spPr>
        <p:txBody>
          <a:bodyPr wrap="square">
            <a:spAutoFit/>
          </a:bodyPr>
          <a:lstStyle/>
          <a:p>
            <a:r>
              <a:rPr lang="en-US" sz="2400" dirty="0">
                <a:solidFill>
                  <a:srgbClr val="0000FF"/>
                </a:solidFill>
                <a:latin typeface="Times New Roman" pitchFamily="18" charset="0"/>
                <a:cs typeface="Times New Roman" pitchFamily="18" charset="0"/>
              </a:rPr>
              <a:t>Poka-Yoke devices like the Genie Safe-T-Beam Replacement Kit helps prevent injury and property damage. When objects pass through its infrared beam, the garage door automatically stops closing and reverses. </a:t>
            </a:r>
            <a:endParaRPr lang="en-US" sz="2000" dirty="0">
              <a:solidFill>
                <a:srgbClr val="0000FF"/>
              </a:solidFill>
              <a:latin typeface="Times New Roman" pitchFamily="18" charset="0"/>
              <a:cs typeface="Times New Roman" pitchFamily="18" charset="0"/>
            </a:endParaRPr>
          </a:p>
        </p:txBody>
      </p:sp>
      <p:pic>
        <p:nvPicPr>
          <p:cNvPr id="4098" name="Picture 2" descr="Genie Industries STB-BL Replacement Photo Cells Syst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624">
            <a:off x="6263116" y="4712669"/>
            <a:ext cx="1784930" cy="1784931"/>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5800" y="5334000"/>
            <a:ext cx="5257800" cy="1107996"/>
          </a:xfrm>
          <a:prstGeom prst="rect">
            <a:avLst/>
          </a:prstGeom>
          <a:noFill/>
        </p:spPr>
        <p:txBody>
          <a:bodyPr wrap="square" rtlCol="0">
            <a:spAutoFit/>
          </a:bodyPr>
          <a:lstStyle/>
          <a:p>
            <a:r>
              <a:rPr lang="en-US" sz="2400" dirty="0">
                <a:solidFill>
                  <a:srgbClr val="0000FF"/>
                </a:solidFill>
                <a:latin typeface="Times New Roman" pitchFamily="18" charset="0"/>
                <a:cs typeface="Times New Roman" pitchFamily="18" charset="0"/>
              </a:rPr>
              <a:t>The system provides safety, security &amp; peace of mind. </a:t>
            </a:r>
          </a:p>
          <a:p>
            <a:endParaRPr lang="en-US" dirty="0"/>
          </a:p>
        </p:txBody>
      </p:sp>
    </p:spTree>
    <p:extLst>
      <p:ext uri="{BB962C8B-B14F-4D97-AF65-F5344CB8AC3E}">
        <p14:creationId xmlns:p14="http://schemas.microsoft.com/office/powerpoint/2010/main" val="7835744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a:t>Poka-Yoke in Manufacturing &amp; Other Organizations</a:t>
            </a:r>
          </a:p>
        </p:txBody>
      </p:sp>
      <p:sp>
        <p:nvSpPr>
          <p:cNvPr id="3" name="Slide Number Placeholder 2"/>
          <p:cNvSpPr>
            <a:spLocks noGrp="1"/>
          </p:cNvSpPr>
          <p:nvPr>
            <p:ph type="sldNum" sz="quarter" idx="12"/>
          </p:nvPr>
        </p:nvSpPr>
        <p:spPr/>
        <p:txBody>
          <a:bodyPr/>
          <a:lstStyle/>
          <a:p>
            <a:fld id="{09B9856D-7318-41AA-8235-27252F865C4A}" type="slidenum">
              <a:rPr lang="en-US" smtClean="0"/>
              <a:t>44</a:t>
            </a:fld>
            <a:endParaRPr lang="en-US" dirty="0"/>
          </a:p>
        </p:txBody>
      </p:sp>
      <p:sp>
        <p:nvSpPr>
          <p:cNvPr id="4" name="TextBox 3"/>
          <p:cNvSpPr txBox="1"/>
          <p:nvPr/>
        </p:nvSpPr>
        <p:spPr>
          <a:xfrm>
            <a:off x="914400" y="1676400"/>
            <a:ext cx="7162800" cy="4370427"/>
          </a:xfrm>
          <a:prstGeom prst="rect">
            <a:avLst/>
          </a:prstGeom>
          <a:noFill/>
        </p:spPr>
        <p:txBody>
          <a:bodyPr wrap="square" rtlCol="0">
            <a:spAutoFit/>
          </a:bodyPr>
          <a:lstStyle/>
          <a:p>
            <a:r>
              <a:rPr lang="en-US" sz="2800" dirty="0">
                <a:latin typeface="Times New Roman" pitchFamily="18" charset="0"/>
                <a:cs typeface="Times New Roman" pitchFamily="18" charset="0"/>
              </a:rPr>
              <a:t>Simple items such as a switch with a pin that sticks up through a drilled hole that would stop a conveyor belt if the pin was not drilled….</a:t>
            </a:r>
          </a:p>
          <a:p>
            <a:endParaRPr lang="en-US" sz="1200" dirty="0">
              <a:latin typeface="Times New Roman" pitchFamily="18" charset="0"/>
              <a:cs typeface="Times New Roman" pitchFamily="18" charset="0"/>
            </a:endParaRPr>
          </a:p>
          <a:p>
            <a:r>
              <a:rPr lang="en-US" sz="2800" dirty="0">
                <a:latin typeface="Times New Roman" pitchFamily="18" charset="0"/>
                <a:cs typeface="Times New Roman" pitchFamily="18" charset="0"/>
              </a:rPr>
              <a:t>The bracelet put on patients in a hospital their insistence on you giving information to confirm the proper medication is going into the correct patient…</a:t>
            </a:r>
          </a:p>
          <a:p>
            <a:endParaRPr lang="en-US" sz="1400" dirty="0">
              <a:latin typeface="Times New Roman" pitchFamily="18" charset="0"/>
              <a:cs typeface="Times New Roman" pitchFamily="18" charset="0"/>
            </a:endParaRPr>
          </a:p>
          <a:p>
            <a:r>
              <a:rPr lang="en-US" sz="2800" dirty="0">
                <a:latin typeface="Times New Roman" pitchFamily="18" charset="0"/>
                <a:cs typeface="Times New Roman" pitchFamily="18" charset="0"/>
              </a:rPr>
              <a:t>And even the safety caps on pill bottle to protect the young in a household.</a:t>
            </a:r>
          </a:p>
        </p:txBody>
      </p:sp>
    </p:spTree>
    <p:extLst>
      <p:ext uri="{BB962C8B-B14F-4D97-AF65-F5344CB8AC3E}">
        <p14:creationId xmlns:p14="http://schemas.microsoft.com/office/powerpoint/2010/main" val="1329278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New in Poke Yoke Devices</a:t>
            </a:r>
          </a:p>
        </p:txBody>
      </p:sp>
      <p:sp>
        <p:nvSpPr>
          <p:cNvPr id="3" name="Slide Number Placeholder 2"/>
          <p:cNvSpPr>
            <a:spLocks noGrp="1"/>
          </p:cNvSpPr>
          <p:nvPr>
            <p:ph type="sldNum" sz="quarter" idx="12"/>
          </p:nvPr>
        </p:nvSpPr>
        <p:spPr/>
        <p:txBody>
          <a:bodyPr/>
          <a:lstStyle/>
          <a:p>
            <a:fld id="{09B9856D-7318-41AA-8235-27252F865C4A}" type="slidenum">
              <a:rPr lang="en-US" smtClean="0"/>
              <a:t>45</a:t>
            </a:fld>
            <a:endParaRPr lang="en-US" dirty="0"/>
          </a:p>
        </p:txBody>
      </p:sp>
      <p:sp>
        <p:nvSpPr>
          <p:cNvPr id="4" name="TextBox 3"/>
          <p:cNvSpPr txBox="1"/>
          <p:nvPr/>
        </p:nvSpPr>
        <p:spPr>
          <a:xfrm>
            <a:off x="685800" y="1752600"/>
            <a:ext cx="7772400" cy="738664"/>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What new poke Yoke devices are you aware of today?</a:t>
            </a:r>
          </a:p>
          <a:p>
            <a:endParaRPr lang="en-US" dirty="0"/>
          </a:p>
        </p:txBody>
      </p:sp>
    </p:spTree>
    <p:extLst>
      <p:ext uri="{BB962C8B-B14F-4D97-AF65-F5344CB8AC3E}">
        <p14:creationId xmlns:p14="http://schemas.microsoft.com/office/powerpoint/2010/main" val="13512811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BF559F5A-A6EF-4B04-B001-6D1815A0AB2C}" type="slidenum">
              <a:rPr lang="en-US"/>
              <a:pPr/>
              <a:t>46</a:t>
            </a:fld>
            <a:endParaRPr lang="en-US" dirty="0"/>
          </a:p>
        </p:txBody>
      </p:sp>
      <p:sp>
        <p:nvSpPr>
          <p:cNvPr id="33794" name="Rectangle 1026"/>
          <p:cNvSpPr>
            <a:spLocks noGrp="1" noChangeArrowheads="1"/>
          </p:cNvSpPr>
          <p:nvPr>
            <p:ph type="title"/>
          </p:nvPr>
        </p:nvSpPr>
        <p:spPr>
          <a:xfrm>
            <a:off x="609600" y="0"/>
            <a:ext cx="8077200" cy="1143000"/>
          </a:xfrm>
        </p:spPr>
        <p:txBody>
          <a:bodyPr/>
          <a:lstStyle/>
          <a:p>
            <a:pPr algn="l"/>
            <a:r>
              <a:rPr lang="en-US" dirty="0"/>
              <a:t>The Kanban</a:t>
            </a:r>
          </a:p>
        </p:txBody>
      </p:sp>
      <p:sp>
        <p:nvSpPr>
          <p:cNvPr id="33796" name="Text Box 1028"/>
          <p:cNvSpPr txBox="1">
            <a:spLocks noChangeArrowheads="1"/>
          </p:cNvSpPr>
          <p:nvPr/>
        </p:nvSpPr>
        <p:spPr bwMode="auto">
          <a:xfrm>
            <a:off x="685800" y="990600"/>
            <a:ext cx="8001000" cy="513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682625" indent="-225425">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a:spcBef>
                <a:spcPct val="50000"/>
              </a:spcBef>
            </a:pPr>
            <a:r>
              <a:rPr lang="en-US" sz="2800" dirty="0"/>
              <a:t>When Taiichi Ohno, considered the father of the Toyoda Manufacturing System, introduced the concept of control from the output level of a factory </a:t>
            </a:r>
            <a:r>
              <a:rPr lang="en-US" sz="2800" dirty="0">
                <a:solidFill>
                  <a:srgbClr val="0000FF"/>
                </a:solidFill>
                <a:effectLst>
                  <a:outerShdw blurRad="38100" dist="38100" dir="2700000" algn="tl">
                    <a:srgbClr val="000000">
                      <a:alpha val="43137"/>
                    </a:srgbClr>
                  </a:outerShdw>
                </a:effectLst>
              </a:rPr>
              <a:t>he also introduced the “Kanban”, a  Japanese word meaning card, to trigger activity.</a:t>
            </a:r>
          </a:p>
          <a:p>
            <a:pPr marL="509588" lvl="1" indent="-273050">
              <a:spcBef>
                <a:spcPct val="50000"/>
              </a:spcBef>
              <a:buFontTx/>
              <a:buChar char="•"/>
            </a:pPr>
            <a:r>
              <a:rPr lang="en-US" sz="2800" dirty="0"/>
              <a:t>When a succeeding process uses the output from a preceding process it issues a </a:t>
            </a:r>
            <a:r>
              <a:rPr lang="en-US" sz="2800" i="1" dirty="0"/>
              <a:t>kanban</a:t>
            </a:r>
            <a:r>
              <a:rPr lang="en-US" sz="2800" dirty="0"/>
              <a:t> or card to the preceding process to produce another…</a:t>
            </a:r>
          </a:p>
          <a:p>
            <a:pPr marL="509588" indent="-273050" eaLnBrk="0" hangingPunct="0">
              <a:spcBef>
                <a:spcPct val="20000"/>
              </a:spcBef>
              <a:buFontTx/>
              <a:buChar char="•"/>
            </a:pPr>
            <a:r>
              <a:rPr kumimoji="1" lang="en-US" sz="2800" dirty="0">
                <a:solidFill>
                  <a:srgbClr val="0000FF"/>
                </a:solidFill>
                <a:effectLst>
                  <a:outerShdw blurRad="38100" dist="38100" dir="2700000" algn="tl">
                    <a:srgbClr val="000000">
                      <a:alpha val="43137"/>
                    </a:srgbClr>
                  </a:outerShdw>
                </a:effectLst>
              </a:rPr>
              <a:t>Today it</a:t>
            </a:r>
            <a:r>
              <a:rPr lang="en-US" sz="2800" dirty="0">
                <a:solidFill>
                  <a:srgbClr val="0000FF"/>
                </a:solidFill>
                <a:effectLst>
                  <a:outerShdw blurRad="38100" dist="38100" dir="2700000" algn="tl">
                    <a:srgbClr val="000000">
                      <a:alpha val="43137"/>
                    </a:srgbClr>
                  </a:outerShdw>
                </a:effectLst>
              </a:rPr>
              <a:t> is more than just the issuing of cards. It is a bin, spot, a conveyor belt with a predetermined capacity, or a loading mechanism…</a:t>
            </a:r>
            <a:r>
              <a:rPr lang="en-US" b="1" dirty="0"/>
              <a:t> </a:t>
            </a:r>
          </a:p>
        </p:txBody>
      </p:sp>
      <p:pic>
        <p:nvPicPr>
          <p:cNvPr id="5"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006" y="198922"/>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36908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Kanban Management Tool</a:t>
            </a:r>
          </a:p>
        </p:txBody>
      </p:sp>
      <p:sp>
        <p:nvSpPr>
          <p:cNvPr id="3" name="Slide Number Placeholder 2"/>
          <p:cNvSpPr>
            <a:spLocks noGrp="1"/>
          </p:cNvSpPr>
          <p:nvPr>
            <p:ph type="sldNum" sz="quarter" idx="12"/>
          </p:nvPr>
        </p:nvSpPr>
        <p:spPr/>
        <p:txBody>
          <a:bodyPr/>
          <a:lstStyle/>
          <a:p>
            <a:fld id="{09B9856D-7318-41AA-8235-27252F865C4A}" type="slidenum">
              <a:rPr lang="en-US" smtClean="0"/>
              <a:t>47</a:t>
            </a:fld>
            <a:endParaRPr lang="en-US" dirty="0"/>
          </a:p>
        </p:txBody>
      </p:sp>
      <p:sp>
        <p:nvSpPr>
          <p:cNvPr id="5" name="Rectangle 3"/>
          <p:cNvSpPr txBox="1">
            <a:spLocks noChangeArrowheads="1"/>
          </p:cNvSpPr>
          <p:nvPr/>
        </p:nvSpPr>
        <p:spPr>
          <a:xfrm>
            <a:off x="457200" y="1600200"/>
            <a:ext cx="8229600" cy="452596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Times New Roman" pitchFamily="18" charset="0"/>
                <a:cs typeface="Times New Roman" pitchFamily="18" charset="0"/>
              </a:rPr>
              <a:t>Kanban (Pull Inventory Management)</a:t>
            </a:r>
          </a:p>
          <a:p>
            <a:pPr lvl="1"/>
            <a:r>
              <a:rPr lang="en-US" dirty="0">
                <a:latin typeface="Times New Roman" pitchFamily="18" charset="0"/>
                <a:cs typeface="Times New Roman" pitchFamily="18" charset="0"/>
              </a:rPr>
              <a:t>Kanban improves process management by focusing on visual control of the process.</a:t>
            </a:r>
          </a:p>
          <a:p>
            <a:pPr lvl="1"/>
            <a:r>
              <a:rPr lang="en-US" dirty="0">
                <a:latin typeface="Times New Roman" pitchFamily="18" charset="0"/>
                <a:cs typeface="Times New Roman" pitchFamily="18" charset="0"/>
              </a:rPr>
              <a:t>Kanban devises, slots, spaces, etc. tell the worker what must be produced as well as what has been produced.</a:t>
            </a:r>
          </a:p>
          <a:p>
            <a:pPr lvl="1"/>
            <a:r>
              <a:rPr lang="en-US" dirty="0">
                <a:latin typeface="Times New Roman" pitchFamily="18" charset="0"/>
                <a:cs typeface="Times New Roman" pitchFamily="18" charset="0"/>
              </a:rPr>
              <a:t>Workers can not do more than the Kanban device allow them to do.</a:t>
            </a:r>
          </a:p>
        </p:txBody>
      </p:sp>
      <p:pic>
        <p:nvPicPr>
          <p:cNvPr id="6"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006" y="198922"/>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13417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lstStyle/>
          <a:p>
            <a:r>
              <a:rPr lang="en-US" dirty="0"/>
              <a:t>Kanban Locations</a:t>
            </a:r>
          </a:p>
        </p:txBody>
      </p:sp>
      <p:sp>
        <p:nvSpPr>
          <p:cNvPr id="3" name="Slide Number Placeholder 2"/>
          <p:cNvSpPr>
            <a:spLocks noGrp="1"/>
          </p:cNvSpPr>
          <p:nvPr>
            <p:ph type="sldNum" sz="quarter" idx="12"/>
          </p:nvPr>
        </p:nvSpPr>
        <p:spPr/>
        <p:txBody>
          <a:bodyPr/>
          <a:lstStyle/>
          <a:p>
            <a:fld id="{09B9856D-7318-41AA-8235-27252F865C4A}" type="slidenum">
              <a:rPr lang="en-US" smtClean="0"/>
              <a:t>48</a:t>
            </a:fld>
            <a:endParaRPr lang="en-US" dirty="0"/>
          </a:p>
        </p:txBody>
      </p:sp>
      <p:sp>
        <p:nvSpPr>
          <p:cNvPr id="7" name="TextBox 6"/>
          <p:cNvSpPr txBox="1"/>
          <p:nvPr/>
        </p:nvSpPr>
        <p:spPr>
          <a:xfrm>
            <a:off x="457200" y="1164134"/>
            <a:ext cx="8153400" cy="4401205"/>
          </a:xfrm>
          <a:prstGeom prst="rect">
            <a:avLst/>
          </a:prstGeom>
          <a:noFill/>
        </p:spPr>
        <p:txBody>
          <a:bodyPr wrap="square" rtlCol="0">
            <a:spAutoFit/>
          </a:bodyPr>
          <a:lstStyle/>
          <a:p>
            <a:pPr marL="461963" lvl="0" indent="-230188" eaLnBrk="0" fontAlgn="base" hangingPunct="0">
              <a:spcBef>
                <a:spcPct val="0"/>
              </a:spcBef>
              <a:spcAft>
                <a:spcPct val="0"/>
              </a:spcAft>
              <a:buFontTx/>
              <a:buChar char="•"/>
            </a:pPr>
            <a:r>
              <a:rPr lang="en-US" sz="2800" dirty="0">
                <a:latin typeface="Times New Roman" pitchFamily="18" charset="0"/>
                <a:ea typeface="Times New Roman" pitchFamily="18" charset="0"/>
                <a:cs typeface="Times New Roman" pitchFamily="18" charset="0"/>
              </a:rPr>
              <a:t>A kanban is a signal to trigger replenishment of inventory. </a:t>
            </a:r>
          </a:p>
          <a:p>
            <a:pPr marL="461963" lvl="0" indent="-230188" eaLnBrk="0" fontAlgn="base" hangingPunct="0">
              <a:spcBef>
                <a:spcPct val="0"/>
              </a:spcBef>
              <a:spcAft>
                <a:spcPct val="0"/>
              </a:spcAft>
              <a:buFontTx/>
              <a:buChar char="•"/>
            </a:pPr>
            <a:r>
              <a:rPr lang="en-US" sz="2800" dirty="0">
                <a:latin typeface="Times New Roman" pitchFamily="18" charset="0"/>
                <a:ea typeface="Times New Roman" pitchFamily="18" charset="0"/>
                <a:cs typeface="Times New Roman" pitchFamily="18" charset="0"/>
              </a:rPr>
              <a:t>The kanban signals it is time to pull inventory from storage &amp; to start the next production run. </a:t>
            </a:r>
            <a:endParaRPr lang="en-US" sz="2800" dirty="0">
              <a:latin typeface="Times New Roman" pitchFamily="18" charset="0"/>
              <a:cs typeface="Times New Roman" pitchFamily="18" charset="0"/>
            </a:endParaRPr>
          </a:p>
          <a:p>
            <a:pPr marL="461963" lvl="0" indent="-230188" eaLnBrk="0" fontAlgn="base" hangingPunct="0">
              <a:spcBef>
                <a:spcPct val="0"/>
              </a:spcBef>
              <a:spcAft>
                <a:spcPct val="0"/>
              </a:spcAft>
              <a:buFontTx/>
              <a:buChar char="•"/>
            </a:pPr>
            <a:r>
              <a:rPr lang="en-US" sz="2800" dirty="0">
                <a:latin typeface="Times New Roman" pitchFamily="18" charset="0"/>
                <a:ea typeface="Times New Roman" pitchFamily="18" charset="0"/>
                <a:cs typeface="Times New Roman" pitchFamily="18" charset="0"/>
              </a:rPr>
              <a:t>A kanban space includes full boxes, peg boards with a specific number of openings or slots, and containers for predetermined quantities. </a:t>
            </a:r>
            <a:endParaRPr lang="en-US" sz="2800" dirty="0">
              <a:latin typeface="Times New Roman" pitchFamily="18" charset="0"/>
              <a:cs typeface="Times New Roman" pitchFamily="18" charset="0"/>
            </a:endParaRPr>
          </a:p>
          <a:p>
            <a:pPr marL="461963" lvl="0" indent="-230188" eaLnBrk="0" fontAlgn="base" hangingPunct="0">
              <a:spcBef>
                <a:spcPct val="0"/>
              </a:spcBef>
              <a:spcAft>
                <a:spcPct val="0"/>
              </a:spcAft>
              <a:buFontTx/>
              <a:buChar char="•"/>
            </a:pPr>
            <a:r>
              <a:rPr lang="en-US" sz="2800" dirty="0">
                <a:latin typeface="Times New Roman" pitchFamily="18" charset="0"/>
                <a:ea typeface="Times New Roman" pitchFamily="18" charset="0"/>
                <a:cs typeface="Times New Roman" pitchFamily="18" charset="0"/>
              </a:rPr>
              <a:t>Signs above the kanban areas that note the item and maximum quantities that should be stored in the space control </a:t>
            </a:r>
            <a:r>
              <a:rPr lang="en-US" sz="2800" i="1" dirty="0">
                <a:latin typeface="Times New Roman" pitchFamily="18" charset="0"/>
                <a:ea typeface="Times New Roman" pitchFamily="18" charset="0"/>
                <a:cs typeface="Times New Roman" pitchFamily="18" charset="0"/>
              </a:rPr>
              <a:t>WIP</a:t>
            </a:r>
            <a:endParaRPr lang="en-US" sz="2800" i="1" dirty="0">
              <a:latin typeface="Times New Roman" pitchFamily="18" charset="0"/>
              <a:cs typeface="Times New Roman" pitchFamily="18" charset="0"/>
            </a:endParaRPr>
          </a:p>
        </p:txBody>
      </p:sp>
      <p:pic>
        <p:nvPicPr>
          <p:cNvPr id="9"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32006" y="198922"/>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57095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6FE1249C-7195-4648-9F80-96EBC1ED4A5F}" type="slidenum">
              <a:rPr lang="en-US"/>
              <a:pPr/>
              <a:t>49</a:t>
            </a:fld>
            <a:endParaRPr lang="en-US" dirty="0"/>
          </a:p>
        </p:txBody>
      </p:sp>
      <p:sp>
        <p:nvSpPr>
          <p:cNvPr id="88066" name="Rectangle 1026"/>
          <p:cNvSpPr>
            <a:spLocks noGrp="1" noChangeArrowheads="1"/>
          </p:cNvSpPr>
          <p:nvPr>
            <p:ph type="title"/>
          </p:nvPr>
        </p:nvSpPr>
        <p:spPr>
          <a:xfrm>
            <a:off x="682592" y="274638"/>
            <a:ext cx="8004208" cy="1143000"/>
          </a:xfrm>
        </p:spPr>
        <p:txBody>
          <a:bodyPr/>
          <a:lstStyle/>
          <a:p>
            <a:pPr algn="l"/>
            <a:r>
              <a:rPr lang="en-US" dirty="0">
                <a:solidFill>
                  <a:schemeClr val="tx1"/>
                </a:solidFill>
              </a:rPr>
              <a:t>Follow the 6 Kanban Rules…</a:t>
            </a:r>
          </a:p>
        </p:txBody>
      </p:sp>
      <p:sp>
        <p:nvSpPr>
          <p:cNvPr id="88068" name="Text Box 1028"/>
          <p:cNvSpPr txBox="1">
            <a:spLocks noChangeArrowheads="1"/>
          </p:cNvSpPr>
          <p:nvPr/>
        </p:nvSpPr>
        <p:spPr bwMode="auto">
          <a:xfrm>
            <a:off x="682592" y="1524000"/>
            <a:ext cx="7772400" cy="435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7013" indent="-227013">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marL="288925" indent="-288925" eaLnBrk="0" hangingPunct="0">
              <a:lnSpc>
                <a:spcPct val="90000"/>
              </a:lnSpc>
              <a:spcBef>
                <a:spcPct val="20000"/>
              </a:spcBef>
              <a:buFontTx/>
              <a:buChar char="•"/>
            </a:pPr>
            <a:r>
              <a:rPr kumimoji="1" lang="en-US" sz="2800" dirty="0"/>
              <a:t>Never send defective parts to a downstream process</a:t>
            </a:r>
          </a:p>
          <a:p>
            <a:pPr marL="288925" indent="-288925" eaLnBrk="0" hangingPunct="0">
              <a:lnSpc>
                <a:spcPct val="90000"/>
              </a:lnSpc>
              <a:spcBef>
                <a:spcPct val="20000"/>
              </a:spcBef>
              <a:buFontTx/>
              <a:buChar char="•"/>
            </a:pPr>
            <a:r>
              <a:rPr kumimoji="1" lang="en-US" sz="2800" dirty="0"/>
              <a:t>The downstream process can only take what is needed when it is needed</a:t>
            </a:r>
          </a:p>
          <a:p>
            <a:pPr marL="288925" indent="-288925" eaLnBrk="0" hangingPunct="0">
              <a:lnSpc>
                <a:spcPct val="90000"/>
              </a:lnSpc>
              <a:spcBef>
                <a:spcPct val="20000"/>
              </a:spcBef>
              <a:buFontTx/>
              <a:buChar char="•"/>
            </a:pPr>
            <a:r>
              <a:rPr kumimoji="1" lang="en-US" sz="2800" dirty="0"/>
              <a:t>The upstream process can only make as many parts as will be requested by the downstream process </a:t>
            </a:r>
            <a:r>
              <a:rPr kumimoji="1" lang="en-US" sz="2800" i="1" dirty="0"/>
              <a:t>at a given time</a:t>
            </a:r>
            <a:endParaRPr kumimoji="1" lang="en-US" sz="2800" dirty="0"/>
          </a:p>
          <a:p>
            <a:pPr marL="288925" indent="-288925" eaLnBrk="0" hangingPunct="0">
              <a:lnSpc>
                <a:spcPct val="90000"/>
              </a:lnSpc>
              <a:spcBef>
                <a:spcPct val="20000"/>
              </a:spcBef>
              <a:buFontTx/>
              <a:buChar char="•"/>
            </a:pPr>
            <a:r>
              <a:rPr kumimoji="1" lang="en-US" sz="2800" dirty="0"/>
              <a:t>Smooth the process:  so that there is little waiting around for a new Kanban request, use takt time…</a:t>
            </a:r>
          </a:p>
          <a:p>
            <a:pPr>
              <a:spcBef>
                <a:spcPct val="50000"/>
              </a:spcBef>
            </a:pPr>
            <a:endParaRPr lang="en-US" b="1" dirty="0"/>
          </a:p>
        </p:txBody>
      </p:sp>
    </p:spTree>
    <p:extLst>
      <p:ext uri="{BB962C8B-B14F-4D97-AF65-F5344CB8AC3E}">
        <p14:creationId xmlns:p14="http://schemas.microsoft.com/office/powerpoint/2010/main" val="3661905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pPr algn="l"/>
            <a:r>
              <a:rPr lang="en-US" dirty="0"/>
              <a:t>The Foot</a:t>
            </a:r>
          </a:p>
        </p:txBody>
      </p:sp>
      <p:sp>
        <p:nvSpPr>
          <p:cNvPr id="3" name="Slide Number Placeholder 2"/>
          <p:cNvSpPr>
            <a:spLocks noGrp="1"/>
          </p:cNvSpPr>
          <p:nvPr>
            <p:ph type="sldNum" sz="quarter" idx="12"/>
          </p:nvPr>
        </p:nvSpPr>
        <p:spPr/>
        <p:txBody>
          <a:bodyPr/>
          <a:lstStyle/>
          <a:p>
            <a:pPr>
              <a:defRPr/>
            </a:pPr>
            <a:fld id="{FD56E99B-901F-432D-9611-82CAE08716CA}" type="slidenum">
              <a:rPr lang="en-US" smtClean="0"/>
              <a:pPr>
                <a:defRPr/>
              </a:pPr>
              <a:t>5</a:t>
            </a:fld>
            <a:endParaRPr lang="en-US" dirty="0"/>
          </a:p>
        </p:txBody>
      </p:sp>
      <p:pic>
        <p:nvPicPr>
          <p:cNvPr id="39938" name="Picture 2" descr="File:CD008-Longueur moyenne du pied.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286" y="1828800"/>
            <a:ext cx="5338087" cy="42576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962859" y="1721480"/>
            <a:ext cx="2723941" cy="4154984"/>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Determination of the mean length of a foot in a German town during the 15th century, after a woodcut which was published in the book </a:t>
            </a:r>
            <a:r>
              <a:rPr lang="en-US" sz="2400" i="1" dirty="0">
                <a:latin typeface="Times New Roman" panose="02020603050405020304" pitchFamily="18" charset="0"/>
                <a:cs typeface="Times New Roman" panose="02020603050405020304" pitchFamily="18" charset="0"/>
              </a:rPr>
              <a:t>Geometrei</a:t>
            </a:r>
            <a:r>
              <a:rPr lang="en-US" sz="2400" dirty="0">
                <a:latin typeface="Times New Roman" panose="02020603050405020304" pitchFamily="18" charset="0"/>
                <a:cs typeface="Times New Roman" panose="02020603050405020304" pitchFamily="18" charset="0"/>
              </a:rPr>
              <a:t> by Jakob Koelbel (Frankfurt, ca. 1575).</a:t>
            </a:r>
          </a:p>
        </p:txBody>
      </p:sp>
      <p:pic>
        <p:nvPicPr>
          <p:cNvPr id="6" name="Picture 5" descr="C:\Users\Hughes\AppData\Local\Microsoft\Windows\Temporary Internet Files\Content.IE5\XE0VO39W\MC90018758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4200" y="229653"/>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5867400" y="209876"/>
            <a:ext cx="3180804" cy="646331"/>
          </a:xfrm>
          <a:prstGeom prst="rect">
            <a:avLst/>
          </a:prstGeom>
          <a:noFill/>
        </p:spPr>
        <p:txBody>
          <a:bodyPr wrap="square" rtlCol="0">
            <a:spAutoFit/>
          </a:bodyPr>
          <a:lstStyle/>
          <a:p>
            <a:r>
              <a:rPr lang="en-US" sz="1800" dirty="0">
                <a:solidFill>
                  <a:srgbClr val="FF0000"/>
                </a:solidFill>
                <a:effectLst>
                  <a:outerShdw blurRad="38100" dist="38100" dir="2700000" algn="tl">
                    <a:srgbClr val="000000">
                      <a:alpha val="43137"/>
                    </a:srgbClr>
                  </a:outerShdw>
                </a:effectLst>
              </a:rPr>
              <a:t>Evolution of Standards &amp; Early Measurements</a:t>
            </a:r>
            <a:endParaRPr lang="en-US" sz="1800" dirty="0"/>
          </a:p>
        </p:txBody>
      </p:sp>
    </p:spTree>
    <p:extLst>
      <p:ext uri="{BB962C8B-B14F-4D97-AF65-F5344CB8AC3E}">
        <p14:creationId xmlns:p14="http://schemas.microsoft.com/office/powerpoint/2010/main" val="5897644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AFD7C845-4F4E-4237-9BBD-2B6961CEE201}" type="slidenum">
              <a:rPr lang="en-US"/>
              <a:pPr/>
              <a:t>50</a:t>
            </a:fld>
            <a:endParaRPr lang="en-US" dirty="0"/>
          </a:p>
        </p:txBody>
      </p:sp>
      <p:sp>
        <p:nvSpPr>
          <p:cNvPr id="89090" name="Rectangle 1026"/>
          <p:cNvSpPr>
            <a:spLocks noGrp="1" noChangeArrowheads="1"/>
          </p:cNvSpPr>
          <p:nvPr>
            <p:ph type="title"/>
          </p:nvPr>
        </p:nvSpPr>
        <p:spPr>
          <a:xfrm>
            <a:off x="685800" y="274638"/>
            <a:ext cx="8001000" cy="1143000"/>
          </a:xfrm>
        </p:spPr>
        <p:txBody>
          <a:bodyPr/>
          <a:lstStyle/>
          <a:p>
            <a:pPr algn="l"/>
            <a:r>
              <a:rPr lang="en-US" dirty="0">
                <a:solidFill>
                  <a:schemeClr val="tx1"/>
                </a:solidFill>
              </a:rPr>
              <a:t>Follow the 6 Kanban Rules</a:t>
            </a:r>
            <a:endParaRPr lang="en-US" dirty="0"/>
          </a:p>
        </p:txBody>
      </p:sp>
      <p:sp>
        <p:nvSpPr>
          <p:cNvPr id="89091" name="Text Box 1027"/>
          <p:cNvSpPr txBox="1">
            <a:spLocks noChangeArrowheads="1"/>
          </p:cNvSpPr>
          <p:nvPr/>
        </p:nvSpPr>
        <p:spPr bwMode="auto">
          <a:xfrm>
            <a:off x="876300" y="1676400"/>
            <a:ext cx="7581900" cy="344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27013" indent="-227013">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marL="346075" indent="-346075" eaLnBrk="0" hangingPunct="0">
              <a:spcBef>
                <a:spcPct val="20000"/>
              </a:spcBef>
              <a:buFontTx/>
              <a:buChar char="•"/>
            </a:pPr>
            <a:r>
              <a:rPr kumimoji="1" lang="en-US" sz="3200" dirty="0"/>
              <a:t>Follow the rules while fine tuning.</a:t>
            </a:r>
            <a:r>
              <a:rPr kumimoji="1" lang="en-US" sz="3200" dirty="0">
                <a:solidFill>
                  <a:schemeClr val="bg2"/>
                </a:solidFill>
              </a:rPr>
              <a:t>  </a:t>
            </a:r>
          </a:p>
          <a:p>
            <a:pPr marL="625475" lvl="1" indent="-346075" eaLnBrk="0" hangingPunct="0">
              <a:spcBef>
                <a:spcPct val="20000"/>
              </a:spcBef>
              <a:buFontTx/>
              <a:buChar char="–"/>
            </a:pPr>
            <a:r>
              <a:rPr kumimoji="1" lang="en-US" sz="3200" dirty="0"/>
              <a:t>this is the only way you can see where adjustments need to be made</a:t>
            </a:r>
          </a:p>
          <a:p>
            <a:pPr marL="346075" indent="-346075" eaLnBrk="0" hangingPunct="0">
              <a:spcBef>
                <a:spcPct val="20000"/>
              </a:spcBef>
              <a:buFontTx/>
              <a:buChar char="•"/>
            </a:pPr>
            <a:r>
              <a:rPr kumimoji="1" lang="en-US" sz="3200" dirty="0"/>
              <a:t>Stabilize and Rationalize the process</a:t>
            </a:r>
          </a:p>
          <a:p>
            <a:pPr marL="625475" lvl="1" indent="-346075" eaLnBrk="0" hangingPunct="0">
              <a:spcBef>
                <a:spcPct val="20000"/>
              </a:spcBef>
              <a:buFontTx/>
              <a:buChar char="–"/>
            </a:pPr>
            <a:r>
              <a:rPr kumimoji="1" lang="en-US" sz="3200" dirty="0"/>
              <a:t>establish uniform methods</a:t>
            </a:r>
          </a:p>
          <a:p>
            <a:pPr marL="625475" lvl="1" indent="-346075" eaLnBrk="0" hangingPunct="0">
              <a:spcBef>
                <a:spcPct val="20000"/>
              </a:spcBef>
              <a:buFontTx/>
              <a:buChar char="–"/>
            </a:pPr>
            <a:r>
              <a:rPr kumimoji="1" lang="en-US" sz="3200" dirty="0"/>
              <a:t>reduce confusing and unreasonable steps</a:t>
            </a:r>
          </a:p>
        </p:txBody>
      </p:sp>
    </p:spTree>
    <p:extLst>
      <p:ext uri="{BB962C8B-B14F-4D97-AF65-F5344CB8AC3E}">
        <p14:creationId xmlns:p14="http://schemas.microsoft.com/office/powerpoint/2010/main" val="16062935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p:cNvSpPr>
            <a:spLocks noGrp="1"/>
          </p:cNvSpPr>
          <p:nvPr>
            <p:ph type="ftr" sz="quarter" idx="11"/>
          </p:nvPr>
        </p:nvSpPr>
        <p:spPr/>
        <p:txBody>
          <a:bodyPr/>
          <a:lstStyle/>
          <a:p>
            <a:r>
              <a:rPr lang="en-US" dirty="0"/>
              <a:t>Reliability / Maintainability</a:t>
            </a:r>
          </a:p>
        </p:txBody>
      </p:sp>
      <p:sp>
        <p:nvSpPr>
          <p:cNvPr id="5" name="Slide Number Placeholder 5"/>
          <p:cNvSpPr>
            <a:spLocks noGrp="1"/>
          </p:cNvSpPr>
          <p:nvPr>
            <p:ph type="sldNum" sz="quarter" idx="12"/>
          </p:nvPr>
        </p:nvSpPr>
        <p:spPr/>
        <p:txBody>
          <a:bodyPr/>
          <a:lstStyle/>
          <a:p>
            <a:fld id="{23126A2F-2764-4675-8F28-F3583936691B}" type="slidenum">
              <a:rPr lang="en-US"/>
              <a:pPr/>
              <a:t>51</a:t>
            </a:fld>
            <a:endParaRPr lang="en-US" dirty="0"/>
          </a:p>
        </p:txBody>
      </p:sp>
      <p:sp>
        <p:nvSpPr>
          <p:cNvPr id="73730" name="Rectangle 2"/>
          <p:cNvSpPr>
            <a:spLocks noGrp="1" noChangeArrowheads="1"/>
          </p:cNvSpPr>
          <p:nvPr>
            <p:ph type="title"/>
          </p:nvPr>
        </p:nvSpPr>
        <p:spPr/>
        <p:txBody>
          <a:bodyPr>
            <a:normAutofit fontScale="90000"/>
          </a:bodyPr>
          <a:lstStyle/>
          <a:p>
            <a:pPr algn="l"/>
            <a:r>
              <a:rPr lang="en-US" dirty="0">
                <a:solidFill>
                  <a:schemeClr val="tx1"/>
                </a:solidFill>
                <a:latin typeface="Arial" pitchFamily="34" charset="0"/>
              </a:rPr>
              <a:t>   Kanban ~ Visibility/Visual Control</a:t>
            </a:r>
          </a:p>
        </p:txBody>
      </p:sp>
      <p:sp>
        <p:nvSpPr>
          <p:cNvPr id="73731" name="Text Box 3"/>
          <p:cNvSpPr txBox="1">
            <a:spLocks noChangeArrowheads="1"/>
          </p:cNvSpPr>
          <p:nvPr/>
        </p:nvSpPr>
        <p:spPr bwMode="auto">
          <a:xfrm>
            <a:off x="896754" y="1524000"/>
            <a:ext cx="7467600" cy="461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27013" indent="-227013">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fontAlgn="base">
              <a:spcBef>
                <a:spcPct val="0"/>
              </a:spcBef>
              <a:spcAft>
                <a:spcPct val="0"/>
              </a:spcAft>
              <a:defRPr sz="2400">
                <a:solidFill>
                  <a:schemeClr val="tx1"/>
                </a:solidFill>
                <a:latin typeface="Times New Roman" pitchFamily="18" charset="0"/>
              </a:defRPr>
            </a:lvl6pPr>
            <a:lvl7pPr fontAlgn="base">
              <a:spcBef>
                <a:spcPct val="0"/>
              </a:spcBef>
              <a:spcAft>
                <a:spcPct val="0"/>
              </a:spcAft>
              <a:defRPr sz="2400">
                <a:solidFill>
                  <a:schemeClr val="tx1"/>
                </a:solidFill>
                <a:latin typeface="Times New Roman" pitchFamily="18" charset="0"/>
              </a:defRPr>
            </a:lvl7pPr>
            <a:lvl8pPr fontAlgn="base">
              <a:spcBef>
                <a:spcPct val="0"/>
              </a:spcBef>
              <a:spcAft>
                <a:spcPct val="0"/>
              </a:spcAft>
              <a:defRPr sz="2400">
                <a:solidFill>
                  <a:schemeClr val="tx1"/>
                </a:solidFill>
                <a:latin typeface="Times New Roman" pitchFamily="18" charset="0"/>
              </a:defRPr>
            </a:lvl8pPr>
            <a:lvl9pPr fontAlgn="base">
              <a:spcBef>
                <a:spcPct val="0"/>
              </a:spcBef>
              <a:spcAft>
                <a:spcPct val="0"/>
              </a:spcAft>
              <a:defRPr sz="2400">
                <a:solidFill>
                  <a:schemeClr val="tx1"/>
                </a:solidFill>
                <a:latin typeface="Times New Roman" pitchFamily="18" charset="0"/>
              </a:defRPr>
            </a:lvl9pPr>
          </a:lstStyle>
          <a:p>
            <a:pPr eaLnBrk="0" hangingPunct="0">
              <a:spcBef>
                <a:spcPct val="20000"/>
              </a:spcBef>
              <a:buFontTx/>
              <a:buChar char="•"/>
            </a:pPr>
            <a:r>
              <a:rPr kumimoji="1" lang="en-US" sz="2800" b="1" dirty="0"/>
              <a:t>By not storing WIP and by organizing the floor by product processing steps, problems are easier to see</a:t>
            </a:r>
          </a:p>
          <a:p>
            <a:pPr eaLnBrk="0" hangingPunct="0">
              <a:spcBef>
                <a:spcPct val="20000"/>
              </a:spcBef>
              <a:buFontTx/>
              <a:buChar char="•"/>
            </a:pPr>
            <a:r>
              <a:rPr kumimoji="1" lang="en-US" sz="2800" b="1" dirty="0"/>
              <a:t>Post information where everyone in the work cell can see it, such as:</a:t>
            </a:r>
          </a:p>
          <a:p>
            <a:pPr lvl="1" eaLnBrk="0" hangingPunct="0">
              <a:spcBef>
                <a:spcPct val="20000"/>
              </a:spcBef>
              <a:buFontTx/>
              <a:buChar char="–"/>
            </a:pPr>
            <a:r>
              <a:rPr kumimoji="1" lang="en-US" b="1" dirty="0"/>
              <a:t>anticipated units for the day</a:t>
            </a:r>
          </a:p>
          <a:p>
            <a:pPr lvl="1" eaLnBrk="0" hangingPunct="0">
              <a:spcBef>
                <a:spcPct val="20000"/>
              </a:spcBef>
              <a:buFontTx/>
              <a:buChar char="–"/>
            </a:pPr>
            <a:r>
              <a:rPr kumimoji="1" lang="en-US" b="1" dirty="0"/>
              <a:t>number of units so far</a:t>
            </a:r>
          </a:p>
          <a:p>
            <a:pPr lvl="1" eaLnBrk="0" hangingPunct="0">
              <a:spcBef>
                <a:spcPct val="20000"/>
              </a:spcBef>
              <a:buFontTx/>
              <a:buChar char="–"/>
            </a:pPr>
            <a:r>
              <a:rPr kumimoji="1" lang="en-US" b="1" dirty="0"/>
              <a:t>SPC data being tracked</a:t>
            </a:r>
          </a:p>
          <a:p>
            <a:pPr lvl="1" eaLnBrk="0" hangingPunct="0">
              <a:spcBef>
                <a:spcPct val="20000"/>
              </a:spcBef>
              <a:buFontTx/>
              <a:buChar char="–"/>
            </a:pPr>
            <a:r>
              <a:rPr kumimoji="1" lang="en-US" b="1" dirty="0"/>
              <a:t>problems experienced, and their frequency</a:t>
            </a:r>
          </a:p>
          <a:p>
            <a:pPr>
              <a:spcBef>
                <a:spcPct val="50000"/>
              </a:spcBef>
            </a:pPr>
            <a:endParaRPr lang="en-US" dirty="0"/>
          </a:p>
        </p:txBody>
      </p:sp>
    </p:spTree>
    <p:extLst>
      <p:ext uri="{BB962C8B-B14F-4D97-AF65-F5344CB8AC3E}">
        <p14:creationId xmlns:p14="http://schemas.microsoft.com/office/powerpoint/2010/main" val="34199631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1493"/>
            <a:ext cx="8229600" cy="1143000"/>
          </a:xfrm>
        </p:spPr>
        <p:txBody>
          <a:bodyPr>
            <a:normAutofit/>
          </a:bodyPr>
          <a:lstStyle/>
          <a:p>
            <a:r>
              <a:rPr lang="en-US" dirty="0"/>
              <a:t>SETUP TIME REDUCTION</a:t>
            </a:r>
          </a:p>
        </p:txBody>
      </p:sp>
      <p:sp>
        <p:nvSpPr>
          <p:cNvPr id="3" name="Slide Number Placeholder 2"/>
          <p:cNvSpPr>
            <a:spLocks noGrp="1"/>
          </p:cNvSpPr>
          <p:nvPr>
            <p:ph type="sldNum" sz="quarter" idx="12"/>
          </p:nvPr>
        </p:nvSpPr>
        <p:spPr/>
        <p:txBody>
          <a:bodyPr/>
          <a:lstStyle/>
          <a:p>
            <a:fld id="{09B9856D-7318-41AA-8235-27252F865C4A}" type="slidenum">
              <a:rPr lang="en-US" smtClean="0"/>
              <a:t>52</a:t>
            </a:fld>
            <a:endParaRPr lang="en-US" dirty="0"/>
          </a:p>
        </p:txBody>
      </p:sp>
      <p:sp>
        <p:nvSpPr>
          <p:cNvPr id="5" name="TextBox 4"/>
          <p:cNvSpPr txBox="1"/>
          <p:nvPr/>
        </p:nvSpPr>
        <p:spPr>
          <a:xfrm>
            <a:off x="571500" y="1120676"/>
            <a:ext cx="8001000" cy="2308324"/>
          </a:xfrm>
          <a:prstGeom prst="rect">
            <a:avLst/>
          </a:prstGeom>
          <a:noFill/>
        </p:spPr>
        <p:txBody>
          <a:bodyPr wrap="square" rtlCol="0">
            <a:spAutoFit/>
          </a:bodyPr>
          <a:lstStyle/>
          <a:p>
            <a:r>
              <a:rPr lang="en-US" sz="2400" dirty="0">
                <a:latin typeface="Times New Roman" pitchFamily="18" charset="0"/>
                <a:cs typeface="Times New Roman" pitchFamily="18" charset="0"/>
              </a:rPr>
              <a:t>Companies, such as Honda in Marysville uses Just-In-Time (JIT) manufacturing which involves the frequent delivery of small lots of material. To supply small lots suppliers must practice Setup Time Reduction a technologies that enable JIT replenishments while raising productivity, lowering inventory, slashing lead time, and improving quality.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372313">
            <a:off x="1248983" y="3799416"/>
            <a:ext cx="3400425" cy="2572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572000" y="3810000"/>
            <a:ext cx="3581400" cy="2246769"/>
          </a:xfrm>
          <a:prstGeom prst="rect">
            <a:avLst/>
          </a:prstGeom>
          <a:solidFill>
            <a:schemeClr val="bg1"/>
          </a:solidFill>
          <a:ln>
            <a:solidFill>
              <a:srgbClr val="0000FF"/>
            </a:solidFill>
          </a:ln>
        </p:spPr>
        <p:txBody>
          <a:bodyPr wrap="square" rtlCol="0">
            <a:spAutoFit/>
          </a:bodyPr>
          <a:lstStyle/>
          <a:p>
            <a:r>
              <a:rPr lang="en-US" sz="2000" dirty="0">
                <a:solidFill>
                  <a:srgbClr val="0000CC"/>
                </a:solidFill>
                <a:effectLst>
                  <a:outerShdw blurRad="38100" dist="38100" dir="2700000" algn="tl">
                    <a:srgbClr val="000000">
                      <a:alpha val="43137"/>
                    </a:srgbClr>
                  </a:outerShdw>
                </a:effectLst>
                <a:latin typeface="Times New Roman" pitchFamily="18" charset="0"/>
                <a:cs typeface="Times New Roman" pitchFamily="18" charset="0"/>
              </a:rPr>
              <a:t>Reviewing the slide from our first chapter 12 lecture the waste of storage space, material handling, and cost of large inventories, etc. are eliminated because of the development of Setup Time Reduction Processes </a:t>
            </a:r>
            <a:endParaRPr lang="en-US" sz="2000" dirty="0">
              <a:solidFill>
                <a:srgbClr val="0000CC"/>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653523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normAutofit/>
          </a:bodyPr>
          <a:lstStyle/>
          <a:p>
            <a:r>
              <a:rPr lang="en-US" sz="4000" dirty="0"/>
              <a:t>What is Lean: setup reduction?</a:t>
            </a:r>
          </a:p>
        </p:txBody>
      </p:sp>
      <p:sp>
        <p:nvSpPr>
          <p:cNvPr id="4" name="Slide Number Placeholder 3"/>
          <p:cNvSpPr>
            <a:spLocks noGrp="1"/>
          </p:cNvSpPr>
          <p:nvPr>
            <p:ph type="sldNum" sz="quarter" idx="12"/>
          </p:nvPr>
        </p:nvSpPr>
        <p:spPr/>
        <p:txBody>
          <a:bodyPr/>
          <a:lstStyle/>
          <a:p>
            <a:fld id="{09B9856D-7318-41AA-8235-27252F865C4A}" type="slidenum">
              <a:rPr lang="en-US" smtClean="0"/>
              <a:pPr/>
              <a:t>53</a:t>
            </a:fld>
            <a:endParaRPr lang="en-US" dirty="0"/>
          </a:p>
        </p:txBody>
      </p:sp>
      <p:sp>
        <p:nvSpPr>
          <p:cNvPr id="2" name="TextBox 1"/>
          <p:cNvSpPr txBox="1"/>
          <p:nvPr/>
        </p:nvSpPr>
        <p:spPr>
          <a:xfrm>
            <a:off x="685800" y="1524000"/>
            <a:ext cx="7924800" cy="4093428"/>
          </a:xfrm>
          <a:prstGeom prst="rect">
            <a:avLst/>
          </a:prstGeom>
          <a:noFill/>
        </p:spPr>
        <p:txBody>
          <a:bodyPr wrap="square" rtlCol="0">
            <a:spAutoFit/>
          </a:bodyPr>
          <a:lstStyle/>
          <a:p>
            <a:r>
              <a:rPr lang="en-US" sz="2800" dirty="0">
                <a:latin typeface="Times New Roman" pitchFamily="18" charset="0"/>
                <a:cs typeface="Times New Roman" pitchFamily="18" charset="0"/>
              </a:rPr>
              <a:t>Lean: setup reduction is the process of reducing changeover time (i.e., from the last good piece of the previous run to the first good piece of the next run). </a:t>
            </a:r>
          </a:p>
          <a:p>
            <a:pPr marL="457200" indent="-457200">
              <a:buFont typeface="Arial" pitchFamily="34" charset="0"/>
              <a:buChar char="•"/>
            </a:pPr>
            <a:r>
              <a:rPr lang="en-US" sz="2800" dirty="0">
                <a:latin typeface="Times New Roman" pitchFamily="18" charset="0"/>
                <a:cs typeface="Times New Roman" pitchFamily="18" charset="0"/>
              </a:rPr>
              <a:t>Since setup activities add no marketable form, fit, or function to the product, they are by definition </a:t>
            </a:r>
            <a:r>
              <a:rPr lang="en-US" sz="2800" u="sng" dirty="0">
                <a:latin typeface="Times New Roman" pitchFamily="18" charset="0"/>
                <a:cs typeface="Times New Roman" pitchFamily="18" charset="0"/>
              </a:rPr>
              <a:t>non-value adding. </a:t>
            </a:r>
          </a:p>
          <a:p>
            <a:pPr marL="457200" indent="-457200">
              <a:buFont typeface="Arial" pitchFamily="34" charset="0"/>
              <a:buChar char="•"/>
            </a:pPr>
            <a:r>
              <a:rPr lang="en-US" sz="2800" dirty="0">
                <a:latin typeface="Times New Roman" pitchFamily="18" charset="0"/>
                <a:cs typeface="Times New Roman" pitchFamily="18" charset="0"/>
              </a:rPr>
              <a:t>By reducing setup time, more setups can be completed each day. </a:t>
            </a:r>
          </a:p>
          <a:p>
            <a:endParaRPr lang="en-US" b="1" dirty="0"/>
          </a:p>
          <a:p>
            <a:endParaRPr lang="en-US" dirty="0"/>
          </a:p>
        </p:txBody>
      </p:sp>
    </p:spTree>
    <p:extLst>
      <p:ext uri="{BB962C8B-B14F-4D97-AF65-F5344CB8AC3E}">
        <p14:creationId xmlns:p14="http://schemas.microsoft.com/office/powerpoint/2010/main" val="22060487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04800"/>
            <a:ext cx="8229600" cy="1143000"/>
          </a:xfrm>
        </p:spPr>
        <p:txBody>
          <a:bodyPr>
            <a:normAutofit fontScale="90000"/>
          </a:bodyPr>
          <a:lstStyle/>
          <a:p>
            <a:pPr algn="l"/>
            <a:br>
              <a:rPr lang="en-US" dirty="0"/>
            </a:br>
            <a:r>
              <a:rPr lang="en-US" dirty="0"/>
              <a:t>What are the benefits of Lean: setup reduction?</a:t>
            </a:r>
            <a:br>
              <a:rPr lang="en-US" dirty="0"/>
            </a:br>
            <a:endParaRPr lang="en-US" dirty="0"/>
          </a:p>
        </p:txBody>
      </p:sp>
      <p:sp>
        <p:nvSpPr>
          <p:cNvPr id="4" name="Slide Number Placeholder 3"/>
          <p:cNvSpPr>
            <a:spLocks noGrp="1"/>
          </p:cNvSpPr>
          <p:nvPr>
            <p:ph type="sldNum" sz="quarter" idx="12"/>
          </p:nvPr>
        </p:nvSpPr>
        <p:spPr/>
        <p:txBody>
          <a:bodyPr/>
          <a:lstStyle/>
          <a:p>
            <a:fld id="{09B9856D-7318-41AA-8235-27252F865C4A}" type="slidenum">
              <a:rPr lang="en-US" smtClean="0"/>
              <a:pPr/>
              <a:t>54</a:t>
            </a:fld>
            <a:endParaRPr lang="en-US" dirty="0"/>
          </a:p>
        </p:txBody>
      </p:sp>
      <p:sp>
        <p:nvSpPr>
          <p:cNvPr id="2" name="TextBox 1"/>
          <p:cNvSpPr txBox="1"/>
          <p:nvPr/>
        </p:nvSpPr>
        <p:spPr>
          <a:xfrm>
            <a:off x="609600" y="1736229"/>
            <a:ext cx="8153400" cy="3816429"/>
          </a:xfrm>
          <a:prstGeom prst="rect">
            <a:avLst/>
          </a:prstGeom>
          <a:noFill/>
        </p:spPr>
        <p:txBody>
          <a:bodyPr wrap="square" rtlCol="0">
            <a:spAutoFit/>
          </a:bodyPr>
          <a:lstStyle/>
          <a:p>
            <a:r>
              <a:rPr lang="en-US" sz="2800" dirty="0">
                <a:latin typeface="Times New Roman" pitchFamily="18" charset="0"/>
                <a:cs typeface="Times New Roman" pitchFamily="18" charset="0"/>
              </a:rPr>
              <a:t>Implementation of Lean: setup reduction will help</a:t>
            </a:r>
          </a:p>
          <a:p>
            <a:r>
              <a:rPr lang="en-US" sz="2800" dirty="0">
                <a:latin typeface="Times New Roman" pitchFamily="18" charset="0"/>
                <a:cs typeface="Times New Roman" pitchFamily="18" charset="0"/>
              </a:rPr>
              <a:t>reduce batch size, leading to increased frequency of production for each model.</a:t>
            </a:r>
          </a:p>
          <a:p>
            <a:pPr marL="457200" indent="-457200">
              <a:buFont typeface="Arial" pitchFamily="34" charset="0"/>
              <a:buChar char="•"/>
            </a:pPr>
            <a:r>
              <a:rPr lang="en-US" sz="2800" dirty="0">
                <a:latin typeface="Times New Roman" pitchFamily="18" charset="0"/>
                <a:cs typeface="Times New Roman" pitchFamily="18" charset="0"/>
              </a:rPr>
              <a:t>reduce lead time, resulting in improved delivery.</a:t>
            </a:r>
          </a:p>
          <a:p>
            <a:pPr marL="457200" indent="-457200">
              <a:buFont typeface="Arial" pitchFamily="34" charset="0"/>
              <a:buChar char="•"/>
            </a:pPr>
            <a:r>
              <a:rPr lang="en-US" sz="2800" dirty="0">
                <a:latin typeface="Times New Roman" pitchFamily="18" charset="0"/>
                <a:cs typeface="Times New Roman" pitchFamily="18" charset="0"/>
              </a:rPr>
              <a:t>improve documentation of setup processes, leading to improved quality.</a:t>
            </a:r>
          </a:p>
          <a:p>
            <a:pPr marL="457200" indent="-457200">
              <a:buFont typeface="Arial" pitchFamily="34" charset="0"/>
              <a:buChar char="•"/>
            </a:pPr>
            <a:r>
              <a:rPr lang="en-US" sz="2800" dirty="0">
                <a:latin typeface="Times New Roman" pitchFamily="18" charset="0"/>
                <a:cs typeface="Times New Roman" pitchFamily="18" charset="0"/>
              </a:rPr>
              <a:t>decrease inventory and costs, while increasing capacity.</a:t>
            </a:r>
          </a:p>
          <a:p>
            <a:endParaRPr lang="en-US" dirty="0"/>
          </a:p>
        </p:txBody>
      </p:sp>
    </p:spTree>
    <p:extLst>
      <p:ext uri="{BB962C8B-B14F-4D97-AF65-F5344CB8AC3E}">
        <p14:creationId xmlns:p14="http://schemas.microsoft.com/office/powerpoint/2010/main" val="8050738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F2A54AAF-6320-4FCC-B2B4-E574D3FBFF8C}" type="slidenum">
              <a:rPr lang="en-US" sz="1400"/>
              <a:pPr eaLnBrk="1" hangingPunct="1"/>
              <a:t>55</a:t>
            </a:fld>
            <a:endParaRPr lang="en-US" sz="1400" dirty="0"/>
          </a:p>
        </p:txBody>
      </p:sp>
      <p:sp>
        <p:nvSpPr>
          <p:cNvPr id="24579" name="Rectangle 2"/>
          <p:cNvSpPr>
            <a:spLocks noGrp="1" noChangeArrowheads="1"/>
          </p:cNvSpPr>
          <p:nvPr>
            <p:ph type="title"/>
          </p:nvPr>
        </p:nvSpPr>
        <p:spPr>
          <a:xfrm>
            <a:off x="609600" y="0"/>
            <a:ext cx="7772400" cy="1143000"/>
          </a:xfrm>
        </p:spPr>
        <p:txBody>
          <a:bodyPr/>
          <a:lstStyle/>
          <a:p>
            <a:pPr eaLnBrk="1" hangingPunct="1"/>
            <a:r>
              <a:rPr lang="en-US" b="1" dirty="0">
                <a:solidFill>
                  <a:schemeClr val="accent2"/>
                </a:solidFill>
              </a:rPr>
              <a:t>Establishment of Standards</a:t>
            </a:r>
          </a:p>
        </p:txBody>
      </p:sp>
      <p:pic>
        <p:nvPicPr>
          <p:cNvPr id="24580" name="Picture 3" descr="track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962400"/>
            <a:ext cx="3036888"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 Box 4"/>
          <p:cNvSpPr txBox="1">
            <a:spLocks noChangeArrowheads="1"/>
          </p:cNvSpPr>
          <p:nvPr/>
        </p:nvSpPr>
        <p:spPr bwMode="auto">
          <a:xfrm>
            <a:off x="838200" y="1066800"/>
            <a:ext cx="77882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The US standard railroad gauge (distance between the rails) is 4 feet 8.5 inches.  </a:t>
            </a:r>
            <a:r>
              <a:rPr lang="en-US" b="1" dirty="0">
                <a:solidFill>
                  <a:schemeClr val="accent2"/>
                </a:solidFill>
              </a:rPr>
              <a:t>Why was this gauge used?</a:t>
            </a:r>
          </a:p>
          <a:p>
            <a:endParaRPr lang="en-US" b="1" dirty="0">
              <a:solidFill>
                <a:schemeClr val="accent2"/>
              </a:solidFill>
            </a:endParaRPr>
          </a:p>
          <a:p>
            <a:r>
              <a:rPr lang="en-US" b="1" dirty="0"/>
              <a:t>Because that’s the gauge used in England and our railroads were built by English expatriates.  </a:t>
            </a:r>
            <a:r>
              <a:rPr lang="en-US" b="1" dirty="0">
                <a:solidFill>
                  <a:schemeClr val="accent2"/>
                </a:solidFill>
              </a:rPr>
              <a:t>Why did the British build use that gauge?</a:t>
            </a:r>
          </a:p>
        </p:txBody>
      </p:sp>
      <p:sp>
        <p:nvSpPr>
          <p:cNvPr id="24582" name="Text Box 5"/>
          <p:cNvSpPr txBox="1">
            <a:spLocks noChangeArrowheads="1"/>
          </p:cNvSpPr>
          <p:nvPr/>
        </p:nvSpPr>
        <p:spPr bwMode="auto">
          <a:xfrm>
            <a:off x="838200" y="3581400"/>
            <a:ext cx="42672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Because the first railroads were built by the same people who built the pre-railroad tramways and that’s the gauge they used.  </a:t>
            </a:r>
            <a:r>
              <a:rPr lang="en-US" b="1" dirty="0">
                <a:solidFill>
                  <a:schemeClr val="accent2"/>
                </a:solidFill>
              </a:rPr>
              <a:t>So! why did they use that gauge?</a:t>
            </a:r>
            <a:endParaRPr lang="en-US" b="1" dirty="0"/>
          </a:p>
        </p:txBody>
      </p:sp>
    </p:spTree>
    <p:extLst>
      <p:ext uri="{BB962C8B-B14F-4D97-AF65-F5344CB8AC3E}">
        <p14:creationId xmlns:p14="http://schemas.microsoft.com/office/powerpoint/2010/main" val="12953579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626D3FA2-EAAD-4693-9463-F1C197654A58}" type="slidenum">
              <a:rPr lang="en-US" sz="1400"/>
              <a:pPr eaLnBrk="1" hangingPunct="1"/>
              <a:t>56</a:t>
            </a:fld>
            <a:endParaRPr lang="en-US" sz="1400" dirty="0"/>
          </a:p>
        </p:txBody>
      </p:sp>
      <p:graphicFrame>
        <p:nvGraphicFramePr>
          <p:cNvPr id="25603" name="Object 2"/>
          <p:cNvGraphicFramePr>
            <a:graphicFrameLocks noChangeAspect="1"/>
          </p:cNvGraphicFramePr>
          <p:nvPr/>
        </p:nvGraphicFramePr>
        <p:xfrm>
          <a:off x="7162800" y="3505200"/>
          <a:ext cx="1803400" cy="2717800"/>
        </p:xfrm>
        <a:graphic>
          <a:graphicData uri="http://schemas.openxmlformats.org/presentationml/2006/ole">
            <mc:AlternateContent xmlns:mc="http://schemas.openxmlformats.org/markup-compatibility/2006">
              <mc:Choice xmlns:v="urn:schemas-microsoft-com:vml" Requires="v">
                <p:oleObj spid="_x0000_s2057" name="Clip" r:id="rId4" imgW="1804111" imgH="2718511" progId="MS_ClipArt_Gallery.2">
                  <p:embed/>
                </p:oleObj>
              </mc:Choice>
              <mc:Fallback>
                <p:oleObj name="Clip" r:id="rId4" imgW="1804111" imgH="2718511"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2800" y="3505200"/>
                        <a:ext cx="1803400" cy="2717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604" name="Rectangle 3"/>
          <p:cNvSpPr>
            <a:spLocks noGrp="1" noChangeArrowheads="1"/>
          </p:cNvSpPr>
          <p:nvPr>
            <p:ph type="title"/>
          </p:nvPr>
        </p:nvSpPr>
        <p:spPr>
          <a:xfrm>
            <a:off x="609600" y="0"/>
            <a:ext cx="7772400" cy="1143000"/>
          </a:xfrm>
        </p:spPr>
        <p:txBody>
          <a:bodyPr/>
          <a:lstStyle/>
          <a:p>
            <a:pPr eaLnBrk="1" hangingPunct="1"/>
            <a:r>
              <a:rPr lang="en-US" b="1" dirty="0">
                <a:solidFill>
                  <a:schemeClr val="accent2"/>
                </a:solidFill>
              </a:rPr>
              <a:t>Establishment of Standards</a:t>
            </a:r>
          </a:p>
        </p:txBody>
      </p:sp>
      <p:sp>
        <p:nvSpPr>
          <p:cNvPr id="25605" name="Text Box 4"/>
          <p:cNvSpPr txBox="1">
            <a:spLocks noChangeArrowheads="1"/>
          </p:cNvSpPr>
          <p:nvPr/>
        </p:nvSpPr>
        <p:spPr bwMode="auto">
          <a:xfrm>
            <a:off x="838200" y="1066800"/>
            <a:ext cx="7788275"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Because the people who built tramways used the same jigs and tools that they used to build wagons, which used that wheel  spacing. </a:t>
            </a:r>
            <a:r>
              <a:rPr lang="en-US" dirty="0"/>
              <a:t> </a:t>
            </a:r>
            <a:r>
              <a:rPr lang="en-US" b="1" dirty="0">
                <a:solidFill>
                  <a:schemeClr val="accent2"/>
                </a:solidFill>
              </a:rPr>
              <a:t>OK Then!  why did wagons use that spacing?</a:t>
            </a:r>
          </a:p>
          <a:p>
            <a:endParaRPr lang="en-US" sz="1600" b="1" dirty="0"/>
          </a:p>
          <a:p>
            <a:r>
              <a:rPr lang="en-US" b="1" dirty="0"/>
              <a:t>Because that’s the spacing of old rutted roads. </a:t>
            </a:r>
            <a:r>
              <a:rPr lang="en-US" b="1" dirty="0">
                <a:solidFill>
                  <a:schemeClr val="accent2"/>
                </a:solidFill>
              </a:rPr>
              <a:t>OK! So who built these rutted roads?</a:t>
            </a:r>
            <a:r>
              <a:rPr lang="en-US" dirty="0"/>
              <a:t>  </a:t>
            </a:r>
          </a:p>
        </p:txBody>
      </p:sp>
      <p:sp>
        <p:nvSpPr>
          <p:cNvPr id="25606" name="Text Box 5"/>
          <p:cNvSpPr txBox="1">
            <a:spLocks noChangeArrowheads="1"/>
          </p:cNvSpPr>
          <p:nvPr/>
        </p:nvSpPr>
        <p:spPr bwMode="auto">
          <a:xfrm>
            <a:off x="838200" y="3733800"/>
            <a:ext cx="5426075"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The first long distance roads were built by Imperial Rome for their legions. The roads have been used ever since. The ruts which everyone else had to match</a:t>
            </a:r>
          </a:p>
          <a:p>
            <a:r>
              <a:rPr lang="en-US" b="1" dirty="0"/>
              <a:t>or brake axles and wheels were made by Roman War Chariots.  </a:t>
            </a:r>
            <a:endParaRPr lang="en-US" dirty="0"/>
          </a:p>
        </p:txBody>
      </p:sp>
      <p:sp>
        <p:nvSpPr>
          <p:cNvPr id="25607" name="Line 6"/>
          <p:cNvSpPr>
            <a:spLocks noChangeShapeType="1"/>
          </p:cNvSpPr>
          <p:nvPr/>
        </p:nvSpPr>
        <p:spPr bwMode="auto">
          <a:xfrm flipH="1" flipV="1">
            <a:off x="6477000" y="5486400"/>
            <a:ext cx="990600" cy="609600"/>
          </a:xfrm>
          <a:prstGeom prst="line">
            <a:avLst/>
          </a:prstGeom>
          <a:noFill/>
          <a:ln w="76200" cmpd="tri">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5608" name="Line 7"/>
          <p:cNvSpPr>
            <a:spLocks noChangeShapeType="1"/>
          </p:cNvSpPr>
          <p:nvPr/>
        </p:nvSpPr>
        <p:spPr bwMode="auto">
          <a:xfrm>
            <a:off x="6553200" y="5486400"/>
            <a:ext cx="914400" cy="533400"/>
          </a:xfrm>
          <a:prstGeom prst="line">
            <a:avLst/>
          </a:prstGeom>
          <a:noFill/>
          <a:ln w="76200" cmpd="tri">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Tree>
    <p:extLst>
      <p:ext uri="{BB962C8B-B14F-4D97-AF65-F5344CB8AC3E}">
        <p14:creationId xmlns:p14="http://schemas.microsoft.com/office/powerpoint/2010/main" val="20619832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21245FBF-8FFE-4FFC-8F39-182D523C81DF}" type="slidenum">
              <a:rPr lang="en-US" sz="1400"/>
              <a:pPr eaLnBrk="1" hangingPunct="1"/>
              <a:t>57</a:t>
            </a:fld>
            <a:endParaRPr lang="en-US" sz="1400" dirty="0"/>
          </a:p>
        </p:txBody>
      </p:sp>
      <p:sp>
        <p:nvSpPr>
          <p:cNvPr id="26627" name="Rectangle 2"/>
          <p:cNvSpPr>
            <a:spLocks noGrp="1" noChangeArrowheads="1"/>
          </p:cNvSpPr>
          <p:nvPr>
            <p:ph type="title"/>
          </p:nvPr>
        </p:nvSpPr>
        <p:spPr>
          <a:xfrm>
            <a:off x="609600" y="0"/>
            <a:ext cx="7772400" cy="1143000"/>
          </a:xfrm>
        </p:spPr>
        <p:txBody>
          <a:bodyPr/>
          <a:lstStyle/>
          <a:p>
            <a:pPr eaLnBrk="1" hangingPunct="1"/>
            <a:r>
              <a:rPr lang="en-US" b="1" dirty="0">
                <a:solidFill>
                  <a:schemeClr val="accent2"/>
                </a:solidFill>
              </a:rPr>
              <a:t>Establishment of Standards</a:t>
            </a:r>
          </a:p>
        </p:txBody>
      </p:sp>
      <p:sp>
        <p:nvSpPr>
          <p:cNvPr id="26628" name="Text Box 3"/>
          <p:cNvSpPr txBox="1">
            <a:spLocks noChangeArrowheads="1"/>
          </p:cNvSpPr>
          <p:nvPr/>
        </p:nvSpPr>
        <p:spPr bwMode="auto">
          <a:xfrm>
            <a:off x="838200" y="1066800"/>
            <a:ext cx="77882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t>Roman armies who used chariots and quickly found the need to standardize the distance between wheels and made  all their chariots alike. A “military spec” we still follow</a:t>
            </a:r>
          </a:p>
          <a:p>
            <a:r>
              <a:rPr lang="en-US" b="1" dirty="0"/>
              <a:t>which was based upon their power source or two horses.</a:t>
            </a:r>
          </a:p>
          <a:p>
            <a:endParaRPr lang="en-US" b="1" dirty="0">
              <a:solidFill>
                <a:schemeClr val="accent2"/>
              </a:solidFill>
            </a:endParaRPr>
          </a:p>
        </p:txBody>
      </p:sp>
      <p:sp>
        <p:nvSpPr>
          <p:cNvPr id="26629" name="Text Box 4"/>
          <p:cNvSpPr txBox="1">
            <a:spLocks noChangeArrowheads="1"/>
          </p:cNvSpPr>
          <p:nvPr/>
        </p:nvSpPr>
        <p:spPr bwMode="auto">
          <a:xfrm>
            <a:off x="685800" y="2819400"/>
            <a:ext cx="7864475" cy="1225550"/>
          </a:xfrm>
          <a:prstGeom prst="rect">
            <a:avLst/>
          </a:prstGeom>
          <a:solidFill>
            <a:srgbClr val="FFFF99"/>
          </a:solid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b="1" dirty="0">
                <a:solidFill>
                  <a:schemeClr val="accent2"/>
                </a:solidFill>
              </a:rPr>
              <a:t>The United States Standard Railroad Gauge of 4 Feet, 8.5 Inches is based upon the Roman Military Spec. derived from the width of the back-end of two war horses.</a:t>
            </a:r>
          </a:p>
        </p:txBody>
      </p:sp>
    </p:spTree>
    <p:extLst>
      <p:ext uri="{BB962C8B-B14F-4D97-AF65-F5344CB8AC3E}">
        <p14:creationId xmlns:p14="http://schemas.microsoft.com/office/powerpoint/2010/main" val="9040960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941672"/>
          </a:xfrm>
        </p:spPr>
        <p:txBody>
          <a:bodyPr/>
          <a:lstStyle/>
          <a:p>
            <a:pPr algn="l"/>
            <a:r>
              <a:rPr lang="en-US" dirty="0"/>
              <a:t>Setup Time Reduction Process</a:t>
            </a:r>
          </a:p>
        </p:txBody>
      </p:sp>
      <p:sp>
        <p:nvSpPr>
          <p:cNvPr id="4" name="Slide Number Placeholder 3"/>
          <p:cNvSpPr>
            <a:spLocks noGrp="1"/>
          </p:cNvSpPr>
          <p:nvPr>
            <p:ph type="sldNum" sz="quarter" idx="12"/>
          </p:nvPr>
        </p:nvSpPr>
        <p:spPr/>
        <p:txBody>
          <a:bodyPr/>
          <a:lstStyle/>
          <a:p>
            <a:fld id="{09B9856D-7318-41AA-8235-27252F865C4A}" type="slidenum">
              <a:rPr lang="en-US" smtClean="0"/>
              <a:pPr/>
              <a:t>58</a:t>
            </a:fld>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41672"/>
            <a:ext cx="6552765" cy="5498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86161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Total Time</a:t>
            </a:r>
          </a:p>
        </p:txBody>
      </p:sp>
      <p:sp>
        <p:nvSpPr>
          <p:cNvPr id="4" name="Slide Number Placeholder 3"/>
          <p:cNvSpPr>
            <a:spLocks noGrp="1"/>
          </p:cNvSpPr>
          <p:nvPr>
            <p:ph type="sldNum" sz="quarter" idx="12"/>
          </p:nvPr>
        </p:nvSpPr>
        <p:spPr/>
        <p:txBody>
          <a:bodyPr/>
          <a:lstStyle/>
          <a:p>
            <a:fld id="{09B9856D-7318-41AA-8235-27252F865C4A}" type="slidenum">
              <a:rPr lang="en-US" smtClean="0"/>
              <a:pPr/>
              <a:t>59</a:t>
            </a:fld>
            <a:endParaRPr lang="en-US" dirty="0"/>
          </a:p>
        </p:txBody>
      </p:sp>
      <p:sp>
        <p:nvSpPr>
          <p:cNvPr id="2" name="TextBox 1"/>
          <p:cNvSpPr txBox="1"/>
          <p:nvPr/>
        </p:nvSpPr>
        <p:spPr>
          <a:xfrm>
            <a:off x="609600" y="1371600"/>
            <a:ext cx="7848600" cy="4401205"/>
          </a:xfrm>
          <a:prstGeom prst="rect">
            <a:avLst/>
          </a:prstGeom>
          <a:noFill/>
        </p:spPr>
        <p:txBody>
          <a:bodyPr wrap="square" rtlCol="0">
            <a:spAutoFit/>
          </a:bodyPr>
          <a:lstStyle/>
          <a:p>
            <a:r>
              <a:rPr lang="en-US" sz="2800" dirty="0">
                <a:latin typeface="Times New Roman" pitchFamily="18" charset="0"/>
                <a:cs typeface="Times New Roman" pitchFamily="18" charset="0"/>
              </a:rPr>
              <a:t>During any CNC machine’s usage, there are really only three activities. The machines is down (for either maintenance, or lack of production), is in setup or is running production. </a:t>
            </a:r>
          </a:p>
          <a:p>
            <a:endParaRPr lang="en-US" sz="2800" dirty="0">
              <a:latin typeface="Times New Roman" pitchFamily="18" charset="0"/>
              <a:cs typeface="Times New Roman" pitchFamily="18" charset="0"/>
            </a:endParaRPr>
          </a:p>
          <a:p>
            <a:pPr marL="457200" indent="-457200">
              <a:buFont typeface="Arial" pitchFamily="34" charset="0"/>
              <a:buChar char="•"/>
            </a:pPr>
            <a:r>
              <a:rPr lang="en-US" sz="2800" dirty="0">
                <a:latin typeface="Times New Roman" pitchFamily="18" charset="0"/>
                <a:cs typeface="Times New Roman" pitchFamily="18" charset="0"/>
              </a:rPr>
              <a:t>Setup Time &amp; maintenance  time is the total time the machine is down between production runs. </a:t>
            </a:r>
          </a:p>
          <a:p>
            <a:pPr marL="457200" indent="-457200">
              <a:buFont typeface="Arial" pitchFamily="34" charset="0"/>
              <a:buChar char="•"/>
            </a:pPr>
            <a:r>
              <a:rPr lang="en-US" sz="2800" dirty="0">
                <a:latin typeface="Times New Roman" pitchFamily="18" charset="0"/>
                <a:cs typeface="Times New Roman" pitchFamily="18" charset="0"/>
              </a:rPr>
              <a:t>Cycle Time is the time it takes to complete a Production Run divided by the number of good work pieces produced.</a:t>
            </a:r>
          </a:p>
        </p:txBody>
      </p:sp>
    </p:spTree>
    <p:extLst>
      <p:ext uri="{BB962C8B-B14F-4D97-AF65-F5344CB8AC3E}">
        <p14:creationId xmlns:p14="http://schemas.microsoft.com/office/powerpoint/2010/main" val="2056165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146" y="76200"/>
            <a:ext cx="3886200" cy="2971800"/>
          </a:xfrm>
        </p:spPr>
        <p:txBody>
          <a:bodyPr/>
          <a:lstStyle/>
          <a:p>
            <a:pPr algn="l"/>
            <a:r>
              <a:rPr lang="en-US" dirty="0"/>
              <a:t>The Foot &amp; An Early Operational Definition</a:t>
            </a:r>
          </a:p>
        </p:txBody>
      </p:sp>
      <p:sp>
        <p:nvSpPr>
          <p:cNvPr id="3" name="Slide Number Placeholder 2"/>
          <p:cNvSpPr>
            <a:spLocks noGrp="1"/>
          </p:cNvSpPr>
          <p:nvPr>
            <p:ph type="sldNum" sz="quarter" idx="12"/>
          </p:nvPr>
        </p:nvSpPr>
        <p:spPr/>
        <p:txBody>
          <a:bodyPr/>
          <a:lstStyle/>
          <a:p>
            <a:pPr>
              <a:defRPr/>
            </a:pPr>
            <a:fld id="{FD56E99B-901F-432D-9611-82CAE08716CA}" type="slidenum">
              <a:rPr lang="en-US" smtClean="0"/>
              <a:pPr>
                <a:defRPr/>
              </a:pPr>
              <a:t>6</a:t>
            </a:fld>
            <a:endParaRPr lang="en-US" dirty="0"/>
          </a:p>
        </p:txBody>
      </p:sp>
      <p:pic>
        <p:nvPicPr>
          <p:cNvPr id="39938" name="Picture 2" descr="File:CD008-Longueur moyenne du pied.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200400"/>
            <a:ext cx="3905044" cy="311467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572000" y="243512"/>
            <a:ext cx="4343400" cy="6063198"/>
          </a:xfrm>
          <a:prstGeom prst="rect">
            <a:avLst/>
          </a:prstGeom>
          <a:noFill/>
        </p:spPr>
        <p:txBody>
          <a:bodyPr wrap="square" rtlCol="0">
            <a:spAutoFit/>
          </a:bodyPr>
          <a:lstStyle/>
          <a:p>
            <a:r>
              <a:rPr lang="en-US" sz="2000" b="1" dirty="0">
                <a:latin typeface="Times New Roman" panose="02020603050405020304" pitchFamily="18" charset="0"/>
                <a:cs typeface="Times New Roman" panose="02020603050405020304" pitchFamily="18" charset="0"/>
              </a:rPr>
              <a:t>The verification of the foot as described in the 16th century by Jacob </a:t>
            </a:r>
            <a:r>
              <a:rPr lang="en-US" sz="2000" b="1" dirty="0" err="1">
                <a:latin typeface="Times New Roman" panose="02020603050405020304" pitchFamily="18" charset="0"/>
                <a:cs typeface="Times New Roman" panose="02020603050405020304" pitchFamily="18" charset="0"/>
              </a:rPr>
              <a:t>Koebel</a:t>
            </a:r>
            <a:r>
              <a:rPr lang="en-US" sz="2000" b="1" dirty="0">
                <a:latin typeface="Times New Roman" panose="02020603050405020304" pitchFamily="18" charset="0"/>
                <a:cs typeface="Times New Roman" panose="02020603050405020304" pitchFamily="18" charset="0"/>
              </a:rPr>
              <a:t> in his book </a:t>
            </a:r>
            <a:r>
              <a:rPr lang="en-US" sz="2000" b="1" i="1" dirty="0" err="1">
                <a:latin typeface="Times New Roman" panose="02020603050405020304" pitchFamily="18" charset="0"/>
                <a:cs typeface="Times New Roman" panose="02020603050405020304" pitchFamily="18" charset="0"/>
              </a:rPr>
              <a:t>Geometrei</a:t>
            </a:r>
            <a:r>
              <a:rPr lang="en-US" sz="2000" b="1" i="1" dirty="0">
                <a:latin typeface="Times New Roman" panose="02020603050405020304" pitchFamily="18" charset="0"/>
                <a:cs typeface="Times New Roman" panose="02020603050405020304" pitchFamily="18" charset="0"/>
              </a:rPr>
              <a:t>. Von </a:t>
            </a:r>
            <a:r>
              <a:rPr lang="en-US" sz="2000" b="1" i="1" dirty="0" err="1">
                <a:latin typeface="Times New Roman" panose="02020603050405020304" pitchFamily="18" charset="0"/>
                <a:cs typeface="Times New Roman" panose="02020603050405020304" pitchFamily="18" charset="0"/>
              </a:rPr>
              <a:t>künstlichem</a:t>
            </a:r>
            <a:r>
              <a:rPr lang="en-US" sz="2000" b="1" i="1" dirty="0">
                <a:latin typeface="Times New Roman" panose="02020603050405020304" pitchFamily="18" charset="0"/>
                <a:cs typeface="Times New Roman" panose="02020603050405020304" pitchFamily="18" charset="0"/>
              </a:rPr>
              <a:t> </a:t>
            </a:r>
            <a:r>
              <a:rPr lang="en-US" sz="2000" b="1" i="1" dirty="0" err="1">
                <a:latin typeface="Times New Roman" panose="02020603050405020304" pitchFamily="18" charset="0"/>
                <a:cs typeface="Times New Roman" panose="02020603050405020304" pitchFamily="18" charset="0"/>
              </a:rPr>
              <a:t>Feldmessen</a:t>
            </a:r>
            <a:r>
              <a:rPr lang="en-US" sz="2000" b="1" i="1" dirty="0">
                <a:latin typeface="Times New Roman" panose="02020603050405020304" pitchFamily="18" charset="0"/>
                <a:cs typeface="Times New Roman" panose="02020603050405020304" pitchFamily="18" charset="0"/>
              </a:rPr>
              <a:t> und </a:t>
            </a:r>
            <a:r>
              <a:rPr lang="en-US" sz="2000" b="1" i="1" dirty="0" err="1">
                <a:latin typeface="Times New Roman" panose="02020603050405020304" pitchFamily="18" charset="0"/>
                <a:cs typeface="Times New Roman" panose="02020603050405020304" pitchFamily="18" charset="0"/>
              </a:rPr>
              <a:t>absehen</a:t>
            </a:r>
            <a:r>
              <a:rPr lang="en-US" sz="2000" b="1" dirty="0">
                <a:latin typeface="Times New Roman" panose="02020603050405020304" pitchFamily="18" charset="0"/>
                <a:cs typeface="Times New Roman" panose="02020603050405020304" pitchFamily="18" charset="0"/>
              </a:rPr>
              <a:t> is:</a:t>
            </a:r>
          </a:p>
          <a:p>
            <a:r>
              <a:rPr lang="en-US" sz="2000" i="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Stand at the </a:t>
            </a:r>
            <a:r>
              <a:rPr lang="en-US" sz="2400" i="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door of a church on a Sunday and bid 16 men to stop, tall ones and small ones, as they happen to pass out when the service is finished; then make them put their left feet one behind the other, and the length thus obtained shall be a right and lawful rood to measure and survey the land with, and the 16th part of it shall be the right and lawful foot.</a:t>
            </a:r>
          </a:p>
        </p:txBody>
      </p:sp>
      <p:pic>
        <p:nvPicPr>
          <p:cNvPr id="6" name="Picture 5" descr="C:\Users\Hughes\AppData\Local\Microsoft\Windows\Temporary Internet Files\Content.IE5\XE0VO39W\MC90018758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0400" y="1828800"/>
            <a:ext cx="76041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4764" y="6488668"/>
            <a:ext cx="5431636" cy="369332"/>
          </a:xfrm>
          <a:prstGeom prst="rect">
            <a:avLst/>
          </a:prstGeom>
          <a:noFill/>
        </p:spPr>
        <p:txBody>
          <a:bodyPr wrap="square" rtlCol="0">
            <a:spAutoFit/>
          </a:bodyPr>
          <a:lstStyle/>
          <a:p>
            <a:r>
              <a:rPr lang="en-US" sz="1800" dirty="0">
                <a:solidFill>
                  <a:srgbClr val="FF0000"/>
                </a:solidFill>
                <a:effectLst>
                  <a:outerShdw blurRad="38100" dist="38100" dir="2700000" algn="tl">
                    <a:srgbClr val="000000">
                      <a:alpha val="43137"/>
                    </a:srgbClr>
                  </a:outerShdw>
                </a:effectLst>
              </a:rPr>
              <a:t>Evolution of Standards &amp; Early Measurements</a:t>
            </a:r>
            <a:endParaRPr lang="en-US" sz="1800" dirty="0"/>
          </a:p>
        </p:txBody>
      </p:sp>
    </p:spTree>
    <p:extLst>
      <p:ext uri="{BB962C8B-B14F-4D97-AF65-F5344CB8AC3E}">
        <p14:creationId xmlns:p14="http://schemas.microsoft.com/office/powerpoint/2010/main" val="14116230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lstStyle/>
          <a:p>
            <a:r>
              <a:rPr lang="en-US" dirty="0"/>
              <a:t>Setup Time Reduction Process</a:t>
            </a:r>
          </a:p>
        </p:txBody>
      </p:sp>
      <p:sp>
        <p:nvSpPr>
          <p:cNvPr id="4" name="Slide Number Placeholder 3"/>
          <p:cNvSpPr>
            <a:spLocks noGrp="1"/>
          </p:cNvSpPr>
          <p:nvPr>
            <p:ph type="sldNum" sz="quarter" idx="12"/>
          </p:nvPr>
        </p:nvSpPr>
        <p:spPr/>
        <p:txBody>
          <a:bodyPr/>
          <a:lstStyle/>
          <a:p>
            <a:fld id="{09B9856D-7318-41AA-8235-27252F865C4A}" type="slidenum">
              <a:rPr lang="en-US" smtClean="0"/>
              <a:pPr/>
              <a:t>60</a:t>
            </a:fld>
            <a:endParaRPr lang="en-US" dirty="0"/>
          </a:p>
        </p:txBody>
      </p:sp>
      <p:sp>
        <p:nvSpPr>
          <p:cNvPr id="2" name="TextBox 1"/>
          <p:cNvSpPr txBox="1"/>
          <p:nvPr/>
        </p:nvSpPr>
        <p:spPr>
          <a:xfrm>
            <a:off x="609599" y="1081418"/>
            <a:ext cx="8000999" cy="5816977"/>
          </a:xfrm>
          <a:prstGeom prst="rect">
            <a:avLst/>
          </a:prstGeom>
          <a:noFill/>
        </p:spPr>
        <p:txBody>
          <a:bodyPr wrap="square" rtlCol="0">
            <a:spAutoFit/>
          </a:bodyPr>
          <a:lstStyle/>
          <a:p>
            <a:r>
              <a:rPr lang="en-US" sz="3200" dirty="0">
                <a:solidFill>
                  <a:srgbClr val="0000FF"/>
                </a:solidFill>
                <a:latin typeface="Times New Roman" pitchFamily="18" charset="0"/>
                <a:cs typeface="Times New Roman" pitchFamily="18" charset="0"/>
              </a:rPr>
              <a:t>The setup process is the key function in the total process as it affects all the other time factors</a:t>
            </a:r>
          </a:p>
          <a:p>
            <a:pPr marL="342900" indent="-342900">
              <a:buFont typeface="Arial" pitchFamily="34" charset="0"/>
              <a:buChar char="•"/>
            </a:pPr>
            <a:r>
              <a:rPr lang="en-US" sz="2800" dirty="0">
                <a:latin typeface="Times New Roman" pitchFamily="18" charset="0"/>
                <a:cs typeface="Times New Roman" pitchFamily="18" charset="0"/>
              </a:rPr>
              <a:t>First allows for orderly, consistent, time saving setups that do not unnecessarily overly burden operators. Rushing, disorientation, and fatigue can cause errors </a:t>
            </a:r>
          </a:p>
          <a:p>
            <a:pPr marL="342900" indent="-342900">
              <a:buFont typeface="Arial" pitchFamily="34" charset="0"/>
              <a:buChar char="•"/>
            </a:pPr>
            <a:r>
              <a:rPr lang="en-US" sz="2800" dirty="0">
                <a:latin typeface="Times New Roman" pitchFamily="18" charset="0"/>
                <a:cs typeface="Times New Roman" pitchFamily="18" charset="0"/>
              </a:rPr>
              <a:t>It frees up more time to address takt time, and for preventive maintenance, both of which affect quality.</a:t>
            </a:r>
          </a:p>
          <a:p>
            <a:pPr marL="342900" indent="-342900">
              <a:buFont typeface="Arial" pitchFamily="34" charset="0"/>
              <a:buChar char="•"/>
            </a:pPr>
            <a:r>
              <a:rPr lang="en-US" sz="2800" dirty="0">
                <a:latin typeface="Times New Roman" pitchFamily="18" charset="0"/>
                <a:cs typeface="Times New Roman" pitchFamily="18" charset="0"/>
              </a:rPr>
              <a:t>It ultimately reduces cost &amp; increases quality which aids in sales or more orders.</a:t>
            </a:r>
          </a:p>
          <a:p>
            <a:r>
              <a:rPr lang="en-US" sz="2400" dirty="0">
                <a:latin typeface="Times New Roman" pitchFamily="18" charset="0"/>
                <a:cs typeface="Times New Roman" pitchFamily="18" charset="0"/>
              </a:rPr>
              <a:t>  </a:t>
            </a:r>
          </a:p>
        </p:txBody>
      </p:sp>
    </p:spTree>
    <p:extLst>
      <p:ext uri="{BB962C8B-B14F-4D97-AF65-F5344CB8AC3E}">
        <p14:creationId xmlns:p14="http://schemas.microsoft.com/office/powerpoint/2010/main" val="19822741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fld id="{EED7E3F3-F428-462B-B50E-F8D80D51AEE1}" type="slidenum">
              <a:rPr lang="en-US"/>
              <a:pPr/>
              <a:t>61</a:t>
            </a:fld>
            <a:endParaRPr lang="en-US" dirty="0"/>
          </a:p>
        </p:txBody>
      </p:sp>
      <p:sp>
        <p:nvSpPr>
          <p:cNvPr id="1072137" name="Text Box 9"/>
          <p:cNvSpPr txBox="1">
            <a:spLocks noChangeArrowheads="1"/>
          </p:cNvSpPr>
          <p:nvPr/>
        </p:nvSpPr>
        <p:spPr bwMode="auto">
          <a:xfrm>
            <a:off x="838200" y="228600"/>
            <a:ext cx="7910513" cy="7078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4000" dirty="0">
                <a:latin typeface="Times New Roman" pitchFamily="18" charset="0"/>
                <a:cs typeface="Times New Roman" pitchFamily="18" charset="0"/>
              </a:rPr>
              <a:t>Much is Directly Related to Setup:</a:t>
            </a:r>
          </a:p>
        </p:txBody>
      </p:sp>
      <p:sp>
        <p:nvSpPr>
          <p:cNvPr id="1072139" name="Text Box 11"/>
          <p:cNvSpPr txBox="1">
            <a:spLocks noChangeArrowheads="1"/>
          </p:cNvSpPr>
          <p:nvPr/>
        </p:nvSpPr>
        <p:spPr bwMode="auto">
          <a:xfrm>
            <a:off x="762000" y="1157287"/>
            <a:ext cx="7981900" cy="5170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Tearing down the old setup</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 Putting old tooling away</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Cleaning the  machine</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Making the new setup</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Cutting tool tasks</a:t>
            </a:r>
          </a:p>
          <a:p>
            <a:pPr marL="914400" lvl="1"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Assemble, measure, and enter offsets</a:t>
            </a:r>
          </a:p>
          <a:p>
            <a:pPr marL="914400" lvl="1"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Assign program zero</a:t>
            </a:r>
          </a:p>
          <a:p>
            <a:pPr marL="914400" lvl="1"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Measure position and enter fixture offsets</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Load program</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Verify program</a:t>
            </a:r>
          </a:p>
          <a:p>
            <a:pPr marL="457200" indent="-457200">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Optimize program</a:t>
            </a:r>
          </a:p>
        </p:txBody>
      </p:sp>
    </p:spTree>
    <p:extLst>
      <p:ext uri="{BB962C8B-B14F-4D97-AF65-F5344CB8AC3E}">
        <p14:creationId xmlns:p14="http://schemas.microsoft.com/office/powerpoint/2010/main" val="1156150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72139">
                                            <p:txEl>
                                              <p:pRg st="0" end="0"/>
                                            </p:txEl>
                                          </p:spTgt>
                                        </p:tgtEl>
                                        <p:attrNameLst>
                                          <p:attrName>style.visibility</p:attrName>
                                        </p:attrNameLst>
                                      </p:cBhvr>
                                      <p:to>
                                        <p:strVal val="visible"/>
                                      </p:to>
                                    </p:set>
                                    <p:anim calcmode="lin" valueType="num">
                                      <p:cBhvr additive="base">
                                        <p:cTn id="7" dur="500" fill="hold"/>
                                        <p:tgtEl>
                                          <p:spTgt spid="10721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72139">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72139">
                                            <p:txEl>
                                              <p:pRg st="1" end="1"/>
                                            </p:txEl>
                                          </p:spTgt>
                                        </p:tgtEl>
                                        <p:attrNameLst>
                                          <p:attrName>style.visibility</p:attrName>
                                        </p:attrNameLst>
                                      </p:cBhvr>
                                      <p:to>
                                        <p:strVal val="visible"/>
                                      </p:to>
                                    </p:set>
                                    <p:anim calcmode="lin" valueType="num">
                                      <p:cBhvr additive="base">
                                        <p:cTn id="12" dur="500" fill="hold"/>
                                        <p:tgtEl>
                                          <p:spTgt spid="107213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72139">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72139">
                                            <p:txEl>
                                              <p:pRg st="2" end="2"/>
                                            </p:txEl>
                                          </p:spTgt>
                                        </p:tgtEl>
                                        <p:attrNameLst>
                                          <p:attrName>style.visibility</p:attrName>
                                        </p:attrNameLst>
                                      </p:cBhvr>
                                      <p:to>
                                        <p:strVal val="visible"/>
                                      </p:to>
                                    </p:set>
                                    <p:anim calcmode="lin" valueType="num">
                                      <p:cBhvr additive="base">
                                        <p:cTn id="17" dur="500" fill="hold"/>
                                        <p:tgtEl>
                                          <p:spTgt spid="107213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072139">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72139">
                                            <p:txEl>
                                              <p:pRg st="3" end="3"/>
                                            </p:txEl>
                                          </p:spTgt>
                                        </p:tgtEl>
                                        <p:attrNameLst>
                                          <p:attrName>style.visibility</p:attrName>
                                        </p:attrNameLst>
                                      </p:cBhvr>
                                      <p:to>
                                        <p:strVal val="visible"/>
                                      </p:to>
                                    </p:set>
                                    <p:anim calcmode="lin" valueType="num">
                                      <p:cBhvr additive="base">
                                        <p:cTn id="22" dur="500" fill="hold"/>
                                        <p:tgtEl>
                                          <p:spTgt spid="1072139">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72139">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072139">
                                            <p:txEl>
                                              <p:pRg st="4" end="4"/>
                                            </p:txEl>
                                          </p:spTgt>
                                        </p:tgtEl>
                                        <p:attrNameLst>
                                          <p:attrName>style.visibility</p:attrName>
                                        </p:attrNameLst>
                                      </p:cBhvr>
                                      <p:to>
                                        <p:strVal val="visible"/>
                                      </p:to>
                                    </p:set>
                                    <p:anim calcmode="lin" valueType="num">
                                      <p:cBhvr additive="base">
                                        <p:cTn id="27" dur="500" fill="hold"/>
                                        <p:tgtEl>
                                          <p:spTgt spid="107213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72139">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72139">
                                            <p:txEl>
                                              <p:pRg st="5" end="5"/>
                                            </p:txEl>
                                          </p:spTgt>
                                        </p:tgtEl>
                                        <p:attrNameLst>
                                          <p:attrName>style.visibility</p:attrName>
                                        </p:attrNameLst>
                                      </p:cBhvr>
                                      <p:to>
                                        <p:strVal val="visible"/>
                                      </p:to>
                                    </p:set>
                                    <p:anim calcmode="lin" valueType="num">
                                      <p:cBhvr additive="base">
                                        <p:cTn id="31" dur="500" fill="hold"/>
                                        <p:tgtEl>
                                          <p:spTgt spid="107213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72139">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72139">
                                            <p:txEl>
                                              <p:pRg st="6" end="6"/>
                                            </p:txEl>
                                          </p:spTgt>
                                        </p:tgtEl>
                                        <p:attrNameLst>
                                          <p:attrName>style.visibility</p:attrName>
                                        </p:attrNameLst>
                                      </p:cBhvr>
                                      <p:to>
                                        <p:strVal val="visible"/>
                                      </p:to>
                                    </p:set>
                                    <p:anim calcmode="lin" valueType="num">
                                      <p:cBhvr additive="base">
                                        <p:cTn id="35" dur="500" fill="hold"/>
                                        <p:tgtEl>
                                          <p:spTgt spid="1072139">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72139">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72139">
                                            <p:txEl>
                                              <p:pRg st="7" end="7"/>
                                            </p:txEl>
                                          </p:spTgt>
                                        </p:tgtEl>
                                        <p:attrNameLst>
                                          <p:attrName>style.visibility</p:attrName>
                                        </p:attrNameLst>
                                      </p:cBhvr>
                                      <p:to>
                                        <p:strVal val="visible"/>
                                      </p:to>
                                    </p:set>
                                    <p:anim calcmode="lin" valueType="num">
                                      <p:cBhvr additive="base">
                                        <p:cTn id="39" dur="500" fill="hold"/>
                                        <p:tgtEl>
                                          <p:spTgt spid="1072139">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72139">
                                            <p:txEl>
                                              <p:pRg st="7" end="7"/>
                                            </p:txEl>
                                          </p:spTgt>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1072139">
                                            <p:txEl>
                                              <p:pRg st="8" end="8"/>
                                            </p:txEl>
                                          </p:spTgt>
                                        </p:tgtEl>
                                        <p:attrNameLst>
                                          <p:attrName>style.visibility</p:attrName>
                                        </p:attrNameLst>
                                      </p:cBhvr>
                                      <p:to>
                                        <p:strVal val="visible"/>
                                      </p:to>
                                    </p:set>
                                    <p:anim calcmode="lin" valueType="num">
                                      <p:cBhvr additive="base">
                                        <p:cTn id="44" dur="500" fill="hold"/>
                                        <p:tgtEl>
                                          <p:spTgt spid="1072139">
                                            <p:txEl>
                                              <p:pRg st="8" end="8"/>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072139">
                                            <p:txEl>
                                              <p:pRg st="8" end="8"/>
                                            </p:txEl>
                                          </p:spTgt>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1072139">
                                            <p:txEl>
                                              <p:pRg st="9" end="9"/>
                                            </p:txEl>
                                          </p:spTgt>
                                        </p:tgtEl>
                                        <p:attrNameLst>
                                          <p:attrName>style.visibility</p:attrName>
                                        </p:attrNameLst>
                                      </p:cBhvr>
                                      <p:to>
                                        <p:strVal val="visible"/>
                                      </p:to>
                                    </p:set>
                                    <p:anim calcmode="lin" valueType="num">
                                      <p:cBhvr additive="base">
                                        <p:cTn id="49" dur="500" fill="hold"/>
                                        <p:tgtEl>
                                          <p:spTgt spid="1072139">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72139">
                                            <p:txEl>
                                              <p:pRg st="9" end="9"/>
                                            </p:txEl>
                                          </p:spTgt>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00"/>
                            </p:stCondLst>
                            <p:childTnLst>
                              <p:par>
                                <p:cTn id="52" presetID="2" presetClass="entr" presetSubtype="4" fill="hold" grpId="0" nodeType="afterEffect">
                                  <p:stCondLst>
                                    <p:cond delay="0"/>
                                  </p:stCondLst>
                                  <p:childTnLst>
                                    <p:set>
                                      <p:cBhvr>
                                        <p:cTn id="53" dur="1" fill="hold">
                                          <p:stCondLst>
                                            <p:cond delay="0"/>
                                          </p:stCondLst>
                                        </p:cTn>
                                        <p:tgtEl>
                                          <p:spTgt spid="1072139">
                                            <p:txEl>
                                              <p:pRg st="10" end="10"/>
                                            </p:txEl>
                                          </p:spTgt>
                                        </p:tgtEl>
                                        <p:attrNameLst>
                                          <p:attrName>style.visibility</p:attrName>
                                        </p:attrNameLst>
                                      </p:cBhvr>
                                      <p:to>
                                        <p:strVal val="visible"/>
                                      </p:to>
                                    </p:set>
                                    <p:anim calcmode="lin" valueType="num">
                                      <p:cBhvr additive="base">
                                        <p:cTn id="54" dur="500" fill="hold"/>
                                        <p:tgtEl>
                                          <p:spTgt spid="1072139">
                                            <p:txEl>
                                              <p:pRg st="10" end="10"/>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072139">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2139" grpId="0" build="p" autoUpdateAnimBg="0" advAuto="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2"/>
          </p:nvPr>
        </p:nvSpPr>
        <p:spPr/>
        <p:txBody>
          <a:bodyPr/>
          <a:lstStyle/>
          <a:p>
            <a:fld id="{75BD155B-EAA4-4548-8EAA-23FF71AF710D}" type="slidenum">
              <a:rPr lang="en-US"/>
              <a:pPr/>
              <a:t>62</a:t>
            </a:fld>
            <a:endParaRPr lang="en-US" dirty="0"/>
          </a:p>
        </p:txBody>
      </p:sp>
      <p:sp>
        <p:nvSpPr>
          <p:cNvPr id="1078370" name="Text Box 98"/>
          <p:cNvSpPr txBox="1">
            <a:spLocks noChangeArrowheads="1"/>
          </p:cNvSpPr>
          <p:nvPr/>
        </p:nvSpPr>
        <p:spPr bwMode="auto">
          <a:xfrm>
            <a:off x="685800" y="152400"/>
            <a:ext cx="8583613" cy="13234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4000" dirty="0">
                <a:latin typeface="Times New Roman" pitchFamily="18" charset="0"/>
                <a:cs typeface="Times New Roman" pitchFamily="18" charset="0"/>
              </a:rPr>
              <a:t>And some non-productive setup activities:</a:t>
            </a:r>
          </a:p>
        </p:txBody>
      </p:sp>
      <p:sp>
        <p:nvSpPr>
          <p:cNvPr id="1078371" name="Text Box 99"/>
          <p:cNvSpPr txBox="1">
            <a:spLocks noChangeArrowheads="1"/>
          </p:cNvSpPr>
          <p:nvPr/>
        </p:nvSpPr>
        <p:spPr bwMode="auto">
          <a:xfrm>
            <a:off x="520700" y="1477076"/>
            <a:ext cx="818515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225425">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Time spent gathering needed items</a:t>
            </a:r>
          </a:p>
        </p:txBody>
      </p:sp>
      <p:sp>
        <p:nvSpPr>
          <p:cNvPr id="1078372" name="Text Box 100"/>
          <p:cNvSpPr txBox="1">
            <a:spLocks noChangeArrowheads="1"/>
          </p:cNvSpPr>
          <p:nvPr/>
        </p:nvSpPr>
        <p:spPr bwMode="auto">
          <a:xfrm>
            <a:off x="523875" y="1985846"/>
            <a:ext cx="818515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225425">
              <a:buClr>
                <a:srgbClr val="0066FF"/>
              </a:buClr>
              <a:buFont typeface="Arial" pitchFamily="34" charset="0"/>
              <a:buChar char="•"/>
            </a:pPr>
            <a:r>
              <a:rPr lang="en-US" sz="3000" dirty="0">
                <a:solidFill>
                  <a:srgbClr val="000099"/>
                </a:solidFill>
                <a:latin typeface="Times New Roman" pitchFamily="18" charset="0"/>
                <a:cs typeface="Times New Roman" pitchFamily="18" charset="0"/>
              </a:rPr>
              <a:t>Personal time</a:t>
            </a:r>
          </a:p>
        </p:txBody>
      </p:sp>
      <p:sp>
        <p:nvSpPr>
          <p:cNvPr id="1078465" name="Text Box 193"/>
          <p:cNvSpPr txBox="1">
            <a:spLocks noChangeArrowheads="1"/>
          </p:cNvSpPr>
          <p:nvPr/>
        </p:nvSpPr>
        <p:spPr bwMode="auto">
          <a:xfrm>
            <a:off x="523875" y="2530475"/>
            <a:ext cx="8185150" cy="22467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457200" indent="-284163">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Time spent waiting:</a:t>
            </a:r>
          </a:p>
          <a:p>
            <a:pPr marL="1030288"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Looking for lost items</a:t>
            </a:r>
          </a:p>
          <a:p>
            <a:pPr marL="1030288"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For inspection</a:t>
            </a:r>
          </a:p>
          <a:p>
            <a:pPr marL="1030288"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For tool crib attendant</a:t>
            </a:r>
          </a:p>
          <a:p>
            <a:pPr marL="1030288"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For fork lift operator</a:t>
            </a:r>
          </a:p>
        </p:txBody>
      </p:sp>
      <p:sp>
        <p:nvSpPr>
          <p:cNvPr id="1078653" name="Text Box 381"/>
          <p:cNvSpPr txBox="1">
            <a:spLocks noChangeArrowheads="1"/>
          </p:cNvSpPr>
          <p:nvPr/>
        </p:nvSpPr>
        <p:spPr bwMode="auto">
          <a:xfrm rot="21381251">
            <a:off x="1219200" y="4916803"/>
            <a:ext cx="6629400" cy="1016000"/>
          </a:xfrm>
          <a:prstGeom prst="rect">
            <a:avLst/>
          </a:prstGeom>
          <a:solidFill>
            <a:srgbClr val="FFFFFF"/>
          </a:solidFill>
          <a:ln w="9525">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30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These are all normal items found during a  setup reduction program!</a:t>
            </a:r>
          </a:p>
        </p:txBody>
      </p:sp>
    </p:spTree>
    <p:extLst>
      <p:ext uri="{BB962C8B-B14F-4D97-AF65-F5344CB8AC3E}">
        <p14:creationId xmlns:p14="http://schemas.microsoft.com/office/powerpoint/2010/main" val="37813883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78465"/>
                                        </p:tgtEl>
                                        <p:attrNameLst>
                                          <p:attrName>style.visibility</p:attrName>
                                        </p:attrNameLst>
                                      </p:cBhvr>
                                      <p:to>
                                        <p:strVal val="visible"/>
                                      </p:to>
                                    </p:set>
                                    <p:anim calcmode="lin" valueType="num">
                                      <p:cBhvr additive="base">
                                        <p:cTn id="7" dur="500" fill="hold"/>
                                        <p:tgtEl>
                                          <p:spTgt spid="1078465"/>
                                        </p:tgtEl>
                                        <p:attrNameLst>
                                          <p:attrName>ppt_x</p:attrName>
                                        </p:attrNameLst>
                                      </p:cBhvr>
                                      <p:tavLst>
                                        <p:tav tm="0">
                                          <p:val>
                                            <p:strVal val="#ppt_x"/>
                                          </p:val>
                                        </p:tav>
                                        <p:tav tm="100000">
                                          <p:val>
                                            <p:strVal val="#ppt_x"/>
                                          </p:val>
                                        </p:tav>
                                      </p:tavLst>
                                    </p:anim>
                                    <p:anim calcmode="lin" valueType="num">
                                      <p:cBhvr additive="base">
                                        <p:cTn id="8" dur="500" fill="hold"/>
                                        <p:tgtEl>
                                          <p:spTgt spid="10784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78653"/>
                                        </p:tgtEl>
                                        <p:attrNameLst>
                                          <p:attrName>style.visibility</p:attrName>
                                        </p:attrNameLst>
                                      </p:cBhvr>
                                      <p:to>
                                        <p:strVal val="visible"/>
                                      </p:to>
                                    </p:set>
                                    <p:anim calcmode="lin" valueType="num">
                                      <p:cBhvr additive="base">
                                        <p:cTn id="13" dur="500" fill="hold"/>
                                        <p:tgtEl>
                                          <p:spTgt spid="1078653"/>
                                        </p:tgtEl>
                                        <p:attrNameLst>
                                          <p:attrName>ppt_x</p:attrName>
                                        </p:attrNameLst>
                                      </p:cBhvr>
                                      <p:tavLst>
                                        <p:tav tm="0">
                                          <p:val>
                                            <p:strVal val="#ppt_x"/>
                                          </p:val>
                                        </p:tav>
                                        <p:tav tm="100000">
                                          <p:val>
                                            <p:strVal val="#ppt_x"/>
                                          </p:val>
                                        </p:tav>
                                      </p:tavLst>
                                    </p:anim>
                                    <p:anim calcmode="lin" valueType="num">
                                      <p:cBhvr additive="base">
                                        <p:cTn id="14" dur="500" fill="hold"/>
                                        <p:tgtEl>
                                          <p:spTgt spid="10786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8465" grpId="0" autoUpdateAnimBg="0"/>
      <p:bldP spid="1078653" grpId="0" animBg="1"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3"/>
          <p:cNvSpPr>
            <a:spLocks noGrp="1"/>
          </p:cNvSpPr>
          <p:nvPr>
            <p:ph type="sldNum" sz="quarter" idx="12"/>
          </p:nvPr>
        </p:nvSpPr>
        <p:spPr/>
        <p:txBody>
          <a:bodyPr/>
          <a:lstStyle/>
          <a:p>
            <a:fld id="{2A44BAC6-D9A1-45E9-8149-52F0ABF7B017}" type="slidenum">
              <a:rPr lang="en-US"/>
              <a:pPr/>
              <a:t>63</a:t>
            </a:fld>
            <a:endParaRPr lang="en-US" dirty="0"/>
          </a:p>
        </p:txBody>
      </p:sp>
      <p:sp>
        <p:nvSpPr>
          <p:cNvPr id="1076226" name="Text Box 2"/>
          <p:cNvSpPr txBox="1">
            <a:spLocks noChangeArrowheads="1"/>
          </p:cNvSpPr>
          <p:nvPr/>
        </p:nvSpPr>
        <p:spPr bwMode="auto">
          <a:xfrm>
            <a:off x="762001" y="228600"/>
            <a:ext cx="7696200" cy="19389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4000" dirty="0">
                <a:latin typeface="Times New Roman" pitchFamily="18" charset="0"/>
                <a:cs typeface="Times New Roman" pitchFamily="18" charset="0"/>
              </a:rPr>
              <a:t>But maybe some non-productive activities that can be eliminated or done prior to a setup:</a:t>
            </a:r>
          </a:p>
        </p:txBody>
      </p:sp>
      <p:sp>
        <p:nvSpPr>
          <p:cNvPr id="1076227" name="Text Box 3"/>
          <p:cNvSpPr txBox="1">
            <a:spLocks noChangeArrowheads="1"/>
          </p:cNvSpPr>
          <p:nvPr/>
        </p:nvSpPr>
        <p:spPr bwMode="auto">
          <a:xfrm>
            <a:off x="779647" y="2286000"/>
            <a:ext cx="4097153" cy="39703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231775"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Time spent gathering needed items</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Hand tools</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Cutting tools</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Fixtures</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Gauges</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Material</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Paperwork</a:t>
            </a:r>
          </a:p>
          <a:p>
            <a:pPr marL="914400" lvl="1" indent="-231775">
              <a:buClr>
                <a:srgbClr val="0066FF"/>
              </a:buClr>
              <a:buFont typeface="Arial" pitchFamily="34" charset="0"/>
              <a:buChar char="•"/>
            </a:pPr>
            <a:r>
              <a:rPr lang="en-US" sz="2800" dirty="0">
                <a:solidFill>
                  <a:srgbClr val="000099"/>
                </a:solidFill>
                <a:latin typeface="Times New Roman" pitchFamily="18" charset="0"/>
                <a:cs typeface="Times New Roman" pitchFamily="18" charset="0"/>
              </a:rPr>
              <a:t>Storage containers</a:t>
            </a:r>
          </a:p>
        </p:txBody>
      </p:sp>
      <p:sp>
        <p:nvSpPr>
          <p:cNvPr id="2" name="TextBox 1"/>
          <p:cNvSpPr txBox="1"/>
          <p:nvPr/>
        </p:nvSpPr>
        <p:spPr>
          <a:xfrm rot="285917">
            <a:off x="4821427" y="2373182"/>
            <a:ext cx="3694297" cy="3785652"/>
          </a:xfrm>
          <a:prstGeom prst="rect">
            <a:avLst/>
          </a:prstGeom>
          <a:solidFill>
            <a:srgbClr val="FFFFCC"/>
          </a:solidFill>
          <a:ln>
            <a:solidFill>
              <a:srgbClr val="0000FF"/>
            </a:solidFill>
          </a:ln>
        </p:spPr>
        <p:txBody>
          <a:bodyPr wrap="square" rtlCol="0">
            <a:spAutoFit/>
          </a:bodyPr>
          <a:lstStyle/>
          <a:p>
            <a:r>
              <a:rPr lang="en-US" sz="2000"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Tool carts used to store only the setup tool needed can be laid out in an orderly fashion to be most efficient &amp; Designated Setup Carts used to store the last setup for future use and another Designated Setup  Cart for the new part number or next setup.</a:t>
            </a:r>
          </a:p>
          <a:p>
            <a:endParaRPr lang="en-US" sz="1400"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r>
              <a:rPr lang="en-US" sz="2000"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The old setup can be inspected to replace worn items and immediately stored for reuse.</a:t>
            </a:r>
          </a:p>
        </p:txBody>
      </p:sp>
    </p:spTree>
    <p:extLst>
      <p:ext uri="{BB962C8B-B14F-4D97-AF65-F5344CB8AC3E}">
        <p14:creationId xmlns:p14="http://schemas.microsoft.com/office/powerpoint/2010/main" val="8338430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17000"/>
                                  </p:stCondLst>
                                  <p:childTnLst>
                                    <p:set>
                                      <p:cBhvr>
                                        <p:cTn id="6" dur="1" fill="hold">
                                          <p:stCondLst>
                                            <p:cond delay="0"/>
                                          </p:stCondLst>
                                        </p:cTn>
                                        <p:tgtEl>
                                          <p:spTgt spid="1076227">
                                            <p:txEl>
                                              <p:pRg st="0" end="0"/>
                                            </p:txEl>
                                          </p:spTgt>
                                        </p:tgtEl>
                                        <p:attrNameLst>
                                          <p:attrName>style.visibility</p:attrName>
                                        </p:attrNameLst>
                                      </p:cBhvr>
                                      <p:to>
                                        <p:strVal val="visible"/>
                                      </p:to>
                                    </p:set>
                                    <p:anim calcmode="lin" valueType="num">
                                      <p:cBhvr additive="base">
                                        <p:cTn id="7" dur="500" fill="hold"/>
                                        <p:tgtEl>
                                          <p:spTgt spid="1076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7622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7000"/>
                                  </p:stCondLst>
                                  <p:childTnLst>
                                    <p:set>
                                      <p:cBhvr>
                                        <p:cTn id="10" dur="1" fill="hold">
                                          <p:stCondLst>
                                            <p:cond delay="0"/>
                                          </p:stCondLst>
                                        </p:cTn>
                                        <p:tgtEl>
                                          <p:spTgt spid="1076227">
                                            <p:txEl>
                                              <p:pRg st="1" end="1"/>
                                            </p:txEl>
                                          </p:spTgt>
                                        </p:tgtEl>
                                        <p:attrNameLst>
                                          <p:attrName>style.visibility</p:attrName>
                                        </p:attrNameLst>
                                      </p:cBhvr>
                                      <p:to>
                                        <p:strVal val="visible"/>
                                      </p:to>
                                    </p:set>
                                    <p:anim calcmode="lin" valueType="num">
                                      <p:cBhvr additive="base">
                                        <p:cTn id="11" dur="500" fill="hold"/>
                                        <p:tgtEl>
                                          <p:spTgt spid="107622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7622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7000"/>
                                  </p:stCondLst>
                                  <p:childTnLst>
                                    <p:set>
                                      <p:cBhvr>
                                        <p:cTn id="14" dur="1" fill="hold">
                                          <p:stCondLst>
                                            <p:cond delay="0"/>
                                          </p:stCondLst>
                                        </p:cTn>
                                        <p:tgtEl>
                                          <p:spTgt spid="1076227">
                                            <p:txEl>
                                              <p:pRg st="2" end="2"/>
                                            </p:txEl>
                                          </p:spTgt>
                                        </p:tgtEl>
                                        <p:attrNameLst>
                                          <p:attrName>style.visibility</p:attrName>
                                        </p:attrNameLst>
                                      </p:cBhvr>
                                      <p:to>
                                        <p:strVal val="visible"/>
                                      </p:to>
                                    </p:set>
                                    <p:anim calcmode="lin" valueType="num">
                                      <p:cBhvr additive="base">
                                        <p:cTn id="15" dur="500" fill="hold"/>
                                        <p:tgtEl>
                                          <p:spTgt spid="107622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7622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17000"/>
                                  </p:stCondLst>
                                  <p:childTnLst>
                                    <p:set>
                                      <p:cBhvr>
                                        <p:cTn id="18" dur="1" fill="hold">
                                          <p:stCondLst>
                                            <p:cond delay="0"/>
                                          </p:stCondLst>
                                        </p:cTn>
                                        <p:tgtEl>
                                          <p:spTgt spid="1076227">
                                            <p:txEl>
                                              <p:pRg st="3" end="3"/>
                                            </p:txEl>
                                          </p:spTgt>
                                        </p:tgtEl>
                                        <p:attrNameLst>
                                          <p:attrName>style.visibility</p:attrName>
                                        </p:attrNameLst>
                                      </p:cBhvr>
                                      <p:to>
                                        <p:strVal val="visible"/>
                                      </p:to>
                                    </p:set>
                                    <p:anim calcmode="lin" valueType="num">
                                      <p:cBhvr additive="base">
                                        <p:cTn id="19" dur="500" fill="hold"/>
                                        <p:tgtEl>
                                          <p:spTgt spid="107622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7622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17000"/>
                                  </p:stCondLst>
                                  <p:childTnLst>
                                    <p:set>
                                      <p:cBhvr>
                                        <p:cTn id="22" dur="1" fill="hold">
                                          <p:stCondLst>
                                            <p:cond delay="0"/>
                                          </p:stCondLst>
                                        </p:cTn>
                                        <p:tgtEl>
                                          <p:spTgt spid="1076227">
                                            <p:txEl>
                                              <p:pRg st="4" end="4"/>
                                            </p:txEl>
                                          </p:spTgt>
                                        </p:tgtEl>
                                        <p:attrNameLst>
                                          <p:attrName>style.visibility</p:attrName>
                                        </p:attrNameLst>
                                      </p:cBhvr>
                                      <p:to>
                                        <p:strVal val="visible"/>
                                      </p:to>
                                    </p:set>
                                    <p:anim calcmode="lin" valueType="num">
                                      <p:cBhvr additive="base">
                                        <p:cTn id="23" dur="500" fill="hold"/>
                                        <p:tgtEl>
                                          <p:spTgt spid="107622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7622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7000"/>
                                  </p:stCondLst>
                                  <p:childTnLst>
                                    <p:set>
                                      <p:cBhvr>
                                        <p:cTn id="26" dur="1" fill="hold">
                                          <p:stCondLst>
                                            <p:cond delay="0"/>
                                          </p:stCondLst>
                                        </p:cTn>
                                        <p:tgtEl>
                                          <p:spTgt spid="1076227">
                                            <p:txEl>
                                              <p:pRg st="5" end="5"/>
                                            </p:txEl>
                                          </p:spTgt>
                                        </p:tgtEl>
                                        <p:attrNameLst>
                                          <p:attrName>style.visibility</p:attrName>
                                        </p:attrNameLst>
                                      </p:cBhvr>
                                      <p:to>
                                        <p:strVal val="visible"/>
                                      </p:to>
                                    </p:set>
                                    <p:anim calcmode="lin" valueType="num">
                                      <p:cBhvr additive="base">
                                        <p:cTn id="27" dur="500" fill="hold"/>
                                        <p:tgtEl>
                                          <p:spTgt spid="107622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76227">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17000"/>
                                  </p:stCondLst>
                                  <p:childTnLst>
                                    <p:set>
                                      <p:cBhvr>
                                        <p:cTn id="30" dur="1" fill="hold">
                                          <p:stCondLst>
                                            <p:cond delay="0"/>
                                          </p:stCondLst>
                                        </p:cTn>
                                        <p:tgtEl>
                                          <p:spTgt spid="1076227">
                                            <p:txEl>
                                              <p:pRg st="6" end="6"/>
                                            </p:txEl>
                                          </p:spTgt>
                                        </p:tgtEl>
                                        <p:attrNameLst>
                                          <p:attrName>style.visibility</p:attrName>
                                        </p:attrNameLst>
                                      </p:cBhvr>
                                      <p:to>
                                        <p:strVal val="visible"/>
                                      </p:to>
                                    </p:set>
                                    <p:anim calcmode="lin" valueType="num">
                                      <p:cBhvr additive="base">
                                        <p:cTn id="31" dur="500" fill="hold"/>
                                        <p:tgtEl>
                                          <p:spTgt spid="107622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76227">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7000"/>
                                  </p:stCondLst>
                                  <p:childTnLst>
                                    <p:set>
                                      <p:cBhvr>
                                        <p:cTn id="34" dur="1" fill="hold">
                                          <p:stCondLst>
                                            <p:cond delay="0"/>
                                          </p:stCondLst>
                                        </p:cTn>
                                        <p:tgtEl>
                                          <p:spTgt spid="1076227">
                                            <p:txEl>
                                              <p:pRg st="7" end="7"/>
                                            </p:txEl>
                                          </p:spTgt>
                                        </p:tgtEl>
                                        <p:attrNameLst>
                                          <p:attrName>style.visibility</p:attrName>
                                        </p:attrNameLst>
                                      </p:cBhvr>
                                      <p:to>
                                        <p:strVal val="visible"/>
                                      </p:to>
                                    </p:set>
                                    <p:anim calcmode="lin" valueType="num">
                                      <p:cBhvr additive="base">
                                        <p:cTn id="35" dur="500" fill="hold"/>
                                        <p:tgtEl>
                                          <p:spTgt spid="1076227">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762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6227" grpId="0" build="p" autoUpdateAnimBg="0" advAuto="1700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Setup Cost Savings</a:t>
            </a:r>
          </a:p>
        </p:txBody>
      </p:sp>
      <p:sp>
        <p:nvSpPr>
          <p:cNvPr id="3" name="Slide Number Placeholder 2"/>
          <p:cNvSpPr>
            <a:spLocks noGrp="1"/>
          </p:cNvSpPr>
          <p:nvPr>
            <p:ph type="sldNum" sz="quarter" idx="12"/>
          </p:nvPr>
        </p:nvSpPr>
        <p:spPr/>
        <p:txBody>
          <a:bodyPr/>
          <a:lstStyle/>
          <a:p>
            <a:fld id="{09B9856D-7318-41AA-8235-27252F865C4A}" type="slidenum">
              <a:rPr lang="en-US" smtClean="0"/>
              <a:t>64</a:t>
            </a:fld>
            <a:endParaRPr lang="en-US" dirty="0"/>
          </a:p>
        </p:txBody>
      </p:sp>
      <p:sp>
        <p:nvSpPr>
          <p:cNvPr id="4" name="TextBox 3"/>
          <p:cNvSpPr txBox="1"/>
          <p:nvPr/>
        </p:nvSpPr>
        <p:spPr>
          <a:xfrm>
            <a:off x="914400" y="1752600"/>
            <a:ext cx="7315200" cy="1815882"/>
          </a:xfrm>
          <a:prstGeom prst="rect">
            <a:avLst/>
          </a:prstGeom>
          <a:noFill/>
        </p:spPr>
        <p:txBody>
          <a:bodyPr wrap="square" rtlCol="0">
            <a:spAutoFit/>
          </a:bodyPr>
          <a:lstStyle/>
          <a:p>
            <a:r>
              <a:rPr lang="en-US" sz="2800" dirty="0">
                <a:latin typeface="Times New Roman" pitchFamily="18" charset="0"/>
                <a:cs typeface="Times New Roman" pitchFamily="18" charset="0"/>
              </a:rPr>
              <a:t>Down Time Reduction and Production Time Increases will pay for any cost occurred developing  carts, storage containers, etc. use to organize tools &amp; setup materials.</a:t>
            </a:r>
          </a:p>
        </p:txBody>
      </p:sp>
    </p:spTree>
    <p:extLst>
      <p:ext uri="{BB962C8B-B14F-4D97-AF65-F5344CB8AC3E}">
        <p14:creationId xmlns:p14="http://schemas.microsoft.com/office/powerpoint/2010/main" val="22423732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8700" y="2286000"/>
            <a:ext cx="7124700" cy="1600200"/>
          </a:xfrm>
        </p:spPr>
        <p:txBody>
          <a:bodyPr>
            <a:normAutofit/>
          </a:bodyPr>
          <a:lstStyle/>
          <a:p>
            <a:r>
              <a:rPr lang="en-US" sz="3600" dirty="0"/>
              <a:t>End of Lecture 6</a:t>
            </a:r>
            <a:br>
              <a:rPr lang="en-US" sz="3600" dirty="0"/>
            </a:br>
            <a:endParaRPr lang="en-US" sz="3600" dirty="0"/>
          </a:p>
        </p:txBody>
      </p:sp>
      <p:sp>
        <p:nvSpPr>
          <p:cNvPr id="4" name="Slide Number Placeholder 3"/>
          <p:cNvSpPr>
            <a:spLocks noGrp="1"/>
          </p:cNvSpPr>
          <p:nvPr>
            <p:ph type="sldNum" sz="quarter" idx="12"/>
          </p:nvPr>
        </p:nvSpPr>
        <p:spPr/>
        <p:txBody>
          <a:bodyPr/>
          <a:lstStyle/>
          <a:p>
            <a:fld id="{09B9856D-7318-41AA-8235-27252F865C4A}" type="slidenum">
              <a:rPr lang="en-US" smtClean="0"/>
              <a:pPr/>
              <a:t>65</a:t>
            </a:fld>
            <a:endParaRPr lang="en-US" dirty="0"/>
          </a:p>
        </p:txBody>
      </p:sp>
    </p:spTree>
    <p:extLst>
      <p:ext uri="{BB962C8B-B14F-4D97-AF65-F5344CB8AC3E}">
        <p14:creationId xmlns:p14="http://schemas.microsoft.com/office/powerpoint/2010/main" val="3311472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A01E20EC-7823-443D-9385-5CB6F7B212AB}" type="slidenum">
              <a:rPr lang="en-US" sz="1400"/>
              <a:pPr eaLnBrk="1" hangingPunct="1"/>
              <a:t>7</a:t>
            </a:fld>
            <a:endParaRPr lang="en-US" sz="1400" dirty="0"/>
          </a:p>
        </p:txBody>
      </p:sp>
      <p:pic>
        <p:nvPicPr>
          <p:cNvPr id="27651" name="Picture 3" descr="Weath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66800"/>
            <a:ext cx="54864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4"/>
          <p:cNvSpPr txBox="1">
            <a:spLocks noChangeArrowheads="1"/>
          </p:cNvSpPr>
          <p:nvPr/>
        </p:nvSpPr>
        <p:spPr bwMode="auto">
          <a:xfrm>
            <a:off x="5867400" y="2438400"/>
            <a:ext cx="2454275" cy="1739900"/>
          </a:xfrm>
          <a:prstGeom prst="rect">
            <a:avLst/>
          </a:prstGeom>
          <a:solidFill>
            <a:srgbClr val="FCF4C5"/>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800" b="1" dirty="0"/>
              <a:t>Example taken from a</a:t>
            </a:r>
          </a:p>
          <a:p>
            <a:r>
              <a:rPr lang="en-US" sz="1800" b="1" dirty="0"/>
              <a:t>weather page.  Words we use and hear daily, but do we really quantify what they mean? </a:t>
            </a:r>
          </a:p>
        </p:txBody>
      </p:sp>
      <p:sp>
        <p:nvSpPr>
          <p:cNvPr id="27653" name="Text Box 5"/>
          <p:cNvSpPr txBox="1">
            <a:spLocks noChangeArrowheads="1"/>
          </p:cNvSpPr>
          <p:nvPr/>
        </p:nvSpPr>
        <p:spPr bwMode="auto">
          <a:xfrm>
            <a:off x="6019800" y="1447800"/>
            <a:ext cx="2286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b="1" dirty="0">
                <a:solidFill>
                  <a:srgbClr val="FC0128"/>
                </a:solidFill>
              </a:rPr>
              <a:t>The Beaufort Wind Scale</a:t>
            </a:r>
            <a:endParaRPr lang="en-US" sz="1600" dirty="0">
              <a:solidFill>
                <a:srgbClr val="FC0128"/>
              </a:solidFill>
            </a:endParaRPr>
          </a:p>
        </p:txBody>
      </p:sp>
      <p:sp>
        <p:nvSpPr>
          <p:cNvPr id="27654" name="Rectangle 6"/>
          <p:cNvSpPr>
            <a:spLocks noGrp="1" noChangeArrowheads="1"/>
          </p:cNvSpPr>
          <p:nvPr>
            <p:ph type="title" idx="4294967295"/>
          </p:nvPr>
        </p:nvSpPr>
        <p:spPr>
          <a:xfrm>
            <a:off x="685800" y="0"/>
            <a:ext cx="7772400" cy="1143000"/>
          </a:xfrm>
        </p:spPr>
        <p:txBody>
          <a:bodyPr/>
          <a:lstStyle/>
          <a:p>
            <a:pPr eaLnBrk="1" hangingPunct="1"/>
            <a:r>
              <a:rPr lang="en-US" b="1" dirty="0"/>
              <a:t>Standards</a:t>
            </a:r>
          </a:p>
        </p:txBody>
      </p:sp>
    </p:spTree>
    <p:extLst>
      <p:ext uri="{BB962C8B-B14F-4D97-AF65-F5344CB8AC3E}">
        <p14:creationId xmlns:p14="http://schemas.microsoft.com/office/powerpoint/2010/main" val="1148709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FB95162C-99DA-4367-ABC5-51BE1D522EE1}" type="slidenum">
              <a:rPr lang="en-US" smtClean="0"/>
              <a:pPr>
                <a:defRPr/>
              </a:pPr>
              <a:t>8</a:t>
            </a:fld>
            <a:endParaRPr lang="en-US" dirty="0"/>
          </a:p>
        </p:txBody>
      </p:sp>
      <p:pic>
        <p:nvPicPr>
          <p:cNvPr id="37890" name="Picture 2" descr="http://www.howtoons.com/wp-content/uploads/2009/05/beaufortsca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351690" cy="62182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438400" y="6343579"/>
            <a:ext cx="3505200" cy="461665"/>
          </a:xfrm>
          <a:prstGeom prst="rect">
            <a:avLst/>
          </a:prstGeom>
          <a:noFill/>
        </p:spPr>
        <p:txBody>
          <a:bodyPr wrap="square" rtlCol="0">
            <a:spAutoFit/>
          </a:bodyPr>
          <a:lstStyle/>
          <a:p>
            <a:pPr algn="ctr"/>
            <a:r>
              <a:rPr lang="en-US" dirty="0">
                <a:solidFill>
                  <a:srgbClr val="FF0000"/>
                </a:solidFill>
                <a:effectLst>
                  <a:outerShdw blurRad="38100" dist="38100" dir="2700000" algn="tl">
                    <a:srgbClr val="000000">
                      <a:alpha val="43137"/>
                    </a:srgbClr>
                  </a:outerShdw>
                </a:effectLst>
              </a:rPr>
              <a:t>Evolution of Standards</a:t>
            </a:r>
            <a:endParaRPr lang="en-US" dirty="0"/>
          </a:p>
        </p:txBody>
      </p:sp>
    </p:spTree>
    <p:extLst>
      <p:ext uri="{BB962C8B-B14F-4D97-AF65-F5344CB8AC3E}">
        <p14:creationId xmlns:p14="http://schemas.microsoft.com/office/powerpoint/2010/main" val="3668848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4"/>
          <p:cNvSpPr>
            <a:spLocks noGrp="1"/>
          </p:cNvSpPr>
          <p:nvPr>
            <p:ph type="sldNum" sz="quarter" idx="12"/>
          </p:nvPr>
        </p:nvSpPr>
        <p:spPr>
          <a:noFill/>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95A722AC-BC06-4AF7-ADE6-C28B11A277FB}" type="slidenum">
              <a:rPr lang="en-US" sz="1400"/>
              <a:pPr eaLnBrk="1" hangingPunct="1"/>
              <a:t>9</a:t>
            </a:fld>
            <a:endParaRPr lang="en-US" sz="1400" dirty="0"/>
          </a:p>
        </p:txBody>
      </p:sp>
      <p:sp>
        <p:nvSpPr>
          <p:cNvPr id="28675" name="Rectangle 2"/>
          <p:cNvSpPr>
            <a:spLocks noGrp="1" noChangeArrowheads="1"/>
          </p:cNvSpPr>
          <p:nvPr>
            <p:ph type="title"/>
          </p:nvPr>
        </p:nvSpPr>
        <p:spPr>
          <a:xfrm>
            <a:off x="609600" y="304800"/>
            <a:ext cx="7772400" cy="1143000"/>
          </a:xfrm>
        </p:spPr>
        <p:txBody>
          <a:bodyPr/>
          <a:lstStyle/>
          <a:p>
            <a:pPr eaLnBrk="1" hangingPunct="1"/>
            <a:r>
              <a:rPr lang="en-US" b="1" dirty="0">
                <a:solidFill>
                  <a:schemeClr val="tx1"/>
                </a:solidFill>
              </a:rPr>
              <a:t>Standards</a:t>
            </a:r>
          </a:p>
        </p:txBody>
      </p:sp>
      <p:sp>
        <p:nvSpPr>
          <p:cNvPr id="28676" name="Text Box 3"/>
          <p:cNvSpPr txBox="1">
            <a:spLocks noChangeArrowheads="1"/>
          </p:cNvSpPr>
          <p:nvPr/>
        </p:nvSpPr>
        <p:spPr bwMode="auto">
          <a:xfrm>
            <a:off x="914400" y="1371600"/>
            <a:ext cx="48942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800" b="1" dirty="0">
                <a:solidFill>
                  <a:srgbClr val="063DE8"/>
                </a:solidFill>
              </a:rPr>
              <a:t>The QWERTY Keyboard 1872</a:t>
            </a:r>
            <a:endParaRPr lang="en-US" sz="2800" b="1" dirty="0"/>
          </a:p>
        </p:txBody>
      </p:sp>
      <p:pic>
        <p:nvPicPr>
          <p:cNvPr id="28677" name="Picture 4" descr="QWER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057400"/>
            <a:ext cx="6781800"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Rectangle 5"/>
          <p:cNvSpPr>
            <a:spLocks noChangeArrowheads="1"/>
          </p:cNvSpPr>
          <p:nvPr/>
        </p:nvSpPr>
        <p:spPr bwMode="auto">
          <a:xfrm>
            <a:off x="1219200" y="2057400"/>
            <a:ext cx="6781800" cy="2819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28679" name="Text Box 6"/>
          <p:cNvSpPr txBox="1">
            <a:spLocks noChangeArrowheads="1"/>
          </p:cNvSpPr>
          <p:nvPr/>
        </p:nvSpPr>
        <p:spPr bwMode="auto">
          <a:xfrm>
            <a:off x="974725" y="5172075"/>
            <a:ext cx="184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sz="2800" b="1" dirty="0"/>
          </a:p>
        </p:txBody>
      </p:sp>
    </p:spTree>
    <p:extLst>
      <p:ext uri="{BB962C8B-B14F-4D97-AF65-F5344CB8AC3E}">
        <p14:creationId xmlns:p14="http://schemas.microsoft.com/office/powerpoint/2010/main" val="18503352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0F2CFCBA445774D86797879970B2337" ma:contentTypeVersion="8" ma:contentTypeDescription="Create a new document." ma:contentTypeScope="" ma:versionID="3a261e62893670a6dfc1070aa34702ab">
  <xsd:schema xmlns:xsd="http://www.w3.org/2001/XMLSchema" xmlns:xs="http://www.w3.org/2001/XMLSchema" xmlns:p="http://schemas.microsoft.com/office/2006/metadata/properties" xmlns:ns2="18eeb41e-cb82-4332-a019-338dad73692f" targetNamespace="http://schemas.microsoft.com/office/2006/metadata/properties" ma:root="true" ma:fieldsID="ae5f32801d5f7776c5ce751dad417094" ns2:_="">
    <xsd:import namespace="18eeb41e-cb82-4332-a019-338dad73692f"/>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2:MediaServiceDateTaken" minOccurs="0"/>
                <xsd:element ref="ns2:MediaServiceAutoTag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eb41e-cb82-4332-a019-338dad7369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F3CBFF3-57A6-4437-A1FD-4039FF32A358}">
  <ds:schemaRefs>
    <ds:schemaRef ds:uri="http://schemas.microsoft.com/sharepoint/v3/contenttype/forms"/>
  </ds:schemaRefs>
</ds:datastoreItem>
</file>

<file path=customXml/itemProps2.xml><?xml version="1.0" encoding="utf-8"?>
<ds:datastoreItem xmlns:ds="http://schemas.openxmlformats.org/officeDocument/2006/customXml" ds:itemID="{11269B3C-17A0-49AE-8834-F21CE3560955}">
  <ds:schemaRefs>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http://purl.org/dc/dcmitype/"/>
    <ds:schemaRef ds:uri="18eeb41e-cb82-4332-a019-338dad73692f"/>
    <ds:schemaRef ds:uri="http://www.w3.org/XML/1998/namespace"/>
  </ds:schemaRefs>
</ds:datastoreItem>
</file>

<file path=customXml/itemProps3.xml><?xml version="1.0" encoding="utf-8"?>
<ds:datastoreItem xmlns:ds="http://schemas.openxmlformats.org/officeDocument/2006/customXml" ds:itemID="{8DFC7C40-3622-457B-BEB1-10B3F43DD6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eeb41e-cb82-4332-a019-338dad7369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1281</TotalTime>
  <Words>5011</Words>
  <Application>Microsoft Macintosh PowerPoint</Application>
  <PresentationFormat>On-screen Show (4:3)</PresentationFormat>
  <Paragraphs>585</Paragraphs>
  <Slides>65</Slides>
  <Notes>62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65</vt:i4>
      </vt:variant>
    </vt:vector>
  </HeadingPairs>
  <TitlesOfParts>
    <vt:vector size="75" baseType="lpstr">
      <vt:lpstr>Arial</vt:lpstr>
      <vt:lpstr>Arial Black</vt:lpstr>
      <vt:lpstr>Calibri</vt:lpstr>
      <vt:lpstr>Times New Roman</vt:lpstr>
      <vt:lpstr>Verdana</vt:lpstr>
      <vt:lpstr>Verdana Ref</vt:lpstr>
      <vt:lpstr>Wingdings</vt:lpstr>
      <vt:lpstr>Office Theme</vt:lpstr>
      <vt:lpstr>ABC FlowCharter</vt:lpstr>
      <vt:lpstr>Clip</vt:lpstr>
      <vt:lpstr>PowerPoint Presentation</vt:lpstr>
      <vt:lpstr>PowerPoint Presentation</vt:lpstr>
      <vt:lpstr>The Light Year:  A Measure of Distance</vt:lpstr>
      <vt:lpstr>Infinity???</vt:lpstr>
      <vt:lpstr>The Foot</vt:lpstr>
      <vt:lpstr>The Foot &amp; An Early Operational Definition</vt:lpstr>
      <vt:lpstr>Standards</vt:lpstr>
      <vt:lpstr>PowerPoint Presentation</vt:lpstr>
      <vt:lpstr>Standards</vt:lpstr>
      <vt:lpstr>The QWERTY keyboard used in the Typewriter and PC’s is a standard</vt:lpstr>
      <vt:lpstr>The Dvorak Keyboard</vt:lpstr>
      <vt:lpstr>Standards</vt:lpstr>
      <vt:lpstr>The Dvorak Keyboard</vt:lpstr>
      <vt:lpstr>Establishment of Standards</vt:lpstr>
      <vt:lpstr>System Flow Charts</vt:lpstr>
      <vt:lpstr>Lean Tools and Techniques</vt:lpstr>
      <vt:lpstr>Lean Tools and Techniques</vt:lpstr>
      <vt:lpstr>Make it Visual</vt:lpstr>
      <vt:lpstr>Photo Examples</vt:lpstr>
      <vt:lpstr>The American Standard Kaizen or the  5S's</vt:lpstr>
      <vt:lpstr>5S’s Origin</vt:lpstr>
      <vt:lpstr>The 5S's - an English "translation“</vt:lpstr>
      <vt:lpstr>5s Step 1</vt:lpstr>
      <vt:lpstr>5s Step 2</vt:lpstr>
      <vt:lpstr>5s Step 3</vt:lpstr>
      <vt:lpstr>5s Step 4</vt:lpstr>
      <vt:lpstr>5s Step 5</vt:lpstr>
      <vt:lpstr>The 5S's lead to Improved Processes and Ultimately:</vt:lpstr>
      <vt:lpstr>PowerPoint Presentation</vt:lpstr>
      <vt:lpstr>The 3P - Production Preparation Process</vt:lpstr>
      <vt:lpstr>Shigeo Shingo &amp; Poka Yoke</vt:lpstr>
      <vt:lpstr>Poka-Yoke Examples </vt:lpstr>
      <vt:lpstr>Poka-Yoke Examples </vt:lpstr>
      <vt:lpstr>Poka-Yoke Examples </vt:lpstr>
      <vt:lpstr>Poka-Yoke Examples </vt:lpstr>
      <vt:lpstr>Honda engineers develop "pre-collision" safety technology to support drivers' efforts to prevent collisions before they occur.</vt:lpstr>
      <vt:lpstr>Poka-Yoke Examples </vt:lpstr>
      <vt:lpstr>Poke-Yoke Examples </vt:lpstr>
      <vt:lpstr>Poka-Yoke Examples </vt:lpstr>
      <vt:lpstr>Poka-Yoke Examples </vt:lpstr>
      <vt:lpstr>Poka-Yoke Examples </vt:lpstr>
      <vt:lpstr>Automatic Motion Sensor Switch</vt:lpstr>
      <vt:lpstr>Garage Door Openers </vt:lpstr>
      <vt:lpstr>Poka-Yoke in Manufacturing &amp; Other Organizations</vt:lpstr>
      <vt:lpstr>What’s New in Poke Yoke Devices</vt:lpstr>
      <vt:lpstr>The Kanban</vt:lpstr>
      <vt:lpstr>Kanban Management Tool</vt:lpstr>
      <vt:lpstr>Kanban Locations</vt:lpstr>
      <vt:lpstr>Follow the 6 Kanban Rules…</vt:lpstr>
      <vt:lpstr>Follow the 6 Kanban Rules</vt:lpstr>
      <vt:lpstr>   Kanban ~ Visibility/Visual Control</vt:lpstr>
      <vt:lpstr>SETUP TIME REDUCTION</vt:lpstr>
      <vt:lpstr>What is Lean: setup reduction?</vt:lpstr>
      <vt:lpstr> What are the benefits of Lean: setup reduction? </vt:lpstr>
      <vt:lpstr>Establishment of Standards</vt:lpstr>
      <vt:lpstr>Establishment of Standards</vt:lpstr>
      <vt:lpstr>Establishment of Standards</vt:lpstr>
      <vt:lpstr>Setup Time Reduction Process</vt:lpstr>
      <vt:lpstr>Total Time</vt:lpstr>
      <vt:lpstr>Setup Time Reduction Process</vt:lpstr>
      <vt:lpstr>PowerPoint Presentation</vt:lpstr>
      <vt:lpstr>PowerPoint Presentation</vt:lpstr>
      <vt:lpstr>PowerPoint Presentation</vt:lpstr>
      <vt:lpstr>Setup Cost Savings</vt:lpstr>
      <vt:lpstr>End of Lecture 6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Hughes</dc:creator>
  <cp:lastModifiedBy>Microsoft Office User</cp:lastModifiedBy>
  <cp:revision>140</cp:revision>
  <cp:lastPrinted>2017-07-04T00:51:36Z</cp:lastPrinted>
  <dcterms:created xsi:type="dcterms:W3CDTF">2011-06-09T15:55:12Z</dcterms:created>
  <dcterms:modified xsi:type="dcterms:W3CDTF">2018-11-15T18:12:04Z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0x010100D0F2CFCBA445774D86797879970B2337</vt:lpwstr>
  </property>
</Properties>
</file>