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88"/>
  </p:notesMasterIdLst>
  <p:handoutMasterIdLst>
    <p:handoutMasterId r:id="rId89"/>
  </p:handoutMasterIdLst>
  <p:sldIdLst>
    <p:sldId id="256"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2" r:id="rId39"/>
    <p:sldId id="373" r:id="rId40"/>
    <p:sldId id="374" r:id="rId41"/>
    <p:sldId id="375" r:id="rId42"/>
    <p:sldId id="376" r:id="rId43"/>
    <p:sldId id="377" r:id="rId44"/>
    <p:sldId id="378" r:id="rId45"/>
    <p:sldId id="379" r:id="rId46"/>
    <p:sldId id="380" r:id="rId47"/>
    <p:sldId id="381" r:id="rId48"/>
    <p:sldId id="382" r:id="rId49"/>
    <p:sldId id="269" r:id="rId50"/>
    <p:sldId id="265" r:id="rId51"/>
    <p:sldId id="257" r:id="rId52"/>
    <p:sldId id="258" r:id="rId53"/>
    <p:sldId id="259" r:id="rId54"/>
    <p:sldId id="260" r:id="rId55"/>
    <p:sldId id="261" r:id="rId56"/>
    <p:sldId id="262" r:id="rId57"/>
    <p:sldId id="287" r:id="rId58"/>
    <p:sldId id="286" r:id="rId59"/>
    <p:sldId id="288" r:id="rId60"/>
    <p:sldId id="285" r:id="rId61"/>
    <p:sldId id="339" r:id="rId62"/>
    <p:sldId id="290" r:id="rId63"/>
    <p:sldId id="291" r:id="rId64"/>
    <p:sldId id="292" r:id="rId65"/>
    <p:sldId id="293" r:id="rId66"/>
    <p:sldId id="294" r:id="rId67"/>
    <p:sldId id="295" r:id="rId68"/>
    <p:sldId id="296" r:id="rId69"/>
    <p:sldId id="297" r:id="rId70"/>
    <p:sldId id="298" r:id="rId71"/>
    <p:sldId id="263" r:id="rId72"/>
    <p:sldId id="264" r:id="rId73"/>
    <p:sldId id="266" r:id="rId74"/>
    <p:sldId id="267" r:id="rId75"/>
    <p:sldId id="268" r:id="rId76"/>
    <p:sldId id="387" r:id="rId77"/>
    <p:sldId id="388" r:id="rId78"/>
    <p:sldId id="389" r:id="rId79"/>
    <p:sldId id="390" r:id="rId80"/>
    <p:sldId id="391" r:id="rId81"/>
    <p:sldId id="392" r:id="rId82"/>
    <p:sldId id="383" r:id="rId83"/>
    <p:sldId id="384" r:id="rId84"/>
    <p:sldId id="385" r:id="rId85"/>
    <p:sldId id="386" r:id="rId86"/>
    <p:sldId id="289" r:id="rId87"/>
  </p:sldIdLst>
  <p:sldSz cx="9144000" cy="6858000" type="screen4x3"/>
  <p:notesSz cx="7102475" cy="93694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1"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6699"/>
    <a:srgbClr val="FFFF99"/>
    <a:srgbClr val="FFFFCC"/>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18" autoAdjust="0"/>
  </p:normalViewPr>
  <p:slideViewPr>
    <p:cSldViewPr showGuides="1">
      <p:cViewPr varScale="1">
        <p:scale>
          <a:sx n="107" d="100"/>
          <a:sy n="107" d="100"/>
        </p:scale>
        <p:origin x="172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80" d="100"/>
          <a:sy n="80" d="100"/>
        </p:scale>
        <p:origin x="1188" y="96"/>
      </p:cViewPr>
      <p:guideLst>
        <p:guide orient="horz" pos="2951"/>
        <p:guide pos="223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presProps" Target="pres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slideMaster" Target="slideMasters/slideMaster1.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9" name="Rectangle 5"/>
          <p:cNvSpPr>
            <a:spLocks noGrp="1" noChangeArrowheads="1"/>
          </p:cNvSpPr>
          <p:nvPr>
            <p:ph type="sldNum" sz="quarter" idx="3"/>
          </p:nvPr>
        </p:nvSpPr>
        <p:spPr bwMode="auto">
          <a:xfrm>
            <a:off x="4023092" y="8899328"/>
            <a:ext cx="3077739" cy="468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119" tIns="47060" rIns="94119" bIns="47060" numCol="1" anchor="b" anchorCtr="0" compatLnSpc="1">
            <a:prstTxWarp prst="textNoShape">
              <a:avLst/>
            </a:prstTxWarp>
          </a:bodyPr>
          <a:lstStyle>
            <a:lvl1pPr algn="r">
              <a:defRPr sz="1200"/>
            </a:lvl1pPr>
          </a:lstStyle>
          <a:p>
            <a:pPr>
              <a:defRPr/>
            </a:pPr>
            <a:fld id="{24F95643-7335-4D1D-987B-56476722F867}" type="slidenum">
              <a:rPr lang="en-US"/>
              <a:pPr>
                <a:defRPr/>
              </a:pPr>
              <a:t>‹#›</a:t>
            </a:fld>
            <a:endParaRPr lang="en-US" dirty="0"/>
          </a:p>
        </p:txBody>
      </p:sp>
    </p:spTree>
    <p:extLst>
      <p:ext uri="{BB962C8B-B14F-4D97-AF65-F5344CB8AC3E}">
        <p14:creationId xmlns:p14="http://schemas.microsoft.com/office/powerpoint/2010/main" val="2355508139"/>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2" name="Rectangle 4"/>
          <p:cNvSpPr>
            <a:spLocks noGrp="1" noRot="1" noChangeAspect="1" noChangeArrowheads="1" noTextEdit="1"/>
          </p:cNvSpPr>
          <p:nvPr>
            <p:ph type="sldImg" idx="2"/>
          </p:nvPr>
        </p:nvSpPr>
        <p:spPr bwMode="auto">
          <a:xfrm>
            <a:off x="1209675" y="703263"/>
            <a:ext cx="4683125" cy="35131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4581" name="Rectangle 5"/>
          <p:cNvSpPr>
            <a:spLocks noGrp="1" noChangeArrowheads="1"/>
          </p:cNvSpPr>
          <p:nvPr>
            <p:ph type="body" sz="quarter" idx="3"/>
          </p:nvPr>
        </p:nvSpPr>
        <p:spPr bwMode="auto">
          <a:xfrm>
            <a:off x="710248" y="4450477"/>
            <a:ext cx="5681980" cy="4216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119" tIns="47060" rIns="94119" bIns="470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3" name="Rectangle 7"/>
          <p:cNvSpPr>
            <a:spLocks noGrp="1" noChangeArrowheads="1"/>
          </p:cNvSpPr>
          <p:nvPr>
            <p:ph type="sldNum" sz="quarter" idx="5"/>
          </p:nvPr>
        </p:nvSpPr>
        <p:spPr bwMode="auto">
          <a:xfrm>
            <a:off x="4023092" y="8899328"/>
            <a:ext cx="3077739" cy="468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119" tIns="47060" rIns="94119" bIns="47060" numCol="1" anchor="b" anchorCtr="0" compatLnSpc="1">
            <a:prstTxWarp prst="textNoShape">
              <a:avLst/>
            </a:prstTxWarp>
          </a:bodyPr>
          <a:lstStyle>
            <a:lvl1pPr algn="r">
              <a:defRPr sz="1200"/>
            </a:lvl1pPr>
          </a:lstStyle>
          <a:p>
            <a:pPr>
              <a:defRPr/>
            </a:pPr>
            <a:fld id="{8F02E64E-F08C-4CF0-B49F-EDAB5D8ED4BD}" type="slidenum">
              <a:rPr lang="en-US"/>
              <a:pPr>
                <a:defRPr/>
              </a:pPr>
              <a:t>‹#›</a:t>
            </a:fld>
            <a:endParaRPr lang="en-US" dirty="0"/>
          </a:p>
        </p:txBody>
      </p:sp>
    </p:spTree>
    <p:extLst>
      <p:ext uri="{BB962C8B-B14F-4D97-AF65-F5344CB8AC3E}">
        <p14:creationId xmlns:p14="http://schemas.microsoft.com/office/powerpoint/2010/main" val="178295013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02E64E-F08C-4CF0-B49F-EDAB5D8ED4BD}" type="slidenum">
              <a:rPr lang="en-US" smtClean="0"/>
              <a:pPr>
                <a:defRPr/>
              </a:pPr>
              <a:t>1</a:t>
            </a:fld>
            <a:endParaRPr lang="en-US" dirty="0"/>
          </a:p>
        </p:txBody>
      </p:sp>
      <p:sp>
        <p:nvSpPr>
          <p:cNvPr id="5" name="Footer Placeholder 4"/>
          <p:cNvSpPr>
            <a:spLocks noGrp="1"/>
          </p:cNvSpPr>
          <p:nvPr>
            <p:ph type="ftr" sz="quarter" idx="11"/>
          </p:nvPr>
        </p:nvSpPr>
        <p:spPr>
          <a:xfrm>
            <a:off x="0" y="8899328"/>
            <a:ext cx="3077739" cy="468471"/>
          </a:xfrm>
          <a:prstGeom prst="rect">
            <a:avLst/>
          </a:prstGeom>
        </p:spPr>
        <p:txBody>
          <a:bodyPr lIns="94119" tIns="47060" rIns="94119" bIns="47060"/>
          <a:lstStyle/>
          <a:p>
            <a:pPr>
              <a:defRPr/>
            </a:pPr>
            <a:r>
              <a:rPr lang="en-US" dirty="0" smtClean="0"/>
              <a:t>Quality Management</a:t>
            </a:r>
            <a:endParaRPr lang="en-US" dirty="0"/>
          </a:p>
        </p:txBody>
      </p:sp>
      <p:sp>
        <p:nvSpPr>
          <p:cNvPr id="6" name="Header Placeholder 5"/>
          <p:cNvSpPr>
            <a:spLocks noGrp="1"/>
          </p:cNvSpPr>
          <p:nvPr>
            <p:ph type="hdr" sz="quarter" idx="12"/>
          </p:nvPr>
        </p:nvSpPr>
        <p:spPr>
          <a:xfrm>
            <a:off x="0" y="0"/>
            <a:ext cx="3077739" cy="468471"/>
          </a:xfrm>
          <a:prstGeom prst="rect">
            <a:avLst/>
          </a:prstGeom>
        </p:spPr>
        <p:txBody>
          <a:bodyPr lIns="94119" tIns="47060" rIns="94119" bIns="47060"/>
          <a:lstStyle/>
          <a:p>
            <a:pPr>
              <a:defRPr/>
            </a:pPr>
            <a:r>
              <a:rPr lang="en-US" dirty="0" smtClean="0"/>
              <a:t>QUAL1112</a:t>
            </a:r>
            <a:endParaRPr lang="en-US" dirty="0"/>
          </a:p>
        </p:txBody>
      </p:sp>
    </p:spTree>
    <p:extLst>
      <p:ext uri="{BB962C8B-B14F-4D97-AF65-F5344CB8AC3E}">
        <p14:creationId xmlns:p14="http://schemas.microsoft.com/office/powerpoint/2010/main" val="3995500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909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909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909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CD8B6590-7783-46F8-B968-3DABE23A067D}" type="slidenum">
              <a:rPr lang="en-US" sz="1300"/>
              <a:pPr eaLnBrk="1" hangingPunct="1"/>
              <a:t>10</a:t>
            </a:fld>
            <a:endParaRPr lang="en-US" sz="1300" dirty="0"/>
          </a:p>
        </p:txBody>
      </p:sp>
      <p:sp>
        <p:nvSpPr>
          <p:cNvPr id="8909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909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Quote from shortly before his death to the ASQ: they “extended the field beyond my early visions and saw areas of service that pleased and amazed me. I hope that you continue.”</a:t>
            </a:r>
          </a:p>
          <a:p>
            <a:pPr eaLnBrk="1" hangingPunct="1"/>
            <a:endParaRPr lang="en-US" dirty="0" smtClean="0"/>
          </a:p>
          <a:p>
            <a:pPr eaLnBrk="1" hangingPunct="1"/>
            <a:endParaRPr lang="en-US" dirty="0" smtClean="0"/>
          </a:p>
          <a:p>
            <a:pPr eaLnBrk="1" hangingPunct="1"/>
            <a:r>
              <a:rPr lang="en-US" dirty="0" smtClean="0"/>
              <a:t>Information gathered from the following sources (unless specifically noted)</a:t>
            </a:r>
          </a:p>
          <a:p>
            <a:pPr eaLnBrk="1" hangingPunct="1"/>
            <a:r>
              <a:rPr lang="en-US" dirty="0" smtClean="0"/>
              <a:t>www.asq.org/join/about/history/shewhart.html</a:t>
            </a:r>
          </a:p>
          <a:p>
            <a:pPr eaLnBrk="1" hangingPunct="1"/>
            <a:r>
              <a:rPr lang="en-US" dirty="0" smtClean="0"/>
              <a:t>www.skymark.com/resources/leaders/shewhart.asp</a:t>
            </a:r>
          </a:p>
          <a:p>
            <a:pPr eaLnBrk="1" hangingPunct="1"/>
            <a:r>
              <a:rPr lang="en-US" dirty="0" smtClean="0"/>
              <a:t>www.sigma-engineering.co.uk/light/shewhartbiog.htm</a:t>
            </a:r>
          </a:p>
        </p:txBody>
      </p:sp>
    </p:spTree>
    <p:extLst>
      <p:ext uri="{BB962C8B-B14F-4D97-AF65-F5344CB8AC3E}">
        <p14:creationId xmlns:p14="http://schemas.microsoft.com/office/powerpoint/2010/main" val="3575558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011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011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011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C422305-A7DF-4D97-A6DB-FE50899D98F7}" type="slidenum">
              <a:rPr lang="en-US" sz="1300"/>
              <a:pPr eaLnBrk="1" hangingPunct="1"/>
              <a:t>11</a:t>
            </a:fld>
            <a:endParaRPr lang="en-US" sz="1300" dirty="0"/>
          </a:p>
        </p:txBody>
      </p:sp>
      <p:sp>
        <p:nvSpPr>
          <p:cNvPr id="9011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011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dirty="0" smtClean="0"/>
              <a:t>Economic Control… - acknowledged as the landmark contribution to the effort to improve the quality of manufactured Goods (</a:t>
            </a:r>
            <a:r>
              <a:rPr lang="en-US" i="1" dirty="0" smtClean="0"/>
              <a:t>Saudi National Quality Committee, www.snqc.org</a:t>
            </a:r>
            <a:r>
              <a:rPr lang="en-US" dirty="0" smtClean="0"/>
              <a:t>) May 16, 1924 internal memo at Bell: proposed control chart to his superiors.</a:t>
            </a:r>
          </a:p>
        </p:txBody>
      </p:sp>
    </p:spTree>
    <p:extLst>
      <p:ext uri="{BB962C8B-B14F-4D97-AF65-F5344CB8AC3E}">
        <p14:creationId xmlns:p14="http://schemas.microsoft.com/office/powerpoint/2010/main" val="273740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113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114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114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53A5EE0B-E204-4A8C-A206-35318F426C6E}" type="slidenum">
              <a:rPr lang="en-US" sz="1300"/>
              <a:pPr eaLnBrk="1" hangingPunct="1"/>
              <a:t>12</a:t>
            </a:fld>
            <a:endParaRPr lang="en-US" sz="1300" dirty="0"/>
          </a:p>
        </p:txBody>
      </p:sp>
      <p:sp>
        <p:nvSpPr>
          <p:cNvPr id="9114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114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Ref:  www.michiganquality.org/news/otm/march_96/toolbox.asp</a:t>
            </a:r>
          </a:p>
          <a:p>
            <a:pPr eaLnBrk="1" hangingPunct="1"/>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1237649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216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216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216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9F848553-FFFE-4F01-A277-474F0F80FAB5}" type="slidenum">
              <a:rPr lang="en-US" sz="1300"/>
              <a:pPr eaLnBrk="1" hangingPunct="1"/>
              <a:t>13</a:t>
            </a:fld>
            <a:endParaRPr lang="en-US" sz="1300" dirty="0"/>
          </a:p>
        </p:txBody>
      </p:sp>
      <p:sp>
        <p:nvSpPr>
          <p:cNvPr id="9216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216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Notes</a:t>
            </a:r>
          </a:p>
        </p:txBody>
      </p:sp>
    </p:spTree>
    <p:extLst>
      <p:ext uri="{BB962C8B-B14F-4D97-AF65-F5344CB8AC3E}">
        <p14:creationId xmlns:p14="http://schemas.microsoft.com/office/powerpoint/2010/main" val="2776243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318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318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318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96C6DF96-91CD-476E-A1BC-5A5B7C91A9FF}" type="slidenum">
              <a:rPr lang="en-US" sz="1300"/>
              <a:pPr eaLnBrk="1" hangingPunct="1"/>
              <a:t>14</a:t>
            </a:fld>
            <a:endParaRPr lang="en-US" sz="1300" dirty="0"/>
          </a:p>
        </p:txBody>
      </p:sp>
      <p:sp>
        <p:nvSpPr>
          <p:cNvPr id="9319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319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Ref:  www.phtd.tpu.edu.ru/sashtml/qc/chap-15/sect2.htm</a:t>
            </a:r>
          </a:p>
        </p:txBody>
      </p:sp>
    </p:spTree>
    <p:extLst>
      <p:ext uri="{BB962C8B-B14F-4D97-AF65-F5344CB8AC3E}">
        <p14:creationId xmlns:p14="http://schemas.microsoft.com/office/powerpoint/2010/main" val="3622414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421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421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421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A0558A1-1FB9-48E4-8A31-F512598765F0}" type="slidenum">
              <a:rPr lang="en-US" sz="1300"/>
              <a:pPr eaLnBrk="1" hangingPunct="1"/>
              <a:t>15</a:t>
            </a:fld>
            <a:endParaRPr lang="en-US" sz="1300" dirty="0"/>
          </a:p>
        </p:txBody>
      </p:sp>
      <p:sp>
        <p:nvSpPr>
          <p:cNvPr id="9421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421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Recognized as the “Father ” because of his leading role in developing the ideas of TQM. </a:t>
            </a:r>
          </a:p>
          <a:p>
            <a:pPr eaLnBrk="1" hangingPunct="1"/>
            <a:endParaRPr lang="en-US" dirty="0" smtClean="0"/>
          </a:p>
          <a:p>
            <a:pPr eaLnBrk="1" hangingPunct="1"/>
            <a:r>
              <a:rPr lang="en-US" dirty="0" smtClean="0"/>
              <a:t>Recognized as the “Grandfather” for his influence on and assistance with the development of others ideas on TQM (Deming, Juran). </a:t>
            </a:r>
          </a:p>
          <a:p>
            <a:pPr eaLnBrk="1" hangingPunct="1"/>
            <a:endParaRPr lang="en-US" dirty="0" smtClean="0"/>
          </a:p>
          <a:p>
            <a:pPr eaLnBrk="1" hangingPunct="1"/>
            <a:r>
              <a:rPr lang="en-US" dirty="0" smtClean="0"/>
              <a:t>Planted ideas (particularly the concept of Profound Knowledge) in Deming that Deming eventually took to Japan and used with the Japanese automakers.</a:t>
            </a:r>
          </a:p>
        </p:txBody>
      </p:sp>
    </p:spTree>
    <p:extLst>
      <p:ext uri="{BB962C8B-B14F-4D97-AF65-F5344CB8AC3E}">
        <p14:creationId xmlns:p14="http://schemas.microsoft.com/office/powerpoint/2010/main" val="2510028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523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523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523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4DFB953-B1E9-4129-9B59-05A12E3EAAAD}" type="slidenum">
              <a:rPr lang="en-US" sz="1300"/>
              <a:pPr eaLnBrk="1" hangingPunct="1"/>
              <a:t>16</a:t>
            </a:fld>
            <a:endParaRPr lang="en-US" sz="1300" dirty="0"/>
          </a:p>
        </p:txBody>
      </p:sp>
      <p:sp>
        <p:nvSpPr>
          <p:cNvPr id="9523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523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From the American Society for Quality by laws.</a:t>
            </a:r>
          </a:p>
        </p:txBody>
      </p:sp>
    </p:spTree>
    <p:extLst>
      <p:ext uri="{BB962C8B-B14F-4D97-AF65-F5344CB8AC3E}">
        <p14:creationId xmlns:p14="http://schemas.microsoft.com/office/powerpoint/2010/main" val="4274212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625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626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626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B2A192A6-5FE1-4FFE-8D9F-42F0E71D91D6}" type="slidenum">
              <a:rPr lang="en-US" sz="1300"/>
              <a:pPr eaLnBrk="1" hangingPunct="1"/>
              <a:t>17</a:t>
            </a:fld>
            <a:endParaRPr lang="en-US" sz="1300" dirty="0"/>
          </a:p>
        </p:txBody>
      </p:sp>
      <p:sp>
        <p:nvSpPr>
          <p:cNvPr id="9626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9626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4744950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728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728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728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7C9E5738-A2B6-492F-B99F-07F74DDE1252}" type="slidenum">
              <a:rPr lang="en-US" sz="1300"/>
              <a:pPr eaLnBrk="1" hangingPunct="1"/>
              <a:t>18</a:t>
            </a:fld>
            <a:endParaRPr lang="en-US" sz="1300" dirty="0"/>
          </a:p>
        </p:txBody>
      </p:sp>
      <p:sp>
        <p:nvSpPr>
          <p:cNvPr id="97286" name="Rectangle 2"/>
          <p:cNvSpPr>
            <a:spLocks noGrp="1" noRot="1" noChangeAspect="1" noChangeArrowheads="1" noTextEdit="1"/>
          </p:cNvSpPr>
          <p:nvPr>
            <p:ph type="sldImg"/>
          </p:nvPr>
        </p:nvSpPr>
        <p:spPr>
          <a:xfrm>
            <a:off x="1054100" y="787400"/>
            <a:ext cx="5243513" cy="3932238"/>
          </a:xfrm>
          <a:ln/>
        </p:spPr>
      </p:sp>
      <p:sp>
        <p:nvSpPr>
          <p:cNvPr id="9728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589428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830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830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830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B45DFFE3-1188-460A-8D62-052675A3EBF4}" type="slidenum">
              <a:rPr lang="en-US" sz="1300"/>
              <a:pPr eaLnBrk="1" hangingPunct="1"/>
              <a:t>19</a:t>
            </a:fld>
            <a:endParaRPr lang="en-US" sz="1300" dirty="0"/>
          </a:p>
        </p:txBody>
      </p:sp>
      <p:sp>
        <p:nvSpPr>
          <p:cNvPr id="98310" name="Rectangle 2"/>
          <p:cNvSpPr>
            <a:spLocks noGrp="1" noRot="1" noChangeAspect="1" noChangeArrowheads="1" noTextEdit="1"/>
          </p:cNvSpPr>
          <p:nvPr>
            <p:ph type="sldImg"/>
          </p:nvPr>
        </p:nvSpPr>
        <p:spPr>
          <a:xfrm>
            <a:off x="1054100" y="787400"/>
            <a:ext cx="5243513" cy="3932238"/>
          </a:xfrm>
          <a:ln/>
        </p:spPr>
      </p:sp>
      <p:sp>
        <p:nvSpPr>
          <p:cNvPr id="9831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928205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089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090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090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BE7E5C2E-0130-4F39-AC90-81BF9A16CE7A}" type="slidenum">
              <a:rPr lang="en-US" sz="1300"/>
              <a:pPr eaLnBrk="1" hangingPunct="1"/>
              <a:t>2</a:t>
            </a:fld>
            <a:endParaRPr lang="en-US" sz="1300" dirty="0"/>
          </a:p>
        </p:txBody>
      </p:sp>
      <p:sp>
        <p:nvSpPr>
          <p:cNvPr id="80902" name="Rectangle 2"/>
          <p:cNvSpPr>
            <a:spLocks noGrp="1" noRot="1" noChangeAspect="1" noChangeArrowheads="1" noTextEdit="1"/>
          </p:cNvSpPr>
          <p:nvPr>
            <p:ph type="sldImg"/>
          </p:nvPr>
        </p:nvSpPr>
        <p:spPr>
          <a:xfrm>
            <a:off x="1054100" y="787400"/>
            <a:ext cx="5243513" cy="3932238"/>
          </a:xfrm>
          <a:ln/>
        </p:spPr>
      </p:sp>
      <p:sp>
        <p:nvSpPr>
          <p:cNvPr id="8090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86733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9933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9933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9933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280B0471-7471-44A4-A120-8780EC5BE26A}" type="slidenum">
              <a:rPr lang="en-US" sz="1300"/>
              <a:pPr eaLnBrk="1" hangingPunct="1"/>
              <a:t>20</a:t>
            </a:fld>
            <a:endParaRPr lang="en-US" sz="1300" dirty="0"/>
          </a:p>
        </p:txBody>
      </p:sp>
      <p:sp>
        <p:nvSpPr>
          <p:cNvPr id="99334" name="Rectangle 2"/>
          <p:cNvSpPr>
            <a:spLocks noGrp="1" noRot="1" noChangeAspect="1" noChangeArrowheads="1" noTextEdit="1"/>
          </p:cNvSpPr>
          <p:nvPr>
            <p:ph type="sldImg"/>
          </p:nvPr>
        </p:nvSpPr>
        <p:spPr>
          <a:xfrm>
            <a:off x="1054100" y="787400"/>
            <a:ext cx="5243513" cy="3932238"/>
          </a:xfrm>
          <a:ln/>
        </p:spPr>
      </p:sp>
      <p:sp>
        <p:nvSpPr>
          <p:cNvPr id="9933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0043794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035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035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035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95C03F82-41C2-4A46-98DB-F67C250F9A09}" type="slidenum">
              <a:rPr lang="en-US" sz="1300"/>
              <a:pPr eaLnBrk="1" hangingPunct="1"/>
              <a:t>21</a:t>
            </a:fld>
            <a:endParaRPr lang="en-US" sz="1300" dirty="0"/>
          </a:p>
        </p:txBody>
      </p:sp>
      <p:sp>
        <p:nvSpPr>
          <p:cNvPr id="100358" name="Rectangle 2"/>
          <p:cNvSpPr>
            <a:spLocks noGrp="1" noRot="1" noChangeAspect="1" noChangeArrowheads="1" noTextEdit="1"/>
          </p:cNvSpPr>
          <p:nvPr>
            <p:ph type="sldImg"/>
          </p:nvPr>
        </p:nvSpPr>
        <p:spPr>
          <a:xfrm>
            <a:off x="1054100" y="787400"/>
            <a:ext cx="5243513" cy="3932238"/>
          </a:xfrm>
          <a:ln/>
        </p:spPr>
      </p:sp>
      <p:sp>
        <p:nvSpPr>
          <p:cNvPr id="10035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3042290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137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138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138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1A035E49-98B1-4A7E-BCBA-7F38A10DD313}" type="slidenum">
              <a:rPr lang="en-US" sz="1300"/>
              <a:pPr eaLnBrk="1" hangingPunct="1"/>
              <a:t>22</a:t>
            </a:fld>
            <a:endParaRPr lang="en-US" sz="1300" dirty="0"/>
          </a:p>
        </p:txBody>
      </p:sp>
      <p:sp>
        <p:nvSpPr>
          <p:cNvPr id="101382" name="Rectangle 2"/>
          <p:cNvSpPr>
            <a:spLocks noGrp="1" noRot="1" noChangeAspect="1" noChangeArrowheads="1" noTextEdit="1"/>
          </p:cNvSpPr>
          <p:nvPr>
            <p:ph type="sldImg"/>
          </p:nvPr>
        </p:nvSpPr>
        <p:spPr>
          <a:xfrm>
            <a:off x="1054100" y="787400"/>
            <a:ext cx="5243513" cy="3932238"/>
          </a:xfrm>
          <a:ln/>
        </p:spPr>
      </p:sp>
      <p:sp>
        <p:nvSpPr>
          <p:cNvPr id="10138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001022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240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240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240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56F021F2-B042-4291-9F83-653DD2F10788}" type="slidenum">
              <a:rPr lang="en-US" sz="1300"/>
              <a:pPr eaLnBrk="1" hangingPunct="1"/>
              <a:t>23</a:t>
            </a:fld>
            <a:endParaRPr lang="en-US" sz="1300" dirty="0"/>
          </a:p>
        </p:txBody>
      </p:sp>
      <p:sp>
        <p:nvSpPr>
          <p:cNvPr id="10240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240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101400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342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342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342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EFE68CC-06B6-4ECC-B89E-EFBA4AAF6F77}" type="slidenum">
              <a:rPr lang="en-US" sz="1300"/>
              <a:pPr eaLnBrk="1" hangingPunct="1"/>
              <a:t>24</a:t>
            </a:fld>
            <a:endParaRPr lang="en-US" sz="1300" dirty="0"/>
          </a:p>
        </p:txBody>
      </p:sp>
      <p:sp>
        <p:nvSpPr>
          <p:cNvPr id="10343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343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317876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445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445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445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88452988-5C86-4939-BFA0-50688D946B3F}" type="slidenum">
              <a:rPr lang="en-US" sz="1300"/>
              <a:pPr eaLnBrk="1" hangingPunct="1"/>
              <a:t>25</a:t>
            </a:fld>
            <a:endParaRPr lang="en-US" sz="1300" dirty="0"/>
          </a:p>
        </p:txBody>
      </p:sp>
      <p:sp>
        <p:nvSpPr>
          <p:cNvPr id="10445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445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20522507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547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547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547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7C1D506E-CAC2-45D3-8847-B9DB3C449DF9}" type="slidenum">
              <a:rPr lang="en-US" sz="1300"/>
              <a:pPr eaLnBrk="1" hangingPunct="1"/>
              <a:t>26</a:t>
            </a:fld>
            <a:endParaRPr lang="en-US" sz="1300" dirty="0"/>
          </a:p>
        </p:txBody>
      </p:sp>
      <p:sp>
        <p:nvSpPr>
          <p:cNvPr id="10547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547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2289044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649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650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650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2C89C591-373E-4232-88BA-80B4F587BD53}" type="slidenum">
              <a:rPr lang="en-US" sz="1300"/>
              <a:pPr eaLnBrk="1" hangingPunct="1"/>
              <a:t>27</a:t>
            </a:fld>
            <a:endParaRPr lang="en-US" sz="1300" dirty="0"/>
          </a:p>
        </p:txBody>
      </p:sp>
      <p:sp>
        <p:nvSpPr>
          <p:cNvPr id="10650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650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3592407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752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752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752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8FE6558B-C231-4A0B-A3C0-722B5CA3F25E}" type="slidenum">
              <a:rPr lang="en-US" sz="1300"/>
              <a:pPr eaLnBrk="1" hangingPunct="1"/>
              <a:t>28</a:t>
            </a:fld>
            <a:endParaRPr lang="en-US" sz="1300" dirty="0"/>
          </a:p>
        </p:txBody>
      </p:sp>
      <p:sp>
        <p:nvSpPr>
          <p:cNvPr id="10752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752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4022431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854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854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854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322D9A8E-7B36-4E09-B109-2FDBB60F94A0}" type="slidenum">
              <a:rPr lang="en-US" sz="1300"/>
              <a:pPr eaLnBrk="1" hangingPunct="1"/>
              <a:t>29</a:t>
            </a:fld>
            <a:endParaRPr lang="en-US" sz="1300" dirty="0"/>
          </a:p>
        </p:txBody>
      </p:sp>
      <p:sp>
        <p:nvSpPr>
          <p:cNvPr id="10855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855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419313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192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192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192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D361383F-45ED-4960-9DE4-35D20E311321}" type="slidenum">
              <a:rPr lang="en-US" sz="1300"/>
              <a:pPr eaLnBrk="1" hangingPunct="1"/>
              <a:t>3</a:t>
            </a:fld>
            <a:endParaRPr lang="en-US" sz="1300" dirty="0"/>
          </a:p>
        </p:txBody>
      </p:sp>
      <p:sp>
        <p:nvSpPr>
          <p:cNvPr id="81926" name="Rectangle 2"/>
          <p:cNvSpPr>
            <a:spLocks noGrp="1" noRot="1" noChangeAspect="1" noChangeArrowheads="1" noTextEdit="1"/>
          </p:cNvSpPr>
          <p:nvPr>
            <p:ph type="sldImg"/>
          </p:nvPr>
        </p:nvSpPr>
        <p:spPr>
          <a:xfrm>
            <a:off x="1054100" y="787400"/>
            <a:ext cx="5243513" cy="3932238"/>
          </a:xfrm>
          <a:ln/>
        </p:spPr>
      </p:sp>
      <p:sp>
        <p:nvSpPr>
          <p:cNvPr id="8192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0007316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0957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0957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0957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E5C0BB5-C8D9-4BE8-B1C1-CD3DA60272A7}" type="slidenum">
              <a:rPr lang="en-US" sz="1300"/>
              <a:pPr eaLnBrk="1" hangingPunct="1"/>
              <a:t>30</a:t>
            </a:fld>
            <a:endParaRPr lang="en-US" sz="1300" dirty="0"/>
          </a:p>
        </p:txBody>
      </p:sp>
      <p:sp>
        <p:nvSpPr>
          <p:cNvPr id="10957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0957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 </a:t>
            </a:r>
            <a:r>
              <a:rPr lang="en-US" dirty="0" smtClean="0">
                <a:cs typeface="Times New Roman" pitchFamily="18" charset="0"/>
              </a:rPr>
              <a:t>(photo from lii.net)</a:t>
            </a:r>
          </a:p>
        </p:txBody>
      </p:sp>
    </p:spTree>
    <p:extLst>
      <p:ext uri="{BB962C8B-B14F-4D97-AF65-F5344CB8AC3E}">
        <p14:creationId xmlns:p14="http://schemas.microsoft.com/office/powerpoint/2010/main" val="30303544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059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059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059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7F533832-8C41-46CE-97E3-38E8BCCB4F9A}" type="slidenum">
              <a:rPr lang="en-US" sz="1300"/>
              <a:pPr eaLnBrk="1" hangingPunct="1"/>
              <a:t>31</a:t>
            </a:fld>
            <a:endParaRPr lang="en-US" sz="1300" dirty="0"/>
          </a:p>
        </p:txBody>
      </p:sp>
      <p:sp>
        <p:nvSpPr>
          <p:cNvPr id="11059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059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6625228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161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162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162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D31BCF7-522C-42C2-B735-3C4D251C5A60}" type="slidenum">
              <a:rPr lang="en-US" sz="1300"/>
              <a:pPr eaLnBrk="1" hangingPunct="1"/>
              <a:t>32</a:t>
            </a:fld>
            <a:endParaRPr lang="en-US" sz="1300" dirty="0"/>
          </a:p>
        </p:txBody>
      </p:sp>
      <p:sp>
        <p:nvSpPr>
          <p:cNvPr id="11162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162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3064095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264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264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264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31B0AFD0-B5F8-437C-8AF8-BC7182F75AC7}" type="slidenum">
              <a:rPr lang="en-US" sz="1300"/>
              <a:pPr eaLnBrk="1" hangingPunct="1"/>
              <a:t>33</a:t>
            </a:fld>
            <a:endParaRPr lang="en-US" sz="1300" dirty="0"/>
          </a:p>
        </p:txBody>
      </p:sp>
      <p:sp>
        <p:nvSpPr>
          <p:cNvPr id="11264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264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u="sng" dirty="0" smtClean="0"/>
              <a:t>Background Bibliography</a:t>
            </a:r>
            <a:r>
              <a:rPr lang="en-US" dirty="0" smtClean="0"/>
              <a:t> </a:t>
            </a:r>
          </a:p>
          <a:p>
            <a:pPr eaLnBrk="1" hangingPunct="1"/>
            <a:r>
              <a:rPr lang="en-US" dirty="0" smtClean="0">
                <a:cs typeface="Times New Roman" pitchFamily="18" charset="0"/>
              </a:rPr>
              <a:t>Leadership Institute Inc.  (16 </a:t>
            </a:r>
            <a:r>
              <a:rPr lang="en-US" dirty="0" smtClean="0">
                <a:solidFill>
                  <a:srgbClr val="000000"/>
                </a:solidFill>
                <a:cs typeface="Times New Roman" pitchFamily="18" charset="0"/>
              </a:rPr>
              <a:t>September 2002).  </a:t>
            </a:r>
            <a:r>
              <a:rPr lang="en-US" i="1" dirty="0" smtClean="0">
                <a:solidFill>
                  <a:srgbClr val="000000"/>
                </a:solidFill>
                <a:cs typeface="Times New Roman" pitchFamily="18" charset="0"/>
              </a:rPr>
              <a:t>Who is Dr. W. Edwards Deming?</a:t>
            </a:r>
            <a:r>
              <a:rPr lang="en-US" dirty="0" smtClean="0">
                <a:latin typeface="Arial" charset="0"/>
                <a:cs typeface="Times New Roman" pitchFamily="18" charset="0"/>
              </a:rPr>
              <a:t> </a:t>
            </a:r>
            <a:r>
              <a:rPr lang="en-US" u="sng" dirty="0" smtClean="0">
                <a:cs typeface="Times New Roman" pitchFamily="18" charset="0"/>
              </a:rPr>
              <a:t>http://www.lii.net/deming.html</a:t>
            </a:r>
            <a:r>
              <a:rPr lang="en-US" dirty="0" smtClean="0">
                <a:cs typeface="Times New Roman" pitchFamily="18" charset="0"/>
              </a:rPr>
              <a:t>.  (7 November 2002). </a:t>
            </a:r>
          </a:p>
          <a:p>
            <a:pPr eaLnBrk="1" hangingPunct="1"/>
            <a:r>
              <a:rPr lang="en-US" dirty="0" smtClean="0">
                <a:cs typeface="Times New Roman" pitchFamily="18" charset="0"/>
              </a:rPr>
              <a:t>The W. Edwards Deming Institute.  (2000).  </a:t>
            </a:r>
            <a:r>
              <a:rPr lang="en-US" i="1" dirty="0" smtClean="0">
                <a:cs typeface="Times New Roman" pitchFamily="18" charset="0"/>
              </a:rPr>
              <a:t>The Man: Biography</a:t>
            </a:r>
            <a:r>
              <a:rPr lang="en-US" dirty="0" smtClean="0">
                <a:cs typeface="Times New Roman" pitchFamily="18" charset="0"/>
              </a:rPr>
              <a:t>.                </a:t>
            </a:r>
            <a:r>
              <a:rPr lang="en-US" u="sng" dirty="0" smtClean="0">
                <a:cs typeface="Times New Roman" pitchFamily="18" charset="0"/>
              </a:rPr>
              <a:t>http://www.deming.org/theman/biography.html</a:t>
            </a:r>
            <a:r>
              <a:rPr lang="en-US" dirty="0" smtClean="0">
                <a:cs typeface="Times New Roman" pitchFamily="18" charset="0"/>
              </a:rPr>
              <a:t>.  (7 November 2002).</a:t>
            </a:r>
          </a:p>
        </p:txBody>
      </p:sp>
    </p:spTree>
    <p:extLst>
      <p:ext uri="{BB962C8B-B14F-4D97-AF65-F5344CB8AC3E}">
        <p14:creationId xmlns:p14="http://schemas.microsoft.com/office/powerpoint/2010/main" val="3039555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366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366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366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37B070F2-D53E-4B93-889B-40C9B610DB2E}" type="slidenum">
              <a:rPr lang="en-US" sz="1300"/>
              <a:pPr eaLnBrk="1" hangingPunct="1"/>
              <a:t>34</a:t>
            </a:fld>
            <a:endParaRPr lang="en-US" sz="1300" dirty="0"/>
          </a:p>
        </p:txBody>
      </p:sp>
      <p:sp>
        <p:nvSpPr>
          <p:cNvPr id="11367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367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http://www.dharma-haven.org/five-havens/deming.htm#Overview</a:t>
            </a:r>
          </a:p>
        </p:txBody>
      </p:sp>
    </p:spTree>
    <p:extLst>
      <p:ext uri="{BB962C8B-B14F-4D97-AF65-F5344CB8AC3E}">
        <p14:creationId xmlns:p14="http://schemas.microsoft.com/office/powerpoint/2010/main" val="2572141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469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469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469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03441512-0AA3-4899-9F69-6F0CCB696E11}" type="slidenum">
              <a:rPr lang="en-US" sz="1300"/>
              <a:pPr eaLnBrk="1" hangingPunct="1"/>
              <a:t>35</a:t>
            </a:fld>
            <a:endParaRPr lang="en-US" sz="1300" dirty="0"/>
          </a:p>
        </p:txBody>
      </p:sp>
      <p:sp>
        <p:nvSpPr>
          <p:cNvPr id="11469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469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Los Angeles Times</a:t>
            </a:r>
            <a:r>
              <a:rPr lang="en-US" dirty="0" smtClean="0"/>
              <a:t> </a:t>
            </a:r>
          </a:p>
          <a:p>
            <a:pPr eaLnBrk="1" hangingPunct="1"/>
            <a:r>
              <a:rPr lang="en-US" b="1" dirty="0" smtClean="0"/>
              <a:t>Monday, October 25, 1999</a:t>
            </a:r>
            <a:br>
              <a:rPr lang="en-US" b="1" dirty="0" smtClean="0"/>
            </a:br>
            <a:r>
              <a:rPr lang="en-US" b="1" dirty="0" smtClean="0"/>
              <a:t>Home Edition</a:t>
            </a:r>
            <a:br>
              <a:rPr lang="en-US" b="1" dirty="0" smtClean="0"/>
            </a:br>
            <a:r>
              <a:rPr lang="en-US" b="1" dirty="0" smtClean="0"/>
              <a:t>Section: Special Section</a:t>
            </a:r>
            <a:br>
              <a:rPr lang="en-US" b="1" dirty="0" smtClean="0"/>
            </a:br>
            <a:r>
              <a:rPr lang="en-US" b="1" dirty="0" smtClean="0"/>
              <a:t>Page: U-8</a:t>
            </a:r>
            <a:br>
              <a:rPr lang="en-US" b="1" dirty="0" smtClean="0"/>
            </a:br>
            <a:r>
              <a:rPr lang="en-US" b="1" dirty="0" smtClean="0"/>
              <a:t>The 50: People Who Most Influenced Business This Century</a:t>
            </a:r>
            <a:r>
              <a:rPr lang="en-US" dirty="0" smtClean="0"/>
              <a:t> </a:t>
            </a:r>
          </a:p>
          <a:p>
            <a:pPr eaLnBrk="1" hangingPunct="1"/>
            <a:endParaRPr lang="en-US" dirty="0" smtClean="0"/>
          </a:p>
          <a:p>
            <a:pPr eaLnBrk="1" hangingPunct="1"/>
            <a:r>
              <a:rPr lang="en-US" dirty="0" smtClean="0"/>
              <a:t>http://www.deming.org/theman/articles/articles_50influenced02.html</a:t>
            </a:r>
          </a:p>
          <a:p>
            <a:pPr eaLnBrk="1" hangingPunct="1"/>
            <a:endParaRPr lang="en-US" dirty="0" smtClean="0"/>
          </a:p>
          <a:p>
            <a:pPr eaLnBrk="1" hangingPunct="1"/>
            <a:r>
              <a:rPr lang="en-US" b="1" dirty="0" smtClean="0"/>
              <a:t>Los Angeles Times</a:t>
            </a:r>
            <a:r>
              <a:rPr lang="en-US" dirty="0" smtClean="0"/>
              <a:t> </a:t>
            </a:r>
          </a:p>
          <a:p>
            <a:pPr eaLnBrk="1" hangingPunct="1"/>
            <a:r>
              <a:rPr lang="en-US" b="1" dirty="0" smtClean="0"/>
              <a:t>Monday, October 25, 1999</a:t>
            </a:r>
            <a:br>
              <a:rPr lang="en-US" b="1" dirty="0" smtClean="0"/>
            </a:br>
            <a:r>
              <a:rPr lang="en-US" b="1" dirty="0" smtClean="0"/>
              <a:t>Home Edition</a:t>
            </a:r>
            <a:br>
              <a:rPr lang="en-US" b="1" dirty="0" smtClean="0"/>
            </a:br>
            <a:r>
              <a:rPr lang="en-US" b="1" dirty="0" smtClean="0"/>
              <a:t>Section: Special Section</a:t>
            </a:r>
            <a:br>
              <a:rPr lang="en-US" b="1" dirty="0" smtClean="0"/>
            </a:br>
            <a:r>
              <a:rPr lang="en-US" b="1" dirty="0" smtClean="0"/>
              <a:t>Page: U-8</a:t>
            </a:r>
            <a:br>
              <a:rPr lang="en-US" b="1" dirty="0" smtClean="0"/>
            </a:br>
            <a:r>
              <a:rPr lang="en-US" b="1" dirty="0" smtClean="0"/>
              <a:t>The 50: People Who Most Influenced Business This Century</a:t>
            </a:r>
            <a:r>
              <a:rPr lang="en-US" dirty="0" smtClean="0"/>
              <a:t> </a:t>
            </a:r>
          </a:p>
          <a:p>
            <a:pPr eaLnBrk="1" hangingPunct="1"/>
            <a:endParaRPr lang="en-US" dirty="0" smtClean="0"/>
          </a:p>
          <a:p>
            <a:pPr eaLnBrk="1" hangingPunct="1"/>
            <a:r>
              <a:rPr lang="en-US" dirty="0" smtClean="0"/>
              <a:t>http://www.deming.org/theman/articles/articles_50influenced02.html</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40777079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571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571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571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94A5D428-316D-498C-A032-CB27F5DF2E06}" type="slidenum">
              <a:rPr lang="en-US" sz="1300"/>
              <a:pPr eaLnBrk="1" hangingPunct="1"/>
              <a:t>36</a:t>
            </a:fld>
            <a:endParaRPr lang="en-US" sz="1300" dirty="0"/>
          </a:p>
        </p:txBody>
      </p:sp>
      <p:sp>
        <p:nvSpPr>
          <p:cNvPr id="11571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571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July 16, 1995 Siam News</a:t>
            </a:r>
            <a:br>
              <a:rPr lang="en-US" dirty="0" smtClean="0"/>
            </a:br>
            <a:r>
              <a:rPr lang="en-US" dirty="0" smtClean="0"/>
              <a:t>The Three Careers of W. Edwards Deming</a:t>
            </a:r>
            <a:br>
              <a:rPr lang="en-US" dirty="0" smtClean="0"/>
            </a:br>
            <a:r>
              <a:rPr lang="en-US" dirty="0" smtClean="0"/>
              <a:t>By Michael J. Tortorella</a:t>
            </a:r>
          </a:p>
          <a:p>
            <a:pPr eaLnBrk="1" hangingPunct="1"/>
            <a:r>
              <a:rPr lang="en-US" dirty="0" smtClean="0"/>
              <a:t>http://www.deming.org/theman/articles/articles_threecareers01.html</a:t>
            </a:r>
          </a:p>
        </p:txBody>
      </p:sp>
    </p:spTree>
    <p:extLst>
      <p:ext uri="{BB962C8B-B14F-4D97-AF65-F5344CB8AC3E}">
        <p14:creationId xmlns:p14="http://schemas.microsoft.com/office/powerpoint/2010/main" val="38978105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673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674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674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28491102-74FF-4DC1-87E0-AB3D9EE3DEF5}" type="slidenum">
              <a:rPr lang="en-US" sz="1300"/>
              <a:pPr eaLnBrk="1" hangingPunct="1"/>
              <a:t>37</a:t>
            </a:fld>
            <a:endParaRPr lang="en-US" sz="1300" dirty="0"/>
          </a:p>
        </p:txBody>
      </p:sp>
      <p:sp>
        <p:nvSpPr>
          <p:cNvPr id="11674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674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en-US" sz="1400" dirty="0"/>
              <a:t>The Deming Cycle shows up in various text with enhancements such as the “Plan, Do, Check, Act, and </a:t>
            </a:r>
            <a:r>
              <a:rPr lang="en-US" sz="1400" u="sng" dirty="0"/>
              <a:t>Analyze cycle</a:t>
            </a:r>
            <a:r>
              <a:rPr lang="en-US" sz="1400" dirty="0"/>
              <a:t>”. We will discuss these in depth later… </a:t>
            </a:r>
          </a:p>
        </p:txBody>
      </p:sp>
    </p:spTree>
    <p:extLst>
      <p:ext uri="{BB962C8B-B14F-4D97-AF65-F5344CB8AC3E}">
        <p14:creationId xmlns:p14="http://schemas.microsoft.com/office/powerpoint/2010/main" val="7411509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776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776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776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DDDCCD2-6DE7-4483-91DD-6170A8AA8E2B}" type="slidenum">
              <a:rPr lang="en-US" sz="1300"/>
              <a:pPr eaLnBrk="1" hangingPunct="1"/>
              <a:t>38</a:t>
            </a:fld>
            <a:endParaRPr lang="en-US" sz="1300" dirty="0"/>
          </a:p>
        </p:txBody>
      </p:sp>
      <p:sp>
        <p:nvSpPr>
          <p:cNvPr id="11776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776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http://www.deming.org/theman/teachings02.html</a:t>
            </a:r>
          </a:p>
        </p:txBody>
      </p:sp>
    </p:spTree>
    <p:extLst>
      <p:ext uri="{BB962C8B-B14F-4D97-AF65-F5344CB8AC3E}">
        <p14:creationId xmlns:p14="http://schemas.microsoft.com/office/powerpoint/2010/main" val="10513874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878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878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878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7ECC331E-3857-421E-8F04-568026525533}" type="slidenum">
              <a:rPr lang="en-US" sz="1300"/>
              <a:pPr eaLnBrk="1" hangingPunct="1"/>
              <a:t>39</a:t>
            </a:fld>
            <a:endParaRPr lang="en-US" sz="1300" dirty="0"/>
          </a:p>
        </p:txBody>
      </p:sp>
      <p:sp>
        <p:nvSpPr>
          <p:cNvPr id="11879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879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441454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294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294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294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9F623BD9-9417-4677-B09A-FCADFA8C7E95}" type="slidenum">
              <a:rPr lang="en-US" sz="1300"/>
              <a:pPr eaLnBrk="1" hangingPunct="1"/>
              <a:t>4</a:t>
            </a:fld>
            <a:endParaRPr lang="en-US" sz="1300" dirty="0"/>
          </a:p>
        </p:txBody>
      </p:sp>
      <p:sp>
        <p:nvSpPr>
          <p:cNvPr id="82950" name="Rectangle 2"/>
          <p:cNvSpPr>
            <a:spLocks noGrp="1" noRot="1" noChangeAspect="1" noChangeArrowheads="1" noTextEdit="1"/>
          </p:cNvSpPr>
          <p:nvPr>
            <p:ph type="sldImg"/>
          </p:nvPr>
        </p:nvSpPr>
        <p:spPr>
          <a:xfrm>
            <a:off x="1054100" y="1398588"/>
            <a:ext cx="5243513" cy="3932237"/>
          </a:xfrm>
          <a:solidFill>
            <a:srgbClr val="FFFFFF"/>
          </a:solidFill>
          <a:ln/>
        </p:spPr>
      </p:sp>
      <p:sp>
        <p:nvSpPr>
          <p:cNvPr id="82951" name="Rectangle 3"/>
          <p:cNvSpPr>
            <a:spLocks noGrp="1" noChangeArrowheads="1"/>
          </p:cNvSpPr>
          <p:nvPr>
            <p:ph type="body" idx="1"/>
          </p:nvPr>
        </p:nvSpPr>
        <p:spPr>
          <a:xfrm>
            <a:off x="979878" y="5506165"/>
            <a:ext cx="5392620" cy="4193468"/>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Notes</a:t>
            </a:r>
          </a:p>
        </p:txBody>
      </p:sp>
    </p:spTree>
    <p:extLst>
      <p:ext uri="{BB962C8B-B14F-4D97-AF65-F5344CB8AC3E}">
        <p14:creationId xmlns:p14="http://schemas.microsoft.com/office/powerpoint/2010/main" val="6467591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1981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1981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1981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F2258F29-8EAB-4BD2-A44D-394AE432A733}" type="slidenum">
              <a:rPr lang="en-US" sz="1300"/>
              <a:pPr eaLnBrk="1" hangingPunct="1"/>
              <a:t>40</a:t>
            </a:fld>
            <a:endParaRPr lang="en-US" sz="1300" dirty="0"/>
          </a:p>
        </p:txBody>
      </p:sp>
      <p:sp>
        <p:nvSpPr>
          <p:cNvPr id="11981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1981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31870236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2083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2083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2083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D57E1B97-2C60-4310-B3C8-70263A13703B}" type="slidenum">
              <a:rPr lang="en-US" sz="1300"/>
              <a:pPr eaLnBrk="1" hangingPunct="1"/>
              <a:t>41</a:t>
            </a:fld>
            <a:endParaRPr lang="en-US" sz="1300" dirty="0"/>
          </a:p>
        </p:txBody>
      </p:sp>
      <p:sp>
        <p:nvSpPr>
          <p:cNvPr id="12083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2083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http://www.endsoftheearth.com/deming14pts.htm</a:t>
            </a:r>
          </a:p>
        </p:txBody>
      </p:sp>
    </p:spTree>
    <p:extLst>
      <p:ext uri="{BB962C8B-B14F-4D97-AF65-F5344CB8AC3E}">
        <p14:creationId xmlns:p14="http://schemas.microsoft.com/office/powerpoint/2010/main" val="506207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2185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2186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2186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14980E62-5478-4255-89EF-204C4809130F}" type="slidenum">
              <a:rPr lang="en-US" sz="1300"/>
              <a:pPr eaLnBrk="1" hangingPunct="1"/>
              <a:t>42</a:t>
            </a:fld>
            <a:endParaRPr lang="en-US" sz="1300" dirty="0"/>
          </a:p>
        </p:txBody>
      </p:sp>
      <p:sp>
        <p:nvSpPr>
          <p:cNvPr id="12186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2186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5891735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2288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2288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2288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B849F62A-2CA5-4823-99AF-174D22D2687E}" type="slidenum">
              <a:rPr lang="en-US" sz="1300"/>
              <a:pPr eaLnBrk="1" hangingPunct="1"/>
              <a:t>43</a:t>
            </a:fld>
            <a:endParaRPr lang="en-US" sz="1300" dirty="0"/>
          </a:p>
        </p:txBody>
      </p:sp>
      <p:sp>
        <p:nvSpPr>
          <p:cNvPr id="12288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2288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518627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2390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2390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2390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ECC964B-4A01-4976-908F-EE2CEF23AB79}" type="slidenum">
              <a:rPr lang="en-US" sz="1300"/>
              <a:pPr eaLnBrk="1" hangingPunct="1"/>
              <a:t>44</a:t>
            </a:fld>
            <a:endParaRPr lang="en-US" sz="1300" dirty="0"/>
          </a:p>
        </p:txBody>
      </p:sp>
      <p:sp>
        <p:nvSpPr>
          <p:cNvPr id="12391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2391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3540679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DAC89556-DADF-422D-A3F7-CBDE7DDB3DD5}" type="slidenum">
              <a:rPr lang="en-US" smtClean="0"/>
              <a:pPr eaLnBrk="1" hangingPunct="1"/>
              <a:t>45</a:t>
            </a:fld>
            <a:endParaRPr lang="en-US" dirty="0"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23235799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0F0FB8A0-A13B-4188-91C2-3EF21DF33957}" type="slidenum">
              <a:rPr lang="en-US" smtClean="0"/>
              <a:pPr eaLnBrk="1" hangingPunct="1"/>
              <a:t>46</a:t>
            </a:fld>
            <a:endParaRPr lang="en-US"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18978779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DC060BD0-109C-4D64-972A-FE1178650B6C}" type="slidenum">
              <a:rPr lang="en-US" smtClean="0"/>
              <a:pPr eaLnBrk="1" hangingPunct="1"/>
              <a:t>47</a:t>
            </a:fld>
            <a:endParaRPr lang="en-US" dirty="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26826161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43D2B01B-0F06-4662-9E4E-3DDCD6433753}" type="slidenum">
              <a:rPr lang="en-US" smtClean="0"/>
              <a:pPr eaLnBrk="1" hangingPunct="1"/>
              <a:t>48</a:t>
            </a:fld>
            <a:endParaRPr lang="en-US" dirty="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4115356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9041AF15-B206-48F4-A9CD-301DD1150ABB}" type="slidenum">
              <a:rPr lang="en-US" smtClean="0"/>
              <a:pPr eaLnBrk="1" hangingPunct="1"/>
              <a:t>49</a:t>
            </a:fld>
            <a:endParaRPr lang="en-US" dirty="0"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1347162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3971"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3972"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397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11C59F35-DD4D-4697-892B-295FD2E1C89D}" type="slidenum">
              <a:rPr lang="en-US" sz="1300"/>
              <a:pPr eaLnBrk="1" hangingPunct="1"/>
              <a:t>5</a:t>
            </a:fld>
            <a:endParaRPr lang="en-US" sz="1300" dirty="0"/>
          </a:p>
        </p:txBody>
      </p:sp>
      <p:sp>
        <p:nvSpPr>
          <p:cNvPr id="8397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397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0185620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317D0EB1-4269-44B8-800B-20C2E3486A1D}" type="slidenum">
              <a:rPr lang="en-US" smtClean="0"/>
              <a:pPr eaLnBrk="1" hangingPunct="1"/>
              <a:t>50</a:t>
            </a:fld>
            <a:endParaRPr lang="en-US"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18512315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BFE85AAD-DC7F-4496-B157-0A49ACEF5317}" type="slidenum">
              <a:rPr lang="en-US" smtClean="0"/>
              <a:pPr eaLnBrk="1" hangingPunct="1"/>
              <a:t>51</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15142139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5B99F5CD-3FAB-4CB0-8F44-2927AAD81DDE}" type="slidenum">
              <a:rPr lang="en-US" smtClean="0"/>
              <a:pPr eaLnBrk="1" hangingPunct="1"/>
              <a:t>52</a:t>
            </a:fld>
            <a:endParaRPr lang="en-US" dirty="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6525751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9C33A979-B04D-4F62-BB46-C763BBEC98C7}" type="slidenum">
              <a:rPr lang="en-US" smtClean="0"/>
              <a:pPr eaLnBrk="1" hangingPunct="1"/>
              <a:t>54</a:t>
            </a:fld>
            <a:endParaRPr lang="en-US" dirty="0"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119918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72BD9DB2-A476-4D92-9329-EAD781C3B535}" type="slidenum">
              <a:rPr lang="en-US" smtClean="0"/>
              <a:pPr eaLnBrk="1" hangingPunct="1"/>
              <a:t>55</a:t>
            </a:fld>
            <a:endParaRPr lang="en-US" dirty="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3007178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A126909A-CB77-4C8E-B870-EAEF45E6516A}" type="slidenum">
              <a:rPr lang="en-US" smtClean="0"/>
              <a:pPr eaLnBrk="1" hangingPunct="1"/>
              <a:t>56</a:t>
            </a:fld>
            <a:endParaRPr lang="en-US" dirty="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smtClean="0"/>
              <a:t>Picture from USA Today News</a:t>
            </a:r>
          </a:p>
        </p:txBody>
      </p:sp>
    </p:spTree>
    <p:extLst>
      <p:ext uri="{BB962C8B-B14F-4D97-AF65-F5344CB8AC3E}">
        <p14:creationId xmlns:p14="http://schemas.microsoft.com/office/powerpoint/2010/main" val="11735844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F2EEA2D1-E822-485B-883F-C7F8737BF800}" type="slidenum">
              <a:rPr lang="en-US" smtClean="0"/>
              <a:pPr eaLnBrk="1" hangingPunct="1"/>
              <a:t>57</a:t>
            </a:fld>
            <a:endParaRPr lang="en-US" dirty="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dirty="0" smtClean="0"/>
              <a:t>Notes  </a:t>
            </a:r>
            <a:r>
              <a:rPr lang="en-US" dirty="0" smtClean="0">
                <a:solidFill>
                  <a:srgbClr val="000000"/>
                </a:solidFill>
              </a:rPr>
              <a:t>Slide Courtesy of Quality Management: Creating and Sustaining Organizational Effectiveness, 2e Donna C. S. Summers</a:t>
            </a:r>
          </a:p>
          <a:p>
            <a:r>
              <a:rPr lang="en-US" dirty="0" smtClean="0">
                <a:solidFill>
                  <a:srgbClr val="000000"/>
                </a:solidFill>
              </a:rPr>
              <a:t>Copyright ©2009 by Pearson Education, Inc. Upper Saddle River, New Jersey 07458 All rights reserved, In-Part.</a:t>
            </a:r>
          </a:p>
          <a:p>
            <a:endParaRPr lang="en-US" dirty="0" smtClean="0"/>
          </a:p>
        </p:txBody>
      </p:sp>
    </p:spTree>
    <p:extLst>
      <p:ext uri="{BB962C8B-B14F-4D97-AF65-F5344CB8AC3E}">
        <p14:creationId xmlns:p14="http://schemas.microsoft.com/office/powerpoint/2010/main" val="36900409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02E64E-F08C-4CF0-B49F-EDAB5D8ED4BD}" type="slidenum">
              <a:rPr lang="en-US" smtClean="0"/>
              <a:pPr>
                <a:defRPr/>
              </a:pPr>
              <a:t>58</a:t>
            </a:fld>
            <a:endParaRPr lang="en-US" dirty="0"/>
          </a:p>
        </p:txBody>
      </p:sp>
    </p:spTree>
    <p:extLst>
      <p:ext uri="{BB962C8B-B14F-4D97-AF65-F5344CB8AC3E}">
        <p14:creationId xmlns:p14="http://schemas.microsoft.com/office/powerpoint/2010/main" val="5114403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02E64E-F08C-4CF0-B49F-EDAB5D8ED4BD}" type="slidenum">
              <a:rPr lang="en-US" smtClean="0"/>
              <a:pPr>
                <a:defRPr/>
              </a:pPr>
              <a:t>59</a:t>
            </a:fld>
            <a:endParaRPr lang="en-US" dirty="0"/>
          </a:p>
        </p:txBody>
      </p:sp>
    </p:spTree>
    <p:extLst>
      <p:ext uri="{BB962C8B-B14F-4D97-AF65-F5344CB8AC3E}">
        <p14:creationId xmlns:p14="http://schemas.microsoft.com/office/powerpoint/2010/main" val="15105952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EFCB42E6-831D-4F31-8D49-7CBB76B6FFE1}" type="slidenum">
              <a:rPr lang="en-US" smtClean="0"/>
              <a:pPr eaLnBrk="1" hangingPunct="1"/>
              <a:t>67</a:t>
            </a:fld>
            <a:endParaRPr lang="en-US" dirty="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In-Part.</a:t>
            </a:r>
          </a:p>
          <a:p>
            <a:pPr eaLnBrk="1" hangingPunct="1"/>
            <a:endParaRPr lang="en-US" dirty="0" smtClean="0"/>
          </a:p>
        </p:txBody>
      </p:sp>
    </p:spTree>
    <p:extLst>
      <p:ext uri="{BB962C8B-B14F-4D97-AF65-F5344CB8AC3E}">
        <p14:creationId xmlns:p14="http://schemas.microsoft.com/office/powerpoint/2010/main" val="3014813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4995"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4996"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499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D52A43CE-16DA-432C-985F-51D4DD39E95E}" type="slidenum">
              <a:rPr lang="en-US" sz="1300"/>
              <a:pPr eaLnBrk="1" hangingPunct="1"/>
              <a:t>6</a:t>
            </a:fld>
            <a:endParaRPr lang="en-US" sz="1300" dirty="0"/>
          </a:p>
        </p:txBody>
      </p:sp>
      <p:sp>
        <p:nvSpPr>
          <p:cNvPr id="84998"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4999"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40871474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B8F59351-25D1-4CED-A2F1-B9D915BDB7E5}" type="slidenum">
              <a:rPr lang="en-US" smtClean="0"/>
              <a:pPr eaLnBrk="1" hangingPunct="1"/>
              <a:t>68</a:t>
            </a:fld>
            <a:endParaRPr lang="en-US" dirty="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a:t>
            </a:r>
            <a:endParaRPr lang="en-US" dirty="0" smtClean="0"/>
          </a:p>
        </p:txBody>
      </p:sp>
    </p:spTree>
    <p:extLst>
      <p:ext uri="{BB962C8B-B14F-4D97-AF65-F5344CB8AC3E}">
        <p14:creationId xmlns:p14="http://schemas.microsoft.com/office/powerpoint/2010/main" val="398206081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34C76D0A-C979-47BC-9B7A-F02F52401404}" type="slidenum">
              <a:rPr lang="en-US" smtClean="0"/>
              <a:pPr eaLnBrk="1" hangingPunct="1"/>
              <a:t>69</a:t>
            </a:fld>
            <a:endParaRPr lang="en-US" dirty="0"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dirty="0" smtClean="0"/>
          </a:p>
        </p:txBody>
      </p:sp>
    </p:spTree>
    <p:extLst>
      <p:ext uri="{BB962C8B-B14F-4D97-AF65-F5344CB8AC3E}">
        <p14:creationId xmlns:p14="http://schemas.microsoft.com/office/powerpoint/2010/main" val="376150121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FDFFA15C-63FE-402A-85D6-80867D7E4491}" type="slidenum">
              <a:rPr lang="en-US" smtClean="0"/>
              <a:pPr eaLnBrk="1" hangingPunct="1"/>
              <a:t>70</a:t>
            </a:fld>
            <a:endParaRPr lang="en-US" dirty="0"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a:t>
            </a:r>
            <a:endParaRPr lang="en-US" dirty="0" smtClean="0"/>
          </a:p>
        </p:txBody>
      </p:sp>
    </p:spTree>
    <p:extLst>
      <p:ext uri="{BB962C8B-B14F-4D97-AF65-F5344CB8AC3E}">
        <p14:creationId xmlns:p14="http://schemas.microsoft.com/office/powerpoint/2010/main" val="385117013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8AE57AF2-E68B-4028-9285-18E2AB653AFD}" type="slidenum">
              <a:rPr lang="en-US" smtClean="0"/>
              <a:pPr eaLnBrk="1" hangingPunct="1"/>
              <a:t>71</a:t>
            </a:fld>
            <a:endParaRPr lang="en-US" dirty="0"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r>
              <a:rPr lang="en-US" dirty="0" smtClean="0"/>
              <a:t>Notes  </a:t>
            </a:r>
            <a:r>
              <a:rPr lang="en-US" dirty="0" smtClean="0">
                <a:solidFill>
                  <a:srgbClr val="000000"/>
                </a:solidFill>
              </a:rPr>
              <a:t>Slide Courtesy of Quality Management: Creating and Sustaining Organizational Effectiveness, 2e Donna C. S. Summers</a:t>
            </a:r>
          </a:p>
          <a:p>
            <a:pPr eaLnBrk="1" hangingPunct="1"/>
            <a:r>
              <a:rPr lang="en-US" dirty="0" smtClean="0">
                <a:solidFill>
                  <a:srgbClr val="000000"/>
                </a:solidFill>
              </a:rPr>
              <a:t>Copyright ©2009 by Pearson Education, Inc. Upper Saddle River, New Jersey 07458 All rights reserved, </a:t>
            </a:r>
            <a:endParaRPr lang="en-US" dirty="0" smtClean="0"/>
          </a:p>
        </p:txBody>
      </p:sp>
    </p:spTree>
    <p:extLst>
      <p:ext uri="{BB962C8B-B14F-4D97-AF65-F5344CB8AC3E}">
        <p14:creationId xmlns:p14="http://schemas.microsoft.com/office/powerpoint/2010/main" val="52586748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30051"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30052"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3005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CA672DA9-7B99-45B6-9F7A-BEE40C90A6B8}" type="slidenum">
              <a:rPr lang="en-US" sz="1300"/>
              <a:pPr eaLnBrk="1" hangingPunct="1"/>
              <a:t>73</a:t>
            </a:fld>
            <a:endParaRPr lang="en-US" sz="1300" dirty="0"/>
          </a:p>
        </p:txBody>
      </p:sp>
      <p:sp>
        <p:nvSpPr>
          <p:cNvPr id="13005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3005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408312247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34147"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34148"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3414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F7EDE17D-2FBB-4170-B265-A182A84C570C}" type="slidenum">
              <a:rPr lang="en-US" sz="1300"/>
              <a:pPr eaLnBrk="1" hangingPunct="1"/>
              <a:t>74</a:t>
            </a:fld>
            <a:endParaRPr lang="en-US" sz="1300" dirty="0"/>
          </a:p>
        </p:txBody>
      </p:sp>
      <p:sp>
        <p:nvSpPr>
          <p:cNvPr id="13415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3415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173590392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35171"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35172"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3517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6F85166A-C814-4883-90F3-37DF8D70BBB8}" type="slidenum">
              <a:rPr lang="en-US" sz="1300"/>
              <a:pPr eaLnBrk="1" hangingPunct="1"/>
              <a:t>75</a:t>
            </a:fld>
            <a:endParaRPr lang="en-US" sz="1300" dirty="0"/>
          </a:p>
        </p:txBody>
      </p:sp>
      <p:sp>
        <p:nvSpPr>
          <p:cNvPr id="135174"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35175"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cs typeface="Times New Roman" pitchFamily="18" charset="0"/>
              </a:rPr>
              <a:t>Dr. Deming theories were based on the premise that most product defects resulted from management shortcomings, rather than careless workers, and that a later inspection was inferior to designing processes that would better quality. </a:t>
            </a:r>
            <a:endParaRPr lang="en-US" dirty="0" smtClean="0">
              <a:cs typeface="Arial" charset="0"/>
            </a:endParaRPr>
          </a:p>
          <a:p>
            <a:pPr eaLnBrk="1" hangingPunct="1"/>
            <a:r>
              <a:rPr lang="en-US" dirty="0" smtClean="0">
                <a:cs typeface="Times New Roman" pitchFamily="18" charset="0"/>
              </a:rPr>
              <a:t> He argued that enlisting the willing worker to do things properly the first time and giving them the right tools were the real secret of improving quality.</a:t>
            </a:r>
            <a:r>
              <a:rPr lang="en-US" b="1" dirty="0" smtClean="0">
                <a:cs typeface="Times New Roman" pitchFamily="18" charset="0"/>
              </a:rPr>
              <a:t> </a:t>
            </a:r>
            <a:endParaRPr lang="en-US" b="1" dirty="0" smtClean="0">
              <a:cs typeface="Arial" charset="0"/>
            </a:endParaRPr>
          </a:p>
          <a:p>
            <a:pPr eaLnBrk="1" hangingPunct="1"/>
            <a:r>
              <a:rPr lang="en-US" b="1" dirty="0" smtClean="0">
                <a:cs typeface="Times New Roman" pitchFamily="18" charset="0"/>
              </a:rPr>
              <a:t>1.</a:t>
            </a:r>
            <a:r>
              <a:rPr lang="en-US" dirty="0" smtClean="0">
                <a:cs typeface="Times New Roman" pitchFamily="18" charset="0"/>
              </a:rPr>
              <a:t>   Ford Motor Company interpreted this in their summary of Deming’s 14 Points as </a:t>
            </a:r>
            <a:r>
              <a:rPr lang="en-US" i="1" dirty="0" smtClean="0">
                <a:cs typeface="Times New Roman" pitchFamily="18" charset="0"/>
              </a:rPr>
              <a:t>“Use statistical techniques to identify the two sources of waste—system  (85%) and local faults (15%); strive to constantly reduce this waste.”</a:t>
            </a:r>
            <a:endParaRPr lang="en-US" i="1" dirty="0" smtClean="0">
              <a:cs typeface="Arial" charset="0"/>
            </a:endParaRPr>
          </a:p>
          <a:p>
            <a:pPr eaLnBrk="1" hangingPunct="1"/>
            <a:endParaRPr lang="en-US" i="1" dirty="0" smtClean="0">
              <a:cs typeface="Arial" charset="0"/>
            </a:endParaRPr>
          </a:p>
          <a:p>
            <a:pPr eaLnBrk="1" hangingPunct="1"/>
            <a:endParaRPr lang="en-US" i="1" dirty="0" smtClean="0"/>
          </a:p>
        </p:txBody>
      </p:sp>
    </p:spTree>
    <p:extLst>
      <p:ext uri="{BB962C8B-B14F-4D97-AF65-F5344CB8AC3E}">
        <p14:creationId xmlns:p14="http://schemas.microsoft.com/office/powerpoint/2010/main" val="202633046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37219"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37220"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3722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C3F3E17-BB02-422F-9C21-420D05DFA362}" type="slidenum">
              <a:rPr lang="en-US" sz="1300"/>
              <a:pPr eaLnBrk="1" hangingPunct="1"/>
              <a:t>76</a:t>
            </a:fld>
            <a:endParaRPr lang="en-US" sz="1300" dirty="0"/>
          </a:p>
        </p:txBody>
      </p:sp>
      <p:sp>
        <p:nvSpPr>
          <p:cNvPr id="13722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37223"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5383740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38243"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38244"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3824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DF45458-9F1E-4212-B065-7B9459C2B02A}" type="slidenum">
              <a:rPr lang="en-US" sz="1300"/>
              <a:pPr eaLnBrk="1" hangingPunct="1"/>
              <a:t>77</a:t>
            </a:fld>
            <a:endParaRPr lang="en-US" sz="1300" dirty="0"/>
          </a:p>
        </p:txBody>
      </p:sp>
      <p:sp>
        <p:nvSpPr>
          <p:cNvPr id="13824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13824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9703323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48483"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48484"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4848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4F7994B4-2C47-4B3B-BC77-96A2143BC87C}" type="slidenum">
              <a:rPr lang="en-US" sz="1300"/>
              <a:pPr eaLnBrk="1" hangingPunct="1"/>
              <a:t>78</a:t>
            </a:fld>
            <a:endParaRPr lang="en-US" sz="1300" dirty="0"/>
          </a:p>
        </p:txBody>
      </p:sp>
      <p:sp>
        <p:nvSpPr>
          <p:cNvPr id="148486" name="Rectangle 2"/>
          <p:cNvSpPr>
            <a:spLocks noGrp="1" noRot="1" noChangeAspect="1" noChangeArrowheads="1" noTextEdit="1"/>
          </p:cNvSpPr>
          <p:nvPr>
            <p:ph type="sldImg"/>
          </p:nvPr>
        </p:nvSpPr>
        <p:spPr>
          <a:xfrm>
            <a:off x="1054100" y="787400"/>
            <a:ext cx="5243513" cy="3932238"/>
          </a:xfrm>
          <a:ln/>
        </p:spPr>
      </p:sp>
      <p:sp>
        <p:nvSpPr>
          <p:cNvPr id="14848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190878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6019"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6020"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6021"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33CB8D12-003D-4475-8919-119C5B2C5DCB}" type="slidenum">
              <a:rPr lang="en-US" sz="1300"/>
              <a:pPr eaLnBrk="1" hangingPunct="1"/>
              <a:t>7</a:t>
            </a:fld>
            <a:endParaRPr lang="en-US" sz="1300" dirty="0"/>
          </a:p>
        </p:txBody>
      </p:sp>
      <p:sp>
        <p:nvSpPr>
          <p:cNvPr id="86022"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6023" name="Rectangle 3"/>
          <p:cNvSpPr>
            <a:spLocks noGrp="1" noChangeArrowheads="1"/>
          </p:cNvSpPr>
          <p:nvPr>
            <p:ph type="body" idx="1"/>
          </p:nvPr>
        </p:nvSpPr>
        <p:spPr>
          <a:solidFill>
            <a:srgbClr val="FFFFFF"/>
          </a:solidFill>
        </p:spPr>
        <p:txBody>
          <a:bodyPr/>
          <a:lstStyle/>
          <a:p>
            <a:pPr eaLnBrk="1" hangingPunct="1"/>
            <a:r>
              <a:rPr lang="en-US" dirty="0" smtClean="0"/>
              <a:t>Notes</a:t>
            </a:r>
          </a:p>
        </p:txBody>
      </p:sp>
    </p:spTree>
    <p:extLst>
      <p:ext uri="{BB962C8B-B14F-4D97-AF65-F5344CB8AC3E}">
        <p14:creationId xmlns:p14="http://schemas.microsoft.com/office/powerpoint/2010/main" val="176361866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49507"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49508"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4950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5D6322D8-963D-4987-BF43-CE1D765D3949}" type="slidenum">
              <a:rPr lang="en-US" sz="1300"/>
              <a:pPr eaLnBrk="1" hangingPunct="1"/>
              <a:t>79</a:t>
            </a:fld>
            <a:endParaRPr lang="en-US" sz="1300" dirty="0"/>
          </a:p>
        </p:txBody>
      </p:sp>
      <p:sp>
        <p:nvSpPr>
          <p:cNvPr id="149510" name="Rectangle 2"/>
          <p:cNvSpPr>
            <a:spLocks noGrp="1" noRot="1" noChangeAspect="1" noChangeArrowheads="1" noTextEdit="1"/>
          </p:cNvSpPr>
          <p:nvPr>
            <p:ph type="sldImg"/>
          </p:nvPr>
        </p:nvSpPr>
        <p:spPr>
          <a:xfrm>
            <a:off x="1054100" y="787400"/>
            <a:ext cx="5243513" cy="3932238"/>
          </a:xfrm>
          <a:ln/>
        </p:spPr>
      </p:sp>
      <p:sp>
        <p:nvSpPr>
          <p:cNvPr id="14951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61766319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50531"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50532"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50533"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26E98A39-3FDF-4329-B4A5-2374A58A2AA8}" type="slidenum">
              <a:rPr lang="en-US" sz="1300"/>
              <a:pPr eaLnBrk="1" hangingPunct="1"/>
              <a:t>80</a:t>
            </a:fld>
            <a:endParaRPr lang="en-US" sz="1300" dirty="0"/>
          </a:p>
        </p:txBody>
      </p:sp>
      <p:sp>
        <p:nvSpPr>
          <p:cNvPr id="150534" name="Rectangle 2"/>
          <p:cNvSpPr>
            <a:spLocks noGrp="1" noRot="1" noChangeAspect="1" noChangeArrowheads="1" noTextEdit="1"/>
          </p:cNvSpPr>
          <p:nvPr>
            <p:ph type="sldImg"/>
          </p:nvPr>
        </p:nvSpPr>
        <p:spPr>
          <a:xfrm>
            <a:off x="1054100" y="787400"/>
            <a:ext cx="5243513" cy="3932238"/>
          </a:xfrm>
          <a:ln/>
        </p:spPr>
      </p:sp>
      <p:sp>
        <p:nvSpPr>
          <p:cNvPr id="15053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30302861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a:xfrm>
            <a:off x="1"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151555" name="Rectangle 3"/>
          <p:cNvSpPr>
            <a:spLocks noGrp="1" noChangeArrowheads="1"/>
          </p:cNvSpPr>
          <p:nvPr>
            <p:ph type="dt" sz="quarter" idx="1"/>
          </p:nvPr>
        </p:nvSpPr>
        <p:spPr>
          <a:xfrm>
            <a:off x="4166128" y="0"/>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151556" name="Rectangle 6"/>
          <p:cNvSpPr>
            <a:spLocks noGrp="1" noChangeArrowheads="1"/>
          </p:cNvSpPr>
          <p:nvPr>
            <p:ph type="ftr" sz="quarter" idx="4"/>
          </p:nvPr>
        </p:nvSpPr>
        <p:spPr>
          <a:xfrm>
            <a:off x="1" y="9963148"/>
            <a:ext cx="3186249" cy="523777"/>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151557"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E51E109A-E2EC-4D64-8885-7AB588F0E40D}" type="slidenum">
              <a:rPr lang="en-US" sz="1300"/>
              <a:pPr eaLnBrk="1" hangingPunct="1"/>
              <a:t>81</a:t>
            </a:fld>
            <a:endParaRPr lang="en-US" sz="1300" dirty="0"/>
          </a:p>
        </p:txBody>
      </p:sp>
      <p:sp>
        <p:nvSpPr>
          <p:cNvPr id="151558" name="Rectangle 2"/>
          <p:cNvSpPr>
            <a:spLocks noGrp="1" noRot="1" noChangeAspect="1" noChangeArrowheads="1" noTextEdit="1"/>
          </p:cNvSpPr>
          <p:nvPr>
            <p:ph type="sldImg"/>
          </p:nvPr>
        </p:nvSpPr>
        <p:spPr>
          <a:xfrm>
            <a:off x="1054100" y="787400"/>
            <a:ext cx="5243513" cy="3932238"/>
          </a:xfrm>
          <a:ln/>
        </p:spPr>
      </p:sp>
      <p:sp>
        <p:nvSpPr>
          <p:cNvPr id="15155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04024310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074E6B3D-D251-4A23-B51D-B2005850BB2E}" type="slidenum">
              <a:rPr lang="en-US" smtClean="0"/>
              <a:pPr eaLnBrk="1" hangingPunct="1"/>
              <a:t>82</a:t>
            </a:fld>
            <a:endParaRPr lang="en-US" dirty="0"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46997" y="4450477"/>
            <a:ext cx="5208482" cy="4216241"/>
          </a:xfrm>
          <a:noFill/>
        </p:spPr>
        <p:txBody>
          <a:bodyPr/>
          <a:lstStyle/>
          <a:p>
            <a:pPr eaLnBrk="1" hangingPunct="1"/>
            <a:r>
              <a:rPr lang="en-US" dirty="0" smtClean="0"/>
              <a:t>Notes</a:t>
            </a:r>
          </a:p>
        </p:txBody>
      </p:sp>
    </p:spTree>
    <p:extLst>
      <p:ext uri="{BB962C8B-B14F-4D97-AF65-F5344CB8AC3E}">
        <p14:creationId xmlns:p14="http://schemas.microsoft.com/office/powerpoint/2010/main" val="1983375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7043"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7044"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7045"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02674F05-C1D6-4234-B428-2A181639A138}" type="slidenum">
              <a:rPr lang="en-US" sz="1300"/>
              <a:pPr eaLnBrk="1" hangingPunct="1"/>
              <a:t>8</a:t>
            </a:fld>
            <a:endParaRPr lang="en-US" sz="1300" dirty="0"/>
          </a:p>
        </p:txBody>
      </p:sp>
      <p:sp>
        <p:nvSpPr>
          <p:cNvPr id="87046"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7047"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Notes</a:t>
            </a:r>
          </a:p>
        </p:txBody>
      </p:sp>
    </p:spTree>
    <p:extLst>
      <p:ext uri="{BB962C8B-B14F-4D97-AF65-F5344CB8AC3E}">
        <p14:creationId xmlns:p14="http://schemas.microsoft.com/office/powerpoint/2010/main" val="700667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xfrm>
            <a:off x="0"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 1112 Modern Quality System</a:t>
            </a:r>
          </a:p>
        </p:txBody>
      </p:sp>
      <p:sp>
        <p:nvSpPr>
          <p:cNvPr id="88067" name="Rectangle 3"/>
          <p:cNvSpPr>
            <a:spLocks noGrp="1" noChangeArrowheads="1"/>
          </p:cNvSpPr>
          <p:nvPr>
            <p:ph type="dt" sz="quarter" idx="1"/>
          </p:nvPr>
        </p:nvSpPr>
        <p:spPr>
          <a:xfrm>
            <a:off x="4023092" y="0"/>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Chapter 2</a:t>
            </a:r>
          </a:p>
        </p:txBody>
      </p:sp>
      <p:sp>
        <p:nvSpPr>
          <p:cNvPr id="88068" name="Rectangle 6"/>
          <p:cNvSpPr>
            <a:spLocks noGrp="1" noChangeArrowheads="1"/>
          </p:cNvSpPr>
          <p:nvPr>
            <p:ph type="ftr" sz="quarter" idx="4"/>
          </p:nvPr>
        </p:nvSpPr>
        <p:spPr>
          <a:xfrm>
            <a:off x="0" y="8899328"/>
            <a:ext cx="3077739" cy="468471"/>
          </a:xfrm>
          <a:prstGeom prst="rect">
            <a:avLst/>
          </a:prstGeom>
          <a:noFill/>
        </p:spPr>
        <p:txBody>
          <a:bodyPr lIns="94119" tIns="47060" rIns="94119" bIns="47060"/>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r>
              <a:rPr lang="en-US" sz="1300" dirty="0"/>
              <a:t>Quality Management</a:t>
            </a:r>
          </a:p>
        </p:txBody>
      </p:sp>
      <p:sp>
        <p:nvSpPr>
          <p:cNvPr id="88069" name="Rectangle 7"/>
          <p:cNvSpPr>
            <a:spLocks noGrp="1" noChangeArrowheads="1"/>
          </p:cNvSpPr>
          <p:nvPr>
            <p:ph type="sldNum" sz="quarter" idx="5"/>
          </p:nvPr>
        </p:nvSpPr>
        <p:spPr>
          <a:noFill/>
        </p:spPr>
        <p:txBody>
          <a:bodyPr/>
          <a:lstStyle>
            <a:lvl1pPr defTabSz="1019625" eaLnBrk="0" hangingPunct="0">
              <a:defRPr sz="2500">
                <a:solidFill>
                  <a:schemeClr val="tx1"/>
                </a:solidFill>
                <a:latin typeface="Times New Roman" pitchFamily="18" charset="0"/>
              </a:defRPr>
            </a:lvl1pPr>
            <a:lvl2pPr marL="764718" indent="-294122" defTabSz="1019625" eaLnBrk="0" hangingPunct="0">
              <a:defRPr sz="2500">
                <a:solidFill>
                  <a:schemeClr val="tx1"/>
                </a:solidFill>
                <a:latin typeface="Times New Roman" pitchFamily="18" charset="0"/>
              </a:defRPr>
            </a:lvl2pPr>
            <a:lvl3pPr marL="1176490" indent="-235298" defTabSz="1019625" eaLnBrk="0" hangingPunct="0">
              <a:defRPr sz="2500">
                <a:solidFill>
                  <a:schemeClr val="tx1"/>
                </a:solidFill>
                <a:latin typeface="Times New Roman" pitchFamily="18" charset="0"/>
              </a:defRPr>
            </a:lvl3pPr>
            <a:lvl4pPr marL="1647086" indent="-235298" defTabSz="1019625" eaLnBrk="0" hangingPunct="0">
              <a:defRPr sz="2500">
                <a:solidFill>
                  <a:schemeClr val="tx1"/>
                </a:solidFill>
                <a:latin typeface="Times New Roman" pitchFamily="18" charset="0"/>
              </a:defRPr>
            </a:lvl4pPr>
            <a:lvl5pPr marL="2117682" indent="-235298" defTabSz="1019625" eaLnBrk="0" hangingPunct="0">
              <a:defRPr sz="2500">
                <a:solidFill>
                  <a:schemeClr val="tx1"/>
                </a:solidFill>
                <a:latin typeface="Times New Roman" pitchFamily="18" charset="0"/>
              </a:defRPr>
            </a:lvl5pPr>
            <a:lvl6pPr marL="2588278" indent="-235298" defTabSz="1019625" eaLnBrk="0" fontAlgn="base" hangingPunct="0">
              <a:spcBef>
                <a:spcPct val="0"/>
              </a:spcBef>
              <a:spcAft>
                <a:spcPct val="0"/>
              </a:spcAft>
              <a:defRPr sz="2500">
                <a:solidFill>
                  <a:schemeClr val="tx1"/>
                </a:solidFill>
                <a:latin typeface="Times New Roman" pitchFamily="18" charset="0"/>
              </a:defRPr>
            </a:lvl6pPr>
            <a:lvl7pPr marL="3058874" indent="-235298" defTabSz="1019625" eaLnBrk="0" fontAlgn="base" hangingPunct="0">
              <a:spcBef>
                <a:spcPct val="0"/>
              </a:spcBef>
              <a:spcAft>
                <a:spcPct val="0"/>
              </a:spcAft>
              <a:defRPr sz="2500">
                <a:solidFill>
                  <a:schemeClr val="tx1"/>
                </a:solidFill>
                <a:latin typeface="Times New Roman" pitchFamily="18" charset="0"/>
              </a:defRPr>
            </a:lvl7pPr>
            <a:lvl8pPr marL="3529470" indent="-235298" defTabSz="1019625" eaLnBrk="0" fontAlgn="base" hangingPunct="0">
              <a:spcBef>
                <a:spcPct val="0"/>
              </a:spcBef>
              <a:spcAft>
                <a:spcPct val="0"/>
              </a:spcAft>
              <a:defRPr sz="2500">
                <a:solidFill>
                  <a:schemeClr val="tx1"/>
                </a:solidFill>
                <a:latin typeface="Times New Roman" pitchFamily="18" charset="0"/>
              </a:defRPr>
            </a:lvl8pPr>
            <a:lvl9pPr marL="4000066" indent="-235298" defTabSz="1019625" eaLnBrk="0" fontAlgn="base" hangingPunct="0">
              <a:spcBef>
                <a:spcPct val="0"/>
              </a:spcBef>
              <a:spcAft>
                <a:spcPct val="0"/>
              </a:spcAft>
              <a:defRPr sz="2500">
                <a:solidFill>
                  <a:schemeClr val="tx1"/>
                </a:solidFill>
                <a:latin typeface="Times New Roman" pitchFamily="18" charset="0"/>
              </a:defRPr>
            </a:lvl9pPr>
          </a:lstStyle>
          <a:p>
            <a:pPr eaLnBrk="1" hangingPunct="1"/>
            <a:fld id="{7FA19402-AF1F-4CB1-8F3F-B551C49F9187}" type="slidenum">
              <a:rPr lang="en-US" sz="1300"/>
              <a:pPr eaLnBrk="1" hangingPunct="1"/>
              <a:t>9</a:t>
            </a:fld>
            <a:endParaRPr lang="en-US" sz="1300" dirty="0"/>
          </a:p>
        </p:txBody>
      </p:sp>
      <p:sp>
        <p:nvSpPr>
          <p:cNvPr id="88070" name="Rectangle 2"/>
          <p:cNvSpPr>
            <a:spLocks noGrp="1" noRot="1" noChangeAspect="1" noChangeArrowheads="1" noTextEdit="1"/>
          </p:cNvSpPr>
          <p:nvPr>
            <p:ph type="sldImg"/>
          </p:nvPr>
        </p:nvSpPr>
        <p:spPr>
          <a:xfrm>
            <a:off x="1054100" y="787400"/>
            <a:ext cx="5243513" cy="3932238"/>
          </a:xfrm>
          <a:solidFill>
            <a:srgbClr val="FFFFFF"/>
          </a:solidFill>
          <a:ln/>
        </p:spPr>
      </p:sp>
      <p:sp>
        <p:nvSpPr>
          <p:cNvPr id="88071"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Shewhart wanted statistical theory to be able to serve the needs of industry. He observed, developed, and tested both his ideas as well as those of others. He took the literature of the day, which spoke of the possibility of statistical control for biological and technical systems, ones step further and actually showed how it could be done. </a:t>
            </a:r>
          </a:p>
        </p:txBody>
      </p:sp>
    </p:spTree>
    <p:extLst>
      <p:ext uri="{BB962C8B-B14F-4D97-AF65-F5344CB8AC3E}">
        <p14:creationId xmlns:p14="http://schemas.microsoft.com/office/powerpoint/2010/main" val="1136850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Footer Placeholder 3"/>
          <p:cNvSpPr>
            <a:spLocks noGrp="1"/>
          </p:cNvSpPr>
          <p:nvPr>
            <p:ph type="ftr" sz="quarter" idx="10"/>
          </p:nvPr>
        </p:nvSpPr>
        <p:spPr>
          <a:xfrm>
            <a:off x="3124200" y="6356350"/>
            <a:ext cx="2895600" cy="365125"/>
          </a:xfrm>
          <a:prstGeom prst="rect">
            <a:avLst/>
          </a:prstGeom>
        </p:spPr>
        <p:txBody>
          <a:bodyPr/>
          <a:lstStyle/>
          <a:p>
            <a:r>
              <a:rPr lang="en-US" dirty="0" smtClean="0"/>
              <a:t>Quality Management</a:t>
            </a:r>
            <a:endParaRPr lang="en-US" dirty="0"/>
          </a:p>
        </p:txBody>
      </p:sp>
      <p:sp>
        <p:nvSpPr>
          <p:cNvPr id="5" name="Slide Number Placeholder 4"/>
          <p:cNvSpPr>
            <a:spLocks noGrp="1"/>
          </p:cNvSpPr>
          <p:nvPr>
            <p:ph type="sldNum" sz="quarter" idx="11"/>
          </p:nvPr>
        </p:nvSpPr>
        <p:spPr/>
        <p:txBody>
          <a:bodyPr/>
          <a:lstStyle/>
          <a:p>
            <a:r>
              <a:rPr lang="en-US" dirty="0" smtClean="0"/>
              <a:t>1</a:t>
            </a:r>
            <a:endParaRPr lang="en-US" dirty="0"/>
          </a:p>
        </p:txBody>
      </p:sp>
    </p:spTree>
    <p:extLst>
      <p:ext uri="{BB962C8B-B14F-4D97-AF65-F5344CB8AC3E}">
        <p14:creationId xmlns:p14="http://schemas.microsoft.com/office/powerpoint/2010/main" val="2239661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759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9941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dirty="0" smtClean="0"/>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r>
              <a:rPr lang="en-US" dirty="0"/>
              <a:t>Chapter 2</a:t>
            </a:r>
          </a:p>
        </p:txBody>
      </p:sp>
      <p:sp>
        <p:nvSpPr>
          <p:cNvPr id="6" name="Footer Placeholder 5"/>
          <p:cNvSpPr>
            <a:spLocks noGrp="1" noChangeArrowheads="1"/>
          </p:cNvSpPr>
          <p:nvPr>
            <p:ph type="ftr" sz="quarter" idx="11"/>
          </p:nvPr>
        </p:nvSpPr>
        <p:spPr>
          <a:xfrm>
            <a:off x="3124200" y="6356350"/>
            <a:ext cx="2895600" cy="365125"/>
          </a:xfrm>
          <a:prstGeom prst="rect">
            <a:avLst/>
          </a:prstGeom>
          <a:ln/>
        </p:spPr>
        <p:txBody>
          <a:bodyPr/>
          <a:lstStyle>
            <a:lvl1pPr>
              <a:defRPr/>
            </a:lvl1pPr>
          </a:lstStyle>
          <a:p>
            <a:pPr>
              <a:defRPr/>
            </a:pPr>
            <a:r>
              <a:rPr lang="en-US" dirty="0"/>
              <a:t>Quality Management</a:t>
            </a:r>
          </a:p>
        </p:txBody>
      </p:sp>
      <p:sp>
        <p:nvSpPr>
          <p:cNvPr id="7" name="Rectangle 6"/>
          <p:cNvSpPr>
            <a:spLocks noGrp="1" noChangeArrowheads="1"/>
          </p:cNvSpPr>
          <p:nvPr>
            <p:ph type="sldNum" sz="quarter" idx="12"/>
          </p:nvPr>
        </p:nvSpPr>
        <p:spPr>
          <a:ln/>
        </p:spPr>
        <p:txBody>
          <a:bodyPr/>
          <a:lstStyle>
            <a:lvl1pPr>
              <a:defRPr/>
            </a:lvl1pPr>
          </a:lstStyle>
          <a:p>
            <a:pPr>
              <a:defRPr/>
            </a:pPr>
            <a:fld id="{706EEB06-DA6B-45CF-808B-D21D57D92D0E}" type="slidenum">
              <a:rPr lang="en-US"/>
              <a:pPr>
                <a:defRPr/>
              </a:pPr>
              <a:t>‹#›</a:t>
            </a:fld>
            <a:endParaRPr lang="en-US" dirty="0"/>
          </a:p>
        </p:txBody>
      </p:sp>
    </p:spTree>
    <p:extLst>
      <p:ext uri="{BB962C8B-B14F-4D97-AF65-F5344CB8AC3E}">
        <p14:creationId xmlns:p14="http://schemas.microsoft.com/office/powerpoint/2010/main" val="2214404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dirty="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r>
              <a:rPr lang="en-US" dirty="0"/>
              <a:t>Chapter 2</a:t>
            </a:r>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r>
              <a:rPr lang="en-US" dirty="0"/>
              <a:t>Quality Management</a:t>
            </a:r>
          </a:p>
        </p:txBody>
      </p:sp>
      <p:sp>
        <p:nvSpPr>
          <p:cNvPr id="7" name="Rectangle 6"/>
          <p:cNvSpPr>
            <a:spLocks noGrp="1" noChangeArrowheads="1"/>
          </p:cNvSpPr>
          <p:nvPr>
            <p:ph type="sldNum" sz="quarter" idx="12"/>
          </p:nvPr>
        </p:nvSpPr>
        <p:spPr>
          <a:ln/>
        </p:spPr>
        <p:txBody>
          <a:bodyPr/>
          <a:lstStyle>
            <a:lvl1pPr>
              <a:defRPr/>
            </a:lvl1pPr>
          </a:lstStyle>
          <a:p>
            <a:pPr>
              <a:defRPr/>
            </a:pPr>
            <a:fld id="{AF49270E-2A24-411F-965D-BC85AAE49E63}" type="slidenum">
              <a:rPr lang="en-US"/>
              <a:pPr>
                <a:defRPr/>
              </a:pPr>
              <a:t>‹#›</a:t>
            </a:fld>
            <a:endParaRPr lang="en-US" dirty="0"/>
          </a:p>
        </p:txBody>
      </p:sp>
    </p:spTree>
    <p:extLst>
      <p:ext uri="{BB962C8B-B14F-4D97-AF65-F5344CB8AC3E}">
        <p14:creationId xmlns:p14="http://schemas.microsoft.com/office/powerpoint/2010/main" val="3126538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3866325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3164728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50692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351686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715054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1934245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83307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110891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623529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464486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4143007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78FE1C-0C1E-4378-8292-102BCC6EB7BB}"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2ACD6F-47B8-4D45-AA9F-E3472E9DBD1D}" type="slidenum">
              <a:rPr lang="en-US" smtClean="0"/>
              <a:t>‹#›</a:t>
            </a:fld>
            <a:endParaRPr lang="en-US" dirty="0"/>
          </a:p>
        </p:txBody>
      </p:sp>
    </p:spTree>
    <p:extLst>
      <p:ext uri="{BB962C8B-B14F-4D97-AF65-F5344CB8AC3E}">
        <p14:creationId xmlns:p14="http://schemas.microsoft.com/office/powerpoint/2010/main" val="2716918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77590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7282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151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5821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131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5457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55856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Slide Number Placeholder 2"/>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1</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78FE1C-0C1E-4378-8292-102BCC6EB7BB}" type="datetimeFigureOut">
              <a:rPr lang="en-US" smtClean="0"/>
              <a:t>10/23/2018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2ACD6F-47B8-4D45-AA9F-E3472E9DBD1D}" type="slidenum">
              <a:rPr lang="en-US" smtClean="0"/>
              <a:t>‹#›</a:t>
            </a:fld>
            <a:endParaRPr lang="en-US" dirty="0"/>
          </a:p>
        </p:txBody>
      </p:sp>
    </p:spTree>
    <p:extLst>
      <p:ext uri="{BB962C8B-B14F-4D97-AF65-F5344CB8AC3E}">
        <p14:creationId xmlns:p14="http://schemas.microsoft.com/office/powerpoint/2010/main" val="3083395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74.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65.xml"/><Relationship Id="rId1" Type="http://schemas.openxmlformats.org/officeDocument/2006/relationships/slideLayout" Target="../slideLayouts/slideLayout13.xml"/><Relationship Id="rId5" Type="http://schemas.openxmlformats.org/officeDocument/2006/relationships/image" Target="../media/image1.png"/><Relationship Id="rId4" Type="http://schemas.openxmlformats.org/officeDocument/2006/relationships/image" Target="../media/image24.png"/></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6.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7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7.xml"/><Relationship Id="rId1" Type="http://schemas.openxmlformats.org/officeDocument/2006/relationships/slideLayout" Target="../slideLayouts/slideLayout13.xml"/><Relationship Id="rId5" Type="http://schemas.openxmlformats.org/officeDocument/2006/relationships/image" Target="../media/image1.png"/><Relationship Id="rId4" Type="http://schemas.openxmlformats.org/officeDocument/2006/relationships/image" Target="../media/image24.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4114800"/>
            <a:ext cx="8153400" cy="1524000"/>
          </a:xfrm>
        </p:spPr>
        <p:txBody>
          <a:bodyPr/>
          <a:lstStyle/>
          <a:p>
            <a:pPr eaLnBrk="1" hangingPunct="1"/>
            <a:r>
              <a:rPr lang="en-US" sz="3200" dirty="0" smtClean="0"/>
              <a:t>Lecture 10 ~ ENGT 1200 </a:t>
            </a:r>
            <a:br>
              <a:rPr lang="en-US" sz="3200" dirty="0" smtClean="0"/>
            </a:br>
            <a:r>
              <a:rPr lang="en-US" sz="3200" dirty="0" smtClean="0"/>
              <a:t>Introduction to Industrial &amp; System Engineering</a:t>
            </a:r>
          </a:p>
        </p:txBody>
      </p:sp>
      <p:sp>
        <p:nvSpPr>
          <p:cNvPr id="2051" name="WordArt 4"/>
          <p:cNvSpPr>
            <a:spLocks noChangeArrowheads="1" noChangeShapeType="1" noTextEdit="1"/>
          </p:cNvSpPr>
          <p:nvPr/>
        </p:nvSpPr>
        <p:spPr bwMode="auto">
          <a:xfrm rot="21351494">
            <a:off x="832089" y="1291866"/>
            <a:ext cx="7644127" cy="2152650"/>
          </a:xfrm>
          <a:prstGeom prst="rect">
            <a:avLst/>
          </a:prstGeom>
        </p:spPr>
        <p:txBody>
          <a:bodyPr wrap="none" fromWordArt="1">
            <a:prstTxWarp prst="textPlain">
              <a:avLst>
                <a:gd name="adj" fmla="val 50000"/>
              </a:avLst>
            </a:prstTxWarp>
          </a:bodyPr>
          <a:lstStyle/>
          <a:p>
            <a:pPr algn="ctr"/>
            <a:r>
              <a:rPr lang="en-US" sz="3600" kern="10" dirty="0" smtClean="0">
                <a:ln w="9525">
                  <a:solidFill>
                    <a:srgbClr val="000000"/>
                  </a:solidFill>
                  <a:round/>
                  <a:headEnd/>
                  <a:tailEnd/>
                </a:ln>
                <a:solidFill>
                  <a:srgbClr val="FFFFFF"/>
                </a:solidFill>
                <a:latin typeface="Arial Black"/>
              </a:rPr>
              <a:t>TQM &amp; Managing </a:t>
            </a:r>
            <a:r>
              <a:rPr lang="en-US" sz="3600" kern="10" dirty="0">
                <a:ln w="9525">
                  <a:solidFill>
                    <a:srgbClr val="000000"/>
                  </a:solidFill>
                  <a:round/>
                  <a:headEnd/>
                  <a:tailEnd/>
                </a:ln>
                <a:solidFill>
                  <a:srgbClr val="FFFFFF"/>
                </a:solidFill>
                <a:latin typeface="Arial Black"/>
              </a:rPr>
              <a:t>the</a:t>
            </a:r>
          </a:p>
          <a:p>
            <a:pPr algn="ctr"/>
            <a:r>
              <a:rPr lang="en-US" sz="3600" kern="10" dirty="0">
                <a:ln w="9525">
                  <a:solidFill>
                    <a:srgbClr val="000000"/>
                  </a:solidFill>
                  <a:round/>
                  <a:headEnd/>
                  <a:tailEnd/>
                </a:ln>
                <a:solidFill>
                  <a:srgbClr val="FFFFFF"/>
                </a:solidFill>
                <a:latin typeface="Arial Black"/>
              </a:rPr>
              <a:t>Supply Chain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4DA99D4-0BDA-42A4-A598-C7DA7FE82049}" type="slidenum">
              <a:rPr lang="en-US" sz="1400" smtClean="0"/>
              <a:pPr eaLnBrk="1" hangingPunct="1"/>
              <a:t>10</a:t>
            </a:fld>
            <a:endParaRPr lang="en-US" sz="1400" dirty="0" smtClean="0"/>
          </a:p>
        </p:txBody>
      </p:sp>
      <p:sp>
        <p:nvSpPr>
          <p:cNvPr id="11269" name="Rectangle 2"/>
          <p:cNvSpPr>
            <a:spLocks noGrp="1" noChangeArrowheads="1"/>
          </p:cNvSpPr>
          <p:nvPr>
            <p:ph type="title" idx="4294967295"/>
          </p:nvPr>
        </p:nvSpPr>
        <p:spPr>
          <a:xfrm>
            <a:off x="0" y="609600"/>
            <a:ext cx="6400800" cy="1143000"/>
          </a:xfrm>
        </p:spPr>
        <p:txBody>
          <a:bodyPr/>
          <a:lstStyle/>
          <a:p>
            <a:pPr eaLnBrk="1" hangingPunct="1"/>
            <a:r>
              <a:rPr lang="en-US" dirty="0" smtClean="0"/>
              <a:t>Shewhart’s Approach</a:t>
            </a:r>
          </a:p>
        </p:txBody>
      </p:sp>
      <p:sp>
        <p:nvSpPr>
          <p:cNvPr id="11270" name="Rectangle 3"/>
          <p:cNvSpPr>
            <a:spLocks noGrp="1" noChangeArrowheads="1"/>
          </p:cNvSpPr>
          <p:nvPr>
            <p:ph type="body" idx="4294967295"/>
          </p:nvPr>
        </p:nvSpPr>
        <p:spPr>
          <a:xfrm>
            <a:off x="990600" y="2209800"/>
            <a:ext cx="6934200" cy="2743200"/>
          </a:xfrm>
        </p:spPr>
        <p:txBody>
          <a:bodyPr/>
          <a:lstStyle/>
          <a:p>
            <a:pPr eaLnBrk="1" hangingPunct="1">
              <a:buClr>
                <a:srgbClr val="006600"/>
              </a:buClr>
              <a:buFont typeface="Wingdings" pitchFamily="2" charset="2"/>
              <a:buChar char="§"/>
            </a:pPr>
            <a:r>
              <a:rPr lang="en-US" sz="2800" dirty="0" smtClean="0"/>
              <a:t>Sought other bright, knowledgeable individuals</a:t>
            </a:r>
          </a:p>
          <a:p>
            <a:pPr eaLnBrk="1" hangingPunct="1">
              <a:buClr>
                <a:srgbClr val="006600"/>
              </a:buClr>
              <a:buFont typeface="Wingdings" pitchFamily="2" charset="2"/>
              <a:buChar char="§"/>
            </a:pPr>
            <a:r>
              <a:rPr lang="en-US" sz="2800" dirty="0" smtClean="0"/>
              <a:t>Gentlemanly approach</a:t>
            </a:r>
          </a:p>
          <a:p>
            <a:pPr eaLnBrk="1" hangingPunct="1">
              <a:buClr>
                <a:srgbClr val="006600"/>
              </a:buClr>
              <a:buFont typeface="Wingdings" pitchFamily="2" charset="2"/>
              <a:buChar char="§"/>
            </a:pPr>
            <a:r>
              <a:rPr lang="en-US" sz="2800" dirty="0" smtClean="0"/>
              <a:t>Sincere interest in the work and concerns of others</a:t>
            </a:r>
          </a:p>
        </p:txBody>
      </p:sp>
      <p:pic>
        <p:nvPicPr>
          <p:cNvPr id="1127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37789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D9CF3A5-8BB7-428B-8AFD-0425447FFBC4}" type="slidenum">
              <a:rPr lang="en-US" sz="1400" smtClean="0"/>
              <a:pPr eaLnBrk="1" hangingPunct="1"/>
              <a:t>11</a:t>
            </a:fld>
            <a:endParaRPr lang="en-US" sz="1400" dirty="0" smtClean="0"/>
          </a:p>
        </p:txBody>
      </p:sp>
      <p:sp>
        <p:nvSpPr>
          <p:cNvPr id="12293" name="Rectangle 2"/>
          <p:cNvSpPr>
            <a:spLocks noGrp="1" noChangeArrowheads="1"/>
          </p:cNvSpPr>
          <p:nvPr>
            <p:ph type="title" idx="4294967295"/>
          </p:nvPr>
        </p:nvSpPr>
        <p:spPr>
          <a:xfrm>
            <a:off x="0" y="457200"/>
            <a:ext cx="5029200" cy="1143000"/>
          </a:xfrm>
        </p:spPr>
        <p:txBody>
          <a:bodyPr/>
          <a:lstStyle/>
          <a:p>
            <a:pPr eaLnBrk="1" hangingPunct="1"/>
            <a:r>
              <a:rPr lang="en-US" dirty="0" smtClean="0"/>
              <a:t>Publications</a:t>
            </a:r>
          </a:p>
        </p:txBody>
      </p:sp>
      <p:sp>
        <p:nvSpPr>
          <p:cNvPr id="12294" name="Rectangle 3"/>
          <p:cNvSpPr>
            <a:spLocks noGrp="1" noChangeArrowheads="1"/>
          </p:cNvSpPr>
          <p:nvPr>
            <p:ph type="body" idx="4294967295"/>
          </p:nvPr>
        </p:nvSpPr>
        <p:spPr>
          <a:xfrm>
            <a:off x="800100" y="1828800"/>
            <a:ext cx="7543800" cy="4114800"/>
          </a:xfrm>
        </p:spPr>
        <p:txBody>
          <a:bodyPr/>
          <a:lstStyle/>
          <a:p>
            <a:pPr eaLnBrk="1" hangingPunct="1">
              <a:lnSpc>
                <a:spcPct val="90000"/>
              </a:lnSpc>
              <a:buClr>
                <a:srgbClr val="006600"/>
              </a:buClr>
              <a:buFont typeface="Wingdings" pitchFamily="2" charset="2"/>
              <a:buChar char="§"/>
            </a:pPr>
            <a:r>
              <a:rPr lang="en-US" sz="2800" dirty="0" smtClean="0"/>
              <a:t>1931: </a:t>
            </a:r>
            <a:r>
              <a:rPr lang="en-US" sz="2800" i="1" dirty="0" smtClean="0"/>
              <a:t>Economic Control of Quality of Manufactured Product</a:t>
            </a:r>
          </a:p>
          <a:p>
            <a:pPr eaLnBrk="1" hangingPunct="1">
              <a:lnSpc>
                <a:spcPct val="90000"/>
              </a:lnSpc>
              <a:buClr>
                <a:srgbClr val="006600"/>
              </a:buClr>
              <a:buFont typeface="Wingdings" pitchFamily="2" charset="2"/>
              <a:buChar char="§"/>
            </a:pPr>
            <a:r>
              <a:rPr lang="en-US" sz="2800" dirty="0" smtClean="0"/>
              <a:t>1939: </a:t>
            </a:r>
            <a:r>
              <a:rPr lang="en-US" sz="2800" i="1" dirty="0" smtClean="0"/>
              <a:t>Statistical Method from the Viewpoint of Quality Control</a:t>
            </a:r>
          </a:p>
          <a:p>
            <a:pPr eaLnBrk="1" hangingPunct="1">
              <a:lnSpc>
                <a:spcPct val="90000"/>
              </a:lnSpc>
              <a:buClr>
                <a:srgbClr val="006600"/>
              </a:buClr>
              <a:buFont typeface="Wingdings" pitchFamily="2" charset="2"/>
              <a:buChar char="§"/>
            </a:pPr>
            <a:r>
              <a:rPr lang="en-US" sz="2800" dirty="0" smtClean="0"/>
              <a:t>Editor of the </a:t>
            </a:r>
            <a:r>
              <a:rPr lang="en-US" sz="2800" i="1" dirty="0" smtClean="0"/>
              <a:t>Mathematical Statistics Series</a:t>
            </a:r>
          </a:p>
          <a:p>
            <a:pPr eaLnBrk="1" hangingPunct="1">
              <a:lnSpc>
                <a:spcPct val="90000"/>
              </a:lnSpc>
              <a:buClr>
                <a:srgbClr val="006600"/>
              </a:buClr>
              <a:buFont typeface="Wingdings" pitchFamily="2" charset="2"/>
              <a:buChar char="§"/>
            </a:pPr>
            <a:r>
              <a:rPr lang="en-US" sz="2800" dirty="0" smtClean="0"/>
              <a:t>Numerous articles in professional journals, including many held internally at Bell Laboratories.</a:t>
            </a:r>
          </a:p>
        </p:txBody>
      </p:sp>
      <p:pic>
        <p:nvPicPr>
          <p:cNvPr id="122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7948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B3B3457-71A3-40A5-8F95-6D05DDCAF6DB}" type="slidenum">
              <a:rPr lang="en-US" sz="1400" smtClean="0"/>
              <a:pPr eaLnBrk="1" hangingPunct="1"/>
              <a:t>12</a:t>
            </a:fld>
            <a:endParaRPr lang="en-US" sz="1400" dirty="0" smtClean="0"/>
          </a:p>
        </p:txBody>
      </p:sp>
      <p:sp>
        <p:nvSpPr>
          <p:cNvPr id="13317" name="Rectangle 2"/>
          <p:cNvSpPr>
            <a:spLocks noGrp="1" noChangeArrowheads="1"/>
          </p:cNvSpPr>
          <p:nvPr>
            <p:ph type="title" idx="4294967295"/>
          </p:nvPr>
        </p:nvSpPr>
        <p:spPr>
          <a:xfrm>
            <a:off x="0" y="228600"/>
            <a:ext cx="7391400" cy="990600"/>
          </a:xfrm>
        </p:spPr>
        <p:txBody>
          <a:bodyPr/>
          <a:lstStyle/>
          <a:p>
            <a:pPr algn="l" eaLnBrk="1" hangingPunct="1"/>
            <a:r>
              <a:rPr lang="en-US" altLang="en-US" dirty="0" smtClean="0"/>
              <a:t>   Achievements in Quality</a:t>
            </a:r>
          </a:p>
        </p:txBody>
      </p:sp>
      <p:pic>
        <p:nvPicPr>
          <p:cNvPr id="133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1676400"/>
            <a:ext cx="4268788" cy="368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0" name="Text Box 5"/>
          <p:cNvSpPr txBox="1">
            <a:spLocks noChangeArrowheads="1"/>
          </p:cNvSpPr>
          <p:nvPr/>
        </p:nvSpPr>
        <p:spPr bwMode="auto">
          <a:xfrm>
            <a:off x="381000" y="1600200"/>
            <a:ext cx="2514600" cy="42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i="1" dirty="0">
                <a:solidFill>
                  <a:srgbClr val="0000FF"/>
                </a:solidFill>
              </a:rPr>
              <a:t>The PDSA Cycle was invented by Walter Shewhart.</a:t>
            </a:r>
          </a:p>
          <a:p>
            <a:pPr eaLnBrk="1" hangingPunct="1">
              <a:spcBef>
                <a:spcPct val="50000"/>
              </a:spcBef>
            </a:pPr>
            <a:r>
              <a:rPr lang="en-US" b="1" i="1" dirty="0">
                <a:solidFill>
                  <a:srgbClr val="0000FF"/>
                </a:solidFill>
              </a:rPr>
              <a:t>The Shewhart Cycle is better known today as the Deming Cycle, for it was W. Edwards Deming who sold it to the world.</a:t>
            </a:r>
            <a:r>
              <a:rPr lang="en-US" b="1" dirty="0">
                <a:solidFill>
                  <a:srgbClr val="0000FF"/>
                </a:solidFill>
              </a:rPr>
              <a:t> </a:t>
            </a:r>
          </a:p>
        </p:txBody>
      </p:sp>
      <p:pic>
        <p:nvPicPr>
          <p:cNvPr id="1332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446087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43511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812BECE-A893-4B21-8757-67F748768480}" type="slidenum">
              <a:rPr lang="en-US" sz="1400" smtClean="0"/>
              <a:pPr eaLnBrk="1" hangingPunct="1"/>
              <a:t>13</a:t>
            </a:fld>
            <a:endParaRPr lang="en-US" sz="1400" dirty="0" smtClean="0"/>
          </a:p>
        </p:txBody>
      </p:sp>
      <p:sp>
        <p:nvSpPr>
          <p:cNvPr id="14341" name="Rectangle 2"/>
          <p:cNvSpPr>
            <a:spLocks noGrp="1" noChangeArrowheads="1"/>
          </p:cNvSpPr>
          <p:nvPr>
            <p:ph type="title" idx="4294967295"/>
          </p:nvPr>
        </p:nvSpPr>
        <p:spPr>
          <a:xfrm>
            <a:off x="0" y="381000"/>
            <a:ext cx="7391400" cy="838200"/>
          </a:xfrm>
        </p:spPr>
        <p:txBody>
          <a:bodyPr/>
          <a:lstStyle/>
          <a:p>
            <a:pPr algn="l" eaLnBrk="1" hangingPunct="1"/>
            <a:r>
              <a:rPr lang="en-US" altLang="en-US" dirty="0" smtClean="0"/>
              <a:t>  Main Achievements in Quality</a:t>
            </a:r>
          </a:p>
        </p:txBody>
      </p:sp>
      <p:pic>
        <p:nvPicPr>
          <p:cNvPr id="1434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3" name="Text Box 5"/>
          <p:cNvSpPr txBox="1">
            <a:spLocks noChangeArrowheads="1"/>
          </p:cNvSpPr>
          <p:nvPr/>
        </p:nvSpPr>
        <p:spPr bwMode="auto">
          <a:xfrm>
            <a:off x="609600" y="1219200"/>
            <a:ext cx="7467600" cy="161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a:t>Dr. Shewhart developed the formulas and tables of constants used to create the </a:t>
            </a:r>
            <a:r>
              <a:rPr lang="en-US" sz="2800" i="1" dirty="0">
                <a:solidFill>
                  <a:srgbClr val="0000FF"/>
                </a:solidFill>
                <a:sym typeface="MS Reference 1" pitchFamily="2" charset="2"/>
              </a:rPr>
              <a:t></a:t>
            </a:r>
            <a:r>
              <a:rPr lang="en-US" sz="2800" i="1" dirty="0">
                <a:solidFill>
                  <a:srgbClr val="0000FF"/>
                </a:solidFill>
              </a:rPr>
              <a:t> </a:t>
            </a:r>
            <a:r>
              <a:rPr lang="en-US" i="1" dirty="0">
                <a:solidFill>
                  <a:srgbClr val="0000FF"/>
                </a:solidFill>
              </a:rPr>
              <a:t>and </a:t>
            </a:r>
            <a:r>
              <a:rPr lang="en-US" b="1" i="1" dirty="0">
                <a:solidFill>
                  <a:srgbClr val="0000FF"/>
                </a:solidFill>
              </a:rPr>
              <a:t>R</a:t>
            </a:r>
            <a:r>
              <a:rPr lang="en-US" i="1" dirty="0">
                <a:solidFill>
                  <a:srgbClr val="0000FF"/>
                </a:solidFill>
              </a:rPr>
              <a:t> Chart</a:t>
            </a:r>
            <a:r>
              <a:rPr lang="en-US" dirty="0"/>
              <a:t> and the calculation of </a:t>
            </a:r>
            <a:r>
              <a:rPr lang="en-US" i="1" dirty="0">
                <a:solidFill>
                  <a:srgbClr val="0000FF"/>
                </a:solidFill>
              </a:rPr>
              <a:t>Sigma</a:t>
            </a:r>
            <a:r>
              <a:rPr lang="en-US" dirty="0">
                <a:solidFill>
                  <a:srgbClr val="0000FF"/>
                </a:solidFill>
              </a:rPr>
              <a:t> (</a:t>
            </a:r>
            <a:r>
              <a:rPr lang="en-US" b="1" dirty="0">
                <a:solidFill>
                  <a:srgbClr val="0000FF"/>
                </a:solidFill>
                <a:sym typeface="Symbol" pitchFamily="18" charset="2"/>
              </a:rPr>
              <a:t></a:t>
            </a:r>
            <a:r>
              <a:rPr lang="en-US" dirty="0">
                <a:solidFill>
                  <a:srgbClr val="0000FF"/>
                </a:solidFill>
                <a:sym typeface="Symbol" pitchFamily="18" charset="2"/>
              </a:rPr>
              <a:t>),</a:t>
            </a:r>
            <a:r>
              <a:rPr lang="en-US" dirty="0">
                <a:sym typeface="Symbol" pitchFamily="18" charset="2"/>
              </a:rPr>
              <a:t> which is a measure of dispersion or width of a process.</a:t>
            </a:r>
          </a:p>
        </p:txBody>
      </p:sp>
      <p:pic>
        <p:nvPicPr>
          <p:cNvPr id="14344" name="Picture 7" descr="Xbar &amp; R Ch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905918"/>
            <a:ext cx="396240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Text Box 8"/>
          <p:cNvSpPr txBox="1">
            <a:spLocks noChangeArrowheads="1"/>
          </p:cNvSpPr>
          <p:nvPr/>
        </p:nvSpPr>
        <p:spPr bwMode="auto">
          <a:xfrm>
            <a:off x="6248400" y="5867400"/>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i="1" dirty="0"/>
              <a:t>Figure 2.1</a:t>
            </a:r>
          </a:p>
        </p:txBody>
      </p:sp>
      <p:sp>
        <p:nvSpPr>
          <p:cNvPr id="14346" name="Text Box 9"/>
          <p:cNvSpPr txBox="1">
            <a:spLocks noChangeArrowheads="1"/>
          </p:cNvSpPr>
          <p:nvPr/>
        </p:nvSpPr>
        <p:spPr bwMode="auto">
          <a:xfrm>
            <a:off x="609600" y="2971800"/>
            <a:ext cx="4114800" cy="319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i="1" dirty="0">
                <a:solidFill>
                  <a:srgbClr val="0000FF"/>
                </a:solidFill>
              </a:rPr>
              <a:t>The </a:t>
            </a:r>
            <a:r>
              <a:rPr lang="en-US" i="1" dirty="0">
                <a:solidFill>
                  <a:srgbClr val="0000FF"/>
                </a:solidFill>
                <a:sym typeface="MS Reference 1" pitchFamily="2" charset="2"/>
              </a:rPr>
              <a:t></a:t>
            </a:r>
            <a:r>
              <a:rPr lang="en-US" i="1" dirty="0">
                <a:solidFill>
                  <a:srgbClr val="0000FF"/>
                </a:solidFill>
              </a:rPr>
              <a:t> and </a:t>
            </a:r>
            <a:r>
              <a:rPr lang="en-US" b="1" i="1" dirty="0">
                <a:solidFill>
                  <a:srgbClr val="0000FF"/>
                </a:solidFill>
              </a:rPr>
              <a:t>R</a:t>
            </a:r>
            <a:r>
              <a:rPr lang="en-US" i="1" dirty="0">
                <a:solidFill>
                  <a:srgbClr val="0000FF"/>
                </a:solidFill>
              </a:rPr>
              <a:t> Chart is used today as a primary tool to show the variability of a process or system. </a:t>
            </a:r>
          </a:p>
          <a:p>
            <a:pPr eaLnBrk="1" hangingPunct="1">
              <a:spcBef>
                <a:spcPct val="50000"/>
              </a:spcBef>
            </a:pPr>
            <a:r>
              <a:rPr lang="en-US" i="1" dirty="0">
                <a:solidFill>
                  <a:srgbClr val="0000FF"/>
                </a:solidFill>
              </a:rPr>
              <a:t>The </a:t>
            </a:r>
            <a:r>
              <a:rPr lang="en-US" i="1" dirty="0">
                <a:solidFill>
                  <a:srgbClr val="0000FF"/>
                </a:solidFill>
                <a:sym typeface="MS Reference 1" pitchFamily="2" charset="2"/>
              </a:rPr>
              <a:t> chart shows the center of the process over time and the R chart the width or dispersion of the data over time</a:t>
            </a:r>
          </a:p>
        </p:txBody>
      </p:sp>
      <p:pic>
        <p:nvPicPr>
          <p:cNvPr id="14347"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693" y="1895927"/>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702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5BBD6E5-75AA-4B8F-B53B-514A71D7A8D8}" type="slidenum">
              <a:rPr lang="en-US" sz="1400" smtClean="0"/>
              <a:pPr eaLnBrk="1" hangingPunct="1"/>
              <a:t>14</a:t>
            </a:fld>
            <a:endParaRPr lang="en-US" sz="1400" dirty="0" smtClean="0"/>
          </a:p>
        </p:txBody>
      </p:sp>
      <p:sp>
        <p:nvSpPr>
          <p:cNvPr id="15365" name="Rectangle 2"/>
          <p:cNvSpPr>
            <a:spLocks noGrp="1" noChangeArrowheads="1"/>
          </p:cNvSpPr>
          <p:nvPr>
            <p:ph type="title" idx="4294967295"/>
          </p:nvPr>
        </p:nvSpPr>
        <p:spPr>
          <a:xfrm>
            <a:off x="0" y="381000"/>
            <a:ext cx="7391400" cy="838200"/>
          </a:xfrm>
        </p:spPr>
        <p:txBody>
          <a:bodyPr/>
          <a:lstStyle/>
          <a:p>
            <a:pPr algn="l" eaLnBrk="1" hangingPunct="1"/>
            <a:r>
              <a:rPr lang="en-US" altLang="en-US" dirty="0" smtClean="0"/>
              <a:t>  Main Achievements in Quality</a:t>
            </a:r>
          </a:p>
        </p:txBody>
      </p:sp>
      <p:pic>
        <p:nvPicPr>
          <p:cNvPr id="1536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397250"/>
            <a:ext cx="41148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8" name="Text Box 6"/>
          <p:cNvSpPr txBox="1">
            <a:spLocks noChangeArrowheads="1"/>
          </p:cNvSpPr>
          <p:nvPr/>
        </p:nvSpPr>
        <p:spPr bwMode="auto">
          <a:xfrm>
            <a:off x="609600" y="1371600"/>
            <a:ext cx="7315200"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a:t>These harts first appeared in a May 16, 1924 memo written by Dr. Shewhart and later in his 1931 text </a:t>
            </a:r>
            <a:r>
              <a:rPr lang="en-US" i="1" dirty="0"/>
              <a:t>Economic Control of Quality of Manufactured Product. </a:t>
            </a:r>
            <a:r>
              <a:rPr lang="en-US" dirty="0"/>
              <a:t>In this text he represented the foundation principles upon which modern quality control is based.</a:t>
            </a:r>
            <a:r>
              <a:rPr lang="en-US" i="1" dirty="0"/>
              <a:t> </a:t>
            </a:r>
          </a:p>
        </p:txBody>
      </p:sp>
      <p:sp>
        <p:nvSpPr>
          <p:cNvPr id="15369" name="Text Box 7"/>
          <p:cNvSpPr txBox="1">
            <a:spLocks noChangeArrowheads="1"/>
          </p:cNvSpPr>
          <p:nvPr/>
        </p:nvSpPr>
        <p:spPr bwMode="auto">
          <a:xfrm>
            <a:off x="609600" y="3352800"/>
            <a:ext cx="40386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Clr>
                <a:srgbClr val="006600"/>
              </a:buClr>
              <a:buFont typeface="Wingdings" pitchFamily="2" charset="2"/>
              <a:buChar char="§"/>
            </a:pPr>
            <a:r>
              <a:rPr lang="en-US" i="1" dirty="0">
                <a:solidFill>
                  <a:srgbClr val="0000FF"/>
                </a:solidFill>
              </a:rPr>
              <a:t>To define standards for the process.</a:t>
            </a:r>
          </a:p>
          <a:p>
            <a:pPr eaLnBrk="1" hangingPunct="1">
              <a:spcBef>
                <a:spcPct val="50000"/>
              </a:spcBef>
              <a:buClr>
                <a:srgbClr val="006600"/>
              </a:buClr>
              <a:buFont typeface="Wingdings" pitchFamily="2" charset="2"/>
              <a:buChar char="§"/>
            </a:pPr>
            <a:r>
              <a:rPr lang="en-US" i="1" dirty="0">
                <a:solidFill>
                  <a:srgbClr val="0000FF"/>
                </a:solidFill>
              </a:rPr>
              <a:t>To aid in problem-solving efforts attain the standards.</a:t>
            </a:r>
          </a:p>
          <a:p>
            <a:pPr eaLnBrk="1" hangingPunct="1">
              <a:spcBef>
                <a:spcPct val="50000"/>
              </a:spcBef>
              <a:buClr>
                <a:srgbClr val="006600"/>
              </a:buClr>
              <a:buFont typeface="Wingdings" pitchFamily="2" charset="2"/>
              <a:buChar char="§"/>
            </a:pPr>
            <a:r>
              <a:rPr lang="en-US" i="1" dirty="0">
                <a:solidFill>
                  <a:srgbClr val="0000FF"/>
                </a:solidFill>
              </a:rPr>
              <a:t>To serve to judge whether the standards have been met.</a:t>
            </a:r>
          </a:p>
        </p:txBody>
      </p:sp>
    </p:spTree>
    <p:extLst>
      <p:ext uri="{BB962C8B-B14F-4D97-AF65-F5344CB8AC3E}">
        <p14:creationId xmlns:p14="http://schemas.microsoft.com/office/powerpoint/2010/main" val="26945117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EB9005C-B749-45E4-A617-7FFDFE4C0D99}" type="slidenum">
              <a:rPr lang="en-US" sz="1400" smtClean="0"/>
              <a:pPr eaLnBrk="1" hangingPunct="1"/>
              <a:t>15</a:t>
            </a:fld>
            <a:endParaRPr lang="en-US" sz="1400" dirty="0" smtClean="0"/>
          </a:p>
        </p:txBody>
      </p:sp>
      <p:sp>
        <p:nvSpPr>
          <p:cNvPr id="16389" name="Rectangle 2"/>
          <p:cNvSpPr>
            <a:spLocks noGrp="1" noChangeArrowheads="1"/>
          </p:cNvSpPr>
          <p:nvPr>
            <p:ph type="title"/>
          </p:nvPr>
        </p:nvSpPr>
        <p:spPr>
          <a:xfrm>
            <a:off x="685800" y="304800"/>
            <a:ext cx="2438400" cy="1143000"/>
          </a:xfrm>
        </p:spPr>
        <p:txBody>
          <a:bodyPr/>
          <a:lstStyle/>
          <a:p>
            <a:pPr algn="l" eaLnBrk="1" hangingPunct="1"/>
            <a:r>
              <a:rPr lang="en-US" dirty="0" smtClean="0"/>
              <a:t>Influence</a:t>
            </a:r>
          </a:p>
        </p:txBody>
      </p:sp>
      <p:sp>
        <p:nvSpPr>
          <p:cNvPr id="16390" name="Rectangle 3"/>
          <p:cNvSpPr>
            <a:spLocks noGrp="1" noChangeArrowheads="1"/>
          </p:cNvSpPr>
          <p:nvPr>
            <p:ph type="body" sz="half" idx="1"/>
          </p:nvPr>
        </p:nvSpPr>
        <p:spPr>
          <a:xfrm>
            <a:off x="990600" y="1600200"/>
            <a:ext cx="7391400" cy="2438400"/>
          </a:xfrm>
        </p:spPr>
        <p:txBody>
          <a:bodyPr/>
          <a:lstStyle/>
          <a:p>
            <a:pPr eaLnBrk="1" hangingPunct="1">
              <a:buClr>
                <a:srgbClr val="006600"/>
              </a:buClr>
              <a:buFont typeface="Wingdings" pitchFamily="2" charset="2"/>
              <a:buChar char="§"/>
            </a:pPr>
            <a:r>
              <a:rPr lang="en-US" sz="2800" dirty="0" smtClean="0"/>
              <a:t>The Father of TQM or Possibly The Grandfather of TQM</a:t>
            </a:r>
          </a:p>
          <a:p>
            <a:pPr eaLnBrk="1" hangingPunct="1">
              <a:buClr>
                <a:srgbClr val="006600"/>
              </a:buClr>
              <a:buFont typeface="Wingdings" pitchFamily="2" charset="2"/>
              <a:buChar char="§"/>
            </a:pPr>
            <a:endParaRPr lang="en-US" sz="1400" dirty="0" smtClean="0"/>
          </a:p>
          <a:p>
            <a:pPr eaLnBrk="1" hangingPunct="1">
              <a:buClr>
                <a:srgbClr val="006600"/>
              </a:buClr>
              <a:buFont typeface="Wingdings" pitchFamily="2" charset="2"/>
              <a:buChar char="§"/>
            </a:pPr>
            <a:r>
              <a:rPr lang="en-US" sz="2800" dirty="0" smtClean="0"/>
              <a:t>Mentor to W. Edwards Deming</a:t>
            </a:r>
          </a:p>
        </p:txBody>
      </p:sp>
      <p:sp>
        <p:nvSpPr>
          <p:cNvPr id="16391" name="Text Box 4"/>
          <p:cNvSpPr txBox="1">
            <a:spLocks noChangeArrowheads="1"/>
          </p:cNvSpPr>
          <p:nvPr/>
        </p:nvSpPr>
        <p:spPr bwMode="auto">
          <a:xfrm>
            <a:off x="990600" y="3886200"/>
            <a:ext cx="7315200" cy="192722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30000"/>
              </a:spcBef>
            </a:pPr>
            <a:r>
              <a:rPr lang="en-US" b="1" i="1" dirty="0">
                <a:solidFill>
                  <a:schemeClr val="accent2"/>
                </a:solidFill>
                <a:latin typeface="Times" charset="0"/>
              </a:rPr>
              <a:t>Shewhart is recognized by some as the Father of TQM, while others see him as the Grandfather of TQM, largely due to his influence on W. Edwards Deming. He planted ideas that Deming took to Japan.</a:t>
            </a:r>
            <a:r>
              <a:rPr lang="en-US" i="1" dirty="0">
                <a:solidFill>
                  <a:schemeClr val="accent2"/>
                </a:solidFill>
                <a:latin typeface="Times" charset="0"/>
              </a:rPr>
              <a:t> </a:t>
            </a:r>
            <a:r>
              <a:rPr lang="en-US" b="1" i="1" dirty="0">
                <a:solidFill>
                  <a:schemeClr val="accent2"/>
                </a:solidFill>
                <a:latin typeface="Times" charset="0"/>
              </a:rPr>
              <a:t>(particularly the concept of Profound Knowledge)</a:t>
            </a:r>
            <a:endParaRPr lang="en-US" i="1" dirty="0">
              <a:solidFill>
                <a:schemeClr val="accent2"/>
              </a:solidFill>
              <a:latin typeface="Times" charset="0"/>
            </a:endParaRPr>
          </a:p>
        </p:txBody>
      </p:sp>
      <p:pic>
        <p:nvPicPr>
          <p:cNvPr id="163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05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91B1C18-B170-4C3F-8C49-41BC6273F814}" type="slidenum">
              <a:rPr lang="en-US" sz="1400" smtClean="0"/>
              <a:pPr eaLnBrk="1" hangingPunct="1"/>
              <a:t>16</a:t>
            </a:fld>
            <a:endParaRPr lang="en-US" sz="1400" dirty="0" smtClean="0"/>
          </a:p>
        </p:txBody>
      </p:sp>
      <p:sp>
        <p:nvSpPr>
          <p:cNvPr id="17413" name="Rectangle 2"/>
          <p:cNvSpPr>
            <a:spLocks noGrp="1" noChangeArrowheads="1"/>
          </p:cNvSpPr>
          <p:nvPr>
            <p:ph type="title" idx="4294967295"/>
          </p:nvPr>
        </p:nvSpPr>
        <p:spPr>
          <a:xfrm>
            <a:off x="609600" y="609600"/>
            <a:ext cx="4267200" cy="1143000"/>
          </a:xfrm>
        </p:spPr>
        <p:txBody>
          <a:bodyPr/>
          <a:lstStyle/>
          <a:p>
            <a:pPr algn="l" eaLnBrk="1" hangingPunct="1"/>
            <a:r>
              <a:rPr lang="en-US" dirty="0" smtClean="0"/>
              <a:t>Shewhart Medal</a:t>
            </a:r>
          </a:p>
        </p:txBody>
      </p:sp>
      <p:sp>
        <p:nvSpPr>
          <p:cNvPr id="17414" name="Rectangle 3"/>
          <p:cNvSpPr>
            <a:spLocks noGrp="1" noChangeArrowheads="1"/>
          </p:cNvSpPr>
          <p:nvPr>
            <p:ph type="body" idx="4294967295"/>
          </p:nvPr>
        </p:nvSpPr>
        <p:spPr>
          <a:xfrm>
            <a:off x="685800" y="1981200"/>
            <a:ext cx="7772400" cy="3505200"/>
          </a:xfrm>
        </p:spPr>
        <p:txBody>
          <a:bodyPr/>
          <a:lstStyle/>
          <a:p>
            <a:pPr eaLnBrk="1" hangingPunct="1">
              <a:buClr>
                <a:srgbClr val="006600"/>
              </a:buClr>
              <a:buFont typeface="Wingdings" pitchFamily="2" charset="2"/>
              <a:buChar char="§"/>
            </a:pPr>
            <a:r>
              <a:rPr lang="en-US" dirty="0" smtClean="0"/>
              <a:t>Awarded yearly to an organization which has “demonstrated the most outstanding technical leadership in the field of modern quality control, especially through the development to its theory, principles, and techniques…”</a:t>
            </a:r>
          </a:p>
        </p:txBody>
      </p:sp>
      <p:pic>
        <p:nvPicPr>
          <p:cNvPr id="1741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40904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9659CD4-F749-420D-9F20-FBC6BC39A90E}" type="slidenum">
              <a:rPr lang="en-US" sz="1400" smtClean="0"/>
              <a:pPr eaLnBrk="1" hangingPunct="1"/>
              <a:t>17</a:t>
            </a:fld>
            <a:endParaRPr lang="en-US" sz="1400" dirty="0" smtClean="0"/>
          </a:p>
        </p:txBody>
      </p:sp>
      <p:sp>
        <p:nvSpPr>
          <p:cNvPr id="18437" name="Rectangle 2"/>
          <p:cNvSpPr>
            <a:spLocks noGrp="1" noChangeArrowheads="1"/>
          </p:cNvSpPr>
          <p:nvPr>
            <p:ph type="body" idx="4294967295"/>
          </p:nvPr>
        </p:nvSpPr>
        <p:spPr>
          <a:xfrm>
            <a:off x="838200" y="1676400"/>
            <a:ext cx="7467600" cy="4267200"/>
          </a:xfrm>
        </p:spPr>
        <p:txBody>
          <a:bodyPr/>
          <a:lstStyle/>
          <a:p>
            <a:pPr marL="0" indent="0" eaLnBrk="1" hangingPunct="1">
              <a:lnSpc>
                <a:spcPct val="90000"/>
              </a:lnSpc>
              <a:buFontTx/>
              <a:buNone/>
            </a:pPr>
            <a:r>
              <a:rPr lang="en-US" b="1" i="1" dirty="0" smtClean="0">
                <a:solidFill>
                  <a:srgbClr val="0000FF"/>
                </a:solidFill>
              </a:rPr>
              <a:t> “Both pure and applied science have gradually pushed further and further the requirements for accuracy and precision. </a:t>
            </a:r>
          </a:p>
          <a:p>
            <a:pPr marL="0" indent="0" eaLnBrk="1" hangingPunct="1">
              <a:lnSpc>
                <a:spcPct val="90000"/>
              </a:lnSpc>
              <a:buFontTx/>
              <a:buNone/>
            </a:pPr>
            <a:r>
              <a:rPr lang="en-US" b="1" i="1" dirty="0" smtClean="0">
                <a:solidFill>
                  <a:srgbClr val="0000FF"/>
                </a:solidFill>
              </a:rPr>
              <a:t>However, applied science, particularly in the mass production of interchangeable parts, is even more exacting than pure science in certain matters of accuracy and precision.”</a:t>
            </a:r>
          </a:p>
          <a:p>
            <a:pPr marL="0" indent="0" eaLnBrk="1" hangingPunct="1">
              <a:lnSpc>
                <a:spcPct val="90000"/>
              </a:lnSpc>
              <a:buFontTx/>
              <a:buNone/>
            </a:pPr>
            <a:r>
              <a:rPr lang="en-US" b="1" i="1" dirty="0" smtClean="0"/>
              <a:t>                                           </a:t>
            </a:r>
            <a:r>
              <a:rPr lang="en-US" sz="2400" b="1" i="1" dirty="0" smtClean="0">
                <a:solidFill>
                  <a:srgbClr val="0000FF"/>
                </a:solidFill>
              </a:rPr>
              <a:t>Walter A. Shewhart</a:t>
            </a:r>
          </a:p>
        </p:txBody>
      </p:sp>
      <p:pic>
        <p:nvPicPr>
          <p:cNvPr id="184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1333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48E0129-D34A-4CBE-A071-47B861CA686A}" type="slidenum">
              <a:rPr lang="en-US" sz="1400" smtClean="0"/>
              <a:pPr eaLnBrk="1" hangingPunct="1"/>
              <a:t>18</a:t>
            </a:fld>
            <a:endParaRPr lang="en-US" sz="1400" dirty="0" smtClean="0"/>
          </a:p>
        </p:txBody>
      </p:sp>
      <p:sp>
        <p:nvSpPr>
          <p:cNvPr id="19461" name="Rectangle 2"/>
          <p:cNvSpPr>
            <a:spLocks noGrp="1" noChangeArrowheads="1"/>
          </p:cNvSpPr>
          <p:nvPr>
            <p:ph type="title"/>
          </p:nvPr>
        </p:nvSpPr>
        <p:spPr>
          <a:xfrm>
            <a:off x="685800" y="304800"/>
            <a:ext cx="7772400" cy="1143000"/>
          </a:xfrm>
        </p:spPr>
        <p:txBody>
          <a:bodyPr/>
          <a:lstStyle/>
          <a:p>
            <a:pPr eaLnBrk="1" hangingPunct="1"/>
            <a:r>
              <a:rPr lang="en-US" dirty="0" smtClean="0"/>
              <a:t>Dr. Armand V. Feigenbaum</a:t>
            </a:r>
          </a:p>
        </p:txBody>
      </p:sp>
      <p:pic>
        <p:nvPicPr>
          <p:cNvPr id="1946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447800"/>
            <a:ext cx="26797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Text Box 4"/>
          <p:cNvSpPr txBox="1">
            <a:spLocks noChangeArrowheads="1"/>
          </p:cNvSpPr>
          <p:nvPr/>
        </p:nvSpPr>
        <p:spPr bwMode="auto">
          <a:xfrm>
            <a:off x="762000" y="2133600"/>
            <a:ext cx="411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dirty="0"/>
          </a:p>
        </p:txBody>
      </p:sp>
      <p:sp>
        <p:nvSpPr>
          <p:cNvPr id="19464" name="Text Box 5"/>
          <p:cNvSpPr txBox="1">
            <a:spLocks noChangeArrowheads="1"/>
          </p:cNvSpPr>
          <p:nvPr/>
        </p:nvSpPr>
        <p:spPr bwMode="auto">
          <a:xfrm>
            <a:off x="914400" y="1524000"/>
            <a:ext cx="4267200" cy="428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500" b="1" i="1" dirty="0">
                <a:solidFill>
                  <a:srgbClr val="0000FF"/>
                </a:solidFill>
              </a:rPr>
              <a:t>“Quality is not a factor to be managed but a method of managing operations and integrating the marketing, technology, production, information, and finance areas throughout a company’s quality value chain with the subsequent favorable impact on manufacturing and service effectiveness”</a:t>
            </a:r>
          </a:p>
        </p:txBody>
      </p:sp>
      <p:sp>
        <p:nvSpPr>
          <p:cNvPr id="19465" name="Text Box 6"/>
          <p:cNvSpPr txBox="1">
            <a:spLocks noChangeArrowheads="1"/>
          </p:cNvSpPr>
          <p:nvPr/>
        </p:nvSpPr>
        <p:spPr bwMode="auto">
          <a:xfrm>
            <a:off x="5486400" y="5410200"/>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i="1" dirty="0">
                <a:solidFill>
                  <a:srgbClr val="FF0000"/>
                </a:solidFill>
                <a:effectLst>
                  <a:outerShdw blurRad="38100" dist="38100" dir="2700000" algn="tl">
                    <a:srgbClr val="000000">
                      <a:alpha val="43137"/>
                    </a:srgbClr>
                  </a:outerShdw>
                </a:effectLst>
              </a:rPr>
              <a:t>The Father of TQM</a:t>
            </a:r>
          </a:p>
        </p:txBody>
      </p:sp>
    </p:spTree>
    <p:extLst>
      <p:ext uri="{BB962C8B-B14F-4D97-AF65-F5344CB8AC3E}">
        <p14:creationId xmlns:p14="http://schemas.microsoft.com/office/powerpoint/2010/main" val="501377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715B1F1-75E7-495A-94E3-BC496BB9CA3E}" type="slidenum">
              <a:rPr lang="en-US" sz="1400" smtClean="0"/>
              <a:pPr eaLnBrk="1" hangingPunct="1"/>
              <a:t>19</a:t>
            </a:fld>
            <a:endParaRPr lang="en-US" sz="1400" dirty="0" smtClean="0"/>
          </a:p>
        </p:txBody>
      </p:sp>
      <p:sp>
        <p:nvSpPr>
          <p:cNvPr id="20485" name="Rectangle 2"/>
          <p:cNvSpPr>
            <a:spLocks noGrp="1" noChangeArrowheads="1"/>
          </p:cNvSpPr>
          <p:nvPr>
            <p:ph type="title"/>
          </p:nvPr>
        </p:nvSpPr>
        <p:spPr>
          <a:xfrm>
            <a:off x="685800" y="381000"/>
            <a:ext cx="4572000" cy="1143000"/>
          </a:xfrm>
        </p:spPr>
        <p:txBody>
          <a:bodyPr/>
          <a:lstStyle/>
          <a:p>
            <a:pPr algn="l" eaLnBrk="1" hangingPunct="1"/>
            <a:r>
              <a:rPr lang="en-US" dirty="0" smtClean="0"/>
              <a:t>Founder of TQC</a:t>
            </a:r>
          </a:p>
        </p:txBody>
      </p:sp>
      <p:sp>
        <p:nvSpPr>
          <p:cNvPr id="20486" name="Text Box 3"/>
          <p:cNvSpPr txBox="1">
            <a:spLocks noChangeArrowheads="1"/>
          </p:cNvSpPr>
          <p:nvPr/>
        </p:nvSpPr>
        <p:spPr bwMode="auto">
          <a:xfrm>
            <a:off x="685800" y="1600200"/>
            <a:ext cx="7772400" cy="43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6863" indent="-29686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3200" dirty="0"/>
              <a:t>Born in 1920-</a:t>
            </a:r>
          </a:p>
          <a:p>
            <a:pPr eaLnBrk="1" hangingPunct="1">
              <a:lnSpc>
                <a:spcPct val="90000"/>
              </a:lnSpc>
              <a:spcBef>
                <a:spcPct val="20000"/>
              </a:spcBef>
              <a:buClr>
                <a:schemeClr val="accent2"/>
              </a:buClr>
              <a:buFont typeface="Wingdings" pitchFamily="2" charset="2"/>
              <a:buChar char="§"/>
            </a:pPr>
            <a:r>
              <a:rPr lang="en-US" sz="3200" dirty="0"/>
              <a:t>Feigenbaum is credited with being the founder of the idea of Total Quality Control</a:t>
            </a:r>
          </a:p>
          <a:p>
            <a:pPr eaLnBrk="1" hangingPunct="1">
              <a:lnSpc>
                <a:spcPct val="90000"/>
              </a:lnSpc>
              <a:spcBef>
                <a:spcPct val="20000"/>
              </a:spcBef>
              <a:buClr>
                <a:schemeClr val="accent2"/>
              </a:buClr>
              <a:buFont typeface="Wingdings" pitchFamily="2" charset="2"/>
              <a:buChar char="§"/>
            </a:pPr>
            <a:r>
              <a:rPr lang="en-US" sz="3200" dirty="0"/>
              <a:t>He developed it by combining ideas of Ishikawa, Shewhart, Taguchi, Deming, and Juran</a:t>
            </a:r>
          </a:p>
          <a:p>
            <a:pPr eaLnBrk="1" hangingPunct="1">
              <a:lnSpc>
                <a:spcPct val="90000"/>
              </a:lnSpc>
              <a:spcBef>
                <a:spcPct val="20000"/>
              </a:spcBef>
              <a:buClr>
                <a:schemeClr val="accent2"/>
              </a:buClr>
              <a:buFont typeface="Wingdings" pitchFamily="2" charset="2"/>
              <a:buChar char="§"/>
            </a:pPr>
            <a:r>
              <a:rPr lang="en-US" sz="3200" dirty="0"/>
              <a:t>He published his ideas in the book “Total Quality Control” in 1951, while he was a grad student at MIT</a:t>
            </a:r>
            <a:endParaRPr lang="en-US" dirty="0"/>
          </a:p>
        </p:txBody>
      </p:sp>
      <p:pic>
        <p:nvPicPr>
          <p:cNvPr id="204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0623" y="5539582"/>
            <a:ext cx="650875" cy="77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6417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C9F2A49-D126-45D1-BEA3-E6F436561D62}" type="slidenum">
              <a:rPr lang="en-US" sz="1400" smtClean="0"/>
              <a:pPr eaLnBrk="1" hangingPunct="1"/>
              <a:t>2</a:t>
            </a:fld>
            <a:endParaRPr lang="en-US" sz="1400" dirty="0" smtClean="0"/>
          </a:p>
        </p:txBody>
      </p:sp>
      <p:sp>
        <p:nvSpPr>
          <p:cNvPr id="3077" name="Rectangle 2"/>
          <p:cNvSpPr>
            <a:spLocks noGrp="1" noChangeArrowheads="1"/>
          </p:cNvSpPr>
          <p:nvPr>
            <p:ph type="title"/>
          </p:nvPr>
        </p:nvSpPr>
        <p:spPr>
          <a:xfrm>
            <a:off x="685800" y="381000"/>
            <a:ext cx="7772400" cy="1143000"/>
          </a:xfrm>
        </p:spPr>
        <p:txBody>
          <a:bodyPr/>
          <a:lstStyle/>
          <a:p>
            <a:pPr eaLnBrk="1" hangingPunct="1"/>
            <a:r>
              <a:rPr lang="en-US" dirty="0" smtClean="0"/>
              <a:t>What is Theory</a:t>
            </a:r>
          </a:p>
        </p:txBody>
      </p:sp>
      <p:sp>
        <p:nvSpPr>
          <p:cNvPr id="3078" name="Rectangle 3"/>
          <p:cNvSpPr>
            <a:spLocks noGrp="1" noChangeArrowheads="1"/>
          </p:cNvSpPr>
          <p:nvPr>
            <p:ph type="body" idx="1"/>
          </p:nvPr>
        </p:nvSpPr>
        <p:spPr>
          <a:xfrm>
            <a:off x="685800" y="1524000"/>
            <a:ext cx="8077200" cy="4114800"/>
          </a:xfrm>
        </p:spPr>
        <p:txBody>
          <a:bodyPr/>
          <a:lstStyle/>
          <a:p>
            <a:pPr eaLnBrk="1" hangingPunct="1">
              <a:buClr>
                <a:srgbClr val="0000FF"/>
              </a:buClr>
              <a:buFont typeface="Wingdings" pitchFamily="2" charset="2"/>
              <a:buChar char="§"/>
            </a:pPr>
            <a:r>
              <a:rPr lang="en-US" dirty="0" smtClean="0"/>
              <a:t>The term theory is often misused generally theory is a </a:t>
            </a:r>
            <a:r>
              <a:rPr lang="en-US" dirty="0" smtClean="0">
                <a:solidFill>
                  <a:srgbClr val="002060"/>
                </a:solidFill>
                <a:effectLst>
                  <a:outerShdw blurRad="38100" dist="38100" dir="2700000" algn="tl">
                    <a:srgbClr val="000000">
                      <a:alpha val="43137"/>
                    </a:srgbClr>
                  </a:outerShdw>
                </a:effectLst>
              </a:rPr>
              <a:t>“</a:t>
            </a:r>
            <a:r>
              <a:rPr lang="en-US" i="1" dirty="0" smtClean="0">
                <a:solidFill>
                  <a:srgbClr val="002060"/>
                </a:solidFill>
                <a:effectLst>
                  <a:outerShdw blurRad="38100" dist="38100" dir="2700000" algn="tl">
                    <a:srgbClr val="000000">
                      <a:alpha val="43137"/>
                    </a:srgbClr>
                  </a:outerShdw>
                </a:effectLst>
              </a:rPr>
              <a:t>coherent group of general propositions used as principles of explanation for a class of phenomena”</a:t>
            </a:r>
          </a:p>
          <a:p>
            <a:pPr lvl="1" eaLnBrk="1" hangingPunct="1">
              <a:buClr>
                <a:srgbClr val="0000FF"/>
              </a:buClr>
              <a:buFont typeface="Wingdings" pitchFamily="2" charset="2"/>
              <a:buChar char="§"/>
            </a:pPr>
            <a:r>
              <a:rPr lang="en-US" sz="3200" dirty="0" smtClean="0">
                <a:solidFill>
                  <a:srgbClr val="002060"/>
                </a:solidFill>
                <a:effectLst>
                  <a:outerShdw blurRad="38100" dist="38100" dir="2700000" algn="tl">
                    <a:srgbClr val="000000">
                      <a:alpha val="43137"/>
                    </a:srgbClr>
                  </a:outerShdw>
                </a:effectLst>
              </a:rPr>
              <a:t>As yet, there is not a unified theory explaining quality improvement that is widely accepted by the quality community, but all systems share the basics of TQM…</a:t>
            </a:r>
          </a:p>
        </p:txBody>
      </p:sp>
    </p:spTree>
    <p:extLst>
      <p:ext uri="{BB962C8B-B14F-4D97-AF65-F5344CB8AC3E}">
        <p14:creationId xmlns:p14="http://schemas.microsoft.com/office/powerpoint/2010/main" val="1090228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C98F826-3FF9-4250-ABD4-997E3FBB5721}" type="slidenum">
              <a:rPr lang="en-US" sz="1400" smtClean="0"/>
              <a:pPr eaLnBrk="1" hangingPunct="1"/>
              <a:t>20</a:t>
            </a:fld>
            <a:endParaRPr lang="en-US" sz="1400" dirty="0" smtClean="0"/>
          </a:p>
        </p:txBody>
      </p:sp>
      <p:sp>
        <p:nvSpPr>
          <p:cNvPr id="21509" name="Rectangle 2"/>
          <p:cNvSpPr>
            <a:spLocks noGrp="1" noChangeArrowheads="1"/>
          </p:cNvSpPr>
          <p:nvPr>
            <p:ph type="title"/>
          </p:nvPr>
        </p:nvSpPr>
        <p:spPr>
          <a:xfrm>
            <a:off x="685800" y="381000"/>
            <a:ext cx="2286000" cy="1143000"/>
          </a:xfrm>
        </p:spPr>
        <p:txBody>
          <a:bodyPr/>
          <a:lstStyle/>
          <a:p>
            <a:pPr algn="l" eaLnBrk="1" hangingPunct="1"/>
            <a:r>
              <a:rPr lang="en-US" dirty="0" smtClean="0"/>
              <a:t>TQC</a:t>
            </a:r>
          </a:p>
        </p:txBody>
      </p:sp>
      <p:sp>
        <p:nvSpPr>
          <p:cNvPr id="21510" name="Text Box 3"/>
          <p:cNvSpPr txBox="1">
            <a:spLocks noChangeArrowheads="1"/>
          </p:cNvSpPr>
          <p:nvPr/>
        </p:nvSpPr>
        <p:spPr bwMode="auto">
          <a:xfrm>
            <a:off x="723900" y="1600200"/>
            <a:ext cx="7696200" cy="467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38138" indent="-338138"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Clr>
                <a:schemeClr val="accent2"/>
              </a:buClr>
              <a:buFont typeface="Wingdings" pitchFamily="2" charset="2"/>
              <a:buChar char="§"/>
            </a:pPr>
            <a:r>
              <a:rPr lang="en-US" sz="3200" dirty="0"/>
              <a:t>Many editions of his book have been published, and it is considered to be the “Bible” of the TQC field</a:t>
            </a:r>
          </a:p>
          <a:p>
            <a:pPr eaLnBrk="1" hangingPunct="1">
              <a:spcBef>
                <a:spcPct val="20000"/>
              </a:spcBef>
              <a:buClr>
                <a:schemeClr val="accent2"/>
              </a:buClr>
              <a:buFont typeface="Wingdings" pitchFamily="2" charset="2"/>
              <a:buChar char="§"/>
            </a:pPr>
            <a:r>
              <a:rPr lang="en-US" sz="3200" dirty="0"/>
              <a:t>Future refinements of TQC are now what we call TQM</a:t>
            </a:r>
          </a:p>
          <a:p>
            <a:pPr eaLnBrk="1" hangingPunct="1">
              <a:spcBef>
                <a:spcPct val="20000"/>
              </a:spcBef>
              <a:buClr>
                <a:schemeClr val="accent2"/>
              </a:buClr>
              <a:buFont typeface="Wingdings" pitchFamily="2" charset="2"/>
              <a:buChar char="§"/>
            </a:pPr>
            <a:r>
              <a:rPr lang="en-US" sz="3200" dirty="0"/>
              <a:t>He believes that quality is a mindset that makes an organization more effective and is a fundamental element of business strategy</a:t>
            </a:r>
          </a:p>
        </p:txBody>
      </p:sp>
      <p:pic>
        <p:nvPicPr>
          <p:cNvPr id="215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8323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CE6B1E8-4BC9-4299-8823-9DF7A99D7CA6}" type="slidenum">
              <a:rPr lang="en-US" sz="1400" smtClean="0"/>
              <a:pPr eaLnBrk="1" hangingPunct="1"/>
              <a:t>21</a:t>
            </a:fld>
            <a:endParaRPr lang="en-US" sz="1400" dirty="0" smtClean="0"/>
          </a:p>
        </p:txBody>
      </p:sp>
      <p:sp>
        <p:nvSpPr>
          <p:cNvPr id="22533" name="Rectangle 2"/>
          <p:cNvSpPr>
            <a:spLocks noGrp="1" noChangeArrowheads="1"/>
          </p:cNvSpPr>
          <p:nvPr>
            <p:ph type="title"/>
          </p:nvPr>
        </p:nvSpPr>
        <p:spPr>
          <a:xfrm>
            <a:off x="685800" y="381000"/>
            <a:ext cx="3276600" cy="1143000"/>
          </a:xfrm>
        </p:spPr>
        <p:txBody>
          <a:bodyPr/>
          <a:lstStyle/>
          <a:p>
            <a:pPr algn="l" eaLnBrk="1" hangingPunct="1"/>
            <a:r>
              <a:rPr lang="en-US" dirty="0" smtClean="0"/>
              <a:t>Background</a:t>
            </a:r>
          </a:p>
        </p:txBody>
      </p:sp>
      <p:sp>
        <p:nvSpPr>
          <p:cNvPr id="22534" name="Text Box 3"/>
          <p:cNvSpPr txBox="1">
            <a:spLocks noChangeArrowheads="1"/>
          </p:cNvSpPr>
          <p:nvPr/>
        </p:nvSpPr>
        <p:spPr bwMode="auto">
          <a:xfrm>
            <a:off x="762000" y="1600200"/>
            <a:ext cx="7315200" cy="454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38138" indent="-338138" eaLnBrk="0" hangingPunct="0">
              <a:defRPr sz="2400">
                <a:solidFill>
                  <a:schemeClr val="tx1"/>
                </a:solidFill>
                <a:latin typeface="Times New Roman" pitchFamily="18" charset="0"/>
              </a:defRPr>
            </a:lvl1pPr>
            <a:lvl2pPr marL="927100" indent="-3476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3200" dirty="0"/>
              <a:t>The Japanese first took notice of his ideas when he was working as Head of Quality for GE</a:t>
            </a:r>
          </a:p>
          <a:p>
            <a:pPr lvl="1" eaLnBrk="1" hangingPunct="1">
              <a:lnSpc>
                <a:spcPct val="90000"/>
              </a:lnSpc>
              <a:spcBef>
                <a:spcPct val="20000"/>
              </a:spcBef>
              <a:buClr>
                <a:schemeClr val="accent2"/>
              </a:buClr>
              <a:buFont typeface="Wingdings" pitchFamily="2" charset="2"/>
              <a:buChar char="§"/>
            </a:pPr>
            <a:r>
              <a:rPr lang="en-US" sz="2800" b="1" i="1" dirty="0">
                <a:solidFill>
                  <a:srgbClr val="0000FF"/>
                </a:solidFill>
              </a:rPr>
              <a:t>his work brought him into contact with companies like Hitachi and Toshiba</a:t>
            </a:r>
          </a:p>
          <a:p>
            <a:pPr eaLnBrk="1" hangingPunct="1">
              <a:lnSpc>
                <a:spcPct val="90000"/>
              </a:lnSpc>
              <a:spcBef>
                <a:spcPct val="20000"/>
              </a:spcBef>
              <a:buClr>
                <a:schemeClr val="accent2"/>
              </a:buClr>
              <a:buFont typeface="Wingdings" pitchFamily="2" charset="2"/>
              <a:buChar char="§"/>
            </a:pPr>
            <a:r>
              <a:rPr lang="en-US" sz="3200" dirty="0"/>
              <a:t>He is the founder and president of General Systems Co, an international engineering company that designs and implements total quality systems (in Pittsfield, MA)</a:t>
            </a:r>
          </a:p>
        </p:txBody>
      </p:sp>
      <p:pic>
        <p:nvPicPr>
          <p:cNvPr id="2253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8655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A0B99F2-1EE4-4BE9-9394-57B653688E01}" type="slidenum">
              <a:rPr lang="en-US" sz="1400" smtClean="0"/>
              <a:pPr eaLnBrk="1" hangingPunct="1"/>
              <a:t>22</a:t>
            </a:fld>
            <a:endParaRPr lang="en-US" sz="1400" dirty="0" smtClean="0"/>
          </a:p>
        </p:txBody>
      </p:sp>
      <p:sp>
        <p:nvSpPr>
          <p:cNvPr id="23557" name="Rectangle 2"/>
          <p:cNvSpPr>
            <a:spLocks noGrp="1" noChangeArrowheads="1"/>
          </p:cNvSpPr>
          <p:nvPr>
            <p:ph type="title"/>
          </p:nvPr>
        </p:nvSpPr>
        <p:spPr>
          <a:xfrm>
            <a:off x="838200" y="381000"/>
            <a:ext cx="5638800" cy="1143000"/>
          </a:xfrm>
        </p:spPr>
        <p:txBody>
          <a:bodyPr/>
          <a:lstStyle/>
          <a:p>
            <a:pPr algn="l" eaLnBrk="1" hangingPunct="1"/>
            <a:r>
              <a:rPr lang="en-US" dirty="0" smtClean="0"/>
              <a:t>10 Basic Benchmarks</a:t>
            </a:r>
          </a:p>
        </p:txBody>
      </p:sp>
      <p:sp>
        <p:nvSpPr>
          <p:cNvPr id="23558" name="Text Box 3"/>
          <p:cNvSpPr txBox="1">
            <a:spLocks noChangeArrowheads="1"/>
          </p:cNvSpPr>
          <p:nvPr/>
        </p:nvSpPr>
        <p:spPr bwMode="auto">
          <a:xfrm>
            <a:off x="457200" y="1676400"/>
            <a:ext cx="8115300" cy="411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400">
                <a:solidFill>
                  <a:schemeClr val="tx1"/>
                </a:solidFill>
                <a:latin typeface="Times New Roman" pitchFamily="18" charset="0"/>
              </a:defRPr>
            </a:lvl1pPr>
            <a:lvl2pPr marL="914400" indent="-45720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eaLnBrk="1" hangingPunct="1">
              <a:spcBef>
                <a:spcPct val="20000"/>
              </a:spcBef>
            </a:pPr>
            <a:r>
              <a:rPr lang="en-US" sz="4000" dirty="0">
                <a:solidFill>
                  <a:srgbClr val="0000FF"/>
                </a:solidFill>
              </a:rPr>
              <a:t>Quality…</a:t>
            </a:r>
          </a:p>
          <a:p>
            <a:pPr lvl="1" eaLnBrk="1" hangingPunct="1">
              <a:spcBef>
                <a:spcPct val="20000"/>
              </a:spcBef>
              <a:buClr>
                <a:schemeClr val="tx1"/>
              </a:buClr>
              <a:buFont typeface="Monotype Sorts" pitchFamily="2" charset="2"/>
              <a:buAutoNum type="arabicPeriod"/>
            </a:pPr>
            <a:r>
              <a:rPr lang="en-US" sz="3200" dirty="0"/>
              <a:t>is company wide</a:t>
            </a:r>
          </a:p>
          <a:p>
            <a:pPr lvl="1" eaLnBrk="1" hangingPunct="1">
              <a:spcBef>
                <a:spcPct val="20000"/>
              </a:spcBef>
              <a:buClr>
                <a:schemeClr val="tx1"/>
              </a:buClr>
              <a:buFont typeface="Monotype Sorts" pitchFamily="2" charset="2"/>
              <a:buAutoNum type="arabicPeriod"/>
            </a:pPr>
            <a:r>
              <a:rPr lang="en-US" sz="3200" dirty="0"/>
              <a:t>is what the customer says it is!</a:t>
            </a:r>
          </a:p>
          <a:p>
            <a:pPr lvl="1" eaLnBrk="1" hangingPunct="1">
              <a:spcBef>
                <a:spcPct val="20000"/>
              </a:spcBef>
              <a:buClr>
                <a:schemeClr val="tx1"/>
              </a:buClr>
              <a:buFont typeface="Monotype Sorts" pitchFamily="2" charset="2"/>
              <a:buAutoNum type="arabicPeriod"/>
            </a:pPr>
            <a:r>
              <a:rPr lang="en-US" sz="3200" dirty="0"/>
              <a:t>and cost are a sum, not a difference</a:t>
            </a:r>
          </a:p>
          <a:p>
            <a:pPr lvl="1" eaLnBrk="1" hangingPunct="1">
              <a:spcBef>
                <a:spcPct val="20000"/>
              </a:spcBef>
              <a:buClr>
                <a:schemeClr val="tx1"/>
              </a:buClr>
              <a:buFont typeface="Monotype Sorts" pitchFamily="2" charset="2"/>
              <a:buAutoNum type="arabicPeriod"/>
            </a:pPr>
            <a:r>
              <a:rPr lang="en-US" sz="3200" dirty="0"/>
              <a:t>requires both individual and teamwork quality</a:t>
            </a:r>
          </a:p>
          <a:p>
            <a:pPr lvl="1" eaLnBrk="1" hangingPunct="1">
              <a:spcBef>
                <a:spcPct val="20000"/>
              </a:spcBef>
              <a:buClr>
                <a:schemeClr val="tx1"/>
              </a:buClr>
              <a:buFont typeface="Monotype Sorts" pitchFamily="2" charset="2"/>
              <a:buAutoNum type="arabicPeriod"/>
            </a:pPr>
            <a:r>
              <a:rPr lang="en-US" sz="3200" dirty="0"/>
              <a:t>is a way of managing</a:t>
            </a:r>
            <a:endParaRPr lang="en-US" dirty="0"/>
          </a:p>
        </p:txBody>
      </p:sp>
      <p:pic>
        <p:nvPicPr>
          <p:cNvPr id="2355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1938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9CB1E63-98AD-48B4-8AD3-B577F62AAFE2}" type="slidenum">
              <a:rPr lang="en-US" sz="1400" smtClean="0"/>
              <a:pPr eaLnBrk="1" hangingPunct="1"/>
              <a:t>23</a:t>
            </a:fld>
            <a:endParaRPr lang="en-US" sz="1400" dirty="0" smtClean="0"/>
          </a:p>
        </p:txBody>
      </p:sp>
      <p:sp>
        <p:nvSpPr>
          <p:cNvPr id="24581" name="Rectangle 2"/>
          <p:cNvSpPr>
            <a:spLocks noGrp="1" noChangeArrowheads="1"/>
          </p:cNvSpPr>
          <p:nvPr>
            <p:ph type="title"/>
          </p:nvPr>
        </p:nvSpPr>
        <p:spPr>
          <a:xfrm>
            <a:off x="685800" y="304800"/>
            <a:ext cx="6400800" cy="1143000"/>
          </a:xfrm>
        </p:spPr>
        <p:txBody>
          <a:bodyPr/>
          <a:lstStyle/>
          <a:p>
            <a:pPr eaLnBrk="1" hangingPunct="1"/>
            <a:r>
              <a:rPr lang="en-US" dirty="0" smtClean="0"/>
              <a:t>10 Basic Benchmarks cont.</a:t>
            </a:r>
          </a:p>
        </p:txBody>
      </p:sp>
      <p:pic>
        <p:nvPicPr>
          <p:cNvPr id="2458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Text Box 4"/>
          <p:cNvSpPr txBox="1">
            <a:spLocks noChangeArrowheads="1"/>
          </p:cNvSpPr>
          <p:nvPr/>
        </p:nvSpPr>
        <p:spPr bwMode="auto">
          <a:xfrm>
            <a:off x="838200" y="1600200"/>
            <a:ext cx="7467600" cy="419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635000" indent="-6350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pPr>
            <a:r>
              <a:rPr lang="en-US" sz="4000" dirty="0">
                <a:solidFill>
                  <a:srgbClr val="0000FF"/>
                </a:solidFill>
              </a:rPr>
              <a:t>Quality…</a:t>
            </a:r>
          </a:p>
          <a:p>
            <a:pPr eaLnBrk="1" hangingPunct="1">
              <a:lnSpc>
                <a:spcPct val="90000"/>
              </a:lnSpc>
              <a:spcBef>
                <a:spcPct val="20000"/>
              </a:spcBef>
              <a:buClr>
                <a:schemeClr val="tx1"/>
              </a:buClr>
              <a:buFont typeface="Monotype Sorts" pitchFamily="2" charset="2"/>
              <a:buAutoNum type="arabicPeriod" startAt="6"/>
            </a:pPr>
            <a:r>
              <a:rPr lang="en-US" sz="3200" dirty="0"/>
              <a:t>and innovation are mutually dependent</a:t>
            </a:r>
          </a:p>
          <a:p>
            <a:pPr eaLnBrk="1" hangingPunct="1">
              <a:lnSpc>
                <a:spcPct val="90000"/>
              </a:lnSpc>
              <a:spcBef>
                <a:spcPct val="20000"/>
              </a:spcBef>
              <a:buClr>
                <a:schemeClr val="tx1"/>
              </a:buClr>
              <a:buFont typeface="Monotype Sorts" pitchFamily="2" charset="2"/>
              <a:buAutoNum type="arabicPeriod" startAt="6"/>
            </a:pPr>
            <a:r>
              <a:rPr lang="en-US" sz="3200" dirty="0"/>
              <a:t>is an ethic</a:t>
            </a:r>
          </a:p>
          <a:p>
            <a:pPr eaLnBrk="1" hangingPunct="1">
              <a:lnSpc>
                <a:spcPct val="90000"/>
              </a:lnSpc>
              <a:spcBef>
                <a:spcPct val="20000"/>
              </a:spcBef>
              <a:buClr>
                <a:schemeClr val="tx1"/>
              </a:buClr>
              <a:buFont typeface="Monotype Sorts" pitchFamily="2" charset="2"/>
              <a:buAutoNum type="arabicPeriod" startAt="6"/>
            </a:pPr>
            <a:r>
              <a:rPr lang="en-US" sz="3200" dirty="0"/>
              <a:t>requires continuous improvement</a:t>
            </a:r>
          </a:p>
          <a:p>
            <a:pPr eaLnBrk="1" hangingPunct="1">
              <a:lnSpc>
                <a:spcPct val="90000"/>
              </a:lnSpc>
              <a:spcBef>
                <a:spcPct val="20000"/>
              </a:spcBef>
              <a:buClr>
                <a:schemeClr val="tx1"/>
              </a:buClr>
              <a:buFont typeface="Monotype Sorts" pitchFamily="2" charset="2"/>
              <a:buAutoNum type="arabicPeriod" startAt="6"/>
            </a:pPr>
            <a:r>
              <a:rPr lang="en-US" sz="3200" dirty="0"/>
              <a:t>is the most cost-effective, least capital-intensive route to productivity</a:t>
            </a:r>
          </a:p>
          <a:p>
            <a:pPr eaLnBrk="1" hangingPunct="1">
              <a:lnSpc>
                <a:spcPct val="90000"/>
              </a:lnSpc>
              <a:spcBef>
                <a:spcPct val="20000"/>
              </a:spcBef>
              <a:buClr>
                <a:schemeClr val="tx1"/>
              </a:buClr>
              <a:buFont typeface="Monotype Sorts" pitchFamily="2" charset="2"/>
              <a:buAutoNum type="arabicPeriod" startAt="6"/>
            </a:pPr>
            <a:r>
              <a:rPr lang="en-US" sz="3200" dirty="0"/>
              <a:t>is implemented with a total system connected with customers and suppliers</a:t>
            </a:r>
          </a:p>
        </p:txBody>
      </p:sp>
    </p:spTree>
    <p:extLst>
      <p:ext uri="{BB962C8B-B14F-4D97-AF65-F5344CB8AC3E}">
        <p14:creationId xmlns:p14="http://schemas.microsoft.com/office/powerpoint/2010/main" val="1910056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53D2929-18AC-4583-B8F2-F00E80D80F15}" type="slidenum">
              <a:rPr lang="en-US" sz="1400" smtClean="0"/>
              <a:pPr eaLnBrk="1" hangingPunct="1"/>
              <a:t>24</a:t>
            </a:fld>
            <a:endParaRPr lang="en-US" sz="1400" dirty="0" smtClean="0"/>
          </a:p>
        </p:txBody>
      </p:sp>
      <p:sp>
        <p:nvSpPr>
          <p:cNvPr id="25605" name="Text Box 4"/>
          <p:cNvSpPr txBox="1">
            <a:spLocks noChangeArrowheads="1"/>
          </p:cNvSpPr>
          <p:nvPr/>
        </p:nvSpPr>
        <p:spPr bwMode="auto">
          <a:xfrm>
            <a:off x="704850" y="1600200"/>
            <a:ext cx="7734300" cy="429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6863" indent="-296863" eaLnBrk="0" hangingPunct="0">
              <a:defRPr sz="2400">
                <a:solidFill>
                  <a:schemeClr val="tx1"/>
                </a:solidFill>
                <a:latin typeface="Times New Roman" pitchFamily="18" charset="0"/>
              </a:defRPr>
            </a:lvl1pPr>
            <a:lvl2pPr marL="741363" indent="-2841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3200" dirty="0"/>
              <a:t>Believes quality is a customer determination:</a:t>
            </a:r>
          </a:p>
          <a:p>
            <a:pPr lvl="1" eaLnBrk="1" hangingPunct="1">
              <a:lnSpc>
                <a:spcPct val="90000"/>
              </a:lnSpc>
              <a:spcBef>
                <a:spcPct val="20000"/>
              </a:spcBef>
              <a:buClr>
                <a:srgbClr val="0000FF"/>
              </a:buClr>
              <a:buFont typeface="Wingdings" pitchFamily="2" charset="2"/>
              <a:buChar char="§"/>
            </a:pPr>
            <a:r>
              <a:rPr lang="en-US" sz="2800" dirty="0"/>
              <a:t>this is based on customer’s actual experience with the product or service</a:t>
            </a:r>
          </a:p>
          <a:p>
            <a:pPr lvl="1" eaLnBrk="1" hangingPunct="1">
              <a:lnSpc>
                <a:spcPct val="90000"/>
              </a:lnSpc>
              <a:spcBef>
                <a:spcPct val="20000"/>
              </a:spcBef>
              <a:buClr>
                <a:srgbClr val="0000FF"/>
              </a:buClr>
              <a:buFont typeface="Wingdings" pitchFamily="2" charset="2"/>
              <a:buChar char="§"/>
            </a:pPr>
            <a:r>
              <a:rPr lang="en-US" sz="2800" dirty="0"/>
              <a:t>the experience is measured against his or her requirements (which may be stated or unstated, conscious or merely sensed, technically operational or entirely subjective</a:t>
            </a:r>
          </a:p>
          <a:p>
            <a:pPr lvl="1" eaLnBrk="1" hangingPunct="1">
              <a:lnSpc>
                <a:spcPct val="90000"/>
              </a:lnSpc>
              <a:spcBef>
                <a:spcPct val="20000"/>
              </a:spcBef>
              <a:buClr>
                <a:srgbClr val="0000FF"/>
              </a:buClr>
              <a:buFont typeface="Wingdings" pitchFamily="2" charset="2"/>
              <a:buChar char="§"/>
            </a:pPr>
            <a:r>
              <a:rPr lang="en-US" sz="2800" dirty="0"/>
              <a:t>the customer requirements always represent a moving target in a competitive market</a:t>
            </a:r>
          </a:p>
        </p:txBody>
      </p:sp>
      <p:sp>
        <p:nvSpPr>
          <p:cNvPr id="25606" name="Rectangle 2"/>
          <p:cNvSpPr>
            <a:spLocks noGrp="1" noChangeArrowheads="1"/>
          </p:cNvSpPr>
          <p:nvPr>
            <p:ph type="title"/>
          </p:nvPr>
        </p:nvSpPr>
        <p:spPr>
          <a:xfrm>
            <a:off x="685800" y="304800"/>
            <a:ext cx="4267200" cy="1143000"/>
          </a:xfrm>
        </p:spPr>
        <p:txBody>
          <a:bodyPr/>
          <a:lstStyle/>
          <a:p>
            <a:pPr algn="l" eaLnBrk="1" hangingPunct="1"/>
            <a:r>
              <a:rPr lang="en-US" dirty="0" smtClean="0"/>
              <a:t>Customer Focus</a:t>
            </a:r>
          </a:p>
        </p:txBody>
      </p:sp>
      <p:pic>
        <p:nvPicPr>
          <p:cNvPr id="256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2843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C6EA920-4FB2-4EAA-814E-12DE14B3E476}" type="slidenum">
              <a:rPr lang="en-US" sz="1400" smtClean="0"/>
              <a:pPr eaLnBrk="1" hangingPunct="1"/>
              <a:t>25</a:t>
            </a:fld>
            <a:endParaRPr lang="en-US" sz="1400" dirty="0" smtClean="0"/>
          </a:p>
        </p:txBody>
      </p:sp>
      <p:sp>
        <p:nvSpPr>
          <p:cNvPr id="26629" name="Rectangle 2"/>
          <p:cNvSpPr>
            <a:spLocks noGrp="1" noChangeArrowheads="1"/>
          </p:cNvSpPr>
          <p:nvPr>
            <p:ph type="title"/>
          </p:nvPr>
        </p:nvSpPr>
        <p:spPr>
          <a:xfrm>
            <a:off x="685800" y="609600"/>
            <a:ext cx="5943600" cy="1143000"/>
          </a:xfrm>
        </p:spPr>
        <p:txBody>
          <a:bodyPr/>
          <a:lstStyle/>
          <a:p>
            <a:pPr algn="l" eaLnBrk="1" hangingPunct="1"/>
            <a:r>
              <a:rPr lang="en-US" dirty="0" smtClean="0"/>
              <a:t>Customer Focus</a:t>
            </a:r>
          </a:p>
        </p:txBody>
      </p:sp>
      <p:pic>
        <p:nvPicPr>
          <p:cNvPr id="2663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 Box 4"/>
          <p:cNvSpPr txBox="1">
            <a:spLocks noChangeArrowheads="1"/>
          </p:cNvSpPr>
          <p:nvPr/>
        </p:nvSpPr>
        <p:spPr bwMode="auto">
          <a:xfrm>
            <a:off x="762000" y="2209800"/>
            <a:ext cx="7467600"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01638" indent="-401638"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Clr>
                <a:schemeClr val="accent2"/>
              </a:buClr>
              <a:buFont typeface="Wingdings" pitchFamily="2" charset="2"/>
              <a:buChar char="§"/>
            </a:pPr>
            <a:r>
              <a:rPr lang="en-US" sz="3200" dirty="0"/>
              <a:t>“There is a huge difference between a happy customer and a satisfied customer.  </a:t>
            </a:r>
          </a:p>
          <a:p>
            <a:pPr eaLnBrk="1" hangingPunct="1">
              <a:spcBef>
                <a:spcPct val="20000"/>
              </a:spcBef>
              <a:buClr>
                <a:schemeClr val="accent2"/>
              </a:buClr>
              <a:buFont typeface="Wingdings" pitchFamily="2" charset="2"/>
              <a:buChar char="§"/>
            </a:pPr>
            <a:r>
              <a:rPr lang="en-US" sz="3200" dirty="0"/>
              <a:t>A happy customer is five to seven times more likely to come back.”</a:t>
            </a:r>
          </a:p>
          <a:p>
            <a:pPr eaLnBrk="1" hangingPunct="1">
              <a:spcBef>
                <a:spcPct val="50000"/>
              </a:spcBef>
            </a:pPr>
            <a:endParaRPr lang="en-US" dirty="0"/>
          </a:p>
        </p:txBody>
      </p:sp>
    </p:spTree>
    <p:extLst>
      <p:ext uri="{BB962C8B-B14F-4D97-AF65-F5344CB8AC3E}">
        <p14:creationId xmlns:p14="http://schemas.microsoft.com/office/powerpoint/2010/main" val="3806349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2194FC2-1AD1-42A1-8DF4-F17FFC42D91F}" type="slidenum">
              <a:rPr lang="en-US" sz="1400" smtClean="0"/>
              <a:pPr eaLnBrk="1" hangingPunct="1"/>
              <a:t>26</a:t>
            </a:fld>
            <a:endParaRPr lang="en-US" sz="1400" dirty="0" smtClean="0"/>
          </a:p>
        </p:txBody>
      </p:sp>
      <p:sp>
        <p:nvSpPr>
          <p:cNvPr id="27653" name="Rectangle 2"/>
          <p:cNvSpPr>
            <a:spLocks noGrp="1" noChangeArrowheads="1"/>
          </p:cNvSpPr>
          <p:nvPr>
            <p:ph type="title"/>
          </p:nvPr>
        </p:nvSpPr>
        <p:spPr>
          <a:xfrm>
            <a:off x="609600" y="609600"/>
            <a:ext cx="3886200" cy="1143000"/>
          </a:xfrm>
        </p:spPr>
        <p:txBody>
          <a:bodyPr/>
          <a:lstStyle/>
          <a:p>
            <a:pPr algn="l" eaLnBrk="1" hangingPunct="1"/>
            <a:r>
              <a:rPr lang="en-US" dirty="0" smtClean="0"/>
              <a:t>Cost of Quality</a:t>
            </a:r>
          </a:p>
        </p:txBody>
      </p:sp>
      <p:pic>
        <p:nvPicPr>
          <p:cNvPr id="2765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 Box 4"/>
          <p:cNvSpPr txBox="1">
            <a:spLocks noChangeArrowheads="1"/>
          </p:cNvSpPr>
          <p:nvPr/>
        </p:nvSpPr>
        <p:spPr bwMode="auto">
          <a:xfrm>
            <a:off x="609600" y="3352800"/>
            <a:ext cx="7848600" cy="219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3363" indent="-233363" eaLnBrk="0" hangingPunct="0">
              <a:defRPr sz="2400">
                <a:solidFill>
                  <a:schemeClr val="tx1"/>
                </a:solidFill>
                <a:latin typeface="Times New Roman" pitchFamily="18" charset="0"/>
              </a:defRPr>
            </a:lvl1pPr>
            <a:lvl2pPr marL="741363" indent="-2841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2800" dirty="0"/>
              <a:t>In a “quality organization”:</a:t>
            </a:r>
          </a:p>
          <a:p>
            <a:pPr lvl="1" eaLnBrk="1" hangingPunct="1">
              <a:lnSpc>
                <a:spcPct val="90000"/>
              </a:lnSpc>
              <a:spcBef>
                <a:spcPct val="20000"/>
              </a:spcBef>
              <a:buClr>
                <a:schemeClr val="accent2"/>
              </a:buClr>
              <a:buFont typeface="Wingdings" pitchFamily="2" charset="2"/>
              <a:buChar char="§"/>
            </a:pPr>
            <a:r>
              <a:rPr lang="en-US" dirty="0"/>
              <a:t>“In effect, quality and its costs are managed &amp; engineered &amp; motivated through the organization with the same thoroughness and depth with which successful products and services are themselves managed &amp; engineered &amp; produced &amp; sold &amp; serviced.”</a:t>
            </a:r>
          </a:p>
        </p:txBody>
      </p:sp>
      <p:sp>
        <p:nvSpPr>
          <p:cNvPr id="27656" name="Text Box 5"/>
          <p:cNvSpPr txBox="1">
            <a:spLocks noChangeArrowheads="1"/>
          </p:cNvSpPr>
          <p:nvPr/>
        </p:nvSpPr>
        <p:spPr bwMode="auto">
          <a:xfrm>
            <a:off x="609600" y="1905000"/>
            <a:ext cx="784860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eaLnBrk="0" hangingPunct="0">
              <a:defRPr sz="2400">
                <a:solidFill>
                  <a:schemeClr val="tx1"/>
                </a:solidFill>
                <a:latin typeface="Times New Roman" pitchFamily="18" charset="0"/>
              </a:defRPr>
            </a:lvl1pPr>
            <a:lvl2pPr marL="741363" indent="-27940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Clr>
                <a:srgbClr val="0000FF"/>
              </a:buClr>
              <a:buFont typeface="Wingdings" pitchFamily="2" charset="2"/>
              <a:buChar char="§"/>
            </a:pPr>
            <a:r>
              <a:rPr lang="en-US" sz="2800" dirty="0"/>
              <a:t>Was an innovator in the area of quality cost</a:t>
            </a:r>
          </a:p>
          <a:p>
            <a:pPr lvl="1" eaLnBrk="1" hangingPunct="1">
              <a:buClr>
                <a:srgbClr val="0000FF"/>
              </a:buClr>
              <a:buFont typeface="Wingdings" pitchFamily="2" charset="2"/>
              <a:buChar char="§"/>
            </a:pPr>
            <a:r>
              <a:rPr lang="en-US" dirty="0"/>
              <a:t>this includes the cost of prevention, costs of appraisal, costs of internal failure, and costs of external failure</a:t>
            </a:r>
          </a:p>
        </p:txBody>
      </p:sp>
    </p:spTree>
    <p:extLst>
      <p:ext uri="{BB962C8B-B14F-4D97-AF65-F5344CB8AC3E}">
        <p14:creationId xmlns:p14="http://schemas.microsoft.com/office/powerpoint/2010/main" val="1021580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12C8490-F226-40CB-AE65-1A591E08D291}" type="slidenum">
              <a:rPr lang="en-US" sz="1400" smtClean="0"/>
              <a:pPr eaLnBrk="1" hangingPunct="1"/>
              <a:t>27</a:t>
            </a:fld>
            <a:endParaRPr lang="en-US" sz="1400" dirty="0" smtClean="0"/>
          </a:p>
        </p:txBody>
      </p:sp>
      <p:sp>
        <p:nvSpPr>
          <p:cNvPr id="28677" name="Text Box 4"/>
          <p:cNvSpPr txBox="1">
            <a:spLocks noChangeArrowheads="1"/>
          </p:cNvSpPr>
          <p:nvPr/>
        </p:nvSpPr>
        <p:spPr bwMode="auto">
          <a:xfrm>
            <a:off x="990600" y="1524000"/>
            <a:ext cx="7162800" cy="471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38138" indent="-338138" eaLnBrk="0" hangingPunct="0">
              <a:defRPr sz="2400">
                <a:solidFill>
                  <a:schemeClr val="tx1"/>
                </a:solidFill>
                <a:latin typeface="Times New Roman" pitchFamily="18" charset="0"/>
              </a:defRPr>
            </a:lvl1pPr>
            <a:lvl2pPr marL="741363" indent="-2841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3200" dirty="0"/>
              <a:t>Quality leadership</a:t>
            </a:r>
          </a:p>
          <a:p>
            <a:pPr lvl="1" eaLnBrk="1" hangingPunct="1">
              <a:lnSpc>
                <a:spcPct val="90000"/>
              </a:lnSpc>
              <a:spcBef>
                <a:spcPct val="20000"/>
              </a:spcBef>
              <a:buClr>
                <a:schemeClr val="accent2"/>
              </a:buClr>
              <a:buFont typeface="Wingdings" pitchFamily="2" charset="2"/>
              <a:buChar char="§"/>
            </a:pPr>
            <a:r>
              <a:rPr lang="en-US" sz="2800" dirty="0"/>
              <a:t>continuous management emphasis and leadership in quality; plan in specific terms; excellence driven vs. failure driven</a:t>
            </a:r>
          </a:p>
          <a:p>
            <a:pPr eaLnBrk="1" hangingPunct="1">
              <a:lnSpc>
                <a:spcPct val="90000"/>
              </a:lnSpc>
              <a:spcBef>
                <a:spcPct val="20000"/>
              </a:spcBef>
              <a:buClr>
                <a:schemeClr val="accent2"/>
              </a:buClr>
              <a:buFont typeface="Wingdings" pitchFamily="2" charset="2"/>
              <a:buChar char="§"/>
            </a:pPr>
            <a:r>
              <a:rPr lang="en-US" sz="3200" dirty="0"/>
              <a:t>Modern quality technology</a:t>
            </a:r>
          </a:p>
          <a:p>
            <a:pPr lvl="1" eaLnBrk="1" hangingPunct="1">
              <a:lnSpc>
                <a:spcPct val="90000"/>
              </a:lnSpc>
              <a:spcBef>
                <a:spcPct val="20000"/>
              </a:spcBef>
              <a:buClr>
                <a:schemeClr val="accent2"/>
              </a:buClr>
              <a:buFont typeface="Wingdings" pitchFamily="2" charset="2"/>
              <a:buChar char="§"/>
            </a:pPr>
            <a:r>
              <a:rPr lang="en-US" sz="2800" dirty="0"/>
              <a:t>all members of organization are responsible for quality;  goal is error free performance</a:t>
            </a:r>
          </a:p>
          <a:p>
            <a:pPr eaLnBrk="1" hangingPunct="1">
              <a:lnSpc>
                <a:spcPct val="90000"/>
              </a:lnSpc>
              <a:spcBef>
                <a:spcPct val="20000"/>
              </a:spcBef>
              <a:buClr>
                <a:schemeClr val="accent2"/>
              </a:buClr>
              <a:buFont typeface="Wingdings" pitchFamily="2" charset="2"/>
              <a:buChar char="§"/>
            </a:pPr>
            <a:r>
              <a:rPr lang="en-US" sz="3200" dirty="0"/>
              <a:t>Organizational commitment</a:t>
            </a:r>
          </a:p>
          <a:p>
            <a:pPr lvl="1" eaLnBrk="1" hangingPunct="1">
              <a:lnSpc>
                <a:spcPct val="90000"/>
              </a:lnSpc>
              <a:spcBef>
                <a:spcPct val="20000"/>
              </a:spcBef>
              <a:buClr>
                <a:schemeClr val="accent2"/>
              </a:buClr>
              <a:buFont typeface="Wingdings" pitchFamily="2" charset="2"/>
              <a:buChar char="§"/>
            </a:pPr>
            <a:r>
              <a:rPr lang="en-US" sz="2800" dirty="0"/>
              <a:t>continuous motivation; specific training</a:t>
            </a:r>
          </a:p>
          <a:p>
            <a:pPr eaLnBrk="1" hangingPunct="1">
              <a:spcBef>
                <a:spcPct val="50000"/>
              </a:spcBef>
            </a:pPr>
            <a:endParaRPr lang="en-US" dirty="0"/>
          </a:p>
        </p:txBody>
      </p:sp>
      <p:sp>
        <p:nvSpPr>
          <p:cNvPr id="28678" name="Rectangle 2"/>
          <p:cNvSpPr>
            <a:spLocks noGrp="1" noChangeArrowheads="1"/>
          </p:cNvSpPr>
          <p:nvPr>
            <p:ph type="title"/>
          </p:nvPr>
        </p:nvSpPr>
        <p:spPr>
          <a:xfrm>
            <a:off x="838200" y="304800"/>
            <a:ext cx="6172200" cy="1143000"/>
          </a:xfrm>
        </p:spPr>
        <p:txBody>
          <a:bodyPr/>
          <a:lstStyle/>
          <a:p>
            <a:pPr algn="l" eaLnBrk="1" hangingPunct="1"/>
            <a:r>
              <a:rPr lang="en-US" dirty="0" smtClean="0"/>
              <a:t>Three Steps to Quality</a:t>
            </a:r>
          </a:p>
        </p:txBody>
      </p:sp>
      <p:pic>
        <p:nvPicPr>
          <p:cNvPr id="286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7045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A03EE82-8B20-422D-8DCA-445F0FE52DFA}" type="slidenum">
              <a:rPr lang="en-US" sz="1400" smtClean="0"/>
              <a:pPr eaLnBrk="1" hangingPunct="1"/>
              <a:t>28</a:t>
            </a:fld>
            <a:endParaRPr lang="en-US" sz="1400" dirty="0" smtClean="0"/>
          </a:p>
        </p:txBody>
      </p:sp>
      <p:sp>
        <p:nvSpPr>
          <p:cNvPr id="29701" name="Rectangle 2"/>
          <p:cNvSpPr>
            <a:spLocks noGrp="1" noChangeArrowheads="1"/>
          </p:cNvSpPr>
          <p:nvPr>
            <p:ph type="title"/>
          </p:nvPr>
        </p:nvSpPr>
        <p:spPr>
          <a:xfrm>
            <a:off x="533400" y="304800"/>
            <a:ext cx="4419600" cy="1143000"/>
          </a:xfrm>
        </p:spPr>
        <p:txBody>
          <a:bodyPr/>
          <a:lstStyle/>
          <a:p>
            <a:pPr algn="l" eaLnBrk="1" hangingPunct="1"/>
            <a:r>
              <a:rPr lang="en-US" dirty="0" smtClean="0"/>
              <a:t>Four Deadly Sins</a:t>
            </a:r>
          </a:p>
        </p:txBody>
      </p:sp>
      <p:pic>
        <p:nvPicPr>
          <p:cNvPr id="297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 Box 4"/>
          <p:cNvSpPr txBox="1">
            <a:spLocks noChangeArrowheads="1"/>
          </p:cNvSpPr>
          <p:nvPr/>
        </p:nvSpPr>
        <p:spPr bwMode="auto">
          <a:xfrm>
            <a:off x="609600" y="1371600"/>
            <a:ext cx="7753350" cy="431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6863" indent="-296863" eaLnBrk="0" hangingPunct="0">
              <a:defRPr sz="2400">
                <a:solidFill>
                  <a:schemeClr val="tx1"/>
                </a:solidFill>
                <a:latin typeface="Times New Roman" pitchFamily="18" charset="0"/>
              </a:defRPr>
            </a:lvl1pPr>
            <a:lvl2pPr marL="741363" indent="-2841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0000"/>
              </a:lnSpc>
              <a:spcBef>
                <a:spcPct val="20000"/>
              </a:spcBef>
              <a:buClr>
                <a:schemeClr val="accent2"/>
              </a:buClr>
              <a:buFont typeface="Wingdings" pitchFamily="2" charset="2"/>
              <a:buChar char="§"/>
            </a:pPr>
            <a:r>
              <a:rPr lang="en-US" sz="3200" dirty="0"/>
              <a:t>Hothouse quality</a:t>
            </a:r>
          </a:p>
          <a:p>
            <a:pPr lvl="1" eaLnBrk="1" hangingPunct="1">
              <a:lnSpc>
                <a:spcPct val="90000"/>
              </a:lnSpc>
              <a:spcBef>
                <a:spcPct val="20000"/>
              </a:spcBef>
              <a:buClr>
                <a:schemeClr val="accent2"/>
              </a:buClr>
              <a:buFont typeface="Wingdings" pitchFamily="2" charset="2"/>
              <a:buChar char="§"/>
            </a:pPr>
            <a:r>
              <a:rPr lang="en-US" sz="2800" dirty="0"/>
              <a:t>starts with a ‘fireworks display’ but disappears from view when other demands shift focus</a:t>
            </a:r>
          </a:p>
          <a:p>
            <a:pPr eaLnBrk="1" hangingPunct="1">
              <a:lnSpc>
                <a:spcPct val="90000"/>
              </a:lnSpc>
              <a:spcBef>
                <a:spcPct val="20000"/>
              </a:spcBef>
              <a:buClr>
                <a:schemeClr val="accent2"/>
              </a:buClr>
              <a:buFont typeface="Wingdings" pitchFamily="2" charset="2"/>
              <a:buChar char="§"/>
            </a:pPr>
            <a:r>
              <a:rPr lang="en-US" sz="3200" dirty="0"/>
              <a:t>Wishful thinking</a:t>
            </a:r>
          </a:p>
          <a:p>
            <a:pPr lvl="1" eaLnBrk="1" hangingPunct="1">
              <a:lnSpc>
                <a:spcPct val="90000"/>
              </a:lnSpc>
              <a:spcBef>
                <a:spcPct val="20000"/>
              </a:spcBef>
              <a:buClr>
                <a:schemeClr val="accent2"/>
              </a:buClr>
              <a:buFont typeface="Wingdings" pitchFamily="2" charset="2"/>
              <a:buChar char="§"/>
            </a:pPr>
            <a:r>
              <a:rPr lang="en-US" sz="2800" dirty="0"/>
              <a:t>having the government block imports won’t really help</a:t>
            </a:r>
          </a:p>
          <a:p>
            <a:pPr eaLnBrk="1" hangingPunct="1">
              <a:lnSpc>
                <a:spcPct val="90000"/>
              </a:lnSpc>
              <a:spcBef>
                <a:spcPct val="20000"/>
              </a:spcBef>
              <a:buClr>
                <a:schemeClr val="accent2"/>
              </a:buClr>
              <a:buFont typeface="Wingdings" pitchFamily="2" charset="2"/>
              <a:buChar char="§"/>
            </a:pPr>
            <a:r>
              <a:rPr lang="en-US" sz="3200" dirty="0"/>
              <a:t>Producing overseas</a:t>
            </a:r>
          </a:p>
          <a:p>
            <a:pPr lvl="1" eaLnBrk="1" hangingPunct="1">
              <a:lnSpc>
                <a:spcPct val="90000"/>
              </a:lnSpc>
              <a:spcBef>
                <a:spcPct val="20000"/>
              </a:spcBef>
              <a:buClr>
                <a:schemeClr val="accent2"/>
              </a:buClr>
              <a:buFont typeface="Wingdings" pitchFamily="2" charset="2"/>
              <a:buChar char="§"/>
            </a:pPr>
            <a:r>
              <a:rPr lang="en-US" sz="2800" dirty="0"/>
              <a:t>can’t have someone else fight our ‘quality war’</a:t>
            </a:r>
          </a:p>
          <a:p>
            <a:pPr eaLnBrk="1" hangingPunct="1">
              <a:lnSpc>
                <a:spcPct val="90000"/>
              </a:lnSpc>
              <a:spcBef>
                <a:spcPct val="20000"/>
              </a:spcBef>
              <a:buClr>
                <a:schemeClr val="accent2"/>
              </a:buClr>
              <a:buFont typeface="Wingdings" pitchFamily="2" charset="2"/>
              <a:buChar char="§"/>
            </a:pPr>
            <a:r>
              <a:rPr lang="en-US" sz="3200" dirty="0"/>
              <a:t>Confining quality to the factory</a:t>
            </a:r>
            <a:endParaRPr lang="en-US" dirty="0"/>
          </a:p>
        </p:txBody>
      </p:sp>
    </p:spTree>
    <p:extLst>
      <p:ext uri="{BB962C8B-B14F-4D97-AF65-F5344CB8AC3E}">
        <p14:creationId xmlns:p14="http://schemas.microsoft.com/office/powerpoint/2010/main" val="4098835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7926E0D-4C73-4856-A7DE-5B52FC8EA5CC}" type="slidenum">
              <a:rPr lang="en-US" sz="1400" smtClean="0"/>
              <a:pPr eaLnBrk="1" hangingPunct="1"/>
              <a:t>29</a:t>
            </a:fld>
            <a:endParaRPr lang="en-US" sz="1400" dirty="0" smtClean="0"/>
          </a:p>
        </p:txBody>
      </p:sp>
      <p:sp>
        <p:nvSpPr>
          <p:cNvPr id="30725" name="Rectangle 2"/>
          <p:cNvSpPr>
            <a:spLocks noGrp="1" noChangeArrowheads="1"/>
          </p:cNvSpPr>
          <p:nvPr>
            <p:ph type="title"/>
          </p:nvPr>
        </p:nvSpPr>
        <p:spPr>
          <a:xfrm>
            <a:off x="685800" y="609600"/>
            <a:ext cx="6553200" cy="1143000"/>
          </a:xfrm>
        </p:spPr>
        <p:txBody>
          <a:bodyPr/>
          <a:lstStyle/>
          <a:p>
            <a:pPr algn="l" eaLnBrk="1" hangingPunct="1"/>
            <a:r>
              <a:rPr lang="en-US" dirty="0" smtClean="0"/>
              <a:t>Quality Control Profession</a:t>
            </a:r>
          </a:p>
        </p:txBody>
      </p:sp>
      <p:pic>
        <p:nvPicPr>
          <p:cNvPr id="3072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4800"/>
            <a:ext cx="1150938"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Text Box 4"/>
          <p:cNvSpPr txBox="1">
            <a:spLocks noChangeArrowheads="1"/>
          </p:cNvSpPr>
          <p:nvPr/>
        </p:nvSpPr>
        <p:spPr bwMode="auto">
          <a:xfrm>
            <a:off x="685800" y="1981200"/>
            <a:ext cx="7810500" cy="295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6863" indent="-29686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Clr>
                <a:schemeClr val="accent2"/>
              </a:buClr>
              <a:buFont typeface="Wingdings" pitchFamily="2" charset="2"/>
              <a:buChar char="§"/>
            </a:pPr>
            <a:r>
              <a:rPr lang="en-US" sz="3200" dirty="0"/>
              <a:t>Is an advocate of there being a quality control profession within the business      and engineering worlds</a:t>
            </a:r>
          </a:p>
          <a:p>
            <a:pPr eaLnBrk="1" hangingPunct="1">
              <a:spcBef>
                <a:spcPct val="20000"/>
              </a:spcBef>
              <a:buClr>
                <a:schemeClr val="accent2"/>
              </a:buClr>
              <a:buFont typeface="Wingdings" pitchFamily="2" charset="2"/>
              <a:buNone/>
            </a:pPr>
            <a:endParaRPr lang="en-US" sz="1800" dirty="0"/>
          </a:p>
          <a:p>
            <a:pPr eaLnBrk="1" hangingPunct="1">
              <a:spcBef>
                <a:spcPct val="20000"/>
              </a:spcBef>
              <a:buClr>
                <a:schemeClr val="accent2"/>
              </a:buClr>
              <a:buFont typeface="Wingdings" pitchFamily="2" charset="2"/>
              <a:buChar char="§"/>
            </a:pPr>
            <a:r>
              <a:rPr lang="en-US" sz="3200" dirty="0"/>
              <a:t>He is a member of the board which oversees the Malcolm Baldrige Quality Award</a:t>
            </a:r>
          </a:p>
        </p:txBody>
      </p:sp>
    </p:spTree>
    <p:extLst>
      <p:ext uri="{BB962C8B-B14F-4D97-AF65-F5344CB8AC3E}">
        <p14:creationId xmlns:p14="http://schemas.microsoft.com/office/powerpoint/2010/main" val="2442670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6B84EC4-4B3D-4C8D-B3BF-3F3C254F16F0}" type="slidenum">
              <a:rPr lang="en-US" sz="1400" smtClean="0"/>
              <a:pPr eaLnBrk="1" hangingPunct="1"/>
              <a:t>3</a:t>
            </a:fld>
            <a:endParaRPr lang="en-US" sz="1400" dirty="0" smtClean="0"/>
          </a:p>
        </p:txBody>
      </p:sp>
      <p:sp>
        <p:nvSpPr>
          <p:cNvPr id="4101" name="Rectangle 2"/>
          <p:cNvSpPr>
            <a:spLocks noGrp="1" noChangeArrowheads="1"/>
          </p:cNvSpPr>
          <p:nvPr>
            <p:ph type="title"/>
          </p:nvPr>
        </p:nvSpPr>
        <p:spPr>
          <a:xfrm>
            <a:off x="609600" y="381000"/>
            <a:ext cx="7772400" cy="1143000"/>
          </a:xfrm>
        </p:spPr>
        <p:txBody>
          <a:bodyPr/>
          <a:lstStyle/>
          <a:p>
            <a:pPr algn="l" eaLnBrk="1" hangingPunct="1"/>
            <a:r>
              <a:rPr lang="en-US" sz="4000" dirty="0" smtClean="0"/>
              <a:t>Who are the Guru’s and What are Their Philosophies? </a:t>
            </a:r>
          </a:p>
        </p:txBody>
      </p:sp>
      <p:sp>
        <p:nvSpPr>
          <p:cNvPr id="4102" name="Text Box 3"/>
          <p:cNvSpPr txBox="1">
            <a:spLocks noChangeArrowheads="1"/>
          </p:cNvSpPr>
          <p:nvPr/>
        </p:nvSpPr>
        <p:spPr bwMode="auto">
          <a:xfrm>
            <a:off x="609600" y="1524000"/>
            <a:ext cx="81915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2225675" indent="-2968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b="1" dirty="0">
                <a:solidFill>
                  <a:srgbClr val="FF0000"/>
                </a:solidFill>
                <a:effectLst>
                  <a:outerShdw blurRad="38100" dist="38100" dir="2700000" algn="tl">
                    <a:srgbClr val="000000">
                      <a:alpha val="43137"/>
                    </a:srgbClr>
                  </a:outerShdw>
                </a:effectLst>
              </a:rPr>
              <a:t>There are many Guru’s that have individually and jointly formed today's </a:t>
            </a:r>
            <a:r>
              <a:rPr lang="en-US" sz="2800" b="1" dirty="0" smtClean="0">
                <a:solidFill>
                  <a:srgbClr val="FF0000"/>
                </a:solidFill>
                <a:effectLst>
                  <a:outerShdw blurRad="38100" dist="38100" dir="2700000" algn="tl">
                    <a:srgbClr val="000000">
                      <a:alpha val="43137"/>
                    </a:srgbClr>
                  </a:outerShdw>
                </a:effectLst>
              </a:rPr>
              <a:t>Total Quality </a:t>
            </a:r>
            <a:r>
              <a:rPr lang="en-US" sz="2800" b="1" dirty="0">
                <a:solidFill>
                  <a:srgbClr val="FF0000"/>
                </a:solidFill>
                <a:effectLst>
                  <a:outerShdw blurRad="38100" dist="38100" dir="2700000" algn="tl">
                    <a:srgbClr val="000000">
                      <a:alpha val="43137"/>
                    </a:srgbClr>
                  </a:outerShdw>
                </a:effectLst>
              </a:rPr>
              <a:t>Management Theories or Philosophy.</a:t>
            </a:r>
            <a:r>
              <a:rPr lang="en-US" sz="2800" b="1" dirty="0">
                <a:effectLst>
                  <a:outerShdw blurRad="38100" dist="38100" dir="2700000" algn="tl">
                    <a:srgbClr val="000000">
                      <a:alpha val="43137"/>
                    </a:srgbClr>
                  </a:outerShdw>
                </a:effectLst>
              </a:rPr>
              <a:t> </a:t>
            </a:r>
          </a:p>
          <a:p>
            <a:pPr eaLnBrk="1" hangingPunct="1">
              <a:spcBef>
                <a:spcPct val="50000"/>
              </a:spcBef>
            </a:pPr>
            <a:r>
              <a:rPr lang="en-US" b="1" dirty="0">
                <a:solidFill>
                  <a:srgbClr val="002060"/>
                </a:solidFill>
              </a:rPr>
              <a:t>Several Important Individuals are:</a:t>
            </a:r>
          </a:p>
          <a:p>
            <a:pPr lvl="1" eaLnBrk="1" hangingPunct="1">
              <a:spcBef>
                <a:spcPct val="50000"/>
              </a:spcBef>
              <a:buClr>
                <a:schemeClr val="accent2"/>
              </a:buClr>
              <a:buFont typeface="Wingdings" pitchFamily="2" charset="2"/>
              <a:buChar char="§"/>
            </a:pPr>
            <a:r>
              <a:rPr lang="en-US" b="1" i="1" dirty="0">
                <a:solidFill>
                  <a:srgbClr val="002060"/>
                </a:solidFill>
              </a:rPr>
              <a:t>Dr. Armand V. Feigenbaum</a:t>
            </a:r>
          </a:p>
          <a:p>
            <a:pPr lvl="1" eaLnBrk="1" hangingPunct="1">
              <a:spcBef>
                <a:spcPct val="50000"/>
              </a:spcBef>
              <a:buClr>
                <a:schemeClr val="accent2"/>
              </a:buClr>
              <a:buFont typeface="Wingdings" pitchFamily="2" charset="2"/>
              <a:buChar char="§"/>
            </a:pPr>
            <a:r>
              <a:rPr lang="en-US" b="1" i="1" dirty="0">
                <a:solidFill>
                  <a:srgbClr val="002060"/>
                </a:solidFill>
              </a:rPr>
              <a:t>Dr. Walter Shewhart</a:t>
            </a:r>
          </a:p>
          <a:p>
            <a:pPr lvl="1" eaLnBrk="1" hangingPunct="1">
              <a:spcBef>
                <a:spcPct val="50000"/>
              </a:spcBef>
              <a:buClr>
                <a:schemeClr val="accent2"/>
              </a:buClr>
              <a:buFont typeface="Wingdings" pitchFamily="2" charset="2"/>
              <a:buChar char="§"/>
            </a:pPr>
            <a:r>
              <a:rPr lang="en-US" b="1" i="1" dirty="0">
                <a:solidFill>
                  <a:srgbClr val="002060"/>
                </a:solidFill>
              </a:rPr>
              <a:t>Dr. W. Edwards Deming</a:t>
            </a:r>
          </a:p>
          <a:p>
            <a:pPr lvl="1" eaLnBrk="1" hangingPunct="1">
              <a:spcBef>
                <a:spcPct val="50000"/>
              </a:spcBef>
              <a:buClr>
                <a:schemeClr val="accent2"/>
              </a:buClr>
              <a:buFont typeface="Wingdings" pitchFamily="2" charset="2"/>
              <a:buChar char="§"/>
            </a:pPr>
            <a:r>
              <a:rPr lang="en-US" b="1" i="1" dirty="0">
                <a:solidFill>
                  <a:srgbClr val="002060"/>
                </a:solidFill>
              </a:rPr>
              <a:t>Dr. Joseph M. Juran</a:t>
            </a:r>
          </a:p>
          <a:p>
            <a:pPr lvl="1" eaLnBrk="1" hangingPunct="1">
              <a:spcBef>
                <a:spcPct val="50000"/>
              </a:spcBef>
              <a:buClr>
                <a:schemeClr val="accent2"/>
              </a:buClr>
              <a:buFont typeface="Wingdings" pitchFamily="2" charset="2"/>
              <a:buChar char="§"/>
            </a:pPr>
            <a:r>
              <a:rPr lang="en-US" b="1" i="1" dirty="0">
                <a:solidFill>
                  <a:srgbClr val="002060"/>
                </a:solidFill>
              </a:rPr>
              <a:t>Philip Crosby</a:t>
            </a:r>
          </a:p>
        </p:txBody>
      </p:sp>
      <p:pic>
        <p:nvPicPr>
          <p:cNvPr id="4103"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3810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707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B9F2CCC-FCA2-4949-80A0-B7A7702653EA}" type="slidenum">
              <a:rPr lang="en-US" sz="1400" smtClean="0"/>
              <a:pPr eaLnBrk="1" hangingPunct="1"/>
              <a:t>30</a:t>
            </a:fld>
            <a:endParaRPr lang="en-US" sz="1400" dirty="0" smtClean="0"/>
          </a:p>
        </p:txBody>
      </p:sp>
      <p:sp>
        <p:nvSpPr>
          <p:cNvPr id="31749" name="Rectangle 2"/>
          <p:cNvSpPr>
            <a:spLocks noChangeArrowheads="1"/>
          </p:cNvSpPr>
          <p:nvPr/>
        </p:nvSpPr>
        <p:spPr bwMode="auto">
          <a:xfrm>
            <a:off x="914400" y="6096000"/>
            <a:ext cx="184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1200" dirty="0">
              <a:cs typeface="Times New Roman" pitchFamily="18" charset="0"/>
            </a:endParaRPr>
          </a:p>
        </p:txBody>
      </p:sp>
      <p:sp>
        <p:nvSpPr>
          <p:cNvPr id="31750" name="Rectangle 3"/>
          <p:cNvSpPr>
            <a:spLocks noGrp="1" noChangeArrowheads="1"/>
          </p:cNvSpPr>
          <p:nvPr>
            <p:ph type="title" idx="4294967295"/>
          </p:nvPr>
        </p:nvSpPr>
        <p:spPr>
          <a:xfrm>
            <a:off x="838200" y="457200"/>
            <a:ext cx="7772400" cy="1905000"/>
          </a:xfrm>
        </p:spPr>
        <p:txBody>
          <a:bodyPr/>
          <a:lstStyle/>
          <a:p>
            <a:pPr eaLnBrk="1" hangingPunct="1"/>
            <a:r>
              <a:rPr lang="en-US" b="1" dirty="0" smtClean="0">
                <a:cs typeface="Times New Roman" pitchFamily="18" charset="0"/>
              </a:rPr>
              <a:t>Dr. W. Edwards Deming</a:t>
            </a:r>
            <a:br>
              <a:rPr lang="en-US" b="1" dirty="0" smtClean="0">
                <a:cs typeface="Times New Roman" pitchFamily="18" charset="0"/>
              </a:rPr>
            </a:br>
            <a:r>
              <a:rPr lang="en-US" sz="2000" b="1" dirty="0" smtClean="0">
                <a:cs typeface="Times New Roman" pitchFamily="18" charset="0"/>
              </a:rPr>
              <a:t/>
            </a:r>
            <a:br>
              <a:rPr lang="en-US" sz="2000" b="1" dirty="0" smtClean="0">
                <a:cs typeface="Times New Roman" pitchFamily="18" charset="0"/>
              </a:rPr>
            </a:br>
            <a:r>
              <a:rPr lang="en-US" b="1" dirty="0" smtClean="0">
                <a:cs typeface="Times New Roman" pitchFamily="18" charset="0"/>
              </a:rPr>
              <a:t>1900-1993</a:t>
            </a:r>
          </a:p>
        </p:txBody>
      </p:sp>
      <p:pic>
        <p:nvPicPr>
          <p:cNvPr id="31751" name="Picture 4" descr="image00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2514600"/>
            <a:ext cx="24003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5" descr="C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590800"/>
            <a:ext cx="2528888" cy="331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6" descr="image00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2590800"/>
            <a:ext cx="2187575"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43230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D21646D-54D3-4D97-AD41-3CEB322CB6AE}" type="slidenum">
              <a:rPr lang="en-US" sz="1400" smtClean="0"/>
              <a:pPr eaLnBrk="1" hangingPunct="1"/>
              <a:t>31</a:t>
            </a:fld>
            <a:endParaRPr lang="en-US" sz="1400" dirty="0" smtClean="0"/>
          </a:p>
        </p:txBody>
      </p:sp>
      <p:sp>
        <p:nvSpPr>
          <p:cNvPr id="32773" name="Rectangle 2"/>
          <p:cNvSpPr>
            <a:spLocks noGrp="1" noChangeArrowheads="1"/>
          </p:cNvSpPr>
          <p:nvPr>
            <p:ph type="title"/>
          </p:nvPr>
        </p:nvSpPr>
        <p:spPr/>
        <p:txBody>
          <a:bodyPr/>
          <a:lstStyle/>
          <a:p>
            <a:pPr algn="l" eaLnBrk="1" hangingPunct="1"/>
            <a:r>
              <a:rPr lang="en-US" b="1" dirty="0" smtClean="0">
                <a:cs typeface="Times New Roman" pitchFamily="18" charset="0"/>
              </a:rPr>
              <a:t>Dr. W. Edwards Deming</a:t>
            </a:r>
            <a:endParaRPr lang="en-US" b="1" dirty="0" smtClean="0"/>
          </a:p>
        </p:txBody>
      </p:sp>
      <p:sp>
        <p:nvSpPr>
          <p:cNvPr id="32774" name="Rectangle 3"/>
          <p:cNvSpPr>
            <a:spLocks noGrp="1" noChangeArrowheads="1"/>
          </p:cNvSpPr>
          <p:nvPr>
            <p:ph type="body" idx="1"/>
          </p:nvPr>
        </p:nvSpPr>
        <p:spPr>
          <a:xfrm>
            <a:off x="914400" y="2590800"/>
            <a:ext cx="7239000" cy="2590800"/>
          </a:xfrm>
        </p:spPr>
        <p:txBody>
          <a:bodyPr/>
          <a:lstStyle/>
          <a:p>
            <a:pPr eaLnBrk="1" hangingPunct="1">
              <a:spcBef>
                <a:spcPct val="50000"/>
              </a:spcBef>
              <a:buClr>
                <a:srgbClr val="CC0000"/>
              </a:buClr>
              <a:buFont typeface="Wingdings" pitchFamily="2" charset="2"/>
              <a:buChar char="§"/>
            </a:pPr>
            <a:r>
              <a:rPr lang="en-US" sz="2800" dirty="0" smtClean="0"/>
              <a:t> </a:t>
            </a:r>
            <a:r>
              <a:rPr lang="en-US" sz="2800" dirty="0" smtClean="0">
                <a:cs typeface="Times New Roman" pitchFamily="18" charset="0"/>
              </a:rPr>
              <a:t>Born on Oct. 14, 1900 in Sioux City, Iowa to William Albert Deming and Pluma Irene Edwards, who were both well-educated and stressed the importance of education to their children.</a:t>
            </a:r>
            <a:endParaRPr lang="en-US" sz="2800" dirty="0" smtClean="0"/>
          </a:p>
        </p:txBody>
      </p:sp>
      <p:pic>
        <p:nvPicPr>
          <p:cNvPr id="3277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0792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8774FAD-0F77-4174-96CF-42D8A50D682F}" type="slidenum">
              <a:rPr lang="en-US" sz="1400" smtClean="0"/>
              <a:pPr eaLnBrk="1" hangingPunct="1"/>
              <a:t>32</a:t>
            </a:fld>
            <a:endParaRPr lang="en-US" sz="1400" dirty="0" smtClean="0"/>
          </a:p>
        </p:txBody>
      </p:sp>
      <p:sp>
        <p:nvSpPr>
          <p:cNvPr id="33797" name="Rectangle 2"/>
          <p:cNvSpPr>
            <a:spLocks noGrp="1" noChangeArrowheads="1"/>
          </p:cNvSpPr>
          <p:nvPr>
            <p:ph type="title"/>
          </p:nvPr>
        </p:nvSpPr>
        <p:spPr/>
        <p:txBody>
          <a:bodyPr/>
          <a:lstStyle/>
          <a:p>
            <a:pPr algn="l" eaLnBrk="1" hangingPunct="1"/>
            <a:r>
              <a:rPr lang="en-US" b="1" dirty="0" smtClean="0"/>
              <a:t>Deming’s Education</a:t>
            </a:r>
          </a:p>
        </p:txBody>
      </p:sp>
      <p:sp>
        <p:nvSpPr>
          <p:cNvPr id="33798" name="Rectangle 3"/>
          <p:cNvSpPr>
            <a:spLocks noGrp="1" noChangeArrowheads="1"/>
          </p:cNvSpPr>
          <p:nvPr>
            <p:ph type="body" idx="1"/>
          </p:nvPr>
        </p:nvSpPr>
        <p:spPr>
          <a:xfrm>
            <a:off x="685800" y="1981200"/>
            <a:ext cx="7772400" cy="3810000"/>
          </a:xfrm>
        </p:spPr>
        <p:txBody>
          <a:bodyPr/>
          <a:lstStyle/>
          <a:p>
            <a:pPr eaLnBrk="1" hangingPunct="1">
              <a:lnSpc>
                <a:spcPct val="90000"/>
              </a:lnSpc>
              <a:buClr>
                <a:srgbClr val="CC0000"/>
              </a:buClr>
              <a:buFont typeface="Wingdings" pitchFamily="2" charset="2"/>
              <a:buChar char="§"/>
            </a:pPr>
            <a:r>
              <a:rPr lang="en-US" sz="2800" dirty="0" smtClean="0"/>
              <a:t>In 1907, they moved to Powell, Wyoming.</a:t>
            </a:r>
          </a:p>
          <a:p>
            <a:pPr eaLnBrk="1" hangingPunct="1">
              <a:lnSpc>
                <a:spcPct val="90000"/>
              </a:lnSpc>
              <a:buClr>
                <a:srgbClr val="CC0000"/>
              </a:buClr>
              <a:buFont typeface="Wingdings" pitchFamily="2" charset="2"/>
              <a:buChar char="§"/>
            </a:pPr>
            <a:r>
              <a:rPr lang="en-US" sz="2800" dirty="0" smtClean="0"/>
              <a:t>In 1917, Deming enrolled at the University of Wyoming at Laramie and graduated with a B.S. in electrical engineering in 1921.</a:t>
            </a:r>
          </a:p>
          <a:p>
            <a:pPr eaLnBrk="1" hangingPunct="1">
              <a:lnSpc>
                <a:spcPct val="90000"/>
              </a:lnSpc>
              <a:buClr>
                <a:srgbClr val="CC0000"/>
              </a:buClr>
              <a:buFont typeface="Wingdings" pitchFamily="2" charset="2"/>
              <a:buChar char="§"/>
            </a:pPr>
            <a:r>
              <a:rPr lang="en-US" sz="2800" dirty="0" smtClean="0"/>
              <a:t>He received a M.S. in mathematics and mathematical physics from the University of Colorado in 1925.</a:t>
            </a:r>
          </a:p>
          <a:p>
            <a:pPr eaLnBrk="1" hangingPunct="1">
              <a:lnSpc>
                <a:spcPct val="90000"/>
              </a:lnSpc>
              <a:buClr>
                <a:srgbClr val="CC0000"/>
              </a:buClr>
              <a:buFont typeface="Wingdings" pitchFamily="2" charset="2"/>
              <a:buChar char="§"/>
            </a:pPr>
            <a:r>
              <a:rPr lang="en-US" sz="2800" dirty="0" smtClean="0"/>
              <a:t>In 1928, he received a Ph.D. in mathematics and mathematical physics from Yale University.</a:t>
            </a:r>
          </a:p>
        </p:txBody>
      </p:sp>
      <p:pic>
        <p:nvPicPr>
          <p:cNvPr id="3379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5836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F2877B2-13D7-441D-97BD-337C579A6E09}" type="slidenum">
              <a:rPr lang="en-US" sz="1400" smtClean="0"/>
              <a:pPr eaLnBrk="1" hangingPunct="1"/>
              <a:t>33</a:t>
            </a:fld>
            <a:endParaRPr lang="en-US" sz="1400" dirty="0" smtClean="0"/>
          </a:p>
        </p:txBody>
      </p:sp>
      <p:sp>
        <p:nvSpPr>
          <p:cNvPr id="34821" name="Rectangle 2"/>
          <p:cNvSpPr>
            <a:spLocks noGrp="1" noChangeArrowheads="1"/>
          </p:cNvSpPr>
          <p:nvPr>
            <p:ph type="title"/>
          </p:nvPr>
        </p:nvSpPr>
        <p:spPr>
          <a:xfrm>
            <a:off x="685800" y="381000"/>
            <a:ext cx="5334000" cy="1143000"/>
          </a:xfrm>
        </p:spPr>
        <p:txBody>
          <a:bodyPr/>
          <a:lstStyle/>
          <a:p>
            <a:pPr algn="l" eaLnBrk="1" hangingPunct="1"/>
            <a:r>
              <a:rPr lang="en-US" b="1" dirty="0" smtClean="0"/>
              <a:t>Deming’s Life</a:t>
            </a:r>
          </a:p>
        </p:txBody>
      </p:sp>
      <p:sp>
        <p:nvSpPr>
          <p:cNvPr id="34822" name="Rectangle 3"/>
          <p:cNvSpPr>
            <a:spLocks noGrp="1" noChangeArrowheads="1"/>
          </p:cNvSpPr>
          <p:nvPr>
            <p:ph type="body" idx="1"/>
          </p:nvPr>
        </p:nvSpPr>
        <p:spPr>
          <a:xfrm>
            <a:off x="533400" y="1676400"/>
            <a:ext cx="5562600" cy="4191000"/>
          </a:xfrm>
        </p:spPr>
        <p:txBody>
          <a:bodyPr/>
          <a:lstStyle/>
          <a:p>
            <a:pPr eaLnBrk="1" hangingPunct="1">
              <a:lnSpc>
                <a:spcPct val="90000"/>
              </a:lnSpc>
              <a:spcBef>
                <a:spcPct val="0"/>
              </a:spcBef>
              <a:buClr>
                <a:srgbClr val="CC0000"/>
              </a:buClr>
              <a:buFont typeface="Wingdings" pitchFamily="2" charset="2"/>
              <a:buChar char="§"/>
            </a:pPr>
            <a:r>
              <a:rPr lang="en-US" sz="2800" dirty="0" smtClean="0">
                <a:cs typeface="Times New Roman" pitchFamily="18" charset="0"/>
              </a:rPr>
              <a:t>Deming married Agnes Bell in 1922 while in Wyoming. She died in 1930.</a:t>
            </a:r>
          </a:p>
          <a:p>
            <a:pPr>
              <a:lnSpc>
                <a:spcPct val="90000"/>
              </a:lnSpc>
              <a:spcBef>
                <a:spcPct val="0"/>
              </a:spcBef>
              <a:buClr>
                <a:srgbClr val="CC0000"/>
              </a:buClr>
              <a:buFont typeface="Wingdings" pitchFamily="2" charset="2"/>
              <a:buChar char="§"/>
            </a:pPr>
            <a:r>
              <a:rPr lang="en-US" sz="2800" dirty="0" smtClean="0">
                <a:cs typeface="Times New Roman" pitchFamily="18" charset="0"/>
              </a:rPr>
              <a:t>Deming remarried in 1932 to Lola Elizabeth Shupe.</a:t>
            </a:r>
          </a:p>
          <a:p>
            <a:pPr>
              <a:lnSpc>
                <a:spcPct val="90000"/>
              </a:lnSpc>
              <a:spcBef>
                <a:spcPct val="0"/>
              </a:spcBef>
              <a:buClr>
                <a:srgbClr val="CC0000"/>
              </a:buClr>
              <a:buFont typeface="Wingdings" pitchFamily="2" charset="2"/>
              <a:buChar char="§"/>
            </a:pPr>
            <a:r>
              <a:rPr lang="en-US" sz="2800" dirty="0" smtClean="0">
                <a:cs typeface="Times New Roman" pitchFamily="18" charset="0"/>
              </a:rPr>
              <a:t>They bought a house in Washington D.C. in 1936 where they lived for the rest of their lives.</a:t>
            </a:r>
          </a:p>
          <a:p>
            <a:pPr>
              <a:lnSpc>
                <a:spcPct val="90000"/>
              </a:lnSpc>
              <a:spcBef>
                <a:spcPct val="0"/>
              </a:spcBef>
              <a:buClr>
                <a:srgbClr val="CC0000"/>
              </a:buClr>
              <a:buFont typeface="Wingdings" pitchFamily="2" charset="2"/>
              <a:buChar char="§"/>
            </a:pPr>
            <a:r>
              <a:rPr lang="en-US" sz="2800" dirty="0" smtClean="0">
                <a:cs typeface="Times New Roman" pitchFamily="18" charset="0"/>
              </a:rPr>
              <a:t>Dr. W. Edwards Deming died at his home on December 20, 1993.</a:t>
            </a:r>
          </a:p>
        </p:txBody>
      </p:sp>
      <p:pic>
        <p:nvPicPr>
          <p:cNvPr id="348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Picture 5" descr="image0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825" y="2667000"/>
            <a:ext cx="2797175"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25" name="Group 6"/>
          <p:cNvGrpSpPr>
            <a:grpSpLocks/>
          </p:cNvGrpSpPr>
          <p:nvPr/>
        </p:nvGrpSpPr>
        <p:grpSpPr bwMode="auto">
          <a:xfrm>
            <a:off x="6091238" y="5562600"/>
            <a:ext cx="3052762" cy="655638"/>
            <a:chOff x="0" y="0"/>
            <a:chExt cx="150" cy="5050"/>
          </a:xfrm>
        </p:grpSpPr>
        <p:sp>
          <p:nvSpPr>
            <p:cNvPr id="34826" name="Rectangle 7"/>
            <p:cNvSpPr>
              <a:spLocks noChangeArrowheads="1"/>
            </p:cNvSpPr>
            <p:nvPr/>
          </p:nvSpPr>
          <p:spPr bwMode="auto">
            <a:xfrm>
              <a:off x="0" y="0"/>
              <a:ext cx="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p>
          </p:txBody>
        </p:sp>
        <p:sp>
          <p:nvSpPr>
            <p:cNvPr id="34827" name="Rectangle 8"/>
            <p:cNvSpPr>
              <a:spLocks noChangeArrowheads="1"/>
            </p:cNvSpPr>
            <p:nvPr/>
          </p:nvSpPr>
          <p:spPr bwMode="auto">
            <a:xfrm>
              <a:off x="0" y="0"/>
              <a:ext cx="150" cy="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1400" dirty="0">
                  <a:latin typeface="Arial" charset="0"/>
                </a:rPr>
                <a:t>W. Edwards Deming with Lola, Diana, Linda, September 1946</a:t>
              </a:r>
              <a:endParaRPr lang="en-US" sz="1400" dirty="0"/>
            </a:p>
          </p:txBody>
        </p:sp>
      </p:grpSp>
    </p:spTree>
    <p:extLst>
      <p:ext uri="{BB962C8B-B14F-4D97-AF65-F5344CB8AC3E}">
        <p14:creationId xmlns:p14="http://schemas.microsoft.com/office/powerpoint/2010/main" val="36552314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C521D18-A29B-4276-8CA0-AC6251006C71}" type="slidenum">
              <a:rPr lang="en-US" sz="1400" smtClean="0"/>
              <a:pPr eaLnBrk="1" hangingPunct="1"/>
              <a:t>34</a:t>
            </a:fld>
            <a:endParaRPr lang="en-US" sz="1400" dirty="0" smtClean="0"/>
          </a:p>
        </p:txBody>
      </p:sp>
      <p:sp>
        <p:nvSpPr>
          <p:cNvPr id="35845" name="Rectangle 2"/>
          <p:cNvSpPr>
            <a:spLocks noGrp="1" noChangeArrowheads="1"/>
          </p:cNvSpPr>
          <p:nvPr>
            <p:ph type="title"/>
          </p:nvPr>
        </p:nvSpPr>
        <p:spPr>
          <a:xfrm>
            <a:off x="685800" y="457200"/>
            <a:ext cx="6324600" cy="1143000"/>
          </a:xfrm>
        </p:spPr>
        <p:txBody>
          <a:bodyPr/>
          <a:lstStyle/>
          <a:p>
            <a:pPr algn="l" eaLnBrk="1" hangingPunct="1"/>
            <a:r>
              <a:rPr lang="en-US" b="1" dirty="0" smtClean="0"/>
              <a:t>Deming’s Philosophy</a:t>
            </a:r>
          </a:p>
        </p:txBody>
      </p:sp>
      <p:sp>
        <p:nvSpPr>
          <p:cNvPr id="35846" name="Rectangle 3"/>
          <p:cNvSpPr>
            <a:spLocks noGrp="1" noChangeArrowheads="1"/>
          </p:cNvSpPr>
          <p:nvPr>
            <p:ph type="body" idx="1"/>
          </p:nvPr>
        </p:nvSpPr>
        <p:spPr>
          <a:xfrm>
            <a:off x="685800" y="1600200"/>
            <a:ext cx="7848600" cy="4572000"/>
          </a:xfrm>
        </p:spPr>
        <p:txBody>
          <a:bodyPr/>
          <a:lstStyle/>
          <a:p>
            <a:pPr eaLnBrk="1" hangingPunct="1">
              <a:buClr>
                <a:srgbClr val="CC0000"/>
              </a:buClr>
              <a:buFont typeface="Wingdings" pitchFamily="2" charset="2"/>
              <a:buChar char="§"/>
            </a:pPr>
            <a:r>
              <a:rPr lang="en-US" sz="2800" dirty="0" smtClean="0"/>
              <a:t>Dr. W. Edwards Deming taught that by implementing his principles of management, organizations can increase quality and at the same time reduce costs.</a:t>
            </a:r>
          </a:p>
          <a:p>
            <a:pPr eaLnBrk="1" hangingPunct="1">
              <a:buClr>
                <a:srgbClr val="CC0000"/>
              </a:buClr>
              <a:buFont typeface="Wingdings" pitchFamily="2" charset="2"/>
              <a:buChar char="§"/>
            </a:pPr>
            <a:r>
              <a:rPr lang="en-US" sz="2800" dirty="0" smtClean="0"/>
              <a:t>This could be accomplished  by reducing waste, rework, and associate wear and tear, while increasing customer loyalty.</a:t>
            </a:r>
          </a:p>
          <a:p>
            <a:pPr eaLnBrk="1" hangingPunct="1">
              <a:buClr>
                <a:srgbClr val="CC0000"/>
              </a:buClr>
              <a:buFont typeface="Wingdings" pitchFamily="2" charset="2"/>
              <a:buChar char="§"/>
            </a:pPr>
            <a:r>
              <a:rPr lang="en-US" sz="2800" dirty="0" smtClean="0"/>
              <a:t>The key is to practice continual improvement and think of manufacturing as a system, not as separate pieces and parts.</a:t>
            </a:r>
          </a:p>
        </p:txBody>
      </p:sp>
      <p:pic>
        <p:nvPicPr>
          <p:cNvPr id="358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5552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FAFCDB9-E519-4A08-9FF4-AD08F5BDB20D}" type="slidenum">
              <a:rPr lang="en-US" sz="1400" smtClean="0"/>
              <a:pPr eaLnBrk="1" hangingPunct="1"/>
              <a:t>35</a:t>
            </a:fld>
            <a:endParaRPr lang="en-US" sz="1400" dirty="0" smtClean="0"/>
          </a:p>
        </p:txBody>
      </p:sp>
      <p:sp>
        <p:nvSpPr>
          <p:cNvPr id="36869" name="Rectangle 2"/>
          <p:cNvSpPr>
            <a:spLocks noGrp="1" noChangeArrowheads="1"/>
          </p:cNvSpPr>
          <p:nvPr>
            <p:ph type="title"/>
          </p:nvPr>
        </p:nvSpPr>
        <p:spPr>
          <a:xfrm>
            <a:off x="685800" y="609600"/>
            <a:ext cx="6096000" cy="1143000"/>
          </a:xfrm>
        </p:spPr>
        <p:txBody>
          <a:bodyPr/>
          <a:lstStyle/>
          <a:p>
            <a:pPr algn="l" eaLnBrk="1" hangingPunct="1"/>
            <a:r>
              <a:rPr lang="en-US" b="1" dirty="0" smtClean="0"/>
              <a:t>Deming’s Philosophy</a:t>
            </a:r>
          </a:p>
        </p:txBody>
      </p:sp>
      <p:sp>
        <p:nvSpPr>
          <p:cNvPr id="36870" name="Rectangle 3"/>
          <p:cNvSpPr>
            <a:spLocks noGrp="1" noChangeArrowheads="1"/>
          </p:cNvSpPr>
          <p:nvPr>
            <p:ph type="body" idx="1"/>
          </p:nvPr>
        </p:nvSpPr>
        <p:spPr>
          <a:xfrm>
            <a:off x="609600" y="1981200"/>
            <a:ext cx="7848600" cy="4191000"/>
          </a:xfrm>
        </p:spPr>
        <p:txBody>
          <a:bodyPr/>
          <a:lstStyle/>
          <a:p>
            <a:pPr eaLnBrk="1" hangingPunct="1">
              <a:buClr>
                <a:srgbClr val="CC0000"/>
              </a:buClr>
              <a:buFont typeface="Wingdings" pitchFamily="2" charset="2"/>
              <a:buChar char="§"/>
            </a:pPr>
            <a:r>
              <a:rPr lang="en-US" sz="2800" dirty="0" smtClean="0"/>
              <a:t>Deming entreated businesses to focus on constant improvements, enhanced efficiency and doing it right the first time. </a:t>
            </a:r>
          </a:p>
          <a:p>
            <a:pPr eaLnBrk="1" hangingPunct="1">
              <a:buClr>
                <a:srgbClr val="CC0000"/>
              </a:buClr>
              <a:buFont typeface="Wingdings" pitchFamily="2" charset="2"/>
              <a:buChar char="§"/>
            </a:pPr>
            <a:r>
              <a:rPr lang="en-US" sz="2800" dirty="0" smtClean="0"/>
              <a:t>Basically, his idea was to record the number of product defects, analyze why they happened, bring about changes, then record how much quality improved, and to keep refining the process until it is done right.</a:t>
            </a:r>
          </a:p>
        </p:txBody>
      </p:sp>
      <p:pic>
        <p:nvPicPr>
          <p:cNvPr id="3687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432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9989B14-E6EA-4430-82BD-6D34F6768F9F}" type="slidenum">
              <a:rPr lang="en-US" sz="1400" smtClean="0"/>
              <a:pPr eaLnBrk="1" hangingPunct="1"/>
              <a:t>36</a:t>
            </a:fld>
            <a:endParaRPr lang="en-US" sz="1400" dirty="0" smtClean="0"/>
          </a:p>
        </p:txBody>
      </p:sp>
      <p:sp>
        <p:nvSpPr>
          <p:cNvPr id="37893" name="Rectangle 2"/>
          <p:cNvSpPr>
            <a:spLocks noGrp="1" noChangeArrowheads="1"/>
          </p:cNvSpPr>
          <p:nvPr>
            <p:ph type="title"/>
          </p:nvPr>
        </p:nvSpPr>
        <p:spPr>
          <a:xfrm>
            <a:off x="609600" y="0"/>
            <a:ext cx="5486400" cy="1143000"/>
          </a:xfrm>
        </p:spPr>
        <p:txBody>
          <a:bodyPr/>
          <a:lstStyle/>
          <a:p>
            <a:pPr algn="l" eaLnBrk="1" hangingPunct="1"/>
            <a:r>
              <a:rPr lang="en-US" b="1" dirty="0" smtClean="0"/>
              <a:t>Deming’s Philosophy</a:t>
            </a:r>
          </a:p>
        </p:txBody>
      </p:sp>
      <p:sp>
        <p:nvSpPr>
          <p:cNvPr id="37894" name="Rectangle 3"/>
          <p:cNvSpPr>
            <a:spLocks noGrp="1" noChangeArrowheads="1"/>
          </p:cNvSpPr>
          <p:nvPr>
            <p:ph type="body" idx="1"/>
          </p:nvPr>
        </p:nvSpPr>
        <p:spPr>
          <a:xfrm>
            <a:off x="457200" y="2819400"/>
            <a:ext cx="8077200" cy="3200400"/>
          </a:xfrm>
        </p:spPr>
        <p:txBody>
          <a:bodyPr/>
          <a:lstStyle/>
          <a:p>
            <a:pPr eaLnBrk="1" hangingPunct="1">
              <a:buFont typeface="Wingdings" pitchFamily="2" charset="2"/>
              <a:buChar char="§"/>
            </a:pPr>
            <a:r>
              <a:rPr lang="en-US" sz="2800" dirty="0" smtClean="0"/>
              <a:t>The power of Deming's philosophy lies in his emphasis on how to do this, using statistical methods. </a:t>
            </a:r>
          </a:p>
          <a:p>
            <a:pPr eaLnBrk="1" hangingPunct="1">
              <a:buFont typeface="Wingdings" pitchFamily="2" charset="2"/>
              <a:buChar char="§"/>
            </a:pPr>
            <a:r>
              <a:rPr lang="en-US" sz="2800" dirty="0" smtClean="0"/>
              <a:t>His greatest influence over the world came later in his life, when he branched out from statistics background to put his energies into the use of statistical methods for the benefit of humankind.</a:t>
            </a:r>
          </a:p>
        </p:txBody>
      </p:sp>
      <p:pic>
        <p:nvPicPr>
          <p:cNvPr id="378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Text Box 5"/>
          <p:cNvSpPr txBox="1">
            <a:spLocks noChangeArrowheads="1"/>
          </p:cNvSpPr>
          <p:nvPr/>
        </p:nvSpPr>
        <p:spPr bwMode="auto">
          <a:xfrm>
            <a:off x="533400" y="990600"/>
            <a:ext cx="6858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4488" indent="-344488"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Font typeface="Wingdings" pitchFamily="2" charset="2"/>
              <a:buChar char="§"/>
            </a:pPr>
            <a:r>
              <a:rPr lang="en-US" sz="2800" dirty="0"/>
              <a:t>“Do your best, continually seek to improve that best, look out for the people you are responsible for, and recognize that everyone is in this together.”</a:t>
            </a:r>
          </a:p>
        </p:txBody>
      </p:sp>
    </p:spTree>
    <p:extLst>
      <p:ext uri="{BB962C8B-B14F-4D97-AF65-F5344CB8AC3E}">
        <p14:creationId xmlns:p14="http://schemas.microsoft.com/office/powerpoint/2010/main" val="28865816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Slide Number Placeholder 4"/>
          <p:cNvSpPr>
            <a:spLocks noGrp="1"/>
          </p:cNvSpPr>
          <p:nvPr>
            <p:ph type="sldNum" sz="quarter" idx="4294967295"/>
          </p:nvPr>
        </p:nvSpPr>
        <p:spPr>
          <a:xfrm>
            <a:off x="6553200" y="63246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013E461-44CC-4A2D-B67B-4454467EAB91}" type="slidenum">
              <a:rPr lang="en-US" sz="1400" smtClean="0"/>
              <a:pPr eaLnBrk="1" hangingPunct="1"/>
              <a:t>37</a:t>
            </a:fld>
            <a:endParaRPr lang="en-US" sz="1400" dirty="0" smtClean="0"/>
          </a:p>
        </p:txBody>
      </p:sp>
      <p:sp>
        <p:nvSpPr>
          <p:cNvPr id="38917" name="Rectangle 2"/>
          <p:cNvSpPr>
            <a:spLocks noGrp="1" noChangeArrowheads="1"/>
          </p:cNvSpPr>
          <p:nvPr>
            <p:ph type="title"/>
          </p:nvPr>
        </p:nvSpPr>
        <p:spPr>
          <a:xfrm>
            <a:off x="1143000" y="304800"/>
            <a:ext cx="7772400" cy="1143000"/>
          </a:xfrm>
        </p:spPr>
        <p:txBody>
          <a:bodyPr/>
          <a:lstStyle/>
          <a:p>
            <a:pPr algn="l" eaLnBrk="1" hangingPunct="1"/>
            <a:r>
              <a:rPr lang="en-US" b="1" dirty="0" smtClean="0"/>
              <a:t>Contributions of Deming</a:t>
            </a:r>
          </a:p>
        </p:txBody>
      </p:sp>
      <p:sp>
        <p:nvSpPr>
          <p:cNvPr id="38918" name="Text Box 3"/>
          <p:cNvSpPr txBox="1">
            <a:spLocks noChangeArrowheads="1"/>
          </p:cNvSpPr>
          <p:nvPr/>
        </p:nvSpPr>
        <p:spPr bwMode="auto">
          <a:xfrm>
            <a:off x="838200" y="1524000"/>
            <a:ext cx="7467600" cy="427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FontTx/>
              <a:buChar char="•"/>
            </a:pPr>
            <a:r>
              <a:rPr lang="en-US" sz="3600" dirty="0"/>
              <a:t>Deming is known for the his Fourteen Points, The Seven Deadly Diseases, and The Deming - </a:t>
            </a:r>
            <a:r>
              <a:rPr lang="en-US" sz="3600" i="1" dirty="0"/>
              <a:t>Plan, Do, Check, and Act</a:t>
            </a:r>
            <a:r>
              <a:rPr lang="en-US" sz="3600" dirty="0"/>
              <a:t>, </a:t>
            </a:r>
            <a:r>
              <a:rPr lang="en-US" sz="3600" i="1" dirty="0"/>
              <a:t>cycle.</a:t>
            </a:r>
          </a:p>
          <a:p>
            <a:pPr eaLnBrk="1" hangingPunct="1">
              <a:spcBef>
                <a:spcPct val="50000"/>
              </a:spcBef>
              <a:buFontTx/>
              <a:buChar char="•"/>
            </a:pPr>
            <a:r>
              <a:rPr lang="en-US" sz="3600" dirty="0"/>
              <a:t>In Japan the top Companies Compete for The Deming Award for Quality. Japans highest honor.</a:t>
            </a:r>
            <a:r>
              <a:rPr lang="en-US" sz="4000" dirty="0"/>
              <a:t> </a:t>
            </a:r>
          </a:p>
        </p:txBody>
      </p:sp>
      <p:pic>
        <p:nvPicPr>
          <p:cNvPr id="389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499050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1F960A5-BFFC-487A-9C2C-0D84F95FC261}" type="slidenum">
              <a:rPr lang="en-US" sz="1400" smtClean="0"/>
              <a:pPr eaLnBrk="1" hangingPunct="1"/>
              <a:t>38</a:t>
            </a:fld>
            <a:endParaRPr lang="en-US" sz="1400" dirty="0" smtClean="0"/>
          </a:p>
        </p:txBody>
      </p:sp>
      <p:sp>
        <p:nvSpPr>
          <p:cNvPr id="39941" name="Rectangle 2"/>
          <p:cNvSpPr>
            <a:spLocks noGrp="1" noChangeArrowheads="1"/>
          </p:cNvSpPr>
          <p:nvPr>
            <p:ph type="title"/>
          </p:nvPr>
        </p:nvSpPr>
        <p:spPr>
          <a:xfrm>
            <a:off x="457200" y="0"/>
            <a:ext cx="5486400" cy="1143000"/>
          </a:xfrm>
        </p:spPr>
        <p:txBody>
          <a:bodyPr/>
          <a:lstStyle/>
          <a:p>
            <a:pPr algn="l" eaLnBrk="1" hangingPunct="1"/>
            <a:r>
              <a:rPr lang="en-US" b="1" dirty="0" smtClean="0"/>
              <a:t>Deming’s Philosophy</a:t>
            </a:r>
          </a:p>
        </p:txBody>
      </p:sp>
      <p:sp>
        <p:nvSpPr>
          <p:cNvPr id="39942" name="Rectangle 3"/>
          <p:cNvSpPr>
            <a:spLocks noGrp="1" noChangeArrowheads="1"/>
          </p:cNvSpPr>
          <p:nvPr>
            <p:ph type="body" sz="half" idx="1"/>
          </p:nvPr>
        </p:nvSpPr>
        <p:spPr>
          <a:xfrm>
            <a:off x="457200" y="1066800"/>
            <a:ext cx="4724400" cy="4572000"/>
          </a:xfrm>
        </p:spPr>
        <p:txBody>
          <a:bodyPr/>
          <a:lstStyle/>
          <a:p>
            <a:pPr eaLnBrk="1" hangingPunct="1">
              <a:buFont typeface="Wingdings" pitchFamily="2" charset="2"/>
              <a:buChar char="§"/>
            </a:pPr>
            <a:r>
              <a:rPr lang="en-US" sz="2800" dirty="0" smtClean="0"/>
              <a:t>Deming   brought his 14 points into his teaching and practices.</a:t>
            </a:r>
            <a:endParaRPr lang="en-US" sz="1200" dirty="0" smtClean="0"/>
          </a:p>
          <a:p>
            <a:pPr eaLnBrk="1" hangingPunct="1">
              <a:buFont typeface="Wingdings" pitchFamily="2" charset="2"/>
              <a:buChar char="§"/>
            </a:pPr>
            <a:r>
              <a:rPr lang="en-US" sz="2800" dirty="0" smtClean="0"/>
              <a:t>The 14 points apply anywhere, to small organizations as well as to large ones, to the service industry as well as to manufacturing. They apply to every division within a company.</a:t>
            </a:r>
            <a:endParaRPr lang="en-US" sz="2800" dirty="0" smtClean="0">
              <a:latin typeface="Arial" charset="0"/>
              <a:cs typeface="Arial" charset="0"/>
            </a:endParaRPr>
          </a:p>
        </p:txBody>
      </p:sp>
      <p:pic>
        <p:nvPicPr>
          <p:cNvPr id="39943" name="Picture 4" descr="14deming"/>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472113" y="1981200"/>
            <a:ext cx="3417887" cy="4114800"/>
          </a:xfrm>
          <a:ln>
            <a:solidFill>
              <a:schemeClr val="tx1"/>
            </a:solidFill>
            <a:miter lim="800000"/>
            <a:headEnd/>
            <a:tailEnd/>
          </a:ln>
        </p:spPr>
      </p:pic>
      <p:pic>
        <p:nvPicPr>
          <p:cNvPr id="3994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006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511C5F9-E5CC-4A0B-B94F-4830754F683E}" type="slidenum">
              <a:rPr lang="en-US" sz="1400" smtClean="0"/>
              <a:pPr eaLnBrk="1" hangingPunct="1"/>
              <a:t>39</a:t>
            </a:fld>
            <a:endParaRPr lang="en-US" sz="1400" dirty="0" smtClean="0"/>
          </a:p>
        </p:txBody>
      </p:sp>
      <p:sp>
        <p:nvSpPr>
          <p:cNvPr id="40965" name="Rectangle 2"/>
          <p:cNvSpPr>
            <a:spLocks noGrp="1" noChangeArrowheads="1"/>
          </p:cNvSpPr>
          <p:nvPr>
            <p:ph type="title"/>
          </p:nvPr>
        </p:nvSpPr>
        <p:spPr>
          <a:xfrm>
            <a:off x="685800" y="609600"/>
            <a:ext cx="4648200" cy="1143000"/>
          </a:xfrm>
        </p:spPr>
        <p:txBody>
          <a:bodyPr/>
          <a:lstStyle/>
          <a:p>
            <a:pPr algn="l" eaLnBrk="1" hangingPunct="1"/>
            <a:r>
              <a:rPr lang="en-US" b="1" dirty="0" smtClean="0"/>
              <a:t>7 Deadly Diseases</a:t>
            </a:r>
          </a:p>
        </p:txBody>
      </p:sp>
      <p:sp>
        <p:nvSpPr>
          <p:cNvPr id="40966" name="Rectangle 3"/>
          <p:cNvSpPr>
            <a:spLocks noGrp="1" noChangeArrowheads="1"/>
          </p:cNvSpPr>
          <p:nvPr>
            <p:ph type="body" idx="1"/>
          </p:nvPr>
        </p:nvSpPr>
        <p:spPr>
          <a:xfrm>
            <a:off x="762000" y="1981200"/>
            <a:ext cx="6858000" cy="3814763"/>
          </a:xfrm>
        </p:spPr>
        <p:txBody>
          <a:bodyPr/>
          <a:lstStyle/>
          <a:p>
            <a:pPr eaLnBrk="1" hangingPunct="1">
              <a:buClr>
                <a:srgbClr val="CC0000"/>
              </a:buClr>
              <a:buFontTx/>
              <a:buNone/>
            </a:pPr>
            <a:r>
              <a:rPr lang="en-US" sz="2800" dirty="0" smtClean="0"/>
              <a:t>1. Lack of constancy of purpose to plan product and service that will have a market and keep the company in business, and provide jobs.</a:t>
            </a:r>
          </a:p>
          <a:p>
            <a:pPr eaLnBrk="1" hangingPunct="1">
              <a:buClr>
                <a:srgbClr val="CC0000"/>
              </a:buClr>
              <a:buFontTx/>
              <a:buNone/>
            </a:pPr>
            <a:endParaRPr lang="en-US" sz="1600" dirty="0" smtClean="0"/>
          </a:p>
          <a:p>
            <a:pPr eaLnBrk="1" hangingPunct="1">
              <a:buClr>
                <a:srgbClr val="CC0000"/>
              </a:buClr>
              <a:buFontTx/>
              <a:buNone/>
            </a:pPr>
            <a:r>
              <a:rPr lang="en-US" sz="2800" dirty="0" smtClean="0"/>
              <a:t>2. Emphasis on short term profits, fed by fear  of an unfriendly takeover, and by push from bankers and owners.</a:t>
            </a:r>
          </a:p>
        </p:txBody>
      </p:sp>
      <p:pic>
        <p:nvPicPr>
          <p:cNvPr id="409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609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214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4"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A2F2D32-FFD3-4A95-B7B3-CDFCB88544BE}" type="slidenum">
              <a:rPr lang="en-US" sz="1400" smtClean="0"/>
              <a:pPr eaLnBrk="1" hangingPunct="1"/>
              <a:t>4</a:t>
            </a:fld>
            <a:endParaRPr lang="en-US" sz="1400" dirty="0" smtClean="0"/>
          </a:p>
        </p:txBody>
      </p:sp>
      <p:sp>
        <p:nvSpPr>
          <p:cNvPr id="5125" name="Rectangle 2"/>
          <p:cNvSpPr>
            <a:spLocks noGrp="1" noChangeArrowheads="1"/>
          </p:cNvSpPr>
          <p:nvPr>
            <p:ph type="title"/>
          </p:nvPr>
        </p:nvSpPr>
        <p:spPr>
          <a:xfrm>
            <a:off x="685800" y="304800"/>
            <a:ext cx="7772400" cy="838200"/>
          </a:xfrm>
        </p:spPr>
        <p:txBody>
          <a:bodyPr/>
          <a:lstStyle/>
          <a:p>
            <a:pPr eaLnBrk="1" hangingPunct="1"/>
            <a:r>
              <a:rPr lang="en-US" altLang="en-US" dirty="0" smtClean="0"/>
              <a:t>Walter A. Shewhart</a:t>
            </a:r>
            <a:br>
              <a:rPr lang="en-US" altLang="en-US" dirty="0" smtClean="0"/>
            </a:br>
            <a:r>
              <a:rPr lang="en-US" altLang="en-US" b="1" dirty="0" smtClean="0">
                <a:solidFill>
                  <a:srgbClr val="FF0000"/>
                </a:solidFill>
                <a:effectLst>
                  <a:outerShdw blurRad="38100" dist="38100" dir="2700000" algn="tl">
                    <a:srgbClr val="000000">
                      <a:alpha val="43137"/>
                    </a:srgbClr>
                  </a:outerShdw>
                </a:effectLst>
              </a:rPr>
              <a:t>“</a:t>
            </a:r>
            <a:r>
              <a:rPr lang="en-US" altLang="en-US" sz="3200" b="1" dirty="0" smtClean="0">
                <a:solidFill>
                  <a:srgbClr val="FF0000"/>
                </a:solidFill>
                <a:effectLst>
                  <a:outerShdw blurRad="38100" dist="38100" dir="2700000" algn="tl">
                    <a:srgbClr val="000000">
                      <a:alpha val="43137"/>
                    </a:srgbClr>
                  </a:outerShdw>
                </a:effectLst>
              </a:rPr>
              <a:t>The Grandfather of TQM”</a:t>
            </a:r>
          </a:p>
        </p:txBody>
      </p:sp>
      <p:pic>
        <p:nvPicPr>
          <p:cNvPr id="5126" name="Picture 3"/>
          <p:cNvPicPr>
            <a:picLocks noGrp="1" noChangeAspect="1" noChangeArrowheads="1"/>
          </p:cNvPicPr>
          <p:nvPr>
            <p:ph type="clipArt" sz="half" idx="4294967295"/>
          </p:nvPr>
        </p:nvPicPr>
        <p:blipFill>
          <a:blip r:embed="rId3">
            <a:extLst>
              <a:ext uri="{28A0092B-C50C-407E-A947-70E740481C1C}">
                <a14:useLocalDpi xmlns:a14="http://schemas.microsoft.com/office/drawing/2010/main" val="0"/>
              </a:ext>
            </a:extLst>
          </a:blip>
          <a:srcRect/>
          <a:stretch>
            <a:fillRect/>
          </a:stretch>
        </p:blipFill>
        <p:spPr>
          <a:xfrm>
            <a:off x="4953000" y="1752600"/>
            <a:ext cx="3625850" cy="4114800"/>
          </a:xfrm>
        </p:spPr>
      </p:pic>
      <p:sp>
        <p:nvSpPr>
          <p:cNvPr id="5127" name="Text Box 4"/>
          <p:cNvSpPr txBox="1">
            <a:spLocks noChangeArrowheads="1"/>
          </p:cNvSpPr>
          <p:nvPr/>
        </p:nvSpPr>
        <p:spPr bwMode="auto">
          <a:xfrm>
            <a:off x="360145" y="1547842"/>
            <a:ext cx="45720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i="1" dirty="0">
                <a:solidFill>
                  <a:srgbClr val="0000FF"/>
                </a:solidFill>
              </a:rPr>
              <a:t>A phenomenon will be said to be controlled when, through the use of past experience, we can predict, at least within limits, how the phenomenon may be expected to vary in the future. </a:t>
            </a:r>
            <a:endParaRPr lang="en-US" b="1" i="1" dirty="0" smtClean="0">
              <a:solidFill>
                <a:srgbClr val="0000FF"/>
              </a:solidFill>
            </a:endParaRPr>
          </a:p>
          <a:p>
            <a:pPr eaLnBrk="1" hangingPunct="1">
              <a:spcBef>
                <a:spcPct val="50000"/>
              </a:spcBef>
            </a:pPr>
            <a:r>
              <a:rPr lang="en-US" b="1" i="1" dirty="0" smtClean="0">
                <a:solidFill>
                  <a:srgbClr val="0000FF"/>
                </a:solidFill>
              </a:rPr>
              <a:t>Here </a:t>
            </a:r>
            <a:r>
              <a:rPr lang="en-US" b="1" i="1" dirty="0">
                <a:solidFill>
                  <a:srgbClr val="0000FF"/>
                </a:solidFill>
              </a:rPr>
              <a:t>it is understood that prediction within limits means that we can state, at least approximately, the probability that observed phenomenon will fall within the given limits</a:t>
            </a:r>
            <a:r>
              <a:rPr lang="en-US" dirty="0"/>
              <a:t> </a:t>
            </a:r>
          </a:p>
        </p:txBody>
      </p:sp>
      <p:pic>
        <p:nvPicPr>
          <p:cNvPr id="51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8027" y="204788"/>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92728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8104A33-91AA-4E2D-A6FF-D3428EC9A4C6}" type="slidenum">
              <a:rPr lang="en-US" sz="1400" smtClean="0"/>
              <a:pPr eaLnBrk="1" hangingPunct="1"/>
              <a:t>40</a:t>
            </a:fld>
            <a:endParaRPr lang="en-US" sz="1400" dirty="0" smtClean="0"/>
          </a:p>
        </p:txBody>
      </p:sp>
      <p:sp>
        <p:nvSpPr>
          <p:cNvPr id="41989" name="Rectangle 2"/>
          <p:cNvSpPr>
            <a:spLocks noGrp="1" noChangeArrowheads="1"/>
          </p:cNvSpPr>
          <p:nvPr>
            <p:ph type="title"/>
          </p:nvPr>
        </p:nvSpPr>
        <p:spPr/>
        <p:txBody>
          <a:bodyPr/>
          <a:lstStyle/>
          <a:p>
            <a:pPr algn="l" eaLnBrk="1" hangingPunct="1"/>
            <a:r>
              <a:rPr lang="en-US" b="1" dirty="0" smtClean="0"/>
              <a:t>7 Deadly Diseases (Cont.)</a:t>
            </a:r>
          </a:p>
        </p:txBody>
      </p:sp>
      <p:sp>
        <p:nvSpPr>
          <p:cNvPr id="41990" name="Rectangle 3"/>
          <p:cNvSpPr>
            <a:spLocks noGrp="1" noChangeArrowheads="1"/>
          </p:cNvSpPr>
          <p:nvPr>
            <p:ph type="body" idx="1"/>
          </p:nvPr>
        </p:nvSpPr>
        <p:spPr>
          <a:xfrm>
            <a:off x="762000" y="1981200"/>
            <a:ext cx="6781800" cy="3886200"/>
          </a:xfrm>
        </p:spPr>
        <p:txBody>
          <a:bodyPr/>
          <a:lstStyle/>
          <a:p>
            <a:pPr eaLnBrk="1" hangingPunct="1">
              <a:buFontTx/>
              <a:buNone/>
            </a:pPr>
            <a:r>
              <a:rPr lang="en-US" sz="2800" dirty="0" smtClean="0"/>
              <a:t>3. Personal review systems, or evaluation of performance, merit rating, annual review, annual appraisal, by whatever name, for people in management, the effects of which are devastating.  Management by fear would still be better.</a:t>
            </a:r>
          </a:p>
          <a:p>
            <a:pPr eaLnBrk="1" hangingPunct="1">
              <a:buFontTx/>
              <a:buNone/>
            </a:pPr>
            <a:endParaRPr lang="en-US" sz="1600" dirty="0" smtClean="0"/>
          </a:p>
          <a:p>
            <a:pPr eaLnBrk="1" hangingPunct="1">
              <a:buFontTx/>
              <a:buNone/>
            </a:pPr>
            <a:r>
              <a:rPr lang="en-US" sz="2800" dirty="0" smtClean="0"/>
              <a:t>4. Mobility of managers; Job hopping.</a:t>
            </a:r>
          </a:p>
        </p:txBody>
      </p:sp>
      <p:pic>
        <p:nvPicPr>
          <p:cNvPr id="4199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8309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5CDC3DF-C64D-493C-B2BB-DBCCB33EC872}" type="slidenum">
              <a:rPr lang="en-US" sz="1400" smtClean="0"/>
              <a:pPr eaLnBrk="1" hangingPunct="1"/>
              <a:t>41</a:t>
            </a:fld>
            <a:endParaRPr lang="en-US" sz="1400" dirty="0" smtClean="0"/>
          </a:p>
        </p:txBody>
      </p:sp>
      <p:sp>
        <p:nvSpPr>
          <p:cNvPr id="43013" name="Rectangle 2"/>
          <p:cNvSpPr>
            <a:spLocks noGrp="1" noChangeArrowheads="1"/>
          </p:cNvSpPr>
          <p:nvPr>
            <p:ph type="title"/>
          </p:nvPr>
        </p:nvSpPr>
        <p:spPr/>
        <p:txBody>
          <a:bodyPr/>
          <a:lstStyle/>
          <a:p>
            <a:pPr algn="l" eaLnBrk="1" hangingPunct="1"/>
            <a:r>
              <a:rPr lang="en-US" b="1" dirty="0" smtClean="0"/>
              <a:t>7 Deadly Diseases (Cont.)</a:t>
            </a:r>
          </a:p>
        </p:txBody>
      </p:sp>
      <p:sp>
        <p:nvSpPr>
          <p:cNvPr id="43014" name="Rectangle 3"/>
          <p:cNvSpPr>
            <a:spLocks noGrp="1" noChangeArrowheads="1"/>
          </p:cNvSpPr>
          <p:nvPr>
            <p:ph type="body" idx="1"/>
          </p:nvPr>
        </p:nvSpPr>
        <p:spPr>
          <a:xfrm>
            <a:off x="990600" y="2103438"/>
            <a:ext cx="7162800" cy="3200400"/>
          </a:xfrm>
        </p:spPr>
        <p:txBody>
          <a:bodyPr/>
          <a:lstStyle/>
          <a:p>
            <a:pPr eaLnBrk="1" hangingPunct="1">
              <a:buFontTx/>
              <a:buNone/>
            </a:pPr>
            <a:r>
              <a:rPr lang="en-US" sz="2800" dirty="0" smtClean="0"/>
              <a:t>5. Use of visible figures only for management, with little or no consideration of figures that are unknown.</a:t>
            </a:r>
          </a:p>
          <a:p>
            <a:pPr eaLnBrk="1" hangingPunct="1">
              <a:buFontTx/>
              <a:buNone/>
            </a:pPr>
            <a:endParaRPr lang="en-US" sz="1600" dirty="0" smtClean="0"/>
          </a:p>
          <a:p>
            <a:pPr eaLnBrk="1" hangingPunct="1">
              <a:buFontTx/>
              <a:buNone/>
            </a:pPr>
            <a:r>
              <a:rPr lang="en-US" sz="2800" dirty="0" smtClean="0"/>
              <a:t>6. Excessive medical costs.</a:t>
            </a:r>
          </a:p>
          <a:p>
            <a:pPr eaLnBrk="1" hangingPunct="1"/>
            <a:endParaRPr lang="en-US" sz="1800" dirty="0" smtClean="0"/>
          </a:p>
          <a:p>
            <a:pPr eaLnBrk="1" hangingPunct="1">
              <a:buFontTx/>
              <a:buNone/>
            </a:pPr>
            <a:r>
              <a:rPr lang="en-US" sz="2800" dirty="0" smtClean="0"/>
              <a:t>7. Excessive cost of liability.</a:t>
            </a:r>
          </a:p>
        </p:txBody>
      </p:sp>
      <p:pic>
        <p:nvPicPr>
          <p:cNvPr id="4301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2224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3D5489B-398B-4D62-91D4-C26EC80C8BD3}" type="slidenum">
              <a:rPr lang="en-US" sz="1400" smtClean="0"/>
              <a:pPr eaLnBrk="1" hangingPunct="1"/>
              <a:t>42</a:t>
            </a:fld>
            <a:endParaRPr lang="en-US" sz="1400" dirty="0" smtClean="0"/>
          </a:p>
        </p:txBody>
      </p:sp>
      <p:sp>
        <p:nvSpPr>
          <p:cNvPr id="44037" name="Rectangle 2"/>
          <p:cNvSpPr>
            <a:spLocks noGrp="1" noChangeArrowheads="1"/>
          </p:cNvSpPr>
          <p:nvPr>
            <p:ph type="title"/>
          </p:nvPr>
        </p:nvSpPr>
        <p:spPr>
          <a:xfrm>
            <a:off x="685800" y="609600"/>
            <a:ext cx="5029200" cy="1143000"/>
          </a:xfrm>
        </p:spPr>
        <p:txBody>
          <a:bodyPr/>
          <a:lstStyle/>
          <a:p>
            <a:pPr algn="l" eaLnBrk="1" hangingPunct="1"/>
            <a:r>
              <a:rPr lang="en-US" b="1" dirty="0" smtClean="0"/>
              <a:t>The Deming Cycle</a:t>
            </a:r>
          </a:p>
        </p:txBody>
      </p:sp>
      <p:sp>
        <p:nvSpPr>
          <p:cNvPr id="44038" name="Rectangle 3"/>
          <p:cNvSpPr>
            <a:spLocks noGrp="1" noChangeArrowheads="1"/>
          </p:cNvSpPr>
          <p:nvPr>
            <p:ph type="body" idx="1"/>
          </p:nvPr>
        </p:nvSpPr>
        <p:spPr>
          <a:xfrm>
            <a:off x="685800" y="1981200"/>
            <a:ext cx="5715000" cy="3367088"/>
          </a:xfrm>
        </p:spPr>
        <p:txBody>
          <a:bodyPr/>
          <a:lstStyle/>
          <a:p>
            <a:pPr eaLnBrk="1" hangingPunct="1">
              <a:buClr>
                <a:srgbClr val="CC0000"/>
              </a:buClr>
              <a:buFont typeface="Wingdings" pitchFamily="2" charset="2"/>
              <a:buChar char="§"/>
            </a:pPr>
            <a:r>
              <a:rPr lang="en-US" sz="2800" dirty="0" smtClean="0"/>
              <a:t>PDCA concept was developed in the 1930’s by Walter Shewhart.</a:t>
            </a:r>
          </a:p>
          <a:p>
            <a:pPr eaLnBrk="1" hangingPunct="1">
              <a:buClr>
                <a:srgbClr val="CC0000"/>
              </a:buClr>
              <a:buFont typeface="Wingdings" pitchFamily="2" charset="2"/>
              <a:buChar char="§"/>
            </a:pPr>
            <a:r>
              <a:rPr lang="en-US" sz="2800" dirty="0" smtClean="0"/>
              <a:t>Promoted in the 1950’s by Deming.</a:t>
            </a:r>
          </a:p>
          <a:p>
            <a:pPr eaLnBrk="1" hangingPunct="1">
              <a:buClr>
                <a:srgbClr val="CC0000"/>
              </a:buClr>
              <a:buFont typeface="Wingdings" pitchFamily="2" charset="2"/>
              <a:buChar char="§"/>
            </a:pPr>
            <a:r>
              <a:rPr lang="en-US" sz="2800" dirty="0" smtClean="0"/>
              <a:t>Used to coordinate Continuous Improvement efforts.</a:t>
            </a:r>
          </a:p>
          <a:p>
            <a:pPr eaLnBrk="1" hangingPunct="1">
              <a:buClr>
                <a:srgbClr val="CC0000"/>
              </a:buClr>
              <a:buFont typeface="Wingdings" pitchFamily="2" charset="2"/>
              <a:buChar char="§"/>
            </a:pPr>
            <a:r>
              <a:rPr lang="en-US" sz="2800" dirty="0" smtClean="0"/>
              <a:t>Demonstrated each stage of improvement initiatives.</a:t>
            </a:r>
          </a:p>
        </p:txBody>
      </p:sp>
      <p:pic>
        <p:nvPicPr>
          <p:cNvPr id="4403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5" descr="Image1">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3810000"/>
            <a:ext cx="2363788" cy="2389188"/>
          </a:xfrm>
          <a:prstGeom prst="rect">
            <a:avLst/>
          </a:prstGeom>
          <a:noFill/>
          <a:ln w="57150" cmpd="thinThick">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6741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8252BFF-B4B7-4BC5-8F02-10946A2ADA50}" type="slidenum">
              <a:rPr lang="en-US" sz="1400" smtClean="0"/>
              <a:pPr eaLnBrk="1" hangingPunct="1"/>
              <a:t>43</a:t>
            </a:fld>
            <a:endParaRPr lang="en-US" sz="1400" dirty="0" smtClean="0"/>
          </a:p>
        </p:txBody>
      </p:sp>
      <p:sp>
        <p:nvSpPr>
          <p:cNvPr id="45061" name="Rectangle 2"/>
          <p:cNvSpPr>
            <a:spLocks noGrp="1" noChangeArrowheads="1"/>
          </p:cNvSpPr>
          <p:nvPr>
            <p:ph type="body" idx="1"/>
          </p:nvPr>
        </p:nvSpPr>
        <p:spPr>
          <a:xfrm>
            <a:off x="685800" y="2209800"/>
            <a:ext cx="5029200" cy="3505200"/>
          </a:xfrm>
        </p:spPr>
        <p:txBody>
          <a:bodyPr/>
          <a:lstStyle/>
          <a:p>
            <a:pPr eaLnBrk="1" hangingPunct="1">
              <a:buClr>
                <a:srgbClr val="CC0000"/>
              </a:buClr>
              <a:buFont typeface="Wingdings" pitchFamily="2" charset="2"/>
              <a:buChar char="§"/>
            </a:pPr>
            <a:r>
              <a:rPr lang="en-US" b="1" u="sng" dirty="0" smtClean="0"/>
              <a:t>P</a:t>
            </a:r>
            <a:r>
              <a:rPr lang="en-US" sz="2800" dirty="0" smtClean="0"/>
              <a:t>lan to improve.</a:t>
            </a:r>
          </a:p>
          <a:p>
            <a:pPr eaLnBrk="1" hangingPunct="1">
              <a:buClr>
                <a:srgbClr val="CC0000"/>
              </a:buClr>
              <a:buFont typeface="Wingdings" pitchFamily="2" charset="2"/>
              <a:buChar char="§"/>
            </a:pPr>
            <a:r>
              <a:rPr lang="en-US" b="1" u="sng" dirty="0" smtClean="0"/>
              <a:t>D</a:t>
            </a:r>
            <a:r>
              <a:rPr lang="en-US" sz="2800" dirty="0" smtClean="0"/>
              <a:t>o actions specified in the plan.</a:t>
            </a:r>
          </a:p>
          <a:p>
            <a:pPr eaLnBrk="1" hangingPunct="1">
              <a:buClr>
                <a:srgbClr val="CC0000"/>
              </a:buClr>
              <a:buFont typeface="Wingdings" pitchFamily="2" charset="2"/>
              <a:buChar char="§"/>
            </a:pPr>
            <a:r>
              <a:rPr lang="en-US" b="1" u="sng" dirty="0" smtClean="0"/>
              <a:t>C</a:t>
            </a:r>
            <a:r>
              <a:rPr lang="en-US" sz="2800" dirty="0" smtClean="0"/>
              <a:t>heck for improvement.</a:t>
            </a:r>
          </a:p>
          <a:p>
            <a:pPr eaLnBrk="1" hangingPunct="1">
              <a:buClr>
                <a:srgbClr val="CC0000"/>
              </a:buClr>
              <a:buFont typeface="Wingdings" pitchFamily="2" charset="2"/>
              <a:buChar char="§"/>
            </a:pPr>
            <a:r>
              <a:rPr lang="en-US" b="1" u="sng" dirty="0" smtClean="0"/>
              <a:t>A</a:t>
            </a:r>
            <a:r>
              <a:rPr lang="en-US" sz="2800" dirty="0" smtClean="0"/>
              <a:t>ct to implement additional changes if required.</a:t>
            </a:r>
          </a:p>
        </p:txBody>
      </p:sp>
      <p:sp>
        <p:nvSpPr>
          <p:cNvPr id="45062" name="Rectangle 3"/>
          <p:cNvSpPr>
            <a:spLocks noGrp="1" noChangeArrowheads="1"/>
          </p:cNvSpPr>
          <p:nvPr>
            <p:ph type="title"/>
          </p:nvPr>
        </p:nvSpPr>
        <p:spPr/>
        <p:txBody>
          <a:bodyPr/>
          <a:lstStyle/>
          <a:p>
            <a:pPr algn="l" eaLnBrk="1" hangingPunct="1"/>
            <a:r>
              <a:rPr lang="en-US" b="1" dirty="0" smtClean="0"/>
              <a:t>PDCA Cycle</a:t>
            </a:r>
          </a:p>
        </p:txBody>
      </p:sp>
      <p:pic>
        <p:nvPicPr>
          <p:cNvPr id="45063" name="Picture 4" descr="Image1">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286000"/>
            <a:ext cx="3268663" cy="3303588"/>
          </a:xfrm>
          <a:prstGeom prst="rect">
            <a:avLst/>
          </a:prstGeom>
          <a:noFill/>
          <a:ln w="57150" cmpd="thinThick">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506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5"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609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16658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BF4D353-A00F-4E3A-897F-A529AB75A2A9}" type="slidenum">
              <a:rPr lang="en-US" sz="1400" smtClean="0"/>
              <a:pPr eaLnBrk="1" hangingPunct="1"/>
              <a:t>44</a:t>
            </a:fld>
            <a:endParaRPr lang="en-US" sz="1400" dirty="0" smtClean="0"/>
          </a:p>
        </p:txBody>
      </p:sp>
      <p:sp>
        <p:nvSpPr>
          <p:cNvPr id="46085" name="Rectangle 2"/>
          <p:cNvSpPr>
            <a:spLocks noGrp="1" noChangeArrowheads="1"/>
          </p:cNvSpPr>
          <p:nvPr>
            <p:ph type="title"/>
          </p:nvPr>
        </p:nvSpPr>
        <p:spPr>
          <a:xfrm>
            <a:off x="685800" y="609600"/>
            <a:ext cx="4648200" cy="1143000"/>
          </a:xfrm>
        </p:spPr>
        <p:txBody>
          <a:bodyPr/>
          <a:lstStyle/>
          <a:p>
            <a:pPr algn="l" eaLnBrk="1" hangingPunct="1"/>
            <a:r>
              <a:rPr lang="en-US" b="1" dirty="0" smtClean="0"/>
              <a:t>The Deming Cycle</a:t>
            </a:r>
          </a:p>
        </p:txBody>
      </p:sp>
      <p:sp>
        <p:nvSpPr>
          <p:cNvPr id="46086" name="Rectangle 3"/>
          <p:cNvSpPr>
            <a:spLocks noGrp="1" noChangeArrowheads="1"/>
          </p:cNvSpPr>
          <p:nvPr>
            <p:ph type="body" idx="1"/>
          </p:nvPr>
        </p:nvSpPr>
        <p:spPr>
          <a:xfrm>
            <a:off x="685800" y="1828800"/>
            <a:ext cx="6553200" cy="1066800"/>
          </a:xfrm>
        </p:spPr>
        <p:txBody>
          <a:bodyPr/>
          <a:lstStyle/>
          <a:p>
            <a:pPr marL="0" indent="0" eaLnBrk="1" hangingPunct="1">
              <a:buFontTx/>
              <a:buNone/>
            </a:pPr>
            <a:r>
              <a:rPr lang="en-US" i="1" dirty="0" smtClean="0">
                <a:solidFill>
                  <a:srgbClr val="0000FF"/>
                </a:solidFill>
              </a:rPr>
              <a:t>Repeating the PDCA Cycle is what we call Continuous Improvement</a:t>
            </a:r>
          </a:p>
        </p:txBody>
      </p:sp>
      <p:pic>
        <p:nvPicPr>
          <p:cNvPr id="46087" name="Picture 4" descr="Im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971800"/>
            <a:ext cx="6019800" cy="29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6545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p:nvPr/>
        </p:nvSpPr>
        <p:spPr>
          <a:xfrm>
            <a:off x="3640757" y="3304674"/>
            <a:ext cx="442761" cy="304800"/>
          </a:xfrm>
          <a:prstGeom prst="rightArrow">
            <a:avLst/>
          </a:prstGeom>
          <a:solidFill>
            <a:srgbClr val="FF33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Rectangle 2"/>
          <p:cNvSpPr>
            <a:spLocks noGrp="1" noChangeArrowheads="1"/>
          </p:cNvSpPr>
          <p:nvPr>
            <p:ph type="title" idx="4294967295"/>
          </p:nvPr>
        </p:nvSpPr>
        <p:spPr>
          <a:xfrm>
            <a:off x="457200" y="182563"/>
            <a:ext cx="8229600" cy="427037"/>
          </a:xfrm>
        </p:spPr>
        <p:txBody>
          <a:bodyPr/>
          <a:lstStyle/>
          <a:p>
            <a:pPr algn="l" eaLnBrk="1" hangingPunct="1"/>
            <a:r>
              <a:rPr lang="en-US" sz="1800" dirty="0" smtClean="0"/>
              <a:t>Figure 8-1   </a:t>
            </a:r>
            <a:r>
              <a:rPr lang="en-US" sz="1800" b="1" dirty="0" smtClean="0"/>
              <a:t>Achieving Organizational Success</a:t>
            </a:r>
            <a:endParaRPr lang="en-US" dirty="0" smtClean="0">
              <a:latin typeface="Helvetica" pitchFamily="124" charset="0"/>
            </a:endParaRPr>
          </a:p>
        </p:txBody>
      </p:sp>
      <p:pic>
        <p:nvPicPr>
          <p:cNvPr id="3075" name="Picture 3" descr="FG08_001_0135005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678949"/>
            <a:ext cx="47498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4"/>
          <p:cNvSpPr txBox="1">
            <a:spLocks noChangeArrowheads="1"/>
          </p:cNvSpPr>
          <p:nvPr/>
        </p:nvSpPr>
        <p:spPr bwMode="auto">
          <a:xfrm>
            <a:off x="493295" y="1828800"/>
            <a:ext cx="3178744" cy="4708981"/>
          </a:xfrm>
          <a:prstGeom prst="rect">
            <a:avLst/>
          </a:prstGeom>
          <a:solidFill>
            <a:srgbClr val="FFFFCC"/>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b="1" dirty="0" smtClean="0">
                <a:solidFill>
                  <a:srgbClr val="FF0000"/>
                </a:solidFill>
                <a:effectLst>
                  <a:outerShdw blurRad="38100" dist="38100" dir="2700000" algn="tl">
                    <a:srgbClr val="000000">
                      <a:alpha val="43137"/>
                    </a:srgbClr>
                  </a:outerShdw>
                </a:effectLst>
                <a:latin typeface="Times New Roman" pitchFamily="18" charset="0"/>
              </a:rPr>
              <a:t>The following is a lecture from the CSCC Total Quality Management, QUAL 1112, course!</a:t>
            </a:r>
          </a:p>
          <a:p>
            <a:pPr eaLnBrk="1" hangingPunct="1">
              <a:spcBef>
                <a:spcPct val="50000"/>
              </a:spcBef>
            </a:pPr>
            <a:r>
              <a:rPr lang="en-US" sz="2000" b="1" dirty="0" smtClean="0">
                <a:solidFill>
                  <a:schemeClr val="accent2"/>
                </a:solidFill>
                <a:latin typeface="Times New Roman" pitchFamily="18" charset="0"/>
              </a:rPr>
              <a:t>Cost </a:t>
            </a:r>
            <a:r>
              <a:rPr lang="en-US" sz="2000" b="1" dirty="0">
                <a:solidFill>
                  <a:schemeClr val="accent2"/>
                </a:solidFill>
                <a:latin typeface="Times New Roman" pitchFamily="18" charset="0"/>
              </a:rPr>
              <a:t>is a factor, but the supply chain is more than low cost materials…</a:t>
            </a:r>
          </a:p>
          <a:p>
            <a:pPr eaLnBrk="1" hangingPunct="1">
              <a:spcBef>
                <a:spcPct val="50000"/>
              </a:spcBef>
            </a:pPr>
            <a:r>
              <a:rPr lang="en-US" sz="2000" b="1" dirty="0">
                <a:solidFill>
                  <a:schemeClr val="accent2"/>
                </a:solidFill>
                <a:effectLst>
                  <a:outerShdw blurRad="38100" dist="38100" dir="2700000" algn="tl">
                    <a:srgbClr val="000000">
                      <a:alpha val="43137"/>
                    </a:srgbClr>
                  </a:outerShdw>
                </a:effectLst>
                <a:latin typeface="Times New Roman" pitchFamily="18" charset="0"/>
              </a:rPr>
              <a:t>The organizations reputation, quality, service, warranties, liabilities, timeliness, manufacturing processes, schedules, etc. are tied to the supply chain!</a:t>
            </a:r>
            <a:r>
              <a:rPr lang="en-US" b="1" dirty="0">
                <a:solidFill>
                  <a:schemeClr val="accent2"/>
                </a:solidFill>
                <a:effectLst>
                  <a:outerShdw blurRad="38100" dist="38100" dir="2700000" algn="tl">
                    <a:srgbClr val="000000">
                      <a:alpha val="43137"/>
                    </a:srgbClr>
                  </a:outerShdw>
                </a:effectLst>
                <a:latin typeface="Times New Roman" pitchFamily="18" charset="0"/>
              </a:rPr>
              <a:t> </a:t>
            </a:r>
          </a:p>
        </p:txBody>
      </p:sp>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02657" y="837637"/>
            <a:ext cx="3733800" cy="954107"/>
          </a:xfrm>
          <a:prstGeom prst="rect">
            <a:avLst/>
          </a:prstGeom>
          <a:noFill/>
        </p:spPr>
        <p:txBody>
          <a:bodyPr wrap="square" rtlCol="0">
            <a:spAutoFit/>
          </a:bodyPr>
          <a:lstStyle/>
          <a:p>
            <a:r>
              <a:rPr lang="en-US" sz="2800" b="1" dirty="0" smtClean="0">
                <a:solidFill>
                  <a:srgbClr val="002060"/>
                </a:solidFill>
                <a:effectLst>
                  <a:outerShdw blurRad="38100" dist="38100" dir="2700000" algn="tl">
                    <a:srgbClr val="000000">
                      <a:alpha val="43137"/>
                    </a:srgbClr>
                  </a:outerShdw>
                </a:effectLst>
                <a:latin typeface="+mn-lt"/>
              </a:rPr>
              <a:t>Supply Chain Management</a:t>
            </a:r>
            <a:endParaRPr lang="en-US" sz="2800" b="1" dirty="0">
              <a:solidFill>
                <a:srgbClr val="002060"/>
              </a:solidFill>
              <a:effectLst>
                <a:outerShdw blurRad="38100" dist="38100" dir="2700000" algn="tl">
                  <a:srgbClr val="000000">
                    <a:alpha val="43137"/>
                  </a:srgbClr>
                </a:outerShdw>
              </a:effectLst>
              <a:latin typeface="+mn-lt"/>
            </a:endParaRPr>
          </a:p>
        </p:txBody>
      </p:sp>
      <p:sp>
        <p:nvSpPr>
          <p:cNvPr id="3" name="TextBox 2"/>
          <p:cNvSpPr txBox="1"/>
          <p:nvPr/>
        </p:nvSpPr>
        <p:spPr>
          <a:xfrm>
            <a:off x="5334000" y="3581400"/>
            <a:ext cx="2133600" cy="400110"/>
          </a:xfrm>
          <a:prstGeom prst="rect">
            <a:avLst/>
          </a:prstGeom>
          <a:solidFill>
            <a:srgbClr val="FFFF00"/>
          </a:solidFill>
          <a:ln w="28575">
            <a:solidFill>
              <a:srgbClr val="FF3300"/>
            </a:solidFill>
          </a:ln>
        </p:spPr>
        <p:txBody>
          <a:bodyPr wrap="square" rtlCol="0">
            <a:spAutoFit/>
          </a:bodyPr>
          <a:lstStyle/>
          <a:p>
            <a:r>
              <a:rPr lang="en-US" sz="2000" b="1" dirty="0" smtClean="0">
                <a:solidFill>
                  <a:srgbClr val="FF0000"/>
                </a:solidFill>
                <a:effectLst>
                  <a:outerShdw blurRad="38100" dist="38100" dir="2700000" algn="tl">
                    <a:srgbClr val="000000">
                      <a:alpha val="43137"/>
                    </a:srgbClr>
                  </a:outerShdw>
                </a:effectLst>
                <a:latin typeface="+mj-lt"/>
              </a:rPr>
              <a:t>Elements of TQM</a:t>
            </a:r>
            <a:endParaRPr lang="en-US" sz="2000" b="1" dirty="0">
              <a:solidFill>
                <a:srgbClr val="FF0000"/>
              </a:solidFill>
              <a:effectLst>
                <a:outerShdw blurRad="38100" dist="38100" dir="2700000" algn="tl">
                  <a:srgbClr val="000000">
                    <a:alpha val="43137"/>
                  </a:srgbClr>
                </a:outerShdw>
              </a:effectLst>
              <a:latin typeface="+mj-l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Managing the Supply Chain</a:t>
            </a:r>
          </a:p>
        </p:txBody>
      </p:sp>
      <p:sp>
        <p:nvSpPr>
          <p:cNvPr id="4099" name="Rectangle 3"/>
          <p:cNvSpPr>
            <a:spLocks noGrp="1" noChangeArrowheads="1"/>
          </p:cNvSpPr>
          <p:nvPr>
            <p:ph type="body" idx="1"/>
          </p:nvPr>
        </p:nvSpPr>
        <p:spPr>
          <a:xfrm>
            <a:off x="838200" y="1524000"/>
            <a:ext cx="7467600" cy="4525963"/>
          </a:xfrm>
        </p:spPr>
        <p:txBody>
          <a:bodyPr/>
          <a:lstStyle/>
          <a:p>
            <a:pPr eaLnBrk="1" hangingPunct="1"/>
            <a:r>
              <a:rPr lang="en-US" b="1" dirty="0" smtClean="0">
                <a:solidFill>
                  <a:srgbClr val="FF0000"/>
                </a:solidFill>
                <a:effectLst>
                  <a:outerShdw blurRad="38100" dist="38100" dir="2700000" algn="tl">
                    <a:srgbClr val="000000">
                      <a:alpha val="43137"/>
                    </a:srgbClr>
                  </a:outerShdw>
                </a:effectLst>
              </a:rPr>
              <a:t>Companies don’t compete against other companies; they compete against each others’ supply chains.</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5"/>
          <p:cNvSpPr txBox="1">
            <a:spLocks noChangeArrowheads="1"/>
          </p:cNvSpPr>
          <p:nvPr/>
        </p:nvSpPr>
        <p:spPr bwMode="auto">
          <a:xfrm>
            <a:off x="1219200" y="3352800"/>
            <a:ext cx="6629400" cy="1562100"/>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dirty="0">
                <a:solidFill>
                  <a:schemeClr val="accent2"/>
                </a:solidFill>
                <a:effectLst>
                  <a:outerShdw blurRad="38100" dist="38100" dir="2700000" algn="tl">
                    <a:srgbClr val="000000">
                      <a:alpha val="43137"/>
                    </a:srgbClr>
                  </a:outerShdw>
                </a:effectLst>
                <a:latin typeface="Times New Roman" pitchFamily="18" charset="0"/>
              </a:rPr>
              <a:t>Developing long term partnerships and regulated quality systems with suppliers is a key tactic of companies that practice “Lean Manufacturing” and 6 Sigma philosophies!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Managing the Supply Chain</a:t>
            </a:r>
          </a:p>
        </p:txBody>
      </p:sp>
      <p:sp>
        <p:nvSpPr>
          <p:cNvPr id="5123" name="Rectangle 3"/>
          <p:cNvSpPr>
            <a:spLocks noGrp="1" noChangeArrowheads="1"/>
          </p:cNvSpPr>
          <p:nvPr>
            <p:ph type="body" idx="1"/>
          </p:nvPr>
        </p:nvSpPr>
        <p:spPr>
          <a:xfrm>
            <a:off x="685800" y="1371600"/>
            <a:ext cx="7620000" cy="4525963"/>
          </a:xfrm>
        </p:spPr>
        <p:txBody>
          <a:bodyPr/>
          <a:lstStyle/>
          <a:p>
            <a:pPr eaLnBrk="1" hangingPunct="1"/>
            <a:r>
              <a:rPr lang="en-US" dirty="0" smtClean="0"/>
              <a:t>A supply chain is the network of organizations involved in the movement of materials, information, and money as raw materials flow from their source through production until they are delivered as a finished product or service to the final customer.  </a:t>
            </a: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5"/>
          <p:cNvSpPr txBox="1">
            <a:spLocks noChangeArrowheads="1"/>
          </p:cNvSpPr>
          <p:nvPr/>
        </p:nvSpPr>
        <p:spPr bwMode="auto">
          <a:xfrm>
            <a:off x="1143000" y="4953000"/>
            <a:ext cx="7010400" cy="1196975"/>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dirty="0">
                <a:solidFill>
                  <a:schemeClr val="accent2"/>
                </a:solidFill>
                <a:latin typeface="Times New Roman" pitchFamily="18" charset="0"/>
              </a:rPr>
              <a:t>Tools to control of the supply chain are part of recognized quality systems such as ISO9000 and Malcolm Baldrige, etc. </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914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609600" y="1371600"/>
            <a:ext cx="8077200" cy="4525963"/>
          </a:xfrm>
        </p:spPr>
        <p:txBody>
          <a:bodyPr/>
          <a:lstStyle/>
          <a:p>
            <a:pPr eaLnBrk="1" hangingPunct="1"/>
            <a:r>
              <a:rPr lang="en-US" dirty="0" smtClean="0"/>
              <a:t>Who are the participants in supply chains?</a:t>
            </a:r>
          </a:p>
          <a:p>
            <a:pPr lvl="1" eaLnBrk="1" hangingPunct="1"/>
            <a:r>
              <a:rPr lang="en-US" dirty="0" smtClean="0"/>
              <a:t>Multiple suppliers</a:t>
            </a:r>
          </a:p>
          <a:p>
            <a:pPr lvl="1" eaLnBrk="1" hangingPunct="1"/>
            <a:r>
              <a:rPr lang="en-US" dirty="0" smtClean="0"/>
              <a:t>Wholesalers</a:t>
            </a:r>
          </a:p>
          <a:p>
            <a:pPr lvl="1" eaLnBrk="1" hangingPunct="1"/>
            <a:r>
              <a:rPr lang="en-US" dirty="0" smtClean="0"/>
              <a:t>Manufacturers</a:t>
            </a:r>
          </a:p>
          <a:p>
            <a:pPr lvl="1" eaLnBrk="1" hangingPunct="1"/>
            <a:r>
              <a:rPr lang="en-US" dirty="0" smtClean="0"/>
              <a:t>Warehouses</a:t>
            </a:r>
          </a:p>
          <a:p>
            <a:pPr lvl="1" eaLnBrk="1" hangingPunct="1"/>
            <a:r>
              <a:rPr lang="en-US" dirty="0" smtClean="0"/>
              <a:t>Distribution centers</a:t>
            </a:r>
          </a:p>
          <a:p>
            <a:pPr lvl="1" eaLnBrk="1" hangingPunct="1"/>
            <a:r>
              <a:rPr lang="en-US" dirty="0" smtClean="0"/>
              <a:t>Retailers</a:t>
            </a:r>
          </a:p>
          <a:p>
            <a:pPr lvl="1" eaLnBrk="1" hangingPunct="1"/>
            <a:r>
              <a:rPr lang="en-US" dirty="0" smtClean="0"/>
              <a:t>Customers</a:t>
            </a:r>
          </a:p>
        </p:txBody>
      </p:sp>
      <p:sp>
        <p:nvSpPr>
          <p:cNvPr id="6147" name="Rectangle 2"/>
          <p:cNvSpPr>
            <a:spLocks noGrp="1" noChangeArrowheads="1"/>
          </p:cNvSpPr>
          <p:nvPr>
            <p:ph type="title"/>
          </p:nvPr>
        </p:nvSpPr>
        <p:spPr/>
        <p:txBody>
          <a:bodyPr/>
          <a:lstStyle/>
          <a:p>
            <a:pPr eaLnBrk="1" hangingPunct="1"/>
            <a:r>
              <a:rPr lang="en-US" dirty="0" smtClean="0"/>
              <a:t>Managing the Supply Chain</a:t>
            </a:r>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6"/>
          <p:cNvSpPr txBox="1">
            <a:spLocks noChangeArrowheads="1"/>
          </p:cNvSpPr>
          <p:nvPr/>
        </p:nvSpPr>
        <p:spPr bwMode="auto">
          <a:xfrm>
            <a:off x="4800600" y="2057400"/>
            <a:ext cx="3657600" cy="3759200"/>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dirty="0">
                <a:latin typeface="Times New Roman" pitchFamily="18" charset="0"/>
              </a:rPr>
              <a:t>The perception of a quality product includes the box it comes in, how and when its delivered, and its condition when delivered.</a:t>
            </a:r>
          </a:p>
          <a:p>
            <a:pPr eaLnBrk="1" hangingPunct="1">
              <a:spcBef>
                <a:spcPct val="50000"/>
              </a:spcBef>
            </a:pPr>
            <a:r>
              <a:rPr lang="en-US" sz="2000" dirty="0">
                <a:latin typeface="Times New Roman" pitchFamily="18" charset="0"/>
              </a:rPr>
              <a:t>A scratch, dent, or missing parts result in a less than satisfied customer.</a:t>
            </a:r>
          </a:p>
          <a:p>
            <a:pPr eaLnBrk="1" hangingPunct="1">
              <a:spcBef>
                <a:spcPct val="50000"/>
              </a:spcBef>
            </a:pPr>
            <a:r>
              <a:rPr lang="en-US" sz="2000" dirty="0">
                <a:latin typeface="Times New Roman" pitchFamily="18" charset="0"/>
              </a:rPr>
              <a:t>Today late or even early shipments are considered unacceptable in just in time manufacturing organizations… </a:t>
            </a:r>
            <a:r>
              <a:rPr lang="en-US" dirty="0"/>
              <a:t> </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6482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Managing the Supply Chain</a:t>
            </a:r>
          </a:p>
        </p:txBody>
      </p:sp>
      <p:sp>
        <p:nvSpPr>
          <p:cNvPr id="7171" name="Rectangle 3"/>
          <p:cNvSpPr>
            <a:spLocks noGrp="1" noChangeArrowheads="1"/>
          </p:cNvSpPr>
          <p:nvPr>
            <p:ph type="body" idx="1"/>
          </p:nvPr>
        </p:nvSpPr>
        <p:spPr>
          <a:xfrm>
            <a:off x="1143000" y="2133600"/>
            <a:ext cx="7315200" cy="2133600"/>
          </a:xfrm>
        </p:spPr>
        <p:txBody>
          <a:bodyPr/>
          <a:lstStyle/>
          <a:p>
            <a:pPr eaLnBrk="1" hangingPunct="1"/>
            <a:r>
              <a:rPr lang="en-US" dirty="0" smtClean="0">
                <a:solidFill>
                  <a:srgbClr val="002060"/>
                </a:solidFill>
              </a:rPr>
              <a:t>What drives supply chains?</a:t>
            </a:r>
          </a:p>
          <a:p>
            <a:pPr lvl="1" eaLnBrk="1" hangingPunct="1"/>
            <a:r>
              <a:rPr lang="en-US" dirty="0" smtClean="0">
                <a:solidFill>
                  <a:srgbClr val="002060"/>
                </a:solidFill>
              </a:rPr>
              <a:t>Money</a:t>
            </a:r>
          </a:p>
          <a:p>
            <a:pPr lvl="1" eaLnBrk="1" hangingPunct="1"/>
            <a:r>
              <a:rPr lang="en-US" dirty="0" smtClean="0">
                <a:solidFill>
                  <a:srgbClr val="002060"/>
                </a:solidFill>
              </a:rPr>
              <a:t>Materials</a:t>
            </a:r>
          </a:p>
          <a:p>
            <a:pPr lvl="1" eaLnBrk="1" hangingPunct="1"/>
            <a:r>
              <a:rPr lang="en-US" dirty="0" smtClean="0">
                <a:solidFill>
                  <a:srgbClr val="002060"/>
                </a:solidFill>
              </a:rPr>
              <a:t>Information</a:t>
            </a:r>
          </a:p>
          <a:p>
            <a:pPr lvl="1" eaLnBrk="1" hangingPunct="1">
              <a:buFontTx/>
              <a:buNone/>
            </a:pPr>
            <a:endParaRPr lang="en-US" dirty="0" smtClean="0"/>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30D97E5-87E7-4573-AF1C-3412C9CDE082}" type="slidenum">
              <a:rPr lang="en-US" sz="1400" smtClean="0"/>
              <a:pPr eaLnBrk="1" hangingPunct="1"/>
              <a:t>5</a:t>
            </a:fld>
            <a:endParaRPr lang="en-US" sz="1400" dirty="0" smtClean="0"/>
          </a:p>
        </p:txBody>
      </p:sp>
      <p:sp>
        <p:nvSpPr>
          <p:cNvPr id="6149" name="Rectangle 2"/>
          <p:cNvSpPr>
            <a:spLocks noGrp="1" noChangeArrowheads="1"/>
          </p:cNvSpPr>
          <p:nvPr>
            <p:ph type="title" idx="4294967295"/>
          </p:nvPr>
        </p:nvSpPr>
        <p:spPr>
          <a:xfrm>
            <a:off x="609600" y="762000"/>
            <a:ext cx="4572000" cy="1143000"/>
          </a:xfrm>
        </p:spPr>
        <p:txBody>
          <a:bodyPr/>
          <a:lstStyle/>
          <a:p>
            <a:pPr algn="l" eaLnBrk="1" hangingPunct="1"/>
            <a:r>
              <a:rPr lang="en-US" dirty="0" smtClean="0"/>
              <a:t>The Early Years</a:t>
            </a:r>
          </a:p>
        </p:txBody>
      </p:sp>
      <p:sp>
        <p:nvSpPr>
          <p:cNvPr id="6150" name="Rectangle 3"/>
          <p:cNvSpPr>
            <a:spLocks noGrp="1" noChangeArrowheads="1"/>
          </p:cNvSpPr>
          <p:nvPr>
            <p:ph type="body" idx="4294967295"/>
          </p:nvPr>
        </p:nvSpPr>
        <p:spPr>
          <a:xfrm>
            <a:off x="609600" y="2209800"/>
            <a:ext cx="8077200" cy="2743200"/>
          </a:xfrm>
        </p:spPr>
        <p:txBody>
          <a:bodyPr/>
          <a:lstStyle/>
          <a:p>
            <a:pPr eaLnBrk="1" hangingPunct="1">
              <a:buClr>
                <a:srgbClr val="006600"/>
              </a:buClr>
              <a:buFont typeface="Wingdings" pitchFamily="2" charset="2"/>
              <a:buChar char="§"/>
            </a:pPr>
            <a:r>
              <a:rPr lang="en-US" sz="2800" dirty="0" smtClean="0"/>
              <a:t>Born on March 18, 1891 in New Canton, Illinois</a:t>
            </a:r>
          </a:p>
          <a:p>
            <a:pPr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Attended the Universities of Illinois &amp; California majoring in Physics</a:t>
            </a:r>
          </a:p>
          <a:p>
            <a:pPr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Received his doctorate and was briefly an academic</a:t>
            </a:r>
            <a:endParaRPr lang="en-US" sz="3600" dirty="0" smtClean="0"/>
          </a:p>
        </p:txBody>
      </p:sp>
      <p:pic>
        <p:nvPicPr>
          <p:cNvPr id="615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0061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Managing the Supply Chain</a:t>
            </a:r>
          </a:p>
        </p:txBody>
      </p:sp>
      <p:sp>
        <p:nvSpPr>
          <p:cNvPr id="8195" name="Rectangle 3"/>
          <p:cNvSpPr>
            <a:spLocks noGrp="1" noChangeArrowheads="1"/>
          </p:cNvSpPr>
          <p:nvPr>
            <p:ph type="body" idx="1"/>
          </p:nvPr>
        </p:nvSpPr>
        <p:spPr>
          <a:xfrm>
            <a:off x="457200" y="1295400"/>
            <a:ext cx="8229600" cy="4525963"/>
          </a:xfrm>
        </p:spPr>
        <p:txBody>
          <a:bodyPr/>
          <a:lstStyle/>
          <a:p>
            <a:pPr eaLnBrk="1" hangingPunct="1"/>
            <a:r>
              <a:rPr lang="en-US" dirty="0" smtClean="0"/>
              <a:t>Supply chain design should consider:</a:t>
            </a:r>
          </a:p>
          <a:p>
            <a:pPr lvl="1" eaLnBrk="1" hangingPunct="1"/>
            <a:r>
              <a:rPr lang="en-US" dirty="0" smtClean="0"/>
              <a:t>The products travelling the supply chain</a:t>
            </a:r>
          </a:p>
          <a:p>
            <a:pPr lvl="1" eaLnBrk="1" hangingPunct="1"/>
            <a:r>
              <a:rPr lang="en-US" dirty="0" smtClean="0"/>
              <a:t>The services travelling through the supply chain</a:t>
            </a:r>
          </a:p>
          <a:p>
            <a:pPr lvl="1" eaLnBrk="1" hangingPunct="1"/>
            <a:r>
              <a:rPr lang="en-US" dirty="0" smtClean="0"/>
              <a:t>The information travelling through the supply chain</a:t>
            </a:r>
          </a:p>
          <a:p>
            <a:pPr lvl="1" eaLnBrk="1" hangingPunct="1"/>
            <a:r>
              <a:rPr lang="en-US" dirty="0" smtClean="0"/>
              <a:t>The structure of the supply chain</a:t>
            </a:r>
          </a:p>
          <a:p>
            <a:pPr lvl="1" eaLnBrk="1" hangingPunct="1"/>
            <a:r>
              <a:rPr lang="en-US" dirty="0" smtClean="0"/>
              <a:t>How each segment of the supply chain be managed and optimized</a:t>
            </a: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5"/>
          <p:cNvSpPr txBox="1">
            <a:spLocks noChangeArrowheads="1"/>
          </p:cNvSpPr>
          <p:nvPr/>
        </p:nvSpPr>
        <p:spPr bwMode="auto">
          <a:xfrm>
            <a:off x="914400" y="5486400"/>
            <a:ext cx="7772400" cy="831850"/>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dirty="0">
                <a:solidFill>
                  <a:srgbClr val="002060"/>
                </a:solidFill>
                <a:effectLst>
                  <a:outerShdw blurRad="38100" dist="38100" dir="2700000" algn="tl">
                    <a:srgbClr val="000000">
                      <a:alpha val="43137"/>
                    </a:srgbClr>
                  </a:outerShdw>
                </a:effectLst>
                <a:latin typeface="Times New Roman" pitchFamily="18" charset="0"/>
              </a:rPr>
              <a:t>To manage we must measure…no control can be achieved without measurement!</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094" y="990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t>Managing the Supply Chain</a:t>
            </a:r>
          </a:p>
        </p:txBody>
      </p:sp>
      <p:sp>
        <p:nvSpPr>
          <p:cNvPr id="9219" name="Rectangle 3"/>
          <p:cNvSpPr>
            <a:spLocks noGrp="1" noChangeArrowheads="1"/>
          </p:cNvSpPr>
          <p:nvPr>
            <p:ph type="body" idx="1"/>
          </p:nvPr>
        </p:nvSpPr>
        <p:spPr>
          <a:xfrm>
            <a:off x="685800" y="1524000"/>
            <a:ext cx="8001000" cy="4525963"/>
          </a:xfrm>
        </p:spPr>
        <p:txBody>
          <a:bodyPr/>
          <a:lstStyle/>
          <a:p>
            <a:pPr eaLnBrk="1" hangingPunct="1"/>
            <a:r>
              <a:rPr lang="en-US" dirty="0" smtClean="0"/>
              <a:t>What are the benefits of effective supply chains?</a:t>
            </a:r>
          </a:p>
          <a:p>
            <a:pPr lvl="1" eaLnBrk="1" hangingPunct="1"/>
            <a:r>
              <a:rPr lang="en-US" dirty="0" smtClean="0"/>
              <a:t>Effective supply chains optimize the value creation process by improving processes, implementing lean principles, optimizing asset allocation, and monitoring quality assurance.</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 Box 5"/>
          <p:cNvSpPr txBox="1">
            <a:spLocks noChangeArrowheads="1"/>
          </p:cNvSpPr>
          <p:nvPr/>
        </p:nvSpPr>
        <p:spPr bwMode="auto">
          <a:xfrm>
            <a:off x="914400" y="4724400"/>
            <a:ext cx="7543800" cy="1196975"/>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dirty="0">
                <a:solidFill>
                  <a:srgbClr val="002060"/>
                </a:solidFill>
                <a:effectLst>
                  <a:outerShdw blurRad="38100" dist="38100" dir="2700000" algn="tl">
                    <a:srgbClr val="000000">
                      <a:alpha val="43137"/>
                    </a:srgbClr>
                  </a:outerShdw>
                </a:effectLst>
                <a:latin typeface="Times New Roman" pitchFamily="18" charset="0"/>
              </a:rPr>
              <a:t>The effective supply chain is consistent or reliable, which allows us to assess or measure capability and improve that which needs improving…</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5867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Managing the Supply Chain</a:t>
            </a:r>
          </a:p>
        </p:txBody>
      </p:sp>
      <p:sp>
        <p:nvSpPr>
          <p:cNvPr id="10243" name="Rectangle 3"/>
          <p:cNvSpPr>
            <a:spLocks noGrp="1" noChangeArrowheads="1"/>
          </p:cNvSpPr>
          <p:nvPr>
            <p:ph type="body" idx="1"/>
          </p:nvPr>
        </p:nvSpPr>
        <p:spPr>
          <a:xfrm>
            <a:off x="762000" y="1447800"/>
            <a:ext cx="7924800" cy="4525963"/>
          </a:xfrm>
        </p:spPr>
        <p:txBody>
          <a:bodyPr/>
          <a:lstStyle/>
          <a:p>
            <a:pPr eaLnBrk="1" hangingPunct="1"/>
            <a:r>
              <a:rPr lang="en-US" dirty="0" smtClean="0"/>
              <a:t>The critical elements of supply chain management are:</a:t>
            </a:r>
          </a:p>
          <a:p>
            <a:pPr lvl="1" eaLnBrk="1" hangingPunct="1"/>
            <a:r>
              <a:rPr lang="en-US" dirty="0" smtClean="0"/>
              <a:t>Inventory management</a:t>
            </a:r>
          </a:p>
          <a:p>
            <a:pPr lvl="1" eaLnBrk="1" hangingPunct="1"/>
            <a:r>
              <a:rPr lang="en-US" dirty="0" smtClean="0"/>
              <a:t>Information sharing</a:t>
            </a:r>
          </a:p>
          <a:p>
            <a:pPr lvl="1" eaLnBrk="1" hangingPunct="1"/>
            <a:r>
              <a:rPr lang="en-US" dirty="0" smtClean="0"/>
              <a:t>E-commerce</a:t>
            </a:r>
          </a:p>
          <a:p>
            <a:pPr lvl="1" eaLnBrk="1" hangingPunct="1"/>
            <a:r>
              <a:rPr lang="en-US" dirty="0" smtClean="0"/>
              <a:t>Logistics,</a:t>
            </a:r>
          </a:p>
          <a:p>
            <a:pPr lvl="1" eaLnBrk="1" hangingPunct="1"/>
            <a:r>
              <a:rPr lang="en-US" dirty="0" smtClean="0"/>
              <a:t>Purchasing</a:t>
            </a:r>
          </a:p>
          <a:p>
            <a:pPr lvl="1" eaLnBrk="1" hangingPunct="1">
              <a:buFontTx/>
              <a:buNone/>
            </a:pPr>
            <a:endParaRPr lang="en-US" dirty="0" smtClean="0"/>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5"/>
          <p:cNvSpPr txBox="1">
            <a:spLocks noChangeArrowheads="1"/>
          </p:cNvSpPr>
          <p:nvPr/>
        </p:nvSpPr>
        <p:spPr bwMode="auto">
          <a:xfrm>
            <a:off x="5486400" y="2362200"/>
            <a:ext cx="2743200" cy="3046988"/>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dirty="0">
                <a:solidFill>
                  <a:schemeClr val="accent2"/>
                </a:solidFill>
                <a:effectLst>
                  <a:outerShdw blurRad="38100" dist="38100" dir="2700000" algn="tl">
                    <a:srgbClr val="000000">
                      <a:alpha val="43137"/>
                    </a:srgbClr>
                  </a:outerShdw>
                </a:effectLst>
                <a:latin typeface="Times New Roman" pitchFamily="18" charset="0"/>
              </a:rPr>
              <a:t>Having a supply chain quality system is important and following it is critical to the organization, but so is evaluating its effectiveness…  </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1909762"/>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457200" y="228600"/>
            <a:ext cx="8382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3600" dirty="0">
                <a:latin typeface="Times New Roman" pitchFamily="18" charset="0"/>
              </a:rPr>
              <a:t>An Example of a Supply Chain Failure, The Ford and Firestone Tire Fiasco…</a:t>
            </a:r>
            <a:r>
              <a:rPr lang="en-US" sz="3200" dirty="0"/>
              <a:t> </a:t>
            </a:r>
          </a:p>
        </p:txBody>
      </p:sp>
      <p:sp>
        <p:nvSpPr>
          <p:cNvPr id="11267" name="Text Box 6"/>
          <p:cNvSpPr txBox="1">
            <a:spLocks noChangeArrowheads="1"/>
          </p:cNvSpPr>
          <p:nvPr/>
        </p:nvSpPr>
        <p:spPr bwMode="auto">
          <a:xfrm>
            <a:off x="609600" y="1524000"/>
            <a:ext cx="5181600" cy="5262979"/>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b="1" i="1" dirty="0" smtClean="0">
                <a:solidFill>
                  <a:srgbClr val="002060"/>
                </a:solidFill>
                <a:latin typeface="Times New Roman" pitchFamily="18" charset="0"/>
              </a:rPr>
              <a:t>Edited </a:t>
            </a:r>
            <a:r>
              <a:rPr lang="en-US" sz="2000" b="1" i="1" dirty="0">
                <a:solidFill>
                  <a:srgbClr val="002060"/>
                </a:solidFill>
                <a:latin typeface="Times New Roman" pitchFamily="18" charset="0"/>
              </a:rPr>
              <a:t>by Dan Ackman, Source Forbes.com</a:t>
            </a:r>
            <a:r>
              <a:rPr lang="en-US" sz="2000" b="1" dirty="0">
                <a:solidFill>
                  <a:srgbClr val="002060"/>
                </a:solidFill>
                <a:latin typeface="Times New Roman" pitchFamily="18" charset="0"/>
              </a:rPr>
              <a:t> </a:t>
            </a:r>
            <a:br>
              <a:rPr lang="en-US" sz="2000" b="1" dirty="0">
                <a:solidFill>
                  <a:srgbClr val="002060"/>
                </a:solidFill>
                <a:latin typeface="Times New Roman" pitchFamily="18" charset="0"/>
              </a:rPr>
            </a:br>
            <a:r>
              <a:rPr lang="en-US" sz="900" b="1" dirty="0">
                <a:solidFill>
                  <a:srgbClr val="002060"/>
                </a:solidFill>
                <a:latin typeface="Times New Roman" pitchFamily="18" charset="0"/>
              </a:rPr>
              <a:t/>
            </a:r>
            <a:br>
              <a:rPr lang="en-US" sz="900" b="1" dirty="0">
                <a:solidFill>
                  <a:srgbClr val="002060"/>
                </a:solidFill>
                <a:latin typeface="Times New Roman" pitchFamily="18" charset="0"/>
              </a:rPr>
            </a:br>
            <a:r>
              <a:rPr lang="en-US" sz="2000" b="1" dirty="0">
                <a:solidFill>
                  <a:srgbClr val="002060"/>
                </a:solidFill>
                <a:latin typeface="Times New Roman" pitchFamily="18" charset="0"/>
              </a:rPr>
              <a:t>The Ford-Firestone dispute blew up in August 2000 and is still going strong. In response to claims that their 15-inch Wilderness AT, radial ATX and ATX II tire treads were separating from the tire core--leading to grisly, spectacular </a:t>
            </a:r>
            <a:r>
              <a:rPr lang="en-US" sz="2000" b="1" dirty="0" smtClean="0">
                <a:solidFill>
                  <a:srgbClr val="002060"/>
                </a:solidFill>
                <a:latin typeface="Times New Roman" pitchFamily="18" charset="0"/>
              </a:rPr>
              <a:t>crashes—</a:t>
            </a:r>
          </a:p>
          <a:p>
            <a:pPr eaLnBrk="1" hangingPunct="1">
              <a:spcBef>
                <a:spcPct val="50000"/>
              </a:spcBef>
            </a:pPr>
            <a:r>
              <a:rPr lang="en-US" sz="2000" b="1" dirty="0" smtClean="0">
                <a:solidFill>
                  <a:srgbClr val="002060"/>
                </a:solidFill>
                <a:latin typeface="Times New Roman" pitchFamily="18" charset="0"/>
              </a:rPr>
              <a:t>Bridgestone/Firestone </a:t>
            </a:r>
            <a:r>
              <a:rPr lang="en-US" sz="2000" b="1" dirty="0">
                <a:solidFill>
                  <a:srgbClr val="002060"/>
                </a:solidFill>
                <a:latin typeface="Times New Roman" pitchFamily="18" charset="0"/>
              </a:rPr>
              <a:t>recalled 6.5 million tires, mostly original equipment on the Ford Explorer, the world's top-selling sport utility vehicle (SUV). </a:t>
            </a:r>
            <a:endParaRPr lang="en-US" sz="2000" b="1" dirty="0" smtClean="0">
              <a:solidFill>
                <a:srgbClr val="002060"/>
              </a:solidFill>
              <a:latin typeface="Times New Roman" pitchFamily="18" charset="0"/>
            </a:endParaRPr>
          </a:p>
          <a:p>
            <a:pPr eaLnBrk="1" hangingPunct="1">
              <a:spcBef>
                <a:spcPct val="50000"/>
              </a:spcBef>
            </a:pPr>
            <a:r>
              <a:rPr lang="en-US" sz="2000" b="1" dirty="0" smtClean="0">
                <a:solidFill>
                  <a:srgbClr val="FF0000"/>
                </a:solidFill>
                <a:effectLst>
                  <a:outerShdw blurRad="38100" dist="38100" dir="2700000" algn="tl">
                    <a:srgbClr val="000000">
                      <a:alpha val="43137"/>
                    </a:srgbClr>
                  </a:outerShdw>
                </a:effectLst>
                <a:latin typeface="Times New Roman" pitchFamily="18" charset="0"/>
              </a:rPr>
              <a:t>At </a:t>
            </a:r>
            <a:r>
              <a:rPr lang="en-US" sz="2000" b="1" dirty="0">
                <a:solidFill>
                  <a:srgbClr val="FF0000"/>
                </a:solidFill>
                <a:effectLst>
                  <a:outerShdw blurRad="38100" dist="38100" dir="2700000" algn="tl">
                    <a:srgbClr val="000000">
                      <a:alpha val="43137"/>
                    </a:srgbClr>
                  </a:outerShdw>
                </a:effectLst>
                <a:latin typeface="Times New Roman" pitchFamily="18" charset="0"/>
              </a:rPr>
              <a:t>this point, the dispute between the two companies has severed a business relationship that goes back as far as the Model T.</a:t>
            </a:r>
            <a:r>
              <a:rPr lang="en-US" b="1" dirty="0">
                <a:solidFill>
                  <a:srgbClr val="FF0000"/>
                </a:solidFill>
                <a:effectLst>
                  <a:outerShdw blurRad="38100" dist="38100" dir="2700000" algn="tl">
                    <a:srgbClr val="000000">
                      <a:alpha val="43137"/>
                    </a:srgbClr>
                  </a:outerShdw>
                </a:effectLst>
              </a:rPr>
              <a:t> </a:t>
            </a:r>
          </a:p>
          <a:p>
            <a:pPr eaLnBrk="1" hangingPunct="1">
              <a:spcBef>
                <a:spcPct val="50000"/>
              </a:spcBef>
            </a:pPr>
            <a:endParaRPr lang="en-US" dirty="0"/>
          </a:p>
        </p:txBody>
      </p:sp>
      <p:pic>
        <p:nvPicPr>
          <p:cNvPr id="11268" name="Picture 7" descr="ford_firestone_200x2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52600"/>
            <a:ext cx="25400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8"/>
          <p:cNvSpPr txBox="1">
            <a:spLocks noChangeArrowheads="1"/>
          </p:cNvSpPr>
          <p:nvPr/>
        </p:nvSpPr>
        <p:spPr bwMode="auto">
          <a:xfrm>
            <a:off x="6096000" y="4419600"/>
            <a:ext cx="2590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i="1" dirty="0">
                <a:solidFill>
                  <a:srgbClr val="002060"/>
                </a:solidFill>
                <a:latin typeface="Times New Roman" pitchFamily="18" charset="0"/>
              </a:rPr>
              <a:t>Henry Ford (left) and Harvey Firestone back in the day.</a:t>
            </a:r>
            <a:r>
              <a:rPr lang="en-US" i="1" dirty="0"/>
              <a:t/>
            </a:r>
            <a:br>
              <a:rPr lang="en-US" i="1" dirty="0"/>
            </a:br>
            <a:endParaRPr lang="en-US" i="1"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27" descr="case-ti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981200"/>
            <a:ext cx="429473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2"/>
          <p:cNvSpPr>
            <a:spLocks noGrp="1" noChangeArrowheads="1"/>
          </p:cNvSpPr>
          <p:nvPr>
            <p:ph type="title"/>
          </p:nvPr>
        </p:nvSpPr>
        <p:spPr>
          <a:xfrm>
            <a:off x="169244" y="274638"/>
            <a:ext cx="8746156" cy="1143000"/>
          </a:xfrm>
        </p:spPr>
        <p:txBody>
          <a:bodyPr/>
          <a:lstStyle/>
          <a:p>
            <a:pPr algn="l" eaLnBrk="1" hangingPunct="1"/>
            <a:r>
              <a:rPr lang="en-US" sz="3800" dirty="0" smtClean="0">
                <a:solidFill>
                  <a:schemeClr val="tx1"/>
                </a:solidFill>
              </a:rPr>
              <a:t>Tire Trouble: The Ford-Firestone Blowout</a:t>
            </a:r>
          </a:p>
        </p:txBody>
      </p:sp>
      <p:sp>
        <p:nvSpPr>
          <p:cNvPr id="12291" name="Text Box 26"/>
          <p:cNvSpPr txBox="1">
            <a:spLocks noChangeArrowheads="1"/>
          </p:cNvSpPr>
          <p:nvPr/>
        </p:nvSpPr>
        <p:spPr bwMode="auto">
          <a:xfrm>
            <a:off x="304800" y="1219200"/>
            <a:ext cx="4800600" cy="4708981"/>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dirty="0">
                <a:solidFill>
                  <a:srgbClr val="002060"/>
                </a:solidFill>
                <a:effectLst>
                  <a:outerShdw blurRad="38100" dist="38100" dir="2700000" algn="tl">
                    <a:srgbClr val="000000">
                      <a:alpha val="43137"/>
                    </a:srgbClr>
                  </a:outerShdw>
                </a:effectLst>
                <a:latin typeface="Times New Roman" pitchFamily="18" charset="0"/>
              </a:rPr>
              <a:t>Firestone believed it had isolated the problem and acted properly. </a:t>
            </a:r>
            <a:endParaRPr lang="en-US" sz="2400" dirty="0" smtClean="0">
              <a:solidFill>
                <a:srgbClr val="002060"/>
              </a:solidFill>
              <a:effectLst>
                <a:outerShdw blurRad="38100" dist="38100" dir="2700000" algn="tl">
                  <a:srgbClr val="000000">
                    <a:alpha val="43137"/>
                  </a:srgbClr>
                </a:outerShdw>
              </a:effectLst>
              <a:latin typeface="Times New Roman" pitchFamily="18" charset="0"/>
            </a:endParaRPr>
          </a:p>
          <a:p>
            <a:pPr eaLnBrk="1" hangingPunct="1">
              <a:spcBef>
                <a:spcPct val="50000"/>
              </a:spcBef>
            </a:pPr>
            <a:r>
              <a:rPr lang="en-US" sz="2400" dirty="0" smtClean="0">
                <a:solidFill>
                  <a:srgbClr val="002060"/>
                </a:solidFill>
                <a:effectLst>
                  <a:outerShdw blurRad="38100" dist="38100" dir="2700000" algn="tl">
                    <a:srgbClr val="000000">
                      <a:alpha val="43137"/>
                    </a:srgbClr>
                  </a:outerShdw>
                </a:effectLst>
                <a:latin typeface="Times New Roman" pitchFamily="18" charset="0"/>
              </a:rPr>
              <a:t>But </a:t>
            </a:r>
            <a:r>
              <a:rPr lang="en-US" sz="2400" dirty="0">
                <a:solidFill>
                  <a:srgbClr val="002060"/>
                </a:solidFill>
                <a:effectLst>
                  <a:outerShdw blurRad="38100" dist="38100" dir="2700000" algn="tl">
                    <a:srgbClr val="000000">
                      <a:alpha val="43137"/>
                    </a:srgbClr>
                  </a:outerShdw>
                </a:effectLst>
                <a:latin typeface="Times New Roman" pitchFamily="18" charset="0"/>
              </a:rPr>
              <a:t>the number of deaths "linked to" the tires grew--it now exceeds 200--and the public-relations fallout could not be contained. Soon, Firestone was saying the problem was not just in the tires, but in the Explorer itself, </a:t>
            </a:r>
            <a:r>
              <a:rPr lang="en-US" sz="2400" b="1" dirty="0">
                <a:solidFill>
                  <a:srgbClr val="002060"/>
                </a:solidFill>
                <a:effectLst>
                  <a:outerShdw blurRad="38100" dist="38100" dir="2700000" algn="tl">
                    <a:srgbClr val="000000">
                      <a:alpha val="43137"/>
                    </a:srgbClr>
                  </a:outerShdw>
                </a:effectLst>
                <a:latin typeface="Times New Roman" pitchFamily="18" charset="0"/>
              </a:rPr>
              <a:t>Ford Motor</a:t>
            </a:r>
            <a:r>
              <a:rPr lang="en-US" sz="2400" dirty="0">
                <a:solidFill>
                  <a:srgbClr val="002060"/>
                </a:solidFill>
                <a:effectLst>
                  <a:outerShdw blurRad="38100" dist="38100" dir="2700000" algn="tl">
                    <a:srgbClr val="000000">
                      <a:alpha val="43137"/>
                    </a:srgbClr>
                  </a:outerShdw>
                </a:effectLst>
                <a:latin typeface="Times New Roman" pitchFamily="18" charset="0"/>
              </a:rPr>
              <a:t>'s most profitable line: </a:t>
            </a:r>
            <a:r>
              <a:rPr lang="en-US" sz="2400" dirty="0">
                <a:solidFill>
                  <a:srgbClr val="FF0000"/>
                </a:solidFill>
                <a:effectLst>
                  <a:outerShdw blurRad="38100" dist="38100" dir="2700000" algn="tl">
                    <a:srgbClr val="000000">
                      <a:alpha val="43137"/>
                    </a:srgbClr>
                  </a:outerShdw>
                </a:effectLst>
                <a:latin typeface="Times New Roman" pitchFamily="18" charset="0"/>
              </a:rPr>
              <a:t>Something about the car caused it to roll over and crash, no matter what tires it was riding on.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152400"/>
            <a:ext cx="8229600" cy="1143000"/>
          </a:xfrm>
        </p:spPr>
        <p:txBody>
          <a:bodyPr/>
          <a:lstStyle/>
          <a:p>
            <a:pPr algn="l" eaLnBrk="1" hangingPunct="1"/>
            <a:r>
              <a:rPr lang="en-US" sz="4000" dirty="0" smtClean="0">
                <a:solidFill>
                  <a:schemeClr val="tx1"/>
                </a:solidFill>
              </a:rPr>
              <a:t>Tire Trouble: </a:t>
            </a:r>
            <a:br>
              <a:rPr lang="en-US" sz="4000" dirty="0" smtClean="0">
                <a:solidFill>
                  <a:schemeClr val="tx1"/>
                </a:solidFill>
              </a:rPr>
            </a:br>
            <a:r>
              <a:rPr lang="en-US" sz="4000" dirty="0" smtClean="0">
                <a:solidFill>
                  <a:schemeClr val="tx1"/>
                </a:solidFill>
              </a:rPr>
              <a:t>The Ford-Firestone Blowout</a:t>
            </a:r>
          </a:p>
        </p:txBody>
      </p:sp>
      <p:sp>
        <p:nvSpPr>
          <p:cNvPr id="13315" name="Text Box 3"/>
          <p:cNvSpPr txBox="1">
            <a:spLocks noChangeArrowheads="1"/>
          </p:cNvSpPr>
          <p:nvPr/>
        </p:nvSpPr>
        <p:spPr bwMode="auto">
          <a:xfrm>
            <a:off x="304800" y="1295400"/>
            <a:ext cx="5562600" cy="5093702"/>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dirty="0">
                <a:solidFill>
                  <a:srgbClr val="002060"/>
                </a:solidFill>
                <a:effectLst>
                  <a:outerShdw blurRad="38100" dist="38100" dir="2700000" algn="tl">
                    <a:srgbClr val="000000">
                      <a:alpha val="43137"/>
                    </a:srgbClr>
                  </a:outerShdw>
                </a:effectLst>
                <a:latin typeface="Times New Roman" pitchFamily="18" charset="0"/>
              </a:rPr>
              <a:t>Ford later struck back, pledging to replace all Wilderness AT tires at their own expense, including tires from plants that Firestone said were performing at "world-class levels"-13 million tires in total. </a:t>
            </a:r>
          </a:p>
          <a:p>
            <a:pPr eaLnBrk="1" hangingPunct="1">
              <a:spcBef>
                <a:spcPct val="50000"/>
              </a:spcBef>
            </a:pPr>
            <a:r>
              <a:rPr lang="en-US" sz="2400" b="1" i="1" dirty="0">
                <a:solidFill>
                  <a:schemeClr val="accent2"/>
                </a:solidFill>
                <a:effectLst>
                  <a:outerShdw blurRad="38100" dist="38100" dir="2700000" algn="tl">
                    <a:srgbClr val="000000">
                      <a:alpha val="43137"/>
                    </a:srgbClr>
                  </a:outerShdw>
                </a:effectLst>
                <a:latin typeface="Times New Roman" pitchFamily="18" charset="0"/>
              </a:rPr>
              <a:t>Before Ford could act, Firestone, reeling from body blows delivered by a business partner of almost 100 years, severed its relationship with Ford. </a:t>
            </a:r>
            <a:r>
              <a:rPr lang="en-US" sz="900" b="1" i="1" dirty="0">
                <a:solidFill>
                  <a:schemeClr val="accent2"/>
                </a:solidFill>
                <a:latin typeface="Times New Roman" pitchFamily="18" charset="0"/>
              </a:rPr>
              <a:t/>
            </a:r>
            <a:br>
              <a:rPr lang="en-US" sz="900" b="1" i="1" dirty="0">
                <a:solidFill>
                  <a:schemeClr val="accent2"/>
                </a:solidFill>
                <a:latin typeface="Times New Roman" pitchFamily="18" charset="0"/>
              </a:rPr>
            </a:br>
            <a:r>
              <a:rPr lang="en-US" sz="900" dirty="0">
                <a:solidFill>
                  <a:schemeClr val="accent2"/>
                </a:solidFill>
                <a:latin typeface="Times New Roman" pitchFamily="18" charset="0"/>
              </a:rPr>
              <a:t/>
            </a:r>
            <a:br>
              <a:rPr lang="en-US" sz="900" dirty="0">
                <a:solidFill>
                  <a:schemeClr val="accent2"/>
                </a:solidFill>
                <a:latin typeface="Times New Roman" pitchFamily="18" charset="0"/>
              </a:rPr>
            </a:br>
            <a:r>
              <a:rPr lang="en-US" sz="2200" b="1" dirty="0">
                <a:solidFill>
                  <a:srgbClr val="FF3300"/>
                </a:solidFill>
                <a:effectLst>
                  <a:outerShdw blurRad="38100" dist="38100" dir="2700000" algn="tl">
                    <a:srgbClr val="000000">
                      <a:alpha val="43137"/>
                    </a:srgbClr>
                  </a:outerShdw>
                </a:effectLst>
                <a:latin typeface="Times New Roman" pitchFamily="18" charset="0"/>
              </a:rPr>
              <a:t>Who was right, Ford of Firestone? Or were both right in what they said about each other? Analysis of forbes.com and other web sites are full of insight on the topic today! </a:t>
            </a:r>
          </a:p>
        </p:txBody>
      </p:sp>
      <p:pic>
        <p:nvPicPr>
          <p:cNvPr id="13316" name="Picture 4" descr="front_p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828800"/>
            <a:ext cx="3168500" cy="2015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cases-car-fir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1732" y="4252496"/>
            <a:ext cx="3226067" cy="1848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firest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28600"/>
            <a:ext cx="36163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 Box 3"/>
          <p:cNvSpPr txBox="1">
            <a:spLocks noChangeArrowheads="1"/>
          </p:cNvSpPr>
          <p:nvPr/>
        </p:nvSpPr>
        <p:spPr bwMode="auto">
          <a:xfrm>
            <a:off x="685800" y="838200"/>
            <a:ext cx="3962400" cy="4975225"/>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3200" dirty="0">
                <a:solidFill>
                  <a:srgbClr val="002060"/>
                </a:solidFill>
                <a:effectLst>
                  <a:outerShdw blurRad="38100" dist="38100" dir="2700000" algn="tl">
                    <a:srgbClr val="000000">
                      <a:alpha val="43137"/>
                    </a:srgbClr>
                  </a:outerShdw>
                </a:effectLst>
                <a:latin typeface="Times New Roman" pitchFamily="18" charset="0"/>
              </a:rPr>
              <a:t>Both Ford &amp; Firestone had recognized quality systems, but failed to evaluate them or react to data that indicated a problem. What did happen destroyed a 100 year relationship and damaged both companies reputation!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Managing the Supply Chain</a:t>
            </a:r>
          </a:p>
        </p:txBody>
      </p:sp>
      <p:sp>
        <p:nvSpPr>
          <p:cNvPr id="21507" name="Rectangle 3"/>
          <p:cNvSpPr>
            <a:spLocks noGrp="1" noChangeArrowheads="1"/>
          </p:cNvSpPr>
          <p:nvPr>
            <p:ph type="body" idx="1"/>
          </p:nvPr>
        </p:nvSpPr>
        <p:spPr>
          <a:xfrm>
            <a:off x="762000" y="1447800"/>
            <a:ext cx="7924800" cy="4525963"/>
          </a:xfrm>
        </p:spPr>
        <p:txBody>
          <a:bodyPr/>
          <a:lstStyle/>
          <a:p>
            <a:r>
              <a:rPr lang="en-US" dirty="0" smtClean="0">
                <a:solidFill>
                  <a:srgbClr val="002060"/>
                </a:solidFill>
              </a:rPr>
              <a:t>The critical elements of supply chain management are:</a:t>
            </a:r>
          </a:p>
          <a:p>
            <a:pPr lvl="1"/>
            <a:r>
              <a:rPr lang="en-US" dirty="0" smtClean="0">
                <a:solidFill>
                  <a:srgbClr val="002060"/>
                </a:solidFill>
              </a:rPr>
              <a:t>Inventory management</a:t>
            </a:r>
          </a:p>
          <a:p>
            <a:pPr lvl="1"/>
            <a:r>
              <a:rPr lang="en-US" dirty="0" smtClean="0">
                <a:solidFill>
                  <a:srgbClr val="002060"/>
                </a:solidFill>
              </a:rPr>
              <a:t>Information sharing</a:t>
            </a:r>
          </a:p>
          <a:p>
            <a:pPr lvl="1"/>
            <a:r>
              <a:rPr lang="en-US" dirty="0" smtClean="0">
                <a:solidFill>
                  <a:srgbClr val="002060"/>
                </a:solidFill>
              </a:rPr>
              <a:t>E-commerce</a:t>
            </a:r>
          </a:p>
          <a:p>
            <a:pPr lvl="1"/>
            <a:r>
              <a:rPr lang="en-US" dirty="0" smtClean="0">
                <a:solidFill>
                  <a:srgbClr val="002060"/>
                </a:solidFill>
              </a:rPr>
              <a:t>Logistics,</a:t>
            </a:r>
          </a:p>
          <a:p>
            <a:pPr lvl="1"/>
            <a:r>
              <a:rPr lang="en-US" dirty="0" smtClean="0">
                <a:solidFill>
                  <a:srgbClr val="002060"/>
                </a:solidFill>
              </a:rPr>
              <a:t>Purchasing</a:t>
            </a:r>
          </a:p>
          <a:p>
            <a:pPr lvl="1">
              <a:buFontTx/>
              <a:buNone/>
            </a:pPr>
            <a:endParaRPr lang="en-US" dirty="0" smtClean="0"/>
          </a:p>
        </p:txBody>
      </p:sp>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5"/>
          <p:cNvSpPr txBox="1">
            <a:spLocks noChangeArrowheads="1"/>
          </p:cNvSpPr>
          <p:nvPr/>
        </p:nvSpPr>
        <p:spPr bwMode="auto">
          <a:xfrm>
            <a:off x="5486400" y="2362200"/>
            <a:ext cx="2743200" cy="3046988"/>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dirty="0">
                <a:solidFill>
                  <a:srgbClr val="002060"/>
                </a:solidFill>
                <a:effectLst>
                  <a:outerShdw blurRad="38100" dist="38100" dir="2700000" algn="tl">
                    <a:srgbClr val="000000">
                      <a:alpha val="43137"/>
                    </a:srgbClr>
                  </a:outerShdw>
                </a:effectLst>
                <a:latin typeface="Times New Roman" pitchFamily="18" charset="0"/>
              </a:rPr>
              <a:t>Having a supply chain quality system is important and following it is critical to the organization, but so is evaluating its effectiveness…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WordArt 2"/>
          <p:cNvSpPr>
            <a:spLocks noChangeArrowheads="1" noChangeShapeType="1" noTextEdit="1"/>
          </p:cNvSpPr>
          <p:nvPr/>
        </p:nvSpPr>
        <p:spPr bwMode="auto">
          <a:xfrm>
            <a:off x="990600" y="914400"/>
            <a:ext cx="6781800" cy="2590800"/>
          </a:xfrm>
          <a:prstGeom prst="rect">
            <a:avLst/>
          </a:prstGeom>
        </p:spPr>
        <p:txBody>
          <a:bodyPr wrap="none" fromWordArt="1">
            <a:prstTxWarp prst="textCascadeUp">
              <a:avLst>
                <a:gd name="adj" fmla="val 63356"/>
              </a:avLst>
            </a:prstTxWarp>
            <a:scene3d>
              <a:camera prst="legacyPerspectiveFront">
                <a:rot lat="20519994" lon="1080000" rev="0"/>
              </a:camera>
              <a:lightRig rig="legacyHarsh2" dir="b"/>
            </a:scene3d>
            <a:sp3d extrusionH="430200" prstMaterial="legacyMatte">
              <a:extrusionClr>
                <a:srgbClr val="FF6600"/>
              </a:extrusionClr>
            </a:sp3d>
          </a:bodyPr>
          <a:lstStyle/>
          <a:p>
            <a:pPr algn="ctr"/>
            <a:r>
              <a:rPr lang="en-US" sz="3600" kern="10" dirty="0">
                <a:ln w="9525">
                  <a:round/>
                  <a:headEnd/>
                  <a:tailEnd/>
                </a:ln>
                <a:gradFill rotWithShape="1">
                  <a:gsLst>
                    <a:gs pos="0">
                      <a:srgbClr val="FFE701"/>
                    </a:gs>
                    <a:gs pos="100000">
                      <a:srgbClr val="FE3E02"/>
                    </a:gs>
                  </a:gsLst>
                  <a:lin ang="5400000" scaled="1"/>
                </a:gradFill>
                <a:latin typeface="Impact"/>
              </a:rPr>
              <a:t>MERCEDES</a:t>
            </a:r>
          </a:p>
        </p:txBody>
      </p:sp>
      <p:sp>
        <p:nvSpPr>
          <p:cNvPr id="22531" name="Text Box 3"/>
          <p:cNvSpPr txBox="1">
            <a:spLocks noChangeArrowheads="1"/>
          </p:cNvSpPr>
          <p:nvPr/>
        </p:nvSpPr>
        <p:spPr bwMode="auto">
          <a:xfrm>
            <a:off x="609600" y="4191000"/>
            <a:ext cx="7924800" cy="1022350"/>
          </a:xfrm>
          <a:prstGeom prst="rect">
            <a:avLst/>
          </a:prstGeom>
          <a:solidFill>
            <a:srgbClr val="FFFF00"/>
          </a:solidFill>
          <a:ln w="762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800" b="1" dirty="0">
                <a:solidFill>
                  <a:srgbClr val="FF3300"/>
                </a:solidFill>
              </a:rPr>
              <a:t> A company with a world class reputation for </a:t>
            </a:r>
          </a:p>
          <a:p>
            <a:r>
              <a:rPr lang="en-US" sz="2800" b="1" dirty="0">
                <a:solidFill>
                  <a:srgbClr val="FF3300"/>
                </a:solidFill>
              </a:rPr>
              <a:t> Quality rushing to get an SUV to market</a:t>
            </a:r>
            <a:endParaRPr lang="en-US" sz="28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BMW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81000"/>
            <a:ext cx="8355013" cy="6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3"/>
          <p:cNvSpPr>
            <a:spLocks noChangeArrowheads="1"/>
          </p:cNvSpPr>
          <p:nvPr/>
        </p:nvSpPr>
        <p:spPr bwMode="auto">
          <a:xfrm>
            <a:off x="8763000" y="304800"/>
            <a:ext cx="381000" cy="65532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3046359-C58F-404E-94C7-90257C4928C6}" type="slidenum">
              <a:rPr lang="en-US" sz="1400" smtClean="0"/>
              <a:pPr eaLnBrk="1" hangingPunct="1"/>
              <a:t>6</a:t>
            </a:fld>
            <a:endParaRPr lang="en-US" sz="1400" dirty="0" smtClean="0"/>
          </a:p>
        </p:txBody>
      </p:sp>
      <p:sp>
        <p:nvSpPr>
          <p:cNvPr id="7173" name="Rectangle 2"/>
          <p:cNvSpPr>
            <a:spLocks noGrp="1" noChangeArrowheads="1"/>
          </p:cNvSpPr>
          <p:nvPr>
            <p:ph type="title" idx="4294967295"/>
          </p:nvPr>
        </p:nvSpPr>
        <p:spPr>
          <a:xfrm>
            <a:off x="609600" y="609600"/>
            <a:ext cx="4648200" cy="838200"/>
          </a:xfrm>
        </p:spPr>
        <p:txBody>
          <a:bodyPr/>
          <a:lstStyle/>
          <a:p>
            <a:pPr algn="l" eaLnBrk="1" hangingPunct="1"/>
            <a:r>
              <a:rPr lang="en-US" dirty="0" smtClean="0"/>
              <a:t>The Middle Years</a:t>
            </a:r>
          </a:p>
        </p:txBody>
      </p:sp>
      <p:sp>
        <p:nvSpPr>
          <p:cNvPr id="7174" name="Rectangle 3"/>
          <p:cNvSpPr>
            <a:spLocks noGrp="1" noChangeArrowheads="1"/>
          </p:cNvSpPr>
          <p:nvPr>
            <p:ph type="body" idx="4294967295"/>
          </p:nvPr>
        </p:nvSpPr>
        <p:spPr>
          <a:xfrm>
            <a:off x="609600" y="1752600"/>
            <a:ext cx="7620000" cy="3962400"/>
          </a:xfrm>
        </p:spPr>
        <p:txBody>
          <a:bodyPr/>
          <a:lstStyle/>
          <a:p>
            <a:pPr eaLnBrk="1" hangingPunct="1">
              <a:buClr>
                <a:srgbClr val="006600"/>
              </a:buClr>
              <a:buFont typeface="Wingdings" pitchFamily="2" charset="2"/>
              <a:buChar char="§"/>
            </a:pPr>
            <a:r>
              <a:rPr lang="en-US" sz="2800" dirty="0" smtClean="0"/>
              <a:t>Joined the Western Electric Company which was a manufacturer of hardware for Bell Laboratories in 1918</a:t>
            </a:r>
          </a:p>
          <a:p>
            <a:pPr algn="ctr"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In 1924, framed the problem of frequency failures &amp; repairs in terms of “assignable-cause” &amp; “chance cause”. Introduced “control chart” as a tool to distinguish between the two.</a:t>
            </a:r>
          </a:p>
        </p:txBody>
      </p:sp>
      <p:pic>
        <p:nvPicPr>
          <p:cNvPr id="717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92962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4000" dirty="0" smtClean="0">
                <a:solidFill>
                  <a:srgbClr val="FF3300"/>
                </a:solidFill>
              </a:rPr>
              <a:t>Quality Glitches in M-Class SUV’s</a:t>
            </a:r>
            <a:endParaRPr lang="en-US" dirty="0" smtClean="0"/>
          </a:p>
        </p:txBody>
      </p:sp>
      <p:sp>
        <p:nvSpPr>
          <p:cNvPr id="24579" name="Text Box 3"/>
          <p:cNvSpPr txBox="1">
            <a:spLocks noChangeArrowheads="1"/>
          </p:cNvSpPr>
          <p:nvPr/>
        </p:nvSpPr>
        <p:spPr bwMode="auto">
          <a:xfrm>
            <a:off x="822325" y="1944688"/>
            <a:ext cx="7483475"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sz="2400" b="1" dirty="0"/>
              <a:t> Stung by quality glitches in its first American</a:t>
            </a:r>
          </a:p>
          <a:p>
            <a:r>
              <a:rPr lang="en-US" sz="2400" b="1" dirty="0"/>
              <a:t>  made vehicle</a:t>
            </a:r>
          </a:p>
          <a:p>
            <a:endParaRPr lang="en-US" sz="2400" b="1" dirty="0"/>
          </a:p>
          <a:p>
            <a:pPr algn="just">
              <a:buFontTx/>
              <a:buChar char="•"/>
            </a:pPr>
            <a:r>
              <a:rPr lang="en-US" sz="2400" b="1" dirty="0"/>
              <a:t> J.D. Power and Associates' 1999 Initial Quality</a:t>
            </a:r>
          </a:p>
          <a:p>
            <a:pPr algn="just"/>
            <a:r>
              <a:rPr lang="en-US" sz="2400" b="1" dirty="0"/>
              <a:t>  Study ranked the M class near the bottom of the</a:t>
            </a:r>
          </a:p>
          <a:p>
            <a:pPr algn="just"/>
            <a:r>
              <a:rPr lang="en-US" sz="2400" b="1" dirty="0"/>
              <a:t>  industry's sport utilities</a:t>
            </a:r>
          </a:p>
          <a:p>
            <a:pPr>
              <a:buFontTx/>
              <a:buChar char="•"/>
            </a:pPr>
            <a:endParaRPr lang="en-US" sz="2400" dirty="0"/>
          </a:p>
          <a:p>
            <a:pPr>
              <a:buFontTx/>
              <a:buChar char="•"/>
            </a:pPr>
            <a:r>
              <a:rPr lang="en-US" sz="2400" dirty="0"/>
              <a:t> </a:t>
            </a:r>
            <a:r>
              <a:rPr lang="en-US" sz="2400" b="1" dirty="0"/>
              <a:t>235 problems per 100 vehicles</a:t>
            </a:r>
            <a:r>
              <a:rPr lang="en-US" sz="2400" dirty="0"/>
              <a:t>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chemeClr val="accent2"/>
                </a:solidFill>
              </a:rPr>
              <a:t>External Problems</a:t>
            </a:r>
          </a:p>
        </p:txBody>
      </p:sp>
      <p:sp>
        <p:nvSpPr>
          <p:cNvPr id="25603" name="Rectangle 3"/>
          <p:cNvSpPr>
            <a:spLocks noGrp="1" noChangeArrowheads="1"/>
          </p:cNvSpPr>
          <p:nvPr>
            <p:ph type="body" idx="1"/>
          </p:nvPr>
        </p:nvSpPr>
        <p:spPr>
          <a:xfrm>
            <a:off x="1066800" y="1752600"/>
            <a:ext cx="7010400" cy="2667000"/>
          </a:xfrm>
        </p:spPr>
        <p:txBody>
          <a:bodyPr/>
          <a:lstStyle/>
          <a:p>
            <a:pPr eaLnBrk="1" hangingPunct="1"/>
            <a:r>
              <a:rPr lang="en-US" dirty="0" smtClean="0"/>
              <a:t>78 Percent of problems were related to materials or supplier Issues. Materials were not up to standards or parts were substandard…</a:t>
            </a:r>
          </a:p>
          <a:p>
            <a:pPr eaLnBrk="1" hangingPunct="1">
              <a:buFontTx/>
              <a:buNone/>
            </a:pPr>
            <a:endParaRPr lang="en-US"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381000"/>
            <a:ext cx="7772400" cy="1143000"/>
          </a:xfrm>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rgbClr val="002060"/>
                </a:solidFill>
              </a:rPr>
              <a:t>External Solutions</a:t>
            </a:r>
          </a:p>
        </p:txBody>
      </p:sp>
      <p:sp>
        <p:nvSpPr>
          <p:cNvPr id="26627" name="Rectangle 3"/>
          <p:cNvSpPr>
            <a:spLocks noGrp="1" noChangeArrowheads="1"/>
          </p:cNvSpPr>
          <p:nvPr>
            <p:ph type="body" idx="1"/>
          </p:nvPr>
        </p:nvSpPr>
        <p:spPr>
          <a:xfrm>
            <a:off x="838200" y="1600200"/>
            <a:ext cx="7467600" cy="4525963"/>
          </a:xfrm>
        </p:spPr>
        <p:txBody>
          <a:bodyPr/>
          <a:lstStyle/>
          <a:p>
            <a:pPr marL="0" indent="0" eaLnBrk="1" hangingPunct="1">
              <a:lnSpc>
                <a:spcPct val="90000"/>
              </a:lnSpc>
              <a:buFontTx/>
              <a:buNone/>
            </a:pPr>
            <a:r>
              <a:rPr lang="en-US" sz="2400" b="1" dirty="0" smtClean="0">
                <a:solidFill>
                  <a:srgbClr val="002060"/>
                </a:solidFill>
              </a:rPr>
              <a:t>APPIED FMEA</a:t>
            </a:r>
          </a:p>
          <a:p>
            <a:pPr marL="0" indent="0" eaLnBrk="1" hangingPunct="1">
              <a:buFontTx/>
              <a:buNone/>
            </a:pPr>
            <a:r>
              <a:rPr lang="en-US" sz="2400" dirty="0" smtClean="0">
                <a:solidFill>
                  <a:srgbClr val="002060"/>
                </a:solidFill>
              </a:rPr>
              <a:t>A FMEA (Failure Mode and Effects Analysis) is a simple tool to identify, analyze, prioritize and continually reduce risks in a product, algorithm or process design, manufacturing process or production machine. </a:t>
            </a:r>
          </a:p>
          <a:p>
            <a:pPr marL="0" indent="0" eaLnBrk="1" hangingPunct="1">
              <a:buFontTx/>
              <a:buNone/>
            </a:pPr>
            <a:endParaRPr lang="en-US" sz="1400" dirty="0" smtClean="0">
              <a:solidFill>
                <a:srgbClr val="002060"/>
              </a:solidFill>
            </a:endParaRPr>
          </a:p>
          <a:p>
            <a:pPr marL="0" indent="0" eaLnBrk="1" hangingPunct="1">
              <a:buFontTx/>
              <a:buNone/>
            </a:pPr>
            <a:r>
              <a:rPr lang="en-US" sz="2400" dirty="0" smtClean="0">
                <a:solidFill>
                  <a:srgbClr val="002060"/>
                </a:solidFill>
              </a:rPr>
              <a:t>Risks are continually reduced by completion of actions recommended in the FMEA.  The FMEA and Process Control Plan are the key elements of a PPAP. Most importantly, a FMEA identifies risk allowing reduction and control, thus avoiding quality costs, including potential warranty costs. Risk reduction is the primary objective.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457200"/>
            <a:ext cx="7772400" cy="1143000"/>
          </a:xfrm>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rgbClr val="002060"/>
                </a:solidFill>
              </a:rPr>
              <a:t>External Solutions</a:t>
            </a:r>
          </a:p>
        </p:txBody>
      </p:sp>
      <p:sp>
        <p:nvSpPr>
          <p:cNvPr id="27651" name="Rectangle 3"/>
          <p:cNvSpPr>
            <a:spLocks noGrp="1" noChangeArrowheads="1"/>
          </p:cNvSpPr>
          <p:nvPr>
            <p:ph type="body" idx="1"/>
          </p:nvPr>
        </p:nvSpPr>
        <p:spPr>
          <a:xfrm>
            <a:off x="914400" y="1828800"/>
            <a:ext cx="7239000" cy="4267200"/>
          </a:xfrm>
        </p:spPr>
        <p:txBody>
          <a:bodyPr/>
          <a:lstStyle/>
          <a:p>
            <a:pPr marL="0" indent="0" eaLnBrk="1" hangingPunct="1">
              <a:lnSpc>
                <a:spcPct val="90000"/>
              </a:lnSpc>
              <a:buFontTx/>
              <a:buNone/>
            </a:pPr>
            <a:r>
              <a:rPr lang="en-US" sz="2400" b="1" dirty="0" smtClean="0">
                <a:solidFill>
                  <a:srgbClr val="002060"/>
                </a:solidFill>
              </a:rPr>
              <a:t>APPLIED PPAP </a:t>
            </a:r>
          </a:p>
          <a:p>
            <a:pPr marL="0" indent="0" eaLnBrk="1" hangingPunct="1">
              <a:buFontTx/>
              <a:buNone/>
            </a:pPr>
            <a:r>
              <a:rPr lang="en-US" sz="2400" dirty="0" smtClean="0">
                <a:solidFill>
                  <a:srgbClr val="002060"/>
                </a:solidFill>
              </a:rPr>
              <a:t>PPAP (Production Part Approval Process) is a set of advanced product quality planning tools used by major automotive industry customers to approve supplier processes for production parts. </a:t>
            </a:r>
          </a:p>
          <a:p>
            <a:pPr marL="0" indent="0" eaLnBrk="1" hangingPunct="1">
              <a:buFontTx/>
              <a:buNone/>
            </a:pPr>
            <a:endParaRPr lang="en-US" sz="1400" dirty="0" smtClean="0">
              <a:solidFill>
                <a:srgbClr val="002060"/>
              </a:solidFill>
            </a:endParaRPr>
          </a:p>
          <a:p>
            <a:pPr marL="0" indent="0" eaLnBrk="1" hangingPunct="1">
              <a:buFontTx/>
              <a:buNone/>
            </a:pPr>
            <a:r>
              <a:rPr lang="en-US" sz="2400" dirty="0" smtClean="0">
                <a:solidFill>
                  <a:srgbClr val="002060"/>
                </a:solidFill>
              </a:rPr>
              <a:t>PPAP approval by the customer is a prerequisite to supply products to automotive customers throughout the supply chain. An effective PPAP assures customer confidence and improves customer perception. An effective PPAP allows quality cost reduction and supports an effective customer/supplier partnership.</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457200"/>
            <a:ext cx="7772400" cy="1143000"/>
          </a:xfrm>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chemeClr val="accent2"/>
                </a:solidFill>
              </a:rPr>
              <a:t>In-house Problems</a:t>
            </a:r>
            <a:r>
              <a:rPr lang="en-US" sz="4000" dirty="0" smtClean="0">
                <a:solidFill>
                  <a:srgbClr val="FF3300"/>
                </a:solidFill>
              </a:rPr>
              <a:t> </a:t>
            </a:r>
          </a:p>
        </p:txBody>
      </p:sp>
      <p:sp>
        <p:nvSpPr>
          <p:cNvPr id="28675" name="Text Box 3"/>
          <p:cNvSpPr txBox="1">
            <a:spLocks noChangeArrowheads="1"/>
          </p:cNvSpPr>
          <p:nvPr/>
        </p:nvSpPr>
        <p:spPr bwMode="auto">
          <a:xfrm>
            <a:off x="974725" y="2022475"/>
            <a:ext cx="710247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sz="2400" dirty="0">
                <a:solidFill>
                  <a:srgbClr val="002060"/>
                </a:solidFill>
                <a:latin typeface="Times New Roman" pitchFamily="18" charset="0"/>
              </a:rPr>
              <a:t> </a:t>
            </a:r>
            <a:r>
              <a:rPr lang="en-US" sz="2400" b="1" dirty="0">
                <a:solidFill>
                  <a:srgbClr val="002060"/>
                </a:solidFill>
              </a:rPr>
              <a:t>Improperly aligned fuel doors</a:t>
            </a:r>
          </a:p>
          <a:p>
            <a:pPr>
              <a:buFontTx/>
              <a:buChar char="•"/>
            </a:pPr>
            <a:endParaRPr lang="en-US" sz="2400" b="1" dirty="0">
              <a:solidFill>
                <a:srgbClr val="002060"/>
              </a:solidFill>
            </a:endParaRPr>
          </a:p>
          <a:p>
            <a:pPr>
              <a:buFontTx/>
              <a:buChar char="•"/>
            </a:pPr>
            <a:r>
              <a:rPr lang="en-US" sz="2400" b="1" dirty="0">
                <a:solidFill>
                  <a:srgbClr val="002060"/>
                </a:solidFill>
              </a:rPr>
              <a:t> Sunroof often was misaligned</a:t>
            </a:r>
          </a:p>
          <a:p>
            <a:pPr>
              <a:buFontTx/>
              <a:buChar char="•"/>
            </a:pPr>
            <a:endParaRPr lang="en-US" sz="2400" b="1" dirty="0">
              <a:solidFill>
                <a:srgbClr val="002060"/>
              </a:solidFill>
            </a:endParaRPr>
          </a:p>
          <a:p>
            <a:pPr>
              <a:buFontTx/>
              <a:buChar char="•"/>
            </a:pPr>
            <a:r>
              <a:rPr lang="en-US" sz="2400" b="1" dirty="0">
                <a:solidFill>
                  <a:srgbClr val="002060"/>
                </a:solidFill>
              </a:rPr>
              <a:t> Paint drips were spotted on the rear bodies of</a:t>
            </a:r>
          </a:p>
          <a:p>
            <a:r>
              <a:rPr lang="en-US" sz="2400" b="1" dirty="0">
                <a:solidFill>
                  <a:srgbClr val="002060"/>
                </a:solidFill>
              </a:rPr>
              <a:t>  88 percent of the vehicles </a:t>
            </a:r>
          </a:p>
          <a:p>
            <a:endParaRPr lang="en-US" sz="2400" b="1" dirty="0">
              <a:solidFill>
                <a:srgbClr val="002060"/>
              </a:solidFill>
            </a:endParaRPr>
          </a:p>
          <a:p>
            <a:pPr>
              <a:buFontTx/>
              <a:buChar char="•"/>
            </a:pPr>
            <a:r>
              <a:rPr lang="en-US" sz="2400" b="1" dirty="0">
                <a:solidFill>
                  <a:srgbClr val="002060"/>
                </a:solidFill>
              </a:rPr>
              <a:t> Insulation around the rear cargo door was </a:t>
            </a:r>
          </a:p>
          <a:p>
            <a:r>
              <a:rPr lang="en-US" sz="2400" b="1" dirty="0">
                <a:solidFill>
                  <a:srgbClr val="002060"/>
                </a:solidFill>
              </a:rPr>
              <a:t>  sometimes bunched up and uneven</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381000"/>
            <a:ext cx="7772400" cy="1143000"/>
          </a:xfrm>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rgbClr val="002060"/>
                </a:solidFill>
              </a:rPr>
              <a:t>Solutions</a:t>
            </a:r>
          </a:p>
        </p:txBody>
      </p:sp>
      <p:sp>
        <p:nvSpPr>
          <p:cNvPr id="29699" name="Text Box 3"/>
          <p:cNvSpPr txBox="1">
            <a:spLocks noChangeArrowheads="1"/>
          </p:cNvSpPr>
          <p:nvPr/>
        </p:nvSpPr>
        <p:spPr bwMode="auto">
          <a:xfrm>
            <a:off x="838200" y="1828800"/>
            <a:ext cx="7407275"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sz="2400" dirty="0">
                <a:solidFill>
                  <a:srgbClr val="002060"/>
                </a:solidFill>
                <a:latin typeface="Times New Roman" pitchFamily="18" charset="0"/>
              </a:rPr>
              <a:t> </a:t>
            </a:r>
            <a:r>
              <a:rPr lang="en-US" sz="2400" b="1" dirty="0">
                <a:solidFill>
                  <a:srgbClr val="002060"/>
                </a:solidFill>
              </a:rPr>
              <a:t>The torque gun used to bolt the doors on</a:t>
            </a:r>
          </a:p>
          <a:p>
            <a:r>
              <a:rPr lang="en-US" sz="2400" b="1" dirty="0">
                <a:solidFill>
                  <a:srgbClr val="002060"/>
                </a:solidFill>
              </a:rPr>
              <a:t>  needed adjustment</a:t>
            </a:r>
          </a:p>
          <a:p>
            <a:endParaRPr lang="en-US" sz="2400" b="1" dirty="0">
              <a:solidFill>
                <a:srgbClr val="002060"/>
              </a:solidFill>
            </a:endParaRPr>
          </a:p>
          <a:p>
            <a:pPr>
              <a:buFontTx/>
              <a:buChar char="•"/>
            </a:pPr>
            <a:r>
              <a:rPr lang="en-US" sz="2400" b="1" dirty="0">
                <a:solidFill>
                  <a:srgbClr val="002060"/>
                </a:solidFill>
              </a:rPr>
              <a:t> A new handheld measuring device enables them</a:t>
            </a:r>
          </a:p>
          <a:p>
            <a:r>
              <a:rPr lang="en-US" sz="2400" b="1" dirty="0">
                <a:solidFill>
                  <a:srgbClr val="002060"/>
                </a:solidFill>
              </a:rPr>
              <a:t>  to install the sunroofs more precisely</a:t>
            </a:r>
          </a:p>
          <a:p>
            <a:endParaRPr lang="en-US" sz="2400" b="1" dirty="0">
              <a:solidFill>
                <a:srgbClr val="002060"/>
              </a:solidFill>
            </a:endParaRPr>
          </a:p>
          <a:p>
            <a:pPr>
              <a:buFontTx/>
              <a:buChar char="•"/>
            </a:pPr>
            <a:r>
              <a:rPr lang="en-US" sz="2400" b="1" dirty="0">
                <a:solidFill>
                  <a:srgbClr val="002060"/>
                </a:solidFill>
              </a:rPr>
              <a:t> They devised a simple groove in the rear cargo</a:t>
            </a:r>
          </a:p>
          <a:p>
            <a:r>
              <a:rPr lang="en-US" sz="2400" b="1" dirty="0">
                <a:solidFill>
                  <a:srgbClr val="002060"/>
                </a:solidFill>
              </a:rPr>
              <a:t>  door to channel away the drips</a:t>
            </a:r>
          </a:p>
          <a:p>
            <a:endParaRPr lang="en-US" sz="2400" b="1" dirty="0">
              <a:solidFill>
                <a:srgbClr val="002060"/>
              </a:solidFill>
            </a:endParaRPr>
          </a:p>
          <a:p>
            <a:pPr>
              <a:buFontTx/>
              <a:buChar char="•"/>
            </a:pPr>
            <a:r>
              <a:rPr lang="en-US" sz="2400" b="1" dirty="0">
                <a:solidFill>
                  <a:srgbClr val="002060"/>
                </a:solidFill>
              </a:rPr>
              <a:t> The production team found a new way to install</a:t>
            </a:r>
          </a:p>
          <a:p>
            <a:r>
              <a:rPr lang="en-US" sz="2400" b="1" dirty="0">
                <a:solidFill>
                  <a:srgbClr val="002060"/>
                </a:solidFill>
              </a:rPr>
              <a:t>  the insulation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4000" dirty="0" smtClean="0">
                <a:solidFill>
                  <a:srgbClr val="FF3300"/>
                </a:solidFill>
              </a:rPr>
              <a:t>Quality Glitches in M-Class SUV’s</a:t>
            </a:r>
            <a:br>
              <a:rPr lang="en-US" sz="4000" dirty="0" smtClean="0">
                <a:solidFill>
                  <a:srgbClr val="FF3300"/>
                </a:solidFill>
              </a:rPr>
            </a:br>
            <a:r>
              <a:rPr lang="en-US" sz="4000" dirty="0" smtClean="0">
                <a:solidFill>
                  <a:srgbClr val="002060"/>
                </a:solidFill>
              </a:rPr>
              <a:t>Problem Solving Teams</a:t>
            </a:r>
          </a:p>
        </p:txBody>
      </p:sp>
      <p:sp>
        <p:nvSpPr>
          <p:cNvPr id="30723" name="Text Box 3"/>
          <p:cNvSpPr txBox="1">
            <a:spLocks noChangeArrowheads="1"/>
          </p:cNvSpPr>
          <p:nvPr/>
        </p:nvSpPr>
        <p:spPr bwMode="auto">
          <a:xfrm>
            <a:off x="822325" y="2097088"/>
            <a:ext cx="725487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r>
              <a:rPr lang="en-US" sz="2400" b="1" dirty="0">
                <a:solidFill>
                  <a:srgbClr val="002060"/>
                </a:solidFill>
              </a:rPr>
              <a:t> Arm the plant's 1,800 workers with new </a:t>
            </a:r>
          </a:p>
          <a:p>
            <a:r>
              <a:rPr lang="en-US" sz="2400" b="1" dirty="0">
                <a:solidFill>
                  <a:srgbClr val="002060"/>
                </a:solidFill>
              </a:rPr>
              <a:t>  problem solving skills</a:t>
            </a:r>
          </a:p>
          <a:p>
            <a:endParaRPr lang="en-US" sz="2400" b="1" dirty="0">
              <a:solidFill>
                <a:srgbClr val="002060"/>
              </a:solidFill>
            </a:endParaRPr>
          </a:p>
          <a:p>
            <a:pPr>
              <a:buFontTx/>
              <a:buChar char="•"/>
            </a:pPr>
            <a:r>
              <a:rPr lang="en-US" sz="2400" dirty="0">
                <a:solidFill>
                  <a:srgbClr val="002060"/>
                </a:solidFill>
              </a:rPr>
              <a:t> </a:t>
            </a:r>
            <a:r>
              <a:rPr lang="en-US" sz="2400" b="1" dirty="0">
                <a:solidFill>
                  <a:srgbClr val="002060"/>
                </a:solidFill>
              </a:rPr>
              <a:t>German trainers are teaching production </a:t>
            </a:r>
          </a:p>
          <a:p>
            <a:r>
              <a:rPr lang="en-US" sz="2400" b="1" dirty="0">
                <a:solidFill>
                  <a:srgbClr val="002060"/>
                </a:solidFill>
              </a:rPr>
              <a:t>  workers to use printed quality reports </a:t>
            </a:r>
          </a:p>
          <a:p>
            <a:endParaRPr lang="en-US" sz="2400" b="1" dirty="0">
              <a:solidFill>
                <a:srgbClr val="002060"/>
              </a:solidFill>
            </a:endParaRPr>
          </a:p>
          <a:p>
            <a:pPr>
              <a:buFontTx/>
              <a:buChar char="•"/>
            </a:pPr>
            <a:r>
              <a:rPr lang="en-US" sz="2400" b="1" dirty="0">
                <a:solidFill>
                  <a:srgbClr val="002060"/>
                </a:solidFill>
              </a:rPr>
              <a:t> The company also has taken several steps to </a:t>
            </a:r>
          </a:p>
          <a:p>
            <a:r>
              <a:rPr lang="en-US" sz="2400" b="1" dirty="0">
                <a:solidFill>
                  <a:srgbClr val="002060"/>
                </a:solidFill>
              </a:rPr>
              <a:t>  weed out design features that elicited customer</a:t>
            </a:r>
          </a:p>
          <a:p>
            <a:r>
              <a:rPr lang="en-US" sz="2400" b="1" dirty="0">
                <a:solidFill>
                  <a:srgbClr val="002060"/>
                </a:solidFill>
              </a:rPr>
              <a:t>  complaints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solidFill>
                  <a:srgbClr val="002060"/>
                </a:solidFill>
              </a:rPr>
              <a:t>Managing the Supply Chain</a:t>
            </a:r>
          </a:p>
        </p:txBody>
      </p:sp>
      <p:sp>
        <p:nvSpPr>
          <p:cNvPr id="31747" name="Rectangle 3"/>
          <p:cNvSpPr>
            <a:spLocks noGrp="1" noChangeArrowheads="1"/>
          </p:cNvSpPr>
          <p:nvPr>
            <p:ph type="body" idx="1"/>
          </p:nvPr>
        </p:nvSpPr>
        <p:spPr/>
        <p:txBody>
          <a:bodyPr/>
          <a:lstStyle/>
          <a:p>
            <a:pPr eaLnBrk="1" hangingPunct="1"/>
            <a:r>
              <a:rPr lang="en-US" dirty="0" smtClean="0">
                <a:solidFill>
                  <a:srgbClr val="002060"/>
                </a:solidFill>
                <a:effectLst>
                  <a:outerShdw blurRad="38100" dist="38100" dir="2700000" algn="tl">
                    <a:srgbClr val="000000">
                      <a:alpha val="43137"/>
                    </a:srgbClr>
                  </a:outerShdw>
                </a:effectLst>
              </a:rPr>
              <a:t>Why is information sharing critical when creating an effective supply chain?</a:t>
            </a:r>
          </a:p>
          <a:p>
            <a:pPr lvl="1" eaLnBrk="1" hangingPunct="1"/>
            <a:r>
              <a:rPr lang="en-US" dirty="0" smtClean="0">
                <a:solidFill>
                  <a:srgbClr val="002060"/>
                </a:solidFill>
                <a:effectLst>
                  <a:outerShdw blurRad="38100" dist="38100" dir="2700000" algn="tl">
                    <a:srgbClr val="000000">
                      <a:alpha val="43137"/>
                    </a:srgbClr>
                  </a:outerShdw>
                </a:effectLst>
              </a:rPr>
              <a:t> organizations need to know what is needed, how much, and when.</a:t>
            </a:r>
          </a:p>
        </p:txBody>
      </p:sp>
      <p:pic>
        <p:nvPicPr>
          <p:cNvPr id="317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 Box 5"/>
          <p:cNvSpPr txBox="1">
            <a:spLocks noChangeArrowheads="1"/>
          </p:cNvSpPr>
          <p:nvPr/>
        </p:nvSpPr>
        <p:spPr bwMode="auto">
          <a:xfrm>
            <a:off x="838200" y="4038600"/>
            <a:ext cx="7467600" cy="955675"/>
          </a:xfrm>
          <a:prstGeom prst="rect">
            <a:avLst/>
          </a:prstGeom>
          <a:solidFill>
            <a:srgbClr val="FFFF99"/>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2800" b="1" dirty="0">
                <a:solidFill>
                  <a:schemeClr val="accent2"/>
                </a:solidFill>
                <a:effectLst>
                  <a:outerShdw blurRad="38100" dist="38100" dir="2700000" algn="tl">
                    <a:srgbClr val="000000">
                      <a:alpha val="43137"/>
                    </a:srgbClr>
                  </a:outerShdw>
                </a:effectLst>
                <a:latin typeface="Times New Roman" pitchFamily="18" charset="0"/>
              </a:rPr>
              <a:t>We can measure that we know and we can control what we measure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t>Managing the Supply Chain</a:t>
            </a:r>
          </a:p>
        </p:txBody>
      </p:sp>
      <p:sp>
        <p:nvSpPr>
          <p:cNvPr id="32771" name="Rectangle 3"/>
          <p:cNvSpPr>
            <a:spLocks noGrp="1" noChangeArrowheads="1"/>
          </p:cNvSpPr>
          <p:nvPr>
            <p:ph type="body" idx="1"/>
          </p:nvPr>
        </p:nvSpPr>
        <p:spPr>
          <a:xfrm>
            <a:off x="533400" y="1447800"/>
            <a:ext cx="8229600" cy="4525963"/>
          </a:xfrm>
        </p:spPr>
        <p:txBody>
          <a:bodyPr/>
          <a:lstStyle/>
          <a:p>
            <a:pPr eaLnBrk="1" hangingPunct="1">
              <a:lnSpc>
                <a:spcPct val="90000"/>
              </a:lnSpc>
            </a:pPr>
            <a:r>
              <a:rPr lang="en-US" sz="2800" dirty="0" smtClean="0">
                <a:solidFill>
                  <a:srgbClr val="002060"/>
                </a:solidFill>
              </a:rPr>
              <a:t>How does e-commerce support supply chain management? </a:t>
            </a:r>
          </a:p>
          <a:p>
            <a:pPr lvl="1" eaLnBrk="1" hangingPunct="1">
              <a:lnSpc>
                <a:spcPct val="90000"/>
              </a:lnSpc>
            </a:pPr>
            <a:r>
              <a:rPr lang="en-US" sz="2400" dirty="0" smtClean="0">
                <a:solidFill>
                  <a:srgbClr val="002060"/>
                </a:solidFill>
              </a:rPr>
              <a:t>Faster purchasing cycle times</a:t>
            </a:r>
          </a:p>
          <a:p>
            <a:pPr lvl="1" eaLnBrk="1" hangingPunct="1">
              <a:lnSpc>
                <a:spcPct val="90000"/>
              </a:lnSpc>
            </a:pPr>
            <a:r>
              <a:rPr lang="en-US" sz="2400" dirty="0" smtClean="0">
                <a:solidFill>
                  <a:srgbClr val="002060"/>
                </a:solidFill>
              </a:rPr>
              <a:t>Reduced inventory</a:t>
            </a:r>
          </a:p>
          <a:p>
            <a:pPr lvl="1" eaLnBrk="1" hangingPunct="1">
              <a:lnSpc>
                <a:spcPct val="90000"/>
              </a:lnSpc>
            </a:pPr>
            <a:r>
              <a:rPr lang="en-US" sz="2400" dirty="0" smtClean="0">
                <a:solidFill>
                  <a:srgbClr val="002060"/>
                </a:solidFill>
              </a:rPr>
              <a:t>Fewer order processing people</a:t>
            </a:r>
          </a:p>
          <a:p>
            <a:pPr lvl="1" eaLnBrk="1" hangingPunct="1">
              <a:lnSpc>
                <a:spcPct val="90000"/>
              </a:lnSpc>
            </a:pPr>
            <a:r>
              <a:rPr lang="en-US" sz="2400" dirty="0" smtClean="0">
                <a:solidFill>
                  <a:srgbClr val="002060"/>
                </a:solidFill>
              </a:rPr>
              <a:t>Faster product or service search and ordering</a:t>
            </a:r>
          </a:p>
          <a:p>
            <a:pPr lvl="1" eaLnBrk="1" hangingPunct="1">
              <a:lnSpc>
                <a:spcPct val="90000"/>
              </a:lnSpc>
            </a:pPr>
            <a:r>
              <a:rPr lang="en-US" sz="2400" dirty="0" smtClean="0">
                <a:solidFill>
                  <a:srgbClr val="002060"/>
                </a:solidFill>
              </a:rPr>
              <a:t>Greater information availability</a:t>
            </a:r>
          </a:p>
          <a:p>
            <a:pPr lvl="1" eaLnBrk="1" hangingPunct="1">
              <a:lnSpc>
                <a:spcPct val="90000"/>
              </a:lnSpc>
            </a:pPr>
            <a:r>
              <a:rPr lang="en-US" sz="2400" dirty="0" smtClean="0">
                <a:solidFill>
                  <a:srgbClr val="002060"/>
                </a:solidFill>
              </a:rPr>
              <a:t>Automated validation and pre-approved spending</a:t>
            </a:r>
          </a:p>
          <a:p>
            <a:pPr lvl="1" eaLnBrk="1" hangingPunct="1">
              <a:lnSpc>
                <a:spcPct val="90000"/>
              </a:lnSpc>
            </a:pPr>
            <a:r>
              <a:rPr lang="en-US" sz="2400" dirty="0" smtClean="0">
                <a:solidFill>
                  <a:srgbClr val="002060"/>
                </a:solidFill>
              </a:rPr>
              <a:t>Less printed material like order forms or invoices</a:t>
            </a:r>
          </a:p>
          <a:p>
            <a:pPr lvl="1" eaLnBrk="1" hangingPunct="1">
              <a:lnSpc>
                <a:spcPct val="90000"/>
              </a:lnSpc>
            </a:pPr>
            <a:r>
              <a:rPr lang="en-US" sz="2400" dirty="0" smtClean="0">
                <a:solidFill>
                  <a:srgbClr val="002060"/>
                </a:solidFill>
              </a:rPr>
              <a:t>Increased flexibility</a:t>
            </a:r>
          </a:p>
          <a:p>
            <a:pPr lvl="1" eaLnBrk="1" hangingPunct="1">
              <a:lnSpc>
                <a:spcPct val="90000"/>
              </a:lnSpc>
            </a:pPr>
            <a:r>
              <a:rPr lang="en-US" sz="2400" dirty="0" smtClean="0">
                <a:solidFill>
                  <a:srgbClr val="002060"/>
                </a:solidFill>
              </a:rPr>
              <a:t>On-line communication</a:t>
            </a:r>
          </a:p>
        </p:txBody>
      </p:sp>
      <p:pic>
        <p:nvPicPr>
          <p:cNvPr id="327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dirty="0" smtClean="0"/>
              <a:t>Managing the Supply Chain</a:t>
            </a:r>
          </a:p>
        </p:txBody>
      </p:sp>
      <p:sp>
        <p:nvSpPr>
          <p:cNvPr id="33795" name="Rectangle 3"/>
          <p:cNvSpPr>
            <a:spLocks noGrp="1" noChangeArrowheads="1"/>
          </p:cNvSpPr>
          <p:nvPr>
            <p:ph type="body" idx="1"/>
          </p:nvPr>
        </p:nvSpPr>
        <p:spPr/>
        <p:txBody>
          <a:bodyPr/>
          <a:lstStyle/>
          <a:p>
            <a:pPr eaLnBrk="1" hangingPunct="1"/>
            <a:r>
              <a:rPr lang="en-US" dirty="0" smtClean="0">
                <a:solidFill>
                  <a:srgbClr val="002060"/>
                </a:solidFill>
              </a:rPr>
              <a:t>What is logistics?</a:t>
            </a:r>
          </a:p>
          <a:p>
            <a:pPr lvl="1" eaLnBrk="1" hangingPunct="1"/>
            <a:r>
              <a:rPr lang="en-US" dirty="0" smtClean="0">
                <a:solidFill>
                  <a:srgbClr val="002060"/>
                </a:solidFill>
              </a:rPr>
              <a:t>Logistics is the process of determining the best methods of procuring, maintaining, packaging, transporting, storing materials and training personnel in order to reliably control all parts of a system designed to satisfy customer demand.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98F7B55-8EE7-435C-B872-711AE8FDB0EA}" type="slidenum">
              <a:rPr lang="en-US" sz="1400" smtClean="0"/>
              <a:pPr eaLnBrk="1" hangingPunct="1"/>
              <a:t>7</a:t>
            </a:fld>
            <a:endParaRPr lang="en-US" sz="1400" dirty="0" smtClean="0"/>
          </a:p>
        </p:txBody>
      </p:sp>
      <p:sp>
        <p:nvSpPr>
          <p:cNvPr id="8197" name="Rectangle 2"/>
          <p:cNvSpPr>
            <a:spLocks noGrp="1" noChangeArrowheads="1"/>
          </p:cNvSpPr>
          <p:nvPr>
            <p:ph type="title" idx="4294967295"/>
          </p:nvPr>
        </p:nvSpPr>
        <p:spPr>
          <a:xfrm>
            <a:off x="609600" y="685800"/>
            <a:ext cx="4419600" cy="685800"/>
          </a:xfrm>
        </p:spPr>
        <p:txBody>
          <a:bodyPr/>
          <a:lstStyle/>
          <a:p>
            <a:pPr algn="l" eaLnBrk="1" hangingPunct="1"/>
            <a:r>
              <a:rPr lang="en-US" dirty="0" smtClean="0"/>
              <a:t>The Later Years</a:t>
            </a:r>
          </a:p>
        </p:txBody>
      </p:sp>
      <p:sp>
        <p:nvSpPr>
          <p:cNvPr id="8198" name="Rectangle 3"/>
          <p:cNvSpPr>
            <a:spLocks noGrp="1" noChangeArrowheads="1"/>
          </p:cNvSpPr>
          <p:nvPr>
            <p:ph type="body" idx="4294967295"/>
          </p:nvPr>
        </p:nvSpPr>
        <p:spPr>
          <a:xfrm>
            <a:off x="685800" y="1752600"/>
            <a:ext cx="7620000" cy="4038600"/>
          </a:xfrm>
        </p:spPr>
        <p:txBody>
          <a:bodyPr/>
          <a:lstStyle/>
          <a:p>
            <a:pPr eaLnBrk="1" hangingPunct="1">
              <a:buClr>
                <a:srgbClr val="006600"/>
              </a:buClr>
              <a:buFont typeface="Wingdings" pitchFamily="2" charset="2"/>
              <a:buChar char="§"/>
            </a:pPr>
            <a:r>
              <a:rPr lang="en-US" sz="2800" dirty="0" smtClean="0"/>
              <a:t>Retired from Bell Labs in 1956, publishing papers in the </a:t>
            </a:r>
            <a:r>
              <a:rPr lang="en-US" sz="2800" i="1" dirty="0" smtClean="0"/>
              <a:t>Bell System Technical Journal</a:t>
            </a:r>
            <a:endParaRPr lang="en-US" sz="2800" dirty="0" smtClean="0"/>
          </a:p>
          <a:p>
            <a:pPr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In the 1930’s Shewhart’s work led him to fundamental scientific &amp; philosophical issues surrounding the idea of operationalism. </a:t>
            </a:r>
          </a:p>
          <a:p>
            <a:pPr eaLnBrk="1" hangingPunct="1">
              <a:buClr>
                <a:srgbClr val="006600"/>
              </a:buClr>
              <a:buFont typeface="Wingdings" pitchFamily="2" charset="2"/>
              <a:buChar char="§"/>
            </a:pPr>
            <a:endParaRPr lang="en-US" sz="1800" dirty="0" smtClean="0"/>
          </a:p>
          <a:p>
            <a:pPr eaLnBrk="1" hangingPunct="1">
              <a:buClr>
                <a:srgbClr val="006600"/>
              </a:buClr>
              <a:buFont typeface="Wingdings" pitchFamily="2" charset="2"/>
              <a:buChar char="§"/>
            </a:pPr>
            <a:r>
              <a:rPr lang="en-US" sz="2800" dirty="0" smtClean="0"/>
              <a:t>Led to his review of the measurement of the speed of light</a:t>
            </a:r>
            <a:endParaRPr lang="en-US" dirty="0" smtClean="0"/>
          </a:p>
        </p:txBody>
      </p:sp>
      <p:pic>
        <p:nvPicPr>
          <p:cNvPr id="819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20439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Managing the Supply Chain</a:t>
            </a:r>
          </a:p>
        </p:txBody>
      </p:sp>
      <p:sp>
        <p:nvSpPr>
          <p:cNvPr id="34819" name="Rectangle 3"/>
          <p:cNvSpPr>
            <a:spLocks noGrp="1" noChangeArrowheads="1"/>
          </p:cNvSpPr>
          <p:nvPr>
            <p:ph type="body" idx="1"/>
          </p:nvPr>
        </p:nvSpPr>
        <p:spPr/>
        <p:txBody>
          <a:bodyPr/>
          <a:lstStyle/>
          <a:p>
            <a:pPr eaLnBrk="1" hangingPunct="1"/>
            <a:r>
              <a:rPr lang="en-US" dirty="0" smtClean="0">
                <a:solidFill>
                  <a:srgbClr val="002060"/>
                </a:solidFill>
              </a:rPr>
              <a:t>What role does purchasing play in supply chain management?</a:t>
            </a:r>
          </a:p>
          <a:p>
            <a:pPr lvl="1" eaLnBrk="1" hangingPunct="1"/>
            <a:r>
              <a:rPr lang="en-US" dirty="0" smtClean="0">
                <a:solidFill>
                  <a:srgbClr val="002060"/>
                </a:solidFill>
              </a:rPr>
              <a:t>Purchases are driven by several factors, including quality of the goods or services, timing of the deliveries of the goods or services, and the costs associated with purchasing the goods or services.</a:t>
            </a:r>
          </a:p>
        </p:txBody>
      </p:sp>
      <p:pic>
        <p:nvPicPr>
          <p:cNvPr id="34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smtClean="0"/>
              <a:t>Managing the Supply Chain</a:t>
            </a:r>
          </a:p>
        </p:txBody>
      </p:sp>
      <p:sp>
        <p:nvSpPr>
          <p:cNvPr id="35843" name="Rectangle 3"/>
          <p:cNvSpPr>
            <a:spLocks noGrp="1" noChangeArrowheads="1"/>
          </p:cNvSpPr>
          <p:nvPr>
            <p:ph type="body" idx="1"/>
          </p:nvPr>
        </p:nvSpPr>
        <p:spPr/>
        <p:txBody>
          <a:bodyPr/>
          <a:lstStyle/>
          <a:p>
            <a:pPr eaLnBrk="1" hangingPunct="1">
              <a:lnSpc>
                <a:spcPct val="90000"/>
              </a:lnSpc>
            </a:pPr>
            <a:r>
              <a:rPr lang="en-US" dirty="0" smtClean="0">
                <a:solidFill>
                  <a:srgbClr val="002060"/>
                </a:solidFill>
              </a:rPr>
              <a:t>What challenges face the development of an effective supply chain?</a:t>
            </a:r>
          </a:p>
          <a:p>
            <a:pPr lvl="1" eaLnBrk="1" hangingPunct="1">
              <a:lnSpc>
                <a:spcPct val="90000"/>
              </a:lnSpc>
            </a:pPr>
            <a:r>
              <a:rPr lang="en-US" dirty="0" smtClean="0">
                <a:solidFill>
                  <a:srgbClr val="002060"/>
                </a:solidFill>
              </a:rPr>
              <a:t>Synchronization</a:t>
            </a:r>
          </a:p>
          <a:p>
            <a:pPr lvl="1" eaLnBrk="1" hangingPunct="1">
              <a:lnSpc>
                <a:spcPct val="90000"/>
              </a:lnSpc>
            </a:pPr>
            <a:r>
              <a:rPr lang="en-US" dirty="0" smtClean="0">
                <a:solidFill>
                  <a:srgbClr val="002060"/>
                </a:solidFill>
              </a:rPr>
              <a:t>Fluctuations in demand</a:t>
            </a:r>
          </a:p>
          <a:p>
            <a:pPr lvl="1" eaLnBrk="1" hangingPunct="1">
              <a:lnSpc>
                <a:spcPct val="90000"/>
              </a:lnSpc>
            </a:pPr>
            <a:r>
              <a:rPr lang="en-US" dirty="0" smtClean="0">
                <a:solidFill>
                  <a:srgbClr val="002060"/>
                </a:solidFill>
              </a:rPr>
              <a:t>Long supply chains</a:t>
            </a:r>
          </a:p>
          <a:p>
            <a:pPr lvl="1" eaLnBrk="1" hangingPunct="1">
              <a:lnSpc>
                <a:spcPct val="90000"/>
              </a:lnSpc>
            </a:pPr>
            <a:r>
              <a:rPr lang="en-US" dirty="0" smtClean="0">
                <a:solidFill>
                  <a:srgbClr val="002060"/>
                </a:solidFill>
              </a:rPr>
              <a:t>Great distances between supply chain members</a:t>
            </a:r>
          </a:p>
          <a:p>
            <a:pPr lvl="1" eaLnBrk="1" hangingPunct="1">
              <a:lnSpc>
                <a:spcPct val="90000"/>
              </a:lnSpc>
            </a:pPr>
            <a:r>
              <a:rPr lang="en-US" dirty="0" smtClean="0">
                <a:solidFill>
                  <a:srgbClr val="002060"/>
                </a:solidFill>
              </a:rPr>
              <a:t>Lack of communication</a:t>
            </a:r>
          </a:p>
          <a:p>
            <a:pPr lvl="1" eaLnBrk="1" hangingPunct="1">
              <a:lnSpc>
                <a:spcPct val="90000"/>
              </a:lnSpc>
            </a:pPr>
            <a:r>
              <a:rPr lang="en-US" dirty="0" smtClean="0">
                <a:solidFill>
                  <a:srgbClr val="002060"/>
                </a:solidFill>
              </a:rPr>
              <a:t>Lack of information sharing</a:t>
            </a:r>
          </a:p>
          <a:p>
            <a:pPr lvl="1" eaLnBrk="1" hangingPunct="1">
              <a:lnSpc>
                <a:spcPct val="90000"/>
              </a:lnSpc>
            </a:pPr>
            <a:r>
              <a:rPr lang="en-US" dirty="0" smtClean="0">
                <a:solidFill>
                  <a:srgbClr val="002060"/>
                </a:solidFill>
              </a:rPr>
              <a:t>Lack of Trained Human Resources</a:t>
            </a:r>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5B1F7DA-B417-457A-A550-D2D0E7DFF812}" type="slidenum">
              <a:rPr lang="en-US" sz="1400" smtClean="0"/>
              <a:pPr eaLnBrk="1" hangingPunct="1"/>
              <a:t>72</a:t>
            </a:fld>
            <a:endParaRPr lang="en-US" sz="1400" dirty="0" smtClean="0"/>
          </a:p>
        </p:txBody>
      </p:sp>
      <p:sp>
        <p:nvSpPr>
          <p:cNvPr id="48133" name="Rectangle 2"/>
          <p:cNvSpPr>
            <a:spLocks noGrp="1" noChangeArrowheads="1"/>
          </p:cNvSpPr>
          <p:nvPr>
            <p:ph type="title"/>
          </p:nvPr>
        </p:nvSpPr>
        <p:spPr>
          <a:xfrm>
            <a:off x="685800" y="457200"/>
            <a:ext cx="7772400" cy="1143000"/>
          </a:xfrm>
        </p:spPr>
        <p:txBody>
          <a:bodyPr/>
          <a:lstStyle/>
          <a:p>
            <a:pPr eaLnBrk="1" hangingPunct="1"/>
            <a:r>
              <a:rPr lang="en-US" dirty="0" smtClean="0">
                <a:solidFill>
                  <a:schemeClr val="tx1"/>
                </a:solidFill>
              </a:rPr>
              <a:t>Dr. Joseph M. Juran</a:t>
            </a:r>
          </a:p>
        </p:txBody>
      </p:sp>
      <p:sp>
        <p:nvSpPr>
          <p:cNvPr id="48134" name="Rectangle 6"/>
          <p:cNvSpPr>
            <a:spLocks noChangeArrowheads="1"/>
          </p:cNvSpPr>
          <p:nvPr/>
        </p:nvSpPr>
        <p:spPr bwMode="auto">
          <a:xfrm>
            <a:off x="838200" y="2155125"/>
            <a:ext cx="4572000" cy="3527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sz="3600" b="1" i="1" dirty="0">
                <a:solidFill>
                  <a:schemeClr val="tx2"/>
                </a:solidFill>
              </a:rPr>
              <a:t>Juran’s Message</a:t>
            </a:r>
          </a:p>
          <a:p>
            <a:pPr>
              <a:spcBef>
                <a:spcPct val="20000"/>
              </a:spcBef>
            </a:pPr>
            <a:r>
              <a:rPr lang="en-US" sz="3600" b="1" i="1" dirty="0">
                <a:solidFill>
                  <a:srgbClr val="002060"/>
                </a:solidFill>
              </a:rPr>
              <a:t>“Intrinsic is the belief that quality does not happen by accident, it must be Planned!”</a:t>
            </a:r>
          </a:p>
        </p:txBody>
      </p:sp>
      <p:pic>
        <p:nvPicPr>
          <p:cNvPr id="48135" name="Picture 8" descr="jura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508625" y="1752600"/>
            <a:ext cx="2738438" cy="403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5308595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2"/>
          <p:cNvSpPr>
            <a:spLocks noGrp="1"/>
          </p:cNvSpPr>
          <p:nvPr>
            <p:ph type="dt" sz="quarter" idx="4294967295"/>
          </p:nvPr>
        </p:nvSpPr>
        <p:spPr>
          <a:xfrm>
            <a:off x="6858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t>Chapter 2</a:t>
            </a:r>
          </a:p>
        </p:txBody>
      </p:sp>
      <p:sp>
        <p:nvSpPr>
          <p:cNvPr id="53251" name="Footer Placeholder 3"/>
          <p:cNvSpPr>
            <a:spLocks noGrp="1"/>
          </p:cNvSpPr>
          <p:nvPr>
            <p:ph type="ftr" sz="quarter" idx="4294967295"/>
          </p:nvPr>
        </p:nvSpPr>
        <p:spPr>
          <a:xfrm>
            <a:off x="3124200" y="6248400"/>
            <a:ext cx="28956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t>Quality Management</a:t>
            </a:r>
          </a:p>
        </p:txBody>
      </p:sp>
      <p:sp>
        <p:nvSpPr>
          <p:cNvPr id="53252"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9EC0477-D7AF-482F-8765-FFD51A451D09}" type="slidenum">
              <a:rPr lang="en-US" sz="1400" smtClean="0"/>
              <a:pPr eaLnBrk="1" hangingPunct="1"/>
              <a:t>73</a:t>
            </a:fld>
            <a:endParaRPr lang="en-US" sz="1400" dirty="0" smtClean="0"/>
          </a:p>
        </p:txBody>
      </p:sp>
      <p:sp>
        <p:nvSpPr>
          <p:cNvPr id="53253" name="Rectangle 2"/>
          <p:cNvSpPr>
            <a:spLocks noGrp="1" noChangeArrowheads="1"/>
          </p:cNvSpPr>
          <p:nvPr>
            <p:ph type="title"/>
          </p:nvPr>
        </p:nvSpPr>
        <p:spPr>
          <a:xfrm>
            <a:off x="685800" y="381000"/>
            <a:ext cx="5562600" cy="1143000"/>
          </a:xfrm>
        </p:spPr>
        <p:txBody>
          <a:bodyPr/>
          <a:lstStyle/>
          <a:p>
            <a:pPr algn="l" eaLnBrk="1" hangingPunct="1"/>
            <a:r>
              <a:rPr lang="en-US" dirty="0" smtClean="0"/>
              <a:t>Contributions of Juran</a:t>
            </a:r>
          </a:p>
        </p:txBody>
      </p:sp>
      <p:sp>
        <p:nvSpPr>
          <p:cNvPr id="53254" name="Text Box 3"/>
          <p:cNvSpPr txBox="1">
            <a:spLocks noChangeArrowheads="1"/>
          </p:cNvSpPr>
          <p:nvPr/>
        </p:nvSpPr>
        <p:spPr bwMode="auto">
          <a:xfrm>
            <a:off x="990600" y="1676400"/>
            <a:ext cx="7696200"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82625"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600" dirty="0"/>
              <a:t>Joseph M. Juran is best know for his</a:t>
            </a:r>
          </a:p>
          <a:p>
            <a:pPr lvl="1" eaLnBrk="1" hangingPunct="1">
              <a:spcBef>
                <a:spcPct val="50000"/>
              </a:spcBef>
              <a:buClr>
                <a:srgbClr val="CC0000"/>
              </a:buClr>
              <a:buFont typeface="Wingdings" pitchFamily="2" charset="2"/>
              <a:buChar char="§"/>
            </a:pPr>
            <a:r>
              <a:rPr lang="en-US" sz="2800" b="1" dirty="0"/>
              <a:t>“Three Basic Steps to progress”</a:t>
            </a:r>
          </a:p>
          <a:p>
            <a:pPr lvl="1" eaLnBrk="1" hangingPunct="1">
              <a:spcBef>
                <a:spcPct val="50000"/>
              </a:spcBef>
              <a:buClr>
                <a:srgbClr val="CC0000"/>
              </a:buClr>
              <a:buFont typeface="Wingdings" pitchFamily="2" charset="2"/>
              <a:buChar char="§"/>
            </a:pPr>
            <a:r>
              <a:rPr lang="en-US" sz="2800" b="1" dirty="0"/>
              <a:t>“Ten Steps to Quality Improvement”,</a:t>
            </a:r>
          </a:p>
          <a:p>
            <a:pPr lvl="1" eaLnBrk="1" hangingPunct="1">
              <a:spcBef>
                <a:spcPct val="50000"/>
              </a:spcBef>
              <a:buClr>
                <a:srgbClr val="CC0000"/>
              </a:buClr>
              <a:buFont typeface="Wingdings" pitchFamily="2" charset="2"/>
              <a:buChar char="§"/>
            </a:pPr>
            <a:r>
              <a:rPr lang="en-US" sz="2800" b="1" dirty="0"/>
              <a:t>“The Pareto Principle” </a:t>
            </a:r>
          </a:p>
          <a:p>
            <a:pPr lvl="1" eaLnBrk="1" hangingPunct="1">
              <a:spcBef>
                <a:spcPct val="50000"/>
              </a:spcBef>
              <a:buClr>
                <a:srgbClr val="CC0000"/>
              </a:buClr>
              <a:buFont typeface="Wingdings" pitchFamily="2" charset="2"/>
              <a:buChar char="§"/>
            </a:pPr>
            <a:r>
              <a:rPr lang="en-US" sz="2800" b="1" dirty="0"/>
              <a:t>“The Juran Trilogy”</a:t>
            </a:r>
          </a:p>
          <a:p>
            <a:pPr lvl="1" eaLnBrk="1" hangingPunct="1">
              <a:spcBef>
                <a:spcPct val="50000"/>
              </a:spcBef>
              <a:buClr>
                <a:srgbClr val="CC0000"/>
              </a:buClr>
              <a:buFont typeface="Wingdings" pitchFamily="2" charset="2"/>
              <a:buChar char="§"/>
            </a:pPr>
            <a:r>
              <a:rPr lang="en-US" sz="2800" b="1" dirty="0"/>
              <a:t> “Juran's Quality Control Handbook”</a:t>
            </a:r>
          </a:p>
        </p:txBody>
      </p:sp>
      <p:pic>
        <p:nvPicPr>
          <p:cNvPr id="53255" name="Picture 4" descr="jm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304800"/>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8601898"/>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7A54834-84FA-4FBA-97BE-587C502C994E}" type="slidenum">
              <a:rPr lang="en-US" sz="1400" smtClean="0"/>
              <a:pPr eaLnBrk="1" hangingPunct="1"/>
              <a:t>74</a:t>
            </a:fld>
            <a:endParaRPr lang="en-US" sz="1400" dirty="0" smtClean="0"/>
          </a:p>
        </p:txBody>
      </p:sp>
      <p:sp>
        <p:nvSpPr>
          <p:cNvPr id="57349" name="Rectangle 2"/>
          <p:cNvSpPr>
            <a:spLocks noGrp="1" noChangeArrowheads="1"/>
          </p:cNvSpPr>
          <p:nvPr>
            <p:ph type="title"/>
          </p:nvPr>
        </p:nvSpPr>
        <p:spPr>
          <a:xfrm>
            <a:off x="457200" y="381000"/>
            <a:ext cx="4114800" cy="1143000"/>
          </a:xfrm>
        </p:spPr>
        <p:txBody>
          <a:bodyPr/>
          <a:lstStyle/>
          <a:p>
            <a:pPr algn="l" eaLnBrk="1" hangingPunct="1"/>
            <a:r>
              <a:rPr lang="en-US" dirty="0" smtClean="0"/>
              <a:t>The 80-20 Rule</a:t>
            </a:r>
          </a:p>
        </p:txBody>
      </p:sp>
      <p:sp>
        <p:nvSpPr>
          <p:cNvPr id="57350" name="Rectangle 3"/>
          <p:cNvSpPr>
            <a:spLocks noGrp="1" noChangeArrowheads="1"/>
          </p:cNvSpPr>
          <p:nvPr>
            <p:ph type="body" sz="half" idx="2"/>
          </p:nvPr>
        </p:nvSpPr>
        <p:spPr>
          <a:xfrm>
            <a:off x="4038600" y="2057400"/>
            <a:ext cx="4572000" cy="3429000"/>
          </a:xfrm>
        </p:spPr>
        <p:txBody>
          <a:bodyPr/>
          <a:lstStyle/>
          <a:p>
            <a:pPr marL="447675" indent="-447675" eaLnBrk="1" hangingPunct="1">
              <a:lnSpc>
                <a:spcPct val="90000"/>
              </a:lnSpc>
              <a:buClr>
                <a:srgbClr val="FF3300"/>
              </a:buClr>
              <a:buFont typeface="Wingdings" pitchFamily="2" charset="2"/>
              <a:buChar char="§"/>
            </a:pPr>
            <a:r>
              <a:rPr lang="en-US" sz="2800" b="1" dirty="0" smtClean="0"/>
              <a:t>Named after Vilfredo Pareto’s Principle - 1906</a:t>
            </a:r>
          </a:p>
          <a:p>
            <a:pPr marL="447675" indent="-447675" eaLnBrk="1" hangingPunct="1">
              <a:lnSpc>
                <a:spcPct val="90000"/>
              </a:lnSpc>
              <a:buClr>
                <a:srgbClr val="FF3300"/>
              </a:buClr>
              <a:buFont typeface="Wingdings" pitchFamily="2" charset="2"/>
              <a:buChar char="§"/>
            </a:pPr>
            <a:r>
              <a:rPr lang="en-US" sz="2800" b="1" dirty="0" smtClean="0"/>
              <a:t>Juran in the late1940’s used it to describe industrial life</a:t>
            </a:r>
          </a:p>
          <a:p>
            <a:pPr marL="447675" indent="-447675" eaLnBrk="1" hangingPunct="1">
              <a:lnSpc>
                <a:spcPct val="90000"/>
              </a:lnSpc>
              <a:buClr>
                <a:srgbClr val="FF3300"/>
              </a:buClr>
              <a:buFont typeface="Wingdings" pitchFamily="2" charset="2"/>
              <a:buChar char="§"/>
            </a:pPr>
            <a:r>
              <a:rPr lang="en-US" sz="2800" b="1" dirty="0" smtClean="0"/>
              <a:t>He realized that 20% of causes are responsible for 80% of results.</a:t>
            </a:r>
          </a:p>
        </p:txBody>
      </p:sp>
      <p:pic>
        <p:nvPicPr>
          <p:cNvPr id="57351" name="Picture 4" descr="bd05015_"/>
          <p:cNvPicPr>
            <a:picLocks noGrp="1" noChangeAspect="1" noChangeArrowheads="1"/>
          </p:cNvPicPr>
          <p:nvPr>
            <p:ph type="clipArt" sz="half" idx="1"/>
          </p:nvPr>
        </p:nvPicPr>
        <p:blipFill>
          <a:blip r:embed="rId3" cstate="print">
            <a:extLst>
              <a:ext uri="{28A0092B-C50C-407E-A947-70E740481C1C}">
                <a14:useLocalDpi xmlns:a14="http://schemas.microsoft.com/office/drawing/2010/main" val="0"/>
              </a:ext>
            </a:extLst>
          </a:blip>
          <a:srcRect/>
          <a:stretch>
            <a:fillRect/>
          </a:stretch>
        </p:blipFill>
        <p:spPr>
          <a:xfrm>
            <a:off x="722313" y="1981200"/>
            <a:ext cx="2998787" cy="3810000"/>
          </a:xfrm>
        </p:spPr>
      </p:pic>
      <p:pic>
        <p:nvPicPr>
          <p:cNvPr id="57352" name="Picture 5" descr="jm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04800"/>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3810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5161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Slide Number Placeholder 4"/>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38209A9-4943-418A-BF35-C0DFD5AD5F61}" type="slidenum">
              <a:rPr lang="en-US" sz="1400" smtClean="0"/>
              <a:pPr eaLnBrk="1" hangingPunct="1"/>
              <a:t>75</a:t>
            </a:fld>
            <a:endParaRPr lang="en-US" sz="1400" dirty="0" smtClean="0"/>
          </a:p>
        </p:txBody>
      </p:sp>
      <p:sp>
        <p:nvSpPr>
          <p:cNvPr id="58373" name="Rectangle 2"/>
          <p:cNvSpPr>
            <a:spLocks noGrp="1" noChangeArrowheads="1"/>
          </p:cNvSpPr>
          <p:nvPr>
            <p:ph type="title"/>
          </p:nvPr>
        </p:nvSpPr>
        <p:spPr>
          <a:xfrm>
            <a:off x="685800" y="457200"/>
            <a:ext cx="4495800" cy="1143000"/>
          </a:xfrm>
        </p:spPr>
        <p:txBody>
          <a:bodyPr/>
          <a:lstStyle/>
          <a:p>
            <a:pPr algn="l" eaLnBrk="1" hangingPunct="1"/>
            <a:r>
              <a:rPr lang="en-US" dirty="0" smtClean="0"/>
              <a:t>Juran’s 80/20 Rule</a:t>
            </a:r>
          </a:p>
        </p:txBody>
      </p:sp>
      <p:sp>
        <p:nvSpPr>
          <p:cNvPr id="58374" name="Text Box 3"/>
          <p:cNvSpPr txBox="1">
            <a:spLocks noChangeArrowheads="1"/>
          </p:cNvSpPr>
          <p:nvPr/>
        </p:nvSpPr>
        <p:spPr bwMode="auto">
          <a:xfrm>
            <a:off x="800100" y="1752600"/>
            <a:ext cx="7543800" cy="3748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b="1" i="1" dirty="0">
                <a:solidFill>
                  <a:schemeClr val="accent2"/>
                </a:solidFill>
              </a:rPr>
              <a:t>Dr. Juran advises us to concentrate our resources on the “Vital Few” source of problems and not be distracted by those of lesser importance.</a:t>
            </a:r>
          </a:p>
          <a:p>
            <a:pPr eaLnBrk="1" hangingPunct="1">
              <a:spcBef>
                <a:spcPct val="50000"/>
              </a:spcBef>
            </a:pPr>
            <a:r>
              <a:rPr lang="en-US" sz="3200" b="1" i="1" dirty="0"/>
              <a:t>Both Deming and Juran believed that the </a:t>
            </a:r>
            <a:r>
              <a:rPr lang="en-US" sz="3200" b="1" i="1" u="sng" dirty="0"/>
              <a:t>systems</a:t>
            </a:r>
            <a:r>
              <a:rPr lang="en-US" sz="3200" b="1" i="1" dirty="0"/>
              <a:t> </a:t>
            </a:r>
            <a:r>
              <a:rPr lang="en-US" sz="3200" b="1" i="1" u="sng" dirty="0"/>
              <a:t>management controlled</a:t>
            </a:r>
            <a:r>
              <a:rPr lang="en-US" sz="3200" b="1" i="1" dirty="0"/>
              <a:t> are systems in which most of the problems occur.</a:t>
            </a:r>
          </a:p>
        </p:txBody>
      </p:sp>
      <p:pic>
        <p:nvPicPr>
          <p:cNvPr id="58375" name="Picture 4" descr="jm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304800"/>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495299"/>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8281449"/>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C8FA136-86C3-4868-8A6E-0ABAFDB049A3}" type="slidenum">
              <a:rPr lang="en-US" sz="1400" smtClean="0"/>
              <a:pPr eaLnBrk="1" hangingPunct="1"/>
              <a:t>76</a:t>
            </a:fld>
            <a:endParaRPr lang="en-US" sz="1400" dirty="0" smtClean="0"/>
          </a:p>
        </p:txBody>
      </p:sp>
      <p:sp>
        <p:nvSpPr>
          <p:cNvPr id="60421" name="Rectangle 2"/>
          <p:cNvSpPr>
            <a:spLocks noGrp="1" noChangeArrowheads="1"/>
          </p:cNvSpPr>
          <p:nvPr>
            <p:ph type="title"/>
          </p:nvPr>
        </p:nvSpPr>
        <p:spPr>
          <a:xfrm>
            <a:off x="685800" y="381000"/>
            <a:ext cx="4343400" cy="1143000"/>
          </a:xfrm>
        </p:spPr>
        <p:txBody>
          <a:bodyPr/>
          <a:lstStyle/>
          <a:p>
            <a:pPr algn="l" eaLnBrk="1" hangingPunct="1"/>
            <a:r>
              <a:rPr lang="en-US" dirty="0" smtClean="0"/>
              <a:t>Juran on Quality</a:t>
            </a:r>
          </a:p>
        </p:txBody>
      </p:sp>
      <p:sp>
        <p:nvSpPr>
          <p:cNvPr id="60422" name="Rectangle 3"/>
          <p:cNvSpPr>
            <a:spLocks noGrp="1" noChangeArrowheads="1"/>
          </p:cNvSpPr>
          <p:nvPr>
            <p:ph type="body" sz="half" idx="2"/>
          </p:nvPr>
        </p:nvSpPr>
        <p:spPr>
          <a:xfrm>
            <a:off x="3581400" y="1905000"/>
            <a:ext cx="5105400" cy="4114800"/>
          </a:xfrm>
        </p:spPr>
        <p:txBody>
          <a:bodyPr/>
          <a:lstStyle/>
          <a:p>
            <a:pPr eaLnBrk="1" hangingPunct="1">
              <a:lnSpc>
                <a:spcPct val="90000"/>
              </a:lnSpc>
              <a:buClr>
                <a:srgbClr val="FF3300"/>
              </a:buClr>
              <a:buFont typeface="Wingdings" pitchFamily="2" charset="2"/>
              <a:buChar char="§"/>
            </a:pPr>
            <a:r>
              <a:rPr lang="en-US" sz="2800" b="1" dirty="0" smtClean="0"/>
              <a:t>Juran in 1951 wrote his first Quality Control Handbook</a:t>
            </a:r>
          </a:p>
          <a:p>
            <a:pPr lvl="1" eaLnBrk="1" hangingPunct="1">
              <a:lnSpc>
                <a:spcPct val="90000"/>
              </a:lnSpc>
              <a:buClr>
                <a:srgbClr val="FF3300"/>
              </a:buClr>
              <a:buFont typeface="Wingdings" pitchFamily="2" charset="2"/>
              <a:buChar char="§"/>
            </a:pPr>
            <a:r>
              <a:rPr lang="en-US" b="1" i="1" dirty="0" smtClean="0">
                <a:solidFill>
                  <a:schemeClr val="accent2"/>
                </a:solidFill>
              </a:rPr>
              <a:t>Chapter 1 is famous for cost of quality: “there is gold in the mine”</a:t>
            </a:r>
          </a:p>
          <a:p>
            <a:pPr eaLnBrk="1" hangingPunct="1">
              <a:lnSpc>
                <a:spcPct val="90000"/>
              </a:lnSpc>
              <a:buClr>
                <a:srgbClr val="FF3300"/>
              </a:buClr>
              <a:buFont typeface="Wingdings" pitchFamily="2" charset="2"/>
              <a:buChar char="§"/>
            </a:pPr>
            <a:r>
              <a:rPr lang="en-US" sz="2800" b="1" dirty="0" smtClean="0"/>
              <a:t>He has written 12 book most about quality and some about principles of managerial activities with 13 different translations in total.</a:t>
            </a:r>
            <a:endParaRPr lang="en-US" sz="2800" dirty="0" smtClean="0"/>
          </a:p>
        </p:txBody>
      </p:sp>
      <p:pic>
        <p:nvPicPr>
          <p:cNvPr id="60423" name="Picture 4" descr="Juran Handboo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85677">
            <a:off x="609600" y="1752600"/>
            <a:ext cx="2828925"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4" name="Picture 5" descr="jm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04800"/>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1027397"/>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45804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0"/>
            <a:ext cx="9144000" cy="838200"/>
          </a:xfrm>
        </p:spPr>
        <p:txBody>
          <a:bodyPr/>
          <a:lstStyle/>
          <a:p>
            <a:pPr eaLnBrk="1" hangingPunct="1"/>
            <a:r>
              <a:rPr lang="en-US" sz="4000" dirty="0" smtClean="0"/>
              <a:t>Juran’s Journey from Symptom to Cause</a:t>
            </a:r>
          </a:p>
        </p:txBody>
      </p:sp>
      <p:sp>
        <p:nvSpPr>
          <p:cNvPr id="61443" name="Text Box 3"/>
          <p:cNvSpPr txBox="1">
            <a:spLocks noChangeArrowheads="1"/>
          </p:cNvSpPr>
          <p:nvPr/>
        </p:nvSpPr>
        <p:spPr bwMode="auto">
          <a:xfrm>
            <a:off x="1562100" y="1524000"/>
            <a:ext cx="6743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 Assign Priority to Projects                                       X</a:t>
            </a:r>
          </a:p>
        </p:txBody>
      </p:sp>
      <p:sp>
        <p:nvSpPr>
          <p:cNvPr id="61444" name="Text Box 4"/>
          <p:cNvSpPr txBox="1">
            <a:spLocks noChangeArrowheads="1"/>
          </p:cNvSpPr>
          <p:nvPr/>
        </p:nvSpPr>
        <p:spPr bwMode="auto">
          <a:xfrm>
            <a:off x="1638300" y="1981200"/>
            <a:ext cx="6743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Pareto Analysis of Symptoms                                                  X</a:t>
            </a:r>
          </a:p>
        </p:txBody>
      </p:sp>
      <p:sp>
        <p:nvSpPr>
          <p:cNvPr id="61445" name="Text Box 5"/>
          <p:cNvSpPr txBox="1">
            <a:spLocks noChangeArrowheads="1"/>
          </p:cNvSpPr>
          <p:nvPr/>
        </p:nvSpPr>
        <p:spPr bwMode="auto">
          <a:xfrm>
            <a:off x="1638300" y="3336925"/>
            <a:ext cx="628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Narrow List of Theories                                            X</a:t>
            </a:r>
          </a:p>
        </p:txBody>
      </p:sp>
      <p:sp>
        <p:nvSpPr>
          <p:cNvPr id="61446" name="Text Box 6"/>
          <p:cNvSpPr txBox="1">
            <a:spLocks noChangeArrowheads="1"/>
          </p:cNvSpPr>
          <p:nvPr/>
        </p:nvSpPr>
        <p:spPr bwMode="auto">
          <a:xfrm>
            <a:off x="1638300" y="2438400"/>
            <a:ext cx="5905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Theorize on Cause of Symptoms                              X</a:t>
            </a:r>
          </a:p>
        </p:txBody>
      </p:sp>
      <p:sp>
        <p:nvSpPr>
          <p:cNvPr id="61447" name="Text Box 7"/>
          <p:cNvSpPr txBox="1">
            <a:spLocks noChangeArrowheads="1"/>
          </p:cNvSpPr>
          <p:nvPr/>
        </p:nvSpPr>
        <p:spPr bwMode="auto">
          <a:xfrm>
            <a:off x="1638300" y="2895600"/>
            <a:ext cx="6972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Test Theories: Collect, Analyze Data                                      X</a:t>
            </a:r>
          </a:p>
        </p:txBody>
      </p:sp>
      <p:sp>
        <p:nvSpPr>
          <p:cNvPr id="61448" name="Text Box 8"/>
          <p:cNvSpPr txBox="1">
            <a:spLocks noChangeArrowheads="1"/>
          </p:cNvSpPr>
          <p:nvPr/>
        </p:nvSpPr>
        <p:spPr bwMode="auto">
          <a:xfrm>
            <a:off x="1638300" y="3733800"/>
            <a:ext cx="7048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Design Experiment(s)                                                                X</a:t>
            </a:r>
          </a:p>
        </p:txBody>
      </p:sp>
      <p:sp>
        <p:nvSpPr>
          <p:cNvPr id="61449" name="Text Box 9"/>
          <p:cNvSpPr txBox="1">
            <a:spLocks noChangeArrowheads="1"/>
          </p:cNvSpPr>
          <p:nvPr/>
        </p:nvSpPr>
        <p:spPr bwMode="auto">
          <a:xfrm>
            <a:off x="1638300" y="4114800"/>
            <a:ext cx="6057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Approve Design; Provide Authority                        X </a:t>
            </a:r>
          </a:p>
        </p:txBody>
      </p:sp>
      <p:sp>
        <p:nvSpPr>
          <p:cNvPr id="61450" name="Text Box 10"/>
          <p:cNvSpPr txBox="1">
            <a:spLocks noChangeArrowheads="1"/>
          </p:cNvSpPr>
          <p:nvPr/>
        </p:nvSpPr>
        <p:spPr bwMode="auto">
          <a:xfrm>
            <a:off x="1638300" y="4572000"/>
            <a:ext cx="7048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t>Conduct Experiment; Establish Proof of Cause                     X</a:t>
            </a:r>
          </a:p>
        </p:txBody>
      </p:sp>
      <p:sp>
        <p:nvSpPr>
          <p:cNvPr id="61451" name="Text Box 11"/>
          <p:cNvSpPr txBox="1">
            <a:spLocks noChangeArrowheads="1"/>
          </p:cNvSpPr>
          <p:nvPr/>
        </p:nvSpPr>
        <p:spPr bwMode="auto">
          <a:xfrm>
            <a:off x="1638300" y="5029200"/>
            <a:ext cx="6057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solidFill>
                  <a:schemeClr val="accent2"/>
                </a:solidFill>
              </a:rPr>
              <a:t>Propose Remedies                                                       X</a:t>
            </a:r>
          </a:p>
        </p:txBody>
      </p:sp>
      <p:sp>
        <p:nvSpPr>
          <p:cNvPr id="61452" name="Text Box 12"/>
          <p:cNvSpPr txBox="1">
            <a:spLocks noChangeArrowheads="1"/>
          </p:cNvSpPr>
          <p:nvPr/>
        </p:nvSpPr>
        <p:spPr bwMode="auto">
          <a:xfrm>
            <a:off x="1638300" y="5410200"/>
            <a:ext cx="6896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solidFill>
                  <a:schemeClr val="accent2"/>
                </a:solidFill>
              </a:rPr>
              <a:t>Test Remedies                                                                             X</a:t>
            </a:r>
          </a:p>
        </p:txBody>
      </p:sp>
      <p:sp>
        <p:nvSpPr>
          <p:cNvPr id="61453" name="Text Box 13"/>
          <p:cNvSpPr txBox="1">
            <a:spLocks noChangeArrowheads="1"/>
          </p:cNvSpPr>
          <p:nvPr/>
        </p:nvSpPr>
        <p:spPr bwMode="auto">
          <a:xfrm>
            <a:off x="1638300" y="5791200"/>
            <a:ext cx="5981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solidFill>
                  <a:schemeClr val="accent2"/>
                </a:solidFill>
              </a:rPr>
              <a:t>Action to Institute Remedy; Control at New level   X</a:t>
            </a:r>
          </a:p>
        </p:txBody>
      </p:sp>
      <p:sp>
        <p:nvSpPr>
          <p:cNvPr id="61454" name="Text Box 14"/>
          <p:cNvSpPr txBox="1">
            <a:spLocks noChangeArrowheads="1"/>
          </p:cNvSpPr>
          <p:nvPr/>
        </p:nvSpPr>
        <p:spPr bwMode="auto">
          <a:xfrm>
            <a:off x="0" y="914400"/>
            <a:ext cx="419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solidFill>
                  <a:srgbClr val="FF3300"/>
                </a:solidFill>
              </a:rPr>
              <a:t>    Process</a:t>
            </a:r>
            <a:r>
              <a:rPr lang="en-US" sz="2000" b="1" dirty="0">
                <a:solidFill>
                  <a:srgbClr val="FF3300"/>
                </a:solidFill>
              </a:rPr>
              <a:t>     </a:t>
            </a:r>
            <a:r>
              <a:rPr lang="en-US" b="1" dirty="0">
                <a:solidFill>
                  <a:srgbClr val="FF3300"/>
                </a:solidFill>
              </a:rPr>
              <a:t>Activity</a:t>
            </a:r>
            <a:r>
              <a:rPr lang="en-US" dirty="0">
                <a:solidFill>
                  <a:srgbClr val="FF3300"/>
                </a:solidFill>
              </a:rPr>
              <a:t>	</a:t>
            </a:r>
            <a:endParaRPr lang="en-US" sz="2000" dirty="0">
              <a:solidFill>
                <a:srgbClr val="FF3300"/>
              </a:solidFill>
            </a:endParaRPr>
          </a:p>
        </p:txBody>
      </p:sp>
      <p:sp>
        <p:nvSpPr>
          <p:cNvPr id="61455" name="Text Box 15"/>
          <p:cNvSpPr txBox="1">
            <a:spLocks noChangeArrowheads="1"/>
          </p:cNvSpPr>
          <p:nvPr/>
        </p:nvSpPr>
        <p:spPr bwMode="auto">
          <a:xfrm>
            <a:off x="6477000" y="838200"/>
            <a:ext cx="1219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solidFill>
                  <a:srgbClr val="FF3300"/>
                </a:solidFill>
              </a:rPr>
              <a:t>Steering Arm</a:t>
            </a:r>
          </a:p>
        </p:txBody>
      </p:sp>
      <p:sp>
        <p:nvSpPr>
          <p:cNvPr id="61456" name="Text Box 16"/>
          <p:cNvSpPr txBox="1">
            <a:spLocks noChangeArrowheads="1"/>
          </p:cNvSpPr>
          <p:nvPr/>
        </p:nvSpPr>
        <p:spPr bwMode="auto">
          <a:xfrm>
            <a:off x="7772400" y="838200"/>
            <a:ext cx="1371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b="1" dirty="0">
                <a:solidFill>
                  <a:srgbClr val="FF3300"/>
                </a:solidFill>
              </a:rPr>
              <a:t>Diagnostic Arm</a:t>
            </a:r>
            <a:endParaRPr lang="en-US" b="1" dirty="0"/>
          </a:p>
        </p:txBody>
      </p:sp>
      <p:sp>
        <p:nvSpPr>
          <p:cNvPr id="61457" name="Text Box 17"/>
          <p:cNvSpPr txBox="1">
            <a:spLocks noChangeArrowheads="1"/>
          </p:cNvSpPr>
          <p:nvPr/>
        </p:nvSpPr>
        <p:spPr bwMode="auto">
          <a:xfrm>
            <a:off x="304800" y="1752600"/>
            <a:ext cx="1295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b="1" dirty="0">
                <a:solidFill>
                  <a:srgbClr val="FF3300"/>
                </a:solidFill>
              </a:rPr>
              <a:t>Journey from Symptom to Cause</a:t>
            </a:r>
          </a:p>
        </p:txBody>
      </p:sp>
      <p:sp>
        <p:nvSpPr>
          <p:cNvPr id="61458" name="Text Box 18"/>
          <p:cNvSpPr txBox="1">
            <a:spLocks noChangeArrowheads="1"/>
          </p:cNvSpPr>
          <p:nvPr/>
        </p:nvSpPr>
        <p:spPr bwMode="auto">
          <a:xfrm>
            <a:off x="304800" y="4953000"/>
            <a:ext cx="1143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b="1" dirty="0">
                <a:solidFill>
                  <a:schemeClr val="accent2"/>
                </a:solidFill>
              </a:rPr>
              <a:t>Journey from Cause to Remedy</a:t>
            </a:r>
            <a:endParaRPr lang="en-US" dirty="0">
              <a:solidFill>
                <a:schemeClr val="accent2"/>
              </a:solidFill>
            </a:endParaRPr>
          </a:p>
        </p:txBody>
      </p:sp>
      <p:sp>
        <p:nvSpPr>
          <p:cNvPr id="61459" name="Line 19"/>
          <p:cNvSpPr>
            <a:spLocks noChangeShapeType="1"/>
          </p:cNvSpPr>
          <p:nvPr/>
        </p:nvSpPr>
        <p:spPr bwMode="auto">
          <a:xfrm>
            <a:off x="7315200" y="1752600"/>
            <a:ext cx="762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0" name="Line 20"/>
          <p:cNvSpPr>
            <a:spLocks noChangeShapeType="1"/>
          </p:cNvSpPr>
          <p:nvPr/>
        </p:nvSpPr>
        <p:spPr bwMode="auto">
          <a:xfrm flipH="1">
            <a:off x="7315200" y="2133600"/>
            <a:ext cx="762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1" name="Line 21"/>
          <p:cNvSpPr>
            <a:spLocks noChangeShapeType="1"/>
          </p:cNvSpPr>
          <p:nvPr/>
        </p:nvSpPr>
        <p:spPr bwMode="auto">
          <a:xfrm>
            <a:off x="7315200" y="2590800"/>
            <a:ext cx="762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2" name="Line 22"/>
          <p:cNvSpPr>
            <a:spLocks noChangeShapeType="1"/>
          </p:cNvSpPr>
          <p:nvPr/>
        </p:nvSpPr>
        <p:spPr bwMode="auto">
          <a:xfrm flipH="1">
            <a:off x="7391400" y="3048000"/>
            <a:ext cx="685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3" name="Line 23"/>
          <p:cNvSpPr>
            <a:spLocks noChangeShapeType="1"/>
          </p:cNvSpPr>
          <p:nvPr/>
        </p:nvSpPr>
        <p:spPr bwMode="auto">
          <a:xfrm>
            <a:off x="7315200" y="3429000"/>
            <a:ext cx="762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4" name="Line 24"/>
          <p:cNvSpPr>
            <a:spLocks noChangeShapeType="1"/>
          </p:cNvSpPr>
          <p:nvPr/>
        </p:nvSpPr>
        <p:spPr bwMode="auto">
          <a:xfrm flipH="1">
            <a:off x="7391400" y="3886200"/>
            <a:ext cx="685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5" name="Line 25"/>
          <p:cNvSpPr>
            <a:spLocks noChangeShapeType="1"/>
          </p:cNvSpPr>
          <p:nvPr/>
        </p:nvSpPr>
        <p:spPr bwMode="auto">
          <a:xfrm>
            <a:off x="7391400" y="4267200"/>
            <a:ext cx="685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6" name="Line 26"/>
          <p:cNvSpPr>
            <a:spLocks noChangeShapeType="1"/>
          </p:cNvSpPr>
          <p:nvPr/>
        </p:nvSpPr>
        <p:spPr bwMode="auto">
          <a:xfrm flipH="1">
            <a:off x="7467600" y="4724400"/>
            <a:ext cx="6096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7" name="Line 27"/>
          <p:cNvSpPr>
            <a:spLocks noChangeShapeType="1"/>
          </p:cNvSpPr>
          <p:nvPr/>
        </p:nvSpPr>
        <p:spPr bwMode="auto">
          <a:xfrm>
            <a:off x="7467600" y="5181600"/>
            <a:ext cx="685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68" name="Line 28"/>
          <p:cNvSpPr>
            <a:spLocks noChangeShapeType="1"/>
          </p:cNvSpPr>
          <p:nvPr/>
        </p:nvSpPr>
        <p:spPr bwMode="auto">
          <a:xfrm flipH="1">
            <a:off x="7391400" y="5638800"/>
            <a:ext cx="762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1471"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D04D0B2-053A-4701-9ED7-ABEECF377086}" type="slidenum">
              <a:rPr lang="en-US" sz="1400" smtClean="0"/>
              <a:pPr eaLnBrk="1" hangingPunct="1"/>
              <a:t>77</a:t>
            </a:fld>
            <a:endParaRPr lang="en-US" sz="1400" dirty="0" smtClean="0"/>
          </a:p>
        </p:txBody>
      </p:sp>
    </p:spTree>
    <p:extLst>
      <p:ext uri="{BB962C8B-B14F-4D97-AF65-F5344CB8AC3E}">
        <p14:creationId xmlns:p14="http://schemas.microsoft.com/office/powerpoint/2010/main" val="60122768"/>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AF8EDE3-6B67-42EA-B293-72F10A0E35D8}" type="slidenum">
              <a:rPr lang="en-US" sz="1400" smtClean="0"/>
              <a:pPr eaLnBrk="1" hangingPunct="1"/>
              <a:t>78</a:t>
            </a:fld>
            <a:endParaRPr lang="en-US" sz="1400" dirty="0" smtClean="0"/>
          </a:p>
        </p:txBody>
      </p:sp>
      <p:sp>
        <p:nvSpPr>
          <p:cNvPr id="71685" name="Rectangle 2"/>
          <p:cNvSpPr>
            <a:spLocks noGrp="1" noChangeArrowheads="1"/>
          </p:cNvSpPr>
          <p:nvPr>
            <p:ph type="title"/>
          </p:nvPr>
        </p:nvSpPr>
        <p:spPr>
          <a:xfrm>
            <a:off x="685800" y="609600"/>
            <a:ext cx="6248400" cy="1295400"/>
          </a:xfrm>
        </p:spPr>
        <p:txBody>
          <a:bodyPr/>
          <a:lstStyle/>
          <a:p>
            <a:pPr algn="l" eaLnBrk="1" hangingPunct="1"/>
            <a:r>
              <a:rPr lang="en-US" dirty="0" smtClean="0"/>
              <a:t>Do it Right the First Time</a:t>
            </a:r>
            <a:br>
              <a:rPr lang="en-US" dirty="0" smtClean="0"/>
            </a:br>
            <a:r>
              <a:rPr lang="en-US" dirty="0" smtClean="0"/>
              <a:t>or Zero Defects</a:t>
            </a:r>
          </a:p>
        </p:txBody>
      </p:sp>
      <p:sp>
        <p:nvSpPr>
          <p:cNvPr id="71686" name="Rectangle 3"/>
          <p:cNvSpPr>
            <a:spLocks noGrp="1" noChangeArrowheads="1"/>
          </p:cNvSpPr>
          <p:nvPr>
            <p:ph type="body" idx="1"/>
          </p:nvPr>
        </p:nvSpPr>
        <p:spPr>
          <a:xfrm>
            <a:off x="685800" y="2286000"/>
            <a:ext cx="7543800" cy="3886200"/>
          </a:xfrm>
        </p:spPr>
        <p:txBody>
          <a:bodyPr/>
          <a:lstStyle/>
          <a:p>
            <a:pPr eaLnBrk="1" hangingPunct="1">
              <a:lnSpc>
                <a:spcPct val="90000"/>
              </a:lnSpc>
              <a:buClr>
                <a:srgbClr val="0000FF"/>
              </a:buClr>
              <a:buFont typeface="Wingdings" pitchFamily="2" charset="2"/>
              <a:buChar char="§"/>
            </a:pPr>
            <a:r>
              <a:rPr lang="en-US" sz="2800" dirty="0" smtClean="0"/>
              <a:t>Feels that quality control, acceptable quality limits, and waivers of sub-standard products represent failure - not assurance of success</a:t>
            </a:r>
          </a:p>
          <a:p>
            <a:pPr eaLnBrk="1" hangingPunct="1">
              <a:lnSpc>
                <a:spcPct val="90000"/>
              </a:lnSpc>
              <a:buClr>
                <a:srgbClr val="0000FF"/>
              </a:buClr>
              <a:buFont typeface="Wingdings" pitchFamily="2" charset="2"/>
              <a:buChar char="§"/>
            </a:pPr>
            <a:r>
              <a:rPr lang="en-US" sz="2800" dirty="0" smtClean="0"/>
              <a:t>Defines quality as conformance to requirements the company sets for itself based on customer needs</a:t>
            </a:r>
          </a:p>
          <a:p>
            <a:pPr eaLnBrk="1" hangingPunct="1">
              <a:lnSpc>
                <a:spcPct val="90000"/>
              </a:lnSpc>
              <a:buClr>
                <a:srgbClr val="0000FF"/>
              </a:buClr>
              <a:buFont typeface="Wingdings" pitchFamily="2" charset="2"/>
              <a:buChar char="§"/>
            </a:pPr>
            <a:r>
              <a:rPr lang="en-US" sz="2800" dirty="0" smtClean="0"/>
              <a:t>Having systems which allow for a certain amount of deviation beyond acceptable limits is wasteful</a:t>
            </a:r>
          </a:p>
        </p:txBody>
      </p:sp>
      <p:pic>
        <p:nvPicPr>
          <p:cNvPr id="716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349375" cy="183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3906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0967CA7-83F3-4AB1-8747-8092C519564C}" type="slidenum">
              <a:rPr lang="en-US" sz="1400" smtClean="0"/>
              <a:pPr eaLnBrk="1" hangingPunct="1"/>
              <a:t>79</a:t>
            </a:fld>
            <a:endParaRPr lang="en-US" sz="1400" dirty="0" smtClean="0"/>
          </a:p>
        </p:txBody>
      </p:sp>
      <p:sp>
        <p:nvSpPr>
          <p:cNvPr id="72709" name="Rectangle 2"/>
          <p:cNvSpPr>
            <a:spLocks noGrp="1" noChangeArrowheads="1"/>
          </p:cNvSpPr>
          <p:nvPr>
            <p:ph type="title"/>
          </p:nvPr>
        </p:nvSpPr>
        <p:spPr>
          <a:xfrm>
            <a:off x="685800" y="609600"/>
            <a:ext cx="3276600" cy="1143000"/>
          </a:xfrm>
        </p:spPr>
        <p:txBody>
          <a:bodyPr/>
          <a:lstStyle/>
          <a:p>
            <a:pPr algn="l" eaLnBrk="1" hangingPunct="1"/>
            <a:r>
              <a:rPr lang="en-US" dirty="0" smtClean="0"/>
              <a:t>Zero Defects</a:t>
            </a:r>
          </a:p>
        </p:txBody>
      </p:sp>
      <p:sp>
        <p:nvSpPr>
          <p:cNvPr id="72710" name="Rectangle 3"/>
          <p:cNvSpPr>
            <a:spLocks noGrp="1" noChangeArrowheads="1"/>
          </p:cNvSpPr>
          <p:nvPr>
            <p:ph type="body" idx="1"/>
          </p:nvPr>
        </p:nvSpPr>
        <p:spPr/>
        <p:txBody>
          <a:bodyPr/>
          <a:lstStyle/>
          <a:p>
            <a:pPr eaLnBrk="1" hangingPunct="1">
              <a:buClr>
                <a:srgbClr val="0000FF"/>
              </a:buClr>
              <a:buFont typeface="Wingdings" pitchFamily="2" charset="2"/>
              <a:buChar char="§"/>
            </a:pPr>
            <a:r>
              <a:rPr lang="en-US" dirty="0" smtClean="0"/>
              <a:t>Crosby asserts that deviation outside           of limits costs up to 20% of revenue - doing it wrong, checking to see if it is right, and re-doing it all cost money</a:t>
            </a:r>
          </a:p>
          <a:p>
            <a:pPr eaLnBrk="1" hangingPunct="1">
              <a:buClr>
                <a:srgbClr val="0000FF"/>
              </a:buClr>
              <a:buFont typeface="Wingdings" pitchFamily="2" charset="2"/>
              <a:buChar char="§"/>
            </a:pPr>
            <a:r>
              <a:rPr lang="en-US" dirty="0" smtClean="0"/>
              <a:t>Zero defects does not mean that people can’t make mistakes, but that the company doesn’t expect people to make mistakes</a:t>
            </a:r>
          </a:p>
        </p:txBody>
      </p:sp>
      <p:pic>
        <p:nvPicPr>
          <p:cNvPr id="727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349375" cy="183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2"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533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2014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6913DC9-484A-4728-AB7A-0A5703D56E1C}" type="slidenum">
              <a:rPr lang="en-US" sz="1400" smtClean="0"/>
              <a:pPr eaLnBrk="1" hangingPunct="1"/>
              <a:t>8</a:t>
            </a:fld>
            <a:endParaRPr lang="en-US" sz="1400" dirty="0" smtClean="0"/>
          </a:p>
        </p:txBody>
      </p:sp>
      <p:sp>
        <p:nvSpPr>
          <p:cNvPr id="9221" name="Rectangle 2"/>
          <p:cNvSpPr>
            <a:spLocks noGrp="1" noChangeArrowheads="1"/>
          </p:cNvSpPr>
          <p:nvPr>
            <p:ph type="title" idx="4294967295"/>
          </p:nvPr>
        </p:nvSpPr>
        <p:spPr>
          <a:xfrm>
            <a:off x="381000" y="457200"/>
            <a:ext cx="3962400" cy="990600"/>
          </a:xfrm>
        </p:spPr>
        <p:txBody>
          <a:bodyPr/>
          <a:lstStyle/>
          <a:p>
            <a:pPr algn="l" eaLnBrk="1" hangingPunct="1"/>
            <a:r>
              <a:rPr lang="en-US" dirty="0" smtClean="0"/>
              <a:t>The Final Years</a:t>
            </a:r>
          </a:p>
        </p:txBody>
      </p:sp>
      <p:sp>
        <p:nvSpPr>
          <p:cNvPr id="9222" name="Rectangle 3"/>
          <p:cNvSpPr>
            <a:spLocks noGrp="1" noChangeArrowheads="1"/>
          </p:cNvSpPr>
          <p:nvPr>
            <p:ph type="body" idx="4294967295"/>
          </p:nvPr>
        </p:nvSpPr>
        <p:spPr>
          <a:xfrm>
            <a:off x="419100" y="1524000"/>
            <a:ext cx="8115300" cy="4572000"/>
          </a:xfrm>
        </p:spPr>
        <p:txBody>
          <a:bodyPr/>
          <a:lstStyle/>
          <a:p>
            <a:pPr algn="just" eaLnBrk="1" hangingPunct="1">
              <a:buClr>
                <a:srgbClr val="006600"/>
              </a:buClr>
              <a:buFont typeface="Wingdings" pitchFamily="2" charset="2"/>
              <a:buChar char="§"/>
            </a:pPr>
            <a:r>
              <a:rPr lang="en-US" sz="2800" dirty="0" smtClean="0"/>
              <a:t>Shewhart received many awards:</a:t>
            </a:r>
          </a:p>
          <a:p>
            <a:pPr lvl="1" eaLnBrk="1" hangingPunct="1">
              <a:buClr>
                <a:srgbClr val="006600"/>
              </a:buClr>
              <a:buFont typeface="Wingdings" pitchFamily="2" charset="2"/>
              <a:buChar char="§"/>
            </a:pPr>
            <a:r>
              <a:rPr lang="en-US" dirty="0" smtClean="0"/>
              <a:t>Holley Medal of the American Society of Mechanical Engineers</a:t>
            </a:r>
          </a:p>
          <a:p>
            <a:pPr lvl="1" eaLnBrk="1" hangingPunct="1">
              <a:buClr>
                <a:srgbClr val="006600"/>
              </a:buClr>
              <a:buFont typeface="Wingdings" pitchFamily="2" charset="2"/>
              <a:buChar char="§"/>
            </a:pPr>
            <a:r>
              <a:rPr lang="en-US" dirty="0" smtClean="0"/>
              <a:t>Honorary Fellowship of the Royal Statistical Society &amp; American Society of Quality</a:t>
            </a:r>
          </a:p>
          <a:p>
            <a:pPr lvl="1" algn="just" eaLnBrk="1" hangingPunct="1">
              <a:buClr>
                <a:srgbClr val="006600"/>
              </a:buClr>
              <a:buFont typeface="Wingdings" pitchFamily="2" charset="2"/>
              <a:buChar char="§"/>
            </a:pPr>
            <a:endParaRPr lang="en-US" sz="1600" dirty="0" smtClean="0"/>
          </a:p>
          <a:p>
            <a:pPr eaLnBrk="1" hangingPunct="1">
              <a:buClr>
                <a:srgbClr val="006600"/>
              </a:buClr>
              <a:buFont typeface="Wingdings" pitchFamily="2" charset="2"/>
              <a:buChar char="§"/>
            </a:pPr>
            <a:r>
              <a:rPr lang="en-US" sz="2800" dirty="0" smtClean="0"/>
              <a:t>Editor of the Wiley Series in Mathematical Statistics</a:t>
            </a:r>
          </a:p>
          <a:p>
            <a:pPr algn="just"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Died on March 11, 1967 in Troy Hills, New Jersey at the age of  76. </a:t>
            </a:r>
          </a:p>
        </p:txBody>
      </p:sp>
      <p:pic>
        <p:nvPicPr>
          <p:cNvPr id="92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856213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8C1003C-B9D5-4FF7-882D-D1DFFC2AFDE9}" type="slidenum">
              <a:rPr lang="en-US" sz="1400" smtClean="0"/>
              <a:pPr eaLnBrk="1" hangingPunct="1"/>
              <a:t>80</a:t>
            </a:fld>
            <a:endParaRPr lang="en-US" sz="1400" dirty="0" smtClean="0"/>
          </a:p>
        </p:txBody>
      </p:sp>
      <p:sp>
        <p:nvSpPr>
          <p:cNvPr id="73733" name="Rectangle 2"/>
          <p:cNvSpPr>
            <a:spLocks noGrp="1" noChangeArrowheads="1"/>
          </p:cNvSpPr>
          <p:nvPr>
            <p:ph type="title"/>
          </p:nvPr>
        </p:nvSpPr>
        <p:spPr>
          <a:xfrm>
            <a:off x="685800" y="609600"/>
            <a:ext cx="3886200" cy="1143000"/>
          </a:xfrm>
        </p:spPr>
        <p:txBody>
          <a:bodyPr/>
          <a:lstStyle/>
          <a:p>
            <a:pPr algn="l" eaLnBrk="1" hangingPunct="1"/>
            <a:r>
              <a:rPr lang="en-US" dirty="0" smtClean="0"/>
              <a:t>Zero Defects</a:t>
            </a:r>
          </a:p>
        </p:txBody>
      </p:sp>
      <p:sp>
        <p:nvSpPr>
          <p:cNvPr id="73734" name="Rectangle 3"/>
          <p:cNvSpPr>
            <a:spLocks noGrp="1" noChangeArrowheads="1"/>
          </p:cNvSpPr>
          <p:nvPr>
            <p:ph type="body" idx="1"/>
          </p:nvPr>
        </p:nvSpPr>
        <p:spPr>
          <a:xfrm>
            <a:off x="685800" y="1752600"/>
            <a:ext cx="7772400" cy="4114800"/>
          </a:xfrm>
        </p:spPr>
        <p:txBody>
          <a:bodyPr/>
          <a:lstStyle/>
          <a:p>
            <a:pPr eaLnBrk="1" hangingPunct="1">
              <a:buClr>
                <a:srgbClr val="0000FF"/>
              </a:buClr>
              <a:buFont typeface="Wingdings" pitchFamily="2" charset="2"/>
              <a:buChar char="§"/>
            </a:pPr>
            <a:r>
              <a:rPr lang="en-US" dirty="0" smtClean="0"/>
              <a:t>Management’s role:  Set the tone on      quality and set an example for the workers to follow; this is a top-down approach where senior management is ultimately responsible for quality</a:t>
            </a:r>
          </a:p>
          <a:p>
            <a:pPr eaLnBrk="1" hangingPunct="1">
              <a:buClr>
                <a:srgbClr val="0000FF"/>
              </a:buClr>
              <a:buFont typeface="Wingdings" pitchFamily="2" charset="2"/>
              <a:buChar char="§"/>
            </a:pPr>
            <a:r>
              <a:rPr lang="en-US" dirty="0" smtClean="0"/>
              <a:t>Operator’s role:  Draw the attention of management to operational difficulties which are causing defects</a:t>
            </a:r>
          </a:p>
        </p:txBody>
      </p:sp>
      <p:pic>
        <p:nvPicPr>
          <p:cNvPr id="7373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349375" cy="183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6618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Slide Number Placeholder 5"/>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D6A6828-41E3-45BA-9CB8-F547EA5D43D9}" type="slidenum">
              <a:rPr lang="en-US" sz="1400" smtClean="0"/>
              <a:pPr eaLnBrk="1" hangingPunct="1"/>
              <a:t>81</a:t>
            </a:fld>
            <a:endParaRPr lang="en-US" sz="1400" dirty="0" smtClean="0"/>
          </a:p>
        </p:txBody>
      </p:sp>
      <p:sp>
        <p:nvSpPr>
          <p:cNvPr id="74757" name="Rectangle 2"/>
          <p:cNvSpPr>
            <a:spLocks noGrp="1" noChangeArrowheads="1"/>
          </p:cNvSpPr>
          <p:nvPr>
            <p:ph type="title"/>
          </p:nvPr>
        </p:nvSpPr>
        <p:spPr>
          <a:xfrm>
            <a:off x="609600" y="533400"/>
            <a:ext cx="3581400" cy="1143000"/>
          </a:xfrm>
        </p:spPr>
        <p:txBody>
          <a:bodyPr/>
          <a:lstStyle/>
          <a:p>
            <a:pPr algn="l" eaLnBrk="1" hangingPunct="1"/>
            <a:r>
              <a:rPr lang="en-US" dirty="0" smtClean="0"/>
              <a:t>Zero Defects</a:t>
            </a:r>
          </a:p>
        </p:txBody>
      </p:sp>
      <p:sp>
        <p:nvSpPr>
          <p:cNvPr id="74758" name="Rectangle 3"/>
          <p:cNvSpPr>
            <a:spLocks noGrp="1" noChangeArrowheads="1"/>
          </p:cNvSpPr>
          <p:nvPr>
            <p:ph type="body" idx="1"/>
          </p:nvPr>
        </p:nvSpPr>
        <p:spPr>
          <a:xfrm>
            <a:off x="533400" y="1828800"/>
            <a:ext cx="6705600" cy="4114800"/>
          </a:xfrm>
        </p:spPr>
        <p:txBody>
          <a:bodyPr/>
          <a:lstStyle/>
          <a:p>
            <a:pPr eaLnBrk="1" hangingPunct="1">
              <a:buClr>
                <a:srgbClr val="0000FF"/>
              </a:buClr>
              <a:buFont typeface="Wingdings" pitchFamily="2" charset="2"/>
              <a:buChar char="§"/>
            </a:pPr>
            <a:r>
              <a:rPr lang="en-US" sz="2800" dirty="0" smtClean="0"/>
              <a:t>The Quality Improvement message is spread by creating a core of quality specialists within the company</a:t>
            </a:r>
          </a:p>
          <a:p>
            <a:pPr eaLnBrk="1" hangingPunct="1">
              <a:buClr>
                <a:srgbClr val="0000FF"/>
              </a:buClr>
              <a:buFont typeface="Wingdings" pitchFamily="2" charset="2"/>
              <a:buChar char="§"/>
            </a:pPr>
            <a:r>
              <a:rPr lang="en-US" sz="2800" dirty="0" smtClean="0"/>
              <a:t>All staff need the training and the tools of Quality Improvement so they can apply the basis precept of Prevention Management in every area</a:t>
            </a:r>
          </a:p>
          <a:p>
            <a:pPr eaLnBrk="1" hangingPunct="1">
              <a:buClr>
                <a:srgbClr val="0000FF"/>
              </a:buClr>
              <a:buFont typeface="Wingdings" pitchFamily="2" charset="2"/>
              <a:buChar char="§"/>
            </a:pPr>
            <a:r>
              <a:rPr lang="en-US" sz="2800" dirty="0" smtClean="0"/>
              <a:t>All work is viewed as a process or series of actions</a:t>
            </a:r>
            <a:endParaRPr lang="en-US" sz="2800" b="1" dirty="0" smtClean="0"/>
          </a:p>
        </p:txBody>
      </p:sp>
      <p:pic>
        <p:nvPicPr>
          <p:cNvPr id="7475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81000"/>
            <a:ext cx="1349375" cy="183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760" name="Picture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533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650383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1524000" y="2743200"/>
            <a:ext cx="6400800" cy="2438400"/>
          </a:xfrm>
        </p:spPr>
        <p:txBody>
          <a:bodyPr/>
          <a:lstStyle/>
          <a:p>
            <a:pPr eaLnBrk="1" hangingPunct="1"/>
            <a:r>
              <a:rPr lang="en-US" sz="4000" dirty="0" smtClean="0"/>
              <a:t>End of Lecture 10</a:t>
            </a:r>
          </a:p>
        </p:txBody>
      </p:sp>
      <p:sp>
        <p:nvSpPr>
          <p:cNvPr id="36867" name="Rectangle 3"/>
          <p:cNvSpPr>
            <a:spLocks noChangeArrowheads="1"/>
          </p:cNvSpPr>
          <p:nvPr/>
        </p:nvSpPr>
        <p:spPr bwMode="auto">
          <a:xfrm>
            <a:off x="28575" y="571500"/>
            <a:ext cx="9088438"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a:spLocks noGrp="1"/>
          </p:cNvSpPr>
          <p:nvPr>
            <p:ph type="sldNum" sz="quarter" idx="4294967295"/>
          </p:nvPr>
        </p:nvSpPr>
        <p:spPr>
          <a:xfrm>
            <a:off x="6553200" y="6248400"/>
            <a:ext cx="1905000" cy="457200"/>
          </a:xfrm>
          <a:prstGeom prst="rect">
            <a:avLst/>
          </a:prstGeom>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71895C5-9607-4D3C-9A86-6581121A41B9}" type="slidenum">
              <a:rPr lang="en-US" sz="1400" smtClean="0"/>
              <a:pPr eaLnBrk="1" hangingPunct="1"/>
              <a:t>9</a:t>
            </a:fld>
            <a:endParaRPr lang="en-US" sz="1400" dirty="0" smtClean="0"/>
          </a:p>
        </p:txBody>
      </p:sp>
      <p:sp>
        <p:nvSpPr>
          <p:cNvPr id="10245" name="Rectangle 2"/>
          <p:cNvSpPr>
            <a:spLocks noGrp="1" noChangeArrowheads="1"/>
          </p:cNvSpPr>
          <p:nvPr>
            <p:ph type="title" idx="4294967295"/>
          </p:nvPr>
        </p:nvSpPr>
        <p:spPr>
          <a:xfrm>
            <a:off x="609600" y="533400"/>
            <a:ext cx="5257800" cy="1143000"/>
          </a:xfrm>
        </p:spPr>
        <p:txBody>
          <a:bodyPr/>
          <a:lstStyle/>
          <a:p>
            <a:pPr algn="l" eaLnBrk="1" hangingPunct="1"/>
            <a:r>
              <a:rPr lang="en-US" dirty="0" smtClean="0"/>
              <a:t>Union</a:t>
            </a:r>
            <a:r>
              <a:rPr lang="en-US" sz="5400" dirty="0" smtClean="0"/>
              <a:t> </a:t>
            </a:r>
            <a:r>
              <a:rPr lang="en-US" dirty="0" smtClean="0"/>
              <a:t>of Disciplines</a:t>
            </a:r>
          </a:p>
        </p:txBody>
      </p:sp>
      <p:sp>
        <p:nvSpPr>
          <p:cNvPr id="10246" name="Rectangle 3"/>
          <p:cNvSpPr>
            <a:spLocks noGrp="1" noChangeArrowheads="1"/>
          </p:cNvSpPr>
          <p:nvPr>
            <p:ph type="body" idx="4294967295"/>
          </p:nvPr>
        </p:nvSpPr>
        <p:spPr>
          <a:xfrm>
            <a:off x="685800" y="2133600"/>
            <a:ext cx="7620000" cy="3124200"/>
          </a:xfrm>
        </p:spPr>
        <p:txBody>
          <a:bodyPr/>
          <a:lstStyle/>
          <a:p>
            <a:pPr eaLnBrk="1" hangingPunct="1">
              <a:buClr>
                <a:srgbClr val="006600"/>
              </a:buClr>
              <a:buFont typeface="Wingdings" pitchFamily="2" charset="2"/>
              <a:buChar char="§"/>
            </a:pPr>
            <a:r>
              <a:rPr lang="en-US" sz="2800" dirty="0" smtClean="0"/>
              <a:t>Shewhart successfully combined the disciplines of statistics, economics, and engineering to produce the control chart.</a:t>
            </a:r>
          </a:p>
          <a:p>
            <a:pPr eaLnBrk="1" hangingPunct="1">
              <a:buClr>
                <a:srgbClr val="006600"/>
              </a:buClr>
              <a:buFont typeface="Wingdings" pitchFamily="2" charset="2"/>
              <a:buNone/>
            </a:pPr>
            <a:endParaRPr lang="en-US" sz="1600" dirty="0" smtClean="0"/>
          </a:p>
          <a:p>
            <a:pPr eaLnBrk="1" hangingPunct="1">
              <a:buClr>
                <a:srgbClr val="006600"/>
              </a:buClr>
              <a:buFont typeface="Wingdings" pitchFamily="2" charset="2"/>
              <a:buChar char="§"/>
            </a:pPr>
            <a:r>
              <a:rPr lang="en-US" sz="2800" dirty="0" smtClean="0"/>
              <a:t>Represented the initial step toward “the formulation of a scientific basis for securing economic control”. </a:t>
            </a:r>
          </a:p>
        </p:txBody>
      </p:sp>
      <p:pic>
        <p:nvPicPr>
          <p:cNvPr id="102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04800"/>
            <a:ext cx="12763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0806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0E190F-07EF-48B2-BAAF-4EAA0AC83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227F4A-D634-4279-B430-47CA6472963E}">
  <ds:schemaRefs>
    <ds:schemaRef ds:uri="http://schemas.microsoft.com/sharepoint/v3/contenttype/forms"/>
  </ds:schemaRefs>
</ds:datastoreItem>
</file>

<file path=customXml/itemProps3.xml><?xml version="1.0" encoding="utf-8"?>
<ds:datastoreItem xmlns:ds="http://schemas.openxmlformats.org/officeDocument/2006/customXml" ds:itemID="{83B04115-24D0-4C23-AD7E-817F2FD3009E}">
  <ds:schemaRefs>
    <ds:schemaRef ds:uri="http://purl.org/dc/terms/"/>
    <ds:schemaRef ds:uri="http://schemas.openxmlformats.org/package/2006/metadata/core-properties"/>
    <ds:schemaRef ds:uri="http://purl.org/dc/dcmitype/"/>
    <ds:schemaRef ds:uri="http://schemas.microsoft.com/office/2006/documentManagement/types"/>
    <ds:schemaRef ds:uri="18eeb41e-cb82-4332-a019-338dad73692f"/>
    <ds:schemaRef ds:uri="http://schemas.microsoft.com/office/2006/metadata/properties"/>
    <ds:schemaRef ds:uri="http://purl.org/dc/elements/1.1/"/>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460</TotalTime>
  <Words>5571</Words>
  <Application>Microsoft Office PowerPoint</Application>
  <PresentationFormat>On-screen Show (4:3)</PresentationFormat>
  <Paragraphs>799</Paragraphs>
  <Slides>82</Slides>
  <Notes>73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82</vt:i4>
      </vt:variant>
    </vt:vector>
  </HeadingPairs>
  <TitlesOfParts>
    <vt:vector size="95" baseType="lpstr">
      <vt:lpstr>Arial</vt:lpstr>
      <vt:lpstr>Arial Black</vt:lpstr>
      <vt:lpstr>Calibri</vt:lpstr>
      <vt:lpstr>Helvetica</vt:lpstr>
      <vt:lpstr>Impact</vt:lpstr>
      <vt:lpstr>Monotype Sorts</vt:lpstr>
      <vt:lpstr>MS Reference 1</vt:lpstr>
      <vt:lpstr>Symbol</vt:lpstr>
      <vt:lpstr>Times</vt:lpstr>
      <vt:lpstr>Times New Roman</vt:lpstr>
      <vt:lpstr>Wingdings</vt:lpstr>
      <vt:lpstr>Default Design</vt:lpstr>
      <vt:lpstr>Custom Design</vt:lpstr>
      <vt:lpstr>Lecture 10 ~ ENGT 1200  Introduction to Industrial &amp; System Engineering</vt:lpstr>
      <vt:lpstr>What is Theory</vt:lpstr>
      <vt:lpstr>Who are the Guru’s and What are Their Philosophies? </vt:lpstr>
      <vt:lpstr>Walter A. Shewhart “The Grandfather of TQM”</vt:lpstr>
      <vt:lpstr>The Early Years</vt:lpstr>
      <vt:lpstr>The Middle Years</vt:lpstr>
      <vt:lpstr>The Later Years</vt:lpstr>
      <vt:lpstr>The Final Years</vt:lpstr>
      <vt:lpstr>Union of Disciplines</vt:lpstr>
      <vt:lpstr>Shewhart’s Approach</vt:lpstr>
      <vt:lpstr>Publications</vt:lpstr>
      <vt:lpstr>   Achievements in Quality</vt:lpstr>
      <vt:lpstr>  Main Achievements in Quality</vt:lpstr>
      <vt:lpstr>  Main Achievements in Quality</vt:lpstr>
      <vt:lpstr>Influence</vt:lpstr>
      <vt:lpstr>Shewhart Medal</vt:lpstr>
      <vt:lpstr>PowerPoint Presentation</vt:lpstr>
      <vt:lpstr>Dr. Armand V. Feigenbaum</vt:lpstr>
      <vt:lpstr>Founder of TQC</vt:lpstr>
      <vt:lpstr>TQC</vt:lpstr>
      <vt:lpstr>Background</vt:lpstr>
      <vt:lpstr>10 Basic Benchmarks</vt:lpstr>
      <vt:lpstr>10 Basic Benchmarks cont.</vt:lpstr>
      <vt:lpstr>Customer Focus</vt:lpstr>
      <vt:lpstr>Customer Focus</vt:lpstr>
      <vt:lpstr>Cost of Quality</vt:lpstr>
      <vt:lpstr>Three Steps to Quality</vt:lpstr>
      <vt:lpstr>Four Deadly Sins</vt:lpstr>
      <vt:lpstr>Quality Control Profession</vt:lpstr>
      <vt:lpstr>Dr. W. Edwards Deming  1900-1993</vt:lpstr>
      <vt:lpstr>Dr. W. Edwards Deming</vt:lpstr>
      <vt:lpstr>Deming’s Education</vt:lpstr>
      <vt:lpstr>Deming’s Life</vt:lpstr>
      <vt:lpstr>Deming’s Philosophy</vt:lpstr>
      <vt:lpstr>Deming’s Philosophy</vt:lpstr>
      <vt:lpstr>Deming’s Philosophy</vt:lpstr>
      <vt:lpstr>Contributions of Deming</vt:lpstr>
      <vt:lpstr>Deming’s Philosophy</vt:lpstr>
      <vt:lpstr>7 Deadly Diseases</vt:lpstr>
      <vt:lpstr>7 Deadly Diseases (Cont.)</vt:lpstr>
      <vt:lpstr>7 Deadly Diseases (Cont.)</vt:lpstr>
      <vt:lpstr>The Deming Cycle</vt:lpstr>
      <vt:lpstr>PDCA Cycle</vt:lpstr>
      <vt:lpstr>The Deming Cycle</vt:lpstr>
      <vt:lpstr>Figure 8-1   Achieving Organizational Success</vt:lpstr>
      <vt:lpstr>Managing the Supply Chain</vt:lpstr>
      <vt:lpstr>Managing the Supply Chain</vt:lpstr>
      <vt:lpstr>Managing the Supply Chain</vt:lpstr>
      <vt:lpstr>Managing the Supply Chain</vt:lpstr>
      <vt:lpstr>Managing the Supply Chain</vt:lpstr>
      <vt:lpstr>Managing the Supply Chain</vt:lpstr>
      <vt:lpstr>Managing the Supply Chain</vt:lpstr>
      <vt:lpstr>PowerPoint Presentation</vt:lpstr>
      <vt:lpstr>Tire Trouble: The Ford-Firestone Blowout</vt:lpstr>
      <vt:lpstr>Tire Trouble:  The Ford-Firestone Blowout</vt:lpstr>
      <vt:lpstr>PowerPoint Presentation</vt:lpstr>
      <vt:lpstr>Managing the Supply Chain</vt:lpstr>
      <vt:lpstr>PowerPoint Presentation</vt:lpstr>
      <vt:lpstr>PowerPoint Presentation</vt:lpstr>
      <vt:lpstr>Quality Glitches in M-Class SUV’s</vt:lpstr>
      <vt:lpstr>Quality Glitches in M-Class SUV’s External Problems</vt:lpstr>
      <vt:lpstr>Quality Glitches in M-Class SUV’s External Solutions</vt:lpstr>
      <vt:lpstr>Quality Glitches in M-Class SUV’s External Solutions</vt:lpstr>
      <vt:lpstr>Quality Glitches in M-Class SUV’s In-house Problems </vt:lpstr>
      <vt:lpstr>Quality Glitches in M-Class SUV’s Solutions</vt:lpstr>
      <vt:lpstr>Quality Glitches in M-Class SUV’s Problem Solving Teams</vt:lpstr>
      <vt:lpstr>Managing the Supply Chain</vt:lpstr>
      <vt:lpstr>Managing the Supply Chain</vt:lpstr>
      <vt:lpstr>Managing the Supply Chain</vt:lpstr>
      <vt:lpstr>Managing the Supply Chain</vt:lpstr>
      <vt:lpstr>Managing the Supply Chain</vt:lpstr>
      <vt:lpstr>Dr. Joseph M. Juran</vt:lpstr>
      <vt:lpstr>Contributions of Juran</vt:lpstr>
      <vt:lpstr>The 80-20 Rule</vt:lpstr>
      <vt:lpstr>Juran’s 80/20 Rule</vt:lpstr>
      <vt:lpstr>Juran on Quality</vt:lpstr>
      <vt:lpstr>Juran’s Journey from Symptom to Cause</vt:lpstr>
      <vt:lpstr>Do it Right the First Time or Zero Defects</vt:lpstr>
      <vt:lpstr>Zero Defects</vt:lpstr>
      <vt:lpstr>Zero Defects</vt:lpstr>
      <vt:lpstr>Zero Defects</vt:lpstr>
      <vt:lpstr>PowerPoint Presentation</vt:lpstr>
    </vt:vector>
  </TitlesOfParts>
  <Company>University of Dayton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Management Managing the Supply Chain Chapter 8</dc:title>
  <dc:creator>summerdc</dc:creator>
  <cp:lastModifiedBy>Stephanie Page</cp:lastModifiedBy>
  <cp:revision>56</cp:revision>
  <cp:lastPrinted>2017-07-04T01:12:08Z</cp:lastPrinted>
  <dcterms:created xsi:type="dcterms:W3CDTF">2008-01-28T19:17:25Z</dcterms:created>
  <dcterms:modified xsi:type="dcterms:W3CDTF">2018-10-23T19:05:54Z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