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9"/>
  </p:notesMasterIdLst>
  <p:sldIdLst>
    <p:sldId id="256" r:id="rId5"/>
    <p:sldId id="299" r:id="rId6"/>
    <p:sldId id="301" r:id="rId7"/>
    <p:sldId id="300" r:id="rId8"/>
    <p:sldId id="304" r:id="rId9"/>
    <p:sldId id="305" r:id="rId10"/>
    <p:sldId id="306" r:id="rId11"/>
    <p:sldId id="307" r:id="rId12"/>
    <p:sldId id="308" r:id="rId13"/>
    <p:sldId id="309" r:id="rId14"/>
    <p:sldId id="310" r:id="rId15"/>
    <p:sldId id="311" r:id="rId16"/>
    <p:sldId id="312" r:id="rId17"/>
    <p:sldId id="313" r:id="rId18"/>
    <p:sldId id="314" r:id="rId19"/>
    <p:sldId id="315" r:id="rId20"/>
    <p:sldId id="316" r:id="rId21"/>
    <p:sldId id="318" r:id="rId22"/>
    <p:sldId id="319" r:id="rId23"/>
    <p:sldId id="320" r:id="rId24"/>
    <p:sldId id="317" r:id="rId25"/>
    <p:sldId id="258" r:id="rId26"/>
    <p:sldId id="259" r:id="rId27"/>
    <p:sldId id="302" r:id="rId28"/>
    <p:sldId id="303" r:id="rId29"/>
    <p:sldId id="260" r:id="rId30"/>
    <p:sldId id="261" r:id="rId31"/>
    <p:sldId id="262" r:id="rId32"/>
    <p:sldId id="321" r:id="rId33"/>
    <p:sldId id="263" r:id="rId34"/>
    <p:sldId id="264" r:id="rId35"/>
    <p:sldId id="265" r:id="rId36"/>
    <p:sldId id="266" r:id="rId37"/>
    <p:sldId id="267" r:id="rId38"/>
    <p:sldId id="268" r:id="rId39"/>
    <p:sldId id="269" r:id="rId40"/>
    <p:sldId id="270" r:id="rId41"/>
    <p:sldId id="271" r:id="rId42"/>
    <p:sldId id="272" r:id="rId43"/>
    <p:sldId id="273" r:id="rId44"/>
    <p:sldId id="274" r:id="rId45"/>
    <p:sldId id="275" r:id="rId46"/>
    <p:sldId id="276" r:id="rId47"/>
    <p:sldId id="277" r:id="rId48"/>
    <p:sldId id="278" r:id="rId49"/>
    <p:sldId id="279" r:id="rId50"/>
    <p:sldId id="280" r:id="rId51"/>
    <p:sldId id="281" r:id="rId52"/>
    <p:sldId id="282" r:id="rId53"/>
    <p:sldId id="283" r:id="rId54"/>
    <p:sldId id="284" r:id="rId55"/>
    <p:sldId id="285" r:id="rId56"/>
    <p:sldId id="286" r:id="rId57"/>
    <p:sldId id="287" r:id="rId58"/>
    <p:sldId id="257" r:id="rId59"/>
    <p:sldId id="297" r:id="rId60"/>
    <p:sldId id="289" r:id="rId61"/>
    <p:sldId id="293" r:id="rId62"/>
    <p:sldId id="292" r:id="rId63"/>
    <p:sldId id="294" r:id="rId64"/>
    <p:sldId id="295" r:id="rId65"/>
    <p:sldId id="296" r:id="rId66"/>
    <p:sldId id="288" r:id="rId67"/>
    <p:sldId id="298" r:id="rId6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6418" autoAdjust="0"/>
  </p:normalViewPr>
  <p:slideViewPr>
    <p:cSldViewPr>
      <p:cViewPr varScale="1">
        <p:scale>
          <a:sx n="112" d="100"/>
          <a:sy n="112" d="100"/>
        </p:scale>
        <p:origin x="1176"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685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740E5C2A-05BA-4814-A1BC-6B2FFA80FEFD}" type="datetimeFigureOut">
              <a:rPr lang="en-US" smtClean="0"/>
              <a:t>11/15/18</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A631866-CD20-48FE-9737-A13E5668B35E}" type="slidenum">
              <a:rPr lang="en-US" smtClean="0"/>
              <a:t>‹#›</a:t>
            </a:fld>
            <a:endParaRPr lang="en-US" dirty="0"/>
          </a:p>
        </p:txBody>
      </p:sp>
    </p:spTree>
    <p:extLst>
      <p:ext uri="{BB962C8B-B14F-4D97-AF65-F5344CB8AC3E}">
        <p14:creationId xmlns:p14="http://schemas.microsoft.com/office/powerpoint/2010/main" val="4051749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1</a:t>
            </a:fld>
            <a:endParaRPr lang="en-US" dirty="0"/>
          </a:p>
        </p:txBody>
      </p:sp>
    </p:spTree>
    <p:extLst>
      <p:ext uri="{BB962C8B-B14F-4D97-AF65-F5344CB8AC3E}">
        <p14:creationId xmlns:p14="http://schemas.microsoft.com/office/powerpoint/2010/main" val="35241437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27</a:t>
            </a:fld>
            <a:endParaRPr lang="en-US" dirty="0"/>
          </a:p>
        </p:txBody>
      </p:sp>
    </p:spTree>
    <p:extLst>
      <p:ext uri="{BB962C8B-B14F-4D97-AF65-F5344CB8AC3E}">
        <p14:creationId xmlns:p14="http://schemas.microsoft.com/office/powerpoint/2010/main" val="4232484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28</a:t>
            </a:fld>
            <a:endParaRPr lang="en-US" dirty="0"/>
          </a:p>
        </p:txBody>
      </p:sp>
    </p:spTree>
    <p:extLst>
      <p:ext uri="{BB962C8B-B14F-4D97-AF65-F5344CB8AC3E}">
        <p14:creationId xmlns:p14="http://schemas.microsoft.com/office/powerpoint/2010/main" val="541142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30</a:t>
            </a:fld>
            <a:endParaRPr lang="en-US" dirty="0"/>
          </a:p>
        </p:txBody>
      </p:sp>
    </p:spTree>
    <p:extLst>
      <p:ext uri="{BB962C8B-B14F-4D97-AF65-F5344CB8AC3E}">
        <p14:creationId xmlns:p14="http://schemas.microsoft.com/office/powerpoint/2010/main" val="1756847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31</a:t>
            </a:fld>
            <a:endParaRPr lang="en-US" dirty="0"/>
          </a:p>
        </p:txBody>
      </p:sp>
    </p:spTree>
    <p:extLst>
      <p:ext uri="{BB962C8B-B14F-4D97-AF65-F5344CB8AC3E}">
        <p14:creationId xmlns:p14="http://schemas.microsoft.com/office/powerpoint/2010/main" val="667310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32</a:t>
            </a:fld>
            <a:endParaRPr lang="en-US" dirty="0"/>
          </a:p>
        </p:txBody>
      </p:sp>
    </p:spTree>
    <p:extLst>
      <p:ext uri="{BB962C8B-B14F-4D97-AF65-F5344CB8AC3E}">
        <p14:creationId xmlns:p14="http://schemas.microsoft.com/office/powerpoint/2010/main" val="3645903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33</a:t>
            </a:fld>
            <a:endParaRPr lang="en-US" dirty="0"/>
          </a:p>
        </p:txBody>
      </p:sp>
    </p:spTree>
    <p:extLst>
      <p:ext uri="{BB962C8B-B14F-4D97-AF65-F5344CB8AC3E}">
        <p14:creationId xmlns:p14="http://schemas.microsoft.com/office/powerpoint/2010/main" val="1277966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34</a:t>
            </a:fld>
            <a:endParaRPr lang="en-US" dirty="0"/>
          </a:p>
        </p:txBody>
      </p:sp>
    </p:spTree>
    <p:extLst>
      <p:ext uri="{BB962C8B-B14F-4D97-AF65-F5344CB8AC3E}">
        <p14:creationId xmlns:p14="http://schemas.microsoft.com/office/powerpoint/2010/main" val="1085914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35</a:t>
            </a:fld>
            <a:endParaRPr lang="en-US" dirty="0"/>
          </a:p>
        </p:txBody>
      </p:sp>
    </p:spTree>
    <p:extLst>
      <p:ext uri="{BB962C8B-B14F-4D97-AF65-F5344CB8AC3E}">
        <p14:creationId xmlns:p14="http://schemas.microsoft.com/office/powerpoint/2010/main" val="5453768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36</a:t>
            </a:fld>
            <a:endParaRPr lang="en-US" dirty="0"/>
          </a:p>
        </p:txBody>
      </p:sp>
    </p:spTree>
    <p:extLst>
      <p:ext uri="{BB962C8B-B14F-4D97-AF65-F5344CB8AC3E}">
        <p14:creationId xmlns:p14="http://schemas.microsoft.com/office/powerpoint/2010/main" val="2300035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37</a:t>
            </a:fld>
            <a:endParaRPr lang="en-US" dirty="0"/>
          </a:p>
        </p:txBody>
      </p:sp>
    </p:spTree>
    <p:extLst>
      <p:ext uri="{BB962C8B-B14F-4D97-AF65-F5344CB8AC3E}">
        <p14:creationId xmlns:p14="http://schemas.microsoft.com/office/powerpoint/2010/main" val="82274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2</a:t>
            </a:fld>
            <a:endParaRPr lang="en-US" dirty="0"/>
          </a:p>
        </p:txBody>
      </p:sp>
    </p:spTree>
    <p:extLst>
      <p:ext uri="{BB962C8B-B14F-4D97-AF65-F5344CB8AC3E}">
        <p14:creationId xmlns:p14="http://schemas.microsoft.com/office/powerpoint/2010/main" val="589296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38</a:t>
            </a:fld>
            <a:endParaRPr lang="en-US" dirty="0"/>
          </a:p>
        </p:txBody>
      </p:sp>
    </p:spTree>
    <p:extLst>
      <p:ext uri="{BB962C8B-B14F-4D97-AF65-F5344CB8AC3E}">
        <p14:creationId xmlns:p14="http://schemas.microsoft.com/office/powerpoint/2010/main" val="25702048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39</a:t>
            </a:fld>
            <a:endParaRPr lang="en-US" dirty="0"/>
          </a:p>
        </p:txBody>
      </p:sp>
    </p:spTree>
    <p:extLst>
      <p:ext uri="{BB962C8B-B14F-4D97-AF65-F5344CB8AC3E}">
        <p14:creationId xmlns:p14="http://schemas.microsoft.com/office/powerpoint/2010/main" val="39326163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40</a:t>
            </a:fld>
            <a:endParaRPr lang="en-US" dirty="0"/>
          </a:p>
        </p:txBody>
      </p:sp>
    </p:spTree>
    <p:extLst>
      <p:ext uri="{BB962C8B-B14F-4D97-AF65-F5344CB8AC3E}">
        <p14:creationId xmlns:p14="http://schemas.microsoft.com/office/powerpoint/2010/main" val="1077731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41</a:t>
            </a:fld>
            <a:endParaRPr lang="en-US" dirty="0"/>
          </a:p>
        </p:txBody>
      </p:sp>
    </p:spTree>
    <p:extLst>
      <p:ext uri="{BB962C8B-B14F-4D97-AF65-F5344CB8AC3E}">
        <p14:creationId xmlns:p14="http://schemas.microsoft.com/office/powerpoint/2010/main" val="27894392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42</a:t>
            </a:fld>
            <a:endParaRPr lang="en-US" dirty="0"/>
          </a:p>
        </p:txBody>
      </p:sp>
    </p:spTree>
    <p:extLst>
      <p:ext uri="{BB962C8B-B14F-4D97-AF65-F5344CB8AC3E}">
        <p14:creationId xmlns:p14="http://schemas.microsoft.com/office/powerpoint/2010/main" val="31544193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43</a:t>
            </a:fld>
            <a:endParaRPr lang="en-US" dirty="0"/>
          </a:p>
        </p:txBody>
      </p:sp>
    </p:spTree>
    <p:extLst>
      <p:ext uri="{BB962C8B-B14F-4D97-AF65-F5344CB8AC3E}">
        <p14:creationId xmlns:p14="http://schemas.microsoft.com/office/powerpoint/2010/main" val="39183024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44</a:t>
            </a:fld>
            <a:endParaRPr lang="en-US" dirty="0"/>
          </a:p>
        </p:txBody>
      </p:sp>
    </p:spTree>
    <p:extLst>
      <p:ext uri="{BB962C8B-B14F-4D97-AF65-F5344CB8AC3E}">
        <p14:creationId xmlns:p14="http://schemas.microsoft.com/office/powerpoint/2010/main" val="39159594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45</a:t>
            </a:fld>
            <a:endParaRPr lang="en-US" dirty="0"/>
          </a:p>
        </p:txBody>
      </p:sp>
    </p:spTree>
    <p:extLst>
      <p:ext uri="{BB962C8B-B14F-4D97-AF65-F5344CB8AC3E}">
        <p14:creationId xmlns:p14="http://schemas.microsoft.com/office/powerpoint/2010/main" val="27368061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46</a:t>
            </a:fld>
            <a:endParaRPr lang="en-US" dirty="0"/>
          </a:p>
        </p:txBody>
      </p:sp>
    </p:spTree>
    <p:extLst>
      <p:ext uri="{BB962C8B-B14F-4D97-AF65-F5344CB8AC3E}">
        <p14:creationId xmlns:p14="http://schemas.microsoft.com/office/powerpoint/2010/main" val="31750000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47</a:t>
            </a:fld>
            <a:endParaRPr lang="en-US" dirty="0"/>
          </a:p>
        </p:txBody>
      </p:sp>
    </p:spTree>
    <p:extLst>
      <p:ext uri="{BB962C8B-B14F-4D97-AF65-F5344CB8AC3E}">
        <p14:creationId xmlns:p14="http://schemas.microsoft.com/office/powerpoint/2010/main" val="775040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631866-CD20-48FE-9737-A13E5668B35E}" type="slidenum">
              <a:rPr lang="en-US" smtClean="0"/>
              <a:t>3</a:t>
            </a:fld>
            <a:endParaRPr lang="en-US" dirty="0"/>
          </a:p>
        </p:txBody>
      </p:sp>
    </p:spTree>
    <p:extLst>
      <p:ext uri="{BB962C8B-B14F-4D97-AF65-F5344CB8AC3E}">
        <p14:creationId xmlns:p14="http://schemas.microsoft.com/office/powerpoint/2010/main" val="31325961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48</a:t>
            </a:fld>
            <a:endParaRPr lang="en-US" dirty="0"/>
          </a:p>
        </p:txBody>
      </p:sp>
    </p:spTree>
    <p:extLst>
      <p:ext uri="{BB962C8B-B14F-4D97-AF65-F5344CB8AC3E}">
        <p14:creationId xmlns:p14="http://schemas.microsoft.com/office/powerpoint/2010/main" val="2027934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49</a:t>
            </a:fld>
            <a:endParaRPr lang="en-US" dirty="0"/>
          </a:p>
        </p:txBody>
      </p:sp>
    </p:spTree>
    <p:extLst>
      <p:ext uri="{BB962C8B-B14F-4D97-AF65-F5344CB8AC3E}">
        <p14:creationId xmlns:p14="http://schemas.microsoft.com/office/powerpoint/2010/main" val="26357228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50</a:t>
            </a:fld>
            <a:endParaRPr lang="en-US" dirty="0"/>
          </a:p>
        </p:txBody>
      </p:sp>
    </p:spTree>
    <p:extLst>
      <p:ext uri="{BB962C8B-B14F-4D97-AF65-F5344CB8AC3E}">
        <p14:creationId xmlns:p14="http://schemas.microsoft.com/office/powerpoint/2010/main" val="3004709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51</a:t>
            </a:fld>
            <a:endParaRPr lang="en-US" dirty="0"/>
          </a:p>
        </p:txBody>
      </p:sp>
    </p:spTree>
    <p:extLst>
      <p:ext uri="{BB962C8B-B14F-4D97-AF65-F5344CB8AC3E}">
        <p14:creationId xmlns:p14="http://schemas.microsoft.com/office/powerpoint/2010/main" val="27006574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52</a:t>
            </a:fld>
            <a:endParaRPr lang="en-US" dirty="0"/>
          </a:p>
        </p:txBody>
      </p:sp>
    </p:spTree>
    <p:extLst>
      <p:ext uri="{BB962C8B-B14F-4D97-AF65-F5344CB8AC3E}">
        <p14:creationId xmlns:p14="http://schemas.microsoft.com/office/powerpoint/2010/main" val="2084839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53</a:t>
            </a:fld>
            <a:endParaRPr lang="en-US" dirty="0"/>
          </a:p>
        </p:txBody>
      </p:sp>
    </p:spTree>
    <p:extLst>
      <p:ext uri="{BB962C8B-B14F-4D97-AF65-F5344CB8AC3E}">
        <p14:creationId xmlns:p14="http://schemas.microsoft.com/office/powerpoint/2010/main" val="17811091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54</a:t>
            </a:fld>
            <a:endParaRPr lang="en-US" dirty="0"/>
          </a:p>
        </p:txBody>
      </p:sp>
    </p:spTree>
    <p:extLst>
      <p:ext uri="{BB962C8B-B14F-4D97-AF65-F5344CB8AC3E}">
        <p14:creationId xmlns:p14="http://schemas.microsoft.com/office/powerpoint/2010/main" val="4384462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55</a:t>
            </a:fld>
            <a:endParaRPr lang="en-US" dirty="0"/>
          </a:p>
        </p:txBody>
      </p:sp>
    </p:spTree>
    <p:extLst>
      <p:ext uri="{BB962C8B-B14F-4D97-AF65-F5344CB8AC3E}">
        <p14:creationId xmlns:p14="http://schemas.microsoft.com/office/powerpoint/2010/main" val="2396566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56</a:t>
            </a:fld>
            <a:endParaRPr lang="en-US" dirty="0"/>
          </a:p>
        </p:txBody>
      </p:sp>
    </p:spTree>
    <p:extLst>
      <p:ext uri="{BB962C8B-B14F-4D97-AF65-F5344CB8AC3E}">
        <p14:creationId xmlns:p14="http://schemas.microsoft.com/office/powerpoint/2010/main" val="35241437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631866-CD20-48FE-9737-A13E5668B35E}" type="slidenum">
              <a:rPr lang="en-US" smtClean="0"/>
              <a:t>58</a:t>
            </a:fld>
            <a:endParaRPr lang="en-US" dirty="0"/>
          </a:p>
        </p:txBody>
      </p:sp>
    </p:spTree>
    <p:extLst>
      <p:ext uri="{BB962C8B-B14F-4D97-AF65-F5344CB8AC3E}">
        <p14:creationId xmlns:p14="http://schemas.microsoft.com/office/powerpoint/2010/main" val="4172125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dirty="0"/>
              <a:t>ENGT 1200</a:t>
            </a:r>
          </a:p>
        </p:txBody>
      </p:sp>
      <p:sp>
        <p:nvSpPr>
          <p:cNvPr id="5" name="Slide Number Placeholder 4"/>
          <p:cNvSpPr>
            <a:spLocks noGrp="1"/>
          </p:cNvSpPr>
          <p:nvPr>
            <p:ph type="sldNum" sz="quarter" idx="11"/>
          </p:nvPr>
        </p:nvSpPr>
        <p:spPr/>
        <p:txBody>
          <a:bodyPr/>
          <a:lstStyle/>
          <a:p>
            <a:pPr>
              <a:defRPr/>
            </a:pPr>
            <a:fld id="{05342B09-9503-4F22-8D40-1FCD3F961A6B}" type="slidenum">
              <a:rPr lang="en-US" smtClean="0"/>
              <a:pPr>
                <a:defRPr/>
              </a:pPr>
              <a:t>4</a:t>
            </a:fld>
            <a:endParaRPr lang="en-US" dirty="0"/>
          </a:p>
        </p:txBody>
      </p:sp>
    </p:spTree>
    <p:extLst>
      <p:ext uri="{BB962C8B-B14F-4D97-AF65-F5344CB8AC3E}">
        <p14:creationId xmlns:p14="http://schemas.microsoft.com/office/powerpoint/2010/main" val="36029055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631866-CD20-48FE-9737-A13E5668B35E}" type="slidenum">
              <a:rPr lang="en-US" smtClean="0"/>
              <a:t>63</a:t>
            </a:fld>
            <a:endParaRPr lang="en-US" dirty="0"/>
          </a:p>
        </p:txBody>
      </p:sp>
    </p:spTree>
    <p:extLst>
      <p:ext uri="{BB962C8B-B14F-4D97-AF65-F5344CB8AC3E}">
        <p14:creationId xmlns:p14="http://schemas.microsoft.com/office/powerpoint/2010/main" val="976028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631866-CD20-48FE-9737-A13E5668B35E}" type="slidenum">
              <a:rPr lang="en-US" smtClean="0"/>
              <a:t>9</a:t>
            </a:fld>
            <a:endParaRPr lang="en-US" dirty="0"/>
          </a:p>
        </p:txBody>
      </p:sp>
    </p:spTree>
    <p:extLst>
      <p:ext uri="{BB962C8B-B14F-4D97-AF65-F5344CB8AC3E}">
        <p14:creationId xmlns:p14="http://schemas.microsoft.com/office/powerpoint/2010/main" val="1917462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22</a:t>
            </a:fld>
            <a:endParaRPr lang="en-US" dirty="0"/>
          </a:p>
        </p:txBody>
      </p:sp>
    </p:spTree>
    <p:extLst>
      <p:ext uri="{BB962C8B-B14F-4D97-AF65-F5344CB8AC3E}">
        <p14:creationId xmlns:p14="http://schemas.microsoft.com/office/powerpoint/2010/main" val="3484787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23</a:t>
            </a:fld>
            <a:endParaRPr lang="en-US" dirty="0"/>
          </a:p>
        </p:txBody>
      </p:sp>
    </p:spTree>
    <p:extLst>
      <p:ext uri="{BB962C8B-B14F-4D97-AF65-F5344CB8AC3E}">
        <p14:creationId xmlns:p14="http://schemas.microsoft.com/office/powerpoint/2010/main" val="4233966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A631866-CD20-48FE-9737-A13E5668B35E}" type="slidenum">
              <a:rPr lang="en-US" smtClean="0"/>
              <a:t>24</a:t>
            </a:fld>
            <a:endParaRPr lang="en-US" dirty="0"/>
          </a:p>
        </p:txBody>
      </p:sp>
    </p:spTree>
    <p:extLst>
      <p:ext uri="{BB962C8B-B14F-4D97-AF65-F5344CB8AC3E}">
        <p14:creationId xmlns:p14="http://schemas.microsoft.com/office/powerpoint/2010/main" val="1115731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p:txBody>
      </p:sp>
      <p:sp>
        <p:nvSpPr>
          <p:cNvPr id="4" name="Slide Number Placeholder 3"/>
          <p:cNvSpPr>
            <a:spLocks noGrp="1"/>
          </p:cNvSpPr>
          <p:nvPr>
            <p:ph type="sldNum" sz="quarter" idx="10"/>
          </p:nvPr>
        </p:nvSpPr>
        <p:spPr/>
        <p:txBody>
          <a:bodyPr/>
          <a:lstStyle/>
          <a:p>
            <a:fld id="{1A631866-CD20-48FE-9737-A13E5668B35E}" type="slidenum">
              <a:rPr lang="en-US" smtClean="0"/>
              <a:t>26</a:t>
            </a:fld>
            <a:endParaRPr lang="en-US" dirty="0"/>
          </a:p>
        </p:txBody>
      </p:sp>
    </p:spTree>
    <p:extLst>
      <p:ext uri="{BB962C8B-B14F-4D97-AF65-F5344CB8AC3E}">
        <p14:creationId xmlns:p14="http://schemas.microsoft.com/office/powerpoint/2010/main" val="902128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Times New Roman" pitchFamily="18"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Times New Roman" pitchFamily="18" charset="0"/>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lvl1pPr>
              <a:defRPr>
                <a:latin typeface="Times New Roman" pitchFamily="18" charset="0"/>
                <a:cs typeface="Times New Roman" pitchFamily="18" charset="0"/>
              </a:defRPr>
            </a:lvl1pPr>
          </a:lstStyle>
          <a:p>
            <a:fld id="{09EC64A0-F97D-4F4F-8C69-0CDC02C86F87}" type="datetimeFigureOut">
              <a:rPr lang="en-US" smtClean="0"/>
              <a:pPr/>
              <a:t>11/15/18</a:t>
            </a:fld>
            <a:endParaRPr lang="en-US" dirty="0"/>
          </a:p>
        </p:txBody>
      </p:sp>
      <p:sp>
        <p:nvSpPr>
          <p:cNvPr id="5" name="Footer Placeholder 4"/>
          <p:cNvSpPr>
            <a:spLocks noGrp="1"/>
          </p:cNvSpPr>
          <p:nvPr>
            <p:ph type="ftr" sz="quarter" idx="11"/>
          </p:nvPr>
        </p:nvSpPr>
        <p:spPr/>
        <p:txBody>
          <a:bodyPr/>
          <a:lstStyle>
            <a:lvl1pPr>
              <a:defRPr>
                <a:latin typeface="Times New Roman" pitchFamily="18" charset="0"/>
                <a:cs typeface="Times New Roman" pitchFamily="18" charset="0"/>
              </a:defRPr>
            </a:lvl1pPr>
          </a:lstStyle>
          <a:p>
            <a:endParaRPr lang="en-US" dirty="0"/>
          </a:p>
        </p:txBody>
      </p:sp>
      <p:sp>
        <p:nvSpPr>
          <p:cNvPr id="6" name="Slide Number Placeholder 5"/>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3974530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9EC64A0-F97D-4F4F-8C69-0CDC02C86F87}" type="datetimeFigureOut">
              <a:rPr lang="en-US" smtClean="0"/>
              <a:t>11/15/18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927814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9EC64A0-F97D-4F4F-8C69-0CDC02C86F87}" type="datetimeFigureOut">
              <a:rPr lang="en-US" smtClean="0"/>
              <a:t>11/15/18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771264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imes New Roman" pitchFamily="18" charset="0"/>
                <a:cs typeface="Times New Roman"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Times New Roman" pitchFamily="18" charset="0"/>
                <a:cs typeface="Times New Roman" pitchFamily="18" charset="0"/>
              </a:defRPr>
            </a:lvl1pPr>
          </a:lstStyle>
          <a:p>
            <a:fld id="{09EC64A0-F97D-4F4F-8C69-0CDC02C86F87}" type="datetimeFigureOut">
              <a:rPr lang="en-US" smtClean="0"/>
              <a:pPr/>
              <a:t>11/15/18</a:t>
            </a:fld>
            <a:endParaRPr lang="en-US" dirty="0"/>
          </a:p>
        </p:txBody>
      </p:sp>
      <p:sp>
        <p:nvSpPr>
          <p:cNvPr id="5" name="Footer Placeholder 4"/>
          <p:cNvSpPr>
            <a:spLocks noGrp="1"/>
          </p:cNvSpPr>
          <p:nvPr>
            <p:ph type="ftr" sz="quarter" idx="11"/>
          </p:nvPr>
        </p:nvSpPr>
        <p:spPr/>
        <p:txBody>
          <a:bodyPr/>
          <a:lstStyle>
            <a:lvl1pPr>
              <a:defRPr>
                <a:latin typeface="Times New Roman" pitchFamily="18" charset="0"/>
                <a:cs typeface="Times New Roman" pitchFamily="18" charset="0"/>
              </a:defRPr>
            </a:lvl1pPr>
          </a:lstStyle>
          <a:p>
            <a:endParaRPr lang="en-US" dirty="0"/>
          </a:p>
        </p:txBody>
      </p:sp>
      <p:sp>
        <p:nvSpPr>
          <p:cNvPr id="6" name="Slide Number Placeholder 5"/>
          <p:cNvSpPr>
            <a:spLocks noGrp="1"/>
          </p:cNvSpPr>
          <p:nvPr>
            <p:ph type="sldNum" sz="quarter" idx="12"/>
          </p:nvPr>
        </p:nvSpPr>
        <p:spPr/>
        <p:txBody>
          <a:bodyPr/>
          <a:lstStyle/>
          <a:p>
            <a:fld id="{5BD81DC1-2417-4FCE-AE17-1808C2D252E0}" type="slidenum">
              <a:rPr lang="en-US" smtClean="0"/>
              <a:t>‹#›</a:t>
            </a:fld>
            <a:endParaRPr lang="en-US" dirty="0"/>
          </a:p>
        </p:txBody>
      </p:sp>
    </p:spTree>
    <p:extLst>
      <p:ext uri="{BB962C8B-B14F-4D97-AF65-F5344CB8AC3E}">
        <p14:creationId xmlns:p14="http://schemas.microsoft.com/office/powerpoint/2010/main" val="3387292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9EC64A0-F97D-4F4F-8C69-0CDC02C86F87}" type="datetimeFigureOut">
              <a:rPr lang="en-US" smtClean="0"/>
              <a:t>11/15/18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2455731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9EC64A0-F97D-4F4F-8C69-0CDC02C86F87}" type="datetimeFigureOut">
              <a:rPr lang="en-US" smtClean="0"/>
              <a:t>11/15/18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2171612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9EC64A0-F97D-4F4F-8C69-0CDC02C86F87}" type="datetimeFigureOut">
              <a:rPr lang="en-US" smtClean="0"/>
              <a:t>11/15/18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1034905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9EC64A0-F97D-4F4F-8C69-0CDC02C86F87}" type="datetimeFigureOut">
              <a:rPr lang="en-US" smtClean="0"/>
              <a:t>11/15/18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1989306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EC64A0-F97D-4F4F-8C69-0CDC02C86F87}" type="datetimeFigureOut">
              <a:rPr lang="en-US" smtClean="0"/>
              <a:t>11/15/18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435421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9EC64A0-F97D-4F4F-8C69-0CDC02C86F87}" type="datetimeFigureOut">
              <a:rPr lang="en-US" smtClean="0"/>
              <a:t>11/15/18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3070616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9EC64A0-F97D-4F4F-8C69-0CDC02C86F87}" type="datetimeFigureOut">
              <a:rPr lang="en-US" smtClean="0"/>
              <a:t>11/15/18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856C19E-1470-4D8D-B54D-767AF114B4CF}" type="slidenum">
              <a:rPr lang="en-US" smtClean="0"/>
              <a:t>‹#›</a:t>
            </a:fld>
            <a:endParaRPr lang="en-US" dirty="0"/>
          </a:p>
        </p:txBody>
      </p:sp>
    </p:spTree>
    <p:extLst>
      <p:ext uri="{BB962C8B-B14F-4D97-AF65-F5344CB8AC3E}">
        <p14:creationId xmlns:p14="http://schemas.microsoft.com/office/powerpoint/2010/main" val="1197125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EC64A0-F97D-4F4F-8C69-0CDC02C86F87}" type="datetimeFigureOut">
              <a:rPr lang="en-US" smtClean="0"/>
              <a:t>11/15/18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56C19E-1470-4D8D-B54D-767AF114B4CF}" type="slidenum">
              <a:rPr lang="en-US" smtClean="0"/>
              <a:t>‹#›</a:t>
            </a:fld>
            <a:endParaRPr lang="en-US" dirty="0"/>
          </a:p>
        </p:txBody>
      </p:sp>
    </p:spTree>
    <p:extLst>
      <p:ext uri="{BB962C8B-B14F-4D97-AF65-F5344CB8AC3E}">
        <p14:creationId xmlns:p14="http://schemas.microsoft.com/office/powerpoint/2010/main" val="2782951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image" Target="../media/image15.jpg"/><Relationship Id="rId7"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g"/><Relationship Id="rId9" Type="http://schemas.openxmlformats.org/officeDocument/2006/relationships/image" Target="../media/image21.jpg"/></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6.xml"/><Relationship Id="rId5" Type="http://schemas.openxmlformats.org/officeDocument/2006/relationships/image" Target="../media/image26.jpeg"/><Relationship Id="rId4" Type="http://schemas.openxmlformats.org/officeDocument/2006/relationships/image" Target="../media/image25.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hyperlink" Target="http://www.nab.usace.army.mil/"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9.xml"/><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hyperlink" Target="http://www.dot.state.oh.us/Divisions/ConstructionMgt/Pages/ValueEngineering.aspx" TargetMode="External"/><Relationship Id="rId5" Type="http://schemas.openxmlformats.org/officeDocument/2006/relationships/hyperlink" Target="http://www.nab.usace.army.mil/" TargetMode="External"/><Relationship Id="rId4" Type="http://schemas.openxmlformats.org/officeDocument/2006/relationships/image" Target="../media/image3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413282">
            <a:off x="146618" y="1175911"/>
            <a:ext cx="8825479" cy="3139321"/>
          </a:xfrm>
          <a:prstGeom prst="rect">
            <a:avLst/>
          </a:prstGeom>
          <a:noFill/>
        </p:spPr>
        <p:txBody>
          <a:bodyPr wrap="square" lIns="91440" tIns="45720" rIns="91440" bIns="45720">
            <a:spAutoFit/>
          </a:bodyPr>
          <a:lstStyle/>
          <a:p>
            <a:pPr algn="ctr"/>
            <a:r>
              <a:rPr lang="en-US" sz="6600" b="1" cap="none" spc="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Value Stream Mapping &amp;</a:t>
            </a:r>
          </a:p>
          <a:p>
            <a:pPr algn="ctr"/>
            <a:r>
              <a:rPr lang="en-US" sz="6600" b="1" cap="none" spc="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Function Analysis </a:t>
            </a:r>
          </a:p>
        </p:txBody>
      </p:sp>
      <p:sp>
        <p:nvSpPr>
          <p:cNvPr id="2" name="TextBox 1"/>
          <p:cNvSpPr txBox="1"/>
          <p:nvPr/>
        </p:nvSpPr>
        <p:spPr>
          <a:xfrm>
            <a:off x="609600" y="5029200"/>
            <a:ext cx="7848600" cy="1077218"/>
          </a:xfrm>
          <a:prstGeom prst="rect">
            <a:avLst/>
          </a:prstGeom>
          <a:noFill/>
        </p:spPr>
        <p:txBody>
          <a:bodyPr wrap="square" rtlCol="0">
            <a:spAutoFit/>
          </a:bodyPr>
          <a:lstStyle/>
          <a:p>
            <a:pPr algn="ctr"/>
            <a:r>
              <a:rPr lang="en-US" sz="3200" dirty="0">
                <a:latin typeface="Times New Roman" pitchFamily="18" charset="0"/>
                <a:cs typeface="Times New Roman" pitchFamily="18" charset="0"/>
              </a:rPr>
              <a:t>Lecture 5 ~ ENGT 1200 </a:t>
            </a:r>
          </a:p>
          <a:p>
            <a:pPr algn="ctr"/>
            <a:r>
              <a:rPr lang="en-US" sz="3200" dirty="0">
                <a:latin typeface="Times New Roman" pitchFamily="18" charset="0"/>
                <a:cs typeface="Times New Roman" pitchFamily="18" charset="0"/>
              </a:rPr>
              <a:t>Introduction to Industrial Systems Engineering</a:t>
            </a:r>
          </a:p>
        </p:txBody>
      </p:sp>
    </p:spTree>
    <p:extLst>
      <p:ext uri="{BB962C8B-B14F-4D97-AF65-F5344CB8AC3E}">
        <p14:creationId xmlns:p14="http://schemas.microsoft.com/office/powerpoint/2010/main" val="3976894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Value that Flows</a:t>
            </a:r>
          </a:p>
        </p:txBody>
      </p:sp>
      <p:sp>
        <p:nvSpPr>
          <p:cNvPr id="4" name="TextBox 3"/>
          <p:cNvSpPr txBox="1"/>
          <p:nvPr/>
        </p:nvSpPr>
        <p:spPr>
          <a:xfrm>
            <a:off x="609600" y="1417638"/>
            <a:ext cx="8229600" cy="4801314"/>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Viewing value from the perspective of the customer ask how you current products, services, and processes dissatisfy your customers expectations such as:</a:t>
            </a:r>
          </a:p>
          <a:p>
            <a:pPr marL="12001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Price</a:t>
            </a:r>
          </a:p>
          <a:p>
            <a:pPr marL="12001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Quality</a:t>
            </a:r>
          </a:p>
          <a:p>
            <a:pPr marL="12001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Reliability</a:t>
            </a:r>
          </a:p>
          <a:p>
            <a:pPr marL="12001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Delivery</a:t>
            </a:r>
          </a:p>
          <a:p>
            <a:pPr marL="12001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Response to changing requests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119383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What Flows?</a:t>
            </a:r>
          </a:p>
        </p:txBody>
      </p:sp>
      <p:sp>
        <p:nvSpPr>
          <p:cNvPr id="4" name="TextBox 3"/>
          <p:cNvSpPr txBox="1"/>
          <p:nvPr/>
        </p:nvSpPr>
        <p:spPr>
          <a:xfrm>
            <a:off x="838200" y="1600200"/>
            <a:ext cx="7620000" cy="4801314"/>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“Items” flow through a value stream</a:t>
            </a:r>
          </a:p>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In Administration internal customer needs are items.</a:t>
            </a:r>
          </a:p>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In Design &amp; Development the design and specs are items.</a:t>
            </a:r>
          </a:p>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In Manufacturing parts, assemblies, and materials are items.</a:t>
            </a:r>
          </a:p>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In Service external customers needs are items.</a:t>
            </a:r>
          </a:p>
          <a:p>
            <a:endParaRPr lang="en-US" dirty="0"/>
          </a:p>
        </p:txBody>
      </p:sp>
    </p:spTree>
    <p:extLst>
      <p:ext uri="{BB962C8B-B14F-4D97-AF65-F5344CB8AC3E}">
        <p14:creationId xmlns:p14="http://schemas.microsoft.com/office/powerpoint/2010/main" val="1740710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40721" y="337853"/>
            <a:ext cx="8650879" cy="5920072"/>
          </a:xfrm>
          <a:prstGeom prst="rect">
            <a:avLst/>
          </a:prstGeom>
        </p:spPr>
      </p:pic>
    </p:spTree>
    <p:extLst>
      <p:ext uri="{BB962C8B-B14F-4D97-AF65-F5344CB8AC3E}">
        <p14:creationId xmlns:p14="http://schemas.microsoft.com/office/powerpoint/2010/main" val="3975781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90550" y="628650"/>
            <a:ext cx="7962900" cy="5600700"/>
          </a:xfrm>
          <a:prstGeom prst="rect">
            <a:avLst/>
          </a:prstGeom>
        </p:spPr>
      </p:pic>
    </p:spTree>
    <p:extLst>
      <p:ext uri="{BB962C8B-B14F-4D97-AF65-F5344CB8AC3E}">
        <p14:creationId xmlns:p14="http://schemas.microsoft.com/office/powerpoint/2010/main" val="2361086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8600" y="533400"/>
            <a:ext cx="8538411" cy="5069681"/>
          </a:xfrm>
          <a:prstGeom prst="rect">
            <a:avLst/>
          </a:prstGeom>
        </p:spPr>
      </p:pic>
    </p:spTree>
    <p:extLst>
      <p:ext uri="{BB962C8B-B14F-4D97-AF65-F5344CB8AC3E}">
        <p14:creationId xmlns:p14="http://schemas.microsoft.com/office/powerpoint/2010/main" val="3511979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04800" y="152400"/>
            <a:ext cx="8095878" cy="6198091"/>
          </a:xfrm>
          <a:prstGeom prst="rect">
            <a:avLst/>
          </a:prstGeom>
        </p:spPr>
      </p:pic>
    </p:spTree>
    <p:extLst>
      <p:ext uri="{BB962C8B-B14F-4D97-AF65-F5344CB8AC3E}">
        <p14:creationId xmlns:p14="http://schemas.microsoft.com/office/powerpoint/2010/main" val="3610925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400" y="228600"/>
            <a:ext cx="8470602" cy="6038850"/>
          </a:xfrm>
          <a:prstGeom prst="rect">
            <a:avLst/>
          </a:prstGeom>
        </p:spPr>
      </p:pic>
    </p:spTree>
    <p:extLst>
      <p:ext uri="{BB962C8B-B14F-4D97-AF65-F5344CB8AC3E}">
        <p14:creationId xmlns:p14="http://schemas.microsoft.com/office/powerpoint/2010/main" val="811467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04800" y="457200"/>
            <a:ext cx="8448261" cy="3810000"/>
          </a:xfrm>
          <a:prstGeom prst="rect">
            <a:avLst/>
          </a:prstGeom>
        </p:spPr>
      </p:pic>
    </p:spTree>
    <p:extLst>
      <p:ext uri="{BB962C8B-B14F-4D97-AF65-F5344CB8AC3E}">
        <p14:creationId xmlns:p14="http://schemas.microsoft.com/office/powerpoint/2010/main" val="1033505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33400" y="381000"/>
            <a:ext cx="8014063" cy="4800600"/>
          </a:xfrm>
          <a:prstGeom prst="rect">
            <a:avLst/>
          </a:prstGeom>
        </p:spPr>
      </p:pic>
    </p:spTree>
    <p:extLst>
      <p:ext uri="{BB962C8B-B14F-4D97-AF65-F5344CB8AC3E}">
        <p14:creationId xmlns:p14="http://schemas.microsoft.com/office/powerpoint/2010/main" val="167283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t>Microsoft Visio Example</a:t>
            </a:r>
          </a:p>
        </p:txBody>
      </p:sp>
      <p:pic>
        <p:nvPicPr>
          <p:cNvPr id="3" name="Picture 2"/>
          <p:cNvPicPr>
            <a:picLocks noChangeAspect="1"/>
          </p:cNvPicPr>
          <p:nvPr/>
        </p:nvPicPr>
        <p:blipFill>
          <a:blip r:embed="rId2"/>
          <a:stretch>
            <a:fillRect/>
          </a:stretch>
        </p:blipFill>
        <p:spPr>
          <a:xfrm>
            <a:off x="457200" y="1143000"/>
            <a:ext cx="8469735" cy="4686300"/>
          </a:xfrm>
          <a:prstGeom prst="rect">
            <a:avLst/>
          </a:prstGeom>
        </p:spPr>
      </p:pic>
      <p:sp>
        <p:nvSpPr>
          <p:cNvPr id="4" name="TextBox 3"/>
          <p:cNvSpPr txBox="1"/>
          <p:nvPr/>
        </p:nvSpPr>
        <p:spPr>
          <a:xfrm>
            <a:off x="3200400" y="6023119"/>
            <a:ext cx="2743200" cy="381000"/>
          </a:xfrm>
          <a:prstGeom prst="rect">
            <a:avLst/>
          </a:prstGeom>
          <a:noFill/>
        </p:spPr>
        <p:txBody>
          <a:bodyPr wrap="square" rtlCol="0">
            <a:spAutoFit/>
          </a:bodyPr>
          <a:lstStyle/>
          <a:p>
            <a:r>
              <a:rPr lang="en-US" dirty="0">
                <a:solidFill>
                  <a:srgbClr val="002060"/>
                </a:solidFill>
                <a:latin typeface="Times New Roman" panose="02020603050405020304" pitchFamily="18" charset="0"/>
                <a:cs typeface="Times New Roman" panose="02020603050405020304" pitchFamily="18" charset="0"/>
              </a:rPr>
              <a:t>Visio Support Example</a:t>
            </a:r>
          </a:p>
        </p:txBody>
      </p:sp>
      <p:pic>
        <p:nvPicPr>
          <p:cNvPr id="5" name="Picture 4"/>
          <p:cNvPicPr>
            <a:picLocks noChangeAspect="1"/>
          </p:cNvPicPr>
          <p:nvPr/>
        </p:nvPicPr>
        <p:blipFill>
          <a:blip r:embed="rId3"/>
          <a:stretch>
            <a:fillRect/>
          </a:stretch>
        </p:blipFill>
        <p:spPr>
          <a:xfrm>
            <a:off x="470065" y="6080269"/>
            <a:ext cx="1587335" cy="323850"/>
          </a:xfrm>
          <a:prstGeom prst="rect">
            <a:avLst/>
          </a:prstGeom>
        </p:spPr>
      </p:pic>
    </p:spTree>
    <p:extLst>
      <p:ext uri="{BB962C8B-B14F-4D97-AF65-F5344CB8AC3E}">
        <p14:creationId xmlns:p14="http://schemas.microsoft.com/office/powerpoint/2010/main" val="127395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 5 Objectives</a:t>
            </a:r>
          </a:p>
        </p:txBody>
      </p:sp>
      <p:sp>
        <p:nvSpPr>
          <p:cNvPr id="4" name="TextBox 3"/>
          <p:cNvSpPr txBox="1"/>
          <p:nvPr/>
        </p:nvSpPr>
        <p:spPr>
          <a:xfrm>
            <a:off x="990599" y="1524000"/>
            <a:ext cx="7302795" cy="5170646"/>
          </a:xfrm>
          <a:prstGeom prst="rect">
            <a:avLst/>
          </a:prstGeom>
          <a:noFill/>
        </p:spPr>
        <p:txBody>
          <a:bodyPr wrap="square" rtlCol="0">
            <a:spAutoFit/>
          </a:bodyPr>
          <a:lstStyle/>
          <a:p>
            <a:pPr marL="342900" indent="-342900">
              <a:buFont typeface="+mj-lt"/>
              <a:buAutoNum type="arabicPeriod"/>
            </a:pPr>
            <a:r>
              <a:rPr lang="en-US" sz="2400" dirty="0">
                <a:latin typeface="Times New Roman" pitchFamily="18" charset="0"/>
                <a:cs typeface="Times New Roman" pitchFamily="18" charset="0"/>
              </a:rPr>
              <a:t>More on Value Stream Mapping and the tie to Function Analysis</a:t>
            </a:r>
          </a:p>
          <a:p>
            <a:pPr marL="342900" indent="-342900">
              <a:buFont typeface="+mj-lt"/>
              <a:buAutoNum type="arabicPeriod"/>
            </a:pPr>
            <a:r>
              <a:rPr lang="en-US" sz="2400" dirty="0">
                <a:latin typeface="Times New Roman" pitchFamily="18" charset="0"/>
                <a:cs typeface="Times New Roman" pitchFamily="18" charset="0"/>
              </a:rPr>
              <a:t>Describe Value Analysis.</a:t>
            </a:r>
          </a:p>
          <a:p>
            <a:pPr marL="342900" indent="-342900">
              <a:buFont typeface="+mj-lt"/>
              <a:buAutoNum type="arabicPeriod"/>
            </a:pPr>
            <a:r>
              <a:rPr lang="en-US" sz="2400" dirty="0">
                <a:latin typeface="Times New Roman" pitchFamily="18" charset="0"/>
                <a:cs typeface="Times New Roman" pitchFamily="18" charset="0"/>
              </a:rPr>
              <a:t>Define Value Analysis Systematic Application Techniques.</a:t>
            </a:r>
          </a:p>
          <a:p>
            <a:pPr marL="342900" indent="-342900">
              <a:buFont typeface="+mj-lt"/>
              <a:buAutoNum type="arabicPeriod"/>
            </a:pPr>
            <a:r>
              <a:rPr lang="en-US" sz="2400" dirty="0">
                <a:latin typeface="Times New Roman" pitchFamily="18" charset="0"/>
                <a:cs typeface="Times New Roman" pitchFamily="18" charset="0"/>
              </a:rPr>
              <a:t>Define Value Analysis Philosophy, to include: The need to lower cost</a:t>
            </a:r>
          </a:p>
          <a:p>
            <a:pPr marL="342900" indent="-342900">
              <a:buFont typeface="+mj-lt"/>
              <a:buAutoNum type="arabicPeriod"/>
            </a:pPr>
            <a:r>
              <a:rPr lang="en-US" sz="2400" dirty="0">
                <a:latin typeface="Times New Roman" pitchFamily="18" charset="0"/>
                <a:cs typeface="Times New Roman" pitchFamily="18" charset="0"/>
              </a:rPr>
              <a:t>Define Unnecessary Cost</a:t>
            </a:r>
          </a:p>
          <a:p>
            <a:pPr marL="342900" indent="-342900">
              <a:buFont typeface="+mj-lt"/>
              <a:buAutoNum type="arabicPeriod"/>
            </a:pPr>
            <a:r>
              <a:rPr lang="en-US" sz="2400" dirty="0">
                <a:latin typeface="Times New Roman" pitchFamily="18" charset="0"/>
                <a:cs typeface="Times New Roman" pitchFamily="18" charset="0"/>
              </a:rPr>
              <a:t>Define Esteem value</a:t>
            </a:r>
          </a:p>
          <a:p>
            <a:pPr marL="342900" indent="-342900">
              <a:buFont typeface="+mj-lt"/>
              <a:buAutoNum type="arabicPeriod"/>
            </a:pPr>
            <a:r>
              <a:rPr lang="en-US" sz="2400" dirty="0">
                <a:latin typeface="Times New Roman" pitchFamily="18" charset="0"/>
                <a:cs typeface="Times New Roman" pitchFamily="18" charset="0"/>
              </a:rPr>
              <a:t>Define the Exchange Value </a:t>
            </a:r>
          </a:p>
          <a:p>
            <a:pPr marL="342900" indent="-342900">
              <a:buFont typeface="+mj-lt"/>
              <a:buAutoNum type="arabicPeriod"/>
            </a:pPr>
            <a:r>
              <a:rPr lang="en-US" sz="2400" dirty="0">
                <a:latin typeface="Times New Roman" pitchFamily="18" charset="0"/>
                <a:cs typeface="Times New Roman" pitchFamily="18" charset="0"/>
              </a:rPr>
              <a:t>Define the Use value</a:t>
            </a:r>
          </a:p>
          <a:p>
            <a:pPr marL="342900" indent="-342900">
              <a:buFont typeface="+mj-lt"/>
              <a:buAutoNum type="arabicPeriod"/>
            </a:pPr>
            <a:r>
              <a:rPr lang="en-US" sz="2400" dirty="0">
                <a:latin typeface="Times New Roman" pitchFamily="18" charset="0"/>
                <a:cs typeface="Times New Roman" pitchFamily="18" charset="0"/>
              </a:rPr>
              <a:t>Define Function &amp; Utility</a:t>
            </a:r>
          </a:p>
          <a:p>
            <a:pPr marL="342900" indent="-342900">
              <a:buFont typeface="+mj-lt"/>
              <a:buAutoNum type="arabicPeriod"/>
            </a:pPr>
            <a:r>
              <a:rPr lang="en-US" sz="2400" dirty="0">
                <a:latin typeface="Times New Roman" pitchFamily="18" charset="0"/>
                <a:cs typeface="Times New Roman" pitchFamily="18" charset="0"/>
              </a:rPr>
              <a:t>Describe The Value Analysis Job Plan</a:t>
            </a:r>
          </a:p>
          <a:p>
            <a:pPr marL="342900" indent="-342900">
              <a:buFont typeface="+mj-lt"/>
              <a:buAutoNum type="arabicPeriod"/>
            </a:pPr>
            <a:endParaRPr lang="en-US" dirty="0"/>
          </a:p>
        </p:txBody>
      </p:sp>
    </p:spTree>
    <p:extLst>
      <p:ext uri="{BB962C8B-B14F-4D97-AF65-F5344CB8AC3E}">
        <p14:creationId xmlns:p14="http://schemas.microsoft.com/office/powerpoint/2010/main" val="35367897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2194"/>
            <a:ext cx="8229600" cy="1143000"/>
          </a:xfrm>
        </p:spPr>
        <p:txBody>
          <a:bodyPr/>
          <a:lstStyle/>
          <a:p>
            <a:pPr algn="l"/>
            <a:r>
              <a:rPr lang="en-US" dirty="0">
                <a:latin typeface="Times New Roman" panose="02020603050405020304" pitchFamily="18" charset="0"/>
                <a:cs typeface="Times New Roman" panose="02020603050405020304" pitchFamily="18" charset="0"/>
              </a:rPr>
              <a:t>Visio Example</a:t>
            </a:r>
          </a:p>
        </p:txBody>
      </p:sp>
      <p:pic>
        <p:nvPicPr>
          <p:cNvPr id="3" name="Picture 2"/>
          <p:cNvPicPr>
            <a:picLocks noChangeAspect="1"/>
          </p:cNvPicPr>
          <p:nvPr/>
        </p:nvPicPr>
        <p:blipFill>
          <a:blip r:embed="rId2"/>
          <a:stretch>
            <a:fillRect/>
          </a:stretch>
        </p:blipFill>
        <p:spPr>
          <a:xfrm>
            <a:off x="3429000" y="1245402"/>
            <a:ext cx="5250873" cy="4717248"/>
          </a:xfrm>
          <a:prstGeom prst="rect">
            <a:avLst/>
          </a:prstGeom>
        </p:spPr>
      </p:pic>
      <p:sp>
        <p:nvSpPr>
          <p:cNvPr id="4" name="TextBox 3"/>
          <p:cNvSpPr txBox="1"/>
          <p:nvPr/>
        </p:nvSpPr>
        <p:spPr>
          <a:xfrm>
            <a:off x="317665" y="1143000"/>
            <a:ext cx="2819400" cy="4832092"/>
          </a:xfrm>
          <a:prstGeom prst="rect">
            <a:avLst/>
          </a:prstGeom>
          <a:noFill/>
        </p:spPr>
        <p:txBody>
          <a:bodyPr wrap="square" rtlCol="0">
            <a:spAutoFit/>
          </a:bodyPr>
          <a:lstStyle/>
          <a:p>
            <a:r>
              <a:rPr lang="en-US" sz="2200" dirty="0">
                <a:latin typeface="Times New Roman" panose="02020603050405020304" pitchFamily="18" charset="0"/>
                <a:cs typeface="Times New Roman" panose="02020603050405020304" pitchFamily="18" charset="0"/>
              </a:rPr>
              <a:t>A Microsoft Visio example from Microsoft Support gives us the visual of flow with the measurements to establish a baseline benchmark. </a:t>
            </a:r>
          </a:p>
          <a:p>
            <a:endParaRPr lang="en-US" sz="2200" dirty="0">
              <a:latin typeface="Times New Roman" panose="02020603050405020304" pitchFamily="18" charset="0"/>
              <a:cs typeface="Times New Roman" panose="02020603050405020304" pitchFamily="18" charset="0"/>
            </a:endParaRPr>
          </a:p>
          <a:p>
            <a:r>
              <a:rPr lang="en-US" sz="22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Undesirable measures can be addressed using tool we have already learned and many more yet to be explained  </a:t>
            </a:r>
          </a:p>
        </p:txBody>
      </p:sp>
    </p:spTree>
    <p:extLst>
      <p:ext uri="{BB962C8B-B14F-4D97-AF65-F5344CB8AC3E}">
        <p14:creationId xmlns:p14="http://schemas.microsoft.com/office/powerpoint/2010/main" val="1886626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latin typeface="Times New Roman" panose="02020603050405020304" pitchFamily="18" charset="0"/>
                <a:cs typeface="Times New Roman" panose="02020603050405020304" pitchFamily="18" charset="0"/>
              </a:rPr>
              <a:t>Visio Example</a:t>
            </a:r>
          </a:p>
        </p:txBody>
      </p:sp>
      <p:pic>
        <p:nvPicPr>
          <p:cNvPr id="4" name="Picture 3"/>
          <p:cNvPicPr>
            <a:picLocks noChangeAspect="1"/>
          </p:cNvPicPr>
          <p:nvPr/>
        </p:nvPicPr>
        <p:blipFill>
          <a:blip r:embed="rId2"/>
          <a:stretch>
            <a:fillRect/>
          </a:stretch>
        </p:blipFill>
        <p:spPr>
          <a:xfrm>
            <a:off x="438397" y="1417638"/>
            <a:ext cx="7601447" cy="5135562"/>
          </a:xfrm>
          <a:prstGeom prst="rect">
            <a:avLst/>
          </a:prstGeom>
        </p:spPr>
      </p:pic>
      <p:sp>
        <p:nvSpPr>
          <p:cNvPr id="5" name="TextBox 4"/>
          <p:cNvSpPr txBox="1"/>
          <p:nvPr/>
        </p:nvSpPr>
        <p:spPr>
          <a:xfrm>
            <a:off x="5486400" y="2133600"/>
            <a:ext cx="3276600" cy="3477875"/>
          </a:xfrm>
          <a:prstGeom prst="rect">
            <a:avLst/>
          </a:prstGeom>
          <a:noFill/>
        </p:spPr>
        <p:txBody>
          <a:bodyPr wrap="square" rtlCol="0">
            <a:spAutoFit/>
          </a:bodyPr>
          <a:lstStyle/>
          <a:p>
            <a:r>
              <a:rPr lang="en-US" sz="2200" b="1" dirty="0">
                <a:solidFill>
                  <a:srgbClr val="002060"/>
                </a:solidFill>
                <a:latin typeface="Times New Roman" panose="02020603050405020304" pitchFamily="18" charset="0"/>
                <a:cs typeface="Times New Roman" panose="02020603050405020304" pitchFamily="18" charset="0"/>
              </a:rPr>
              <a:t>Applying Muda, setup time reduction, line balancing, takt-time, 5s tools, statistical techniques or any quality tools yet to be discussed will reduce steps improve reliability, lower cost, mistake proof the process or system used! </a:t>
            </a:r>
          </a:p>
        </p:txBody>
      </p:sp>
    </p:spTree>
    <p:extLst>
      <p:ext uri="{BB962C8B-B14F-4D97-AF65-F5344CB8AC3E}">
        <p14:creationId xmlns:p14="http://schemas.microsoft.com/office/powerpoint/2010/main" val="8290945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a:bodyPr>
          <a:lstStyle/>
          <a:p>
            <a:r>
              <a:rPr lang="en-US" dirty="0"/>
              <a:t>What is Value Analysis?</a:t>
            </a:r>
          </a:p>
        </p:txBody>
      </p:sp>
      <p:sp>
        <p:nvSpPr>
          <p:cNvPr id="3" name="Content Placeholder 2"/>
          <p:cNvSpPr>
            <a:spLocks noGrp="1"/>
          </p:cNvSpPr>
          <p:nvPr>
            <p:ph idx="1"/>
          </p:nvPr>
        </p:nvSpPr>
        <p:spPr>
          <a:xfrm>
            <a:off x="990600" y="1600200"/>
            <a:ext cx="7162800" cy="4525963"/>
          </a:xfrm>
        </p:spPr>
        <p:txBody>
          <a:bodyPr/>
          <a:lstStyle/>
          <a:p>
            <a:pPr marL="0" indent="0" hangingPunct="0">
              <a:buNone/>
            </a:pPr>
            <a:r>
              <a:rPr lang="en-US"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Value Analysis is a systematic, creative approach to ensure that the essential functions of a product, process, procedure, or service are provided at a minimum total cost consistent with the required performance, reliability, quality, and maintainability.</a:t>
            </a:r>
          </a:p>
          <a:p>
            <a:pPr marL="0" indent="0">
              <a:buNone/>
            </a:pPr>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4205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696200" cy="1143000"/>
          </a:xfrm>
        </p:spPr>
        <p:txBody>
          <a:bodyPr>
            <a:normAutofit fontScale="90000"/>
          </a:bodyPr>
          <a:lstStyle/>
          <a:p>
            <a:pPr algn="l"/>
            <a:br>
              <a:rPr lang="en-US" sz="3600" b="1" dirty="0"/>
            </a:br>
            <a:r>
              <a:rPr lang="en-US" sz="3600" dirty="0"/>
              <a:t>Value Analysis is the systematic application of recognized techniques that:</a:t>
            </a:r>
            <a:br>
              <a:rPr lang="en-US" sz="3600" dirty="0"/>
            </a:br>
            <a:endParaRPr lang="en-US" sz="3600" dirty="0"/>
          </a:p>
        </p:txBody>
      </p:sp>
      <p:sp>
        <p:nvSpPr>
          <p:cNvPr id="3" name="Content Placeholder 2"/>
          <p:cNvSpPr>
            <a:spLocks noGrp="1"/>
          </p:cNvSpPr>
          <p:nvPr>
            <p:ph idx="1"/>
          </p:nvPr>
        </p:nvSpPr>
        <p:spPr>
          <a:xfrm>
            <a:off x="990600" y="2057400"/>
            <a:ext cx="7162800" cy="3048000"/>
          </a:xfrm>
        </p:spPr>
        <p:txBody>
          <a:bodyPr/>
          <a:lstStyle/>
          <a:p>
            <a:pPr hangingPunct="0"/>
            <a:r>
              <a:rPr lang="en-US" dirty="0">
                <a:solidFill>
                  <a:srgbClr val="002060"/>
                </a:solidFill>
                <a:effectLst>
                  <a:outerShdw blurRad="38100" dist="38100" dir="2700000" algn="tl">
                    <a:srgbClr val="000000">
                      <a:alpha val="43137"/>
                    </a:srgbClr>
                  </a:outerShdw>
                </a:effectLst>
              </a:rPr>
              <a:t>Identify the functions of</a:t>
            </a:r>
            <a:r>
              <a:rPr lang="en-US" u="sng" dirty="0">
                <a:solidFill>
                  <a:srgbClr val="002060"/>
                </a:solidFill>
                <a:effectLst>
                  <a:outerShdw blurRad="38100" dist="38100" dir="2700000" algn="tl">
                    <a:srgbClr val="000000">
                      <a:alpha val="43137"/>
                    </a:srgbClr>
                  </a:outerShdw>
                </a:effectLst>
              </a:rPr>
              <a:t> </a:t>
            </a:r>
            <a:r>
              <a:rPr lang="en-US" dirty="0">
                <a:solidFill>
                  <a:srgbClr val="002060"/>
                </a:solidFill>
                <a:effectLst>
                  <a:outerShdw blurRad="38100" dist="38100" dir="2700000" algn="tl">
                    <a:srgbClr val="000000">
                      <a:alpha val="43137"/>
                    </a:srgbClr>
                  </a:outerShdw>
                </a:effectLst>
              </a:rPr>
              <a:t>a product or service</a:t>
            </a:r>
          </a:p>
          <a:p>
            <a:pPr lvl="0" hangingPunct="0"/>
            <a:r>
              <a:rPr lang="en-US" dirty="0">
                <a:solidFill>
                  <a:srgbClr val="002060"/>
                </a:solidFill>
                <a:effectLst>
                  <a:outerShdw blurRad="38100" dist="38100" dir="2700000" algn="tl">
                    <a:srgbClr val="000000">
                      <a:alpha val="43137"/>
                    </a:srgbClr>
                  </a:outerShdw>
                </a:effectLst>
              </a:rPr>
              <a:t>Establish a value for those functions</a:t>
            </a:r>
          </a:p>
          <a:p>
            <a:pPr lvl="0" hangingPunct="0"/>
            <a:r>
              <a:rPr lang="en-US" dirty="0">
                <a:solidFill>
                  <a:srgbClr val="002060"/>
                </a:solidFill>
                <a:effectLst>
                  <a:outerShdw blurRad="38100" dist="38100" dir="2700000" algn="tl">
                    <a:srgbClr val="000000">
                      <a:alpha val="43137"/>
                    </a:srgbClr>
                  </a:outerShdw>
                </a:effectLst>
              </a:rPr>
              <a:t>Endeavor to provide those functions, reliably, at the lowest total cost.</a:t>
            </a:r>
          </a:p>
          <a:p>
            <a:pPr marL="0" indent="0">
              <a:buNone/>
            </a:pPr>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01685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7760" y="3196640"/>
            <a:ext cx="3414321" cy="1984960"/>
          </a:xfrm>
          <a:prstGeom prst="rect">
            <a:avLst/>
          </a:prstGeom>
        </p:spPr>
      </p:pic>
      <p:sp>
        <p:nvSpPr>
          <p:cNvPr id="4" name="Title 3"/>
          <p:cNvSpPr>
            <a:spLocks noGrp="1"/>
          </p:cNvSpPr>
          <p:nvPr>
            <p:ph type="title"/>
          </p:nvPr>
        </p:nvSpPr>
        <p:spPr/>
        <p:txBody>
          <a:bodyPr>
            <a:noAutofit/>
          </a:bodyPr>
          <a:lstStyle/>
          <a:p>
            <a:pPr algn="l"/>
            <a:r>
              <a:rPr lang="en-US" sz="3600" dirty="0">
                <a:latin typeface="Times New Roman" panose="02020603050405020304" pitchFamily="18" charset="0"/>
                <a:cs typeface="Times New Roman" panose="02020603050405020304" pitchFamily="18" charset="0"/>
              </a:rPr>
              <a:t>For Example: What is the function of a Light Bulb…</a:t>
            </a:r>
          </a:p>
        </p:txBody>
      </p:sp>
      <p:sp>
        <p:nvSpPr>
          <p:cNvPr id="5" name="TextBox 4"/>
          <p:cNvSpPr txBox="1"/>
          <p:nvPr/>
        </p:nvSpPr>
        <p:spPr>
          <a:xfrm>
            <a:off x="457200" y="1752600"/>
            <a:ext cx="2667000" cy="2677656"/>
          </a:xfrm>
          <a:prstGeom prst="rect">
            <a:avLst/>
          </a:prstGeom>
          <a:noFill/>
        </p:spPr>
        <p:txBody>
          <a:bodyPr wrap="square" rtlCol="0">
            <a:spAutoFit/>
          </a:bodyPr>
          <a:lstStyle/>
          <a:p>
            <a:r>
              <a:rPr lang="en-US" sz="2400" dirty="0">
                <a:solidFill>
                  <a:srgbClr val="002060"/>
                </a:solidFill>
                <a:latin typeface="Times New Roman" panose="02020603050405020304" pitchFamily="18" charset="0"/>
                <a:cs typeface="Times New Roman" panose="02020603050405020304" pitchFamily="18" charset="0"/>
              </a:rPr>
              <a:t>If we picked to signal from the list, how many things could you think of rapidly...Can you describe a value for the items pictures?</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4953000"/>
            <a:ext cx="3124200" cy="156210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3386" y="4984668"/>
            <a:ext cx="2243414" cy="1682561"/>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09620" y="4724400"/>
            <a:ext cx="1164821" cy="1553095"/>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86300" y="995074"/>
            <a:ext cx="2743200" cy="2057400"/>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000" y="880774"/>
            <a:ext cx="1676400" cy="2514600"/>
          </a:xfrm>
          <a:prstGeom prst="rect">
            <a:avLst/>
          </a:prstGeom>
        </p:spPr>
      </p:pic>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66508" y="4984668"/>
            <a:ext cx="1602666" cy="1767789"/>
          </a:xfrm>
          <a:prstGeom prst="rect">
            <a:avLst/>
          </a:prstGeom>
        </p:spPr>
      </p:pic>
    </p:spTree>
    <p:extLst>
      <p:ext uri="{BB962C8B-B14F-4D97-AF65-F5344CB8AC3E}">
        <p14:creationId xmlns:p14="http://schemas.microsoft.com/office/powerpoint/2010/main" val="276825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Lowest Cost &amp; Enhanced Function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600" y="1436441"/>
            <a:ext cx="2813393" cy="4117848"/>
          </a:xfrm>
          <a:prstGeom prst="rect">
            <a:avLst/>
          </a:prstGeom>
        </p:spPr>
      </p:pic>
      <p:sp>
        <p:nvSpPr>
          <p:cNvPr id="4" name="TextBox 3"/>
          <p:cNvSpPr txBox="1"/>
          <p:nvPr/>
        </p:nvSpPr>
        <p:spPr>
          <a:xfrm>
            <a:off x="762000" y="1676400"/>
            <a:ext cx="3810000" cy="452431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Today LED lights have lowered the cost of power requirements, maintenance, etc.</a:t>
            </a:r>
          </a:p>
          <a:p>
            <a:r>
              <a:rPr lang="en-US" sz="2400" dirty="0">
                <a:latin typeface="Times New Roman" panose="02020603050405020304" pitchFamily="18" charset="0"/>
                <a:cs typeface="Times New Roman" panose="02020603050405020304" pitchFamily="18" charset="0"/>
              </a:rPr>
              <a:t>Additions to crosswalk signals include countdown timers and audible signals to aid vision impaired persons.</a:t>
            </a:r>
          </a:p>
          <a:p>
            <a:endParaRPr lang="en-US" sz="2400" dirty="0">
              <a:latin typeface="Times New Roman" panose="02020603050405020304" pitchFamily="18" charset="0"/>
              <a:cs typeface="Times New Roman" panose="02020603050405020304" pitchFamily="18" charset="0"/>
            </a:endParaRPr>
          </a:p>
          <a:p>
            <a:r>
              <a:rPr lang="en-US" sz="24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How does the new technology affect safety, reliability, etc.</a:t>
            </a:r>
          </a:p>
        </p:txBody>
      </p:sp>
    </p:spTree>
    <p:extLst>
      <p:ext uri="{BB962C8B-B14F-4D97-AF65-F5344CB8AC3E}">
        <p14:creationId xmlns:p14="http://schemas.microsoft.com/office/powerpoint/2010/main" val="14825425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u="sng" dirty="0"/>
            </a:br>
            <a:r>
              <a:rPr lang="en-US" dirty="0"/>
              <a:t>The Value Analysis Philosophy</a:t>
            </a:r>
            <a:br>
              <a:rPr lang="en-US" dirty="0"/>
            </a:br>
            <a:endParaRPr lang="en-US" dirty="0"/>
          </a:p>
        </p:txBody>
      </p:sp>
      <p:sp>
        <p:nvSpPr>
          <p:cNvPr id="3" name="Content Placeholder 2"/>
          <p:cNvSpPr>
            <a:spLocks noGrp="1"/>
          </p:cNvSpPr>
          <p:nvPr>
            <p:ph idx="1"/>
          </p:nvPr>
        </p:nvSpPr>
        <p:spPr>
          <a:xfrm>
            <a:off x="914400" y="1600200"/>
            <a:ext cx="7391400" cy="4525963"/>
          </a:xfrm>
        </p:spPr>
        <p:txBody>
          <a:bodyPr>
            <a:normAutofit/>
          </a:bodyPr>
          <a:lstStyle/>
          <a:p>
            <a:pPr marL="0" indent="0" hangingPunct="0">
              <a:buNone/>
            </a:pPr>
            <a:r>
              <a:rPr lang="en-US" dirty="0"/>
              <a:t> </a:t>
            </a:r>
            <a:r>
              <a:rPr lang="en-US" i="1" dirty="0"/>
              <a:t>For better total performance, we need to:</a:t>
            </a:r>
          </a:p>
          <a:p>
            <a:pPr hangingPunct="0"/>
            <a:r>
              <a:rPr lang="en-US" dirty="0">
                <a:solidFill>
                  <a:srgbClr val="002060"/>
                </a:solidFill>
                <a:effectLst>
                  <a:outerShdw blurRad="38100" dist="38100" dir="2700000" algn="tl">
                    <a:srgbClr val="000000">
                      <a:alpha val="43137"/>
                    </a:srgbClr>
                  </a:outerShdw>
                </a:effectLst>
              </a:rPr>
              <a:t>Have a positive approach concerning the need and ability to lower cost</a:t>
            </a:r>
          </a:p>
          <a:p>
            <a:pPr lvl="0" hangingPunct="0"/>
            <a:r>
              <a:rPr lang="en-US" dirty="0">
                <a:solidFill>
                  <a:srgbClr val="002060"/>
                </a:solidFill>
                <a:effectLst>
                  <a:outerShdw blurRad="38100" dist="38100" dir="2700000" algn="tl">
                    <a:srgbClr val="000000">
                      <a:alpha val="43137"/>
                    </a:srgbClr>
                  </a:outerShdw>
                </a:effectLst>
              </a:rPr>
              <a:t>Emphasize teamwork for interdisciplinary idea stimulation</a:t>
            </a:r>
          </a:p>
          <a:p>
            <a:pPr lvl="0" hangingPunct="0"/>
            <a:r>
              <a:rPr lang="en-US" dirty="0">
                <a:solidFill>
                  <a:srgbClr val="002060"/>
                </a:solidFill>
                <a:effectLst>
                  <a:outerShdw blurRad="38100" dist="38100" dir="2700000" algn="tl">
                    <a:srgbClr val="000000">
                      <a:alpha val="43137"/>
                    </a:srgbClr>
                  </a:outerShdw>
                </a:effectLst>
              </a:rPr>
              <a:t>Stress the need to do a better job in the areas of cost and total value.</a:t>
            </a:r>
          </a:p>
          <a:p>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07994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dirty="0"/>
              <a:t>Unnecessary Costs</a:t>
            </a:r>
            <a:br>
              <a:rPr lang="en-US" dirty="0"/>
            </a:br>
            <a:endParaRPr lang="en-US" dirty="0"/>
          </a:p>
        </p:txBody>
      </p:sp>
      <p:sp>
        <p:nvSpPr>
          <p:cNvPr id="3" name="Content Placeholder 2"/>
          <p:cNvSpPr>
            <a:spLocks noGrp="1"/>
          </p:cNvSpPr>
          <p:nvPr>
            <p:ph idx="1"/>
          </p:nvPr>
        </p:nvSpPr>
        <p:spPr>
          <a:xfrm>
            <a:off x="685800" y="1600200"/>
            <a:ext cx="8001000" cy="4525963"/>
          </a:xfrm>
        </p:spPr>
        <p:txBody>
          <a:bodyPr/>
          <a:lstStyle/>
          <a:p>
            <a:pPr marL="0" indent="0" hangingPunct="0">
              <a:buNone/>
            </a:pPr>
            <a:r>
              <a:rPr lang="en-US" dirty="0"/>
              <a:t>Value Analysis is a technique for identifying and removing unnecessary costs.</a:t>
            </a:r>
          </a:p>
          <a:p>
            <a:pPr marL="0" indent="0" hangingPunct="0">
              <a:buNone/>
            </a:pPr>
            <a:r>
              <a:rPr lang="en-US" dirty="0"/>
              <a:t> </a:t>
            </a:r>
          </a:p>
          <a:p>
            <a:pPr lvl="2" hangingPunct="0"/>
            <a:r>
              <a:rPr lang="en-US" sz="3600" dirty="0">
                <a:solidFill>
                  <a:srgbClr val="002060"/>
                </a:solidFill>
                <a:effectLst>
                  <a:outerShdw blurRad="38100" dist="38100" dir="2700000" algn="tl">
                    <a:srgbClr val="000000">
                      <a:alpha val="43137"/>
                    </a:srgbClr>
                  </a:outerShdw>
                </a:effectLst>
              </a:rPr>
              <a:t>What are unnecessary costs?</a:t>
            </a: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784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a:t>Unnecessary Costs</a:t>
            </a:r>
          </a:p>
        </p:txBody>
      </p:sp>
      <p:sp>
        <p:nvSpPr>
          <p:cNvPr id="3" name="Content Placeholder 2"/>
          <p:cNvSpPr>
            <a:spLocks noGrp="1"/>
          </p:cNvSpPr>
          <p:nvPr>
            <p:ph idx="1"/>
          </p:nvPr>
        </p:nvSpPr>
        <p:spPr>
          <a:xfrm>
            <a:off x="304800" y="1066800"/>
            <a:ext cx="8458200" cy="5638800"/>
          </a:xfrm>
        </p:spPr>
        <p:txBody>
          <a:bodyPr>
            <a:noAutofit/>
          </a:bodyPr>
          <a:lstStyle/>
          <a:p>
            <a:pPr marL="0" indent="0" hangingPunct="0">
              <a:buNone/>
            </a:pPr>
            <a:r>
              <a:rPr lang="en-US" sz="1800" b="1" i="1" dirty="0"/>
              <a:t>These are costs that </a:t>
            </a:r>
            <a:r>
              <a:rPr lang="en-US" sz="1800" b="1" i="1" u="sng" dirty="0"/>
              <a:t>do not contribute to the accomplishment of the required junctions</a:t>
            </a:r>
            <a:r>
              <a:rPr lang="en-US" sz="1800" b="1" i="1" dirty="0"/>
              <a:t>. They can be removed without impairing the </a:t>
            </a:r>
            <a:r>
              <a:rPr lang="en-US" sz="1800" b="1" i="1" u="sng" dirty="0"/>
              <a:t>essential</a:t>
            </a:r>
            <a:r>
              <a:rPr lang="en-US" sz="1800" b="1" i="1" dirty="0"/>
              <a:t> performance, quality, reliability, maintainability, sale-ability, etc.</a:t>
            </a:r>
          </a:p>
          <a:p>
            <a:pPr marL="0" indent="0" hangingPunct="0">
              <a:buNone/>
            </a:pPr>
            <a:r>
              <a:rPr lang="en-US" sz="800" dirty="0"/>
              <a:t> </a:t>
            </a:r>
          </a:p>
          <a:p>
            <a:pPr marL="0" indent="0" hangingPunct="0">
              <a:buNone/>
            </a:pPr>
            <a:r>
              <a:rPr lang="en-US" sz="2000" b="1" i="1" dirty="0"/>
              <a:t>Some of the more common reasons for unnecessary costs are:</a:t>
            </a:r>
          </a:p>
          <a:p>
            <a:pPr hangingPunct="0"/>
            <a:endParaRPr lang="en-US" sz="800" dirty="0"/>
          </a:p>
          <a:p>
            <a:pPr hangingPunct="0"/>
            <a:r>
              <a:rPr lang="en-US" sz="2000" dirty="0">
                <a:effectLst>
                  <a:outerShdw blurRad="38100" dist="38100" dir="2700000" algn="tl">
                    <a:srgbClr val="000000">
                      <a:alpha val="43137"/>
                    </a:srgbClr>
                  </a:outerShdw>
                </a:effectLst>
              </a:rPr>
              <a:t>Lack of information (cost, usage) or inaccurate information, before decisions are made</a:t>
            </a:r>
          </a:p>
          <a:p>
            <a:pPr lvl="0" hangingPunct="0"/>
            <a:r>
              <a:rPr lang="en-US" sz="2000" dirty="0">
                <a:effectLst>
                  <a:outerShdw blurRad="38100" dist="38100" dir="2700000" algn="tl">
                    <a:srgbClr val="000000">
                      <a:alpha val="43137"/>
                    </a:srgbClr>
                  </a:outerShdw>
                </a:effectLst>
              </a:rPr>
              <a:t>Lack of ideas or alternatives</a:t>
            </a:r>
          </a:p>
          <a:p>
            <a:pPr lvl="0" hangingPunct="0"/>
            <a:r>
              <a:rPr lang="en-US" sz="2000" dirty="0">
                <a:effectLst>
                  <a:outerShdw blurRad="38100" dist="38100" dir="2700000" algn="tl">
                    <a:srgbClr val="000000">
                      <a:alpha val="43137"/>
                    </a:srgbClr>
                  </a:outerShdw>
                </a:effectLst>
              </a:rPr>
              <a:t>Expediency or temporary circumstances –shortage of time</a:t>
            </a:r>
          </a:p>
          <a:p>
            <a:pPr lvl="0" hangingPunct="0"/>
            <a:r>
              <a:rPr lang="en-US" sz="2000" dirty="0">
                <a:effectLst>
                  <a:outerShdw blurRad="38100" dist="38100" dir="2700000" algn="tl">
                    <a:srgbClr val="000000">
                      <a:alpha val="43137"/>
                    </a:srgbClr>
                  </a:outerShdw>
                </a:effectLst>
              </a:rPr>
              <a:t>Honest but wrong beliefs, mental blocks in certain areas</a:t>
            </a:r>
          </a:p>
          <a:p>
            <a:pPr lvl="0" hangingPunct="0"/>
            <a:r>
              <a:rPr lang="en-US" sz="2000" dirty="0">
                <a:effectLst>
                  <a:outerShdw blurRad="38100" dist="38100" dir="2700000" algn="tl">
                    <a:srgbClr val="000000">
                      <a:alpha val="43137"/>
                    </a:srgbClr>
                  </a:outerShdw>
                </a:effectLst>
              </a:rPr>
              <a:t>Habits and attitudes of persons or organizations</a:t>
            </a:r>
          </a:p>
          <a:p>
            <a:pPr lvl="0" hangingPunct="0"/>
            <a:r>
              <a:rPr lang="en-US" sz="2000" dirty="0">
                <a:effectLst>
                  <a:outerShdw blurRad="38100" dist="38100" dir="2700000" algn="tl">
                    <a:srgbClr val="000000">
                      <a:alpha val="43137"/>
                    </a:srgbClr>
                  </a:outerShdw>
                </a:effectLst>
              </a:rPr>
              <a:t>Policies, procedures, and traditions of organizations, companies, or industries</a:t>
            </a:r>
          </a:p>
          <a:p>
            <a:pPr lvl="0" hangingPunct="0"/>
            <a:r>
              <a:rPr lang="en-US" sz="2000" dirty="0">
                <a:effectLst>
                  <a:outerShdw blurRad="38100" dist="38100" dir="2700000" algn="tl">
                    <a:srgbClr val="000000">
                      <a:alpha val="43137"/>
                    </a:srgbClr>
                  </a:outerShdw>
                </a:effectLst>
              </a:rPr>
              <a:t>Lack of value measurement</a:t>
            </a:r>
          </a:p>
          <a:p>
            <a:pPr lvl="0" hangingPunct="0"/>
            <a:r>
              <a:rPr lang="en-US" sz="2000" dirty="0">
                <a:effectLst>
                  <a:outerShdw blurRad="38100" dist="38100" dir="2700000" algn="tl">
                    <a:srgbClr val="000000">
                      <a:alpha val="43137"/>
                    </a:srgbClr>
                  </a:outerShdw>
                </a:effectLst>
              </a:rPr>
              <a:t>Impact of technological advances</a:t>
            </a:r>
          </a:p>
          <a:p>
            <a:pPr hangingPunct="0"/>
            <a:r>
              <a:rPr lang="en-US" sz="2000" dirty="0">
                <a:effectLst>
                  <a:outerShdw blurRad="38100" dist="38100" dir="2700000" algn="tl">
                    <a:srgbClr val="000000">
                      <a:alpha val="43137"/>
                    </a:srgbClr>
                  </a:outerShdw>
                </a:effectLst>
              </a:rPr>
              <a:t>Insufficient‑or excessive ‑standardization or N.I.H.* factor. (*Not Invented Here.)</a:t>
            </a:r>
          </a:p>
          <a:p>
            <a:pPr lvl="0" hangingPunct="0"/>
            <a:endParaRPr lang="en-US" sz="2000"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06055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Lets Discuss the Function of a Jack</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45277">
            <a:off x="5282362" y="1687553"/>
            <a:ext cx="1551826" cy="155564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73464">
            <a:off x="6972300" y="1417638"/>
            <a:ext cx="1714500" cy="24003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3141" y="3879259"/>
            <a:ext cx="3705225" cy="2533650"/>
          </a:xfrm>
          <a:prstGeom prst="rect">
            <a:avLst/>
          </a:prstGeom>
        </p:spPr>
      </p:pic>
      <p:sp>
        <p:nvSpPr>
          <p:cNvPr id="8" name="TextBox 7"/>
          <p:cNvSpPr txBox="1"/>
          <p:nvPr/>
        </p:nvSpPr>
        <p:spPr>
          <a:xfrm>
            <a:off x="490847" y="1417638"/>
            <a:ext cx="3886200" cy="3693319"/>
          </a:xfrm>
          <a:prstGeom prst="rect">
            <a:avLst/>
          </a:prstGeom>
          <a:noFill/>
        </p:spPr>
        <p:txBody>
          <a:bodyPr wrap="square" rtlCol="0">
            <a:spAutoFit/>
          </a:bodyPr>
          <a:lstStyle/>
          <a:p>
            <a:r>
              <a:rPr lang="en-US" sz="2600" dirty="0">
                <a:latin typeface="Times New Roman" panose="02020603050405020304" pitchFamily="18" charset="0"/>
                <a:cs typeface="Times New Roman" panose="02020603050405020304" pitchFamily="18" charset="0"/>
              </a:rPr>
              <a:t>If I sent you to a store to get a Jack you may need some information to assure you will get what I sent you for…</a:t>
            </a:r>
          </a:p>
          <a:p>
            <a:endParaRPr lang="en-US" sz="2600" dirty="0">
              <a:latin typeface="Times New Roman" panose="02020603050405020304" pitchFamily="18" charset="0"/>
              <a:cs typeface="Times New Roman" panose="02020603050405020304" pitchFamily="18" charset="0"/>
            </a:endParaRPr>
          </a:p>
          <a:p>
            <a:r>
              <a:rPr lang="en-US" sz="26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 to clarify the task I want the floor jack, now what do you need to know?</a:t>
            </a: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1647" y="3390193"/>
            <a:ext cx="1101211" cy="1478280"/>
          </a:xfrm>
          <a:prstGeom prst="rect">
            <a:avLst/>
          </a:prstGeom>
        </p:spPr>
      </p:pic>
    </p:spTree>
    <p:extLst>
      <p:ext uri="{BB962C8B-B14F-4D97-AF65-F5344CB8AC3E}">
        <p14:creationId xmlns:p14="http://schemas.microsoft.com/office/powerpoint/2010/main" val="3003282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Lean Tools and Techniques</a:t>
            </a:r>
          </a:p>
        </p:txBody>
      </p:sp>
      <p:sp>
        <p:nvSpPr>
          <p:cNvPr id="7171" name="Rectangle 3"/>
          <p:cNvSpPr>
            <a:spLocks noGrp="1" noChangeArrowheads="1"/>
          </p:cNvSpPr>
          <p:nvPr>
            <p:ph type="body" idx="1"/>
          </p:nvPr>
        </p:nvSpPr>
        <p:spPr>
          <a:xfrm>
            <a:off x="609600" y="1981200"/>
            <a:ext cx="8001000" cy="4114800"/>
          </a:xfrm>
        </p:spPr>
        <p:txBody>
          <a:bodyPr/>
          <a:lstStyle/>
          <a:p>
            <a:pPr>
              <a:lnSpc>
                <a:spcPct val="90000"/>
              </a:lnSpc>
            </a:pPr>
            <a:r>
              <a:rPr lang="en-US" sz="2800" dirty="0"/>
              <a:t>Value Stream Process Mapping</a:t>
            </a:r>
          </a:p>
          <a:p>
            <a:pPr lvl="1">
              <a:lnSpc>
                <a:spcPct val="90000"/>
              </a:lnSpc>
            </a:pPr>
            <a:r>
              <a:rPr lang="en-US" sz="2400" dirty="0"/>
              <a:t>Value streams are the actions required to create a product or service from raw material until it reaches the customer.  </a:t>
            </a:r>
          </a:p>
          <a:p>
            <a:pPr lvl="2">
              <a:lnSpc>
                <a:spcPct val="90000"/>
              </a:lnSpc>
            </a:pPr>
            <a:r>
              <a:rPr lang="en-US" dirty="0">
                <a:solidFill>
                  <a:srgbClr val="FF0000"/>
                </a:solidFill>
                <a:effectLst>
                  <a:outerShdw blurRad="38100" dist="38100" dir="2700000" algn="tl">
                    <a:srgbClr val="000000">
                      <a:alpha val="43137"/>
                    </a:srgbClr>
                  </a:outerShdw>
                </a:effectLst>
              </a:rPr>
              <a:t>A value stream may include both value and non-value added activities.</a:t>
            </a:r>
          </a:p>
          <a:p>
            <a:pPr lvl="1">
              <a:lnSpc>
                <a:spcPct val="90000"/>
              </a:lnSpc>
            </a:pPr>
            <a:r>
              <a:rPr lang="en-US" sz="2400" dirty="0"/>
              <a:t>Value stream process maps seek to capture the activities taking place while people do the work they do.</a:t>
            </a:r>
          </a:p>
          <a:p>
            <a:pPr lvl="1">
              <a:lnSpc>
                <a:spcPct val="90000"/>
              </a:lnSpc>
            </a:pPr>
            <a:r>
              <a:rPr lang="en-US" sz="2400" dirty="0"/>
              <a:t>Value stream process maps will show where improvements can be made to eliminate non-value added activities.   </a:t>
            </a:r>
          </a:p>
        </p:txBody>
      </p:sp>
    </p:spTree>
    <p:extLst>
      <p:ext uri="{BB962C8B-B14F-4D97-AF65-F5344CB8AC3E}">
        <p14:creationId xmlns:p14="http://schemas.microsoft.com/office/powerpoint/2010/main" val="27128337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Aristotle!</a:t>
            </a:r>
          </a:p>
        </p:txBody>
      </p:sp>
      <p:sp>
        <p:nvSpPr>
          <p:cNvPr id="3" name="Content Placeholder 2"/>
          <p:cNvSpPr>
            <a:spLocks noGrp="1"/>
          </p:cNvSpPr>
          <p:nvPr>
            <p:ph idx="1"/>
          </p:nvPr>
        </p:nvSpPr>
        <p:spPr>
          <a:xfrm>
            <a:off x="457200" y="1447800"/>
            <a:ext cx="8077200" cy="4525963"/>
          </a:xfrm>
        </p:spPr>
        <p:txBody>
          <a:bodyPr>
            <a:normAutofit fontScale="70000" lnSpcReduction="20000"/>
          </a:bodyPr>
          <a:lstStyle/>
          <a:p>
            <a:pPr marL="0" indent="0" hangingPunct="0">
              <a:buNone/>
            </a:pPr>
            <a:r>
              <a:rPr lang="en-US" sz="4000" i="1" dirty="0">
                <a:effectLst>
                  <a:outerShdw blurRad="38100" dist="38100" dir="2700000" algn="tl">
                    <a:srgbClr val="000000">
                      <a:alpha val="43137"/>
                    </a:srgbClr>
                  </a:outerShdw>
                </a:effectLst>
              </a:rPr>
              <a:t>Value. The so‑called "soft science" of economics brought with it a sustained debate about "values. " This philosophic debate seemed to be going strong in 350 B.C. when Aristotle classified kinds of values as:</a:t>
            </a:r>
          </a:p>
          <a:p>
            <a:pPr marL="0" indent="0" hangingPunct="0">
              <a:buNone/>
            </a:pPr>
            <a:r>
              <a:rPr lang="en-US" sz="1400" dirty="0"/>
              <a:t> </a:t>
            </a:r>
          </a:p>
          <a:p>
            <a:pPr lvl="5" hangingPunct="0"/>
            <a:r>
              <a:rPr lang="en-US" sz="36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 Aesthetic</a:t>
            </a:r>
          </a:p>
          <a:p>
            <a:pPr lvl="5" hangingPunct="0"/>
            <a:r>
              <a:rPr lang="en-US" sz="36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b. Ethical</a:t>
            </a:r>
          </a:p>
          <a:p>
            <a:pPr lvl="5" hangingPunct="0"/>
            <a:r>
              <a:rPr lang="en-US" sz="36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c. Moral</a:t>
            </a:r>
          </a:p>
          <a:p>
            <a:pPr lvl="5" hangingPunct="0"/>
            <a:r>
              <a:rPr lang="en-US" sz="36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d. Political</a:t>
            </a:r>
          </a:p>
          <a:p>
            <a:pPr lvl="5" hangingPunct="0"/>
            <a:r>
              <a:rPr lang="en-US" sz="36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e. Social</a:t>
            </a:r>
          </a:p>
          <a:p>
            <a:pPr lvl="5" hangingPunct="0"/>
            <a:r>
              <a:rPr lang="en-US" sz="36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f. Spiritual</a:t>
            </a:r>
          </a:p>
          <a:p>
            <a:pPr lvl="5" hangingPunct="0"/>
            <a:r>
              <a:rPr lang="en-US" sz="36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g. Economic.</a:t>
            </a:r>
          </a:p>
          <a:p>
            <a:endParaRPr lang="en-US" dirty="0"/>
          </a:p>
        </p:txBody>
      </p:sp>
    </p:spTree>
    <p:extLst>
      <p:ext uri="{BB962C8B-B14F-4D97-AF65-F5344CB8AC3E}">
        <p14:creationId xmlns:p14="http://schemas.microsoft.com/office/powerpoint/2010/main" val="1864603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Correa M. Walsh </a:t>
            </a:r>
            <a:r>
              <a:rPr lang="en-US" i="1" dirty="0"/>
              <a:t>(Author)</a:t>
            </a:r>
          </a:p>
        </p:txBody>
      </p:sp>
      <p:sp>
        <p:nvSpPr>
          <p:cNvPr id="3" name="Content Placeholder 2"/>
          <p:cNvSpPr>
            <a:spLocks noGrp="1"/>
          </p:cNvSpPr>
          <p:nvPr>
            <p:ph idx="1"/>
          </p:nvPr>
        </p:nvSpPr>
        <p:spPr/>
        <p:txBody>
          <a:bodyPr/>
          <a:lstStyle/>
          <a:p>
            <a:pPr marL="0" indent="0" hangingPunct="0">
              <a:buNone/>
            </a:pPr>
            <a:r>
              <a:rPr lang="en-US" sz="2800" b="1" dirty="0"/>
              <a:t>In 1926 Correa M. Walsh directed his complete attention </a:t>
            </a:r>
            <a:r>
              <a:rPr lang="en-US" sz="2800" b="1" u="sng" dirty="0"/>
              <a:t>to economic values and </a:t>
            </a:r>
            <a:r>
              <a:rPr lang="en-US" sz="2800" b="1" dirty="0"/>
              <a:t>identified these into four categories:</a:t>
            </a:r>
          </a:p>
          <a:p>
            <a:pPr marL="0" indent="0" hangingPunct="0">
              <a:buNone/>
            </a:pPr>
            <a:r>
              <a:rPr lang="en-US" sz="1200" dirty="0"/>
              <a:t> </a:t>
            </a:r>
          </a:p>
          <a:p>
            <a:pPr lvl="5" hangingPunct="0"/>
            <a:r>
              <a:rPr lang="en-US" sz="3200" dirty="0">
                <a:latin typeface="Times New Roman" pitchFamily="18" charset="0"/>
                <a:cs typeface="Times New Roman" pitchFamily="18" charset="0"/>
              </a:rPr>
              <a:t>Esteem</a:t>
            </a:r>
          </a:p>
          <a:p>
            <a:pPr lvl="5" hangingPunct="0"/>
            <a:r>
              <a:rPr lang="en-US" sz="3200" dirty="0">
                <a:latin typeface="Times New Roman" pitchFamily="18" charset="0"/>
                <a:cs typeface="Times New Roman" pitchFamily="18" charset="0"/>
              </a:rPr>
              <a:t>Exchange (Market)</a:t>
            </a:r>
          </a:p>
          <a:p>
            <a:pPr lvl="5" hangingPunct="0"/>
            <a:r>
              <a:rPr lang="en-US" sz="3200" dirty="0">
                <a:latin typeface="Times New Roman" pitchFamily="18" charset="0"/>
                <a:cs typeface="Times New Roman" pitchFamily="18" charset="0"/>
              </a:rPr>
              <a:t>Cost</a:t>
            </a:r>
          </a:p>
          <a:p>
            <a:pPr lvl="5" hangingPunct="0"/>
            <a:r>
              <a:rPr lang="en-US" sz="3200" dirty="0">
                <a:latin typeface="Times New Roman" pitchFamily="18" charset="0"/>
                <a:cs typeface="Times New Roman" pitchFamily="18" charset="0"/>
              </a:rPr>
              <a:t>Use.</a:t>
            </a:r>
          </a:p>
          <a:p>
            <a:pPr marL="0" indent="0">
              <a:buNone/>
            </a:pPr>
            <a:endParaRPr lang="en-US" dirty="0"/>
          </a:p>
        </p:txBody>
      </p:sp>
    </p:spTree>
    <p:extLst>
      <p:ext uri="{BB962C8B-B14F-4D97-AF65-F5344CB8AC3E}">
        <p14:creationId xmlns:p14="http://schemas.microsoft.com/office/powerpoint/2010/main" val="39290933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Esteem value </a:t>
            </a:r>
          </a:p>
        </p:txBody>
      </p:sp>
      <p:sp>
        <p:nvSpPr>
          <p:cNvPr id="3" name="Content Placeholder 2"/>
          <p:cNvSpPr>
            <a:spLocks noGrp="1"/>
          </p:cNvSpPr>
          <p:nvPr>
            <p:ph idx="1"/>
          </p:nvPr>
        </p:nvSpPr>
        <p:spPr/>
        <p:txBody>
          <a:bodyPr/>
          <a:lstStyle/>
          <a:p>
            <a:r>
              <a:rPr lang="en-US" dirty="0"/>
              <a:t>is appreciation for the customer's desire and willingness to buy services. Since our corporate growth and health are dependent upon this economic value, a portion of our time will be spent in increasing the merit and decreasing the cost for the esteem held by all our customers for our products or service.</a:t>
            </a:r>
          </a:p>
          <a:p>
            <a:pPr marL="0" indent="0">
              <a:buNone/>
            </a:pPr>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7335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exchange (market) value </a:t>
            </a:r>
          </a:p>
        </p:txBody>
      </p:sp>
      <p:sp>
        <p:nvSpPr>
          <p:cNvPr id="3" name="Content Placeholder 2"/>
          <p:cNvSpPr>
            <a:spLocks noGrp="1"/>
          </p:cNvSpPr>
          <p:nvPr>
            <p:ph idx="1"/>
          </p:nvPr>
        </p:nvSpPr>
        <p:spPr/>
        <p:txBody>
          <a:bodyPr/>
          <a:lstStyle/>
          <a:p>
            <a:pPr hangingPunct="0"/>
            <a:r>
              <a:rPr lang="en-US" dirty="0"/>
              <a:t>is the actual measure by which our customers appraise the influence of our competitors and agree to our price. In an appraisal of the market value, the selling organization compares the features, performance, and service of competitor's products as a basis for pricing the services he offers to the customer.</a:t>
            </a: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82707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 value </a:t>
            </a:r>
          </a:p>
        </p:txBody>
      </p:sp>
      <p:sp>
        <p:nvSpPr>
          <p:cNvPr id="3" name="Content Placeholder 2"/>
          <p:cNvSpPr>
            <a:spLocks noGrp="1"/>
          </p:cNvSpPr>
          <p:nvPr>
            <p:ph idx="1"/>
          </p:nvPr>
        </p:nvSpPr>
        <p:spPr/>
        <p:txBody>
          <a:bodyPr>
            <a:normAutofit lnSpcReduction="10000"/>
          </a:bodyPr>
          <a:lstStyle/>
          <a:p>
            <a:pPr hangingPunct="0"/>
            <a:r>
              <a:rPr lang="en-US" dirty="0"/>
              <a:t>usually comes to mind in relation to cost</a:t>
            </a:r>
          </a:p>
          <a:p>
            <a:pPr marL="0" indent="0" hangingPunct="0">
              <a:buNone/>
            </a:pPr>
            <a:r>
              <a:rPr lang="en-US" dirty="0"/>
              <a:t>reduction efforts. Value analysis has a pattern</a:t>
            </a:r>
          </a:p>
          <a:p>
            <a:pPr marL="0" indent="0" hangingPunct="0">
              <a:buNone/>
            </a:pPr>
            <a:r>
              <a:rPr lang="en-US" dirty="0"/>
              <a:t>of historic success in cost reduction, where firm disciplines of cost visibility became the means to see causal relationships which permitted elimination of unnecessary costs. Our design decisions affect the marketplace and our total dollar sales volume. Value analysis uses projected costs as a basis of designing for profit.</a:t>
            </a:r>
          </a:p>
        </p:txBody>
      </p:sp>
    </p:spTree>
    <p:extLst>
      <p:ext uri="{BB962C8B-B14F-4D97-AF65-F5344CB8AC3E}">
        <p14:creationId xmlns:p14="http://schemas.microsoft.com/office/powerpoint/2010/main" val="32213162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value </a:t>
            </a:r>
          </a:p>
        </p:txBody>
      </p:sp>
      <p:sp>
        <p:nvSpPr>
          <p:cNvPr id="3" name="Content Placeholder 2"/>
          <p:cNvSpPr>
            <a:spLocks noGrp="1"/>
          </p:cNvSpPr>
          <p:nvPr>
            <p:ph idx="1"/>
          </p:nvPr>
        </p:nvSpPr>
        <p:spPr/>
        <p:txBody>
          <a:bodyPr>
            <a:normAutofit fontScale="92500" lnSpcReduction="10000"/>
          </a:bodyPr>
          <a:lstStyle/>
          <a:p>
            <a:r>
              <a:rPr lang="en-US" dirty="0"/>
              <a:t>is a concept, which can be applied to a design before the design takes form. Use value is frequently projected on the basis of an insight from comparisons and observations. However, it can also be an orderly calculation of the minimum cost to achieve a specific level of physical performance.</a:t>
            </a:r>
          </a:p>
          <a:p>
            <a:r>
              <a:rPr lang="en-US" i="1" dirty="0"/>
              <a:t>Therefore: Value is a measure of the relationship of utility, or function, to cost as seen by the user (or customer)</a:t>
            </a: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68163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 &amp; Utility</a:t>
            </a:r>
          </a:p>
        </p:txBody>
      </p:sp>
      <p:sp>
        <p:nvSpPr>
          <p:cNvPr id="3" name="Content Placeholder 2"/>
          <p:cNvSpPr>
            <a:spLocks noGrp="1"/>
          </p:cNvSpPr>
          <p:nvPr>
            <p:ph idx="1"/>
          </p:nvPr>
        </p:nvSpPr>
        <p:spPr>
          <a:xfrm>
            <a:off x="533400" y="1447800"/>
            <a:ext cx="8077200" cy="4525963"/>
          </a:xfrm>
        </p:spPr>
        <p:txBody>
          <a:bodyPr/>
          <a:lstStyle/>
          <a:p>
            <a:pPr hangingPunct="0"/>
            <a:r>
              <a:rPr lang="en-US" dirty="0"/>
              <a:t>Function is the natural or characteristic action performed by a product or service.</a:t>
            </a:r>
          </a:p>
          <a:p>
            <a:pPr marL="0" indent="0" hangingPunct="0">
              <a:buNone/>
            </a:pPr>
            <a:r>
              <a:rPr lang="en-US" sz="1200" dirty="0"/>
              <a:t> </a:t>
            </a:r>
          </a:p>
          <a:p>
            <a:pPr marL="682625" indent="0" hangingPunct="0">
              <a:buNone/>
            </a:pPr>
            <a:r>
              <a:rPr lang="en-US" i="1" dirty="0"/>
              <a:t>This includes the basic considerations of the actions that make a product or service work or sell, which stress the use and esteem parts of economic value.</a:t>
            </a:r>
          </a:p>
          <a:p>
            <a:pPr hangingPunct="0"/>
            <a:r>
              <a:rPr lang="en-US" dirty="0"/>
              <a:t>Utility is a measurement of the degree to which an objective is obtained.</a:t>
            </a:r>
          </a:p>
          <a:p>
            <a:pPr marL="0" indent="0" hangingPunct="0">
              <a:buNone/>
            </a:pPr>
            <a:endParaRPr lang="en-US" i="1" dirty="0"/>
          </a:p>
          <a:p>
            <a:pPr marL="0" indent="0">
              <a:buNone/>
            </a:pPr>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92533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 uses a </a:t>
            </a:r>
            <a:r>
              <a:rPr lang="en-US" u="sng" dirty="0"/>
              <a:t>questioning approach </a:t>
            </a:r>
            <a:endParaRPr lang="en-US" dirty="0"/>
          </a:p>
        </p:txBody>
      </p:sp>
      <p:sp>
        <p:nvSpPr>
          <p:cNvPr id="3" name="Content Placeholder 2"/>
          <p:cNvSpPr>
            <a:spLocks noGrp="1"/>
          </p:cNvSpPr>
          <p:nvPr>
            <p:ph idx="1"/>
          </p:nvPr>
        </p:nvSpPr>
        <p:spPr>
          <a:xfrm>
            <a:off x="457200" y="1371600"/>
            <a:ext cx="8229600" cy="4525963"/>
          </a:xfrm>
        </p:spPr>
        <p:txBody>
          <a:bodyPr>
            <a:normAutofit fontScale="85000" lnSpcReduction="10000"/>
          </a:bodyPr>
          <a:lstStyle/>
          <a:p>
            <a:pPr marL="0" indent="0" hangingPunct="0">
              <a:buNone/>
            </a:pPr>
            <a:r>
              <a:rPr lang="en-US" sz="4400" i="1" dirty="0"/>
              <a:t>Value Engineering uses a </a:t>
            </a:r>
            <a:r>
              <a:rPr lang="en-US" sz="4400" i="1" u="sng" dirty="0"/>
              <a:t>questioning approach </a:t>
            </a:r>
            <a:r>
              <a:rPr lang="en-US" sz="4400" i="1" dirty="0"/>
              <a:t>‑based</a:t>
            </a:r>
            <a:r>
              <a:rPr lang="en-US" sz="4400" i="1" u="sng" dirty="0"/>
              <a:t> </a:t>
            </a:r>
            <a:r>
              <a:rPr lang="en-US" sz="4400" i="1" dirty="0"/>
              <a:t>on </a:t>
            </a:r>
            <a:r>
              <a:rPr lang="en-US" sz="4400" i="1" u="sng" dirty="0"/>
              <a:t>6 questions:</a:t>
            </a:r>
            <a:endParaRPr lang="en-US" sz="4400" i="1" dirty="0"/>
          </a:p>
          <a:p>
            <a:pPr marL="0" indent="0" hangingPunct="0">
              <a:buNone/>
            </a:pPr>
            <a:r>
              <a:rPr lang="en-US" sz="1400" dirty="0"/>
              <a:t> </a:t>
            </a:r>
          </a:p>
          <a:p>
            <a:pPr indent="0" hangingPunct="0">
              <a:buNone/>
            </a:pPr>
            <a:r>
              <a:rPr lang="en-US" sz="3300" dirty="0">
                <a:solidFill>
                  <a:srgbClr val="002060"/>
                </a:solidFill>
                <a:effectLst>
                  <a:outerShdw blurRad="38100" dist="38100" dir="2700000" algn="tl">
                    <a:srgbClr val="000000">
                      <a:alpha val="43137"/>
                    </a:srgbClr>
                  </a:outerShdw>
                </a:effectLst>
              </a:rPr>
              <a:t>	1. What is the item, project, or service?</a:t>
            </a:r>
          </a:p>
          <a:p>
            <a:pPr indent="0" hangingPunct="0">
              <a:buNone/>
            </a:pPr>
            <a:r>
              <a:rPr lang="en-US" sz="3300" dirty="0">
                <a:solidFill>
                  <a:srgbClr val="002060"/>
                </a:solidFill>
                <a:effectLst>
                  <a:outerShdw blurRad="38100" dist="38100" dir="2700000" algn="tl">
                    <a:srgbClr val="000000">
                      <a:alpha val="43137"/>
                    </a:srgbClr>
                  </a:outerShdw>
                </a:effectLst>
              </a:rPr>
              <a:t>	2. </a:t>
            </a:r>
            <a:r>
              <a:rPr lang="en-US" sz="3300" u="sng" dirty="0">
                <a:solidFill>
                  <a:srgbClr val="002060"/>
                </a:solidFill>
                <a:effectLst>
                  <a:outerShdw blurRad="38100" dist="38100" dir="2700000" algn="tl">
                    <a:srgbClr val="000000">
                      <a:alpha val="43137"/>
                    </a:srgbClr>
                  </a:outerShdw>
                </a:effectLst>
              </a:rPr>
              <a:t>What does it do?</a:t>
            </a:r>
            <a:r>
              <a:rPr lang="en-US" sz="3300" dirty="0">
                <a:solidFill>
                  <a:srgbClr val="002060"/>
                </a:solidFill>
                <a:effectLst>
                  <a:outerShdw blurRad="38100" dist="38100" dir="2700000" algn="tl">
                    <a:srgbClr val="000000">
                      <a:alpha val="43137"/>
                    </a:srgbClr>
                  </a:outerShdw>
                </a:effectLst>
              </a:rPr>
              <a:t> (Define the function)</a:t>
            </a:r>
          </a:p>
          <a:p>
            <a:pPr indent="0" hangingPunct="0">
              <a:buNone/>
            </a:pPr>
            <a:r>
              <a:rPr lang="en-US" sz="3300" dirty="0">
                <a:solidFill>
                  <a:srgbClr val="002060"/>
                </a:solidFill>
                <a:effectLst>
                  <a:outerShdw blurRad="38100" dist="38100" dir="2700000" algn="tl">
                    <a:srgbClr val="000000">
                      <a:alpha val="43137"/>
                    </a:srgbClr>
                  </a:outerShdw>
                </a:effectLst>
              </a:rPr>
              <a:t>	3.What is the value of the function? (In dollars)</a:t>
            </a:r>
          </a:p>
          <a:p>
            <a:pPr indent="0" hangingPunct="0">
              <a:buNone/>
            </a:pPr>
            <a:r>
              <a:rPr lang="en-US" sz="3300" dirty="0">
                <a:solidFill>
                  <a:srgbClr val="002060"/>
                </a:solidFill>
                <a:effectLst>
                  <a:outerShdw blurRad="38100" dist="38100" dir="2700000" algn="tl">
                    <a:srgbClr val="000000">
                      <a:alpha val="43137"/>
                    </a:srgbClr>
                  </a:outerShdw>
                </a:effectLst>
              </a:rPr>
              <a:t>	4. What does the item, project, or service cost?</a:t>
            </a:r>
          </a:p>
          <a:p>
            <a:pPr indent="0" hangingPunct="0">
              <a:buNone/>
            </a:pPr>
            <a:r>
              <a:rPr lang="en-US" sz="3300" dirty="0">
                <a:solidFill>
                  <a:srgbClr val="002060"/>
                </a:solidFill>
                <a:effectLst>
                  <a:outerShdw blurRad="38100" dist="38100" dir="2700000" algn="tl">
                    <a:srgbClr val="000000">
                      <a:alpha val="43137"/>
                    </a:srgbClr>
                  </a:outerShdw>
                </a:effectLst>
              </a:rPr>
              <a:t>	5. What else will perform the function?</a:t>
            </a:r>
          </a:p>
          <a:p>
            <a:pPr indent="0" hangingPunct="0">
              <a:buNone/>
            </a:pPr>
            <a:r>
              <a:rPr lang="en-US" sz="3300" dirty="0">
                <a:solidFill>
                  <a:srgbClr val="002060"/>
                </a:solidFill>
                <a:effectLst>
                  <a:outerShdw blurRad="38100" dist="38100" dir="2700000" algn="tl">
                    <a:srgbClr val="000000">
                      <a:alpha val="43137"/>
                    </a:srgbClr>
                  </a:outerShdw>
                </a:effectLst>
              </a:rPr>
              <a:t>	6. What will this new approach cost?</a:t>
            </a:r>
          </a:p>
          <a:p>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84975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u="sng" dirty="0"/>
            </a:br>
            <a:r>
              <a:rPr lang="en-US" dirty="0"/>
              <a:t>The Value Analysis job Plan</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pPr marL="0" indent="0" hangingPunct="0">
              <a:buNone/>
            </a:pPr>
            <a:r>
              <a:rPr lang="en-US" b="1" i="1" dirty="0"/>
              <a:t>The job Plan is divided into five phases:</a:t>
            </a:r>
          </a:p>
          <a:p>
            <a:pPr marL="0" indent="0" hangingPunct="0">
              <a:buNone/>
            </a:pPr>
            <a:r>
              <a:rPr lang="en-US" sz="1200" dirty="0"/>
              <a:t> </a:t>
            </a:r>
          </a:p>
          <a:p>
            <a:pPr lvl="5" hangingPunct="0"/>
            <a:r>
              <a:rPr lang="en-US" sz="3800" dirty="0">
                <a:latin typeface="Times New Roman" pitchFamily="18" charset="0"/>
                <a:cs typeface="Times New Roman" pitchFamily="18" charset="0"/>
              </a:rPr>
              <a:t>Information</a:t>
            </a:r>
          </a:p>
          <a:p>
            <a:pPr lvl="5" hangingPunct="0"/>
            <a:r>
              <a:rPr lang="en-US" sz="3800" dirty="0">
                <a:latin typeface="Times New Roman" pitchFamily="18" charset="0"/>
                <a:cs typeface="Times New Roman" pitchFamily="18" charset="0"/>
              </a:rPr>
              <a:t>Creation</a:t>
            </a:r>
          </a:p>
          <a:p>
            <a:pPr lvl="5" hangingPunct="0"/>
            <a:r>
              <a:rPr lang="en-US" sz="3800" dirty="0">
                <a:latin typeface="Times New Roman" pitchFamily="18" charset="0"/>
                <a:cs typeface="Times New Roman" pitchFamily="18" charset="0"/>
              </a:rPr>
              <a:t>Evaluation</a:t>
            </a:r>
          </a:p>
          <a:p>
            <a:pPr lvl="5" hangingPunct="0"/>
            <a:r>
              <a:rPr lang="en-US" sz="3800" dirty="0">
                <a:latin typeface="Times New Roman" pitchFamily="18" charset="0"/>
                <a:cs typeface="Times New Roman" pitchFamily="18" charset="0"/>
              </a:rPr>
              <a:t>Investigation</a:t>
            </a:r>
          </a:p>
          <a:p>
            <a:pPr lvl="5" hangingPunct="0"/>
            <a:r>
              <a:rPr lang="en-US" sz="3800" dirty="0">
                <a:latin typeface="Times New Roman" pitchFamily="18" charset="0"/>
                <a:cs typeface="Times New Roman" pitchFamily="18" charset="0"/>
              </a:rPr>
              <a:t>Recommendation</a:t>
            </a:r>
          </a:p>
          <a:p>
            <a:pPr marL="0" lvl="0" indent="0" hangingPunct="0">
              <a:buNone/>
            </a:pPr>
            <a:endParaRPr lang="en-US" sz="2800" b="1" dirty="0"/>
          </a:p>
          <a:p>
            <a:pPr marL="0" indent="0">
              <a:buNone/>
            </a:pPr>
            <a:r>
              <a:rPr lang="en-US" sz="2800" b="1" i="1" dirty="0"/>
              <a:t>The key to an effective Value Analysis program is the organized and systematic application of the Value Analysis job Plan and the contributing techniques.</a:t>
            </a:r>
          </a:p>
          <a:p>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89491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 of the VA job Plan</a:t>
            </a:r>
          </a:p>
        </p:txBody>
      </p:sp>
      <p:sp>
        <p:nvSpPr>
          <p:cNvPr id="3" name="Content Placeholder 2"/>
          <p:cNvSpPr>
            <a:spLocks noGrp="1"/>
          </p:cNvSpPr>
          <p:nvPr>
            <p:ph idx="1"/>
          </p:nvPr>
        </p:nvSpPr>
        <p:spPr/>
        <p:txBody>
          <a:bodyPr/>
          <a:lstStyle/>
          <a:p>
            <a:pPr marL="0" indent="0" hangingPunct="0">
              <a:buNone/>
            </a:pPr>
            <a:r>
              <a:rPr lang="en-US" b="1" i="1" dirty="0"/>
              <a:t>The purpose of the VA job Plan is to provide a guide in the form of:</a:t>
            </a:r>
          </a:p>
          <a:p>
            <a:pPr marL="0" indent="0" hangingPunct="0">
              <a:buNone/>
            </a:pPr>
            <a:r>
              <a:rPr lang="en-US" sz="1200" dirty="0"/>
              <a:t> </a:t>
            </a:r>
          </a:p>
          <a:p>
            <a:pPr lvl="0" hangingPunct="0"/>
            <a:r>
              <a:rPr lang="en-US" dirty="0"/>
              <a:t>Discrete, sequential steps for the conduct of the analysis</a:t>
            </a:r>
          </a:p>
          <a:p>
            <a:pPr lvl="0" hangingPunct="0"/>
            <a:r>
              <a:rPr lang="en-US" dirty="0"/>
              <a:t>To ensure an organized, systematic, and logical approach.</a:t>
            </a:r>
          </a:p>
          <a:p>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1051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83908CE-B97E-4E01-910A-2341A571BEC0}" type="slidenum">
              <a:rPr lang="en-US" smtClean="0"/>
              <a:pPr>
                <a:defRPr/>
              </a:pPr>
              <a:t>4</a:t>
            </a:fld>
            <a:endParaRPr lang="en-US" dirty="0"/>
          </a:p>
        </p:txBody>
      </p:sp>
      <p:sp>
        <p:nvSpPr>
          <p:cNvPr id="10" name="TextBox 9"/>
          <p:cNvSpPr txBox="1"/>
          <p:nvPr/>
        </p:nvSpPr>
        <p:spPr>
          <a:xfrm>
            <a:off x="533400" y="381000"/>
            <a:ext cx="8001000" cy="461665"/>
          </a:xfrm>
          <a:prstGeom prst="rect">
            <a:avLst/>
          </a:prstGeom>
          <a:noFill/>
        </p:spPr>
        <p:txBody>
          <a:bodyPr wrap="square" rtlCol="0">
            <a:spAutoFit/>
          </a:bodyPr>
          <a:lstStyle/>
          <a:p>
            <a:r>
              <a:rPr lang="en-US" dirty="0">
                <a:solidFill>
                  <a:srgbClr val="002060"/>
                </a:solidFill>
              </a:rPr>
              <a:t>Microsoft Visio Value Stream Map Example</a:t>
            </a:r>
          </a:p>
        </p:txBody>
      </p:sp>
      <p:pic>
        <p:nvPicPr>
          <p:cNvPr id="11" name="Picture 10"/>
          <p:cNvPicPr>
            <a:picLocks noChangeAspect="1"/>
          </p:cNvPicPr>
          <p:nvPr/>
        </p:nvPicPr>
        <p:blipFill>
          <a:blip r:embed="rId3"/>
          <a:stretch>
            <a:fillRect/>
          </a:stretch>
        </p:blipFill>
        <p:spPr>
          <a:xfrm>
            <a:off x="-152400" y="1066800"/>
            <a:ext cx="8947490" cy="5521691"/>
          </a:xfrm>
          <a:prstGeom prst="rect">
            <a:avLst/>
          </a:prstGeom>
        </p:spPr>
      </p:pic>
      <p:sp>
        <p:nvSpPr>
          <p:cNvPr id="12" name="TextBox 11"/>
          <p:cNvSpPr txBox="1"/>
          <p:nvPr/>
        </p:nvSpPr>
        <p:spPr>
          <a:xfrm>
            <a:off x="228600" y="4038600"/>
            <a:ext cx="1447800" cy="1569660"/>
          </a:xfrm>
          <a:prstGeom prst="rect">
            <a:avLst/>
          </a:prstGeom>
          <a:solidFill>
            <a:srgbClr val="FFFF00"/>
          </a:solidFill>
          <a:ln>
            <a:solidFill>
              <a:srgbClr val="FF0000"/>
            </a:solidFill>
          </a:ln>
        </p:spPr>
        <p:txBody>
          <a:bodyPr wrap="square" rtlCol="0">
            <a:spAutoFit/>
          </a:bodyPr>
          <a:lstStyle/>
          <a:p>
            <a:r>
              <a:rPr lang="en-US" sz="1600" b="1" dirty="0">
                <a:solidFill>
                  <a:srgbClr val="FF0000"/>
                </a:solidFill>
              </a:rPr>
              <a:t>These waste measurements   become topics for an Improvement Project</a:t>
            </a:r>
          </a:p>
        </p:txBody>
      </p:sp>
      <p:sp>
        <p:nvSpPr>
          <p:cNvPr id="13" name="Right Arrow 12"/>
          <p:cNvSpPr/>
          <p:nvPr/>
        </p:nvSpPr>
        <p:spPr>
          <a:xfrm>
            <a:off x="1676400" y="4419600"/>
            <a:ext cx="381000" cy="2286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446063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normAutofit fontScale="90000"/>
          </a:bodyPr>
          <a:lstStyle/>
          <a:p>
            <a:br>
              <a:rPr lang="en-US" b="1" u="sng" dirty="0"/>
            </a:br>
            <a:r>
              <a:rPr lang="en-US" dirty="0"/>
              <a:t>Information Phase</a:t>
            </a:r>
            <a:br>
              <a:rPr lang="en-US" dirty="0"/>
            </a:br>
            <a:endParaRPr lang="en-US" dirty="0"/>
          </a:p>
        </p:txBody>
      </p:sp>
      <p:sp>
        <p:nvSpPr>
          <p:cNvPr id="3" name="Content Placeholder 2"/>
          <p:cNvSpPr>
            <a:spLocks noGrp="1"/>
          </p:cNvSpPr>
          <p:nvPr>
            <p:ph idx="1"/>
          </p:nvPr>
        </p:nvSpPr>
        <p:spPr>
          <a:xfrm rot="21448433">
            <a:off x="457200" y="1600200"/>
            <a:ext cx="8229600" cy="4525963"/>
          </a:xfrm>
        </p:spPr>
        <p:txBody>
          <a:bodyPr>
            <a:normAutofit fontScale="70000" lnSpcReduction="20000"/>
          </a:bodyPr>
          <a:lstStyle/>
          <a:p>
            <a:pPr marL="0" indent="0" hangingPunct="0">
              <a:buNone/>
            </a:pPr>
            <a:r>
              <a:rPr lang="en-US" b="1" i="1" dirty="0"/>
              <a:t> The‑functions of this‑phase are:</a:t>
            </a:r>
          </a:p>
          <a:p>
            <a:pPr marL="0" indent="0" hangingPunct="0">
              <a:buNone/>
            </a:pPr>
            <a:endParaRPr lang="en-US" sz="1700" dirty="0"/>
          </a:p>
          <a:p>
            <a:pPr marL="850900" lvl="6" indent="-400050" hangingPunct="0"/>
            <a:r>
              <a:rPr lang="en-US" sz="3400" dirty="0">
                <a:latin typeface="Times New Roman" pitchFamily="18" charset="0"/>
                <a:cs typeface="Times New Roman" pitchFamily="18" charset="0"/>
              </a:rPr>
              <a:t>Gather data </a:t>
            </a:r>
          </a:p>
          <a:p>
            <a:pPr marL="850900" lvl="6" indent="-400050" hangingPunct="0"/>
            <a:r>
              <a:rPr lang="en-US" sz="3400" dirty="0">
                <a:latin typeface="Times New Roman" pitchFamily="18" charset="0"/>
                <a:cs typeface="Times New Roman" pitchFamily="18" charset="0"/>
              </a:rPr>
              <a:t>Organize data </a:t>
            </a:r>
          </a:p>
          <a:p>
            <a:pPr marL="850900" lvl="6" indent="-400050" hangingPunct="0"/>
            <a:r>
              <a:rPr lang="en-US" sz="3400" dirty="0">
                <a:latin typeface="Times New Roman" pitchFamily="18" charset="0"/>
                <a:cs typeface="Times New Roman" pitchFamily="18" charset="0"/>
              </a:rPr>
              <a:t>Analyze data.</a:t>
            </a:r>
          </a:p>
          <a:p>
            <a:pPr marL="2914650" indent="0" hangingPunct="0">
              <a:buNone/>
            </a:pPr>
            <a:r>
              <a:rPr lang="en-US" b="1" i="1" dirty="0"/>
              <a:t>This phase answers four of the questions of the VA questioning approach:</a:t>
            </a:r>
            <a:endParaRPr lang="en-US" sz="2000" b="1" i="1" dirty="0"/>
          </a:p>
          <a:p>
            <a:pPr marL="0" indent="0" hangingPunct="0">
              <a:buNone/>
            </a:pPr>
            <a:r>
              <a:rPr lang="en-US" sz="1700" dirty="0"/>
              <a:t> </a:t>
            </a:r>
          </a:p>
          <a:p>
            <a:pPr marL="4060825" lvl="0" hangingPunct="0"/>
            <a:r>
              <a:rPr lang="en-US" sz="3400" dirty="0"/>
              <a:t>What is it?</a:t>
            </a:r>
          </a:p>
          <a:p>
            <a:pPr marL="4060825" lvl="0" hangingPunct="0"/>
            <a:r>
              <a:rPr lang="en-US" sz="3400" dirty="0"/>
              <a:t>What does it do?</a:t>
            </a:r>
          </a:p>
          <a:p>
            <a:pPr marL="4060825" lvl="0" hangingPunct="0"/>
            <a:r>
              <a:rPr lang="en-US" sz="3400" dirty="0"/>
              <a:t>What is the value of the function?</a:t>
            </a:r>
          </a:p>
          <a:p>
            <a:pPr marL="4060825" lvl="0" hangingPunct="0"/>
            <a:r>
              <a:rPr lang="en-US" sz="3400" dirty="0"/>
              <a:t>What does it cost?</a:t>
            </a:r>
          </a:p>
          <a:p>
            <a:pPr marL="0" lvl="6" indent="0" hangingPunct="0">
              <a:buNone/>
            </a:pPr>
            <a:endParaRPr lang="en-US" sz="3200" dirty="0">
              <a:latin typeface="Times New Roman" pitchFamily="18" charset="0"/>
              <a:cs typeface="Times New Roman" pitchFamily="18" charset="0"/>
            </a:endParaRPr>
          </a:p>
          <a:p>
            <a:endParaRPr lang="en-US" dirty="0"/>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68333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457200"/>
            <a:ext cx="8458200" cy="5539978"/>
          </a:xfrm>
          <a:prstGeom prst="rect">
            <a:avLst/>
          </a:prstGeom>
        </p:spPr>
        <p:txBody>
          <a:bodyPr wrap="square">
            <a:spAutoFit/>
          </a:bodyPr>
          <a:lstStyle/>
          <a:p>
            <a:pPr hangingPunct="0"/>
            <a:r>
              <a:rPr lang="en-US" sz="2000" b="1" dirty="0">
                <a:latin typeface="Times New Roman" pitchFamily="18" charset="0"/>
                <a:cs typeface="Times New Roman" pitchFamily="18" charset="0"/>
              </a:rPr>
              <a:t>The elements are:</a:t>
            </a:r>
          </a:p>
          <a:p>
            <a:pPr hangingPunct="0"/>
            <a:r>
              <a:rPr lang="en-US" sz="1200" dirty="0">
                <a:latin typeface="Times New Roman" pitchFamily="18" charset="0"/>
                <a:cs typeface="Times New Roman" pitchFamily="18" charset="0"/>
              </a:rPr>
              <a:t> </a:t>
            </a:r>
          </a:p>
          <a:p>
            <a:pPr marL="285750" lvl="0" indent="-285750" hangingPunct="0">
              <a:buFont typeface="Arial" pitchFamily="34" charset="0"/>
              <a:buChar char="•"/>
            </a:pPr>
            <a:r>
              <a:rPr lang="en-US" dirty="0">
                <a:latin typeface="Times New Roman" pitchFamily="18" charset="0"/>
                <a:cs typeface="Times New Roman" pitchFamily="18" charset="0"/>
              </a:rPr>
              <a:t>The selection of the item to be analyzed</a:t>
            </a:r>
            <a:endParaRPr lang="en-US" sz="1200" dirty="0">
              <a:latin typeface="Times New Roman" pitchFamily="18" charset="0"/>
              <a:cs typeface="Times New Roman" pitchFamily="18" charset="0"/>
            </a:endParaRPr>
          </a:p>
          <a:p>
            <a:pPr marL="285750" lvl="0" indent="-285750" hangingPunct="0">
              <a:buFont typeface="Arial" pitchFamily="34" charset="0"/>
              <a:buChar char="•"/>
            </a:pPr>
            <a:r>
              <a:rPr lang="en-US" dirty="0">
                <a:latin typeface="Times New Roman" pitchFamily="18" charset="0"/>
                <a:cs typeface="Times New Roman" pitchFamily="18" charset="0"/>
              </a:rPr>
              <a:t>The determination of the kinds of information needed and the sources of that formation</a:t>
            </a:r>
            <a:endParaRPr lang="en-US" sz="1200" dirty="0">
              <a:latin typeface="Times New Roman" pitchFamily="18" charset="0"/>
              <a:cs typeface="Times New Roman" pitchFamily="18" charset="0"/>
            </a:endParaRPr>
          </a:p>
          <a:p>
            <a:pPr marL="285750" lvl="0" indent="-285750" hangingPunct="0">
              <a:buFont typeface="Arial" pitchFamily="34" charset="0"/>
              <a:buChar char="•"/>
            </a:pPr>
            <a:r>
              <a:rPr lang="en-US" dirty="0">
                <a:latin typeface="Times New Roman" pitchFamily="18" charset="0"/>
                <a:cs typeface="Times New Roman" pitchFamily="18" charset="0"/>
              </a:rPr>
              <a:t>The systematic inquiry into all aspects of the item and the collection of all relevant information in order to:</a:t>
            </a:r>
            <a:endParaRPr lang="en-US" sz="1200" dirty="0">
              <a:latin typeface="Times New Roman" pitchFamily="18" charset="0"/>
              <a:cs typeface="Times New Roman" pitchFamily="18" charset="0"/>
            </a:endParaRPr>
          </a:p>
          <a:p>
            <a:pPr hangingPunct="0"/>
            <a:r>
              <a:rPr lang="en-US" sz="1200" dirty="0">
                <a:latin typeface="Times New Roman" pitchFamily="18" charset="0"/>
                <a:cs typeface="Times New Roman" pitchFamily="18" charset="0"/>
              </a:rPr>
              <a:t> </a:t>
            </a:r>
          </a:p>
          <a:p>
            <a:pPr marL="800100" lvl="1" indent="-342900" hangingPunct="0">
              <a:buFont typeface="+mj-lt"/>
              <a:buAutoNum type="arabicPeriod"/>
            </a:pPr>
            <a:r>
              <a:rPr lang="en-US" dirty="0">
                <a:latin typeface="Times New Roman" pitchFamily="18" charset="0"/>
                <a:cs typeface="Times New Roman" pitchFamily="18" charset="0"/>
              </a:rPr>
              <a:t>Define the item and establish its boundaries</a:t>
            </a:r>
            <a:endParaRPr lang="en-US" sz="1200" dirty="0">
              <a:latin typeface="Times New Roman" pitchFamily="18" charset="0"/>
              <a:cs typeface="Times New Roman" pitchFamily="18" charset="0"/>
            </a:endParaRPr>
          </a:p>
          <a:p>
            <a:pPr marL="800100" lvl="1" indent="-342900" hangingPunct="0">
              <a:buFont typeface="+mj-lt"/>
              <a:buAutoNum type="arabicPeriod"/>
            </a:pPr>
            <a:r>
              <a:rPr lang="en-US" dirty="0">
                <a:latin typeface="Times New Roman" pitchFamily="18" charset="0"/>
                <a:cs typeface="Times New Roman" pitchFamily="18" charset="0"/>
              </a:rPr>
              <a:t>Determine the cost of the present item</a:t>
            </a:r>
            <a:endParaRPr lang="en-US" sz="1200" dirty="0">
              <a:latin typeface="Times New Roman" pitchFamily="18" charset="0"/>
              <a:cs typeface="Times New Roman" pitchFamily="18" charset="0"/>
            </a:endParaRPr>
          </a:p>
          <a:p>
            <a:pPr marL="800100" lvl="1" indent="-342900" hangingPunct="0">
              <a:buFont typeface="+mj-lt"/>
              <a:buAutoNum type="arabicPeriod"/>
            </a:pPr>
            <a:r>
              <a:rPr lang="en-US" dirty="0">
                <a:latin typeface="Times New Roman" pitchFamily="18" charset="0"/>
                <a:cs typeface="Times New Roman" pitchFamily="18" charset="0"/>
              </a:rPr>
              <a:t>Determine the constraints on the item.</a:t>
            </a:r>
            <a:endParaRPr lang="en-US" sz="1200" dirty="0">
              <a:latin typeface="Times New Roman" pitchFamily="18" charset="0"/>
              <a:cs typeface="Times New Roman" pitchFamily="18" charset="0"/>
            </a:endParaRPr>
          </a:p>
          <a:p>
            <a:pPr hangingPunct="0"/>
            <a:r>
              <a:rPr lang="en-US" sz="1200" dirty="0">
                <a:latin typeface="Times New Roman" pitchFamily="18" charset="0"/>
                <a:cs typeface="Times New Roman" pitchFamily="18" charset="0"/>
              </a:rPr>
              <a:t> </a:t>
            </a:r>
          </a:p>
          <a:p>
            <a:pPr marL="285750" lvl="0" indent="-285750" hangingPunct="0">
              <a:buFont typeface="Arial" pitchFamily="34" charset="0"/>
              <a:buChar char="•"/>
            </a:pPr>
            <a:r>
              <a:rPr lang="en-US" dirty="0">
                <a:latin typeface="Times New Roman" pitchFamily="18" charset="0"/>
                <a:cs typeface="Times New Roman" pitchFamily="18" charset="0"/>
              </a:rPr>
              <a:t>Information organization and analysis to disclose meaningful relationships, including:</a:t>
            </a:r>
            <a:endParaRPr lang="en-US" sz="1200" dirty="0">
              <a:latin typeface="Times New Roman" pitchFamily="18" charset="0"/>
              <a:cs typeface="Times New Roman" pitchFamily="18" charset="0"/>
            </a:endParaRPr>
          </a:p>
          <a:p>
            <a:pPr hangingPunct="0"/>
            <a:r>
              <a:rPr lang="en-US" sz="1200" dirty="0">
                <a:latin typeface="Times New Roman" pitchFamily="18" charset="0"/>
                <a:cs typeface="Times New Roman" pitchFamily="18" charset="0"/>
              </a:rPr>
              <a:t> </a:t>
            </a:r>
          </a:p>
          <a:p>
            <a:pPr marL="800100" lvl="1" indent="-342900" hangingPunct="0">
              <a:buFont typeface="+mj-lt"/>
              <a:buAutoNum type="arabicPeriod"/>
            </a:pPr>
            <a:r>
              <a:rPr lang="en-US" dirty="0">
                <a:latin typeface="Times New Roman" pitchFamily="18" charset="0"/>
                <a:cs typeface="Times New Roman" pitchFamily="18" charset="0"/>
              </a:rPr>
              <a:t>Cost Analysis (of existing part, method, etc.)</a:t>
            </a:r>
            <a:endParaRPr lang="en-US" sz="1200" dirty="0">
              <a:latin typeface="Times New Roman" pitchFamily="18" charset="0"/>
              <a:cs typeface="Times New Roman" pitchFamily="18" charset="0"/>
            </a:endParaRPr>
          </a:p>
          <a:p>
            <a:pPr marL="800100" lvl="1" indent="-342900" hangingPunct="0">
              <a:buFont typeface="+mj-lt"/>
              <a:buAutoNum type="arabicPeriod"/>
            </a:pPr>
            <a:r>
              <a:rPr lang="en-US" dirty="0">
                <a:latin typeface="Times New Roman" pitchFamily="18" charset="0"/>
                <a:cs typeface="Times New Roman" pitchFamily="18" charset="0"/>
              </a:rPr>
              <a:t>Function Analysis: The identification, definition, classification, and evaluation of functions.</a:t>
            </a:r>
            <a:endParaRPr lang="en-US" sz="1200" dirty="0">
              <a:latin typeface="Times New Roman" pitchFamily="18" charset="0"/>
              <a:cs typeface="Times New Roman" pitchFamily="18" charset="0"/>
            </a:endParaRPr>
          </a:p>
          <a:p>
            <a:pPr marL="800100" lvl="1" indent="-342900" hangingPunct="0">
              <a:buFont typeface="+mj-lt"/>
              <a:buAutoNum type="arabicPeriod"/>
            </a:pPr>
            <a:r>
              <a:rPr lang="en-US" dirty="0">
                <a:latin typeface="Times New Roman" pitchFamily="18" charset="0"/>
                <a:cs typeface="Times New Roman" pitchFamily="18" charset="0"/>
              </a:rPr>
              <a:t>Analysis of technical and other requirements: </a:t>
            </a:r>
          </a:p>
          <a:p>
            <a:pPr lvl="1" hangingPunct="0"/>
            <a:endParaRPr lang="en-US" sz="1200" dirty="0">
              <a:latin typeface="Times New Roman" pitchFamily="18" charset="0"/>
              <a:cs typeface="Times New Roman" pitchFamily="18" charset="0"/>
            </a:endParaRPr>
          </a:p>
          <a:p>
            <a:pPr marL="512763" hangingPunct="0"/>
            <a:r>
              <a:rPr lang="en-US" i="1" dirty="0">
                <a:latin typeface="Times New Roman" pitchFamily="18" charset="0"/>
                <a:cs typeface="Times New Roman" pitchFamily="18" charset="0"/>
              </a:rPr>
              <a:t>The analysis of requirements relative to performance, reliability, service life, maintainability, development and production schedules; also marketing, and so‑called intangibles.</a:t>
            </a:r>
          </a:p>
        </p:txBody>
      </p:sp>
      <p:pic>
        <p:nvPicPr>
          <p:cNvPr id="3" name="Picture 2"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75945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latin typeface="Times New Roman" pitchFamily="18" charset="0"/>
                <a:cs typeface="Times New Roman" pitchFamily="18" charset="0"/>
              </a:rPr>
              <a:t>Creation Phase </a:t>
            </a:r>
          </a:p>
        </p:txBody>
      </p:sp>
      <p:sp>
        <p:nvSpPr>
          <p:cNvPr id="3" name="Rectangle 2"/>
          <p:cNvSpPr/>
          <p:nvPr/>
        </p:nvSpPr>
        <p:spPr>
          <a:xfrm>
            <a:off x="762000" y="1600200"/>
            <a:ext cx="7772400" cy="4031873"/>
          </a:xfrm>
          <a:prstGeom prst="rect">
            <a:avLst/>
          </a:prstGeom>
        </p:spPr>
        <p:txBody>
          <a:bodyPr wrap="square">
            <a:spAutoFit/>
          </a:bodyPr>
          <a:lstStyle/>
          <a:p>
            <a:pPr hangingPunct="0"/>
            <a:r>
              <a:rPr lang="en-US" sz="2000" b="1" dirty="0">
                <a:latin typeface="Times New Roman" pitchFamily="18" charset="0"/>
                <a:cs typeface="Times New Roman" pitchFamily="18" charset="0"/>
              </a:rPr>
              <a:t>The function of this phase is to generate ideas:</a:t>
            </a:r>
          </a:p>
          <a:p>
            <a:pPr hangingPunct="0"/>
            <a:r>
              <a:rPr lang="en-US" sz="1200" dirty="0">
                <a:latin typeface="Times New Roman" pitchFamily="18" charset="0"/>
                <a:cs typeface="Times New Roman" pitchFamily="18" charset="0"/>
              </a:rPr>
              <a:t> </a:t>
            </a:r>
          </a:p>
          <a:p>
            <a:pPr hangingPunct="0"/>
            <a:r>
              <a:rPr lang="en-US" sz="2000" dirty="0">
                <a:latin typeface="Times New Roman" pitchFamily="18" charset="0"/>
                <a:cs typeface="Times New Roman" pitchFamily="18" charset="0"/>
              </a:rPr>
              <a:t>This is the most important phase in the VA job Plan. The Information Phase was just a foundation for this phase. Creative thinking, or creative problem solving, certainly is not peculiar to value engineering. </a:t>
            </a:r>
            <a:r>
              <a:rPr lang="en-US" sz="2000" b="1" i="1" dirty="0">
                <a:latin typeface="Times New Roman" pitchFamily="18" charset="0"/>
                <a:cs typeface="Times New Roman" pitchFamily="18" charset="0"/>
              </a:rPr>
              <a:t>However, a key element in the success of VA has been the emphasis placed on the exploitation of each individual's latent, creative potential.</a:t>
            </a:r>
          </a:p>
          <a:p>
            <a:pPr hangingPunct="0"/>
            <a:r>
              <a:rPr lang="en-US" sz="1200" dirty="0">
                <a:latin typeface="Times New Roman" pitchFamily="18" charset="0"/>
                <a:cs typeface="Times New Roman" pitchFamily="18" charset="0"/>
              </a:rPr>
              <a:t> </a:t>
            </a:r>
          </a:p>
          <a:p>
            <a:pPr hangingPunct="0"/>
            <a:r>
              <a:rPr lang="en-US" sz="2000" dirty="0">
                <a:latin typeface="Times New Roman" pitchFamily="18" charset="0"/>
                <a:cs typeface="Times New Roman" pitchFamily="18" charset="0"/>
              </a:rPr>
              <a:t>There are numerous "ideation" techniques, of which "brainstorming" is probably the best known. You are encouraged to use any of these techniques, singly or in combination, as you see fit.</a:t>
            </a:r>
          </a:p>
          <a:p>
            <a:pPr hangingPunct="0"/>
            <a:r>
              <a:rPr lang="en-US" sz="1200" dirty="0">
                <a:latin typeface="Times New Roman" pitchFamily="18" charset="0"/>
                <a:cs typeface="Times New Roman" pitchFamily="18" charset="0"/>
              </a:rPr>
              <a:t> </a:t>
            </a:r>
          </a:p>
          <a:p>
            <a:pPr hangingPunct="0"/>
            <a:r>
              <a:rPr lang="en-US" sz="2000" dirty="0">
                <a:latin typeface="Times New Roman" pitchFamily="18" charset="0"/>
                <a:cs typeface="Times New Roman" pitchFamily="18" charset="0"/>
              </a:rPr>
              <a:t>This phase answers the VA question, </a:t>
            </a:r>
            <a:r>
              <a:rPr lang="en-US" sz="2000" b="1" dirty="0">
                <a:latin typeface="Times New Roman" pitchFamily="18" charset="0"/>
                <a:cs typeface="Times New Roman" pitchFamily="18" charset="0"/>
              </a:rPr>
              <a:t>"What else will perform the function?”</a:t>
            </a:r>
            <a:endParaRPr lang="en-US" sz="2000" dirty="0">
              <a:latin typeface="Times New Roman" pitchFamily="18" charset="0"/>
              <a:cs typeface="Times New Roman" pitchFamily="18" charset="0"/>
            </a:endParaRP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89684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hangingPunct="0"/>
            <a:br>
              <a:rPr lang="en-US" b="1" u="sng" dirty="0"/>
            </a:br>
            <a:br>
              <a:rPr lang="en-US" b="1" u="sng" dirty="0"/>
            </a:br>
            <a:r>
              <a:rPr lang="en-US" dirty="0">
                <a:latin typeface="Times New Roman" pitchFamily="18" charset="0"/>
                <a:cs typeface="Times New Roman" pitchFamily="18" charset="0"/>
              </a:rPr>
              <a:t>Evaluation Phase</a:t>
            </a:r>
            <a:br>
              <a:rPr lang="en-US" dirty="0"/>
            </a:br>
            <a:br>
              <a:rPr lang="en-US" dirty="0"/>
            </a:br>
            <a:endParaRPr lang="en-US" dirty="0"/>
          </a:p>
        </p:txBody>
      </p:sp>
      <p:sp>
        <p:nvSpPr>
          <p:cNvPr id="3" name="Rectangle 2"/>
          <p:cNvSpPr/>
          <p:nvPr/>
        </p:nvSpPr>
        <p:spPr>
          <a:xfrm>
            <a:off x="914400" y="1443841"/>
            <a:ext cx="7391400" cy="4832092"/>
          </a:xfrm>
          <a:prstGeom prst="rect">
            <a:avLst/>
          </a:prstGeom>
        </p:spPr>
        <p:txBody>
          <a:bodyPr wrap="square">
            <a:spAutoFit/>
          </a:bodyPr>
          <a:lstStyle/>
          <a:p>
            <a:pPr hangingPunct="0"/>
            <a:r>
              <a:rPr lang="en-US" sz="2800" dirty="0">
                <a:latin typeface="Times New Roman" pitchFamily="18" charset="0"/>
                <a:cs typeface="Times New Roman" pitchFamily="18" charset="0"/>
              </a:rPr>
              <a:t>The function of this phase is: </a:t>
            </a:r>
            <a:r>
              <a:rPr lang="en-US" sz="2800" b="1" i="1" dirty="0">
                <a:latin typeface="Times New Roman" pitchFamily="18" charset="0"/>
                <a:cs typeface="Times New Roman" pitchFamily="18" charset="0"/>
              </a:rPr>
              <a:t>Evaluate ideas.</a:t>
            </a:r>
            <a:endParaRPr lang="en-US" sz="1400" i="1" dirty="0">
              <a:latin typeface="Times New Roman" pitchFamily="18" charset="0"/>
              <a:cs typeface="Times New Roman" pitchFamily="18" charset="0"/>
            </a:endParaRPr>
          </a:p>
          <a:p>
            <a:pPr hangingPunct="0"/>
            <a:r>
              <a:rPr lang="en-US" sz="1400" dirty="0">
                <a:latin typeface="Times New Roman" pitchFamily="18" charset="0"/>
                <a:cs typeface="Times New Roman" pitchFamily="18" charset="0"/>
              </a:rPr>
              <a:t> </a:t>
            </a:r>
          </a:p>
          <a:p>
            <a:pPr hangingPunct="0"/>
            <a:r>
              <a:rPr lang="en-US" sz="2800" dirty="0">
                <a:latin typeface="Times New Roman" pitchFamily="18" charset="0"/>
                <a:cs typeface="Times New Roman" pitchFamily="18" charset="0"/>
              </a:rPr>
              <a:t>The objective of this phase of the VA job Plan is the selection, from the ideas conceived during the preceding phase, of the optimum solution to the problem.</a:t>
            </a:r>
            <a:endParaRPr lang="en-US" sz="1400" dirty="0">
              <a:latin typeface="Times New Roman" pitchFamily="18" charset="0"/>
              <a:cs typeface="Times New Roman" pitchFamily="18" charset="0"/>
            </a:endParaRPr>
          </a:p>
          <a:p>
            <a:pPr hangingPunct="0"/>
            <a:r>
              <a:rPr lang="en-US" sz="1400" dirty="0">
                <a:latin typeface="Times New Roman" pitchFamily="18" charset="0"/>
                <a:cs typeface="Times New Roman" pitchFamily="18" charset="0"/>
              </a:rPr>
              <a:t> </a:t>
            </a:r>
          </a:p>
          <a:p>
            <a:pPr hangingPunct="0"/>
            <a:r>
              <a:rPr lang="en-US" sz="2800" dirty="0">
                <a:latin typeface="Times New Roman" pitchFamily="18" charset="0"/>
                <a:cs typeface="Times New Roman" pitchFamily="18" charset="0"/>
              </a:rPr>
              <a:t>In order to ensure the best selection, each idea must be critically evaluated, not only on the basis of potential savings, but also in terms of its effects on performance, schedule, contractual requirements, etc.</a:t>
            </a: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935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Evaluation Phase</a:t>
            </a:r>
          </a:p>
        </p:txBody>
      </p:sp>
      <p:sp>
        <p:nvSpPr>
          <p:cNvPr id="3" name="Rectangle 2"/>
          <p:cNvSpPr/>
          <p:nvPr/>
        </p:nvSpPr>
        <p:spPr>
          <a:xfrm>
            <a:off x="762000" y="2136339"/>
            <a:ext cx="7620000" cy="3046988"/>
          </a:xfrm>
          <a:prstGeom prst="rect">
            <a:avLst/>
          </a:prstGeom>
        </p:spPr>
        <p:txBody>
          <a:bodyPr wrap="square">
            <a:spAutoFit/>
          </a:bodyPr>
          <a:lstStyle/>
          <a:p>
            <a:pPr hangingPunct="0"/>
            <a:r>
              <a:rPr lang="en-US" sz="2400" b="1" i="1" dirty="0">
                <a:latin typeface="Times New Roman" pitchFamily="18" charset="0"/>
                <a:cs typeface="Times New Roman" pitchFamily="18" charset="0"/>
              </a:rPr>
              <a:t>The following considerations must be used when making the evaluations:</a:t>
            </a:r>
          </a:p>
          <a:p>
            <a:pPr hangingPunct="0"/>
            <a:r>
              <a:rPr lang="en-US" sz="2400" dirty="0">
                <a:latin typeface="Times New Roman" pitchFamily="18" charset="0"/>
                <a:cs typeface="Times New Roman" pitchFamily="18" charset="0"/>
              </a:rPr>
              <a:t> </a:t>
            </a:r>
          </a:p>
          <a:p>
            <a:pPr marL="342900" lvl="0" indent="-342900" hangingPunct="0">
              <a:buFont typeface="Arial" pitchFamily="34" charset="0"/>
              <a:buChar char="•"/>
            </a:pPr>
            <a:r>
              <a:rPr lang="en-US" sz="2400" dirty="0">
                <a:latin typeface="Times New Roman" pitchFamily="18" charset="0"/>
                <a:cs typeface="Times New Roman" pitchFamily="18" charset="0"/>
              </a:rPr>
              <a:t>Economic benefits (will it approach the "function value")</a:t>
            </a:r>
          </a:p>
          <a:p>
            <a:pPr marL="342900" lvl="0" indent="-342900" hangingPunct="0">
              <a:buFont typeface="Arial" pitchFamily="34" charset="0"/>
              <a:buChar char="•"/>
            </a:pPr>
            <a:r>
              <a:rPr lang="en-US" sz="2400" dirty="0">
                <a:latin typeface="Times New Roman" pitchFamily="18" charset="0"/>
                <a:cs typeface="Times New Roman" pitchFamily="18" charset="0"/>
              </a:rPr>
              <a:t>Technical feasibility</a:t>
            </a:r>
          </a:p>
          <a:p>
            <a:pPr marL="342900" lvl="0" indent="-342900" hangingPunct="0">
              <a:buFont typeface="Arial" pitchFamily="34" charset="0"/>
              <a:buChar char="•"/>
            </a:pPr>
            <a:r>
              <a:rPr lang="en-US" sz="2400" dirty="0">
                <a:latin typeface="Times New Roman" pitchFamily="18" charset="0"/>
                <a:cs typeface="Times New Roman" pitchFamily="18" charset="0"/>
              </a:rPr>
              <a:t>Schedule</a:t>
            </a:r>
          </a:p>
          <a:p>
            <a:pPr marL="342900" lvl="0" indent="-342900" hangingPunct="0">
              <a:buFont typeface="Arial" pitchFamily="34" charset="0"/>
              <a:buChar char="•"/>
            </a:pPr>
            <a:r>
              <a:rPr lang="en-US" sz="2400" dirty="0">
                <a:latin typeface="Times New Roman" pitchFamily="18" charset="0"/>
                <a:cs typeface="Times New Roman" pitchFamily="18" charset="0"/>
              </a:rPr>
              <a:t>Technical acceptability</a:t>
            </a:r>
          </a:p>
          <a:p>
            <a:pPr marL="342900" lvl="0" indent="-342900" hangingPunct="0">
              <a:buFont typeface="Arial" pitchFamily="34" charset="0"/>
              <a:buChar char="•"/>
            </a:pPr>
            <a:r>
              <a:rPr lang="en-US" sz="2400" dirty="0">
                <a:latin typeface="Times New Roman" pitchFamily="18" charset="0"/>
                <a:cs typeface="Times New Roman" pitchFamily="18" charset="0"/>
              </a:rPr>
              <a:t>Economic analysis.</a:t>
            </a: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60755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br>
              <a:rPr lang="en-US" b="1" u="sng" dirty="0"/>
            </a:br>
            <a:r>
              <a:rPr lang="en-US" dirty="0">
                <a:latin typeface="Times New Roman" pitchFamily="18" charset="0"/>
                <a:cs typeface="Times New Roman" pitchFamily="18" charset="0"/>
              </a:rPr>
              <a:t>Investigation</a:t>
            </a:r>
            <a:r>
              <a:rPr lang="en-US" u="sng" dirty="0">
                <a:latin typeface="Times New Roman" pitchFamily="18" charset="0"/>
                <a:cs typeface="Times New Roman" pitchFamily="18" charset="0"/>
              </a:rPr>
              <a:t> </a:t>
            </a:r>
            <a:r>
              <a:rPr lang="en-US" dirty="0">
                <a:latin typeface="Times New Roman" pitchFamily="18" charset="0"/>
                <a:cs typeface="Times New Roman" pitchFamily="18" charset="0"/>
              </a:rPr>
              <a:t>Phase</a:t>
            </a:r>
            <a:br>
              <a:rPr lang="en-US" dirty="0"/>
            </a:br>
            <a:endParaRPr lang="en-US" dirty="0"/>
          </a:p>
        </p:txBody>
      </p:sp>
      <p:sp>
        <p:nvSpPr>
          <p:cNvPr id="3" name="Rectangle 2"/>
          <p:cNvSpPr/>
          <p:nvPr/>
        </p:nvSpPr>
        <p:spPr>
          <a:xfrm>
            <a:off x="990600" y="1295400"/>
            <a:ext cx="7162800" cy="4524315"/>
          </a:xfrm>
          <a:prstGeom prst="rect">
            <a:avLst/>
          </a:prstGeom>
        </p:spPr>
        <p:txBody>
          <a:bodyPr wrap="square">
            <a:spAutoFit/>
          </a:bodyPr>
          <a:lstStyle/>
          <a:p>
            <a:pPr hangingPunct="0"/>
            <a:r>
              <a:rPr lang="en-US" sz="2000" dirty="0">
                <a:latin typeface="Times New Roman" pitchFamily="18" charset="0"/>
                <a:cs typeface="Times New Roman" pitchFamily="18" charset="0"/>
              </a:rPr>
              <a:t> </a:t>
            </a:r>
            <a:r>
              <a:rPr lang="en-US" sz="2000" u="dash" dirty="0">
                <a:latin typeface="Times New Roman" pitchFamily="18" charset="0"/>
                <a:cs typeface="Times New Roman" pitchFamily="18" charset="0"/>
              </a:rPr>
              <a:t>The function of this Phase is:</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Develop alternatives.</a:t>
            </a:r>
            <a:endParaRPr lang="en-US" sz="1200" dirty="0">
              <a:latin typeface="Times New Roman" pitchFamily="18" charset="0"/>
              <a:cs typeface="Times New Roman" pitchFamily="18" charset="0"/>
            </a:endParaRPr>
          </a:p>
          <a:p>
            <a:pPr hangingPunct="0"/>
            <a:r>
              <a:rPr lang="en-US" sz="1200" dirty="0">
                <a:latin typeface="Times New Roman" pitchFamily="18" charset="0"/>
                <a:cs typeface="Times New Roman" pitchFamily="18" charset="0"/>
              </a:rPr>
              <a:t> </a:t>
            </a:r>
          </a:p>
          <a:p>
            <a:pPr hangingPunct="0"/>
            <a:r>
              <a:rPr lang="en-US" sz="2000" dirty="0">
                <a:latin typeface="Times New Roman" pitchFamily="18" charset="0"/>
                <a:cs typeface="Times New Roman" pitchFamily="18" charset="0"/>
              </a:rPr>
              <a:t>This phase determines how the ideas that were evaluated in the previous phase need to be modified or refined to perform all the essential functions and technical requirements. This becomes a more detailed analysis of the factors used for the preliminary evaluation and selection of ideas.</a:t>
            </a:r>
            <a:endParaRPr lang="en-US" sz="1200" dirty="0">
              <a:latin typeface="Times New Roman" pitchFamily="18" charset="0"/>
              <a:cs typeface="Times New Roman" pitchFamily="18" charset="0"/>
            </a:endParaRPr>
          </a:p>
          <a:p>
            <a:pPr hangingPunct="0"/>
            <a:r>
              <a:rPr lang="en-US" sz="1200" dirty="0">
                <a:latin typeface="Times New Roman" pitchFamily="18" charset="0"/>
                <a:cs typeface="Times New Roman" pitchFamily="18" charset="0"/>
              </a:rPr>
              <a:t> </a:t>
            </a:r>
          </a:p>
          <a:p>
            <a:pPr hangingPunct="0"/>
            <a:r>
              <a:rPr lang="en-US" sz="2000" dirty="0">
                <a:latin typeface="Times New Roman" pitchFamily="18" charset="0"/>
                <a:cs typeface="Times New Roman" pitchFamily="18" charset="0"/>
              </a:rPr>
              <a:t>The assistance of many specialists and vendors or suppliers is necessary as the intent is to confirm and document the practicality, delivery schedule, and cost of the new idea.</a:t>
            </a:r>
            <a:endParaRPr lang="en-US" sz="1200" dirty="0">
              <a:latin typeface="Times New Roman" pitchFamily="18" charset="0"/>
              <a:cs typeface="Times New Roman" pitchFamily="18" charset="0"/>
            </a:endParaRPr>
          </a:p>
          <a:p>
            <a:pPr hangingPunct="0"/>
            <a:r>
              <a:rPr lang="en-US" sz="1200" dirty="0">
                <a:latin typeface="Times New Roman" pitchFamily="18" charset="0"/>
                <a:cs typeface="Times New Roman" pitchFamily="18" charset="0"/>
              </a:rPr>
              <a:t> </a:t>
            </a:r>
          </a:p>
          <a:p>
            <a:pPr hangingPunct="0"/>
            <a:r>
              <a:rPr lang="en-US" sz="2000" b="1" i="1" dirty="0">
                <a:latin typeface="Times New Roman" pitchFamily="18" charset="0"/>
                <a:cs typeface="Times New Roman" pitchFamily="18" charset="0"/>
              </a:rPr>
              <a:t>This phase answers or re-answers the VA questions:</a:t>
            </a:r>
            <a:endParaRPr lang="en-US" sz="1200" b="1" i="1" dirty="0">
              <a:latin typeface="Times New Roman" pitchFamily="18" charset="0"/>
              <a:cs typeface="Times New Roman" pitchFamily="18" charset="0"/>
            </a:endParaRPr>
          </a:p>
          <a:p>
            <a:pPr hangingPunct="0"/>
            <a:r>
              <a:rPr lang="en-US" sz="1200" dirty="0">
                <a:latin typeface="Times New Roman" pitchFamily="18" charset="0"/>
                <a:cs typeface="Times New Roman" pitchFamily="18" charset="0"/>
              </a:rPr>
              <a:t> </a:t>
            </a:r>
          </a:p>
          <a:p>
            <a:pPr marL="800100" lvl="1" indent="-342900" hangingPunct="0">
              <a:buFont typeface="Arial" pitchFamily="34" charset="0"/>
              <a:buChar char="•"/>
            </a:pPr>
            <a:r>
              <a:rPr lang="en-US" sz="2000" dirty="0">
                <a:latin typeface="Times New Roman" pitchFamily="18" charset="0"/>
                <a:cs typeface="Times New Roman" pitchFamily="18" charset="0"/>
              </a:rPr>
              <a:t>What else will perform the function?</a:t>
            </a:r>
          </a:p>
          <a:p>
            <a:pPr marL="800100" lvl="1" indent="-342900" hangingPunct="0">
              <a:buFont typeface="Arial" pitchFamily="34" charset="0"/>
              <a:buChar char="•"/>
            </a:pPr>
            <a:r>
              <a:rPr lang="en-US" sz="2000" dirty="0">
                <a:latin typeface="Times New Roman" pitchFamily="18" charset="0"/>
                <a:cs typeface="Times New Roman" pitchFamily="18" charset="0"/>
              </a:rPr>
              <a:t>What will it cost?</a:t>
            </a:r>
          </a:p>
        </p:txBody>
      </p:sp>
    </p:spTree>
    <p:extLst>
      <p:ext uri="{BB962C8B-B14F-4D97-AF65-F5344CB8AC3E}">
        <p14:creationId xmlns:p14="http://schemas.microsoft.com/office/powerpoint/2010/main" val="23853352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a:latin typeface="Times New Roman" pitchFamily="18" charset="0"/>
                <a:cs typeface="Times New Roman" pitchFamily="18" charset="0"/>
              </a:rPr>
            </a:br>
            <a:r>
              <a:rPr lang="en-US" dirty="0">
                <a:latin typeface="Times New Roman" pitchFamily="18" charset="0"/>
                <a:cs typeface="Times New Roman" pitchFamily="18" charset="0"/>
              </a:rPr>
              <a:t>Recommendation Phase</a:t>
            </a:r>
            <a:br>
              <a:rPr lang="en-US" dirty="0">
                <a:latin typeface="Times New Roman" pitchFamily="18" charset="0"/>
                <a:cs typeface="Times New Roman" pitchFamily="18" charset="0"/>
              </a:rPr>
            </a:br>
            <a:endParaRPr lang="en-US" dirty="0"/>
          </a:p>
        </p:txBody>
      </p:sp>
      <p:sp>
        <p:nvSpPr>
          <p:cNvPr id="3" name="Rectangle 2"/>
          <p:cNvSpPr/>
          <p:nvPr/>
        </p:nvSpPr>
        <p:spPr>
          <a:xfrm>
            <a:off x="914400" y="1305342"/>
            <a:ext cx="7467600" cy="4370427"/>
          </a:xfrm>
          <a:prstGeom prst="rect">
            <a:avLst/>
          </a:prstGeom>
        </p:spPr>
        <p:txBody>
          <a:bodyPr wrap="square">
            <a:spAutoFit/>
          </a:bodyPr>
          <a:lstStyle/>
          <a:p>
            <a:pPr hangingPunct="0"/>
            <a:r>
              <a:rPr lang="en-US" sz="2400" dirty="0">
                <a:latin typeface="Times New Roman" pitchFamily="18" charset="0"/>
                <a:cs typeface="Times New Roman" pitchFamily="18" charset="0"/>
              </a:rPr>
              <a:t>The functions of this‑phase are: </a:t>
            </a:r>
            <a:r>
              <a:rPr lang="en-US" sz="2400" b="1" dirty="0">
                <a:latin typeface="Times New Roman" pitchFamily="18" charset="0"/>
                <a:cs typeface="Times New Roman" pitchFamily="18" charset="0"/>
              </a:rPr>
              <a:t>Present Proposals and Motivate Positive Action.</a:t>
            </a:r>
            <a:endParaRPr lang="en-US" sz="1400" dirty="0">
              <a:latin typeface="Times New Roman" pitchFamily="18" charset="0"/>
              <a:cs typeface="Times New Roman" pitchFamily="18" charset="0"/>
            </a:endParaRPr>
          </a:p>
          <a:p>
            <a:pPr hangingPunct="0"/>
            <a:r>
              <a:rPr lang="en-US" sz="1400" b="1" dirty="0">
                <a:latin typeface="Times New Roman" pitchFamily="18" charset="0"/>
                <a:cs typeface="Times New Roman" pitchFamily="18" charset="0"/>
              </a:rPr>
              <a:t> </a:t>
            </a:r>
            <a:endParaRPr lang="en-US" sz="1400" dirty="0">
              <a:latin typeface="Times New Roman" pitchFamily="18" charset="0"/>
              <a:cs typeface="Times New Roman" pitchFamily="18" charset="0"/>
            </a:endParaRPr>
          </a:p>
          <a:p>
            <a:pPr hangingPunct="0"/>
            <a:r>
              <a:rPr lang="en-US" sz="2400" dirty="0">
                <a:latin typeface="Times New Roman" pitchFamily="18" charset="0"/>
                <a:cs typeface="Times New Roman" pitchFamily="18" charset="0"/>
              </a:rPr>
              <a:t>The successful completion of the Evaluation and Investigation Phases should culminate in selection of the best of the alternatives that have been developed. </a:t>
            </a:r>
          </a:p>
          <a:p>
            <a:pPr hangingPunct="0"/>
            <a:endParaRPr lang="en-US" sz="2400" dirty="0">
              <a:latin typeface="Times New Roman" pitchFamily="18" charset="0"/>
              <a:cs typeface="Times New Roman" pitchFamily="18" charset="0"/>
            </a:endParaRPr>
          </a:p>
          <a:p>
            <a:pPr hangingPunct="0"/>
            <a:r>
              <a:rPr lang="en-US" sz="2400" dirty="0">
                <a:latin typeface="Times New Roman" pitchFamily="18" charset="0"/>
                <a:cs typeface="Times New Roman" pitchFamily="18" charset="0"/>
              </a:rPr>
              <a:t>The next step is to propose this solution to those having authority to implement it or to those in a position to continue the study and make future recommendations. Therefore, it will be necessary to submit a written report covering the project activities, findings, and proposals.</a:t>
            </a:r>
          </a:p>
        </p:txBody>
      </p:sp>
    </p:spTree>
    <p:extLst>
      <p:ext uri="{BB962C8B-B14F-4D97-AF65-F5344CB8AC3E}">
        <p14:creationId xmlns:p14="http://schemas.microsoft.com/office/powerpoint/2010/main" val="6920259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latin typeface="Times New Roman" pitchFamily="18" charset="0"/>
                <a:cs typeface="Times New Roman" pitchFamily="18" charset="0"/>
              </a:rPr>
            </a:br>
            <a:r>
              <a:rPr lang="en-US" dirty="0">
                <a:latin typeface="Times New Roman" pitchFamily="18" charset="0"/>
                <a:cs typeface="Times New Roman" pitchFamily="18" charset="0"/>
              </a:rPr>
              <a:t>The functions of this report are to:</a:t>
            </a:r>
            <a:br>
              <a:rPr lang="en-US" dirty="0">
                <a:latin typeface="Times New Roman" pitchFamily="18" charset="0"/>
                <a:cs typeface="Times New Roman" pitchFamily="18" charset="0"/>
              </a:rPr>
            </a:br>
            <a:endParaRPr lang="en-US" dirty="0"/>
          </a:p>
        </p:txBody>
      </p:sp>
      <p:sp>
        <p:nvSpPr>
          <p:cNvPr id="3" name="Rectangle 2"/>
          <p:cNvSpPr/>
          <p:nvPr/>
        </p:nvSpPr>
        <p:spPr>
          <a:xfrm>
            <a:off x="685800" y="1295400"/>
            <a:ext cx="7696200" cy="4955203"/>
          </a:xfrm>
          <a:prstGeom prst="rect">
            <a:avLst/>
          </a:prstGeom>
        </p:spPr>
        <p:txBody>
          <a:bodyPr wrap="square">
            <a:spAutoFit/>
          </a:bodyPr>
          <a:lstStyle/>
          <a:p>
            <a:pPr hangingPunct="0"/>
            <a:r>
              <a:rPr lang="en-US" sz="2400" dirty="0">
                <a:latin typeface="Times New Roman" pitchFamily="18" charset="0"/>
                <a:cs typeface="Times New Roman" pitchFamily="18" charset="0"/>
              </a:rPr>
              <a:t>Provide the company with a record of what has been done, ideas generated, problem areas investigated, contacts made, etc., which serves as a point of departure if further investigation and action are needed.</a:t>
            </a:r>
            <a:endParaRPr lang="en-US" sz="1400" dirty="0">
              <a:latin typeface="Times New Roman" pitchFamily="18" charset="0"/>
              <a:cs typeface="Times New Roman" pitchFamily="18" charset="0"/>
            </a:endParaRPr>
          </a:p>
          <a:p>
            <a:pPr hangingPunct="0"/>
            <a:r>
              <a:rPr lang="en-US" sz="1400" dirty="0">
                <a:latin typeface="Times New Roman" pitchFamily="18" charset="0"/>
                <a:cs typeface="Times New Roman" pitchFamily="18" charset="0"/>
              </a:rPr>
              <a:t> </a:t>
            </a:r>
          </a:p>
          <a:p>
            <a:pPr lvl="0" hangingPunct="0"/>
            <a:r>
              <a:rPr lang="en-US" sz="2400" dirty="0">
                <a:latin typeface="Times New Roman" pitchFamily="18" charset="0"/>
                <a:cs typeface="Times New Roman" pitchFamily="18" charset="0"/>
              </a:rPr>
              <a:t>Provide a uniform, organized format to follow when recording project analysis work and proposals. </a:t>
            </a:r>
            <a:r>
              <a:rPr lang="en-US" sz="2400" b="1" dirty="0">
                <a:solidFill>
                  <a:srgbClr val="FF0000"/>
                </a:solidFill>
                <a:latin typeface="Times New Roman" pitchFamily="18" charset="0"/>
                <a:cs typeface="Times New Roman" pitchFamily="18" charset="0"/>
              </a:rPr>
              <a:t>(Note, this is an automatic or required process if ISO 9000, QS 9000, or TS 16949 Registered)</a:t>
            </a:r>
            <a:endParaRPr lang="en-US" sz="1400" dirty="0">
              <a:solidFill>
                <a:srgbClr val="FF0000"/>
              </a:solidFill>
              <a:latin typeface="Times New Roman" pitchFamily="18" charset="0"/>
              <a:cs typeface="Times New Roman" pitchFamily="18" charset="0"/>
            </a:endParaRPr>
          </a:p>
          <a:p>
            <a:pPr hangingPunct="0"/>
            <a:r>
              <a:rPr lang="en-US" sz="1400" dirty="0">
                <a:latin typeface="Times New Roman" pitchFamily="18" charset="0"/>
                <a:cs typeface="Times New Roman" pitchFamily="18" charset="0"/>
              </a:rPr>
              <a:t> </a:t>
            </a:r>
          </a:p>
          <a:p>
            <a:pPr lvl="0" hangingPunct="0"/>
            <a:r>
              <a:rPr lang="en-US" sz="2400" dirty="0">
                <a:latin typeface="Times New Roman" pitchFamily="18" charset="0"/>
                <a:cs typeface="Times New Roman" pitchFamily="18" charset="0"/>
              </a:rPr>
              <a:t>Provide top management an insight into projects being studied, and provide middle management with information spotlighting cost saving opportunities in areas under their own jurisdiction.</a:t>
            </a: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58604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5798"/>
            <a:ext cx="8229600" cy="1143000"/>
          </a:xfrm>
        </p:spPr>
        <p:txBody>
          <a:bodyPr>
            <a:normAutofit fontScale="90000"/>
          </a:bodyPr>
          <a:lstStyle/>
          <a:p>
            <a:br>
              <a:rPr lang="en-US" b="1" dirty="0"/>
            </a:br>
            <a:r>
              <a:rPr lang="en-US" dirty="0">
                <a:latin typeface="Times New Roman" pitchFamily="18" charset="0"/>
                <a:cs typeface="Times New Roman" pitchFamily="18" charset="0"/>
              </a:rPr>
              <a:t>Function</a:t>
            </a:r>
            <a:r>
              <a:rPr lang="en-US" b="1" dirty="0">
                <a:latin typeface="Times New Roman" pitchFamily="18" charset="0"/>
                <a:cs typeface="Times New Roman" pitchFamily="18" charset="0"/>
              </a:rPr>
              <a:t> </a:t>
            </a:r>
            <a:r>
              <a:rPr lang="en-US" dirty="0">
                <a:latin typeface="Times New Roman" pitchFamily="18" charset="0"/>
                <a:cs typeface="Times New Roman" pitchFamily="18" charset="0"/>
              </a:rPr>
              <a:t>Analysis</a:t>
            </a:r>
            <a:br>
              <a:rPr lang="en-US" dirty="0">
                <a:latin typeface="Times New Roman" pitchFamily="18" charset="0"/>
                <a:cs typeface="Times New Roman" pitchFamily="18" charset="0"/>
              </a:rPr>
            </a:br>
            <a:endParaRPr lang="en-US" dirty="0"/>
          </a:p>
        </p:txBody>
      </p:sp>
      <p:sp>
        <p:nvSpPr>
          <p:cNvPr id="3" name="Rectangle 2"/>
          <p:cNvSpPr/>
          <p:nvPr/>
        </p:nvSpPr>
        <p:spPr>
          <a:xfrm>
            <a:off x="750275" y="1295400"/>
            <a:ext cx="7631725" cy="4893647"/>
          </a:xfrm>
          <a:prstGeom prst="rect">
            <a:avLst/>
          </a:prstGeom>
        </p:spPr>
        <p:txBody>
          <a:bodyPr wrap="square">
            <a:spAutoFit/>
          </a:bodyPr>
          <a:lstStyle/>
          <a:p>
            <a:pPr hangingPunct="0"/>
            <a:r>
              <a:rPr lang="en-US" sz="2400" dirty="0">
                <a:latin typeface="Times New Roman" pitchFamily="18" charset="0"/>
                <a:cs typeface="Times New Roman" pitchFamily="18" charset="0"/>
              </a:rPr>
              <a:t>Function analysis is the process of (1) identifying, (2) defining, in accordance with the established VA precepts, and (3) assessing the value of the functions of a product, service, or production factor. Function analysis is the very essence of good VA. Without it, you don't have VA; you have something else, probably more-or-less conventional cost reduction. There are four steps to Function Analysis. They are:</a:t>
            </a:r>
          </a:p>
          <a:p>
            <a:pPr hangingPunct="0"/>
            <a:r>
              <a:rPr lang="en-US" sz="2400" dirty="0">
                <a:latin typeface="Times New Roman" pitchFamily="18" charset="0"/>
                <a:cs typeface="Times New Roman" pitchFamily="18" charset="0"/>
              </a:rPr>
              <a:t>  </a:t>
            </a:r>
          </a:p>
          <a:p>
            <a:pPr marL="457200" lvl="0" indent="-457200" hangingPunct="0">
              <a:buFont typeface="+mj-lt"/>
              <a:buAutoNum type="arabicPeriod"/>
            </a:pPr>
            <a:r>
              <a:rPr lang="en-US" sz="2400" u="sng" dirty="0">
                <a:latin typeface="Times New Roman" pitchFamily="18" charset="0"/>
                <a:cs typeface="Times New Roman" pitchFamily="18" charset="0"/>
              </a:rPr>
              <a:t>Identification </a:t>
            </a:r>
            <a:r>
              <a:rPr lang="en-US" sz="2400" dirty="0">
                <a:latin typeface="Times New Roman" pitchFamily="18" charset="0"/>
                <a:cs typeface="Times New Roman" pitchFamily="18" charset="0"/>
              </a:rPr>
              <a:t>of functions and Technical requirements </a:t>
            </a:r>
          </a:p>
          <a:p>
            <a:pPr marL="457200" lvl="0" indent="-457200" hangingPunct="0">
              <a:buFont typeface="+mj-lt"/>
              <a:buAutoNum type="arabicPeriod"/>
            </a:pPr>
            <a:r>
              <a:rPr lang="en-US" sz="2400" u="sng" dirty="0">
                <a:latin typeface="Times New Roman" pitchFamily="18" charset="0"/>
                <a:cs typeface="Times New Roman" pitchFamily="18" charset="0"/>
              </a:rPr>
              <a:t>Definition</a:t>
            </a:r>
            <a:r>
              <a:rPr lang="en-US" sz="2400" dirty="0">
                <a:latin typeface="Times New Roman" pitchFamily="18" charset="0"/>
                <a:cs typeface="Times New Roman" pitchFamily="18" charset="0"/>
              </a:rPr>
              <a:t> of functions in terms of a verb and a noun </a:t>
            </a:r>
          </a:p>
          <a:p>
            <a:pPr marL="457200" lvl="0" indent="-457200" hangingPunct="0">
              <a:buFont typeface="+mj-lt"/>
              <a:buAutoNum type="arabicPeriod"/>
            </a:pPr>
            <a:r>
              <a:rPr lang="en-US" sz="2400" u="sng" dirty="0">
                <a:latin typeface="Times New Roman" pitchFamily="18" charset="0"/>
                <a:cs typeface="Times New Roman" pitchFamily="18" charset="0"/>
              </a:rPr>
              <a:t>Classification </a:t>
            </a:r>
            <a:r>
              <a:rPr lang="en-US" sz="2400" dirty="0">
                <a:latin typeface="Times New Roman" pitchFamily="18" charset="0"/>
                <a:cs typeface="Times New Roman" pitchFamily="18" charset="0"/>
              </a:rPr>
              <a:t>of functions as basic or secondary </a:t>
            </a:r>
          </a:p>
          <a:p>
            <a:pPr marL="457200" lvl="0" indent="-457200" hangingPunct="0">
              <a:buFont typeface="+mj-lt"/>
              <a:buAutoNum type="arabicPeriod"/>
            </a:pPr>
            <a:r>
              <a:rPr lang="en-US" sz="2400" dirty="0">
                <a:latin typeface="Times New Roman" pitchFamily="18" charset="0"/>
                <a:cs typeface="Times New Roman" pitchFamily="18" charset="0"/>
              </a:rPr>
              <a:t>Evaluation of functions and technical requirements</a:t>
            </a: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5135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latin typeface="Times New Roman" pitchFamily="18" charset="0"/>
                <a:cs typeface="Times New Roman" pitchFamily="18" charset="0"/>
              </a:rPr>
              <a:t>Function Analysis</a:t>
            </a:r>
          </a:p>
        </p:txBody>
      </p:sp>
      <p:sp>
        <p:nvSpPr>
          <p:cNvPr id="3" name="Rectangle 2"/>
          <p:cNvSpPr/>
          <p:nvPr/>
        </p:nvSpPr>
        <p:spPr>
          <a:xfrm>
            <a:off x="990600" y="1371600"/>
            <a:ext cx="7162800" cy="3539430"/>
          </a:xfrm>
          <a:prstGeom prst="rect">
            <a:avLst/>
          </a:prstGeom>
        </p:spPr>
        <p:txBody>
          <a:bodyPr wrap="square">
            <a:spAutoFit/>
          </a:bodyPr>
          <a:lstStyle/>
          <a:p>
            <a:pPr hangingPunct="0"/>
            <a:r>
              <a:rPr lang="en-US" sz="2400" b="1" u="sng" dirty="0">
                <a:latin typeface="Times New Roman" pitchFamily="18" charset="0"/>
                <a:cs typeface="Times New Roman" pitchFamily="18" charset="0"/>
              </a:rPr>
              <a:t>Functional Approach Versus Conventional Approach</a:t>
            </a:r>
            <a:endParaRPr lang="en-US" sz="1600" dirty="0">
              <a:latin typeface="Times New Roman" pitchFamily="18" charset="0"/>
              <a:cs typeface="Times New Roman" pitchFamily="18" charset="0"/>
            </a:endParaRPr>
          </a:p>
          <a:p>
            <a:pPr hangingPunct="0"/>
            <a:endParaRPr lang="en-US" sz="1600" dirty="0">
              <a:latin typeface="Times New Roman" pitchFamily="18" charset="0"/>
              <a:cs typeface="Times New Roman" pitchFamily="18" charset="0"/>
            </a:endParaRPr>
          </a:p>
          <a:p>
            <a:pPr marL="342900" indent="-342900" hangingPunct="0">
              <a:buFont typeface="Arial" pitchFamily="34" charset="0"/>
              <a:buChar char="•"/>
            </a:pPr>
            <a:r>
              <a:rPr lang="en-US" sz="2400" dirty="0">
                <a:latin typeface="Times New Roman" pitchFamily="18" charset="0"/>
                <a:cs typeface="Times New Roman" pitchFamily="18" charset="0"/>
              </a:rPr>
              <a:t>The difference can best be illustrated by how questions are asked</a:t>
            </a:r>
            <a:r>
              <a:rPr lang="en-US" sz="1600" dirty="0">
                <a:latin typeface="Times New Roman" pitchFamily="18" charset="0"/>
                <a:cs typeface="Times New Roman" pitchFamily="18" charset="0"/>
              </a:rPr>
              <a:t>.</a:t>
            </a:r>
          </a:p>
          <a:p>
            <a:pPr hangingPunct="0"/>
            <a:r>
              <a:rPr lang="en-US" sz="1600" dirty="0">
                <a:latin typeface="Times New Roman" pitchFamily="18" charset="0"/>
                <a:cs typeface="Times New Roman" pitchFamily="18" charset="0"/>
              </a:rPr>
              <a:t> </a:t>
            </a:r>
          </a:p>
          <a:p>
            <a:pPr hangingPunct="0"/>
            <a:r>
              <a:rPr lang="en-US" sz="2400" b="1" u="sng" dirty="0">
                <a:latin typeface="Times New Roman" pitchFamily="18" charset="0"/>
                <a:cs typeface="Times New Roman" pitchFamily="18" charset="0"/>
              </a:rPr>
              <a:t>Conventional Approach</a:t>
            </a:r>
            <a:r>
              <a:rPr lang="en-US" sz="2400" b="1" dirty="0">
                <a:latin typeface="Times New Roman" pitchFamily="18" charset="0"/>
                <a:cs typeface="Times New Roman" pitchFamily="18" charset="0"/>
              </a:rPr>
              <a:t>:</a:t>
            </a:r>
            <a:r>
              <a:rPr lang="en-US" sz="2400" dirty="0">
                <a:latin typeface="Times New Roman" pitchFamily="18" charset="0"/>
                <a:cs typeface="Times New Roman" pitchFamily="18" charset="0"/>
              </a:rPr>
              <a:t> How can this part be made for less? Software:  How else can we do this task?</a:t>
            </a:r>
            <a:endParaRPr lang="en-US" sz="1600" dirty="0">
              <a:latin typeface="Times New Roman" pitchFamily="18" charset="0"/>
              <a:cs typeface="Times New Roman" pitchFamily="18" charset="0"/>
            </a:endParaRPr>
          </a:p>
          <a:p>
            <a:pPr hangingPunct="0"/>
            <a:r>
              <a:rPr lang="en-US" sz="1600" b="1" dirty="0">
                <a:latin typeface="Times New Roman" pitchFamily="18" charset="0"/>
                <a:cs typeface="Times New Roman" pitchFamily="18" charset="0"/>
              </a:rPr>
              <a:t> </a:t>
            </a:r>
            <a:endParaRPr lang="en-US" sz="1600" dirty="0">
              <a:latin typeface="Times New Roman" pitchFamily="18" charset="0"/>
              <a:cs typeface="Times New Roman" pitchFamily="18" charset="0"/>
            </a:endParaRPr>
          </a:p>
          <a:p>
            <a:pPr hangingPunct="0"/>
            <a:r>
              <a:rPr lang="en-US" sz="2400" b="1" u="sng" dirty="0">
                <a:latin typeface="Times New Roman" pitchFamily="18" charset="0"/>
                <a:cs typeface="Times New Roman" pitchFamily="18" charset="0"/>
              </a:rPr>
              <a:t>Functional Approach</a:t>
            </a:r>
            <a:r>
              <a:rPr lang="en-US" sz="2400" dirty="0">
                <a:latin typeface="Times New Roman" pitchFamily="18" charset="0"/>
                <a:cs typeface="Times New Roman" pitchFamily="18" charset="0"/>
              </a:rPr>
              <a:t>: What is the function?  In what manner can the function be accomplished?</a:t>
            </a:r>
          </a:p>
        </p:txBody>
      </p:sp>
    </p:spTree>
    <p:extLst>
      <p:ext uri="{BB962C8B-B14F-4D97-AF65-F5344CB8AC3E}">
        <p14:creationId xmlns:p14="http://schemas.microsoft.com/office/powerpoint/2010/main" val="228299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Value Stream Mapping Definitions</a:t>
            </a:r>
          </a:p>
        </p:txBody>
      </p:sp>
      <p:sp>
        <p:nvSpPr>
          <p:cNvPr id="4" name="TextBox 3"/>
          <p:cNvSpPr txBox="1"/>
          <p:nvPr/>
        </p:nvSpPr>
        <p:spPr>
          <a:xfrm>
            <a:off x="914400" y="1524000"/>
            <a:ext cx="7772400" cy="4801314"/>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Value Stream Mapping (VSM)</a:t>
            </a:r>
          </a:p>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A special type of flow chart that use, measurements and symbols known as “the language of lean”</a:t>
            </a:r>
          </a:p>
          <a:p>
            <a:pPr marL="742950" lvl="1"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They illustrate, measure, and improve the performance elements of a flow chart.</a:t>
            </a:r>
          </a:p>
          <a:p>
            <a:pPr marL="742950" lvl="1"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They are indicators of undesirable areas in need of improvement of inventory and information flow.</a:t>
            </a:r>
          </a:p>
          <a:p>
            <a:pPr lvl="1"/>
            <a:endParaRPr lang="en-US" dirty="0"/>
          </a:p>
        </p:txBody>
      </p:sp>
    </p:spTree>
    <p:extLst>
      <p:ext uri="{BB962C8B-B14F-4D97-AF65-F5344CB8AC3E}">
        <p14:creationId xmlns:p14="http://schemas.microsoft.com/office/powerpoint/2010/main" val="14590485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b="1" dirty="0">
                <a:latin typeface="Times New Roman" pitchFamily="18" charset="0"/>
                <a:cs typeface="Times New Roman" pitchFamily="18" charset="0"/>
              </a:rPr>
            </a:br>
            <a:r>
              <a:rPr lang="en-US" sz="4000" dirty="0">
                <a:latin typeface="Times New Roman" pitchFamily="18" charset="0"/>
                <a:cs typeface="Times New Roman" pitchFamily="18" charset="0"/>
              </a:rPr>
              <a:t>Ten Fundamental Tenets of Value Analysis</a:t>
            </a:r>
            <a:br>
              <a:rPr lang="en-US" dirty="0">
                <a:latin typeface="Times New Roman" pitchFamily="18" charset="0"/>
                <a:cs typeface="Times New Roman" pitchFamily="18" charset="0"/>
              </a:rPr>
            </a:br>
            <a:endParaRPr lang="en-US" dirty="0"/>
          </a:p>
        </p:txBody>
      </p:sp>
      <p:sp>
        <p:nvSpPr>
          <p:cNvPr id="3" name="Rectangle 2"/>
          <p:cNvSpPr/>
          <p:nvPr/>
        </p:nvSpPr>
        <p:spPr>
          <a:xfrm>
            <a:off x="834013" y="1382286"/>
            <a:ext cx="7391400" cy="4493538"/>
          </a:xfrm>
          <a:prstGeom prst="rect">
            <a:avLst/>
          </a:prstGeom>
        </p:spPr>
        <p:txBody>
          <a:bodyPr wrap="square">
            <a:spAutoFit/>
          </a:bodyPr>
          <a:lstStyle/>
          <a:p>
            <a:pPr hangingPunct="0"/>
            <a:r>
              <a:rPr lang="en-US" sz="2200" dirty="0">
                <a:latin typeface="Times New Roman" pitchFamily="18" charset="0"/>
                <a:cs typeface="Times New Roman" pitchFamily="18" charset="0"/>
              </a:rPr>
              <a:t>1.  The key to increasing profits and improving our competitive position is better satisfaction of customer needs. Customer needs can generally be defined in terms of (a) accomplishing required functions, (b) satisfying quality, reliability, maintainability, safety, service life, and other requirements, (c) meeting schedules, and (d) minimizing costs.</a:t>
            </a:r>
          </a:p>
          <a:p>
            <a:pPr hangingPunct="0"/>
            <a:r>
              <a:rPr lang="en-US" sz="2200" dirty="0">
                <a:latin typeface="Times New Roman" pitchFamily="18" charset="0"/>
                <a:cs typeface="Times New Roman" pitchFamily="18" charset="0"/>
              </a:rPr>
              <a:t> </a:t>
            </a:r>
          </a:p>
          <a:p>
            <a:pPr hangingPunct="0"/>
            <a:r>
              <a:rPr lang="en-US" sz="2200" dirty="0">
                <a:latin typeface="Times New Roman" pitchFamily="18" charset="0"/>
                <a:cs typeface="Times New Roman" pitchFamily="18" charset="0"/>
              </a:rPr>
              <a:t>2. Providing the customer with a product or service which represents maximum value requires consideration of total cost to the customer. Consequently, selling price alone does not indicate whether or not the customer is receiving maximum value. Operating costs, service life, maintainability, and many other factors influence the total cost to the customer.</a:t>
            </a:r>
          </a:p>
        </p:txBody>
      </p:sp>
    </p:spTree>
    <p:extLst>
      <p:ext uri="{BB962C8B-B14F-4D97-AF65-F5344CB8AC3E}">
        <p14:creationId xmlns:p14="http://schemas.microsoft.com/office/powerpoint/2010/main" val="12302799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latin typeface="Times New Roman" pitchFamily="18" charset="0"/>
                <a:cs typeface="Times New Roman" pitchFamily="18" charset="0"/>
              </a:rPr>
              <a:t>Ten Fundamental Tenets of Value Analysis</a:t>
            </a:r>
            <a:endParaRPr lang="en-US" dirty="0"/>
          </a:p>
        </p:txBody>
      </p:sp>
      <p:sp>
        <p:nvSpPr>
          <p:cNvPr id="3" name="Rectangle 2"/>
          <p:cNvSpPr/>
          <p:nvPr/>
        </p:nvSpPr>
        <p:spPr>
          <a:xfrm>
            <a:off x="723900" y="1600200"/>
            <a:ext cx="7696200" cy="4539704"/>
          </a:xfrm>
          <a:prstGeom prst="rect">
            <a:avLst/>
          </a:prstGeom>
        </p:spPr>
        <p:txBody>
          <a:bodyPr wrap="square">
            <a:spAutoFit/>
          </a:bodyPr>
          <a:lstStyle/>
          <a:p>
            <a:pPr hangingPunct="0"/>
            <a:r>
              <a:rPr lang="en-US" sz="2200" dirty="0"/>
              <a:t>3</a:t>
            </a:r>
            <a:r>
              <a:rPr lang="en-US" sz="2200" dirty="0">
                <a:latin typeface="Times New Roman" pitchFamily="18" charset="0"/>
                <a:cs typeface="Times New Roman" pitchFamily="18" charset="0"/>
              </a:rPr>
              <a:t>.  There shall be no degradation of quality, reliability, or other characteristics essential to performance requirements, but quality or performance characteristic's that exceed what is necessary to perform functions represent waste and should be challenged. This is an inviolable rule of VA</a:t>
            </a:r>
            <a:r>
              <a:rPr lang="en-US" sz="2200" b="1" i="1" dirty="0">
                <a:latin typeface="Times New Roman" pitchFamily="18" charset="0"/>
                <a:cs typeface="Times New Roman" pitchFamily="18" charset="0"/>
              </a:rPr>
              <a:t> (Note: without </a:t>
            </a:r>
            <a:r>
              <a:rPr lang="en-US" sz="2200" b="1" i="1" u="sng" dirty="0">
                <a:latin typeface="Times New Roman" pitchFamily="18" charset="0"/>
                <a:cs typeface="Times New Roman" pitchFamily="18" charset="0"/>
              </a:rPr>
              <a:t>Reliability Engineering </a:t>
            </a:r>
            <a:r>
              <a:rPr lang="en-US" sz="2200" b="1" i="1" dirty="0">
                <a:latin typeface="Times New Roman" pitchFamily="18" charset="0"/>
                <a:cs typeface="Times New Roman" pitchFamily="18" charset="0"/>
              </a:rPr>
              <a:t>measurements, or data, this cannot be accomplished)</a:t>
            </a:r>
            <a:endParaRPr lang="en-US" sz="2200" dirty="0">
              <a:latin typeface="Times New Roman" pitchFamily="18" charset="0"/>
              <a:cs typeface="Times New Roman" pitchFamily="18" charset="0"/>
            </a:endParaRPr>
          </a:p>
          <a:p>
            <a:pPr hangingPunct="0"/>
            <a:r>
              <a:rPr lang="en-US" sz="900" dirty="0">
                <a:latin typeface="Times New Roman" pitchFamily="18" charset="0"/>
                <a:cs typeface="Times New Roman" pitchFamily="18" charset="0"/>
              </a:rPr>
              <a:t> </a:t>
            </a:r>
          </a:p>
          <a:p>
            <a:pPr lvl="0" hangingPunct="0"/>
            <a:r>
              <a:rPr lang="en-US" sz="2200" dirty="0">
                <a:latin typeface="Times New Roman" pitchFamily="18" charset="0"/>
                <a:cs typeface="Times New Roman" pitchFamily="18" charset="0"/>
              </a:rPr>
              <a:t>4. The two keys to achieving maximum value are: </a:t>
            </a:r>
            <a:endParaRPr lang="en-US" sz="1600" dirty="0">
              <a:latin typeface="Times New Roman" pitchFamily="18" charset="0"/>
              <a:cs typeface="Times New Roman" pitchFamily="18" charset="0"/>
            </a:endParaRPr>
          </a:p>
          <a:p>
            <a:pPr lvl="0" hangingPunct="0"/>
            <a:endParaRPr lang="en-US" sz="1600" dirty="0">
              <a:latin typeface="Times New Roman" pitchFamily="18" charset="0"/>
              <a:cs typeface="Times New Roman" pitchFamily="18" charset="0"/>
            </a:endParaRPr>
          </a:p>
          <a:p>
            <a:pPr marL="800100" lvl="1" indent="-342900" hangingPunct="0">
              <a:buFont typeface="+mj-lt"/>
              <a:buAutoNum type="arabicPeriod"/>
            </a:pPr>
            <a:r>
              <a:rPr lang="en-US" sz="2200"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Identification and elimination of non­essential functions and technical requirements. </a:t>
            </a:r>
          </a:p>
          <a:p>
            <a:pPr marL="800100" lvl="1" indent="-342900" hangingPunct="0">
              <a:buFont typeface="+mj-lt"/>
              <a:buAutoNum type="arabicPeriod"/>
            </a:pPr>
            <a:r>
              <a:rPr lang="en-US" sz="2200"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Assurance that essential functions and technical requirements are accomplished at the lowest total cost to the customer.</a:t>
            </a: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55916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latin typeface="Times New Roman" pitchFamily="18" charset="0"/>
                <a:cs typeface="Times New Roman" pitchFamily="18" charset="0"/>
              </a:rPr>
              <a:t>Ten Fundamental Tenets of Value Analysis</a:t>
            </a:r>
            <a:endParaRPr lang="en-US" dirty="0"/>
          </a:p>
        </p:txBody>
      </p:sp>
      <p:sp>
        <p:nvSpPr>
          <p:cNvPr id="3" name="Rectangle 2"/>
          <p:cNvSpPr/>
          <p:nvPr/>
        </p:nvSpPr>
        <p:spPr>
          <a:xfrm>
            <a:off x="685800" y="1642905"/>
            <a:ext cx="7924800" cy="4493538"/>
          </a:xfrm>
          <a:prstGeom prst="rect">
            <a:avLst/>
          </a:prstGeom>
        </p:spPr>
        <p:txBody>
          <a:bodyPr wrap="square">
            <a:spAutoFit/>
          </a:bodyPr>
          <a:lstStyle/>
          <a:p>
            <a:pPr hangingPunct="0"/>
            <a:r>
              <a:rPr lang="en-US" sz="2200" dirty="0">
                <a:latin typeface="Times New Roman" pitchFamily="18" charset="0"/>
                <a:cs typeface="Times New Roman" pitchFamily="18" charset="0"/>
              </a:rPr>
              <a:t>5.  Costs, which do not contribute to the accomplishment of required functions, are "unnecessary costs" and should be eliminated.</a:t>
            </a:r>
          </a:p>
          <a:p>
            <a:pPr hangingPunct="0"/>
            <a:r>
              <a:rPr lang="en-US" sz="2200" dirty="0">
                <a:latin typeface="Times New Roman" pitchFamily="18" charset="0"/>
                <a:cs typeface="Times New Roman" pitchFamily="18" charset="0"/>
              </a:rPr>
              <a:t> </a:t>
            </a:r>
          </a:p>
          <a:p>
            <a:pPr hangingPunct="0"/>
            <a:r>
              <a:rPr lang="en-US" sz="2200" dirty="0">
                <a:latin typeface="Times New Roman" pitchFamily="18" charset="0"/>
                <a:cs typeface="Times New Roman" pitchFamily="18" charset="0"/>
              </a:rPr>
              <a:t>6. Most products and services contain unnecessary costs, which are "built in" by a wide variety of factors; most of these factors are traceable to the imperfections of human behavior.</a:t>
            </a:r>
          </a:p>
          <a:p>
            <a:pPr marL="457200" indent="-457200" hangingPunct="0">
              <a:buAutoNum type="arabicPeriod" startAt="6"/>
            </a:pPr>
            <a:endParaRPr lang="en-US" sz="2200" dirty="0">
              <a:latin typeface="Times New Roman" pitchFamily="18" charset="0"/>
              <a:cs typeface="Times New Roman" pitchFamily="18" charset="0"/>
            </a:endParaRPr>
          </a:p>
          <a:p>
            <a:pPr hangingPunct="0"/>
            <a:r>
              <a:rPr lang="en-US" sz="2200" dirty="0">
                <a:latin typeface="Times New Roman" pitchFamily="18" charset="0"/>
                <a:cs typeface="Times New Roman" pitchFamily="18" charset="0"/>
              </a:rPr>
              <a:t>7. "Cost visibility" is a prerequisite to cost reduction or avoidance. To be eliminated, costs must be visible to those whose decisions affect cost. "Cost visibility" requires that costs be identified, measured, and communicated to everyone in the organization making such decisions.</a:t>
            </a:r>
          </a:p>
          <a:p>
            <a:pPr marL="457200" indent="-457200" hangingPunct="0">
              <a:buAutoNum type="arabicPeriod" startAt="6"/>
            </a:pPr>
            <a:endParaRPr lang="en-US" sz="2200" dirty="0">
              <a:latin typeface="Times New Roman" pitchFamily="18" charset="0"/>
              <a:cs typeface="Times New Roman" pitchFamily="18" charset="0"/>
            </a:endParaRPr>
          </a:p>
        </p:txBody>
      </p:sp>
      <p:pic>
        <p:nvPicPr>
          <p:cNvPr id="4" name="Picture 3"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10504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latin typeface="Times New Roman" pitchFamily="18" charset="0"/>
                <a:cs typeface="Times New Roman" pitchFamily="18" charset="0"/>
              </a:rPr>
              <a:t>Ten Fundamental Tenets of Value Analysis</a:t>
            </a:r>
            <a:endParaRPr lang="en-US" dirty="0"/>
          </a:p>
        </p:txBody>
      </p:sp>
      <p:sp>
        <p:nvSpPr>
          <p:cNvPr id="3" name="Rectangle 2"/>
          <p:cNvSpPr/>
          <p:nvPr/>
        </p:nvSpPr>
        <p:spPr>
          <a:xfrm>
            <a:off x="841549" y="1632857"/>
            <a:ext cx="7620000" cy="4154984"/>
          </a:xfrm>
          <a:prstGeom prst="rect">
            <a:avLst/>
          </a:prstGeom>
        </p:spPr>
        <p:txBody>
          <a:bodyPr wrap="square">
            <a:spAutoFit/>
          </a:bodyPr>
          <a:lstStyle/>
          <a:p>
            <a:pPr hangingPunct="0"/>
            <a:r>
              <a:rPr lang="en-US" sz="2200" dirty="0">
                <a:latin typeface="Times New Roman" pitchFamily="18" charset="0"/>
                <a:cs typeface="Times New Roman" pitchFamily="18" charset="0"/>
              </a:rPr>
              <a:t>8. Poor value is more often caused by lack of ideas than by lack of technology. It is for this reason that VA places so much emphasis on creative thinking, overcoming roadblocks, and changing habits and attitudes.</a:t>
            </a:r>
          </a:p>
          <a:p>
            <a:pPr hangingPunct="0"/>
            <a:endParaRPr lang="en-US" sz="2200" dirty="0">
              <a:latin typeface="Times New Roman" pitchFamily="18" charset="0"/>
              <a:cs typeface="Times New Roman" pitchFamily="18" charset="0"/>
            </a:endParaRPr>
          </a:p>
          <a:p>
            <a:pPr hangingPunct="0"/>
            <a:r>
              <a:rPr lang="en-US" sz="2200" dirty="0">
                <a:latin typeface="Times New Roman" pitchFamily="18" charset="0"/>
                <a:cs typeface="Times New Roman" pitchFamily="18" charset="0"/>
              </a:rPr>
              <a:t>9.  The major cause of poor value in products and services is insufficient information at the point (and time) of decision-making. Therefore, the achievement of better value requires that more and better information be provided to personnel making decisions, which affect value. The recognition of this fact explains the emphasis in Value Analysis on information techniques and the utilization of resources.</a:t>
            </a:r>
          </a:p>
        </p:txBody>
      </p:sp>
    </p:spTree>
    <p:extLst>
      <p:ext uri="{BB962C8B-B14F-4D97-AF65-F5344CB8AC3E}">
        <p14:creationId xmlns:p14="http://schemas.microsoft.com/office/powerpoint/2010/main" val="32082526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latin typeface="Times New Roman" pitchFamily="18" charset="0"/>
                <a:cs typeface="Times New Roman" pitchFamily="18" charset="0"/>
              </a:rPr>
              <a:t>Ten Fundamental Tenets of Value Analysis</a:t>
            </a:r>
            <a:endParaRPr lang="en-US" dirty="0"/>
          </a:p>
        </p:txBody>
      </p:sp>
      <p:sp>
        <p:nvSpPr>
          <p:cNvPr id="3" name="Rectangle 2"/>
          <p:cNvSpPr/>
          <p:nvPr/>
        </p:nvSpPr>
        <p:spPr>
          <a:xfrm>
            <a:off x="800100" y="1600200"/>
            <a:ext cx="7734300" cy="4401205"/>
          </a:xfrm>
          <a:prstGeom prst="rect">
            <a:avLst/>
          </a:prstGeom>
        </p:spPr>
        <p:txBody>
          <a:bodyPr wrap="square">
            <a:spAutoFit/>
          </a:bodyPr>
          <a:lstStyle/>
          <a:p>
            <a:pPr hangingPunct="0"/>
            <a:r>
              <a:rPr lang="en-US" sz="2200" dirty="0">
                <a:latin typeface="Times New Roman" pitchFamily="18" charset="0"/>
                <a:cs typeface="Times New Roman" pitchFamily="18" charset="0"/>
              </a:rPr>
              <a:t>10. Value Analysis is, and must always remain, an advisory function. It does not arrogate any of the responsibilities or authority of other organizational functions. Its job is to help others do their jobs better.</a:t>
            </a:r>
          </a:p>
          <a:p>
            <a:pPr hangingPunct="0"/>
            <a:r>
              <a:rPr lang="en-US" sz="1600" dirty="0">
                <a:latin typeface="Times New Roman" pitchFamily="18" charset="0"/>
                <a:cs typeface="Times New Roman" pitchFamily="18" charset="0"/>
              </a:rPr>
              <a:t>  </a:t>
            </a:r>
          </a:p>
          <a:p>
            <a:pPr hangingPunct="0"/>
            <a:r>
              <a:rPr lang="en-US" sz="2200" i="1" dirty="0">
                <a:latin typeface="Times New Roman" pitchFamily="18" charset="0"/>
                <a:cs typeface="Times New Roman" pitchFamily="18" charset="0"/>
              </a:rPr>
              <a:t>These are the fundamentals of Value Analysis. The knowledge of these concepts and techniques provides only the theory for lower costs, better value, and higher profits. It is their application that results in substantial cost avoidance, cost reduction, and product improvement. Learn these fundamentals, apply them, and improve your skill in </a:t>
            </a:r>
            <a:r>
              <a:rPr lang="en-US" sz="2200" i="1" u="sng" dirty="0">
                <a:latin typeface="Times New Roman" pitchFamily="18" charset="0"/>
                <a:cs typeface="Times New Roman" pitchFamily="18" charset="0"/>
              </a:rPr>
              <a:t>identifying and removing unnecessary costs.</a:t>
            </a:r>
            <a:endParaRPr lang="en-US" sz="2200" i="1" dirty="0">
              <a:latin typeface="Times New Roman" pitchFamily="18" charset="0"/>
              <a:cs typeface="Times New Roman" pitchFamily="18" charset="0"/>
            </a:endParaRPr>
          </a:p>
          <a:p>
            <a:pPr hangingPunct="0"/>
            <a:r>
              <a:rPr lang="en-US" sz="2200" b="1" i="1" dirty="0">
                <a:solidFill>
                  <a:srgbClr val="FF0000"/>
                </a:solidFill>
                <a:latin typeface="Times New Roman" pitchFamily="18" charset="0"/>
                <a:cs typeface="Times New Roman" pitchFamily="18" charset="0"/>
              </a:rPr>
              <a:t>In so doing you will strengthen the security of both YOURSELF and YOU’RE COMPANY.</a:t>
            </a:r>
          </a:p>
        </p:txBody>
      </p:sp>
    </p:spTree>
    <p:extLst>
      <p:ext uri="{BB962C8B-B14F-4D97-AF65-F5344CB8AC3E}">
        <p14:creationId xmlns:p14="http://schemas.microsoft.com/office/powerpoint/2010/main" val="59899073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265238"/>
          </a:xfrm>
        </p:spPr>
        <p:txBody>
          <a:bodyPr>
            <a:normAutofit fontScale="90000"/>
          </a:bodyPr>
          <a:lstStyle/>
          <a:p>
            <a:pPr hangingPunct="0"/>
            <a:br>
              <a:rPr lang="en-US" dirty="0">
                <a:latin typeface="Times New Roman" pitchFamily="18" charset="0"/>
                <a:cs typeface="Times New Roman" pitchFamily="18" charset="0"/>
              </a:rPr>
            </a:br>
            <a:endParaRPr lang="en-US" dirty="0"/>
          </a:p>
        </p:txBody>
      </p:sp>
      <p:sp>
        <p:nvSpPr>
          <p:cNvPr id="5" name="Rectangle 4"/>
          <p:cNvSpPr/>
          <p:nvPr/>
        </p:nvSpPr>
        <p:spPr>
          <a:xfrm>
            <a:off x="2895600" y="1916793"/>
            <a:ext cx="4572000" cy="3970318"/>
          </a:xfrm>
          <a:prstGeom prst="rect">
            <a:avLst/>
          </a:prstGeom>
        </p:spPr>
        <p:txBody>
          <a:bodyPr>
            <a:spAutoFit/>
          </a:bodyPr>
          <a:lstStyle/>
          <a:p>
            <a:pPr hangingPunct="0"/>
            <a:r>
              <a:rPr lang="en-US" sz="2800" dirty="0">
                <a:latin typeface="Times New Roman" pitchFamily="18" charset="0"/>
                <a:cs typeface="Times New Roman" pitchFamily="18" charset="0"/>
              </a:rPr>
              <a:t>Quality Assurance</a:t>
            </a:r>
          </a:p>
          <a:p>
            <a:pPr lvl="0" hangingPunct="0"/>
            <a:r>
              <a:rPr lang="en-US" sz="2800" dirty="0">
                <a:latin typeface="Times New Roman" pitchFamily="18" charset="0"/>
                <a:cs typeface="Times New Roman" pitchFamily="18" charset="0"/>
              </a:rPr>
              <a:t>Concurrent Engineering</a:t>
            </a:r>
          </a:p>
          <a:p>
            <a:pPr lvl="0" hangingPunct="0"/>
            <a:r>
              <a:rPr lang="en-US" sz="2800" dirty="0">
                <a:latin typeface="Times New Roman" pitchFamily="18" charset="0"/>
                <a:cs typeface="Times New Roman" pitchFamily="18" charset="0"/>
              </a:rPr>
              <a:t>Value Analysis</a:t>
            </a:r>
          </a:p>
          <a:p>
            <a:pPr lvl="0" hangingPunct="0"/>
            <a:r>
              <a:rPr lang="en-US" sz="2800" dirty="0">
                <a:latin typeface="Times New Roman" pitchFamily="18" charset="0"/>
                <a:cs typeface="Times New Roman" pitchFamily="18" charset="0"/>
              </a:rPr>
              <a:t>Value Assurance</a:t>
            </a:r>
          </a:p>
          <a:p>
            <a:pPr lvl="0" hangingPunct="0"/>
            <a:r>
              <a:rPr lang="en-US" sz="2800" dirty="0">
                <a:latin typeface="Times New Roman" pitchFamily="18" charset="0"/>
                <a:cs typeface="Times New Roman" pitchFamily="18" charset="0"/>
              </a:rPr>
              <a:t>Value Management</a:t>
            </a:r>
          </a:p>
          <a:p>
            <a:pPr lvl="0" hangingPunct="0"/>
            <a:r>
              <a:rPr lang="en-US" sz="2800" dirty="0">
                <a:latin typeface="Times New Roman" pitchFamily="18" charset="0"/>
                <a:cs typeface="Times New Roman" pitchFamily="18" charset="0"/>
              </a:rPr>
              <a:t>Cost Engineering</a:t>
            </a:r>
          </a:p>
          <a:p>
            <a:pPr lvl="0" hangingPunct="0"/>
            <a:r>
              <a:rPr lang="en-US" sz="2800" dirty="0">
                <a:latin typeface="Times New Roman" pitchFamily="18" charset="0"/>
                <a:cs typeface="Times New Roman" pitchFamily="18" charset="0"/>
              </a:rPr>
              <a:t>Cost Analysis</a:t>
            </a:r>
          </a:p>
          <a:p>
            <a:pPr lvl="0" hangingPunct="0"/>
            <a:r>
              <a:rPr lang="en-US" sz="2800" dirty="0">
                <a:latin typeface="Times New Roman" pitchFamily="18" charset="0"/>
                <a:cs typeface="Times New Roman" pitchFamily="18" charset="0"/>
              </a:rPr>
              <a:t>Functional Analysis</a:t>
            </a:r>
          </a:p>
          <a:p>
            <a:pPr lvl="0" hangingPunct="0"/>
            <a:r>
              <a:rPr lang="en-US" sz="2800" dirty="0">
                <a:latin typeface="Times New Roman" pitchFamily="18" charset="0"/>
                <a:cs typeface="Times New Roman" pitchFamily="18" charset="0"/>
              </a:rPr>
              <a:t>Value Engineering…</a:t>
            </a:r>
          </a:p>
        </p:txBody>
      </p:sp>
      <p:sp>
        <p:nvSpPr>
          <p:cNvPr id="6" name="TextBox 5"/>
          <p:cNvSpPr txBox="1"/>
          <p:nvPr/>
        </p:nvSpPr>
        <p:spPr>
          <a:xfrm>
            <a:off x="914400" y="441767"/>
            <a:ext cx="7467600" cy="1477328"/>
          </a:xfrm>
          <a:prstGeom prst="rect">
            <a:avLst/>
          </a:prstGeom>
          <a:noFill/>
        </p:spPr>
        <p:txBody>
          <a:bodyPr wrap="square" rtlCol="0">
            <a:spAutoFit/>
          </a:bodyPr>
          <a:lstStyle/>
          <a:p>
            <a:pPr algn="ctr"/>
            <a:r>
              <a:rPr lang="en-US" sz="3600" dirty="0">
                <a:latin typeface="Times New Roman" pitchFamily="18" charset="0"/>
                <a:ea typeface="+mj-ea"/>
                <a:cs typeface="Times New Roman" pitchFamily="18" charset="0"/>
              </a:rPr>
              <a:t>TERMS</a:t>
            </a:r>
            <a:r>
              <a:rPr lang="en-US" dirty="0">
                <a:latin typeface="+mj-lt"/>
                <a:ea typeface="+mj-ea"/>
                <a:cs typeface="+mj-cs"/>
              </a:rPr>
              <a:t> </a:t>
            </a:r>
            <a:r>
              <a:rPr lang="en-US" sz="3600" dirty="0">
                <a:latin typeface="Times New Roman" pitchFamily="18" charset="0"/>
                <a:ea typeface="+mj-ea"/>
                <a:cs typeface="Times New Roman" pitchFamily="18" charset="0"/>
              </a:rPr>
              <a:t>WHICH ARE USED TO MEAN VALUE ENGINEERING</a:t>
            </a:r>
          </a:p>
          <a:p>
            <a:endParaRPr lang="en-US" dirty="0"/>
          </a:p>
        </p:txBody>
      </p:sp>
      <p:pic>
        <p:nvPicPr>
          <p:cNvPr id="7" name="Picture 6"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641" y="152400"/>
            <a:ext cx="7604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29245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217211">
            <a:off x="913322" y="1239924"/>
            <a:ext cx="7402988" cy="3785652"/>
          </a:xfrm>
          <a:prstGeom prst="rect">
            <a:avLst/>
          </a:prstGeom>
          <a:noFill/>
        </p:spPr>
        <p:txBody>
          <a:bodyPr wrap="square" lIns="91440" tIns="45720" rIns="91440" bIns="45720">
            <a:spAutoFit/>
          </a:bodyPr>
          <a:lstStyle/>
          <a:p>
            <a:pPr algn="ctr"/>
            <a:r>
              <a:rPr lang="en-US" sz="8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Value </a:t>
            </a:r>
          </a:p>
          <a:p>
            <a:pPr algn="ctr"/>
            <a:r>
              <a:rPr lang="en-US" sz="8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Engineering</a:t>
            </a:r>
          </a:p>
          <a:p>
            <a:pPr algn="ctr"/>
            <a:r>
              <a:rPr lang="en-US" sz="8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Examples</a:t>
            </a:r>
            <a:endParaRPr lang="en-US" sz="8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8128728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228600"/>
            <a:ext cx="6064571"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32105">
            <a:off x="7010401" y="5402314"/>
            <a:ext cx="14573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900270" y="1371600"/>
            <a:ext cx="2590801" cy="1200329"/>
          </a:xfrm>
          <a:prstGeom prst="rect">
            <a:avLst/>
          </a:prstGeom>
          <a:solidFill>
            <a:srgbClr val="FFFF00"/>
          </a:solidFill>
        </p:spPr>
        <p:txBody>
          <a:bodyPr wrap="square" rtlCol="0">
            <a:spAutoFit/>
          </a:bodyPr>
          <a:lstStyle/>
          <a:p>
            <a:pPr algn="ctr"/>
            <a:r>
              <a:rPr lang="en-US" i="1" dirty="0">
                <a:latin typeface="Times New Roman" pitchFamily="18" charset="0"/>
                <a:cs typeface="Times New Roman" pitchFamily="18" charset="0"/>
                <a:hlinkClick r:id="rId4" action="ppaction://hlinkfile"/>
              </a:rPr>
              <a:t>Examples from </a:t>
            </a:r>
            <a:r>
              <a:rPr lang="en-US" i="1" dirty="0">
                <a:latin typeface="Times New Roman" pitchFamily="18" charset="0"/>
                <a:cs typeface="Times New Roman" pitchFamily="18" charset="0"/>
                <a:hlinkClick r:id="rId4"/>
              </a:rPr>
              <a:t>www.nab.usace.army.mil</a:t>
            </a:r>
            <a:r>
              <a:rPr lang="en-US" i="1" dirty="0">
                <a:latin typeface="Times New Roman" pitchFamily="18" charset="0"/>
                <a:cs typeface="Times New Roman" pitchFamily="18" charset="0"/>
              </a:rPr>
              <a:t> See Corresponding Handouts</a:t>
            </a:r>
            <a:endParaRPr lang="en-US" dirty="0"/>
          </a:p>
        </p:txBody>
      </p:sp>
      <p:pic>
        <p:nvPicPr>
          <p:cNvPr id="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7800" y="659907"/>
            <a:ext cx="3720701" cy="577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48956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32105">
            <a:off x="7010401" y="5402314"/>
            <a:ext cx="14573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99" y="304800"/>
            <a:ext cx="6233317"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127066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32105">
            <a:off x="7010401" y="5402314"/>
            <a:ext cx="14573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28600"/>
            <a:ext cx="5944505"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6747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Value Stream Mapping Purpose</a:t>
            </a:r>
            <a:endParaRPr lang="en-US" dirty="0"/>
          </a:p>
        </p:txBody>
      </p:sp>
      <p:sp>
        <p:nvSpPr>
          <p:cNvPr id="4" name="TextBox 3"/>
          <p:cNvSpPr txBox="1"/>
          <p:nvPr/>
        </p:nvSpPr>
        <p:spPr>
          <a:xfrm>
            <a:off x="1066800" y="1417638"/>
            <a:ext cx="7391400" cy="4031873"/>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To provide optimal value to the customer through a complete value process with minimal waste in:</a:t>
            </a:r>
          </a:p>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Design from concept to delivery to the customer.</a:t>
            </a:r>
          </a:p>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Build from the order to the delivery to the customer.</a:t>
            </a:r>
          </a:p>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Warranty  ( through life cycle of service).</a:t>
            </a:r>
          </a:p>
        </p:txBody>
      </p:sp>
    </p:spTree>
    <p:extLst>
      <p:ext uri="{BB962C8B-B14F-4D97-AF65-F5344CB8AC3E}">
        <p14:creationId xmlns:p14="http://schemas.microsoft.com/office/powerpoint/2010/main" val="14215566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32105">
            <a:off x="7010401" y="5402314"/>
            <a:ext cx="14573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6308226"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52480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32105">
            <a:off x="7010401" y="5402314"/>
            <a:ext cx="14573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6449786" cy="647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245102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6937892" cy="574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32105">
            <a:off x="7010401" y="5402314"/>
            <a:ext cx="14573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4784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7242"/>
            <a:ext cx="6743397" cy="90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027781"/>
            <a:ext cx="6743397" cy="5413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410200" y="4800600"/>
            <a:ext cx="3276600" cy="1015663"/>
          </a:xfrm>
          <a:prstGeom prst="rect">
            <a:avLst/>
          </a:prstGeom>
          <a:solidFill>
            <a:srgbClr val="FFFF00"/>
          </a:solidFill>
        </p:spPr>
        <p:txBody>
          <a:bodyPr wrap="square">
            <a:spAutoFit/>
          </a:bodyPr>
          <a:lstStyle/>
          <a:p>
            <a:pPr algn="ctr"/>
            <a:r>
              <a:rPr lang="en-US" i="1" dirty="0">
                <a:latin typeface="Times New Roman" pitchFamily="18" charset="0"/>
                <a:cs typeface="Times New Roman" pitchFamily="18" charset="0"/>
                <a:hlinkClick r:id="rId5" action="ppaction://hlinkfile"/>
              </a:rPr>
              <a:t>Examples from </a:t>
            </a:r>
            <a:r>
              <a:rPr lang="en-US" sz="1200" u="sng" dirty="0">
                <a:latin typeface="Times New Roman" pitchFamily="18" charset="0"/>
                <a:cs typeface="Times New Roman" pitchFamily="18" charset="0"/>
                <a:hlinkClick r:id="rId6"/>
              </a:rPr>
              <a:t>http://www.dot.state.oh.us/Divisions/ConstructionMgt/Pages/ValueEngineering.aspx</a:t>
            </a:r>
            <a:endParaRPr lang="en-US" sz="1200" dirty="0">
              <a:latin typeface="Times New Roman" pitchFamily="18" charset="0"/>
              <a:cs typeface="Times New Roman" pitchFamily="18" charset="0"/>
            </a:endParaRPr>
          </a:p>
          <a:p>
            <a:pPr algn="ctr"/>
            <a:r>
              <a:rPr lang="en-US" i="1" dirty="0">
                <a:latin typeface="Times New Roman" pitchFamily="18" charset="0"/>
                <a:cs typeface="Times New Roman" pitchFamily="18" charset="0"/>
              </a:rPr>
              <a:t>See Corresponding Handouts</a:t>
            </a:r>
            <a:endParaRPr lang="en-US" dirty="0"/>
          </a:p>
        </p:txBody>
      </p:sp>
    </p:spTree>
    <p:extLst>
      <p:ext uri="{BB962C8B-B14F-4D97-AF65-F5344CB8AC3E}">
        <p14:creationId xmlns:p14="http://schemas.microsoft.com/office/powerpoint/2010/main" val="3899338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571750"/>
            <a:ext cx="8153400" cy="1714500"/>
          </a:xfrm>
        </p:spPr>
        <p:txBody>
          <a:bodyPr>
            <a:normAutofit/>
          </a:bodyPr>
          <a:lstStyle/>
          <a:p>
            <a:r>
              <a:rPr lang="en-US" dirty="0">
                <a:latin typeface="Times New Roman" pitchFamily="18" charset="0"/>
                <a:cs typeface="Times New Roman" pitchFamily="18" charset="0"/>
              </a:rPr>
              <a:t>End of Lecture 5</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05176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Why Do It</a:t>
            </a:r>
            <a:r>
              <a:rPr lang="en-US" dirty="0"/>
              <a:t>?</a:t>
            </a:r>
          </a:p>
        </p:txBody>
      </p:sp>
      <p:sp>
        <p:nvSpPr>
          <p:cNvPr id="4" name="TextBox 3"/>
          <p:cNvSpPr txBox="1"/>
          <p:nvPr/>
        </p:nvSpPr>
        <p:spPr>
          <a:xfrm>
            <a:off x="609600" y="1219200"/>
            <a:ext cx="7924800" cy="4524315"/>
          </a:xfrm>
          <a:prstGeom prst="rect">
            <a:avLst/>
          </a:prstGeom>
          <a:noFill/>
        </p:spPr>
        <p:txBody>
          <a:bodyPr wrap="square" rtlCol="0">
            <a:spAutoFit/>
          </a:bodyPr>
          <a:lstStyle/>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Kaizen events or a Continuous Improvement Project is not enough.</a:t>
            </a:r>
          </a:p>
          <a:p>
            <a:pPr marL="742950" lvl="1"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These are limited events…</a:t>
            </a:r>
          </a:p>
          <a:p>
            <a:pPr marL="285750" lvl="1"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Value Stream Mapping &amp; Analysis strengthen the gains by providing vision and tactics that connect all improvement activities</a:t>
            </a:r>
          </a:p>
          <a:p>
            <a:pPr marL="2857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It is a tool that allows you to visualize waste and eliminate it!</a:t>
            </a:r>
          </a:p>
        </p:txBody>
      </p:sp>
    </p:spTree>
    <p:extLst>
      <p:ext uri="{BB962C8B-B14F-4D97-AF65-F5344CB8AC3E}">
        <p14:creationId xmlns:p14="http://schemas.microsoft.com/office/powerpoint/2010/main" val="3765347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dirty="0">
                <a:latin typeface="Times New Roman" panose="02020603050405020304" pitchFamily="18" charset="0"/>
                <a:cs typeface="Times New Roman" panose="02020603050405020304" pitchFamily="18" charset="0"/>
              </a:rPr>
              <a:t>Value is What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The Customer is Buying!</a:t>
            </a:r>
          </a:p>
        </p:txBody>
      </p:sp>
      <p:sp>
        <p:nvSpPr>
          <p:cNvPr id="4" name="TextBox 3"/>
          <p:cNvSpPr txBox="1"/>
          <p:nvPr/>
        </p:nvSpPr>
        <p:spPr>
          <a:xfrm>
            <a:off x="1066800" y="2057400"/>
            <a:ext cx="7620000" cy="2554545"/>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Defined by the customer as a capability provided:</a:t>
            </a:r>
          </a:p>
          <a:p>
            <a:pPr marL="15430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Of the highest value.</a:t>
            </a:r>
          </a:p>
          <a:p>
            <a:pPr marL="15430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At the right time and place.</a:t>
            </a:r>
          </a:p>
          <a:p>
            <a:pPr marL="1543050" indent="-285750">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At an appropriate price</a:t>
            </a:r>
          </a:p>
        </p:txBody>
      </p:sp>
    </p:spTree>
    <p:extLst>
      <p:ext uri="{BB962C8B-B14F-4D97-AF65-F5344CB8AC3E}">
        <p14:creationId xmlns:p14="http://schemas.microsoft.com/office/powerpoint/2010/main" val="850869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 y="286535"/>
            <a:ext cx="8897795" cy="5904715"/>
          </a:xfrm>
          <a:prstGeom prst="rect">
            <a:avLst/>
          </a:prstGeom>
        </p:spPr>
      </p:pic>
    </p:spTree>
    <p:extLst>
      <p:ext uri="{BB962C8B-B14F-4D97-AF65-F5344CB8AC3E}">
        <p14:creationId xmlns:p14="http://schemas.microsoft.com/office/powerpoint/2010/main" val="10584186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0F2CFCBA445774D86797879970B2337" ma:contentTypeVersion="8" ma:contentTypeDescription="Create a new document." ma:contentTypeScope="" ma:versionID="3a261e62893670a6dfc1070aa34702ab">
  <xsd:schema xmlns:xsd="http://www.w3.org/2001/XMLSchema" xmlns:xs="http://www.w3.org/2001/XMLSchema" xmlns:p="http://schemas.microsoft.com/office/2006/metadata/properties" xmlns:ns2="18eeb41e-cb82-4332-a019-338dad73692f" targetNamespace="http://schemas.microsoft.com/office/2006/metadata/properties" ma:root="true" ma:fieldsID="ae5f32801d5f7776c5ce751dad417094" ns2:_="">
    <xsd:import namespace="18eeb41e-cb82-4332-a019-338dad73692f"/>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eb41e-cb82-4332-a019-338dad7369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56EA4A-9108-45E5-96ED-204FF21DCA8F}">
  <ds:schemaRefs>
    <ds:schemaRef ds:uri="http://purl.org/dc/dcmitype/"/>
    <ds:schemaRef ds:uri="http://purl.org/dc/elements/1.1/"/>
    <ds:schemaRef ds:uri="18eeb41e-cb82-4332-a019-338dad73692f"/>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 ds:uri="http://purl.org/dc/terms/"/>
  </ds:schemaRefs>
</ds:datastoreItem>
</file>

<file path=customXml/itemProps2.xml><?xml version="1.0" encoding="utf-8"?>
<ds:datastoreItem xmlns:ds="http://schemas.openxmlformats.org/officeDocument/2006/customXml" ds:itemID="{AAC0CE5A-CB3C-4474-8F66-8DA2301FB6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eb41e-cb82-4332-a019-338dad7369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A969D78-34A2-483B-9CB2-AA1AA3D7EB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405</TotalTime>
  <Words>1897</Words>
  <Application>Microsoft Macintosh PowerPoint</Application>
  <PresentationFormat>On-screen Show (4:3)</PresentationFormat>
  <Paragraphs>370</Paragraphs>
  <Slides>64</Slides>
  <Notes>40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64</vt:i4>
      </vt:variant>
    </vt:vector>
  </HeadingPairs>
  <TitlesOfParts>
    <vt:vector size="68" baseType="lpstr">
      <vt:lpstr>Arial</vt:lpstr>
      <vt:lpstr>Calibri</vt:lpstr>
      <vt:lpstr>Times New Roman</vt:lpstr>
      <vt:lpstr>Office Theme</vt:lpstr>
      <vt:lpstr>PowerPoint Presentation</vt:lpstr>
      <vt:lpstr>Lecture 5 Objectives</vt:lpstr>
      <vt:lpstr>Lean Tools and Techniques</vt:lpstr>
      <vt:lpstr>PowerPoint Presentation</vt:lpstr>
      <vt:lpstr>Value Stream Mapping Definitions</vt:lpstr>
      <vt:lpstr>Value Stream Mapping Purpose</vt:lpstr>
      <vt:lpstr>Why Do It?</vt:lpstr>
      <vt:lpstr>Value is What  The Customer is Buying!</vt:lpstr>
      <vt:lpstr>PowerPoint Presentation</vt:lpstr>
      <vt:lpstr>What is Value that Flows</vt:lpstr>
      <vt:lpstr>What Flows?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Microsoft Visio Example</vt:lpstr>
      <vt:lpstr>Visio Example</vt:lpstr>
      <vt:lpstr>Visio Example</vt:lpstr>
      <vt:lpstr>What is Value Analysis?</vt:lpstr>
      <vt:lpstr> Value Analysis is the systematic application of recognized techniques that: </vt:lpstr>
      <vt:lpstr>For Example: What is the function of a Light Bulb…</vt:lpstr>
      <vt:lpstr>Lowest Cost &amp; Enhanced Function</vt:lpstr>
      <vt:lpstr> The Value Analysis Philosophy </vt:lpstr>
      <vt:lpstr> Unnecessary Costs </vt:lpstr>
      <vt:lpstr>Unnecessary Costs</vt:lpstr>
      <vt:lpstr>Lets Discuss the Function of a Jack</vt:lpstr>
      <vt:lpstr>Aristotle!</vt:lpstr>
      <vt:lpstr>Correa M. Walsh (Author)</vt:lpstr>
      <vt:lpstr>Esteem value </vt:lpstr>
      <vt:lpstr>The exchange (market) value </vt:lpstr>
      <vt:lpstr>Cost value </vt:lpstr>
      <vt:lpstr>Use value </vt:lpstr>
      <vt:lpstr>Function &amp; Utility</vt:lpstr>
      <vt:lpstr>VE uses a questioning approach </vt:lpstr>
      <vt:lpstr> The Value Analysis job Plan </vt:lpstr>
      <vt:lpstr>Purpose of the VA job Plan</vt:lpstr>
      <vt:lpstr> Information Phase </vt:lpstr>
      <vt:lpstr>PowerPoint Presentation</vt:lpstr>
      <vt:lpstr>Creation Phase </vt:lpstr>
      <vt:lpstr>  Evaluation Phase  </vt:lpstr>
      <vt:lpstr>Evaluation Phase</vt:lpstr>
      <vt:lpstr> Investigation Phase </vt:lpstr>
      <vt:lpstr> Recommendation Phase </vt:lpstr>
      <vt:lpstr> The functions of this report are to: </vt:lpstr>
      <vt:lpstr> Function Analysis </vt:lpstr>
      <vt:lpstr>Function Analysis</vt:lpstr>
      <vt:lpstr> Ten Fundamental Tenets of Value Analysis </vt:lpstr>
      <vt:lpstr>Ten Fundamental Tenets of Value Analysis</vt:lpstr>
      <vt:lpstr>Ten Fundamental Tenets of Value Analysis</vt:lpstr>
      <vt:lpstr>Ten Fundamental Tenets of Value Analysis</vt:lpstr>
      <vt:lpstr>Ten Fundamental Tenets of Value Analysis</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Lecture 5 </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Hughes</dc:creator>
  <cp:lastModifiedBy>Microsoft Office User</cp:lastModifiedBy>
  <cp:revision>71</cp:revision>
  <cp:lastPrinted>2011-01-10T16:42:52Z</cp:lastPrinted>
  <dcterms:created xsi:type="dcterms:W3CDTF">2011-01-05T00:04:50Z</dcterms:created>
  <dcterms:modified xsi:type="dcterms:W3CDTF">2018-11-15T18:10:55Z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0x010100D0F2CFCBA445774D86797879970B2337</vt:lpwstr>
  </property>
</Properties>
</file>