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66"/>
  </p:notesMasterIdLst>
  <p:handoutMasterIdLst>
    <p:handoutMasterId r:id="rId67"/>
  </p:handoutMasterIdLst>
  <p:sldIdLst>
    <p:sldId id="288" r:id="rId5"/>
    <p:sldId id="299" r:id="rId6"/>
    <p:sldId id="300" r:id="rId7"/>
    <p:sldId id="337" r:id="rId8"/>
    <p:sldId id="301" r:id="rId9"/>
    <p:sldId id="302" r:id="rId10"/>
    <p:sldId id="303" r:id="rId11"/>
    <p:sldId id="304" r:id="rId12"/>
    <p:sldId id="305" r:id="rId13"/>
    <p:sldId id="306" r:id="rId14"/>
    <p:sldId id="308" r:id="rId15"/>
    <p:sldId id="309" r:id="rId16"/>
    <p:sldId id="310" r:id="rId17"/>
    <p:sldId id="311" r:id="rId18"/>
    <p:sldId id="312" r:id="rId19"/>
    <p:sldId id="313" r:id="rId20"/>
    <p:sldId id="314" r:id="rId21"/>
    <p:sldId id="315" r:id="rId22"/>
    <p:sldId id="307" r:id="rId23"/>
    <p:sldId id="374" r:id="rId24"/>
    <p:sldId id="316" r:id="rId25"/>
    <p:sldId id="317" r:id="rId26"/>
    <p:sldId id="319" r:id="rId27"/>
    <p:sldId id="320" r:id="rId28"/>
    <p:sldId id="339" r:id="rId29"/>
    <p:sldId id="340" r:id="rId30"/>
    <p:sldId id="341" r:id="rId31"/>
    <p:sldId id="342" r:id="rId32"/>
    <p:sldId id="343" r:id="rId33"/>
    <p:sldId id="375" r:id="rId34"/>
    <p:sldId id="344" r:id="rId35"/>
    <p:sldId id="345" r:id="rId36"/>
    <p:sldId id="323" r:id="rId37"/>
    <p:sldId id="364" r:id="rId38"/>
    <p:sldId id="365" r:id="rId39"/>
    <p:sldId id="366" r:id="rId40"/>
    <p:sldId id="367" r:id="rId41"/>
    <p:sldId id="368" r:id="rId42"/>
    <p:sldId id="369" r:id="rId43"/>
    <p:sldId id="370" r:id="rId44"/>
    <p:sldId id="371" r:id="rId45"/>
    <p:sldId id="373" r:id="rId46"/>
    <p:sldId id="372" r:id="rId47"/>
    <p:sldId id="321" r:id="rId48"/>
    <p:sldId id="293" r:id="rId49"/>
    <p:sldId id="294" r:id="rId50"/>
    <p:sldId id="297" r:id="rId51"/>
    <p:sldId id="295" r:id="rId52"/>
    <p:sldId id="296" r:id="rId53"/>
    <p:sldId id="298" r:id="rId54"/>
    <p:sldId id="324" r:id="rId55"/>
    <p:sldId id="325" r:id="rId56"/>
    <p:sldId id="326" r:id="rId57"/>
    <p:sldId id="327" r:id="rId58"/>
    <p:sldId id="328" r:id="rId59"/>
    <p:sldId id="329" r:id="rId60"/>
    <p:sldId id="330" r:id="rId61"/>
    <p:sldId id="331" r:id="rId62"/>
    <p:sldId id="332" r:id="rId63"/>
    <p:sldId id="333" r:id="rId64"/>
    <p:sldId id="336" r:id="rId65"/>
  </p:sldIdLst>
  <p:sldSz cx="9144000" cy="6858000" type="screen4x3"/>
  <p:notesSz cx="7102475" cy="9369425"/>
  <p:defaultTextStyle>
    <a:defPPr>
      <a:defRPr lang="en-US"/>
    </a:defPPr>
    <a:lvl1pPr algn="l" rtl="0" fontAlgn="base">
      <a:spcBef>
        <a:spcPct val="0"/>
      </a:spcBef>
      <a:spcAft>
        <a:spcPct val="0"/>
      </a:spcAft>
      <a:defRPr sz="2400" kern="1200">
        <a:solidFill>
          <a:schemeClr val="tx1"/>
        </a:solidFill>
        <a:latin typeface="Times New Roman" pitchFamily="18" charset="0"/>
        <a:ea typeface="+mn-ea"/>
        <a:cs typeface="+mn-cs"/>
      </a:defRPr>
    </a:lvl1pPr>
    <a:lvl2pPr marL="457200" algn="l" rtl="0" fontAlgn="base">
      <a:spcBef>
        <a:spcPct val="0"/>
      </a:spcBef>
      <a:spcAft>
        <a:spcPct val="0"/>
      </a:spcAft>
      <a:defRPr sz="2400" kern="1200">
        <a:solidFill>
          <a:schemeClr val="tx1"/>
        </a:solidFill>
        <a:latin typeface="Times New Roman" pitchFamily="18" charset="0"/>
        <a:ea typeface="+mn-ea"/>
        <a:cs typeface="+mn-cs"/>
      </a:defRPr>
    </a:lvl2pPr>
    <a:lvl3pPr marL="914400" algn="l" rtl="0" fontAlgn="base">
      <a:spcBef>
        <a:spcPct val="0"/>
      </a:spcBef>
      <a:spcAft>
        <a:spcPct val="0"/>
      </a:spcAft>
      <a:defRPr sz="2400" kern="1200">
        <a:solidFill>
          <a:schemeClr val="tx1"/>
        </a:solidFill>
        <a:latin typeface="Times New Roman" pitchFamily="18" charset="0"/>
        <a:ea typeface="+mn-ea"/>
        <a:cs typeface="+mn-cs"/>
      </a:defRPr>
    </a:lvl3pPr>
    <a:lvl4pPr marL="1371600" algn="l" rtl="0" fontAlgn="base">
      <a:spcBef>
        <a:spcPct val="0"/>
      </a:spcBef>
      <a:spcAft>
        <a:spcPct val="0"/>
      </a:spcAft>
      <a:defRPr sz="2400" kern="1200">
        <a:solidFill>
          <a:schemeClr val="tx1"/>
        </a:solidFill>
        <a:latin typeface="Times New Roman" pitchFamily="18" charset="0"/>
        <a:ea typeface="+mn-ea"/>
        <a:cs typeface="+mn-cs"/>
      </a:defRPr>
    </a:lvl4pPr>
    <a:lvl5pPr marL="1828800" algn="l" rtl="0" fontAlgn="base">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951" userDrawn="1">
          <p15:clr>
            <a:srgbClr val="A4A3A4"/>
          </p15:clr>
        </p15:guide>
        <p15:guide id="2" pos="2237"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00"/>
    <a:srgbClr val="0000FF"/>
    <a:srgbClr val="0066FF"/>
    <a:srgbClr val="FFFF99"/>
    <a:srgbClr val="4C6DFA"/>
    <a:srgbClr val="DDDDDD"/>
    <a:srgbClr val="FFFFCC"/>
    <a:srgbClr val="CCFFFF"/>
    <a:srgbClr val="FFCCFF"/>
    <a:srgbClr val="6699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0251" autoAdjust="0"/>
    <p:restoredTop sz="94628" autoAdjust="0"/>
  </p:normalViewPr>
  <p:slideViewPr>
    <p:cSldViewPr showGuides="1">
      <p:cViewPr varScale="1">
        <p:scale>
          <a:sx n="86" d="100"/>
          <a:sy n="86" d="100"/>
        </p:scale>
        <p:origin x="741" y="33"/>
      </p:cViewPr>
      <p:guideLst>
        <p:guide orient="horz" pos="2160"/>
        <p:guide pos="2880"/>
      </p:guideLst>
    </p:cSldViewPr>
  </p:slideViewPr>
  <p:outlineViewPr>
    <p:cViewPr>
      <p:scale>
        <a:sx n="33" d="100"/>
        <a:sy n="33" d="100"/>
      </p:scale>
      <p:origin x="0" y="780"/>
    </p:cViewPr>
  </p:outlineViewPr>
  <p:notesTextViewPr>
    <p:cViewPr>
      <p:scale>
        <a:sx n="100" d="100"/>
        <a:sy n="100" d="100"/>
      </p:scale>
      <p:origin x="0" y="0"/>
    </p:cViewPr>
  </p:notesTextViewPr>
  <p:sorterViewPr>
    <p:cViewPr>
      <p:scale>
        <a:sx n="66" d="100"/>
        <a:sy n="66" d="100"/>
      </p:scale>
      <p:origin x="0" y="-5568"/>
    </p:cViewPr>
  </p:sorterViewPr>
  <p:notesViewPr>
    <p:cSldViewPr showGuides="1">
      <p:cViewPr varScale="1">
        <p:scale>
          <a:sx n="78" d="100"/>
          <a:sy n="78" d="100"/>
        </p:scale>
        <p:origin x="1986" y="102"/>
      </p:cViewPr>
      <p:guideLst>
        <p:guide orient="horz" pos="2951"/>
        <p:guide pos="2237"/>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slide" Target="slides/slide46.xml"/><Relationship Id="rId55" Type="http://schemas.openxmlformats.org/officeDocument/2006/relationships/slide" Target="slides/slide51.xml"/><Relationship Id="rId63" Type="http://schemas.openxmlformats.org/officeDocument/2006/relationships/slide" Target="slides/slide59.xml"/><Relationship Id="rId68" Type="http://schemas.openxmlformats.org/officeDocument/2006/relationships/presProps" Target="presProps.xml"/><Relationship Id="rId7" Type="http://schemas.openxmlformats.org/officeDocument/2006/relationships/slide" Target="slides/slide3.xml"/><Relationship Id="rId71"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slide" Target="slides/slide49.xml"/><Relationship Id="rId58" Type="http://schemas.openxmlformats.org/officeDocument/2006/relationships/slide" Target="slides/slide54.xml"/><Relationship Id="rId66" Type="http://schemas.openxmlformats.org/officeDocument/2006/relationships/notesMaster" Target="notesMasters/notesMaster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slide" Target="slides/slide53.xml"/><Relationship Id="rId61" Type="http://schemas.openxmlformats.org/officeDocument/2006/relationships/slide" Target="slides/slide57.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slide" Target="slides/slide56.xml"/><Relationship Id="rId65" Type="http://schemas.openxmlformats.org/officeDocument/2006/relationships/slide" Target="slides/slide6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slide" Target="slides/slide52.xml"/><Relationship Id="rId64" Type="http://schemas.openxmlformats.org/officeDocument/2006/relationships/slide" Target="slides/slide60.xml"/><Relationship Id="rId69" Type="http://schemas.openxmlformats.org/officeDocument/2006/relationships/viewProps" Target="viewProps.xml"/><Relationship Id="rId8" Type="http://schemas.openxmlformats.org/officeDocument/2006/relationships/slide" Target="slides/slide4.xml"/><Relationship Id="rId51" Type="http://schemas.openxmlformats.org/officeDocument/2006/relationships/slide" Target="slides/slide47.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slide" Target="slides/slide55.xml"/><Relationship Id="rId67" Type="http://schemas.openxmlformats.org/officeDocument/2006/relationships/handoutMaster" Target="handoutMasters/handoutMaster1.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slide" Target="slides/slide50.xml"/><Relationship Id="rId62" Type="http://schemas.openxmlformats.org/officeDocument/2006/relationships/slide" Target="slides/slide58.xml"/><Relationship Id="rId70" Type="http://schemas.openxmlformats.org/officeDocument/2006/relationships/theme" Target="theme/theme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8.wmf"/></Relationships>
</file>

<file path=ppt/drawings/_rels/vmlDrawing10.vml.rels><?xml version="1.0" encoding="UTF-8" standalone="yes"?>
<Relationships xmlns="http://schemas.openxmlformats.org/package/2006/relationships"><Relationship Id="rId1" Type="http://schemas.openxmlformats.org/officeDocument/2006/relationships/image" Target="../media/image14.wmf"/></Relationships>
</file>

<file path=ppt/drawings/_rels/vmlDrawing11.vml.rels><?xml version="1.0" encoding="UTF-8" standalone="yes"?>
<Relationships xmlns="http://schemas.openxmlformats.org/package/2006/relationships"><Relationship Id="rId1" Type="http://schemas.openxmlformats.org/officeDocument/2006/relationships/image" Target="../media/image14.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8.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8.w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8.w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8.w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8.w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8.wmf"/></Relationships>
</file>

<file path=ppt/drawings/_rels/vmlDrawing8.vml.rels><?xml version="1.0" encoding="UTF-8" standalone="yes"?>
<Relationships xmlns="http://schemas.openxmlformats.org/package/2006/relationships"><Relationship Id="rId1" Type="http://schemas.openxmlformats.org/officeDocument/2006/relationships/image" Target="../media/image8.wmf"/></Relationships>
</file>

<file path=ppt/drawings/_rels/vmlDrawing9.vml.rels><?xml version="1.0" encoding="UTF-8" standalone="yes"?>
<Relationships xmlns="http://schemas.openxmlformats.org/package/2006/relationships"><Relationship Id="rId1" Type="http://schemas.openxmlformats.org/officeDocument/2006/relationships/image" Target="../media/image8.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4821" name="Rectangle 5"/>
          <p:cNvSpPr>
            <a:spLocks noGrp="1" noChangeArrowheads="1"/>
          </p:cNvSpPr>
          <p:nvPr>
            <p:ph type="sldNum" sz="quarter" idx="3"/>
          </p:nvPr>
        </p:nvSpPr>
        <p:spPr bwMode="auto">
          <a:xfrm>
            <a:off x="4024313" y="8901285"/>
            <a:ext cx="3078162" cy="4681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a:lvl1pPr>
          </a:lstStyle>
          <a:p>
            <a:pPr>
              <a:defRPr/>
            </a:pPr>
            <a:fld id="{7F9EDC00-54D3-4F1F-90B7-60BEF3B79A27}" type="slidenum">
              <a:rPr lang="en-US"/>
              <a:pPr>
                <a:defRPr/>
              </a:pPr>
              <a:t>‹#›</a:t>
            </a:fld>
            <a:endParaRPr lang="en-US" dirty="0"/>
          </a:p>
        </p:txBody>
      </p:sp>
    </p:spTree>
    <p:extLst>
      <p:ext uri="{BB962C8B-B14F-4D97-AF65-F5344CB8AC3E}">
        <p14:creationId xmlns:p14="http://schemas.microsoft.com/office/powerpoint/2010/main" val="80661228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8914" name="Rectangle 4"/>
          <p:cNvSpPr>
            <a:spLocks noGrp="1" noRot="1" noChangeAspect="1" noChangeArrowheads="1" noTextEdit="1"/>
          </p:cNvSpPr>
          <p:nvPr>
            <p:ph type="sldImg" idx="2"/>
          </p:nvPr>
        </p:nvSpPr>
        <p:spPr bwMode="auto">
          <a:xfrm>
            <a:off x="1209675" y="703263"/>
            <a:ext cx="4683125" cy="3513137"/>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3077" name="Rectangle 5"/>
          <p:cNvSpPr>
            <a:spLocks noGrp="1" noChangeArrowheads="1"/>
          </p:cNvSpPr>
          <p:nvPr>
            <p:ph type="body" sz="quarter" idx="3"/>
          </p:nvPr>
        </p:nvSpPr>
        <p:spPr bwMode="auto">
          <a:xfrm>
            <a:off x="947738" y="4449815"/>
            <a:ext cx="5207000" cy="42165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3078" name="Rectangle 6"/>
          <p:cNvSpPr>
            <a:spLocks noGrp="1" noChangeArrowheads="1"/>
          </p:cNvSpPr>
          <p:nvPr>
            <p:ph type="ftr" sz="quarter" idx="4"/>
          </p:nvPr>
        </p:nvSpPr>
        <p:spPr bwMode="auto">
          <a:xfrm>
            <a:off x="1" y="8901285"/>
            <a:ext cx="3078163" cy="4681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200"/>
            </a:lvl1pPr>
          </a:lstStyle>
          <a:p>
            <a:pPr>
              <a:defRPr/>
            </a:pPr>
            <a:r>
              <a:rPr lang="en-US" dirty="0" smtClean="0"/>
              <a:t>ENGT 1200</a:t>
            </a:r>
            <a:endParaRPr lang="en-US" dirty="0"/>
          </a:p>
        </p:txBody>
      </p:sp>
      <p:sp>
        <p:nvSpPr>
          <p:cNvPr id="3079" name="Rectangle 7"/>
          <p:cNvSpPr>
            <a:spLocks noGrp="1" noChangeArrowheads="1"/>
          </p:cNvSpPr>
          <p:nvPr>
            <p:ph type="sldNum" sz="quarter" idx="5"/>
          </p:nvPr>
        </p:nvSpPr>
        <p:spPr bwMode="auto">
          <a:xfrm>
            <a:off x="4024313" y="8901285"/>
            <a:ext cx="3078162" cy="4681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a:lvl1pPr>
          </a:lstStyle>
          <a:p>
            <a:pPr>
              <a:defRPr/>
            </a:pPr>
            <a:fld id="{05342B09-9503-4F22-8D40-1FCD3F961A6B}" type="slidenum">
              <a:rPr lang="en-US"/>
              <a:pPr>
                <a:defRPr/>
              </a:pPr>
              <a:t>‹#›</a:t>
            </a:fld>
            <a:endParaRPr lang="en-US" dirty="0"/>
          </a:p>
        </p:txBody>
      </p:sp>
    </p:spTree>
    <p:extLst>
      <p:ext uri="{BB962C8B-B14F-4D97-AF65-F5344CB8AC3E}">
        <p14:creationId xmlns:p14="http://schemas.microsoft.com/office/powerpoint/2010/main" val="338119092"/>
      </p:ext>
    </p:extLst>
  </p:cSld>
  <p:clrMap bg1="lt1" tx1="dk1" bg2="lt2" tx2="dk2" accent1="accent1" accent2="accent2" accent3="accent3" accent4="accent4" accent5="accent5" accent6="accent6" hlink="hlink" folHlink="folHlink"/>
  <p:hf/>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7"/>
          <p:cNvSpPr>
            <a:spLocks noGrp="1" noChangeArrowheads="1"/>
          </p:cNvSpPr>
          <p:nvPr>
            <p:ph type="sldNum" sz="quarter" idx="5"/>
          </p:nvPr>
        </p:nvSpPr>
        <p:spPr>
          <a:noFill/>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fld id="{5F64CF41-BA0A-421F-92CD-AC246E9124C9}" type="slidenum">
              <a:rPr lang="en-US" sz="1200" smtClean="0"/>
              <a:pPr eaLnBrk="1" hangingPunct="1"/>
              <a:t>1</a:t>
            </a:fld>
            <a:endParaRPr lang="en-US" sz="1200" dirty="0" smtClean="0"/>
          </a:p>
        </p:txBody>
      </p:sp>
      <p:sp>
        <p:nvSpPr>
          <p:cNvPr id="39939" name="Rectangle 2"/>
          <p:cNvSpPr>
            <a:spLocks noGrp="1" noRot="1" noChangeAspect="1" noChangeArrowheads="1" noTextEdit="1"/>
          </p:cNvSpPr>
          <p:nvPr>
            <p:ph type="sldImg"/>
          </p:nvPr>
        </p:nvSpPr>
        <p:spPr>
          <a:ln/>
        </p:spPr>
      </p:sp>
      <p:sp>
        <p:nvSpPr>
          <p:cNvPr id="39940" name="Rectangle 3"/>
          <p:cNvSpPr>
            <a:spLocks noGrp="1" noChangeArrowheads="1"/>
          </p:cNvSpPr>
          <p:nvPr>
            <p:ph type="body" idx="1"/>
          </p:nvPr>
        </p:nvSpPr>
        <p:spPr>
          <a:noFill/>
        </p:spPr>
        <p:txBody>
          <a:bodyPr/>
          <a:lstStyle/>
          <a:p>
            <a:pPr eaLnBrk="1" hangingPunct="1"/>
            <a:r>
              <a:rPr lang="en-US" dirty="0" smtClean="0"/>
              <a:t>Notes</a:t>
            </a:r>
          </a:p>
          <a:p>
            <a:pPr eaLnBrk="1" hangingPunct="1"/>
            <a:endParaRPr lang="en-US" dirty="0" smtClean="0"/>
          </a:p>
        </p:txBody>
      </p:sp>
    </p:spTree>
    <p:extLst>
      <p:ext uri="{BB962C8B-B14F-4D97-AF65-F5344CB8AC3E}">
        <p14:creationId xmlns:p14="http://schemas.microsoft.com/office/powerpoint/2010/main" val="274126187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3D2646C-C25C-41EC-B944-C188C8077658}" type="slidenum">
              <a:rPr lang="en-US"/>
              <a:pPr/>
              <a:t>13</a:t>
            </a:fld>
            <a:endParaRPr lang="en-US" dirty="0"/>
          </a:p>
        </p:txBody>
      </p:sp>
      <p:sp>
        <p:nvSpPr>
          <p:cNvPr id="80898" name="Rectangle 2"/>
          <p:cNvSpPr>
            <a:spLocks noGrp="1" noRot="1" noChangeAspect="1" noChangeArrowheads="1" noTextEdit="1"/>
          </p:cNvSpPr>
          <p:nvPr>
            <p:ph type="sldImg"/>
          </p:nvPr>
        </p:nvSpPr>
        <p:spPr>
          <a:xfrm>
            <a:off x="1158875" y="750888"/>
            <a:ext cx="4997450" cy="3749675"/>
          </a:xfrm>
          <a:ln/>
        </p:spPr>
      </p:sp>
      <p:sp>
        <p:nvSpPr>
          <p:cNvPr id="80899" name="Rectangle 3"/>
          <p:cNvSpPr>
            <a:spLocks noGrp="1" noChangeArrowheads="1"/>
          </p:cNvSpPr>
          <p:nvPr>
            <p:ph type="body" idx="1"/>
          </p:nvPr>
        </p:nvSpPr>
        <p:spPr>
          <a:xfrm>
            <a:off x="974924" y="4751700"/>
            <a:ext cx="5365352" cy="4501856"/>
          </a:xfrm>
        </p:spPr>
        <p:txBody>
          <a:bodyPr/>
          <a:lstStyle/>
          <a:p>
            <a:r>
              <a:rPr lang="en-US" dirty="0"/>
              <a:t>Notes		</a:t>
            </a:r>
          </a:p>
        </p:txBody>
      </p:sp>
    </p:spTree>
    <p:extLst>
      <p:ext uri="{BB962C8B-B14F-4D97-AF65-F5344CB8AC3E}">
        <p14:creationId xmlns:p14="http://schemas.microsoft.com/office/powerpoint/2010/main" val="34996553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4868D84-085B-4D79-8B78-19334C755DC0}" type="slidenum">
              <a:rPr lang="en-US"/>
              <a:pPr/>
              <a:t>14</a:t>
            </a:fld>
            <a:endParaRPr lang="en-US" dirty="0"/>
          </a:p>
        </p:txBody>
      </p:sp>
      <p:sp>
        <p:nvSpPr>
          <p:cNvPr id="82946" name="Rectangle 2"/>
          <p:cNvSpPr>
            <a:spLocks noGrp="1" noRot="1" noChangeAspect="1" noChangeArrowheads="1" noTextEdit="1"/>
          </p:cNvSpPr>
          <p:nvPr>
            <p:ph type="sldImg"/>
          </p:nvPr>
        </p:nvSpPr>
        <p:spPr>
          <a:xfrm>
            <a:off x="1158875" y="750888"/>
            <a:ext cx="4997450" cy="3749675"/>
          </a:xfrm>
          <a:ln/>
        </p:spPr>
      </p:sp>
      <p:sp>
        <p:nvSpPr>
          <p:cNvPr id="82947" name="Rectangle 3"/>
          <p:cNvSpPr>
            <a:spLocks noGrp="1" noChangeArrowheads="1"/>
          </p:cNvSpPr>
          <p:nvPr>
            <p:ph type="body" idx="1"/>
          </p:nvPr>
        </p:nvSpPr>
        <p:spPr>
          <a:xfrm>
            <a:off x="974924" y="4751700"/>
            <a:ext cx="5365352" cy="4501856"/>
          </a:xfrm>
        </p:spPr>
        <p:txBody>
          <a:bodyPr/>
          <a:lstStyle/>
          <a:p>
            <a:r>
              <a:rPr lang="en-US" dirty="0"/>
              <a:t>See page 239, figure 14-6</a:t>
            </a:r>
          </a:p>
        </p:txBody>
      </p:sp>
    </p:spTree>
    <p:extLst>
      <p:ext uri="{BB962C8B-B14F-4D97-AF65-F5344CB8AC3E}">
        <p14:creationId xmlns:p14="http://schemas.microsoft.com/office/powerpoint/2010/main" val="58336303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CD8C9B7-3E10-499F-B148-7C1BBF6D11AF}" type="slidenum">
              <a:rPr lang="en-US"/>
              <a:pPr/>
              <a:t>15</a:t>
            </a:fld>
            <a:endParaRPr lang="en-US" dirty="0"/>
          </a:p>
        </p:txBody>
      </p:sp>
      <p:sp>
        <p:nvSpPr>
          <p:cNvPr id="84994" name="Rectangle 2"/>
          <p:cNvSpPr>
            <a:spLocks noGrp="1" noRot="1" noChangeAspect="1" noChangeArrowheads="1" noTextEdit="1"/>
          </p:cNvSpPr>
          <p:nvPr>
            <p:ph type="sldImg"/>
          </p:nvPr>
        </p:nvSpPr>
        <p:spPr>
          <a:xfrm>
            <a:off x="1158875" y="750888"/>
            <a:ext cx="4997450" cy="3749675"/>
          </a:xfrm>
          <a:ln/>
        </p:spPr>
      </p:sp>
      <p:sp>
        <p:nvSpPr>
          <p:cNvPr id="84995" name="Rectangle 3"/>
          <p:cNvSpPr>
            <a:spLocks noGrp="1" noChangeArrowheads="1"/>
          </p:cNvSpPr>
          <p:nvPr>
            <p:ph type="body" idx="1"/>
          </p:nvPr>
        </p:nvSpPr>
        <p:spPr>
          <a:xfrm>
            <a:off x="974924" y="4751700"/>
            <a:ext cx="5365352" cy="4501856"/>
          </a:xfrm>
        </p:spPr>
        <p:txBody>
          <a:bodyPr/>
          <a:lstStyle/>
          <a:p>
            <a:r>
              <a:rPr lang="en-US" dirty="0"/>
              <a:t>Notes</a:t>
            </a:r>
          </a:p>
        </p:txBody>
      </p:sp>
    </p:spTree>
    <p:extLst>
      <p:ext uri="{BB962C8B-B14F-4D97-AF65-F5344CB8AC3E}">
        <p14:creationId xmlns:p14="http://schemas.microsoft.com/office/powerpoint/2010/main" val="70728425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EAE961E-0F1D-4967-AE6C-EF64212A048D}" type="slidenum">
              <a:rPr lang="en-US"/>
              <a:pPr/>
              <a:t>16</a:t>
            </a:fld>
            <a:endParaRPr lang="en-US" dirty="0"/>
          </a:p>
        </p:txBody>
      </p:sp>
      <p:sp>
        <p:nvSpPr>
          <p:cNvPr id="87042" name="Rectangle 2"/>
          <p:cNvSpPr>
            <a:spLocks noGrp="1" noRot="1" noChangeAspect="1" noChangeArrowheads="1" noTextEdit="1"/>
          </p:cNvSpPr>
          <p:nvPr>
            <p:ph type="sldImg"/>
          </p:nvPr>
        </p:nvSpPr>
        <p:spPr>
          <a:xfrm>
            <a:off x="1158875" y="750888"/>
            <a:ext cx="4997450" cy="3749675"/>
          </a:xfrm>
          <a:ln/>
        </p:spPr>
      </p:sp>
      <p:sp>
        <p:nvSpPr>
          <p:cNvPr id="87043" name="Rectangle 3"/>
          <p:cNvSpPr>
            <a:spLocks noGrp="1" noChangeArrowheads="1"/>
          </p:cNvSpPr>
          <p:nvPr>
            <p:ph type="body" idx="1"/>
          </p:nvPr>
        </p:nvSpPr>
        <p:spPr>
          <a:xfrm>
            <a:off x="974924" y="4751700"/>
            <a:ext cx="5365352" cy="4501856"/>
          </a:xfrm>
        </p:spPr>
        <p:txBody>
          <a:bodyPr/>
          <a:lstStyle/>
          <a:p>
            <a:r>
              <a:rPr lang="en-US" dirty="0"/>
              <a:t>Notes</a:t>
            </a:r>
          </a:p>
        </p:txBody>
      </p:sp>
    </p:spTree>
    <p:extLst>
      <p:ext uri="{BB962C8B-B14F-4D97-AF65-F5344CB8AC3E}">
        <p14:creationId xmlns:p14="http://schemas.microsoft.com/office/powerpoint/2010/main" val="81543265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E5F509B-49BD-4D50-82CC-BA3206D49C55}" type="slidenum">
              <a:rPr lang="en-US"/>
              <a:pPr/>
              <a:t>17</a:t>
            </a:fld>
            <a:endParaRPr lang="en-US" dirty="0"/>
          </a:p>
        </p:txBody>
      </p:sp>
      <p:sp>
        <p:nvSpPr>
          <p:cNvPr id="89090" name="Rectangle 2"/>
          <p:cNvSpPr>
            <a:spLocks noGrp="1" noRot="1" noChangeAspect="1" noChangeArrowheads="1" noTextEdit="1"/>
          </p:cNvSpPr>
          <p:nvPr>
            <p:ph type="sldImg"/>
          </p:nvPr>
        </p:nvSpPr>
        <p:spPr>
          <a:xfrm>
            <a:off x="1158875" y="750888"/>
            <a:ext cx="4997450" cy="3749675"/>
          </a:xfrm>
          <a:ln/>
        </p:spPr>
      </p:sp>
      <p:sp>
        <p:nvSpPr>
          <p:cNvPr id="89091" name="Rectangle 3"/>
          <p:cNvSpPr>
            <a:spLocks noGrp="1" noChangeArrowheads="1"/>
          </p:cNvSpPr>
          <p:nvPr>
            <p:ph type="body" idx="1"/>
          </p:nvPr>
        </p:nvSpPr>
        <p:spPr>
          <a:xfrm>
            <a:off x="974924" y="4751700"/>
            <a:ext cx="5365352" cy="4501856"/>
          </a:xfrm>
        </p:spPr>
        <p:txBody>
          <a:bodyPr/>
          <a:lstStyle/>
          <a:p>
            <a:r>
              <a:rPr lang="en-US" dirty="0"/>
              <a:t>Notes</a:t>
            </a:r>
          </a:p>
        </p:txBody>
      </p:sp>
    </p:spTree>
    <p:extLst>
      <p:ext uri="{BB962C8B-B14F-4D97-AF65-F5344CB8AC3E}">
        <p14:creationId xmlns:p14="http://schemas.microsoft.com/office/powerpoint/2010/main" val="386169948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208170E-68AE-4A03-934E-5AC517A14B53}" type="slidenum">
              <a:rPr lang="en-US"/>
              <a:pPr/>
              <a:t>18</a:t>
            </a:fld>
            <a:endParaRPr lang="en-US" dirty="0"/>
          </a:p>
        </p:txBody>
      </p:sp>
      <p:sp>
        <p:nvSpPr>
          <p:cNvPr id="91138" name="Rectangle 2"/>
          <p:cNvSpPr>
            <a:spLocks noGrp="1" noRot="1" noChangeAspect="1" noChangeArrowheads="1" noTextEdit="1"/>
          </p:cNvSpPr>
          <p:nvPr>
            <p:ph type="sldImg"/>
          </p:nvPr>
        </p:nvSpPr>
        <p:spPr>
          <a:xfrm>
            <a:off x="1158875" y="750888"/>
            <a:ext cx="4997450" cy="3749675"/>
          </a:xfrm>
          <a:ln/>
        </p:spPr>
      </p:sp>
      <p:sp>
        <p:nvSpPr>
          <p:cNvPr id="91139" name="Rectangle 3"/>
          <p:cNvSpPr>
            <a:spLocks noGrp="1" noChangeArrowheads="1"/>
          </p:cNvSpPr>
          <p:nvPr>
            <p:ph type="body" idx="1"/>
          </p:nvPr>
        </p:nvSpPr>
        <p:spPr>
          <a:xfrm>
            <a:off x="974924" y="4751700"/>
            <a:ext cx="5365352" cy="4501856"/>
          </a:xfrm>
        </p:spPr>
        <p:txBody>
          <a:bodyPr/>
          <a:lstStyle/>
          <a:p>
            <a:r>
              <a:rPr lang="en-US" dirty="0"/>
              <a:t>Notes</a:t>
            </a:r>
          </a:p>
        </p:txBody>
      </p:sp>
    </p:spTree>
    <p:extLst>
      <p:ext uri="{BB962C8B-B14F-4D97-AF65-F5344CB8AC3E}">
        <p14:creationId xmlns:p14="http://schemas.microsoft.com/office/powerpoint/2010/main" val="359832082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0AAE8AD-938A-4AC8-8C15-6302553297CC}" type="slidenum">
              <a:rPr lang="en-US"/>
              <a:pPr/>
              <a:t>19</a:t>
            </a:fld>
            <a:endParaRPr lang="en-US" dirty="0"/>
          </a:p>
        </p:txBody>
      </p:sp>
      <p:sp>
        <p:nvSpPr>
          <p:cNvPr id="74754" name="Rectangle 2"/>
          <p:cNvSpPr>
            <a:spLocks noGrp="1" noRot="1" noChangeAspect="1" noChangeArrowheads="1" noTextEdit="1"/>
          </p:cNvSpPr>
          <p:nvPr>
            <p:ph type="sldImg"/>
          </p:nvPr>
        </p:nvSpPr>
        <p:spPr>
          <a:xfrm>
            <a:off x="1158875" y="750888"/>
            <a:ext cx="4997450" cy="3749675"/>
          </a:xfrm>
          <a:ln/>
        </p:spPr>
      </p:sp>
      <p:sp>
        <p:nvSpPr>
          <p:cNvPr id="74755" name="Rectangle 3"/>
          <p:cNvSpPr>
            <a:spLocks noGrp="1" noChangeArrowheads="1"/>
          </p:cNvSpPr>
          <p:nvPr>
            <p:ph type="body" idx="1"/>
          </p:nvPr>
        </p:nvSpPr>
        <p:spPr>
          <a:xfrm>
            <a:off x="974924" y="4751700"/>
            <a:ext cx="5365352" cy="4501856"/>
          </a:xfrm>
        </p:spPr>
        <p:txBody>
          <a:bodyPr/>
          <a:lstStyle/>
          <a:p>
            <a:endParaRPr lang="en-US" dirty="0"/>
          </a:p>
        </p:txBody>
      </p:sp>
    </p:spTree>
    <p:extLst>
      <p:ext uri="{BB962C8B-B14F-4D97-AF65-F5344CB8AC3E}">
        <p14:creationId xmlns:p14="http://schemas.microsoft.com/office/powerpoint/2010/main" val="218707912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10"/>
          </p:nvPr>
        </p:nvSpPr>
        <p:spPr/>
        <p:txBody>
          <a:bodyPr/>
          <a:lstStyle/>
          <a:p>
            <a:pPr>
              <a:defRPr/>
            </a:pPr>
            <a:r>
              <a:rPr lang="en-US" dirty="0" smtClean="0"/>
              <a:t>ENGT 1200</a:t>
            </a:r>
            <a:endParaRPr lang="en-US" dirty="0"/>
          </a:p>
        </p:txBody>
      </p:sp>
      <p:sp>
        <p:nvSpPr>
          <p:cNvPr id="5" name="Slide Number Placeholder 4"/>
          <p:cNvSpPr>
            <a:spLocks noGrp="1"/>
          </p:cNvSpPr>
          <p:nvPr>
            <p:ph type="sldNum" sz="quarter" idx="11"/>
          </p:nvPr>
        </p:nvSpPr>
        <p:spPr/>
        <p:txBody>
          <a:bodyPr/>
          <a:lstStyle/>
          <a:p>
            <a:pPr>
              <a:defRPr/>
            </a:pPr>
            <a:fld id="{05342B09-9503-4F22-8D40-1FCD3F961A6B}" type="slidenum">
              <a:rPr lang="en-US" smtClean="0"/>
              <a:pPr>
                <a:defRPr/>
              </a:pPr>
              <a:t>20</a:t>
            </a:fld>
            <a:endParaRPr lang="en-US" dirty="0"/>
          </a:p>
        </p:txBody>
      </p:sp>
    </p:spTree>
    <p:extLst>
      <p:ext uri="{BB962C8B-B14F-4D97-AF65-F5344CB8AC3E}">
        <p14:creationId xmlns:p14="http://schemas.microsoft.com/office/powerpoint/2010/main" val="297642373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935A0BE-F57D-41D6-A244-AC1D11EA13B0}" type="slidenum">
              <a:rPr lang="en-US"/>
              <a:pPr/>
              <a:t>21</a:t>
            </a:fld>
            <a:endParaRPr lang="en-US" dirty="0"/>
          </a:p>
        </p:txBody>
      </p:sp>
      <p:sp>
        <p:nvSpPr>
          <p:cNvPr id="93186" name="Rectangle 2"/>
          <p:cNvSpPr>
            <a:spLocks noGrp="1" noRot="1" noChangeAspect="1" noChangeArrowheads="1" noTextEdit="1"/>
          </p:cNvSpPr>
          <p:nvPr>
            <p:ph type="sldImg"/>
          </p:nvPr>
        </p:nvSpPr>
        <p:spPr>
          <a:xfrm>
            <a:off x="1158875" y="750888"/>
            <a:ext cx="4997450" cy="3749675"/>
          </a:xfrm>
          <a:ln/>
        </p:spPr>
      </p:sp>
      <p:sp>
        <p:nvSpPr>
          <p:cNvPr id="93187" name="Rectangle 3"/>
          <p:cNvSpPr>
            <a:spLocks noGrp="1" noChangeArrowheads="1"/>
          </p:cNvSpPr>
          <p:nvPr>
            <p:ph type="body" idx="1"/>
          </p:nvPr>
        </p:nvSpPr>
        <p:spPr>
          <a:xfrm>
            <a:off x="974924" y="4751700"/>
            <a:ext cx="5365352" cy="4501856"/>
          </a:xfrm>
        </p:spPr>
        <p:txBody>
          <a:bodyPr/>
          <a:lstStyle/>
          <a:p>
            <a:r>
              <a:rPr lang="en-US" dirty="0"/>
              <a:t>Notes</a:t>
            </a:r>
          </a:p>
        </p:txBody>
      </p:sp>
    </p:spTree>
    <p:extLst>
      <p:ext uri="{BB962C8B-B14F-4D97-AF65-F5344CB8AC3E}">
        <p14:creationId xmlns:p14="http://schemas.microsoft.com/office/powerpoint/2010/main" val="235552106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EAA82FF-F137-4D3D-86A5-6908873FA783}" type="slidenum">
              <a:rPr lang="en-US"/>
              <a:pPr/>
              <a:t>22</a:t>
            </a:fld>
            <a:endParaRPr lang="en-US" dirty="0"/>
          </a:p>
        </p:txBody>
      </p:sp>
      <p:sp>
        <p:nvSpPr>
          <p:cNvPr id="95234" name="Rectangle 2"/>
          <p:cNvSpPr>
            <a:spLocks noGrp="1" noRot="1" noChangeAspect="1" noChangeArrowheads="1" noTextEdit="1"/>
          </p:cNvSpPr>
          <p:nvPr>
            <p:ph type="sldImg"/>
          </p:nvPr>
        </p:nvSpPr>
        <p:spPr>
          <a:xfrm>
            <a:off x="1158875" y="750888"/>
            <a:ext cx="4997450" cy="3749675"/>
          </a:xfrm>
          <a:ln/>
        </p:spPr>
      </p:sp>
      <p:sp>
        <p:nvSpPr>
          <p:cNvPr id="95235" name="Rectangle 3"/>
          <p:cNvSpPr>
            <a:spLocks noGrp="1" noChangeArrowheads="1"/>
          </p:cNvSpPr>
          <p:nvPr>
            <p:ph type="body" idx="1"/>
          </p:nvPr>
        </p:nvSpPr>
        <p:spPr>
          <a:xfrm>
            <a:off x="974924" y="4751700"/>
            <a:ext cx="5365352" cy="4501856"/>
          </a:xfrm>
        </p:spPr>
        <p:txBody>
          <a:bodyPr/>
          <a:lstStyle/>
          <a:p>
            <a:r>
              <a:rPr lang="en-US" dirty="0"/>
              <a:t>Notes</a:t>
            </a:r>
          </a:p>
        </p:txBody>
      </p:sp>
    </p:spTree>
    <p:extLst>
      <p:ext uri="{BB962C8B-B14F-4D97-AF65-F5344CB8AC3E}">
        <p14:creationId xmlns:p14="http://schemas.microsoft.com/office/powerpoint/2010/main" val="162003894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593DC7C-CB61-48C2-B788-9AF295F677EE}" type="slidenum">
              <a:rPr lang="en-US"/>
              <a:pPr/>
              <a:t>5</a:t>
            </a:fld>
            <a:endParaRPr lang="en-US" dirty="0"/>
          </a:p>
        </p:txBody>
      </p:sp>
      <p:sp>
        <p:nvSpPr>
          <p:cNvPr id="103426" name="Rectangle 2"/>
          <p:cNvSpPr>
            <a:spLocks noGrp="1" noRot="1" noChangeAspect="1" noChangeArrowheads="1" noTextEdit="1"/>
          </p:cNvSpPr>
          <p:nvPr>
            <p:ph type="sldImg"/>
          </p:nvPr>
        </p:nvSpPr>
        <p:spPr>
          <a:xfrm>
            <a:off x="1158875" y="750888"/>
            <a:ext cx="4997450" cy="3749675"/>
          </a:xfrm>
          <a:ln/>
        </p:spPr>
      </p:sp>
      <p:sp>
        <p:nvSpPr>
          <p:cNvPr id="103427" name="Rectangle 3"/>
          <p:cNvSpPr>
            <a:spLocks noGrp="1" noChangeArrowheads="1"/>
          </p:cNvSpPr>
          <p:nvPr>
            <p:ph type="body" idx="1"/>
          </p:nvPr>
        </p:nvSpPr>
        <p:spPr/>
        <p:txBody>
          <a:bodyPr/>
          <a:lstStyle/>
          <a:p>
            <a:r>
              <a:rPr lang="en-US" dirty="0"/>
              <a:t>Notes</a:t>
            </a:r>
          </a:p>
        </p:txBody>
      </p:sp>
    </p:spTree>
    <p:extLst>
      <p:ext uri="{BB962C8B-B14F-4D97-AF65-F5344CB8AC3E}">
        <p14:creationId xmlns:p14="http://schemas.microsoft.com/office/powerpoint/2010/main" val="261405855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1861046-41EF-4DCE-A46D-3659BFC6910C}" type="slidenum">
              <a:rPr lang="en-US"/>
              <a:pPr/>
              <a:t>23</a:t>
            </a:fld>
            <a:endParaRPr lang="en-US" dirty="0"/>
          </a:p>
        </p:txBody>
      </p:sp>
      <p:sp>
        <p:nvSpPr>
          <p:cNvPr id="105474" name="Rectangle 2"/>
          <p:cNvSpPr>
            <a:spLocks noGrp="1" noRot="1" noChangeAspect="1" noChangeArrowheads="1" noTextEdit="1"/>
          </p:cNvSpPr>
          <p:nvPr>
            <p:ph type="sldImg"/>
          </p:nvPr>
        </p:nvSpPr>
        <p:spPr>
          <a:xfrm>
            <a:off x="1158875" y="750888"/>
            <a:ext cx="4997450" cy="3749675"/>
          </a:xfrm>
          <a:ln/>
        </p:spPr>
      </p:sp>
      <p:sp>
        <p:nvSpPr>
          <p:cNvPr id="105475" name="Rectangle 3"/>
          <p:cNvSpPr>
            <a:spLocks noGrp="1" noChangeArrowheads="1"/>
          </p:cNvSpPr>
          <p:nvPr>
            <p:ph type="body" idx="1"/>
          </p:nvPr>
        </p:nvSpPr>
        <p:spPr/>
        <p:txBody>
          <a:bodyPr/>
          <a:lstStyle/>
          <a:p>
            <a:endParaRPr lang="en-US" dirty="0">
              <a:solidFill>
                <a:srgbClr val="000000"/>
              </a:solidFill>
            </a:endParaRPr>
          </a:p>
        </p:txBody>
      </p:sp>
    </p:spTree>
    <p:extLst>
      <p:ext uri="{BB962C8B-B14F-4D97-AF65-F5344CB8AC3E}">
        <p14:creationId xmlns:p14="http://schemas.microsoft.com/office/powerpoint/2010/main" val="55845040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F352F2C-4565-430B-8F2B-9789C721677D}" type="slidenum">
              <a:rPr lang="en-US"/>
              <a:pPr/>
              <a:t>24</a:t>
            </a:fld>
            <a:endParaRPr lang="en-US" dirty="0"/>
          </a:p>
        </p:txBody>
      </p:sp>
      <p:sp>
        <p:nvSpPr>
          <p:cNvPr id="106498" name="Rectangle 2"/>
          <p:cNvSpPr>
            <a:spLocks noGrp="1" noRot="1" noChangeAspect="1" noChangeArrowheads="1" noTextEdit="1"/>
          </p:cNvSpPr>
          <p:nvPr>
            <p:ph type="sldImg"/>
          </p:nvPr>
        </p:nvSpPr>
        <p:spPr>
          <a:xfrm>
            <a:off x="1158875" y="750888"/>
            <a:ext cx="4997450" cy="3749675"/>
          </a:xfrm>
          <a:ln/>
        </p:spPr>
      </p:sp>
      <p:sp>
        <p:nvSpPr>
          <p:cNvPr id="106499" name="Rectangle 3"/>
          <p:cNvSpPr>
            <a:spLocks noGrp="1" noChangeArrowheads="1"/>
          </p:cNvSpPr>
          <p:nvPr>
            <p:ph type="body" idx="1"/>
          </p:nvPr>
        </p:nvSpPr>
        <p:spPr/>
        <p:txBody>
          <a:bodyPr/>
          <a:lstStyle/>
          <a:p>
            <a:endParaRPr lang="en-US" dirty="0">
              <a:solidFill>
                <a:srgbClr val="000000"/>
              </a:solidFill>
            </a:endParaRPr>
          </a:p>
        </p:txBody>
      </p:sp>
    </p:spTree>
    <p:extLst>
      <p:ext uri="{BB962C8B-B14F-4D97-AF65-F5344CB8AC3E}">
        <p14:creationId xmlns:p14="http://schemas.microsoft.com/office/powerpoint/2010/main" val="219244974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hdr" sz="quarter"/>
          </p:nvPr>
        </p:nvSpPr>
        <p:spPr>
          <a:xfrm>
            <a:off x="0" y="0"/>
            <a:ext cx="2971800" cy="457200"/>
          </a:xfrm>
          <a:prstGeom prst="rect">
            <a:avLst/>
          </a:prstGeom>
          <a:ln/>
        </p:spPr>
        <p:txBody>
          <a:bodyPr/>
          <a:lstStyle/>
          <a:p>
            <a:r>
              <a:rPr lang="en-US" altLang="en-US" dirty="0"/>
              <a:t>QUAL 240 - TQM</a:t>
            </a:r>
          </a:p>
        </p:txBody>
      </p:sp>
      <p:sp>
        <p:nvSpPr>
          <p:cNvPr id="5" name="Rectangle 3"/>
          <p:cNvSpPr>
            <a:spLocks noGrp="1" noChangeArrowheads="1"/>
          </p:cNvSpPr>
          <p:nvPr>
            <p:ph type="dt" idx="1"/>
          </p:nvPr>
        </p:nvSpPr>
        <p:spPr>
          <a:xfrm>
            <a:off x="3886200" y="0"/>
            <a:ext cx="2971800" cy="457200"/>
          </a:xfrm>
          <a:prstGeom prst="rect">
            <a:avLst/>
          </a:prstGeom>
          <a:ln/>
        </p:spPr>
        <p:txBody>
          <a:bodyPr/>
          <a:lstStyle/>
          <a:p>
            <a:r>
              <a:rPr lang="en-US" altLang="en-US" dirty="0"/>
              <a:t>Chapter 7 - Lecture 2</a:t>
            </a:r>
          </a:p>
        </p:txBody>
      </p:sp>
      <p:sp>
        <p:nvSpPr>
          <p:cNvPr id="6" name="Rectangle 6"/>
          <p:cNvSpPr>
            <a:spLocks noGrp="1" noChangeArrowheads="1"/>
          </p:cNvSpPr>
          <p:nvPr>
            <p:ph type="ftr" sz="quarter" idx="4"/>
          </p:nvPr>
        </p:nvSpPr>
        <p:spPr>
          <a:ln/>
        </p:spPr>
        <p:txBody>
          <a:bodyPr/>
          <a:lstStyle/>
          <a:p>
            <a:r>
              <a:rPr lang="en-US" altLang="en-US" dirty="0"/>
              <a:t>Quality Management</a:t>
            </a:r>
          </a:p>
        </p:txBody>
      </p:sp>
      <p:sp>
        <p:nvSpPr>
          <p:cNvPr id="7" name="Rectangle 7"/>
          <p:cNvSpPr>
            <a:spLocks noGrp="1" noChangeArrowheads="1"/>
          </p:cNvSpPr>
          <p:nvPr>
            <p:ph type="sldNum" sz="quarter" idx="5"/>
          </p:nvPr>
        </p:nvSpPr>
        <p:spPr>
          <a:ln/>
        </p:spPr>
        <p:txBody>
          <a:bodyPr/>
          <a:lstStyle/>
          <a:p>
            <a:fld id="{78864B44-C582-47BD-A3B9-A02CA1BEF0EB}" type="slidenum">
              <a:rPr lang="en-US" altLang="en-US"/>
              <a:pPr/>
              <a:t>25</a:t>
            </a:fld>
            <a:endParaRPr lang="en-US" altLang="en-US" dirty="0"/>
          </a:p>
        </p:txBody>
      </p:sp>
      <p:sp>
        <p:nvSpPr>
          <p:cNvPr id="4098" name="Rectangle 2"/>
          <p:cNvSpPr>
            <a:spLocks noGrp="1" noRot="1" noChangeAspect="1" noChangeArrowheads="1" noTextEdit="1"/>
          </p:cNvSpPr>
          <p:nvPr>
            <p:ph type="sldImg"/>
          </p:nvPr>
        </p:nvSpPr>
        <p:spPr>
          <a:ln/>
        </p:spPr>
      </p:sp>
      <p:sp>
        <p:nvSpPr>
          <p:cNvPr id="4099" name="Rectangle 3"/>
          <p:cNvSpPr>
            <a:spLocks noGrp="1" noChangeArrowheads="1"/>
          </p:cNvSpPr>
          <p:nvPr>
            <p:ph type="body" idx="1"/>
          </p:nvPr>
        </p:nvSpPr>
        <p:spPr/>
        <p:txBody>
          <a:bodyPr/>
          <a:lstStyle/>
          <a:p>
            <a:r>
              <a:rPr lang="en-US" altLang="en-US" dirty="0"/>
              <a:t>Notes</a:t>
            </a:r>
          </a:p>
        </p:txBody>
      </p:sp>
    </p:spTree>
    <p:extLst>
      <p:ext uri="{BB962C8B-B14F-4D97-AF65-F5344CB8AC3E}">
        <p14:creationId xmlns:p14="http://schemas.microsoft.com/office/powerpoint/2010/main" val="118587419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hdr" sz="quarter"/>
          </p:nvPr>
        </p:nvSpPr>
        <p:spPr>
          <a:xfrm>
            <a:off x="0" y="0"/>
            <a:ext cx="2971800" cy="457200"/>
          </a:xfrm>
          <a:prstGeom prst="rect">
            <a:avLst/>
          </a:prstGeom>
          <a:ln/>
        </p:spPr>
        <p:txBody>
          <a:bodyPr/>
          <a:lstStyle/>
          <a:p>
            <a:r>
              <a:rPr lang="en-US" altLang="en-US" dirty="0"/>
              <a:t>QUAL 240 - TQM</a:t>
            </a:r>
          </a:p>
        </p:txBody>
      </p:sp>
      <p:sp>
        <p:nvSpPr>
          <p:cNvPr id="5" name="Rectangle 3"/>
          <p:cNvSpPr>
            <a:spLocks noGrp="1" noChangeArrowheads="1"/>
          </p:cNvSpPr>
          <p:nvPr>
            <p:ph type="dt" idx="1"/>
          </p:nvPr>
        </p:nvSpPr>
        <p:spPr>
          <a:xfrm>
            <a:off x="3886200" y="0"/>
            <a:ext cx="2971800" cy="457200"/>
          </a:xfrm>
          <a:prstGeom prst="rect">
            <a:avLst/>
          </a:prstGeom>
          <a:ln/>
        </p:spPr>
        <p:txBody>
          <a:bodyPr/>
          <a:lstStyle/>
          <a:p>
            <a:r>
              <a:rPr lang="en-US" altLang="en-US" dirty="0"/>
              <a:t>Chapter 7 - Lecture 2</a:t>
            </a:r>
          </a:p>
        </p:txBody>
      </p:sp>
      <p:sp>
        <p:nvSpPr>
          <p:cNvPr id="6" name="Rectangle 6"/>
          <p:cNvSpPr>
            <a:spLocks noGrp="1" noChangeArrowheads="1"/>
          </p:cNvSpPr>
          <p:nvPr>
            <p:ph type="ftr" sz="quarter" idx="4"/>
          </p:nvPr>
        </p:nvSpPr>
        <p:spPr>
          <a:ln/>
        </p:spPr>
        <p:txBody>
          <a:bodyPr/>
          <a:lstStyle/>
          <a:p>
            <a:r>
              <a:rPr lang="en-US" altLang="en-US" dirty="0"/>
              <a:t>Quality Management</a:t>
            </a:r>
          </a:p>
        </p:txBody>
      </p:sp>
      <p:sp>
        <p:nvSpPr>
          <p:cNvPr id="7" name="Rectangle 7"/>
          <p:cNvSpPr>
            <a:spLocks noGrp="1" noChangeArrowheads="1"/>
          </p:cNvSpPr>
          <p:nvPr>
            <p:ph type="sldNum" sz="quarter" idx="5"/>
          </p:nvPr>
        </p:nvSpPr>
        <p:spPr>
          <a:ln/>
        </p:spPr>
        <p:txBody>
          <a:bodyPr/>
          <a:lstStyle/>
          <a:p>
            <a:fld id="{EEA369D2-B384-4D0E-9FAB-5E256F67CFB7}" type="slidenum">
              <a:rPr lang="en-US" altLang="en-US"/>
              <a:pPr/>
              <a:t>26</a:t>
            </a:fld>
            <a:endParaRPr lang="en-US" altLang="en-US" dirty="0"/>
          </a:p>
        </p:txBody>
      </p:sp>
      <p:sp>
        <p:nvSpPr>
          <p:cNvPr id="14338" name="Rectangle 2"/>
          <p:cNvSpPr>
            <a:spLocks noGrp="1" noRot="1" noChangeAspect="1" noChangeArrowheads="1" noTextEdit="1"/>
          </p:cNvSpPr>
          <p:nvPr>
            <p:ph type="sldImg"/>
          </p:nvPr>
        </p:nvSpPr>
        <p:spPr>
          <a:ln/>
        </p:spPr>
      </p:sp>
      <p:sp>
        <p:nvSpPr>
          <p:cNvPr id="14339" name="Rectangle 3"/>
          <p:cNvSpPr>
            <a:spLocks noGrp="1" noChangeArrowheads="1"/>
          </p:cNvSpPr>
          <p:nvPr>
            <p:ph type="body" idx="1"/>
          </p:nvPr>
        </p:nvSpPr>
        <p:spPr/>
        <p:txBody>
          <a:bodyPr/>
          <a:lstStyle/>
          <a:p>
            <a:r>
              <a:rPr lang="en-US" altLang="en-US" dirty="0"/>
              <a:t>Notes</a:t>
            </a:r>
          </a:p>
        </p:txBody>
      </p:sp>
    </p:spTree>
    <p:extLst>
      <p:ext uri="{BB962C8B-B14F-4D97-AF65-F5344CB8AC3E}">
        <p14:creationId xmlns:p14="http://schemas.microsoft.com/office/powerpoint/2010/main" val="184302791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hdr" sz="quarter"/>
          </p:nvPr>
        </p:nvSpPr>
        <p:spPr>
          <a:xfrm>
            <a:off x="0" y="0"/>
            <a:ext cx="2971800" cy="457200"/>
          </a:xfrm>
          <a:prstGeom prst="rect">
            <a:avLst/>
          </a:prstGeom>
          <a:ln/>
        </p:spPr>
        <p:txBody>
          <a:bodyPr/>
          <a:lstStyle/>
          <a:p>
            <a:r>
              <a:rPr lang="en-US" altLang="en-US" dirty="0"/>
              <a:t>QUAL 240 - TQM</a:t>
            </a:r>
          </a:p>
        </p:txBody>
      </p:sp>
      <p:sp>
        <p:nvSpPr>
          <p:cNvPr id="5" name="Rectangle 3"/>
          <p:cNvSpPr>
            <a:spLocks noGrp="1" noChangeArrowheads="1"/>
          </p:cNvSpPr>
          <p:nvPr>
            <p:ph type="dt" idx="1"/>
          </p:nvPr>
        </p:nvSpPr>
        <p:spPr>
          <a:xfrm>
            <a:off x="3886200" y="0"/>
            <a:ext cx="2971800" cy="457200"/>
          </a:xfrm>
          <a:prstGeom prst="rect">
            <a:avLst/>
          </a:prstGeom>
          <a:ln/>
        </p:spPr>
        <p:txBody>
          <a:bodyPr/>
          <a:lstStyle/>
          <a:p>
            <a:r>
              <a:rPr lang="en-US" altLang="en-US" dirty="0"/>
              <a:t>Chapter 7 - Lecture 2</a:t>
            </a:r>
          </a:p>
        </p:txBody>
      </p:sp>
      <p:sp>
        <p:nvSpPr>
          <p:cNvPr id="6" name="Rectangle 6"/>
          <p:cNvSpPr>
            <a:spLocks noGrp="1" noChangeArrowheads="1"/>
          </p:cNvSpPr>
          <p:nvPr>
            <p:ph type="ftr" sz="quarter" idx="4"/>
          </p:nvPr>
        </p:nvSpPr>
        <p:spPr>
          <a:ln/>
        </p:spPr>
        <p:txBody>
          <a:bodyPr/>
          <a:lstStyle/>
          <a:p>
            <a:r>
              <a:rPr lang="en-US" altLang="en-US" dirty="0"/>
              <a:t>Quality Management</a:t>
            </a:r>
          </a:p>
        </p:txBody>
      </p:sp>
      <p:sp>
        <p:nvSpPr>
          <p:cNvPr id="7" name="Rectangle 7"/>
          <p:cNvSpPr>
            <a:spLocks noGrp="1" noChangeArrowheads="1"/>
          </p:cNvSpPr>
          <p:nvPr>
            <p:ph type="sldNum" sz="quarter" idx="5"/>
          </p:nvPr>
        </p:nvSpPr>
        <p:spPr>
          <a:ln/>
        </p:spPr>
        <p:txBody>
          <a:bodyPr/>
          <a:lstStyle/>
          <a:p>
            <a:fld id="{AFF1E9CC-2FFB-4A2B-B4DC-C92EB0E33A8E}" type="slidenum">
              <a:rPr lang="en-US" altLang="en-US"/>
              <a:pPr/>
              <a:t>27</a:t>
            </a:fld>
            <a:endParaRPr lang="en-US" altLang="en-US" dirty="0"/>
          </a:p>
        </p:txBody>
      </p:sp>
      <p:sp>
        <p:nvSpPr>
          <p:cNvPr id="13314" name="Rectangle 2"/>
          <p:cNvSpPr>
            <a:spLocks noGrp="1" noRot="1" noChangeAspect="1" noChangeArrowheads="1" noTextEdit="1"/>
          </p:cNvSpPr>
          <p:nvPr>
            <p:ph type="sldImg"/>
          </p:nvPr>
        </p:nvSpPr>
        <p:spPr>
          <a:ln/>
        </p:spPr>
      </p:sp>
      <p:sp>
        <p:nvSpPr>
          <p:cNvPr id="13315" name="Rectangle 3"/>
          <p:cNvSpPr>
            <a:spLocks noGrp="1" noChangeArrowheads="1"/>
          </p:cNvSpPr>
          <p:nvPr>
            <p:ph type="body" idx="1"/>
          </p:nvPr>
        </p:nvSpPr>
        <p:spPr/>
        <p:txBody>
          <a:bodyPr/>
          <a:lstStyle/>
          <a:p>
            <a:r>
              <a:rPr lang="en-US" altLang="en-US" dirty="0"/>
              <a:t>Notes</a:t>
            </a:r>
          </a:p>
        </p:txBody>
      </p:sp>
    </p:spTree>
    <p:extLst>
      <p:ext uri="{BB962C8B-B14F-4D97-AF65-F5344CB8AC3E}">
        <p14:creationId xmlns:p14="http://schemas.microsoft.com/office/powerpoint/2010/main" val="103795411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hdr" sz="quarter"/>
          </p:nvPr>
        </p:nvSpPr>
        <p:spPr>
          <a:xfrm>
            <a:off x="0" y="0"/>
            <a:ext cx="2971800" cy="457200"/>
          </a:xfrm>
          <a:prstGeom prst="rect">
            <a:avLst/>
          </a:prstGeom>
          <a:ln/>
        </p:spPr>
        <p:txBody>
          <a:bodyPr/>
          <a:lstStyle/>
          <a:p>
            <a:r>
              <a:rPr lang="en-US" altLang="en-US" dirty="0"/>
              <a:t>QUAL 240 - TQM</a:t>
            </a:r>
          </a:p>
        </p:txBody>
      </p:sp>
      <p:sp>
        <p:nvSpPr>
          <p:cNvPr id="5" name="Rectangle 3"/>
          <p:cNvSpPr>
            <a:spLocks noGrp="1" noChangeArrowheads="1"/>
          </p:cNvSpPr>
          <p:nvPr>
            <p:ph type="dt" idx="1"/>
          </p:nvPr>
        </p:nvSpPr>
        <p:spPr>
          <a:xfrm>
            <a:off x="3886200" y="0"/>
            <a:ext cx="2971800" cy="457200"/>
          </a:xfrm>
          <a:prstGeom prst="rect">
            <a:avLst/>
          </a:prstGeom>
          <a:ln/>
        </p:spPr>
        <p:txBody>
          <a:bodyPr/>
          <a:lstStyle/>
          <a:p>
            <a:r>
              <a:rPr lang="en-US" altLang="en-US" dirty="0"/>
              <a:t>Chapter 7 - Lecture 2</a:t>
            </a:r>
          </a:p>
        </p:txBody>
      </p:sp>
      <p:sp>
        <p:nvSpPr>
          <p:cNvPr id="6" name="Rectangle 6"/>
          <p:cNvSpPr>
            <a:spLocks noGrp="1" noChangeArrowheads="1"/>
          </p:cNvSpPr>
          <p:nvPr>
            <p:ph type="ftr" sz="quarter" idx="4"/>
          </p:nvPr>
        </p:nvSpPr>
        <p:spPr>
          <a:ln/>
        </p:spPr>
        <p:txBody>
          <a:bodyPr/>
          <a:lstStyle/>
          <a:p>
            <a:r>
              <a:rPr lang="en-US" altLang="en-US" dirty="0"/>
              <a:t>Quality Management</a:t>
            </a:r>
          </a:p>
        </p:txBody>
      </p:sp>
      <p:sp>
        <p:nvSpPr>
          <p:cNvPr id="7" name="Rectangle 7"/>
          <p:cNvSpPr>
            <a:spLocks noGrp="1" noChangeArrowheads="1"/>
          </p:cNvSpPr>
          <p:nvPr>
            <p:ph type="sldNum" sz="quarter" idx="5"/>
          </p:nvPr>
        </p:nvSpPr>
        <p:spPr>
          <a:ln/>
        </p:spPr>
        <p:txBody>
          <a:bodyPr/>
          <a:lstStyle/>
          <a:p>
            <a:fld id="{4A9E919F-E81E-40B7-9993-EDCCC23CBE25}" type="slidenum">
              <a:rPr lang="en-US" altLang="en-US"/>
              <a:pPr/>
              <a:t>28</a:t>
            </a:fld>
            <a:endParaRPr lang="en-US" altLang="en-US" dirty="0"/>
          </a:p>
        </p:txBody>
      </p:sp>
      <p:sp>
        <p:nvSpPr>
          <p:cNvPr id="12290" name="Rectangle 2"/>
          <p:cNvSpPr>
            <a:spLocks noGrp="1" noRot="1" noChangeAspect="1" noChangeArrowheads="1" noTextEdit="1"/>
          </p:cNvSpPr>
          <p:nvPr>
            <p:ph type="sldImg"/>
          </p:nvPr>
        </p:nvSpPr>
        <p:spPr>
          <a:ln/>
        </p:spPr>
      </p:sp>
      <p:sp>
        <p:nvSpPr>
          <p:cNvPr id="12291" name="Rectangle 3"/>
          <p:cNvSpPr>
            <a:spLocks noGrp="1" noChangeArrowheads="1"/>
          </p:cNvSpPr>
          <p:nvPr>
            <p:ph type="body" idx="1"/>
          </p:nvPr>
        </p:nvSpPr>
        <p:spPr/>
        <p:txBody>
          <a:bodyPr/>
          <a:lstStyle/>
          <a:p>
            <a:r>
              <a:rPr lang="en-US" altLang="en-US" dirty="0"/>
              <a:t>Notes</a:t>
            </a:r>
          </a:p>
        </p:txBody>
      </p:sp>
    </p:spTree>
    <p:extLst>
      <p:ext uri="{BB962C8B-B14F-4D97-AF65-F5344CB8AC3E}">
        <p14:creationId xmlns:p14="http://schemas.microsoft.com/office/powerpoint/2010/main" val="251616054"/>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hdr" sz="quarter"/>
          </p:nvPr>
        </p:nvSpPr>
        <p:spPr>
          <a:xfrm>
            <a:off x="0" y="0"/>
            <a:ext cx="2971800" cy="457200"/>
          </a:xfrm>
          <a:prstGeom prst="rect">
            <a:avLst/>
          </a:prstGeom>
          <a:ln/>
        </p:spPr>
        <p:txBody>
          <a:bodyPr/>
          <a:lstStyle/>
          <a:p>
            <a:r>
              <a:rPr lang="en-US" altLang="en-US" dirty="0"/>
              <a:t>QUAL 240 - TQM</a:t>
            </a:r>
          </a:p>
        </p:txBody>
      </p:sp>
      <p:sp>
        <p:nvSpPr>
          <p:cNvPr id="5" name="Rectangle 3"/>
          <p:cNvSpPr>
            <a:spLocks noGrp="1" noChangeArrowheads="1"/>
          </p:cNvSpPr>
          <p:nvPr>
            <p:ph type="dt" idx="1"/>
          </p:nvPr>
        </p:nvSpPr>
        <p:spPr>
          <a:xfrm>
            <a:off x="3886200" y="0"/>
            <a:ext cx="2971800" cy="457200"/>
          </a:xfrm>
          <a:prstGeom prst="rect">
            <a:avLst/>
          </a:prstGeom>
          <a:ln/>
        </p:spPr>
        <p:txBody>
          <a:bodyPr/>
          <a:lstStyle/>
          <a:p>
            <a:r>
              <a:rPr lang="en-US" altLang="en-US" dirty="0"/>
              <a:t>Chapter 7 - Lecture 2</a:t>
            </a:r>
          </a:p>
        </p:txBody>
      </p:sp>
      <p:sp>
        <p:nvSpPr>
          <p:cNvPr id="6" name="Rectangle 6"/>
          <p:cNvSpPr>
            <a:spLocks noGrp="1" noChangeArrowheads="1"/>
          </p:cNvSpPr>
          <p:nvPr>
            <p:ph type="ftr" sz="quarter" idx="4"/>
          </p:nvPr>
        </p:nvSpPr>
        <p:spPr>
          <a:ln/>
        </p:spPr>
        <p:txBody>
          <a:bodyPr/>
          <a:lstStyle/>
          <a:p>
            <a:r>
              <a:rPr lang="en-US" altLang="en-US" dirty="0"/>
              <a:t>Quality Management</a:t>
            </a:r>
          </a:p>
        </p:txBody>
      </p:sp>
      <p:sp>
        <p:nvSpPr>
          <p:cNvPr id="7" name="Rectangle 7"/>
          <p:cNvSpPr>
            <a:spLocks noGrp="1" noChangeArrowheads="1"/>
          </p:cNvSpPr>
          <p:nvPr>
            <p:ph type="sldNum" sz="quarter" idx="5"/>
          </p:nvPr>
        </p:nvSpPr>
        <p:spPr>
          <a:ln/>
        </p:spPr>
        <p:txBody>
          <a:bodyPr/>
          <a:lstStyle/>
          <a:p>
            <a:fld id="{B578C3A7-3DE3-4DC1-BD40-A0FA2DFBBA84}" type="slidenum">
              <a:rPr lang="en-US" altLang="en-US"/>
              <a:pPr/>
              <a:t>29</a:t>
            </a:fld>
            <a:endParaRPr lang="en-US" altLang="en-US" dirty="0"/>
          </a:p>
        </p:txBody>
      </p:sp>
      <p:sp>
        <p:nvSpPr>
          <p:cNvPr id="10242" name="Rectangle 2"/>
          <p:cNvSpPr>
            <a:spLocks noGrp="1" noRot="1" noChangeAspect="1" noChangeArrowheads="1" noTextEdit="1"/>
          </p:cNvSpPr>
          <p:nvPr>
            <p:ph type="sldImg"/>
          </p:nvPr>
        </p:nvSpPr>
        <p:spPr>
          <a:ln/>
        </p:spPr>
      </p:sp>
      <p:sp>
        <p:nvSpPr>
          <p:cNvPr id="10243" name="Rectangle 3"/>
          <p:cNvSpPr>
            <a:spLocks noGrp="1" noChangeArrowheads="1"/>
          </p:cNvSpPr>
          <p:nvPr>
            <p:ph type="body" idx="1"/>
          </p:nvPr>
        </p:nvSpPr>
        <p:spPr/>
        <p:txBody>
          <a:bodyPr/>
          <a:lstStyle/>
          <a:p>
            <a:r>
              <a:rPr lang="en-US" altLang="en-US" dirty="0"/>
              <a:t>Notes</a:t>
            </a:r>
          </a:p>
        </p:txBody>
      </p:sp>
    </p:spTree>
    <p:extLst>
      <p:ext uri="{BB962C8B-B14F-4D97-AF65-F5344CB8AC3E}">
        <p14:creationId xmlns:p14="http://schemas.microsoft.com/office/powerpoint/2010/main" val="2486198234"/>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hdr" sz="quarter"/>
          </p:nvPr>
        </p:nvSpPr>
        <p:spPr>
          <a:xfrm>
            <a:off x="0" y="0"/>
            <a:ext cx="2971800" cy="457200"/>
          </a:xfrm>
          <a:prstGeom prst="rect">
            <a:avLst/>
          </a:prstGeom>
          <a:ln/>
        </p:spPr>
        <p:txBody>
          <a:bodyPr/>
          <a:lstStyle/>
          <a:p>
            <a:r>
              <a:rPr lang="en-US" altLang="en-US" dirty="0"/>
              <a:t>QUAL 240 - TQM</a:t>
            </a:r>
          </a:p>
        </p:txBody>
      </p:sp>
      <p:sp>
        <p:nvSpPr>
          <p:cNvPr id="5" name="Rectangle 3"/>
          <p:cNvSpPr>
            <a:spLocks noGrp="1" noChangeArrowheads="1"/>
          </p:cNvSpPr>
          <p:nvPr>
            <p:ph type="dt" idx="1"/>
          </p:nvPr>
        </p:nvSpPr>
        <p:spPr>
          <a:xfrm>
            <a:off x="3886200" y="0"/>
            <a:ext cx="2971800" cy="457200"/>
          </a:xfrm>
          <a:prstGeom prst="rect">
            <a:avLst/>
          </a:prstGeom>
          <a:ln/>
        </p:spPr>
        <p:txBody>
          <a:bodyPr/>
          <a:lstStyle/>
          <a:p>
            <a:r>
              <a:rPr lang="en-US" altLang="en-US" dirty="0"/>
              <a:t>Chapter 7 - Lecture 2</a:t>
            </a:r>
          </a:p>
        </p:txBody>
      </p:sp>
      <p:sp>
        <p:nvSpPr>
          <p:cNvPr id="6" name="Rectangle 6"/>
          <p:cNvSpPr>
            <a:spLocks noGrp="1" noChangeArrowheads="1"/>
          </p:cNvSpPr>
          <p:nvPr>
            <p:ph type="ftr" sz="quarter" idx="4"/>
          </p:nvPr>
        </p:nvSpPr>
        <p:spPr>
          <a:ln/>
        </p:spPr>
        <p:txBody>
          <a:bodyPr/>
          <a:lstStyle/>
          <a:p>
            <a:r>
              <a:rPr lang="en-US" altLang="en-US" dirty="0"/>
              <a:t>Quality Management</a:t>
            </a:r>
          </a:p>
        </p:txBody>
      </p:sp>
      <p:sp>
        <p:nvSpPr>
          <p:cNvPr id="7" name="Rectangle 7"/>
          <p:cNvSpPr>
            <a:spLocks noGrp="1" noChangeArrowheads="1"/>
          </p:cNvSpPr>
          <p:nvPr>
            <p:ph type="sldNum" sz="quarter" idx="5"/>
          </p:nvPr>
        </p:nvSpPr>
        <p:spPr>
          <a:ln/>
        </p:spPr>
        <p:txBody>
          <a:bodyPr/>
          <a:lstStyle/>
          <a:p>
            <a:fld id="{6F5E9D51-C439-4332-A48A-EA5A6019FBB5}" type="slidenum">
              <a:rPr lang="en-US" altLang="en-US"/>
              <a:pPr/>
              <a:t>31</a:t>
            </a:fld>
            <a:endParaRPr lang="en-US" altLang="en-US" dirty="0"/>
          </a:p>
        </p:txBody>
      </p:sp>
      <p:sp>
        <p:nvSpPr>
          <p:cNvPr id="16386" name="Rectangle 2"/>
          <p:cNvSpPr>
            <a:spLocks noGrp="1" noRot="1" noChangeAspect="1" noChangeArrowheads="1" noTextEdit="1"/>
          </p:cNvSpPr>
          <p:nvPr>
            <p:ph type="sldImg"/>
          </p:nvPr>
        </p:nvSpPr>
        <p:spPr>
          <a:ln/>
        </p:spPr>
      </p:sp>
      <p:sp>
        <p:nvSpPr>
          <p:cNvPr id="16387" name="Rectangle 3"/>
          <p:cNvSpPr>
            <a:spLocks noGrp="1" noChangeArrowheads="1"/>
          </p:cNvSpPr>
          <p:nvPr>
            <p:ph type="body" idx="1"/>
          </p:nvPr>
        </p:nvSpPr>
        <p:spPr/>
        <p:txBody>
          <a:bodyPr/>
          <a:lstStyle/>
          <a:p>
            <a:r>
              <a:rPr lang="en-US" altLang="en-US" dirty="0"/>
              <a:t>Notes</a:t>
            </a:r>
          </a:p>
        </p:txBody>
      </p:sp>
    </p:spTree>
    <p:extLst>
      <p:ext uri="{BB962C8B-B14F-4D97-AF65-F5344CB8AC3E}">
        <p14:creationId xmlns:p14="http://schemas.microsoft.com/office/powerpoint/2010/main" val="418760339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hdr" sz="quarter"/>
          </p:nvPr>
        </p:nvSpPr>
        <p:spPr>
          <a:xfrm>
            <a:off x="0" y="0"/>
            <a:ext cx="2971800" cy="457200"/>
          </a:xfrm>
          <a:prstGeom prst="rect">
            <a:avLst/>
          </a:prstGeom>
          <a:ln/>
        </p:spPr>
        <p:txBody>
          <a:bodyPr/>
          <a:lstStyle/>
          <a:p>
            <a:r>
              <a:rPr lang="en-US" altLang="en-US" dirty="0"/>
              <a:t>QUAL 240 - TQM</a:t>
            </a:r>
          </a:p>
        </p:txBody>
      </p:sp>
      <p:sp>
        <p:nvSpPr>
          <p:cNvPr id="5" name="Rectangle 3"/>
          <p:cNvSpPr>
            <a:spLocks noGrp="1" noChangeArrowheads="1"/>
          </p:cNvSpPr>
          <p:nvPr>
            <p:ph type="dt" idx="1"/>
          </p:nvPr>
        </p:nvSpPr>
        <p:spPr>
          <a:xfrm>
            <a:off x="3886200" y="0"/>
            <a:ext cx="2971800" cy="457200"/>
          </a:xfrm>
          <a:prstGeom prst="rect">
            <a:avLst/>
          </a:prstGeom>
          <a:ln/>
        </p:spPr>
        <p:txBody>
          <a:bodyPr/>
          <a:lstStyle/>
          <a:p>
            <a:r>
              <a:rPr lang="en-US" altLang="en-US" dirty="0"/>
              <a:t>Chapter 7 - Lecture 2</a:t>
            </a:r>
          </a:p>
        </p:txBody>
      </p:sp>
      <p:sp>
        <p:nvSpPr>
          <p:cNvPr id="6" name="Rectangle 6"/>
          <p:cNvSpPr>
            <a:spLocks noGrp="1" noChangeArrowheads="1"/>
          </p:cNvSpPr>
          <p:nvPr>
            <p:ph type="ftr" sz="quarter" idx="4"/>
          </p:nvPr>
        </p:nvSpPr>
        <p:spPr>
          <a:ln/>
        </p:spPr>
        <p:txBody>
          <a:bodyPr/>
          <a:lstStyle/>
          <a:p>
            <a:r>
              <a:rPr lang="en-US" altLang="en-US" dirty="0"/>
              <a:t>Quality Management</a:t>
            </a:r>
          </a:p>
        </p:txBody>
      </p:sp>
      <p:sp>
        <p:nvSpPr>
          <p:cNvPr id="7" name="Rectangle 7"/>
          <p:cNvSpPr>
            <a:spLocks noGrp="1" noChangeArrowheads="1"/>
          </p:cNvSpPr>
          <p:nvPr>
            <p:ph type="sldNum" sz="quarter" idx="5"/>
          </p:nvPr>
        </p:nvSpPr>
        <p:spPr>
          <a:ln/>
        </p:spPr>
        <p:txBody>
          <a:bodyPr/>
          <a:lstStyle/>
          <a:p>
            <a:fld id="{11BC3A6A-225D-47A5-98F1-CEE97A552A4F}" type="slidenum">
              <a:rPr lang="en-US" altLang="en-US"/>
              <a:pPr/>
              <a:t>32</a:t>
            </a:fld>
            <a:endParaRPr lang="en-US" altLang="en-US" dirty="0"/>
          </a:p>
        </p:txBody>
      </p:sp>
      <p:sp>
        <p:nvSpPr>
          <p:cNvPr id="18434" name="Rectangle 2"/>
          <p:cNvSpPr>
            <a:spLocks noGrp="1" noRot="1" noChangeAspect="1" noChangeArrowheads="1" noTextEdit="1"/>
          </p:cNvSpPr>
          <p:nvPr>
            <p:ph type="sldImg"/>
          </p:nvPr>
        </p:nvSpPr>
        <p:spPr>
          <a:ln/>
        </p:spPr>
      </p:sp>
      <p:sp>
        <p:nvSpPr>
          <p:cNvPr id="18435" name="Rectangle 3"/>
          <p:cNvSpPr>
            <a:spLocks noGrp="1" noChangeArrowheads="1"/>
          </p:cNvSpPr>
          <p:nvPr>
            <p:ph type="body" idx="1"/>
          </p:nvPr>
        </p:nvSpPr>
        <p:spPr/>
        <p:txBody>
          <a:bodyPr/>
          <a:lstStyle/>
          <a:p>
            <a:r>
              <a:rPr lang="en-US" altLang="en-US" dirty="0"/>
              <a:t>Notes</a:t>
            </a:r>
          </a:p>
        </p:txBody>
      </p:sp>
    </p:spTree>
    <p:extLst>
      <p:ext uri="{BB962C8B-B14F-4D97-AF65-F5344CB8AC3E}">
        <p14:creationId xmlns:p14="http://schemas.microsoft.com/office/powerpoint/2010/main" val="497043999"/>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1832F7D-4411-4B07-AAE0-9AF0F4639F17}" type="slidenum">
              <a:rPr lang="en-US"/>
              <a:pPr/>
              <a:t>33</a:t>
            </a:fld>
            <a:endParaRPr lang="en-US" dirty="0"/>
          </a:p>
        </p:txBody>
      </p:sp>
      <p:sp>
        <p:nvSpPr>
          <p:cNvPr id="117762" name="Rectangle 2"/>
          <p:cNvSpPr>
            <a:spLocks noGrp="1" noRot="1" noChangeAspect="1" noChangeArrowheads="1" noTextEdit="1"/>
          </p:cNvSpPr>
          <p:nvPr>
            <p:ph type="sldImg"/>
          </p:nvPr>
        </p:nvSpPr>
        <p:spPr>
          <a:xfrm>
            <a:off x="1158875" y="750888"/>
            <a:ext cx="4997450" cy="3749675"/>
          </a:xfrm>
          <a:ln/>
        </p:spPr>
      </p:sp>
      <p:sp>
        <p:nvSpPr>
          <p:cNvPr id="117763" name="Rectangle 3"/>
          <p:cNvSpPr>
            <a:spLocks noGrp="1" noChangeArrowheads="1"/>
          </p:cNvSpPr>
          <p:nvPr>
            <p:ph type="body" idx="1"/>
          </p:nvPr>
        </p:nvSpPr>
        <p:spPr/>
        <p:txBody>
          <a:bodyPr/>
          <a:lstStyle/>
          <a:p>
            <a:endParaRPr lang="en-US" dirty="0">
              <a:solidFill>
                <a:srgbClr val="000000"/>
              </a:solidFill>
            </a:endParaRPr>
          </a:p>
        </p:txBody>
      </p:sp>
    </p:spTree>
    <p:extLst>
      <p:ext uri="{BB962C8B-B14F-4D97-AF65-F5344CB8AC3E}">
        <p14:creationId xmlns:p14="http://schemas.microsoft.com/office/powerpoint/2010/main" val="415523086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ECDEDCE-A2BC-436B-AA1C-F19E08C15ED0}" type="slidenum">
              <a:rPr lang="en-US"/>
              <a:pPr/>
              <a:t>6</a:t>
            </a:fld>
            <a:endParaRPr lang="en-US" dirty="0"/>
          </a:p>
        </p:txBody>
      </p:sp>
      <p:sp>
        <p:nvSpPr>
          <p:cNvPr id="64514" name="Rectangle 2"/>
          <p:cNvSpPr>
            <a:spLocks noGrp="1" noRot="1" noChangeAspect="1" noChangeArrowheads="1" noTextEdit="1"/>
          </p:cNvSpPr>
          <p:nvPr>
            <p:ph type="sldImg"/>
          </p:nvPr>
        </p:nvSpPr>
        <p:spPr>
          <a:xfrm>
            <a:off x="1158875" y="750888"/>
            <a:ext cx="4997450" cy="3749675"/>
          </a:xfrm>
          <a:ln/>
        </p:spPr>
      </p:sp>
      <p:sp>
        <p:nvSpPr>
          <p:cNvPr id="64515" name="Rectangle 3"/>
          <p:cNvSpPr>
            <a:spLocks noGrp="1" noChangeArrowheads="1"/>
          </p:cNvSpPr>
          <p:nvPr>
            <p:ph type="body" idx="1"/>
          </p:nvPr>
        </p:nvSpPr>
        <p:spPr>
          <a:xfrm>
            <a:off x="974924" y="4751700"/>
            <a:ext cx="5365352" cy="4501856"/>
          </a:xfrm>
        </p:spPr>
        <p:txBody>
          <a:bodyPr/>
          <a:lstStyle/>
          <a:p>
            <a:r>
              <a:rPr lang="en-US" dirty="0"/>
              <a:t>Everything </a:t>
            </a:r>
            <a:r>
              <a:rPr lang="en-US" dirty="0" smtClean="0"/>
              <a:t> </a:t>
            </a:r>
            <a:r>
              <a:rPr lang="en-US" dirty="0"/>
              <a:t>studied in total quality management </a:t>
            </a:r>
            <a:r>
              <a:rPr lang="en-US" dirty="0" smtClean="0"/>
              <a:t>or Lean Manufacturing is </a:t>
            </a:r>
            <a:r>
              <a:rPr lang="en-US" dirty="0"/>
              <a:t>used in just-in-Time or lean manufacturing</a:t>
            </a:r>
          </a:p>
        </p:txBody>
      </p:sp>
    </p:spTree>
    <p:extLst>
      <p:ext uri="{BB962C8B-B14F-4D97-AF65-F5344CB8AC3E}">
        <p14:creationId xmlns:p14="http://schemas.microsoft.com/office/powerpoint/2010/main" val="3080758850"/>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hdr" sz="quarter"/>
          </p:nvPr>
        </p:nvSpPr>
        <p:spPr>
          <a:xfrm>
            <a:off x="0" y="0"/>
            <a:ext cx="2971800" cy="457200"/>
          </a:xfrm>
          <a:prstGeom prst="rect">
            <a:avLst/>
          </a:prstGeom>
          <a:ln/>
        </p:spPr>
        <p:txBody>
          <a:bodyPr/>
          <a:lstStyle/>
          <a:p>
            <a:r>
              <a:rPr lang="en-US" altLang="en-US" dirty="0"/>
              <a:t>QUAL 240 - TQM</a:t>
            </a:r>
          </a:p>
        </p:txBody>
      </p:sp>
      <p:sp>
        <p:nvSpPr>
          <p:cNvPr id="5" name="Rectangle 3"/>
          <p:cNvSpPr>
            <a:spLocks noGrp="1" noChangeArrowheads="1"/>
          </p:cNvSpPr>
          <p:nvPr>
            <p:ph type="dt" idx="1"/>
          </p:nvPr>
        </p:nvSpPr>
        <p:spPr>
          <a:xfrm>
            <a:off x="3886200" y="0"/>
            <a:ext cx="2971800" cy="457200"/>
          </a:xfrm>
          <a:prstGeom prst="rect">
            <a:avLst/>
          </a:prstGeom>
          <a:ln/>
        </p:spPr>
        <p:txBody>
          <a:bodyPr/>
          <a:lstStyle/>
          <a:p>
            <a:r>
              <a:rPr lang="en-US" altLang="en-US" dirty="0"/>
              <a:t>Chapter 7 - Lecture 2</a:t>
            </a:r>
          </a:p>
        </p:txBody>
      </p:sp>
      <p:sp>
        <p:nvSpPr>
          <p:cNvPr id="6" name="Rectangle 6"/>
          <p:cNvSpPr>
            <a:spLocks noGrp="1" noChangeArrowheads="1"/>
          </p:cNvSpPr>
          <p:nvPr>
            <p:ph type="ftr" sz="quarter" idx="4"/>
          </p:nvPr>
        </p:nvSpPr>
        <p:spPr>
          <a:ln/>
        </p:spPr>
        <p:txBody>
          <a:bodyPr/>
          <a:lstStyle/>
          <a:p>
            <a:r>
              <a:rPr lang="en-US" altLang="en-US" dirty="0"/>
              <a:t>Quality Management</a:t>
            </a:r>
          </a:p>
        </p:txBody>
      </p:sp>
      <p:sp>
        <p:nvSpPr>
          <p:cNvPr id="7" name="Rectangle 7"/>
          <p:cNvSpPr>
            <a:spLocks noGrp="1" noChangeArrowheads="1"/>
          </p:cNvSpPr>
          <p:nvPr>
            <p:ph type="sldNum" sz="quarter" idx="5"/>
          </p:nvPr>
        </p:nvSpPr>
        <p:spPr>
          <a:ln/>
        </p:spPr>
        <p:txBody>
          <a:bodyPr/>
          <a:lstStyle/>
          <a:p>
            <a:fld id="{B414BC8D-C3CE-4A94-9AD6-FC8DC4C4D00B}" type="slidenum">
              <a:rPr lang="en-US" altLang="en-US"/>
              <a:pPr/>
              <a:t>34</a:t>
            </a:fld>
            <a:endParaRPr lang="en-US" altLang="en-US" dirty="0"/>
          </a:p>
        </p:txBody>
      </p:sp>
      <p:sp>
        <p:nvSpPr>
          <p:cNvPr id="20482" name="Rectangle 2"/>
          <p:cNvSpPr>
            <a:spLocks noGrp="1" noRot="1" noChangeAspect="1" noChangeArrowheads="1"/>
          </p:cNvSpPr>
          <p:nvPr>
            <p:ph type="sldImg"/>
          </p:nvPr>
        </p:nvSpPr>
        <p:spPr bwMode="auto">
          <a:xfrm>
            <a:off x="1127125" y="666750"/>
            <a:ext cx="4640263" cy="3479800"/>
          </a:xfrm>
          <a:prstGeom prst="rect">
            <a:avLst/>
          </a:prstGeom>
          <a:solidFill>
            <a:srgbClr val="FFFFFF"/>
          </a:solidFill>
          <a:ln>
            <a:solidFill>
              <a:srgbClr val="000000"/>
            </a:solidFill>
            <a:miter lim="800000"/>
            <a:headEnd/>
            <a:tailEnd/>
          </a:ln>
        </p:spPr>
      </p:sp>
      <p:sp>
        <p:nvSpPr>
          <p:cNvPr id="20483" name="Rectangle 3"/>
          <p:cNvSpPr>
            <a:spLocks noGrp="1" noChangeArrowheads="1"/>
          </p:cNvSpPr>
          <p:nvPr>
            <p:ph type="body" idx="1"/>
          </p:nvPr>
        </p:nvSpPr>
        <p:spPr bwMode="auto">
          <a:xfrm>
            <a:off x="881063" y="4368800"/>
            <a:ext cx="5060950" cy="4073525"/>
          </a:xfrm>
          <a:prstGeom prst="rect">
            <a:avLst/>
          </a:prstGeom>
          <a:solidFill>
            <a:srgbClr val="FFFFFF"/>
          </a:solidFill>
          <a:ln>
            <a:solidFill>
              <a:srgbClr val="000000"/>
            </a:solidFill>
            <a:miter lim="800000"/>
            <a:headEnd/>
            <a:tailEnd/>
          </a:ln>
        </p:spPr>
        <p:txBody>
          <a:bodyPr lIns="88505" tIns="44252" rIns="88505" bIns="44252"/>
          <a:lstStyle/>
          <a:p>
            <a:r>
              <a:rPr lang="en-US" altLang="en-US" dirty="0"/>
              <a:t>Notes</a:t>
            </a:r>
          </a:p>
        </p:txBody>
      </p:sp>
    </p:spTree>
    <p:extLst>
      <p:ext uri="{BB962C8B-B14F-4D97-AF65-F5344CB8AC3E}">
        <p14:creationId xmlns:p14="http://schemas.microsoft.com/office/powerpoint/2010/main" val="2776161049"/>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hdr" sz="quarter"/>
          </p:nvPr>
        </p:nvSpPr>
        <p:spPr>
          <a:xfrm>
            <a:off x="0" y="0"/>
            <a:ext cx="2971800" cy="457200"/>
          </a:xfrm>
          <a:prstGeom prst="rect">
            <a:avLst/>
          </a:prstGeom>
          <a:ln/>
        </p:spPr>
        <p:txBody>
          <a:bodyPr/>
          <a:lstStyle/>
          <a:p>
            <a:r>
              <a:rPr lang="en-US" altLang="en-US" dirty="0"/>
              <a:t>QUAL 240 - TQM</a:t>
            </a:r>
          </a:p>
        </p:txBody>
      </p:sp>
      <p:sp>
        <p:nvSpPr>
          <p:cNvPr id="5" name="Rectangle 3"/>
          <p:cNvSpPr>
            <a:spLocks noGrp="1" noChangeArrowheads="1"/>
          </p:cNvSpPr>
          <p:nvPr>
            <p:ph type="dt" idx="1"/>
          </p:nvPr>
        </p:nvSpPr>
        <p:spPr>
          <a:xfrm>
            <a:off x="3886200" y="0"/>
            <a:ext cx="2971800" cy="457200"/>
          </a:xfrm>
          <a:prstGeom prst="rect">
            <a:avLst/>
          </a:prstGeom>
          <a:ln/>
        </p:spPr>
        <p:txBody>
          <a:bodyPr/>
          <a:lstStyle/>
          <a:p>
            <a:r>
              <a:rPr lang="en-US" altLang="en-US" dirty="0"/>
              <a:t>Chapter 7 - Lecture 2</a:t>
            </a:r>
          </a:p>
        </p:txBody>
      </p:sp>
      <p:sp>
        <p:nvSpPr>
          <p:cNvPr id="6" name="Rectangle 6"/>
          <p:cNvSpPr>
            <a:spLocks noGrp="1" noChangeArrowheads="1"/>
          </p:cNvSpPr>
          <p:nvPr>
            <p:ph type="ftr" sz="quarter" idx="4"/>
          </p:nvPr>
        </p:nvSpPr>
        <p:spPr>
          <a:ln/>
        </p:spPr>
        <p:txBody>
          <a:bodyPr/>
          <a:lstStyle/>
          <a:p>
            <a:r>
              <a:rPr lang="en-US" altLang="en-US" dirty="0"/>
              <a:t>Quality Management</a:t>
            </a:r>
          </a:p>
        </p:txBody>
      </p:sp>
      <p:sp>
        <p:nvSpPr>
          <p:cNvPr id="7" name="Rectangle 7"/>
          <p:cNvSpPr>
            <a:spLocks noGrp="1" noChangeArrowheads="1"/>
          </p:cNvSpPr>
          <p:nvPr>
            <p:ph type="sldNum" sz="quarter" idx="5"/>
          </p:nvPr>
        </p:nvSpPr>
        <p:spPr>
          <a:ln/>
        </p:spPr>
        <p:txBody>
          <a:bodyPr/>
          <a:lstStyle/>
          <a:p>
            <a:fld id="{23B21431-F56B-4167-B33A-2F8F1AAB9720}" type="slidenum">
              <a:rPr lang="en-US" altLang="en-US"/>
              <a:pPr/>
              <a:t>35</a:t>
            </a:fld>
            <a:endParaRPr lang="en-US" altLang="en-US" dirty="0"/>
          </a:p>
        </p:txBody>
      </p:sp>
      <p:sp>
        <p:nvSpPr>
          <p:cNvPr id="34818" name="Rectangle 2"/>
          <p:cNvSpPr>
            <a:spLocks noGrp="1" noRot="1" noChangeAspect="1" noChangeArrowheads="1" noTextEdit="1"/>
          </p:cNvSpPr>
          <p:nvPr>
            <p:ph type="sldImg"/>
          </p:nvPr>
        </p:nvSpPr>
        <p:spPr>
          <a:ln/>
        </p:spPr>
      </p:sp>
      <p:sp>
        <p:nvSpPr>
          <p:cNvPr id="34819" name="Rectangle 3"/>
          <p:cNvSpPr>
            <a:spLocks noGrp="1" noChangeArrowheads="1"/>
          </p:cNvSpPr>
          <p:nvPr>
            <p:ph type="body" idx="1"/>
          </p:nvPr>
        </p:nvSpPr>
        <p:spPr/>
        <p:txBody>
          <a:bodyPr/>
          <a:lstStyle/>
          <a:p>
            <a:r>
              <a:rPr lang="en-US" altLang="en-US" dirty="0"/>
              <a:t>Notes</a:t>
            </a:r>
          </a:p>
        </p:txBody>
      </p:sp>
    </p:spTree>
    <p:extLst>
      <p:ext uri="{BB962C8B-B14F-4D97-AF65-F5344CB8AC3E}">
        <p14:creationId xmlns:p14="http://schemas.microsoft.com/office/powerpoint/2010/main" val="3726807278"/>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hdr" sz="quarter"/>
          </p:nvPr>
        </p:nvSpPr>
        <p:spPr>
          <a:xfrm>
            <a:off x="0" y="0"/>
            <a:ext cx="2971800" cy="457200"/>
          </a:xfrm>
          <a:prstGeom prst="rect">
            <a:avLst/>
          </a:prstGeom>
          <a:ln/>
        </p:spPr>
        <p:txBody>
          <a:bodyPr/>
          <a:lstStyle/>
          <a:p>
            <a:r>
              <a:rPr lang="en-US" altLang="en-US" dirty="0"/>
              <a:t>QUAL 240 - TQM</a:t>
            </a:r>
          </a:p>
        </p:txBody>
      </p:sp>
      <p:sp>
        <p:nvSpPr>
          <p:cNvPr id="5" name="Rectangle 3"/>
          <p:cNvSpPr>
            <a:spLocks noGrp="1" noChangeArrowheads="1"/>
          </p:cNvSpPr>
          <p:nvPr>
            <p:ph type="dt" idx="1"/>
          </p:nvPr>
        </p:nvSpPr>
        <p:spPr>
          <a:xfrm>
            <a:off x="3886200" y="0"/>
            <a:ext cx="2971800" cy="457200"/>
          </a:xfrm>
          <a:prstGeom prst="rect">
            <a:avLst/>
          </a:prstGeom>
          <a:ln/>
        </p:spPr>
        <p:txBody>
          <a:bodyPr/>
          <a:lstStyle/>
          <a:p>
            <a:r>
              <a:rPr lang="en-US" altLang="en-US" dirty="0"/>
              <a:t>Chapter 7 - Lecture 2</a:t>
            </a:r>
          </a:p>
        </p:txBody>
      </p:sp>
      <p:sp>
        <p:nvSpPr>
          <p:cNvPr id="6" name="Rectangle 6"/>
          <p:cNvSpPr>
            <a:spLocks noGrp="1" noChangeArrowheads="1"/>
          </p:cNvSpPr>
          <p:nvPr>
            <p:ph type="ftr" sz="quarter" idx="4"/>
          </p:nvPr>
        </p:nvSpPr>
        <p:spPr>
          <a:ln/>
        </p:spPr>
        <p:txBody>
          <a:bodyPr/>
          <a:lstStyle/>
          <a:p>
            <a:r>
              <a:rPr lang="en-US" altLang="en-US" dirty="0"/>
              <a:t>Quality Management</a:t>
            </a:r>
          </a:p>
        </p:txBody>
      </p:sp>
      <p:sp>
        <p:nvSpPr>
          <p:cNvPr id="7" name="Rectangle 7"/>
          <p:cNvSpPr>
            <a:spLocks noGrp="1" noChangeArrowheads="1"/>
          </p:cNvSpPr>
          <p:nvPr>
            <p:ph type="sldNum" sz="quarter" idx="5"/>
          </p:nvPr>
        </p:nvSpPr>
        <p:spPr>
          <a:ln/>
        </p:spPr>
        <p:txBody>
          <a:bodyPr/>
          <a:lstStyle/>
          <a:p>
            <a:fld id="{24562C9B-1D14-4A1D-B028-F420C3FEEB8C}" type="slidenum">
              <a:rPr lang="en-US" altLang="en-US"/>
              <a:pPr/>
              <a:t>36</a:t>
            </a:fld>
            <a:endParaRPr lang="en-US" altLang="en-US" dirty="0"/>
          </a:p>
        </p:txBody>
      </p:sp>
      <p:sp>
        <p:nvSpPr>
          <p:cNvPr id="110594" name="Rectangle 2"/>
          <p:cNvSpPr>
            <a:spLocks noGrp="1" noRot="1" noChangeAspect="1" noChangeArrowheads="1" noTextEdit="1"/>
          </p:cNvSpPr>
          <p:nvPr>
            <p:ph type="sldImg"/>
          </p:nvPr>
        </p:nvSpPr>
        <p:spPr>
          <a:ln/>
        </p:spPr>
      </p:sp>
      <p:sp>
        <p:nvSpPr>
          <p:cNvPr id="110595" name="Rectangle 3"/>
          <p:cNvSpPr>
            <a:spLocks noGrp="1" noChangeArrowheads="1"/>
          </p:cNvSpPr>
          <p:nvPr>
            <p:ph type="body" idx="1"/>
          </p:nvPr>
        </p:nvSpPr>
        <p:spPr/>
        <p:txBody>
          <a:bodyPr/>
          <a:lstStyle/>
          <a:p>
            <a:r>
              <a:rPr lang="en-US" altLang="en-US" dirty="0"/>
              <a:t>Notes</a:t>
            </a:r>
          </a:p>
        </p:txBody>
      </p:sp>
    </p:spTree>
    <p:extLst>
      <p:ext uri="{BB962C8B-B14F-4D97-AF65-F5344CB8AC3E}">
        <p14:creationId xmlns:p14="http://schemas.microsoft.com/office/powerpoint/2010/main" val="3794243460"/>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hdr" sz="quarter"/>
          </p:nvPr>
        </p:nvSpPr>
        <p:spPr>
          <a:xfrm>
            <a:off x="0" y="0"/>
            <a:ext cx="2971800" cy="457200"/>
          </a:xfrm>
          <a:prstGeom prst="rect">
            <a:avLst/>
          </a:prstGeom>
          <a:ln/>
        </p:spPr>
        <p:txBody>
          <a:bodyPr/>
          <a:lstStyle/>
          <a:p>
            <a:r>
              <a:rPr lang="en-US" altLang="en-US" dirty="0"/>
              <a:t>QUAL 240 - TQM</a:t>
            </a:r>
          </a:p>
        </p:txBody>
      </p:sp>
      <p:sp>
        <p:nvSpPr>
          <p:cNvPr id="5" name="Rectangle 3"/>
          <p:cNvSpPr>
            <a:spLocks noGrp="1" noChangeArrowheads="1"/>
          </p:cNvSpPr>
          <p:nvPr>
            <p:ph type="dt" idx="1"/>
          </p:nvPr>
        </p:nvSpPr>
        <p:spPr>
          <a:xfrm>
            <a:off x="3886200" y="0"/>
            <a:ext cx="2971800" cy="457200"/>
          </a:xfrm>
          <a:prstGeom prst="rect">
            <a:avLst/>
          </a:prstGeom>
          <a:ln/>
        </p:spPr>
        <p:txBody>
          <a:bodyPr/>
          <a:lstStyle/>
          <a:p>
            <a:r>
              <a:rPr lang="en-US" altLang="en-US" dirty="0"/>
              <a:t>Chapter 7 - Lecture 2</a:t>
            </a:r>
          </a:p>
        </p:txBody>
      </p:sp>
      <p:sp>
        <p:nvSpPr>
          <p:cNvPr id="6" name="Rectangle 6"/>
          <p:cNvSpPr>
            <a:spLocks noGrp="1" noChangeArrowheads="1"/>
          </p:cNvSpPr>
          <p:nvPr>
            <p:ph type="ftr" sz="quarter" idx="4"/>
          </p:nvPr>
        </p:nvSpPr>
        <p:spPr>
          <a:ln/>
        </p:spPr>
        <p:txBody>
          <a:bodyPr/>
          <a:lstStyle/>
          <a:p>
            <a:r>
              <a:rPr lang="en-US" altLang="en-US" dirty="0"/>
              <a:t>Quality Management</a:t>
            </a:r>
          </a:p>
        </p:txBody>
      </p:sp>
      <p:sp>
        <p:nvSpPr>
          <p:cNvPr id="7" name="Rectangle 7"/>
          <p:cNvSpPr>
            <a:spLocks noGrp="1" noChangeArrowheads="1"/>
          </p:cNvSpPr>
          <p:nvPr>
            <p:ph type="sldNum" sz="quarter" idx="5"/>
          </p:nvPr>
        </p:nvSpPr>
        <p:spPr>
          <a:ln/>
        </p:spPr>
        <p:txBody>
          <a:bodyPr/>
          <a:lstStyle/>
          <a:p>
            <a:fld id="{928DE716-68E0-4EB8-B88A-C9831D355C61}" type="slidenum">
              <a:rPr lang="en-US" altLang="en-US"/>
              <a:pPr/>
              <a:t>37</a:t>
            </a:fld>
            <a:endParaRPr lang="en-US" altLang="en-US" dirty="0"/>
          </a:p>
        </p:txBody>
      </p:sp>
      <p:sp>
        <p:nvSpPr>
          <p:cNvPr id="111618" name="Rectangle 2"/>
          <p:cNvSpPr>
            <a:spLocks noGrp="1" noRot="1" noChangeAspect="1" noChangeArrowheads="1" noTextEdit="1"/>
          </p:cNvSpPr>
          <p:nvPr>
            <p:ph type="sldImg"/>
          </p:nvPr>
        </p:nvSpPr>
        <p:spPr>
          <a:ln/>
        </p:spPr>
      </p:sp>
      <p:sp>
        <p:nvSpPr>
          <p:cNvPr id="111619" name="Rectangle 3"/>
          <p:cNvSpPr>
            <a:spLocks noGrp="1" noChangeArrowheads="1"/>
          </p:cNvSpPr>
          <p:nvPr>
            <p:ph type="body" idx="1"/>
          </p:nvPr>
        </p:nvSpPr>
        <p:spPr/>
        <p:txBody>
          <a:bodyPr/>
          <a:lstStyle/>
          <a:p>
            <a:r>
              <a:rPr lang="en-US" altLang="en-US" dirty="0"/>
              <a:t>Notes</a:t>
            </a:r>
          </a:p>
        </p:txBody>
      </p:sp>
    </p:spTree>
    <p:extLst>
      <p:ext uri="{BB962C8B-B14F-4D97-AF65-F5344CB8AC3E}">
        <p14:creationId xmlns:p14="http://schemas.microsoft.com/office/powerpoint/2010/main" val="4041363578"/>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hdr" sz="quarter"/>
          </p:nvPr>
        </p:nvSpPr>
        <p:spPr>
          <a:xfrm>
            <a:off x="0" y="0"/>
            <a:ext cx="2971800" cy="457200"/>
          </a:xfrm>
          <a:prstGeom prst="rect">
            <a:avLst/>
          </a:prstGeom>
          <a:ln/>
        </p:spPr>
        <p:txBody>
          <a:bodyPr/>
          <a:lstStyle/>
          <a:p>
            <a:r>
              <a:rPr lang="en-US" altLang="en-US" dirty="0"/>
              <a:t>QUAL 240 - TQM</a:t>
            </a:r>
          </a:p>
        </p:txBody>
      </p:sp>
      <p:sp>
        <p:nvSpPr>
          <p:cNvPr id="5" name="Rectangle 3"/>
          <p:cNvSpPr>
            <a:spLocks noGrp="1" noChangeArrowheads="1"/>
          </p:cNvSpPr>
          <p:nvPr>
            <p:ph type="dt" idx="1"/>
          </p:nvPr>
        </p:nvSpPr>
        <p:spPr>
          <a:xfrm>
            <a:off x="3886200" y="0"/>
            <a:ext cx="2971800" cy="457200"/>
          </a:xfrm>
          <a:prstGeom prst="rect">
            <a:avLst/>
          </a:prstGeom>
          <a:ln/>
        </p:spPr>
        <p:txBody>
          <a:bodyPr/>
          <a:lstStyle/>
          <a:p>
            <a:r>
              <a:rPr lang="en-US" altLang="en-US" dirty="0"/>
              <a:t>Chapter 7 - Lecture 2</a:t>
            </a:r>
          </a:p>
        </p:txBody>
      </p:sp>
      <p:sp>
        <p:nvSpPr>
          <p:cNvPr id="6" name="Rectangle 6"/>
          <p:cNvSpPr>
            <a:spLocks noGrp="1" noChangeArrowheads="1"/>
          </p:cNvSpPr>
          <p:nvPr>
            <p:ph type="ftr" sz="quarter" idx="4"/>
          </p:nvPr>
        </p:nvSpPr>
        <p:spPr>
          <a:ln/>
        </p:spPr>
        <p:txBody>
          <a:bodyPr/>
          <a:lstStyle/>
          <a:p>
            <a:r>
              <a:rPr lang="en-US" altLang="en-US" dirty="0"/>
              <a:t>Quality Management</a:t>
            </a:r>
          </a:p>
        </p:txBody>
      </p:sp>
      <p:sp>
        <p:nvSpPr>
          <p:cNvPr id="7" name="Rectangle 7"/>
          <p:cNvSpPr>
            <a:spLocks noGrp="1" noChangeArrowheads="1"/>
          </p:cNvSpPr>
          <p:nvPr>
            <p:ph type="sldNum" sz="quarter" idx="5"/>
          </p:nvPr>
        </p:nvSpPr>
        <p:spPr>
          <a:ln/>
        </p:spPr>
        <p:txBody>
          <a:bodyPr/>
          <a:lstStyle/>
          <a:p>
            <a:fld id="{77165359-ED2C-4EE8-8B02-57234F607EEA}" type="slidenum">
              <a:rPr lang="en-US" altLang="en-US"/>
              <a:pPr/>
              <a:t>38</a:t>
            </a:fld>
            <a:endParaRPr lang="en-US" altLang="en-US" dirty="0"/>
          </a:p>
        </p:txBody>
      </p:sp>
      <p:sp>
        <p:nvSpPr>
          <p:cNvPr id="35842" name="Rectangle 2"/>
          <p:cNvSpPr>
            <a:spLocks noGrp="1" noRot="1" noChangeAspect="1" noChangeArrowheads="1" noTextEdit="1"/>
          </p:cNvSpPr>
          <p:nvPr>
            <p:ph type="sldImg"/>
          </p:nvPr>
        </p:nvSpPr>
        <p:spPr>
          <a:ln/>
        </p:spPr>
      </p:sp>
      <p:sp>
        <p:nvSpPr>
          <p:cNvPr id="35843" name="Rectangle 3"/>
          <p:cNvSpPr>
            <a:spLocks noGrp="1" noChangeArrowheads="1"/>
          </p:cNvSpPr>
          <p:nvPr>
            <p:ph type="body" idx="1"/>
          </p:nvPr>
        </p:nvSpPr>
        <p:spPr/>
        <p:txBody>
          <a:bodyPr/>
          <a:lstStyle/>
          <a:p>
            <a:r>
              <a:rPr lang="en-US" altLang="en-US" dirty="0"/>
              <a:t>Notes</a:t>
            </a:r>
          </a:p>
          <a:p>
            <a:endParaRPr lang="en-US" altLang="en-US" dirty="0"/>
          </a:p>
        </p:txBody>
      </p:sp>
    </p:spTree>
    <p:extLst>
      <p:ext uri="{BB962C8B-B14F-4D97-AF65-F5344CB8AC3E}">
        <p14:creationId xmlns:p14="http://schemas.microsoft.com/office/powerpoint/2010/main" val="2163907704"/>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hdr" sz="quarter"/>
          </p:nvPr>
        </p:nvSpPr>
        <p:spPr>
          <a:xfrm>
            <a:off x="0" y="0"/>
            <a:ext cx="2971800" cy="457200"/>
          </a:xfrm>
          <a:prstGeom prst="rect">
            <a:avLst/>
          </a:prstGeom>
          <a:ln/>
        </p:spPr>
        <p:txBody>
          <a:bodyPr/>
          <a:lstStyle/>
          <a:p>
            <a:r>
              <a:rPr lang="en-US" altLang="en-US" dirty="0"/>
              <a:t>QUAL 240 - TQM</a:t>
            </a:r>
          </a:p>
        </p:txBody>
      </p:sp>
      <p:sp>
        <p:nvSpPr>
          <p:cNvPr id="5" name="Rectangle 3"/>
          <p:cNvSpPr>
            <a:spLocks noGrp="1" noChangeArrowheads="1"/>
          </p:cNvSpPr>
          <p:nvPr>
            <p:ph type="dt" idx="1"/>
          </p:nvPr>
        </p:nvSpPr>
        <p:spPr>
          <a:xfrm>
            <a:off x="3886200" y="0"/>
            <a:ext cx="2971800" cy="457200"/>
          </a:xfrm>
          <a:prstGeom prst="rect">
            <a:avLst/>
          </a:prstGeom>
          <a:ln/>
        </p:spPr>
        <p:txBody>
          <a:bodyPr/>
          <a:lstStyle/>
          <a:p>
            <a:r>
              <a:rPr lang="en-US" altLang="en-US" dirty="0"/>
              <a:t>Chapter 7 - Lecture 2</a:t>
            </a:r>
          </a:p>
        </p:txBody>
      </p:sp>
      <p:sp>
        <p:nvSpPr>
          <p:cNvPr id="6" name="Rectangle 6"/>
          <p:cNvSpPr>
            <a:spLocks noGrp="1" noChangeArrowheads="1"/>
          </p:cNvSpPr>
          <p:nvPr>
            <p:ph type="ftr" sz="quarter" idx="4"/>
          </p:nvPr>
        </p:nvSpPr>
        <p:spPr>
          <a:ln/>
        </p:spPr>
        <p:txBody>
          <a:bodyPr/>
          <a:lstStyle/>
          <a:p>
            <a:r>
              <a:rPr lang="en-US" altLang="en-US" dirty="0"/>
              <a:t>Quality Management</a:t>
            </a:r>
          </a:p>
        </p:txBody>
      </p:sp>
      <p:sp>
        <p:nvSpPr>
          <p:cNvPr id="7" name="Rectangle 7"/>
          <p:cNvSpPr>
            <a:spLocks noGrp="1" noChangeArrowheads="1"/>
          </p:cNvSpPr>
          <p:nvPr>
            <p:ph type="sldNum" sz="quarter" idx="5"/>
          </p:nvPr>
        </p:nvSpPr>
        <p:spPr>
          <a:ln/>
        </p:spPr>
        <p:txBody>
          <a:bodyPr/>
          <a:lstStyle/>
          <a:p>
            <a:fld id="{3EF78AC8-CB43-450F-8520-2889BEE96B14}" type="slidenum">
              <a:rPr lang="en-US" altLang="en-US"/>
              <a:pPr/>
              <a:t>39</a:t>
            </a:fld>
            <a:endParaRPr lang="en-US" altLang="en-US" dirty="0"/>
          </a:p>
        </p:txBody>
      </p:sp>
      <p:sp>
        <p:nvSpPr>
          <p:cNvPr id="36866" name="Rectangle 2"/>
          <p:cNvSpPr>
            <a:spLocks noGrp="1" noRot="1" noChangeAspect="1" noChangeArrowheads="1" noTextEdit="1"/>
          </p:cNvSpPr>
          <p:nvPr>
            <p:ph type="sldImg"/>
          </p:nvPr>
        </p:nvSpPr>
        <p:spPr>
          <a:ln/>
        </p:spPr>
      </p:sp>
      <p:sp>
        <p:nvSpPr>
          <p:cNvPr id="36867" name="Rectangle 3"/>
          <p:cNvSpPr>
            <a:spLocks noGrp="1" noChangeArrowheads="1"/>
          </p:cNvSpPr>
          <p:nvPr>
            <p:ph type="body" idx="1"/>
          </p:nvPr>
        </p:nvSpPr>
        <p:spPr/>
        <p:txBody>
          <a:bodyPr/>
          <a:lstStyle/>
          <a:p>
            <a:r>
              <a:rPr lang="en-US" altLang="en-US" dirty="0"/>
              <a:t>Notes</a:t>
            </a:r>
          </a:p>
          <a:p>
            <a:endParaRPr lang="en-US" altLang="en-US" dirty="0"/>
          </a:p>
        </p:txBody>
      </p:sp>
    </p:spTree>
    <p:extLst>
      <p:ext uri="{BB962C8B-B14F-4D97-AF65-F5344CB8AC3E}">
        <p14:creationId xmlns:p14="http://schemas.microsoft.com/office/powerpoint/2010/main" val="2700598445"/>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hdr" sz="quarter"/>
          </p:nvPr>
        </p:nvSpPr>
        <p:spPr>
          <a:xfrm>
            <a:off x="0" y="0"/>
            <a:ext cx="2971800" cy="457200"/>
          </a:xfrm>
          <a:prstGeom prst="rect">
            <a:avLst/>
          </a:prstGeom>
          <a:ln/>
        </p:spPr>
        <p:txBody>
          <a:bodyPr/>
          <a:lstStyle/>
          <a:p>
            <a:r>
              <a:rPr lang="en-US" altLang="en-US" dirty="0"/>
              <a:t>QUAL 240 - TQM</a:t>
            </a:r>
          </a:p>
        </p:txBody>
      </p:sp>
      <p:sp>
        <p:nvSpPr>
          <p:cNvPr id="5" name="Rectangle 3"/>
          <p:cNvSpPr>
            <a:spLocks noGrp="1" noChangeArrowheads="1"/>
          </p:cNvSpPr>
          <p:nvPr>
            <p:ph type="dt" idx="1"/>
          </p:nvPr>
        </p:nvSpPr>
        <p:spPr>
          <a:xfrm>
            <a:off x="3886200" y="0"/>
            <a:ext cx="2971800" cy="457200"/>
          </a:xfrm>
          <a:prstGeom prst="rect">
            <a:avLst/>
          </a:prstGeom>
          <a:ln/>
        </p:spPr>
        <p:txBody>
          <a:bodyPr/>
          <a:lstStyle/>
          <a:p>
            <a:r>
              <a:rPr lang="en-US" altLang="en-US" dirty="0"/>
              <a:t>Chapter 7 - Lecture 2</a:t>
            </a:r>
          </a:p>
        </p:txBody>
      </p:sp>
      <p:sp>
        <p:nvSpPr>
          <p:cNvPr id="6" name="Rectangle 6"/>
          <p:cNvSpPr>
            <a:spLocks noGrp="1" noChangeArrowheads="1"/>
          </p:cNvSpPr>
          <p:nvPr>
            <p:ph type="ftr" sz="quarter" idx="4"/>
          </p:nvPr>
        </p:nvSpPr>
        <p:spPr>
          <a:ln/>
        </p:spPr>
        <p:txBody>
          <a:bodyPr/>
          <a:lstStyle/>
          <a:p>
            <a:r>
              <a:rPr lang="en-US" altLang="en-US" dirty="0"/>
              <a:t>Quality Management</a:t>
            </a:r>
          </a:p>
        </p:txBody>
      </p:sp>
      <p:sp>
        <p:nvSpPr>
          <p:cNvPr id="7" name="Rectangle 7"/>
          <p:cNvSpPr>
            <a:spLocks noGrp="1" noChangeArrowheads="1"/>
          </p:cNvSpPr>
          <p:nvPr>
            <p:ph type="sldNum" sz="quarter" idx="5"/>
          </p:nvPr>
        </p:nvSpPr>
        <p:spPr>
          <a:ln/>
        </p:spPr>
        <p:txBody>
          <a:bodyPr/>
          <a:lstStyle/>
          <a:p>
            <a:fld id="{85EB251E-E55F-434A-8681-F30A022921CF}" type="slidenum">
              <a:rPr lang="en-US" altLang="en-US"/>
              <a:pPr/>
              <a:t>40</a:t>
            </a:fld>
            <a:endParaRPr lang="en-US" altLang="en-US" dirty="0"/>
          </a:p>
        </p:txBody>
      </p:sp>
      <p:sp>
        <p:nvSpPr>
          <p:cNvPr id="37890" name="Rectangle 2"/>
          <p:cNvSpPr>
            <a:spLocks noGrp="1" noRot="1" noChangeAspect="1" noChangeArrowheads="1" noTextEdit="1"/>
          </p:cNvSpPr>
          <p:nvPr>
            <p:ph type="sldImg"/>
          </p:nvPr>
        </p:nvSpPr>
        <p:spPr>
          <a:ln/>
        </p:spPr>
      </p:sp>
      <p:sp>
        <p:nvSpPr>
          <p:cNvPr id="37891" name="Rectangle 3"/>
          <p:cNvSpPr>
            <a:spLocks noGrp="1" noChangeArrowheads="1"/>
          </p:cNvSpPr>
          <p:nvPr>
            <p:ph type="body" idx="1"/>
          </p:nvPr>
        </p:nvSpPr>
        <p:spPr/>
        <p:txBody>
          <a:bodyPr/>
          <a:lstStyle/>
          <a:p>
            <a:r>
              <a:rPr lang="en-US" altLang="en-US" dirty="0"/>
              <a:t>Notes</a:t>
            </a:r>
          </a:p>
          <a:p>
            <a:endParaRPr lang="en-US" altLang="en-US" dirty="0"/>
          </a:p>
        </p:txBody>
      </p:sp>
    </p:spTree>
    <p:extLst>
      <p:ext uri="{BB962C8B-B14F-4D97-AF65-F5344CB8AC3E}">
        <p14:creationId xmlns:p14="http://schemas.microsoft.com/office/powerpoint/2010/main" val="228194217"/>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hdr" sz="quarter"/>
          </p:nvPr>
        </p:nvSpPr>
        <p:spPr>
          <a:xfrm>
            <a:off x="0" y="0"/>
            <a:ext cx="2971800" cy="457200"/>
          </a:xfrm>
          <a:prstGeom prst="rect">
            <a:avLst/>
          </a:prstGeom>
          <a:ln/>
        </p:spPr>
        <p:txBody>
          <a:bodyPr/>
          <a:lstStyle/>
          <a:p>
            <a:r>
              <a:rPr lang="en-US" altLang="en-US" dirty="0"/>
              <a:t>QUAL 240 - TQM</a:t>
            </a:r>
          </a:p>
        </p:txBody>
      </p:sp>
      <p:sp>
        <p:nvSpPr>
          <p:cNvPr id="5" name="Rectangle 3"/>
          <p:cNvSpPr>
            <a:spLocks noGrp="1" noChangeArrowheads="1"/>
          </p:cNvSpPr>
          <p:nvPr>
            <p:ph type="dt" idx="1"/>
          </p:nvPr>
        </p:nvSpPr>
        <p:spPr>
          <a:xfrm>
            <a:off x="3886200" y="0"/>
            <a:ext cx="2971800" cy="457200"/>
          </a:xfrm>
          <a:prstGeom prst="rect">
            <a:avLst/>
          </a:prstGeom>
          <a:ln/>
        </p:spPr>
        <p:txBody>
          <a:bodyPr/>
          <a:lstStyle/>
          <a:p>
            <a:r>
              <a:rPr lang="en-US" altLang="en-US" dirty="0"/>
              <a:t>Chapter 7 - Lecture 2</a:t>
            </a:r>
          </a:p>
        </p:txBody>
      </p:sp>
      <p:sp>
        <p:nvSpPr>
          <p:cNvPr id="6" name="Rectangle 6"/>
          <p:cNvSpPr>
            <a:spLocks noGrp="1" noChangeArrowheads="1"/>
          </p:cNvSpPr>
          <p:nvPr>
            <p:ph type="ftr" sz="quarter" idx="4"/>
          </p:nvPr>
        </p:nvSpPr>
        <p:spPr>
          <a:ln/>
        </p:spPr>
        <p:txBody>
          <a:bodyPr/>
          <a:lstStyle/>
          <a:p>
            <a:r>
              <a:rPr lang="en-US" altLang="en-US" dirty="0"/>
              <a:t>Quality Management</a:t>
            </a:r>
          </a:p>
        </p:txBody>
      </p:sp>
      <p:sp>
        <p:nvSpPr>
          <p:cNvPr id="7" name="Rectangle 7"/>
          <p:cNvSpPr>
            <a:spLocks noGrp="1" noChangeArrowheads="1"/>
          </p:cNvSpPr>
          <p:nvPr>
            <p:ph type="sldNum" sz="quarter" idx="5"/>
          </p:nvPr>
        </p:nvSpPr>
        <p:spPr>
          <a:ln/>
        </p:spPr>
        <p:txBody>
          <a:bodyPr/>
          <a:lstStyle/>
          <a:p>
            <a:fld id="{DF807D7B-DE4B-4A8B-BB0E-488E45143AB2}" type="slidenum">
              <a:rPr lang="en-US" altLang="en-US"/>
              <a:pPr/>
              <a:t>41</a:t>
            </a:fld>
            <a:endParaRPr lang="en-US" altLang="en-US" dirty="0"/>
          </a:p>
        </p:txBody>
      </p:sp>
      <p:sp>
        <p:nvSpPr>
          <p:cNvPr id="38914" name="Rectangle 2"/>
          <p:cNvSpPr>
            <a:spLocks noGrp="1" noRot="1" noChangeAspect="1" noChangeArrowheads="1" noTextEdit="1"/>
          </p:cNvSpPr>
          <p:nvPr>
            <p:ph type="sldImg"/>
          </p:nvPr>
        </p:nvSpPr>
        <p:spPr>
          <a:ln/>
        </p:spPr>
      </p:sp>
      <p:sp>
        <p:nvSpPr>
          <p:cNvPr id="38915" name="Rectangle 3"/>
          <p:cNvSpPr>
            <a:spLocks noGrp="1" noChangeArrowheads="1"/>
          </p:cNvSpPr>
          <p:nvPr>
            <p:ph type="body" idx="1"/>
          </p:nvPr>
        </p:nvSpPr>
        <p:spPr/>
        <p:txBody>
          <a:bodyPr/>
          <a:lstStyle/>
          <a:p>
            <a:r>
              <a:rPr lang="en-US" altLang="en-US" dirty="0"/>
              <a:t>Notes</a:t>
            </a:r>
          </a:p>
          <a:p>
            <a:endParaRPr lang="en-US" altLang="en-US" dirty="0"/>
          </a:p>
        </p:txBody>
      </p:sp>
    </p:spTree>
    <p:extLst>
      <p:ext uri="{BB962C8B-B14F-4D97-AF65-F5344CB8AC3E}">
        <p14:creationId xmlns:p14="http://schemas.microsoft.com/office/powerpoint/2010/main" val="10658849"/>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hdr" sz="quarter"/>
          </p:nvPr>
        </p:nvSpPr>
        <p:spPr>
          <a:xfrm>
            <a:off x="0" y="0"/>
            <a:ext cx="2971800" cy="457200"/>
          </a:xfrm>
          <a:prstGeom prst="rect">
            <a:avLst/>
          </a:prstGeom>
          <a:ln/>
        </p:spPr>
        <p:txBody>
          <a:bodyPr/>
          <a:lstStyle/>
          <a:p>
            <a:r>
              <a:rPr lang="en-US" altLang="en-US" dirty="0"/>
              <a:t>QUAL 240 - TQM</a:t>
            </a:r>
          </a:p>
        </p:txBody>
      </p:sp>
      <p:sp>
        <p:nvSpPr>
          <p:cNvPr id="5" name="Rectangle 3"/>
          <p:cNvSpPr>
            <a:spLocks noGrp="1" noChangeArrowheads="1"/>
          </p:cNvSpPr>
          <p:nvPr>
            <p:ph type="dt" idx="1"/>
          </p:nvPr>
        </p:nvSpPr>
        <p:spPr>
          <a:xfrm>
            <a:off x="3886200" y="0"/>
            <a:ext cx="2971800" cy="457200"/>
          </a:xfrm>
          <a:prstGeom prst="rect">
            <a:avLst/>
          </a:prstGeom>
          <a:ln/>
        </p:spPr>
        <p:txBody>
          <a:bodyPr/>
          <a:lstStyle/>
          <a:p>
            <a:r>
              <a:rPr lang="en-US" altLang="en-US" dirty="0"/>
              <a:t>Chapter 7 - Lecture 2</a:t>
            </a:r>
          </a:p>
        </p:txBody>
      </p:sp>
      <p:sp>
        <p:nvSpPr>
          <p:cNvPr id="6" name="Rectangle 6"/>
          <p:cNvSpPr>
            <a:spLocks noGrp="1" noChangeArrowheads="1"/>
          </p:cNvSpPr>
          <p:nvPr>
            <p:ph type="ftr" sz="quarter" idx="4"/>
          </p:nvPr>
        </p:nvSpPr>
        <p:spPr>
          <a:ln/>
        </p:spPr>
        <p:txBody>
          <a:bodyPr/>
          <a:lstStyle/>
          <a:p>
            <a:r>
              <a:rPr lang="en-US" altLang="en-US" dirty="0"/>
              <a:t>Quality Management</a:t>
            </a:r>
          </a:p>
        </p:txBody>
      </p:sp>
      <p:sp>
        <p:nvSpPr>
          <p:cNvPr id="7" name="Rectangle 7"/>
          <p:cNvSpPr>
            <a:spLocks noGrp="1" noChangeArrowheads="1"/>
          </p:cNvSpPr>
          <p:nvPr>
            <p:ph type="sldNum" sz="quarter" idx="5"/>
          </p:nvPr>
        </p:nvSpPr>
        <p:spPr>
          <a:ln/>
        </p:spPr>
        <p:txBody>
          <a:bodyPr/>
          <a:lstStyle/>
          <a:p>
            <a:fld id="{B64F2920-D5B5-4CEB-AC1D-A02D168F3F05}" type="slidenum">
              <a:rPr lang="en-US" altLang="en-US"/>
              <a:pPr/>
              <a:t>42</a:t>
            </a:fld>
            <a:endParaRPr lang="en-US" altLang="en-US" dirty="0"/>
          </a:p>
        </p:txBody>
      </p:sp>
      <p:sp>
        <p:nvSpPr>
          <p:cNvPr id="40962" name="Rectangle 2"/>
          <p:cNvSpPr>
            <a:spLocks noGrp="1" noRot="1" noChangeAspect="1" noChangeArrowheads="1" noTextEdit="1"/>
          </p:cNvSpPr>
          <p:nvPr>
            <p:ph type="sldImg"/>
          </p:nvPr>
        </p:nvSpPr>
        <p:spPr>
          <a:ln/>
        </p:spPr>
      </p:sp>
      <p:sp>
        <p:nvSpPr>
          <p:cNvPr id="40963" name="Rectangle 3"/>
          <p:cNvSpPr>
            <a:spLocks noGrp="1" noChangeArrowheads="1"/>
          </p:cNvSpPr>
          <p:nvPr>
            <p:ph type="body" idx="1"/>
          </p:nvPr>
        </p:nvSpPr>
        <p:spPr/>
        <p:txBody>
          <a:bodyPr/>
          <a:lstStyle/>
          <a:p>
            <a:r>
              <a:rPr lang="en-US" altLang="en-US" dirty="0"/>
              <a:t>Notes</a:t>
            </a:r>
          </a:p>
          <a:p>
            <a:endParaRPr lang="en-US" altLang="en-US" dirty="0"/>
          </a:p>
        </p:txBody>
      </p:sp>
    </p:spTree>
    <p:extLst>
      <p:ext uri="{BB962C8B-B14F-4D97-AF65-F5344CB8AC3E}">
        <p14:creationId xmlns:p14="http://schemas.microsoft.com/office/powerpoint/2010/main" val="72509354"/>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hdr" sz="quarter"/>
          </p:nvPr>
        </p:nvSpPr>
        <p:spPr>
          <a:xfrm>
            <a:off x="0" y="0"/>
            <a:ext cx="2971800" cy="457200"/>
          </a:xfrm>
          <a:prstGeom prst="rect">
            <a:avLst/>
          </a:prstGeom>
          <a:ln/>
        </p:spPr>
        <p:txBody>
          <a:bodyPr/>
          <a:lstStyle/>
          <a:p>
            <a:r>
              <a:rPr lang="en-US" altLang="en-US" dirty="0"/>
              <a:t>QUAL 240 - TQM</a:t>
            </a:r>
          </a:p>
        </p:txBody>
      </p:sp>
      <p:sp>
        <p:nvSpPr>
          <p:cNvPr id="5" name="Rectangle 3"/>
          <p:cNvSpPr>
            <a:spLocks noGrp="1" noChangeArrowheads="1"/>
          </p:cNvSpPr>
          <p:nvPr>
            <p:ph type="dt" idx="1"/>
          </p:nvPr>
        </p:nvSpPr>
        <p:spPr>
          <a:xfrm>
            <a:off x="3886200" y="0"/>
            <a:ext cx="2971800" cy="457200"/>
          </a:xfrm>
          <a:prstGeom prst="rect">
            <a:avLst/>
          </a:prstGeom>
          <a:ln/>
        </p:spPr>
        <p:txBody>
          <a:bodyPr/>
          <a:lstStyle/>
          <a:p>
            <a:r>
              <a:rPr lang="en-US" altLang="en-US" dirty="0"/>
              <a:t>Chapter 7 - Lecture 2</a:t>
            </a:r>
          </a:p>
        </p:txBody>
      </p:sp>
      <p:sp>
        <p:nvSpPr>
          <p:cNvPr id="6" name="Rectangle 6"/>
          <p:cNvSpPr>
            <a:spLocks noGrp="1" noChangeArrowheads="1"/>
          </p:cNvSpPr>
          <p:nvPr>
            <p:ph type="ftr" sz="quarter" idx="4"/>
          </p:nvPr>
        </p:nvSpPr>
        <p:spPr>
          <a:ln/>
        </p:spPr>
        <p:txBody>
          <a:bodyPr/>
          <a:lstStyle/>
          <a:p>
            <a:r>
              <a:rPr lang="en-US" altLang="en-US" dirty="0"/>
              <a:t>Quality Management</a:t>
            </a:r>
          </a:p>
        </p:txBody>
      </p:sp>
      <p:sp>
        <p:nvSpPr>
          <p:cNvPr id="7" name="Rectangle 7"/>
          <p:cNvSpPr>
            <a:spLocks noGrp="1" noChangeArrowheads="1"/>
          </p:cNvSpPr>
          <p:nvPr>
            <p:ph type="sldNum" sz="quarter" idx="5"/>
          </p:nvPr>
        </p:nvSpPr>
        <p:spPr>
          <a:ln/>
        </p:spPr>
        <p:txBody>
          <a:bodyPr/>
          <a:lstStyle/>
          <a:p>
            <a:fld id="{E5B2F026-82B2-43A9-94D8-464C9121E9FB}" type="slidenum">
              <a:rPr lang="en-US" altLang="en-US"/>
              <a:pPr/>
              <a:t>43</a:t>
            </a:fld>
            <a:endParaRPr lang="en-US" altLang="en-US" dirty="0"/>
          </a:p>
        </p:txBody>
      </p:sp>
      <p:sp>
        <p:nvSpPr>
          <p:cNvPr id="39938" name="Rectangle 2"/>
          <p:cNvSpPr>
            <a:spLocks noGrp="1" noRot="1" noChangeAspect="1" noChangeArrowheads="1" noTextEdit="1"/>
          </p:cNvSpPr>
          <p:nvPr>
            <p:ph type="sldImg"/>
          </p:nvPr>
        </p:nvSpPr>
        <p:spPr>
          <a:ln/>
        </p:spPr>
      </p:sp>
      <p:sp>
        <p:nvSpPr>
          <p:cNvPr id="39939" name="Rectangle 3"/>
          <p:cNvSpPr>
            <a:spLocks noGrp="1" noChangeArrowheads="1"/>
          </p:cNvSpPr>
          <p:nvPr>
            <p:ph type="body" idx="1"/>
          </p:nvPr>
        </p:nvSpPr>
        <p:spPr/>
        <p:txBody>
          <a:bodyPr/>
          <a:lstStyle/>
          <a:p>
            <a:r>
              <a:rPr lang="en-US" altLang="en-US" dirty="0"/>
              <a:t>Notes</a:t>
            </a:r>
          </a:p>
          <a:p>
            <a:endParaRPr lang="en-US" altLang="en-US" dirty="0"/>
          </a:p>
        </p:txBody>
      </p:sp>
    </p:spTree>
    <p:extLst>
      <p:ext uri="{BB962C8B-B14F-4D97-AF65-F5344CB8AC3E}">
        <p14:creationId xmlns:p14="http://schemas.microsoft.com/office/powerpoint/2010/main" val="184713890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DB16211-A137-4A34-AC6C-2E50339569F9}" type="slidenum">
              <a:rPr lang="en-US"/>
              <a:pPr/>
              <a:t>7</a:t>
            </a:fld>
            <a:endParaRPr lang="en-US" dirty="0"/>
          </a:p>
        </p:txBody>
      </p:sp>
      <p:sp>
        <p:nvSpPr>
          <p:cNvPr id="66562" name="Rectangle 2"/>
          <p:cNvSpPr>
            <a:spLocks noGrp="1" noRot="1" noChangeAspect="1" noChangeArrowheads="1" noTextEdit="1"/>
          </p:cNvSpPr>
          <p:nvPr>
            <p:ph type="sldImg"/>
          </p:nvPr>
        </p:nvSpPr>
        <p:spPr>
          <a:xfrm>
            <a:off x="1158875" y="750888"/>
            <a:ext cx="4997450" cy="3749675"/>
          </a:xfrm>
          <a:ln/>
        </p:spPr>
      </p:sp>
      <p:sp>
        <p:nvSpPr>
          <p:cNvPr id="66563" name="Rectangle 3"/>
          <p:cNvSpPr>
            <a:spLocks noGrp="1" noChangeArrowheads="1"/>
          </p:cNvSpPr>
          <p:nvPr>
            <p:ph type="body" idx="1"/>
          </p:nvPr>
        </p:nvSpPr>
        <p:spPr>
          <a:xfrm>
            <a:off x="974924" y="4751700"/>
            <a:ext cx="5365352" cy="4501856"/>
          </a:xfrm>
        </p:spPr>
        <p:txBody>
          <a:bodyPr/>
          <a:lstStyle/>
          <a:p>
            <a:r>
              <a:rPr lang="en-US" dirty="0"/>
              <a:t>Common misconceptions of JIT manufacturing are the belief that it is a system that only allows suppliers to deliver good when the customer is ready to use them and that warehousing is pushed back to the supplier and becomes a suppliers activity.</a:t>
            </a:r>
          </a:p>
        </p:txBody>
      </p:sp>
    </p:spTree>
    <p:extLst>
      <p:ext uri="{BB962C8B-B14F-4D97-AF65-F5344CB8AC3E}">
        <p14:creationId xmlns:p14="http://schemas.microsoft.com/office/powerpoint/2010/main" val="2262717999"/>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768C316-882A-463C-9E88-D6340316C8B0}" type="slidenum">
              <a:rPr lang="en-US"/>
              <a:pPr/>
              <a:t>44</a:t>
            </a:fld>
            <a:endParaRPr lang="en-US" dirty="0"/>
          </a:p>
        </p:txBody>
      </p:sp>
      <p:sp>
        <p:nvSpPr>
          <p:cNvPr id="118786" name="Rectangle 2"/>
          <p:cNvSpPr>
            <a:spLocks noGrp="1" noRot="1" noChangeAspect="1" noChangeArrowheads="1" noTextEdit="1"/>
          </p:cNvSpPr>
          <p:nvPr>
            <p:ph type="sldImg"/>
          </p:nvPr>
        </p:nvSpPr>
        <p:spPr>
          <a:xfrm>
            <a:off x="1158875" y="750888"/>
            <a:ext cx="4997450" cy="3749675"/>
          </a:xfrm>
          <a:ln/>
        </p:spPr>
      </p:sp>
      <p:sp>
        <p:nvSpPr>
          <p:cNvPr id="118787" name="Rectangle 3"/>
          <p:cNvSpPr>
            <a:spLocks noGrp="1" noChangeArrowheads="1"/>
          </p:cNvSpPr>
          <p:nvPr>
            <p:ph type="body" idx="1"/>
          </p:nvPr>
        </p:nvSpPr>
        <p:spPr/>
        <p:txBody>
          <a:bodyPr/>
          <a:lstStyle/>
          <a:p>
            <a:endParaRPr lang="en-US" dirty="0">
              <a:solidFill>
                <a:srgbClr val="000000"/>
              </a:solidFill>
            </a:endParaRPr>
          </a:p>
        </p:txBody>
      </p:sp>
    </p:spTree>
    <p:extLst>
      <p:ext uri="{BB962C8B-B14F-4D97-AF65-F5344CB8AC3E}">
        <p14:creationId xmlns:p14="http://schemas.microsoft.com/office/powerpoint/2010/main" val="3437545643"/>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0866" name="Rectangle 7"/>
          <p:cNvSpPr>
            <a:spLocks noGrp="1" noChangeArrowheads="1"/>
          </p:cNvSpPr>
          <p:nvPr>
            <p:ph type="sldNum" sz="quarter" idx="5"/>
          </p:nvPr>
        </p:nvSpPr>
        <p:spPr>
          <a:noFill/>
        </p:spPr>
        <p:txBody>
          <a:bodyPr/>
          <a:lstStyle>
            <a:lvl1pPr eaLnBrk="0" hangingPunct="0">
              <a:defRPr sz="2200" u="sng">
                <a:solidFill>
                  <a:schemeClr val="tx1"/>
                </a:solidFill>
                <a:latin typeface="Arial" panose="020B0604020202020204" pitchFamily="34" charset="0"/>
              </a:defRPr>
            </a:lvl1pPr>
            <a:lvl2pPr marL="742950" indent="-285750" eaLnBrk="0" hangingPunct="0">
              <a:defRPr sz="2200" u="sng">
                <a:solidFill>
                  <a:schemeClr val="tx1"/>
                </a:solidFill>
                <a:latin typeface="Arial" panose="020B0604020202020204" pitchFamily="34" charset="0"/>
              </a:defRPr>
            </a:lvl2pPr>
            <a:lvl3pPr marL="1143000" indent="-228600" eaLnBrk="0" hangingPunct="0">
              <a:defRPr sz="2200" u="sng">
                <a:solidFill>
                  <a:schemeClr val="tx1"/>
                </a:solidFill>
                <a:latin typeface="Arial" panose="020B0604020202020204" pitchFamily="34" charset="0"/>
              </a:defRPr>
            </a:lvl3pPr>
            <a:lvl4pPr marL="1600200" indent="-228600" eaLnBrk="0" hangingPunct="0">
              <a:defRPr sz="2200" u="sng">
                <a:solidFill>
                  <a:schemeClr val="tx1"/>
                </a:solidFill>
                <a:latin typeface="Arial" panose="020B0604020202020204" pitchFamily="34" charset="0"/>
              </a:defRPr>
            </a:lvl4pPr>
            <a:lvl5pPr marL="2057400" indent="-228600" eaLnBrk="0" hangingPunct="0">
              <a:defRPr sz="2200" u="sng">
                <a:solidFill>
                  <a:schemeClr val="tx1"/>
                </a:solidFill>
                <a:latin typeface="Arial" panose="020B0604020202020204" pitchFamily="34" charset="0"/>
              </a:defRPr>
            </a:lvl5pPr>
            <a:lvl6pPr marL="2514600" indent="-228600" eaLnBrk="0" fontAlgn="base" hangingPunct="0">
              <a:spcBef>
                <a:spcPct val="0"/>
              </a:spcBef>
              <a:spcAft>
                <a:spcPct val="0"/>
              </a:spcAft>
              <a:defRPr sz="2200" u="sng">
                <a:solidFill>
                  <a:schemeClr val="tx1"/>
                </a:solidFill>
                <a:latin typeface="Arial" panose="020B0604020202020204" pitchFamily="34" charset="0"/>
              </a:defRPr>
            </a:lvl6pPr>
            <a:lvl7pPr marL="2971800" indent="-228600" eaLnBrk="0" fontAlgn="base" hangingPunct="0">
              <a:spcBef>
                <a:spcPct val="0"/>
              </a:spcBef>
              <a:spcAft>
                <a:spcPct val="0"/>
              </a:spcAft>
              <a:defRPr sz="2200" u="sng">
                <a:solidFill>
                  <a:schemeClr val="tx1"/>
                </a:solidFill>
                <a:latin typeface="Arial" panose="020B0604020202020204" pitchFamily="34" charset="0"/>
              </a:defRPr>
            </a:lvl7pPr>
            <a:lvl8pPr marL="3429000" indent="-228600" eaLnBrk="0" fontAlgn="base" hangingPunct="0">
              <a:spcBef>
                <a:spcPct val="0"/>
              </a:spcBef>
              <a:spcAft>
                <a:spcPct val="0"/>
              </a:spcAft>
              <a:defRPr sz="2200" u="sng">
                <a:solidFill>
                  <a:schemeClr val="tx1"/>
                </a:solidFill>
                <a:latin typeface="Arial" panose="020B0604020202020204" pitchFamily="34" charset="0"/>
              </a:defRPr>
            </a:lvl8pPr>
            <a:lvl9pPr marL="3886200" indent="-228600" eaLnBrk="0" fontAlgn="base" hangingPunct="0">
              <a:spcBef>
                <a:spcPct val="0"/>
              </a:spcBef>
              <a:spcAft>
                <a:spcPct val="0"/>
              </a:spcAft>
              <a:defRPr sz="2200" u="sng">
                <a:solidFill>
                  <a:schemeClr val="tx1"/>
                </a:solidFill>
                <a:latin typeface="Arial" panose="020B0604020202020204" pitchFamily="34" charset="0"/>
              </a:defRPr>
            </a:lvl9pPr>
          </a:lstStyle>
          <a:p>
            <a:pPr eaLnBrk="1" hangingPunct="1"/>
            <a:fld id="{24116735-45F7-487C-92BE-EAFDDB7FFB92}" type="slidenum">
              <a:rPr lang="en-US" altLang="en-US" sz="1200" u="none"/>
              <a:pPr eaLnBrk="1" hangingPunct="1"/>
              <a:t>45</a:t>
            </a:fld>
            <a:endParaRPr lang="en-US" altLang="en-US" sz="1200" u="none" dirty="0"/>
          </a:p>
        </p:txBody>
      </p:sp>
      <p:sp>
        <p:nvSpPr>
          <p:cNvPr id="420867" name="Rectangle 2"/>
          <p:cNvSpPr>
            <a:spLocks noGrp="1" noRot="1" noChangeAspect="1" noChangeArrowheads="1" noTextEdit="1"/>
          </p:cNvSpPr>
          <p:nvPr>
            <p:ph type="sldImg"/>
          </p:nvPr>
        </p:nvSpPr>
        <p:spPr>
          <a:ln/>
        </p:spPr>
      </p:sp>
      <p:sp>
        <p:nvSpPr>
          <p:cNvPr id="420868" name="Rectangle 3"/>
          <p:cNvSpPr>
            <a:spLocks noGrp="1" noChangeArrowheads="1"/>
          </p:cNvSpPr>
          <p:nvPr>
            <p:ph type="body" idx="1"/>
          </p:nvPr>
        </p:nvSpPr>
        <p:spPr>
          <a:noFill/>
        </p:spPr>
        <p:txBody>
          <a:bodyPr/>
          <a:lstStyle/>
          <a:p>
            <a:pPr eaLnBrk="1" hangingPunct="1"/>
            <a:r>
              <a:rPr lang="en-US" altLang="en-US" dirty="0" smtClean="0"/>
              <a:t>Notes</a:t>
            </a:r>
          </a:p>
        </p:txBody>
      </p:sp>
    </p:spTree>
    <p:extLst>
      <p:ext uri="{BB962C8B-B14F-4D97-AF65-F5344CB8AC3E}">
        <p14:creationId xmlns:p14="http://schemas.microsoft.com/office/powerpoint/2010/main" val="632382791"/>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1890" name="Rectangle 7"/>
          <p:cNvSpPr>
            <a:spLocks noGrp="1" noChangeArrowheads="1"/>
          </p:cNvSpPr>
          <p:nvPr>
            <p:ph type="sldNum" sz="quarter" idx="5"/>
          </p:nvPr>
        </p:nvSpPr>
        <p:spPr>
          <a:noFill/>
        </p:spPr>
        <p:txBody>
          <a:bodyPr/>
          <a:lstStyle>
            <a:lvl1pPr eaLnBrk="0" hangingPunct="0">
              <a:defRPr sz="2200" u="sng">
                <a:solidFill>
                  <a:schemeClr val="tx1"/>
                </a:solidFill>
                <a:latin typeface="Arial" panose="020B0604020202020204" pitchFamily="34" charset="0"/>
              </a:defRPr>
            </a:lvl1pPr>
            <a:lvl2pPr marL="742950" indent="-285750" eaLnBrk="0" hangingPunct="0">
              <a:defRPr sz="2200" u="sng">
                <a:solidFill>
                  <a:schemeClr val="tx1"/>
                </a:solidFill>
                <a:latin typeface="Arial" panose="020B0604020202020204" pitchFamily="34" charset="0"/>
              </a:defRPr>
            </a:lvl2pPr>
            <a:lvl3pPr marL="1143000" indent="-228600" eaLnBrk="0" hangingPunct="0">
              <a:defRPr sz="2200" u="sng">
                <a:solidFill>
                  <a:schemeClr val="tx1"/>
                </a:solidFill>
                <a:latin typeface="Arial" panose="020B0604020202020204" pitchFamily="34" charset="0"/>
              </a:defRPr>
            </a:lvl3pPr>
            <a:lvl4pPr marL="1600200" indent="-228600" eaLnBrk="0" hangingPunct="0">
              <a:defRPr sz="2200" u="sng">
                <a:solidFill>
                  <a:schemeClr val="tx1"/>
                </a:solidFill>
                <a:latin typeface="Arial" panose="020B0604020202020204" pitchFamily="34" charset="0"/>
              </a:defRPr>
            </a:lvl4pPr>
            <a:lvl5pPr marL="2057400" indent="-228600" eaLnBrk="0" hangingPunct="0">
              <a:defRPr sz="2200" u="sng">
                <a:solidFill>
                  <a:schemeClr val="tx1"/>
                </a:solidFill>
                <a:latin typeface="Arial" panose="020B0604020202020204" pitchFamily="34" charset="0"/>
              </a:defRPr>
            </a:lvl5pPr>
            <a:lvl6pPr marL="2514600" indent="-228600" eaLnBrk="0" fontAlgn="base" hangingPunct="0">
              <a:spcBef>
                <a:spcPct val="0"/>
              </a:spcBef>
              <a:spcAft>
                <a:spcPct val="0"/>
              </a:spcAft>
              <a:defRPr sz="2200" u="sng">
                <a:solidFill>
                  <a:schemeClr val="tx1"/>
                </a:solidFill>
                <a:latin typeface="Arial" panose="020B0604020202020204" pitchFamily="34" charset="0"/>
              </a:defRPr>
            </a:lvl6pPr>
            <a:lvl7pPr marL="2971800" indent="-228600" eaLnBrk="0" fontAlgn="base" hangingPunct="0">
              <a:spcBef>
                <a:spcPct val="0"/>
              </a:spcBef>
              <a:spcAft>
                <a:spcPct val="0"/>
              </a:spcAft>
              <a:defRPr sz="2200" u="sng">
                <a:solidFill>
                  <a:schemeClr val="tx1"/>
                </a:solidFill>
                <a:latin typeface="Arial" panose="020B0604020202020204" pitchFamily="34" charset="0"/>
              </a:defRPr>
            </a:lvl7pPr>
            <a:lvl8pPr marL="3429000" indent="-228600" eaLnBrk="0" fontAlgn="base" hangingPunct="0">
              <a:spcBef>
                <a:spcPct val="0"/>
              </a:spcBef>
              <a:spcAft>
                <a:spcPct val="0"/>
              </a:spcAft>
              <a:defRPr sz="2200" u="sng">
                <a:solidFill>
                  <a:schemeClr val="tx1"/>
                </a:solidFill>
                <a:latin typeface="Arial" panose="020B0604020202020204" pitchFamily="34" charset="0"/>
              </a:defRPr>
            </a:lvl8pPr>
            <a:lvl9pPr marL="3886200" indent="-228600" eaLnBrk="0" fontAlgn="base" hangingPunct="0">
              <a:spcBef>
                <a:spcPct val="0"/>
              </a:spcBef>
              <a:spcAft>
                <a:spcPct val="0"/>
              </a:spcAft>
              <a:defRPr sz="2200" u="sng">
                <a:solidFill>
                  <a:schemeClr val="tx1"/>
                </a:solidFill>
                <a:latin typeface="Arial" panose="020B0604020202020204" pitchFamily="34" charset="0"/>
              </a:defRPr>
            </a:lvl9pPr>
          </a:lstStyle>
          <a:p>
            <a:pPr eaLnBrk="1" hangingPunct="1"/>
            <a:fld id="{D9FA60D9-6688-4887-92F7-0A3E4A5AD852}" type="slidenum">
              <a:rPr lang="en-US" altLang="en-US" sz="1200" u="none"/>
              <a:pPr eaLnBrk="1" hangingPunct="1"/>
              <a:t>46</a:t>
            </a:fld>
            <a:endParaRPr lang="en-US" altLang="en-US" sz="1200" u="none" dirty="0"/>
          </a:p>
        </p:txBody>
      </p:sp>
      <p:sp>
        <p:nvSpPr>
          <p:cNvPr id="421891" name="Rectangle 2"/>
          <p:cNvSpPr>
            <a:spLocks noGrp="1" noRot="1" noChangeAspect="1" noChangeArrowheads="1" noTextEdit="1"/>
          </p:cNvSpPr>
          <p:nvPr>
            <p:ph type="sldImg"/>
          </p:nvPr>
        </p:nvSpPr>
        <p:spPr>
          <a:ln/>
        </p:spPr>
      </p:sp>
      <p:sp>
        <p:nvSpPr>
          <p:cNvPr id="421892" name="Rectangle 3"/>
          <p:cNvSpPr>
            <a:spLocks noGrp="1" noChangeArrowheads="1"/>
          </p:cNvSpPr>
          <p:nvPr>
            <p:ph type="body" idx="1"/>
          </p:nvPr>
        </p:nvSpPr>
        <p:spPr>
          <a:noFill/>
        </p:spPr>
        <p:txBody>
          <a:bodyPr/>
          <a:lstStyle/>
          <a:p>
            <a:pPr eaLnBrk="1" hangingPunct="1"/>
            <a:r>
              <a:rPr lang="en-US" altLang="en-US" dirty="0" smtClean="0"/>
              <a:t>Notes</a:t>
            </a:r>
          </a:p>
        </p:txBody>
      </p:sp>
    </p:spTree>
    <p:extLst>
      <p:ext uri="{BB962C8B-B14F-4D97-AF65-F5344CB8AC3E}">
        <p14:creationId xmlns:p14="http://schemas.microsoft.com/office/powerpoint/2010/main" val="3852685511"/>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4962" name="Rectangle 7"/>
          <p:cNvSpPr>
            <a:spLocks noGrp="1" noChangeArrowheads="1"/>
          </p:cNvSpPr>
          <p:nvPr>
            <p:ph type="sldNum" sz="quarter" idx="5"/>
          </p:nvPr>
        </p:nvSpPr>
        <p:spPr>
          <a:noFill/>
        </p:spPr>
        <p:txBody>
          <a:bodyPr/>
          <a:lstStyle>
            <a:lvl1pPr eaLnBrk="0" hangingPunct="0">
              <a:defRPr sz="2200" u="sng">
                <a:solidFill>
                  <a:schemeClr val="tx1"/>
                </a:solidFill>
                <a:latin typeface="Arial" panose="020B0604020202020204" pitchFamily="34" charset="0"/>
              </a:defRPr>
            </a:lvl1pPr>
            <a:lvl2pPr marL="742950" indent="-285750" eaLnBrk="0" hangingPunct="0">
              <a:defRPr sz="2200" u="sng">
                <a:solidFill>
                  <a:schemeClr val="tx1"/>
                </a:solidFill>
                <a:latin typeface="Arial" panose="020B0604020202020204" pitchFamily="34" charset="0"/>
              </a:defRPr>
            </a:lvl2pPr>
            <a:lvl3pPr marL="1143000" indent="-228600" eaLnBrk="0" hangingPunct="0">
              <a:defRPr sz="2200" u="sng">
                <a:solidFill>
                  <a:schemeClr val="tx1"/>
                </a:solidFill>
                <a:latin typeface="Arial" panose="020B0604020202020204" pitchFamily="34" charset="0"/>
              </a:defRPr>
            </a:lvl3pPr>
            <a:lvl4pPr marL="1600200" indent="-228600" eaLnBrk="0" hangingPunct="0">
              <a:defRPr sz="2200" u="sng">
                <a:solidFill>
                  <a:schemeClr val="tx1"/>
                </a:solidFill>
                <a:latin typeface="Arial" panose="020B0604020202020204" pitchFamily="34" charset="0"/>
              </a:defRPr>
            </a:lvl4pPr>
            <a:lvl5pPr marL="2057400" indent="-228600" eaLnBrk="0" hangingPunct="0">
              <a:defRPr sz="2200" u="sng">
                <a:solidFill>
                  <a:schemeClr val="tx1"/>
                </a:solidFill>
                <a:latin typeface="Arial" panose="020B0604020202020204" pitchFamily="34" charset="0"/>
              </a:defRPr>
            </a:lvl5pPr>
            <a:lvl6pPr marL="2514600" indent="-228600" eaLnBrk="0" fontAlgn="base" hangingPunct="0">
              <a:spcBef>
                <a:spcPct val="0"/>
              </a:spcBef>
              <a:spcAft>
                <a:spcPct val="0"/>
              </a:spcAft>
              <a:defRPr sz="2200" u="sng">
                <a:solidFill>
                  <a:schemeClr val="tx1"/>
                </a:solidFill>
                <a:latin typeface="Arial" panose="020B0604020202020204" pitchFamily="34" charset="0"/>
              </a:defRPr>
            </a:lvl6pPr>
            <a:lvl7pPr marL="2971800" indent="-228600" eaLnBrk="0" fontAlgn="base" hangingPunct="0">
              <a:spcBef>
                <a:spcPct val="0"/>
              </a:spcBef>
              <a:spcAft>
                <a:spcPct val="0"/>
              </a:spcAft>
              <a:defRPr sz="2200" u="sng">
                <a:solidFill>
                  <a:schemeClr val="tx1"/>
                </a:solidFill>
                <a:latin typeface="Arial" panose="020B0604020202020204" pitchFamily="34" charset="0"/>
              </a:defRPr>
            </a:lvl7pPr>
            <a:lvl8pPr marL="3429000" indent="-228600" eaLnBrk="0" fontAlgn="base" hangingPunct="0">
              <a:spcBef>
                <a:spcPct val="0"/>
              </a:spcBef>
              <a:spcAft>
                <a:spcPct val="0"/>
              </a:spcAft>
              <a:defRPr sz="2200" u="sng">
                <a:solidFill>
                  <a:schemeClr val="tx1"/>
                </a:solidFill>
                <a:latin typeface="Arial" panose="020B0604020202020204" pitchFamily="34" charset="0"/>
              </a:defRPr>
            </a:lvl8pPr>
            <a:lvl9pPr marL="3886200" indent="-228600" eaLnBrk="0" fontAlgn="base" hangingPunct="0">
              <a:spcBef>
                <a:spcPct val="0"/>
              </a:spcBef>
              <a:spcAft>
                <a:spcPct val="0"/>
              </a:spcAft>
              <a:defRPr sz="2200" u="sng">
                <a:solidFill>
                  <a:schemeClr val="tx1"/>
                </a:solidFill>
                <a:latin typeface="Arial" panose="020B0604020202020204" pitchFamily="34" charset="0"/>
              </a:defRPr>
            </a:lvl9pPr>
          </a:lstStyle>
          <a:p>
            <a:pPr eaLnBrk="1" hangingPunct="1"/>
            <a:fld id="{42D2B91C-B78F-4671-98AD-01189EEA7F1C}" type="slidenum">
              <a:rPr lang="en-US" altLang="en-US" sz="1200" u="none"/>
              <a:pPr eaLnBrk="1" hangingPunct="1"/>
              <a:t>47</a:t>
            </a:fld>
            <a:endParaRPr lang="en-US" altLang="en-US" sz="1200" u="none" dirty="0"/>
          </a:p>
        </p:txBody>
      </p:sp>
      <p:sp>
        <p:nvSpPr>
          <p:cNvPr id="424963" name="Rectangle 2"/>
          <p:cNvSpPr>
            <a:spLocks noGrp="1" noRot="1" noChangeAspect="1" noChangeArrowheads="1" noTextEdit="1"/>
          </p:cNvSpPr>
          <p:nvPr>
            <p:ph type="sldImg"/>
          </p:nvPr>
        </p:nvSpPr>
        <p:spPr>
          <a:ln/>
        </p:spPr>
      </p:sp>
      <p:sp>
        <p:nvSpPr>
          <p:cNvPr id="424964" name="Rectangle 3"/>
          <p:cNvSpPr>
            <a:spLocks noGrp="1" noChangeArrowheads="1"/>
          </p:cNvSpPr>
          <p:nvPr>
            <p:ph type="body" idx="1"/>
          </p:nvPr>
        </p:nvSpPr>
        <p:spPr>
          <a:noFill/>
        </p:spPr>
        <p:txBody>
          <a:bodyPr/>
          <a:lstStyle/>
          <a:p>
            <a:pPr eaLnBrk="1" hangingPunct="1"/>
            <a:r>
              <a:rPr lang="en-US" altLang="en-US" dirty="0" smtClean="0"/>
              <a:t>Notes</a:t>
            </a:r>
          </a:p>
        </p:txBody>
      </p:sp>
    </p:spTree>
    <p:extLst>
      <p:ext uri="{BB962C8B-B14F-4D97-AF65-F5344CB8AC3E}">
        <p14:creationId xmlns:p14="http://schemas.microsoft.com/office/powerpoint/2010/main" val="2107959095"/>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2914" name="Rectangle 7"/>
          <p:cNvSpPr>
            <a:spLocks noGrp="1" noChangeArrowheads="1"/>
          </p:cNvSpPr>
          <p:nvPr>
            <p:ph type="sldNum" sz="quarter" idx="5"/>
          </p:nvPr>
        </p:nvSpPr>
        <p:spPr>
          <a:noFill/>
        </p:spPr>
        <p:txBody>
          <a:bodyPr/>
          <a:lstStyle>
            <a:lvl1pPr eaLnBrk="0" hangingPunct="0">
              <a:defRPr sz="2200" u="sng">
                <a:solidFill>
                  <a:schemeClr val="tx1"/>
                </a:solidFill>
                <a:latin typeface="Arial" panose="020B0604020202020204" pitchFamily="34" charset="0"/>
              </a:defRPr>
            </a:lvl1pPr>
            <a:lvl2pPr marL="742950" indent="-285750" eaLnBrk="0" hangingPunct="0">
              <a:defRPr sz="2200" u="sng">
                <a:solidFill>
                  <a:schemeClr val="tx1"/>
                </a:solidFill>
                <a:latin typeface="Arial" panose="020B0604020202020204" pitchFamily="34" charset="0"/>
              </a:defRPr>
            </a:lvl2pPr>
            <a:lvl3pPr marL="1143000" indent="-228600" eaLnBrk="0" hangingPunct="0">
              <a:defRPr sz="2200" u="sng">
                <a:solidFill>
                  <a:schemeClr val="tx1"/>
                </a:solidFill>
                <a:latin typeface="Arial" panose="020B0604020202020204" pitchFamily="34" charset="0"/>
              </a:defRPr>
            </a:lvl3pPr>
            <a:lvl4pPr marL="1600200" indent="-228600" eaLnBrk="0" hangingPunct="0">
              <a:defRPr sz="2200" u="sng">
                <a:solidFill>
                  <a:schemeClr val="tx1"/>
                </a:solidFill>
                <a:latin typeface="Arial" panose="020B0604020202020204" pitchFamily="34" charset="0"/>
              </a:defRPr>
            </a:lvl4pPr>
            <a:lvl5pPr marL="2057400" indent="-228600" eaLnBrk="0" hangingPunct="0">
              <a:defRPr sz="2200" u="sng">
                <a:solidFill>
                  <a:schemeClr val="tx1"/>
                </a:solidFill>
                <a:latin typeface="Arial" panose="020B0604020202020204" pitchFamily="34" charset="0"/>
              </a:defRPr>
            </a:lvl5pPr>
            <a:lvl6pPr marL="2514600" indent="-228600" eaLnBrk="0" fontAlgn="base" hangingPunct="0">
              <a:spcBef>
                <a:spcPct val="0"/>
              </a:spcBef>
              <a:spcAft>
                <a:spcPct val="0"/>
              </a:spcAft>
              <a:defRPr sz="2200" u="sng">
                <a:solidFill>
                  <a:schemeClr val="tx1"/>
                </a:solidFill>
                <a:latin typeface="Arial" panose="020B0604020202020204" pitchFamily="34" charset="0"/>
              </a:defRPr>
            </a:lvl6pPr>
            <a:lvl7pPr marL="2971800" indent="-228600" eaLnBrk="0" fontAlgn="base" hangingPunct="0">
              <a:spcBef>
                <a:spcPct val="0"/>
              </a:spcBef>
              <a:spcAft>
                <a:spcPct val="0"/>
              </a:spcAft>
              <a:defRPr sz="2200" u="sng">
                <a:solidFill>
                  <a:schemeClr val="tx1"/>
                </a:solidFill>
                <a:latin typeface="Arial" panose="020B0604020202020204" pitchFamily="34" charset="0"/>
              </a:defRPr>
            </a:lvl7pPr>
            <a:lvl8pPr marL="3429000" indent="-228600" eaLnBrk="0" fontAlgn="base" hangingPunct="0">
              <a:spcBef>
                <a:spcPct val="0"/>
              </a:spcBef>
              <a:spcAft>
                <a:spcPct val="0"/>
              </a:spcAft>
              <a:defRPr sz="2200" u="sng">
                <a:solidFill>
                  <a:schemeClr val="tx1"/>
                </a:solidFill>
                <a:latin typeface="Arial" panose="020B0604020202020204" pitchFamily="34" charset="0"/>
              </a:defRPr>
            </a:lvl8pPr>
            <a:lvl9pPr marL="3886200" indent="-228600" eaLnBrk="0" fontAlgn="base" hangingPunct="0">
              <a:spcBef>
                <a:spcPct val="0"/>
              </a:spcBef>
              <a:spcAft>
                <a:spcPct val="0"/>
              </a:spcAft>
              <a:defRPr sz="2200" u="sng">
                <a:solidFill>
                  <a:schemeClr val="tx1"/>
                </a:solidFill>
                <a:latin typeface="Arial" panose="020B0604020202020204" pitchFamily="34" charset="0"/>
              </a:defRPr>
            </a:lvl9pPr>
          </a:lstStyle>
          <a:p>
            <a:pPr eaLnBrk="1" hangingPunct="1"/>
            <a:fld id="{59CF5197-18B2-4344-A5BB-5087682A2259}" type="slidenum">
              <a:rPr lang="en-US" altLang="en-US" sz="1200" u="none"/>
              <a:pPr eaLnBrk="1" hangingPunct="1"/>
              <a:t>48</a:t>
            </a:fld>
            <a:endParaRPr lang="en-US" altLang="en-US" sz="1200" u="none" dirty="0"/>
          </a:p>
        </p:txBody>
      </p:sp>
      <p:sp>
        <p:nvSpPr>
          <p:cNvPr id="422915" name="Rectangle 2"/>
          <p:cNvSpPr>
            <a:spLocks noGrp="1" noRot="1" noChangeAspect="1" noChangeArrowheads="1" noTextEdit="1"/>
          </p:cNvSpPr>
          <p:nvPr>
            <p:ph type="sldImg"/>
          </p:nvPr>
        </p:nvSpPr>
        <p:spPr>
          <a:ln/>
        </p:spPr>
      </p:sp>
      <p:sp>
        <p:nvSpPr>
          <p:cNvPr id="422916" name="Rectangle 3"/>
          <p:cNvSpPr>
            <a:spLocks noGrp="1" noChangeArrowheads="1"/>
          </p:cNvSpPr>
          <p:nvPr>
            <p:ph type="body" idx="1"/>
          </p:nvPr>
        </p:nvSpPr>
        <p:spPr>
          <a:noFill/>
        </p:spPr>
        <p:txBody>
          <a:bodyPr/>
          <a:lstStyle/>
          <a:p>
            <a:pPr eaLnBrk="1" hangingPunct="1"/>
            <a:r>
              <a:rPr lang="en-US" altLang="en-US" dirty="0" smtClean="0"/>
              <a:t>Notes</a:t>
            </a:r>
          </a:p>
        </p:txBody>
      </p:sp>
    </p:spTree>
    <p:extLst>
      <p:ext uri="{BB962C8B-B14F-4D97-AF65-F5344CB8AC3E}">
        <p14:creationId xmlns:p14="http://schemas.microsoft.com/office/powerpoint/2010/main" val="2426144884"/>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3938" name="Rectangle 7"/>
          <p:cNvSpPr>
            <a:spLocks noGrp="1" noChangeArrowheads="1"/>
          </p:cNvSpPr>
          <p:nvPr>
            <p:ph type="sldNum" sz="quarter" idx="5"/>
          </p:nvPr>
        </p:nvSpPr>
        <p:spPr>
          <a:noFill/>
        </p:spPr>
        <p:txBody>
          <a:bodyPr/>
          <a:lstStyle>
            <a:lvl1pPr eaLnBrk="0" hangingPunct="0">
              <a:defRPr sz="2200" u="sng">
                <a:solidFill>
                  <a:schemeClr val="tx1"/>
                </a:solidFill>
                <a:latin typeface="Arial" panose="020B0604020202020204" pitchFamily="34" charset="0"/>
              </a:defRPr>
            </a:lvl1pPr>
            <a:lvl2pPr marL="742950" indent="-285750" eaLnBrk="0" hangingPunct="0">
              <a:defRPr sz="2200" u="sng">
                <a:solidFill>
                  <a:schemeClr val="tx1"/>
                </a:solidFill>
                <a:latin typeface="Arial" panose="020B0604020202020204" pitchFamily="34" charset="0"/>
              </a:defRPr>
            </a:lvl2pPr>
            <a:lvl3pPr marL="1143000" indent="-228600" eaLnBrk="0" hangingPunct="0">
              <a:defRPr sz="2200" u="sng">
                <a:solidFill>
                  <a:schemeClr val="tx1"/>
                </a:solidFill>
                <a:latin typeface="Arial" panose="020B0604020202020204" pitchFamily="34" charset="0"/>
              </a:defRPr>
            </a:lvl3pPr>
            <a:lvl4pPr marL="1600200" indent="-228600" eaLnBrk="0" hangingPunct="0">
              <a:defRPr sz="2200" u="sng">
                <a:solidFill>
                  <a:schemeClr val="tx1"/>
                </a:solidFill>
                <a:latin typeface="Arial" panose="020B0604020202020204" pitchFamily="34" charset="0"/>
              </a:defRPr>
            </a:lvl4pPr>
            <a:lvl5pPr marL="2057400" indent="-228600" eaLnBrk="0" hangingPunct="0">
              <a:defRPr sz="2200" u="sng">
                <a:solidFill>
                  <a:schemeClr val="tx1"/>
                </a:solidFill>
                <a:latin typeface="Arial" panose="020B0604020202020204" pitchFamily="34" charset="0"/>
              </a:defRPr>
            </a:lvl5pPr>
            <a:lvl6pPr marL="2514600" indent="-228600" eaLnBrk="0" fontAlgn="base" hangingPunct="0">
              <a:spcBef>
                <a:spcPct val="0"/>
              </a:spcBef>
              <a:spcAft>
                <a:spcPct val="0"/>
              </a:spcAft>
              <a:defRPr sz="2200" u="sng">
                <a:solidFill>
                  <a:schemeClr val="tx1"/>
                </a:solidFill>
                <a:latin typeface="Arial" panose="020B0604020202020204" pitchFamily="34" charset="0"/>
              </a:defRPr>
            </a:lvl6pPr>
            <a:lvl7pPr marL="2971800" indent="-228600" eaLnBrk="0" fontAlgn="base" hangingPunct="0">
              <a:spcBef>
                <a:spcPct val="0"/>
              </a:spcBef>
              <a:spcAft>
                <a:spcPct val="0"/>
              </a:spcAft>
              <a:defRPr sz="2200" u="sng">
                <a:solidFill>
                  <a:schemeClr val="tx1"/>
                </a:solidFill>
                <a:latin typeface="Arial" panose="020B0604020202020204" pitchFamily="34" charset="0"/>
              </a:defRPr>
            </a:lvl7pPr>
            <a:lvl8pPr marL="3429000" indent="-228600" eaLnBrk="0" fontAlgn="base" hangingPunct="0">
              <a:spcBef>
                <a:spcPct val="0"/>
              </a:spcBef>
              <a:spcAft>
                <a:spcPct val="0"/>
              </a:spcAft>
              <a:defRPr sz="2200" u="sng">
                <a:solidFill>
                  <a:schemeClr val="tx1"/>
                </a:solidFill>
                <a:latin typeface="Arial" panose="020B0604020202020204" pitchFamily="34" charset="0"/>
              </a:defRPr>
            </a:lvl8pPr>
            <a:lvl9pPr marL="3886200" indent="-228600" eaLnBrk="0" fontAlgn="base" hangingPunct="0">
              <a:spcBef>
                <a:spcPct val="0"/>
              </a:spcBef>
              <a:spcAft>
                <a:spcPct val="0"/>
              </a:spcAft>
              <a:defRPr sz="2200" u="sng">
                <a:solidFill>
                  <a:schemeClr val="tx1"/>
                </a:solidFill>
                <a:latin typeface="Arial" panose="020B0604020202020204" pitchFamily="34" charset="0"/>
              </a:defRPr>
            </a:lvl9pPr>
          </a:lstStyle>
          <a:p>
            <a:pPr eaLnBrk="1" hangingPunct="1"/>
            <a:fld id="{6633418E-0636-435C-B681-78A7B501DF69}" type="slidenum">
              <a:rPr lang="en-US" altLang="en-US" sz="1200" u="none"/>
              <a:pPr eaLnBrk="1" hangingPunct="1"/>
              <a:t>49</a:t>
            </a:fld>
            <a:endParaRPr lang="en-US" altLang="en-US" sz="1200" u="none" dirty="0"/>
          </a:p>
        </p:txBody>
      </p:sp>
      <p:sp>
        <p:nvSpPr>
          <p:cNvPr id="423939" name="Rectangle 2"/>
          <p:cNvSpPr>
            <a:spLocks noGrp="1" noRot="1" noChangeAspect="1" noChangeArrowheads="1" noTextEdit="1"/>
          </p:cNvSpPr>
          <p:nvPr>
            <p:ph type="sldImg"/>
          </p:nvPr>
        </p:nvSpPr>
        <p:spPr>
          <a:ln/>
        </p:spPr>
      </p:sp>
      <p:sp>
        <p:nvSpPr>
          <p:cNvPr id="423940" name="Rectangle 3"/>
          <p:cNvSpPr>
            <a:spLocks noGrp="1" noChangeArrowheads="1"/>
          </p:cNvSpPr>
          <p:nvPr>
            <p:ph type="body" idx="1"/>
          </p:nvPr>
        </p:nvSpPr>
        <p:spPr>
          <a:noFill/>
        </p:spPr>
        <p:txBody>
          <a:bodyPr/>
          <a:lstStyle/>
          <a:p>
            <a:pPr eaLnBrk="1" hangingPunct="1"/>
            <a:r>
              <a:rPr lang="en-US" altLang="en-US" dirty="0" smtClean="0"/>
              <a:t>Notes</a:t>
            </a:r>
          </a:p>
        </p:txBody>
      </p:sp>
    </p:spTree>
    <p:extLst>
      <p:ext uri="{BB962C8B-B14F-4D97-AF65-F5344CB8AC3E}">
        <p14:creationId xmlns:p14="http://schemas.microsoft.com/office/powerpoint/2010/main" val="3893789788"/>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5986" name="Rectangle 7"/>
          <p:cNvSpPr>
            <a:spLocks noGrp="1" noChangeArrowheads="1"/>
          </p:cNvSpPr>
          <p:nvPr>
            <p:ph type="sldNum" sz="quarter" idx="5"/>
          </p:nvPr>
        </p:nvSpPr>
        <p:spPr>
          <a:noFill/>
        </p:spPr>
        <p:txBody>
          <a:bodyPr/>
          <a:lstStyle>
            <a:lvl1pPr eaLnBrk="0" hangingPunct="0">
              <a:defRPr sz="2200" u="sng">
                <a:solidFill>
                  <a:schemeClr val="tx1"/>
                </a:solidFill>
                <a:latin typeface="Arial" panose="020B0604020202020204" pitchFamily="34" charset="0"/>
              </a:defRPr>
            </a:lvl1pPr>
            <a:lvl2pPr marL="742950" indent="-285750" eaLnBrk="0" hangingPunct="0">
              <a:defRPr sz="2200" u="sng">
                <a:solidFill>
                  <a:schemeClr val="tx1"/>
                </a:solidFill>
                <a:latin typeface="Arial" panose="020B0604020202020204" pitchFamily="34" charset="0"/>
              </a:defRPr>
            </a:lvl2pPr>
            <a:lvl3pPr marL="1143000" indent="-228600" eaLnBrk="0" hangingPunct="0">
              <a:defRPr sz="2200" u="sng">
                <a:solidFill>
                  <a:schemeClr val="tx1"/>
                </a:solidFill>
                <a:latin typeface="Arial" panose="020B0604020202020204" pitchFamily="34" charset="0"/>
              </a:defRPr>
            </a:lvl3pPr>
            <a:lvl4pPr marL="1600200" indent="-228600" eaLnBrk="0" hangingPunct="0">
              <a:defRPr sz="2200" u="sng">
                <a:solidFill>
                  <a:schemeClr val="tx1"/>
                </a:solidFill>
                <a:latin typeface="Arial" panose="020B0604020202020204" pitchFamily="34" charset="0"/>
              </a:defRPr>
            </a:lvl4pPr>
            <a:lvl5pPr marL="2057400" indent="-228600" eaLnBrk="0" hangingPunct="0">
              <a:defRPr sz="2200" u="sng">
                <a:solidFill>
                  <a:schemeClr val="tx1"/>
                </a:solidFill>
                <a:latin typeface="Arial" panose="020B0604020202020204" pitchFamily="34" charset="0"/>
              </a:defRPr>
            </a:lvl5pPr>
            <a:lvl6pPr marL="2514600" indent="-228600" eaLnBrk="0" fontAlgn="base" hangingPunct="0">
              <a:spcBef>
                <a:spcPct val="0"/>
              </a:spcBef>
              <a:spcAft>
                <a:spcPct val="0"/>
              </a:spcAft>
              <a:defRPr sz="2200" u="sng">
                <a:solidFill>
                  <a:schemeClr val="tx1"/>
                </a:solidFill>
                <a:latin typeface="Arial" panose="020B0604020202020204" pitchFamily="34" charset="0"/>
              </a:defRPr>
            </a:lvl6pPr>
            <a:lvl7pPr marL="2971800" indent="-228600" eaLnBrk="0" fontAlgn="base" hangingPunct="0">
              <a:spcBef>
                <a:spcPct val="0"/>
              </a:spcBef>
              <a:spcAft>
                <a:spcPct val="0"/>
              </a:spcAft>
              <a:defRPr sz="2200" u="sng">
                <a:solidFill>
                  <a:schemeClr val="tx1"/>
                </a:solidFill>
                <a:latin typeface="Arial" panose="020B0604020202020204" pitchFamily="34" charset="0"/>
              </a:defRPr>
            </a:lvl7pPr>
            <a:lvl8pPr marL="3429000" indent="-228600" eaLnBrk="0" fontAlgn="base" hangingPunct="0">
              <a:spcBef>
                <a:spcPct val="0"/>
              </a:spcBef>
              <a:spcAft>
                <a:spcPct val="0"/>
              </a:spcAft>
              <a:defRPr sz="2200" u="sng">
                <a:solidFill>
                  <a:schemeClr val="tx1"/>
                </a:solidFill>
                <a:latin typeface="Arial" panose="020B0604020202020204" pitchFamily="34" charset="0"/>
              </a:defRPr>
            </a:lvl8pPr>
            <a:lvl9pPr marL="3886200" indent="-228600" eaLnBrk="0" fontAlgn="base" hangingPunct="0">
              <a:spcBef>
                <a:spcPct val="0"/>
              </a:spcBef>
              <a:spcAft>
                <a:spcPct val="0"/>
              </a:spcAft>
              <a:defRPr sz="2200" u="sng">
                <a:solidFill>
                  <a:schemeClr val="tx1"/>
                </a:solidFill>
                <a:latin typeface="Arial" panose="020B0604020202020204" pitchFamily="34" charset="0"/>
              </a:defRPr>
            </a:lvl9pPr>
          </a:lstStyle>
          <a:p>
            <a:pPr eaLnBrk="1" hangingPunct="1"/>
            <a:fld id="{3245D1C6-F5CD-4B9D-A4C4-8398A026719B}" type="slidenum">
              <a:rPr lang="en-US" altLang="en-US" sz="1200" u="none"/>
              <a:pPr eaLnBrk="1" hangingPunct="1"/>
              <a:t>50</a:t>
            </a:fld>
            <a:endParaRPr lang="en-US" altLang="en-US" sz="1200" u="none" dirty="0"/>
          </a:p>
        </p:txBody>
      </p:sp>
      <p:sp>
        <p:nvSpPr>
          <p:cNvPr id="425987" name="Rectangle 2"/>
          <p:cNvSpPr>
            <a:spLocks noGrp="1" noRot="1" noChangeAspect="1" noChangeArrowheads="1" noTextEdit="1"/>
          </p:cNvSpPr>
          <p:nvPr>
            <p:ph type="sldImg"/>
          </p:nvPr>
        </p:nvSpPr>
        <p:spPr>
          <a:ln/>
        </p:spPr>
      </p:sp>
      <p:sp>
        <p:nvSpPr>
          <p:cNvPr id="425988" name="Rectangle 3"/>
          <p:cNvSpPr>
            <a:spLocks noGrp="1" noChangeArrowheads="1"/>
          </p:cNvSpPr>
          <p:nvPr>
            <p:ph type="body" idx="1"/>
          </p:nvPr>
        </p:nvSpPr>
        <p:spPr>
          <a:noFill/>
        </p:spPr>
        <p:txBody>
          <a:bodyPr/>
          <a:lstStyle/>
          <a:p>
            <a:pPr eaLnBrk="1" hangingPunct="1"/>
            <a:r>
              <a:rPr lang="en-US" altLang="en-US" dirty="0" smtClean="0"/>
              <a:t>Notes</a:t>
            </a:r>
          </a:p>
        </p:txBody>
      </p:sp>
    </p:spTree>
    <p:extLst>
      <p:ext uri="{BB962C8B-B14F-4D97-AF65-F5344CB8AC3E}">
        <p14:creationId xmlns:p14="http://schemas.microsoft.com/office/powerpoint/2010/main" val="93857564"/>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E42BAF8-1600-497D-889F-F5C85569030D}" type="slidenum">
              <a:rPr lang="en-US"/>
              <a:pPr/>
              <a:t>51</a:t>
            </a:fld>
            <a:endParaRPr lang="en-US" dirty="0"/>
          </a:p>
        </p:txBody>
      </p:sp>
      <p:sp>
        <p:nvSpPr>
          <p:cNvPr id="116738" name="Rectangle 2"/>
          <p:cNvSpPr>
            <a:spLocks noGrp="1" noRot="1" noChangeAspect="1" noChangeArrowheads="1" noTextEdit="1"/>
          </p:cNvSpPr>
          <p:nvPr>
            <p:ph type="sldImg"/>
          </p:nvPr>
        </p:nvSpPr>
        <p:spPr>
          <a:xfrm>
            <a:off x="1158875" y="750888"/>
            <a:ext cx="4997450" cy="3749675"/>
          </a:xfrm>
          <a:ln/>
        </p:spPr>
      </p:sp>
      <p:sp>
        <p:nvSpPr>
          <p:cNvPr id="116739" name="Rectangle 3"/>
          <p:cNvSpPr>
            <a:spLocks noGrp="1" noChangeArrowheads="1"/>
          </p:cNvSpPr>
          <p:nvPr>
            <p:ph type="body" idx="1"/>
          </p:nvPr>
        </p:nvSpPr>
        <p:spPr/>
        <p:txBody>
          <a:bodyPr/>
          <a:lstStyle/>
          <a:p>
            <a:endParaRPr lang="en-US" dirty="0">
              <a:solidFill>
                <a:srgbClr val="000000"/>
              </a:solidFill>
            </a:endParaRPr>
          </a:p>
        </p:txBody>
      </p:sp>
    </p:spTree>
    <p:extLst>
      <p:ext uri="{BB962C8B-B14F-4D97-AF65-F5344CB8AC3E}">
        <p14:creationId xmlns:p14="http://schemas.microsoft.com/office/powerpoint/2010/main" val="2156886426"/>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180FBAC-B225-40F8-84F2-25E8F9E769E8}" type="slidenum">
              <a:rPr lang="en-US"/>
              <a:pPr/>
              <a:t>52</a:t>
            </a:fld>
            <a:endParaRPr lang="en-US" dirty="0"/>
          </a:p>
        </p:txBody>
      </p:sp>
      <p:sp>
        <p:nvSpPr>
          <p:cNvPr id="115714" name="Rectangle 2"/>
          <p:cNvSpPr>
            <a:spLocks noGrp="1" noRot="1" noChangeAspect="1" noChangeArrowheads="1" noTextEdit="1"/>
          </p:cNvSpPr>
          <p:nvPr>
            <p:ph type="sldImg"/>
          </p:nvPr>
        </p:nvSpPr>
        <p:spPr>
          <a:xfrm>
            <a:off x="1158875" y="750888"/>
            <a:ext cx="4997450" cy="3749675"/>
          </a:xfrm>
          <a:ln/>
        </p:spPr>
      </p:sp>
      <p:sp>
        <p:nvSpPr>
          <p:cNvPr id="115715" name="Rectangle 3"/>
          <p:cNvSpPr>
            <a:spLocks noGrp="1" noChangeArrowheads="1"/>
          </p:cNvSpPr>
          <p:nvPr>
            <p:ph type="body" idx="1"/>
          </p:nvPr>
        </p:nvSpPr>
        <p:spPr/>
        <p:txBody>
          <a:bodyPr/>
          <a:lstStyle/>
          <a:p>
            <a:endParaRPr lang="en-US" dirty="0">
              <a:solidFill>
                <a:srgbClr val="000000"/>
              </a:solidFill>
            </a:endParaRPr>
          </a:p>
        </p:txBody>
      </p:sp>
    </p:spTree>
    <p:extLst>
      <p:ext uri="{BB962C8B-B14F-4D97-AF65-F5344CB8AC3E}">
        <p14:creationId xmlns:p14="http://schemas.microsoft.com/office/powerpoint/2010/main" val="2966803499"/>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84A555A-0D4B-4A96-AC53-172D9B655EF1}" type="slidenum">
              <a:rPr lang="en-US"/>
              <a:pPr/>
              <a:t>53</a:t>
            </a:fld>
            <a:endParaRPr lang="en-US" dirty="0"/>
          </a:p>
        </p:txBody>
      </p:sp>
      <p:sp>
        <p:nvSpPr>
          <p:cNvPr id="114690" name="Rectangle 2"/>
          <p:cNvSpPr>
            <a:spLocks noGrp="1" noRot="1" noChangeAspect="1" noChangeArrowheads="1" noTextEdit="1"/>
          </p:cNvSpPr>
          <p:nvPr>
            <p:ph type="sldImg"/>
          </p:nvPr>
        </p:nvSpPr>
        <p:spPr>
          <a:xfrm>
            <a:off x="1158875" y="750888"/>
            <a:ext cx="4997450" cy="3749675"/>
          </a:xfrm>
          <a:ln/>
        </p:spPr>
      </p:sp>
      <p:sp>
        <p:nvSpPr>
          <p:cNvPr id="114691" name="Rectangle 3"/>
          <p:cNvSpPr>
            <a:spLocks noGrp="1" noChangeArrowheads="1"/>
          </p:cNvSpPr>
          <p:nvPr>
            <p:ph type="body" idx="1"/>
          </p:nvPr>
        </p:nvSpPr>
        <p:spPr/>
        <p:txBody>
          <a:bodyPr/>
          <a:lstStyle/>
          <a:p>
            <a:endParaRPr lang="en-US" dirty="0">
              <a:solidFill>
                <a:srgbClr val="000000"/>
              </a:solidFill>
            </a:endParaRPr>
          </a:p>
        </p:txBody>
      </p:sp>
    </p:spTree>
    <p:extLst>
      <p:ext uri="{BB962C8B-B14F-4D97-AF65-F5344CB8AC3E}">
        <p14:creationId xmlns:p14="http://schemas.microsoft.com/office/powerpoint/2010/main" val="301496201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50CF0D4-AC2A-4D21-8AF6-0E0C4BE22D34}" type="slidenum">
              <a:rPr lang="en-US"/>
              <a:pPr/>
              <a:t>8</a:t>
            </a:fld>
            <a:endParaRPr lang="en-US" dirty="0"/>
          </a:p>
        </p:txBody>
      </p:sp>
      <p:sp>
        <p:nvSpPr>
          <p:cNvPr id="68610" name="Rectangle 2"/>
          <p:cNvSpPr>
            <a:spLocks noGrp="1" noRot="1" noChangeAspect="1" noChangeArrowheads="1" noTextEdit="1"/>
          </p:cNvSpPr>
          <p:nvPr>
            <p:ph type="sldImg"/>
          </p:nvPr>
        </p:nvSpPr>
        <p:spPr>
          <a:xfrm>
            <a:off x="1158875" y="750888"/>
            <a:ext cx="4997450" cy="3749675"/>
          </a:xfrm>
          <a:ln/>
        </p:spPr>
      </p:sp>
      <p:sp>
        <p:nvSpPr>
          <p:cNvPr id="68611" name="Rectangle 3"/>
          <p:cNvSpPr>
            <a:spLocks noGrp="1" noChangeArrowheads="1"/>
          </p:cNvSpPr>
          <p:nvPr>
            <p:ph type="body" idx="1"/>
          </p:nvPr>
        </p:nvSpPr>
        <p:spPr>
          <a:xfrm>
            <a:off x="974924" y="4751700"/>
            <a:ext cx="5365352" cy="4501856"/>
          </a:xfrm>
        </p:spPr>
        <p:txBody>
          <a:bodyPr/>
          <a:lstStyle/>
          <a:p>
            <a:r>
              <a:rPr lang="en-US" dirty="0"/>
              <a:t>Notes</a:t>
            </a:r>
          </a:p>
        </p:txBody>
      </p:sp>
    </p:spTree>
    <p:extLst>
      <p:ext uri="{BB962C8B-B14F-4D97-AF65-F5344CB8AC3E}">
        <p14:creationId xmlns:p14="http://schemas.microsoft.com/office/powerpoint/2010/main" val="2676937256"/>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9219218-297D-4012-875D-EA266A9DC6F4}" type="slidenum">
              <a:rPr lang="en-US"/>
              <a:pPr/>
              <a:t>54</a:t>
            </a:fld>
            <a:endParaRPr lang="en-US" dirty="0"/>
          </a:p>
        </p:txBody>
      </p:sp>
      <p:sp>
        <p:nvSpPr>
          <p:cNvPr id="113666" name="Rectangle 2"/>
          <p:cNvSpPr>
            <a:spLocks noGrp="1" noRot="1" noChangeAspect="1" noChangeArrowheads="1" noTextEdit="1"/>
          </p:cNvSpPr>
          <p:nvPr>
            <p:ph type="sldImg"/>
          </p:nvPr>
        </p:nvSpPr>
        <p:spPr>
          <a:xfrm>
            <a:off x="1158875" y="750888"/>
            <a:ext cx="4997450" cy="3749675"/>
          </a:xfrm>
          <a:ln/>
        </p:spPr>
      </p:sp>
      <p:sp>
        <p:nvSpPr>
          <p:cNvPr id="113667" name="Rectangle 3"/>
          <p:cNvSpPr>
            <a:spLocks noGrp="1" noChangeArrowheads="1"/>
          </p:cNvSpPr>
          <p:nvPr>
            <p:ph type="body" idx="1"/>
          </p:nvPr>
        </p:nvSpPr>
        <p:spPr/>
        <p:txBody>
          <a:bodyPr/>
          <a:lstStyle/>
          <a:p>
            <a:endParaRPr lang="en-US" dirty="0">
              <a:solidFill>
                <a:srgbClr val="000000"/>
              </a:solidFill>
            </a:endParaRPr>
          </a:p>
        </p:txBody>
      </p:sp>
    </p:spTree>
    <p:extLst>
      <p:ext uri="{BB962C8B-B14F-4D97-AF65-F5344CB8AC3E}">
        <p14:creationId xmlns:p14="http://schemas.microsoft.com/office/powerpoint/2010/main" val="2196889789"/>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18BC85C-FC12-4A9A-8CF0-2F0184A6B8F4}" type="slidenum">
              <a:rPr lang="en-US"/>
              <a:pPr/>
              <a:t>55</a:t>
            </a:fld>
            <a:endParaRPr lang="en-US" dirty="0"/>
          </a:p>
        </p:txBody>
      </p:sp>
      <p:sp>
        <p:nvSpPr>
          <p:cNvPr id="112642" name="Rectangle 2"/>
          <p:cNvSpPr>
            <a:spLocks noGrp="1" noRot="1" noChangeAspect="1" noChangeArrowheads="1" noTextEdit="1"/>
          </p:cNvSpPr>
          <p:nvPr>
            <p:ph type="sldImg"/>
          </p:nvPr>
        </p:nvSpPr>
        <p:spPr>
          <a:xfrm>
            <a:off x="1158875" y="750888"/>
            <a:ext cx="4997450" cy="3749675"/>
          </a:xfrm>
          <a:ln/>
        </p:spPr>
      </p:sp>
      <p:sp>
        <p:nvSpPr>
          <p:cNvPr id="112643" name="Rectangle 3"/>
          <p:cNvSpPr>
            <a:spLocks noGrp="1" noChangeArrowheads="1"/>
          </p:cNvSpPr>
          <p:nvPr>
            <p:ph type="body" idx="1"/>
          </p:nvPr>
        </p:nvSpPr>
        <p:spPr/>
        <p:txBody>
          <a:bodyPr/>
          <a:lstStyle/>
          <a:p>
            <a:endParaRPr lang="en-US" dirty="0">
              <a:solidFill>
                <a:srgbClr val="000000"/>
              </a:solidFill>
            </a:endParaRPr>
          </a:p>
        </p:txBody>
      </p:sp>
    </p:spTree>
    <p:extLst>
      <p:ext uri="{BB962C8B-B14F-4D97-AF65-F5344CB8AC3E}">
        <p14:creationId xmlns:p14="http://schemas.microsoft.com/office/powerpoint/2010/main" val="4293658130"/>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76AACDC-3E16-4CAB-AB44-CB1A481A9DF1}" type="slidenum">
              <a:rPr lang="en-US"/>
              <a:pPr/>
              <a:t>56</a:t>
            </a:fld>
            <a:endParaRPr lang="en-US" dirty="0"/>
          </a:p>
        </p:txBody>
      </p:sp>
      <p:sp>
        <p:nvSpPr>
          <p:cNvPr id="111618" name="Rectangle 2"/>
          <p:cNvSpPr>
            <a:spLocks noGrp="1" noRot="1" noChangeAspect="1" noChangeArrowheads="1" noTextEdit="1"/>
          </p:cNvSpPr>
          <p:nvPr>
            <p:ph type="sldImg"/>
          </p:nvPr>
        </p:nvSpPr>
        <p:spPr>
          <a:xfrm>
            <a:off x="1158875" y="750888"/>
            <a:ext cx="4997450" cy="3749675"/>
          </a:xfrm>
          <a:ln/>
        </p:spPr>
      </p:sp>
      <p:sp>
        <p:nvSpPr>
          <p:cNvPr id="111619" name="Rectangle 3"/>
          <p:cNvSpPr>
            <a:spLocks noGrp="1" noChangeArrowheads="1"/>
          </p:cNvSpPr>
          <p:nvPr>
            <p:ph type="body" idx="1"/>
          </p:nvPr>
        </p:nvSpPr>
        <p:spPr/>
        <p:txBody>
          <a:bodyPr/>
          <a:lstStyle/>
          <a:p>
            <a:endParaRPr lang="en-US" dirty="0">
              <a:solidFill>
                <a:srgbClr val="000000"/>
              </a:solidFill>
            </a:endParaRPr>
          </a:p>
        </p:txBody>
      </p:sp>
    </p:spTree>
    <p:extLst>
      <p:ext uri="{BB962C8B-B14F-4D97-AF65-F5344CB8AC3E}">
        <p14:creationId xmlns:p14="http://schemas.microsoft.com/office/powerpoint/2010/main" val="1374589058"/>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743E075-F9DA-40CD-8191-597CDA4066D8}" type="slidenum">
              <a:rPr lang="en-US"/>
              <a:pPr/>
              <a:t>57</a:t>
            </a:fld>
            <a:endParaRPr lang="en-US" dirty="0"/>
          </a:p>
        </p:txBody>
      </p:sp>
      <p:sp>
        <p:nvSpPr>
          <p:cNvPr id="110594" name="Rectangle 2"/>
          <p:cNvSpPr>
            <a:spLocks noGrp="1" noRot="1" noChangeAspect="1" noChangeArrowheads="1" noTextEdit="1"/>
          </p:cNvSpPr>
          <p:nvPr>
            <p:ph type="sldImg"/>
          </p:nvPr>
        </p:nvSpPr>
        <p:spPr>
          <a:xfrm>
            <a:off x="1158875" y="750888"/>
            <a:ext cx="4997450" cy="3749675"/>
          </a:xfrm>
          <a:ln/>
        </p:spPr>
      </p:sp>
      <p:sp>
        <p:nvSpPr>
          <p:cNvPr id="110595" name="Rectangle 3"/>
          <p:cNvSpPr>
            <a:spLocks noGrp="1" noChangeArrowheads="1"/>
          </p:cNvSpPr>
          <p:nvPr>
            <p:ph type="body" idx="1"/>
          </p:nvPr>
        </p:nvSpPr>
        <p:spPr/>
        <p:txBody>
          <a:bodyPr/>
          <a:lstStyle/>
          <a:p>
            <a:endParaRPr lang="en-US" dirty="0">
              <a:solidFill>
                <a:srgbClr val="000000"/>
              </a:solidFill>
            </a:endParaRPr>
          </a:p>
        </p:txBody>
      </p:sp>
    </p:spTree>
    <p:extLst>
      <p:ext uri="{BB962C8B-B14F-4D97-AF65-F5344CB8AC3E}">
        <p14:creationId xmlns:p14="http://schemas.microsoft.com/office/powerpoint/2010/main" val="2167269763"/>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AF7B54E-B7EE-4CA0-8D04-5D5E232B884F}" type="slidenum">
              <a:rPr lang="en-US"/>
              <a:pPr/>
              <a:t>58</a:t>
            </a:fld>
            <a:endParaRPr lang="en-US" dirty="0"/>
          </a:p>
        </p:txBody>
      </p:sp>
      <p:sp>
        <p:nvSpPr>
          <p:cNvPr id="97282" name="Rectangle 2"/>
          <p:cNvSpPr>
            <a:spLocks noGrp="1" noRot="1" noChangeAspect="1" noChangeArrowheads="1" noTextEdit="1"/>
          </p:cNvSpPr>
          <p:nvPr>
            <p:ph type="sldImg"/>
          </p:nvPr>
        </p:nvSpPr>
        <p:spPr>
          <a:xfrm>
            <a:off x="1158875" y="750888"/>
            <a:ext cx="4997450" cy="3749675"/>
          </a:xfrm>
          <a:ln/>
        </p:spPr>
      </p:sp>
      <p:sp>
        <p:nvSpPr>
          <p:cNvPr id="97283" name="Rectangle 3"/>
          <p:cNvSpPr>
            <a:spLocks noGrp="1" noChangeArrowheads="1"/>
          </p:cNvSpPr>
          <p:nvPr>
            <p:ph type="body" idx="1"/>
          </p:nvPr>
        </p:nvSpPr>
        <p:spPr>
          <a:xfrm>
            <a:off x="974924" y="4751700"/>
            <a:ext cx="5365352" cy="4501856"/>
          </a:xfrm>
        </p:spPr>
        <p:txBody>
          <a:bodyPr/>
          <a:lstStyle/>
          <a:p>
            <a:r>
              <a:rPr lang="en-US" dirty="0"/>
              <a:t>Notes</a:t>
            </a:r>
          </a:p>
        </p:txBody>
      </p:sp>
    </p:spTree>
    <p:extLst>
      <p:ext uri="{BB962C8B-B14F-4D97-AF65-F5344CB8AC3E}">
        <p14:creationId xmlns:p14="http://schemas.microsoft.com/office/powerpoint/2010/main" val="699978571"/>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361E78A-0C2C-40EC-9703-3103DDA92A07}" type="slidenum">
              <a:rPr lang="en-US"/>
              <a:pPr/>
              <a:t>59</a:t>
            </a:fld>
            <a:endParaRPr lang="en-US" dirty="0"/>
          </a:p>
        </p:txBody>
      </p:sp>
      <p:sp>
        <p:nvSpPr>
          <p:cNvPr id="99330" name="Rectangle 2"/>
          <p:cNvSpPr>
            <a:spLocks noGrp="1" noRot="1" noChangeAspect="1" noChangeArrowheads="1" noTextEdit="1"/>
          </p:cNvSpPr>
          <p:nvPr>
            <p:ph type="sldImg"/>
          </p:nvPr>
        </p:nvSpPr>
        <p:spPr>
          <a:xfrm>
            <a:off x="1158875" y="750888"/>
            <a:ext cx="4997450" cy="3749675"/>
          </a:xfrm>
          <a:ln/>
        </p:spPr>
      </p:sp>
      <p:sp>
        <p:nvSpPr>
          <p:cNvPr id="99331" name="Rectangle 3"/>
          <p:cNvSpPr>
            <a:spLocks noGrp="1" noChangeArrowheads="1"/>
          </p:cNvSpPr>
          <p:nvPr>
            <p:ph type="body" idx="1"/>
          </p:nvPr>
        </p:nvSpPr>
        <p:spPr>
          <a:xfrm>
            <a:off x="974924" y="4751700"/>
            <a:ext cx="5365352" cy="4501856"/>
          </a:xfrm>
        </p:spPr>
        <p:txBody>
          <a:bodyPr/>
          <a:lstStyle/>
          <a:p>
            <a:r>
              <a:rPr lang="en-US" dirty="0"/>
              <a:t>As an example, if you have a total of 8 hours in a shift (gross time) less 30 minutes lunch, 30 minutes for breaks (2 x 15 minutes), 10 minutes for a Team Brief and 10 minutes for basic Operator Maintenance checks, then;</a:t>
            </a:r>
            <a:br>
              <a:rPr lang="en-US" dirty="0"/>
            </a:br>
            <a:r>
              <a:rPr lang="en-US" dirty="0"/>
              <a:t/>
            </a:r>
            <a:br>
              <a:rPr lang="en-US" dirty="0"/>
            </a:br>
            <a:r>
              <a:rPr lang="en-US" dirty="0"/>
              <a:t>Net Available Time to Work = (8 hours x 60 minutes) - 30 - 30 - 10 - 10 = 400 minutes.</a:t>
            </a:r>
            <a:br>
              <a:rPr lang="en-US" dirty="0"/>
            </a:br>
            <a:r>
              <a:rPr lang="en-US" dirty="0"/>
              <a:t/>
            </a:r>
            <a:br>
              <a:rPr lang="en-US" dirty="0"/>
            </a:br>
            <a:r>
              <a:rPr lang="en-US" dirty="0"/>
              <a:t>If Customer Demand was, say, 400 units a day and you were running one shift, then your line would be required to spend a maximum of one minute to make a part in order to be able to keep up with Customer Demand.</a:t>
            </a:r>
          </a:p>
          <a:p>
            <a:r>
              <a:rPr lang="en-US" dirty="0"/>
              <a:t>In reality, people can never maintain 100% efficiency and there may also be stoppages for other reasons, so allowances will need to be made for these instances and thus you will set up your line to run at a proportionally faster rate to account for this.</a:t>
            </a:r>
          </a:p>
        </p:txBody>
      </p:sp>
    </p:spTree>
    <p:extLst>
      <p:ext uri="{BB962C8B-B14F-4D97-AF65-F5344CB8AC3E}">
        <p14:creationId xmlns:p14="http://schemas.microsoft.com/office/powerpoint/2010/main" val="3996068956"/>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3B500F7-A543-4D61-9C8E-43E0D1ED21E5}" type="slidenum">
              <a:rPr lang="en-US"/>
              <a:pPr/>
              <a:t>60</a:t>
            </a:fld>
            <a:endParaRPr lang="en-US" dirty="0"/>
          </a:p>
        </p:txBody>
      </p:sp>
      <p:sp>
        <p:nvSpPr>
          <p:cNvPr id="109570" name="Rectangle 2"/>
          <p:cNvSpPr>
            <a:spLocks noGrp="1" noRot="1" noChangeAspect="1" noChangeArrowheads="1" noTextEdit="1"/>
          </p:cNvSpPr>
          <p:nvPr>
            <p:ph type="sldImg"/>
          </p:nvPr>
        </p:nvSpPr>
        <p:spPr>
          <a:xfrm>
            <a:off x="1158875" y="750888"/>
            <a:ext cx="4997450" cy="3749675"/>
          </a:xfrm>
          <a:ln/>
        </p:spPr>
      </p:sp>
      <p:sp>
        <p:nvSpPr>
          <p:cNvPr id="109571" name="Rectangle 3"/>
          <p:cNvSpPr>
            <a:spLocks noGrp="1" noChangeArrowheads="1"/>
          </p:cNvSpPr>
          <p:nvPr>
            <p:ph type="body" idx="1"/>
          </p:nvPr>
        </p:nvSpPr>
        <p:spPr/>
        <p:txBody>
          <a:bodyPr/>
          <a:lstStyle/>
          <a:p>
            <a:endParaRPr lang="en-US" dirty="0">
              <a:solidFill>
                <a:srgbClr val="000000"/>
              </a:solidFill>
            </a:endParaRPr>
          </a:p>
        </p:txBody>
      </p:sp>
    </p:spTree>
    <p:extLst>
      <p:ext uri="{BB962C8B-B14F-4D97-AF65-F5344CB8AC3E}">
        <p14:creationId xmlns:p14="http://schemas.microsoft.com/office/powerpoint/2010/main" val="2185280835"/>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29E9923-FC05-4FB8-ADAB-068AE015E975}" type="slidenum">
              <a:rPr lang="en-US" smtClean="0"/>
              <a:pPr/>
              <a:t>61</a:t>
            </a:fld>
            <a:endParaRPr lang="en-US" dirty="0"/>
          </a:p>
        </p:txBody>
      </p:sp>
    </p:spTree>
    <p:extLst>
      <p:ext uri="{BB962C8B-B14F-4D97-AF65-F5344CB8AC3E}">
        <p14:creationId xmlns:p14="http://schemas.microsoft.com/office/powerpoint/2010/main" val="209431157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87CD080-F287-47E0-8B6B-62AF08FECDBF}" type="slidenum">
              <a:rPr lang="en-US"/>
              <a:pPr/>
              <a:t>9</a:t>
            </a:fld>
            <a:endParaRPr lang="en-US" dirty="0"/>
          </a:p>
        </p:txBody>
      </p:sp>
      <p:sp>
        <p:nvSpPr>
          <p:cNvPr id="70658" name="Rectangle 2"/>
          <p:cNvSpPr>
            <a:spLocks noGrp="1" noRot="1" noChangeAspect="1" noChangeArrowheads="1" noTextEdit="1"/>
          </p:cNvSpPr>
          <p:nvPr>
            <p:ph type="sldImg"/>
          </p:nvPr>
        </p:nvSpPr>
        <p:spPr>
          <a:xfrm>
            <a:off x="1158875" y="750888"/>
            <a:ext cx="4997450" cy="3749675"/>
          </a:xfrm>
          <a:ln/>
        </p:spPr>
      </p:sp>
      <p:sp>
        <p:nvSpPr>
          <p:cNvPr id="70659" name="Rectangle 3"/>
          <p:cNvSpPr>
            <a:spLocks noGrp="1" noChangeArrowheads="1"/>
          </p:cNvSpPr>
          <p:nvPr>
            <p:ph type="body" idx="1"/>
          </p:nvPr>
        </p:nvSpPr>
        <p:spPr>
          <a:xfrm>
            <a:off x="974924" y="4751700"/>
            <a:ext cx="5365352" cy="4501856"/>
          </a:xfrm>
        </p:spPr>
        <p:txBody>
          <a:bodyPr/>
          <a:lstStyle/>
          <a:p>
            <a:r>
              <a:rPr lang="en-US" dirty="0"/>
              <a:t>Notes</a:t>
            </a:r>
          </a:p>
        </p:txBody>
      </p:sp>
    </p:spTree>
    <p:extLst>
      <p:ext uri="{BB962C8B-B14F-4D97-AF65-F5344CB8AC3E}">
        <p14:creationId xmlns:p14="http://schemas.microsoft.com/office/powerpoint/2010/main" val="201274379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6542477-D056-4AD0-B33F-CA77869337A4}" type="slidenum">
              <a:rPr lang="en-US"/>
              <a:pPr/>
              <a:t>10</a:t>
            </a:fld>
            <a:endParaRPr lang="en-US" dirty="0"/>
          </a:p>
        </p:txBody>
      </p:sp>
      <p:sp>
        <p:nvSpPr>
          <p:cNvPr id="72706" name="Rectangle 2"/>
          <p:cNvSpPr>
            <a:spLocks noGrp="1" noRot="1" noChangeAspect="1" noChangeArrowheads="1" noTextEdit="1"/>
          </p:cNvSpPr>
          <p:nvPr>
            <p:ph type="sldImg"/>
          </p:nvPr>
        </p:nvSpPr>
        <p:spPr>
          <a:xfrm>
            <a:off x="1158875" y="750888"/>
            <a:ext cx="4997450" cy="3749675"/>
          </a:xfrm>
          <a:ln/>
        </p:spPr>
      </p:sp>
      <p:sp>
        <p:nvSpPr>
          <p:cNvPr id="72707" name="Rectangle 3"/>
          <p:cNvSpPr>
            <a:spLocks noGrp="1" noChangeArrowheads="1"/>
          </p:cNvSpPr>
          <p:nvPr>
            <p:ph type="body" idx="1"/>
          </p:nvPr>
        </p:nvSpPr>
        <p:spPr>
          <a:xfrm>
            <a:off x="974924" y="4751700"/>
            <a:ext cx="5365352" cy="4501856"/>
          </a:xfrm>
        </p:spPr>
        <p:txBody>
          <a:bodyPr/>
          <a:lstStyle/>
          <a:p>
            <a:r>
              <a:rPr lang="en-US" dirty="0"/>
              <a:t>Notes</a:t>
            </a:r>
          </a:p>
        </p:txBody>
      </p:sp>
    </p:spTree>
    <p:extLst>
      <p:ext uri="{BB962C8B-B14F-4D97-AF65-F5344CB8AC3E}">
        <p14:creationId xmlns:p14="http://schemas.microsoft.com/office/powerpoint/2010/main" val="387016181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70BE1B2-0CB1-45C7-8B0B-D1E0FE6E9BF0}" type="slidenum">
              <a:rPr lang="en-US"/>
              <a:pPr/>
              <a:t>11</a:t>
            </a:fld>
            <a:endParaRPr lang="en-US" dirty="0"/>
          </a:p>
        </p:txBody>
      </p:sp>
      <p:sp>
        <p:nvSpPr>
          <p:cNvPr id="76802" name="Rectangle 2"/>
          <p:cNvSpPr>
            <a:spLocks noGrp="1" noRot="1" noChangeAspect="1" noChangeArrowheads="1" noTextEdit="1"/>
          </p:cNvSpPr>
          <p:nvPr>
            <p:ph type="sldImg"/>
          </p:nvPr>
        </p:nvSpPr>
        <p:spPr>
          <a:xfrm>
            <a:off x="1158875" y="750888"/>
            <a:ext cx="4997450" cy="3749675"/>
          </a:xfrm>
          <a:ln/>
        </p:spPr>
      </p:sp>
      <p:sp>
        <p:nvSpPr>
          <p:cNvPr id="76803" name="Rectangle 3"/>
          <p:cNvSpPr>
            <a:spLocks noGrp="1" noChangeArrowheads="1"/>
          </p:cNvSpPr>
          <p:nvPr>
            <p:ph type="body" idx="1"/>
          </p:nvPr>
        </p:nvSpPr>
        <p:spPr>
          <a:xfrm>
            <a:off x="974924" y="4751700"/>
            <a:ext cx="5365352" cy="4501856"/>
          </a:xfrm>
        </p:spPr>
        <p:txBody>
          <a:bodyPr/>
          <a:lstStyle/>
          <a:p>
            <a:r>
              <a:rPr lang="en-US" dirty="0"/>
              <a:t>See page 238, figure 14-5</a:t>
            </a:r>
          </a:p>
        </p:txBody>
      </p:sp>
    </p:spTree>
    <p:extLst>
      <p:ext uri="{BB962C8B-B14F-4D97-AF65-F5344CB8AC3E}">
        <p14:creationId xmlns:p14="http://schemas.microsoft.com/office/powerpoint/2010/main" val="290162740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5E98685-7FB5-4017-B0CD-6574556DBC90}" type="slidenum">
              <a:rPr lang="en-US"/>
              <a:pPr/>
              <a:t>12</a:t>
            </a:fld>
            <a:endParaRPr lang="en-US" dirty="0"/>
          </a:p>
        </p:txBody>
      </p:sp>
      <p:sp>
        <p:nvSpPr>
          <p:cNvPr id="78850" name="Rectangle 2"/>
          <p:cNvSpPr>
            <a:spLocks noGrp="1" noRot="1" noChangeAspect="1" noChangeArrowheads="1" noTextEdit="1"/>
          </p:cNvSpPr>
          <p:nvPr>
            <p:ph type="sldImg"/>
          </p:nvPr>
        </p:nvSpPr>
        <p:spPr>
          <a:xfrm>
            <a:off x="1158875" y="750888"/>
            <a:ext cx="4997450" cy="3749675"/>
          </a:xfrm>
          <a:ln/>
        </p:spPr>
      </p:sp>
      <p:sp>
        <p:nvSpPr>
          <p:cNvPr id="78851" name="Rectangle 3"/>
          <p:cNvSpPr>
            <a:spLocks noGrp="1" noChangeArrowheads="1"/>
          </p:cNvSpPr>
          <p:nvPr>
            <p:ph type="body" idx="1"/>
          </p:nvPr>
        </p:nvSpPr>
        <p:spPr>
          <a:xfrm>
            <a:off x="974924" y="4751700"/>
            <a:ext cx="5365352" cy="4501856"/>
          </a:xfrm>
        </p:spPr>
        <p:txBody>
          <a:bodyPr/>
          <a:lstStyle/>
          <a:p>
            <a:r>
              <a:rPr lang="en-US" dirty="0"/>
              <a:t>Notes</a:t>
            </a:r>
          </a:p>
        </p:txBody>
      </p:sp>
    </p:spTree>
    <p:extLst>
      <p:ext uri="{BB962C8B-B14F-4D97-AF65-F5344CB8AC3E}">
        <p14:creationId xmlns:p14="http://schemas.microsoft.com/office/powerpoint/2010/main" val="355060344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6" name="Rectangle 6"/>
          <p:cNvSpPr>
            <a:spLocks noGrp="1" noChangeArrowheads="1"/>
          </p:cNvSpPr>
          <p:nvPr>
            <p:ph type="sldNum" sz="quarter" idx="12"/>
          </p:nvPr>
        </p:nvSpPr>
        <p:spPr>
          <a:ln/>
        </p:spPr>
        <p:txBody>
          <a:bodyPr/>
          <a:lstStyle>
            <a:lvl1pPr>
              <a:defRPr/>
            </a:lvl1pPr>
          </a:lstStyle>
          <a:p>
            <a:pPr>
              <a:defRPr/>
            </a:pPr>
            <a:fld id="{F4BE9D9F-6E28-480B-B381-2B51BB0167F9}" type="slidenum">
              <a:rPr lang="en-US"/>
              <a:pPr>
                <a:defRPr/>
              </a:pPr>
              <a:t>‹#›</a:t>
            </a:fld>
            <a:endParaRPr lang="en-US" dirty="0"/>
          </a:p>
        </p:txBody>
      </p:sp>
    </p:spTree>
    <p:extLst>
      <p:ext uri="{BB962C8B-B14F-4D97-AF65-F5344CB8AC3E}">
        <p14:creationId xmlns:p14="http://schemas.microsoft.com/office/powerpoint/2010/main" val="167109868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6" name="Rectangle 6"/>
          <p:cNvSpPr>
            <a:spLocks noGrp="1" noChangeArrowheads="1"/>
          </p:cNvSpPr>
          <p:nvPr>
            <p:ph type="sldNum" sz="quarter" idx="12"/>
          </p:nvPr>
        </p:nvSpPr>
        <p:spPr>
          <a:ln/>
        </p:spPr>
        <p:txBody>
          <a:bodyPr/>
          <a:lstStyle>
            <a:lvl1pPr>
              <a:defRPr/>
            </a:lvl1pPr>
          </a:lstStyle>
          <a:p>
            <a:pPr>
              <a:defRPr/>
            </a:pPr>
            <a:fld id="{B99C5D28-98EE-4FB5-A7A3-DA12396FA50B}" type="slidenum">
              <a:rPr lang="en-US"/>
              <a:pPr>
                <a:defRPr/>
              </a:pPr>
              <a:t>‹#›</a:t>
            </a:fld>
            <a:endParaRPr lang="en-US" dirty="0"/>
          </a:p>
        </p:txBody>
      </p:sp>
    </p:spTree>
    <p:extLst>
      <p:ext uri="{BB962C8B-B14F-4D97-AF65-F5344CB8AC3E}">
        <p14:creationId xmlns:p14="http://schemas.microsoft.com/office/powerpoint/2010/main" val="365432316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09600"/>
            <a:ext cx="1943100" cy="5486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85800" y="609600"/>
            <a:ext cx="5676900" cy="5486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6" name="Rectangle 6"/>
          <p:cNvSpPr>
            <a:spLocks noGrp="1" noChangeArrowheads="1"/>
          </p:cNvSpPr>
          <p:nvPr>
            <p:ph type="sldNum" sz="quarter" idx="12"/>
          </p:nvPr>
        </p:nvSpPr>
        <p:spPr>
          <a:ln/>
        </p:spPr>
        <p:txBody>
          <a:bodyPr/>
          <a:lstStyle>
            <a:lvl1pPr>
              <a:defRPr/>
            </a:lvl1pPr>
          </a:lstStyle>
          <a:p>
            <a:pPr>
              <a:defRPr/>
            </a:pPr>
            <a:fld id="{2292EFDB-AB9C-478A-BB75-BFB88A585DCF}" type="slidenum">
              <a:rPr lang="en-US"/>
              <a:pPr>
                <a:defRPr/>
              </a:pPr>
              <a:t>‹#›</a:t>
            </a:fld>
            <a:endParaRPr lang="en-US" dirty="0"/>
          </a:p>
        </p:txBody>
      </p:sp>
    </p:spTree>
    <p:extLst>
      <p:ext uri="{BB962C8B-B14F-4D97-AF65-F5344CB8AC3E}">
        <p14:creationId xmlns:p14="http://schemas.microsoft.com/office/powerpoint/2010/main" val="126492754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6" name="Rectangle 6"/>
          <p:cNvSpPr>
            <a:spLocks noGrp="1" noChangeArrowheads="1"/>
          </p:cNvSpPr>
          <p:nvPr>
            <p:ph type="sldNum" sz="quarter" idx="12"/>
          </p:nvPr>
        </p:nvSpPr>
        <p:spPr>
          <a:ln/>
        </p:spPr>
        <p:txBody>
          <a:bodyPr/>
          <a:lstStyle>
            <a:lvl1pPr>
              <a:defRPr/>
            </a:lvl1pPr>
          </a:lstStyle>
          <a:p>
            <a:pPr>
              <a:defRPr/>
            </a:pPr>
            <a:fld id="{083908CE-B97E-4E01-910A-2341A571BEC0}" type="slidenum">
              <a:rPr lang="en-US"/>
              <a:pPr>
                <a:defRPr/>
              </a:pPr>
              <a:t>‹#›</a:t>
            </a:fld>
            <a:endParaRPr lang="en-US" dirty="0"/>
          </a:p>
        </p:txBody>
      </p:sp>
    </p:spTree>
    <p:extLst>
      <p:ext uri="{BB962C8B-B14F-4D97-AF65-F5344CB8AC3E}">
        <p14:creationId xmlns:p14="http://schemas.microsoft.com/office/powerpoint/2010/main" val="85631097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6" name="Rectangle 6"/>
          <p:cNvSpPr>
            <a:spLocks noGrp="1" noChangeArrowheads="1"/>
          </p:cNvSpPr>
          <p:nvPr>
            <p:ph type="sldNum" sz="quarter" idx="12"/>
          </p:nvPr>
        </p:nvSpPr>
        <p:spPr>
          <a:ln/>
        </p:spPr>
        <p:txBody>
          <a:bodyPr/>
          <a:lstStyle>
            <a:lvl1pPr>
              <a:defRPr/>
            </a:lvl1pPr>
          </a:lstStyle>
          <a:p>
            <a:pPr>
              <a:defRPr/>
            </a:pPr>
            <a:fld id="{818120AB-8F40-4E0F-8897-6490696C8B9B}" type="slidenum">
              <a:rPr lang="en-US"/>
              <a:pPr>
                <a:defRPr/>
              </a:pPr>
              <a:t>‹#›</a:t>
            </a:fld>
            <a:endParaRPr lang="en-US" dirty="0"/>
          </a:p>
        </p:txBody>
      </p:sp>
    </p:spTree>
    <p:extLst>
      <p:ext uri="{BB962C8B-B14F-4D97-AF65-F5344CB8AC3E}">
        <p14:creationId xmlns:p14="http://schemas.microsoft.com/office/powerpoint/2010/main" val="90068317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dirty="0"/>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7" name="Rectangle 6"/>
          <p:cNvSpPr>
            <a:spLocks noGrp="1" noChangeArrowheads="1"/>
          </p:cNvSpPr>
          <p:nvPr>
            <p:ph type="sldNum" sz="quarter" idx="12"/>
          </p:nvPr>
        </p:nvSpPr>
        <p:spPr>
          <a:ln/>
        </p:spPr>
        <p:txBody>
          <a:bodyPr/>
          <a:lstStyle>
            <a:lvl1pPr>
              <a:defRPr/>
            </a:lvl1pPr>
          </a:lstStyle>
          <a:p>
            <a:pPr>
              <a:defRPr/>
            </a:pPr>
            <a:fld id="{E2965747-CD5F-442F-8942-5535A56548C4}" type="slidenum">
              <a:rPr lang="en-US"/>
              <a:pPr>
                <a:defRPr/>
              </a:pPr>
              <a:t>‹#›</a:t>
            </a:fld>
            <a:endParaRPr lang="en-US" dirty="0"/>
          </a:p>
        </p:txBody>
      </p:sp>
    </p:spTree>
    <p:extLst>
      <p:ext uri="{BB962C8B-B14F-4D97-AF65-F5344CB8AC3E}">
        <p14:creationId xmlns:p14="http://schemas.microsoft.com/office/powerpoint/2010/main" val="110896586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dirty="0"/>
          </a:p>
        </p:txBody>
      </p:sp>
      <p:sp>
        <p:nvSpPr>
          <p:cNvPr id="8"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9" name="Rectangle 6"/>
          <p:cNvSpPr>
            <a:spLocks noGrp="1" noChangeArrowheads="1"/>
          </p:cNvSpPr>
          <p:nvPr>
            <p:ph type="sldNum" sz="quarter" idx="12"/>
          </p:nvPr>
        </p:nvSpPr>
        <p:spPr>
          <a:ln/>
        </p:spPr>
        <p:txBody>
          <a:bodyPr/>
          <a:lstStyle>
            <a:lvl1pPr>
              <a:defRPr/>
            </a:lvl1pPr>
          </a:lstStyle>
          <a:p>
            <a:pPr>
              <a:defRPr/>
            </a:pPr>
            <a:fld id="{2D771F57-4D2C-4596-8C48-17601E5A4443}" type="slidenum">
              <a:rPr lang="en-US"/>
              <a:pPr>
                <a:defRPr/>
              </a:pPr>
              <a:t>‹#›</a:t>
            </a:fld>
            <a:endParaRPr lang="en-US" dirty="0"/>
          </a:p>
        </p:txBody>
      </p:sp>
    </p:spTree>
    <p:extLst>
      <p:ext uri="{BB962C8B-B14F-4D97-AF65-F5344CB8AC3E}">
        <p14:creationId xmlns:p14="http://schemas.microsoft.com/office/powerpoint/2010/main" val="357565081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dirty="0"/>
          </a:p>
        </p:txBody>
      </p:sp>
      <p:sp>
        <p:nvSpPr>
          <p:cNvPr id="4"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5" name="Rectangle 6"/>
          <p:cNvSpPr>
            <a:spLocks noGrp="1" noChangeArrowheads="1"/>
          </p:cNvSpPr>
          <p:nvPr>
            <p:ph type="sldNum" sz="quarter" idx="12"/>
          </p:nvPr>
        </p:nvSpPr>
        <p:spPr>
          <a:ln/>
        </p:spPr>
        <p:txBody>
          <a:bodyPr/>
          <a:lstStyle>
            <a:lvl1pPr>
              <a:defRPr/>
            </a:lvl1pPr>
          </a:lstStyle>
          <a:p>
            <a:pPr>
              <a:defRPr/>
            </a:pPr>
            <a:fld id="{EE9426BB-ED4E-41F9-89F4-A45D4DD1FAF5}" type="slidenum">
              <a:rPr lang="en-US"/>
              <a:pPr>
                <a:defRPr/>
              </a:pPr>
              <a:t>‹#›</a:t>
            </a:fld>
            <a:endParaRPr lang="en-US" dirty="0"/>
          </a:p>
        </p:txBody>
      </p:sp>
    </p:spTree>
    <p:extLst>
      <p:ext uri="{BB962C8B-B14F-4D97-AF65-F5344CB8AC3E}">
        <p14:creationId xmlns:p14="http://schemas.microsoft.com/office/powerpoint/2010/main" val="5016096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dirty="0"/>
          </a:p>
        </p:txBody>
      </p:sp>
      <p:sp>
        <p:nvSpPr>
          <p:cNvPr id="3"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4" name="Rectangle 6"/>
          <p:cNvSpPr>
            <a:spLocks noGrp="1" noChangeArrowheads="1"/>
          </p:cNvSpPr>
          <p:nvPr>
            <p:ph type="sldNum" sz="quarter" idx="12"/>
          </p:nvPr>
        </p:nvSpPr>
        <p:spPr>
          <a:ln/>
        </p:spPr>
        <p:txBody>
          <a:bodyPr/>
          <a:lstStyle>
            <a:lvl1pPr>
              <a:defRPr/>
            </a:lvl1pPr>
          </a:lstStyle>
          <a:p>
            <a:pPr>
              <a:defRPr/>
            </a:pPr>
            <a:fld id="{EDA5D7E6-AE9E-4A10-A9A7-2945827A934D}" type="slidenum">
              <a:rPr lang="en-US"/>
              <a:pPr>
                <a:defRPr/>
              </a:pPr>
              <a:t>‹#›</a:t>
            </a:fld>
            <a:endParaRPr lang="en-US" dirty="0"/>
          </a:p>
        </p:txBody>
      </p:sp>
    </p:spTree>
    <p:extLst>
      <p:ext uri="{BB962C8B-B14F-4D97-AF65-F5344CB8AC3E}">
        <p14:creationId xmlns:p14="http://schemas.microsoft.com/office/powerpoint/2010/main" val="196170978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dirty="0"/>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7" name="Rectangle 6"/>
          <p:cNvSpPr>
            <a:spLocks noGrp="1" noChangeArrowheads="1"/>
          </p:cNvSpPr>
          <p:nvPr>
            <p:ph type="sldNum" sz="quarter" idx="12"/>
          </p:nvPr>
        </p:nvSpPr>
        <p:spPr>
          <a:ln/>
        </p:spPr>
        <p:txBody>
          <a:bodyPr/>
          <a:lstStyle>
            <a:lvl1pPr>
              <a:defRPr/>
            </a:lvl1pPr>
          </a:lstStyle>
          <a:p>
            <a:pPr>
              <a:defRPr/>
            </a:pPr>
            <a:fld id="{BB0B9BD7-6710-4C21-AEB6-A3F9C96E6622}" type="slidenum">
              <a:rPr lang="en-US"/>
              <a:pPr>
                <a:defRPr/>
              </a:pPr>
              <a:t>‹#›</a:t>
            </a:fld>
            <a:endParaRPr lang="en-US" dirty="0"/>
          </a:p>
        </p:txBody>
      </p:sp>
    </p:spTree>
    <p:extLst>
      <p:ext uri="{BB962C8B-B14F-4D97-AF65-F5344CB8AC3E}">
        <p14:creationId xmlns:p14="http://schemas.microsoft.com/office/powerpoint/2010/main" val="170161367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dirty="0"/>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7" name="Rectangle 6"/>
          <p:cNvSpPr>
            <a:spLocks noGrp="1" noChangeArrowheads="1"/>
          </p:cNvSpPr>
          <p:nvPr>
            <p:ph type="sldNum" sz="quarter" idx="12"/>
          </p:nvPr>
        </p:nvSpPr>
        <p:spPr>
          <a:ln/>
        </p:spPr>
        <p:txBody>
          <a:bodyPr/>
          <a:lstStyle>
            <a:lvl1pPr>
              <a:defRPr/>
            </a:lvl1pPr>
          </a:lstStyle>
          <a:p>
            <a:pPr>
              <a:defRPr/>
            </a:pPr>
            <a:fld id="{1D9EC8F1-F083-4F4A-A085-90C2D4990E70}" type="slidenum">
              <a:rPr lang="en-US"/>
              <a:pPr>
                <a:defRPr/>
              </a:pPr>
              <a:t>‹#›</a:t>
            </a:fld>
            <a:endParaRPr lang="en-US" dirty="0"/>
          </a:p>
        </p:txBody>
      </p:sp>
    </p:spTree>
    <p:extLst>
      <p:ext uri="{BB962C8B-B14F-4D97-AF65-F5344CB8AC3E}">
        <p14:creationId xmlns:p14="http://schemas.microsoft.com/office/powerpoint/2010/main" val="343420388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09600"/>
            <a:ext cx="77724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685800" y="1981200"/>
            <a:ext cx="7772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lvl1pPr>
          </a:lstStyle>
          <a:p>
            <a:pPr>
              <a:defRPr/>
            </a:pPr>
            <a:endParaRPr lang="en-US" dirty="0"/>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lvl1pPr>
          </a:lstStyle>
          <a:p>
            <a:pPr>
              <a:defRPr/>
            </a:pPr>
            <a:endParaRPr lang="en-US" dirty="0"/>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lvl1pPr>
          </a:lstStyle>
          <a:p>
            <a:pPr>
              <a:defRPr/>
            </a:pPr>
            <a:fld id="{B4FFCC1B-74CC-42BA-82E8-86C04A3BA570}" type="slidenum">
              <a:rPr lang="en-US"/>
              <a:pPr>
                <a:defRPr/>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fontAlgn="base">
        <a:spcBef>
          <a:spcPct val="0"/>
        </a:spcBef>
        <a:spcAft>
          <a:spcPct val="0"/>
        </a:spcAft>
        <a:defRPr sz="4400">
          <a:solidFill>
            <a:schemeClr val="tx2"/>
          </a:solidFill>
          <a:latin typeface="Times New Roman" pitchFamily="18" charset="0"/>
        </a:defRPr>
      </a:lvl6pPr>
      <a:lvl7pPr marL="914400" algn="ctr" rtl="0" fontAlgn="base">
        <a:spcBef>
          <a:spcPct val="0"/>
        </a:spcBef>
        <a:spcAft>
          <a:spcPct val="0"/>
        </a:spcAft>
        <a:defRPr sz="4400">
          <a:solidFill>
            <a:schemeClr val="tx2"/>
          </a:solidFill>
          <a:latin typeface="Times New Roman" pitchFamily="18" charset="0"/>
        </a:defRPr>
      </a:lvl7pPr>
      <a:lvl8pPr marL="1371600" algn="ctr" rtl="0" fontAlgn="base">
        <a:spcBef>
          <a:spcPct val="0"/>
        </a:spcBef>
        <a:spcAft>
          <a:spcPct val="0"/>
        </a:spcAft>
        <a:defRPr sz="4400">
          <a:solidFill>
            <a:schemeClr val="tx2"/>
          </a:solidFill>
          <a:latin typeface="Times New Roman" pitchFamily="18" charset="0"/>
        </a:defRPr>
      </a:lvl8pPr>
      <a:lvl9pPr marL="1828800" algn="ctr" rtl="0" fontAlgn="base">
        <a:spcBef>
          <a:spcPct val="0"/>
        </a:spcBef>
        <a:spcAft>
          <a:spcPct val="0"/>
        </a:spcAft>
        <a:defRPr sz="4400">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4.xml"/><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5.xml"/><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6.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8.xml"/><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9.xml"/><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5.xml"/><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6.xml"/><Relationship Id="rId4" Type="http://schemas.openxmlformats.org/officeDocument/2006/relationships/image" Target="../media/image7.png"/></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notesSlide" Target="../notesSlides/notesSlide30.xml"/><Relationship Id="rId2" Type="http://schemas.openxmlformats.org/officeDocument/2006/relationships/slideLayout" Target="../slideLayouts/slideLayout7.xml"/><Relationship Id="rId1" Type="http://schemas.openxmlformats.org/officeDocument/2006/relationships/vmlDrawing" Target="../drawings/vmlDrawing1.vml"/><Relationship Id="rId6" Type="http://schemas.openxmlformats.org/officeDocument/2006/relationships/image" Target="../media/image8.wmf"/><Relationship Id="rId5" Type="http://schemas.openxmlformats.org/officeDocument/2006/relationships/oleObject" Target="../embeddings/oleObject1.bin"/><Relationship Id="rId4" Type="http://schemas.openxmlformats.org/officeDocument/2006/relationships/image" Target="../media/image9.wmf"/></Relationships>
</file>

<file path=ppt/slides/_rels/slide35.xml.rels><?xml version="1.0" encoding="UTF-8" standalone="yes"?>
<Relationships xmlns="http://schemas.openxmlformats.org/package/2006/relationships"><Relationship Id="rId3" Type="http://schemas.openxmlformats.org/officeDocument/2006/relationships/notesSlide" Target="../notesSlides/notesSlide31.xml"/><Relationship Id="rId2" Type="http://schemas.openxmlformats.org/officeDocument/2006/relationships/slideLayout" Target="../slideLayouts/slideLayout1.xml"/><Relationship Id="rId1" Type="http://schemas.openxmlformats.org/officeDocument/2006/relationships/vmlDrawing" Target="../drawings/vmlDrawing2.vml"/><Relationship Id="rId6" Type="http://schemas.openxmlformats.org/officeDocument/2006/relationships/image" Target="../media/image8.wmf"/><Relationship Id="rId5" Type="http://schemas.openxmlformats.org/officeDocument/2006/relationships/oleObject" Target="../embeddings/oleObject2.bin"/><Relationship Id="rId4" Type="http://schemas.openxmlformats.org/officeDocument/2006/relationships/image" Target="../media/image9.wmf"/></Relationships>
</file>

<file path=ppt/slides/_rels/slide36.xml.rels><?xml version="1.0" encoding="UTF-8" standalone="yes"?>
<Relationships xmlns="http://schemas.openxmlformats.org/package/2006/relationships"><Relationship Id="rId3" Type="http://schemas.openxmlformats.org/officeDocument/2006/relationships/notesSlide" Target="../notesSlides/notesSlide32.xml"/><Relationship Id="rId2" Type="http://schemas.openxmlformats.org/officeDocument/2006/relationships/slideLayout" Target="../slideLayouts/slideLayout2.xml"/><Relationship Id="rId1" Type="http://schemas.openxmlformats.org/officeDocument/2006/relationships/vmlDrawing" Target="../drawings/vmlDrawing3.vml"/><Relationship Id="rId6" Type="http://schemas.openxmlformats.org/officeDocument/2006/relationships/image" Target="../media/image8.wmf"/><Relationship Id="rId5" Type="http://schemas.openxmlformats.org/officeDocument/2006/relationships/oleObject" Target="../embeddings/oleObject3.bin"/><Relationship Id="rId4" Type="http://schemas.openxmlformats.org/officeDocument/2006/relationships/image" Target="../media/image9.wmf"/></Relationships>
</file>

<file path=ppt/slides/_rels/slide37.xml.rels><?xml version="1.0" encoding="UTF-8" standalone="yes"?>
<Relationships xmlns="http://schemas.openxmlformats.org/package/2006/relationships"><Relationship Id="rId3" Type="http://schemas.openxmlformats.org/officeDocument/2006/relationships/notesSlide" Target="../notesSlides/notesSlide33.xml"/><Relationship Id="rId2" Type="http://schemas.openxmlformats.org/officeDocument/2006/relationships/slideLayout" Target="../slideLayouts/slideLayout7.xml"/><Relationship Id="rId1" Type="http://schemas.openxmlformats.org/officeDocument/2006/relationships/vmlDrawing" Target="../drawings/vmlDrawing4.vml"/><Relationship Id="rId5" Type="http://schemas.openxmlformats.org/officeDocument/2006/relationships/image" Target="../media/image8.wmf"/><Relationship Id="rId4" Type="http://schemas.openxmlformats.org/officeDocument/2006/relationships/oleObject" Target="../embeddings/oleObject4.bin"/></Relationships>
</file>

<file path=ppt/slides/_rels/slide38.xml.rels><?xml version="1.0" encoding="UTF-8" standalone="yes"?>
<Relationships xmlns="http://schemas.openxmlformats.org/package/2006/relationships"><Relationship Id="rId3" Type="http://schemas.openxmlformats.org/officeDocument/2006/relationships/notesSlide" Target="../notesSlides/notesSlide34.xml"/><Relationship Id="rId2" Type="http://schemas.openxmlformats.org/officeDocument/2006/relationships/slideLayout" Target="../slideLayouts/slideLayout2.xml"/><Relationship Id="rId1" Type="http://schemas.openxmlformats.org/officeDocument/2006/relationships/vmlDrawing" Target="../drawings/vmlDrawing5.vml"/><Relationship Id="rId6" Type="http://schemas.openxmlformats.org/officeDocument/2006/relationships/image" Target="../media/image8.wmf"/><Relationship Id="rId5" Type="http://schemas.openxmlformats.org/officeDocument/2006/relationships/oleObject" Target="../embeddings/oleObject5.bin"/><Relationship Id="rId4" Type="http://schemas.openxmlformats.org/officeDocument/2006/relationships/image" Target="../media/image9.wmf"/></Relationships>
</file>

<file path=ppt/slides/_rels/slide39.xml.rels><?xml version="1.0" encoding="UTF-8" standalone="yes"?>
<Relationships xmlns="http://schemas.openxmlformats.org/package/2006/relationships"><Relationship Id="rId3" Type="http://schemas.openxmlformats.org/officeDocument/2006/relationships/notesSlide" Target="../notesSlides/notesSlide35.xml"/><Relationship Id="rId2" Type="http://schemas.openxmlformats.org/officeDocument/2006/relationships/slideLayout" Target="../slideLayouts/slideLayout2.xml"/><Relationship Id="rId1" Type="http://schemas.openxmlformats.org/officeDocument/2006/relationships/vmlDrawing" Target="../drawings/vmlDrawing6.vml"/><Relationship Id="rId6" Type="http://schemas.openxmlformats.org/officeDocument/2006/relationships/image" Target="../media/image8.wmf"/><Relationship Id="rId5" Type="http://schemas.openxmlformats.org/officeDocument/2006/relationships/oleObject" Target="../embeddings/oleObject6.bin"/><Relationship Id="rId4" Type="http://schemas.openxmlformats.org/officeDocument/2006/relationships/image" Target="../media/image9.wmf"/></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notesSlide" Target="../notesSlides/notesSlide36.xml"/><Relationship Id="rId2" Type="http://schemas.openxmlformats.org/officeDocument/2006/relationships/slideLayout" Target="../slideLayouts/slideLayout2.xml"/><Relationship Id="rId1" Type="http://schemas.openxmlformats.org/officeDocument/2006/relationships/vmlDrawing" Target="../drawings/vmlDrawing7.vml"/><Relationship Id="rId6" Type="http://schemas.openxmlformats.org/officeDocument/2006/relationships/image" Target="../media/image8.wmf"/><Relationship Id="rId5" Type="http://schemas.openxmlformats.org/officeDocument/2006/relationships/oleObject" Target="../embeddings/oleObject7.bin"/><Relationship Id="rId4" Type="http://schemas.openxmlformats.org/officeDocument/2006/relationships/image" Target="../media/image10.jpeg"/></Relationships>
</file>

<file path=ppt/slides/_rels/slide41.xml.rels><?xml version="1.0" encoding="UTF-8" standalone="yes"?>
<Relationships xmlns="http://schemas.openxmlformats.org/package/2006/relationships"><Relationship Id="rId3" Type="http://schemas.openxmlformats.org/officeDocument/2006/relationships/notesSlide" Target="../notesSlides/notesSlide37.xml"/><Relationship Id="rId2" Type="http://schemas.openxmlformats.org/officeDocument/2006/relationships/slideLayout" Target="../slideLayouts/slideLayout2.xml"/><Relationship Id="rId1" Type="http://schemas.openxmlformats.org/officeDocument/2006/relationships/vmlDrawing" Target="../drawings/vmlDrawing8.vml"/><Relationship Id="rId6" Type="http://schemas.openxmlformats.org/officeDocument/2006/relationships/image" Target="../media/image8.wmf"/><Relationship Id="rId5" Type="http://schemas.openxmlformats.org/officeDocument/2006/relationships/oleObject" Target="../embeddings/oleObject8.bin"/><Relationship Id="rId4" Type="http://schemas.openxmlformats.org/officeDocument/2006/relationships/image" Target="../media/image11.wmf"/></Relationships>
</file>

<file path=ppt/slides/_rels/slide42.xml.rels><?xml version="1.0" encoding="UTF-8" standalone="yes"?>
<Relationships xmlns="http://schemas.openxmlformats.org/package/2006/relationships"><Relationship Id="rId3" Type="http://schemas.openxmlformats.org/officeDocument/2006/relationships/image" Target="../media/image12.wmf"/><Relationship Id="rId2" Type="http://schemas.openxmlformats.org/officeDocument/2006/relationships/notesSlide" Target="../notesSlides/notesSlide38.xml"/><Relationship Id="rId1" Type="http://schemas.openxmlformats.org/officeDocument/2006/relationships/slideLayout" Target="../slideLayouts/slideLayout7.xml"/><Relationship Id="rId4" Type="http://schemas.openxmlformats.org/officeDocument/2006/relationships/image" Target="../media/image13.wmf"/></Relationships>
</file>

<file path=ppt/slides/_rels/slide43.xml.rels><?xml version="1.0" encoding="UTF-8" standalone="yes"?>
<Relationships xmlns="http://schemas.openxmlformats.org/package/2006/relationships"><Relationship Id="rId3" Type="http://schemas.openxmlformats.org/officeDocument/2006/relationships/notesSlide" Target="../notesSlides/notesSlide39.xml"/><Relationship Id="rId2" Type="http://schemas.openxmlformats.org/officeDocument/2006/relationships/slideLayout" Target="../slideLayouts/slideLayout2.xml"/><Relationship Id="rId1" Type="http://schemas.openxmlformats.org/officeDocument/2006/relationships/vmlDrawing" Target="../drawings/vmlDrawing9.vml"/><Relationship Id="rId5" Type="http://schemas.openxmlformats.org/officeDocument/2006/relationships/image" Target="../media/image8.wmf"/><Relationship Id="rId4" Type="http://schemas.openxmlformats.org/officeDocument/2006/relationships/oleObject" Target="../embeddings/oleObject9.bin"/></Relationships>
</file>

<file path=ppt/slides/_rels/slide4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notesSlide" Target="../notesSlides/notesSlide41.xml"/><Relationship Id="rId2" Type="http://schemas.openxmlformats.org/officeDocument/2006/relationships/slideLayout" Target="../slideLayouts/slideLayout2.xml"/><Relationship Id="rId1" Type="http://schemas.openxmlformats.org/officeDocument/2006/relationships/vmlDrawing" Target="../drawings/vmlDrawing10.vml"/><Relationship Id="rId6" Type="http://schemas.openxmlformats.org/officeDocument/2006/relationships/image" Target="../media/image15.wmf"/><Relationship Id="rId5" Type="http://schemas.openxmlformats.org/officeDocument/2006/relationships/image" Target="../media/image14.wmf"/><Relationship Id="rId4" Type="http://schemas.openxmlformats.org/officeDocument/2006/relationships/oleObject" Target="../embeddings/oleObject10.bin"/></Relationships>
</file>

<file path=ppt/slides/_rels/slide46.xml.rels><?xml version="1.0" encoding="UTF-8" standalone="yes"?>
<Relationships xmlns="http://schemas.openxmlformats.org/package/2006/relationships"><Relationship Id="rId3" Type="http://schemas.openxmlformats.org/officeDocument/2006/relationships/notesSlide" Target="../notesSlides/notesSlide42.xml"/><Relationship Id="rId2" Type="http://schemas.openxmlformats.org/officeDocument/2006/relationships/slideLayout" Target="../slideLayouts/slideLayout2.xml"/><Relationship Id="rId1" Type="http://schemas.openxmlformats.org/officeDocument/2006/relationships/vmlDrawing" Target="../drawings/vmlDrawing11.vml"/><Relationship Id="rId6" Type="http://schemas.openxmlformats.org/officeDocument/2006/relationships/image" Target="../media/image15.wmf"/><Relationship Id="rId5" Type="http://schemas.openxmlformats.org/officeDocument/2006/relationships/image" Target="../media/image14.wmf"/><Relationship Id="rId4" Type="http://schemas.openxmlformats.org/officeDocument/2006/relationships/oleObject" Target="../embeddings/oleObject11.bin"/></Relationships>
</file>

<file path=ppt/slides/_rels/slide47.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43.xml"/><Relationship Id="rId1" Type="http://schemas.openxmlformats.org/officeDocument/2006/relationships/slideLayout" Target="../slideLayouts/slideLayout2.xml"/><Relationship Id="rId4" Type="http://schemas.openxmlformats.org/officeDocument/2006/relationships/image" Target="../media/image15.wmf"/></Relationships>
</file>

<file path=ppt/slides/_rels/slide48.xml.rels><?xml version="1.0" encoding="UTF-8" standalone="yes"?>
<Relationships xmlns="http://schemas.openxmlformats.org/package/2006/relationships"><Relationship Id="rId3" Type="http://schemas.openxmlformats.org/officeDocument/2006/relationships/image" Target="../media/image15.wmf"/><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image" Target="../media/image15.wmf"/><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image" Target="../media/image17.wmf"/><Relationship Id="rId2" Type="http://schemas.openxmlformats.org/officeDocument/2006/relationships/notesSlide" Target="../notesSlides/notesSlide46.xml"/><Relationship Id="rId1" Type="http://schemas.openxmlformats.org/officeDocument/2006/relationships/slideLayout" Target="../slideLayouts/slideLayout2.xml"/><Relationship Id="rId5" Type="http://schemas.openxmlformats.org/officeDocument/2006/relationships/slide" Target="slide21.xml"/><Relationship Id="rId4" Type="http://schemas.openxmlformats.org/officeDocument/2006/relationships/image" Target="../media/image15.wmf"/></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4.xml"/><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55.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Slide Number Placeholder 5"/>
          <p:cNvSpPr>
            <a:spLocks noGrp="1"/>
          </p:cNvSpPr>
          <p:nvPr>
            <p:ph type="sldNum" sz="quarter" idx="12"/>
          </p:nvPr>
        </p:nvSpPr>
        <p:spPr>
          <a:noFill/>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fld id="{5AAA1380-54DD-487C-BF0B-C31E4973BCCC}" type="slidenum">
              <a:rPr lang="en-US" sz="1400" smtClean="0"/>
              <a:pPr eaLnBrk="1" hangingPunct="1"/>
              <a:t>1</a:t>
            </a:fld>
            <a:endParaRPr lang="en-US" sz="1400" dirty="0" smtClean="0"/>
          </a:p>
        </p:txBody>
      </p:sp>
      <p:sp>
        <p:nvSpPr>
          <p:cNvPr id="2051" name="Rectangle 2"/>
          <p:cNvSpPr>
            <a:spLocks noGrp="1" noChangeArrowheads="1"/>
          </p:cNvSpPr>
          <p:nvPr>
            <p:ph type="ctrTitle"/>
          </p:nvPr>
        </p:nvSpPr>
        <p:spPr>
          <a:xfrm>
            <a:off x="381000" y="4418325"/>
            <a:ext cx="8458200" cy="1470025"/>
          </a:xfrm>
        </p:spPr>
        <p:txBody>
          <a:bodyPr/>
          <a:lstStyle/>
          <a:p>
            <a:pPr eaLnBrk="1" hangingPunct="1"/>
            <a:r>
              <a:rPr lang="en-US" sz="3200" dirty="0"/>
              <a:t>Lecture </a:t>
            </a:r>
            <a:r>
              <a:rPr lang="en-US" sz="3200" dirty="0" smtClean="0"/>
              <a:t>4 ~ ENGT 1200</a:t>
            </a:r>
            <a:br>
              <a:rPr lang="en-US" sz="3200" dirty="0" smtClean="0"/>
            </a:br>
            <a:r>
              <a:rPr lang="en-US" sz="3200" dirty="0" smtClean="0"/>
              <a:t> Introduction to Industrial &amp; System Engineering</a:t>
            </a:r>
          </a:p>
        </p:txBody>
      </p:sp>
      <p:sp>
        <p:nvSpPr>
          <p:cNvPr id="2052" name="WordArt 4"/>
          <p:cNvSpPr>
            <a:spLocks noChangeArrowheads="1" noChangeShapeType="1" noTextEdit="1"/>
          </p:cNvSpPr>
          <p:nvPr/>
        </p:nvSpPr>
        <p:spPr bwMode="auto">
          <a:xfrm rot="-343377">
            <a:off x="833724" y="1892854"/>
            <a:ext cx="7476553" cy="1573198"/>
          </a:xfrm>
          <a:prstGeom prst="rect">
            <a:avLst/>
          </a:prstGeom>
        </p:spPr>
        <p:txBody>
          <a:bodyPr wrap="none" fromWordArt="1">
            <a:prstTxWarp prst="textPlain">
              <a:avLst>
                <a:gd name="adj" fmla="val 49786"/>
              </a:avLst>
            </a:prstTxWarp>
          </a:bodyPr>
          <a:lstStyle/>
          <a:p>
            <a:pPr algn="ctr"/>
            <a:r>
              <a:rPr lang="en-US" sz="2990" kern="10" dirty="0" smtClean="0">
                <a:ln w="9525">
                  <a:solidFill>
                    <a:srgbClr val="000000"/>
                  </a:solidFill>
                  <a:round/>
                  <a:headEnd/>
                  <a:tailEnd/>
                </a:ln>
                <a:solidFill>
                  <a:srgbClr val="FFFFFF"/>
                </a:solidFill>
                <a:latin typeface="+mj-lt"/>
                <a:ea typeface="+mn-lt"/>
                <a:cs typeface="+mn-lt"/>
              </a:rPr>
              <a:t>Lean, Kaizen, and the 8 Forms of</a:t>
            </a:r>
          </a:p>
          <a:p>
            <a:pPr algn="ctr"/>
            <a:r>
              <a:rPr lang="en-US" sz="2990" kern="10" dirty="0" smtClean="0">
                <a:ln w="9525">
                  <a:solidFill>
                    <a:srgbClr val="000000"/>
                  </a:solidFill>
                  <a:round/>
                  <a:headEnd/>
                  <a:tailEnd/>
                </a:ln>
                <a:solidFill>
                  <a:srgbClr val="FFFFFF"/>
                </a:solidFill>
                <a:latin typeface="+mj-lt"/>
                <a:ea typeface="+mn-lt"/>
                <a:cs typeface="+mn-lt"/>
              </a:rPr>
              <a:t> Muda Waste </a:t>
            </a:r>
            <a:endParaRPr lang="en-US" sz="2990" kern="10" dirty="0">
              <a:ln w="9525">
                <a:solidFill>
                  <a:srgbClr val="000000"/>
                </a:solidFill>
                <a:round/>
                <a:headEnd/>
                <a:tailEnd/>
              </a:ln>
              <a:solidFill>
                <a:srgbClr val="FFFFFF"/>
              </a:solidFill>
              <a:latin typeface="+mj-lt"/>
              <a:ea typeface="+mn-lt"/>
              <a:cs typeface="+mn-lt"/>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2"/>
          <p:cNvSpPr>
            <a:spLocks noGrp="1" noChangeArrowheads="1"/>
          </p:cNvSpPr>
          <p:nvPr>
            <p:ph type="title"/>
          </p:nvPr>
        </p:nvSpPr>
        <p:spPr>
          <a:xfrm>
            <a:off x="838200" y="228600"/>
            <a:ext cx="7772400" cy="1143000"/>
          </a:xfrm>
        </p:spPr>
        <p:txBody>
          <a:bodyPr/>
          <a:lstStyle/>
          <a:p>
            <a:pPr algn="l"/>
            <a:r>
              <a:rPr lang="en-US" dirty="0"/>
              <a:t>What is it?</a:t>
            </a:r>
          </a:p>
        </p:txBody>
      </p:sp>
      <p:sp>
        <p:nvSpPr>
          <p:cNvPr id="71683" name="Text Box 3"/>
          <p:cNvSpPr txBox="1">
            <a:spLocks noChangeArrowheads="1"/>
          </p:cNvSpPr>
          <p:nvPr/>
        </p:nvSpPr>
        <p:spPr bwMode="auto">
          <a:xfrm>
            <a:off x="760396" y="1524000"/>
            <a:ext cx="7848600" cy="529375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Arial" charset="0"/>
              </a:defRPr>
            </a:lvl1pPr>
            <a:lvl2pPr marL="682625" indent="-225425">
              <a:defRPr>
                <a:solidFill>
                  <a:schemeClr val="tx1"/>
                </a:solidFill>
                <a:latin typeface="Arial" charset="0"/>
              </a:defRPr>
            </a:lvl2pPr>
            <a:lvl3pPr>
              <a:defRPr>
                <a:solidFill>
                  <a:schemeClr val="tx1"/>
                </a:solidFill>
                <a:latin typeface="Arial" charset="0"/>
              </a:defRPr>
            </a:lvl3pPr>
            <a:lvl4pPr>
              <a:defRPr>
                <a:solidFill>
                  <a:schemeClr val="tx1"/>
                </a:solidFill>
                <a:latin typeface="Arial" charset="0"/>
              </a:defRPr>
            </a:lvl4pPr>
            <a:lvl5pPr>
              <a:defRPr>
                <a:solidFill>
                  <a:schemeClr val="tx1"/>
                </a:solidFill>
                <a:latin typeface="Arial" charset="0"/>
              </a:defRPr>
            </a:lvl5pPr>
            <a:lvl6pPr fontAlgn="base">
              <a:spcBef>
                <a:spcPct val="0"/>
              </a:spcBef>
              <a:spcAft>
                <a:spcPct val="0"/>
              </a:spcAft>
              <a:defRPr>
                <a:solidFill>
                  <a:schemeClr val="tx1"/>
                </a:solidFill>
                <a:latin typeface="Arial" charset="0"/>
              </a:defRPr>
            </a:lvl6pPr>
            <a:lvl7pPr fontAlgn="base">
              <a:spcBef>
                <a:spcPct val="0"/>
              </a:spcBef>
              <a:spcAft>
                <a:spcPct val="0"/>
              </a:spcAft>
              <a:defRPr>
                <a:solidFill>
                  <a:schemeClr val="tx1"/>
                </a:solidFill>
                <a:latin typeface="Arial" charset="0"/>
              </a:defRPr>
            </a:lvl7pPr>
            <a:lvl8pPr fontAlgn="base">
              <a:spcBef>
                <a:spcPct val="0"/>
              </a:spcBef>
              <a:spcAft>
                <a:spcPct val="0"/>
              </a:spcAft>
              <a:defRPr>
                <a:solidFill>
                  <a:schemeClr val="tx1"/>
                </a:solidFill>
                <a:latin typeface="Arial" charset="0"/>
              </a:defRPr>
            </a:lvl8pPr>
            <a:lvl9pPr fontAlgn="base">
              <a:spcBef>
                <a:spcPct val="0"/>
              </a:spcBef>
              <a:spcAft>
                <a:spcPct val="0"/>
              </a:spcAft>
              <a:defRPr>
                <a:solidFill>
                  <a:schemeClr val="tx1"/>
                </a:solidFill>
                <a:latin typeface="Arial" charset="0"/>
              </a:defRPr>
            </a:lvl9pPr>
          </a:lstStyle>
          <a:p>
            <a:pPr>
              <a:spcBef>
                <a:spcPct val="50000"/>
              </a:spcBef>
            </a:pPr>
            <a:r>
              <a:rPr lang="en-US" sz="2400" b="1" dirty="0">
                <a:latin typeface="Times New Roman" pitchFamily="18" charset="0"/>
              </a:rPr>
              <a:t>The Text “ The Machine That Changed The World” outlined the following principle of “Lean Production which included:</a:t>
            </a:r>
          </a:p>
          <a:p>
            <a:pPr lvl="1">
              <a:spcBef>
                <a:spcPct val="50000"/>
              </a:spcBef>
              <a:buFontTx/>
              <a:buChar char="•"/>
            </a:pPr>
            <a:r>
              <a:rPr lang="en-US" sz="3200" b="1" dirty="0">
                <a:latin typeface="Times New Roman" pitchFamily="18" charset="0"/>
              </a:rPr>
              <a:t>Teamwork</a:t>
            </a:r>
          </a:p>
          <a:p>
            <a:pPr lvl="1">
              <a:spcBef>
                <a:spcPct val="50000"/>
              </a:spcBef>
              <a:buFontTx/>
              <a:buChar char="•"/>
            </a:pPr>
            <a:r>
              <a:rPr lang="en-US" sz="3200" b="1" dirty="0">
                <a:latin typeface="Times New Roman" pitchFamily="18" charset="0"/>
              </a:rPr>
              <a:t>Communication</a:t>
            </a:r>
          </a:p>
          <a:p>
            <a:pPr lvl="1">
              <a:spcBef>
                <a:spcPct val="50000"/>
              </a:spcBef>
              <a:buFontTx/>
              <a:buChar char="•"/>
            </a:pPr>
            <a:r>
              <a:rPr lang="en-US" sz="3200" b="1" dirty="0">
                <a:latin typeface="Times New Roman" pitchFamily="18" charset="0"/>
              </a:rPr>
              <a:t>Efficient use of resources and elimination of waste</a:t>
            </a:r>
          </a:p>
          <a:p>
            <a:pPr lvl="1">
              <a:spcBef>
                <a:spcPct val="50000"/>
              </a:spcBef>
              <a:buFontTx/>
              <a:buChar char="•"/>
            </a:pPr>
            <a:r>
              <a:rPr lang="en-US" sz="3200" b="1" dirty="0">
                <a:latin typeface="Times New Roman" pitchFamily="18" charset="0"/>
              </a:rPr>
              <a:t>Continuous Improvement</a:t>
            </a:r>
          </a:p>
          <a:p>
            <a:pPr>
              <a:spcBef>
                <a:spcPct val="50000"/>
              </a:spcBef>
            </a:pPr>
            <a:endParaRPr lang="en-US" sz="2800" b="1" dirty="0">
              <a:latin typeface="Times New Roman" pitchFamily="18" charset="0"/>
            </a:endParaRPr>
          </a:p>
        </p:txBody>
      </p:sp>
      <p:pic>
        <p:nvPicPr>
          <p:cNvPr id="4" name="Picture 204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227996" y="152400"/>
            <a:ext cx="762000" cy="904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05492474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2"/>
          <p:cNvSpPr>
            <a:spLocks noGrp="1" noChangeArrowheads="1"/>
          </p:cNvSpPr>
          <p:nvPr>
            <p:ph type="title"/>
          </p:nvPr>
        </p:nvSpPr>
        <p:spPr>
          <a:xfrm>
            <a:off x="609600" y="228600"/>
            <a:ext cx="8001000" cy="1143000"/>
          </a:xfrm>
        </p:spPr>
        <p:txBody>
          <a:bodyPr/>
          <a:lstStyle/>
          <a:p>
            <a:r>
              <a:rPr lang="en-US" sz="4000" dirty="0"/>
              <a:t> Mass Production Push System</a:t>
            </a:r>
          </a:p>
        </p:txBody>
      </p:sp>
      <p:sp>
        <p:nvSpPr>
          <p:cNvPr id="75779" name="Text Box 3"/>
          <p:cNvSpPr txBox="1">
            <a:spLocks noChangeArrowheads="1"/>
          </p:cNvSpPr>
          <p:nvPr/>
        </p:nvSpPr>
        <p:spPr bwMode="auto">
          <a:xfrm>
            <a:off x="762000" y="1524000"/>
            <a:ext cx="7696200" cy="4108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Arial" charset="0"/>
              </a:defRPr>
            </a:lvl1pPr>
            <a:lvl2pPr marL="923925" indent="-457200">
              <a:defRPr>
                <a:solidFill>
                  <a:schemeClr val="tx1"/>
                </a:solidFill>
                <a:latin typeface="Arial" charset="0"/>
              </a:defRPr>
            </a:lvl2pPr>
            <a:lvl3pPr marL="1495425" indent="-457200">
              <a:defRPr>
                <a:solidFill>
                  <a:schemeClr val="tx1"/>
                </a:solidFill>
                <a:latin typeface="Arial" charset="0"/>
              </a:defRPr>
            </a:lvl3pPr>
            <a:lvl4pPr marL="2066925" indent="-457200">
              <a:defRPr>
                <a:solidFill>
                  <a:schemeClr val="tx1"/>
                </a:solidFill>
                <a:latin typeface="Arial" charset="0"/>
              </a:defRPr>
            </a:lvl4pPr>
            <a:lvl5pPr marL="2638425" indent="-457200">
              <a:defRPr>
                <a:solidFill>
                  <a:schemeClr val="tx1"/>
                </a:solidFill>
                <a:latin typeface="Arial" charset="0"/>
              </a:defRPr>
            </a:lvl5pPr>
            <a:lvl6pPr marL="3095625" indent="-457200" fontAlgn="base">
              <a:spcBef>
                <a:spcPct val="0"/>
              </a:spcBef>
              <a:spcAft>
                <a:spcPct val="0"/>
              </a:spcAft>
              <a:defRPr>
                <a:solidFill>
                  <a:schemeClr val="tx1"/>
                </a:solidFill>
                <a:latin typeface="Arial" charset="0"/>
              </a:defRPr>
            </a:lvl6pPr>
            <a:lvl7pPr marL="3552825" indent="-457200" fontAlgn="base">
              <a:spcBef>
                <a:spcPct val="0"/>
              </a:spcBef>
              <a:spcAft>
                <a:spcPct val="0"/>
              </a:spcAft>
              <a:defRPr>
                <a:solidFill>
                  <a:schemeClr val="tx1"/>
                </a:solidFill>
                <a:latin typeface="Arial" charset="0"/>
              </a:defRPr>
            </a:lvl7pPr>
            <a:lvl8pPr marL="4010025" indent="-457200" fontAlgn="base">
              <a:spcBef>
                <a:spcPct val="0"/>
              </a:spcBef>
              <a:spcAft>
                <a:spcPct val="0"/>
              </a:spcAft>
              <a:defRPr>
                <a:solidFill>
                  <a:schemeClr val="tx1"/>
                </a:solidFill>
                <a:latin typeface="Arial" charset="0"/>
              </a:defRPr>
            </a:lvl8pPr>
            <a:lvl9pPr marL="4467225" indent="-457200" fontAlgn="base">
              <a:spcBef>
                <a:spcPct val="0"/>
              </a:spcBef>
              <a:spcAft>
                <a:spcPct val="0"/>
              </a:spcAft>
              <a:defRPr>
                <a:solidFill>
                  <a:schemeClr val="tx1"/>
                </a:solidFill>
                <a:latin typeface="Arial" charset="0"/>
              </a:defRPr>
            </a:lvl9pPr>
          </a:lstStyle>
          <a:p>
            <a:pPr>
              <a:spcBef>
                <a:spcPct val="50000"/>
              </a:spcBef>
            </a:pPr>
            <a:r>
              <a:rPr lang="en-US" sz="2400" b="1" dirty="0">
                <a:latin typeface="Times New Roman" pitchFamily="18" charset="0"/>
              </a:rPr>
              <a:t>Mass production is a push system that relies on marketing forecast. Materials are ordered and products are produced based upon best guess of a multitude of forecasters.</a:t>
            </a:r>
          </a:p>
          <a:p>
            <a:pPr lvl="1">
              <a:spcBef>
                <a:spcPct val="50000"/>
              </a:spcBef>
              <a:buFontTx/>
              <a:buAutoNum type="arabicPeriod"/>
            </a:pPr>
            <a:r>
              <a:rPr lang="en-US" sz="2400" b="1" dirty="0">
                <a:latin typeface="Times New Roman" pitchFamily="18" charset="0"/>
              </a:rPr>
              <a:t>Money is spent…</a:t>
            </a:r>
          </a:p>
          <a:p>
            <a:pPr lvl="1">
              <a:spcBef>
                <a:spcPct val="50000"/>
              </a:spcBef>
              <a:buFontTx/>
              <a:buAutoNum type="arabicPeriod"/>
            </a:pPr>
            <a:r>
              <a:rPr lang="en-US" sz="2400" b="1" dirty="0">
                <a:latin typeface="Times New Roman" pitchFamily="18" charset="0"/>
              </a:rPr>
              <a:t>Products are produced…</a:t>
            </a:r>
          </a:p>
          <a:p>
            <a:pPr lvl="1">
              <a:spcBef>
                <a:spcPct val="50000"/>
              </a:spcBef>
              <a:buFontTx/>
              <a:buAutoNum type="arabicPeriod"/>
            </a:pPr>
            <a:r>
              <a:rPr lang="en-US" sz="2400" b="1" dirty="0">
                <a:latin typeface="Times New Roman" pitchFamily="18" charset="0"/>
              </a:rPr>
              <a:t>Products are handled, warehoused, shipped and warehoused… </a:t>
            </a:r>
          </a:p>
          <a:p>
            <a:pPr lvl="1">
              <a:spcBef>
                <a:spcPct val="50000"/>
              </a:spcBef>
              <a:buFontTx/>
              <a:buAutoNum type="arabicPeriod"/>
            </a:pPr>
            <a:r>
              <a:rPr lang="en-US" sz="2400" b="1" dirty="0">
                <a:latin typeface="Times New Roman" pitchFamily="18" charset="0"/>
              </a:rPr>
              <a:t>Orders may be under or over stock on hand…</a:t>
            </a:r>
          </a:p>
        </p:txBody>
      </p:sp>
      <p:pic>
        <p:nvPicPr>
          <p:cNvPr id="4" name="Picture 204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227996" y="152400"/>
            <a:ext cx="762000" cy="904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18038768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2"/>
          <p:cNvSpPr>
            <a:spLocks noChangeArrowheads="1"/>
          </p:cNvSpPr>
          <p:nvPr/>
        </p:nvSpPr>
        <p:spPr bwMode="auto">
          <a:xfrm>
            <a:off x="1371600" y="1600200"/>
            <a:ext cx="1143000" cy="68580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sz="1400" b="1" dirty="0">
                <a:latin typeface="Times New Roman" pitchFamily="18" charset="0"/>
              </a:rPr>
              <a:t>Production </a:t>
            </a:r>
          </a:p>
          <a:p>
            <a:pPr algn="ctr"/>
            <a:r>
              <a:rPr lang="en-US" sz="1400" b="1" dirty="0">
                <a:latin typeface="Times New Roman" pitchFamily="18" charset="0"/>
              </a:rPr>
              <a:t>Control</a:t>
            </a:r>
          </a:p>
        </p:txBody>
      </p:sp>
      <p:sp>
        <p:nvSpPr>
          <p:cNvPr id="77827" name="Rectangle 3"/>
          <p:cNvSpPr>
            <a:spLocks noChangeArrowheads="1"/>
          </p:cNvSpPr>
          <p:nvPr/>
        </p:nvSpPr>
        <p:spPr bwMode="auto">
          <a:xfrm>
            <a:off x="3810000" y="2438400"/>
            <a:ext cx="1143000" cy="68580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sz="1400" b="1" dirty="0">
                <a:latin typeface="Times New Roman" pitchFamily="18" charset="0"/>
              </a:rPr>
              <a:t>Production</a:t>
            </a:r>
          </a:p>
          <a:p>
            <a:pPr algn="ctr"/>
            <a:r>
              <a:rPr lang="en-US" sz="1400" b="1" dirty="0">
                <a:latin typeface="Times New Roman" pitchFamily="18" charset="0"/>
              </a:rPr>
              <a:t>Schedule</a:t>
            </a:r>
          </a:p>
        </p:txBody>
      </p:sp>
      <p:sp>
        <p:nvSpPr>
          <p:cNvPr id="77828" name="Rectangle 4"/>
          <p:cNvSpPr>
            <a:spLocks noChangeArrowheads="1"/>
          </p:cNvSpPr>
          <p:nvPr/>
        </p:nvSpPr>
        <p:spPr bwMode="auto">
          <a:xfrm>
            <a:off x="1371600" y="457200"/>
            <a:ext cx="1143000" cy="68580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sz="1400" b="1" dirty="0">
                <a:latin typeface="Times New Roman" pitchFamily="18" charset="0"/>
              </a:rPr>
              <a:t>Market </a:t>
            </a:r>
          </a:p>
          <a:p>
            <a:pPr algn="ctr"/>
            <a:r>
              <a:rPr lang="en-US" sz="1400" b="1" dirty="0">
                <a:latin typeface="Times New Roman" pitchFamily="18" charset="0"/>
              </a:rPr>
              <a:t>Forecast</a:t>
            </a:r>
          </a:p>
        </p:txBody>
      </p:sp>
      <p:sp>
        <p:nvSpPr>
          <p:cNvPr id="77829" name="Rectangle 5"/>
          <p:cNvSpPr>
            <a:spLocks noChangeArrowheads="1"/>
          </p:cNvSpPr>
          <p:nvPr/>
        </p:nvSpPr>
        <p:spPr bwMode="auto">
          <a:xfrm>
            <a:off x="2895600" y="457200"/>
            <a:ext cx="1143000" cy="68580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sz="1400" b="1" dirty="0">
                <a:latin typeface="Times New Roman" pitchFamily="18" charset="0"/>
              </a:rPr>
              <a:t>Material</a:t>
            </a:r>
          </a:p>
          <a:p>
            <a:pPr algn="ctr"/>
            <a:r>
              <a:rPr lang="en-US" sz="1400" b="1" dirty="0">
                <a:latin typeface="Times New Roman" pitchFamily="18" charset="0"/>
              </a:rPr>
              <a:t>Control</a:t>
            </a:r>
          </a:p>
        </p:txBody>
      </p:sp>
      <p:sp>
        <p:nvSpPr>
          <p:cNvPr id="77830" name="Rectangle 6"/>
          <p:cNvSpPr>
            <a:spLocks noChangeArrowheads="1"/>
          </p:cNvSpPr>
          <p:nvPr/>
        </p:nvSpPr>
        <p:spPr bwMode="auto">
          <a:xfrm>
            <a:off x="4419600" y="457200"/>
            <a:ext cx="1143000" cy="68580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sz="1400" b="1" dirty="0">
                <a:latin typeface="Times New Roman" pitchFamily="18" charset="0"/>
              </a:rPr>
              <a:t>Orders</a:t>
            </a:r>
          </a:p>
        </p:txBody>
      </p:sp>
      <p:sp>
        <p:nvSpPr>
          <p:cNvPr id="77831" name="Rectangle 7"/>
          <p:cNvSpPr>
            <a:spLocks noChangeArrowheads="1"/>
          </p:cNvSpPr>
          <p:nvPr/>
        </p:nvSpPr>
        <p:spPr bwMode="auto">
          <a:xfrm>
            <a:off x="5943600" y="457200"/>
            <a:ext cx="1143000" cy="68580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sz="1400" b="1" dirty="0">
                <a:latin typeface="Times New Roman" pitchFamily="18" charset="0"/>
              </a:rPr>
              <a:t>Suppliers</a:t>
            </a:r>
          </a:p>
        </p:txBody>
      </p:sp>
      <p:sp>
        <p:nvSpPr>
          <p:cNvPr id="77832" name="Rectangle 8"/>
          <p:cNvSpPr>
            <a:spLocks noChangeArrowheads="1"/>
          </p:cNvSpPr>
          <p:nvPr/>
        </p:nvSpPr>
        <p:spPr bwMode="auto">
          <a:xfrm>
            <a:off x="5943600" y="1447800"/>
            <a:ext cx="1143000" cy="68580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sz="1400" b="1" dirty="0">
                <a:latin typeface="Times New Roman" pitchFamily="18" charset="0"/>
              </a:rPr>
              <a:t>Warehousing</a:t>
            </a:r>
          </a:p>
        </p:txBody>
      </p:sp>
      <p:sp>
        <p:nvSpPr>
          <p:cNvPr id="77833" name="Rectangle 9"/>
          <p:cNvSpPr>
            <a:spLocks noChangeArrowheads="1"/>
          </p:cNvSpPr>
          <p:nvPr/>
        </p:nvSpPr>
        <p:spPr bwMode="auto">
          <a:xfrm>
            <a:off x="4114800" y="4191000"/>
            <a:ext cx="1143000" cy="91440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sz="1400" b="1" dirty="0">
              <a:latin typeface="Times New Roman" pitchFamily="18" charset="0"/>
            </a:endParaRPr>
          </a:p>
          <a:p>
            <a:pPr algn="ctr"/>
            <a:r>
              <a:rPr lang="en-US" sz="1400" b="1" dirty="0">
                <a:latin typeface="Times New Roman" pitchFamily="18" charset="0"/>
              </a:rPr>
              <a:t>Warehousing</a:t>
            </a:r>
          </a:p>
          <a:p>
            <a:pPr algn="ctr"/>
            <a:r>
              <a:rPr lang="en-US" sz="1400" b="1" dirty="0">
                <a:latin typeface="Times New Roman" pitchFamily="18" charset="0"/>
              </a:rPr>
              <a:t>For Excess</a:t>
            </a:r>
          </a:p>
          <a:p>
            <a:pPr algn="ctr"/>
            <a:r>
              <a:rPr lang="en-US" sz="1400" b="1" dirty="0">
                <a:latin typeface="Times New Roman" pitchFamily="18" charset="0"/>
              </a:rPr>
              <a:t>Product</a:t>
            </a:r>
          </a:p>
          <a:p>
            <a:pPr algn="ctr"/>
            <a:endParaRPr lang="en-US" sz="1400" b="1" dirty="0">
              <a:latin typeface="Times New Roman" pitchFamily="18" charset="0"/>
            </a:endParaRPr>
          </a:p>
        </p:txBody>
      </p:sp>
      <p:sp>
        <p:nvSpPr>
          <p:cNvPr id="77834" name="Rectangle 10"/>
          <p:cNvSpPr>
            <a:spLocks noChangeArrowheads="1"/>
          </p:cNvSpPr>
          <p:nvPr/>
        </p:nvSpPr>
        <p:spPr bwMode="auto">
          <a:xfrm>
            <a:off x="6172200" y="4191000"/>
            <a:ext cx="1143000" cy="68580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sz="1400" b="1" dirty="0">
                <a:latin typeface="Times New Roman" pitchFamily="18" charset="0"/>
              </a:rPr>
              <a:t>Distribution</a:t>
            </a:r>
          </a:p>
          <a:p>
            <a:pPr algn="ctr"/>
            <a:r>
              <a:rPr lang="en-US" sz="1400" b="1" dirty="0">
                <a:latin typeface="Times New Roman" pitchFamily="18" charset="0"/>
              </a:rPr>
              <a:t> System</a:t>
            </a:r>
          </a:p>
        </p:txBody>
      </p:sp>
      <p:sp>
        <p:nvSpPr>
          <p:cNvPr id="77835" name="Rectangle 11"/>
          <p:cNvSpPr>
            <a:spLocks noChangeArrowheads="1"/>
          </p:cNvSpPr>
          <p:nvPr/>
        </p:nvSpPr>
        <p:spPr bwMode="auto">
          <a:xfrm>
            <a:off x="6172200" y="5334000"/>
            <a:ext cx="1143000" cy="68580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sz="1400" b="1" dirty="0">
                <a:latin typeface="Times New Roman" pitchFamily="18" charset="0"/>
              </a:rPr>
              <a:t>Customer</a:t>
            </a:r>
          </a:p>
        </p:txBody>
      </p:sp>
      <p:sp>
        <p:nvSpPr>
          <p:cNvPr id="77836" name="Rectangle 12"/>
          <p:cNvSpPr>
            <a:spLocks noChangeArrowheads="1"/>
          </p:cNvSpPr>
          <p:nvPr/>
        </p:nvSpPr>
        <p:spPr bwMode="auto">
          <a:xfrm>
            <a:off x="6553200" y="3048000"/>
            <a:ext cx="1143000" cy="68580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77837" name="Rectangle 13"/>
          <p:cNvSpPr>
            <a:spLocks noChangeArrowheads="1"/>
          </p:cNvSpPr>
          <p:nvPr/>
        </p:nvSpPr>
        <p:spPr bwMode="auto">
          <a:xfrm>
            <a:off x="6400800" y="2895600"/>
            <a:ext cx="1143000" cy="68580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77838" name="Rectangle 14"/>
          <p:cNvSpPr>
            <a:spLocks noChangeArrowheads="1"/>
          </p:cNvSpPr>
          <p:nvPr/>
        </p:nvSpPr>
        <p:spPr bwMode="auto">
          <a:xfrm>
            <a:off x="6248400" y="2743200"/>
            <a:ext cx="1143000" cy="68580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77839" name="Rectangle 15"/>
          <p:cNvSpPr>
            <a:spLocks noChangeArrowheads="1"/>
          </p:cNvSpPr>
          <p:nvPr/>
        </p:nvSpPr>
        <p:spPr bwMode="auto">
          <a:xfrm>
            <a:off x="6096000" y="2590800"/>
            <a:ext cx="1143000" cy="68580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77840" name="Rectangle 16"/>
          <p:cNvSpPr>
            <a:spLocks noChangeArrowheads="1"/>
          </p:cNvSpPr>
          <p:nvPr/>
        </p:nvSpPr>
        <p:spPr bwMode="auto">
          <a:xfrm>
            <a:off x="5943600" y="2438400"/>
            <a:ext cx="1143000" cy="68580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sz="1400" b="1" dirty="0">
                <a:latin typeface="Times New Roman" pitchFamily="18" charset="0"/>
              </a:rPr>
              <a:t>Factory </a:t>
            </a:r>
          </a:p>
          <a:p>
            <a:pPr algn="ctr"/>
            <a:r>
              <a:rPr lang="en-US" sz="1400" b="1" dirty="0">
                <a:latin typeface="Times New Roman" pitchFamily="18" charset="0"/>
              </a:rPr>
              <a:t>Processes</a:t>
            </a:r>
          </a:p>
        </p:txBody>
      </p:sp>
      <p:sp>
        <p:nvSpPr>
          <p:cNvPr id="77841" name="AutoShape 17"/>
          <p:cNvSpPr>
            <a:spLocks noChangeArrowheads="1"/>
          </p:cNvSpPr>
          <p:nvPr/>
        </p:nvSpPr>
        <p:spPr bwMode="auto">
          <a:xfrm>
            <a:off x="304800" y="457200"/>
            <a:ext cx="990600" cy="5867400"/>
          </a:xfrm>
          <a:prstGeom prst="downArrow">
            <a:avLst>
              <a:gd name="adj1" fmla="val 50000"/>
              <a:gd name="adj2" fmla="val 148077"/>
            </a:avLst>
          </a:prstGeom>
          <a:solidFill>
            <a:srgbClr val="FFFFCC"/>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sz="2400" dirty="0">
              <a:latin typeface="Times New Roman" pitchFamily="18" charset="0"/>
            </a:endParaRPr>
          </a:p>
        </p:txBody>
      </p:sp>
      <p:sp>
        <p:nvSpPr>
          <p:cNvPr id="77842" name="Text Box 18"/>
          <p:cNvSpPr txBox="1">
            <a:spLocks noChangeArrowheads="1"/>
          </p:cNvSpPr>
          <p:nvPr/>
        </p:nvSpPr>
        <p:spPr bwMode="auto">
          <a:xfrm>
            <a:off x="609600" y="1870075"/>
            <a:ext cx="396875" cy="1552575"/>
          </a:xfrm>
          <a:prstGeom prst="rect">
            <a:avLst/>
          </a:prstGeom>
          <a:solidFill>
            <a:srgbClr val="FFFFCC"/>
          </a:solidFill>
          <a:ln>
            <a:noFill/>
          </a:ln>
          <a:effectLst/>
          <a:extLst>
            <a:ext uri="{91240B29-F687-4F45-9708-019B960494DF}">
              <a14:hiddenLine xmlns:a14="http://schemas.microsoft.com/office/drawing/2010/main" w="9525">
                <a:solidFill>
                  <a:srgbClr val="FF33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r"/>
            <a:r>
              <a:rPr lang="en-US" sz="2400" b="1" dirty="0">
                <a:solidFill>
                  <a:srgbClr val="FF3300"/>
                </a:solidFill>
                <a:latin typeface="Times New Roman" pitchFamily="18" charset="0"/>
              </a:rPr>
              <a:t>P</a:t>
            </a:r>
          </a:p>
          <a:p>
            <a:pPr algn="ctr"/>
            <a:r>
              <a:rPr lang="en-US" sz="2400" b="1" dirty="0">
                <a:solidFill>
                  <a:srgbClr val="FF3300"/>
                </a:solidFill>
                <a:latin typeface="Times New Roman" pitchFamily="18" charset="0"/>
              </a:rPr>
              <a:t>U</a:t>
            </a:r>
          </a:p>
          <a:p>
            <a:pPr algn="ctr"/>
            <a:r>
              <a:rPr lang="en-US" sz="2400" b="1" dirty="0">
                <a:solidFill>
                  <a:srgbClr val="FF3300"/>
                </a:solidFill>
                <a:latin typeface="Times New Roman" pitchFamily="18" charset="0"/>
              </a:rPr>
              <a:t>S</a:t>
            </a:r>
          </a:p>
          <a:p>
            <a:pPr algn="ctr"/>
            <a:r>
              <a:rPr lang="en-US" sz="2400" b="1" dirty="0">
                <a:solidFill>
                  <a:srgbClr val="FF3300"/>
                </a:solidFill>
                <a:latin typeface="Times New Roman" pitchFamily="18" charset="0"/>
              </a:rPr>
              <a:t>H</a:t>
            </a:r>
          </a:p>
        </p:txBody>
      </p:sp>
      <p:sp>
        <p:nvSpPr>
          <p:cNvPr id="77843" name="Text Box 19"/>
          <p:cNvSpPr txBox="1">
            <a:spLocks noChangeArrowheads="1"/>
          </p:cNvSpPr>
          <p:nvPr/>
        </p:nvSpPr>
        <p:spPr bwMode="auto">
          <a:xfrm>
            <a:off x="6858000" y="4953000"/>
            <a:ext cx="152400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sz="1400" b="1" dirty="0">
                <a:solidFill>
                  <a:srgbClr val="FF3300"/>
                </a:solidFill>
                <a:latin typeface="Times New Roman" pitchFamily="18" charset="0"/>
              </a:rPr>
              <a:t>Finished Product</a:t>
            </a:r>
          </a:p>
        </p:txBody>
      </p:sp>
      <p:sp>
        <p:nvSpPr>
          <p:cNvPr id="77844" name="Text Box 20"/>
          <p:cNvSpPr txBox="1">
            <a:spLocks noChangeArrowheads="1"/>
          </p:cNvSpPr>
          <p:nvPr/>
        </p:nvSpPr>
        <p:spPr bwMode="auto">
          <a:xfrm>
            <a:off x="6781800" y="3810000"/>
            <a:ext cx="167640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sz="1400" b="1" dirty="0">
                <a:solidFill>
                  <a:srgbClr val="FF3300"/>
                </a:solidFill>
                <a:latin typeface="Times New Roman" pitchFamily="18" charset="0"/>
              </a:rPr>
              <a:t>Finished Product</a:t>
            </a:r>
          </a:p>
        </p:txBody>
      </p:sp>
      <p:sp>
        <p:nvSpPr>
          <p:cNvPr id="77845" name="Text Box 21"/>
          <p:cNvSpPr txBox="1">
            <a:spLocks noChangeArrowheads="1"/>
          </p:cNvSpPr>
          <p:nvPr/>
        </p:nvSpPr>
        <p:spPr bwMode="auto">
          <a:xfrm>
            <a:off x="1676400" y="3352800"/>
            <a:ext cx="3657600" cy="730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sz="1400" b="1" dirty="0">
                <a:solidFill>
                  <a:srgbClr val="FF3300"/>
                </a:solidFill>
                <a:latin typeface="Times New Roman" pitchFamily="18" charset="0"/>
              </a:rPr>
              <a:t>Control of Process Output, Handling, WIP, Expediting Factory Processes, Materials, etc. Pushing Work Through Factory.</a:t>
            </a:r>
          </a:p>
        </p:txBody>
      </p:sp>
      <p:sp>
        <p:nvSpPr>
          <p:cNvPr id="77846" name="Line 22"/>
          <p:cNvSpPr>
            <a:spLocks noChangeShapeType="1"/>
          </p:cNvSpPr>
          <p:nvPr/>
        </p:nvSpPr>
        <p:spPr bwMode="auto">
          <a:xfrm flipV="1">
            <a:off x="5181600" y="3124200"/>
            <a:ext cx="685800" cy="304800"/>
          </a:xfrm>
          <a:prstGeom prst="line">
            <a:avLst/>
          </a:prstGeom>
          <a:noFill/>
          <a:ln w="28575">
            <a:solidFill>
              <a:srgbClr val="FF33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77847" name="Line 23"/>
          <p:cNvSpPr>
            <a:spLocks noChangeShapeType="1"/>
          </p:cNvSpPr>
          <p:nvPr/>
        </p:nvSpPr>
        <p:spPr bwMode="auto">
          <a:xfrm flipV="1">
            <a:off x="5181600" y="3276600"/>
            <a:ext cx="838200" cy="304800"/>
          </a:xfrm>
          <a:prstGeom prst="line">
            <a:avLst/>
          </a:prstGeom>
          <a:noFill/>
          <a:ln w="28575">
            <a:solidFill>
              <a:srgbClr val="FF33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77848" name="Line 24"/>
          <p:cNvSpPr>
            <a:spLocks noChangeShapeType="1"/>
          </p:cNvSpPr>
          <p:nvPr/>
        </p:nvSpPr>
        <p:spPr bwMode="auto">
          <a:xfrm flipV="1">
            <a:off x="5181600" y="3429000"/>
            <a:ext cx="990600" cy="228600"/>
          </a:xfrm>
          <a:prstGeom prst="line">
            <a:avLst/>
          </a:prstGeom>
          <a:noFill/>
          <a:ln w="28575">
            <a:solidFill>
              <a:srgbClr val="FF33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77849" name="Line 25"/>
          <p:cNvSpPr>
            <a:spLocks noChangeShapeType="1"/>
          </p:cNvSpPr>
          <p:nvPr/>
        </p:nvSpPr>
        <p:spPr bwMode="auto">
          <a:xfrm flipV="1">
            <a:off x="5257800" y="3581400"/>
            <a:ext cx="1066800" cy="152400"/>
          </a:xfrm>
          <a:prstGeom prst="line">
            <a:avLst/>
          </a:prstGeom>
          <a:noFill/>
          <a:ln w="28575">
            <a:solidFill>
              <a:srgbClr val="FF33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77850" name="Line 26"/>
          <p:cNvSpPr>
            <a:spLocks noChangeShapeType="1"/>
          </p:cNvSpPr>
          <p:nvPr/>
        </p:nvSpPr>
        <p:spPr bwMode="auto">
          <a:xfrm flipV="1">
            <a:off x="5257800" y="3733800"/>
            <a:ext cx="1066800" cy="152400"/>
          </a:xfrm>
          <a:prstGeom prst="line">
            <a:avLst/>
          </a:prstGeom>
          <a:noFill/>
          <a:ln w="28575">
            <a:solidFill>
              <a:srgbClr val="FF33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77851" name="Text Box 27"/>
          <p:cNvSpPr txBox="1">
            <a:spLocks noChangeArrowheads="1"/>
          </p:cNvSpPr>
          <p:nvPr/>
        </p:nvSpPr>
        <p:spPr bwMode="auto">
          <a:xfrm>
            <a:off x="6629400" y="1143000"/>
            <a:ext cx="144780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sz="1400" b="1" dirty="0">
                <a:solidFill>
                  <a:srgbClr val="FF3300"/>
                </a:solidFill>
                <a:latin typeface="Times New Roman" pitchFamily="18" charset="0"/>
              </a:rPr>
              <a:t>Materials/Parts</a:t>
            </a:r>
          </a:p>
        </p:txBody>
      </p:sp>
      <p:sp>
        <p:nvSpPr>
          <p:cNvPr id="77852" name="Line 28"/>
          <p:cNvSpPr>
            <a:spLocks noChangeShapeType="1"/>
          </p:cNvSpPr>
          <p:nvPr/>
        </p:nvSpPr>
        <p:spPr bwMode="auto">
          <a:xfrm>
            <a:off x="2514600" y="762000"/>
            <a:ext cx="3810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77853" name="Line 29"/>
          <p:cNvSpPr>
            <a:spLocks noChangeShapeType="1"/>
          </p:cNvSpPr>
          <p:nvPr/>
        </p:nvSpPr>
        <p:spPr bwMode="auto">
          <a:xfrm>
            <a:off x="4038600" y="762000"/>
            <a:ext cx="3810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77854" name="Line 30"/>
          <p:cNvSpPr>
            <a:spLocks noChangeShapeType="1"/>
          </p:cNvSpPr>
          <p:nvPr/>
        </p:nvSpPr>
        <p:spPr bwMode="auto">
          <a:xfrm>
            <a:off x="5562600" y="762000"/>
            <a:ext cx="3810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77855" name="Line 31"/>
          <p:cNvSpPr>
            <a:spLocks noChangeShapeType="1"/>
          </p:cNvSpPr>
          <p:nvPr/>
        </p:nvSpPr>
        <p:spPr bwMode="auto">
          <a:xfrm>
            <a:off x="6477000" y="1143000"/>
            <a:ext cx="0" cy="3048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77856" name="Line 32"/>
          <p:cNvSpPr>
            <a:spLocks noChangeShapeType="1"/>
          </p:cNvSpPr>
          <p:nvPr/>
        </p:nvSpPr>
        <p:spPr bwMode="auto">
          <a:xfrm>
            <a:off x="6477000" y="2133600"/>
            <a:ext cx="0" cy="3048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77857" name="Line 33"/>
          <p:cNvSpPr>
            <a:spLocks noChangeShapeType="1"/>
          </p:cNvSpPr>
          <p:nvPr/>
        </p:nvSpPr>
        <p:spPr bwMode="auto">
          <a:xfrm>
            <a:off x="6705600" y="3733800"/>
            <a:ext cx="0" cy="4572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77858" name="Line 34"/>
          <p:cNvSpPr>
            <a:spLocks noChangeShapeType="1"/>
          </p:cNvSpPr>
          <p:nvPr/>
        </p:nvSpPr>
        <p:spPr bwMode="auto">
          <a:xfrm>
            <a:off x="6781800" y="4876800"/>
            <a:ext cx="0" cy="4572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77859" name="Line 35"/>
          <p:cNvSpPr>
            <a:spLocks noChangeShapeType="1"/>
          </p:cNvSpPr>
          <p:nvPr/>
        </p:nvSpPr>
        <p:spPr bwMode="auto">
          <a:xfrm>
            <a:off x="1905000" y="1143000"/>
            <a:ext cx="0" cy="4572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cxnSp>
        <p:nvCxnSpPr>
          <p:cNvPr id="77860" name="AutoShape 36"/>
          <p:cNvCxnSpPr>
            <a:cxnSpLocks noChangeShapeType="1"/>
            <a:stCxn id="77826" idx="2"/>
            <a:endCxn id="77827" idx="1"/>
          </p:cNvCxnSpPr>
          <p:nvPr/>
        </p:nvCxnSpPr>
        <p:spPr bwMode="auto">
          <a:xfrm rot="16200000" flipH="1">
            <a:off x="2628900" y="1600200"/>
            <a:ext cx="495300" cy="1866900"/>
          </a:xfrm>
          <a:prstGeom prst="bentConnector2">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77861" name="Line 37"/>
          <p:cNvSpPr>
            <a:spLocks noChangeShapeType="1"/>
          </p:cNvSpPr>
          <p:nvPr/>
        </p:nvSpPr>
        <p:spPr bwMode="auto">
          <a:xfrm>
            <a:off x="4953000" y="2743200"/>
            <a:ext cx="9906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77862" name="Line 38"/>
          <p:cNvSpPr>
            <a:spLocks noChangeShapeType="1"/>
          </p:cNvSpPr>
          <p:nvPr/>
        </p:nvSpPr>
        <p:spPr bwMode="auto">
          <a:xfrm>
            <a:off x="2743200" y="2819400"/>
            <a:ext cx="0" cy="533400"/>
          </a:xfrm>
          <a:prstGeom prst="line">
            <a:avLst/>
          </a:prstGeom>
          <a:noFill/>
          <a:ln w="952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77863" name="Line 39"/>
          <p:cNvSpPr>
            <a:spLocks noChangeShapeType="1"/>
          </p:cNvSpPr>
          <p:nvPr/>
        </p:nvSpPr>
        <p:spPr bwMode="auto">
          <a:xfrm flipH="1">
            <a:off x="5257800" y="4343400"/>
            <a:ext cx="9144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77864" name="Line 40"/>
          <p:cNvSpPr>
            <a:spLocks noChangeShapeType="1"/>
          </p:cNvSpPr>
          <p:nvPr/>
        </p:nvSpPr>
        <p:spPr bwMode="auto">
          <a:xfrm>
            <a:off x="5257800" y="4724400"/>
            <a:ext cx="9144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77865" name="Rectangle 41"/>
          <p:cNvSpPr>
            <a:spLocks noGrp="1" noChangeArrowheads="1"/>
          </p:cNvSpPr>
          <p:nvPr>
            <p:ph type="title" idx="4294967295"/>
          </p:nvPr>
        </p:nvSpPr>
        <p:spPr>
          <a:xfrm>
            <a:off x="1066800" y="5410200"/>
            <a:ext cx="5029200" cy="609600"/>
          </a:xfrm>
        </p:spPr>
        <p:txBody>
          <a:bodyPr/>
          <a:lstStyle/>
          <a:p>
            <a:r>
              <a:rPr lang="en-US" sz="2800" b="1" dirty="0"/>
              <a:t>Mass Production Push System</a:t>
            </a:r>
          </a:p>
        </p:txBody>
      </p:sp>
      <p:pic>
        <p:nvPicPr>
          <p:cNvPr id="42" name="Picture 204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227996" y="152400"/>
            <a:ext cx="762000" cy="904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17663428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2"/>
          <p:cNvSpPr>
            <a:spLocks noGrp="1" noChangeArrowheads="1"/>
          </p:cNvSpPr>
          <p:nvPr>
            <p:ph type="title"/>
          </p:nvPr>
        </p:nvSpPr>
        <p:spPr/>
        <p:txBody>
          <a:bodyPr/>
          <a:lstStyle/>
          <a:p>
            <a:pPr algn="l"/>
            <a:r>
              <a:rPr lang="en-US" dirty="0">
                <a:solidFill>
                  <a:schemeClr val="tx1"/>
                </a:solidFill>
              </a:rPr>
              <a:t>  What’s Wrong with Mass</a:t>
            </a:r>
            <a:br>
              <a:rPr lang="en-US" dirty="0">
                <a:solidFill>
                  <a:schemeClr val="tx1"/>
                </a:solidFill>
              </a:rPr>
            </a:br>
            <a:r>
              <a:rPr lang="en-US" dirty="0">
                <a:solidFill>
                  <a:schemeClr val="tx1"/>
                </a:solidFill>
              </a:rPr>
              <a:t>  Production?</a:t>
            </a:r>
          </a:p>
        </p:txBody>
      </p:sp>
      <p:sp>
        <p:nvSpPr>
          <p:cNvPr id="79875" name="Text Box 3"/>
          <p:cNvSpPr txBox="1">
            <a:spLocks noChangeArrowheads="1"/>
          </p:cNvSpPr>
          <p:nvPr/>
        </p:nvSpPr>
        <p:spPr bwMode="auto">
          <a:xfrm>
            <a:off x="762000" y="2209800"/>
            <a:ext cx="7620000" cy="3800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227013" indent="-227013">
              <a:defRPr>
                <a:solidFill>
                  <a:schemeClr val="tx1"/>
                </a:solidFill>
                <a:latin typeface="Arial" charset="0"/>
              </a:defRPr>
            </a:lvl1pPr>
            <a:lvl2pPr>
              <a:defRPr>
                <a:solidFill>
                  <a:schemeClr val="tx1"/>
                </a:solidFill>
                <a:latin typeface="Arial" charset="0"/>
              </a:defRPr>
            </a:lvl2pPr>
            <a:lvl3pPr>
              <a:defRPr>
                <a:solidFill>
                  <a:schemeClr val="tx1"/>
                </a:solidFill>
                <a:latin typeface="Arial" charset="0"/>
              </a:defRPr>
            </a:lvl3pPr>
            <a:lvl4pPr>
              <a:defRPr>
                <a:solidFill>
                  <a:schemeClr val="tx1"/>
                </a:solidFill>
                <a:latin typeface="Arial" charset="0"/>
              </a:defRPr>
            </a:lvl4pPr>
            <a:lvl5pPr>
              <a:defRPr>
                <a:solidFill>
                  <a:schemeClr val="tx1"/>
                </a:solidFill>
                <a:latin typeface="Arial" charset="0"/>
              </a:defRPr>
            </a:lvl5pPr>
            <a:lvl6pPr fontAlgn="base">
              <a:spcBef>
                <a:spcPct val="0"/>
              </a:spcBef>
              <a:spcAft>
                <a:spcPct val="0"/>
              </a:spcAft>
              <a:defRPr>
                <a:solidFill>
                  <a:schemeClr val="tx1"/>
                </a:solidFill>
                <a:latin typeface="Arial" charset="0"/>
              </a:defRPr>
            </a:lvl6pPr>
            <a:lvl7pPr fontAlgn="base">
              <a:spcBef>
                <a:spcPct val="0"/>
              </a:spcBef>
              <a:spcAft>
                <a:spcPct val="0"/>
              </a:spcAft>
              <a:defRPr>
                <a:solidFill>
                  <a:schemeClr val="tx1"/>
                </a:solidFill>
                <a:latin typeface="Arial" charset="0"/>
              </a:defRPr>
            </a:lvl7pPr>
            <a:lvl8pPr fontAlgn="base">
              <a:spcBef>
                <a:spcPct val="0"/>
              </a:spcBef>
              <a:spcAft>
                <a:spcPct val="0"/>
              </a:spcAft>
              <a:defRPr>
                <a:solidFill>
                  <a:schemeClr val="tx1"/>
                </a:solidFill>
                <a:latin typeface="Arial" charset="0"/>
              </a:defRPr>
            </a:lvl8pPr>
            <a:lvl9pPr fontAlgn="base">
              <a:spcBef>
                <a:spcPct val="0"/>
              </a:spcBef>
              <a:spcAft>
                <a:spcPct val="0"/>
              </a:spcAft>
              <a:defRPr>
                <a:solidFill>
                  <a:schemeClr val="tx1"/>
                </a:solidFill>
                <a:latin typeface="Arial" charset="0"/>
              </a:defRPr>
            </a:lvl9pPr>
          </a:lstStyle>
          <a:p>
            <a:pPr eaLnBrk="0" hangingPunct="0">
              <a:spcBef>
                <a:spcPct val="20000"/>
              </a:spcBef>
              <a:buFontTx/>
              <a:buChar char="•"/>
            </a:pPr>
            <a:r>
              <a:rPr kumimoji="1" lang="en-US" sz="2800" b="1" dirty="0">
                <a:latin typeface="Times New Roman" pitchFamily="18" charset="0"/>
              </a:rPr>
              <a:t>Inflexible:  Machines are often run constantly just because they are expensive; changeover to different product lines is very time consuming</a:t>
            </a:r>
          </a:p>
          <a:p>
            <a:pPr eaLnBrk="0" hangingPunct="0">
              <a:spcBef>
                <a:spcPct val="20000"/>
              </a:spcBef>
              <a:buFontTx/>
              <a:buChar char="•"/>
            </a:pPr>
            <a:r>
              <a:rPr kumimoji="1" lang="en-US" sz="2800" b="1" dirty="0">
                <a:latin typeface="Times New Roman" pitchFamily="18" charset="0"/>
              </a:rPr>
              <a:t>Wasteful:  Always pumping out product under the assumption that a high volume is needed</a:t>
            </a:r>
          </a:p>
          <a:p>
            <a:pPr eaLnBrk="0" hangingPunct="0">
              <a:spcBef>
                <a:spcPct val="20000"/>
              </a:spcBef>
              <a:buFontTx/>
              <a:buChar char="•"/>
            </a:pPr>
            <a:r>
              <a:rPr kumimoji="1" lang="en-US" sz="2800" b="1" dirty="0">
                <a:latin typeface="Times New Roman" pitchFamily="18" charset="0"/>
              </a:rPr>
              <a:t>To ‘save for a rainy day’ parts are overproduced and stored</a:t>
            </a:r>
          </a:p>
          <a:p>
            <a:pPr>
              <a:spcBef>
                <a:spcPct val="50000"/>
              </a:spcBef>
            </a:pPr>
            <a:endParaRPr lang="en-US" sz="2400" b="1" dirty="0">
              <a:latin typeface="Times New Roman" pitchFamily="18" charset="0"/>
            </a:endParaRPr>
          </a:p>
        </p:txBody>
      </p:sp>
      <p:pic>
        <p:nvPicPr>
          <p:cNvPr id="4" name="Picture 204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227996" y="152400"/>
            <a:ext cx="762000" cy="904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73943590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Rectangle 2"/>
          <p:cNvSpPr>
            <a:spLocks noGrp="1" noChangeArrowheads="1"/>
          </p:cNvSpPr>
          <p:nvPr>
            <p:ph type="title"/>
          </p:nvPr>
        </p:nvSpPr>
        <p:spPr/>
        <p:txBody>
          <a:bodyPr/>
          <a:lstStyle/>
          <a:p>
            <a:pPr algn="l"/>
            <a:r>
              <a:rPr lang="en-US" sz="4000" dirty="0"/>
              <a:t>  JIT Demand Pull System</a:t>
            </a:r>
          </a:p>
        </p:txBody>
      </p:sp>
      <p:sp>
        <p:nvSpPr>
          <p:cNvPr id="81923" name="Text Box 3"/>
          <p:cNvSpPr txBox="1">
            <a:spLocks noChangeArrowheads="1"/>
          </p:cNvSpPr>
          <p:nvPr/>
        </p:nvSpPr>
        <p:spPr bwMode="auto">
          <a:xfrm>
            <a:off x="990600" y="1828800"/>
            <a:ext cx="7543800" cy="41242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Arial" charset="0"/>
              </a:defRPr>
            </a:lvl1pPr>
            <a:lvl2pPr marL="682625" indent="-225425">
              <a:defRPr>
                <a:solidFill>
                  <a:schemeClr val="tx1"/>
                </a:solidFill>
                <a:latin typeface="Arial" charset="0"/>
              </a:defRPr>
            </a:lvl2pPr>
            <a:lvl3pPr>
              <a:defRPr>
                <a:solidFill>
                  <a:schemeClr val="tx1"/>
                </a:solidFill>
                <a:latin typeface="Arial" charset="0"/>
              </a:defRPr>
            </a:lvl3pPr>
            <a:lvl4pPr>
              <a:defRPr>
                <a:solidFill>
                  <a:schemeClr val="tx1"/>
                </a:solidFill>
                <a:latin typeface="Arial" charset="0"/>
              </a:defRPr>
            </a:lvl4pPr>
            <a:lvl5pPr>
              <a:defRPr>
                <a:solidFill>
                  <a:schemeClr val="tx1"/>
                </a:solidFill>
                <a:latin typeface="Arial" charset="0"/>
              </a:defRPr>
            </a:lvl5pPr>
            <a:lvl6pPr fontAlgn="base">
              <a:spcBef>
                <a:spcPct val="0"/>
              </a:spcBef>
              <a:spcAft>
                <a:spcPct val="0"/>
              </a:spcAft>
              <a:defRPr>
                <a:solidFill>
                  <a:schemeClr val="tx1"/>
                </a:solidFill>
                <a:latin typeface="Arial" charset="0"/>
              </a:defRPr>
            </a:lvl6pPr>
            <a:lvl7pPr fontAlgn="base">
              <a:spcBef>
                <a:spcPct val="0"/>
              </a:spcBef>
              <a:spcAft>
                <a:spcPct val="0"/>
              </a:spcAft>
              <a:defRPr>
                <a:solidFill>
                  <a:schemeClr val="tx1"/>
                </a:solidFill>
                <a:latin typeface="Arial" charset="0"/>
              </a:defRPr>
            </a:lvl7pPr>
            <a:lvl8pPr fontAlgn="base">
              <a:spcBef>
                <a:spcPct val="0"/>
              </a:spcBef>
              <a:spcAft>
                <a:spcPct val="0"/>
              </a:spcAft>
              <a:defRPr>
                <a:solidFill>
                  <a:schemeClr val="tx1"/>
                </a:solidFill>
                <a:latin typeface="Arial" charset="0"/>
              </a:defRPr>
            </a:lvl8pPr>
            <a:lvl9pPr fontAlgn="base">
              <a:spcBef>
                <a:spcPct val="0"/>
              </a:spcBef>
              <a:spcAft>
                <a:spcPct val="0"/>
              </a:spcAft>
              <a:defRPr>
                <a:solidFill>
                  <a:schemeClr val="tx1"/>
                </a:solidFill>
                <a:latin typeface="Arial" charset="0"/>
              </a:defRPr>
            </a:lvl9pPr>
          </a:lstStyle>
          <a:p>
            <a:pPr>
              <a:spcBef>
                <a:spcPct val="50000"/>
              </a:spcBef>
            </a:pPr>
            <a:r>
              <a:rPr lang="en-US" sz="2600" b="1" dirty="0">
                <a:solidFill>
                  <a:srgbClr val="FF0000"/>
                </a:solidFill>
                <a:latin typeface="Times New Roman" pitchFamily="18" charset="0"/>
              </a:rPr>
              <a:t>JIT is a pull system where a production schedule does not originate in a forecast. </a:t>
            </a:r>
          </a:p>
          <a:p>
            <a:pPr lvl="1">
              <a:spcBef>
                <a:spcPct val="50000"/>
              </a:spcBef>
              <a:buFontTx/>
              <a:buChar char="•"/>
            </a:pPr>
            <a:r>
              <a:rPr lang="en-US" sz="2800" b="1" dirty="0">
                <a:latin typeface="Times New Roman" pitchFamily="18" charset="0"/>
              </a:rPr>
              <a:t>The customer originates the production demand… </a:t>
            </a:r>
          </a:p>
          <a:p>
            <a:pPr lvl="1">
              <a:spcBef>
                <a:spcPct val="50000"/>
              </a:spcBef>
              <a:buFontTx/>
              <a:buChar char="•"/>
            </a:pPr>
            <a:r>
              <a:rPr lang="en-US" sz="2800" b="1" dirty="0">
                <a:latin typeface="Times New Roman" pitchFamily="18" charset="0"/>
              </a:rPr>
              <a:t>The finish production line pulls the product through the factory…</a:t>
            </a:r>
          </a:p>
          <a:p>
            <a:pPr lvl="1">
              <a:spcBef>
                <a:spcPct val="50000"/>
              </a:spcBef>
              <a:buFontTx/>
              <a:buChar char="•"/>
            </a:pPr>
            <a:r>
              <a:rPr lang="en-US" sz="2800" b="1" dirty="0">
                <a:latin typeface="Times New Roman" pitchFamily="18" charset="0"/>
              </a:rPr>
              <a:t>The factory pulls needed supplies from their suppliers, etc...</a:t>
            </a:r>
          </a:p>
        </p:txBody>
      </p:sp>
      <p:pic>
        <p:nvPicPr>
          <p:cNvPr id="4" name="Picture 204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227996" y="152400"/>
            <a:ext cx="762000" cy="904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34337872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2"/>
          <p:cNvSpPr>
            <a:spLocks noChangeArrowheads="1"/>
          </p:cNvSpPr>
          <p:nvPr/>
        </p:nvSpPr>
        <p:spPr bwMode="auto">
          <a:xfrm>
            <a:off x="3962400" y="838200"/>
            <a:ext cx="1143000" cy="68580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sz="1400" b="1" dirty="0">
                <a:latin typeface="Times New Roman" pitchFamily="18" charset="0"/>
              </a:rPr>
              <a:t>Suppliers</a:t>
            </a:r>
          </a:p>
        </p:txBody>
      </p:sp>
      <p:sp>
        <p:nvSpPr>
          <p:cNvPr id="83971" name="Rectangle 3"/>
          <p:cNvSpPr>
            <a:spLocks noChangeArrowheads="1"/>
          </p:cNvSpPr>
          <p:nvPr/>
        </p:nvSpPr>
        <p:spPr bwMode="auto">
          <a:xfrm>
            <a:off x="4876800" y="4114800"/>
            <a:ext cx="1143000" cy="68580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sz="1400" b="1" dirty="0">
                <a:latin typeface="Times New Roman" pitchFamily="18" charset="0"/>
              </a:rPr>
              <a:t>Distribution</a:t>
            </a:r>
          </a:p>
          <a:p>
            <a:pPr algn="ctr"/>
            <a:r>
              <a:rPr lang="en-US" sz="1400" b="1" dirty="0">
                <a:latin typeface="Times New Roman" pitchFamily="18" charset="0"/>
              </a:rPr>
              <a:t> System</a:t>
            </a:r>
          </a:p>
        </p:txBody>
      </p:sp>
      <p:sp>
        <p:nvSpPr>
          <p:cNvPr id="83972" name="Rectangle 4"/>
          <p:cNvSpPr>
            <a:spLocks noChangeArrowheads="1"/>
          </p:cNvSpPr>
          <p:nvPr/>
        </p:nvSpPr>
        <p:spPr bwMode="auto">
          <a:xfrm>
            <a:off x="4876800" y="5257800"/>
            <a:ext cx="1143000" cy="68580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sz="1400" b="1" dirty="0">
                <a:latin typeface="Times New Roman" pitchFamily="18" charset="0"/>
              </a:rPr>
              <a:t>Customer</a:t>
            </a:r>
          </a:p>
        </p:txBody>
      </p:sp>
      <p:sp>
        <p:nvSpPr>
          <p:cNvPr id="83973" name="Rectangle 5"/>
          <p:cNvSpPr>
            <a:spLocks noChangeArrowheads="1"/>
          </p:cNvSpPr>
          <p:nvPr/>
        </p:nvSpPr>
        <p:spPr bwMode="auto">
          <a:xfrm>
            <a:off x="4876800" y="2971800"/>
            <a:ext cx="1143000" cy="68580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sz="1400" b="1" dirty="0">
              <a:latin typeface="Times New Roman" pitchFamily="18" charset="0"/>
            </a:endParaRPr>
          </a:p>
        </p:txBody>
      </p:sp>
      <p:sp>
        <p:nvSpPr>
          <p:cNvPr id="83974" name="Rectangle 6"/>
          <p:cNvSpPr>
            <a:spLocks noChangeArrowheads="1"/>
          </p:cNvSpPr>
          <p:nvPr/>
        </p:nvSpPr>
        <p:spPr bwMode="auto">
          <a:xfrm>
            <a:off x="4724400" y="2743200"/>
            <a:ext cx="1143000" cy="68580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sz="1400" b="1" dirty="0">
              <a:latin typeface="Times New Roman" pitchFamily="18" charset="0"/>
            </a:endParaRPr>
          </a:p>
        </p:txBody>
      </p:sp>
      <p:sp>
        <p:nvSpPr>
          <p:cNvPr id="83975" name="Rectangle 7"/>
          <p:cNvSpPr>
            <a:spLocks noChangeArrowheads="1"/>
          </p:cNvSpPr>
          <p:nvPr/>
        </p:nvSpPr>
        <p:spPr bwMode="auto">
          <a:xfrm>
            <a:off x="4495800" y="2514600"/>
            <a:ext cx="1143000" cy="68580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sz="1400" b="1" dirty="0">
              <a:latin typeface="Times New Roman" pitchFamily="18" charset="0"/>
            </a:endParaRPr>
          </a:p>
        </p:txBody>
      </p:sp>
      <p:sp>
        <p:nvSpPr>
          <p:cNvPr id="83976" name="Rectangle 8"/>
          <p:cNvSpPr>
            <a:spLocks noChangeArrowheads="1"/>
          </p:cNvSpPr>
          <p:nvPr/>
        </p:nvSpPr>
        <p:spPr bwMode="auto">
          <a:xfrm>
            <a:off x="4267200" y="2286000"/>
            <a:ext cx="1143000" cy="68580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sz="1400" b="1" dirty="0">
              <a:latin typeface="Times New Roman" pitchFamily="18" charset="0"/>
            </a:endParaRPr>
          </a:p>
        </p:txBody>
      </p:sp>
      <p:sp>
        <p:nvSpPr>
          <p:cNvPr id="83977" name="Rectangle 9"/>
          <p:cNvSpPr>
            <a:spLocks noChangeArrowheads="1"/>
          </p:cNvSpPr>
          <p:nvPr/>
        </p:nvSpPr>
        <p:spPr bwMode="auto">
          <a:xfrm>
            <a:off x="4038600" y="2057400"/>
            <a:ext cx="1143000" cy="68580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sz="1400" b="1" dirty="0">
                <a:latin typeface="Times New Roman" pitchFamily="18" charset="0"/>
              </a:rPr>
              <a:t>Factory</a:t>
            </a:r>
          </a:p>
          <a:p>
            <a:pPr algn="ctr"/>
            <a:r>
              <a:rPr lang="en-US" sz="1400" b="1" dirty="0">
                <a:latin typeface="Times New Roman" pitchFamily="18" charset="0"/>
              </a:rPr>
              <a:t>Processes</a:t>
            </a:r>
          </a:p>
        </p:txBody>
      </p:sp>
      <p:sp>
        <p:nvSpPr>
          <p:cNvPr id="83978" name="Text Box 10"/>
          <p:cNvSpPr txBox="1">
            <a:spLocks noChangeArrowheads="1"/>
          </p:cNvSpPr>
          <p:nvPr/>
        </p:nvSpPr>
        <p:spPr bwMode="auto">
          <a:xfrm>
            <a:off x="5181600" y="1676400"/>
            <a:ext cx="915988"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1400" b="1" dirty="0">
                <a:solidFill>
                  <a:srgbClr val="FF3300"/>
                </a:solidFill>
                <a:latin typeface="Times New Roman" pitchFamily="18" charset="0"/>
              </a:rPr>
              <a:t>Materials</a:t>
            </a:r>
          </a:p>
        </p:txBody>
      </p:sp>
      <p:sp>
        <p:nvSpPr>
          <p:cNvPr id="83979" name="Text Box 11"/>
          <p:cNvSpPr txBox="1">
            <a:spLocks noChangeArrowheads="1"/>
          </p:cNvSpPr>
          <p:nvPr/>
        </p:nvSpPr>
        <p:spPr bwMode="auto">
          <a:xfrm>
            <a:off x="2819400" y="1524000"/>
            <a:ext cx="990600" cy="623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sz="1400" b="1" dirty="0">
                <a:solidFill>
                  <a:srgbClr val="FF3300"/>
                </a:solidFill>
                <a:latin typeface="Times New Roman" pitchFamily="18" charset="0"/>
              </a:rPr>
              <a:t>KANBAN</a:t>
            </a:r>
          </a:p>
          <a:p>
            <a:pPr algn="ctr">
              <a:spcBef>
                <a:spcPct val="50000"/>
              </a:spcBef>
            </a:pPr>
            <a:r>
              <a:rPr lang="en-US" sz="1400" b="1" dirty="0">
                <a:solidFill>
                  <a:srgbClr val="FF3300"/>
                </a:solidFill>
                <a:latin typeface="Times New Roman" pitchFamily="18" charset="0"/>
              </a:rPr>
              <a:t>Pull</a:t>
            </a:r>
          </a:p>
        </p:txBody>
      </p:sp>
      <p:sp>
        <p:nvSpPr>
          <p:cNvPr id="83980" name="Text Box 12"/>
          <p:cNvSpPr txBox="1">
            <a:spLocks noChangeArrowheads="1"/>
          </p:cNvSpPr>
          <p:nvPr/>
        </p:nvSpPr>
        <p:spPr bwMode="auto">
          <a:xfrm>
            <a:off x="2895600" y="3048000"/>
            <a:ext cx="990600" cy="623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sz="1400" b="1" dirty="0">
                <a:solidFill>
                  <a:srgbClr val="FF3300"/>
                </a:solidFill>
                <a:latin typeface="Times New Roman" pitchFamily="18" charset="0"/>
              </a:rPr>
              <a:t>KANBAN</a:t>
            </a:r>
          </a:p>
          <a:p>
            <a:pPr algn="ctr">
              <a:spcBef>
                <a:spcPct val="50000"/>
              </a:spcBef>
            </a:pPr>
            <a:r>
              <a:rPr lang="en-US" sz="1400" b="1" dirty="0">
                <a:solidFill>
                  <a:srgbClr val="FF3300"/>
                </a:solidFill>
                <a:latin typeface="Times New Roman" pitchFamily="18" charset="0"/>
              </a:rPr>
              <a:t>Pull</a:t>
            </a:r>
          </a:p>
        </p:txBody>
      </p:sp>
      <p:sp>
        <p:nvSpPr>
          <p:cNvPr id="83981" name="Line 13"/>
          <p:cNvSpPr>
            <a:spLocks noChangeShapeType="1"/>
          </p:cNvSpPr>
          <p:nvPr/>
        </p:nvSpPr>
        <p:spPr bwMode="auto">
          <a:xfrm flipV="1">
            <a:off x="5486400" y="3429000"/>
            <a:ext cx="0" cy="2286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83982" name="Line 14"/>
          <p:cNvSpPr>
            <a:spLocks noChangeShapeType="1"/>
          </p:cNvSpPr>
          <p:nvPr/>
        </p:nvSpPr>
        <p:spPr bwMode="auto">
          <a:xfrm flipV="1">
            <a:off x="5257800" y="3200400"/>
            <a:ext cx="0" cy="2286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83983" name="Line 15"/>
          <p:cNvSpPr>
            <a:spLocks noChangeShapeType="1"/>
          </p:cNvSpPr>
          <p:nvPr/>
        </p:nvSpPr>
        <p:spPr bwMode="auto">
          <a:xfrm flipV="1">
            <a:off x="5029200" y="2971800"/>
            <a:ext cx="0" cy="2286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83984" name="Line 16"/>
          <p:cNvSpPr>
            <a:spLocks noChangeShapeType="1"/>
          </p:cNvSpPr>
          <p:nvPr/>
        </p:nvSpPr>
        <p:spPr bwMode="auto">
          <a:xfrm flipV="1">
            <a:off x="4724400" y="2743200"/>
            <a:ext cx="0" cy="2286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83985" name="Line 17"/>
          <p:cNvSpPr>
            <a:spLocks noChangeShapeType="1"/>
          </p:cNvSpPr>
          <p:nvPr/>
        </p:nvSpPr>
        <p:spPr bwMode="auto">
          <a:xfrm flipV="1">
            <a:off x="4191000" y="1524000"/>
            <a:ext cx="0" cy="533400"/>
          </a:xfrm>
          <a:prstGeom prst="line">
            <a:avLst/>
          </a:prstGeom>
          <a:noFill/>
          <a:ln w="9525">
            <a:solidFill>
              <a:schemeClr val="tx1"/>
            </a:solidFill>
            <a:prstDash val="dash"/>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83986" name="Line 18"/>
          <p:cNvSpPr>
            <a:spLocks noChangeShapeType="1"/>
          </p:cNvSpPr>
          <p:nvPr/>
        </p:nvSpPr>
        <p:spPr bwMode="auto">
          <a:xfrm flipV="1">
            <a:off x="5105400" y="4800600"/>
            <a:ext cx="0" cy="457200"/>
          </a:xfrm>
          <a:prstGeom prst="line">
            <a:avLst/>
          </a:prstGeom>
          <a:noFill/>
          <a:ln w="9525">
            <a:solidFill>
              <a:schemeClr val="tx1"/>
            </a:solidFill>
            <a:prstDash val="dash"/>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83987" name="Line 19"/>
          <p:cNvSpPr>
            <a:spLocks noChangeShapeType="1"/>
          </p:cNvSpPr>
          <p:nvPr/>
        </p:nvSpPr>
        <p:spPr bwMode="auto">
          <a:xfrm flipV="1">
            <a:off x="5105400" y="3657600"/>
            <a:ext cx="0" cy="457200"/>
          </a:xfrm>
          <a:prstGeom prst="line">
            <a:avLst/>
          </a:prstGeom>
          <a:noFill/>
          <a:ln w="9525">
            <a:solidFill>
              <a:schemeClr val="tx1"/>
            </a:solidFill>
            <a:prstDash val="dash"/>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83988" name="Line 20"/>
          <p:cNvSpPr>
            <a:spLocks noChangeShapeType="1"/>
          </p:cNvSpPr>
          <p:nvPr/>
        </p:nvSpPr>
        <p:spPr bwMode="auto">
          <a:xfrm>
            <a:off x="4953000" y="1524000"/>
            <a:ext cx="0" cy="5334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83989" name="Line 21"/>
          <p:cNvSpPr>
            <a:spLocks noChangeShapeType="1"/>
          </p:cNvSpPr>
          <p:nvPr/>
        </p:nvSpPr>
        <p:spPr bwMode="auto">
          <a:xfrm>
            <a:off x="5791200" y="3657600"/>
            <a:ext cx="0" cy="4572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83990" name="Line 22"/>
          <p:cNvSpPr>
            <a:spLocks noChangeShapeType="1"/>
          </p:cNvSpPr>
          <p:nvPr/>
        </p:nvSpPr>
        <p:spPr bwMode="auto">
          <a:xfrm>
            <a:off x="5791200" y="4800600"/>
            <a:ext cx="0" cy="4572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83991" name="Text Box 23"/>
          <p:cNvSpPr txBox="1">
            <a:spLocks noChangeArrowheads="1"/>
          </p:cNvSpPr>
          <p:nvPr/>
        </p:nvSpPr>
        <p:spPr bwMode="auto">
          <a:xfrm>
            <a:off x="3200400" y="4876800"/>
            <a:ext cx="182880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sz="1400" b="1" dirty="0">
                <a:solidFill>
                  <a:srgbClr val="FF3300"/>
                </a:solidFill>
                <a:latin typeface="Times New Roman" pitchFamily="18" charset="0"/>
              </a:rPr>
              <a:t>Demand Pull (Order)</a:t>
            </a:r>
          </a:p>
        </p:txBody>
      </p:sp>
      <p:sp>
        <p:nvSpPr>
          <p:cNvPr id="83992" name="Rectangle 24"/>
          <p:cNvSpPr>
            <a:spLocks noChangeArrowheads="1"/>
          </p:cNvSpPr>
          <p:nvPr/>
        </p:nvSpPr>
        <p:spPr bwMode="auto">
          <a:xfrm>
            <a:off x="3200400" y="3733800"/>
            <a:ext cx="1811338"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spcBef>
                <a:spcPct val="50000"/>
              </a:spcBef>
            </a:pPr>
            <a:r>
              <a:rPr lang="en-US" sz="1400" b="1" dirty="0">
                <a:solidFill>
                  <a:srgbClr val="FF3300"/>
                </a:solidFill>
                <a:latin typeface="Times New Roman" pitchFamily="18" charset="0"/>
              </a:rPr>
              <a:t>Demand Pull (Order)</a:t>
            </a:r>
          </a:p>
        </p:txBody>
      </p:sp>
      <p:sp>
        <p:nvSpPr>
          <p:cNvPr id="83993" name="Text Box 25"/>
          <p:cNvSpPr txBox="1">
            <a:spLocks noChangeArrowheads="1"/>
          </p:cNvSpPr>
          <p:nvPr/>
        </p:nvSpPr>
        <p:spPr bwMode="auto">
          <a:xfrm>
            <a:off x="5943600" y="3733800"/>
            <a:ext cx="167640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sz="1400" b="1" dirty="0">
                <a:solidFill>
                  <a:srgbClr val="FF3300"/>
                </a:solidFill>
                <a:latin typeface="Times New Roman" pitchFamily="18" charset="0"/>
              </a:rPr>
              <a:t>Finished Product</a:t>
            </a:r>
          </a:p>
        </p:txBody>
      </p:sp>
      <p:sp>
        <p:nvSpPr>
          <p:cNvPr id="83994" name="Rectangle 26"/>
          <p:cNvSpPr>
            <a:spLocks noChangeArrowheads="1"/>
          </p:cNvSpPr>
          <p:nvPr/>
        </p:nvSpPr>
        <p:spPr bwMode="auto">
          <a:xfrm>
            <a:off x="5867400" y="4876800"/>
            <a:ext cx="1490663"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1400" b="1" dirty="0">
                <a:solidFill>
                  <a:srgbClr val="FF3300"/>
                </a:solidFill>
                <a:latin typeface="Times New Roman" pitchFamily="18" charset="0"/>
              </a:rPr>
              <a:t>Finished Product</a:t>
            </a:r>
          </a:p>
        </p:txBody>
      </p:sp>
      <p:sp>
        <p:nvSpPr>
          <p:cNvPr id="83995" name="AutoShape 27"/>
          <p:cNvSpPr>
            <a:spLocks noChangeArrowheads="1"/>
          </p:cNvSpPr>
          <p:nvPr/>
        </p:nvSpPr>
        <p:spPr bwMode="auto">
          <a:xfrm>
            <a:off x="457200" y="381000"/>
            <a:ext cx="990600" cy="5410200"/>
          </a:xfrm>
          <a:prstGeom prst="upArrow">
            <a:avLst>
              <a:gd name="adj1" fmla="val 50000"/>
              <a:gd name="adj2" fmla="val 136538"/>
            </a:avLst>
          </a:prstGeom>
          <a:solidFill>
            <a:srgbClr val="FFFFCC"/>
          </a:solid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83996" name="Text Box 28"/>
          <p:cNvSpPr txBox="1">
            <a:spLocks noChangeArrowheads="1"/>
          </p:cNvSpPr>
          <p:nvPr/>
        </p:nvSpPr>
        <p:spPr bwMode="auto">
          <a:xfrm>
            <a:off x="762000" y="1828800"/>
            <a:ext cx="381000" cy="21002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r">
              <a:spcBef>
                <a:spcPct val="50000"/>
              </a:spcBef>
            </a:pPr>
            <a:r>
              <a:rPr lang="en-US" sz="2400" b="1" dirty="0">
                <a:solidFill>
                  <a:srgbClr val="FF3300"/>
                </a:solidFill>
                <a:latin typeface="Times New Roman" pitchFamily="18" charset="0"/>
              </a:rPr>
              <a:t>P</a:t>
            </a:r>
          </a:p>
          <a:p>
            <a:pPr>
              <a:spcBef>
                <a:spcPct val="50000"/>
              </a:spcBef>
            </a:pPr>
            <a:r>
              <a:rPr lang="en-US" sz="2400" b="1" dirty="0">
                <a:solidFill>
                  <a:srgbClr val="FF3300"/>
                </a:solidFill>
                <a:latin typeface="Times New Roman" pitchFamily="18" charset="0"/>
              </a:rPr>
              <a:t>U</a:t>
            </a:r>
          </a:p>
          <a:p>
            <a:pPr algn="ctr">
              <a:spcBef>
                <a:spcPct val="50000"/>
              </a:spcBef>
            </a:pPr>
            <a:r>
              <a:rPr lang="en-US" sz="2400" b="1" dirty="0">
                <a:solidFill>
                  <a:srgbClr val="FF3300"/>
                </a:solidFill>
                <a:latin typeface="Times New Roman" pitchFamily="18" charset="0"/>
              </a:rPr>
              <a:t>L</a:t>
            </a:r>
          </a:p>
          <a:p>
            <a:pPr algn="ctr">
              <a:spcBef>
                <a:spcPct val="50000"/>
              </a:spcBef>
            </a:pPr>
            <a:r>
              <a:rPr lang="en-US" sz="2400" b="1" dirty="0">
                <a:solidFill>
                  <a:srgbClr val="FF3300"/>
                </a:solidFill>
                <a:latin typeface="Times New Roman" pitchFamily="18" charset="0"/>
              </a:rPr>
              <a:t>L</a:t>
            </a:r>
          </a:p>
        </p:txBody>
      </p:sp>
      <p:sp>
        <p:nvSpPr>
          <p:cNvPr id="83997" name="AutoShape 29"/>
          <p:cNvSpPr>
            <a:spLocks noChangeArrowheads="1"/>
          </p:cNvSpPr>
          <p:nvPr/>
        </p:nvSpPr>
        <p:spPr bwMode="auto">
          <a:xfrm>
            <a:off x="1066800" y="4038600"/>
            <a:ext cx="1981200" cy="2590800"/>
          </a:xfrm>
          <a:prstGeom prst="flowChartDocument">
            <a:avLst/>
          </a:prstGeom>
          <a:solidFill>
            <a:srgbClr val="FFFFCC"/>
          </a:solidFill>
          <a:ln w="9525">
            <a:solidFill>
              <a:srgbClr val="FF33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b="1" dirty="0">
              <a:solidFill>
                <a:srgbClr val="FF3300"/>
              </a:solidFill>
              <a:latin typeface="Times New Roman" pitchFamily="18" charset="0"/>
            </a:endParaRPr>
          </a:p>
          <a:p>
            <a:endParaRPr lang="en-US" b="1" dirty="0">
              <a:solidFill>
                <a:srgbClr val="FF3300"/>
              </a:solidFill>
              <a:latin typeface="Times New Roman" pitchFamily="18" charset="0"/>
            </a:endParaRPr>
          </a:p>
          <a:p>
            <a:r>
              <a:rPr lang="en-US" sz="2000" b="1" dirty="0">
                <a:solidFill>
                  <a:srgbClr val="FF3300"/>
                </a:solidFill>
                <a:latin typeface="Times New Roman" pitchFamily="18" charset="0"/>
              </a:rPr>
              <a:t>Note: Customers</a:t>
            </a:r>
          </a:p>
          <a:p>
            <a:r>
              <a:rPr lang="en-US" sz="2000" b="1" dirty="0">
                <a:solidFill>
                  <a:srgbClr val="FF3300"/>
                </a:solidFill>
                <a:latin typeface="Times New Roman" pitchFamily="18" charset="0"/>
              </a:rPr>
              <a:t>order is the </a:t>
            </a:r>
          </a:p>
          <a:p>
            <a:r>
              <a:rPr lang="en-US" sz="2000" b="1" dirty="0">
                <a:solidFill>
                  <a:srgbClr val="FF3300"/>
                </a:solidFill>
                <a:latin typeface="Times New Roman" pitchFamily="18" charset="0"/>
              </a:rPr>
              <a:t>trigger, result is </a:t>
            </a:r>
          </a:p>
          <a:p>
            <a:r>
              <a:rPr lang="en-US" sz="2000" b="1" dirty="0">
                <a:solidFill>
                  <a:srgbClr val="FF3300"/>
                </a:solidFill>
                <a:latin typeface="Times New Roman" pitchFamily="18" charset="0"/>
              </a:rPr>
              <a:t>felt  all the way </a:t>
            </a:r>
          </a:p>
          <a:p>
            <a:r>
              <a:rPr lang="en-US" sz="2000" b="1" dirty="0">
                <a:solidFill>
                  <a:srgbClr val="FF3300"/>
                </a:solidFill>
                <a:latin typeface="Times New Roman" pitchFamily="18" charset="0"/>
              </a:rPr>
              <a:t>to the material’s</a:t>
            </a:r>
          </a:p>
          <a:p>
            <a:r>
              <a:rPr lang="en-US" sz="2000" b="1" dirty="0">
                <a:solidFill>
                  <a:srgbClr val="FF3300"/>
                </a:solidFill>
                <a:latin typeface="Times New Roman" pitchFamily="18" charset="0"/>
              </a:rPr>
              <a:t> suppliers</a:t>
            </a:r>
          </a:p>
          <a:p>
            <a:r>
              <a:rPr lang="en-US" sz="2400" dirty="0">
                <a:latin typeface="Times New Roman" pitchFamily="18" charset="0"/>
              </a:rPr>
              <a:t> </a:t>
            </a:r>
          </a:p>
        </p:txBody>
      </p:sp>
      <p:sp>
        <p:nvSpPr>
          <p:cNvPr id="83998" name="Text Box 30"/>
          <p:cNvSpPr txBox="1">
            <a:spLocks noChangeArrowheads="1"/>
          </p:cNvSpPr>
          <p:nvPr/>
        </p:nvSpPr>
        <p:spPr bwMode="auto">
          <a:xfrm>
            <a:off x="7543800" y="3352800"/>
            <a:ext cx="1062038"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1600" b="1" dirty="0">
                <a:solidFill>
                  <a:schemeClr val="accent2"/>
                </a:solidFill>
                <a:latin typeface="Times New Roman" pitchFamily="18" charset="0"/>
              </a:rPr>
              <a:t>KANBAN</a:t>
            </a:r>
          </a:p>
        </p:txBody>
      </p:sp>
      <p:sp>
        <p:nvSpPr>
          <p:cNvPr id="83999" name="Text Box 31"/>
          <p:cNvSpPr txBox="1">
            <a:spLocks noChangeArrowheads="1"/>
          </p:cNvSpPr>
          <p:nvPr/>
        </p:nvSpPr>
        <p:spPr bwMode="auto">
          <a:xfrm>
            <a:off x="7620000" y="3886200"/>
            <a:ext cx="99060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sz="1600" b="1" dirty="0">
                <a:solidFill>
                  <a:schemeClr val="accent2"/>
                </a:solidFill>
                <a:latin typeface="Times New Roman" pitchFamily="18" charset="0"/>
              </a:rPr>
              <a:t>Orders</a:t>
            </a:r>
          </a:p>
        </p:txBody>
      </p:sp>
      <p:sp>
        <p:nvSpPr>
          <p:cNvPr id="84000" name="Line 32"/>
          <p:cNvSpPr>
            <a:spLocks noChangeShapeType="1"/>
          </p:cNvSpPr>
          <p:nvPr/>
        </p:nvSpPr>
        <p:spPr bwMode="auto">
          <a:xfrm>
            <a:off x="7620000" y="3810000"/>
            <a:ext cx="914400" cy="0"/>
          </a:xfrm>
          <a:prstGeom prst="line">
            <a:avLst/>
          </a:prstGeom>
          <a:noFill/>
          <a:ln w="38100">
            <a:solidFill>
              <a:schemeClr val="accent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84001" name="Line 33"/>
          <p:cNvSpPr>
            <a:spLocks noChangeShapeType="1"/>
          </p:cNvSpPr>
          <p:nvPr/>
        </p:nvSpPr>
        <p:spPr bwMode="auto">
          <a:xfrm flipV="1">
            <a:off x="8001000" y="4267200"/>
            <a:ext cx="0" cy="1524000"/>
          </a:xfrm>
          <a:prstGeom prst="line">
            <a:avLst/>
          </a:prstGeom>
          <a:noFill/>
          <a:ln w="38100">
            <a:solidFill>
              <a:schemeClr val="accent2"/>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84002" name="Line 34"/>
          <p:cNvSpPr>
            <a:spLocks noChangeShapeType="1"/>
          </p:cNvSpPr>
          <p:nvPr/>
        </p:nvSpPr>
        <p:spPr bwMode="auto">
          <a:xfrm flipV="1">
            <a:off x="8001000" y="838200"/>
            <a:ext cx="0" cy="2438400"/>
          </a:xfrm>
          <a:prstGeom prst="line">
            <a:avLst/>
          </a:prstGeom>
          <a:noFill/>
          <a:ln w="38100">
            <a:solidFill>
              <a:schemeClr val="accent2"/>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84003" name="Rectangle 35"/>
          <p:cNvSpPr>
            <a:spLocks noGrp="1" noChangeArrowheads="1"/>
          </p:cNvSpPr>
          <p:nvPr>
            <p:ph type="title"/>
          </p:nvPr>
        </p:nvSpPr>
        <p:spPr>
          <a:xfrm>
            <a:off x="838200" y="0"/>
            <a:ext cx="7772400" cy="914400"/>
          </a:xfrm>
        </p:spPr>
        <p:txBody>
          <a:bodyPr/>
          <a:lstStyle/>
          <a:p>
            <a:r>
              <a:rPr lang="en-US" sz="2800" b="1" dirty="0"/>
              <a:t>Just-in-Time Demand Pull System</a:t>
            </a:r>
            <a:endParaRPr lang="en-US" dirty="0"/>
          </a:p>
        </p:txBody>
      </p:sp>
      <p:pic>
        <p:nvPicPr>
          <p:cNvPr id="36" name="Picture 204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227996" y="152400"/>
            <a:ext cx="762000" cy="904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4706798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Rectangle 2"/>
          <p:cNvSpPr>
            <a:spLocks noGrp="1" noChangeArrowheads="1"/>
          </p:cNvSpPr>
          <p:nvPr>
            <p:ph type="title"/>
          </p:nvPr>
        </p:nvSpPr>
        <p:spPr/>
        <p:txBody>
          <a:bodyPr/>
          <a:lstStyle/>
          <a:p>
            <a:r>
              <a:rPr lang="en-US" sz="4000" u="sng" dirty="0"/>
              <a:t>Push  </a:t>
            </a:r>
            <a:r>
              <a:rPr lang="en-US" sz="4000" dirty="0"/>
              <a:t>    versus      </a:t>
            </a:r>
            <a:r>
              <a:rPr lang="en-US" sz="4000" u="sng" dirty="0"/>
              <a:t>Pull</a:t>
            </a:r>
          </a:p>
        </p:txBody>
      </p:sp>
      <p:sp>
        <p:nvSpPr>
          <p:cNvPr id="86019" name="Rectangle 3"/>
          <p:cNvSpPr>
            <a:spLocks noChangeArrowheads="1"/>
          </p:cNvSpPr>
          <p:nvPr/>
        </p:nvSpPr>
        <p:spPr bwMode="auto">
          <a:xfrm>
            <a:off x="838200" y="1752600"/>
            <a:ext cx="3657600" cy="3743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227013" indent="-227013" eaLnBrk="0" hangingPunct="0">
              <a:spcBef>
                <a:spcPct val="50000"/>
              </a:spcBef>
              <a:buFontTx/>
              <a:buChar char="•"/>
            </a:pPr>
            <a:r>
              <a:rPr kumimoji="1" lang="en-US" sz="2400" b="1" dirty="0">
                <a:latin typeface="Times New Roman" pitchFamily="18" charset="0"/>
              </a:rPr>
              <a:t>Marketing tells the factory what to produce</a:t>
            </a:r>
          </a:p>
          <a:p>
            <a:pPr marL="227013" indent="-227013" eaLnBrk="0" hangingPunct="0">
              <a:spcBef>
                <a:spcPct val="50000"/>
              </a:spcBef>
              <a:buFontTx/>
              <a:buChar char="•"/>
            </a:pPr>
            <a:r>
              <a:rPr kumimoji="1" lang="en-US" sz="2400" b="1" dirty="0">
                <a:latin typeface="Times New Roman" pitchFamily="18" charset="0"/>
              </a:rPr>
              <a:t>Raw materials and parts are bought and pushed onto the floor and through the process</a:t>
            </a:r>
          </a:p>
          <a:p>
            <a:pPr marL="227013" indent="-227013" eaLnBrk="0" hangingPunct="0">
              <a:spcBef>
                <a:spcPct val="50000"/>
              </a:spcBef>
              <a:buFontTx/>
              <a:buChar char="•"/>
            </a:pPr>
            <a:r>
              <a:rPr kumimoji="1" lang="en-US" sz="2400" b="1" dirty="0">
                <a:latin typeface="Times New Roman" pitchFamily="18" charset="0"/>
              </a:rPr>
              <a:t>Finished goods are pushed to the stores, dealers, distributors</a:t>
            </a:r>
          </a:p>
        </p:txBody>
      </p:sp>
      <p:sp>
        <p:nvSpPr>
          <p:cNvPr id="86020" name="Rectangle 4"/>
          <p:cNvSpPr>
            <a:spLocks noChangeArrowheads="1"/>
          </p:cNvSpPr>
          <p:nvPr/>
        </p:nvSpPr>
        <p:spPr bwMode="auto">
          <a:xfrm>
            <a:off x="4876800" y="1752600"/>
            <a:ext cx="3657600" cy="45243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227013" indent="-227013" eaLnBrk="0" hangingPunct="0">
              <a:spcBef>
                <a:spcPct val="50000"/>
              </a:spcBef>
              <a:buFontTx/>
              <a:buChar char="•"/>
            </a:pPr>
            <a:r>
              <a:rPr kumimoji="1" lang="en-US" sz="2400" b="1" dirty="0">
                <a:solidFill>
                  <a:srgbClr val="002060"/>
                </a:solidFill>
                <a:effectLst>
                  <a:outerShdw blurRad="38100" dist="38100" dir="2700000" algn="tl">
                    <a:srgbClr val="000000">
                      <a:alpha val="43137"/>
                    </a:srgbClr>
                  </a:outerShdw>
                </a:effectLst>
                <a:latin typeface="Times New Roman" pitchFamily="18" charset="0"/>
              </a:rPr>
              <a:t>When an order is made, it goes to the final assembly process, where the finished goods are pulled out</a:t>
            </a:r>
          </a:p>
          <a:p>
            <a:pPr marL="227013" indent="-227013" eaLnBrk="0" hangingPunct="0">
              <a:spcBef>
                <a:spcPct val="50000"/>
              </a:spcBef>
              <a:buFontTx/>
              <a:buChar char="•"/>
            </a:pPr>
            <a:r>
              <a:rPr kumimoji="1" lang="en-US" sz="2400" b="1" dirty="0">
                <a:solidFill>
                  <a:srgbClr val="002060"/>
                </a:solidFill>
                <a:effectLst>
                  <a:outerShdw blurRad="38100" dist="38100" dir="2700000" algn="tl">
                    <a:srgbClr val="000000">
                      <a:alpha val="43137"/>
                    </a:srgbClr>
                  </a:outerShdw>
                </a:effectLst>
                <a:latin typeface="Times New Roman" pitchFamily="18" charset="0"/>
              </a:rPr>
              <a:t>Each preceding step in the process then pulls more WIP through</a:t>
            </a:r>
          </a:p>
          <a:p>
            <a:pPr marL="227013" indent="-227013" eaLnBrk="0" hangingPunct="0">
              <a:spcBef>
                <a:spcPct val="50000"/>
              </a:spcBef>
              <a:buFontTx/>
              <a:buChar char="•"/>
            </a:pPr>
            <a:r>
              <a:rPr kumimoji="1" lang="en-US" sz="2400" b="1" dirty="0">
                <a:solidFill>
                  <a:srgbClr val="002060"/>
                </a:solidFill>
                <a:effectLst>
                  <a:outerShdw blurRad="38100" dist="38100" dir="2700000" algn="tl">
                    <a:srgbClr val="000000">
                      <a:alpha val="43137"/>
                    </a:srgbClr>
                  </a:outerShdw>
                </a:effectLst>
                <a:latin typeface="Times New Roman" pitchFamily="18" charset="0"/>
              </a:rPr>
              <a:t>This pull goes all the way back to the suppliers</a:t>
            </a:r>
          </a:p>
        </p:txBody>
      </p:sp>
      <p:pic>
        <p:nvPicPr>
          <p:cNvPr id="5" name="Picture 204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227996" y="152400"/>
            <a:ext cx="762000" cy="904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86639542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Rectangle 2"/>
          <p:cNvSpPr>
            <a:spLocks noGrp="1" noChangeArrowheads="1"/>
          </p:cNvSpPr>
          <p:nvPr>
            <p:ph type="title"/>
          </p:nvPr>
        </p:nvSpPr>
        <p:spPr/>
        <p:txBody>
          <a:bodyPr/>
          <a:lstStyle/>
          <a:p>
            <a:pPr algn="l"/>
            <a:r>
              <a:rPr lang="en-US" dirty="0">
                <a:solidFill>
                  <a:schemeClr val="tx1"/>
                </a:solidFill>
              </a:rPr>
              <a:t>  JIT Eliminates the 7 Wastes…</a:t>
            </a:r>
          </a:p>
        </p:txBody>
      </p:sp>
      <p:sp>
        <p:nvSpPr>
          <p:cNvPr id="88067" name="Text Box 3"/>
          <p:cNvSpPr txBox="1">
            <a:spLocks noChangeArrowheads="1"/>
          </p:cNvSpPr>
          <p:nvPr/>
        </p:nvSpPr>
        <p:spPr bwMode="auto">
          <a:xfrm>
            <a:off x="838200" y="1905000"/>
            <a:ext cx="7620000" cy="41925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457200" indent="-457200">
              <a:defRPr>
                <a:solidFill>
                  <a:schemeClr val="tx1"/>
                </a:solidFill>
                <a:latin typeface="Arial" charset="0"/>
              </a:defRPr>
            </a:lvl1pPr>
            <a:lvl2pPr marL="914400" indent="-457200">
              <a:defRPr>
                <a:solidFill>
                  <a:schemeClr val="tx1"/>
                </a:solidFill>
                <a:latin typeface="Arial" charset="0"/>
              </a:defRPr>
            </a:lvl2pPr>
            <a:lvl3pPr marL="1371600" indent="-457200">
              <a:defRPr>
                <a:solidFill>
                  <a:schemeClr val="tx1"/>
                </a:solidFill>
                <a:latin typeface="Arial" charset="0"/>
              </a:defRPr>
            </a:lvl3pPr>
            <a:lvl4pPr marL="1828800" indent="-457200">
              <a:defRPr>
                <a:solidFill>
                  <a:schemeClr val="tx1"/>
                </a:solidFill>
                <a:latin typeface="Arial" charset="0"/>
              </a:defRPr>
            </a:lvl4pPr>
            <a:lvl5pPr marL="2286000" indent="-457200">
              <a:defRPr>
                <a:solidFill>
                  <a:schemeClr val="tx1"/>
                </a:solidFill>
                <a:latin typeface="Arial" charset="0"/>
              </a:defRPr>
            </a:lvl5pPr>
            <a:lvl6pPr marL="2743200" indent="-457200" fontAlgn="base">
              <a:spcBef>
                <a:spcPct val="0"/>
              </a:spcBef>
              <a:spcAft>
                <a:spcPct val="0"/>
              </a:spcAft>
              <a:defRPr>
                <a:solidFill>
                  <a:schemeClr val="tx1"/>
                </a:solidFill>
                <a:latin typeface="Arial" charset="0"/>
              </a:defRPr>
            </a:lvl6pPr>
            <a:lvl7pPr marL="3200400" indent="-457200" fontAlgn="base">
              <a:spcBef>
                <a:spcPct val="0"/>
              </a:spcBef>
              <a:spcAft>
                <a:spcPct val="0"/>
              </a:spcAft>
              <a:defRPr>
                <a:solidFill>
                  <a:schemeClr val="tx1"/>
                </a:solidFill>
                <a:latin typeface="Arial" charset="0"/>
              </a:defRPr>
            </a:lvl7pPr>
            <a:lvl8pPr marL="3657600" indent="-457200" fontAlgn="base">
              <a:spcBef>
                <a:spcPct val="0"/>
              </a:spcBef>
              <a:spcAft>
                <a:spcPct val="0"/>
              </a:spcAft>
              <a:defRPr>
                <a:solidFill>
                  <a:schemeClr val="tx1"/>
                </a:solidFill>
                <a:latin typeface="Arial" charset="0"/>
              </a:defRPr>
            </a:lvl8pPr>
            <a:lvl9pPr marL="4114800" indent="-457200" fontAlgn="base">
              <a:spcBef>
                <a:spcPct val="0"/>
              </a:spcBef>
              <a:spcAft>
                <a:spcPct val="0"/>
              </a:spcAft>
              <a:defRPr>
                <a:solidFill>
                  <a:schemeClr val="tx1"/>
                </a:solidFill>
                <a:latin typeface="Arial" charset="0"/>
              </a:defRPr>
            </a:lvl9pPr>
          </a:lstStyle>
          <a:p>
            <a:pPr eaLnBrk="0" hangingPunct="0">
              <a:spcBef>
                <a:spcPct val="20000"/>
              </a:spcBef>
              <a:buFontTx/>
              <a:buAutoNum type="arabicPeriod"/>
            </a:pPr>
            <a:r>
              <a:rPr kumimoji="1" lang="en-US" sz="2800" b="1" dirty="0">
                <a:latin typeface="Times New Roman" pitchFamily="18" charset="0"/>
              </a:rPr>
              <a:t>Overproduction:  storage and inventory of finished products</a:t>
            </a:r>
          </a:p>
          <a:p>
            <a:pPr eaLnBrk="0" hangingPunct="0">
              <a:spcBef>
                <a:spcPct val="20000"/>
              </a:spcBef>
              <a:buFontTx/>
              <a:buAutoNum type="arabicPeriod"/>
            </a:pPr>
            <a:r>
              <a:rPr kumimoji="1" lang="en-US" sz="2800" b="1" dirty="0">
                <a:latin typeface="Times New Roman" pitchFamily="18" charset="0"/>
              </a:rPr>
              <a:t>Waiting:  downtime due to  setup changes, equipment breakdown, material or part shortages</a:t>
            </a:r>
          </a:p>
          <a:p>
            <a:pPr eaLnBrk="0" hangingPunct="0">
              <a:spcBef>
                <a:spcPct val="20000"/>
              </a:spcBef>
              <a:buFontTx/>
              <a:buAutoNum type="arabicPeriod"/>
            </a:pPr>
            <a:r>
              <a:rPr kumimoji="1" lang="en-US" sz="2800" b="1" dirty="0">
                <a:latin typeface="Times New Roman" pitchFamily="18" charset="0"/>
              </a:rPr>
              <a:t>Transporting:  moving materials or people</a:t>
            </a:r>
          </a:p>
          <a:p>
            <a:pPr eaLnBrk="0" hangingPunct="0">
              <a:spcBef>
                <a:spcPct val="20000"/>
              </a:spcBef>
              <a:buFontTx/>
              <a:buAutoNum type="arabicPeriod"/>
            </a:pPr>
            <a:r>
              <a:rPr kumimoji="1" lang="en-US" sz="2800" b="1" dirty="0">
                <a:latin typeface="Times New Roman" pitchFamily="18" charset="0"/>
              </a:rPr>
              <a:t>Processing:  minimize the number of process steps, such as by reducing the number and kinds of fasteners</a:t>
            </a:r>
            <a:endParaRPr lang="en-US" sz="2400" b="1" dirty="0">
              <a:latin typeface="Times New Roman" pitchFamily="18" charset="0"/>
            </a:endParaRPr>
          </a:p>
        </p:txBody>
      </p:sp>
      <p:pic>
        <p:nvPicPr>
          <p:cNvPr id="4" name="Picture 204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227996" y="152400"/>
            <a:ext cx="762000" cy="904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50095184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Rectangle 2"/>
          <p:cNvSpPr>
            <a:spLocks noGrp="1" noChangeArrowheads="1"/>
          </p:cNvSpPr>
          <p:nvPr>
            <p:ph type="title"/>
          </p:nvPr>
        </p:nvSpPr>
        <p:spPr/>
        <p:txBody>
          <a:bodyPr/>
          <a:lstStyle/>
          <a:p>
            <a:pPr algn="l"/>
            <a:r>
              <a:rPr lang="en-US" dirty="0">
                <a:solidFill>
                  <a:schemeClr val="tx1"/>
                </a:solidFill>
              </a:rPr>
              <a:t>  JIT Eliminates the 7 Wastes</a:t>
            </a:r>
          </a:p>
        </p:txBody>
      </p:sp>
      <p:sp>
        <p:nvSpPr>
          <p:cNvPr id="90115" name="Text Box 3"/>
          <p:cNvSpPr txBox="1">
            <a:spLocks noChangeArrowheads="1"/>
          </p:cNvSpPr>
          <p:nvPr/>
        </p:nvSpPr>
        <p:spPr bwMode="auto">
          <a:xfrm>
            <a:off x="838200" y="1905000"/>
            <a:ext cx="7696200" cy="3697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457200" indent="-457200">
              <a:defRPr>
                <a:solidFill>
                  <a:schemeClr val="tx1"/>
                </a:solidFill>
                <a:latin typeface="Arial" charset="0"/>
              </a:defRPr>
            </a:lvl1pPr>
            <a:lvl2pPr marL="914400" indent="-457200">
              <a:defRPr>
                <a:solidFill>
                  <a:schemeClr val="tx1"/>
                </a:solidFill>
                <a:latin typeface="Arial" charset="0"/>
              </a:defRPr>
            </a:lvl2pPr>
            <a:lvl3pPr marL="1371600" indent="-457200">
              <a:defRPr>
                <a:solidFill>
                  <a:schemeClr val="tx1"/>
                </a:solidFill>
                <a:latin typeface="Arial" charset="0"/>
              </a:defRPr>
            </a:lvl3pPr>
            <a:lvl4pPr marL="1828800" indent="-457200">
              <a:defRPr>
                <a:solidFill>
                  <a:schemeClr val="tx1"/>
                </a:solidFill>
                <a:latin typeface="Arial" charset="0"/>
              </a:defRPr>
            </a:lvl4pPr>
            <a:lvl5pPr marL="2286000" indent="-457200">
              <a:defRPr>
                <a:solidFill>
                  <a:schemeClr val="tx1"/>
                </a:solidFill>
                <a:latin typeface="Arial" charset="0"/>
              </a:defRPr>
            </a:lvl5pPr>
            <a:lvl6pPr marL="2743200" indent="-457200" fontAlgn="base">
              <a:spcBef>
                <a:spcPct val="0"/>
              </a:spcBef>
              <a:spcAft>
                <a:spcPct val="0"/>
              </a:spcAft>
              <a:defRPr>
                <a:solidFill>
                  <a:schemeClr val="tx1"/>
                </a:solidFill>
                <a:latin typeface="Arial" charset="0"/>
              </a:defRPr>
            </a:lvl6pPr>
            <a:lvl7pPr marL="3200400" indent="-457200" fontAlgn="base">
              <a:spcBef>
                <a:spcPct val="0"/>
              </a:spcBef>
              <a:spcAft>
                <a:spcPct val="0"/>
              </a:spcAft>
              <a:defRPr>
                <a:solidFill>
                  <a:schemeClr val="tx1"/>
                </a:solidFill>
                <a:latin typeface="Arial" charset="0"/>
              </a:defRPr>
            </a:lvl7pPr>
            <a:lvl8pPr marL="3657600" indent="-457200" fontAlgn="base">
              <a:spcBef>
                <a:spcPct val="0"/>
              </a:spcBef>
              <a:spcAft>
                <a:spcPct val="0"/>
              </a:spcAft>
              <a:defRPr>
                <a:solidFill>
                  <a:schemeClr val="tx1"/>
                </a:solidFill>
                <a:latin typeface="Arial" charset="0"/>
              </a:defRPr>
            </a:lvl8pPr>
            <a:lvl9pPr marL="4114800" indent="-457200" fontAlgn="base">
              <a:spcBef>
                <a:spcPct val="0"/>
              </a:spcBef>
              <a:spcAft>
                <a:spcPct val="0"/>
              </a:spcAft>
              <a:defRPr>
                <a:solidFill>
                  <a:schemeClr val="tx1"/>
                </a:solidFill>
                <a:latin typeface="Arial" charset="0"/>
              </a:defRPr>
            </a:lvl9pPr>
          </a:lstStyle>
          <a:p>
            <a:pPr eaLnBrk="0" hangingPunct="0">
              <a:spcBef>
                <a:spcPct val="20000"/>
              </a:spcBef>
              <a:buFontTx/>
              <a:buAutoNum type="arabicPeriod" startAt="5"/>
            </a:pPr>
            <a:r>
              <a:rPr kumimoji="1" lang="en-US" sz="3200" dirty="0">
                <a:latin typeface="Times New Roman" pitchFamily="18" charset="0"/>
              </a:rPr>
              <a:t>Unnecessary stock:  raw materials or WIP in storage</a:t>
            </a:r>
          </a:p>
          <a:p>
            <a:pPr eaLnBrk="0" hangingPunct="0">
              <a:spcBef>
                <a:spcPct val="20000"/>
              </a:spcBef>
              <a:buFontTx/>
              <a:buAutoNum type="arabicPeriod" startAt="6"/>
            </a:pPr>
            <a:r>
              <a:rPr kumimoji="1" lang="en-US" sz="3200" dirty="0">
                <a:latin typeface="Times New Roman" pitchFamily="18" charset="0"/>
              </a:rPr>
              <a:t>Unnecessary motion:  eliminate processes are actions which do not add value (like getting WIP from a storage area)</a:t>
            </a:r>
          </a:p>
          <a:p>
            <a:pPr eaLnBrk="0" hangingPunct="0">
              <a:spcBef>
                <a:spcPct val="20000"/>
              </a:spcBef>
              <a:buFontTx/>
              <a:buAutoNum type="arabicPeriod" startAt="7"/>
            </a:pPr>
            <a:r>
              <a:rPr kumimoji="1" lang="en-US" sz="3200" dirty="0">
                <a:latin typeface="Times New Roman" pitchFamily="18" charset="0"/>
              </a:rPr>
              <a:t>Producing defective goods:  if defective goods are being produced, stop the process</a:t>
            </a:r>
          </a:p>
        </p:txBody>
      </p:sp>
      <p:pic>
        <p:nvPicPr>
          <p:cNvPr id="4" name="Picture 204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227996" y="152400"/>
            <a:ext cx="762000" cy="904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40399708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2"/>
          <p:cNvSpPr>
            <a:spLocks noGrp="1" noChangeArrowheads="1"/>
          </p:cNvSpPr>
          <p:nvPr>
            <p:ph type="title"/>
          </p:nvPr>
        </p:nvSpPr>
        <p:spPr>
          <a:xfrm>
            <a:off x="685800" y="304800"/>
            <a:ext cx="7772400" cy="1143000"/>
          </a:xfrm>
        </p:spPr>
        <p:txBody>
          <a:bodyPr/>
          <a:lstStyle/>
          <a:p>
            <a:pPr algn="l"/>
            <a:r>
              <a:rPr lang="en-US" sz="4000" dirty="0"/>
              <a:t>  Internal (JIT) </a:t>
            </a:r>
            <a:r>
              <a:rPr lang="en-US" sz="4000" dirty="0" smtClean="0"/>
              <a:t>MUDA Relationships</a:t>
            </a:r>
            <a:endParaRPr lang="en-US" sz="4000" dirty="0"/>
          </a:p>
        </p:txBody>
      </p:sp>
      <p:sp>
        <p:nvSpPr>
          <p:cNvPr id="73731" name="Text Box 3"/>
          <p:cNvSpPr txBox="1">
            <a:spLocks noChangeArrowheads="1"/>
          </p:cNvSpPr>
          <p:nvPr/>
        </p:nvSpPr>
        <p:spPr bwMode="auto">
          <a:xfrm>
            <a:off x="990600" y="1371600"/>
            <a:ext cx="7239000" cy="489364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Arial" charset="0"/>
              </a:defRPr>
            </a:lvl1pPr>
            <a:lvl2pPr marL="923925" indent="-457200">
              <a:defRPr>
                <a:solidFill>
                  <a:schemeClr val="tx1"/>
                </a:solidFill>
                <a:latin typeface="Arial" charset="0"/>
              </a:defRPr>
            </a:lvl2pPr>
            <a:lvl3pPr marL="1495425" indent="-457200">
              <a:defRPr>
                <a:solidFill>
                  <a:schemeClr val="tx1"/>
                </a:solidFill>
                <a:latin typeface="Arial" charset="0"/>
              </a:defRPr>
            </a:lvl3pPr>
            <a:lvl4pPr marL="2066925" indent="-457200">
              <a:defRPr>
                <a:solidFill>
                  <a:schemeClr val="tx1"/>
                </a:solidFill>
                <a:latin typeface="Arial" charset="0"/>
              </a:defRPr>
            </a:lvl4pPr>
            <a:lvl5pPr marL="2638425" indent="-457200">
              <a:defRPr>
                <a:solidFill>
                  <a:schemeClr val="tx1"/>
                </a:solidFill>
                <a:latin typeface="Arial" charset="0"/>
              </a:defRPr>
            </a:lvl5pPr>
            <a:lvl6pPr marL="3095625" indent="-457200" fontAlgn="base">
              <a:spcBef>
                <a:spcPct val="0"/>
              </a:spcBef>
              <a:spcAft>
                <a:spcPct val="0"/>
              </a:spcAft>
              <a:defRPr>
                <a:solidFill>
                  <a:schemeClr val="tx1"/>
                </a:solidFill>
                <a:latin typeface="Arial" charset="0"/>
              </a:defRPr>
            </a:lvl6pPr>
            <a:lvl7pPr marL="3552825" indent="-457200" fontAlgn="base">
              <a:spcBef>
                <a:spcPct val="0"/>
              </a:spcBef>
              <a:spcAft>
                <a:spcPct val="0"/>
              </a:spcAft>
              <a:defRPr>
                <a:solidFill>
                  <a:schemeClr val="tx1"/>
                </a:solidFill>
                <a:latin typeface="Arial" charset="0"/>
              </a:defRPr>
            </a:lvl7pPr>
            <a:lvl8pPr marL="4010025" indent="-457200" fontAlgn="base">
              <a:spcBef>
                <a:spcPct val="0"/>
              </a:spcBef>
              <a:spcAft>
                <a:spcPct val="0"/>
              </a:spcAft>
              <a:defRPr>
                <a:solidFill>
                  <a:schemeClr val="tx1"/>
                </a:solidFill>
                <a:latin typeface="Arial" charset="0"/>
              </a:defRPr>
            </a:lvl8pPr>
            <a:lvl9pPr marL="4467225" indent="-457200" fontAlgn="base">
              <a:spcBef>
                <a:spcPct val="0"/>
              </a:spcBef>
              <a:spcAft>
                <a:spcPct val="0"/>
              </a:spcAft>
              <a:defRPr>
                <a:solidFill>
                  <a:schemeClr val="tx1"/>
                </a:solidFill>
                <a:latin typeface="Arial" charset="0"/>
              </a:defRPr>
            </a:lvl9pPr>
          </a:lstStyle>
          <a:p>
            <a:pPr>
              <a:spcBef>
                <a:spcPct val="50000"/>
              </a:spcBef>
            </a:pPr>
            <a:r>
              <a:rPr lang="en-US" sz="2400" b="1" dirty="0">
                <a:latin typeface="Times New Roman" pitchFamily="18" charset="0"/>
              </a:rPr>
              <a:t>Internal Supplier-Customer Relationships:</a:t>
            </a:r>
          </a:p>
          <a:p>
            <a:pPr lvl="3">
              <a:spcBef>
                <a:spcPct val="50000"/>
              </a:spcBef>
              <a:buFontTx/>
              <a:buAutoNum type="arabicPeriod"/>
            </a:pPr>
            <a:r>
              <a:rPr lang="en-US" sz="2400" b="1" dirty="0">
                <a:latin typeface="Times New Roman" pitchFamily="18" charset="0"/>
              </a:rPr>
              <a:t>Overproducing </a:t>
            </a:r>
          </a:p>
          <a:p>
            <a:pPr lvl="3">
              <a:spcBef>
                <a:spcPct val="50000"/>
              </a:spcBef>
              <a:buFontTx/>
              <a:buAutoNum type="arabicPeriod"/>
            </a:pPr>
            <a:r>
              <a:rPr lang="en-US" sz="2400" b="1" dirty="0">
                <a:latin typeface="Times New Roman" pitchFamily="18" charset="0"/>
              </a:rPr>
              <a:t>Waiting</a:t>
            </a:r>
          </a:p>
          <a:p>
            <a:pPr lvl="3">
              <a:spcBef>
                <a:spcPct val="50000"/>
              </a:spcBef>
              <a:buFontTx/>
              <a:buAutoNum type="arabicPeriod"/>
            </a:pPr>
            <a:r>
              <a:rPr lang="en-US" sz="2400" b="1" dirty="0">
                <a:latin typeface="Times New Roman" pitchFamily="18" charset="0"/>
              </a:rPr>
              <a:t>Transporting</a:t>
            </a:r>
          </a:p>
          <a:p>
            <a:pPr lvl="3">
              <a:spcBef>
                <a:spcPct val="50000"/>
              </a:spcBef>
              <a:buFontTx/>
              <a:buAutoNum type="arabicPeriod"/>
            </a:pPr>
            <a:r>
              <a:rPr lang="en-US" sz="2400" b="1" dirty="0">
                <a:latin typeface="Times New Roman" pitchFamily="18" charset="0"/>
              </a:rPr>
              <a:t>Processing itself</a:t>
            </a:r>
          </a:p>
          <a:p>
            <a:pPr lvl="3">
              <a:spcBef>
                <a:spcPct val="50000"/>
              </a:spcBef>
              <a:buFontTx/>
              <a:buAutoNum type="arabicPeriod"/>
            </a:pPr>
            <a:r>
              <a:rPr lang="en-US" sz="2400" b="1" dirty="0">
                <a:latin typeface="Times New Roman" pitchFamily="18" charset="0"/>
              </a:rPr>
              <a:t>Having unnecessary stock on hand</a:t>
            </a:r>
          </a:p>
          <a:p>
            <a:pPr lvl="3">
              <a:spcBef>
                <a:spcPct val="50000"/>
              </a:spcBef>
              <a:buFontTx/>
              <a:buAutoNum type="arabicPeriod"/>
            </a:pPr>
            <a:r>
              <a:rPr lang="en-US" sz="2400" b="1" dirty="0">
                <a:latin typeface="Times New Roman" pitchFamily="18" charset="0"/>
              </a:rPr>
              <a:t>Using unnecessary motion</a:t>
            </a:r>
          </a:p>
          <a:p>
            <a:pPr lvl="3">
              <a:spcBef>
                <a:spcPct val="50000"/>
              </a:spcBef>
              <a:buFontTx/>
              <a:buAutoNum type="arabicPeriod"/>
            </a:pPr>
            <a:r>
              <a:rPr lang="en-US" sz="2400" b="1" dirty="0">
                <a:latin typeface="Times New Roman" pitchFamily="18" charset="0"/>
              </a:rPr>
              <a:t>Producing defective </a:t>
            </a:r>
            <a:r>
              <a:rPr lang="en-US" sz="2400" b="1" dirty="0" smtClean="0">
                <a:latin typeface="Times New Roman" pitchFamily="18" charset="0"/>
              </a:rPr>
              <a:t>goods</a:t>
            </a:r>
          </a:p>
          <a:p>
            <a:pPr lvl="3">
              <a:spcBef>
                <a:spcPct val="50000"/>
              </a:spcBef>
              <a:buFontTx/>
              <a:buAutoNum type="arabicPeriod"/>
            </a:pPr>
            <a:r>
              <a:rPr lang="en-US" b="1" dirty="0" smtClean="0">
                <a:solidFill>
                  <a:srgbClr val="FF0000"/>
                </a:solidFill>
                <a:latin typeface="Times New Roman" pitchFamily="18" charset="0"/>
              </a:rPr>
              <a:t>Human Resource Potential</a:t>
            </a:r>
            <a:endParaRPr lang="en-US" sz="2400" b="1" dirty="0">
              <a:solidFill>
                <a:srgbClr val="FF0000"/>
              </a:solidFill>
              <a:latin typeface="Times New Roman" pitchFamily="18" charset="0"/>
            </a:endParaRPr>
          </a:p>
        </p:txBody>
      </p:sp>
      <p:pic>
        <p:nvPicPr>
          <p:cNvPr id="4" name="Picture 204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227996" y="152400"/>
            <a:ext cx="762000" cy="904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extBox 1"/>
          <p:cNvSpPr txBox="1"/>
          <p:nvPr/>
        </p:nvSpPr>
        <p:spPr>
          <a:xfrm rot="21324863">
            <a:off x="228600" y="2133600"/>
            <a:ext cx="2057400" cy="2554545"/>
          </a:xfrm>
          <a:prstGeom prst="rect">
            <a:avLst/>
          </a:prstGeom>
          <a:solidFill>
            <a:srgbClr val="FFFF00"/>
          </a:solidFill>
          <a:ln>
            <a:solidFill>
              <a:srgbClr val="FF0000"/>
            </a:solidFill>
          </a:ln>
        </p:spPr>
        <p:txBody>
          <a:bodyPr wrap="square" rtlCol="0">
            <a:spAutoFit/>
          </a:bodyPr>
          <a:lstStyle/>
          <a:p>
            <a:r>
              <a:rPr lang="en-US" sz="2000" dirty="0" smtClean="0">
                <a:solidFill>
                  <a:srgbClr val="FF0000"/>
                </a:solidFill>
                <a:effectLst>
                  <a:outerShdw blurRad="38100" dist="38100" dir="2700000" algn="tl">
                    <a:srgbClr val="000000">
                      <a:alpha val="43137"/>
                    </a:srgbClr>
                  </a:outerShdw>
                </a:effectLst>
              </a:rPr>
              <a:t>MUDA is a the Japanese word for waste. Originally the 7 waste, but the 8</a:t>
            </a:r>
            <a:r>
              <a:rPr lang="en-US" sz="2000" baseline="30000" dirty="0" smtClean="0">
                <a:solidFill>
                  <a:srgbClr val="FF0000"/>
                </a:solidFill>
                <a:effectLst>
                  <a:outerShdw blurRad="38100" dist="38100" dir="2700000" algn="tl">
                    <a:srgbClr val="000000">
                      <a:alpha val="43137"/>
                    </a:srgbClr>
                  </a:outerShdw>
                </a:effectLst>
              </a:rPr>
              <a:t>th</a:t>
            </a:r>
            <a:r>
              <a:rPr lang="en-US" sz="2000" dirty="0" smtClean="0">
                <a:solidFill>
                  <a:srgbClr val="FF0000"/>
                </a:solidFill>
                <a:effectLst>
                  <a:outerShdw blurRad="38100" dist="38100" dir="2700000" algn="tl">
                    <a:srgbClr val="000000">
                      <a:alpha val="43137"/>
                    </a:srgbClr>
                  </a:outerShdw>
                </a:effectLst>
              </a:rPr>
              <a:t> has been added to address the waste of human capital</a:t>
            </a:r>
            <a:endParaRPr lang="en-US" sz="2000" dirty="0">
              <a:solidFill>
                <a:srgbClr val="FF0000"/>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57248749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2"/>
          <p:cNvSpPr>
            <a:spLocks noGrp="1" noChangeArrowheads="1"/>
          </p:cNvSpPr>
          <p:nvPr>
            <p:ph type="title"/>
          </p:nvPr>
        </p:nvSpPr>
        <p:spPr/>
        <p:txBody>
          <a:bodyPr/>
          <a:lstStyle/>
          <a:p>
            <a:r>
              <a:rPr lang="en-US" dirty="0"/>
              <a:t>Lean Manufacturing</a:t>
            </a:r>
          </a:p>
        </p:txBody>
      </p:sp>
      <p:sp>
        <p:nvSpPr>
          <p:cNvPr id="50179" name="Rectangle 3"/>
          <p:cNvSpPr>
            <a:spLocks noGrp="1" noChangeArrowheads="1"/>
          </p:cNvSpPr>
          <p:nvPr>
            <p:ph type="body" idx="1"/>
          </p:nvPr>
        </p:nvSpPr>
        <p:spPr>
          <a:xfrm>
            <a:off x="2971800" y="1828800"/>
            <a:ext cx="5715000" cy="3505200"/>
          </a:xfrm>
        </p:spPr>
        <p:txBody>
          <a:bodyPr/>
          <a:lstStyle/>
          <a:p>
            <a:pPr marL="0" indent="0">
              <a:lnSpc>
                <a:spcPct val="105000"/>
              </a:lnSpc>
              <a:buFontTx/>
              <a:buNone/>
            </a:pPr>
            <a:r>
              <a:rPr lang="en-US" sz="2800" dirty="0">
                <a:latin typeface="Times New Roman" pitchFamily="18" charset="0"/>
              </a:rPr>
              <a:t>The book “The Machine that Changed the World” introduced us to the term “Lean Manufacturing.” </a:t>
            </a:r>
          </a:p>
          <a:p>
            <a:pPr marL="0" indent="0">
              <a:lnSpc>
                <a:spcPct val="105000"/>
              </a:lnSpc>
              <a:buFontTx/>
              <a:buNone/>
            </a:pPr>
            <a:r>
              <a:rPr lang="en-US" sz="2800" dirty="0">
                <a:latin typeface="Times New Roman" pitchFamily="18" charset="0"/>
              </a:rPr>
              <a:t>A term used to explain the system used in Japan that had made them a challenger to the American Mass production System.</a:t>
            </a:r>
          </a:p>
        </p:txBody>
      </p:sp>
      <p:pic>
        <p:nvPicPr>
          <p:cNvPr id="50180" name="Picture 4" descr="Machine that Changed the World"/>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295827">
            <a:off x="838200" y="2057400"/>
            <a:ext cx="1835150" cy="2806700"/>
          </a:xfrm>
          <a:prstGeom prst="rect">
            <a:avLst/>
          </a:prstGeom>
          <a:noFill/>
          <a:ln w="57150" cmpd="thinThick">
            <a:solidFill>
              <a:schemeClr val="tx1"/>
            </a:solidFill>
            <a:miter lim="800000"/>
            <a:headEnd/>
            <a:tailEnd/>
          </a:ln>
          <a:extLst>
            <a:ext uri="{909E8E84-426E-40DD-AFC4-6F175D3DCCD1}">
              <a14:hiddenFill xmlns:a14="http://schemas.microsoft.com/office/drawing/2010/main">
                <a:solidFill>
                  <a:srgbClr val="FFFFFF"/>
                </a:solidFill>
              </a14:hiddenFill>
            </a:ext>
          </a:extLst>
        </p:spPr>
      </p:pic>
      <p:pic>
        <p:nvPicPr>
          <p:cNvPr id="5" name="Picture 204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153400" y="152400"/>
            <a:ext cx="762000" cy="904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92975169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Left-Right Arrow 14"/>
          <p:cNvSpPr/>
          <p:nvPr/>
        </p:nvSpPr>
        <p:spPr>
          <a:xfrm>
            <a:off x="4591050" y="1885950"/>
            <a:ext cx="4324350" cy="1828800"/>
          </a:xfrm>
          <a:prstGeom prst="leftRightArrow">
            <a:avLst>
              <a:gd name="adj1" fmla="val 58333"/>
              <a:gd name="adj2" fmla="val 49306"/>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dirty="0"/>
          </a:p>
        </p:txBody>
      </p:sp>
      <p:sp>
        <p:nvSpPr>
          <p:cNvPr id="2051" name="Title 1"/>
          <p:cNvSpPr>
            <a:spLocks noGrp="1"/>
          </p:cNvSpPr>
          <p:nvPr>
            <p:ph type="title"/>
          </p:nvPr>
        </p:nvSpPr>
        <p:spPr>
          <a:xfrm>
            <a:off x="330200" y="228600"/>
            <a:ext cx="8229600" cy="1143000"/>
          </a:xfrm>
        </p:spPr>
        <p:txBody>
          <a:bodyPr/>
          <a:lstStyle/>
          <a:p>
            <a:pPr eaLnBrk="1" hangingPunct="1"/>
            <a:r>
              <a:rPr lang="en-US" altLang="en-US" b="1" dirty="0" smtClean="0">
                <a:solidFill>
                  <a:schemeClr val="tx2"/>
                </a:solidFill>
              </a:rPr>
              <a:t>8 Classic Forms of Waste</a:t>
            </a:r>
          </a:p>
        </p:txBody>
      </p:sp>
      <p:sp>
        <p:nvSpPr>
          <p:cNvPr id="2052" name="Content Placeholder 2"/>
          <p:cNvSpPr>
            <a:spLocks noGrp="1"/>
          </p:cNvSpPr>
          <p:nvPr>
            <p:ph idx="1"/>
          </p:nvPr>
        </p:nvSpPr>
        <p:spPr>
          <a:xfrm>
            <a:off x="295275" y="2798762"/>
            <a:ext cx="8229600" cy="3317875"/>
          </a:xfrm>
        </p:spPr>
        <p:txBody>
          <a:bodyPr/>
          <a:lstStyle/>
          <a:p>
            <a:pPr marL="0" indent="0" eaLnBrk="1" hangingPunct="1">
              <a:lnSpc>
                <a:spcPts val="2600"/>
              </a:lnSpc>
              <a:buFont typeface="Arial" panose="020B0604020202020204" pitchFamily="34" charset="0"/>
              <a:buNone/>
            </a:pPr>
            <a:r>
              <a:rPr lang="en-US" altLang="en-US" sz="2000" b="1" dirty="0" smtClean="0">
                <a:solidFill>
                  <a:schemeClr val="tx2"/>
                </a:solidFill>
              </a:rPr>
              <a:t>T</a:t>
            </a:r>
            <a:r>
              <a:rPr lang="en-US" altLang="en-US" sz="2000" dirty="0" smtClean="0"/>
              <a:t>ransportation </a:t>
            </a:r>
            <a:r>
              <a:rPr lang="en-US" altLang="en-US" sz="1800" dirty="0" smtClean="0"/>
              <a:t>(unnecessary conveyance)</a:t>
            </a:r>
          </a:p>
          <a:p>
            <a:pPr marL="0" indent="0" eaLnBrk="1" hangingPunct="1">
              <a:lnSpc>
                <a:spcPts val="2600"/>
              </a:lnSpc>
              <a:buFont typeface="Arial" panose="020B0604020202020204" pitchFamily="34" charset="0"/>
              <a:buNone/>
            </a:pPr>
            <a:r>
              <a:rPr lang="en-US" altLang="en-US" sz="2000" b="1" dirty="0" smtClean="0">
                <a:solidFill>
                  <a:schemeClr val="tx2"/>
                </a:solidFill>
              </a:rPr>
              <a:t>I</a:t>
            </a:r>
            <a:r>
              <a:rPr lang="en-US" altLang="en-US" sz="2000" dirty="0" smtClean="0"/>
              <a:t>nventory</a:t>
            </a:r>
          </a:p>
          <a:p>
            <a:pPr marL="0" indent="0" eaLnBrk="1" hangingPunct="1">
              <a:lnSpc>
                <a:spcPts val="2600"/>
              </a:lnSpc>
              <a:buFont typeface="Arial" panose="020B0604020202020204" pitchFamily="34" charset="0"/>
              <a:buNone/>
            </a:pPr>
            <a:r>
              <a:rPr lang="en-US" altLang="en-US" sz="2000" b="1" dirty="0" smtClean="0">
                <a:solidFill>
                  <a:schemeClr val="tx2"/>
                </a:solidFill>
              </a:rPr>
              <a:t>M</a:t>
            </a:r>
            <a:r>
              <a:rPr lang="en-US" altLang="en-US" sz="2000" dirty="0" smtClean="0"/>
              <a:t>otion</a:t>
            </a:r>
          </a:p>
          <a:p>
            <a:pPr marL="0" indent="0" eaLnBrk="1" hangingPunct="1">
              <a:lnSpc>
                <a:spcPts val="2600"/>
              </a:lnSpc>
              <a:buFont typeface="Arial" panose="020B0604020202020204" pitchFamily="34" charset="0"/>
              <a:buNone/>
            </a:pPr>
            <a:r>
              <a:rPr lang="en-US" altLang="en-US" sz="2000" b="1" dirty="0" smtClean="0">
                <a:solidFill>
                  <a:schemeClr val="tx2"/>
                </a:solidFill>
              </a:rPr>
              <a:t>P</a:t>
            </a:r>
            <a:r>
              <a:rPr lang="en-US" altLang="en-US" sz="2000" dirty="0" smtClean="0"/>
              <a:t>eople Underutilization</a:t>
            </a:r>
          </a:p>
          <a:p>
            <a:pPr marL="0" indent="0" eaLnBrk="1" hangingPunct="1">
              <a:lnSpc>
                <a:spcPts val="2600"/>
              </a:lnSpc>
              <a:buFont typeface="Arial" panose="020B0604020202020204" pitchFamily="34" charset="0"/>
              <a:buNone/>
            </a:pPr>
            <a:r>
              <a:rPr lang="en-US" altLang="en-US" sz="2000" b="1" dirty="0" smtClean="0">
                <a:solidFill>
                  <a:schemeClr val="tx2"/>
                </a:solidFill>
              </a:rPr>
              <a:t>W</a:t>
            </a:r>
            <a:r>
              <a:rPr lang="en-US" altLang="en-US" sz="2000" dirty="0" smtClean="0"/>
              <a:t>aiting </a:t>
            </a:r>
            <a:r>
              <a:rPr lang="en-US" altLang="en-US" sz="1800" dirty="0" smtClean="0"/>
              <a:t>(delays)</a:t>
            </a:r>
          </a:p>
          <a:p>
            <a:pPr marL="0" indent="0" eaLnBrk="1" hangingPunct="1">
              <a:lnSpc>
                <a:spcPts val="2600"/>
              </a:lnSpc>
              <a:buFont typeface="Arial" panose="020B0604020202020204" pitchFamily="34" charset="0"/>
              <a:buNone/>
            </a:pPr>
            <a:r>
              <a:rPr lang="en-US" altLang="en-US" sz="2000" b="1" dirty="0" smtClean="0">
                <a:solidFill>
                  <a:schemeClr val="tx2"/>
                </a:solidFill>
              </a:rPr>
              <a:t>O</a:t>
            </a:r>
            <a:r>
              <a:rPr lang="en-US" altLang="en-US" sz="2000" dirty="0" smtClean="0"/>
              <a:t>ver processing </a:t>
            </a:r>
            <a:r>
              <a:rPr lang="en-US" altLang="en-US" sz="1800" dirty="0" smtClean="0"/>
              <a:t>(doing extra steps)</a:t>
            </a:r>
          </a:p>
          <a:p>
            <a:pPr marL="0" indent="0" eaLnBrk="1" hangingPunct="1">
              <a:lnSpc>
                <a:spcPts val="2600"/>
              </a:lnSpc>
              <a:buFont typeface="Arial" panose="020B0604020202020204" pitchFamily="34" charset="0"/>
              <a:buNone/>
            </a:pPr>
            <a:r>
              <a:rPr lang="en-US" altLang="en-US" sz="2000" b="1" dirty="0" smtClean="0">
                <a:solidFill>
                  <a:schemeClr val="tx2"/>
                </a:solidFill>
              </a:rPr>
              <a:t>O</a:t>
            </a:r>
            <a:r>
              <a:rPr lang="en-US" altLang="en-US" sz="2000" dirty="0" smtClean="0"/>
              <a:t>verproduction </a:t>
            </a:r>
            <a:r>
              <a:rPr lang="en-US" altLang="en-US" sz="1800" dirty="0" smtClean="0"/>
              <a:t>(doing work not requested)</a:t>
            </a:r>
          </a:p>
          <a:p>
            <a:pPr marL="0" indent="0" eaLnBrk="1" hangingPunct="1">
              <a:lnSpc>
                <a:spcPts val="2600"/>
              </a:lnSpc>
              <a:buFont typeface="Arial" panose="020B0604020202020204" pitchFamily="34" charset="0"/>
              <a:buNone/>
            </a:pPr>
            <a:r>
              <a:rPr lang="en-US" altLang="en-US" sz="2000" b="1" dirty="0" smtClean="0">
                <a:solidFill>
                  <a:schemeClr val="tx2"/>
                </a:solidFill>
              </a:rPr>
              <a:t>D</a:t>
            </a:r>
            <a:r>
              <a:rPr lang="en-US" altLang="en-US" sz="2000" dirty="0" smtClean="0"/>
              <a:t>efects </a:t>
            </a:r>
            <a:r>
              <a:rPr lang="en-US" altLang="en-US" sz="1800" dirty="0" smtClean="0"/>
              <a:t>(includes rework/repair rime to correct mistakes)</a:t>
            </a:r>
          </a:p>
          <a:p>
            <a:pPr marL="0" indent="0" eaLnBrk="1" hangingPunct="1">
              <a:lnSpc>
                <a:spcPts val="2600"/>
              </a:lnSpc>
              <a:buFont typeface="Arial" panose="020B0604020202020204" pitchFamily="34" charset="0"/>
              <a:buNone/>
            </a:pPr>
            <a:endParaRPr lang="en-US" altLang="en-US" sz="2000" dirty="0" smtClean="0"/>
          </a:p>
        </p:txBody>
      </p:sp>
      <p:sp>
        <p:nvSpPr>
          <p:cNvPr id="2053" name="TextBox 3"/>
          <p:cNvSpPr txBox="1">
            <a:spLocks noChangeArrowheads="1"/>
          </p:cNvSpPr>
          <p:nvPr/>
        </p:nvSpPr>
        <p:spPr bwMode="auto">
          <a:xfrm>
            <a:off x="330200" y="1526219"/>
            <a:ext cx="4260849"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en-US" altLang="en-US" sz="2400" dirty="0"/>
              <a:t>Process improvement requires elimination of waste.</a:t>
            </a:r>
          </a:p>
          <a:p>
            <a:pPr eaLnBrk="1" hangingPunct="1">
              <a:spcBef>
                <a:spcPct val="0"/>
              </a:spcBef>
              <a:buFontTx/>
              <a:buNone/>
            </a:pPr>
            <a:r>
              <a:rPr lang="en-US" altLang="en-US" sz="2400" dirty="0"/>
              <a:t>Remember </a:t>
            </a:r>
            <a:r>
              <a:rPr lang="en-US" altLang="en-US" sz="2400" b="1" i="1" dirty="0">
                <a:solidFill>
                  <a:schemeClr val="tx2"/>
                </a:solidFill>
              </a:rPr>
              <a:t>TIM P WOOD</a:t>
            </a:r>
          </a:p>
        </p:txBody>
      </p:sp>
      <p:sp>
        <p:nvSpPr>
          <p:cNvPr id="2058" name="TextBox 1"/>
          <p:cNvSpPr txBox="1">
            <a:spLocks noChangeArrowheads="1"/>
          </p:cNvSpPr>
          <p:nvPr/>
        </p:nvSpPr>
        <p:spPr bwMode="auto">
          <a:xfrm>
            <a:off x="295275" y="6096000"/>
            <a:ext cx="2316163"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en-US" altLang="en-US" sz="1600" b="1" dirty="0">
                <a:solidFill>
                  <a:schemeClr val="bg1"/>
                </a:solidFill>
              </a:rPr>
              <a:t>From the Lean-Six Sigma </a:t>
            </a:r>
          </a:p>
          <a:p>
            <a:pPr eaLnBrk="1" hangingPunct="1">
              <a:spcBef>
                <a:spcPct val="0"/>
              </a:spcBef>
              <a:buFontTx/>
              <a:buNone/>
            </a:pPr>
            <a:r>
              <a:rPr lang="en-US" altLang="en-US" sz="1600" b="1" dirty="0">
                <a:solidFill>
                  <a:schemeClr val="bg1"/>
                </a:solidFill>
              </a:rPr>
              <a:t>Green Belt Certification </a:t>
            </a:r>
          </a:p>
        </p:txBody>
      </p:sp>
      <p:sp>
        <p:nvSpPr>
          <p:cNvPr id="2060" name="TextBox 1"/>
          <p:cNvSpPr txBox="1">
            <a:spLocks noChangeArrowheads="1"/>
          </p:cNvSpPr>
          <p:nvPr/>
        </p:nvSpPr>
        <p:spPr bwMode="auto">
          <a:xfrm>
            <a:off x="295275" y="6096000"/>
            <a:ext cx="496252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en-US" altLang="en-US" sz="1800" b="1" dirty="0">
                <a:solidFill>
                  <a:schemeClr val="bg1"/>
                </a:solidFill>
              </a:rPr>
              <a:t>From the Lean-Six Sigma Green Belt Certification </a:t>
            </a:r>
          </a:p>
        </p:txBody>
      </p:sp>
      <p:pic>
        <p:nvPicPr>
          <p:cNvPr id="2" name="Picture 1"/>
          <p:cNvPicPr>
            <a:picLocks noChangeAspect="1"/>
          </p:cNvPicPr>
          <p:nvPr/>
        </p:nvPicPr>
        <p:blipFill>
          <a:blip r:embed="rId3"/>
          <a:stretch>
            <a:fillRect/>
          </a:stretch>
        </p:blipFill>
        <p:spPr>
          <a:xfrm>
            <a:off x="4647831" y="1143000"/>
            <a:ext cx="4349485" cy="4114800"/>
          </a:xfrm>
          <a:prstGeom prst="rect">
            <a:avLst/>
          </a:prstGeom>
        </p:spPr>
      </p:pic>
    </p:spTree>
    <p:extLst>
      <p:ext uri="{BB962C8B-B14F-4D97-AF65-F5344CB8AC3E}">
        <p14:creationId xmlns:p14="http://schemas.microsoft.com/office/powerpoint/2010/main" val="120677852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Rectangle 2"/>
          <p:cNvSpPr>
            <a:spLocks noGrp="1" noChangeArrowheads="1"/>
          </p:cNvSpPr>
          <p:nvPr>
            <p:ph type="title"/>
          </p:nvPr>
        </p:nvSpPr>
        <p:spPr>
          <a:xfrm>
            <a:off x="685800" y="381000"/>
            <a:ext cx="7772400" cy="1143000"/>
          </a:xfrm>
        </p:spPr>
        <p:txBody>
          <a:bodyPr/>
          <a:lstStyle/>
          <a:p>
            <a:pPr algn="l"/>
            <a:r>
              <a:rPr lang="en-US" dirty="0"/>
              <a:t>  Benefits of JIT</a:t>
            </a:r>
          </a:p>
        </p:txBody>
      </p:sp>
      <p:sp>
        <p:nvSpPr>
          <p:cNvPr id="92163" name="Text Box 3"/>
          <p:cNvSpPr txBox="1">
            <a:spLocks noChangeArrowheads="1"/>
          </p:cNvSpPr>
          <p:nvPr/>
        </p:nvSpPr>
        <p:spPr bwMode="auto">
          <a:xfrm>
            <a:off x="838200" y="1676400"/>
            <a:ext cx="7543800" cy="45799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227013" indent="-227013">
              <a:defRPr>
                <a:solidFill>
                  <a:schemeClr val="tx1"/>
                </a:solidFill>
                <a:latin typeface="Arial" charset="0"/>
              </a:defRPr>
            </a:lvl1pPr>
            <a:lvl2pPr marL="682625" indent="-225425">
              <a:defRPr>
                <a:solidFill>
                  <a:schemeClr val="tx1"/>
                </a:solidFill>
                <a:latin typeface="Arial" charset="0"/>
              </a:defRPr>
            </a:lvl2pPr>
            <a:lvl3pPr>
              <a:defRPr>
                <a:solidFill>
                  <a:schemeClr val="tx1"/>
                </a:solidFill>
                <a:latin typeface="Arial" charset="0"/>
              </a:defRPr>
            </a:lvl3pPr>
            <a:lvl4pPr>
              <a:defRPr>
                <a:solidFill>
                  <a:schemeClr val="tx1"/>
                </a:solidFill>
                <a:latin typeface="Arial" charset="0"/>
              </a:defRPr>
            </a:lvl4pPr>
            <a:lvl5pPr>
              <a:defRPr>
                <a:solidFill>
                  <a:schemeClr val="tx1"/>
                </a:solidFill>
                <a:latin typeface="Arial" charset="0"/>
              </a:defRPr>
            </a:lvl5pPr>
            <a:lvl6pPr fontAlgn="base">
              <a:spcBef>
                <a:spcPct val="0"/>
              </a:spcBef>
              <a:spcAft>
                <a:spcPct val="0"/>
              </a:spcAft>
              <a:defRPr>
                <a:solidFill>
                  <a:schemeClr val="tx1"/>
                </a:solidFill>
                <a:latin typeface="Arial" charset="0"/>
              </a:defRPr>
            </a:lvl6pPr>
            <a:lvl7pPr fontAlgn="base">
              <a:spcBef>
                <a:spcPct val="0"/>
              </a:spcBef>
              <a:spcAft>
                <a:spcPct val="0"/>
              </a:spcAft>
              <a:defRPr>
                <a:solidFill>
                  <a:schemeClr val="tx1"/>
                </a:solidFill>
                <a:latin typeface="Arial" charset="0"/>
              </a:defRPr>
            </a:lvl7pPr>
            <a:lvl8pPr fontAlgn="base">
              <a:spcBef>
                <a:spcPct val="0"/>
              </a:spcBef>
              <a:spcAft>
                <a:spcPct val="0"/>
              </a:spcAft>
              <a:defRPr>
                <a:solidFill>
                  <a:schemeClr val="tx1"/>
                </a:solidFill>
                <a:latin typeface="Arial" charset="0"/>
              </a:defRPr>
            </a:lvl8pPr>
            <a:lvl9pPr fontAlgn="base">
              <a:spcBef>
                <a:spcPct val="0"/>
              </a:spcBef>
              <a:spcAft>
                <a:spcPct val="0"/>
              </a:spcAft>
              <a:defRPr>
                <a:solidFill>
                  <a:schemeClr val="tx1"/>
                </a:solidFill>
                <a:latin typeface="Arial" charset="0"/>
              </a:defRPr>
            </a:lvl9pPr>
          </a:lstStyle>
          <a:p>
            <a:pPr eaLnBrk="0" hangingPunct="0">
              <a:lnSpc>
                <a:spcPct val="90000"/>
              </a:lnSpc>
              <a:spcBef>
                <a:spcPct val="20000"/>
              </a:spcBef>
              <a:buFontTx/>
              <a:buChar char="•"/>
            </a:pPr>
            <a:r>
              <a:rPr kumimoji="1" lang="en-US" sz="3200" b="1" dirty="0">
                <a:latin typeface="Times New Roman" pitchFamily="18" charset="0"/>
              </a:rPr>
              <a:t>Reduce inventory and WIP, which cost $</a:t>
            </a:r>
          </a:p>
          <a:p>
            <a:pPr lvl="1" eaLnBrk="0" hangingPunct="0">
              <a:lnSpc>
                <a:spcPct val="90000"/>
              </a:lnSpc>
              <a:spcBef>
                <a:spcPct val="20000"/>
              </a:spcBef>
              <a:buFontTx/>
              <a:buChar char="–"/>
            </a:pPr>
            <a:r>
              <a:rPr kumimoji="1" lang="en-US" sz="2800" b="1" dirty="0">
                <a:latin typeface="Times New Roman" pitchFamily="18" charset="0"/>
              </a:rPr>
              <a:t>costs of materials and goods</a:t>
            </a:r>
          </a:p>
          <a:p>
            <a:pPr lvl="1" eaLnBrk="0" hangingPunct="0">
              <a:lnSpc>
                <a:spcPct val="90000"/>
              </a:lnSpc>
              <a:spcBef>
                <a:spcPct val="20000"/>
              </a:spcBef>
              <a:buFontTx/>
              <a:buChar char="–"/>
            </a:pPr>
            <a:r>
              <a:rPr kumimoji="1" lang="en-US" sz="2800" b="1" dirty="0">
                <a:latin typeface="Times New Roman" pitchFamily="18" charset="0"/>
              </a:rPr>
              <a:t>labor costs for storage, handling, and protections of the materials and goods,</a:t>
            </a:r>
          </a:p>
          <a:p>
            <a:pPr lvl="1" eaLnBrk="0" hangingPunct="0">
              <a:lnSpc>
                <a:spcPct val="90000"/>
              </a:lnSpc>
              <a:spcBef>
                <a:spcPct val="20000"/>
              </a:spcBef>
              <a:buFontTx/>
              <a:buChar char="–"/>
            </a:pPr>
            <a:r>
              <a:rPr kumimoji="1" lang="en-US" sz="2800" b="1" dirty="0">
                <a:latin typeface="Times New Roman" pitchFamily="18" charset="0"/>
              </a:rPr>
              <a:t>cost of warehouses, real estate, capital equipment used in inventorying</a:t>
            </a:r>
          </a:p>
          <a:p>
            <a:pPr lvl="1" eaLnBrk="0" hangingPunct="0">
              <a:lnSpc>
                <a:spcPct val="90000"/>
              </a:lnSpc>
              <a:spcBef>
                <a:spcPct val="20000"/>
              </a:spcBef>
              <a:buFontTx/>
              <a:buChar char="–"/>
            </a:pPr>
            <a:r>
              <a:rPr kumimoji="1" lang="en-US" sz="2800" b="1" dirty="0">
                <a:latin typeface="Times New Roman" pitchFamily="18" charset="0"/>
              </a:rPr>
              <a:t>cost of spoilage due to damage, deterioration, corrosion, obsolescence, etc.</a:t>
            </a:r>
          </a:p>
          <a:p>
            <a:pPr lvl="1" eaLnBrk="0" hangingPunct="0">
              <a:lnSpc>
                <a:spcPct val="90000"/>
              </a:lnSpc>
              <a:spcBef>
                <a:spcPct val="20000"/>
              </a:spcBef>
              <a:buFontTx/>
              <a:buChar char="–"/>
            </a:pPr>
            <a:r>
              <a:rPr kumimoji="1" lang="en-US" sz="2800" b="1" dirty="0">
                <a:latin typeface="Times New Roman" pitchFamily="18" charset="0"/>
              </a:rPr>
              <a:t>taxes</a:t>
            </a:r>
          </a:p>
          <a:p>
            <a:pPr>
              <a:spcBef>
                <a:spcPct val="50000"/>
              </a:spcBef>
            </a:pPr>
            <a:endParaRPr lang="en-US" sz="2400" b="1" dirty="0">
              <a:latin typeface="Times New Roman" pitchFamily="18" charset="0"/>
            </a:endParaRPr>
          </a:p>
        </p:txBody>
      </p:sp>
      <p:pic>
        <p:nvPicPr>
          <p:cNvPr id="4" name="Picture 204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227996" y="152400"/>
            <a:ext cx="762000" cy="904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81165147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Rectangle 2"/>
          <p:cNvSpPr>
            <a:spLocks noGrp="1" noChangeArrowheads="1"/>
          </p:cNvSpPr>
          <p:nvPr>
            <p:ph type="title"/>
          </p:nvPr>
        </p:nvSpPr>
        <p:spPr/>
        <p:txBody>
          <a:bodyPr/>
          <a:lstStyle/>
          <a:p>
            <a:pPr algn="l"/>
            <a:r>
              <a:rPr lang="en-US" dirty="0"/>
              <a:t>   Benefits of JIT</a:t>
            </a:r>
          </a:p>
        </p:txBody>
      </p:sp>
      <p:sp>
        <p:nvSpPr>
          <p:cNvPr id="94211" name="Rectangle 3"/>
          <p:cNvSpPr>
            <a:spLocks noChangeArrowheads="1"/>
          </p:cNvSpPr>
          <p:nvPr/>
        </p:nvSpPr>
        <p:spPr bwMode="auto">
          <a:xfrm>
            <a:off x="914400" y="1676400"/>
            <a:ext cx="7162800" cy="38084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227013" indent="-227013" eaLnBrk="0" hangingPunct="0">
              <a:lnSpc>
                <a:spcPct val="90000"/>
              </a:lnSpc>
              <a:spcBef>
                <a:spcPct val="50000"/>
              </a:spcBef>
              <a:buFontTx/>
              <a:buChar char="•"/>
            </a:pPr>
            <a:r>
              <a:rPr kumimoji="1" lang="en-US" sz="2800" b="1" dirty="0">
                <a:latin typeface="Times New Roman" pitchFamily="18" charset="0"/>
              </a:rPr>
              <a:t>Forces you to get a grip on your process - becomes a natural driver for continuous improvement</a:t>
            </a:r>
          </a:p>
          <a:p>
            <a:pPr marL="227013" indent="-227013" eaLnBrk="0" hangingPunct="0">
              <a:lnSpc>
                <a:spcPct val="90000"/>
              </a:lnSpc>
              <a:spcBef>
                <a:spcPct val="50000"/>
              </a:spcBef>
              <a:buFontTx/>
              <a:buChar char="•"/>
            </a:pPr>
            <a:r>
              <a:rPr kumimoji="1" lang="en-US" sz="2800" b="1" dirty="0">
                <a:latin typeface="Times New Roman" pitchFamily="18" charset="0"/>
              </a:rPr>
              <a:t>Reduces finished goods inventory - leaves you in a better position to react to changes in the marketplace</a:t>
            </a:r>
          </a:p>
          <a:p>
            <a:pPr marL="227013" indent="-227013" eaLnBrk="0" hangingPunct="0">
              <a:lnSpc>
                <a:spcPct val="90000"/>
              </a:lnSpc>
              <a:spcBef>
                <a:spcPct val="50000"/>
              </a:spcBef>
              <a:buFontTx/>
              <a:buChar char="•"/>
            </a:pPr>
            <a:r>
              <a:rPr kumimoji="1" lang="en-US" sz="2800" b="1" dirty="0">
                <a:latin typeface="Times New Roman" pitchFamily="18" charset="0"/>
              </a:rPr>
              <a:t>Reduces cycle time</a:t>
            </a:r>
          </a:p>
          <a:p>
            <a:pPr marL="227013" indent="-227013" eaLnBrk="0" hangingPunct="0">
              <a:lnSpc>
                <a:spcPct val="90000"/>
              </a:lnSpc>
              <a:spcBef>
                <a:spcPct val="50000"/>
              </a:spcBef>
              <a:buFontTx/>
              <a:buChar char="•"/>
            </a:pPr>
            <a:r>
              <a:rPr kumimoji="1" lang="en-US" sz="2800" b="1" dirty="0">
                <a:latin typeface="Times New Roman" pitchFamily="18" charset="0"/>
              </a:rPr>
              <a:t>Elimination of waste (the </a:t>
            </a:r>
            <a:r>
              <a:rPr kumimoji="1" lang="en-US" sz="2800" b="1" dirty="0" smtClean="0"/>
              <a:t>8 </a:t>
            </a:r>
            <a:r>
              <a:rPr kumimoji="1" lang="en-US" sz="2800" b="1" dirty="0" smtClean="0">
                <a:latin typeface="Times New Roman" pitchFamily="18" charset="0"/>
              </a:rPr>
              <a:t>wastes</a:t>
            </a:r>
            <a:r>
              <a:rPr kumimoji="1" lang="en-US" sz="2800" b="1" dirty="0">
                <a:latin typeface="Times New Roman" pitchFamily="18" charset="0"/>
              </a:rPr>
              <a:t>)</a:t>
            </a:r>
          </a:p>
        </p:txBody>
      </p:sp>
      <p:pic>
        <p:nvPicPr>
          <p:cNvPr id="4" name="Picture 204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227996" y="152400"/>
            <a:ext cx="762000" cy="904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954670411"/>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a:xfrm>
            <a:off x="609600" y="76200"/>
            <a:ext cx="7772400" cy="1143000"/>
          </a:xfrm>
        </p:spPr>
        <p:txBody>
          <a:bodyPr/>
          <a:lstStyle/>
          <a:p>
            <a:r>
              <a:rPr lang="en-US" dirty="0"/>
              <a:t>Lean Tools and Techniques</a:t>
            </a:r>
          </a:p>
        </p:txBody>
      </p:sp>
      <p:sp>
        <p:nvSpPr>
          <p:cNvPr id="4099" name="Rectangle 3"/>
          <p:cNvSpPr>
            <a:spLocks noGrp="1" noChangeArrowheads="1"/>
          </p:cNvSpPr>
          <p:nvPr>
            <p:ph type="body" idx="1"/>
          </p:nvPr>
        </p:nvSpPr>
        <p:spPr>
          <a:xfrm>
            <a:off x="685800" y="1143000"/>
            <a:ext cx="7772400" cy="4648200"/>
          </a:xfrm>
        </p:spPr>
        <p:txBody>
          <a:bodyPr/>
          <a:lstStyle/>
          <a:p>
            <a:r>
              <a:rPr lang="en-US" sz="2800" dirty="0"/>
              <a:t>Lean thinking generates process improvement by following five key steps:</a:t>
            </a:r>
          </a:p>
          <a:p>
            <a:pPr lvl="1">
              <a:buFont typeface="Wingdings" panose="05000000000000000000" pitchFamily="2" charset="2"/>
              <a:buChar char="§"/>
            </a:pPr>
            <a:r>
              <a:rPr lang="en-US" sz="2400" dirty="0"/>
              <a:t>1. Study the process by directly observing the work activities, their connections and flow.</a:t>
            </a:r>
          </a:p>
          <a:p>
            <a:pPr lvl="1">
              <a:buFont typeface="Wingdings" panose="05000000000000000000" pitchFamily="2" charset="2"/>
              <a:buChar char="§"/>
            </a:pPr>
            <a:r>
              <a:rPr lang="en-US" sz="2400" dirty="0"/>
              <a:t>2. Study the process to systematically eliminate wasteful activities, their connections and flow.</a:t>
            </a:r>
          </a:p>
          <a:p>
            <a:pPr lvl="1">
              <a:buFont typeface="Wingdings" panose="05000000000000000000" pitchFamily="2" charset="2"/>
              <a:buChar char="§"/>
            </a:pPr>
            <a:r>
              <a:rPr lang="en-US" sz="2400" dirty="0"/>
              <a:t>3. Establish agreement among those affected by the process in terms of what the process needs to accomplish and how the process will accomplish it.</a:t>
            </a:r>
          </a:p>
          <a:p>
            <a:pPr lvl="1">
              <a:buFont typeface="Wingdings" panose="05000000000000000000" pitchFamily="2" charset="2"/>
              <a:buChar char="§"/>
            </a:pPr>
            <a:r>
              <a:rPr lang="en-US" sz="2400" dirty="0"/>
              <a:t>4. Attack and solve problems using a systematic </a:t>
            </a:r>
            <a:r>
              <a:rPr lang="en-US" sz="2400" dirty="0" smtClean="0"/>
              <a:t>method, like the PDCA Cycle.</a:t>
            </a:r>
            <a:endParaRPr lang="en-US" sz="2400" dirty="0"/>
          </a:p>
          <a:p>
            <a:pPr lvl="1">
              <a:buFont typeface="Wingdings" panose="05000000000000000000" pitchFamily="2" charset="2"/>
              <a:buChar char="§"/>
            </a:pPr>
            <a:r>
              <a:rPr lang="en-US" sz="2400" dirty="0"/>
              <a:t>5. Integrate the above approach throughout the organization </a:t>
            </a:r>
          </a:p>
        </p:txBody>
      </p:sp>
    </p:spTree>
    <p:extLst>
      <p:ext uri="{BB962C8B-B14F-4D97-AF65-F5344CB8AC3E}">
        <p14:creationId xmlns:p14="http://schemas.microsoft.com/office/powerpoint/2010/main" val="341051731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p:txBody>
          <a:bodyPr/>
          <a:lstStyle/>
          <a:p>
            <a:r>
              <a:rPr lang="en-US" dirty="0"/>
              <a:t>Lean Tools and Techniques</a:t>
            </a:r>
          </a:p>
        </p:txBody>
      </p:sp>
      <p:sp>
        <p:nvSpPr>
          <p:cNvPr id="5123" name="Rectangle 3"/>
          <p:cNvSpPr>
            <a:spLocks noGrp="1" noChangeArrowheads="1"/>
          </p:cNvSpPr>
          <p:nvPr>
            <p:ph type="body" idx="1"/>
          </p:nvPr>
        </p:nvSpPr>
        <p:spPr>
          <a:xfrm>
            <a:off x="685800" y="1778540"/>
            <a:ext cx="7772400" cy="4114800"/>
          </a:xfrm>
        </p:spPr>
        <p:txBody>
          <a:bodyPr/>
          <a:lstStyle/>
          <a:p>
            <a:pPr>
              <a:lnSpc>
                <a:spcPct val="90000"/>
              </a:lnSpc>
            </a:pPr>
            <a:r>
              <a:rPr lang="en-US" sz="2400" dirty="0"/>
              <a:t>Lean tools include:</a:t>
            </a:r>
          </a:p>
          <a:p>
            <a:pPr lvl="1">
              <a:lnSpc>
                <a:spcPct val="90000"/>
              </a:lnSpc>
            </a:pPr>
            <a:r>
              <a:rPr lang="en-US" sz="2000" dirty="0"/>
              <a:t>Kaizen</a:t>
            </a:r>
          </a:p>
          <a:p>
            <a:pPr lvl="1">
              <a:lnSpc>
                <a:spcPct val="90000"/>
              </a:lnSpc>
            </a:pPr>
            <a:r>
              <a:rPr lang="en-US" sz="2000" dirty="0"/>
              <a:t>Value stream process mapping</a:t>
            </a:r>
          </a:p>
          <a:p>
            <a:pPr lvl="1">
              <a:lnSpc>
                <a:spcPct val="90000"/>
              </a:lnSpc>
            </a:pPr>
            <a:r>
              <a:rPr lang="en-US" sz="2000" dirty="0"/>
              <a:t>5 S</a:t>
            </a:r>
          </a:p>
          <a:p>
            <a:pPr lvl="1">
              <a:lnSpc>
                <a:spcPct val="90000"/>
              </a:lnSpc>
            </a:pPr>
            <a:r>
              <a:rPr lang="en-US" sz="2000" dirty="0"/>
              <a:t>Kanban</a:t>
            </a:r>
          </a:p>
          <a:p>
            <a:pPr lvl="1">
              <a:lnSpc>
                <a:spcPct val="90000"/>
              </a:lnSpc>
            </a:pPr>
            <a:r>
              <a:rPr lang="en-US" sz="2000" dirty="0"/>
              <a:t>Error proofing</a:t>
            </a:r>
          </a:p>
          <a:p>
            <a:pPr lvl="1">
              <a:lnSpc>
                <a:spcPct val="90000"/>
              </a:lnSpc>
            </a:pPr>
            <a:r>
              <a:rPr lang="en-US" sz="2000" dirty="0"/>
              <a:t>Preventive and predictive maintenance</a:t>
            </a:r>
          </a:p>
          <a:p>
            <a:pPr lvl="1">
              <a:lnSpc>
                <a:spcPct val="90000"/>
              </a:lnSpc>
            </a:pPr>
            <a:r>
              <a:rPr lang="en-US" sz="2000" dirty="0"/>
              <a:t>Setup time reduction</a:t>
            </a:r>
          </a:p>
          <a:p>
            <a:pPr lvl="1">
              <a:lnSpc>
                <a:spcPct val="90000"/>
              </a:lnSpc>
            </a:pPr>
            <a:r>
              <a:rPr lang="en-US" sz="2000" dirty="0"/>
              <a:t>Reduced lot sizes</a:t>
            </a:r>
          </a:p>
          <a:p>
            <a:pPr lvl="1">
              <a:lnSpc>
                <a:spcPct val="90000"/>
              </a:lnSpc>
            </a:pPr>
            <a:r>
              <a:rPr lang="en-US" sz="2000" dirty="0"/>
              <a:t>Line-balancing</a:t>
            </a:r>
          </a:p>
          <a:p>
            <a:pPr lvl="1">
              <a:lnSpc>
                <a:spcPct val="90000"/>
              </a:lnSpc>
            </a:pPr>
            <a:r>
              <a:rPr lang="en-US" sz="2000" dirty="0"/>
              <a:t>Schedule leveling</a:t>
            </a:r>
          </a:p>
          <a:p>
            <a:pPr lvl="1">
              <a:lnSpc>
                <a:spcPct val="90000"/>
              </a:lnSpc>
            </a:pPr>
            <a:r>
              <a:rPr lang="en-US" sz="2000" dirty="0"/>
              <a:t>Standardized work</a:t>
            </a:r>
          </a:p>
          <a:p>
            <a:pPr lvl="1">
              <a:lnSpc>
                <a:spcPct val="90000"/>
              </a:lnSpc>
            </a:pPr>
            <a:r>
              <a:rPr lang="en-US" sz="2000" dirty="0"/>
              <a:t>Visual Management</a:t>
            </a:r>
          </a:p>
        </p:txBody>
      </p:sp>
      <p:pic>
        <p:nvPicPr>
          <p:cNvPr id="5" name="Picture 204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077200" y="271361"/>
            <a:ext cx="762000" cy="904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11900210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a:xfrm>
            <a:off x="685800" y="381000"/>
            <a:ext cx="7772400" cy="1143000"/>
          </a:xfrm>
        </p:spPr>
        <p:txBody>
          <a:bodyPr/>
          <a:lstStyle/>
          <a:p>
            <a:pPr algn="l"/>
            <a:r>
              <a:rPr lang="en-US" altLang="en-US" dirty="0">
                <a:solidFill>
                  <a:schemeClr val="accent2"/>
                </a:solidFill>
              </a:rPr>
              <a:t>Kaizen</a:t>
            </a:r>
          </a:p>
        </p:txBody>
      </p:sp>
      <p:sp>
        <p:nvSpPr>
          <p:cNvPr id="2051" name="Text Box 3"/>
          <p:cNvSpPr txBox="1">
            <a:spLocks noChangeArrowheads="1"/>
          </p:cNvSpPr>
          <p:nvPr/>
        </p:nvSpPr>
        <p:spPr bwMode="auto">
          <a:xfrm>
            <a:off x="838200" y="1600200"/>
            <a:ext cx="7543800" cy="25939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400">
                <a:solidFill>
                  <a:schemeClr val="tx1"/>
                </a:solidFill>
                <a:latin typeface="Times New Roman" panose="02020603050405020304" pitchFamily="18" charset="0"/>
              </a:defRPr>
            </a:lvl1pPr>
            <a:lvl2pPr marL="1651000" indent="-401638">
              <a:defRPr sz="2400">
                <a:solidFill>
                  <a:schemeClr val="tx1"/>
                </a:solidFill>
                <a:latin typeface="Times New Roman" panose="02020603050405020304" pitchFamily="18" charset="0"/>
              </a:defRPr>
            </a:lvl2pPr>
            <a:lvl3pPr marL="1935163">
              <a:defRPr sz="2400">
                <a:solidFill>
                  <a:schemeClr val="tx1"/>
                </a:solidFill>
                <a:latin typeface="Times New Roman" panose="02020603050405020304" pitchFamily="18" charset="0"/>
              </a:defRPr>
            </a:lvl3pPr>
            <a:lvl4pPr marL="2049463">
              <a:defRPr sz="2400">
                <a:solidFill>
                  <a:schemeClr val="tx1"/>
                </a:solidFill>
                <a:latin typeface="Times New Roman" panose="02020603050405020304" pitchFamily="18" charset="0"/>
              </a:defRPr>
            </a:lvl4pPr>
            <a:lvl5pPr marL="2163763">
              <a:defRPr sz="2400">
                <a:solidFill>
                  <a:schemeClr val="tx1"/>
                </a:solidFill>
                <a:latin typeface="Times New Roman" panose="02020603050405020304" pitchFamily="18" charset="0"/>
              </a:defRPr>
            </a:lvl5pPr>
            <a:lvl6pPr marL="2620963" fontAlgn="base">
              <a:spcBef>
                <a:spcPct val="0"/>
              </a:spcBef>
              <a:spcAft>
                <a:spcPct val="0"/>
              </a:spcAft>
              <a:defRPr sz="2400">
                <a:solidFill>
                  <a:schemeClr val="tx1"/>
                </a:solidFill>
                <a:latin typeface="Times New Roman" panose="02020603050405020304" pitchFamily="18" charset="0"/>
              </a:defRPr>
            </a:lvl6pPr>
            <a:lvl7pPr marL="3078163" fontAlgn="base">
              <a:spcBef>
                <a:spcPct val="0"/>
              </a:spcBef>
              <a:spcAft>
                <a:spcPct val="0"/>
              </a:spcAft>
              <a:defRPr sz="2400">
                <a:solidFill>
                  <a:schemeClr val="tx1"/>
                </a:solidFill>
                <a:latin typeface="Times New Roman" panose="02020603050405020304" pitchFamily="18" charset="0"/>
              </a:defRPr>
            </a:lvl7pPr>
            <a:lvl8pPr marL="3535363" fontAlgn="base">
              <a:spcBef>
                <a:spcPct val="0"/>
              </a:spcBef>
              <a:spcAft>
                <a:spcPct val="0"/>
              </a:spcAft>
              <a:defRPr sz="2400">
                <a:solidFill>
                  <a:schemeClr val="tx1"/>
                </a:solidFill>
                <a:latin typeface="Times New Roman" panose="02020603050405020304" pitchFamily="18" charset="0"/>
              </a:defRPr>
            </a:lvl8pPr>
            <a:lvl9pPr marL="3992563" fontAlgn="base">
              <a:spcBef>
                <a:spcPct val="0"/>
              </a:spcBef>
              <a:spcAft>
                <a:spcPct val="0"/>
              </a:spcAft>
              <a:defRPr sz="2400">
                <a:solidFill>
                  <a:schemeClr val="tx1"/>
                </a:solidFill>
                <a:latin typeface="Times New Roman" panose="02020603050405020304" pitchFamily="18" charset="0"/>
              </a:defRPr>
            </a:lvl9pPr>
          </a:lstStyle>
          <a:p>
            <a:pPr>
              <a:spcBef>
                <a:spcPct val="50000"/>
              </a:spcBef>
            </a:pPr>
            <a:r>
              <a:rPr lang="en-US" altLang="en-US" sz="2800" b="1" dirty="0"/>
              <a:t>Kaizen is the name given by Japanese to the concept of continual incremental improvement.</a:t>
            </a:r>
          </a:p>
          <a:p>
            <a:pPr lvl="1">
              <a:spcBef>
                <a:spcPct val="50000"/>
              </a:spcBef>
              <a:buClr>
                <a:schemeClr val="accent2"/>
              </a:buClr>
              <a:buFont typeface="Wingdings" panose="05000000000000000000" pitchFamily="2" charset="2"/>
              <a:buChar char="§"/>
            </a:pPr>
            <a:r>
              <a:rPr lang="en-US" altLang="en-US" sz="3600" b="1" i="1" dirty="0"/>
              <a:t>Kai</a:t>
            </a:r>
            <a:r>
              <a:rPr lang="en-US" altLang="en-US" sz="3600" b="1" dirty="0"/>
              <a:t> means change</a:t>
            </a:r>
          </a:p>
          <a:p>
            <a:pPr lvl="1">
              <a:spcBef>
                <a:spcPct val="50000"/>
              </a:spcBef>
              <a:buClr>
                <a:schemeClr val="accent2"/>
              </a:buClr>
              <a:buFont typeface="Wingdings" panose="05000000000000000000" pitchFamily="2" charset="2"/>
              <a:buChar char="§"/>
            </a:pPr>
            <a:r>
              <a:rPr lang="en-US" altLang="en-US" sz="3600" b="1" i="1" dirty="0"/>
              <a:t>Zen </a:t>
            </a:r>
            <a:r>
              <a:rPr lang="en-US" altLang="en-US" sz="3600" b="1" dirty="0"/>
              <a:t>means good</a:t>
            </a:r>
          </a:p>
        </p:txBody>
      </p:sp>
      <p:sp>
        <p:nvSpPr>
          <p:cNvPr id="2052" name="Text Box 4"/>
          <p:cNvSpPr txBox="1">
            <a:spLocks noChangeArrowheads="1"/>
          </p:cNvSpPr>
          <p:nvPr/>
        </p:nvSpPr>
        <p:spPr bwMode="auto">
          <a:xfrm>
            <a:off x="685800" y="4876800"/>
            <a:ext cx="2209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endParaRPr lang="en-US" altLang="en-US" dirty="0"/>
          </a:p>
        </p:txBody>
      </p:sp>
      <p:sp>
        <p:nvSpPr>
          <p:cNvPr id="2053" name="Text Box 5"/>
          <p:cNvSpPr txBox="1">
            <a:spLocks noChangeArrowheads="1"/>
          </p:cNvSpPr>
          <p:nvPr/>
        </p:nvSpPr>
        <p:spPr bwMode="auto">
          <a:xfrm>
            <a:off x="609600" y="4419600"/>
            <a:ext cx="8229600" cy="17543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US" altLang="en-US" b="1" i="1" dirty="0">
                <a:solidFill>
                  <a:schemeClr val="accent2"/>
                </a:solidFill>
              </a:rPr>
              <a:t> Kaizen uses all the quality tools, philosophies and    techniques we have discussed to date and more</a:t>
            </a:r>
            <a:r>
              <a:rPr lang="en-US" altLang="en-US" b="1" i="1" dirty="0" smtClean="0">
                <a:solidFill>
                  <a:schemeClr val="accent2"/>
                </a:solidFill>
              </a:rPr>
              <a:t>…</a:t>
            </a:r>
          </a:p>
          <a:p>
            <a:pPr algn="ctr">
              <a:spcBef>
                <a:spcPct val="50000"/>
              </a:spcBef>
            </a:pPr>
            <a:r>
              <a:rPr lang="en-US" altLang="en-US" b="1" i="1" dirty="0" smtClean="0">
                <a:solidFill>
                  <a:schemeClr val="accent2"/>
                </a:solidFill>
              </a:rPr>
              <a:t>Trained Teams such as yourselves are empowered to evaluate and change the undesirable to a improved state…  </a:t>
            </a:r>
            <a:endParaRPr lang="en-US" altLang="en-US" b="1" i="1" dirty="0">
              <a:solidFill>
                <a:schemeClr val="accent2"/>
              </a:solidFill>
            </a:endParaRPr>
          </a:p>
        </p:txBody>
      </p:sp>
    </p:spTree>
    <p:extLst>
      <p:ext uri="{BB962C8B-B14F-4D97-AF65-F5344CB8AC3E}">
        <p14:creationId xmlns:p14="http://schemas.microsoft.com/office/powerpoint/2010/main" val="238708405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p:txBody>
          <a:bodyPr/>
          <a:lstStyle/>
          <a:p>
            <a:r>
              <a:rPr lang="en-US" altLang="en-US" dirty="0">
                <a:solidFill>
                  <a:schemeClr val="accent2"/>
                </a:solidFill>
              </a:rPr>
              <a:t>Kaizen Philosophy</a:t>
            </a:r>
          </a:p>
        </p:txBody>
      </p:sp>
      <p:sp>
        <p:nvSpPr>
          <p:cNvPr id="5123" name="Text Box 3"/>
          <p:cNvSpPr txBox="1">
            <a:spLocks noChangeArrowheads="1"/>
          </p:cNvSpPr>
          <p:nvPr/>
        </p:nvSpPr>
        <p:spPr bwMode="auto">
          <a:xfrm>
            <a:off x="1143000" y="1752600"/>
            <a:ext cx="6400800" cy="39385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400">
                <a:solidFill>
                  <a:schemeClr val="tx1"/>
                </a:solidFill>
                <a:latin typeface="Times New Roman" panose="02020603050405020304" pitchFamily="18" charset="0"/>
              </a:defRPr>
            </a:lvl1pPr>
            <a:lvl2pPr marL="1600200" indent="-295275">
              <a:defRPr sz="2400">
                <a:solidFill>
                  <a:schemeClr val="tx1"/>
                </a:solidFill>
                <a:latin typeface="Times New Roman" panose="02020603050405020304" pitchFamily="18" charset="0"/>
              </a:defRPr>
            </a:lvl2pPr>
            <a:lvl3pPr marL="1714500">
              <a:defRPr sz="2400">
                <a:solidFill>
                  <a:schemeClr val="tx1"/>
                </a:solidFill>
                <a:latin typeface="Times New Roman" panose="02020603050405020304" pitchFamily="18" charset="0"/>
              </a:defRPr>
            </a:lvl3pPr>
            <a:lvl4pPr marL="1828800">
              <a:defRPr sz="2400">
                <a:solidFill>
                  <a:schemeClr val="tx1"/>
                </a:solidFill>
                <a:latin typeface="Times New Roman" panose="02020603050405020304" pitchFamily="18" charset="0"/>
              </a:defRPr>
            </a:lvl4pPr>
            <a:lvl5pPr marL="1943100">
              <a:defRPr sz="2400">
                <a:solidFill>
                  <a:schemeClr val="tx1"/>
                </a:solidFill>
                <a:latin typeface="Times New Roman" panose="02020603050405020304" pitchFamily="18" charset="0"/>
              </a:defRPr>
            </a:lvl5pPr>
            <a:lvl6pPr marL="2400300" fontAlgn="base">
              <a:spcBef>
                <a:spcPct val="0"/>
              </a:spcBef>
              <a:spcAft>
                <a:spcPct val="0"/>
              </a:spcAft>
              <a:defRPr sz="2400">
                <a:solidFill>
                  <a:schemeClr val="tx1"/>
                </a:solidFill>
                <a:latin typeface="Times New Roman" panose="02020603050405020304" pitchFamily="18" charset="0"/>
              </a:defRPr>
            </a:lvl6pPr>
            <a:lvl7pPr marL="2857500" fontAlgn="base">
              <a:spcBef>
                <a:spcPct val="0"/>
              </a:spcBef>
              <a:spcAft>
                <a:spcPct val="0"/>
              </a:spcAft>
              <a:defRPr sz="2400">
                <a:solidFill>
                  <a:schemeClr val="tx1"/>
                </a:solidFill>
                <a:latin typeface="Times New Roman" panose="02020603050405020304" pitchFamily="18" charset="0"/>
              </a:defRPr>
            </a:lvl7pPr>
            <a:lvl8pPr marL="3314700" fontAlgn="base">
              <a:spcBef>
                <a:spcPct val="0"/>
              </a:spcBef>
              <a:spcAft>
                <a:spcPct val="0"/>
              </a:spcAft>
              <a:defRPr sz="2400">
                <a:solidFill>
                  <a:schemeClr val="tx1"/>
                </a:solidFill>
                <a:latin typeface="Times New Roman" panose="02020603050405020304" pitchFamily="18" charset="0"/>
              </a:defRPr>
            </a:lvl8pPr>
            <a:lvl9pPr marL="3771900" fontAlgn="base">
              <a:spcBef>
                <a:spcPct val="0"/>
              </a:spcBef>
              <a:spcAft>
                <a:spcPct val="0"/>
              </a:spcAft>
              <a:defRPr sz="2400">
                <a:solidFill>
                  <a:schemeClr val="tx1"/>
                </a:solidFill>
                <a:latin typeface="Times New Roman" panose="02020603050405020304" pitchFamily="18" charset="0"/>
              </a:defRPr>
            </a:lvl9pPr>
          </a:lstStyle>
          <a:p>
            <a:pPr>
              <a:spcBef>
                <a:spcPct val="50000"/>
              </a:spcBef>
            </a:pPr>
            <a:r>
              <a:rPr lang="en-US" altLang="en-US" sz="2800" b="1" dirty="0"/>
              <a:t>If the kaizen philosophy is in place, all aspects of an organization should be improving all the time.</a:t>
            </a:r>
          </a:p>
          <a:p>
            <a:pPr lvl="1">
              <a:spcBef>
                <a:spcPct val="50000"/>
              </a:spcBef>
              <a:buClr>
                <a:schemeClr val="accent2"/>
              </a:buClr>
              <a:buFont typeface="Wingdings" panose="05000000000000000000" pitchFamily="2" charset="2"/>
              <a:buChar char="§"/>
            </a:pPr>
            <a:r>
              <a:rPr lang="en-US" altLang="en-US" sz="2800" b="1" dirty="0"/>
              <a:t>People</a:t>
            </a:r>
          </a:p>
          <a:p>
            <a:pPr lvl="1">
              <a:spcBef>
                <a:spcPct val="50000"/>
              </a:spcBef>
              <a:buClr>
                <a:schemeClr val="accent2"/>
              </a:buClr>
              <a:buFont typeface="Wingdings" panose="05000000000000000000" pitchFamily="2" charset="2"/>
              <a:buChar char="§"/>
            </a:pPr>
            <a:r>
              <a:rPr lang="en-US" altLang="en-US" sz="2800" b="1" dirty="0"/>
              <a:t>Processes</a:t>
            </a:r>
          </a:p>
          <a:p>
            <a:pPr lvl="1">
              <a:spcBef>
                <a:spcPct val="50000"/>
              </a:spcBef>
              <a:buClr>
                <a:schemeClr val="accent2"/>
              </a:buClr>
              <a:buFont typeface="Wingdings" panose="05000000000000000000" pitchFamily="2" charset="2"/>
              <a:buChar char="§"/>
            </a:pPr>
            <a:r>
              <a:rPr lang="en-US" altLang="en-US" sz="2800" b="1" dirty="0"/>
              <a:t>Management Practices</a:t>
            </a:r>
          </a:p>
          <a:p>
            <a:pPr lvl="1">
              <a:spcBef>
                <a:spcPct val="50000"/>
              </a:spcBef>
              <a:buClr>
                <a:schemeClr val="accent2"/>
              </a:buClr>
              <a:buFont typeface="Wingdings" panose="05000000000000000000" pitchFamily="2" charset="2"/>
              <a:buChar char="§"/>
            </a:pPr>
            <a:r>
              <a:rPr lang="en-US" altLang="en-US" sz="2800" b="1" dirty="0"/>
              <a:t>Products</a:t>
            </a:r>
          </a:p>
        </p:txBody>
      </p:sp>
    </p:spTree>
    <p:extLst>
      <p:ext uri="{BB962C8B-B14F-4D97-AF65-F5344CB8AC3E}">
        <p14:creationId xmlns:p14="http://schemas.microsoft.com/office/powerpoint/2010/main" val="13553011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p:txBody>
          <a:bodyPr/>
          <a:lstStyle/>
          <a:p>
            <a:r>
              <a:rPr lang="en-US" altLang="en-US" dirty="0">
                <a:solidFill>
                  <a:schemeClr val="accent2"/>
                </a:solidFill>
              </a:rPr>
              <a:t>Kaizen Value System</a:t>
            </a:r>
          </a:p>
        </p:txBody>
      </p:sp>
      <p:sp>
        <p:nvSpPr>
          <p:cNvPr id="6147" name="Text Box 3"/>
          <p:cNvSpPr txBox="1">
            <a:spLocks noChangeArrowheads="1"/>
          </p:cNvSpPr>
          <p:nvPr/>
        </p:nvSpPr>
        <p:spPr bwMode="auto">
          <a:xfrm>
            <a:off x="1219200" y="2133600"/>
            <a:ext cx="6781800" cy="1800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en-US" sz="2800" b="1" dirty="0"/>
              <a:t>The underlying value system of kaizen can be summarized as continual improvement of all things, at all levels, all the time, forever.</a:t>
            </a:r>
          </a:p>
        </p:txBody>
      </p:sp>
    </p:spTree>
    <p:extLst>
      <p:ext uri="{BB962C8B-B14F-4D97-AF65-F5344CB8AC3E}">
        <p14:creationId xmlns:p14="http://schemas.microsoft.com/office/powerpoint/2010/main" val="279994335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685800" y="228600"/>
            <a:ext cx="7772400" cy="1143000"/>
          </a:xfrm>
        </p:spPr>
        <p:txBody>
          <a:bodyPr/>
          <a:lstStyle/>
          <a:p>
            <a:r>
              <a:rPr lang="en-US" altLang="en-US" dirty="0">
                <a:solidFill>
                  <a:schemeClr val="accent2"/>
                </a:solidFill>
              </a:rPr>
              <a:t>Elements of Kaizen</a:t>
            </a:r>
          </a:p>
        </p:txBody>
      </p:sp>
      <p:pic>
        <p:nvPicPr>
          <p:cNvPr id="8195" name="Picture 3" descr="Kaizen"/>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81200" y="1219200"/>
            <a:ext cx="5187950" cy="49117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1591334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685800" y="0"/>
            <a:ext cx="7772400" cy="1143000"/>
          </a:xfrm>
        </p:spPr>
        <p:txBody>
          <a:bodyPr/>
          <a:lstStyle/>
          <a:p>
            <a:r>
              <a:rPr lang="en-US" altLang="en-US" dirty="0">
                <a:solidFill>
                  <a:schemeClr val="accent2"/>
                </a:solidFill>
              </a:rPr>
              <a:t>Kaizen Checklist</a:t>
            </a:r>
          </a:p>
        </p:txBody>
      </p:sp>
      <p:sp>
        <p:nvSpPr>
          <p:cNvPr id="7171" name="Text Box 3"/>
          <p:cNvSpPr txBox="1">
            <a:spLocks noChangeArrowheads="1"/>
          </p:cNvSpPr>
          <p:nvPr/>
        </p:nvSpPr>
        <p:spPr bwMode="auto">
          <a:xfrm>
            <a:off x="990600" y="1066800"/>
            <a:ext cx="7239000" cy="1187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en-US" b="1" dirty="0"/>
              <a:t>To promote Continual Improvement, consider the following factors everyday and ask the following Question: </a:t>
            </a:r>
            <a:r>
              <a:rPr lang="en-US" altLang="en-US" b="1" i="1" dirty="0"/>
              <a:t>How can this be improved?</a:t>
            </a:r>
          </a:p>
        </p:txBody>
      </p:sp>
      <p:sp>
        <p:nvSpPr>
          <p:cNvPr id="7172" name="Text Box 4"/>
          <p:cNvSpPr txBox="1">
            <a:spLocks noChangeArrowheads="1"/>
          </p:cNvSpPr>
          <p:nvPr/>
        </p:nvSpPr>
        <p:spPr bwMode="auto">
          <a:xfrm>
            <a:off x="990600" y="2286000"/>
            <a:ext cx="3276600" cy="3743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accent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228600" indent="-228600">
              <a:defRPr sz="2400">
                <a:solidFill>
                  <a:schemeClr val="tx1"/>
                </a:solidFill>
                <a:latin typeface="Times New Roman" panose="02020603050405020304" pitchFamily="18" charset="0"/>
              </a:defRPr>
            </a:lvl1pPr>
            <a:lvl2pPr>
              <a:defRPr sz="2400">
                <a:solidFill>
                  <a:schemeClr val="tx1"/>
                </a:solidFill>
                <a:latin typeface="Times New Roman" panose="02020603050405020304" pitchFamily="18" charset="0"/>
              </a:defRPr>
            </a:lvl2pPr>
            <a:lvl3pPr>
              <a:defRPr sz="2400">
                <a:solidFill>
                  <a:schemeClr val="tx1"/>
                </a:solidFill>
                <a:latin typeface="Times New Roman" panose="02020603050405020304" pitchFamily="18" charset="0"/>
              </a:defRPr>
            </a:lvl3pPr>
            <a:lvl4pPr>
              <a:defRPr sz="2400">
                <a:solidFill>
                  <a:schemeClr val="tx1"/>
                </a:solidFill>
                <a:latin typeface="Times New Roman" panose="02020603050405020304" pitchFamily="18" charset="0"/>
              </a:defRPr>
            </a:lvl4pPr>
            <a:lvl5pPr>
              <a:defRPr sz="2400">
                <a:solidFill>
                  <a:schemeClr val="tx1"/>
                </a:solidFill>
                <a:latin typeface="Times New Roman" panose="02020603050405020304" pitchFamily="18" charset="0"/>
              </a:defRPr>
            </a:lvl5pPr>
            <a:lvl6pPr fontAlgn="base">
              <a:spcBef>
                <a:spcPct val="0"/>
              </a:spcBef>
              <a:spcAft>
                <a:spcPct val="0"/>
              </a:spcAft>
              <a:defRPr sz="2400">
                <a:solidFill>
                  <a:schemeClr val="tx1"/>
                </a:solidFill>
                <a:latin typeface="Times New Roman" panose="02020603050405020304" pitchFamily="18" charset="0"/>
              </a:defRPr>
            </a:lvl6pPr>
            <a:lvl7pPr fontAlgn="base">
              <a:spcBef>
                <a:spcPct val="0"/>
              </a:spcBef>
              <a:spcAft>
                <a:spcPct val="0"/>
              </a:spcAft>
              <a:defRPr sz="2400">
                <a:solidFill>
                  <a:schemeClr val="tx1"/>
                </a:solidFill>
                <a:latin typeface="Times New Roman" panose="02020603050405020304" pitchFamily="18" charset="0"/>
              </a:defRPr>
            </a:lvl7pPr>
            <a:lvl8pPr fontAlgn="base">
              <a:spcBef>
                <a:spcPct val="0"/>
              </a:spcBef>
              <a:spcAft>
                <a:spcPct val="0"/>
              </a:spcAft>
              <a:defRPr sz="2400">
                <a:solidFill>
                  <a:schemeClr val="tx1"/>
                </a:solidFill>
                <a:latin typeface="Times New Roman" panose="02020603050405020304" pitchFamily="18" charset="0"/>
              </a:defRPr>
            </a:lvl8pPr>
            <a:lvl9pPr fontAlgn="base">
              <a:spcBef>
                <a:spcPct val="0"/>
              </a:spcBef>
              <a:spcAft>
                <a:spcPct val="0"/>
              </a:spcAft>
              <a:defRPr sz="2400">
                <a:solidFill>
                  <a:schemeClr val="tx1"/>
                </a:solidFill>
                <a:latin typeface="Times New Roman" panose="02020603050405020304" pitchFamily="18" charset="0"/>
              </a:defRPr>
            </a:lvl9pPr>
          </a:lstStyle>
          <a:p>
            <a:pPr>
              <a:spcBef>
                <a:spcPct val="50000"/>
              </a:spcBef>
              <a:buFont typeface="Wingdings" panose="05000000000000000000" pitchFamily="2" charset="2"/>
              <a:buChar char="§"/>
            </a:pPr>
            <a:r>
              <a:rPr lang="en-US" altLang="en-US" b="1" dirty="0">
                <a:solidFill>
                  <a:schemeClr val="accent2"/>
                </a:solidFill>
              </a:rPr>
              <a:t>Personnel at all levels</a:t>
            </a:r>
          </a:p>
          <a:p>
            <a:pPr>
              <a:spcBef>
                <a:spcPct val="50000"/>
              </a:spcBef>
              <a:buFont typeface="Wingdings" panose="05000000000000000000" pitchFamily="2" charset="2"/>
              <a:buChar char="§"/>
            </a:pPr>
            <a:r>
              <a:rPr lang="en-US" altLang="en-US" b="1" dirty="0">
                <a:solidFill>
                  <a:schemeClr val="accent2"/>
                </a:solidFill>
              </a:rPr>
              <a:t>Work Techniques</a:t>
            </a:r>
          </a:p>
          <a:p>
            <a:pPr>
              <a:spcBef>
                <a:spcPct val="50000"/>
              </a:spcBef>
              <a:buFont typeface="Wingdings" panose="05000000000000000000" pitchFamily="2" charset="2"/>
              <a:buChar char="§"/>
            </a:pPr>
            <a:r>
              <a:rPr lang="en-US" altLang="en-US" b="1" dirty="0">
                <a:solidFill>
                  <a:schemeClr val="accent2"/>
                </a:solidFill>
              </a:rPr>
              <a:t>Work Methods</a:t>
            </a:r>
          </a:p>
          <a:p>
            <a:pPr>
              <a:spcBef>
                <a:spcPct val="50000"/>
              </a:spcBef>
              <a:buFont typeface="Wingdings" panose="05000000000000000000" pitchFamily="2" charset="2"/>
              <a:buChar char="§"/>
            </a:pPr>
            <a:r>
              <a:rPr lang="en-US" altLang="en-US" b="1" dirty="0">
                <a:solidFill>
                  <a:schemeClr val="accent2"/>
                </a:solidFill>
              </a:rPr>
              <a:t>Time</a:t>
            </a:r>
          </a:p>
          <a:p>
            <a:pPr>
              <a:spcBef>
                <a:spcPct val="50000"/>
              </a:spcBef>
              <a:buFont typeface="Wingdings" panose="05000000000000000000" pitchFamily="2" charset="2"/>
              <a:buChar char="§"/>
            </a:pPr>
            <a:r>
              <a:rPr lang="en-US" altLang="en-US" b="1" dirty="0">
                <a:solidFill>
                  <a:schemeClr val="accent2"/>
                </a:solidFill>
              </a:rPr>
              <a:t>Facilities</a:t>
            </a:r>
          </a:p>
          <a:p>
            <a:pPr>
              <a:spcBef>
                <a:spcPct val="50000"/>
              </a:spcBef>
              <a:buFont typeface="Wingdings" panose="05000000000000000000" pitchFamily="2" charset="2"/>
              <a:buChar char="§"/>
            </a:pPr>
            <a:r>
              <a:rPr lang="en-US" altLang="en-US" b="1" dirty="0">
                <a:solidFill>
                  <a:schemeClr val="accent2"/>
                </a:solidFill>
              </a:rPr>
              <a:t>Equipment</a:t>
            </a:r>
          </a:p>
          <a:p>
            <a:pPr>
              <a:spcBef>
                <a:spcPct val="50000"/>
              </a:spcBef>
              <a:buFont typeface="Wingdings" panose="05000000000000000000" pitchFamily="2" charset="2"/>
              <a:buChar char="§"/>
            </a:pPr>
            <a:r>
              <a:rPr lang="en-US" altLang="en-US" b="1" dirty="0">
                <a:solidFill>
                  <a:schemeClr val="accent2"/>
                </a:solidFill>
              </a:rPr>
              <a:t>Systems</a:t>
            </a:r>
          </a:p>
        </p:txBody>
      </p:sp>
      <p:sp>
        <p:nvSpPr>
          <p:cNvPr id="7173" name="Text Box 5"/>
          <p:cNvSpPr txBox="1">
            <a:spLocks noChangeArrowheads="1"/>
          </p:cNvSpPr>
          <p:nvPr/>
        </p:nvSpPr>
        <p:spPr bwMode="auto">
          <a:xfrm>
            <a:off x="4800600" y="2286000"/>
            <a:ext cx="3581400" cy="3743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228600" indent="-228600">
              <a:defRPr sz="2400">
                <a:solidFill>
                  <a:schemeClr val="tx1"/>
                </a:solidFill>
                <a:latin typeface="Times New Roman" panose="02020603050405020304" pitchFamily="18" charset="0"/>
              </a:defRPr>
            </a:lvl1pPr>
            <a:lvl2pPr>
              <a:defRPr sz="2400">
                <a:solidFill>
                  <a:schemeClr val="tx1"/>
                </a:solidFill>
                <a:latin typeface="Times New Roman" panose="02020603050405020304" pitchFamily="18" charset="0"/>
              </a:defRPr>
            </a:lvl2pPr>
            <a:lvl3pPr>
              <a:defRPr sz="2400">
                <a:solidFill>
                  <a:schemeClr val="tx1"/>
                </a:solidFill>
                <a:latin typeface="Times New Roman" panose="02020603050405020304" pitchFamily="18" charset="0"/>
              </a:defRPr>
            </a:lvl3pPr>
            <a:lvl4pPr>
              <a:defRPr sz="2400">
                <a:solidFill>
                  <a:schemeClr val="tx1"/>
                </a:solidFill>
                <a:latin typeface="Times New Roman" panose="02020603050405020304" pitchFamily="18" charset="0"/>
              </a:defRPr>
            </a:lvl4pPr>
            <a:lvl5pPr>
              <a:defRPr sz="2400">
                <a:solidFill>
                  <a:schemeClr val="tx1"/>
                </a:solidFill>
                <a:latin typeface="Times New Roman" panose="02020603050405020304" pitchFamily="18" charset="0"/>
              </a:defRPr>
            </a:lvl5pPr>
            <a:lvl6pPr fontAlgn="base">
              <a:spcBef>
                <a:spcPct val="0"/>
              </a:spcBef>
              <a:spcAft>
                <a:spcPct val="0"/>
              </a:spcAft>
              <a:defRPr sz="2400">
                <a:solidFill>
                  <a:schemeClr val="tx1"/>
                </a:solidFill>
                <a:latin typeface="Times New Roman" panose="02020603050405020304" pitchFamily="18" charset="0"/>
              </a:defRPr>
            </a:lvl6pPr>
            <a:lvl7pPr fontAlgn="base">
              <a:spcBef>
                <a:spcPct val="0"/>
              </a:spcBef>
              <a:spcAft>
                <a:spcPct val="0"/>
              </a:spcAft>
              <a:defRPr sz="2400">
                <a:solidFill>
                  <a:schemeClr val="tx1"/>
                </a:solidFill>
                <a:latin typeface="Times New Roman" panose="02020603050405020304" pitchFamily="18" charset="0"/>
              </a:defRPr>
            </a:lvl7pPr>
            <a:lvl8pPr fontAlgn="base">
              <a:spcBef>
                <a:spcPct val="0"/>
              </a:spcBef>
              <a:spcAft>
                <a:spcPct val="0"/>
              </a:spcAft>
              <a:defRPr sz="2400">
                <a:solidFill>
                  <a:schemeClr val="tx1"/>
                </a:solidFill>
                <a:latin typeface="Times New Roman" panose="02020603050405020304" pitchFamily="18" charset="0"/>
              </a:defRPr>
            </a:lvl8pPr>
            <a:lvl9pPr fontAlgn="base">
              <a:spcBef>
                <a:spcPct val="0"/>
              </a:spcBef>
              <a:spcAft>
                <a:spcPct val="0"/>
              </a:spcAft>
              <a:defRPr sz="2400">
                <a:solidFill>
                  <a:schemeClr val="tx1"/>
                </a:solidFill>
                <a:latin typeface="Times New Roman" panose="02020603050405020304" pitchFamily="18" charset="0"/>
              </a:defRPr>
            </a:lvl9pPr>
          </a:lstStyle>
          <a:p>
            <a:pPr>
              <a:spcBef>
                <a:spcPct val="50000"/>
              </a:spcBef>
              <a:buFont typeface="Wingdings" panose="05000000000000000000" pitchFamily="2" charset="2"/>
              <a:buChar char="§"/>
            </a:pPr>
            <a:r>
              <a:rPr lang="en-US" altLang="en-US" b="1" dirty="0">
                <a:solidFill>
                  <a:schemeClr val="accent2"/>
                </a:solidFill>
              </a:rPr>
              <a:t>Software</a:t>
            </a:r>
          </a:p>
          <a:p>
            <a:pPr>
              <a:spcBef>
                <a:spcPct val="50000"/>
              </a:spcBef>
              <a:buFont typeface="Wingdings" panose="05000000000000000000" pitchFamily="2" charset="2"/>
              <a:buChar char="§"/>
            </a:pPr>
            <a:r>
              <a:rPr lang="en-US" altLang="en-US" b="1" dirty="0">
                <a:solidFill>
                  <a:schemeClr val="accent2"/>
                </a:solidFill>
              </a:rPr>
              <a:t>Tools</a:t>
            </a:r>
          </a:p>
          <a:p>
            <a:pPr>
              <a:spcBef>
                <a:spcPct val="50000"/>
              </a:spcBef>
              <a:buFont typeface="Wingdings" panose="05000000000000000000" pitchFamily="2" charset="2"/>
              <a:buChar char="§"/>
            </a:pPr>
            <a:r>
              <a:rPr lang="en-US" altLang="en-US" b="1" dirty="0">
                <a:solidFill>
                  <a:schemeClr val="accent2"/>
                </a:solidFill>
              </a:rPr>
              <a:t>Materials</a:t>
            </a:r>
          </a:p>
          <a:p>
            <a:pPr>
              <a:spcBef>
                <a:spcPct val="50000"/>
              </a:spcBef>
              <a:buFont typeface="Wingdings" panose="05000000000000000000" pitchFamily="2" charset="2"/>
              <a:buChar char="§"/>
            </a:pPr>
            <a:r>
              <a:rPr lang="en-US" altLang="en-US" b="1" dirty="0">
                <a:solidFill>
                  <a:schemeClr val="accent2"/>
                </a:solidFill>
              </a:rPr>
              <a:t>Plant Layout</a:t>
            </a:r>
          </a:p>
          <a:p>
            <a:pPr>
              <a:spcBef>
                <a:spcPct val="50000"/>
              </a:spcBef>
              <a:buFont typeface="Wingdings" panose="05000000000000000000" pitchFamily="2" charset="2"/>
              <a:buChar char="§"/>
            </a:pPr>
            <a:r>
              <a:rPr lang="en-US" altLang="en-US" b="1" dirty="0">
                <a:solidFill>
                  <a:schemeClr val="accent2"/>
                </a:solidFill>
              </a:rPr>
              <a:t>Production Levels</a:t>
            </a:r>
          </a:p>
          <a:p>
            <a:pPr>
              <a:spcBef>
                <a:spcPct val="50000"/>
              </a:spcBef>
              <a:buFont typeface="Wingdings" panose="05000000000000000000" pitchFamily="2" charset="2"/>
              <a:buChar char="§"/>
            </a:pPr>
            <a:r>
              <a:rPr lang="en-US" altLang="en-US" b="1" dirty="0">
                <a:solidFill>
                  <a:schemeClr val="accent2"/>
                </a:solidFill>
              </a:rPr>
              <a:t>Inventory</a:t>
            </a:r>
          </a:p>
          <a:p>
            <a:pPr>
              <a:spcBef>
                <a:spcPct val="50000"/>
              </a:spcBef>
              <a:buFont typeface="Wingdings" panose="05000000000000000000" pitchFamily="2" charset="2"/>
              <a:buChar char="§"/>
            </a:pPr>
            <a:r>
              <a:rPr lang="en-US" altLang="en-US" b="1" dirty="0">
                <a:solidFill>
                  <a:schemeClr val="accent2"/>
                </a:solidFill>
              </a:rPr>
              <a:t>Paradigms (mind-sets)</a:t>
            </a:r>
          </a:p>
        </p:txBody>
      </p:sp>
    </p:spTree>
    <p:extLst>
      <p:ext uri="{BB962C8B-B14F-4D97-AF65-F5344CB8AC3E}">
        <p14:creationId xmlns:p14="http://schemas.microsoft.com/office/powerpoint/2010/main" val="160501303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Rectangle 2"/>
          <p:cNvSpPr>
            <a:spLocks noGrp="1" noChangeArrowheads="1"/>
          </p:cNvSpPr>
          <p:nvPr>
            <p:ph type="title"/>
          </p:nvPr>
        </p:nvSpPr>
        <p:spPr/>
        <p:txBody>
          <a:bodyPr/>
          <a:lstStyle/>
          <a:p>
            <a:r>
              <a:rPr lang="en-US" dirty="0"/>
              <a:t>Some History</a:t>
            </a:r>
          </a:p>
        </p:txBody>
      </p:sp>
      <p:sp>
        <p:nvSpPr>
          <p:cNvPr id="101379" name="Rectangle 3"/>
          <p:cNvSpPr>
            <a:spLocks noGrp="1" noChangeArrowheads="1"/>
          </p:cNvSpPr>
          <p:nvPr>
            <p:ph type="body" idx="1"/>
          </p:nvPr>
        </p:nvSpPr>
        <p:spPr>
          <a:xfrm>
            <a:off x="838200" y="1600200"/>
            <a:ext cx="7467600" cy="3276600"/>
          </a:xfrm>
        </p:spPr>
        <p:txBody>
          <a:bodyPr/>
          <a:lstStyle/>
          <a:p>
            <a:pPr marL="0" indent="0">
              <a:buFontTx/>
              <a:buNone/>
            </a:pPr>
            <a:r>
              <a:rPr lang="en-US" sz="2800" dirty="0">
                <a:latin typeface="Times New Roman" pitchFamily="18" charset="0"/>
              </a:rPr>
              <a:t>Before World War II </a:t>
            </a:r>
            <a:r>
              <a:rPr kumimoji="1" lang="en-US" sz="2800" dirty="0">
                <a:latin typeface="Times New Roman" pitchFamily="18" charset="0"/>
              </a:rPr>
              <a:t>Kiichiro Toyoda had studied and admired the Ford  Motor Company mass production system. This system in fact was a major factor in the defeat of Japan in WWII.</a:t>
            </a:r>
          </a:p>
          <a:p>
            <a:pPr marL="0" indent="0">
              <a:buFontTx/>
              <a:buNone/>
            </a:pPr>
            <a:r>
              <a:rPr kumimoji="1" lang="en-US" sz="2800" dirty="0">
                <a:latin typeface="Times New Roman" pitchFamily="18" charset="0"/>
              </a:rPr>
              <a:t>Toyoda wanted to rebuild his broken business after the war, but the country was in ruins, broke and without resources.</a:t>
            </a:r>
          </a:p>
          <a:p>
            <a:pPr marL="0" indent="0">
              <a:buFontTx/>
              <a:buNone/>
            </a:pPr>
            <a:endParaRPr kumimoji="1" lang="en-US" sz="2800" dirty="0">
              <a:latin typeface="Times New Roman" pitchFamily="18" charset="0"/>
            </a:endParaRPr>
          </a:p>
        </p:txBody>
      </p:sp>
      <p:pic>
        <p:nvPicPr>
          <p:cNvPr id="4" name="Picture 2048"/>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153400" y="152400"/>
            <a:ext cx="762000" cy="904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Picture 4" descr="Machine that Changed the World"/>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295827">
            <a:off x="5879866" y="4761829"/>
            <a:ext cx="1130008" cy="1728248"/>
          </a:xfrm>
          <a:prstGeom prst="rect">
            <a:avLst/>
          </a:prstGeom>
          <a:noFill/>
          <a:ln w="57150" cmpd="thinThick">
            <a:solidFill>
              <a:schemeClr val="tx1"/>
            </a:solidFill>
            <a:miter lim="800000"/>
            <a:headEnd/>
            <a:tailEnd/>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5162386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76200" y="113590"/>
            <a:ext cx="4724400" cy="3689860"/>
          </a:xfrm>
          <a:prstGeom prst="rect">
            <a:avLst/>
          </a:prstGeom>
        </p:spPr>
      </p:pic>
      <p:pic>
        <p:nvPicPr>
          <p:cNvPr id="5" name="Picture 4"/>
          <p:cNvPicPr>
            <a:picLocks noChangeAspect="1"/>
          </p:cNvPicPr>
          <p:nvPr/>
        </p:nvPicPr>
        <p:blipFill>
          <a:blip r:embed="rId3"/>
          <a:stretch>
            <a:fillRect/>
          </a:stretch>
        </p:blipFill>
        <p:spPr>
          <a:xfrm rot="152455">
            <a:off x="5325977" y="763202"/>
            <a:ext cx="3600450" cy="4895850"/>
          </a:xfrm>
          <a:prstGeom prst="rect">
            <a:avLst/>
          </a:prstGeom>
        </p:spPr>
      </p:pic>
      <p:pic>
        <p:nvPicPr>
          <p:cNvPr id="6" name="Picture 5"/>
          <p:cNvPicPr>
            <a:picLocks noChangeAspect="1"/>
          </p:cNvPicPr>
          <p:nvPr/>
        </p:nvPicPr>
        <p:blipFill>
          <a:blip r:embed="rId4"/>
          <a:stretch>
            <a:fillRect/>
          </a:stretch>
        </p:blipFill>
        <p:spPr>
          <a:xfrm rot="21386698">
            <a:off x="419132" y="3877618"/>
            <a:ext cx="4721731" cy="2673955"/>
          </a:xfrm>
          <a:prstGeom prst="rect">
            <a:avLst/>
          </a:prstGeom>
        </p:spPr>
      </p:pic>
    </p:spTree>
    <p:extLst>
      <p:ext uri="{BB962C8B-B14F-4D97-AF65-F5344CB8AC3E}">
        <p14:creationId xmlns:p14="http://schemas.microsoft.com/office/powerpoint/2010/main" val="254577558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a:xfrm>
            <a:off x="685800" y="457200"/>
            <a:ext cx="7772400" cy="1143000"/>
          </a:xfrm>
        </p:spPr>
        <p:txBody>
          <a:bodyPr/>
          <a:lstStyle/>
          <a:p>
            <a:r>
              <a:rPr lang="en-US" altLang="en-US" dirty="0">
                <a:solidFill>
                  <a:schemeClr val="accent2"/>
                </a:solidFill>
              </a:rPr>
              <a:t>Kaizen and Problem Solving</a:t>
            </a:r>
          </a:p>
        </p:txBody>
      </p:sp>
      <p:sp>
        <p:nvSpPr>
          <p:cNvPr id="15363" name="Text Box 3"/>
          <p:cNvSpPr txBox="1">
            <a:spLocks noChangeArrowheads="1"/>
          </p:cNvSpPr>
          <p:nvPr/>
        </p:nvSpPr>
        <p:spPr bwMode="auto">
          <a:xfrm>
            <a:off x="1295400" y="1981200"/>
            <a:ext cx="7162800" cy="2441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en-US" sz="2800" b="1" dirty="0"/>
              <a:t>The starting point for improvement is to recognize the need, which comes from recognition of a problem!</a:t>
            </a:r>
          </a:p>
          <a:p>
            <a:pPr>
              <a:spcBef>
                <a:spcPct val="50000"/>
              </a:spcBef>
            </a:pPr>
            <a:r>
              <a:rPr lang="en-US" altLang="en-US" sz="2800" b="1" dirty="0"/>
              <a:t>If no problem is recognized there is no recognition of the need for improvement!</a:t>
            </a:r>
          </a:p>
        </p:txBody>
      </p:sp>
      <p:sp>
        <p:nvSpPr>
          <p:cNvPr id="15364" name="Text Box 4"/>
          <p:cNvSpPr txBox="1">
            <a:spLocks noChangeArrowheads="1"/>
          </p:cNvSpPr>
          <p:nvPr/>
        </p:nvSpPr>
        <p:spPr bwMode="auto">
          <a:xfrm>
            <a:off x="1066800" y="4800600"/>
            <a:ext cx="7391400" cy="579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en-US" sz="3200" b="1" i="1" dirty="0">
                <a:solidFill>
                  <a:schemeClr val="accent2"/>
                </a:solidFill>
              </a:rPr>
              <a:t>Complacency is the arch-enemy of Kaizen</a:t>
            </a:r>
            <a:r>
              <a:rPr lang="en-US" altLang="en-US" dirty="0"/>
              <a:t> </a:t>
            </a:r>
          </a:p>
        </p:txBody>
      </p:sp>
    </p:spTree>
    <p:extLst>
      <p:ext uri="{BB962C8B-B14F-4D97-AF65-F5344CB8AC3E}">
        <p14:creationId xmlns:p14="http://schemas.microsoft.com/office/powerpoint/2010/main" val="343562402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a:xfrm>
            <a:off x="685800" y="228600"/>
            <a:ext cx="7772400" cy="1143000"/>
          </a:xfrm>
        </p:spPr>
        <p:txBody>
          <a:bodyPr/>
          <a:lstStyle/>
          <a:p>
            <a:r>
              <a:rPr lang="en-US" altLang="en-US" dirty="0">
                <a:solidFill>
                  <a:schemeClr val="accent2"/>
                </a:solidFill>
              </a:rPr>
              <a:t>The Kaizen Five-Step Plan</a:t>
            </a:r>
            <a:r>
              <a:rPr lang="en-US" altLang="en-US" dirty="0"/>
              <a:t> </a:t>
            </a:r>
          </a:p>
        </p:txBody>
      </p:sp>
      <p:sp>
        <p:nvSpPr>
          <p:cNvPr id="17411" name="Text Box 3"/>
          <p:cNvSpPr txBox="1">
            <a:spLocks noChangeArrowheads="1"/>
          </p:cNvSpPr>
          <p:nvPr/>
        </p:nvSpPr>
        <p:spPr bwMode="auto">
          <a:xfrm>
            <a:off x="990600" y="1295400"/>
            <a:ext cx="7086600" cy="46053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tabLst>
                <a:tab pos="1085850" algn="l"/>
              </a:tabLst>
              <a:defRPr sz="2400">
                <a:solidFill>
                  <a:schemeClr val="tx1"/>
                </a:solidFill>
                <a:latin typeface="Times New Roman" panose="02020603050405020304" pitchFamily="18" charset="0"/>
              </a:defRPr>
            </a:lvl1pPr>
            <a:lvl2pPr>
              <a:tabLst>
                <a:tab pos="1085850" algn="l"/>
              </a:tabLst>
              <a:defRPr sz="2400">
                <a:solidFill>
                  <a:schemeClr val="tx1"/>
                </a:solidFill>
                <a:latin typeface="Times New Roman" panose="02020603050405020304" pitchFamily="18" charset="0"/>
              </a:defRPr>
            </a:lvl2pPr>
            <a:lvl3pPr>
              <a:tabLst>
                <a:tab pos="1085850" algn="l"/>
              </a:tabLst>
              <a:defRPr sz="2400">
                <a:solidFill>
                  <a:schemeClr val="tx1"/>
                </a:solidFill>
                <a:latin typeface="Times New Roman" panose="02020603050405020304" pitchFamily="18" charset="0"/>
              </a:defRPr>
            </a:lvl3pPr>
            <a:lvl4pPr>
              <a:tabLst>
                <a:tab pos="1085850" algn="l"/>
              </a:tabLst>
              <a:defRPr sz="2400">
                <a:solidFill>
                  <a:schemeClr val="tx1"/>
                </a:solidFill>
                <a:latin typeface="Times New Roman" panose="02020603050405020304" pitchFamily="18" charset="0"/>
              </a:defRPr>
            </a:lvl4pPr>
            <a:lvl5pPr>
              <a:tabLst>
                <a:tab pos="1085850" algn="l"/>
              </a:tabLst>
              <a:defRPr sz="2400">
                <a:solidFill>
                  <a:schemeClr val="tx1"/>
                </a:solidFill>
                <a:latin typeface="Times New Roman" panose="02020603050405020304" pitchFamily="18" charset="0"/>
              </a:defRPr>
            </a:lvl5pPr>
            <a:lvl6pPr fontAlgn="base">
              <a:spcBef>
                <a:spcPct val="0"/>
              </a:spcBef>
              <a:spcAft>
                <a:spcPct val="0"/>
              </a:spcAft>
              <a:tabLst>
                <a:tab pos="1085850" algn="l"/>
              </a:tabLst>
              <a:defRPr sz="2400">
                <a:solidFill>
                  <a:schemeClr val="tx1"/>
                </a:solidFill>
                <a:latin typeface="Times New Roman" panose="02020603050405020304" pitchFamily="18" charset="0"/>
              </a:defRPr>
            </a:lvl6pPr>
            <a:lvl7pPr fontAlgn="base">
              <a:spcBef>
                <a:spcPct val="0"/>
              </a:spcBef>
              <a:spcAft>
                <a:spcPct val="0"/>
              </a:spcAft>
              <a:tabLst>
                <a:tab pos="1085850" algn="l"/>
              </a:tabLst>
              <a:defRPr sz="2400">
                <a:solidFill>
                  <a:schemeClr val="tx1"/>
                </a:solidFill>
                <a:latin typeface="Times New Roman" panose="02020603050405020304" pitchFamily="18" charset="0"/>
              </a:defRPr>
            </a:lvl7pPr>
            <a:lvl8pPr fontAlgn="base">
              <a:spcBef>
                <a:spcPct val="0"/>
              </a:spcBef>
              <a:spcAft>
                <a:spcPct val="0"/>
              </a:spcAft>
              <a:tabLst>
                <a:tab pos="1085850" algn="l"/>
              </a:tabLst>
              <a:defRPr sz="2400">
                <a:solidFill>
                  <a:schemeClr val="tx1"/>
                </a:solidFill>
                <a:latin typeface="Times New Roman" panose="02020603050405020304" pitchFamily="18" charset="0"/>
              </a:defRPr>
            </a:lvl8pPr>
            <a:lvl9pPr fontAlgn="base">
              <a:spcBef>
                <a:spcPct val="0"/>
              </a:spcBef>
              <a:spcAft>
                <a:spcPct val="0"/>
              </a:spcAft>
              <a:tabLst>
                <a:tab pos="1085850" algn="l"/>
              </a:tabLst>
              <a:defRPr sz="2400">
                <a:solidFill>
                  <a:schemeClr val="tx1"/>
                </a:solidFill>
                <a:latin typeface="Times New Roman" panose="02020603050405020304" pitchFamily="18" charset="0"/>
              </a:defRPr>
            </a:lvl9pPr>
          </a:lstStyle>
          <a:p>
            <a:pPr>
              <a:spcBef>
                <a:spcPct val="50000"/>
              </a:spcBef>
            </a:pPr>
            <a:r>
              <a:rPr lang="en-US" altLang="en-US" sz="2800" b="1" dirty="0"/>
              <a:t>The Five-Step Plan is the Japanese approach to implementing Kaizen.</a:t>
            </a:r>
          </a:p>
          <a:p>
            <a:pPr lvl="2">
              <a:spcBef>
                <a:spcPct val="50000"/>
              </a:spcBef>
            </a:pPr>
            <a:r>
              <a:rPr lang="en-US" altLang="en-US" sz="3200" b="1" i="1" dirty="0">
                <a:solidFill>
                  <a:schemeClr val="accent2"/>
                </a:solidFill>
                <a:effectLst>
                  <a:outerShdw blurRad="38100" dist="38100" dir="2700000" algn="tl">
                    <a:srgbClr val="000000"/>
                  </a:outerShdw>
                </a:effectLst>
              </a:rPr>
              <a:t>	Step 1: Straighten up</a:t>
            </a:r>
          </a:p>
          <a:p>
            <a:pPr lvl="2">
              <a:spcBef>
                <a:spcPct val="50000"/>
              </a:spcBef>
            </a:pPr>
            <a:r>
              <a:rPr lang="en-US" altLang="en-US" sz="3200" b="1" i="1" dirty="0">
                <a:solidFill>
                  <a:schemeClr val="accent2"/>
                </a:solidFill>
                <a:effectLst>
                  <a:outerShdw blurRad="38100" dist="38100" dir="2700000" algn="tl">
                    <a:srgbClr val="000000"/>
                  </a:outerShdw>
                </a:effectLst>
              </a:rPr>
              <a:t>	Step 2: Put things in Order</a:t>
            </a:r>
          </a:p>
          <a:p>
            <a:pPr>
              <a:spcBef>
                <a:spcPct val="50000"/>
              </a:spcBef>
            </a:pPr>
            <a:r>
              <a:rPr lang="en-US" altLang="en-US" sz="3200" b="1" i="1" dirty="0">
                <a:solidFill>
                  <a:schemeClr val="accent2"/>
                </a:solidFill>
                <a:effectLst>
                  <a:outerShdw blurRad="38100" dist="38100" dir="2700000" algn="tl">
                    <a:srgbClr val="000000"/>
                  </a:outerShdw>
                </a:effectLst>
              </a:rPr>
              <a:t>	Step 3: Clean up</a:t>
            </a:r>
          </a:p>
          <a:p>
            <a:pPr lvl="2">
              <a:spcBef>
                <a:spcPct val="50000"/>
              </a:spcBef>
            </a:pPr>
            <a:r>
              <a:rPr lang="en-US" altLang="en-US" sz="3200" b="1" i="1" dirty="0">
                <a:solidFill>
                  <a:schemeClr val="accent2"/>
                </a:solidFill>
                <a:effectLst>
                  <a:outerShdw blurRad="38100" dist="38100" dir="2700000" algn="tl">
                    <a:srgbClr val="000000"/>
                  </a:outerShdw>
                </a:effectLst>
              </a:rPr>
              <a:t>	Step 4: Personal Cleanliness</a:t>
            </a:r>
          </a:p>
          <a:p>
            <a:pPr lvl="2">
              <a:spcBef>
                <a:spcPct val="50000"/>
              </a:spcBef>
            </a:pPr>
            <a:r>
              <a:rPr lang="en-US" altLang="en-US" sz="3200" b="1" i="1" dirty="0">
                <a:solidFill>
                  <a:schemeClr val="accent2"/>
                </a:solidFill>
                <a:effectLst>
                  <a:outerShdw blurRad="38100" dist="38100" dir="2700000" algn="tl">
                    <a:srgbClr val="000000"/>
                  </a:outerShdw>
                </a:effectLst>
              </a:rPr>
              <a:t>	Step 5: Discipline </a:t>
            </a:r>
          </a:p>
        </p:txBody>
      </p:sp>
    </p:spTree>
    <p:extLst>
      <p:ext uri="{BB962C8B-B14F-4D97-AF65-F5344CB8AC3E}">
        <p14:creationId xmlns:p14="http://schemas.microsoft.com/office/powerpoint/2010/main" val="307538685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684179" y="304800"/>
            <a:ext cx="7772400" cy="1143000"/>
          </a:xfrm>
        </p:spPr>
        <p:txBody>
          <a:bodyPr/>
          <a:lstStyle/>
          <a:p>
            <a:r>
              <a:rPr lang="en-US" dirty="0"/>
              <a:t>Lean Tools and Techniques</a:t>
            </a:r>
          </a:p>
        </p:txBody>
      </p:sp>
      <p:sp>
        <p:nvSpPr>
          <p:cNvPr id="8195" name="Rectangle 3"/>
          <p:cNvSpPr>
            <a:spLocks noGrp="1" noChangeArrowheads="1"/>
          </p:cNvSpPr>
          <p:nvPr>
            <p:ph type="body" idx="1"/>
          </p:nvPr>
        </p:nvSpPr>
        <p:spPr>
          <a:xfrm>
            <a:off x="684179" y="1600200"/>
            <a:ext cx="7772400" cy="4114800"/>
          </a:xfrm>
        </p:spPr>
        <p:txBody>
          <a:bodyPr/>
          <a:lstStyle/>
          <a:p>
            <a:r>
              <a:rPr lang="en-US" dirty="0" smtClean="0">
                <a:solidFill>
                  <a:srgbClr val="FF0000"/>
                </a:solidFill>
                <a:effectLst>
                  <a:outerShdw blurRad="38100" dist="38100" dir="2700000" algn="tl">
                    <a:srgbClr val="000000">
                      <a:alpha val="43137"/>
                    </a:srgbClr>
                  </a:outerShdw>
                </a:effectLst>
              </a:rPr>
              <a:t>The American version of the Five Step is the 5</a:t>
            </a:r>
            <a:r>
              <a:rPr lang="en-US" sz="2800" dirty="0" smtClean="0">
                <a:solidFill>
                  <a:srgbClr val="FF0000"/>
                </a:solidFill>
                <a:effectLst>
                  <a:outerShdw blurRad="38100" dist="38100" dir="2700000" algn="tl">
                    <a:srgbClr val="000000">
                      <a:alpha val="43137"/>
                    </a:srgbClr>
                  </a:outerShdw>
                </a:effectLst>
              </a:rPr>
              <a:t>S </a:t>
            </a:r>
            <a:r>
              <a:rPr lang="en-US" dirty="0" smtClean="0">
                <a:solidFill>
                  <a:srgbClr val="FF0000"/>
                </a:solidFill>
                <a:effectLst>
                  <a:outerShdw blurRad="38100" dist="38100" dir="2700000" algn="tl">
                    <a:srgbClr val="000000">
                      <a:alpha val="43137"/>
                    </a:srgbClr>
                  </a:outerShdw>
                </a:effectLst>
              </a:rPr>
              <a:t>Programs: we will discuss in Lecture 5. The Japanese words for the 5S are:</a:t>
            </a:r>
            <a:endParaRPr lang="en-US" dirty="0">
              <a:solidFill>
                <a:srgbClr val="FF0000"/>
              </a:solidFill>
              <a:effectLst>
                <a:outerShdw blurRad="38100" dist="38100" dir="2700000" algn="tl">
                  <a:srgbClr val="000000">
                    <a:alpha val="43137"/>
                  </a:srgbClr>
                </a:outerShdw>
              </a:effectLst>
            </a:endParaRPr>
          </a:p>
          <a:p>
            <a:pPr lvl="1"/>
            <a:r>
              <a:rPr lang="en-US" dirty="0">
                <a:solidFill>
                  <a:srgbClr val="002060"/>
                </a:solidFill>
                <a:effectLst>
                  <a:outerShdw blurRad="38100" dist="38100" dir="2700000" algn="tl">
                    <a:srgbClr val="000000">
                      <a:alpha val="43137"/>
                    </a:srgbClr>
                  </a:outerShdw>
                </a:effectLst>
              </a:rPr>
              <a:t>Seiri 		Separate</a:t>
            </a:r>
          </a:p>
          <a:p>
            <a:pPr lvl="1"/>
            <a:r>
              <a:rPr lang="en-US" dirty="0">
                <a:solidFill>
                  <a:srgbClr val="002060"/>
                </a:solidFill>
                <a:effectLst>
                  <a:outerShdw blurRad="38100" dist="38100" dir="2700000" algn="tl">
                    <a:srgbClr val="000000">
                      <a:alpha val="43137"/>
                    </a:srgbClr>
                  </a:outerShdw>
                </a:effectLst>
              </a:rPr>
              <a:t>Seiton		Arrangement</a:t>
            </a:r>
          </a:p>
          <a:p>
            <a:pPr lvl="1"/>
            <a:r>
              <a:rPr lang="en-US" dirty="0">
                <a:solidFill>
                  <a:srgbClr val="002060"/>
                </a:solidFill>
                <a:effectLst>
                  <a:outerShdw blurRad="38100" dist="38100" dir="2700000" algn="tl">
                    <a:srgbClr val="000000">
                      <a:alpha val="43137"/>
                    </a:srgbClr>
                  </a:outerShdw>
                </a:effectLst>
              </a:rPr>
              <a:t>Seiso		Cleanliness</a:t>
            </a:r>
          </a:p>
          <a:p>
            <a:pPr lvl="1"/>
            <a:r>
              <a:rPr lang="en-US" dirty="0">
                <a:solidFill>
                  <a:srgbClr val="002060"/>
                </a:solidFill>
                <a:effectLst>
                  <a:outerShdw blurRad="38100" dist="38100" dir="2700000" algn="tl">
                    <a:srgbClr val="000000">
                      <a:alpha val="43137"/>
                    </a:srgbClr>
                  </a:outerShdw>
                </a:effectLst>
              </a:rPr>
              <a:t>Seiketsu	Repeat seiri, seiton, and seiso at 			regular intervals</a:t>
            </a:r>
          </a:p>
          <a:p>
            <a:pPr lvl="1"/>
            <a:r>
              <a:rPr lang="en-US" dirty="0">
                <a:solidFill>
                  <a:srgbClr val="002060"/>
                </a:solidFill>
                <a:effectLst>
                  <a:outerShdw blurRad="38100" dist="38100" dir="2700000" algn="tl">
                    <a:srgbClr val="000000">
                      <a:alpha val="43137"/>
                    </a:srgbClr>
                  </a:outerShdw>
                </a:effectLst>
              </a:rPr>
              <a:t>Shitsuki	Discipline</a:t>
            </a:r>
          </a:p>
        </p:txBody>
      </p:sp>
    </p:spTree>
    <p:extLst>
      <p:ext uri="{BB962C8B-B14F-4D97-AF65-F5344CB8AC3E}">
        <p14:creationId xmlns:p14="http://schemas.microsoft.com/office/powerpoint/2010/main" val="3580538856"/>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Date Placeholder 1"/>
          <p:cNvSpPr>
            <a:spLocks noGrp="1"/>
          </p:cNvSpPr>
          <p:nvPr>
            <p:ph type="dt" sz="half" idx="10"/>
          </p:nvPr>
        </p:nvSpPr>
        <p:spPr/>
        <p:txBody>
          <a:bodyPr/>
          <a:lstStyle/>
          <a:p>
            <a:r>
              <a:rPr lang="en-US" altLang="en-US" dirty="0"/>
              <a:t>Chapter 7 -  Lecture 2</a:t>
            </a:r>
          </a:p>
        </p:txBody>
      </p:sp>
      <p:sp>
        <p:nvSpPr>
          <p:cNvPr id="8" name="Footer Placeholder 2"/>
          <p:cNvSpPr>
            <a:spLocks noGrp="1"/>
          </p:cNvSpPr>
          <p:nvPr>
            <p:ph type="ftr" sz="quarter" idx="11"/>
          </p:nvPr>
        </p:nvSpPr>
        <p:spPr/>
        <p:txBody>
          <a:bodyPr/>
          <a:lstStyle/>
          <a:p>
            <a:r>
              <a:rPr lang="en-US" altLang="en-US" dirty="0"/>
              <a:t>Quality Management</a:t>
            </a:r>
          </a:p>
        </p:txBody>
      </p:sp>
      <p:pic>
        <p:nvPicPr>
          <p:cNvPr id="19460" name="Picture 4"/>
          <p:cNvPicPr>
            <a:picLocks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4319" y="0"/>
            <a:ext cx="5410200" cy="6870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9458" name="Text Box 2"/>
          <p:cNvSpPr txBox="1">
            <a:spLocks noChangeArrowheads="1"/>
          </p:cNvSpPr>
          <p:nvPr/>
        </p:nvSpPr>
        <p:spPr bwMode="auto">
          <a:xfrm>
            <a:off x="990600" y="381000"/>
            <a:ext cx="7772400" cy="2771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0" hangingPunct="0">
              <a:spcBef>
                <a:spcPct val="50000"/>
              </a:spcBef>
            </a:pPr>
            <a:r>
              <a:rPr lang="en-US" altLang="en-US" sz="4400" b="1" i="1" dirty="0"/>
              <a:t>Introduction to</a:t>
            </a:r>
          </a:p>
          <a:p>
            <a:pPr algn="ctr" eaLnBrk="0" hangingPunct="0">
              <a:spcBef>
                <a:spcPct val="50000"/>
              </a:spcBef>
            </a:pPr>
            <a:r>
              <a:rPr lang="en-US" altLang="en-US" sz="4400" b="1" i="1" dirty="0"/>
              <a:t>Wabtec Quality and</a:t>
            </a:r>
          </a:p>
          <a:p>
            <a:pPr algn="ctr" eaLnBrk="0" hangingPunct="0">
              <a:spcBef>
                <a:spcPct val="50000"/>
              </a:spcBef>
            </a:pPr>
            <a:r>
              <a:rPr lang="en-US" altLang="en-US" sz="4400" b="1" i="1" dirty="0"/>
              <a:t>Performance Systems</a:t>
            </a:r>
            <a:endParaRPr lang="en-US" altLang="en-US" b="1" i="1" dirty="0"/>
          </a:p>
        </p:txBody>
      </p:sp>
      <p:graphicFrame>
        <p:nvGraphicFramePr>
          <p:cNvPr id="19459" name="Object 3"/>
          <p:cNvGraphicFramePr>
            <a:graphicFrameLocks noChangeAspect="1"/>
          </p:cNvGraphicFramePr>
          <p:nvPr/>
        </p:nvGraphicFramePr>
        <p:xfrm>
          <a:off x="533400" y="5791200"/>
          <a:ext cx="1905000" cy="647700"/>
        </p:xfrm>
        <a:graphic>
          <a:graphicData uri="http://schemas.openxmlformats.org/presentationml/2006/ole">
            <mc:AlternateContent xmlns:mc="http://schemas.openxmlformats.org/markup-compatibility/2006">
              <mc:Choice xmlns:v="urn:schemas-microsoft-com:vml" Requires="v">
                <p:oleObj spid="_x0000_s51219" name="Picture" r:id="rId5" imgW="1532160" imgH="521280" progId="Word.Picture.8">
                  <p:embed/>
                </p:oleObj>
              </mc:Choice>
              <mc:Fallback>
                <p:oleObj name="Picture" r:id="rId5" imgW="1532160" imgH="521280" progId="Word.Picture.8">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33400" y="5791200"/>
                        <a:ext cx="1905000" cy="647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9461" name="Rectangle 5"/>
          <p:cNvSpPr>
            <a:spLocks noGrp="1" noChangeArrowheads="1"/>
          </p:cNvSpPr>
          <p:nvPr>
            <p:ph type="title" idx="4294967295"/>
          </p:nvPr>
        </p:nvSpPr>
        <p:spPr>
          <a:xfrm>
            <a:off x="1447800" y="3581400"/>
            <a:ext cx="3962400" cy="1143000"/>
          </a:xfrm>
          <a:noFill/>
          <a:extLst>
            <a:ext uri="{909E8E84-426E-40DD-AFC4-6F175D3DCCD1}">
              <a14:hiddenFill xmlns:a14="http://schemas.microsoft.com/office/drawing/2010/main">
                <a:solidFill>
                  <a:srgbClr val="FFFF00"/>
                </a:solidFill>
              </a14:hiddenFill>
            </a:ext>
          </a:extLst>
        </p:spPr>
        <p:txBody>
          <a:bodyPr/>
          <a:lstStyle/>
          <a:p>
            <a:pPr algn="l"/>
            <a:r>
              <a:rPr lang="en-US" altLang="en-US" dirty="0"/>
              <a:t>Kaizen Example</a:t>
            </a:r>
          </a:p>
        </p:txBody>
      </p:sp>
      <p:sp>
        <p:nvSpPr>
          <p:cNvPr id="19462" name="Text Box 6"/>
          <p:cNvSpPr txBox="1">
            <a:spLocks noChangeArrowheads="1"/>
          </p:cNvSpPr>
          <p:nvPr/>
        </p:nvSpPr>
        <p:spPr bwMode="auto">
          <a:xfrm>
            <a:off x="1524000" y="4495800"/>
            <a:ext cx="6934200" cy="1200329"/>
          </a:xfrm>
          <a:prstGeom prst="rect">
            <a:avLst/>
          </a:prstGeom>
          <a:solidFill>
            <a:srgbClr val="FFFF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en-US" i="1" dirty="0">
                <a:solidFill>
                  <a:srgbClr val="FF0000"/>
                </a:solidFill>
                <a:effectLst>
                  <a:outerShdw blurRad="38100" dist="38100" dir="2700000" algn="tl">
                    <a:srgbClr val="000000">
                      <a:alpha val="43137"/>
                    </a:srgbClr>
                  </a:outerShdw>
                </a:effectLst>
              </a:rPr>
              <a:t>The following was presented at the RPI - Rail Progress Institute Quality Conference September 2000 and is offered as an example of Kaizen Program use…</a:t>
            </a:r>
          </a:p>
        </p:txBody>
      </p:sp>
    </p:spTree>
    <p:extLst>
      <p:ext uri="{BB962C8B-B14F-4D97-AF65-F5344CB8AC3E}">
        <p14:creationId xmlns:p14="http://schemas.microsoft.com/office/powerpoint/2010/main" val="1474443720"/>
      </p:ext>
    </p:extLst>
  </p:cSld>
  <p:clrMapOvr>
    <a:masterClrMapping/>
  </p:clrMapOvr>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Date Placeholder 3"/>
          <p:cNvSpPr>
            <a:spLocks noGrp="1"/>
          </p:cNvSpPr>
          <p:nvPr>
            <p:ph type="dt" sz="half" idx="10"/>
          </p:nvPr>
        </p:nvSpPr>
        <p:spPr/>
        <p:txBody>
          <a:bodyPr/>
          <a:lstStyle/>
          <a:p>
            <a:r>
              <a:rPr lang="en-US" altLang="en-US" dirty="0"/>
              <a:t>Chapter 7 -  Lecture 2</a:t>
            </a:r>
          </a:p>
        </p:txBody>
      </p:sp>
      <p:sp>
        <p:nvSpPr>
          <p:cNvPr id="7" name="Footer Placeholder 4"/>
          <p:cNvSpPr>
            <a:spLocks noGrp="1"/>
          </p:cNvSpPr>
          <p:nvPr>
            <p:ph type="ftr" sz="quarter" idx="11"/>
          </p:nvPr>
        </p:nvSpPr>
        <p:spPr/>
        <p:txBody>
          <a:bodyPr/>
          <a:lstStyle/>
          <a:p>
            <a:r>
              <a:rPr lang="en-US" altLang="en-US" dirty="0"/>
              <a:t>Quality Management</a:t>
            </a:r>
          </a:p>
        </p:txBody>
      </p:sp>
      <p:pic>
        <p:nvPicPr>
          <p:cNvPr id="21509" name="Picture 5"/>
          <p:cNvPicPr>
            <a:picLocks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0" y="0"/>
            <a:ext cx="5334000" cy="6870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1506" name="Rectangle 2"/>
          <p:cNvSpPr>
            <a:spLocks noGrp="1" noChangeArrowheads="1"/>
          </p:cNvSpPr>
          <p:nvPr>
            <p:ph type="ctrTitle"/>
          </p:nvPr>
        </p:nvSpPr>
        <p:spPr>
          <a:xfrm>
            <a:off x="914400" y="2895600"/>
            <a:ext cx="7772400" cy="1143000"/>
          </a:xfrm>
          <a:noFill/>
          <a:ln/>
        </p:spPr>
        <p:txBody>
          <a:bodyPr wrap="none" anchor="ctr"/>
          <a:lstStyle/>
          <a:p>
            <a:pPr>
              <a:lnSpc>
                <a:spcPct val="130000"/>
              </a:lnSpc>
            </a:pPr>
            <a:r>
              <a:rPr lang="en-US" altLang="en-US" sz="4000" b="1" dirty="0">
                <a:solidFill>
                  <a:schemeClr val="tx1"/>
                </a:solidFill>
              </a:rPr>
              <a:t>How do we utilize QPS to</a:t>
            </a:r>
            <a:br>
              <a:rPr lang="en-US" altLang="en-US" sz="4000" b="1" dirty="0">
                <a:solidFill>
                  <a:schemeClr val="tx1"/>
                </a:solidFill>
              </a:rPr>
            </a:br>
            <a:r>
              <a:rPr lang="en-US" altLang="en-US" sz="4000" b="1" dirty="0">
                <a:solidFill>
                  <a:schemeClr val="tx1"/>
                </a:solidFill>
              </a:rPr>
              <a:t>continuously provide the maximum</a:t>
            </a:r>
            <a:br>
              <a:rPr lang="en-US" altLang="en-US" sz="4000" b="1" dirty="0">
                <a:solidFill>
                  <a:schemeClr val="tx1"/>
                </a:solidFill>
              </a:rPr>
            </a:br>
            <a:r>
              <a:rPr lang="en-US" altLang="en-US" sz="4000" b="1" dirty="0">
                <a:solidFill>
                  <a:schemeClr val="tx1"/>
                </a:solidFill>
              </a:rPr>
              <a:t>enterprise value possible</a:t>
            </a:r>
            <a:br>
              <a:rPr lang="en-US" altLang="en-US" sz="4000" b="1" dirty="0">
                <a:solidFill>
                  <a:schemeClr val="tx1"/>
                </a:solidFill>
              </a:rPr>
            </a:br>
            <a:r>
              <a:rPr lang="en-US" altLang="en-US" sz="4000" b="1" dirty="0">
                <a:solidFill>
                  <a:schemeClr val="tx1"/>
                </a:solidFill>
              </a:rPr>
              <a:t>in all of our</a:t>
            </a:r>
            <a:br>
              <a:rPr lang="en-US" altLang="en-US" sz="4000" b="1" dirty="0">
                <a:solidFill>
                  <a:schemeClr val="tx1"/>
                </a:solidFill>
              </a:rPr>
            </a:br>
            <a:r>
              <a:rPr lang="en-US" altLang="en-US" sz="4000" b="1" dirty="0">
                <a:solidFill>
                  <a:schemeClr val="tx1"/>
                </a:solidFill>
              </a:rPr>
              <a:t>operating units?</a:t>
            </a:r>
            <a:endParaRPr lang="en-US" altLang="en-US" sz="4400" dirty="0"/>
          </a:p>
        </p:txBody>
      </p:sp>
      <p:sp>
        <p:nvSpPr>
          <p:cNvPr id="21507" name="Rectangle 3"/>
          <p:cNvSpPr>
            <a:spLocks noChangeArrowheads="1"/>
          </p:cNvSpPr>
          <p:nvPr/>
        </p:nvSpPr>
        <p:spPr bwMode="auto">
          <a:xfrm>
            <a:off x="762000" y="45720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ctr">
              <a:defRPr sz="4400">
                <a:solidFill>
                  <a:schemeClr val="tx2"/>
                </a:solidFill>
                <a:latin typeface="Times New Roman" panose="02020603050405020304" pitchFamily="18" charset="0"/>
              </a:defRPr>
            </a:lvl1pPr>
            <a:lvl2pPr algn="ctr">
              <a:defRPr sz="4400">
                <a:solidFill>
                  <a:schemeClr val="tx2"/>
                </a:solidFill>
                <a:latin typeface="Times New Roman" panose="02020603050405020304" pitchFamily="18" charset="0"/>
              </a:defRPr>
            </a:lvl2pPr>
            <a:lvl3pPr algn="ctr">
              <a:defRPr sz="4400">
                <a:solidFill>
                  <a:schemeClr val="tx2"/>
                </a:solidFill>
                <a:latin typeface="Times New Roman" panose="02020603050405020304" pitchFamily="18" charset="0"/>
              </a:defRPr>
            </a:lvl3pPr>
            <a:lvl4pPr algn="ctr">
              <a:defRPr sz="4400">
                <a:solidFill>
                  <a:schemeClr val="tx2"/>
                </a:solidFill>
                <a:latin typeface="Times New Roman" panose="02020603050405020304" pitchFamily="18" charset="0"/>
              </a:defRPr>
            </a:lvl4pPr>
            <a:lvl5pPr algn="ctr">
              <a:defRPr sz="4400">
                <a:solidFill>
                  <a:schemeClr val="tx2"/>
                </a:solidFill>
                <a:latin typeface="Times New Roman" panose="02020603050405020304" pitchFamily="18" charset="0"/>
              </a:defRPr>
            </a:lvl5pPr>
            <a:lvl6pPr marL="457200" algn="ctr" fontAlgn="base">
              <a:spcBef>
                <a:spcPct val="0"/>
              </a:spcBef>
              <a:spcAft>
                <a:spcPct val="0"/>
              </a:spcAft>
              <a:defRPr sz="4400">
                <a:solidFill>
                  <a:schemeClr val="tx2"/>
                </a:solidFill>
                <a:latin typeface="Times New Roman" panose="02020603050405020304" pitchFamily="18" charset="0"/>
              </a:defRPr>
            </a:lvl6pPr>
            <a:lvl7pPr marL="914400" algn="ctr" fontAlgn="base">
              <a:spcBef>
                <a:spcPct val="0"/>
              </a:spcBef>
              <a:spcAft>
                <a:spcPct val="0"/>
              </a:spcAft>
              <a:defRPr sz="4400">
                <a:solidFill>
                  <a:schemeClr val="tx2"/>
                </a:solidFill>
                <a:latin typeface="Times New Roman" panose="02020603050405020304" pitchFamily="18" charset="0"/>
              </a:defRPr>
            </a:lvl7pPr>
            <a:lvl8pPr marL="1371600" algn="ctr" fontAlgn="base">
              <a:spcBef>
                <a:spcPct val="0"/>
              </a:spcBef>
              <a:spcAft>
                <a:spcPct val="0"/>
              </a:spcAft>
              <a:defRPr sz="4400">
                <a:solidFill>
                  <a:schemeClr val="tx2"/>
                </a:solidFill>
                <a:latin typeface="Times New Roman" panose="02020603050405020304" pitchFamily="18" charset="0"/>
              </a:defRPr>
            </a:lvl8pPr>
            <a:lvl9pPr marL="1828800" algn="ctr" fontAlgn="base">
              <a:spcBef>
                <a:spcPct val="0"/>
              </a:spcBef>
              <a:spcAft>
                <a:spcPct val="0"/>
              </a:spcAft>
              <a:defRPr sz="4400">
                <a:solidFill>
                  <a:schemeClr val="tx2"/>
                </a:solidFill>
                <a:latin typeface="Times New Roman" panose="02020603050405020304" pitchFamily="18" charset="0"/>
              </a:defRPr>
            </a:lvl9pPr>
          </a:lstStyle>
          <a:p>
            <a:r>
              <a:rPr lang="en-US" altLang="en-US" dirty="0">
                <a:solidFill>
                  <a:srgbClr val="663300"/>
                </a:solidFill>
              </a:rPr>
              <a:t>Quality &amp; Performance Systems</a:t>
            </a:r>
            <a:br>
              <a:rPr lang="en-US" altLang="en-US" dirty="0">
                <a:solidFill>
                  <a:srgbClr val="663300"/>
                </a:solidFill>
              </a:rPr>
            </a:br>
            <a:endParaRPr lang="en-US" altLang="en-US" dirty="0"/>
          </a:p>
        </p:txBody>
      </p:sp>
      <p:graphicFrame>
        <p:nvGraphicFramePr>
          <p:cNvPr id="21508" name="Object 4"/>
          <p:cNvGraphicFramePr>
            <a:graphicFrameLocks noChangeAspect="1"/>
          </p:cNvGraphicFramePr>
          <p:nvPr/>
        </p:nvGraphicFramePr>
        <p:xfrm>
          <a:off x="533400" y="5791200"/>
          <a:ext cx="1905000" cy="647700"/>
        </p:xfrm>
        <a:graphic>
          <a:graphicData uri="http://schemas.openxmlformats.org/presentationml/2006/ole">
            <mc:AlternateContent xmlns:mc="http://schemas.openxmlformats.org/markup-compatibility/2006">
              <mc:Choice xmlns:v="urn:schemas-microsoft-com:vml" Requires="v">
                <p:oleObj spid="_x0000_s52243" name="Picture" r:id="rId5" imgW="1532160" imgH="521280" progId="Word.Picture.8">
                  <p:embed/>
                </p:oleObj>
              </mc:Choice>
              <mc:Fallback>
                <p:oleObj name="Picture" r:id="rId5" imgW="1532160" imgH="521280" progId="Word.Picture.8">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33400" y="5791200"/>
                        <a:ext cx="1905000" cy="647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extLst>
      <p:ext uri="{BB962C8B-B14F-4D97-AF65-F5344CB8AC3E}">
        <p14:creationId xmlns:p14="http://schemas.microsoft.com/office/powerpoint/2010/main" val="1378580591"/>
      </p:ext>
    </p:extLst>
  </p:cSld>
  <p:clrMapOvr>
    <a:masterClrMapping/>
  </p:clrMapOvr>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Date Placeholder 3"/>
          <p:cNvSpPr>
            <a:spLocks noGrp="1"/>
          </p:cNvSpPr>
          <p:nvPr>
            <p:ph type="dt" sz="half" idx="10"/>
          </p:nvPr>
        </p:nvSpPr>
        <p:spPr/>
        <p:txBody>
          <a:bodyPr/>
          <a:lstStyle/>
          <a:p>
            <a:r>
              <a:rPr lang="en-US" altLang="en-US" dirty="0"/>
              <a:t>Chapter 7 -  Lecture 2</a:t>
            </a:r>
          </a:p>
        </p:txBody>
      </p:sp>
      <p:sp>
        <p:nvSpPr>
          <p:cNvPr id="7" name="Footer Placeholder 4"/>
          <p:cNvSpPr>
            <a:spLocks noGrp="1"/>
          </p:cNvSpPr>
          <p:nvPr>
            <p:ph type="ftr" sz="quarter" idx="11"/>
          </p:nvPr>
        </p:nvSpPr>
        <p:spPr/>
        <p:txBody>
          <a:bodyPr/>
          <a:lstStyle/>
          <a:p>
            <a:r>
              <a:rPr lang="en-US" altLang="en-US" dirty="0"/>
              <a:t>Quality Management</a:t>
            </a:r>
          </a:p>
        </p:txBody>
      </p:sp>
      <p:pic>
        <p:nvPicPr>
          <p:cNvPr id="22533" name="Picture 5"/>
          <p:cNvPicPr>
            <a:picLocks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0" y="0"/>
            <a:ext cx="5638800" cy="6870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2530" name="Rectangle 2"/>
          <p:cNvSpPr>
            <a:spLocks noGrp="1" noChangeArrowheads="1"/>
          </p:cNvSpPr>
          <p:nvPr>
            <p:ph type="body" idx="1"/>
          </p:nvPr>
        </p:nvSpPr>
        <p:spPr>
          <a:xfrm>
            <a:off x="2286000" y="1457325"/>
            <a:ext cx="5867400" cy="3941763"/>
          </a:xfrm>
        </p:spPr>
        <p:txBody>
          <a:bodyPr/>
          <a:lstStyle/>
          <a:p>
            <a:pPr>
              <a:lnSpc>
                <a:spcPct val="90000"/>
              </a:lnSpc>
            </a:pPr>
            <a:r>
              <a:rPr lang="en-US" altLang="en-US" sz="3000" dirty="0"/>
              <a:t>QPS Toolbox</a:t>
            </a:r>
            <a:endParaRPr lang="en-US" altLang="en-US" dirty="0"/>
          </a:p>
          <a:p>
            <a:pPr lvl="1">
              <a:lnSpc>
                <a:spcPct val="90000"/>
              </a:lnSpc>
            </a:pPr>
            <a:r>
              <a:rPr lang="en-US" altLang="en-US" sz="2600" dirty="0"/>
              <a:t>Strategic Planning</a:t>
            </a:r>
          </a:p>
          <a:p>
            <a:pPr lvl="1">
              <a:lnSpc>
                <a:spcPct val="90000"/>
              </a:lnSpc>
            </a:pPr>
            <a:r>
              <a:rPr lang="en-US" altLang="en-US" sz="2600" dirty="0"/>
              <a:t>Priority Deployment</a:t>
            </a:r>
          </a:p>
          <a:p>
            <a:pPr lvl="1">
              <a:lnSpc>
                <a:spcPct val="90000"/>
              </a:lnSpc>
            </a:pPr>
            <a:r>
              <a:rPr lang="en-US" altLang="en-US" sz="2600" dirty="0"/>
              <a:t>Risk Reduction Management</a:t>
            </a:r>
          </a:p>
          <a:p>
            <a:pPr lvl="1">
              <a:lnSpc>
                <a:spcPct val="90000"/>
              </a:lnSpc>
            </a:pPr>
            <a:r>
              <a:rPr lang="en-US" altLang="en-US" sz="2600" dirty="0"/>
              <a:t>Statistical Engineering</a:t>
            </a:r>
          </a:p>
          <a:p>
            <a:pPr lvl="1">
              <a:lnSpc>
                <a:spcPct val="90000"/>
              </a:lnSpc>
            </a:pPr>
            <a:r>
              <a:rPr lang="en-US" altLang="en-US" sz="2600" dirty="0"/>
              <a:t>Benchmarking</a:t>
            </a:r>
          </a:p>
          <a:p>
            <a:pPr lvl="1">
              <a:lnSpc>
                <a:spcPct val="90000"/>
              </a:lnSpc>
            </a:pPr>
            <a:r>
              <a:rPr lang="en-US" altLang="en-US" sz="2600" dirty="0"/>
              <a:t>Value Stream Mapping</a:t>
            </a:r>
          </a:p>
          <a:p>
            <a:pPr lvl="1">
              <a:lnSpc>
                <a:spcPct val="90000"/>
              </a:lnSpc>
            </a:pPr>
            <a:r>
              <a:rPr lang="en-US" altLang="en-US" sz="2600" dirty="0"/>
              <a:t>Kaizen</a:t>
            </a:r>
          </a:p>
          <a:p>
            <a:pPr lvl="1">
              <a:lnSpc>
                <a:spcPct val="90000"/>
              </a:lnSpc>
            </a:pPr>
            <a:r>
              <a:rPr lang="en-US" altLang="en-US" sz="2600" dirty="0"/>
              <a:t>Materials Management</a:t>
            </a:r>
          </a:p>
          <a:p>
            <a:pPr lvl="1">
              <a:lnSpc>
                <a:spcPct val="90000"/>
              </a:lnSpc>
            </a:pPr>
            <a:r>
              <a:rPr lang="en-US" altLang="en-US" sz="2600" dirty="0"/>
              <a:t>Visual Controls</a:t>
            </a:r>
            <a:endParaRPr lang="en-US" altLang="en-US" dirty="0"/>
          </a:p>
        </p:txBody>
      </p:sp>
      <p:graphicFrame>
        <p:nvGraphicFramePr>
          <p:cNvPr id="22532" name="Object 4"/>
          <p:cNvGraphicFramePr>
            <a:graphicFrameLocks noChangeAspect="1"/>
          </p:cNvGraphicFramePr>
          <p:nvPr/>
        </p:nvGraphicFramePr>
        <p:xfrm>
          <a:off x="533400" y="5791200"/>
          <a:ext cx="1905000" cy="647700"/>
        </p:xfrm>
        <a:graphic>
          <a:graphicData uri="http://schemas.openxmlformats.org/presentationml/2006/ole">
            <mc:AlternateContent xmlns:mc="http://schemas.openxmlformats.org/markup-compatibility/2006">
              <mc:Choice xmlns:v="urn:schemas-microsoft-com:vml" Requires="v">
                <p:oleObj spid="_x0000_s53267" name="Picture" r:id="rId5" imgW="1532160" imgH="521280" progId="Word.Picture.8">
                  <p:embed/>
                </p:oleObj>
              </mc:Choice>
              <mc:Fallback>
                <p:oleObj name="Picture" r:id="rId5" imgW="1532160" imgH="521280" progId="Word.Picture.8">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33400" y="5791200"/>
                        <a:ext cx="1905000" cy="647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22534" name="Text Box 6"/>
          <p:cNvSpPr txBox="1">
            <a:spLocks noChangeArrowheads="1"/>
          </p:cNvSpPr>
          <p:nvPr/>
        </p:nvSpPr>
        <p:spPr bwMode="auto">
          <a:xfrm>
            <a:off x="914400" y="609600"/>
            <a:ext cx="7696200" cy="76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en-US" sz="4400" dirty="0">
                <a:solidFill>
                  <a:srgbClr val="663300"/>
                </a:solidFill>
              </a:rPr>
              <a:t>Quality &amp; Performance Systems</a:t>
            </a:r>
          </a:p>
        </p:txBody>
      </p:sp>
    </p:spTree>
    <p:extLst>
      <p:ext uri="{BB962C8B-B14F-4D97-AF65-F5344CB8AC3E}">
        <p14:creationId xmlns:p14="http://schemas.microsoft.com/office/powerpoint/2010/main" val="756512951"/>
      </p:ext>
    </p:extLst>
  </p:cSld>
  <p:clrMapOvr>
    <a:masterClrMapping/>
  </p:clrMapOvr>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ChangeArrowheads="1"/>
          </p:cNvSpPr>
          <p:nvPr/>
        </p:nvSpPr>
        <p:spPr bwMode="auto">
          <a:xfrm>
            <a:off x="838200" y="838200"/>
            <a:ext cx="7772400" cy="53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lvl1pPr algn="ctr">
              <a:defRPr sz="4400">
                <a:solidFill>
                  <a:schemeClr val="tx2"/>
                </a:solidFill>
                <a:latin typeface="Times New Roman" panose="02020603050405020304" pitchFamily="18" charset="0"/>
              </a:defRPr>
            </a:lvl1pPr>
            <a:lvl2pPr algn="ctr">
              <a:defRPr sz="4400">
                <a:solidFill>
                  <a:schemeClr val="tx2"/>
                </a:solidFill>
                <a:latin typeface="Times New Roman" panose="02020603050405020304" pitchFamily="18" charset="0"/>
              </a:defRPr>
            </a:lvl2pPr>
            <a:lvl3pPr algn="ctr">
              <a:defRPr sz="4400">
                <a:solidFill>
                  <a:schemeClr val="tx2"/>
                </a:solidFill>
                <a:latin typeface="Times New Roman" panose="02020603050405020304" pitchFamily="18" charset="0"/>
              </a:defRPr>
            </a:lvl3pPr>
            <a:lvl4pPr algn="ctr">
              <a:defRPr sz="4400">
                <a:solidFill>
                  <a:schemeClr val="tx2"/>
                </a:solidFill>
                <a:latin typeface="Times New Roman" panose="02020603050405020304" pitchFamily="18" charset="0"/>
              </a:defRPr>
            </a:lvl4pPr>
            <a:lvl5pPr algn="ctr">
              <a:defRPr sz="4400">
                <a:solidFill>
                  <a:schemeClr val="tx2"/>
                </a:solidFill>
                <a:latin typeface="Times New Roman" panose="02020603050405020304" pitchFamily="18" charset="0"/>
              </a:defRPr>
            </a:lvl5pPr>
            <a:lvl6pPr marL="457200" algn="ctr" fontAlgn="base">
              <a:spcBef>
                <a:spcPct val="0"/>
              </a:spcBef>
              <a:spcAft>
                <a:spcPct val="0"/>
              </a:spcAft>
              <a:defRPr sz="4400">
                <a:solidFill>
                  <a:schemeClr val="tx2"/>
                </a:solidFill>
                <a:latin typeface="Times New Roman" panose="02020603050405020304" pitchFamily="18" charset="0"/>
              </a:defRPr>
            </a:lvl6pPr>
            <a:lvl7pPr marL="914400" algn="ctr" fontAlgn="base">
              <a:spcBef>
                <a:spcPct val="0"/>
              </a:spcBef>
              <a:spcAft>
                <a:spcPct val="0"/>
              </a:spcAft>
              <a:defRPr sz="4400">
                <a:solidFill>
                  <a:schemeClr val="tx2"/>
                </a:solidFill>
                <a:latin typeface="Times New Roman" panose="02020603050405020304" pitchFamily="18" charset="0"/>
              </a:defRPr>
            </a:lvl7pPr>
            <a:lvl8pPr marL="1371600" algn="ctr" fontAlgn="base">
              <a:spcBef>
                <a:spcPct val="0"/>
              </a:spcBef>
              <a:spcAft>
                <a:spcPct val="0"/>
              </a:spcAft>
              <a:defRPr sz="4400">
                <a:solidFill>
                  <a:schemeClr val="tx2"/>
                </a:solidFill>
                <a:latin typeface="Times New Roman" panose="02020603050405020304" pitchFamily="18" charset="0"/>
              </a:defRPr>
            </a:lvl8pPr>
            <a:lvl9pPr marL="1828800" algn="ctr" fontAlgn="base">
              <a:spcBef>
                <a:spcPct val="0"/>
              </a:spcBef>
              <a:spcAft>
                <a:spcPct val="0"/>
              </a:spcAft>
              <a:defRPr sz="4400">
                <a:solidFill>
                  <a:schemeClr val="tx2"/>
                </a:solidFill>
                <a:latin typeface="Times New Roman" panose="02020603050405020304" pitchFamily="18" charset="0"/>
              </a:defRPr>
            </a:lvl9pPr>
          </a:lstStyle>
          <a:p>
            <a:r>
              <a:rPr lang="en-US" altLang="en-US" dirty="0"/>
              <a:t/>
            </a:r>
            <a:br>
              <a:rPr lang="en-US" altLang="en-US" dirty="0"/>
            </a:br>
            <a:r>
              <a:rPr lang="en-US" altLang="en-US" sz="4000" dirty="0">
                <a:solidFill>
                  <a:schemeClr val="tx1"/>
                </a:solidFill>
              </a:rPr>
              <a:t>Wabtec Performance System</a:t>
            </a:r>
            <a:endParaRPr lang="en-US" altLang="en-US" dirty="0"/>
          </a:p>
        </p:txBody>
      </p:sp>
      <p:grpSp>
        <p:nvGrpSpPr>
          <p:cNvPr id="23555" name="Group 3"/>
          <p:cNvGrpSpPr>
            <a:grpSpLocks/>
          </p:cNvGrpSpPr>
          <p:nvPr/>
        </p:nvGrpSpPr>
        <p:grpSpPr bwMode="auto">
          <a:xfrm>
            <a:off x="228600" y="1447800"/>
            <a:ext cx="8686800" cy="4876800"/>
            <a:chOff x="144" y="912"/>
            <a:chExt cx="5472" cy="3072"/>
          </a:xfrm>
        </p:grpSpPr>
        <p:sp>
          <p:nvSpPr>
            <p:cNvPr id="23556" name="Rectangle 4"/>
            <p:cNvSpPr>
              <a:spLocks noChangeArrowheads="1"/>
            </p:cNvSpPr>
            <p:nvPr/>
          </p:nvSpPr>
          <p:spPr bwMode="auto">
            <a:xfrm>
              <a:off x="2074" y="912"/>
              <a:ext cx="1731" cy="1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hangingPunct="0"/>
              <a:r>
                <a:rPr lang="en-US" altLang="en-US" sz="1900" b="1" dirty="0"/>
                <a:t>WORLD CLASS MODEL</a:t>
              </a:r>
              <a:endParaRPr lang="en-US" altLang="en-US" sz="2800" dirty="0"/>
            </a:p>
          </p:txBody>
        </p:sp>
        <p:sp>
          <p:nvSpPr>
            <p:cNvPr id="23557" name="Rectangle 5"/>
            <p:cNvSpPr>
              <a:spLocks noChangeArrowheads="1"/>
            </p:cNvSpPr>
            <p:nvPr/>
          </p:nvSpPr>
          <p:spPr bwMode="auto">
            <a:xfrm>
              <a:off x="425" y="1277"/>
              <a:ext cx="5085" cy="23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dirty="0"/>
            </a:p>
          </p:txBody>
        </p:sp>
        <p:sp>
          <p:nvSpPr>
            <p:cNvPr id="23558" name="Rectangle 6"/>
            <p:cNvSpPr>
              <a:spLocks noChangeArrowheads="1"/>
            </p:cNvSpPr>
            <p:nvPr/>
          </p:nvSpPr>
          <p:spPr bwMode="auto">
            <a:xfrm>
              <a:off x="483" y="3389"/>
              <a:ext cx="48"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hangingPunct="0"/>
              <a:r>
                <a:rPr lang="en-US" altLang="en-US" sz="2000" dirty="0">
                  <a:solidFill>
                    <a:srgbClr val="000000"/>
                  </a:solidFill>
                  <a:latin typeface="Incised901 BT" pitchFamily="34" charset="0"/>
                </a:rPr>
                <a:t> </a:t>
              </a:r>
              <a:endParaRPr lang="en-US" altLang="en-US" dirty="0"/>
            </a:p>
          </p:txBody>
        </p:sp>
        <p:sp>
          <p:nvSpPr>
            <p:cNvPr id="23559" name="Rectangle 7"/>
            <p:cNvSpPr>
              <a:spLocks noChangeArrowheads="1"/>
            </p:cNvSpPr>
            <p:nvPr/>
          </p:nvSpPr>
          <p:spPr bwMode="auto">
            <a:xfrm>
              <a:off x="1211" y="3260"/>
              <a:ext cx="3463" cy="152"/>
            </a:xfrm>
            <a:prstGeom prst="rect">
              <a:avLst/>
            </a:prstGeom>
            <a:noFill/>
            <a:ln w="2857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lIns="0" tIns="0" rIns="0" bIns="0">
              <a:spAutoFit/>
            </a:bodyPr>
            <a:lstStyle/>
            <a:p>
              <a:pPr algn="ctr" eaLnBrk="0" hangingPunct="0"/>
              <a:r>
                <a:rPr lang="en-US" altLang="en-US" sz="1400" dirty="0"/>
                <a:t>FEA     FMEA     DFMA     Robust Design     Tollgates  </a:t>
              </a:r>
              <a:endParaRPr lang="en-US" altLang="en-US" dirty="0"/>
            </a:p>
          </p:txBody>
        </p:sp>
        <p:sp>
          <p:nvSpPr>
            <p:cNvPr id="23560" name="Rectangle 8"/>
            <p:cNvSpPr>
              <a:spLocks noChangeArrowheads="1"/>
            </p:cNvSpPr>
            <p:nvPr/>
          </p:nvSpPr>
          <p:spPr bwMode="auto">
            <a:xfrm>
              <a:off x="1008" y="1694"/>
              <a:ext cx="242" cy="12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p>
              <a:endParaRPr lang="en-US" dirty="0"/>
            </a:p>
          </p:txBody>
        </p:sp>
        <p:sp>
          <p:nvSpPr>
            <p:cNvPr id="23561" name="Rectangle 9"/>
            <p:cNvSpPr>
              <a:spLocks noChangeArrowheads="1"/>
            </p:cNvSpPr>
            <p:nvPr/>
          </p:nvSpPr>
          <p:spPr bwMode="auto">
            <a:xfrm>
              <a:off x="2424" y="1737"/>
              <a:ext cx="339" cy="14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p>
              <a:endParaRPr lang="en-US" dirty="0"/>
            </a:p>
          </p:txBody>
        </p:sp>
        <p:sp>
          <p:nvSpPr>
            <p:cNvPr id="23562" name="Rectangle 10"/>
            <p:cNvSpPr>
              <a:spLocks noChangeArrowheads="1"/>
            </p:cNvSpPr>
            <p:nvPr/>
          </p:nvSpPr>
          <p:spPr bwMode="auto">
            <a:xfrm>
              <a:off x="3216" y="2034"/>
              <a:ext cx="338" cy="7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p>
              <a:endParaRPr lang="en-US" dirty="0"/>
            </a:p>
          </p:txBody>
        </p:sp>
        <p:sp>
          <p:nvSpPr>
            <p:cNvPr id="23563" name="Freeform 11"/>
            <p:cNvSpPr>
              <a:spLocks/>
            </p:cNvSpPr>
            <p:nvPr/>
          </p:nvSpPr>
          <p:spPr bwMode="auto">
            <a:xfrm>
              <a:off x="1195" y="1149"/>
              <a:ext cx="3498" cy="419"/>
            </a:xfrm>
            <a:custGeom>
              <a:avLst/>
              <a:gdLst>
                <a:gd name="T0" fmla="*/ 1869 w 3738"/>
                <a:gd name="T1" fmla="*/ 0 h 769"/>
                <a:gd name="T2" fmla="*/ 0 w 3738"/>
                <a:gd name="T3" fmla="*/ 769 h 769"/>
                <a:gd name="T4" fmla="*/ 3738 w 3738"/>
                <a:gd name="T5" fmla="*/ 769 h 769"/>
                <a:gd name="T6" fmla="*/ 1869 w 3738"/>
                <a:gd name="T7" fmla="*/ 0 h 769"/>
              </a:gdLst>
              <a:ahLst/>
              <a:cxnLst>
                <a:cxn ang="0">
                  <a:pos x="T0" y="T1"/>
                </a:cxn>
                <a:cxn ang="0">
                  <a:pos x="T2" y="T3"/>
                </a:cxn>
                <a:cxn ang="0">
                  <a:pos x="T4" y="T5"/>
                </a:cxn>
                <a:cxn ang="0">
                  <a:pos x="T6" y="T7"/>
                </a:cxn>
              </a:cxnLst>
              <a:rect l="0" t="0" r="r" b="b"/>
              <a:pathLst>
                <a:path w="3738" h="769">
                  <a:moveTo>
                    <a:pt x="1869" y="0"/>
                  </a:moveTo>
                  <a:lnTo>
                    <a:pt x="0" y="769"/>
                  </a:lnTo>
                  <a:lnTo>
                    <a:pt x="3738" y="769"/>
                  </a:lnTo>
                  <a:lnTo>
                    <a:pt x="1869" y="0"/>
                  </a:lnTo>
                  <a:close/>
                </a:path>
              </a:pathLst>
            </a:custGeom>
            <a:solidFill>
              <a:schemeClr val="tx1"/>
            </a:solidFill>
            <a:ln w="11176">
              <a:solidFill>
                <a:schemeClr val="tx1"/>
              </a:solidFill>
              <a:prstDash val="solid"/>
              <a:round/>
              <a:headEnd/>
              <a:tailEnd/>
            </a:ln>
          </p:spPr>
          <p:txBody>
            <a:bodyPr/>
            <a:lstStyle/>
            <a:p>
              <a:endParaRPr lang="en-US" dirty="0"/>
            </a:p>
          </p:txBody>
        </p:sp>
        <p:sp>
          <p:nvSpPr>
            <p:cNvPr id="23564" name="Rectangle 12"/>
            <p:cNvSpPr>
              <a:spLocks noChangeArrowheads="1"/>
            </p:cNvSpPr>
            <p:nvPr/>
          </p:nvSpPr>
          <p:spPr bwMode="auto">
            <a:xfrm>
              <a:off x="2270" y="3673"/>
              <a:ext cx="1348" cy="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Lst>
          </p:spPr>
          <p:txBody>
            <a:bodyPr wrap="none" lIns="0" tIns="0" rIns="0" bIns="0">
              <a:spAutoFit/>
            </a:bodyPr>
            <a:lstStyle/>
            <a:p>
              <a:pPr eaLnBrk="0" hangingPunct="0"/>
              <a:r>
                <a:rPr lang="en-US" altLang="en-US" sz="1800" dirty="0"/>
                <a:t>Employee Involvement</a:t>
              </a:r>
              <a:endParaRPr lang="en-US" altLang="en-US" dirty="0"/>
            </a:p>
          </p:txBody>
        </p:sp>
        <p:sp>
          <p:nvSpPr>
            <p:cNvPr id="23565" name="Rectangle 13"/>
            <p:cNvSpPr>
              <a:spLocks noChangeArrowheads="1"/>
            </p:cNvSpPr>
            <p:nvPr/>
          </p:nvSpPr>
          <p:spPr bwMode="auto">
            <a:xfrm>
              <a:off x="1023" y="3392"/>
              <a:ext cx="3798" cy="152"/>
            </a:xfrm>
            <a:prstGeom prst="rect">
              <a:avLst/>
            </a:prstGeom>
            <a:noFill/>
            <a:ln w="2857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lIns="0" tIns="0" rIns="0" bIns="0">
              <a:spAutoFit/>
            </a:bodyPr>
            <a:lstStyle/>
            <a:p>
              <a:pPr algn="ctr" eaLnBrk="0" hangingPunct="0"/>
              <a:r>
                <a:rPr lang="en-US" altLang="en-US" sz="1400" dirty="0"/>
                <a:t>PDCA    SMED    TPM   Kanban     Statistical Engineering    6 Sigma     Poka Yoke</a:t>
              </a:r>
            </a:p>
          </p:txBody>
        </p:sp>
        <p:sp>
          <p:nvSpPr>
            <p:cNvPr id="23566" name="Rectangle 14"/>
            <p:cNvSpPr>
              <a:spLocks noChangeArrowheads="1"/>
            </p:cNvSpPr>
            <p:nvPr/>
          </p:nvSpPr>
          <p:spPr bwMode="auto">
            <a:xfrm>
              <a:off x="5136" y="1723"/>
              <a:ext cx="433" cy="2261"/>
            </a:xfrm>
            <a:prstGeom prst="rect">
              <a:avLst/>
            </a:prstGeom>
            <a:solidFill>
              <a:schemeClr val="tx1"/>
            </a:solidFill>
            <a:ln w="11176">
              <a:solidFill>
                <a:schemeClr val="tx1"/>
              </a:solidFill>
              <a:miter lim="800000"/>
              <a:headEnd/>
              <a:tailEnd/>
            </a:ln>
          </p:spPr>
          <p:txBody>
            <a:bodyPr/>
            <a:lstStyle/>
            <a:p>
              <a:endParaRPr lang="en-US" dirty="0"/>
            </a:p>
          </p:txBody>
        </p:sp>
        <p:sp>
          <p:nvSpPr>
            <p:cNvPr id="23567" name="Freeform 15"/>
            <p:cNvSpPr>
              <a:spLocks/>
            </p:cNvSpPr>
            <p:nvPr/>
          </p:nvSpPr>
          <p:spPr bwMode="auto">
            <a:xfrm>
              <a:off x="5088" y="1216"/>
              <a:ext cx="528" cy="507"/>
            </a:xfrm>
            <a:custGeom>
              <a:avLst/>
              <a:gdLst>
                <a:gd name="T0" fmla="*/ 270 w 542"/>
                <a:gd name="T1" fmla="*/ 0 h 575"/>
                <a:gd name="T2" fmla="*/ 0 w 542"/>
                <a:gd name="T3" fmla="*/ 575 h 575"/>
                <a:gd name="T4" fmla="*/ 542 w 542"/>
                <a:gd name="T5" fmla="*/ 575 h 575"/>
                <a:gd name="T6" fmla="*/ 270 w 542"/>
                <a:gd name="T7" fmla="*/ 0 h 575"/>
              </a:gdLst>
              <a:ahLst/>
              <a:cxnLst>
                <a:cxn ang="0">
                  <a:pos x="T0" y="T1"/>
                </a:cxn>
                <a:cxn ang="0">
                  <a:pos x="T2" y="T3"/>
                </a:cxn>
                <a:cxn ang="0">
                  <a:pos x="T4" y="T5"/>
                </a:cxn>
                <a:cxn ang="0">
                  <a:pos x="T6" y="T7"/>
                </a:cxn>
              </a:cxnLst>
              <a:rect l="0" t="0" r="r" b="b"/>
              <a:pathLst>
                <a:path w="542" h="575">
                  <a:moveTo>
                    <a:pt x="270" y="0"/>
                  </a:moveTo>
                  <a:lnTo>
                    <a:pt x="0" y="575"/>
                  </a:lnTo>
                  <a:lnTo>
                    <a:pt x="542" y="575"/>
                  </a:lnTo>
                  <a:lnTo>
                    <a:pt x="270" y="0"/>
                  </a:lnTo>
                  <a:close/>
                </a:path>
              </a:pathLst>
            </a:custGeom>
            <a:solidFill>
              <a:schemeClr val="tx1"/>
            </a:solidFill>
            <a:ln w="11176">
              <a:solidFill>
                <a:schemeClr val="tx1"/>
              </a:solidFill>
              <a:prstDash val="solid"/>
              <a:round/>
              <a:headEnd/>
              <a:tailEnd/>
            </a:ln>
          </p:spPr>
          <p:txBody>
            <a:bodyPr/>
            <a:lstStyle/>
            <a:p>
              <a:endParaRPr lang="en-US" dirty="0"/>
            </a:p>
          </p:txBody>
        </p:sp>
        <p:sp>
          <p:nvSpPr>
            <p:cNvPr id="23568" name="Rectangle 16"/>
            <p:cNvSpPr>
              <a:spLocks noChangeArrowheads="1"/>
            </p:cNvSpPr>
            <p:nvPr/>
          </p:nvSpPr>
          <p:spPr bwMode="auto">
            <a:xfrm>
              <a:off x="859" y="3524"/>
              <a:ext cx="4112" cy="136"/>
            </a:xfrm>
            <a:prstGeom prst="rect">
              <a:avLst/>
            </a:prstGeom>
            <a:noFill/>
            <a:ln w="2857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lIns="0" tIns="0" rIns="0" bIns="0">
              <a:spAutoFit/>
            </a:bodyPr>
            <a:lstStyle/>
            <a:p>
              <a:pPr algn="ctr" eaLnBrk="0" hangingPunct="0"/>
              <a:r>
                <a:rPr lang="en-US" altLang="en-US" sz="1400" dirty="0"/>
                <a:t>Value Stream    Standard Work    5S      5 WHY    Visual Mgmt       JIT      Cellular Flow          </a:t>
              </a:r>
            </a:p>
          </p:txBody>
        </p:sp>
        <p:sp>
          <p:nvSpPr>
            <p:cNvPr id="23569" name="Rectangle 17"/>
            <p:cNvSpPr>
              <a:spLocks noChangeArrowheads="1"/>
            </p:cNvSpPr>
            <p:nvPr/>
          </p:nvSpPr>
          <p:spPr bwMode="auto">
            <a:xfrm rot="16200000">
              <a:off x="4248" y="2612"/>
              <a:ext cx="2208"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Lst>
          </p:spPr>
          <p:txBody>
            <a:bodyPr wrap="none" lIns="0" tIns="0" rIns="0" bIns="0">
              <a:spAutoFit/>
            </a:bodyPr>
            <a:lstStyle/>
            <a:p>
              <a:pPr eaLnBrk="0" hangingPunct="0"/>
              <a:r>
                <a:rPr lang="en-US" altLang="en-US" sz="2000" b="1" dirty="0">
                  <a:solidFill>
                    <a:schemeClr val="bg1"/>
                  </a:solidFill>
                </a:rPr>
                <a:t>CUSTOMER  SATISFACTION</a:t>
              </a:r>
              <a:endParaRPr lang="en-US" altLang="en-US" sz="2000" dirty="0"/>
            </a:p>
          </p:txBody>
        </p:sp>
        <p:sp>
          <p:nvSpPr>
            <p:cNvPr id="23570" name="Rectangle 18"/>
            <p:cNvSpPr>
              <a:spLocks noChangeArrowheads="1"/>
            </p:cNvSpPr>
            <p:nvPr/>
          </p:nvSpPr>
          <p:spPr bwMode="auto">
            <a:xfrm>
              <a:off x="1679" y="1228"/>
              <a:ext cx="1730" cy="2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p>
              <a:endParaRPr lang="en-US" dirty="0"/>
            </a:p>
          </p:txBody>
        </p:sp>
        <p:sp>
          <p:nvSpPr>
            <p:cNvPr id="23571" name="Rectangle 19"/>
            <p:cNvSpPr>
              <a:spLocks noChangeArrowheads="1"/>
            </p:cNvSpPr>
            <p:nvPr/>
          </p:nvSpPr>
          <p:spPr bwMode="auto">
            <a:xfrm>
              <a:off x="1195" y="1348"/>
              <a:ext cx="3491" cy="2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Lst>
          </p:spPr>
          <p:txBody>
            <a:bodyPr lIns="0" tIns="0" rIns="0" bIns="0">
              <a:spAutoFit/>
            </a:bodyPr>
            <a:lstStyle/>
            <a:p>
              <a:pPr algn="ctr" eaLnBrk="0" hangingPunct="0"/>
              <a:r>
                <a:rPr lang="en-US" altLang="en-US" dirty="0">
                  <a:solidFill>
                    <a:schemeClr val="bg1"/>
                  </a:solidFill>
                </a:rPr>
                <a:t>Enterprise Value</a:t>
              </a:r>
            </a:p>
          </p:txBody>
        </p:sp>
        <p:sp>
          <p:nvSpPr>
            <p:cNvPr id="23572" name="Rectangle 20"/>
            <p:cNvSpPr>
              <a:spLocks noChangeArrowheads="1"/>
            </p:cNvSpPr>
            <p:nvPr/>
          </p:nvSpPr>
          <p:spPr bwMode="auto">
            <a:xfrm>
              <a:off x="144" y="1864"/>
              <a:ext cx="961" cy="3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p>
              <a:endParaRPr lang="en-US" dirty="0"/>
            </a:p>
          </p:txBody>
        </p:sp>
        <p:sp>
          <p:nvSpPr>
            <p:cNvPr id="23573" name="Rectangle 21"/>
            <p:cNvSpPr>
              <a:spLocks noChangeArrowheads="1"/>
            </p:cNvSpPr>
            <p:nvPr/>
          </p:nvSpPr>
          <p:spPr bwMode="auto">
            <a:xfrm>
              <a:off x="880" y="1895"/>
              <a:ext cx="341" cy="1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Lst>
          </p:spPr>
          <p:txBody>
            <a:bodyPr wrap="none" lIns="0" tIns="0" rIns="0" bIns="0">
              <a:spAutoFit/>
            </a:bodyPr>
            <a:lstStyle/>
            <a:p>
              <a:pPr eaLnBrk="0" hangingPunct="0"/>
              <a:r>
                <a:rPr lang="en-US" altLang="en-US" sz="1400" dirty="0"/>
                <a:t>Priority</a:t>
              </a:r>
              <a:endParaRPr lang="en-US" altLang="en-US" dirty="0"/>
            </a:p>
          </p:txBody>
        </p:sp>
        <p:sp>
          <p:nvSpPr>
            <p:cNvPr id="23574" name="Rectangle 22"/>
            <p:cNvSpPr>
              <a:spLocks noChangeArrowheads="1"/>
            </p:cNvSpPr>
            <p:nvPr/>
          </p:nvSpPr>
          <p:spPr bwMode="auto">
            <a:xfrm>
              <a:off x="772" y="2073"/>
              <a:ext cx="554" cy="1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Lst>
          </p:spPr>
          <p:txBody>
            <a:bodyPr wrap="none" lIns="0" tIns="0" rIns="0" bIns="0">
              <a:spAutoFit/>
            </a:bodyPr>
            <a:lstStyle/>
            <a:p>
              <a:pPr eaLnBrk="0" hangingPunct="0"/>
              <a:r>
                <a:rPr lang="en-US" altLang="en-US" sz="1400" dirty="0"/>
                <a:t>Deployment</a:t>
              </a:r>
              <a:endParaRPr lang="en-US" altLang="en-US" dirty="0"/>
            </a:p>
          </p:txBody>
        </p:sp>
        <p:sp>
          <p:nvSpPr>
            <p:cNvPr id="23575" name="Rectangle 23"/>
            <p:cNvSpPr>
              <a:spLocks noChangeArrowheads="1"/>
            </p:cNvSpPr>
            <p:nvPr/>
          </p:nvSpPr>
          <p:spPr bwMode="auto">
            <a:xfrm>
              <a:off x="193" y="2371"/>
              <a:ext cx="865" cy="1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p>
              <a:endParaRPr lang="en-US" dirty="0"/>
            </a:p>
          </p:txBody>
        </p:sp>
        <p:sp>
          <p:nvSpPr>
            <p:cNvPr id="23576" name="Rectangle 24"/>
            <p:cNvSpPr>
              <a:spLocks noChangeArrowheads="1"/>
            </p:cNvSpPr>
            <p:nvPr/>
          </p:nvSpPr>
          <p:spPr bwMode="auto">
            <a:xfrm>
              <a:off x="889" y="2405"/>
              <a:ext cx="318" cy="1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Lst>
          </p:spPr>
          <p:txBody>
            <a:bodyPr wrap="none" lIns="0" tIns="0" rIns="0" bIns="0">
              <a:spAutoFit/>
            </a:bodyPr>
            <a:lstStyle/>
            <a:p>
              <a:pPr eaLnBrk="0" hangingPunct="0"/>
              <a:r>
                <a:rPr lang="en-US" altLang="en-US" sz="1400" dirty="0"/>
                <a:t>Kaizen</a:t>
              </a:r>
              <a:endParaRPr lang="en-US" altLang="en-US" dirty="0"/>
            </a:p>
          </p:txBody>
        </p:sp>
        <p:sp>
          <p:nvSpPr>
            <p:cNvPr id="23577" name="Rectangle 25"/>
            <p:cNvSpPr>
              <a:spLocks noChangeArrowheads="1"/>
            </p:cNvSpPr>
            <p:nvPr/>
          </p:nvSpPr>
          <p:spPr bwMode="auto">
            <a:xfrm>
              <a:off x="288" y="2796"/>
              <a:ext cx="722" cy="3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p>
              <a:endParaRPr lang="en-US" dirty="0"/>
            </a:p>
          </p:txBody>
        </p:sp>
        <p:sp>
          <p:nvSpPr>
            <p:cNvPr id="23578" name="Rectangle 26"/>
            <p:cNvSpPr>
              <a:spLocks noChangeArrowheads="1"/>
            </p:cNvSpPr>
            <p:nvPr/>
          </p:nvSpPr>
          <p:spPr bwMode="auto">
            <a:xfrm>
              <a:off x="911" y="2828"/>
              <a:ext cx="249" cy="1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Lst>
          </p:spPr>
          <p:txBody>
            <a:bodyPr wrap="none" lIns="0" tIns="0" rIns="0" bIns="0">
              <a:spAutoFit/>
            </a:bodyPr>
            <a:lstStyle/>
            <a:p>
              <a:pPr eaLnBrk="0" hangingPunct="0"/>
              <a:r>
                <a:rPr lang="en-US" altLang="en-US" sz="1400" dirty="0"/>
                <a:t>Daily</a:t>
              </a:r>
              <a:endParaRPr lang="en-US" altLang="en-US" dirty="0"/>
            </a:p>
          </p:txBody>
        </p:sp>
        <p:sp>
          <p:nvSpPr>
            <p:cNvPr id="23579" name="Rectangle 27"/>
            <p:cNvSpPr>
              <a:spLocks noChangeArrowheads="1"/>
            </p:cNvSpPr>
            <p:nvPr/>
          </p:nvSpPr>
          <p:spPr bwMode="auto">
            <a:xfrm>
              <a:off x="911" y="3005"/>
              <a:ext cx="277" cy="1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Lst>
          </p:spPr>
          <p:txBody>
            <a:bodyPr wrap="none" lIns="0" tIns="0" rIns="0" bIns="0">
              <a:spAutoFit/>
            </a:bodyPr>
            <a:lstStyle/>
            <a:p>
              <a:pPr eaLnBrk="0" hangingPunct="0"/>
              <a:r>
                <a:rPr lang="en-US" altLang="en-US" sz="1400" dirty="0"/>
                <a:t>Mgmt</a:t>
              </a:r>
              <a:endParaRPr lang="en-US" altLang="en-US" dirty="0"/>
            </a:p>
          </p:txBody>
        </p:sp>
        <p:sp>
          <p:nvSpPr>
            <p:cNvPr id="23580" name="Line 28"/>
            <p:cNvSpPr>
              <a:spLocks noChangeShapeType="1"/>
            </p:cNvSpPr>
            <p:nvPr/>
          </p:nvSpPr>
          <p:spPr bwMode="auto">
            <a:xfrm>
              <a:off x="767" y="2049"/>
              <a:ext cx="4258" cy="0"/>
            </a:xfrm>
            <a:prstGeom prst="line">
              <a:avLst/>
            </a:prstGeom>
            <a:noFill/>
            <a:ln w="381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23581" name="Line 29"/>
            <p:cNvSpPr>
              <a:spLocks noChangeShapeType="1"/>
            </p:cNvSpPr>
            <p:nvPr/>
          </p:nvSpPr>
          <p:spPr bwMode="auto">
            <a:xfrm>
              <a:off x="773" y="2546"/>
              <a:ext cx="4252" cy="0"/>
            </a:xfrm>
            <a:prstGeom prst="line">
              <a:avLst/>
            </a:prstGeom>
            <a:noFill/>
            <a:ln w="381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23582" name="Line 30"/>
            <p:cNvSpPr>
              <a:spLocks noChangeShapeType="1"/>
            </p:cNvSpPr>
            <p:nvPr/>
          </p:nvSpPr>
          <p:spPr bwMode="auto">
            <a:xfrm>
              <a:off x="779" y="2991"/>
              <a:ext cx="4246" cy="0"/>
            </a:xfrm>
            <a:prstGeom prst="line">
              <a:avLst/>
            </a:prstGeom>
            <a:noFill/>
            <a:ln w="381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grpSp>
          <p:nvGrpSpPr>
            <p:cNvPr id="23583" name="Group 31"/>
            <p:cNvGrpSpPr>
              <a:grpSpLocks/>
            </p:cNvGrpSpPr>
            <p:nvPr/>
          </p:nvGrpSpPr>
          <p:grpSpPr bwMode="auto">
            <a:xfrm>
              <a:off x="2051" y="1568"/>
              <a:ext cx="433" cy="1696"/>
              <a:chOff x="936" y="1441"/>
              <a:chExt cx="444" cy="1922"/>
            </a:xfrm>
          </p:grpSpPr>
          <p:sp>
            <p:nvSpPr>
              <p:cNvPr id="23584" name="Rectangle 32"/>
              <p:cNvSpPr>
                <a:spLocks noChangeArrowheads="1"/>
              </p:cNvSpPr>
              <p:nvPr/>
            </p:nvSpPr>
            <p:spPr bwMode="auto">
              <a:xfrm>
                <a:off x="936" y="1441"/>
                <a:ext cx="444" cy="1922"/>
              </a:xfrm>
              <a:prstGeom prst="rect">
                <a:avLst/>
              </a:prstGeom>
              <a:solidFill>
                <a:schemeClr val="tx1"/>
              </a:solidFill>
              <a:ln w="11113">
                <a:solidFill>
                  <a:schemeClr val="tx1"/>
                </a:solidFill>
                <a:miter lim="800000"/>
                <a:headEnd/>
                <a:tailEnd/>
              </a:ln>
            </p:spPr>
            <p:txBody>
              <a:bodyPr/>
              <a:lstStyle/>
              <a:p>
                <a:endParaRPr lang="en-US" dirty="0"/>
              </a:p>
            </p:txBody>
          </p:sp>
          <p:sp>
            <p:nvSpPr>
              <p:cNvPr id="23585" name="Rectangle 33"/>
              <p:cNvSpPr>
                <a:spLocks noChangeArrowheads="1"/>
              </p:cNvSpPr>
              <p:nvPr/>
            </p:nvSpPr>
            <p:spPr bwMode="auto">
              <a:xfrm>
                <a:off x="1094" y="1627"/>
                <a:ext cx="125" cy="224"/>
              </a:xfrm>
              <a:prstGeom prst="rect">
                <a:avLst/>
              </a:prstGeom>
              <a:solidFill>
                <a:schemeClr val="tx1"/>
              </a:solidFill>
              <a:ln w="9525">
                <a:solidFill>
                  <a:schemeClr val="tx1"/>
                </a:solidFill>
                <a:miter lim="800000"/>
                <a:headEnd/>
                <a:tailEnd/>
              </a:ln>
            </p:spPr>
            <p:txBody>
              <a:bodyPr wrap="none" lIns="0" tIns="0" rIns="0" bIns="0">
                <a:spAutoFit/>
              </a:bodyPr>
              <a:lstStyle/>
              <a:p>
                <a:pPr eaLnBrk="0" hangingPunct="0"/>
                <a:r>
                  <a:rPr lang="en-US" altLang="en-US" sz="2000" dirty="0">
                    <a:solidFill>
                      <a:schemeClr val="bg1"/>
                    </a:solidFill>
                  </a:rPr>
                  <a:t>Q</a:t>
                </a:r>
                <a:endParaRPr lang="en-US" altLang="en-US" dirty="0"/>
              </a:p>
            </p:txBody>
          </p:sp>
          <p:sp>
            <p:nvSpPr>
              <p:cNvPr id="23586" name="Rectangle 34"/>
              <p:cNvSpPr>
                <a:spLocks noChangeArrowheads="1"/>
              </p:cNvSpPr>
              <p:nvPr/>
            </p:nvSpPr>
            <p:spPr bwMode="auto">
              <a:xfrm>
                <a:off x="1094" y="1820"/>
                <a:ext cx="125" cy="224"/>
              </a:xfrm>
              <a:prstGeom prst="rect">
                <a:avLst/>
              </a:prstGeom>
              <a:solidFill>
                <a:schemeClr val="tx1"/>
              </a:solidFill>
              <a:ln w="9525">
                <a:solidFill>
                  <a:schemeClr val="tx1"/>
                </a:solidFill>
                <a:miter lim="800000"/>
                <a:headEnd/>
                <a:tailEnd/>
              </a:ln>
            </p:spPr>
            <p:txBody>
              <a:bodyPr wrap="none" lIns="0" tIns="0" rIns="0" bIns="0">
                <a:spAutoFit/>
              </a:bodyPr>
              <a:lstStyle/>
              <a:p>
                <a:pPr eaLnBrk="0" hangingPunct="0"/>
                <a:r>
                  <a:rPr lang="en-US" altLang="en-US" sz="2000" dirty="0">
                    <a:solidFill>
                      <a:schemeClr val="bg1"/>
                    </a:solidFill>
                  </a:rPr>
                  <a:t>U</a:t>
                </a:r>
                <a:endParaRPr lang="en-US" altLang="en-US" dirty="0"/>
              </a:p>
            </p:txBody>
          </p:sp>
          <p:sp>
            <p:nvSpPr>
              <p:cNvPr id="23587" name="Rectangle 35"/>
              <p:cNvSpPr>
                <a:spLocks noChangeArrowheads="1"/>
              </p:cNvSpPr>
              <p:nvPr/>
            </p:nvSpPr>
            <p:spPr bwMode="auto">
              <a:xfrm>
                <a:off x="1094" y="2011"/>
                <a:ext cx="125" cy="224"/>
              </a:xfrm>
              <a:prstGeom prst="rect">
                <a:avLst/>
              </a:prstGeom>
              <a:solidFill>
                <a:schemeClr val="tx1"/>
              </a:solidFill>
              <a:ln w="9525">
                <a:solidFill>
                  <a:schemeClr val="tx1"/>
                </a:solidFill>
                <a:miter lim="800000"/>
                <a:headEnd/>
                <a:tailEnd/>
              </a:ln>
            </p:spPr>
            <p:txBody>
              <a:bodyPr wrap="none" lIns="0" tIns="0" rIns="0" bIns="0">
                <a:spAutoFit/>
              </a:bodyPr>
              <a:lstStyle/>
              <a:p>
                <a:pPr eaLnBrk="0" hangingPunct="0"/>
                <a:r>
                  <a:rPr lang="en-US" altLang="en-US" sz="2000" dirty="0">
                    <a:solidFill>
                      <a:schemeClr val="bg1"/>
                    </a:solidFill>
                  </a:rPr>
                  <a:t>A</a:t>
                </a:r>
                <a:endParaRPr lang="en-US" altLang="en-US" dirty="0"/>
              </a:p>
            </p:txBody>
          </p:sp>
          <p:sp>
            <p:nvSpPr>
              <p:cNvPr id="23588" name="Rectangle 36"/>
              <p:cNvSpPr>
                <a:spLocks noChangeArrowheads="1"/>
              </p:cNvSpPr>
              <p:nvPr/>
            </p:nvSpPr>
            <p:spPr bwMode="auto">
              <a:xfrm>
                <a:off x="1106" y="2204"/>
                <a:ext cx="107" cy="224"/>
              </a:xfrm>
              <a:prstGeom prst="rect">
                <a:avLst/>
              </a:prstGeom>
              <a:solidFill>
                <a:schemeClr val="tx1"/>
              </a:solidFill>
              <a:ln w="9525">
                <a:solidFill>
                  <a:schemeClr val="tx1"/>
                </a:solidFill>
                <a:miter lim="800000"/>
                <a:headEnd/>
                <a:tailEnd/>
              </a:ln>
            </p:spPr>
            <p:txBody>
              <a:bodyPr wrap="none" lIns="0" tIns="0" rIns="0" bIns="0">
                <a:spAutoFit/>
              </a:bodyPr>
              <a:lstStyle/>
              <a:p>
                <a:pPr eaLnBrk="0" hangingPunct="0"/>
                <a:r>
                  <a:rPr lang="en-US" altLang="en-US" sz="2000" dirty="0">
                    <a:solidFill>
                      <a:schemeClr val="bg1"/>
                    </a:solidFill>
                  </a:rPr>
                  <a:t>L</a:t>
                </a:r>
                <a:endParaRPr lang="en-US" altLang="en-US" dirty="0"/>
              </a:p>
            </p:txBody>
          </p:sp>
          <p:sp>
            <p:nvSpPr>
              <p:cNvPr id="23589" name="Rectangle 37"/>
              <p:cNvSpPr>
                <a:spLocks noChangeArrowheads="1"/>
              </p:cNvSpPr>
              <p:nvPr/>
            </p:nvSpPr>
            <p:spPr bwMode="auto">
              <a:xfrm>
                <a:off x="1127" y="2394"/>
                <a:ext cx="60" cy="225"/>
              </a:xfrm>
              <a:prstGeom prst="rect">
                <a:avLst/>
              </a:prstGeom>
              <a:solidFill>
                <a:schemeClr val="tx1"/>
              </a:solidFill>
              <a:ln w="9525">
                <a:solidFill>
                  <a:schemeClr val="tx1"/>
                </a:solidFill>
                <a:miter lim="800000"/>
                <a:headEnd/>
                <a:tailEnd/>
              </a:ln>
            </p:spPr>
            <p:txBody>
              <a:bodyPr wrap="none" lIns="0" tIns="0" rIns="0" bIns="0">
                <a:spAutoFit/>
              </a:bodyPr>
              <a:lstStyle/>
              <a:p>
                <a:pPr eaLnBrk="0" hangingPunct="0"/>
                <a:r>
                  <a:rPr lang="en-US" altLang="en-US" sz="2000" dirty="0">
                    <a:solidFill>
                      <a:schemeClr val="bg1"/>
                    </a:solidFill>
                  </a:rPr>
                  <a:t>I</a:t>
                </a:r>
                <a:endParaRPr lang="en-US" altLang="en-US" dirty="0"/>
              </a:p>
            </p:txBody>
          </p:sp>
          <p:sp>
            <p:nvSpPr>
              <p:cNvPr id="23590" name="Rectangle 38"/>
              <p:cNvSpPr>
                <a:spLocks noChangeArrowheads="1"/>
              </p:cNvSpPr>
              <p:nvPr/>
            </p:nvSpPr>
            <p:spPr bwMode="auto">
              <a:xfrm>
                <a:off x="1106" y="2586"/>
                <a:ext cx="107" cy="224"/>
              </a:xfrm>
              <a:prstGeom prst="rect">
                <a:avLst/>
              </a:prstGeom>
              <a:solidFill>
                <a:schemeClr val="tx1"/>
              </a:solidFill>
              <a:ln w="9525">
                <a:solidFill>
                  <a:schemeClr val="tx1"/>
                </a:solidFill>
                <a:miter lim="800000"/>
                <a:headEnd/>
                <a:tailEnd/>
              </a:ln>
            </p:spPr>
            <p:txBody>
              <a:bodyPr wrap="none" lIns="0" tIns="0" rIns="0" bIns="0">
                <a:spAutoFit/>
              </a:bodyPr>
              <a:lstStyle/>
              <a:p>
                <a:pPr eaLnBrk="0" hangingPunct="0"/>
                <a:r>
                  <a:rPr lang="en-US" altLang="en-US" sz="2000" dirty="0">
                    <a:solidFill>
                      <a:schemeClr val="bg1"/>
                    </a:solidFill>
                  </a:rPr>
                  <a:t>T</a:t>
                </a:r>
                <a:endParaRPr lang="en-US" altLang="en-US" dirty="0"/>
              </a:p>
            </p:txBody>
          </p:sp>
          <p:sp>
            <p:nvSpPr>
              <p:cNvPr id="23591" name="Rectangle 39"/>
              <p:cNvSpPr>
                <a:spLocks noChangeArrowheads="1"/>
              </p:cNvSpPr>
              <p:nvPr/>
            </p:nvSpPr>
            <p:spPr bwMode="auto">
              <a:xfrm>
                <a:off x="1097" y="2778"/>
                <a:ext cx="125" cy="225"/>
              </a:xfrm>
              <a:prstGeom prst="rect">
                <a:avLst/>
              </a:prstGeom>
              <a:solidFill>
                <a:schemeClr val="tx1"/>
              </a:solidFill>
              <a:ln w="9525">
                <a:solidFill>
                  <a:schemeClr val="tx1"/>
                </a:solidFill>
                <a:miter lim="800000"/>
                <a:headEnd/>
                <a:tailEnd/>
              </a:ln>
            </p:spPr>
            <p:txBody>
              <a:bodyPr wrap="none" lIns="0" tIns="0" rIns="0" bIns="0">
                <a:spAutoFit/>
              </a:bodyPr>
              <a:lstStyle/>
              <a:p>
                <a:pPr eaLnBrk="0" hangingPunct="0"/>
                <a:r>
                  <a:rPr lang="en-US" altLang="en-US" sz="2000" dirty="0">
                    <a:solidFill>
                      <a:schemeClr val="bg1"/>
                    </a:solidFill>
                  </a:rPr>
                  <a:t>Y</a:t>
                </a:r>
                <a:endParaRPr lang="en-US" altLang="en-US" dirty="0"/>
              </a:p>
            </p:txBody>
          </p:sp>
        </p:grpSp>
        <p:grpSp>
          <p:nvGrpSpPr>
            <p:cNvPr id="23592" name="Group 40"/>
            <p:cNvGrpSpPr>
              <a:grpSpLocks/>
            </p:cNvGrpSpPr>
            <p:nvPr/>
          </p:nvGrpSpPr>
          <p:grpSpPr bwMode="auto">
            <a:xfrm>
              <a:off x="2750" y="1568"/>
              <a:ext cx="436" cy="1696"/>
              <a:chOff x="2016" y="1441"/>
              <a:chExt cx="447" cy="1922"/>
            </a:xfrm>
          </p:grpSpPr>
          <p:sp>
            <p:nvSpPr>
              <p:cNvPr id="23593" name="Rectangle 41"/>
              <p:cNvSpPr>
                <a:spLocks noChangeArrowheads="1"/>
              </p:cNvSpPr>
              <p:nvPr/>
            </p:nvSpPr>
            <p:spPr bwMode="auto">
              <a:xfrm>
                <a:off x="2016" y="1441"/>
                <a:ext cx="447" cy="1922"/>
              </a:xfrm>
              <a:prstGeom prst="rect">
                <a:avLst/>
              </a:prstGeom>
              <a:solidFill>
                <a:schemeClr val="tx1"/>
              </a:solidFill>
              <a:ln w="11113">
                <a:solidFill>
                  <a:schemeClr val="tx1"/>
                </a:solidFill>
                <a:miter lim="800000"/>
                <a:headEnd/>
                <a:tailEnd/>
              </a:ln>
            </p:spPr>
            <p:txBody>
              <a:bodyPr/>
              <a:lstStyle/>
              <a:p>
                <a:endParaRPr lang="en-US" dirty="0"/>
              </a:p>
            </p:txBody>
          </p:sp>
          <p:sp>
            <p:nvSpPr>
              <p:cNvPr id="23594" name="Rectangle 42"/>
              <p:cNvSpPr>
                <a:spLocks noChangeArrowheads="1"/>
              </p:cNvSpPr>
              <p:nvPr/>
            </p:nvSpPr>
            <p:spPr bwMode="auto">
              <a:xfrm>
                <a:off x="2179" y="1675"/>
                <a:ext cx="166" cy="224"/>
              </a:xfrm>
              <a:prstGeom prst="rect">
                <a:avLst/>
              </a:prstGeom>
              <a:solidFill>
                <a:schemeClr val="tx1"/>
              </a:solidFill>
              <a:ln w="9525">
                <a:solidFill>
                  <a:schemeClr val="tx1"/>
                </a:solidFill>
                <a:miter lim="800000"/>
                <a:headEnd/>
                <a:tailEnd/>
              </a:ln>
            </p:spPr>
            <p:txBody>
              <a:bodyPr wrap="none" lIns="0" tIns="0" rIns="0" bIns="0">
                <a:spAutoFit/>
              </a:bodyPr>
              <a:lstStyle/>
              <a:p>
                <a:pPr eaLnBrk="0" hangingPunct="0"/>
                <a:r>
                  <a:rPr lang="en-US" altLang="en-US" sz="2000" dirty="0">
                    <a:solidFill>
                      <a:schemeClr val="bg1"/>
                    </a:solidFill>
                  </a:rPr>
                  <a:t>D</a:t>
                </a:r>
                <a:r>
                  <a:rPr lang="en-US" altLang="en-US" sz="2000" dirty="0"/>
                  <a:t> </a:t>
                </a:r>
                <a:endParaRPr lang="en-US" altLang="en-US" dirty="0"/>
              </a:p>
            </p:txBody>
          </p:sp>
          <p:sp>
            <p:nvSpPr>
              <p:cNvPr id="23595" name="Rectangle 43"/>
              <p:cNvSpPr>
                <a:spLocks noChangeArrowheads="1"/>
              </p:cNvSpPr>
              <p:nvPr/>
            </p:nvSpPr>
            <p:spPr bwMode="auto">
              <a:xfrm>
                <a:off x="2190" y="1865"/>
                <a:ext cx="148" cy="224"/>
              </a:xfrm>
              <a:prstGeom prst="rect">
                <a:avLst/>
              </a:prstGeom>
              <a:solidFill>
                <a:schemeClr val="tx1"/>
              </a:solidFill>
              <a:ln w="9525">
                <a:solidFill>
                  <a:schemeClr val="tx1"/>
                </a:solidFill>
                <a:miter lim="800000"/>
                <a:headEnd/>
                <a:tailEnd/>
              </a:ln>
            </p:spPr>
            <p:txBody>
              <a:bodyPr wrap="none" lIns="0" tIns="0" rIns="0" bIns="0">
                <a:spAutoFit/>
              </a:bodyPr>
              <a:lstStyle/>
              <a:p>
                <a:pPr eaLnBrk="0" hangingPunct="0"/>
                <a:r>
                  <a:rPr lang="en-US" altLang="en-US" sz="2000" dirty="0">
                    <a:solidFill>
                      <a:schemeClr val="bg1"/>
                    </a:solidFill>
                  </a:rPr>
                  <a:t>E </a:t>
                </a:r>
                <a:endParaRPr lang="en-US" altLang="en-US" dirty="0"/>
              </a:p>
            </p:txBody>
          </p:sp>
          <p:sp>
            <p:nvSpPr>
              <p:cNvPr id="23596" name="Rectangle 44"/>
              <p:cNvSpPr>
                <a:spLocks noChangeArrowheads="1"/>
              </p:cNvSpPr>
              <p:nvPr/>
            </p:nvSpPr>
            <p:spPr bwMode="auto">
              <a:xfrm>
                <a:off x="2190" y="2057"/>
                <a:ext cx="189" cy="225"/>
              </a:xfrm>
              <a:prstGeom prst="rect">
                <a:avLst/>
              </a:prstGeom>
              <a:solidFill>
                <a:schemeClr val="tx1"/>
              </a:solidFill>
              <a:ln w="9525">
                <a:solidFill>
                  <a:schemeClr val="tx1"/>
                </a:solidFill>
                <a:miter lim="800000"/>
                <a:headEnd/>
                <a:tailEnd/>
              </a:ln>
            </p:spPr>
            <p:txBody>
              <a:bodyPr wrap="none" lIns="0" tIns="0" rIns="0" bIns="0">
                <a:spAutoFit/>
              </a:bodyPr>
              <a:lstStyle/>
              <a:p>
                <a:pPr eaLnBrk="0" hangingPunct="0"/>
                <a:r>
                  <a:rPr lang="en-US" altLang="en-US" sz="2000" dirty="0">
                    <a:solidFill>
                      <a:schemeClr val="bg1"/>
                    </a:solidFill>
                  </a:rPr>
                  <a:t>L</a:t>
                </a:r>
                <a:r>
                  <a:rPr lang="en-US" altLang="en-US" sz="2000" dirty="0"/>
                  <a:t>  </a:t>
                </a:r>
                <a:endParaRPr lang="en-US" altLang="en-US" dirty="0"/>
              </a:p>
            </p:txBody>
          </p:sp>
          <p:sp>
            <p:nvSpPr>
              <p:cNvPr id="23597" name="Rectangle 45"/>
              <p:cNvSpPr>
                <a:spLocks noChangeArrowheads="1"/>
              </p:cNvSpPr>
              <p:nvPr/>
            </p:nvSpPr>
            <p:spPr bwMode="auto">
              <a:xfrm>
                <a:off x="2211" y="2250"/>
                <a:ext cx="142" cy="225"/>
              </a:xfrm>
              <a:prstGeom prst="rect">
                <a:avLst/>
              </a:prstGeom>
              <a:solidFill>
                <a:schemeClr val="tx1"/>
              </a:solidFill>
              <a:ln w="9525">
                <a:solidFill>
                  <a:schemeClr val="tx1"/>
                </a:solidFill>
                <a:miter lim="800000"/>
                <a:headEnd/>
                <a:tailEnd/>
              </a:ln>
            </p:spPr>
            <p:txBody>
              <a:bodyPr wrap="none" lIns="0" tIns="0" rIns="0" bIns="0">
                <a:spAutoFit/>
              </a:bodyPr>
              <a:lstStyle/>
              <a:p>
                <a:pPr eaLnBrk="0" hangingPunct="0"/>
                <a:r>
                  <a:rPr lang="en-US" altLang="en-US" sz="2000" dirty="0">
                    <a:solidFill>
                      <a:schemeClr val="bg1"/>
                    </a:solidFill>
                  </a:rPr>
                  <a:t>I</a:t>
                </a:r>
                <a:r>
                  <a:rPr lang="en-US" altLang="en-US" sz="2000" dirty="0"/>
                  <a:t>  </a:t>
                </a:r>
                <a:endParaRPr lang="en-US" altLang="en-US" dirty="0"/>
              </a:p>
            </p:txBody>
          </p:sp>
          <p:sp>
            <p:nvSpPr>
              <p:cNvPr id="23598" name="Rectangle 46"/>
              <p:cNvSpPr>
                <a:spLocks noChangeArrowheads="1"/>
              </p:cNvSpPr>
              <p:nvPr/>
            </p:nvSpPr>
            <p:spPr bwMode="auto">
              <a:xfrm>
                <a:off x="2179" y="2442"/>
                <a:ext cx="166" cy="224"/>
              </a:xfrm>
              <a:prstGeom prst="rect">
                <a:avLst/>
              </a:prstGeom>
              <a:solidFill>
                <a:schemeClr val="tx1"/>
              </a:solidFill>
              <a:ln w="9525">
                <a:solidFill>
                  <a:schemeClr val="tx1"/>
                </a:solidFill>
                <a:miter lim="800000"/>
                <a:headEnd/>
                <a:tailEnd/>
              </a:ln>
            </p:spPr>
            <p:txBody>
              <a:bodyPr wrap="none" lIns="0" tIns="0" rIns="0" bIns="0">
                <a:spAutoFit/>
              </a:bodyPr>
              <a:lstStyle/>
              <a:p>
                <a:pPr eaLnBrk="0" hangingPunct="0"/>
                <a:r>
                  <a:rPr lang="en-US" altLang="en-US" sz="2000" dirty="0">
                    <a:solidFill>
                      <a:schemeClr val="bg1"/>
                    </a:solidFill>
                  </a:rPr>
                  <a:t>V</a:t>
                </a:r>
                <a:r>
                  <a:rPr lang="en-US" altLang="en-US" sz="2000" dirty="0"/>
                  <a:t> </a:t>
                </a:r>
                <a:endParaRPr lang="en-US" altLang="en-US" dirty="0"/>
              </a:p>
            </p:txBody>
          </p:sp>
          <p:sp>
            <p:nvSpPr>
              <p:cNvPr id="23599" name="Rectangle 47"/>
              <p:cNvSpPr>
                <a:spLocks noChangeArrowheads="1"/>
              </p:cNvSpPr>
              <p:nvPr/>
            </p:nvSpPr>
            <p:spPr bwMode="auto">
              <a:xfrm>
                <a:off x="2190" y="2635"/>
                <a:ext cx="148" cy="225"/>
              </a:xfrm>
              <a:prstGeom prst="rect">
                <a:avLst/>
              </a:prstGeom>
              <a:solidFill>
                <a:schemeClr val="tx1"/>
              </a:solidFill>
              <a:ln w="9525">
                <a:solidFill>
                  <a:schemeClr val="tx1"/>
                </a:solidFill>
                <a:miter lim="800000"/>
                <a:headEnd/>
                <a:tailEnd/>
              </a:ln>
            </p:spPr>
            <p:txBody>
              <a:bodyPr wrap="none" lIns="0" tIns="0" rIns="0" bIns="0">
                <a:spAutoFit/>
              </a:bodyPr>
              <a:lstStyle/>
              <a:p>
                <a:pPr eaLnBrk="0" hangingPunct="0"/>
                <a:r>
                  <a:rPr lang="en-US" altLang="en-US" sz="2000" dirty="0">
                    <a:solidFill>
                      <a:schemeClr val="bg1"/>
                    </a:solidFill>
                  </a:rPr>
                  <a:t>E </a:t>
                </a:r>
                <a:endParaRPr lang="en-US" altLang="en-US" dirty="0"/>
              </a:p>
            </p:txBody>
          </p:sp>
          <p:sp>
            <p:nvSpPr>
              <p:cNvPr id="23600" name="Rectangle 48"/>
              <p:cNvSpPr>
                <a:spLocks noChangeArrowheads="1"/>
              </p:cNvSpPr>
              <p:nvPr/>
            </p:nvSpPr>
            <p:spPr bwMode="auto">
              <a:xfrm>
                <a:off x="2184" y="2827"/>
                <a:ext cx="157" cy="224"/>
              </a:xfrm>
              <a:prstGeom prst="rect">
                <a:avLst/>
              </a:prstGeom>
              <a:solidFill>
                <a:schemeClr val="tx1"/>
              </a:solidFill>
              <a:ln w="9525">
                <a:solidFill>
                  <a:schemeClr val="tx1"/>
                </a:solidFill>
                <a:miter lim="800000"/>
                <a:headEnd/>
                <a:tailEnd/>
              </a:ln>
            </p:spPr>
            <p:txBody>
              <a:bodyPr wrap="none" lIns="0" tIns="0" rIns="0" bIns="0">
                <a:spAutoFit/>
              </a:bodyPr>
              <a:lstStyle/>
              <a:p>
                <a:pPr eaLnBrk="0" hangingPunct="0"/>
                <a:r>
                  <a:rPr lang="en-US" altLang="en-US" sz="2000" dirty="0">
                    <a:solidFill>
                      <a:schemeClr val="bg1"/>
                    </a:solidFill>
                  </a:rPr>
                  <a:t>R</a:t>
                </a:r>
                <a:r>
                  <a:rPr lang="en-US" altLang="en-US" sz="2000" dirty="0"/>
                  <a:t> </a:t>
                </a:r>
                <a:endParaRPr lang="en-US" altLang="en-US" dirty="0"/>
              </a:p>
            </p:txBody>
          </p:sp>
          <p:sp>
            <p:nvSpPr>
              <p:cNvPr id="23601" name="Rectangle 49"/>
              <p:cNvSpPr>
                <a:spLocks noChangeArrowheads="1"/>
              </p:cNvSpPr>
              <p:nvPr/>
            </p:nvSpPr>
            <p:spPr bwMode="auto">
              <a:xfrm>
                <a:off x="2179" y="3019"/>
                <a:ext cx="125" cy="224"/>
              </a:xfrm>
              <a:prstGeom prst="rect">
                <a:avLst/>
              </a:prstGeom>
              <a:solidFill>
                <a:schemeClr val="tx1"/>
              </a:solidFill>
              <a:ln w="9525">
                <a:solidFill>
                  <a:schemeClr val="tx1"/>
                </a:solidFill>
                <a:miter lim="800000"/>
                <a:headEnd/>
                <a:tailEnd/>
              </a:ln>
            </p:spPr>
            <p:txBody>
              <a:bodyPr wrap="none" lIns="0" tIns="0" rIns="0" bIns="0">
                <a:spAutoFit/>
              </a:bodyPr>
              <a:lstStyle/>
              <a:p>
                <a:pPr eaLnBrk="0" hangingPunct="0"/>
                <a:r>
                  <a:rPr lang="en-US" altLang="en-US" sz="2000" dirty="0">
                    <a:solidFill>
                      <a:schemeClr val="bg1"/>
                    </a:solidFill>
                  </a:rPr>
                  <a:t>Y</a:t>
                </a:r>
                <a:endParaRPr lang="en-US" altLang="en-US" dirty="0"/>
              </a:p>
            </p:txBody>
          </p:sp>
        </p:grpSp>
        <p:grpSp>
          <p:nvGrpSpPr>
            <p:cNvPr id="23602" name="Group 50"/>
            <p:cNvGrpSpPr>
              <a:grpSpLocks/>
            </p:cNvGrpSpPr>
            <p:nvPr/>
          </p:nvGrpSpPr>
          <p:grpSpPr bwMode="auto">
            <a:xfrm>
              <a:off x="3427" y="1568"/>
              <a:ext cx="433" cy="1696"/>
              <a:chOff x="3002" y="1441"/>
              <a:chExt cx="444" cy="1922"/>
            </a:xfrm>
          </p:grpSpPr>
          <p:sp>
            <p:nvSpPr>
              <p:cNvPr id="23603" name="Rectangle 51"/>
              <p:cNvSpPr>
                <a:spLocks noChangeArrowheads="1"/>
              </p:cNvSpPr>
              <p:nvPr/>
            </p:nvSpPr>
            <p:spPr bwMode="auto">
              <a:xfrm>
                <a:off x="3002" y="1441"/>
                <a:ext cx="444" cy="1922"/>
              </a:xfrm>
              <a:prstGeom prst="rect">
                <a:avLst/>
              </a:prstGeom>
              <a:solidFill>
                <a:schemeClr val="tx1"/>
              </a:solidFill>
              <a:ln w="11113">
                <a:solidFill>
                  <a:schemeClr val="tx1"/>
                </a:solidFill>
                <a:miter lim="800000"/>
                <a:headEnd/>
                <a:tailEnd/>
              </a:ln>
            </p:spPr>
            <p:txBody>
              <a:bodyPr/>
              <a:lstStyle/>
              <a:p>
                <a:endParaRPr lang="en-US" dirty="0"/>
              </a:p>
            </p:txBody>
          </p:sp>
          <p:sp>
            <p:nvSpPr>
              <p:cNvPr id="23604" name="Rectangle 52"/>
              <p:cNvSpPr>
                <a:spLocks noChangeArrowheads="1"/>
              </p:cNvSpPr>
              <p:nvPr/>
            </p:nvSpPr>
            <p:spPr bwMode="auto">
              <a:xfrm>
                <a:off x="3169" y="2011"/>
                <a:ext cx="116" cy="224"/>
              </a:xfrm>
              <a:prstGeom prst="rect">
                <a:avLst/>
              </a:prstGeom>
              <a:solidFill>
                <a:schemeClr val="tx1"/>
              </a:solidFill>
              <a:ln w="9525">
                <a:solidFill>
                  <a:schemeClr val="tx1"/>
                </a:solidFill>
                <a:miter lim="800000"/>
                <a:headEnd/>
                <a:tailEnd/>
              </a:ln>
            </p:spPr>
            <p:txBody>
              <a:bodyPr wrap="none" lIns="0" tIns="0" rIns="0" bIns="0">
                <a:spAutoFit/>
              </a:bodyPr>
              <a:lstStyle/>
              <a:p>
                <a:pPr eaLnBrk="0" hangingPunct="0"/>
                <a:r>
                  <a:rPr lang="en-US" altLang="en-US" sz="2000" dirty="0">
                    <a:solidFill>
                      <a:schemeClr val="bg1"/>
                    </a:solidFill>
                  </a:rPr>
                  <a:t>C</a:t>
                </a:r>
                <a:endParaRPr lang="en-US" altLang="en-US" dirty="0"/>
              </a:p>
            </p:txBody>
          </p:sp>
          <p:sp>
            <p:nvSpPr>
              <p:cNvPr id="23605" name="Rectangle 53"/>
              <p:cNvSpPr>
                <a:spLocks noChangeArrowheads="1"/>
              </p:cNvSpPr>
              <p:nvPr/>
            </p:nvSpPr>
            <p:spPr bwMode="auto">
              <a:xfrm>
                <a:off x="3166" y="2204"/>
                <a:ext cx="166" cy="224"/>
              </a:xfrm>
              <a:prstGeom prst="rect">
                <a:avLst/>
              </a:prstGeom>
              <a:solidFill>
                <a:schemeClr val="tx1"/>
              </a:solidFill>
              <a:ln w="9525">
                <a:solidFill>
                  <a:schemeClr val="tx1"/>
                </a:solidFill>
                <a:miter lim="800000"/>
                <a:headEnd/>
                <a:tailEnd/>
              </a:ln>
            </p:spPr>
            <p:txBody>
              <a:bodyPr wrap="none" lIns="0" tIns="0" rIns="0" bIns="0">
                <a:spAutoFit/>
              </a:bodyPr>
              <a:lstStyle/>
              <a:p>
                <a:pPr eaLnBrk="0" hangingPunct="0"/>
                <a:r>
                  <a:rPr lang="en-US" altLang="en-US" sz="2000" dirty="0">
                    <a:solidFill>
                      <a:schemeClr val="bg1"/>
                    </a:solidFill>
                  </a:rPr>
                  <a:t>O</a:t>
                </a:r>
                <a:r>
                  <a:rPr lang="en-US" altLang="en-US" sz="2000" dirty="0"/>
                  <a:t> </a:t>
                </a:r>
                <a:endParaRPr lang="en-US" altLang="en-US" dirty="0"/>
              </a:p>
            </p:txBody>
          </p:sp>
          <p:sp>
            <p:nvSpPr>
              <p:cNvPr id="23606" name="Rectangle 54"/>
              <p:cNvSpPr>
                <a:spLocks noChangeArrowheads="1"/>
              </p:cNvSpPr>
              <p:nvPr/>
            </p:nvSpPr>
            <p:spPr bwMode="auto">
              <a:xfrm>
                <a:off x="3179" y="2394"/>
                <a:ext cx="139" cy="225"/>
              </a:xfrm>
              <a:prstGeom prst="rect">
                <a:avLst/>
              </a:prstGeom>
              <a:solidFill>
                <a:schemeClr val="tx1"/>
              </a:solidFill>
              <a:ln w="9525">
                <a:solidFill>
                  <a:schemeClr val="tx1"/>
                </a:solidFill>
                <a:miter lim="800000"/>
                <a:headEnd/>
                <a:tailEnd/>
              </a:ln>
            </p:spPr>
            <p:txBody>
              <a:bodyPr wrap="none" lIns="0" tIns="0" rIns="0" bIns="0">
                <a:spAutoFit/>
              </a:bodyPr>
              <a:lstStyle/>
              <a:p>
                <a:pPr eaLnBrk="0" hangingPunct="0"/>
                <a:r>
                  <a:rPr lang="en-US" altLang="en-US" sz="2000" dirty="0">
                    <a:solidFill>
                      <a:schemeClr val="bg1"/>
                    </a:solidFill>
                  </a:rPr>
                  <a:t>S </a:t>
                </a:r>
                <a:endParaRPr lang="en-US" altLang="en-US" dirty="0"/>
              </a:p>
            </p:txBody>
          </p:sp>
          <p:sp>
            <p:nvSpPr>
              <p:cNvPr id="23607" name="Rectangle 55"/>
              <p:cNvSpPr>
                <a:spLocks noChangeArrowheads="1"/>
              </p:cNvSpPr>
              <p:nvPr/>
            </p:nvSpPr>
            <p:spPr bwMode="auto">
              <a:xfrm>
                <a:off x="3172" y="2586"/>
                <a:ext cx="107" cy="224"/>
              </a:xfrm>
              <a:prstGeom prst="rect">
                <a:avLst/>
              </a:prstGeom>
              <a:solidFill>
                <a:schemeClr val="tx1"/>
              </a:solidFill>
              <a:ln w="9525">
                <a:solidFill>
                  <a:schemeClr val="tx1"/>
                </a:solidFill>
                <a:miter lim="800000"/>
                <a:headEnd/>
                <a:tailEnd/>
              </a:ln>
            </p:spPr>
            <p:txBody>
              <a:bodyPr wrap="none" lIns="0" tIns="0" rIns="0" bIns="0">
                <a:spAutoFit/>
              </a:bodyPr>
              <a:lstStyle/>
              <a:p>
                <a:pPr eaLnBrk="0" hangingPunct="0"/>
                <a:r>
                  <a:rPr lang="en-US" altLang="en-US" sz="2000" dirty="0">
                    <a:solidFill>
                      <a:schemeClr val="bg1"/>
                    </a:solidFill>
                  </a:rPr>
                  <a:t>T</a:t>
                </a:r>
                <a:endParaRPr lang="en-US" altLang="en-US" dirty="0"/>
              </a:p>
            </p:txBody>
          </p:sp>
        </p:grpSp>
        <p:sp>
          <p:nvSpPr>
            <p:cNvPr id="23608" name="Rectangle 56"/>
            <p:cNvSpPr>
              <a:spLocks noChangeArrowheads="1"/>
            </p:cNvSpPr>
            <p:nvPr/>
          </p:nvSpPr>
          <p:spPr bwMode="auto">
            <a:xfrm>
              <a:off x="4107" y="1568"/>
              <a:ext cx="430" cy="1690"/>
            </a:xfrm>
            <a:prstGeom prst="rect">
              <a:avLst/>
            </a:prstGeom>
            <a:solidFill>
              <a:schemeClr val="tx1"/>
            </a:solidFill>
            <a:ln w="9525">
              <a:solidFill>
                <a:schemeClr val="tx1"/>
              </a:solidFill>
              <a:miter lim="800000"/>
              <a:headEnd/>
              <a:tailEnd/>
            </a:ln>
          </p:spPr>
          <p:txBody>
            <a:bodyPr/>
            <a:lstStyle/>
            <a:p>
              <a:endParaRPr lang="en-US" dirty="0"/>
            </a:p>
          </p:txBody>
        </p:sp>
        <p:sp>
          <p:nvSpPr>
            <p:cNvPr id="23609" name="Rectangle 57"/>
            <p:cNvSpPr>
              <a:spLocks noChangeArrowheads="1"/>
            </p:cNvSpPr>
            <p:nvPr/>
          </p:nvSpPr>
          <p:spPr bwMode="auto">
            <a:xfrm>
              <a:off x="4283" y="1617"/>
              <a:ext cx="110" cy="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Lst>
          </p:spPr>
          <p:txBody>
            <a:bodyPr wrap="none" lIns="0" tIns="0" rIns="0" bIns="0">
              <a:spAutoFit/>
            </a:bodyPr>
            <a:lstStyle/>
            <a:p>
              <a:pPr eaLnBrk="0" hangingPunct="0"/>
              <a:r>
                <a:rPr lang="en-US" altLang="en-US" sz="1700" dirty="0">
                  <a:solidFill>
                    <a:schemeClr val="bg1"/>
                  </a:solidFill>
                </a:rPr>
                <a:t>P</a:t>
              </a:r>
              <a:r>
                <a:rPr lang="en-US" altLang="en-US" sz="1700" dirty="0"/>
                <a:t> </a:t>
              </a:r>
              <a:endParaRPr lang="en-US" altLang="en-US" dirty="0"/>
            </a:p>
          </p:txBody>
        </p:sp>
        <p:sp>
          <p:nvSpPr>
            <p:cNvPr id="23610" name="Rectangle 58"/>
            <p:cNvSpPr>
              <a:spLocks noChangeArrowheads="1"/>
            </p:cNvSpPr>
            <p:nvPr/>
          </p:nvSpPr>
          <p:spPr bwMode="auto">
            <a:xfrm>
              <a:off x="4278" y="1760"/>
              <a:ext cx="83" cy="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Lst>
          </p:spPr>
          <p:txBody>
            <a:bodyPr wrap="none" lIns="0" tIns="0" rIns="0" bIns="0">
              <a:spAutoFit/>
            </a:bodyPr>
            <a:lstStyle/>
            <a:p>
              <a:pPr eaLnBrk="0" hangingPunct="0"/>
              <a:r>
                <a:rPr lang="en-US" altLang="en-US" sz="1700" dirty="0">
                  <a:solidFill>
                    <a:schemeClr val="bg1"/>
                  </a:solidFill>
                </a:rPr>
                <a:t>E</a:t>
              </a:r>
              <a:endParaRPr lang="en-US" altLang="en-US" dirty="0"/>
            </a:p>
          </p:txBody>
        </p:sp>
        <p:sp>
          <p:nvSpPr>
            <p:cNvPr id="23611" name="Rectangle 59"/>
            <p:cNvSpPr>
              <a:spLocks noChangeArrowheads="1"/>
            </p:cNvSpPr>
            <p:nvPr/>
          </p:nvSpPr>
          <p:spPr bwMode="auto">
            <a:xfrm>
              <a:off x="4277" y="1905"/>
              <a:ext cx="91" cy="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Lst>
          </p:spPr>
          <p:txBody>
            <a:bodyPr wrap="none" lIns="0" tIns="0" rIns="0" bIns="0">
              <a:spAutoFit/>
            </a:bodyPr>
            <a:lstStyle/>
            <a:p>
              <a:pPr eaLnBrk="0" hangingPunct="0"/>
              <a:r>
                <a:rPr lang="en-US" altLang="en-US" sz="1700" dirty="0">
                  <a:solidFill>
                    <a:schemeClr val="bg1"/>
                  </a:solidFill>
                </a:rPr>
                <a:t>R</a:t>
              </a:r>
              <a:endParaRPr lang="en-US" altLang="en-US" dirty="0"/>
            </a:p>
          </p:txBody>
        </p:sp>
        <p:sp>
          <p:nvSpPr>
            <p:cNvPr id="23612" name="Rectangle 60"/>
            <p:cNvSpPr>
              <a:spLocks noChangeArrowheads="1"/>
            </p:cNvSpPr>
            <p:nvPr/>
          </p:nvSpPr>
          <p:spPr bwMode="auto">
            <a:xfrm>
              <a:off x="4285" y="2051"/>
              <a:ext cx="76" cy="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Lst>
          </p:spPr>
          <p:txBody>
            <a:bodyPr wrap="none" lIns="0" tIns="0" rIns="0" bIns="0">
              <a:spAutoFit/>
            </a:bodyPr>
            <a:lstStyle/>
            <a:p>
              <a:pPr eaLnBrk="0" hangingPunct="0"/>
              <a:r>
                <a:rPr lang="en-US" altLang="en-US" sz="1700" dirty="0">
                  <a:solidFill>
                    <a:schemeClr val="bg1"/>
                  </a:solidFill>
                </a:rPr>
                <a:t>F</a:t>
              </a:r>
              <a:endParaRPr lang="en-US" altLang="en-US" dirty="0"/>
            </a:p>
          </p:txBody>
        </p:sp>
        <p:sp>
          <p:nvSpPr>
            <p:cNvPr id="23613" name="Rectangle 61"/>
            <p:cNvSpPr>
              <a:spLocks noChangeArrowheads="1"/>
            </p:cNvSpPr>
            <p:nvPr/>
          </p:nvSpPr>
          <p:spPr bwMode="auto">
            <a:xfrm>
              <a:off x="4273" y="2195"/>
              <a:ext cx="98" cy="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Lst>
          </p:spPr>
          <p:txBody>
            <a:bodyPr wrap="none" lIns="0" tIns="0" rIns="0" bIns="0">
              <a:spAutoFit/>
            </a:bodyPr>
            <a:lstStyle/>
            <a:p>
              <a:pPr eaLnBrk="0" hangingPunct="0"/>
              <a:r>
                <a:rPr lang="en-US" altLang="en-US" sz="1700" dirty="0">
                  <a:solidFill>
                    <a:schemeClr val="bg1"/>
                  </a:solidFill>
                </a:rPr>
                <a:t>O</a:t>
              </a:r>
              <a:endParaRPr lang="en-US" altLang="en-US" dirty="0"/>
            </a:p>
          </p:txBody>
        </p:sp>
        <p:sp>
          <p:nvSpPr>
            <p:cNvPr id="23614" name="Rectangle 62"/>
            <p:cNvSpPr>
              <a:spLocks noChangeArrowheads="1"/>
            </p:cNvSpPr>
            <p:nvPr/>
          </p:nvSpPr>
          <p:spPr bwMode="auto">
            <a:xfrm>
              <a:off x="4277" y="2339"/>
              <a:ext cx="91" cy="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Lst>
          </p:spPr>
          <p:txBody>
            <a:bodyPr wrap="none" lIns="0" tIns="0" rIns="0" bIns="0">
              <a:spAutoFit/>
            </a:bodyPr>
            <a:lstStyle/>
            <a:p>
              <a:pPr eaLnBrk="0" hangingPunct="0"/>
              <a:r>
                <a:rPr lang="en-US" altLang="en-US" sz="1700" dirty="0">
                  <a:solidFill>
                    <a:schemeClr val="bg1"/>
                  </a:solidFill>
                </a:rPr>
                <a:t>R</a:t>
              </a:r>
              <a:endParaRPr lang="en-US" altLang="en-US" dirty="0"/>
            </a:p>
          </p:txBody>
        </p:sp>
        <p:sp>
          <p:nvSpPr>
            <p:cNvPr id="23615" name="Rectangle 63"/>
            <p:cNvSpPr>
              <a:spLocks noChangeArrowheads="1"/>
            </p:cNvSpPr>
            <p:nvPr/>
          </p:nvSpPr>
          <p:spPr bwMode="auto">
            <a:xfrm>
              <a:off x="4261" y="2484"/>
              <a:ext cx="121" cy="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Lst>
          </p:spPr>
          <p:txBody>
            <a:bodyPr wrap="none" lIns="0" tIns="0" rIns="0" bIns="0">
              <a:spAutoFit/>
            </a:bodyPr>
            <a:lstStyle/>
            <a:p>
              <a:pPr eaLnBrk="0" hangingPunct="0"/>
              <a:r>
                <a:rPr lang="en-US" altLang="en-US" sz="1700" dirty="0">
                  <a:solidFill>
                    <a:schemeClr val="bg1"/>
                  </a:solidFill>
                </a:rPr>
                <a:t>M</a:t>
              </a:r>
              <a:endParaRPr lang="en-US" altLang="en-US" dirty="0"/>
            </a:p>
          </p:txBody>
        </p:sp>
        <p:sp>
          <p:nvSpPr>
            <p:cNvPr id="23616" name="Rectangle 64"/>
            <p:cNvSpPr>
              <a:spLocks noChangeArrowheads="1"/>
            </p:cNvSpPr>
            <p:nvPr/>
          </p:nvSpPr>
          <p:spPr bwMode="auto">
            <a:xfrm>
              <a:off x="4273" y="2630"/>
              <a:ext cx="98" cy="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Lst>
          </p:spPr>
          <p:txBody>
            <a:bodyPr wrap="none" lIns="0" tIns="0" rIns="0" bIns="0">
              <a:spAutoFit/>
            </a:bodyPr>
            <a:lstStyle/>
            <a:p>
              <a:pPr eaLnBrk="0" hangingPunct="0"/>
              <a:r>
                <a:rPr lang="en-US" altLang="en-US" sz="1700" dirty="0">
                  <a:solidFill>
                    <a:schemeClr val="bg1"/>
                  </a:solidFill>
                </a:rPr>
                <a:t>A</a:t>
              </a:r>
              <a:endParaRPr lang="en-US" altLang="en-US" dirty="0"/>
            </a:p>
          </p:txBody>
        </p:sp>
        <p:sp>
          <p:nvSpPr>
            <p:cNvPr id="23617" name="Rectangle 65"/>
            <p:cNvSpPr>
              <a:spLocks noChangeArrowheads="1"/>
            </p:cNvSpPr>
            <p:nvPr/>
          </p:nvSpPr>
          <p:spPr bwMode="auto">
            <a:xfrm>
              <a:off x="4273" y="2774"/>
              <a:ext cx="98" cy="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Lst>
          </p:spPr>
          <p:txBody>
            <a:bodyPr wrap="none" lIns="0" tIns="0" rIns="0" bIns="0">
              <a:spAutoFit/>
            </a:bodyPr>
            <a:lstStyle/>
            <a:p>
              <a:pPr eaLnBrk="0" hangingPunct="0"/>
              <a:r>
                <a:rPr lang="en-US" altLang="en-US" sz="1700" dirty="0">
                  <a:solidFill>
                    <a:schemeClr val="bg1"/>
                  </a:solidFill>
                </a:rPr>
                <a:t>N</a:t>
              </a:r>
              <a:endParaRPr lang="en-US" altLang="en-US" dirty="0"/>
            </a:p>
          </p:txBody>
        </p:sp>
        <p:sp>
          <p:nvSpPr>
            <p:cNvPr id="23618" name="Rectangle 66"/>
            <p:cNvSpPr>
              <a:spLocks noChangeArrowheads="1"/>
            </p:cNvSpPr>
            <p:nvPr/>
          </p:nvSpPr>
          <p:spPr bwMode="auto">
            <a:xfrm>
              <a:off x="4277" y="2891"/>
              <a:ext cx="88" cy="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Lst>
          </p:spPr>
          <p:txBody>
            <a:bodyPr lIns="0" tIns="0" rIns="0" bIns="0">
              <a:spAutoFit/>
            </a:bodyPr>
            <a:lstStyle/>
            <a:p>
              <a:pPr eaLnBrk="0" hangingPunct="0"/>
              <a:r>
                <a:rPr lang="en-US" altLang="en-US" sz="1700" dirty="0">
                  <a:solidFill>
                    <a:schemeClr val="bg1"/>
                  </a:solidFill>
                </a:rPr>
                <a:t>C</a:t>
              </a:r>
              <a:endParaRPr lang="en-US" altLang="en-US" dirty="0"/>
            </a:p>
          </p:txBody>
        </p:sp>
        <p:sp>
          <p:nvSpPr>
            <p:cNvPr id="23619" name="Rectangle 67"/>
            <p:cNvSpPr>
              <a:spLocks noChangeArrowheads="1"/>
            </p:cNvSpPr>
            <p:nvPr/>
          </p:nvSpPr>
          <p:spPr bwMode="auto">
            <a:xfrm>
              <a:off x="4278" y="3005"/>
              <a:ext cx="83" cy="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Lst>
          </p:spPr>
          <p:txBody>
            <a:bodyPr wrap="none" lIns="0" tIns="0" rIns="0" bIns="0">
              <a:spAutoFit/>
            </a:bodyPr>
            <a:lstStyle/>
            <a:p>
              <a:pPr eaLnBrk="0" hangingPunct="0"/>
              <a:r>
                <a:rPr lang="en-US" altLang="en-US" sz="1700" dirty="0">
                  <a:solidFill>
                    <a:schemeClr val="bg1"/>
                  </a:solidFill>
                </a:rPr>
                <a:t>E</a:t>
              </a:r>
              <a:endParaRPr lang="en-US" altLang="en-US" dirty="0"/>
            </a:p>
          </p:txBody>
        </p:sp>
        <p:sp>
          <p:nvSpPr>
            <p:cNvPr id="23620" name="Rectangle 68"/>
            <p:cNvSpPr>
              <a:spLocks noChangeArrowheads="1"/>
            </p:cNvSpPr>
            <p:nvPr/>
          </p:nvSpPr>
          <p:spPr bwMode="auto">
            <a:xfrm rot="16200000">
              <a:off x="-391" y="2077"/>
              <a:ext cx="2102" cy="2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Lst>
          </p:spPr>
          <p:txBody>
            <a:bodyPr wrap="none" lIns="0" tIns="0" rIns="0" bIns="0">
              <a:spAutoFit/>
            </a:bodyPr>
            <a:lstStyle/>
            <a:p>
              <a:pPr eaLnBrk="0" hangingPunct="0"/>
              <a:r>
                <a:rPr lang="en-US" altLang="en-US" b="1" dirty="0"/>
                <a:t>VOICE OF CUSTOMER</a:t>
              </a:r>
              <a:endParaRPr lang="en-US" altLang="en-US" dirty="0"/>
            </a:p>
          </p:txBody>
        </p:sp>
        <p:sp>
          <p:nvSpPr>
            <p:cNvPr id="23621" name="Rectangle 69"/>
            <p:cNvSpPr>
              <a:spLocks noChangeArrowheads="1"/>
            </p:cNvSpPr>
            <p:nvPr/>
          </p:nvSpPr>
          <p:spPr bwMode="auto">
            <a:xfrm>
              <a:off x="1361" y="1567"/>
              <a:ext cx="432" cy="1696"/>
            </a:xfrm>
            <a:prstGeom prst="rect">
              <a:avLst/>
            </a:prstGeom>
            <a:solidFill>
              <a:schemeClr val="tx1"/>
            </a:solidFill>
            <a:ln w="11113">
              <a:solidFill>
                <a:schemeClr val="tx1"/>
              </a:solidFill>
              <a:miter lim="800000"/>
              <a:headEnd/>
              <a:tailEnd/>
            </a:ln>
          </p:spPr>
          <p:txBody>
            <a:bodyPr/>
            <a:lstStyle/>
            <a:p>
              <a:endParaRPr lang="en-US" dirty="0"/>
            </a:p>
          </p:txBody>
        </p:sp>
        <p:sp>
          <p:nvSpPr>
            <p:cNvPr id="23622" name="Rectangle 70"/>
            <p:cNvSpPr>
              <a:spLocks noChangeArrowheads="1"/>
            </p:cNvSpPr>
            <p:nvPr/>
          </p:nvSpPr>
          <p:spPr bwMode="auto">
            <a:xfrm>
              <a:off x="1515" y="1853"/>
              <a:ext cx="113" cy="236"/>
            </a:xfrm>
            <a:prstGeom prst="rect">
              <a:avLst/>
            </a:prstGeom>
            <a:solidFill>
              <a:schemeClr val="tx1"/>
            </a:solidFill>
            <a:ln w="9525">
              <a:solidFill>
                <a:schemeClr val="tx1"/>
              </a:solidFill>
              <a:miter lim="800000"/>
              <a:headEnd/>
              <a:tailEnd/>
            </a:ln>
          </p:spPr>
          <p:txBody>
            <a:bodyPr wrap="none" lIns="0" tIns="0" rIns="0" bIns="0">
              <a:spAutoFit/>
            </a:bodyPr>
            <a:lstStyle/>
            <a:p>
              <a:pPr eaLnBrk="0" hangingPunct="0"/>
              <a:r>
                <a:rPr lang="en-US" altLang="en-US" dirty="0">
                  <a:solidFill>
                    <a:schemeClr val="bg1"/>
                  </a:solidFill>
                </a:rPr>
                <a:t>S</a:t>
              </a:r>
              <a:endParaRPr lang="en-US" altLang="en-US" dirty="0"/>
            </a:p>
          </p:txBody>
        </p:sp>
        <p:sp>
          <p:nvSpPr>
            <p:cNvPr id="23623" name="Rectangle 71"/>
            <p:cNvSpPr>
              <a:spLocks noChangeArrowheads="1"/>
            </p:cNvSpPr>
            <p:nvPr/>
          </p:nvSpPr>
          <p:spPr bwMode="auto">
            <a:xfrm>
              <a:off x="1515" y="2023"/>
              <a:ext cx="145" cy="236"/>
            </a:xfrm>
            <a:prstGeom prst="rect">
              <a:avLst/>
            </a:prstGeom>
            <a:solidFill>
              <a:schemeClr val="tx1"/>
            </a:solidFill>
            <a:ln w="9525">
              <a:solidFill>
                <a:schemeClr val="tx1"/>
              </a:solidFill>
              <a:miter lim="800000"/>
              <a:headEnd/>
              <a:tailEnd/>
            </a:ln>
          </p:spPr>
          <p:txBody>
            <a:bodyPr wrap="none" lIns="0" tIns="0" rIns="0" bIns="0">
              <a:spAutoFit/>
            </a:bodyPr>
            <a:lstStyle/>
            <a:p>
              <a:pPr eaLnBrk="0" hangingPunct="0"/>
              <a:r>
                <a:rPr lang="en-US" altLang="en-US" dirty="0">
                  <a:solidFill>
                    <a:schemeClr val="bg1"/>
                  </a:solidFill>
                </a:rPr>
                <a:t>A</a:t>
              </a:r>
              <a:endParaRPr lang="en-US" altLang="en-US" dirty="0"/>
            </a:p>
          </p:txBody>
        </p:sp>
        <p:sp>
          <p:nvSpPr>
            <p:cNvPr id="23624" name="Rectangle 72"/>
            <p:cNvSpPr>
              <a:spLocks noChangeArrowheads="1"/>
            </p:cNvSpPr>
            <p:nvPr/>
          </p:nvSpPr>
          <p:spPr bwMode="auto">
            <a:xfrm>
              <a:off x="1515" y="2192"/>
              <a:ext cx="113" cy="236"/>
            </a:xfrm>
            <a:prstGeom prst="rect">
              <a:avLst/>
            </a:prstGeom>
            <a:solidFill>
              <a:schemeClr val="tx1"/>
            </a:solidFill>
            <a:ln w="9525">
              <a:solidFill>
                <a:schemeClr val="tx1"/>
              </a:solidFill>
              <a:miter lim="800000"/>
              <a:headEnd/>
              <a:tailEnd/>
            </a:ln>
          </p:spPr>
          <p:txBody>
            <a:bodyPr wrap="none" lIns="0" tIns="0" rIns="0" bIns="0">
              <a:spAutoFit/>
            </a:bodyPr>
            <a:lstStyle/>
            <a:p>
              <a:pPr eaLnBrk="0" hangingPunct="0"/>
              <a:r>
                <a:rPr lang="en-US" altLang="en-US" dirty="0">
                  <a:solidFill>
                    <a:schemeClr val="bg1"/>
                  </a:solidFill>
                </a:rPr>
                <a:t>F</a:t>
              </a:r>
              <a:endParaRPr lang="en-US" altLang="en-US" dirty="0"/>
            </a:p>
          </p:txBody>
        </p:sp>
        <p:sp>
          <p:nvSpPr>
            <p:cNvPr id="23625" name="Rectangle 73"/>
            <p:cNvSpPr>
              <a:spLocks noChangeArrowheads="1"/>
            </p:cNvSpPr>
            <p:nvPr/>
          </p:nvSpPr>
          <p:spPr bwMode="auto">
            <a:xfrm>
              <a:off x="1526" y="2362"/>
              <a:ext cx="104" cy="198"/>
            </a:xfrm>
            <a:prstGeom prst="rect">
              <a:avLst/>
            </a:prstGeom>
            <a:solidFill>
              <a:schemeClr val="tx1"/>
            </a:solidFill>
            <a:ln w="9525">
              <a:solidFill>
                <a:schemeClr val="tx1"/>
              </a:solidFill>
              <a:miter lim="800000"/>
              <a:headEnd/>
              <a:tailEnd/>
            </a:ln>
          </p:spPr>
          <p:txBody>
            <a:bodyPr wrap="none" lIns="0" tIns="0" rIns="0" bIns="0">
              <a:spAutoFit/>
            </a:bodyPr>
            <a:lstStyle/>
            <a:p>
              <a:pPr eaLnBrk="0" hangingPunct="0"/>
              <a:r>
                <a:rPr lang="en-US" altLang="en-US" sz="2000" dirty="0">
                  <a:solidFill>
                    <a:schemeClr val="bg1"/>
                  </a:solidFill>
                </a:rPr>
                <a:t>E</a:t>
              </a:r>
              <a:endParaRPr lang="en-US" altLang="en-US" dirty="0"/>
            </a:p>
          </p:txBody>
        </p:sp>
        <p:sp>
          <p:nvSpPr>
            <p:cNvPr id="23626" name="Rectangle 74"/>
            <p:cNvSpPr>
              <a:spLocks noChangeArrowheads="1"/>
            </p:cNvSpPr>
            <p:nvPr/>
          </p:nvSpPr>
          <p:spPr bwMode="auto">
            <a:xfrm>
              <a:off x="1526" y="2536"/>
              <a:ext cx="104" cy="198"/>
            </a:xfrm>
            <a:prstGeom prst="rect">
              <a:avLst/>
            </a:prstGeom>
            <a:solidFill>
              <a:schemeClr val="tx1"/>
            </a:solidFill>
            <a:ln w="9525">
              <a:solidFill>
                <a:schemeClr val="tx1"/>
              </a:solidFill>
              <a:miter lim="800000"/>
              <a:headEnd/>
              <a:tailEnd/>
            </a:ln>
          </p:spPr>
          <p:txBody>
            <a:bodyPr wrap="none" lIns="0" tIns="0" rIns="0" bIns="0">
              <a:spAutoFit/>
            </a:bodyPr>
            <a:lstStyle/>
            <a:p>
              <a:pPr eaLnBrk="0" hangingPunct="0"/>
              <a:r>
                <a:rPr lang="en-US" altLang="en-US" sz="2000" dirty="0">
                  <a:solidFill>
                    <a:schemeClr val="bg1"/>
                  </a:solidFill>
                </a:rPr>
                <a:t>T</a:t>
              </a:r>
              <a:endParaRPr lang="en-US" altLang="en-US" dirty="0"/>
            </a:p>
          </p:txBody>
        </p:sp>
        <p:sp>
          <p:nvSpPr>
            <p:cNvPr id="23627" name="Rectangle 75"/>
            <p:cNvSpPr>
              <a:spLocks noChangeArrowheads="1"/>
            </p:cNvSpPr>
            <p:nvPr/>
          </p:nvSpPr>
          <p:spPr bwMode="auto">
            <a:xfrm>
              <a:off x="1518" y="2704"/>
              <a:ext cx="122" cy="198"/>
            </a:xfrm>
            <a:prstGeom prst="rect">
              <a:avLst/>
            </a:prstGeom>
            <a:solidFill>
              <a:schemeClr val="tx1"/>
            </a:solidFill>
            <a:ln w="9525">
              <a:solidFill>
                <a:schemeClr val="tx1"/>
              </a:solidFill>
              <a:miter lim="800000"/>
              <a:headEnd/>
              <a:tailEnd/>
            </a:ln>
          </p:spPr>
          <p:txBody>
            <a:bodyPr wrap="none" lIns="0" tIns="0" rIns="0" bIns="0">
              <a:spAutoFit/>
            </a:bodyPr>
            <a:lstStyle/>
            <a:p>
              <a:pPr eaLnBrk="0" hangingPunct="0"/>
              <a:r>
                <a:rPr lang="en-US" altLang="en-US" sz="2000" dirty="0">
                  <a:solidFill>
                    <a:schemeClr val="bg1"/>
                  </a:solidFill>
                </a:rPr>
                <a:t>Y</a:t>
              </a:r>
              <a:endParaRPr lang="en-US" altLang="en-US" dirty="0"/>
            </a:p>
          </p:txBody>
        </p:sp>
        <p:sp>
          <p:nvSpPr>
            <p:cNvPr id="23628" name="Oval 76"/>
            <p:cNvSpPr>
              <a:spLocks noChangeArrowheads="1"/>
            </p:cNvSpPr>
            <p:nvPr/>
          </p:nvSpPr>
          <p:spPr bwMode="auto">
            <a:xfrm>
              <a:off x="816" y="2304"/>
              <a:ext cx="480" cy="384"/>
            </a:xfrm>
            <a:prstGeom prst="ellipse">
              <a:avLst/>
            </a:prstGeom>
            <a:noFill/>
            <a:ln w="222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grpSp>
      <p:graphicFrame>
        <p:nvGraphicFramePr>
          <p:cNvPr id="23629" name="Object 77"/>
          <p:cNvGraphicFramePr>
            <a:graphicFrameLocks noChangeAspect="1"/>
          </p:cNvGraphicFramePr>
          <p:nvPr/>
        </p:nvGraphicFramePr>
        <p:xfrm>
          <a:off x="5943600" y="6019800"/>
          <a:ext cx="1905000" cy="647700"/>
        </p:xfrm>
        <a:graphic>
          <a:graphicData uri="http://schemas.openxmlformats.org/presentationml/2006/ole">
            <mc:AlternateContent xmlns:mc="http://schemas.openxmlformats.org/markup-compatibility/2006">
              <mc:Choice xmlns:v="urn:schemas-microsoft-com:vml" Requires="v">
                <p:oleObj spid="_x0000_s54292" name="Picture" r:id="rId4" imgW="1532160" imgH="521280" progId="Word.Picture.8">
                  <p:embed/>
                </p:oleObj>
              </mc:Choice>
              <mc:Fallback>
                <p:oleObj name="Picture" r:id="rId4" imgW="1532160" imgH="521280" progId="Word.Picture.8">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943600" y="6019800"/>
                        <a:ext cx="1905000" cy="647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23630" name="Rectangle 78"/>
          <p:cNvSpPr>
            <a:spLocks noGrp="1" noChangeArrowheads="1"/>
          </p:cNvSpPr>
          <p:nvPr>
            <p:ph type="title" idx="4294967295"/>
          </p:nvPr>
        </p:nvSpPr>
        <p:spPr>
          <a:xfrm>
            <a:off x="685800" y="0"/>
            <a:ext cx="7848600" cy="762000"/>
          </a:xfrm>
        </p:spPr>
        <p:txBody>
          <a:bodyPr/>
          <a:lstStyle/>
          <a:p>
            <a:r>
              <a:rPr lang="en-US" altLang="en-US" dirty="0">
                <a:solidFill>
                  <a:srgbClr val="663300"/>
                </a:solidFill>
              </a:rPr>
              <a:t>Quality &amp; Performance Systems</a:t>
            </a:r>
          </a:p>
        </p:txBody>
      </p:sp>
    </p:spTree>
    <p:extLst>
      <p:ext uri="{BB962C8B-B14F-4D97-AF65-F5344CB8AC3E}">
        <p14:creationId xmlns:p14="http://schemas.microsoft.com/office/powerpoint/2010/main" val="2655854181"/>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4" presetClass="entr" presetSubtype="0" fill="hold" nodeType="clickEffect">
                                  <p:stCondLst>
                                    <p:cond delay="0"/>
                                  </p:stCondLst>
                                  <p:childTnLst>
                                    <p:set>
                                      <p:cBhvr>
                                        <p:cTn id="6" dur="1" fill="hold">
                                          <p:stCondLst>
                                            <p:cond delay="499"/>
                                          </p:stCondLst>
                                        </p:cTn>
                                        <p:tgtEl>
                                          <p:spTgt spid="23555"/>
                                        </p:tgtEl>
                                        <p:attrNameLst>
                                          <p:attrName>style.visibility</p:attrName>
                                        </p:attrNameLst>
                                      </p:cBhvr>
                                      <p:to>
                                        <p:strVal val="visible"/>
                                      </p:to>
                                    </p:set>
                                    <p:anim to="" calcmode="lin" valueType="num">
                                      <p:cBhvr>
                                        <p:cTn id="7" dur="1" fill="hold"/>
                                        <p:tgtEl>
                                          <p:spTgt spid="23555"/>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Date Placeholder 3"/>
          <p:cNvSpPr>
            <a:spLocks noGrp="1"/>
          </p:cNvSpPr>
          <p:nvPr>
            <p:ph type="dt" sz="half" idx="10"/>
          </p:nvPr>
        </p:nvSpPr>
        <p:spPr/>
        <p:txBody>
          <a:bodyPr/>
          <a:lstStyle/>
          <a:p>
            <a:r>
              <a:rPr lang="en-US" altLang="en-US" dirty="0"/>
              <a:t>Chapter 7 -  Lecture 2</a:t>
            </a:r>
          </a:p>
        </p:txBody>
      </p:sp>
      <p:sp>
        <p:nvSpPr>
          <p:cNvPr id="7" name="Footer Placeholder 4"/>
          <p:cNvSpPr>
            <a:spLocks noGrp="1"/>
          </p:cNvSpPr>
          <p:nvPr>
            <p:ph type="ftr" sz="quarter" idx="11"/>
          </p:nvPr>
        </p:nvSpPr>
        <p:spPr/>
        <p:txBody>
          <a:bodyPr/>
          <a:lstStyle/>
          <a:p>
            <a:r>
              <a:rPr lang="en-US" altLang="en-US" dirty="0"/>
              <a:t>Quality Management</a:t>
            </a:r>
          </a:p>
        </p:txBody>
      </p:sp>
      <p:pic>
        <p:nvPicPr>
          <p:cNvPr id="24581" name="Picture 5"/>
          <p:cNvPicPr>
            <a:picLocks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0" y="0"/>
            <a:ext cx="5334000" cy="6870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4578" name="Rectangle 2"/>
          <p:cNvSpPr>
            <a:spLocks noGrp="1" noChangeArrowheads="1"/>
          </p:cNvSpPr>
          <p:nvPr>
            <p:ph type="title"/>
          </p:nvPr>
        </p:nvSpPr>
        <p:spPr>
          <a:xfrm>
            <a:off x="2057400" y="2324100"/>
            <a:ext cx="5562600" cy="2209800"/>
          </a:xfrm>
          <a:noFill/>
          <a:ln>
            <a:solidFill>
              <a:schemeClr val="tx1"/>
            </a:solidFill>
            <a:miter lim="800000"/>
            <a:headEnd/>
            <a:tailEnd/>
          </a:ln>
        </p:spPr>
        <p:txBody>
          <a:bodyPr/>
          <a:lstStyle/>
          <a:p>
            <a:pPr>
              <a:lnSpc>
                <a:spcPct val="120000"/>
              </a:lnSpc>
            </a:pPr>
            <a:r>
              <a:rPr lang="en-US" altLang="en-US" b="1" i="1" dirty="0">
                <a:solidFill>
                  <a:schemeClr val="tx1"/>
                </a:solidFill>
                <a:latin typeface="Arial" panose="020B0604020202020204" pitchFamily="34" charset="0"/>
              </a:rPr>
              <a:t>Continuous</a:t>
            </a:r>
            <a:br>
              <a:rPr lang="en-US" altLang="en-US" b="1" i="1" dirty="0">
                <a:solidFill>
                  <a:schemeClr val="tx1"/>
                </a:solidFill>
                <a:latin typeface="Arial" panose="020B0604020202020204" pitchFamily="34" charset="0"/>
              </a:rPr>
            </a:br>
            <a:r>
              <a:rPr lang="en-US" altLang="en-US" b="1" i="1" dirty="0">
                <a:solidFill>
                  <a:schemeClr val="tx1"/>
                </a:solidFill>
                <a:latin typeface="Arial" panose="020B0604020202020204" pitchFamily="34" charset="0"/>
              </a:rPr>
              <a:t>Improvement</a:t>
            </a:r>
            <a:endParaRPr lang="en-US" altLang="en-US" dirty="0"/>
          </a:p>
        </p:txBody>
      </p:sp>
      <p:sp>
        <p:nvSpPr>
          <p:cNvPr id="24579" name="Rectangle 3"/>
          <p:cNvSpPr>
            <a:spLocks noChangeArrowheads="1"/>
          </p:cNvSpPr>
          <p:nvPr/>
        </p:nvSpPr>
        <p:spPr bwMode="auto">
          <a:xfrm>
            <a:off x="838200" y="457200"/>
            <a:ext cx="7620000"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ctr">
              <a:defRPr sz="4400">
                <a:solidFill>
                  <a:schemeClr val="tx2"/>
                </a:solidFill>
                <a:latin typeface="Times New Roman" panose="02020603050405020304" pitchFamily="18" charset="0"/>
              </a:defRPr>
            </a:lvl1pPr>
            <a:lvl2pPr algn="ctr">
              <a:defRPr sz="4400">
                <a:solidFill>
                  <a:schemeClr val="tx2"/>
                </a:solidFill>
                <a:latin typeface="Times New Roman" panose="02020603050405020304" pitchFamily="18" charset="0"/>
              </a:defRPr>
            </a:lvl2pPr>
            <a:lvl3pPr algn="ctr">
              <a:defRPr sz="4400">
                <a:solidFill>
                  <a:schemeClr val="tx2"/>
                </a:solidFill>
                <a:latin typeface="Times New Roman" panose="02020603050405020304" pitchFamily="18" charset="0"/>
              </a:defRPr>
            </a:lvl3pPr>
            <a:lvl4pPr algn="ctr">
              <a:defRPr sz="4400">
                <a:solidFill>
                  <a:schemeClr val="tx2"/>
                </a:solidFill>
                <a:latin typeface="Times New Roman" panose="02020603050405020304" pitchFamily="18" charset="0"/>
              </a:defRPr>
            </a:lvl4pPr>
            <a:lvl5pPr algn="ctr">
              <a:defRPr sz="4400">
                <a:solidFill>
                  <a:schemeClr val="tx2"/>
                </a:solidFill>
                <a:latin typeface="Times New Roman" panose="02020603050405020304" pitchFamily="18" charset="0"/>
              </a:defRPr>
            </a:lvl5pPr>
            <a:lvl6pPr marL="457200" algn="ctr" fontAlgn="base">
              <a:spcBef>
                <a:spcPct val="0"/>
              </a:spcBef>
              <a:spcAft>
                <a:spcPct val="0"/>
              </a:spcAft>
              <a:defRPr sz="4400">
                <a:solidFill>
                  <a:schemeClr val="tx2"/>
                </a:solidFill>
                <a:latin typeface="Times New Roman" panose="02020603050405020304" pitchFamily="18" charset="0"/>
              </a:defRPr>
            </a:lvl6pPr>
            <a:lvl7pPr marL="914400" algn="ctr" fontAlgn="base">
              <a:spcBef>
                <a:spcPct val="0"/>
              </a:spcBef>
              <a:spcAft>
                <a:spcPct val="0"/>
              </a:spcAft>
              <a:defRPr sz="4400">
                <a:solidFill>
                  <a:schemeClr val="tx2"/>
                </a:solidFill>
                <a:latin typeface="Times New Roman" panose="02020603050405020304" pitchFamily="18" charset="0"/>
              </a:defRPr>
            </a:lvl7pPr>
            <a:lvl8pPr marL="1371600" algn="ctr" fontAlgn="base">
              <a:spcBef>
                <a:spcPct val="0"/>
              </a:spcBef>
              <a:spcAft>
                <a:spcPct val="0"/>
              </a:spcAft>
              <a:defRPr sz="4400">
                <a:solidFill>
                  <a:schemeClr val="tx2"/>
                </a:solidFill>
                <a:latin typeface="Times New Roman" panose="02020603050405020304" pitchFamily="18" charset="0"/>
              </a:defRPr>
            </a:lvl8pPr>
            <a:lvl9pPr marL="1828800" algn="ctr" fontAlgn="base">
              <a:spcBef>
                <a:spcPct val="0"/>
              </a:spcBef>
              <a:spcAft>
                <a:spcPct val="0"/>
              </a:spcAft>
              <a:defRPr sz="4400">
                <a:solidFill>
                  <a:schemeClr val="tx2"/>
                </a:solidFill>
                <a:latin typeface="Times New Roman" panose="02020603050405020304" pitchFamily="18" charset="0"/>
              </a:defRPr>
            </a:lvl9pPr>
          </a:lstStyle>
          <a:p>
            <a:r>
              <a:rPr lang="en-US" altLang="en-US" sz="5400" dirty="0">
                <a:solidFill>
                  <a:srgbClr val="663300"/>
                </a:solidFill>
              </a:rPr>
              <a:t>Kaizen</a:t>
            </a:r>
            <a:r>
              <a:rPr lang="en-US" altLang="en-US" dirty="0">
                <a:solidFill>
                  <a:srgbClr val="663300"/>
                </a:solidFill>
              </a:rPr>
              <a:t/>
            </a:r>
            <a:br>
              <a:rPr lang="en-US" altLang="en-US" dirty="0">
                <a:solidFill>
                  <a:srgbClr val="663300"/>
                </a:solidFill>
              </a:rPr>
            </a:br>
            <a:endParaRPr lang="en-US" altLang="en-US" dirty="0"/>
          </a:p>
        </p:txBody>
      </p:sp>
      <p:graphicFrame>
        <p:nvGraphicFramePr>
          <p:cNvPr id="24580" name="Object 4"/>
          <p:cNvGraphicFramePr>
            <a:graphicFrameLocks noChangeAspect="1"/>
          </p:cNvGraphicFramePr>
          <p:nvPr/>
        </p:nvGraphicFramePr>
        <p:xfrm>
          <a:off x="533400" y="5791200"/>
          <a:ext cx="1905000" cy="647700"/>
        </p:xfrm>
        <a:graphic>
          <a:graphicData uri="http://schemas.openxmlformats.org/presentationml/2006/ole">
            <mc:AlternateContent xmlns:mc="http://schemas.openxmlformats.org/markup-compatibility/2006">
              <mc:Choice xmlns:v="urn:schemas-microsoft-com:vml" Requires="v">
                <p:oleObj spid="_x0000_s55315" name="Picture" r:id="rId5" imgW="1532160" imgH="521280" progId="Word.Picture.8">
                  <p:embed/>
                </p:oleObj>
              </mc:Choice>
              <mc:Fallback>
                <p:oleObj name="Picture" r:id="rId5" imgW="1532160" imgH="521280" progId="Word.Picture.8">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33400" y="5791200"/>
                        <a:ext cx="1905000" cy="647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extLst>
      <p:ext uri="{BB962C8B-B14F-4D97-AF65-F5344CB8AC3E}">
        <p14:creationId xmlns:p14="http://schemas.microsoft.com/office/powerpoint/2010/main" val="2751841908"/>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Date Placeholder 3"/>
          <p:cNvSpPr>
            <a:spLocks noGrp="1"/>
          </p:cNvSpPr>
          <p:nvPr>
            <p:ph type="dt" sz="half" idx="10"/>
          </p:nvPr>
        </p:nvSpPr>
        <p:spPr/>
        <p:txBody>
          <a:bodyPr/>
          <a:lstStyle/>
          <a:p>
            <a:r>
              <a:rPr lang="en-US" altLang="en-US" dirty="0"/>
              <a:t>Chapter 7 -  Lecture 2</a:t>
            </a:r>
          </a:p>
        </p:txBody>
      </p:sp>
      <p:sp>
        <p:nvSpPr>
          <p:cNvPr id="7" name="Footer Placeholder 4"/>
          <p:cNvSpPr>
            <a:spLocks noGrp="1"/>
          </p:cNvSpPr>
          <p:nvPr>
            <p:ph type="ftr" sz="quarter" idx="11"/>
          </p:nvPr>
        </p:nvSpPr>
        <p:spPr/>
        <p:txBody>
          <a:bodyPr/>
          <a:lstStyle/>
          <a:p>
            <a:r>
              <a:rPr lang="en-US" altLang="en-US" dirty="0"/>
              <a:t>Quality Management</a:t>
            </a:r>
          </a:p>
        </p:txBody>
      </p:sp>
      <p:pic>
        <p:nvPicPr>
          <p:cNvPr id="25605" name="Picture 5"/>
          <p:cNvPicPr>
            <a:picLocks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0" y="0"/>
            <a:ext cx="5410200"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5602" name="Rectangle 2"/>
          <p:cNvSpPr>
            <a:spLocks noGrp="1" noChangeArrowheads="1"/>
          </p:cNvSpPr>
          <p:nvPr>
            <p:ph type="title"/>
          </p:nvPr>
        </p:nvSpPr>
        <p:spPr>
          <a:xfrm>
            <a:off x="1790700" y="1600200"/>
            <a:ext cx="5562600" cy="3124200"/>
          </a:xfrm>
          <a:noFill/>
          <a:ln>
            <a:solidFill>
              <a:schemeClr val="tx1"/>
            </a:solidFill>
            <a:miter lim="800000"/>
            <a:headEnd/>
            <a:tailEnd/>
          </a:ln>
        </p:spPr>
        <p:txBody>
          <a:bodyPr/>
          <a:lstStyle/>
          <a:p>
            <a:pPr>
              <a:lnSpc>
                <a:spcPct val="120000"/>
              </a:lnSpc>
            </a:pPr>
            <a:r>
              <a:rPr lang="en-US" altLang="en-US" b="1" i="1" dirty="0">
                <a:solidFill>
                  <a:schemeClr val="tx1"/>
                </a:solidFill>
                <a:latin typeface="Arial" panose="020B0604020202020204" pitchFamily="34" charset="0"/>
              </a:rPr>
              <a:t>A System Totally Based On The Elimination of Waste</a:t>
            </a:r>
            <a:endParaRPr lang="en-US" altLang="en-US" dirty="0"/>
          </a:p>
        </p:txBody>
      </p:sp>
      <p:sp>
        <p:nvSpPr>
          <p:cNvPr id="25603" name="Rectangle 3"/>
          <p:cNvSpPr>
            <a:spLocks noChangeArrowheads="1"/>
          </p:cNvSpPr>
          <p:nvPr/>
        </p:nvSpPr>
        <p:spPr bwMode="auto">
          <a:xfrm>
            <a:off x="762000" y="45720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ctr">
              <a:defRPr sz="4400">
                <a:solidFill>
                  <a:schemeClr val="tx2"/>
                </a:solidFill>
                <a:latin typeface="Times New Roman" panose="02020603050405020304" pitchFamily="18" charset="0"/>
              </a:defRPr>
            </a:lvl1pPr>
            <a:lvl2pPr algn="ctr">
              <a:defRPr sz="4400">
                <a:solidFill>
                  <a:schemeClr val="tx2"/>
                </a:solidFill>
                <a:latin typeface="Times New Roman" panose="02020603050405020304" pitchFamily="18" charset="0"/>
              </a:defRPr>
            </a:lvl2pPr>
            <a:lvl3pPr algn="ctr">
              <a:defRPr sz="4400">
                <a:solidFill>
                  <a:schemeClr val="tx2"/>
                </a:solidFill>
                <a:latin typeface="Times New Roman" panose="02020603050405020304" pitchFamily="18" charset="0"/>
              </a:defRPr>
            </a:lvl3pPr>
            <a:lvl4pPr algn="ctr">
              <a:defRPr sz="4400">
                <a:solidFill>
                  <a:schemeClr val="tx2"/>
                </a:solidFill>
                <a:latin typeface="Times New Roman" panose="02020603050405020304" pitchFamily="18" charset="0"/>
              </a:defRPr>
            </a:lvl4pPr>
            <a:lvl5pPr algn="ctr">
              <a:defRPr sz="4400">
                <a:solidFill>
                  <a:schemeClr val="tx2"/>
                </a:solidFill>
                <a:latin typeface="Times New Roman" panose="02020603050405020304" pitchFamily="18" charset="0"/>
              </a:defRPr>
            </a:lvl5pPr>
            <a:lvl6pPr marL="457200" algn="ctr" fontAlgn="base">
              <a:spcBef>
                <a:spcPct val="0"/>
              </a:spcBef>
              <a:spcAft>
                <a:spcPct val="0"/>
              </a:spcAft>
              <a:defRPr sz="4400">
                <a:solidFill>
                  <a:schemeClr val="tx2"/>
                </a:solidFill>
                <a:latin typeface="Times New Roman" panose="02020603050405020304" pitchFamily="18" charset="0"/>
              </a:defRPr>
            </a:lvl6pPr>
            <a:lvl7pPr marL="914400" algn="ctr" fontAlgn="base">
              <a:spcBef>
                <a:spcPct val="0"/>
              </a:spcBef>
              <a:spcAft>
                <a:spcPct val="0"/>
              </a:spcAft>
              <a:defRPr sz="4400">
                <a:solidFill>
                  <a:schemeClr val="tx2"/>
                </a:solidFill>
                <a:latin typeface="Times New Roman" panose="02020603050405020304" pitchFamily="18" charset="0"/>
              </a:defRPr>
            </a:lvl7pPr>
            <a:lvl8pPr marL="1371600" algn="ctr" fontAlgn="base">
              <a:spcBef>
                <a:spcPct val="0"/>
              </a:spcBef>
              <a:spcAft>
                <a:spcPct val="0"/>
              </a:spcAft>
              <a:defRPr sz="4400">
                <a:solidFill>
                  <a:schemeClr val="tx2"/>
                </a:solidFill>
                <a:latin typeface="Times New Roman" panose="02020603050405020304" pitchFamily="18" charset="0"/>
              </a:defRPr>
            </a:lvl8pPr>
            <a:lvl9pPr marL="1828800" algn="ctr" fontAlgn="base">
              <a:spcBef>
                <a:spcPct val="0"/>
              </a:spcBef>
              <a:spcAft>
                <a:spcPct val="0"/>
              </a:spcAft>
              <a:defRPr sz="4400">
                <a:solidFill>
                  <a:schemeClr val="tx2"/>
                </a:solidFill>
                <a:latin typeface="Times New Roman" panose="02020603050405020304" pitchFamily="18" charset="0"/>
              </a:defRPr>
            </a:lvl9pPr>
          </a:lstStyle>
          <a:p>
            <a:r>
              <a:rPr lang="en-US" altLang="en-US" dirty="0">
                <a:solidFill>
                  <a:srgbClr val="663300"/>
                </a:solidFill>
              </a:rPr>
              <a:t>Kaizen</a:t>
            </a:r>
            <a:br>
              <a:rPr lang="en-US" altLang="en-US" dirty="0">
                <a:solidFill>
                  <a:srgbClr val="663300"/>
                </a:solidFill>
              </a:rPr>
            </a:br>
            <a:endParaRPr lang="en-US" altLang="en-US" dirty="0"/>
          </a:p>
        </p:txBody>
      </p:sp>
      <p:graphicFrame>
        <p:nvGraphicFramePr>
          <p:cNvPr id="25604" name="Object 4"/>
          <p:cNvGraphicFramePr>
            <a:graphicFrameLocks noChangeAspect="1"/>
          </p:cNvGraphicFramePr>
          <p:nvPr/>
        </p:nvGraphicFramePr>
        <p:xfrm>
          <a:off x="533400" y="5562600"/>
          <a:ext cx="1905000" cy="647700"/>
        </p:xfrm>
        <a:graphic>
          <a:graphicData uri="http://schemas.openxmlformats.org/presentationml/2006/ole">
            <mc:AlternateContent xmlns:mc="http://schemas.openxmlformats.org/markup-compatibility/2006">
              <mc:Choice xmlns:v="urn:schemas-microsoft-com:vml" Requires="v">
                <p:oleObj spid="_x0000_s56339" name="Picture" r:id="rId5" imgW="1532160" imgH="521280" progId="Word.Picture.8">
                  <p:embed/>
                </p:oleObj>
              </mc:Choice>
              <mc:Fallback>
                <p:oleObj name="Picture" r:id="rId5" imgW="1532160" imgH="521280" progId="Word.Picture.8">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33400" y="5562600"/>
                        <a:ext cx="1905000" cy="647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extLst>
      <p:ext uri="{BB962C8B-B14F-4D97-AF65-F5344CB8AC3E}">
        <p14:creationId xmlns:p14="http://schemas.microsoft.com/office/powerpoint/2010/main" val="84734150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2"/>
          <p:cNvSpPr>
            <a:spLocks noGrp="1" noChangeArrowheads="1"/>
          </p:cNvSpPr>
          <p:nvPr>
            <p:ph type="title"/>
          </p:nvPr>
        </p:nvSpPr>
        <p:spPr/>
        <p:txBody>
          <a:bodyPr/>
          <a:lstStyle/>
          <a:p>
            <a:r>
              <a:rPr lang="en-US" dirty="0"/>
              <a:t>Lean Manufacturing</a:t>
            </a:r>
          </a:p>
        </p:txBody>
      </p:sp>
      <p:sp>
        <p:nvSpPr>
          <p:cNvPr id="50179" name="Rectangle 3"/>
          <p:cNvSpPr>
            <a:spLocks noGrp="1" noChangeArrowheads="1"/>
          </p:cNvSpPr>
          <p:nvPr>
            <p:ph type="body" idx="1"/>
          </p:nvPr>
        </p:nvSpPr>
        <p:spPr>
          <a:xfrm>
            <a:off x="2971800" y="1828800"/>
            <a:ext cx="5715000" cy="3505200"/>
          </a:xfrm>
        </p:spPr>
        <p:txBody>
          <a:bodyPr/>
          <a:lstStyle/>
          <a:p>
            <a:pPr marL="0" indent="0">
              <a:lnSpc>
                <a:spcPct val="105000"/>
              </a:lnSpc>
              <a:buFontTx/>
              <a:buNone/>
            </a:pPr>
            <a:r>
              <a:rPr lang="en-US" sz="2800" dirty="0">
                <a:latin typeface="Times New Roman" pitchFamily="18" charset="0"/>
              </a:rPr>
              <a:t>The book “The Machine that Changed the World” introduced us to the term “Lean Manufacturing.” </a:t>
            </a:r>
          </a:p>
          <a:p>
            <a:pPr marL="0" indent="0">
              <a:lnSpc>
                <a:spcPct val="105000"/>
              </a:lnSpc>
              <a:buFontTx/>
              <a:buNone/>
            </a:pPr>
            <a:r>
              <a:rPr lang="en-US" sz="2800" dirty="0">
                <a:latin typeface="Times New Roman" pitchFamily="18" charset="0"/>
              </a:rPr>
              <a:t>A term used to explain the system used in Japan that had made them a challenger to the American Mass production System.</a:t>
            </a:r>
          </a:p>
        </p:txBody>
      </p:sp>
      <p:pic>
        <p:nvPicPr>
          <p:cNvPr id="50180" name="Picture 4" descr="Machine that Changed the World"/>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295827">
            <a:off x="838200" y="2057400"/>
            <a:ext cx="1835150" cy="2806700"/>
          </a:xfrm>
          <a:prstGeom prst="rect">
            <a:avLst/>
          </a:prstGeom>
          <a:noFill/>
          <a:ln w="57150" cmpd="thinThick">
            <a:solidFill>
              <a:schemeClr val="tx1"/>
            </a:solidFill>
            <a:miter lim="800000"/>
            <a:headEnd/>
            <a:tailEnd/>
          </a:ln>
          <a:extLst>
            <a:ext uri="{909E8E84-426E-40DD-AFC4-6F175D3DCCD1}">
              <a14:hiddenFill xmlns:a14="http://schemas.microsoft.com/office/drawing/2010/main">
                <a:solidFill>
                  <a:srgbClr val="FFFFFF"/>
                </a:solidFill>
              </a14:hiddenFill>
            </a:ext>
          </a:extLst>
        </p:spPr>
      </p:pic>
      <p:pic>
        <p:nvPicPr>
          <p:cNvPr id="5" name="Picture 204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153400" y="152400"/>
            <a:ext cx="762000" cy="904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451824324"/>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a:xfrm>
            <a:off x="2667000" y="152400"/>
            <a:ext cx="4191000" cy="1143000"/>
          </a:xfrm>
          <a:noFill/>
          <a:ln/>
        </p:spPr>
        <p:txBody>
          <a:bodyPr/>
          <a:lstStyle/>
          <a:p>
            <a:r>
              <a:rPr lang="en-US" altLang="en-US" dirty="0">
                <a:solidFill>
                  <a:srgbClr val="663300"/>
                </a:solidFill>
              </a:rPr>
              <a:t>Kaizen</a:t>
            </a:r>
            <a:r>
              <a:rPr lang="en-US" altLang="en-US" dirty="0"/>
              <a:t/>
            </a:r>
            <a:br>
              <a:rPr lang="en-US" altLang="en-US" dirty="0"/>
            </a:br>
            <a:r>
              <a:rPr lang="en-US" altLang="en-US" sz="4000" dirty="0">
                <a:solidFill>
                  <a:schemeClr val="tx1"/>
                </a:solidFill>
              </a:rPr>
              <a:t>Wastes</a:t>
            </a:r>
            <a:endParaRPr lang="en-US" altLang="en-US" dirty="0"/>
          </a:p>
        </p:txBody>
      </p:sp>
      <p:sp>
        <p:nvSpPr>
          <p:cNvPr id="26627" name="Rectangle 3"/>
          <p:cNvSpPr>
            <a:spLocks noGrp="1" noChangeArrowheads="1"/>
          </p:cNvSpPr>
          <p:nvPr>
            <p:ph type="body" idx="1"/>
          </p:nvPr>
        </p:nvSpPr>
        <p:spPr>
          <a:xfrm>
            <a:off x="838200" y="1447800"/>
            <a:ext cx="7772400" cy="4419600"/>
          </a:xfrm>
        </p:spPr>
        <p:txBody>
          <a:bodyPr/>
          <a:lstStyle/>
          <a:p>
            <a:r>
              <a:rPr lang="en-US" altLang="en-US" sz="2400" dirty="0"/>
              <a:t>Wastes of Manufacturing</a:t>
            </a:r>
          </a:p>
          <a:p>
            <a:pPr>
              <a:buFontTx/>
              <a:buNone/>
            </a:pPr>
            <a:r>
              <a:rPr lang="en-US" altLang="en-US" sz="2400" dirty="0"/>
              <a:t>	Wastes are the elements of a process that do not add value for the customer, but increase costs.  There are eight types of waste:</a:t>
            </a:r>
            <a:endParaRPr lang="en-US" altLang="en-US" dirty="0"/>
          </a:p>
        </p:txBody>
      </p:sp>
      <p:sp>
        <p:nvSpPr>
          <p:cNvPr id="26628" name="WordArt 4"/>
          <p:cNvSpPr>
            <a:spLocks noChangeArrowheads="1" noChangeShapeType="1" noTextEdit="1"/>
          </p:cNvSpPr>
          <p:nvPr/>
        </p:nvSpPr>
        <p:spPr bwMode="auto">
          <a:xfrm>
            <a:off x="1216025" y="3124200"/>
            <a:ext cx="3044825" cy="661988"/>
          </a:xfrm>
          <a:prstGeom prst="rect">
            <a:avLst/>
          </a:prstGeom>
          <a:extLst>
            <a:ext uri="{AF507438-7753-43E0-B8FC-AC1667EBCBE1}">
              <a14:hiddenEffects xmlns:a14="http://schemas.microsoft.com/office/drawing/2010/main">
                <a:effectLst/>
              </a14:hiddenEffects>
            </a:ext>
          </a:extLst>
        </p:spPr>
        <p:txBody>
          <a:bodyPr wrap="none" fromWordArt="1">
            <a:prstTxWarp prst="textSlantUp">
              <a:avLst>
                <a:gd name="adj" fmla="val 55556"/>
              </a:avLst>
            </a:prstTxWarp>
          </a:bodyPr>
          <a:lstStyle/>
          <a:p>
            <a:pPr algn="ctr"/>
            <a:r>
              <a:rPr lang="en-US" sz="2800" kern="10" dirty="0">
                <a:ln w="9525" cap="sq">
                  <a:solidFill>
                    <a:srgbClr val="000000"/>
                  </a:solidFill>
                  <a:round/>
                  <a:headEnd type="none" w="sm" len="sm"/>
                  <a:tailEnd type="none" w="sm" len="sm"/>
                </a:ln>
                <a:solidFill>
                  <a:srgbClr val="000000"/>
                </a:solidFill>
                <a:latin typeface="Arial Black" panose="020B0A04020102020204" pitchFamily="34" charset="0"/>
              </a:rPr>
              <a:t>Waste of Inventory</a:t>
            </a:r>
          </a:p>
        </p:txBody>
      </p:sp>
      <p:sp>
        <p:nvSpPr>
          <p:cNvPr id="26629" name="WordArt 5"/>
          <p:cNvSpPr>
            <a:spLocks noChangeArrowheads="1" noChangeShapeType="1" noTextEdit="1"/>
          </p:cNvSpPr>
          <p:nvPr/>
        </p:nvSpPr>
        <p:spPr bwMode="auto">
          <a:xfrm>
            <a:off x="5343525" y="3427413"/>
            <a:ext cx="2390775" cy="498475"/>
          </a:xfrm>
          <a:prstGeom prst="rect">
            <a:avLst/>
          </a:prstGeom>
          <a:extLst>
            <a:ext uri="{AF507438-7753-43E0-B8FC-AC1667EBCBE1}">
              <a14:hiddenEffects xmlns:a14="http://schemas.microsoft.com/office/drawing/2010/main">
                <a:effectLst/>
              </a14:hiddenEffects>
            </a:ext>
          </a:extLst>
        </p:spPr>
        <p:txBody>
          <a:bodyPr spcFirstLastPara="1" wrap="none" fromWordArt="1">
            <a:prstTxWarp prst="textArchUp">
              <a:avLst>
                <a:gd name="adj" fmla="val 10800000"/>
              </a:avLst>
            </a:prstTxWarp>
          </a:bodyPr>
          <a:lstStyle/>
          <a:p>
            <a:pPr algn="ctr"/>
            <a:r>
              <a:rPr lang="en-US" kern="10" dirty="0">
                <a:ln w="9525" cap="sq">
                  <a:solidFill>
                    <a:srgbClr val="000000"/>
                  </a:solidFill>
                  <a:round/>
                  <a:headEnd type="none" w="sm" len="sm"/>
                  <a:tailEnd type="none" w="sm" len="sm"/>
                </a:ln>
                <a:solidFill>
                  <a:srgbClr val="000000"/>
                </a:solidFill>
                <a:latin typeface="Arial Black" panose="020B0A04020102020204" pitchFamily="34" charset="0"/>
              </a:rPr>
              <a:t>Waste of Motion</a:t>
            </a:r>
          </a:p>
        </p:txBody>
      </p:sp>
      <p:sp>
        <p:nvSpPr>
          <p:cNvPr id="26630" name="WordArt 6"/>
          <p:cNvSpPr>
            <a:spLocks noChangeArrowheads="1" noChangeShapeType="1" noTextEdit="1"/>
          </p:cNvSpPr>
          <p:nvPr/>
        </p:nvSpPr>
        <p:spPr bwMode="auto">
          <a:xfrm>
            <a:off x="1584325" y="4100513"/>
            <a:ext cx="3571875" cy="346075"/>
          </a:xfrm>
          <a:prstGeom prst="rect">
            <a:avLst/>
          </a:prstGeom>
          <a:extLst>
            <a:ext uri="{AF507438-7753-43E0-B8FC-AC1667EBCBE1}">
              <a14:hiddenEffects xmlns:a14="http://schemas.microsoft.com/office/drawing/2010/main">
                <a:effectLst/>
              </a14:hiddenEffects>
            </a:ext>
          </a:extLst>
        </p:spPr>
        <p:txBody>
          <a:bodyPr wrap="none" fromWordArt="1">
            <a:prstTxWarp prst="textPlain">
              <a:avLst>
                <a:gd name="adj" fmla="val 50000"/>
              </a:avLst>
            </a:prstTxWarp>
          </a:bodyPr>
          <a:lstStyle/>
          <a:p>
            <a:pPr algn="ctr"/>
            <a:r>
              <a:rPr lang="en-US" kern="10" dirty="0">
                <a:ln w="9525" cap="sq">
                  <a:solidFill>
                    <a:srgbClr val="000000"/>
                  </a:solidFill>
                  <a:round/>
                  <a:headEnd type="none" w="sm" len="sm"/>
                  <a:tailEnd type="none" w="sm" len="sm"/>
                </a:ln>
                <a:solidFill>
                  <a:srgbClr val="FFFFFF"/>
                </a:solidFill>
                <a:latin typeface="Arial Black" panose="020B0A04020102020204" pitchFamily="34" charset="0"/>
              </a:rPr>
              <a:t>Waste of Transportation</a:t>
            </a:r>
          </a:p>
        </p:txBody>
      </p:sp>
      <p:sp>
        <p:nvSpPr>
          <p:cNvPr id="26631" name="WordArt 7"/>
          <p:cNvSpPr>
            <a:spLocks noChangeArrowheads="1" noChangeShapeType="1" noTextEdit="1"/>
          </p:cNvSpPr>
          <p:nvPr/>
        </p:nvSpPr>
        <p:spPr bwMode="auto">
          <a:xfrm>
            <a:off x="3657600" y="5029200"/>
            <a:ext cx="3776663" cy="346075"/>
          </a:xfrm>
          <a:prstGeom prst="rect">
            <a:avLst/>
          </a:prstGeom>
          <a:extLst>
            <a:ext uri="{91240B29-F687-4F45-9708-019B960494DF}">
              <a14:hiddenLine xmlns:a14="http://schemas.microsoft.com/office/drawing/2010/main" w="9525" cap="sq">
                <a:solidFill>
                  <a:srgbClr val="000000"/>
                </a:solidFill>
                <a:round/>
                <a:headEnd type="none" w="sm" len="sm"/>
                <a:tailEnd type="none" w="sm" len="sm"/>
              </a14:hiddenLine>
            </a:ext>
          </a:extLst>
        </p:spPr>
        <p:txBody>
          <a:bodyPr wrap="none" fromWordArt="1">
            <a:prstTxWarp prst="textPlain">
              <a:avLst>
                <a:gd name="adj" fmla="val 50000"/>
              </a:avLst>
            </a:prstTxWarp>
          </a:bodyPr>
          <a:lstStyle/>
          <a:p>
            <a:pPr algn="ctr"/>
            <a:r>
              <a:rPr lang="en-US" kern="10" spc="480" dirty="0">
                <a:gradFill rotWithShape="0">
                  <a:gsLst>
                    <a:gs pos="0">
                      <a:srgbClr val="AAAAAA"/>
                    </a:gs>
                    <a:gs pos="100000">
                      <a:srgbClr val="FFFFFF"/>
                    </a:gs>
                  </a:gsLst>
                  <a:lin ang="5400000" scaled="1"/>
                </a:gradFill>
                <a:effectLst>
                  <a:outerShdw dist="45791" dir="3378596" algn="ctr" rotWithShape="0">
                    <a:srgbClr val="4D4D4D"/>
                  </a:outerShdw>
                </a:effectLst>
                <a:latin typeface="Arial Black" panose="020B0A04020102020204" pitchFamily="34" charset="0"/>
              </a:rPr>
              <a:t>Waste of Over Production</a:t>
            </a:r>
          </a:p>
        </p:txBody>
      </p:sp>
      <p:sp>
        <p:nvSpPr>
          <p:cNvPr id="26632" name="WordArt 8"/>
          <p:cNvSpPr>
            <a:spLocks noChangeArrowheads="1" noChangeShapeType="1" noTextEdit="1"/>
          </p:cNvSpPr>
          <p:nvPr/>
        </p:nvSpPr>
        <p:spPr bwMode="auto">
          <a:xfrm>
            <a:off x="1231900" y="4846638"/>
            <a:ext cx="1871663" cy="436562"/>
          </a:xfrm>
          <a:prstGeom prst="rect">
            <a:avLst/>
          </a:prstGeom>
          <a:extLst>
            <a:ext uri="{AF507438-7753-43E0-B8FC-AC1667EBCBE1}">
              <a14:hiddenEffects xmlns:a14="http://schemas.microsoft.com/office/drawing/2010/main">
                <a:effectLst/>
              </a14:hiddenEffects>
            </a:ext>
          </a:extLst>
        </p:spPr>
        <p:txBody>
          <a:bodyPr wrap="none" fromWordArt="1">
            <a:prstTxWarp prst="textDeflateBottom">
              <a:avLst>
                <a:gd name="adj" fmla="val 76472"/>
              </a:avLst>
            </a:prstTxWarp>
            <a:scene3d>
              <a:camera prst="legacyPerspectiveFront">
                <a:rot lat="19799999" lon="19439998" rev="0"/>
              </a:camera>
              <a:lightRig rig="legacyNormal2" dir="t"/>
            </a:scene3d>
            <a:sp3d extrusionH="354000" prstMaterial="legacyMatte">
              <a:extrusionClr>
                <a:srgbClr val="939676"/>
              </a:extrusionClr>
              <a:contourClr>
                <a:srgbClr val="FFFFFF"/>
              </a:contourClr>
            </a:sp3d>
          </a:bodyPr>
          <a:lstStyle/>
          <a:p>
            <a:pPr algn="ctr"/>
            <a:r>
              <a:rPr lang="en-US" kern="10" dirty="0">
                <a:ln w="9525" cap="sq">
                  <a:round/>
                  <a:headEnd type="none" w="sm" len="sm"/>
                  <a:tailEnd type="none" w="sm" len="sm"/>
                </a:ln>
                <a:gradFill rotWithShape="0">
                  <a:gsLst>
                    <a:gs pos="0">
                      <a:srgbClr val="707070"/>
                    </a:gs>
                    <a:gs pos="50000">
                      <a:srgbClr val="FFFFFF"/>
                    </a:gs>
                    <a:gs pos="100000">
                      <a:srgbClr val="707070"/>
                    </a:gs>
                  </a:gsLst>
                  <a:lin ang="2700000" scaled="1"/>
                </a:gradFill>
                <a:latin typeface="Impact" panose="020B0806030902050204" pitchFamily="34" charset="0"/>
              </a:rPr>
              <a:t>Waste of Defects</a:t>
            </a:r>
          </a:p>
        </p:txBody>
      </p:sp>
      <p:sp>
        <p:nvSpPr>
          <p:cNvPr id="26633" name="WordArt 9"/>
          <p:cNvSpPr>
            <a:spLocks noChangeArrowheads="1" noChangeShapeType="1" noTextEdit="1"/>
          </p:cNvSpPr>
          <p:nvPr/>
        </p:nvSpPr>
        <p:spPr bwMode="auto">
          <a:xfrm>
            <a:off x="1143000" y="5715000"/>
            <a:ext cx="2152650" cy="323850"/>
          </a:xfrm>
          <a:prstGeom prst="rect">
            <a:avLst/>
          </a:prstGeom>
          <a:extLst>
            <a:ext uri="{AF507438-7753-43E0-B8FC-AC1667EBCBE1}">
              <a14:hiddenEffects xmlns:a14="http://schemas.microsoft.com/office/drawing/2010/main">
                <a:effectLst/>
              </a14:hiddenEffects>
            </a:ext>
          </a:extLst>
        </p:spPr>
        <p:txBody>
          <a:bodyPr wrap="none" fromWordArt="1">
            <a:prstTxWarp prst="textCanDown">
              <a:avLst>
                <a:gd name="adj" fmla="val 33333"/>
              </a:avLst>
            </a:prstTxWarp>
          </a:bodyPr>
          <a:lstStyle/>
          <a:p>
            <a:pPr algn="ctr"/>
            <a:r>
              <a:rPr lang="en-US" kern="10" dirty="0">
                <a:ln w="9525" cap="sq">
                  <a:solidFill>
                    <a:srgbClr val="000000"/>
                  </a:solidFill>
                  <a:round/>
                  <a:headEnd type="none" w="sm" len="sm"/>
                  <a:tailEnd type="none" w="sm" len="sm"/>
                </a:ln>
                <a:solidFill>
                  <a:srgbClr val="000000"/>
                </a:solidFill>
                <a:cs typeface="Times New Roman" panose="02020603050405020304" pitchFamily="18" charset="0"/>
              </a:rPr>
              <a:t>Waste of Unused Processes</a:t>
            </a:r>
          </a:p>
        </p:txBody>
      </p:sp>
      <p:sp>
        <p:nvSpPr>
          <p:cNvPr id="26634" name="WordArt 10" descr="White marble"/>
          <p:cNvSpPr>
            <a:spLocks noChangeArrowheads="1" noChangeShapeType="1" noTextEdit="1"/>
          </p:cNvSpPr>
          <p:nvPr/>
        </p:nvSpPr>
        <p:spPr bwMode="auto">
          <a:xfrm>
            <a:off x="4495800" y="5789613"/>
            <a:ext cx="3276600" cy="534987"/>
          </a:xfrm>
          <a:prstGeom prst="rect">
            <a:avLst/>
          </a:prstGeom>
          <a:extLst>
            <a:ext uri="{AF507438-7753-43E0-B8FC-AC1667EBCBE1}">
              <a14:hiddenEffects xmlns:a14="http://schemas.microsoft.com/office/drawing/2010/main">
                <a:effectLst/>
              </a14:hiddenEffects>
            </a:ext>
          </a:extLst>
        </p:spPr>
        <p:txBody>
          <a:bodyPr wrap="none" fromWordArt="1">
            <a:prstTxWarp prst="textPlain">
              <a:avLst>
                <a:gd name="adj" fmla="val 50000"/>
              </a:avLst>
            </a:prstTxWarp>
            <a:scene3d>
              <a:camera prst="legacyObliqueRight"/>
              <a:lightRig rig="legacyHarsh3" dir="t"/>
            </a:scene3d>
            <a:sp3d extrusionH="100000" prstMaterial="legacyMatte">
              <a:extrusionClr>
                <a:srgbClr val="663300"/>
              </a:extrusionClr>
              <a:contourClr>
                <a:srgbClr val="FFCC99"/>
              </a:contourClr>
            </a:sp3d>
          </a:bodyPr>
          <a:lstStyle/>
          <a:p>
            <a:pPr algn="ctr"/>
            <a:r>
              <a:rPr lang="en-US" kern="10" dirty="0">
                <a:ln w="9525" cap="sq">
                  <a:round/>
                  <a:headEnd type="none" w="sm" len="sm"/>
                  <a:tailEnd type="none" w="sm" len="sm"/>
                </a:ln>
                <a:blipFill dpi="0" rotWithShape="0">
                  <a:blip r:embed="rId4"/>
                  <a:srcRect/>
                  <a:tile tx="0" ty="0" sx="100000" sy="100000" flip="none" algn="tl"/>
                </a:blipFill>
                <a:latin typeface="Arial Black" panose="020B0A04020102020204" pitchFamily="34" charset="0"/>
              </a:rPr>
              <a:t>Waste of Unused Creativity</a:t>
            </a:r>
          </a:p>
        </p:txBody>
      </p:sp>
      <p:sp>
        <p:nvSpPr>
          <p:cNvPr id="26635" name="WordArt 11"/>
          <p:cNvSpPr>
            <a:spLocks noChangeArrowheads="1" noChangeShapeType="1" noTextEdit="1"/>
          </p:cNvSpPr>
          <p:nvPr/>
        </p:nvSpPr>
        <p:spPr bwMode="auto">
          <a:xfrm>
            <a:off x="6338888" y="4224338"/>
            <a:ext cx="2119312" cy="423862"/>
          </a:xfrm>
          <a:prstGeom prst="rect">
            <a:avLst/>
          </a:prstGeom>
          <a:extLst>
            <a:ext uri="{AF507438-7753-43E0-B8FC-AC1667EBCBE1}">
              <a14:hiddenEffects xmlns:a14="http://schemas.microsoft.com/office/drawing/2010/main">
                <a:effectLst/>
              </a14:hiddenEffects>
            </a:ext>
          </a:extLst>
        </p:spPr>
        <p:txBody>
          <a:bodyPr wrap="none" fromWordArt="1">
            <a:prstTxWarp prst="textPlain">
              <a:avLst>
                <a:gd name="adj" fmla="val 50000"/>
              </a:avLst>
            </a:prstTxWarp>
            <a:scene3d>
              <a:camera prst="legacyPerspectiveTopLeft"/>
              <a:lightRig rig="legacyNormal3" dir="r"/>
            </a:scene3d>
            <a:sp3d extrusionH="201600" prstMaterial="legacyMetal">
              <a:extrusionClr>
                <a:srgbClr val="FFFFFF"/>
              </a:extrusionClr>
              <a:contourClr>
                <a:srgbClr val="FFFFFF"/>
              </a:contourClr>
            </a:sp3d>
          </a:bodyPr>
          <a:lstStyle/>
          <a:p>
            <a:pPr algn="ctr"/>
            <a:r>
              <a:rPr lang="en-US" kern="10" dirty="0">
                <a:ln w="9525" cap="sq">
                  <a:round/>
                  <a:headEnd type="none" w="sm" len="sm"/>
                  <a:tailEnd type="none" w="sm" len="sm"/>
                </a:ln>
                <a:gradFill rotWithShape="0">
                  <a:gsLst>
                    <a:gs pos="0">
                      <a:srgbClr val="CBCBCB"/>
                    </a:gs>
                    <a:gs pos="13000">
                      <a:srgbClr val="5F5F5F"/>
                    </a:gs>
                    <a:gs pos="21001">
                      <a:srgbClr val="5F5F5F"/>
                    </a:gs>
                    <a:gs pos="63000">
                      <a:srgbClr val="FFFFFF"/>
                    </a:gs>
                    <a:gs pos="67000">
                      <a:srgbClr val="B2B2B2"/>
                    </a:gs>
                    <a:gs pos="69000">
                      <a:srgbClr val="292929"/>
                    </a:gs>
                    <a:gs pos="82001">
                      <a:srgbClr val="777777"/>
                    </a:gs>
                    <a:gs pos="100000">
                      <a:srgbClr val="EAEAEA"/>
                    </a:gs>
                  </a:gsLst>
                  <a:lin ang="5400000" scaled="1"/>
                </a:gradFill>
                <a:cs typeface="Times New Roman" panose="02020603050405020304" pitchFamily="18" charset="0"/>
              </a:rPr>
              <a:t>Waste of Waiting</a:t>
            </a:r>
          </a:p>
        </p:txBody>
      </p:sp>
      <p:graphicFrame>
        <p:nvGraphicFramePr>
          <p:cNvPr id="26636" name="Object 12"/>
          <p:cNvGraphicFramePr>
            <a:graphicFrameLocks noChangeAspect="1"/>
          </p:cNvGraphicFramePr>
          <p:nvPr/>
        </p:nvGraphicFramePr>
        <p:xfrm>
          <a:off x="228600" y="228600"/>
          <a:ext cx="1905000" cy="647700"/>
        </p:xfrm>
        <a:graphic>
          <a:graphicData uri="http://schemas.openxmlformats.org/presentationml/2006/ole">
            <mc:AlternateContent xmlns:mc="http://schemas.openxmlformats.org/markup-compatibility/2006">
              <mc:Choice xmlns:v="urn:schemas-microsoft-com:vml" Requires="v">
                <p:oleObj spid="_x0000_s57363" name="Picture" r:id="rId5" imgW="1532160" imgH="521280" progId="Word.Picture.8">
                  <p:embed/>
                </p:oleObj>
              </mc:Choice>
              <mc:Fallback>
                <p:oleObj name="Picture" r:id="rId5" imgW="1532160" imgH="521280" progId="Word.Picture.8">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28600" y="228600"/>
                        <a:ext cx="1905000" cy="647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extLst>
      <p:ext uri="{BB962C8B-B14F-4D97-AF65-F5344CB8AC3E}">
        <p14:creationId xmlns:p14="http://schemas.microsoft.com/office/powerpoint/2010/main" val="3644652164"/>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4" presetClass="entr" presetSubtype="0" fill="hold" grpId="0" nodeType="clickEffect">
                                  <p:stCondLst>
                                    <p:cond delay="0"/>
                                  </p:stCondLst>
                                  <p:childTnLst>
                                    <p:set>
                                      <p:cBhvr>
                                        <p:cTn id="6" dur="1" fill="hold">
                                          <p:stCondLst>
                                            <p:cond delay="499"/>
                                          </p:stCondLst>
                                        </p:cTn>
                                        <p:tgtEl>
                                          <p:spTgt spid="26627">
                                            <p:txEl>
                                              <p:pRg st="0" end="0"/>
                                            </p:txEl>
                                          </p:spTgt>
                                        </p:tgtEl>
                                        <p:attrNameLst>
                                          <p:attrName>style.visibility</p:attrName>
                                        </p:attrNameLst>
                                      </p:cBhvr>
                                      <p:to>
                                        <p:strVal val="visible"/>
                                      </p:to>
                                    </p:set>
                                    <p:anim to="" calcmode="lin" valueType="num">
                                      <p:cBhvr>
                                        <p:cTn id="7" dur="1" fill="hold"/>
                                        <p:tgtEl>
                                          <p:spTgt spid="26627">
                                            <p:txEl>
                                              <p:pRg st="0" end="0"/>
                                            </p:txEl>
                                          </p:spTgt>
                                        </p:tgtEl>
                                        <p:attrNameLst>
                                          <p:attrName/>
                                        </p:attrNameLst>
                                      </p:cBhvr>
                                    </p:anim>
                                  </p:childTnLst>
                                </p:cTn>
                              </p:par>
                            </p:childTnLst>
                          </p:cTn>
                        </p:par>
                      </p:childTnLst>
                    </p:cTn>
                  </p:par>
                  <p:par>
                    <p:cTn id="8" fill="hold" nodeType="clickPar">
                      <p:stCondLst>
                        <p:cond delay="indefinite"/>
                      </p:stCondLst>
                      <p:childTnLst>
                        <p:par>
                          <p:cTn id="9" fill="hold" nodeType="withGroup">
                            <p:stCondLst>
                              <p:cond delay="0"/>
                            </p:stCondLst>
                            <p:childTnLst>
                              <p:par>
                                <p:cTn id="10" presetID="24" presetClass="entr" presetSubtype="0" fill="hold" grpId="0" nodeType="clickEffect">
                                  <p:stCondLst>
                                    <p:cond delay="0"/>
                                  </p:stCondLst>
                                  <p:childTnLst>
                                    <p:set>
                                      <p:cBhvr>
                                        <p:cTn id="11" dur="1" fill="hold">
                                          <p:stCondLst>
                                            <p:cond delay="499"/>
                                          </p:stCondLst>
                                        </p:cTn>
                                        <p:tgtEl>
                                          <p:spTgt spid="26627">
                                            <p:txEl>
                                              <p:pRg st="1" end="1"/>
                                            </p:txEl>
                                          </p:spTgt>
                                        </p:tgtEl>
                                        <p:attrNameLst>
                                          <p:attrName>style.visibility</p:attrName>
                                        </p:attrNameLst>
                                      </p:cBhvr>
                                      <p:to>
                                        <p:strVal val="visible"/>
                                      </p:to>
                                    </p:set>
                                    <p:anim to="" calcmode="lin" valueType="num">
                                      <p:cBhvr>
                                        <p:cTn id="12" dur="1" fill="hold"/>
                                        <p:tgtEl>
                                          <p:spTgt spid="26627">
                                            <p:txEl>
                                              <p:pRg st="1" end="1"/>
                                            </p:txEl>
                                          </p:spTgt>
                                        </p:tgtEl>
                                        <p:attrNameLst>
                                          <p:attrName/>
                                        </p:attrNameLst>
                                      </p:cBhvr>
                                    </p:anim>
                                  </p:childTnLst>
                                </p:cTn>
                              </p:par>
                            </p:childTnLst>
                          </p:cTn>
                        </p:par>
                      </p:childTnLst>
                    </p:cTn>
                  </p:par>
                  <p:par>
                    <p:cTn id="13" fill="hold" nodeType="clickPar">
                      <p:stCondLst>
                        <p:cond delay="indefinite"/>
                      </p:stCondLst>
                      <p:childTnLst>
                        <p:par>
                          <p:cTn id="14" fill="hold" nodeType="withGroup">
                            <p:stCondLst>
                              <p:cond delay="0"/>
                            </p:stCondLst>
                            <p:childTnLst>
                              <p:par>
                                <p:cTn id="15" presetID="24" presetClass="entr" presetSubtype="0" fill="hold" grpId="0" nodeType="clickEffect">
                                  <p:stCondLst>
                                    <p:cond delay="0"/>
                                  </p:stCondLst>
                                  <p:childTnLst>
                                    <p:set>
                                      <p:cBhvr>
                                        <p:cTn id="16" dur="1" fill="hold">
                                          <p:stCondLst>
                                            <p:cond delay="499"/>
                                          </p:stCondLst>
                                        </p:cTn>
                                        <p:tgtEl>
                                          <p:spTgt spid="26628"/>
                                        </p:tgtEl>
                                        <p:attrNameLst>
                                          <p:attrName>style.visibility</p:attrName>
                                        </p:attrNameLst>
                                      </p:cBhvr>
                                      <p:to>
                                        <p:strVal val="visible"/>
                                      </p:to>
                                    </p:set>
                                    <p:anim to="" calcmode="lin" valueType="num">
                                      <p:cBhvr>
                                        <p:cTn id="17" dur="1" fill="hold"/>
                                        <p:tgtEl>
                                          <p:spTgt spid="26628"/>
                                        </p:tgtEl>
                                        <p:attrNameLst>
                                          <p:attrName/>
                                        </p:attrNameLst>
                                      </p:cBhvr>
                                    </p:anim>
                                  </p:childTnLst>
                                </p:cTn>
                              </p:par>
                            </p:childTnLst>
                          </p:cTn>
                        </p:par>
                      </p:childTnLst>
                    </p:cTn>
                  </p:par>
                  <p:par>
                    <p:cTn id="18" fill="hold" nodeType="clickPar">
                      <p:stCondLst>
                        <p:cond delay="indefinite"/>
                      </p:stCondLst>
                      <p:childTnLst>
                        <p:par>
                          <p:cTn id="19" fill="hold" nodeType="withGroup">
                            <p:stCondLst>
                              <p:cond delay="0"/>
                            </p:stCondLst>
                            <p:childTnLst>
                              <p:par>
                                <p:cTn id="20" presetID="24" presetClass="entr" presetSubtype="0" fill="hold" grpId="0" nodeType="clickEffect">
                                  <p:stCondLst>
                                    <p:cond delay="0"/>
                                  </p:stCondLst>
                                  <p:childTnLst>
                                    <p:set>
                                      <p:cBhvr>
                                        <p:cTn id="21" dur="1" fill="hold">
                                          <p:stCondLst>
                                            <p:cond delay="499"/>
                                          </p:stCondLst>
                                        </p:cTn>
                                        <p:tgtEl>
                                          <p:spTgt spid="26629"/>
                                        </p:tgtEl>
                                        <p:attrNameLst>
                                          <p:attrName>style.visibility</p:attrName>
                                        </p:attrNameLst>
                                      </p:cBhvr>
                                      <p:to>
                                        <p:strVal val="visible"/>
                                      </p:to>
                                    </p:set>
                                    <p:anim to="" calcmode="lin" valueType="num">
                                      <p:cBhvr>
                                        <p:cTn id="22" dur="1" fill="hold"/>
                                        <p:tgtEl>
                                          <p:spTgt spid="26629"/>
                                        </p:tgtEl>
                                        <p:attrNameLst>
                                          <p:attrName/>
                                        </p:attrNameLst>
                                      </p:cBhvr>
                                    </p:anim>
                                  </p:childTnLst>
                                </p:cTn>
                              </p:par>
                            </p:childTnLst>
                          </p:cTn>
                        </p:par>
                      </p:childTnLst>
                    </p:cTn>
                  </p:par>
                  <p:par>
                    <p:cTn id="23" fill="hold" nodeType="clickPar">
                      <p:stCondLst>
                        <p:cond delay="indefinite"/>
                      </p:stCondLst>
                      <p:childTnLst>
                        <p:par>
                          <p:cTn id="24" fill="hold" nodeType="withGroup">
                            <p:stCondLst>
                              <p:cond delay="0"/>
                            </p:stCondLst>
                            <p:childTnLst>
                              <p:par>
                                <p:cTn id="25" presetID="24" presetClass="entr" presetSubtype="0" fill="hold" grpId="0" nodeType="clickEffect">
                                  <p:stCondLst>
                                    <p:cond delay="0"/>
                                  </p:stCondLst>
                                  <p:childTnLst>
                                    <p:set>
                                      <p:cBhvr>
                                        <p:cTn id="26" dur="1" fill="hold">
                                          <p:stCondLst>
                                            <p:cond delay="499"/>
                                          </p:stCondLst>
                                        </p:cTn>
                                        <p:tgtEl>
                                          <p:spTgt spid="26630"/>
                                        </p:tgtEl>
                                        <p:attrNameLst>
                                          <p:attrName>style.visibility</p:attrName>
                                        </p:attrNameLst>
                                      </p:cBhvr>
                                      <p:to>
                                        <p:strVal val="visible"/>
                                      </p:to>
                                    </p:set>
                                    <p:anim to="" calcmode="lin" valueType="num">
                                      <p:cBhvr>
                                        <p:cTn id="27" dur="1" fill="hold"/>
                                        <p:tgtEl>
                                          <p:spTgt spid="26630"/>
                                        </p:tgtEl>
                                        <p:attrNameLst>
                                          <p:attrName/>
                                        </p:attrNameLst>
                                      </p:cBhvr>
                                    </p:anim>
                                  </p:childTnLst>
                                </p:cTn>
                              </p:par>
                            </p:childTnLst>
                          </p:cTn>
                        </p:par>
                      </p:childTnLst>
                    </p:cTn>
                  </p:par>
                  <p:par>
                    <p:cTn id="28" fill="hold" nodeType="clickPar">
                      <p:stCondLst>
                        <p:cond delay="indefinite"/>
                      </p:stCondLst>
                      <p:childTnLst>
                        <p:par>
                          <p:cTn id="29" fill="hold" nodeType="withGroup">
                            <p:stCondLst>
                              <p:cond delay="0"/>
                            </p:stCondLst>
                            <p:childTnLst>
                              <p:par>
                                <p:cTn id="30" presetID="24" presetClass="entr" presetSubtype="0" fill="hold" grpId="0" nodeType="clickEffect">
                                  <p:stCondLst>
                                    <p:cond delay="0"/>
                                  </p:stCondLst>
                                  <p:childTnLst>
                                    <p:set>
                                      <p:cBhvr>
                                        <p:cTn id="31" dur="1" fill="hold">
                                          <p:stCondLst>
                                            <p:cond delay="499"/>
                                          </p:stCondLst>
                                        </p:cTn>
                                        <p:tgtEl>
                                          <p:spTgt spid="26631"/>
                                        </p:tgtEl>
                                        <p:attrNameLst>
                                          <p:attrName>style.visibility</p:attrName>
                                        </p:attrNameLst>
                                      </p:cBhvr>
                                      <p:to>
                                        <p:strVal val="visible"/>
                                      </p:to>
                                    </p:set>
                                    <p:anim to="" calcmode="lin" valueType="num">
                                      <p:cBhvr>
                                        <p:cTn id="32" dur="1" fill="hold"/>
                                        <p:tgtEl>
                                          <p:spTgt spid="26631"/>
                                        </p:tgtEl>
                                        <p:attrNameLst>
                                          <p:attrName/>
                                        </p:attrNameLst>
                                      </p:cBhvr>
                                    </p:anim>
                                  </p:childTnLst>
                                </p:cTn>
                              </p:par>
                            </p:childTnLst>
                          </p:cTn>
                        </p:par>
                      </p:childTnLst>
                    </p:cTn>
                  </p:par>
                  <p:par>
                    <p:cTn id="33" fill="hold" nodeType="clickPar">
                      <p:stCondLst>
                        <p:cond delay="indefinite"/>
                      </p:stCondLst>
                      <p:childTnLst>
                        <p:par>
                          <p:cTn id="34" fill="hold" nodeType="withGroup">
                            <p:stCondLst>
                              <p:cond delay="0"/>
                            </p:stCondLst>
                            <p:childTnLst>
                              <p:par>
                                <p:cTn id="35" presetID="24" presetClass="entr" presetSubtype="0" fill="hold" grpId="0" nodeType="clickEffect">
                                  <p:stCondLst>
                                    <p:cond delay="0"/>
                                  </p:stCondLst>
                                  <p:childTnLst>
                                    <p:set>
                                      <p:cBhvr>
                                        <p:cTn id="36" dur="1" fill="hold">
                                          <p:stCondLst>
                                            <p:cond delay="499"/>
                                          </p:stCondLst>
                                        </p:cTn>
                                        <p:tgtEl>
                                          <p:spTgt spid="26632"/>
                                        </p:tgtEl>
                                        <p:attrNameLst>
                                          <p:attrName>style.visibility</p:attrName>
                                        </p:attrNameLst>
                                      </p:cBhvr>
                                      <p:to>
                                        <p:strVal val="visible"/>
                                      </p:to>
                                    </p:set>
                                    <p:anim to="" calcmode="lin" valueType="num">
                                      <p:cBhvr>
                                        <p:cTn id="37" dur="1" fill="hold"/>
                                        <p:tgtEl>
                                          <p:spTgt spid="26632"/>
                                        </p:tgtEl>
                                        <p:attrNameLst>
                                          <p:attrName/>
                                        </p:attrNameLst>
                                      </p:cBhvr>
                                    </p:anim>
                                  </p:childTnLst>
                                </p:cTn>
                              </p:par>
                            </p:childTnLst>
                          </p:cTn>
                        </p:par>
                      </p:childTnLst>
                    </p:cTn>
                  </p:par>
                  <p:par>
                    <p:cTn id="38" fill="hold" nodeType="clickPar">
                      <p:stCondLst>
                        <p:cond delay="indefinite"/>
                      </p:stCondLst>
                      <p:childTnLst>
                        <p:par>
                          <p:cTn id="39" fill="hold" nodeType="withGroup">
                            <p:stCondLst>
                              <p:cond delay="0"/>
                            </p:stCondLst>
                            <p:childTnLst>
                              <p:par>
                                <p:cTn id="40" presetID="24" presetClass="entr" presetSubtype="0" fill="hold" grpId="0" nodeType="clickEffect">
                                  <p:stCondLst>
                                    <p:cond delay="0"/>
                                  </p:stCondLst>
                                  <p:childTnLst>
                                    <p:set>
                                      <p:cBhvr>
                                        <p:cTn id="41" dur="1" fill="hold">
                                          <p:stCondLst>
                                            <p:cond delay="499"/>
                                          </p:stCondLst>
                                        </p:cTn>
                                        <p:tgtEl>
                                          <p:spTgt spid="26633"/>
                                        </p:tgtEl>
                                        <p:attrNameLst>
                                          <p:attrName>style.visibility</p:attrName>
                                        </p:attrNameLst>
                                      </p:cBhvr>
                                      <p:to>
                                        <p:strVal val="visible"/>
                                      </p:to>
                                    </p:set>
                                    <p:anim to="" calcmode="lin" valueType="num">
                                      <p:cBhvr>
                                        <p:cTn id="42" dur="1" fill="hold"/>
                                        <p:tgtEl>
                                          <p:spTgt spid="26633"/>
                                        </p:tgtEl>
                                        <p:attrNameLst>
                                          <p:attrName/>
                                        </p:attrNameLst>
                                      </p:cBhvr>
                                    </p:anim>
                                  </p:childTnLst>
                                </p:cTn>
                              </p:par>
                            </p:childTnLst>
                          </p:cTn>
                        </p:par>
                      </p:childTnLst>
                    </p:cTn>
                  </p:par>
                  <p:par>
                    <p:cTn id="43" fill="hold" nodeType="clickPar">
                      <p:stCondLst>
                        <p:cond delay="indefinite"/>
                      </p:stCondLst>
                      <p:childTnLst>
                        <p:par>
                          <p:cTn id="44" fill="hold" nodeType="withGroup">
                            <p:stCondLst>
                              <p:cond delay="0"/>
                            </p:stCondLst>
                            <p:childTnLst>
                              <p:par>
                                <p:cTn id="45" presetID="24" presetClass="entr" presetSubtype="0" fill="hold" grpId="0" nodeType="clickEffect">
                                  <p:stCondLst>
                                    <p:cond delay="0"/>
                                  </p:stCondLst>
                                  <p:childTnLst>
                                    <p:set>
                                      <p:cBhvr>
                                        <p:cTn id="46" dur="1" fill="hold">
                                          <p:stCondLst>
                                            <p:cond delay="499"/>
                                          </p:stCondLst>
                                        </p:cTn>
                                        <p:tgtEl>
                                          <p:spTgt spid="26634"/>
                                        </p:tgtEl>
                                        <p:attrNameLst>
                                          <p:attrName>style.visibility</p:attrName>
                                        </p:attrNameLst>
                                      </p:cBhvr>
                                      <p:to>
                                        <p:strVal val="visible"/>
                                      </p:to>
                                    </p:set>
                                    <p:anim to="" calcmode="lin" valueType="num">
                                      <p:cBhvr>
                                        <p:cTn id="47" dur="1" fill="hold"/>
                                        <p:tgtEl>
                                          <p:spTgt spid="26634"/>
                                        </p:tgtEl>
                                        <p:attrNameLst>
                                          <p:attrName/>
                                        </p:attrNameLst>
                                      </p:cBhvr>
                                    </p:anim>
                                  </p:childTnLst>
                                </p:cTn>
                              </p:par>
                            </p:childTnLst>
                          </p:cTn>
                        </p:par>
                      </p:childTnLst>
                    </p:cTn>
                  </p:par>
                  <p:par>
                    <p:cTn id="48" fill="hold" nodeType="clickPar">
                      <p:stCondLst>
                        <p:cond delay="indefinite"/>
                      </p:stCondLst>
                      <p:childTnLst>
                        <p:par>
                          <p:cTn id="49" fill="hold" nodeType="withGroup">
                            <p:stCondLst>
                              <p:cond delay="0"/>
                            </p:stCondLst>
                            <p:childTnLst>
                              <p:par>
                                <p:cTn id="50" presetID="24" presetClass="entr" presetSubtype="0" fill="hold" grpId="0" nodeType="clickEffect">
                                  <p:stCondLst>
                                    <p:cond delay="0"/>
                                  </p:stCondLst>
                                  <p:childTnLst>
                                    <p:set>
                                      <p:cBhvr>
                                        <p:cTn id="51" dur="1" fill="hold">
                                          <p:stCondLst>
                                            <p:cond delay="499"/>
                                          </p:stCondLst>
                                        </p:cTn>
                                        <p:tgtEl>
                                          <p:spTgt spid="26635"/>
                                        </p:tgtEl>
                                        <p:attrNameLst>
                                          <p:attrName>style.visibility</p:attrName>
                                        </p:attrNameLst>
                                      </p:cBhvr>
                                      <p:to>
                                        <p:strVal val="visible"/>
                                      </p:to>
                                    </p:set>
                                    <p:anim to="" calcmode="lin" valueType="num">
                                      <p:cBhvr>
                                        <p:cTn id="52" dur="1" fill="hold"/>
                                        <p:tgtEl>
                                          <p:spTgt spid="26635"/>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627" grpId="0" build="p" autoUpdateAnimBg="0"/>
      <p:bldP spid="26628" grpId="0" animBg="1"/>
      <p:bldP spid="26629" grpId="0" animBg="1"/>
      <p:bldP spid="26630" grpId="0" animBg="1"/>
      <p:bldP spid="26631" grpId="0" animBg="1"/>
      <p:bldP spid="26632" grpId="0" animBg="1"/>
      <p:bldP spid="26633" grpId="0" animBg="1"/>
      <p:bldP spid="26634" grpId="0" animBg="1"/>
      <p:bldP spid="26635" grpId="0" animBg="1"/>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a:xfrm>
            <a:off x="533400" y="0"/>
            <a:ext cx="8077200" cy="990600"/>
          </a:xfrm>
          <a:noFill/>
          <a:ln/>
        </p:spPr>
        <p:txBody>
          <a:bodyPr/>
          <a:lstStyle/>
          <a:p>
            <a:r>
              <a:rPr lang="en-US" altLang="en-US" sz="4000" dirty="0">
                <a:solidFill>
                  <a:schemeClr val="tx1"/>
                </a:solidFill>
              </a:rPr>
              <a:t>What is a Kaizen?</a:t>
            </a:r>
            <a:endParaRPr lang="en-US" altLang="en-US" dirty="0"/>
          </a:p>
        </p:txBody>
      </p:sp>
      <p:sp>
        <p:nvSpPr>
          <p:cNvPr id="27651" name="Text Box 3"/>
          <p:cNvSpPr txBox="1">
            <a:spLocks noChangeArrowheads="1"/>
          </p:cNvSpPr>
          <p:nvPr/>
        </p:nvSpPr>
        <p:spPr bwMode="auto">
          <a:xfrm>
            <a:off x="762000" y="838200"/>
            <a:ext cx="7620000" cy="44180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lnSpc>
                <a:spcPct val="95000"/>
              </a:lnSpc>
              <a:spcBef>
                <a:spcPct val="50000"/>
              </a:spcBef>
            </a:pPr>
            <a:r>
              <a:rPr lang="en-US" altLang="en-US" sz="1800" dirty="0">
                <a:solidFill>
                  <a:srgbClr val="000000"/>
                </a:solidFill>
                <a:latin typeface="Arial" panose="020B0604020202020204" pitchFamily="34" charset="0"/>
              </a:rPr>
              <a:t>A Kaizen event is used to “make a leap” when other tools have hit an obstacle.  A multi-functional team is formed and for a 3-5 day period, they focus on resolving a problem.</a:t>
            </a:r>
          </a:p>
          <a:p>
            <a:pPr eaLnBrk="0" hangingPunct="0">
              <a:lnSpc>
                <a:spcPct val="30000"/>
              </a:lnSpc>
              <a:spcBef>
                <a:spcPct val="50000"/>
              </a:spcBef>
            </a:pPr>
            <a:endParaRPr lang="en-US" altLang="en-US" sz="600" dirty="0">
              <a:solidFill>
                <a:srgbClr val="000000"/>
              </a:solidFill>
              <a:latin typeface="Arial" panose="020B0604020202020204" pitchFamily="34" charset="0"/>
            </a:endParaRPr>
          </a:p>
          <a:p>
            <a:pPr eaLnBrk="0" hangingPunct="0">
              <a:lnSpc>
                <a:spcPct val="90000"/>
              </a:lnSpc>
              <a:spcBef>
                <a:spcPct val="50000"/>
              </a:spcBef>
            </a:pPr>
            <a:r>
              <a:rPr lang="en-US" altLang="en-US" sz="1800" b="1" dirty="0">
                <a:solidFill>
                  <a:srgbClr val="000000"/>
                </a:solidFill>
                <a:latin typeface="Arial" panose="020B0604020202020204" pitchFamily="34" charset="0"/>
              </a:rPr>
              <a:t>It is characterized by the following:</a:t>
            </a:r>
            <a:endParaRPr lang="en-US" altLang="en-US" sz="1800" dirty="0">
              <a:solidFill>
                <a:srgbClr val="000000"/>
              </a:solidFill>
              <a:latin typeface="Arial" panose="020B0604020202020204" pitchFamily="34" charset="0"/>
            </a:endParaRPr>
          </a:p>
          <a:p>
            <a:pPr eaLnBrk="0" hangingPunct="0">
              <a:lnSpc>
                <a:spcPct val="90000"/>
              </a:lnSpc>
              <a:spcBef>
                <a:spcPct val="50000"/>
              </a:spcBef>
            </a:pPr>
            <a:r>
              <a:rPr lang="en-US" altLang="en-US" sz="1800" dirty="0">
                <a:solidFill>
                  <a:srgbClr val="000000"/>
                </a:solidFill>
                <a:latin typeface="Arial" panose="020B0604020202020204" pitchFamily="34" charset="0"/>
              </a:rPr>
              <a:t>• A short burst of intense activity and effort (3 to 5 days only)</a:t>
            </a:r>
          </a:p>
          <a:p>
            <a:pPr eaLnBrk="0" hangingPunct="0">
              <a:lnSpc>
                <a:spcPct val="90000"/>
              </a:lnSpc>
              <a:spcBef>
                <a:spcPct val="50000"/>
              </a:spcBef>
            </a:pPr>
            <a:r>
              <a:rPr lang="en-US" altLang="en-US" sz="1800" dirty="0">
                <a:solidFill>
                  <a:srgbClr val="000000"/>
                </a:solidFill>
                <a:latin typeface="Arial" panose="020B0604020202020204" pitchFamily="34" charset="0"/>
              </a:rPr>
              <a:t>• Biased toward action over analysis</a:t>
            </a:r>
          </a:p>
          <a:p>
            <a:pPr eaLnBrk="0" hangingPunct="0">
              <a:lnSpc>
                <a:spcPct val="90000"/>
              </a:lnSpc>
              <a:spcBef>
                <a:spcPct val="50000"/>
              </a:spcBef>
            </a:pPr>
            <a:r>
              <a:rPr lang="en-US" altLang="en-US" sz="1800" dirty="0">
                <a:solidFill>
                  <a:srgbClr val="000000"/>
                </a:solidFill>
                <a:latin typeface="Arial" panose="020B0604020202020204" pitchFamily="34" charset="0"/>
              </a:rPr>
              <a:t>• Focused on improving the value stream and achieving flow</a:t>
            </a:r>
          </a:p>
          <a:p>
            <a:pPr eaLnBrk="0" hangingPunct="0">
              <a:lnSpc>
                <a:spcPct val="90000"/>
              </a:lnSpc>
              <a:spcBef>
                <a:spcPct val="50000"/>
              </a:spcBef>
            </a:pPr>
            <a:r>
              <a:rPr lang="en-US" altLang="en-US" sz="1800" dirty="0">
                <a:solidFill>
                  <a:srgbClr val="000000"/>
                </a:solidFill>
                <a:latin typeface="Arial" panose="020B0604020202020204" pitchFamily="34" charset="0"/>
              </a:rPr>
              <a:t>• Driven to resolving a specific problem or achieving a specific goal</a:t>
            </a:r>
          </a:p>
          <a:p>
            <a:pPr eaLnBrk="0" hangingPunct="0">
              <a:lnSpc>
                <a:spcPct val="90000"/>
              </a:lnSpc>
              <a:spcBef>
                <a:spcPct val="50000"/>
              </a:spcBef>
            </a:pPr>
            <a:r>
              <a:rPr lang="en-US" altLang="en-US" sz="1800" dirty="0">
                <a:solidFill>
                  <a:srgbClr val="000000"/>
                </a:solidFill>
                <a:latin typeface="Arial" panose="020B0604020202020204" pitchFamily="34" charset="0"/>
              </a:rPr>
              <a:t>• Focused on a specific area or process (either plant or office)</a:t>
            </a:r>
          </a:p>
          <a:p>
            <a:pPr eaLnBrk="0" hangingPunct="0">
              <a:lnSpc>
                <a:spcPct val="90000"/>
              </a:lnSpc>
              <a:spcBef>
                <a:spcPct val="50000"/>
              </a:spcBef>
            </a:pPr>
            <a:r>
              <a:rPr lang="en-US" altLang="en-US" sz="1800" dirty="0">
                <a:solidFill>
                  <a:srgbClr val="000000"/>
                </a:solidFill>
                <a:latin typeface="Arial" panose="020B0604020202020204" pitchFamily="34" charset="0"/>
              </a:rPr>
              <a:t>• Managed with daily reviews of progress</a:t>
            </a:r>
          </a:p>
          <a:p>
            <a:pPr eaLnBrk="0" hangingPunct="0">
              <a:lnSpc>
                <a:spcPct val="90000"/>
              </a:lnSpc>
              <a:spcBef>
                <a:spcPct val="50000"/>
              </a:spcBef>
            </a:pPr>
            <a:r>
              <a:rPr lang="en-US" altLang="en-US" sz="1800" dirty="0">
                <a:solidFill>
                  <a:srgbClr val="000000"/>
                </a:solidFill>
                <a:latin typeface="Arial" panose="020B0604020202020204" pitchFamily="34" charset="0"/>
              </a:rPr>
              <a:t>• Aimed at achieving specific improvements in a short time</a:t>
            </a:r>
          </a:p>
          <a:p>
            <a:pPr eaLnBrk="0" hangingPunct="0">
              <a:lnSpc>
                <a:spcPct val="90000"/>
              </a:lnSpc>
              <a:spcBef>
                <a:spcPct val="50000"/>
              </a:spcBef>
            </a:pPr>
            <a:r>
              <a:rPr lang="en-US" altLang="en-US" sz="1800" dirty="0">
                <a:solidFill>
                  <a:srgbClr val="000000"/>
                </a:solidFill>
                <a:latin typeface="Arial" panose="020B0604020202020204" pitchFamily="34" charset="0"/>
              </a:rPr>
              <a:t>• Managed to resolution</a:t>
            </a:r>
            <a:endParaRPr lang="en-US" altLang="en-US" sz="1800" dirty="0">
              <a:latin typeface="Arial" panose="020B0604020202020204" pitchFamily="34" charset="0"/>
            </a:endParaRPr>
          </a:p>
        </p:txBody>
      </p:sp>
      <p:pic>
        <p:nvPicPr>
          <p:cNvPr id="27652" name="Picture 4" descr="PERFECT"/>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162800" y="1752600"/>
            <a:ext cx="1643063" cy="1228725"/>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27653" name="Object 5"/>
          <p:cNvGraphicFramePr>
            <a:graphicFrameLocks noChangeAspect="1"/>
          </p:cNvGraphicFramePr>
          <p:nvPr/>
        </p:nvGraphicFramePr>
        <p:xfrm>
          <a:off x="457200" y="5334000"/>
          <a:ext cx="1905000" cy="647700"/>
        </p:xfrm>
        <a:graphic>
          <a:graphicData uri="http://schemas.openxmlformats.org/presentationml/2006/ole">
            <mc:AlternateContent xmlns:mc="http://schemas.openxmlformats.org/markup-compatibility/2006">
              <mc:Choice xmlns:v="urn:schemas-microsoft-com:vml" Requires="v">
                <p:oleObj spid="_x0000_s58387" name="Picture" r:id="rId5" imgW="1532160" imgH="521280" progId="Word.Picture.8">
                  <p:embed/>
                </p:oleObj>
              </mc:Choice>
              <mc:Fallback>
                <p:oleObj name="Picture" r:id="rId5" imgW="1532160" imgH="521280" progId="Word.Picture.8">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57200" y="5334000"/>
                        <a:ext cx="1905000" cy="647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extLst>
      <p:ext uri="{BB962C8B-B14F-4D97-AF65-F5344CB8AC3E}">
        <p14:creationId xmlns:p14="http://schemas.microsoft.com/office/powerpoint/2010/main" val="1207004326"/>
      </p:ext>
    </p:extLst>
  </p:cSld>
  <p:clrMapOvr>
    <a:masterClrMapping/>
  </p:clrMapOvr>
  <p:transition/>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ChangeArrowheads="1"/>
          </p:cNvSpPr>
          <p:nvPr/>
        </p:nvSpPr>
        <p:spPr bwMode="auto">
          <a:xfrm>
            <a:off x="609600" y="228600"/>
            <a:ext cx="80772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ctr">
              <a:defRPr sz="4400">
                <a:solidFill>
                  <a:schemeClr val="tx2"/>
                </a:solidFill>
                <a:latin typeface="Times New Roman" panose="02020603050405020304" pitchFamily="18" charset="0"/>
              </a:defRPr>
            </a:lvl1pPr>
            <a:lvl2pPr algn="ctr">
              <a:defRPr sz="4400">
                <a:solidFill>
                  <a:schemeClr val="tx2"/>
                </a:solidFill>
                <a:latin typeface="Times New Roman" panose="02020603050405020304" pitchFamily="18" charset="0"/>
              </a:defRPr>
            </a:lvl2pPr>
            <a:lvl3pPr algn="ctr">
              <a:defRPr sz="4400">
                <a:solidFill>
                  <a:schemeClr val="tx2"/>
                </a:solidFill>
                <a:latin typeface="Times New Roman" panose="02020603050405020304" pitchFamily="18" charset="0"/>
              </a:defRPr>
            </a:lvl3pPr>
            <a:lvl4pPr algn="ctr">
              <a:defRPr sz="4400">
                <a:solidFill>
                  <a:schemeClr val="tx2"/>
                </a:solidFill>
                <a:latin typeface="Times New Roman" panose="02020603050405020304" pitchFamily="18" charset="0"/>
              </a:defRPr>
            </a:lvl4pPr>
            <a:lvl5pPr algn="ctr">
              <a:defRPr sz="4400">
                <a:solidFill>
                  <a:schemeClr val="tx2"/>
                </a:solidFill>
                <a:latin typeface="Times New Roman" panose="02020603050405020304" pitchFamily="18" charset="0"/>
              </a:defRPr>
            </a:lvl5pPr>
            <a:lvl6pPr marL="457200" algn="ctr" fontAlgn="base">
              <a:spcBef>
                <a:spcPct val="0"/>
              </a:spcBef>
              <a:spcAft>
                <a:spcPct val="0"/>
              </a:spcAft>
              <a:defRPr sz="4400">
                <a:solidFill>
                  <a:schemeClr val="tx2"/>
                </a:solidFill>
                <a:latin typeface="Times New Roman" panose="02020603050405020304" pitchFamily="18" charset="0"/>
              </a:defRPr>
            </a:lvl6pPr>
            <a:lvl7pPr marL="914400" algn="ctr" fontAlgn="base">
              <a:spcBef>
                <a:spcPct val="0"/>
              </a:spcBef>
              <a:spcAft>
                <a:spcPct val="0"/>
              </a:spcAft>
              <a:defRPr sz="4400">
                <a:solidFill>
                  <a:schemeClr val="tx2"/>
                </a:solidFill>
                <a:latin typeface="Times New Roman" panose="02020603050405020304" pitchFamily="18" charset="0"/>
              </a:defRPr>
            </a:lvl7pPr>
            <a:lvl8pPr marL="1371600" algn="ctr" fontAlgn="base">
              <a:spcBef>
                <a:spcPct val="0"/>
              </a:spcBef>
              <a:spcAft>
                <a:spcPct val="0"/>
              </a:spcAft>
              <a:defRPr sz="4400">
                <a:solidFill>
                  <a:schemeClr val="tx2"/>
                </a:solidFill>
                <a:latin typeface="Times New Roman" panose="02020603050405020304" pitchFamily="18" charset="0"/>
              </a:defRPr>
            </a:lvl8pPr>
            <a:lvl9pPr marL="1828800" algn="ctr" fontAlgn="base">
              <a:spcBef>
                <a:spcPct val="0"/>
              </a:spcBef>
              <a:spcAft>
                <a:spcPct val="0"/>
              </a:spcAft>
              <a:defRPr sz="4400">
                <a:solidFill>
                  <a:schemeClr val="tx2"/>
                </a:solidFill>
                <a:latin typeface="Times New Roman" panose="02020603050405020304" pitchFamily="18" charset="0"/>
              </a:defRPr>
            </a:lvl9pPr>
          </a:lstStyle>
          <a:p>
            <a:endParaRPr lang="en-US" altLang="en-US" dirty="0"/>
          </a:p>
        </p:txBody>
      </p:sp>
      <p:sp>
        <p:nvSpPr>
          <p:cNvPr id="29699" name="Text Box 3"/>
          <p:cNvSpPr txBox="1">
            <a:spLocks noChangeArrowheads="1"/>
          </p:cNvSpPr>
          <p:nvPr/>
        </p:nvSpPr>
        <p:spPr bwMode="auto">
          <a:xfrm>
            <a:off x="990600" y="1295400"/>
            <a:ext cx="7772400" cy="1227138"/>
          </a:xfrm>
          <a:prstGeom prst="rect">
            <a:avLst/>
          </a:prstGeom>
          <a:solidFill>
            <a:srgbClr val="6633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0" hangingPunct="0">
              <a:lnSpc>
                <a:spcPct val="120000"/>
              </a:lnSpc>
              <a:spcBef>
                <a:spcPct val="50000"/>
              </a:spcBef>
            </a:pPr>
            <a:r>
              <a:rPr lang="en-US" altLang="en-US" sz="1600" b="1" i="1" dirty="0">
                <a:solidFill>
                  <a:schemeClr val="bg1"/>
                </a:solidFill>
              </a:rPr>
              <a:t>Waste</a:t>
            </a:r>
            <a:endParaRPr lang="en-US" altLang="en-US" sz="1600" dirty="0">
              <a:solidFill>
                <a:schemeClr val="bg1"/>
              </a:solidFill>
            </a:endParaRPr>
          </a:p>
          <a:p>
            <a:pPr algn="ctr" eaLnBrk="0" hangingPunct="0">
              <a:lnSpc>
                <a:spcPct val="120000"/>
              </a:lnSpc>
              <a:spcBef>
                <a:spcPct val="50000"/>
              </a:spcBef>
            </a:pPr>
            <a:r>
              <a:rPr lang="en-US" altLang="en-US" sz="1600" dirty="0">
                <a:solidFill>
                  <a:schemeClr val="bg1"/>
                </a:solidFill>
              </a:rPr>
              <a:t>Those elements of production that do not increase the value of a product, </a:t>
            </a:r>
          </a:p>
          <a:p>
            <a:pPr algn="ctr" eaLnBrk="0" hangingPunct="0">
              <a:lnSpc>
                <a:spcPct val="120000"/>
              </a:lnSpc>
              <a:spcBef>
                <a:spcPct val="50000"/>
              </a:spcBef>
            </a:pPr>
            <a:r>
              <a:rPr lang="en-US" altLang="en-US" sz="1600" dirty="0">
                <a:solidFill>
                  <a:schemeClr val="bg1"/>
                </a:solidFill>
              </a:rPr>
              <a:t>but only increase cost.</a:t>
            </a:r>
            <a:endParaRPr lang="en-US" altLang="en-US" dirty="0">
              <a:solidFill>
                <a:schemeClr val="bg1"/>
              </a:solidFill>
            </a:endParaRPr>
          </a:p>
        </p:txBody>
      </p:sp>
      <p:sp>
        <p:nvSpPr>
          <p:cNvPr id="29700" name="Text Box 4"/>
          <p:cNvSpPr txBox="1">
            <a:spLocks noChangeArrowheads="1"/>
          </p:cNvSpPr>
          <p:nvPr/>
        </p:nvSpPr>
        <p:spPr bwMode="auto">
          <a:xfrm>
            <a:off x="1066800" y="2830513"/>
            <a:ext cx="4191000" cy="3081337"/>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lnSpc>
                <a:spcPct val="60000"/>
              </a:lnSpc>
              <a:spcBef>
                <a:spcPct val="50000"/>
              </a:spcBef>
            </a:pPr>
            <a:r>
              <a:rPr lang="en-US" altLang="en-US" sz="1600" dirty="0"/>
              <a:t>• Focus on the things that can be done within the</a:t>
            </a:r>
          </a:p>
          <a:p>
            <a:pPr eaLnBrk="0" hangingPunct="0">
              <a:lnSpc>
                <a:spcPct val="60000"/>
              </a:lnSpc>
              <a:spcBef>
                <a:spcPct val="50000"/>
              </a:spcBef>
            </a:pPr>
            <a:r>
              <a:rPr lang="en-US" altLang="en-US" sz="1600" dirty="0"/>
              <a:t>   event</a:t>
            </a:r>
          </a:p>
          <a:p>
            <a:pPr eaLnBrk="0" hangingPunct="0">
              <a:spcBef>
                <a:spcPct val="50000"/>
              </a:spcBef>
            </a:pPr>
            <a:r>
              <a:rPr lang="en-US" altLang="en-US" sz="1600" dirty="0"/>
              <a:t>• Think within the boundaries of the</a:t>
            </a:r>
          </a:p>
          <a:p>
            <a:pPr eaLnBrk="0" hangingPunct="0">
              <a:lnSpc>
                <a:spcPct val="50000"/>
              </a:lnSpc>
              <a:spcBef>
                <a:spcPct val="50000"/>
              </a:spcBef>
            </a:pPr>
            <a:r>
              <a:rPr lang="en-US" altLang="en-US" sz="1600" dirty="0"/>
              <a:t>   QPS business process</a:t>
            </a:r>
          </a:p>
          <a:p>
            <a:pPr eaLnBrk="0" hangingPunct="0">
              <a:lnSpc>
                <a:spcPct val="60000"/>
              </a:lnSpc>
              <a:spcBef>
                <a:spcPct val="50000"/>
              </a:spcBef>
            </a:pPr>
            <a:r>
              <a:rPr lang="en-US" altLang="en-US" sz="1600" dirty="0"/>
              <a:t>    • Single piece flow</a:t>
            </a:r>
          </a:p>
          <a:p>
            <a:pPr eaLnBrk="0" hangingPunct="0">
              <a:lnSpc>
                <a:spcPct val="60000"/>
              </a:lnSpc>
              <a:spcBef>
                <a:spcPct val="50000"/>
              </a:spcBef>
            </a:pPr>
            <a:r>
              <a:rPr lang="en-US" altLang="en-US" sz="1600" dirty="0"/>
              <a:t>    • Minimum inventory</a:t>
            </a:r>
          </a:p>
          <a:p>
            <a:pPr eaLnBrk="0" hangingPunct="0">
              <a:lnSpc>
                <a:spcPct val="60000"/>
              </a:lnSpc>
              <a:spcBef>
                <a:spcPct val="50000"/>
              </a:spcBef>
            </a:pPr>
            <a:r>
              <a:rPr lang="en-US" altLang="en-US" sz="1600" dirty="0"/>
              <a:t>    • Production paced to TAKT time</a:t>
            </a:r>
          </a:p>
          <a:p>
            <a:pPr eaLnBrk="0" hangingPunct="0">
              <a:lnSpc>
                <a:spcPct val="60000"/>
              </a:lnSpc>
              <a:spcBef>
                <a:spcPct val="50000"/>
              </a:spcBef>
            </a:pPr>
            <a:r>
              <a:rPr lang="en-US" altLang="en-US" sz="1600" dirty="0"/>
              <a:t>    • Pull production vs. push production</a:t>
            </a:r>
          </a:p>
          <a:p>
            <a:pPr eaLnBrk="0" hangingPunct="0">
              <a:lnSpc>
                <a:spcPct val="70000"/>
              </a:lnSpc>
              <a:spcBef>
                <a:spcPct val="50000"/>
              </a:spcBef>
            </a:pPr>
            <a:r>
              <a:rPr lang="en-US" altLang="en-US" sz="1600" dirty="0"/>
              <a:t>• Low cost solutions, creativity before money</a:t>
            </a:r>
          </a:p>
          <a:p>
            <a:pPr eaLnBrk="0" hangingPunct="0">
              <a:lnSpc>
                <a:spcPct val="70000"/>
              </a:lnSpc>
              <a:spcBef>
                <a:spcPct val="50000"/>
              </a:spcBef>
            </a:pPr>
            <a:r>
              <a:rPr lang="en-US" altLang="en-US" sz="1600" dirty="0"/>
              <a:t>• Right sized resources</a:t>
            </a:r>
          </a:p>
          <a:p>
            <a:pPr eaLnBrk="0" hangingPunct="0">
              <a:lnSpc>
                <a:spcPct val="70000"/>
              </a:lnSpc>
              <a:spcBef>
                <a:spcPct val="50000"/>
              </a:spcBef>
            </a:pPr>
            <a:r>
              <a:rPr lang="en-US" altLang="en-US" sz="1600" dirty="0"/>
              <a:t>• Maximum waste elimination</a:t>
            </a:r>
            <a:endParaRPr lang="en-US" altLang="en-US" dirty="0"/>
          </a:p>
        </p:txBody>
      </p:sp>
      <p:sp>
        <p:nvSpPr>
          <p:cNvPr id="29701" name="Text Box 5"/>
          <p:cNvSpPr txBox="1">
            <a:spLocks noChangeArrowheads="1"/>
          </p:cNvSpPr>
          <p:nvPr/>
        </p:nvSpPr>
        <p:spPr bwMode="auto">
          <a:xfrm>
            <a:off x="5715000" y="4659313"/>
            <a:ext cx="2895600" cy="14366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spcBef>
                <a:spcPct val="50000"/>
              </a:spcBef>
            </a:pPr>
            <a:r>
              <a:rPr lang="en-US" altLang="en-US" sz="1600" b="1" i="1" dirty="0"/>
              <a:t>Attack Items That Impact</a:t>
            </a:r>
            <a:endParaRPr lang="en-US" altLang="en-US" sz="1600" dirty="0"/>
          </a:p>
          <a:p>
            <a:pPr eaLnBrk="0" hangingPunct="0">
              <a:spcBef>
                <a:spcPct val="50000"/>
              </a:spcBef>
            </a:pPr>
            <a:r>
              <a:rPr lang="en-US" altLang="en-US" sz="1600" dirty="0"/>
              <a:t>• Process flow</a:t>
            </a:r>
          </a:p>
          <a:p>
            <a:pPr eaLnBrk="0" hangingPunct="0">
              <a:spcBef>
                <a:spcPct val="50000"/>
              </a:spcBef>
            </a:pPr>
            <a:r>
              <a:rPr lang="en-US" altLang="en-US" sz="1600" dirty="0"/>
              <a:t>• Material flow</a:t>
            </a:r>
          </a:p>
          <a:p>
            <a:pPr eaLnBrk="0" hangingPunct="0">
              <a:spcBef>
                <a:spcPct val="50000"/>
              </a:spcBef>
            </a:pPr>
            <a:r>
              <a:rPr lang="en-US" altLang="en-US" sz="1600" dirty="0"/>
              <a:t>• Information flow</a:t>
            </a:r>
            <a:endParaRPr lang="en-US" altLang="en-US" dirty="0"/>
          </a:p>
        </p:txBody>
      </p:sp>
      <p:pic>
        <p:nvPicPr>
          <p:cNvPr id="29702" name="Picture 6" descr="Wonde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848600" y="914400"/>
            <a:ext cx="592138" cy="1219200"/>
          </a:xfrm>
          <a:prstGeom prst="rect">
            <a:avLst/>
          </a:prstGeom>
          <a:noFill/>
          <a:extLst>
            <a:ext uri="{909E8E84-426E-40DD-AFC4-6F175D3DCCD1}">
              <a14:hiddenFill xmlns:a14="http://schemas.microsoft.com/office/drawing/2010/main">
                <a:solidFill>
                  <a:srgbClr val="FFFFFF"/>
                </a:solidFill>
              </a14:hiddenFill>
            </a:ext>
          </a:extLst>
        </p:spPr>
      </p:pic>
      <p:pic>
        <p:nvPicPr>
          <p:cNvPr id="29703" name="Picture 7" descr="Update"/>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062248" y="3415536"/>
            <a:ext cx="2295997" cy="1140252"/>
          </a:xfrm>
          <a:prstGeom prst="rect">
            <a:avLst/>
          </a:prstGeom>
          <a:noFill/>
          <a:extLst>
            <a:ext uri="{909E8E84-426E-40DD-AFC4-6F175D3DCCD1}">
              <a14:hiddenFill xmlns:a14="http://schemas.microsoft.com/office/drawing/2010/main">
                <a:solidFill>
                  <a:srgbClr val="FFFFFF"/>
                </a:solidFill>
              </a14:hiddenFill>
            </a:ext>
          </a:extLst>
        </p:spPr>
      </p:pic>
      <p:sp>
        <p:nvSpPr>
          <p:cNvPr id="29704" name="Text Box 8"/>
          <p:cNvSpPr txBox="1">
            <a:spLocks noChangeArrowheads="1"/>
          </p:cNvSpPr>
          <p:nvPr/>
        </p:nvSpPr>
        <p:spPr bwMode="auto">
          <a:xfrm>
            <a:off x="6419715" y="2854157"/>
            <a:ext cx="2014538"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ctr" eaLnBrk="0" hangingPunct="0"/>
            <a:r>
              <a:rPr lang="en-US" altLang="en-US" sz="1400" b="1" i="1" dirty="0"/>
              <a:t>Plan</a:t>
            </a:r>
          </a:p>
          <a:p>
            <a:pPr algn="ctr" eaLnBrk="0" hangingPunct="0"/>
            <a:r>
              <a:rPr lang="en-US" altLang="en-US" sz="1400" b="1" i="1" dirty="0"/>
              <a:t>Countermeasures</a:t>
            </a:r>
            <a:endParaRPr lang="en-US" altLang="en-US" dirty="0"/>
          </a:p>
        </p:txBody>
      </p:sp>
      <p:sp>
        <p:nvSpPr>
          <p:cNvPr id="29705" name="Text Box 9"/>
          <p:cNvSpPr txBox="1">
            <a:spLocks noChangeArrowheads="1"/>
          </p:cNvSpPr>
          <p:nvPr/>
        </p:nvSpPr>
        <p:spPr bwMode="auto">
          <a:xfrm>
            <a:off x="7772400" y="457200"/>
            <a:ext cx="757238" cy="517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eaLnBrk="0" hangingPunct="0"/>
            <a:r>
              <a:rPr lang="en-US" altLang="en-US" sz="1400" b="1" i="1" dirty="0"/>
              <a:t>Identify</a:t>
            </a:r>
          </a:p>
          <a:p>
            <a:pPr algn="ctr" eaLnBrk="0" hangingPunct="0"/>
            <a:r>
              <a:rPr lang="en-US" altLang="en-US" sz="1400" b="1" i="1" dirty="0"/>
              <a:t>Waste</a:t>
            </a:r>
            <a:endParaRPr lang="en-US" altLang="en-US" dirty="0"/>
          </a:p>
        </p:txBody>
      </p:sp>
      <p:sp>
        <p:nvSpPr>
          <p:cNvPr id="29706" name="Rectangle 10"/>
          <p:cNvSpPr>
            <a:spLocks noGrp="1" noChangeArrowheads="1"/>
          </p:cNvSpPr>
          <p:nvPr>
            <p:ph type="title" idx="4294967295"/>
          </p:nvPr>
        </p:nvSpPr>
        <p:spPr>
          <a:xfrm>
            <a:off x="685800" y="152400"/>
            <a:ext cx="7772400" cy="1143000"/>
          </a:xfrm>
        </p:spPr>
        <p:txBody>
          <a:bodyPr/>
          <a:lstStyle/>
          <a:p>
            <a:r>
              <a:rPr lang="en-US" altLang="en-US" dirty="0">
                <a:solidFill>
                  <a:srgbClr val="663300"/>
                </a:solidFill>
              </a:rPr>
              <a:t>Kaizen</a:t>
            </a:r>
          </a:p>
        </p:txBody>
      </p:sp>
    </p:spTree>
    <p:extLst>
      <p:ext uri="{BB962C8B-B14F-4D97-AF65-F5344CB8AC3E}">
        <p14:creationId xmlns:p14="http://schemas.microsoft.com/office/powerpoint/2010/main" val="3685658177"/>
      </p:ext>
    </p:extLst>
  </p:cSld>
  <p:clrMapOvr>
    <a:masterClrMapping/>
  </p:clrMapOvr>
  <p:transition/>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a:xfrm>
            <a:off x="533400" y="304800"/>
            <a:ext cx="8077200" cy="1143000"/>
          </a:xfrm>
          <a:noFill/>
          <a:ln/>
        </p:spPr>
        <p:txBody>
          <a:bodyPr/>
          <a:lstStyle/>
          <a:p>
            <a:r>
              <a:rPr lang="en-US" altLang="en-US" dirty="0">
                <a:solidFill>
                  <a:srgbClr val="663300"/>
                </a:solidFill>
              </a:rPr>
              <a:t>Kaizen</a:t>
            </a:r>
            <a:br>
              <a:rPr lang="en-US" altLang="en-US" dirty="0">
                <a:solidFill>
                  <a:srgbClr val="663300"/>
                </a:solidFill>
              </a:rPr>
            </a:br>
            <a:r>
              <a:rPr lang="en-US" altLang="en-US" sz="4000" dirty="0">
                <a:solidFill>
                  <a:schemeClr val="tx1"/>
                </a:solidFill>
              </a:rPr>
              <a:t>What is an Improvement Activity</a:t>
            </a:r>
            <a:endParaRPr lang="en-US" altLang="en-US" dirty="0"/>
          </a:p>
        </p:txBody>
      </p:sp>
      <p:sp>
        <p:nvSpPr>
          <p:cNvPr id="28675" name="Text Box 3"/>
          <p:cNvSpPr txBox="1">
            <a:spLocks noChangeArrowheads="1"/>
          </p:cNvSpPr>
          <p:nvPr/>
        </p:nvSpPr>
        <p:spPr bwMode="auto">
          <a:xfrm>
            <a:off x="381000" y="1736725"/>
            <a:ext cx="8458200" cy="3292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lnSpc>
                <a:spcPct val="120000"/>
              </a:lnSpc>
              <a:spcBef>
                <a:spcPct val="50000"/>
              </a:spcBef>
            </a:pPr>
            <a:r>
              <a:rPr lang="en-US" altLang="en-US" sz="2000" b="1" dirty="0">
                <a:solidFill>
                  <a:srgbClr val="000000"/>
                </a:solidFill>
                <a:latin typeface="Arial" panose="020B0604020202020204" pitchFamily="34" charset="0"/>
              </a:rPr>
              <a:t>A kaizen is driven to two imperatives:</a:t>
            </a:r>
            <a:r>
              <a:rPr lang="en-US" altLang="en-US" sz="1500" b="1" dirty="0">
                <a:solidFill>
                  <a:srgbClr val="000000"/>
                </a:solidFill>
                <a:latin typeface="Arial" panose="020B0604020202020204" pitchFamily="34" charset="0"/>
              </a:rPr>
              <a:t>	</a:t>
            </a:r>
            <a:r>
              <a:rPr lang="en-US" altLang="en-US" sz="2000" dirty="0">
                <a:solidFill>
                  <a:srgbClr val="000000"/>
                </a:solidFill>
                <a:latin typeface="Arial" panose="020B0604020202020204" pitchFamily="34" charset="0"/>
              </a:rPr>
              <a:t>- Solving Problems</a:t>
            </a:r>
          </a:p>
          <a:p>
            <a:pPr eaLnBrk="0" hangingPunct="0">
              <a:lnSpc>
                <a:spcPct val="120000"/>
              </a:lnSpc>
              <a:spcBef>
                <a:spcPct val="50000"/>
              </a:spcBef>
            </a:pPr>
            <a:r>
              <a:rPr lang="en-US" altLang="en-US" sz="2000" dirty="0">
                <a:solidFill>
                  <a:srgbClr val="000000"/>
                </a:solidFill>
                <a:latin typeface="Arial" panose="020B0604020202020204" pitchFamily="34" charset="0"/>
              </a:rPr>
              <a:t>					- Eliminating Waste (Muda)</a:t>
            </a:r>
          </a:p>
          <a:p>
            <a:pPr eaLnBrk="0" hangingPunct="0">
              <a:lnSpc>
                <a:spcPct val="30000"/>
              </a:lnSpc>
              <a:spcBef>
                <a:spcPct val="50000"/>
              </a:spcBef>
            </a:pPr>
            <a:endParaRPr lang="en-US" altLang="en-US" sz="2000" dirty="0">
              <a:solidFill>
                <a:srgbClr val="000000"/>
              </a:solidFill>
              <a:latin typeface="Arial" panose="020B0604020202020204" pitchFamily="34" charset="0"/>
            </a:endParaRPr>
          </a:p>
          <a:p>
            <a:pPr eaLnBrk="0" hangingPunct="0">
              <a:lnSpc>
                <a:spcPct val="30000"/>
              </a:lnSpc>
              <a:spcBef>
                <a:spcPct val="50000"/>
              </a:spcBef>
            </a:pPr>
            <a:r>
              <a:rPr lang="en-US" altLang="en-US" sz="2000" b="1" dirty="0">
                <a:solidFill>
                  <a:srgbClr val="000000"/>
                </a:solidFill>
                <a:latin typeface="Arial" panose="020B0604020202020204" pitchFamily="34" charset="0"/>
              </a:rPr>
              <a:t>During a kaizen, the team will:</a:t>
            </a:r>
            <a:endParaRPr lang="en-US" altLang="en-US" sz="2000" dirty="0">
              <a:solidFill>
                <a:srgbClr val="000000"/>
              </a:solidFill>
              <a:latin typeface="Arial" panose="020B0604020202020204" pitchFamily="34" charset="0"/>
            </a:endParaRPr>
          </a:p>
          <a:p>
            <a:pPr eaLnBrk="0" hangingPunct="0">
              <a:spcBef>
                <a:spcPct val="50000"/>
              </a:spcBef>
            </a:pPr>
            <a:r>
              <a:rPr lang="en-US" altLang="en-US" sz="2000" dirty="0">
                <a:solidFill>
                  <a:srgbClr val="000000"/>
                </a:solidFill>
                <a:latin typeface="Arial" panose="020B0604020202020204" pitchFamily="34" charset="0"/>
              </a:rPr>
              <a:t>Identify problems and areas of waste</a:t>
            </a:r>
          </a:p>
          <a:p>
            <a:pPr eaLnBrk="0" hangingPunct="0">
              <a:spcBef>
                <a:spcPct val="50000"/>
              </a:spcBef>
            </a:pPr>
            <a:r>
              <a:rPr lang="en-US" altLang="en-US" sz="2000" dirty="0">
                <a:solidFill>
                  <a:srgbClr val="000000"/>
                </a:solidFill>
                <a:latin typeface="Arial" panose="020B0604020202020204" pitchFamily="34" charset="0"/>
              </a:rPr>
              <a:t>Ask Why?, Why?, Why?, Why?, Why?</a:t>
            </a:r>
          </a:p>
          <a:p>
            <a:pPr eaLnBrk="0" hangingPunct="0">
              <a:spcBef>
                <a:spcPct val="50000"/>
              </a:spcBef>
            </a:pPr>
            <a:r>
              <a:rPr lang="en-US" altLang="en-US" sz="2000" dirty="0">
                <a:solidFill>
                  <a:srgbClr val="000000"/>
                </a:solidFill>
                <a:latin typeface="Arial" panose="020B0604020202020204" pitchFamily="34" charset="0"/>
              </a:rPr>
              <a:t>Figure out ways to fix the problem or eliminate the waste</a:t>
            </a:r>
          </a:p>
          <a:p>
            <a:pPr eaLnBrk="0" hangingPunct="0">
              <a:spcBef>
                <a:spcPct val="50000"/>
              </a:spcBef>
            </a:pPr>
            <a:r>
              <a:rPr lang="en-US" altLang="en-US" sz="2000" dirty="0">
                <a:solidFill>
                  <a:srgbClr val="000000"/>
                </a:solidFill>
                <a:latin typeface="Arial" panose="020B0604020202020204" pitchFamily="34" charset="0"/>
              </a:rPr>
              <a:t>Implement solutions</a:t>
            </a:r>
            <a:endParaRPr lang="en-US" altLang="en-US" sz="2000" dirty="0">
              <a:latin typeface="Arial" panose="020B0604020202020204" pitchFamily="34" charset="0"/>
            </a:endParaRPr>
          </a:p>
        </p:txBody>
      </p:sp>
      <p:sp>
        <p:nvSpPr>
          <p:cNvPr id="28676" name="AutoShape 4"/>
          <p:cNvSpPr>
            <a:spLocks/>
          </p:cNvSpPr>
          <p:nvPr/>
        </p:nvSpPr>
        <p:spPr bwMode="auto">
          <a:xfrm>
            <a:off x="6629400" y="3886200"/>
            <a:ext cx="381000" cy="1143000"/>
          </a:xfrm>
          <a:prstGeom prst="rightBracket">
            <a:avLst>
              <a:gd name="adj" fmla="val 25000"/>
            </a:avLst>
          </a:prstGeom>
          <a:noFill/>
          <a:ln w="12700" cap="sq">
            <a:solidFill>
              <a:srgbClr val="663300"/>
            </a:solidFill>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28677" name="Text Box 5"/>
          <p:cNvSpPr txBox="1">
            <a:spLocks noChangeArrowheads="1"/>
          </p:cNvSpPr>
          <p:nvPr/>
        </p:nvSpPr>
        <p:spPr bwMode="auto">
          <a:xfrm>
            <a:off x="7162800" y="3886200"/>
            <a:ext cx="1719263" cy="11922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spcBef>
                <a:spcPct val="50000"/>
              </a:spcBef>
            </a:pPr>
            <a:r>
              <a:rPr lang="en-US" altLang="en-US" sz="1800" dirty="0">
                <a:solidFill>
                  <a:srgbClr val="000000"/>
                </a:solidFill>
                <a:latin typeface="Arial" panose="020B0604020202020204" pitchFamily="34" charset="0"/>
              </a:rPr>
              <a:t>1. Take Apart</a:t>
            </a:r>
          </a:p>
          <a:p>
            <a:pPr eaLnBrk="0" hangingPunct="0">
              <a:spcBef>
                <a:spcPct val="50000"/>
              </a:spcBef>
            </a:pPr>
            <a:r>
              <a:rPr lang="en-US" altLang="en-US" sz="1800" dirty="0">
                <a:solidFill>
                  <a:srgbClr val="000000"/>
                </a:solidFill>
                <a:latin typeface="Arial" panose="020B0604020202020204" pitchFamily="34" charset="0"/>
              </a:rPr>
              <a:t>2. Think About</a:t>
            </a:r>
          </a:p>
          <a:p>
            <a:pPr eaLnBrk="0" hangingPunct="0">
              <a:spcBef>
                <a:spcPct val="50000"/>
              </a:spcBef>
            </a:pPr>
            <a:r>
              <a:rPr lang="en-US" altLang="en-US" sz="1800" dirty="0">
                <a:solidFill>
                  <a:srgbClr val="000000"/>
                </a:solidFill>
                <a:latin typeface="Arial" panose="020B0604020202020204" pitchFamily="34" charset="0"/>
              </a:rPr>
              <a:t>3. Make New</a:t>
            </a:r>
          </a:p>
        </p:txBody>
      </p:sp>
      <p:sp>
        <p:nvSpPr>
          <p:cNvPr id="28678" name="WordArt 6"/>
          <p:cNvSpPr>
            <a:spLocks noChangeArrowheads="1" noChangeShapeType="1" noTextEdit="1"/>
          </p:cNvSpPr>
          <p:nvPr/>
        </p:nvSpPr>
        <p:spPr bwMode="auto">
          <a:xfrm>
            <a:off x="7315200" y="5181600"/>
            <a:ext cx="1276350" cy="490538"/>
          </a:xfrm>
          <a:prstGeom prst="rect">
            <a:avLst/>
          </a:prstGeom>
          <a:extLst>
            <a:ext uri="{AF507438-7753-43E0-B8FC-AC1667EBCBE1}">
              <a14:hiddenEffects xmlns:a14="http://schemas.microsoft.com/office/drawing/2010/main">
                <a:effectLst/>
              </a14:hiddenEffects>
            </a:ext>
          </a:extLst>
        </p:spPr>
        <p:txBody>
          <a:bodyPr wrap="none" fromWordArt="1">
            <a:prstTxWarp prst="textPlain">
              <a:avLst>
                <a:gd name="adj" fmla="val 50000"/>
              </a:avLst>
            </a:prstTxWarp>
            <a:scene3d>
              <a:camera prst="legacyPerspectiveTopLeft"/>
              <a:lightRig rig="legacyNormal3" dir="r"/>
            </a:scene3d>
            <a:sp3d extrusionH="201600" prstMaterial="legacyMetal">
              <a:extrusionClr>
                <a:srgbClr val="FFFFFF"/>
              </a:extrusionClr>
              <a:contourClr>
                <a:srgbClr val="FFFFFF"/>
              </a:contourClr>
            </a:sp3d>
          </a:bodyPr>
          <a:lstStyle/>
          <a:p>
            <a:pPr algn="ctr"/>
            <a:r>
              <a:rPr lang="en-US" sz="3600" kern="10" dirty="0">
                <a:ln w="9525" cap="sq">
                  <a:round/>
                  <a:headEnd type="none" w="sm" len="sm"/>
                  <a:tailEnd type="none" w="sm" len="sm"/>
                </a:ln>
                <a:gradFill rotWithShape="0">
                  <a:gsLst>
                    <a:gs pos="0">
                      <a:srgbClr val="CBCBCB"/>
                    </a:gs>
                    <a:gs pos="13000">
                      <a:srgbClr val="5F5F5F"/>
                    </a:gs>
                    <a:gs pos="21001">
                      <a:srgbClr val="5F5F5F"/>
                    </a:gs>
                    <a:gs pos="63000">
                      <a:srgbClr val="FFFFFF"/>
                    </a:gs>
                    <a:gs pos="67000">
                      <a:srgbClr val="B2B2B2"/>
                    </a:gs>
                    <a:gs pos="69000">
                      <a:srgbClr val="292929"/>
                    </a:gs>
                    <a:gs pos="82001">
                      <a:srgbClr val="777777"/>
                    </a:gs>
                    <a:gs pos="100000">
                      <a:srgbClr val="EAEAEA"/>
                    </a:gs>
                  </a:gsLst>
                  <a:lin ang="5400000" scaled="1"/>
                </a:gradFill>
                <a:cs typeface="Times New Roman" panose="02020603050405020304" pitchFamily="18" charset="0"/>
              </a:rPr>
              <a:t>Kaizen</a:t>
            </a:r>
          </a:p>
        </p:txBody>
      </p:sp>
      <p:graphicFrame>
        <p:nvGraphicFramePr>
          <p:cNvPr id="28679" name="Object 7"/>
          <p:cNvGraphicFramePr>
            <a:graphicFrameLocks noChangeAspect="1"/>
          </p:cNvGraphicFramePr>
          <p:nvPr/>
        </p:nvGraphicFramePr>
        <p:xfrm>
          <a:off x="533400" y="5486400"/>
          <a:ext cx="1905000" cy="647700"/>
        </p:xfrm>
        <a:graphic>
          <a:graphicData uri="http://schemas.openxmlformats.org/presentationml/2006/ole">
            <mc:AlternateContent xmlns:mc="http://schemas.openxmlformats.org/markup-compatibility/2006">
              <mc:Choice xmlns:v="urn:schemas-microsoft-com:vml" Requires="v">
                <p:oleObj spid="_x0000_s59411" name="Picture" r:id="rId4" imgW="1532160" imgH="521280" progId="Word.Picture.8">
                  <p:embed/>
                </p:oleObj>
              </mc:Choice>
              <mc:Fallback>
                <p:oleObj name="Picture" r:id="rId4" imgW="1532160" imgH="521280" progId="Word.Picture.8">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33400" y="5486400"/>
                        <a:ext cx="1905000" cy="647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extLst>
      <p:ext uri="{BB962C8B-B14F-4D97-AF65-F5344CB8AC3E}">
        <p14:creationId xmlns:p14="http://schemas.microsoft.com/office/powerpoint/2010/main" val="1393325846"/>
      </p:ext>
    </p:extLst>
  </p:cSld>
  <p:clrMapOvr>
    <a:masterClrMapping/>
  </p:clrMapOvr>
  <p:transition/>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p:txBody>
          <a:bodyPr/>
          <a:lstStyle/>
          <a:p>
            <a:r>
              <a:rPr lang="en-US" dirty="0"/>
              <a:t>Lean Tools and Techniques</a:t>
            </a:r>
          </a:p>
        </p:txBody>
      </p:sp>
      <p:sp>
        <p:nvSpPr>
          <p:cNvPr id="6147" name="Rectangle 3"/>
          <p:cNvSpPr>
            <a:spLocks noGrp="1" noChangeArrowheads="1"/>
          </p:cNvSpPr>
          <p:nvPr>
            <p:ph type="body" idx="1"/>
          </p:nvPr>
        </p:nvSpPr>
        <p:spPr>
          <a:xfrm>
            <a:off x="664722" y="1676400"/>
            <a:ext cx="7945877" cy="4495800"/>
          </a:xfrm>
        </p:spPr>
        <p:txBody>
          <a:bodyPr/>
          <a:lstStyle/>
          <a:p>
            <a:r>
              <a:rPr lang="en-US" dirty="0"/>
              <a:t>Kaizen</a:t>
            </a:r>
          </a:p>
          <a:p>
            <a:pPr lvl="1"/>
            <a:r>
              <a:rPr lang="en-US" dirty="0"/>
              <a:t>Guiding words</a:t>
            </a:r>
          </a:p>
          <a:p>
            <a:pPr lvl="2"/>
            <a:r>
              <a:rPr lang="en-US" dirty="0"/>
              <a:t>Combine</a:t>
            </a:r>
          </a:p>
          <a:p>
            <a:pPr lvl="2"/>
            <a:r>
              <a:rPr lang="en-US" dirty="0"/>
              <a:t>Simplify</a:t>
            </a:r>
          </a:p>
          <a:p>
            <a:pPr lvl="2"/>
            <a:r>
              <a:rPr lang="en-US" dirty="0"/>
              <a:t>Eliminate</a:t>
            </a:r>
          </a:p>
          <a:p>
            <a:pPr lvl="1"/>
            <a:r>
              <a:rPr lang="en-US" dirty="0"/>
              <a:t>Kaizen seeks to standardize work processes while eliminating waste</a:t>
            </a:r>
            <a:r>
              <a:rPr lang="en-US" dirty="0" smtClean="0"/>
              <a:t>.</a:t>
            </a:r>
          </a:p>
          <a:p>
            <a:pPr marL="457200" lvl="1" indent="0">
              <a:buNone/>
            </a:pPr>
            <a:r>
              <a:rPr lang="en-US" dirty="0" smtClean="0">
                <a:solidFill>
                  <a:srgbClr val="FF0000"/>
                </a:solidFill>
                <a:effectLst>
                  <a:outerShdw blurRad="38100" dist="38100" dir="2700000" algn="tl">
                    <a:srgbClr val="000000">
                      <a:alpha val="43137"/>
                    </a:srgbClr>
                  </a:outerShdw>
                </a:effectLst>
              </a:rPr>
              <a:t>A major Kaizen Tool is the Why Technique to get to the Root Cause of a problem…</a:t>
            </a:r>
            <a:endParaRPr lang="en-US" dirty="0">
              <a:solidFill>
                <a:srgbClr val="FF0000"/>
              </a:solidFill>
              <a:effectLst>
                <a:outerShdw blurRad="38100" dist="38100" dir="2700000" algn="tl">
                  <a:srgbClr val="000000">
                    <a:alpha val="43137"/>
                  </a:srgbClr>
                </a:outerShdw>
              </a:effectLst>
            </a:endParaRPr>
          </a:p>
        </p:txBody>
      </p:sp>
      <p:pic>
        <p:nvPicPr>
          <p:cNvPr id="5" name="Picture 204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077200" y="609600"/>
            <a:ext cx="762000" cy="904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931017808"/>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0162" name="Rectangle 2"/>
          <p:cNvSpPr>
            <a:spLocks noGrp="1" noChangeArrowheads="1"/>
          </p:cNvSpPr>
          <p:nvPr>
            <p:ph type="title"/>
          </p:nvPr>
        </p:nvSpPr>
        <p:spPr>
          <a:xfrm>
            <a:off x="838200" y="304800"/>
            <a:ext cx="8001000" cy="1143000"/>
          </a:xfrm>
        </p:spPr>
        <p:txBody>
          <a:bodyPr/>
          <a:lstStyle/>
          <a:p>
            <a:pPr algn="l" eaLnBrk="1" hangingPunct="1"/>
            <a:r>
              <a:rPr lang="en-US" altLang="en-US" sz="4000" dirty="0" smtClean="0"/>
              <a:t>   Why Technique or </a:t>
            </a:r>
            <a:br>
              <a:rPr lang="en-US" altLang="en-US" sz="4000" dirty="0" smtClean="0"/>
            </a:br>
            <a:r>
              <a:rPr lang="en-US" altLang="en-US" sz="4000" dirty="0" smtClean="0"/>
              <a:t>   Root Cause Analysis</a:t>
            </a:r>
          </a:p>
        </p:txBody>
      </p:sp>
      <p:sp>
        <p:nvSpPr>
          <p:cNvPr id="220163" name="Rectangle 5"/>
          <p:cNvSpPr>
            <a:spLocks noChangeArrowheads="1"/>
          </p:cNvSpPr>
          <p:nvPr/>
        </p:nvSpPr>
        <p:spPr bwMode="auto">
          <a:xfrm>
            <a:off x="0" y="1868488"/>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eaLnBrk="0" hangingPunct="0">
              <a:defRPr sz="2200" u="sng">
                <a:solidFill>
                  <a:schemeClr val="tx1"/>
                </a:solidFill>
                <a:latin typeface="Arial" panose="020B0604020202020204" pitchFamily="34" charset="0"/>
              </a:defRPr>
            </a:lvl1pPr>
            <a:lvl2pPr marL="742950" indent="-285750" eaLnBrk="0" hangingPunct="0">
              <a:defRPr sz="2200" u="sng">
                <a:solidFill>
                  <a:schemeClr val="tx1"/>
                </a:solidFill>
                <a:latin typeface="Arial" panose="020B0604020202020204" pitchFamily="34" charset="0"/>
              </a:defRPr>
            </a:lvl2pPr>
            <a:lvl3pPr marL="1143000" indent="-228600" eaLnBrk="0" hangingPunct="0">
              <a:defRPr sz="2200" u="sng">
                <a:solidFill>
                  <a:schemeClr val="tx1"/>
                </a:solidFill>
                <a:latin typeface="Arial" panose="020B0604020202020204" pitchFamily="34" charset="0"/>
              </a:defRPr>
            </a:lvl3pPr>
            <a:lvl4pPr marL="1600200" indent="-228600" eaLnBrk="0" hangingPunct="0">
              <a:defRPr sz="2200" u="sng">
                <a:solidFill>
                  <a:schemeClr val="tx1"/>
                </a:solidFill>
                <a:latin typeface="Arial" panose="020B0604020202020204" pitchFamily="34" charset="0"/>
              </a:defRPr>
            </a:lvl4pPr>
            <a:lvl5pPr marL="2057400" indent="-228600" eaLnBrk="0" hangingPunct="0">
              <a:defRPr sz="2200" u="sng">
                <a:solidFill>
                  <a:schemeClr val="tx1"/>
                </a:solidFill>
                <a:latin typeface="Arial" panose="020B0604020202020204" pitchFamily="34" charset="0"/>
              </a:defRPr>
            </a:lvl5pPr>
            <a:lvl6pPr marL="2514600" indent="-228600" eaLnBrk="0" fontAlgn="base" hangingPunct="0">
              <a:spcBef>
                <a:spcPct val="0"/>
              </a:spcBef>
              <a:spcAft>
                <a:spcPct val="0"/>
              </a:spcAft>
              <a:defRPr sz="2200" u="sng">
                <a:solidFill>
                  <a:schemeClr val="tx1"/>
                </a:solidFill>
                <a:latin typeface="Arial" panose="020B0604020202020204" pitchFamily="34" charset="0"/>
              </a:defRPr>
            </a:lvl6pPr>
            <a:lvl7pPr marL="2971800" indent="-228600" eaLnBrk="0" fontAlgn="base" hangingPunct="0">
              <a:spcBef>
                <a:spcPct val="0"/>
              </a:spcBef>
              <a:spcAft>
                <a:spcPct val="0"/>
              </a:spcAft>
              <a:defRPr sz="2200" u="sng">
                <a:solidFill>
                  <a:schemeClr val="tx1"/>
                </a:solidFill>
                <a:latin typeface="Arial" panose="020B0604020202020204" pitchFamily="34" charset="0"/>
              </a:defRPr>
            </a:lvl7pPr>
            <a:lvl8pPr marL="3429000" indent="-228600" eaLnBrk="0" fontAlgn="base" hangingPunct="0">
              <a:spcBef>
                <a:spcPct val="0"/>
              </a:spcBef>
              <a:spcAft>
                <a:spcPct val="0"/>
              </a:spcAft>
              <a:defRPr sz="2200" u="sng">
                <a:solidFill>
                  <a:schemeClr val="tx1"/>
                </a:solidFill>
                <a:latin typeface="Arial" panose="020B0604020202020204" pitchFamily="34" charset="0"/>
              </a:defRPr>
            </a:lvl8pPr>
            <a:lvl9pPr marL="3886200" indent="-228600" eaLnBrk="0" fontAlgn="base" hangingPunct="0">
              <a:spcBef>
                <a:spcPct val="0"/>
              </a:spcBef>
              <a:spcAft>
                <a:spcPct val="0"/>
              </a:spcAft>
              <a:defRPr sz="2200" u="sng">
                <a:solidFill>
                  <a:schemeClr val="tx1"/>
                </a:solidFill>
                <a:latin typeface="Arial" panose="020B0604020202020204" pitchFamily="34" charset="0"/>
              </a:defRPr>
            </a:lvl9pPr>
          </a:lstStyle>
          <a:p>
            <a:pPr eaLnBrk="1" hangingPunct="1"/>
            <a:endParaRPr lang="en-US" altLang="en-US" sz="1800" u="none" dirty="0"/>
          </a:p>
        </p:txBody>
      </p:sp>
      <p:graphicFrame>
        <p:nvGraphicFramePr>
          <p:cNvPr id="220164" name="Object 4"/>
          <p:cNvGraphicFramePr>
            <a:graphicFrameLocks noChangeAspect="1"/>
          </p:cNvGraphicFramePr>
          <p:nvPr/>
        </p:nvGraphicFramePr>
        <p:xfrm>
          <a:off x="0" y="1868488"/>
          <a:ext cx="114300" cy="219075"/>
        </p:xfrm>
        <a:graphic>
          <a:graphicData uri="http://schemas.openxmlformats.org/presentationml/2006/ole">
            <mc:AlternateContent xmlns:mc="http://schemas.openxmlformats.org/markup-compatibility/2006">
              <mc:Choice xmlns:v="urn:schemas-microsoft-com:vml" Requires="v">
                <p:oleObj spid="_x0000_s39966" name="Equation" r:id="rId4" imgW="114151" imgH="215619" progId="Equation.3">
                  <p:embed/>
                </p:oleObj>
              </mc:Choice>
              <mc:Fallback>
                <p:oleObj name="Equation" r:id="rId4" imgW="114151" imgH="215619" progId="Equation.3">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1868488"/>
                        <a:ext cx="114300" cy="219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220165" name="Rectangle 159"/>
          <p:cNvSpPr>
            <a:spLocks noChangeArrowheads="1"/>
          </p:cNvSpPr>
          <p:nvPr/>
        </p:nvSpPr>
        <p:spPr bwMode="auto">
          <a:xfrm>
            <a:off x="0" y="4989513"/>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eaLnBrk="0" hangingPunct="0">
              <a:defRPr sz="2200" u="sng">
                <a:solidFill>
                  <a:schemeClr val="tx1"/>
                </a:solidFill>
                <a:latin typeface="Arial" panose="020B0604020202020204" pitchFamily="34" charset="0"/>
              </a:defRPr>
            </a:lvl1pPr>
            <a:lvl2pPr marL="742950" indent="-285750" eaLnBrk="0" hangingPunct="0">
              <a:defRPr sz="2200" u="sng">
                <a:solidFill>
                  <a:schemeClr val="tx1"/>
                </a:solidFill>
                <a:latin typeface="Arial" panose="020B0604020202020204" pitchFamily="34" charset="0"/>
              </a:defRPr>
            </a:lvl2pPr>
            <a:lvl3pPr marL="1143000" indent="-228600" eaLnBrk="0" hangingPunct="0">
              <a:defRPr sz="2200" u="sng">
                <a:solidFill>
                  <a:schemeClr val="tx1"/>
                </a:solidFill>
                <a:latin typeface="Arial" panose="020B0604020202020204" pitchFamily="34" charset="0"/>
              </a:defRPr>
            </a:lvl3pPr>
            <a:lvl4pPr marL="1600200" indent="-228600" eaLnBrk="0" hangingPunct="0">
              <a:defRPr sz="2200" u="sng">
                <a:solidFill>
                  <a:schemeClr val="tx1"/>
                </a:solidFill>
                <a:latin typeface="Arial" panose="020B0604020202020204" pitchFamily="34" charset="0"/>
              </a:defRPr>
            </a:lvl4pPr>
            <a:lvl5pPr marL="2057400" indent="-228600" eaLnBrk="0" hangingPunct="0">
              <a:defRPr sz="2200" u="sng">
                <a:solidFill>
                  <a:schemeClr val="tx1"/>
                </a:solidFill>
                <a:latin typeface="Arial" panose="020B0604020202020204" pitchFamily="34" charset="0"/>
              </a:defRPr>
            </a:lvl5pPr>
            <a:lvl6pPr marL="2514600" indent="-228600" eaLnBrk="0" fontAlgn="base" hangingPunct="0">
              <a:spcBef>
                <a:spcPct val="0"/>
              </a:spcBef>
              <a:spcAft>
                <a:spcPct val="0"/>
              </a:spcAft>
              <a:defRPr sz="2200" u="sng">
                <a:solidFill>
                  <a:schemeClr val="tx1"/>
                </a:solidFill>
                <a:latin typeface="Arial" panose="020B0604020202020204" pitchFamily="34" charset="0"/>
              </a:defRPr>
            </a:lvl6pPr>
            <a:lvl7pPr marL="2971800" indent="-228600" eaLnBrk="0" fontAlgn="base" hangingPunct="0">
              <a:spcBef>
                <a:spcPct val="0"/>
              </a:spcBef>
              <a:spcAft>
                <a:spcPct val="0"/>
              </a:spcAft>
              <a:defRPr sz="2200" u="sng">
                <a:solidFill>
                  <a:schemeClr val="tx1"/>
                </a:solidFill>
                <a:latin typeface="Arial" panose="020B0604020202020204" pitchFamily="34" charset="0"/>
              </a:defRPr>
            </a:lvl7pPr>
            <a:lvl8pPr marL="3429000" indent="-228600" eaLnBrk="0" fontAlgn="base" hangingPunct="0">
              <a:spcBef>
                <a:spcPct val="0"/>
              </a:spcBef>
              <a:spcAft>
                <a:spcPct val="0"/>
              </a:spcAft>
              <a:defRPr sz="2200" u="sng">
                <a:solidFill>
                  <a:schemeClr val="tx1"/>
                </a:solidFill>
                <a:latin typeface="Arial" panose="020B0604020202020204" pitchFamily="34" charset="0"/>
              </a:defRPr>
            </a:lvl8pPr>
            <a:lvl9pPr marL="3886200" indent="-228600" eaLnBrk="0" fontAlgn="base" hangingPunct="0">
              <a:spcBef>
                <a:spcPct val="0"/>
              </a:spcBef>
              <a:spcAft>
                <a:spcPct val="0"/>
              </a:spcAft>
              <a:defRPr sz="2200" u="sng">
                <a:solidFill>
                  <a:schemeClr val="tx1"/>
                </a:solidFill>
                <a:latin typeface="Arial" panose="020B0604020202020204" pitchFamily="34" charset="0"/>
              </a:defRPr>
            </a:lvl9pPr>
          </a:lstStyle>
          <a:p>
            <a:pPr eaLnBrk="1" hangingPunct="1"/>
            <a:endParaRPr lang="en-US" altLang="en-US" sz="1800" u="none" dirty="0"/>
          </a:p>
        </p:txBody>
      </p:sp>
      <p:sp>
        <p:nvSpPr>
          <p:cNvPr id="220166" name="Text Box 168"/>
          <p:cNvSpPr txBox="1">
            <a:spLocks noChangeArrowheads="1"/>
          </p:cNvSpPr>
          <p:nvPr/>
        </p:nvSpPr>
        <p:spPr bwMode="auto">
          <a:xfrm>
            <a:off x="838200" y="1752600"/>
            <a:ext cx="7620000" cy="4419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200" u="sng">
                <a:solidFill>
                  <a:schemeClr val="tx1"/>
                </a:solidFill>
                <a:latin typeface="Arial" panose="020B0604020202020204" pitchFamily="34" charset="0"/>
              </a:defRPr>
            </a:lvl1pPr>
            <a:lvl2pPr marL="742950" indent="-285750" eaLnBrk="0" hangingPunct="0">
              <a:defRPr sz="2200" u="sng">
                <a:solidFill>
                  <a:schemeClr val="tx1"/>
                </a:solidFill>
                <a:latin typeface="Arial" panose="020B0604020202020204" pitchFamily="34" charset="0"/>
              </a:defRPr>
            </a:lvl2pPr>
            <a:lvl3pPr marL="1143000" indent="-228600" eaLnBrk="0" hangingPunct="0">
              <a:defRPr sz="2200" u="sng">
                <a:solidFill>
                  <a:schemeClr val="tx1"/>
                </a:solidFill>
                <a:latin typeface="Arial" panose="020B0604020202020204" pitchFamily="34" charset="0"/>
              </a:defRPr>
            </a:lvl3pPr>
            <a:lvl4pPr marL="1600200" indent="-228600" eaLnBrk="0" hangingPunct="0">
              <a:defRPr sz="2200" u="sng">
                <a:solidFill>
                  <a:schemeClr val="tx1"/>
                </a:solidFill>
                <a:latin typeface="Arial" panose="020B0604020202020204" pitchFamily="34" charset="0"/>
              </a:defRPr>
            </a:lvl4pPr>
            <a:lvl5pPr marL="2057400" indent="-228600" eaLnBrk="0" hangingPunct="0">
              <a:defRPr sz="2200" u="sng">
                <a:solidFill>
                  <a:schemeClr val="tx1"/>
                </a:solidFill>
                <a:latin typeface="Arial" panose="020B0604020202020204" pitchFamily="34" charset="0"/>
              </a:defRPr>
            </a:lvl5pPr>
            <a:lvl6pPr marL="2514600" indent="-228600" eaLnBrk="0" fontAlgn="base" hangingPunct="0">
              <a:spcBef>
                <a:spcPct val="0"/>
              </a:spcBef>
              <a:spcAft>
                <a:spcPct val="0"/>
              </a:spcAft>
              <a:defRPr sz="2200" u="sng">
                <a:solidFill>
                  <a:schemeClr val="tx1"/>
                </a:solidFill>
                <a:latin typeface="Arial" panose="020B0604020202020204" pitchFamily="34" charset="0"/>
              </a:defRPr>
            </a:lvl6pPr>
            <a:lvl7pPr marL="2971800" indent="-228600" eaLnBrk="0" fontAlgn="base" hangingPunct="0">
              <a:spcBef>
                <a:spcPct val="0"/>
              </a:spcBef>
              <a:spcAft>
                <a:spcPct val="0"/>
              </a:spcAft>
              <a:defRPr sz="2200" u="sng">
                <a:solidFill>
                  <a:schemeClr val="tx1"/>
                </a:solidFill>
                <a:latin typeface="Arial" panose="020B0604020202020204" pitchFamily="34" charset="0"/>
              </a:defRPr>
            </a:lvl7pPr>
            <a:lvl8pPr marL="3429000" indent="-228600" eaLnBrk="0" fontAlgn="base" hangingPunct="0">
              <a:spcBef>
                <a:spcPct val="0"/>
              </a:spcBef>
              <a:spcAft>
                <a:spcPct val="0"/>
              </a:spcAft>
              <a:defRPr sz="2200" u="sng">
                <a:solidFill>
                  <a:schemeClr val="tx1"/>
                </a:solidFill>
                <a:latin typeface="Arial" panose="020B0604020202020204" pitchFamily="34" charset="0"/>
              </a:defRPr>
            </a:lvl8pPr>
            <a:lvl9pPr marL="3886200" indent="-228600" eaLnBrk="0" fontAlgn="base" hangingPunct="0">
              <a:spcBef>
                <a:spcPct val="0"/>
              </a:spcBef>
              <a:spcAft>
                <a:spcPct val="0"/>
              </a:spcAft>
              <a:defRPr sz="2200" u="sng">
                <a:solidFill>
                  <a:schemeClr val="tx1"/>
                </a:solidFill>
                <a:latin typeface="Arial" panose="020B0604020202020204" pitchFamily="34" charset="0"/>
              </a:defRPr>
            </a:lvl9pPr>
          </a:lstStyle>
          <a:p>
            <a:pPr eaLnBrk="1" hangingPunct="1"/>
            <a:r>
              <a:rPr lang="en-US" altLang="en-US" sz="2000" b="1" u="none" dirty="0">
                <a:latin typeface="Times New Roman" panose="02020603050405020304" pitchFamily="18" charset="0"/>
              </a:rPr>
              <a:t>"WHY" TECHNIQUE</a:t>
            </a:r>
            <a:endParaRPr lang="en-US" altLang="en-US" sz="2000" u="none" dirty="0">
              <a:latin typeface="Times New Roman" panose="02020603050405020304" pitchFamily="18" charset="0"/>
            </a:endParaRPr>
          </a:p>
          <a:p>
            <a:pPr eaLnBrk="1" hangingPunct="1"/>
            <a:r>
              <a:rPr lang="en-US" altLang="en-US" sz="2000" u="none" dirty="0">
                <a:latin typeface="Times New Roman" panose="02020603050405020304" pitchFamily="18" charset="0"/>
              </a:rPr>
              <a:t>Some of the tools for continuous improvement require number-crunching, graphing and analysis -- but not all of them. Perhaps one of the most powerful tools is also one of the most basic. It has less to do with number crunching and more to do with simple curiosity. We refer to that old standby question: "Why?“</a:t>
            </a:r>
          </a:p>
          <a:p>
            <a:pPr eaLnBrk="1" hangingPunct="1"/>
            <a:endParaRPr lang="en-US" altLang="en-US" sz="2000" u="none" dirty="0">
              <a:latin typeface="Times New Roman" panose="02020603050405020304" pitchFamily="18" charset="0"/>
            </a:endParaRPr>
          </a:p>
          <a:p>
            <a:pPr eaLnBrk="1" hangingPunct="1"/>
            <a:r>
              <a:rPr lang="en-US" altLang="en-US" sz="2000" u="none" dirty="0">
                <a:effectLst>
                  <a:outerShdw blurRad="38100" dist="38100" dir="2700000" algn="tl">
                    <a:srgbClr val="000000">
                      <a:alpha val="43137"/>
                    </a:srgbClr>
                  </a:outerShdw>
                </a:effectLst>
                <a:latin typeface="Times New Roman" panose="02020603050405020304" pitchFamily="18" charset="0"/>
              </a:rPr>
              <a:t>By asking "why," you can peel back the layers to discover the root cause of a problem.  This may require you to ask "why" more than once -- sometimes as many as five to six times.  Keep probing to find why the symptom (or "effect") is occurring.  You'll eventually come to the root cause.</a:t>
            </a:r>
          </a:p>
          <a:p>
            <a:pPr eaLnBrk="1" hangingPunct="1"/>
            <a:endParaRPr lang="en-US" altLang="en-US" sz="2000" u="none" dirty="0">
              <a:latin typeface="Times New Roman" panose="02020603050405020304" pitchFamily="18" charset="0"/>
            </a:endParaRPr>
          </a:p>
          <a:p>
            <a:pPr algn="ctr" eaLnBrk="1" hangingPunct="1"/>
            <a:r>
              <a:rPr lang="en-US" altLang="en-US" sz="2400" b="1" u="none" dirty="0">
                <a:solidFill>
                  <a:schemeClr val="accent2"/>
                </a:solidFill>
                <a:latin typeface="Times New Roman" panose="02020603050405020304" pitchFamily="18" charset="0"/>
              </a:rPr>
              <a:t>The process is also called “Root Cause Analysis”</a:t>
            </a:r>
          </a:p>
        </p:txBody>
      </p:sp>
      <p:pic>
        <p:nvPicPr>
          <p:cNvPr id="220167" name="Picture 169" descr="CHECKMRK"/>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914400" y="304800"/>
            <a:ext cx="349250" cy="514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672466469"/>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1186" name="Rectangle 2"/>
          <p:cNvSpPr>
            <a:spLocks noGrp="1" noChangeArrowheads="1"/>
          </p:cNvSpPr>
          <p:nvPr>
            <p:ph type="title"/>
          </p:nvPr>
        </p:nvSpPr>
        <p:spPr>
          <a:xfrm>
            <a:off x="685800" y="274638"/>
            <a:ext cx="8001000" cy="1143000"/>
          </a:xfrm>
        </p:spPr>
        <p:txBody>
          <a:bodyPr/>
          <a:lstStyle/>
          <a:p>
            <a:pPr algn="l" eaLnBrk="1" hangingPunct="1"/>
            <a:r>
              <a:rPr lang="en-US" altLang="en-US" sz="4000" dirty="0" smtClean="0"/>
              <a:t>   Why Technique or </a:t>
            </a:r>
            <a:br>
              <a:rPr lang="en-US" altLang="en-US" sz="4000" dirty="0" smtClean="0"/>
            </a:br>
            <a:r>
              <a:rPr lang="en-US" altLang="en-US" sz="4000" dirty="0" smtClean="0"/>
              <a:t>   Root Cause Analysis </a:t>
            </a:r>
            <a:r>
              <a:rPr lang="en-US" altLang="en-US" sz="4000" dirty="0" smtClean="0">
                <a:solidFill>
                  <a:schemeClr val="tx1"/>
                </a:solidFill>
              </a:rPr>
              <a:t>Example</a:t>
            </a:r>
            <a:endParaRPr lang="en-US" altLang="en-US" sz="4000" b="1" dirty="0" smtClean="0">
              <a:solidFill>
                <a:schemeClr val="tx1"/>
              </a:solidFill>
            </a:endParaRPr>
          </a:p>
        </p:txBody>
      </p:sp>
      <p:sp>
        <p:nvSpPr>
          <p:cNvPr id="221187" name="Rectangle 3"/>
          <p:cNvSpPr>
            <a:spLocks noChangeArrowheads="1"/>
          </p:cNvSpPr>
          <p:nvPr/>
        </p:nvSpPr>
        <p:spPr bwMode="auto">
          <a:xfrm>
            <a:off x="0" y="1868488"/>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eaLnBrk="0" hangingPunct="0">
              <a:defRPr sz="2200" u="sng">
                <a:solidFill>
                  <a:schemeClr val="tx1"/>
                </a:solidFill>
                <a:latin typeface="Arial" panose="020B0604020202020204" pitchFamily="34" charset="0"/>
              </a:defRPr>
            </a:lvl1pPr>
            <a:lvl2pPr marL="742950" indent="-285750" eaLnBrk="0" hangingPunct="0">
              <a:defRPr sz="2200" u="sng">
                <a:solidFill>
                  <a:schemeClr val="tx1"/>
                </a:solidFill>
                <a:latin typeface="Arial" panose="020B0604020202020204" pitchFamily="34" charset="0"/>
              </a:defRPr>
            </a:lvl2pPr>
            <a:lvl3pPr marL="1143000" indent="-228600" eaLnBrk="0" hangingPunct="0">
              <a:defRPr sz="2200" u="sng">
                <a:solidFill>
                  <a:schemeClr val="tx1"/>
                </a:solidFill>
                <a:latin typeface="Arial" panose="020B0604020202020204" pitchFamily="34" charset="0"/>
              </a:defRPr>
            </a:lvl3pPr>
            <a:lvl4pPr marL="1600200" indent="-228600" eaLnBrk="0" hangingPunct="0">
              <a:defRPr sz="2200" u="sng">
                <a:solidFill>
                  <a:schemeClr val="tx1"/>
                </a:solidFill>
                <a:latin typeface="Arial" panose="020B0604020202020204" pitchFamily="34" charset="0"/>
              </a:defRPr>
            </a:lvl4pPr>
            <a:lvl5pPr marL="2057400" indent="-228600" eaLnBrk="0" hangingPunct="0">
              <a:defRPr sz="2200" u="sng">
                <a:solidFill>
                  <a:schemeClr val="tx1"/>
                </a:solidFill>
                <a:latin typeface="Arial" panose="020B0604020202020204" pitchFamily="34" charset="0"/>
              </a:defRPr>
            </a:lvl5pPr>
            <a:lvl6pPr marL="2514600" indent="-228600" eaLnBrk="0" fontAlgn="base" hangingPunct="0">
              <a:spcBef>
                <a:spcPct val="0"/>
              </a:spcBef>
              <a:spcAft>
                <a:spcPct val="0"/>
              </a:spcAft>
              <a:defRPr sz="2200" u="sng">
                <a:solidFill>
                  <a:schemeClr val="tx1"/>
                </a:solidFill>
                <a:latin typeface="Arial" panose="020B0604020202020204" pitchFamily="34" charset="0"/>
              </a:defRPr>
            </a:lvl6pPr>
            <a:lvl7pPr marL="2971800" indent="-228600" eaLnBrk="0" fontAlgn="base" hangingPunct="0">
              <a:spcBef>
                <a:spcPct val="0"/>
              </a:spcBef>
              <a:spcAft>
                <a:spcPct val="0"/>
              </a:spcAft>
              <a:defRPr sz="2200" u="sng">
                <a:solidFill>
                  <a:schemeClr val="tx1"/>
                </a:solidFill>
                <a:latin typeface="Arial" panose="020B0604020202020204" pitchFamily="34" charset="0"/>
              </a:defRPr>
            </a:lvl7pPr>
            <a:lvl8pPr marL="3429000" indent="-228600" eaLnBrk="0" fontAlgn="base" hangingPunct="0">
              <a:spcBef>
                <a:spcPct val="0"/>
              </a:spcBef>
              <a:spcAft>
                <a:spcPct val="0"/>
              </a:spcAft>
              <a:defRPr sz="2200" u="sng">
                <a:solidFill>
                  <a:schemeClr val="tx1"/>
                </a:solidFill>
                <a:latin typeface="Arial" panose="020B0604020202020204" pitchFamily="34" charset="0"/>
              </a:defRPr>
            </a:lvl8pPr>
            <a:lvl9pPr marL="3886200" indent="-228600" eaLnBrk="0" fontAlgn="base" hangingPunct="0">
              <a:spcBef>
                <a:spcPct val="0"/>
              </a:spcBef>
              <a:spcAft>
                <a:spcPct val="0"/>
              </a:spcAft>
              <a:defRPr sz="2200" u="sng">
                <a:solidFill>
                  <a:schemeClr val="tx1"/>
                </a:solidFill>
                <a:latin typeface="Arial" panose="020B0604020202020204" pitchFamily="34" charset="0"/>
              </a:defRPr>
            </a:lvl9pPr>
          </a:lstStyle>
          <a:p>
            <a:pPr eaLnBrk="1" hangingPunct="1"/>
            <a:endParaRPr lang="en-US" altLang="en-US" sz="1800" u="none" dirty="0"/>
          </a:p>
        </p:txBody>
      </p:sp>
      <p:graphicFrame>
        <p:nvGraphicFramePr>
          <p:cNvPr id="221188" name="Object 4"/>
          <p:cNvGraphicFramePr>
            <a:graphicFrameLocks noChangeAspect="1"/>
          </p:cNvGraphicFramePr>
          <p:nvPr/>
        </p:nvGraphicFramePr>
        <p:xfrm>
          <a:off x="0" y="1868488"/>
          <a:ext cx="114300" cy="219075"/>
        </p:xfrm>
        <a:graphic>
          <a:graphicData uri="http://schemas.openxmlformats.org/presentationml/2006/ole">
            <mc:AlternateContent xmlns:mc="http://schemas.openxmlformats.org/markup-compatibility/2006">
              <mc:Choice xmlns:v="urn:schemas-microsoft-com:vml" Requires="v">
                <p:oleObj spid="_x0000_s40989" name="Equation" r:id="rId4" imgW="114151" imgH="215619" progId="Equation.3">
                  <p:embed/>
                </p:oleObj>
              </mc:Choice>
              <mc:Fallback>
                <p:oleObj name="Equation" r:id="rId4" imgW="114151" imgH="215619" progId="Equation.3">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1868488"/>
                        <a:ext cx="114300" cy="219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78896" name="Group 48"/>
          <p:cNvGraphicFramePr>
            <a:graphicFrameLocks noGrp="1"/>
          </p:cNvGraphicFramePr>
          <p:nvPr/>
        </p:nvGraphicFramePr>
        <p:xfrm>
          <a:off x="381000" y="2590800"/>
          <a:ext cx="8534400" cy="2911475"/>
        </p:xfrm>
        <a:graphic>
          <a:graphicData uri="http://schemas.openxmlformats.org/drawingml/2006/table">
            <a:tbl>
              <a:tblPr/>
              <a:tblGrid>
                <a:gridCol w="711200"/>
                <a:gridCol w="647700"/>
                <a:gridCol w="646113"/>
                <a:gridCol w="688975"/>
                <a:gridCol w="790575"/>
                <a:gridCol w="5049837"/>
              </a:tblGrid>
              <a:tr h="42681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1</a:t>
                      </a:r>
                      <a:r>
                        <a:rPr kumimoji="0" lang="en-US" sz="1100" b="0" i="0" u="none" strike="noStrike" cap="none" normalizeH="0" baseline="30000" dirty="0" smtClean="0">
                          <a:ln>
                            <a:noFill/>
                          </a:ln>
                          <a:solidFill>
                            <a:schemeClr val="tx1"/>
                          </a:solidFill>
                          <a:effectLst/>
                          <a:latin typeface="Arial" pitchFamily="34" charset="0"/>
                          <a:ea typeface="Times New Roman" pitchFamily="18" charset="0"/>
                          <a:cs typeface="Arial" pitchFamily="34" charset="0"/>
                        </a:rPr>
                        <a:t>ST</a:t>
                      </a:r>
                      <a:r>
                        <a:rPr kumimoji="0" lang="en-US" sz="11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LAYER</a:t>
                      </a:r>
                      <a:endParaRPr kumimoji="0" lang="en-US" sz="18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endParaRPr>
                    </a:p>
                  </a:txBody>
                  <a:tcPr marT="45730" marB="4573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66"/>
                    </a:solidFill>
                  </a:tcPr>
                </a:tc>
                <a:tc gridSpan="5">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WHY</a:t>
                      </a:r>
                      <a:r>
                        <a:rPr kumimoji="0" lang="en-US" sz="11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aren't supply orders filled in time?</a:t>
                      </a:r>
                      <a:endParaRPr kumimoji="0" lang="en-US" sz="1000" b="0" i="0" u="none" strike="noStrike" cap="none" normalizeH="0" baseline="0" dirty="0" smtClean="0">
                        <a:ln>
                          <a:noFill/>
                        </a:ln>
                        <a:solidFill>
                          <a:schemeClr val="tx1"/>
                        </a:solidFill>
                        <a:effectLst/>
                        <a:latin typeface="Times New Roman" pitchFamily="18" charset="0"/>
                        <a:ea typeface="Times New Roman"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100" b="1" i="1" u="none" strike="noStrike" cap="none" normalizeH="0" baseline="0" dirty="0" smtClean="0">
                          <a:ln>
                            <a:noFill/>
                          </a:ln>
                          <a:solidFill>
                            <a:schemeClr val="tx1"/>
                          </a:solidFill>
                          <a:effectLst/>
                          <a:latin typeface="Arial" pitchFamily="34" charset="0"/>
                          <a:ea typeface="Times New Roman" pitchFamily="18" charset="0"/>
                          <a:cs typeface="Arial" pitchFamily="34" charset="0"/>
                        </a:rPr>
                        <a:t>Because the supplies are not in stock.</a:t>
                      </a:r>
                      <a:endParaRPr kumimoji="0" lang="en-US" sz="1800" b="1" i="1" u="none" strike="noStrike" cap="none" normalizeH="0" baseline="0" dirty="0" smtClean="0">
                        <a:ln>
                          <a:noFill/>
                        </a:ln>
                        <a:solidFill>
                          <a:schemeClr val="tx1"/>
                        </a:solidFill>
                        <a:effectLst/>
                        <a:latin typeface="Arial" pitchFamily="34" charset="0"/>
                        <a:ea typeface="Times New Roman" pitchFamily="18" charset="0"/>
                        <a:cs typeface="Arial" pitchFamily="34" charset="0"/>
                      </a:endParaRPr>
                    </a:p>
                  </a:txBody>
                  <a:tcPr marT="45730" marB="4573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51827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dirty="0" smtClean="0">
                        <a:ln>
                          <a:noFill/>
                        </a:ln>
                        <a:solidFill>
                          <a:schemeClr val="tx1"/>
                        </a:solidFill>
                        <a:effectLst/>
                        <a:latin typeface="Arial" pitchFamily="34" charset="0"/>
                      </a:endParaRPr>
                    </a:p>
                  </a:txBody>
                  <a:tcPr marT="45730" marB="4573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08080"/>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2</a:t>
                      </a:r>
                      <a:r>
                        <a:rPr kumimoji="0" lang="en-US" sz="1100" b="0" i="0" u="none" strike="noStrike" cap="none" normalizeH="0" baseline="30000" dirty="0" smtClean="0">
                          <a:ln>
                            <a:noFill/>
                          </a:ln>
                          <a:solidFill>
                            <a:schemeClr val="tx1"/>
                          </a:solidFill>
                          <a:effectLst/>
                          <a:latin typeface="Arial" pitchFamily="34" charset="0"/>
                          <a:ea typeface="Times New Roman" pitchFamily="18" charset="0"/>
                          <a:cs typeface="Arial" pitchFamily="34" charset="0"/>
                        </a:rPr>
                        <a:t>nd</a:t>
                      </a:r>
                      <a:endParaRPr kumimoji="0" lang="en-US" sz="1000" b="0" i="0" u="none" strike="noStrike" cap="none" normalizeH="0" baseline="0" dirty="0" smtClean="0">
                        <a:ln>
                          <a:noFill/>
                        </a:ln>
                        <a:solidFill>
                          <a:schemeClr val="tx1"/>
                        </a:solidFill>
                        <a:effectLst/>
                        <a:latin typeface="Times New Roman" pitchFamily="18" charset="0"/>
                        <a:ea typeface="Times New Roman"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1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LAYER</a:t>
                      </a:r>
                      <a:endParaRPr kumimoji="0" lang="en-US" sz="18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endParaRPr>
                    </a:p>
                  </a:txBody>
                  <a:tcPr marT="45730" marB="45730" horzOverflow="overflow">
                    <a:lnL w="12700" cap="flat" cmpd="sng" algn="ctr">
                      <a:solidFill>
                        <a:srgbClr val="000000"/>
                      </a:solidFill>
                      <a:prstDash val="solid"/>
                      <a:round/>
                      <a:headEnd type="none" w="med" len="med"/>
                      <a:tailEnd type="none" w="med" len="med"/>
                    </a:lnL>
                    <a:lnR w="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66"/>
                    </a:solidFill>
                  </a:tcPr>
                </a:tc>
                <a:tc gridSpan="4">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WHY </a:t>
                      </a:r>
                      <a:r>
                        <a:rPr kumimoji="0" lang="en-US" sz="11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aren't the supplies in stock?</a:t>
                      </a:r>
                      <a:endParaRPr kumimoji="0" lang="en-US" sz="1000" b="0" i="0" u="none" strike="noStrike" cap="none" normalizeH="0" baseline="0" dirty="0" smtClean="0">
                        <a:ln>
                          <a:noFill/>
                        </a:ln>
                        <a:solidFill>
                          <a:schemeClr val="tx1"/>
                        </a:solidFill>
                        <a:effectLst/>
                        <a:latin typeface="Times New Roman" pitchFamily="18" charset="0"/>
                        <a:ea typeface="Times New Roman"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100" b="1" i="1" u="none" strike="noStrike" cap="none" normalizeH="0" baseline="0" dirty="0" smtClean="0">
                          <a:ln>
                            <a:noFill/>
                          </a:ln>
                          <a:solidFill>
                            <a:schemeClr val="tx1"/>
                          </a:solidFill>
                          <a:effectLst/>
                          <a:latin typeface="Arial" pitchFamily="34" charset="0"/>
                          <a:ea typeface="Times New Roman" pitchFamily="18" charset="0"/>
                          <a:cs typeface="Arial" pitchFamily="34" charset="0"/>
                        </a:rPr>
                        <a:t>Because the supply shipment has not been received.</a:t>
                      </a:r>
                      <a:endParaRPr kumimoji="0" lang="en-US" sz="1800" b="1" i="1" u="none" strike="noStrike" cap="none" normalizeH="0" baseline="0" dirty="0" smtClean="0">
                        <a:ln>
                          <a:noFill/>
                        </a:ln>
                        <a:solidFill>
                          <a:schemeClr val="tx1"/>
                        </a:solidFill>
                        <a:effectLst/>
                        <a:latin typeface="Arial" pitchFamily="34" charset="0"/>
                        <a:ea typeface="Times New Roman" pitchFamily="18" charset="0"/>
                        <a:cs typeface="Arial" pitchFamily="34" charset="0"/>
                      </a:endParaRPr>
                    </a:p>
                  </a:txBody>
                  <a:tcPr marT="45730" marB="45730" horzOverflow="overflow">
                    <a:lnL w="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c hMerge="1">
                  <a:txBody>
                    <a:bodyPr/>
                    <a:lstStyle/>
                    <a:p>
                      <a:endParaRPr lang="en-US"/>
                    </a:p>
                  </a:txBody>
                  <a:tcPr/>
                </a:tc>
                <a:tc hMerge="1">
                  <a:txBody>
                    <a:bodyPr/>
                    <a:lstStyle/>
                    <a:p>
                      <a:endParaRPr lang="en-US"/>
                    </a:p>
                  </a:txBody>
                  <a:tcPr/>
                </a:tc>
                <a:tc hMerge="1">
                  <a:txBody>
                    <a:bodyPr/>
                    <a:lstStyle/>
                    <a:p>
                      <a:endParaRPr lang="en-US"/>
                    </a:p>
                  </a:txBody>
                  <a:tcPr/>
                </a:tc>
              </a:tr>
              <a:tr h="51827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dirty="0" smtClean="0">
                        <a:ln>
                          <a:noFill/>
                        </a:ln>
                        <a:solidFill>
                          <a:schemeClr val="tx1"/>
                        </a:solidFill>
                        <a:effectLst/>
                        <a:latin typeface="Arial" pitchFamily="34" charset="0"/>
                      </a:endParaRPr>
                    </a:p>
                  </a:txBody>
                  <a:tcPr marT="45730" marB="4573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08080"/>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dirty="0" smtClean="0">
                        <a:ln>
                          <a:noFill/>
                        </a:ln>
                        <a:solidFill>
                          <a:schemeClr val="tx1"/>
                        </a:solidFill>
                        <a:effectLst/>
                        <a:latin typeface="Arial" pitchFamily="34" charset="0"/>
                      </a:endParaRPr>
                    </a:p>
                  </a:txBody>
                  <a:tcPr marT="45730" marB="45730" horzOverflow="overflow">
                    <a:lnL w="12700" cap="flat" cmpd="sng" algn="ctr">
                      <a:solidFill>
                        <a:srgbClr val="000000"/>
                      </a:solidFill>
                      <a:prstDash val="solid"/>
                      <a:round/>
                      <a:headEnd type="none" w="med" len="med"/>
                      <a:tailEnd type="none" w="med" len="med"/>
                    </a:lnL>
                    <a:lnR w="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08080"/>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3</a:t>
                      </a:r>
                      <a:r>
                        <a:rPr kumimoji="0" lang="en-US" sz="1100" b="0" i="0" u="none" strike="noStrike" cap="none" normalizeH="0" baseline="30000" dirty="0" smtClean="0">
                          <a:ln>
                            <a:noFill/>
                          </a:ln>
                          <a:solidFill>
                            <a:schemeClr val="tx1"/>
                          </a:solidFill>
                          <a:effectLst/>
                          <a:latin typeface="Arial" pitchFamily="34" charset="0"/>
                          <a:ea typeface="Times New Roman" pitchFamily="18" charset="0"/>
                          <a:cs typeface="Arial" pitchFamily="34" charset="0"/>
                        </a:rPr>
                        <a:t>rd</a:t>
                      </a:r>
                      <a:endParaRPr kumimoji="0" lang="en-US" sz="1000" b="0" i="0" u="none" strike="noStrike" cap="none" normalizeH="0" baseline="0" dirty="0" smtClean="0">
                        <a:ln>
                          <a:noFill/>
                        </a:ln>
                        <a:solidFill>
                          <a:schemeClr val="tx1"/>
                        </a:solidFill>
                        <a:effectLst/>
                        <a:latin typeface="Times New Roman" pitchFamily="18" charset="0"/>
                        <a:ea typeface="Times New Roman"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1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LAYER</a:t>
                      </a:r>
                      <a:endParaRPr kumimoji="0" lang="en-US" sz="18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endParaRPr>
                    </a:p>
                  </a:txBody>
                  <a:tcPr marT="45730" marB="45730" horzOverflow="overflow">
                    <a:lnL w="0" cap="flat" cmpd="sng" algn="ctr">
                      <a:solidFill>
                        <a:srgbClr val="000000"/>
                      </a:solidFill>
                      <a:prstDash val="solid"/>
                      <a:round/>
                      <a:headEnd type="none" w="med" len="med"/>
                      <a:tailEnd type="none" w="med" len="med"/>
                    </a:lnL>
                    <a:lnR w="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66"/>
                    </a:solidFill>
                  </a:tcPr>
                </a:tc>
                <a:tc gridSpan="3">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WHY </a:t>
                      </a:r>
                      <a:r>
                        <a:rPr kumimoji="0" lang="en-US" sz="11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hasn't the supply shipment been received?</a:t>
                      </a:r>
                      <a:endParaRPr kumimoji="0" lang="en-US" sz="1000" b="0" i="0" u="none" strike="noStrike" cap="none" normalizeH="0" baseline="0" dirty="0" smtClean="0">
                        <a:ln>
                          <a:noFill/>
                        </a:ln>
                        <a:solidFill>
                          <a:schemeClr val="tx1"/>
                        </a:solidFill>
                        <a:effectLst/>
                        <a:latin typeface="Times New Roman" pitchFamily="18" charset="0"/>
                        <a:ea typeface="Times New Roman"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100" b="1" i="1" u="none" strike="noStrike" cap="none" normalizeH="0" baseline="0" dirty="0" smtClean="0">
                          <a:ln>
                            <a:noFill/>
                          </a:ln>
                          <a:solidFill>
                            <a:schemeClr val="tx1"/>
                          </a:solidFill>
                          <a:effectLst/>
                          <a:latin typeface="Arial" pitchFamily="34" charset="0"/>
                          <a:ea typeface="Times New Roman" pitchFamily="18" charset="0"/>
                          <a:cs typeface="Arial" pitchFamily="34" charset="0"/>
                        </a:rPr>
                        <a:t>Because the order was placed late.</a:t>
                      </a:r>
                      <a:endParaRPr kumimoji="0" lang="en-US" sz="1800" b="1" i="1" u="none" strike="noStrike" cap="none" normalizeH="0" baseline="0" dirty="0" smtClean="0">
                        <a:ln>
                          <a:noFill/>
                        </a:ln>
                        <a:solidFill>
                          <a:schemeClr val="tx1"/>
                        </a:solidFill>
                        <a:effectLst/>
                        <a:latin typeface="Arial" pitchFamily="34" charset="0"/>
                        <a:ea typeface="Times New Roman" pitchFamily="18" charset="0"/>
                        <a:cs typeface="Arial" pitchFamily="34" charset="0"/>
                      </a:endParaRPr>
                    </a:p>
                  </a:txBody>
                  <a:tcPr marT="45730" marB="45730" horzOverflow="overflow">
                    <a:lnL w="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c hMerge="1">
                  <a:txBody>
                    <a:bodyPr/>
                    <a:lstStyle/>
                    <a:p>
                      <a:endParaRPr lang="en-US"/>
                    </a:p>
                  </a:txBody>
                  <a:tcPr/>
                </a:tc>
                <a:tc hMerge="1">
                  <a:txBody>
                    <a:bodyPr/>
                    <a:lstStyle/>
                    <a:p>
                      <a:endParaRPr lang="en-US"/>
                    </a:p>
                  </a:txBody>
                  <a:tcPr/>
                </a:tc>
              </a:tr>
              <a:tr h="51827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dirty="0" smtClean="0">
                        <a:ln>
                          <a:noFill/>
                        </a:ln>
                        <a:solidFill>
                          <a:schemeClr val="tx1"/>
                        </a:solidFill>
                        <a:effectLst/>
                        <a:latin typeface="Arial" pitchFamily="34" charset="0"/>
                      </a:endParaRPr>
                    </a:p>
                  </a:txBody>
                  <a:tcPr marT="45730" marB="4573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08080"/>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dirty="0" smtClean="0">
                        <a:ln>
                          <a:noFill/>
                        </a:ln>
                        <a:solidFill>
                          <a:schemeClr val="tx1"/>
                        </a:solidFill>
                        <a:effectLst/>
                        <a:latin typeface="Arial" pitchFamily="34" charset="0"/>
                      </a:endParaRPr>
                    </a:p>
                  </a:txBody>
                  <a:tcPr marT="45730" marB="45730" horzOverflow="overflow">
                    <a:lnL w="12700" cap="flat" cmpd="sng" algn="ctr">
                      <a:solidFill>
                        <a:srgbClr val="000000"/>
                      </a:solidFill>
                      <a:prstDash val="solid"/>
                      <a:round/>
                      <a:headEnd type="none" w="med" len="med"/>
                      <a:tailEnd type="none" w="med" len="med"/>
                    </a:lnL>
                    <a:lnR w="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08080"/>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dirty="0" smtClean="0">
                        <a:ln>
                          <a:noFill/>
                        </a:ln>
                        <a:solidFill>
                          <a:schemeClr val="tx1"/>
                        </a:solidFill>
                        <a:effectLst/>
                        <a:latin typeface="Arial" pitchFamily="34" charset="0"/>
                      </a:endParaRPr>
                    </a:p>
                  </a:txBody>
                  <a:tcPr marT="45730" marB="45730" horzOverflow="overflow">
                    <a:lnL w="0" cap="flat" cmpd="sng" algn="ctr">
                      <a:solidFill>
                        <a:srgbClr val="000000"/>
                      </a:solidFill>
                      <a:prstDash val="solid"/>
                      <a:round/>
                      <a:headEnd type="none" w="med" len="med"/>
                      <a:tailEnd type="none" w="med" len="med"/>
                    </a:lnL>
                    <a:lnR w="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08080"/>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4</a:t>
                      </a:r>
                      <a:r>
                        <a:rPr kumimoji="0" lang="en-US" sz="1100" b="0" i="0" u="none" strike="noStrike" cap="none" normalizeH="0" baseline="30000" dirty="0" smtClean="0">
                          <a:ln>
                            <a:noFill/>
                          </a:ln>
                          <a:solidFill>
                            <a:schemeClr val="tx1"/>
                          </a:solidFill>
                          <a:effectLst/>
                          <a:latin typeface="Arial" pitchFamily="34" charset="0"/>
                          <a:ea typeface="Times New Roman" pitchFamily="18" charset="0"/>
                          <a:cs typeface="Arial" pitchFamily="34" charset="0"/>
                        </a:rPr>
                        <a:t>TH</a:t>
                      </a:r>
                      <a:endParaRPr kumimoji="0" lang="en-US" sz="1000" b="0" i="0" u="none" strike="noStrike" cap="none" normalizeH="0" baseline="0" dirty="0" smtClean="0">
                        <a:ln>
                          <a:noFill/>
                        </a:ln>
                        <a:solidFill>
                          <a:schemeClr val="tx1"/>
                        </a:solidFill>
                        <a:effectLst/>
                        <a:latin typeface="Times New Roman" pitchFamily="18" charset="0"/>
                        <a:ea typeface="Times New Roman"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1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LAYER</a:t>
                      </a:r>
                      <a:endParaRPr kumimoji="0" lang="en-US" sz="18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endParaRPr>
                    </a:p>
                  </a:txBody>
                  <a:tcPr marT="45730" marB="45730" horzOverflow="overflow">
                    <a:lnL w="0" cap="flat" cmpd="sng" algn="ctr">
                      <a:solidFill>
                        <a:srgbClr val="000000"/>
                      </a:solidFill>
                      <a:prstDash val="solid"/>
                      <a:round/>
                      <a:headEnd type="none" w="med" len="med"/>
                      <a:tailEnd type="none" w="med" len="med"/>
                    </a:lnL>
                    <a:lnR w="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66"/>
                    </a:solidFill>
                  </a:tcPr>
                </a:tc>
                <a:tc gridSpan="2">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0" i="1" u="none" strike="noStrike" cap="none" normalizeH="0" baseline="0" dirty="0" smtClean="0">
                          <a:ln>
                            <a:noFill/>
                          </a:ln>
                          <a:solidFill>
                            <a:schemeClr val="tx1"/>
                          </a:solidFill>
                          <a:effectLst/>
                          <a:latin typeface="Arial" pitchFamily="34" charset="0"/>
                          <a:ea typeface="Times New Roman" pitchFamily="18" charset="0"/>
                          <a:cs typeface="Arial" pitchFamily="34" charset="0"/>
                        </a:rPr>
                        <a:t>WHY was the order placed late?</a:t>
                      </a:r>
                      <a:endParaRPr kumimoji="0" lang="en-US" sz="1000" b="0" i="1" u="none" strike="noStrike" cap="none" normalizeH="0" baseline="0" dirty="0" smtClean="0">
                        <a:ln>
                          <a:noFill/>
                        </a:ln>
                        <a:solidFill>
                          <a:schemeClr val="tx1"/>
                        </a:solidFill>
                        <a:effectLst/>
                        <a:latin typeface="Times New Roman" pitchFamily="18" charset="0"/>
                        <a:ea typeface="Times New Roman"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100" b="1" i="1" u="none" strike="noStrike" cap="none" normalizeH="0" baseline="0" dirty="0" smtClean="0">
                          <a:ln>
                            <a:noFill/>
                          </a:ln>
                          <a:solidFill>
                            <a:schemeClr val="tx1"/>
                          </a:solidFill>
                          <a:effectLst/>
                          <a:latin typeface="Arial" pitchFamily="34" charset="0"/>
                          <a:ea typeface="Times New Roman" pitchFamily="18" charset="0"/>
                          <a:cs typeface="Arial" pitchFamily="34" charset="0"/>
                        </a:rPr>
                        <a:t>Because the order / request for supplies takes 3 weeks to get approved.</a:t>
                      </a:r>
                      <a:endParaRPr kumimoji="0" lang="en-US" sz="1800" b="1" i="1" u="none" strike="noStrike" cap="none" normalizeH="0" baseline="0" dirty="0" smtClean="0">
                        <a:ln>
                          <a:noFill/>
                        </a:ln>
                        <a:solidFill>
                          <a:schemeClr val="tx1"/>
                        </a:solidFill>
                        <a:effectLst/>
                        <a:latin typeface="Arial" pitchFamily="34" charset="0"/>
                        <a:ea typeface="Times New Roman" pitchFamily="18" charset="0"/>
                        <a:cs typeface="Arial" pitchFamily="34" charset="0"/>
                      </a:endParaRPr>
                    </a:p>
                  </a:txBody>
                  <a:tcPr marT="45730" marB="45730" horzOverflow="overflow">
                    <a:lnL w="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c hMerge="1">
                  <a:txBody>
                    <a:bodyPr/>
                    <a:lstStyle/>
                    <a:p>
                      <a:endParaRPr lang="en-US"/>
                    </a:p>
                  </a:txBody>
                  <a:tcPr/>
                </a:tc>
              </a:tr>
              <a:tr h="92984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dirty="0" smtClean="0">
                        <a:ln>
                          <a:noFill/>
                        </a:ln>
                        <a:solidFill>
                          <a:schemeClr val="tx1"/>
                        </a:solidFill>
                        <a:effectLst/>
                        <a:latin typeface="Arial" pitchFamily="34" charset="0"/>
                      </a:endParaRPr>
                    </a:p>
                  </a:txBody>
                  <a:tcPr marT="45730" marB="4573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08080"/>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dirty="0" smtClean="0">
                        <a:ln>
                          <a:noFill/>
                        </a:ln>
                        <a:solidFill>
                          <a:schemeClr val="tx1"/>
                        </a:solidFill>
                        <a:effectLst/>
                        <a:latin typeface="Arial" pitchFamily="34" charset="0"/>
                      </a:endParaRPr>
                    </a:p>
                  </a:txBody>
                  <a:tcPr marT="45730" marB="45730" horzOverflow="overflow">
                    <a:lnL w="12700" cap="flat" cmpd="sng" algn="ctr">
                      <a:solidFill>
                        <a:srgbClr val="000000"/>
                      </a:solidFill>
                      <a:prstDash val="solid"/>
                      <a:round/>
                      <a:headEnd type="none" w="med" len="med"/>
                      <a:tailEnd type="none" w="med" len="med"/>
                    </a:lnL>
                    <a:lnR w="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08080"/>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dirty="0" smtClean="0">
                        <a:ln>
                          <a:noFill/>
                        </a:ln>
                        <a:solidFill>
                          <a:schemeClr val="tx1"/>
                        </a:solidFill>
                        <a:effectLst/>
                        <a:latin typeface="Arial" pitchFamily="34" charset="0"/>
                      </a:endParaRPr>
                    </a:p>
                  </a:txBody>
                  <a:tcPr marT="45730" marB="45730" horzOverflow="overflow">
                    <a:lnL w="0" cap="flat" cmpd="sng" algn="ctr">
                      <a:solidFill>
                        <a:srgbClr val="000000"/>
                      </a:solidFill>
                      <a:prstDash val="solid"/>
                      <a:round/>
                      <a:headEnd type="none" w="med" len="med"/>
                      <a:tailEnd type="none" w="med" len="med"/>
                    </a:lnL>
                    <a:lnR w="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08080"/>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dirty="0" smtClean="0">
                        <a:ln>
                          <a:noFill/>
                        </a:ln>
                        <a:solidFill>
                          <a:schemeClr val="tx1"/>
                        </a:solidFill>
                        <a:effectLst/>
                        <a:latin typeface="Arial" pitchFamily="34" charset="0"/>
                      </a:endParaRPr>
                    </a:p>
                  </a:txBody>
                  <a:tcPr marT="45730" marB="45730" horzOverflow="overflow">
                    <a:lnL w="0" cap="flat" cmpd="sng" algn="ctr">
                      <a:solidFill>
                        <a:srgbClr val="000000"/>
                      </a:solidFill>
                      <a:prstDash val="solid"/>
                      <a:round/>
                      <a:headEnd type="none" w="med" len="med"/>
                      <a:tailEnd type="none" w="med" len="med"/>
                    </a:lnL>
                    <a:lnR w="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08080"/>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5</a:t>
                      </a:r>
                      <a:r>
                        <a:rPr kumimoji="0" lang="en-US" sz="1100" b="0" i="0" u="none" strike="noStrike" cap="none" normalizeH="0" baseline="30000" dirty="0" smtClean="0">
                          <a:ln>
                            <a:noFill/>
                          </a:ln>
                          <a:solidFill>
                            <a:schemeClr val="tx1"/>
                          </a:solidFill>
                          <a:effectLst/>
                          <a:latin typeface="Arial" pitchFamily="34" charset="0"/>
                          <a:ea typeface="Times New Roman" pitchFamily="18" charset="0"/>
                          <a:cs typeface="Arial" pitchFamily="34" charset="0"/>
                        </a:rPr>
                        <a:t>th</a:t>
                      </a:r>
                      <a:r>
                        <a:rPr kumimoji="0" lang="en-US" sz="11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endParaRPr kumimoji="0" lang="en-US" sz="1000" b="0" i="0" u="none" strike="noStrike" cap="none" normalizeH="0" baseline="0" dirty="0" smtClean="0">
                        <a:ln>
                          <a:noFill/>
                        </a:ln>
                        <a:solidFill>
                          <a:schemeClr val="tx1"/>
                        </a:solidFill>
                        <a:effectLst/>
                        <a:latin typeface="Times New Roman" pitchFamily="18" charset="0"/>
                        <a:ea typeface="Times New Roman"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1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LAYER</a:t>
                      </a:r>
                      <a:endParaRPr kumimoji="0" lang="en-US" sz="1000" b="0" i="0" u="none" strike="noStrike" cap="none" normalizeH="0" baseline="0" dirty="0" smtClean="0">
                        <a:ln>
                          <a:noFill/>
                        </a:ln>
                        <a:solidFill>
                          <a:schemeClr val="tx1"/>
                        </a:solidFill>
                        <a:effectLst/>
                        <a:latin typeface="Times New Roman" pitchFamily="18" charset="0"/>
                        <a:ea typeface="Times New Roman"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100" b="1" i="1" u="none" strike="noStrike" cap="none" normalizeH="0" baseline="0" dirty="0" smtClean="0">
                          <a:ln>
                            <a:noFill/>
                          </a:ln>
                          <a:solidFill>
                            <a:schemeClr val="tx1"/>
                          </a:solidFill>
                          <a:effectLst/>
                          <a:latin typeface="Arial" pitchFamily="34" charset="0"/>
                          <a:ea typeface="Times New Roman" pitchFamily="18" charset="0"/>
                          <a:cs typeface="Arial" pitchFamily="34" charset="0"/>
                        </a:rPr>
                        <a:t>THE ROOT</a:t>
                      </a:r>
                      <a:endParaRPr kumimoji="0" lang="en-US" sz="1000" b="0" i="1" u="none" strike="noStrike" cap="none" normalizeH="0" baseline="0" dirty="0" smtClean="0">
                        <a:ln>
                          <a:noFill/>
                        </a:ln>
                        <a:solidFill>
                          <a:schemeClr val="tx1"/>
                        </a:solidFill>
                        <a:effectLst/>
                        <a:latin typeface="Times New Roman" pitchFamily="18" charset="0"/>
                        <a:ea typeface="Times New Roman"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100" b="1" i="1" u="none" strike="noStrike" cap="none" normalizeH="0" baseline="0" dirty="0" smtClean="0">
                          <a:ln>
                            <a:noFill/>
                          </a:ln>
                          <a:solidFill>
                            <a:schemeClr val="tx1"/>
                          </a:solidFill>
                          <a:effectLst/>
                          <a:latin typeface="Arial" pitchFamily="34" charset="0"/>
                          <a:ea typeface="Times New Roman" pitchFamily="18" charset="0"/>
                          <a:cs typeface="Arial" pitchFamily="34" charset="0"/>
                        </a:rPr>
                        <a:t>CAUSE</a:t>
                      </a:r>
                      <a:endParaRPr kumimoji="0" lang="en-US" sz="1800" b="0" i="1" u="none" strike="noStrike" cap="none" normalizeH="0" baseline="0" dirty="0" smtClean="0">
                        <a:ln>
                          <a:noFill/>
                        </a:ln>
                        <a:solidFill>
                          <a:schemeClr val="tx1"/>
                        </a:solidFill>
                        <a:effectLst/>
                        <a:latin typeface="Arial" pitchFamily="34" charset="0"/>
                        <a:ea typeface="Times New Roman" pitchFamily="18" charset="0"/>
                        <a:cs typeface="Arial" pitchFamily="34" charset="0"/>
                      </a:endParaRPr>
                    </a:p>
                  </a:txBody>
                  <a:tcPr marT="45730" marB="45730" horzOverflow="overflow">
                    <a:lnL w="0" cap="flat" cmpd="sng" algn="ctr">
                      <a:solidFill>
                        <a:srgbClr val="000000"/>
                      </a:solidFill>
                      <a:prstDash val="solid"/>
                      <a:round/>
                      <a:headEnd type="none" w="med" len="med"/>
                      <a:tailEnd type="none" w="med" len="med"/>
                    </a:lnL>
                    <a:lnR w="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66"/>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WHY</a:t>
                      </a:r>
                      <a:r>
                        <a:rPr kumimoji="0" lang="en-US" sz="11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does the order / request for supplies take 3 weeks to get approved?</a:t>
                      </a:r>
                      <a:endParaRPr kumimoji="0" lang="en-US" sz="1000" b="0" i="0" u="none" strike="noStrike" cap="none" normalizeH="0" baseline="0" dirty="0" smtClean="0">
                        <a:ln>
                          <a:noFill/>
                        </a:ln>
                        <a:solidFill>
                          <a:schemeClr val="tx1"/>
                        </a:solidFill>
                        <a:effectLst/>
                        <a:latin typeface="Times New Roman" pitchFamily="18" charset="0"/>
                        <a:ea typeface="Times New Roman"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000" b="0" i="0" u="none" strike="noStrike" cap="none" normalizeH="0" baseline="0" dirty="0" smtClean="0">
                        <a:ln>
                          <a:noFill/>
                        </a:ln>
                        <a:solidFill>
                          <a:schemeClr val="tx1"/>
                        </a:solidFill>
                        <a:effectLst/>
                        <a:latin typeface="Times New Roman" pitchFamily="18" charset="0"/>
                        <a:ea typeface="Times New Roman"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100" b="1" i="1" u="none" strike="noStrike" cap="none" normalizeH="0" baseline="0" dirty="0" smtClean="0">
                          <a:ln>
                            <a:noFill/>
                          </a:ln>
                          <a:solidFill>
                            <a:schemeClr val="tx1"/>
                          </a:solidFill>
                          <a:effectLst/>
                          <a:latin typeface="Arial" pitchFamily="34" charset="0"/>
                          <a:ea typeface="Times New Roman" pitchFamily="18" charset="0"/>
                          <a:cs typeface="Arial" pitchFamily="34" charset="0"/>
                        </a:rPr>
                        <a:t>Because it is in transit for 12 days, going from one approval authority to another (total approvals needed = 5).</a:t>
                      </a:r>
                      <a:endParaRPr kumimoji="0" lang="en-US" sz="1800" b="1" i="1" u="none" strike="noStrike" cap="none" normalizeH="0" baseline="0" dirty="0" smtClean="0">
                        <a:ln>
                          <a:noFill/>
                        </a:ln>
                        <a:solidFill>
                          <a:schemeClr val="tx1"/>
                        </a:solidFill>
                        <a:effectLst/>
                        <a:latin typeface="Arial" pitchFamily="34" charset="0"/>
                        <a:ea typeface="Times New Roman" pitchFamily="18" charset="0"/>
                        <a:cs typeface="Arial" pitchFamily="34" charset="0"/>
                      </a:endParaRPr>
                    </a:p>
                  </a:txBody>
                  <a:tcPr marT="45730" marB="45730" horzOverflow="overflow">
                    <a:lnL w="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r>
            </a:tbl>
          </a:graphicData>
        </a:graphic>
      </p:graphicFrame>
      <p:sp>
        <p:nvSpPr>
          <p:cNvPr id="221223" name="Rectangle 39"/>
          <p:cNvSpPr>
            <a:spLocks noChangeArrowheads="1"/>
          </p:cNvSpPr>
          <p:nvPr/>
        </p:nvSpPr>
        <p:spPr bwMode="auto">
          <a:xfrm>
            <a:off x="0" y="4989513"/>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eaLnBrk="0" hangingPunct="0">
              <a:defRPr sz="2200" u="sng">
                <a:solidFill>
                  <a:schemeClr val="tx1"/>
                </a:solidFill>
                <a:latin typeface="Arial" panose="020B0604020202020204" pitchFamily="34" charset="0"/>
              </a:defRPr>
            </a:lvl1pPr>
            <a:lvl2pPr marL="742950" indent="-285750" eaLnBrk="0" hangingPunct="0">
              <a:defRPr sz="2200" u="sng">
                <a:solidFill>
                  <a:schemeClr val="tx1"/>
                </a:solidFill>
                <a:latin typeface="Arial" panose="020B0604020202020204" pitchFamily="34" charset="0"/>
              </a:defRPr>
            </a:lvl2pPr>
            <a:lvl3pPr marL="1143000" indent="-228600" eaLnBrk="0" hangingPunct="0">
              <a:defRPr sz="2200" u="sng">
                <a:solidFill>
                  <a:schemeClr val="tx1"/>
                </a:solidFill>
                <a:latin typeface="Arial" panose="020B0604020202020204" pitchFamily="34" charset="0"/>
              </a:defRPr>
            </a:lvl3pPr>
            <a:lvl4pPr marL="1600200" indent="-228600" eaLnBrk="0" hangingPunct="0">
              <a:defRPr sz="2200" u="sng">
                <a:solidFill>
                  <a:schemeClr val="tx1"/>
                </a:solidFill>
                <a:latin typeface="Arial" panose="020B0604020202020204" pitchFamily="34" charset="0"/>
              </a:defRPr>
            </a:lvl4pPr>
            <a:lvl5pPr marL="2057400" indent="-228600" eaLnBrk="0" hangingPunct="0">
              <a:defRPr sz="2200" u="sng">
                <a:solidFill>
                  <a:schemeClr val="tx1"/>
                </a:solidFill>
                <a:latin typeface="Arial" panose="020B0604020202020204" pitchFamily="34" charset="0"/>
              </a:defRPr>
            </a:lvl5pPr>
            <a:lvl6pPr marL="2514600" indent="-228600" eaLnBrk="0" fontAlgn="base" hangingPunct="0">
              <a:spcBef>
                <a:spcPct val="0"/>
              </a:spcBef>
              <a:spcAft>
                <a:spcPct val="0"/>
              </a:spcAft>
              <a:defRPr sz="2200" u="sng">
                <a:solidFill>
                  <a:schemeClr val="tx1"/>
                </a:solidFill>
                <a:latin typeface="Arial" panose="020B0604020202020204" pitchFamily="34" charset="0"/>
              </a:defRPr>
            </a:lvl6pPr>
            <a:lvl7pPr marL="2971800" indent="-228600" eaLnBrk="0" fontAlgn="base" hangingPunct="0">
              <a:spcBef>
                <a:spcPct val="0"/>
              </a:spcBef>
              <a:spcAft>
                <a:spcPct val="0"/>
              </a:spcAft>
              <a:defRPr sz="2200" u="sng">
                <a:solidFill>
                  <a:schemeClr val="tx1"/>
                </a:solidFill>
                <a:latin typeface="Arial" panose="020B0604020202020204" pitchFamily="34" charset="0"/>
              </a:defRPr>
            </a:lvl7pPr>
            <a:lvl8pPr marL="3429000" indent="-228600" eaLnBrk="0" fontAlgn="base" hangingPunct="0">
              <a:spcBef>
                <a:spcPct val="0"/>
              </a:spcBef>
              <a:spcAft>
                <a:spcPct val="0"/>
              </a:spcAft>
              <a:defRPr sz="2200" u="sng">
                <a:solidFill>
                  <a:schemeClr val="tx1"/>
                </a:solidFill>
                <a:latin typeface="Arial" panose="020B0604020202020204" pitchFamily="34" charset="0"/>
              </a:defRPr>
            </a:lvl8pPr>
            <a:lvl9pPr marL="3886200" indent="-228600" eaLnBrk="0" fontAlgn="base" hangingPunct="0">
              <a:spcBef>
                <a:spcPct val="0"/>
              </a:spcBef>
              <a:spcAft>
                <a:spcPct val="0"/>
              </a:spcAft>
              <a:defRPr sz="2200" u="sng">
                <a:solidFill>
                  <a:schemeClr val="tx1"/>
                </a:solidFill>
                <a:latin typeface="Arial" panose="020B0604020202020204" pitchFamily="34" charset="0"/>
              </a:defRPr>
            </a:lvl9pPr>
          </a:lstStyle>
          <a:p>
            <a:pPr eaLnBrk="1" hangingPunct="1"/>
            <a:endParaRPr lang="en-US" altLang="en-US" sz="1800" u="none" dirty="0"/>
          </a:p>
        </p:txBody>
      </p:sp>
      <p:sp>
        <p:nvSpPr>
          <p:cNvPr id="221224" name="Text Box 40"/>
          <p:cNvSpPr txBox="1">
            <a:spLocks noChangeArrowheads="1"/>
          </p:cNvSpPr>
          <p:nvPr/>
        </p:nvSpPr>
        <p:spPr bwMode="auto">
          <a:xfrm>
            <a:off x="457200" y="2057400"/>
            <a:ext cx="792480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200" u="sng">
                <a:solidFill>
                  <a:schemeClr val="tx1"/>
                </a:solidFill>
                <a:latin typeface="Arial" panose="020B0604020202020204" pitchFamily="34" charset="0"/>
              </a:defRPr>
            </a:lvl1pPr>
            <a:lvl2pPr marL="742950" indent="-285750" eaLnBrk="0" hangingPunct="0">
              <a:defRPr sz="2200" u="sng">
                <a:solidFill>
                  <a:schemeClr val="tx1"/>
                </a:solidFill>
                <a:latin typeface="Arial" panose="020B0604020202020204" pitchFamily="34" charset="0"/>
              </a:defRPr>
            </a:lvl2pPr>
            <a:lvl3pPr marL="1143000" indent="-228600" eaLnBrk="0" hangingPunct="0">
              <a:defRPr sz="2200" u="sng">
                <a:solidFill>
                  <a:schemeClr val="tx1"/>
                </a:solidFill>
                <a:latin typeface="Arial" panose="020B0604020202020204" pitchFamily="34" charset="0"/>
              </a:defRPr>
            </a:lvl3pPr>
            <a:lvl4pPr marL="1600200" indent="-228600" eaLnBrk="0" hangingPunct="0">
              <a:defRPr sz="2200" u="sng">
                <a:solidFill>
                  <a:schemeClr val="tx1"/>
                </a:solidFill>
                <a:latin typeface="Arial" panose="020B0604020202020204" pitchFamily="34" charset="0"/>
              </a:defRPr>
            </a:lvl4pPr>
            <a:lvl5pPr marL="2057400" indent="-228600" eaLnBrk="0" hangingPunct="0">
              <a:defRPr sz="2200" u="sng">
                <a:solidFill>
                  <a:schemeClr val="tx1"/>
                </a:solidFill>
                <a:latin typeface="Arial" panose="020B0604020202020204" pitchFamily="34" charset="0"/>
              </a:defRPr>
            </a:lvl5pPr>
            <a:lvl6pPr marL="2514600" indent="-228600" eaLnBrk="0" fontAlgn="base" hangingPunct="0">
              <a:spcBef>
                <a:spcPct val="0"/>
              </a:spcBef>
              <a:spcAft>
                <a:spcPct val="0"/>
              </a:spcAft>
              <a:defRPr sz="2200" u="sng">
                <a:solidFill>
                  <a:schemeClr val="tx1"/>
                </a:solidFill>
                <a:latin typeface="Arial" panose="020B0604020202020204" pitchFamily="34" charset="0"/>
              </a:defRPr>
            </a:lvl6pPr>
            <a:lvl7pPr marL="2971800" indent="-228600" eaLnBrk="0" fontAlgn="base" hangingPunct="0">
              <a:spcBef>
                <a:spcPct val="0"/>
              </a:spcBef>
              <a:spcAft>
                <a:spcPct val="0"/>
              </a:spcAft>
              <a:defRPr sz="2200" u="sng">
                <a:solidFill>
                  <a:schemeClr val="tx1"/>
                </a:solidFill>
                <a:latin typeface="Arial" panose="020B0604020202020204" pitchFamily="34" charset="0"/>
              </a:defRPr>
            </a:lvl7pPr>
            <a:lvl8pPr marL="3429000" indent="-228600" eaLnBrk="0" fontAlgn="base" hangingPunct="0">
              <a:spcBef>
                <a:spcPct val="0"/>
              </a:spcBef>
              <a:spcAft>
                <a:spcPct val="0"/>
              </a:spcAft>
              <a:defRPr sz="2200" u="sng">
                <a:solidFill>
                  <a:schemeClr val="tx1"/>
                </a:solidFill>
                <a:latin typeface="Arial" panose="020B0604020202020204" pitchFamily="34" charset="0"/>
              </a:defRPr>
            </a:lvl8pPr>
            <a:lvl9pPr marL="3886200" indent="-228600" eaLnBrk="0" fontAlgn="base" hangingPunct="0">
              <a:spcBef>
                <a:spcPct val="0"/>
              </a:spcBef>
              <a:spcAft>
                <a:spcPct val="0"/>
              </a:spcAft>
              <a:defRPr sz="2200" u="sng">
                <a:solidFill>
                  <a:schemeClr val="tx1"/>
                </a:solidFill>
                <a:latin typeface="Arial" panose="020B0604020202020204" pitchFamily="34" charset="0"/>
              </a:defRPr>
            </a:lvl9pPr>
          </a:lstStyle>
          <a:p>
            <a:pPr eaLnBrk="1" hangingPunct="1"/>
            <a:r>
              <a:rPr lang="en-US" altLang="en-US" sz="2000" i="1" u="none" dirty="0">
                <a:latin typeface="Times New Roman" panose="02020603050405020304" pitchFamily="18" charset="0"/>
              </a:rPr>
              <a:t>PROBLEM:  SUPPLY ORDERS AREN'T FILLED ON TIME</a:t>
            </a:r>
          </a:p>
        </p:txBody>
      </p:sp>
      <p:pic>
        <p:nvPicPr>
          <p:cNvPr id="221225" name="Picture 49" descr="CHECKMRK"/>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62000" y="228600"/>
            <a:ext cx="349250" cy="514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664366009"/>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4258" name="Rectangle 2"/>
          <p:cNvSpPr>
            <a:spLocks noGrp="1" noChangeArrowheads="1"/>
          </p:cNvSpPr>
          <p:nvPr>
            <p:ph type="title"/>
          </p:nvPr>
        </p:nvSpPr>
        <p:spPr>
          <a:xfrm>
            <a:off x="838200" y="0"/>
            <a:ext cx="6629400" cy="838200"/>
          </a:xfrm>
        </p:spPr>
        <p:txBody>
          <a:bodyPr/>
          <a:lstStyle/>
          <a:p>
            <a:pPr algn="l" eaLnBrk="1" hangingPunct="1"/>
            <a:r>
              <a:rPr lang="en-US" altLang="en-US" sz="4000" dirty="0" smtClean="0"/>
              <a:t>Why Technique Example</a:t>
            </a:r>
          </a:p>
        </p:txBody>
      </p:sp>
      <p:pic>
        <p:nvPicPr>
          <p:cNvPr id="224259" name="Picture 3" descr="5 Whys Systematic Failur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200" y="838200"/>
            <a:ext cx="8077200" cy="4824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24260" name="Text Box 4"/>
          <p:cNvSpPr txBox="1">
            <a:spLocks noChangeArrowheads="1"/>
          </p:cNvSpPr>
          <p:nvPr/>
        </p:nvSpPr>
        <p:spPr bwMode="auto">
          <a:xfrm>
            <a:off x="457200" y="5791200"/>
            <a:ext cx="8229600"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200" u="sng">
                <a:solidFill>
                  <a:schemeClr val="tx1"/>
                </a:solidFill>
                <a:latin typeface="Arial" panose="020B0604020202020204" pitchFamily="34" charset="0"/>
              </a:defRPr>
            </a:lvl1pPr>
            <a:lvl2pPr marL="742950" indent="-285750" eaLnBrk="0" hangingPunct="0">
              <a:defRPr sz="2200" u="sng">
                <a:solidFill>
                  <a:schemeClr val="tx1"/>
                </a:solidFill>
                <a:latin typeface="Arial" panose="020B0604020202020204" pitchFamily="34" charset="0"/>
              </a:defRPr>
            </a:lvl2pPr>
            <a:lvl3pPr marL="1143000" indent="-228600" eaLnBrk="0" hangingPunct="0">
              <a:defRPr sz="2200" u="sng">
                <a:solidFill>
                  <a:schemeClr val="tx1"/>
                </a:solidFill>
                <a:latin typeface="Arial" panose="020B0604020202020204" pitchFamily="34" charset="0"/>
              </a:defRPr>
            </a:lvl3pPr>
            <a:lvl4pPr marL="1600200" indent="-228600" eaLnBrk="0" hangingPunct="0">
              <a:defRPr sz="2200" u="sng">
                <a:solidFill>
                  <a:schemeClr val="tx1"/>
                </a:solidFill>
                <a:latin typeface="Arial" panose="020B0604020202020204" pitchFamily="34" charset="0"/>
              </a:defRPr>
            </a:lvl4pPr>
            <a:lvl5pPr marL="2057400" indent="-228600" eaLnBrk="0" hangingPunct="0">
              <a:defRPr sz="2200" u="sng">
                <a:solidFill>
                  <a:schemeClr val="tx1"/>
                </a:solidFill>
                <a:latin typeface="Arial" panose="020B0604020202020204" pitchFamily="34" charset="0"/>
              </a:defRPr>
            </a:lvl5pPr>
            <a:lvl6pPr marL="2514600" indent="-228600" eaLnBrk="0" fontAlgn="base" hangingPunct="0">
              <a:spcBef>
                <a:spcPct val="0"/>
              </a:spcBef>
              <a:spcAft>
                <a:spcPct val="0"/>
              </a:spcAft>
              <a:defRPr sz="2200" u="sng">
                <a:solidFill>
                  <a:schemeClr val="tx1"/>
                </a:solidFill>
                <a:latin typeface="Arial" panose="020B0604020202020204" pitchFamily="34" charset="0"/>
              </a:defRPr>
            </a:lvl6pPr>
            <a:lvl7pPr marL="2971800" indent="-228600" eaLnBrk="0" fontAlgn="base" hangingPunct="0">
              <a:spcBef>
                <a:spcPct val="0"/>
              </a:spcBef>
              <a:spcAft>
                <a:spcPct val="0"/>
              </a:spcAft>
              <a:defRPr sz="2200" u="sng">
                <a:solidFill>
                  <a:schemeClr val="tx1"/>
                </a:solidFill>
                <a:latin typeface="Arial" panose="020B0604020202020204" pitchFamily="34" charset="0"/>
              </a:defRPr>
            </a:lvl7pPr>
            <a:lvl8pPr marL="3429000" indent="-228600" eaLnBrk="0" fontAlgn="base" hangingPunct="0">
              <a:spcBef>
                <a:spcPct val="0"/>
              </a:spcBef>
              <a:spcAft>
                <a:spcPct val="0"/>
              </a:spcAft>
              <a:defRPr sz="2200" u="sng">
                <a:solidFill>
                  <a:schemeClr val="tx1"/>
                </a:solidFill>
                <a:latin typeface="Arial" panose="020B0604020202020204" pitchFamily="34" charset="0"/>
              </a:defRPr>
            </a:lvl8pPr>
            <a:lvl9pPr marL="3886200" indent="-228600" eaLnBrk="0" fontAlgn="base" hangingPunct="0">
              <a:spcBef>
                <a:spcPct val="0"/>
              </a:spcBef>
              <a:spcAft>
                <a:spcPct val="0"/>
              </a:spcAft>
              <a:defRPr sz="2200" u="sng">
                <a:solidFill>
                  <a:schemeClr val="tx1"/>
                </a:solidFill>
                <a:latin typeface="Arial" panose="020B0604020202020204" pitchFamily="34" charset="0"/>
              </a:defRPr>
            </a:lvl9pPr>
          </a:lstStyle>
          <a:p>
            <a:pPr algn="ctr" eaLnBrk="1" hangingPunct="1">
              <a:spcBef>
                <a:spcPct val="50000"/>
              </a:spcBef>
            </a:pPr>
            <a:r>
              <a:rPr lang="en-US" altLang="en-US" sz="2000" b="1" u="none" dirty="0">
                <a:solidFill>
                  <a:srgbClr val="FF0000"/>
                </a:solidFill>
                <a:effectLst>
                  <a:outerShdw blurRad="38100" dist="38100" dir="2700000" algn="tl">
                    <a:srgbClr val="000000">
                      <a:alpha val="43137"/>
                    </a:srgbClr>
                  </a:outerShdw>
                </a:effectLst>
                <a:latin typeface="Times New Roman" panose="02020603050405020304" pitchFamily="18" charset="0"/>
              </a:rPr>
              <a:t>Deal with that within our power &amp; communicate without fear that which must be dealt with at a higher level!</a:t>
            </a:r>
          </a:p>
        </p:txBody>
      </p:sp>
      <p:pic>
        <p:nvPicPr>
          <p:cNvPr id="224261" name="Picture 5" descr="CHECKMRK"/>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33400" y="152400"/>
            <a:ext cx="349250" cy="514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894854844"/>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2210" name="Rectangle 2"/>
          <p:cNvSpPr>
            <a:spLocks noGrp="1" noChangeArrowheads="1"/>
          </p:cNvSpPr>
          <p:nvPr>
            <p:ph type="title"/>
          </p:nvPr>
        </p:nvSpPr>
        <p:spPr>
          <a:xfrm>
            <a:off x="1066800" y="274638"/>
            <a:ext cx="7620000" cy="1143000"/>
          </a:xfrm>
        </p:spPr>
        <p:txBody>
          <a:bodyPr/>
          <a:lstStyle/>
          <a:p>
            <a:pPr algn="l" eaLnBrk="1" hangingPunct="1"/>
            <a:r>
              <a:rPr lang="en-US" altLang="en-US" sz="4000" dirty="0" smtClean="0"/>
              <a:t>Why Technique Example</a:t>
            </a:r>
          </a:p>
        </p:txBody>
      </p:sp>
      <p:sp>
        <p:nvSpPr>
          <p:cNvPr id="222211" name="Rectangle 3"/>
          <p:cNvSpPr>
            <a:spLocks noGrp="1" noChangeArrowheads="1"/>
          </p:cNvSpPr>
          <p:nvPr>
            <p:ph type="body" idx="1"/>
          </p:nvPr>
        </p:nvSpPr>
        <p:spPr>
          <a:xfrm>
            <a:off x="685800" y="1295400"/>
            <a:ext cx="7772400" cy="4114800"/>
          </a:xfrm>
        </p:spPr>
        <p:txBody>
          <a:bodyPr/>
          <a:lstStyle/>
          <a:p>
            <a:pPr eaLnBrk="1" hangingPunct="1">
              <a:buFontTx/>
              <a:buNone/>
            </a:pPr>
            <a:r>
              <a:rPr lang="en-US" altLang="en-US" sz="2400" b="1" dirty="0" smtClean="0">
                <a:latin typeface="Times New Roman" panose="02020603050405020304" pitchFamily="18" charset="0"/>
              </a:rPr>
              <a:t>"WHY" TECHNIQUE + TREE DIAGRAM</a:t>
            </a:r>
            <a:endParaRPr lang="en-US" altLang="en-US" sz="2400" dirty="0" smtClean="0">
              <a:latin typeface="Times New Roman" panose="02020603050405020304" pitchFamily="18" charset="0"/>
            </a:endParaRPr>
          </a:p>
          <a:p>
            <a:pPr eaLnBrk="1" hangingPunct="1"/>
            <a:r>
              <a:rPr lang="en-US" altLang="en-US" sz="2400" dirty="0" smtClean="0">
                <a:latin typeface="Times New Roman" panose="02020603050405020304" pitchFamily="18" charset="0"/>
              </a:rPr>
              <a:t>Sometimes you may want to use the Why Technique in conjunction with a tree diagram. This will provide a little more structure to the Why Technique and help you identify various root causes.</a:t>
            </a:r>
            <a:endParaRPr lang="en-US" altLang="en-US" sz="2400" b="1" dirty="0" smtClean="0">
              <a:latin typeface="Times New Roman" panose="02020603050405020304" pitchFamily="18" charset="0"/>
            </a:endParaRPr>
          </a:p>
          <a:p>
            <a:pPr eaLnBrk="1" hangingPunct="1">
              <a:buFontTx/>
              <a:buNone/>
            </a:pPr>
            <a:r>
              <a:rPr lang="en-US" altLang="en-US" sz="2400" b="1" dirty="0" smtClean="0">
                <a:latin typeface="Times New Roman" panose="02020603050405020304" pitchFamily="18" charset="0"/>
              </a:rPr>
              <a:t>Putting it to work:</a:t>
            </a:r>
            <a:endParaRPr lang="en-US" altLang="en-US" sz="2400" dirty="0" smtClean="0">
              <a:latin typeface="Times New Roman" panose="02020603050405020304" pitchFamily="18" charset="0"/>
            </a:endParaRPr>
          </a:p>
          <a:p>
            <a:pPr eaLnBrk="1" hangingPunct="1"/>
            <a:r>
              <a:rPr lang="en-US" altLang="en-US" sz="2400" dirty="0" smtClean="0">
                <a:latin typeface="Times New Roman" panose="02020603050405020304" pitchFamily="18" charset="0"/>
              </a:rPr>
              <a:t>Once you have identified a problem ask the question "Why did this problem occur?" (This is your first layer). </a:t>
            </a:r>
          </a:p>
          <a:p>
            <a:pPr eaLnBrk="1" hangingPunct="1"/>
            <a:r>
              <a:rPr lang="en-US" altLang="en-US" sz="2400" dirty="0" smtClean="0">
                <a:latin typeface="Times New Roman" panose="02020603050405020304" pitchFamily="18" charset="0"/>
              </a:rPr>
              <a:t>Then take the answer to that question and ask the question again. Continue to do this until you have uncovered the possible root causes of the problem. It may be necessary to ask "why" several times before you uncover all the root causes (see example on next page)</a:t>
            </a:r>
          </a:p>
        </p:txBody>
      </p:sp>
      <p:pic>
        <p:nvPicPr>
          <p:cNvPr id="222212" name="Picture 4" descr="CHECKMRK"/>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85800" y="609600"/>
            <a:ext cx="349250" cy="514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376930106"/>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6978" name="Group 178"/>
          <p:cNvGraphicFramePr>
            <a:graphicFrameLocks noGrp="1"/>
          </p:cNvGraphicFramePr>
          <p:nvPr/>
        </p:nvGraphicFramePr>
        <p:xfrm>
          <a:off x="609600" y="2057400"/>
          <a:ext cx="7924800" cy="3184604"/>
        </p:xfrm>
        <a:graphic>
          <a:graphicData uri="http://schemas.openxmlformats.org/drawingml/2006/table">
            <a:tbl>
              <a:tblPr/>
              <a:tblGrid>
                <a:gridCol w="1695450"/>
                <a:gridCol w="1239838"/>
                <a:gridCol w="2544762"/>
                <a:gridCol w="2444750"/>
              </a:tblGrid>
              <a:tr h="274297">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WHY?</a:t>
                      </a:r>
                      <a:endParaRPr kumimoji="0" lang="en-US" sz="18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endParaRPr>
                    </a:p>
                  </a:txBody>
                  <a:tcPr marT="45713" marB="4571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66"/>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WHY?</a:t>
                      </a:r>
                      <a:endParaRPr kumimoji="0" lang="en-US" sz="18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endParaRPr>
                    </a:p>
                  </a:txBody>
                  <a:tcPr marT="45713" marB="4571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66"/>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WHY?</a:t>
                      </a:r>
                      <a:endParaRPr kumimoji="0" lang="en-US" sz="18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endParaRPr>
                    </a:p>
                  </a:txBody>
                  <a:tcPr marT="45713" marB="4571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66"/>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WHY?</a:t>
                      </a:r>
                      <a:endParaRPr kumimoji="0" lang="en-US" sz="18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endParaRPr>
                    </a:p>
                  </a:txBody>
                  <a:tcPr marT="45713" marB="4571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66"/>
                    </a:solidFill>
                  </a:tcPr>
                </a:tc>
              </a:tr>
              <a:tr h="944824">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endParaRPr kumimoji="0" lang="en-US" sz="18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endParaRPr>
                    </a:p>
                  </a:txBody>
                  <a:tcPr marT="45713" marB="4571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Orders not received on time</a:t>
                      </a:r>
                      <a:endParaRPr kumimoji="0" lang="en-US" sz="18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endParaRPr>
                    </a:p>
                  </a:txBody>
                  <a:tcPr marT="45713" marB="4571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dirty="0" smtClean="0">
                        <a:ln>
                          <a:noFill/>
                        </a:ln>
                        <a:solidFill>
                          <a:schemeClr val="tx1"/>
                        </a:solidFill>
                        <a:effectLst/>
                        <a:latin typeface="Arial" pitchFamily="34" charset="0"/>
                      </a:endParaRPr>
                    </a:p>
                  </a:txBody>
                  <a:tcPr marT="45713" marB="4571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dirty="0" smtClean="0">
                        <a:ln>
                          <a:noFill/>
                        </a:ln>
                        <a:solidFill>
                          <a:schemeClr val="tx1"/>
                        </a:solidFill>
                        <a:effectLst/>
                        <a:latin typeface="Arial" pitchFamily="34" charset="0"/>
                      </a:endParaRPr>
                    </a:p>
                  </a:txBody>
                  <a:tcPr marT="45713" marB="4571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r>
              <a:tr h="655541">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Supply orders are </a:t>
                      </a:r>
                      <a:endParaRPr kumimoji="0" lang="en-US" sz="1000" b="0" i="0" u="none" strike="noStrike" cap="none" normalizeH="0" baseline="0" dirty="0" smtClean="0">
                        <a:ln>
                          <a:noFill/>
                        </a:ln>
                        <a:solidFill>
                          <a:schemeClr val="tx1"/>
                        </a:solidFill>
                        <a:effectLst/>
                        <a:latin typeface="Times New Roman" pitchFamily="18" charset="0"/>
                        <a:ea typeface="Times New Roman"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2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not filled 	</a:t>
                      </a:r>
                      <a:endParaRPr kumimoji="0" lang="en-US" sz="1000" b="0" i="0" u="none" strike="noStrike" cap="none" normalizeH="0" baseline="0" dirty="0" smtClean="0">
                        <a:ln>
                          <a:noFill/>
                        </a:ln>
                        <a:solidFill>
                          <a:schemeClr val="tx1"/>
                        </a:solidFill>
                        <a:effectLst/>
                        <a:latin typeface="Times New Roman" pitchFamily="18" charset="0"/>
                        <a:ea typeface="Times New Roman"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2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on time</a:t>
                      </a:r>
                      <a:endParaRPr kumimoji="0" lang="en-US" sz="18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endParaRPr>
                    </a:p>
                  </a:txBody>
                  <a:tcPr marT="45713" marB="4571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Not enough staff</a:t>
                      </a:r>
                      <a:endParaRPr kumimoji="0" lang="en-US" sz="1000" b="0" i="0" u="none" strike="noStrike" cap="none" normalizeH="0" baseline="0" dirty="0" smtClean="0">
                        <a:ln>
                          <a:noFill/>
                        </a:ln>
                        <a:solidFill>
                          <a:schemeClr val="tx1"/>
                        </a:solidFill>
                        <a:effectLst/>
                        <a:latin typeface="Times New Roman" pitchFamily="18" charset="0"/>
                        <a:ea typeface="Times New Roman" pitchFamily="18" charset="0"/>
                        <a:cs typeface="Arial" pitchFamily="34" charset="0"/>
                      </a:endParaRPr>
                    </a:p>
                  </a:txBody>
                  <a:tcPr marT="45713" marB="4571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c>
                  <a:txBody>
                    <a:bodyPr/>
                    <a:lstStyle/>
                    <a:p>
                      <a:pPr marL="176213" marR="0" lvl="0" indent="-176213" algn="l" defTabSz="914400" rtl="0" eaLnBrk="1" fontAlgn="base" latinLnBrk="0" hangingPunct="1">
                        <a:lnSpc>
                          <a:spcPct val="100000"/>
                        </a:lnSpc>
                        <a:spcBef>
                          <a:spcPct val="0"/>
                        </a:spcBef>
                        <a:spcAft>
                          <a:spcPct val="0"/>
                        </a:spcAft>
                        <a:buClrTx/>
                        <a:buSzTx/>
                        <a:buFont typeface="Wingdings" pitchFamily="2" charset="2"/>
                        <a:buChar char="§"/>
                        <a:tabLst/>
                      </a:pPr>
                      <a:r>
                        <a:rPr kumimoji="0" lang="en-US" sz="12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Person not on disability</a:t>
                      </a:r>
                      <a:endParaRPr kumimoji="0" lang="en-US" sz="1000" b="0" i="0" u="none" strike="noStrike" cap="none" normalizeH="0" baseline="0" dirty="0" smtClean="0">
                        <a:ln>
                          <a:noFill/>
                        </a:ln>
                        <a:solidFill>
                          <a:schemeClr val="tx1"/>
                        </a:solidFill>
                        <a:effectLst/>
                        <a:latin typeface="Times New Roman" pitchFamily="18" charset="0"/>
                        <a:ea typeface="Times New Roman" pitchFamily="18" charset="0"/>
                        <a:cs typeface="Arial" pitchFamily="34" charset="0"/>
                      </a:endParaRPr>
                    </a:p>
                    <a:p>
                      <a:pPr marL="176213" marR="0" lvl="0" indent="-176213" algn="l" defTabSz="914400" rtl="0" eaLnBrk="0" fontAlgn="base" latinLnBrk="0" hangingPunct="0">
                        <a:lnSpc>
                          <a:spcPct val="100000"/>
                        </a:lnSpc>
                        <a:spcBef>
                          <a:spcPct val="0"/>
                        </a:spcBef>
                        <a:spcAft>
                          <a:spcPct val="0"/>
                        </a:spcAft>
                        <a:buClrTx/>
                        <a:buSzTx/>
                        <a:buFont typeface="Wingdings" pitchFamily="2" charset="2"/>
                        <a:buChar char="§"/>
                        <a:tabLst/>
                      </a:pPr>
                      <a:r>
                        <a:rPr kumimoji="0" lang="en-US" sz="12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Two vacancies</a:t>
                      </a:r>
                      <a:endParaRPr kumimoji="0" lang="en-US" sz="18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endParaRPr>
                    </a:p>
                  </a:txBody>
                  <a:tcPr marT="45713" marB="4571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dirty="0" smtClean="0">
                        <a:ln>
                          <a:noFill/>
                        </a:ln>
                        <a:solidFill>
                          <a:schemeClr val="tx1"/>
                        </a:solidFill>
                        <a:effectLst/>
                        <a:latin typeface="Arial" pitchFamily="34" charset="0"/>
                      </a:endParaRPr>
                    </a:p>
                  </a:txBody>
                  <a:tcPr marT="45713" marB="4571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r>
              <a:tr h="66982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dirty="0" smtClean="0">
                        <a:ln>
                          <a:noFill/>
                        </a:ln>
                        <a:solidFill>
                          <a:schemeClr val="tx1"/>
                        </a:solidFill>
                        <a:effectLst/>
                        <a:latin typeface="Arial" pitchFamily="34" charset="0"/>
                      </a:endParaRPr>
                    </a:p>
                  </a:txBody>
                  <a:tcPr marT="45713" marB="4571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Supplies </a:t>
                      </a:r>
                      <a:endParaRPr kumimoji="0" lang="en-US" sz="1000" b="0" i="0" u="none" strike="noStrike" cap="none" normalizeH="0" baseline="0" dirty="0" smtClean="0">
                        <a:ln>
                          <a:noFill/>
                        </a:ln>
                        <a:solidFill>
                          <a:schemeClr val="tx1"/>
                        </a:solidFill>
                        <a:effectLst/>
                        <a:latin typeface="Times New Roman" pitchFamily="18" charset="0"/>
                        <a:ea typeface="Times New Roman"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2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Not in</a:t>
                      </a:r>
                      <a:endParaRPr kumimoji="0" lang="en-US" sz="18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endParaRPr>
                    </a:p>
                  </a:txBody>
                  <a:tcPr marT="45713" marB="4571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2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Shipment not received</a:t>
                      </a:r>
                      <a:endParaRPr kumimoji="0" lang="en-US" sz="18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endParaRPr>
                    </a:p>
                  </a:txBody>
                  <a:tcPr marT="45713" marB="4571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c>
                  <a:txBody>
                    <a:bodyPr/>
                    <a:lstStyle/>
                    <a:p>
                      <a:pPr marL="176213" marR="0" lvl="0" indent="-176213" algn="l" defTabSz="914400" rtl="0" eaLnBrk="1" fontAlgn="base" latinLnBrk="0" hangingPunct="1">
                        <a:lnSpc>
                          <a:spcPct val="100000"/>
                        </a:lnSpc>
                        <a:spcBef>
                          <a:spcPct val="0"/>
                        </a:spcBef>
                        <a:spcAft>
                          <a:spcPct val="0"/>
                        </a:spcAft>
                        <a:buClrTx/>
                        <a:buSzTx/>
                        <a:buFont typeface="Wingdings" pitchFamily="2" charset="2"/>
                        <a:buChar char="§"/>
                        <a:tabLst/>
                      </a:pPr>
                      <a:r>
                        <a:rPr kumimoji="0" lang="en-US" sz="12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Supply shipments are late</a:t>
                      </a:r>
                      <a:endParaRPr kumimoji="0" lang="en-US" sz="1000" b="0" i="0" u="none" strike="noStrike" cap="none" normalizeH="0" baseline="0" dirty="0" smtClean="0">
                        <a:ln>
                          <a:noFill/>
                        </a:ln>
                        <a:solidFill>
                          <a:schemeClr val="tx1"/>
                        </a:solidFill>
                        <a:effectLst/>
                        <a:latin typeface="Times New Roman" pitchFamily="18" charset="0"/>
                        <a:ea typeface="Times New Roman" pitchFamily="18" charset="0"/>
                        <a:cs typeface="Arial" pitchFamily="34" charset="0"/>
                      </a:endParaRPr>
                    </a:p>
                    <a:p>
                      <a:pPr marL="176213" marR="0" lvl="0" indent="-176213" algn="l" defTabSz="914400" rtl="0" eaLnBrk="0" fontAlgn="base" latinLnBrk="0" hangingPunct="0">
                        <a:lnSpc>
                          <a:spcPct val="100000"/>
                        </a:lnSpc>
                        <a:spcBef>
                          <a:spcPct val="0"/>
                        </a:spcBef>
                        <a:spcAft>
                          <a:spcPct val="0"/>
                        </a:spcAft>
                        <a:buClrTx/>
                        <a:buSzTx/>
                        <a:buFont typeface="Wingdings" pitchFamily="2" charset="2"/>
                        <a:buChar char="§"/>
                        <a:tabLst/>
                      </a:pPr>
                      <a:r>
                        <a:rPr kumimoji="0" lang="en-US" sz="12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Didn't get order in on time</a:t>
                      </a:r>
                      <a:endParaRPr kumimoji="0" lang="en-US" sz="1000" b="0" i="0" u="none" strike="noStrike" cap="none" normalizeH="0" baseline="0" dirty="0" smtClean="0">
                        <a:ln>
                          <a:noFill/>
                        </a:ln>
                        <a:solidFill>
                          <a:schemeClr val="tx1"/>
                        </a:solidFill>
                        <a:effectLst/>
                        <a:latin typeface="Times New Roman" pitchFamily="18" charset="0"/>
                        <a:ea typeface="Times New Roman" pitchFamily="18" charset="0"/>
                        <a:cs typeface="Arial" pitchFamily="34" charset="0"/>
                      </a:endParaRPr>
                    </a:p>
                    <a:p>
                      <a:pPr marL="176213" marR="0" lvl="0" indent="-176213" algn="l" defTabSz="914400" rtl="0" eaLnBrk="0" fontAlgn="base" latinLnBrk="0" hangingPunct="0">
                        <a:lnSpc>
                          <a:spcPct val="100000"/>
                        </a:lnSpc>
                        <a:spcBef>
                          <a:spcPct val="0"/>
                        </a:spcBef>
                        <a:spcAft>
                          <a:spcPct val="0"/>
                        </a:spcAft>
                        <a:buClrTx/>
                        <a:buSzTx/>
                        <a:buFont typeface="Wingdings" pitchFamily="2" charset="2"/>
                        <a:buChar char="§"/>
                        <a:tabLst/>
                      </a:pPr>
                      <a:r>
                        <a:rPr kumimoji="0" lang="en-US" sz="12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Supply order was lost</a:t>
                      </a:r>
                      <a:endParaRPr kumimoji="0" lang="en-US" sz="18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endParaRPr>
                    </a:p>
                  </a:txBody>
                  <a:tcPr marT="45713" marB="4571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r>
              <a:tr h="640039">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dirty="0" smtClean="0">
                        <a:ln>
                          <a:noFill/>
                        </a:ln>
                        <a:solidFill>
                          <a:schemeClr val="tx1"/>
                        </a:solidFill>
                        <a:effectLst/>
                        <a:latin typeface="Arial" pitchFamily="34" charset="0"/>
                      </a:endParaRPr>
                    </a:p>
                  </a:txBody>
                  <a:tcPr marT="45713" marB="4571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Orders no</a:t>
                      </a:r>
                      <a:endParaRPr kumimoji="0" lang="en-US" sz="1000" b="0" i="0" u="none" strike="noStrike" cap="none" normalizeH="0" baseline="0" dirty="0" smtClean="0">
                        <a:ln>
                          <a:noFill/>
                        </a:ln>
                        <a:solidFill>
                          <a:schemeClr val="tx1"/>
                        </a:solidFill>
                        <a:effectLst/>
                        <a:latin typeface="Times New Roman" pitchFamily="18" charset="0"/>
                        <a:ea typeface="Times New Roman"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2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complete</a:t>
                      </a:r>
                      <a:endParaRPr kumimoji="0" lang="en-US" sz="18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endParaRPr>
                    </a:p>
                  </a:txBody>
                  <a:tcPr marT="45713" marB="4571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c>
                  <a:txBody>
                    <a:bodyPr/>
                    <a:lstStyle/>
                    <a:p>
                      <a:pPr marL="176213" marR="0" lvl="0" indent="-176213" algn="l" defTabSz="914400" rtl="0" eaLnBrk="1" fontAlgn="base" latinLnBrk="0" hangingPunct="1">
                        <a:lnSpc>
                          <a:spcPct val="100000"/>
                        </a:lnSpc>
                        <a:spcBef>
                          <a:spcPct val="0"/>
                        </a:spcBef>
                        <a:spcAft>
                          <a:spcPct val="0"/>
                        </a:spcAft>
                        <a:buClrTx/>
                        <a:buSzTx/>
                        <a:buFont typeface="Wingdings" pitchFamily="2" charset="2"/>
                        <a:buChar char="§"/>
                        <a:tabLst/>
                      </a:pPr>
                      <a:r>
                        <a:rPr kumimoji="0" lang="en-US" sz="12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Order form is complicated</a:t>
                      </a:r>
                      <a:endParaRPr kumimoji="0" lang="en-US" sz="1000" b="0" i="0" u="none" strike="noStrike" cap="none" normalizeH="0" baseline="0" dirty="0" smtClean="0">
                        <a:ln>
                          <a:noFill/>
                        </a:ln>
                        <a:solidFill>
                          <a:schemeClr val="tx1"/>
                        </a:solidFill>
                        <a:effectLst/>
                        <a:latin typeface="Times New Roman" pitchFamily="18" charset="0"/>
                        <a:ea typeface="Times New Roman" pitchFamily="18" charset="0"/>
                        <a:cs typeface="Arial" pitchFamily="34" charset="0"/>
                      </a:endParaRPr>
                    </a:p>
                    <a:p>
                      <a:pPr marL="176213" marR="0" lvl="0" indent="-176213" algn="l" defTabSz="914400" rtl="0" eaLnBrk="0" fontAlgn="base" latinLnBrk="0" hangingPunct="0">
                        <a:lnSpc>
                          <a:spcPct val="100000"/>
                        </a:lnSpc>
                        <a:spcBef>
                          <a:spcPct val="0"/>
                        </a:spcBef>
                        <a:spcAft>
                          <a:spcPct val="0"/>
                        </a:spcAft>
                        <a:buClrTx/>
                        <a:buSzTx/>
                        <a:buFont typeface="Wingdings" pitchFamily="2" charset="2"/>
                        <a:buChar char="§"/>
                        <a:tabLst/>
                      </a:pPr>
                      <a:r>
                        <a:rPr kumimoji="0" lang="en-US" sz="12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Lack of training to fill out the form  properly</a:t>
                      </a:r>
                      <a:endParaRPr kumimoji="0" lang="en-US" sz="18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endParaRPr>
                    </a:p>
                  </a:txBody>
                  <a:tcPr marT="45713" marB="4571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dirty="0" smtClean="0">
                        <a:ln>
                          <a:noFill/>
                        </a:ln>
                        <a:solidFill>
                          <a:schemeClr val="tx1"/>
                        </a:solidFill>
                        <a:effectLst/>
                        <a:latin typeface="Arial" pitchFamily="34" charset="0"/>
                      </a:endParaRPr>
                    </a:p>
                  </a:txBody>
                  <a:tcPr marT="45713" marB="4571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r>
            </a:tbl>
          </a:graphicData>
        </a:graphic>
      </p:graphicFrame>
      <p:sp>
        <p:nvSpPr>
          <p:cNvPr id="223266" name="Rectangle 2"/>
          <p:cNvSpPr>
            <a:spLocks noGrp="1" noChangeArrowheads="1"/>
          </p:cNvSpPr>
          <p:nvPr>
            <p:ph type="title"/>
          </p:nvPr>
        </p:nvSpPr>
        <p:spPr>
          <a:xfrm>
            <a:off x="914400" y="304800"/>
            <a:ext cx="6400800" cy="1143000"/>
          </a:xfrm>
        </p:spPr>
        <p:txBody>
          <a:bodyPr/>
          <a:lstStyle/>
          <a:p>
            <a:pPr algn="l" eaLnBrk="1" hangingPunct="1"/>
            <a:r>
              <a:rPr lang="en-US" altLang="en-US" sz="4000" dirty="0" smtClean="0"/>
              <a:t> Why Technique </a:t>
            </a:r>
            <a:r>
              <a:rPr lang="en-US" altLang="en-US" sz="4000" dirty="0" smtClean="0">
                <a:solidFill>
                  <a:schemeClr val="tx1"/>
                </a:solidFill>
              </a:rPr>
              <a:t>Example</a:t>
            </a:r>
          </a:p>
        </p:txBody>
      </p:sp>
      <p:sp>
        <p:nvSpPr>
          <p:cNvPr id="223267" name="Line 21"/>
          <p:cNvSpPr>
            <a:spLocks noChangeShapeType="1"/>
          </p:cNvSpPr>
          <p:nvPr/>
        </p:nvSpPr>
        <p:spPr bwMode="auto">
          <a:xfrm>
            <a:off x="2133600" y="2895600"/>
            <a:ext cx="0" cy="213360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dirty="0"/>
          </a:p>
        </p:txBody>
      </p:sp>
      <p:sp>
        <p:nvSpPr>
          <p:cNvPr id="223268" name="Line 22"/>
          <p:cNvSpPr>
            <a:spLocks noChangeShapeType="1"/>
          </p:cNvSpPr>
          <p:nvPr/>
        </p:nvSpPr>
        <p:spPr bwMode="auto">
          <a:xfrm>
            <a:off x="2133600" y="2895600"/>
            <a:ext cx="182563" cy="0"/>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en-US" dirty="0"/>
          </a:p>
        </p:txBody>
      </p:sp>
      <p:sp>
        <p:nvSpPr>
          <p:cNvPr id="223269" name="Line 16"/>
          <p:cNvSpPr>
            <a:spLocks noChangeShapeType="1"/>
          </p:cNvSpPr>
          <p:nvPr/>
        </p:nvSpPr>
        <p:spPr bwMode="auto">
          <a:xfrm>
            <a:off x="2133600" y="3657600"/>
            <a:ext cx="182563" cy="0"/>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en-US" dirty="0"/>
          </a:p>
        </p:txBody>
      </p:sp>
      <p:sp>
        <p:nvSpPr>
          <p:cNvPr id="223270" name="Line 10"/>
          <p:cNvSpPr>
            <a:spLocks noChangeShapeType="1"/>
          </p:cNvSpPr>
          <p:nvPr/>
        </p:nvSpPr>
        <p:spPr bwMode="auto">
          <a:xfrm>
            <a:off x="2133600" y="4267200"/>
            <a:ext cx="182563" cy="0"/>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en-US" dirty="0"/>
          </a:p>
        </p:txBody>
      </p:sp>
      <p:sp>
        <p:nvSpPr>
          <p:cNvPr id="223271" name="Line 5"/>
          <p:cNvSpPr>
            <a:spLocks noChangeShapeType="1"/>
          </p:cNvSpPr>
          <p:nvPr/>
        </p:nvSpPr>
        <p:spPr bwMode="auto">
          <a:xfrm>
            <a:off x="2133600" y="5029200"/>
            <a:ext cx="182563" cy="0"/>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en-US" dirty="0"/>
          </a:p>
        </p:txBody>
      </p:sp>
      <p:sp>
        <p:nvSpPr>
          <p:cNvPr id="223272" name="Line 17"/>
          <p:cNvSpPr>
            <a:spLocks noChangeShapeType="1"/>
          </p:cNvSpPr>
          <p:nvPr/>
        </p:nvSpPr>
        <p:spPr bwMode="auto">
          <a:xfrm>
            <a:off x="3200400" y="3505200"/>
            <a:ext cx="15240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dirty="0"/>
          </a:p>
        </p:txBody>
      </p:sp>
      <p:sp>
        <p:nvSpPr>
          <p:cNvPr id="223273" name="Line 20"/>
          <p:cNvSpPr>
            <a:spLocks noChangeShapeType="1"/>
          </p:cNvSpPr>
          <p:nvPr/>
        </p:nvSpPr>
        <p:spPr bwMode="auto">
          <a:xfrm>
            <a:off x="3352800" y="3429000"/>
            <a:ext cx="0" cy="15240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dirty="0"/>
          </a:p>
        </p:txBody>
      </p:sp>
      <p:sp>
        <p:nvSpPr>
          <p:cNvPr id="223274" name="Line 18"/>
          <p:cNvSpPr>
            <a:spLocks noChangeShapeType="1"/>
          </p:cNvSpPr>
          <p:nvPr/>
        </p:nvSpPr>
        <p:spPr bwMode="auto">
          <a:xfrm>
            <a:off x="3352800" y="3429000"/>
            <a:ext cx="182563" cy="0"/>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en-US" dirty="0"/>
          </a:p>
        </p:txBody>
      </p:sp>
      <p:sp>
        <p:nvSpPr>
          <p:cNvPr id="223275" name="Line 19"/>
          <p:cNvSpPr>
            <a:spLocks noChangeShapeType="1"/>
          </p:cNvSpPr>
          <p:nvPr/>
        </p:nvSpPr>
        <p:spPr bwMode="auto">
          <a:xfrm>
            <a:off x="3352800" y="3581400"/>
            <a:ext cx="182563" cy="0"/>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en-US" dirty="0"/>
          </a:p>
        </p:txBody>
      </p:sp>
      <p:sp>
        <p:nvSpPr>
          <p:cNvPr id="223276" name="Line 11"/>
          <p:cNvSpPr>
            <a:spLocks noChangeShapeType="1"/>
          </p:cNvSpPr>
          <p:nvPr/>
        </p:nvSpPr>
        <p:spPr bwMode="auto">
          <a:xfrm>
            <a:off x="3048000" y="4267200"/>
            <a:ext cx="457200" cy="0"/>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en-US" dirty="0"/>
          </a:p>
        </p:txBody>
      </p:sp>
      <p:sp>
        <p:nvSpPr>
          <p:cNvPr id="223277" name="Line 12"/>
          <p:cNvSpPr>
            <a:spLocks noChangeShapeType="1"/>
          </p:cNvSpPr>
          <p:nvPr/>
        </p:nvSpPr>
        <p:spPr bwMode="auto">
          <a:xfrm>
            <a:off x="5867400" y="4114800"/>
            <a:ext cx="182563" cy="0"/>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en-US" dirty="0"/>
          </a:p>
        </p:txBody>
      </p:sp>
      <p:sp>
        <p:nvSpPr>
          <p:cNvPr id="223278" name="Line 14"/>
          <p:cNvSpPr>
            <a:spLocks noChangeShapeType="1"/>
          </p:cNvSpPr>
          <p:nvPr/>
        </p:nvSpPr>
        <p:spPr bwMode="auto">
          <a:xfrm>
            <a:off x="5227638" y="4297363"/>
            <a:ext cx="822325" cy="0"/>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en-US" dirty="0"/>
          </a:p>
        </p:txBody>
      </p:sp>
      <p:sp>
        <p:nvSpPr>
          <p:cNvPr id="223279" name="Line 13"/>
          <p:cNvSpPr>
            <a:spLocks noChangeShapeType="1"/>
          </p:cNvSpPr>
          <p:nvPr/>
        </p:nvSpPr>
        <p:spPr bwMode="auto">
          <a:xfrm>
            <a:off x="5867400" y="4481513"/>
            <a:ext cx="182563" cy="0"/>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en-US" dirty="0"/>
          </a:p>
        </p:txBody>
      </p:sp>
      <p:sp>
        <p:nvSpPr>
          <p:cNvPr id="223280" name="Line 15"/>
          <p:cNvSpPr>
            <a:spLocks noChangeShapeType="1"/>
          </p:cNvSpPr>
          <p:nvPr/>
        </p:nvSpPr>
        <p:spPr bwMode="auto">
          <a:xfrm>
            <a:off x="5867400" y="4114800"/>
            <a:ext cx="0" cy="366713"/>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dirty="0"/>
          </a:p>
        </p:txBody>
      </p:sp>
      <p:sp>
        <p:nvSpPr>
          <p:cNvPr id="223281" name="Line 6"/>
          <p:cNvSpPr>
            <a:spLocks noChangeShapeType="1"/>
          </p:cNvSpPr>
          <p:nvPr/>
        </p:nvSpPr>
        <p:spPr bwMode="auto">
          <a:xfrm>
            <a:off x="3124200" y="4953000"/>
            <a:ext cx="198438"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dirty="0"/>
          </a:p>
        </p:txBody>
      </p:sp>
      <p:sp>
        <p:nvSpPr>
          <p:cNvPr id="223282" name="Line 7"/>
          <p:cNvSpPr>
            <a:spLocks noChangeShapeType="1"/>
          </p:cNvSpPr>
          <p:nvPr/>
        </p:nvSpPr>
        <p:spPr bwMode="auto">
          <a:xfrm>
            <a:off x="3352800" y="4800600"/>
            <a:ext cx="0" cy="30480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dirty="0"/>
          </a:p>
        </p:txBody>
      </p:sp>
      <p:sp>
        <p:nvSpPr>
          <p:cNvPr id="223283" name="Line 8"/>
          <p:cNvSpPr>
            <a:spLocks noChangeShapeType="1"/>
          </p:cNvSpPr>
          <p:nvPr/>
        </p:nvSpPr>
        <p:spPr bwMode="auto">
          <a:xfrm>
            <a:off x="3352800" y="4800600"/>
            <a:ext cx="182563" cy="0"/>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en-US" dirty="0"/>
          </a:p>
        </p:txBody>
      </p:sp>
      <p:sp>
        <p:nvSpPr>
          <p:cNvPr id="223284" name="Line 9"/>
          <p:cNvSpPr>
            <a:spLocks noChangeShapeType="1"/>
          </p:cNvSpPr>
          <p:nvPr/>
        </p:nvSpPr>
        <p:spPr bwMode="auto">
          <a:xfrm>
            <a:off x="3352800" y="5105400"/>
            <a:ext cx="182563" cy="0"/>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en-US" dirty="0"/>
          </a:p>
        </p:txBody>
      </p:sp>
      <p:sp>
        <p:nvSpPr>
          <p:cNvPr id="223285" name="Rectangle 23"/>
          <p:cNvSpPr>
            <a:spLocks noChangeArrowheads="1"/>
          </p:cNvSpPr>
          <p:nvPr/>
        </p:nvSpPr>
        <p:spPr bwMode="auto">
          <a:xfrm>
            <a:off x="0" y="1633538"/>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eaLnBrk="0" hangingPunct="0">
              <a:defRPr sz="2200" u="sng">
                <a:solidFill>
                  <a:schemeClr val="tx1"/>
                </a:solidFill>
                <a:latin typeface="Arial" panose="020B0604020202020204" pitchFamily="34" charset="0"/>
              </a:defRPr>
            </a:lvl1pPr>
            <a:lvl2pPr marL="742950" indent="-285750" eaLnBrk="0" hangingPunct="0">
              <a:defRPr sz="2200" u="sng">
                <a:solidFill>
                  <a:schemeClr val="tx1"/>
                </a:solidFill>
                <a:latin typeface="Arial" panose="020B0604020202020204" pitchFamily="34" charset="0"/>
              </a:defRPr>
            </a:lvl2pPr>
            <a:lvl3pPr marL="1143000" indent="-228600" eaLnBrk="0" hangingPunct="0">
              <a:defRPr sz="2200" u="sng">
                <a:solidFill>
                  <a:schemeClr val="tx1"/>
                </a:solidFill>
                <a:latin typeface="Arial" panose="020B0604020202020204" pitchFamily="34" charset="0"/>
              </a:defRPr>
            </a:lvl3pPr>
            <a:lvl4pPr marL="1600200" indent="-228600" eaLnBrk="0" hangingPunct="0">
              <a:defRPr sz="2200" u="sng">
                <a:solidFill>
                  <a:schemeClr val="tx1"/>
                </a:solidFill>
                <a:latin typeface="Arial" panose="020B0604020202020204" pitchFamily="34" charset="0"/>
              </a:defRPr>
            </a:lvl4pPr>
            <a:lvl5pPr marL="2057400" indent="-228600" eaLnBrk="0" hangingPunct="0">
              <a:defRPr sz="2200" u="sng">
                <a:solidFill>
                  <a:schemeClr val="tx1"/>
                </a:solidFill>
                <a:latin typeface="Arial" panose="020B0604020202020204" pitchFamily="34" charset="0"/>
              </a:defRPr>
            </a:lvl5pPr>
            <a:lvl6pPr marL="2514600" indent="-228600" eaLnBrk="0" fontAlgn="base" hangingPunct="0">
              <a:spcBef>
                <a:spcPct val="0"/>
              </a:spcBef>
              <a:spcAft>
                <a:spcPct val="0"/>
              </a:spcAft>
              <a:defRPr sz="2200" u="sng">
                <a:solidFill>
                  <a:schemeClr val="tx1"/>
                </a:solidFill>
                <a:latin typeface="Arial" panose="020B0604020202020204" pitchFamily="34" charset="0"/>
              </a:defRPr>
            </a:lvl6pPr>
            <a:lvl7pPr marL="2971800" indent="-228600" eaLnBrk="0" fontAlgn="base" hangingPunct="0">
              <a:spcBef>
                <a:spcPct val="0"/>
              </a:spcBef>
              <a:spcAft>
                <a:spcPct val="0"/>
              </a:spcAft>
              <a:defRPr sz="2200" u="sng">
                <a:solidFill>
                  <a:schemeClr val="tx1"/>
                </a:solidFill>
                <a:latin typeface="Arial" panose="020B0604020202020204" pitchFamily="34" charset="0"/>
              </a:defRPr>
            </a:lvl7pPr>
            <a:lvl8pPr marL="3429000" indent="-228600" eaLnBrk="0" fontAlgn="base" hangingPunct="0">
              <a:spcBef>
                <a:spcPct val="0"/>
              </a:spcBef>
              <a:spcAft>
                <a:spcPct val="0"/>
              </a:spcAft>
              <a:defRPr sz="2200" u="sng">
                <a:solidFill>
                  <a:schemeClr val="tx1"/>
                </a:solidFill>
                <a:latin typeface="Arial" panose="020B0604020202020204" pitchFamily="34" charset="0"/>
              </a:defRPr>
            </a:lvl8pPr>
            <a:lvl9pPr marL="3886200" indent="-228600" eaLnBrk="0" fontAlgn="base" hangingPunct="0">
              <a:spcBef>
                <a:spcPct val="0"/>
              </a:spcBef>
              <a:spcAft>
                <a:spcPct val="0"/>
              </a:spcAft>
              <a:defRPr sz="2200" u="sng">
                <a:solidFill>
                  <a:schemeClr val="tx1"/>
                </a:solidFill>
                <a:latin typeface="Arial" panose="020B0604020202020204" pitchFamily="34" charset="0"/>
              </a:defRPr>
            </a:lvl9pPr>
          </a:lstStyle>
          <a:p>
            <a:pPr eaLnBrk="1" hangingPunct="1"/>
            <a:endParaRPr lang="en-US" altLang="en-US" sz="1800" u="none" dirty="0"/>
          </a:p>
        </p:txBody>
      </p:sp>
      <p:sp>
        <p:nvSpPr>
          <p:cNvPr id="223286" name="Rectangle 28"/>
          <p:cNvSpPr>
            <a:spLocks noChangeArrowheads="1"/>
          </p:cNvSpPr>
          <p:nvPr/>
        </p:nvSpPr>
        <p:spPr bwMode="auto">
          <a:xfrm>
            <a:off x="0" y="1633538"/>
            <a:ext cx="2092325"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sz="2200" u="sng">
                <a:solidFill>
                  <a:schemeClr val="tx1"/>
                </a:solidFill>
                <a:latin typeface="Arial" panose="020B0604020202020204" pitchFamily="34" charset="0"/>
              </a:defRPr>
            </a:lvl1pPr>
            <a:lvl2pPr marL="742950" indent="-285750" eaLnBrk="0" hangingPunct="0">
              <a:defRPr sz="2200" u="sng">
                <a:solidFill>
                  <a:schemeClr val="tx1"/>
                </a:solidFill>
                <a:latin typeface="Arial" panose="020B0604020202020204" pitchFamily="34" charset="0"/>
              </a:defRPr>
            </a:lvl2pPr>
            <a:lvl3pPr marL="1143000" indent="-228600" eaLnBrk="0" hangingPunct="0">
              <a:defRPr sz="2200" u="sng">
                <a:solidFill>
                  <a:schemeClr val="tx1"/>
                </a:solidFill>
                <a:latin typeface="Arial" panose="020B0604020202020204" pitchFamily="34" charset="0"/>
              </a:defRPr>
            </a:lvl3pPr>
            <a:lvl4pPr marL="1600200" indent="-228600" eaLnBrk="0" hangingPunct="0">
              <a:defRPr sz="2200" u="sng">
                <a:solidFill>
                  <a:schemeClr val="tx1"/>
                </a:solidFill>
                <a:latin typeface="Arial" panose="020B0604020202020204" pitchFamily="34" charset="0"/>
              </a:defRPr>
            </a:lvl4pPr>
            <a:lvl5pPr marL="2057400" indent="-228600" eaLnBrk="0" hangingPunct="0">
              <a:defRPr sz="2200" u="sng">
                <a:solidFill>
                  <a:schemeClr val="tx1"/>
                </a:solidFill>
                <a:latin typeface="Arial" panose="020B0604020202020204" pitchFamily="34" charset="0"/>
              </a:defRPr>
            </a:lvl5pPr>
            <a:lvl6pPr marL="2514600" indent="-228600" eaLnBrk="0" fontAlgn="base" hangingPunct="0">
              <a:spcBef>
                <a:spcPct val="0"/>
              </a:spcBef>
              <a:spcAft>
                <a:spcPct val="0"/>
              </a:spcAft>
              <a:defRPr sz="2200" u="sng">
                <a:solidFill>
                  <a:schemeClr val="tx1"/>
                </a:solidFill>
                <a:latin typeface="Arial" panose="020B0604020202020204" pitchFamily="34" charset="0"/>
              </a:defRPr>
            </a:lvl6pPr>
            <a:lvl7pPr marL="2971800" indent="-228600" eaLnBrk="0" fontAlgn="base" hangingPunct="0">
              <a:spcBef>
                <a:spcPct val="0"/>
              </a:spcBef>
              <a:spcAft>
                <a:spcPct val="0"/>
              </a:spcAft>
              <a:defRPr sz="2200" u="sng">
                <a:solidFill>
                  <a:schemeClr val="tx1"/>
                </a:solidFill>
                <a:latin typeface="Arial" panose="020B0604020202020204" pitchFamily="34" charset="0"/>
              </a:defRPr>
            </a:lvl7pPr>
            <a:lvl8pPr marL="3429000" indent="-228600" eaLnBrk="0" fontAlgn="base" hangingPunct="0">
              <a:spcBef>
                <a:spcPct val="0"/>
              </a:spcBef>
              <a:spcAft>
                <a:spcPct val="0"/>
              </a:spcAft>
              <a:defRPr sz="2200" u="sng">
                <a:solidFill>
                  <a:schemeClr val="tx1"/>
                </a:solidFill>
                <a:latin typeface="Arial" panose="020B0604020202020204" pitchFamily="34" charset="0"/>
              </a:defRPr>
            </a:lvl8pPr>
            <a:lvl9pPr marL="3886200" indent="-228600" eaLnBrk="0" fontAlgn="base" hangingPunct="0">
              <a:spcBef>
                <a:spcPct val="0"/>
              </a:spcBef>
              <a:spcAft>
                <a:spcPct val="0"/>
              </a:spcAft>
              <a:defRPr sz="2200" u="sng">
                <a:solidFill>
                  <a:schemeClr val="tx1"/>
                </a:solidFill>
                <a:latin typeface="Arial" panose="020B0604020202020204" pitchFamily="34" charset="0"/>
              </a:defRPr>
            </a:lvl9pPr>
          </a:lstStyle>
          <a:p>
            <a:pPr eaLnBrk="1" hangingPunct="1"/>
            <a:endParaRPr lang="en-US" altLang="en-US" dirty="0"/>
          </a:p>
        </p:txBody>
      </p:sp>
      <p:sp>
        <p:nvSpPr>
          <p:cNvPr id="223287" name="Rectangle 33"/>
          <p:cNvSpPr>
            <a:spLocks noChangeArrowheads="1"/>
          </p:cNvSpPr>
          <p:nvPr/>
        </p:nvSpPr>
        <p:spPr bwMode="auto">
          <a:xfrm>
            <a:off x="0" y="1633538"/>
            <a:ext cx="2092325"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sz="2200" u="sng">
                <a:solidFill>
                  <a:schemeClr val="tx1"/>
                </a:solidFill>
                <a:latin typeface="Arial" panose="020B0604020202020204" pitchFamily="34" charset="0"/>
              </a:defRPr>
            </a:lvl1pPr>
            <a:lvl2pPr marL="742950" indent="-285750" eaLnBrk="0" hangingPunct="0">
              <a:defRPr sz="2200" u="sng">
                <a:solidFill>
                  <a:schemeClr val="tx1"/>
                </a:solidFill>
                <a:latin typeface="Arial" panose="020B0604020202020204" pitchFamily="34" charset="0"/>
              </a:defRPr>
            </a:lvl2pPr>
            <a:lvl3pPr marL="1143000" indent="-228600" eaLnBrk="0" hangingPunct="0">
              <a:defRPr sz="2200" u="sng">
                <a:solidFill>
                  <a:schemeClr val="tx1"/>
                </a:solidFill>
                <a:latin typeface="Arial" panose="020B0604020202020204" pitchFamily="34" charset="0"/>
              </a:defRPr>
            </a:lvl3pPr>
            <a:lvl4pPr marL="1600200" indent="-228600" eaLnBrk="0" hangingPunct="0">
              <a:defRPr sz="2200" u="sng">
                <a:solidFill>
                  <a:schemeClr val="tx1"/>
                </a:solidFill>
                <a:latin typeface="Arial" panose="020B0604020202020204" pitchFamily="34" charset="0"/>
              </a:defRPr>
            </a:lvl4pPr>
            <a:lvl5pPr marL="2057400" indent="-228600" eaLnBrk="0" hangingPunct="0">
              <a:defRPr sz="2200" u="sng">
                <a:solidFill>
                  <a:schemeClr val="tx1"/>
                </a:solidFill>
                <a:latin typeface="Arial" panose="020B0604020202020204" pitchFamily="34" charset="0"/>
              </a:defRPr>
            </a:lvl5pPr>
            <a:lvl6pPr marL="2514600" indent="-228600" eaLnBrk="0" fontAlgn="base" hangingPunct="0">
              <a:spcBef>
                <a:spcPct val="0"/>
              </a:spcBef>
              <a:spcAft>
                <a:spcPct val="0"/>
              </a:spcAft>
              <a:defRPr sz="2200" u="sng">
                <a:solidFill>
                  <a:schemeClr val="tx1"/>
                </a:solidFill>
                <a:latin typeface="Arial" panose="020B0604020202020204" pitchFamily="34" charset="0"/>
              </a:defRPr>
            </a:lvl6pPr>
            <a:lvl7pPr marL="2971800" indent="-228600" eaLnBrk="0" fontAlgn="base" hangingPunct="0">
              <a:spcBef>
                <a:spcPct val="0"/>
              </a:spcBef>
              <a:spcAft>
                <a:spcPct val="0"/>
              </a:spcAft>
              <a:defRPr sz="2200" u="sng">
                <a:solidFill>
                  <a:schemeClr val="tx1"/>
                </a:solidFill>
                <a:latin typeface="Arial" panose="020B0604020202020204" pitchFamily="34" charset="0"/>
              </a:defRPr>
            </a:lvl7pPr>
            <a:lvl8pPr marL="3429000" indent="-228600" eaLnBrk="0" fontAlgn="base" hangingPunct="0">
              <a:spcBef>
                <a:spcPct val="0"/>
              </a:spcBef>
              <a:spcAft>
                <a:spcPct val="0"/>
              </a:spcAft>
              <a:defRPr sz="2200" u="sng">
                <a:solidFill>
                  <a:schemeClr val="tx1"/>
                </a:solidFill>
                <a:latin typeface="Arial" panose="020B0604020202020204" pitchFamily="34" charset="0"/>
              </a:defRPr>
            </a:lvl8pPr>
            <a:lvl9pPr marL="3886200" indent="-228600" eaLnBrk="0" fontAlgn="base" hangingPunct="0">
              <a:spcBef>
                <a:spcPct val="0"/>
              </a:spcBef>
              <a:spcAft>
                <a:spcPct val="0"/>
              </a:spcAft>
              <a:defRPr sz="2200" u="sng">
                <a:solidFill>
                  <a:schemeClr val="tx1"/>
                </a:solidFill>
                <a:latin typeface="Arial" panose="020B0604020202020204" pitchFamily="34" charset="0"/>
              </a:defRPr>
            </a:lvl9pPr>
          </a:lstStyle>
          <a:p>
            <a:pPr eaLnBrk="1" hangingPunct="1"/>
            <a:endParaRPr lang="en-US" altLang="en-US" dirty="0"/>
          </a:p>
        </p:txBody>
      </p:sp>
      <p:sp>
        <p:nvSpPr>
          <p:cNvPr id="223288" name="Rectangle 38"/>
          <p:cNvSpPr>
            <a:spLocks noChangeArrowheads="1"/>
          </p:cNvSpPr>
          <p:nvPr/>
        </p:nvSpPr>
        <p:spPr bwMode="auto">
          <a:xfrm>
            <a:off x="0" y="1633538"/>
            <a:ext cx="2092325"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sz="2200" u="sng">
                <a:solidFill>
                  <a:schemeClr val="tx1"/>
                </a:solidFill>
                <a:latin typeface="Arial" panose="020B0604020202020204" pitchFamily="34" charset="0"/>
              </a:defRPr>
            </a:lvl1pPr>
            <a:lvl2pPr marL="742950" indent="-285750" eaLnBrk="0" hangingPunct="0">
              <a:defRPr sz="2200" u="sng">
                <a:solidFill>
                  <a:schemeClr val="tx1"/>
                </a:solidFill>
                <a:latin typeface="Arial" panose="020B0604020202020204" pitchFamily="34" charset="0"/>
              </a:defRPr>
            </a:lvl2pPr>
            <a:lvl3pPr marL="1143000" indent="-228600" eaLnBrk="0" hangingPunct="0">
              <a:defRPr sz="2200" u="sng">
                <a:solidFill>
                  <a:schemeClr val="tx1"/>
                </a:solidFill>
                <a:latin typeface="Arial" panose="020B0604020202020204" pitchFamily="34" charset="0"/>
              </a:defRPr>
            </a:lvl3pPr>
            <a:lvl4pPr marL="1600200" indent="-228600" eaLnBrk="0" hangingPunct="0">
              <a:defRPr sz="2200" u="sng">
                <a:solidFill>
                  <a:schemeClr val="tx1"/>
                </a:solidFill>
                <a:latin typeface="Arial" panose="020B0604020202020204" pitchFamily="34" charset="0"/>
              </a:defRPr>
            </a:lvl4pPr>
            <a:lvl5pPr marL="2057400" indent="-228600" eaLnBrk="0" hangingPunct="0">
              <a:defRPr sz="2200" u="sng">
                <a:solidFill>
                  <a:schemeClr val="tx1"/>
                </a:solidFill>
                <a:latin typeface="Arial" panose="020B0604020202020204" pitchFamily="34" charset="0"/>
              </a:defRPr>
            </a:lvl5pPr>
            <a:lvl6pPr marL="2514600" indent="-228600" eaLnBrk="0" fontAlgn="base" hangingPunct="0">
              <a:spcBef>
                <a:spcPct val="0"/>
              </a:spcBef>
              <a:spcAft>
                <a:spcPct val="0"/>
              </a:spcAft>
              <a:defRPr sz="2200" u="sng">
                <a:solidFill>
                  <a:schemeClr val="tx1"/>
                </a:solidFill>
                <a:latin typeface="Arial" panose="020B0604020202020204" pitchFamily="34" charset="0"/>
              </a:defRPr>
            </a:lvl6pPr>
            <a:lvl7pPr marL="2971800" indent="-228600" eaLnBrk="0" fontAlgn="base" hangingPunct="0">
              <a:spcBef>
                <a:spcPct val="0"/>
              </a:spcBef>
              <a:spcAft>
                <a:spcPct val="0"/>
              </a:spcAft>
              <a:defRPr sz="2200" u="sng">
                <a:solidFill>
                  <a:schemeClr val="tx1"/>
                </a:solidFill>
                <a:latin typeface="Arial" panose="020B0604020202020204" pitchFamily="34" charset="0"/>
              </a:defRPr>
            </a:lvl7pPr>
            <a:lvl8pPr marL="3429000" indent="-228600" eaLnBrk="0" fontAlgn="base" hangingPunct="0">
              <a:spcBef>
                <a:spcPct val="0"/>
              </a:spcBef>
              <a:spcAft>
                <a:spcPct val="0"/>
              </a:spcAft>
              <a:defRPr sz="2200" u="sng">
                <a:solidFill>
                  <a:schemeClr val="tx1"/>
                </a:solidFill>
                <a:latin typeface="Arial" panose="020B0604020202020204" pitchFamily="34" charset="0"/>
              </a:defRPr>
            </a:lvl8pPr>
            <a:lvl9pPr marL="3886200" indent="-228600" eaLnBrk="0" fontAlgn="base" hangingPunct="0">
              <a:spcBef>
                <a:spcPct val="0"/>
              </a:spcBef>
              <a:spcAft>
                <a:spcPct val="0"/>
              </a:spcAft>
              <a:defRPr sz="2200" u="sng">
                <a:solidFill>
                  <a:schemeClr val="tx1"/>
                </a:solidFill>
                <a:latin typeface="Arial" panose="020B0604020202020204" pitchFamily="34" charset="0"/>
              </a:defRPr>
            </a:lvl9pPr>
          </a:lstStyle>
          <a:p>
            <a:pPr eaLnBrk="1" hangingPunct="1"/>
            <a:endParaRPr lang="en-US" altLang="en-US" dirty="0"/>
          </a:p>
        </p:txBody>
      </p:sp>
      <p:sp>
        <p:nvSpPr>
          <p:cNvPr id="223289" name="Rectangle 43"/>
          <p:cNvSpPr>
            <a:spLocks noChangeArrowheads="1"/>
          </p:cNvSpPr>
          <p:nvPr/>
        </p:nvSpPr>
        <p:spPr bwMode="auto">
          <a:xfrm>
            <a:off x="0" y="1633538"/>
            <a:ext cx="2092325"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sz="2200" u="sng">
                <a:solidFill>
                  <a:schemeClr val="tx1"/>
                </a:solidFill>
                <a:latin typeface="Arial" panose="020B0604020202020204" pitchFamily="34" charset="0"/>
              </a:defRPr>
            </a:lvl1pPr>
            <a:lvl2pPr marL="742950" indent="-285750" eaLnBrk="0" hangingPunct="0">
              <a:defRPr sz="2200" u="sng">
                <a:solidFill>
                  <a:schemeClr val="tx1"/>
                </a:solidFill>
                <a:latin typeface="Arial" panose="020B0604020202020204" pitchFamily="34" charset="0"/>
              </a:defRPr>
            </a:lvl2pPr>
            <a:lvl3pPr marL="1143000" indent="-228600" eaLnBrk="0" hangingPunct="0">
              <a:defRPr sz="2200" u="sng">
                <a:solidFill>
                  <a:schemeClr val="tx1"/>
                </a:solidFill>
                <a:latin typeface="Arial" panose="020B0604020202020204" pitchFamily="34" charset="0"/>
              </a:defRPr>
            </a:lvl3pPr>
            <a:lvl4pPr marL="1600200" indent="-228600" eaLnBrk="0" hangingPunct="0">
              <a:defRPr sz="2200" u="sng">
                <a:solidFill>
                  <a:schemeClr val="tx1"/>
                </a:solidFill>
                <a:latin typeface="Arial" panose="020B0604020202020204" pitchFamily="34" charset="0"/>
              </a:defRPr>
            </a:lvl4pPr>
            <a:lvl5pPr marL="2057400" indent="-228600" eaLnBrk="0" hangingPunct="0">
              <a:defRPr sz="2200" u="sng">
                <a:solidFill>
                  <a:schemeClr val="tx1"/>
                </a:solidFill>
                <a:latin typeface="Arial" panose="020B0604020202020204" pitchFamily="34" charset="0"/>
              </a:defRPr>
            </a:lvl5pPr>
            <a:lvl6pPr marL="2514600" indent="-228600" eaLnBrk="0" fontAlgn="base" hangingPunct="0">
              <a:spcBef>
                <a:spcPct val="0"/>
              </a:spcBef>
              <a:spcAft>
                <a:spcPct val="0"/>
              </a:spcAft>
              <a:defRPr sz="2200" u="sng">
                <a:solidFill>
                  <a:schemeClr val="tx1"/>
                </a:solidFill>
                <a:latin typeface="Arial" panose="020B0604020202020204" pitchFamily="34" charset="0"/>
              </a:defRPr>
            </a:lvl6pPr>
            <a:lvl7pPr marL="2971800" indent="-228600" eaLnBrk="0" fontAlgn="base" hangingPunct="0">
              <a:spcBef>
                <a:spcPct val="0"/>
              </a:spcBef>
              <a:spcAft>
                <a:spcPct val="0"/>
              </a:spcAft>
              <a:defRPr sz="2200" u="sng">
                <a:solidFill>
                  <a:schemeClr val="tx1"/>
                </a:solidFill>
                <a:latin typeface="Arial" panose="020B0604020202020204" pitchFamily="34" charset="0"/>
              </a:defRPr>
            </a:lvl7pPr>
            <a:lvl8pPr marL="3429000" indent="-228600" eaLnBrk="0" fontAlgn="base" hangingPunct="0">
              <a:spcBef>
                <a:spcPct val="0"/>
              </a:spcBef>
              <a:spcAft>
                <a:spcPct val="0"/>
              </a:spcAft>
              <a:defRPr sz="2200" u="sng">
                <a:solidFill>
                  <a:schemeClr val="tx1"/>
                </a:solidFill>
                <a:latin typeface="Arial" panose="020B0604020202020204" pitchFamily="34" charset="0"/>
              </a:defRPr>
            </a:lvl8pPr>
            <a:lvl9pPr marL="3886200" indent="-228600" eaLnBrk="0" fontAlgn="base" hangingPunct="0">
              <a:spcBef>
                <a:spcPct val="0"/>
              </a:spcBef>
              <a:spcAft>
                <a:spcPct val="0"/>
              </a:spcAft>
              <a:defRPr sz="2200" u="sng">
                <a:solidFill>
                  <a:schemeClr val="tx1"/>
                </a:solidFill>
                <a:latin typeface="Arial" panose="020B0604020202020204" pitchFamily="34" charset="0"/>
              </a:defRPr>
            </a:lvl9pPr>
          </a:lstStyle>
          <a:p>
            <a:pPr eaLnBrk="1" hangingPunct="1"/>
            <a:endParaRPr lang="en-US" altLang="en-US" dirty="0"/>
          </a:p>
        </p:txBody>
      </p:sp>
      <p:sp>
        <p:nvSpPr>
          <p:cNvPr id="223290" name="Rectangle 157"/>
          <p:cNvSpPr>
            <a:spLocks noChangeArrowheads="1"/>
          </p:cNvSpPr>
          <p:nvPr/>
        </p:nvSpPr>
        <p:spPr bwMode="auto">
          <a:xfrm>
            <a:off x="0" y="5222875"/>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eaLnBrk="0" hangingPunct="0">
              <a:defRPr sz="2200" u="sng">
                <a:solidFill>
                  <a:schemeClr val="tx1"/>
                </a:solidFill>
                <a:latin typeface="Arial" panose="020B0604020202020204" pitchFamily="34" charset="0"/>
              </a:defRPr>
            </a:lvl1pPr>
            <a:lvl2pPr marL="742950" indent="-285750" eaLnBrk="0" hangingPunct="0">
              <a:defRPr sz="2200" u="sng">
                <a:solidFill>
                  <a:schemeClr val="tx1"/>
                </a:solidFill>
                <a:latin typeface="Arial" panose="020B0604020202020204" pitchFamily="34" charset="0"/>
              </a:defRPr>
            </a:lvl2pPr>
            <a:lvl3pPr marL="1143000" indent="-228600" eaLnBrk="0" hangingPunct="0">
              <a:defRPr sz="2200" u="sng">
                <a:solidFill>
                  <a:schemeClr val="tx1"/>
                </a:solidFill>
                <a:latin typeface="Arial" panose="020B0604020202020204" pitchFamily="34" charset="0"/>
              </a:defRPr>
            </a:lvl3pPr>
            <a:lvl4pPr marL="1600200" indent="-228600" eaLnBrk="0" hangingPunct="0">
              <a:defRPr sz="2200" u="sng">
                <a:solidFill>
                  <a:schemeClr val="tx1"/>
                </a:solidFill>
                <a:latin typeface="Arial" panose="020B0604020202020204" pitchFamily="34" charset="0"/>
              </a:defRPr>
            </a:lvl4pPr>
            <a:lvl5pPr marL="2057400" indent="-228600" eaLnBrk="0" hangingPunct="0">
              <a:defRPr sz="2200" u="sng">
                <a:solidFill>
                  <a:schemeClr val="tx1"/>
                </a:solidFill>
                <a:latin typeface="Arial" panose="020B0604020202020204" pitchFamily="34" charset="0"/>
              </a:defRPr>
            </a:lvl5pPr>
            <a:lvl6pPr marL="2514600" indent="-228600" eaLnBrk="0" fontAlgn="base" hangingPunct="0">
              <a:spcBef>
                <a:spcPct val="0"/>
              </a:spcBef>
              <a:spcAft>
                <a:spcPct val="0"/>
              </a:spcAft>
              <a:defRPr sz="2200" u="sng">
                <a:solidFill>
                  <a:schemeClr val="tx1"/>
                </a:solidFill>
                <a:latin typeface="Arial" panose="020B0604020202020204" pitchFamily="34" charset="0"/>
              </a:defRPr>
            </a:lvl6pPr>
            <a:lvl7pPr marL="2971800" indent="-228600" eaLnBrk="0" fontAlgn="base" hangingPunct="0">
              <a:spcBef>
                <a:spcPct val="0"/>
              </a:spcBef>
              <a:spcAft>
                <a:spcPct val="0"/>
              </a:spcAft>
              <a:defRPr sz="2200" u="sng">
                <a:solidFill>
                  <a:schemeClr val="tx1"/>
                </a:solidFill>
                <a:latin typeface="Arial" panose="020B0604020202020204" pitchFamily="34" charset="0"/>
              </a:defRPr>
            </a:lvl7pPr>
            <a:lvl8pPr marL="3429000" indent="-228600" eaLnBrk="0" fontAlgn="base" hangingPunct="0">
              <a:spcBef>
                <a:spcPct val="0"/>
              </a:spcBef>
              <a:spcAft>
                <a:spcPct val="0"/>
              </a:spcAft>
              <a:defRPr sz="2200" u="sng">
                <a:solidFill>
                  <a:schemeClr val="tx1"/>
                </a:solidFill>
                <a:latin typeface="Arial" panose="020B0604020202020204" pitchFamily="34" charset="0"/>
              </a:defRPr>
            </a:lvl8pPr>
            <a:lvl9pPr marL="3886200" indent="-228600" eaLnBrk="0" fontAlgn="base" hangingPunct="0">
              <a:spcBef>
                <a:spcPct val="0"/>
              </a:spcBef>
              <a:spcAft>
                <a:spcPct val="0"/>
              </a:spcAft>
              <a:defRPr sz="2200" u="sng">
                <a:solidFill>
                  <a:schemeClr val="tx1"/>
                </a:solidFill>
                <a:latin typeface="Arial" panose="020B0604020202020204" pitchFamily="34" charset="0"/>
              </a:defRPr>
            </a:lvl9pPr>
          </a:lstStyle>
          <a:p>
            <a:pPr eaLnBrk="1" hangingPunct="1"/>
            <a:endParaRPr lang="en-US" altLang="en-US" sz="1800" u="none" dirty="0"/>
          </a:p>
        </p:txBody>
      </p:sp>
      <p:sp>
        <p:nvSpPr>
          <p:cNvPr id="223291" name="Text Box 179"/>
          <p:cNvSpPr txBox="1">
            <a:spLocks noChangeArrowheads="1"/>
          </p:cNvSpPr>
          <p:nvPr/>
        </p:nvSpPr>
        <p:spPr bwMode="auto">
          <a:xfrm>
            <a:off x="609600" y="1524000"/>
            <a:ext cx="784860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200" u="sng">
                <a:solidFill>
                  <a:schemeClr val="tx1"/>
                </a:solidFill>
                <a:latin typeface="Arial" panose="020B0604020202020204" pitchFamily="34" charset="0"/>
              </a:defRPr>
            </a:lvl1pPr>
            <a:lvl2pPr marL="742950" indent="-285750" eaLnBrk="0" hangingPunct="0">
              <a:defRPr sz="2200" u="sng">
                <a:solidFill>
                  <a:schemeClr val="tx1"/>
                </a:solidFill>
                <a:latin typeface="Arial" panose="020B0604020202020204" pitchFamily="34" charset="0"/>
              </a:defRPr>
            </a:lvl2pPr>
            <a:lvl3pPr marL="1143000" indent="-228600" eaLnBrk="0" hangingPunct="0">
              <a:defRPr sz="2200" u="sng">
                <a:solidFill>
                  <a:schemeClr val="tx1"/>
                </a:solidFill>
                <a:latin typeface="Arial" panose="020B0604020202020204" pitchFamily="34" charset="0"/>
              </a:defRPr>
            </a:lvl3pPr>
            <a:lvl4pPr marL="1600200" indent="-228600" eaLnBrk="0" hangingPunct="0">
              <a:defRPr sz="2200" u="sng">
                <a:solidFill>
                  <a:schemeClr val="tx1"/>
                </a:solidFill>
                <a:latin typeface="Arial" panose="020B0604020202020204" pitchFamily="34" charset="0"/>
              </a:defRPr>
            </a:lvl4pPr>
            <a:lvl5pPr marL="2057400" indent="-228600" eaLnBrk="0" hangingPunct="0">
              <a:defRPr sz="2200" u="sng">
                <a:solidFill>
                  <a:schemeClr val="tx1"/>
                </a:solidFill>
                <a:latin typeface="Arial" panose="020B0604020202020204" pitchFamily="34" charset="0"/>
              </a:defRPr>
            </a:lvl5pPr>
            <a:lvl6pPr marL="2514600" indent="-228600" eaLnBrk="0" fontAlgn="base" hangingPunct="0">
              <a:spcBef>
                <a:spcPct val="0"/>
              </a:spcBef>
              <a:spcAft>
                <a:spcPct val="0"/>
              </a:spcAft>
              <a:defRPr sz="2200" u="sng">
                <a:solidFill>
                  <a:schemeClr val="tx1"/>
                </a:solidFill>
                <a:latin typeface="Arial" panose="020B0604020202020204" pitchFamily="34" charset="0"/>
              </a:defRPr>
            </a:lvl6pPr>
            <a:lvl7pPr marL="2971800" indent="-228600" eaLnBrk="0" fontAlgn="base" hangingPunct="0">
              <a:spcBef>
                <a:spcPct val="0"/>
              </a:spcBef>
              <a:spcAft>
                <a:spcPct val="0"/>
              </a:spcAft>
              <a:defRPr sz="2200" u="sng">
                <a:solidFill>
                  <a:schemeClr val="tx1"/>
                </a:solidFill>
                <a:latin typeface="Arial" panose="020B0604020202020204" pitchFamily="34" charset="0"/>
              </a:defRPr>
            </a:lvl7pPr>
            <a:lvl8pPr marL="3429000" indent="-228600" eaLnBrk="0" fontAlgn="base" hangingPunct="0">
              <a:spcBef>
                <a:spcPct val="0"/>
              </a:spcBef>
              <a:spcAft>
                <a:spcPct val="0"/>
              </a:spcAft>
              <a:defRPr sz="2200" u="sng">
                <a:solidFill>
                  <a:schemeClr val="tx1"/>
                </a:solidFill>
                <a:latin typeface="Arial" panose="020B0604020202020204" pitchFamily="34" charset="0"/>
              </a:defRPr>
            </a:lvl8pPr>
            <a:lvl9pPr marL="3886200" indent="-228600" eaLnBrk="0" fontAlgn="base" hangingPunct="0">
              <a:spcBef>
                <a:spcPct val="0"/>
              </a:spcBef>
              <a:spcAft>
                <a:spcPct val="0"/>
              </a:spcAft>
              <a:defRPr sz="2200" u="sng">
                <a:solidFill>
                  <a:schemeClr val="tx1"/>
                </a:solidFill>
                <a:latin typeface="Arial" panose="020B0604020202020204" pitchFamily="34" charset="0"/>
              </a:defRPr>
            </a:lvl9pPr>
          </a:lstStyle>
          <a:p>
            <a:pPr eaLnBrk="1" hangingPunct="1"/>
            <a:r>
              <a:rPr lang="en-US" altLang="en-US" sz="2000" b="1" i="1" u="none" dirty="0">
                <a:latin typeface="Times New Roman" panose="02020603050405020304" pitchFamily="18" charset="0"/>
              </a:rPr>
              <a:t>WHY AREN'T SUPPLY ORDERS FILLED ON TIME</a:t>
            </a:r>
          </a:p>
        </p:txBody>
      </p:sp>
      <p:sp>
        <p:nvSpPr>
          <p:cNvPr id="223292" name="Rectangle 180"/>
          <p:cNvSpPr>
            <a:spLocks noChangeArrowheads="1"/>
          </p:cNvSpPr>
          <p:nvPr/>
        </p:nvSpPr>
        <p:spPr bwMode="auto">
          <a:xfrm>
            <a:off x="304800" y="5410200"/>
            <a:ext cx="8686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200" u="sng">
                <a:solidFill>
                  <a:schemeClr val="tx1"/>
                </a:solidFill>
                <a:latin typeface="Arial" panose="020B0604020202020204" pitchFamily="34" charset="0"/>
              </a:defRPr>
            </a:lvl1pPr>
            <a:lvl2pPr marL="742950" indent="-285750" eaLnBrk="0" hangingPunct="0">
              <a:defRPr sz="2200" u="sng">
                <a:solidFill>
                  <a:schemeClr val="tx1"/>
                </a:solidFill>
                <a:latin typeface="Arial" panose="020B0604020202020204" pitchFamily="34" charset="0"/>
              </a:defRPr>
            </a:lvl2pPr>
            <a:lvl3pPr marL="1143000" indent="-228600" eaLnBrk="0" hangingPunct="0">
              <a:defRPr sz="2200" u="sng">
                <a:solidFill>
                  <a:schemeClr val="tx1"/>
                </a:solidFill>
                <a:latin typeface="Arial" panose="020B0604020202020204" pitchFamily="34" charset="0"/>
              </a:defRPr>
            </a:lvl3pPr>
            <a:lvl4pPr marL="1600200" indent="-228600" eaLnBrk="0" hangingPunct="0">
              <a:defRPr sz="2200" u="sng">
                <a:solidFill>
                  <a:schemeClr val="tx1"/>
                </a:solidFill>
                <a:latin typeface="Arial" panose="020B0604020202020204" pitchFamily="34" charset="0"/>
              </a:defRPr>
            </a:lvl4pPr>
            <a:lvl5pPr marL="2057400" indent="-228600" eaLnBrk="0" hangingPunct="0">
              <a:defRPr sz="2200" u="sng">
                <a:solidFill>
                  <a:schemeClr val="tx1"/>
                </a:solidFill>
                <a:latin typeface="Arial" panose="020B0604020202020204" pitchFamily="34" charset="0"/>
              </a:defRPr>
            </a:lvl5pPr>
            <a:lvl6pPr marL="2514600" indent="-228600" eaLnBrk="0" fontAlgn="base" hangingPunct="0">
              <a:spcBef>
                <a:spcPct val="0"/>
              </a:spcBef>
              <a:spcAft>
                <a:spcPct val="0"/>
              </a:spcAft>
              <a:defRPr sz="2200" u="sng">
                <a:solidFill>
                  <a:schemeClr val="tx1"/>
                </a:solidFill>
                <a:latin typeface="Arial" panose="020B0604020202020204" pitchFamily="34" charset="0"/>
              </a:defRPr>
            </a:lvl6pPr>
            <a:lvl7pPr marL="2971800" indent="-228600" eaLnBrk="0" fontAlgn="base" hangingPunct="0">
              <a:spcBef>
                <a:spcPct val="0"/>
              </a:spcBef>
              <a:spcAft>
                <a:spcPct val="0"/>
              </a:spcAft>
              <a:defRPr sz="2200" u="sng">
                <a:solidFill>
                  <a:schemeClr val="tx1"/>
                </a:solidFill>
                <a:latin typeface="Arial" panose="020B0604020202020204" pitchFamily="34" charset="0"/>
              </a:defRPr>
            </a:lvl7pPr>
            <a:lvl8pPr marL="3429000" indent="-228600" eaLnBrk="0" fontAlgn="base" hangingPunct="0">
              <a:spcBef>
                <a:spcPct val="0"/>
              </a:spcBef>
              <a:spcAft>
                <a:spcPct val="0"/>
              </a:spcAft>
              <a:defRPr sz="2200" u="sng">
                <a:solidFill>
                  <a:schemeClr val="tx1"/>
                </a:solidFill>
                <a:latin typeface="Arial" panose="020B0604020202020204" pitchFamily="34" charset="0"/>
              </a:defRPr>
            </a:lvl8pPr>
            <a:lvl9pPr marL="3886200" indent="-228600" eaLnBrk="0" fontAlgn="base" hangingPunct="0">
              <a:spcBef>
                <a:spcPct val="0"/>
              </a:spcBef>
              <a:spcAft>
                <a:spcPct val="0"/>
              </a:spcAft>
              <a:defRPr sz="2200" u="sng">
                <a:solidFill>
                  <a:schemeClr val="tx1"/>
                </a:solidFill>
                <a:latin typeface="Arial" panose="020B0604020202020204" pitchFamily="34" charset="0"/>
              </a:defRPr>
            </a:lvl9pPr>
          </a:lstStyle>
          <a:p>
            <a:pPr algn="ctr" eaLnBrk="1" hangingPunct="1"/>
            <a:r>
              <a:rPr lang="en-US" altLang="en-US" sz="2400" b="1" u="none" dirty="0">
                <a:solidFill>
                  <a:schemeClr val="accent2"/>
                </a:solidFill>
                <a:latin typeface="Times New Roman" panose="02020603050405020304" pitchFamily="18" charset="0"/>
              </a:rPr>
              <a:t>This shows the use of the Why Technique with the Tree Diagram.</a:t>
            </a:r>
          </a:p>
        </p:txBody>
      </p:sp>
      <p:pic>
        <p:nvPicPr>
          <p:cNvPr id="223293" name="Picture 181" descr="CHECKMRK"/>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85800" y="609600"/>
            <a:ext cx="349250" cy="514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88100149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Rectangle 2"/>
          <p:cNvSpPr>
            <a:spLocks noGrp="1" noChangeArrowheads="1"/>
          </p:cNvSpPr>
          <p:nvPr>
            <p:ph type="title"/>
          </p:nvPr>
        </p:nvSpPr>
        <p:spPr>
          <a:xfrm>
            <a:off x="609600" y="228600"/>
            <a:ext cx="7772400" cy="1143000"/>
          </a:xfrm>
        </p:spPr>
        <p:txBody>
          <a:bodyPr/>
          <a:lstStyle/>
          <a:p>
            <a:r>
              <a:rPr lang="en-US" dirty="0"/>
              <a:t>Some History</a:t>
            </a:r>
          </a:p>
        </p:txBody>
      </p:sp>
      <p:sp>
        <p:nvSpPr>
          <p:cNvPr id="102403" name="Rectangle 3"/>
          <p:cNvSpPr>
            <a:spLocks noGrp="1" noChangeArrowheads="1"/>
          </p:cNvSpPr>
          <p:nvPr>
            <p:ph type="body" idx="1"/>
          </p:nvPr>
        </p:nvSpPr>
        <p:spPr>
          <a:xfrm>
            <a:off x="685800" y="1371600"/>
            <a:ext cx="7620000" cy="3276600"/>
          </a:xfrm>
        </p:spPr>
        <p:txBody>
          <a:bodyPr/>
          <a:lstStyle/>
          <a:p>
            <a:pPr marL="0" indent="0">
              <a:lnSpc>
                <a:spcPct val="90000"/>
              </a:lnSpc>
              <a:spcBef>
                <a:spcPct val="0"/>
              </a:spcBef>
              <a:buFontTx/>
              <a:buNone/>
            </a:pPr>
            <a:r>
              <a:rPr kumimoji="1" lang="en-US" sz="2800" dirty="0">
                <a:latin typeface="Times New Roman" pitchFamily="18" charset="0"/>
              </a:rPr>
              <a:t>What he did was copy the Ford Production System used in WWII following guidelines devise by the “War Production Board” and from necessity reduced the waste in the system.</a:t>
            </a:r>
          </a:p>
          <a:p>
            <a:pPr marL="0" indent="0">
              <a:lnSpc>
                <a:spcPct val="90000"/>
              </a:lnSpc>
              <a:spcBef>
                <a:spcPct val="0"/>
              </a:spcBef>
              <a:buFontTx/>
              <a:buNone/>
            </a:pPr>
            <a:endParaRPr kumimoji="1" lang="en-US" sz="2800" dirty="0">
              <a:latin typeface="Times New Roman" pitchFamily="18" charset="0"/>
            </a:endParaRPr>
          </a:p>
          <a:p>
            <a:pPr marL="0" indent="0">
              <a:lnSpc>
                <a:spcPct val="90000"/>
              </a:lnSpc>
              <a:spcBef>
                <a:spcPct val="0"/>
              </a:spcBef>
              <a:buFontTx/>
              <a:buNone/>
            </a:pPr>
            <a:r>
              <a:rPr kumimoji="1" lang="en-US" sz="2800" dirty="0">
                <a:latin typeface="Times New Roman" pitchFamily="18" charset="0"/>
              </a:rPr>
              <a:t>Reduction of waste was essential to Mr. Toyoda as his country could not afford to waste anything and had little resources.</a:t>
            </a:r>
          </a:p>
        </p:txBody>
      </p:sp>
      <p:sp>
        <p:nvSpPr>
          <p:cNvPr id="102404" name="Text Box 4"/>
          <p:cNvSpPr txBox="1">
            <a:spLocks noChangeArrowheads="1"/>
          </p:cNvSpPr>
          <p:nvPr/>
        </p:nvSpPr>
        <p:spPr bwMode="auto">
          <a:xfrm>
            <a:off x="762000" y="4800600"/>
            <a:ext cx="7467600" cy="831850"/>
          </a:xfrm>
          <a:prstGeom prst="rect">
            <a:avLst/>
          </a:prstGeom>
          <a:solidFill>
            <a:srgbClr val="FFFFCC"/>
          </a:solidFill>
          <a:ln w="9525">
            <a:solidFill>
              <a:srgbClr val="FF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US" sz="2400" b="1" dirty="0">
                <a:solidFill>
                  <a:srgbClr val="FF0000"/>
                </a:solidFill>
                <a:latin typeface="Times New Roman" pitchFamily="18" charset="0"/>
              </a:rPr>
              <a:t>This system became the “Just in Time” or Toyoda Manufacturing System.</a:t>
            </a:r>
          </a:p>
        </p:txBody>
      </p:sp>
      <p:pic>
        <p:nvPicPr>
          <p:cNvPr id="5" name="Picture 204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229600" y="152400"/>
            <a:ext cx="762000" cy="904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609963278"/>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82" name="Rectangle 2"/>
          <p:cNvSpPr>
            <a:spLocks noGrp="1" noChangeArrowheads="1"/>
          </p:cNvSpPr>
          <p:nvPr>
            <p:ph type="title"/>
          </p:nvPr>
        </p:nvSpPr>
        <p:spPr>
          <a:xfrm>
            <a:off x="838200" y="152400"/>
            <a:ext cx="6934200" cy="838200"/>
          </a:xfrm>
        </p:spPr>
        <p:txBody>
          <a:bodyPr/>
          <a:lstStyle/>
          <a:p>
            <a:pPr algn="l" eaLnBrk="1" hangingPunct="1"/>
            <a:r>
              <a:rPr lang="en-US" altLang="en-US" sz="4000" dirty="0" smtClean="0"/>
              <a:t>Why Technique</a:t>
            </a:r>
            <a:r>
              <a:rPr lang="en-US" altLang="en-US" dirty="0" smtClean="0"/>
              <a:t> </a:t>
            </a:r>
            <a:r>
              <a:rPr lang="en-US" altLang="en-US" sz="4000" dirty="0" smtClean="0"/>
              <a:t>Example</a:t>
            </a:r>
          </a:p>
        </p:txBody>
      </p:sp>
      <p:pic>
        <p:nvPicPr>
          <p:cNvPr id="225283" name="Picture 5" descr="ROOTC"/>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28600" y="838200"/>
            <a:ext cx="8623300" cy="480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25284" name="Picture 6" descr="CHECKMRK"/>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33400" y="304800"/>
            <a:ext cx="349250" cy="514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25285" name="Text Box 7"/>
          <p:cNvSpPr txBox="1">
            <a:spLocks noChangeArrowheads="1"/>
          </p:cNvSpPr>
          <p:nvPr/>
        </p:nvSpPr>
        <p:spPr bwMode="auto">
          <a:xfrm>
            <a:off x="1295400" y="5562600"/>
            <a:ext cx="6705600" cy="76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200" u="sng">
                <a:solidFill>
                  <a:schemeClr val="tx1"/>
                </a:solidFill>
                <a:latin typeface="Arial" panose="020B0604020202020204" pitchFamily="34" charset="0"/>
              </a:defRPr>
            </a:lvl1pPr>
            <a:lvl2pPr marL="742950" indent="-285750" eaLnBrk="0" hangingPunct="0">
              <a:defRPr sz="2200" u="sng">
                <a:solidFill>
                  <a:schemeClr val="tx1"/>
                </a:solidFill>
                <a:latin typeface="Arial" panose="020B0604020202020204" pitchFamily="34" charset="0"/>
              </a:defRPr>
            </a:lvl2pPr>
            <a:lvl3pPr marL="1143000" indent="-228600" eaLnBrk="0" hangingPunct="0">
              <a:defRPr sz="2200" u="sng">
                <a:solidFill>
                  <a:schemeClr val="tx1"/>
                </a:solidFill>
                <a:latin typeface="Arial" panose="020B0604020202020204" pitchFamily="34" charset="0"/>
              </a:defRPr>
            </a:lvl3pPr>
            <a:lvl4pPr marL="1600200" indent="-228600" eaLnBrk="0" hangingPunct="0">
              <a:defRPr sz="2200" u="sng">
                <a:solidFill>
                  <a:schemeClr val="tx1"/>
                </a:solidFill>
                <a:latin typeface="Arial" panose="020B0604020202020204" pitchFamily="34" charset="0"/>
              </a:defRPr>
            </a:lvl4pPr>
            <a:lvl5pPr marL="2057400" indent="-228600" eaLnBrk="0" hangingPunct="0">
              <a:defRPr sz="2200" u="sng">
                <a:solidFill>
                  <a:schemeClr val="tx1"/>
                </a:solidFill>
                <a:latin typeface="Arial" panose="020B0604020202020204" pitchFamily="34" charset="0"/>
              </a:defRPr>
            </a:lvl5pPr>
            <a:lvl6pPr marL="2514600" indent="-228600" eaLnBrk="0" fontAlgn="base" hangingPunct="0">
              <a:spcBef>
                <a:spcPct val="0"/>
              </a:spcBef>
              <a:spcAft>
                <a:spcPct val="0"/>
              </a:spcAft>
              <a:defRPr sz="2200" u="sng">
                <a:solidFill>
                  <a:schemeClr val="tx1"/>
                </a:solidFill>
                <a:latin typeface="Arial" panose="020B0604020202020204" pitchFamily="34" charset="0"/>
              </a:defRPr>
            </a:lvl6pPr>
            <a:lvl7pPr marL="2971800" indent="-228600" eaLnBrk="0" fontAlgn="base" hangingPunct="0">
              <a:spcBef>
                <a:spcPct val="0"/>
              </a:spcBef>
              <a:spcAft>
                <a:spcPct val="0"/>
              </a:spcAft>
              <a:defRPr sz="2200" u="sng">
                <a:solidFill>
                  <a:schemeClr val="tx1"/>
                </a:solidFill>
                <a:latin typeface="Arial" panose="020B0604020202020204" pitchFamily="34" charset="0"/>
              </a:defRPr>
            </a:lvl7pPr>
            <a:lvl8pPr marL="3429000" indent="-228600" eaLnBrk="0" fontAlgn="base" hangingPunct="0">
              <a:spcBef>
                <a:spcPct val="0"/>
              </a:spcBef>
              <a:spcAft>
                <a:spcPct val="0"/>
              </a:spcAft>
              <a:defRPr sz="2200" u="sng">
                <a:solidFill>
                  <a:schemeClr val="tx1"/>
                </a:solidFill>
                <a:latin typeface="Arial" panose="020B0604020202020204" pitchFamily="34" charset="0"/>
              </a:defRPr>
            </a:lvl8pPr>
            <a:lvl9pPr marL="3886200" indent="-228600" eaLnBrk="0" fontAlgn="base" hangingPunct="0">
              <a:spcBef>
                <a:spcPct val="0"/>
              </a:spcBef>
              <a:spcAft>
                <a:spcPct val="0"/>
              </a:spcAft>
              <a:defRPr sz="2200" u="sng">
                <a:solidFill>
                  <a:schemeClr val="tx1"/>
                </a:solidFill>
                <a:latin typeface="Arial" panose="020B0604020202020204" pitchFamily="34" charset="0"/>
              </a:defRPr>
            </a:lvl9pPr>
          </a:lstStyle>
          <a:p>
            <a:pPr eaLnBrk="1" hangingPunct="1">
              <a:spcBef>
                <a:spcPct val="50000"/>
              </a:spcBef>
            </a:pPr>
            <a:r>
              <a:rPr lang="en-US" altLang="en-US" b="1" i="1" u="none" dirty="0">
                <a:solidFill>
                  <a:schemeClr val="accent2"/>
                </a:solidFill>
              </a:rPr>
              <a:t>A “why technique” that combines some affinity diagramming structure and classification…</a:t>
            </a:r>
          </a:p>
        </p:txBody>
      </p:sp>
      <p:sp>
        <p:nvSpPr>
          <p:cNvPr id="225286" name="AutoShape 8">
            <a:hlinkClick r:id="rId5" action="ppaction://hlinksldjump" highlightClick="1"/>
          </p:cNvPr>
          <p:cNvSpPr>
            <a:spLocks noChangeArrowheads="1"/>
          </p:cNvSpPr>
          <p:nvPr/>
        </p:nvSpPr>
        <p:spPr bwMode="auto">
          <a:xfrm>
            <a:off x="304800" y="6019800"/>
            <a:ext cx="304800" cy="457200"/>
          </a:xfrm>
          <a:prstGeom prst="actionButtonHome">
            <a:avLst/>
          </a:prstGeom>
          <a:solidFill>
            <a:schemeClr val="accent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2200" u="sng">
                <a:solidFill>
                  <a:schemeClr val="tx1"/>
                </a:solidFill>
                <a:latin typeface="Arial" panose="020B0604020202020204" pitchFamily="34" charset="0"/>
              </a:defRPr>
            </a:lvl1pPr>
            <a:lvl2pPr marL="742950" indent="-285750" eaLnBrk="0" hangingPunct="0">
              <a:defRPr sz="2200" u="sng">
                <a:solidFill>
                  <a:schemeClr val="tx1"/>
                </a:solidFill>
                <a:latin typeface="Arial" panose="020B0604020202020204" pitchFamily="34" charset="0"/>
              </a:defRPr>
            </a:lvl2pPr>
            <a:lvl3pPr marL="1143000" indent="-228600" eaLnBrk="0" hangingPunct="0">
              <a:defRPr sz="2200" u="sng">
                <a:solidFill>
                  <a:schemeClr val="tx1"/>
                </a:solidFill>
                <a:latin typeface="Arial" panose="020B0604020202020204" pitchFamily="34" charset="0"/>
              </a:defRPr>
            </a:lvl3pPr>
            <a:lvl4pPr marL="1600200" indent="-228600" eaLnBrk="0" hangingPunct="0">
              <a:defRPr sz="2200" u="sng">
                <a:solidFill>
                  <a:schemeClr val="tx1"/>
                </a:solidFill>
                <a:latin typeface="Arial" panose="020B0604020202020204" pitchFamily="34" charset="0"/>
              </a:defRPr>
            </a:lvl4pPr>
            <a:lvl5pPr marL="2057400" indent="-228600" eaLnBrk="0" hangingPunct="0">
              <a:defRPr sz="2200" u="sng">
                <a:solidFill>
                  <a:schemeClr val="tx1"/>
                </a:solidFill>
                <a:latin typeface="Arial" panose="020B0604020202020204" pitchFamily="34" charset="0"/>
              </a:defRPr>
            </a:lvl5pPr>
            <a:lvl6pPr marL="2514600" indent="-228600" eaLnBrk="0" fontAlgn="base" hangingPunct="0">
              <a:spcBef>
                <a:spcPct val="0"/>
              </a:spcBef>
              <a:spcAft>
                <a:spcPct val="0"/>
              </a:spcAft>
              <a:defRPr sz="2200" u="sng">
                <a:solidFill>
                  <a:schemeClr val="tx1"/>
                </a:solidFill>
                <a:latin typeface="Arial" panose="020B0604020202020204" pitchFamily="34" charset="0"/>
              </a:defRPr>
            </a:lvl6pPr>
            <a:lvl7pPr marL="2971800" indent="-228600" eaLnBrk="0" fontAlgn="base" hangingPunct="0">
              <a:spcBef>
                <a:spcPct val="0"/>
              </a:spcBef>
              <a:spcAft>
                <a:spcPct val="0"/>
              </a:spcAft>
              <a:defRPr sz="2200" u="sng">
                <a:solidFill>
                  <a:schemeClr val="tx1"/>
                </a:solidFill>
                <a:latin typeface="Arial" panose="020B0604020202020204" pitchFamily="34" charset="0"/>
              </a:defRPr>
            </a:lvl7pPr>
            <a:lvl8pPr marL="3429000" indent="-228600" eaLnBrk="0" fontAlgn="base" hangingPunct="0">
              <a:spcBef>
                <a:spcPct val="0"/>
              </a:spcBef>
              <a:spcAft>
                <a:spcPct val="0"/>
              </a:spcAft>
              <a:defRPr sz="2200" u="sng">
                <a:solidFill>
                  <a:schemeClr val="tx1"/>
                </a:solidFill>
                <a:latin typeface="Arial" panose="020B0604020202020204" pitchFamily="34" charset="0"/>
              </a:defRPr>
            </a:lvl8pPr>
            <a:lvl9pPr marL="3886200" indent="-228600" eaLnBrk="0" fontAlgn="base" hangingPunct="0">
              <a:spcBef>
                <a:spcPct val="0"/>
              </a:spcBef>
              <a:spcAft>
                <a:spcPct val="0"/>
              </a:spcAft>
              <a:defRPr sz="2200" u="sng">
                <a:solidFill>
                  <a:schemeClr val="tx1"/>
                </a:solidFill>
                <a:latin typeface="Arial" panose="020B0604020202020204" pitchFamily="34" charset="0"/>
              </a:defRPr>
            </a:lvl9pPr>
          </a:lstStyle>
          <a:p>
            <a:pPr eaLnBrk="1" hangingPunct="1"/>
            <a:endParaRPr lang="en-US" altLang="en-US" dirty="0"/>
          </a:p>
        </p:txBody>
      </p:sp>
    </p:spTree>
    <p:extLst>
      <p:ext uri="{BB962C8B-B14F-4D97-AF65-F5344CB8AC3E}">
        <p14:creationId xmlns:p14="http://schemas.microsoft.com/office/powerpoint/2010/main" val="2867097362"/>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r>
              <a:rPr lang="en-US" dirty="0"/>
              <a:t>Lean Tools and Techniques</a:t>
            </a:r>
          </a:p>
        </p:txBody>
      </p:sp>
      <p:sp>
        <p:nvSpPr>
          <p:cNvPr id="9219" name="Rectangle 3"/>
          <p:cNvSpPr>
            <a:spLocks noGrp="1" noChangeArrowheads="1"/>
          </p:cNvSpPr>
          <p:nvPr>
            <p:ph type="body" idx="1"/>
          </p:nvPr>
        </p:nvSpPr>
        <p:spPr/>
        <p:txBody>
          <a:bodyPr/>
          <a:lstStyle/>
          <a:p>
            <a:r>
              <a:rPr lang="en-US" dirty="0"/>
              <a:t>Kanban (Pull Inventory Management)</a:t>
            </a:r>
          </a:p>
          <a:p>
            <a:pPr lvl="1"/>
            <a:r>
              <a:rPr lang="en-US" dirty="0"/>
              <a:t>Kanban improves process management by focusing on visual control of the process.</a:t>
            </a:r>
          </a:p>
          <a:p>
            <a:pPr lvl="1"/>
            <a:r>
              <a:rPr lang="en-US" dirty="0"/>
              <a:t>Kanban cards tell the worker what must be produced as well as what has been produced.</a:t>
            </a:r>
          </a:p>
          <a:p>
            <a:pPr lvl="1"/>
            <a:r>
              <a:rPr lang="en-US" dirty="0"/>
              <a:t>Workers can not do more than the Kanban cards tell them to.</a:t>
            </a:r>
          </a:p>
        </p:txBody>
      </p:sp>
    </p:spTree>
    <p:extLst>
      <p:ext uri="{BB962C8B-B14F-4D97-AF65-F5344CB8AC3E}">
        <p14:creationId xmlns:p14="http://schemas.microsoft.com/office/powerpoint/2010/main" val="2352073431"/>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a:xfrm>
            <a:off x="723089" y="381000"/>
            <a:ext cx="7772400" cy="1143000"/>
          </a:xfrm>
        </p:spPr>
        <p:txBody>
          <a:bodyPr/>
          <a:lstStyle/>
          <a:p>
            <a:r>
              <a:rPr lang="en-US" dirty="0"/>
              <a:t>Lean Tools and Techniques</a:t>
            </a:r>
          </a:p>
        </p:txBody>
      </p:sp>
      <p:sp>
        <p:nvSpPr>
          <p:cNvPr id="10243" name="Rectangle 3"/>
          <p:cNvSpPr>
            <a:spLocks noGrp="1" noChangeArrowheads="1"/>
          </p:cNvSpPr>
          <p:nvPr>
            <p:ph type="body" idx="1"/>
          </p:nvPr>
        </p:nvSpPr>
        <p:spPr>
          <a:xfrm>
            <a:off x="723089" y="1524000"/>
            <a:ext cx="7772400" cy="4114800"/>
          </a:xfrm>
        </p:spPr>
        <p:txBody>
          <a:bodyPr/>
          <a:lstStyle/>
          <a:p>
            <a:pPr>
              <a:lnSpc>
                <a:spcPct val="90000"/>
              </a:lnSpc>
            </a:pPr>
            <a:r>
              <a:rPr lang="en-US" dirty="0">
                <a:solidFill>
                  <a:srgbClr val="FF0000"/>
                </a:solidFill>
              </a:rPr>
              <a:t>Error Proofing  (Poka-yoke</a:t>
            </a:r>
            <a:r>
              <a:rPr lang="en-US" sz="2800" dirty="0" smtClean="0">
                <a:solidFill>
                  <a:srgbClr val="FF0000"/>
                </a:solidFill>
              </a:rPr>
              <a:t>): to be discussed in Lecture 5</a:t>
            </a:r>
            <a:endParaRPr lang="en-US" sz="2800" dirty="0">
              <a:solidFill>
                <a:srgbClr val="FF0000"/>
              </a:solidFill>
            </a:endParaRPr>
          </a:p>
          <a:p>
            <a:pPr lvl="1">
              <a:lnSpc>
                <a:spcPct val="90000"/>
              </a:lnSpc>
            </a:pPr>
            <a:r>
              <a:rPr lang="en-US" dirty="0"/>
              <a:t>Error proofing has five principles:</a:t>
            </a:r>
          </a:p>
          <a:p>
            <a:pPr lvl="2">
              <a:lnSpc>
                <a:spcPct val="90000"/>
              </a:lnSpc>
            </a:pPr>
            <a:r>
              <a:rPr lang="en-US" dirty="0"/>
              <a:t>Elimination</a:t>
            </a:r>
          </a:p>
          <a:p>
            <a:pPr lvl="2">
              <a:lnSpc>
                <a:spcPct val="90000"/>
              </a:lnSpc>
            </a:pPr>
            <a:r>
              <a:rPr lang="en-US" dirty="0"/>
              <a:t>Replacement</a:t>
            </a:r>
          </a:p>
          <a:p>
            <a:pPr lvl="2">
              <a:lnSpc>
                <a:spcPct val="90000"/>
              </a:lnSpc>
            </a:pPr>
            <a:r>
              <a:rPr lang="en-US" dirty="0"/>
              <a:t>Facilitation</a:t>
            </a:r>
          </a:p>
          <a:p>
            <a:pPr lvl="2">
              <a:lnSpc>
                <a:spcPct val="90000"/>
              </a:lnSpc>
            </a:pPr>
            <a:r>
              <a:rPr lang="en-US" dirty="0"/>
              <a:t>Detection</a:t>
            </a:r>
          </a:p>
          <a:p>
            <a:pPr lvl="2">
              <a:lnSpc>
                <a:spcPct val="90000"/>
              </a:lnSpc>
            </a:pPr>
            <a:r>
              <a:rPr lang="en-US" dirty="0"/>
              <a:t>Mitigation</a:t>
            </a:r>
          </a:p>
          <a:p>
            <a:pPr lvl="1">
              <a:lnSpc>
                <a:spcPct val="90000"/>
              </a:lnSpc>
            </a:pPr>
            <a:r>
              <a:rPr lang="en-US" dirty="0"/>
              <a:t>Error proofing seeks to improve a worker’s ability to do their job by improving how they do their work.  </a:t>
            </a:r>
          </a:p>
          <a:p>
            <a:pPr lvl="2">
              <a:lnSpc>
                <a:spcPct val="90000"/>
              </a:lnSpc>
              <a:buFontTx/>
              <a:buNone/>
            </a:pPr>
            <a:endParaRPr lang="en-US" dirty="0"/>
          </a:p>
          <a:p>
            <a:pPr lvl="2">
              <a:lnSpc>
                <a:spcPct val="90000"/>
              </a:lnSpc>
            </a:pPr>
            <a:endParaRPr lang="en-US" dirty="0"/>
          </a:p>
        </p:txBody>
      </p:sp>
    </p:spTree>
    <p:extLst>
      <p:ext uri="{BB962C8B-B14F-4D97-AF65-F5344CB8AC3E}">
        <p14:creationId xmlns:p14="http://schemas.microsoft.com/office/powerpoint/2010/main" val="2786081700"/>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r>
              <a:rPr lang="en-US" dirty="0"/>
              <a:t>Lean Tools and Techniques</a:t>
            </a:r>
          </a:p>
        </p:txBody>
      </p:sp>
      <p:sp>
        <p:nvSpPr>
          <p:cNvPr id="11267" name="Rectangle 3"/>
          <p:cNvSpPr>
            <a:spLocks noGrp="1" noChangeArrowheads="1"/>
          </p:cNvSpPr>
          <p:nvPr>
            <p:ph type="body" idx="1"/>
          </p:nvPr>
        </p:nvSpPr>
        <p:spPr/>
        <p:txBody>
          <a:bodyPr/>
          <a:lstStyle/>
          <a:p>
            <a:r>
              <a:rPr lang="en-US" dirty="0"/>
              <a:t>Preventive and Predictive Maintenance</a:t>
            </a:r>
          </a:p>
          <a:p>
            <a:pPr lvl="1"/>
            <a:r>
              <a:rPr lang="en-US" dirty="0"/>
              <a:t>Preventive maintenance maintains the equipment in good condition so that unexpected downtime does not occur.</a:t>
            </a:r>
          </a:p>
          <a:p>
            <a:pPr lvl="1"/>
            <a:r>
              <a:rPr lang="en-US" dirty="0"/>
              <a:t>Predictive maintenance schedules routine maintenance so that everyone knows and can plan for a machine or a piece of equipment being unavailable. </a:t>
            </a:r>
          </a:p>
        </p:txBody>
      </p:sp>
    </p:spTree>
    <p:extLst>
      <p:ext uri="{BB962C8B-B14F-4D97-AF65-F5344CB8AC3E}">
        <p14:creationId xmlns:p14="http://schemas.microsoft.com/office/powerpoint/2010/main" val="494632309"/>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p:txBody>
          <a:bodyPr/>
          <a:lstStyle/>
          <a:p>
            <a:r>
              <a:rPr lang="en-US" dirty="0"/>
              <a:t>Lean Tools and Techniques</a:t>
            </a:r>
          </a:p>
        </p:txBody>
      </p:sp>
      <p:sp>
        <p:nvSpPr>
          <p:cNvPr id="12291" name="Rectangle 3"/>
          <p:cNvSpPr>
            <a:spLocks noGrp="1" noChangeArrowheads="1"/>
          </p:cNvSpPr>
          <p:nvPr>
            <p:ph type="body" idx="1"/>
          </p:nvPr>
        </p:nvSpPr>
        <p:spPr/>
        <p:txBody>
          <a:bodyPr/>
          <a:lstStyle/>
          <a:p>
            <a:r>
              <a:rPr lang="en-US" dirty="0"/>
              <a:t>Setup time Reduction</a:t>
            </a:r>
          </a:p>
          <a:p>
            <a:pPr lvl="1"/>
            <a:r>
              <a:rPr lang="en-US" dirty="0"/>
              <a:t>Setup time is the time between the production of the last good part in one series of parts and the production of the first good part in the next series of parts.  </a:t>
            </a:r>
          </a:p>
          <a:p>
            <a:pPr lvl="1"/>
            <a:r>
              <a:rPr lang="en-US" dirty="0"/>
              <a:t>Setup time reduction efforts find ways to eliminate waste in setups thus speeding up the process of setup.</a:t>
            </a:r>
          </a:p>
        </p:txBody>
      </p:sp>
    </p:spTree>
    <p:extLst>
      <p:ext uri="{BB962C8B-B14F-4D97-AF65-F5344CB8AC3E}">
        <p14:creationId xmlns:p14="http://schemas.microsoft.com/office/powerpoint/2010/main" val="3577239626"/>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p:txBody>
          <a:bodyPr/>
          <a:lstStyle/>
          <a:p>
            <a:r>
              <a:rPr lang="en-US" dirty="0"/>
              <a:t>Lean Tools and Techniques</a:t>
            </a:r>
          </a:p>
        </p:txBody>
      </p:sp>
      <p:sp>
        <p:nvSpPr>
          <p:cNvPr id="13315" name="Rectangle 3"/>
          <p:cNvSpPr>
            <a:spLocks noGrp="1" noChangeArrowheads="1"/>
          </p:cNvSpPr>
          <p:nvPr>
            <p:ph type="body" idx="1"/>
          </p:nvPr>
        </p:nvSpPr>
        <p:spPr>
          <a:xfrm>
            <a:off x="693906" y="1752600"/>
            <a:ext cx="7772400" cy="4114800"/>
          </a:xfrm>
        </p:spPr>
        <p:txBody>
          <a:bodyPr/>
          <a:lstStyle/>
          <a:p>
            <a:pPr>
              <a:lnSpc>
                <a:spcPct val="90000"/>
              </a:lnSpc>
            </a:pPr>
            <a:r>
              <a:rPr lang="en-US" dirty="0"/>
              <a:t>Reduce Batch Sizes (Single Piece Flow)</a:t>
            </a:r>
          </a:p>
          <a:p>
            <a:pPr lvl="1">
              <a:lnSpc>
                <a:spcPct val="90000"/>
              </a:lnSpc>
            </a:pPr>
            <a:r>
              <a:rPr lang="en-US" dirty="0"/>
              <a:t>Reduced batch sizes allow each piece as it is created to flow from one operation to the next with no delays, storages, or work-in-process inventories.</a:t>
            </a:r>
          </a:p>
          <a:p>
            <a:pPr lvl="1">
              <a:lnSpc>
                <a:spcPct val="90000"/>
              </a:lnSpc>
            </a:pPr>
            <a:r>
              <a:rPr lang="en-US" dirty="0"/>
              <a:t>Reduced batch sizes increase inventory turn-overs and help show where process improvements can be made.</a:t>
            </a:r>
          </a:p>
          <a:p>
            <a:pPr lvl="1">
              <a:lnSpc>
                <a:spcPct val="90000"/>
              </a:lnSpc>
            </a:pPr>
            <a:r>
              <a:rPr lang="en-US" dirty="0"/>
              <a:t>Reduced batch sizes allow quality issues to be found quickly.</a:t>
            </a:r>
          </a:p>
          <a:p>
            <a:pPr lvl="1">
              <a:lnSpc>
                <a:spcPct val="90000"/>
              </a:lnSpc>
              <a:buFontTx/>
              <a:buNone/>
            </a:pPr>
            <a:endParaRPr lang="en-US" dirty="0"/>
          </a:p>
        </p:txBody>
      </p:sp>
    </p:spTree>
    <p:extLst>
      <p:ext uri="{BB962C8B-B14F-4D97-AF65-F5344CB8AC3E}">
        <p14:creationId xmlns:p14="http://schemas.microsoft.com/office/powerpoint/2010/main" val="4269559816"/>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p:txBody>
          <a:bodyPr/>
          <a:lstStyle/>
          <a:p>
            <a:r>
              <a:rPr lang="en-US" dirty="0"/>
              <a:t>Lean Tools and Techniques</a:t>
            </a:r>
          </a:p>
        </p:txBody>
      </p:sp>
      <p:sp>
        <p:nvSpPr>
          <p:cNvPr id="14339" name="Rectangle 3"/>
          <p:cNvSpPr>
            <a:spLocks noGrp="1" noChangeArrowheads="1"/>
          </p:cNvSpPr>
          <p:nvPr>
            <p:ph type="body" idx="1"/>
          </p:nvPr>
        </p:nvSpPr>
        <p:spPr>
          <a:xfrm>
            <a:off x="685800" y="1752600"/>
            <a:ext cx="7772400" cy="4114800"/>
          </a:xfrm>
        </p:spPr>
        <p:txBody>
          <a:bodyPr/>
          <a:lstStyle/>
          <a:p>
            <a:r>
              <a:rPr lang="en-US" dirty="0"/>
              <a:t>Line Balancing</a:t>
            </a:r>
          </a:p>
          <a:p>
            <a:pPr lvl="1"/>
            <a:r>
              <a:rPr lang="en-US" dirty="0"/>
              <a:t>Line balancing occurs when work is performed by each operator evenly over time with no peaks or valleys.  </a:t>
            </a:r>
          </a:p>
          <a:p>
            <a:pPr lvl="1"/>
            <a:r>
              <a:rPr lang="en-US" dirty="0"/>
              <a:t>Each worker or machine on the assembly line has work that fills the same amount of time, so no one or no machine is waiting for something to do or is having to rush to keep up.</a:t>
            </a:r>
          </a:p>
        </p:txBody>
      </p:sp>
    </p:spTree>
    <p:extLst>
      <p:ext uri="{BB962C8B-B14F-4D97-AF65-F5344CB8AC3E}">
        <p14:creationId xmlns:p14="http://schemas.microsoft.com/office/powerpoint/2010/main" val="3433147332"/>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lstStyle/>
          <a:p>
            <a:r>
              <a:rPr lang="en-US" dirty="0"/>
              <a:t>Lean Tools and Techniques</a:t>
            </a:r>
          </a:p>
        </p:txBody>
      </p:sp>
      <p:sp>
        <p:nvSpPr>
          <p:cNvPr id="15363" name="Rectangle 3"/>
          <p:cNvSpPr>
            <a:spLocks noGrp="1" noChangeArrowheads="1"/>
          </p:cNvSpPr>
          <p:nvPr>
            <p:ph type="body" idx="1"/>
          </p:nvPr>
        </p:nvSpPr>
        <p:spPr/>
        <p:txBody>
          <a:bodyPr/>
          <a:lstStyle/>
          <a:p>
            <a:r>
              <a:rPr lang="en-US" dirty="0"/>
              <a:t>Takt time refers to how often a single part should be produced in order to meet customer demand.</a:t>
            </a:r>
          </a:p>
          <a:p>
            <a:pPr lvl="1">
              <a:buFontTx/>
              <a:buNone/>
            </a:pPr>
            <a:r>
              <a:rPr lang="en-US" dirty="0"/>
              <a:t>				   </a:t>
            </a:r>
            <a:r>
              <a:rPr lang="en-US" sz="2000" dirty="0"/>
              <a:t>Available working time per day</a:t>
            </a:r>
            <a:r>
              <a:rPr lang="en-US" dirty="0"/>
              <a:t>  </a:t>
            </a:r>
          </a:p>
          <a:p>
            <a:pPr lvl="1">
              <a:buFontTx/>
              <a:buNone/>
            </a:pPr>
            <a:r>
              <a:rPr lang="en-US" dirty="0"/>
              <a:t>	Takt time = ----------------------------------- </a:t>
            </a:r>
          </a:p>
          <a:p>
            <a:pPr lvl="1">
              <a:buFontTx/>
              <a:buNone/>
            </a:pPr>
            <a:r>
              <a:rPr lang="en-US" dirty="0"/>
              <a:t> 	                      </a:t>
            </a:r>
            <a:r>
              <a:rPr lang="en-US" sz="2000" dirty="0"/>
              <a:t>Customer demand rate per day</a:t>
            </a:r>
            <a:endParaRPr lang="en-US" dirty="0"/>
          </a:p>
        </p:txBody>
      </p:sp>
    </p:spTree>
    <p:extLst>
      <p:ext uri="{BB962C8B-B14F-4D97-AF65-F5344CB8AC3E}">
        <p14:creationId xmlns:p14="http://schemas.microsoft.com/office/powerpoint/2010/main" val="1730047793"/>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Rectangle 2"/>
          <p:cNvSpPr>
            <a:spLocks noGrp="1" noChangeArrowheads="1"/>
          </p:cNvSpPr>
          <p:nvPr>
            <p:ph type="title"/>
          </p:nvPr>
        </p:nvSpPr>
        <p:spPr>
          <a:xfrm>
            <a:off x="685800" y="304800"/>
            <a:ext cx="7772400" cy="1143000"/>
          </a:xfrm>
        </p:spPr>
        <p:txBody>
          <a:bodyPr/>
          <a:lstStyle/>
          <a:p>
            <a:r>
              <a:rPr lang="en-US" dirty="0"/>
              <a:t>Takt Time</a:t>
            </a:r>
          </a:p>
        </p:txBody>
      </p:sp>
      <p:sp>
        <p:nvSpPr>
          <p:cNvPr id="96259" name="Rectangle 3"/>
          <p:cNvSpPr>
            <a:spLocks noGrp="1" noChangeArrowheads="1"/>
          </p:cNvSpPr>
          <p:nvPr>
            <p:ph type="body" idx="1"/>
          </p:nvPr>
        </p:nvSpPr>
        <p:spPr>
          <a:xfrm>
            <a:off x="609600" y="1371600"/>
            <a:ext cx="7620000" cy="3581400"/>
          </a:xfrm>
        </p:spPr>
        <p:txBody>
          <a:bodyPr/>
          <a:lstStyle/>
          <a:p>
            <a:r>
              <a:rPr lang="en-US" sz="2800" b="1" dirty="0"/>
              <a:t>Takt time</a:t>
            </a:r>
            <a:r>
              <a:rPr lang="en-US" sz="2800" dirty="0"/>
              <a:t> can be defined as the maximum time allowed to produce a product in order to meet demand. It is derived from the German word taktzeit which translates to clock cycle. There is a logic therefore to setting the pace of production flow to this takt time. </a:t>
            </a:r>
          </a:p>
        </p:txBody>
      </p:sp>
      <p:sp>
        <p:nvSpPr>
          <p:cNvPr id="96260" name="Text Box 4"/>
          <p:cNvSpPr txBox="1">
            <a:spLocks noChangeArrowheads="1"/>
          </p:cNvSpPr>
          <p:nvPr/>
        </p:nvSpPr>
        <p:spPr bwMode="auto">
          <a:xfrm>
            <a:off x="990600" y="4114800"/>
            <a:ext cx="7543800" cy="1196975"/>
          </a:xfrm>
          <a:prstGeom prst="rect">
            <a:avLst/>
          </a:prstGeom>
          <a:solidFill>
            <a:srgbClr val="FFFFCC"/>
          </a:solidFill>
          <a:ln w="9525">
            <a:solidFill>
              <a:srgbClr val="FF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20000"/>
              </a:spcBef>
            </a:pPr>
            <a:r>
              <a:rPr lang="en-US" sz="2400" dirty="0">
                <a:solidFill>
                  <a:srgbClr val="FF3300"/>
                </a:solidFill>
                <a:latin typeface="Times New Roman" pitchFamily="18" charset="0"/>
              </a:rPr>
              <a:t>Product flow is expected to fall within a pace that is less than or equal to the takt time. In a lean manufacturing environment, the pace time is set equal to the takt time.</a:t>
            </a:r>
          </a:p>
        </p:txBody>
      </p:sp>
      <p:pic>
        <p:nvPicPr>
          <p:cNvPr id="5" name="Picture 204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227996" y="152400"/>
            <a:ext cx="762000" cy="904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666097423"/>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Rectangle 2"/>
          <p:cNvSpPr>
            <a:spLocks noGrp="1" noChangeArrowheads="1"/>
          </p:cNvSpPr>
          <p:nvPr>
            <p:ph type="title"/>
          </p:nvPr>
        </p:nvSpPr>
        <p:spPr>
          <a:xfrm>
            <a:off x="685800" y="381000"/>
            <a:ext cx="7772400" cy="1143000"/>
          </a:xfrm>
        </p:spPr>
        <p:txBody>
          <a:bodyPr/>
          <a:lstStyle/>
          <a:p>
            <a:r>
              <a:rPr lang="en-US" dirty="0"/>
              <a:t>Takt Time is defined as:</a:t>
            </a:r>
          </a:p>
        </p:txBody>
      </p:sp>
      <p:sp>
        <p:nvSpPr>
          <p:cNvPr id="98307" name="Rectangle 3"/>
          <p:cNvSpPr>
            <a:spLocks noGrp="1" noChangeArrowheads="1"/>
          </p:cNvSpPr>
          <p:nvPr>
            <p:ph type="body" idx="1"/>
          </p:nvPr>
        </p:nvSpPr>
        <p:spPr>
          <a:xfrm>
            <a:off x="685800" y="1524000"/>
            <a:ext cx="7772400" cy="4572000"/>
          </a:xfrm>
        </p:spPr>
        <p:txBody>
          <a:bodyPr/>
          <a:lstStyle/>
          <a:p>
            <a:pPr marL="290513" indent="-290513">
              <a:lnSpc>
                <a:spcPct val="90000"/>
              </a:lnSpc>
              <a:buFontTx/>
              <a:buNone/>
            </a:pPr>
            <a:r>
              <a:rPr lang="en-US" sz="2400" dirty="0"/>
              <a:t/>
            </a:r>
            <a:br>
              <a:rPr lang="en-US" sz="2400" dirty="0"/>
            </a:br>
            <a:r>
              <a:rPr lang="en-US" sz="2400" dirty="0"/>
              <a:t>Where:</a:t>
            </a:r>
          </a:p>
          <a:p>
            <a:pPr marL="290513" indent="-290513">
              <a:lnSpc>
                <a:spcPct val="90000"/>
              </a:lnSpc>
              <a:buFontTx/>
              <a:buNone/>
            </a:pPr>
            <a:endParaRPr lang="en-US" sz="2400" dirty="0"/>
          </a:p>
          <a:p>
            <a:pPr marL="290513" indent="-290513">
              <a:lnSpc>
                <a:spcPct val="90000"/>
              </a:lnSpc>
              <a:buFontTx/>
              <a:buNone/>
            </a:pPr>
            <a:endParaRPr lang="en-US" sz="1200" dirty="0"/>
          </a:p>
          <a:p>
            <a:pPr marL="290513" indent="-290513">
              <a:lnSpc>
                <a:spcPct val="90000"/>
              </a:lnSpc>
            </a:pPr>
            <a:r>
              <a:rPr lang="en-US" sz="2400" i="1" dirty="0"/>
              <a:t>Ta = Net Available Time to Work eg. [minutes of work / day]</a:t>
            </a:r>
            <a:r>
              <a:rPr lang="en-US" sz="2400" dirty="0"/>
              <a:t> </a:t>
            </a:r>
          </a:p>
          <a:p>
            <a:pPr marL="290513" indent="-290513">
              <a:lnSpc>
                <a:spcPct val="90000"/>
              </a:lnSpc>
            </a:pPr>
            <a:r>
              <a:rPr lang="en-US" sz="2400" i="1" dirty="0"/>
              <a:t>Td = Total demand (Customer Demand) eg. [units produced / day]</a:t>
            </a:r>
            <a:r>
              <a:rPr lang="en-US" sz="2400" dirty="0"/>
              <a:t> </a:t>
            </a:r>
          </a:p>
          <a:p>
            <a:pPr marL="290513" indent="-290513">
              <a:lnSpc>
                <a:spcPct val="90000"/>
              </a:lnSpc>
            </a:pPr>
            <a:r>
              <a:rPr lang="en-US" sz="2400" i="1" dirty="0"/>
              <a:t>T = TAKT Time eg. [minutes of work / unit produced]</a:t>
            </a:r>
            <a:r>
              <a:rPr lang="en-US" sz="2400" dirty="0"/>
              <a:t> </a:t>
            </a:r>
          </a:p>
          <a:p>
            <a:pPr marL="290513" indent="-290513">
              <a:lnSpc>
                <a:spcPct val="90000"/>
              </a:lnSpc>
              <a:buFontTx/>
              <a:buNone/>
            </a:pPr>
            <a:endParaRPr lang="en-US" sz="1400" dirty="0"/>
          </a:p>
        </p:txBody>
      </p:sp>
      <p:pic>
        <p:nvPicPr>
          <p:cNvPr id="98308" name="Picture 4" descr="T  = \frac{T_a}{T_d}"/>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14600" y="1749425"/>
            <a:ext cx="1295400" cy="908050"/>
          </a:xfrm>
          <a:prstGeom prst="rect">
            <a:avLst/>
          </a:prstGeom>
          <a:noFill/>
          <a:extLst>
            <a:ext uri="{909E8E84-426E-40DD-AFC4-6F175D3DCCD1}">
              <a14:hiddenFill xmlns:a14="http://schemas.microsoft.com/office/drawing/2010/main">
                <a:solidFill>
                  <a:srgbClr val="FFFFFF"/>
                </a:solidFill>
              </a14:hiddenFill>
            </a:ext>
          </a:extLst>
        </p:spPr>
      </p:pic>
      <p:sp>
        <p:nvSpPr>
          <p:cNvPr id="98309" name="Text Box 5"/>
          <p:cNvSpPr txBox="1">
            <a:spLocks noChangeArrowheads="1"/>
          </p:cNvSpPr>
          <p:nvPr/>
        </p:nvSpPr>
        <p:spPr bwMode="auto">
          <a:xfrm>
            <a:off x="838200" y="5029200"/>
            <a:ext cx="7848600" cy="1006475"/>
          </a:xfrm>
          <a:prstGeom prst="rect">
            <a:avLst/>
          </a:prstGeom>
          <a:solidFill>
            <a:srgbClr val="FFFFCC"/>
          </a:solidFill>
          <a:ln w="9525">
            <a:solidFill>
              <a:srgbClr val="FF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nSpc>
                <a:spcPct val="90000"/>
              </a:lnSpc>
              <a:spcBef>
                <a:spcPct val="20000"/>
              </a:spcBef>
            </a:pPr>
            <a:r>
              <a:rPr lang="en-US" sz="2200" b="1" dirty="0">
                <a:solidFill>
                  <a:srgbClr val="FF3300"/>
                </a:solidFill>
                <a:latin typeface="Times New Roman" pitchFamily="18" charset="0"/>
              </a:rPr>
              <a:t>Net available time is the amount of time available for work to be done. This excludes break times and any expected stoppage time (for example scheduled maintenance, Team Briefings </a:t>
            </a:r>
            <a:r>
              <a:rPr lang="en-US" sz="2200" b="1" dirty="0" smtClean="0">
                <a:solidFill>
                  <a:srgbClr val="FF3300"/>
                </a:solidFill>
                <a:latin typeface="Times New Roman" pitchFamily="18" charset="0"/>
              </a:rPr>
              <a:t>etc.)</a:t>
            </a:r>
            <a:endParaRPr lang="en-US" sz="2400" b="1" dirty="0">
              <a:latin typeface="Times New Roman" pitchFamily="18" charset="0"/>
            </a:endParaRPr>
          </a:p>
        </p:txBody>
      </p:sp>
      <p:pic>
        <p:nvPicPr>
          <p:cNvPr id="6" name="Picture 204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227996" y="152400"/>
            <a:ext cx="762000" cy="904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16512225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2"/>
          <p:cNvSpPr>
            <a:spLocks noGrp="1" noChangeArrowheads="1"/>
          </p:cNvSpPr>
          <p:nvPr>
            <p:ph type="title"/>
          </p:nvPr>
        </p:nvSpPr>
        <p:spPr>
          <a:xfrm>
            <a:off x="685800" y="304800"/>
            <a:ext cx="7772400" cy="1143000"/>
          </a:xfrm>
        </p:spPr>
        <p:txBody>
          <a:bodyPr/>
          <a:lstStyle/>
          <a:p>
            <a:pPr algn="l"/>
            <a:r>
              <a:rPr lang="en-US" sz="4000" dirty="0"/>
              <a:t>  Just-in-Time (JIT)</a:t>
            </a:r>
          </a:p>
        </p:txBody>
      </p:sp>
      <p:sp>
        <p:nvSpPr>
          <p:cNvPr id="63491" name="Text Box 3"/>
          <p:cNvSpPr txBox="1">
            <a:spLocks noChangeArrowheads="1"/>
          </p:cNvSpPr>
          <p:nvPr/>
        </p:nvSpPr>
        <p:spPr bwMode="auto">
          <a:xfrm>
            <a:off x="990600" y="1371600"/>
            <a:ext cx="7239000" cy="48212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Arial" charset="0"/>
              </a:defRPr>
            </a:lvl1pPr>
            <a:lvl2pPr marL="688975" indent="-231775">
              <a:defRPr>
                <a:solidFill>
                  <a:schemeClr val="tx1"/>
                </a:solidFill>
                <a:latin typeface="Arial" charset="0"/>
              </a:defRPr>
            </a:lvl2pPr>
            <a:lvl3pPr>
              <a:defRPr>
                <a:solidFill>
                  <a:schemeClr val="tx1"/>
                </a:solidFill>
                <a:latin typeface="Arial" charset="0"/>
              </a:defRPr>
            </a:lvl3pPr>
            <a:lvl4pPr>
              <a:defRPr>
                <a:solidFill>
                  <a:schemeClr val="tx1"/>
                </a:solidFill>
                <a:latin typeface="Arial" charset="0"/>
              </a:defRPr>
            </a:lvl4pPr>
            <a:lvl5pPr>
              <a:defRPr>
                <a:solidFill>
                  <a:schemeClr val="tx1"/>
                </a:solidFill>
                <a:latin typeface="Arial" charset="0"/>
              </a:defRPr>
            </a:lvl5pPr>
            <a:lvl6pPr fontAlgn="base">
              <a:spcBef>
                <a:spcPct val="0"/>
              </a:spcBef>
              <a:spcAft>
                <a:spcPct val="0"/>
              </a:spcAft>
              <a:defRPr>
                <a:solidFill>
                  <a:schemeClr val="tx1"/>
                </a:solidFill>
                <a:latin typeface="Arial" charset="0"/>
              </a:defRPr>
            </a:lvl6pPr>
            <a:lvl7pPr fontAlgn="base">
              <a:spcBef>
                <a:spcPct val="0"/>
              </a:spcBef>
              <a:spcAft>
                <a:spcPct val="0"/>
              </a:spcAft>
              <a:defRPr>
                <a:solidFill>
                  <a:schemeClr val="tx1"/>
                </a:solidFill>
                <a:latin typeface="Arial" charset="0"/>
              </a:defRPr>
            </a:lvl7pPr>
            <a:lvl8pPr fontAlgn="base">
              <a:spcBef>
                <a:spcPct val="0"/>
              </a:spcBef>
              <a:spcAft>
                <a:spcPct val="0"/>
              </a:spcAft>
              <a:defRPr>
                <a:solidFill>
                  <a:schemeClr val="tx1"/>
                </a:solidFill>
                <a:latin typeface="Arial" charset="0"/>
              </a:defRPr>
            </a:lvl8pPr>
            <a:lvl9pPr fontAlgn="base">
              <a:spcBef>
                <a:spcPct val="0"/>
              </a:spcBef>
              <a:spcAft>
                <a:spcPct val="0"/>
              </a:spcAft>
              <a:defRPr>
                <a:solidFill>
                  <a:schemeClr val="tx1"/>
                </a:solidFill>
                <a:latin typeface="Arial" charset="0"/>
              </a:defRPr>
            </a:lvl9pPr>
          </a:lstStyle>
          <a:p>
            <a:pPr>
              <a:spcBef>
                <a:spcPct val="50000"/>
              </a:spcBef>
            </a:pPr>
            <a:r>
              <a:rPr lang="en-US" sz="2400" b="1" dirty="0">
                <a:latin typeface="Times New Roman" pitchFamily="18" charset="0"/>
              </a:rPr>
              <a:t>Just-in-Time is a name given the Toyota Production System developed by Taiichi Ohno </a:t>
            </a:r>
            <a:r>
              <a:rPr kumimoji="1" lang="en-US" sz="2400" b="1" dirty="0">
                <a:latin typeface="Times New Roman" pitchFamily="18" charset="0"/>
              </a:rPr>
              <a:t>at Toyota after WWII (resumed work started by Kiichiro Toyoda before the war)</a:t>
            </a:r>
            <a:r>
              <a:rPr kumimoji="1" lang="en-US" sz="2400" dirty="0">
                <a:latin typeface="Times New Roman" pitchFamily="18" charset="0"/>
              </a:rPr>
              <a:t> </a:t>
            </a:r>
            <a:r>
              <a:rPr lang="en-US" sz="2400" b="1" dirty="0">
                <a:latin typeface="Times New Roman" pitchFamily="18" charset="0"/>
              </a:rPr>
              <a:t>and sometimes referred to as:</a:t>
            </a:r>
            <a:r>
              <a:rPr lang="en-US" sz="2800" b="1" dirty="0">
                <a:latin typeface="Times New Roman" pitchFamily="18" charset="0"/>
              </a:rPr>
              <a:t> </a:t>
            </a:r>
            <a:endParaRPr kumimoji="1" lang="en-US" sz="2800" dirty="0">
              <a:latin typeface="Times New Roman" pitchFamily="18" charset="0"/>
            </a:endParaRPr>
          </a:p>
          <a:p>
            <a:pPr lvl="1">
              <a:spcBef>
                <a:spcPct val="50000"/>
              </a:spcBef>
              <a:buFontTx/>
              <a:buChar char="•"/>
            </a:pPr>
            <a:r>
              <a:rPr lang="en-US" sz="2800" b="1" dirty="0">
                <a:solidFill>
                  <a:schemeClr val="accent2"/>
                </a:solidFill>
                <a:latin typeface="Times New Roman" pitchFamily="18" charset="0"/>
              </a:rPr>
              <a:t>Lean Manufacturing </a:t>
            </a:r>
          </a:p>
          <a:p>
            <a:pPr lvl="1">
              <a:spcBef>
                <a:spcPct val="50000"/>
              </a:spcBef>
              <a:buFontTx/>
              <a:buChar char="•"/>
            </a:pPr>
            <a:r>
              <a:rPr lang="en-US" sz="2800" b="1" dirty="0">
                <a:solidFill>
                  <a:schemeClr val="accent2"/>
                </a:solidFill>
                <a:latin typeface="Times New Roman" pitchFamily="18" charset="0"/>
              </a:rPr>
              <a:t>Focused Factory</a:t>
            </a:r>
          </a:p>
          <a:p>
            <a:pPr lvl="1">
              <a:spcBef>
                <a:spcPct val="50000"/>
              </a:spcBef>
              <a:buFontTx/>
              <a:buChar char="•"/>
            </a:pPr>
            <a:r>
              <a:rPr lang="en-US" sz="2800" b="1" dirty="0">
                <a:solidFill>
                  <a:schemeClr val="accent2"/>
                </a:solidFill>
                <a:latin typeface="Times New Roman" pitchFamily="18" charset="0"/>
              </a:rPr>
              <a:t>Demand Flow, Demand Flow Technology</a:t>
            </a:r>
          </a:p>
          <a:p>
            <a:pPr lvl="1">
              <a:spcBef>
                <a:spcPct val="50000"/>
              </a:spcBef>
              <a:buFontTx/>
              <a:buChar char="•"/>
            </a:pPr>
            <a:r>
              <a:rPr lang="en-US" sz="2800" b="1" dirty="0">
                <a:solidFill>
                  <a:schemeClr val="accent2"/>
                </a:solidFill>
                <a:latin typeface="Times New Roman" pitchFamily="18" charset="0"/>
              </a:rPr>
              <a:t>Pull System Manufacturing</a:t>
            </a:r>
          </a:p>
          <a:p>
            <a:pPr>
              <a:spcBef>
                <a:spcPct val="50000"/>
              </a:spcBef>
              <a:buFontTx/>
              <a:buChar char="•"/>
            </a:pPr>
            <a:endParaRPr lang="en-US" sz="2800" b="1" dirty="0">
              <a:solidFill>
                <a:schemeClr val="accent2"/>
              </a:solidFill>
              <a:latin typeface="Times New Roman" pitchFamily="18" charset="0"/>
            </a:endParaRPr>
          </a:p>
        </p:txBody>
      </p:sp>
      <p:pic>
        <p:nvPicPr>
          <p:cNvPr id="4" name="Picture 204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227996" y="152400"/>
            <a:ext cx="762000" cy="904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658915125"/>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p:txBody>
          <a:bodyPr/>
          <a:lstStyle/>
          <a:p>
            <a:r>
              <a:rPr lang="en-US" dirty="0"/>
              <a:t>Lean Tools and Techniques</a:t>
            </a:r>
          </a:p>
        </p:txBody>
      </p:sp>
      <p:sp>
        <p:nvSpPr>
          <p:cNvPr id="16387" name="Rectangle 3"/>
          <p:cNvSpPr>
            <a:spLocks noGrp="1" noChangeArrowheads="1"/>
          </p:cNvSpPr>
          <p:nvPr>
            <p:ph type="body" idx="1"/>
          </p:nvPr>
        </p:nvSpPr>
        <p:spPr>
          <a:xfrm>
            <a:off x="703634" y="1731523"/>
            <a:ext cx="7772400" cy="4114800"/>
          </a:xfrm>
        </p:spPr>
        <p:txBody>
          <a:bodyPr/>
          <a:lstStyle/>
          <a:p>
            <a:r>
              <a:rPr lang="en-US" dirty="0"/>
              <a:t>Schedule Leveling</a:t>
            </a:r>
          </a:p>
          <a:p>
            <a:pPr lvl="1"/>
            <a:r>
              <a:rPr lang="en-US" dirty="0"/>
              <a:t>Establishing a schedule which allows the same amount to be produced daily with minimal fluctuations in demand.</a:t>
            </a:r>
          </a:p>
          <a:p>
            <a:pPr lvl="1"/>
            <a:r>
              <a:rPr lang="en-US" dirty="0"/>
              <a:t>Level scheduling enables an organization to link the customer schedule with the pace of manufacturing.</a:t>
            </a:r>
          </a:p>
          <a:p>
            <a:pPr lvl="2"/>
            <a:r>
              <a:rPr lang="en-US" dirty="0"/>
              <a:t>Requires the cooperation of the customer</a:t>
            </a:r>
          </a:p>
        </p:txBody>
      </p:sp>
    </p:spTree>
    <p:extLst>
      <p:ext uri="{BB962C8B-B14F-4D97-AF65-F5344CB8AC3E}">
        <p14:creationId xmlns:p14="http://schemas.microsoft.com/office/powerpoint/2010/main" val="879521295"/>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11" name="Rectangle 3"/>
          <p:cNvSpPr>
            <a:spLocks noGrp="1" noChangeArrowheads="1"/>
          </p:cNvSpPr>
          <p:nvPr>
            <p:ph type="body" idx="1"/>
          </p:nvPr>
        </p:nvSpPr>
        <p:spPr>
          <a:xfrm>
            <a:off x="457200" y="2362200"/>
            <a:ext cx="8229600" cy="1828800"/>
          </a:xfrm>
        </p:spPr>
        <p:txBody>
          <a:bodyPr/>
          <a:lstStyle/>
          <a:p>
            <a:pPr marL="0" indent="0" algn="ctr">
              <a:buFontTx/>
              <a:buNone/>
            </a:pPr>
            <a:r>
              <a:rPr lang="en-US" dirty="0" smtClean="0"/>
              <a:t>End of Lecture 4</a:t>
            </a:r>
            <a:endParaRPr lang="en-US" dirty="0"/>
          </a:p>
        </p:txBody>
      </p:sp>
    </p:spTree>
    <p:extLst>
      <p:ext uri="{BB962C8B-B14F-4D97-AF65-F5344CB8AC3E}">
        <p14:creationId xmlns:p14="http://schemas.microsoft.com/office/powerpoint/2010/main" val="243717546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2"/>
          <p:cNvSpPr>
            <a:spLocks noGrp="1" noChangeArrowheads="1"/>
          </p:cNvSpPr>
          <p:nvPr>
            <p:ph type="title"/>
          </p:nvPr>
        </p:nvSpPr>
        <p:spPr>
          <a:xfrm>
            <a:off x="685800" y="381000"/>
            <a:ext cx="7772400" cy="1143000"/>
          </a:xfrm>
        </p:spPr>
        <p:txBody>
          <a:bodyPr/>
          <a:lstStyle/>
          <a:p>
            <a:pPr algn="l"/>
            <a:r>
              <a:rPr lang="en-US" sz="4000" dirty="0"/>
              <a:t>  Just-in-Time (JIT) </a:t>
            </a:r>
          </a:p>
        </p:txBody>
      </p:sp>
      <p:sp>
        <p:nvSpPr>
          <p:cNvPr id="65539" name="Text Box 3"/>
          <p:cNvSpPr txBox="1">
            <a:spLocks noChangeArrowheads="1"/>
          </p:cNvSpPr>
          <p:nvPr/>
        </p:nvSpPr>
        <p:spPr bwMode="auto">
          <a:xfrm>
            <a:off x="990600" y="1524000"/>
            <a:ext cx="7239000" cy="35607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Arial" charset="0"/>
              </a:defRPr>
            </a:lvl1pPr>
            <a:lvl2pPr marL="688975" indent="-231775">
              <a:defRPr>
                <a:solidFill>
                  <a:schemeClr val="tx1"/>
                </a:solidFill>
                <a:latin typeface="Arial" charset="0"/>
              </a:defRPr>
            </a:lvl2pPr>
            <a:lvl3pPr>
              <a:defRPr>
                <a:solidFill>
                  <a:schemeClr val="tx1"/>
                </a:solidFill>
                <a:latin typeface="Arial" charset="0"/>
              </a:defRPr>
            </a:lvl3pPr>
            <a:lvl4pPr>
              <a:defRPr>
                <a:solidFill>
                  <a:schemeClr val="tx1"/>
                </a:solidFill>
                <a:latin typeface="Arial" charset="0"/>
              </a:defRPr>
            </a:lvl4pPr>
            <a:lvl5pPr>
              <a:defRPr>
                <a:solidFill>
                  <a:schemeClr val="tx1"/>
                </a:solidFill>
                <a:latin typeface="Arial" charset="0"/>
              </a:defRPr>
            </a:lvl5pPr>
            <a:lvl6pPr fontAlgn="base">
              <a:spcBef>
                <a:spcPct val="0"/>
              </a:spcBef>
              <a:spcAft>
                <a:spcPct val="0"/>
              </a:spcAft>
              <a:defRPr>
                <a:solidFill>
                  <a:schemeClr val="tx1"/>
                </a:solidFill>
                <a:latin typeface="Arial" charset="0"/>
              </a:defRPr>
            </a:lvl6pPr>
            <a:lvl7pPr fontAlgn="base">
              <a:spcBef>
                <a:spcPct val="0"/>
              </a:spcBef>
              <a:spcAft>
                <a:spcPct val="0"/>
              </a:spcAft>
              <a:defRPr>
                <a:solidFill>
                  <a:schemeClr val="tx1"/>
                </a:solidFill>
                <a:latin typeface="Arial" charset="0"/>
              </a:defRPr>
            </a:lvl7pPr>
            <a:lvl8pPr fontAlgn="base">
              <a:spcBef>
                <a:spcPct val="0"/>
              </a:spcBef>
              <a:spcAft>
                <a:spcPct val="0"/>
              </a:spcAft>
              <a:defRPr>
                <a:solidFill>
                  <a:schemeClr val="tx1"/>
                </a:solidFill>
                <a:latin typeface="Arial" charset="0"/>
              </a:defRPr>
            </a:lvl8pPr>
            <a:lvl9pPr fontAlgn="base">
              <a:spcBef>
                <a:spcPct val="0"/>
              </a:spcBef>
              <a:spcAft>
                <a:spcPct val="0"/>
              </a:spcAft>
              <a:defRPr>
                <a:solidFill>
                  <a:schemeClr val="tx1"/>
                </a:solidFill>
                <a:latin typeface="Arial" charset="0"/>
              </a:defRPr>
            </a:lvl9pPr>
          </a:lstStyle>
          <a:p>
            <a:pPr>
              <a:spcBef>
                <a:spcPct val="50000"/>
              </a:spcBef>
            </a:pPr>
            <a:r>
              <a:rPr lang="en-US" sz="2400" b="1" dirty="0">
                <a:latin typeface="Times New Roman" pitchFamily="18" charset="0"/>
              </a:rPr>
              <a:t>Just-in-Time permits the production of only what is needed, when it is needed, and in the quantity that is needed.</a:t>
            </a:r>
          </a:p>
          <a:p>
            <a:pPr lvl="1">
              <a:spcBef>
                <a:spcPct val="50000"/>
              </a:spcBef>
              <a:buFontTx/>
              <a:buChar char="•"/>
            </a:pPr>
            <a:r>
              <a:rPr lang="en-US" sz="2400" b="1" dirty="0">
                <a:latin typeface="Times New Roman" pitchFamily="18" charset="0"/>
              </a:rPr>
              <a:t>In this mode there is no warehouse, no waste, no resources needed for wasted activities.</a:t>
            </a:r>
          </a:p>
          <a:p>
            <a:pPr lvl="1">
              <a:spcBef>
                <a:spcPct val="50000"/>
              </a:spcBef>
              <a:buFontTx/>
              <a:buChar char="•"/>
            </a:pPr>
            <a:r>
              <a:rPr lang="en-US" sz="2400" b="1" dirty="0">
                <a:latin typeface="Times New Roman" pitchFamily="18" charset="0"/>
              </a:rPr>
              <a:t>JIT is more related to manufacturing activities than warehousing or supplier activities. </a:t>
            </a:r>
          </a:p>
          <a:p>
            <a:pPr lvl="1">
              <a:spcBef>
                <a:spcPct val="50000"/>
              </a:spcBef>
            </a:pPr>
            <a:endParaRPr lang="en-US" sz="2400" b="1" dirty="0">
              <a:latin typeface="Times New Roman" pitchFamily="18" charset="0"/>
            </a:endParaRPr>
          </a:p>
        </p:txBody>
      </p:sp>
      <p:sp>
        <p:nvSpPr>
          <p:cNvPr id="65540" name="Text Box 4"/>
          <p:cNvSpPr txBox="1">
            <a:spLocks noChangeArrowheads="1"/>
          </p:cNvSpPr>
          <p:nvPr/>
        </p:nvSpPr>
        <p:spPr bwMode="auto">
          <a:xfrm>
            <a:off x="762000" y="4953000"/>
            <a:ext cx="7620000" cy="13700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lvl="1" eaLnBrk="0" hangingPunct="0">
              <a:spcBef>
                <a:spcPct val="50000"/>
              </a:spcBef>
              <a:buFontTx/>
              <a:buChar char="–"/>
            </a:pPr>
            <a:r>
              <a:rPr kumimoji="1" lang="en-US" sz="2400" b="1" i="1" dirty="0">
                <a:latin typeface="Times New Roman" pitchFamily="18" charset="0"/>
              </a:rPr>
              <a:t>it is much more than having your suppliers deliver material right before/as you are ready for it</a:t>
            </a:r>
          </a:p>
          <a:p>
            <a:pPr>
              <a:spcBef>
                <a:spcPct val="50000"/>
              </a:spcBef>
            </a:pPr>
            <a:endParaRPr lang="en-US" sz="2400" i="1" dirty="0">
              <a:latin typeface="Times New Roman" pitchFamily="18" charset="0"/>
            </a:endParaRPr>
          </a:p>
        </p:txBody>
      </p:sp>
      <p:pic>
        <p:nvPicPr>
          <p:cNvPr id="5" name="Picture 204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227996" y="152400"/>
            <a:ext cx="762000" cy="904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00717598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2"/>
          <p:cNvSpPr>
            <a:spLocks noGrp="1" noChangeArrowheads="1"/>
          </p:cNvSpPr>
          <p:nvPr>
            <p:ph type="title"/>
          </p:nvPr>
        </p:nvSpPr>
        <p:spPr/>
        <p:txBody>
          <a:bodyPr/>
          <a:lstStyle/>
          <a:p>
            <a:pPr algn="l"/>
            <a:r>
              <a:rPr lang="en-US" dirty="0"/>
              <a:t>    Why do it</a:t>
            </a:r>
          </a:p>
        </p:txBody>
      </p:sp>
      <p:sp>
        <p:nvSpPr>
          <p:cNvPr id="67587" name="Text Box 3"/>
          <p:cNvSpPr txBox="1">
            <a:spLocks noChangeArrowheads="1"/>
          </p:cNvSpPr>
          <p:nvPr/>
        </p:nvSpPr>
        <p:spPr bwMode="auto">
          <a:xfrm>
            <a:off x="1066800" y="1828800"/>
            <a:ext cx="7391400" cy="33416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227013" indent="-227013">
              <a:defRPr>
                <a:solidFill>
                  <a:schemeClr val="tx1"/>
                </a:solidFill>
                <a:latin typeface="Arial" charset="0"/>
              </a:defRPr>
            </a:lvl1pPr>
            <a:lvl2pPr>
              <a:defRPr>
                <a:solidFill>
                  <a:schemeClr val="tx1"/>
                </a:solidFill>
                <a:latin typeface="Arial" charset="0"/>
              </a:defRPr>
            </a:lvl2pPr>
            <a:lvl3pPr>
              <a:defRPr>
                <a:solidFill>
                  <a:schemeClr val="tx1"/>
                </a:solidFill>
                <a:latin typeface="Arial" charset="0"/>
              </a:defRPr>
            </a:lvl3pPr>
            <a:lvl4pPr>
              <a:defRPr>
                <a:solidFill>
                  <a:schemeClr val="tx1"/>
                </a:solidFill>
                <a:latin typeface="Arial" charset="0"/>
              </a:defRPr>
            </a:lvl4pPr>
            <a:lvl5pPr>
              <a:defRPr>
                <a:solidFill>
                  <a:schemeClr val="tx1"/>
                </a:solidFill>
                <a:latin typeface="Arial" charset="0"/>
              </a:defRPr>
            </a:lvl5pPr>
            <a:lvl6pPr fontAlgn="base">
              <a:spcBef>
                <a:spcPct val="0"/>
              </a:spcBef>
              <a:spcAft>
                <a:spcPct val="0"/>
              </a:spcAft>
              <a:defRPr>
                <a:solidFill>
                  <a:schemeClr val="tx1"/>
                </a:solidFill>
                <a:latin typeface="Arial" charset="0"/>
              </a:defRPr>
            </a:lvl6pPr>
            <a:lvl7pPr fontAlgn="base">
              <a:spcBef>
                <a:spcPct val="0"/>
              </a:spcBef>
              <a:spcAft>
                <a:spcPct val="0"/>
              </a:spcAft>
              <a:defRPr>
                <a:solidFill>
                  <a:schemeClr val="tx1"/>
                </a:solidFill>
                <a:latin typeface="Arial" charset="0"/>
              </a:defRPr>
            </a:lvl7pPr>
            <a:lvl8pPr fontAlgn="base">
              <a:spcBef>
                <a:spcPct val="0"/>
              </a:spcBef>
              <a:spcAft>
                <a:spcPct val="0"/>
              </a:spcAft>
              <a:defRPr>
                <a:solidFill>
                  <a:schemeClr val="tx1"/>
                </a:solidFill>
                <a:latin typeface="Arial" charset="0"/>
              </a:defRPr>
            </a:lvl8pPr>
            <a:lvl9pPr fontAlgn="base">
              <a:spcBef>
                <a:spcPct val="0"/>
              </a:spcBef>
              <a:spcAft>
                <a:spcPct val="0"/>
              </a:spcAft>
              <a:defRPr>
                <a:solidFill>
                  <a:schemeClr val="tx1"/>
                </a:solidFill>
                <a:latin typeface="Arial" charset="0"/>
              </a:defRPr>
            </a:lvl9pPr>
          </a:lstStyle>
          <a:p>
            <a:pPr eaLnBrk="0" hangingPunct="0">
              <a:spcBef>
                <a:spcPct val="20000"/>
              </a:spcBef>
              <a:buFontTx/>
              <a:buChar char="•"/>
            </a:pPr>
            <a:r>
              <a:rPr kumimoji="1" lang="en-US" sz="2400" b="1" dirty="0">
                <a:latin typeface="Times New Roman" pitchFamily="18" charset="0"/>
              </a:rPr>
              <a:t>To save dollars</a:t>
            </a:r>
          </a:p>
          <a:p>
            <a:pPr eaLnBrk="0" hangingPunct="0">
              <a:spcBef>
                <a:spcPct val="20000"/>
              </a:spcBef>
              <a:buFontTx/>
              <a:buChar char="•"/>
            </a:pPr>
            <a:r>
              <a:rPr kumimoji="1" lang="en-US" sz="2400" b="1" dirty="0">
                <a:latin typeface="Times New Roman" pitchFamily="18" charset="0"/>
              </a:rPr>
              <a:t>Only produce what is needed, do not depend on marketing forecasts, which are difficult to do accurately</a:t>
            </a:r>
          </a:p>
          <a:p>
            <a:pPr eaLnBrk="0" hangingPunct="0">
              <a:spcBef>
                <a:spcPct val="20000"/>
              </a:spcBef>
              <a:buFontTx/>
              <a:buChar char="•"/>
            </a:pPr>
            <a:r>
              <a:rPr kumimoji="1" lang="en-US" sz="2400" b="1" dirty="0">
                <a:latin typeface="Times New Roman" pitchFamily="18" charset="0"/>
              </a:rPr>
              <a:t>Save money within the plant by reducing on hand inventory, WIP, time spent shifting material, storage costs, etc.</a:t>
            </a:r>
          </a:p>
          <a:p>
            <a:pPr>
              <a:spcBef>
                <a:spcPct val="50000"/>
              </a:spcBef>
            </a:pPr>
            <a:endParaRPr lang="en-US" sz="2400" b="1" dirty="0">
              <a:latin typeface="Times New Roman" pitchFamily="18" charset="0"/>
            </a:endParaRPr>
          </a:p>
        </p:txBody>
      </p:sp>
      <p:pic>
        <p:nvPicPr>
          <p:cNvPr id="4" name="Picture 204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227996" y="152400"/>
            <a:ext cx="762000" cy="904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01931150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2"/>
          <p:cNvSpPr>
            <a:spLocks noGrp="1" noChangeArrowheads="1"/>
          </p:cNvSpPr>
          <p:nvPr>
            <p:ph type="title"/>
          </p:nvPr>
        </p:nvSpPr>
        <p:spPr>
          <a:xfrm>
            <a:off x="762000" y="228600"/>
            <a:ext cx="7772400" cy="1143000"/>
          </a:xfrm>
        </p:spPr>
        <p:txBody>
          <a:bodyPr/>
          <a:lstStyle/>
          <a:p>
            <a:pPr algn="l"/>
            <a:r>
              <a:rPr lang="en-US" dirty="0"/>
              <a:t>Why do it?</a:t>
            </a:r>
          </a:p>
        </p:txBody>
      </p:sp>
      <p:sp>
        <p:nvSpPr>
          <p:cNvPr id="69635" name="Text Box 3"/>
          <p:cNvSpPr txBox="1">
            <a:spLocks noChangeArrowheads="1"/>
          </p:cNvSpPr>
          <p:nvPr/>
        </p:nvSpPr>
        <p:spPr bwMode="auto">
          <a:xfrm>
            <a:off x="762000" y="1219200"/>
            <a:ext cx="7848600" cy="4759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Arial" charset="0"/>
              </a:defRPr>
            </a:lvl1pPr>
            <a:lvl2pPr marL="682625" indent="-225425">
              <a:defRPr>
                <a:solidFill>
                  <a:schemeClr val="tx1"/>
                </a:solidFill>
                <a:latin typeface="Arial" charset="0"/>
              </a:defRPr>
            </a:lvl2pPr>
            <a:lvl3pPr>
              <a:defRPr>
                <a:solidFill>
                  <a:schemeClr val="tx1"/>
                </a:solidFill>
                <a:latin typeface="Arial" charset="0"/>
              </a:defRPr>
            </a:lvl3pPr>
            <a:lvl4pPr>
              <a:defRPr>
                <a:solidFill>
                  <a:schemeClr val="tx1"/>
                </a:solidFill>
                <a:latin typeface="Arial" charset="0"/>
              </a:defRPr>
            </a:lvl4pPr>
            <a:lvl5pPr>
              <a:defRPr>
                <a:solidFill>
                  <a:schemeClr val="tx1"/>
                </a:solidFill>
                <a:latin typeface="Arial" charset="0"/>
              </a:defRPr>
            </a:lvl5pPr>
            <a:lvl6pPr fontAlgn="base">
              <a:spcBef>
                <a:spcPct val="0"/>
              </a:spcBef>
              <a:spcAft>
                <a:spcPct val="0"/>
              </a:spcAft>
              <a:defRPr>
                <a:solidFill>
                  <a:schemeClr val="tx1"/>
                </a:solidFill>
                <a:latin typeface="Arial" charset="0"/>
              </a:defRPr>
            </a:lvl6pPr>
            <a:lvl7pPr fontAlgn="base">
              <a:spcBef>
                <a:spcPct val="0"/>
              </a:spcBef>
              <a:spcAft>
                <a:spcPct val="0"/>
              </a:spcAft>
              <a:defRPr>
                <a:solidFill>
                  <a:schemeClr val="tx1"/>
                </a:solidFill>
                <a:latin typeface="Arial" charset="0"/>
              </a:defRPr>
            </a:lvl7pPr>
            <a:lvl8pPr fontAlgn="base">
              <a:spcBef>
                <a:spcPct val="0"/>
              </a:spcBef>
              <a:spcAft>
                <a:spcPct val="0"/>
              </a:spcAft>
              <a:defRPr>
                <a:solidFill>
                  <a:schemeClr val="tx1"/>
                </a:solidFill>
                <a:latin typeface="Arial" charset="0"/>
              </a:defRPr>
            </a:lvl8pPr>
            <a:lvl9pPr fontAlgn="base">
              <a:spcBef>
                <a:spcPct val="0"/>
              </a:spcBef>
              <a:spcAft>
                <a:spcPct val="0"/>
              </a:spcAft>
              <a:defRPr>
                <a:solidFill>
                  <a:schemeClr val="tx1"/>
                </a:solidFill>
                <a:latin typeface="Arial" charset="0"/>
              </a:defRPr>
            </a:lvl9pPr>
          </a:lstStyle>
          <a:p>
            <a:pPr>
              <a:spcBef>
                <a:spcPct val="50000"/>
              </a:spcBef>
            </a:pPr>
            <a:r>
              <a:rPr lang="en-US" sz="2400" b="1" dirty="0">
                <a:latin typeface="Times New Roman" pitchFamily="18" charset="0"/>
              </a:rPr>
              <a:t>When comparing lean Manufacturing to Mass Production. The book “ The Machine That Changed The World” by James Womack, Daniel Jones and Daniel Roos, claimed that Lean Production vs. Mass production requires: </a:t>
            </a:r>
          </a:p>
          <a:p>
            <a:pPr lvl="1">
              <a:spcBef>
                <a:spcPct val="50000"/>
              </a:spcBef>
              <a:buFontTx/>
              <a:buChar char="•"/>
            </a:pPr>
            <a:r>
              <a:rPr lang="en-US" sz="2800" b="1" dirty="0">
                <a:latin typeface="Times New Roman" pitchFamily="18" charset="0"/>
              </a:rPr>
              <a:t>½ the human effort</a:t>
            </a:r>
          </a:p>
          <a:p>
            <a:pPr lvl="1">
              <a:spcBef>
                <a:spcPct val="50000"/>
              </a:spcBef>
              <a:buFontTx/>
              <a:buChar char="•"/>
            </a:pPr>
            <a:r>
              <a:rPr lang="en-US" sz="2800" b="1" dirty="0">
                <a:latin typeface="Times New Roman" pitchFamily="18" charset="0"/>
              </a:rPr>
              <a:t>½ the manufacturing space</a:t>
            </a:r>
          </a:p>
          <a:p>
            <a:pPr lvl="1">
              <a:spcBef>
                <a:spcPct val="50000"/>
              </a:spcBef>
              <a:buFontTx/>
              <a:buChar char="•"/>
            </a:pPr>
            <a:r>
              <a:rPr lang="en-US" sz="2800" b="1" dirty="0">
                <a:latin typeface="Times New Roman" pitchFamily="18" charset="0"/>
              </a:rPr>
              <a:t>½ the investment tools</a:t>
            </a:r>
          </a:p>
          <a:p>
            <a:pPr lvl="1">
              <a:spcBef>
                <a:spcPct val="50000"/>
              </a:spcBef>
              <a:buFontTx/>
              <a:buChar char="•"/>
            </a:pPr>
            <a:r>
              <a:rPr lang="en-US" sz="2800" b="1" dirty="0">
                <a:latin typeface="Times New Roman" pitchFamily="18" charset="0"/>
              </a:rPr>
              <a:t>½ the engineering hours</a:t>
            </a:r>
          </a:p>
          <a:p>
            <a:pPr lvl="1">
              <a:spcBef>
                <a:spcPct val="50000"/>
              </a:spcBef>
              <a:buFontTx/>
              <a:buChar char="•"/>
            </a:pPr>
            <a:r>
              <a:rPr lang="en-US" sz="2800" b="1" dirty="0">
                <a:latin typeface="Times New Roman" pitchFamily="18" charset="0"/>
              </a:rPr>
              <a:t>½ the development time for new products</a:t>
            </a:r>
          </a:p>
        </p:txBody>
      </p:sp>
      <p:pic>
        <p:nvPicPr>
          <p:cNvPr id="4" name="Picture 204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227996" y="152400"/>
            <a:ext cx="762000" cy="904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extBox 1"/>
          <p:cNvSpPr txBox="1"/>
          <p:nvPr/>
        </p:nvSpPr>
        <p:spPr>
          <a:xfrm rot="364126">
            <a:off x="6144552" y="3213440"/>
            <a:ext cx="2362200" cy="1569660"/>
          </a:xfrm>
          <a:prstGeom prst="rect">
            <a:avLst/>
          </a:prstGeom>
          <a:noFill/>
        </p:spPr>
        <p:txBody>
          <a:bodyPr wrap="square" rtlCol="0">
            <a:spAutoFit/>
          </a:bodyPr>
          <a:lstStyle/>
          <a:p>
            <a:r>
              <a:rPr lang="en-US" dirty="0" smtClean="0">
                <a:solidFill>
                  <a:srgbClr val="FF0000"/>
                </a:solidFill>
                <a:effectLst>
                  <a:outerShdw blurRad="38100" dist="38100" dir="2700000" algn="tl">
                    <a:srgbClr val="000000">
                      <a:alpha val="43137"/>
                    </a:srgbClr>
                  </a:outerShdw>
                </a:effectLst>
              </a:rPr>
              <a:t>All of theses are significant Cost, Time Issues &amp; ISE Topics…</a:t>
            </a:r>
            <a:endParaRPr lang="en-US" dirty="0">
              <a:solidFill>
                <a:srgbClr val="FF0000"/>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2737003290"/>
      </p:ext>
    </p:extLst>
  </p:cSld>
  <p:clrMapOvr>
    <a:masterClrMapping/>
  </p:clrMapOvr>
  <p:timing>
    <p:tnLst>
      <p:par>
        <p:cTn id="1" dur="indefinite" restart="never" nodeType="tmRoot"/>
      </p:par>
    </p:tnLst>
  </p:timing>
</p:sld>
</file>

<file path=ppt/theme/theme1.xml><?xml version="1.0" encoding="utf-8"?>
<a:theme xmlns:a="http://schemas.openxmlformats.org/drawingml/2006/main" name="Default Design">
  <a:themeElements>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efault Desig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D0F2CFCBA445774D86797879970B2337" ma:contentTypeVersion="8" ma:contentTypeDescription="Create a new document." ma:contentTypeScope="" ma:versionID="3a261e62893670a6dfc1070aa34702ab">
  <xsd:schema xmlns:xsd="http://www.w3.org/2001/XMLSchema" xmlns:xs="http://www.w3.org/2001/XMLSchema" xmlns:p="http://schemas.microsoft.com/office/2006/metadata/properties" xmlns:ns2="18eeb41e-cb82-4332-a019-338dad73692f" targetNamespace="http://schemas.microsoft.com/office/2006/metadata/properties" ma:root="true" ma:fieldsID="ae5f32801d5f7776c5ce751dad417094" ns2:_="">
    <xsd:import namespace="18eeb41e-cb82-4332-a019-338dad73692f"/>
    <xsd:element name="properties">
      <xsd:complexType>
        <xsd:sequence>
          <xsd:element name="documentManagement">
            <xsd:complexType>
              <xsd:all>
                <xsd:element ref="ns2:MediaServiceMetadata" minOccurs="0"/>
                <xsd:element ref="ns2:MediaServiceFastMetadata" minOccurs="0"/>
                <xsd:element ref="ns2:MediaServiceEventHashCode" minOccurs="0"/>
                <xsd:element ref="ns2:MediaServiceGenerationTime" minOccurs="0"/>
                <xsd:element ref="ns2:MediaServiceDateTaken" minOccurs="0"/>
                <xsd:element ref="ns2:MediaServiceAutoTags" minOccurs="0"/>
                <xsd:element ref="ns2:MediaServiceOCR" minOccurs="0"/>
                <xsd:element ref="ns2:MediaServiceLocat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8eeb41e-cb82-4332-a019-338dad73692f"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EventHashCode" ma:index="10" nillable="true" ma:displayName="MediaServiceEventHashCode" ma:hidden="true" ma:internalName="MediaServiceEventHashCode" ma:readOnly="true">
      <xsd:simpleType>
        <xsd:restriction base="dms:Text"/>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Location" ma:index="15" nillable="true" ma:displayName="Location" ma:internalName="MediaServiceLocation"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0048112C-D6F1-4CCB-B559-5292EFB73B6A}">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18eeb41e-cb82-4332-a019-338dad73692f"/>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4A9C2C04-D78E-45B0-ABF8-470175A43B91}">
  <ds:schemaRefs>
    <ds:schemaRef ds:uri="http://schemas.microsoft.com/sharepoint/v3/contenttype/forms"/>
  </ds:schemaRefs>
</ds:datastoreItem>
</file>

<file path=customXml/itemProps3.xml><?xml version="1.0" encoding="utf-8"?>
<ds:datastoreItem xmlns:ds="http://schemas.openxmlformats.org/officeDocument/2006/customXml" ds:itemID="{3CAB82E4-09C2-4798-A299-73C6C6A9663F}">
  <ds:schemaRefs>
    <ds:schemaRef ds:uri="http://purl.org/dc/elements/1.1/"/>
    <ds:schemaRef ds:uri="http://schemas.microsoft.com/office/2006/metadata/properties"/>
    <ds:schemaRef ds:uri="http://schemas.microsoft.com/office/2006/documentManagement/types"/>
    <ds:schemaRef ds:uri="http://schemas.microsoft.com/office/infopath/2007/PartnerControls"/>
    <ds:schemaRef ds:uri="http://purl.org/dc/terms/"/>
    <ds:schemaRef ds:uri="http://schemas.openxmlformats.org/package/2006/metadata/core-properties"/>
    <ds:schemaRef ds:uri="http://purl.org/dc/dcmitype/"/>
    <ds:schemaRef ds:uri="18eeb41e-cb82-4332-a019-338dad73692f"/>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otalTime>3023</TotalTime>
  <Words>3614</Words>
  <Application>Microsoft Office PowerPoint</Application>
  <PresentationFormat>On-screen Show (4:3)</PresentationFormat>
  <Paragraphs>668</Paragraphs>
  <Slides>61</Slides>
  <Notes>57</Notes>
  <HiddenSlides>0</HiddenSlides>
  <MMClips>0</MMClips>
  <ScaleCrop>false</ScaleCrop>
  <HeadingPairs>
    <vt:vector size="8" baseType="variant">
      <vt:variant>
        <vt:lpstr>Fonts Used</vt:lpstr>
      </vt:variant>
      <vt:variant>
        <vt:i4>7</vt:i4>
      </vt:variant>
      <vt:variant>
        <vt:lpstr>Theme</vt:lpstr>
      </vt:variant>
      <vt:variant>
        <vt:i4>1</vt:i4>
      </vt:variant>
      <vt:variant>
        <vt:lpstr>Embedded OLE Servers</vt:lpstr>
      </vt:variant>
      <vt:variant>
        <vt:i4>2</vt:i4>
      </vt:variant>
      <vt:variant>
        <vt:lpstr>Slide Titles</vt:lpstr>
      </vt:variant>
      <vt:variant>
        <vt:i4>61</vt:i4>
      </vt:variant>
    </vt:vector>
  </HeadingPairs>
  <TitlesOfParts>
    <vt:vector size="71" baseType="lpstr">
      <vt:lpstr>Arial</vt:lpstr>
      <vt:lpstr>Arial Black</vt:lpstr>
      <vt:lpstr>Calibri</vt:lpstr>
      <vt:lpstr>Impact</vt:lpstr>
      <vt:lpstr>Incised901 BT</vt:lpstr>
      <vt:lpstr>Times New Roman</vt:lpstr>
      <vt:lpstr>Wingdings</vt:lpstr>
      <vt:lpstr>Default Design</vt:lpstr>
      <vt:lpstr>Picture</vt:lpstr>
      <vt:lpstr>Equation</vt:lpstr>
      <vt:lpstr>Lecture 4 ~ ENGT 1200  Introduction to Industrial &amp; System Engineering</vt:lpstr>
      <vt:lpstr>Lean Manufacturing</vt:lpstr>
      <vt:lpstr>Some History</vt:lpstr>
      <vt:lpstr>Lean Manufacturing</vt:lpstr>
      <vt:lpstr>Some History</vt:lpstr>
      <vt:lpstr>  Just-in-Time (JIT)</vt:lpstr>
      <vt:lpstr>  Just-in-Time (JIT) </vt:lpstr>
      <vt:lpstr>    Why do it</vt:lpstr>
      <vt:lpstr>Why do it?</vt:lpstr>
      <vt:lpstr>What is it?</vt:lpstr>
      <vt:lpstr> Mass Production Push System</vt:lpstr>
      <vt:lpstr>Mass Production Push System</vt:lpstr>
      <vt:lpstr>  What’s Wrong with Mass   Production?</vt:lpstr>
      <vt:lpstr>  JIT Demand Pull System</vt:lpstr>
      <vt:lpstr>Just-in-Time Demand Pull System</vt:lpstr>
      <vt:lpstr>Push      versus      Pull</vt:lpstr>
      <vt:lpstr>  JIT Eliminates the 7 Wastes…</vt:lpstr>
      <vt:lpstr>  JIT Eliminates the 7 Wastes</vt:lpstr>
      <vt:lpstr>  Internal (JIT) MUDA Relationships</vt:lpstr>
      <vt:lpstr>8 Classic Forms of Waste</vt:lpstr>
      <vt:lpstr>  Benefits of JIT</vt:lpstr>
      <vt:lpstr>   Benefits of JIT</vt:lpstr>
      <vt:lpstr>Lean Tools and Techniques</vt:lpstr>
      <vt:lpstr>Lean Tools and Techniques</vt:lpstr>
      <vt:lpstr>Kaizen</vt:lpstr>
      <vt:lpstr>Kaizen Philosophy</vt:lpstr>
      <vt:lpstr>Kaizen Value System</vt:lpstr>
      <vt:lpstr>Elements of Kaizen</vt:lpstr>
      <vt:lpstr>Kaizen Checklist</vt:lpstr>
      <vt:lpstr>PowerPoint Presentation</vt:lpstr>
      <vt:lpstr>Kaizen and Problem Solving</vt:lpstr>
      <vt:lpstr>The Kaizen Five-Step Plan </vt:lpstr>
      <vt:lpstr>Lean Tools and Techniques</vt:lpstr>
      <vt:lpstr>Kaizen Example</vt:lpstr>
      <vt:lpstr>How do we utilize QPS to continuously provide the maximum enterprise value possible in all of our operating units?</vt:lpstr>
      <vt:lpstr>PowerPoint Presentation</vt:lpstr>
      <vt:lpstr>Quality &amp; Performance Systems</vt:lpstr>
      <vt:lpstr>Continuous Improvement</vt:lpstr>
      <vt:lpstr>A System Totally Based On The Elimination of Waste</vt:lpstr>
      <vt:lpstr>Kaizen Wastes</vt:lpstr>
      <vt:lpstr>What is a Kaizen?</vt:lpstr>
      <vt:lpstr>Kaizen</vt:lpstr>
      <vt:lpstr>Kaizen What is an Improvement Activity</vt:lpstr>
      <vt:lpstr>Lean Tools and Techniques</vt:lpstr>
      <vt:lpstr>   Why Technique or     Root Cause Analysis</vt:lpstr>
      <vt:lpstr>   Why Technique or     Root Cause Analysis Example</vt:lpstr>
      <vt:lpstr>Why Technique Example</vt:lpstr>
      <vt:lpstr>Why Technique Example</vt:lpstr>
      <vt:lpstr> Why Technique Example</vt:lpstr>
      <vt:lpstr>Why Technique Example</vt:lpstr>
      <vt:lpstr>Lean Tools and Techniques</vt:lpstr>
      <vt:lpstr>Lean Tools and Techniques</vt:lpstr>
      <vt:lpstr>Lean Tools and Techniques</vt:lpstr>
      <vt:lpstr>Lean Tools and Techniques</vt:lpstr>
      <vt:lpstr>Lean Tools and Techniques</vt:lpstr>
      <vt:lpstr>Lean Tools and Techniques</vt:lpstr>
      <vt:lpstr>Lean Tools and Techniques</vt:lpstr>
      <vt:lpstr>Takt Time</vt:lpstr>
      <vt:lpstr>Takt Time is defined as:</vt:lpstr>
      <vt:lpstr>Lean Tools and Techniques</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Processes of Manufacturing</dc:title>
  <dc:creator>William A. Hughes</dc:creator>
  <cp:lastModifiedBy>Stephanie Page</cp:lastModifiedBy>
  <cp:revision>285</cp:revision>
  <cp:lastPrinted>2017-07-04T00:32:59Z</cp:lastPrinted>
  <dcterms:created xsi:type="dcterms:W3CDTF">2002-09-19T01:57:41Z</dcterms:created>
  <dcterms:modified xsi:type="dcterms:W3CDTF">2018-10-23T17:54:48Z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0x010100D0F2CFCBA445774D86797879970B2337</vt:lpwstr>
  </property>
</Properties>
</file>