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4"/>
  </p:notesMasterIdLst>
  <p:sldIdLst>
    <p:sldId id="502" r:id="rId5"/>
    <p:sldId id="258" r:id="rId6"/>
    <p:sldId id="259" r:id="rId7"/>
    <p:sldId id="324" r:id="rId8"/>
    <p:sldId id="262" r:id="rId9"/>
    <p:sldId id="266" r:id="rId10"/>
    <p:sldId id="264" r:id="rId11"/>
    <p:sldId id="265" r:id="rId12"/>
    <p:sldId id="325" r:id="rId13"/>
    <p:sldId id="363" r:id="rId14"/>
    <p:sldId id="263" r:id="rId15"/>
    <p:sldId id="267" r:id="rId16"/>
    <p:sldId id="500" r:id="rId17"/>
    <p:sldId id="268" r:id="rId18"/>
    <p:sldId id="269" r:id="rId19"/>
    <p:sldId id="467" r:id="rId20"/>
    <p:sldId id="327" r:id="rId21"/>
    <p:sldId id="497" r:id="rId22"/>
    <p:sldId id="501" r:id="rId23"/>
    <p:sldId id="431" r:id="rId24"/>
    <p:sldId id="353" r:id="rId25"/>
    <p:sldId id="354" r:id="rId26"/>
    <p:sldId id="334" r:id="rId27"/>
    <p:sldId id="335" r:id="rId28"/>
    <p:sldId id="336" r:id="rId29"/>
    <p:sldId id="340" r:id="rId30"/>
    <p:sldId id="346" r:id="rId31"/>
    <p:sldId id="347" r:id="rId32"/>
    <p:sldId id="348" r:id="rId33"/>
    <p:sldId id="349" r:id="rId34"/>
    <p:sldId id="350" r:id="rId35"/>
    <p:sldId id="355" r:id="rId36"/>
    <p:sldId id="356" r:id="rId37"/>
    <p:sldId id="331" r:id="rId38"/>
    <p:sldId id="332" r:id="rId39"/>
    <p:sldId id="333" r:id="rId40"/>
    <p:sldId id="359" r:id="rId41"/>
    <p:sldId id="360" r:id="rId42"/>
    <p:sldId id="328" r:id="rId43"/>
    <p:sldId id="329" r:id="rId44"/>
    <p:sldId id="330" r:id="rId45"/>
    <p:sldId id="341" r:id="rId46"/>
    <p:sldId id="342" r:id="rId47"/>
    <p:sldId id="343" r:id="rId48"/>
    <p:sldId id="344" r:id="rId49"/>
    <p:sldId id="345" r:id="rId50"/>
    <p:sldId id="357" r:id="rId51"/>
    <p:sldId id="358" r:id="rId52"/>
    <p:sldId id="337" r:id="rId53"/>
    <p:sldId id="338" r:id="rId54"/>
    <p:sldId id="339" r:id="rId55"/>
    <p:sldId id="270" r:id="rId56"/>
    <p:sldId id="271" r:id="rId57"/>
    <p:sldId id="272" r:id="rId58"/>
    <p:sldId id="273" r:id="rId59"/>
    <p:sldId id="274" r:id="rId60"/>
    <p:sldId id="275" r:id="rId61"/>
    <p:sldId id="276" r:id="rId62"/>
    <p:sldId id="326" r:id="rId63"/>
    <p:sldId id="466" r:id="rId64"/>
    <p:sldId id="352" r:id="rId65"/>
    <p:sldId id="283" r:id="rId66"/>
    <p:sldId id="376" r:id="rId67"/>
    <p:sldId id="465" r:id="rId68"/>
    <p:sldId id="362" r:id="rId69"/>
    <p:sldId id="370" r:id="rId70"/>
    <p:sldId id="372" r:id="rId71"/>
    <p:sldId id="373" r:id="rId72"/>
    <p:sldId id="302" r:id="rId73"/>
    <p:sldId id="399" r:id="rId74"/>
    <p:sldId id="303" r:id="rId75"/>
    <p:sldId id="280" r:id="rId76"/>
    <p:sldId id="377" r:id="rId77"/>
    <p:sldId id="438" r:id="rId78"/>
    <p:sldId id="316" r:id="rId79"/>
    <p:sldId id="439" r:id="rId80"/>
    <p:sldId id="440" r:id="rId81"/>
    <p:sldId id="441" r:id="rId82"/>
    <p:sldId id="442" r:id="rId83"/>
    <p:sldId id="443" r:id="rId84"/>
    <p:sldId id="444" r:id="rId85"/>
    <p:sldId id="445" r:id="rId86"/>
    <p:sldId id="446" r:id="rId87"/>
    <p:sldId id="447" r:id="rId88"/>
    <p:sldId id="361" r:id="rId89"/>
    <p:sldId id="437" r:id="rId90"/>
    <p:sldId id="435" r:id="rId91"/>
    <p:sldId id="436" r:id="rId92"/>
    <p:sldId id="304" r:id="rId93"/>
    <p:sldId id="434" r:id="rId94"/>
    <p:sldId id="378" r:id="rId95"/>
    <p:sldId id="469" r:id="rId96"/>
    <p:sldId id="496" r:id="rId97"/>
    <p:sldId id="414" r:id="rId98"/>
    <p:sldId id="415" r:id="rId99"/>
    <p:sldId id="413" r:id="rId100"/>
    <p:sldId id="417" r:id="rId101"/>
    <p:sldId id="418" r:id="rId102"/>
    <p:sldId id="419" r:id="rId103"/>
    <p:sldId id="420" r:id="rId104"/>
    <p:sldId id="421" r:id="rId105"/>
    <p:sldId id="277" r:id="rId106"/>
    <p:sldId id="278" r:id="rId107"/>
    <p:sldId id="279" r:id="rId108"/>
    <p:sldId id="481" r:id="rId109"/>
    <p:sldId id="483" r:id="rId110"/>
    <p:sldId id="482" r:id="rId111"/>
    <p:sldId id="392" r:id="rId112"/>
    <p:sldId id="393" r:id="rId113"/>
    <p:sldId id="394" r:id="rId114"/>
    <p:sldId id="395" r:id="rId115"/>
    <p:sldId id="396" r:id="rId116"/>
    <p:sldId id="397" r:id="rId117"/>
    <p:sldId id="398" r:id="rId118"/>
    <p:sldId id="298" r:id="rId119"/>
    <p:sldId id="297" r:id="rId120"/>
    <p:sldId id="300" r:id="rId121"/>
    <p:sldId id="301" r:id="rId122"/>
    <p:sldId id="470" r:id="rId123"/>
    <p:sldId id="471" r:id="rId124"/>
    <p:sldId id="472" r:id="rId125"/>
    <p:sldId id="473" r:id="rId126"/>
    <p:sldId id="474" r:id="rId127"/>
    <p:sldId id="475" r:id="rId128"/>
    <p:sldId id="476" r:id="rId129"/>
    <p:sldId id="320" r:id="rId130"/>
    <p:sldId id="307" r:id="rId131"/>
    <p:sldId id="479" r:id="rId132"/>
    <p:sldId id="480" r:id="rId133"/>
    <p:sldId id="305" r:id="rId134"/>
    <p:sldId id="486" r:id="rId135"/>
    <p:sldId id="487" r:id="rId136"/>
    <p:sldId id="484" r:id="rId137"/>
    <p:sldId id="485" r:id="rId138"/>
    <p:sldId id="477" r:id="rId139"/>
    <p:sldId id="478" r:id="rId140"/>
    <p:sldId id="371" r:id="rId141"/>
    <p:sldId id="379" r:id="rId142"/>
    <p:sldId id="381" r:id="rId143"/>
    <p:sldId id="380" r:id="rId144"/>
    <p:sldId id="382" r:id="rId145"/>
    <p:sldId id="383" r:id="rId146"/>
    <p:sldId id="384" r:id="rId147"/>
    <p:sldId id="385" r:id="rId148"/>
    <p:sldId id="386" r:id="rId149"/>
    <p:sldId id="390" r:id="rId150"/>
    <p:sldId id="391" r:id="rId151"/>
    <p:sldId id="387" r:id="rId152"/>
    <p:sldId id="388" r:id="rId153"/>
    <p:sldId id="389" r:id="rId154"/>
    <p:sldId id="306" r:id="rId155"/>
    <p:sldId id="309" r:id="rId156"/>
    <p:sldId id="308" r:id="rId157"/>
    <p:sldId id="310" r:id="rId158"/>
    <p:sldId id="317" r:id="rId159"/>
    <p:sldId id="321" r:id="rId160"/>
    <p:sldId id="322" r:id="rId161"/>
    <p:sldId id="319" r:id="rId162"/>
    <p:sldId id="323" r:id="rId163"/>
    <p:sldId id="318" r:id="rId164"/>
    <p:sldId id="365" r:id="rId165"/>
    <p:sldId id="489" r:id="rId166"/>
    <p:sldId id="498" r:id="rId167"/>
    <p:sldId id="488" r:id="rId168"/>
    <p:sldId id="281" r:id="rId169"/>
    <p:sldId id="314" r:id="rId170"/>
    <p:sldId id="315" r:id="rId171"/>
    <p:sldId id="404" r:id="rId172"/>
    <p:sldId id="405" r:id="rId173"/>
    <p:sldId id="406" r:id="rId174"/>
    <p:sldId id="422" r:id="rId175"/>
    <p:sldId id="423" r:id="rId176"/>
    <p:sldId id="424" r:id="rId177"/>
    <p:sldId id="425" r:id="rId178"/>
    <p:sldId id="426" r:id="rId179"/>
    <p:sldId id="427" r:id="rId180"/>
    <p:sldId id="428" r:id="rId181"/>
    <p:sldId id="429" r:id="rId182"/>
    <p:sldId id="367" r:id="rId183"/>
    <p:sldId id="449" r:id="rId184"/>
    <p:sldId id="452" r:id="rId185"/>
    <p:sldId id="454" r:id="rId186"/>
    <p:sldId id="462" r:id="rId187"/>
    <p:sldId id="464" r:id="rId188"/>
    <p:sldId id="457" r:id="rId189"/>
    <p:sldId id="460" r:id="rId190"/>
    <p:sldId id="458" r:id="rId191"/>
    <p:sldId id="459" r:id="rId192"/>
    <p:sldId id="295" r:id="rId193"/>
    <p:sldId id="491" r:id="rId194"/>
    <p:sldId id="492" r:id="rId195"/>
    <p:sldId id="493" r:id="rId196"/>
    <p:sldId id="494" r:id="rId197"/>
    <p:sldId id="495" r:id="rId198"/>
    <p:sldId id="490" r:id="rId199"/>
    <p:sldId id="407" r:id="rId200"/>
    <p:sldId id="408" r:id="rId201"/>
    <p:sldId id="409" r:id="rId202"/>
    <p:sldId id="410" r:id="rId203"/>
    <p:sldId id="411" r:id="rId204"/>
    <p:sldId id="412" r:id="rId205"/>
    <p:sldId id="468" r:id="rId206"/>
    <p:sldId id="296" r:id="rId207"/>
    <p:sldId id="282" r:id="rId208"/>
    <p:sldId id="369" r:id="rId209"/>
    <p:sldId id="299" r:id="rId210"/>
    <p:sldId id="284" r:id="rId211"/>
    <p:sldId id="285" r:id="rId212"/>
    <p:sldId id="286" r:id="rId213"/>
    <p:sldId id="287" r:id="rId214"/>
    <p:sldId id="312" r:id="rId215"/>
    <p:sldId id="311" r:id="rId216"/>
    <p:sldId id="313" r:id="rId217"/>
    <p:sldId id="290" r:id="rId218"/>
    <p:sldId id="294" r:id="rId219"/>
    <p:sldId id="292" r:id="rId220"/>
    <p:sldId id="293" r:id="rId221"/>
    <p:sldId id="291" r:id="rId222"/>
    <p:sldId id="289" r:id="rId223"/>
  </p:sldIdLst>
  <p:sldSz cx="9144000" cy="6858000" type="screen4x3"/>
  <p:notesSz cx="6858000" cy="9144000"/>
  <p:defaultTextStyle>
    <a:defPPr>
      <a:defRPr lang="en-US"/>
    </a:defPPr>
    <a:lvl1pPr algn="l" rtl="0" fontAlgn="base">
      <a:spcBef>
        <a:spcPct val="0"/>
      </a:spcBef>
      <a:spcAft>
        <a:spcPct val="0"/>
      </a:spcAft>
      <a:defRPr sz="2200" u="sng"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2200" u="sng"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2200" u="sng"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2200" u="sng"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2200" u="sng" kern="1200">
        <a:solidFill>
          <a:schemeClr val="tx1"/>
        </a:solidFill>
        <a:latin typeface="Arial" panose="020B0604020202020204" pitchFamily="34" charset="0"/>
        <a:ea typeface="+mn-ea"/>
        <a:cs typeface="+mn-cs"/>
      </a:defRPr>
    </a:lvl5pPr>
    <a:lvl6pPr marL="2286000" algn="l" defTabSz="914400" rtl="0" eaLnBrk="1" latinLnBrk="0" hangingPunct="1">
      <a:defRPr sz="2200" u="sng" kern="1200">
        <a:solidFill>
          <a:schemeClr val="tx1"/>
        </a:solidFill>
        <a:latin typeface="Arial" panose="020B0604020202020204" pitchFamily="34" charset="0"/>
        <a:ea typeface="+mn-ea"/>
        <a:cs typeface="+mn-cs"/>
      </a:defRPr>
    </a:lvl6pPr>
    <a:lvl7pPr marL="2743200" algn="l" defTabSz="914400" rtl="0" eaLnBrk="1" latinLnBrk="0" hangingPunct="1">
      <a:defRPr sz="2200" u="sng" kern="1200">
        <a:solidFill>
          <a:schemeClr val="tx1"/>
        </a:solidFill>
        <a:latin typeface="Arial" panose="020B0604020202020204" pitchFamily="34" charset="0"/>
        <a:ea typeface="+mn-ea"/>
        <a:cs typeface="+mn-cs"/>
      </a:defRPr>
    </a:lvl7pPr>
    <a:lvl8pPr marL="3200400" algn="l" defTabSz="914400" rtl="0" eaLnBrk="1" latinLnBrk="0" hangingPunct="1">
      <a:defRPr sz="2200" u="sng" kern="1200">
        <a:solidFill>
          <a:schemeClr val="tx1"/>
        </a:solidFill>
        <a:latin typeface="Arial" panose="020B0604020202020204" pitchFamily="34" charset="0"/>
        <a:ea typeface="+mn-ea"/>
        <a:cs typeface="+mn-cs"/>
      </a:defRPr>
    </a:lvl8pPr>
    <a:lvl9pPr marL="3657600" algn="l" defTabSz="914400" rtl="0" eaLnBrk="1" latinLnBrk="0" hangingPunct="1">
      <a:defRPr sz="2200" u="sng"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8000"/>
    <a:srgbClr val="00FF00"/>
    <a:srgbClr val="FF0000"/>
    <a:srgbClr val="FFFF66"/>
    <a:srgbClr val="FFFFCC"/>
    <a:srgbClr val="FFFFFF"/>
    <a:srgbClr val="CBCF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02" autoAdjust="0"/>
    <p:restoredTop sz="86418" autoAdjust="0"/>
  </p:normalViewPr>
  <p:slideViewPr>
    <p:cSldViewPr>
      <p:cViewPr varScale="1">
        <p:scale>
          <a:sx n="131" d="100"/>
          <a:sy n="131" d="100"/>
        </p:scale>
        <p:origin x="1816" y="184"/>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57636"/>
    </p:cViewPr>
  </p:sorterViewPr>
  <p:notesViewPr>
    <p:cSldViewPr>
      <p:cViewPr varScale="1">
        <p:scale>
          <a:sx n="79" d="100"/>
          <a:sy n="79" d="100"/>
        </p:scale>
        <p:origin x="-1320"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viewProps" Target="viewProp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openxmlformats.org/officeDocument/2006/relationships/theme" Target="theme/theme1.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slide" Target="slides/slide213.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tableStyles" Target="tableStyles.xml"/><Relationship Id="rId13" Type="http://schemas.openxmlformats.org/officeDocument/2006/relationships/slide" Target="slides/slide9.xml"/><Relationship Id="rId109" Type="http://schemas.openxmlformats.org/officeDocument/2006/relationships/slide" Target="slides/slide105.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4" Type="http://schemas.openxmlformats.org/officeDocument/2006/relationships/slide" Target="slides/slide20.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31" Type="http://schemas.openxmlformats.org/officeDocument/2006/relationships/slide" Target="slides/slide127.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208" Type="http://schemas.openxmlformats.org/officeDocument/2006/relationships/slide" Target="slides/slide204.xml"/><Relationship Id="rId14" Type="http://schemas.openxmlformats.org/officeDocument/2006/relationships/slide" Target="slides/slide10.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8" Type="http://schemas.openxmlformats.org/officeDocument/2006/relationships/slide" Target="slides/slide4.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219" Type="http://schemas.openxmlformats.org/officeDocument/2006/relationships/slide" Target="slides/slide215.xml"/><Relationship Id="rId3" Type="http://schemas.openxmlformats.org/officeDocument/2006/relationships/customXml" Target="../customXml/item3.xml"/><Relationship Id="rId214" Type="http://schemas.openxmlformats.org/officeDocument/2006/relationships/slide" Target="slides/slide210.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slide" Target="slides/slide216.xml"/><Relationship Id="rId225" Type="http://schemas.openxmlformats.org/officeDocument/2006/relationships/presProps" Target="presProp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slide" Target="slides/slide211.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201" Type="http://schemas.openxmlformats.org/officeDocument/2006/relationships/slide" Target="slides/slide197.xml"/><Relationship Id="rId222" Type="http://schemas.openxmlformats.org/officeDocument/2006/relationships/slide" Target="slides/slide218.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customXml" Target="../customXml/item1.xml"/><Relationship Id="rId212" Type="http://schemas.openxmlformats.org/officeDocument/2006/relationships/slide" Target="slides/slide208.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202" Type="http://schemas.openxmlformats.org/officeDocument/2006/relationships/slide" Target="slides/slide198.xml"/><Relationship Id="rId223" Type="http://schemas.openxmlformats.org/officeDocument/2006/relationships/slide" Target="slides/slide219.xml"/><Relationship Id="rId18" Type="http://schemas.openxmlformats.org/officeDocument/2006/relationships/slide" Target="slides/slide14.xml"/><Relationship Id="rId39" Type="http://schemas.openxmlformats.org/officeDocument/2006/relationships/slide" Target="slides/slide35.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 Type="http://schemas.openxmlformats.org/officeDocument/2006/relationships/customXml" Target="../customXml/item2.xml"/><Relationship Id="rId29" Type="http://schemas.openxmlformats.org/officeDocument/2006/relationships/slide" Target="slides/slide25.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19" Type="http://schemas.openxmlformats.org/officeDocument/2006/relationships/slide" Target="slides/slide15.xml"/><Relationship Id="rId224" Type="http://schemas.openxmlformats.org/officeDocument/2006/relationships/notesMaster" Target="notesMasters/notesMaster1.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s>
</file>

<file path=ppt/_rels/viewProps.xml.rels><?xml version="1.0" encoding="UTF-8" standalone="yes"?>
<Relationships xmlns="http://schemas.openxmlformats.org/package/2006/relationships"><Relationship Id="rId3" Type="http://schemas.openxmlformats.org/officeDocument/2006/relationships/slide" Target="slides/slide88.xml"/><Relationship Id="rId2" Type="http://schemas.openxmlformats.org/officeDocument/2006/relationships/slide" Target="slides/slide87.xml"/><Relationship Id="rId1" Type="http://schemas.openxmlformats.org/officeDocument/2006/relationships/slide" Target="slides/slide8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1FE7F1-6320-4BBC-83F0-5E5BF5879929}" type="doc">
      <dgm:prSet loTypeId="urn:microsoft.com/office/officeart/2005/8/layout/venn1" loCatId="relationship" qsTypeId="urn:microsoft.com/office/officeart/2005/8/quickstyle/simple1" qsCatId="simple" csTypeId="urn:microsoft.com/office/officeart/2005/8/colors/accent1_2" csCatId="accent1"/>
      <dgm:spPr/>
    </dgm:pt>
    <dgm:pt modelId="{ECC17E6E-31B5-45E5-B814-6FFDEAE387AF}">
      <dgm:prSet/>
      <dgm:spPr/>
      <dgm:t>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200" b="0" i="0" u="none" strike="noStrike" cap="none" normalizeH="0" baseline="0">
            <a:ln>
              <a:noFill/>
            </a:ln>
            <a:solidFill>
              <a:schemeClr val="tx1"/>
            </a:solidFill>
            <a:effectLst/>
            <a:latin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200" b="1" i="1" u="sng" strike="noStrike" cap="none" normalizeH="0" baseline="0">
              <a:ln>
                <a:noFill/>
              </a:ln>
              <a:solidFill>
                <a:schemeClr val="tx1"/>
              </a:solidFill>
              <a:effectLst/>
              <a:latin typeface="Arial" panose="020B0604020202020204" pitchFamily="34" charset="0"/>
            </a:rPr>
            <a:t>13 Clubs</a:t>
          </a:r>
          <a:r>
            <a:rPr kumimoji="0" lang="en-US" altLang="en-US" sz="2200" b="1" i="1" u="none" strike="noStrike" cap="none" normalizeH="0" baseline="0">
              <a:ln>
                <a:noFill/>
              </a:ln>
              <a:solidFill>
                <a:schemeClr val="tx1"/>
              </a:solidFill>
              <a:effectLst/>
              <a:latin typeface="Arial" panose="020B0604020202020204" pitchFamily="34" charset="0"/>
            </a:rPr>
            <a:t> in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200" b="1" i="1" u="none" strike="noStrike" cap="none" normalizeH="0" baseline="0">
              <a:ln>
                <a:noFill/>
              </a:ln>
              <a:solidFill>
                <a:schemeClr val="tx1"/>
              </a:solidFill>
              <a:effectLst/>
              <a:latin typeface="Arial" panose="020B0604020202020204" pitchFamily="34" charset="0"/>
            </a:rPr>
            <a:t>a deck of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2200" b="1" i="1" u="none" strike="noStrike" cap="none" normalizeH="0" baseline="0">
              <a:ln>
                <a:noFill/>
              </a:ln>
              <a:solidFill>
                <a:schemeClr val="tx1"/>
              </a:solidFill>
              <a:effectLst/>
              <a:latin typeface="Arial" panose="020B0604020202020204" pitchFamily="34" charset="0"/>
            </a:rPr>
            <a:t>52 Cards</a:t>
          </a: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2200" b="1" i="0" u="none" strike="noStrike" cap="none" normalizeH="0" baseline="0">
            <a:ln>
              <a:noFill/>
            </a:ln>
            <a:solidFill>
              <a:schemeClr val="tx1"/>
            </a:solidFill>
            <a:effectLst/>
            <a:latin typeface="Times New Roman" panose="02020603050405020304" pitchFamily="18" charset="0"/>
          </a:endParaRPr>
        </a:p>
      </dgm:t>
    </dgm:pt>
    <dgm:pt modelId="{E10E640C-9C60-4118-99A7-D9157F4A77D1}" type="parTrans" cxnId="{8890BEA4-E983-46DA-8A3C-4F539B845385}">
      <dgm:prSet/>
      <dgm:spPr/>
    </dgm:pt>
    <dgm:pt modelId="{D773F01F-80BD-4474-8323-0EE459CC20E7}" type="sibTrans" cxnId="{8890BEA4-E983-46DA-8A3C-4F539B845385}">
      <dgm:prSet/>
      <dgm:spPr/>
    </dgm:pt>
    <dgm:pt modelId="{7F6F8375-1ABD-418C-8555-4DF3656F399F}">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b="1" i="1" u="sng" strike="noStrike" cap="none" normalizeH="0" baseline="0">
              <a:ln>
                <a:noFill/>
              </a:ln>
              <a:solidFill>
                <a:schemeClr val="tx1"/>
              </a:solidFill>
              <a:effectLst/>
              <a:latin typeface="Arial" panose="020B0604020202020204" pitchFamily="34" charset="0"/>
            </a:rPr>
            <a:t>4 Jacks</a:t>
          </a:r>
          <a:r>
            <a:rPr kumimoji="0" lang="en-US" altLang="en-US" b="1" i="1" u="none" strike="noStrike" cap="none" normalizeH="0" baseline="0">
              <a:ln>
                <a:noFill/>
              </a:ln>
              <a:solidFill>
                <a:schemeClr val="tx1"/>
              </a:solidFill>
              <a:effectLst/>
              <a:latin typeface="Arial" panose="020B0604020202020204" pitchFamily="34" charset="0"/>
            </a:rPr>
            <a:t> in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b="1" i="1" u="none" strike="noStrike" cap="none" normalizeH="0" baseline="0">
              <a:ln>
                <a:noFill/>
              </a:ln>
              <a:solidFill>
                <a:schemeClr val="tx1"/>
              </a:solidFill>
              <a:effectLst/>
              <a:latin typeface="Arial" panose="020B0604020202020204" pitchFamily="34" charset="0"/>
            </a:rPr>
            <a:t>a deck of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b="1" i="1" u="none" strike="noStrike" cap="none" normalizeH="0" baseline="0">
              <a:ln>
                <a:noFill/>
              </a:ln>
              <a:solidFill>
                <a:schemeClr val="tx1"/>
              </a:solidFill>
              <a:effectLst/>
              <a:latin typeface="Arial" panose="020B0604020202020204" pitchFamily="34" charset="0"/>
            </a:rPr>
            <a:t>52 cards</a:t>
          </a:r>
        </a:p>
      </dgm:t>
    </dgm:pt>
    <dgm:pt modelId="{FDCB60A2-8D2B-47CB-B805-69582AC44192}" type="parTrans" cxnId="{2BD30D88-7281-4BB3-A7C1-6732B9E67B1E}">
      <dgm:prSet/>
      <dgm:spPr/>
    </dgm:pt>
    <dgm:pt modelId="{CB532FF7-6AD6-4554-98B8-FF65E978BB05}" type="sibTrans" cxnId="{2BD30D88-7281-4BB3-A7C1-6732B9E67B1E}">
      <dgm:prSet/>
      <dgm:spPr/>
    </dgm:pt>
    <dgm:pt modelId="{77BA77F8-5DFD-4677-813F-B7D4A3763D41}" type="pres">
      <dgm:prSet presAssocID="{0D1FE7F1-6320-4BBC-83F0-5E5BF5879929}" presName="compositeShape" presStyleCnt="0">
        <dgm:presLayoutVars>
          <dgm:chMax val="7"/>
          <dgm:dir/>
          <dgm:resizeHandles val="exact"/>
        </dgm:presLayoutVars>
      </dgm:prSet>
      <dgm:spPr/>
    </dgm:pt>
    <dgm:pt modelId="{F4BEC0DE-856B-4A42-8000-C3ED1404DC71}" type="pres">
      <dgm:prSet presAssocID="{ECC17E6E-31B5-45E5-B814-6FFDEAE387AF}" presName="circ1" presStyleLbl="vennNode1" presStyleIdx="0" presStyleCnt="2"/>
      <dgm:spPr/>
    </dgm:pt>
    <dgm:pt modelId="{3ADAE231-51D1-447D-9E74-6BF21BB9A2F5}" type="pres">
      <dgm:prSet presAssocID="{ECC17E6E-31B5-45E5-B814-6FFDEAE387AF}" presName="circ1Tx" presStyleLbl="revTx" presStyleIdx="0" presStyleCnt="0">
        <dgm:presLayoutVars>
          <dgm:chMax val="0"/>
          <dgm:chPref val="0"/>
          <dgm:bulletEnabled val="1"/>
        </dgm:presLayoutVars>
      </dgm:prSet>
      <dgm:spPr/>
    </dgm:pt>
    <dgm:pt modelId="{F6D66396-F8F3-4379-B099-992B8FE06921}" type="pres">
      <dgm:prSet presAssocID="{7F6F8375-1ABD-418C-8555-4DF3656F399F}" presName="circ2" presStyleLbl="vennNode1" presStyleIdx="1" presStyleCnt="2"/>
      <dgm:spPr/>
    </dgm:pt>
    <dgm:pt modelId="{29D792CB-1CCC-4309-89CE-A7382D571494}" type="pres">
      <dgm:prSet presAssocID="{7F6F8375-1ABD-418C-8555-4DF3656F399F}" presName="circ2Tx" presStyleLbl="revTx" presStyleIdx="0" presStyleCnt="0">
        <dgm:presLayoutVars>
          <dgm:chMax val="0"/>
          <dgm:chPref val="0"/>
          <dgm:bulletEnabled val="1"/>
        </dgm:presLayoutVars>
      </dgm:prSet>
      <dgm:spPr/>
    </dgm:pt>
  </dgm:ptLst>
  <dgm:cxnLst>
    <dgm:cxn modelId="{6F390B3A-54A8-4EE3-B070-71ED610F6A65}" type="presOf" srcId="{7F6F8375-1ABD-418C-8555-4DF3656F399F}" destId="{F6D66396-F8F3-4379-B099-992B8FE06921}" srcOrd="0" destOrd="0" presId="urn:microsoft.com/office/officeart/2005/8/layout/venn1"/>
    <dgm:cxn modelId="{BB94FC61-BDFE-48D6-8631-58869D3311D9}" type="presOf" srcId="{ECC17E6E-31B5-45E5-B814-6FFDEAE387AF}" destId="{F4BEC0DE-856B-4A42-8000-C3ED1404DC71}" srcOrd="0" destOrd="0" presId="urn:microsoft.com/office/officeart/2005/8/layout/venn1"/>
    <dgm:cxn modelId="{2BD30D88-7281-4BB3-A7C1-6732B9E67B1E}" srcId="{0D1FE7F1-6320-4BBC-83F0-5E5BF5879929}" destId="{7F6F8375-1ABD-418C-8555-4DF3656F399F}" srcOrd="1" destOrd="0" parTransId="{FDCB60A2-8D2B-47CB-B805-69582AC44192}" sibTransId="{CB532FF7-6AD6-4554-98B8-FF65E978BB05}"/>
    <dgm:cxn modelId="{8890BEA4-E983-46DA-8A3C-4F539B845385}" srcId="{0D1FE7F1-6320-4BBC-83F0-5E5BF5879929}" destId="{ECC17E6E-31B5-45E5-B814-6FFDEAE387AF}" srcOrd="0" destOrd="0" parTransId="{E10E640C-9C60-4118-99A7-D9157F4A77D1}" sibTransId="{D773F01F-80BD-4474-8323-0EE459CC20E7}"/>
    <dgm:cxn modelId="{F37D56D1-9DE9-4CEF-BAA4-570A78C45853}" type="presOf" srcId="{7F6F8375-1ABD-418C-8555-4DF3656F399F}" destId="{29D792CB-1CCC-4309-89CE-A7382D571494}" srcOrd="1" destOrd="0" presId="urn:microsoft.com/office/officeart/2005/8/layout/venn1"/>
    <dgm:cxn modelId="{D3BA99E0-4165-4E25-B90A-DF2891C335CF}" type="presOf" srcId="{0D1FE7F1-6320-4BBC-83F0-5E5BF5879929}" destId="{77BA77F8-5DFD-4677-813F-B7D4A3763D41}" srcOrd="0" destOrd="0" presId="urn:microsoft.com/office/officeart/2005/8/layout/venn1"/>
    <dgm:cxn modelId="{6D4A30F2-AEAC-480E-8657-DA18F747D3B6}" type="presOf" srcId="{ECC17E6E-31B5-45E5-B814-6FFDEAE387AF}" destId="{3ADAE231-51D1-447D-9E74-6BF21BB9A2F5}" srcOrd="1" destOrd="0" presId="urn:microsoft.com/office/officeart/2005/8/layout/venn1"/>
    <dgm:cxn modelId="{FBD1F628-3E6B-4B14-A637-4B2B2419635E}" type="presParOf" srcId="{77BA77F8-5DFD-4677-813F-B7D4A3763D41}" destId="{F4BEC0DE-856B-4A42-8000-C3ED1404DC71}" srcOrd="0" destOrd="0" presId="urn:microsoft.com/office/officeart/2005/8/layout/venn1"/>
    <dgm:cxn modelId="{995A8461-A86D-4498-9445-A518B0827C5C}" type="presParOf" srcId="{77BA77F8-5DFD-4677-813F-B7D4A3763D41}" destId="{3ADAE231-51D1-447D-9E74-6BF21BB9A2F5}" srcOrd="1" destOrd="0" presId="urn:microsoft.com/office/officeart/2005/8/layout/venn1"/>
    <dgm:cxn modelId="{95727B62-9320-40FD-AE4E-771F1F4E8C39}" type="presParOf" srcId="{77BA77F8-5DFD-4677-813F-B7D4A3763D41}" destId="{F6D66396-F8F3-4379-B099-992B8FE06921}" srcOrd="2" destOrd="0" presId="urn:microsoft.com/office/officeart/2005/8/layout/venn1"/>
    <dgm:cxn modelId="{36A94CEB-C3AD-4747-8287-B6E174BD5767}" type="presParOf" srcId="{77BA77F8-5DFD-4677-813F-B7D4A3763D41}" destId="{29D792CB-1CCC-4309-89CE-A7382D571494}" srcOrd="3"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BEC0DE-856B-4A42-8000-C3ED1404DC71}">
      <dsp:nvSpPr>
        <dsp:cNvPr id="0" name=""/>
        <dsp:cNvSpPr/>
      </dsp:nvSpPr>
      <dsp:spPr>
        <a:xfrm>
          <a:off x="242023" y="12310"/>
          <a:ext cx="4501341" cy="450134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3900" b="0" i="0" u="none" strike="noStrike" kern="1200" cap="none" normalizeH="0" baseline="0">
            <a:ln>
              <a:noFill/>
            </a:ln>
            <a:solidFill>
              <a:schemeClr val="tx1"/>
            </a:solidFill>
            <a:effectLst/>
            <a:latin typeface="Arial" panose="020B0604020202020204" pitchFamily="34"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3900" b="1" i="1" u="sng" strike="noStrike" kern="1200" cap="none" normalizeH="0" baseline="0">
              <a:ln>
                <a:noFill/>
              </a:ln>
              <a:solidFill>
                <a:schemeClr val="tx1"/>
              </a:solidFill>
              <a:effectLst/>
              <a:latin typeface="Arial" panose="020B0604020202020204" pitchFamily="34" charset="0"/>
            </a:rPr>
            <a:t>13 Clubs</a:t>
          </a:r>
          <a:r>
            <a:rPr kumimoji="0" lang="en-US" altLang="en-US" sz="3900" b="1" i="1" u="none" strike="noStrike" kern="1200" cap="none" normalizeH="0" baseline="0">
              <a:ln>
                <a:noFill/>
              </a:ln>
              <a:solidFill>
                <a:schemeClr val="tx1"/>
              </a:solidFill>
              <a:effectLst/>
              <a:latin typeface="Arial" panose="020B0604020202020204" pitchFamily="34" charset="0"/>
            </a:rPr>
            <a:t> in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3900" b="1" i="1" u="none" strike="noStrike" kern="1200" cap="none" normalizeH="0" baseline="0">
              <a:ln>
                <a:noFill/>
              </a:ln>
              <a:solidFill>
                <a:schemeClr val="tx1"/>
              </a:solidFill>
              <a:effectLst/>
              <a:latin typeface="Arial" panose="020B0604020202020204" pitchFamily="34" charset="0"/>
            </a:rPr>
            <a:t>a deck of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3900" b="1" i="1" u="none" strike="noStrike" kern="1200" cap="none" normalizeH="0" baseline="0">
              <a:ln>
                <a:noFill/>
              </a:ln>
              <a:solidFill>
                <a:schemeClr val="tx1"/>
              </a:solidFill>
              <a:effectLst/>
              <a:latin typeface="Arial" panose="020B0604020202020204" pitchFamily="34" charset="0"/>
            </a:rPr>
            <a:t>52 Cards</a:t>
          </a: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altLang="en-US" sz="3900" b="1" i="0" u="none" strike="noStrike" kern="1200" cap="none" normalizeH="0" baseline="0">
            <a:ln>
              <a:noFill/>
            </a:ln>
            <a:solidFill>
              <a:schemeClr val="tx1"/>
            </a:solidFill>
            <a:effectLst/>
            <a:latin typeface="Times New Roman" panose="02020603050405020304" pitchFamily="18" charset="0"/>
          </a:endParaRPr>
        </a:p>
      </dsp:txBody>
      <dsp:txXfrm>
        <a:off x="870589" y="543115"/>
        <a:ext cx="2595368" cy="3439731"/>
      </dsp:txXfrm>
    </dsp:sp>
    <dsp:sp modelId="{F6D66396-F8F3-4379-B099-992B8FE06921}">
      <dsp:nvSpPr>
        <dsp:cNvPr id="0" name=""/>
        <dsp:cNvSpPr/>
      </dsp:nvSpPr>
      <dsp:spPr>
        <a:xfrm>
          <a:off x="3486234" y="12310"/>
          <a:ext cx="4501341" cy="450134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3900" b="1" i="1" u="sng" strike="noStrike" kern="1200" cap="none" normalizeH="0" baseline="0">
              <a:ln>
                <a:noFill/>
              </a:ln>
              <a:solidFill>
                <a:schemeClr val="tx1"/>
              </a:solidFill>
              <a:effectLst/>
              <a:latin typeface="Arial" panose="020B0604020202020204" pitchFamily="34" charset="0"/>
            </a:rPr>
            <a:t>4 Jacks</a:t>
          </a:r>
          <a:r>
            <a:rPr kumimoji="0" lang="en-US" altLang="en-US" sz="3900" b="1" i="1" u="none" strike="noStrike" kern="1200" cap="none" normalizeH="0" baseline="0">
              <a:ln>
                <a:noFill/>
              </a:ln>
              <a:solidFill>
                <a:schemeClr val="tx1"/>
              </a:solidFill>
              <a:effectLst/>
              <a:latin typeface="Arial" panose="020B0604020202020204" pitchFamily="34" charset="0"/>
            </a:rPr>
            <a:t> in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3900" b="1" i="1" u="none" strike="noStrike" kern="1200" cap="none" normalizeH="0" baseline="0">
              <a:ln>
                <a:noFill/>
              </a:ln>
              <a:solidFill>
                <a:schemeClr val="tx1"/>
              </a:solidFill>
              <a:effectLst/>
              <a:latin typeface="Arial" panose="020B0604020202020204" pitchFamily="34" charset="0"/>
            </a:rPr>
            <a:t>a deck of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3900" b="1" i="1" u="none" strike="noStrike" kern="1200" cap="none" normalizeH="0" baseline="0">
              <a:ln>
                <a:noFill/>
              </a:ln>
              <a:solidFill>
                <a:schemeClr val="tx1"/>
              </a:solidFill>
              <a:effectLst/>
              <a:latin typeface="Arial" panose="020B0604020202020204" pitchFamily="34" charset="0"/>
            </a:rPr>
            <a:t>52 cards</a:t>
          </a:r>
        </a:p>
      </dsp:txBody>
      <dsp:txXfrm>
        <a:off x="4763642" y="543115"/>
        <a:ext cx="2595368" cy="3439731"/>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image" Target="../media/image60.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image" Target="../media/image62.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65.emf"/><Relationship Id="rId1" Type="http://schemas.openxmlformats.org/officeDocument/2006/relationships/image" Target="../media/image6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image" Target="../media/image76.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86.wmf"/><Relationship Id="rId3" Type="http://schemas.openxmlformats.org/officeDocument/2006/relationships/image" Target="../media/image81.wmf"/><Relationship Id="rId7" Type="http://schemas.openxmlformats.org/officeDocument/2006/relationships/image" Target="../media/image85.wmf"/><Relationship Id="rId12" Type="http://schemas.openxmlformats.org/officeDocument/2006/relationships/image" Target="../media/image90.wmf"/><Relationship Id="rId2" Type="http://schemas.openxmlformats.org/officeDocument/2006/relationships/image" Target="../media/image80.wmf"/><Relationship Id="rId1" Type="http://schemas.openxmlformats.org/officeDocument/2006/relationships/image" Target="../media/image79.wmf"/><Relationship Id="rId6" Type="http://schemas.openxmlformats.org/officeDocument/2006/relationships/image" Target="../media/image84.wmf"/><Relationship Id="rId11" Type="http://schemas.openxmlformats.org/officeDocument/2006/relationships/image" Target="../media/image89.wmf"/><Relationship Id="rId5" Type="http://schemas.openxmlformats.org/officeDocument/2006/relationships/image" Target="../media/image83.wmf"/><Relationship Id="rId10" Type="http://schemas.openxmlformats.org/officeDocument/2006/relationships/image" Target="../media/image88.wmf"/><Relationship Id="rId4" Type="http://schemas.openxmlformats.org/officeDocument/2006/relationships/image" Target="../media/image82.wmf"/><Relationship Id="rId9" Type="http://schemas.openxmlformats.org/officeDocument/2006/relationships/image" Target="../media/image8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94.wmf"/><Relationship Id="rId2" Type="http://schemas.openxmlformats.org/officeDocument/2006/relationships/image" Target="../media/image93.wmf"/><Relationship Id="rId1" Type="http://schemas.openxmlformats.org/officeDocument/2006/relationships/image" Target="../media/image92.wmf"/><Relationship Id="rId6" Type="http://schemas.openxmlformats.org/officeDocument/2006/relationships/image" Target="../media/image79.wmf"/><Relationship Id="rId5" Type="http://schemas.openxmlformats.org/officeDocument/2006/relationships/image" Target="../media/image96.wmf"/><Relationship Id="rId4" Type="http://schemas.openxmlformats.org/officeDocument/2006/relationships/image" Target="../media/image95.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104.wmf"/><Relationship Id="rId3" Type="http://schemas.openxmlformats.org/officeDocument/2006/relationships/image" Target="../media/image99.wmf"/><Relationship Id="rId7" Type="http://schemas.openxmlformats.org/officeDocument/2006/relationships/image" Target="../media/image103.wmf"/><Relationship Id="rId2" Type="http://schemas.openxmlformats.org/officeDocument/2006/relationships/image" Target="../media/image98.wmf"/><Relationship Id="rId1" Type="http://schemas.openxmlformats.org/officeDocument/2006/relationships/image" Target="../media/image97.wmf"/><Relationship Id="rId6" Type="http://schemas.openxmlformats.org/officeDocument/2006/relationships/image" Target="../media/image102.wmf"/><Relationship Id="rId5" Type="http://schemas.openxmlformats.org/officeDocument/2006/relationships/image" Target="../media/image101.wmf"/><Relationship Id="rId4" Type="http://schemas.openxmlformats.org/officeDocument/2006/relationships/image" Target="../media/image100.wmf"/><Relationship Id="rId9" Type="http://schemas.openxmlformats.org/officeDocument/2006/relationships/image" Target="../media/image8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112.wmf"/><Relationship Id="rId3" Type="http://schemas.openxmlformats.org/officeDocument/2006/relationships/image" Target="../media/image107.wmf"/><Relationship Id="rId7" Type="http://schemas.openxmlformats.org/officeDocument/2006/relationships/image" Target="../media/image111.wmf"/><Relationship Id="rId2" Type="http://schemas.openxmlformats.org/officeDocument/2006/relationships/image" Target="../media/image106.wmf"/><Relationship Id="rId1" Type="http://schemas.openxmlformats.org/officeDocument/2006/relationships/image" Target="../media/image105.wmf"/><Relationship Id="rId6" Type="http://schemas.openxmlformats.org/officeDocument/2006/relationships/image" Target="../media/image110.wmf"/><Relationship Id="rId5" Type="http://schemas.openxmlformats.org/officeDocument/2006/relationships/image" Target="../media/image109.wmf"/><Relationship Id="rId4" Type="http://schemas.openxmlformats.org/officeDocument/2006/relationships/image" Target="../media/image108.wmf"/><Relationship Id="rId9" Type="http://schemas.openxmlformats.org/officeDocument/2006/relationships/image" Target="../media/image81.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15.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117.wmf"/><Relationship Id="rId1" Type="http://schemas.openxmlformats.org/officeDocument/2006/relationships/image" Target="../media/image116.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19.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20.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21.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33.wmf"/><Relationship Id="rId1" Type="http://schemas.openxmlformats.org/officeDocument/2006/relationships/image" Target="../media/image132.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34.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35.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3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42.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43.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44.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45.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46.e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148.emf"/><Relationship Id="rId1" Type="http://schemas.openxmlformats.org/officeDocument/2006/relationships/image" Target="../media/image147.e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150.emf"/><Relationship Id="rId1" Type="http://schemas.openxmlformats.org/officeDocument/2006/relationships/image" Target="../media/image149.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62.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63.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6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65.e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172.wmf"/><Relationship Id="rId2" Type="http://schemas.openxmlformats.org/officeDocument/2006/relationships/image" Target="../media/image171.wmf"/><Relationship Id="rId1" Type="http://schemas.openxmlformats.org/officeDocument/2006/relationships/image" Target="../media/image170.emf"/><Relationship Id="rId4" Type="http://schemas.openxmlformats.org/officeDocument/2006/relationships/image" Target="../media/image173.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176.wmf"/><Relationship Id="rId2" Type="http://schemas.openxmlformats.org/officeDocument/2006/relationships/image" Target="../media/image175.wmf"/><Relationship Id="rId1" Type="http://schemas.openxmlformats.org/officeDocument/2006/relationships/image" Target="../media/image174.wmf"/><Relationship Id="rId6" Type="http://schemas.openxmlformats.org/officeDocument/2006/relationships/image" Target="../media/image179.wmf"/><Relationship Id="rId5" Type="http://schemas.openxmlformats.org/officeDocument/2006/relationships/image" Target="../media/image178.wmf"/><Relationship Id="rId4" Type="http://schemas.openxmlformats.org/officeDocument/2006/relationships/image" Target="../media/image177.wmf"/></Relationships>
</file>

<file path=ppt/drawings/_rels/vmlDrawing43.vml.rels><?xml version="1.0" encoding="UTF-8" standalone="yes"?>
<Relationships xmlns="http://schemas.openxmlformats.org/package/2006/relationships"><Relationship Id="rId8" Type="http://schemas.openxmlformats.org/officeDocument/2006/relationships/image" Target="../media/image186.wmf"/><Relationship Id="rId3" Type="http://schemas.openxmlformats.org/officeDocument/2006/relationships/image" Target="../media/image181.wmf"/><Relationship Id="rId7" Type="http://schemas.openxmlformats.org/officeDocument/2006/relationships/image" Target="../media/image185.wmf"/><Relationship Id="rId2" Type="http://schemas.openxmlformats.org/officeDocument/2006/relationships/image" Target="../media/image180.wmf"/><Relationship Id="rId1" Type="http://schemas.openxmlformats.org/officeDocument/2006/relationships/image" Target="../media/image170.emf"/><Relationship Id="rId6" Type="http://schemas.openxmlformats.org/officeDocument/2006/relationships/image" Target="../media/image184.wmf"/><Relationship Id="rId5" Type="http://schemas.openxmlformats.org/officeDocument/2006/relationships/image" Target="../media/image183.wmf"/><Relationship Id="rId4" Type="http://schemas.openxmlformats.org/officeDocument/2006/relationships/image" Target="../media/image182.wmf"/><Relationship Id="rId9" Type="http://schemas.openxmlformats.org/officeDocument/2006/relationships/image" Target="../media/image187.wmf"/></Relationships>
</file>

<file path=ppt/drawings/_rels/vmlDrawing44.vml.rels><?xml version="1.0" encoding="UTF-8" standalone="yes"?>
<Relationships xmlns="http://schemas.openxmlformats.org/package/2006/relationships"><Relationship Id="rId8" Type="http://schemas.openxmlformats.org/officeDocument/2006/relationships/image" Target="../media/image191.wmf"/><Relationship Id="rId3" Type="http://schemas.openxmlformats.org/officeDocument/2006/relationships/image" Target="../media/image189.wmf"/><Relationship Id="rId7" Type="http://schemas.openxmlformats.org/officeDocument/2006/relationships/image" Target="../media/image186.wmf"/><Relationship Id="rId2" Type="http://schemas.openxmlformats.org/officeDocument/2006/relationships/image" Target="../media/image188.wmf"/><Relationship Id="rId1" Type="http://schemas.openxmlformats.org/officeDocument/2006/relationships/image" Target="../media/image174.wmf"/><Relationship Id="rId6" Type="http://schemas.openxmlformats.org/officeDocument/2006/relationships/image" Target="../media/image187.wmf"/><Relationship Id="rId5" Type="http://schemas.openxmlformats.org/officeDocument/2006/relationships/image" Target="../media/image190.wmf"/><Relationship Id="rId10" Type="http://schemas.openxmlformats.org/officeDocument/2006/relationships/image" Target="../media/image193.wmf"/><Relationship Id="rId4" Type="http://schemas.openxmlformats.org/officeDocument/2006/relationships/image" Target="../media/image178.wmf"/><Relationship Id="rId9" Type="http://schemas.openxmlformats.org/officeDocument/2006/relationships/image" Target="../media/image192.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94.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9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image" Target="../media/image5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image" Target="../media/image55.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image" Target="../media/image57.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u="none"/>
            </a:lvl1pPr>
          </a:lstStyle>
          <a:p>
            <a:pPr>
              <a:defRPr/>
            </a:pPr>
            <a:endParaRPr lang="en-US"/>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u="none"/>
            </a:lvl1pPr>
          </a:lstStyle>
          <a:p>
            <a:pPr>
              <a:defRPr/>
            </a:pPr>
            <a:endParaRPr lang="en-US"/>
          </a:p>
        </p:txBody>
      </p:sp>
      <p:sp>
        <p:nvSpPr>
          <p:cNvPr id="2263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u="none"/>
            </a:lvl1pPr>
          </a:lstStyle>
          <a:p>
            <a:pPr>
              <a:defRPr/>
            </a:pPr>
            <a:endParaRPr lang="en-US"/>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u="none"/>
            </a:lvl1pPr>
          </a:lstStyle>
          <a:p>
            <a:fld id="{80371B97-610B-4B24-8F58-DD9B27608D55}" type="slidenum">
              <a:rPr lang="en-US" altLang="en-US"/>
              <a:pPr/>
              <a:t>‹#›</a:t>
            </a:fld>
            <a:endParaRPr lang="en-US" altLang="en-US"/>
          </a:p>
        </p:txBody>
      </p:sp>
    </p:spTree>
    <p:extLst>
      <p:ext uri="{BB962C8B-B14F-4D97-AF65-F5344CB8AC3E}">
        <p14:creationId xmlns:p14="http://schemas.microsoft.com/office/powerpoint/2010/main" val="8400954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3" Type="http://schemas.openxmlformats.org/officeDocument/2006/relationships/hyperlink" Target="mailto:del.siegle@uconn.edu" TargetMode="External"/><Relationship Id="rId2" Type="http://schemas.openxmlformats.org/officeDocument/2006/relationships/slide" Target="../slides/slide191.xml"/><Relationship Id="rId1" Type="http://schemas.openxmlformats.org/officeDocument/2006/relationships/notesMaster" Target="../notesMasters/notesMaster1.xml"/><Relationship Id="rId4" Type="http://schemas.openxmlformats.org/officeDocument/2006/relationships/hyperlink" Target="http://www.delsiegle.com/" TargetMode="Externa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18A9C0C-573F-4A40-9671-0ADD2A0D0390}" type="slidenum">
              <a:rPr lang="en-US" altLang="en-US" sz="1200" u="none"/>
              <a:pPr eaLnBrk="1" hangingPunct="1"/>
              <a:t>1</a:t>
            </a:fld>
            <a:endParaRPr lang="en-US" altLang="en-US" sz="1200" u="none" dirty="0"/>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p:spPr>
        <p:txBody>
          <a:bodyPr/>
          <a:lstStyle/>
          <a:p>
            <a:pPr eaLnBrk="1" hangingPunct="1"/>
            <a:r>
              <a:rPr lang="en-US" altLang="en-US" dirty="0"/>
              <a:t>Notes</a:t>
            </a:r>
          </a:p>
        </p:txBody>
      </p:sp>
    </p:spTree>
    <p:extLst>
      <p:ext uri="{BB962C8B-B14F-4D97-AF65-F5344CB8AC3E}">
        <p14:creationId xmlns:p14="http://schemas.microsoft.com/office/powerpoint/2010/main" val="303891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60A205C-7790-4283-9BFB-E6B2887AC5AE}" type="slidenum">
              <a:rPr lang="en-US" altLang="en-US" sz="1200" u="none"/>
              <a:pPr eaLnBrk="1" hangingPunct="1"/>
              <a:t>11</a:t>
            </a:fld>
            <a:endParaRPr lang="en-US" altLang="en-US" sz="1200" u="none"/>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49655647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52B8F50-5F38-41CB-A15E-EF1DA0298DA6}" type="slidenum">
              <a:rPr lang="en-US" altLang="en-US" sz="1200" u="none"/>
              <a:pPr eaLnBrk="1" hangingPunct="1"/>
              <a:t>108</a:t>
            </a:fld>
            <a:endParaRPr lang="en-US" altLang="en-US" sz="1200" u="none"/>
          </a:p>
        </p:txBody>
      </p:sp>
      <p:sp>
        <p:nvSpPr>
          <p:cNvPr id="328707" name="Rectangle 2"/>
          <p:cNvSpPr>
            <a:spLocks noGrp="1" noRot="1" noChangeAspect="1" noChangeArrowheads="1" noTextEdit="1"/>
          </p:cNvSpPr>
          <p:nvPr>
            <p:ph type="sldImg"/>
          </p:nvPr>
        </p:nvSpPr>
        <p:spPr>
          <a:ln/>
        </p:spPr>
      </p:sp>
      <p:sp>
        <p:nvSpPr>
          <p:cNvPr id="328708" name="Rectangle 3"/>
          <p:cNvSpPr>
            <a:spLocks noGrp="1" noChangeArrowheads="1"/>
          </p:cNvSpPr>
          <p:nvPr>
            <p:ph type="body" idx="1"/>
          </p:nvPr>
        </p:nvSpPr>
        <p:spPr>
          <a:xfrm>
            <a:off x="914400" y="4343400"/>
            <a:ext cx="5029200" cy="4114800"/>
          </a:xfrm>
          <a:noFill/>
        </p:spPr>
        <p:txBody>
          <a:bodyPr/>
          <a:lstStyle/>
          <a:p>
            <a:pPr eaLnBrk="1" hangingPunct="1"/>
            <a:r>
              <a:rPr lang="en-US" altLang="en-US"/>
              <a:t>Flow charts are also used for training, used as an operating tool, and are extremely useful in ISO documentation to explain processes. Teams use them to benchmark and as an improvement tools.</a:t>
            </a:r>
          </a:p>
        </p:txBody>
      </p:sp>
    </p:spTree>
    <p:extLst>
      <p:ext uri="{BB962C8B-B14F-4D97-AF65-F5344CB8AC3E}">
        <p14:creationId xmlns:p14="http://schemas.microsoft.com/office/powerpoint/2010/main" val="220868916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DADE20D2-AA24-43BB-A5C4-F59779611632}" type="slidenum">
              <a:rPr lang="en-US" altLang="en-US" sz="1200" u="none"/>
              <a:pPr eaLnBrk="1" hangingPunct="1"/>
              <a:t>109</a:t>
            </a:fld>
            <a:endParaRPr lang="en-US" altLang="en-US" sz="1200" u="none"/>
          </a:p>
        </p:txBody>
      </p:sp>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11101820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3DCD45D-0CE2-4D87-A6CE-D74E51E84449}" type="slidenum">
              <a:rPr lang="en-US" altLang="en-US" sz="1200" u="none"/>
              <a:pPr eaLnBrk="1" hangingPunct="1"/>
              <a:t>110</a:t>
            </a:fld>
            <a:endParaRPr lang="en-US" altLang="en-US" sz="1200" u="none"/>
          </a:p>
        </p:txBody>
      </p:sp>
      <p:sp>
        <p:nvSpPr>
          <p:cNvPr id="330755" name="Rectangle 2"/>
          <p:cNvSpPr>
            <a:spLocks noGrp="1" noRot="1" noChangeAspect="1" noChangeArrowheads="1" noTextEdit="1"/>
          </p:cNvSpPr>
          <p:nvPr>
            <p:ph type="sldImg"/>
          </p:nvPr>
        </p:nvSpPr>
        <p:spPr>
          <a:ln/>
        </p:spPr>
      </p:sp>
      <p:sp>
        <p:nvSpPr>
          <p:cNvPr id="330756"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26891327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6407833-D377-4420-BF9C-F4484108ED18}" type="slidenum">
              <a:rPr lang="en-US" altLang="en-US" sz="1200" u="none"/>
              <a:pPr eaLnBrk="1" hangingPunct="1"/>
              <a:t>111</a:t>
            </a:fld>
            <a:endParaRPr lang="en-US" altLang="en-US" sz="1200" u="none"/>
          </a:p>
        </p:txBody>
      </p:sp>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62252987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0A0B95B-87F1-4BB8-9C24-BC1F8282F154}" type="slidenum">
              <a:rPr lang="en-US" altLang="en-US" sz="1200" u="none"/>
              <a:pPr eaLnBrk="1" hangingPunct="1"/>
              <a:t>112</a:t>
            </a:fld>
            <a:endParaRPr lang="en-US" altLang="en-US" sz="1200" u="none"/>
          </a:p>
        </p:txBody>
      </p:sp>
      <p:sp>
        <p:nvSpPr>
          <p:cNvPr id="332803" name="Rectangle 2"/>
          <p:cNvSpPr>
            <a:spLocks noGrp="1" noRot="1" noChangeAspect="1" noChangeArrowheads="1" noTextEdit="1"/>
          </p:cNvSpPr>
          <p:nvPr>
            <p:ph type="sldImg"/>
          </p:nvPr>
        </p:nvSpPr>
        <p:spPr>
          <a:ln/>
        </p:spPr>
      </p:sp>
      <p:sp>
        <p:nvSpPr>
          <p:cNvPr id="332804"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2057740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537C684-081C-421C-8BB0-D64E175DB832}" type="slidenum">
              <a:rPr lang="en-US" altLang="en-US" sz="1200" u="none"/>
              <a:pPr eaLnBrk="1" hangingPunct="1"/>
              <a:t>113</a:t>
            </a:fld>
            <a:endParaRPr lang="en-US" altLang="en-US" sz="1200" u="none"/>
          </a:p>
        </p:txBody>
      </p:sp>
      <p:sp>
        <p:nvSpPr>
          <p:cNvPr id="333827" name="Rectangle 2"/>
          <p:cNvSpPr>
            <a:spLocks noGrp="1" noRot="1" noChangeAspect="1" noChangeArrowheads="1" noTextEdit="1"/>
          </p:cNvSpPr>
          <p:nvPr>
            <p:ph type="sldImg"/>
          </p:nvPr>
        </p:nvSpPr>
        <p:spPr>
          <a:ln/>
        </p:spPr>
      </p:sp>
      <p:sp>
        <p:nvSpPr>
          <p:cNvPr id="333828"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4345491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15F9A9A-B518-4023-AE61-772DB78F80A7}" type="slidenum">
              <a:rPr lang="en-US" altLang="en-US" sz="1200" u="none"/>
              <a:pPr eaLnBrk="1" hangingPunct="1"/>
              <a:t>114</a:t>
            </a:fld>
            <a:endParaRPr lang="en-US" altLang="en-US" sz="1200" u="none"/>
          </a:p>
        </p:txBody>
      </p:sp>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46172437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0808FB6-A9B0-44C1-893B-0F9204138F24}" type="slidenum">
              <a:rPr lang="en-US" altLang="en-US" sz="1200" u="none"/>
              <a:pPr eaLnBrk="1" hangingPunct="1"/>
              <a:t>115</a:t>
            </a:fld>
            <a:endParaRPr lang="en-US" altLang="en-US" sz="1200" u="none"/>
          </a:p>
        </p:txBody>
      </p:sp>
      <p:sp>
        <p:nvSpPr>
          <p:cNvPr id="335875" name="Rectangle 2"/>
          <p:cNvSpPr>
            <a:spLocks noGrp="1" noRot="1" noChangeAspect="1" noChangeArrowheads="1" noTextEdit="1"/>
          </p:cNvSpPr>
          <p:nvPr>
            <p:ph type="sldImg"/>
          </p:nvPr>
        </p:nvSpPr>
        <p:spPr>
          <a:ln/>
        </p:spPr>
      </p:sp>
      <p:sp>
        <p:nvSpPr>
          <p:cNvPr id="33587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0159083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3DB38C9-6B4B-4FEA-AC11-5CF4DADB760F}" type="slidenum">
              <a:rPr lang="en-US" altLang="en-US" sz="1200" u="none"/>
              <a:pPr eaLnBrk="1" hangingPunct="1"/>
              <a:t>116</a:t>
            </a:fld>
            <a:endParaRPr lang="en-US" altLang="en-US" sz="1200" u="none"/>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07714249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1CAD429-CA71-4FB3-A827-F34718C354F2}" type="slidenum">
              <a:rPr lang="en-US" altLang="en-US" sz="1200" u="none"/>
              <a:pPr eaLnBrk="1" hangingPunct="1"/>
              <a:t>117</a:t>
            </a:fld>
            <a:endParaRPr lang="en-US" altLang="en-US" sz="1200" u="none"/>
          </a:p>
        </p:txBody>
      </p:sp>
      <p:sp>
        <p:nvSpPr>
          <p:cNvPr id="337923" name="Rectangle 2"/>
          <p:cNvSpPr>
            <a:spLocks noGrp="1" noRot="1" noChangeAspect="1" noChangeArrowheads="1" noTextEdit="1"/>
          </p:cNvSpPr>
          <p:nvPr>
            <p:ph type="sldImg"/>
          </p:nvPr>
        </p:nvSpPr>
        <p:spPr>
          <a:ln/>
        </p:spPr>
      </p:sp>
      <p:sp>
        <p:nvSpPr>
          <p:cNvPr id="33792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673893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48D208A-7F3B-49FB-8ECF-605DE43FC5F7}" type="slidenum">
              <a:rPr lang="en-US" altLang="en-US" sz="1200" u="none"/>
              <a:pPr eaLnBrk="1" hangingPunct="1"/>
              <a:t>12</a:t>
            </a:fld>
            <a:endParaRPr lang="en-US" altLang="en-US" sz="1200" u="none"/>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37622045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D1064C6-F517-4492-B5E9-C3339430F49F}" type="slidenum">
              <a:rPr lang="en-US" altLang="en-US" sz="1200" u="none"/>
              <a:pPr eaLnBrk="1" hangingPunct="1"/>
              <a:t>118</a:t>
            </a:fld>
            <a:endParaRPr lang="en-US" altLang="en-US" sz="1200" u="none"/>
          </a:p>
        </p:txBody>
      </p:sp>
      <p:sp>
        <p:nvSpPr>
          <p:cNvPr id="338947" name="Rectangle 2"/>
          <p:cNvSpPr>
            <a:spLocks noGrp="1" noRot="1" noChangeAspect="1" noChangeArrowheads="1" noTextEdit="1"/>
          </p:cNvSpPr>
          <p:nvPr>
            <p:ph type="sldImg"/>
          </p:nvPr>
        </p:nvSpPr>
        <p:spPr>
          <a:ln/>
        </p:spPr>
      </p:sp>
      <p:sp>
        <p:nvSpPr>
          <p:cNvPr id="33894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09278803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A1F6E44-8C93-47AE-9D24-904D3B7730FA}" type="slidenum">
              <a:rPr lang="en-US" altLang="en-US" sz="1200" u="none"/>
              <a:pPr eaLnBrk="1" hangingPunct="1"/>
              <a:t>120</a:t>
            </a:fld>
            <a:endParaRPr lang="en-US" altLang="en-US" sz="1200" u="none"/>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70081136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AE7668F-1941-4388-B385-1B3462916535}" type="slidenum">
              <a:rPr lang="en-US" altLang="en-US" sz="1200" u="none"/>
              <a:pPr eaLnBrk="1" hangingPunct="1"/>
              <a:t>126</a:t>
            </a:fld>
            <a:endParaRPr lang="en-US" altLang="en-US" sz="1200" u="none"/>
          </a:p>
        </p:txBody>
      </p:sp>
      <p:sp>
        <p:nvSpPr>
          <p:cNvPr id="340995" name="Rectangle 2"/>
          <p:cNvSpPr>
            <a:spLocks noGrp="1" noRot="1" noChangeAspect="1" noChangeArrowheads="1" noTextEdit="1"/>
          </p:cNvSpPr>
          <p:nvPr>
            <p:ph type="sldImg"/>
          </p:nvPr>
        </p:nvSpPr>
        <p:spPr>
          <a:ln/>
        </p:spPr>
      </p:sp>
      <p:sp>
        <p:nvSpPr>
          <p:cNvPr id="34099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81844052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1F26E33-D84F-4F07-A20A-F7AA27F2D3B2}" type="slidenum">
              <a:rPr lang="en-US" altLang="en-US" sz="1200" u="none"/>
              <a:pPr eaLnBrk="1" hangingPunct="1"/>
              <a:t>127</a:t>
            </a:fld>
            <a:endParaRPr lang="en-US" altLang="en-US" sz="1200" u="none"/>
          </a:p>
        </p:txBody>
      </p:sp>
      <p:sp>
        <p:nvSpPr>
          <p:cNvPr id="342019" name="Rectangle 2"/>
          <p:cNvSpPr>
            <a:spLocks noGrp="1" noRot="1" noChangeAspect="1" noChangeArrowheads="1" noTextEdit="1"/>
          </p:cNvSpPr>
          <p:nvPr>
            <p:ph type="sldImg"/>
          </p:nvPr>
        </p:nvSpPr>
        <p:spPr>
          <a:ln/>
        </p:spPr>
      </p:sp>
      <p:sp>
        <p:nvSpPr>
          <p:cNvPr id="34202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95491572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60932E4-4BC3-41E8-A3F6-BED4C2B2B4D9}" type="slidenum">
              <a:rPr lang="en-US" altLang="en-US" sz="1200" u="none"/>
              <a:pPr eaLnBrk="1" hangingPunct="1"/>
              <a:t>128</a:t>
            </a:fld>
            <a:endParaRPr lang="en-US" altLang="en-US" sz="1200" u="none"/>
          </a:p>
        </p:txBody>
      </p:sp>
      <p:sp>
        <p:nvSpPr>
          <p:cNvPr id="343043" name="Rectangle 2"/>
          <p:cNvSpPr>
            <a:spLocks noGrp="1" noRot="1" noChangeAspect="1" noChangeArrowheads="1" noTextEdit="1"/>
          </p:cNvSpPr>
          <p:nvPr>
            <p:ph type="sldImg"/>
          </p:nvPr>
        </p:nvSpPr>
        <p:spPr>
          <a:ln/>
        </p:spPr>
      </p:sp>
      <p:sp>
        <p:nvSpPr>
          <p:cNvPr id="343044"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22188275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036DC6C-D680-4545-B1F8-50A0B03D50DA}" type="slidenum">
              <a:rPr lang="en-US" altLang="en-US" sz="1200" u="none"/>
              <a:pPr eaLnBrk="1" hangingPunct="1"/>
              <a:t>129</a:t>
            </a:fld>
            <a:endParaRPr lang="en-US" altLang="en-US" sz="1200" u="none"/>
          </a:p>
        </p:txBody>
      </p:sp>
      <p:sp>
        <p:nvSpPr>
          <p:cNvPr id="344067" name="Rectangle 2"/>
          <p:cNvSpPr>
            <a:spLocks noGrp="1" noRot="1" noChangeAspect="1" noChangeArrowheads="1" noTextEdit="1"/>
          </p:cNvSpPr>
          <p:nvPr>
            <p:ph type="sldImg"/>
          </p:nvPr>
        </p:nvSpPr>
        <p:spPr>
          <a:ln/>
        </p:spPr>
      </p:sp>
      <p:sp>
        <p:nvSpPr>
          <p:cNvPr id="344068"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53879150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223CDFE-1683-4020-9938-D4577071C725}" type="slidenum">
              <a:rPr lang="en-US" altLang="en-US" sz="1200" u="none"/>
              <a:pPr eaLnBrk="1" hangingPunct="1"/>
              <a:t>130</a:t>
            </a:fld>
            <a:endParaRPr lang="en-US" altLang="en-US" sz="1200" u="none"/>
          </a:p>
        </p:txBody>
      </p:sp>
      <p:sp>
        <p:nvSpPr>
          <p:cNvPr id="345091" name="Rectangle 2"/>
          <p:cNvSpPr>
            <a:spLocks noGrp="1" noRot="1" noChangeAspect="1" noChangeArrowheads="1" noTextEdit="1"/>
          </p:cNvSpPr>
          <p:nvPr>
            <p:ph type="sldImg"/>
          </p:nvPr>
        </p:nvSpPr>
        <p:spPr>
          <a:ln/>
        </p:spPr>
      </p:sp>
      <p:sp>
        <p:nvSpPr>
          <p:cNvPr id="34509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32141487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6DE7CA3-6E4E-4751-91D1-CCA9BD80C5A8}" type="slidenum">
              <a:rPr lang="en-US" altLang="en-US" sz="1200" u="none"/>
              <a:pPr eaLnBrk="1" hangingPunct="1"/>
              <a:t>131</a:t>
            </a:fld>
            <a:endParaRPr lang="en-US" altLang="en-US" sz="1200" u="none"/>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82557037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160791A-9CDE-4447-BAEF-1D22575F2E9C}" type="slidenum">
              <a:rPr lang="en-US" altLang="en-US" sz="1200" u="none"/>
              <a:pPr eaLnBrk="1" hangingPunct="1"/>
              <a:t>132</a:t>
            </a:fld>
            <a:endParaRPr lang="en-US" altLang="en-US" sz="1200" u="none"/>
          </a:p>
        </p:txBody>
      </p:sp>
      <p:sp>
        <p:nvSpPr>
          <p:cNvPr id="347139" name="Rectangle 2"/>
          <p:cNvSpPr>
            <a:spLocks noGrp="1" noRot="1" noChangeAspect="1" noChangeArrowheads="1" noTextEdit="1"/>
          </p:cNvSpPr>
          <p:nvPr>
            <p:ph type="sldImg"/>
          </p:nvPr>
        </p:nvSpPr>
        <p:spPr>
          <a:ln/>
        </p:spPr>
      </p:sp>
      <p:sp>
        <p:nvSpPr>
          <p:cNvPr id="34714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37852246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01AFC9F-2377-42C0-ADA2-0BE08E4DC00A}" type="slidenum">
              <a:rPr lang="en-US" altLang="en-US" sz="1200" u="none"/>
              <a:pPr eaLnBrk="1" hangingPunct="1"/>
              <a:t>133</a:t>
            </a:fld>
            <a:endParaRPr lang="en-US" altLang="en-US" sz="1200" u="none"/>
          </a:p>
        </p:txBody>
      </p:sp>
      <p:sp>
        <p:nvSpPr>
          <p:cNvPr id="348163" name="Rectangle 2"/>
          <p:cNvSpPr>
            <a:spLocks noGrp="1" noRot="1" noChangeAspect="1" noChangeArrowheads="1" noTextEdit="1"/>
          </p:cNvSpPr>
          <p:nvPr>
            <p:ph type="sldImg"/>
          </p:nvPr>
        </p:nvSpPr>
        <p:spPr>
          <a:ln/>
        </p:spPr>
      </p:sp>
      <p:sp>
        <p:nvSpPr>
          <p:cNvPr id="34816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07556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B7F4178-697A-4A53-AB20-9B6C79E8A10E}" type="slidenum">
              <a:rPr lang="en-US" altLang="en-US" sz="1200" u="none"/>
              <a:pPr eaLnBrk="1" hangingPunct="1"/>
              <a:t>13</a:t>
            </a:fld>
            <a:endParaRPr lang="en-US" altLang="en-US" sz="1200" u="none"/>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42195362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686C9F5-31D9-45AB-8883-BBE665D6EA7E}" type="slidenum">
              <a:rPr lang="en-US" altLang="en-US" sz="1200" u="none"/>
              <a:pPr eaLnBrk="1" hangingPunct="1"/>
              <a:t>134</a:t>
            </a:fld>
            <a:endParaRPr lang="en-US" altLang="en-US" sz="1200" u="none"/>
          </a:p>
        </p:txBody>
      </p:sp>
      <p:sp>
        <p:nvSpPr>
          <p:cNvPr id="349187" name="Rectangle 2"/>
          <p:cNvSpPr>
            <a:spLocks noGrp="1" noRot="1" noChangeAspect="1" noChangeArrowheads="1" noTextEdit="1"/>
          </p:cNvSpPr>
          <p:nvPr>
            <p:ph type="sldImg"/>
          </p:nvPr>
        </p:nvSpPr>
        <p:spPr>
          <a:ln/>
        </p:spPr>
      </p:sp>
      <p:sp>
        <p:nvSpPr>
          <p:cNvPr id="34918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3254695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02ABDCB-D11E-41E3-A078-AC030C711445}" type="slidenum">
              <a:rPr lang="en-US" altLang="en-US" sz="1200" u="none"/>
              <a:pPr eaLnBrk="1" hangingPunct="1"/>
              <a:t>135</a:t>
            </a:fld>
            <a:endParaRPr lang="en-US" altLang="en-US" sz="1200" u="none"/>
          </a:p>
        </p:txBody>
      </p:sp>
      <p:sp>
        <p:nvSpPr>
          <p:cNvPr id="350211" name="Rectangle 2"/>
          <p:cNvSpPr>
            <a:spLocks noGrp="1" noRot="1" noChangeAspect="1" noChangeArrowheads="1" noTextEdit="1"/>
          </p:cNvSpPr>
          <p:nvPr>
            <p:ph type="sldImg"/>
          </p:nvPr>
        </p:nvSpPr>
        <p:spPr>
          <a:ln/>
        </p:spPr>
      </p:sp>
      <p:sp>
        <p:nvSpPr>
          <p:cNvPr id="35021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62423699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679EF4F-0A9C-42C5-B789-8524098C3F95}" type="slidenum">
              <a:rPr lang="en-US" altLang="en-US" sz="1200" u="none"/>
              <a:pPr eaLnBrk="1" hangingPunct="1"/>
              <a:t>136</a:t>
            </a:fld>
            <a:endParaRPr lang="en-US" altLang="en-US" sz="1200" u="none"/>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60597721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3D08783-16D6-41F4-AAEA-C5A69B9CCDB6}" type="slidenum">
              <a:rPr lang="en-US" altLang="en-US" sz="1200" u="none"/>
              <a:pPr eaLnBrk="1" hangingPunct="1"/>
              <a:t>137</a:t>
            </a:fld>
            <a:endParaRPr lang="en-US" altLang="en-US" sz="1200" u="none"/>
          </a:p>
        </p:txBody>
      </p:sp>
      <p:sp>
        <p:nvSpPr>
          <p:cNvPr id="352259" name="Rectangle 2"/>
          <p:cNvSpPr>
            <a:spLocks noGrp="1" noRot="1" noChangeAspect="1" noChangeArrowheads="1" noTextEdit="1"/>
          </p:cNvSpPr>
          <p:nvPr>
            <p:ph type="sldImg"/>
          </p:nvPr>
        </p:nvSpPr>
        <p:spPr>
          <a:ln/>
        </p:spPr>
      </p:sp>
      <p:sp>
        <p:nvSpPr>
          <p:cNvPr id="35226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76180183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7CAFC21-E0B3-4709-B59E-10C9A6BD665B}" type="slidenum">
              <a:rPr lang="en-US" altLang="en-US" sz="1200" u="none"/>
              <a:pPr eaLnBrk="1" hangingPunct="1"/>
              <a:t>138</a:t>
            </a:fld>
            <a:endParaRPr lang="en-US" altLang="en-US" sz="1200" u="none"/>
          </a:p>
        </p:txBody>
      </p:sp>
      <p:sp>
        <p:nvSpPr>
          <p:cNvPr id="353283" name="Rectangle 2"/>
          <p:cNvSpPr>
            <a:spLocks noGrp="1" noRot="1" noChangeAspect="1" noChangeArrowheads="1" noTextEdit="1"/>
          </p:cNvSpPr>
          <p:nvPr>
            <p:ph type="sldImg"/>
          </p:nvPr>
        </p:nvSpPr>
        <p:spPr>
          <a:ln/>
        </p:spPr>
      </p:sp>
      <p:sp>
        <p:nvSpPr>
          <p:cNvPr id="35328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26524590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02ACC4C-9236-435B-BA02-6349F95F82E8}" type="slidenum">
              <a:rPr lang="en-US" altLang="en-US" sz="1200" u="none"/>
              <a:pPr eaLnBrk="1" hangingPunct="1"/>
              <a:t>139</a:t>
            </a:fld>
            <a:endParaRPr lang="en-US" altLang="en-US" sz="1200" u="none"/>
          </a:p>
        </p:txBody>
      </p:sp>
      <p:sp>
        <p:nvSpPr>
          <p:cNvPr id="354307" name="Rectangle 2"/>
          <p:cNvSpPr>
            <a:spLocks noGrp="1" noRot="1" noChangeAspect="1" noChangeArrowheads="1" noTextEdit="1"/>
          </p:cNvSpPr>
          <p:nvPr>
            <p:ph type="sldImg"/>
          </p:nvPr>
        </p:nvSpPr>
        <p:spPr>
          <a:ln/>
        </p:spPr>
      </p:sp>
      <p:sp>
        <p:nvSpPr>
          <p:cNvPr id="35430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21057483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4E99AFE-2A12-4F85-B4A2-FF6DBA4CD4F2}" type="slidenum">
              <a:rPr lang="en-US" altLang="en-US" sz="1200" u="none"/>
              <a:pPr eaLnBrk="1" hangingPunct="1"/>
              <a:t>140</a:t>
            </a:fld>
            <a:endParaRPr lang="en-US" altLang="en-US" sz="1200" u="none"/>
          </a:p>
        </p:txBody>
      </p:sp>
      <p:sp>
        <p:nvSpPr>
          <p:cNvPr id="355331" name="Rectangle 2"/>
          <p:cNvSpPr>
            <a:spLocks noGrp="1" noRot="1" noChangeAspect="1" noChangeArrowheads="1" noTextEdit="1"/>
          </p:cNvSpPr>
          <p:nvPr>
            <p:ph type="sldImg"/>
          </p:nvPr>
        </p:nvSpPr>
        <p:spPr>
          <a:ln/>
        </p:spPr>
      </p:sp>
      <p:sp>
        <p:nvSpPr>
          <p:cNvPr id="35533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39036530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C9B4F27-46EF-4011-AE07-A8EFB1DFA0B8}" type="slidenum">
              <a:rPr lang="en-US" altLang="en-US" sz="1200" u="none"/>
              <a:pPr eaLnBrk="1" hangingPunct="1"/>
              <a:t>141</a:t>
            </a:fld>
            <a:endParaRPr lang="en-US" altLang="en-US" sz="1200" u="none"/>
          </a:p>
        </p:txBody>
      </p:sp>
      <p:sp>
        <p:nvSpPr>
          <p:cNvPr id="356355" name="Rectangle 2"/>
          <p:cNvSpPr>
            <a:spLocks noGrp="1" noRot="1" noChangeAspect="1" noChangeArrowheads="1" noTextEdit="1"/>
          </p:cNvSpPr>
          <p:nvPr>
            <p:ph type="sldImg"/>
          </p:nvPr>
        </p:nvSpPr>
        <p:spPr>
          <a:ln/>
        </p:spPr>
      </p:sp>
      <p:sp>
        <p:nvSpPr>
          <p:cNvPr id="356356"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415369744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4C5F3D7-A074-46E9-81F8-B33D49169F00}" type="slidenum">
              <a:rPr lang="en-US" altLang="en-US" sz="1200" u="none"/>
              <a:pPr eaLnBrk="1" hangingPunct="1"/>
              <a:t>142</a:t>
            </a:fld>
            <a:endParaRPr lang="en-US" altLang="en-US" sz="1200" u="none"/>
          </a:p>
        </p:txBody>
      </p:sp>
      <p:sp>
        <p:nvSpPr>
          <p:cNvPr id="357379" name="Rectangle 2"/>
          <p:cNvSpPr>
            <a:spLocks noGrp="1" noRot="1" noChangeAspect="1" noChangeArrowheads="1" noTextEdit="1"/>
          </p:cNvSpPr>
          <p:nvPr>
            <p:ph type="sldImg"/>
          </p:nvPr>
        </p:nvSpPr>
        <p:spPr>
          <a:ln/>
        </p:spPr>
      </p:sp>
      <p:sp>
        <p:nvSpPr>
          <p:cNvPr id="35738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21675270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A79C198-A637-4104-8CAC-950717A7FBAB}" type="slidenum">
              <a:rPr lang="en-US" altLang="en-US" sz="1200" u="none"/>
              <a:pPr eaLnBrk="1" hangingPunct="1"/>
              <a:t>144</a:t>
            </a:fld>
            <a:endParaRPr lang="en-US" altLang="en-US" sz="1200" u="none"/>
          </a:p>
        </p:txBody>
      </p:sp>
      <p:sp>
        <p:nvSpPr>
          <p:cNvPr id="358403" name="Rectangle 2"/>
          <p:cNvSpPr>
            <a:spLocks noGrp="1" noRot="1" noChangeAspect="1" noChangeArrowheads="1" noTextEdit="1"/>
          </p:cNvSpPr>
          <p:nvPr>
            <p:ph type="sldImg"/>
          </p:nvPr>
        </p:nvSpPr>
        <p:spPr>
          <a:ln/>
        </p:spPr>
      </p:sp>
      <p:sp>
        <p:nvSpPr>
          <p:cNvPr id="358404"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1697853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1B88C08-DE1E-47F5-9EA6-076B2F13CC44}" type="slidenum">
              <a:rPr lang="en-US" altLang="en-US" sz="1200" u="none"/>
              <a:pPr eaLnBrk="1" hangingPunct="1"/>
              <a:t>14</a:t>
            </a:fld>
            <a:endParaRPr lang="en-US" altLang="en-US" sz="1200" u="none"/>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20961156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10FD4A5-C2EE-4ADD-99E4-954D2339268B}" type="slidenum">
              <a:rPr lang="en-US" altLang="en-US" sz="1200" u="none"/>
              <a:pPr eaLnBrk="1" hangingPunct="1"/>
              <a:t>145</a:t>
            </a:fld>
            <a:endParaRPr lang="en-US" altLang="en-US" sz="1200" u="none"/>
          </a:p>
        </p:txBody>
      </p:sp>
      <p:sp>
        <p:nvSpPr>
          <p:cNvPr id="359427" name="Rectangle 2"/>
          <p:cNvSpPr>
            <a:spLocks noGrp="1" noRot="1" noChangeAspect="1" noChangeArrowheads="1" noTextEdit="1"/>
          </p:cNvSpPr>
          <p:nvPr>
            <p:ph type="sldImg"/>
          </p:nvPr>
        </p:nvSpPr>
        <p:spPr>
          <a:ln/>
        </p:spPr>
      </p:sp>
      <p:sp>
        <p:nvSpPr>
          <p:cNvPr id="359428"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46480458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0EF802E-15C7-47EB-A78C-D859AC286FB5}" type="slidenum">
              <a:rPr lang="en-US" altLang="en-US" sz="1200" u="none"/>
              <a:pPr eaLnBrk="1" hangingPunct="1"/>
              <a:t>146</a:t>
            </a:fld>
            <a:endParaRPr lang="en-US" altLang="en-US" sz="1200" u="none"/>
          </a:p>
        </p:txBody>
      </p:sp>
      <p:sp>
        <p:nvSpPr>
          <p:cNvPr id="360451" name="Rectangle 2"/>
          <p:cNvSpPr>
            <a:spLocks noGrp="1" noRot="1" noChangeAspect="1" noChangeArrowheads="1" noTextEdit="1"/>
          </p:cNvSpPr>
          <p:nvPr>
            <p:ph type="sldImg"/>
          </p:nvPr>
        </p:nvSpPr>
        <p:spPr>
          <a:ln/>
        </p:spPr>
      </p:sp>
      <p:sp>
        <p:nvSpPr>
          <p:cNvPr id="360452"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217602435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40FB047-5C92-4939-B29B-A35196F8F478}" type="slidenum">
              <a:rPr lang="en-US" altLang="en-US" sz="1200" u="none"/>
              <a:pPr eaLnBrk="1" hangingPunct="1"/>
              <a:t>147</a:t>
            </a:fld>
            <a:endParaRPr lang="en-US" altLang="en-US" sz="1200" u="none"/>
          </a:p>
        </p:txBody>
      </p:sp>
      <p:sp>
        <p:nvSpPr>
          <p:cNvPr id="361475" name="Rectangle 2"/>
          <p:cNvSpPr>
            <a:spLocks noGrp="1" noRot="1" noChangeAspect="1" noChangeArrowheads="1" noTextEdit="1"/>
          </p:cNvSpPr>
          <p:nvPr>
            <p:ph type="sldImg"/>
          </p:nvPr>
        </p:nvSpPr>
        <p:spPr>
          <a:ln/>
        </p:spPr>
      </p:sp>
      <p:sp>
        <p:nvSpPr>
          <p:cNvPr id="361476"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02109780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BE5187B-6FC3-421F-AC03-F3E256D69EBC}" type="slidenum">
              <a:rPr lang="en-US" altLang="en-US" sz="1200" u="none"/>
              <a:pPr eaLnBrk="1" hangingPunct="1"/>
              <a:t>148</a:t>
            </a:fld>
            <a:endParaRPr lang="en-US" altLang="en-US" sz="1200" u="none"/>
          </a:p>
        </p:txBody>
      </p:sp>
      <p:sp>
        <p:nvSpPr>
          <p:cNvPr id="362499" name="Rectangle 2"/>
          <p:cNvSpPr>
            <a:spLocks noGrp="1" noRot="1" noChangeAspect="1" noChangeArrowheads="1" noTextEdit="1"/>
          </p:cNvSpPr>
          <p:nvPr>
            <p:ph type="sldImg"/>
          </p:nvPr>
        </p:nvSpPr>
        <p:spPr>
          <a:ln/>
        </p:spPr>
      </p:sp>
      <p:sp>
        <p:nvSpPr>
          <p:cNvPr id="362500"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247983619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267EB18-3C5F-4948-8255-BF363D318D18}" type="slidenum">
              <a:rPr lang="en-US" altLang="en-US" sz="1200" u="none"/>
              <a:pPr eaLnBrk="1" hangingPunct="1"/>
              <a:t>149</a:t>
            </a:fld>
            <a:endParaRPr lang="en-US" altLang="en-US" sz="1200" u="none"/>
          </a:p>
        </p:txBody>
      </p:sp>
      <p:sp>
        <p:nvSpPr>
          <p:cNvPr id="363523" name="Rectangle 2"/>
          <p:cNvSpPr>
            <a:spLocks noGrp="1" noRot="1" noChangeAspect="1" noChangeArrowheads="1" noTextEdit="1"/>
          </p:cNvSpPr>
          <p:nvPr>
            <p:ph type="sldImg"/>
          </p:nvPr>
        </p:nvSpPr>
        <p:spPr>
          <a:ln/>
        </p:spPr>
      </p:sp>
      <p:sp>
        <p:nvSpPr>
          <p:cNvPr id="363524"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72572567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6C4366A7-245E-4D1B-9E3F-E3BF83079326}" type="slidenum">
              <a:rPr lang="en-US" altLang="en-US" sz="1200" u="none"/>
              <a:pPr eaLnBrk="1" hangingPunct="1"/>
              <a:t>150</a:t>
            </a:fld>
            <a:endParaRPr lang="en-US" altLang="en-US" sz="1200" u="none"/>
          </a:p>
        </p:txBody>
      </p:sp>
      <p:sp>
        <p:nvSpPr>
          <p:cNvPr id="364547" name="Rectangle 2"/>
          <p:cNvSpPr>
            <a:spLocks noGrp="1" noRot="1" noChangeAspect="1" noChangeArrowheads="1" noTextEdit="1"/>
          </p:cNvSpPr>
          <p:nvPr>
            <p:ph type="sldImg"/>
          </p:nvPr>
        </p:nvSpPr>
        <p:spPr>
          <a:ln/>
        </p:spPr>
      </p:sp>
      <p:sp>
        <p:nvSpPr>
          <p:cNvPr id="364548"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28089366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1A7071B-1FB1-4A3C-AC7D-01B8E57AD538}" type="slidenum">
              <a:rPr lang="en-US" altLang="en-US" sz="1200" u="none"/>
              <a:pPr eaLnBrk="1" hangingPunct="1"/>
              <a:t>151</a:t>
            </a:fld>
            <a:endParaRPr lang="en-US" altLang="en-US" sz="1200" u="none"/>
          </a:p>
        </p:txBody>
      </p:sp>
      <p:sp>
        <p:nvSpPr>
          <p:cNvPr id="365571" name="Rectangle 2"/>
          <p:cNvSpPr>
            <a:spLocks noGrp="1" noRot="1" noChangeAspect="1" noChangeArrowheads="1" noTextEdit="1"/>
          </p:cNvSpPr>
          <p:nvPr>
            <p:ph type="sldImg"/>
          </p:nvPr>
        </p:nvSpPr>
        <p:spPr>
          <a:ln/>
        </p:spPr>
      </p:sp>
      <p:sp>
        <p:nvSpPr>
          <p:cNvPr id="36557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19566748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4FBF62F-AEB8-42FA-B260-D38CB85065DE}" type="slidenum">
              <a:rPr lang="en-US" altLang="en-US" sz="1200" u="none"/>
              <a:pPr eaLnBrk="1" hangingPunct="1"/>
              <a:t>152</a:t>
            </a:fld>
            <a:endParaRPr lang="en-US" altLang="en-US" sz="1200" u="none"/>
          </a:p>
        </p:txBody>
      </p:sp>
      <p:sp>
        <p:nvSpPr>
          <p:cNvPr id="366595" name="Rectangle 2"/>
          <p:cNvSpPr>
            <a:spLocks noGrp="1" noRot="1" noChangeAspect="1" noChangeArrowheads="1" noTextEdit="1"/>
          </p:cNvSpPr>
          <p:nvPr>
            <p:ph type="sldImg"/>
          </p:nvPr>
        </p:nvSpPr>
        <p:spPr>
          <a:ln/>
        </p:spPr>
      </p:sp>
      <p:sp>
        <p:nvSpPr>
          <p:cNvPr id="36659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52295307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0C0C526-D368-414C-A643-BF60AB728330}" type="slidenum">
              <a:rPr lang="en-US" altLang="en-US" sz="1200" u="none"/>
              <a:pPr eaLnBrk="1" hangingPunct="1"/>
              <a:t>153</a:t>
            </a:fld>
            <a:endParaRPr lang="en-US" altLang="en-US" sz="1200" u="none"/>
          </a:p>
        </p:txBody>
      </p:sp>
      <p:sp>
        <p:nvSpPr>
          <p:cNvPr id="367619" name="Rectangle 2"/>
          <p:cNvSpPr>
            <a:spLocks noGrp="1" noRot="1" noChangeAspect="1" noChangeArrowheads="1" noTextEdit="1"/>
          </p:cNvSpPr>
          <p:nvPr>
            <p:ph type="sldImg"/>
          </p:nvPr>
        </p:nvSpPr>
        <p:spPr>
          <a:ln/>
        </p:spPr>
      </p:sp>
      <p:sp>
        <p:nvSpPr>
          <p:cNvPr id="36762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86341971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10E8666-DE21-4559-AFD5-65E2897A6E7C}" type="slidenum">
              <a:rPr lang="en-US" altLang="en-US" sz="1200" u="none"/>
              <a:pPr eaLnBrk="1" hangingPunct="1"/>
              <a:t>154</a:t>
            </a:fld>
            <a:endParaRPr lang="en-US" altLang="en-US" sz="1200" u="none"/>
          </a:p>
        </p:txBody>
      </p:sp>
      <p:sp>
        <p:nvSpPr>
          <p:cNvPr id="368643" name="Rectangle 2"/>
          <p:cNvSpPr>
            <a:spLocks noGrp="1" noRot="1" noChangeAspect="1" noChangeArrowheads="1" noTextEdit="1"/>
          </p:cNvSpPr>
          <p:nvPr>
            <p:ph type="sldImg"/>
          </p:nvPr>
        </p:nvSpPr>
        <p:spPr>
          <a:ln/>
        </p:spPr>
      </p:sp>
      <p:sp>
        <p:nvSpPr>
          <p:cNvPr id="36864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659982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9BA8988-E240-4BF0-A452-9CFD5619964E}" type="slidenum">
              <a:rPr lang="en-US" altLang="en-US" sz="1200" u="none"/>
              <a:pPr eaLnBrk="1" hangingPunct="1"/>
              <a:t>15</a:t>
            </a:fld>
            <a:endParaRPr lang="en-US" altLang="en-US" sz="1200" u="none"/>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80410847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896226A-EF1F-4856-8826-6A256BE1173F}" type="slidenum">
              <a:rPr lang="en-US" altLang="en-US" sz="1200" u="none"/>
              <a:pPr eaLnBrk="1" hangingPunct="1"/>
              <a:t>155</a:t>
            </a:fld>
            <a:endParaRPr lang="en-US" altLang="en-US" sz="1200" u="none"/>
          </a:p>
        </p:txBody>
      </p:sp>
      <p:sp>
        <p:nvSpPr>
          <p:cNvPr id="369667" name="Rectangle 2"/>
          <p:cNvSpPr>
            <a:spLocks noGrp="1" noRot="1" noChangeAspect="1" noChangeArrowheads="1" noTextEdit="1"/>
          </p:cNvSpPr>
          <p:nvPr>
            <p:ph type="sldImg"/>
          </p:nvPr>
        </p:nvSpPr>
        <p:spPr>
          <a:ln/>
        </p:spPr>
      </p:sp>
      <p:sp>
        <p:nvSpPr>
          <p:cNvPr id="36966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06364531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3EA35FD-EB2E-4BC6-8F8C-D7F6BDCDBEA5}" type="slidenum">
              <a:rPr lang="en-US" altLang="en-US" sz="1200" u="none"/>
              <a:pPr eaLnBrk="1" hangingPunct="1"/>
              <a:t>158</a:t>
            </a:fld>
            <a:endParaRPr lang="en-US" altLang="en-US" sz="1200" u="none"/>
          </a:p>
        </p:txBody>
      </p:sp>
      <p:sp>
        <p:nvSpPr>
          <p:cNvPr id="370691" name="Rectangle 2"/>
          <p:cNvSpPr>
            <a:spLocks noGrp="1" noRot="1" noChangeAspect="1" noChangeArrowheads="1" noTextEdit="1"/>
          </p:cNvSpPr>
          <p:nvPr>
            <p:ph type="sldImg"/>
          </p:nvPr>
        </p:nvSpPr>
        <p:spPr>
          <a:ln/>
        </p:spPr>
      </p:sp>
      <p:sp>
        <p:nvSpPr>
          <p:cNvPr id="37069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86081326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A1E1E44-FBE8-40F3-A1DB-9B6C24D8E247}" type="slidenum">
              <a:rPr lang="en-US" altLang="en-US" sz="1200" u="none"/>
              <a:pPr eaLnBrk="1" hangingPunct="1"/>
              <a:t>160</a:t>
            </a:fld>
            <a:endParaRPr lang="en-US" altLang="en-US" sz="1200" u="none"/>
          </a:p>
        </p:txBody>
      </p:sp>
      <p:sp>
        <p:nvSpPr>
          <p:cNvPr id="371715" name="Rectangle 2"/>
          <p:cNvSpPr>
            <a:spLocks noGrp="1" noRot="1" noChangeAspect="1" noChangeArrowheads="1" noTextEdit="1"/>
          </p:cNvSpPr>
          <p:nvPr>
            <p:ph type="sldImg"/>
          </p:nvPr>
        </p:nvSpPr>
        <p:spPr>
          <a:ln/>
        </p:spPr>
      </p:sp>
      <p:sp>
        <p:nvSpPr>
          <p:cNvPr id="37171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56305133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3063C7D-EFA1-47FB-B323-E93EF6A94BDE}" type="slidenum">
              <a:rPr lang="en-US" altLang="en-US" sz="1200" u="none"/>
              <a:pPr eaLnBrk="1" hangingPunct="1"/>
              <a:t>161</a:t>
            </a:fld>
            <a:endParaRPr lang="en-US" altLang="en-US" sz="1200" u="none"/>
          </a:p>
        </p:txBody>
      </p:sp>
      <p:sp>
        <p:nvSpPr>
          <p:cNvPr id="372739" name="Rectangle 2"/>
          <p:cNvSpPr>
            <a:spLocks noGrp="1" noRot="1" noChangeAspect="1" noChangeArrowheads="1" noTextEdit="1"/>
          </p:cNvSpPr>
          <p:nvPr>
            <p:ph type="sldImg"/>
          </p:nvPr>
        </p:nvSpPr>
        <p:spPr>
          <a:ln/>
        </p:spPr>
      </p:sp>
      <p:sp>
        <p:nvSpPr>
          <p:cNvPr id="372740" name="Rectangle 3"/>
          <p:cNvSpPr>
            <a:spLocks noGrp="1" noChangeArrowheads="1"/>
          </p:cNvSpPr>
          <p:nvPr>
            <p:ph type="body" idx="1"/>
          </p:nvPr>
        </p:nvSpPr>
        <p:spPr>
          <a:noFill/>
        </p:spPr>
        <p:txBody>
          <a:bodyPr/>
          <a:lstStyle/>
          <a:p>
            <a:pPr eaLnBrk="1" hangingPunct="1"/>
            <a:r>
              <a:rPr lang="en-US" altLang="en-US"/>
              <a:t>Notes. </a:t>
            </a:r>
          </a:p>
        </p:txBody>
      </p:sp>
    </p:spTree>
    <p:extLst>
      <p:ext uri="{BB962C8B-B14F-4D97-AF65-F5344CB8AC3E}">
        <p14:creationId xmlns:p14="http://schemas.microsoft.com/office/powerpoint/2010/main" val="181692047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F475CDD-FFEE-4BA2-9205-BD077B470FF9}" type="slidenum">
              <a:rPr lang="en-US" altLang="en-US" sz="1200" u="none"/>
              <a:pPr eaLnBrk="1" hangingPunct="1"/>
              <a:t>162</a:t>
            </a:fld>
            <a:endParaRPr lang="en-US" altLang="en-US" sz="1200" u="none"/>
          </a:p>
        </p:txBody>
      </p:sp>
      <p:sp>
        <p:nvSpPr>
          <p:cNvPr id="373763" name="Rectangle 2"/>
          <p:cNvSpPr>
            <a:spLocks noGrp="1" noRot="1" noChangeAspect="1" noChangeArrowheads="1" noTextEdit="1"/>
          </p:cNvSpPr>
          <p:nvPr>
            <p:ph type="sldImg"/>
          </p:nvPr>
        </p:nvSpPr>
        <p:spPr>
          <a:ln/>
        </p:spPr>
      </p:sp>
      <p:sp>
        <p:nvSpPr>
          <p:cNvPr id="373764" name="Rectangle 3"/>
          <p:cNvSpPr>
            <a:spLocks noGrp="1" noChangeArrowheads="1"/>
          </p:cNvSpPr>
          <p:nvPr>
            <p:ph type="body" idx="1"/>
          </p:nvPr>
        </p:nvSpPr>
        <p:spPr>
          <a:noFill/>
        </p:spPr>
        <p:txBody>
          <a:bodyPr/>
          <a:lstStyle/>
          <a:p>
            <a:pPr eaLnBrk="1" hangingPunct="1"/>
            <a:r>
              <a:rPr lang="en-US" altLang="en-US"/>
              <a:t>Notes. I surmise this depends on you background, the mathematician would go one way and the other s would prefer the latter.</a:t>
            </a:r>
          </a:p>
        </p:txBody>
      </p:sp>
    </p:spTree>
    <p:extLst>
      <p:ext uri="{BB962C8B-B14F-4D97-AF65-F5344CB8AC3E}">
        <p14:creationId xmlns:p14="http://schemas.microsoft.com/office/powerpoint/2010/main" val="390170790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AF173FE-B9F4-4F6F-9C66-A3E99AF6795B}" type="slidenum">
              <a:rPr lang="en-US" altLang="en-US" sz="1200" u="none"/>
              <a:pPr eaLnBrk="1" hangingPunct="1"/>
              <a:t>163</a:t>
            </a:fld>
            <a:endParaRPr lang="en-US" altLang="en-US" sz="1200" u="none"/>
          </a:p>
        </p:txBody>
      </p:sp>
      <p:sp>
        <p:nvSpPr>
          <p:cNvPr id="374787" name="Rectangle 2"/>
          <p:cNvSpPr>
            <a:spLocks noGrp="1" noRot="1" noChangeAspect="1" noChangeArrowheads="1" noTextEdit="1"/>
          </p:cNvSpPr>
          <p:nvPr>
            <p:ph type="sldImg"/>
          </p:nvPr>
        </p:nvSpPr>
        <p:spPr>
          <a:ln/>
        </p:spPr>
      </p:sp>
      <p:sp>
        <p:nvSpPr>
          <p:cNvPr id="37478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80072860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9F262E5-055B-45C6-B216-5685B5B11B83}" type="slidenum">
              <a:rPr lang="en-US" altLang="en-US" sz="1200" u="none"/>
              <a:pPr eaLnBrk="1" hangingPunct="1"/>
              <a:t>164</a:t>
            </a:fld>
            <a:endParaRPr lang="en-US" altLang="en-US" sz="1200" u="none"/>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p:spPr>
        <p:txBody>
          <a:bodyPr/>
          <a:lstStyle/>
          <a:p>
            <a:pPr eaLnBrk="1" hangingPunct="1"/>
            <a:r>
              <a:rPr lang="en-US" altLang="en-US"/>
              <a:t>Notes. </a:t>
            </a:r>
          </a:p>
        </p:txBody>
      </p:sp>
    </p:spTree>
    <p:extLst>
      <p:ext uri="{BB962C8B-B14F-4D97-AF65-F5344CB8AC3E}">
        <p14:creationId xmlns:p14="http://schemas.microsoft.com/office/powerpoint/2010/main" val="321007810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9879A09-4701-4C83-AFE1-918934B38F76}" type="slidenum">
              <a:rPr lang="en-US" altLang="en-US" sz="1200" u="none"/>
              <a:pPr eaLnBrk="1" hangingPunct="1"/>
              <a:t>165</a:t>
            </a:fld>
            <a:endParaRPr lang="en-US" altLang="en-US" sz="1200" u="none"/>
          </a:p>
        </p:txBody>
      </p:sp>
      <p:sp>
        <p:nvSpPr>
          <p:cNvPr id="376835" name="Rectangle 2"/>
          <p:cNvSpPr>
            <a:spLocks noGrp="1" noRot="1" noChangeAspect="1" noChangeArrowheads="1" noTextEdit="1"/>
          </p:cNvSpPr>
          <p:nvPr>
            <p:ph type="sldImg"/>
          </p:nvPr>
        </p:nvSpPr>
        <p:spPr>
          <a:ln/>
        </p:spPr>
      </p:sp>
      <p:sp>
        <p:nvSpPr>
          <p:cNvPr id="37683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06897961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44F0C88-900E-48D1-B4D9-BDCBDBA84B40}" type="slidenum">
              <a:rPr lang="en-US" altLang="en-US" sz="1200" u="none"/>
              <a:pPr eaLnBrk="1" hangingPunct="1"/>
              <a:t>166</a:t>
            </a:fld>
            <a:endParaRPr lang="en-US" altLang="en-US" sz="1200" u="none"/>
          </a:p>
        </p:txBody>
      </p:sp>
      <p:sp>
        <p:nvSpPr>
          <p:cNvPr id="377859" name="Rectangle 2"/>
          <p:cNvSpPr>
            <a:spLocks noGrp="1" noRot="1" noChangeAspect="1" noChangeArrowheads="1" noTextEdit="1"/>
          </p:cNvSpPr>
          <p:nvPr>
            <p:ph type="sldImg"/>
          </p:nvPr>
        </p:nvSpPr>
        <p:spPr>
          <a:ln/>
        </p:spPr>
      </p:sp>
      <p:sp>
        <p:nvSpPr>
          <p:cNvPr id="37786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25471612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F3553B6-51C7-4693-80DA-D2CD7225403D}" type="slidenum">
              <a:rPr lang="en-US" altLang="en-US" sz="1200" u="none"/>
              <a:pPr eaLnBrk="1" hangingPunct="1"/>
              <a:t>167</a:t>
            </a:fld>
            <a:endParaRPr lang="en-US" altLang="en-US" sz="1200" u="none"/>
          </a:p>
        </p:txBody>
      </p:sp>
      <p:sp>
        <p:nvSpPr>
          <p:cNvPr id="378883" name="Rectangle 2"/>
          <p:cNvSpPr>
            <a:spLocks noGrp="1" noRot="1" noChangeAspect="1" noChangeArrowheads="1" noTextEdit="1"/>
          </p:cNvSpPr>
          <p:nvPr>
            <p:ph type="sldImg"/>
          </p:nvPr>
        </p:nvSpPr>
        <p:spPr>
          <a:ln/>
        </p:spPr>
      </p:sp>
      <p:sp>
        <p:nvSpPr>
          <p:cNvPr id="37888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4998098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5378365-7C59-41DE-931F-11AB395A2264}" type="slidenum">
              <a:rPr lang="en-US" altLang="en-US" sz="1200" u="none"/>
              <a:pPr eaLnBrk="1" hangingPunct="1"/>
              <a:t>16</a:t>
            </a:fld>
            <a:endParaRPr lang="en-US" altLang="en-US" sz="1200" u="none"/>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4445756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62B6E71-1062-4D54-8953-793CE6CC8DF7}" type="slidenum">
              <a:rPr lang="en-US" altLang="en-US" sz="1200" u="none"/>
              <a:pPr eaLnBrk="1" hangingPunct="1"/>
              <a:t>168</a:t>
            </a:fld>
            <a:endParaRPr lang="en-US" altLang="en-US" sz="1200" u="none"/>
          </a:p>
        </p:txBody>
      </p:sp>
      <p:sp>
        <p:nvSpPr>
          <p:cNvPr id="379907" name="Rectangle 2"/>
          <p:cNvSpPr>
            <a:spLocks noGrp="1" noRot="1" noChangeAspect="1" noChangeArrowheads="1" noTextEdit="1"/>
          </p:cNvSpPr>
          <p:nvPr>
            <p:ph type="sldImg"/>
          </p:nvPr>
        </p:nvSpPr>
        <p:spPr>
          <a:ln/>
        </p:spPr>
      </p:sp>
      <p:sp>
        <p:nvSpPr>
          <p:cNvPr id="379908"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33001536"/>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4832D9B-5D03-41E0-B0A2-627767CC6EA6}" type="slidenum">
              <a:rPr lang="en-US" altLang="en-US" sz="1200" u="none"/>
              <a:pPr eaLnBrk="1" hangingPunct="1"/>
              <a:t>169</a:t>
            </a:fld>
            <a:endParaRPr lang="en-US" altLang="en-US" sz="1200" u="none"/>
          </a:p>
        </p:txBody>
      </p:sp>
      <p:sp>
        <p:nvSpPr>
          <p:cNvPr id="380931" name="Rectangle 2"/>
          <p:cNvSpPr>
            <a:spLocks noGrp="1" noRot="1" noChangeAspect="1" noChangeArrowheads="1" noTextEdit="1"/>
          </p:cNvSpPr>
          <p:nvPr>
            <p:ph type="sldImg"/>
          </p:nvPr>
        </p:nvSpPr>
        <p:spPr>
          <a:ln/>
        </p:spPr>
      </p:sp>
      <p:sp>
        <p:nvSpPr>
          <p:cNvPr id="380932"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63330438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7327CB9-9DC3-45C7-9703-2372F7DBBE17}" type="slidenum">
              <a:rPr lang="en-US" altLang="en-US" sz="1200" u="none"/>
              <a:pPr eaLnBrk="1" hangingPunct="1"/>
              <a:t>170</a:t>
            </a:fld>
            <a:endParaRPr lang="en-US" altLang="en-US" sz="1200" u="none"/>
          </a:p>
        </p:txBody>
      </p:sp>
      <p:sp>
        <p:nvSpPr>
          <p:cNvPr id="381955" name="Rectangle 2"/>
          <p:cNvSpPr>
            <a:spLocks noGrp="1" noRot="1" noChangeAspect="1" noChangeArrowheads="1" noTextEdit="1"/>
          </p:cNvSpPr>
          <p:nvPr>
            <p:ph type="sldImg"/>
          </p:nvPr>
        </p:nvSpPr>
        <p:spPr>
          <a:ln/>
        </p:spPr>
      </p:sp>
      <p:sp>
        <p:nvSpPr>
          <p:cNvPr id="381956"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228123780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70B3340-D762-41D8-9263-EBB6DF6749F4}" type="slidenum">
              <a:rPr lang="en-US" altLang="en-US" sz="1200" u="none"/>
              <a:pPr eaLnBrk="1" hangingPunct="1"/>
              <a:t>171</a:t>
            </a:fld>
            <a:endParaRPr lang="en-US" altLang="en-US" sz="1200" u="none"/>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77566146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73E1F70-EBAB-4D28-90A4-87E5DF053586}" type="slidenum">
              <a:rPr lang="en-US" altLang="en-US" sz="1200" u="none"/>
              <a:pPr eaLnBrk="1" hangingPunct="1"/>
              <a:t>172</a:t>
            </a:fld>
            <a:endParaRPr lang="en-US" altLang="en-US" sz="1200" u="none"/>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1592319643"/>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3B16337-E5A9-4470-A8AF-6DDB93B1DC38}" type="slidenum">
              <a:rPr lang="en-US" altLang="en-US" sz="1200" u="none"/>
              <a:pPr eaLnBrk="1" hangingPunct="1"/>
              <a:t>173</a:t>
            </a:fld>
            <a:endParaRPr lang="en-US" altLang="en-US" sz="1200" u="none"/>
          </a:p>
        </p:txBody>
      </p:sp>
      <p:sp>
        <p:nvSpPr>
          <p:cNvPr id="385027" name="Rectangle 2"/>
          <p:cNvSpPr>
            <a:spLocks noGrp="1" noRot="1" noChangeAspect="1" noChangeArrowheads="1" noTextEdit="1"/>
          </p:cNvSpPr>
          <p:nvPr>
            <p:ph type="sldImg"/>
          </p:nvPr>
        </p:nvSpPr>
        <p:spPr>
          <a:ln/>
        </p:spPr>
      </p:sp>
      <p:sp>
        <p:nvSpPr>
          <p:cNvPr id="385028"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275034470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B7834EE-D3F7-4E6C-8D70-EE1F5B823E11}" type="slidenum">
              <a:rPr lang="en-US" altLang="en-US" sz="1200" u="none"/>
              <a:pPr eaLnBrk="1" hangingPunct="1"/>
              <a:t>174</a:t>
            </a:fld>
            <a:endParaRPr lang="en-US" altLang="en-US" sz="1200" u="none"/>
          </a:p>
        </p:txBody>
      </p:sp>
      <p:sp>
        <p:nvSpPr>
          <p:cNvPr id="386051" name="Rectangle 2"/>
          <p:cNvSpPr>
            <a:spLocks noGrp="1" noRot="1" noChangeAspect="1" noChangeArrowheads="1" noTextEdit="1"/>
          </p:cNvSpPr>
          <p:nvPr>
            <p:ph type="sldImg"/>
          </p:nvPr>
        </p:nvSpPr>
        <p:spPr>
          <a:ln/>
        </p:spPr>
      </p:sp>
      <p:sp>
        <p:nvSpPr>
          <p:cNvPr id="386052"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20898899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B0280D3-3AF1-4003-8521-EFDAB938AD6E}" type="slidenum">
              <a:rPr lang="en-US" altLang="en-US" sz="1200" u="none"/>
              <a:pPr eaLnBrk="1" hangingPunct="1"/>
              <a:t>175</a:t>
            </a:fld>
            <a:endParaRPr lang="en-US" altLang="en-US" sz="1200" u="none"/>
          </a:p>
        </p:txBody>
      </p:sp>
      <p:sp>
        <p:nvSpPr>
          <p:cNvPr id="387075" name="Rectangle 2"/>
          <p:cNvSpPr>
            <a:spLocks noGrp="1" noRot="1" noChangeAspect="1" noChangeArrowheads="1" noTextEdit="1"/>
          </p:cNvSpPr>
          <p:nvPr>
            <p:ph type="sldImg"/>
          </p:nvPr>
        </p:nvSpPr>
        <p:spPr>
          <a:ln/>
        </p:spPr>
      </p:sp>
      <p:sp>
        <p:nvSpPr>
          <p:cNvPr id="387076"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2459048305"/>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DB1D16A4-494F-4B5F-A764-B62052A3B2B6}" type="slidenum">
              <a:rPr lang="en-US" altLang="en-US" sz="1200" u="none"/>
              <a:pPr eaLnBrk="1" hangingPunct="1"/>
              <a:t>176</a:t>
            </a:fld>
            <a:endParaRPr lang="en-US" altLang="en-US" sz="1200" u="none"/>
          </a:p>
        </p:txBody>
      </p:sp>
      <p:sp>
        <p:nvSpPr>
          <p:cNvPr id="388099" name="Rectangle 2"/>
          <p:cNvSpPr>
            <a:spLocks noGrp="1" noRot="1" noChangeAspect="1" noChangeArrowheads="1" noTextEdit="1"/>
          </p:cNvSpPr>
          <p:nvPr>
            <p:ph type="sldImg"/>
          </p:nvPr>
        </p:nvSpPr>
        <p:spPr>
          <a:ln/>
        </p:spPr>
      </p:sp>
      <p:sp>
        <p:nvSpPr>
          <p:cNvPr id="388100"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427233301"/>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25CF5C1-2ED7-4265-B2D2-723EA4BE75DE}" type="slidenum">
              <a:rPr lang="en-US" altLang="en-US" sz="1200" u="none"/>
              <a:pPr eaLnBrk="1" hangingPunct="1"/>
              <a:t>177</a:t>
            </a:fld>
            <a:endParaRPr lang="en-US" altLang="en-US" sz="1200" u="none"/>
          </a:p>
        </p:txBody>
      </p:sp>
      <p:sp>
        <p:nvSpPr>
          <p:cNvPr id="389123" name="Rectangle 2"/>
          <p:cNvSpPr>
            <a:spLocks noGrp="1" noRot="1" noChangeAspect="1" noChangeArrowheads="1" noTextEdit="1"/>
          </p:cNvSpPr>
          <p:nvPr>
            <p:ph type="sldImg"/>
          </p:nvPr>
        </p:nvSpPr>
        <p:spPr>
          <a:ln/>
        </p:spPr>
      </p:sp>
      <p:sp>
        <p:nvSpPr>
          <p:cNvPr id="389124"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3936187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D398C5FF-2558-4DA0-B68D-BAEECD4FDB13}" type="slidenum">
              <a:rPr lang="en-US" altLang="en-US" sz="1200" u="none"/>
              <a:pPr eaLnBrk="1" hangingPunct="1"/>
              <a:t>17</a:t>
            </a:fld>
            <a:endParaRPr lang="en-US" altLang="en-US" sz="1200" u="none"/>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44302738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BD7BF0C-2A8C-4129-ABAC-B363EC49F2B9}" type="slidenum">
              <a:rPr lang="en-US" altLang="en-US" sz="1200" u="none"/>
              <a:pPr eaLnBrk="1" hangingPunct="1"/>
              <a:t>178</a:t>
            </a:fld>
            <a:endParaRPr lang="en-US" altLang="en-US" sz="1200" u="none"/>
          </a:p>
        </p:txBody>
      </p:sp>
      <p:sp>
        <p:nvSpPr>
          <p:cNvPr id="390147" name="Rectangle 2"/>
          <p:cNvSpPr>
            <a:spLocks noGrp="1" noRot="1" noChangeAspect="1" noChangeArrowheads="1" noTextEdit="1"/>
          </p:cNvSpPr>
          <p:nvPr>
            <p:ph type="sldImg"/>
          </p:nvPr>
        </p:nvSpPr>
        <p:spPr>
          <a:ln/>
        </p:spPr>
      </p:sp>
      <p:sp>
        <p:nvSpPr>
          <p:cNvPr id="390148"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93790413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5D82017-2C6C-4AEC-A486-46CDA5B1A76B}" type="slidenum">
              <a:rPr lang="en-US" altLang="en-US" sz="1200" u="none"/>
              <a:pPr eaLnBrk="1" hangingPunct="1"/>
              <a:t>179</a:t>
            </a:fld>
            <a:endParaRPr lang="en-US" altLang="en-US" sz="1200" u="none"/>
          </a:p>
        </p:txBody>
      </p:sp>
      <p:sp>
        <p:nvSpPr>
          <p:cNvPr id="391171" name="Rectangle 2"/>
          <p:cNvSpPr>
            <a:spLocks noGrp="1" noRot="1" noChangeAspect="1" noChangeArrowheads="1" noTextEdit="1"/>
          </p:cNvSpPr>
          <p:nvPr>
            <p:ph type="sldImg"/>
          </p:nvPr>
        </p:nvSpPr>
        <p:spPr>
          <a:ln/>
        </p:spPr>
      </p:sp>
      <p:sp>
        <p:nvSpPr>
          <p:cNvPr id="391172" name="Rectangle 3"/>
          <p:cNvSpPr>
            <a:spLocks noGrp="1" noChangeArrowheads="1"/>
          </p:cNvSpPr>
          <p:nvPr>
            <p:ph type="body" idx="1"/>
          </p:nvPr>
        </p:nvSpPr>
        <p:spPr>
          <a:noFill/>
        </p:spPr>
        <p:txBody>
          <a:bodyPr/>
          <a:lstStyle/>
          <a:p>
            <a:pPr eaLnBrk="1" hangingPunct="1"/>
            <a:r>
              <a:rPr lang="en-US" altLang="en-US"/>
              <a:t>Notes Source in part to nist.gov</a:t>
            </a:r>
          </a:p>
        </p:txBody>
      </p:sp>
    </p:spTree>
    <p:extLst>
      <p:ext uri="{BB962C8B-B14F-4D97-AF65-F5344CB8AC3E}">
        <p14:creationId xmlns:p14="http://schemas.microsoft.com/office/powerpoint/2010/main" val="383278125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F4B9819-B2FB-4F46-80F9-87EC56D6CA14}" type="slidenum">
              <a:rPr lang="en-US" altLang="en-US" sz="1200" u="none"/>
              <a:pPr eaLnBrk="1" hangingPunct="1"/>
              <a:t>183</a:t>
            </a:fld>
            <a:endParaRPr lang="en-US" altLang="en-US" sz="1200" u="none"/>
          </a:p>
        </p:txBody>
      </p:sp>
      <p:sp>
        <p:nvSpPr>
          <p:cNvPr id="392195" name="Rectangle 2"/>
          <p:cNvSpPr>
            <a:spLocks noGrp="1" noRot="1" noChangeAspect="1" noChangeArrowheads="1" noTextEdit="1"/>
          </p:cNvSpPr>
          <p:nvPr>
            <p:ph type="sldImg"/>
          </p:nvPr>
        </p:nvSpPr>
        <p:spPr>
          <a:ln/>
        </p:spPr>
      </p:sp>
      <p:sp>
        <p:nvSpPr>
          <p:cNvPr id="39219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818761017"/>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29186BA-679E-48F0-B38C-0BB8106B29FD}" type="slidenum">
              <a:rPr lang="en-US" altLang="en-US" sz="1200" u="none"/>
              <a:pPr eaLnBrk="1" hangingPunct="1"/>
              <a:t>185</a:t>
            </a:fld>
            <a:endParaRPr lang="en-US" altLang="en-US" sz="1200" u="none"/>
          </a:p>
        </p:txBody>
      </p:sp>
      <p:sp>
        <p:nvSpPr>
          <p:cNvPr id="393219" name="Rectangle 2"/>
          <p:cNvSpPr>
            <a:spLocks noGrp="1" noRot="1" noChangeAspect="1" noChangeArrowheads="1" noTextEdit="1"/>
          </p:cNvSpPr>
          <p:nvPr>
            <p:ph type="sldImg"/>
          </p:nvPr>
        </p:nvSpPr>
        <p:spPr>
          <a:ln/>
        </p:spPr>
      </p:sp>
      <p:sp>
        <p:nvSpPr>
          <p:cNvPr id="39322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72493558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3017BCC-3775-4556-8443-9F007BBEC531}" type="slidenum">
              <a:rPr lang="en-US" altLang="en-US" sz="1200" u="none"/>
              <a:pPr eaLnBrk="1" hangingPunct="1"/>
              <a:t>188</a:t>
            </a:fld>
            <a:endParaRPr lang="en-US" altLang="en-US" sz="1200" u="none"/>
          </a:p>
        </p:txBody>
      </p:sp>
      <p:sp>
        <p:nvSpPr>
          <p:cNvPr id="394243" name="Rectangle 2"/>
          <p:cNvSpPr>
            <a:spLocks noGrp="1" noRot="1" noChangeAspect="1" noChangeArrowheads="1" noTextEdit="1"/>
          </p:cNvSpPr>
          <p:nvPr>
            <p:ph type="sldImg"/>
          </p:nvPr>
        </p:nvSpPr>
        <p:spPr>
          <a:ln/>
        </p:spPr>
      </p:sp>
      <p:sp>
        <p:nvSpPr>
          <p:cNvPr id="39424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744899296"/>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63FB4EE4-BDC8-41FC-AD04-27DB712A3570}" type="slidenum">
              <a:rPr lang="en-US" altLang="en-US" sz="1200" u="none"/>
              <a:pPr eaLnBrk="1" hangingPunct="1"/>
              <a:t>189</a:t>
            </a:fld>
            <a:endParaRPr lang="en-US" altLang="en-US" sz="1200" u="none"/>
          </a:p>
        </p:txBody>
      </p:sp>
      <p:sp>
        <p:nvSpPr>
          <p:cNvPr id="395267" name="Rectangle 2"/>
          <p:cNvSpPr>
            <a:spLocks noGrp="1" noRot="1" noChangeAspect="1" noChangeArrowheads="1" noTextEdit="1"/>
          </p:cNvSpPr>
          <p:nvPr>
            <p:ph type="sldImg"/>
          </p:nvPr>
        </p:nvSpPr>
        <p:spPr>
          <a:ln/>
        </p:spPr>
      </p:sp>
      <p:sp>
        <p:nvSpPr>
          <p:cNvPr id="39526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58945742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7F732D8-FAFE-4F7A-AD10-BF56A142A131}" type="slidenum">
              <a:rPr lang="en-US" altLang="en-US" sz="1200" u="none"/>
              <a:pPr eaLnBrk="1" hangingPunct="1"/>
              <a:t>190</a:t>
            </a:fld>
            <a:endParaRPr lang="en-US" altLang="en-US" sz="1200" u="none"/>
          </a:p>
        </p:txBody>
      </p:sp>
      <p:sp>
        <p:nvSpPr>
          <p:cNvPr id="396291" name="Rectangle 2"/>
          <p:cNvSpPr>
            <a:spLocks noGrp="1" noRot="1" noChangeAspect="1" noChangeArrowheads="1" noTextEdit="1"/>
          </p:cNvSpPr>
          <p:nvPr>
            <p:ph type="sldImg"/>
          </p:nvPr>
        </p:nvSpPr>
        <p:spPr>
          <a:ln/>
        </p:spPr>
      </p:sp>
      <p:sp>
        <p:nvSpPr>
          <p:cNvPr id="396292" name="Rectangle 3"/>
          <p:cNvSpPr>
            <a:spLocks noGrp="1" noChangeArrowheads="1"/>
          </p:cNvSpPr>
          <p:nvPr>
            <p:ph type="body" idx="1"/>
          </p:nvPr>
        </p:nvSpPr>
        <p:spPr>
          <a:noFill/>
        </p:spPr>
        <p:txBody>
          <a:bodyPr/>
          <a:lstStyle/>
          <a:p>
            <a:pPr eaLnBrk="1" hangingPunct="1"/>
            <a:r>
              <a:rPr lang="en-US" altLang="en-US"/>
              <a:t>Source:  Del Siegle, Ph.D.</a:t>
            </a:r>
            <a:br>
              <a:rPr lang="en-US" altLang="en-US"/>
            </a:br>
            <a:r>
              <a:rPr lang="en-US" altLang="en-US"/>
              <a:t>Neag School of Education - University of Connecticut</a:t>
            </a:r>
            <a:br>
              <a:rPr lang="en-US" altLang="en-US"/>
            </a:br>
            <a:r>
              <a:rPr lang="en-US" altLang="en-US"/>
              <a:t>del.siegle@uconn.edu</a:t>
            </a:r>
            <a:br>
              <a:rPr lang="en-US" altLang="en-US"/>
            </a:br>
            <a:r>
              <a:rPr lang="en-US" altLang="en-US"/>
              <a:t>www.delsiegle.com</a:t>
            </a:r>
          </a:p>
        </p:txBody>
      </p:sp>
    </p:spTree>
    <p:extLst>
      <p:ext uri="{BB962C8B-B14F-4D97-AF65-F5344CB8AC3E}">
        <p14:creationId xmlns:p14="http://schemas.microsoft.com/office/powerpoint/2010/main" val="407982951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8D629EB-EE6C-4B7E-888A-7EBC0BB1B7AC}" type="slidenum">
              <a:rPr lang="en-US" altLang="en-US" sz="1200" u="none"/>
              <a:pPr eaLnBrk="1" hangingPunct="1"/>
              <a:t>191</a:t>
            </a:fld>
            <a:endParaRPr lang="en-US" altLang="en-US" sz="1200" u="none"/>
          </a:p>
        </p:txBody>
      </p:sp>
      <p:sp>
        <p:nvSpPr>
          <p:cNvPr id="397315" name="Rectangle 2"/>
          <p:cNvSpPr>
            <a:spLocks noGrp="1" noRot="1" noChangeAspect="1" noChangeArrowheads="1" noTextEdit="1"/>
          </p:cNvSpPr>
          <p:nvPr>
            <p:ph type="sldImg"/>
          </p:nvPr>
        </p:nvSpPr>
        <p:spPr>
          <a:ln/>
        </p:spPr>
      </p:sp>
      <p:sp>
        <p:nvSpPr>
          <p:cNvPr id="397316" name="Rectangle 3"/>
          <p:cNvSpPr>
            <a:spLocks noGrp="1" noChangeArrowheads="1"/>
          </p:cNvSpPr>
          <p:nvPr>
            <p:ph type="body" idx="1"/>
          </p:nvPr>
        </p:nvSpPr>
        <p:spPr>
          <a:noFill/>
        </p:spPr>
        <p:txBody>
          <a:bodyPr/>
          <a:lstStyle/>
          <a:p>
            <a:pPr eaLnBrk="1" hangingPunct="1"/>
            <a:r>
              <a:rPr lang="en-US" altLang="en-US"/>
              <a:t>Source:  Del Siegle, Ph.D.</a:t>
            </a:r>
            <a:br>
              <a:rPr lang="en-US" altLang="en-US"/>
            </a:br>
            <a:r>
              <a:rPr lang="en-US" altLang="en-US"/>
              <a:t>Neag School of Education - University of Connecticut</a:t>
            </a:r>
            <a:br>
              <a:rPr lang="en-US" altLang="en-US">
                <a:hlinkClick r:id="rId3"/>
              </a:rPr>
            </a:br>
            <a:r>
              <a:rPr lang="en-US" altLang="en-US">
                <a:hlinkClick r:id="rId3"/>
              </a:rPr>
              <a:t>del.siegle@uconn.edu</a:t>
            </a:r>
            <a:br>
              <a:rPr lang="en-US" altLang="en-US"/>
            </a:br>
            <a:r>
              <a:rPr lang="en-US" altLang="en-US">
                <a:hlinkClick r:id="rId4"/>
              </a:rPr>
              <a:t>www.delsiegle.com</a:t>
            </a:r>
            <a:endParaRPr lang="en-US" altLang="en-US"/>
          </a:p>
        </p:txBody>
      </p:sp>
    </p:spTree>
    <p:extLst>
      <p:ext uri="{BB962C8B-B14F-4D97-AF65-F5344CB8AC3E}">
        <p14:creationId xmlns:p14="http://schemas.microsoft.com/office/powerpoint/2010/main" val="1275395625"/>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A92FF91-8D08-4D65-BC1D-405C227C41B5}" type="slidenum">
              <a:rPr lang="en-US" altLang="en-US" sz="1200" u="none"/>
              <a:pPr eaLnBrk="1" hangingPunct="1"/>
              <a:t>192</a:t>
            </a:fld>
            <a:endParaRPr lang="en-US" altLang="en-US" sz="1200" u="none"/>
          </a:p>
        </p:txBody>
      </p:sp>
      <p:sp>
        <p:nvSpPr>
          <p:cNvPr id="398339" name="Rectangle 2"/>
          <p:cNvSpPr>
            <a:spLocks noGrp="1" noRot="1" noChangeAspect="1" noChangeArrowheads="1" noTextEdit="1"/>
          </p:cNvSpPr>
          <p:nvPr>
            <p:ph type="sldImg"/>
          </p:nvPr>
        </p:nvSpPr>
        <p:spPr>
          <a:ln/>
        </p:spPr>
      </p:sp>
      <p:sp>
        <p:nvSpPr>
          <p:cNvPr id="398340" name="Rectangle 3"/>
          <p:cNvSpPr>
            <a:spLocks noGrp="1" noChangeArrowheads="1"/>
          </p:cNvSpPr>
          <p:nvPr>
            <p:ph type="body" idx="1"/>
          </p:nvPr>
        </p:nvSpPr>
        <p:spPr>
          <a:noFill/>
        </p:spPr>
        <p:txBody>
          <a:bodyPr/>
          <a:lstStyle/>
          <a:p>
            <a:pPr eaLnBrk="1" hangingPunct="1"/>
            <a:r>
              <a:rPr lang="en-US" altLang="en-US"/>
              <a:t>Source:  Del Siegle, Ph.D.</a:t>
            </a:r>
            <a:br>
              <a:rPr lang="en-US" altLang="en-US"/>
            </a:br>
            <a:r>
              <a:rPr lang="en-US" altLang="en-US"/>
              <a:t>Neag School of Education - University of Connecticut</a:t>
            </a:r>
            <a:br>
              <a:rPr lang="en-US" altLang="en-US"/>
            </a:br>
            <a:r>
              <a:rPr lang="en-US" altLang="en-US"/>
              <a:t>del.siegle@uconn.edu</a:t>
            </a:r>
            <a:br>
              <a:rPr lang="en-US" altLang="en-US"/>
            </a:br>
            <a:r>
              <a:rPr lang="en-US" altLang="en-US"/>
              <a:t>www.delsiegle.com</a:t>
            </a:r>
          </a:p>
        </p:txBody>
      </p:sp>
    </p:spTree>
    <p:extLst>
      <p:ext uri="{BB962C8B-B14F-4D97-AF65-F5344CB8AC3E}">
        <p14:creationId xmlns:p14="http://schemas.microsoft.com/office/powerpoint/2010/main" val="254253056"/>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84C5B36-2DA4-4335-96A4-0EDDC6FEF871}" type="slidenum">
              <a:rPr lang="en-US" altLang="en-US" sz="1200" u="none"/>
              <a:pPr eaLnBrk="1" hangingPunct="1"/>
              <a:t>193</a:t>
            </a:fld>
            <a:endParaRPr lang="en-US" altLang="en-US" sz="1200" u="none"/>
          </a:p>
        </p:txBody>
      </p:sp>
      <p:sp>
        <p:nvSpPr>
          <p:cNvPr id="399363" name="Rectangle 2"/>
          <p:cNvSpPr>
            <a:spLocks noGrp="1" noRot="1" noChangeAspect="1" noChangeArrowheads="1" noTextEdit="1"/>
          </p:cNvSpPr>
          <p:nvPr>
            <p:ph type="sldImg"/>
          </p:nvPr>
        </p:nvSpPr>
        <p:spPr>
          <a:ln/>
        </p:spPr>
      </p:sp>
      <p:sp>
        <p:nvSpPr>
          <p:cNvPr id="39936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8613087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AF526B0-AA47-4212-BE99-33116B5E8DF2}" type="slidenum">
              <a:rPr lang="en-US" altLang="en-US" sz="1200" u="none"/>
              <a:pPr eaLnBrk="1" hangingPunct="1"/>
              <a:t>18</a:t>
            </a:fld>
            <a:endParaRPr lang="en-US" altLang="en-US" sz="1200" u="none"/>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125105147"/>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4856718-C634-4040-839F-09C4C5BFBB33}" type="slidenum">
              <a:rPr lang="en-US" altLang="en-US" sz="1200" u="none"/>
              <a:pPr eaLnBrk="1" hangingPunct="1"/>
              <a:t>194</a:t>
            </a:fld>
            <a:endParaRPr lang="en-US" altLang="en-US" sz="1200" u="none"/>
          </a:p>
        </p:txBody>
      </p:sp>
      <p:sp>
        <p:nvSpPr>
          <p:cNvPr id="400387" name="Rectangle 2"/>
          <p:cNvSpPr>
            <a:spLocks noGrp="1" noRot="1" noChangeAspect="1" noChangeArrowheads="1" noTextEdit="1"/>
          </p:cNvSpPr>
          <p:nvPr>
            <p:ph type="sldImg"/>
          </p:nvPr>
        </p:nvSpPr>
        <p:spPr>
          <a:ln/>
        </p:spPr>
      </p:sp>
      <p:sp>
        <p:nvSpPr>
          <p:cNvPr id="400388" name="Rectangle 3"/>
          <p:cNvSpPr>
            <a:spLocks noGrp="1" noChangeArrowheads="1"/>
          </p:cNvSpPr>
          <p:nvPr>
            <p:ph type="body" idx="1"/>
          </p:nvPr>
        </p:nvSpPr>
        <p:spPr>
          <a:noFill/>
        </p:spPr>
        <p:txBody>
          <a:bodyPr/>
          <a:lstStyle/>
          <a:p>
            <a:pPr eaLnBrk="1" hangingPunct="1"/>
            <a:r>
              <a:rPr lang="en-US" altLang="en-US"/>
              <a:t>Source:  Del Siegle, Ph.D.</a:t>
            </a:r>
            <a:br>
              <a:rPr lang="en-US" altLang="en-US"/>
            </a:br>
            <a:r>
              <a:rPr lang="en-US" altLang="en-US"/>
              <a:t>Neag School of Education - University of Connecticut</a:t>
            </a:r>
            <a:br>
              <a:rPr lang="en-US" altLang="en-US"/>
            </a:br>
            <a:r>
              <a:rPr lang="en-US" altLang="en-US"/>
              <a:t>del.siegle@uconn.edu</a:t>
            </a:r>
            <a:br>
              <a:rPr lang="en-US" altLang="en-US"/>
            </a:br>
            <a:r>
              <a:rPr lang="en-US" altLang="en-US"/>
              <a:t>www.delsiegle.com</a:t>
            </a:r>
          </a:p>
          <a:p>
            <a:pPr eaLnBrk="1" hangingPunct="1"/>
            <a:endParaRPr lang="en-US" altLang="en-US"/>
          </a:p>
        </p:txBody>
      </p:sp>
    </p:spTree>
    <p:extLst>
      <p:ext uri="{BB962C8B-B14F-4D97-AF65-F5344CB8AC3E}">
        <p14:creationId xmlns:p14="http://schemas.microsoft.com/office/powerpoint/2010/main" val="111335796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6CCBF86-68BE-485A-A24D-BE000F0ECB12}" type="slidenum">
              <a:rPr lang="en-US" altLang="en-US" sz="1200" u="none"/>
              <a:pPr eaLnBrk="1" hangingPunct="1"/>
              <a:t>195</a:t>
            </a:fld>
            <a:endParaRPr lang="en-US" altLang="en-US" sz="1200" u="none"/>
          </a:p>
        </p:txBody>
      </p:sp>
      <p:sp>
        <p:nvSpPr>
          <p:cNvPr id="401411" name="Rectangle 2"/>
          <p:cNvSpPr>
            <a:spLocks noGrp="1" noRot="1" noChangeAspect="1" noChangeArrowheads="1" noTextEdit="1"/>
          </p:cNvSpPr>
          <p:nvPr>
            <p:ph type="sldImg"/>
          </p:nvPr>
        </p:nvSpPr>
        <p:spPr>
          <a:ln/>
        </p:spPr>
      </p:sp>
      <p:sp>
        <p:nvSpPr>
          <p:cNvPr id="40141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17290260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FFD5E4A-41C9-4D81-949B-8BDF27C3E055}" type="slidenum">
              <a:rPr lang="en-US" altLang="en-US" sz="1200" u="none"/>
              <a:pPr eaLnBrk="1" hangingPunct="1"/>
              <a:t>196</a:t>
            </a:fld>
            <a:endParaRPr lang="en-US" altLang="en-US" sz="1200" u="none"/>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83791295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ACAF82C-B0A8-4108-B8A7-456473842828}" type="slidenum">
              <a:rPr lang="en-US" altLang="en-US" sz="1200" u="none"/>
              <a:pPr eaLnBrk="1" hangingPunct="1"/>
              <a:t>197</a:t>
            </a:fld>
            <a:endParaRPr lang="en-US" altLang="en-US" sz="1200" u="none"/>
          </a:p>
        </p:txBody>
      </p:sp>
      <p:sp>
        <p:nvSpPr>
          <p:cNvPr id="403459" name="Rectangle 2"/>
          <p:cNvSpPr>
            <a:spLocks noGrp="1" noRot="1" noChangeAspect="1" noChangeArrowheads="1" noTextEdit="1"/>
          </p:cNvSpPr>
          <p:nvPr>
            <p:ph type="sldImg"/>
          </p:nvPr>
        </p:nvSpPr>
        <p:spPr>
          <a:ln/>
        </p:spPr>
      </p:sp>
      <p:sp>
        <p:nvSpPr>
          <p:cNvPr id="403460"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61148270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63CAEF1-8635-451A-9FF9-16EDC9BF0144}" type="slidenum">
              <a:rPr lang="en-US" altLang="en-US" sz="1200" u="none"/>
              <a:pPr eaLnBrk="1" hangingPunct="1"/>
              <a:t>198</a:t>
            </a:fld>
            <a:endParaRPr lang="en-US" altLang="en-US" sz="1200" u="none"/>
          </a:p>
        </p:txBody>
      </p:sp>
      <p:sp>
        <p:nvSpPr>
          <p:cNvPr id="404483"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2654590800"/>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DF837B9-7AE2-4C50-A24E-F84C40BE36C0}" type="slidenum">
              <a:rPr lang="en-US" altLang="en-US" sz="1200" u="none"/>
              <a:pPr eaLnBrk="1" hangingPunct="1"/>
              <a:t>199</a:t>
            </a:fld>
            <a:endParaRPr lang="en-US" altLang="en-US" sz="1200" u="none"/>
          </a:p>
        </p:txBody>
      </p:sp>
      <p:sp>
        <p:nvSpPr>
          <p:cNvPr id="405507" name="Rectangle 2"/>
          <p:cNvSpPr>
            <a:spLocks noGrp="1" noRot="1" noChangeAspect="1" noChangeArrowheads="1" noTextEdit="1"/>
          </p:cNvSpPr>
          <p:nvPr>
            <p:ph type="sldImg"/>
          </p:nvPr>
        </p:nvSpPr>
        <p:spPr>
          <a:ln/>
        </p:spPr>
      </p:sp>
      <p:sp>
        <p:nvSpPr>
          <p:cNvPr id="405508" name="Rectangle 3"/>
          <p:cNvSpPr>
            <a:spLocks noGrp="1" noChangeArrowheads="1"/>
          </p:cNvSpPr>
          <p:nvPr>
            <p:ph type="body" idx="1"/>
          </p:nvPr>
        </p:nvSpPr>
        <p:spPr>
          <a:xfrm>
            <a:off x="914400" y="4343400"/>
            <a:ext cx="5029200" cy="4114800"/>
          </a:xfrm>
          <a:noFill/>
        </p:spPr>
        <p:txBody>
          <a:bodyPr/>
          <a:lstStyle/>
          <a:p>
            <a:pPr eaLnBrk="1" hangingPunct="1"/>
            <a:r>
              <a:rPr lang="en-US" altLang="en-US"/>
              <a:t>It is important to progress through the levels logically, the first level of items is the “means”</a:t>
            </a:r>
          </a:p>
          <a:p>
            <a:pPr eaLnBrk="1" hangingPunct="1"/>
            <a:endParaRPr lang="en-US" altLang="en-US"/>
          </a:p>
          <a:p>
            <a:pPr eaLnBrk="1" hangingPunct="1"/>
            <a:r>
              <a:rPr lang="en-US" altLang="en-US" i="1"/>
              <a:t>Source QUAL 150  lectures &amp; text from PQ Systems</a:t>
            </a:r>
          </a:p>
          <a:p>
            <a:pPr eaLnBrk="1" hangingPunct="1"/>
            <a:endParaRPr lang="en-US" altLang="en-US" i="1"/>
          </a:p>
        </p:txBody>
      </p:sp>
    </p:spTree>
    <p:extLst>
      <p:ext uri="{BB962C8B-B14F-4D97-AF65-F5344CB8AC3E}">
        <p14:creationId xmlns:p14="http://schemas.microsoft.com/office/powerpoint/2010/main" val="2159424691"/>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010091C-A8CE-4B28-9425-CB7A3F8E0A25}" type="slidenum">
              <a:rPr lang="en-US" altLang="en-US" sz="1200" u="none"/>
              <a:pPr eaLnBrk="1" hangingPunct="1"/>
              <a:t>200</a:t>
            </a:fld>
            <a:endParaRPr lang="en-US" altLang="en-US" sz="1200" u="none"/>
          </a:p>
        </p:txBody>
      </p:sp>
      <p:sp>
        <p:nvSpPr>
          <p:cNvPr id="406531" name="Rectangle 2"/>
          <p:cNvSpPr>
            <a:spLocks noGrp="1" noRot="1" noChangeAspect="1" noChangeArrowheads="1" noTextEdit="1"/>
          </p:cNvSpPr>
          <p:nvPr>
            <p:ph type="sldImg"/>
          </p:nvPr>
        </p:nvSpPr>
        <p:spPr>
          <a:ln/>
        </p:spPr>
      </p:sp>
      <p:sp>
        <p:nvSpPr>
          <p:cNvPr id="406532"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 </a:t>
            </a:r>
          </a:p>
          <a:p>
            <a:pPr eaLnBrk="1" hangingPunct="1"/>
            <a:r>
              <a:rPr lang="en-US" altLang="en-US" i="1"/>
              <a:t>Source QUAL 150  lectures &amp; text from PQ Systems</a:t>
            </a:r>
          </a:p>
        </p:txBody>
      </p:sp>
    </p:spTree>
    <p:extLst>
      <p:ext uri="{BB962C8B-B14F-4D97-AF65-F5344CB8AC3E}">
        <p14:creationId xmlns:p14="http://schemas.microsoft.com/office/powerpoint/2010/main" val="110319200"/>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8EA4310-C11F-43F3-9BC7-C7C850C60E44}" type="slidenum">
              <a:rPr lang="en-US" altLang="en-US" sz="1200" u="none"/>
              <a:pPr eaLnBrk="1" hangingPunct="1"/>
              <a:t>201</a:t>
            </a:fld>
            <a:endParaRPr lang="en-US" altLang="en-US" sz="1200" u="none"/>
          </a:p>
        </p:txBody>
      </p:sp>
      <p:sp>
        <p:nvSpPr>
          <p:cNvPr id="407555" name="Rectangle 2"/>
          <p:cNvSpPr>
            <a:spLocks noGrp="1" noRot="1" noChangeAspect="1" noChangeArrowheads="1" noTextEdit="1"/>
          </p:cNvSpPr>
          <p:nvPr>
            <p:ph type="sldImg"/>
          </p:nvPr>
        </p:nvSpPr>
        <p:spPr>
          <a:ln/>
        </p:spPr>
      </p:sp>
      <p:sp>
        <p:nvSpPr>
          <p:cNvPr id="407556" name="Rectangle 3"/>
          <p:cNvSpPr>
            <a:spLocks noGrp="1" noChangeArrowheads="1"/>
          </p:cNvSpPr>
          <p:nvPr>
            <p:ph type="body" idx="1"/>
          </p:nvPr>
        </p:nvSpPr>
        <p:spPr>
          <a:xfrm>
            <a:off x="914400" y="4343400"/>
            <a:ext cx="5029200" cy="4114800"/>
          </a:xfrm>
          <a:noFill/>
        </p:spPr>
        <p:txBody>
          <a:bodyPr/>
          <a:lstStyle/>
          <a:p>
            <a:pPr eaLnBrk="1" hangingPunct="1"/>
            <a:r>
              <a:rPr lang="en-US" altLang="en-US" b="1"/>
              <a:t>Why, What, Who, When and Where?</a:t>
            </a:r>
          </a:p>
          <a:p>
            <a:pPr eaLnBrk="1" hangingPunct="1"/>
            <a:r>
              <a:rPr lang="en-US" altLang="en-US"/>
              <a:t>Asking “Why” brings us to Root Cause. </a:t>
            </a:r>
          </a:p>
          <a:p>
            <a:pPr eaLnBrk="1" hangingPunct="1"/>
            <a:r>
              <a:rPr lang="en-US" altLang="en-US"/>
              <a:t>Asking “What” develops action items to accomplish goals and solve problems.</a:t>
            </a:r>
          </a:p>
          <a:p>
            <a:pPr eaLnBrk="1" hangingPunct="1"/>
            <a:r>
              <a:rPr lang="en-US" altLang="en-US"/>
              <a:t>Asking “Who assesses resources and assigns responsibility.</a:t>
            </a:r>
          </a:p>
          <a:p>
            <a:pPr eaLnBrk="1" hangingPunct="1"/>
            <a:r>
              <a:rPr lang="en-US" altLang="en-US"/>
              <a:t>Asking “When” develops a time frame or plan.</a:t>
            </a:r>
          </a:p>
          <a:p>
            <a:pPr eaLnBrk="1" hangingPunct="1"/>
            <a:r>
              <a:rPr lang="en-US" altLang="en-US"/>
              <a:t>Asking “Where” localizes or set criteria for implementation of an action item. </a:t>
            </a:r>
          </a:p>
          <a:p>
            <a:pPr eaLnBrk="1" hangingPunct="1"/>
            <a:endParaRPr lang="en-US" altLang="en-US"/>
          </a:p>
          <a:p>
            <a:pPr eaLnBrk="1" hangingPunct="1"/>
            <a:r>
              <a:rPr lang="en-US" altLang="en-US" i="1"/>
              <a:t>Source QUAL 150  lectures &amp; text from PQ Systems</a:t>
            </a:r>
          </a:p>
          <a:p>
            <a:pPr eaLnBrk="1" hangingPunct="1"/>
            <a:endParaRPr lang="en-US" altLang="en-US" i="1"/>
          </a:p>
          <a:p>
            <a:pPr eaLnBrk="1" hangingPunct="1"/>
            <a:endParaRPr lang="en-US" altLang="en-US"/>
          </a:p>
          <a:p>
            <a:pPr eaLnBrk="1" hangingPunct="1"/>
            <a:endParaRPr lang="en-US" altLang="en-US"/>
          </a:p>
        </p:txBody>
      </p:sp>
    </p:spTree>
    <p:extLst>
      <p:ext uri="{BB962C8B-B14F-4D97-AF65-F5344CB8AC3E}">
        <p14:creationId xmlns:p14="http://schemas.microsoft.com/office/powerpoint/2010/main" val="484208493"/>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87890CA-CBD8-4587-8F77-2BAFD18486A6}" type="slidenum">
              <a:rPr lang="en-US" altLang="en-US" sz="1200" u="none"/>
              <a:pPr eaLnBrk="1" hangingPunct="1"/>
              <a:t>202</a:t>
            </a:fld>
            <a:endParaRPr lang="en-US" altLang="en-US" sz="1200" u="none"/>
          </a:p>
        </p:txBody>
      </p:sp>
      <p:sp>
        <p:nvSpPr>
          <p:cNvPr id="408579" name="Rectangle 2"/>
          <p:cNvSpPr>
            <a:spLocks noGrp="1" noRot="1" noChangeAspect="1" noChangeArrowheads="1" noTextEdit="1"/>
          </p:cNvSpPr>
          <p:nvPr>
            <p:ph type="sldImg"/>
          </p:nvPr>
        </p:nvSpPr>
        <p:spPr>
          <a:ln/>
        </p:spPr>
      </p:sp>
      <p:sp>
        <p:nvSpPr>
          <p:cNvPr id="40858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179248928"/>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D00D007-FA2E-4A54-9CE3-D01E5021FC84}" type="slidenum">
              <a:rPr lang="en-US" altLang="en-US" sz="1200" u="none"/>
              <a:pPr eaLnBrk="1" hangingPunct="1"/>
              <a:t>203</a:t>
            </a:fld>
            <a:endParaRPr lang="en-US" altLang="en-US" sz="1200" u="none"/>
          </a:p>
        </p:txBody>
      </p:sp>
      <p:sp>
        <p:nvSpPr>
          <p:cNvPr id="409603" name="Rectangle 2"/>
          <p:cNvSpPr>
            <a:spLocks noGrp="1" noRot="1" noChangeAspect="1" noChangeArrowheads="1" noTextEdit="1"/>
          </p:cNvSpPr>
          <p:nvPr>
            <p:ph type="sldImg"/>
          </p:nvPr>
        </p:nvSpPr>
        <p:spPr>
          <a:ln/>
        </p:spPr>
      </p:sp>
      <p:sp>
        <p:nvSpPr>
          <p:cNvPr id="409604" name="Rectangle 3"/>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4518757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11BCC24-1B71-4F0C-A3DD-18736DD6B1D4}" type="slidenum">
              <a:rPr lang="en-US" altLang="en-US" sz="1200" u="none"/>
              <a:pPr eaLnBrk="1" hangingPunct="1"/>
              <a:t>19</a:t>
            </a:fld>
            <a:endParaRPr lang="en-US" altLang="en-US" sz="1200" u="none"/>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544335680"/>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7EE7C02-C358-4827-9B6F-404E4A42AE3F}" type="slidenum">
              <a:rPr lang="en-US" altLang="en-US" sz="1200" u="none"/>
              <a:pPr eaLnBrk="1" hangingPunct="1"/>
              <a:t>204</a:t>
            </a:fld>
            <a:endParaRPr lang="en-US" altLang="en-US" sz="1200" u="none"/>
          </a:p>
        </p:txBody>
      </p:sp>
      <p:sp>
        <p:nvSpPr>
          <p:cNvPr id="410627" name="Rectangle 2"/>
          <p:cNvSpPr>
            <a:spLocks noGrp="1" noRot="1" noChangeAspect="1" noChangeArrowheads="1" noTextEdit="1"/>
          </p:cNvSpPr>
          <p:nvPr>
            <p:ph type="sldImg"/>
          </p:nvPr>
        </p:nvSpPr>
        <p:spPr>
          <a:ln/>
        </p:spPr>
      </p:sp>
      <p:sp>
        <p:nvSpPr>
          <p:cNvPr id="41062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841678311"/>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85F91D7-A02C-49D4-AEAC-5CE05D558378}" type="slidenum">
              <a:rPr lang="en-US" altLang="en-US" sz="1200" u="none"/>
              <a:pPr eaLnBrk="1" hangingPunct="1"/>
              <a:t>205</a:t>
            </a:fld>
            <a:endParaRPr lang="en-US" altLang="en-US" sz="1200" u="none"/>
          </a:p>
        </p:txBody>
      </p:sp>
      <p:sp>
        <p:nvSpPr>
          <p:cNvPr id="411651" name="Rectangle 2"/>
          <p:cNvSpPr>
            <a:spLocks noGrp="1" noRot="1" noChangeAspect="1" noChangeArrowheads="1" noTextEdit="1"/>
          </p:cNvSpPr>
          <p:nvPr>
            <p:ph type="sldImg"/>
          </p:nvPr>
        </p:nvSpPr>
        <p:spPr>
          <a:ln/>
        </p:spPr>
      </p:sp>
      <p:sp>
        <p:nvSpPr>
          <p:cNvPr id="41165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681602991"/>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A432C5B-DAB6-4DD8-9F91-509F28AAA47B}" type="slidenum">
              <a:rPr lang="en-US" altLang="en-US" sz="1200" u="none"/>
              <a:pPr eaLnBrk="1" hangingPunct="1"/>
              <a:t>206</a:t>
            </a:fld>
            <a:endParaRPr lang="en-US" altLang="en-US" sz="1200" u="none"/>
          </a:p>
        </p:txBody>
      </p:sp>
      <p:sp>
        <p:nvSpPr>
          <p:cNvPr id="412675" name="Rectangle 2"/>
          <p:cNvSpPr>
            <a:spLocks noGrp="1" noRot="1" noChangeAspect="1" noChangeArrowheads="1" noTextEdit="1"/>
          </p:cNvSpPr>
          <p:nvPr>
            <p:ph type="sldImg"/>
          </p:nvPr>
        </p:nvSpPr>
        <p:spPr>
          <a:ln/>
        </p:spPr>
      </p:sp>
      <p:sp>
        <p:nvSpPr>
          <p:cNvPr id="41267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637920023"/>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C3D6813-2D07-41DE-B2E3-6C91721338B4}" type="slidenum">
              <a:rPr lang="en-US" altLang="en-US" sz="1200" u="none"/>
              <a:pPr eaLnBrk="1" hangingPunct="1"/>
              <a:t>207</a:t>
            </a:fld>
            <a:endParaRPr lang="en-US" altLang="en-US" sz="1200" u="none"/>
          </a:p>
        </p:txBody>
      </p:sp>
      <p:sp>
        <p:nvSpPr>
          <p:cNvPr id="413699" name="Rectangle 2"/>
          <p:cNvSpPr>
            <a:spLocks noGrp="1" noRot="1" noChangeAspect="1" noChangeArrowheads="1" noTextEdit="1"/>
          </p:cNvSpPr>
          <p:nvPr>
            <p:ph type="sldImg"/>
          </p:nvPr>
        </p:nvSpPr>
        <p:spPr>
          <a:ln/>
        </p:spPr>
      </p:sp>
      <p:sp>
        <p:nvSpPr>
          <p:cNvPr id="413700"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1667991314"/>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D1638C75-015C-4DAC-B31D-4479EF79DE49}" type="slidenum">
              <a:rPr lang="en-US" altLang="en-US" sz="1200" u="none"/>
              <a:pPr eaLnBrk="1" hangingPunct="1"/>
              <a:t>208</a:t>
            </a:fld>
            <a:endParaRPr lang="en-US" altLang="en-US" sz="1200" u="none"/>
          </a:p>
        </p:txBody>
      </p:sp>
      <p:sp>
        <p:nvSpPr>
          <p:cNvPr id="414723" name="Rectangle 2"/>
          <p:cNvSpPr>
            <a:spLocks noGrp="1" noRot="1" noChangeAspect="1" noChangeArrowheads="1" noTextEdit="1"/>
          </p:cNvSpPr>
          <p:nvPr>
            <p:ph type="sldImg"/>
          </p:nvPr>
        </p:nvSpPr>
        <p:spPr>
          <a:ln/>
        </p:spPr>
      </p:sp>
      <p:sp>
        <p:nvSpPr>
          <p:cNvPr id="41472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958361412"/>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AB42B83-5C81-40D9-8709-B6E54205CC86}" type="slidenum">
              <a:rPr lang="en-US" altLang="en-US" sz="1200" u="none"/>
              <a:pPr eaLnBrk="1" hangingPunct="1"/>
              <a:t>209</a:t>
            </a:fld>
            <a:endParaRPr lang="en-US" altLang="en-US" sz="1200" u="none"/>
          </a:p>
        </p:txBody>
      </p:sp>
      <p:sp>
        <p:nvSpPr>
          <p:cNvPr id="415747" name="Rectangle 2"/>
          <p:cNvSpPr>
            <a:spLocks noGrp="1" noRot="1" noChangeAspect="1" noChangeArrowheads="1" noTextEdit="1"/>
          </p:cNvSpPr>
          <p:nvPr>
            <p:ph type="sldImg"/>
          </p:nvPr>
        </p:nvSpPr>
        <p:spPr>
          <a:ln/>
        </p:spPr>
      </p:sp>
      <p:sp>
        <p:nvSpPr>
          <p:cNvPr id="41574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05277968"/>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37FBB89-6FDB-4F4D-9C36-5F781100D609}" type="slidenum">
              <a:rPr lang="en-US" altLang="en-US" sz="1200" u="none"/>
              <a:pPr eaLnBrk="1" hangingPunct="1"/>
              <a:t>210</a:t>
            </a:fld>
            <a:endParaRPr lang="en-US" altLang="en-US" sz="1200" u="none"/>
          </a:p>
        </p:txBody>
      </p:sp>
      <p:sp>
        <p:nvSpPr>
          <p:cNvPr id="416771" name="Rectangle 2"/>
          <p:cNvSpPr>
            <a:spLocks noGrp="1" noRot="1" noChangeAspect="1" noChangeArrowheads="1" noTextEdit="1"/>
          </p:cNvSpPr>
          <p:nvPr>
            <p:ph type="sldImg"/>
          </p:nvPr>
        </p:nvSpPr>
        <p:spPr>
          <a:ln/>
        </p:spPr>
      </p:sp>
      <p:sp>
        <p:nvSpPr>
          <p:cNvPr id="41677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035994811"/>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CFA6C33-D660-4CEA-9561-644346F347CC}" type="slidenum">
              <a:rPr lang="en-US" altLang="en-US" sz="1200" u="none"/>
              <a:pPr eaLnBrk="1" hangingPunct="1"/>
              <a:t>211</a:t>
            </a:fld>
            <a:endParaRPr lang="en-US" altLang="en-US" sz="1200" u="none"/>
          </a:p>
        </p:txBody>
      </p:sp>
      <p:sp>
        <p:nvSpPr>
          <p:cNvPr id="417795" name="Rectangle 2"/>
          <p:cNvSpPr>
            <a:spLocks noGrp="1" noRot="1" noChangeAspect="1" noChangeArrowheads="1" noTextEdit="1"/>
          </p:cNvSpPr>
          <p:nvPr>
            <p:ph type="sldImg"/>
          </p:nvPr>
        </p:nvSpPr>
        <p:spPr>
          <a:ln/>
        </p:spPr>
      </p:sp>
      <p:sp>
        <p:nvSpPr>
          <p:cNvPr id="41779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05852030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8B323EE-FCA5-49C2-9962-802689006386}" type="slidenum">
              <a:rPr lang="en-US" altLang="en-US" sz="1200" u="none"/>
              <a:pPr eaLnBrk="1" hangingPunct="1"/>
              <a:t>212</a:t>
            </a:fld>
            <a:endParaRPr lang="en-US" altLang="en-US" sz="1200" u="none"/>
          </a:p>
        </p:txBody>
      </p:sp>
      <p:sp>
        <p:nvSpPr>
          <p:cNvPr id="418819" name="Rectangle 2"/>
          <p:cNvSpPr>
            <a:spLocks noGrp="1" noRot="1" noChangeAspect="1" noChangeArrowheads="1" noTextEdit="1"/>
          </p:cNvSpPr>
          <p:nvPr>
            <p:ph type="sldImg"/>
          </p:nvPr>
        </p:nvSpPr>
        <p:spPr>
          <a:ln/>
        </p:spPr>
      </p:sp>
      <p:sp>
        <p:nvSpPr>
          <p:cNvPr id="41882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160890327"/>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C5A7026-28C1-4D2E-BF09-9F7AD261A494}" type="slidenum">
              <a:rPr lang="en-US" altLang="en-US" sz="1200" u="none"/>
              <a:pPr eaLnBrk="1" hangingPunct="1"/>
              <a:t>213</a:t>
            </a:fld>
            <a:endParaRPr lang="en-US" altLang="en-US" sz="1200" u="none"/>
          </a:p>
        </p:txBody>
      </p:sp>
      <p:sp>
        <p:nvSpPr>
          <p:cNvPr id="419843" name="Rectangle 2"/>
          <p:cNvSpPr>
            <a:spLocks noGrp="1" noRot="1" noChangeAspect="1" noChangeArrowheads="1" noTextEdit="1"/>
          </p:cNvSpPr>
          <p:nvPr>
            <p:ph type="sldImg"/>
          </p:nvPr>
        </p:nvSpPr>
        <p:spPr>
          <a:ln/>
        </p:spPr>
      </p:sp>
      <p:sp>
        <p:nvSpPr>
          <p:cNvPr id="41984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716952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BC38AB1-A5DA-41CA-AD4E-F555203B895C}" type="slidenum">
              <a:rPr lang="en-US" altLang="en-US" sz="1200" u="none"/>
              <a:pPr eaLnBrk="1" hangingPunct="1"/>
              <a:t>20</a:t>
            </a:fld>
            <a:endParaRPr lang="en-US" altLang="en-US" sz="1200" u="none"/>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130326776"/>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4116735-45F7-487C-92BE-EAFDDB7FFB92}" type="slidenum">
              <a:rPr lang="en-US" altLang="en-US" sz="1200" u="none"/>
              <a:pPr eaLnBrk="1" hangingPunct="1"/>
              <a:t>214</a:t>
            </a:fld>
            <a:endParaRPr lang="en-US" altLang="en-US" sz="1200" u="none"/>
          </a:p>
        </p:txBody>
      </p:sp>
      <p:sp>
        <p:nvSpPr>
          <p:cNvPr id="420867" name="Rectangle 2"/>
          <p:cNvSpPr>
            <a:spLocks noGrp="1" noRot="1" noChangeAspect="1" noChangeArrowheads="1" noTextEdit="1"/>
          </p:cNvSpPr>
          <p:nvPr>
            <p:ph type="sldImg"/>
          </p:nvPr>
        </p:nvSpPr>
        <p:spPr>
          <a:ln/>
        </p:spPr>
      </p:sp>
      <p:sp>
        <p:nvSpPr>
          <p:cNvPr id="42086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135372695"/>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D9FA60D9-6688-4887-92F7-0A3E4A5AD852}" type="slidenum">
              <a:rPr lang="en-US" altLang="en-US" sz="1200" u="none"/>
              <a:pPr eaLnBrk="1" hangingPunct="1"/>
              <a:t>215</a:t>
            </a:fld>
            <a:endParaRPr lang="en-US" altLang="en-US" sz="1200" u="none"/>
          </a:p>
        </p:txBody>
      </p:sp>
      <p:sp>
        <p:nvSpPr>
          <p:cNvPr id="421891" name="Rectangle 2"/>
          <p:cNvSpPr>
            <a:spLocks noGrp="1" noRot="1" noChangeAspect="1" noChangeArrowheads="1" noTextEdit="1"/>
          </p:cNvSpPr>
          <p:nvPr>
            <p:ph type="sldImg"/>
          </p:nvPr>
        </p:nvSpPr>
        <p:spPr>
          <a:ln/>
        </p:spPr>
      </p:sp>
      <p:sp>
        <p:nvSpPr>
          <p:cNvPr id="42189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12657537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9CF5197-18B2-4344-A5BB-5087682A2259}" type="slidenum">
              <a:rPr lang="en-US" altLang="en-US" sz="1200" u="none"/>
              <a:pPr eaLnBrk="1" hangingPunct="1"/>
              <a:t>216</a:t>
            </a:fld>
            <a:endParaRPr lang="en-US" altLang="en-US" sz="1200" u="none"/>
          </a:p>
        </p:txBody>
      </p:sp>
      <p:sp>
        <p:nvSpPr>
          <p:cNvPr id="422915" name="Rectangle 2"/>
          <p:cNvSpPr>
            <a:spLocks noGrp="1" noRot="1" noChangeAspect="1" noChangeArrowheads="1" noTextEdit="1"/>
          </p:cNvSpPr>
          <p:nvPr>
            <p:ph type="sldImg"/>
          </p:nvPr>
        </p:nvSpPr>
        <p:spPr>
          <a:ln/>
        </p:spPr>
      </p:sp>
      <p:sp>
        <p:nvSpPr>
          <p:cNvPr id="42291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489792609"/>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6633418E-0636-435C-B681-78A7B501DF69}" type="slidenum">
              <a:rPr lang="en-US" altLang="en-US" sz="1200" u="none"/>
              <a:pPr eaLnBrk="1" hangingPunct="1"/>
              <a:t>217</a:t>
            </a:fld>
            <a:endParaRPr lang="en-US" altLang="en-US" sz="1200" u="none"/>
          </a:p>
        </p:txBody>
      </p:sp>
      <p:sp>
        <p:nvSpPr>
          <p:cNvPr id="423939" name="Rectangle 2"/>
          <p:cNvSpPr>
            <a:spLocks noGrp="1" noRot="1" noChangeAspect="1" noChangeArrowheads="1" noTextEdit="1"/>
          </p:cNvSpPr>
          <p:nvPr>
            <p:ph type="sldImg"/>
          </p:nvPr>
        </p:nvSpPr>
        <p:spPr>
          <a:ln/>
        </p:spPr>
      </p:sp>
      <p:sp>
        <p:nvSpPr>
          <p:cNvPr id="42394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857423701"/>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2D2B91C-B78F-4671-98AD-01189EEA7F1C}" type="slidenum">
              <a:rPr lang="en-US" altLang="en-US" sz="1200" u="none"/>
              <a:pPr eaLnBrk="1" hangingPunct="1"/>
              <a:t>218</a:t>
            </a:fld>
            <a:endParaRPr lang="en-US" altLang="en-US" sz="1200" u="none"/>
          </a:p>
        </p:txBody>
      </p:sp>
      <p:sp>
        <p:nvSpPr>
          <p:cNvPr id="424963" name="Rectangle 2"/>
          <p:cNvSpPr>
            <a:spLocks noGrp="1" noRot="1" noChangeAspect="1" noChangeArrowheads="1" noTextEdit="1"/>
          </p:cNvSpPr>
          <p:nvPr>
            <p:ph type="sldImg"/>
          </p:nvPr>
        </p:nvSpPr>
        <p:spPr>
          <a:ln/>
        </p:spPr>
      </p:sp>
      <p:sp>
        <p:nvSpPr>
          <p:cNvPr id="42496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287253282"/>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245D1C6-F5CD-4B9D-A4C4-8398A026719B}" type="slidenum">
              <a:rPr lang="en-US" altLang="en-US" sz="1200" u="none"/>
              <a:pPr eaLnBrk="1" hangingPunct="1"/>
              <a:t>219</a:t>
            </a:fld>
            <a:endParaRPr lang="en-US" altLang="en-US" sz="1200" u="none"/>
          </a:p>
        </p:txBody>
      </p:sp>
      <p:sp>
        <p:nvSpPr>
          <p:cNvPr id="425987" name="Rectangle 2"/>
          <p:cNvSpPr>
            <a:spLocks noGrp="1" noRot="1" noChangeAspect="1" noChangeArrowheads="1" noTextEdit="1"/>
          </p:cNvSpPr>
          <p:nvPr>
            <p:ph type="sldImg"/>
          </p:nvPr>
        </p:nvSpPr>
        <p:spPr>
          <a:ln/>
        </p:spPr>
      </p:sp>
      <p:sp>
        <p:nvSpPr>
          <p:cNvPr id="42598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135163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268C422-EB63-40EE-AE27-63DF4EB6425A}" type="slidenum">
              <a:rPr lang="en-US" altLang="en-US" sz="1200" u="none"/>
              <a:pPr eaLnBrk="1" hangingPunct="1"/>
              <a:t>2</a:t>
            </a:fld>
            <a:endParaRPr lang="en-US" altLang="en-US" sz="1200" u="none"/>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821420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0E74D10-2412-4DAD-9CF2-D670DE2A9539}" type="slidenum">
              <a:rPr lang="en-US" altLang="en-US" sz="1200" u="none"/>
              <a:pPr eaLnBrk="1" hangingPunct="1"/>
              <a:t>21</a:t>
            </a:fld>
            <a:endParaRPr lang="en-US" altLang="en-US" sz="1200" u="none"/>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6780374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770F580-8884-4039-8F52-906314E22A9B}" type="slidenum">
              <a:rPr lang="en-US" altLang="en-US" sz="1200" u="none"/>
              <a:pPr eaLnBrk="1" hangingPunct="1"/>
              <a:t>22</a:t>
            </a:fld>
            <a:endParaRPr lang="en-US" altLang="en-US" sz="1200" u="none"/>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122731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2D4E94B-A43A-4178-A1F1-C947CC6E7EBB}" type="slidenum">
              <a:rPr lang="en-US" altLang="en-US" sz="1200" u="none"/>
              <a:pPr eaLnBrk="1" hangingPunct="1"/>
              <a:t>23</a:t>
            </a:fld>
            <a:endParaRPr lang="en-US" altLang="en-US" sz="1200" u="none"/>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p:spPr>
        <p:txBody>
          <a:bodyPr/>
          <a:lstStyle/>
          <a:p>
            <a:pPr eaLnBrk="1" hangingPunct="1"/>
            <a:r>
              <a:rPr lang="en-US" altLang="en-US"/>
              <a:t>Source: http://www.itl.nist.gov/</a:t>
            </a:r>
          </a:p>
        </p:txBody>
      </p:sp>
    </p:spTree>
    <p:extLst>
      <p:ext uri="{BB962C8B-B14F-4D97-AF65-F5344CB8AC3E}">
        <p14:creationId xmlns:p14="http://schemas.microsoft.com/office/powerpoint/2010/main" val="42032606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95F78F8-D588-4BAC-BE69-D759298141C2}" type="slidenum">
              <a:rPr lang="en-US" altLang="en-US" sz="1200" u="none"/>
              <a:pPr eaLnBrk="1" hangingPunct="1"/>
              <a:t>24</a:t>
            </a:fld>
            <a:endParaRPr lang="en-US" altLang="en-US" sz="1200" u="none"/>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p:spPr>
        <p:txBody>
          <a:bodyPr/>
          <a:lstStyle/>
          <a:p>
            <a:pPr eaLnBrk="1" hangingPunct="1"/>
            <a:r>
              <a:rPr lang="en-US" altLang="en-US"/>
              <a:t>Source: http://www.itl.nist.gov/</a:t>
            </a:r>
          </a:p>
        </p:txBody>
      </p:sp>
    </p:spTree>
    <p:extLst>
      <p:ext uri="{BB962C8B-B14F-4D97-AF65-F5344CB8AC3E}">
        <p14:creationId xmlns:p14="http://schemas.microsoft.com/office/powerpoint/2010/main" val="34520215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7C8E3D9-F048-4790-A7F8-1DEF03213F1C}" type="slidenum">
              <a:rPr lang="en-US" altLang="en-US" sz="1200" u="none"/>
              <a:pPr eaLnBrk="1" hangingPunct="1"/>
              <a:t>25</a:t>
            </a:fld>
            <a:endParaRPr lang="en-US" altLang="en-US" sz="1200" u="none"/>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p:spPr>
        <p:txBody>
          <a:bodyPr/>
          <a:lstStyle/>
          <a:p>
            <a:pPr eaLnBrk="1" hangingPunct="1"/>
            <a:r>
              <a:rPr lang="en-US" altLang="en-US"/>
              <a:t>Source: http://www.itl.nist.gov/</a:t>
            </a:r>
          </a:p>
        </p:txBody>
      </p:sp>
    </p:spTree>
    <p:extLst>
      <p:ext uri="{BB962C8B-B14F-4D97-AF65-F5344CB8AC3E}">
        <p14:creationId xmlns:p14="http://schemas.microsoft.com/office/powerpoint/2010/main" val="6624086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8B50088-F57D-40B4-95A2-4C60B60FC5F8}" type="slidenum">
              <a:rPr lang="en-US" altLang="en-US" sz="1200" u="none"/>
              <a:pPr eaLnBrk="1" hangingPunct="1"/>
              <a:t>27</a:t>
            </a:fld>
            <a:endParaRPr lang="en-US" altLang="en-US" sz="1200" u="none"/>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822088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6231B12D-23F3-46E3-B3A8-D5530F922911}" type="slidenum">
              <a:rPr lang="en-US" altLang="en-US" sz="1200" u="none"/>
              <a:pPr eaLnBrk="1" hangingPunct="1"/>
              <a:t>28</a:t>
            </a:fld>
            <a:endParaRPr lang="en-US" altLang="en-US" sz="1200" u="none"/>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5690766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8C0A943-E01F-4B02-AA9D-E1A1FB079511}" type="slidenum">
              <a:rPr lang="en-US" altLang="en-US" sz="1200" u="none"/>
              <a:pPr eaLnBrk="1" hangingPunct="1"/>
              <a:t>29</a:t>
            </a:fld>
            <a:endParaRPr lang="en-US" altLang="en-US" sz="1200" u="none"/>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699161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08BE34C-9349-406B-9B9D-0740E8D6B788}" type="slidenum">
              <a:rPr lang="en-US" altLang="en-US" sz="1200" u="none"/>
              <a:pPr eaLnBrk="1" hangingPunct="1"/>
              <a:t>30</a:t>
            </a:fld>
            <a:endParaRPr lang="en-US" altLang="en-US" sz="1200" u="none"/>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21262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EF9E75B-69CA-49AB-9F8A-13C902595259}" type="slidenum">
              <a:rPr lang="en-US" altLang="en-US" sz="1200" u="none"/>
              <a:pPr eaLnBrk="1" hangingPunct="1"/>
              <a:t>31</a:t>
            </a:fld>
            <a:endParaRPr lang="en-US" altLang="en-US" sz="1200" u="none"/>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583446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D9086EE-2C29-460D-88B6-1D23B426D68E}" type="slidenum">
              <a:rPr lang="en-US" altLang="en-US" sz="1200" u="none"/>
              <a:pPr eaLnBrk="1" hangingPunct="1"/>
              <a:t>3</a:t>
            </a:fld>
            <a:endParaRPr lang="en-US" altLang="en-US" sz="1200" u="none"/>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251617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94CE2DC-E6F5-4DAA-940A-689DFC3DE123}" type="slidenum">
              <a:rPr lang="en-US" altLang="en-US" sz="1200" u="none"/>
              <a:pPr eaLnBrk="1" hangingPunct="1"/>
              <a:t>32</a:t>
            </a:fld>
            <a:endParaRPr lang="en-US" altLang="en-US" sz="1200" u="none"/>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6053828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719588C-0611-448E-88D9-525819EF12B2}" type="slidenum">
              <a:rPr lang="en-US" altLang="en-US" sz="1200" u="none"/>
              <a:pPr eaLnBrk="1" hangingPunct="1"/>
              <a:t>33</a:t>
            </a:fld>
            <a:endParaRPr lang="en-US" altLang="en-US" sz="1200" u="none"/>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8297933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DC5BD2E1-14CA-4A13-828A-5F0716D5E3A2}" type="slidenum">
              <a:rPr lang="en-US" altLang="en-US" sz="1200" u="none"/>
              <a:pPr eaLnBrk="1" hangingPunct="1"/>
              <a:t>35</a:t>
            </a:fld>
            <a:endParaRPr lang="en-US" altLang="en-US" sz="1200" u="none"/>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p:spPr>
        <p:txBody>
          <a:bodyPr/>
          <a:lstStyle/>
          <a:p>
            <a:pPr eaLnBrk="1" hangingPunct="1"/>
            <a:r>
              <a:rPr lang="en-US" altLang="en-US"/>
              <a:t>Source: http://www.itl.nist.gov/</a:t>
            </a:r>
          </a:p>
        </p:txBody>
      </p:sp>
    </p:spTree>
    <p:extLst>
      <p:ext uri="{BB962C8B-B14F-4D97-AF65-F5344CB8AC3E}">
        <p14:creationId xmlns:p14="http://schemas.microsoft.com/office/powerpoint/2010/main" val="3144401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F241AF7-B294-4AA3-B882-B10CF2B47DD6}" type="slidenum">
              <a:rPr lang="en-US" altLang="en-US" sz="1200" u="none"/>
              <a:pPr eaLnBrk="1" hangingPunct="1"/>
              <a:t>36</a:t>
            </a:fld>
            <a:endParaRPr lang="en-US" altLang="en-US" sz="1200" u="none"/>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p:spPr>
        <p:txBody>
          <a:bodyPr/>
          <a:lstStyle/>
          <a:p>
            <a:pPr eaLnBrk="1" hangingPunct="1"/>
            <a:r>
              <a:rPr lang="en-US" altLang="en-US"/>
              <a:t>Source: http://www.itl.nist.gov/</a:t>
            </a:r>
          </a:p>
        </p:txBody>
      </p:sp>
    </p:spTree>
    <p:extLst>
      <p:ext uri="{BB962C8B-B14F-4D97-AF65-F5344CB8AC3E}">
        <p14:creationId xmlns:p14="http://schemas.microsoft.com/office/powerpoint/2010/main" val="28373592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BEB1EF4-F2E4-462A-B2F0-40FC97BC2A86}" type="slidenum">
              <a:rPr lang="en-US" altLang="en-US" sz="1200" u="none"/>
              <a:pPr eaLnBrk="1" hangingPunct="1"/>
              <a:t>37</a:t>
            </a:fld>
            <a:endParaRPr lang="en-US" altLang="en-US" sz="1200" u="none"/>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5894317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3D57080-349B-4CB4-8A5B-74AF6E7BC419}" type="slidenum">
              <a:rPr lang="en-US" altLang="en-US" sz="1200" u="none"/>
              <a:pPr eaLnBrk="1" hangingPunct="1"/>
              <a:t>38</a:t>
            </a:fld>
            <a:endParaRPr lang="en-US" altLang="en-US" sz="1200" u="none"/>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1309501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1411729-D365-4910-A9D5-74D795E4CFC6}" type="slidenum">
              <a:rPr lang="en-US" altLang="en-US" sz="1200" u="none"/>
              <a:pPr eaLnBrk="1" hangingPunct="1"/>
              <a:t>42</a:t>
            </a:fld>
            <a:endParaRPr lang="en-US" altLang="en-US" sz="1200" u="none"/>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p:spPr>
        <p:txBody>
          <a:bodyPr/>
          <a:lstStyle/>
          <a:p>
            <a:pPr eaLnBrk="1" hangingPunct="1"/>
            <a:r>
              <a:rPr lang="en-US" altLang="en-US"/>
              <a:t>Notes</a:t>
            </a:r>
          </a:p>
          <a:p>
            <a:pPr eaLnBrk="1" hangingPunct="1"/>
            <a:endParaRPr lang="en-US" altLang="en-US"/>
          </a:p>
        </p:txBody>
      </p:sp>
    </p:spTree>
    <p:extLst>
      <p:ext uri="{BB962C8B-B14F-4D97-AF65-F5344CB8AC3E}">
        <p14:creationId xmlns:p14="http://schemas.microsoft.com/office/powerpoint/2010/main" val="23904494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C91890E-C401-4A14-97F2-C5625C5CC3E9}" type="slidenum">
              <a:rPr lang="en-US" altLang="en-US" sz="1200" u="none"/>
              <a:pPr eaLnBrk="1" hangingPunct="1"/>
              <a:t>43</a:t>
            </a:fld>
            <a:endParaRPr lang="en-US" altLang="en-US" sz="1200" u="none"/>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p:spPr>
        <p:txBody>
          <a:bodyPr/>
          <a:lstStyle/>
          <a:p>
            <a:pPr eaLnBrk="1" hangingPunct="1"/>
            <a:r>
              <a:rPr lang="en-US" altLang="en-US"/>
              <a:t>Notes</a:t>
            </a:r>
          </a:p>
          <a:p>
            <a:pPr eaLnBrk="1" hangingPunct="1"/>
            <a:endParaRPr lang="en-US" altLang="en-US"/>
          </a:p>
        </p:txBody>
      </p:sp>
    </p:spTree>
    <p:extLst>
      <p:ext uri="{BB962C8B-B14F-4D97-AF65-F5344CB8AC3E}">
        <p14:creationId xmlns:p14="http://schemas.microsoft.com/office/powerpoint/2010/main" val="1749671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32DA3BE-149A-4F58-B9C5-59E9CDB24A89}" type="slidenum">
              <a:rPr lang="en-US" altLang="en-US" sz="1200" u="none"/>
              <a:pPr eaLnBrk="1" hangingPunct="1"/>
              <a:t>45</a:t>
            </a:fld>
            <a:endParaRPr lang="en-US" altLang="en-US" sz="1200" u="none"/>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8467482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8DB4B1E-AD63-465A-9E70-7F8EDE19628C}" type="slidenum">
              <a:rPr lang="en-US" altLang="en-US" sz="1200" u="none"/>
              <a:pPr eaLnBrk="1" hangingPunct="1"/>
              <a:t>46</a:t>
            </a:fld>
            <a:endParaRPr lang="en-US" altLang="en-US" sz="1200" u="none"/>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p:spPr>
        <p:txBody>
          <a:bodyPr/>
          <a:lstStyle/>
          <a:p>
            <a:pPr eaLnBrk="1" hangingPunct="1"/>
            <a:r>
              <a:rPr lang="en-US" altLang="en-US"/>
              <a:t>Notes</a:t>
            </a:r>
          </a:p>
          <a:p>
            <a:pPr eaLnBrk="1" hangingPunct="1"/>
            <a:endParaRPr lang="en-US" altLang="en-US"/>
          </a:p>
        </p:txBody>
      </p:sp>
    </p:spTree>
    <p:extLst>
      <p:ext uri="{BB962C8B-B14F-4D97-AF65-F5344CB8AC3E}">
        <p14:creationId xmlns:p14="http://schemas.microsoft.com/office/powerpoint/2010/main" val="6155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9CB4439-B1B4-4912-97C2-A276A5F56B35}" type="slidenum">
              <a:rPr lang="en-US" altLang="en-US" sz="1200" u="none"/>
              <a:pPr eaLnBrk="1" hangingPunct="1"/>
              <a:t>5</a:t>
            </a:fld>
            <a:endParaRPr lang="en-US" altLang="en-US" sz="1200" u="none"/>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876690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F141D5D-BB53-44C6-BAB1-20E18939F1EF}" type="slidenum">
              <a:rPr lang="en-US" altLang="en-US" sz="1200" u="none"/>
              <a:pPr eaLnBrk="1" hangingPunct="1"/>
              <a:t>47</a:t>
            </a:fld>
            <a:endParaRPr lang="en-US" altLang="en-US" sz="1200" u="none"/>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6997753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1214A28-5B5E-4D54-A8F5-576576EEF1E6}" type="slidenum">
              <a:rPr lang="en-US" altLang="en-US" sz="1200" u="none"/>
              <a:pPr eaLnBrk="1" hangingPunct="1"/>
              <a:t>48</a:t>
            </a:fld>
            <a:endParaRPr lang="en-US" altLang="en-US" sz="1200" u="none"/>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1854224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3A0BB0C-809B-4088-B8CB-FA2A77C7699C}" type="slidenum">
              <a:rPr lang="en-US" altLang="en-US" sz="1200" u="none"/>
              <a:pPr eaLnBrk="1" hangingPunct="1"/>
              <a:t>49</a:t>
            </a:fld>
            <a:endParaRPr lang="en-US" altLang="en-US" sz="1200" u="none"/>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noFill/>
        </p:spPr>
        <p:txBody>
          <a:bodyPr/>
          <a:lstStyle/>
          <a:p>
            <a:pPr eaLnBrk="1" hangingPunct="1"/>
            <a:r>
              <a:rPr lang="en-US" altLang="en-US"/>
              <a:t>Source: http://www.itl.nist.gov/</a:t>
            </a:r>
          </a:p>
        </p:txBody>
      </p:sp>
    </p:spTree>
    <p:extLst>
      <p:ext uri="{BB962C8B-B14F-4D97-AF65-F5344CB8AC3E}">
        <p14:creationId xmlns:p14="http://schemas.microsoft.com/office/powerpoint/2010/main" val="5664682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6091287-F610-4A8F-B16E-4F98425E81B3}" type="slidenum">
              <a:rPr lang="en-US" altLang="en-US" sz="1200" u="none"/>
              <a:pPr eaLnBrk="1" hangingPunct="1"/>
              <a:t>50</a:t>
            </a:fld>
            <a:endParaRPr lang="en-US" altLang="en-US" sz="1200" u="none"/>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p:spPr>
        <p:txBody>
          <a:bodyPr/>
          <a:lstStyle/>
          <a:p>
            <a:pPr eaLnBrk="1" hangingPunct="1"/>
            <a:r>
              <a:rPr lang="en-US" altLang="en-US"/>
              <a:t>Source: http://www.itl.nist.gov/</a:t>
            </a:r>
          </a:p>
        </p:txBody>
      </p:sp>
    </p:spTree>
    <p:extLst>
      <p:ext uri="{BB962C8B-B14F-4D97-AF65-F5344CB8AC3E}">
        <p14:creationId xmlns:p14="http://schemas.microsoft.com/office/powerpoint/2010/main" val="411796680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90C0B97-3D05-4BC2-AAEF-888D5747D390}" type="slidenum">
              <a:rPr lang="en-US" altLang="en-US" sz="1200" u="none"/>
              <a:pPr eaLnBrk="1" hangingPunct="1"/>
              <a:t>51</a:t>
            </a:fld>
            <a:endParaRPr lang="en-US" altLang="en-US" sz="1200" u="none"/>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p:spPr>
        <p:txBody>
          <a:bodyPr/>
          <a:lstStyle/>
          <a:p>
            <a:pPr eaLnBrk="1" hangingPunct="1"/>
            <a:r>
              <a:rPr lang="en-US" altLang="en-US"/>
              <a:t>Source: http://www.itl.nist.gov/ (Dataplot Reference Manual)</a:t>
            </a:r>
          </a:p>
        </p:txBody>
      </p:sp>
    </p:spTree>
    <p:extLst>
      <p:ext uri="{BB962C8B-B14F-4D97-AF65-F5344CB8AC3E}">
        <p14:creationId xmlns:p14="http://schemas.microsoft.com/office/powerpoint/2010/main" val="14659138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6674B96-7789-4873-9D65-E3AA54CA4EFA}" type="slidenum">
              <a:rPr lang="en-US" altLang="en-US" sz="1200" u="none"/>
              <a:pPr eaLnBrk="1" hangingPunct="1"/>
              <a:t>52</a:t>
            </a:fld>
            <a:endParaRPr lang="en-US" altLang="en-US" sz="1200" u="none"/>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3810228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4329FE0-F215-467A-A2A4-A8606A24DDE7}" type="slidenum">
              <a:rPr lang="en-US" altLang="en-US" sz="1200" u="none"/>
              <a:pPr eaLnBrk="1" hangingPunct="1"/>
              <a:t>53</a:t>
            </a:fld>
            <a:endParaRPr lang="en-US" altLang="en-US" sz="1200" u="none"/>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3033129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2471B26-F734-4E1C-ACD6-462EB2A0C19D}" type="slidenum">
              <a:rPr lang="en-US" altLang="en-US" sz="1200" u="none"/>
              <a:pPr eaLnBrk="1" hangingPunct="1"/>
              <a:t>54</a:t>
            </a:fld>
            <a:endParaRPr lang="en-US" altLang="en-US" sz="1200" u="none"/>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1329289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64D2A825-E033-496C-A3F1-7585F30ADB1B}" type="slidenum">
              <a:rPr lang="en-US" altLang="en-US" sz="1200" u="none"/>
              <a:pPr eaLnBrk="1" hangingPunct="1"/>
              <a:t>55</a:t>
            </a:fld>
            <a:endParaRPr lang="en-US" altLang="en-US" sz="1200" u="none"/>
          </a:p>
        </p:txBody>
      </p:sp>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2157942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665CB4C5-F74B-421D-B713-178C8BD4EBCA}" type="slidenum">
              <a:rPr lang="en-US" altLang="en-US" sz="1200" u="none"/>
              <a:pPr eaLnBrk="1" hangingPunct="1"/>
              <a:t>56</a:t>
            </a:fld>
            <a:endParaRPr lang="en-US" altLang="en-US" sz="1200" u="none"/>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819871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9A702C9-EB98-49AD-A12F-BFA37700F8F9}" type="slidenum">
              <a:rPr lang="en-US" altLang="en-US" sz="1200" u="none"/>
              <a:pPr eaLnBrk="1" hangingPunct="1"/>
              <a:t>6</a:t>
            </a:fld>
            <a:endParaRPr lang="en-US" altLang="en-US" sz="1200" u="none"/>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xfrm>
            <a:off x="685800" y="4343400"/>
            <a:ext cx="5638800" cy="1219200"/>
          </a:xfrm>
          <a:noFill/>
        </p:spPr>
        <p:txBody>
          <a:bodyPr/>
          <a:lstStyle/>
          <a:p>
            <a:pPr eaLnBrk="1" hangingPunct="1">
              <a:lnSpc>
                <a:spcPct val="80000"/>
              </a:lnSpc>
            </a:pPr>
            <a:r>
              <a:rPr lang="en-US" altLang="en-US"/>
              <a:t>The PDSA Cycle has been explained many different ways by many different Guru’s. It has been repackage several times and is essential technique in all current quality systems…</a:t>
            </a:r>
          </a:p>
          <a:p>
            <a:pPr eaLnBrk="1" hangingPunct="1">
              <a:lnSpc>
                <a:spcPct val="80000"/>
              </a:lnSpc>
            </a:pPr>
            <a:endParaRPr lang="en-US" altLang="en-US" sz="800" b="1"/>
          </a:p>
          <a:p>
            <a:pPr eaLnBrk="1" hangingPunct="1">
              <a:lnSpc>
                <a:spcPct val="80000"/>
              </a:lnSpc>
            </a:pPr>
            <a:r>
              <a:rPr lang="en-US" altLang="en-US" b="1"/>
              <a:t>The DMAIC Methodology</a:t>
            </a:r>
            <a:endParaRPr lang="en-US" altLang="en-US"/>
          </a:p>
          <a:p>
            <a:pPr eaLnBrk="1" hangingPunct="1">
              <a:lnSpc>
                <a:spcPct val="80000"/>
              </a:lnSpc>
            </a:pPr>
            <a:r>
              <a:rPr lang="en-US" altLang="en-US"/>
              <a:t>Improvement teams use the DMAIC methodology to root out and eliminate the causes of defects:</a:t>
            </a:r>
            <a:endParaRPr lang="en-US" altLang="en-US" sz="1000"/>
          </a:p>
        </p:txBody>
      </p:sp>
      <p:sp>
        <p:nvSpPr>
          <p:cNvPr id="231429" name="Text Box 4"/>
          <p:cNvSpPr txBox="1">
            <a:spLocks noChangeArrowheads="1"/>
          </p:cNvSpPr>
          <p:nvPr/>
        </p:nvSpPr>
        <p:spPr bwMode="auto">
          <a:xfrm>
            <a:off x="685800" y="5867400"/>
            <a:ext cx="3810000" cy="164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571500" indent="571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lvl="1" eaLnBrk="1" hangingPunct="1"/>
            <a:r>
              <a:rPr lang="en-US" altLang="en-US" sz="1200" b="1" u="none">
                <a:latin typeface="Times New Roman" panose="02020603050405020304" pitchFamily="18" charset="0"/>
              </a:rPr>
              <a:t>D</a:t>
            </a:r>
            <a:r>
              <a:rPr lang="en-US" altLang="en-US" sz="1200" u="none">
                <a:latin typeface="Times New Roman" panose="02020603050405020304" pitchFamily="18" charset="0"/>
              </a:rPr>
              <a:t>    Define a problem or improvement opportunity.</a:t>
            </a:r>
            <a:endParaRPr lang="en-US" altLang="en-US" sz="1200" b="1" u="none">
              <a:latin typeface="Times New Roman" panose="02020603050405020304" pitchFamily="18" charset="0"/>
            </a:endParaRPr>
          </a:p>
          <a:p>
            <a:pPr lvl="1" eaLnBrk="1" hangingPunct="1"/>
            <a:r>
              <a:rPr lang="en-US" altLang="en-US" sz="1200" b="1" u="none">
                <a:latin typeface="Times New Roman" panose="02020603050405020304" pitchFamily="18" charset="0"/>
              </a:rPr>
              <a:t>M</a:t>
            </a:r>
            <a:r>
              <a:rPr lang="en-US" altLang="en-US" sz="1200" u="none">
                <a:latin typeface="Times New Roman" panose="02020603050405020304" pitchFamily="18" charset="0"/>
              </a:rPr>
              <a:t>   Measure process performance.</a:t>
            </a:r>
            <a:endParaRPr lang="en-US" altLang="en-US" sz="1200" b="1" u="none">
              <a:latin typeface="Times New Roman" panose="02020603050405020304" pitchFamily="18" charset="0"/>
            </a:endParaRPr>
          </a:p>
          <a:p>
            <a:pPr lvl="1" eaLnBrk="1" hangingPunct="1"/>
            <a:r>
              <a:rPr lang="en-US" altLang="en-US" sz="1200" b="1" u="none">
                <a:latin typeface="Times New Roman" panose="02020603050405020304" pitchFamily="18" charset="0"/>
              </a:rPr>
              <a:t>A</a:t>
            </a:r>
            <a:r>
              <a:rPr lang="en-US" altLang="en-US" sz="1200" u="none">
                <a:latin typeface="Times New Roman" panose="02020603050405020304" pitchFamily="18" charset="0"/>
              </a:rPr>
              <a:t>    Analyze the process to determine the root causes of</a:t>
            </a:r>
          </a:p>
          <a:p>
            <a:pPr lvl="1" eaLnBrk="1" hangingPunct="1"/>
            <a:r>
              <a:rPr lang="en-US" altLang="en-US" sz="1200" u="none">
                <a:latin typeface="Times New Roman" panose="02020603050405020304" pitchFamily="18" charset="0"/>
              </a:rPr>
              <a:t>       poor performance; determine whether the process can </a:t>
            </a:r>
          </a:p>
          <a:p>
            <a:pPr lvl="1" eaLnBrk="1" hangingPunct="1"/>
            <a:r>
              <a:rPr lang="en-US" altLang="en-US" sz="1200" u="none">
                <a:latin typeface="Times New Roman" panose="02020603050405020304" pitchFamily="18" charset="0"/>
              </a:rPr>
              <a:t>       be improved or should be redesigned.</a:t>
            </a:r>
            <a:endParaRPr lang="en-US" altLang="en-US" sz="1200" b="1" u="none">
              <a:latin typeface="Times New Roman" panose="02020603050405020304" pitchFamily="18" charset="0"/>
            </a:endParaRPr>
          </a:p>
          <a:p>
            <a:pPr lvl="1" eaLnBrk="1" hangingPunct="1"/>
            <a:r>
              <a:rPr lang="en-US" altLang="en-US" sz="1200" b="1" u="none">
                <a:latin typeface="Times New Roman" panose="02020603050405020304" pitchFamily="18" charset="0"/>
              </a:rPr>
              <a:t>I</a:t>
            </a:r>
            <a:r>
              <a:rPr lang="en-US" altLang="en-US" sz="1200" u="none">
                <a:latin typeface="Times New Roman" panose="02020603050405020304" pitchFamily="18" charset="0"/>
              </a:rPr>
              <a:t>     Improve the process by attacking root causes.</a:t>
            </a:r>
            <a:endParaRPr lang="en-US" altLang="en-US" sz="1200" b="1" u="none">
              <a:latin typeface="Times New Roman" panose="02020603050405020304" pitchFamily="18" charset="0"/>
            </a:endParaRPr>
          </a:p>
          <a:p>
            <a:pPr lvl="1" eaLnBrk="1" hangingPunct="1"/>
            <a:r>
              <a:rPr lang="en-US" altLang="en-US" sz="1200" b="1" u="none">
                <a:latin typeface="Times New Roman" panose="02020603050405020304" pitchFamily="18" charset="0"/>
              </a:rPr>
              <a:t>C   </a:t>
            </a:r>
            <a:r>
              <a:rPr lang="en-US" altLang="en-US" sz="1200" u="none">
                <a:latin typeface="Times New Roman" panose="02020603050405020304" pitchFamily="18" charset="0"/>
              </a:rPr>
              <a:t>Control the improved process to hold the gains.</a:t>
            </a:r>
          </a:p>
          <a:p>
            <a:pPr eaLnBrk="1" hangingPunct="1">
              <a:spcBef>
                <a:spcPct val="50000"/>
              </a:spcBef>
            </a:pPr>
            <a:endParaRPr lang="en-US" altLang="en-US" sz="1200" u="none">
              <a:latin typeface="Times New Roman" panose="02020603050405020304" pitchFamily="18" charset="0"/>
            </a:endParaRPr>
          </a:p>
        </p:txBody>
      </p:sp>
      <p:pic>
        <p:nvPicPr>
          <p:cNvPr id="231430" name="Picture 5" descr="The DMAIC Methodolog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5562600"/>
            <a:ext cx="1508125" cy="275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80866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D13980CF-4FDA-4A54-8A47-74F49BA2C036}" type="slidenum">
              <a:rPr lang="en-US" altLang="en-US" sz="1200" u="none"/>
              <a:pPr eaLnBrk="1" hangingPunct="1"/>
              <a:t>57</a:t>
            </a:fld>
            <a:endParaRPr lang="en-US" altLang="en-US" sz="1200" u="none"/>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71206017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BE4B9AD-E215-4184-BB4F-5397A7585D49}" type="slidenum">
              <a:rPr lang="en-US" altLang="en-US" sz="1200" u="none"/>
              <a:pPr eaLnBrk="1" hangingPunct="1"/>
              <a:t>58</a:t>
            </a:fld>
            <a:endParaRPr lang="en-US" altLang="en-US" sz="1200" u="none"/>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636034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E4841EF-E172-4C1D-9671-061556C0EB85}" type="slidenum">
              <a:rPr lang="en-US" altLang="en-US" sz="1200" u="none"/>
              <a:pPr eaLnBrk="1" hangingPunct="1"/>
              <a:t>59</a:t>
            </a:fld>
            <a:endParaRPr lang="en-US" altLang="en-US" sz="1200" u="none"/>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3547073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176BA7B-DF77-4C92-8A51-D4164D6B6E4A}" type="slidenum">
              <a:rPr lang="en-US" altLang="en-US" sz="1200" u="none"/>
              <a:pPr eaLnBrk="1" hangingPunct="1"/>
              <a:t>60</a:t>
            </a:fld>
            <a:endParaRPr lang="en-US" altLang="en-US" sz="1200" u="none"/>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0860232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47F0258-FF55-4EDA-A71C-CBA8C2C784F1}" type="slidenum">
              <a:rPr lang="en-US" altLang="en-US" sz="1200" u="none"/>
              <a:pPr eaLnBrk="1" hangingPunct="1"/>
              <a:t>61</a:t>
            </a:fld>
            <a:endParaRPr lang="en-US" altLang="en-US" sz="1200" u="none"/>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8209954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5C97224-AA1D-41E5-A48E-2105DC6FB9C0}" type="slidenum">
              <a:rPr lang="en-US" altLang="en-US" sz="1200" u="none"/>
              <a:pPr eaLnBrk="1" hangingPunct="1"/>
              <a:t>62</a:t>
            </a:fld>
            <a:endParaRPr lang="en-US" altLang="en-US" sz="1200" u="none"/>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4781236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50CB313-7205-414E-9AB9-FB0C3189B151}" type="slidenum">
              <a:rPr lang="en-US" altLang="en-US" sz="1200" u="none"/>
              <a:pPr eaLnBrk="1" hangingPunct="1"/>
              <a:t>63</a:t>
            </a:fld>
            <a:endParaRPr lang="en-US" altLang="en-US" sz="1200" u="none"/>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7909692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AE312DC-3792-455A-8B69-89BFC112F1BE}" type="slidenum">
              <a:rPr lang="en-US" altLang="en-US" sz="1200" u="none"/>
              <a:pPr eaLnBrk="1" hangingPunct="1"/>
              <a:t>64</a:t>
            </a:fld>
            <a:endParaRPr lang="en-US" altLang="en-US" sz="1200" u="none"/>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7036669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8CBE7805-548B-428D-B9DC-0DFF83906799}" type="slidenum">
              <a:rPr lang="en-US" altLang="en-US" sz="1200" u="none"/>
              <a:pPr eaLnBrk="1" hangingPunct="1"/>
              <a:t>65</a:t>
            </a:fld>
            <a:endParaRPr lang="en-US" altLang="en-US" sz="1200" u="none"/>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noFill/>
        </p:spPr>
        <p:txBody>
          <a:bodyPr/>
          <a:lstStyle/>
          <a:p>
            <a:pPr eaLnBrk="1" hangingPunct="1"/>
            <a:r>
              <a:rPr lang="en-US" altLang="en-US"/>
              <a:t>Notes: </a:t>
            </a:r>
            <a:r>
              <a:rPr lang="en-US" altLang="en-US" sz="1400" b="1">
                <a:latin typeface="Times New Roman" panose="02020603050405020304" pitchFamily="18" charset="0"/>
              </a:rPr>
              <a:t>The presence of a team member with a statistical techniques background and experience is highly recommended. One goal of every Action Team is to increase &amp; expand this knowledge, experience and the use of scientific decision making!!</a:t>
            </a:r>
          </a:p>
        </p:txBody>
      </p:sp>
    </p:spTree>
    <p:extLst>
      <p:ext uri="{BB962C8B-B14F-4D97-AF65-F5344CB8AC3E}">
        <p14:creationId xmlns:p14="http://schemas.microsoft.com/office/powerpoint/2010/main" val="37352896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6F6DBED4-8E1E-41FB-AB46-F62B622309D7}" type="slidenum">
              <a:rPr lang="en-US" altLang="en-US" sz="1200" u="none"/>
              <a:pPr eaLnBrk="1" hangingPunct="1"/>
              <a:t>66</a:t>
            </a:fld>
            <a:endParaRPr lang="en-US" altLang="en-US" sz="1200" u="none"/>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413357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04ED184-8DE6-4C49-9FC4-CF6A8E0C09BB}" type="slidenum">
              <a:rPr lang="en-US" altLang="en-US" sz="1200" u="none"/>
              <a:pPr eaLnBrk="1" hangingPunct="1"/>
              <a:t>7</a:t>
            </a:fld>
            <a:endParaRPr lang="en-US" altLang="en-US" sz="1200" u="none"/>
          </a:p>
        </p:txBody>
      </p:sp>
      <p:sp>
        <p:nvSpPr>
          <p:cNvPr id="232451" name="Rectangle 2"/>
          <p:cNvSpPr>
            <a:spLocks noGrp="1" noRot="1" noChangeAspect="1" noChangeArrowheads="1" noTextEdit="1"/>
          </p:cNvSpPr>
          <p:nvPr>
            <p:ph type="sldImg"/>
          </p:nvPr>
        </p:nvSpPr>
        <p:spPr>
          <a:xfrm>
            <a:off x="1136650" y="371475"/>
            <a:ext cx="4600575" cy="3451225"/>
          </a:xfrm>
          <a:ln/>
        </p:spPr>
      </p:sp>
      <p:sp>
        <p:nvSpPr>
          <p:cNvPr id="232452" name="Rectangle 3"/>
          <p:cNvSpPr>
            <a:spLocks noGrp="1" noChangeArrowheads="1"/>
          </p:cNvSpPr>
          <p:nvPr>
            <p:ph type="body" idx="1"/>
          </p:nvPr>
        </p:nvSpPr>
        <p:spPr>
          <a:xfrm>
            <a:off x="896938" y="4352925"/>
            <a:ext cx="5076825" cy="4129088"/>
          </a:xfrm>
          <a:noFill/>
        </p:spPr>
        <p:txBody>
          <a:bodyPr lIns="90607" tIns="45303" rIns="90607" bIns="45303"/>
          <a:lstStyle/>
          <a:p>
            <a:pPr eaLnBrk="1" hangingPunct="1"/>
            <a:r>
              <a:rPr lang="en-US" altLang="en-US" sz="1400"/>
              <a:t>The comparison of our CI process to the DMAIC or Six sigma process</a:t>
            </a:r>
          </a:p>
        </p:txBody>
      </p:sp>
    </p:spTree>
    <p:extLst>
      <p:ext uri="{BB962C8B-B14F-4D97-AF65-F5344CB8AC3E}">
        <p14:creationId xmlns:p14="http://schemas.microsoft.com/office/powerpoint/2010/main" val="230847970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97469D8-9480-484A-A93C-264780A58325}" type="slidenum">
              <a:rPr lang="en-US" altLang="en-US" sz="1200" u="none"/>
              <a:pPr eaLnBrk="1" hangingPunct="1"/>
              <a:t>67</a:t>
            </a:fld>
            <a:endParaRPr lang="en-US" altLang="en-US" sz="1200" u="none"/>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9773846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C82ABF8A-9AC9-490B-8EC8-1B3FFF92D5DC}" type="slidenum">
              <a:rPr lang="en-US" altLang="en-US" sz="1200" u="none"/>
              <a:pPr eaLnBrk="1" hangingPunct="1"/>
              <a:t>68</a:t>
            </a:fld>
            <a:endParaRPr lang="en-US" altLang="en-US" sz="1200" u="none"/>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p:spPr>
        <p:txBody>
          <a:bodyPr/>
          <a:lstStyle/>
          <a:p>
            <a:pPr eaLnBrk="1" hangingPunct="1"/>
            <a:r>
              <a:rPr lang="en-US" altLang="en-US" sz="1600" b="1"/>
              <a:t>Notes:</a:t>
            </a:r>
            <a:r>
              <a:rPr lang="en-US" altLang="en-US"/>
              <a:t> </a:t>
            </a:r>
            <a:r>
              <a:rPr lang="en-US" altLang="en-US" sz="1600" b="1">
                <a:latin typeface="Times New Roman" panose="02020603050405020304" pitchFamily="18" charset="0"/>
              </a:rPr>
              <a:t>A side note that may be of interest to those in academia is that most all of the quality Guru,s came out of the electronic industry’s or have electrical engineering backgrounds. This is primary the fact that quality initiatives and technical or more complicated items require greater reliability. </a:t>
            </a:r>
            <a:r>
              <a:rPr lang="en-US" altLang="en-US"/>
              <a:t> </a:t>
            </a:r>
          </a:p>
        </p:txBody>
      </p:sp>
    </p:spTree>
    <p:extLst>
      <p:ext uri="{BB962C8B-B14F-4D97-AF65-F5344CB8AC3E}">
        <p14:creationId xmlns:p14="http://schemas.microsoft.com/office/powerpoint/2010/main" val="3554829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9D60740-FE68-4621-9126-99BF47FA851A}" type="slidenum">
              <a:rPr lang="en-US" altLang="en-US" sz="1200" u="none"/>
              <a:pPr eaLnBrk="1" hangingPunct="1"/>
              <a:t>69</a:t>
            </a:fld>
            <a:endParaRPr lang="en-US" altLang="en-US" sz="1200" u="none"/>
          </a:p>
        </p:txBody>
      </p:sp>
      <p:sp>
        <p:nvSpPr>
          <p:cNvPr id="289795" name="Rectangle 2"/>
          <p:cNvSpPr>
            <a:spLocks noGrp="1" noRot="1" noChangeAspect="1" noChangeArrowheads="1" noTextEdit="1"/>
          </p:cNvSpPr>
          <p:nvPr>
            <p:ph type="sldImg"/>
          </p:nvPr>
        </p:nvSpPr>
        <p:spPr>
          <a:ln/>
        </p:spPr>
      </p:sp>
      <p:sp>
        <p:nvSpPr>
          <p:cNvPr id="28979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2419812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6982ECF-D522-4177-994E-DAA2A8418F17}" type="slidenum">
              <a:rPr lang="en-US" altLang="en-US" sz="1200" u="none"/>
              <a:pPr eaLnBrk="1" hangingPunct="1"/>
              <a:t>70</a:t>
            </a:fld>
            <a:endParaRPr lang="en-US" altLang="en-US" sz="1200" u="none"/>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986573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F22909C1-C88B-468B-8DD2-CCCD17954D5A}" type="slidenum">
              <a:rPr lang="en-US" altLang="en-US" sz="1200" u="none"/>
              <a:pPr eaLnBrk="1" hangingPunct="1"/>
              <a:t>71</a:t>
            </a:fld>
            <a:endParaRPr lang="en-US" altLang="en-US" sz="1200" u="none"/>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9646583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791782F-1DC7-40DE-8162-FC3407E17F60}" type="slidenum">
              <a:rPr lang="en-US" altLang="en-US" sz="1200" u="none"/>
              <a:pPr eaLnBrk="1" hangingPunct="1"/>
              <a:t>72</a:t>
            </a:fld>
            <a:endParaRPr lang="en-US" altLang="en-US" sz="1200" u="none"/>
          </a:p>
        </p:txBody>
      </p:sp>
      <p:sp>
        <p:nvSpPr>
          <p:cNvPr id="292867" name="Rectangle 2"/>
          <p:cNvSpPr>
            <a:spLocks noGrp="1" noRot="1" noChangeAspect="1" noChangeArrowheads="1" noTextEdit="1"/>
          </p:cNvSpPr>
          <p:nvPr>
            <p:ph type="sldImg"/>
          </p:nvPr>
        </p:nvSpPr>
        <p:spPr>
          <a:ln/>
        </p:spPr>
      </p:sp>
      <p:sp>
        <p:nvSpPr>
          <p:cNvPr id="29286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19793083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686435C-38BE-4755-88D7-D524E7AC9945}" type="slidenum">
              <a:rPr lang="en-US" altLang="en-US" sz="1200" u="none"/>
              <a:pPr eaLnBrk="1" hangingPunct="1"/>
              <a:t>73</a:t>
            </a:fld>
            <a:endParaRPr lang="en-US" altLang="en-US" sz="1200" u="none"/>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601363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54E3859-6667-4B4F-8D81-0F1069518D23}" type="slidenum">
              <a:rPr lang="en-US" altLang="en-US" sz="1200" u="none"/>
              <a:pPr eaLnBrk="1" hangingPunct="1"/>
              <a:t>74</a:t>
            </a:fld>
            <a:endParaRPr lang="en-US" altLang="en-US" sz="1200" u="none"/>
          </a:p>
        </p:txBody>
      </p:sp>
      <p:sp>
        <p:nvSpPr>
          <p:cNvPr id="294915" name="Rectangle 2"/>
          <p:cNvSpPr>
            <a:spLocks noGrp="1" noRot="1" noChangeAspect="1" noChangeArrowheads="1" noTextEdit="1"/>
          </p:cNvSpPr>
          <p:nvPr>
            <p:ph type="sldImg"/>
          </p:nvPr>
        </p:nvSpPr>
        <p:spPr>
          <a:xfrm>
            <a:off x="1136650" y="371475"/>
            <a:ext cx="4600575" cy="3451225"/>
          </a:xfrm>
          <a:ln/>
        </p:spPr>
      </p:sp>
      <p:sp>
        <p:nvSpPr>
          <p:cNvPr id="294916" name="Rectangle 3"/>
          <p:cNvSpPr>
            <a:spLocks noChangeArrowheads="1"/>
          </p:cNvSpPr>
          <p:nvPr/>
        </p:nvSpPr>
        <p:spPr bwMode="auto">
          <a:xfrm>
            <a:off x="914400" y="4121150"/>
            <a:ext cx="5078413" cy="412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97" tIns="45299" rIns="90597" bIns="45299"/>
          <a:lstStyle>
            <a:lvl1pPr defTabSz="906463" eaLnBrk="0" hangingPunct="0">
              <a:defRPr sz="2200" u="sng">
                <a:solidFill>
                  <a:schemeClr val="tx1"/>
                </a:solidFill>
                <a:latin typeface="Arial" panose="020B0604020202020204" pitchFamily="34" charset="0"/>
              </a:defRPr>
            </a:lvl1pPr>
            <a:lvl2pPr marL="742950" indent="-285750" defTabSz="906463" eaLnBrk="0" hangingPunct="0">
              <a:defRPr sz="2200" u="sng">
                <a:solidFill>
                  <a:schemeClr val="tx1"/>
                </a:solidFill>
                <a:latin typeface="Arial" panose="020B0604020202020204" pitchFamily="34" charset="0"/>
              </a:defRPr>
            </a:lvl2pPr>
            <a:lvl3pPr marL="1143000" indent="-228600" defTabSz="906463" eaLnBrk="0" hangingPunct="0">
              <a:defRPr sz="2200" u="sng">
                <a:solidFill>
                  <a:schemeClr val="tx1"/>
                </a:solidFill>
                <a:latin typeface="Arial" panose="020B0604020202020204" pitchFamily="34" charset="0"/>
              </a:defRPr>
            </a:lvl3pPr>
            <a:lvl4pPr marL="1600200" indent="-228600" defTabSz="906463" eaLnBrk="0" hangingPunct="0">
              <a:defRPr sz="2200" u="sng">
                <a:solidFill>
                  <a:schemeClr val="tx1"/>
                </a:solidFill>
                <a:latin typeface="Arial" panose="020B0604020202020204" pitchFamily="34" charset="0"/>
              </a:defRPr>
            </a:lvl4pPr>
            <a:lvl5pPr marL="2057400" indent="-228600" defTabSz="906463" eaLnBrk="0" hangingPunct="0">
              <a:defRPr sz="2200" u="sng">
                <a:solidFill>
                  <a:schemeClr val="tx1"/>
                </a:solidFill>
                <a:latin typeface="Arial" panose="020B0604020202020204" pitchFamily="34" charset="0"/>
              </a:defRPr>
            </a:lvl5pPr>
            <a:lvl6pPr marL="2514600" indent="-228600" defTabSz="90646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0646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0646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06463"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endParaRPr lang="en-US" altLang="en-US" sz="1400" u="none"/>
          </a:p>
        </p:txBody>
      </p:sp>
      <p:sp>
        <p:nvSpPr>
          <p:cNvPr id="294917" name="Rectangle 4"/>
          <p:cNvSpPr>
            <a:spLocks noGrp="1" noChangeArrowheads="1"/>
          </p:cNvSpPr>
          <p:nvPr>
            <p:ph type="body" idx="1"/>
          </p:nvPr>
        </p:nvSpPr>
        <p:spPr>
          <a:xfrm>
            <a:off x="896938" y="4352925"/>
            <a:ext cx="5076825" cy="4129088"/>
          </a:xfrm>
          <a:noFill/>
        </p:spPr>
        <p:txBody>
          <a:bodyPr/>
          <a:lstStyle/>
          <a:p>
            <a:pPr eaLnBrk="1" hangingPunct="1"/>
            <a:r>
              <a:rPr lang="en-US" altLang="en-US" sz="1400">
                <a:latin typeface="Times New Roman" panose="02020603050405020304" pitchFamily="18" charset="0"/>
              </a:rPr>
              <a:t>As we have shown, it is very important to remember that: </a:t>
            </a:r>
            <a:r>
              <a:rPr lang="en-US" altLang="en-US" sz="1400" b="1" i="1">
                <a:latin typeface="Times New Roman" panose="02020603050405020304" pitchFamily="18" charset="0"/>
              </a:rPr>
              <a:t>Process Variation is expected to be RANDOM</a:t>
            </a:r>
          </a:p>
          <a:p>
            <a:pPr lvl="1" eaLnBrk="1" hangingPunct="1"/>
            <a:endParaRPr lang="en-US" altLang="en-US" sz="1400" b="1" i="1">
              <a:latin typeface="Times New Roman" panose="02020603050405020304" pitchFamily="18" charset="0"/>
            </a:endParaRPr>
          </a:p>
          <a:p>
            <a:pPr eaLnBrk="1" hangingPunct="1"/>
            <a:r>
              <a:rPr lang="en-US" altLang="en-US" sz="1400">
                <a:latin typeface="Times New Roman" panose="02020603050405020304" pitchFamily="18" charset="0"/>
              </a:rPr>
              <a:t>If it’s NOT, then you need to start looking for signals in your process to help you understand what is going on.</a:t>
            </a:r>
          </a:p>
          <a:p>
            <a:pPr eaLnBrk="1" hangingPunct="1"/>
            <a:endParaRPr lang="en-US" altLang="en-US" sz="1400">
              <a:latin typeface="Times New Roman" panose="02020603050405020304" pitchFamily="18" charset="0"/>
            </a:endParaRPr>
          </a:p>
          <a:p>
            <a:pPr eaLnBrk="1" hangingPunct="1"/>
            <a:r>
              <a:rPr lang="en-US" altLang="en-US" sz="1400">
                <a:latin typeface="Times New Roman" panose="02020603050405020304" pitchFamily="18" charset="0"/>
              </a:rPr>
              <a:t>Note that there are examples of Non-Random events such as tool wear in a manufacturing process.  In this case, the affect of the non-random event (tool ware) needs to be removed from our process monitoring or our method of control needs to be modified.  This is done using a modified control chart, or endpoint control, discussed later.</a:t>
            </a:r>
          </a:p>
          <a:p>
            <a:pPr lvl="1" eaLnBrk="1" hangingPunct="1"/>
            <a:r>
              <a:rPr lang="en-US" altLang="en-US" sz="1400">
                <a:latin typeface="Times New Roman" panose="02020603050405020304" pitchFamily="18" charset="0"/>
              </a:rPr>
              <a:t> </a:t>
            </a:r>
          </a:p>
          <a:p>
            <a:pPr lvl="1" eaLnBrk="1" hangingPunct="1"/>
            <a:endParaRPr lang="en-US" altLang="en-US" sz="1400">
              <a:latin typeface="Times New Roman" panose="02020603050405020304" pitchFamily="18" charset="0"/>
            </a:endParaRPr>
          </a:p>
        </p:txBody>
      </p:sp>
    </p:spTree>
    <p:extLst>
      <p:ext uri="{BB962C8B-B14F-4D97-AF65-F5344CB8AC3E}">
        <p14:creationId xmlns:p14="http://schemas.microsoft.com/office/powerpoint/2010/main" val="14704797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C1DC1FF-52CB-49FE-8D8E-964A1A291B59}" type="slidenum">
              <a:rPr lang="en-US" altLang="en-US" sz="1200" u="none"/>
              <a:pPr eaLnBrk="1" hangingPunct="1"/>
              <a:t>75</a:t>
            </a:fld>
            <a:endParaRPr lang="en-US" altLang="en-US" sz="1200" u="none"/>
          </a:p>
        </p:txBody>
      </p:sp>
      <p:sp>
        <p:nvSpPr>
          <p:cNvPr id="295939" name="Rectangle 2"/>
          <p:cNvSpPr>
            <a:spLocks noGrp="1" noRot="1" noChangeAspect="1" noChangeArrowheads="1" noTextEdit="1"/>
          </p:cNvSpPr>
          <p:nvPr>
            <p:ph type="sldImg"/>
          </p:nvPr>
        </p:nvSpPr>
        <p:spPr>
          <a:ln/>
        </p:spPr>
      </p:sp>
      <p:sp>
        <p:nvSpPr>
          <p:cNvPr id="29594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11165700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644E7E93-47D9-43AE-87A3-C8E379AC874E}" type="slidenum">
              <a:rPr lang="en-US" altLang="en-US" sz="1200" u="none"/>
              <a:pPr eaLnBrk="1" hangingPunct="1"/>
              <a:t>76</a:t>
            </a:fld>
            <a:endParaRPr lang="en-US" altLang="en-US" sz="1200" u="none"/>
          </a:p>
        </p:txBody>
      </p:sp>
      <p:sp>
        <p:nvSpPr>
          <p:cNvPr id="296963" name="Rectangle 2"/>
          <p:cNvSpPr>
            <a:spLocks noGrp="1" noRot="1" noChangeAspect="1" noChangeArrowheads="1" noTextEdit="1"/>
          </p:cNvSpPr>
          <p:nvPr>
            <p:ph type="sldImg"/>
          </p:nvPr>
        </p:nvSpPr>
        <p:spPr>
          <a:xfrm>
            <a:off x="1136650" y="371475"/>
            <a:ext cx="4600575" cy="3451225"/>
          </a:xfrm>
          <a:ln/>
        </p:spPr>
      </p:sp>
      <p:sp>
        <p:nvSpPr>
          <p:cNvPr id="296964" name="Rectangle 3"/>
          <p:cNvSpPr>
            <a:spLocks noChangeArrowheads="1"/>
          </p:cNvSpPr>
          <p:nvPr/>
        </p:nvSpPr>
        <p:spPr bwMode="auto">
          <a:xfrm>
            <a:off x="1017588" y="4278313"/>
            <a:ext cx="5078412" cy="412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7" tIns="45303" rIns="90607" bIns="45303"/>
          <a:lstStyle>
            <a:lvl1pPr defTabSz="906463" eaLnBrk="0" hangingPunct="0">
              <a:defRPr sz="2200" u="sng">
                <a:solidFill>
                  <a:schemeClr val="tx1"/>
                </a:solidFill>
                <a:latin typeface="Arial" panose="020B0604020202020204" pitchFamily="34" charset="0"/>
              </a:defRPr>
            </a:lvl1pPr>
            <a:lvl2pPr marL="452438" defTabSz="906463" eaLnBrk="0" hangingPunct="0">
              <a:defRPr sz="2200" u="sng">
                <a:solidFill>
                  <a:schemeClr val="tx1"/>
                </a:solidFill>
                <a:latin typeface="Arial" panose="020B0604020202020204" pitchFamily="34" charset="0"/>
              </a:defRPr>
            </a:lvl2pPr>
            <a:lvl3pPr marL="1143000" indent="-228600" defTabSz="906463" eaLnBrk="0" hangingPunct="0">
              <a:defRPr sz="2200" u="sng">
                <a:solidFill>
                  <a:schemeClr val="tx1"/>
                </a:solidFill>
                <a:latin typeface="Arial" panose="020B0604020202020204" pitchFamily="34" charset="0"/>
              </a:defRPr>
            </a:lvl3pPr>
            <a:lvl4pPr marL="1600200" indent="-228600" defTabSz="906463" eaLnBrk="0" hangingPunct="0">
              <a:defRPr sz="2200" u="sng">
                <a:solidFill>
                  <a:schemeClr val="tx1"/>
                </a:solidFill>
                <a:latin typeface="Arial" panose="020B0604020202020204" pitchFamily="34" charset="0"/>
              </a:defRPr>
            </a:lvl4pPr>
            <a:lvl5pPr marL="2057400" indent="-228600" defTabSz="906463" eaLnBrk="0" hangingPunct="0">
              <a:defRPr sz="2200" u="sng">
                <a:solidFill>
                  <a:schemeClr val="tx1"/>
                </a:solidFill>
                <a:latin typeface="Arial" panose="020B0604020202020204" pitchFamily="34" charset="0"/>
              </a:defRPr>
            </a:lvl5pPr>
            <a:lvl6pPr marL="2514600" indent="-228600" defTabSz="90646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0646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0646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06463"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u="none"/>
              <a:t>Here we will talk about Types of Out-of-Control:</a:t>
            </a:r>
          </a:p>
          <a:p>
            <a:pPr eaLnBrk="1" hangingPunct="1">
              <a:lnSpc>
                <a:spcPct val="50000"/>
              </a:lnSpc>
              <a:spcBef>
                <a:spcPct val="30000"/>
              </a:spcBef>
            </a:pPr>
            <a:endParaRPr lang="en-US" altLang="en-US" sz="1400" u="none"/>
          </a:p>
          <a:p>
            <a:pPr lvl="1" eaLnBrk="1" hangingPunct="1">
              <a:spcBef>
                <a:spcPct val="30000"/>
              </a:spcBef>
              <a:buFontTx/>
              <a:buChar char="•"/>
            </a:pPr>
            <a:r>
              <a:rPr lang="en-US" altLang="en-US" sz="1400" u="none"/>
              <a:t> Points On or Outside of the Control Limits</a:t>
            </a:r>
          </a:p>
          <a:p>
            <a:pPr lvl="1" eaLnBrk="1" hangingPunct="1">
              <a:lnSpc>
                <a:spcPct val="50000"/>
              </a:lnSpc>
              <a:spcBef>
                <a:spcPct val="30000"/>
              </a:spcBef>
              <a:buFontTx/>
              <a:buChar char="•"/>
            </a:pPr>
            <a:endParaRPr lang="en-US" altLang="en-US" sz="1400" u="none"/>
          </a:p>
          <a:p>
            <a:pPr lvl="1" eaLnBrk="1" hangingPunct="1">
              <a:spcBef>
                <a:spcPct val="30000"/>
              </a:spcBef>
              <a:buFontTx/>
              <a:buChar char="•"/>
            </a:pPr>
            <a:r>
              <a:rPr lang="en-US" altLang="en-US" sz="1400" u="none"/>
              <a:t> A Run of 7 Consecutive Points Up or Down</a:t>
            </a:r>
          </a:p>
          <a:p>
            <a:pPr lvl="1" eaLnBrk="1" hangingPunct="1">
              <a:lnSpc>
                <a:spcPct val="50000"/>
              </a:lnSpc>
              <a:spcBef>
                <a:spcPct val="30000"/>
              </a:spcBef>
              <a:buFontTx/>
              <a:buChar char="•"/>
            </a:pPr>
            <a:endParaRPr lang="en-US" altLang="en-US" sz="1400" u="none"/>
          </a:p>
          <a:p>
            <a:pPr eaLnBrk="1" hangingPunct="1">
              <a:spcBef>
                <a:spcPct val="30000"/>
              </a:spcBef>
            </a:pPr>
            <a:r>
              <a:rPr lang="en-US" altLang="en-US" sz="1400" u="none"/>
              <a:t>Notice that for the Run of 7 Consecutive Points can go in either direction </a:t>
            </a:r>
          </a:p>
          <a:p>
            <a:pPr eaLnBrk="1" hangingPunct="1">
              <a:spcBef>
                <a:spcPct val="30000"/>
              </a:spcBef>
            </a:pPr>
            <a:endParaRPr lang="en-US" altLang="en-US" sz="1400" u="none"/>
          </a:p>
          <a:p>
            <a:pPr eaLnBrk="1" hangingPunct="1">
              <a:spcBef>
                <a:spcPct val="30000"/>
              </a:spcBef>
            </a:pPr>
            <a:r>
              <a:rPr lang="en-US" altLang="en-US" sz="1400" u="none"/>
              <a:t>NOTE:  In general, these conditions are describing what you would look for on an X-Bar &amp; R, X-Bar &amp; S.  The rules for an X &amp; MR (IMR) are slightly different.</a:t>
            </a:r>
          </a:p>
          <a:p>
            <a:pPr eaLnBrk="1" hangingPunct="1">
              <a:lnSpc>
                <a:spcPct val="50000"/>
              </a:lnSpc>
              <a:spcBef>
                <a:spcPct val="30000"/>
              </a:spcBef>
            </a:pPr>
            <a:endParaRPr lang="en-US" altLang="en-US" sz="1400" u="none"/>
          </a:p>
          <a:p>
            <a:pPr eaLnBrk="1" hangingPunct="1">
              <a:spcBef>
                <a:spcPct val="30000"/>
              </a:spcBef>
            </a:pPr>
            <a:endParaRPr lang="en-US" altLang="en-US" sz="1400" u="none"/>
          </a:p>
          <a:p>
            <a:pPr lvl="1" eaLnBrk="1" hangingPunct="1">
              <a:spcBef>
                <a:spcPct val="30000"/>
              </a:spcBef>
            </a:pPr>
            <a:endParaRPr lang="en-US" altLang="en-US" sz="1400" u="none"/>
          </a:p>
        </p:txBody>
      </p:sp>
      <p:sp>
        <p:nvSpPr>
          <p:cNvPr id="296965" name="Rectangle 4"/>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418882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F87C35F-72B8-4632-A720-806AA054CC75}" type="slidenum">
              <a:rPr lang="en-US" altLang="en-US" sz="1200" u="none"/>
              <a:pPr eaLnBrk="1" hangingPunct="1"/>
              <a:t>8</a:t>
            </a:fld>
            <a:endParaRPr lang="en-US" altLang="en-US" sz="1200" u="none"/>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xfrm>
            <a:off x="914400" y="4343400"/>
            <a:ext cx="5029200" cy="4114800"/>
          </a:xfrm>
          <a:noFill/>
        </p:spPr>
        <p:txBody>
          <a:bodyPr/>
          <a:lstStyle/>
          <a:p>
            <a:pPr eaLnBrk="1" hangingPunct="1"/>
            <a:r>
              <a:rPr lang="en-US" altLang="en-US"/>
              <a:t>All organizations face challenges, posed by customers, competition, and investors, to stay in business. These usually are described as high cost of production, scrap, rework, safety, efficiency, lack of profits, strategic focus customer satisfaction, etc.</a:t>
            </a:r>
          </a:p>
          <a:p>
            <a:pPr eaLnBrk="1" hangingPunct="1"/>
            <a:r>
              <a:rPr lang="en-US" altLang="en-US"/>
              <a:t>Total Quality Transformation is a step-by-step process for improving work systems, which includes the team skills training needed to accomplish each step or function, and the opportunity to practice these skills, by completing a project.</a:t>
            </a:r>
          </a:p>
          <a:p>
            <a:pPr eaLnBrk="1" hangingPunct="1"/>
            <a:r>
              <a:rPr lang="en-US" altLang="en-US"/>
              <a:t>In addition the team is taught the need to be aligned with the organizations vision, mission statement, strategic objective, or a current tactic to achieve and objective. </a:t>
            </a:r>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a:p>
            <a:pPr eaLnBrk="1" hangingPunct="1"/>
            <a:endParaRPr lang="en-US" altLang="en-US"/>
          </a:p>
        </p:txBody>
      </p:sp>
    </p:spTree>
    <p:extLst>
      <p:ext uri="{BB962C8B-B14F-4D97-AF65-F5344CB8AC3E}">
        <p14:creationId xmlns:p14="http://schemas.microsoft.com/office/powerpoint/2010/main" val="286670008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F31308D-50E4-4A20-B4A9-0E22597CF862}" type="slidenum">
              <a:rPr lang="en-US" altLang="en-US" sz="1200" u="none"/>
              <a:pPr eaLnBrk="1" hangingPunct="1"/>
              <a:t>77</a:t>
            </a:fld>
            <a:endParaRPr lang="en-US" altLang="en-US" sz="1200" u="none"/>
          </a:p>
        </p:txBody>
      </p:sp>
      <p:sp>
        <p:nvSpPr>
          <p:cNvPr id="297987" name="Rectangle 2"/>
          <p:cNvSpPr>
            <a:spLocks noGrp="1" noRot="1" noChangeAspect="1" noChangeArrowheads="1" noTextEdit="1"/>
          </p:cNvSpPr>
          <p:nvPr>
            <p:ph type="sldImg"/>
          </p:nvPr>
        </p:nvSpPr>
        <p:spPr>
          <a:xfrm>
            <a:off x="1136650" y="371475"/>
            <a:ext cx="4600575" cy="3451225"/>
          </a:xfrm>
          <a:ln/>
        </p:spPr>
      </p:sp>
      <p:sp>
        <p:nvSpPr>
          <p:cNvPr id="297988" name="Rectangle 3"/>
          <p:cNvSpPr>
            <a:spLocks noChangeArrowheads="1"/>
          </p:cNvSpPr>
          <p:nvPr/>
        </p:nvSpPr>
        <p:spPr bwMode="auto">
          <a:xfrm>
            <a:off x="1017588" y="4278313"/>
            <a:ext cx="5078412" cy="412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7" tIns="45303" rIns="90607" bIns="45303"/>
          <a:lstStyle>
            <a:lvl1pPr defTabSz="906463" eaLnBrk="0" hangingPunct="0">
              <a:defRPr sz="2200" u="sng">
                <a:solidFill>
                  <a:schemeClr val="tx1"/>
                </a:solidFill>
                <a:latin typeface="Arial" panose="020B0604020202020204" pitchFamily="34" charset="0"/>
              </a:defRPr>
            </a:lvl1pPr>
            <a:lvl2pPr marL="452438" defTabSz="906463" eaLnBrk="0" hangingPunct="0">
              <a:defRPr sz="2200" u="sng">
                <a:solidFill>
                  <a:schemeClr val="tx1"/>
                </a:solidFill>
                <a:latin typeface="Arial" panose="020B0604020202020204" pitchFamily="34" charset="0"/>
              </a:defRPr>
            </a:lvl2pPr>
            <a:lvl3pPr marL="1143000" indent="-228600" defTabSz="906463" eaLnBrk="0" hangingPunct="0">
              <a:defRPr sz="2200" u="sng">
                <a:solidFill>
                  <a:schemeClr val="tx1"/>
                </a:solidFill>
                <a:latin typeface="Arial" panose="020B0604020202020204" pitchFamily="34" charset="0"/>
              </a:defRPr>
            </a:lvl3pPr>
            <a:lvl4pPr marL="1600200" indent="-228600" defTabSz="906463" eaLnBrk="0" hangingPunct="0">
              <a:defRPr sz="2200" u="sng">
                <a:solidFill>
                  <a:schemeClr val="tx1"/>
                </a:solidFill>
                <a:latin typeface="Arial" panose="020B0604020202020204" pitchFamily="34" charset="0"/>
              </a:defRPr>
            </a:lvl4pPr>
            <a:lvl5pPr marL="2057400" indent="-228600" defTabSz="906463" eaLnBrk="0" hangingPunct="0">
              <a:defRPr sz="2200" u="sng">
                <a:solidFill>
                  <a:schemeClr val="tx1"/>
                </a:solidFill>
                <a:latin typeface="Arial" panose="020B0604020202020204" pitchFamily="34" charset="0"/>
              </a:defRPr>
            </a:lvl5pPr>
            <a:lvl6pPr marL="2514600" indent="-228600" defTabSz="90646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0646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0646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06463"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u="none"/>
              <a:t>In addition:</a:t>
            </a:r>
          </a:p>
          <a:p>
            <a:pPr eaLnBrk="1" hangingPunct="1">
              <a:lnSpc>
                <a:spcPct val="0"/>
              </a:lnSpc>
              <a:spcBef>
                <a:spcPct val="30000"/>
              </a:spcBef>
            </a:pPr>
            <a:endParaRPr lang="en-US" altLang="en-US" sz="1400" u="none"/>
          </a:p>
          <a:p>
            <a:pPr lvl="1" eaLnBrk="1" hangingPunct="1">
              <a:spcBef>
                <a:spcPct val="30000"/>
              </a:spcBef>
              <a:buFontTx/>
              <a:buChar char="•"/>
            </a:pPr>
            <a:r>
              <a:rPr lang="en-US" altLang="en-US" sz="1400" u="none"/>
              <a:t> 7 Consecutive Points Above/Below the Center Line</a:t>
            </a:r>
          </a:p>
          <a:p>
            <a:pPr lvl="1" eaLnBrk="1" hangingPunct="1">
              <a:lnSpc>
                <a:spcPct val="190000"/>
              </a:lnSpc>
              <a:spcBef>
                <a:spcPct val="30000"/>
              </a:spcBef>
              <a:buFontTx/>
              <a:buChar char="•"/>
            </a:pPr>
            <a:r>
              <a:rPr lang="en-US" altLang="en-US" sz="1400" u="none"/>
              <a:t> Cyclical Patterns</a:t>
            </a:r>
          </a:p>
          <a:p>
            <a:pPr lvl="1" eaLnBrk="1" hangingPunct="1">
              <a:lnSpc>
                <a:spcPct val="0"/>
              </a:lnSpc>
              <a:spcBef>
                <a:spcPct val="30000"/>
              </a:spcBef>
            </a:pPr>
            <a:endParaRPr lang="en-US" altLang="en-US" sz="1400" u="none"/>
          </a:p>
          <a:p>
            <a:pPr eaLnBrk="1" hangingPunct="1">
              <a:spcBef>
                <a:spcPct val="30000"/>
              </a:spcBef>
            </a:pPr>
            <a:r>
              <a:rPr lang="en-US" altLang="en-US" sz="1400" u="none"/>
              <a:t>Cyclical Patterns can indicate that your process is being affected by things like Tool Wear, improper maintenance of equipment, external factors like temperature or humidity, etc.  </a:t>
            </a:r>
          </a:p>
        </p:txBody>
      </p:sp>
      <p:sp>
        <p:nvSpPr>
          <p:cNvPr id="297989" name="Rectangle 4"/>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67520082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13523DD-E139-4ECA-A5F2-1B5604BB9B60}" type="slidenum">
              <a:rPr lang="en-US" altLang="en-US" sz="1200" u="none"/>
              <a:pPr eaLnBrk="1" hangingPunct="1"/>
              <a:t>78</a:t>
            </a:fld>
            <a:endParaRPr lang="en-US" altLang="en-US" sz="1200" u="none"/>
          </a:p>
        </p:txBody>
      </p:sp>
      <p:sp>
        <p:nvSpPr>
          <p:cNvPr id="299011" name="Rectangle 2"/>
          <p:cNvSpPr>
            <a:spLocks noGrp="1" noRot="1" noChangeAspect="1" noChangeArrowheads="1" noTextEdit="1"/>
          </p:cNvSpPr>
          <p:nvPr>
            <p:ph type="sldImg"/>
          </p:nvPr>
        </p:nvSpPr>
        <p:spPr>
          <a:xfrm>
            <a:off x="1136650" y="371475"/>
            <a:ext cx="4600575" cy="3451225"/>
          </a:xfrm>
          <a:ln/>
        </p:spPr>
      </p:sp>
      <p:sp>
        <p:nvSpPr>
          <p:cNvPr id="299012" name="Rectangle 3"/>
          <p:cNvSpPr>
            <a:spLocks noChangeArrowheads="1"/>
          </p:cNvSpPr>
          <p:nvPr/>
        </p:nvSpPr>
        <p:spPr bwMode="auto">
          <a:xfrm>
            <a:off x="896938" y="4278313"/>
            <a:ext cx="5811837" cy="412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7" tIns="45303" rIns="90607" bIns="45303"/>
          <a:lstStyle>
            <a:lvl1pPr defTabSz="906463" eaLnBrk="0" hangingPunct="0">
              <a:defRPr sz="2200" u="sng">
                <a:solidFill>
                  <a:schemeClr val="tx1"/>
                </a:solidFill>
                <a:latin typeface="Arial" panose="020B0604020202020204" pitchFamily="34" charset="0"/>
              </a:defRPr>
            </a:lvl1pPr>
            <a:lvl2pPr marL="452438" defTabSz="906463" eaLnBrk="0" hangingPunct="0">
              <a:defRPr sz="2200" u="sng">
                <a:solidFill>
                  <a:schemeClr val="tx1"/>
                </a:solidFill>
                <a:latin typeface="Arial" panose="020B0604020202020204" pitchFamily="34" charset="0"/>
              </a:defRPr>
            </a:lvl2pPr>
            <a:lvl3pPr marL="1143000" indent="-228600" defTabSz="906463" eaLnBrk="0" hangingPunct="0">
              <a:defRPr sz="2200" u="sng">
                <a:solidFill>
                  <a:schemeClr val="tx1"/>
                </a:solidFill>
                <a:latin typeface="Arial" panose="020B0604020202020204" pitchFamily="34" charset="0"/>
              </a:defRPr>
            </a:lvl3pPr>
            <a:lvl4pPr marL="1600200" indent="-228600" defTabSz="906463" eaLnBrk="0" hangingPunct="0">
              <a:defRPr sz="2200" u="sng">
                <a:solidFill>
                  <a:schemeClr val="tx1"/>
                </a:solidFill>
                <a:latin typeface="Arial" panose="020B0604020202020204" pitchFamily="34" charset="0"/>
              </a:defRPr>
            </a:lvl4pPr>
            <a:lvl5pPr marL="2057400" indent="-228600" defTabSz="906463" eaLnBrk="0" hangingPunct="0">
              <a:defRPr sz="2200" u="sng">
                <a:solidFill>
                  <a:schemeClr val="tx1"/>
                </a:solidFill>
                <a:latin typeface="Arial" panose="020B0604020202020204" pitchFamily="34" charset="0"/>
              </a:defRPr>
            </a:lvl5pPr>
            <a:lvl6pPr marL="2514600" indent="-228600" defTabSz="90646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0646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0646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06463"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u="none"/>
              <a:t>Two more items to keep in mind are:</a:t>
            </a:r>
          </a:p>
          <a:p>
            <a:pPr eaLnBrk="1" hangingPunct="1">
              <a:lnSpc>
                <a:spcPct val="0"/>
              </a:lnSpc>
              <a:spcBef>
                <a:spcPct val="30000"/>
              </a:spcBef>
            </a:pPr>
            <a:endParaRPr lang="en-US" altLang="en-US" sz="1400" u="none"/>
          </a:p>
          <a:p>
            <a:pPr lvl="1" eaLnBrk="1" hangingPunct="1">
              <a:spcBef>
                <a:spcPct val="30000"/>
              </a:spcBef>
              <a:buFontTx/>
              <a:buChar char="•"/>
            </a:pPr>
            <a:r>
              <a:rPr lang="en-US" altLang="en-US" sz="1400" u="none"/>
              <a:t> Points TOO Close to the Center Line (X-Double Bar)</a:t>
            </a:r>
          </a:p>
          <a:p>
            <a:pPr lvl="1" eaLnBrk="1" hangingPunct="1">
              <a:lnSpc>
                <a:spcPct val="0"/>
              </a:lnSpc>
              <a:spcBef>
                <a:spcPct val="30000"/>
              </a:spcBef>
              <a:buFontTx/>
              <a:buChar char="•"/>
            </a:pPr>
            <a:endParaRPr lang="en-US" altLang="en-US" sz="1400" u="none"/>
          </a:p>
          <a:p>
            <a:pPr lvl="1" eaLnBrk="1" hangingPunct="1">
              <a:lnSpc>
                <a:spcPct val="140000"/>
              </a:lnSpc>
              <a:spcBef>
                <a:spcPct val="30000"/>
              </a:spcBef>
              <a:buFontTx/>
              <a:buChar char="•"/>
            </a:pPr>
            <a:r>
              <a:rPr lang="en-US" altLang="en-US" sz="1400" u="none"/>
              <a:t> 2 out of 3 points more than 2</a:t>
            </a:r>
            <a:r>
              <a:rPr lang="en-US" altLang="en-US" sz="1400" u="none">
                <a:latin typeface="Symbol" panose="05050102010706020507" pitchFamily="18" charset="2"/>
              </a:rPr>
              <a:t>s</a:t>
            </a:r>
            <a:r>
              <a:rPr lang="en-US" altLang="en-US" sz="1400" u="none"/>
              <a:t> from the Center Line (Same Side)</a:t>
            </a:r>
          </a:p>
          <a:p>
            <a:pPr lvl="1" eaLnBrk="1" hangingPunct="1">
              <a:lnSpc>
                <a:spcPct val="0"/>
              </a:lnSpc>
              <a:spcBef>
                <a:spcPct val="30000"/>
              </a:spcBef>
              <a:buFontTx/>
              <a:buChar char="•"/>
            </a:pPr>
            <a:endParaRPr lang="en-US" altLang="en-US" sz="1400" u="none"/>
          </a:p>
          <a:p>
            <a:pPr eaLnBrk="1" hangingPunct="1">
              <a:spcBef>
                <a:spcPct val="30000"/>
              </a:spcBef>
            </a:pPr>
            <a:r>
              <a:rPr lang="en-US" altLang="en-US" sz="1400" u="none"/>
              <a:t>If points are all too close to the Mean Center Line (e.g. all between +1</a:t>
            </a:r>
            <a:r>
              <a:rPr lang="en-US" altLang="en-US" sz="1400" u="none">
                <a:latin typeface="Symbol" panose="05050102010706020507" pitchFamily="18" charset="2"/>
              </a:rPr>
              <a:t>s</a:t>
            </a:r>
            <a:r>
              <a:rPr lang="en-US" altLang="en-US" sz="1400" u="none"/>
              <a:t> and –1</a:t>
            </a:r>
            <a:r>
              <a:rPr lang="en-US" altLang="en-US" sz="1400" u="none">
                <a:latin typeface="Symbol" panose="05050102010706020507" pitchFamily="18" charset="2"/>
              </a:rPr>
              <a:t>s</a:t>
            </a:r>
            <a:r>
              <a:rPr lang="en-US" altLang="en-US" sz="1400" u="none"/>
              <a:t> ), either your process has changed from the original calculation of the UCL and LCL, you calculated the UCL and LCL incorrectly, or someone is manufacturing the data without taking proper measurements.</a:t>
            </a:r>
          </a:p>
          <a:p>
            <a:pPr eaLnBrk="1" hangingPunct="1">
              <a:lnSpc>
                <a:spcPct val="20000"/>
              </a:lnSpc>
              <a:spcBef>
                <a:spcPct val="30000"/>
              </a:spcBef>
            </a:pPr>
            <a:endParaRPr lang="en-US" altLang="en-US" sz="1400" u="none"/>
          </a:p>
          <a:p>
            <a:pPr eaLnBrk="1" hangingPunct="1">
              <a:lnSpc>
                <a:spcPct val="50000"/>
              </a:lnSpc>
              <a:spcBef>
                <a:spcPct val="30000"/>
              </a:spcBef>
            </a:pPr>
            <a:endParaRPr lang="en-US" altLang="en-US" sz="1400" u="none"/>
          </a:p>
          <a:p>
            <a:pPr eaLnBrk="1" hangingPunct="1">
              <a:lnSpc>
                <a:spcPct val="90000"/>
              </a:lnSpc>
              <a:spcBef>
                <a:spcPct val="30000"/>
              </a:spcBef>
            </a:pPr>
            <a:r>
              <a:rPr lang="en-US" altLang="en-US" sz="1400" u="none"/>
              <a:t>2 out of 3 points more than 2</a:t>
            </a:r>
            <a:r>
              <a:rPr lang="en-US" altLang="en-US" sz="1400" u="none">
                <a:latin typeface="Symbol" panose="05050102010706020507" pitchFamily="18" charset="2"/>
              </a:rPr>
              <a:t>s</a:t>
            </a:r>
            <a:r>
              <a:rPr lang="en-US" altLang="en-US" sz="1400" u="none"/>
              <a:t> away from the Center Line indicates that for a short period of time we had a shift in the process. </a:t>
            </a:r>
          </a:p>
          <a:p>
            <a:pPr eaLnBrk="1" hangingPunct="1">
              <a:lnSpc>
                <a:spcPct val="90000"/>
              </a:lnSpc>
              <a:spcBef>
                <a:spcPct val="30000"/>
              </a:spcBef>
            </a:pPr>
            <a:r>
              <a:rPr lang="en-US" altLang="en-US" sz="1400" u="none"/>
              <a:t>If normally distributed, 6 out of every 10 parts will be produced between the mean of the process and +/- 1 standard deviation.  If 2 out of 3 points are more than </a:t>
            </a:r>
            <a:r>
              <a:rPr lang="en-US" altLang="en-US" sz="1300" u="none"/>
              <a:t>2 sigma from nominal, that’s 66% of all production.  This would indicate that the mean of the process has shifted and is now somewhere around 2 sigma from nominal.  The process needs retargeted.</a:t>
            </a:r>
          </a:p>
        </p:txBody>
      </p:sp>
      <p:sp>
        <p:nvSpPr>
          <p:cNvPr id="299013" name="Rectangle 4"/>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65223642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E01E66B-B840-4291-8D9E-C871FECC3569}" type="slidenum">
              <a:rPr lang="en-US" altLang="en-US" sz="1200" u="none"/>
              <a:pPr eaLnBrk="1" hangingPunct="1"/>
              <a:t>79</a:t>
            </a:fld>
            <a:endParaRPr lang="en-US" altLang="en-US" sz="1200" u="none"/>
          </a:p>
        </p:txBody>
      </p:sp>
      <p:sp>
        <p:nvSpPr>
          <p:cNvPr id="300035" name="Rectangle 2"/>
          <p:cNvSpPr>
            <a:spLocks noGrp="1" noRot="1" noChangeAspect="1" noChangeArrowheads="1" noTextEdit="1"/>
          </p:cNvSpPr>
          <p:nvPr>
            <p:ph type="sldImg"/>
          </p:nvPr>
        </p:nvSpPr>
        <p:spPr>
          <a:xfrm>
            <a:off x="1136650" y="371475"/>
            <a:ext cx="4600575" cy="3451225"/>
          </a:xfrm>
          <a:ln/>
        </p:spPr>
      </p:sp>
      <p:sp>
        <p:nvSpPr>
          <p:cNvPr id="300036" name="Rectangle 3"/>
          <p:cNvSpPr>
            <a:spLocks noChangeArrowheads="1"/>
          </p:cNvSpPr>
          <p:nvPr/>
        </p:nvSpPr>
        <p:spPr bwMode="auto">
          <a:xfrm>
            <a:off x="969963" y="4278313"/>
            <a:ext cx="5376862" cy="412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7" tIns="45303" rIns="90607" bIns="45303"/>
          <a:lstStyle>
            <a:lvl1pPr defTabSz="906463" eaLnBrk="0" hangingPunct="0">
              <a:defRPr sz="2200" u="sng">
                <a:solidFill>
                  <a:schemeClr val="tx1"/>
                </a:solidFill>
                <a:latin typeface="Arial" panose="020B0604020202020204" pitchFamily="34" charset="0"/>
              </a:defRPr>
            </a:lvl1pPr>
            <a:lvl2pPr marL="452438" defTabSz="906463" eaLnBrk="0" hangingPunct="0">
              <a:defRPr sz="2200" u="sng">
                <a:solidFill>
                  <a:schemeClr val="tx1"/>
                </a:solidFill>
                <a:latin typeface="Arial" panose="020B0604020202020204" pitchFamily="34" charset="0"/>
              </a:defRPr>
            </a:lvl2pPr>
            <a:lvl3pPr marL="1143000" indent="-228600" defTabSz="906463" eaLnBrk="0" hangingPunct="0">
              <a:defRPr sz="2200" u="sng">
                <a:solidFill>
                  <a:schemeClr val="tx1"/>
                </a:solidFill>
                <a:latin typeface="Arial" panose="020B0604020202020204" pitchFamily="34" charset="0"/>
              </a:defRPr>
            </a:lvl3pPr>
            <a:lvl4pPr marL="1600200" indent="-228600" defTabSz="906463" eaLnBrk="0" hangingPunct="0">
              <a:defRPr sz="2200" u="sng">
                <a:solidFill>
                  <a:schemeClr val="tx1"/>
                </a:solidFill>
                <a:latin typeface="Arial" panose="020B0604020202020204" pitchFamily="34" charset="0"/>
              </a:defRPr>
            </a:lvl4pPr>
            <a:lvl5pPr marL="2057400" indent="-228600" defTabSz="906463" eaLnBrk="0" hangingPunct="0">
              <a:defRPr sz="2200" u="sng">
                <a:solidFill>
                  <a:schemeClr val="tx1"/>
                </a:solidFill>
                <a:latin typeface="Arial" panose="020B0604020202020204" pitchFamily="34" charset="0"/>
              </a:defRPr>
            </a:lvl5pPr>
            <a:lvl6pPr marL="2514600" indent="-228600" defTabSz="90646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0646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0646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06463"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u="none"/>
              <a:t>Further indications of possible instability include:</a:t>
            </a:r>
          </a:p>
          <a:p>
            <a:pPr eaLnBrk="1" hangingPunct="1">
              <a:lnSpc>
                <a:spcPct val="0"/>
              </a:lnSpc>
              <a:spcBef>
                <a:spcPct val="30000"/>
              </a:spcBef>
            </a:pPr>
            <a:endParaRPr lang="en-US" altLang="en-US" sz="1400" u="none"/>
          </a:p>
          <a:p>
            <a:pPr lvl="1" eaLnBrk="1" hangingPunct="1">
              <a:spcBef>
                <a:spcPct val="30000"/>
              </a:spcBef>
              <a:buFontTx/>
              <a:buChar char="•"/>
            </a:pPr>
            <a:r>
              <a:rPr lang="en-US" altLang="en-US" sz="1400" u="none"/>
              <a:t> 4 out of 5 points more than 1</a:t>
            </a:r>
            <a:r>
              <a:rPr lang="en-US" altLang="en-US" sz="1400" u="none">
                <a:latin typeface="Symbol" panose="05050102010706020507" pitchFamily="18" charset="2"/>
              </a:rPr>
              <a:t>s</a:t>
            </a:r>
            <a:r>
              <a:rPr lang="en-US" altLang="en-US" sz="1400" u="none"/>
              <a:t> from the Center Line (Same Side)  This also indicates a shift in the mean of the process.</a:t>
            </a:r>
          </a:p>
          <a:p>
            <a:pPr lvl="1" eaLnBrk="1" hangingPunct="1">
              <a:lnSpc>
                <a:spcPct val="0"/>
              </a:lnSpc>
              <a:spcBef>
                <a:spcPct val="30000"/>
              </a:spcBef>
              <a:buFontTx/>
              <a:buChar char="•"/>
            </a:pPr>
            <a:endParaRPr lang="en-US" altLang="en-US" sz="1400" u="none"/>
          </a:p>
          <a:p>
            <a:pPr lvl="1" eaLnBrk="1" hangingPunct="1">
              <a:spcBef>
                <a:spcPct val="30000"/>
              </a:spcBef>
              <a:buFontTx/>
              <a:buChar char="•"/>
            </a:pPr>
            <a:r>
              <a:rPr lang="en-US" altLang="en-US" sz="1400" u="none"/>
              <a:t> 8 out of 9 points in a row more than 1</a:t>
            </a:r>
            <a:r>
              <a:rPr lang="en-US" altLang="en-US" sz="1400" u="none">
                <a:latin typeface="Symbol" panose="05050102010706020507" pitchFamily="18" charset="2"/>
              </a:rPr>
              <a:t>s</a:t>
            </a:r>
            <a:r>
              <a:rPr lang="en-US" altLang="en-US" sz="1400" u="none"/>
              <a:t> from the Center Line (Either Side)</a:t>
            </a:r>
          </a:p>
          <a:p>
            <a:pPr eaLnBrk="1" hangingPunct="1">
              <a:lnSpc>
                <a:spcPct val="50000"/>
              </a:lnSpc>
              <a:spcBef>
                <a:spcPct val="30000"/>
              </a:spcBef>
            </a:pPr>
            <a:endParaRPr lang="en-US" altLang="en-US" sz="1400" u="none"/>
          </a:p>
          <a:p>
            <a:pPr eaLnBrk="1" hangingPunct="1">
              <a:lnSpc>
                <a:spcPct val="90000"/>
              </a:lnSpc>
              <a:spcBef>
                <a:spcPct val="30000"/>
              </a:spcBef>
            </a:pPr>
            <a:r>
              <a:rPr lang="en-US" altLang="en-US" sz="1400" u="none"/>
              <a:t>As the note above implies, some of these conditions are difficult to pick out when looking at a chart.  These are usually best found if you are using a computer.</a:t>
            </a:r>
          </a:p>
          <a:p>
            <a:pPr eaLnBrk="1" hangingPunct="1">
              <a:lnSpc>
                <a:spcPct val="50000"/>
              </a:lnSpc>
              <a:spcBef>
                <a:spcPct val="30000"/>
              </a:spcBef>
            </a:pPr>
            <a:endParaRPr lang="en-US" altLang="en-US" sz="1400" u="none"/>
          </a:p>
          <a:p>
            <a:pPr eaLnBrk="1" hangingPunct="1">
              <a:lnSpc>
                <a:spcPct val="90000"/>
              </a:lnSpc>
              <a:spcBef>
                <a:spcPct val="30000"/>
              </a:spcBef>
            </a:pPr>
            <a:r>
              <a:rPr lang="en-US" altLang="en-US" sz="1400" u="none"/>
              <a:t>But again, a computer is NOT a requirement of control charting.  Hand charting can be effective on a known stable process.  Using a computer initially to flag all non-random events for a period of time after launch is suggested, then moving to hand charting has less risk.</a:t>
            </a:r>
          </a:p>
          <a:p>
            <a:pPr eaLnBrk="1" hangingPunct="1">
              <a:spcBef>
                <a:spcPct val="30000"/>
              </a:spcBef>
            </a:pPr>
            <a:endParaRPr lang="en-US" altLang="en-US" sz="1400" u="none"/>
          </a:p>
          <a:p>
            <a:pPr lvl="1" eaLnBrk="1" hangingPunct="1">
              <a:spcBef>
                <a:spcPct val="30000"/>
              </a:spcBef>
            </a:pPr>
            <a:endParaRPr lang="en-US" altLang="en-US" sz="1400" u="none"/>
          </a:p>
        </p:txBody>
      </p:sp>
      <p:sp>
        <p:nvSpPr>
          <p:cNvPr id="300037" name="Rectangle 4"/>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60080508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718D265-9A0D-44A4-84E6-C60194EC1166}" type="slidenum">
              <a:rPr lang="en-US" altLang="en-US" sz="1200" u="none"/>
              <a:pPr eaLnBrk="1" hangingPunct="1"/>
              <a:t>80</a:t>
            </a:fld>
            <a:endParaRPr lang="en-US" altLang="en-US" sz="1200" u="none"/>
          </a:p>
        </p:txBody>
      </p:sp>
      <p:sp>
        <p:nvSpPr>
          <p:cNvPr id="301059" name="Rectangle 2"/>
          <p:cNvSpPr>
            <a:spLocks noGrp="1" noRot="1" noChangeAspect="1" noChangeArrowheads="1" noTextEdit="1"/>
          </p:cNvSpPr>
          <p:nvPr>
            <p:ph type="sldImg"/>
          </p:nvPr>
        </p:nvSpPr>
        <p:spPr>
          <a:xfrm>
            <a:off x="1136650" y="371475"/>
            <a:ext cx="4600575" cy="3451225"/>
          </a:xfrm>
          <a:ln/>
        </p:spPr>
      </p:sp>
      <p:sp>
        <p:nvSpPr>
          <p:cNvPr id="301060" name="Rectangle 3"/>
          <p:cNvSpPr>
            <a:spLocks noGrp="1" noChangeArrowheads="1"/>
          </p:cNvSpPr>
          <p:nvPr>
            <p:ph type="body" idx="1"/>
          </p:nvPr>
        </p:nvSpPr>
        <p:spPr>
          <a:xfrm>
            <a:off x="893763" y="4497388"/>
            <a:ext cx="5076825" cy="4129087"/>
          </a:xfrm>
          <a:noFill/>
        </p:spPr>
        <p:txBody>
          <a:bodyPr/>
          <a:lstStyle/>
          <a:p>
            <a:pPr eaLnBrk="1" hangingPunct="1"/>
            <a:r>
              <a:rPr lang="en-US" altLang="en-US" sz="1400">
                <a:latin typeface="Times New Roman" panose="02020603050405020304" pitchFamily="18" charset="0"/>
              </a:rPr>
              <a:t>For a capable process out-of-control points should happen 0.27% of the time in the entire population of production.  Therefore, the odds are very low that you would see this in your sampling.  Due to the low probability of seeing this in your sampling, when an out-of-control point is seen it’s usually due to “special cause” variation that can be managed or eliminated, The identification and elimination of “special cause is one of the purposes of control charting.</a:t>
            </a:r>
          </a:p>
        </p:txBody>
      </p:sp>
    </p:spTree>
    <p:extLst>
      <p:ext uri="{BB962C8B-B14F-4D97-AF65-F5344CB8AC3E}">
        <p14:creationId xmlns:p14="http://schemas.microsoft.com/office/powerpoint/2010/main" val="224454062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341FCA6-CFB0-4A71-B97A-BE7E03E92049}" type="slidenum">
              <a:rPr lang="en-US" altLang="en-US" sz="1200" u="none"/>
              <a:pPr eaLnBrk="1" hangingPunct="1"/>
              <a:t>81</a:t>
            </a:fld>
            <a:endParaRPr lang="en-US" altLang="en-US" sz="1200" u="none"/>
          </a:p>
        </p:txBody>
      </p:sp>
      <p:sp>
        <p:nvSpPr>
          <p:cNvPr id="302083" name="Rectangle 2"/>
          <p:cNvSpPr>
            <a:spLocks noGrp="1" noRot="1" noChangeAspect="1" noChangeArrowheads="1" noTextEdit="1"/>
          </p:cNvSpPr>
          <p:nvPr>
            <p:ph type="sldImg"/>
          </p:nvPr>
        </p:nvSpPr>
        <p:spPr>
          <a:xfrm>
            <a:off x="1136650" y="371475"/>
            <a:ext cx="4600575" cy="3451225"/>
          </a:xfrm>
          <a:ln/>
        </p:spPr>
      </p:sp>
      <p:sp>
        <p:nvSpPr>
          <p:cNvPr id="302084" name="Rectangle 3"/>
          <p:cNvSpPr>
            <a:spLocks noChangeArrowheads="1"/>
          </p:cNvSpPr>
          <p:nvPr/>
        </p:nvSpPr>
        <p:spPr bwMode="auto">
          <a:xfrm>
            <a:off x="1017588" y="4427538"/>
            <a:ext cx="5078412" cy="413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7" tIns="45303" rIns="90607" bIns="45303"/>
          <a:lstStyle>
            <a:lvl1pPr defTabSz="906463" eaLnBrk="0" hangingPunct="0">
              <a:defRPr sz="2200" u="sng">
                <a:solidFill>
                  <a:schemeClr val="tx1"/>
                </a:solidFill>
                <a:latin typeface="Arial" panose="020B0604020202020204" pitchFamily="34" charset="0"/>
              </a:defRPr>
            </a:lvl1pPr>
            <a:lvl2pPr marL="742950" indent="-285750" defTabSz="906463" eaLnBrk="0" hangingPunct="0">
              <a:defRPr sz="2200" u="sng">
                <a:solidFill>
                  <a:schemeClr val="tx1"/>
                </a:solidFill>
                <a:latin typeface="Arial" panose="020B0604020202020204" pitchFamily="34" charset="0"/>
              </a:defRPr>
            </a:lvl2pPr>
            <a:lvl3pPr marL="1143000" indent="-228600" defTabSz="906463" eaLnBrk="0" hangingPunct="0">
              <a:defRPr sz="2200" u="sng">
                <a:solidFill>
                  <a:schemeClr val="tx1"/>
                </a:solidFill>
                <a:latin typeface="Arial" panose="020B0604020202020204" pitchFamily="34" charset="0"/>
              </a:defRPr>
            </a:lvl3pPr>
            <a:lvl4pPr marL="1600200" indent="-228600" defTabSz="906463" eaLnBrk="0" hangingPunct="0">
              <a:defRPr sz="2200" u="sng">
                <a:solidFill>
                  <a:schemeClr val="tx1"/>
                </a:solidFill>
                <a:latin typeface="Arial" panose="020B0604020202020204" pitchFamily="34" charset="0"/>
              </a:defRPr>
            </a:lvl4pPr>
            <a:lvl5pPr marL="2057400" indent="-228600" defTabSz="906463" eaLnBrk="0" hangingPunct="0">
              <a:defRPr sz="2200" u="sng">
                <a:solidFill>
                  <a:schemeClr val="tx1"/>
                </a:solidFill>
                <a:latin typeface="Arial" panose="020B0604020202020204" pitchFamily="34" charset="0"/>
              </a:defRPr>
            </a:lvl5pPr>
            <a:lvl6pPr marL="2514600" indent="-228600" defTabSz="90646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0646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0646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06463"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u="none"/>
              <a:t>Here, we aren’t Out-of-Control with respect to 7 points in a row going in any one direction… but, there IS a gradual level change going on.  As the chart at the bottom shows, the distribution is much wider than a normal distribution (bell shaped discussed later) and you are probably building product that does NOT meet the customer expectation.</a:t>
            </a:r>
          </a:p>
          <a:p>
            <a:pPr eaLnBrk="1" hangingPunct="1">
              <a:spcBef>
                <a:spcPct val="30000"/>
              </a:spcBef>
            </a:pPr>
            <a:endParaRPr lang="en-US" altLang="en-US" sz="1400" u="none"/>
          </a:p>
          <a:p>
            <a:pPr eaLnBrk="1" hangingPunct="1">
              <a:spcBef>
                <a:spcPct val="30000"/>
              </a:spcBef>
            </a:pPr>
            <a:r>
              <a:rPr lang="en-US" altLang="en-US" sz="1400" u="none"/>
              <a:t>This can signal a failure to control targeting, a general failure to follow procedures, or a lack of proper procedures.</a:t>
            </a:r>
          </a:p>
          <a:p>
            <a:pPr eaLnBrk="1" hangingPunct="1">
              <a:spcBef>
                <a:spcPct val="30000"/>
              </a:spcBef>
            </a:pPr>
            <a:endParaRPr lang="en-US" altLang="en-US" sz="1400" u="none"/>
          </a:p>
          <a:p>
            <a:pPr eaLnBrk="1" hangingPunct="1">
              <a:spcBef>
                <a:spcPct val="30000"/>
              </a:spcBef>
            </a:pPr>
            <a:r>
              <a:rPr lang="en-US" altLang="en-US" sz="1400" u="none"/>
              <a:t>It can also indicate the presence of a Special Cause such as Tool Wear trending or the effects of temperature.</a:t>
            </a:r>
          </a:p>
          <a:p>
            <a:pPr eaLnBrk="1" hangingPunct="1">
              <a:spcBef>
                <a:spcPct val="30000"/>
              </a:spcBef>
            </a:pPr>
            <a:endParaRPr lang="en-US" altLang="en-US" sz="1400" u="none"/>
          </a:p>
        </p:txBody>
      </p:sp>
      <p:sp>
        <p:nvSpPr>
          <p:cNvPr id="302085" name="Rectangle 4"/>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97289093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8B6B091-07A4-4FDB-B5F9-6A78DBA7E93C}" type="slidenum">
              <a:rPr lang="en-US" altLang="en-US" sz="1200" u="none"/>
              <a:pPr eaLnBrk="1" hangingPunct="1"/>
              <a:t>82</a:t>
            </a:fld>
            <a:endParaRPr lang="en-US" altLang="en-US" sz="1200" u="none"/>
          </a:p>
        </p:txBody>
      </p:sp>
      <p:sp>
        <p:nvSpPr>
          <p:cNvPr id="303107" name="Rectangle 2"/>
          <p:cNvSpPr>
            <a:spLocks noGrp="1" noRot="1" noChangeAspect="1" noChangeArrowheads="1" noTextEdit="1"/>
          </p:cNvSpPr>
          <p:nvPr>
            <p:ph type="sldImg"/>
          </p:nvPr>
        </p:nvSpPr>
        <p:spPr>
          <a:xfrm>
            <a:off x="1136650" y="371475"/>
            <a:ext cx="4600575" cy="3451225"/>
          </a:xfrm>
          <a:ln/>
        </p:spPr>
      </p:sp>
      <p:sp>
        <p:nvSpPr>
          <p:cNvPr id="303108" name="Rectangle 3"/>
          <p:cNvSpPr>
            <a:spLocks noChangeArrowheads="1"/>
          </p:cNvSpPr>
          <p:nvPr/>
        </p:nvSpPr>
        <p:spPr bwMode="auto">
          <a:xfrm>
            <a:off x="1017588" y="4427538"/>
            <a:ext cx="5078412" cy="413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7" tIns="45303" rIns="90607" bIns="45303"/>
          <a:lstStyle>
            <a:lvl1pPr defTabSz="906463" eaLnBrk="0" hangingPunct="0">
              <a:defRPr sz="2200" u="sng">
                <a:solidFill>
                  <a:schemeClr val="tx1"/>
                </a:solidFill>
                <a:latin typeface="Arial" panose="020B0604020202020204" pitchFamily="34" charset="0"/>
              </a:defRPr>
            </a:lvl1pPr>
            <a:lvl2pPr marL="742950" indent="-285750" defTabSz="906463" eaLnBrk="0" hangingPunct="0">
              <a:defRPr sz="2200" u="sng">
                <a:solidFill>
                  <a:schemeClr val="tx1"/>
                </a:solidFill>
                <a:latin typeface="Arial" panose="020B0604020202020204" pitchFamily="34" charset="0"/>
              </a:defRPr>
            </a:lvl2pPr>
            <a:lvl3pPr marL="1143000" indent="-228600" defTabSz="906463" eaLnBrk="0" hangingPunct="0">
              <a:defRPr sz="2200" u="sng">
                <a:solidFill>
                  <a:schemeClr val="tx1"/>
                </a:solidFill>
                <a:latin typeface="Arial" panose="020B0604020202020204" pitchFamily="34" charset="0"/>
              </a:defRPr>
            </a:lvl3pPr>
            <a:lvl4pPr marL="1600200" indent="-228600" defTabSz="906463" eaLnBrk="0" hangingPunct="0">
              <a:defRPr sz="2200" u="sng">
                <a:solidFill>
                  <a:schemeClr val="tx1"/>
                </a:solidFill>
                <a:latin typeface="Arial" panose="020B0604020202020204" pitchFamily="34" charset="0"/>
              </a:defRPr>
            </a:lvl4pPr>
            <a:lvl5pPr marL="2057400" indent="-228600" defTabSz="906463" eaLnBrk="0" hangingPunct="0">
              <a:defRPr sz="2200" u="sng">
                <a:solidFill>
                  <a:schemeClr val="tx1"/>
                </a:solidFill>
                <a:latin typeface="Arial" panose="020B0604020202020204" pitchFamily="34" charset="0"/>
              </a:defRPr>
            </a:lvl5pPr>
            <a:lvl6pPr marL="2514600" indent="-228600" defTabSz="90646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0646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0646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06463"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u="none"/>
              <a:t>This example shows a very obvious trend upward.  Again, NOT the traditional Out-of-Control condition of 7 points in a row, but a distinctive process movement.</a:t>
            </a:r>
          </a:p>
          <a:p>
            <a:pPr eaLnBrk="1" hangingPunct="1">
              <a:spcBef>
                <a:spcPct val="30000"/>
              </a:spcBef>
            </a:pPr>
            <a:endParaRPr lang="en-US" altLang="en-US" sz="1400" u="none"/>
          </a:p>
        </p:txBody>
      </p:sp>
      <p:sp>
        <p:nvSpPr>
          <p:cNvPr id="303109" name="Rectangle 4"/>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62579358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DDCBC610-9DD6-45E2-B4AD-770E66A4ED00}" type="slidenum">
              <a:rPr lang="en-US" altLang="en-US" sz="1200" u="none"/>
              <a:pPr eaLnBrk="1" hangingPunct="1"/>
              <a:t>83</a:t>
            </a:fld>
            <a:endParaRPr lang="en-US" altLang="en-US" sz="1200" u="none"/>
          </a:p>
        </p:txBody>
      </p:sp>
      <p:sp>
        <p:nvSpPr>
          <p:cNvPr id="304131" name="Rectangle 2"/>
          <p:cNvSpPr>
            <a:spLocks noGrp="1" noRot="1" noChangeAspect="1" noChangeArrowheads="1" noTextEdit="1"/>
          </p:cNvSpPr>
          <p:nvPr>
            <p:ph type="sldImg"/>
          </p:nvPr>
        </p:nvSpPr>
        <p:spPr>
          <a:xfrm>
            <a:off x="1136650" y="371475"/>
            <a:ext cx="4600575" cy="3451225"/>
          </a:xfrm>
          <a:ln/>
        </p:spPr>
      </p:sp>
      <p:sp>
        <p:nvSpPr>
          <p:cNvPr id="304132" name="Rectangle 3"/>
          <p:cNvSpPr>
            <a:spLocks noChangeArrowheads="1"/>
          </p:cNvSpPr>
          <p:nvPr/>
        </p:nvSpPr>
        <p:spPr bwMode="auto">
          <a:xfrm>
            <a:off x="1017588" y="4427538"/>
            <a:ext cx="5078412" cy="413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7" tIns="45303" rIns="90607" bIns="45303"/>
          <a:lstStyle>
            <a:lvl1pPr defTabSz="906463" eaLnBrk="0" hangingPunct="0">
              <a:defRPr sz="2200" u="sng">
                <a:solidFill>
                  <a:schemeClr val="tx1"/>
                </a:solidFill>
                <a:latin typeface="Arial" panose="020B0604020202020204" pitchFamily="34" charset="0"/>
              </a:defRPr>
            </a:lvl1pPr>
            <a:lvl2pPr marL="742950" indent="-285750" defTabSz="906463" eaLnBrk="0" hangingPunct="0">
              <a:defRPr sz="2200" u="sng">
                <a:solidFill>
                  <a:schemeClr val="tx1"/>
                </a:solidFill>
                <a:latin typeface="Arial" panose="020B0604020202020204" pitchFamily="34" charset="0"/>
              </a:defRPr>
            </a:lvl2pPr>
            <a:lvl3pPr marL="1143000" indent="-228600" defTabSz="906463" eaLnBrk="0" hangingPunct="0">
              <a:defRPr sz="2200" u="sng">
                <a:solidFill>
                  <a:schemeClr val="tx1"/>
                </a:solidFill>
                <a:latin typeface="Arial" panose="020B0604020202020204" pitchFamily="34" charset="0"/>
              </a:defRPr>
            </a:lvl3pPr>
            <a:lvl4pPr marL="1600200" indent="-228600" defTabSz="906463" eaLnBrk="0" hangingPunct="0">
              <a:defRPr sz="2200" u="sng">
                <a:solidFill>
                  <a:schemeClr val="tx1"/>
                </a:solidFill>
                <a:latin typeface="Arial" panose="020B0604020202020204" pitchFamily="34" charset="0"/>
              </a:defRPr>
            </a:lvl4pPr>
            <a:lvl5pPr marL="2057400" indent="-228600" defTabSz="906463" eaLnBrk="0" hangingPunct="0">
              <a:defRPr sz="2200" u="sng">
                <a:solidFill>
                  <a:schemeClr val="tx1"/>
                </a:solidFill>
                <a:latin typeface="Arial" panose="020B0604020202020204" pitchFamily="34" charset="0"/>
              </a:defRPr>
            </a:lvl5pPr>
            <a:lvl6pPr marL="2514600" indent="-228600" defTabSz="90646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0646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0646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06463"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u="none"/>
              <a:t>This sudden level shift is many times easy to figure out much sooner than is displayed here.  Look for a new operator, a new machine, new material, lot to lot variation such as a change in material hardness, tool setup failure, gage failure, etc. to determine what may have caused it.</a:t>
            </a:r>
          </a:p>
          <a:p>
            <a:pPr eaLnBrk="1" hangingPunct="1">
              <a:spcBef>
                <a:spcPct val="30000"/>
              </a:spcBef>
            </a:pPr>
            <a:endParaRPr lang="en-US" altLang="en-US" sz="1400" u="none"/>
          </a:p>
          <a:p>
            <a:pPr eaLnBrk="1" hangingPunct="1">
              <a:spcBef>
                <a:spcPct val="30000"/>
              </a:spcBef>
            </a:pPr>
            <a:r>
              <a:rPr lang="en-US" altLang="en-US" sz="1400" u="none"/>
              <a:t>Of course, we would expect that the reaction took place at the first occurrence of the out-of-control point, not after 7 events.</a:t>
            </a:r>
          </a:p>
          <a:p>
            <a:pPr eaLnBrk="1" hangingPunct="1">
              <a:spcBef>
                <a:spcPct val="30000"/>
              </a:spcBef>
            </a:pPr>
            <a:endParaRPr lang="en-US" altLang="en-US" sz="1400" u="none"/>
          </a:p>
        </p:txBody>
      </p:sp>
      <p:sp>
        <p:nvSpPr>
          <p:cNvPr id="304133" name="Rectangle 4"/>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5817128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359B00C-F838-4882-A935-CEAE73574732}" type="slidenum">
              <a:rPr lang="en-US" altLang="en-US" sz="1200" u="none"/>
              <a:pPr eaLnBrk="1" hangingPunct="1"/>
              <a:t>84</a:t>
            </a:fld>
            <a:endParaRPr lang="en-US" altLang="en-US" sz="1200" u="none"/>
          </a:p>
        </p:txBody>
      </p:sp>
      <p:sp>
        <p:nvSpPr>
          <p:cNvPr id="305155" name="Rectangle 2"/>
          <p:cNvSpPr>
            <a:spLocks noGrp="1" noRot="1" noChangeAspect="1" noChangeArrowheads="1" noTextEdit="1"/>
          </p:cNvSpPr>
          <p:nvPr>
            <p:ph type="sldImg"/>
          </p:nvPr>
        </p:nvSpPr>
        <p:spPr>
          <a:xfrm>
            <a:off x="1136650" y="371475"/>
            <a:ext cx="4600575" cy="3451225"/>
          </a:xfrm>
          <a:ln/>
        </p:spPr>
      </p:sp>
      <p:sp>
        <p:nvSpPr>
          <p:cNvPr id="305156" name="Rectangle 3"/>
          <p:cNvSpPr>
            <a:spLocks noChangeArrowheads="1"/>
          </p:cNvSpPr>
          <p:nvPr/>
        </p:nvSpPr>
        <p:spPr bwMode="auto">
          <a:xfrm>
            <a:off x="1017588" y="4427538"/>
            <a:ext cx="5256212" cy="413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07" tIns="45303" rIns="90607" bIns="45303"/>
          <a:lstStyle>
            <a:lvl1pPr defTabSz="906463" eaLnBrk="0" hangingPunct="0">
              <a:defRPr sz="2200" u="sng">
                <a:solidFill>
                  <a:schemeClr val="tx1"/>
                </a:solidFill>
                <a:latin typeface="Arial" panose="020B0604020202020204" pitchFamily="34" charset="0"/>
              </a:defRPr>
            </a:lvl1pPr>
            <a:lvl2pPr marL="742950" indent="-285750" defTabSz="906463" eaLnBrk="0" hangingPunct="0">
              <a:defRPr sz="2200" u="sng">
                <a:solidFill>
                  <a:schemeClr val="tx1"/>
                </a:solidFill>
                <a:latin typeface="Arial" panose="020B0604020202020204" pitchFamily="34" charset="0"/>
              </a:defRPr>
            </a:lvl2pPr>
            <a:lvl3pPr marL="1143000" indent="-228600" defTabSz="906463" eaLnBrk="0" hangingPunct="0">
              <a:defRPr sz="2200" u="sng">
                <a:solidFill>
                  <a:schemeClr val="tx1"/>
                </a:solidFill>
                <a:latin typeface="Arial" panose="020B0604020202020204" pitchFamily="34" charset="0"/>
              </a:defRPr>
            </a:lvl3pPr>
            <a:lvl4pPr marL="1600200" indent="-228600" defTabSz="906463" eaLnBrk="0" hangingPunct="0">
              <a:defRPr sz="2200" u="sng">
                <a:solidFill>
                  <a:schemeClr val="tx1"/>
                </a:solidFill>
                <a:latin typeface="Arial" panose="020B0604020202020204" pitchFamily="34" charset="0"/>
              </a:defRPr>
            </a:lvl4pPr>
            <a:lvl5pPr marL="2057400" indent="-228600" defTabSz="906463" eaLnBrk="0" hangingPunct="0">
              <a:defRPr sz="2200" u="sng">
                <a:solidFill>
                  <a:schemeClr val="tx1"/>
                </a:solidFill>
                <a:latin typeface="Arial" panose="020B0604020202020204" pitchFamily="34" charset="0"/>
              </a:defRPr>
            </a:lvl5pPr>
            <a:lvl6pPr marL="2514600" indent="-228600" defTabSz="90646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0646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0646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06463"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u="none"/>
              <a:t>In these two process, there is a mimicking pattern shown.  When one point on Variable A goes up, the same point on Variable B goes up.  When one point on Variable B goes down, the same point on Variable A goes down.</a:t>
            </a:r>
          </a:p>
          <a:p>
            <a:pPr eaLnBrk="1" hangingPunct="1">
              <a:spcBef>
                <a:spcPct val="30000"/>
              </a:spcBef>
            </a:pPr>
            <a:endParaRPr lang="en-US" altLang="en-US" sz="1400" u="none"/>
          </a:p>
          <a:p>
            <a:pPr eaLnBrk="1" hangingPunct="1">
              <a:spcBef>
                <a:spcPct val="30000"/>
              </a:spcBef>
            </a:pPr>
            <a:r>
              <a:rPr lang="en-US" altLang="en-US" sz="1400" u="none"/>
              <a:t>This can mean that your process is being affected the same way by either a common ingredient, a common tool/machine, or something environmental like Humidity, Temperature, etc.</a:t>
            </a:r>
          </a:p>
          <a:p>
            <a:pPr eaLnBrk="1" hangingPunct="1">
              <a:spcBef>
                <a:spcPct val="30000"/>
              </a:spcBef>
            </a:pPr>
            <a:endParaRPr lang="en-US" altLang="en-US" sz="1400" u="none"/>
          </a:p>
          <a:p>
            <a:pPr eaLnBrk="1" hangingPunct="1">
              <a:spcBef>
                <a:spcPct val="30000"/>
              </a:spcBef>
            </a:pPr>
            <a:r>
              <a:rPr lang="en-US" altLang="en-US" sz="1400" u="none"/>
              <a:t>This is not necessarily a bad thing if you are running 2 spindles on the same transfer machine with common targeting.  In that case, this would be desirable and would indicate the individual spindles do not contribute any Special Cause variation.</a:t>
            </a:r>
          </a:p>
          <a:p>
            <a:pPr eaLnBrk="1" hangingPunct="1">
              <a:spcBef>
                <a:spcPct val="30000"/>
              </a:spcBef>
            </a:pPr>
            <a:endParaRPr lang="en-US" altLang="en-US" sz="1400" u="none"/>
          </a:p>
        </p:txBody>
      </p:sp>
      <p:sp>
        <p:nvSpPr>
          <p:cNvPr id="305157" name="Rectangle 4"/>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41379969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F6C02FA-40B5-454B-AA9E-433F019780E1}" type="slidenum">
              <a:rPr lang="en-US" altLang="en-US" sz="1200" u="none"/>
              <a:pPr eaLnBrk="1" hangingPunct="1"/>
              <a:t>85</a:t>
            </a:fld>
            <a:endParaRPr lang="en-US" altLang="en-US" sz="1200" u="none"/>
          </a:p>
        </p:txBody>
      </p:sp>
      <p:sp>
        <p:nvSpPr>
          <p:cNvPr id="306179" name="Rectangle 2"/>
          <p:cNvSpPr>
            <a:spLocks noGrp="1" noRot="1" noChangeAspect="1" noChangeArrowheads="1" noTextEdit="1"/>
          </p:cNvSpPr>
          <p:nvPr>
            <p:ph type="sldImg"/>
          </p:nvPr>
        </p:nvSpPr>
        <p:spPr>
          <a:ln/>
        </p:spPr>
      </p:sp>
      <p:sp>
        <p:nvSpPr>
          <p:cNvPr id="30618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9951548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F171F6B-964A-4EE4-B0BF-E5C9E038FF7B}" type="slidenum">
              <a:rPr lang="en-US" altLang="en-US" sz="1200" u="none"/>
              <a:pPr eaLnBrk="1" hangingPunct="1"/>
              <a:t>86</a:t>
            </a:fld>
            <a:endParaRPr lang="en-US" altLang="en-US" sz="1200" u="none"/>
          </a:p>
        </p:txBody>
      </p:sp>
      <p:sp>
        <p:nvSpPr>
          <p:cNvPr id="307203" name="Rectangle 2"/>
          <p:cNvSpPr>
            <a:spLocks noGrp="1" noRot="1" noChangeAspect="1" noChangeArrowheads="1" noTextEdit="1"/>
          </p:cNvSpPr>
          <p:nvPr>
            <p:ph type="sldImg"/>
          </p:nvPr>
        </p:nvSpPr>
        <p:spPr>
          <a:xfrm>
            <a:off x="1136650" y="371475"/>
            <a:ext cx="4600575" cy="3451225"/>
          </a:xfrm>
          <a:ln/>
        </p:spPr>
      </p:sp>
      <p:sp>
        <p:nvSpPr>
          <p:cNvPr id="307204" name="Rectangle 3"/>
          <p:cNvSpPr>
            <a:spLocks noGrp="1" noChangeArrowheads="1"/>
          </p:cNvSpPr>
          <p:nvPr>
            <p:ph type="body" idx="1"/>
          </p:nvPr>
        </p:nvSpPr>
        <p:spPr>
          <a:xfrm>
            <a:off x="896938" y="4352925"/>
            <a:ext cx="5076825" cy="4129088"/>
          </a:xfrm>
          <a:noFill/>
        </p:spPr>
        <p:txBody>
          <a:bodyPr lIns="90607" tIns="45303" rIns="90607" bIns="45303"/>
          <a:lstStyle/>
          <a:p>
            <a:pPr eaLnBrk="1" hangingPunct="1"/>
            <a:r>
              <a:rPr lang="en-US" altLang="en-US" sz="1400"/>
              <a:t>For a “Normal” Histogram, the tallest bars should be in the center with the bars getting smaller as they move away from the center. (a bell shape)</a:t>
            </a:r>
            <a:endParaRPr lang="en-US" altLang="en-US"/>
          </a:p>
        </p:txBody>
      </p:sp>
    </p:spTree>
    <p:extLst>
      <p:ext uri="{BB962C8B-B14F-4D97-AF65-F5344CB8AC3E}">
        <p14:creationId xmlns:p14="http://schemas.microsoft.com/office/powerpoint/2010/main" val="4098286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E11FF9D-FFB5-4A02-B5DF-8AC4109ACFBD}" type="slidenum">
              <a:rPr lang="en-US" altLang="en-US" sz="1200" u="none"/>
              <a:pPr eaLnBrk="1" hangingPunct="1"/>
              <a:t>9</a:t>
            </a:fld>
            <a:endParaRPr lang="en-US" altLang="en-US" sz="1200" u="none"/>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5565813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AFB663D-240D-4058-8D50-519C80275673}" type="slidenum">
              <a:rPr lang="en-US" altLang="en-US" sz="1200" u="none"/>
              <a:pPr eaLnBrk="1" hangingPunct="1"/>
              <a:t>87</a:t>
            </a:fld>
            <a:endParaRPr lang="en-US" altLang="en-US" sz="1200" u="none"/>
          </a:p>
        </p:txBody>
      </p:sp>
      <p:sp>
        <p:nvSpPr>
          <p:cNvPr id="308227" name="Rectangle 2"/>
          <p:cNvSpPr>
            <a:spLocks noGrp="1" noRot="1" noChangeAspect="1" noChangeArrowheads="1" noTextEdit="1"/>
          </p:cNvSpPr>
          <p:nvPr>
            <p:ph type="sldImg"/>
          </p:nvPr>
        </p:nvSpPr>
        <p:spPr>
          <a:xfrm>
            <a:off x="1179513" y="374650"/>
            <a:ext cx="4603750" cy="3452813"/>
          </a:xfrm>
          <a:ln/>
        </p:spPr>
      </p:sp>
      <p:sp>
        <p:nvSpPr>
          <p:cNvPr id="308228" name="Rectangle 3"/>
          <p:cNvSpPr>
            <a:spLocks noGrp="1" noChangeArrowheads="1"/>
          </p:cNvSpPr>
          <p:nvPr>
            <p:ph type="body" idx="1"/>
          </p:nvPr>
        </p:nvSpPr>
        <p:spPr>
          <a:xfrm>
            <a:off x="896938" y="4352925"/>
            <a:ext cx="5076825" cy="4129088"/>
          </a:xfrm>
          <a:noFill/>
        </p:spPr>
        <p:txBody>
          <a:bodyPr lIns="90607" tIns="45303" rIns="90607" bIns="45303"/>
          <a:lstStyle/>
          <a:p>
            <a:pPr eaLnBrk="1" hangingPunct="1"/>
            <a:r>
              <a:rPr lang="en-US" altLang="en-US" sz="1400"/>
              <a:t>Some tools used to assess Normality include:</a:t>
            </a:r>
          </a:p>
          <a:p>
            <a:pPr lvl="1" eaLnBrk="1" hangingPunct="1">
              <a:buFontTx/>
              <a:buChar char="•"/>
            </a:pPr>
            <a:r>
              <a:rPr lang="en-US" altLang="en-US" sz="1400"/>
              <a:t> Histogram (already discussed)</a:t>
            </a:r>
          </a:p>
          <a:p>
            <a:pPr lvl="1" eaLnBrk="1" hangingPunct="1">
              <a:buFontTx/>
              <a:buChar char="•"/>
            </a:pPr>
            <a:r>
              <a:rPr lang="en-US" altLang="en-US" sz="1400"/>
              <a:t> Normal Probability Plot </a:t>
            </a:r>
          </a:p>
          <a:p>
            <a:pPr lvl="1" eaLnBrk="1" hangingPunct="1">
              <a:buFontTx/>
              <a:buChar char="•"/>
            </a:pPr>
            <a:r>
              <a:rPr lang="en-US" altLang="en-US" sz="1400"/>
              <a:t> P-Value (from Minitab) </a:t>
            </a:r>
          </a:p>
          <a:p>
            <a:pPr lvl="2" eaLnBrk="1" hangingPunct="1"/>
            <a:r>
              <a:rPr lang="en-US" altLang="en-US" sz="1400"/>
              <a:t>– Anderson-Darling Normality Test</a:t>
            </a:r>
          </a:p>
        </p:txBody>
      </p:sp>
    </p:spTree>
    <p:extLst>
      <p:ext uri="{BB962C8B-B14F-4D97-AF65-F5344CB8AC3E}">
        <p14:creationId xmlns:p14="http://schemas.microsoft.com/office/powerpoint/2010/main" val="4884390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39DE2E5-E783-4DB5-A2BC-80F8E96EC94C}" type="slidenum">
              <a:rPr lang="en-US" altLang="en-US" sz="1200" u="none"/>
              <a:pPr eaLnBrk="1" hangingPunct="1"/>
              <a:t>88</a:t>
            </a:fld>
            <a:endParaRPr lang="en-US" altLang="en-US" sz="1200" u="none"/>
          </a:p>
        </p:txBody>
      </p:sp>
      <p:sp>
        <p:nvSpPr>
          <p:cNvPr id="309251" name="Rectangle 2"/>
          <p:cNvSpPr>
            <a:spLocks noGrp="1" noRot="1" noChangeAspect="1" noChangeArrowheads="1" noTextEdit="1"/>
          </p:cNvSpPr>
          <p:nvPr>
            <p:ph type="sldImg"/>
          </p:nvPr>
        </p:nvSpPr>
        <p:spPr>
          <a:xfrm>
            <a:off x="1136650" y="371475"/>
            <a:ext cx="4600575" cy="3451225"/>
          </a:xfrm>
          <a:ln/>
        </p:spPr>
      </p:sp>
      <p:sp>
        <p:nvSpPr>
          <p:cNvPr id="309252" name="Rectangle 3"/>
          <p:cNvSpPr>
            <a:spLocks noGrp="1" noChangeArrowheads="1"/>
          </p:cNvSpPr>
          <p:nvPr>
            <p:ph type="body" idx="1"/>
          </p:nvPr>
        </p:nvSpPr>
        <p:spPr>
          <a:xfrm>
            <a:off x="896938" y="4202113"/>
            <a:ext cx="5811837" cy="4130675"/>
          </a:xfrm>
          <a:noFill/>
        </p:spPr>
        <p:txBody>
          <a:bodyPr lIns="90607" tIns="45303" rIns="90607" bIns="45303"/>
          <a:lstStyle/>
          <a:p>
            <a:pPr eaLnBrk="1" hangingPunct="1">
              <a:lnSpc>
                <a:spcPct val="80000"/>
              </a:lnSpc>
            </a:pPr>
            <a:r>
              <a:rPr lang="en-US" altLang="en-US" sz="1400"/>
              <a:t>Further Rules used in the process of checking for Normality include:</a:t>
            </a:r>
          </a:p>
          <a:p>
            <a:pPr lvl="1" eaLnBrk="1" hangingPunct="1">
              <a:lnSpc>
                <a:spcPct val="80000"/>
              </a:lnSpc>
              <a:buFontTx/>
              <a:buChar char="•"/>
            </a:pPr>
            <a:r>
              <a:rPr lang="en-US" altLang="en-US" sz="1400"/>
              <a:t> Start with a minimum of 30 data points (randomly selected out of a larger population).</a:t>
            </a:r>
          </a:p>
          <a:p>
            <a:pPr lvl="1" eaLnBrk="1" hangingPunct="1">
              <a:buFontTx/>
              <a:buChar char="•"/>
            </a:pPr>
            <a:r>
              <a:rPr lang="en-US" altLang="en-US" sz="1400"/>
              <a:t> Two tests must indicate the data is Normally distributed.  (If not, use a larger set of data).</a:t>
            </a:r>
          </a:p>
          <a:p>
            <a:pPr lvl="1" eaLnBrk="1" hangingPunct="1">
              <a:buFontTx/>
              <a:buChar char="•"/>
            </a:pPr>
            <a:r>
              <a:rPr lang="en-US" altLang="en-US" sz="1400"/>
              <a:t> If the data is set is Normally distributed, the same set can be used for further calculations (Control Limits, Capability).</a:t>
            </a:r>
          </a:p>
          <a:p>
            <a:pPr lvl="1" eaLnBrk="1" hangingPunct="1">
              <a:buFontTx/>
              <a:buChar char="•"/>
            </a:pPr>
            <a:r>
              <a:rPr lang="en-US" altLang="en-US" sz="1400"/>
              <a:t> X-Bar &amp; R Chart ONLY - If the data is Normal, the data may be used to calculate capability (Cp/Cpk), (Normality is not required to use Control Charts to understand, adjust and improve the process).</a:t>
            </a:r>
          </a:p>
          <a:p>
            <a:pPr lvl="1" eaLnBrk="1" hangingPunct="1">
              <a:buFontTx/>
              <a:buChar char="•"/>
            </a:pPr>
            <a:r>
              <a:rPr lang="en-US" altLang="en-US" sz="1400"/>
              <a:t> X &amp; MR or Individuals Chart ONLY - If the data is Normal, you may chart the data on an X &amp; MR chart with UCL and LCL and the data may be used to calculate capability (Cp/Cpk).  Remember that you need to be very selective on when an X &amp; MR chart is used.  Use it when the characteristics being studied are Homogeneous, or virtually identical part to part, or measurement to measurement, such as Coolant Concentration.</a:t>
            </a:r>
          </a:p>
          <a:p>
            <a:pPr lvl="1" eaLnBrk="1" hangingPunct="1">
              <a:lnSpc>
                <a:spcPct val="0"/>
              </a:lnSpc>
            </a:pPr>
            <a:endParaRPr lang="en-US" altLang="en-US" sz="1400"/>
          </a:p>
          <a:p>
            <a:pPr lvl="1" eaLnBrk="1" hangingPunct="1">
              <a:lnSpc>
                <a:spcPct val="90000"/>
              </a:lnSpc>
            </a:pPr>
            <a:r>
              <a:rPr lang="en-US" altLang="en-US" sz="1400"/>
              <a:t>(For X &amp; MR, Normality IS required to chart the data, calculate limits, and calculate capability).  </a:t>
            </a:r>
          </a:p>
        </p:txBody>
      </p:sp>
    </p:spTree>
    <p:extLst>
      <p:ext uri="{BB962C8B-B14F-4D97-AF65-F5344CB8AC3E}">
        <p14:creationId xmlns:p14="http://schemas.microsoft.com/office/powerpoint/2010/main" val="190387665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A9FD086B-17B5-4F1B-8604-FEE77D9BAAB9}" type="slidenum">
              <a:rPr lang="en-US" altLang="en-US" sz="1200" u="none"/>
              <a:pPr eaLnBrk="1" hangingPunct="1"/>
              <a:t>89</a:t>
            </a:fld>
            <a:endParaRPr lang="en-US" altLang="en-US" sz="1200" u="none"/>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3161013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B735890-885C-4F84-8850-7BC3996BFE56}" type="slidenum">
              <a:rPr lang="en-US" altLang="en-US" sz="1200" u="none"/>
              <a:pPr eaLnBrk="1" hangingPunct="1"/>
              <a:t>90</a:t>
            </a:fld>
            <a:endParaRPr lang="en-US" altLang="en-US" sz="1200" u="none"/>
          </a:p>
        </p:txBody>
      </p:sp>
      <p:sp>
        <p:nvSpPr>
          <p:cNvPr id="311299" name="Rectangle 2"/>
          <p:cNvSpPr>
            <a:spLocks noGrp="1" noRot="1" noChangeAspect="1" noChangeArrowheads="1" noTextEdit="1"/>
          </p:cNvSpPr>
          <p:nvPr>
            <p:ph type="sldImg"/>
          </p:nvPr>
        </p:nvSpPr>
        <p:spPr>
          <a:xfrm>
            <a:off x="1136650" y="371475"/>
            <a:ext cx="4600575" cy="3451225"/>
          </a:xfrm>
          <a:ln/>
        </p:spPr>
      </p:sp>
      <p:sp>
        <p:nvSpPr>
          <p:cNvPr id="311300" name="Rectangle 3"/>
          <p:cNvSpPr>
            <a:spLocks noGrp="1" noChangeArrowheads="1"/>
          </p:cNvSpPr>
          <p:nvPr>
            <p:ph type="body" idx="1"/>
          </p:nvPr>
        </p:nvSpPr>
        <p:spPr>
          <a:xfrm>
            <a:off x="838200" y="4197350"/>
            <a:ext cx="5737225" cy="4129088"/>
          </a:xfrm>
          <a:noFill/>
        </p:spPr>
        <p:txBody>
          <a:bodyPr lIns="90597" tIns="45299" rIns="90597" bIns="45299"/>
          <a:lstStyle/>
          <a:p>
            <a:pPr eaLnBrk="1" hangingPunct="1"/>
            <a:r>
              <a:rPr lang="en-US" altLang="en-US">
                <a:latin typeface="Times New Roman" panose="02020603050405020304" pitchFamily="18" charset="0"/>
              </a:rPr>
              <a:t>To perform a “Normality Test” and to create a Normality Plot in Minitab, the steps are shown above. </a:t>
            </a:r>
          </a:p>
          <a:p>
            <a:pPr eaLnBrk="1" hangingPunct="1"/>
            <a:r>
              <a:rPr lang="en-US" altLang="en-US">
                <a:latin typeface="Times New Roman" panose="02020603050405020304" pitchFamily="18" charset="0"/>
              </a:rPr>
              <a:t>Enter or copy your data to Minitab</a:t>
            </a:r>
          </a:p>
          <a:p>
            <a:pPr eaLnBrk="1" hangingPunct="1"/>
            <a:r>
              <a:rPr lang="en-US" altLang="en-US">
                <a:latin typeface="Times New Roman" panose="02020603050405020304" pitchFamily="18" charset="0"/>
              </a:rPr>
              <a:t>Then use the pull down menu: Stat/Basic Statistics/Normality Test</a:t>
            </a:r>
          </a:p>
          <a:p>
            <a:pPr eaLnBrk="1" hangingPunct="1"/>
            <a:r>
              <a:rPr lang="en-US" altLang="en-US">
                <a:latin typeface="Times New Roman" panose="02020603050405020304" pitchFamily="18" charset="0"/>
              </a:rPr>
              <a:t>Step 1: Enter your data as shown in Column C1 (top down to allow sorting if necessary).</a:t>
            </a:r>
          </a:p>
          <a:p>
            <a:pPr eaLnBrk="1" hangingPunct="1"/>
            <a:r>
              <a:rPr lang="en-US" altLang="en-US">
                <a:latin typeface="Times New Roman" panose="02020603050405020304" pitchFamily="18" charset="0"/>
              </a:rPr>
              <a:t> Select C1 as the Variable</a:t>
            </a:r>
          </a:p>
          <a:p>
            <a:pPr eaLnBrk="1" hangingPunct="1"/>
            <a:r>
              <a:rPr lang="en-US" altLang="en-US">
                <a:latin typeface="Times New Roman" panose="02020603050405020304" pitchFamily="18" charset="0"/>
              </a:rPr>
              <a:t> If you are testing the Individuals data, this would   be your Individual Measurements</a:t>
            </a:r>
          </a:p>
          <a:p>
            <a:pPr eaLnBrk="1" hangingPunct="1"/>
            <a:r>
              <a:rPr lang="en-US" altLang="en-US">
                <a:latin typeface="Times New Roman" panose="02020603050405020304" pitchFamily="18" charset="0"/>
              </a:rPr>
              <a:t>If you are testing the Subgroup data, this would be your Subgroup sample data. First four individual readings within a sub-group entered in one column in lines 1-4, each additional sub-group would be similarly entered (stacked in one column)</a:t>
            </a:r>
          </a:p>
          <a:p>
            <a:pPr eaLnBrk="1" hangingPunct="1"/>
            <a:r>
              <a:rPr lang="en-US" altLang="en-US">
                <a:latin typeface="Times New Roman" panose="02020603050405020304" pitchFamily="18" charset="0"/>
              </a:rPr>
              <a:t>Step 2: Click on the Anderson-Darling button, then OK (supply a title if desired) </a:t>
            </a:r>
          </a:p>
          <a:p>
            <a:pPr lvl="2" eaLnBrk="1" hangingPunct="1"/>
            <a:endParaRPr lang="en-US" altLang="en-US" b="1">
              <a:latin typeface="Times New Roman" panose="02020603050405020304" pitchFamily="18" charset="0"/>
            </a:endParaRPr>
          </a:p>
          <a:p>
            <a:pPr eaLnBrk="1" hangingPunct="1"/>
            <a:r>
              <a:rPr lang="en-US" altLang="en-US" b="1">
                <a:latin typeface="Times New Roman" panose="02020603050405020304" pitchFamily="18" charset="0"/>
              </a:rPr>
              <a:t>The p-Value (from Minitab) from the Anderson-Darling Normality Test will appear in the lower right corner of the graph.  If the p-Value &lt; 0.05, the Data may NOT be a Normal Distribution.  P-values of greater than 0.05 are considered normal and Ppk &amp; Cpk calculations are valid without data transformation.</a:t>
            </a:r>
          </a:p>
          <a:p>
            <a:pPr eaLnBrk="1" hangingPunct="1"/>
            <a:endParaRPr lang="en-US" altLang="en-US" b="1">
              <a:latin typeface="Times New Roman" panose="02020603050405020304" pitchFamily="18" charset="0"/>
            </a:endParaRPr>
          </a:p>
          <a:p>
            <a:pPr eaLnBrk="1" hangingPunct="1"/>
            <a:endParaRPr lang="en-US" altLang="en-US">
              <a:latin typeface="Times New Roman" panose="02020603050405020304" pitchFamily="18" charset="0"/>
            </a:endParaRPr>
          </a:p>
        </p:txBody>
      </p:sp>
    </p:spTree>
    <p:extLst>
      <p:ext uri="{BB962C8B-B14F-4D97-AF65-F5344CB8AC3E}">
        <p14:creationId xmlns:p14="http://schemas.microsoft.com/office/powerpoint/2010/main" val="60078506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2237EDB-D798-49E1-B502-651F11406B31}" type="slidenum">
              <a:rPr lang="en-US" altLang="en-US" sz="1200" u="none"/>
              <a:pPr eaLnBrk="1" hangingPunct="1"/>
              <a:t>91</a:t>
            </a:fld>
            <a:endParaRPr lang="en-US" altLang="en-US" sz="1200" u="none"/>
          </a:p>
        </p:txBody>
      </p:sp>
      <p:sp>
        <p:nvSpPr>
          <p:cNvPr id="312323" name="Rectangle 2"/>
          <p:cNvSpPr>
            <a:spLocks noGrp="1" noRot="1" noChangeAspect="1" noChangeArrowheads="1" noTextEdit="1"/>
          </p:cNvSpPr>
          <p:nvPr>
            <p:ph type="sldImg"/>
          </p:nvPr>
        </p:nvSpPr>
        <p:spPr>
          <a:ln/>
        </p:spPr>
      </p:sp>
      <p:sp>
        <p:nvSpPr>
          <p:cNvPr id="31232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408926305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717C944-ACCE-4B60-BBE7-C3533B442B4E}" type="slidenum">
              <a:rPr lang="en-US" altLang="en-US" sz="1200" u="none"/>
              <a:pPr eaLnBrk="1" hangingPunct="1"/>
              <a:t>93</a:t>
            </a:fld>
            <a:endParaRPr lang="en-US" altLang="en-US" sz="1200" u="none"/>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xfrm>
            <a:off x="914400" y="4343400"/>
            <a:ext cx="5029200" cy="4114800"/>
          </a:xfrm>
          <a:noFill/>
        </p:spPr>
        <p:txBody>
          <a:bodyPr/>
          <a:lstStyle/>
          <a:p>
            <a:pPr eaLnBrk="1" hangingPunct="1"/>
            <a:r>
              <a:rPr lang="en-US" altLang="en-US"/>
              <a:t>Notes</a:t>
            </a:r>
          </a:p>
        </p:txBody>
      </p:sp>
    </p:spTree>
    <p:extLst>
      <p:ext uri="{BB962C8B-B14F-4D97-AF65-F5344CB8AC3E}">
        <p14:creationId xmlns:p14="http://schemas.microsoft.com/office/powerpoint/2010/main" val="50157175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0C9396CA-1832-46C4-9CA8-61AA6559301B}" type="slidenum">
              <a:rPr lang="en-US" altLang="en-US" sz="1200" u="none"/>
              <a:pPr eaLnBrk="1" hangingPunct="1"/>
              <a:t>94</a:t>
            </a:fld>
            <a:endParaRPr lang="en-US" altLang="en-US" sz="1200" u="none"/>
          </a:p>
        </p:txBody>
      </p:sp>
      <p:sp>
        <p:nvSpPr>
          <p:cNvPr id="314371" name="Rectangle 2"/>
          <p:cNvSpPr>
            <a:spLocks noGrp="1" noRot="1" noChangeAspect="1" noChangeArrowheads="1" noTextEdit="1"/>
          </p:cNvSpPr>
          <p:nvPr>
            <p:ph type="sldImg"/>
          </p:nvPr>
        </p:nvSpPr>
        <p:spPr>
          <a:ln/>
        </p:spPr>
      </p:sp>
      <p:sp>
        <p:nvSpPr>
          <p:cNvPr id="314372" name="Rectangle 3"/>
          <p:cNvSpPr>
            <a:spLocks noGrp="1" noChangeArrowheads="1"/>
          </p:cNvSpPr>
          <p:nvPr>
            <p:ph type="body" idx="1"/>
          </p:nvPr>
        </p:nvSpPr>
        <p:spPr>
          <a:xfrm>
            <a:off x="914400" y="4343400"/>
            <a:ext cx="5029200" cy="4114800"/>
          </a:xfrm>
          <a:noFill/>
        </p:spPr>
        <p:txBody>
          <a:bodyPr/>
          <a:lstStyle/>
          <a:p>
            <a:pPr eaLnBrk="1" hangingPunct="1"/>
            <a:r>
              <a:rPr lang="en-US" altLang="en-US"/>
              <a:t>Long Term Capability analysis is only done with a process that is in statistical control or stable.</a:t>
            </a:r>
          </a:p>
        </p:txBody>
      </p:sp>
    </p:spTree>
    <p:extLst>
      <p:ext uri="{BB962C8B-B14F-4D97-AF65-F5344CB8AC3E}">
        <p14:creationId xmlns:p14="http://schemas.microsoft.com/office/powerpoint/2010/main" val="97463673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C715622-6683-42A3-8CE3-63E983C803AA}" type="slidenum">
              <a:rPr lang="en-US" altLang="en-US" sz="1200" u="none"/>
              <a:pPr eaLnBrk="1" hangingPunct="1"/>
              <a:t>95</a:t>
            </a:fld>
            <a:endParaRPr lang="en-US" altLang="en-US" sz="1200" u="none"/>
          </a:p>
        </p:txBody>
      </p:sp>
      <p:sp>
        <p:nvSpPr>
          <p:cNvPr id="315395" name="Rectangle 2"/>
          <p:cNvSpPr>
            <a:spLocks noGrp="1" noChangeArrowheads="1"/>
          </p:cNvSpPr>
          <p:nvPr>
            <p:ph type="body" idx="1"/>
          </p:nvPr>
        </p:nvSpPr>
        <p:spPr>
          <a:xfrm>
            <a:off x="1004888" y="4167188"/>
            <a:ext cx="5029200" cy="4064000"/>
          </a:xfrm>
          <a:noFill/>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buFontTx/>
              <a:buChar char="•"/>
            </a:pPr>
            <a:r>
              <a:rPr lang="en-US" altLang="en-US" sz="1400"/>
              <a:t> CP and PC assume a centered process</a:t>
            </a:r>
          </a:p>
          <a:p>
            <a:pPr eaLnBrk="1" hangingPunct="1"/>
            <a:endParaRPr lang="en-US" altLang="en-US" sz="1400"/>
          </a:p>
          <a:p>
            <a:pPr eaLnBrk="1" hangingPunct="1">
              <a:buFontTx/>
              <a:buChar char="•"/>
            </a:pPr>
            <a:r>
              <a:rPr lang="en-US" altLang="en-US" sz="1400"/>
              <a:t> Cpk and CR adjust for a lack of centering</a:t>
            </a:r>
          </a:p>
          <a:p>
            <a:pPr eaLnBrk="1" hangingPunct="1"/>
            <a:endParaRPr lang="en-US" altLang="en-US" sz="1400"/>
          </a:p>
          <a:p>
            <a:pPr eaLnBrk="1" hangingPunct="1">
              <a:buFontTx/>
              <a:buChar char="•"/>
            </a:pPr>
            <a:r>
              <a:rPr lang="en-US" altLang="en-US" sz="1400"/>
              <a:t> CP and Cpk use an estimated standard deviation</a:t>
            </a:r>
          </a:p>
          <a:p>
            <a:pPr eaLnBrk="1" hangingPunct="1"/>
            <a:endParaRPr lang="en-US" altLang="en-US" sz="1400"/>
          </a:p>
          <a:p>
            <a:pPr eaLnBrk="1" hangingPunct="1">
              <a:buFontTx/>
              <a:buChar char="•"/>
            </a:pPr>
            <a:r>
              <a:rPr lang="en-US" altLang="en-US" sz="1400"/>
              <a:t> PC and CR use an actual standard deviation</a:t>
            </a:r>
          </a:p>
        </p:txBody>
      </p:sp>
      <p:sp>
        <p:nvSpPr>
          <p:cNvPr id="315396" name="Rectangle 3"/>
          <p:cNvSpPr>
            <a:spLocks noGrp="1" noRot="1" noChangeAspect="1" noChangeArrowheads="1" noTextEdit="1"/>
          </p:cNvSpPr>
          <p:nvPr>
            <p:ph type="sldImg"/>
          </p:nvPr>
        </p:nvSpPr>
        <p:spPr>
          <a:xfrm>
            <a:off x="1209675" y="484188"/>
            <a:ext cx="4575175" cy="3432175"/>
          </a:xfrm>
          <a:ln w="12700" cap="flat">
            <a:solidFill>
              <a:schemeClr val="tx1"/>
            </a:solidFill>
          </a:ln>
        </p:spPr>
      </p:sp>
    </p:spTree>
    <p:extLst>
      <p:ext uri="{BB962C8B-B14F-4D97-AF65-F5344CB8AC3E}">
        <p14:creationId xmlns:p14="http://schemas.microsoft.com/office/powerpoint/2010/main" val="192499008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447E593-2055-45D5-9DC0-F180C439A62B}" type="slidenum">
              <a:rPr lang="en-US" altLang="en-US" sz="1200" u="none"/>
              <a:pPr eaLnBrk="1" hangingPunct="1"/>
              <a:t>96</a:t>
            </a:fld>
            <a:endParaRPr lang="en-US" altLang="en-US" sz="1200" u="none"/>
          </a:p>
        </p:txBody>
      </p:sp>
      <p:sp>
        <p:nvSpPr>
          <p:cNvPr id="316419" name="Rectangle 2"/>
          <p:cNvSpPr>
            <a:spLocks noGrp="1" noChangeArrowheads="1"/>
          </p:cNvSpPr>
          <p:nvPr>
            <p:ph type="body" idx="1"/>
          </p:nvPr>
        </p:nvSpPr>
        <p:spPr>
          <a:xfrm>
            <a:off x="1004888" y="4167188"/>
            <a:ext cx="5029200" cy="4064000"/>
          </a:xfrm>
          <a:noFill/>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r>
              <a:rPr lang="en-US" altLang="en-US"/>
              <a:t>Notes</a:t>
            </a:r>
          </a:p>
        </p:txBody>
      </p:sp>
      <p:sp>
        <p:nvSpPr>
          <p:cNvPr id="316420" name="Rectangle 3"/>
          <p:cNvSpPr>
            <a:spLocks noGrp="1" noRot="1" noChangeAspect="1" noChangeArrowheads="1" noTextEdit="1"/>
          </p:cNvSpPr>
          <p:nvPr>
            <p:ph type="sldImg"/>
          </p:nvPr>
        </p:nvSpPr>
        <p:spPr>
          <a:xfrm>
            <a:off x="1209675" y="484188"/>
            <a:ext cx="4575175" cy="3432175"/>
          </a:xfrm>
          <a:ln w="12700" cap="flat">
            <a:solidFill>
              <a:schemeClr val="tx1"/>
            </a:solidFill>
          </a:ln>
        </p:spPr>
      </p:sp>
    </p:spTree>
    <p:extLst>
      <p:ext uri="{BB962C8B-B14F-4D97-AF65-F5344CB8AC3E}">
        <p14:creationId xmlns:p14="http://schemas.microsoft.com/office/powerpoint/2010/main" val="96695194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410BCD6-D65E-46DA-AA4F-A78A3057D0AA}" type="slidenum">
              <a:rPr lang="en-US" altLang="en-US" sz="1200" u="none"/>
              <a:pPr eaLnBrk="1" hangingPunct="1"/>
              <a:t>97</a:t>
            </a:fld>
            <a:endParaRPr lang="en-US" altLang="en-US" sz="1200" u="none"/>
          </a:p>
        </p:txBody>
      </p:sp>
      <p:sp>
        <p:nvSpPr>
          <p:cNvPr id="317443" name="Rectangle 2"/>
          <p:cNvSpPr>
            <a:spLocks noGrp="1" noChangeArrowheads="1"/>
          </p:cNvSpPr>
          <p:nvPr>
            <p:ph type="body" idx="1"/>
          </p:nvPr>
        </p:nvSpPr>
        <p:spPr>
          <a:xfrm>
            <a:off x="1004888" y="4167188"/>
            <a:ext cx="5029200" cy="4064000"/>
          </a:xfrm>
          <a:noFill/>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r>
              <a:rPr lang="en-US" altLang="en-US"/>
              <a:t>Notes</a:t>
            </a:r>
          </a:p>
        </p:txBody>
      </p:sp>
      <p:sp>
        <p:nvSpPr>
          <p:cNvPr id="317444" name="Rectangle 3"/>
          <p:cNvSpPr>
            <a:spLocks noGrp="1" noRot="1" noChangeAspect="1" noChangeArrowheads="1" noTextEdit="1"/>
          </p:cNvSpPr>
          <p:nvPr>
            <p:ph type="sldImg"/>
          </p:nvPr>
        </p:nvSpPr>
        <p:spPr>
          <a:xfrm>
            <a:off x="1209675" y="484188"/>
            <a:ext cx="4575175" cy="3432175"/>
          </a:xfrm>
          <a:ln w="12700" cap="flat">
            <a:solidFill>
              <a:schemeClr val="tx1"/>
            </a:solidFill>
          </a:ln>
        </p:spPr>
      </p:sp>
    </p:spTree>
    <p:extLst>
      <p:ext uri="{BB962C8B-B14F-4D97-AF65-F5344CB8AC3E}">
        <p14:creationId xmlns:p14="http://schemas.microsoft.com/office/powerpoint/2010/main" val="2291009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4ACE2B56-BD08-48B2-B313-E94C599D850B}" type="slidenum">
              <a:rPr lang="en-US" altLang="en-US" sz="1200" u="none"/>
              <a:pPr eaLnBrk="1" hangingPunct="1"/>
              <a:t>10</a:t>
            </a:fld>
            <a:endParaRPr lang="en-US" altLang="en-US" sz="1200" u="none"/>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97259699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633CE71-9432-4528-8541-5733277EECC8}" type="slidenum">
              <a:rPr lang="en-US" altLang="en-US" sz="1200" u="none"/>
              <a:pPr eaLnBrk="1" hangingPunct="1"/>
              <a:t>98</a:t>
            </a:fld>
            <a:endParaRPr lang="en-US" altLang="en-US" sz="1200" u="none"/>
          </a:p>
        </p:txBody>
      </p:sp>
      <p:sp>
        <p:nvSpPr>
          <p:cNvPr id="318467" name="Rectangle 2"/>
          <p:cNvSpPr>
            <a:spLocks noGrp="1" noChangeArrowheads="1"/>
          </p:cNvSpPr>
          <p:nvPr>
            <p:ph type="body" idx="1"/>
          </p:nvPr>
        </p:nvSpPr>
        <p:spPr>
          <a:xfrm>
            <a:off x="1004888" y="4167188"/>
            <a:ext cx="5029200" cy="4064000"/>
          </a:xfrm>
          <a:noFill/>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r>
              <a:rPr lang="en-US" altLang="en-US"/>
              <a:t>Notes</a:t>
            </a:r>
          </a:p>
        </p:txBody>
      </p:sp>
      <p:sp>
        <p:nvSpPr>
          <p:cNvPr id="318468" name="Rectangle 3"/>
          <p:cNvSpPr>
            <a:spLocks noGrp="1" noRot="1" noChangeAspect="1" noChangeArrowheads="1" noTextEdit="1"/>
          </p:cNvSpPr>
          <p:nvPr>
            <p:ph type="sldImg"/>
          </p:nvPr>
        </p:nvSpPr>
        <p:spPr>
          <a:xfrm>
            <a:off x="1209675" y="484188"/>
            <a:ext cx="4575175" cy="3432175"/>
          </a:xfrm>
          <a:ln w="12700" cap="flat">
            <a:solidFill>
              <a:schemeClr val="tx1"/>
            </a:solidFill>
          </a:ln>
        </p:spPr>
      </p:sp>
    </p:spTree>
    <p:extLst>
      <p:ext uri="{BB962C8B-B14F-4D97-AF65-F5344CB8AC3E}">
        <p14:creationId xmlns:p14="http://schemas.microsoft.com/office/powerpoint/2010/main" val="354366667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1C50A536-53F4-491B-9CA4-77B937044B26}" type="slidenum">
              <a:rPr lang="en-US" altLang="en-US" sz="1200" u="none"/>
              <a:pPr eaLnBrk="1" hangingPunct="1"/>
              <a:t>99</a:t>
            </a:fld>
            <a:endParaRPr lang="en-US" altLang="en-US" sz="1200" u="none"/>
          </a:p>
        </p:txBody>
      </p:sp>
      <p:sp>
        <p:nvSpPr>
          <p:cNvPr id="319491" name="Rectangle 2"/>
          <p:cNvSpPr>
            <a:spLocks noGrp="1" noChangeArrowheads="1"/>
          </p:cNvSpPr>
          <p:nvPr>
            <p:ph type="body" idx="1"/>
          </p:nvPr>
        </p:nvSpPr>
        <p:spPr>
          <a:xfrm>
            <a:off x="1004888" y="4167188"/>
            <a:ext cx="5029200" cy="4064000"/>
          </a:xfrm>
          <a:noFill/>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r>
              <a:rPr lang="en-US" altLang="en-US"/>
              <a:t>Notes</a:t>
            </a:r>
          </a:p>
        </p:txBody>
      </p:sp>
      <p:sp>
        <p:nvSpPr>
          <p:cNvPr id="319492" name="Rectangle 3"/>
          <p:cNvSpPr>
            <a:spLocks noGrp="1" noRot="1" noChangeAspect="1" noChangeArrowheads="1" noTextEdit="1"/>
          </p:cNvSpPr>
          <p:nvPr>
            <p:ph type="sldImg"/>
          </p:nvPr>
        </p:nvSpPr>
        <p:spPr>
          <a:xfrm>
            <a:off x="1209675" y="484188"/>
            <a:ext cx="4575175" cy="3432175"/>
          </a:xfrm>
          <a:ln w="12700" cap="flat">
            <a:solidFill>
              <a:schemeClr val="tx1"/>
            </a:solidFill>
          </a:ln>
        </p:spPr>
      </p:sp>
    </p:spTree>
    <p:extLst>
      <p:ext uri="{BB962C8B-B14F-4D97-AF65-F5344CB8AC3E}">
        <p14:creationId xmlns:p14="http://schemas.microsoft.com/office/powerpoint/2010/main" val="156085536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4D2B4E1-4AA2-4191-BB5B-31A7C33341B1}" type="slidenum">
              <a:rPr lang="en-US" altLang="en-US" sz="1200" u="none"/>
              <a:pPr eaLnBrk="1" hangingPunct="1"/>
              <a:t>100</a:t>
            </a:fld>
            <a:endParaRPr lang="en-US" altLang="en-US" sz="1200" u="none"/>
          </a:p>
        </p:txBody>
      </p:sp>
      <p:sp>
        <p:nvSpPr>
          <p:cNvPr id="320515" name="Rectangle 2"/>
          <p:cNvSpPr>
            <a:spLocks noGrp="1" noChangeArrowheads="1"/>
          </p:cNvSpPr>
          <p:nvPr>
            <p:ph type="body" idx="1"/>
          </p:nvPr>
        </p:nvSpPr>
        <p:spPr>
          <a:xfrm>
            <a:off x="1004888" y="4167188"/>
            <a:ext cx="5029200" cy="4064000"/>
          </a:xfrm>
          <a:noFill/>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r>
              <a:rPr lang="en-US" altLang="en-US" sz="1400"/>
              <a:t> </a:t>
            </a:r>
            <a:r>
              <a:rPr lang="en-US" altLang="en-US" b="1"/>
              <a:t>NOTE:  CR is based on the actual standard deviation.</a:t>
            </a:r>
            <a:endParaRPr lang="en-US" altLang="en-US"/>
          </a:p>
          <a:p>
            <a:pPr marL="228600" lvl="1" indent="-114300" eaLnBrk="1" hangingPunct="1">
              <a:buFontTx/>
              <a:buChar char="•"/>
            </a:pPr>
            <a:r>
              <a:rPr lang="en-US" altLang="en-US"/>
              <a:t>A CR of 1.00 uses +/- 3 standard deviations and produces 2700</a:t>
            </a:r>
          </a:p>
          <a:p>
            <a:pPr eaLnBrk="1" hangingPunct="1"/>
            <a:r>
              <a:rPr lang="en-US" altLang="en-US"/>
              <a:t>      defects per million</a:t>
            </a:r>
          </a:p>
          <a:p>
            <a:pPr eaLnBrk="1" hangingPunct="1"/>
            <a:endParaRPr lang="en-US" altLang="en-US"/>
          </a:p>
          <a:p>
            <a:pPr marL="228600" lvl="1" indent="-114300" eaLnBrk="1" hangingPunct="1">
              <a:buFontTx/>
              <a:buChar char="•"/>
            </a:pPr>
            <a:r>
              <a:rPr lang="en-US" altLang="en-US"/>
              <a:t> A CR of 1.33 uses +/- 4 standard deviations and produces 63 </a:t>
            </a:r>
          </a:p>
          <a:p>
            <a:pPr marL="228600" lvl="1" indent="-114300" eaLnBrk="1" hangingPunct="1"/>
            <a:r>
              <a:rPr lang="en-US" altLang="en-US"/>
              <a:t>	defects per million</a:t>
            </a:r>
          </a:p>
        </p:txBody>
      </p:sp>
      <p:sp>
        <p:nvSpPr>
          <p:cNvPr id="320516" name="Rectangle 3"/>
          <p:cNvSpPr>
            <a:spLocks noGrp="1" noRot="1" noChangeAspect="1" noChangeArrowheads="1" noTextEdit="1"/>
          </p:cNvSpPr>
          <p:nvPr>
            <p:ph type="sldImg"/>
          </p:nvPr>
        </p:nvSpPr>
        <p:spPr>
          <a:xfrm>
            <a:off x="1209675" y="484188"/>
            <a:ext cx="4575175" cy="3432175"/>
          </a:xfrm>
          <a:ln w="12700" cap="flat">
            <a:solidFill>
              <a:schemeClr val="tx1"/>
            </a:solidFill>
          </a:ln>
        </p:spPr>
      </p:sp>
    </p:spTree>
    <p:extLst>
      <p:ext uri="{BB962C8B-B14F-4D97-AF65-F5344CB8AC3E}">
        <p14:creationId xmlns:p14="http://schemas.microsoft.com/office/powerpoint/2010/main" val="263304834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2AB93BBA-27DF-46E0-B46F-70EF48BB8F08}" type="slidenum">
              <a:rPr lang="en-US" altLang="en-US" sz="1200" u="none"/>
              <a:pPr eaLnBrk="1" hangingPunct="1"/>
              <a:t>101</a:t>
            </a:fld>
            <a:endParaRPr lang="en-US" altLang="en-US" sz="1200" u="none"/>
          </a:p>
        </p:txBody>
      </p:sp>
      <p:sp>
        <p:nvSpPr>
          <p:cNvPr id="321539" name="Rectangle 2"/>
          <p:cNvSpPr>
            <a:spLocks noGrp="1" noChangeArrowheads="1"/>
          </p:cNvSpPr>
          <p:nvPr>
            <p:ph type="body" idx="1"/>
          </p:nvPr>
        </p:nvSpPr>
        <p:spPr>
          <a:xfrm>
            <a:off x="1004888" y="4167188"/>
            <a:ext cx="5029200" cy="4064000"/>
          </a:xfrm>
          <a:noFill/>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eaLnBrk="1" hangingPunct="1"/>
            <a:r>
              <a:rPr lang="en-US" altLang="en-US"/>
              <a:t>Notes</a:t>
            </a:r>
          </a:p>
        </p:txBody>
      </p:sp>
      <p:sp>
        <p:nvSpPr>
          <p:cNvPr id="321540" name="Rectangle 3"/>
          <p:cNvSpPr>
            <a:spLocks noGrp="1" noRot="1" noChangeAspect="1" noChangeArrowheads="1" noTextEdit="1"/>
          </p:cNvSpPr>
          <p:nvPr>
            <p:ph type="sldImg"/>
          </p:nvPr>
        </p:nvSpPr>
        <p:spPr>
          <a:xfrm>
            <a:off x="1209675" y="484188"/>
            <a:ext cx="4575175" cy="3432175"/>
          </a:xfrm>
          <a:ln w="12700" cap="flat">
            <a:solidFill>
              <a:schemeClr val="tx1"/>
            </a:solidFill>
          </a:ln>
        </p:spPr>
      </p:sp>
    </p:spTree>
    <p:extLst>
      <p:ext uri="{BB962C8B-B14F-4D97-AF65-F5344CB8AC3E}">
        <p14:creationId xmlns:p14="http://schemas.microsoft.com/office/powerpoint/2010/main" val="380794189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D7711F57-32D2-43DF-B0CF-2F792B00423E}" type="slidenum">
              <a:rPr lang="en-US" altLang="en-US" sz="1200" u="none"/>
              <a:pPr eaLnBrk="1" hangingPunct="1"/>
              <a:t>102</a:t>
            </a:fld>
            <a:endParaRPr lang="en-US" altLang="en-US" sz="1200" u="none"/>
          </a:p>
        </p:txBody>
      </p:sp>
      <p:sp>
        <p:nvSpPr>
          <p:cNvPr id="322563" name="Rectangle 2"/>
          <p:cNvSpPr>
            <a:spLocks noGrp="1" noRot="1" noChangeAspect="1" noChangeArrowheads="1" noTextEdit="1"/>
          </p:cNvSpPr>
          <p:nvPr>
            <p:ph type="sldImg"/>
          </p:nvPr>
        </p:nvSpPr>
        <p:spPr>
          <a:ln/>
        </p:spPr>
      </p:sp>
      <p:sp>
        <p:nvSpPr>
          <p:cNvPr id="32256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37601110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BFBBBA3D-EC31-42FA-BDB2-FF2B34F3BFE2}" type="slidenum">
              <a:rPr lang="en-US" altLang="en-US" sz="1200" u="none"/>
              <a:pPr eaLnBrk="1" hangingPunct="1"/>
              <a:t>103</a:t>
            </a:fld>
            <a:endParaRPr lang="en-US" altLang="en-US" sz="1200" u="none"/>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67741133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5A3EB341-5B7B-4BA3-8530-687886E2CCF2}" type="slidenum">
              <a:rPr lang="en-US" altLang="en-US" sz="1200" u="none"/>
              <a:pPr eaLnBrk="1" hangingPunct="1"/>
              <a:t>104</a:t>
            </a:fld>
            <a:endParaRPr lang="en-US" altLang="en-US" sz="1200" u="none"/>
          </a:p>
        </p:txBody>
      </p:sp>
      <p:sp>
        <p:nvSpPr>
          <p:cNvPr id="324611" name="Rectangle 2"/>
          <p:cNvSpPr>
            <a:spLocks noGrp="1" noRot="1" noChangeAspect="1" noChangeArrowheads="1" noTextEdit="1"/>
          </p:cNvSpPr>
          <p:nvPr>
            <p:ph type="sldImg"/>
          </p:nvPr>
        </p:nvSpPr>
        <p:spPr>
          <a:ln/>
        </p:spPr>
      </p:sp>
      <p:sp>
        <p:nvSpPr>
          <p:cNvPr id="324612"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5134566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3E54E1ED-04D5-43C5-8E7E-E703EB74E00A}" type="slidenum">
              <a:rPr lang="en-US" altLang="en-US" sz="1200" u="none"/>
              <a:pPr eaLnBrk="1" hangingPunct="1"/>
              <a:t>105</a:t>
            </a:fld>
            <a:endParaRPr lang="en-US" altLang="en-US" sz="1200" u="none"/>
          </a:p>
        </p:txBody>
      </p:sp>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216823623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7D8523A0-D83B-4F69-9F93-79055E42D0B2}" type="slidenum">
              <a:rPr lang="en-US" altLang="en-US" sz="1200" u="none"/>
              <a:pPr eaLnBrk="1" hangingPunct="1"/>
              <a:t>106</a:t>
            </a:fld>
            <a:endParaRPr lang="en-US" altLang="en-US" sz="1200" u="none"/>
          </a:p>
        </p:txBody>
      </p:sp>
      <p:sp>
        <p:nvSpPr>
          <p:cNvPr id="326659" name="Rectangle 2"/>
          <p:cNvSpPr>
            <a:spLocks noGrp="1" noRot="1" noChangeAspect="1" noChangeArrowheads="1" noTextEdit="1"/>
          </p:cNvSpPr>
          <p:nvPr>
            <p:ph type="sldImg"/>
          </p:nvPr>
        </p:nvSpPr>
        <p:spPr>
          <a:ln/>
        </p:spPr>
      </p:sp>
      <p:sp>
        <p:nvSpPr>
          <p:cNvPr id="326660"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122521634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7"/>
          <p:cNvSpPr>
            <a:spLocks noGrp="1" noChangeArrowheads="1"/>
          </p:cNvSpPr>
          <p:nvPr>
            <p:ph type="sldNum" sz="quarter" idx="5"/>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944E7B2F-CC65-4A27-900E-7005275ECB8B}" type="slidenum">
              <a:rPr lang="en-US" altLang="en-US" sz="1200" u="none"/>
              <a:pPr eaLnBrk="1" hangingPunct="1"/>
              <a:t>107</a:t>
            </a:fld>
            <a:endParaRPr lang="en-US" altLang="en-US" sz="1200" u="none"/>
          </a:p>
        </p:txBody>
      </p:sp>
      <p:sp>
        <p:nvSpPr>
          <p:cNvPr id="327683" name="Rectangle 2"/>
          <p:cNvSpPr>
            <a:spLocks noGrp="1" noRot="1" noChangeAspect="1" noChangeArrowheads="1" noTextEdit="1"/>
          </p:cNvSpPr>
          <p:nvPr>
            <p:ph type="sldImg"/>
          </p:nvPr>
        </p:nvSpPr>
        <p:spPr>
          <a:ln/>
        </p:spPr>
      </p:sp>
      <p:sp>
        <p:nvSpPr>
          <p:cNvPr id="327684" name="Rectangle 3"/>
          <p:cNvSpPr>
            <a:spLocks noGrp="1" noChangeArrowheads="1"/>
          </p:cNvSpPr>
          <p:nvPr>
            <p:ph type="body" idx="1"/>
          </p:nvPr>
        </p:nvSpPr>
        <p:spPr>
          <a:noFill/>
        </p:spPr>
        <p:txBody>
          <a:bodyPr/>
          <a:lstStyle/>
          <a:p>
            <a:pPr eaLnBrk="1" hangingPunct="1"/>
            <a:r>
              <a:rPr lang="en-US" altLang="en-US"/>
              <a:t>Notes</a:t>
            </a:r>
          </a:p>
        </p:txBody>
      </p:sp>
    </p:spTree>
    <p:extLst>
      <p:ext uri="{BB962C8B-B14F-4D97-AF65-F5344CB8AC3E}">
        <p14:creationId xmlns:p14="http://schemas.microsoft.com/office/powerpoint/2010/main" val="3133440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F270FC4-9C8F-49D2-AB9B-AD9109C73798}" type="slidenum">
              <a:rPr lang="en-US" altLang="en-US"/>
              <a:pPr/>
              <a:t>‹#›</a:t>
            </a:fld>
            <a:endParaRPr lang="en-US" altLang="en-US"/>
          </a:p>
        </p:txBody>
      </p:sp>
    </p:spTree>
    <p:extLst>
      <p:ext uri="{BB962C8B-B14F-4D97-AF65-F5344CB8AC3E}">
        <p14:creationId xmlns:p14="http://schemas.microsoft.com/office/powerpoint/2010/main" val="3644618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CC6193F-CB6A-4C95-B9E2-9D11DA793A83}" type="slidenum">
              <a:rPr lang="en-US" altLang="en-US"/>
              <a:pPr/>
              <a:t>‹#›</a:t>
            </a:fld>
            <a:endParaRPr lang="en-US" altLang="en-US"/>
          </a:p>
        </p:txBody>
      </p:sp>
    </p:spTree>
    <p:extLst>
      <p:ext uri="{BB962C8B-B14F-4D97-AF65-F5344CB8AC3E}">
        <p14:creationId xmlns:p14="http://schemas.microsoft.com/office/powerpoint/2010/main" val="2312733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7EDF0E8-4C5D-41FB-AA9F-157C3870BDAB}" type="slidenum">
              <a:rPr lang="en-US" altLang="en-US"/>
              <a:pPr/>
              <a:t>‹#›</a:t>
            </a:fld>
            <a:endParaRPr lang="en-US" altLang="en-US"/>
          </a:p>
        </p:txBody>
      </p:sp>
    </p:spTree>
    <p:extLst>
      <p:ext uri="{BB962C8B-B14F-4D97-AF65-F5344CB8AC3E}">
        <p14:creationId xmlns:p14="http://schemas.microsoft.com/office/powerpoint/2010/main" val="20791949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8200" y="1600200"/>
            <a:ext cx="4038600" cy="4525963"/>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11B5C24-E472-4F23-B79F-7D18E8AB20C7}" type="slidenum">
              <a:rPr lang="en-US" altLang="en-US"/>
              <a:pPr/>
              <a:t>‹#›</a:t>
            </a:fld>
            <a:endParaRPr lang="en-US" altLang="en-US"/>
          </a:p>
        </p:txBody>
      </p:sp>
    </p:spTree>
    <p:extLst>
      <p:ext uri="{BB962C8B-B14F-4D97-AF65-F5344CB8AC3E}">
        <p14:creationId xmlns:p14="http://schemas.microsoft.com/office/powerpoint/2010/main" val="20319528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6E3870AD-61D8-468F-94EF-764C7213DB3E}" type="slidenum">
              <a:rPr lang="en-US" altLang="en-US"/>
              <a:pPr/>
              <a:t>‹#›</a:t>
            </a:fld>
            <a:endParaRPr lang="en-US" altLang="en-US"/>
          </a:p>
        </p:txBody>
      </p:sp>
    </p:spTree>
    <p:extLst>
      <p:ext uri="{BB962C8B-B14F-4D97-AF65-F5344CB8AC3E}">
        <p14:creationId xmlns:p14="http://schemas.microsoft.com/office/powerpoint/2010/main" val="80297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SmartArt Placeholder 2"/>
          <p:cNvSpPr>
            <a:spLocks noGrp="1"/>
          </p:cNvSpPr>
          <p:nvPr>
            <p:ph type="dgm"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B557D95-A717-4956-9E5F-5AD73A3DD49A}" type="slidenum">
              <a:rPr lang="en-US" altLang="en-US"/>
              <a:pPr/>
              <a:t>‹#›</a:t>
            </a:fld>
            <a:endParaRPr lang="en-US" altLang="en-US"/>
          </a:p>
        </p:txBody>
      </p:sp>
    </p:spTree>
    <p:extLst>
      <p:ext uri="{BB962C8B-B14F-4D97-AF65-F5344CB8AC3E}">
        <p14:creationId xmlns:p14="http://schemas.microsoft.com/office/powerpoint/2010/main" val="26443169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6004676F-A7B1-47CA-BC73-01596818D0B5}" type="slidenum">
              <a:rPr lang="en-US" altLang="en-US"/>
              <a:pPr/>
              <a:t>‹#›</a:t>
            </a:fld>
            <a:endParaRPr lang="en-US" altLang="en-US"/>
          </a:p>
        </p:txBody>
      </p:sp>
    </p:spTree>
    <p:extLst>
      <p:ext uri="{BB962C8B-B14F-4D97-AF65-F5344CB8AC3E}">
        <p14:creationId xmlns:p14="http://schemas.microsoft.com/office/powerpoint/2010/main" val="825692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90CA6B4-E551-4110-AAFE-16F2227A2C0A}" type="slidenum">
              <a:rPr lang="en-US" altLang="en-US"/>
              <a:pPr/>
              <a:t>‹#›</a:t>
            </a:fld>
            <a:endParaRPr lang="en-US" altLang="en-US"/>
          </a:p>
        </p:txBody>
      </p:sp>
    </p:spTree>
    <p:extLst>
      <p:ext uri="{BB962C8B-B14F-4D97-AF65-F5344CB8AC3E}">
        <p14:creationId xmlns:p14="http://schemas.microsoft.com/office/powerpoint/2010/main" val="3732264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4A23616-3F25-40B8-B05D-35B25D2A73CF}" type="slidenum">
              <a:rPr lang="en-US" altLang="en-US"/>
              <a:pPr/>
              <a:t>‹#›</a:t>
            </a:fld>
            <a:endParaRPr lang="en-US" altLang="en-US"/>
          </a:p>
        </p:txBody>
      </p:sp>
    </p:spTree>
    <p:extLst>
      <p:ext uri="{BB962C8B-B14F-4D97-AF65-F5344CB8AC3E}">
        <p14:creationId xmlns:p14="http://schemas.microsoft.com/office/powerpoint/2010/main" val="3505124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46CDE180-7354-47EB-A61E-C443AF872C71}" type="slidenum">
              <a:rPr lang="en-US" altLang="en-US"/>
              <a:pPr/>
              <a:t>‹#›</a:t>
            </a:fld>
            <a:endParaRPr lang="en-US" altLang="en-US"/>
          </a:p>
        </p:txBody>
      </p:sp>
    </p:spTree>
    <p:extLst>
      <p:ext uri="{BB962C8B-B14F-4D97-AF65-F5344CB8AC3E}">
        <p14:creationId xmlns:p14="http://schemas.microsoft.com/office/powerpoint/2010/main" val="3697508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A9478F77-050D-4317-8D01-516A07CD03BC}" type="slidenum">
              <a:rPr lang="en-US" altLang="en-US"/>
              <a:pPr/>
              <a:t>‹#›</a:t>
            </a:fld>
            <a:endParaRPr lang="en-US" altLang="en-US"/>
          </a:p>
        </p:txBody>
      </p:sp>
    </p:spTree>
    <p:extLst>
      <p:ext uri="{BB962C8B-B14F-4D97-AF65-F5344CB8AC3E}">
        <p14:creationId xmlns:p14="http://schemas.microsoft.com/office/powerpoint/2010/main" val="3073380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BC4A82B-D11F-4FDA-AB5D-9EE56B194B41}" type="slidenum">
              <a:rPr lang="en-US" altLang="en-US"/>
              <a:pPr/>
              <a:t>‹#›</a:t>
            </a:fld>
            <a:endParaRPr lang="en-US" altLang="en-US"/>
          </a:p>
        </p:txBody>
      </p:sp>
    </p:spTree>
    <p:extLst>
      <p:ext uri="{BB962C8B-B14F-4D97-AF65-F5344CB8AC3E}">
        <p14:creationId xmlns:p14="http://schemas.microsoft.com/office/powerpoint/2010/main" val="3329727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FE8EEAE8-E605-46B1-82F9-6D722D92FEE3}" type="slidenum">
              <a:rPr lang="en-US" altLang="en-US"/>
              <a:pPr/>
              <a:t>‹#›</a:t>
            </a:fld>
            <a:endParaRPr lang="en-US" altLang="en-US"/>
          </a:p>
        </p:txBody>
      </p:sp>
    </p:spTree>
    <p:extLst>
      <p:ext uri="{BB962C8B-B14F-4D97-AF65-F5344CB8AC3E}">
        <p14:creationId xmlns:p14="http://schemas.microsoft.com/office/powerpoint/2010/main" val="1134974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0E92C29-4E08-4A9F-ABAD-CEADA2E373AB}" type="slidenum">
              <a:rPr lang="en-US" altLang="en-US"/>
              <a:pPr/>
              <a:t>‹#›</a:t>
            </a:fld>
            <a:endParaRPr lang="en-US" altLang="en-US"/>
          </a:p>
        </p:txBody>
      </p:sp>
    </p:spTree>
    <p:extLst>
      <p:ext uri="{BB962C8B-B14F-4D97-AF65-F5344CB8AC3E}">
        <p14:creationId xmlns:p14="http://schemas.microsoft.com/office/powerpoint/2010/main" val="1380341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AF5A52C-3714-419E-ADA0-074E6D032DB1}" type="slidenum">
              <a:rPr lang="en-US" altLang="en-US"/>
              <a:pPr/>
              <a:t>‹#›</a:t>
            </a:fld>
            <a:endParaRPr lang="en-US" altLang="en-US"/>
          </a:p>
        </p:txBody>
      </p:sp>
    </p:spTree>
    <p:extLst>
      <p:ext uri="{BB962C8B-B14F-4D97-AF65-F5344CB8AC3E}">
        <p14:creationId xmlns:p14="http://schemas.microsoft.com/office/powerpoint/2010/main" val="3970681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BCFD3"/>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u="none"/>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u="none"/>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u="none"/>
            </a:lvl1pPr>
          </a:lstStyle>
          <a:p>
            <a:fld id="{C8B5C2BE-5DA6-49B6-BD29-72B62557F7D2}"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10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96.xml"/><Relationship Id="rId7" Type="http://schemas.openxmlformats.org/officeDocument/2006/relationships/slide" Target="slide3.xml"/><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115.wmf"/><Relationship Id="rId5" Type="http://schemas.openxmlformats.org/officeDocument/2006/relationships/oleObject" Target="../embeddings/oleObject65.bin"/><Relationship Id="rId4" Type="http://schemas.openxmlformats.org/officeDocument/2006/relationships/image" Target="../media/image6.wmf"/></Relationships>
</file>

<file path=ppt/slides/_rels/slide10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97.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9.xml"/><Relationship Id="rId1" Type="http://schemas.openxmlformats.org/officeDocument/2006/relationships/slideLayout" Target="../slideLayouts/slideLayout13.xml"/><Relationship Id="rId4" Type="http://schemas.openxmlformats.org/officeDocument/2006/relationships/image" Target="../media/image5.wmf"/></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2.xml"/><Relationship Id="rId7" Type="http://schemas.openxmlformats.org/officeDocument/2006/relationships/image" Target="../media/image117.wmf"/><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oleObject" Target="../embeddings/oleObject67.bin"/><Relationship Id="rId5" Type="http://schemas.openxmlformats.org/officeDocument/2006/relationships/image" Target="../media/image116.wmf"/><Relationship Id="rId4" Type="http://schemas.openxmlformats.org/officeDocument/2006/relationships/oleObject" Target="../embeddings/oleObject66.bin"/></Relationships>
</file>

<file path=ppt/slides/_rels/slide11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6.xml"/><Relationship Id="rId1" Type="http://schemas.openxmlformats.org/officeDocument/2006/relationships/vmlDrawing" Target="../drawings/vmlDrawing23.vml"/><Relationship Id="rId5" Type="http://schemas.openxmlformats.org/officeDocument/2006/relationships/image" Target="../media/image119.wmf"/><Relationship Id="rId4" Type="http://schemas.openxmlformats.org/officeDocument/2006/relationships/oleObject" Target="../embeddings/oleObject68.bin"/></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3.xml"/><Relationship Id="rId5" Type="http://schemas.openxmlformats.org/officeDocument/2006/relationships/image" Target="../media/image120.wmf"/><Relationship Id="rId4" Type="http://schemas.openxmlformats.org/officeDocument/2006/relationships/oleObject" Target="../embeddings/oleObject69.bin"/></Relationships>
</file>

<file path=ppt/slides/_rels/slide11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1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4.wmf"/><Relationship Id="rId5" Type="http://schemas.openxmlformats.org/officeDocument/2006/relationships/image" Target="../media/image121.emf"/><Relationship Id="rId4" Type="http://schemas.openxmlformats.org/officeDocument/2006/relationships/oleObject" Target="../embeddings/oleObject70.bin"/></Relationships>
</file>

<file path=ppt/slides/_rels/slide11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11.xml"/><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121.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4.wmf"/></Relationships>
</file>

<file path=ppt/slides/_rels/slide12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16.xml"/><Relationship Id="rId7" Type="http://schemas.openxmlformats.org/officeDocument/2006/relationships/image" Target="../media/image133.wmf"/><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oleObject" Target="../embeddings/oleObject72.bin"/><Relationship Id="rId5" Type="http://schemas.openxmlformats.org/officeDocument/2006/relationships/image" Target="../media/image132.wmf"/><Relationship Id="rId4" Type="http://schemas.openxmlformats.org/officeDocument/2006/relationships/oleObject" Target="../embeddings/oleObject71.bin"/><Relationship Id="rId9" Type="http://schemas.openxmlformats.org/officeDocument/2006/relationships/slide" Target="slide3.xml"/></Relationships>
</file>

<file path=ppt/slides/_rels/slide131.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6.wmf"/></Relationships>
</file>

<file path=ppt/slides/_rels/slide13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0.xml"/><Relationship Id="rId1" Type="http://schemas.openxmlformats.org/officeDocument/2006/relationships/slideLayout" Target="../slideLayouts/slideLayout6.xml"/><Relationship Id="rId4" Type="http://schemas.openxmlformats.org/officeDocument/2006/relationships/image" Target="../media/image5.wmf"/></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2.xml"/><Relationship Id="rId1" Type="http://schemas.openxmlformats.org/officeDocument/2006/relationships/vmlDrawing" Target="../drawings/vmlDrawing27.vml"/><Relationship Id="rId6" Type="http://schemas.openxmlformats.org/officeDocument/2006/relationships/slide" Target="slide3.xml"/><Relationship Id="rId5" Type="http://schemas.openxmlformats.org/officeDocument/2006/relationships/image" Target="../media/image134.emf"/><Relationship Id="rId4" Type="http://schemas.openxmlformats.org/officeDocument/2006/relationships/oleObject" Target="../embeddings/oleObject73.bin"/></Relationships>
</file>

<file path=ppt/slides/_rels/slide13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41.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35.xml"/><Relationship Id="rId1" Type="http://schemas.openxmlformats.org/officeDocument/2006/relationships/slideLayout" Target="../slideLayouts/slideLayout6.xml"/><Relationship Id="rId4" Type="http://schemas.openxmlformats.org/officeDocument/2006/relationships/slide" Target="slide3.xml"/></Relationships>
</file>

<file path=ppt/slides/_rels/slide15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vmlDrawing" Target="../drawings/vmlDrawing28.vml"/><Relationship Id="rId6" Type="http://schemas.openxmlformats.org/officeDocument/2006/relationships/image" Target="../media/image3.wmf"/><Relationship Id="rId5" Type="http://schemas.openxmlformats.org/officeDocument/2006/relationships/image" Target="../media/image135.emf"/><Relationship Id="rId4" Type="http://schemas.openxmlformats.org/officeDocument/2006/relationships/oleObject" Target="../embeddings/oleObject74.bin"/></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39.xml"/><Relationship Id="rId7" Type="http://schemas.openxmlformats.org/officeDocument/2006/relationships/slide" Target="slide3.xml"/><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image" Target="../media/image3.wmf"/><Relationship Id="rId5" Type="http://schemas.openxmlformats.org/officeDocument/2006/relationships/image" Target="../media/image136.wmf"/><Relationship Id="rId4" Type="http://schemas.openxmlformats.org/officeDocument/2006/relationships/oleObject" Target="../embeddings/oleObject75.bin"/></Relationships>
</file>

<file path=ppt/slides/_rels/slide15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wmf"/></Relationships>
</file>

<file path=ppt/slides/_rels/slide160.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42.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131.png"/></Relationships>
</file>

<file path=ppt/slides/_rels/slide16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wmf"/><Relationship Id="rId7" Type="http://schemas.openxmlformats.org/officeDocument/2006/relationships/diagramColors" Target="../diagrams/colors1.xml"/><Relationship Id="rId2" Type="http://schemas.openxmlformats.org/officeDocument/2006/relationships/notesSlide" Target="../notesSlides/notesSlide144.xml"/><Relationship Id="rId1" Type="http://schemas.openxmlformats.org/officeDocument/2006/relationships/slideLayout" Target="../slideLayouts/slideLayout1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6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46.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141.png"/><Relationship Id="rId4" Type="http://schemas.openxmlformats.org/officeDocument/2006/relationships/image" Target="../media/image140.png"/></Relationships>
</file>

<file path=ppt/slides/_rels/slide16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image" Target="../media/image142.emf"/><Relationship Id="rId5" Type="http://schemas.openxmlformats.org/officeDocument/2006/relationships/oleObject" Target="../embeddings/oleObject76.bin"/><Relationship Id="rId4" Type="http://schemas.openxmlformats.org/officeDocument/2006/relationships/image" Target="../media/image3.wmf"/></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6.xml"/><Relationship Id="rId1" Type="http://schemas.openxmlformats.org/officeDocument/2006/relationships/vmlDrawing" Target="../drawings/vmlDrawing31.vml"/><Relationship Id="rId5" Type="http://schemas.openxmlformats.org/officeDocument/2006/relationships/image" Target="../media/image143.emf"/><Relationship Id="rId4" Type="http://schemas.openxmlformats.org/officeDocument/2006/relationships/oleObject" Target="../embeddings/oleObject77.bin"/></Relationships>
</file>

<file path=ppt/slides/_rels/slide1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6.xml"/><Relationship Id="rId1" Type="http://schemas.openxmlformats.org/officeDocument/2006/relationships/vmlDrawing" Target="../drawings/vmlDrawing32.vml"/><Relationship Id="rId6" Type="http://schemas.openxmlformats.org/officeDocument/2006/relationships/slide" Target="slide3.xml"/><Relationship Id="rId5" Type="http://schemas.openxmlformats.org/officeDocument/2006/relationships/image" Target="../media/image144.emf"/><Relationship Id="rId4" Type="http://schemas.openxmlformats.org/officeDocument/2006/relationships/oleObject" Target="../embeddings/oleObject78.bin"/></Relationships>
</file>

<file path=ppt/slides/_rels/slide17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53.xml"/><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54.xml"/><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55.xml"/><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56.xml"/><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2.xml"/><Relationship Id="rId1" Type="http://schemas.openxmlformats.org/officeDocument/2006/relationships/vmlDrawing" Target="../drawings/vmlDrawing33.vml"/><Relationship Id="rId6" Type="http://schemas.openxmlformats.org/officeDocument/2006/relationships/image" Target="../media/image3.wmf"/><Relationship Id="rId5" Type="http://schemas.openxmlformats.org/officeDocument/2006/relationships/image" Target="../media/image145.emf"/><Relationship Id="rId4" Type="http://schemas.openxmlformats.org/officeDocument/2006/relationships/oleObject" Target="../embeddings/oleObject79.bin"/></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7.xml"/><Relationship Id="rId1" Type="http://schemas.openxmlformats.org/officeDocument/2006/relationships/vmlDrawing" Target="../drawings/vmlDrawing34.vml"/><Relationship Id="rId5" Type="http://schemas.openxmlformats.org/officeDocument/2006/relationships/image" Target="../media/image146.emf"/><Relationship Id="rId4" Type="http://schemas.openxmlformats.org/officeDocument/2006/relationships/oleObject" Target="../embeddings/oleObject80.bin"/></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59.xml"/><Relationship Id="rId7" Type="http://schemas.openxmlformats.org/officeDocument/2006/relationships/image" Target="../media/image148.emf"/><Relationship Id="rId2" Type="http://schemas.openxmlformats.org/officeDocument/2006/relationships/slideLayout" Target="../slideLayouts/slideLayout6.xml"/><Relationship Id="rId1" Type="http://schemas.openxmlformats.org/officeDocument/2006/relationships/vmlDrawing" Target="../drawings/vmlDrawing35.vml"/><Relationship Id="rId6" Type="http://schemas.openxmlformats.org/officeDocument/2006/relationships/oleObject" Target="../embeddings/oleObject82.bin"/><Relationship Id="rId5" Type="http://schemas.openxmlformats.org/officeDocument/2006/relationships/image" Target="../media/image147.emf"/><Relationship Id="rId4" Type="http://schemas.openxmlformats.org/officeDocument/2006/relationships/oleObject" Target="../embeddings/oleObject81.bin"/></Relationships>
</file>

<file path=ppt/slides/_rels/slide178.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notesSlide" Target="../notesSlides/notesSlide160.xml"/><Relationship Id="rId7" Type="http://schemas.openxmlformats.org/officeDocument/2006/relationships/image" Target="../media/image150.emf"/><Relationship Id="rId2" Type="http://schemas.openxmlformats.org/officeDocument/2006/relationships/slideLayout" Target="../slideLayouts/slideLayout6.xml"/><Relationship Id="rId1" Type="http://schemas.openxmlformats.org/officeDocument/2006/relationships/vmlDrawing" Target="../drawings/vmlDrawing36.vml"/><Relationship Id="rId6" Type="http://schemas.openxmlformats.org/officeDocument/2006/relationships/oleObject" Target="../embeddings/oleObject84.bin"/><Relationship Id="rId5" Type="http://schemas.openxmlformats.org/officeDocument/2006/relationships/image" Target="../media/image149.emf"/><Relationship Id="rId4" Type="http://schemas.openxmlformats.org/officeDocument/2006/relationships/oleObject" Target="../embeddings/oleObject83.bin"/></Relationships>
</file>

<file path=ppt/slides/_rels/slide17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61.xml"/><Relationship Id="rId1" Type="http://schemas.openxmlformats.org/officeDocument/2006/relationships/slideLayout" Target="../slideLayouts/slideLayout2.xml"/><Relationship Id="rId4" Type="http://schemas.openxmlformats.org/officeDocument/2006/relationships/image" Target="../media/image151.jpeg"/></Relationships>
</file>

<file path=ppt/slides/_rels/slide1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52.jpe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62.xml"/><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63.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64.xml"/><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oleObject" Target="../embeddings/oleObject1.bin"/></Relationships>
</file>

<file path=ppt/slides/_rels/slide190.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166.xml"/><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2.xml"/><Relationship Id="rId1" Type="http://schemas.openxmlformats.org/officeDocument/2006/relationships/vmlDrawing" Target="../drawings/vmlDrawing37.vml"/><Relationship Id="rId5" Type="http://schemas.openxmlformats.org/officeDocument/2006/relationships/image" Target="../media/image162.emf"/><Relationship Id="rId4" Type="http://schemas.openxmlformats.org/officeDocument/2006/relationships/oleObject" Target="../embeddings/oleObject85.bin"/></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5.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vmlDrawing" Target="../drawings/vmlDrawing38.vml"/><Relationship Id="rId5" Type="http://schemas.openxmlformats.org/officeDocument/2006/relationships/image" Target="../media/image163.emf"/><Relationship Id="rId4" Type="http://schemas.openxmlformats.org/officeDocument/2006/relationships/oleObject" Target="../embeddings/oleObject86.bin"/></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2.xml"/><Relationship Id="rId1" Type="http://schemas.openxmlformats.org/officeDocument/2006/relationships/vmlDrawing" Target="../drawings/vmlDrawing39.vml"/><Relationship Id="rId5" Type="http://schemas.openxmlformats.org/officeDocument/2006/relationships/image" Target="../media/image164.emf"/><Relationship Id="rId4" Type="http://schemas.openxmlformats.org/officeDocument/2006/relationships/oleObject" Target="../embeddings/oleObject87.bin"/></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2.xml"/><Relationship Id="rId1" Type="http://schemas.openxmlformats.org/officeDocument/2006/relationships/vmlDrawing" Target="../drawings/vmlDrawing40.vml"/><Relationship Id="rId6" Type="http://schemas.openxmlformats.org/officeDocument/2006/relationships/slide" Target="slide3.xml"/><Relationship Id="rId5" Type="http://schemas.openxmlformats.org/officeDocument/2006/relationships/image" Target="../media/image165.emf"/><Relationship Id="rId4" Type="http://schemas.openxmlformats.org/officeDocument/2006/relationships/oleObject" Target="../embeddings/oleObject88.bin"/></Relationships>
</file>

<file path=ppt/slides/_rels/slide19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72.xml"/><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73.xml"/><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17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00.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176.xml"/><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177.xml"/><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7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0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79.xml"/><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8" Type="http://schemas.openxmlformats.org/officeDocument/2006/relationships/oleObject" Target="../embeddings/oleObject91.bin"/><Relationship Id="rId3" Type="http://schemas.openxmlformats.org/officeDocument/2006/relationships/notesSlide" Target="../notesSlides/notesSlide183.xml"/><Relationship Id="rId7" Type="http://schemas.openxmlformats.org/officeDocument/2006/relationships/image" Target="../media/image171.wmf"/><Relationship Id="rId12"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41.vml"/><Relationship Id="rId6" Type="http://schemas.openxmlformats.org/officeDocument/2006/relationships/oleObject" Target="../embeddings/oleObject90.bin"/><Relationship Id="rId11" Type="http://schemas.openxmlformats.org/officeDocument/2006/relationships/image" Target="../media/image173.wmf"/><Relationship Id="rId5" Type="http://schemas.openxmlformats.org/officeDocument/2006/relationships/image" Target="../media/image170.emf"/><Relationship Id="rId10" Type="http://schemas.openxmlformats.org/officeDocument/2006/relationships/oleObject" Target="../embeddings/oleObject92.bin"/><Relationship Id="rId4" Type="http://schemas.openxmlformats.org/officeDocument/2006/relationships/oleObject" Target="../embeddings/oleObject89.bin"/><Relationship Id="rId9" Type="http://schemas.openxmlformats.org/officeDocument/2006/relationships/image" Target="../media/image172.wmf"/></Relationships>
</file>

<file path=ppt/slides/_rels/slide208.xml.rels><?xml version="1.0" encoding="UTF-8" standalone="yes"?>
<Relationships xmlns="http://schemas.openxmlformats.org/package/2006/relationships"><Relationship Id="rId8" Type="http://schemas.openxmlformats.org/officeDocument/2006/relationships/oleObject" Target="../embeddings/oleObject95.bin"/><Relationship Id="rId13" Type="http://schemas.openxmlformats.org/officeDocument/2006/relationships/image" Target="../media/image178.wmf"/><Relationship Id="rId3" Type="http://schemas.openxmlformats.org/officeDocument/2006/relationships/notesSlide" Target="../notesSlides/notesSlide184.xml"/><Relationship Id="rId7" Type="http://schemas.openxmlformats.org/officeDocument/2006/relationships/image" Target="../media/image175.wmf"/><Relationship Id="rId12" Type="http://schemas.openxmlformats.org/officeDocument/2006/relationships/oleObject" Target="../embeddings/oleObject97.bin"/><Relationship Id="rId17" Type="http://schemas.openxmlformats.org/officeDocument/2006/relationships/image" Target="../media/image3.wmf"/><Relationship Id="rId2" Type="http://schemas.openxmlformats.org/officeDocument/2006/relationships/slideLayout" Target="../slideLayouts/slideLayout7.xml"/><Relationship Id="rId16" Type="http://schemas.openxmlformats.org/officeDocument/2006/relationships/image" Target="../media/image179.wmf"/><Relationship Id="rId1" Type="http://schemas.openxmlformats.org/officeDocument/2006/relationships/vmlDrawing" Target="../drawings/vmlDrawing42.vml"/><Relationship Id="rId6" Type="http://schemas.openxmlformats.org/officeDocument/2006/relationships/oleObject" Target="../embeddings/oleObject94.bin"/><Relationship Id="rId11" Type="http://schemas.openxmlformats.org/officeDocument/2006/relationships/image" Target="../media/image177.wmf"/><Relationship Id="rId5" Type="http://schemas.openxmlformats.org/officeDocument/2006/relationships/image" Target="../media/image174.wmf"/><Relationship Id="rId15" Type="http://schemas.openxmlformats.org/officeDocument/2006/relationships/oleObject" Target="../embeddings/oleObject99.bin"/><Relationship Id="rId10" Type="http://schemas.openxmlformats.org/officeDocument/2006/relationships/oleObject" Target="../embeddings/oleObject96.bin"/><Relationship Id="rId4" Type="http://schemas.openxmlformats.org/officeDocument/2006/relationships/oleObject" Target="../embeddings/oleObject93.bin"/><Relationship Id="rId9" Type="http://schemas.openxmlformats.org/officeDocument/2006/relationships/image" Target="../media/image176.wmf"/><Relationship Id="rId14" Type="http://schemas.openxmlformats.org/officeDocument/2006/relationships/oleObject" Target="../embeddings/oleObject98.bin"/></Relationships>
</file>

<file path=ppt/slides/_rels/slide209.xml.rels><?xml version="1.0" encoding="UTF-8" standalone="yes"?>
<Relationships xmlns="http://schemas.openxmlformats.org/package/2006/relationships"><Relationship Id="rId8" Type="http://schemas.openxmlformats.org/officeDocument/2006/relationships/oleObject" Target="../embeddings/oleObject102.bin"/><Relationship Id="rId13" Type="http://schemas.openxmlformats.org/officeDocument/2006/relationships/image" Target="../media/image183.wmf"/><Relationship Id="rId18" Type="http://schemas.openxmlformats.org/officeDocument/2006/relationships/oleObject" Target="../embeddings/oleObject107.bin"/><Relationship Id="rId3" Type="http://schemas.openxmlformats.org/officeDocument/2006/relationships/notesSlide" Target="../notesSlides/notesSlide185.xml"/><Relationship Id="rId21" Type="http://schemas.openxmlformats.org/officeDocument/2006/relationships/image" Target="../media/image187.wmf"/><Relationship Id="rId7" Type="http://schemas.openxmlformats.org/officeDocument/2006/relationships/image" Target="../media/image180.wmf"/><Relationship Id="rId12" Type="http://schemas.openxmlformats.org/officeDocument/2006/relationships/oleObject" Target="../embeddings/oleObject104.bin"/><Relationship Id="rId17" Type="http://schemas.openxmlformats.org/officeDocument/2006/relationships/image" Target="../media/image185.wmf"/><Relationship Id="rId2" Type="http://schemas.openxmlformats.org/officeDocument/2006/relationships/slideLayout" Target="../slideLayouts/slideLayout7.xml"/><Relationship Id="rId16" Type="http://schemas.openxmlformats.org/officeDocument/2006/relationships/oleObject" Target="../embeddings/oleObject106.bin"/><Relationship Id="rId20" Type="http://schemas.openxmlformats.org/officeDocument/2006/relationships/oleObject" Target="../embeddings/oleObject108.bin"/><Relationship Id="rId1" Type="http://schemas.openxmlformats.org/officeDocument/2006/relationships/vmlDrawing" Target="../drawings/vmlDrawing43.vml"/><Relationship Id="rId6" Type="http://schemas.openxmlformats.org/officeDocument/2006/relationships/oleObject" Target="../embeddings/oleObject101.bin"/><Relationship Id="rId11" Type="http://schemas.openxmlformats.org/officeDocument/2006/relationships/image" Target="../media/image182.wmf"/><Relationship Id="rId5" Type="http://schemas.openxmlformats.org/officeDocument/2006/relationships/image" Target="../media/image170.emf"/><Relationship Id="rId15" Type="http://schemas.openxmlformats.org/officeDocument/2006/relationships/image" Target="../media/image184.wmf"/><Relationship Id="rId10" Type="http://schemas.openxmlformats.org/officeDocument/2006/relationships/oleObject" Target="../embeddings/oleObject103.bin"/><Relationship Id="rId19" Type="http://schemas.openxmlformats.org/officeDocument/2006/relationships/image" Target="../media/image186.wmf"/><Relationship Id="rId4" Type="http://schemas.openxmlformats.org/officeDocument/2006/relationships/oleObject" Target="../embeddings/oleObject100.bin"/><Relationship Id="rId9" Type="http://schemas.openxmlformats.org/officeDocument/2006/relationships/image" Target="../media/image181.wmf"/><Relationship Id="rId14" Type="http://schemas.openxmlformats.org/officeDocument/2006/relationships/oleObject" Target="../embeddings/oleObject105.bin"/><Relationship Id="rId22" Type="http://schemas.openxmlformats.org/officeDocument/2006/relationships/image" Target="../media/image3.wmf"/></Relationships>
</file>

<file path=ppt/slides/_rels/slide2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0.xml.rels><?xml version="1.0" encoding="UTF-8" standalone="yes"?>
<Relationships xmlns="http://schemas.openxmlformats.org/package/2006/relationships"><Relationship Id="rId8" Type="http://schemas.openxmlformats.org/officeDocument/2006/relationships/oleObject" Target="../embeddings/oleObject111.bin"/><Relationship Id="rId13" Type="http://schemas.openxmlformats.org/officeDocument/2006/relationships/oleObject" Target="../embeddings/oleObject114.bin"/><Relationship Id="rId18" Type="http://schemas.openxmlformats.org/officeDocument/2006/relationships/oleObject" Target="../embeddings/oleObject117.bin"/><Relationship Id="rId26" Type="http://schemas.openxmlformats.org/officeDocument/2006/relationships/image" Target="../media/image3.wmf"/><Relationship Id="rId3" Type="http://schemas.openxmlformats.org/officeDocument/2006/relationships/notesSlide" Target="../notesSlides/notesSlide186.xml"/><Relationship Id="rId21" Type="http://schemas.openxmlformats.org/officeDocument/2006/relationships/image" Target="../media/image191.wmf"/><Relationship Id="rId7" Type="http://schemas.openxmlformats.org/officeDocument/2006/relationships/image" Target="../media/image188.wmf"/><Relationship Id="rId12" Type="http://schemas.openxmlformats.org/officeDocument/2006/relationships/image" Target="../media/image178.wmf"/><Relationship Id="rId17" Type="http://schemas.openxmlformats.org/officeDocument/2006/relationships/image" Target="../media/image187.wmf"/><Relationship Id="rId25" Type="http://schemas.openxmlformats.org/officeDocument/2006/relationships/image" Target="../media/image193.wmf"/><Relationship Id="rId2" Type="http://schemas.openxmlformats.org/officeDocument/2006/relationships/slideLayout" Target="../slideLayouts/slideLayout7.xml"/><Relationship Id="rId16" Type="http://schemas.openxmlformats.org/officeDocument/2006/relationships/oleObject" Target="../embeddings/oleObject116.bin"/><Relationship Id="rId20" Type="http://schemas.openxmlformats.org/officeDocument/2006/relationships/oleObject" Target="../embeddings/oleObject118.bin"/><Relationship Id="rId1" Type="http://schemas.openxmlformats.org/officeDocument/2006/relationships/vmlDrawing" Target="../drawings/vmlDrawing44.vml"/><Relationship Id="rId6" Type="http://schemas.openxmlformats.org/officeDocument/2006/relationships/oleObject" Target="../embeddings/oleObject110.bin"/><Relationship Id="rId11" Type="http://schemas.openxmlformats.org/officeDocument/2006/relationships/oleObject" Target="../embeddings/oleObject113.bin"/><Relationship Id="rId24" Type="http://schemas.openxmlformats.org/officeDocument/2006/relationships/oleObject" Target="../embeddings/oleObject120.bin"/><Relationship Id="rId5" Type="http://schemas.openxmlformats.org/officeDocument/2006/relationships/image" Target="../media/image174.wmf"/><Relationship Id="rId15" Type="http://schemas.openxmlformats.org/officeDocument/2006/relationships/image" Target="../media/image190.wmf"/><Relationship Id="rId23" Type="http://schemas.openxmlformats.org/officeDocument/2006/relationships/image" Target="../media/image192.wmf"/><Relationship Id="rId10" Type="http://schemas.openxmlformats.org/officeDocument/2006/relationships/oleObject" Target="../embeddings/oleObject112.bin"/><Relationship Id="rId19" Type="http://schemas.openxmlformats.org/officeDocument/2006/relationships/image" Target="../media/image186.wmf"/><Relationship Id="rId4" Type="http://schemas.openxmlformats.org/officeDocument/2006/relationships/oleObject" Target="../embeddings/oleObject109.bin"/><Relationship Id="rId9" Type="http://schemas.openxmlformats.org/officeDocument/2006/relationships/image" Target="../media/image189.wmf"/><Relationship Id="rId14" Type="http://schemas.openxmlformats.org/officeDocument/2006/relationships/oleObject" Target="../embeddings/oleObject115.bin"/><Relationship Id="rId22" Type="http://schemas.openxmlformats.org/officeDocument/2006/relationships/oleObject" Target="../embeddings/oleObject119.bin"/><Relationship Id="rId27" Type="http://schemas.openxmlformats.org/officeDocument/2006/relationships/slide" Target="slide3.xml"/></Relationships>
</file>

<file path=ppt/slides/_rels/slide21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87.xml"/><Relationship Id="rId1" Type="http://schemas.openxmlformats.org/officeDocument/2006/relationships/slideLayout" Target="../slideLayouts/slideLayout13.xml"/></Relationships>
</file>

<file path=ppt/slides/_rels/slide21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88.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89.xml"/><Relationship Id="rId1" Type="http://schemas.openxmlformats.org/officeDocument/2006/relationships/slideLayout" Target="../slideLayouts/slideLayout13.xml"/><Relationship Id="rId4" Type="http://schemas.openxmlformats.org/officeDocument/2006/relationships/slide" Target="slide3.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2.xml"/><Relationship Id="rId1" Type="http://schemas.openxmlformats.org/officeDocument/2006/relationships/vmlDrawing" Target="../drawings/vmlDrawing45.vml"/><Relationship Id="rId6" Type="http://schemas.openxmlformats.org/officeDocument/2006/relationships/image" Target="../media/image5.wmf"/><Relationship Id="rId5" Type="http://schemas.openxmlformats.org/officeDocument/2006/relationships/image" Target="../media/image194.wmf"/><Relationship Id="rId4" Type="http://schemas.openxmlformats.org/officeDocument/2006/relationships/oleObject" Target="../embeddings/oleObject121.bin"/></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2.xml"/><Relationship Id="rId1" Type="http://schemas.openxmlformats.org/officeDocument/2006/relationships/vmlDrawing" Target="../drawings/vmlDrawing46.vml"/><Relationship Id="rId6" Type="http://schemas.openxmlformats.org/officeDocument/2006/relationships/image" Target="../media/image5.wmf"/><Relationship Id="rId5" Type="http://schemas.openxmlformats.org/officeDocument/2006/relationships/image" Target="../media/image194.wmf"/><Relationship Id="rId4" Type="http://schemas.openxmlformats.org/officeDocument/2006/relationships/oleObject" Target="../embeddings/oleObject122.bin"/></Relationships>
</file>

<file path=ppt/slides/_rels/slide21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notesSlide" Target="../notesSlides/notesSlide194.xml"/><Relationship Id="rId1" Type="http://schemas.openxmlformats.org/officeDocument/2006/relationships/slideLayout" Target="../slideLayouts/slideLayout2.xml"/><Relationship Id="rId4" Type="http://schemas.openxmlformats.org/officeDocument/2006/relationships/image" Target="../media/image5.wmf"/></Relationships>
</file>

<file path=ppt/slides/_rels/slide219.xml.rels><?xml version="1.0" encoding="UTF-8" standalone="yes"?>
<Relationships xmlns="http://schemas.openxmlformats.org/package/2006/relationships"><Relationship Id="rId3" Type="http://schemas.openxmlformats.org/officeDocument/2006/relationships/image" Target="../media/image196.wmf"/><Relationship Id="rId2" Type="http://schemas.openxmlformats.org/officeDocument/2006/relationships/notesSlide" Target="../notesSlides/notesSlide195.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5.wmf"/></Relationships>
</file>

<file path=ppt/slides/_rels/slide2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slide" Target="slide117.xml"/><Relationship Id="rId18" Type="http://schemas.openxmlformats.org/officeDocument/2006/relationships/slide" Target="slide61.xml"/><Relationship Id="rId26" Type="http://schemas.openxmlformats.org/officeDocument/2006/relationships/slide" Target="slide151.xml"/><Relationship Id="rId3" Type="http://schemas.openxmlformats.org/officeDocument/2006/relationships/image" Target="../media/image3.wmf"/><Relationship Id="rId21" Type="http://schemas.openxmlformats.org/officeDocument/2006/relationships/slide" Target="slide52.xml"/><Relationship Id="rId34" Type="http://schemas.openxmlformats.org/officeDocument/2006/relationships/slide" Target="slide189.xml"/><Relationship Id="rId7" Type="http://schemas.openxmlformats.org/officeDocument/2006/relationships/slide" Target="slide141.xml"/><Relationship Id="rId12" Type="http://schemas.openxmlformats.org/officeDocument/2006/relationships/slide" Target="slide155.xml"/><Relationship Id="rId17" Type="http://schemas.openxmlformats.org/officeDocument/2006/relationships/slide" Target="slide17.xml"/><Relationship Id="rId25" Type="http://schemas.openxmlformats.org/officeDocument/2006/relationships/slide" Target="slide171.xml"/><Relationship Id="rId33" Type="http://schemas.openxmlformats.org/officeDocument/2006/relationships/slide" Target="slide211.xml"/><Relationship Id="rId2" Type="http://schemas.openxmlformats.org/officeDocument/2006/relationships/notesSlide" Target="../notesSlides/notesSlide3.xml"/><Relationship Id="rId16" Type="http://schemas.openxmlformats.org/officeDocument/2006/relationships/slide" Target="slide102.xml"/><Relationship Id="rId20" Type="http://schemas.openxmlformats.org/officeDocument/2006/relationships/slide" Target="slide105.xml"/><Relationship Id="rId29" Type="http://schemas.openxmlformats.org/officeDocument/2006/relationships/slide" Target="slide161.xml"/><Relationship Id="rId1" Type="http://schemas.openxmlformats.org/officeDocument/2006/relationships/slideLayout" Target="../slideLayouts/slideLayout7.xml"/><Relationship Id="rId6" Type="http://schemas.openxmlformats.org/officeDocument/2006/relationships/image" Target="../media/image6.wmf"/><Relationship Id="rId11" Type="http://schemas.openxmlformats.org/officeDocument/2006/relationships/slide" Target="slide56.xml"/><Relationship Id="rId24" Type="http://schemas.openxmlformats.org/officeDocument/2006/relationships/slide" Target="slide131.xml"/><Relationship Id="rId32" Type="http://schemas.openxmlformats.org/officeDocument/2006/relationships/slide" Target="slide137.xml"/><Relationship Id="rId5" Type="http://schemas.openxmlformats.org/officeDocument/2006/relationships/image" Target="../media/image5.wmf"/><Relationship Id="rId15" Type="http://schemas.openxmlformats.org/officeDocument/2006/relationships/slide" Target="slide135.xml"/><Relationship Id="rId23" Type="http://schemas.openxmlformats.org/officeDocument/2006/relationships/slide" Target="slide114.xml"/><Relationship Id="rId28" Type="http://schemas.openxmlformats.org/officeDocument/2006/relationships/slide" Target="slide196.xml"/><Relationship Id="rId10" Type="http://schemas.openxmlformats.org/officeDocument/2006/relationships/slide" Target="slide108.xml"/><Relationship Id="rId19" Type="http://schemas.openxmlformats.org/officeDocument/2006/relationships/slide" Target="slide127.xml"/><Relationship Id="rId31" Type="http://schemas.openxmlformats.org/officeDocument/2006/relationships/slide" Target="slide214.xml"/><Relationship Id="rId4" Type="http://schemas.openxmlformats.org/officeDocument/2006/relationships/image" Target="../media/image4.wmf"/><Relationship Id="rId9" Type="http://schemas.openxmlformats.org/officeDocument/2006/relationships/slide" Target="slide11.xml"/><Relationship Id="rId14" Type="http://schemas.openxmlformats.org/officeDocument/2006/relationships/slide" Target="slide54.xml"/><Relationship Id="rId22" Type="http://schemas.openxmlformats.org/officeDocument/2006/relationships/slide" Target="slide133.xml"/><Relationship Id="rId27" Type="http://schemas.openxmlformats.org/officeDocument/2006/relationships/slide" Target="slide65.xml"/><Relationship Id="rId30" Type="http://schemas.openxmlformats.org/officeDocument/2006/relationships/slide" Target="slide204.xml"/><Relationship Id="rId8" Type="http://schemas.openxmlformats.org/officeDocument/2006/relationships/slide" Target="slide165.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slide" Target="slide3.xml"/><Relationship Id="rId4" Type="http://schemas.openxmlformats.org/officeDocument/2006/relationships/image" Target="../media/image38.png"/></Relationships>
</file>

<file path=ppt/slides/_rels/slide5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5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5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3.emf"/><Relationship Id="rId4" Type="http://schemas.openxmlformats.org/officeDocument/2006/relationships/oleObject" Target="../embeddings/oleObject2.bin"/></Relationships>
</file>

<file path=ppt/slides/_rels/slide6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63.xml"/><Relationship Id="rId7" Type="http://schemas.openxmlformats.org/officeDocument/2006/relationships/image" Target="../media/image45.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44.emf"/><Relationship Id="rId10" Type="http://schemas.openxmlformats.org/officeDocument/2006/relationships/image" Target="../media/image3.wmf"/><Relationship Id="rId4" Type="http://schemas.openxmlformats.org/officeDocument/2006/relationships/oleObject" Target="../embeddings/oleObject3.bin"/><Relationship Id="rId9" Type="http://schemas.openxmlformats.org/officeDocument/2006/relationships/image" Target="../media/image46.emf"/></Relationships>
</file>

<file path=ppt/slides/_rels/slide7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47.emf"/><Relationship Id="rId4" Type="http://schemas.openxmlformats.org/officeDocument/2006/relationships/oleObject" Target="../embeddings/oleObject6.bin"/></Relationships>
</file>

<file path=ppt/slides/_rels/slide7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68.xml"/><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48.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image" Target="../media/image52.emf"/><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image" Target="../media/image51.emf"/><Relationship Id="rId4" Type="http://schemas.openxmlformats.org/officeDocument/2006/relationships/oleObject" Target="../embeddings/oleObject7.bin"/></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0.xml"/><Relationship Id="rId7" Type="http://schemas.openxmlformats.org/officeDocument/2006/relationships/image" Target="../media/image54.emf"/><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oleObject" Target="../embeddings/oleObject10.bin"/><Relationship Id="rId5" Type="http://schemas.openxmlformats.org/officeDocument/2006/relationships/image" Target="../media/image53.emf"/><Relationship Id="rId4" Type="http://schemas.openxmlformats.org/officeDocument/2006/relationships/oleObject" Target="../embeddings/oleObject9.bin"/></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1.xml"/><Relationship Id="rId7" Type="http://schemas.openxmlformats.org/officeDocument/2006/relationships/image" Target="../media/image56.emf"/><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oleObject" Target="../embeddings/oleObject12.bin"/><Relationship Id="rId5" Type="http://schemas.openxmlformats.org/officeDocument/2006/relationships/image" Target="../media/image55.emf"/><Relationship Id="rId4" Type="http://schemas.openxmlformats.org/officeDocument/2006/relationships/oleObject" Target="../embeddings/oleObject11.bin"/></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2.xml"/><Relationship Id="rId7" Type="http://schemas.openxmlformats.org/officeDocument/2006/relationships/image" Target="../media/image58.emf"/><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oleObject" Target="../embeddings/oleObject14.bin"/><Relationship Id="rId5" Type="http://schemas.openxmlformats.org/officeDocument/2006/relationships/image" Target="../media/image57.emf"/><Relationship Id="rId4" Type="http://schemas.openxmlformats.org/officeDocument/2006/relationships/oleObject" Target="../embeddings/oleObject13.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3.xml"/><Relationship Id="rId7" Type="http://schemas.openxmlformats.org/officeDocument/2006/relationships/image" Target="../media/image59.emf"/><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oleObject" Target="../embeddings/oleObject16.bin"/><Relationship Id="rId5" Type="http://schemas.openxmlformats.org/officeDocument/2006/relationships/image" Target="../media/image52.emf"/><Relationship Id="rId4" Type="http://schemas.openxmlformats.org/officeDocument/2006/relationships/oleObject" Target="../embeddings/oleObject15.bin"/></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4.xml"/><Relationship Id="rId7" Type="http://schemas.openxmlformats.org/officeDocument/2006/relationships/image" Target="../media/image61.emf"/><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18.bin"/><Relationship Id="rId5" Type="http://schemas.openxmlformats.org/officeDocument/2006/relationships/image" Target="../media/image60.emf"/><Relationship Id="rId4" Type="http://schemas.openxmlformats.org/officeDocument/2006/relationships/oleObject" Target="../embeddings/oleObject17.bin"/></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5.xml"/><Relationship Id="rId7" Type="http://schemas.openxmlformats.org/officeDocument/2006/relationships/image" Target="../media/image63.emf"/><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oleObject" Target="../embeddings/oleObject20.bin"/><Relationship Id="rId5" Type="http://schemas.openxmlformats.org/officeDocument/2006/relationships/image" Target="../media/image62.emf"/><Relationship Id="rId4" Type="http://schemas.openxmlformats.org/officeDocument/2006/relationships/oleObject" Target="../embeddings/oleObject19.bin"/></Relationships>
</file>

<file path=ppt/slides/_rels/slide83.xml.rels><?xml version="1.0" encoding="UTF-8" standalone="yes"?>
<Relationships xmlns="http://schemas.openxmlformats.org/package/2006/relationships"><Relationship Id="rId8" Type="http://schemas.openxmlformats.org/officeDocument/2006/relationships/oleObject" Target="../embeddings/oleObject23.bin"/><Relationship Id="rId3" Type="http://schemas.openxmlformats.org/officeDocument/2006/relationships/notesSlide" Target="../notesSlides/notesSlide76.xml"/><Relationship Id="rId7" Type="http://schemas.openxmlformats.org/officeDocument/2006/relationships/image" Target="../media/image65.emf"/><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oleObject" Target="../embeddings/oleObject22.bin"/><Relationship Id="rId5" Type="http://schemas.openxmlformats.org/officeDocument/2006/relationships/image" Target="../media/image64.emf"/><Relationship Id="rId4" Type="http://schemas.openxmlformats.org/officeDocument/2006/relationships/oleObject" Target="../embeddings/oleObject21.bin"/><Relationship Id="rId9" Type="http://schemas.openxmlformats.org/officeDocument/2006/relationships/image" Target="../media/image66.emf"/></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image" Target="../media/image67.emf"/><Relationship Id="rId4" Type="http://schemas.openxmlformats.org/officeDocument/2006/relationships/oleObject" Target="../embeddings/oleObject24.bin"/></Relationships>
</file>

<file path=ppt/slides/_rels/slide85.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78.xml"/><Relationship Id="rId1" Type="http://schemas.openxmlformats.org/officeDocument/2006/relationships/slideLayout" Target="../slideLayouts/slideLayout13.xml"/><Relationship Id="rId5" Type="http://schemas.openxmlformats.org/officeDocument/2006/relationships/image" Target="../media/image69.png"/><Relationship Id="rId4" Type="http://schemas.openxmlformats.org/officeDocument/2006/relationships/image" Target="../media/image68.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3.xml"/><Relationship Id="rId7" Type="http://schemas.openxmlformats.org/officeDocument/2006/relationships/image" Target="../media/image70.wmf"/><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oleObject" Target="../embeddings/oleObject25.bin"/><Relationship Id="rId5" Type="http://schemas.openxmlformats.org/officeDocument/2006/relationships/image" Target="../media/image72.png"/><Relationship Id="rId4" Type="http://schemas.openxmlformats.org/officeDocument/2006/relationships/image" Target="../media/image71.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4.xml"/><Relationship Id="rId7" Type="http://schemas.openxmlformats.org/officeDocument/2006/relationships/image" Target="../media/image73.w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26.bin"/><Relationship Id="rId5" Type="http://schemas.openxmlformats.org/officeDocument/2006/relationships/image" Target="../media/image75.png"/><Relationship Id="rId4" Type="http://schemas.openxmlformats.org/officeDocument/2006/relationships/image" Target="../media/image74.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image" Target="../media/image77.wmf"/><Relationship Id="rId3" Type="http://schemas.openxmlformats.org/officeDocument/2006/relationships/notesSlide" Target="../notesSlides/notesSlide86.xml"/><Relationship Id="rId7" Type="http://schemas.openxmlformats.org/officeDocument/2006/relationships/oleObject" Target="../embeddings/oleObject28.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image" Target="../media/image76.wmf"/><Relationship Id="rId5" Type="http://schemas.openxmlformats.org/officeDocument/2006/relationships/oleObject" Target="../embeddings/oleObject27.bin"/><Relationship Id="rId4" Type="http://schemas.openxmlformats.org/officeDocument/2006/relationships/image" Target="../media/image78.png"/></Relationships>
</file>

<file path=ppt/slides/_rels/slide95.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image" Target="../media/image83.wmf"/><Relationship Id="rId18" Type="http://schemas.openxmlformats.org/officeDocument/2006/relationships/oleObject" Target="../embeddings/oleObject36.bin"/><Relationship Id="rId26" Type="http://schemas.openxmlformats.org/officeDocument/2006/relationships/oleObject" Target="../embeddings/oleObject40.bin"/><Relationship Id="rId3" Type="http://schemas.openxmlformats.org/officeDocument/2006/relationships/notesSlide" Target="../notesSlides/notesSlide87.xml"/><Relationship Id="rId21" Type="http://schemas.openxmlformats.org/officeDocument/2006/relationships/image" Target="../media/image87.wmf"/><Relationship Id="rId7" Type="http://schemas.openxmlformats.org/officeDocument/2006/relationships/image" Target="../media/image80.wmf"/><Relationship Id="rId12" Type="http://schemas.openxmlformats.org/officeDocument/2006/relationships/oleObject" Target="../embeddings/oleObject33.bin"/><Relationship Id="rId17" Type="http://schemas.openxmlformats.org/officeDocument/2006/relationships/image" Target="../media/image85.wmf"/><Relationship Id="rId25" Type="http://schemas.openxmlformats.org/officeDocument/2006/relationships/image" Target="../media/image89.wmf"/><Relationship Id="rId2" Type="http://schemas.openxmlformats.org/officeDocument/2006/relationships/slideLayout" Target="../slideLayouts/slideLayout7.xml"/><Relationship Id="rId16" Type="http://schemas.openxmlformats.org/officeDocument/2006/relationships/oleObject" Target="../embeddings/oleObject35.bin"/><Relationship Id="rId20" Type="http://schemas.openxmlformats.org/officeDocument/2006/relationships/oleObject" Target="../embeddings/oleObject37.bin"/><Relationship Id="rId1" Type="http://schemas.openxmlformats.org/officeDocument/2006/relationships/vmlDrawing" Target="../drawings/vmlDrawing17.vml"/><Relationship Id="rId6" Type="http://schemas.openxmlformats.org/officeDocument/2006/relationships/oleObject" Target="../embeddings/oleObject30.bin"/><Relationship Id="rId11" Type="http://schemas.openxmlformats.org/officeDocument/2006/relationships/image" Target="../media/image82.wmf"/><Relationship Id="rId24" Type="http://schemas.openxmlformats.org/officeDocument/2006/relationships/oleObject" Target="../embeddings/oleObject39.bin"/><Relationship Id="rId5" Type="http://schemas.openxmlformats.org/officeDocument/2006/relationships/image" Target="../media/image79.wmf"/><Relationship Id="rId15" Type="http://schemas.openxmlformats.org/officeDocument/2006/relationships/image" Target="../media/image84.wmf"/><Relationship Id="rId23" Type="http://schemas.openxmlformats.org/officeDocument/2006/relationships/image" Target="../media/image88.wmf"/><Relationship Id="rId10" Type="http://schemas.openxmlformats.org/officeDocument/2006/relationships/oleObject" Target="../embeddings/oleObject32.bin"/><Relationship Id="rId19" Type="http://schemas.openxmlformats.org/officeDocument/2006/relationships/image" Target="../media/image86.wmf"/><Relationship Id="rId4" Type="http://schemas.openxmlformats.org/officeDocument/2006/relationships/oleObject" Target="../embeddings/oleObject29.bin"/><Relationship Id="rId9" Type="http://schemas.openxmlformats.org/officeDocument/2006/relationships/image" Target="../media/image81.wmf"/><Relationship Id="rId14" Type="http://schemas.openxmlformats.org/officeDocument/2006/relationships/oleObject" Target="../embeddings/oleObject34.bin"/><Relationship Id="rId22" Type="http://schemas.openxmlformats.org/officeDocument/2006/relationships/oleObject" Target="../embeddings/oleObject38.bin"/><Relationship Id="rId27" Type="http://schemas.openxmlformats.org/officeDocument/2006/relationships/image" Target="../media/image90.wmf"/></Relationships>
</file>

<file path=ppt/slides/_rels/slide9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8" Type="http://schemas.openxmlformats.org/officeDocument/2006/relationships/oleObject" Target="../embeddings/oleObject43.bin"/><Relationship Id="rId13" Type="http://schemas.openxmlformats.org/officeDocument/2006/relationships/image" Target="../media/image96.wmf"/><Relationship Id="rId3" Type="http://schemas.openxmlformats.org/officeDocument/2006/relationships/notesSlide" Target="../notesSlides/notesSlide89.xml"/><Relationship Id="rId7" Type="http://schemas.openxmlformats.org/officeDocument/2006/relationships/image" Target="../media/image93.wmf"/><Relationship Id="rId12"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42.bin"/><Relationship Id="rId11" Type="http://schemas.openxmlformats.org/officeDocument/2006/relationships/image" Target="../media/image95.wmf"/><Relationship Id="rId5" Type="http://schemas.openxmlformats.org/officeDocument/2006/relationships/image" Target="../media/image92.wmf"/><Relationship Id="rId15" Type="http://schemas.openxmlformats.org/officeDocument/2006/relationships/image" Target="../media/image79.wmf"/><Relationship Id="rId10" Type="http://schemas.openxmlformats.org/officeDocument/2006/relationships/oleObject" Target="../embeddings/oleObject44.bin"/><Relationship Id="rId4" Type="http://schemas.openxmlformats.org/officeDocument/2006/relationships/oleObject" Target="../embeddings/oleObject41.bin"/><Relationship Id="rId9" Type="http://schemas.openxmlformats.org/officeDocument/2006/relationships/image" Target="../media/image94.wmf"/><Relationship Id="rId14" Type="http://schemas.openxmlformats.org/officeDocument/2006/relationships/oleObject" Target="../embeddings/oleObject46.bin"/></Relationships>
</file>

<file path=ppt/slides/_rels/slide98.xml.rels><?xml version="1.0" encoding="UTF-8" standalone="yes"?>
<Relationships xmlns="http://schemas.openxmlformats.org/package/2006/relationships"><Relationship Id="rId8" Type="http://schemas.openxmlformats.org/officeDocument/2006/relationships/oleObject" Target="../embeddings/oleObject49.bin"/><Relationship Id="rId13" Type="http://schemas.openxmlformats.org/officeDocument/2006/relationships/image" Target="../media/image101.wmf"/><Relationship Id="rId18" Type="http://schemas.openxmlformats.org/officeDocument/2006/relationships/oleObject" Target="../embeddings/oleObject54.bin"/><Relationship Id="rId3" Type="http://schemas.openxmlformats.org/officeDocument/2006/relationships/notesSlide" Target="../notesSlides/notesSlide90.xml"/><Relationship Id="rId21" Type="http://schemas.openxmlformats.org/officeDocument/2006/relationships/image" Target="../media/image80.wmf"/><Relationship Id="rId7" Type="http://schemas.openxmlformats.org/officeDocument/2006/relationships/image" Target="../media/image98.wmf"/><Relationship Id="rId12" Type="http://schemas.openxmlformats.org/officeDocument/2006/relationships/oleObject" Target="../embeddings/oleObject51.bin"/><Relationship Id="rId17" Type="http://schemas.openxmlformats.org/officeDocument/2006/relationships/image" Target="../media/image103.wmf"/><Relationship Id="rId2" Type="http://schemas.openxmlformats.org/officeDocument/2006/relationships/slideLayout" Target="../slideLayouts/slideLayout7.xml"/><Relationship Id="rId16" Type="http://schemas.openxmlformats.org/officeDocument/2006/relationships/oleObject" Target="../embeddings/oleObject53.bin"/><Relationship Id="rId20" Type="http://schemas.openxmlformats.org/officeDocument/2006/relationships/oleObject" Target="../embeddings/oleObject55.bin"/><Relationship Id="rId1" Type="http://schemas.openxmlformats.org/officeDocument/2006/relationships/vmlDrawing" Target="../drawings/vmlDrawing19.vml"/><Relationship Id="rId6" Type="http://schemas.openxmlformats.org/officeDocument/2006/relationships/oleObject" Target="../embeddings/oleObject48.bin"/><Relationship Id="rId11" Type="http://schemas.openxmlformats.org/officeDocument/2006/relationships/image" Target="../media/image100.wmf"/><Relationship Id="rId5" Type="http://schemas.openxmlformats.org/officeDocument/2006/relationships/image" Target="../media/image97.wmf"/><Relationship Id="rId15" Type="http://schemas.openxmlformats.org/officeDocument/2006/relationships/image" Target="../media/image102.wmf"/><Relationship Id="rId10" Type="http://schemas.openxmlformats.org/officeDocument/2006/relationships/oleObject" Target="../embeddings/oleObject50.bin"/><Relationship Id="rId19" Type="http://schemas.openxmlformats.org/officeDocument/2006/relationships/image" Target="../media/image104.wmf"/><Relationship Id="rId4" Type="http://schemas.openxmlformats.org/officeDocument/2006/relationships/oleObject" Target="../embeddings/oleObject47.bin"/><Relationship Id="rId9" Type="http://schemas.openxmlformats.org/officeDocument/2006/relationships/image" Target="../media/image99.wmf"/><Relationship Id="rId14" Type="http://schemas.openxmlformats.org/officeDocument/2006/relationships/oleObject" Target="../embeddings/oleObject52.bin"/></Relationships>
</file>

<file path=ppt/slides/_rels/slide99.xml.rels><?xml version="1.0" encoding="UTF-8" standalone="yes"?>
<Relationships xmlns="http://schemas.openxmlformats.org/package/2006/relationships"><Relationship Id="rId8" Type="http://schemas.openxmlformats.org/officeDocument/2006/relationships/oleObject" Target="../embeddings/oleObject58.bin"/><Relationship Id="rId13" Type="http://schemas.openxmlformats.org/officeDocument/2006/relationships/image" Target="../media/image109.wmf"/><Relationship Id="rId18" Type="http://schemas.openxmlformats.org/officeDocument/2006/relationships/oleObject" Target="../embeddings/oleObject63.bin"/><Relationship Id="rId3" Type="http://schemas.openxmlformats.org/officeDocument/2006/relationships/notesSlide" Target="../notesSlides/notesSlide91.xml"/><Relationship Id="rId21" Type="http://schemas.openxmlformats.org/officeDocument/2006/relationships/image" Target="../media/image81.wmf"/><Relationship Id="rId7" Type="http://schemas.openxmlformats.org/officeDocument/2006/relationships/image" Target="../media/image106.wmf"/><Relationship Id="rId12" Type="http://schemas.openxmlformats.org/officeDocument/2006/relationships/oleObject" Target="../embeddings/oleObject60.bin"/><Relationship Id="rId17" Type="http://schemas.openxmlformats.org/officeDocument/2006/relationships/image" Target="../media/image111.wmf"/><Relationship Id="rId2" Type="http://schemas.openxmlformats.org/officeDocument/2006/relationships/slideLayout" Target="../slideLayouts/slideLayout7.xml"/><Relationship Id="rId16" Type="http://schemas.openxmlformats.org/officeDocument/2006/relationships/oleObject" Target="../embeddings/oleObject62.bin"/><Relationship Id="rId20" Type="http://schemas.openxmlformats.org/officeDocument/2006/relationships/oleObject" Target="../embeddings/oleObject64.bin"/><Relationship Id="rId1" Type="http://schemas.openxmlformats.org/officeDocument/2006/relationships/vmlDrawing" Target="../drawings/vmlDrawing20.vml"/><Relationship Id="rId6" Type="http://schemas.openxmlformats.org/officeDocument/2006/relationships/oleObject" Target="../embeddings/oleObject57.bin"/><Relationship Id="rId11" Type="http://schemas.openxmlformats.org/officeDocument/2006/relationships/image" Target="../media/image108.wmf"/><Relationship Id="rId5" Type="http://schemas.openxmlformats.org/officeDocument/2006/relationships/image" Target="../media/image105.wmf"/><Relationship Id="rId15" Type="http://schemas.openxmlformats.org/officeDocument/2006/relationships/image" Target="../media/image110.wmf"/><Relationship Id="rId10" Type="http://schemas.openxmlformats.org/officeDocument/2006/relationships/oleObject" Target="../embeddings/oleObject59.bin"/><Relationship Id="rId19" Type="http://schemas.openxmlformats.org/officeDocument/2006/relationships/image" Target="../media/image112.wmf"/><Relationship Id="rId4" Type="http://schemas.openxmlformats.org/officeDocument/2006/relationships/oleObject" Target="../embeddings/oleObject56.bin"/><Relationship Id="rId9" Type="http://schemas.openxmlformats.org/officeDocument/2006/relationships/image" Target="../media/image107.wmf"/><Relationship Id="rId14" Type="http://schemas.openxmlformats.org/officeDocument/2006/relationships/oleObject" Target="../embeddings/oleObject6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Toolkit 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600"/>
            <a:ext cx="8648700" cy="621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AutoShape 5">
            <a:hlinkClick r:id="rId4" action="ppaction://hlinksldjump" highlightClick="1"/>
          </p:cNvPr>
          <p:cNvSpPr>
            <a:spLocks noChangeArrowheads="1"/>
          </p:cNvSpPr>
          <p:nvPr/>
        </p:nvSpPr>
        <p:spPr bwMode="auto">
          <a:xfrm>
            <a:off x="1447800" y="3581400"/>
            <a:ext cx="381000" cy="5334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dirty="0"/>
          </a:p>
        </p:txBody>
      </p:sp>
      <p:sp>
        <p:nvSpPr>
          <p:cNvPr id="2" name="TextBox 1"/>
          <p:cNvSpPr txBox="1"/>
          <p:nvPr/>
        </p:nvSpPr>
        <p:spPr>
          <a:xfrm>
            <a:off x="609600" y="1571465"/>
            <a:ext cx="3886200" cy="584775"/>
          </a:xfrm>
          <a:prstGeom prst="rect">
            <a:avLst/>
          </a:prstGeom>
          <a:noFill/>
        </p:spPr>
        <p:txBody>
          <a:bodyPr wrap="square" rtlCol="0">
            <a:spAutoFit/>
          </a:bodyPr>
          <a:lstStyle/>
          <a:p>
            <a:r>
              <a:rPr lang="en-US" sz="3200" b="1" u="none"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ENGT 1200 Version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en-US"/>
              <a:t>The Toolkit</a:t>
            </a:r>
          </a:p>
        </p:txBody>
      </p:sp>
      <p:sp>
        <p:nvSpPr>
          <p:cNvPr id="12291" name="Rectangle 3"/>
          <p:cNvSpPr>
            <a:spLocks noGrp="1" noChangeArrowheads="1"/>
          </p:cNvSpPr>
          <p:nvPr>
            <p:ph type="body" idx="1"/>
          </p:nvPr>
        </p:nvSpPr>
        <p:spPr>
          <a:xfrm>
            <a:off x="914400" y="1371600"/>
            <a:ext cx="7315200" cy="4525963"/>
          </a:xfrm>
        </p:spPr>
        <p:txBody>
          <a:bodyPr/>
          <a:lstStyle/>
          <a:p>
            <a:pPr marL="0" indent="0" eaLnBrk="1" hangingPunct="1">
              <a:buFontTx/>
              <a:buNone/>
            </a:pPr>
            <a:r>
              <a:rPr lang="en-US" altLang="en-US" sz="2800" dirty="0">
                <a:latin typeface="Times New Roman" panose="02020603050405020304" pitchFamily="18" charset="0"/>
              </a:rPr>
              <a:t>Teams are usually formed of system expert who lack total knowledge of the following team &amp; statistical tools. This is not a problem as we will discuss. The ENGT 1200 team should have at a minimum one statistical techniques mentor or CSCC should provide one.</a:t>
            </a:r>
          </a:p>
          <a:p>
            <a:pPr marL="0" indent="0" eaLnBrk="1" hangingPunct="1">
              <a:buFontTx/>
              <a:buNone/>
            </a:pPr>
            <a:endParaRPr lang="en-US" altLang="en-US" sz="1000" dirty="0">
              <a:latin typeface="Times New Roman" panose="02020603050405020304" pitchFamily="18" charset="0"/>
            </a:endParaRPr>
          </a:p>
          <a:p>
            <a:pPr marL="0" indent="0" eaLnBrk="1" hangingPunct="1">
              <a:buFontTx/>
              <a:buNone/>
            </a:pPr>
            <a:r>
              <a:rPr lang="en-US" altLang="en-US" sz="2800" b="1" i="1" dirty="0">
                <a:solidFill>
                  <a:schemeClr val="accent2"/>
                </a:solidFill>
                <a:latin typeface="Times New Roman" panose="02020603050405020304" pitchFamily="18" charset="0"/>
              </a:rPr>
              <a:t>In Fact learning the various tools is one of the personal improvements offered by participating in the Action Team,</a:t>
            </a:r>
            <a:r>
              <a:rPr lang="en-US" altLang="en-US" sz="2800" i="1" dirty="0">
                <a:solidFill>
                  <a:schemeClr val="accent2"/>
                </a:solidFill>
                <a:latin typeface="Times New Roman" panose="02020603050405020304" pitchFamily="18" charset="0"/>
              </a:rPr>
              <a:t> </a:t>
            </a:r>
            <a:r>
              <a:rPr lang="en-US" altLang="en-US" sz="2800" b="1" i="1" u="sng" dirty="0">
                <a:solidFill>
                  <a:schemeClr val="accent2"/>
                </a:solidFill>
                <a:latin typeface="Times New Roman" panose="02020603050405020304" pitchFamily="18" charset="0"/>
              </a:rPr>
              <a:t>“it is also a resume issue”!</a:t>
            </a:r>
            <a:r>
              <a:rPr lang="en-US" altLang="en-US" sz="2800" dirty="0">
                <a:latin typeface="Times New Roman" panose="02020603050405020304" pitchFamily="18" charset="0"/>
              </a:rPr>
              <a:t>    </a:t>
            </a:r>
            <a:endParaRPr lang="en-US" altLang="en-US" sz="2800" dirty="0">
              <a:solidFill>
                <a:schemeClr val="accent2"/>
              </a:solidFill>
              <a:latin typeface="Times New Roman" panose="02020603050405020304" pitchFamily="18" charset="0"/>
            </a:endParaRPr>
          </a:p>
          <a:p>
            <a:pPr marL="0" indent="0" eaLnBrk="1" hangingPunct="1">
              <a:buFontTx/>
              <a:buNone/>
            </a:pPr>
            <a:endParaRPr lang="en-US" altLang="en-US" sz="2800" dirty="0">
              <a:solidFill>
                <a:schemeClr val="accent2"/>
              </a:solidFill>
              <a:latin typeface="Times New Roman" panose="02020603050405020304" pitchFamily="18" charset="0"/>
            </a:endParaRPr>
          </a:p>
        </p:txBody>
      </p:sp>
      <p:sp>
        <p:nvSpPr>
          <p:cNvPr id="2" name="Action Button: Home 1">
            <a:hlinkClick r:id="rId3" action="ppaction://hlinksldjump" highlightClick="1"/>
          </p:cNvPr>
          <p:cNvSpPr/>
          <p:nvPr/>
        </p:nvSpPr>
        <p:spPr bwMode="auto">
          <a:xfrm>
            <a:off x="914400" y="5897563"/>
            <a:ext cx="914400" cy="808037"/>
          </a:xfrm>
          <a:prstGeom prst="actionButtonHom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200" b="0" i="0" u="sng" strike="noStrike" cap="none" normalizeH="0" baseline="0">
              <a:ln>
                <a:noFill/>
              </a:ln>
              <a:solidFill>
                <a:schemeClr val="tx1"/>
              </a:solidFill>
              <a:effectLst/>
              <a:latin typeface="Arial" pitchFamily="34" charset="0"/>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ChangeArrowheads="1"/>
          </p:cNvSpPr>
          <p:nvPr/>
        </p:nvSpPr>
        <p:spPr bwMode="auto">
          <a:xfrm>
            <a:off x="996950" y="844550"/>
            <a:ext cx="6845300" cy="53213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04451" name="Rectangle 3"/>
          <p:cNvSpPr>
            <a:spLocks noChangeArrowheads="1"/>
          </p:cNvSpPr>
          <p:nvPr/>
        </p:nvSpPr>
        <p:spPr bwMode="auto">
          <a:xfrm>
            <a:off x="1144588" y="915988"/>
            <a:ext cx="7008812" cy="561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1400" b="1" u="none"/>
              <a:t>CR	TOTAL	    LIMITS		EOT   % Tolerance    Defects  per</a:t>
            </a:r>
          </a:p>
          <a:p>
            <a:r>
              <a:rPr lang="en-US" altLang="en-US" sz="1400" b="1" u="none"/>
              <a:t>	 No. </a:t>
            </a:r>
            <a:r>
              <a:rPr lang="en-US" altLang="en-US" sz="1400" b="1" u="none">
                <a:latin typeface="Symbol" panose="05050102010706020507" pitchFamily="18" charset="2"/>
              </a:rPr>
              <a:t>			</a:t>
            </a:r>
            <a:r>
              <a:rPr lang="en-US" altLang="en-US" sz="1400" b="1" u="none"/>
              <a:t>Consumed    Million (DPM)</a:t>
            </a:r>
          </a:p>
          <a:p>
            <a:endParaRPr lang="en-US" altLang="en-US" sz="1400" b="1" u="none">
              <a:latin typeface="Symbol" panose="05050102010706020507" pitchFamily="18" charset="2"/>
            </a:endParaRP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	</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	</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a:t>
            </a:r>
            <a:r>
              <a:rPr lang="en-US" altLang="en-US" sz="1200" b="1" u="none">
                <a:latin typeface="Symbol" panose="05050102010706020507" pitchFamily="18" charset="2"/>
              </a:rPr>
              <a:t></a:t>
            </a:r>
            <a:r>
              <a:rPr lang="en-US" altLang="en-US" sz="1400" b="1" u="none">
                <a:latin typeface="Symbol" panose="05050102010706020507" pitchFamily="18" charset="2"/>
              </a:rPr>
              <a:t>			</a:t>
            </a:r>
          </a:p>
          <a:p>
            <a:br>
              <a:rPr lang="en-US" altLang="en-US" sz="1400" b="1" u="none">
                <a:latin typeface="Symbol" panose="05050102010706020507" pitchFamily="18" charset="2"/>
              </a:rPr>
            </a:br>
            <a:endParaRPr lang="en-US" altLang="en-US" sz="1400" b="1" u="none">
              <a:latin typeface="Symbol" panose="05050102010706020507" pitchFamily="18" charset="2"/>
            </a:endParaRPr>
          </a:p>
        </p:txBody>
      </p:sp>
      <p:sp>
        <p:nvSpPr>
          <p:cNvPr id="104452" name="Line 4"/>
          <p:cNvSpPr>
            <a:spLocks noChangeShapeType="1"/>
          </p:cNvSpPr>
          <p:nvPr/>
        </p:nvSpPr>
        <p:spPr bwMode="auto">
          <a:xfrm>
            <a:off x="1231900" y="1447800"/>
            <a:ext cx="6375400" cy="0"/>
          </a:xfrm>
          <a:prstGeom prst="line">
            <a:avLst/>
          </a:prstGeom>
          <a:noFill/>
          <a:ln w="2540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53" name="Line 5"/>
          <p:cNvSpPr>
            <a:spLocks noChangeShapeType="1"/>
          </p:cNvSpPr>
          <p:nvPr/>
        </p:nvSpPr>
        <p:spPr bwMode="auto">
          <a:xfrm>
            <a:off x="3054350" y="1600200"/>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54" name="Line 6"/>
          <p:cNvSpPr>
            <a:spLocks noChangeShapeType="1"/>
          </p:cNvSpPr>
          <p:nvPr/>
        </p:nvSpPr>
        <p:spPr bwMode="auto">
          <a:xfrm>
            <a:off x="3054350" y="1809750"/>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55" name="Line 7"/>
          <p:cNvSpPr>
            <a:spLocks noChangeShapeType="1"/>
          </p:cNvSpPr>
          <p:nvPr/>
        </p:nvSpPr>
        <p:spPr bwMode="auto">
          <a:xfrm>
            <a:off x="3054350" y="2017713"/>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56" name="Line 8"/>
          <p:cNvSpPr>
            <a:spLocks noChangeShapeType="1"/>
          </p:cNvSpPr>
          <p:nvPr/>
        </p:nvSpPr>
        <p:spPr bwMode="auto">
          <a:xfrm>
            <a:off x="3065463" y="2230438"/>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57" name="Line 9"/>
          <p:cNvSpPr>
            <a:spLocks noChangeShapeType="1"/>
          </p:cNvSpPr>
          <p:nvPr/>
        </p:nvSpPr>
        <p:spPr bwMode="auto">
          <a:xfrm>
            <a:off x="3054350" y="2433638"/>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58" name="Line 10"/>
          <p:cNvSpPr>
            <a:spLocks noChangeShapeType="1"/>
          </p:cNvSpPr>
          <p:nvPr/>
        </p:nvSpPr>
        <p:spPr bwMode="auto">
          <a:xfrm>
            <a:off x="3044825" y="2657475"/>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59" name="Line 11"/>
          <p:cNvSpPr>
            <a:spLocks noChangeShapeType="1"/>
          </p:cNvSpPr>
          <p:nvPr/>
        </p:nvSpPr>
        <p:spPr bwMode="auto">
          <a:xfrm>
            <a:off x="3063875" y="2870200"/>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0" name="Line 12"/>
          <p:cNvSpPr>
            <a:spLocks noChangeShapeType="1"/>
          </p:cNvSpPr>
          <p:nvPr/>
        </p:nvSpPr>
        <p:spPr bwMode="auto">
          <a:xfrm>
            <a:off x="3054350" y="3092450"/>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1" name="Line 13"/>
          <p:cNvSpPr>
            <a:spLocks noChangeShapeType="1"/>
          </p:cNvSpPr>
          <p:nvPr/>
        </p:nvSpPr>
        <p:spPr bwMode="auto">
          <a:xfrm>
            <a:off x="3065463" y="3306763"/>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2" name="Line 14"/>
          <p:cNvSpPr>
            <a:spLocks noChangeShapeType="1"/>
          </p:cNvSpPr>
          <p:nvPr/>
        </p:nvSpPr>
        <p:spPr bwMode="auto">
          <a:xfrm>
            <a:off x="3063875" y="3509963"/>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3" name="Line 15"/>
          <p:cNvSpPr>
            <a:spLocks noChangeShapeType="1"/>
          </p:cNvSpPr>
          <p:nvPr/>
        </p:nvSpPr>
        <p:spPr bwMode="auto">
          <a:xfrm>
            <a:off x="3054350" y="3724275"/>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4" name="Line 16"/>
          <p:cNvSpPr>
            <a:spLocks noChangeShapeType="1"/>
          </p:cNvSpPr>
          <p:nvPr/>
        </p:nvSpPr>
        <p:spPr bwMode="auto">
          <a:xfrm>
            <a:off x="3065463" y="3937000"/>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5" name="Line 17"/>
          <p:cNvSpPr>
            <a:spLocks noChangeShapeType="1"/>
          </p:cNvSpPr>
          <p:nvPr/>
        </p:nvSpPr>
        <p:spPr bwMode="auto">
          <a:xfrm>
            <a:off x="3063875" y="4159250"/>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6" name="Line 18"/>
          <p:cNvSpPr>
            <a:spLocks noChangeShapeType="1"/>
          </p:cNvSpPr>
          <p:nvPr/>
        </p:nvSpPr>
        <p:spPr bwMode="auto">
          <a:xfrm>
            <a:off x="3054350" y="4373563"/>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7" name="Line 19"/>
          <p:cNvSpPr>
            <a:spLocks noChangeShapeType="1"/>
          </p:cNvSpPr>
          <p:nvPr/>
        </p:nvSpPr>
        <p:spPr bwMode="auto">
          <a:xfrm>
            <a:off x="3062288" y="4587875"/>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8" name="Line 20"/>
          <p:cNvSpPr>
            <a:spLocks noChangeShapeType="1"/>
          </p:cNvSpPr>
          <p:nvPr/>
        </p:nvSpPr>
        <p:spPr bwMode="auto">
          <a:xfrm>
            <a:off x="3051175" y="4800600"/>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69" name="Line 21"/>
          <p:cNvSpPr>
            <a:spLocks noChangeShapeType="1"/>
          </p:cNvSpPr>
          <p:nvPr/>
        </p:nvSpPr>
        <p:spPr bwMode="auto">
          <a:xfrm>
            <a:off x="3062288" y="5014913"/>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70" name="Line 22"/>
          <p:cNvSpPr>
            <a:spLocks noChangeShapeType="1"/>
          </p:cNvSpPr>
          <p:nvPr/>
        </p:nvSpPr>
        <p:spPr bwMode="auto">
          <a:xfrm>
            <a:off x="3062288" y="5227638"/>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71" name="Line 23"/>
          <p:cNvSpPr>
            <a:spLocks noChangeShapeType="1"/>
          </p:cNvSpPr>
          <p:nvPr/>
        </p:nvSpPr>
        <p:spPr bwMode="auto">
          <a:xfrm>
            <a:off x="3062288" y="5430838"/>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72" name="Line 24"/>
          <p:cNvSpPr>
            <a:spLocks noChangeShapeType="1"/>
          </p:cNvSpPr>
          <p:nvPr/>
        </p:nvSpPr>
        <p:spPr bwMode="auto">
          <a:xfrm>
            <a:off x="3062288" y="5643563"/>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73" name="Line 25"/>
          <p:cNvSpPr>
            <a:spLocks noChangeShapeType="1"/>
          </p:cNvSpPr>
          <p:nvPr/>
        </p:nvSpPr>
        <p:spPr bwMode="auto">
          <a:xfrm>
            <a:off x="3062288" y="5857875"/>
            <a:ext cx="1397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4474" name="Rectangle 26"/>
          <p:cNvSpPr>
            <a:spLocks noGrp="1" noChangeArrowheads="1"/>
          </p:cNvSpPr>
          <p:nvPr>
            <p:ph type="title" idx="4294967295"/>
          </p:nvPr>
        </p:nvSpPr>
        <p:spPr>
          <a:xfrm>
            <a:off x="685800" y="0"/>
            <a:ext cx="7772400" cy="914400"/>
          </a:xfrm>
        </p:spPr>
        <p:txBody>
          <a:bodyPr/>
          <a:lstStyle/>
          <a:p>
            <a:pPr eaLnBrk="1" hangingPunct="1"/>
            <a:r>
              <a:rPr lang="en-US" altLang="en-US"/>
              <a:t>Evaluation of CR</a:t>
            </a:r>
          </a:p>
        </p:txBody>
      </p:sp>
      <p:sp>
        <p:nvSpPr>
          <p:cNvPr id="104475" name="Text Box 28"/>
          <p:cNvSpPr txBox="1">
            <a:spLocks noChangeArrowheads="1"/>
          </p:cNvSpPr>
          <p:nvPr/>
        </p:nvSpPr>
        <p:spPr bwMode="auto">
          <a:xfrm>
            <a:off x="2286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104476" name="Text Box 29"/>
          <p:cNvSpPr txBox="1">
            <a:spLocks noChangeArrowheads="1"/>
          </p:cNvSpPr>
          <p:nvPr/>
        </p:nvSpPr>
        <p:spPr bwMode="auto">
          <a:xfrm>
            <a:off x="6781800" y="6324600"/>
            <a:ext cx="220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Process Capability</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ChangeArrowheads="1"/>
          </p:cNvSpPr>
          <p:nvPr/>
        </p:nvSpPr>
        <p:spPr bwMode="auto">
          <a:xfrm>
            <a:off x="1257300" y="1752600"/>
            <a:ext cx="6629400" cy="447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400" b="1" u="none">
                <a:latin typeface="Times New Roman" panose="02020603050405020304" pitchFamily="18" charset="0"/>
              </a:rPr>
              <a:t>CAPACITY RATIO 	TOLERANCE </a:t>
            </a:r>
          </a:p>
          <a:p>
            <a:r>
              <a:rPr lang="en-US" altLang="en-US" sz="2400" b="1" u="none">
                <a:latin typeface="Times New Roman" panose="02020603050405020304" pitchFamily="18" charset="0"/>
              </a:rPr>
              <a:t>				CONSUMPTION</a:t>
            </a:r>
          </a:p>
          <a:p>
            <a:r>
              <a:rPr lang="en-US" altLang="en-US" sz="2400" b="1" u="none">
                <a:latin typeface="Times New Roman" panose="02020603050405020304" pitchFamily="18" charset="0"/>
              </a:rPr>
              <a:t>	4.00			     25%</a:t>
            </a:r>
          </a:p>
          <a:p>
            <a:r>
              <a:rPr lang="en-US" altLang="en-US" sz="2400" b="1" u="none">
                <a:latin typeface="Times New Roman" panose="02020603050405020304" pitchFamily="18" charset="0"/>
              </a:rPr>
              <a:t>	3.00			     33%</a:t>
            </a:r>
          </a:p>
          <a:p>
            <a:r>
              <a:rPr lang="en-US" altLang="en-US" sz="2400" b="1" u="none">
                <a:latin typeface="Times New Roman" panose="02020603050405020304" pitchFamily="18" charset="0"/>
              </a:rPr>
              <a:t>	2.00			     50%</a:t>
            </a:r>
          </a:p>
          <a:p>
            <a:r>
              <a:rPr lang="en-US" altLang="en-US" sz="2400" b="1" u="none">
                <a:latin typeface="Times New Roman" panose="02020603050405020304" pitchFamily="18" charset="0"/>
              </a:rPr>
              <a:t>	1.75			     57%</a:t>
            </a:r>
          </a:p>
          <a:p>
            <a:r>
              <a:rPr lang="en-US" altLang="en-US" sz="2400" b="1" u="none">
                <a:latin typeface="Times New Roman" panose="02020603050405020304" pitchFamily="18" charset="0"/>
              </a:rPr>
              <a:t>	1.50			     67%</a:t>
            </a:r>
          </a:p>
          <a:p>
            <a:r>
              <a:rPr lang="en-US" altLang="en-US" sz="2400" b="1" u="none">
                <a:latin typeface="Times New Roman" panose="02020603050405020304" pitchFamily="18" charset="0"/>
              </a:rPr>
              <a:t>	1.33			     75%</a:t>
            </a:r>
          </a:p>
          <a:p>
            <a:r>
              <a:rPr lang="en-US" altLang="en-US" sz="2400" b="1" u="none">
                <a:latin typeface="Times New Roman" panose="02020603050405020304" pitchFamily="18" charset="0"/>
              </a:rPr>
              <a:t>	1.00			   100%	</a:t>
            </a:r>
          </a:p>
          <a:p>
            <a:r>
              <a:rPr lang="en-US" altLang="en-US" sz="2400" b="1" u="none">
                <a:latin typeface="Times New Roman" panose="02020603050405020304" pitchFamily="18" charset="0"/>
              </a:rPr>
              <a:t>	0.75			   133%</a:t>
            </a:r>
          </a:p>
          <a:p>
            <a:r>
              <a:rPr lang="en-US" altLang="en-US" sz="2400" b="1" u="none">
                <a:latin typeface="Times New Roman" panose="02020603050405020304" pitchFamily="18" charset="0"/>
              </a:rPr>
              <a:t>	0.50			   200%</a:t>
            </a:r>
          </a:p>
          <a:p>
            <a:r>
              <a:rPr lang="en-US" altLang="en-US" sz="2400" b="1" u="none">
                <a:latin typeface="Times New Roman" panose="02020603050405020304" pitchFamily="18" charset="0"/>
              </a:rPr>
              <a:t>	0.25			   400%</a:t>
            </a:r>
          </a:p>
        </p:txBody>
      </p:sp>
      <p:sp>
        <p:nvSpPr>
          <p:cNvPr id="105475" name="Rectangle 3"/>
          <p:cNvSpPr>
            <a:spLocks noGrp="1" noChangeArrowheads="1"/>
          </p:cNvSpPr>
          <p:nvPr>
            <p:ph type="title" idx="4294967295"/>
          </p:nvPr>
        </p:nvSpPr>
        <p:spPr>
          <a:xfrm>
            <a:off x="685800" y="304800"/>
            <a:ext cx="8001000" cy="1143000"/>
          </a:xfrm>
        </p:spPr>
        <p:txBody>
          <a:bodyPr/>
          <a:lstStyle/>
          <a:p>
            <a:pPr eaLnBrk="1" hangingPunct="1"/>
            <a:r>
              <a:rPr lang="en-US" altLang="en-US" sz="4000"/>
              <a:t>Capability Ratios Tolerance Consumption</a:t>
            </a:r>
          </a:p>
        </p:txBody>
      </p:sp>
      <p:sp>
        <p:nvSpPr>
          <p:cNvPr id="105476" name="Text Box 4"/>
          <p:cNvSpPr txBox="1">
            <a:spLocks noChangeArrowheads="1"/>
          </p:cNvSpPr>
          <p:nvPr/>
        </p:nvSpPr>
        <p:spPr bwMode="auto">
          <a:xfrm>
            <a:off x="61722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105477" name="AutoShape 5">
            <a:hlinkClick r:id="rId3" action="ppaction://hlinksldjump" highlightClick="1"/>
          </p:cNvPr>
          <p:cNvSpPr>
            <a:spLocks noChangeArrowheads="1"/>
          </p:cNvSpPr>
          <p:nvPr/>
        </p:nvSpPr>
        <p:spPr bwMode="auto">
          <a:xfrm>
            <a:off x="304800" y="60198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990600" y="0"/>
            <a:ext cx="7696200" cy="1143000"/>
          </a:xfrm>
        </p:spPr>
        <p:txBody>
          <a:bodyPr/>
          <a:lstStyle/>
          <a:p>
            <a:pPr algn="l" eaLnBrk="1" hangingPunct="1"/>
            <a:r>
              <a:rPr lang="en-US" altLang="en-US"/>
              <a:t> Check Sheet</a:t>
            </a:r>
          </a:p>
        </p:txBody>
      </p:sp>
      <p:sp>
        <p:nvSpPr>
          <p:cNvPr id="106499" name="Rectangle 3"/>
          <p:cNvSpPr>
            <a:spLocks noGrp="1" noChangeArrowheads="1"/>
          </p:cNvSpPr>
          <p:nvPr>
            <p:ph type="body" idx="1"/>
          </p:nvPr>
        </p:nvSpPr>
        <p:spPr>
          <a:xfrm>
            <a:off x="609600" y="1066800"/>
            <a:ext cx="7924800" cy="5257800"/>
          </a:xfrm>
        </p:spPr>
        <p:txBody>
          <a:bodyPr/>
          <a:lstStyle/>
          <a:p>
            <a:pPr marL="0" indent="0" eaLnBrk="1" hangingPunct="1">
              <a:lnSpc>
                <a:spcPct val="80000"/>
              </a:lnSpc>
              <a:buFontTx/>
              <a:buNone/>
            </a:pPr>
            <a:r>
              <a:rPr lang="en-US" altLang="en-US" sz="2400">
                <a:latin typeface="Times New Roman" panose="02020603050405020304" pitchFamily="18" charset="0"/>
              </a:rPr>
              <a:t>Check sheets make it easy to compile and analyze data. They're used to determine how often an event occurs over a designated period of time. Information is usually collected for events as they happen.  </a:t>
            </a:r>
          </a:p>
          <a:p>
            <a:pPr marL="0" indent="0" eaLnBrk="1" hangingPunct="1">
              <a:lnSpc>
                <a:spcPct val="80000"/>
              </a:lnSpc>
              <a:buFontTx/>
              <a:buNone/>
            </a:pPr>
            <a:endParaRPr lang="en-US" altLang="en-US" sz="1200">
              <a:latin typeface="Times New Roman" panose="02020603050405020304" pitchFamily="18" charset="0"/>
            </a:endParaRPr>
          </a:p>
          <a:p>
            <a:pPr marL="0" indent="0" eaLnBrk="1" hangingPunct="1">
              <a:lnSpc>
                <a:spcPct val="80000"/>
              </a:lnSpc>
              <a:buFontTx/>
              <a:buNone/>
            </a:pPr>
            <a:r>
              <a:rPr lang="en-US" altLang="en-US" sz="2400">
                <a:latin typeface="Times New Roman" panose="02020603050405020304" pitchFamily="18" charset="0"/>
              </a:rPr>
              <a:t>Less frequently, check sheets are used to record events that already have occurred.  Although check sheets are intended mainly to track (not analyze) data, they often help to indicate why a problem may be occurring.</a:t>
            </a:r>
          </a:p>
          <a:p>
            <a:pPr marL="0" indent="0" eaLnBrk="1" hangingPunct="1">
              <a:lnSpc>
                <a:spcPct val="80000"/>
              </a:lnSpc>
              <a:buFontTx/>
              <a:buNone/>
            </a:pPr>
            <a:endParaRPr lang="en-US" altLang="en-US" sz="1200">
              <a:latin typeface="Times New Roman" panose="02020603050405020304" pitchFamily="18" charset="0"/>
            </a:endParaRPr>
          </a:p>
          <a:p>
            <a:pPr lvl="1" eaLnBrk="1" hangingPunct="1">
              <a:lnSpc>
                <a:spcPct val="80000"/>
              </a:lnSpc>
              <a:buFontTx/>
              <a:buBlip>
                <a:blip r:embed="rId3"/>
              </a:buBlip>
            </a:pPr>
            <a:r>
              <a:rPr lang="en-US" altLang="en-US" sz="2400">
                <a:latin typeface="Times New Roman" panose="02020603050405020304" pitchFamily="18" charset="0"/>
              </a:rPr>
              <a:t>All sorts of data can be tracked using check sheets:</a:t>
            </a:r>
          </a:p>
          <a:p>
            <a:pPr lvl="1" eaLnBrk="1" hangingPunct="1">
              <a:lnSpc>
                <a:spcPct val="80000"/>
              </a:lnSpc>
              <a:buFontTx/>
              <a:buBlip>
                <a:blip r:embed="rId3"/>
              </a:buBlip>
            </a:pPr>
            <a:r>
              <a:rPr lang="en-US" altLang="en-US" sz="2400">
                <a:latin typeface="Times New Roman" panose="02020603050405020304" pitchFamily="18" charset="0"/>
              </a:rPr>
              <a:t>Number of times something happens.</a:t>
            </a:r>
          </a:p>
          <a:p>
            <a:pPr lvl="1" eaLnBrk="1" hangingPunct="1">
              <a:lnSpc>
                <a:spcPct val="80000"/>
              </a:lnSpc>
              <a:buFontTx/>
              <a:buBlip>
                <a:blip r:embed="rId3"/>
              </a:buBlip>
            </a:pPr>
            <a:r>
              <a:rPr lang="en-US" altLang="en-US" sz="2400">
                <a:latin typeface="Times New Roman" panose="02020603050405020304" pitchFamily="18" charset="0"/>
              </a:rPr>
              <a:t>Length of time it takes to get something done.</a:t>
            </a:r>
          </a:p>
          <a:p>
            <a:pPr lvl="1" eaLnBrk="1" hangingPunct="1">
              <a:lnSpc>
                <a:spcPct val="80000"/>
              </a:lnSpc>
              <a:buFontTx/>
              <a:buBlip>
                <a:blip r:embed="rId3"/>
              </a:buBlip>
            </a:pPr>
            <a:r>
              <a:rPr lang="en-US" altLang="en-US" sz="2400">
                <a:latin typeface="Times New Roman" panose="02020603050405020304" pitchFamily="18" charset="0"/>
              </a:rPr>
              <a:t>Cost of a certain operation over a period of time.</a:t>
            </a:r>
          </a:p>
          <a:p>
            <a:pPr lvl="1" eaLnBrk="1" hangingPunct="1">
              <a:lnSpc>
                <a:spcPct val="80000"/>
              </a:lnSpc>
              <a:buFontTx/>
              <a:buBlip>
                <a:blip r:embed="rId3"/>
              </a:buBlip>
            </a:pPr>
            <a:r>
              <a:rPr lang="en-US" altLang="en-US" sz="2400">
                <a:latin typeface="Times New Roman" panose="02020603050405020304" pitchFamily="18" charset="0"/>
              </a:rPr>
              <a:t>Frequency of occurrence -- by unit, program, level, work area, etc.</a:t>
            </a:r>
          </a:p>
          <a:p>
            <a:pPr lvl="1" eaLnBrk="1" hangingPunct="1">
              <a:lnSpc>
                <a:spcPct val="80000"/>
              </a:lnSpc>
              <a:buFontTx/>
              <a:buBlip>
                <a:blip r:embed="rId3"/>
              </a:buBlip>
            </a:pPr>
            <a:r>
              <a:rPr lang="en-US" altLang="en-US" sz="2400">
                <a:latin typeface="Times New Roman" panose="02020603050405020304" pitchFamily="18" charset="0"/>
              </a:rPr>
              <a:t>Impact of an action over a period of time.</a:t>
            </a:r>
            <a:endParaRPr lang="en-US" altLang="en-US" sz="2400" b="1">
              <a:latin typeface="Times New Roman" panose="02020603050405020304" pitchFamily="18" charset="0"/>
            </a:endParaRPr>
          </a:p>
        </p:txBody>
      </p:sp>
      <p:pic>
        <p:nvPicPr>
          <p:cNvPr id="106500" name="Picture 4" descr="LIGH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3048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01" name="Text Box 7"/>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Check Sheet</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914400" y="0"/>
            <a:ext cx="7772400" cy="1143000"/>
          </a:xfrm>
        </p:spPr>
        <p:txBody>
          <a:bodyPr/>
          <a:lstStyle/>
          <a:p>
            <a:pPr algn="l" eaLnBrk="1" hangingPunct="1"/>
            <a:r>
              <a:rPr lang="en-US" altLang="en-US" sz="4000"/>
              <a:t> Check Sheet</a:t>
            </a:r>
          </a:p>
        </p:txBody>
      </p:sp>
      <p:sp>
        <p:nvSpPr>
          <p:cNvPr id="107523" name="Rectangle 3"/>
          <p:cNvSpPr>
            <a:spLocks noGrp="1" noChangeArrowheads="1"/>
          </p:cNvSpPr>
          <p:nvPr>
            <p:ph type="body" idx="1"/>
          </p:nvPr>
        </p:nvSpPr>
        <p:spPr>
          <a:xfrm>
            <a:off x="685800" y="990600"/>
            <a:ext cx="7848600" cy="5181600"/>
          </a:xfrm>
        </p:spPr>
        <p:txBody>
          <a:bodyPr/>
          <a:lstStyle/>
          <a:p>
            <a:pPr marL="0" indent="0" eaLnBrk="1" hangingPunct="1">
              <a:lnSpc>
                <a:spcPct val="80000"/>
              </a:lnSpc>
              <a:buFontTx/>
              <a:buNone/>
            </a:pPr>
            <a:r>
              <a:rPr lang="en-US" altLang="en-US" sz="2400" b="1">
                <a:latin typeface="Times New Roman" panose="02020603050405020304" pitchFamily="18" charset="0"/>
              </a:rPr>
              <a:t>Putting it to work:</a:t>
            </a:r>
            <a:endParaRPr lang="en-US" altLang="en-US" sz="2400">
              <a:latin typeface="Times New Roman" panose="02020603050405020304" pitchFamily="18" charset="0"/>
            </a:endParaRPr>
          </a:p>
          <a:p>
            <a:pPr marL="0" indent="0" eaLnBrk="1" hangingPunct="1">
              <a:lnSpc>
                <a:spcPct val="80000"/>
              </a:lnSpc>
              <a:buFontTx/>
              <a:buNone/>
            </a:pPr>
            <a:r>
              <a:rPr lang="en-US" altLang="en-US" sz="2400">
                <a:latin typeface="Times New Roman" panose="02020603050405020304" pitchFamily="18" charset="0"/>
              </a:rPr>
              <a:t>There are two questions that must be answered when setting up a check sheet:</a:t>
            </a:r>
          </a:p>
          <a:p>
            <a:pPr marL="0" indent="0" eaLnBrk="1" hangingPunct="1">
              <a:lnSpc>
                <a:spcPct val="80000"/>
              </a:lnSpc>
              <a:buFontTx/>
              <a:buNone/>
            </a:pPr>
            <a:endParaRPr lang="en-US" altLang="en-US" sz="1200">
              <a:latin typeface="Times New Roman" panose="02020603050405020304" pitchFamily="18" charset="0"/>
            </a:endParaRPr>
          </a:p>
          <a:p>
            <a:pPr marL="858838" lvl="1" indent="-401638" eaLnBrk="1" hangingPunct="1">
              <a:lnSpc>
                <a:spcPct val="80000"/>
              </a:lnSpc>
              <a:buFontTx/>
              <a:buBlip>
                <a:blip r:embed="rId3"/>
              </a:buBlip>
            </a:pPr>
            <a:r>
              <a:rPr lang="en-US" altLang="en-US" sz="2400" b="1">
                <a:latin typeface="Times New Roman" panose="02020603050405020304" pitchFamily="18" charset="0"/>
              </a:rPr>
              <a:t>What do you want to know?</a:t>
            </a:r>
          </a:p>
          <a:p>
            <a:pPr marL="0" indent="0" eaLnBrk="1" hangingPunct="1">
              <a:lnSpc>
                <a:spcPct val="80000"/>
              </a:lnSpc>
              <a:buFontTx/>
              <a:buNone/>
            </a:pPr>
            <a:endParaRPr lang="en-US" altLang="en-US" sz="1200" b="1">
              <a:latin typeface="Times New Roman" panose="02020603050405020304" pitchFamily="18" charset="0"/>
            </a:endParaRPr>
          </a:p>
          <a:p>
            <a:pPr marL="858838" lvl="1" indent="-401638" eaLnBrk="1" hangingPunct="1">
              <a:lnSpc>
                <a:spcPct val="80000"/>
              </a:lnSpc>
              <a:buFontTx/>
              <a:buBlip>
                <a:blip r:embed="rId3"/>
              </a:buBlip>
            </a:pPr>
            <a:r>
              <a:rPr lang="en-US" altLang="en-US" sz="2400" b="1">
                <a:latin typeface="Times New Roman" panose="02020603050405020304" pitchFamily="18" charset="0"/>
              </a:rPr>
              <a:t>What is the most reliable way to collect the data?</a:t>
            </a:r>
          </a:p>
          <a:p>
            <a:pPr marL="0" indent="0" eaLnBrk="1" hangingPunct="1">
              <a:lnSpc>
                <a:spcPct val="80000"/>
              </a:lnSpc>
              <a:buFontTx/>
              <a:buNone/>
            </a:pPr>
            <a:endParaRPr lang="en-US" altLang="en-US" sz="1200" b="1">
              <a:latin typeface="Times New Roman" panose="02020603050405020304" pitchFamily="18" charset="0"/>
            </a:endParaRPr>
          </a:p>
          <a:p>
            <a:pPr marL="0" indent="0" eaLnBrk="1" hangingPunct="1">
              <a:lnSpc>
                <a:spcPct val="80000"/>
              </a:lnSpc>
              <a:buFontTx/>
              <a:buNone/>
            </a:pPr>
            <a:r>
              <a:rPr lang="en-US" altLang="en-US" sz="2400">
                <a:latin typeface="Times New Roman" panose="02020603050405020304" pitchFamily="18" charset="0"/>
              </a:rPr>
              <a:t>Information on a check sheet is usually collected in categories: by work unit code, branch, date, shift, sub process, and so on.  </a:t>
            </a:r>
          </a:p>
          <a:p>
            <a:pPr marL="0" indent="0" eaLnBrk="1" hangingPunct="1">
              <a:lnSpc>
                <a:spcPct val="80000"/>
              </a:lnSpc>
              <a:buFontTx/>
              <a:buNone/>
            </a:pPr>
            <a:r>
              <a:rPr lang="en-US" altLang="en-US" sz="2400">
                <a:latin typeface="Times New Roman" panose="02020603050405020304" pitchFamily="18" charset="0"/>
              </a:rPr>
              <a:t>When creating a check sheet, make sure categories are logical and easily understood.  </a:t>
            </a:r>
          </a:p>
          <a:p>
            <a:pPr marL="0" indent="0" eaLnBrk="1" hangingPunct="1">
              <a:lnSpc>
                <a:spcPct val="80000"/>
              </a:lnSpc>
              <a:buFontTx/>
              <a:buNone/>
            </a:pPr>
            <a:r>
              <a:rPr lang="en-US" altLang="en-US" sz="2400">
                <a:latin typeface="Times New Roman" panose="02020603050405020304" pitchFamily="18" charset="0"/>
              </a:rPr>
              <a:t>This is important not only for the people who will be interpreting the gathered data, but also for those who use the check sheet to collect the data.  </a:t>
            </a:r>
          </a:p>
          <a:p>
            <a:pPr marL="0" indent="0" eaLnBrk="1" hangingPunct="1">
              <a:lnSpc>
                <a:spcPct val="80000"/>
              </a:lnSpc>
              <a:buFontTx/>
              <a:buNone/>
            </a:pPr>
            <a:r>
              <a:rPr lang="en-US" altLang="en-US" sz="2400">
                <a:latin typeface="Times New Roman" panose="02020603050405020304" pitchFamily="18" charset="0"/>
              </a:rPr>
              <a:t>They should not have to make difficult judgments about when and where to enter a check mark on the form..</a:t>
            </a:r>
          </a:p>
        </p:txBody>
      </p:sp>
      <p:pic>
        <p:nvPicPr>
          <p:cNvPr id="107524" name="Picture 4" descr="LIGH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3048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5" name="Text Box 5"/>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Check Sheet</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457200" y="152400"/>
            <a:ext cx="8229600" cy="1143000"/>
          </a:xfrm>
        </p:spPr>
        <p:txBody>
          <a:bodyPr/>
          <a:lstStyle/>
          <a:p>
            <a:pPr algn="l" eaLnBrk="1" hangingPunct="1"/>
            <a:r>
              <a:rPr lang="en-US" altLang="en-US" sz="4000"/>
              <a:t>    Check Sheet Example</a:t>
            </a:r>
          </a:p>
        </p:txBody>
      </p:sp>
      <p:sp>
        <p:nvSpPr>
          <p:cNvPr id="108547" name="Rectangle 3"/>
          <p:cNvSpPr>
            <a:spLocks noGrp="1" noChangeArrowheads="1"/>
          </p:cNvSpPr>
          <p:nvPr>
            <p:ph type="body" idx="1"/>
          </p:nvPr>
        </p:nvSpPr>
        <p:spPr>
          <a:xfrm>
            <a:off x="533400" y="1295400"/>
            <a:ext cx="8229600" cy="1219200"/>
          </a:xfrm>
        </p:spPr>
        <p:txBody>
          <a:bodyPr/>
          <a:lstStyle/>
          <a:p>
            <a:pPr marL="0" indent="0" eaLnBrk="1" hangingPunct="1">
              <a:lnSpc>
                <a:spcPct val="90000"/>
              </a:lnSpc>
              <a:buFontTx/>
              <a:buNone/>
            </a:pPr>
            <a:r>
              <a:rPr lang="en-US" altLang="en-US" sz="2000" b="1">
                <a:latin typeface="Times New Roman" panose="02020603050405020304" pitchFamily="18" charset="0"/>
              </a:rPr>
              <a:t>Below is a check sheet prepared by a telephone coverage team. Their objective is to tackle the number of callers who had to wait "on hold" when calling a help line.</a:t>
            </a:r>
          </a:p>
          <a:p>
            <a:pPr marL="0" indent="0" eaLnBrk="1" hangingPunct="1">
              <a:lnSpc>
                <a:spcPct val="90000"/>
              </a:lnSpc>
              <a:buFontTx/>
              <a:buNone/>
            </a:pPr>
            <a:r>
              <a:rPr lang="en-US" altLang="en-US" sz="2000" b="1">
                <a:latin typeface="Times New Roman" panose="02020603050405020304" pitchFamily="18" charset="0"/>
              </a:rPr>
              <a:t>			</a:t>
            </a:r>
            <a:r>
              <a:rPr lang="en-US" altLang="en-US" sz="1800" b="1"/>
              <a:t>	</a:t>
            </a:r>
          </a:p>
        </p:txBody>
      </p:sp>
      <p:pic>
        <p:nvPicPr>
          <p:cNvPr id="108548" name="Picture 4" descr="LIGH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3810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9" name="Rectangle 6"/>
          <p:cNvSpPr>
            <a:spLocks noChangeArrowheads="1"/>
          </p:cNvSpPr>
          <p:nvPr/>
        </p:nvSpPr>
        <p:spPr bwMode="auto">
          <a:xfrm>
            <a:off x="1631950" y="2638425"/>
            <a:ext cx="109696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51369" name="Group 169"/>
          <p:cNvGraphicFramePr>
            <a:graphicFrameLocks noGrp="1"/>
          </p:cNvGraphicFramePr>
          <p:nvPr/>
        </p:nvGraphicFramePr>
        <p:xfrm>
          <a:off x="381000" y="3048000"/>
          <a:ext cx="4495800" cy="1189071"/>
        </p:xfrm>
        <a:graphic>
          <a:graphicData uri="http://schemas.openxmlformats.org/drawingml/2006/table">
            <a:tbl>
              <a:tblPr/>
              <a:tblGrid>
                <a:gridCol w="1247775">
                  <a:extLst>
                    <a:ext uri="{9D8B030D-6E8A-4147-A177-3AD203B41FA5}">
                      <a16:colId xmlns:a16="http://schemas.microsoft.com/office/drawing/2014/main" val="20000"/>
                    </a:ext>
                  </a:extLst>
                </a:gridCol>
                <a:gridCol w="779463">
                  <a:extLst>
                    <a:ext uri="{9D8B030D-6E8A-4147-A177-3AD203B41FA5}">
                      <a16:colId xmlns:a16="http://schemas.microsoft.com/office/drawing/2014/main" val="20001"/>
                    </a:ext>
                  </a:extLst>
                </a:gridCol>
                <a:gridCol w="519112">
                  <a:extLst>
                    <a:ext uri="{9D8B030D-6E8A-4147-A177-3AD203B41FA5}">
                      <a16:colId xmlns:a16="http://schemas.microsoft.com/office/drawing/2014/main" val="20002"/>
                    </a:ext>
                  </a:extLst>
                </a:gridCol>
                <a:gridCol w="779463">
                  <a:extLst>
                    <a:ext uri="{9D8B030D-6E8A-4147-A177-3AD203B41FA5}">
                      <a16:colId xmlns:a16="http://schemas.microsoft.com/office/drawing/2014/main" val="20003"/>
                    </a:ext>
                  </a:extLst>
                </a:gridCol>
                <a:gridCol w="585787">
                  <a:extLst>
                    <a:ext uri="{9D8B030D-6E8A-4147-A177-3AD203B41FA5}">
                      <a16:colId xmlns:a16="http://schemas.microsoft.com/office/drawing/2014/main" val="20004"/>
                    </a:ext>
                  </a:extLst>
                </a:gridCol>
                <a:gridCol w="584200">
                  <a:extLst>
                    <a:ext uri="{9D8B030D-6E8A-4147-A177-3AD203B41FA5}">
                      <a16:colId xmlns:a16="http://schemas.microsoft.com/office/drawing/2014/main" val="20005"/>
                    </a:ext>
                  </a:extLst>
                </a:gridCol>
              </a:tblGrid>
              <a:tr h="3656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Times New Roman" pitchFamily="18" charset="0"/>
                          <a:cs typeface="Times New Roman" pitchFamily="18" charset="0"/>
                        </a:rPr>
                        <a:t>MON</a:t>
                      </a:r>
                      <a:endParaRPr kumimoji="0" lang="en-US" sz="1000" b="0" i="0" u="none" strike="noStrike" cap="none" normalizeH="0" baseline="0">
                        <a:ln>
                          <a:noFill/>
                        </a:ln>
                        <a:solidFill>
                          <a:schemeClr val="tx1"/>
                        </a:solidFill>
                        <a:effectLst/>
                        <a:latin typeface="Times New Roman" pitchFamily="18" charset="0"/>
                        <a:cs typeface="Times New Roman" pitchFamily="18"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Times New Roman" pitchFamily="18" charset="0"/>
                          <a:cs typeface="Times New Roman" pitchFamily="18" charset="0"/>
                        </a:rPr>
                        <a:t>TUE</a:t>
                      </a:r>
                      <a:endParaRPr kumimoji="0" lang="en-US" sz="1800" b="0" i="0"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Times New Roman" pitchFamily="18" charset="0"/>
                          <a:cs typeface="Times New Roman" pitchFamily="18" charset="0"/>
                        </a:rPr>
                        <a:t>WED</a:t>
                      </a:r>
                      <a:endParaRPr kumimoji="0" lang="en-US" sz="1800" b="0" i="0"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Times New Roman" pitchFamily="18" charset="0"/>
                          <a:cs typeface="Times New Roman" pitchFamily="18" charset="0"/>
                        </a:rPr>
                        <a:t>THU</a:t>
                      </a:r>
                      <a:endParaRPr kumimoji="0" lang="en-US" sz="1800" b="0" i="0"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Times New Roman" pitchFamily="18" charset="0"/>
                          <a:cs typeface="Times New Roman" pitchFamily="18" charset="0"/>
                        </a:rPr>
                        <a:t>FRI</a:t>
                      </a:r>
                      <a:endParaRPr kumimoji="0" lang="en-US" sz="1800" b="0" i="0"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2744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Times New Roman" pitchFamily="18" charset="0"/>
                          <a:cs typeface="Times New Roman" pitchFamily="18" charset="0"/>
                        </a:rPr>
                        <a:t>8 a.m. to noon</a:t>
                      </a:r>
                      <a:endParaRPr kumimoji="0" lang="en-US" sz="1800" b="1" i="0"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12</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4</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3</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9</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2</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744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Times New Roman" pitchFamily="18" charset="0"/>
                          <a:cs typeface="Times New Roman" pitchFamily="18" charset="0"/>
                        </a:rPr>
                        <a:t>Noon to 5 p.m.</a:t>
                      </a:r>
                      <a:endParaRPr kumimoji="0" lang="en-US" sz="1800" b="1" i="0"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10</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2</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1</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4</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1</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2744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Times New Roman" pitchFamily="18" charset="0"/>
                          <a:cs typeface="Times New Roman" pitchFamily="18" charset="0"/>
                        </a:rPr>
                        <a:t>TOTALS</a:t>
                      </a:r>
                      <a:endParaRPr kumimoji="0" lang="en-US" sz="1800" b="1" i="0"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22</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6</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4</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13</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a:ln>
                            <a:noFill/>
                          </a:ln>
                          <a:solidFill>
                            <a:schemeClr val="tx1"/>
                          </a:solidFill>
                          <a:effectLst/>
                          <a:latin typeface="Times New Roman" pitchFamily="18" charset="0"/>
                          <a:cs typeface="Times New Roman" pitchFamily="18" charset="0"/>
                        </a:rPr>
                        <a:t>3</a:t>
                      </a:r>
                      <a:endParaRPr kumimoji="0" lang="en-US" sz="1800" b="1" i="1" u="none" strike="noStrike" cap="none" normalizeH="0" baseline="0">
                        <a:ln>
                          <a:noFill/>
                        </a:ln>
                        <a:solidFill>
                          <a:schemeClr val="tx1"/>
                        </a:solidFill>
                        <a:effectLst/>
                        <a:latin typeface="Arial" pitchFamily="34" charset="0"/>
                      </a:endParaRPr>
                    </a:p>
                  </a:txBody>
                  <a:tcPr marT="45690" marB="456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sp>
        <p:nvSpPr>
          <p:cNvPr id="108587" name="Rectangle 170"/>
          <p:cNvSpPr>
            <a:spLocks noChangeArrowheads="1"/>
          </p:cNvSpPr>
          <p:nvPr/>
        </p:nvSpPr>
        <p:spPr bwMode="auto">
          <a:xfrm>
            <a:off x="4572000" y="5638800"/>
            <a:ext cx="3962400"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90000"/>
              </a:lnSpc>
              <a:spcBef>
                <a:spcPct val="20000"/>
              </a:spcBef>
            </a:pPr>
            <a:endParaRPr lang="en-US" altLang="en-US" sz="1600" b="1" u="none"/>
          </a:p>
        </p:txBody>
      </p:sp>
      <p:sp>
        <p:nvSpPr>
          <p:cNvPr id="108588" name="Rectangle 172"/>
          <p:cNvSpPr>
            <a:spLocks noChangeArrowheads="1"/>
          </p:cNvSpPr>
          <p:nvPr/>
        </p:nvSpPr>
        <p:spPr bwMode="auto">
          <a:xfrm>
            <a:off x="0" y="2514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108589" name="Object 171"/>
          <p:cNvGraphicFramePr>
            <a:graphicFrameLocks noChangeAspect="1"/>
          </p:cNvGraphicFramePr>
          <p:nvPr/>
        </p:nvGraphicFramePr>
        <p:xfrm>
          <a:off x="5029200" y="3048000"/>
          <a:ext cx="3505200" cy="2336800"/>
        </p:xfrm>
        <a:graphic>
          <a:graphicData uri="http://schemas.openxmlformats.org/presentationml/2006/ole">
            <mc:AlternateContent xmlns:mc="http://schemas.openxmlformats.org/markup-compatibility/2006">
              <mc:Choice xmlns:v="urn:schemas-microsoft-com:vml" Requires="v">
                <p:oleObj spid="_x0000_s108600" name="Chart" r:id="rId5" imgW="2743200" imgH="1828800" progId="MSGraph.Chart.8">
                  <p:embed/>
                </p:oleObj>
              </mc:Choice>
              <mc:Fallback>
                <p:oleObj name="Chart" r:id="rId5" imgW="2743200" imgH="1828800" progId="MSGraph.Chart.8">
                  <p:embed/>
                  <p:pic>
                    <p:nvPicPr>
                      <p:cNvPr id="0" name="Object 17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3048000"/>
                        <a:ext cx="3505200" cy="23368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8590" name="Text Box 173"/>
          <p:cNvSpPr txBox="1">
            <a:spLocks noChangeArrowheads="1"/>
          </p:cNvSpPr>
          <p:nvPr/>
        </p:nvSpPr>
        <p:spPr bwMode="auto">
          <a:xfrm>
            <a:off x="609600" y="2362200"/>
            <a:ext cx="4419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i="1" u="none"/>
              <a:t>Number of callers "on hold</a:t>
            </a:r>
            <a:r>
              <a:rPr lang="en-US" altLang="en-US" sz="1800" b="1" u="none"/>
              <a:t>" when calling the help line:</a:t>
            </a:r>
          </a:p>
        </p:txBody>
      </p:sp>
      <p:sp>
        <p:nvSpPr>
          <p:cNvPr id="108591" name="Text Box 174"/>
          <p:cNvSpPr txBox="1">
            <a:spLocks noChangeArrowheads="1"/>
          </p:cNvSpPr>
          <p:nvPr/>
        </p:nvSpPr>
        <p:spPr bwMode="auto">
          <a:xfrm>
            <a:off x="4800600" y="5410200"/>
            <a:ext cx="4114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90000"/>
              </a:lnSpc>
              <a:spcBef>
                <a:spcPct val="20000"/>
              </a:spcBef>
            </a:pPr>
            <a:r>
              <a:rPr lang="en-US" altLang="en-US" sz="2000" b="1" i="1" u="none">
                <a:latin typeface="Times New Roman" panose="02020603050405020304" pitchFamily="18" charset="0"/>
              </a:rPr>
              <a:t>Number of callers "on hold" when calling the help line using an MS Excel generated graph:</a:t>
            </a:r>
          </a:p>
        </p:txBody>
      </p:sp>
      <p:sp>
        <p:nvSpPr>
          <p:cNvPr id="108592" name="Text Box 175"/>
          <p:cNvSpPr txBox="1">
            <a:spLocks noChangeArrowheads="1"/>
          </p:cNvSpPr>
          <p:nvPr/>
        </p:nvSpPr>
        <p:spPr bwMode="auto">
          <a:xfrm>
            <a:off x="2286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Check Sheet</a:t>
            </a:r>
          </a:p>
        </p:txBody>
      </p:sp>
      <p:sp>
        <p:nvSpPr>
          <p:cNvPr id="108593" name="AutoShape 176">
            <a:hlinkClick r:id="rId7" action="ppaction://hlinksldjump" highlightClick="1"/>
          </p:cNvPr>
          <p:cNvSpPr>
            <a:spLocks noChangeArrowheads="1"/>
          </p:cNvSpPr>
          <p:nvPr/>
        </p:nvSpPr>
        <p:spPr bwMode="auto">
          <a:xfrm>
            <a:off x="457200" y="5867400"/>
            <a:ext cx="381000" cy="3810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57200" y="0"/>
            <a:ext cx="8229600" cy="1143000"/>
          </a:xfrm>
        </p:spPr>
        <p:txBody>
          <a:bodyPr/>
          <a:lstStyle/>
          <a:p>
            <a:pPr algn="l" eaLnBrk="1" hangingPunct="1"/>
            <a:r>
              <a:rPr lang="en-US" altLang="en-US"/>
              <a:t>    Criteria Rating</a:t>
            </a:r>
            <a:r>
              <a:rPr lang="en-US" altLang="en-US" b="1"/>
              <a:t> </a:t>
            </a:r>
            <a:r>
              <a:rPr lang="en-US" altLang="en-US"/>
              <a:t>Form</a:t>
            </a:r>
          </a:p>
        </p:txBody>
      </p:sp>
      <p:sp>
        <p:nvSpPr>
          <p:cNvPr id="109571" name="Rectangle 3"/>
          <p:cNvSpPr>
            <a:spLocks noGrp="1" noChangeArrowheads="1"/>
          </p:cNvSpPr>
          <p:nvPr>
            <p:ph type="body" sz="half" idx="1"/>
          </p:nvPr>
        </p:nvSpPr>
        <p:spPr>
          <a:xfrm>
            <a:off x="609600" y="990600"/>
            <a:ext cx="8001000" cy="3124200"/>
          </a:xfrm>
        </p:spPr>
        <p:txBody>
          <a:bodyPr/>
          <a:lstStyle/>
          <a:p>
            <a:pPr marL="0" indent="0" eaLnBrk="1" hangingPunct="1">
              <a:lnSpc>
                <a:spcPct val="95000"/>
              </a:lnSpc>
              <a:buFontTx/>
              <a:buNone/>
            </a:pPr>
            <a:r>
              <a:rPr lang="en-US" altLang="en-US" sz="2000">
                <a:latin typeface="Times New Roman" panose="02020603050405020304" pitchFamily="18" charset="0"/>
              </a:rPr>
              <a:t>If you've ever made a major purchase, such as a car or a house, you've probably used a criteria form.  Well, maybe you didn't create the actual form, but you most likely went through the exercise in your mind.  When buying a vehicle, for example, nearly everyone considers such criteria as cost, mileage, trunk space and safety record.</a:t>
            </a:r>
          </a:p>
          <a:p>
            <a:pPr marL="0" indent="0" eaLnBrk="1" hangingPunct="1">
              <a:lnSpc>
                <a:spcPct val="95000"/>
              </a:lnSpc>
              <a:buFontTx/>
              <a:buNone/>
            </a:pPr>
            <a:r>
              <a:rPr lang="en-US" altLang="en-US" sz="1800">
                <a:latin typeface="Times New Roman" panose="02020603050405020304" pitchFamily="18" charset="0"/>
              </a:rPr>
              <a:t>If you listed these on a sheet of paper and rated (say, on a scale of 1 to 5) the three options you were considering on each of the factor, you'd be constructing a criteria rating form.  Adding the scores for each vehicle give you a relative rating of the vehicles under consideration.  (See important note on the next page regarding adding</a:t>
            </a:r>
          </a:p>
          <a:p>
            <a:pPr marL="0" indent="0" eaLnBrk="1" hangingPunct="1">
              <a:lnSpc>
                <a:spcPct val="95000"/>
              </a:lnSpc>
              <a:buFontTx/>
              <a:buNone/>
            </a:pPr>
            <a:r>
              <a:rPr lang="en-US" altLang="en-US" sz="1800">
                <a:latin typeface="Times New Roman" panose="02020603050405020304" pitchFamily="18" charset="0"/>
              </a:rPr>
              <a:t>up the numbers of each option).  Here's how it would look:</a:t>
            </a:r>
            <a:endParaRPr lang="en-US" altLang="en-US" sz="2800">
              <a:latin typeface="Times New Roman" panose="02020603050405020304" pitchFamily="18" charset="0"/>
            </a:endParaRPr>
          </a:p>
        </p:txBody>
      </p:sp>
      <p:graphicFrame>
        <p:nvGraphicFramePr>
          <p:cNvPr id="476215" name="Group 55"/>
          <p:cNvGraphicFramePr>
            <a:graphicFrameLocks noGrp="1"/>
          </p:cNvGraphicFramePr>
          <p:nvPr>
            <p:ph sz="half" idx="2"/>
          </p:nvPr>
        </p:nvGraphicFramePr>
        <p:xfrm>
          <a:off x="2971800" y="4191000"/>
          <a:ext cx="5486400" cy="2011512"/>
        </p:xfrm>
        <a:graphic>
          <a:graphicData uri="http://schemas.openxmlformats.org/drawingml/2006/table">
            <a:tbl>
              <a:tblPr/>
              <a:tblGrid>
                <a:gridCol w="1457325">
                  <a:extLst>
                    <a:ext uri="{9D8B030D-6E8A-4147-A177-3AD203B41FA5}">
                      <a16:colId xmlns:a16="http://schemas.microsoft.com/office/drawing/2014/main" val="20000"/>
                    </a:ext>
                  </a:extLst>
                </a:gridCol>
                <a:gridCol w="1052513">
                  <a:extLst>
                    <a:ext uri="{9D8B030D-6E8A-4147-A177-3AD203B41FA5}">
                      <a16:colId xmlns:a16="http://schemas.microsoft.com/office/drawing/2014/main" val="20001"/>
                    </a:ext>
                  </a:extLst>
                </a:gridCol>
                <a:gridCol w="1576387">
                  <a:extLst>
                    <a:ext uri="{9D8B030D-6E8A-4147-A177-3AD203B41FA5}">
                      <a16:colId xmlns:a16="http://schemas.microsoft.com/office/drawing/2014/main" val="20002"/>
                    </a:ext>
                  </a:extLst>
                </a:gridCol>
                <a:gridCol w="1400175">
                  <a:extLst>
                    <a:ext uri="{9D8B030D-6E8A-4147-A177-3AD203B41FA5}">
                      <a16:colId xmlns:a16="http://schemas.microsoft.com/office/drawing/2014/main" val="20003"/>
                    </a:ext>
                  </a:extLst>
                </a:gridCol>
              </a:tblGrid>
              <a:tr h="33522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a:ln>
                          <a:noFill/>
                        </a:ln>
                        <a:solidFill>
                          <a:schemeClr val="tx1"/>
                        </a:solidFill>
                        <a:effectLst/>
                        <a:latin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gridSpan="3">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accent2"/>
                          </a:solidFill>
                          <a:effectLst/>
                          <a:latin typeface="Arial" pitchFamily="34" charset="0"/>
                          <a:ea typeface="Times New Roman" pitchFamily="18" charset="0"/>
                          <a:cs typeface="Arial" pitchFamily="34" charset="0"/>
                        </a:rPr>
                        <a:t>OPTIONS</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04753">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Arial" pitchFamily="34" charset="0"/>
                          <a:ea typeface="Times New Roman" pitchFamily="18" charset="0"/>
                          <a:cs typeface="Arial" pitchFamily="34" charset="0"/>
                        </a:rPr>
                        <a:t>CRITERIA</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VAN</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SPORTS CAR</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MOTORCYCLE</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Trunk Space</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5</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Mileage</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4</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5</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Cost</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4</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4"/>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Safety Record</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5</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2</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5"/>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TOTAL</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16</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11</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12</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6"/>
                  </a:ext>
                </a:extLst>
              </a:tr>
            </a:tbl>
          </a:graphicData>
        </a:graphic>
      </p:graphicFrame>
      <p:sp>
        <p:nvSpPr>
          <p:cNvPr id="109612" name="Text Box 51"/>
          <p:cNvSpPr txBox="1">
            <a:spLocks noChangeArrowheads="1"/>
          </p:cNvSpPr>
          <p:nvPr/>
        </p:nvSpPr>
        <p:spPr bwMode="auto">
          <a:xfrm>
            <a:off x="762000" y="4343400"/>
            <a:ext cx="1905000" cy="169068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i="1" u="none">
                <a:solidFill>
                  <a:schemeClr val="accent2"/>
                </a:solidFill>
              </a:rPr>
              <a:t>Rating Scale:</a:t>
            </a:r>
          </a:p>
          <a:p>
            <a:pPr eaLnBrk="1" hangingPunct="1"/>
            <a:endParaRPr lang="en-US" altLang="en-US" sz="800" b="1" i="1" u="none">
              <a:solidFill>
                <a:schemeClr val="accent2"/>
              </a:solidFill>
            </a:endParaRPr>
          </a:p>
          <a:p>
            <a:pPr eaLnBrk="1" hangingPunct="1"/>
            <a:r>
              <a:rPr lang="en-US" altLang="en-US" sz="1600" b="1" u="none">
                <a:solidFill>
                  <a:schemeClr val="accent2"/>
                </a:solidFill>
              </a:rPr>
              <a:t>5 = Very Good</a:t>
            </a:r>
          </a:p>
          <a:p>
            <a:pPr eaLnBrk="1" hangingPunct="1"/>
            <a:r>
              <a:rPr lang="en-US" altLang="en-US" sz="1600" b="1" u="none">
                <a:solidFill>
                  <a:schemeClr val="accent2"/>
                </a:solidFill>
              </a:rPr>
              <a:t>4 = Good</a:t>
            </a:r>
          </a:p>
          <a:p>
            <a:pPr eaLnBrk="1" hangingPunct="1"/>
            <a:r>
              <a:rPr lang="en-US" altLang="en-US" sz="1600" b="1" u="none">
                <a:solidFill>
                  <a:schemeClr val="accent2"/>
                </a:solidFill>
              </a:rPr>
              <a:t>3 - Fair</a:t>
            </a:r>
          </a:p>
          <a:p>
            <a:pPr eaLnBrk="1" hangingPunct="1"/>
            <a:r>
              <a:rPr lang="en-US" altLang="en-US" sz="1600" b="1" u="none">
                <a:solidFill>
                  <a:schemeClr val="accent2"/>
                </a:solidFill>
              </a:rPr>
              <a:t>2 - Bad</a:t>
            </a:r>
          </a:p>
          <a:p>
            <a:pPr eaLnBrk="1" hangingPunct="1"/>
            <a:r>
              <a:rPr lang="en-US" altLang="en-US" sz="1600" b="1" u="none">
                <a:solidFill>
                  <a:schemeClr val="accent2"/>
                </a:solidFill>
              </a:rPr>
              <a:t>1 - Very Bad</a:t>
            </a:r>
            <a:endParaRPr lang="en-US" altLang="en-US" sz="1600">
              <a:solidFill>
                <a:schemeClr val="accent2"/>
              </a:solidFill>
            </a:endParaRPr>
          </a:p>
        </p:txBody>
      </p:sp>
      <p:sp>
        <p:nvSpPr>
          <p:cNvPr id="109613" name="Text Box 56"/>
          <p:cNvSpPr txBox="1">
            <a:spLocks noChangeArrowheads="1"/>
          </p:cNvSpPr>
          <p:nvPr/>
        </p:nvSpPr>
        <p:spPr bwMode="auto">
          <a:xfrm>
            <a:off x="5562600" y="6324600"/>
            <a:ext cx="3352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Criteria Rating</a:t>
            </a:r>
            <a:r>
              <a:rPr lang="en-US" altLang="en-US" sz="2000" b="1" u="none">
                <a:solidFill>
                  <a:schemeClr val="tx2"/>
                </a:solidFill>
                <a:latin typeface="Times New Roman" panose="02020603050405020304" pitchFamily="18" charset="0"/>
              </a:rPr>
              <a:t> </a:t>
            </a:r>
            <a:r>
              <a:rPr lang="en-US" altLang="en-US" sz="2000" u="none">
                <a:solidFill>
                  <a:schemeClr val="tx2"/>
                </a:solidFill>
                <a:latin typeface="Times New Roman" panose="02020603050405020304" pitchFamily="18" charset="0"/>
              </a:rPr>
              <a:t>Form</a:t>
            </a:r>
          </a:p>
        </p:txBody>
      </p:sp>
      <p:pic>
        <p:nvPicPr>
          <p:cNvPr id="109614" name="Picture 57"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0"/>
            <a:ext cx="8229600" cy="1143000"/>
          </a:xfrm>
        </p:spPr>
        <p:txBody>
          <a:bodyPr/>
          <a:lstStyle/>
          <a:p>
            <a:pPr algn="l" eaLnBrk="1" hangingPunct="1"/>
            <a:r>
              <a:rPr lang="en-US" altLang="en-US"/>
              <a:t>    Criteria Rating</a:t>
            </a:r>
            <a:r>
              <a:rPr lang="en-US" altLang="en-US" b="1"/>
              <a:t> </a:t>
            </a:r>
            <a:r>
              <a:rPr lang="en-US" altLang="en-US"/>
              <a:t>Form</a:t>
            </a:r>
          </a:p>
        </p:txBody>
      </p:sp>
      <p:sp>
        <p:nvSpPr>
          <p:cNvPr id="110595" name="Rectangle 3"/>
          <p:cNvSpPr>
            <a:spLocks noGrp="1" noChangeArrowheads="1"/>
          </p:cNvSpPr>
          <p:nvPr>
            <p:ph type="body" idx="1"/>
          </p:nvPr>
        </p:nvSpPr>
        <p:spPr>
          <a:xfrm>
            <a:off x="685800" y="1066800"/>
            <a:ext cx="7772400" cy="5334000"/>
          </a:xfrm>
        </p:spPr>
        <p:txBody>
          <a:bodyPr/>
          <a:lstStyle/>
          <a:p>
            <a:pPr marL="0" indent="0" eaLnBrk="1" hangingPunct="1">
              <a:buFontTx/>
              <a:buNone/>
            </a:pPr>
            <a:r>
              <a:rPr lang="en-US" altLang="en-US" sz="2000" b="1" i="1">
                <a:latin typeface="Times New Roman" panose="02020603050405020304" pitchFamily="18" charset="0"/>
              </a:rPr>
              <a:t>Weight:</a:t>
            </a:r>
            <a:r>
              <a:rPr lang="en-US" altLang="en-US" sz="2000">
                <a:latin typeface="Times New Roman" panose="02020603050405020304" pitchFamily="18" charset="0"/>
              </a:rPr>
              <a:t> Criteria can be treated equally, or they can be weighted relative to each other.  </a:t>
            </a:r>
          </a:p>
          <a:p>
            <a:pPr marL="0" indent="0" eaLnBrk="1" hangingPunct="1">
              <a:buFontTx/>
              <a:buNone/>
            </a:pPr>
            <a:r>
              <a:rPr lang="en-US" altLang="en-US" sz="2000">
                <a:latin typeface="Times New Roman" panose="02020603050405020304" pitchFamily="18" charset="0"/>
              </a:rPr>
              <a:t>In the example at the top of the next page, weights have been added to each criteria.  They indicate that the vehicle's safety record is three times as important as its cost and gas mileage.  And trunk space is twice as important as cost and mileage.  </a:t>
            </a:r>
          </a:p>
          <a:p>
            <a:pPr marL="0" indent="0" eaLnBrk="1" hangingPunct="1">
              <a:buFontTx/>
              <a:buNone/>
            </a:pPr>
            <a:endParaRPr lang="en-US" altLang="en-US" sz="1000">
              <a:latin typeface="Times New Roman" panose="02020603050405020304" pitchFamily="18" charset="0"/>
            </a:endParaRPr>
          </a:p>
          <a:p>
            <a:pPr marL="0" indent="0" eaLnBrk="1" hangingPunct="1">
              <a:buFontTx/>
              <a:buNone/>
            </a:pPr>
            <a:r>
              <a:rPr lang="en-US" altLang="en-US" sz="2000">
                <a:latin typeface="Times New Roman" panose="02020603050405020304" pitchFamily="18" charset="0"/>
              </a:rPr>
              <a:t>Each scale rating is then multiplied by its respective weight…</a:t>
            </a:r>
          </a:p>
          <a:p>
            <a:pPr marL="520700" lvl="1" eaLnBrk="1" hangingPunct="1">
              <a:buFont typeface="Wingdings" panose="05000000000000000000" pitchFamily="2" charset="2"/>
              <a:buChar char="§"/>
            </a:pPr>
            <a:r>
              <a:rPr lang="en-US" altLang="en-US" sz="2000">
                <a:latin typeface="Times New Roman" panose="02020603050405020304" pitchFamily="18" charset="0"/>
              </a:rPr>
              <a:t>Many times Safety, Laws, and Regulations must be given weight over other issues, even if the customer does not seem to care, Example seat belts, safety glasses, steel toed shoes, motorcycle helmets, etc.</a:t>
            </a:r>
          </a:p>
          <a:p>
            <a:pPr marL="520700" lvl="1" eaLnBrk="1" hangingPunct="1">
              <a:buFont typeface="Wingdings" panose="05000000000000000000" pitchFamily="2" charset="2"/>
              <a:buChar char="§"/>
            </a:pPr>
            <a:r>
              <a:rPr lang="en-US" altLang="en-US" sz="2000">
                <a:latin typeface="Times New Roman" panose="02020603050405020304" pitchFamily="18" charset="0"/>
              </a:rPr>
              <a:t>Customer satisfaction criterion changes as factors such as gas prices changes, etc.</a:t>
            </a:r>
          </a:p>
          <a:p>
            <a:pPr marL="520700" lvl="1" eaLnBrk="1" hangingPunct="1">
              <a:buFont typeface="Wingdings" panose="05000000000000000000" pitchFamily="2" charset="2"/>
              <a:buChar char="§"/>
            </a:pPr>
            <a:r>
              <a:rPr lang="en-US" altLang="en-US" sz="2000">
                <a:latin typeface="Times New Roman" panose="02020603050405020304" pitchFamily="18" charset="0"/>
              </a:rPr>
              <a:t>Thing that are taken for granted are only counted if not included.</a:t>
            </a:r>
            <a:r>
              <a:rPr lang="en-US" altLang="en-US" sz="2400">
                <a:latin typeface="Times New Roman" panose="02020603050405020304" pitchFamily="18" charset="0"/>
              </a:rPr>
              <a:t>  </a:t>
            </a:r>
          </a:p>
        </p:txBody>
      </p:sp>
      <p:sp>
        <p:nvSpPr>
          <p:cNvPr id="110596" name="Text Box 5"/>
          <p:cNvSpPr txBox="1">
            <a:spLocks noChangeArrowheads="1"/>
          </p:cNvSpPr>
          <p:nvPr/>
        </p:nvSpPr>
        <p:spPr bwMode="auto">
          <a:xfrm>
            <a:off x="5562600" y="6324600"/>
            <a:ext cx="3352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Criteria Rating</a:t>
            </a:r>
            <a:r>
              <a:rPr lang="en-US" altLang="en-US" sz="2000" b="1" u="none">
                <a:solidFill>
                  <a:schemeClr val="tx2"/>
                </a:solidFill>
                <a:latin typeface="Times New Roman" panose="02020603050405020304" pitchFamily="18" charset="0"/>
              </a:rPr>
              <a:t> </a:t>
            </a:r>
            <a:r>
              <a:rPr lang="en-US" altLang="en-US" sz="2000" u="none">
                <a:solidFill>
                  <a:schemeClr val="tx2"/>
                </a:solidFill>
                <a:latin typeface="Times New Roman" panose="02020603050405020304" pitchFamily="18" charset="0"/>
              </a:rPr>
              <a:t>Form</a:t>
            </a:r>
          </a:p>
        </p:txBody>
      </p:sp>
      <p:pic>
        <p:nvPicPr>
          <p:cNvPr id="110597" name="Picture 6"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Line 5"/>
          <p:cNvSpPr>
            <a:spLocks noChangeShapeType="1"/>
          </p:cNvSpPr>
          <p:nvPr/>
        </p:nvSpPr>
        <p:spPr bwMode="auto">
          <a:xfrm flipH="1">
            <a:off x="1371600" y="5486400"/>
            <a:ext cx="152400" cy="1825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19" name="Rectangle 2"/>
          <p:cNvSpPr>
            <a:spLocks noGrp="1" noChangeArrowheads="1"/>
          </p:cNvSpPr>
          <p:nvPr>
            <p:ph type="title"/>
          </p:nvPr>
        </p:nvSpPr>
        <p:spPr>
          <a:xfrm>
            <a:off x="457200" y="0"/>
            <a:ext cx="8229600" cy="1143000"/>
          </a:xfrm>
        </p:spPr>
        <p:txBody>
          <a:bodyPr/>
          <a:lstStyle/>
          <a:p>
            <a:pPr algn="l" eaLnBrk="1" hangingPunct="1"/>
            <a:r>
              <a:rPr lang="en-US" altLang="en-US"/>
              <a:t>    Criteria Rating</a:t>
            </a:r>
            <a:r>
              <a:rPr lang="en-US" altLang="en-US" b="1"/>
              <a:t> </a:t>
            </a:r>
            <a:r>
              <a:rPr lang="en-US" altLang="en-US"/>
              <a:t>Form</a:t>
            </a:r>
          </a:p>
        </p:txBody>
      </p:sp>
      <p:sp>
        <p:nvSpPr>
          <p:cNvPr id="111620" name="Rectangle 3"/>
          <p:cNvSpPr>
            <a:spLocks noGrp="1" noChangeArrowheads="1"/>
          </p:cNvSpPr>
          <p:nvPr>
            <p:ph type="body" sz="half" idx="1"/>
          </p:nvPr>
        </p:nvSpPr>
        <p:spPr>
          <a:xfrm>
            <a:off x="609600" y="1066800"/>
            <a:ext cx="7924800" cy="2133600"/>
          </a:xfrm>
        </p:spPr>
        <p:txBody>
          <a:bodyPr/>
          <a:lstStyle/>
          <a:p>
            <a:pPr eaLnBrk="1" hangingPunct="1">
              <a:lnSpc>
                <a:spcPct val="95000"/>
              </a:lnSpc>
              <a:buFontTx/>
              <a:buNone/>
            </a:pPr>
            <a:r>
              <a:rPr lang="en-US" altLang="en-US" sz="1800" b="1">
                <a:latin typeface="Times New Roman" panose="02020603050405020304" pitchFamily="18" charset="0"/>
              </a:rPr>
              <a:t>Follow these steps when creating a criteria rating form:</a:t>
            </a:r>
          </a:p>
          <a:p>
            <a:pPr eaLnBrk="1" hangingPunct="1">
              <a:lnSpc>
                <a:spcPct val="95000"/>
              </a:lnSpc>
            </a:pPr>
            <a:r>
              <a:rPr lang="en-US" altLang="en-US" sz="1800">
                <a:latin typeface="Times New Roman" panose="02020603050405020304" pitchFamily="18" charset="0"/>
              </a:rPr>
              <a:t>Decide what factors or criteria are to be considered.  Normally, three to six criteria will be sufficient.  However, it's up to the team to define the criteria and decide the optimal number.  Having too many criteria will seriously complicate the exercise -- without adding much value.</a:t>
            </a:r>
          </a:p>
          <a:p>
            <a:pPr eaLnBrk="1" hangingPunct="1">
              <a:lnSpc>
                <a:spcPct val="95000"/>
              </a:lnSpc>
            </a:pPr>
            <a:r>
              <a:rPr lang="en-US" altLang="en-US" sz="1800">
                <a:latin typeface="Times New Roman" panose="02020603050405020304" pitchFamily="18" charset="0"/>
              </a:rPr>
              <a:t>Reach agreement on their definitions.</a:t>
            </a:r>
          </a:p>
          <a:p>
            <a:pPr eaLnBrk="1" hangingPunct="1">
              <a:lnSpc>
                <a:spcPct val="95000"/>
              </a:lnSpc>
            </a:pPr>
            <a:r>
              <a:rPr lang="en-US" altLang="en-US" sz="1800">
                <a:latin typeface="Times New Roman" panose="02020603050405020304" pitchFamily="18" charset="0"/>
              </a:rPr>
              <a:t>Agree on the scale to be used ( 1 - 3, 1 - 5, or something else) to rate the options.  Determine what (if any) weights should be assigned.</a:t>
            </a:r>
          </a:p>
        </p:txBody>
      </p:sp>
      <p:sp>
        <p:nvSpPr>
          <p:cNvPr id="111621" name="Text Box 4"/>
          <p:cNvSpPr txBox="1">
            <a:spLocks noChangeArrowheads="1"/>
          </p:cNvSpPr>
          <p:nvPr/>
        </p:nvSpPr>
        <p:spPr bwMode="auto">
          <a:xfrm>
            <a:off x="990600" y="5638800"/>
            <a:ext cx="7499350" cy="625475"/>
          </a:xfrm>
          <a:prstGeom prst="rect">
            <a:avLst/>
          </a:prstGeom>
          <a:solidFill>
            <a:srgbClr val="FFFFFF"/>
          </a:solidFill>
          <a:ln w="38100">
            <a:solidFill>
              <a:srgbClr val="FF0000"/>
            </a:solidFill>
            <a:prstDash val="dash"/>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NOTE:  Some people prefer not to total the numbers for each option.  This way, they guard against the risk that the criteria rating form will become just another mechanism for win-or-lose voting.  This tool is not the decision-maker.</a:t>
            </a:r>
            <a:endParaRPr lang="en-US" altLang="en-US" b="1"/>
          </a:p>
        </p:txBody>
      </p:sp>
      <p:graphicFrame>
        <p:nvGraphicFramePr>
          <p:cNvPr id="478402" name="Group 194"/>
          <p:cNvGraphicFramePr>
            <a:graphicFrameLocks noGrp="1"/>
          </p:cNvGraphicFramePr>
          <p:nvPr>
            <p:ph sz="half" idx="2"/>
          </p:nvPr>
        </p:nvGraphicFramePr>
        <p:xfrm>
          <a:off x="1295400" y="3505200"/>
          <a:ext cx="7162800" cy="2011512"/>
        </p:xfrm>
        <a:graphic>
          <a:graphicData uri="http://schemas.openxmlformats.org/drawingml/2006/table">
            <a:tbl>
              <a:tblPr/>
              <a:tblGrid>
                <a:gridCol w="1903413">
                  <a:extLst>
                    <a:ext uri="{9D8B030D-6E8A-4147-A177-3AD203B41FA5}">
                      <a16:colId xmlns:a16="http://schemas.microsoft.com/office/drawing/2014/main" val="20000"/>
                    </a:ext>
                  </a:extLst>
                </a:gridCol>
                <a:gridCol w="1374775">
                  <a:extLst>
                    <a:ext uri="{9D8B030D-6E8A-4147-A177-3AD203B41FA5}">
                      <a16:colId xmlns:a16="http://schemas.microsoft.com/office/drawing/2014/main" val="20001"/>
                    </a:ext>
                  </a:extLst>
                </a:gridCol>
                <a:gridCol w="2055812">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33522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400" b="0" i="0" u="none" strike="noStrike" cap="none" normalizeH="0" baseline="0">
                        <a:ln>
                          <a:noFill/>
                        </a:ln>
                        <a:solidFill>
                          <a:schemeClr val="tx1"/>
                        </a:solidFill>
                        <a:effectLst/>
                        <a:latin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gridSpan="3">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accent2"/>
                          </a:solidFill>
                          <a:effectLst/>
                          <a:latin typeface="Arial" pitchFamily="34" charset="0"/>
                          <a:ea typeface="Times New Roman" pitchFamily="18" charset="0"/>
                          <a:cs typeface="Arial" pitchFamily="34" charset="0"/>
                        </a:rPr>
                        <a:t>OPTIONS</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04753">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accent2"/>
                          </a:solidFill>
                          <a:effectLst/>
                          <a:latin typeface="Arial" pitchFamily="34" charset="0"/>
                          <a:ea typeface="Times New Roman" pitchFamily="18" charset="0"/>
                          <a:cs typeface="Arial" pitchFamily="34" charset="0"/>
                        </a:rPr>
                        <a:t>CRITERIA</a:t>
                      </a: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VAN</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SPORTS CAR</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MOTORCYCLE</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Trunk Space</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5</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Mileage</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4</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5</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Cost</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4</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4"/>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Safety Record</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5</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2</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5"/>
                  </a:ext>
                </a:extLst>
              </a:tr>
              <a:tr h="274276">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TOTAL</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16</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11</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12</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8" marB="4570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6"/>
                  </a:ext>
                </a:extLst>
              </a:tr>
            </a:tbl>
          </a:graphicData>
        </a:graphic>
      </p:graphicFrame>
      <p:sp>
        <p:nvSpPr>
          <p:cNvPr id="111662" name="Text Box 195"/>
          <p:cNvSpPr txBox="1">
            <a:spLocks noChangeArrowheads="1"/>
          </p:cNvSpPr>
          <p:nvPr/>
        </p:nvSpPr>
        <p:spPr bwMode="auto">
          <a:xfrm>
            <a:off x="5562600" y="6324600"/>
            <a:ext cx="3352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Criteria Rating</a:t>
            </a:r>
            <a:r>
              <a:rPr lang="en-US" altLang="en-US" sz="2000" b="1" u="none">
                <a:solidFill>
                  <a:schemeClr val="tx2"/>
                </a:solidFill>
                <a:latin typeface="Times New Roman" panose="02020603050405020304" pitchFamily="18" charset="0"/>
              </a:rPr>
              <a:t> </a:t>
            </a:r>
            <a:r>
              <a:rPr lang="en-US" altLang="en-US" sz="2000" u="none">
                <a:solidFill>
                  <a:schemeClr val="tx2"/>
                </a:solidFill>
                <a:latin typeface="Times New Roman" panose="02020603050405020304" pitchFamily="18" charset="0"/>
              </a:rPr>
              <a:t>Form</a:t>
            </a:r>
          </a:p>
        </p:txBody>
      </p:sp>
      <p:sp>
        <p:nvSpPr>
          <p:cNvPr id="111663" name="AutoShape 196">
            <a:hlinkClick r:id="rId3" action="ppaction://hlinksldjump" highlightClick="1"/>
          </p:cNvPr>
          <p:cNvSpPr>
            <a:spLocks noChangeArrowheads="1"/>
          </p:cNvSpPr>
          <p:nvPr/>
        </p:nvSpPr>
        <p:spPr bwMode="auto">
          <a:xfrm>
            <a:off x="228600" y="6019800"/>
            <a:ext cx="381000" cy="5334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111664" name="Picture 198" descr="CHECKMR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685800" y="304800"/>
            <a:ext cx="7772400" cy="1143000"/>
          </a:xfrm>
        </p:spPr>
        <p:txBody>
          <a:bodyPr/>
          <a:lstStyle/>
          <a:p>
            <a:pPr algn="l" eaLnBrk="1" hangingPunct="1"/>
            <a:r>
              <a:rPr lang="en-US" altLang="en-US" sz="4000"/>
              <a:t>Flow Charts</a:t>
            </a:r>
          </a:p>
        </p:txBody>
      </p:sp>
      <p:sp>
        <p:nvSpPr>
          <p:cNvPr id="112643" name="Text Box 3"/>
          <p:cNvSpPr txBox="1">
            <a:spLocks noChangeArrowheads="1"/>
          </p:cNvSpPr>
          <p:nvPr/>
        </p:nvSpPr>
        <p:spPr bwMode="auto">
          <a:xfrm>
            <a:off x="914400" y="1524000"/>
            <a:ext cx="73152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indent="-22383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A flow chart is a picture or graphical representation of a process (sequence of events, steps, activities, or task) which transform inputs into outputs in a system.</a:t>
            </a:r>
          </a:p>
          <a:p>
            <a:pPr lvl="1" eaLnBrk="1" hangingPunct="1">
              <a:spcBef>
                <a:spcPct val="50000"/>
              </a:spcBef>
              <a:buFontTx/>
              <a:buChar char="•"/>
            </a:pPr>
            <a:r>
              <a:rPr lang="en-US" altLang="en-US" sz="2400" b="1" u="none">
                <a:latin typeface="Times New Roman" panose="02020603050405020304" pitchFamily="18" charset="0"/>
              </a:rPr>
              <a:t>Flow charts are drawn with standard symbols</a:t>
            </a:r>
            <a:r>
              <a:rPr lang="en-US" altLang="en-US" sz="2400" b="1" u="none">
                <a:solidFill>
                  <a:schemeClr val="accent2"/>
                </a:solidFill>
                <a:latin typeface="Times New Roman" panose="02020603050405020304" pitchFamily="18" charset="0"/>
              </a:rPr>
              <a:t> </a:t>
            </a:r>
            <a:r>
              <a:rPr lang="en-US" altLang="en-US" sz="2400" b="1" u="none">
                <a:latin typeface="Times New Roman" panose="02020603050405020304" pitchFamily="18" charset="0"/>
              </a:rPr>
              <a:t>which represent different types of activities or task.</a:t>
            </a:r>
          </a:p>
          <a:p>
            <a:pPr lvl="1" eaLnBrk="1" hangingPunct="1">
              <a:spcBef>
                <a:spcPct val="50000"/>
              </a:spcBef>
              <a:buFontTx/>
              <a:buChar char="•"/>
            </a:pPr>
            <a:r>
              <a:rPr lang="en-US" altLang="en-US" sz="2400" b="1" u="none">
                <a:latin typeface="Times New Roman" panose="02020603050405020304" pitchFamily="18" charset="0"/>
              </a:rPr>
              <a:t>Many software programs are available to develop flow charts but, Microsoft Word &amp; PowerPoint have most of the capability needed by the beginning Action Teams.</a:t>
            </a:r>
            <a:endParaRPr lang="en-US" altLang="en-US" sz="2400" b="1" u="none">
              <a:solidFill>
                <a:schemeClr val="accent2"/>
              </a:solidFill>
              <a:latin typeface="Times New Roman" panose="02020603050405020304" pitchFamily="18" charset="0"/>
            </a:endParaRPr>
          </a:p>
        </p:txBody>
      </p:sp>
      <p:sp>
        <p:nvSpPr>
          <p:cNvPr id="112644" name="Text Box 4"/>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Flow Chart</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685800" y="152400"/>
            <a:ext cx="7772400" cy="1143000"/>
          </a:xfrm>
        </p:spPr>
        <p:txBody>
          <a:bodyPr/>
          <a:lstStyle/>
          <a:p>
            <a:pPr eaLnBrk="1" hangingPunct="1"/>
            <a:r>
              <a:rPr lang="en-US" altLang="en-US" sz="4000"/>
              <a:t>Types of Flow Charts</a:t>
            </a:r>
          </a:p>
        </p:txBody>
      </p:sp>
      <p:sp>
        <p:nvSpPr>
          <p:cNvPr id="113667" name="Text Box 3"/>
          <p:cNvSpPr txBox="1">
            <a:spLocks noChangeArrowheads="1"/>
          </p:cNvSpPr>
          <p:nvPr/>
        </p:nvSpPr>
        <p:spPr bwMode="auto">
          <a:xfrm>
            <a:off x="1219200" y="1905000"/>
            <a:ext cx="3314700" cy="41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69863" indent="-169863"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buFontTx/>
              <a:buChar char="•"/>
            </a:pPr>
            <a:r>
              <a:rPr lang="en-US" altLang="en-US" sz="2400" b="1" u="none">
                <a:latin typeface="Times New Roman" panose="02020603050405020304" pitchFamily="18" charset="0"/>
              </a:rPr>
              <a:t>Organization Charts</a:t>
            </a:r>
          </a:p>
          <a:p>
            <a:pPr eaLnBrk="1" hangingPunct="1">
              <a:spcBef>
                <a:spcPct val="50000"/>
              </a:spcBef>
              <a:buFontTx/>
              <a:buChar char="•"/>
            </a:pPr>
            <a:r>
              <a:rPr lang="en-US" altLang="en-US" sz="2400" b="1" u="none">
                <a:latin typeface="Times New Roman" panose="02020603050405020304" pitchFamily="18" charset="0"/>
              </a:rPr>
              <a:t>Total Productive Maintenance</a:t>
            </a:r>
          </a:p>
          <a:p>
            <a:pPr eaLnBrk="1" hangingPunct="1">
              <a:spcBef>
                <a:spcPct val="50000"/>
              </a:spcBef>
              <a:buFontTx/>
              <a:buChar char="•"/>
            </a:pPr>
            <a:r>
              <a:rPr lang="en-US" altLang="en-US" sz="2400" b="1" u="none">
                <a:latin typeface="Times New Roman" panose="02020603050405020304" pitchFamily="18" charset="0"/>
              </a:rPr>
              <a:t>Business Process</a:t>
            </a:r>
          </a:p>
          <a:p>
            <a:pPr eaLnBrk="1" hangingPunct="1">
              <a:spcBef>
                <a:spcPct val="50000"/>
              </a:spcBef>
              <a:buFontTx/>
              <a:buChar char="•"/>
            </a:pPr>
            <a:r>
              <a:rPr lang="en-US" altLang="en-US" sz="2400" b="1" u="none">
                <a:latin typeface="Times New Roman" panose="02020603050405020304" pitchFamily="18" charset="0"/>
              </a:rPr>
              <a:t>Dataflow</a:t>
            </a:r>
          </a:p>
          <a:p>
            <a:pPr eaLnBrk="1" hangingPunct="1">
              <a:spcBef>
                <a:spcPct val="50000"/>
              </a:spcBef>
              <a:buFontTx/>
              <a:buChar char="•"/>
            </a:pPr>
            <a:r>
              <a:rPr lang="en-US" altLang="en-US" sz="2400" b="1" u="none">
                <a:latin typeface="Times New Roman" panose="02020603050405020304" pitchFamily="18" charset="0"/>
              </a:rPr>
              <a:t>Audit</a:t>
            </a:r>
          </a:p>
          <a:p>
            <a:pPr eaLnBrk="1" hangingPunct="1">
              <a:spcBef>
                <a:spcPct val="50000"/>
              </a:spcBef>
              <a:buFontTx/>
              <a:buChar char="•"/>
            </a:pPr>
            <a:r>
              <a:rPr lang="en-US" altLang="en-US" sz="2400" b="1" u="none">
                <a:latin typeface="Times New Roman" panose="02020603050405020304" pitchFamily="18" charset="0"/>
              </a:rPr>
              <a:t>Process </a:t>
            </a:r>
          </a:p>
          <a:p>
            <a:pPr eaLnBrk="1" hangingPunct="1">
              <a:spcBef>
                <a:spcPct val="50000"/>
              </a:spcBef>
              <a:buFontTx/>
              <a:buChar char="•"/>
            </a:pPr>
            <a:r>
              <a:rPr lang="en-US" altLang="en-US" sz="2400" b="1" u="none">
                <a:latin typeface="Times New Roman" panose="02020603050405020304" pitchFamily="18" charset="0"/>
              </a:rPr>
              <a:t>Process Mapping</a:t>
            </a:r>
          </a:p>
        </p:txBody>
      </p:sp>
      <p:sp>
        <p:nvSpPr>
          <p:cNvPr id="113668" name="Text Box 4"/>
          <p:cNvSpPr txBox="1">
            <a:spLocks noChangeArrowheads="1"/>
          </p:cNvSpPr>
          <p:nvPr/>
        </p:nvSpPr>
        <p:spPr bwMode="auto">
          <a:xfrm>
            <a:off x="5029200" y="1905000"/>
            <a:ext cx="32766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69863" indent="-169863"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buFontTx/>
              <a:buChar char="•"/>
            </a:pPr>
            <a:r>
              <a:rPr lang="en-US" altLang="en-US" sz="2400" b="1" u="none">
                <a:latin typeface="Times New Roman" panose="02020603050405020304" pitchFamily="18" charset="0"/>
              </a:rPr>
              <a:t>Schematic</a:t>
            </a:r>
          </a:p>
          <a:p>
            <a:pPr eaLnBrk="1" hangingPunct="1">
              <a:spcBef>
                <a:spcPct val="50000"/>
              </a:spcBef>
              <a:buFontTx/>
              <a:buChar char="•"/>
            </a:pPr>
            <a:r>
              <a:rPr lang="en-US" altLang="en-US" sz="2400" b="1" u="none">
                <a:latin typeface="Times New Roman" panose="02020603050405020304" pitchFamily="18" charset="0"/>
              </a:rPr>
              <a:t>Network</a:t>
            </a:r>
          </a:p>
          <a:p>
            <a:pPr eaLnBrk="1" hangingPunct="1">
              <a:spcBef>
                <a:spcPct val="50000"/>
              </a:spcBef>
              <a:buFontTx/>
              <a:buChar char="•"/>
            </a:pPr>
            <a:r>
              <a:rPr lang="en-US" altLang="en-US" sz="2400" b="1" u="none">
                <a:latin typeface="Times New Roman" panose="02020603050405020304" pitchFamily="18" charset="0"/>
              </a:rPr>
              <a:t>Office</a:t>
            </a:r>
          </a:p>
          <a:p>
            <a:pPr eaLnBrk="1" hangingPunct="1">
              <a:spcBef>
                <a:spcPct val="50000"/>
              </a:spcBef>
              <a:buFontTx/>
              <a:buChar char="•"/>
            </a:pPr>
            <a:r>
              <a:rPr lang="en-US" altLang="en-US" sz="2400" b="1" u="none">
                <a:latin typeface="Times New Roman" panose="02020603050405020304" pitchFamily="18" charset="0"/>
              </a:rPr>
              <a:t>Quality</a:t>
            </a:r>
          </a:p>
          <a:p>
            <a:pPr eaLnBrk="1" hangingPunct="1">
              <a:spcBef>
                <a:spcPct val="50000"/>
              </a:spcBef>
              <a:buFontTx/>
              <a:buChar char="•"/>
            </a:pPr>
            <a:r>
              <a:rPr lang="en-US" altLang="en-US" sz="2400" b="1" u="none">
                <a:latin typeface="Times New Roman" panose="02020603050405020304" pitchFamily="18" charset="0"/>
              </a:rPr>
              <a:t>Quality – ISO</a:t>
            </a:r>
          </a:p>
          <a:p>
            <a:pPr eaLnBrk="1" hangingPunct="1">
              <a:spcBef>
                <a:spcPct val="50000"/>
              </a:spcBef>
              <a:buFontTx/>
              <a:buChar char="•"/>
            </a:pPr>
            <a:r>
              <a:rPr lang="en-US" altLang="en-US" sz="2400" b="1" u="none">
                <a:latin typeface="Times New Roman" panose="02020603050405020304" pitchFamily="18" charset="0"/>
              </a:rPr>
              <a:t>Telecommunication</a:t>
            </a:r>
          </a:p>
          <a:p>
            <a:pPr eaLnBrk="1" hangingPunct="1">
              <a:spcBef>
                <a:spcPct val="50000"/>
              </a:spcBef>
              <a:buFontTx/>
              <a:buChar char="•"/>
            </a:pPr>
            <a:r>
              <a:rPr lang="en-US" altLang="en-US" sz="2400" b="1" u="none">
                <a:latin typeface="Times New Roman" panose="02020603050405020304" pitchFamily="18" charset="0"/>
              </a:rPr>
              <a:t>Din</a:t>
            </a:r>
          </a:p>
        </p:txBody>
      </p:sp>
      <p:sp>
        <p:nvSpPr>
          <p:cNvPr id="113669" name="Text Box 5"/>
          <p:cNvSpPr txBox="1">
            <a:spLocks noChangeArrowheads="1"/>
          </p:cNvSpPr>
          <p:nvPr/>
        </p:nvSpPr>
        <p:spPr bwMode="auto">
          <a:xfrm>
            <a:off x="914400" y="1295400"/>
            <a:ext cx="701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rgbClr val="FF0000"/>
                </a:solidFill>
                <a:latin typeface="Times New Roman" panose="02020603050405020304" pitchFamily="18" charset="0"/>
              </a:rPr>
              <a:t>Types of Flow Chart Palettes include:</a:t>
            </a:r>
          </a:p>
        </p:txBody>
      </p:sp>
      <p:sp>
        <p:nvSpPr>
          <p:cNvPr id="113670" name="Text Box 6"/>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Flow Chart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3400" y="990600"/>
            <a:ext cx="8001000" cy="540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200" u="sng">
                <a:solidFill>
                  <a:schemeClr val="tx1"/>
                </a:solidFill>
                <a:latin typeface="Arial" panose="020B0604020202020204" pitchFamily="34" charset="0"/>
              </a:defRPr>
            </a:lvl1pPr>
            <a:lvl2pPr indent="-28098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If you ever find yourself wrestling with too much information, unable to organize it in an effective way, the affinity diagram is for you. This powerful tool pulls together an enormous volume of ideas, leaving you with well-sorted groups that give the information clear meaning.</a:t>
            </a:r>
          </a:p>
          <a:p>
            <a:pPr eaLnBrk="1" hangingPunct="1"/>
            <a:endParaRPr lang="en-US" altLang="en-US" sz="800" u="none">
              <a:latin typeface="Times New Roman" panose="02020603050405020304" pitchFamily="18" charset="0"/>
            </a:endParaRPr>
          </a:p>
          <a:p>
            <a:pPr eaLnBrk="1" hangingPunct="1"/>
            <a:r>
              <a:rPr lang="en-US" altLang="en-US" sz="1800" b="1" u="none">
                <a:latin typeface="Times New Roman" panose="02020603050405020304" pitchFamily="18" charset="0"/>
              </a:rPr>
              <a:t>Putting it to work:</a:t>
            </a:r>
          </a:p>
          <a:p>
            <a:pPr eaLnBrk="1" hangingPunct="1"/>
            <a:endParaRPr lang="en-US" altLang="en-US" sz="800" u="none">
              <a:latin typeface="Times New Roman" panose="02020603050405020304" pitchFamily="18" charset="0"/>
            </a:endParaRPr>
          </a:p>
          <a:p>
            <a:pPr lvl="1" eaLnBrk="1" hangingPunct="1">
              <a:buFontTx/>
              <a:buChar char="•"/>
            </a:pPr>
            <a:r>
              <a:rPr lang="en-US" altLang="en-US" sz="1800" u="none">
                <a:latin typeface="Times New Roman" panose="02020603050405020304" pitchFamily="18" charset="0"/>
              </a:rPr>
              <a:t>Begin by writing the issue to be considered. Keep it neutral and concise, and write it on a flip chart so all can see. For example: "What do our customers want from us?"  Another example:  "What implementation issues do we need to address as a steering committee?" Discussion and editing will likely be necessary as the team works to decide on the exact phrasing. Make sure there is consensus support for the final version.</a:t>
            </a:r>
          </a:p>
          <a:p>
            <a:pPr lvl="1" eaLnBrk="1" hangingPunct="1"/>
            <a:endParaRPr lang="en-US" altLang="en-US" sz="800" u="none">
              <a:latin typeface="Times New Roman" panose="02020603050405020304" pitchFamily="18" charset="0"/>
            </a:endParaRPr>
          </a:p>
          <a:p>
            <a:pPr lvl="1" eaLnBrk="1" hangingPunct="1">
              <a:buFontTx/>
              <a:buChar char="•"/>
            </a:pPr>
            <a:r>
              <a:rPr lang="en-US" altLang="en-US" sz="1800" u="none">
                <a:latin typeface="Times New Roman" panose="02020603050405020304" pitchFamily="18" charset="0"/>
              </a:rPr>
              <a:t>Spend the next 15 or so minutes brainstorming ideas in response to the phrase.  Have one person record the statements on a flip chart - while a second person uses a thick marker to write each statement on a separate note card or Post-It-Note. (Post-It-Notes work best, especially for displaying the finished product on a wall or flip chart.  However, make sure they're big enough?) These responses should be concise (no more than seven words), yet they should be thorough and understandable.  </a:t>
            </a:r>
          </a:p>
        </p:txBody>
      </p:sp>
      <p:sp>
        <p:nvSpPr>
          <p:cNvPr id="13315" name="Text Box 3"/>
          <p:cNvSpPr txBox="1">
            <a:spLocks noChangeArrowheads="1"/>
          </p:cNvSpPr>
          <p:nvPr/>
        </p:nvSpPr>
        <p:spPr bwMode="auto">
          <a:xfrm>
            <a:off x="533400" y="304800"/>
            <a:ext cx="5105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4000" u="none"/>
              <a:t>    </a:t>
            </a:r>
          </a:p>
        </p:txBody>
      </p:sp>
      <p:pic>
        <p:nvPicPr>
          <p:cNvPr id="13316"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3048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 Box 5"/>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Affinity Diagrams</a:t>
            </a:r>
          </a:p>
        </p:txBody>
      </p:sp>
      <p:sp>
        <p:nvSpPr>
          <p:cNvPr id="13318" name="Rectangle 6"/>
          <p:cNvSpPr>
            <a:spLocks noGrp="1" noChangeArrowheads="1"/>
          </p:cNvSpPr>
          <p:nvPr>
            <p:ph type="title" idx="4294967295"/>
          </p:nvPr>
        </p:nvSpPr>
        <p:spPr>
          <a:xfrm>
            <a:off x="457200" y="152400"/>
            <a:ext cx="8229600" cy="914400"/>
          </a:xfrm>
        </p:spPr>
        <p:txBody>
          <a:bodyPr/>
          <a:lstStyle/>
          <a:p>
            <a:pPr algn="l" eaLnBrk="1" hangingPunct="1"/>
            <a:r>
              <a:rPr lang="en-US" altLang="en-US">
                <a:solidFill>
                  <a:schemeClr val="tx1"/>
                </a:solidFill>
              </a:rPr>
              <a:t>   </a:t>
            </a:r>
            <a:r>
              <a:rPr lang="en-US" altLang="en-US" sz="4000">
                <a:solidFill>
                  <a:schemeClr val="tx1"/>
                </a:solidFill>
              </a:rPr>
              <a:t>Affinity Diagrams</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685800" y="228600"/>
            <a:ext cx="7772400" cy="1143000"/>
          </a:xfrm>
        </p:spPr>
        <p:txBody>
          <a:bodyPr/>
          <a:lstStyle/>
          <a:p>
            <a:pPr eaLnBrk="1" hangingPunct="1"/>
            <a:r>
              <a:rPr lang="en-US" altLang="en-US"/>
              <a:t>Flow Charting</a:t>
            </a:r>
          </a:p>
        </p:txBody>
      </p:sp>
      <p:sp>
        <p:nvSpPr>
          <p:cNvPr id="114691" name="Text Box 3"/>
          <p:cNvSpPr txBox="1">
            <a:spLocks noChangeArrowheads="1"/>
          </p:cNvSpPr>
          <p:nvPr/>
        </p:nvSpPr>
        <p:spPr bwMode="auto">
          <a:xfrm>
            <a:off x="1219200" y="5638800"/>
            <a:ext cx="723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rgbClr val="FF0000"/>
                </a:solidFill>
                <a:latin typeface="Times New Roman" panose="02020603050405020304" pitchFamily="18" charset="0"/>
              </a:rPr>
              <a:t>Many different symbol set are used in flow charting…</a:t>
            </a:r>
          </a:p>
        </p:txBody>
      </p:sp>
      <p:graphicFrame>
        <p:nvGraphicFramePr>
          <p:cNvPr id="114692" name="Object 4"/>
          <p:cNvGraphicFramePr>
            <a:graphicFrameLocks noChangeAspect="1"/>
          </p:cNvGraphicFramePr>
          <p:nvPr/>
        </p:nvGraphicFramePr>
        <p:xfrm>
          <a:off x="457200" y="1371600"/>
          <a:ext cx="4114800" cy="4114800"/>
        </p:xfrm>
        <a:graphic>
          <a:graphicData uri="http://schemas.openxmlformats.org/presentationml/2006/ole">
            <mc:AlternateContent xmlns:mc="http://schemas.openxmlformats.org/markup-compatibility/2006">
              <mc:Choice xmlns:v="urn:schemas-microsoft-com:vml" Requires="v">
                <p:oleObj spid="_x0000_s114706" name="ABC FlowCharter" r:id="rId4" imgW="3657600" imgH="3657600" progId="ABCFlow">
                  <p:embed/>
                </p:oleObj>
              </mc:Choice>
              <mc:Fallback>
                <p:oleObj name="ABC FlowCharter" r:id="rId4" imgW="3657600" imgH="3657600" progId="ABCFlow">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371600"/>
                        <a:ext cx="4114800" cy="4114800"/>
                      </a:xfrm>
                      <a:prstGeom prst="rect">
                        <a:avLst/>
                      </a:prstGeom>
                      <a:solidFill>
                        <a:srgbClr val="CCFF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4693" name="Object 5"/>
          <p:cNvGraphicFramePr>
            <a:graphicFrameLocks noChangeAspect="1"/>
          </p:cNvGraphicFramePr>
          <p:nvPr/>
        </p:nvGraphicFramePr>
        <p:xfrm>
          <a:off x="4495800" y="1371600"/>
          <a:ext cx="4495800" cy="4121150"/>
        </p:xfrm>
        <a:graphic>
          <a:graphicData uri="http://schemas.openxmlformats.org/presentationml/2006/ole">
            <mc:AlternateContent xmlns:mc="http://schemas.openxmlformats.org/markup-compatibility/2006">
              <mc:Choice xmlns:v="urn:schemas-microsoft-com:vml" Requires="v">
                <p:oleObj spid="_x0000_s114707" name="ABC FlowCharter" r:id="rId6" imgW="3794760" imgH="3477578" progId="ABCFlow">
                  <p:embed/>
                </p:oleObj>
              </mc:Choice>
              <mc:Fallback>
                <p:oleObj name="ABC FlowCharter" r:id="rId6" imgW="3794760" imgH="3477578" progId="ABCFlow">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5800" y="1371600"/>
                        <a:ext cx="4495800" cy="41211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Line 2"/>
          <p:cNvSpPr>
            <a:spLocks noChangeShapeType="1"/>
          </p:cNvSpPr>
          <p:nvPr/>
        </p:nvSpPr>
        <p:spPr bwMode="auto">
          <a:xfrm flipV="1">
            <a:off x="3154363" y="2581275"/>
            <a:ext cx="668337" cy="398463"/>
          </a:xfrm>
          <a:prstGeom prst="line">
            <a:avLst/>
          </a:prstGeom>
          <a:noFill/>
          <a:ln w="17526">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15" name="Line 3"/>
          <p:cNvSpPr>
            <a:spLocks noChangeShapeType="1"/>
          </p:cNvSpPr>
          <p:nvPr/>
        </p:nvSpPr>
        <p:spPr bwMode="auto">
          <a:xfrm flipH="1" flipV="1">
            <a:off x="3840163" y="2581275"/>
            <a:ext cx="633412" cy="382588"/>
          </a:xfrm>
          <a:prstGeom prst="line">
            <a:avLst/>
          </a:prstGeom>
          <a:noFill/>
          <a:ln w="17526">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16" name="Line 4"/>
          <p:cNvSpPr>
            <a:spLocks noChangeShapeType="1"/>
          </p:cNvSpPr>
          <p:nvPr/>
        </p:nvSpPr>
        <p:spPr bwMode="auto">
          <a:xfrm>
            <a:off x="3154363" y="2995613"/>
            <a:ext cx="685800" cy="417512"/>
          </a:xfrm>
          <a:prstGeom prst="line">
            <a:avLst/>
          </a:prstGeom>
          <a:noFill/>
          <a:ln w="17526">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17" name="Line 5"/>
          <p:cNvSpPr>
            <a:spLocks noChangeShapeType="1"/>
          </p:cNvSpPr>
          <p:nvPr/>
        </p:nvSpPr>
        <p:spPr bwMode="auto">
          <a:xfrm flipV="1">
            <a:off x="3840163" y="2979738"/>
            <a:ext cx="652462" cy="417512"/>
          </a:xfrm>
          <a:prstGeom prst="line">
            <a:avLst/>
          </a:prstGeom>
          <a:noFill/>
          <a:ln w="17526">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18" name="Rectangle 6"/>
          <p:cNvSpPr>
            <a:spLocks noChangeArrowheads="1"/>
          </p:cNvSpPr>
          <p:nvPr/>
        </p:nvSpPr>
        <p:spPr bwMode="auto">
          <a:xfrm>
            <a:off x="5092700" y="2744788"/>
            <a:ext cx="1281113" cy="696912"/>
          </a:xfrm>
          <a:prstGeom prst="rect">
            <a:avLst/>
          </a:prstGeom>
          <a:noFill/>
          <a:ln w="9525">
            <a:solidFill>
              <a:schemeClr val="tx1"/>
            </a:solidFill>
            <a:miter lim="800000"/>
            <a:headEnd/>
            <a:tailEnd/>
          </a:ln>
          <a:extLst>
            <a:ext uri="{909E8E84-426E-40DD-AFC4-6F175D3DCCD1}">
              <a14:hiddenFill xmlns:a14="http://schemas.microsoft.com/office/drawing/2010/main">
                <a:blipFill dpi="0" rotWithShape="0">
                  <a:blip r:embed="rId3"/>
                  <a:srcRect/>
                  <a:tile tx="0" ty="0" sx="100000" sy="100000" flip="none" algn="tl"/>
                </a:blipFill>
              </a14:hiddenFill>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15719" name="Rectangle 7"/>
          <p:cNvSpPr>
            <a:spLocks noChangeArrowheads="1"/>
          </p:cNvSpPr>
          <p:nvPr/>
        </p:nvSpPr>
        <p:spPr bwMode="auto">
          <a:xfrm>
            <a:off x="5100638" y="2752725"/>
            <a:ext cx="1265237" cy="681038"/>
          </a:xfrm>
          <a:prstGeom prst="rect">
            <a:avLst/>
          </a:prstGeom>
          <a:noFill/>
          <a:ln w="17463">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15720" name="AutoShape 8"/>
          <p:cNvSpPr>
            <a:spLocks noChangeArrowheads="1"/>
          </p:cNvSpPr>
          <p:nvPr/>
        </p:nvSpPr>
        <p:spPr bwMode="auto">
          <a:xfrm>
            <a:off x="3179763" y="1731963"/>
            <a:ext cx="1317625" cy="277812"/>
          </a:xfrm>
          <a:prstGeom prst="roundRect">
            <a:avLst>
              <a:gd name="adj" fmla="val 54347"/>
            </a:avLst>
          </a:prstGeom>
          <a:noFill/>
          <a:ln w="9525">
            <a:solidFill>
              <a:schemeClr val="tx1"/>
            </a:solidFill>
            <a:round/>
            <a:headEnd/>
            <a:tailEnd/>
          </a:ln>
          <a:extLst>
            <a:ext uri="{909E8E84-426E-40DD-AFC4-6F175D3DCCD1}">
              <a14:hiddenFill xmlns:a14="http://schemas.microsoft.com/office/drawing/2010/main">
                <a:blipFill dpi="0" rotWithShape="0">
                  <a:blip r:embed="rId3"/>
                  <a:srcRect/>
                  <a:tile tx="0" ty="0" sx="100000" sy="100000" flip="none" algn="tl"/>
                </a:blipFill>
              </a14:hiddenFill>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15721" name="AutoShape 9"/>
          <p:cNvSpPr>
            <a:spLocks noChangeArrowheads="1"/>
          </p:cNvSpPr>
          <p:nvPr/>
        </p:nvSpPr>
        <p:spPr bwMode="auto">
          <a:xfrm>
            <a:off x="3186113" y="1738313"/>
            <a:ext cx="1304925" cy="265112"/>
          </a:xfrm>
          <a:prstGeom prst="roundRect">
            <a:avLst>
              <a:gd name="adj" fmla="val 54347"/>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15722" name="Line 10"/>
          <p:cNvSpPr>
            <a:spLocks noChangeShapeType="1"/>
          </p:cNvSpPr>
          <p:nvPr/>
        </p:nvSpPr>
        <p:spPr bwMode="auto">
          <a:xfrm flipV="1">
            <a:off x="3217863" y="3770313"/>
            <a:ext cx="630237" cy="419100"/>
          </a:xfrm>
          <a:prstGeom prst="line">
            <a:avLst/>
          </a:prstGeom>
          <a:noFill/>
          <a:ln w="17526">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23" name="Line 11"/>
          <p:cNvSpPr>
            <a:spLocks noChangeShapeType="1"/>
          </p:cNvSpPr>
          <p:nvPr/>
        </p:nvSpPr>
        <p:spPr bwMode="auto">
          <a:xfrm flipH="1" flipV="1">
            <a:off x="3865563" y="3770313"/>
            <a:ext cx="596900" cy="403225"/>
          </a:xfrm>
          <a:prstGeom prst="line">
            <a:avLst/>
          </a:prstGeom>
          <a:noFill/>
          <a:ln w="17526">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24" name="Line 12"/>
          <p:cNvSpPr>
            <a:spLocks noChangeShapeType="1"/>
          </p:cNvSpPr>
          <p:nvPr/>
        </p:nvSpPr>
        <p:spPr bwMode="auto">
          <a:xfrm>
            <a:off x="3217863" y="4206875"/>
            <a:ext cx="647700" cy="433388"/>
          </a:xfrm>
          <a:prstGeom prst="line">
            <a:avLst/>
          </a:prstGeom>
          <a:noFill/>
          <a:ln w="17526">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25" name="Line 13"/>
          <p:cNvSpPr>
            <a:spLocks noChangeShapeType="1"/>
          </p:cNvSpPr>
          <p:nvPr/>
        </p:nvSpPr>
        <p:spPr bwMode="auto">
          <a:xfrm flipV="1">
            <a:off x="3865563" y="4189413"/>
            <a:ext cx="614362" cy="434975"/>
          </a:xfrm>
          <a:prstGeom prst="line">
            <a:avLst/>
          </a:prstGeom>
          <a:noFill/>
          <a:ln w="17526">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26" name="Rectangle 14"/>
          <p:cNvSpPr>
            <a:spLocks noChangeArrowheads="1"/>
          </p:cNvSpPr>
          <p:nvPr/>
        </p:nvSpPr>
        <p:spPr bwMode="auto">
          <a:xfrm>
            <a:off x="3560763" y="1671638"/>
            <a:ext cx="776287"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549" tIns="19020" rIns="47549" bIns="19020">
            <a:spAutoFit/>
          </a:bodyPr>
          <a:lstStyle>
            <a:lvl1pPr marL="342900" indent="-342900" defTabSz="912813" eaLnBrk="0" hangingPunct="0">
              <a:defRPr sz="2200" u="sng">
                <a:solidFill>
                  <a:schemeClr val="tx1"/>
                </a:solidFill>
                <a:latin typeface="Arial" panose="020B0604020202020204" pitchFamily="34" charset="0"/>
              </a:defRPr>
            </a:lvl1pPr>
            <a:lvl2pPr marL="742950" indent="-285750" defTabSz="912813" eaLnBrk="0" hangingPunct="0">
              <a:defRPr sz="2200" u="sng">
                <a:solidFill>
                  <a:schemeClr val="tx1"/>
                </a:solidFill>
                <a:latin typeface="Arial" panose="020B0604020202020204" pitchFamily="34" charset="0"/>
              </a:defRPr>
            </a:lvl2pPr>
            <a:lvl3pPr marL="1143000" indent="-228600" defTabSz="912813" eaLnBrk="0" hangingPunct="0">
              <a:defRPr sz="2200" u="sng">
                <a:solidFill>
                  <a:schemeClr val="tx1"/>
                </a:solidFill>
                <a:latin typeface="Arial" panose="020B0604020202020204" pitchFamily="34" charset="0"/>
              </a:defRPr>
            </a:lvl3pPr>
            <a:lvl4pPr marL="1600200" indent="-228600" defTabSz="912813" eaLnBrk="0" hangingPunct="0">
              <a:defRPr sz="2200" u="sng">
                <a:solidFill>
                  <a:schemeClr val="tx1"/>
                </a:solidFill>
                <a:latin typeface="Arial" panose="020B0604020202020204" pitchFamily="34" charset="0"/>
              </a:defRPr>
            </a:lvl4pPr>
            <a:lvl5pPr marL="2057400" indent="-228600" defTabSz="912813" eaLnBrk="0" hangingPunct="0">
              <a:defRPr sz="2200" u="sng">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200" u="sng">
                <a:solidFill>
                  <a:schemeClr val="tx1"/>
                </a:solidFill>
                <a:latin typeface="Arial" panose="020B0604020202020204" pitchFamily="34" charset="0"/>
              </a:defRPr>
            </a:lvl9pPr>
          </a:lstStyle>
          <a:p>
            <a:pPr>
              <a:lnSpc>
                <a:spcPct val="121000"/>
              </a:lnSpc>
              <a:spcAft>
                <a:spcPct val="61000"/>
              </a:spcAft>
            </a:pPr>
            <a:r>
              <a:rPr lang="en-US" altLang="en-US" sz="1800" b="1" u="none">
                <a:latin typeface="AvantGarde" pitchFamily="34" charset="0"/>
              </a:rPr>
              <a:t>Start</a:t>
            </a:r>
          </a:p>
        </p:txBody>
      </p:sp>
      <p:sp>
        <p:nvSpPr>
          <p:cNvPr id="115727" name="Rectangle 15"/>
          <p:cNvSpPr>
            <a:spLocks noChangeArrowheads="1"/>
          </p:cNvSpPr>
          <p:nvPr/>
        </p:nvSpPr>
        <p:spPr bwMode="auto">
          <a:xfrm>
            <a:off x="3536950" y="2628900"/>
            <a:ext cx="992188"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549" tIns="19020" rIns="47549" bIns="19020">
            <a:spAutoFit/>
          </a:bodyPr>
          <a:lstStyle>
            <a:lvl1pPr marL="342900" indent="-342900" defTabSz="912813" eaLnBrk="0" hangingPunct="0">
              <a:defRPr sz="2200" u="sng">
                <a:solidFill>
                  <a:schemeClr val="tx1"/>
                </a:solidFill>
                <a:latin typeface="Arial" panose="020B0604020202020204" pitchFamily="34" charset="0"/>
              </a:defRPr>
            </a:lvl1pPr>
            <a:lvl2pPr marL="742950" indent="-285750" defTabSz="912813" eaLnBrk="0" hangingPunct="0">
              <a:defRPr sz="2200" u="sng">
                <a:solidFill>
                  <a:schemeClr val="tx1"/>
                </a:solidFill>
                <a:latin typeface="Arial" panose="020B0604020202020204" pitchFamily="34" charset="0"/>
              </a:defRPr>
            </a:lvl2pPr>
            <a:lvl3pPr marL="1143000" indent="-228600" defTabSz="912813" eaLnBrk="0" hangingPunct="0">
              <a:defRPr sz="2200" u="sng">
                <a:solidFill>
                  <a:schemeClr val="tx1"/>
                </a:solidFill>
                <a:latin typeface="Arial" panose="020B0604020202020204" pitchFamily="34" charset="0"/>
              </a:defRPr>
            </a:lvl3pPr>
            <a:lvl4pPr marL="1600200" indent="-228600" defTabSz="912813" eaLnBrk="0" hangingPunct="0">
              <a:defRPr sz="2200" u="sng">
                <a:solidFill>
                  <a:schemeClr val="tx1"/>
                </a:solidFill>
                <a:latin typeface="Arial" panose="020B0604020202020204" pitchFamily="34" charset="0"/>
              </a:defRPr>
            </a:lvl4pPr>
            <a:lvl5pPr marL="2057400" indent="-228600" defTabSz="912813" eaLnBrk="0" hangingPunct="0">
              <a:defRPr sz="2200" u="sng">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200" u="sng">
                <a:solidFill>
                  <a:schemeClr val="tx1"/>
                </a:solidFill>
                <a:latin typeface="Arial" panose="020B0604020202020204" pitchFamily="34" charset="0"/>
              </a:defRPr>
            </a:lvl9pPr>
          </a:lstStyle>
          <a:p>
            <a:pPr>
              <a:lnSpc>
                <a:spcPct val="105000"/>
              </a:lnSpc>
            </a:pPr>
            <a:r>
              <a:rPr lang="en-US" altLang="en-US" sz="1000" u="none">
                <a:latin typeface="AvantGarde" pitchFamily="34" charset="0"/>
              </a:rPr>
              <a:t>Have </a:t>
            </a:r>
          </a:p>
          <a:p>
            <a:pPr>
              <a:lnSpc>
                <a:spcPct val="105000"/>
              </a:lnSpc>
            </a:pPr>
            <a:r>
              <a:rPr lang="en-US" altLang="en-US" sz="1000" u="none">
                <a:latin typeface="AvantGarde" pitchFamily="34" charset="0"/>
              </a:rPr>
              <a:t>we done </a:t>
            </a:r>
          </a:p>
          <a:p>
            <a:pPr>
              <a:lnSpc>
                <a:spcPct val="105000"/>
              </a:lnSpc>
            </a:pPr>
            <a:r>
              <a:rPr lang="en-US" altLang="en-US" sz="1000" u="none">
                <a:latin typeface="AvantGarde" pitchFamily="34" charset="0"/>
              </a:rPr>
              <a:t>enough </a:t>
            </a:r>
          </a:p>
          <a:p>
            <a:pPr>
              <a:lnSpc>
                <a:spcPct val="105000"/>
              </a:lnSpc>
            </a:pPr>
            <a:r>
              <a:rPr lang="en-US" altLang="en-US" sz="1000" u="none">
                <a:latin typeface="AvantGarde" pitchFamily="34" charset="0"/>
              </a:rPr>
              <a:t>work</a:t>
            </a:r>
          </a:p>
        </p:txBody>
      </p:sp>
      <p:sp>
        <p:nvSpPr>
          <p:cNvPr id="115728" name="Rectangle 16"/>
          <p:cNvSpPr>
            <a:spLocks noChangeArrowheads="1"/>
          </p:cNvSpPr>
          <p:nvPr/>
        </p:nvSpPr>
        <p:spPr bwMode="auto">
          <a:xfrm>
            <a:off x="3341688" y="3906838"/>
            <a:ext cx="1016000"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549" tIns="19020" rIns="47549" bIns="19020">
            <a:spAutoFit/>
          </a:bodyPr>
          <a:lstStyle>
            <a:lvl1pPr marL="342900" indent="-342900" defTabSz="912813" eaLnBrk="0" hangingPunct="0">
              <a:defRPr sz="2200" u="sng">
                <a:solidFill>
                  <a:schemeClr val="tx1"/>
                </a:solidFill>
                <a:latin typeface="Arial" panose="020B0604020202020204" pitchFamily="34" charset="0"/>
              </a:defRPr>
            </a:lvl1pPr>
            <a:lvl2pPr marL="742950" indent="-285750" defTabSz="912813" eaLnBrk="0" hangingPunct="0">
              <a:defRPr sz="2200" u="sng">
                <a:solidFill>
                  <a:schemeClr val="tx1"/>
                </a:solidFill>
                <a:latin typeface="Arial" panose="020B0604020202020204" pitchFamily="34" charset="0"/>
              </a:defRPr>
            </a:lvl2pPr>
            <a:lvl3pPr marL="1143000" indent="-228600" defTabSz="912813" eaLnBrk="0" hangingPunct="0">
              <a:defRPr sz="2200" u="sng">
                <a:solidFill>
                  <a:schemeClr val="tx1"/>
                </a:solidFill>
                <a:latin typeface="Arial" panose="020B0604020202020204" pitchFamily="34" charset="0"/>
              </a:defRPr>
            </a:lvl3pPr>
            <a:lvl4pPr marL="1600200" indent="-228600" defTabSz="912813" eaLnBrk="0" hangingPunct="0">
              <a:defRPr sz="2200" u="sng">
                <a:solidFill>
                  <a:schemeClr val="tx1"/>
                </a:solidFill>
                <a:latin typeface="Arial" panose="020B0604020202020204" pitchFamily="34" charset="0"/>
              </a:defRPr>
            </a:lvl4pPr>
            <a:lvl5pPr marL="2057400" indent="-228600" defTabSz="912813" eaLnBrk="0" hangingPunct="0">
              <a:defRPr sz="2200" u="sng">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200" u="sng">
                <a:solidFill>
                  <a:schemeClr val="tx1"/>
                </a:solidFill>
                <a:latin typeface="Arial" panose="020B0604020202020204" pitchFamily="34" charset="0"/>
              </a:defRPr>
            </a:lvl9pPr>
          </a:lstStyle>
          <a:p>
            <a:pPr algn="ctr">
              <a:lnSpc>
                <a:spcPct val="109000"/>
              </a:lnSpc>
            </a:pPr>
            <a:r>
              <a:rPr lang="en-US" altLang="en-US" sz="1000" u="none">
                <a:latin typeface="AvantGarde" pitchFamily="34" charset="0"/>
              </a:rPr>
              <a:t>is it</a:t>
            </a:r>
          </a:p>
          <a:p>
            <a:pPr algn="ctr">
              <a:lnSpc>
                <a:spcPct val="109000"/>
              </a:lnSpc>
            </a:pPr>
            <a:r>
              <a:rPr lang="en-US" altLang="en-US" sz="1000" u="none">
                <a:latin typeface="AvantGarde" pitchFamily="34" charset="0"/>
              </a:rPr>
              <a:t>a good time</a:t>
            </a:r>
          </a:p>
          <a:p>
            <a:pPr algn="ctr">
              <a:lnSpc>
                <a:spcPct val="109000"/>
              </a:lnSpc>
            </a:pPr>
            <a:r>
              <a:rPr lang="en-US" altLang="en-US" sz="1000" u="none">
                <a:latin typeface="AvantGarde" pitchFamily="34" charset="0"/>
              </a:rPr>
              <a:t>to break?</a:t>
            </a:r>
          </a:p>
        </p:txBody>
      </p:sp>
      <p:sp>
        <p:nvSpPr>
          <p:cNvPr id="115729" name="Line 17"/>
          <p:cNvSpPr>
            <a:spLocks noChangeShapeType="1"/>
          </p:cNvSpPr>
          <p:nvPr/>
        </p:nvSpPr>
        <p:spPr bwMode="auto">
          <a:xfrm>
            <a:off x="3851275" y="2022475"/>
            <a:ext cx="0" cy="5207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0" name="Line 18"/>
          <p:cNvSpPr>
            <a:spLocks noChangeShapeType="1"/>
          </p:cNvSpPr>
          <p:nvPr/>
        </p:nvSpPr>
        <p:spPr bwMode="auto">
          <a:xfrm>
            <a:off x="3851275" y="3429000"/>
            <a:ext cx="0" cy="379413"/>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1" name="AutoShape 19"/>
          <p:cNvSpPr>
            <a:spLocks noChangeArrowheads="1"/>
          </p:cNvSpPr>
          <p:nvPr/>
        </p:nvSpPr>
        <p:spPr bwMode="auto">
          <a:xfrm>
            <a:off x="3192463" y="5241925"/>
            <a:ext cx="1317625" cy="277813"/>
          </a:xfrm>
          <a:prstGeom prst="roundRect">
            <a:avLst>
              <a:gd name="adj" fmla="val 54347"/>
            </a:avLst>
          </a:prstGeom>
          <a:noFill/>
          <a:ln w="9525">
            <a:solidFill>
              <a:schemeClr val="tx1"/>
            </a:solidFill>
            <a:round/>
            <a:headEnd/>
            <a:tailEnd/>
          </a:ln>
          <a:extLst>
            <a:ext uri="{909E8E84-426E-40DD-AFC4-6F175D3DCCD1}">
              <a14:hiddenFill xmlns:a14="http://schemas.microsoft.com/office/drawing/2010/main">
                <a:blipFill dpi="0" rotWithShape="0">
                  <a:blip r:embed="rId3"/>
                  <a:srcRect/>
                  <a:tile tx="0" ty="0" sx="100000" sy="100000" flip="none" algn="tl"/>
                </a:blipFill>
              </a14:hiddenFill>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15732" name="AutoShape 20"/>
          <p:cNvSpPr>
            <a:spLocks noChangeArrowheads="1"/>
          </p:cNvSpPr>
          <p:nvPr/>
        </p:nvSpPr>
        <p:spPr bwMode="auto">
          <a:xfrm>
            <a:off x="3198813" y="5248275"/>
            <a:ext cx="1304925" cy="265113"/>
          </a:xfrm>
          <a:prstGeom prst="roundRect">
            <a:avLst>
              <a:gd name="adj" fmla="val 54347"/>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15733" name="Rectangle 21"/>
          <p:cNvSpPr>
            <a:spLocks noChangeArrowheads="1"/>
          </p:cNvSpPr>
          <p:nvPr/>
        </p:nvSpPr>
        <p:spPr bwMode="auto">
          <a:xfrm>
            <a:off x="3214688" y="5210175"/>
            <a:ext cx="1268412"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549" tIns="19020" rIns="47549" bIns="19020">
            <a:spAutoFit/>
          </a:bodyPr>
          <a:lstStyle>
            <a:lvl1pPr marL="342900" indent="-342900" defTabSz="912813" eaLnBrk="0" hangingPunct="0">
              <a:defRPr sz="2200" u="sng">
                <a:solidFill>
                  <a:schemeClr val="tx1"/>
                </a:solidFill>
                <a:latin typeface="Arial" panose="020B0604020202020204" pitchFamily="34" charset="0"/>
              </a:defRPr>
            </a:lvl1pPr>
            <a:lvl2pPr marL="742950" indent="-285750" defTabSz="912813" eaLnBrk="0" hangingPunct="0">
              <a:defRPr sz="2200" u="sng">
                <a:solidFill>
                  <a:schemeClr val="tx1"/>
                </a:solidFill>
                <a:latin typeface="Arial" panose="020B0604020202020204" pitchFamily="34" charset="0"/>
              </a:defRPr>
            </a:lvl2pPr>
            <a:lvl3pPr marL="1143000" indent="-228600" defTabSz="912813" eaLnBrk="0" hangingPunct="0">
              <a:defRPr sz="2200" u="sng">
                <a:solidFill>
                  <a:schemeClr val="tx1"/>
                </a:solidFill>
                <a:latin typeface="Arial" panose="020B0604020202020204" pitchFamily="34" charset="0"/>
              </a:defRPr>
            </a:lvl3pPr>
            <a:lvl4pPr marL="1600200" indent="-228600" defTabSz="912813" eaLnBrk="0" hangingPunct="0">
              <a:defRPr sz="2200" u="sng">
                <a:solidFill>
                  <a:schemeClr val="tx1"/>
                </a:solidFill>
                <a:latin typeface="Arial" panose="020B0604020202020204" pitchFamily="34" charset="0"/>
              </a:defRPr>
            </a:lvl4pPr>
            <a:lvl5pPr marL="2057400" indent="-228600" defTabSz="912813" eaLnBrk="0" hangingPunct="0">
              <a:defRPr sz="2200" u="sng">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200" u="sng">
                <a:solidFill>
                  <a:schemeClr val="tx1"/>
                </a:solidFill>
                <a:latin typeface="Arial" panose="020B0604020202020204" pitchFamily="34" charset="0"/>
              </a:defRPr>
            </a:lvl9pPr>
          </a:lstStyle>
          <a:p>
            <a:pPr>
              <a:lnSpc>
                <a:spcPct val="121000"/>
              </a:lnSpc>
              <a:spcAft>
                <a:spcPct val="61000"/>
              </a:spcAft>
            </a:pPr>
            <a:r>
              <a:rPr lang="en-US" altLang="en-US" sz="1400" u="none">
                <a:latin typeface="Helvetica" panose="020B0604020202020204" pitchFamily="34" charset="0"/>
              </a:rPr>
              <a:t>Take A Break</a:t>
            </a:r>
          </a:p>
        </p:txBody>
      </p:sp>
      <p:sp>
        <p:nvSpPr>
          <p:cNvPr id="115734" name="Line 22"/>
          <p:cNvSpPr>
            <a:spLocks noChangeShapeType="1"/>
          </p:cNvSpPr>
          <p:nvPr/>
        </p:nvSpPr>
        <p:spPr bwMode="auto">
          <a:xfrm>
            <a:off x="3889375" y="4695825"/>
            <a:ext cx="0" cy="5334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5" name="Rectangle 23"/>
          <p:cNvSpPr>
            <a:spLocks noChangeArrowheads="1"/>
          </p:cNvSpPr>
          <p:nvPr/>
        </p:nvSpPr>
        <p:spPr bwMode="auto">
          <a:xfrm>
            <a:off x="5359400" y="2860675"/>
            <a:ext cx="1233488" cy="56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7549" tIns="19020" rIns="47549" bIns="19020">
            <a:spAutoFit/>
          </a:bodyPr>
          <a:lstStyle>
            <a:lvl1pPr marL="342900" indent="-342900" defTabSz="912813" eaLnBrk="0" hangingPunct="0">
              <a:defRPr sz="2200" u="sng">
                <a:solidFill>
                  <a:schemeClr val="tx1"/>
                </a:solidFill>
                <a:latin typeface="Arial" panose="020B0604020202020204" pitchFamily="34" charset="0"/>
              </a:defRPr>
            </a:lvl1pPr>
            <a:lvl2pPr marL="742950" indent="-285750" defTabSz="912813" eaLnBrk="0" hangingPunct="0">
              <a:defRPr sz="2200" u="sng">
                <a:solidFill>
                  <a:schemeClr val="tx1"/>
                </a:solidFill>
                <a:latin typeface="Arial" panose="020B0604020202020204" pitchFamily="34" charset="0"/>
              </a:defRPr>
            </a:lvl2pPr>
            <a:lvl3pPr marL="1143000" indent="-228600" defTabSz="912813" eaLnBrk="0" hangingPunct="0">
              <a:defRPr sz="2200" u="sng">
                <a:solidFill>
                  <a:schemeClr val="tx1"/>
                </a:solidFill>
                <a:latin typeface="Arial" panose="020B0604020202020204" pitchFamily="34" charset="0"/>
              </a:defRPr>
            </a:lvl3pPr>
            <a:lvl4pPr marL="1600200" indent="-228600" defTabSz="912813" eaLnBrk="0" hangingPunct="0">
              <a:defRPr sz="2200" u="sng">
                <a:solidFill>
                  <a:schemeClr val="tx1"/>
                </a:solidFill>
                <a:latin typeface="Arial" panose="020B0604020202020204" pitchFamily="34" charset="0"/>
              </a:defRPr>
            </a:lvl4pPr>
            <a:lvl5pPr marL="2057400" indent="-228600" defTabSz="912813" eaLnBrk="0" hangingPunct="0">
              <a:defRPr sz="2200" u="sng">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200" u="sng">
                <a:solidFill>
                  <a:schemeClr val="tx1"/>
                </a:solidFill>
                <a:latin typeface="Arial" panose="020B0604020202020204" pitchFamily="34" charset="0"/>
              </a:defRPr>
            </a:lvl9pPr>
          </a:lstStyle>
          <a:p>
            <a:pPr>
              <a:lnSpc>
                <a:spcPct val="98000"/>
              </a:lnSpc>
              <a:spcAft>
                <a:spcPct val="50000"/>
              </a:spcAft>
            </a:pPr>
            <a:r>
              <a:rPr lang="en-US" altLang="en-US" sz="1400" u="none">
                <a:latin typeface="Helvetica" panose="020B0604020202020204" pitchFamily="34" charset="0"/>
              </a:rPr>
              <a:t>Continue </a:t>
            </a:r>
          </a:p>
          <a:p>
            <a:pPr>
              <a:lnSpc>
                <a:spcPct val="98000"/>
              </a:lnSpc>
              <a:spcAft>
                <a:spcPct val="50000"/>
              </a:spcAft>
            </a:pPr>
            <a:r>
              <a:rPr lang="en-US" altLang="en-US" sz="1400" u="none">
                <a:latin typeface="Helvetica" panose="020B0604020202020204" pitchFamily="34" charset="0"/>
              </a:rPr>
              <a:t>Working</a:t>
            </a:r>
          </a:p>
        </p:txBody>
      </p:sp>
      <p:sp>
        <p:nvSpPr>
          <p:cNvPr id="115736" name="Line 24"/>
          <p:cNvSpPr>
            <a:spLocks noChangeShapeType="1"/>
          </p:cNvSpPr>
          <p:nvPr/>
        </p:nvSpPr>
        <p:spPr bwMode="auto">
          <a:xfrm>
            <a:off x="4560888" y="2986088"/>
            <a:ext cx="531812" cy="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7" name="Line 25"/>
          <p:cNvSpPr>
            <a:spLocks noChangeShapeType="1"/>
          </p:cNvSpPr>
          <p:nvPr/>
        </p:nvSpPr>
        <p:spPr bwMode="auto">
          <a:xfrm flipV="1">
            <a:off x="5765800" y="1857375"/>
            <a:ext cx="0" cy="88741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8" name="Line 26"/>
          <p:cNvSpPr>
            <a:spLocks noChangeShapeType="1"/>
          </p:cNvSpPr>
          <p:nvPr/>
        </p:nvSpPr>
        <p:spPr bwMode="auto">
          <a:xfrm flipH="1">
            <a:off x="4484688" y="1870075"/>
            <a:ext cx="1293812" cy="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39" name="Line 27"/>
          <p:cNvSpPr>
            <a:spLocks noChangeShapeType="1"/>
          </p:cNvSpPr>
          <p:nvPr/>
        </p:nvSpPr>
        <p:spPr bwMode="auto">
          <a:xfrm>
            <a:off x="4510088" y="4202113"/>
            <a:ext cx="1268412"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40" name="Line 28"/>
          <p:cNvSpPr>
            <a:spLocks noChangeShapeType="1"/>
          </p:cNvSpPr>
          <p:nvPr/>
        </p:nvSpPr>
        <p:spPr bwMode="auto">
          <a:xfrm flipV="1">
            <a:off x="5791200" y="3429000"/>
            <a:ext cx="0" cy="785813"/>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5741" name="Rectangle 29"/>
          <p:cNvSpPr>
            <a:spLocks noChangeArrowheads="1"/>
          </p:cNvSpPr>
          <p:nvPr/>
        </p:nvSpPr>
        <p:spPr bwMode="auto">
          <a:xfrm>
            <a:off x="3163888" y="3476625"/>
            <a:ext cx="5016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7549" tIns="19020" rIns="47549" bIns="19020">
            <a:spAutoFit/>
          </a:bodyPr>
          <a:lstStyle>
            <a:lvl1pPr defTabSz="912813" eaLnBrk="0" hangingPunct="0">
              <a:defRPr sz="2200" u="sng">
                <a:solidFill>
                  <a:schemeClr val="tx1"/>
                </a:solidFill>
                <a:latin typeface="Arial" panose="020B0604020202020204" pitchFamily="34" charset="0"/>
              </a:defRPr>
            </a:lvl1pPr>
            <a:lvl2pPr marL="742950" indent="-285750" defTabSz="912813" eaLnBrk="0" hangingPunct="0">
              <a:defRPr sz="2200" u="sng">
                <a:solidFill>
                  <a:schemeClr val="tx1"/>
                </a:solidFill>
                <a:latin typeface="Arial" panose="020B0604020202020204" pitchFamily="34" charset="0"/>
              </a:defRPr>
            </a:lvl2pPr>
            <a:lvl3pPr marL="1143000" indent="-228600" defTabSz="912813" eaLnBrk="0" hangingPunct="0">
              <a:defRPr sz="2200" u="sng">
                <a:solidFill>
                  <a:schemeClr val="tx1"/>
                </a:solidFill>
                <a:latin typeface="Arial" panose="020B0604020202020204" pitchFamily="34" charset="0"/>
              </a:defRPr>
            </a:lvl3pPr>
            <a:lvl4pPr marL="1600200" indent="-228600" defTabSz="912813" eaLnBrk="0" hangingPunct="0">
              <a:defRPr sz="2200" u="sng">
                <a:solidFill>
                  <a:schemeClr val="tx1"/>
                </a:solidFill>
                <a:latin typeface="Arial" panose="020B0604020202020204" pitchFamily="34" charset="0"/>
              </a:defRPr>
            </a:lvl4pPr>
            <a:lvl5pPr marL="2057400" indent="-228600" defTabSz="912813" eaLnBrk="0" hangingPunct="0">
              <a:defRPr sz="2200" u="sng">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200" u="sng">
                <a:solidFill>
                  <a:schemeClr val="tx1"/>
                </a:solidFill>
                <a:latin typeface="Arial" panose="020B0604020202020204" pitchFamily="34" charset="0"/>
              </a:defRPr>
            </a:lvl9pPr>
          </a:lstStyle>
          <a:p>
            <a:pPr>
              <a:lnSpc>
                <a:spcPct val="98000"/>
              </a:lnSpc>
            </a:pPr>
            <a:r>
              <a:rPr lang="en-US" altLang="en-US" sz="1800" b="1" u="none">
                <a:latin typeface="AvantGarde" pitchFamily="34" charset="0"/>
              </a:rPr>
              <a:t>Yes</a:t>
            </a:r>
          </a:p>
        </p:txBody>
      </p:sp>
      <p:sp>
        <p:nvSpPr>
          <p:cNvPr id="115742" name="Rectangle 30"/>
          <p:cNvSpPr>
            <a:spLocks noChangeArrowheads="1"/>
          </p:cNvSpPr>
          <p:nvPr/>
        </p:nvSpPr>
        <p:spPr bwMode="auto">
          <a:xfrm>
            <a:off x="3240088" y="4743450"/>
            <a:ext cx="5016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7549" tIns="19020" rIns="47549" bIns="19020">
            <a:spAutoFit/>
          </a:bodyPr>
          <a:lstStyle>
            <a:lvl1pPr defTabSz="912813" eaLnBrk="0" hangingPunct="0">
              <a:defRPr sz="2200" u="sng">
                <a:solidFill>
                  <a:schemeClr val="tx1"/>
                </a:solidFill>
                <a:latin typeface="Arial" panose="020B0604020202020204" pitchFamily="34" charset="0"/>
              </a:defRPr>
            </a:lvl1pPr>
            <a:lvl2pPr marL="742950" indent="-285750" defTabSz="912813" eaLnBrk="0" hangingPunct="0">
              <a:defRPr sz="2200" u="sng">
                <a:solidFill>
                  <a:schemeClr val="tx1"/>
                </a:solidFill>
                <a:latin typeface="Arial" panose="020B0604020202020204" pitchFamily="34" charset="0"/>
              </a:defRPr>
            </a:lvl2pPr>
            <a:lvl3pPr marL="1143000" indent="-228600" defTabSz="912813" eaLnBrk="0" hangingPunct="0">
              <a:defRPr sz="2200" u="sng">
                <a:solidFill>
                  <a:schemeClr val="tx1"/>
                </a:solidFill>
                <a:latin typeface="Arial" panose="020B0604020202020204" pitchFamily="34" charset="0"/>
              </a:defRPr>
            </a:lvl3pPr>
            <a:lvl4pPr marL="1600200" indent="-228600" defTabSz="912813" eaLnBrk="0" hangingPunct="0">
              <a:defRPr sz="2200" u="sng">
                <a:solidFill>
                  <a:schemeClr val="tx1"/>
                </a:solidFill>
                <a:latin typeface="Arial" panose="020B0604020202020204" pitchFamily="34" charset="0"/>
              </a:defRPr>
            </a:lvl4pPr>
            <a:lvl5pPr marL="2057400" indent="-228600" defTabSz="912813" eaLnBrk="0" hangingPunct="0">
              <a:defRPr sz="2200" u="sng">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200" u="sng">
                <a:solidFill>
                  <a:schemeClr val="tx1"/>
                </a:solidFill>
                <a:latin typeface="Arial" panose="020B0604020202020204" pitchFamily="34" charset="0"/>
              </a:defRPr>
            </a:lvl9pPr>
          </a:lstStyle>
          <a:p>
            <a:pPr>
              <a:lnSpc>
                <a:spcPct val="98000"/>
              </a:lnSpc>
            </a:pPr>
            <a:r>
              <a:rPr lang="en-US" altLang="en-US" sz="1800" b="1" u="none">
                <a:latin typeface="AvantGarde" pitchFamily="34" charset="0"/>
              </a:rPr>
              <a:t>Yes</a:t>
            </a:r>
          </a:p>
        </p:txBody>
      </p:sp>
      <p:sp>
        <p:nvSpPr>
          <p:cNvPr id="115743" name="Rectangle 31"/>
          <p:cNvSpPr>
            <a:spLocks noChangeArrowheads="1"/>
          </p:cNvSpPr>
          <p:nvPr/>
        </p:nvSpPr>
        <p:spPr bwMode="auto">
          <a:xfrm>
            <a:off x="4481513" y="2641600"/>
            <a:ext cx="4000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7549" tIns="19020" rIns="47549" bIns="19020">
            <a:spAutoFit/>
          </a:bodyPr>
          <a:lstStyle>
            <a:lvl1pPr defTabSz="912813" eaLnBrk="0" hangingPunct="0">
              <a:defRPr sz="2200" u="sng">
                <a:solidFill>
                  <a:schemeClr val="tx1"/>
                </a:solidFill>
                <a:latin typeface="Arial" panose="020B0604020202020204" pitchFamily="34" charset="0"/>
              </a:defRPr>
            </a:lvl1pPr>
            <a:lvl2pPr marL="742950" indent="-285750" defTabSz="912813" eaLnBrk="0" hangingPunct="0">
              <a:defRPr sz="2200" u="sng">
                <a:solidFill>
                  <a:schemeClr val="tx1"/>
                </a:solidFill>
                <a:latin typeface="Arial" panose="020B0604020202020204" pitchFamily="34" charset="0"/>
              </a:defRPr>
            </a:lvl2pPr>
            <a:lvl3pPr marL="1143000" indent="-228600" defTabSz="912813" eaLnBrk="0" hangingPunct="0">
              <a:defRPr sz="2200" u="sng">
                <a:solidFill>
                  <a:schemeClr val="tx1"/>
                </a:solidFill>
                <a:latin typeface="Arial" panose="020B0604020202020204" pitchFamily="34" charset="0"/>
              </a:defRPr>
            </a:lvl3pPr>
            <a:lvl4pPr marL="1600200" indent="-228600" defTabSz="912813" eaLnBrk="0" hangingPunct="0">
              <a:defRPr sz="2200" u="sng">
                <a:solidFill>
                  <a:schemeClr val="tx1"/>
                </a:solidFill>
                <a:latin typeface="Arial" panose="020B0604020202020204" pitchFamily="34" charset="0"/>
              </a:defRPr>
            </a:lvl4pPr>
            <a:lvl5pPr marL="2057400" indent="-228600" defTabSz="912813" eaLnBrk="0" hangingPunct="0">
              <a:defRPr sz="2200" u="sng">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200" u="sng">
                <a:solidFill>
                  <a:schemeClr val="tx1"/>
                </a:solidFill>
                <a:latin typeface="Arial" panose="020B0604020202020204" pitchFamily="34" charset="0"/>
              </a:defRPr>
            </a:lvl9pPr>
          </a:lstStyle>
          <a:p>
            <a:pPr>
              <a:lnSpc>
                <a:spcPct val="98000"/>
              </a:lnSpc>
            </a:pPr>
            <a:r>
              <a:rPr lang="en-US" altLang="en-US" sz="1800" b="1" u="none">
                <a:latin typeface="AvantGarde" pitchFamily="34" charset="0"/>
              </a:rPr>
              <a:t>No</a:t>
            </a:r>
          </a:p>
        </p:txBody>
      </p:sp>
      <p:sp>
        <p:nvSpPr>
          <p:cNvPr id="115744" name="Rectangle 32"/>
          <p:cNvSpPr>
            <a:spLocks noChangeArrowheads="1"/>
          </p:cNvSpPr>
          <p:nvPr/>
        </p:nvSpPr>
        <p:spPr bwMode="auto">
          <a:xfrm>
            <a:off x="4608513" y="3906838"/>
            <a:ext cx="400050" cy="30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7549" tIns="19020" rIns="47549" bIns="19020">
            <a:spAutoFit/>
          </a:bodyPr>
          <a:lstStyle>
            <a:lvl1pPr defTabSz="912813" eaLnBrk="0" hangingPunct="0">
              <a:defRPr sz="2200" u="sng">
                <a:solidFill>
                  <a:schemeClr val="tx1"/>
                </a:solidFill>
                <a:latin typeface="Arial" panose="020B0604020202020204" pitchFamily="34" charset="0"/>
              </a:defRPr>
            </a:lvl1pPr>
            <a:lvl2pPr marL="742950" indent="-285750" defTabSz="912813" eaLnBrk="0" hangingPunct="0">
              <a:defRPr sz="2200" u="sng">
                <a:solidFill>
                  <a:schemeClr val="tx1"/>
                </a:solidFill>
                <a:latin typeface="Arial" panose="020B0604020202020204" pitchFamily="34" charset="0"/>
              </a:defRPr>
            </a:lvl2pPr>
            <a:lvl3pPr marL="1143000" indent="-228600" defTabSz="912813" eaLnBrk="0" hangingPunct="0">
              <a:defRPr sz="2200" u="sng">
                <a:solidFill>
                  <a:schemeClr val="tx1"/>
                </a:solidFill>
                <a:latin typeface="Arial" panose="020B0604020202020204" pitchFamily="34" charset="0"/>
              </a:defRPr>
            </a:lvl3pPr>
            <a:lvl4pPr marL="1600200" indent="-228600" defTabSz="912813" eaLnBrk="0" hangingPunct="0">
              <a:defRPr sz="2200" u="sng">
                <a:solidFill>
                  <a:schemeClr val="tx1"/>
                </a:solidFill>
                <a:latin typeface="Arial" panose="020B0604020202020204" pitchFamily="34" charset="0"/>
              </a:defRPr>
            </a:lvl4pPr>
            <a:lvl5pPr marL="2057400" indent="-228600" defTabSz="912813" eaLnBrk="0" hangingPunct="0">
              <a:defRPr sz="2200" u="sng">
                <a:solidFill>
                  <a:schemeClr val="tx1"/>
                </a:solidFill>
                <a:latin typeface="Arial" panose="020B0604020202020204" pitchFamily="34" charset="0"/>
              </a:defRPr>
            </a:lvl5pPr>
            <a:lvl6pPr marL="2514600" indent="-228600" defTabSz="912813"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912813"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912813"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912813" eaLnBrk="0" fontAlgn="base" hangingPunct="0">
              <a:spcBef>
                <a:spcPct val="0"/>
              </a:spcBef>
              <a:spcAft>
                <a:spcPct val="0"/>
              </a:spcAft>
              <a:defRPr sz="2200" u="sng">
                <a:solidFill>
                  <a:schemeClr val="tx1"/>
                </a:solidFill>
                <a:latin typeface="Arial" panose="020B0604020202020204" pitchFamily="34" charset="0"/>
              </a:defRPr>
            </a:lvl9pPr>
          </a:lstStyle>
          <a:p>
            <a:pPr>
              <a:lnSpc>
                <a:spcPct val="98000"/>
              </a:lnSpc>
            </a:pPr>
            <a:r>
              <a:rPr lang="en-US" altLang="en-US" sz="1800" b="1" u="none">
                <a:latin typeface="AvantGarde" pitchFamily="34" charset="0"/>
              </a:rPr>
              <a:t>No</a:t>
            </a:r>
          </a:p>
        </p:txBody>
      </p:sp>
      <p:sp>
        <p:nvSpPr>
          <p:cNvPr id="115745" name="Rectangle 33"/>
          <p:cNvSpPr>
            <a:spLocks noGrp="1" noChangeArrowheads="1"/>
          </p:cNvSpPr>
          <p:nvPr>
            <p:ph type="title"/>
          </p:nvPr>
        </p:nvSpPr>
        <p:spPr>
          <a:xfrm>
            <a:off x="685800" y="533400"/>
            <a:ext cx="7772400" cy="1143000"/>
          </a:xfrm>
        </p:spPr>
        <p:txBody>
          <a:bodyPr/>
          <a:lstStyle/>
          <a:p>
            <a:pPr algn="l" eaLnBrk="1" hangingPunct="1"/>
            <a:r>
              <a:rPr lang="en-US" altLang="en-US" sz="4000"/>
              <a:t>Example of Flow Chart</a:t>
            </a:r>
          </a:p>
        </p:txBody>
      </p:sp>
      <p:sp>
        <p:nvSpPr>
          <p:cNvPr id="115746" name="Text Box 34"/>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Flow Chart</a:t>
            </a: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685800" y="0"/>
            <a:ext cx="7772400" cy="1143000"/>
          </a:xfrm>
        </p:spPr>
        <p:txBody>
          <a:bodyPr/>
          <a:lstStyle/>
          <a:p>
            <a:pPr algn="l" eaLnBrk="1" hangingPunct="1"/>
            <a:r>
              <a:rPr lang="en-US" altLang="en-US" sz="4000"/>
              <a:t>System Flow Charts</a:t>
            </a:r>
          </a:p>
        </p:txBody>
      </p:sp>
      <p:graphicFrame>
        <p:nvGraphicFramePr>
          <p:cNvPr id="116739" name="Object 3"/>
          <p:cNvGraphicFramePr>
            <a:graphicFrameLocks noChangeAspect="1"/>
          </p:cNvGraphicFramePr>
          <p:nvPr/>
        </p:nvGraphicFramePr>
        <p:xfrm>
          <a:off x="596900" y="1066800"/>
          <a:ext cx="7948613" cy="5265738"/>
        </p:xfrm>
        <a:graphic>
          <a:graphicData uri="http://schemas.openxmlformats.org/presentationml/2006/ole">
            <mc:AlternateContent xmlns:mc="http://schemas.openxmlformats.org/markup-compatibility/2006">
              <mc:Choice xmlns:v="urn:schemas-microsoft-com:vml" Requires="v">
                <p:oleObj spid="_x0000_s116747" name="ABC FlowCharter" r:id="rId4" imgW="8886825" imgH="5886450" progId="ABCFlow">
                  <p:embed/>
                </p:oleObj>
              </mc:Choice>
              <mc:Fallback>
                <p:oleObj name="ABC FlowCharter" r:id="rId4" imgW="8886825" imgH="5886450" progId="ABCFlow">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900" y="1066800"/>
                        <a:ext cx="7948613" cy="5265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6740" name="Text Box 4"/>
          <p:cNvSpPr txBox="1">
            <a:spLocks noChangeArrowheads="1"/>
          </p:cNvSpPr>
          <p:nvPr/>
        </p:nvSpPr>
        <p:spPr bwMode="auto">
          <a:xfrm>
            <a:off x="4267200" y="4419600"/>
            <a:ext cx="19050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800" b="1" u="none">
                <a:solidFill>
                  <a:srgbClr val="FF0000"/>
                </a:solidFill>
                <a:latin typeface="Times New Roman" panose="02020603050405020304" pitchFamily="18" charset="0"/>
              </a:rPr>
              <a:t>Elements of Reliability</a:t>
            </a:r>
            <a:endParaRPr lang="en-US" altLang="en-US" sz="2400" b="1" u="none">
              <a:solidFill>
                <a:srgbClr val="FF0000"/>
              </a:solidFill>
              <a:latin typeface="Times New Roman" panose="02020603050405020304" pitchFamily="18"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Date Placeholder 2"/>
          <p:cNvSpPr>
            <a:spLocks noGrp="1"/>
          </p:cNvSpPr>
          <p:nvPr>
            <p:ph type="dt" sz="quarter" idx="10"/>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400" u="none"/>
              <a:t>Define System Tools</a:t>
            </a:r>
          </a:p>
        </p:txBody>
      </p:sp>
      <p:sp>
        <p:nvSpPr>
          <p:cNvPr id="117763" name="Footer Placeholder 3"/>
          <p:cNvSpPr>
            <a:spLocks noGrp="1"/>
          </p:cNvSpPr>
          <p:nvPr>
            <p:ph type="ftr" sz="quarter" idx="11"/>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400" u="none"/>
              <a:t>Quality Transformation</a:t>
            </a:r>
          </a:p>
        </p:txBody>
      </p:sp>
      <p:sp>
        <p:nvSpPr>
          <p:cNvPr id="117764" name="Slide Number Placeholder 4"/>
          <p:cNvSpPr>
            <a:spLocks noGrp="1"/>
          </p:cNvSpPr>
          <p:nvPr>
            <p:ph type="sldNum" sz="quarter" idx="12"/>
          </p:nvPr>
        </p:nvSpPr>
        <p:spPr>
          <a:noFill/>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fld id="{E12D44E2-9E68-451D-AD18-16BD09F6781A}" type="slidenum">
              <a:rPr lang="en-US" altLang="en-US" sz="1400" u="none"/>
              <a:pPr eaLnBrk="1" hangingPunct="1"/>
              <a:t>113</a:t>
            </a:fld>
            <a:endParaRPr lang="en-US" altLang="en-US" sz="1400" u="none"/>
          </a:p>
        </p:txBody>
      </p:sp>
      <p:sp>
        <p:nvSpPr>
          <p:cNvPr id="117765" name="Rectangle 2"/>
          <p:cNvSpPr>
            <a:spLocks noGrp="1" noChangeArrowheads="1"/>
          </p:cNvSpPr>
          <p:nvPr>
            <p:ph type="title"/>
          </p:nvPr>
        </p:nvSpPr>
        <p:spPr>
          <a:xfrm>
            <a:off x="685800" y="304800"/>
            <a:ext cx="7772400" cy="1143000"/>
          </a:xfrm>
        </p:spPr>
        <p:txBody>
          <a:bodyPr/>
          <a:lstStyle/>
          <a:p>
            <a:pPr eaLnBrk="1" hangingPunct="1"/>
            <a:r>
              <a:rPr lang="en-US" altLang="en-US" sz="4000"/>
              <a:t>Process Flow Charts</a:t>
            </a:r>
          </a:p>
        </p:txBody>
      </p:sp>
      <p:graphicFrame>
        <p:nvGraphicFramePr>
          <p:cNvPr id="117766" name="Object 3"/>
          <p:cNvGraphicFramePr>
            <a:graphicFrameLocks noChangeAspect="1"/>
          </p:cNvGraphicFramePr>
          <p:nvPr/>
        </p:nvGraphicFramePr>
        <p:xfrm>
          <a:off x="701675" y="304800"/>
          <a:ext cx="3870325" cy="5676900"/>
        </p:xfrm>
        <a:graphic>
          <a:graphicData uri="http://schemas.openxmlformats.org/presentationml/2006/ole">
            <mc:AlternateContent xmlns:mc="http://schemas.openxmlformats.org/markup-compatibility/2006">
              <mc:Choice xmlns:v="urn:schemas-microsoft-com:vml" Requires="v">
                <p:oleObj spid="_x0000_s117778" name="ABC FlowCharter" r:id="rId4" imgW="5715000" imgH="8383905" progId="ABCFlow">
                  <p:embed/>
                </p:oleObj>
              </mc:Choice>
              <mc:Fallback>
                <p:oleObj name="ABC FlowCharter" r:id="rId4" imgW="5715000" imgH="8383905" progId="ABCFlow">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675" y="304800"/>
                        <a:ext cx="3870325" cy="567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7767" name="Text Box 4"/>
          <p:cNvSpPr txBox="1">
            <a:spLocks noChangeArrowheads="1"/>
          </p:cNvSpPr>
          <p:nvPr/>
        </p:nvSpPr>
        <p:spPr bwMode="auto">
          <a:xfrm>
            <a:off x="5029200" y="1524000"/>
            <a:ext cx="32766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69863" indent="-169863"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buFontTx/>
              <a:buChar char="•"/>
            </a:pPr>
            <a:r>
              <a:rPr lang="en-US" altLang="en-US" sz="2400" b="1" u="none">
                <a:latin typeface="Times New Roman" panose="02020603050405020304" pitchFamily="18" charset="0"/>
              </a:rPr>
              <a:t>Process flow charts are used to show how a manufacturing process is laid out or functions. </a:t>
            </a:r>
          </a:p>
          <a:p>
            <a:pPr eaLnBrk="1" hangingPunct="1">
              <a:spcBef>
                <a:spcPct val="50000"/>
              </a:spcBef>
              <a:buFontTx/>
              <a:buChar char="•"/>
            </a:pPr>
            <a:r>
              <a:rPr lang="en-US" altLang="en-US" sz="2400" b="1" u="none">
                <a:latin typeface="Times New Roman" panose="02020603050405020304" pitchFamily="18" charset="0"/>
              </a:rPr>
              <a:t>How a PC program functions.</a:t>
            </a:r>
          </a:p>
          <a:p>
            <a:pPr eaLnBrk="1" hangingPunct="1">
              <a:spcBef>
                <a:spcPct val="50000"/>
              </a:spcBef>
              <a:buFontTx/>
              <a:buChar char="•"/>
            </a:pPr>
            <a:r>
              <a:rPr lang="en-US" altLang="en-US" sz="2400" b="1" u="none">
                <a:latin typeface="Times New Roman" panose="02020603050405020304" pitchFamily="18" charset="0"/>
              </a:rPr>
              <a:t>Or how a system such as an ordering or shipping system may operate, etc..</a:t>
            </a:r>
          </a:p>
        </p:txBody>
      </p:sp>
      <p:sp>
        <p:nvSpPr>
          <p:cNvPr id="117768" name="Rectangle 5"/>
          <p:cNvSpPr>
            <a:spLocks noChangeArrowheads="1"/>
          </p:cNvSpPr>
          <p:nvPr/>
        </p:nvSpPr>
        <p:spPr bwMode="auto">
          <a:xfrm>
            <a:off x="304800" y="6096000"/>
            <a:ext cx="8610600" cy="609600"/>
          </a:xfrm>
          <a:prstGeom prst="rect">
            <a:avLst/>
          </a:prstGeom>
          <a:solidFill>
            <a:srgbClr val="CBCFD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17769" name="Text Box 6"/>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Flow Chart</a:t>
            </a:r>
          </a:p>
        </p:txBody>
      </p:sp>
      <p:sp>
        <p:nvSpPr>
          <p:cNvPr id="117770" name="AutoShape 7">
            <a:hlinkClick r:id="rId6" action="ppaction://hlinksldjump" highlightClick="1"/>
          </p:cNvPr>
          <p:cNvSpPr>
            <a:spLocks noChangeArrowheads="1"/>
          </p:cNvSpPr>
          <p:nvPr/>
        </p:nvSpPr>
        <p:spPr bwMode="auto">
          <a:xfrm>
            <a:off x="457200" y="62484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17771" name="Text Box 8"/>
          <p:cNvSpPr txBox="1">
            <a:spLocks noChangeArrowheads="1"/>
          </p:cNvSpPr>
          <p:nvPr/>
        </p:nvSpPr>
        <p:spPr bwMode="auto">
          <a:xfrm>
            <a:off x="914400" y="6324600"/>
            <a:ext cx="762000" cy="33655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i="1" u="none">
                <a:solidFill>
                  <a:schemeClr val="accent1"/>
                </a:solidFill>
              </a:rPr>
              <a:t>Menu</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algn="l" eaLnBrk="1" hangingPunct="1"/>
            <a:r>
              <a:rPr lang="en-US" altLang="en-US" sz="4000"/>
              <a:t>   Force Field  Analysis</a:t>
            </a:r>
          </a:p>
        </p:txBody>
      </p:sp>
      <p:sp>
        <p:nvSpPr>
          <p:cNvPr id="118787" name="Rectangle 3"/>
          <p:cNvSpPr>
            <a:spLocks noGrp="1" noChangeArrowheads="1"/>
          </p:cNvSpPr>
          <p:nvPr>
            <p:ph type="body" idx="1"/>
          </p:nvPr>
        </p:nvSpPr>
        <p:spPr>
          <a:xfrm>
            <a:off x="609600" y="1219200"/>
            <a:ext cx="7696200" cy="5181600"/>
          </a:xfrm>
        </p:spPr>
        <p:txBody>
          <a:bodyPr/>
          <a:lstStyle/>
          <a:p>
            <a:pPr marL="0" indent="0" eaLnBrk="1" hangingPunct="1">
              <a:lnSpc>
                <a:spcPct val="90000"/>
              </a:lnSpc>
              <a:buFontTx/>
              <a:buNone/>
            </a:pPr>
            <a:r>
              <a:rPr lang="en-US" altLang="en-US" sz="2400" b="1" i="1">
                <a:solidFill>
                  <a:schemeClr val="accent2"/>
                </a:solidFill>
                <a:latin typeface="Times New Roman" panose="02020603050405020304" pitchFamily="18" charset="0"/>
              </a:rPr>
              <a:t>Force field analysis identifies two sets of forces: those that help you close the gap between where you are now and where you want to be (driving forces), and those that hinder you (restraining forces).</a:t>
            </a:r>
          </a:p>
          <a:p>
            <a:pPr marL="0" indent="0" eaLnBrk="1" hangingPunct="1">
              <a:lnSpc>
                <a:spcPct val="90000"/>
              </a:lnSpc>
              <a:buFontTx/>
              <a:buNone/>
            </a:pPr>
            <a:endParaRPr lang="en-US" altLang="en-US" sz="1600" b="1" i="1">
              <a:solidFill>
                <a:schemeClr val="accent2"/>
              </a:solidFill>
              <a:latin typeface="Times New Roman" panose="02020603050405020304" pitchFamily="18" charset="0"/>
            </a:endParaRPr>
          </a:p>
          <a:p>
            <a:pPr marL="0" indent="0" eaLnBrk="1" hangingPunct="1">
              <a:lnSpc>
                <a:spcPct val="90000"/>
              </a:lnSpc>
              <a:buFontTx/>
              <a:buNone/>
            </a:pPr>
            <a:r>
              <a:rPr lang="en-US" altLang="en-US" sz="2000" b="1">
                <a:latin typeface="Times New Roman" panose="02020603050405020304" pitchFamily="18" charset="0"/>
              </a:rPr>
              <a:t>Putting it to work:</a:t>
            </a:r>
            <a:endParaRPr lang="en-US" altLang="en-US" sz="2000">
              <a:latin typeface="Times New Roman" panose="02020603050405020304" pitchFamily="18" charset="0"/>
            </a:endParaRPr>
          </a:p>
          <a:p>
            <a:pPr marL="522288" lvl="1" eaLnBrk="1" hangingPunct="1">
              <a:lnSpc>
                <a:spcPct val="90000"/>
              </a:lnSpc>
              <a:buFont typeface="Wingdings" panose="05000000000000000000" pitchFamily="2" charset="2"/>
              <a:buChar char="§"/>
            </a:pPr>
            <a:r>
              <a:rPr lang="en-US" altLang="en-US" sz="2400">
                <a:latin typeface="Times New Roman" panose="02020603050405020304" pitchFamily="18" charset="0"/>
              </a:rPr>
              <a:t>Begin by drawing a horizontal line through the middle of a flip chart. This line represents the current level. For clarity, it's best to write down exactly what "current level" we're talking about - as shown in the example on the right. Also, label the top of the chart "restraining forces" ~ these are keeping the level from moving higher. Label the bottom "driving forces ~ these are pushing up the level.</a:t>
            </a:r>
          </a:p>
        </p:txBody>
      </p:sp>
      <p:pic>
        <p:nvPicPr>
          <p:cNvPr id="118788"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4572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algn="l" eaLnBrk="1" hangingPunct="1"/>
            <a:r>
              <a:rPr lang="en-US" altLang="en-US" sz="4000"/>
              <a:t>   Force Field  Analysis</a:t>
            </a:r>
          </a:p>
        </p:txBody>
      </p:sp>
      <p:sp>
        <p:nvSpPr>
          <p:cNvPr id="119811" name="Rectangle 3"/>
          <p:cNvSpPr>
            <a:spLocks noGrp="1" noChangeArrowheads="1"/>
          </p:cNvSpPr>
          <p:nvPr>
            <p:ph type="body" idx="1"/>
          </p:nvPr>
        </p:nvSpPr>
        <p:spPr>
          <a:xfrm>
            <a:off x="457200" y="1219200"/>
            <a:ext cx="8229600" cy="5181600"/>
          </a:xfrm>
        </p:spPr>
        <p:txBody>
          <a:bodyPr/>
          <a:lstStyle/>
          <a:p>
            <a:pPr marL="522288" lvl="1" eaLnBrk="1" hangingPunct="1">
              <a:lnSpc>
                <a:spcPct val="90000"/>
              </a:lnSpc>
              <a:buFont typeface="Wingdings" panose="05000000000000000000" pitchFamily="2" charset="2"/>
              <a:buChar char="§"/>
            </a:pPr>
            <a:r>
              <a:rPr lang="en-US" altLang="en-US" sz="2400">
                <a:latin typeface="Times New Roman" panose="02020603050405020304" pitchFamily="18" charset="0"/>
              </a:rPr>
              <a:t>Start with the top half of the sheet. Brainstorm all the different restraining forces that are holding or pushing down the current level. Write all ideas above the horizontal line</a:t>
            </a:r>
            <a:r>
              <a:rPr lang="en-US" altLang="en-US" sz="2400" i="1">
                <a:latin typeface="Times New Roman" panose="02020603050405020304" pitchFamily="18" charset="0"/>
              </a:rPr>
              <a:t>.  Next</a:t>
            </a:r>
            <a:r>
              <a:rPr lang="en-US" altLang="en-US" sz="2400">
                <a:latin typeface="Times New Roman" panose="02020603050405020304" pitchFamily="18" charset="0"/>
              </a:rPr>
              <a:t> ~ use brainstorming to identify all the positive driving forces.  Write these below the line to show that they're pushing up the current level. As a last step, you may be able to combine related items; other items may need additional explanation or clarification.</a:t>
            </a:r>
          </a:p>
          <a:p>
            <a:pPr marL="522288" lvl="1" eaLnBrk="1" hangingPunct="1">
              <a:lnSpc>
                <a:spcPct val="90000"/>
              </a:lnSpc>
              <a:buFont typeface="Wingdings" panose="05000000000000000000" pitchFamily="2" charset="2"/>
              <a:buChar char="§"/>
            </a:pPr>
            <a:r>
              <a:rPr lang="en-US" altLang="en-US" sz="2400">
                <a:latin typeface="Times New Roman" panose="02020603050405020304" pitchFamily="18" charset="0"/>
              </a:rPr>
              <a:t>Evaluate each factor as assess its relative impact. Use this information to develop specific actions for reducing or eliminating the restraining forces (top half) and increasing or adding to the driving forces (bottom half).</a:t>
            </a:r>
          </a:p>
          <a:p>
            <a:pPr marL="522288" lvl="1" eaLnBrk="1" hangingPunct="1">
              <a:lnSpc>
                <a:spcPct val="90000"/>
              </a:lnSpc>
              <a:buFont typeface="Wingdings" panose="05000000000000000000" pitchFamily="2" charset="2"/>
              <a:buChar char="§"/>
            </a:pPr>
            <a:r>
              <a:rPr lang="en-US" altLang="en-US" sz="2400">
                <a:latin typeface="Times New Roman" panose="02020603050405020304" pitchFamily="18" charset="0"/>
              </a:rPr>
              <a:t>Use force field analysis to analyze the current level of CI implementation in your department (or division, site, work unit, etc.)</a:t>
            </a:r>
          </a:p>
        </p:txBody>
      </p:sp>
      <p:pic>
        <p:nvPicPr>
          <p:cNvPr id="119812"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4572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457200" y="152400"/>
            <a:ext cx="8229600" cy="1143000"/>
          </a:xfrm>
        </p:spPr>
        <p:txBody>
          <a:bodyPr/>
          <a:lstStyle/>
          <a:p>
            <a:pPr algn="l" eaLnBrk="1" hangingPunct="1"/>
            <a:r>
              <a:rPr lang="en-US" altLang="en-US" sz="4000"/>
              <a:t>   Force Field  Analysis</a:t>
            </a:r>
          </a:p>
        </p:txBody>
      </p:sp>
      <p:sp>
        <p:nvSpPr>
          <p:cNvPr id="120835" name="Rectangle 4"/>
          <p:cNvSpPr>
            <a:spLocks noChangeArrowheads="1"/>
          </p:cNvSpPr>
          <p:nvPr/>
        </p:nvSpPr>
        <p:spPr bwMode="auto">
          <a:xfrm>
            <a:off x="838200" y="2057400"/>
            <a:ext cx="7680325" cy="3932238"/>
          </a:xfrm>
          <a:prstGeom prst="rect">
            <a:avLst/>
          </a:prstGeom>
          <a:solidFill>
            <a:srgbClr val="FFFFFF"/>
          </a:solidFill>
          <a:ln w="38100">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20836" name="Text Box 5"/>
          <p:cNvSpPr txBox="1">
            <a:spLocks noChangeArrowheads="1"/>
          </p:cNvSpPr>
          <p:nvPr/>
        </p:nvSpPr>
        <p:spPr bwMode="auto">
          <a:xfrm>
            <a:off x="1006475" y="2590800"/>
            <a:ext cx="1006475" cy="549275"/>
          </a:xfrm>
          <a:prstGeom prst="rect">
            <a:avLst/>
          </a:prstGeom>
          <a:solidFill>
            <a:srgbClr val="FFFFFF"/>
          </a:solidFill>
          <a:ln w="9525">
            <a:solidFill>
              <a:srgbClr val="FFFFFF"/>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All meetings seen as waste of time</a:t>
            </a:r>
            <a:endParaRPr lang="en-US" altLang="en-US" sz="1800" u="none"/>
          </a:p>
        </p:txBody>
      </p:sp>
      <p:sp>
        <p:nvSpPr>
          <p:cNvPr id="120837" name="Text Box 6"/>
          <p:cNvSpPr txBox="1">
            <a:spLocks noChangeArrowheads="1"/>
          </p:cNvSpPr>
          <p:nvPr/>
        </p:nvSpPr>
        <p:spPr bwMode="auto">
          <a:xfrm>
            <a:off x="2286000" y="2590800"/>
            <a:ext cx="1006475" cy="549275"/>
          </a:xfrm>
          <a:prstGeom prst="rect">
            <a:avLst/>
          </a:prstGeom>
          <a:solidFill>
            <a:srgbClr val="FFFFFF"/>
          </a:solidFill>
          <a:ln w="9525">
            <a:solidFill>
              <a:srgbClr val="FFFFFF"/>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No clear purpose  for meetings</a:t>
            </a:r>
            <a:endParaRPr lang="en-US" altLang="en-US" sz="1800" u="none"/>
          </a:p>
        </p:txBody>
      </p:sp>
      <p:sp>
        <p:nvSpPr>
          <p:cNvPr id="120838" name="Text Box 7"/>
          <p:cNvSpPr txBox="1">
            <a:spLocks noChangeArrowheads="1"/>
          </p:cNvSpPr>
          <p:nvPr/>
        </p:nvSpPr>
        <p:spPr bwMode="auto">
          <a:xfrm>
            <a:off x="3657600" y="2590800"/>
            <a:ext cx="1006475" cy="731838"/>
          </a:xfrm>
          <a:prstGeom prst="rect">
            <a:avLst/>
          </a:prstGeom>
          <a:solidFill>
            <a:srgbClr val="FFFFFF"/>
          </a:solidFill>
          <a:ln w="9525">
            <a:solidFill>
              <a:srgbClr val="FFFFFF"/>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People can't get away from their "real work"</a:t>
            </a:r>
            <a:endParaRPr lang="en-US" altLang="en-US" sz="1800" u="none"/>
          </a:p>
        </p:txBody>
      </p:sp>
      <p:sp>
        <p:nvSpPr>
          <p:cNvPr id="120839" name="Text Box 8"/>
          <p:cNvSpPr txBox="1">
            <a:spLocks noChangeArrowheads="1"/>
          </p:cNvSpPr>
          <p:nvPr/>
        </p:nvSpPr>
        <p:spPr bwMode="auto">
          <a:xfrm>
            <a:off x="4846638" y="2590800"/>
            <a:ext cx="1006475" cy="549275"/>
          </a:xfrm>
          <a:prstGeom prst="rect">
            <a:avLst/>
          </a:prstGeom>
          <a:solidFill>
            <a:srgbClr val="FFFFFF"/>
          </a:solidFill>
          <a:ln w="9525">
            <a:solidFill>
              <a:srgbClr val="FFFFFF"/>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Insufficient meeting space</a:t>
            </a:r>
            <a:endParaRPr lang="en-US" altLang="en-US" sz="1800" u="none"/>
          </a:p>
        </p:txBody>
      </p:sp>
      <p:sp>
        <p:nvSpPr>
          <p:cNvPr id="120840" name="Text Box 9"/>
          <p:cNvSpPr txBox="1">
            <a:spLocks noChangeArrowheads="1"/>
          </p:cNvSpPr>
          <p:nvPr/>
        </p:nvSpPr>
        <p:spPr bwMode="auto">
          <a:xfrm>
            <a:off x="5943600" y="2590800"/>
            <a:ext cx="1371600" cy="549275"/>
          </a:xfrm>
          <a:prstGeom prst="rect">
            <a:avLst/>
          </a:prstGeom>
          <a:solidFill>
            <a:srgbClr val="FFFFFF"/>
          </a:solidFill>
          <a:ln w="9525">
            <a:solidFill>
              <a:srgbClr val="FFFFFF"/>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All meetings No one trained in meeting management</a:t>
            </a:r>
            <a:endParaRPr lang="en-US" altLang="en-US" sz="1800" u="none"/>
          </a:p>
        </p:txBody>
      </p:sp>
      <p:sp>
        <p:nvSpPr>
          <p:cNvPr id="120841" name="Text Box 10"/>
          <p:cNvSpPr txBox="1">
            <a:spLocks noChangeArrowheads="1"/>
          </p:cNvSpPr>
          <p:nvPr/>
        </p:nvSpPr>
        <p:spPr bwMode="auto">
          <a:xfrm>
            <a:off x="7407275" y="2590800"/>
            <a:ext cx="1006475" cy="457200"/>
          </a:xfrm>
          <a:prstGeom prst="rect">
            <a:avLst/>
          </a:prstGeom>
          <a:solidFill>
            <a:srgbClr val="FFFFFF"/>
          </a:solidFill>
          <a:ln w="9525">
            <a:solidFill>
              <a:srgbClr val="FFFFFF"/>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Not enough equipment</a:t>
            </a:r>
            <a:endParaRPr lang="en-US" altLang="en-US" sz="1800" u="none"/>
          </a:p>
        </p:txBody>
      </p:sp>
      <p:sp>
        <p:nvSpPr>
          <p:cNvPr id="120842" name="Text Box 11"/>
          <p:cNvSpPr txBox="1">
            <a:spLocks noChangeArrowheads="1"/>
          </p:cNvSpPr>
          <p:nvPr/>
        </p:nvSpPr>
        <p:spPr bwMode="auto">
          <a:xfrm>
            <a:off x="3657600" y="2133600"/>
            <a:ext cx="1646238" cy="365125"/>
          </a:xfrm>
          <a:prstGeom prst="rect">
            <a:avLst/>
          </a:prstGeom>
          <a:solidFill>
            <a:srgbClr val="FFFFFF"/>
          </a:solidFill>
          <a:ln w="9525">
            <a:solidFill>
              <a:srgbClr val="FFFFFF"/>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Restraining Forces</a:t>
            </a:r>
            <a:endParaRPr lang="en-US" altLang="en-US" sz="1800" u="none"/>
          </a:p>
        </p:txBody>
      </p:sp>
      <p:sp>
        <p:nvSpPr>
          <p:cNvPr id="120843" name="Text Box 12"/>
          <p:cNvSpPr txBox="1">
            <a:spLocks noChangeArrowheads="1"/>
          </p:cNvSpPr>
          <p:nvPr/>
        </p:nvSpPr>
        <p:spPr bwMode="auto">
          <a:xfrm>
            <a:off x="1189038" y="4784725"/>
            <a:ext cx="1006475" cy="4572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Management support</a:t>
            </a:r>
            <a:endParaRPr lang="en-US" altLang="en-US" sz="1800" u="none"/>
          </a:p>
        </p:txBody>
      </p:sp>
      <p:sp>
        <p:nvSpPr>
          <p:cNvPr id="120844" name="Text Box 13"/>
          <p:cNvSpPr txBox="1">
            <a:spLocks noChangeArrowheads="1"/>
          </p:cNvSpPr>
          <p:nvPr/>
        </p:nvSpPr>
        <p:spPr bwMode="auto">
          <a:xfrm>
            <a:off x="2286000" y="4694238"/>
            <a:ext cx="1189038" cy="547687"/>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Training on how to conduct effective meetings</a:t>
            </a:r>
          </a:p>
          <a:p>
            <a:pPr eaLnBrk="1" hangingPunct="1"/>
            <a:endParaRPr lang="en-US" altLang="en-US" sz="1800" u="none"/>
          </a:p>
        </p:txBody>
      </p:sp>
      <p:sp>
        <p:nvSpPr>
          <p:cNvPr id="120845" name="Text Box 14"/>
          <p:cNvSpPr txBox="1">
            <a:spLocks noChangeArrowheads="1"/>
          </p:cNvSpPr>
          <p:nvPr/>
        </p:nvSpPr>
        <p:spPr bwMode="auto">
          <a:xfrm>
            <a:off x="3567113" y="4602163"/>
            <a:ext cx="1004887" cy="731837"/>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Clear understanding of meeting objectives</a:t>
            </a:r>
            <a:endParaRPr lang="en-US" altLang="en-US" sz="1800" u="none"/>
          </a:p>
        </p:txBody>
      </p:sp>
      <p:sp>
        <p:nvSpPr>
          <p:cNvPr id="120846" name="Text Box 15"/>
          <p:cNvSpPr txBox="1">
            <a:spLocks noChangeArrowheads="1"/>
          </p:cNvSpPr>
          <p:nvPr/>
        </p:nvSpPr>
        <p:spPr bwMode="auto">
          <a:xfrm>
            <a:off x="4664075" y="4784725"/>
            <a:ext cx="1006475" cy="54927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Availability of meeting facilitators</a:t>
            </a:r>
            <a:endParaRPr lang="en-US" altLang="en-US" sz="1800" u="none"/>
          </a:p>
        </p:txBody>
      </p:sp>
      <p:sp>
        <p:nvSpPr>
          <p:cNvPr id="120847" name="Text Box 16"/>
          <p:cNvSpPr txBox="1">
            <a:spLocks noChangeArrowheads="1"/>
          </p:cNvSpPr>
          <p:nvPr/>
        </p:nvSpPr>
        <p:spPr bwMode="auto">
          <a:xfrm>
            <a:off x="5761038" y="4784725"/>
            <a:ext cx="1371600" cy="54927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People are frustrated with current meeting effectiveness</a:t>
            </a:r>
            <a:endParaRPr lang="en-US" altLang="en-US" sz="1800" u="none"/>
          </a:p>
        </p:txBody>
      </p:sp>
      <p:sp>
        <p:nvSpPr>
          <p:cNvPr id="120848" name="Text Box 17"/>
          <p:cNvSpPr txBox="1">
            <a:spLocks noChangeArrowheads="1"/>
          </p:cNvSpPr>
          <p:nvPr/>
        </p:nvSpPr>
        <p:spPr bwMode="auto">
          <a:xfrm>
            <a:off x="7224713" y="4784725"/>
            <a:ext cx="1004887" cy="54927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Adequate meeting facilities</a:t>
            </a:r>
            <a:endParaRPr lang="en-US" altLang="en-US" sz="1800" u="none"/>
          </a:p>
        </p:txBody>
      </p:sp>
      <p:sp>
        <p:nvSpPr>
          <p:cNvPr id="120849" name="Text Box 18"/>
          <p:cNvSpPr txBox="1">
            <a:spLocks noChangeArrowheads="1"/>
          </p:cNvSpPr>
          <p:nvPr/>
        </p:nvSpPr>
        <p:spPr bwMode="auto">
          <a:xfrm>
            <a:off x="4024313" y="3779838"/>
            <a:ext cx="1189037" cy="274637"/>
          </a:xfrm>
          <a:prstGeom prst="rect">
            <a:avLst/>
          </a:prstGeom>
          <a:solidFill>
            <a:srgbClr val="FFFFFF"/>
          </a:solidFill>
          <a:ln w="9525">
            <a:solidFill>
              <a:srgbClr val="FFFFFF"/>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Effectiveness</a:t>
            </a:r>
            <a:endParaRPr lang="en-US" altLang="en-US" sz="1800" u="none"/>
          </a:p>
        </p:txBody>
      </p:sp>
      <p:sp>
        <p:nvSpPr>
          <p:cNvPr id="120850" name="Text Box 19"/>
          <p:cNvSpPr txBox="1">
            <a:spLocks noChangeArrowheads="1"/>
          </p:cNvSpPr>
          <p:nvPr/>
        </p:nvSpPr>
        <p:spPr bwMode="auto">
          <a:xfrm>
            <a:off x="4114800" y="4144963"/>
            <a:ext cx="1006475" cy="366712"/>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Of Meetings</a:t>
            </a:r>
            <a:endParaRPr lang="en-US" altLang="en-US" sz="1800" u="none"/>
          </a:p>
        </p:txBody>
      </p:sp>
      <p:sp>
        <p:nvSpPr>
          <p:cNvPr id="120851" name="Line 20"/>
          <p:cNvSpPr>
            <a:spLocks noChangeShapeType="1"/>
          </p:cNvSpPr>
          <p:nvPr/>
        </p:nvSpPr>
        <p:spPr bwMode="auto">
          <a:xfrm>
            <a:off x="914400" y="4144963"/>
            <a:ext cx="758983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0852" name="Text Box 21"/>
          <p:cNvSpPr txBox="1">
            <a:spLocks noChangeArrowheads="1"/>
          </p:cNvSpPr>
          <p:nvPr/>
        </p:nvSpPr>
        <p:spPr bwMode="auto">
          <a:xfrm>
            <a:off x="3932238" y="5608638"/>
            <a:ext cx="1554162" cy="274637"/>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200" b="1" u="none">
                <a:latin typeface="Times New Roman" panose="02020603050405020304" pitchFamily="18" charset="0"/>
              </a:rPr>
              <a:t>Driving Forces</a:t>
            </a:r>
            <a:endParaRPr lang="en-US" altLang="en-US" sz="1800" u="none"/>
          </a:p>
        </p:txBody>
      </p:sp>
      <p:sp>
        <p:nvSpPr>
          <p:cNvPr id="120853" name="Line 22"/>
          <p:cNvSpPr>
            <a:spLocks noChangeShapeType="1"/>
          </p:cNvSpPr>
          <p:nvPr/>
        </p:nvSpPr>
        <p:spPr bwMode="auto">
          <a:xfrm rot="-10773957">
            <a:off x="1555750" y="3597275"/>
            <a:ext cx="0" cy="1004888"/>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0854" name="Line 23"/>
          <p:cNvSpPr>
            <a:spLocks noChangeShapeType="1"/>
          </p:cNvSpPr>
          <p:nvPr/>
        </p:nvSpPr>
        <p:spPr bwMode="auto">
          <a:xfrm rot="-10773957">
            <a:off x="8047038" y="3597275"/>
            <a:ext cx="1587" cy="1004888"/>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0855" name="Text Box 24"/>
          <p:cNvSpPr txBox="1">
            <a:spLocks noChangeArrowheads="1"/>
          </p:cNvSpPr>
          <p:nvPr/>
        </p:nvSpPr>
        <p:spPr bwMode="auto">
          <a:xfrm>
            <a:off x="914400" y="990600"/>
            <a:ext cx="76200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b="1" u="none">
                <a:latin typeface="Times New Roman" panose="02020603050405020304" pitchFamily="18" charset="0"/>
              </a:rPr>
              <a:t>EXAMPLE:</a:t>
            </a:r>
            <a:r>
              <a:rPr lang="en-US" altLang="en-US" sz="2000" u="none">
                <a:latin typeface="Times New Roman" panose="02020603050405020304" pitchFamily="18" charset="0"/>
              </a:rPr>
              <a:t>  To improve the effectiveness of meetings, we'd want to increase the driving forces - or add new ones - while decreasing or eliminating the restraining forces shown above the horizontal line.</a:t>
            </a:r>
            <a:r>
              <a:rPr lang="en-US" altLang="en-US" sz="1800" u="none"/>
              <a:t> </a:t>
            </a:r>
          </a:p>
        </p:txBody>
      </p:sp>
      <p:pic>
        <p:nvPicPr>
          <p:cNvPr id="120856" name="Picture 25"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4572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57" name="Text Box 26"/>
          <p:cNvSpPr txBox="1">
            <a:spLocks noChangeArrowheads="1"/>
          </p:cNvSpPr>
          <p:nvPr/>
        </p:nvSpPr>
        <p:spPr bwMode="auto">
          <a:xfrm>
            <a:off x="6248400" y="6324600"/>
            <a:ext cx="2667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Forced Field Analysis</a:t>
            </a:r>
          </a:p>
        </p:txBody>
      </p:sp>
      <p:sp>
        <p:nvSpPr>
          <p:cNvPr id="120858" name="AutoShape 27">
            <a:hlinkClick r:id="rId4" action="ppaction://hlinksldjump" highlightClick="1"/>
          </p:cNvPr>
          <p:cNvSpPr>
            <a:spLocks noChangeArrowheads="1"/>
          </p:cNvSpPr>
          <p:nvPr/>
        </p:nvSpPr>
        <p:spPr bwMode="auto">
          <a:xfrm>
            <a:off x="304800" y="6248400"/>
            <a:ext cx="304800" cy="3810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57200" y="0"/>
            <a:ext cx="8229600" cy="1143000"/>
          </a:xfrm>
        </p:spPr>
        <p:txBody>
          <a:bodyPr/>
          <a:lstStyle/>
          <a:p>
            <a:pPr algn="l" eaLnBrk="1" hangingPunct="1"/>
            <a:r>
              <a:rPr lang="en-US" altLang="en-US" sz="4000"/>
              <a:t>      Gantt Chart</a:t>
            </a:r>
          </a:p>
        </p:txBody>
      </p:sp>
      <p:sp>
        <p:nvSpPr>
          <p:cNvPr id="121859" name="Rectangle 3"/>
          <p:cNvSpPr>
            <a:spLocks noGrp="1" noChangeArrowheads="1"/>
          </p:cNvSpPr>
          <p:nvPr>
            <p:ph type="body" idx="1"/>
          </p:nvPr>
        </p:nvSpPr>
        <p:spPr>
          <a:xfrm>
            <a:off x="457200" y="990600"/>
            <a:ext cx="8229600" cy="5638800"/>
          </a:xfrm>
        </p:spPr>
        <p:txBody>
          <a:bodyPr/>
          <a:lstStyle/>
          <a:p>
            <a:pPr marL="0" indent="0" eaLnBrk="1" hangingPunct="1">
              <a:lnSpc>
                <a:spcPct val="90000"/>
              </a:lnSpc>
              <a:buFontTx/>
              <a:buNone/>
            </a:pPr>
            <a:r>
              <a:rPr lang="en-US" altLang="en-US" sz="1800" i="1">
                <a:latin typeface="Times New Roman" panose="02020603050405020304" pitchFamily="18" charset="0"/>
              </a:rPr>
              <a:t>The Gantt chart helps to organize an individual or a team's plan for implementing its proposed solution. It documents what is to be accomplished, by whom and when. The chart also allows a group to document the assumptions underlying their plan. For example, if it's based on installation of equipment by May 15, that assumption can be noted. The group can develop contingency plans in case the deadline slips.</a:t>
            </a:r>
          </a:p>
          <a:p>
            <a:pPr marL="0" indent="0" eaLnBrk="1" hangingPunct="1">
              <a:lnSpc>
                <a:spcPct val="90000"/>
              </a:lnSpc>
              <a:buFontTx/>
              <a:buNone/>
            </a:pPr>
            <a:endParaRPr lang="en-US" altLang="en-US" sz="1800" b="1" i="1">
              <a:latin typeface="Times New Roman" panose="02020603050405020304" pitchFamily="18" charset="0"/>
            </a:endParaRPr>
          </a:p>
          <a:p>
            <a:pPr marL="0" indent="0" eaLnBrk="1" hangingPunct="1">
              <a:lnSpc>
                <a:spcPct val="90000"/>
              </a:lnSpc>
              <a:buFontTx/>
              <a:buNone/>
            </a:pPr>
            <a:r>
              <a:rPr lang="en-US" altLang="en-US" sz="1800" b="1">
                <a:latin typeface="Times New Roman" panose="02020603050405020304" pitchFamily="18" charset="0"/>
              </a:rPr>
              <a:t>Putting it to work:</a:t>
            </a:r>
            <a:endParaRPr lang="en-US" altLang="en-US" sz="1800">
              <a:latin typeface="Times New Roman" panose="02020603050405020304" pitchFamily="18" charset="0"/>
            </a:endParaRPr>
          </a:p>
          <a:p>
            <a:pPr marL="0" indent="0" eaLnBrk="1" hangingPunct="1">
              <a:lnSpc>
                <a:spcPct val="90000"/>
              </a:lnSpc>
              <a:buFont typeface="Wingdings" panose="05000000000000000000" pitchFamily="2" charset="2"/>
              <a:buNone/>
            </a:pPr>
            <a:r>
              <a:rPr lang="en-US" altLang="en-US" sz="2000">
                <a:latin typeface="Times New Roman" panose="02020603050405020304" pitchFamily="18" charset="0"/>
              </a:rPr>
              <a:t>What occurs before the chart itself is created is crucial to the effectiveness of this tool.  Here are the steps:</a:t>
            </a:r>
          </a:p>
          <a:p>
            <a:pPr lvl="1" eaLnBrk="1" hangingPunct="1">
              <a:lnSpc>
                <a:spcPct val="90000"/>
              </a:lnSpc>
              <a:buFont typeface="Wingdings" panose="05000000000000000000" pitchFamily="2" charset="2"/>
              <a:buChar char="§"/>
            </a:pPr>
            <a:r>
              <a:rPr lang="en-US" altLang="en-US" sz="1800">
                <a:latin typeface="Times New Roman" panose="02020603050405020304" pitchFamily="18" charset="0"/>
              </a:rPr>
              <a:t>Brainstorm all the tasks that need to be carried out as part of implementation.</a:t>
            </a:r>
          </a:p>
          <a:p>
            <a:pPr lvl="1" eaLnBrk="1" hangingPunct="1">
              <a:lnSpc>
                <a:spcPct val="90000"/>
              </a:lnSpc>
              <a:buFont typeface="Wingdings" panose="05000000000000000000" pitchFamily="2" charset="2"/>
              <a:buChar char="§"/>
            </a:pPr>
            <a:r>
              <a:rPr lang="en-US" altLang="en-US" sz="1800">
                <a:latin typeface="Times New Roman" panose="02020603050405020304" pitchFamily="18" charset="0"/>
              </a:rPr>
              <a:t>Assign responsibility for each task to a team member and/or to people outside the team.</a:t>
            </a:r>
          </a:p>
          <a:p>
            <a:pPr lvl="1" eaLnBrk="1" hangingPunct="1">
              <a:lnSpc>
                <a:spcPct val="90000"/>
              </a:lnSpc>
              <a:buFont typeface="Wingdings" panose="05000000000000000000" pitchFamily="2" charset="2"/>
              <a:buChar char="§"/>
            </a:pPr>
            <a:r>
              <a:rPr lang="en-US" altLang="en-US" sz="1800">
                <a:latin typeface="Times New Roman" panose="02020603050405020304" pitchFamily="18" charset="0"/>
              </a:rPr>
              <a:t>Decide how long each task will take, when it can be started and when it's to be completed.</a:t>
            </a:r>
          </a:p>
          <a:p>
            <a:pPr lvl="1" eaLnBrk="1" hangingPunct="1">
              <a:lnSpc>
                <a:spcPct val="90000"/>
              </a:lnSpc>
              <a:buFont typeface="Wingdings" panose="05000000000000000000" pitchFamily="2" charset="2"/>
              <a:buChar char="§"/>
            </a:pPr>
            <a:r>
              <a:rPr lang="en-US" altLang="en-US" sz="1800">
                <a:latin typeface="Times New Roman" panose="02020603050405020304" pitchFamily="18" charset="0"/>
              </a:rPr>
              <a:t>Enter this information on the chart, sequencing and overlapping the various steps as appropriate.</a:t>
            </a:r>
          </a:p>
          <a:p>
            <a:pPr lvl="1" eaLnBrk="1" hangingPunct="1">
              <a:lnSpc>
                <a:spcPct val="90000"/>
              </a:lnSpc>
              <a:buFont typeface="Wingdings" panose="05000000000000000000" pitchFamily="2" charset="2"/>
              <a:buChar char="§"/>
            </a:pPr>
            <a:r>
              <a:rPr lang="en-US" altLang="en-US" sz="1800">
                <a:latin typeface="Times New Roman" panose="02020603050405020304" pitchFamily="18" charset="0"/>
              </a:rPr>
              <a:t>Document the assumptions on which the plan is based and the contingency plans to implement if those assumptions are not valid.</a:t>
            </a:r>
            <a:endParaRPr lang="en-US" altLang="en-US" sz="1800" b="1">
              <a:latin typeface="Times New Roman" panose="02020603050405020304" pitchFamily="18" charset="0"/>
            </a:endParaRPr>
          </a:p>
          <a:p>
            <a:pPr marL="0" indent="0" eaLnBrk="1" hangingPunct="1">
              <a:lnSpc>
                <a:spcPct val="80000"/>
              </a:lnSpc>
              <a:buFontTx/>
              <a:buNone/>
            </a:pPr>
            <a:endParaRPr lang="en-US" altLang="en-US" sz="2000" b="1">
              <a:latin typeface="Times New Roman" panose="02020603050405020304" pitchFamily="18" charset="0"/>
            </a:endParaRPr>
          </a:p>
          <a:p>
            <a:pPr marL="0" indent="0" algn="ctr" eaLnBrk="1" hangingPunct="1">
              <a:lnSpc>
                <a:spcPct val="80000"/>
              </a:lnSpc>
              <a:buFontTx/>
              <a:buNone/>
            </a:pPr>
            <a:endParaRPr lang="en-US" altLang="en-US" sz="1600">
              <a:solidFill>
                <a:schemeClr val="accent2"/>
              </a:solidFill>
            </a:endParaRPr>
          </a:p>
        </p:txBody>
      </p:sp>
      <p:pic>
        <p:nvPicPr>
          <p:cNvPr id="121860"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810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1" name="Text Box 5"/>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Gantt Chart</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1447800" y="152400"/>
            <a:ext cx="7239000" cy="1143000"/>
          </a:xfrm>
        </p:spPr>
        <p:txBody>
          <a:bodyPr/>
          <a:lstStyle/>
          <a:p>
            <a:pPr algn="l" eaLnBrk="1" hangingPunct="1"/>
            <a:r>
              <a:rPr lang="en-US" altLang="en-US" sz="4000"/>
              <a:t>Gantt Chart Example</a:t>
            </a:r>
          </a:p>
        </p:txBody>
      </p:sp>
      <p:sp>
        <p:nvSpPr>
          <p:cNvPr id="122883" name="Rectangle 5"/>
          <p:cNvSpPr>
            <a:spLocks noChangeArrowheads="1"/>
          </p:cNvSpPr>
          <p:nvPr/>
        </p:nvSpPr>
        <p:spPr bwMode="auto">
          <a:xfrm>
            <a:off x="0" y="18716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122884" name="Object 4"/>
          <p:cNvGraphicFramePr>
            <a:graphicFrameLocks noChangeAspect="1"/>
          </p:cNvGraphicFramePr>
          <p:nvPr/>
        </p:nvGraphicFramePr>
        <p:xfrm>
          <a:off x="1143000" y="2438400"/>
          <a:ext cx="6861175" cy="3741738"/>
        </p:xfrm>
        <a:graphic>
          <a:graphicData uri="http://schemas.openxmlformats.org/presentationml/2006/ole">
            <mc:AlternateContent xmlns:mc="http://schemas.openxmlformats.org/markup-compatibility/2006">
              <mc:Choice xmlns:v="urn:schemas-microsoft-com:vml" Requires="v">
                <p:oleObj spid="_x0000_s122894" name="Worksheet" r:id="rId4" imgW="4800722" imgH="2628920" progId="Excel.Sheet.8">
                  <p:embed/>
                </p:oleObj>
              </mc:Choice>
              <mc:Fallback>
                <p:oleObj name="Worksheet" r:id="rId4" imgW="4800722" imgH="2628920" progId="Excel.Shee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438400"/>
                        <a:ext cx="6861175" cy="374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2885" name="Text Box 6"/>
          <p:cNvSpPr txBox="1">
            <a:spLocks noChangeArrowheads="1"/>
          </p:cNvSpPr>
          <p:nvPr/>
        </p:nvSpPr>
        <p:spPr bwMode="auto">
          <a:xfrm>
            <a:off x="685800" y="1066800"/>
            <a:ext cx="76962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The Gantt chart below shows part of one team's test implementation.  Notice the sheer volume of information you can easily absorb simply by looking at this chart.  Consider its value as a tracking tool once implementation is under way.</a:t>
            </a:r>
          </a:p>
        </p:txBody>
      </p:sp>
      <p:pic>
        <p:nvPicPr>
          <p:cNvPr id="122886" name="Picture 7" descr="BOOK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2000" y="5334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7" name="Text Box 8"/>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Gantt Chart</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629400" cy="5303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9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066800"/>
            <a:ext cx="72390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908" name="Text Box 4"/>
          <p:cNvSpPr txBox="1">
            <a:spLocks noChangeArrowheads="1"/>
          </p:cNvSpPr>
          <p:nvPr/>
        </p:nvSpPr>
        <p:spPr bwMode="auto">
          <a:xfrm>
            <a:off x="228600" y="2209800"/>
            <a:ext cx="1981200" cy="22987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To make a Gantt Chart in Excel first enter the data, leave the A1 cell blank to remind Excel to use the 1</a:t>
            </a:r>
            <a:r>
              <a:rPr lang="en-US" altLang="en-US" sz="1800" u="none" baseline="30000"/>
              <a:t>st</a:t>
            </a:r>
            <a:r>
              <a:rPr lang="en-US" altLang="en-US" sz="1800" u="none"/>
              <a:t> row as series labels</a:t>
            </a:r>
          </a:p>
        </p:txBody>
      </p:sp>
      <p:sp>
        <p:nvSpPr>
          <p:cNvPr id="123909" name="Text Box 5"/>
          <p:cNvSpPr txBox="1">
            <a:spLocks noChangeArrowheads="1"/>
          </p:cNvSpPr>
          <p:nvPr/>
        </p:nvSpPr>
        <p:spPr bwMode="auto">
          <a:xfrm>
            <a:off x="2819400" y="3733800"/>
            <a:ext cx="3276600" cy="650875"/>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Select the first three columns and open the chart wizard.</a:t>
            </a:r>
          </a:p>
        </p:txBody>
      </p:sp>
      <p:sp>
        <p:nvSpPr>
          <p:cNvPr id="123910" name="Text Box 6"/>
          <p:cNvSpPr txBox="1">
            <a:spLocks noChangeArrowheads="1"/>
          </p:cNvSpPr>
          <p:nvPr/>
        </p:nvSpPr>
        <p:spPr bwMode="auto">
          <a:xfrm>
            <a:off x="6400800" y="3581400"/>
            <a:ext cx="2743200" cy="925513"/>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Chose the horizontal bar charts and the stacked bar chart. Chose next…</a:t>
            </a:r>
          </a:p>
        </p:txBody>
      </p:sp>
      <p:sp>
        <p:nvSpPr>
          <p:cNvPr id="123911" name="Line 7"/>
          <p:cNvSpPr>
            <a:spLocks noChangeShapeType="1"/>
          </p:cNvSpPr>
          <p:nvPr/>
        </p:nvSpPr>
        <p:spPr bwMode="auto">
          <a:xfrm flipH="1" flipV="1">
            <a:off x="3276600" y="2819400"/>
            <a:ext cx="38100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2" name="Line 8"/>
          <p:cNvSpPr>
            <a:spLocks noChangeShapeType="1"/>
          </p:cNvSpPr>
          <p:nvPr/>
        </p:nvSpPr>
        <p:spPr bwMode="auto">
          <a:xfrm flipH="1" flipV="1">
            <a:off x="5029200" y="1752600"/>
            <a:ext cx="1676400" cy="1828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3" name="Line 9"/>
          <p:cNvSpPr>
            <a:spLocks noChangeShapeType="1"/>
          </p:cNvSpPr>
          <p:nvPr/>
        </p:nvSpPr>
        <p:spPr bwMode="auto">
          <a:xfrm flipH="1" flipV="1">
            <a:off x="6248400" y="1905000"/>
            <a:ext cx="1143000" cy="1676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3914" name="Line 10"/>
          <p:cNvSpPr>
            <a:spLocks noChangeShapeType="1"/>
          </p:cNvSpPr>
          <p:nvPr/>
        </p:nvSpPr>
        <p:spPr bwMode="auto">
          <a:xfrm flipH="1" flipV="1">
            <a:off x="6096000" y="3429000"/>
            <a:ext cx="304800" cy="838200"/>
          </a:xfrm>
          <a:prstGeom prst="line">
            <a:avLst/>
          </a:prstGeom>
          <a:noFill/>
          <a:ln w="9525">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title" idx="4294967295"/>
          </p:nvPr>
        </p:nvSpPr>
        <p:spPr>
          <a:xfrm>
            <a:off x="304800" y="0"/>
            <a:ext cx="8229600" cy="1143000"/>
          </a:xfrm>
        </p:spPr>
        <p:txBody>
          <a:bodyPr/>
          <a:lstStyle/>
          <a:p>
            <a:pPr algn="l" eaLnBrk="1" hangingPunct="1"/>
            <a:r>
              <a:rPr lang="en-US" altLang="en-US">
                <a:solidFill>
                  <a:schemeClr val="tx1"/>
                </a:solidFill>
              </a:rPr>
              <a:t>     Affinity Diagrams</a:t>
            </a:r>
          </a:p>
        </p:txBody>
      </p:sp>
      <p:sp>
        <p:nvSpPr>
          <p:cNvPr id="14339" name="Rectangle 2"/>
          <p:cNvSpPr>
            <a:spLocks noChangeArrowheads="1"/>
          </p:cNvSpPr>
          <p:nvPr/>
        </p:nvSpPr>
        <p:spPr bwMode="auto">
          <a:xfrm>
            <a:off x="685800" y="1371600"/>
            <a:ext cx="762000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200" u="sng">
                <a:solidFill>
                  <a:schemeClr val="tx1"/>
                </a:solidFill>
                <a:latin typeface="Arial" panose="020B0604020202020204" pitchFamily="34" charset="0"/>
              </a:defRPr>
            </a:lvl1pPr>
            <a:lvl2pPr marL="403225" indent="-227013"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lvl="1" eaLnBrk="1" hangingPunct="1">
              <a:buFontTx/>
              <a:buChar char="•"/>
            </a:pPr>
            <a:r>
              <a:rPr lang="en-US" altLang="en-US" sz="2000" u="none">
                <a:latin typeface="Times New Roman" panose="02020603050405020304" pitchFamily="18" charset="0"/>
              </a:rPr>
              <a:t>Consider the issue.  "What do our customers want from us?"  Vague responses include "quality" and "service". A richer response would be: "Answer call-in questions within five minutes." Another brief; yet to-the-point response: "Receive all the necessary info by mail.“</a:t>
            </a:r>
          </a:p>
          <a:p>
            <a:pPr lvl="1" eaLnBrk="1" hangingPunct="1">
              <a:buFontTx/>
              <a:buChar char="•"/>
            </a:pPr>
            <a:endParaRPr lang="en-US" altLang="en-US" sz="2000" u="none">
              <a:latin typeface="Times New Roman" panose="02020603050405020304" pitchFamily="18" charset="0"/>
            </a:endParaRPr>
          </a:p>
          <a:p>
            <a:pPr lvl="1" eaLnBrk="1" hangingPunct="1">
              <a:buFontTx/>
              <a:buChar char="•"/>
            </a:pPr>
            <a:r>
              <a:rPr lang="en-US" altLang="en-US" sz="2000" u="none">
                <a:latin typeface="Times New Roman" panose="02020603050405020304" pitchFamily="18" charset="0"/>
              </a:rPr>
              <a:t>Continue generating responses while following all the guidelines of brainstorming.  All ideas are accepted without criticism and without editing by the recorder.  The more ideas, the better.</a:t>
            </a:r>
          </a:p>
          <a:p>
            <a:pPr lvl="1" eaLnBrk="1" hangingPunct="1">
              <a:buFontTx/>
              <a:buChar char="•"/>
            </a:pPr>
            <a:endParaRPr lang="en-US" altLang="en-US" sz="2000" u="none">
              <a:latin typeface="Times New Roman" panose="02020603050405020304" pitchFamily="18" charset="0"/>
            </a:endParaRPr>
          </a:p>
          <a:p>
            <a:pPr lvl="1" eaLnBrk="1" hangingPunct="1">
              <a:buFontTx/>
              <a:buChar char="•"/>
            </a:pPr>
            <a:r>
              <a:rPr lang="en-US" altLang="en-US" sz="2000" u="none">
                <a:latin typeface="Times New Roman" panose="02020603050405020304" pitchFamily="18" charset="0"/>
              </a:rPr>
              <a:t>After all the ideas have been put forward, take the cards (or Post-It Notes) and spread them out on a large table.  At this point, there's no need to organize them.  In fact, it's better if they are mixed up in a completely random fashion. </a:t>
            </a:r>
          </a:p>
          <a:p>
            <a:pPr lvl="1" eaLnBrk="1" hangingPunct="1"/>
            <a:r>
              <a:rPr lang="en-US" altLang="en-US" sz="2000" u="none">
                <a:latin typeface="Times New Roman" panose="02020603050405020304" pitchFamily="18" charset="0"/>
              </a:rPr>
              <a:t>	See exhibit A.</a:t>
            </a:r>
          </a:p>
          <a:p>
            <a:pPr lvl="1" eaLnBrk="1" hangingPunct="1"/>
            <a:endParaRPr lang="en-US" altLang="en-US" sz="2000" u="none">
              <a:latin typeface="Times New Roman" panose="02020603050405020304" pitchFamily="18" charset="0"/>
            </a:endParaRPr>
          </a:p>
          <a:p>
            <a:pPr lvl="1" eaLnBrk="1" hangingPunct="1"/>
            <a:endParaRPr lang="en-US" altLang="en-US" sz="1600" u="none"/>
          </a:p>
        </p:txBody>
      </p:sp>
      <p:pic>
        <p:nvPicPr>
          <p:cNvPr id="14340"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28600"/>
            <a:ext cx="304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 Box 5"/>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Affinity Diagrams</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228600"/>
            <a:ext cx="8382000" cy="670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49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1524000"/>
            <a:ext cx="6248400" cy="499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932" name="Text Box 4"/>
          <p:cNvSpPr txBox="1">
            <a:spLocks noChangeArrowheads="1"/>
          </p:cNvSpPr>
          <p:nvPr/>
        </p:nvSpPr>
        <p:spPr bwMode="auto">
          <a:xfrm>
            <a:off x="152400" y="3657600"/>
            <a:ext cx="3505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sz="1800" u="none"/>
          </a:p>
        </p:txBody>
      </p:sp>
      <p:sp>
        <p:nvSpPr>
          <p:cNvPr id="124933" name="Text Box 5"/>
          <p:cNvSpPr txBox="1">
            <a:spLocks noChangeArrowheads="1"/>
          </p:cNvSpPr>
          <p:nvPr/>
        </p:nvSpPr>
        <p:spPr bwMode="auto">
          <a:xfrm>
            <a:off x="228600" y="3581400"/>
            <a:ext cx="3200400" cy="925513"/>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Label the axis and chose next, your chart will appear as shown.</a:t>
            </a:r>
          </a:p>
        </p:txBody>
      </p:sp>
      <p:sp>
        <p:nvSpPr>
          <p:cNvPr id="124934" name="Line 6"/>
          <p:cNvSpPr>
            <a:spLocks noChangeShapeType="1"/>
          </p:cNvSpPr>
          <p:nvPr/>
        </p:nvSpPr>
        <p:spPr bwMode="auto">
          <a:xfrm flipH="1" flipV="1">
            <a:off x="1828800" y="1752600"/>
            <a:ext cx="152400" cy="1828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935" name="Line 7"/>
          <p:cNvSpPr>
            <a:spLocks noChangeShapeType="1"/>
          </p:cNvSpPr>
          <p:nvPr/>
        </p:nvSpPr>
        <p:spPr bwMode="auto">
          <a:xfrm flipH="1" flipV="1">
            <a:off x="1447800" y="2057400"/>
            <a:ext cx="533400" cy="1524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936" name="Line 8"/>
          <p:cNvSpPr>
            <a:spLocks noChangeShapeType="1"/>
          </p:cNvSpPr>
          <p:nvPr/>
        </p:nvSpPr>
        <p:spPr bwMode="auto">
          <a:xfrm flipV="1">
            <a:off x="2971800" y="3276600"/>
            <a:ext cx="228600" cy="304800"/>
          </a:xfrm>
          <a:prstGeom prst="line">
            <a:avLst/>
          </a:prstGeom>
          <a:noFill/>
          <a:ln w="9525">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937" name="Line 9"/>
          <p:cNvSpPr>
            <a:spLocks noChangeShapeType="1"/>
          </p:cNvSpPr>
          <p:nvPr/>
        </p:nvSpPr>
        <p:spPr bwMode="auto">
          <a:xfrm>
            <a:off x="1447800" y="4343400"/>
            <a:ext cx="3962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001000" cy="639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5955" name="Text Box 3"/>
          <p:cNvSpPr txBox="1">
            <a:spLocks noChangeArrowheads="1"/>
          </p:cNvSpPr>
          <p:nvPr/>
        </p:nvSpPr>
        <p:spPr bwMode="auto">
          <a:xfrm>
            <a:off x="1143000" y="4876800"/>
            <a:ext cx="1752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sz="1800" u="none"/>
          </a:p>
        </p:txBody>
      </p:sp>
      <p:sp>
        <p:nvSpPr>
          <p:cNvPr id="125956" name="Text Box 4"/>
          <p:cNvSpPr txBox="1">
            <a:spLocks noChangeArrowheads="1"/>
          </p:cNvSpPr>
          <p:nvPr/>
        </p:nvSpPr>
        <p:spPr bwMode="auto">
          <a:xfrm>
            <a:off x="1143000" y="4953000"/>
            <a:ext cx="6629400" cy="925513"/>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Double click on the start series to eliminate them. The Format Data Series will appear and in the pattern tab, you will chose none for border and none for area, then click OK.</a:t>
            </a:r>
          </a:p>
        </p:txBody>
      </p:sp>
      <p:sp>
        <p:nvSpPr>
          <p:cNvPr id="125957" name="Line 5"/>
          <p:cNvSpPr>
            <a:spLocks noChangeShapeType="1"/>
          </p:cNvSpPr>
          <p:nvPr/>
        </p:nvSpPr>
        <p:spPr bwMode="auto">
          <a:xfrm flipV="1">
            <a:off x="3124200" y="1752600"/>
            <a:ext cx="1600200" cy="3200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958" name="Line 6"/>
          <p:cNvSpPr>
            <a:spLocks noChangeShapeType="1"/>
          </p:cNvSpPr>
          <p:nvPr/>
        </p:nvSpPr>
        <p:spPr bwMode="auto">
          <a:xfrm flipV="1">
            <a:off x="3124200" y="1752600"/>
            <a:ext cx="2743200" cy="3200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153400" cy="652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6979" name="Text Box 3"/>
          <p:cNvSpPr txBox="1">
            <a:spLocks noChangeArrowheads="1"/>
          </p:cNvSpPr>
          <p:nvPr/>
        </p:nvSpPr>
        <p:spPr bwMode="auto">
          <a:xfrm>
            <a:off x="1295400" y="5029200"/>
            <a:ext cx="6858000" cy="650875"/>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We get a chart, but not the one we wish to show the team, we need to change some parameters… </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
            <a:ext cx="7086600" cy="566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8003" name="Text Box 3"/>
          <p:cNvSpPr txBox="1">
            <a:spLocks noChangeArrowheads="1"/>
          </p:cNvSpPr>
          <p:nvPr/>
        </p:nvSpPr>
        <p:spPr bwMode="auto">
          <a:xfrm>
            <a:off x="685800" y="4419600"/>
            <a:ext cx="6400800" cy="925513"/>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Double click on the category axis, then check the categories in reverse order box and the value (Y) axis crosses at maximum category, then OK</a:t>
            </a:r>
          </a:p>
        </p:txBody>
      </p:sp>
      <p:sp>
        <p:nvSpPr>
          <p:cNvPr id="128004" name="Line 4"/>
          <p:cNvSpPr>
            <a:spLocks noChangeShapeType="1"/>
          </p:cNvSpPr>
          <p:nvPr/>
        </p:nvSpPr>
        <p:spPr bwMode="auto">
          <a:xfrm flipV="1">
            <a:off x="1447800" y="3352800"/>
            <a:ext cx="2514600" cy="1143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05" name="Line 5"/>
          <p:cNvSpPr>
            <a:spLocks noChangeShapeType="1"/>
          </p:cNvSpPr>
          <p:nvPr/>
        </p:nvSpPr>
        <p:spPr bwMode="auto">
          <a:xfrm flipH="1" flipV="1">
            <a:off x="4343400" y="2209800"/>
            <a:ext cx="1752600" cy="2209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06" name="Line 6"/>
          <p:cNvSpPr>
            <a:spLocks noChangeShapeType="1"/>
          </p:cNvSpPr>
          <p:nvPr/>
        </p:nvSpPr>
        <p:spPr bwMode="auto">
          <a:xfrm flipH="1" flipV="1">
            <a:off x="4343400" y="2057400"/>
            <a:ext cx="1752600" cy="2362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8007" name="Line 7"/>
          <p:cNvSpPr>
            <a:spLocks noChangeShapeType="1"/>
          </p:cNvSpPr>
          <p:nvPr/>
        </p:nvSpPr>
        <p:spPr bwMode="auto">
          <a:xfrm flipH="1" flipV="1">
            <a:off x="5867400" y="2819400"/>
            <a:ext cx="914400" cy="1600200"/>
          </a:xfrm>
          <a:prstGeom prst="line">
            <a:avLst/>
          </a:prstGeom>
          <a:noFill/>
          <a:ln w="9525">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28600"/>
            <a:ext cx="8077200" cy="646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9027" name="Text Box 3"/>
          <p:cNvSpPr txBox="1">
            <a:spLocks noChangeArrowheads="1"/>
          </p:cNvSpPr>
          <p:nvPr/>
        </p:nvSpPr>
        <p:spPr bwMode="auto">
          <a:xfrm>
            <a:off x="762000" y="4953000"/>
            <a:ext cx="7162800" cy="650875"/>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Then double click on the date axis and change the number in the minimum box, I chose 39810…</a:t>
            </a:r>
          </a:p>
        </p:txBody>
      </p:sp>
      <p:sp>
        <p:nvSpPr>
          <p:cNvPr id="129028" name="Line 4"/>
          <p:cNvSpPr>
            <a:spLocks noChangeShapeType="1"/>
          </p:cNvSpPr>
          <p:nvPr/>
        </p:nvSpPr>
        <p:spPr bwMode="auto">
          <a:xfrm flipH="1" flipV="1">
            <a:off x="5715000" y="1676400"/>
            <a:ext cx="914400" cy="3276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2400"/>
            <a:ext cx="8077200" cy="646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0051" name="Text Box 3"/>
          <p:cNvSpPr txBox="1">
            <a:spLocks noChangeArrowheads="1"/>
          </p:cNvSpPr>
          <p:nvPr/>
        </p:nvSpPr>
        <p:spPr bwMode="auto">
          <a:xfrm>
            <a:off x="2362200" y="1295400"/>
            <a:ext cx="5334000" cy="376238"/>
          </a:xfrm>
          <a:prstGeom prst="rect">
            <a:avLst/>
          </a:prstGeom>
          <a:solidFill>
            <a:srgbClr val="FFFFCC"/>
          </a:solidFill>
          <a:ln w="9525">
            <a:solidFill>
              <a:srgbClr val="CC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This is the result, a Gantt Chart made with Excel</a:t>
            </a:r>
          </a:p>
        </p:txBody>
      </p:sp>
      <p:sp>
        <p:nvSpPr>
          <p:cNvPr id="130052" name="Line 4"/>
          <p:cNvSpPr>
            <a:spLocks noChangeShapeType="1"/>
          </p:cNvSpPr>
          <p:nvPr/>
        </p:nvSpPr>
        <p:spPr bwMode="auto">
          <a:xfrm flipH="1">
            <a:off x="4495800" y="1676400"/>
            <a:ext cx="457200" cy="609600"/>
          </a:xfrm>
          <a:prstGeom prst="line">
            <a:avLst/>
          </a:prstGeom>
          <a:noFill/>
          <a:ln w="28575">
            <a:solidFill>
              <a:srgbClr val="CC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0053" name="Text Box 5"/>
          <p:cNvSpPr txBox="1">
            <a:spLocks noChangeArrowheads="1"/>
          </p:cNvSpPr>
          <p:nvPr/>
        </p:nvSpPr>
        <p:spPr bwMode="auto">
          <a:xfrm>
            <a:off x="381000" y="5715000"/>
            <a:ext cx="8153400" cy="711200"/>
          </a:xfrm>
          <a:prstGeom prst="rect">
            <a:avLst/>
          </a:prstGeom>
          <a:solidFill>
            <a:srgbClr val="FFFF00"/>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i="1" u="none">
                <a:solidFill>
                  <a:schemeClr val="accent2"/>
                </a:solidFill>
                <a:latin typeface="Times New Roman" panose="02020603050405020304" pitchFamily="18" charset="0"/>
              </a:rPr>
              <a:t>And remember if we put names or initials with the task, we have </a:t>
            </a:r>
            <a:r>
              <a:rPr lang="en-US" altLang="en-US" sz="2000" b="1" i="1">
                <a:solidFill>
                  <a:schemeClr val="accent2"/>
                </a:solidFill>
                <a:latin typeface="Times New Roman" panose="02020603050405020304" pitchFamily="18" charset="0"/>
              </a:rPr>
              <a:t>accountability</a:t>
            </a:r>
            <a:r>
              <a:rPr lang="en-US" altLang="en-US" sz="2000" b="1" i="1" u="none">
                <a:solidFill>
                  <a:schemeClr val="accent2"/>
                </a:solidFill>
                <a:latin typeface="Times New Roman" panose="02020603050405020304" pitchFamily="18" charset="0"/>
              </a:rPr>
              <a:t>!</a:t>
            </a:r>
          </a:p>
        </p:txBody>
      </p:sp>
      <p:sp>
        <p:nvSpPr>
          <p:cNvPr id="130054" name="Rectangle 6"/>
          <p:cNvSpPr>
            <a:spLocks noGrp="1" noChangeArrowheads="1"/>
          </p:cNvSpPr>
          <p:nvPr>
            <p:ph type="title" idx="4294967295"/>
          </p:nvPr>
        </p:nvSpPr>
        <p:spPr>
          <a:xfrm>
            <a:off x="5867400" y="6172200"/>
            <a:ext cx="2667000" cy="182563"/>
          </a:xfrm>
        </p:spPr>
        <p:txBody>
          <a:bodyPr/>
          <a:lstStyle/>
          <a:p>
            <a:pPr eaLnBrk="1" hangingPunct="1"/>
            <a:r>
              <a:rPr lang="en-US" altLang="en-US" sz="1600"/>
              <a:t>Gantt Chart Example</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1524000" y="274638"/>
            <a:ext cx="7162800" cy="1143000"/>
          </a:xfrm>
        </p:spPr>
        <p:txBody>
          <a:bodyPr/>
          <a:lstStyle/>
          <a:p>
            <a:pPr algn="l" eaLnBrk="1" hangingPunct="1"/>
            <a:r>
              <a:rPr lang="en-US" altLang="en-US"/>
              <a:t>Gantt Chart Example</a:t>
            </a:r>
          </a:p>
        </p:txBody>
      </p:sp>
      <p:sp>
        <p:nvSpPr>
          <p:cNvPr id="131075" name="Rectangle 4"/>
          <p:cNvSpPr>
            <a:spLocks noChangeArrowheads="1"/>
          </p:cNvSpPr>
          <p:nvPr/>
        </p:nvSpPr>
        <p:spPr bwMode="auto">
          <a:xfrm>
            <a:off x="762000" y="1447800"/>
            <a:ext cx="7543800" cy="177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b="1" u="none">
                <a:latin typeface="Times New Roman" panose="02020603050405020304" pitchFamily="18" charset="0"/>
              </a:rPr>
              <a:t>A </a:t>
            </a:r>
            <a:r>
              <a:rPr lang="en-US" altLang="en-US" sz="2000" b="1" u="none">
                <a:solidFill>
                  <a:schemeClr val="tx2"/>
                </a:solidFill>
                <a:latin typeface="Times New Roman" panose="02020603050405020304" pitchFamily="18" charset="0"/>
              </a:rPr>
              <a:t>Gantt Chart Example </a:t>
            </a:r>
            <a:r>
              <a:rPr lang="en-US" altLang="en-US" sz="2000" b="1" u="none">
                <a:latin typeface="Times New Roman" panose="02020603050405020304" pitchFamily="18" charset="0"/>
              </a:rPr>
              <a:t>created using Microsoft Project (MSP)</a:t>
            </a:r>
            <a:endParaRPr lang="en-US" altLang="en-US" sz="2000" u="none">
              <a:latin typeface="Times New Roman" panose="02020603050405020304" pitchFamily="18" charset="0"/>
            </a:endParaRPr>
          </a:p>
          <a:p>
            <a:pPr eaLnBrk="1" hangingPunct="1"/>
            <a:r>
              <a:rPr lang="en-US" altLang="en-US" sz="1800" u="none">
                <a:latin typeface="Times New Roman" panose="02020603050405020304" pitchFamily="18" charset="0"/>
              </a:rPr>
              <a:t>Note (1) the critical path is in red, (2) the slack is the black lines connected to non-critical activities, (3) when using MSP, you must use the task ID when labeling predecessor activities, and (4) since Saturday and Sunday are not work days (as described above) some bars on the Gantt chart are longer if they cut through a weekend.</a:t>
            </a:r>
          </a:p>
        </p:txBody>
      </p:sp>
      <p:pic>
        <p:nvPicPr>
          <p:cNvPr id="131076" name="Picture 5" descr="A Gantt chart created using Microsoft Project (MSP).  Note (1) the critical path is in red, (2) the slack is the black lines connected to non-critical activities, (3) when using MSP, you must use the task ID when labeling predecessor activities, and (4) since Saturday and Sunday are not work days (as described above) some bars on the Gantt chart are longer if they cut through a weeke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581400"/>
            <a:ext cx="822960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7" name="Text Box 6"/>
          <p:cNvSpPr txBox="1">
            <a:spLocks noChangeArrowheads="1"/>
          </p:cNvSpPr>
          <p:nvPr/>
        </p:nvSpPr>
        <p:spPr bwMode="auto">
          <a:xfrm>
            <a:off x="609600" y="5562600"/>
            <a:ext cx="8077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b="1" u="none">
                <a:solidFill>
                  <a:schemeClr val="accent2"/>
                </a:solidFill>
              </a:rPr>
              <a:t>THE GANTT &amp; PERT are tools used in  Microsoft Project Management</a:t>
            </a:r>
            <a:r>
              <a:rPr lang="en-US" altLang="en-US" sz="1800" u="none">
                <a:solidFill>
                  <a:schemeClr val="accent2"/>
                </a:solidFill>
              </a:rPr>
              <a:t> </a:t>
            </a:r>
            <a:endParaRPr lang="en-US" altLang="en-US" sz="1800" b="1" u="none">
              <a:solidFill>
                <a:schemeClr val="accent2"/>
              </a:solidFill>
            </a:endParaRPr>
          </a:p>
        </p:txBody>
      </p:sp>
      <p:pic>
        <p:nvPicPr>
          <p:cNvPr id="131078" name="Picture 7" descr="BOOK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6858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9" name="Text Box 8"/>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Gantt Chart</a:t>
            </a:r>
          </a:p>
        </p:txBody>
      </p:sp>
      <p:sp>
        <p:nvSpPr>
          <p:cNvPr id="131080" name="AutoShape 9">
            <a:hlinkClick r:id="rId5" action="ppaction://hlinksldjump" highlightClick="1"/>
          </p:cNvPr>
          <p:cNvSpPr>
            <a:spLocks noChangeArrowheads="1"/>
          </p:cNvSpPr>
          <p:nvPr/>
        </p:nvSpPr>
        <p:spPr bwMode="auto">
          <a:xfrm>
            <a:off x="228600" y="6172200"/>
            <a:ext cx="457200" cy="5334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1081" name="Text Box 11"/>
          <p:cNvSpPr txBox="1">
            <a:spLocks noChangeArrowheads="1"/>
          </p:cNvSpPr>
          <p:nvPr/>
        </p:nvSpPr>
        <p:spPr bwMode="auto">
          <a:xfrm>
            <a:off x="685800" y="6248400"/>
            <a:ext cx="9906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b="1" i="1" u="none">
                <a:solidFill>
                  <a:srgbClr val="008000"/>
                </a:solidFill>
              </a:rPr>
              <a:t>Menu</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0"/>
            <a:ext cx="8229600" cy="1143000"/>
          </a:xfrm>
        </p:spPr>
        <p:txBody>
          <a:bodyPr/>
          <a:lstStyle/>
          <a:p>
            <a:pPr algn="l" eaLnBrk="1" hangingPunct="1"/>
            <a:r>
              <a:rPr lang="en-US" altLang="en-US" sz="4000"/>
              <a:t>     Histogram</a:t>
            </a:r>
          </a:p>
        </p:txBody>
      </p:sp>
      <p:sp>
        <p:nvSpPr>
          <p:cNvPr id="132099" name="Rectangle 3"/>
          <p:cNvSpPr>
            <a:spLocks noGrp="1" noChangeArrowheads="1"/>
          </p:cNvSpPr>
          <p:nvPr>
            <p:ph type="body" idx="1"/>
          </p:nvPr>
        </p:nvSpPr>
        <p:spPr>
          <a:xfrm>
            <a:off x="457200" y="990600"/>
            <a:ext cx="8229600" cy="5867400"/>
          </a:xfrm>
        </p:spPr>
        <p:txBody>
          <a:bodyPr/>
          <a:lstStyle/>
          <a:p>
            <a:pPr marL="0" indent="0" eaLnBrk="1" hangingPunct="1">
              <a:lnSpc>
                <a:spcPct val="90000"/>
              </a:lnSpc>
              <a:buFontTx/>
              <a:buNone/>
            </a:pPr>
            <a:r>
              <a:rPr lang="en-US" altLang="en-US" sz="1800" i="1">
                <a:latin typeface="Times New Roman" panose="02020603050405020304" pitchFamily="18" charset="0"/>
              </a:rPr>
              <a:t>A histogram is a specialized type of bar chart that shows the distribution of measurement data. It is a snapshot of a data set. A histogram shows the frequency of occurrence and basic information about the data set, such as central tendency (mean, median, and mode). It reveals the amount of variation occurring in the system. </a:t>
            </a:r>
          </a:p>
          <a:p>
            <a:pPr marL="0" indent="0" eaLnBrk="1" hangingPunct="1">
              <a:lnSpc>
                <a:spcPct val="90000"/>
              </a:lnSpc>
              <a:buFontTx/>
              <a:buNone/>
            </a:pPr>
            <a:r>
              <a:rPr lang="en-US" altLang="en-US" sz="1800" i="1">
                <a:latin typeface="Times New Roman" panose="02020603050405020304" pitchFamily="18" charset="0"/>
              </a:rPr>
              <a:t>A team uses the histogram to assess the current situation and to study results. The histogram's shape and statistical information help the team know how to improve the system.</a:t>
            </a:r>
          </a:p>
          <a:p>
            <a:pPr marL="0" indent="0" eaLnBrk="1" hangingPunct="1">
              <a:lnSpc>
                <a:spcPct val="90000"/>
              </a:lnSpc>
              <a:buFontTx/>
              <a:buNone/>
            </a:pPr>
            <a:endParaRPr lang="en-US" altLang="en-US" sz="1000" b="1" i="1">
              <a:latin typeface="Times New Roman" panose="02020603050405020304" pitchFamily="18" charset="0"/>
            </a:endParaRPr>
          </a:p>
          <a:p>
            <a:pPr marL="0" indent="0" eaLnBrk="1" hangingPunct="1">
              <a:lnSpc>
                <a:spcPct val="90000"/>
              </a:lnSpc>
              <a:buFontTx/>
              <a:buNone/>
            </a:pPr>
            <a:r>
              <a:rPr lang="en-US" altLang="en-US" sz="1800" b="1">
                <a:latin typeface="Times New Roman" panose="02020603050405020304" pitchFamily="18" charset="0"/>
              </a:rPr>
              <a:t>Putting it to work:</a:t>
            </a:r>
            <a:endParaRPr lang="en-US" altLang="en-US" sz="1800">
              <a:latin typeface="Times New Roman" panose="02020603050405020304" pitchFamily="18" charset="0"/>
            </a:endParaRPr>
          </a:p>
          <a:p>
            <a:pPr marL="522288" lvl="1" eaLnBrk="1" hangingPunct="1">
              <a:lnSpc>
                <a:spcPct val="90000"/>
              </a:lnSpc>
              <a:buFont typeface="Wingdings" panose="05000000000000000000" pitchFamily="2" charset="2"/>
              <a:buChar char="§"/>
            </a:pPr>
            <a:r>
              <a:rPr lang="en-US" altLang="en-US" sz="1800">
                <a:latin typeface="Times New Roman" panose="02020603050405020304" pitchFamily="18" charset="0"/>
              </a:rPr>
              <a:t>Follow these steps when creating a histogram:</a:t>
            </a:r>
          </a:p>
          <a:p>
            <a:pPr marL="522288" lvl="1" eaLnBrk="1" hangingPunct="1">
              <a:lnSpc>
                <a:spcPct val="90000"/>
              </a:lnSpc>
              <a:buFont typeface="Wingdings" panose="05000000000000000000" pitchFamily="2" charset="2"/>
              <a:buChar char="§"/>
            </a:pPr>
            <a:r>
              <a:rPr lang="en-US" altLang="en-US" sz="1800">
                <a:latin typeface="Times New Roman" panose="02020603050405020304" pitchFamily="18" charset="0"/>
              </a:rPr>
              <a:t>Organize your data set with a frequency distribution table (or check sheet).  Data can be individual points or grouped.</a:t>
            </a:r>
          </a:p>
          <a:p>
            <a:pPr marL="522288" lvl="1" eaLnBrk="1" hangingPunct="1">
              <a:lnSpc>
                <a:spcPct val="90000"/>
              </a:lnSpc>
              <a:buFont typeface="Wingdings" panose="05000000000000000000" pitchFamily="2" charset="2"/>
              <a:buChar char="§"/>
            </a:pPr>
            <a:r>
              <a:rPr lang="en-US" altLang="en-US" sz="1800">
                <a:latin typeface="Times New Roman" panose="02020603050405020304" pitchFamily="18" charset="0"/>
              </a:rPr>
              <a:t>Draw vertical and horizontal axes on graph paper.</a:t>
            </a:r>
          </a:p>
          <a:p>
            <a:pPr marL="522288" lvl="1" eaLnBrk="1" hangingPunct="1">
              <a:lnSpc>
                <a:spcPct val="90000"/>
              </a:lnSpc>
              <a:buFont typeface="Wingdings" panose="05000000000000000000" pitchFamily="2" charset="2"/>
              <a:buChar char="§"/>
            </a:pPr>
            <a:r>
              <a:rPr lang="en-US" altLang="en-US" sz="1800">
                <a:latin typeface="Times New Roman" panose="02020603050405020304" pitchFamily="18" charset="0"/>
              </a:rPr>
              <a:t>Mark data values along the horizontal axis, from the smallest to the largest; label the axis to indicate what is being displayed and the unit of measurement (such as pounds, minutes, etc.)</a:t>
            </a:r>
          </a:p>
          <a:p>
            <a:pPr marL="522288" lvl="1" eaLnBrk="1" hangingPunct="1">
              <a:lnSpc>
                <a:spcPct val="90000"/>
              </a:lnSpc>
              <a:buFont typeface="Wingdings" panose="05000000000000000000" pitchFamily="2" charset="2"/>
              <a:buChar char="§"/>
            </a:pPr>
            <a:r>
              <a:rPr lang="en-US" altLang="en-US" sz="1800">
                <a:latin typeface="Times New Roman" panose="02020603050405020304" pitchFamily="18" charset="0"/>
              </a:rPr>
              <a:t>Label the vertical axis and mark values.  (This axis is usually labeled "frequency."  Or the label can be more specific as in the example on the following page.)</a:t>
            </a:r>
          </a:p>
          <a:p>
            <a:pPr marL="522288" lvl="1" eaLnBrk="1" hangingPunct="1">
              <a:lnSpc>
                <a:spcPct val="90000"/>
              </a:lnSpc>
              <a:buFont typeface="Wingdings" panose="05000000000000000000" pitchFamily="2" charset="2"/>
              <a:buChar char="§"/>
            </a:pPr>
            <a:r>
              <a:rPr lang="en-US" altLang="en-US" sz="1800">
                <a:latin typeface="Times New Roman" panose="02020603050405020304" pitchFamily="18" charset="0"/>
              </a:rPr>
              <a:t>Using the information in the frequency distribution table, construct vertical bars for each of the values, with height corresponding to frequency.</a:t>
            </a:r>
          </a:p>
        </p:txBody>
      </p:sp>
      <p:pic>
        <p:nvPicPr>
          <p:cNvPr id="132100"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063" y="228600"/>
            <a:ext cx="5699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Line 2"/>
          <p:cNvSpPr>
            <a:spLocks noChangeShapeType="1"/>
          </p:cNvSpPr>
          <p:nvPr/>
        </p:nvSpPr>
        <p:spPr bwMode="auto">
          <a:xfrm>
            <a:off x="1387475" y="22098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3" name="Line 3"/>
          <p:cNvSpPr>
            <a:spLocks noChangeShapeType="1"/>
          </p:cNvSpPr>
          <p:nvPr/>
        </p:nvSpPr>
        <p:spPr bwMode="auto">
          <a:xfrm>
            <a:off x="1387475" y="26670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4" name="Line 4"/>
          <p:cNvSpPr>
            <a:spLocks noChangeShapeType="1"/>
          </p:cNvSpPr>
          <p:nvPr/>
        </p:nvSpPr>
        <p:spPr bwMode="auto">
          <a:xfrm>
            <a:off x="1387475" y="31242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5" name="Line 5"/>
          <p:cNvSpPr>
            <a:spLocks noChangeShapeType="1"/>
          </p:cNvSpPr>
          <p:nvPr/>
        </p:nvSpPr>
        <p:spPr bwMode="auto">
          <a:xfrm>
            <a:off x="1387475" y="35814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6" name="Line 6"/>
          <p:cNvSpPr>
            <a:spLocks noChangeShapeType="1"/>
          </p:cNvSpPr>
          <p:nvPr/>
        </p:nvSpPr>
        <p:spPr bwMode="auto">
          <a:xfrm>
            <a:off x="1387475" y="40386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7" name="Line 7"/>
          <p:cNvSpPr>
            <a:spLocks noChangeShapeType="1"/>
          </p:cNvSpPr>
          <p:nvPr/>
        </p:nvSpPr>
        <p:spPr bwMode="auto">
          <a:xfrm>
            <a:off x="1387475" y="44958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8" name="Line 8"/>
          <p:cNvSpPr>
            <a:spLocks noChangeShapeType="1"/>
          </p:cNvSpPr>
          <p:nvPr/>
        </p:nvSpPr>
        <p:spPr bwMode="auto">
          <a:xfrm>
            <a:off x="1387475" y="499745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29" name="Rectangle 9"/>
          <p:cNvSpPr>
            <a:spLocks noChangeArrowheads="1"/>
          </p:cNvSpPr>
          <p:nvPr/>
        </p:nvSpPr>
        <p:spPr bwMode="auto">
          <a:xfrm>
            <a:off x="3482975" y="900113"/>
            <a:ext cx="275590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400" b="1" u="none"/>
              <a:t>CONE No. L68149</a:t>
            </a:r>
            <a:endParaRPr lang="en-US" altLang="en-US" sz="2400" b="1" u="none">
              <a:solidFill>
                <a:srgbClr val="FFFFFF"/>
              </a:solidFill>
            </a:endParaRPr>
          </a:p>
        </p:txBody>
      </p:sp>
      <p:sp>
        <p:nvSpPr>
          <p:cNvPr id="133130" name="Rectangle 10"/>
          <p:cNvSpPr>
            <a:spLocks noChangeArrowheads="1"/>
          </p:cNvSpPr>
          <p:nvPr/>
        </p:nvSpPr>
        <p:spPr bwMode="auto">
          <a:xfrm>
            <a:off x="611188" y="1068388"/>
            <a:ext cx="214153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000" b="1" u="none"/>
              <a:t>FREQUENCY</a:t>
            </a:r>
            <a:endParaRPr lang="en-US" altLang="en-US" sz="2000" b="1" u="none">
              <a:solidFill>
                <a:srgbClr val="FFFFFF"/>
              </a:solidFill>
            </a:endParaRPr>
          </a:p>
        </p:txBody>
      </p:sp>
      <p:sp>
        <p:nvSpPr>
          <p:cNvPr id="133131" name="Rectangle 11"/>
          <p:cNvSpPr>
            <a:spLocks noChangeArrowheads="1"/>
          </p:cNvSpPr>
          <p:nvPr/>
        </p:nvSpPr>
        <p:spPr bwMode="auto">
          <a:xfrm>
            <a:off x="839788" y="1612900"/>
            <a:ext cx="604837" cy="397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1500" b="1" u="none"/>
              <a:t>40</a:t>
            </a:r>
          </a:p>
          <a:p>
            <a:endParaRPr lang="en-US" altLang="en-US" sz="1500" b="1" u="none"/>
          </a:p>
          <a:p>
            <a:r>
              <a:rPr lang="en-US" altLang="en-US" sz="1500" b="1" u="none"/>
              <a:t>35</a:t>
            </a:r>
          </a:p>
          <a:p>
            <a:endParaRPr lang="en-US" altLang="en-US" sz="1500" b="1" u="none"/>
          </a:p>
          <a:p>
            <a:r>
              <a:rPr lang="en-US" altLang="en-US" sz="1500" b="1" u="none"/>
              <a:t>30</a:t>
            </a:r>
          </a:p>
          <a:p>
            <a:endParaRPr lang="en-US" altLang="en-US" sz="1500" b="1" u="none"/>
          </a:p>
          <a:p>
            <a:r>
              <a:rPr lang="en-US" altLang="en-US" sz="1500" b="1" u="none"/>
              <a:t>25</a:t>
            </a:r>
          </a:p>
          <a:p>
            <a:endParaRPr lang="en-US" altLang="en-US" sz="1500" b="1" u="none"/>
          </a:p>
          <a:p>
            <a:r>
              <a:rPr lang="en-US" altLang="en-US" sz="1500" b="1" u="none"/>
              <a:t>20</a:t>
            </a:r>
          </a:p>
          <a:p>
            <a:endParaRPr lang="en-US" altLang="en-US" sz="1500" b="1" u="none"/>
          </a:p>
          <a:p>
            <a:r>
              <a:rPr lang="en-US" altLang="en-US" sz="1500" b="1" u="none"/>
              <a:t>15</a:t>
            </a:r>
          </a:p>
          <a:p>
            <a:endParaRPr lang="en-US" altLang="en-US" sz="1500" b="1" u="none"/>
          </a:p>
          <a:p>
            <a:r>
              <a:rPr lang="en-US" altLang="en-US" sz="1500" b="1" u="none"/>
              <a:t>10</a:t>
            </a:r>
          </a:p>
          <a:p>
            <a:endParaRPr lang="en-US" altLang="en-US" sz="1500" b="1" u="none"/>
          </a:p>
          <a:p>
            <a:r>
              <a:rPr lang="en-US" altLang="en-US" sz="1500" b="1" u="none"/>
              <a:t>5</a:t>
            </a:r>
          </a:p>
          <a:p>
            <a:endParaRPr lang="en-US" altLang="en-US" sz="1500" b="1" u="none"/>
          </a:p>
          <a:p>
            <a:r>
              <a:rPr lang="en-US" altLang="en-US" sz="1500" b="1" u="none"/>
              <a:t>0</a:t>
            </a:r>
            <a:endParaRPr lang="en-US" altLang="en-US" sz="1500" b="1" u="none">
              <a:solidFill>
                <a:srgbClr val="FFFFFF"/>
              </a:solidFill>
            </a:endParaRPr>
          </a:p>
        </p:txBody>
      </p:sp>
      <p:sp>
        <p:nvSpPr>
          <p:cNvPr id="133132" name="Rectangle 12"/>
          <p:cNvSpPr>
            <a:spLocks noChangeArrowheads="1"/>
          </p:cNvSpPr>
          <p:nvPr/>
        </p:nvSpPr>
        <p:spPr bwMode="auto">
          <a:xfrm>
            <a:off x="1204913" y="5534025"/>
            <a:ext cx="7305675"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1200" b="1" u="none"/>
              <a:t>-.0020  -.0017  -.0014  -.0011   -.0008  -.0005  -.0002   .0001   .0004   .0007   .0010   .0013   .0016   .0019</a:t>
            </a:r>
            <a:endParaRPr lang="en-US" altLang="en-US" sz="1200" b="1" u="none">
              <a:solidFill>
                <a:srgbClr val="FFFFFF"/>
              </a:solidFill>
            </a:endParaRPr>
          </a:p>
        </p:txBody>
      </p:sp>
      <p:sp>
        <p:nvSpPr>
          <p:cNvPr id="133133" name="Rectangle 13"/>
          <p:cNvSpPr>
            <a:spLocks noChangeArrowheads="1"/>
          </p:cNvSpPr>
          <p:nvPr/>
        </p:nvSpPr>
        <p:spPr bwMode="auto">
          <a:xfrm>
            <a:off x="3733800" y="5899150"/>
            <a:ext cx="16764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t>Cell Number</a:t>
            </a:r>
            <a:endParaRPr lang="en-US" altLang="en-US" sz="2000" b="1" u="none">
              <a:solidFill>
                <a:srgbClr val="FFFFFF"/>
              </a:solidFill>
            </a:endParaRPr>
          </a:p>
        </p:txBody>
      </p:sp>
      <p:sp>
        <p:nvSpPr>
          <p:cNvPr id="133134" name="Rectangle 14"/>
          <p:cNvSpPr>
            <a:spLocks noChangeArrowheads="1"/>
          </p:cNvSpPr>
          <p:nvPr/>
        </p:nvSpPr>
        <p:spPr bwMode="auto">
          <a:xfrm>
            <a:off x="1851025" y="5294313"/>
            <a:ext cx="406400" cy="1936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35" name="Rectangle 15"/>
          <p:cNvSpPr>
            <a:spLocks noChangeArrowheads="1"/>
          </p:cNvSpPr>
          <p:nvPr/>
        </p:nvSpPr>
        <p:spPr bwMode="auto">
          <a:xfrm>
            <a:off x="2392363" y="4997450"/>
            <a:ext cx="406400" cy="484188"/>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36" name="Rectangle 16"/>
          <p:cNvSpPr>
            <a:spLocks noChangeArrowheads="1"/>
          </p:cNvSpPr>
          <p:nvPr/>
        </p:nvSpPr>
        <p:spPr bwMode="auto">
          <a:xfrm>
            <a:off x="2901950" y="4310063"/>
            <a:ext cx="406400" cy="116205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37" name="Rectangle 17"/>
          <p:cNvSpPr>
            <a:spLocks noChangeArrowheads="1"/>
          </p:cNvSpPr>
          <p:nvPr/>
        </p:nvSpPr>
        <p:spPr bwMode="auto">
          <a:xfrm>
            <a:off x="3435350" y="3282950"/>
            <a:ext cx="406400" cy="2205038"/>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38" name="Rectangle 18"/>
          <p:cNvSpPr>
            <a:spLocks noChangeArrowheads="1"/>
          </p:cNvSpPr>
          <p:nvPr/>
        </p:nvSpPr>
        <p:spPr bwMode="auto">
          <a:xfrm>
            <a:off x="3954463" y="2155825"/>
            <a:ext cx="406400" cy="3332163"/>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39" name="Rectangle 19"/>
          <p:cNvSpPr>
            <a:spLocks noChangeArrowheads="1"/>
          </p:cNvSpPr>
          <p:nvPr/>
        </p:nvSpPr>
        <p:spPr bwMode="auto">
          <a:xfrm>
            <a:off x="4983163" y="4799013"/>
            <a:ext cx="406400" cy="681037"/>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40" name="Rectangle 20"/>
          <p:cNvSpPr>
            <a:spLocks noChangeArrowheads="1"/>
          </p:cNvSpPr>
          <p:nvPr/>
        </p:nvSpPr>
        <p:spPr bwMode="auto">
          <a:xfrm>
            <a:off x="4473575" y="4791075"/>
            <a:ext cx="406400" cy="6889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41" name="Rectangle 21"/>
          <p:cNvSpPr>
            <a:spLocks noChangeArrowheads="1"/>
          </p:cNvSpPr>
          <p:nvPr/>
        </p:nvSpPr>
        <p:spPr bwMode="auto">
          <a:xfrm>
            <a:off x="5500688" y="5280025"/>
            <a:ext cx="406400" cy="207963"/>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42" name="Rectangle 22"/>
          <p:cNvSpPr>
            <a:spLocks noChangeArrowheads="1"/>
          </p:cNvSpPr>
          <p:nvPr/>
        </p:nvSpPr>
        <p:spPr bwMode="auto">
          <a:xfrm>
            <a:off x="6018213" y="5180013"/>
            <a:ext cx="406400" cy="30162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43" name="Rectangle 23"/>
          <p:cNvSpPr>
            <a:spLocks noChangeArrowheads="1"/>
          </p:cNvSpPr>
          <p:nvPr/>
        </p:nvSpPr>
        <p:spPr bwMode="auto">
          <a:xfrm>
            <a:off x="6529388" y="5278438"/>
            <a:ext cx="406400" cy="1936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3144" name="Line 24"/>
          <p:cNvSpPr>
            <a:spLocks noChangeShapeType="1"/>
          </p:cNvSpPr>
          <p:nvPr/>
        </p:nvSpPr>
        <p:spPr bwMode="auto">
          <a:xfrm>
            <a:off x="1387475" y="54864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5" name="Line 25"/>
          <p:cNvSpPr>
            <a:spLocks noChangeShapeType="1"/>
          </p:cNvSpPr>
          <p:nvPr/>
        </p:nvSpPr>
        <p:spPr bwMode="auto">
          <a:xfrm>
            <a:off x="1387475" y="17526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3146" name="Rectangle 26"/>
          <p:cNvSpPr>
            <a:spLocks noChangeArrowheads="1"/>
          </p:cNvSpPr>
          <p:nvPr/>
        </p:nvSpPr>
        <p:spPr bwMode="auto">
          <a:xfrm>
            <a:off x="533400" y="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endParaRPr lang="en-US" altLang="en-US" sz="4400" u="none">
              <a:solidFill>
                <a:schemeClr val="tx2"/>
              </a:solidFill>
              <a:latin typeface="Times New Roman" panose="02020603050405020304" pitchFamily="18" charset="0"/>
            </a:endParaRPr>
          </a:p>
        </p:txBody>
      </p:sp>
      <p:sp>
        <p:nvSpPr>
          <p:cNvPr id="133147" name="Rectangle 27"/>
          <p:cNvSpPr>
            <a:spLocks noGrp="1" noChangeArrowheads="1"/>
          </p:cNvSpPr>
          <p:nvPr>
            <p:ph type="title" idx="4294967295"/>
          </p:nvPr>
        </p:nvSpPr>
        <p:spPr>
          <a:xfrm>
            <a:off x="609600" y="0"/>
            <a:ext cx="7772400" cy="1143000"/>
          </a:xfrm>
        </p:spPr>
        <p:txBody>
          <a:bodyPr/>
          <a:lstStyle/>
          <a:p>
            <a:pPr eaLnBrk="1" hangingPunct="1"/>
            <a:r>
              <a:rPr lang="en-US" altLang="en-US" sz="4000">
                <a:solidFill>
                  <a:schemeClr val="accent2"/>
                </a:solidFill>
              </a:rPr>
              <a:t>Histogram - Green Cup O.D.</a:t>
            </a:r>
          </a:p>
        </p:txBody>
      </p:sp>
      <p:sp>
        <p:nvSpPr>
          <p:cNvPr id="133148" name="Text Box 28"/>
          <p:cNvSpPr txBox="1">
            <a:spLocks noChangeArrowheads="1"/>
          </p:cNvSpPr>
          <p:nvPr/>
        </p:nvSpPr>
        <p:spPr bwMode="auto">
          <a:xfrm>
            <a:off x="5029200" y="2057400"/>
            <a:ext cx="2819400" cy="1465263"/>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latin typeface="Times New Roman" panose="02020603050405020304" pitchFamily="18" charset="0"/>
              </a:rPr>
              <a:t>It is easy to see that the greatest frequency bar is the -.0005 measurement and the distribution heavier to the left.</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Line 2"/>
          <p:cNvSpPr>
            <a:spLocks noChangeShapeType="1"/>
          </p:cNvSpPr>
          <p:nvPr/>
        </p:nvSpPr>
        <p:spPr bwMode="auto">
          <a:xfrm>
            <a:off x="1387475" y="22098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47" name="Line 3"/>
          <p:cNvSpPr>
            <a:spLocks noChangeShapeType="1"/>
          </p:cNvSpPr>
          <p:nvPr/>
        </p:nvSpPr>
        <p:spPr bwMode="auto">
          <a:xfrm>
            <a:off x="1387475" y="26670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48" name="Line 4"/>
          <p:cNvSpPr>
            <a:spLocks noChangeShapeType="1"/>
          </p:cNvSpPr>
          <p:nvPr/>
        </p:nvSpPr>
        <p:spPr bwMode="auto">
          <a:xfrm>
            <a:off x="1387475" y="31242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49" name="Line 5"/>
          <p:cNvSpPr>
            <a:spLocks noChangeShapeType="1"/>
          </p:cNvSpPr>
          <p:nvPr/>
        </p:nvSpPr>
        <p:spPr bwMode="auto">
          <a:xfrm>
            <a:off x="1387475" y="35814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50" name="Line 6"/>
          <p:cNvSpPr>
            <a:spLocks noChangeShapeType="1"/>
          </p:cNvSpPr>
          <p:nvPr/>
        </p:nvSpPr>
        <p:spPr bwMode="auto">
          <a:xfrm>
            <a:off x="1387475" y="40386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51" name="Line 7"/>
          <p:cNvSpPr>
            <a:spLocks noChangeShapeType="1"/>
          </p:cNvSpPr>
          <p:nvPr/>
        </p:nvSpPr>
        <p:spPr bwMode="auto">
          <a:xfrm>
            <a:off x="1387475" y="44958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52" name="Line 8"/>
          <p:cNvSpPr>
            <a:spLocks noChangeShapeType="1"/>
          </p:cNvSpPr>
          <p:nvPr/>
        </p:nvSpPr>
        <p:spPr bwMode="auto">
          <a:xfrm>
            <a:off x="1387475" y="499745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53" name="Rectangle 9"/>
          <p:cNvSpPr>
            <a:spLocks noChangeArrowheads="1"/>
          </p:cNvSpPr>
          <p:nvPr/>
        </p:nvSpPr>
        <p:spPr bwMode="auto">
          <a:xfrm>
            <a:off x="3482975" y="900113"/>
            <a:ext cx="275590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400" b="1" u="none"/>
              <a:t>CONE No. L68149</a:t>
            </a:r>
            <a:endParaRPr lang="en-US" altLang="en-US" sz="2400" b="1" u="none">
              <a:solidFill>
                <a:srgbClr val="FFFFFF"/>
              </a:solidFill>
            </a:endParaRPr>
          </a:p>
        </p:txBody>
      </p:sp>
      <p:sp>
        <p:nvSpPr>
          <p:cNvPr id="134154" name="Rectangle 10"/>
          <p:cNvSpPr>
            <a:spLocks noChangeArrowheads="1"/>
          </p:cNvSpPr>
          <p:nvPr/>
        </p:nvSpPr>
        <p:spPr bwMode="auto">
          <a:xfrm>
            <a:off x="611188" y="1068388"/>
            <a:ext cx="214153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000" b="1" u="none"/>
              <a:t>FREQUENCY</a:t>
            </a:r>
            <a:endParaRPr lang="en-US" altLang="en-US" sz="2000" b="1" u="none">
              <a:solidFill>
                <a:srgbClr val="FFFFFF"/>
              </a:solidFill>
            </a:endParaRPr>
          </a:p>
        </p:txBody>
      </p:sp>
      <p:sp>
        <p:nvSpPr>
          <p:cNvPr id="134155" name="Rectangle 11"/>
          <p:cNvSpPr>
            <a:spLocks noChangeArrowheads="1"/>
          </p:cNvSpPr>
          <p:nvPr/>
        </p:nvSpPr>
        <p:spPr bwMode="auto">
          <a:xfrm>
            <a:off x="839788" y="1612900"/>
            <a:ext cx="604837" cy="397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1500" b="1" u="none"/>
              <a:t>40</a:t>
            </a:r>
          </a:p>
          <a:p>
            <a:endParaRPr lang="en-US" altLang="en-US" sz="1500" b="1" u="none"/>
          </a:p>
          <a:p>
            <a:r>
              <a:rPr lang="en-US" altLang="en-US" sz="1500" b="1" u="none"/>
              <a:t>35</a:t>
            </a:r>
          </a:p>
          <a:p>
            <a:endParaRPr lang="en-US" altLang="en-US" sz="1500" b="1" u="none"/>
          </a:p>
          <a:p>
            <a:r>
              <a:rPr lang="en-US" altLang="en-US" sz="1500" b="1" u="none"/>
              <a:t>30</a:t>
            </a:r>
          </a:p>
          <a:p>
            <a:endParaRPr lang="en-US" altLang="en-US" sz="1500" b="1" u="none"/>
          </a:p>
          <a:p>
            <a:r>
              <a:rPr lang="en-US" altLang="en-US" sz="1500" b="1" u="none"/>
              <a:t>25</a:t>
            </a:r>
          </a:p>
          <a:p>
            <a:endParaRPr lang="en-US" altLang="en-US" sz="1500" b="1" u="none"/>
          </a:p>
          <a:p>
            <a:r>
              <a:rPr lang="en-US" altLang="en-US" sz="1500" b="1" u="none"/>
              <a:t>20</a:t>
            </a:r>
          </a:p>
          <a:p>
            <a:endParaRPr lang="en-US" altLang="en-US" sz="1500" b="1" u="none"/>
          </a:p>
          <a:p>
            <a:r>
              <a:rPr lang="en-US" altLang="en-US" sz="1500" b="1" u="none"/>
              <a:t>15</a:t>
            </a:r>
          </a:p>
          <a:p>
            <a:endParaRPr lang="en-US" altLang="en-US" sz="1500" b="1" u="none"/>
          </a:p>
          <a:p>
            <a:r>
              <a:rPr lang="en-US" altLang="en-US" sz="1500" b="1" u="none"/>
              <a:t>10</a:t>
            </a:r>
          </a:p>
          <a:p>
            <a:endParaRPr lang="en-US" altLang="en-US" sz="1500" b="1" u="none"/>
          </a:p>
          <a:p>
            <a:r>
              <a:rPr lang="en-US" altLang="en-US" sz="1500" b="1" u="none"/>
              <a:t>5</a:t>
            </a:r>
          </a:p>
          <a:p>
            <a:endParaRPr lang="en-US" altLang="en-US" sz="1500" b="1" u="none"/>
          </a:p>
          <a:p>
            <a:r>
              <a:rPr lang="en-US" altLang="en-US" sz="1500" b="1" u="none"/>
              <a:t>0</a:t>
            </a:r>
            <a:endParaRPr lang="en-US" altLang="en-US" sz="1500" b="1" u="none">
              <a:solidFill>
                <a:srgbClr val="FFFFFF"/>
              </a:solidFill>
            </a:endParaRPr>
          </a:p>
        </p:txBody>
      </p:sp>
      <p:sp>
        <p:nvSpPr>
          <p:cNvPr id="134156" name="Rectangle 12"/>
          <p:cNvSpPr>
            <a:spLocks noChangeArrowheads="1"/>
          </p:cNvSpPr>
          <p:nvPr/>
        </p:nvSpPr>
        <p:spPr bwMode="auto">
          <a:xfrm>
            <a:off x="1204913" y="5534025"/>
            <a:ext cx="7305675"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1200" b="1" u="none"/>
              <a:t>-.0020  -.0017  -.0014  -.0011   -.0008  -.0005  -.0002   .0001   .0004   .0007   .0010   .0013   .0016   .0019</a:t>
            </a:r>
            <a:endParaRPr lang="en-US" altLang="en-US" sz="1200" b="1" u="none">
              <a:solidFill>
                <a:srgbClr val="FFFFFF"/>
              </a:solidFill>
            </a:endParaRPr>
          </a:p>
        </p:txBody>
      </p:sp>
      <p:sp>
        <p:nvSpPr>
          <p:cNvPr id="134157" name="Rectangle 13"/>
          <p:cNvSpPr>
            <a:spLocks noChangeArrowheads="1"/>
          </p:cNvSpPr>
          <p:nvPr/>
        </p:nvSpPr>
        <p:spPr bwMode="auto">
          <a:xfrm>
            <a:off x="3733800" y="5899150"/>
            <a:ext cx="16764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t>Cell Number</a:t>
            </a:r>
            <a:endParaRPr lang="en-US" altLang="en-US" sz="2000" b="1" u="none">
              <a:solidFill>
                <a:srgbClr val="FFFFFF"/>
              </a:solidFill>
            </a:endParaRPr>
          </a:p>
        </p:txBody>
      </p:sp>
      <p:sp>
        <p:nvSpPr>
          <p:cNvPr id="134158" name="Rectangle 14"/>
          <p:cNvSpPr>
            <a:spLocks noChangeArrowheads="1"/>
          </p:cNvSpPr>
          <p:nvPr/>
        </p:nvSpPr>
        <p:spPr bwMode="auto">
          <a:xfrm>
            <a:off x="1851025" y="5294313"/>
            <a:ext cx="406400" cy="1936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59" name="Rectangle 15"/>
          <p:cNvSpPr>
            <a:spLocks noChangeArrowheads="1"/>
          </p:cNvSpPr>
          <p:nvPr/>
        </p:nvSpPr>
        <p:spPr bwMode="auto">
          <a:xfrm>
            <a:off x="2392363" y="4997450"/>
            <a:ext cx="406400" cy="484188"/>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60" name="Rectangle 16"/>
          <p:cNvSpPr>
            <a:spLocks noChangeArrowheads="1"/>
          </p:cNvSpPr>
          <p:nvPr/>
        </p:nvSpPr>
        <p:spPr bwMode="auto">
          <a:xfrm>
            <a:off x="2901950" y="4310063"/>
            <a:ext cx="406400" cy="116205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61" name="Rectangle 17"/>
          <p:cNvSpPr>
            <a:spLocks noChangeArrowheads="1"/>
          </p:cNvSpPr>
          <p:nvPr/>
        </p:nvSpPr>
        <p:spPr bwMode="auto">
          <a:xfrm>
            <a:off x="3435350" y="3282950"/>
            <a:ext cx="406400" cy="2205038"/>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62" name="Rectangle 18"/>
          <p:cNvSpPr>
            <a:spLocks noChangeArrowheads="1"/>
          </p:cNvSpPr>
          <p:nvPr/>
        </p:nvSpPr>
        <p:spPr bwMode="auto">
          <a:xfrm>
            <a:off x="3954463" y="2155825"/>
            <a:ext cx="406400" cy="3332163"/>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63" name="Rectangle 19"/>
          <p:cNvSpPr>
            <a:spLocks noChangeArrowheads="1"/>
          </p:cNvSpPr>
          <p:nvPr/>
        </p:nvSpPr>
        <p:spPr bwMode="auto">
          <a:xfrm>
            <a:off x="4983163" y="4799013"/>
            <a:ext cx="406400" cy="681037"/>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64" name="Rectangle 20"/>
          <p:cNvSpPr>
            <a:spLocks noChangeArrowheads="1"/>
          </p:cNvSpPr>
          <p:nvPr/>
        </p:nvSpPr>
        <p:spPr bwMode="auto">
          <a:xfrm>
            <a:off x="4473575" y="4791075"/>
            <a:ext cx="406400" cy="6889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65" name="Rectangle 21"/>
          <p:cNvSpPr>
            <a:spLocks noChangeArrowheads="1"/>
          </p:cNvSpPr>
          <p:nvPr/>
        </p:nvSpPr>
        <p:spPr bwMode="auto">
          <a:xfrm>
            <a:off x="5500688" y="5280025"/>
            <a:ext cx="406400" cy="207963"/>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66" name="Rectangle 22"/>
          <p:cNvSpPr>
            <a:spLocks noChangeArrowheads="1"/>
          </p:cNvSpPr>
          <p:nvPr/>
        </p:nvSpPr>
        <p:spPr bwMode="auto">
          <a:xfrm>
            <a:off x="6018213" y="5180013"/>
            <a:ext cx="406400" cy="30162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67" name="Rectangle 23"/>
          <p:cNvSpPr>
            <a:spLocks noChangeArrowheads="1"/>
          </p:cNvSpPr>
          <p:nvPr/>
        </p:nvSpPr>
        <p:spPr bwMode="auto">
          <a:xfrm>
            <a:off x="6529388" y="5278438"/>
            <a:ext cx="406400" cy="1936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4168" name="Line 24"/>
          <p:cNvSpPr>
            <a:spLocks noChangeShapeType="1"/>
          </p:cNvSpPr>
          <p:nvPr/>
        </p:nvSpPr>
        <p:spPr bwMode="auto">
          <a:xfrm>
            <a:off x="1387475" y="54864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69" name="Line 25"/>
          <p:cNvSpPr>
            <a:spLocks noChangeShapeType="1"/>
          </p:cNvSpPr>
          <p:nvPr/>
        </p:nvSpPr>
        <p:spPr bwMode="auto">
          <a:xfrm>
            <a:off x="2057400" y="1752600"/>
            <a:ext cx="58674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4170" name="Rectangle 26"/>
          <p:cNvSpPr>
            <a:spLocks noChangeArrowheads="1"/>
          </p:cNvSpPr>
          <p:nvPr/>
        </p:nvSpPr>
        <p:spPr bwMode="auto">
          <a:xfrm>
            <a:off x="533400" y="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endParaRPr lang="en-US" altLang="en-US" sz="4400" u="none">
              <a:solidFill>
                <a:schemeClr val="tx2"/>
              </a:solidFill>
              <a:latin typeface="Times New Roman" panose="02020603050405020304" pitchFamily="18" charset="0"/>
            </a:endParaRPr>
          </a:p>
        </p:txBody>
      </p:sp>
      <p:sp>
        <p:nvSpPr>
          <p:cNvPr id="134171" name="Rectangle 27"/>
          <p:cNvSpPr>
            <a:spLocks noGrp="1" noChangeArrowheads="1"/>
          </p:cNvSpPr>
          <p:nvPr>
            <p:ph type="title" idx="4294967295"/>
          </p:nvPr>
        </p:nvSpPr>
        <p:spPr>
          <a:xfrm>
            <a:off x="609600" y="0"/>
            <a:ext cx="7772400" cy="1143000"/>
          </a:xfrm>
        </p:spPr>
        <p:txBody>
          <a:bodyPr/>
          <a:lstStyle/>
          <a:p>
            <a:pPr eaLnBrk="1" hangingPunct="1"/>
            <a:r>
              <a:rPr lang="en-US" altLang="en-US" sz="4000">
                <a:solidFill>
                  <a:schemeClr val="accent2"/>
                </a:solidFill>
              </a:rPr>
              <a:t>Histogram - Green Cup O.D.</a:t>
            </a:r>
          </a:p>
        </p:txBody>
      </p:sp>
      <p:sp>
        <p:nvSpPr>
          <p:cNvPr id="134172" name="Line 28"/>
          <p:cNvSpPr>
            <a:spLocks noChangeShapeType="1"/>
          </p:cNvSpPr>
          <p:nvPr/>
        </p:nvSpPr>
        <p:spPr bwMode="auto">
          <a:xfrm flipV="1">
            <a:off x="1524000" y="1981200"/>
            <a:ext cx="0" cy="35052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173" name="Line 29"/>
          <p:cNvSpPr>
            <a:spLocks noChangeShapeType="1"/>
          </p:cNvSpPr>
          <p:nvPr/>
        </p:nvSpPr>
        <p:spPr bwMode="auto">
          <a:xfrm flipV="1">
            <a:off x="8534400" y="1981200"/>
            <a:ext cx="0" cy="35052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174" name="Line 30"/>
          <p:cNvSpPr>
            <a:spLocks noChangeShapeType="1"/>
          </p:cNvSpPr>
          <p:nvPr/>
        </p:nvSpPr>
        <p:spPr bwMode="auto">
          <a:xfrm flipV="1">
            <a:off x="4953000" y="1905000"/>
            <a:ext cx="0" cy="3581400"/>
          </a:xfrm>
          <a:prstGeom prst="line">
            <a:avLst/>
          </a:prstGeom>
          <a:noFill/>
          <a:ln w="28575">
            <a:solidFill>
              <a:schemeClr val="accent2"/>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4175" name="Text Box 31"/>
          <p:cNvSpPr txBox="1">
            <a:spLocks noChangeArrowheads="1"/>
          </p:cNvSpPr>
          <p:nvPr/>
        </p:nvSpPr>
        <p:spPr bwMode="auto">
          <a:xfrm>
            <a:off x="1219200" y="1477963"/>
            <a:ext cx="811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400" b="1" u="none">
                <a:solidFill>
                  <a:srgbClr val="FF3300"/>
                </a:solidFill>
                <a:latin typeface="Times New Roman" panose="02020603050405020304" pitchFamily="18" charset="0"/>
              </a:rPr>
              <a:t>LCL</a:t>
            </a:r>
          </a:p>
        </p:txBody>
      </p:sp>
      <p:sp>
        <p:nvSpPr>
          <p:cNvPr id="134176" name="Text Box 32"/>
          <p:cNvSpPr txBox="1">
            <a:spLocks noChangeArrowheads="1"/>
          </p:cNvSpPr>
          <p:nvPr/>
        </p:nvSpPr>
        <p:spPr bwMode="auto">
          <a:xfrm>
            <a:off x="7985125" y="1489075"/>
            <a:ext cx="828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400" b="1" u="none">
                <a:solidFill>
                  <a:srgbClr val="FF3300"/>
                </a:solidFill>
                <a:latin typeface="Times New Roman" panose="02020603050405020304" pitchFamily="18" charset="0"/>
              </a:rPr>
              <a:t>UCL</a:t>
            </a:r>
          </a:p>
        </p:txBody>
      </p:sp>
      <p:sp>
        <p:nvSpPr>
          <p:cNvPr id="134177" name="Text Box 33"/>
          <p:cNvSpPr txBox="1">
            <a:spLocks noChangeArrowheads="1"/>
          </p:cNvSpPr>
          <p:nvPr/>
        </p:nvSpPr>
        <p:spPr bwMode="auto">
          <a:xfrm>
            <a:off x="5318125" y="1641475"/>
            <a:ext cx="2182813" cy="466725"/>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400" b="1" u="none">
                <a:solidFill>
                  <a:srgbClr val="FF3300"/>
                </a:solidFill>
                <a:latin typeface="Times New Roman" panose="02020603050405020304" pitchFamily="18" charset="0"/>
              </a:rPr>
              <a:t>Center of Spec</a:t>
            </a:r>
            <a:r>
              <a:rPr lang="en-US" altLang="en-US" sz="2400" b="1" u="none">
                <a:solidFill>
                  <a:schemeClr val="accent1"/>
                </a:solidFill>
                <a:latin typeface="Times New Roman" panose="02020603050405020304" pitchFamily="18" charset="0"/>
              </a:rPr>
              <a:t>.</a:t>
            </a:r>
          </a:p>
        </p:txBody>
      </p:sp>
      <p:sp>
        <p:nvSpPr>
          <p:cNvPr id="134178" name="Text Box 35"/>
          <p:cNvSpPr txBox="1">
            <a:spLocks noChangeArrowheads="1"/>
          </p:cNvSpPr>
          <p:nvPr/>
        </p:nvSpPr>
        <p:spPr bwMode="auto">
          <a:xfrm>
            <a:off x="5638800" y="2743200"/>
            <a:ext cx="2362200" cy="202406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solidFill>
                  <a:schemeClr val="accent2"/>
                </a:solidFill>
                <a:latin typeface="Times New Roman" panose="02020603050405020304" pitchFamily="18" charset="0"/>
              </a:rPr>
              <a:t>By putting the specification limits on the chart we can see the distribution is not centered, but all the data is within the specifications.</a:t>
            </a:r>
            <a:endParaRPr lang="en-US" altLang="en-US" sz="1800">
              <a:solidFill>
                <a:schemeClr val="accent2"/>
              </a:solidFill>
              <a:latin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381000" y="152400"/>
            <a:ext cx="6019800" cy="1143000"/>
          </a:xfrm>
        </p:spPr>
        <p:txBody>
          <a:bodyPr/>
          <a:lstStyle/>
          <a:p>
            <a:pPr algn="l" eaLnBrk="1" hangingPunct="1"/>
            <a:r>
              <a:rPr lang="en-US" altLang="en-US">
                <a:solidFill>
                  <a:schemeClr val="tx1"/>
                </a:solidFill>
              </a:rPr>
              <a:t>     Affinity Diagrams</a:t>
            </a:r>
          </a:p>
        </p:txBody>
      </p:sp>
      <p:sp>
        <p:nvSpPr>
          <p:cNvPr id="15363" name="Rectangle 3"/>
          <p:cNvSpPr>
            <a:spLocks noChangeArrowheads="1"/>
          </p:cNvSpPr>
          <p:nvPr/>
        </p:nvSpPr>
        <p:spPr bwMode="auto">
          <a:xfrm>
            <a:off x="762000" y="1371600"/>
            <a:ext cx="754380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200" u="sng">
                <a:solidFill>
                  <a:schemeClr val="tx1"/>
                </a:solidFill>
                <a:latin typeface="Arial" panose="020B0604020202020204" pitchFamily="34" charset="0"/>
              </a:defRPr>
            </a:lvl1pPr>
            <a:lvl2pPr indent="-28098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lvl="1" eaLnBrk="1" hangingPunct="1">
              <a:buFontTx/>
              <a:buChar char="•"/>
            </a:pPr>
            <a:r>
              <a:rPr lang="en-US" altLang="en-US" sz="2000" u="none">
                <a:latin typeface="Times New Roman" panose="02020603050405020304" pitchFamily="18" charset="0"/>
              </a:rPr>
              <a:t>Now it's time to sort.  Have the team members locate and place side-by-side two cards that are connected in some way - perhaps they deal with the same subtopic, or they touch on activities done by the same group of people, or they have something else in common.</a:t>
            </a:r>
          </a:p>
          <a:p>
            <a:pPr lvl="1" eaLnBrk="1" hangingPunct="1">
              <a:buFontTx/>
              <a:buChar char="•"/>
            </a:pPr>
            <a:endParaRPr lang="en-US" altLang="en-US" sz="2000" u="none">
              <a:latin typeface="Times New Roman" panose="02020603050405020304" pitchFamily="18" charset="0"/>
            </a:endParaRPr>
          </a:p>
          <a:p>
            <a:pPr lvl="1" eaLnBrk="1" hangingPunct="1">
              <a:buFontTx/>
              <a:buChar char="•"/>
            </a:pPr>
            <a:r>
              <a:rPr lang="en-US" altLang="en-US" sz="2000" u="none">
                <a:latin typeface="Times New Roman" panose="02020603050405020304" pitchFamily="18" charset="0"/>
              </a:rPr>
              <a:t>This matching process continues, with people building groups of related cards, until the random bunch of ideas has been transformed into 5 - 10 groupings. If one card seems completely unrelated to all the other cards, no problem, simply let it stand alone as its own grouping.  See exhibit B.  (For an interesting twist to this step, have tem members do their sorting in silence. If one person wants to move a card from one grouping to another, let it happen. Consensus will eventually emerge.)</a:t>
            </a:r>
          </a:p>
          <a:p>
            <a:pPr lvl="1" eaLnBrk="1" hangingPunct="1">
              <a:buFontTx/>
              <a:buChar char="•"/>
            </a:pPr>
            <a:endParaRPr lang="en-US" altLang="en-US" sz="2000" u="none">
              <a:latin typeface="Times New Roman" panose="02020603050405020304" pitchFamily="18" charset="0"/>
            </a:endParaRPr>
          </a:p>
          <a:p>
            <a:pPr lvl="1" eaLnBrk="1" hangingPunct="1">
              <a:buFontTx/>
              <a:buChar char="•"/>
            </a:pPr>
            <a:endParaRPr lang="en-US" altLang="en-US" sz="1600" u="none"/>
          </a:p>
        </p:txBody>
      </p:sp>
      <p:pic>
        <p:nvPicPr>
          <p:cNvPr id="15364"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81000"/>
            <a:ext cx="304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5"/>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Affinity Diagrams</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algn="l" eaLnBrk="1" hangingPunct="1"/>
            <a:r>
              <a:rPr lang="en-US" altLang="en-US" sz="4000"/>
              <a:t>     Histogram</a:t>
            </a:r>
          </a:p>
        </p:txBody>
      </p:sp>
      <p:sp>
        <p:nvSpPr>
          <p:cNvPr id="135171" name="Text Box 8"/>
          <p:cNvSpPr txBox="1">
            <a:spLocks noChangeArrowheads="1"/>
          </p:cNvSpPr>
          <p:nvPr/>
        </p:nvSpPr>
        <p:spPr bwMode="auto">
          <a:xfrm>
            <a:off x="609600" y="1295400"/>
            <a:ext cx="7848600" cy="476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Study the shape of the histogram.  A normal "bell curve" shape indicates normal variation in the system and a stable, predictable process.  Any other shapes in the data are clues to look further for causes of the variance.  Calculate mean, median and mode to further analyze the data.</a:t>
            </a:r>
          </a:p>
          <a:p>
            <a:pPr eaLnBrk="1" hangingPunct="1"/>
            <a:endParaRPr lang="en-US" altLang="en-US" sz="1800" u="none">
              <a:latin typeface="Times New Roman" panose="02020603050405020304" pitchFamily="18" charset="0"/>
            </a:endParaRPr>
          </a:p>
          <a:p>
            <a:pPr eaLnBrk="1" hangingPunct="1"/>
            <a:endParaRPr lang="en-US" altLang="en-US" sz="1800" u="none"/>
          </a:p>
          <a:p>
            <a:pPr eaLnBrk="1" hangingPunct="1"/>
            <a:endParaRPr lang="en-US" altLang="en-US" sz="1800" u="none"/>
          </a:p>
          <a:p>
            <a:pPr eaLnBrk="1" hangingPunct="1"/>
            <a:endParaRPr lang="en-US" altLang="en-US" sz="1800" u="none"/>
          </a:p>
          <a:p>
            <a:pPr eaLnBrk="1" hangingPunct="1"/>
            <a:endParaRPr lang="en-US" altLang="en-US" sz="1800" u="none"/>
          </a:p>
          <a:p>
            <a:pPr eaLnBrk="1" hangingPunct="1"/>
            <a:endParaRPr lang="en-US" altLang="en-US" sz="1800" u="none"/>
          </a:p>
          <a:p>
            <a:pPr eaLnBrk="1" hangingPunct="1"/>
            <a:endParaRPr lang="en-US" altLang="en-US" sz="1800" u="none"/>
          </a:p>
          <a:p>
            <a:pPr eaLnBrk="1" hangingPunct="1"/>
            <a:endParaRPr lang="en-US" altLang="en-US" sz="1800" u="none"/>
          </a:p>
          <a:p>
            <a:pPr eaLnBrk="1" hangingPunct="1"/>
            <a:endParaRPr lang="en-US" altLang="en-US" sz="1800" u="none"/>
          </a:p>
          <a:p>
            <a:pPr eaLnBrk="1" hangingPunct="1"/>
            <a:endParaRPr lang="en-US" altLang="en-US" sz="1800" u="none">
              <a:latin typeface="Times New Roman" panose="02020603050405020304" pitchFamily="18" charset="0"/>
            </a:endParaRPr>
          </a:p>
          <a:p>
            <a:pPr eaLnBrk="1" hangingPunct="1"/>
            <a:r>
              <a:rPr lang="en-US" altLang="en-US" sz="1800" u="none">
                <a:latin typeface="Times New Roman" panose="02020603050405020304" pitchFamily="18" charset="0"/>
              </a:rPr>
              <a:t>Histograms from several common shapes.  A bell-shaped picture is usually a normal distribution and indicates a generally stable system.  Any of these other shapes would indicate some special cause of variation and invites further inquiry.</a:t>
            </a:r>
          </a:p>
        </p:txBody>
      </p:sp>
      <p:graphicFrame>
        <p:nvGraphicFramePr>
          <p:cNvPr id="135172" name="Object 9"/>
          <p:cNvGraphicFramePr>
            <a:graphicFrameLocks noChangeAspect="1"/>
          </p:cNvGraphicFramePr>
          <p:nvPr/>
        </p:nvGraphicFramePr>
        <p:xfrm>
          <a:off x="5410200" y="3048000"/>
          <a:ext cx="2743200" cy="1828800"/>
        </p:xfrm>
        <a:graphic>
          <a:graphicData uri="http://schemas.openxmlformats.org/presentationml/2006/ole">
            <mc:AlternateContent xmlns:mc="http://schemas.openxmlformats.org/markup-compatibility/2006">
              <mc:Choice xmlns:v="urn:schemas-microsoft-com:vml" Requires="v">
                <p:oleObj spid="_x0000_s135190" name="Chart" r:id="rId4" imgW="2743200" imgH="1828800" progId="MSGraph.Chart.8">
                  <p:embed/>
                </p:oleObj>
              </mc:Choice>
              <mc:Fallback>
                <p:oleObj name="Chart" r:id="rId4" imgW="2743200" imgH="1828800" progId="MSGraph.Chart.8">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3048000"/>
                        <a:ext cx="2743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517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1800" u="none"/>
          </a:p>
        </p:txBody>
      </p:sp>
      <p:sp>
        <p:nvSpPr>
          <p:cNvPr id="135174"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135175" name="Object 12"/>
          <p:cNvGraphicFramePr>
            <a:graphicFrameLocks noChangeAspect="1"/>
          </p:cNvGraphicFramePr>
          <p:nvPr/>
        </p:nvGraphicFramePr>
        <p:xfrm>
          <a:off x="457200" y="2362200"/>
          <a:ext cx="4886325" cy="2819400"/>
        </p:xfrm>
        <a:graphic>
          <a:graphicData uri="http://schemas.openxmlformats.org/presentationml/2006/ole">
            <mc:AlternateContent xmlns:mc="http://schemas.openxmlformats.org/markup-compatibility/2006">
              <mc:Choice xmlns:v="urn:schemas-microsoft-com:vml" Requires="v">
                <p:oleObj spid="_x0000_s135191" name="Chart" r:id="rId6" imgW="4886325" imgH="2819400" progId="Excel.Chart.8">
                  <p:embed/>
                </p:oleObj>
              </mc:Choice>
              <mc:Fallback>
                <p:oleObj name="Chart" r:id="rId6" imgW="4886325" imgH="2819400" progId="Excel.Chart.8">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2362200"/>
                        <a:ext cx="488632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35176" name="Picture 14" descr="CALC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5650" y="457200"/>
            <a:ext cx="5683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77" name="AutoShape 15">
            <a:hlinkClick r:id="rId9" action="ppaction://hlinksldjump" highlightClick="1"/>
          </p:cNvPr>
          <p:cNvSpPr>
            <a:spLocks noChangeArrowheads="1"/>
          </p:cNvSpPr>
          <p:nvPr/>
        </p:nvSpPr>
        <p:spPr bwMode="auto">
          <a:xfrm>
            <a:off x="457200" y="6172200"/>
            <a:ext cx="304800" cy="3810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57200" y="0"/>
            <a:ext cx="8229600" cy="1143000"/>
          </a:xfrm>
        </p:spPr>
        <p:txBody>
          <a:bodyPr/>
          <a:lstStyle/>
          <a:p>
            <a:pPr algn="l" eaLnBrk="1" hangingPunct="1"/>
            <a:r>
              <a:rPr lang="en-US" altLang="en-US" sz="4000"/>
              <a:t>     Interviews</a:t>
            </a:r>
          </a:p>
        </p:txBody>
      </p:sp>
      <p:sp>
        <p:nvSpPr>
          <p:cNvPr id="136195" name="Rectangle 3"/>
          <p:cNvSpPr>
            <a:spLocks noGrp="1" noChangeArrowheads="1"/>
          </p:cNvSpPr>
          <p:nvPr>
            <p:ph type="body" idx="1"/>
          </p:nvPr>
        </p:nvSpPr>
        <p:spPr>
          <a:xfrm>
            <a:off x="762000" y="990600"/>
            <a:ext cx="7696200" cy="4953000"/>
          </a:xfrm>
        </p:spPr>
        <p:txBody>
          <a:bodyPr/>
          <a:lstStyle/>
          <a:p>
            <a:pPr marL="0" indent="0" eaLnBrk="1" hangingPunct="1">
              <a:buFontTx/>
              <a:buNone/>
            </a:pPr>
            <a:r>
              <a:rPr lang="en-US" altLang="en-US" sz="2400" i="1">
                <a:solidFill>
                  <a:schemeClr val="accent2"/>
                </a:solidFill>
                <a:latin typeface="Times New Roman" panose="02020603050405020304" pitchFamily="18" charset="0"/>
              </a:rPr>
              <a:t>The interview is a structured technique for collecting information from individuals or groups, including (perhaps most importantly?) your internal and external customers.  </a:t>
            </a:r>
          </a:p>
          <a:p>
            <a:pPr marL="0" indent="0" eaLnBrk="1" hangingPunct="1">
              <a:buFontTx/>
              <a:buNone/>
            </a:pPr>
            <a:endParaRPr lang="en-US" altLang="en-US" sz="1000" i="1">
              <a:solidFill>
                <a:schemeClr val="accent2"/>
              </a:solidFill>
              <a:latin typeface="Times New Roman" panose="02020603050405020304" pitchFamily="18" charset="0"/>
            </a:endParaRPr>
          </a:p>
          <a:p>
            <a:pPr marL="0" indent="0" eaLnBrk="1" hangingPunct="1">
              <a:buFontTx/>
              <a:buNone/>
            </a:pPr>
            <a:r>
              <a:rPr lang="en-US" altLang="en-US" sz="2400" i="1">
                <a:solidFill>
                  <a:schemeClr val="accent2"/>
                </a:solidFill>
                <a:latin typeface="Times New Roman" panose="02020603050405020304" pitchFamily="18" charset="0"/>
              </a:rPr>
              <a:t>If you have access to the people who have the information you need, interviewing either in person or on the telephone can be a very efficient means of data collection.  It's often the best way to learn about your customer's needs and expectations.</a:t>
            </a:r>
          </a:p>
          <a:p>
            <a:pPr marL="0" indent="0" eaLnBrk="1" hangingPunct="1">
              <a:buFontTx/>
              <a:buNone/>
            </a:pPr>
            <a:endParaRPr lang="en-US" altLang="en-US" sz="1000" b="1" i="1">
              <a:solidFill>
                <a:schemeClr val="accent2"/>
              </a:solidFill>
              <a:latin typeface="Times New Roman" panose="02020603050405020304" pitchFamily="18" charset="0"/>
            </a:endParaRPr>
          </a:p>
          <a:p>
            <a:pPr marL="0" indent="0" eaLnBrk="1" hangingPunct="1">
              <a:buFontTx/>
              <a:buNone/>
            </a:pPr>
            <a:r>
              <a:rPr lang="en-US" altLang="en-US" sz="2000" b="1">
                <a:latin typeface="Times New Roman" panose="02020603050405020304" pitchFamily="18" charset="0"/>
              </a:rPr>
              <a:t>Putting it to work:</a:t>
            </a:r>
            <a:endParaRPr lang="en-US" altLang="en-US" sz="2000">
              <a:latin typeface="Times New Roman" panose="02020603050405020304" pitchFamily="18" charset="0"/>
            </a:endParaRPr>
          </a:p>
          <a:p>
            <a:pPr marL="400050" lvl="1" eaLnBrk="1" hangingPunct="1">
              <a:buFont typeface="Wingdings" panose="05000000000000000000" pitchFamily="2" charset="2"/>
              <a:buChar char="§"/>
            </a:pPr>
            <a:r>
              <a:rPr lang="en-US" altLang="en-US" sz="2000">
                <a:latin typeface="Times New Roman" panose="02020603050405020304" pitchFamily="18" charset="0"/>
              </a:rPr>
              <a:t>Tackle the interview just as a reporter would:</a:t>
            </a:r>
          </a:p>
          <a:p>
            <a:pPr marL="400050" lvl="1" eaLnBrk="1" hangingPunct="1">
              <a:buFont typeface="Wingdings" panose="05000000000000000000" pitchFamily="2" charset="2"/>
              <a:buChar char="§"/>
            </a:pPr>
            <a:r>
              <a:rPr lang="en-US" altLang="en-US" sz="2000">
                <a:latin typeface="Times New Roman" panose="02020603050405020304" pitchFamily="18" charset="0"/>
              </a:rPr>
              <a:t>Before the interview, develop a list of questions.  Ideally, this should be done in a group setting.  Write down a "clean" version of the question list and take it to the interview.</a:t>
            </a:r>
          </a:p>
        </p:txBody>
      </p:sp>
      <p:pic>
        <p:nvPicPr>
          <p:cNvPr id="136196" name="Picture 5"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286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7" name="Text Box 6"/>
          <p:cNvSpPr txBox="1">
            <a:spLocks noChangeArrowheads="1"/>
          </p:cNvSpPr>
          <p:nvPr/>
        </p:nvSpPr>
        <p:spPr bwMode="auto">
          <a:xfrm>
            <a:off x="6705600" y="6248400"/>
            <a:ext cx="1905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Interviews</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57200" y="0"/>
            <a:ext cx="8229600" cy="1143000"/>
          </a:xfrm>
        </p:spPr>
        <p:txBody>
          <a:bodyPr/>
          <a:lstStyle/>
          <a:p>
            <a:pPr algn="l" eaLnBrk="1" hangingPunct="1"/>
            <a:r>
              <a:rPr lang="en-US" altLang="en-US" sz="3600"/>
              <a:t>      </a:t>
            </a:r>
            <a:r>
              <a:rPr lang="en-US" altLang="en-US" sz="4000"/>
              <a:t>Interviews</a:t>
            </a:r>
          </a:p>
        </p:txBody>
      </p:sp>
      <p:sp>
        <p:nvSpPr>
          <p:cNvPr id="137219" name="Rectangle 3"/>
          <p:cNvSpPr>
            <a:spLocks noGrp="1" noChangeArrowheads="1"/>
          </p:cNvSpPr>
          <p:nvPr>
            <p:ph type="body" idx="1"/>
          </p:nvPr>
        </p:nvSpPr>
        <p:spPr>
          <a:xfrm>
            <a:off x="762000" y="1371600"/>
            <a:ext cx="7696200" cy="4525963"/>
          </a:xfrm>
        </p:spPr>
        <p:txBody>
          <a:bodyPr/>
          <a:lstStyle/>
          <a:p>
            <a:pPr eaLnBrk="1" hangingPunct="1"/>
            <a:r>
              <a:rPr lang="en-US" altLang="en-US" sz="2000">
                <a:latin typeface="Times New Roman" panose="02020603050405020304" pitchFamily="18" charset="0"/>
              </a:rPr>
              <a:t>Be sure to include follow-up questions to get at the information you really need.</a:t>
            </a:r>
          </a:p>
          <a:p>
            <a:pPr eaLnBrk="1" hangingPunct="1"/>
            <a:r>
              <a:rPr lang="en-US" altLang="en-US" sz="2000">
                <a:latin typeface="Times New Roman" panose="02020603050405020304" pitchFamily="18" charset="0"/>
              </a:rPr>
              <a:t>When you conduct the interview, take notes of the responses.  Remember to keep listening while you write.</a:t>
            </a:r>
          </a:p>
          <a:p>
            <a:pPr eaLnBrk="1" hangingPunct="1"/>
            <a:r>
              <a:rPr lang="en-US" altLang="en-US" sz="2000">
                <a:latin typeface="Times New Roman" panose="02020603050405020304" pitchFamily="18" charset="0"/>
              </a:rPr>
              <a:t>If possible, bring along a note taker who can do the writing -- allowing you to zero in on asking the questions and listening.  Also consider bringing a tape recorder.</a:t>
            </a:r>
          </a:p>
          <a:p>
            <a:pPr eaLnBrk="1" hangingPunct="1"/>
            <a:r>
              <a:rPr lang="en-US" altLang="en-US" sz="2000">
                <a:latin typeface="Times New Roman" panose="02020603050405020304" pitchFamily="18" charset="0"/>
              </a:rPr>
              <a:t>Stick with the list of questions, but don't get too locked in.</a:t>
            </a:r>
          </a:p>
          <a:p>
            <a:pPr eaLnBrk="1" hangingPunct="1"/>
            <a:r>
              <a:rPr lang="en-US" altLang="en-US" sz="2000">
                <a:latin typeface="Times New Roman" panose="02020603050405020304" pitchFamily="18" charset="0"/>
              </a:rPr>
              <a:t>Verify your understanding of the interviewee's responses.  Restate what you're hearing and ask whether your interpretation is accurate.  (You are seeking information and testing understanding.)</a:t>
            </a:r>
          </a:p>
          <a:p>
            <a:pPr eaLnBrk="1" hangingPunct="1"/>
            <a:r>
              <a:rPr lang="en-US" altLang="en-US" sz="2000">
                <a:latin typeface="Times New Roman" panose="02020603050405020304" pitchFamily="18" charset="0"/>
              </a:rPr>
              <a:t>If you're collecting sensitive information, ensure the confidentiality of the responses.  Do not use respondents' names, identifiable quotes or other "identifier" information.</a:t>
            </a:r>
          </a:p>
        </p:txBody>
      </p:sp>
      <p:sp>
        <p:nvSpPr>
          <p:cNvPr id="137220" name="AutoShape 4">
            <a:hlinkClick r:id="rId3" action="ppaction://hlinksldjump" highlightClick="1"/>
          </p:cNvPr>
          <p:cNvSpPr>
            <a:spLocks noChangeArrowheads="1"/>
          </p:cNvSpPr>
          <p:nvPr/>
        </p:nvSpPr>
        <p:spPr bwMode="auto">
          <a:xfrm>
            <a:off x="381000" y="6096000"/>
            <a:ext cx="381000" cy="5334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37221" name="Text Box 5"/>
          <p:cNvSpPr txBox="1">
            <a:spLocks noChangeArrowheads="1"/>
          </p:cNvSpPr>
          <p:nvPr/>
        </p:nvSpPr>
        <p:spPr bwMode="auto">
          <a:xfrm>
            <a:off x="6705600" y="6248400"/>
            <a:ext cx="1905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Interviews</a:t>
            </a:r>
          </a:p>
        </p:txBody>
      </p:sp>
      <p:pic>
        <p:nvPicPr>
          <p:cNvPr id="137222" name="Picture 6" descr="LIGH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2286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4"/>
          <p:cNvSpPr>
            <a:spLocks noGrp="1" noChangeArrowheads="1"/>
          </p:cNvSpPr>
          <p:nvPr>
            <p:ph type="title"/>
          </p:nvPr>
        </p:nvSpPr>
        <p:spPr>
          <a:xfrm>
            <a:off x="457200" y="0"/>
            <a:ext cx="8229600" cy="1143000"/>
          </a:xfrm>
        </p:spPr>
        <p:txBody>
          <a:bodyPr/>
          <a:lstStyle/>
          <a:p>
            <a:pPr algn="l" eaLnBrk="1" hangingPunct="1"/>
            <a:r>
              <a:rPr lang="en-US" altLang="en-US" sz="4000"/>
              <a:t>     List Reduction</a:t>
            </a:r>
          </a:p>
        </p:txBody>
      </p:sp>
      <p:sp>
        <p:nvSpPr>
          <p:cNvPr id="138243" name="Text Box 5"/>
          <p:cNvSpPr txBox="1">
            <a:spLocks noChangeArrowheads="1"/>
          </p:cNvSpPr>
          <p:nvPr/>
        </p:nvSpPr>
        <p:spPr bwMode="auto">
          <a:xfrm>
            <a:off x="609600" y="1143000"/>
            <a:ext cx="7848600" cy="447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indent="-282575"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400" b="1" i="1" u="none">
                <a:solidFill>
                  <a:schemeClr val="accent2"/>
                </a:solidFill>
                <a:latin typeface="Times New Roman" panose="02020603050405020304" pitchFamily="18" charset="0"/>
              </a:rPr>
              <a:t>This tool helps in processing the output of a brainstorming session.  The objective is to clarify the items so that all team members understand them and then reduce the items to a manageable number.</a:t>
            </a:r>
          </a:p>
          <a:p>
            <a:pPr eaLnBrk="1" hangingPunct="1"/>
            <a:endParaRPr lang="en-US" altLang="en-US" sz="1000" b="1" i="1" u="none">
              <a:solidFill>
                <a:schemeClr val="accent2"/>
              </a:solidFill>
              <a:latin typeface="Times New Roman" panose="02020603050405020304" pitchFamily="18" charset="0"/>
            </a:endParaRPr>
          </a:p>
          <a:p>
            <a:pPr eaLnBrk="1" hangingPunct="1"/>
            <a:r>
              <a:rPr lang="en-US" altLang="en-US" sz="2400" b="1" u="none">
                <a:latin typeface="Times New Roman" panose="02020603050405020304" pitchFamily="18" charset="0"/>
              </a:rPr>
              <a:t>Putting it to work: </a:t>
            </a:r>
            <a:r>
              <a:rPr lang="en-US" altLang="en-US" sz="2400" u="none">
                <a:latin typeface="Times New Roman" panose="02020603050405020304" pitchFamily="18" charset="0"/>
              </a:rPr>
              <a:t>Before the list of items (potential problem areas or solutions) can be shortened, everyone in the group must have a clear understanding of each item.</a:t>
            </a:r>
          </a:p>
          <a:p>
            <a:pPr eaLnBrk="1" hangingPunct="1"/>
            <a:r>
              <a:rPr lang="en-US" altLang="en-US" sz="1000" u="none">
                <a:latin typeface="Times New Roman" panose="02020603050405020304" pitchFamily="18" charset="0"/>
              </a:rPr>
              <a:t> </a:t>
            </a:r>
          </a:p>
          <a:p>
            <a:pPr lvl="1" eaLnBrk="1" hangingPunct="1">
              <a:buFontTx/>
              <a:buChar char="•"/>
            </a:pPr>
            <a:r>
              <a:rPr lang="en-US" altLang="en-US" sz="2000" u="none">
                <a:latin typeface="Times New Roman" panose="02020603050405020304" pitchFamily="18" charset="0"/>
              </a:rPr>
              <a:t>The first activity, therefore, is for the leader or facilitator to review the items, asking if anyone needs clarification.  </a:t>
            </a:r>
          </a:p>
          <a:p>
            <a:pPr lvl="1" eaLnBrk="1" hangingPunct="1">
              <a:buFontTx/>
              <a:buChar char="•"/>
            </a:pPr>
            <a:r>
              <a:rPr lang="en-US" altLang="en-US" sz="2000" u="none">
                <a:latin typeface="Times New Roman" panose="02020603050405020304" pitchFamily="18" charset="0"/>
              </a:rPr>
              <a:t>If so, the suggesting member should be asked to explain in brief what he or she meant by the comment.  The discussion shouldn't go beyond simple clarification at this point.</a:t>
            </a:r>
          </a:p>
        </p:txBody>
      </p:sp>
      <p:sp>
        <p:nvSpPr>
          <p:cNvPr id="138244" name="Text Box 6"/>
          <p:cNvSpPr txBox="1">
            <a:spLocks noChangeArrowheads="1"/>
          </p:cNvSpPr>
          <p:nvPr/>
        </p:nvSpPr>
        <p:spPr bwMode="auto">
          <a:xfrm>
            <a:off x="6400800" y="6248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List Reduction</a:t>
            </a:r>
          </a:p>
        </p:txBody>
      </p:sp>
      <p:pic>
        <p:nvPicPr>
          <p:cNvPr id="138245" name="Picture 7"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57200" y="0"/>
            <a:ext cx="8229600" cy="1143000"/>
          </a:xfrm>
        </p:spPr>
        <p:txBody>
          <a:bodyPr/>
          <a:lstStyle/>
          <a:p>
            <a:pPr algn="l" eaLnBrk="1" hangingPunct="1"/>
            <a:r>
              <a:rPr lang="en-US" altLang="en-US" sz="4000"/>
              <a:t>     List Reduction</a:t>
            </a:r>
          </a:p>
        </p:txBody>
      </p:sp>
      <p:sp>
        <p:nvSpPr>
          <p:cNvPr id="139267" name="Text Box 3"/>
          <p:cNvSpPr txBox="1">
            <a:spLocks noChangeArrowheads="1"/>
          </p:cNvSpPr>
          <p:nvPr/>
        </p:nvSpPr>
        <p:spPr bwMode="auto">
          <a:xfrm>
            <a:off x="685800" y="1143000"/>
            <a:ext cx="7848600" cy="481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4625" indent="-174625" eaLnBrk="0" hangingPunct="0">
              <a:defRPr sz="2200" u="sng">
                <a:solidFill>
                  <a:schemeClr val="tx1"/>
                </a:solidFill>
                <a:latin typeface="Arial" panose="020B0604020202020204" pitchFamily="34" charset="0"/>
              </a:defRPr>
            </a:lvl1pPr>
            <a:lvl2pPr marL="865188" indent="-347663"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buFontTx/>
              <a:buChar char="•"/>
            </a:pPr>
            <a:r>
              <a:rPr lang="en-US" altLang="en-US" sz="2000" u="none">
                <a:latin typeface="Times New Roman" panose="02020603050405020304" pitchFamily="18" charset="0"/>
              </a:rPr>
              <a:t>The team then identifies some "filters" - criteria that should be satisfied for an item to remain in consideration. Some filters selecting problems are:</a:t>
            </a:r>
          </a:p>
          <a:p>
            <a:pPr eaLnBrk="1" hangingPunct="1"/>
            <a:endParaRPr lang="en-US" altLang="en-US" sz="1000" u="none">
              <a:latin typeface="Times New Roman" panose="02020603050405020304" pitchFamily="18" charset="0"/>
            </a:endParaRPr>
          </a:p>
          <a:p>
            <a:pPr lvl="1" eaLnBrk="1" hangingPunct="1">
              <a:buFontTx/>
              <a:buChar char="•"/>
            </a:pPr>
            <a:r>
              <a:rPr lang="en-US" altLang="en-US" sz="2000" b="1" u="none">
                <a:latin typeface="Times New Roman" panose="02020603050405020304" pitchFamily="18" charset="0"/>
              </a:rPr>
              <a:t>Does this problem lend itself to being solved by a team?</a:t>
            </a:r>
          </a:p>
          <a:p>
            <a:pPr lvl="1" eaLnBrk="1" hangingPunct="1">
              <a:buFontTx/>
              <a:buChar char="•"/>
            </a:pPr>
            <a:r>
              <a:rPr lang="en-US" altLang="en-US" sz="2000" b="1" u="none">
                <a:latin typeface="Times New Roman" panose="02020603050405020304" pitchFamily="18" charset="0"/>
              </a:rPr>
              <a:t>Is the problem within our control or influence?</a:t>
            </a:r>
          </a:p>
          <a:p>
            <a:pPr lvl="1" eaLnBrk="1" hangingPunct="1">
              <a:buFontTx/>
              <a:buChar char="•"/>
            </a:pPr>
            <a:r>
              <a:rPr lang="en-US" altLang="en-US" sz="2000" b="1" u="none">
                <a:latin typeface="Times New Roman" panose="02020603050405020304" pitchFamily="18" charset="0"/>
              </a:rPr>
              <a:t>Is it worth solving?</a:t>
            </a:r>
          </a:p>
          <a:p>
            <a:pPr lvl="1" eaLnBrk="1" hangingPunct="1">
              <a:buFontTx/>
              <a:buChar char="•"/>
            </a:pPr>
            <a:r>
              <a:rPr lang="en-US" altLang="en-US" sz="2000" b="1" u="none">
                <a:latin typeface="Times New Roman" panose="02020603050405020304" pitchFamily="18" charset="0"/>
              </a:rPr>
              <a:t>Some filters for selecting solutions are:</a:t>
            </a:r>
          </a:p>
          <a:p>
            <a:pPr lvl="1" eaLnBrk="1" hangingPunct="1">
              <a:buFontTx/>
              <a:buChar char="•"/>
            </a:pPr>
            <a:r>
              <a:rPr lang="en-US" altLang="en-US" sz="2000" b="1" u="none">
                <a:latin typeface="Times New Roman" panose="02020603050405020304" pitchFamily="18" charset="0"/>
              </a:rPr>
              <a:t>Is it likely to solve the problem?</a:t>
            </a:r>
          </a:p>
          <a:p>
            <a:pPr lvl="1" eaLnBrk="1" hangingPunct="1">
              <a:buFontTx/>
              <a:buChar char="•"/>
            </a:pPr>
            <a:r>
              <a:rPr lang="en-US" altLang="en-US" sz="2000" b="1" u="none">
                <a:latin typeface="Times New Roman" panose="02020603050405020304" pitchFamily="18" charset="0"/>
              </a:rPr>
              <a:t>Is it feasible?</a:t>
            </a:r>
          </a:p>
          <a:p>
            <a:pPr lvl="1" eaLnBrk="1" hangingPunct="1">
              <a:buFontTx/>
              <a:buChar char="•"/>
            </a:pPr>
            <a:r>
              <a:rPr lang="en-US" altLang="en-US" sz="2000" b="1" u="none">
                <a:latin typeface="Times New Roman" panose="02020603050405020304" pitchFamily="18" charset="0"/>
              </a:rPr>
              <a:t>Can we afford it?</a:t>
            </a:r>
          </a:p>
          <a:p>
            <a:pPr lvl="1" eaLnBrk="1" hangingPunct="1"/>
            <a:endParaRPr lang="en-US" altLang="en-US" sz="1000" b="1" u="none">
              <a:latin typeface="Times New Roman" panose="02020603050405020304" pitchFamily="18" charset="0"/>
            </a:endParaRPr>
          </a:p>
          <a:p>
            <a:pPr eaLnBrk="1" hangingPunct="1">
              <a:buFontTx/>
              <a:buChar char="•"/>
            </a:pPr>
            <a:r>
              <a:rPr lang="en-US" altLang="en-US" sz="2000" u="none">
                <a:latin typeface="Times New Roman" panose="02020603050405020304" pitchFamily="18" charset="0"/>
              </a:rPr>
              <a:t>Keeping the agreed upon criteria in mind, group members vote on each item: "yes" if it satisfies the criteria, "no" if it doesn't.  </a:t>
            </a:r>
          </a:p>
          <a:p>
            <a:pPr eaLnBrk="1" hangingPunct="1">
              <a:buFontTx/>
              <a:buChar char="•"/>
            </a:pPr>
            <a:endParaRPr lang="en-US" altLang="en-US" sz="1000" u="none">
              <a:latin typeface="Times New Roman" panose="02020603050405020304" pitchFamily="18" charset="0"/>
            </a:endParaRPr>
          </a:p>
          <a:p>
            <a:pPr eaLnBrk="1" hangingPunct="1">
              <a:buFontTx/>
              <a:buChar char="•"/>
            </a:pPr>
            <a:r>
              <a:rPr lang="en-US" altLang="en-US" sz="2000" u="none">
                <a:latin typeface="Times New Roman" panose="02020603050405020304" pitchFamily="18" charset="0"/>
              </a:rPr>
              <a:t>A simple majority (one-half the number of the group, plus one) keeps an item on the list, fewer votes mean the item is bracketed [    ].</a:t>
            </a:r>
          </a:p>
        </p:txBody>
      </p:sp>
      <p:sp>
        <p:nvSpPr>
          <p:cNvPr id="139268" name="Text Box 4"/>
          <p:cNvSpPr txBox="1">
            <a:spLocks noChangeArrowheads="1"/>
          </p:cNvSpPr>
          <p:nvPr/>
        </p:nvSpPr>
        <p:spPr bwMode="auto">
          <a:xfrm>
            <a:off x="6400800" y="6248400"/>
            <a:ext cx="2438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List Reduction</a:t>
            </a:r>
          </a:p>
        </p:txBody>
      </p:sp>
      <p:sp>
        <p:nvSpPr>
          <p:cNvPr id="139269" name="AutoShape 5">
            <a:hlinkClick r:id="rId3" action="ppaction://hlinksldjump" highlightClick="1"/>
          </p:cNvPr>
          <p:cNvSpPr>
            <a:spLocks noChangeArrowheads="1"/>
          </p:cNvSpPr>
          <p:nvPr/>
        </p:nvSpPr>
        <p:spPr bwMode="auto">
          <a:xfrm>
            <a:off x="228600" y="61722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139270" name="Picture 6" descr="CHECKMR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152400"/>
            <a:ext cx="8229600" cy="1143000"/>
          </a:xfrm>
        </p:spPr>
        <p:txBody>
          <a:bodyPr/>
          <a:lstStyle/>
          <a:p>
            <a:pPr eaLnBrk="1" hangingPunct="1"/>
            <a:r>
              <a:rPr lang="en-US" altLang="en-US"/>
              <a:t>Matrix Diagram</a:t>
            </a:r>
          </a:p>
        </p:txBody>
      </p:sp>
      <p:sp>
        <p:nvSpPr>
          <p:cNvPr id="140291" name="Rectangle 3"/>
          <p:cNvSpPr>
            <a:spLocks noGrp="1" noChangeArrowheads="1"/>
          </p:cNvSpPr>
          <p:nvPr>
            <p:ph type="body" idx="1"/>
          </p:nvPr>
        </p:nvSpPr>
        <p:spPr>
          <a:xfrm>
            <a:off x="381000" y="1143000"/>
            <a:ext cx="8229600" cy="4953000"/>
          </a:xfrm>
        </p:spPr>
        <p:txBody>
          <a:bodyPr/>
          <a:lstStyle/>
          <a:p>
            <a:pPr eaLnBrk="1" hangingPunct="1">
              <a:lnSpc>
                <a:spcPct val="95000"/>
              </a:lnSpc>
            </a:pPr>
            <a:r>
              <a:rPr lang="en-US" altLang="en-US" sz="2000">
                <a:latin typeface="Times New Roman" panose="02020603050405020304" pitchFamily="18" charset="0"/>
              </a:rPr>
              <a:t>A matrix diagram is used to organize various items by showing relationships between the items and the strength of those relationships.  It is often used as a tool to allocate tasks or as a way to chart the products or services you provide and your customer expectations of those products or services.</a:t>
            </a:r>
          </a:p>
          <a:p>
            <a:pPr eaLnBrk="1" hangingPunct="1">
              <a:lnSpc>
                <a:spcPct val="95000"/>
              </a:lnSpc>
            </a:pPr>
            <a:r>
              <a:rPr lang="en-US" altLang="en-US" sz="2000">
                <a:latin typeface="Times New Roman" panose="02020603050405020304" pitchFamily="18" charset="0"/>
              </a:rPr>
              <a:t>Although there are various ways to configure a matrix diagram, only two, the L-Shaped Matrix and the T-Shaped Matrix, will be mapped out in this book.  Both are easy to use and will show relationship between these two items and the strength of that relationship.</a:t>
            </a:r>
            <a:endParaRPr lang="en-US" altLang="en-US" sz="2000" b="1">
              <a:latin typeface="Times New Roman" panose="02020603050405020304" pitchFamily="18" charset="0"/>
            </a:endParaRPr>
          </a:p>
          <a:p>
            <a:pPr eaLnBrk="1" hangingPunct="1">
              <a:lnSpc>
                <a:spcPct val="95000"/>
              </a:lnSpc>
            </a:pPr>
            <a:r>
              <a:rPr lang="en-US" altLang="en-US" sz="2000" b="1">
                <a:latin typeface="Times New Roman" panose="02020603050405020304" pitchFamily="18" charset="0"/>
              </a:rPr>
              <a:t>Putting it to work: </a:t>
            </a:r>
            <a:endParaRPr lang="en-US" altLang="en-US" sz="2000">
              <a:latin typeface="Times New Roman" panose="02020603050405020304" pitchFamily="18" charset="0"/>
            </a:endParaRPr>
          </a:p>
          <a:p>
            <a:pPr eaLnBrk="1" hangingPunct="1">
              <a:lnSpc>
                <a:spcPct val="95000"/>
              </a:lnSpc>
            </a:pPr>
            <a:r>
              <a:rPr lang="en-US" altLang="en-US" sz="2000">
                <a:latin typeface="Times New Roman" panose="02020603050405020304" pitchFamily="18" charset="0"/>
              </a:rPr>
              <a:t>In the L-Shaped Matrix two groups of interrelated items are charted.   One group of items will be input down the first column of the chart and the other across the bottom row of the chart.  You also need to decide on the "key" or the symbols that will be used to evaluate the strength of each relationship.  Once these tasks have been completed, each intersection needs to be evaluated to see if there is any relationship between the two items and, if there is a relationship, what is the strength (See Example A)</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6"/>
          <p:cNvSpPr>
            <a:spLocks noChangeArrowheads="1"/>
          </p:cNvSpPr>
          <p:nvPr/>
        </p:nvSpPr>
        <p:spPr bwMode="auto">
          <a:xfrm>
            <a:off x="3883025" y="2595563"/>
            <a:ext cx="4876800" cy="36576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41315" name="Rectangle 2"/>
          <p:cNvSpPr>
            <a:spLocks noGrp="1" noChangeArrowheads="1"/>
          </p:cNvSpPr>
          <p:nvPr>
            <p:ph type="title"/>
          </p:nvPr>
        </p:nvSpPr>
        <p:spPr>
          <a:xfrm>
            <a:off x="457200" y="152400"/>
            <a:ext cx="8229600" cy="1143000"/>
          </a:xfrm>
        </p:spPr>
        <p:txBody>
          <a:bodyPr/>
          <a:lstStyle/>
          <a:p>
            <a:pPr eaLnBrk="1" hangingPunct="1"/>
            <a:r>
              <a:rPr lang="en-US" altLang="en-US"/>
              <a:t>Matrix Diagram</a:t>
            </a:r>
          </a:p>
        </p:txBody>
      </p:sp>
      <p:sp>
        <p:nvSpPr>
          <p:cNvPr id="141316" name="Rectangle 3"/>
          <p:cNvSpPr>
            <a:spLocks noGrp="1" noChangeArrowheads="1"/>
          </p:cNvSpPr>
          <p:nvPr>
            <p:ph type="body" idx="1"/>
          </p:nvPr>
        </p:nvSpPr>
        <p:spPr>
          <a:xfrm>
            <a:off x="609600" y="2514600"/>
            <a:ext cx="3124200" cy="3657600"/>
          </a:xfrm>
        </p:spPr>
        <p:txBody>
          <a:bodyPr/>
          <a:lstStyle/>
          <a:p>
            <a:pPr marL="0" indent="0" eaLnBrk="1" hangingPunct="1">
              <a:lnSpc>
                <a:spcPct val="90000"/>
              </a:lnSpc>
              <a:buFontTx/>
              <a:buNone/>
            </a:pPr>
            <a:r>
              <a:rPr lang="en-US" altLang="en-US" sz="2000">
                <a:latin typeface="Times New Roman" panose="02020603050405020304" pitchFamily="18" charset="0"/>
              </a:rPr>
              <a:t>To construct a T-Shaped Matrix you will need to list two groups of items down the first column, one after the other with one row left open between each group.  In the row left open between the two sets of items input the third set of items.  From this point on, complete the T-Shaped Matrix just like the L-Shaped Matrix discussed earlier. </a:t>
            </a:r>
          </a:p>
        </p:txBody>
      </p:sp>
      <p:sp>
        <p:nvSpPr>
          <p:cNvPr id="141317" name="Rectangle 5"/>
          <p:cNvSpPr>
            <a:spLocks noChangeArrowheads="1"/>
          </p:cNvSpPr>
          <p:nvPr/>
        </p:nvSpPr>
        <p:spPr bwMode="auto">
          <a:xfrm>
            <a:off x="0" y="16049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141318" name="Object 4"/>
          <p:cNvGraphicFramePr>
            <a:graphicFrameLocks noChangeAspect="1"/>
          </p:cNvGraphicFramePr>
          <p:nvPr/>
        </p:nvGraphicFramePr>
        <p:xfrm>
          <a:off x="3886200" y="2590800"/>
          <a:ext cx="4852988" cy="3859213"/>
        </p:xfrm>
        <a:graphic>
          <a:graphicData uri="http://schemas.openxmlformats.org/presentationml/2006/ole">
            <mc:AlternateContent xmlns:mc="http://schemas.openxmlformats.org/markup-compatibility/2006">
              <mc:Choice xmlns:v="urn:schemas-microsoft-com:vml" Requires="v">
                <p:oleObj spid="_x0000_s141327" name="Worksheet" r:id="rId4" imgW="4581591" imgH="3628989" progId="Excel.Sheet.8">
                  <p:embed/>
                </p:oleObj>
              </mc:Choice>
              <mc:Fallback>
                <p:oleObj name="Worksheet" r:id="rId4" imgW="4581591" imgH="3628989" progId="Excel.Shee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2590800"/>
                        <a:ext cx="4852988" cy="385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1319" name="Text Box 7"/>
          <p:cNvSpPr txBox="1">
            <a:spLocks noChangeArrowheads="1"/>
          </p:cNvSpPr>
          <p:nvPr/>
        </p:nvSpPr>
        <p:spPr bwMode="auto">
          <a:xfrm>
            <a:off x="533400" y="1371600"/>
            <a:ext cx="8153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80000"/>
              </a:lnSpc>
              <a:spcBef>
                <a:spcPct val="20000"/>
              </a:spcBef>
            </a:pPr>
            <a:r>
              <a:rPr lang="en-US" altLang="en-US" sz="2000" u="none">
                <a:latin typeface="Times New Roman" panose="02020603050405020304" pitchFamily="18" charset="0"/>
              </a:rPr>
              <a:t>The T-Shaped Matrix creates an additional leg to the chart and allows for the analysis of three relationships within one chart.  While you can still only compare two relationships at a time, the T-Shaped  Matrix also lets you infer a third set of relationships.  (See Example B).</a:t>
            </a:r>
          </a:p>
        </p:txBody>
      </p:sp>
      <p:sp>
        <p:nvSpPr>
          <p:cNvPr id="141320" name="AutoShape 8">
            <a:hlinkClick r:id="rId6" action="ppaction://hlinksldjump" highlightClick="1"/>
          </p:cNvPr>
          <p:cNvSpPr>
            <a:spLocks noChangeArrowheads="1"/>
          </p:cNvSpPr>
          <p:nvPr/>
        </p:nvSpPr>
        <p:spPr bwMode="auto">
          <a:xfrm>
            <a:off x="457200" y="6248400"/>
            <a:ext cx="304800" cy="3810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57200" y="0"/>
            <a:ext cx="8229600" cy="1143000"/>
          </a:xfrm>
        </p:spPr>
        <p:txBody>
          <a:bodyPr/>
          <a:lstStyle/>
          <a:p>
            <a:pPr algn="l" eaLnBrk="1" hangingPunct="1"/>
            <a:r>
              <a:rPr lang="en-US" altLang="en-US"/>
              <a:t>   </a:t>
            </a:r>
            <a:r>
              <a:rPr lang="en-US" altLang="en-US" sz="4000"/>
              <a:t>Nominal Group Technique</a:t>
            </a:r>
          </a:p>
        </p:txBody>
      </p:sp>
      <p:sp>
        <p:nvSpPr>
          <p:cNvPr id="142339" name="Rectangle 3"/>
          <p:cNvSpPr>
            <a:spLocks noGrp="1" noChangeArrowheads="1"/>
          </p:cNvSpPr>
          <p:nvPr>
            <p:ph type="body" idx="1"/>
          </p:nvPr>
        </p:nvSpPr>
        <p:spPr>
          <a:xfrm>
            <a:off x="609600" y="990600"/>
            <a:ext cx="7848600" cy="5562600"/>
          </a:xfrm>
        </p:spPr>
        <p:txBody>
          <a:bodyPr/>
          <a:lstStyle/>
          <a:p>
            <a:pPr marL="0" indent="0" eaLnBrk="1" hangingPunct="1">
              <a:lnSpc>
                <a:spcPct val="80000"/>
              </a:lnSpc>
              <a:buFontTx/>
              <a:buNone/>
            </a:pPr>
            <a:r>
              <a:rPr lang="en-US" altLang="en-US" sz="2000" b="1" i="1">
                <a:solidFill>
                  <a:schemeClr val="accent2"/>
                </a:solidFill>
                <a:latin typeface="Times New Roman" panose="02020603050405020304" pitchFamily="18" charset="0"/>
              </a:rPr>
              <a:t>The</a:t>
            </a:r>
            <a:r>
              <a:rPr lang="en-US" altLang="en-US" sz="2000" b="1">
                <a:solidFill>
                  <a:schemeClr val="accent2"/>
                </a:solidFill>
                <a:latin typeface="Times New Roman" panose="02020603050405020304" pitchFamily="18" charset="0"/>
              </a:rPr>
              <a:t> </a:t>
            </a:r>
            <a:r>
              <a:rPr lang="en-US" altLang="en-US" sz="2000" b="1" i="1">
                <a:solidFill>
                  <a:schemeClr val="accent2"/>
                </a:solidFill>
                <a:latin typeface="Times New Roman" panose="02020603050405020304" pitchFamily="18" charset="0"/>
              </a:rPr>
              <a:t>Nominal Group Technique (NGT) is a structured method for working toward consensus.  Its strength is that it gives everyone in the team an equal voice in sharing ideas.</a:t>
            </a:r>
          </a:p>
          <a:p>
            <a:pPr marL="0" indent="0" eaLnBrk="1" hangingPunct="1">
              <a:lnSpc>
                <a:spcPct val="80000"/>
              </a:lnSpc>
              <a:buFontTx/>
              <a:buNone/>
            </a:pPr>
            <a:endParaRPr lang="en-US" altLang="en-US" sz="2000" b="1" i="1">
              <a:solidFill>
                <a:schemeClr val="accent2"/>
              </a:solidFill>
              <a:latin typeface="Times New Roman" panose="02020603050405020304" pitchFamily="18" charset="0"/>
            </a:endParaRPr>
          </a:p>
          <a:p>
            <a:pPr marL="0" indent="0" eaLnBrk="1" hangingPunct="1">
              <a:lnSpc>
                <a:spcPct val="80000"/>
              </a:lnSpc>
              <a:buFontTx/>
              <a:buNone/>
            </a:pPr>
            <a:r>
              <a:rPr lang="en-US" altLang="en-US" sz="2000" b="1">
                <a:latin typeface="Times New Roman" panose="02020603050405020304" pitchFamily="18" charset="0"/>
              </a:rPr>
              <a:t>Putting it to work:</a:t>
            </a:r>
            <a:endParaRPr lang="en-US" altLang="en-US" sz="2000">
              <a:latin typeface="Times New Roman" panose="02020603050405020304" pitchFamily="18" charset="0"/>
            </a:endParaRPr>
          </a:p>
          <a:p>
            <a:pPr marL="452438" lvl="1" eaLnBrk="1" hangingPunct="1">
              <a:lnSpc>
                <a:spcPct val="90000"/>
              </a:lnSpc>
              <a:buFontTx/>
              <a:buChar char="o"/>
            </a:pPr>
            <a:r>
              <a:rPr lang="en-US" altLang="en-US" sz="2000">
                <a:latin typeface="Times New Roman" panose="02020603050405020304" pitchFamily="18" charset="0"/>
              </a:rPr>
              <a:t>NGT unfolds in two phases.  In Phase 1, Idea Generation, the team follows these steps:</a:t>
            </a:r>
          </a:p>
          <a:p>
            <a:pPr marL="452438" lvl="1" eaLnBrk="1" hangingPunct="1">
              <a:lnSpc>
                <a:spcPct val="90000"/>
              </a:lnSpc>
              <a:buFontTx/>
              <a:buChar char="o"/>
            </a:pPr>
            <a:r>
              <a:rPr lang="en-US" altLang="en-US" sz="2000">
                <a:latin typeface="Times New Roman" panose="02020603050405020304" pitchFamily="18" charset="0"/>
              </a:rPr>
              <a:t>Write a statement that describes an established goal, problem, or other subject.  Put it on a flip chart or marking board, making sure all participants are focused on the topic and understand it.</a:t>
            </a:r>
          </a:p>
          <a:p>
            <a:pPr marL="452438" lvl="1" eaLnBrk="1" hangingPunct="1">
              <a:lnSpc>
                <a:spcPct val="90000"/>
              </a:lnSpc>
              <a:buFontTx/>
              <a:buChar char="o"/>
            </a:pPr>
            <a:r>
              <a:rPr lang="en-US" altLang="en-US" sz="2000">
                <a:latin typeface="Times New Roman" panose="02020603050405020304" pitchFamily="18" charset="0"/>
              </a:rPr>
              <a:t>Each participant, working individually, proceeds to list as many ideas as they can in response to the statement.</a:t>
            </a:r>
          </a:p>
          <a:p>
            <a:pPr marL="452438" lvl="1" eaLnBrk="1" hangingPunct="1">
              <a:lnSpc>
                <a:spcPct val="90000"/>
              </a:lnSpc>
              <a:buFontTx/>
              <a:buChar char="o"/>
            </a:pPr>
            <a:r>
              <a:rPr lang="en-US" altLang="en-US" sz="2000">
                <a:latin typeface="Times New Roman" panose="02020603050405020304" pitchFamily="18" charset="0"/>
              </a:rPr>
              <a:t>Each person in the team can share the ideas, one by one in round-robin fashion.  A recorder writes each idea on a flip chart, in full view of everyone.  With this format, there's no discussion about the pros, cons or intent of any idea.  If a participant's ideas are exhausted, he or she can pass.  The round robin continues until all ideas have been recorded.  (Do not number the items until later in the process.)</a:t>
            </a:r>
          </a:p>
          <a:p>
            <a:pPr marL="452438" lvl="1" eaLnBrk="1" hangingPunct="1">
              <a:lnSpc>
                <a:spcPct val="80000"/>
              </a:lnSpc>
              <a:buFontTx/>
              <a:buChar char="o"/>
            </a:pPr>
            <a:endParaRPr lang="en-US" altLang="en-US" sz="2000">
              <a:latin typeface="Times New Roman" panose="02020603050405020304" pitchFamily="18" charset="0"/>
            </a:endParaRPr>
          </a:p>
        </p:txBody>
      </p:sp>
      <p:pic>
        <p:nvPicPr>
          <p:cNvPr id="142340" name="Picture 4"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457200" y="0"/>
            <a:ext cx="8229600" cy="1143000"/>
          </a:xfrm>
        </p:spPr>
        <p:txBody>
          <a:bodyPr/>
          <a:lstStyle/>
          <a:p>
            <a:pPr algn="l" eaLnBrk="1" hangingPunct="1"/>
            <a:r>
              <a:rPr lang="en-US" altLang="en-US"/>
              <a:t>   </a:t>
            </a:r>
            <a:r>
              <a:rPr lang="en-US" altLang="en-US" sz="4000"/>
              <a:t>Nominal Group Technique</a:t>
            </a:r>
          </a:p>
        </p:txBody>
      </p:sp>
      <p:sp>
        <p:nvSpPr>
          <p:cNvPr id="143363" name="Rectangle 3"/>
          <p:cNvSpPr>
            <a:spLocks noGrp="1" noChangeArrowheads="1"/>
          </p:cNvSpPr>
          <p:nvPr>
            <p:ph type="body" idx="1"/>
          </p:nvPr>
        </p:nvSpPr>
        <p:spPr>
          <a:xfrm>
            <a:off x="609600" y="990600"/>
            <a:ext cx="7924800" cy="5334000"/>
          </a:xfrm>
        </p:spPr>
        <p:txBody>
          <a:bodyPr/>
          <a:lstStyle/>
          <a:p>
            <a:pPr marL="452438" lvl="1" eaLnBrk="1" hangingPunct="1">
              <a:buFontTx/>
              <a:buChar char="o"/>
            </a:pPr>
            <a:r>
              <a:rPr lang="en-US" altLang="en-US" sz="2000">
                <a:latin typeface="Times New Roman" panose="02020603050405020304" pitchFamily="18" charset="0"/>
              </a:rPr>
              <a:t>If confidentiality is an issue, the written ideas can be passed on to a recorder -who would then write them on the flip chart.  This way, there's no way to link specific ideas to specific people.</a:t>
            </a:r>
          </a:p>
          <a:p>
            <a:pPr marL="452438" lvl="1" eaLnBrk="1" hangingPunct="1">
              <a:buFontTx/>
              <a:buChar char="o"/>
            </a:pPr>
            <a:r>
              <a:rPr lang="en-US" altLang="en-US" sz="2000">
                <a:latin typeface="Times New Roman" panose="02020603050405020304" pitchFamily="18" charset="0"/>
              </a:rPr>
              <a:t>To facilitate the next phase of NGT, it's suggested that the recorder leave space between items and that no more than five or six be on a sheet</a:t>
            </a:r>
          </a:p>
          <a:p>
            <a:pPr marL="452438" lvl="1" eaLnBrk="1" hangingPunct="1">
              <a:buFontTx/>
              <a:buNone/>
            </a:pPr>
            <a:endParaRPr lang="en-US" altLang="en-US" sz="1600" b="1">
              <a:latin typeface="Times New Roman" panose="02020603050405020304" pitchFamily="18" charset="0"/>
            </a:endParaRPr>
          </a:p>
          <a:p>
            <a:pPr marL="0" indent="0" eaLnBrk="1" hangingPunct="1">
              <a:buFontTx/>
              <a:buNone/>
            </a:pPr>
            <a:r>
              <a:rPr lang="en-US" altLang="en-US" sz="2000" b="1">
                <a:latin typeface="Times New Roman" panose="02020603050405020304" pitchFamily="18" charset="0"/>
              </a:rPr>
              <a:t>Phase 2, Priority Setting</a:t>
            </a:r>
            <a:r>
              <a:rPr lang="en-US" altLang="en-US" sz="2000">
                <a:latin typeface="Times New Roman" panose="02020603050405020304" pitchFamily="18" charset="0"/>
              </a:rPr>
              <a:t>, is when the group indicates its preferences.  Here's how it happens:</a:t>
            </a:r>
          </a:p>
          <a:p>
            <a:pPr marL="452438" lvl="1" eaLnBrk="1" hangingPunct="1">
              <a:buFontTx/>
              <a:buChar char="o"/>
            </a:pPr>
            <a:r>
              <a:rPr lang="en-US" altLang="en-US" sz="2000">
                <a:latin typeface="Times New Roman" panose="02020603050405020304" pitchFamily="18" charset="0"/>
              </a:rPr>
              <a:t>Go over the list and ask for clarifications.  Fine-tune the wording as needed.</a:t>
            </a:r>
          </a:p>
          <a:p>
            <a:pPr marL="452438" lvl="1" eaLnBrk="1" hangingPunct="1">
              <a:buFontTx/>
              <a:buChar char="o"/>
            </a:pPr>
            <a:r>
              <a:rPr lang="en-US" altLang="en-US" sz="2000">
                <a:latin typeface="Times New Roman" panose="02020603050405020304" pitchFamily="18" charset="0"/>
              </a:rPr>
              <a:t>Number each of the items starting at the top.  Give the same number to items that are similar in content and meaning.</a:t>
            </a:r>
          </a:p>
          <a:p>
            <a:pPr marL="452438" lvl="1" eaLnBrk="1" hangingPunct="1">
              <a:buFontTx/>
              <a:buChar char="o"/>
            </a:pPr>
            <a:r>
              <a:rPr lang="en-US" altLang="en-US" sz="2000">
                <a:latin typeface="Times New Roman" panose="02020603050405020304" pitchFamily="18" charset="0"/>
              </a:rPr>
              <a:t>For lists of 20 or fewer items, give each participant five 3 x 4 Post-It notes.  Ask each person to pick the five items that she or he feels are the highest priority.</a:t>
            </a:r>
          </a:p>
        </p:txBody>
      </p:sp>
      <p:pic>
        <p:nvPicPr>
          <p:cNvPr id="143364" name="Picture 4"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457200" y="0"/>
            <a:ext cx="8229600" cy="1143000"/>
          </a:xfrm>
        </p:spPr>
        <p:txBody>
          <a:bodyPr/>
          <a:lstStyle/>
          <a:p>
            <a:pPr algn="l" eaLnBrk="1" hangingPunct="1"/>
            <a:r>
              <a:rPr lang="en-US" altLang="en-US"/>
              <a:t>   </a:t>
            </a:r>
            <a:r>
              <a:rPr lang="en-US" altLang="en-US" sz="4000"/>
              <a:t>Nominal Group Technique</a:t>
            </a:r>
          </a:p>
        </p:txBody>
      </p:sp>
      <p:sp>
        <p:nvSpPr>
          <p:cNvPr id="144387" name="Rectangle 3"/>
          <p:cNvSpPr>
            <a:spLocks noGrp="1" noChangeArrowheads="1"/>
          </p:cNvSpPr>
          <p:nvPr>
            <p:ph type="body" idx="1"/>
          </p:nvPr>
        </p:nvSpPr>
        <p:spPr>
          <a:xfrm>
            <a:off x="381000" y="990600"/>
            <a:ext cx="7924800" cy="6172200"/>
          </a:xfrm>
        </p:spPr>
        <p:txBody>
          <a:bodyPr/>
          <a:lstStyle/>
          <a:p>
            <a:pPr marL="452438" lvl="1" eaLnBrk="1" hangingPunct="1">
              <a:lnSpc>
                <a:spcPct val="90000"/>
              </a:lnSpc>
              <a:buFontTx/>
              <a:buNone/>
            </a:pPr>
            <a:r>
              <a:rPr lang="en-US" altLang="en-US" sz="2000">
                <a:latin typeface="Times New Roman" panose="02020603050405020304" pitchFamily="18" charset="0"/>
              </a:rPr>
              <a:t>	(For lists of 20 to 30 items, you may want to use seven Post-It notes; for lists of 30 or more you may want to use nine.)  Instruct participants to write the number of each of their chosen items on the upper right-hand corner of a Post-It not.  Also have them put a word or phrase in the middle of the note to describe the item. Remember, each item is on a separate note.</a:t>
            </a:r>
          </a:p>
          <a:p>
            <a:pPr marL="452438" lvl="1" eaLnBrk="1" hangingPunct="1">
              <a:lnSpc>
                <a:spcPct val="90000"/>
              </a:lnSpc>
              <a:buFontTx/>
              <a:buChar char="o"/>
            </a:pPr>
            <a:r>
              <a:rPr lang="en-US" altLang="en-US" sz="2000">
                <a:latin typeface="Times New Roman" panose="02020603050405020304" pitchFamily="18" charset="0"/>
              </a:rPr>
              <a:t>When the participants are finished, they place their Post-It notes in front of themselves for ranking.  Before giving a ranking, each participant should consider what makes this a priority item -- such as cost, value added, and importance and so on.</a:t>
            </a:r>
          </a:p>
          <a:p>
            <a:pPr marL="452438" lvl="1" eaLnBrk="1" hangingPunct="1">
              <a:lnSpc>
                <a:spcPct val="90000"/>
              </a:lnSpc>
              <a:buFontTx/>
              <a:buChar char="o"/>
            </a:pPr>
            <a:r>
              <a:rPr lang="en-US" altLang="en-US" sz="2000">
                <a:latin typeface="Times New Roman" panose="02020603050405020304" pitchFamily="18" charset="0"/>
              </a:rPr>
              <a:t>Participants are asked to choose the highest priority item form the ones they have selected and to give it the highest number.  If each participant has five Post-It notes, this number would be five.  The number is written in the lower center of the note and circled.  Participants are next asked to select the lowest priority item from the remaining items and to assign it a value of one.  Then, of the remaining items, the participants select the highest-priority item and give it a four.  This process continues until the other remaining items have been ranked.</a:t>
            </a:r>
          </a:p>
        </p:txBody>
      </p:sp>
      <p:pic>
        <p:nvPicPr>
          <p:cNvPr id="144388" name="Picture 4"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914400" y="1219200"/>
            <a:ext cx="754380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342900" indent="-342900" eaLnBrk="0" hangingPunct="0">
              <a:defRPr sz="2200" u="sng">
                <a:solidFill>
                  <a:schemeClr val="tx1"/>
                </a:solidFill>
                <a:latin typeface="Arial" panose="020B0604020202020204" pitchFamily="34" charset="0"/>
              </a:defRPr>
            </a:lvl1pPr>
            <a:lvl2pPr indent="-28098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lvl="1" eaLnBrk="1" hangingPunct="1">
              <a:buFontTx/>
              <a:buChar char="•"/>
            </a:pPr>
            <a:r>
              <a:rPr lang="en-US" altLang="en-US" sz="2000" u="none">
                <a:latin typeface="Times New Roman" panose="02020603050405020304" pitchFamily="18" charset="0"/>
              </a:rPr>
              <a:t>Now that the cards have been sorted, look through each grouping for the one card that conveys the main idea of that grouping and ties all the various ideas together.  This become the "header" card and is placed at the top, while the other cards are positioned vertically beneath it. If a grouping doesn’t seem to include an all-encompassing header card, create one and put it at the top. See exhibit C.</a:t>
            </a:r>
          </a:p>
          <a:p>
            <a:pPr lvl="1" eaLnBrk="1" hangingPunct="1"/>
            <a:endParaRPr lang="en-US" altLang="en-US" sz="2000" u="none">
              <a:latin typeface="Times New Roman" panose="02020603050405020304" pitchFamily="18" charset="0"/>
            </a:endParaRPr>
          </a:p>
          <a:p>
            <a:pPr lvl="1" eaLnBrk="1" hangingPunct="1">
              <a:buFontTx/>
              <a:buChar char="•"/>
            </a:pPr>
            <a:r>
              <a:rPr lang="en-US" altLang="en-US" sz="2000" u="none">
                <a:latin typeface="Times New Roman" panose="02020603050405020304" pitchFamily="18" charset="0"/>
              </a:rPr>
              <a:t>Do one last sort.  Looking at the header cards, move the groupings so that related ones are next to each other on the table.  If you're working with cards, tape them in sorted order on a flip-chart sheet (or, more likely, on several!)  If you've opted for Post-It-Notes, all you need to do is press them on.  Finish up by drawing a box around the related groupings, and create a "super header" for each of these.  You now have a detailed analysis of the issue. It's clearly presented and ready to share.</a:t>
            </a:r>
          </a:p>
        </p:txBody>
      </p:sp>
      <p:pic>
        <p:nvPicPr>
          <p:cNvPr id="16387"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3810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 Box 5"/>
          <p:cNvSpPr txBox="1">
            <a:spLocks noChangeArrowheads="1"/>
          </p:cNvSpPr>
          <p:nvPr/>
        </p:nvSpPr>
        <p:spPr bwMode="auto">
          <a:xfrm>
            <a:off x="6705600" y="62484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Affinity Diagrams</a:t>
            </a:r>
          </a:p>
        </p:txBody>
      </p:sp>
      <p:sp>
        <p:nvSpPr>
          <p:cNvPr id="16389" name="Rectangle 6"/>
          <p:cNvSpPr>
            <a:spLocks noGrp="1" noChangeArrowheads="1"/>
          </p:cNvSpPr>
          <p:nvPr>
            <p:ph type="title" idx="4294967295"/>
          </p:nvPr>
        </p:nvSpPr>
        <p:spPr>
          <a:xfrm>
            <a:off x="533400" y="152400"/>
            <a:ext cx="5943600" cy="1143000"/>
          </a:xfrm>
        </p:spPr>
        <p:txBody>
          <a:bodyPr/>
          <a:lstStyle/>
          <a:p>
            <a:pPr algn="l" eaLnBrk="1" hangingPunct="1"/>
            <a:r>
              <a:rPr lang="en-US" altLang="en-US" sz="4000">
                <a:solidFill>
                  <a:schemeClr val="tx1"/>
                </a:solidFill>
              </a:rPr>
              <a:t>     Affinity Diagrams</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457200" y="0"/>
            <a:ext cx="8229600" cy="1143000"/>
          </a:xfrm>
        </p:spPr>
        <p:txBody>
          <a:bodyPr/>
          <a:lstStyle/>
          <a:p>
            <a:pPr algn="l" eaLnBrk="1" hangingPunct="1"/>
            <a:r>
              <a:rPr lang="en-US" altLang="en-US"/>
              <a:t>   </a:t>
            </a:r>
            <a:r>
              <a:rPr lang="en-US" altLang="en-US" sz="4000"/>
              <a:t>Nominal Group Technique</a:t>
            </a:r>
          </a:p>
        </p:txBody>
      </p:sp>
      <p:sp>
        <p:nvSpPr>
          <p:cNvPr id="145411" name="Rectangle 3"/>
          <p:cNvSpPr>
            <a:spLocks noGrp="1" noChangeArrowheads="1"/>
          </p:cNvSpPr>
          <p:nvPr>
            <p:ph type="body" idx="1"/>
          </p:nvPr>
        </p:nvSpPr>
        <p:spPr>
          <a:xfrm>
            <a:off x="381000" y="1066800"/>
            <a:ext cx="8077200" cy="5562600"/>
          </a:xfrm>
        </p:spPr>
        <p:txBody>
          <a:bodyPr/>
          <a:lstStyle/>
          <a:p>
            <a:pPr marL="452438" lvl="1" eaLnBrk="1" hangingPunct="1">
              <a:lnSpc>
                <a:spcPct val="90000"/>
              </a:lnSpc>
              <a:buFontTx/>
              <a:buChar char="o"/>
            </a:pPr>
            <a:r>
              <a:rPr lang="en-US" altLang="en-US" sz="2000">
                <a:latin typeface="Times New Roman" panose="02020603050405020304" pitchFamily="18" charset="0"/>
              </a:rPr>
              <a:t>When participants have finished their rankings, they place each of the Post-It notes on the flip chart --directly next to the corresponding item as written on the flip chart during Phase 1.</a:t>
            </a:r>
          </a:p>
          <a:p>
            <a:pPr marL="0" indent="0" eaLnBrk="1" hangingPunct="1">
              <a:lnSpc>
                <a:spcPct val="90000"/>
              </a:lnSpc>
              <a:buFontTx/>
              <a:buNone/>
            </a:pPr>
            <a:endParaRPr lang="en-US" altLang="en-US" sz="1400">
              <a:latin typeface="Times New Roman" panose="02020603050405020304" pitchFamily="18" charset="0"/>
            </a:endParaRPr>
          </a:p>
          <a:p>
            <a:pPr marL="452438" lvl="1" eaLnBrk="1" hangingPunct="1">
              <a:lnSpc>
                <a:spcPct val="90000"/>
              </a:lnSpc>
              <a:buFontTx/>
              <a:buChar char="o"/>
            </a:pPr>
            <a:r>
              <a:rPr lang="en-US" altLang="en-US" sz="2000">
                <a:latin typeface="Times New Roman" panose="02020603050405020304" pitchFamily="18" charset="0"/>
              </a:rPr>
              <a:t>For each numbered item on the flip chart, add the rankings on the Post-It notes and record the total.  Then count the number of Post-It notes for each item and record the total.  </a:t>
            </a:r>
          </a:p>
          <a:p>
            <a:pPr marL="452438" lvl="1" eaLnBrk="1" hangingPunct="1">
              <a:lnSpc>
                <a:spcPct val="90000"/>
              </a:lnSpc>
              <a:buFontTx/>
              <a:buNone/>
            </a:pPr>
            <a:r>
              <a:rPr lang="en-US" altLang="en-US" sz="2000">
                <a:latin typeface="Times New Roman" panose="02020603050405020304" pitchFamily="18" charset="0"/>
              </a:rPr>
              <a:t>	The results show the team's ranking of all the items.  The item with the largest number of points is deemed to be most important or significant to the team.  (Knowing how many Post-It notes was received for a given item can prove useful in the event there's a tie in the rankings.)</a:t>
            </a:r>
          </a:p>
          <a:p>
            <a:pPr marL="452438" lvl="1" eaLnBrk="1" hangingPunct="1">
              <a:lnSpc>
                <a:spcPct val="90000"/>
              </a:lnSpc>
              <a:buFontTx/>
              <a:buNone/>
            </a:pPr>
            <a:endParaRPr lang="en-US" altLang="en-US" sz="1200">
              <a:latin typeface="Times New Roman" panose="02020603050405020304" pitchFamily="18" charset="0"/>
            </a:endParaRPr>
          </a:p>
          <a:p>
            <a:pPr marL="452438" lvl="1" eaLnBrk="1" hangingPunct="1">
              <a:lnSpc>
                <a:spcPct val="90000"/>
              </a:lnSpc>
              <a:buFontTx/>
              <a:buChar char="o"/>
            </a:pPr>
            <a:r>
              <a:rPr lang="en-US" altLang="en-US" sz="2000">
                <a:latin typeface="Times New Roman" panose="02020603050405020304" pitchFamily="18" charset="0"/>
              </a:rPr>
              <a:t>Before finalizing, the team should discuss the results to be sure there were no misunderstandings.  Create a table showing (in descending order) the item number, a brief statement of each item, the number of votes it received and the number of participants voting for the item.</a:t>
            </a:r>
          </a:p>
        </p:txBody>
      </p:sp>
      <p:pic>
        <p:nvPicPr>
          <p:cNvPr id="145412" name="Picture 4"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AutoShape 5">
            <a:hlinkClick r:id="rId4" action="ppaction://hlinksldjump" highlightClick="1"/>
          </p:cNvPr>
          <p:cNvSpPr>
            <a:spLocks noChangeArrowheads="1"/>
          </p:cNvSpPr>
          <p:nvPr/>
        </p:nvSpPr>
        <p:spPr bwMode="auto">
          <a:xfrm>
            <a:off x="381000" y="59436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685800" y="381000"/>
            <a:ext cx="7772400" cy="1143000"/>
          </a:xfrm>
        </p:spPr>
        <p:txBody>
          <a:bodyPr/>
          <a:lstStyle/>
          <a:p>
            <a:pPr algn="l" eaLnBrk="1" hangingPunct="1"/>
            <a:r>
              <a:rPr lang="en-US" altLang="en-US" sz="4000"/>
              <a:t>      Operational Definitions</a:t>
            </a:r>
          </a:p>
        </p:txBody>
      </p:sp>
      <p:sp>
        <p:nvSpPr>
          <p:cNvPr id="146435" name="Text Box 3"/>
          <p:cNvSpPr txBox="1">
            <a:spLocks noChangeArrowheads="1"/>
          </p:cNvSpPr>
          <p:nvPr/>
        </p:nvSpPr>
        <p:spPr bwMode="auto">
          <a:xfrm>
            <a:off x="609600" y="1447800"/>
            <a:ext cx="8153400" cy="521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338138" indent="-22383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b="1" i="1" u="none">
                <a:solidFill>
                  <a:schemeClr val="accent2"/>
                </a:solidFill>
                <a:latin typeface="Times New Roman" panose="02020603050405020304" pitchFamily="18" charset="0"/>
              </a:rPr>
              <a:t>A operational definition is a clear, concise, and detailed definition of a measure in document form. All data, especially attribute data, which requires assessment or interpretation must be collected, clarified &amp; defined in terms that are consistent and quantifiable.</a:t>
            </a:r>
          </a:p>
          <a:p>
            <a:pPr eaLnBrk="1" hangingPunct="1">
              <a:spcBef>
                <a:spcPct val="50000"/>
              </a:spcBef>
            </a:pPr>
            <a:r>
              <a:rPr lang="en-US" altLang="en-US" sz="2000" u="none">
                <a:latin typeface="Times New Roman" panose="02020603050405020304" pitchFamily="18" charset="0"/>
              </a:rPr>
              <a:t>Example: </a:t>
            </a:r>
            <a:r>
              <a:rPr lang="en-US" altLang="en-US" sz="2000" i="1" u="none">
                <a:latin typeface="Times New Roman" panose="02020603050405020304" pitchFamily="18" charset="0"/>
              </a:rPr>
              <a:t>The item must be “Red” is unacceptable, how many reds are there?</a:t>
            </a:r>
            <a:endParaRPr lang="en-US" altLang="en-US" sz="2000" u="none">
              <a:latin typeface="Times New Roman" panose="02020603050405020304" pitchFamily="18" charset="0"/>
            </a:endParaRPr>
          </a:p>
          <a:p>
            <a:pPr eaLnBrk="1" hangingPunct="1">
              <a:spcBef>
                <a:spcPct val="50000"/>
              </a:spcBef>
            </a:pPr>
            <a:r>
              <a:rPr lang="en-US" altLang="en-US" sz="2000" u="none">
                <a:latin typeface="Times New Roman" panose="02020603050405020304" pitchFamily="18" charset="0"/>
              </a:rPr>
              <a:t>A better definition would be: “</a:t>
            </a:r>
            <a:r>
              <a:rPr lang="en-US" altLang="en-US" sz="2000" i="1" u="none">
                <a:latin typeface="Times New Roman" panose="02020603050405020304" pitchFamily="18" charset="0"/>
              </a:rPr>
              <a:t>The item must be “Fire Engine Red as compared to a specific sample color chip viewed in daylight or under simulated daylight lighting” Associates making this assessment must pass a color blindness test and a performance test”. </a:t>
            </a:r>
          </a:p>
          <a:p>
            <a:pPr lvl="1" eaLnBrk="1" hangingPunct="1">
              <a:spcBef>
                <a:spcPct val="50000"/>
              </a:spcBef>
              <a:buFontTx/>
              <a:buChar char="•"/>
            </a:pPr>
            <a:r>
              <a:rPr lang="en-US" altLang="en-US" sz="2000" u="none">
                <a:latin typeface="Times New Roman" panose="02020603050405020304" pitchFamily="18" charset="0"/>
              </a:rPr>
              <a:t>A set of decision making criteria that assures an attribute conforms to requirements or a standard such as a work instruction.</a:t>
            </a:r>
          </a:p>
          <a:p>
            <a:pPr lvl="1" eaLnBrk="1" hangingPunct="1">
              <a:spcBef>
                <a:spcPct val="50000"/>
              </a:spcBef>
            </a:pPr>
            <a:r>
              <a:rPr lang="en-US" altLang="en-US" sz="2000" u="none">
                <a:latin typeface="Times New Roman" panose="02020603050405020304" pitchFamily="18" charset="0"/>
              </a:rPr>
              <a:t>	The basic “who, what, when and where” questions are addressed and documented.</a:t>
            </a:r>
            <a:endParaRPr lang="en-US" altLang="en-US" sz="2400" i="1" u="none">
              <a:latin typeface="Times New Roman" panose="02020603050405020304" pitchFamily="18" charset="0"/>
            </a:endParaRPr>
          </a:p>
          <a:p>
            <a:pPr eaLnBrk="1" hangingPunct="1">
              <a:spcBef>
                <a:spcPct val="50000"/>
              </a:spcBef>
            </a:pPr>
            <a:endParaRPr lang="en-US" altLang="en-US" sz="2400" i="1" u="none">
              <a:latin typeface="Times New Roman" panose="02020603050405020304" pitchFamily="18" charset="0"/>
            </a:endParaRPr>
          </a:p>
        </p:txBody>
      </p:sp>
      <p:pic>
        <p:nvPicPr>
          <p:cNvPr id="146436"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6858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685800" y="152400"/>
            <a:ext cx="7772400" cy="1143000"/>
          </a:xfrm>
        </p:spPr>
        <p:txBody>
          <a:bodyPr/>
          <a:lstStyle/>
          <a:p>
            <a:pPr algn="l" eaLnBrk="1" hangingPunct="1"/>
            <a:r>
              <a:rPr lang="en-US" altLang="en-US" sz="4000"/>
              <a:t>     Operational Definition</a:t>
            </a:r>
          </a:p>
        </p:txBody>
      </p:sp>
      <p:sp>
        <p:nvSpPr>
          <p:cNvPr id="147459" name="Rectangle 3"/>
          <p:cNvSpPr>
            <a:spLocks noGrp="1" noChangeArrowheads="1"/>
          </p:cNvSpPr>
          <p:nvPr>
            <p:ph type="body" idx="1"/>
          </p:nvPr>
        </p:nvSpPr>
        <p:spPr>
          <a:xfrm>
            <a:off x="533400" y="1371600"/>
            <a:ext cx="8077200" cy="4800600"/>
          </a:xfrm>
        </p:spPr>
        <p:txBody>
          <a:bodyPr/>
          <a:lstStyle/>
          <a:p>
            <a:pPr eaLnBrk="1" hangingPunct="1">
              <a:lnSpc>
                <a:spcPct val="90000"/>
              </a:lnSpc>
            </a:pPr>
            <a:r>
              <a:rPr lang="en-US" altLang="en-US" sz="2400" b="1">
                <a:latin typeface="Times New Roman" panose="02020603050405020304" pitchFamily="18" charset="0"/>
              </a:rPr>
              <a:t>The Operational Definition provides a tangible or observable explanation of the variable. If the variable is not directly measurable, it identifies characteristics of the variable that can be directly measured. In addition, whether or not the variable can be directly measured, the operational definition names the possible associated elements of the variable that can be measured.</a:t>
            </a:r>
            <a:r>
              <a:rPr lang="en-US" altLang="en-US" sz="2400" b="1"/>
              <a:t> </a:t>
            </a:r>
            <a:br>
              <a:rPr lang="en-US" altLang="en-US" sz="2400" b="1"/>
            </a:br>
            <a:br>
              <a:rPr lang="en-US" altLang="en-US" sz="2000" i="1"/>
            </a:br>
            <a:r>
              <a:rPr lang="en-US" altLang="en-US" sz="2400" b="1" i="1">
                <a:solidFill>
                  <a:schemeClr val="accent2"/>
                </a:solidFill>
                <a:latin typeface="Times New Roman" panose="02020603050405020304" pitchFamily="18" charset="0"/>
              </a:rPr>
              <a:t>For example, self-esteem is a measure of how people feel about themselves we can not see it, It is not directly measurable. An aspects of self-esteem that can be measured and recorded is </a:t>
            </a:r>
            <a:r>
              <a:rPr lang="en-US" altLang="en-US" sz="2400" b="1" i="1" u="sng">
                <a:solidFill>
                  <a:schemeClr val="accent2"/>
                </a:solidFill>
                <a:latin typeface="Times New Roman" panose="02020603050405020304" pitchFamily="18" charset="0"/>
              </a:rPr>
              <a:t>looks you in the eye</a:t>
            </a:r>
            <a:r>
              <a:rPr lang="en-US" altLang="en-US" sz="2400" b="1" i="1">
                <a:solidFill>
                  <a:schemeClr val="accent2"/>
                </a:solidFill>
                <a:latin typeface="Times New Roman" panose="02020603050405020304" pitchFamily="18" charset="0"/>
              </a:rPr>
              <a:t> when talking, </a:t>
            </a:r>
            <a:r>
              <a:rPr lang="en-US" altLang="en-US" sz="2400" b="1" i="1" u="sng">
                <a:solidFill>
                  <a:schemeClr val="accent2"/>
                </a:solidFill>
                <a:latin typeface="Times New Roman" panose="02020603050405020304" pitchFamily="18" charset="0"/>
              </a:rPr>
              <a:t>acts confidently</a:t>
            </a:r>
            <a:r>
              <a:rPr lang="en-US" altLang="en-US" sz="2400" b="1" i="1">
                <a:solidFill>
                  <a:schemeClr val="accent2"/>
                </a:solidFill>
                <a:latin typeface="Times New Roman" panose="02020603050405020304" pitchFamily="18" charset="0"/>
              </a:rPr>
              <a:t>, or </a:t>
            </a:r>
            <a:r>
              <a:rPr lang="en-US" altLang="en-US" sz="2400" b="1" i="1" u="sng">
                <a:solidFill>
                  <a:schemeClr val="accent2"/>
                </a:solidFill>
                <a:latin typeface="Times New Roman" panose="02020603050405020304" pitchFamily="18" charset="0"/>
              </a:rPr>
              <a:t>ask questions</a:t>
            </a:r>
            <a:r>
              <a:rPr lang="en-US" altLang="en-US" sz="2400" b="1" i="1">
                <a:solidFill>
                  <a:schemeClr val="accent2"/>
                </a:solidFill>
                <a:latin typeface="Times New Roman" panose="02020603050405020304" pitchFamily="18" charset="0"/>
              </a:rPr>
              <a:t>, etc. As these are observable and linked to self-esteem.</a:t>
            </a:r>
          </a:p>
        </p:txBody>
      </p:sp>
      <p:pic>
        <p:nvPicPr>
          <p:cNvPr id="147460"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4572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685800" y="228600"/>
            <a:ext cx="7772400" cy="1143000"/>
          </a:xfrm>
        </p:spPr>
        <p:txBody>
          <a:bodyPr/>
          <a:lstStyle/>
          <a:p>
            <a:pPr algn="l" eaLnBrk="1" hangingPunct="1"/>
            <a:r>
              <a:rPr lang="en-US" altLang="en-US" sz="4000"/>
              <a:t>     Operational Definition</a:t>
            </a:r>
          </a:p>
        </p:txBody>
      </p:sp>
      <p:sp>
        <p:nvSpPr>
          <p:cNvPr id="148483" name="Rectangle 3"/>
          <p:cNvSpPr>
            <a:spLocks noGrp="1" noChangeArrowheads="1"/>
          </p:cNvSpPr>
          <p:nvPr>
            <p:ph type="body" idx="1"/>
          </p:nvPr>
        </p:nvSpPr>
        <p:spPr>
          <a:xfrm>
            <a:off x="533400" y="1524000"/>
            <a:ext cx="7924800" cy="4114800"/>
          </a:xfrm>
        </p:spPr>
        <p:txBody>
          <a:bodyPr/>
          <a:lstStyle/>
          <a:p>
            <a:pPr eaLnBrk="1" hangingPunct="1">
              <a:spcBef>
                <a:spcPct val="50000"/>
              </a:spcBef>
            </a:pPr>
            <a:r>
              <a:rPr lang="en-US" altLang="en-US" sz="2800" b="1" i="1">
                <a:latin typeface="Times New Roman" panose="02020603050405020304" pitchFamily="18" charset="0"/>
              </a:rPr>
              <a:t>The ability to discern between the acceptable and unacceptable </a:t>
            </a:r>
          </a:p>
          <a:p>
            <a:pPr lvl="1" eaLnBrk="1" hangingPunct="1"/>
            <a:endParaRPr lang="en-US" altLang="en-US" sz="1200" b="1">
              <a:latin typeface="Times New Roman" panose="02020603050405020304" pitchFamily="18" charset="0"/>
            </a:endParaRPr>
          </a:p>
          <a:p>
            <a:pPr lvl="1" eaLnBrk="1" hangingPunct="1">
              <a:buFont typeface="Wingdings" panose="05000000000000000000" pitchFamily="2" charset="2"/>
              <a:buChar char="§"/>
            </a:pPr>
            <a:r>
              <a:rPr lang="en-US" altLang="en-US" sz="2400" b="1">
                <a:latin typeface="Times New Roman" panose="02020603050405020304" pitchFamily="18" charset="0"/>
              </a:rPr>
              <a:t>Operational Definitions allow people to do their jobs better with less confusion</a:t>
            </a:r>
          </a:p>
          <a:p>
            <a:pPr lvl="1" eaLnBrk="1" hangingPunct="1">
              <a:buFont typeface="Wingdings" panose="05000000000000000000" pitchFamily="2" charset="2"/>
              <a:buChar char="§"/>
            </a:pPr>
            <a:r>
              <a:rPr lang="en-US" altLang="en-US" sz="2400" b="1">
                <a:latin typeface="Times New Roman" panose="02020603050405020304" pitchFamily="18" charset="0"/>
              </a:rPr>
              <a:t>Yields </a:t>
            </a:r>
            <a:r>
              <a:rPr lang="en-US" altLang="en-US" sz="2400" b="1" u="sng">
                <a:latin typeface="Times New Roman" panose="02020603050405020304" pitchFamily="18" charset="0"/>
              </a:rPr>
              <a:t>yes or no</a:t>
            </a:r>
            <a:r>
              <a:rPr lang="en-US" altLang="en-US" sz="2400" b="1">
                <a:latin typeface="Times New Roman" panose="02020603050405020304" pitchFamily="18" charset="0"/>
              </a:rPr>
              <a:t> answers, </a:t>
            </a:r>
            <a:r>
              <a:rPr lang="en-US" altLang="en-US" sz="2400" b="1" u="sng">
                <a:latin typeface="Times New Roman" panose="02020603050405020304" pitchFamily="18" charset="0"/>
              </a:rPr>
              <a:t>do or </a:t>
            </a:r>
            <a:r>
              <a:rPr lang="en-US" altLang="en-US" sz="2400" b="1">
                <a:latin typeface="Times New Roman" panose="02020603050405020304" pitchFamily="18" charset="0"/>
              </a:rPr>
              <a:t>don’t, etc. conclusions and can be perform consistently based upon </a:t>
            </a:r>
            <a:r>
              <a:rPr lang="en-US" altLang="en-US" sz="2400" b="1" u="sng">
                <a:latin typeface="Times New Roman" panose="02020603050405020304" pitchFamily="18" charset="0"/>
              </a:rPr>
              <a:t>requirements</a:t>
            </a:r>
            <a:r>
              <a:rPr lang="en-US" altLang="en-US" sz="2400" b="1">
                <a:latin typeface="Times New Roman" panose="02020603050405020304" pitchFamily="18" charset="0"/>
              </a:rPr>
              <a:t> and </a:t>
            </a:r>
            <a:r>
              <a:rPr lang="en-US" altLang="en-US" sz="2400" b="1" u="sng">
                <a:latin typeface="Times New Roman" panose="02020603050405020304" pitchFamily="18" charset="0"/>
              </a:rPr>
              <a:t>decision criteria</a:t>
            </a:r>
            <a:r>
              <a:rPr lang="en-US" altLang="en-US" sz="2400" b="1">
                <a:latin typeface="Times New Roman" panose="02020603050405020304" pitchFamily="18" charset="0"/>
              </a:rPr>
              <a:t>. </a:t>
            </a:r>
          </a:p>
          <a:p>
            <a:pPr lvl="1" eaLnBrk="1" hangingPunct="1">
              <a:buFont typeface="Wingdings" panose="05000000000000000000" pitchFamily="2" charset="2"/>
              <a:buChar char="§"/>
            </a:pPr>
            <a:r>
              <a:rPr lang="en-US" altLang="en-US" sz="2400" b="1">
                <a:latin typeface="Times New Roman" panose="02020603050405020304" pitchFamily="18" charset="0"/>
              </a:rPr>
              <a:t>Is essential or fundamental to all types of data, but especially for attributes</a:t>
            </a:r>
          </a:p>
          <a:p>
            <a:pPr eaLnBrk="1" hangingPunct="1"/>
            <a:endParaRPr lang="en-US" altLang="en-US" sz="2800">
              <a:latin typeface="Times New Roman" panose="02020603050405020304" pitchFamily="18" charset="0"/>
            </a:endParaRPr>
          </a:p>
        </p:txBody>
      </p:sp>
      <p:pic>
        <p:nvPicPr>
          <p:cNvPr id="148484" name="Picture 4" descr="BOOK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5334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1371600" y="304800"/>
            <a:ext cx="7086600" cy="1143000"/>
          </a:xfrm>
        </p:spPr>
        <p:txBody>
          <a:bodyPr/>
          <a:lstStyle/>
          <a:p>
            <a:pPr algn="l" eaLnBrk="1" hangingPunct="1"/>
            <a:r>
              <a:rPr lang="en-US" altLang="en-US" sz="4000"/>
              <a:t>Operational Definitions</a:t>
            </a:r>
          </a:p>
        </p:txBody>
      </p:sp>
      <p:sp>
        <p:nvSpPr>
          <p:cNvPr id="149507" name="Text Box 3"/>
          <p:cNvSpPr txBox="1">
            <a:spLocks noChangeArrowheads="1"/>
          </p:cNvSpPr>
          <p:nvPr/>
        </p:nvSpPr>
        <p:spPr bwMode="auto">
          <a:xfrm>
            <a:off x="838200" y="1447800"/>
            <a:ext cx="76962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1544638" indent="-45720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latin typeface="Times New Roman" panose="02020603050405020304" pitchFamily="18" charset="0"/>
              </a:rPr>
              <a:t>Variable data should also be collected following </a:t>
            </a:r>
            <a:r>
              <a:rPr lang="en-US" altLang="en-US" sz="2400" b="1" u="none">
                <a:solidFill>
                  <a:srgbClr val="FF0000"/>
                </a:solidFill>
                <a:latin typeface="Times New Roman" panose="02020603050405020304" pitchFamily="18" charset="0"/>
              </a:rPr>
              <a:t>operational definitions.</a:t>
            </a:r>
          </a:p>
          <a:p>
            <a:pPr eaLnBrk="1" hangingPunct="1">
              <a:spcBef>
                <a:spcPct val="50000"/>
              </a:spcBef>
            </a:pPr>
            <a:r>
              <a:rPr lang="en-US" altLang="en-US" sz="2400" b="1" u="none">
                <a:latin typeface="Times New Roman" panose="02020603050405020304" pitchFamily="18" charset="0"/>
              </a:rPr>
              <a:t>Example: What type of instrument should be used to collect data concerning the roundness of a ball bearing.</a:t>
            </a:r>
          </a:p>
          <a:p>
            <a:pPr eaLnBrk="1" hangingPunct="1">
              <a:spcBef>
                <a:spcPct val="50000"/>
              </a:spcBef>
            </a:pPr>
            <a:r>
              <a:rPr lang="en-US" altLang="en-US" sz="2400" b="1" u="none">
                <a:latin typeface="Times New Roman" panose="02020603050405020304" pitchFamily="18" charset="0"/>
              </a:rPr>
              <a:t>Typical questions addressed by an operational definition:</a:t>
            </a:r>
          </a:p>
          <a:p>
            <a:pPr lvl="1" eaLnBrk="1" hangingPunct="1">
              <a:spcBef>
                <a:spcPct val="50000"/>
              </a:spcBef>
              <a:buFontTx/>
              <a:buAutoNum type="arabicPeriod"/>
            </a:pPr>
            <a:r>
              <a:rPr lang="en-US" altLang="en-US" sz="2400" b="1" u="none">
                <a:latin typeface="Times New Roman" panose="02020603050405020304" pitchFamily="18" charset="0"/>
              </a:rPr>
              <a:t>Type of instrument</a:t>
            </a:r>
          </a:p>
          <a:p>
            <a:pPr lvl="1" eaLnBrk="1" hangingPunct="1">
              <a:spcBef>
                <a:spcPct val="50000"/>
              </a:spcBef>
              <a:buFontTx/>
              <a:buAutoNum type="arabicPeriod"/>
            </a:pPr>
            <a:r>
              <a:rPr lang="en-US" altLang="en-US" sz="2400" b="1" u="none">
                <a:latin typeface="Times New Roman" panose="02020603050405020304" pitchFamily="18" charset="0"/>
              </a:rPr>
              <a:t>Discrimination of the instrument </a:t>
            </a:r>
          </a:p>
          <a:p>
            <a:pPr lvl="1" eaLnBrk="1" hangingPunct="1">
              <a:spcBef>
                <a:spcPct val="50000"/>
              </a:spcBef>
              <a:buFontTx/>
              <a:buAutoNum type="arabicPeriod"/>
            </a:pPr>
            <a:r>
              <a:rPr lang="en-US" altLang="en-US" sz="2400" b="1" u="none">
                <a:latin typeface="Times New Roman" panose="02020603050405020304" pitchFamily="18" charset="0"/>
              </a:rPr>
              <a:t>Location or environmental requirements</a:t>
            </a:r>
          </a:p>
          <a:p>
            <a:pPr lvl="1" eaLnBrk="1" hangingPunct="1">
              <a:spcBef>
                <a:spcPct val="50000"/>
              </a:spcBef>
              <a:buFontTx/>
              <a:buAutoNum type="arabicPeriod"/>
            </a:pPr>
            <a:r>
              <a:rPr lang="en-US" altLang="en-US" sz="2400" b="1" u="none">
                <a:latin typeface="Times New Roman" panose="02020603050405020304" pitchFamily="18" charset="0"/>
              </a:rPr>
              <a:t>Training requirements</a:t>
            </a:r>
          </a:p>
        </p:txBody>
      </p:sp>
      <p:pic>
        <p:nvPicPr>
          <p:cNvPr id="149508"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6096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685800" y="304800"/>
            <a:ext cx="8077200" cy="1143000"/>
          </a:xfrm>
        </p:spPr>
        <p:txBody>
          <a:bodyPr/>
          <a:lstStyle/>
          <a:p>
            <a:pPr eaLnBrk="1" hangingPunct="1"/>
            <a:r>
              <a:rPr lang="en-US" altLang="en-US"/>
              <a:t> Lack of Operational Definitions</a:t>
            </a:r>
          </a:p>
        </p:txBody>
      </p:sp>
      <p:sp>
        <p:nvSpPr>
          <p:cNvPr id="150531" name="Text Box 3"/>
          <p:cNvSpPr txBox="1">
            <a:spLocks noChangeArrowheads="1"/>
          </p:cNvSpPr>
          <p:nvPr/>
        </p:nvSpPr>
        <p:spPr bwMode="auto">
          <a:xfrm>
            <a:off x="533400" y="1524000"/>
            <a:ext cx="8077200"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96925" indent="-22383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Few conclusions can be reached from data collected</a:t>
            </a:r>
            <a:r>
              <a:rPr lang="en-US" altLang="en-US" sz="2400" b="1" u="none">
                <a:latin typeface="Times New Roman" panose="02020603050405020304" pitchFamily="18" charset="0"/>
              </a:rPr>
              <a:t> </a:t>
            </a:r>
            <a:r>
              <a:rPr lang="en-US" altLang="en-US" sz="2400" b="1" u="none">
                <a:solidFill>
                  <a:schemeClr val="accent2"/>
                </a:solidFill>
                <a:latin typeface="Times New Roman" panose="02020603050405020304" pitchFamily="18" charset="0"/>
              </a:rPr>
              <a:t>without an operational definition, which explains criteria such as :</a:t>
            </a:r>
          </a:p>
          <a:p>
            <a:pPr lvl="1" eaLnBrk="1" hangingPunct="1">
              <a:spcBef>
                <a:spcPct val="50000"/>
              </a:spcBef>
              <a:buFontTx/>
              <a:buChar char="•"/>
            </a:pPr>
            <a:r>
              <a:rPr lang="en-US" altLang="en-US" sz="2400" b="1" u="none">
                <a:latin typeface="Times New Roman" panose="02020603050405020304" pitchFamily="18" charset="0"/>
              </a:rPr>
              <a:t>what was collected </a:t>
            </a:r>
          </a:p>
          <a:p>
            <a:pPr lvl="1" eaLnBrk="1" hangingPunct="1">
              <a:spcBef>
                <a:spcPct val="50000"/>
              </a:spcBef>
              <a:buFontTx/>
              <a:buChar char="•"/>
            </a:pPr>
            <a:r>
              <a:rPr lang="en-US" altLang="en-US" sz="2400" b="1" u="none">
                <a:latin typeface="Times New Roman" panose="02020603050405020304" pitchFamily="18" charset="0"/>
              </a:rPr>
              <a:t>How it was collected, method, environment, instrument used, etc.</a:t>
            </a:r>
          </a:p>
          <a:p>
            <a:pPr lvl="1" eaLnBrk="1" hangingPunct="1">
              <a:spcBef>
                <a:spcPct val="50000"/>
              </a:spcBef>
              <a:buFontTx/>
              <a:buChar char="•"/>
            </a:pPr>
            <a:r>
              <a:rPr lang="en-US" altLang="en-US" sz="2400" b="1" u="none">
                <a:latin typeface="Times New Roman" panose="02020603050405020304" pitchFamily="18" charset="0"/>
              </a:rPr>
              <a:t>when it was collected, time, date, frequency, etc. </a:t>
            </a:r>
          </a:p>
          <a:p>
            <a:pPr lvl="1" eaLnBrk="1" hangingPunct="1">
              <a:spcBef>
                <a:spcPct val="50000"/>
              </a:spcBef>
              <a:buFontTx/>
              <a:buChar char="•"/>
            </a:pPr>
            <a:r>
              <a:rPr lang="en-US" altLang="en-US" sz="2400" b="1" u="none">
                <a:latin typeface="Times New Roman" panose="02020603050405020304" pitchFamily="18" charset="0"/>
              </a:rPr>
              <a:t>who collected it and are they qualified to collect it </a:t>
            </a:r>
          </a:p>
        </p:txBody>
      </p:sp>
      <p:sp>
        <p:nvSpPr>
          <p:cNvPr id="150532" name="Text Box 4"/>
          <p:cNvSpPr txBox="1">
            <a:spLocks noChangeArrowheads="1"/>
          </p:cNvSpPr>
          <p:nvPr/>
        </p:nvSpPr>
        <p:spPr bwMode="auto">
          <a:xfrm>
            <a:off x="609600" y="4953000"/>
            <a:ext cx="8153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i="1" u="none">
                <a:solidFill>
                  <a:srgbClr val="FF0000"/>
                </a:solidFill>
                <a:latin typeface="Times New Roman" panose="02020603050405020304" pitchFamily="18" charset="0"/>
              </a:rPr>
              <a:t>Without addressing these issues most data, data based conclusions don’t make since or are ignored by management.</a:t>
            </a:r>
          </a:p>
        </p:txBody>
      </p:sp>
      <p:pic>
        <p:nvPicPr>
          <p:cNvPr id="150533" name="Picture 5"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24800" y="60960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685800" y="152400"/>
            <a:ext cx="8077200" cy="1143000"/>
          </a:xfrm>
        </p:spPr>
        <p:txBody>
          <a:bodyPr/>
          <a:lstStyle/>
          <a:p>
            <a:pPr eaLnBrk="1" hangingPunct="1"/>
            <a:r>
              <a:rPr lang="en-US" altLang="en-US"/>
              <a:t> </a:t>
            </a:r>
            <a:r>
              <a:rPr lang="en-US" altLang="en-US" sz="4000"/>
              <a:t>Lack of Operational Definitions</a:t>
            </a:r>
          </a:p>
        </p:txBody>
      </p:sp>
      <p:sp>
        <p:nvSpPr>
          <p:cNvPr id="151555" name="Text Box 3"/>
          <p:cNvSpPr txBox="1">
            <a:spLocks noChangeArrowheads="1"/>
          </p:cNvSpPr>
          <p:nvPr/>
        </p:nvSpPr>
        <p:spPr bwMode="auto">
          <a:xfrm>
            <a:off x="609600" y="1447800"/>
            <a:ext cx="7772400" cy="451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34950" indent="-234950"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buFontTx/>
              <a:buChar char="•"/>
            </a:pPr>
            <a:r>
              <a:rPr lang="en-US" altLang="en-US" sz="2000" b="1" u="none">
                <a:latin typeface="Times New Roman" panose="02020603050405020304" pitchFamily="18" charset="0"/>
              </a:rPr>
              <a:t>What was collected  must be understood ~ example: sports record or data collected 50 years ago were records of amateurs who held jobs and competed without today's technology today it is the records of the pro we are comparing.  </a:t>
            </a:r>
          </a:p>
          <a:p>
            <a:pPr eaLnBrk="1" hangingPunct="1">
              <a:spcBef>
                <a:spcPct val="50000"/>
              </a:spcBef>
              <a:buFontTx/>
              <a:buChar char="•"/>
            </a:pPr>
            <a:r>
              <a:rPr lang="en-US" altLang="en-US" sz="2000" b="1" u="none">
                <a:latin typeface="Times New Roman" panose="02020603050405020304" pitchFamily="18" charset="0"/>
              </a:rPr>
              <a:t>How it was collected, method, environment, instrument used, etc. ~ example: 50 years ago stop watches were used versus the “touch wall” technology in swimming events. </a:t>
            </a:r>
          </a:p>
          <a:p>
            <a:pPr eaLnBrk="1" hangingPunct="1">
              <a:spcBef>
                <a:spcPct val="50000"/>
              </a:spcBef>
              <a:buFontTx/>
              <a:buChar char="•"/>
            </a:pPr>
            <a:r>
              <a:rPr lang="en-US" altLang="en-US" sz="2000" b="1" u="none">
                <a:latin typeface="Times New Roman" panose="02020603050405020304" pitchFamily="18" charset="0"/>
              </a:rPr>
              <a:t>When it was collected, time, date, frequency, etc. ~ </a:t>
            </a:r>
            <a:r>
              <a:rPr lang="en-US" altLang="en-US" sz="2000" b="1" i="1" u="none">
                <a:latin typeface="Times New Roman" panose="02020603050405020304" pitchFamily="18" charset="0"/>
              </a:rPr>
              <a:t>example: in 50 years history of Olympic Swimming amateurs were replaced with professionals who use super swim suits, in track it may be shoes. In any case  a new operational definition including modern equipment,  professional trainers, etc., changes the scores…</a:t>
            </a:r>
          </a:p>
          <a:p>
            <a:pPr eaLnBrk="1" hangingPunct="1">
              <a:spcBef>
                <a:spcPct val="50000"/>
              </a:spcBef>
            </a:pPr>
            <a:endParaRPr lang="en-US" altLang="en-US" sz="2000" b="1" i="1" u="none">
              <a:latin typeface="Times New Roman" panose="02020603050405020304" pitchFamily="18" charset="0"/>
            </a:endParaRPr>
          </a:p>
        </p:txBody>
      </p:sp>
      <p:pic>
        <p:nvPicPr>
          <p:cNvPr id="151556" name="Picture 5"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572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685800" y="152400"/>
            <a:ext cx="8077200" cy="1143000"/>
          </a:xfrm>
        </p:spPr>
        <p:txBody>
          <a:bodyPr/>
          <a:lstStyle/>
          <a:p>
            <a:pPr eaLnBrk="1" hangingPunct="1"/>
            <a:r>
              <a:rPr lang="en-US" altLang="en-US"/>
              <a:t> </a:t>
            </a:r>
            <a:r>
              <a:rPr lang="en-US" altLang="en-US" sz="4000"/>
              <a:t>Lack of Operational Definitions</a:t>
            </a:r>
          </a:p>
        </p:txBody>
      </p:sp>
      <p:sp>
        <p:nvSpPr>
          <p:cNvPr id="152579" name="Text Box 3"/>
          <p:cNvSpPr txBox="1">
            <a:spLocks noChangeArrowheads="1"/>
          </p:cNvSpPr>
          <p:nvPr/>
        </p:nvSpPr>
        <p:spPr bwMode="auto">
          <a:xfrm>
            <a:off x="838200" y="1219200"/>
            <a:ext cx="7620000" cy="487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34950" indent="-234950"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buFontTx/>
              <a:buChar char="•"/>
            </a:pPr>
            <a:r>
              <a:rPr lang="en-US" altLang="en-US" sz="2000" b="1" u="none">
                <a:latin typeface="Times New Roman" panose="02020603050405020304" pitchFamily="18" charset="0"/>
              </a:rPr>
              <a:t>Who collected it and are they qualified to collect it ~ example: people with prejudice or volunteers with no training, many doing their best under less that perfect conditions, interpreted time pieces and recorded the records on paper, which had to be transcribed into other language to be understood by all, a very time consuming process! </a:t>
            </a:r>
          </a:p>
          <a:p>
            <a:pPr eaLnBrk="1" hangingPunct="1">
              <a:spcBef>
                <a:spcPct val="50000"/>
              </a:spcBef>
            </a:pPr>
            <a:r>
              <a:rPr lang="en-US" altLang="en-US" sz="2000" b="1" i="1" u="none">
                <a:latin typeface="Times New Roman" panose="02020603050405020304" pitchFamily="18" charset="0"/>
              </a:rPr>
              <a:t>	Today</a:t>
            </a:r>
            <a:r>
              <a:rPr lang="en-US" altLang="en-US" sz="2000" b="1" u="none">
                <a:latin typeface="Times New Roman" panose="02020603050405020304" pitchFamily="18" charset="0"/>
              </a:rPr>
              <a:t> “</a:t>
            </a:r>
            <a:r>
              <a:rPr lang="en-US" altLang="en-US" sz="2000" b="1" i="1" u="none">
                <a:latin typeface="Times New Roman" panose="02020603050405020304" pitchFamily="18" charset="0"/>
              </a:rPr>
              <a:t>people” develop and administer hands off timing / recording system that automatically time the events, in smaller increments 100</a:t>
            </a:r>
            <a:r>
              <a:rPr lang="en-US" altLang="en-US" sz="2000" b="1" i="1" u="none" baseline="30000">
                <a:latin typeface="Times New Roman" panose="02020603050405020304" pitchFamily="18" charset="0"/>
              </a:rPr>
              <a:t>th</a:t>
            </a:r>
            <a:r>
              <a:rPr lang="en-US" altLang="en-US" sz="2000" b="1" i="1" u="none">
                <a:latin typeface="Times New Roman" panose="02020603050405020304" pitchFamily="18" charset="0"/>
              </a:rPr>
              <a:t> of a second versus 1 second, record the data in pc systems that are monitored for reliability and accuracy! The output of the data is in multiple languages and immediate! </a:t>
            </a:r>
          </a:p>
          <a:p>
            <a:pPr algn="ctr" eaLnBrk="1" hangingPunct="1">
              <a:spcBef>
                <a:spcPct val="50000"/>
              </a:spcBef>
            </a:pPr>
            <a:r>
              <a:rPr lang="en-US" altLang="en-US" sz="2400" b="1" i="1" u="none">
                <a:solidFill>
                  <a:schemeClr val="accent2"/>
                </a:solidFill>
                <a:latin typeface="Times New Roman" panose="02020603050405020304" pitchFamily="18" charset="0"/>
              </a:rPr>
              <a:t>Only like systems should  be compared, but understanding system discrepancies allows for some analysis which may need be explained …</a:t>
            </a:r>
          </a:p>
        </p:txBody>
      </p:sp>
      <p:pic>
        <p:nvPicPr>
          <p:cNvPr id="152580"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4572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pPr eaLnBrk="1" hangingPunct="1"/>
            <a:r>
              <a:rPr lang="en-US" altLang="en-US" sz="4000"/>
              <a:t>      Good Operational Definitions</a:t>
            </a:r>
          </a:p>
        </p:txBody>
      </p:sp>
      <p:sp>
        <p:nvSpPr>
          <p:cNvPr id="153603" name="Text Box 3"/>
          <p:cNvSpPr txBox="1">
            <a:spLocks noChangeArrowheads="1"/>
          </p:cNvSpPr>
          <p:nvPr/>
        </p:nvSpPr>
        <p:spPr bwMode="auto">
          <a:xfrm>
            <a:off x="1143000" y="1905000"/>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sz="2400" u="none">
              <a:latin typeface="Times New Roman" panose="02020603050405020304" pitchFamily="18" charset="0"/>
            </a:endParaRPr>
          </a:p>
        </p:txBody>
      </p:sp>
      <p:sp>
        <p:nvSpPr>
          <p:cNvPr id="153604" name="Text Box 4"/>
          <p:cNvSpPr txBox="1">
            <a:spLocks noChangeArrowheads="1"/>
          </p:cNvSpPr>
          <p:nvPr/>
        </p:nvSpPr>
        <p:spPr bwMode="auto">
          <a:xfrm>
            <a:off x="876300" y="2105025"/>
            <a:ext cx="7391400" cy="356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sz="2200" u="sng">
                <a:solidFill>
                  <a:schemeClr val="tx1"/>
                </a:solidFill>
                <a:latin typeface="Arial" panose="020B0604020202020204" pitchFamily="34" charset="0"/>
              </a:defRPr>
            </a:lvl1pPr>
            <a:lvl2pPr marL="1876425" indent="-45720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Good operational definitions address the following:</a:t>
            </a:r>
          </a:p>
          <a:p>
            <a:pPr lvl="1" eaLnBrk="1" hangingPunct="1">
              <a:spcBef>
                <a:spcPct val="50000"/>
              </a:spcBef>
              <a:buFontTx/>
              <a:buAutoNum type="arabicPeriod"/>
            </a:pPr>
            <a:r>
              <a:rPr lang="en-US" altLang="en-US" sz="2400" b="1" u="none">
                <a:latin typeface="Times New Roman" panose="02020603050405020304" pitchFamily="18" charset="0"/>
              </a:rPr>
              <a:t>Characteristic of interest</a:t>
            </a:r>
          </a:p>
          <a:p>
            <a:pPr lvl="1" eaLnBrk="1" hangingPunct="1">
              <a:spcBef>
                <a:spcPct val="50000"/>
              </a:spcBef>
              <a:buFontTx/>
              <a:buAutoNum type="arabicPeriod"/>
            </a:pPr>
            <a:r>
              <a:rPr lang="en-US" altLang="en-US" sz="2400" b="1" u="none">
                <a:latin typeface="Times New Roman" panose="02020603050405020304" pitchFamily="18" charset="0"/>
              </a:rPr>
              <a:t>Measuring instrument or criterion</a:t>
            </a:r>
          </a:p>
          <a:p>
            <a:pPr lvl="1" eaLnBrk="1" hangingPunct="1">
              <a:spcBef>
                <a:spcPct val="50000"/>
              </a:spcBef>
              <a:buFontTx/>
              <a:buAutoNum type="arabicPeriod"/>
            </a:pPr>
            <a:r>
              <a:rPr lang="en-US" altLang="en-US" sz="2400" b="1" u="none">
                <a:latin typeface="Times New Roman" panose="02020603050405020304" pitchFamily="18" charset="0"/>
              </a:rPr>
              <a:t>Method of test criterion</a:t>
            </a:r>
          </a:p>
          <a:p>
            <a:pPr lvl="1" eaLnBrk="1" hangingPunct="1">
              <a:spcBef>
                <a:spcPct val="50000"/>
              </a:spcBef>
              <a:buFontTx/>
              <a:buAutoNum type="arabicPeriod"/>
            </a:pPr>
            <a:r>
              <a:rPr lang="en-US" altLang="en-US" sz="2400" b="1" u="none">
                <a:latin typeface="Times New Roman" panose="02020603050405020304" pitchFamily="18" charset="0"/>
              </a:rPr>
              <a:t>Decision criterion</a:t>
            </a:r>
          </a:p>
          <a:p>
            <a:pPr lvl="1" eaLnBrk="1" hangingPunct="1">
              <a:spcBef>
                <a:spcPct val="50000"/>
              </a:spcBef>
              <a:buFontTx/>
              <a:buAutoNum type="arabicPeriod"/>
            </a:pPr>
            <a:r>
              <a:rPr lang="en-US" altLang="en-US" sz="2400" b="1" u="none">
                <a:latin typeface="Times New Roman" panose="02020603050405020304" pitchFamily="18" charset="0"/>
              </a:rPr>
              <a:t>Personnel training in collecting and interpreting data </a:t>
            </a:r>
            <a:r>
              <a:rPr lang="en-US" altLang="en-US" b="1" u="none">
                <a:latin typeface="Times New Roman" panose="02020603050405020304" pitchFamily="18" charset="0"/>
              </a:rPr>
              <a:t>criterion</a:t>
            </a:r>
            <a:r>
              <a:rPr lang="en-US" altLang="en-US" sz="2400" b="1" u="none">
                <a:latin typeface="Times New Roman" panose="02020603050405020304" pitchFamily="18" charset="0"/>
              </a:rPr>
              <a:t>. </a:t>
            </a:r>
          </a:p>
        </p:txBody>
      </p:sp>
      <p:pic>
        <p:nvPicPr>
          <p:cNvPr id="153605" name="Picture 5"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6096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685800" y="381000"/>
            <a:ext cx="7772400" cy="1143000"/>
          </a:xfrm>
        </p:spPr>
        <p:txBody>
          <a:bodyPr/>
          <a:lstStyle/>
          <a:p>
            <a:pPr algn="l" eaLnBrk="1" hangingPunct="1"/>
            <a:r>
              <a:rPr lang="en-US" altLang="en-US" sz="4000"/>
              <a:t>      When are they used</a:t>
            </a:r>
          </a:p>
        </p:txBody>
      </p:sp>
      <p:sp>
        <p:nvSpPr>
          <p:cNvPr id="154627" name="Text Box 3"/>
          <p:cNvSpPr txBox="1">
            <a:spLocks noChangeArrowheads="1"/>
          </p:cNvSpPr>
          <p:nvPr/>
        </p:nvSpPr>
        <p:spPr bwMode="auto">
          <a:xfrm>
            <a:off x="1295400" y="1447800"/>
            <a:ext cx="65532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indent="-22383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Operational definitions are used when:</a:t>
            </a:r>
          </a:p>
          <a:p>
            <a:pPr lvl="1" eaLnBrk="1" hangingPunct="1">
              <a:spcBef>
                <a:spcPct val="50000"/>
              </a:spcBef>
              <a:buFontTx/>
              <a:buChar char="•"/>
            </a:pPr>
            <a:r>
              <a:rPr lang="en-US" altLang="en-US" sz="2400" b="1" u="none">
                <a:latin typeface="Times New Roman" panose="02020603050405020304" pitchFamily="18" charset="0"/>
              </a:rPr>
              <a:t>Work instruction are required for the job, as in ISO registration procedures.</a:t>
            </a:r>
          </a:p>
          <a:p>
            <a:pPr lvl="1" eaLnBrk="1" hangingPunct="1">
              <a:spcBef>
                <a:spcPct val="50000"/>
              </a:spcBef>
              <a:buFontTx/>
              <a:buChar char="•"/>
            </a:pPr>
            <a:r>
              <a:rPr lang="en-US" altLang="en-US" sz="2400" b="1" u="none">
                <a:latin typeface="Times New Roman" panose="02020603050405020304" pitchFamily="18" charset="0"/>
              </a:rPr>
              <a:t>To define and accomplish performance based training needs</a:t>
            </a:r>
          </a:p>
          <a:p>
            <a:pPr lvl="1" eaLnBrk="1" hangingPunct="1">
              <a:spcBef>
                <a:spcPct val="50000"/>
              </a:spcBef>
              <a:buFontTx/>
              <a:buChar char="•"/>
            </a:pPr>
            <a:r>
              <a:rPr lang="en-US" altLang="en-US" sz="2400" b="1" u="none">
                <a:latin typeface="Times New Roman" panose="02020603050405020304" pitchFamily="18" charset="0"/>
              </a:rPr>
              <a:t>For improvement teams to assure the reliability of data, develop benchmarks, and to assess current work practices against current documentation…</a:t>
            </a:r>
          </a:p>
          <a:p>
            <a:pPr lvl="1" eaLnBrk="1" hangingPunct="1">
              <a:spcBef>
                <a:spcPct val="50000"/>
              </a:spcBef>
              <a:buFontTx/>
              <a:buChar char="•"/>
            </a:pPr>
            <a:r>
              <a:rPr lang="en-US" altLang="en-US" sz="2400" b="1" i="1" u="none">
                <a:solidFill>
                  <a:schemeClr val="accent2"/>
                </a:solidFill>
                <a:latin typeface="Times New Roman" panose="02020603050405020304" pitchFamily="18" charset="0"/>
              </a:rPr>
              <a:t>When data must be visible and questioned by those who view it!</a:t>
            </a:r>
            <a:r>
              <a:rPr lang="en-US" altLang="en-US" sz="2400" b="1" u="none">
                <a:latin typeface="Times New Roman" panose="02020603050405020304" pitchFamily="18" charset="0"/>
              </a:rPr>
              <a:t> </a:t>
            </a:r>
          </a:p>
        </p:txBody>
      </p:sp>
      <p:pic>
        <p:nvPicPr>
          <p:cNvPr id="154628"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6858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11163" y="1662113"/>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11" name="Rectangle 3"/>
          <p:cNvSpPr>
            <a:spLocks noChangeArrowheads="1"/>
          </p:cNvSpPr>
          <p:nvPr/>
        </p:nvSpPr>
        <p:spPr bwMode="auto">
          <a:xfrm>
            <a:off x="776288" y="1752600"/>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12" name="Rectangle 4"/>
          <p:cNvSpPr>
            <a:spLocks noChangeArrowheads="1"/>
          </p:cNvSpPr>
          <p:nvPr/>
        </p:nvSpPr>
        <p:spPr bwMode="auto">
          <a:xfrm>
            <a:off x="3336925" y="123348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13" name="Rectangle 5"/>
          <p:cNvSpPr>
            <a:spLocks noChangeArrowheads="1"/>
          </p:cNvSpPr>
          <p:nvPr/>
        </p:nvSpPr>
        <p:spPr bwMode="auto">
          <a:xfrm>
            <a:off x="3154363" y="169068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14" name="Rectangle 6"/>
          <p:cNvSpPr>
            <a:spLocks noChangeArrowheads="1"/>
          </p:cNvSpPr>
          <p:nvPr/>
        </p:nvSpPr>
        <p:spPr bwMode="auto">
          <a:xfrm>
            <a:off x="1233488" y="157003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15" name="Rectangle 7"/>
          <p:cNvSpPr>
            <a:spLocks noChangeArrowheads="1"/>
          </p:cNvSpPr>
          <p:nvPr/>
        </p:nvSpPr>
        <p:spPr bwMode="auto">
          <a:xfrm>
            <a:off x="8001000" y="1479550"/>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16" name="Rectangle 8"/>
          <p:cNvSpPr>
            <a:spLocks noChangeArrowheads="1"/>
          </p:cNvSpPr>
          <p:nvPr/>
        </p:nvSpPr>
        <p:spPr bwMode="auto">
          <a:xfrm>
            <a:off x="7177088" y="123348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17" name="Rectangle 9"/>
          <p:cNvSpPr>
            <a:spLocks noChangeArrowheads="1"/>
          </p:cNvSpPr>
          <p:nvPr/>
        </p:nvSpPr>
        <p:spPr bwMode="auto">
          <a:xfrm>
            <a:off x="7634288" y="157003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18" name="Rectangle 10"/>
          <p:cNvSpPr>
            <a:spLocks noChangeArrowheads="1"/>
          </p:cNvSpPr>
          <p:nvPr/>
        </p:nvSpPr>
        <p:spPr bwMode="auto">
          <a:xfrm>
            <a:off x="6719888" y="157003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19" name="Rectangle 11"/>
          <p:cNvSpPr>
            <a:spLocks noChangeArrowheads="1"/>
          </p:cNvSpPr>
          <p:nvPr/>
        </p:nvSpPr>
        <p:spPr bwMode="auto">
          <a:xfrm>
            <a:off x="6172200" y="1325563"/>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0" name="Rectangle 12"/>
          <p:cNvSpPr>
            <a:spLocks noChangeArrowheads="1"/>
          </p:cNvSpPr>
          <p:nvPr/>
        </p:nvSpPr>
        <p:spPr bwMode="auto">
          <a:xfrm>
            <a:off x="5805488" y="1662113"/>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1" name="Rectangle 13"/>
          <p:cNvSpPr>
            <a:spLocks noChangeArrowheads="1"/>
          </p:cNvSpPr>
          <p:nvPr/>
        </p:nvSpPr>
        <p:spPr bwMode="auto">
          <a:xfrm>
            <a:off x="5075238" y="1662113"/>
            <a:ext cx="246062"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2" name="Rectangle 14"/>
          <p:cNvSpPr>
            <a:spLocks noChangeArrowheads="1"/>
          </p:cNvSpPr>
          <p:nvPr/>
        </p:nvSpPr>
        <p:spPr bwMode="auto">
          <a:xfrm>
            <a:off x="4343400" y="1662113"/>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3" name="Rectangle 15"/>
          <p:cNvSpPr>
            <a:spLocks noChangeArrowheads="1"/>
          </p:cNvSpPr>
          <p:nvPr/>
        </p:nvSpPr>
        <p:spPr bwMode="auto">
          <a:xfrm>
            <a:off x="3886200" y="157003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4" name="Rectangle 16"/>
          <p:cNvSpPr>
            <a:spLocks noChangeArrowheads="1"/>
          </p:cNvSpPr>
          <p:nvPr/>
        </p:nvSpPr>
        <p:spPr bwMode="auto">
          <a:xfrm>
            <a:off x="3519488" y="169068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5" name="Rectangle 17"/>
          <p:cNvSpPr>
            <a:spLocks noChangeArrowheads="1"/>
          </p:cNvSpPr>
          <p:nvPr/>
        </p:nvSpPr>
        <p:spPr bwMode="auto">
          <a:xfrm>
            <a:off x="2697163" y="157003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6" name="Rectangle 18"/>
          <p:cNvSpPr>
            <a:spLocks noChangeArrowheads="1"/>
          </p:cNvSpPr>
          <p:nvPr/>
        </p:nvSpPr>
        <p:spPr bwMode="auto">
          <a:xfrm>
            <a:off x="8366125" y="1501775"/>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7" name="Rectangle 19"/>
          <p:cNvSpPr>
            <a:spLocks noChangeArrowheads="1"/>
          </p:cNvSpPr>
          <p:nvPr/>
        </p:nvSpPr>
        <p:spPr bwMode="auto">
          <a:xfrm>
            <a:off x="2332038" y="1508125"/>
            <a:ext cx="246062"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8" name="Rectangle 20"/>
          <p:cNvSpPr>
            <a:spLocks noChangeArrowheads="1"/>
          </p:cNvSpPr>
          <p:nvPr/>
        </p:nvSpPr>
        <p:spPr bwMode="auto">
          <a:xfrm>
            <a:off x="1965325" y="123348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29" name="Rectangle 21"/>
          <p:cNvSpPr>
            <a:spLocks noChangeArrowheads="1"/>
          </p:cNvSpPr>
          <p:nvPr/>
        </p:nvSpPr>
        <p:spPr bwMode="auto">
          <a:xfrm>
            <a:off x="1690688" y="1662113"/>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0" name="Rectangle 22"/>
          <p:cNvSpPr>
            <a:spLocks noChangeArrowheads="1"/>
          </p:cNvSpPr>
          <p:nvPr/>
        </p:nvSpPr>
        <p:spPr bwMode="auto">
          <a:xfrm>
            <a:off x="563563" y="256063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1" name="Rectangle 23"/>
          <p:cNvSpPr>
            <a:spLocks noChangeArrowheads="1"/>
          </p:cNvSpPr>
          <p:nvPr/>
        </p:nvSpPr>
        <p:spPr bwMode="auto">
          <a:xfrm>
            <a:off x="715963" y="271303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2" name="Rectangle 24"/>
          <p:cNvSpPr>
            <a:spLocks noChangeArrowheads="1"/>
          </p:cNvSpPr>
          <p:nvPr/>
        </p:nvSpPr>
        <p:spPr bwMode="auto">
          <a:xfrm>
            <a:off x="868363" y="286543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3" name="Rectangle 25"/>
          <p:cNvSpPr>
            <a:spLocks noChangeArrowheads="1"/>
          </p:cNvSpPr>
          <p:nvPr/>
        </p:nvSpPr>
        <p:spPr bwMode="auto">
          <a:xfrm>
            <a:off x="1020763" y="301783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4" name="Rectangle 26"/>
          <p:cNvSpPr>
            <a:spLocks noChangeArrowheads="1"/>
          </p:cNvSpPr>
          <p:nvPr/>
        </p:nvSpPr>
        <p:spPr bwMode="auto">
          <a:xfrm>
            <a:off x="1538288" y="2530475"/>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5" name="Rectangle 27"/>
          <p:cNvSpPr>
            <a:spLocks noChangeArrowheads="1"/>
          </p:cNvSpPr>
          <p:nvPr/>
        </p:nvSpPr>
        <p:spPr bwMode="auto">
          <a:xfrm>
            <a:off x="1690688" y="2682875"/>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6" name="Rectangle 28"/>
          <p:cNvSpPr>
            <a:spLocks noChangeArrowheads="1"/>
          </p:cNvSpPr>
          <p:nvPr/>
        </p:nvSpPr>
        <p:spPr bwMode="auto">
          <a:xfrm>
            <a:off x="1995488" y="2987675"/>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7" name="Rectangle 29"/>
          <p:cNvSpPr>
            <a:spLocks noChangeArrowheads="1"/>
          </p:cNvSpPr>
          <p:nvPr/>
        </p:nvSpPr>
        <p:spPr bwMode="auto">
          <a:xfrm>
            <a:off x="2789238" y="2408238"/>
            <a:ext cx="246062"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8" name="Rectangle 30"/>
          <p:cNvSpPr>
            <a:spLocks noChangeArrowheads="1"/>
          </p:cNvSpPr>
          <p:nvPr/>
        </p:nvSpPr>
        <p:spPr bwMode="auto">
          <a:xfrm>
            <a:off x="2971800" y="2590800"/>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39" name="Rectangle 31"/>
          <p:cNvSpPr>
            <a:spLocks noChangeArrowheads="1"/>
          </p:cNvSpPr>
          <p:nvPr/>
        </p:nvSpPr>
        <p:spPr bwMode="auto">
          <a:xfrm>
            <a:off x="3124200" y="2743200"/>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0" name="Rectangle 32"/>
          <p:cNvSpPr>
            <a:spLocks noChangeArrowheads="1"/>
          </p:cNvSpPr>
          <p:nvPr/>
        </p:nvSpPr>
        <p:spPr bwMode="auto">
          <a:xfrm>
            <a:off x="3429000" y="3048000"/>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1" name="Rectangle 33"/>
          <p:cNvSpPr>
            <a:spLocks noChangeArrowheads="1"/>
          </p:cNvSpPr>
          <p:nvPr/>
        </p:nvSpPr>
        <p:spPr bwMode="auto">
          <a:xfrm>
            <a:off x="3581400" y="3200400"/>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2" name="Rectangle 34"/>
          <p:cNvSpPr>
            <a:spLocks noChangeArrowheads="1"/>
          </p:cNvSpPr>
          <p:nvPr/>
        </p:nvSpPr>
        <p:spPr bwMode="auto">
          <a:xfrm>
            <a:off x="7361238" y="2500313"/>
            <a:ext cx="246062"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3" name="Rectangle 35"/>
          <p:cNvSpPr>
            <a:spLocks noChangeArrowheads="1"/>
          </p:cNvSpPr>
          <p:nvPr/>
        </p:nvSpPr>
        <p:spPr bwMode="auto">
          <a:xfrm>
            <a:off x="5075238" y="2500313"/>
            <a:ext cx="246062"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4" name="Rectangle 36"/>
          <p:cNvSpPr>
            <a:spLocks noChangeArrowheads="1"/>
          </p:cNvSpPr>
          <p:nvPr/>
        </p:nvSpPr>
        <p:spPr bwMode="auto">
          <a:xfrm>
            <a:off x="5348288" y="2774950"/>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5" name="Rectangle 37"/>
          <p:cNvSpPr>
            <a:spLocks noChangeArrowheads="1"/>
          </p:cNvSpPr>
          <p:nvPr/>
        </p:nvSpPr>
        <p:spPr bwMode="auto">
          <a:xfrm>
            <a:off x="5500688" y="2927350"/>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6" name="Rectangle 38"/>
          <p:cNvSpPr>
            <a:spLocks noChangeArrowheads="1"/>
          </p:cNvSpPr>
          <p:nvPr/>
        </p:nvSpPr>
        <p:spPr bwMode="auto">
          <a:xfrm>
            <a:off x="5989638" y="2408238"/>
            <a:ext cx="246062"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7" name="Rectangle 39"/>
          <p:cNvSpPr>
            <a:spLocks noChangeArrowheads="1"/>
          </p:cNvSpPr>
          <p:nvPr/>
        </p:nvSpPr>
        <p:spPr bwMode="auto">
          <a:xfrm>
            <a:off x="6142038" y="2560638"/>
            <a:ext cx="246062"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8" name="Rectangle 40"/>
          <p:cNvSpPr>
            <a:spLocks noChangeArrowheads="1"/>
          </p:cNvSpPr>
          <p:nvPr/>
        </p:nvSpPr>
        <p:spPr bwMode="auto">
          <a:xfrm>
            <a:off x="6446838" y="2865438"/>
            <a:ext cx="246062"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49" name="Rectangle 41"/>
          <p:cNvSpPr>
            <a:spLocks noChangeArrowheads="1"/>
          </p:cNvSpPr>
          <p:nvPr/>
        </p:nvSpPr>
        <p:spPr bwMode="auto">
          <a:xfrm>
            <a:off x="6599238" y="3017838"/>
            <a:ext cx="246062"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0" name="Rectangle 42"/>
          <p:cNvSpPr>
            <a:spLocks noChangeArrowheads="1"/>
          </p:cNvSpPr>
          <p:nvPr/>
        </p:nvSpPr>
        <p:spPr bwMode="auto">
          <a:xfrm>
            <a:off x="503238" y="3857625"/>
            <a:ext cx="246062" cy="312738"/>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1" name="Rectangle 43"/>
          <p:cNvSpPr>
            <a:spLocks noChangeArrowheads="1"/>
          </p:cNvSpPr>
          <p:nvPr/>
        </p:nvSpPr>
        <p:spPr bwMode="auto">
          <a:xfrm>
            <a:off x="655638" y="4010025"/>
            <a:ext cx="246062"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2" name="Rectangle 44"/>
          <p:cNvSpPr>
            <a:spLocks noChangeArrowheads="1"/>
          </p:cNvSpPr>
          <p:nvPr/>
        </p:nvSpPr>
        <p:spPr bwMode="auto">
          <a:xfrm>
            <a:off x="808038" y="4162425"/>
            <a:ext cx="246062"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3" name="Rectangle 45"/>
          <p:cNvSpPr>
            <a:spLocks noChangeArrowheads="1"/>
          </p:cNvSpPr>
          <p:nvPr/>
        </p:nvSpPr>
        <p:spPr bwMode="auto">
          <a:xfrm>
            <a:off x="960438" y="4314825"/>
            <a:ext cx="246062"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4" name="Rectangle 46"/>
          <p:cNvSpPr>
            <a:spLocks noChangeArrowheads="1"/>
          </p:cNvSpPr>
          <p:nvPr/>
        </p:nvSpPr>
        <p:spPr bwMode="auto">
          <a:xfrm>
            <a:off x="1112838" y="4467225"/>
            <a:ext cx="246062"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5" name="Rectangle 47"/>
          <p:cNvSpPr>
            <a:spLocks noChangeArrowheads="1"/>
          </p:cNvSpPr>
          <p:nvPr/>
        </p:nvSpPr>
        <p:spPr bwMode="auto">
          <a:xfrm>
            <a:off x="1630363" y="3979863"/>
            <a:ext cx="247650" cy="312737"/>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6" name="Rectangle 48"/>
          <p:cNvSpPr>
            <a:spLocks noChangeArrowheads="1"/>
          </p:cNvSpPr>
          <p:nvPr/>
        </p:nvSpPr>
        <p:spPr bwMode="auto">
          <a:xfrm>
            <a:off x="1782763" y="4132263"/>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7" name="Rectangle 49"/>
          <p:cNvSpPr>
            <a:spLocks noChangeArrowheads="1"/>
          </p:cNvSpPr>
          <p:nvPr/>
        </p:nvSpPr>
        <p:spPr bwMode="auto">
          <a:xfrm>
            <a:off x="2087563" y="4437063"/>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8" name="Rectangle 50"/>
          <p:cNvSpPr>
            <a:spLocks noChangeArrowheads="1"/>
          </p:cNvSpPr>
          <p:nvPr/>
        </p:nvSpPr>
        <p:spPr bwMode="auto">
          <a:xfrm>
            <a:off x="2879725" y="3857625"/>
            <a:ext cx="247650" cy="312738"/>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59" name="Rectangle 51"/>
          <p:cNvSpPr>
            <a:spLocks noChangeArrowheads="1"/>
          </p:cNvSpPr>
          <p:nvPr/>
        </p:nvSpPr>
        <p:spPr bwMode="auto">
          <a:xfrm>
            <a:off x="3062288" y="404018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0" name="Rectangle 52"/>
          <p:cNvSpPr>
            <a:spLocks noChangeArrowheads="1"/>
          </p:cNvSpPr>
          <p:nvPr/>
        </p:nvSpPr>
        <p:spPr bwMode="auto">
          <a:xfrm>
            <a:off x="3214688" y="419258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1" name="Rectangle 53"/>
          <p:cNvSpPr>
            <a:spLocks noChangeArrowheads="1"/>
          </p:cNvSpPr>
          <p:nvPr/>
        </p:nvSpPr>
        <p:spPr bwMode="auto">
          <a:xfrm>
            <a:off x="3519488" y="449738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2" name="Rectangle 54"/>
          <p:cNvSpPr>
            <a:spLocks noChangeArrowheads="1"/>
          </p:cNvSpPr>
          <p:nvPr/>
        </p:nvSpPr>
        <p:spPr bwMode="auto">
          <a:xfrm>
            <a:off x="3671888" y="4649788"/>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3" name="Rectangle 55"/>
          <p:cNvSpPr>
            <a:spLocks noChangeArrowheads="1"/>
          </p:cNvSpPr>
          <p:nvPr/>
        </p:nvSpPr>
        <p:spPr bwMode="auto">
          <a:xfrm>
            <a:off x="7451725" y="3949700"/>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4" name="Rectangle 56"/>
          <p:cNvSpPr>
            <a:spLocks noChangeArrowheads="1"/>
          </p:cNvSpPr>
          <p:nvPr/>
        </p:nvSpPr>
        <p:spPr bwMode="auto">
          <a:xfrm>
            <a:off x="5165725" y="3949700"/>
            <a:ext cx="247650" cy="312738"/>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5" name="Rectangle 57"/>
          <p:cNvSpPr>
            <a:spLocks noChangeArrowheads="1"/>
          </p:cNvSpPr>
          <p:nvPr/>
        </p:nvSpPr>
        <p:spPr bwMode="auto">
          <a:xfrm>
            <a:off x="5440363" y="4222750"/>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6" name="Rectangle 58"/>
          <p:cNvSpPr>
            <a:spLocks noChangeArrowheads="1"/>
          </p:cNvSpPr>
          <p:nvPr/>
        </p:nvSpPr>
        <p:spPr bwMode="auto">
          <a:xfrm>
            <a:off x="5592763" y="4375150"/>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7" name="Rectangle 59"/>
          <p:cNvSpPr>
            <a:spLocks noChangeArrowheads="1"/>
          </p:cNvSpPr>
          <p:nvPr/>
        </p:nvSpPr>
        <p:spPr bwMode="auto">
          <a:xfrm>
            <a:off x="6080125" y="3857625"/>
            <a:ext cx="247650" cy="312738"/>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8" name="Rectangle 60"/>
          <p:cNvSpPr>
            <a:spLocks noChangeArrowheads="1"/>
          </p:cNvSpPr>
          <p:nvPr/>
        </p:nvSpPr>
        <p:spPr bwMode="auto">
          <a:xfrm>
            <a:off x="6232525" y="4010025"/>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69" name="Rectangle 61"/>
          <p:cNvSpPr>
            <a:spLocks noChangeArrowheads="1"/>
          </p:cNvSpPr>
          <p:nvPr/>
        </p:nvSpPr>
        <p:spPr bwMode="auto">
          <a:xfrm>
            <a:off x="6537325" y="4314825"/>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0" name="Rectangle 62"/>
          <p:cNvSpPr>
            <a:spLocks noChangeArrowheads="1"/>
          </p:cNvSpPr>
          <p:nvPr/>
        </p:nvSpPr>
        <p:spPr bwMode="auto">
          <a:xfrm>
            <a:off x="6689725" y="4467225"/>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1" name="Rectangle 63"/>
          <p:cNvSpPr>
            <a:spLocks noChangeArrowheads="1"/>
          </p:cNvSpPr>
          <p:nvPr/>
        </p:nvSpPr>
        <p:spPr bwMode="auto">
          <a:xfrm>
            <a:off x="1404938" y="5280025"/>
            <a:ext cx="1814512" cy="1098550"/>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2" name="Rectangle 64"/>
          <p:cNvSpPr>
            <a:spLocks noChangeArrowheads="1"/>
          </p:cNvSpPr>
          <p:nvPr/>
        </p:nvSpPr>
        <p:spPr bwMode="auto">
          <a:xfrm>
            <a:off x="2057400" y="5187950"/>
            <a:ext cx="247650" cy="312738"/>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3" name="Rectangle 65"/>
          <p:cNvSpPr>
            <a:spLocks noChangeArrowheads="1"/>
          </p:cNvSpPr>
          <p:nvPr/>
        </p:nvSpPr>
        <p:spPr bwMode="auto">
          <a:xfrm>
            <a:off x="2514600" y="5370513"/>
            <a:ext cx="247650" cy="314325"/>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4" name="Rectangle 66"/>
          <p:cNvSpPr>
            <a:spLocks noChangeArrowheads="1"/>
          </p:cNvSpPr>
          <p:nvPr/>
        </p:nvSpPr>
        <p:spPr bwMode="auto">
          <a:xfrm>
            <a:off x="1417638" y="5370513"/>
            <a:ext cx="246062" cy="314325"/>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5" name="Rectangle 67"/>
          <p:cNvSpPr>
            <a:spLocks noChangeArrowheads="1"/>
          </p:cNvSpPr>
          <p:nvPr/>
        </p:nvSpPr>
        <p:spPr bwMode="auto">
          <a:xfrm>
            <a:off x="2605088" y="5645150"/>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6" name="Rectangle 68"/>
          <p:cNvSpPr>
            <a:spLocks noChangeArrowheads="1"/>
          </p:cNvSpPr>
          <p:nvPr/>
        </p:nvSpPr>
        <p:spPr bwMode="auto">
          <a:xfrm>
            <a:off x="1508125" y="5553075"/>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7" name="Rectangle 69"/>
          <p:cNvSpPr>
            <a:spLocks noChangeArrowheads="1"/>
          </p:cNvSpPr>
          <p:nvPr/>
        </p:nvSpPr>
        <p:spPr bwMode="auto">
          <a:xfrm>
            <a:off x="2789238" y="6010275"/>
            <a:ext cx="246062"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8" name="Rectangle 70"/>
          <p:cNvSpPr>
            <a:spLocks noChangeArrowheads="1"/>
          </p:cNvSpPr>
          <p:nvPr/>
        </p:nvSpPr>
        <p:spPr bwMode="auto">
          <a:xfrm>
            <a:off x="1600200" y="5737225"/>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79" name="Rectangle 71"/>
          <p:cNvSpPr>
            <a:spLocks noChangeArrowheads="1"/>
          </p:cNvSpPr>
          <p:nvPr/>
        </p:nvSpPr>
        <p:spPr bwMode="auto">
          <a:xfrm>
            <a:off x="1690688" y="6010275"/>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0" name="Rectangle 72"/>
          <p:cNvSpPr>
            <a:spLocks noChangeArrowheads="1"/>
          </p:cNvSpPr>
          <p:nvPr/>
        </p:nvSpPr>
        <p:spPr bwMode="auto">
          <a:xfrm>
            <a:off x="2697163" y="5827713"/>
            <a:ext cx="247650" cy="314325"/>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1" name="Rectangle 73"/>
          <p:cNvSpPr>
            <a:spLocks noChangeArrowheads="1"/>
          </p:cNvSpPr>
          <p:nvPr/>
        </p:nvSpPr>
        <p:spPr bwMode="auto">
          <a:xfrm>
            <a:off x="4240213" y="5370513"/>
            <a:ext cx="1812925" cy="11001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2" name="Rectangle 74"/>
          <p:cNvSpPr>
            <a:spLocks noChangeArrowheads="1"/>
          </p:cNvSpPr>
          <p:nvPr/>
        </p:nvSpPr>
        <p:spPr bwMode="auto">
          <a:xfrm>
            <a:off x="4800600" y="5280025"/>
            <a:ext cx="247650" cy="312738"/>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3" name="Rectangle 75"/>
          <p:cNvSpPr>
            <a:spLocks noChangeArrowheads="1"/>
          </p:cNvSpPr>
          <p:nvPr/>
        </p:nvSpPr>
        <p:spPr bwMode="auto">
          <a:xfrm>
            <a:off x="5348288" y="5462588"/>
            <a:ext cx="247650" cy="312737"/>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4" name="Rectangle 76"/>
          <p:cNvSpPr>
            <a:spLocks noChangeArrowheads="1"/>
          </p:cNvSpPr>
          <p:nvPr/>
        </p:nvSpPr>
        <p:spPr bwMode="auto">
          <a:xfrm>
            <a:off x="4251325" y="5462588"/>
            <a:ext cx="247650" cy="312737"/>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5" name="Rectangle 77"/>
          <p:cNvSpPr>
            <a:spLocks noChangeArrowheads="1"/>
          </p:cNvSpPr>
          <p:nvPr/>
        </p:nvSpPr>
        <p:spPr bwMode="auto">
          <a:xfrm>
            <a:off x="5440363" y="5737225"/>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6" name="Rectangle 78"/>
          <p:cNvSpPr>
            <a:spLocks noChangeArrowheads="1"/>
          </p:cNvSpPr>
          <p:nvPr/>
        </p:nvSpPr>
        <p:spPr bwMode="auto">
          <a:xfrm>
            <a:off x="4343400" y="5645150"/>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7" name="Rectangle 79"/>
          <p:cNvSpPr>
            <a:spLocks noChangeArrowheads="1"/>
          </p:cNvSpPr>
          <p:nvPr/>
        </p:nvSpPr>
        <p:spPr bwMode="auto">
          <a:xfrm>
            <a:off x="6904038" y="5187950"/>
            <a:ext cx="246062" cy="312738"/>
          </a:xfrm>
          <a:prstGeom prst="rect">
            <a:avLst/>
          </a:prstGeom>
          <a:solidFill>
            <a:srgbClr val="008080"/>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8" name="Rectangle 80"/>
          <p:cNvSpPr>
            <a:spLocks noChangeArrowheads="1"/>
          </p:cNvSpPr>
          <p:nvPr/>
        </p:nvSpPr>
        <p:spPr bwMode="auto">
          <a:xfrm>
            <a:off x="6994525" y="5462588"/>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89" name="Rectangle 81"/>
          <p:cNvSpPr>
            <a:spLocks noChangeArrowheads="1"/>
          </p:cNvSpPr>
          <p:nvPr/>
        </p:nvSpPr>
        <p:spPr bwMode="auto">
          <a:xfrm>
            <a:off x="5532438" y="5919788"/>
            <a:ext cx="246062"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90" name="Rectangle 82"/>
          <p:cNvSpPr>
            <a:spLocks noChangeArrowheads="1"/>
          </p:cNvSpPr>
          <p:nvPr/>
        </p:nvSpPr>
        <p:spPr bwMode="auto">
          <a:xfrm>
            <a:off x="7146925" y="5614988"/>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91" name="Rectangle 83"/>
          <p:cNvSpPr>
            <a:spLocks noChangeArrowheads="1"/>
          </p:cNvSpPr>
          <p:nvPr/>
        </p:nvSpPr>
        <p:spPr bwMode="auto">
          <a:xfrm>
            <a:off x="7299325" y="5767388"/>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92" name="Rectangle 84"/>
          <p:cNvSpPr>
            <a:spLocks noChangeArrowheads="1"/>
          </p:cNvSpPr>
          <p:nvPr/>
        </p:nvSpPr>
        <p:spPr bwMode="auto">
          <a:xfrm>
            <a:off x="7451725" y="5919788"/>
            <a:ext cx="247650" cy="312737"/>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93" name="Rectangle 85"/>
          <p:cNvSpPr>
            <a:spLocks noChangeArrowheads="1"/>
          </p:cNvSpPr>
          <p:nvPr/>
        </p:nvSpPr>
        <p:spPr bwMode="auto">
          <a:xfrm>
            <a:off x="8091488" y="5645150"/>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94" name="Text Box 86"/>
          <p:cNvSpPr txBox="1">
            <a:spLocks noChangeArrowheads="1"/>
          </p:cNvSpPr>
          <p:nvPr/>
        </p:nvSpPr>
        <p:spPr bwMode="auto">
          <a:xfrm>
            <a:off x="1219200" y="304800"/>
            <a:ext cx="6781800" cy="708025"/>
          </a:xfrm>
          <a:prstGeom prst="rect">
            <a:avLst/>
          </a:prstGeom>
          <a:solidFill>
            <a:srgbClr val="CBCF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4000" u="none"/>
          </a:p>
        </p:txBody>
      </p:sp>
      <p:sp>
        <p:nvSpPr>
          <p:cNvPr id="17495" name="Rectangle 87"/>
          <p:cNvSpPr>
            <a:spLocks noChangeArrowheads="1"/>
          </p:cNvSpPr>
          <p:nvPr/>
        </p:nvSpPr>
        <p:spPr bwMode="auto">
          <a:xfrm>
            <a:off x="1147763" y="3111500"/>
            <a:ext cx="247650" cy="31273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7496" name="Text Box 88"/>
          <p:cNvSpPr txBox="1">
            <a:spLocks noChangeArrowheads="1"/>
          </p:cNvSpPr>
          <p:nvPr/>
        </p:nvSpPr>
        <p:spPr bwMode="auto">
          <a:xfrm>
            <a:off x="381000" y="1143000"/>
            <a:ext cx="114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u="none">
                <a:latin typeface="Times New Roman" panose="02020603050405020304" pitchFamily="18" charset="0"/>
              </a:rPr>
              <a:t>Exhibit A</a:t>
            </a:r>
          </a:p>
        </p:txBody>
      </p:sp>
      <p:sp>
        <p:nvSpPr>
          <p:cNvPr id="17497" name="Text Box 89"/>
          <p:cNvSpPr txBox="1">
            <a:spLocks noChangeArrowheads="1"/>
          </p:cNvSpPr>
          <p:nvPr/>
        </p:nvSpPr>
        <p:spPr bwMode="auto">
          <a:xfrm>
            <a:off x="381000" y="2133600"/>
            <a:ext cx="114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u="none">
                <a:latin typeface="Times New Roman" panose="02020603050405020304" pitchFamily="18" charset="0"/>
              </a:rPr>
              <a:t>Exhibit B</a:t>
            </a:r>
          </a:p>
        </p:txBody>
      </p:sp>
      <p:sp>
        <p:nvSpPr>
          <p:cNvPr id="17498" name="Text Box 90"/>
          <p:cNvSpPr txBox="1">
            <a:spLocks noChangeArrowheads="1"/>
          </p:cNvSpPr>
          <p:nvPr/>
        </p:nvSpPr>
        <p:spPr bwMode="auto">
          <a:xfrm>
            <a:off x="381000" y="3505200"/>
            <a:ext cx="114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u="none">
                <a:latin typeface="Times New Roman" panose="02020603050405020304" pitchFamily="18" charset="0"/>
              </a:rPr>
              <a:t>Exhibit C</a:t>
            </a:r>
          </a:p>
        </p:txBody>
      </p:sp>
      <p:sp>
        <p:nvSpPr>
          <p:cNvPr id="17499" name="Text Box 91"/>
          <p:cNvSpPr txBox="1">
            <a:spLocks noChangeArrowheads="1"/>
          </p:cNvSpPr>
          <p:nvPr/>
        </p:nvSpPr>
        <p:spPr bwMode="auto">
          <a:xfrm>
            <a:off x="381000" y="4876800"/>
            <a:ext cx="114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u="none">
                <a:latin typeface="Times New Roman" panose="02020603050405020304" pitchFamily="18" charset="0"/>
              </a:rPr>
              <a:t>Exhibit D</a:t>
            </a:r>
          </a:p>
        </p:txBody>
      </p:sp>
      <p:pic>
        <p:nvPicPr>
          <p:cNvPr id="17500" name="Picture 92"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2286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01" name="Text Box 93"/>
          <p:cNvSpPr txBox="1">
            <a:spLocks noChangeArrowheads="1"/>
          </p:cNvSpPr>
          <p:nvPr/>
        </p:nvSpPr>
        <p:spPr bwMode="auto">
          <a:xfrm>
            <a:off x="6705600" y="62484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Affinity Diagrams</a:t>
            </a:r>
          </a:p>
        </p:txBody>
      </p:sp>
      <p:sp>
        <p:nvSpPr>
          <p:cNvPr id="17502" name="Rectangle 94"/>
          <p:cNvSpPr>
            <a:spLocks noGrp="1" noChangeArrowheads="1"/>
          </p:cNvSpPr>
          <p:nvPr>
            <p:ph type="title" idx="4294967295"/>
          </p:nvPr>
        </p:nvSpPr>
        <p:spPr>
          <a:xfrm>
            <a:off x="1066800" y="0"/>
            <a:ext cx="7696200" cy="1143000"/>
          </a:xfrm>
        </p:spPr>
        <p:txBody>
          <a:bodyPr/>
          <a:lstStyle/>
          <a:p>
            <a:pPr algn="l" eaLnBrk="1" hangingPunct="1"/>
            <a:r>
              <a:rPr lang="en-US" altLang="en-US">
                <a:solidFill>
                  <a:schemeClr val="tx1"/>
                </a:solidFill>
              </a:rPr>
              <a:t>Affinity Diagram Example</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838200" y="609600"/>
            <a:ext cx="7772400" cy="1143000"/>
          </a:xfrm>
        </p:spPr>
        <p:txBody>
          <a:bodyPr/>
          <a:lstStyle/>
          <a:p>
            <a:pPr algn="l" eaLnBrk="1" hangingPunct="1"/>
            <a:r>
              <a:rPr lang="en-US" altLang="en-US" sz="4000"/>
              <a:t>     Do…</a:t>
            </a:r>
            <a:br>
              <a:rPr lang="en-US" altLang="en-US" sz="4000"/>
            </a:br>
            <a:endParaRPr lang="en-US" altLang="en-US" sz="4000"/>
          </a:p>
        </p:txBody>
      </p:sp>
      <p:sp>
        <p:nvSpPr>
          <p:cNvPr id="155651" name="Text Box 3"/>
          <p:cNvSpPr txBox="1">
            <a:spLocks noChangeArrowheads="1"/>
          </p:cNvSpPr>
          <p:nvPr/>
        </p:nvSpPr>
        <p:spPr bwMode="auto">
          <a:xfrm>
            <a:off x="685800" y="1371600"/>
            <a:ext cx="7620000" cy="462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33363" indent="-233363"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b="1" u="none">
                <a:solidFill>
                  <a:schemeClr val="accent2"/>
                </a:solidFill>
              </a:rPr>
              <a:t>When Operational Definitions are used :</a:t>
            </a:r>
          </a:p>
          <a:p>
            <a:pPr eaLnBrk="1" hangingPunct="1">
              <a:spcBef>
                <a:spcPct val="50000"/>
              </a:spcBef>
              <a:buFontTx/>
              <a:buChar char="•"/>
            </a:pPr>
            <a:r>
              <a:rPr lang="en-US" altLang="en-US" sz="2400" b="1" u="none">
                <a:latin typeface="Times New Roman" panose="02020603050405020304" pitchFamily="18" charset="0"/>
              </a:rPr>
              <a:t>Identify data that was collected without an operational definition and establish its reliability?</a:t>
            </a:r>
          </a:p>
          <a:p>
            <a:pPr eaLnBrk="1" hangingPunct="1">
              <a:spcBef>
                <a:spcPct val="50000"/>
              </a:spcBef>
              <a:buFontTx/>
              <a:buChar char="•"/>
            </a:pPr>
            <a:r>
              <a:rPr lang="en-US" altLang="en-US" sz="2400" b="1" u="none">
                <a:latin typeface="Times New Roman" panose="02020603050405020304" pitchFamily="18" charset="0"/>
              </a:rPr>
              <a:t>Use operational definitions with every project when defining quality measures and data collection.</a:t>
            </a:r>
          </a:p>
          <a:p>
            <a:pPr eaLnBrk="1" hangingPunct="1">
              <a:spcBef>
                <a:spcPct val="50000"/>
              </a:spcBef>
              <a:buFontTx/>
              <a:buChar char="•"/>
            </a:pPr>
            <a:r>
              <a:rPr lang="en-US" altLang="en-US" sz="2400" b="1" u="none">
                <a:latin typeface="Times New Roman" panose="02020603050405020304" pitchFamily="18" charset="0"/>
              </a:rPr>
              <a:t>Define any new measures added during a project.</a:t>
            </a:r>
          </a:p>
          <a:p>
            <a:pPr eaLnBrk="1" hangingPunct="1">
              <a:spcBef>
                <a:spcPct val="50000"/>
              </a:spcBef>
              <a:buFontTx/>
              <a:buChar char="•"/>
            </a:pPr>
            <a:r>
              <a:rPr lang="en-US" altLang="en-US" sz="2400" b="1" u="none">
                <a:latin typeface="Times New Roman" panose="02020603050405020304" pitchFamily="18" charset="0"/>
              </a:rPr>
              <a:t>Correct current definitions if changes to procedures have been made due to a quality improvement, new technology, etc.</a:t>
            </a:r>
          </a:p>
          <a:p>
            <a:pPr eaLnBrk="1" hangingPunct="1">
              <a:spcBef>
                <a:spcPct val="50000"/>
              </a:spcBef>
              <a:buFontTx/>
              <a:buChar char="•"/>
            </a:pPr>
            <a:r>
              <a:rPr lang="en-US" altLang="en-US" sz="2400" b="1" u="none">
                <a:latin typeface="Times New Roman" panose="02020603050405020304" pitchFamily="18" charset="0"/>
              </a:rPr>
              <a:t>Re-train all concerned associates if needed.</a:t>
            </a:r>
          </a:p>
        </p:txBody>
      </p:sp>
      <p:pic>
        <p:nvPicPr>
          <p:cNvPr id="155652"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609600"/>
            <a:ext cx="960438"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3" name="AutoShape 5">
            <a:hlinkClick r:id="rId4" action="ppaction://hlinksldjump" highlightClick="1"/>
          </p:cNvPr>
          <p:cNvSpPr>
            <a:spLocks noChangeArrowheads="1"/>
          </p:cNvSpPr>
          <p:nvPr/>
        </p:nvSpPr>
        <p:spPr bwMode="auto">
          <a:xfrm>
            <a:off x="381000" y="6096000"/>
            <a:ext cx="457200" cy="5334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55654" name="Text Box 6"/>
          <p:cNvSpPr txBox="1">
            <a:spLocks noChangeArrowheads="1"/>
          </p:cNvSpPr>
          <p:nvPr/>
        </p:nvSpPr>
        <p:spPr bwMode="auto">
          <a:xfrm>
            <a:off x="7620000" y="6248400"/>
            <a:ext cx="762000" cy="33655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600" b="1" u="none">
                <a:solidFill>
                  <a:schemeClr val="accent1"/>
                </a:solidFill>
              </a:rPr>
              <a:t>Menu</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algn="l" eaLnBrk="1" hangingPunct="1"/>
            <a:r>
              <a:rPr lang="en-US" altLang="en-US" sz="4000"/>
              <a:t>     Pareto Analysis</a:t>
            </a:r>
          </a:p>
        </p:txBody>
      </p:sp>
      <p:sp>
        <p:nvSpPr>
          <p:cNvPr id="156675" name="Rectangle 104"/>
          <p:cNvSpPr>
            <a:spLocks noChangeArrowheads="1"/>
          </p:cNvSpPr>
          <p:nvPr/>
        </p:nvSpPr>
        <p:spPr bwMode="auto">
          <a:xfrm>
            <a:off x="762000" y="1295400"/>
            <a:ext cx="7772400" cy="435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tabLst>
                <a:tab pos="228600" algn="l"/>
              </a:tabLst>
              <a:defRPr sz="2200" u="sng">
                <a:solidFill>
                  <a:schemeClr val="tx1"/>
                </a:solidFill>
                <a:latin typeface="Arial" panose="020B0604020202020204" pitchFamily="34" charset="0"/>
              </a:defRPr>
            </a:lvl1pPr>
            <a:lvl2pPr marL="742950" indent="-285750" eaLnBrk="0" hangingPunct="0">
              <a:tabLst>
                <a:tab pos="228600" algn="l"/>
              </a:tabLst>
              <a:defRPr sz="2200" u="sng">
                <a:solidFill>
                  <a:schemeClr val="tx1"/>
                </a:solidFill>
                <a:latin typeface="Arial" panose="020B0604020202020204" pitchFamily="34" charset="0"/>
              </a:defRPr>
            </a:lvl2pPr>
            <a:lvl3pPr marL="1143000" indent="-228600" eaLnBrk="0" hangingPunct="0">
              <a:tabLst>
                <a:tab pos="228600" algn="l"/>
              </a:tabLst>
              <a:defRPr sz="2200" u="sng">
                <a:solidFill>
                  <a:schemeClr val="tx1"/>
                </a:solidFill>
                <a:latin typeface="Arial" panose="020B0604020202020204" pitchFamily="34" charset="0"/>
              </a:defRPr>
            </a:lvl3pPr>
            <a:lvl4pPr marL="1600200" indent="-228600" eaLnBrk="0" hangingPunct="0">
              <a:tabLst>
                <a:tab pos="228600" algn="l"/>
              </a:tabLst>
              <a:defRPr sz="2200" u="sng">
                <a:solidFill>
                  <a:schemeClr val="tx1"/>
                </a:solidFill>
                <a:latin typeface="Arial" panose="020B0604020202020204" pitchFamily="34" charset="0"/>
              </a:defRPr>
            </a:lvl4pPr>
            <a:lvl5pPr marL="2057400" indent="-228600" eaLnBrk="0" hangingPunct="0">
              <a:tabLst>
                <a:tab pos="228600" algn="l"/>
              </a:tabLst>
              <a:defRPr sz="2200" u="sng">
                <a:solidFill>
                  <a:schemeClr val="tx1"/>
                </a:solidFill>
                <a:latin typeface="Arial" panose="020B0604020202020204" pitchFamily="34" charset="0"/>
              </a:defRPr>
            </a:lvl5pPr>
            <a:lvl6pPr marL="2514600" indent="-228600" eaLnBrk="0" fontAlgn="base" hangingPunct="0">
              <a:spcBef>
                <a:spcPct val="0"/>
              </a:spcBef>
              <a:spcAft>
                <a:spcPct val="0"/>
              </a:spcAft>
              <a:tabLst>
                <a:tab pos="228600" algn="l"/>
              </a:tabLst>
              <a:defRPr sz="2200" u="sng">
                <a:solidFill>
                  <a:schemeClr val="tx1"/>
                </a:solidFill>
                <a:latin typeface="Arial" panose="020B0604020202020204" pitchFamily="34" charset="0"/>
              </a:defRPr>
            </a:lvl6pPr>
            <a:lvl7pPr marL="2971800" indent="-228600" eaLnBrk="0" fontAlgn="base" hangingPunct="0">
              <a:spcBef>
                <a:spcPct val="0"/>
              </a:spcBef>
              <a:spcAft>
                <a:spcPct val="0"/>
              </a:spcAft>
              <a:tabLst>
                <a:tab pos="228600" algn="l"/>
              </a:tabLst>
              <a:defRPr sz="2200" u="sng">
                <a:solidFill>
                  <a:schemeClr val="tx1"/>
                </a:solidFill>
                <a:latin typeface="Arial" panose="020B0604020202020204" pitchFamily="34" charset="0"/>
              </a:defRPr>
            </a:lvl7pPr>
            <a:lvl8pPr marL="3429000" indent="-228600" eaLnBrk="0" fontAlgn="base" hangingPunct="0">
              <a:spcBef>
                <a:spcPct val="0"/>
              </a:spcBef>
              <a:spcAft>
                <a:spcPct val="0"/>
              </a:spcAft>
              <a:tabLst>
                <a:tab pos="228600" algn="l"/>
              </a:tabLst>
              <a:defRPr sz="2200" u="sng">
                <a:solidFill>
                  <a:schemeClr val="tx1"/>
                </a:solidFill>
                <a:latin typeface="Arial" panose="020B0604020202020204" pitchFamily="34" charset="0"/>
              </a:defRPr>
            </a:lvl8pPr>
            <a:lvl9pPr marL="3886200" indent="-228600" eaLnBrk="0" fontAlgn="base" hangingPunct="0">
              <a:spcBef>
                <a:spcPct val="0"/>
              </a:spcBef>
              <a:spcAft>
                <a:spcPct val="0"/>
              </a:spcAft>
              <a:tabLst>
                <a:tab pos="228600" algn="l"/>
              </a:tabLst>
              <a:defRPr sz="2200" u="sng">
                <a:solidFill>
                  <a:schemeClr val="tx1"/>
                </a:solidFill>
                <a:latin typeface="Arial" panose="020B0604020202020204" pitchFamily="34" charset="0"/>
              </a:defRPr>
            </a:lvl9pPr>
          </a:lstStyle>
          <a:p>
            <a:pPr eaLnBrk="1" hangingPunct="1"/>
            <a:r>
              <a:rPr lang="en-US" altLang="en-US" sz="2000" i="1" u="none">
                <a:solidFill>
                  <a:schemeClr val="accent2"/>
                </a:solidFill>
              </a:rPr>
              <a:t>The Pareto Chart is a form of vertical bar graph that helps to reveal problems by the frequency of their occurrence in a process. As a graphic display, the Pareto Chart draws attention to and enlists cooperation in making improvements.  It helps a team set priorities.  </a:t>
            </a:r>
          </a:p>
          <a:p>
            <a:pPr eaLnBrk="1" hangingPunct="1"/>
            <a:endParaRPr lang="en-US" altLang="en-US" sz="2000" i="1" u="none">
              <a:solidFill>
                <a:schemeClr val="accent2"/>
              </a:solidFill>
            </a:endParaRPr>
          </a:p>
          <a:p>
            <a:pPr eaLnBrk="1" hangingPunct="1"/>
            <a:r>
              <a:rPr lang="en-US" altLang="en-US" sz="2000" i="1" u="none"/>
              <a:t>It's effective because it graphically demonstrates how seemingly small matters can cause big problems, taller bars represent more significant problems and the shorter bars represent less significant problems.  </a:t>
            </a:r>
            <a:r>
              <a:rPr lang="en-US" altLang="en-US" sz="2000" b="1" i="1" u="none"/>
              <a:t>The name of the chart derives from the Pareto principle: 80% of the trouble comes from 20% of the problems.</a:t>
            </a:r>
          </a:p>
          <a:p>
            <a:pPr eaLnBrk="1" hangingPunct="1"/>
            <a:endParaRPr lang="en-US" altLang="en-US" sz="2000" b="1" i="1" u="none"/>
          </a:p>
          <a:p>
            <a:pPr eaLnBrk="1" hangingPunct="1"/>
            <a:r>
              <a:rPr lang="en-US" altLang="en-US" sz="2000" i="1" u="none"/>
              <a:t>Pareto diagrams are sometimes shown with a "cumulative line." This represents the percentage sum of the vertical bars, as if they were stacked on each other going from left to right.</a:t>
            </a:r>
          </a:p>
        </p:txBody>
      </p:sp>
      <p:pic>
        <p:nvPicPr>
          <p:cNvPr id="156676" name="Picture 105"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4063" y="457200"/>
            <a:ext cx="5699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7" name="Text Box 106"/>
          <p:cNvSpPr txBox="1">
            <a:spLocks noChangeArrowheads="1"/>
          </p:cNvSpPr>
          <p:nvPr/>
        </p:nvSpPr>
        <p:spPr bwMode="auto">
          <a:xfrm>
            <a:off x="7010400" y="6248400"/>
            <a:ext cx="1981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Pareto Chart</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381000" y="0"/>
            <a:ext cx="8229600" cy="1143000"/>
          </a:xfrm>
        </p:spPr>
        <p:txBody>
          <a:bodyPr/>
          <a:lstStyle/>
          <a:p>
            <a:pPr algn="l" eaLnBrk="1" hangingPunct="1"/>
            <a:r>
              <a:rPr lang="en-US" altLang="en-US" sz="4000"/>
              <a:t>     Pareto Chart</a:t>
            </a:r>
          </a:p>
        </p:txBody>
      </p:sp>
      <p:sp>
        <p:nvSpPr>
          <p:cNvPr id="157699" name="Rectangle 3"/>
          <p:cNvSpPr>
            <a:spLocks noGrp="1" noChangeArrowheads="1"/>
          </p:cNvSpPr>
          <p:nvPr>
            <p:ph type="body" idx="1"/>
          </p:nvPr>
        </p:nvSpPr>
        <p:spPr>
          <a:xfrm>
            <a:off x="457200" y="914400"/>
            <a:ext cx="8229600" cy="5562600"/>
          </a:xfrm>
        </p:spPr>
        <p:txBody>
          <a:bodyPr/>
          <a:lstStyle/>
          <a:p>
            <a:pPr marL="0" indent="0" eaLnBrk="1" hangingPunct="1">
              <a:lnSpc>
                <a:spcPct val="90000"/>
              </a:lnSpc>
              <a:buFontTx/>
              <a:buNone/>
            </a:pPr>
            <a:r>
              <a:rPr lang="en-US" altLang="en-US" sz="2000" b="1">
                <a:latin typeface="Times New Roman" panose="02020603050405020304" pitchFamily="18" charset="0"/>
              </a:rPr>
              <a:t>Putting it to work:</a:t>
            </a:r>
            <a:endParaRPr lang="en-US" altLang="en-US" sz="2000">
              <a:latin typeface="Times New Roman" panose="02020603050405020304" pitchFamily="18" charset="0"/>
            </a:endParaRPr>
          </a:p>
          <a:p>
            <a:pPr marL="0" indent="0" eaLnBrk="1" hangingPunct="1">
              <a:lnSpc>
                <a:spcPct val="90000"/>
              </a:lnSpc>
              <a:buFontTx/>
              <a:buNone/>
            </a:pPr>
            <a:r>
              <a:rPr lang="en-US" altLang="en-US" sz="2000">
                <a:latin typeface="Times New Roman" panose="02020603050405020304" pitchFamily="18" charset="0"/>
              </a:rPr>
              <a:t>Follow these steps when creating a Pareto Chart.</a:t>
            </a:r>
          </a:p>
          <a:p>
            <a:pPr marL="0" indent="0" eaLnBrk="1" hangingPunct="1">
              <a:lnSpc>
                <a:spcPct val="90000"/>
              </a:lnSpc>
              <a:buFontTx/>
              <a:buNone/>
            </a:pPr>
            <a:endParaRPr lang="en-US" altLang="en-US" sz="1000">
              <a:latin typeface="Times New Roman" panose="02020603050405020304" pitchFamily="18" charset="0"/>
            </a:endParaRPr>
          </a:p>
          <a:p>
            <a:pPr lvl="1" eaLnBrk="1" hangingPunct="1">
              <a:lnSpc>
                <a:spcPct val="90000"/>
              </a:lnSpc>
              <a:buFont typeface="Wingdings" panose="05000000000000000000" pitchFamily="2" charset="2"/>
              <a:buChar char="§"/>
            </a:pPr>
            <a:r>
              <a:rPr lang="en-US" altLang="en-US" sz="2000">
                <a:latin typeface="Times New Roman" panose="02020603050405020304" pitchFamily="18" charset="0"/>
              </a:rPr>
              <a:t>Select problems to be compared by brainstorming, examining data or other means.</a:t>
            </a:r>
          </a:p>
          <a:p>
            <a:pPr lvl="1" eaLnBrk="1" hangingPunct="1">
              <a:lnSpc>
                <a:spcPct val="90000"/>
              </a:lnSpc>
              <a:buFont typeface="Wingdings" panose="05000000000000000000" pitchFamily="2" charset="2"/>
              <a:buChar char="§"/>
            </a:pPr>
            <a:r>
              <a:rPr lang="en-US" altLang="en-US" sz="2000">
                <a:latin typeface="Times New Roman" panose="02020603050405020304" pitchFamily="18" charset="0"/>
              </a:rPr>
              <a:t>Select the unit of measurement that appropriately quantifies the problems to be assessed.</a:t>
            </a:r>
          </a:p>
          <a:p>
            <a:pPr lvl="1" eaLnBrk="1" hangingPunct="1">
              <a:lnSpc>
                <a:spcPct val="90000"/>
              </a:lnSpc>
              <a:buFont typeface="Wingdings" panose="05000000000000000000" pitchFamily="2" charset="2"/>
              <a:buChar char="§"/>
            </a:pPr>
            <a:r>
              <a:rPr lang="en-US" altLang="en-US" sz="2000">
                <a:latin typeface="Times New Roman" panose="02020603050405020304" pitchFamily="18" charset="0"/>
              </a:rPr>
              <a:t>Determine how much time to allow for collection data.</a:t>
            </a:r>
          </a:p>
          <a:p>
            <a:pPr lvl="1" eaLnBrk="1" hangingPunct="1">
              <a:lnSpc>
                <a:spcPct val="90000"/>
              </a:lnSpc>
              <a:buFont typeface="Wingdings" panose="05000000000000000000" pitchFamily="2" charset="2"/>
              <a:buChar char="§"/>
            </a:pPr>
            <a:r>
              <a:rPr lang="en-US" altLang="en-US" sz="2000">
                <a:latin typeface="Times New Roman" panose="02020603050405020304" pitchFamily="18" charset="0"/>
              </a:rPr>
              <a:t>Draw horizontal and vertical axes on graph paper.  On the left-hand vertical axis, label the measurement values in equal increments.</a:t>
            </a:r>
          </a:p>
          <a:p>
            <a:pPr lvl="1" eaLnBrk="1" hangingPunct="1">
              <a:lnSpc>
                <a:spcPct val="90000"/>
              </a:lnSpc>
              <a:buFont typeface="Wingdings" panose="05000000000000000000" pitchFamily="2" charset="2"/>
              <a:buChar char="§"/>
            </a:pPr>
            <a:r>
              <a:rPr lang="en-US" altLang="en-US" sz="2000">
                <a:latin typeface="Times New Roman" panose="02020603050405020304" pitchFamily="18" charset="0"/>
              </a:rPr>
              <a:t>Order the bars, going from left to right in order of decreasing frequency, or cost, or defects - or whatever is measured on the vertical axis.</a:t>
            </a:r>
          </a:p>
          <a:p>
            <a:pPr lvl="1" eaLnBrk="1" hangingPunct="1">
              <a:lnSpc>
                <a:spcPct val="90000"/>
              </a:lnSpc>
              <a:buFont typeface="Wingdings" panose="05000000000000000000" pitchFamily="2" charset="2"/>
              <a:buChar char="§"/>
            </a:pPr>
            <a:r>
              <a:rPr lang="en-US" altLang="en-US" sz="2000">
                <a:latin typeface="Times New Roman" panose="02020603050405020304" pitchFamily="18" charset="0"/>
              </a:rPr>
              <a:t>On the horizontal axis, order and label the bars by category, going form left to right in order of decreasing frequency or cost.</a:t>
            </a:r>
          </a:p>
          <a:p>
            <a:pPr lvl="1" eaLnBrk="1" hangingPunct="1">
              <a:lnSpc>
                <a:spcPct val="90000"/>
              </a:lnSpc>
              <a:buFont typeface="Wingdings" panose="05000000000000000000" pitchFamily="2" charset="2"/>
              <a:buChar char="§"/>
            </a:pPr>
            <a:r>
              <a:rPr lang="en-US" altLang="en-US" sz="2000" b="1" i="1">
                <a:solidFill>
                  <a:schemeClr val="accent2"/>
                </a:solidFill>
                <a:latin typeface="Times New Roman" panose="02020603050405020304" pitchFamily="18" charset="0"/>
              </a:rPr>
              <a:t>“Other” used to collect misc. or insignificant data is always placed at the end.</a:t>
            </a:r>
            <a:r>
              <a:rPr lang="en-US" altLang="en-US" sz="2000" b="1">
                <a:solidFill>
                  <a:schemeClr val="accent2"/>
                </a:solidFill>
                <a:latin typeface="Times New Roman" panose="02020603050405020304" pitchFamily="18" charset="0"/>
              </a:rPr>
              <a:t> </a:t>
            </a:r>
            <a:endParaRPr lang="en-US" altLang="en-US" sz="1800" b="1">
              <a:solidFill>
                <a:schemeClr val="accent2"/>
              </a:solidFill>
              <a:latin typeface="Times New Roman" panose="02020603050405020304" pitchFamily="18" charset="0"/>
            </a:endParaRPr>
          </a:p>
        </p:txBody>
      </p:sp>
      <p:pic>
        <p:nvPicPr>
          <p:cNvPr id="157700"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7863" y="228600"/>
            <a:ext cx="48418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7701" name="Text Box 5"/>
          <p:cNvSpPr txBox="1">
            <a:spLocks noChangeArrowheads="1"/>
          </p:cNvSpPr>
          <p:nvPr/>
        </p:nvSpPr>
        <p:spPr bwMode="auto">
          <a:xfrm>
            <a:off x="7010400" y="6248400"/>
            <a:ext cx="1981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Pareto Chart</a:t>
            </a: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ext Box 49"/>
          <p:cNvSpPr txBox="1">
            <a:spLocks noChangeArrowheads="1"/>
          </p:cNvSpPr>
          <p:nvPr/>
        </p:nvSpPr>
        <p:spPr bwMode="auto">
          <a:xfrm rot="-252171">
            <a:off x="228600" y="1219200"/>
            <a:ext cx="3459163" cy="3400425"/>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200" u="sng">
                <a:solidFill>
                  <a:schemeClr val="tx1"/>
                </a:solidFill>
                <a:latin typeface="Arial" panose="020B0604020202020204" pitchFamily="34" charset="0"/>
              </a:defRPr>
            </a:lvl1pPr>
            <a:lvl2pPr marL="174625"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lvl="1" eaLnBrk="1" hangingPunct="1">
              <a:lnSpc>
                <a:spcPct val="95000"/>
              </a:lnSpc>
              <a:spcBef>
                <a:spcPct val="20000"/>
              </a:spcBef>
              <a:buFont typeface="Wingdings" panose="05000000000000000000" pitchFamily="2" charset="2"/>
              <a:buNone/>
            </a:pPr>
            <a:r>
              <a:rPr lang="en-US" altLang="en-US" sz="2000" u="none">
                <a:solidFill>
                  <a:schemeClr val="accent2"/>
                </a:solidFill>
                <a:latin typeface="Times New Roman" panose="02020603050405020304" pitchFamily="18" charset="0"/>
              </a:rPr>
              <a:t>To include a cumulative line, label a percentage scale on the right-hand vertical axis, making sure the two axes are drawn to scale. </a:t>
            </a:r>
          </a:p>
          <a:p>
            <a:pPr lvl="1" eaLnBrk="1" hangingPunct="1">
              <a:lnSpc>
                <a:spcPct val="95000"/>
              </a:lnSpc>
              <a:spcBef>
                <a:spcPct val="20000"/>
              </a:spcBef>
              <a:buFont typeface="Wingdings" panose="05000000000000000000" pitchFamily="2" charset="2"/>
              <a:buNone/>
            </a:pPr>
            <a:r>
              <a:rPr lang="en-US" altLang="en-US" sz="2000" u="none">
                <a:solidFill>
                  <a:schemeClr val="accent2"/>
                </a:solidFill>
                <a:latin typeface="Times New Roman" panose="02020603050405020304" pitchFamily="18" charset="0"/>
              </a:rPr>
              <a:t>Plot the percentage line showing the cumulative total with the addition of each category. </a:t>
            </a:r>
          </a:p>
          <a:p>
            <a:pPr lvl="1" eaLnBrk="1" hangingPunct="1">
              <a:lnSpc>
                <a:spcPct val="95000"/>
              </a:lnSpc>
              <a:spcBef>
                <a:spcPct val="20000"/>
              </a:spcBef>
              <a:buFont typeface="Wingdings" panose="05000000000000000000" pitchFamily="2" charset="2"/>
              <a:buNone/>
            </a:pPr>
            <a:r>
              <a:rPr lang="en-US" altLang="en-US" sz="2000" u="none">
                <a:solidFill>
                  <a:schemeClr val="accent2"/>
                </a:solidFill>
                <a:latin typeface="Times New Roman" panose="02020603050405020304" pitchFamily="18" charset="0"/>
              </a:rPr>
              <a:t>All categories totaled should reach 100%</a:t>
            </a:r>
          </a:p>
        </p:txBody>
      </p:sp>
      <p:sp>
        <p:nvSpPr>
          <p:cNvPr id="158723" name="Rectangle 2"/>
          <p:cNvSpPr>
            <a:spLocks noGrp="1" noChangeArrowheads="1"/>
          </p:cNvSpPr>
          <p:nvPr>
            <p:ph type="title"/>
          </p:nvPr>
        </p:nvSpPr>
        <p:spPr>
          <a:xfrm>
            <a:off x="381000" y="152400"/>
            <a:ext cx="8229600" cy="1143000"/>
          </a:xfrm>
        </p:spPr>
        <p:txBody>
          <a:bodyPr/>
          <a:lstStyle/>
          <a:p>
            <a:pPr algn="l" eaLnBrk="1" hangingPunct="1"/>
            <a:r>
              <a:rPr lang="en-US" altLang="en-US" sz="4000"/>
              <a:t>Pareto Analysis</a:t>
            </a:r>
          </a:p>
        </p:txBody>
      </p:sp>
      <p:graphicFrame>
        <p:nvGraphicFramePr>
          <p:cNvPr id="158724" name="Object 3"/>
          <p:cNvGraphicFramePr>
            <a:graphicFrameLocks noGrp="1" noChangeAspect="1"/>
          </p:cNvGraphicFramePr>
          <p:nvPr>
            <p:ph sz="half" idx="1"/>
          </p:nvPr>
        </p:nvGraphicFramePr>
        <p:xfrm>
          <a:off x="4343400" y="400050"/>
          <a:ext cx="4200525" cy="3543300"/>
        </p:xfrm>
        <a:graphic>
          <a:graphicData uri="http://schemas.openxmlformats.org/presentationml/2006/ole">
            <mc:AlternateContent xmlns:mc="http://schemas.openxmlformats.org/markup-compatibility/2006">
              <mc:Choice xmlns:v="urn:schemas-microsoft-com:vml" Requires="v">
                <p:oleObj spid="_x0000_s158775" name="Chart" r:id="rId4" imgW="3590950" imgH="3028818" progId="Excel.Chart.8">
                  <p:embed/>
                </p:oleObj>
              </mc:Choice>
              <mc:Fallback>
                <p:oleObj name="Chart" r:id="rId4" imgW="3590950" imgH="3028818"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400050"/>
                        <a:ext cx="4200525"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9572" name="Group 4"/>
          <p:cNvGraphicFramePr>
            <a:graphicFrameLocks noGrp="1"/>
          </p:cNvGraphicFramePr>
          <p:nvPr>
            <p:ph sz="half" idx="2"/>
          </p:nvPr>
        </p:nvGraphicFramePr>
        <p:xfrm>
          <a:off x="3200400" y="4191000"/>
          <a:ext cx="5715000" cy="2084465"/>
        </p:xfrm>
        <a:graphic>
          <a:graphicData uri="http://schemas.openxmlformats.org/drawingml/2006/table">
            <a:tbl>
              <a:tblPr/>
              <a:tblGrid>
                <a:gridCol w="676275">
                  <a:extLst>
                    <a:ext uri="{9D8B030D-6E8A-4147-A177-3AD203B41FA5}">
                      <a16:colId xmlns:a16="http://schemas.microsoft.com/office/drawing/2014/main" val="20000"/>
                    </a:ext>
                  </a:extLst>
                </a:gridCol>
                <a:gridCol w="1547813">
                  <a:extLst>
                    <a:ext uri="{9D8B030D-6E8A-4147-A177-3AD203B41FA5}">
                      <a16:colId xmlns:a16="http://schemas.microsoft.com/office/drawing/2014/main" val="20001"/>
                    </a:ext>
                  </a:extLst>
                </a:gridCol>
                <a:gridCol w="790575">
                  <a:extLst>
                    <a:ext uri="{9D8B030D-6E8A-4147-A177-3AD203B41FA5}">
                      <a16:colId xmlns:a16="http://schemas.microsoft.com/office/drawing/2014/main" val="20002"/>
                    </a:ext>
                  </a:extLst>
                </a:gridCol>
                <a:gridCol w="969962">
                  <a:extLst>
                    <a:ext uri="{9D8B030D-6E8A-4147-A177-3AD203B41FA5}">
                      <a16:colId xmlns:a16="http://schemas.microsoft.com/office/drawing/2014/main" val="20003"/>
                    </a:ext>
                  </a:extLst>
                </a:gridCol>
                <a:gridCol w="1730375">
                  <a:extLst>
                    <a:ext uri="{9D8B030D-6E8A-4147-A177-3AD203B41FA5}">
                      <a16:colId xmlns:a16="http://schemas.microsoft.com/office/drawing/2014/main" val="20004"/>
                    </a:ext>
                  </a:extLst>
                </a:gridCol>
              </a:tblGrid>
              <a:tr h="377739">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Number</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cap="flat">
                      <a:noFill/>
                    </a:lnL>
                    <a:lnR>
                      <a:noFill/>
                    </a:lnR>
                    <a:lnT cap="fla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Category</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cap="fla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Freq.</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cap="fla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Percent.</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cap="flat">
                      <a:noFill/>
                    </a:lnT>
                    <a:lnB>
                      <a:noFill/>
                    </a:lnB>
                    <a:lnTlToBr>
                      <a:noFill/>
                    </a:lnTlToBr>
                    <a:lnBlToTr>
                      <a:noFill/>
                    </a:lnBlToTr>
                    <a:solidFill>
                      <a:srgbClr val="FFFFCC"/>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Cumulative Percent.</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cap="flat">
                      <a:noFill/>
                    </a:lnR>
                    <a:lnT cap="flat">
                      <a:noFill/>
                    </a:lnT>
                    <a:lnB>
                      <a:noFill/>
                    </a:lnB>
                    <a:lnTlToBr>
                      <a:noFill/>
                    </a:lnTlToBr>
                    <a:lnBlToTr>
                      <a:noFill/>
                    </a:lnBlToTr>
                    <a:solidFill>
                      <a:srgbClr val="FFFFCC"/>
                    </a:solidFill>
                  </a:tcPr>
                </a:tc>
                <a:extLst>
                  <a:ext uri="{0D108BD9-81ED-4DB2-BD59-A6C34878D82A}">
                    <a16:rowId xmlns:a16="http://schemas.microsoft.com/office/drawing/2014/main" val="10000"/>
                  </a:ext>
                </a:extLst>
              </a:tr>
              <a:tr h="24380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cap="flat">
                      <a:noFill/>
                    </a:lnL>
                    <a:lnR>
                      <a:noFill/>
                    </a:lnR>
                    <a:lnT>
                      <a:noFill/>
                    </a:lnT>
                    <a:lnB>
                      <a:noFill/>
                    </a:lnB>
                    <a:lnTlToBr>
                      <a:noFill/>
                    </a:lnTlToBr>
                    <a:lnBlToTr>
                      <a:noFill/>
                    </a:lnBlToTr>
                    <a:solidFill>
                      <a:srgbClr val="FFFFCC"/>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Loose Trim</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57</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39.6</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39.6</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cap="flat">
                      <a:noFill/>
                    </a:lnR>
                    <a:lnT>
                      <a:noFill/>
                    </a:lnT>
                    <a:lnB>
                      <a:noFill/>
                    </a:lnB>
                    <a:lnTlToBr>
                      <a:noFill/>
                    </a:lnTlToBr>
                    <a:lnBlToTr>
                      <a:noFill/>
                    </a:lnBlToTr>
                    <a:solidFill>
                      <a:srgbClr val="FFFFCC"/>
                    </a:solidFill>
                  </a:tcPr>
                </a:tc>
                <a:extLst>
                  <a:ext uri="{0D108BD9-81ED-4DB2-BD59-A6C34878D82A}">
                    <a16:rowId xmlns:a16="http://schemas.microsoft.com/office/drawing/2014/main" val="10001"/>
                  </a:ext>
                </a:extLst>
              </a:tr>
              <a:tr h="24380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2</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cap="flat">
                      <a:noFill/>
                    </a:lnL>
                    <a:lnR>
                      <a:noFill/>
                    </a:lnR>
                    <a:lnT>
                      <a:noFill/>
                    </a:lnT>
                    <a:lnB>
                      <a:noFill/>
                    </a:lnB>
                    <a:lnTlToBr>
                      <a:noFill/>
                    </a:lnTlToBr>
                    <a:lnBlToTr>
                      <a:noFill/>
                    </a:lnBlToTr>
                    <a:solidFill>
                      <a:srgbClr val="FFFFCC"/>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Folding Problem</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27</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18.8</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58.3</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cap="flat">
                      <a:noFill/>
                    </a:lnR>
                    <a:lnT>
                      <a:noFill/>
                    </a:lnT>
                    <a:lnB>
                      <a:noFill/>
                    </a:lnB>
                    <a:lnTlToBr>
                      <a:noFill/>
                    </a:lnTlToBr>
                    <a:lnBlToTr>
                      <a:noFill/>
                    </a:lnBlToTr>
                    <a:solidFill>
                      <a:srgbClr val="FFFFCC"/>
                    </a:solidFill>
                  </a:tcPr>
                </a:tc>
                <a:extLst>
                  <a:ext uri="{0D108BD9-81ED-4DB2-BD59-A6C34878D82A}">
                    <a16:rowId xmlns:a16="http://schemas.microsoft.com/office/drawing/2014/main" val="10002"/>
                  </a:ext>
                </a:extLst>
              </a:tr>
              <a:tr h="24380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3</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cap="flat">
                      <a:noFill/>
                    </a:lnL>
                    <a:lnR>
                      <a:noFill/>
                    </a:lnR>
                    <a:lnT>
                      <a:noFill/>
                    </a:lnT>
                    <a:lnB>
                      <a:noFill/>
                    </a:lnB>
                    <a:lnTlToBr>
                      <a:noFill/>
                    </a:lnTlToBr>
                    <a:lnBlToTr>
                      <a:noFill/>
                    </a:lnBlToTr>
                    <a:solidFill>
                      <a:srgbClr val="FFFFCC"/>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Wobble</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15</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10.4</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68.8</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cap="flat">
                      <a:noFill/>
                    </a:lnR>
                    <a:lnT>
                      <a:noFill/>
                    </a:lnT>
                    <a:lnB>
                      <a:noFill/>
                    </a:lnB>
                    <a:lnTlToBr>
                      <a:noFill/>
                    </a:lnTlToBr>
                    <a:lnBlToTr>
                      <a:noFill/>
                    </a:lnBlToTr>
                    <a:solidFill>
                      <a:srgbClr val="FFFFCC"/>
                    </a:solidFill>
                  </a:tcPr>
                </a:tc>
                <a:extLst>
                  <a:ext uri="{0D108BD9-81ED-4DB2-BD59-A6C34878D82A}">
                    <a16:rowId xmlns:a16="http://schemas.microsoft.com/office/drawing/2014/main" val="10003"/>
                  </a:ext>
                </a:extLst>
              </a:tr>
              <a:tr h="24380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4</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cap="flat">
                      <a:noFill/>
                    </a:lnL>
                    <a:lnR>
                      <a:noFill/>
                    </a:lnR>
                    <a:lnT>
                      <a:noFill/>
                    </a:lnT>
                    <a:lnB>
                      <a:noFill/>
                    </a:lnB>
                    <a:lnTlToBr>
                      <a:noFill/>
                    </a:lnTlToBr>
                    <a:lnBlToTr>
                      <a:noFill/>
                    </a:lnBlToTr>
                    <a:solidFill>
                      <a:srgbClr val="FFFFCC"/>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Scratched Paint</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15</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10.4</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79.2</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cap="flat">
                      <a:noFill/>
                    </a:lnR>
                    <a:lnT>
                      <a:noFill/>
                    </a:lnT>
                    <a:lnB>
                      <a:noFill/>
                    </a:lnB>
                    <a:lnTlToBr>
                      <a:noFill/>
                    </a:lnTlToBr>
                    <a:lnBlToTr>
                      <a:noFill/>
                    </a:lnBlToTr>
                    <a:solidFill>
                      <a:srgbClr val="FFFFCC"/>
                    </a:solidFill>
                  </a:tcPr>
                </a:tc>
                <a:extLst>
                  <a:ext uri="{0D108BD9-81ED-4DB2-BD59-A6C34878D82A}">
                    <a16:rowId xmlns:a16="http://schemas.microsoft.com/office/drawing/2014/main" val="10004"/>
                  </a:ext>
                </a:extLst>
              </a:tr>
              <a:tr h="24380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5</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cap="flat">
                      <a:noFill/>
                    </a:lnL>
                    <a:lnR>
                      <a:noFill/>
                    </a:lnR>
                    <a:lnT>
                      <a:noFill/>
                    </a:lnT>
                    <a:lnB>
                      <a:noFill/>
                    </a:lnB>
                    <a:lnTlToBr>
                      <a:noFill/>
                    </a:lnTlToBr>
                    <a:lnBlToTr>
                      <a:noFill/>
                    </a:lnBlToTr>
                    <a:solidFill>
                      <a:srgbClr val="FFFFCC"/>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Color Match</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12</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8.3</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87.5</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cap="flat">
                      <a:noFill/>
                    </a:lnR>
                    <a:lnT>
                      <a:noFill/>
                    </a:lnT>
                    <a:lnB>
                      <a:noFill/>
                    </a:lnB>
                    <a:lnTlToBr>
                      <a:noFill/>
                    </a:lnTlToBr>
                    <a:lnBlToTr>
                      <a:noFill/>
                    </a:lnBlToTr>
                    <a:solidFill>
                      <a:srgbClr val="FFFFCC"/>
                    </a:solidFill>
                  </a:tcPr>
                </a:tc>
                <a:extLst>
                  <a:ext uri="{0D108BD9-81ED-4DB2-BD59-A6C34878D82A}">
                    <a16:rowId xmlns:a16="http://schemas.microsoft.com/office/drawing/2014/main" val="10005"/>
                  </a:ext>
                </a:extLst>
              </a:tr>
              <a:tr h="24380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6</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cap="flat">
                      <a:noFill/>
                    </a:lnL>
                    <a:lnR>
                      <a:noFill/>
                    </a:lnR>
                    <a:lnT>
                      <a:noFill/>
                    </a:lnT>
                    <a:lnB>
                      <a:noFill/>
                    </a:lnB>
                    <a:lnTlToBr>
                      <a:noFill/>
                    </a:lnTlToBr>
                    <a:lnBlToTr>
                      <a:noFill/>
                    </a:lnBlToTr>
                    <a:solidFill>
                      <a:srgbClr val="FFFFCC"/>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Scratched Top</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12</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8.3</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95.8</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cap="flat">
                      <a:noFill/>
                    </a:lnR>
                    <a:lnT>
                      <a:noFill/>
                    </a:lnT>
                    <a:lnB>
                      <a:noFill/>
                    </a:lnB>
                    <a:lnTlToBr>
                      <a:noFill/>
                    </a:lnTlToBr>
                    <a:lnBlToTr>
                      <a:noFill/>
                    </a:lnBlToTr>
                    <a:solidFill>
                      <a:srgbClr val="FFFFCC"/>
                    </a:solidFill>
                  </a:tcPr>
                </a:tc>
                <a:extLst>
                  <a:ext uri="{0D108BD9-81ED-4DB2-BD59-A6C34878D82A}">
                    <a16:rowId xmlns:a16="http://schemas.microsoft.com/office/drawing/2014/main" val="10006"/>
                  </a:ext>
                </a:extLst>
              </a:tr>
              <a:tr h="243807">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7</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cap="flat">
                      <a:noFill/>
                    </a:lnL>
                    <a:lnR>
                      <a:noFill/>
                    </a:lnR>
                    <a:lnT>
                      <a:noFill/>
                    </a:lnT>
                    <a:lnB cap="flat">
                      <a:noFill/>
                    </a:lnB>
                    <a:lnTlToBr>
                      <a:noFill/>
                    </a:lnTlToBr>
                    <a:lnBlToTr>
                      <a:noFill/>
                    </a:lnBlToTr>
                    <a:solidFill>
                      <a:srgbClr val="FFFFCC"/>
                    </a:solid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Other</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cap="flat">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6</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cap="flat">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4.2</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a:noFill/>
                    </a:lnR>
                    <a:lnT>
                      <a:noFill/>
                    </a:lnT>
                    <a:lnB cap="flat">
                      <a:noFill/>
                    </a:lnB>
                    <a:lnTlToBr>
                      <a:noFill/>
                    </a:lnTlToBr>
                    <a:lnBlToTr>
                      <a:noFill/>
                    </a:lnBlToTr>
                    <a:solidFill>
                      <a:srgbClr val="FFFFCC"/>
                    </a:solidFill>
                  </a:tcPr>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Arial" pitchFamily="34" charset="0"/>
                          <a:cs typeface="Arial" pitchFamily="34" charset="0"/>
                        </a:rPr>
                        <a:t>100.0</a:t>
                      </a:r>
                      <a:endParaRPr kumimoji="0" lang="en-US" sz="1800" b="1" i="0" u="none" strike="noStrike" cap="none" normalizeH="0" baseline="0">
                        <a:ln>
                          <a:noFill/>
                        </a:ln>
                        <a:solidFill>
                          <a:schemeClr val="tx1"/>
                        </a:solidFill>
                        <a:effectLst/>
                        <a:latin typeface="Arial" pitchFamily="34" charset="0"/>
                      </a:endParaRPr>
                    </a:p>
                  </a:txBody>
                  <a:tcPr marT="45709" marB="45709" anchor="b" horzOverflow="overflow">
                    <a:lnL>
                      <a:noFill/>
                    </a:lnL>
                    <a:lnR cap="flat">
                      <a:noFill/>
                    </a:lnR>
                    <a:lnT>
                      <a:noFill/>
                    </a:lnT>
                    <a:lnB cap="flat">
                      <a:noFill/>
                    </a:lnB>
                    <a:lnTlToBr>
                      <a:noFill/>
                    </a:lnTlToBr>
                    <a:lnBlToTr>
                      <a:noFill/>
                    </a:lnBlToTr>
                    <a:solidFill>
                      <a:srgbClr val="FFFFCC"/>
                    </a:solidFill>
                  </a:tcPr>
                </a:tc>
                <a:extLst>
                  <a:ext uri="{0D108BD9-81ED-4DB2-BD59-A6C34878D82A}">
                    <a16:rowId xmlns:a16="http://schemas.microsoft.com/office/drawing/2014/main" val="10007"/>
                  </a:ext>
                </a:extLst>
              </a:tr>
            </a:tbl>
          </a:graphicData>
        </a:graphic>
      </p:graphicFrame>
      <p:sp>
        <p:nvSpPr>
          <p:cNvPr id="158766" name="Line 50"/>
          <p:cNvSpPr>
            <a:spLocks noChangeShapeType="1"/>
          </p:cNvSpPr>
          <p:nvPr/>
        </p:nvSpPr>
        <p:spPr bwMode="auto">
          <a:xfrm flipH="1" flipV="1">
            <a:off x="7239000" y="1295400"/>
            <a:ext cx="685800" cy="3048000"/>
          </a:xfrm>
          <a:prstGeom prst="line">
            <a:avLst/>
          </a:prstGeom>
          <a:noFill/>
          <a:ln w="28575">
            <a:solidFill>
              <a:srgbClr val="FF00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58767" name="Picture 51" descr="CALC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81000" y="5867400"/>
            <a:ext cx="56991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768" name="Text Box 52"/>
          <p:cNvSpPr txBox="1">
            <a:spLocks noChangeArrowheads="1"/>
          </p:cNvSpPr>
          <p:nvPr/>
        </p:nvSpPr>
        <p:spPr bwMode="auto">
          <a:xfrm>
            <a:off x="7010400" y="6248400"/>
            <a:ext cx="1981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Pareto Chart</a:t>
            </a: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algn="l" eaLnBrk="1" hangingPunct="1"/>
            <a:r>
              <a:rPr lang="en-US" altLang="en-US"/>
              <a:t>    </a:t>
            </a:r>
            <a:r>
              <a:rPr lang="en-US" altLang="en-US" sz="4000"/>
              <a:t>Pareto Chart Example</a:t>
            </a:r>
          </a:p>
        </p:txBody>
      </p:sp>
      <p:sp>
        <p:nvSpPr>
          <p:cNvPr id="159747" name="Rectangle 3"/>
          <p:cNvSpPr>
            <a:spLocks noGrp="1" noChangeArrowheads="1"/>
          </p:cNvSpPr>
          <p:nvPr>
            <p:ph type="body" idx="1"/>
          </p:nvPr>
        </p:nvSpPr>
        <p:spPr>
          <a:xfrm>
            <a:off x="457200" y="1219200"/>
            <a:ext cx="8229600" cy="685800"/>
          </a:xfrm>
        </p:spPr>
        <p:txBody>
          <a:bodyPr/>
          <a:lstStyle/>
          <a:p>
            <a:pPr eaLnBrk="1" hangingPunct="1">
              <a:lnSpc>
                <a:spcPct val="80000"/>
              </a:lnSpc>
              <a:buFontTx/>
              <a:buNone/>
            </a:pPr>
            <a:r>
              <a:rPr lang="en-US" altLang="en-US" sz="1600"/>
              <a:t>Compare the frequency or cost (or other measure) of each category relative to all the others.</a:t>
            </a:r>
          </a:p>
          <a:p>
            <a:pPr eaLnBrk="1" hangingPunct="1">
              <a:lnSpc>
                <a:spcPct val="80000"/>
              </a:lnSpc>
              <a:buFontTx/>
              <a:buNone/>
            </a:pPr>
            <a:r>
              <a:rPr lang="en-US" altLang="en-US" sz="1600"/>
              <a:t>Example:</a:t>
            </a:r>
          </a:p>
          <a:p>
            <a:pPr eaLnBrk="1" hangingPunct="1">
              <a:lnSpc>
                <a:spcPct val="80000"/>
              </a:lnSpc>
            </a:pPr>
            <a:endParaRPr lang="en-US" altLang="en-US" sz="800"/>
          </a:p>
          <a:p>
            <a:pPr eaLnBrk="1" hangingPunct="1">
              <a:lnSpc>
                <a:spcPct val="80000"/>
              </a:lnSpc>
              <a:buFontTx/>
              <a:buNone/>
            </a:pPr>
            <a:r>
              <a:rPr lang="en-US" altLang="en-US" sz="800"/>
              <a:t>		</a:t>
            </a:r>
          </a:p>
        </p:txBody>
      </p:sp>
      <p:sp>
        <p:nvSpPr>
          <p:cNvPr id="159748" name="Rectangle 7"/>
          <p:cNvSpPr>
            <a:spLocks noChangeArrowheads="1"/>
          </p:cNvSpPr>
          <p:nvPr/>
        </p:nvSpPr>
        <p:spPr bwMode="auto">
          <a:xfrm>
            <a:off x="-685800" y="1600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159749" name="Object 6"/>
          <p:cNvGraphicFramePr>
            <a:graphicFrameLocks noChangeAspect="1"/>
          </p:cNvGraphicFramePr>
          <p:nvPr/>
        </p:nvGraphicFramePr>
        <p:xfrm>
          <a:off x="609600" y="2057400"/>
          <a:ext cx="6057900" cy="3600450"/>
        </p:xfrm>
        <a:graphic>
          <a:graphicData uri="http://schemas.openxmlformats.org/presentationml/2006/ole">
            <mc:AlternateContent xmlns:mc="http://schemas.openxmlformats.org/markup-compatibility/2006">
              <mc:Choice xmlns:v="urn:schemas-microsoft-com:vml" Requires="v">
                <p:oleObj spid="_x0000_s159762" name="Chart" r:id="rId4" imgW="6057900" imgH="3600450" progId="Excel.Chart.8">
                  <p:embed/>
                </p:oleObj>
              </mc:Choice>
              <mc:Fallback>
                <p:oleObj name="Chart" r:id="rId4" imgW="6057900" imgH="3600450" progId="Excel.Chart.8">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2057400"/>
                        <a:ext cx="60579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9750" name="Text Box 8"/>
          <p:cNvSpPr txBox="1">
            <a:spLocks noChangeArrowheads="1"/>
          </p:cNvSpPr>
          <p:nvPr/>
        </p:nvSpPr>
        <p:spPr bwMode="auto">
          <a:xfrm>
            <a:off x="5715000" y="1752600"/>
            <a:ext cx="2438400" cy="1568450"/>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20000"/>
              </a:spcBef>
            </a:pPr>
            <a:r>
              <a:rPr lang="en-US" altLang="en-US" sz="1600" b="1" u="none">
                <a:solidFill>
                  <a:srgbClr val="FF0000"/>
                </a:solidFill>
                <a:latin typeface="Times New Roman" panose="02020603050405020304" pitchFamily="18" charset="0"/>
              </a:rPr>
              <a:t>The cumulative percentage scale, when used, must match with the dollar or frequency scale. In this case 100% matches the total of 139</a:t>
            </a:r>
          </a:p>
        </p:txBody>
      </p:sp>
      <p:pic>
        <p:nvPicPr>
          <p:cNvPr id="159751" name="Picture 9" descr="CALC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7863" y="533400"/>
            <a:ext cx="5000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9752" name="Rectangle 5"/>
          <p:cNvSpPr>
            <a:spLocks noChangeArrowheads="1"/>
          </p:cNvSpPr>
          <p:nvPr/>
        </p:nvSpPr>
        <p:spPr bwMode="auto">
          <a:xfrm>
            <a:off x="5867400" y="3886200"/>
            <a:ext cx="2819400" cy="205740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u="none">
                <a:solidFill>
                  <a:schemeClr val="accent2"/>
                </a:solidFill>
                <a:latin typeface="Times New Roman" panose="02020603050405020304" pitchFamily="18" charset="0"/>
              </a:rPr>
              <a:t>By looking at the Pareto Chart shown below, it becomes obvious why application processing is being delayed.  Much of the problem would be solved by eliminating the one cause that's most responsible for the problem.</a:t>
            </a:r>
          </a:p>
        </p:txBody>
      </p:sp>
      <p:sp>
        <p:nvSpPr>
          <p:cNvPr id="159753" name="Line 10"/>
          <p:cNvSpPr>
            <a:spLocks noChangeShapeType="1"/>
          </p:cNvSpPr>
          <p:nvPr/>
        </p:nvSpPr>
        <p:spPr bwMode="auto">
          <a:xfrm flipH="1">
            <a:off x="5562600" y="3352800"/>
            <a:ext cx="533400" cy="6858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9754" name="AutoShape 11">
            <a:hlinkClick r:id="rId7" action="ppaction://hlinksldjump" highlightClick="1"/>
          </p:cNvPr>
          <p:cNvSpPr>
            <a:spLocks noChangeArrowheads="1"/>
          </p:cNvSpPr>
          <p:nvPr/>
        </p:nvSpPr>
        <p:spPr bwMode="auto">
          <a:xfrm>
            <a:off x="304800" y="61722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59755" name="Text Box 12"/>
          <p:cNvSpPr txBox="1">
            <a:spLocks noChangeArrowheads="1"/>
          </p:cNvSpPr>
          <p:nvPr/>
        </p:nvSpPr>
        <p:spPr bwMode="auto">
          <a:xfrm>
            <a:off x="7010400" y="6248400"/>
            <a:ext cx="1981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Pareto Chart</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1371600" y="274638"/>
            <a:ext cx="7315200" cy="1143000"/>
          </a:xfrm>
        </p:spPr>
        <p:txBody>
          <a:bodyPr/>
          <a:lstStyle/>
          <a:p>
            <a:pPr algn="l" eaLnBrk="1" hangingPunct="1"/>
            <a:r>
              <a:rPr lang="en-US" altLang="en-US" sz="4000">
                <a:latin typeface="Times New Roman" panose="02020603050405020304" pitchFamily="18" charset="0"/>
              </a:rPr>
              <a:t>Pert Chart</a:t>
            </a:r>
          </a:p>
        </p:txBody>
      </p:sp>
      <p:sp>
        <p:nvSpPr>
          <p:cNvPr id="160771" name="Rectangle 3"/>
          <p:cNvSpPr>
            <a:spLocks noGrp="1" noChangeArrowheads="1"/>
          </p:cNvSpPr>
          <p:nvPr>
            <p:ph type="body" idx="1"/>
          </p:nvPr>
        </p:nvSpPr>
        <p:spPr>
          <a:xfrm>
            <a:off x="533400" y="1447800"/>
            <a:ext cx="8001000" cy="4525963"/>
          </a:xfrm>
        </p:spPr>
        <p:txBody>
          <a:bodyPr/>
          <a:lstStyle/>
          <a:p>
            <a:pPr marL="0" indent="0" eaLnBrk="1" hangingPunct="1">
              <a:lnSpc>
                <a:spcPct val="80000"/>
              </a:lnSpc>
              <a:buFontTx/>
              <a:buNone/>
            </a:pPr>
            <a:r>
              <a:rPr lang="en-US" altLang="en-US" sz="2000">
                <a:latin typeface="Times New Roman" panose="02020603050405020304" pitchFamily="18" charset="0"/>
              </a:rPr>
              <a:t>A PERT Chart </a:t>
            </a:r>
            <a:r>
              <a:rPr lang="en-US" altLang="en-US" sz="2000" b="1">
                <a:latin typeface="Times New Roman" panose="02020603050405020304" pitchFamily="18" charset="0"/>
              </a:rPr>
              <a:t>(Program Evaluation and Review Technique Chart)</a:t>
            </a:r>
            <a:r>
              <a:rPr lang="en-US" altLang="en-US" sz="2000">
                <a:latin typeface="Times New Roman" panose="02020603050405020304" pitchFamily="18" charset="0"/>
              </a:rPr>
              <a:t> is a tool used for planning action and is designed to manage time.  </a:t>
            </a:r>
          </a:p>
          <a:p>
            <a:pPr marL="0" indent="0" eaLnBrk="1" hangingPunct="1">
              <a:lnSpc>
                <a:spcPct val="80000"/>
              </a:lnSpc>
              <a:buFontTx/>
              <a:buNone/>
            </a:pPr>
            <a:r>
              <a:rPr lang="en-US" altLang="en-US" sz="2000">
                <a:latin typeface="Times New Roman" panose="02020603050405020304" pitchFamily="18" charset="0"/>
              </a:rPr>
              <a:t>PERT Charts show the "critical path" or the minimum elapsed time that is required to complete a project.</a:t>
            </a:r>
            <a:endParaRPr lang="en-US" altLang="en-US" sz="2000" b="1">
              <a:latin typeface="Times New Roman" panose="02020603050405020304" pitchFamily="18" charset="0"/>
            </a:endParaRPr>
          </a:p>
          <a:p>
            <a:pPr marL="0" indent="0" eaLnBrk="1" hangingPunct="1">
              <a:lnSpc>
                <a:spcPct val="80000"/>
              </a:lnSpc>
              <a:buFontTx/>
              <a:buNone/>
            </a:pPr>
            <a:r>
              <a:rPr lang="en-US" altLang="en-US" sz="2000" b="1">
                <a:latin typeface="Times New Roman" panose="02020603050405020304" pitchFamily="18" charset="0"/>
              </a:rPr>
              <a:t>Putting it to work:</a:t>
            </a:r>
          </a:p>
          <a:p>
            <a:pPr marL="0" indent="0" eaLnBrk="1" hangingPunct="1">
              <a:lnSpc>
                <a:spcPct val="80000"/>
              </a:lnSpc>
              <a:buFont typeface="Wingdings" panose="05000000000000000000" pitchFamily="2" charset="2"/>
              <a:buNone/>
            </a:pPr>
            <a:endParaRPr lang="en-US" altLang="en-US" sz="1200">
              <a:latin typeface="Times New Roman" panose="02020603050405020304" pitchFamily="18" charset="0"/>
            </a:endParaRPr>
          </a:p>
          <a:p>
            <a:pPr marL="461963" lvl="1" eaLnBrk="1" hangingPunct="1">
              <a:lnSpc>
                <a:spcPct val="80000"/>
              </a:lnSpc>
              <a:buFont typeface="Wingdings" panose="05000000000000000000" pitchFamily="2" charset="2"/>
              <a:buChar char="Ø"/>
            </a:pPr>
            <a:r>
              <a:rPr lang="en-US" altLang="en-US" sz="1800">
                <a:latin typeface="Times New Roman" panose="02020603050405020304" pitchFamily="18" charset="0"/>
              </a:rPr>
              <a:t>Before drawing the actual PERT Chart, you need to identify all the activities in your process or plan.  Then put the activities in the order that they must occur.  Also, determine if there are any activities that can be completed at the same time.  Number each of the activities in the order that they occur, giving the same number to activities that can be completed simultaneously.</a:t>
            </a:r>
          </a:p>
          <a:p>
            <a:pPr marL="461963" lvl="1" eaLnBrk="1" hangingPunct="1">
              <a:lnSpc>
                <a:spcPct val="80000"/>
              </a:lnSpc>
              <a:buFont typeface="Wingdings" panose="05000000000000000000" pitchFamily="2" charset="2"/>
              <a:buNone/>
            </a:pPr>
            <a:endParaRPr lang="en-US" altLang="en-US" sz="800">
              <a:latin typeface="Times New Roman" panose="02020603050405020304" pitchFamily="18" charset="0"/>
            </a:endParaRPr>
          </a:p>
          <a:p>
            <a:pPr marL="461963" lvl="1" eaLnBrk="1" hangingPunct="1">
              <a:lnSpc>
                <a:spcPct val="80000"/>
              </a:lnSpc>
              <a:buFont typeface="Wingdings" panose="05000000000000000000" pitchFamily="2" charset="2"/>
              <a:buChar char="Ø"/>
            </a:pPr>
            <a:r>
              <a:rPr lang="en-US" altLang="en-US" sz="1800">
                <a:latin typeface="Times New Roman" panose="02020603050405020304" pitchFamily="18" charset="0"/>
              </a:rPr>
              <a:t>You are now ready to draw the diagram.  Place each number in a circle.  Connect each of the circled numbers with an arrow.  Above each arrow write the activity and below each arrow write the estimated time to complete each activity.  Depending on the project, time can be minutes, hours, days or months.</a:t>
            </a:r>
          </a:p>
          <a:p>
            <a:pPr marL="461963" lvl="1" eaLnBrk="1" hangingPunct="1">
              <a:lnSpc>
                <a:spcPct val="80000"/>
              </a:lnSpc>
              <a:buFont typeface="Wingdings" panose="05000000000000000000" pitchFamily="2" charset="2"/>
              <a:buNone/>
            </a:pPr>
            <a:endParaRPr lang="en-US" altLang="en-US" sz="900">
              <a:latin typeface="Times New Roman" panose="02020603050405020304" pitchFamily="18" charset="0"/>
            </a:endParaRPr>
          </a:p>
          <a:p>
            <a:pPr marL="461963" lvl="1" eaLnBrk="1" hangingPunct="1">
              <a:lnSpc>
                <a:spcPct val="80000"/>
              </a:lnSpc>
              <a:buFont typeface="Wingdings" panose="05000000000000000000" pitchFamily="2" charset="2"/>
              <a:buChar char="Ø"/>
            </a:pPr>
            <a:r>
              <a:rPr lang="en-US" altLang="en-US" sz="1800">
                <a:latin typeface="Times New Roman" panose="02020603050405020304" pitchFamily="18" charset="0"/>
              </a:rPr>
              <a:t>Once the chart is complete you can see the critical path of your project and the minimum amount of time that will be necessary to complete the project.</a:t>
            </a:r>
          </a:p>
        </p:txBody>
      </p:sp>
      <p:pic>
        <p:nvPicPr>
          <p:cNvPr id="160772"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6858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457200" y="115888"/>
            <a:ext cx="8229600" cy="1157287"/>
          </a:xfrm>
        </p:spPr>
        <p:txBody>
          <a:bodyPr/>
          <a:lstStyle/>
          <a:p>
            <a:pPr algn="l" eaLnBrk="1" hangingPunct="1"/>
            <a:r>
              <a:rPr lang="en-AU" altLang="en-US"/>
              <a:t>     </a:t>
            </a:r>
            <a:r>
              <a:rPr lang="en-AU" altLang="en-US" sz="4000"/>
              <a:t>PERT charts</a:t>
            </a:r>
          </a:p>
        </p:txBody>
      </p:sp>
      <p:pic>
        <p:nvPicPr>
          <p:cNvPr id="161795" name="Picture 3" descr="pert-pra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447800"/>
            <a:ext cx="59436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796" name="Text Box 4"/>
          <p:cNvSpPr txBox="1">
            <a:spLocks noChangeArrowheads="1"/>
          </p:cNvSpPr>
          <p:nvPr/>
        </p:nvSpPr>
        <p:spPr bwMode="auto">
          <a:xfrm>
            <a:off x="304800" y="4038600"/>
            <a:ext cx="8610600" cy="176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396875" indent="-220663"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AU" altLang="en-US" sz="2000" b="1" u="none">
                <a:latin typeface="Times New Roman" panose="02020603050405020304" pitchFamily="18" charset="0"/>
              </a:rPr>
              <a:t>This PERT chart follows the “Activity on Arrow” style.</a:t>
            </a:r>
          </a:p>
          <a:p>
            <a:pPr lvl="1" eaLnBrk="1" hangingPunct="1">
              <a:spcBef>
                <a:spcPct val="50000"/>
              </a:spcBef>
              <a:buFontTx/>
              <a:buChar char="•"/>
            </a:pPr>
            <a:r>
              <a:rPr lang="en-AU" altLang="en-US" sz="2000" u="none">
                <a:latin typeface="Times New Roman" panose="02020603050405020304" pitchFamily="18" charset="0"/>
              </a:rPr>
              <a:t>The tasks are shown by </a:t>
            </a:r>
            <a:r>
              <a:rPr lang="en-AU" altLang="en-US" sz="2000" b="1" u="none">
                <a:latin typeface="Times New Roman" panose="02020603050405020304" pitchFamily="18" charset="0"/>
              </a:rPr>
              <a:t>arrows</a:t>
            </a:r>
            <a:r>
              <a:rPr lang="en-AU" altLang="en-US" sz="2000" u="none">
                <a:latin typeface="Times New Roman" panose="02020603050405020304" pitchFamily="18" charset="0"/>
              </a:rPr>
              <a:t>.  Task name are shown by letters, in this case.</a:t>
            </a:r>
          </a:p>
          <a:p>
            <a:pPr lvl="1" eaLnBrk="1" hangingPunct="1">
              <a:spcBef>
                <a:spcPct val="50000"/>
              </a:spcBef>
              <a:buFontTx/>
              <a:buChar char="•"/>
            </a:pPr>
            <a:r>
              <a:rPr lang="en-AU" altLang="en-US" sz="2000" u="none">
                <a:latin typeface="Times New Roman" panose="02020603050405020304" pitchFamily="18" charset="0"/>
              </a:rPr>
              <a:t>The circles are called </a:t>
            </a:r>
            <a:r>
              <a:rPr lang="en-AU" altLang="en-US" sz="2000" b="1" i="1" u="none">
                <a:latin typeface="Times New Roman" panose="02020603050405020304" pitchFamily="18" charset="0"/>
              </a:rPr>
              <a:t>nodes</a:t>
            </a:r>
            <a:r>
              <a:rPr lang="en-AU" altLang="en-US" sz="2000" i="1" u="none">
                <a:latin typeface="Times New Roman" panose="02020603050405020304" pitchFamily="18" charset="0"/>
              </a:rPr>
              <a:t>. </a:t>
            </a:r>
            <a:r>
              <a:rPr lang="en-AU" altLang="en-US" sz="2000" u="none">
                <a:latin typeface="Times New Roman" panose="02020603050405020304" pitchFamily="18" charset="0"/>
              </a:rPr>
              <a:t>The nodes indicate the </a:t>
            </a:r>
            <a:r>
              <a:rPr lang="en-AU" altLang="en-US" sz="2000" i="1" u="none">
                <a:latin typeface="Times New Roman" panose="02020603050405020304" pitchFamily="18" charset="0"/>
              </a:rPr>
              <a:t>start</a:t>
            </a:r>
            <a:r>
              <a:rPr lang="en-AU" altLang="en-US" sz="2000" u="none">
                <a:latin typeface="Times New Roman" panose="02020603050405020304" pitchFamily="18" charset="0"/>
              </a:rPr>
              <a:t> or </a:t>
            </a:r>
            <a:r>
              <a:rPr lang="en-AU" altLang="en-US" sz="2000" i="1" u="none">
                <a:latin typeface="Times New Roman" panose="02020603050405020304" pitchFamily="18" charset="0"/>
              </a:rPr>
              <a:t>end</a:t>
            </a:r>
            <a:r>
              <a:rPr lang="en-AU" altLang="en-US" sz="2000" u="none">
                <a:latin typeface="Times New Roman" panose="02020603050405020304" pitchFamily="18" charset="0"/>
              </a:rPr>
              <a:t> of tasks.</a:t>
            </a:r>
            <a:endParaRPr lang="en-AU" altLang="en-US" sz="3600" i="1" u="none">
              <a:latin typeface="Times New Roman" panose="02020603050405020304" pitchFamily="18" charset="0"/>
            </a:endParaRPr>
          </a:p>
          <a:p>
            <a:pPr lvl="1" eaLnBrk="1" hangingPunct="1">
              <a:spcBef>
                <a:spcPct val="50000"/>
              </a:spcBef>
              <a:buFontTx/>
              <a:buChar char="•"/>
            </a:pPr>
            <a:r>
              <a:rPr lang="en-AU" altLang="en-US" sz="2000" u="none">
                <a:latin typeface="Times New Roman" panose="02020603050405020304" pitchFamily="18" charset="0"/>
              </a:rPr>
              <a:t>Task durations are the shown by the numbers.</a:t>
            </a:r>
          </a:p>
        </p:txBody>
      </p:sp>
      <p:pic>
        <p:nvPicPr>
          <p:cNvPr id="161797" name="Picture 5"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5334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457200" y="115888"/>
            <a:ext cx="8229600" cy="1157287"/>
          </a:xfrm>
        </p:spPr>
        <p:txBody>
          <a:bodyPr/>
          <a:lstStyle/>
          <a:p>
            <a:pPr algn="l" eaLnBrk="1" hangingPunct="1"/>
            <a:r>
              <a:rPr lang="en-AU" altLang="en-US"/>
              <a:t>     </a:t>
            </a:r>
            <a:r>
              <a:rPr lang="en-AU" altLang="en-US" sz="4000"/>
              <a:t>PERT charts</a:t>
            </a:r>
          </a:p>
        </p:txBody>
      </p:sp>
      <p:sp>
        <p:nvSpPr>
          <p:cNvPr id="162819" name="Text Box 4"/>
          <p:cNvSpPr txBox="1">
            <a:spLocks noChangeArrowheads="1"/>
          </p:cNvSpPr>
          <p:nvPr/>
        </p:nvSpPr>
        <p:spPr bwMode="auto">
          <a:xfrm>
            <a:off x="304800" y="4038600"/>
            <a:ext cx="8610600" cy="231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AU" altLang="en-US" sz="2000" b="1" u="none">
                <a:latin typeface="Times New Roman" panose="02020603050405020304" pitchFamily="18" charset="0"/>
              </a:rPr>
              <a:t>To Calculate the “Critical Path”:</a:t>
            </a:r>
          </a:p>
          <a:p>
            <a:pPr eaLnBrk="1" hangingPunct="1">
              <a:spcBef>
                <a:spcPct val="50000"/>
              </a:spcBef>
            </a:pPr>
            <a:r>
              <a:rPr lang="en-AU" altLang="en-US" sz="2000" b="1" u="none">
                <a:latin typeface="Times New Roman" panose="02020603050405020304" pitchFamily="18" charset="0"/>
              </a:rPr>
              <a:t>The top route is 1+0.9+2.1+3+1.5=8.5</a:t>
            </a:r>
          </a:p>
          <a:p>
            <a:pPr eaLnBrk="1" hangingPunct="1">
              <a:spcBef>
                <a:spcPct val="50000"/>
              </a:spcBef>
            </a:pPr>
            <a:r>
              <a:rPr lang="en-AU" altLang="en-US" sz="2000" b="1" u="none">
                <a:latin typeface="Times New Roman" panose="02020603050405020304" pitchFamily="18" charset="0"/>
              </a:rPr>
              <a:t>The middle route is 1+0.9+2.1+2.1+1.5=7.6</a:t>
            </a:r>
          </a:p>
          <a:p>
            <a:pPr eaLnBrk="1" hangingPunct="1">
              <a:spcBef>
                <a:spcPct val="50000"/>
              </a:spcBef>
            </a:pPr>
            <a:r>
              <a:rPr lang="en-AU" altLang="en-US" sz="2000" b="1" u="none">
                <a:latin typeface="Times New Roman" panose="02020603050405020304" pitchFamily="18" charset="0"/>
              </a:rPr>
              <a:t>The bottom route is 1+1.3+4.2+1.5=8</a:t>
            </a:r>
          </a:p>
          <a:p>
            <a:pPr eaLnBrk="1" hangingPunct="1">
              <a:spcBef>
                <a:spcPct val="50000"/>
              </a:spcBef>
            </a:pPr>
            <a:r>
              <a:rPr lang="en-AU" altLang="en-US" sz="2400" b="1" u="none">
                <a:solidFill>
                  <a:schemeClr val="accent2"/>
                </a:solidFill>
                <a:latin typeface="Times New Roman" panose="02020603050405020304" pitchFamily="18" charset="0"/>
              </a:rPr>
              <a:t>The top route is the Critical Path as it is the longest.</a:t>
            </a:r>
            <a:endParaRPr lang="en-AU" altLang="en-US" sz="2400" u="none">
              <a:solidFill>
                <a:schemeClr val="accent2"/>
              </a:solidFill>
              <a:latin typeface="Times New Roman" panose="02020603050405020304" pitchFamily="18" charset="0"/>
            </a:endParaRPr>
          </a:p>
        </p:txBody>
      </p:sp>
      <p:pic>
        <p:nvPicPr>
          <p:cNvPr id="162820" name="Picture 5" descr="BOOK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5334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1" name="Picture 6" descr="Pert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371600"/>
            <a:ext cx="6934200" cy="222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algn="l" eaLnBrk="1" hangingPunct="1"/>
            <a:r>
              <a:rPr lang="en-US" altLang="en-US"/>
              <a:t>      </a:t>
            </a:r>
            <a:r>
              <a:rPr lang="en-US" altLang="en-US" sz="4000"/>
              <a:t>Pert Chart</a:t>
            </a:r>
          </a:p>
        </p:txBody>
      </p:sp>
      <p:sp>
        <p:nvSpPr>
          <p:cNvPr id="163843" name="Rectangle 3"/>
          <p:cNvSpPr>
            <a:spLocks noGrp="1" noChangeArrowheads="1"/>
          </p:cNvSpPr>
          <p:nvPr>
            <p:ph type="body" idx="1"/>
          </p:nvPr>
        </p:nvSpPr>
        <p:spPr>
          <a:xfrm>
            <a:off x="609600" y="1295400"/>
            <a:ext cx="7620000" cy="685800"/>
          </a:xfrm>
        </p:spPr>
        <p:txBody>
          <a:bodyPr/>
          <a:lstStyle/>
          <a:p>
            <a:pPr marL="0" indent="0" eaLnBrk="1" hangingPunct="1">
              <a:lnSpc>
                <a:spcPct val="90000"/>
              </a:lnSpc>
              <a:buFontTx/>
              <a:buNone/>
            </a:pPr>
            <a:r>
              <a:rPr lang="en-US" altLang="en-US" sz="1800" b="1">
                <a:latin typeface="Times New Roman" panose="02020603050405020304" pitchFamily="18" charset="0"/>
              </a:rPr>
              <a:t>Example:  </a:t>
            </a:r>
            <a:endParaRPr lang="en-US" altLang="en-US" sz="1800">
              <a:latin typeface="Times New Roman" panose="02020603050405020304" pitchFamily="18" charset="0"/>
            </a:endParaRPr>
          </a:p>
          <a:p>
            <a:pPr marL="0" indent="0" eaLnBrk="1" hangingPunct="1">
              <a:lnSpc>
                <a:spcPct val="90000"/>
              </a:lnSpc>
              <a:buFontTx/>
              <a:buNone/>
            </a:pPr>
            <a:r>
              <a:rPr lang="en-US" altLang="en-US" sz="1800">
                <a:latin typeface="Times New Roman" panose="02020603050405020304" pitchFamily="18" charset="0"/>
              </a:rPr>
              <a:t>The PERT Chart below is mapping out the critical path for printing and distributing a new form </a:t>
            </a:r>
          </a:p>
        </p:txBody>
      </p:sp>
      <p:pic>
        <p:nvPicPr>
          <p:cNvPr id="163844"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6858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45" name="Oval 5"/>
          <p:cNvSpPr>
            <a:spLocks noChangeArrowheads="1"/>
          </p:cNvSpPr>
          <p:nvPr/>
        </p:nvSpPr>
        <p:spPr bwMode="auto">
          <a:xfrm>
            <a:off x="1050925" y="3824288"/>
            <a:ext cx="366713" cy="366712"/>
          </a:xfrm>
          <a:prstGeom prst="ellipse">
            <a:avLst/>
          </a:prstGeom>
          <a:solidFill>
            <a:srgbClr val="FFFFFF"/>
          </a:solidFill>
          <a:ln w="28575">
            <a:solidFill>
              <a:srgbClr val="000000"/>
            </a:solidFill>
            <a:round/>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1</a:t>
            </a:r>
            <a:endParaRPr lang="en-US" altLang="en-US" sz="1800" u="none"/>
          </a:p>
        </p:txBody>
      </p:sp>
      <p:sp>
        <p:nvSpPr>
          <p:cNvPr id="163846" name="Oval 6"/>
          <p:cNvSpPr>
            <a:spLocks noChangeArrowheads="1"/>
          </p:cNvSpPr>
          <p:nvPr/>
        </p:nvSpPr>
        <p:spPr bwMode="auto">
          <a:xfrm>
            <a:off x="1782763" y="3824288"/>
            <a:ext cx="365125" cy="366712"/>
          </a:xfrm>
          <a:prstGeom prst="ellipse">
            <a:avLst/>
          </a:prstGeom>
          <a:solidFill>
            <a:srgbClr val="FFFFFF"/>
          </a:solidFill>
          <a:ln w="28575">
            <a:solidFill>
              <a:srgbClr val="000000"/>
            </a:solidFill>
            <a:round/>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2</a:t>
            </a:r>
            <a:endParaRPr lang="en-US" altLang="en-US" sz="1800" u="none"/>
          </a:p>
        </p:txBody>
      </p:sp>
      <p:sp>
        <p:nvSpPr>
          <p:cNvPr id="163847" name="Oval 7"/>
          <p:cNvSpPr>
            <a:spLocks noChangeArrowheads="1"/>
          </p:cNvSpPr>
          <p:nvPr/>
        </p:nvSpPr>
        <p:spPr bwMode="auto">
          <a:xfrm>
            <a:off x="3429000" y="2362200"/>
            <a:ext cx="365125" cy="365125"/>
          </a:xfrm>
          <a:prstGeom prst="ellipse">
            <a:avLst/>
          </a:prstGeom>
          <a:solidFill>
            <a:srgbClr val="FFFFFF"/>
          </a:solidFill>
          <a:ln w="28575">
            <a:solidFill>
              <a:srgbClr val="000000"/>
            </a:solidFill>
            <a:round/>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3</a:t>
            </a:r>
            <a:endParaRPr lang="en-US" altLang="en-US" sz="1800" u="none"/>
          </a:p>
        </p:txBody>
      </p:sp>
      <p:sp>
        <p:nvSpPr>
          <p:cNvPr id="163848" name="Oval 8"/>
          <p:cNvSpPr>
            <a:spLocks noChangeArrowheads="1"/>
          </p:cNvSpPr>
          <p:nvPr/>
        </p:nvSpPr>
        <p:spPr bwMode="auto">
          <a:xfrm>
            <a:off x="4618038" y="3549650"/>
            <a:ext cx="365125" cy="366713"/>
          </a:xfrm>
          <a:prstGeom prst="ellipse">
            <a:avLst/>
          </a:prstGeom>
          <a:solidFill>
            <a:srgbClr val="FFFFFF"/>
          </a:solidFill>
          <a:ln w="28575">
            <a:solidFill>
              <a:srgbClr val="000000"/>
            </a:solidFill>
            <a:round/>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4</a:t>
            </a:r>
            <a:endParaRPr lang="en-US" altLang="en-US" sz="1800" u="none"/>
          </a:p>
        </p:txBody>
      </p:sp>
      <p:sp>
        <p:nvSpPr>
          <p:cNvPr id="163849" name="Oval 9"/>
          <p:cNvSpPr>
            <a:spLocks noChangeArrowheads="1"/>
          </p:cNvSpPr>
          <p:nvPr/>
        </p:nvSpPr>
        <p:spPr bwMode="auto">
          <a:xfrm>
            <a:off x="7269163" y="3549650"/>
            <a:ext cx="365125" cy="366713"/>
          </a:xfrm>
          <a:prstGeom prst="ellipse">
            <a:avLst/>
          </a:prstGeom>
          <a:solidFill>
            <a:srgbClr val="FFFFFF"/>
          </a:solidFill>
          <a:ln w="28575">
            <a:solidFill>
              <a:srgbClr val="000000"/>
            </a:solidFill>
            <a:round/>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6</a:t>
            </a:r>
            <a:endParaRPr lang="en-US" altLang="en-US" sz="1800" u="none"/>
          </a:p>
        </p:txBody>
      </p:sp>
      <p:sp>
        <p:nvSpPr>
          <p:cNvPr id="163850" name="Oval 10"/>
          <p:cNvSpPr>
            <a:spLocks noChangeArrowheads="1"/>
          </p:cNvSpPr>
          <p:nvPr/>
        </p:nvSpPr>
        <p:spPr bwMode="auto">
          <a:xfrm>
            <a:off x="8183563" y="3549650"/>
            <a:ext cx="365125" cy="366713"/>
          </a:xfrm>
          <a:prstGeom prst="ellipse">
            <a:avLst/>
          </a:prstGeom>
          <a:solidFill>
            <a:srgbClr val="FFFFFF"/>
          </a:solidFill>
          <a:ln w="28575">
            <a:solidFill>
              <a:srgbClr val="000000"/>
            </a:solidFill>
            <a:round/>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7</a:t>
            </a:r>
            <a:endParaRPr lang="en-US" altLang="en-US" sz="1800" u="none"/>
          </a:p>
        </p:txBody>
      </p:sp>
      <p:sp>
        <p:nvSpPr>
          <p:cNvPr id="163851" name="Oval 11"/>
          <p:cNvSpPr>
            <a:spLocks noChangeArrowheads="1"/>
          </p:cNvSpPr>
          <p:nvPr/>
        </p:nvSpPr>
        <p:spPr bwMode="auto">
          <a:xfrm>
            <a:off x="6172200" y="5013325"/>
            <a:ext cx="365125" cy="365125"/>
          </a:xfrm>
          <a:prstGeom prst="ellipse">
            <a:avLst/>
          </a:prstGeom>
          <a:solidFill>
            <a:srgbClr val="FFFFFF"/>
          </a:solidFill>
          <a:ln w="28575">
            <a:solidFill>
              <a:srgbClr val="000000"/>
            </a:solidFill>
            <a:round/>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5</a:t>
            </a:r>
            <a:endParaRPr lang="en-US" altLang="en-US" sz="1800" u="none"/>
          </a:p>
        </p:txBody>
      </p:sp>
      <p:sp>
        <p:nvSpPr>
          <p:cNvPr id="163852" name="Oval 12"/>
          <p:cNvSpPr>
            <a:spLocks noChangeArrowheads="1"/>
          </p:cNvSpPr>
          <p:nvPr/>
        </p:nvSpPr>
        <p:spPr bwMode="auto">
          <a:xfrm>
            <a:off x="6446838" y="2452688"/>
            <a:ext cx="365125" cy="366712"/>
          </a:xfrm>
          <a:prstGeom prst="ellipse">
            <a:avLst/>
          </a:prstGeom>
          <a:solidFill>
            <a:srgbClr val="FFFFFF"/>
          </a:solidFill>
          <a:ln w="28575">
            <a:solidFill>
              <a:srgbClr val="000000"/>
            </a:solidFill>
            <a:round/>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5</a:t>
            </a:r>
            <a:endParaRPr lang="en-US" altLang="en-US" sz="1800" u="none"/>
          </a:p>
        </p:txBody>
      </p:sp>
      <p:sp>
        <p:nvSpPr>
          <p:cNvPr id="163853" name="Line 13"/>
          <p:cNvSpPr>
            <a:spLocks noChangeShapeType="1"/>
          </p:cNvSpPr>
          <p:nvPr/>
        </p:nvSpPr>
        <p:spPr bwMode="auto">
          <a:xfrm>
            <a:off x="1325563" y="4006850"/>
            <a:ext cx="457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54" name="Line 14"/>
          <p:cNvSpPr>
            <a:spLocks noChangeShapeType="1"/>
          </p:cNvSpPr>
          <p:nvPr/>
        </p:nvSpPr>
        <p:spPr bwMode="auto">
          <a:xfrm rot="19326663" flipV="1">
            <a:off x="1966913" y="3203575"/>
            <a:ext cx="1644650" cy="18415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55" name="Line 15"/>
          <p:cNvSpPr>
            <a:spLocks noChangeShapeType="1"/>
          </p:cNvSpPr>
          <p:nvPr/>
        </p:nvSpPr>
        <p:spPr bwMode="auto">
          <a:xfrm>
            <a:off x="7634288" y="3733800"/>
            <a:ext cx="457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56" name="Line 16"/>
          <p:cNvSpPr>
            <a:spLocks noChangeShapeType="1"/>
          </p:cNvSpPr>
          <p:nvPr/>
        </p:nvSpPr>
        <p:spPr bwMode="auto">
          <a:xfrm>
            <a:off x="6719888" y="3733800"/>
            <a:ext cx="457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57" name="Line 17"/>
          <p:cNvSpPr>
            <a:spLocks noChangeShapeType="1"/>
          </p:cNvSpPr>
          <p:nvPr/>
        </p:nvSpPr>
        <p:spPr bwMode="auto">
          <a:xfrm rot="-5379944">
            <a:off x="3291682" y="4052094"/>
            <a:ext cx="457200" cy="158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58" name="Line 18"/>
          <p:cNvSpPr>
            <a:spLocks noChangeShapeType="1"/>
          </p:cNvSpPr>
          <p:nvPr/>
        </p:nvSpPr>
        <p:spPr bwMode="auto">
          <a:xfrm rot="5335570">
            <a:off x="3291682" y="3504406"/>
            <a:ext cx="457200" cy="158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59" name="Line 19"/>
          <p:cNvSpPr>
            <a:spLocks noChangeShapeType="1"/>
          </p:cNvSpPr>
          <p:nvPr/>
        </p:nvSpPr>
        <p:spPr bwMode="auto">
          <a:xfrm>
            <a:off x="4068763" y="3733800"/>
            <a:ext cx="457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60" name="Line 20"/>
          <p:cNvSpPr>
            <a:spLocks noChangeShapeType="1"/>
          </p:cNvSpPr>
          <p:nvPr/>
        </p:nvSpPr>
        <p:spPr bwMode="auto">
          <a:xfrm rot="2823286" flipV="1">
            <a:off x="4708525" y="4373563"/>
            <a:ext cx="1646238" cy="18256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61" name="Line 21"/>
          <p:cNvSpPr>
            <a:spLocks noChangeShapeType="1"/>
          </p:cNvSpPr>
          <p:nvPr/>
        </p:nvSpPr>
        <p:spPr bwMode="auto">
          <a:xfrm rot="20178094" flipV="1">
            <a:off x="4800600" y="3092450"/>
            <a:ext cx="1646238" cy="18415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62" name="Line 22"/>
          <p:cNvSpPr>
            <a:spLocks noChangeShapeType="1"/>
          </p:cNvSpPr>
          <p:nvPr/>
        </p:nvSpPr>
        <p:spPr bwMode="auto">
          <a:xfrm rot="2689843" flipV="1">
            <a:off x="1965325" y="4648200"/>
            <a:ext cx="1646238" cy="182563"/>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63" name="Line 23"/>
          <p:cNvSpPr>
            <a:spLocks noChangeShapeType="1"/>
          </p:cNvSpPr>
          <p:nvPr/>
        </p:nvSpPr>
        <p:spPr bwMode="auto">
          <a:xfrm rot="-5379944">
            <a:off x="6400800" y="4052888"/>
            <a:ext cx="457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64" name="Line 24"/>
          <p:cNvSpPr>
            <a:spLocks noChangeShapeType="1"/>
          </p:cNvSpPr>
          <p:nvPr/>
        </p:nvSpPr>
        <p:spPr bwMode="auto">
          <a:xfrm rot="5335570">
            <a:off x="6400800" y="3505200"/>
            <a:ext cx="457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3865" name="Text Box 25"/>
          <p:cNvSpPr txBox="1">
            <a:spLocks noChangeArrowheads="1"/>
          </p:cNvSpPr>
          <p:nvPr/>
        </p:nvSpPr>
        <p:spPr bwMode="auto">
          <a:xfrm>
            <a:off x="685800" y="3001963"/>
            <a:ext cx="822325" cy="639762"/>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Receive final form to print</a:t>
            </a:r>
            <a:endParaRPr lang="en-US" altLang="en-US" sz="1800" u="none"/>
          </a:p>
        </p:txBody>
      </p:sp>
      <p:sp>
        <p:nvSpPr>
          <p:cNvPr id="163866" name="Text Box 26"/>
          <p:cNvSpPr txBox="1">
            <a:spLocks noChangeArrowheads="1"/>
          </p:cNvSpPr>
          <p:nvPr/>
        </p:nvSpPr>
        <p:spPr bwMode="auto">
          <a:xfrm>
            <a:off x="1600200" y="3001963"/>
            <a:ext cx="762000" cy="639762"/>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Fill out printing request</a:t>
            </a:r>
            <a:endParaRPr lang="en-US" altLang="en-US" sz="1800" u="none"/>
          </a:p>
        </p:txBody>
      </p:sp>
      <p:sp>
        <p:nvSpPr>
          <p:cNvPr id="163867" name="Text Box 27"/>
          <p:cNvSpPr txBox="1">
            <a:spLocks noChangeArrowheads="1"/>
          </p:cNvSpPr>
          <p:nvPr/>
        </p:nvSpPr>
        <p:spPr bwMode="auto">
          <a:xfrm>
            <a:off x="3886200" y="2209800"/>
            <a:ext cx="822325" cy="6858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Send form to printer</a:t>
            </a:r>
            <a:endParaRPr lang="en-US" altLang="en-US" sz="1800" u="none"/>
          </a:p>
        </p:txBody>
      </p:sp>
      <p:sp>
        <p:nvSpPr>
          <p:cNvPr id="163868" name="Text Box 28"/>
          <p:cNvSpPr txBox="1">
            <a:spLocks noChangeArrowheads="1"/>
          </p:cNvSpPr>
          <p:nvPr/>
        </p:nvSpPr>
        <p:spPr bwMode="auto">
          <a:xfrm>
            <a:off x="4343400" y="3001963"/>
            <a:ext cx="639763" cy="4572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Proof Form</a:t>
            </a:r>
            <a:endParaRPr lang="en-US" altLang="en-US" sz="1800" u="none"/>
          </a:p>
        </p:txBody>
      </p:sp>
      <p:sp>
        <p:nvSpPr>
          <p:cNvPr id="163869" name="Text Box 29"/>
          <p:cNvSpPr txBox="1">
            <a:spLocks noChangeArrowheads="1"/>
          </p:cNvSpPr>
          <p:nvPr/>
        </p:nvSpPr>
        <p:spPr bwMode="auto">
          <a:xfrm>
            <a:off x="7010400" y="2971800"/>
            <a:ext cx="823913" cy="45720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Form delivered</a:t>
            </a:r>
            <a:endParaRPr lang="en-US" altLang="en-US" sz="1800" u="none"/>
          </a:p>
        </p:txBody>
      </p:sp>
      <p:sp>
        <p:nvSpPr>
          <p:cNvPr id="163870" name="Text Box 30"/>
          <p:cNvSpPr txBox="1">
            <a:spLocks noChangeArrowheads="1"/>
          </p:cNvSpPr>
          <p:nvPr/>
        </p:nvSpPr>
        <p:spPr bwMode="auto">
          <a:xfrm>
            <a:off x="8183563" y="2819400"/>
            <a:ext cx="549275" cy="639763"/>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Send Form out</a:t>
            </a:r>
            <a:endParaRPr lang="en-US" altLang="en-US" sz="1800" u="none"/>
          </a:p>
        </p:txBody>
      </p:sp>
      <p:sp>
        <p:nvSpPr>
          <p:cNvPr id="163871" name="Text Box 31"/>
          <p:cNvSpPr txBox="1">
            <a:spLocks noChangeArrowheads="1"/>
          </p:cNvSpPr>
          <p:nvPr/>
        </p:nvSpPr>
        <p:spPr bwMode="auto">
          <a:xfrm>
            <a:off x="3154363" y="4098925"/>
            <a:ext cx="731837" cy="701675"/>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Develop mailing list</a:t>
            </a:r>
            <a:endParaRPr lang="en-US" altLang="en-US" sz="1800" u="none"/>
          </a:p>
        </p:txBody>
      </p:sp>
      <p:sp>
        <p:nvSpPr>
          <p:cNvPr id="163872" name="Text Box 32"/>
          <p:cNvSpPr txBox="1">
            <a:spLocks noChangeArrowheads="1"/>
          </p:cNvSpPr>
          <p:nvPr/>
        </p:nvSpPr>
        <p:spPr bwMode="auto">
          <a:xfrm>
            <a:off x="6096000" y="4006850"/>
            <a:ext cx="914400" cy="488950"/>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Prepare Envelopes</a:t>
            </a:r>
            <a:endParaRPr lang="en-US" altLang="en-US" sz="1800" u="none"/>
          </a:p>
        </p:txBody>
      </p:sp>
      <p:sp>
        <p:nvSpPr>
          <p:cNvPr id="163873" name="Text Box 33"/>
          <p:cNvSpPr txBox="1">
            <a:spLocks noChangeArrowheads="1"/>
          </p:cNvSpPr>
          <p:nvPr/>
        </p:nvSpPr>
        <p:spPr bwMode="auto">
          <a:xfrm>
            <a:off x="868363" y="4281488"/>
            <a:ext cx="639762" cy="274637"/>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1 day</a:t>
            </a:r>
            <a:endParaRPr lang="en-US" altLang="en-US" sz="1800" u="none"/>
          </a:p>
        </p:txBody>
      </p:sp>
      <p:sp>
        <p:nvSpPr>
          <p:cNvPr id="163874" name="Text Box 34"/>
          <p:cNvSpPr txBox="1">
            <a:spLocks noChangeArrowheads="1"/>
          </p:cNvSpPr>
          <p:nvPr/>
        </p:nvSpPr>
        <p:spPr bwMode="auto">
          <a:xfrm>
            <a:off x="1600200" y="4281488"/>
            <a:ext cx="639763" cy="274637"/>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5 day</a:t>
            </a:r>
            <a:endParaRPr lang="en-US" altLang="en-US" sz="1800" u="none"/>
          </a:p>
        </p:txBody>
      </p:sp>
      <p:sp>
        <p:nvSpPr>
          <p:cNvPr id="163875" name="Text Box 35"/>
          <p:cNvSpPr txBox="1">
            <a:spLocks noChangeArrowheads="1"/>
          </p:cNvSpPr>
          <p:nvPr/>
        </p:nvSpPr>
        <p:spPr bwMode="auto">
          <a:xfrm>
            <a:off x="3336925" y="5745163"/>
            <a:ext cx="639763" cy="274637"/>
          </a:xfrm>
          <a:prstGeom prst="rect">
            <a:avLst/>
          </a:prstGeom>
          <a:solidFill>
            <a:srgbClr val="FFFFFF"/>
          </a:solidFill>
          <a:ln w="9525">
            <a:solidFill>
              <a:srgbClr val="FFFFFF"/>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2 days</a:t>
            </a:r>
            <a:endParaRPr lang="en-US" altLang="en-US" sz="1800" u="none"/>
          </a:p>
        </p:txBody>
      </p:sp>
      <p:sp>
        <p:nvSpPr>
          <p:cNvPr id="163876" name="Text Box 36"/>
          <p:cNvSpPr txBox="1">
            <a:spLocks noChangeArrowheads="1"/>
          </p:cNvSpPr>
          <p:nvPr/>
        </p:nvSpPr>
        <p:spPr bwMode="auto">
          <a:xfrm>
            <a:off x="3246438" y="3092450"/>
            <a:ext cx="639762" cy="274638"/>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2 days</a:t>
            </a:r>
            <a:endParaRPr lang="en-US" altLang="en-US" sz="1800" u="none"/>
          </a:p>
        </p:txBody>
      </p:sp>
      <p:sp>
        <p:nvSpPr>
          <p:cNvPr id="163877" name="Text Box 37"/>
          <p:cNvSpPr txBox="1">
            <a:spLocks noChangeArrowheads="1"/>
          </p:cNvSpPr>
          <p:nvPr/>
        </p:nvSpPr>
        <p:spPr bwMode="auto">
          <a:xfrm>
            <a:off x="4343400" y="4006850"/>
            <a:ext cx="639763" cy="274638"/>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1 day</a:t>
            </a:r>
            <a:endParaRPr lang="en-US" altLang="en-US" sz="1800" u="none"/>
          </a:p>
        </p:txBody>
      </p:sp>
      <p:sp>
        <p:nvSpPr>
          <p:cNvPr id="163878" name="Text Box 38"/>
          <p:cNvSpPr txBox="1">
            <a:spLocks noChangeArrowheads="1"/>
          </p:cNvSpPr>
          <p:nvPr/>
        </p:nvSpPr>
        <p:spPr bwMode="auto">
          <a:xfrm>
            <a:off x="6262688" y="2909888"/>
            <a:ext cx="641350" cy="274637"/>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3 days</a:t>
            </a:r>
            <a:endParaRPr lang="en-US" altLang="en-US" sz="1800" u="none"/>
          </a:p>
        </p:txBody>
      </p:sp>
      <p:sp>
        <p:nvSpPr>
          <p:cNvPr id="163879" name="Text Box 39"/>
          <p:cNvSpPr txBox="1">
            <a:spLocks noChangeArrowheads="1"/>
          </p:cNvSpPr>
          <p:nvPr/>
        </p:nvSpPr>
        <p:spPr bwMode="auto">
          <a:xfrm>
            <a:off x="5989638" y="5470525"/>
            <a:ext cx="639762" cy="274638"/>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3 days</a:t>
            </a:r>
            <a:endParaRPr lang="en-US" altLang="en-US" sz="1800" u="none"/>
          </a:p>
        </p:txBody>
      </p:sp>
      <p:sp>
        <p:nvSpPr>
          <p:cNvPr id="163880" name="Text Box 40"/>
          <p:cNvSpPr txBox="1">
            <a:spLocks noChangeArrowheads="1"/>
          </p:cNvSpPr>
          <p:nvPr/>
        </p:nvSpPr>
        <p:spPr bwMode="auto">
          <a:xfrm>
            <a:off x="7269163" y="4098925"/>
            <a:ext cx="639762" cy="274638"/>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5 days</a:t>
            </a:r>
            <a:endParaRPr lang="en-US" altLang="en-US" sz="1800" u="none"/>
          </a:p>
        </p:txBody>
      </p:sp>
      <p:sp>
        <p:nvSpPr>
          <p:cNvPr id="163881" name="Text Box 41"/>
          <p:cNvSpPr txBox="1">
            <a:spLocks noChangeArrowheads="1"/>
          </p:cNvSpPr>
          <p:nvPr/>
        </p:nvSpPr>
        <p:spPr bwMode="auto">
          <a:xfrm>
            <a:off x="8091488" y="4098925"/>
            <a:ext cx="641350" cy="274638"/>
          </a:xfrm>
          <a:prstGeom prst="rect">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rPr>
              <a:t>1 day</a:t>
            </a:r>
            <a:endParaRPr lang="en-US" altLang="en-US" sz="1800" u="none"/>
          </a:p>
        </p:txBody>
      </p:sp>
      <p:sp>
        <p:nvSpPr>
          <p:cNvPr id="163882" name="Oval 42"/>
          <p:cNvSpPr>
            <a:spLocks noChangeArrowheads="1"/>
          </p:cNvSpPr>
          <p:nvPr/>
        </p:nvSpPr>
        <p:spPr bwMode="auto">
          <a:xfrm>
            <a:off x="3429000" y="5195888"/>
            <a:ext cx="365125" cy="366712"/>
          </a:xfrm>
          <a:prstGeom prst="ellipse">
            <a:avLst/>
          </a:prstGeom>
          <a:solidFill>
            <a:srgbClr val="FFFFFF"/>
          </a:solidFill>
          <a:ln w="28575">
            <a:solidFill>
              <a:srgbClr val="000000"/>
            </a:solidFill>
            <a:round/>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latin typeface="Times New Roman" panose="02020603050405020304" pitchFamily="18" charset="0"/>
              </a:rPr>
              <a:t>3</a:t>
            </a:r>
            <a:endParaRPr lang="en-US" altLang="en-US" sz="1800" u="none"/>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685800" y="274638"/>
            <a:ext cx="8001000" cy="1143000"/>
          </a:xfrm>
        </p:spPr>
        <p:txBody>
          <a:bodyPr/>
          <a:lstStyle/>
          <a:p>
            <a:pPr eaLnBrk="1" hangingPunct="1"/>
            <a:r>
              <a:rPr lang="en-US" altLang="en-US" sz="4000"/>
              <a:t>PERT Chart Lag &amp; Lead Time</a:t>
            </a:r>
          </a:p>
        </p:txBody>
      </p:sp>
      <p:sp>
        <p:nvSpPr>
          <p:cNvPr id="164867" name="Rectangle 3"/>
          <p:cNvSpPr>
            <a:spLocks noGrp="1" noChangeArrowheads="1"/>
          </p:cNvSpPr>
          <p:nvPr>
            <p:ph type="body" idx="1"/>
          </p:nvPr>
        </p:nvSpPr>
        <p:spPr>
          <a:xfrm>
            <a:off x="457200" y="1371600"/>
            <a:ext cx="8229600" cy="4953000"/>
          </a:xfrm>
        </p:spPr>
        <p:txBody>
          <a:bodyPr/>
          <a:lstStyle/>
          <a:p>
            <a:pPr marL="0" indent="0" eaLnBrk="1" hangingPunct="1">
              <a:lnSpc>
                <a:spcPct val="90000"/>
              </a:lnSpc>
              <a:buFontTx/>
              <a:buNone/>
            </a:pPr>
            <a:r>
              <a:rPr lang="en-AU" altLang="en-US" sz="2000" b="1">
                <a:latin typeface="Times New Roman" panose="02020603050405020304" pitchFamily="18" charset="0"/>
              </a:rPr>
              <a:t>Lag Time</a:t>
            </a:r>
            <a:r>
              <a:rPr lang="en-AU" altLang="en-US" sz="2000">
                <a:latin typeface="Times New Roman" panose="02020603050405020304" pitchFamily="18" charset="0"/>
              </a:rPr>
              <a:t> the minimum amount of time that must pass between the finish of one activity and the start of its successor's). </a:t>
            </a:r>
          </a:p>
          <a:p>
            <a:pPr marL="0" indent="0" eaLnBrk="1" hangingPunct="1">
              <a:lnSpc>
                <a:spcPct val="80000"/>
              </a:lnSpc>
              <a:buFontTx/>
              <a:buNone/>
            </a:pPr>
            <a:endParaRPr lang="en-AU" altLang="en-US" sz="1000">
              <a:latin typeface="Times New Roman" panose="02020603050405020304" pitchFamily="18" charset="0"/>
            </a:endParaRPr>
          </a:p>
          <a:p>
            <a:pPr marL="466725" lvl="1" eaLnBrk="1" hangingPunct="1">
              <a:lnSpc>
                <a:spcPct val="90000"/>
              </a:lnSpc>
              <a:buFont typeface="Wingdings" panose="05000000000000000000" pitchFamily="2" charset="2"/>
              <a:buChar char="Ø"/>
            </a:pPr>
            <a:r>
              <a:rPr lang="en-AU" altLang="en-US" sz="1800" b="1" i="1">
                <a:latin typeface="Times New Roman" panose="02020603050405020304" pitchFamily="18" charset="0"/>
              </a:rPr>
              <a:t>For example, if task A is laying a house’s concrete slab, and dependent task B is putting up the house walls, there would need to be some lag time between the end of task A and the start of task B to let the concrete set</a:t>
            </a:r>
            <a:r>
              <a:rPr lang="en-AU" altLang="en-US" sz="1800" b="1">
                <a:latin typeface="Times New Roman" panose="02020603050405020304" pitchFamily="18" charset="0"/>
              </a:rPr>
              <a:t>.</a:t>
            </a:r>
          </a:p>
          <a:p>
            <a:pPr marL="0" indent="0" eaLnBrk="1" hangingPunct="1">
              <a:lnSpc>
                <a:spcPct val="80000"/>
              </a:lnSpc>
            </a:pPr>
            <a:endParaRPr lang="en-AU" altLang="en-US" sz="2000" b="1">
              <a:latin typeface="Times New Roman" panose="02020603050405020304" pitchFamily="18" charset="0"/>
            </a:endParaRPr>
          </a:p>
          <a:p>
            <a:pPr marL="0" indent="0" eaLnBrk="1" hangingPunct="1">
              <a:lnSpc>
                <a:spcPct val="80000"/>
              </a:lnSpc>
              <a:buFontTx/>
              <a:buNone/>
            </a:pPr>
            <a:r>
              <a:rPr lang="en-AU" altLang="en-US" sz="2000">
                <a:latin typeface="Times New Roman" panose="02020603050405020304" pitchFamily="18" charset="0"/>
              </a:rPr>
              <a:t>Lag time is shown in a PERT chart as an arrow with a duration but no task assigned to it.</a:t>
            </a:r>
          </a:p>
          <a:p>
            <a:pPr marL="0" indent="0" eaLnBrk="1" hangingPunct="1">
              <a:lnSpc>
                <a:spcPct val="80000"/>
              </a:lnSpc>
              <a:buFontTx/>
              <a:buNone/>
            </a:pPr>
            <a:endParaRPr lang="en-AU" altLang="en-US" sz="1000">
              <a:latin typeface="Times New Roman" panose="02020603050405020304" pitchFamily="18" charset="0"/>
            </a:endParaRPr>
          </a:p>
          <a:p>
            <a:pPr marL="0" indent="0" eaLnBrk="1" hangingPunct="1">
              <a:lnSpc>
                <a:spcPct val="90000"/>
              </a:lnSpc>
              <a:buFontTx/>
              <a:buNone/>
            </a:pPr>
            <a:r>
              <a:rPr lang="en-AU" altLang="en-US" sz="2000" b="1">
                <a:latin typeface="Times New Roman" panose="02020603050405020304" pitchFamily="18" charset="0"/>
              </a:rPr>
              <a:t>Lead time</a:t>
            </a:r>
            <a:r>
              <a:rPr lang="en-AU" altLang="en-US" sz="2000">
                <a:latin typeface="Times New Roman" panose="02020603050405020304" pitchFamily="18" charset="0"/>
              </a:rPr>
              <a:t> Occurs when a task should theoretically wait for its predecessor to finish, but can actually start a little early. The time that the tasks overlap is lead time</a:t>
            </a:r>
            <a:r>
              <a:rPr lang="en-AU" altLang="en-US" sz="2000" i="1">
                <a:latin typeface="Times New Roman" panose="02020603050405020304" pitchFamily="18" charset="0"/>
              </a:rPr>
              <a:t>. </a:t>
            </a:r>
          </a:p>
          <a:p>
            <a:pPr marL="0" indent="0" eaLnBrk="1" hangingPunct="1">
              <a:lnSpc>
                <a:spcPct val="80000"/>
              </a:lnSpc>
              <a:buFontTx/>
              <a:buNone/>
            </a:pPr>
            <a:endParaRPr lang="en-AU" altLang="en-US" sz="1000" i="1">
              <a:latin typeface="Times New Roman" panose="02020603050405020304" pitchFamily="18" charset="0"/>
            </a:endParaRPr>
          </a:p>
          <a:p>
            <a:pPr marL="466725" lvl="1" eaLnBrk="1" hangingPunct="1">
              <a:lnSpc>
                <a:spcPct val="90000"/>
              </a:lnSpc>
              <a:buFont typeface="Wingdings" panose="05000000000000000000" pitchFamily="2" charset="2"/>
              <a:buChar char="Ø"/>
            </a:pPr>
            <a:r>
              <a:rPr lang="en-AU" altLang="en-US" sz="1800" b="1" i="1">
                <a:latin typeface="Times New Roman" panose="02020603050405020304" pitchFamily="18" charset="0"/>
              </a:rPr>
              <a:t>E.g. when replacing computers in a computer lab, you could actually start bringing in the new computers while the old ones were being packed up and moved out.</a:t>
            </a:r>
            <a:r>
              <a:rPr lang="en-AU" altLang="en-US" sz="1800" b="1"/>
              <a:t> </a:t>
            </a:r>
          </a:p>
        </p:txBody>
      </p:sp>
      <p:pic>
        <p:nvPicPr>
          <p:cNvPr id="164868" name="Picture 4" descr="BOOK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6858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152400"/>
            <a:ext cx="5791200" cy="1143000"/>
          </a:xfrm>
        </p:spPr>
        <p:txBody>
          <a:bodyPr/>
          <a:lstStyle/>
          <a:p>
            <a:pPr algn="l" eaLnBrk="1" hangingPunct="1"/>
            <a:r>
              <a:rPr lang="en-US" altLang="en-US">
                <a:solidFill>
                  <a:schemeClr val="tx1"/>
                </a:solidFill>
              </a:rPr>
              <a:t>   Affinity Diagrams</a:t>
            </a:r>
          </a:p>
        </p:txBody>
      </p:sp>
      <p:pic>
        <p:nvPicPr>
          <p:cNvPr id="18435" name="Picture 5" descr="Affinity 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63" y="1143000"/>
            <a:ext cx="41751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6" descr="LIGH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4400" y="3810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 Box 4"/>
          <p:cNvSpPr txBox="1">
            <a:spLocks noChangeArrowheads="1"/>
          </p:cNvSpPr>
          <p:nvPr/>
        </p:nvSpPr>
        <p:spPr bwMode="auto">
          <a:xfrm rot="305430">
            <a:off x="5087938" y="1979613"/>
            <a:ext cx="3200400" cy="156210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400" b="1" i="1" u="none">
                <a:solidFill>
                  <a:schemeClr val="accent2"/>
                </a:solidFill>
                <a:latin typeface="Times New Roman" panose="02020603050405020304" pitchFamily="18" charset="0"/>
              </a:rPr>
              <a:t>Downloadable Chart Template from Microsoft owners of PowerPoint 2007</a:t>
            </a:r>
          </a:p>
        </p:txBody>
      </p:sp>
      <p:sp>
        <p:nvSpPr>
          <p:cNvPr id="18438" name="Text Box 7"/>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Affinity Diagrams</a:t>
            </a:r>
          </a:p>
        </p:txBody>
      </p:sp>
      <p:sp>
        <p:nvSpPr>
          <p:cNvPr id="18439" name="AutoShape 8">
            <a:hlinkClick r:id="rId5" action="ppaction://hlinksldjump" highlightClick="1"/>
          </p:cNvPr>
          <p:cNvSpPr>
            <a:spLocks noChangeArrowheads="1"/>
          </p:cNvSpPr>
          <p:nvPr/>
        </p:nvSpPr>
        <p:spPr bwMode="auto">
          <a:xfrm>
            <a:off x="8153400" y="5181600"/>
            <a:ext cx="533400" cy="6096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endParaRPr lang="en-US" altLang="en-US">
              <a:solidFill>
                <a:srgbClr val="008000"/>
              </a:solidFill>
            </a:endParaRPr>
          </a:p>
        </p:txBody>
      </p:sp>
      <p:sp>
        <p:nvSpPr>
          <p:cNvPr id="18440" name="Text Box 9"/>
          <p:cNvSpPr txBox="1">
            <a:spLocks noChangeArrowheads="1"/>
          </p:cNvSpPr>
          <p:nvPr/>
        </p:nvSpPr>
        <p:spPr bwMode="auto">
          <a:xfrm>
            <a:off x="7239000" y="5334000"/>
            <a:ext cx="9906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b="1" i="1" u="none">
                <a:solidFill>
                  <a:srgbClr val="008000"/>
                </a:solidFill>
              </a:rPr>
              <a:t>Menu</a:t>
            </a: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1295400" y="274638"/>
            <a:ext cx="7391400" cy="1143000"/>
          </a:xfrm>
        </p:spPr>
        <p:txBody>
          <a:bodyPr/>
          <a:lstStyle/>
          <a:p>
            <a:pPr algn="l" eaLnBrk="1" hangingPunct="1"/>
            <a:r>
              <a:rPr lang="en-US" altLang="en-US" sz="4000"/>
              <a:t>Pert Chart</a:t>
            </a:r>
          </a:p>
        </p:txBody>
      </p:sp>
      <p:pic>
        <p:nvPicPr>
          <p:cNvPr id="165891" name="Picture 4" descr="BOOK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6858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5892" name="Picture 5" descr="A Gantt chart created using Microsoft Project (MSP).  Note (1) the critical path is in red, (2) the slack is the black lines connected to non-critical activities, (3) when using MSP, you must use the task ID when labeling predecessor activities, and (4) since Saturday and Sunday are not work days (as described above) some bars on the Gantt chart are longer if they cut through a weeke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895600"/>
            <a:ext cx="737235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3" name="Text Box 6"/>
          <p:cNvSpPr txBox="1">
            <a:spLocks noChangeArrowheads="1"/>
          </p:cNvSpPr>
          <p:nvPr/>
        </p:nvSpPr>
        <p:spPr bwMode="auto">
          <a:xfrm>
            <a:off x="762000" y="1676400"/>
            <a:ext cx="80772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b="1" u="none">
                <a:latin typeface="Times New Roman" panose="02020603050405020304" pitchFamily="18" charset="0"/>
              </a:rPr>
              <a:t>An example of a critical path calculation using Microsoft Project.</a:t>
            </a:r>
          </a:p>
          <a:p>
            <a:pPr eaLnBrk="1" hangingPunct="1">
              <a:spcBef>
                <a:spcPct val="50000"/>
              </a:spcBef>
            </a:pPr>
            <a:r>
              <a:rPr lang="en-US" altLang="en-US" sz="2000" u="none">
                <a:latin typeface="Times New Roman" panose="02020603050405020304" pitchFamily="18" charset="0"/>
              </a:rPr>
              <a:t>The Critical path is shown in red as it is the longest path…</a:t>
            </a:r>
          </a:p>
        </p:txBody>
      </p:sp>
      <p:sp>
        <p:nvSpPr>
          <p:cNvPr id="165894" name="AutoShape 7">
            <a:hlinkClick r:id="rId5" action="ppaction://hlinksldjump" highlightClick="1"/>
          </p:cNvPr>
          <p:cNvSpPr>
            <a:spLocks noChangeArrowheads="1"/>
          </p:cNvSpPr>
          <p:nvPr/>
        </p:nvSpPr>
        <p:spPr bwMode="auto">
          <a:xfrm>
            <a:off x="457200" y="62484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pPr algn="l" eaLnBrk="1" hangingPunct="1"/>
            <a:r>
              <a:rPr lang="en-US" altLang="en-US" sz="4000"/>
              <a:t>    Relationship Diagram</a:t>
            </a:r>
          </a:p>
        </p:txBody>
      </p:sp>
      <p:pic>
        <p:nvPicPr>
          <p:cNvPr id="166915" name="Picture 4" descr="CALC2"/>
          <p:cNvPicPr>
            <a:picLocks noGrp="1" noChangeAspect="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609600" y="457200"/>
            <a:ext cx="555625" cy="6048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6916" name="Rectangle 7"/>
          <p:cNvSpPr>
            <a:spLocks noChangeArrowheads="1"/>
          </p:cNvSpPr>
          <p:nvPr/>
        </p:nvSpPr>
        <p:spPr bwMode="auto">
          <a:xfrm>
            <a:off x="152400" y="3429000"/>
            <a:ext cx="228600" cy="3200400"/>
          </a:xfrm>
          <a:prstGeom prst="rect">
            <a:avLst/>
          </a:prstGeom>
          <a:solidFill>
            <a:srgbClr val="CBCFD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66917" name="Text Box 9"/>
          <p:cNvSpPr txBox="1">
            <a:spLocks noChangeArrowheads="1"/>
          </p:cNvSpPr>
          <p:nvPr/>
        </p:nvSpPr>
        <p:spPr bwMode="auto">
          <a:xfrm>
            <a:off x="609600" y="1447800"/>
            <a:ext cx="7772400" cy="440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indent="-282575"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u="none">
                <a:solidFill>
                  <a:schemeClr val="accent2"/>
                </a:solidFill>
                <a:latin typeface="Times New Roman" panose="02020603050405020304" pitchFamily="18" charset="0"/>
              </a:rPr>
              <a:t>Some questions must be examined to see if relationships exist and are best understood if displayed properly using a descriptive geometry tool, such as a Venn Chart or a relationship diagram</a:t>
            </a:r>
          </a:p>
          <a:p>
            <a:pPr lvl="1" eaLnBrk="1" hangingPunct="1">
              <a:spcBef>
                <a:spcPct val="50000"/>
              </a:spcBef>
              <a:buFontTx/>
              <a:buChar char="•"/>
            </a:pPr>
            <a:r>
              <a:rPr lang="en-US" altLang="en-US" u="none">
                <a:latin typeface="Times New Roman" panose="02020603050405020304" pitchFamily="18" charset="0"/>
              </a:rPr>
              <a:t>A Venn Diagram is a graphic arranger that is made up of two or more overlap circles. </a:t>
            </a:r>
          </a:p>
          <a:p>
            <a:pPr lvl="1" eaLnBrk="1" hangingPunct="1">
              <a:spcBef>
                <a:spcPct val="50000"/>
              </a:spcBef>
              <a:buFontTx/>
              <a:buChar char="•"/>
            </a:pPr>
            <a:r>
              <a:rPr lang="en-US" altLang="en-US" u="none">
                <a:latin typeface="Times New Roman" panose="02020603050405020304" pitchFamily="18" charset="0"/>
              </a:rPr>
              <a:t>In mathematics, Venn diagrams are used to visualize the relationship between two or more sets of data.</a:t>
            </a:r>
          </a:p>
          <a:p>
            <a:pPr lvl="1" eaLnBrk="1" hangingPunct="1">
              <a:spcBef>
                <a:spcPct val="50000"/>
              </a:spcBef>
              <a:buFontTx/>
              <a:buChar char="•"/>
            </a:pPr>
            <a:r>
              <a:rPr lang="en-US" altLang="en-US" u="none">
                <a:latin typeface="Times New Roman" panose="02020603050405020304" pitchFamily="18" charset="0"/>
              </a:rPr>
              <a:t>Venn diagrams can also be used to match up the characteristics of various items, like groups or individual people, text books, or actions, etc.</a:t>
            </a:r>
            <a:r>
              <a:rPr lang="en-US" altLang="en-US">
                <a:latin typeface="Times New Roman" panose="02020603050405020304" pitchFamily="18" charset="0"/>
              </a:rPr>
              <a:t> </a:t>
            </a:r>
          </a:p>
        </p:txBody>
      </p:sp>
      <p:sp>
        <p:nvSpPr>
          <p:cNvPr id="166918" name="Text Box 10"/>
          <p:cNvSpPr txBox="1">
            <a:spLocks noChangeArrowheads="1"/>
          </p:cNvSpPr>
          <p:nvPr/>
        </p:nvSpPr>
        <p:spPr bwMode="auto">
          <a:xfrm>
            <a:off x="6172200" y="6172200"/>
            <a:ext cx="2667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Relationship Diagram</a:t>
            </a: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a:xfrm>
            <a:off x="457200" y="0"/>
            <a:ext cx="8229600" cy="1143000"/>
          </a:xfrm>
        </p:spPr>
        <p:txBody>
          <a:bodyPr/>
          <a:lstStyle/>
          <a:p>
            <a:pPr algn="l" eaLnBrk="1" hangingPunct="1"/>
            <a:r>
              <a:rPr lang="en-US" altLang="en-US" sz="4000"/>
              <a:t>    Relationship Diagram</a:t>
            </a:r>
          </a:p>
        </p:txBody>
      </p:sp>
      <p:pic>
        <p:nvPicPr>
          <p:cNvPr id="1033" name="Picture 3" descr="CALC2"/>
          <p:cNvPicPr>
            <a:picLocks noGrp="1" noChangeAspect="1" noChangeArrowheads="1"/>
          </p:cNvPicPr>
          <p:nvPr>
            <p:ph type="body" idx="4294967295"/>
          </p:nvPr>
        </p:nvPicPr>
        <p:blipFill>
          <a:blip r:embed="rId3" cstate="print">
            <a:extLst>
              <a:ext uri="{28A0092B-C50C-407E-A947-70E740481C1C}">
                <a14:useLocalDpi xmlns:a14="http://schemas.microsoft.com/office/drawing/2010/main" val="0"/>
              </a:ext>
            </a:extLst>
          </a:blip>
          <a:srcRect/>
          <a:stretch>
            <a:fillRect/>
          </a:stretch>
        </p:blipFill>
        <p:spPr>
          <a:xfrm>
            <a:off x="533400" y="228600"/>
            <a:ext cx="555625" cy="6048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34" name="Rectangle 4"/>
          <p:cNvSpPr>
            <a:spLocks noChangeArrowheads="1"/>
          </p:cNvSpPr>
          <p:nvPr/>
        </p:nvSpPr>
        <p:spPr bwMode="auto">
          <a:xfrm>
            <a:off x="152400" y="3429000"/>
            <a:ext cx="228600" cy="3200400"/>
          </a:xfrm>
          <a:prstGeom prst="rect">
            <a:avLst/>
          </a:prstGeom>
          <a:solidFill>
            <a:srgbClr val="CBCFD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2" name="Diagram 1"/>
          <p:cNvGraphicFramePr/>
          <p:nvPr/>
        </p:nvGraphicFramePr>
        <p:xfrm>
          <a:off x="457200" y="19050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35" name="Text Box 16"/>
          <p:cNvSpPr txBox="1">
            <a:spLocks noChangeArrowheads="1"/>
          </p:cNvSpPr>
          <p:nvPr/>
        </p:nvSpPr>
        <p:spPr bwMode="auto">
          <a:xfrm>
            <a:off x="762000" y="990600"/>
            <a:ext cx="7543800"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solidFill>
                  <a:srgbClr val="000099"/>
                </a:solidFill>
                <a:latin typeface="Times New Roman" panose="02020603050405020304" pitchFamily="18" charset="0"/>
              </a:rPr>
              <a:t>Question: If we asked the question in a card game </a:t>
            </a:r>
            <a:r>
              <a:rPr lang="en-US" altLang="en-US" b="1" i="1" u="none">
                <a:solidFill>
                  <a:srgbClr val="000099"/>
                </a:solidFill>
                <a:latin typeface="Times New Roman" panose="02020603050405020304" pitchFamily="18" charset="0"/>
              </a:rPr>
              <a:t>“What is the</a:t>
            </a:r>
            <a:r>
              <a:rPr lang="en-US" altLang="en-US" b="1" i="1" u="none">
                <a:solidFill>
                  <a:schemeClr val="accent2"/>
                </a:solidFill>
                <a:latin typeface="Times New Roman" panose="02020603050405020304" pitchFamily="18" charset="0"/>
              </a:rPr>
              <a:t> </a:t>
            </a:r>
            <a:r>
              <a:rPr lang="en-US" altLang="en-US" b="1" i="1" u="none">
                <a:solidFill>
                  <a:srgbClr val="000099"/>
                </a:solidFill>
                <a:latin typeface="Times New Roman" panose="02020603050405020304" pitchFamily="18" charset="0"/>
              </a:rPr>
              <a:t>Probability of drawing a Jack or a Club?”</a:t>
            </a:r>
            <a:r>
              <a:rPr lang="en-US" altLang="en-US" u="none">
                <a:solidFill>
                  <a:srgbClr val="000099"/>
                </a:solidFill>
                <a:latin typeface="Times New Roman" panose="02020603050405020304" pitchFamily="18" charset="0"/>
              </a:rPr>
              <a:t> we could show it mathematically or with a Venn chart. Which is quicker to digest?</a:t>
            </a:r>
          </a:p>
        </p:txBody>
      </p:sp>
      <p:sp>
        <p:nvSpPr>
          <p:cNvPr id="1036" name="Rectangle 17"/>
          <p:cNvSpPr>
            <a:spLocks noChangeArrowheads="1"/>
          </p:cNvSpPr>
          <p:nvPr/>
        </p:nvSpPr>
        <p:spPr bwMode="auto">
          <a:xfrm>
            <a:off x="685800" y="2286000"/>
            <a:ext cx="7848600" cy="59055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solidFill>
                  <a:schemeClr val="accent2"/>
                </a:solidFill>
                <a:latin typeface="Times New Roman" panose="02020603050405020304" pitchFamily="18" charset="0"/>
              </a:rPr>
              <a:t>Mathematically the probability of drawing a Club or a Jack: P(C or J) = P(C) +P(J) – P(Jack of Clubs)  13/52 + 4/52 – 1/52 = 16/52 = .307  OR…</a:t>
            </a:r>
          </a:p>
        </p:txBody>
      </p:sp>
      <p:sp>
        <p:nvSpPr>
          <p:cNvPr id="1037" name="Text Box 19"/>
          <p:cNvSpPr txBox="1">
            <a:spLocks noChangeArrowheads="1"/>
          </p:cNvSpPr>
          <p:nvPr/>
        </p:nvSpPr>
        <p:spPr bwMode="auto">
          <a:xfrm>
            <a:off x="3429000" y="3810000"/>
            <a:ext cx="91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b="1" u="none">
                <a:solidFill>
                  <a:srgbClr val="FF0000"/>
                </a:solidFill>
              </a:rPr>
              <a:t>Jacks 4/52</a:t>
            </a:r>
          </a:p>
        </p:txBody>
      </p:sp>
      <p:sp>
        <p:nvSpPr>
          <p:cNvPr id="1038" name="Text Box 20"/>
          <p:cNvSpPr txBox="1">
            <a:spLocks noChangeArrowheads="1"/>
          </p:cNvSpPr>
          <p:nvPr/>
        </p:nvSpPr>
        <p:spPr bwMode="auto">
          <a:xfrm>
            <a:off x="4800600" y="3810000"/>
            <a:ext cx="1066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t>Clubs 13/52</a:t>
            </a:r>
          </a:p>
        </p:txBody>
      </p:sp>
      <p:sp>
        <p:nvSpPr>
          <p:cNvPr id="1039" name="Text Box 23"/>
          <p:cNvSpPr txBox="1">
            <a:spLocks noChangeArrowheads="1"/>
          </p:cNvSpPr>
          <p:nvPr/>
        </p:nvSpPr>
        <p:spPr bwMode="auto">
          <a:xfrm>
            <a:off x="5029200" y="5105400"/>
            <a:ext cx="3581400" cy="121443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u="none">
                <a:solidFill>
                  <a:schemeClr val="accent2"/>
                </a:solidFill>
              </a:rPr>
              <a:t>1 card can be a Both a Jack &amp; a Club, the </a:t>
            </a:r>
            <a:r>
              <a:rPr lang="en-US" altLang="en-US" sz="2000" b="1" i="1">
                <a:solidFill>
                  <a:schemeClr val="accent2"/>
                </a:solidFill>
              </a:rPr>
              <a:t>Jack of Clubs</a:t>
            </a:r>
            <a:r>
              <a:rPr lang="en-US" altLang="en-US" sz="2000" b="1" i="1" u="none">
                <a:solidFill>
                  <a:schemeClr val="accent2"/>
                </a:solidFill>
              </a:rPr>
              <a:t> </a:t>
            </a:r>
          </a:p>
          <a:p>
            <a:pPr algn="ctr" eaLnBrk="1" hangingPunct="1">
              <a:spcBef>
                <a:spcPct val="50000"/>
              </a:spcBef>
            </a:pPr>
            <a:r>
              <a:rPr lang="en-US" altLang="en-US" b="1" i="1" u="none">
                <a:solidFill>
                  <a:srgbClr val="FF0000"/>
                </a:solidFill>
              </a:rPr>
              <a:t>1 of 52 cards in the deck</a:t>
            </a:r>
          </a:p>
        </p:txBody>
      </p:sp>
      <p:sp>
        <p:nvSpPr>
          <p:cNvPr id="1040" name="Text Box 24"/>
          <p:cNvSpPr txBox="1">
            <a:spLocks noChangeArrowheads="1"/>
          </p:cNvSpPr>
          <p:nvPr/>
        </p:nvSpPr>
        <p:spPr bwMode="auto">
          <a:xfrm>
            <a:off x="381000" y="4953000"/>
            <a:ext cx="3657600" cy="132397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i="1" u="none">
                <a:solidFill>
                  <a:srgbClr val="FF0000"/>
                </a:solidFill>
              </a:rPr>
              <a:t>13 Clubs and 4 Jacks would indicate that there are 17 chances, but one of the cards is both a Jack and a club so we only have 16/52 or </a:t>
            </a:r>
            <a:r>
              <a:rPr lang="en-US" altLang="en-US" sz="1600" i="1">
                <a:solidFill>
                  <a:srgbClr val="FF0000"/>
                </a:solidFill>
              </a:rPr>
              <a:t>.307</a:t>
            </a:r>
            <a:r>
              <a:rPr lang="en-US" altLang="en-US" sz="1600" i="1" u="none">
                <a:solidFill>
                  <a:srgbClr val="FF0000"/>
                </a:solidFill>
              </a:rPr>
              <a:t> percent probability</a:t>
            </a:r>
          </a:p>
        </p:txBody>
      </p:sp>
      <p:sp>
        <p:nvSpPr>
          <p:cNvPr id="1041" name="Line 25"/>
          <p:cNvSpPr>
            <a:spLocks noChangeShapeType="1"/>
          </p:cNvSpPr>
          <p:nvPr/>
        </p:nvSpPr>
        <p:spPr bwMode="auto">
          <a:xfrm flipH="1" flipV="1">
            <a:off x="4572000" y="4267200"/>
            <a:ext cx="457200" cy="152400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56"/>
          <p:cNvSpPr>
            <a:spLocks noChangeArrowheads="1"/>
          </p:cNvSpPr>
          <p:nvPr/>
        </p:nvSpPr>
        <p:spPr bwMode="auto">
          <a:xfrm>
            <a:off x="1317625" y="-7366000"/>
            <a:ext cx="12192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67939" name="Rectangle 117"/>
          <p:cNvSpPr>
            <a:spLocks noChangeArrowheads="1"/>
          </p:cNvSpPr>
          <p:nvPr/>
        </p:nvSpPr>
        <p:spPr bwMode="auto">
          <a:xfrm>
            <a:off x="1317625" y="-7366000"/>
            <a:ext cx="12192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167940" name="Picture 4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371600"/>
            <a:ext cx="6067425" cy="462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7941" name="Rectangle 444"/>
          <p:cNvSpPr>
            <a:spLocks noGrp="1" noChangeArrowheads="1"/>
          </p:cNvSpPr>
          <p:nvPr>
            <p:ph type="ctrTitle"/>
          </p:nvPr>
        </p:nvSpPr>
        <p:spPr>
          <a:xfrm>
            <a:off x="685800" y="228600"/>
            <a:ext cx="7772400" cy="1470025"/>
          </a:xfrm>
        </p:spPr>
        <p:txBody>
          <a:bodyPr/>
          <a:lstStyle/>
          <a:p>
            <a:pPr algn="l" eaLnBrk="1" hangingPunct="1"/>
            <a:r>
              <a:rPr lang="en-US" altLang="en-US"/>
              <a:t>CSCC Relationship Diagram Example</a:t>
            </a: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1066800" y="274638"/>
            <a:ext cx="7620000" cy="1143000"/>
          </a:xfrm>
        </p:spPr>
        <p:txBody>
          <a:bodyPr/>
          <a:lstStyle/>
          <a:p>
            <a:pPr algn="l" eaLnBrk="1" hangingPunct="1"/>
            <a:r>
              <a:rPr lang="en-US" altLang="en-US" sz="4000"/>
              <a:t>Relationship Diagram</a:t>
            </a:r>
          </a:p>
        </p:txBody>
      </p:sp>
      <p:pic>
        <p:nvPicPr>
          <p:cNvPr id="168963" name="Picture 3" descr="CALC2"/>
          <p:cNvPicPr>
            <a:picLocks noGrp="1" noChangeAspect="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609600" y="457200"/>
            <a:ext cx="555625" cy="6048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8964" name="Picture 4" descr="Relationship PP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3581400"/>
            <a:ext cx="4038600"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5" name="Picture 5" descr="Relationship Diagra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1314450"/>
            <a:ext cx="4981575"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6" name="Rectangle 6"/>
          <p:cNvSpPr>
            <a:spLocks noChangeArrowheads="1"/>
          </p:cNvSpPr>
          <p:nvPr/>
        </p:nvSpPr>
        <p:spPr bwMode="auto">
          <a:xfrm>
            <a:off x="152400" y="3429000"/>
            <a:ext cx="228600" cy="3200400"/>
          </a:xfrm>
          <a:prstGeom prst="rect">
            <a:avLst/>
          </a:prstGeom>
          <a:solidFill>
            <a:srgbClr val="CBCFD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68967" name="Text Box 7"/>
          <p:cNvSpPr txBox="1">
            <a:spLocks noChangeArrowheads="1"/>
          </p:cNvSpPr>
          <p:nvPr/>
        </p:nvSpPr>
        <p:spPr bwMode="auto">
          <a:xfrm rot="-616267">
            <a:off x="336550" y="1825625"/>
            <a:ext cx="3200400" cy="156210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400" b="1" i="1" u="none">
                <a:solidFill>
                  <a:schemeClr val="accent2"/>
                </a:solidFill>
                <a:latin typeface="Times New Roman" panose="02020603050405020304" pitchFamily="18" charset="0"/>
              </a:rPr>
              <a:t>Downloadable Chart Templates from Microsoft owners of PowerPoint 2007</a:t>
            </a:r>
          </a:p>
        </p:txBody>
      </p:sp>
      <p:sp>
        <p:nvSpPr>
          <p:cNvPr id="168968" name="AutoShape 8">
            <a:hlinkClick r:id="rId6" action="ppaction://hlinksldjump" highlightClick="1"/>
          </p:cNvPr>
          <p:cNvSpPr>
            <a:spLocks noChangeArrowheads="1"/>
          </p:cNvSpPr>
          <p:nvPr/>
        </p:nvSpPr>
        <p:spPr bwMode="auto">
          <a:xfrm>
            <a:off x="4724400" y="60198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68969" name="Text Box 9"/>
          <p:cNvSpPr txBox="1">
            <a:spLocks noChangeArrowheads="1"/>
          </p:cNvSpPr>
          <p:nvPr/>
        </p:nvSpPr>
        <p:spPr bwMode="auto">
          <a:xfrm>
            <a:off x="6172200" y="6172200"/>
            <a:ext cx="2667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Relationship Diagram</a:t>
            </a:r>
          </a:p>
        </p:txBody>
      </p:sp>
      <p:sp>
        <p:nvSpPr>
          <p:cNvPr id="168970" name="Text Box 10"/>
          <p:cNvSpPr txBox="1">
            <a:spLocks noChangeArrowheads="1"/>
          </p:cNvSpPr>
          <p:nvPr/>
        </p:nvSpPr>
        <p:spPr bwMode="auto">
          <a:xfrm>
            <a:off x="4495800" y="5029200"/>
            <a:ext cx="4343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i="1" u="none"/>
              <a:t>When things get complex the diagram is worth 1000 words…</a:t>
            </a: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p:txBody>
          <a:bodyPr/>
          <a:lstStyle/>
          <a:p>
            <a:pPr algn="l" eaLnBrk="1" hangingPunct="1"/>
            <a:r>
              <a:rPr lang="en-US" altLang="en-US" sz="4000"/>
              <a:t>      Run Chart</a:t>
            </a:r>
          </a:p>
        </p:txBody>
      </p:sp>
      <p:sp>
        <p:nvSpPr>
          <p:cNvPr id="169987" name="Rectangle 3"/>
          <p:cNvSpPr>
            <a:spLocks noGrp="1" noChangeArrowheads="1"/>
          </p:cNvSpPr>
          <p:nvPr>
            <p:ph type="body" idx="1"/>
          </p:nvPr>
        </p:nvSpPr>
        <p:spPr>
          <a:xfrm>
            <a:off x="762000" y="1295400"/>
            <a:ext cx="8001000" cy="4525963"/>
          </a:xfrm>
        </p:spPr>
        <p:txBody>
          <a:bodyPr/>
          <a:lstStyle/>
          <a:p>
            <a:pPr marL="0" indent="0" eaLnBrk="1" hangingPunct="1">
              <a:buFontTx/>
              <a:buNone/>
            </a:pPr>
            <a:r>
              <a:rPr lang="en-US" altLang="en-US">
                <a:latin typeface="Times New Roman" panose="02020603050405020304" pitchFamily="18" charset="0"/>
              </a:rPr>
              <a:t>The Run Chart is used when we simply wish to see how the frequency of measures, such as is recorded in a histogram, occur over time.</a:t>
            </a:r>
            <a:r>
              <a:rPr lang="en-US" altLang="en-US" sz="2800">
                <a:latin typeface="Times New Roman" panose="02020603050405020304" pitchFamily="18" charset="0"/>
              </a:rPr>
              <a:t> </a:t>
            </a:r>
          </a:p>
          <a:p>
            <a:pPr marL="0" indent="0" eaLnBrk="1" hangingPunct="1">
              <a:buFontTx/>
              <a:buNone/>
            </a:pPr>
            <a:endParaRPr lang="en-US" altLang="en-US" sz="1600">
              <a:latin typeface="Times New Roman" panose="02020603050405020304" pitchFamily="18" charset="0"/>
            </a:endParaRPr>
          </a:p>
          <a:p>
            <a:pPr marL="0" indent="0" eaLnBrk="1" hangingPunct="1">
              <a:buFontTx/>
              <a:buNone/>
            </a:pPr>
            <a:r>
              <a:rPr lang="en-US" altLang="en-US" sz="2800" b="1" i="1">
                <a:solidFill>
                  <a:schemeClr val="accent2"/>
                </a:solidFill>
                <a:latin typeface="Times New Roman" panose="02020603050405020304" pitchFamily="18" charset="0"/>
              </a:rPr>
              <a:t>If this data is needed to analyze control of the process several methods are used depending on the source, that is whether we have variable measurements or using attributes, (pass/fail, good/bad, etc.)</a:t>
            </a:r>
            <a:r>
              <a:rPr lang="en-US" altLang="en-US" sz="2800" i="1">
                <a:solidFill>
                  <a:schemeClr val="accent2"/>
                </a:solidFill>
                <a:latin typeface="Times New Roman" panose="02020603050405020304" pitchFamily="18" charset="0"/>
              </a:rPr>
              <a:t> </a:t>
            </a:r>
            <a:r>
              <a:rPr lang="en-US" altLang="en-US" sz="2800" b="1" i="1" u="sng">
                <a:solidFill>
                  <a:schemeClr val="accent2"/>
                </a:solidFill>
                <a:latin typeface="Times New Roman" panose="02020603050405020304" pitchFamily="18" charset="0"/>
              </a:rPr>
              <a:t>Simply calculating the control limits transforms the run chart into a control chart.</a:t>
            </a:r>
          </a:p>
          <a:p>
            <a:pPr marL="0" indent="0" eaLnBrk="1" hangingPunct="1">
              <a:lnSpc>
                <a:spcPct val="90000"/>
              </a:lnSpc>
            </a:pPr>
            <a:endParaRPr lang="en-US" altLang="en-US" sz="2800" b="1" i="1" u="sng">
              <a:solidFill>
                <a:schemeClr val="accent2"/>
              </a:solidFill>
              <a:latin typeface="Times New Roman" panose="02020603050405020304" pitchFamily="18" charset="0"/>
            </a:endParaRPr>
          </a:p>
        </p:txBody>
      </p:sp>
      <p:pic>
        <p:nvPicPr>
          <p:cNvPr id="169988"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457200"/>
            <a:ext cx="5524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pPr algn="l" eaLnBrk="1" hangingPunct="1"/>
            <a:r>
              <a:rPr lang="en-US" altLang="en-US" sz="4000"/>
              <a:t>    Run Chart</a:t>
            </a:r>
          </a:p>
        </p:txBody>
      </p:sp>
      <p:sp>
        <p:nvSpPr>
          <p:cNvPr id="171011" name="Rectangle 3"/>
          <p:cNvSpPr>
            <a:spLocks noGrp="1" noChangeArrowheads="1"/>
          </p:cNvSpPr>
          <p:nvPr>
            <p:ph type="body" idx="1"/>
          </p:nvPr>
        </p:nvSpPr>
        <p:spPr>
          <a:xfrm>
            <a:off x="457200" y="1371600"/>
            <a:ext cx="8229600" cy="4525963"/>
          </a:xfrm>
        </p:spPr>
        <p:txBody>
          <a:bodyPr/>
          <a:lstStyle/>
          <a:p>
            <a:pPr marL="0" indent="0" eaLnBrk="1" hangingPunct="1">
              <a:buFontTx/>
              <a:buNone/>
            </a:pPr>
            <a:r>
              <a:rPr lang="en-US" altLang="en-US" sz="1800" b="1">
                <a:latin typeface="Times New Roman" panose="02020603050405020304" pitchFamily="18" charset="0"/>
              </a:rPr>
              <a:t>A run chart displays trends within observation points over a specified time period.  It can be used to monitor a process to see whether or not the long-range average is changing.</a:t>
            </a:r>
          </a:p>
          <a:p>
            <a:pPr marL="466725" lvl="1" eaLnBrk="1" hangingPunct="1">
              <a:buFont typeface="Wingdings" panose="05000000000000000000" pitchFamily="2" charset="2"/>
              <a:buChar char="q"/>
            </a:pPr>
            <a:r>
              <a:rPr lang="en-US" altLang="en-US" sz="1800">
                <a:latin typeface="Times New Roman" panose="02020603050405020304" pitchFamily="18" charset="0"/>
              </a:rPr>
              <a:t>Run charts are easy to construct and use. Points are plotted on the graph in the order in which they become available.  It is common to graph the results of a process such as delays, errors, rework and so on as they vary overtime.</a:t>
            </a:r>
          </a:p>
          <a:p>
            <a:pPr marL="466725" lvl="1" eaLnBrk="1" hangingPunct="1">
              <a:buFont typeface="Wingdings" panose="05000000000000000000" pitchFamily="2" charset="2"/>
              <a:buChar char="q"/>
            </a:pPr>
            <a:r>
              <a:rPr lang="en-US" altLang="en-US" sz="1800">
                <a:latin typeface="Times New Roman" panose="02020603050405020304" pitchFamily="18" charset="0"/>
              </a:rPr>
              <a:t>A danger in using a run chart is the tendency to see every variation in data as being important.  The run chart, like other charting techniques, should be used to focus attention on truly vital changes in the process.  </a:t>
            </a:r>
          </a:p>
          <a:p>
            <a:pPr marL="466725" lvl="1" eaLnBrk="1" hangingPunct="1">
              <a:buFont typeface="Wingdings" panose="05000000000000000000" pitchFamily="2" charset="2"/>
              <a:buNone/>
            </a:pPr>
            <a:r>
              <a:rPr lang="en-US" altLang="en-US" sz="1800">
                <a:latin typeface="Times New Roman" panose="02020603050405020304" pitchFamily="18" charset="0"/>
              </a:rPr>
              <a:t>	For example, when monitoring any process, it is expected that we should find an equal number of points falling above and below the average.  When six or more points "run" on one side of the average, it indicates a statistically unusual event.  </a:t>
            </a:r>
          </a:p>
          <a:p>
            <a:pPr marL="466725" lvl="1" eaLnBrk="1" hangingPunct="1">
              <a:buFont typeface="Wingdings" panose="05000000000000000000" pitchFamily="2" charset="2"/>
              <a:buChar char="q"/>
            </a:pPr>
            <a:endParaRPr lang="en-US" altLang="en-US" sz="1200">
              <a:latin typeface="Times New Roman" panose="02020603050405020304" pitchFamily="18" charset="0"/>
            </a:endParaRPr>
          </a:p>
          <a:p>
            <a:pPr marL="466725" lvl="1" eaLnBrk="1" hangingPunct="1">
              <a:buFont typeface="Wingdings" panose="05000000000000000000" pitchFamily="2" charset="2"/>
              <a:buNone/>
            </a:pPr>
            <a:r>
              <a:rPr lang="en-US" altLang="en-US" sz="1800">
                <a:latin typeface="Times New Roman" panose="02020603050405020304" pitchFamily="18" charset="0"/>
              </a:rPr>
              <a:t>	Such changes should always be investigated.  If the shift is favorable, it should be made a permanent part of the system.  If it is unfavorable, it should be eliminated.</a:t>
            </a:r>
          </a:p>
          <a:p>
            <a:pPr marL="0" indent="0" eaLnBrk="1" hangingPunct="1">
              <a:lnSpc>
                <a:spcPct val="80000"/>
              </a:lnSpc>
            </a:pPr>
            <a:endParaRPr lang="en-US" altLang="en-US" sz="1800">
              <a:latin typeface="Times New Roman" panose="02020603050405020304" pitchFamily="18" charset="0"/>
            </a:endParaRPr>
          </a:p>
        </p:txBody>
      </p:sp>
      <p:pic>
        <p:nvPicPr>
          <p:cNvPr id="171012"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663" y="533400"/>
            <a:ext cx="5699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990600" y="274638"/>
            <a:ext cx="7696200" cy="1143000"/>
          </a:xfrm>
        </p:spPr>
        <p:txBody>
          <a:bodyPr/>
          <a:lstStyle/>
          <a:p>
            <a:pPr algn="l" eaLnBrk="1" hangingPunct="1"/>
            <a:r>
              <a:rPr lang="en-US" altLang="en-US" sz="4000"/>
              <a:t>Run Chart</a:t>
            </a:r>
          </a:p>
        </p:txBody>
      </p:sp>
      <p:pic>
        <p:nvPicPr>
          <p:cNvPr id="172035" name="Picture 4" descr="CALC2"/>
          <p:cNvPicPr>
            <a:picLocks noGrp="1" noChangeAspect="1" noChangeArrowheads="1"/>
          </p:cNvPicPr>
          <p:nvPr>
            <p:ph type="body" idx="4294967295"/>
          </p:nvPr>
        </p:nvPicPr>
        <p:blipFill>
          <a:blip r:embed="rId4" cstate="print">
            <a:extLst>
              <a:ext uri="{28A0092B-C50C-407E-A947-70E740481C1C}">
                <a14:useLocalDpi xmlns:a14="http://schemas.microsoft.com/office/drawing/2010/main" val="0"/>
              </a:ext>
            </a:extLst>
          </a:blip>
          <a:srcRect/>
          <a:stretch>
            <a:fillRect/>
          </a:stretch>
        </p:blipFill>
        <p:spPr>
          <a:xfrm>
            <a:off x="527050" y="381000"/>
            <a:ext cx="595313" cy="647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2036" name="Text Box 6"/>
          <p:cNvSpPr txBox="1">
            <a:spLocks noChangeArrowheads="1"/>
          </p:cNvSpPr>
          <p:nvPr/>
        </p:nvSpPr>
        <p:spPr bwMode="auto">
          <a:xfrm>
            <a:off x="838200" y="1219200"/>
            <a:ext cx="73914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b="1" u="none"/>
              <a:t>Putting it to work:</a:t>
            </a:r>
            <a:endParaRPr lang="en-US" altLang="en-US" u="none"/>
          </a:p>
          <a:p>
            <a:pPr eaLnBrk="1" hangingPunct="1"/>
            <a:r>
              <a:rPr lang="en-US" altLang="en-US" u="none"/>
              <a:t>At its most basic; the run chart is nothing more than a single line showing a single measurement over time.  Here are several key points:</a:t>
            </a:r>
          </a:p>
        </p:txBody>
      </p:sp>
      <p:graphicFrame>
        <p:nvGraphicFramePr>
          <p:cNvPr id="172037" name="Object 7"/>
          <p:cNvGraphicFramePr>
            <a:graphicFrameLocks noGrp="1" noChangeAspect="1"/>
          </p:cNvGraphicFramePr>
          <p:nvPr>
            <p:ph idx="1"/>
          </p:nvPr>
        </p:nvGraphicFramePr>
        <p:xfrm>
          <a:off x="2514600" y="3276600"/>
          <a:ext cx="5986463" cy="2984500"/>
        </p:xfrm>
        <a:graphic>
          <a:graphicData uri="http://schemas.openxmlformats.org/presentationml/2006/ole">
            <mc:AlternateContent xmlns:mc="http://schemas.openxmlformats.org/markup-compatibility/2006">
              <mc:Choice xmlns:v="urn:schemas-microsoft-com:vml" Requires="v">
                <p:oleObj spid="_x0000_s172044" name="Worksheet" r:id="rId5" imgW="3285988" imgH="1638280" progId="Excel.Sheet.8">
                  <p:embed/>
                </p:oleObj>
              </mc:Choice>
              <mc:Fallback>
                <p:oleObj name="Worksheet" r:id="rId5" imgW="3285988" imgH="1638280" progId="Excel.Sheet.8">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4600" y="3276600"/>
                        <a:ext cx="5986463" cy="298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xfrm>
            <a:off x="685800" y="304800"/>
            <a:ext cx="7772400" cy="1143000"/>
          </a:xfrm>
        </p:spPr>
        <p:txBody>
          <a:bodyPr/>
          <a:lstStyle/>
          <a:p>
            <a:pPr eaLnBrk="1" hangingPunct="1"/>
            <a:r>
              <a:rPr lang="en-US" altLang="en-US"/>
              <a:t>Run Charts </a:t>
            </a:r>
          </a:p>
        </p:txBody>
      </p:sp>
      <p:sp>
        <p:nvSpPr>
          <p:cNvPr id="173059" name="Text Box 3"/>
          <p:cNvSpPr txBox="1">
            <a:spLocks noChangeArrowheads="1"/>
          </p:cNvSpPr>
          <p:nvPr/>
        </p:nvSpPr>
        <p:spPr bwMode="auto">
          <a:xfrm>
            <a:off x="762000" y="1282700"/>
            <a:ext cx="7620000" cy="429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indent="-22383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The run chart is a line graph of data plotted over time.</a:t>
            </a:r>
          </a:p>
          <a:p>
            <a:pPr lvl="1" eaLnBrk="1" hangingPunct="1">
              <a:spcBef>
                <a:spcPct val="50000"/>
              </a:spcBef>
              <a:buFontTx/>
              <a:buChar char="•"/>
            </a:pPr>
            <a:r>
              <a:rPr lang="en-US" altLang="en-US" sz="2400" b="1" u="none">
                <a:latin typeface="Times New Roman" panose="02020603050405020304" pitchFamily="18" charset="0"/>
              </a:rPr>
              <a:t>The plotted data can be variable (measurements) or attribute (counts) data.</a:t>
            </a:r>
          </a:p>
          <a:p>
            <a:pPr lvl="1" eaLnBrk="1" hangingPunct="1">
              <a:spcBef>
                <a:spcPct val="50000"/>
              </a:spcBef>
              <a:buFontTx/>
              <a:buChar char="•"/>
            </a:pPr>
            <a:r>
              <a:rPr lang="en-US" altLang="en-US" sz="2400" b="1" u="none">
                <a:latin typeface="Times New Roman" panose="02020603050405020304" pitchFamily="18" charset="0"/>
              </a:rPr>
              <a:t>The purpose of the run chart is to look at a systems behavior over time.</a:t>
            </a:r>
          </a:p>
          <a:p>
            <a:pPr lvl="1" eaLnBrk="1" hangingPunct="1">
              <a:spcBef>
                <a:spcPct val="50000"/>
              </a:spcBef>
              <a:buFontTx/>
              <a:buChar char="•"/>
            </a:pPr>
            <a:r>
              <a:rPr lang="en-US" altLang="en-US" sz="2400" b="1" u="none">
                <a:latin typeface="Times New Roman" panose="02020603050405020304" pitchFamily="18" charset="0"/>
              </a:rPr>
              <a:t>Trends or patterns can be easily seen and analyzed.</a:t>
            </a:r>
          </a:p>
          <a:p>
            <a:pPr lvl="1" eaLnBrk="1" hangingPunct="1">
              <a:spcBef>
                <a:spcPct val="50000"/>
              </a:spcBef>
              <a:buFontTx/>
              <a:buChar char="•"/>
            </a:pPr>
            <a:r>
              <a:rPr lang="en-US" altLang="en-US" sz="2400" b="1" u="none">
                <a:latin typeface="Times New Roman" panose="02020603050405020304" pitchFamily="18" charset="0"/>
              </a:rPr>
              <a:t>Can be used as a baseline.</a:t>
            </a:r>
          </a:p>
          <a:p>
            <a:pPr lvl="1" eaLnBrk="1" hangingPunct="1">
              <a:spcBef>
                <a:spcPct val="50000"/>
              </a:spcBef>
              <a:buFontTx/>
              <a:buChar char="•"/>
            </a:pPr>
            <a:r>
              <a:rPr lang="en-US" altLang="en-US" sz="2400" b="1" u="none">
                <a:latin typeface="Times New Roman" panose="02020603050405020304" pitchFamily="18" charset="0"/>
              </a:rPr>
              <a:t>By adding control limits it becomes a control chart, which tells you if the process is in or out of control. </a:t>
            </a: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p:txBody>
          <a:bodyPr/>
          <a:lstStyle/>
          <a:p>
            <a:pPr eaLnBrk="1" hangingPunct="1"/>
            <a:r>
              <a:rPr lang="en-US" altLang="en-US"/>
              <a:t>Run Charts </a:t>
            </a:r>
          </a:p>
        </p:txBody>
      </p:sp>
      <p:graphicFrame>
        <p:nvGraphicFramePr>
          <p:cNvPr id="174083" name="Object 3"/>
          <p:cNvGraphicFramePr>
            <a:graphicFrameLocks noChangeAspect="1"/>
          </p:cNvGraphicFramePr>
          <p:nvPr/>
        </p:nvGraphicFramePr>
        <p:xfrm>
          <a:off x="781050" y="2052638"/>
          <a:ext cx="7677150" cy="2787650"/>
        </p:xfrm>
        <a:graphic>
          <a:graphicData uri="http://schemas.openxmlformats.org/presentationml/2006/ole">
            <mc:AlternateContent xmlns:mc="http://schemas.openxmlformats.org/markup-compatibility/2006">
              <mc:Choice xmlns:v="urn:schemas-microsoft-com:vml" Requires="v">
                <p:oleObj spid="_x0000_s174091" name="Chart" r:id="rId4" imgW="7582138" imgH="2752963" progId="Excel.Chart.8">
                  <p:embed/>
                </p:oleObj>
              </mc:Choice>
              <mc:Fallback>
                <p:oleObj name="Chart" r:id="rId4" imgW="7582138" imgH="2752963"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050" y="2052638"/>
                        <a:ext cx="7677150" cy="278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4084" name="Text Box 4"/>
          <p:cNvSpPr txBox="1">
            <a:spLocks noChangeArrowheads="1"/>
          </p:cNvSpPr>
          <p:nvPr/>
        </p:nvSpPr>
        <p:spPr bwMode="auto">
          <a:xfrm>
            <a:off x="914400" y="5105400"/>
            <a:ext cx="7467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b="1" i="1" u="none">
                <a:solidFill>
                  <a:schemeClr val="accent2"/>
                </a:solidFill>
                <a:latin typeface="Times New Roman" panose="02020603050405020304" pitchFamily="18" charset="0"/>
              </a:rPr>
              <a:t>Run Charts are easily made using Microsoft Excel &amp; Chart Wizard.</a:t>
            </a:r>
            <a:endParaRPr lang="en-US" altLang="en-US" b="1" i="1">
              <a:solidFill>
                <a:schemeClr val="accent2"/>
              </a:solidFill>
              <a:latin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subTitle" idx="1"/>
          </p:nvPr>
        </p:nvSpPr>
        <p:spPr>
          <a:xfrm>
            <a:off x="914400" y="2438400"/>
            <a:ext cx="7239000" cy="2971800"/>
          </a:xfrm>
        </p:spPr>
        <p:txBody>
          <a:bodyPr/>
          <a:lstStyle/>
          <a:p>
            <a:pPr algn="l" eaLnBrk="1" hangingPunct="1">
              <a:lnSpc>
                <a:spcPct val="80000"/>
              </a:lnSpc>
            </a:pPr>
            <a:r>
              <a:rPr lang="en-US" altLang="en-US" sz="1800" b="1" i="1">
                <a:solidFill>
                  <a:schemeClr val="accent2"/>
                </a:solidFill>
                <a:latin typeface="Times New Roman" panose="02020603050405020304" pitchFamily="18" charset="0"/>
              </a:rPr>
              <a:t>For a quick example my choice was an internet site source: http://www.itl.nist.gov/ (Data Plot Reference Manual) </a:t>
            </a:r>
          </a:p>
          <a:p>
            <a:pPr algn="l" eaLnBrk="1" hangingPunct="1">
              <a:lnSpc>
                <a:spcPct val="80000"/>
              </a:lnSpc>
            </a:pPr>
            <a:endParaRPr lang="en-US" altLang="en-US" sz="1800" b="1" i="1">
              <a:solidFill>
                <a:schemeClr val="accent2"/>
              </a:solidFill>
              <a:latin typeface="Times New Roman" panose="02020603050405020304" pitchFamily="18" charset="0"/>
            </a:endParaRPr>
          </a:p>
          <a:p>
            <a:pPr algn="l" eaLnBrk="1" hangingPunct="1">
              <a:lnSpc>
                <a:spcPct val="80000"/>
              </a:lnSpc>
            </a:pPr>
            <a:r>
              <a:rPr lang="en-US" altLang="en-US" sz="1800" b="1" i="1">
                <a:solidFill>
                  <a:schemeClr val="accent2"/>
                </a:solidFill>
                <a:latin typeface="Times New Roman" panose="02020603050405020304" pitchFamily="18" charset="0"/>
              </a:rPr>
              <a:t>Government Sources are public domain and a reliable source that can be used  for a good foundation at no cost…</a:t>
            </a:r>
          </a:p>
          <a:p>
            <a:pPr algn="l" eaLnBrk="1" hangingPunct="1">
              <a:lnSpc>
                <a:spcPct val="80000"/>
              </a:lnSpc>
            </a:pPr>
            <a:endParaRPr lang="en-US" altLang="en-US" sz="1800" b="1" i="1">
              <a:solidFill>
                <a:schemeClr val="accent2"/>
              </a:solidFill>
              <a:latin typeface="Times New Roman" panose="02020603050405020304" pitchFamily="18" charset="0"/>
            </a:endParaRPr>
          </a:p>
          <a:p>
            <a:pPr algn="l" eaLnBrk="1" hangingPunct="1">
              <a:lnSpc>
                <a:spcPct val="80000"/>
              </a:lnSpc>
            </a:pPr>
            <a:r>
              <a:rPr lang="en-US" altLang="en-US" sz="1800" b="1">
                <a:latin typeface="Times New Roman" panose="02020603050405020304" pitchFamily="18" charset="0"/>
              </a:rPr>
              <a:t>These are supplemented with Microsoft Excel and Minitab examples as using these tools are more efficient, save time, and cost. This also fits with our philosophy of team learning!</a:t>
            </a:r>
          </a:p>
          <a:p>
            <a:pPr algn="l" eaLnBrk="1" hangingPunct="1">
              <a:lnSpc>
                <a:spcPct val="80000"/>
              </a:lnSpc>
            </a:pPr>
            <a:endParaRPr lang="en-US" altLang="en-US" sz="1800" b="1">
              <a:latin typeface="Times New Roman" panose="02020603050405020304" pitchFamily="18" charset="0"/>
            </a:endParaRPr>
          </a:p>
          <a:p>
            <a:pPr algn="l" eaLnBrk="1" hangingPunct="1">
              <a:lnSpc>
                <a:spcPct val="80000"/>
              </a:lnSpc>
            </a:pPr>
            <a:r>
              <a:rPr lang="en-US" altLang="en-US" sz="1800" b="1" i="1">
                <a:latin typeface="Times New Roman" panose="02020603050405020304" pitchFamily="18" charset="0"/>
              </a:rPr>
              <a:t>As CSCC AQIP teams make future presentation I would suggest using CSCC team examples and case studies!</a:t>
            </a:r>
          </a:p>
          <a:p>
            <a:pPr eaLnBrk="1" hangingPunct="1">
              <a:lnSpc>
                <a:spcPct val="80000"/>
              </a:lnSpc>
            </a:pPr>
            <a:endParaRPr lang="en-US" altLang="en-US" sz="1800" b="1" i="1">
              <a:latin typeface="Times New Roman" panose="02020603050405020304" pitchFamily="18" charset="0"/>
            </a:endParaRPr>
          </a:p>
        </p:txBody>
      </p:sp>
      <p:sp>
        <p:nvSpPr>
          <p:cNvPr id="19459" name="Text Box 4"/>
          <p:cNvSpPr txBox="1">
            <a:spLocks noChangeArrowheads="1"/>
          </p:cNvSpPr>
          <p:nvPr/>
        </p:nvSpPr>
        <p:spPr bwMode="auto">
          <a:xfrm>
            <a:off x="914400" y="533400"/>
            <a:ext cx="7543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4000" u="none"/>
              <a:t>    </a:t>
            </a:r>
          </a:p>
        </p:txBody>
      </p:sp>
      <p:pic>
        <p:nvPicPr>
          <p:cNvPr id="19460" name="Picture 5"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6325" y="381000"/>
            <a:ext cx="5524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Text Box 6"/>
          <p:cNvSpPr txBox="1">
            <a:spLocks noChangeArrowheads="1"/>
          </p:cNvSpPr>
          <p:nvPr/>
        </p:nvSpPr>
        <p:spPr bwMode="auto">
          <a:xfrm>
            <a:off x="914400" y="1371600"/>
            <a:ext cx="7467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800" u="none">
                <a:latin typeface="Times New Roman" panose="02020603050405020304" pitchFamily="18" charset="0"/>
              </a:rPr>
              <a:t>Four principle type of charts are the np-chart, the p-chart, the c-chart, and the u-chart</a:t>
            </a:r>
          </a:p>
        </p:txBody>
      </p:sp>
      <p:sp>
        <p:nvSpPr>
          <p:cNvPr id="19462" name="Text Box 9"/>
          <p:cNvSpPr txBox="1">
            <a:spLocks noChangeArrowheads="1"/>
          </p:cNvSpPr>
          <p:nvPr/>
        </p:nvSpPr>
        <p:spPr bwMode="auto">
          <a:xfrm>
            <a:off x="304800" y="6248400"/>
            <a:ext cx="274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19463" name="Rectangle 10"/>
          <p:cNvSpPr>
            <a:spLocks noGrp="1" noChangeArrowheads="1"/>
          </p:cNvSpPr>
          <p:nvPr>
            <p:ph type="ctrTitle"/>
          </p:nvPr>
        </p:nvSpPr>
        <p:spPr>
          <a:xfrm>
            <a:off x="381000" y="381000"/>
            <a:ext cx="7772400" cy="838200"/>
          </a:xfrm>
        </p:spPr>
        <p:txBody>
          <a:bodyPr/>
          <a:lstStyle/>
          <a:p>
            <a:pPr eaLnBrk="1" hangingPunct="1"/>
            <a:r>
              <a:rPr lang="en-US" altLang="en-US" sz="4000">
                <a:solidFill>
                  <a:schemeClr val="tx1"/>
                </a:solidFill>
              </a:rPr>
              <a:t>Attribute Control Charts</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685800" y="304800"/>
            <a:ext cx="7772400" cy="1143000"/>
          </a:xfrm>
        </p:spPr>
        <p:txBody>
          <a:bodyPr/>
          <a:lstStyle/>
          <a:p>
            <a:pPr eaLnBrk="1" hangingPunct="1"/>
            <a:r>
              <a:rPr lang="en-US" altLang="en-US"/>
              <a:t>Run Charts </a:t>
            </a:r>
          </a:p>
        </p:txBody>
      </p:sp>
      <p:graphicFrame>
        <p:nvGraphicFramePr>
          <p:cNvPr id="175107" name="Object 3"/>
          <p:cNvGraphicFramePr>
            <a:graphicFrameLocks noChangeAspect="1"/>
          </p:cNvGraphicFramePr>
          <p:nvPr/>
        </p:nvGraphicFramePr>
        <p:xfrm>
          <a:off x="457200" y="1600200"/>
          <a:ext cx="8229600" cy="2884488"/>
        </p:xfrm>
        <a:graphic>
          <a:graphicData uri="http://schemas.openxmlformats.org/presentationml/2006/ole">
            <mc:AlternateContent xmlns:mc="http://schemas.openxmlformats.org/markup-compatibility/2006">
              <mc:Choice xmlns:v="urn:schemas-microsoft-com:vml" Requires="v">
                <p:oleObj spid="_x0000_s175115" name="Chart" r:id="rId4" imgW="7582138" imgH="2657713" progId="Excel.Chart.8">
                  <p:embed/>
                </p:oleObj>
              </mc:Choice>
              <mc:Fallback>
                <p:oleObj name="Chart" r:id="rId4" imgW="7582138" imgH="2657713"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600200"/>
                        <a:ext cx="8229600" cy="288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5108" name="Text Box 4"/>
          <p:cNvSpPr txBox="1">
            <a:spLocks noChangeArrowheads="1"/>
          </p:cNvSpPr>
          <p:nvPr/>
        </p:nvSpPr>
        <p:spPr bwMode="auto">
          <a:xfrm>
            <a:off x="647700" y="4724400"/>
            <a:ext cx="8191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rgbClr val="FF0000"/>
                </a:solidFill>
                <a:latin typeface="Times New Roman" panose="02020603050405020304" pitchFamily="18" charset="0"/>
              </a:rPr>
              <a:t>By adding upper and lower control limits the chart shows a process that is not in control or predictable</a:t>
            </a:r>
          </a:p>
        </p:txBody>
      </p:sp>
      <p:sp>
        <p:nvSpPr>
          <p:cNvPr id="2" name="Action Button: Home 1">
            <a:hlinkClick r:id="rId6" action="ppaction://hlinksldjump" highlightClick="1"/>
          </p:cNvPr>
          <p:cNvSpPr/>
          <p:nvPr/>
        </p:nvSpPr>
        <p:spPr bwMode="auto">
          <a:xfrm>
            <a:off x="7162800" y="5546725"/>
            <a:ext cx="762000" cy="854075"/>
          </a:xfrm>
          <a:prstGeom prst="actionButtonHom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200" b="0" i="0" u="sng" strike="noStrike" cap="none" normalizeH="0" baseline="0">
              <a:ln>
                <a:noFill/>
              </a:ln>
              <a:solidFill>
                <a:schemeClr val="tx1"/>
              </a:solidFill>
              <a:effectLst/>
              <a:latin typeface="Arial" pitchFamily="34" charset="0"/>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685800" y="152400"/>
            <a:ext cx="7772400" cy="1143000"/>
          </a:xfrm>
        </p:spPr>
        <p:txBody>
          <a:bodyPr/>
          <a:lstStyle/>
          <a:p>
            <a:pPr algn="l" eaLnBrk="1" hangingPunct="1"/>
            <a:r>
              <a:rPr lang="en-US" altLang="en-US"/>
              <a:t>    Sampling</a:t>
            </a:r>
          </a:p>
        </p:txBody>
      </p:sp>
      <p:sp>
        <p:nvSpPr>
          <p:cNvPr id="176131" name="Text Box 3"/>
          <p:cNvSpPr txBox="1">
            <a:spLocks noChangeArrowheads="1"/>
          </p:cNvSpPr>
          <p:nvPr/>
        </p:nvSpPr>
        <p:spPr bwMode="auto">
          <a:xfrm>
            <a:off x="990600" y="2895600"/>
            <a:ext cx="7067550"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1363" indent="-284163"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b="1" u="none">
                <a:latin typeface="Times New Roman" panose="02020603050405020304" pitchFamily="18" charset="0"/>
              </a:rPr>
              <a:t>Sampling may be:</a:t>
            </a:r>
          </a:p>
          <a:p>
            <a:pPr lvl="1" eaLnBrk="1" hangingPunct="1">
              <a:spcBef>
                <a:spcPct val="50000"/>
              </a:spcBef>
              <a:buFontTx/>
              <a:buChar char="•"/>
            </a:pPr>
            <a:r>
              <a:rPr lang="en-US" altLang="en-US" sz="2000" b="1" u="none">
                <a:latin typeface="Times New Roman" panose="02020603050405020304" pitchFamily="18" charset="0"/>
              </a:rPr>
              <a:t>A survey of a select population of people</a:t>
            </a:r>
          </a:p>
          <a:p>
            <a:pPr lvl="1" eaLnBrk="1" hangingPunct="1">
              <a:spcBef>
                <a:spcPct val="50000"/>
              </a:spcBef>
              <a:buFontTx/>
              <a:buChar char="•"/>
            </a:pPr>
            <a:r>
              <a:rPr lang="en-US" altLang="en-US" sz="2000" b="1" u="none">
                <a:latin typeface="Times New Roman" panose="02020603050405020304" pitchFamily="18" charset="0"/>
              </a:rPr>
              <a:t>A taste test for a batch of beer, ice-cream, etc. </a:t>
            </a:r>
          </a:p>
          <a:p>
            <a:pPr lvl="1" eaLnBrk="1" hangingPunct="1">
              <a:spcBef>
                <a:spcPct val="50000"/>
              </a:spcBef>
              <a:buFontTx/>
              <a:buChar char="•"/>
            </a:pPr>
            <a:r>
              <a:rPr lang="en-US" altLang="en-US" sz="2000" b="1" u="none">
                <a:latin typeface="Times New Roman" panose="02020603050405020304" pitchFamily="18" charset="0"/>
              </a:rPr>
              <a:t>A color match from a batch of paint</a:t>
            </a:r>
          </a:p>
          <a:p>
            <a:pPr lvl="1" eaLnBrk="1" hangingPunct="1">
              <a:spcBef>
                <a:spcPct val="50000"/>
              </a:spcBef>
              <a:buFontTx/>
              <a:buChar char="•"/>
            </a:pPr>
            <a:r>
              <a:rPr lang="en-US" altLang="en-US" sz="2000" b="1" u="none">
                <a:latin typeface="Times New Roman" panose="02020603050405020304" pitchFamily="18" charset="0"/>
              </a:rPr>
              <a:t>A hardness test of a lot of steel products</a:t>
            </a:r>
          </a:p>
          <a:p>
            <a:pPr lvl="1" eaLnBrk="1" hangingPunct="1">
              <a:spcBef>
                <a:spcPct val="50000"/>
              </a:spcBef>
              <a:buFontTx/>
              <a:buChar char="•"/>
            </a:pPr>
            <a:r>
              <a:rPr lang="en-US" altLang="en-US" sz="2000" b="1" u="none">
                <a:latin typeface="Times New Roman" panose="02020603050405020304" pitchFamily="18" charset="0"/>
              </a:rPr>
              <a:t>A lot size for a control chart</a:t>
            </a:r>
            <a:endParaRPr lang="en-US" altLang="en-US" sz="2400" b="1" u="none">
              <a:latin typeface="Times New Roman" panose="02020603050405020304" pitchFamily="18" charset="0"/>
            </a:endParaRPr>
          </a:p>
        </p:txBody>
      </p:sp>
      <p:pic>
        <p:nvPicPr>
          <p:cNvPr id="176132"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0263" y="381000"/>
            <a:ext cx="5699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6133" name="Text Box 5"/>
          <p:cNvSpPr txBox="1">
            <a:spLocks noChangeArrowheads="1"/>
          </p:cNvSpPr>
          <p:nvPr/>
        </p:nvSpPr>
        <p:spPr bwMode="auto">
          <a:xfrm>
            <a:off x="7010400" y="6172200"/>
            <a:ext cx="1828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u="none">
                <a:latin typeface="Times New Roman" panose="02020603050405020304" pitchFamily="18" charset="0"/>
              </a:rPr>
              <a:t>Sampling</a:t>
            </a:r>
            <a:r>
              <a:rPr lang="en-US" altLang="en-US" sz="2000" b="1" i="1" u="none">
                <a:latin typeface="Times New Roman" panose="02020603050405020304" pitchFamily="18" charset="0"/>
              </a:rPr>
              <a:t> </a:t>
            </a:r>
          </a:p>
        </p:txBody>
      </p:sp>
      <p:sp>
        <p:nvSpPr>
          <p:cNvPr id="176134" name="Text Box 6"/>
          <p:cNvSpPr txBox="1">
            <a:spLocks noChangeArrowheads="1"/>
          </p:cNvSpPr>
          <p:nvPr/>
        </p:nvSpPr>
        <p:spPr bwMode="auto">
          <a:xfrm>
            <a:off x="990600" y="1143000"/>
            <a:ext cx="7086600" cy="160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latin typeface="Times New Roman" panose="02020603050405020304" pitchFamily="18" charset="0"/>
              </a:rPr>
              <a:t>Sampling</a:t>
            </a:r>
            <a:r>
              <a:rPr lang="en-US" altLang="en-US" sz="1800" u="none">
                <a:latin typeface="Times New Roman" panose="02020603050405020304" pitchFamily="18" charset="0"/>
              </a:rPr>
              <a:t> is that part of statistical practice concerned with the selection of individual observations intended to yield some knowledge about a population of concern, mainly for the purposes of statistical deduction. </a:t>
            </a:r>
          </a:p>
          <a:p>
            <a:pPr eaLnBrk="1" hangingPunct="1">
              <a:spcBef>
                <a:spcPct val="50000"/>
              </a:spcBef>
            </a:pPr>
            <a:r>
              <a:rPr lang="en-US" altLang="en-US" sz="1800" u="none">
                <a:latin typeface="Times New Roman" panose="02020603050405020304" pitchFamily="18" charset="0"/>
              </a:rPr>
              <a:t>Sample measurements of one or more properties (length, location, etc.) are used to describe the population it came from</a:t>
            </a: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685800" y="304800"/>
            <a:ext cx="7772400" cy="1143000"/>
          </a:xfrm>
        </p:spPr>
        <p:txBody>
          <a:bodyPr/>
          <a:lstStyle/>
          <a:p>
            <a:pPr algn="l" eaLnBrk="1" hangingPunct="1"/>
            <a:r>
              <a:rPr lang="en-US" altLang="en-US" sz="4000"/>
              <a:t>    Sampling</a:t>
            </a:r>
          </a:p>
        </p:txBody>
      </p:sp>
      <p:sp>
        <p:nvSpPr>
          <p:cNvPr id="177155" name="Text Box 3"/>
          <p:cNvSpPr txBox="1">
            <a:spLocks noChangeArrowheads="1"/>
          </p:cNvSpPr>
          <p:nvPr/>
        </p:nvSpPr>
        <p:spPr bwMode="auto">
          <a:xfrm>
            <a:off x="1162050" y="1647825"/>
            <a:ext cx="6819900" cy="356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69863" indent="-169863" eaLnBrk="0" hangingPunct="0">
              <a:defRPr sz="2200" u="sng">
                <a:solidFill>
                  <a:schemeClr val="tx1"/>
                </a:solidFill>
                <a:latin typeface="Arial" panose="020B0604020202020204" pitchFamily="34" charset="0"/>
              </a:defRPr>
            </a:lvl1pPr>
            <a:lvl2pPr marL="741363" indent="-284163"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buFontTx/>
              <a:buChar char="•"/>
            </a:pPr>
            <a:r>
              <a:rPr lang="en-US" altLang="en-US" sz="2400" b="1" u="none">
                <a:latin typeface="Times New Roman" panose="02020603050405020304" pitchFamily="18" charset="0"/>
              </a:rPr>
              <a:t>Sampling is the tool that guides the quantitative study of a system. </a:t>
            </a:r>
          </a:p>
          <a:p>
            <a:pPr eaLnBrk="1" hangingPunct="1">
              <a:spcBef>
                <a:spcPct val="50000"/>
              </a:spcBef>
              <a:buFontTx/>
              <a:buChar char="•"/>
            </a:pPr>
            <a:r>
              <a:rPr lang="en-US" altLang="en-US" sz="2400" b="1" u="none">
                <a:latin typeface="Times New Roman" panose="02020603050405020304" pitchFamily="18" charset="0"/>
              </a:rPr>
              <a:t>Sampling is used to reduce cost</a:t>
            </a:r>
          </a:p>
          <a:p>
            <a:pPr eaLnBrk="1" hangingPunct="1">
              <a:spcBef>
                <a:spcPct val="50000"/>
              </a:spcBef>
              <a:buFontTx/>
              <a:buChar char="•"/>
            </a:pPr>
            <a:r>
              <a:rPr lang="en-US" altLang="en-US" sz="2400" b="1" u="none">
                <a:latin typeface="Times New Roman" panose="02020603050405020304" pitchFamily="18" charset="0"/>
              </a:rPr>
              <a:t>Sampling is used to improve statistical accuracy</a:t>
            </a:r>
          </a:p>
          <a:p>
            <a:pPr eaLnBrk="1" hangingPunct="1">
              <a:spcBef>
                <a:spcPct val="50000"/>
              </a:spcBef>
              <a:buFontTx/>
              <a:buChar char="•"/>
            </a:pPr>
            <a:r>
              <a:rPr lang="en-US" altLang="en-US" sz="2400" b="1" u="none">
                <a:latin typeface="Times New Roman" panose="02020603050405020304" pitchFamily="18" charset="0"/>
              </a:rPr>
              <a:t>Sample frequency depends on:</a:t>
            </a:r>
          </a:p>
          <a:p>
            <a:pPr lvl="1" eaLnBrk="1" hangingPunct="1">
              <a:spcBef>
                <a:spcPct val="50000"/>
              </a:spcBef>
              <a:buFontTx/>
              <a:buChar char="•"/>
            </a:pPr>
            <a:r>
              <a:rPr lang="en-US" altLang="en-US" sz="2400" b="1" u="none">
                <a:latin typeface="Times New Roman" panose="02020603050405020304" pitchFamily="18" charset="0"/>
              </a:rPr>
              <a:t>The process shape </a:t>
            </a:r>
          </a:p>
          <a:p>
            <a:pPr lvl="1" eaLnBrk="1" hangingPunct="1">
              <a:spcBef>
                <a:spcPct val="50000"/>
              </a:spcBef>
              <a:buFontTx/>
              <a:buChar char="•"/>
            </a:pPr>
            <a:r>
              <a:rPr lang="en-US" altLang="en-US" sz="2400" b="1" u="none">
                <a:latin typeface="Times New Roman" panose="02020603050405020304" pitchFamily="18" charset="0"/>
              </a:rPr>
              <a:t>How fast a process changes</a:t>
            </a:r>
          </a:p>
        </p:txBody>
      </p:sp>
      <p:pic>
        <p:nvPicPr>
          <p:cNvPr id="177156"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3810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7157" name="Text Box 5"/>
          <p:cNvSpPr txBox="1">
            <a:spLocks noChangeArrowheads="1"/>
          </p:cNvSpPr>
          <p:nvPr/>
        </p:nvSpPr>
        <p:spPr bwMode="auto">
          <a:xfrm>
            <a:off x="7010400" y="6172200"/>
            <a:ext cx="1828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u="none">
                <a:latin typeface="Times New Roman" panose="02020603050405020304" pitchFamily="18" charset="0"/>
              </a:rPr>
              <a:t>Sampling</a:t>
            </a:r>
            <a:r>
              <a:rPr lang="en-US" altLang="en-US" sz="2000" b="1" i="1" u="none">
                <a:latin typeface="Times New Roman" panose="02020603050405020304" pitchFamily="18" charset="0"/>
              </a:rPr>
              <a:t> </a:t>
            </a: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685800" y="152400"/>
            <a:ext cx="7772400" cy="1143000"/>
          </a:xfrm>
        </p:spPr>
        <p:txBody>
          <a:bodyPr/>
          <a:lstStyle/>
          <a:p>
            <a:pPr algn="l" eaLnBrk="1" hangingPunct="1"/>
            <a:r>
              <a:rPr lang="en-US" altLang="en-US" sz="4000"/>
              <a:t>    Sampling</a:t>
            </a:r>
          </a:p>
        </p:txBody>
      </p:sp>
      <p:sp>
        <p:nvSpPr>
          <p:cNvPr id="178179" name="Text Box 3"/>
          <p:cNvSpPr txBox="1">
            <a:spLocks noChangeArrowheads="1"/>
          </p:cNvSpPr>
          <p:nvPr/>
        </p:nvSpPr>
        <p:spPr bwMode="auto">
          <a:xfrm>
            <a:off x="990600" y="1219200"/>
            <a:ext cx="7162800" cy="210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Because sampling is a mental process of deciding how</a:t>
            </a:r>
            <a:r>
              <a:rPr lang="en-US" altLang="en-US" sz="2400" b="1" u="none">
                <a:latin typeface="Times New Roman" panose="02020603050405020304" pitchFamily="18" charset="0"/>
              </a:rPr>
              <a:t> </a:t>
            </a:r>
            <a:r>
              <a:rPr lang="en-US" altLang="en-US" sz="2400" b="1" u="none">
                <a:solidFill>
                  <a:schemeClr val="accent2"/>
                </a:solidFill>
                <a:latin typeface="Times New Roman" panose="02020603050405020304" pitchFamily="18" charset="0"/>
              </a:rPr>
              <a:t>much data to collect and how often to gather it, it is difficult to picture. </a:t>
            </a:r>
          </a:p>
          <a:p>
            <a:pPr eaLnBrk="1" hangingPunct="1">
              <a:spcBef>
                <a:spcPct val="50000"/>
              </a:spcBef>
            </a:pPr>
            <a:r>
              <a:rPr lang="en-US" altLang="en-US" sz="2400" b="1" u="none">
                <a:latin typeface="Times New Roman" panose="02020603050405020304" pitchFamily="18" charset="0"/>
              </a:rPr>
              <a:t>Using a “Data Gathering Form” gives us a starting Place.</a:t>
            </a:r>
          </a:p>
        </p:txBody>
      </p:sp>
      <p:graphicFrame>
        <p:nvGraphicFramePr>
          <p:cNvPr id="369721" name="Group 57"/>
          <p:cNvGraphicFramePr>
            <a:graphicFrameLocks noGrp="1"/>
          </p:cNvGraphicFramePr>
          <p:nvPr/>
        </p:nvGraphicFramePr>
        <p:xfrm>
          <a:off x="609600" y="3429000"/>
          <a:ext cx="8001000" cy="1798638"/>
        </p:xfrm>
        <a:graphic>
          <a:graphicData uri="http://schemas.openxmlformats.org/drawingml/2006/table">
            <a:tbl>
              <a:tblPr/>
              <a:tblGrid>
                <a:gridCol w="2165350">
                  <a:extLst>
                    <a:ext uri="{9D8B030D-6E8A-4147-A177-3AD203B41FA5}">
                      <a16:colId xmlns:a16="http://schemas.microsoft.com/office/drawing/2014/main" val="20000"/>
                    </a:ext>
                  </a:extLst>
                </a:gridCol>
                <a:gridCol w="971550">
                  <a:extLst>
                    <a:ext uri="{9D8B030D-6E8A-4147-A177-3AD203B41FA5}">
                      <a16:colId xmlns:a16="http://schemas.microsoft.com/office/drawing/2014/main" val="20001"/>
                    </a:ext>
                  </a:extLst>
                </a:gridCol>
                <a:gridCol w="973138">
                  <a:extLst>
                    <a:ext uri="{9D8B030D-6E8A-4147-A177-3AD203B41FA5}">
                      <a16:colId xmlns:a16="http://schemas.microsoft.com/office/drawing/2014/main" val="20002"/>
                    </a:ext>
                  </a:extLst>
                </a:gridCol>
                <a:gridCol w="971550">
                  <a:extLst>
                    <a:ext uri="{9D8B030D-6E8A-4147-A177-3AD203B41FA5}">
                      <a16:colId xmlns:a16="http://schemas.microsoft.com/office/drawing/2014/main" val="20003"/>
                    </a:ext>
                  </a:extLst>
                </a:gridCol>
                <a:gridCol w="974725">
                  <a:extLst>
                    <a:ext uri="{9D8B030D-6E8A-4147-A177-3AD203B41FA5}">
                      <a16:colId xmlns:a16="http://schemas.microsoft.com/office/drawing/2014/main" val="20004"/>
                    </a:ext>
                  </a:extLst>
                </a:gridCol>
                <a:gridCol w="1093787">
                  <a:extLst>
                    <a:ext uri="{9D8B030D-6E8A-4147-A177-3AD203B41FA5}">
                      <a16:colId xmlns:a16="http://schemas.microsoft.com/office/drawing/2014/main" val="20005"/>
                    </a:ext>
                  </a:extLst>
                </a:gridCol>
                <a:gridCol w="850900">
                  <a:extLst>
                    <a:ext uri="{9D8B030D-6E8A-4147-A177-3AD203B41FA5}">
                      <a16:colId xmlns:a16="http://schemas.microsoft.com/office/drawing/2014/main" val="20006"/>
                    </a:ext>
                  </a:extLst>
                </a:gridCol>
              </a:tblGrid>
              <a:tr h="482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What Data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How</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How Much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How Often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Where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Method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Who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279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000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04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pic>
        <p:nvPicPr>
          <p:cNvPr id="178230" name="Picture 5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286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8231" name="Text Box 58"/>
          <p:cNvSpPr txBox="1">
            <a:spLocks noChangeArrowheads="1"/>
          </p:cNvSpPr>
          <p:nvPr/>
        </p:nvSpPr>
        <p:spPr bwMode="auto">
          <a:xfrm>
            <a:off x="7010400" y="6172200"/>
            <a:ext cx="1828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u="none">
                <a:latin typeface="Times New Roman" panose="02020603050405020304" pitchFamily="18" charset="0"/>
              </a:rPr>
              <a:t>Sampling</a:t>
            </a:r>
            <a:r>
              <a:rPr lang="en-US" altLang="en-US" sz="2000" b="1" i="1" u="none">
                <a:latin typeface="Times New Roman" panose="02020603050405020304" pitchFamily="18" charset="0"/>
              </a:rPr>
              <a:t> </a:t>
            </a: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685800" y="152400"/>
            <a:ext cx="7772400" cy="1143000"/>
          </a:xfrm>
        </p:spPr>
        <p:txBody>
          <a:bodyPr/>
          <a:lstStyle/>
          <a:p>
            <a:pPr algn="l" eaLnBrk="1" hangingPunct="1"/>
            <a:r>
              <a:rPr lang="en-US" altLang="en-US" sz="4000"/>
              <a:t>    Sampling Steps</a:t>
            </a:r>
          </a:p>
        </p:txBody>
      </p:sp>
      <p:sp>
        <p:nvSpPr>
          <p:cNvPr id="179203" name="Text Box 3"/>
          <p:cNvSpPr txBox="1">
            <a:spLocks noChangeArrowheads="1"/>
          </p:cNvSpPr>
          <p:nvPr/>
        </p:nvSpPr>
        <p:spPr bwMode="auto">
          <a:xfrm>
            <a:off x="1066800" y="1295400"/>
            <a:ext cx="7010400" cy="454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635000" indent="-40163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2400" b="1" u="none">
                <a:latin typeface="Times New Roman" panose="02020603050405020304" pitchFamily="18" charset="0"/>
              </a:rPr>
              <a:t>The following steps assures that the system to be </a:t>
            </a:r>
            <a:r>
              <a:rPr lang="en-US" altLang="en-US" sz="2400" b="1" u="none">
                <a:solidFill>
                  <a:schemeClr val="accent2"/>
                </a:solidFill>
                <a:latin typeface="Times New Roman" panose="02020603050405020304" pitchFamily="18" charset="0"/>
              </a:rPr>
              <a:t>improved has been described, a flow chart has been developed, and the data to be gathered has been determined and operationally defined.</a:t>
            </a:r>
          </a:p>
          <a:p>
            <a:pPr lvl="1" eaLnBrk="1" hangingPunct="1">
              <a:spcBef>
                <a:spcPct val="30000"/>
              </a:spcBef>
              <a:buFontTx/>
              <a:buAutoNum type="arabicPeriod"/>
            </a:pPr>
            <a:r>
              <a:rPr lang="en-US" altLang="en-US" sz="2400" b="1" u="none">
                <a:latin typeface="Times New Roman" panose="02020603050405020304" pitchFamily="18" charset="0"/>
              </a:rPr>
              <a:t>Determine the question you are asking of the data</a:t>
            </a:r>
          </a:p>
          <a:p>
            <a:pPr lvl="1" eaLnBrk="1" hangingPunct="1">
              <a:spcBef>
                <a:spcPct val="30000"/>
              </a:spcBef>
              <a:buFontTx/>
              <a:buAutoNum type="arabicPeriod"/>
            </a:pPr>
            <a:r>
              <a:rPr lang="en-US" altLang="en-US" sz="2400" b="1" u="none">
                <a:latin typeface="Times New Roman" panose="02020603050405020304" pitchFamily="18" charset="0"/>
              </a:rPr>
              <a:t>Determine the frequency (how often) of the sampling</a:t>
            </a:r>
          </a:p>
          <a:p>
            <a:pPr lvl="1" eaLnBrk="1" hangingPunct="1">
              <a:spcBef>
                <a:spcPct val="30000"/>
              </a:spcBef>
              <a:buFontTx/>
              <a:buAutoNum type="arabicPeriod"/>
            </a:pPr>
            <a:r>
              <a:rPr lang="en-US" altLang="en-US" sz="2400" b="1" u="none">
                <a:latin typeface="Times New Roman" panose="02020603050405020304" pitchFamily="18" charset="0"/>
              </a:rPr>
              <a:t>Determine the actual frequency times</a:t>
            </a:r>
          </a:p>
          <a:p>
            <a:pPr lvl="1" eaLnBrk="1" hangingPunct="1">
              <a:spcBef>
                <a:spcPct val="30000"/>
              </a:spcBef>
              <a:buFontTx/>
              <a:buAutoNum type="arabicPeriod"/>
            </a:pPr>
            <a:r>
              <a:rPr lang="en-US" altLang="en-US" sz="2400" b="1" u="none">
                <a:latin typeface="Times New Roman" panose="02020603050405020304" pitchFamily="18" charset="0"/>
              </a:rPr>
              <a:t>Select the subgroup (sample size) for variable or attribute data.</a:t>
            </a:r>
          </a:p>
        </p:txBody>
      </p:sp>
      <p:pic>
        <p:nvPicPr>
          <p:cNvPr id="179204"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286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05" name="Text Box 5"/>
          <p:cNvSpPr txBox="1">
            <a:spLocks noChangeArrowheads="1"/>
          </p:cNvSpPr>
          <p:nvPr/>
        </p:nvSpPr>
        <p:spPr bwMode="auto">
          <a:xfrm>
            <a:off x="7010400" y="6172200"/>
            <a:ext cx="1828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u="none">
                <a:latin typeface="Times New Roman" panose="02020603050405020304" pitchFamily="18" charset="0"/>
              </a:rPr>
              <a:t>Sampling</a:t>
            </a:r>
            <a:r>
              <a:rPr lang="en-US" altLang="en-US" sz="2000" b="1" i="1" u="none">
                <a:latin typeface="Times New Roman" panose="02020603050405020304" pitchFamily="18" charset="0"/>
              </a:rPr>
              <a:t> </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685800" y="838200"/>
            <a:ext cx="7772400" cy="1143000"/>
          </a:xfrm>
        </p:spPr>
        <p:txBody>
          <a:bodyPr/>
          <a:lstStyle/>
          <a:p>
            <a:pPr algn="l" eaLnBrk="1" hangingPunct="1"/>
            <a:r>
              <a:rPr lang="en-US" altLang="en-US" sz="4000">
                <a:solidFill>
                  <a:schemeClr val="tx1"/>
                </a:solidFill>
              </a:rPr>
              <a:t>    Determine the question you are asking of the data…</a:t>
            </a:r>
            <a:br>
              <a:rPr lang="en-US" altLang="en-US" sz="2400" b="1">
                <a:solidFill>
                  <a:schemeClr val="tx1"/>
                </a:solidFill>
              </a:rPr>
            </a:br>
            <a:endParaRPr lang="en-US" altLang="en-US" sz="2400" b="1">
              <a:solidFill>
                <a:schemeClr val="tx1"/>
              </a:solidFill>
            </a:endParaRPr>
          </a:p>
        </p:txBody>
      </p:sp>
      <p:graphicFrame>
        <p:nvGraphicFramePr>
          <p:cNvPr id="180227" name="Object 3"/>
          <p:cNvGraphicFramePr>
            <a:graphicFrameLocks noChangeAspect="1"/>
          </p:cNvGraphicFramePr>
          <p:nvPr/>
        </p:nvGraphicFramePr>
        <p:xfrm>
          <a:off x="647700" y="3429000"/>
          <a:ext cx="7848600" cy="1622425"/>
        </p:xfrm>
        <a:graphic>
          <a:graphicData uri="http://schemas.openxmlformats.org/presentationml/2006/ole">
            <mc:AlternateContent xmlns:mc="http://schemas.openxmlformats.org/markup-compatibility/2006">
              <mc:Choice xmlns:v="urn:schemas-microsoft-com:vml" Requires="v">
                <p:oleObj spid="_x0000_s180237" name="Worksheet" r:id="rId4" imgW="4886228" imgH="1009498" progId="Excel.Sheet.8">
                  <p:embed/>
                </p:oleObj>
              </mc:Choice>
              <mc:Fallback>
                <p:oleObj name="Worksheet" r:id="rId4" imgW="4886228" imgH="1009498" progId="Excel.Shee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 y="3429000"/>
                        <a:ext cx="7848600" cy="162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0228" name="Text Box 4"/>
          <p:cNvSpPr txBox="1">
            <a:spLocks noChangeArrowheads="1"/>
          </p:cNvSpPr>
          <p:nvPr/>
        </p:nvSpPr>
        <p:spPr bwMode="auto">
          <a:xfrm>
            <a:off x="952500" y="2133600"/>
            <a:ext cx="7239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rgbClr val="FF0000"/>
                </a:solidFill>
                <a:latin typeface="Times New Roman" panose="02020603050405020304" pitchFamily="18" charset="0"/>
              </a:rPr>
              <a:t>The following data will be used to answer different questions?</a:t>
            </a:r>
          </a:p>
        </p:txBody>
      </p:sp>
      <p:pic>
        <p:nvPicPr>
          <p:cNvPr id="180229" name="Picture 5" descr="CALC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609600"/>
            <a:ext cx="50006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0230" name="Text Box 6"/>
          <p:cNvSpPr txBox="1">
            <a:spLocks noChangeArrowheads="1"/>
          </p:cNvSpPr>
          <p:nvPr/>
        </p:nvSpPr>
        <p:spPr bwMode="auto">
          <a:xfrm>
            <a:off x="7010400" y="6172200"/>
            <a:ext cx="1828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u="none">
                <a:latin typeface="Times New Roman" panose="02020603050405020304" pitchFamily="18" charset="0"/>
              </a:rPr>
              <a:t>Sampling</a:t>
            </a:r>
            <a:r>
              <a:rPr lang="en-US" altLang="en-US" sz="2000" b="1" i="1" u="none">
                <a:latin typeface="Times New Roman" panose="02020603050405020304" pitchFamily="18" charset="0"/>
              </a:rPr>
              <a:t> </a:t>
            </a: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idx="4294967295"/>
          </p:nvPr>
        </p:nvSpPr>
        <p:spPr>
          <a:xfrm>
            <a:off x="381000" y="0"/>
            <a:ext cx="8382000" cy="1143000"/>
          </a:xfrm>
        </p:spPr>
        <p:txBody>
          <a:bodyPr/>
          <a:lstStyle/>
          <a:p>
            <a:pPr algn="l" eaLnBrk="1" hangingPunct="1"/>
            <a:r>
              <a:rPr lang="en-US" altLang="en-US" sz="4000"/>
              <a:t>How the students compare weekly?</a:t>
            </a:r>
          </a:p>
        </p:txBody>
      </p:sp>
      <p:graphicFrame>
        <p:nvGraphicFramePr>
          <p:cNvPr id="181251" name="Object 3"/>
          <p:cNvGraphicFramePr>
            <a:graphicFrameLocks noChangeAspect="1"/>
          </p:cNvGraphicFramePr>
          <p:nvPr/>
        </p:nvGraphicFramePr>
        <p:xfrm>
          <a:off x="1066800" y="1157288"/>
          <a:ext cx="7010400" cy="4543425"/>
        </p:xfrm>
        <a:graphic>
          <a:graphicData uri="http://schemas.openxmlformats.org/presentationml/2006/ole">
            <mc:AlternateContent xmlns:mc="http://schemas.openxmlformats.org/markup-compatibility/2006">
              <mc:Choice xmlns:v="urn:schemas-microsoft-com:vml" Requires="v">
                <p:oleObj spid="_x0000_s181259" name="Chart" r:id="rId4" imgW="3600688" imgH="2333863" progId="Excel.Chart.8">
                  <p:embed/>
                </p:oleObj>
              </mc:Choice>
              <mc:Fallback>
                <p:oleObj name="Chart" r:id="rId4" imgW="3600688" imgH="2333863"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1157288"/>
                        <a:ext cx="7010400" cy="454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1252" name="Text Box 5"/>
          <p:cNvSpPr txBox="1">
            <a:spLocks noChangeArrowheads="1"/>
          </p:cNvSpPr>
          <p:nvPr/>
        </p:nvSpPr>
        <p:spPr bwMode="auto">
          <a:xfrm>
            <a:off x="7010400" y="6172200"/>
            <a:ext cx="1828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u="none">
                <a:latin typeface="Times New Roman" panose="02020603050405020304" pitchFamily="18" charset="0"/>
              </a:rPr>
              <a:t>Sampling</a:t>
            </a:r>
            <a:r>
              <a:rPr lang="en-US" altLang="en-US" sz="2000" b="1" i="1" u="none">
                <a:latin typeface="Times New Roman" panose="02020603050405020304" pitchFamily="18" charset="0"/>
              </a:rPr>
              <a:t> </a:t>
            </a: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xfrm>
            <a:off x="685800" y="304800"/>
            <a:ext cx="7772400" cy="1143000"/>
          </a:xfrm>
        </p:spPr>
        <p:txBody>
          <a:bodyPr/>
          <a:lstStyle/>
          <a:p>
            <a:pPr eaLnBrk="1" hangingPunct="1"/>
            <a:r>
              <a:rPr lang="en-US" altLang="en-US"/>
              <a:t>Is there any difference weekly </a:t>
            </a:r>
          </a:p>
        </p:txBody>
      </p:sp>
      <p:graphicFrame>
        <p:nvGraphicFramePr>
          <p:cNvPr id="182275" name="Object 3"/>
          <p:cNvGraphicFramePr>
            <a:graphicFrameLocks noChangeAspect="1"/>
          </p:cNvGraphicFramePr>
          <p:nvPr/>
        </p:nvGraphicFramePr>
        <p:xfrm>
          <a:off x="1390650" y="1371600"/>
          <a:ext cx="6362700" cy="3013075"/>
        </p:xfrm>
        <a:graphic>
          <a:graphicData uri="http://schemas.openxmlformats.org/presentationml/2006/ole">
            <mc:AlternateContent xmlns:mc="http://schemas.openxmlformats.org/markup-compatibility/2006">
              <mc:Choice xmlns:v="urn:schemas-microsoft-com:vml" Requires="v">
                <p:oleObj spid="_x0000_s182290" name="Chart" r:id="rId4" imgW="3600688" imgH="1705213" progId="Excel.Chart.8">
                  <p:embed/>
                </p:oleObj>
              </mc:Choice>
              <mc:Fallback>
                <p:oleObj name="Chart" r:id="rId4" imgW="3600688" imgH="1705213"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0650" y="1371600"/>
                        <a:ext cx="636270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2276" name="Object 4"/>
          <p:cNvGraphicFramePr>
            <a:graphicFrameLocks noChangeAspect="1"/>
          </p:cNvGraphicFramePr>
          <p:nvPr/>
        </p:nvGraphicFramePr>
        <p:xfrm>
          <a:off x="1216025" y="4416425"/>
          <a:ext cx="6681788" cy="1630363"/>
        </p:xfrm>
        <a:graphic>
          <a:graphicData uri="http://schemas.openxmlformats.org/presentationml/2006/ole">
            <mc:AlternateContent xmlns:mc="http://schemas.openxmlformats.org/markup-compatibility/2006">
              <mc:Choice xmlns:v="urn:schemas-microsoft-com:vml" Requires="v">
                <p:oleObj spid="_x0000_s182291" name="Worksheet" r:id="rId6" imgW="4962632" imgH="1209772" progId="Excel.Sheet.8">
                  <p:embed/>
                </p:oleObj>
              </mc:Choice>
              <mc:Fallback>
                <p:oleObj name="Worksheet" r:id="rId6" imgW="4962632" imgH="1209772" progId="Excel.Sheet.8">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6025" y="4416425"/>
                        <a:ext cx="6681788" cy="163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2277" name="Text Box 6"/>
          <p:cNvSpPr txBox="1">
            <a:spLocks noChangeArrowheads="1"/>
          </p:cNvSpPr>
          <p:nvPr/>
        </p:nvSpPr>
        <p:spPr bwMode="auto">
          <a:xfrm>
            <a:off x="7010400" y="6172200"/>
            <a:ext cx="1828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u="none">
                <a:latin typeface="Times New Roman" panose="02020603050405020304" pitchFamily="18" charset="0"/>
              </a:rPr>
              <a:t>Sampling</a:t>
            </a:r>
            <a:r>
              <a:rPr lang="en-US" altLang="en-US" sz="2000" b="1" i="1" u="none">
                <a:latin typeface="Times New Roman" panose="02020603050405020304" pitchFamily="18" charset="0"/>
              </a:rPr>
              <a:t> </a:t>
            </a: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381000" y="304800"/>
            <a:ext cx="8305800" cy="1143000"/>
          </a:xfrm>
        </p:spPr>
        <p:txBody>
          <a:bodyPr/>
          <a:lstStyle/>
          <a:p>
            <a:pPr algn="l" eaLnBrk="1" hangingPunct="1"/>
            <a:r>
              <a:rPr lang="en-US" altLang="en-US" sz="4000"/>
              <a:t>Is there a difference between students?</a:t>
            </a:r>
          </a:p>
        </p:txBody>
      </p:sp>
      <p:graphicFrame>
        <p:nvGraphicFramePr>
          <p:cNvPr id="183299" name="Object 3"/>
          <p:cNvGraphicFramePr>
            <a:graphicFrameLocks noChangeAspect="1"/>
          </p:cNvGraphicFramePr>
          <p:nvPr/>
        </p:nvGraphicFramePr>
        <p:xfrm>
          <a:off x="685800" y="4498975"/>
          <a:ext cx="7989888" cy="1465263"/>
        </p:xfrm>
        <a:graphic>
          <a:graphicData uri="http://schemas.openxmlformats.org/presentationml/2006/ole">
            <mc:AlternateContent xmlns:mc="http://schemas.openxmlformats.org/markup-compatibility/2006">
              <mc:Choice xmlns:v="urn:schemas-microsoft-com:vml" Requires="v">
                <p:oleObj spid="_x0000_s183315" name="Worksheet" r:id="rId4" imgW="5581660" imgH="1009498" progId="Excel.Sheet.8">
                  <p:embed/>
                </p:oleObj>
              </mc:Choice>
              <mc:Fallback>
                <p:oleObj name="Worksheet" r:id="rId4" imgW="5581660" imgH="1009498" progId="Excel.Shee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4498975"/>
                        <a:ext cx="7989888"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3300" name="Object 4"/>
          <p:cNvGraphicFramePr>
            <a:graphicFrameLocks noChangeAspect="1"/>
          </p:cNvGraphicFramePr>
          <p:nvPr/>
        </p:nvGraphicFramePr>
        <p:xfrm>
          <a:off x="1219200" y="1566863"/>
          <a:ext cx="6858000" cy="2849562"/>
        </p:xfrm>
        <a:graphic>
          <a:graphicData uri="http://schemas.openxmlformats.org/presentationml/2006/ole">
            <mc:AlternateContent xmlns:mc="http://schemas.openxmlformats.org/markup-compatibility/2006">
              <mc:Choice xmlns:v="urn:schemas-microsoft-com:vml" Requires="v">
                <p:oleObj spid="_x0000_s183316" name="Chart" r:id="rId6" imgW="3600688" imgH="1705213" progId="Excel.Chart.8">
                  <p:embed/>
                </p:oleObj>
              </mc:Choice>
              <mc:Fallback>
                <p:oleObj name="Chart" r:id="rId6" imgW="3600688" imgH="1705213" progId="Excel.Chart.8">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1566863"/>
                        <a:ext cx="6858000" cy="284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3301" name="Rectangle 5"/>
          <p:cNvSpPr>
            <a:spLocks noChangeArrowheads="1"/>
          </p:cNvSpPr>
          <p:nvPr/>
        </p:nvSpPr>
        <p:spPr bwMode="auto">
          <a:xfrm>
            <a:off x="7467600" y="6275388"/>
            <a:ext cx="1212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b="1" u="none">
                <a:latin typeface="Times New Roman" panose="02020603050405020304" pitchFamily="18" charset="0"/>
              </a:rPr>
              <a:t>Sampling</a:t>
            </a:r>
          </a:p>
        </p:txBody>
      </p:sp>
      <p:sp>
        <p:nvSpPr>
          <p:cNvPr id="183302" name="AutoShape 6">
            <a:hlinkClick r:id="rId8" action="ppaction://hlinksldjump" highlightClick="1"/>
          </p:cNvPr>
          <p:cNvSpPr>
            <a:spLocks noChangeArrowheads="1"/>
          </p:cNvSpPr>
          <p:nvPr/>
        </p:nvSpPr>
        <p:spPr bwMode="auto">
          <a:xfrm>
            <a:off x="304800" y="60960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p:txBody>
          <a:bodyPr/>
          <a:lstStyle/>
          <a:p>
            <a:pPr algn="l" eaLnBrk="1" hangingPunct="1"/>
            <a:r>
              <a:rPr lang="en-US" altLang="en-US"/>
              <a:t>     Scatter Diagram</a:t>
            </a:r>
          </a:p>
        </p:txBody>
      </p:sp>
      <p:pic>
        <p:nvPicPr>
          <p:cNvPr id="184323" name="Picture 4" descr="CALC2"/>
          <p:cNvPicPr>
            <a:picLocks noGrp="1" noChangeAspect="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609600" y="304800"/>
            <a:ext cx="735013" cy="800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324" name="Text Box 5"/>
          <p:cNvSpPr txBox="1">
            <a:spLocks noChangeArrowheads="1"/>
          </p:cNvSpPr>
          <p:nvPr/>
        </p:nvSpPr>
        <p:spPr bwMode="auto">
          <a:xfrm>
            <a:off x="685800" y="1295400"/>
            <a:ext cx="76962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t>A scatter plot reveals relationships or association between two variables. Two variables with a strong relationship  will follow closely to a straight line. Plots with little or no association will be scattered or loosely follow some pattern. </a:t>
            </a:r>
          </a:p>
        </p:txBody>
      </p:sp>
      <p:pic>
        <p:nvPicPr>
          <p:cNvPr id="18432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971800"/>
            <a:ext cx="3629025"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26" name="Text Box 7"/>
          <p:cNvSpPr txBox="1">
            <a:spLocks noChangeArrowheads="1"/>
          </p:cNvSpPr>
          <p:nvPr/>
        </p:nvSpPr>
        <p:spPr bwMode="auto">
          <a:xfrm>
            <a:off x="4495800" y="2971800"/>
            <a:ext cx="4038600" cy="290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u="none"/>
              <a:t>Note in the plot above how a straight line comfortably fits through the data; hence a linear relationship exists. The scatter about the line is quite small, </a:t>
            </a:r>
            <a:r>
              <a:rPr lang="en-US" altLang="en-US" sz="1600" b="1" u="none">
                <a:solidFill>
                  <a:schemeClr val="accent2"/>
                </a:solidFill>
              </a:rPr>
              <a:t>so there is a strong linear relationship.</a:t>
            </a:r>
            <a:r>
              <a:rPr lang="en-US" altLang="en-US" sz="1600" b="1" u="none"/>
              <a:t> </a:t>
            </a:r>
            <a:r>
              <a:rPr lang="en-US" altLang="en-US" sz="1600" b="1" u="none">
                <a:solidFill>
                  <a:schemeClr val="accent2"/>
                </a:solidFill>
              </a:rPr>
              <a:t>The slope of the line is positive</a:t>
            </a:r>
            <a:r>
              <a:rPr lang="en-US" altLang="en-US" sz="1600" b="1" u="none"/>
              <a:t> </a:t>
            </a:r>
          </a:p>
          <a:p>
            <a:pPr eaLnBrk="1" hangingPunct="1">
              <a:spcBef>
                <a:spcPct val="50000"/>
              </a:spcBef>
            </a:pPr>
            <a:r>
              <a:rPr lang="en-US" altLang="en-US" sz="1600" b="1" u="none"/>
              <a:t>(small values of </a:t>
            </a:r>
            <a:r>
              <a:rPr lang="en-US" altLang="en-US" sz="1600" b="1" i="1" u="none"/>
              <a:t>X</a:t>
            </a:r>
            <a:r>
              <a:rPr lang="en-US" altLang="en-US" sz="1600" b="1" u="none"/>
              <a:t> correspond to small values of </a:t>
            </a:r>
            <a:r>
              <a:rPr lang="en-US" altLang="en-US" sz="1600" b="1" i="1" u="none"/>
              <a:t>Y</a:t>
            </a:r>
            <a:r>
              <a:rPr lang="en-US" altLang="en-US" sz="1600" b="1" u="none"/>
              <a:t>; large values of </a:t>
            </a:r>
            <a:r>
              <a:rPr lang="en-US" altLang="en-US" sz="1600" b="1" i="1" u="none"/>
              <a:t>X</a:t>
            </a:r>
            <a:r>
              <a:rPr lang="en-US" altLang="en-US" sz="1600" b="1" u="none"/>
              <a:t> correspond to large values of </a:t>
            </a:r>
            <a:r>
              <a:rPr lang="en-US" altLang="en-US" sz="1600" b="1" i="1" u="none"/>
              <a:t>Y</a:t>
            </a:r>
            <a:r>
              <a:rPr lang="en-US" altLang="en-US" sz="1600" b="1" u="none"/>
              <a:t>), so there is a positive co-relation (that is, a positive correlation) between </a:t>
            </a:r>
            <a:r>
              <a:rPr lang="en-US" altLang="en-US" sz="1600" b="1" i="1" u="none"/>
              <a:t>X</a:t>
            </a:r>
            <a:r>
              <a:rPr lang="en-US" altLang="en-US" sz="1600" b="1" u="none"/>
              <a:t> and </a:t>
            </a:r>
            <a:r>
              <a:rPr lang="en-US" altLang="en-US" sz="1600" b="1" i="1" u="none"/>
              <a:t>Y</a:t>
            </a:r>
            <a:r>
              <a:rPr lang="en-US" altLang="en-US" sz="1600" b="1" u="none"/>
              <a:t>.</a:t>
            </a:r>
          </a:p>
        </p:txBody>
      </p:sp>
      <p:sp>
        <p:nvSpPr>
          <p:cNvPr id="184327" name="Text Box 8"/>
          <p:cNvSpPr txBox="1">
            <a:spLocks noChangeArrowheads="1"/>
          </p:cNvSpPr>
          <p:nvPr/>
        </p:nvSpPr>
        <p:spPr bwMode="auto">
          <a:xfrm>
            <a:off x="990600" y="5638800"/>
            <a:ext cx="30480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u="none">
                <a:solidFill>
                  <a:schemeClr val="accent2"/>
                </a:solidFill>
              </a:rPr>
              <a:t>Positive Correlation</a:t>
            </a:r>
          </a:p>
        </p:txBody>
      </p:sp>
      <p:sp>
        <p:nvSpPr>
          <p:cNvPr id="184328" name="Text Box 9"/>
          <p:cNvSpPr txBox="1">
            <a:spLocks noChangeArrowheads="1"/>
          </p:cNvSpPr>
          <p:nvPr/>
        </p:nvSpPr>
        <p:spPr bwMode="auto">
          <a:xfrm>
            <a:off x="6629400" y="6248400"/>
            <a:ext cx="228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accent2"/>
                </a:solidFill>
                <a:latin typeface="Times New Roman" panose="02020603050405020304" pitchFamily="18" charset="0"/>
              </a:rPr>
              <a:t>Scatter Diagram</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subTitle" idx="1"/>
          </p:nvPr>
        </p:nvSpPr>
        <p:spPr>
          <a:xfrm>
            <a:off x="838200" y="3200400"/>
            <a:ext cx="7620000" cy="2743200"/>
          </a:xfrm>
          <a:solidFill>
            <a:srgbClr val="FFFFCC"/>
          </a:solidFill>
          <a:ln>
            <a:solidFill>
              <a:srgbClr val="FF0000"/>
            </a:solidFill>
            <a:miter lim="800000"/>
            <a:headEnd/>
            <a:tailEnd/>
          </a:ln>
        </p:spPr>
        <p:txBody>
          <a:bodyPr/>
          <a:lstStyle/>
          <a:p>
            <a:pPr algn="l" eaLnBrk="1" hangingPunct="1">
              <a:spcBef>
                <a:spcPct val="0"/>
              </a:spcBef>
            </a:pPr>
            <a:r>
              <a:rPr lang="en-US" altLang="en-US" sz="2400" b="1">
                <a:solidFill>
                  <a:schemeClr val="accent2"/>
                </a:solidFill>
                <a:latin typeface="Times New Roman" panose="02020603050405020304" pitchFamily="18" charset="0"/>
              </a:rPr>
              <a:t>The same data used to create a histogram is used, but the data must be plotted in the order it is collected over time…</a:t>
            </a:r>
            <a:r>
              <a:rPr lang="en-US" altLang="en-US" sz="2400" b="1" i="1">
                <a:solidFill>
                  <a:schemeClr val="accent2"/>
                </a:solidFill>
                <a:latin typeface="Times New Roman" panose="02020603050405020304" pitchFamily="18" charset="0"/>
              </a:rPr>
              <a:t>	</a:t>
            </a:r>
            <a:r>
              <a:rPr lang="en-US" altLang="en-US" sz="2400" i="1">
                <a:solidFill>
                  <a:schemeClr val="accent2"/>
                </a:solidFill>
                <a:latin typeface="Times New Roman" panose="02020603050405020304" pitchFamily="18" charset="0"/>
              </a:rPr>
              <a:t>The control chart is used when we need system stability and wish to see how the frequency of measures, such as is recorded in a histogram, occur over time, the pattern of the data, how well the process is centered and analysis of the control we have over the process.</a:t>
            </a:r>
          </a:p>
        </p:txBody>
      </p:sp>
      <p:sp>
        <p:nvSpPr>
          <p:cNvPr id="20483" name="Text Box 3"/>
          <p:cNvSpPr txBox="1">
            <a:spLocks noChangeArrowheads="1"/>
          </p:cNvSpPr>
          <p:nvPr/>
        </p:nvSpPr>
        <p:spPr bwMode="auto">
          <a:xfrm>
            <a:off x="914400" y="533400"/>
            <a:ext cx="7543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4000" u="none"/>
              <a:t>    </a:t>
            </a:r>
          </a:p>
        </p:txBody>
      </p:sp>
      <p:pic>
        <p:nvPicPr>
          <p:cNvPr id="20484"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6325" y="381000"/>
            <a:ext cx="5524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 Box 5"/>
          <p:cNvSpPr txBox="1">
            <a:spLocks noChangeArrowheads="1"/>
          </p:cNvSpPr>
          <p:nvPr/>
        </p:nvSpPr>
        <p:spPr bwMode="auto">
          <a:xfrm>
            <a:off x="914400" y="1143000"/>
            <a:ext cx="73914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800" u="none">
                <a:latin typeface="Times New Roman" panose="02020603050405020304" pitchFamily="18" charset="0"/>
              </a:rPr>
              <a:t>Attribute Control Charts are run charts with statistically calculated upper and lower control limits and the calculated center line of the process added to the chart.</a:t>
            </a:r>
            <a:r>
              <a:rPr lang="en-US" altLang="en-US" sz="2800" u="none"/>
              <a:t> </a:t>
            </a:r>
          </a:p>
        </p:txBody>
      </p:sp>
      <p:sp>
        <p:nvSpPr>
          <p:cNvPr id="20486" name="Text Box 6"/>
          <p:cNvSpPr txBox="1">
            <a:spLocks noChangeArrowheads="1"/>
          </p:cNvSpPr>
          <p:nvPr/>
        </p:nvSpPr>
        <p:spPr bwMode="auto">
          <a:xfrm>
            <a:off x="304800" y="6248400"/>
            <a:ext cx="274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20487" name="Rectangle 7"/>
          <p:cNvSpPr>
            <a:spLocks noGrp="1" noChangeArrowheads="1"/>
          </p:cNvSpPr>
          <p:nvPr>
            <p:ph type="ctrTitle"/>
          </p:nvPr>
        </p:nvSpPr>
        <p:spPr>
          <a:xfrm>
            <a:off x="381000" y="381000"/>
            <a:ext cx="7772400" cy="838200"/>
          </a:xfrm>
        </p:spPr>
        <p:txBody>
          <a:bodyPr/>
          <a:lstStyle/>
          <a:p>
            <a:pPr eaLnBrk="1" hangingPunct="1"/>
            <a:r>
              <a:rPr lang="en-US" altLang="en-US" sz="4000">
                <a:solidFill>
                  <a:schemeClr val="tx1"/>
                </a:solidFill>
              </a:rPr>
              <a:t>Attribute Control Charts</a:t>
            </a: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p:txBody>
          <a:bodyPr/>
          <a:lstStyle/>
          <a:p>
            <a:pPr algn="l" eaLnBrk="1" hangingPunct="1"/>
            <a:r>
              <a:rPr lang="en-US" altLang="en-US"/>
              <a:t>     Scatter Diagram</a:t>
            </a:r>
          </a:p>
        </p:txBody>
      </p:sp>
      <p:pic>
        <p:nvPicPr>
          <p:cNvPr id="1853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29933">
            <a:off x="5029200" y="1219200"/>
            <a:ext cx="3581400" cy="264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5348" name="Text Box 4"/>
          <p:cNvSpPr txBox="1">
            <a:spLocks noChangeArrowheads="1"/>
          </p:cNvSpPr>
          <p:nvPr/>
        </p:nvSpPr>
        <p:spPr bwMode="auto">
          <a:xfrm rot="323670">
            <a:off x="5029200" y="3886200"/>
            <a:ext cx="35052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u="none"/>
              <a:t>This sample plot reveals a linear relationship between the two variables indicating that a linear regression model might be appropriate.</a:t>
            </a:r>
            <a:r>
              <a:rPr lang="en-US" altLang="en-US" sz="1600" u="none"/>
              <a:t> </a:t>
            </a:r>
          </a:p>
        </p:txBody>
      </p:sp>
      <p:pic>
        <p:nvPicPr>
          <p:cNvPr id="1853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68981">
            <a:off x="304800" y="1371600"/>
            <a:ext cx="3733800" cy="275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5350" name="Text Box 6"/>
          <p:cNvSpPr txBox="1">
            <a:spLocks noChangeArrowheads="1"/>
          </p:cNvSpPr>
          <p:nvPr/>
        </p:nvSpPr>
        <p:spPr bwMode="auto">
          <a:xfrm>
            <a:off x="5029200" y="4343400"/>
            <a:ext cx="34290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a:p>
        </p:txBody>
      </p:sp>
      <p:sp>
        <p:nvSpPr>
          <p:cNvPr id="185351" name="Text Box 7"/>
          <p:cNvSpPr txBox="1">
            <a:spLocks noChangeArrowheads="1"/>
          </p:cNvSpPr>
          <p:nvPr/>
        </p:nvSpPr>
        <p:spPr bwMode="auto">
          <a:xfrm rot="-334271">
            <a:off x="609600" y="4114800"/>
            <a:ext cx="4343400" cy="229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u="none"/>
              <a:t>Note in the plot above how for a given value of </a:t>
            </a:r>
            <a:r>
              <a:rPr lang="en-US" altLang="en-US" sz="1600" b="1" i="1" u="none"/>
              <a:t>X</a:t>
            </a:r>
            <a:r>
              <a:rPr lang="en-US" altLang="en-US" sz="1600" b="1" u="none"/>
              <a:t> (say </a:t>
            </a:r>
            <a:r>
              <a:rPr lang="en-US" altLang="en-US" sz="1600" b="1" i="1" u="none"/>
              <a:t>X</a:t>
            </a:r>
            <a:r>
              <a:rPr lang="en-US" altLang="en-US" sz="1600" b="1" u="none"/>
              <a:t> = 0.5), the corresponding values of </a:t>
            </a:r>
            <a:r>
              <a:rPr lang="en-US" altLang="en-US" sz="1600" b="1" i="1" u="none"/>
              <a:t>Y</a:t>
            </a:r>
            <a:r>
              <a:rPr lang="en-US" altLang="en-US" sz="1600" b="1" u="none"/>
              <a:t> range all over the place from </a:t>
            </a:r>
            <a:r>
              <a:rPr lang="en-US" altLang="en-US" sz="1600" b="1" i="1" u="none"/>
              <a:t>Y</a:t>
            </a:r>
            <a:r>
              <a:rPr lang="en-US" altLang="en-US" sz="1600" b="1" u="none"/>
              <a:t> = -2 to </a:t>
            </a:r>
            <a:r>
              <a:rPr lang="en-US" altLang="en-US" sz="1600" b="1" i="1" u="none"/>
              <a:t>Y</a:t>
            </a:r>
            <a:r>
              <a:rPr lang="en-US" altLang="en-US" sz="1600" b="1" u="none"/>
              <a:t> = +2. The same is true for other values of </a:t>
            </a:r>
            <a:r>
              <a:rPr lang="en-US" altLang="en-US" sz="1600" b="1" i="1" u="none"/>
              <a:t>X</a:t>
            </a:r>
            <a:r>
              <a:rPr lang="en-US" altLang="en-US" sz="1600" b="1" u="none"/>
              <a:t>. This lack of predictability in determining </a:t>
            </a:r>
            <a:r>
              <a:rPr lang="en-US" altLang="en-US" sz="1600" b="1" i="1" u="none"/>
              <a:t>Y</a:t>
            </a:r>
            <a:r>
              <a:rPr lang="en-US" altLang="en-US" sz="1600" b="1" u="none"/>
              <a:t> from a given value of </a:t>
            </a:r>
            <a:r>
              <a:rPr lang="en-US" altLang="en-US" sz="1600" b="1" i="1" u="none"/>
              <a:t>X</a:t>
            </a:r>
            <a:r>
              <a:rPr lang="en-US" altLang="en-US" sz="1600" b="1" u="none"/>
              <a:t>, and the associated amorphous, non-structured appearance of the scatter plot leads to the summary conclusion: no relationship.</a:t>
            </a:r>
            <a:r>
              <a:rPr lang="en-US" altLang="en-US" sz="1600" b="1" u="none">
                <a:solidFill>
                  <a:schemeClr val="accent2"/>
                </a:solidFill>
              </a:rPr>
              <a:t> </a:t>
            </a:r>
          </a:p>
        </p:txBody>
      </p:sp>
      <p:sp>
        <p:nvSpPr>
          <p:cNvPr id="185352" name="Text Box 8"/>
          <p:cNvSpPr txBox="1">
            <a:spLocks noChangeArrowheads="1"/>
          </p:cNvSpPr>
          <p:nvPr/>
        </p:nvSpPr>
        <p:spPr bwMode="auto">
          <a:xfrm>
            <a:off x="6629400" y="6248400"/>
            <a:ext cx="228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accent2"/>
                </a:solidFill>
                <a:latin typeface="Times New Roman" panose="02020603050405020304" pitchFamily="18" charset="0"/>
              </a:rPr>
              <a:t>Scatter Diagram</a:t>
            </a: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a:xfrm>
            <a:off x="228600" y="274638"/>
            <a:ext cx="8763000" cy="1143000"/>
          </a:xfrm>
        </p:spPr>
        <p:txBody>
          <a:bodyPr/>
          <a:lstStyle/>
          <a:p>
            <a:pPr eaLnBrk="1" hangingPunct="1"/>
            <a:r>
              <a:rPr lang="en-US" altLang="en-US" sz="4000">
                <a:solidFill>
                  <a:schemeClr val="tx1"/>
                </a:solidFill>
              </a:rPr>
              <a:t>Negative Correlation Between </a:t>
            </a:r>
            <a:r>
              <a:rPr lang="en-US" altLang="en-US" sz="4000" i="1">
                <a:solidFill>
                  <a:schemeClr val="tx1"/>
                </a:solidFill>
              </a:rPr>
              <a:t>X</a:t>
            </a:r>
            <a:r>
              <a:rPr lang="en-US" altLang="en-US" sz="4000">
                <a:solidFill>
                  <a:schemeClr val="tx1"/>
                </a:solidFill>
              </a:rPr>
              <a:t> &amp; </a:t>
            </a:r>
            <a:r>
              <a:rPr lang="en-US" altLang="en-US" sz="4000" i="1">
                <a:solidFill>
                  <a:schemeClr val="tx1"/>
                </a:solidFill>
              </a:rPr>
              <a:t>Y</a:t>
            </a:r>
            <a:r>
              <a:rPr lang="en-US" altLang="en-US" sz="4000">
                <a:solidFill>
                  <a:schemeClr val="tx1"/>
                </a:solidFill>
              </a:rPr>
              <a:t> </a:t>
            </a:r>
            <a:br>
              <a:rPr lang="en-US" altLang="en-US" sz="4000">
                <a:solidFill>
                  <a:schemeClr val="tx1"/>
                </a:solidFill>
              </a:rPr>
            </a:br>
            <a:endParaRPr lang="en-US" altLang="en-US" sz="4000">
              <a:solidFill>
                <a:schemeClr val="tx1"/>
              </a:solidFill>
            </a:endParaRPr>
          </a:p>
        </p:txBody>
      </p:sp>
      <p:pic>
        <p:nvPicPr>
          <p:cNvPr id="1863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2057400"/>
            <a:ext cx="3629025"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6372" name="Text Box 4"/>
          <p:cNvSpPr txBox="1">
            <a:spLocks noChangeArrowheads="1"/>
          </p:cNvSpPr>
          <p:nvPr/>
        </p:nvSpPr>
        <p:spPr bwMode="auto">
          <a:xfrm>
            <a:off x="838200" y="1371600"/>
            <a:ext cx="3200400" cy="481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Note in the plot above how a straight line comfortably fits through the data; hence there is a linear relationship. The scatter about the line is quite small, so there is a strong linear relationship. </a:t>
            </a:r>
          </a:p>
          <a:p>
            <a:pPr eaLnBrk="1" hangingPunct="1">
              <a:spcBef>
                <a:spcPct val="50000"/>
              </a:spcBef>
            </a:pPr>
            <a:r>
              <a:rPr lang="en-US" altLang="en-US" sz="2000" u="none">
                <a:latin typeface="Times New Roman" panose="02020603050405020304" pitchFamily="18" charset="0"/>
              </a:rPr>
              <a:t>The slope of the line is negative (small values of </a:t>
            </a:r>
            <a:r>
              <a:rPr lang="en-US" altLang="en-US" sz="2000" i="1" u="none">
                <a:latin typeface="Times New Roman" panose="02020603050405020304" pitchFamily="18" charset="0"/>
              </a:rPr>
              <a:t>X</a:t>
            </a:r>
            <a:r>
              <a:rPr lang="en-US" altLang="en-US" sz="2000" u="none">
                <a:latin typeface="Times New Roman" panose="02020603050405020304" pitchFamily="18" charset="0"/>
              </a:rPr>
              <a:t> correspond to large values of </a:t>
            </a:r>
            <a:r>
              <a:rPr lang="en-US" altLang="en-US" sz="2000" i="1" u="none">
                <a:latin typeface="Times New Roman" panose="02020603050405020304" pitchFamily="18" charset="0"/>
              </a:rPr>
              <a:t>Y</a:t>
            </a:r>
            <a:r>
              <a:rPr lang="en-US" altLang="en-US" sz="2000" u="none">
                <a:latin typeface="Times New Roman" panose="02020603050405020304" pitchFamily="18" charset="0"/>
              </a:rPr>
              <a:t>; large values of </a:t>
            </a:r>
            <a:r>
              <a:rPr lang="en-US" altLang="en-US" sz="2000" i="1" u="none">
                <a:latin typeface="Times New Roman" panose="02020603050405020304" pitchFamily="18" charset="0"/>
              </a:rPr>
              <a:t>X</a:t>
            </a:r>
            <a:r>
              <a:rPr lang="en-US" altLang="en-US" sz="2000" u="none">
                <a:latin typeface="Times New Roman" panose="02020603050405020304" pitchFamily="18" charset="0"/>
              </a:rPr>
              <a:t> correspond to small values of </a:t>
            </a:r>
            <a:r>
              <a:rPr lang="en-US" altLang="en-US" sz="2000" i="1" u="none">
                <a:latin typeface="Times New Roman" panose="02020603050405020304" pitchFamily="18" charset="0"/>
              </a:rPr>
              <a:t>Y</a:t>
            </a:r>
            <a:r>
              <a:rPr lang="en-US" altLang="en-US" sz="2000" u="none">
                <a:latin typeface="Times New Roman" panose="02020603050405020304" pitchFamily="18" charset="0"/>
              </a:rPr>
              <a:t>), so there is a negative co-relation (that is, a negative correlation) between </a:t>
            </a:r>
            <a:r>
              <a:rPr lang="en-US" altLang="en-US" sz="2000" i="1" u="none">
                <a:latin typeface="Times New Roman" panose="02020603050405020304" pitchFamily="18" charset="0"/>
              </a:rPr>
              <a:t>X</a:t>
            </a:r>
            <a:r>
              <a:rPr lang="en-US" altLang="en-US" sz="2000" u="none">
                <a:latin typeface="Times New Roman" panose="02020603050405020304" pitchFamily="18" charset="0"/>
              </a:rPr>
              <a:t> and </a:t>
            </a:r>
            <a:r>
              <a:rPr lang="en-US" altLang="en-US" sz="2000" i="1" u="none">
                <a:latin typeface="Times New Roman" panose="02020603050405020304" pitchFamily="18" charset="0"/>
              </a:rPr>
              <a:t>Y</a:t>
            </a:r>
            <a:r>
              <a:rPr lang="en-US" altLang="en-US" sz="2000" u="none">
                <a:latin typeface="Times New Roman" panose="02020603050405020304" pitchFamily="18" charset="0"/>
              </a:rPr>
              <a:t>.</a:t>
            </a:r>
            <a:r>
              <a:rPr lang="en-US" altLang="en-US" sz="1800" u="none"/>
              <a:t> </a:t>
            </a:r>
          </a:p>
        </p:txBody>
      </p:sp>
      <p:sp>
        <p:nvSpPr>
          <p:cNvPr id="186373" name="Text Box 5"/>
          <p:cNvSpPr txBox="1">
            <a:spLocks noChangeArrowheads="1"/>
          </p:cNvSpPr>
          <p:nvPr/>
        </p:nvSpPr>
        <p:spPr bwMode="auto">
          <a:xfrm>
            <a:off x="4648200" y="4953000"/>
            <a:ext cx="32766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u="none">
                <a:solidFill>
                  <a:schemeClr val="accent2"/>
                </a:solidFill>
              </a:rPr>
              <a:t>Negative Correlation</a:t>
            </a:r>
          </a:p>
        </p:txBody>
      </p:sp>
      <p:sp>
        <p:nvSpPr>
          <p:cNvPr id="186374" name="Text Box 6"/>
          <p:cNvSpPr txBox="1">
            <a:spLocks noChangeArrowheads="1"/>
          </p:cNvSpPr>
          <p:nvPr/>
        </p:nvSpPr>
        <p:spPr bwMode="auto">
          <a:xfrm>
            <a:off x="6629400" y="6248400"/>
            <a:ext cx="228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accent2"/>
                </a:solidFill>
                <a:latin typeface="Times New Roman" panose="02020603050405020304" pitchFamily="18" charset="0"/>
              </a:rPr>
              <a:t>Scatter Diagram</a:t>
            </a: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p:txBody>
          <a:bodyPr/>
          <a:lstStyle/>
          <a:p>
            <a:pPr eaLnBrk="1" hangingPunct="1"/>
            <a:r>
              <a:rPr lang="en-US" altLang="en-US" sz="4000">
                <a:solidFill>
                  <a:schemeClr val="tx1"/>
                </a:solidFill>
              </a:rPr>
              <a:t>Exponential Relationship. </a:t>
            </a:r>
            <a:br>
              <a:rPr lang="en-US" altLang="en-US" sz="4000">
                <a:solidFill>
                  <a:schemeClr val="tx1"/>
                </a:solidFill>
              </a:rPr>
            </a:br>
            <a:endParaRPr lang="en-US" altLang="en-US" sz="4000">
              <a:solidFill>
                <a:schemeClr val="tx1"/>
              </a:solidFill>
            </a:endParaRPr>
          </a:p>
        </p:txBody>
      </p:sp>
      <p:pic>
        <p:nvPicPr>
          <p:cNvPr id="187395" name="Picture 3" descr="scatter plot showing exponential relationshi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438400"/>
            <a:ext cx="36195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396" name="Text Box 4"/>
          <p:cNvSpPr txBox="1">
            <a:spLocks noChangeArrowheads="1"/>
          </p:cNvSpPr>
          <p:nvPr/>
        </p:nvSpPr>
        <p:spPr bwMode="auto">
          <a:xfrm>
            <a:off x="457200" y="990600"/>
            <a:ext cx="4343400" cy="531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t>Note that a simple straight line is grossly inadequate in describing the relationship between </a:t>
            </a:r>
            <a:r>
              <a:rPr lang="en-US" altLang="en-US" sz="1800" i="1" u="none"/>
              <a:t>X</a:t>
            </a:r>
            <a:r>
              <a:rPr lang="en-US" altLang="en-US" sz="1800" u="none"/>
              <a:t> and </a:t>
            </a:r>
            <a:r>
              <a:rPr lang="en-US" altLang="en-US" sz="1800" i="1" u="none"/>
              <a:t>Y</a:t>
            </a:r>
            <a:r>
              <a:rPr lang="en-US" altLang="en-US" sz="1800" u="none"/>
              <a:t>. </a:t>
            </a:r>
          </a:p>
          <a:p>
            <a:pPr eaLnBrk="1" hangingPunct="1"/>
            <a:endParaRPr lang="en-US" altLang="en-US" sz="1800" u="none"/>
          </a:p>
          <a:p>
            <a:pPr eaLnBrk="1" hangingPunct="1"/>
            <a:r>
              <a:rPr lang="en-US" altLang="en-US" sz="1800" u="none"/>
              <a:t>A quadratic model would prove lacking, especially for large values of </a:t>
            </a:r>
            <a:r>
              <a:rPr lang="en-US" altLang="en-US" sz="1800" i="1" u="none"/>
              <a:t>X</a:t>
            </a:r>
            <a:r>
              <a:rPr lang="en-US" altLang="en-US" sz="1800" u="none"/>
              <a:t>. In this example, the large values of </a:t>
            </a:r>
            <a:r>
              <a:rPr lang="en-US" altLang="en-US" sz="1800" i="1" u="none"/>
              <a:t>X</a:t>
            </a:r>
            <a:r>
              <a:rPr lang="en-US" altLang="en-US" sz="1800" u="none"/>
              <a:t> correspond to nearly constant values of </a:t>
            </a:r>
            <a:r>
              <a:rPr lang="en-US" altLang="en-US" sz="1800" i="1" u="none"/>
              <a:t>Y</a:t>
            </a:r>
            <a:r>
              <a:rPr lang="en-US" altLang="en-US" sz="1800" u="none"/>
              <a:t>, and so a non-linear function beyond the quadratic is needed. Among the many other non-linear functions available, one of the simpler ones is the exponential model </a:t>
            </a:r>
          </a:p>
          <a:p>
            <a:pPr eaLnBrk="1" hangingPunct="1"/>
            <a:endParaRPr lang="en-US" altLang="en-US" sz="1800" u="none"/>
          </a:p>
          <a:p>
            <a:pPr eaLnBrk="1" hangingPunct="1"/>
            <a:r>
              <a:rPr lang="en-US" altLang="en-US" sz="1800" u="none"/>
              <a:t>for some A, B, and C. In this case, an exponential function would, in fact, fit well, and so one is led to the summary conclusion of an exponential relationship. </a:t>
            </a:r>
          </a:p>
        </p:txBody>
      </p:sp>
      <p:sp>
        <p:nvSpPr>
          <p:cNvPr id="187397" name="Text Box 5"/>
          <p:cNvSpPr txBox="1">
            <a:spLocks noChangeArrowheads="1"/>
          </p:cNvSpPr>
          <p:nvPr/>
        </p:nvSpPr>
        <p:spPr bwMode="auto">
          <a:xfrm>
            <a:off x="6629400" y="6248400"/>
            <a:ext cx="228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accent2"/>
                </a:solidFill>
                <a:latin typeface="Times New Roman" panose="02020603050405020304" pitchFamily="18" charset="0"/>
              </a:rPr>
              <a:t>Scatter Diagram</a:t>
            </a: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163"/>
            <a:ext cx="8534400" cy="6827837"/>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8419" name="Text Box 3"/>
          <p:cNvSpPr txBox="1">
            <a:spLocks noChangeArrowheads="1"/>
          </p:cNvSpPr>
          <p:nvPr/>
        </p:nvSpPr>
        <p:spPr bwMode="auto">
          <a:xfrm>
            <a:off x="4572000" y="6019800"/>
            <a:ext cx="4343400" cy="37623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endParaRPr lang="en-US" altLang="en-US" sz="1800" u="none">
              <a:solidFill>
                <a:schemeClr val="accent2"/>
              </a:solidFill>
              <a:latin typeface="Times New Roman" panose="02020603050405020304" pitchFamily="18" charset="0"/>
            </a:endParaRPr>
          </a:p>
        </p:txBody>
      </p:sp>
      <p:sp>
        <p:nvSpPr>
          <p:cNvPr id="188420" name="AutoShape 4"/>
          <p:cNvSpPr>
            <a:spLocks noChangeArrowheads="1"/>
          </p:cNvSpPr>
          <p:nvPr/>
        </p:nvSpPr>
        <p:spPr bwMode="auto">
          <a:xfrm rot="10800000">
            <a:off x="762000" y="4114800"/>
            <a:ext cx="2438400" cy="1219200"/>
          </a:xfrm>
          <a:prstGeom prst="wedgeRectCallout">
            <a:avLst>
              <a:gd name="adj1" fmla="val 42968"/>
              <a:gd name="adj2" fmla="val 76042"/>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endParaRPr lang="en-US" altLang="en-US"/>
          </a:p>
        </p:txBody>
      </p:sp>
      <p:sp>
        <p:nvSpPr>
          <p:cNvPr id="188421" name="Text Box 6"/>
          <p:cNvSpPr txBox="1">
            <a:spLocks noChangeArrowheads="1"/>
          </p:cNvSpPr>
          <p:nvPr/>
        </p:nvSpPr>
        <p:spPr bwMode="auto">
          <a:xfrm>
            <a:off x="838200" y="4191000"/>
            <a:ext cx="2286000" cy="10699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8600" indent="-228600"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solidFill>
                  <a:schemeClr val="accent2"/>
                </a:solidFill>
                <a:latin typeface="Times New Roman" panose="02020603050405020304" pitchFamily="18" charset="0"/>
              </a:rPr>
              <a:t>1.) Enter the data with</a:t>
            </a:r>
          </a:p>
          <a:p>
            <a:pPr eaLnBrk="1" hangingPunct="1"/>
            <a:r>
              <a:rPr lang="en-US" altLang="en-US" sz="1600" b="1" u="none">
                <a:solidFill>
                  <a:schemeClr val="accent2"/>
                </a:solidFill>
                <a:latin typeface="Times New Roman" panose="02020603050405020304" pitchFamily="18" charset="0"/>
              </a:rPr>
              <a:t>	the independent or controllable data in the first column</a:t>
            </a:r>
            <a:endParaRPr lang="en-US" altLang="en-US" sz="1600" b="1">
              <a:solidFill>
                <a:schemeClr val="accent2"/>
              </a:solidFill>
              <a:latin typeface="Times New Roman" panose="02020603050405020304" pitchFamily="18" charset="0"/>
            </a:endParaRPr>
          </a:p>
        </p:txBody>
      </p:sp>
      <p:sp>
        <p:nvSpPr>
          <p:cNvPr id="188422" name="AutoShape 7"/>
          <p:cNvSpPr>
            <a:spLocks noChangeArrowheads="1"/>
          </p:cNvSpPr>
          <p:nvPr/>
        </p:nvSpPr>
        <p:spPr bwMode="auto">
          <a:xfrm rot="439315">
            <a:off x="4633913" y="798513"/>
            <a:ext cx="2679700" cy="974725"/>
          </a:xfrm>
          <a:prstGeom prst="wedgeRectCallout">
            <a:avLst>
              <a:gd name="adj1" fmla="val -44042"/>
              <a:gd name="adj2" fmla="val 114194"/>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endParaRPr lang="en-US" altLang="en-US"/>
          </a:p>
        </p:txBody>
      </p:sp>
      <p:sp>
        <p:nvSpPr>
          <p:cNvPr id="188423" name="Text Box 8"/>
          <p:cNvSpPr txBox="1">
            <a:spLocks noChangeArrowheads="1"/>
          </p:cNvSpPr>
          <p:nvPr/>
        </p:nvSpPr>
        <p:spPr bwMode="auto">
          <a:xfrm rot="528180">
            <a:off x="4645025" y="857250"/>
            <a:ext cx="2379663"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9250" indent="-349250"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u="none">
                <a:solidFill>
                  <a:schemeClr val="accent2"/>
                </a:solidFill>
                <a:latin typeface="Times New Roman" panose="02020603050405020304" pitchFamily="18" charset="0"/>
              </a:rPr>
              <a:t>2.)  Open the Chart Wizard and pick the XY Scatter Diagram</a:t>
            </a:r>
          </a:p>
        </p:txBody>
      </p:sp>
      <p:sp>
        <p:nvSpPr>
          <p:cNvPr id="188424" name="Line 9"/>
          <p:cNvSpPr>
            <a:spLocks noChangeShapeType="1"/>
          </p:cNvSpPr>
          <p:nvPr/>
        </p:nvSpPr>
        <p:spPr bwMode="auto">
          <a:xfrm flipH="1" flipV="1">
            <a:off x="3886200" y="533400"/>
            <a:ext cx="762000" cy="15240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8425" name="Text Box 10"/>
          <p:cNvSpPr txBox="1">
            <a:spLocks noChangeArrowheads="1"/>
          </p:cNvSpPr>
          <p:nvPr/>
        </p:nvSpPr>
        <p:spPr bwMode="auto">
          <a:xfrm>
            <a:off x="4800600" y="3810000"/>
            <a:ext cx="2819400" cy="771525"/>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96875" indent="-396875"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i="1" u="none">
                <a:solidFill>
                  <a:schemeClr val="accent2"/>
                </a:solidFill>
              </a:rPr>
              <a:t>3.) </a:t>
            </a:r>
            <a:r>
              <a:rPr lang="en-US" altLang="en-US" i="1" u="none">
                <a:solidFill>
                  <a:schemeClr val="accent2"/>
                </a:solidFill>
                <a:latin typeface="Times New Roman" panose="02020603050405020304" pitchFamily="18" charset="0"/>
              </a:rPr>
              <a:t>After making your   choice choose next</a:t>
            </a:r>
          </a:p>
        </p:txBody>
      </p:sp>
      <p:sp>
        <p:nvSpPr>
          <p:cNvPr id="188426" name="Rectangle 11"/>
          <p:cNvSpPr>
            <a:spLocks noGrp="1" noChangeArrowheads="1"/>
          </p:cNvSpPr>
          <p:nvPr>
            <p:ph type="title" idx="4294967295"/>
          </p:nvPr>
        </p:nvSpPr>
        <p:spPr>
          <a:xfrm>
            <a:off x="4648200" y="6019800"/>
            <a:ext cx="4267200" cy="304800"/>
          </a:xfrm>
        </p:spPr>
        <p:txBody>
          <a:bodyPr/>
          <a:lstStyle/>
          <a:p>
            <a:pPr eaLnBrk="1" hangingPunct="1"/>
            <a:r>
              <a:rPr lang="en-US" altLang="en-US" sz="2000">
                <a:solidFill>
                  <a:schemeClr val="accent2"/>
                </a:solidFill>
                <a:latin typeface="Times New Roman" panose="02020603050405020304" pitchFamily="18" charset="0"/>
              </a:rPr>
              <a:t>MS Excel Scatter Diagram Example</a:t>
            </a:r>
            <a:endParaRPr lang="en-US" altLang="en-US" sz="4000">
              <a:solidFill>
                <a:schemeClr val="accent2"/>
              </a:solidFill>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8600"/>
            <a:ext cx="80010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9443" name="Text Box 5"/>
          <p:cNvSpPr txBox="1">
            <a:spLocks noChangeArrowheads="1"/>
          </p:cNvSpPr>
          <p:nvPr/>
        </p:nvSpPr>
        <p:spPr bwMode="auto">
          <a:xfrm>
            <a:off x="4953000" y="6324600"/>
            <a:ext cx="4038600" cy="37623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endParaRPr lang="en-US" altLang="en-US" sz="1800" u="none">
              <a:solidFill>
                <a:schemeClr val="accent2"/>
              </a:solidFill>
              <a:latin typeface="Times New Roman" panose="02020603050405020304" pitchFamily="18" charset="0"/>
            </a:endParaRPr>
          </a:p>
        </p:txBody>
      </p:sp>
      <p:sp>
        <p:nvSpPr>
          <p:cNvPr id="189444" name="AutoShape 11"/>
          <p:cNvSpPr>
            <a:spLocks/>
          </p:cNvSpPr>
          <p:nvPr/>
        </p:nvSpPr>
        <p:spPr bwMode="auto">
          <a:xfrm>
            <a:off x="1600200" y="4343400"/>
            <a:ext cx="5334000" cy="1066800"/>
          </a:xfrm>
          <a:prstGeom prst="borderCallout2">
            <a:avLst>
              <a:gd name="adj1" fmla="val 10713"/>
              <a:gd name="adj2" fmla="val -1431"/>
              <a:gd name="adj3" fmla="val 10713"/>
              <a:gd name="adj4" fmla="val -6875"/>
              <a:gd name="adj5" fmla="val -47917"/>
              <a:gd name="adj6" fmla="val -12440"/>
            </a:avLst>
          </a:prstGeom>
          <a:solidFill>
            <a:srgbClr val="FFFFCC"/>
          </a:solidFill>
          <a:ln w="9525">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endParaRPr lang="en-US" altLang="en-US"/>
          </a:p>
        </p:txBody>
      </p:sp>
      <p:sp>
        <p:nvSpPr>
          <p:cNvPr id="189445" name="Text Box 7"/>
          <p:cNvSpPr txBox="1">
            <a:spLocks noChangeArrowheads="1"/>
          </p:cNvSpPr>
          <p:nvPr/>
        </p:nvSpPr>
        <p:spPr bwMode="auto">
          <a:xfrm>
            <a:off x="1676400" y="4419600"/>
            <a:ext cx="5105400" cy="91598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buFontTx/>
              <a:buAutoNum type="arabicPeriod"/>
            </a:pPr>
            <a:r>
              <a:rPr lang="en-US" altLang="en-US" sz="1800" u="none"/>
              <a:t>The Source Data Box will appear, then  highlighting the data will fill in the data range and create the chart.</a:t>
            </a:r>
          </a:p>
        </p:txBody>
      </p:sp>
      <p:sp>
        <p:nvSpPr>
          <p:cNvPr id="189446" name="Rectangle 12"/>
          <p:cNvSpPr>
            <a:spLocks noGrp="1" noChangeArrowheads="1"/>
          </p:cNvSpPr>
          <p:nvPr>
            <p:ph type="title" idx="4294967295"/>
          </p:nvPr>
        </p:nvSpPr>
        <p:spPr>
          <a:xfrm>
            <a:off x="4876800" y="6324600"/>
            <a:ext cx="4267200" cy="334963"/>
          </a:xfrm>
        </p:spPr>
        <p:txBody>
          <a:bodyPr/>
          <a:lstStyle/>
          <a:p>
            <a:pPr eaLnBrk="1" hangingPunct="1"/>
            <a:r>
              <a:rPr lang="en-US" altLang="en-US" sz="1800">
                <a:solidFill>
                  <a:schemeClr val="accent2"/>
                </a:solidFill>
              </a:rPr>
              <a:t>MS Excel Scatter Diagram Example</a:t>
            </a: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04800"/>
            <a:ext cx="7924800" cy="6338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0467" name="Text Box 3"/>
          <p:cNvSpPr txBox="1">
            <a:spLocks noChangeArrowheads="1"/>
          </p:cNvSpPr>
          <p:nvPr/>
        </p:nvSpPr>
        <p:spPr bwMode="auto">
          <a:xfrm>
            <a:off x="6553200" y="6248400"/>
            <a:ext cx="2286000" cy="366713"/>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endParaRPr lang="en-US" altLang="en-US" sz="1800" u="none">
              <a:solidFill>
                <a:schemeClr val="accent2"/>
              </a:solidFill>
              <a:latin typeface="Times New Roman" panose="02020603050405020304" pitchFamily="18" charset="0"/>
            </a:endParaRPr>
          </a:p>
        </p:txBody>
      </p:sp>
      <p:sp>
        <p:nvSpPr>
          <p:cNvPr id="190468" name="Text Box 4"/>
          <p:cNvSpPr txBox="1">
            <a:spLocks noChangeArrowheads="1"/>
          </p:cNvSpPr>
          <p:nvPr/>
        </p:nvSpPr>
        <p:spPr bwMode="auto">
          <a:xfrm>
            <a:off x="2438400" y="1143000"/>
            <a:ext cx="4876800" cy="771525"/>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solidFill>
                  <a:schemeClr val="accent2"/>
                </a:solidFill>
              </a:rPr>
              <a:t>Clicking on the</a:t>
            </a:r>
            <a:r>
              <a:rPr lang="en-US" altLang="en-US">
                <a:solidFill>
                  <a:schemeClr val="accent2"/>
                </a:solidFill>
              </a:rPr>
              <a:t> </a:t>
            </a:r>
            <a:r>
              <a:rPr lang="en-US" altLang="en-US" u="none">
                <a:solidFill>
                  <a:schemeClr val="accent2"/>
                </a:solidFill>
              </a:rPr>
              <a:t>data points allow you to add a trend line</a:t>
            </a:r>
            <a:endParaRPr lang="en-US" altLang="en-US">
              <a:solidFill>
                <a:schemeClr val="accent2"/>
              </a:solidFill>
            </a:endParaRPr>
          </a:p>
        </p:txBody>
      </p:sp>
      <p:sp>
        <p:nvSpPr>
          <p:cNvPr id="190469" name="Line 5"/>
          <p:cNvSpPr>
            <a:spLocks noChangeShapeType="1"/>
          </p:cNvSpPr>
          <p:nvPr/>
        </p:nvSpPr>
        <p:spPr bwMode="auto">
          <a:xfrm>
            <a:off x="3352800" y="1905000"/>
            <a:ext cx="762000" cy="1905000"/>
          </a:xfrm>
          <a:prstGeom prst="line">
            <a:avLst/>
          </a:prstGeom>
          <a:noFill/>
          <a:ln w="95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0470" name="Text Box 6"/>
          <p:cNvSpPr txBox="1">
            <a:spLocks noChangeArrowheads="1"/>
          </p:cNvSpPr>
          <p:nvPr/>
        </p:nvSpPr>
        <p:spPr bwMode="auto">
          <a:xfrm>
            <a:off x="838200" y="5486400"/>
            <a:ext cx="45720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a:p>
        </p:txBody>
      </p:sp>
      <p:sp>
        <p:nvSpPr>
          <p:cNvPr id="190471" name="Text Box 7"/>
          <p:cNvSpPr txBox="1">
            <a:spLocks noChangeArrowheads="1"/>
          </p:cNvSpPr>
          <p:nvPr/>
        </p:nvSpPr>
        <p:spPr bwMode="auto">
          <a:xfrm>
            <a:off x="838200" y="5486400"/>
            <a:ext cx="5181600" cy="771525"/>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solidFill>
                  <a:schemeClr val="accent2"/>
                </a:solidFill>
              </a:rPr>
              <a:t>Clicking on the scale allow you to edit</a:t>
            </a:r>
            <a:r>
              <a:rPr lang="en-US" altLang="en-US">
                <a:solidFill>
                  <a:schemeClr val="accent2"/>
                </a:solidFill>
              </a:rPr>
              <a:t> </a:t>
            </a:r>
            <a:r>
              <a:rPr lang="en-US" altLang="en-US" u="none">
                <a:solidFill>
                  <a:schemeClr val="accent2"/>
                </a:solidFill>
              </a:rPr>
              <a:t>the scale</a:t>
            </a:r>
          </a:p>
        </p:txBody>
      </p:sp>
      <p:sp>
        <p:nvSpPr>
          <p:cNvPr id="190472" name="Line 8"/>
          <p:cNvSpPr>
            <a:spLocks noChangeShapeType="1"/>
          </p:cNvSpPr>
          <p:nvPr/>
        </p:nvSpPr>
        <p:spPr bwMode="auto">
          <a:xfrm flipV="1">
            <a:off x="2514600" y="5181600"/>
            <a:ext cx="4572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0473" name="Text Box 9"/>
          <p:cNvSpPr txBox="1">
            <a:spLocks noChangeArrowheads="1"/>
          </p:cNvSpPr>
          <p:nvPr/>
        </p:nvSpPr>
        <p:spPr bwMode="auto">
          <a:xfrm>
            <a:off x="5867400" y="2057400"/>
            <a:ext cx="3048000" cy="771525"/>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solidFill>
                  <a:schemeClr val="accent2"/>
                </a:solidFill>
              </a:rPr>
              <a:t>Clicking on titles allows you to edit titles</a:t>
            </a:r>
          </a:p>
        </p:txBody>
      </p:sp>
      <p:sp>
        <p:nvSpPr>
          <p:cNvPr id="190474" name="Line 10"/>
          <p:cNvSpPr>
            <a:spLocks noChangeShapeType="1"/>
          </p:cNvSpPr>
          <p:nvPr/>
        </p:nvSpPr>
        <p:spPr bwMode="auto">
          <a:xfrm flipH="1" flipV="1">
            <a:off x="4648200" y="2133600"/>
            <a:ext cx="1219200" cy="381000"/>
          </a:xfrm>
          <a:prstGeom prst="line">
            <a:avLst/>
          </a:prstGeom>
          <a:noFill/>
          <a:ln w="95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0475" name="Rectangle 11"/>
          <p:cNvSpPr>
            <a:spLocks noGrp="1" noChangeArrowheads="1"/>
          </p:cNvSpPr>
          <p:nvPr>
            <p:ph type="title" idx="4294967295"/>
          </p:nvPr>
        </p:nvSpPr>
        <p:spPr>
          <a:xfrm>
            <a:off x="6781800" y="6248400"/>
            <a:ext cx="1905000" cy="304800"/>
          </a:xfrm>
        </p:spPr>
        <p:txBody>
          <a:bodyPr/>
          <a:lstStyle/>
          <a:p>
            <a:pPr eaLnBrk="1" hangingPunct="1"/>
            <a:r>
              <a:rPr lang="en-US" altLang="en-US" sz="1800">
                <a:solidFill>
                  <a:schemeClr val="accent2"/>
                </a:solidFill>
              </a:rPr>
              <a:t>Scatter Diagram</a:t>
            </a: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pPr eaLnBrk="1" hangingPunct="1"/>
            <a:r>
              <a:rPr lang="en-US" altLang="en-US"/>
              <a:t>Stratification</a:t>
            </a:r>
          </a:p>
        </p:txBody>
      </p:sp>
      <p:sp>
        <p:nvSpPr>
          <p:cNvPr id="191491" name="Rectangle 3"/>
          <p:cNvSpPr>
            <a:spLocks noGrp="1" noChangeArrowheads="1"/>
          </p:cNvSpPr>
          <p:nvPr>
            <p:ph type="body" idx="1"/>
          </p:nvPr>
        </p:nvSpPr>
        <p:spPr>
          <a:xfrm>
            <a:off x="685800" y="1371600"/>
            <a:ext cx="7924800" cy="4525963"/>
          </a:xfrm>
        </p:spPr>
        <p:txBody>
          <a:bodyPr/>
          <a:lstStyle/>
          <a:p>
            <a:pPr marL="0" indent="0" eaLnBrk="1" hangingPunct="1">
              <a:buFontTx/>
              <a:buNone/>
            </a:pPr>
            <a:r>
              <a:rPr lang="en-US" altLang="en-US" sz="2800">
                <a:latin typeface="Times New Roman" panose="02020603050405020304" pitchFamily="18" charset="0"/>
              </a:rPr>
              <a:t>Stratification deals with the separating data from mixed source that has been combined to show the total output of a system.</a:t>
            </a:r>
          </a:p>
          <a:p>
            <a:pPr marL="514350" lvl="1" eaLnBrk="1" hangingPunct="1">
              <a:buFont typeface="Wingdings" panose="05000000000000000000" pitchFamily="2" charset="2"/>
              <a:buChar char="Ø"/>
            </a:pPr>
            <a:r>
              <a:rPr lang="en-US" altLang="en-US" sz="2400" b="1">
                <a:latin typeface="Times New Roman" panose="02020603050405020304" pitchFamily="18" charset="0"/>
              </a:rPr>
              <a:t>Unfortunately the fix or improvement of the system may be a particular process, shift, or training/experience issue, etc.</a:t>
            </a:r>
          </a:p>
          <a:p>
            <a:pPr marL="0" indent="0" eaLnBrk="1" hangingPunct="1">
              <a:buFontTx/>
              <a:buNone/>
            </a:pPr>
            <a:r>
              <a:rPr lang="en-US" altLang="en-US" sz="2800" b="1" i="1">
                <a:solidFill>
                  <a:schemeClr val="accent2"/>
                </a:solidFill>
                <a:latin typeface="Times New Roman" panose="02020603050405020304" pitchFamily="18" charset="0"/>
              </a:rPr>
              <a:t>Stratifying the data into units, such as the parts of the system flow cart, machines that produce parts or even work shifts may reveal where to concentrate our efforts</a:t>
            </a:r>
            <a:r>
              <a:rPr lang="en-US" altLang="en-US" sz="2800"/>
              <a:t> </a:t>
            </a:r>
            <a:r>
              <a:rPr lang="en-US" altLang="en-US"/>
              <a:t>      </a:t>
            </a: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0"/>
            <a:ext cx="80010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2515" name="Line 3"/>
          <p:cNvSpPr>
            <a:spLocks noChangeShapeType="1"/>
          </p:cNvSpPr>
          <p:nvPr/>
        </p:nvSpPr>
        <p:spPr bwMode="auto">
          <a:xfrm flipH="1">
            <a:off x="0" y="3810000"/>
            <a:ext cx="1524000" cy="0"/>
          </a:xfrm>
          <a:prstGeom prst="line">
            <a:avLst/>
          </a:prstGeom>
          <a:noFill/>
          <a:ln w="38100">
            <a:solidFill>
              <a:schemeClr val="accent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16" name="Text Box 4"/>
          <p:cNvSpPr txBox="1">
            <a:spLocks noChangeArrowheads="1"/>
          </p:cNvSpPr>
          <p:nvPr/>
        </p:nvSpPr>
        <p:spPr bwMode="auto">
          <a:xfrm>
            <a:off x="1295400" y="1066800"/>
            <a:ext cx="838200" cy="43656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u="none">
                <a:solidFill>
                  <a:schemeClr val="accent2"/>
                </a:solidFill>
                <a:latin typeface="Times New Roman" panose="02020603050405020304" pitchFamily="18" charset="0"/>
              </a:rPr>
              <a:t>Days</a:t>
            </a:r>
          </a:p>
        </p:txBody>
      </p:sp>
      <p:sp>
        <p:nvSpPr>
          <p:cNvPr id="192517" name="Text Box 5"/>
          <p:cNvSpPr txBox="1">
            <a:spLocks noChangeArrowheads="1"/>
          </p:cNvSpPr>
          <p:nvPr/>
        </p:nvSpPr>
        <p:spPr bwMode="auto">
          <a:xfrm>
            <a:off x="1295400" y="5486400"/>
            <a:ext cx="1447800" cy="43656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u="none">
                <a:solidFill>
                  <a:schemeClr val="accent2"/>
                </a:solidFill>
                <a:latin typeface="Times New Roman" panose="02020603050405020304" pitchFamily="18" charset="0"/>
              </a:rPr>
              <a:t>Evenings</a:t>
            </a:r>
          </a:p>
        </p:txBody>
      </p:sp>
      <p:sp>
        <p:nvSpPr>
          <p:cNvPr id="192518" name="Line 6"/>
          <p:cNvSpPr>
            <a:spLocks noChangeShapeType="1"/>
          </p:cNvSpPr>
          <p:nvPr/>
        </p:nvSpPr>
        <p:spPr bwMode="auto">
          <a:xfrm>
            <a:off x="2133600" y="1295400"/>
            <a:ext cx="990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19" name="Text Box 7"/>
          <p:cNvSpPr txBox="1">
            <a:spLocks noChangeArrowheads="1"/>
          </p:cNvSpPr>
          <p:nvPr/>
        </p:nvSpPr>
        <p:spPr bwMode="auto">
          <a:xfrm>
            <a:off x="3657600" y="914400"/>
            <a:ext cx="18288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a:p>
        </p:txBody>
      </p:sp>
      <p:sp>
        <p:nvSpPr>
          <p:cNvPr id="192520" name="Text Box 8"/>
          <p:cNvSpPr txBox="1">
            <a:spLocks noChangeArrowheads="1"/>
          </p:cNvSpPr>
          <p:nvPr/>
        </p:nvSpPr>
        <p:spPr bwMode="auto">
          <a:xfrm>
            <a:off x="3886200" y="914400"/>
            <a:ext cx="1447800" cy="2143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800" b="1" u="none"/>
              <a:t>Days Only</a:t>
            </a:r>
          </a:p>
        </p:txBody>
      </p:sp>
      <p:sp>
        <p:nvSpPr>
          <p:cNvPr id="192521" name="Line 9"/>
          <p:cNvSpPr>
            <a:spLocks noChangeShapeType="1"/>
          </p:cNvSpPr>
          <p:nvPr/>
        </p:nvSpPr>
        <p:spPr bwMode="auto">
          <a:xfrm>
            <a:off x="1828800" y="1524000"/>
            <a:ext cx="533400" cy="1143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2522" name="Line 10"/>
          <p:cNvSpPr>
            <a:spLocks noChangeShapeType="1"/>
          </p:cNvSpPr>
          <p:nvPr/>
        </p:nvSpPr>
        <p:spPr bwMode="auto">
          <a:xfrm flipV="1">
            <a:off x="2743200" y="5334000"/>
            <a:ext cx="3810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8077200" cy="646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3539" name="Text Box 3"/>
          <p:cNvSpPr txBox="1">
            <a:spLocks noChangeArrowheads="1"/>
          </p:cNvSpPr>
          <p:nvPr/>
        </p:nvSpPr>
        <p:spPr bwMode="auto">
          <a:xfrm>
            <a:off x="1295400" y="4953000"/>
            <a:ext cx="2819400" cy="92551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solidFill>
                  <a:schemeClr val="accent2"/>
                </a:solidFill>
                <a:latin typeface="Times New Roman" panose="02020603050405020304" pitchFamily="18" charset="0"/>
              </a:rPr>
              <a:t>By stratifying the data we get a clear picture of which shift</a:t>
            </a:r>
            <a:r>
              <a:rPr lang="en-US" altLang="en-US" sz="1800">
                <a:solidFill>
                  <a:schemeClr val="accent2"/>
                </a:solidFill>
                <a:latin typeface="Times New Roman" panose="02020603050405020304" pitchFamily="18" charset="0"/>
              </a:rPr>
              <a:t> </a:t>
            </a:r>
            <a:r>
              <a:rPr lang="en-US" altLang="en-US" sz="1800" u="none">
                <a:solidFill>
                  <a:schemeClr val="accent2"/>
                </a:solidFill>
                <a:latin typeface="Times New Roman" panose="02020603050405020304" pitchFamily="18" charset="0"/>
              </a:rPr>
              <a:t>has the bigger problem</a:t>
            </a: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algn="l" eaLnBrk="1" hangingPunct="1"/>
            <a:r>
              <a:rPr lang="en-US" altLang="en-US" sz="4000"/>
              <a:t>   SURVEY</a:t>
            </a:r>
            <a:br>
              <a:rPr lang="en-US" altLang="en-US" sz="4000"/>
            </a:br>
            <a:endParaRPr lang="en-US" altLang="en-US" sz="4000"/>
          </a:p>
        </p:txBody>
      </p:sp>
      <p:sp>
        <p:nvSpPr>
          <p:cNvPr id="194563" name="Rectangle 3"/>
          <p:cNvSpPr>
            <a:spLocks noGrp="1" noChangeArrowheads="1"/>
          </p:cNvSpPr>
          <p:nvPr>
            <p:ph type="body" idx="1"/>
          </p:nvPr>
        </p:nvSpPr>
        <p:spPr>
          <a:xfrm>
            <a:off x="457200" y="990600"/>
            <a:ext cx="8229600" cy="5715000"/>
          </a:xfrm>
        </p:spPr>
        <p:txBody>
          <a:bodyPr/>
          <a:lstStyle/>
          <a:p>
            <a:pPr marL="0" indent="0" eaLnBrk="1" hangingPunct="1">
              <a:lnSpc>
                <a:spcPct val="80000"/>
              </a:lnSpc>
              <a:buFontTx/>
              <a:buNone/>
            </a:pPr>
            <a:r>
              <a:rPr lang="en-US" altLang="en-US" sz="1800">
                <a:latin typeface="Times New Roman" panose="02020603050405020304" pitchFamily="18" charset="0"/>
              </a:rPr>
              <a:t>Surveying is much like interviewing - but on paper. Instead of responding to interviewers, people answer items on a questionnaire. </a:t>
            </a:r>
          </a:p>
          <a:p>
            <a:pPr marL="0" indent="0" eaLnBrk="1" hangingPunct="1">
              <a:lnSpc>
                <a:spcPct val="80000"/>
              </a:lnSpc>
              <a:buFontTx/>
              <a:buNone/>
            </a:pPr>
            <a:endParaRPr lang="en-US" altLang="en-US" sz="1200">
              <a:latin typeface="Times New Roman" panose="02020603050405020304" pitchFamily="18" charset="0"/>
            </a:endParaRPr>
          </a:p>
          <a:p>
            <a:pPr marL="0" indent="0" eaLnBrk="1" hangingPunct="1">
              <a:lnSpc>
                <a:spcPct val="80000"/>
              </a:lnSpc>
              <a:buFontTx/>
              <a:buNone/>
            </a:pPr>
            <a:r>
              <a:rPr lang="en-US" altLang="en-US" sz="1800" i="1">
                <a:latin typeface="Times New Roman" panose="02020603050405020304" pitchFamily="18" charset="0"/>
              </a:rPr>
              <a:t>The major advantage is that you can get a great deal of information from a lot of people very economically. The downside is that people may interpret the questions somewhat differently than intended.  Their answers may be ambiguous as well, and there's no opportunity to test understanding. </a:t>
            </a:r>
          </a:p>
          <a:p>
            <a:pPr marL="0" indent="0" eaLnBrk="1" hangingPunct="1">
              <a:lnSpc>
                <a:spcPct val="80000"/>
              </a:lnSpc>
              <a:buFontTx/>
              <a:buNone/>
            </a:pPr>
            <a:endParaRPr lang="en-US" altLang="en-US" sz="1000" b="1" i="1">
              <a:latin typeface="Times New Roman" panose="02020603050405020304" pitchFamily="18" charset="0"/>
            </a:endParaRPr>
          </a:p>
          <a:p>
            <a:pPr marL="0" indent="0" eaLnBrk="1" hangingPunct="1">
              <a:lnSpc>
                <a:spcPct val="80000"/>
              </a:lnSpc>
              <a:buFontTx/>
              <a:buNone/>
            </a:pPr>
            <a:r>
              <a:rPr lang="en-US" altLang="en-US" sz="2000" b="1">
                <a:latin typeface="Times New Roman" panose="02020603050405020304" pitchFamily="18" charset="0"/>
              </a:rPr>
              <a:t>Putting it to work:</a:t>
            </a:r>
          </a:p>
          <a:p>
            <a:pPr marL="0" indent="0" eaLnBrk="1" hangingPunct="1">
              <a:lnSpc>
                <a:spcPct val="80000"/>
              </a:lnSpc>
              <a:buFontTx/>
              <a:buNone/>
            </a:pPr>
            <a:r>
              <a:rPr lang="en-US" altLang="en-US" sz="1600">
                <a:latin typeface="Times New Roman" panose="02020603050405020304" pitchFamily="18" charset="0"/>
              </a:rPr>
              <a:t>Follow these simple steps to ensure a successful survey:</a:t>
            </a:r>
          </a:p>
          <a:p>
            <a:pPr lvl="1" eaLnBrk="1" hangingPunct="1">
              <a:lnSpc>
                <a:spcPct val="80000"/>
              </a:lnSpc>
              <a:buFont typeface="Wingdings" panose="05000000000000000000" pitchFamily="2" charset="2"/>
              <a:buChar char="§"/>
            </a:pPr>
            <a:r>
              <a:rPr lang="en-US" altLang="en-US" sz="1600">
                <a:latin typeface="Times New Roman" panose="02020603050405020304" pitchFamily="18" charset="0"/>
              </a:rPr>
              <a:t>Identify the information you need.</a:t>
            </a:r>
          </a:p>
          <a:p>
            <a:pPr lvl="1" eaLnBrk="1" hangingPunct="1">
              <a:lnSpc>
                <a:spcPct val="80000"/>
              </a:lnSpc>
              <a:buFont typeface="Wingdings" panose="05000000000000000000" pitchFamily="2" charset="2"/>
              <a:buChar char="§"/>
            </a:pPr>
            <a:r>
              <a:rPr lang="en-US" altLang="en-US" sz="1600">
                <a:latin typeface="Times New Roman" panose="02020603050405020304" pitchFamily="18" charset="0"/>
              </a:rPr>
              <a:t>Decide who has this information in its most reliable form.</a:t>
            </a:r>
          </a:p>
          <a:p>
            <a:pPr lvl="1" eaLnBrk="1" hangingPunct="1">
              <a:lnSpc>
                <a:spcPct val="80000"/>
              </a:lnSpc>
              <a:buFont typeface="Wingdings" panose="05000000000000000000" pitchFamily="2" charset="2"/>
              <a:buChar char="§"/>
            </a:pPr>
            <a:r>
              <a:rPr lang="en-US" altLang="en-US" sz="1600">
                <a:latin typeface="Times New Roman" panose="02020603050405020304" pitchFamily="18" charset="0"/>
              </a:rPr>
              <a:t>Plan how you will use the information when you have it in hand.</a:t>
            </a:r>
          </a:p>
          <a:p>
            <a:pPr lvl="1" eaLnBrk="1" hangingPunct="1">
              <a:lnSpc>
                <a:spcPct val="80000"/>
              </a:lnSpc>
              <a:buFont typeface="Wingdings" panose="05000000000000000000" pitchFamily="2" charset="2"/>
              <a:buChar char="§"/>
            </a:pPr>
            <a:r>
              <a:rPr lang="en-US" altLang="en-US" sz="1600">
                <a:latin typeface="Times New Roman" panose="02020603050405020304" pitchFamily="18" charset="0"/>
              </a:rPr>
              <a:t>Develop a series of questions that will enable respondents to provide the information accurately and unambiguously.</a:t>
            </a:r>
          </a:p>
          <a:p>
            <a:pPr lvl="1" eaLnBrk="1" hangingPunct="1">
              <a:lnSpc>
                <a:spcPct val="80000"/>
              </a:lnSpc>
              <a:buFont typeface="Wingdings" panose="05000000000000000000" pitchFamily="2" charset="2"/>
              <a:buChar char="§"/>
            </a:pPr>
            <a:r>
              <a:rPr lang="en-US" altLang="en-US" sz="1600">
                <a:latin typeface="Times New Roman" panose="02020603050405020304" pitchFamily="18" charset="0"/>
              </a:rPr>
              <a:t>Keep the questionnaire short, simple and clear.</a:t>
            </a:r>
          </a:p>
          <a:p>
            <a:pPr lvl="1" eaLnBrk="1" hangingPunct="1">
              <a:lnSpc>
                <a:spcPct val="80000"/>
              </a:lnSpc>
              <a:buFont typeface="Wingdings" panose="05000000000000000000" pitchFamily="2" charset="2"/>
              <a:buChar char="§"/>
            </a:pPr>
            <a:r>
              <a:rPr lang="en-US" altLang="en-US" sz="1600">
                <a:latin typeface="Times New Roman" panose="02020603050405020304" pitchFamily="18" charset="0"/>
              </a:rPr>
              <a:t>Try out the questions with several people to uncover any unclear questions.  Conduct several "test surveys" to work out the bugs.</a:t>
            </a:r>
          </a:p>
          <a:p>
            <a:pPr lvl="1" eaLnBrk="1" hangingPunct="1">
              <a:lnSpc>
                <a:spcPct val="80000"/>
              </a:lnSpc>
              <a:buFont typeface="Wingdings" panose="05000000000000000000" pitchFamily="2" charset="2"/>
              <a:buChar char="§"/>
            </a:pPr>
            <a:r>
              <a:rPr lang="en-US" altLang="en-US" sz="1600">
                <a:latin typeface="Times New Roman" panose="02020603050405020304" pitchFamily="18" charset="0"/>
              </a:rPr>
              <a:t>Questionnaires can be "closed" with a limited number of responses from which to choose </a:t>
            </a:r>
          </a:p>
          <a:p>
            <a:pPr lvl="1" eaLnBrk="1" hangingPunct="1">
              <a:lnSpc>
                <a:spcPct val="80000"/>
              </a:lnSpc>
              <a:buFont typeface="Wingdings" panose="05000000000000000000" pitchFamily="2" charset="2"/>
              <a:buChar char="§"/>
            </a:pPr>
            <a:endParaRPr lang="en-US" altLang="en-US" sz="1600">
              <a:latin typeface="Times New Roman" panose="02020603050405020304" pitchFamily="18" charset="0"/>
            </a:endParaRPr>
          </a:p>
          <a:p>
            <a:pPr lvl="1" eaLnBrk="1" hangingPunct="1">
              <a:lnSpc>
                <a:spcPct val="80000"/>
              </a:lnSpc>
              <a:buFont typeface="Wingdings" panose="05000000000000000000" pitchFamily="2" charset="2"/>
              <a:buNone/>
            </a:pPr>
            <a:r>
              <a:rPr lang="en-US" altLang="en-US" sz="1600" b="1" i="1">
                <a:latin typeface="Times New Roman" panose="02020603050405020304" pitchFamily="18" charset="0"/>
              </a:rPr>
              <a:t>Example:</a:t>
            </a:r>
            <a:r>
              <a:rPr lang="en-US" altLang="en-US" sz="1600">
                <a:latin typeface="Times New Roman" panose="02020603050405020304" pitchFamily="18" charset="0"/>
              </a:rPr>
              <a:t>  How long have you worked in your present job?  </a:t>
            </a:r>
            <a:r>
              <a:rPr lang="en-US" altLang="en-US" sz="1600" u="sng">
                <a:latin typeface="Times New Roman" panose="02020603050405020304" pitchFamily="18" charset="0"/>
              </a:rPr>
              <a:t>Circle one:</a:t>
            </a:r>
          </a:p>
          <a:p>
            <a:pPr lvl="1" eaLnBrk="1" hangingPunct="1">
              <a:lnSpc>
                <a:spcPct val="80000"/>
              </a:lnSpc>
              <a:buFont typeface="Wingdings" panose="05000000000000000000" pitchFamily="2" charset="2"/>
              <a:buNone/>
            </a:pPr>
            <a:endParaRPr lang="en-US" altLang="en-US" sz="800" u="sng">
              <a:latin typeface="Times New Roman" panose="02020603050405020304" pitchFamily="18" charset="0"/>
            </a:endParaRPr>
          </a:p>
          <a:p>
            <a:pPr marL="0" indent="0" eaLnBrk="1" hangingPunct="1">
              <a:lnSpc>
                <a:spcPct val="80000"/>
              </a:lnSpc>
              <a:buFontTx/>
              <a:buNone/>
            </a:pPr>
            <a:r>
              <a:rPr lang="en-US" altLang="en-US" sz="1600">
                <a:latin typeface="Times New Roman" panose="02020603050405020304" pitchFamily="18" charset="0"/>
              </a:rPr>
              <a:t>	Less than 1 yr.		1 - 3 years	      more than 3 years</a:t>
            </a:r>
          </a:p>
        </p:txBody>
      </p:sp>
      <p:pic>
        <p:nvPicPr>
          <p:cNvPr id="194564"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228600"/>
            <a:ext cx="381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304800"/>
            <a:ext cx="6858000" cy="1143000"/>
          </a:xfrm>
        </p:spPr>
        <p:txBody>
          <a:bodyPr/>
          <a:lstStyle/>
          <a:p>
            <a:pPr algn="l" eaLnBrk="1" hangingPunct="1"/>
            <a:r>
              <a:rPr lang="en-US" altLang="en-US" sz="4000"/>
              <a:t>Selecting Type of Attribute Data Charts</a:t>
            </a:r>
          </a:p>
        </p:txBody>
      </p:sp>
      <p:graphicFrame>
        <p:nvGraphicFramePr>
          <p:cNvPr id="21507" name="Object 10"/>
          <p:cNvGraphicFramePr>
            <a:graphicFrameLocks noGrp="1" noChangeAspect="1"/>
          </p:cNvGraphicFramePr>
          <p:nvPr>
            <p:ph idx="1"/>
          </p:nvPr>
        </p:nvGraphicFramePr>
        <p:xfrm>
          <a:off x="-304800" y="1981200"/>
          <a:ext cx="9801225" cy="3403600"/>
        </p:xfrm>
        <a:graphic>
          <a:graphicData uri="http://schemas.openxmlformats.org/presentationml/2006/ole">
            <mc:AlternateContent xmlns:mc="http://schemas.openxmlformats.org/markup-compatibility/2006">
              <mc:Choice xmlns:v="urn:schemas-microsoft-com:vml" Requires="v">
                <p:oleObj spid="_x0000_s21514" name="Document" r:id="rId4" imgW="8453431" imgH="2935992" progId="Word.Document.8">
                  <p:embed/>
                </p:oleObj>
              </mc:Choice>
              <mc:Fallback>
                <p:oleObj name="Document" r:id="rId4" imgW="8453431" imgH="2935992" progId="Word.Document.8">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981200"/>
                        <a:ext cx="9801225" cy="340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descr="aboutme.jpg (39296 by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124200"/>
            <a:ext cx="20701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587" name="Text Box 3"/>
          <p:cNvSpPr txBox="1">
            <a:spLocks noChangeArrowheads="1"/>
          </p:cNvSpPr>
          <p:nvPr/>
        </p:nvSpPr>
        <p:spPr bwMode="auto">
          <a:xfrm>
            <a:off x="2743200" y="609600"/>
            <a:ext cx="6096000" cy="551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92100" eaLnBrk="0" hangingPunct="0">
              <a:tabLst>
                <a:tab pos="282575" algn="l"/>
              </a:tabLst>
              <a:defRPr sz="2200" u="sng">
                <a:solidFill>
                  <a:schemeClr val="tx1"/>
                </a:solidFill>
                <a:latin typeface="Arial" panose="020B0604020202020204" pitchFamily="34" charset="0"/>
              </a:defRPr>
            </a:lvl1pPr>
            <a:lvl2pPr marL="742950" indent="-285750" eaLnBrk="0" hangingPunct="0">
              <a:tabLst>
                <a:tab pos="282575" algn="l"/>
              </a:tabLst>
              <a:defRPr sz="2200" u="sng">
                <a:solidFill>
                  <a:schemeClr val="tx1"/>
                </a:solidFill>
                <a:latin typeface="Arial" panose="020B0604020202020204" pitchFamily="34" charset="0"/>
              </a:defRPr>
            </a:lvl2pPr>
            <a:lvl3pPr marL="1143000" indent="-228600" eaLnBrk="0" hangingPunct="0">
              <a:tabLst>
                <a:tab pos="282575" algn="l"/>
              </a:tabLst>
              <a:defRPr sz="2200" u="sng">
                <a:solidFill>
                  <a:schemeClr val="tx1"/>
                </a:solidFill>
                <a:latin typeface="Arial" panose="020B0604020202020204" pitchFamily="34" charset="0"/>
              </a:defRPr>
            </a:lvl3pPr>
            <a:lvl4pPr marL="1600200" indent="-228600" eaLnBrk="0" hangingPunct="0">
              <a:tabLst>
                <a:tab pos="282575" algn="l"/>
              </a:tabLst>
              <a:defRPr sz="2200" u="sng">
                <a:solidFill>
                  <a:schemeClr val="tx1"/>
                </a:solidFill>
                <a:latin typeface="Arial" panose="020B0604020202020204" pitchFamily="34" charset="0"/>
              </a:defRPr>
            </a:lvl4pPr>
            <a:lvl5pPr marL="2057400" indent="-228600" eaLnBrk="0" hangingPunct="0">
              <a:tabLst>
                <a:tab pos="282575" algn="l"/>
              </a:tabLst>
              <a:defRPr sz="2200" u="sng">
                <a:solidFill>
                  <a:schemeClr val="tx1"/>
                </a:solidFill>
                <a:latin typeface="Arial" panose="020B0604020202020204" pitchFamily="34" charset="0"/>
              </a:defRPr>
            </a:lvl5pPr>
            <a:lvl6pPr marL="2514600" indent="-228600" eaLnBrk="0" fontAlgn="base" hangingPunct="0">
              <a:spcBef>
                <a:spcPct val="0"/>
              </a:spcBef>
              <a:spcAft>
                <a:spcPct val="0"/>
              </a:spcAft>
              <a:tabLst>
                <a:tab pos="282575" algn="l"/>
              </a:tabLst>
              <a:defRPr sz="2200" u="sng">
                <a:solidFill>
                  <a:schemeClr val="tx1"/>
                </a:solidFill>
                <a:latin typeface="Arial" panose="020B0604020202020204" pitchFamily="34" charset="0"/>
              </a:defRPr>
            </a:lvl6pPr>
            <a:lvl7pPr marL="2971800" indent="-228600" eaLnBrk="0" fontAlgn="base" hangingPunct="0">
              <a:spcBef>
                <a:spcPct val="0"/>
              </a:spcBef>
              <a:spcAft>
                <a:spcPct val="0"/>
              </a:spcAft>
              <a:tabLst>
                <a:tab pos="282575" algn="l"/>
              </a:tabLst>
              <a:defRPr sz="2200" u="sng">
                <a:solidFill>
                  <a:schemeClr val="tx1"/>
                </a:solidFill>
                <a:latin typeface="Arial" panose="020B0604020202020204" pitchFamily="34" charset="0"/>
              </a:defRPr>
            </a:lvl7pPr>
            <a:lvl8pPr marL="3429000" indent="-228600" eaLnBrk="0" fontAlgn="base" hangingPunct="0">
              <a:spcBef>
                <a:spcPct val="0"/>
              </a:spcBef>
              <a:spcAft>
                <a:spcPct val="0"/>
              </a:spcAft>
              <a:tabLst>
                <a:tab pos="282575" algn="l"/>
              </a:tabLst>
              <a:defRPr sz="2200" u="sng">
                <a:solidFill>
                  <a:schemeClr val="tx1"/>
                </a:solidFill>
                <a:latin typeface="Arial" panose="020B0604020202020204" pitchFamily="34" charset="0"/>
              </a:defRPr>
            </a:lvl8pPr>
            <a:lvl9pPr marL="3886200" indent="-228600" eaLnBrk="0" fontAlgn="base" hangingPunct="0">
              <a:spcBef>
                <a:spcPct val="0"/>
              </a:spcBef>
              <a:spcAft>
                <a:spcPct val="0"/>
              </a:spcAft>
              <a:tabLst>
                <a:tab pos="282575" algn="l"/>
              </a:tabLst>
              <a:defRPr sz="2200" u="sng">
                <a:solidFill>
                  <a:schemeClr val="tx1"/>
                </a:solidFill>
                <a:latin typeface="Arial" panose="020B0604020202020204" pitchFamily="34" charset="0"/>
              </a:defRPr>
            </a:lvl9pPr>
          </a:lstStyle>
          <a:p>
            <a:pPr eaLnBrk="1" hangingPunct="1">
              <a:buFontTx/>
              <a:buAutoNum type="arabicPeriod"/>
            </a:pPr>
            <a:r>
              <a:rPr lang="en-US" altLang="en-US" sz="1400" u="none">
                <a:latin typeface="Times New Roman" panose="02020603050405020304" pitchFamily="18" charset="0"/>
              </a:rPr>
              <a:t>Review literature in the domain which you wish to measure (i.e., "computer 	attitudes")</a:t>
            </a:r>
          </a:p>
          <a:p>
            <a:pPr eaLnBrk="1" hangingPunct="1">
              <a:buFontTx/>
              <a:buAutoNum type="arabicPeriod"/>
            </a:pPr>
            <a:r>
              <a:rPr lang="en-US" altLang="en-US" sz="1400" u="none">
                <a:latin typeface="Times New Roman" panose="02020603050405020304" pitchFamily="18" charset="0"/>
              </a:rPr>
              <a:t>Develop a list of categories (subscales) that you wish to sample from the 	domain. The domain may be "Computer Attitudes" and the categories may 	be "ease of use of computers" and "usefulness in education". </a:t>
            </a:r>
          </a:p>
          <a:p>
            <a:pPr eaLnBrk="1" hangingPunct="1">
              <a:buFontTx/>
              <a:buAutoNum type="arabicPeriod"/>
            </a:pPr>
            <a:r>
              <a:rPr lang="en-US" altLang="en-US" sz="1400" u="none">
                <a:latin typeface="Times New Roman" panose="02020603050405020304" pitchFamily="18" charset="0"/>
              </a:rPr>
              <a:t>Write 8 to 10 items/statements (operational definitions) for each category 	(i.e., "Computers will help students learn material faster."). Avoid common 	survey pitfalls when writing your statements. </a:t>
            </a:r>
          </a:p>
          <a:p>
            <a:pPr eaLnBrk="1" hangingPunct="1">
              <a:buFontTx/>
              <a:buAutoNum type="arabicPeriod"/>
            </a:pPr>
            <a:r>
              <a:rPr lang="en-US" altLang="en-US" sz="1400" u="none">
                <a:latin typeface="Times New Roman" panose="02020603050405020304" pitchFamily="18" charset="0"/>
              </a:rPr>
              <a:t>Give the items to at least 5 experts for classification (Content Validity). The 	panel of experts will attempt to match the operational definitions with their 	appropriate categories within the domain. </a:t>
            </a:r>
          </a:p>
          <a:p>
            <a:pPr eaLnBrk="1" hangingPunct="1">
              <a:buFontTx/>
              <a:buAutoNum type="arabicPeriod"/>
            </a:pPr>
            <a:r>
              <a:rPr lang="en-US" altLang="en-US" sz="1400" u="none">
                <a:latin typeface="Times New Roman" panose="02020603050405020304" pitchFamily="18" charset="0"/>
              </a:rPr>
              <a:t>Develop an instrument with the successfully classified items. Use a Likert 	scale to design your instrument. You may wish to rewrite some of the items 	that were not successfully classified. </a:t>
            </a:r>
          </a:p>
          <a:p>
            <a:pPr eaLnBrk="1" hangingPunct="1">
              <a:buFontTx/>
              <a:buAutoNum type="arabicPeriod"/>
            </a:pPr>
            <a:r>
              <a:rPr lang="en-US" altLang="en-US" sz="1400" u="none">
                <a:latin typeface="Times New Roman" panose="02020603050405020304" pitchFamily="18" charset="0"/>
              </a:rPr>
              <a:t>Field test the instrument (6 to 10 people per item on the instrument) with the 	populations for which the instrument is being developed. </a:t>
            </a:r>
          </a:p>
          <a:p>
            <a:pPr eaLnBrk="1" hangingPunct="1">
              <a:buFontTx/>
              <a:buAutoNum type="arabicPeriod"/>
            </a:pPr>
            <a:r>
              <a:rPr lang="en-US" altLang="en-US" sz="1400" u="none">
                <a:latin typeface="Times New Roman" panose="02020603050405020304" pitchFamily="18" charset="0"/>
              </a:rPr>
              <a:t>Run a factor analysis (exploratory) on the field test responses. More 	advanced students may wish to do a confirmatory factory analysis. </a:t>
            </a:r>
          </a:p>
          <a:p>
            <a:pPr eaLnBrk="1" hangingPunct="1">
              <a:buFontTx/>
              <a:buAutoNum type="arabicPeriod"/>
            </a:pPr>
            <a:r>
              <a:rPr lang="en-US" altLang="en-US" sz="1400" u="none">
                <a:latin typeface="Times New Roman" panose="02020603050405020304" pitchFamily="18" charset="0"/>
              </a:rPr>
              <a:t>Name each factor (category) based on the items which loaded on it (&gt;.40) </a:t>
            </a:r>
          </a:p>
          <a:p>
            <a:pPr eaLnBrk="1" hangingPunct="1">
              <a:buFontTx/>
              <a:buAutoNum type="arabicPeriod"/>
            </a:pPr>
            <a:r>
              <a:rPr lang="en-US" altLang="en-US" sz="1400" u="none">
                <a:latin typeface="Times New Roman" panose="02020603050405020304" pitchFamily="18" charset="0"/>
              </a:rPr>
              <a:t>Review whether each item conceptually belongs with its factor (subscale) 	and remove those which do not. </a:t>
            </a:r>
          </a:p>
          <a:p>
            <a:pPr eaLnBrk="1" hangingPunct="1">
              <a:buFontTx/>
              <a:buAutoNum type="arabicPeriod"/>
            </a:pPr>
            <a:r>
              <a:rPr lang="en-US" altLang="en-US" sz="1400" u="none">
                <a:latin typeface="Times New Roman" panose="02020603050405020304" pitchFamily="18" charset="0"/>
              </a:rPr>
              <a:t>Run Cronbach's Alpha Reliability for each factor/category (subscale) to 	investigate internal consistency reliability. </a:t>
            </a:r>
          </a:p>
          <a:p>
            <a:pPr eaLnBrk="1" hangingPunct="1">
              <a:buFontTx/>
              <a:buAutoNum type="arabicPeriod"/>
            </a:pPr>
            <a:r>
              <a:rPr lang="en-US" altLang="en-US" sz="1400" u="none">
                <a:latin typeface="Times New Roman" panose="02020603050405020304" pitchFamily="18" charset="0"/>
              </a:rPr>
              <a:t>Modify and retest the instrument if necessary (alpha&lt;.70). </a:t>
            </a:r>
          </a:p>
          <a:p>
            <a:pPr eaLnBrk="1" hangingPunct="1">
              <a:spcBef>
                <a:spcPct val="50000"/>
              </a:spcBef>
            </a:pPr>
            <a:endParaRPr lang="en-US" altLang="en-US" sz="1400" u="none">
              <a:latin typeface="Times New Roman" panose="02020603050405020304" pitchFamily="18" charset="0"/>
            </a:endParaRPr>
          </a:p>
        </p:txBody>
      </p:sp>
      <p:sp>
        <p:nvSpPr>
          <p:cNvPr id="195588" name="Rectangle 4"/>
          <p:cNvSpPr>
            <a:spLocks noGrp="1" noChangeArrowheads="1"/>
          </p:cNvSpPr>
          <p:nvPr>
            <p:ph type="ctrTitle"/>
          </p:nvPr>
        </p:nvSpPr>
        <p:spPr>
          <a:xfrm>
            <a:off x="228600" y="609600"/>
            <a:ext cx="2438400" cy="1470025"/>
          </a:xfrm>
          <a:solidFill>
            <a:srgbClr val="FFFFCC"/>
          </a:solidFill>
          <a:ln>
            <a:solidFill>
              <a:srgbClr val="FF3300"/>
            </a:solidFill>
            <a:miter lim="800000"/>
            <a:headEnd/>
            <a:tailEnd/>
          </a:ln>
        </p:spPr>
        <p:txBody>
          <a:bodyPr/>
          <a:lstStyle/>
          <a:p>
            <a:pPr eaLnBrk="1" hangingPunct="1"/>
            <a:r>
              <a:rPr lang="en-US" altLang="en-US" sz="2000">
                <a:solidFill>
                  <a:srgbClr val="FF3300"/>
                </a:solidFill>
              </a:rPr>
              <a:t>Beginning Steps in Developing an Attitude Instrument</a:t>
            </a:r>
            <a:endParaRPr lang="en-US" altLang="en-US" sz="4000">
              <a:solidFill>
                <a:srgbClr val="FF3300"/>
              </a:solidFill>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xfrm>
            <a:off x="457200" y="0"/>
            <a:ext cx="8229600" cy="1143000"/>
          </a:xfrm>
        </p:spPr>
        <p:txBody>
          <a:bodyPr/>
          <a:lstStyle/>
          <a:p>
            <a:pPr algn="l" eaLnBrk="1" hangingPunct="1"/>
            <a:r>
              <a:rPr lang="en-US" altLang="en-US" sz="4000"/>
              <a:t>Likert Scale</a:t>
            </a:r>
          </a:p>
        </p:txBody>
      </p:sp>
      <p:graphicFrame>
        <p:nvGraphicFramePr>
          <p:cNvPr id="196611" name="Object 3"/>
          <p:cNvGraphicFramePr>
            <a:graphicFrameLocks noGrp="1" noChangeAspect="1"/>
          </p:cNvGraphicFramePr>
          <p:nvPr>
            <p:ph idx="1"/>
          </p:nvPr>
        </p:nvGraphicFramePr>
        <p:xfrm>
          <a:off x="2817813" y="1376363"/>
          <a:ext cx="5634037" cy="5264150"/>
        </p:xfrm>
        <a:graphic>
          <a:graphicData uri="http://schemas.openxmlformats.org/presentationml/2006/ole">
            <mc:AlternateContent xmlns:mc="http://schemas.openxmlformats.org/markup-compatibility/2006">
              <mc:Choice xmlns:v="urn:schemas-microsoft-com:vml" Requires="v">
                <p:oleObj spid="_x0000_s196620" name="Document" r:id="rId4" imgW="5653516" imgH="5277807" progId="Word.Document.8">
                  <p:embed/>
                </p:oleObj>
              </mc:Choice>
              <mc:Fallback>
                <p:oleObj name="Document" r:id="rId4" imgW="5653516" imgH="5277807"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7813" y="1376363"/>
                        <a:ext cx="5634037" cy="5264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6612" name="Text Box 4"/>
          <p:cNvSpPr txBox="1">
            <a:spLocks noChangeArrowheads="1"/>
          </p:cNvSpPr>
          <p:nvPr/>
        </p:nvSpPr>
        <p:spPr bwMode="auto">
          <a:xfrm>
            <a:off x="2743200" y="9906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solidFill>
                  <a:schemeClr val="accent2"/>
                </a:solidFill>
              </a:rPr>
              <a:t>AGREEMENT</a:t>
            </a:r>
            <a:r>
              <a:rPr lang="en-US" altLang="en-US" sz="1800" u="none">
                <a:solidFill>
                  <a:schemeClr val="accent2"/>
                </a:solidFill>
              </a:rPr>
              <a:t> </a:t>
            </a:r>
          </a:p>
        </p:txBody>
      </p:sp>
      <p:sp>
        <p:nvSpPr>
          <p:cNvPr id="196613" name="Text Box 5"/>
          <p:cNvSpPr txBox="1">
            <a:spLocks noChangeArrowheads="1"/>
          </p:cNvSpPr>
          <p:nvPr/>
        </p:nvSpPr>
        <p:spPr bwMode="auto">
          <a:xfrm>
            <a:off x="533400" y="1295400"/>
            <a:ext cx="1981200" cy="284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latin typeface="Times New Roman" panose="02020603050405020304" pitchFamily="18" charset="0"/>
              </a:rPr>
              <a:t>The following choices may help you when you design an attitude instrument. </a:t>
            </a:r>
          </a:p>
          <a:p>
            <a:pPr eaLnBrk="1" hangingPunct="1">
              <a:spcBef>
                <a:spcPct val="50000"/>
              </a:spcBef>
            </a:pPr>
            <a:r>
              <a:rPr lang="en-US" altLang="en-US" sz="1800" b="1" u="none">
                <a:latin typeface="Times New Roman" panose="02020603050405020304" pitchFamily="18" charset="0"/>
              </a:rPr>
              <a:t>The </a:t>
            </a:r>
            <a:r>
              <a:rPr lang="en-US" altLang="en-US" sz="1800" b="1" u="none">
                <a:solidFill>
                  <a:srgbClr val="FF3300"/>
                </a:solidFill>
                <a:latin typeface="Times New Roman" panose="02020603050405020304" pitchFamily="18" charset="0"/>
              </a:rPr>
              <a:t>Red Face</a:t>
            </a:r>
            <a:r>
              <a:rPr lang="en-US" altLang="en-US" sz="1800" b="1" u="none">
                <a:latin typeface="Times New Roman" panose="02020603050405020304" pitchFamily="18" charset="0"/>
              </a:rPr>
              <a:t> sets are the most popular.</a:t>
            </a:r>
          </a:p>
          <a:p>
            <a:pPr eaLnBrk="1" hangingPunct="1">
              <a:spcBef>
                <a:spcPct val="50000"/>
              </a:spcBef>
            </a:pPr>
            <a:endParaRPr lang="en-US" altLang="en-US" sz="1800" u="none"/>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pPr algn="l" eaLnBrk="1" hangingPunct="1"/>
            <a:r>
              <a:rPr lang="en-US" altLang="en-US" sz="4000"/>
              <a:t>Likert Scale</a:t>
            </a:r>
          </a:p>
        </p:txBody>
      </p:sp>
      <p:sp>
        <p:nvSpPr>
          <p:cNvPr id="197635" name="Text Box 3"/>
          <p:cNvSpPr txBox="1">
            <a:spLocks noChangeArrowheads="1"/>
          </p:cNvSpPr>
          <p:nvPr/>
        </p:nvSpPr>
        <p:spPr bwMode="auto">
          <a:xfrm>
            <a:off x="457200" y="14478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t>FREQUENCY</a:t>
            </a:r>
            <a:r>
              <a:rPr lang="en-US" altLang="en-US" sz="1800" u="none"/>
              <a:t> </a:t>
            </a:r>
          </a:p>
        </p:txBody>
      </p:sp>
      <p:graphicFrame>
        <p:nvGraphicFramePr>
          <p:cNvPr id="510999" name="Group 23"/>
          <p:cNvGraphicFramePr>
            <a:graphicFrameLocks noGrp="1"/>
          </p:cNvGraphicFramePr>
          <p:nvPr>
            <p:ph idx="1"/>
          </p:nvPr>
        </p:nvGraphicFramePr>
        <p:xfrm>
          <a:off x="457200" y="1828800"/>
          <a:ext cx="8305800" cy="4073525"/>
        </p:xfrm>
        <a:graphic>
          <a:graphicData uri="http://schemas.openxmlformats.org/drawingml/2006/table">
            <a:tbl>
              <a:tblPr/>
              <a:tblGrid>
                <a:gridCol w="1803400">
                  <a:extLst>
                    <a:ext uri="{9D8B030D-6E8A-4147-A177-3AD203B41FA5}">
                      <a16:colId xmlns:a16="http://schemas.microsoft.com/office/drawing/2014/main" val="20000"/>
                    </a:ext>
                  </a:extLst>
                </a:gridCol>
                <a:gridCol w="1801813">
                  <a:extLst>
                    <a:ext uri="{9D8B030D-6E8A-4147-A177-3AD203B41FA5}">
                      <a16:colId xmlns:a16="http://schemas.microsoft.com/office/drawing/2014/main" val="20001"/>
                    </a:ext>
                  </a:extLst>
                </a:gridCol>
                <a:gridCol w="2127250">
                  <a:extLst>
                    <a:ext uri="{9D8B030D-6E8A-4147-A177-3AD203B41FA5}">
                      <a16:colId xmlns:a16="http://schemas.microsoft.com/office/drawing/2014/main" val="20002"/>
                    </a:ext>
                  </a:extLst>
                </a:gridCol>
                <a:gridCol w="2573337">
                  <a:extLst>
                    <a:ext uri="{9D8B030D-6E8A-4147-A177-3AD203B41FA5}">
                      <a16:colId xmlns:a16="http://schemas.microsoft.com/office/drawing/2014/main" val="20003"/>
                    </a:ext>
                  </a:extLst>
                </a:gridCol>
              </a:tblGrid>
              <a:tr h="1717675">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Very Frequently</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Frequently</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Occasionally</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Rarely </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Very Rarely</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Never</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Always </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Very Frequently</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Occasionally </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Rarely </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Very Rarely </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Never</a:t>
                      </a:r>
                      <a:r>
                        <a:rPr kumimoji="0" lang="en-US" sz="1800" b="0" i="0" u="none" strike="noStrike" cap="none" normalizeH="0" baseline="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Always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Usually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About Half the Time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Seldom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Never </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Almost Always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To a Considerable Degree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Occasionally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Seldom </a:t>
                      </a: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787525">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A Great Deal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Much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Somewhat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Little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Never </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Often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Sometimes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Seldom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Never </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Always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Very Often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Sometimes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Rarely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Never </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19"/>
          <p:cNvSpPr>
            <a:spLocks noChangeArrowheads="1"/>
          </p:cNvSpPr>
          <p:nvPr/>
        </p:nvSpPr>
        <p:spPr bwMode="auto">
          <a:xfrm>
            <a:off x="609600" y="4191000"/>
            <a:ext cx="5181600" cy="1524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98659" name="Rectangle 2"/>
          <p:cNvSpPr>
            <a:spLocks noGrp="1" noChangeArrowheads="1"/>
          </p:cNvSpPr>
          <p:nvPr>
            <p:ph type="title"/>
          </p:nvPr>
        </p:nvSpPr>
        <p:spPr>
          <a:xfrm>
            <a:off x="457200" y="0"/>
            <a:ext cx="8229600" cy="1143000"/>
          </a:xfrm>
        </p:spPr>
        <p:txBody>
          <a:bodyPr/>
          <a:lstStyle/>
          <a:p>
            <a:pPr algn="l" eaLnBrk="1" hangingPunct="1"/>
            <a:r>
              <a:rPr lang="en-US" altLang="en-US" sz="4000"/>
              <a:t>Likert Scale</a:t>
            </a:r>
          </a:p>
        </p:txBody>
      </p:sp>
      <p:graphicFrame>
        <p:nvGraphicFramePr>
          <p:cNvPr id="198660" name="Object 3"/>
          <p:cNvGraphicFramePr>
            <a:graphicFrameLocks noGrp="1" noChangeAspect="1"/>
          </p:cNvGraphicFramePr>
          <p:nvPr>
            <p:ph sz="half" idx="1"/>
          </p:nvPr>
        </p:nvGraphicFramePr>
        <p:xfrm>
          <a:off x="609600" y="4191000"/>
          <a:ext cx="7162800" cy="1762125"/>
        </p:xfrm>
        <a:graphic>
          <a:graphicData uri="http://schemas.openxmlformats.org/presentationml/2006/ole">
            <mc:AlternateContent xmlns:mc="http://schemas.openxmlformats.org/markup-compatibility/2006">
              <mc:Choice xmlns:v="urn:schemas-microsoft-com:vml" Requires="v">
                <p:oleObj spid="_x0000_s198679" name="Document" r:id="rId4" imgW="5653516" imgH="1402177" progId="Word.Document.8">
                  <p:embed/>
                </p:oleObj>
              </mc:Choice>
              <mc:Fallback>
                <p:oleObj name="Document" r:id="rId4" imgW="5653516" imgH="1402177"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4191000"/>
                        <a:ext cx="7162800" cy="1762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8661" name="Text Box 4"/>
          <p:cNvSpPr txBox="1">
            <a:spLocks noChangeArrowheads="1"/>
          </p:cNvSpPr>
          <p:nvPr/>
        </p:nvSpPr>
        <p:spPr bwMode="auto">
          <a:xfrm>
            <a:off x="533400" y="38100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t>IMPORTANCE</a:t>
            </a:r>
            <a:r>
              <a:rPr lang="en-US" altLang="en-US" sz="1800" u="none"/>
              <a:t>  </a:t>
            </a:r>
          </a:p>
        </p:txBody>
      </p:sp>
      <p:graphicFrame>
        <p:nvGraphicFramePr>
          <p:cNvPr id="513042" name="Group 18"/>
          <p:cNvGraphicFramePr>
            <a:graphicFrameLocks noGrp="1"/>
          </p:cNvGraphicFramePr>
          <p:nvPr>
            <p:ph sz="half" idx="2"/>
          </p:nvPr>
        </p:nvGraphicFramePr>
        <p:xfrm>
          <a:off x="3124200" y="1828800"/>
          <a:ext cx="5410200" cy="1905000"/>
        </p:xfrm>
        <a:graphic>
          <a:graphicData uri="http://schemas.openxmlformats.org/drawingml/2006/table">
            <a:tbl>
              <a:tblPr/>
              <a:tblGrid>
                <a:gridCol w="2297113">
                  <a:extLst>
                    <a:ext uri="{9D8B030D-6E8A-4147-A177-3AD203B41FA5}">
                      <a16:colId xmlns:a16="http://schemas.microsoft.com/office/drawing/2014/main" val="20000"/>
                    </a:ext>
                  </a:extLst>
                </a:gridCol>
                <a:gridCol w="2127250">
                  <a:extLst>
                    <a:ext uri="{9D8B030D-6E8A-4147-A177-3AD203B41FA5}">
                      <a16:colId xmlns:a16="http://schemas.microsoft.com/office/drawing/2014/main" val="20001"/>
                    </a:ext>
                  </a:extLst>
                </a:gridCol>
                <a:gridCol w="985837">
                  <a:extLst>
                    <a:ext uri="{9D8B030D-6E8A-4147-A177-3AD203B41FA5}">
                      <a16:colId xmlns:a16="http://schemas.microsoft.com/office/drawing/2014/main" val="20002"/>
                    </a:ext>
                  </a:extLst>
                </a:gridCol>
              </a:tblGrid>
              <a:tr h="1905000">
                <a:tc>
                  <a:txBody>
                    <a:bodyPr/>
                    <a:lstStyle/>
                    <a:p>
                      <a:pPr marL="0" marR="0" lvl="0" indent="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Very Good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Good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Barely Acceptable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Poor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Very Poor</a:t>
                      </a: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Extremely Poor </a:t>
                      </a:r>
                      <a:r>
                        <a:rPr kumimoji="0" lang="en-US" sz="1800" b="1" i="0" u="none" strike="noStrike" cap="none" normalizeH="0" baseline="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Below Average </a:t>
                      </a:r>
                      <a:r>
                        <a:rPr kumimoji="0" lang="en-US" sz="1800" b="1" i="0" u="none" strike="noStrike" cap="none" normalizeH="0" baseline="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Average </a:t>
                      </a:r>
                      <a:r>
                        <a:rPr kumimoji="0" lang="en-US" sz="1800" b="1" i="0" u="none" strike="noStrike" cap="none" normalizeH="0" baseline="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Above Average </a:t>
                      </a:r>
                      <a:r>
                        <a:rPr kumimoji="0" lang="en-US" sz="1800" b="1" i="0" u="none" strike="noStrike" cap="none" normalizeH="0" baseline="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a:ln>
                            <a:noFill/>
                          </a:ln>
                          <a:solidFill>
                            <a:srgbClr val="FF0019"/>
                          </a:solidFill>
                          <a:effectLst/>
                          <a:latin typeface="Times New Roman" pitchFamily="18" charset="0"/>
                          <a:cs typeface="Times New Roman" pitchFamily="18" charset="0"/>
                        </a:rPr>
                        <a:t>Excellent</a:t>
                      </a:r>
                      <a:r>
                        <a:rPr kumimoji="0" lang="en-US" sz="1800" b="1" i="0" u="none" strike="noStrike" cap="none" normalizeH="0" baseline="0">
                          <a:ln>
                            <a:noFill/>
                          </a:ln>
                          <a:solidFill>
                            <a:schemeClr val="tx1"/>
                          </a:solidFill>
                          <a:effectLst/>
                          <a:latin typeface="Times New Roman" pitchFamily="18" charset="0"/>
                          <a:cs typeface="Times New Roman" pitchFamily="18" charset="0"/>
                        </a:rPr>
                        <a:t> </a:t>
                      </a:r>
                      <a:endParaRPr kumimoji="0" lang="en-US" sz="1800" b="1"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Good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Fair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a:ln>
                            <a:noFill/>
                          </a:ln>
                          <a:solidFill>
                            <a:schemeClr val="tx1"/>
                          </a:solidFill>
                          <a:effectLst/>
                          <a:latin typeface="Times New Roman" pitchFamily="18" charset="0"/>
                          <a:cs typeface="Times New Roman" pitchFamily="18" charset="0"/>
                        </a:rPr>
                        <a:t>Poor</a:t>
                      </a:r>
                      <a:endParaRPr kumimoji="0" lang="en-US" sz="1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bl>
          </a:graphicData>
        </a:graphic>
      </p:graphicFrame>
      <p:sp>
        <p:nvSpPr>
          <p:cNvPr id="198672" name="Text Box 15"/>
          <p:cNvSpPr txBox="1">
            <a:spLocks noChangeArrowheads="1"/>
          </p:cNvSpPr>
          <p:nvPr/>
        </p:nvSpPr>
        <p:spPr bwMode="auto">
          <a:xfrm>
            <a:off x="3124200" y="14478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t>QUALITY</a:t>
            </a:r>
            <a:r>
              <a:rPr lang="en-US" altLang="en-US" sz="1800" u="none"/>
              <a:t> </a:t>
            </a: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pPr algn="l" eaLnBrk="1" hangingPunct="1"/>
            <a:r>
              <a:rPr lang="en-US" altLang="en-US" sz="4000"/>
              <a:t>Likert Scale</a:t>
            </a:r>
          </a:p>
        </p:txBody>
      </p:sp>
      <p:graphicFrame>
        <p:nvGraphicFramePr>
          <p:cNvPr id="199683" name="Object 3"/>
          <p:cNvGraphicFramePr>
            <a:graphicFrameLocks noGrp="1" noChangeAspect="1"/>
          </p:cNvGraphicFramePr>
          <p:nvPr>
            <p:ph idx="1"/>
          </p:nvPr>
        </p:nvGraphicFramePr>
        <p:xfrm>
          <a:off x="1752600" y="2133600"/>
          <a:ext cx="6172200" cy="3309938"/>
        </p:xfrm>
        <a:graphic>
          <a:graphicData uri="http://schemas.openxmlformats.org/presentationml/2006/ole">
            <mc:AlternateContent xmlns:mc="http://schemas.openxmlformats.org/markup-compatibility/2006">
              <mc:Choice xmlns:v="urn:schemas-microsoft-com:vml" Requires="v">
                <p:oleObj spid="_x0000_s199691" name="Document" r:id="rId4" imgW="5653516" imgH="3230413" progId="Word.Document.8">
                  <p:embed/>
                </p:oleObj>
              </mc:Choice>
              <mc:Fallback>
                <p:oleObj name="Document" r:id="rId4" imgW="5653516" imgH="3230413" progId="Word.Documen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2133600"/>
                        <a:ext cx="6172200" cy="33099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9684" name="Text Box 4"/>
          <p:cNvSpPr txBox="1">
            <a:spLocks noChangeArrowheads="1"/>
          </p:cNvSpPr>
          <p:nvPr/>
        </p:nvSpPr>
        <p:spPr bwMode="auto">
          <a:xfrm>
            <a:off x="1676400" y="1752600"/>
            <a:ext cx="1752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t>LIKELIHOOD</a:t>
            </a:r>
            <a:r>
              <a:rPr lang="en-US" altLang="en-US" sz="1800" u="none"/>
              <a:t> </a:t>
            </a: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4"/>
          <p:cNvSpPr>
            <a:spLocks noGrp="1" noChangeArrowheads="1"/>
          </p:cNvSpPr>
          <p:nvPr>
            <p:ph type="title"/>
          </p:nvPr>
        </p:nvSpPr>
        <p:spPr>
          <a:xfrm>
            <a:off x="457200" y="152400"/>
            <a:ext cx="8229600" cy="1143000"/>
          </a:xfrm>
        </p:spPr>
        <p:txBody>
          <a:bodyPr/>
          <a:lstStyle/>
          <a:p>
            <a:pPr algn="l" eaLnBrk="1" hangingPunct="1"/>
            <a:r>
              <a:rPr lang="en-US" altLang="en-US" sz="4000"/>
              <a:t>Example:</a:t>
            </a:r>
          </a:p>
        </p:txBody>
      </p:sp>
      <p:graphicFrame>
        <p:nvGraphicFramePr>
          <p:cNvPr id="200707" name="Object 518"/>
          <p:cNvGraphicFramePr>
            <a:graphicFrameLocks noGrp="1" noChangeAspect="1"/>
          </p:cNvGraphicFramePr>
          <p:nvPr>
            <p:ph idx="1"/>
          </p:nvPr>
        </p:nvGraphicFramePr>
        <p:xfrm>
          <a:off x="3124200" y="1143000"/>
          <a:ext cx="5715000" cy="3897313"/>
        </p:xfrm>
        <a:graphic>
          <a:graphicData uri="http://schemas.openxmlformats.org/presentationml/2006/ole">
            <mc:AlternateContent xmlns:mc="http://schemas.openxmlformats.org/markup-compatibility/2006">
              <mc:Choice xmlns:v="urn:schemas-microsoft-com:vml" Requires="v">
                <p:oleObj spid="_x0000_s200718" name="Document" r:id="rId4" imgW="5653516" imgH="3854364" progId="Word.Document.8">
                  <p:embed/>
                </p:oleObj>
              </mc:Choice>
              <mc:Fallback>
                <p:oleObj name="Document" r:id="rId4" imgW="5653516" imgH="3854364" progId="Word.Document.8">
                  <p:embed/>
                  <p:pic>
                    <p:nvPicPr>
                      <p:cNvPr id="0" name="Object 5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1143000"/>
                        <a:ext cx="5715000" cy="38973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0708" name="Rectangle 520"/>
          <p:cNvSpPr>
            <a:spLocks noChangeArrowheads="1"/>
          </p:cNvSpPr>
          <p:nvPr/>
        </p:nvSpPr>
        <p:spPr bwMode="auto">
          <a:xfrm>
            <a:off x="3048000" y="381000"/>
            <a:ext cx="50498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b="1" u="none">
                <a:solidFill>
                  <a:schemeClr val="accent2"/>
                </a:solidFill>
              </a:rPr>
              <a:t>Converting a Likert Scale survey into a Quantifiable Data Source.</a:t>
            </a:r>
          </a:p>
        </p:txBody>
      </p:sp>
      <p:sp>
        <p:nvSpPr>
          <p:cNvPr id="200709" name="Text Box 521"/>
          <p:cNvSpPr txBox="1">
            <a:spLocks noChangeArrowheads="1"/>
          </p:cNvSpPr>
          <p:nvPr/>
        </p:nvSpPr>
        <p:spPr bwMode="auto">
          <a:xfrm>
            <a:off x="381000" y="1143000"/>
            <a:ext cx="2514600" cy="4013200"/>
          </a:xfrm>
          <a:prstGeom prst="rect">
            <a:avLst/>
          </a:prstGeom>
          <a:solidFill>
            <a:srgbClr val="FFFFCC"/>
          </a:solidFill>
          <a:ln w="9525">
            <a:solidFill>
              <a:srgbClr val="0000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403225" indent="-2349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u="none">
                <a:latin typeface="Times New Roman" panose="02020603050405020304" pitchFamily="18" charset="0"/>
              </a:rPr>
              <a:t>As it is we can get a view of what the student thought of the sample questions, but how would you quantify it as is?</a:t>
            </a:r>
          </a:p>
          <a:p>
            <a:pPr eaLnBrk="1" hangingPunct="1"/>
            <a:r>
              <a:rPr lang="en-US" altLang="en-US" sz="1600" u="none">
                <a:latin typeface="Times New Roman" panose="02020603050405020304" pitchFamily="18" charset="0"/>
              </a:rPr>
              <a:t>An example of a simple technique: First let’s assign numbers giving 5, the heaviest weight to Always and (0) to never… </a:t>
            </a:r>
          </a:p>
          <a:p>
            <a:pPr lvl="1" eaLnBrk="1" hangingPunct="1">
              <a:buFontTx/>
              <a:buChar char="•"/>
            </a:pPr>
            <a:r>
              <a:rPr lang="en-US" altLang="en-US" sz="1600" b="1" u="none">
                <a:latin typeface="Times New Roman" panose="02020603050405020304" pitchFamily="18" charset="0"/>
              </a:rPr>
              <a:t>Always = (5) </a:t>
            </a:r>
          </a:p>
          <a:p>
            <a:pPr lvl="1" eaLnBrk="1" hangingPunct="1">
              <a:buFontTx/>
              <a:buChar char="•"/>
            </a:pPr>
            <a:r>
              <a:rPr lang="en-US" altLang="en-US" sz="1600" b="1" u="none">
                <a:latin typeface="Times New Roman" panose="02020603050405020304" pitchFamily="18" charset="0"/>
              </a:rPr>
              <a:t>Very Frequently = (4) Occasionally = (3)</a:t>
            </a:r>
          </a:p>
          <a:p>
            <a:pPr lvl="1" eaLnBrk="1" hangingPunct="1">
              <a:buFontTx/>
              <a:buChar char="•"/>
            </a:pPr>
            <a:r>
              <a:rPr lang="en-US" altLang="en-US" sz="1600" b="1" u="none">
                <a:latin typeface="Times New Roman" panose="02020603050405020304" pitchFamily="18" charset="0"/>
              </a:rPr>
              <a:t>Rarely Very  = (2)</a:t>
            </a:r>
          </a:p>
          <a:p>
            <a:pPr lvl="1" eaLnBrk="1" hangingPunct="1">
              <a:buFontTx/>
              <a:buChar char="•"/>
            </a:pPr>
            <a:r>
              <a:rPr lang="en-US" altLang="en-US" sz="1600" b="1" u="none">
                <a:latin typeface="Times New Roman" panose="02020603050405020304" pitchFamily="18" charset="0"/>
              </a:rPr>
              <a:t>Rarely = (1) </a:t>
            </a:r>
          </a:p>
          <a:p>
            <a:pPr lvl="1" eaLnBrk="1" hangingPunct="1">
              <a:buFontTx/>
              <a:buChar char="•"/>
            </a:pPr>
            <a:r>
              <a:rPr lang="en-US" altLang="en-US" sz="1600" b="1" u="none">
                <a:latin typeface="Times New Roman" panose="02020603050405020304" pitchFamily="18" charset="0"/>
              </a:rPr>
              <a:t>Never = (0)</a:t>
            </a:r>
          </a:p>
        </p:txBody>
      </p:sp>
      <p:sp>
        <p:nvSpPr>
          <p:cNvPr id="200710" name="Text Box 522"/>
          <p:cNvSpPr txBox="1">
            <a:spLocks noChangeArrowheads="1"/>
          </p:cNvSpPr>
          <p:nvPr/>
        </p:nvSpPr>
        <p:spPr bwMode="auto">
          <a:xfrm>
            <a:off x="381000" y="5334000"/>
            <a:ext cx="8458200" cy="925513"/>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b="1" u="none">
                <a:solidFill>
                  <a:srgbClr val="FF0000"/>
                </a:solidFill>
                <a:latin typeface="Times New Roman" panose="02020603050405020304" pitchFamily="18" charset="0"/>
              </a:rPr>
              <a:t>The top score is 5 and we have 9 lines or a total of 45 points for a perfect score</a:t>
            </a:r>
          </a:p>
          <a:p>
            <a:pPr eaLnBrk="1" hangingPunct="1"/>
            <a:r>
              <a:rPr lang="en-US" altLang="en-US" sz="1800" b="1" u="none">
                <a:solidFill>
                  <a:srgbClr val="FF0000"/>
                </a:solidFill>
                <a:latin typeface="Times New Roman" panose="02020603050405020304" pitchFamily="18" charset="0"/>
              </a:rPr>
              <a:t>Looking down the form we see instead of Xs 2, 4, 2, 3, 4, 4, 5, 4, and 5</a:t>
            </a:r>
          </a:p>
          <a:p>
            <a:pPr eaLnBrk="1" hangingPunct="1"/>
            <a:r>
              <a:rPr lang="en-US" altLang="en-US" sz="1800" b="1" u="none">
                <a:solidFill>
                  <a:srgbClr val="FF0000"/>
                </a:solidFill>
                <a:latin typeface="Times New Roman" panose="02020603050405020304" pitchFamily="18" charset="0"/>
              </a:rPr>
              <a:t>which equals 33 We then calculate the acceptance measurement 33/45=.7333 or 73%</a:t>
            </a:r>
            <a:endParaRPr lang="en-US" altLang="en-US" sz="1800" b="1">
              <a:solidFill>
                <a:srgbClr val="FF0000"/>
              </a:solidFill>
              <a:latin typeface="Times New Roman" panose="02020603050405020304" pitchFamily="18" charset="0"/>
            </a:endParaRPr>
          </a:p>
        </p:txBody>
      </p:sp>
      <p:sp>
        <p:nvSpPr>
          <p:cNvPr id="200711" name="AutoShape 523">
            <a:hlinkClick r:id="rId6" action="ppaction://hlinksldjump" highlightClick="1"/>
          </p:cNvPr>
          <p:cNvSpPr>
            <a:spLocks noChangeArrowheads="1"/>
          </p:cNvSpPr>
          <p:nvPr/>
        </p:nvSpPr>
        <p:spPr bwMode="auto">
          <a:xfrm>
            <a:off x="381000" y="6324600"/>
            <a:ext cx="304800" cy="3048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1295400" y="304800"/>
            <a:ext cx="7162800" cy="1143000"/>
          </a:xfrm>
        </p:spPr>
        <p:txBody>
          <a:bodyPr/>
          <a:lstStyle/>
          <a:p>
            <a:pPr algn="l" eaLnBrk="1" hangingPunct="1"/>
            <a:r>
              <a:rPr lang="en-US" altLang="en-US" sz="4000"/>
              <a:t>Systematic Diagrams</a:t>
            </a:r>
          </a:p>
        </p:txBody>
      </p:sp>
      <p:sp>
        <p:nvSpPr>
          <p:cNvPr id="201731" name="Text Box 3"/>
          <p:cNvSpPr txBox="1">
            <a:spLocks noChangeArrowheads="1"/>
          </p:cNvSpPr>
          <p:nvPr/>
        </p:nvSpPr>
        <p:spPr bwMode="auto">
          <a:xfrm>
            <a:off x="685800" y="1557338"/>
            <a:ext cx="77724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401638" indent="-168275"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A systematic (or tree diagram) is a graphic representation of the different levels of actions (or means) used to accomplish a broad goal.</a:t>
            </a:r>
            <a:r>
              <a:rPr lang="en-US" altLang="en-US" sz="2400" u="none">
                <a:solidFill>
                  <a:schemeClr val="accent2"/>
                </a:solidFill>
                <a:latin typeface="Times New Roman" panose="02020603050405020304" pitchFamily="18" charset="0"/>
              </a:rPr>
              <a:t> </a:t>
            </a:r>
          </a:p>
          <a:p>
            <a:pPr lvl="1" eaLnBrk="1" hangingPunct="1">
              <a:spcBef>
                <a:spcPct val="50000"/>
              </a:spcBef>
              <a:buFontTx/>
              <a:buChar char="•"/>
            </a:pPr>
            <a:r>
              <a:rPr lang="en-US" altLang="en-US" sz="2400" b="1" u="none">
                <a:latin typeface="Times New Roman" panose="02020603050405020304" pitchFamily="18" charset="0"/>
              </a:rPr>
              <a:t>The purpose of making a systematic diagram is to generate the most specific level of action items that can be implemented to accomplish a broader goal.</a:t>
            </a:r>
          </a:p>
          <a:p>
            <a:pPr lvl="1" eaLnBrk="1" hangingPunct="1">
              <a:spcBef>
                <a:spcPct val="50000"/>
              </a:spcBef>
              <a:buFontTx/>
              <a:buChar char="•"/>
            </a:pPr>
            <a:r>
              <a:rPr lang="en-US" altLang="en-US" sz="2400" b="1" u="none">
                <a:latin typeface="Times New Roman" panose="02020603050405020304" pitchFamily="18" charset="0"/>
              </a:rPr>
              <a:t>Implementation of these action items sets off a “domino effect” that leads to the accomplishment of the main goal</a:t>
            </a:r>
          </a:p>
        </p:txBody>
      </p:sp>
      <p:pic>
        <p:nvPicPr>
          <p:cNvPr id="201732"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457200"/>
            <a:ext cx="5953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1733" name="Text Box 5"/>
          <p:cNvSpPr txBox="1">
            <a:spLocks noChangeArrowheads="1"/>
          </p:cNvSpPr>
          <p:nvPr/>
        </p:nvSpPr>
        <p:spPr bwMode="auto">
          <a:xfrm>
            <a:off x="6019800" y="6248400"/>
            <a:ext cx="2819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Systematic Diagrams</a:t>
            </a: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1371600" y="304800"/>
            <a:ext cx="7086600" cy="1143000"/>
          </a:xfrm>
        </p:spPr>
        <p:txBody>
          <a:bodyPr/>
          <a:lstStyle/>
          <a:p>
            <a:pPr algn="l" eaLnBrk="1" hangingPunct="1"/>
            <a:r>
              <a:rPr lang="en-US" altLang="en-US" sz="4000"/>
              <a:t>Systematic Diagrams</a:t>
            </a:r>
          </a:p>
        </p:txBody>
      </p:sp>
      <p:sp>
        <p:nvSpPr>
          <p:cNvPr id="202755" name="Text Box 3"/>
          <p:cNvSpPr txBox="1">
            <a:spLocks noChangeArrowheads="1"/>
          </p:cNvSpPr>
          <p:nvPr/>
        </p:nvSpPr>
        <p:spPr bwMode="auto">
          <a:xfrm>
            <a:off x="914400" y="1739900"/>
            <a:ext cx="7315200"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401638" indent="-168275"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An improvement team uses a systematic diagram to generate action items to test an improvement theory, standardize an improvement, or plan for continuous improvement</a:t>
            </a:r>
            <a:r>
              <a:rPr lang="en-US" altLang="en-US" sz="2400" u="none">
                <a:solidFill>
                  <a:schemeClr val="accent2"/>
                </a:solidFill>
                <a:latin typeface="Times New Roman" panose="02020603050405020304" pitchFamily="18" charset="0"/>
              </a:rPr>
              <a:t> </a:t>
            </a:r>
            <a:r>
              <a:rPr lang="en-US" altLang="en-US" sz="2400" b="1" u="none">
                <a:solidFill>
                  <a:schemeClr val="accent2"/>
                </a:solidFill>
                <a:latin typeface="Times New Roman" panose="02020603050405020304" pitchFamily="18" charset="0"/>
              </a:rPr>
              <a:t>It is used when:</a:t>
            </a:r>
          </a:p>
          <a:p>
            <a:pPr lvl="1" eaLnBrk="1" hangingPunct="1">
              <a:spcBef>
                <a:spcPct val="50000"/>
              </a:spcBef>
              <a:buFontTx/>
              <a:buChar char="•"/>
            </a:pPr>
            <a:r>
              <a:rPr lang="en-US" altLang="en-US" sz="2400" b="1" u="none">
                <a:solidFill>
                  <a:schemeClr val="tx2"/>
                </a:solidFill>
                <a:latin typeface="Times New Roman" panose="02020603050405020304" pitchFamily="18" charset="0"/>
              </a:rPr>
              <a:t>A broad task or goal becomes the focus of the team’s work</a:t>
            </a:r>
          </a:p>
          <a:p>
            <a:pPr lvl="1" eaLnBrk="1" hangingPunct="1">
              <a:spcBef>
                <a:spcPct val="50000"/>
              </a:spcBef>
              <a:buFontTx/>
              <a:buChar char="•"/>
            </a:pPr>
            <a:r>
              <a:rPr lang="en-US" altLang="en-US" sz="2400" b="1" u="none">
                <a:solidFill>
                  <a:schemeClr val="tx2"/>
                </a:solidFill>
                <a:latin typeface="Times New Roman" panose="02020603050405020304" pitchFamily="18" charset="0"/>
              </a:rPr>
              <a:t>The action plan to accomplish the goal or task is likely to be complex</a:t>
            </a:r>
          </a:p>
        </p:txBody>
      </p:sp>
      <p:pic>
        <p:nvPicPr>
          <p:cNvPr id="202756"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600" y="457200"/>
            <a:ext cx="5953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2757" name="Text Box 5"/>
          <p:cNvSpPr txBox="1">
            <a:spLocks noChangeArrowheads="1"/>
          </p:cNvSpPr>
          <p:nvPr/>
        </p:nvSpPr>
        <p:spPr bwMode="auto">
          <a:xfrm>
            <a:off x="6019800" y="6248400"/>
            <a:ext cx="2819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Systematic Diagrams</a:t>
            </a: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685800" y="304800"/>
            <a:ext cx="7772400" cy="1143000"/>
          </a:xfrm>
        </p:spPr>
        <p:txBody>
          <a:bodyPr/>
          <a:lstStyle/>
          <a:p>
            <a:pPr eaLnBrk="1" hangingPunct="1"/>
            <a:r>
              <a:rPr lang="en-US" altLang="en-US"/>
              <a:t>Systematic Diagrams – Step1</a:t>
            </a:r>
          </a:p>
        </p:txBody>
      </p:sp>
      <p:sp>
        <p:nvSpPr>
          <p:cNvPr id="203779" name="Text Box 3"/>
          <p:cNvSpPr txBox="1">
            <a:spLocks noChangeArrowheads="1"/>
          </p:cNvSpPr>
          <p:nvPr/>
        </p:nvSpPr>
        <p:spPr bwMode="auto">
          <a:xfrm>
            <a:off x="914400" y="1447800"/>
            <a:ext cx="731520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33363" indent="-233363"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How is it Made:</a:t>
            </a:r>
          </a:p>
          <a:p>
            <a:pPr eaLnBrk="1" hangingPunct="1">
              <a:spcBef>
                <a:spcPct val="50000"/>
              </a:spcBef>
            </a:pPr>
            <a:r>
              <a:rPr lang="en-US" altLang="en-US" sz="2400" b="1" u="none">
                <a:solidFill>
                  <a:schemeClr val="accent2"/>
                </a:solidFill>
                <a:latin typeface="Times New Roman" panose="02020603050405020304" pitchFamily="18" charset="0"/>
              </a:rPr>
              <a:t>	1. Record the Problem or Goal Statement.</a:t>
            </a:r>
          </a:p>
          <a:p>
            <a:pPr eaLnBrk="1" hangingPunct="1">
              <a:spcBef>
                <a:spcPct val="50000"/>
              </a:spcBef>
            </a:pPr>
            <a:r>
              <a:rPr lang="en-US" altLang="en-US" sz="2400" b="1" u="none">
                <a:latin typeface="Times New Roman" panose="02020603050405020304" pitchFamily="18" charset="0"/>
              </a:rPr>
              <a:t>	The problem or goal statement can come from several different sources. I can be a root cause determined in a relationship diagram, a category identified in an affinity diagram, or and original issue.</a:t>
            </a:r>
          </a:p>
        </p:txBody>
      </p:sp>
      <p:sp>
        <p:nvSpPr>
          <p:cNvPr id="203780" name="Text Box 4"/>
          <p:cNvSpPr txBox="1">
            <a:spLocks noChangeArrowheads="1"/>
          </p:cNvSpPr>
          <p:nvPr/>
        </p:nvSpPr>
        <p:spPr bwMode="auto">
          <a:xfrm>
            <a:off x="4572000" y="4724400"/>
            <a:ext cx="4267200" cy="118745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Record the problem or goal statement to the for left of side of an area such as a flip chart.</a:t>
            </a:r>
          </a:p>
        </p:txBody>
      </p:sp>
      <p:sp>
        <p:nvSpPr>
          <p:cNvPr id="203781" name="Text Box 5"/>
          <p:cNvSpPr txBox="1">
            <a:spLocks noChangeArrowheads="1"/>
          </p:cNvSpPr>
          <p:nvPr/>
        </p:nvSpPr>
        <p:spPr bwMode="auto">
          <a:xfrm>
            <a:off x="838200" y="4800600"/>
            <a:ext cx="2514600" cy="1016000"/>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2000" b="1" u="none">
                <a:solidFill>
                  <a:srgbClr val="FF0000"/>
                </a:solidFill>
                <a:latin typeface="Times New Roman" panose="02020603050405020304" pitchFamily="18" charset="0"/>
              </a:rPr>
              <a:t>“Develop a complete  curriculum and support it”</a:t>
            </a:r>
          </a:p>
        </p:txBody>
      </p:sp>
      <p:sp>
        <p:nvSpPr>
          <p:cNvPr id="203782" name="AutoShape 6"/>
          <p:cNvSpPr>
            <a:spLocks noChangeArrowheads="1"/>
          </p:cNvSpPr>
          <p:nvPr/>
        </p:nvSpPr>
        <p:spPr bwMode="auto">
          <a:xfrm>
            <a:off x="4572000" y="4724400"/>
            <a:ext cx="4267200" cy="1219200"/>
          </a:xfrm>
          <a:prstGeom prst="foldedCorner">
            <a:avLst>
              <a:gd name="adj" fmla="val 125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03783" name="AutoShape 7"/>
          <p:cNvSpPr>
            <a:spLocks noChangeArrowheads="1"/>
          </p:cNvSpPr>
          <p:nvPr/>
        </p:nvSpPr>
        <p:spPr bwMode="auto">
          <a:xfrm>
            <a:off x="3505200" y="5105400"/>
            <a:ext cx="1066800" cy="457200"/>
          </a:xfrm>
          <a:prstGeom prst="leftArrow">
            <a:avLst>
              <a:gd name="adj1" fmla="val 50000"/>
              <a:gd name="adj2" fmla="val 58333"/>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03784" name="Text Box 8"/>
          <p:cNvSpPr txBox="1">
            <a:spLocks noChangeArrowheads="1"/>
          </p:cNvSpPr>
          <p:nvPr/>
        </p:nvSpPr>
        <p:spPr bwMode="auto">
          <a:xfrm>
            <a:off x="6019800" y="6248400"/>
            <a:ext cx="2819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Systematic Diagrams</a:t>
            </a: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02" name="Picture 2" descr="Systematic Diagram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371600"/>
            <a:ext cx="2849563" cy="472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03" name="Rectangle 3"/>
          <p:cNvSpPr>
            <a:spLocks noGrp="1" noChangeArrowheads="1"/>
          </p:cNvSpPr>
          <p:nvPr>
            <p:ph type="title"/>
          </p:nvPr>
        </p:nvSpPr>
        <p:spPr>
          <a:xfrm>
            <a:off x="685800" y="304800"/>
            <a:ext cx="7772400" cy="1143000"/>
          </a:xfrm>
        </p:spPr>
        <p:txBody>
          <a:bodyPr/>
          <a:lstStyle/>
          <a:p>
            <a:pPr eaLnBrk="1" hangingPunct="1"/>
            <a:r>
              <a:rPr lang="en-US" altLang="en-US"/>
              <a:t>Systematic Diagrams – Step 2</a:t>
            </a:r>
          </a:p>
        </p:txBody>
      </p:sp>
      <p:sp>
        <p:nvSpPr>
          <p:cNvPr id="204804" name="Text Box 4"/>
          <p:cNvSpPr txBox="1">
            <a:spLocks noChangeArrowheads="1"/>
          </p:cNvSpPr>
          <p:nvPr/>
        </p:nvSpPr>
        <p:spPr bwMode="auto">
          <a:xfrm>
            <a:off x="685800" y="1557338"/>
            <a:ext cx="46482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401638" indent="-168275"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2. Generate the first level of items.</a:t>
            </a:r>
          </a:p>
          <a:p>
            <a:pPr eaLnBrk="1" hangingPunct="1">
              <a:spcBef>
                <a:spcPct val="50000"/>
              </a:spcBef>
            </a:pPr>
            <a:r>
              <a:rPr lang="en-US" altLang="en-US" sz="2400" b="1" u="none">
                <a:solidFill>
                  <a:schemeClr val="tx2"/>
                </a:solidFill>
                <a:latin typeface="Times New Roman" panose="02020603050405020304" pitchFamily="18" charset="0"/>
              </a:rPr>
              <a:t>Through team discussion,</a:t>
            </a:r>
            <a:r>
              <a:rPr lang="en-US" altLang="en-US" sz="2400" b="1" u="none">
                <a:solidFill>
                  <a:schemeClr val="accent2"/>
                </a:solidFill>
                <a:latin typeface="Times New Roman" panose="02020603050405020304" pitchFamily="18" charset="0"/>
              </a:rPr>
              <a:t> </a:t>
            </a:r>
            <a:r>
              <a:rPr lang="en-US" altLang="en-US" sz="2400" b="1" u="none">
                <a:solidFill>
                  <a:schemeClr val="tx2"/>
                </a:solidFill>
                <a:latin typeface="Times New Roman" panose="02020603050405020304" pitchFamily="18" charset="0"/>
              </a:rPr>
              <a:t>generate the first level of items for the diagram. It is helpful to ask the question “What needs to happen to achieve this goal or solve a problem”</a:t>
            </a:r>
            <a:r>
              <a:rPr lang="en-US" altLang="en-US" sz="2400" b="1" u="none">
                <a:solidFill>
                  <a:schemeClr val="accent2"/>
                </a:solidFill>
                <a:latin typeface="Times New Roman" panose="02020603050405020304" pitchFamily="18" charset="0"/>
              </a:rPr>
              <a:t> </a:t>
            </a:r>
          </a:p>
          <a:p>
            <a:pPr lvl="1" eaLnBrk="1" hangingPunct="1">
              <a:spcBef>
                <a:spcPct val="50000"/>
              </a:spcBef>
              <a:buFontTx/>
              <a:buChar char="•"/>
            </a:pPr>
            <a:r>
              <a:rPr lang="en-US" altLang="en-US" sz="2400" b="1" u="none">
                <a:solidFill>
                  <a:schemeClr val="tx2"/>
                </a:solidFill>
                <a:latin typeface="Times New Roman" panose="02020603050405020304" pitchFamily="18" charset="0"/>
              </a:rPr>
              <a:t>Keep the first level broad and avoid jumping to action items.</a:t>
            </a:r>
          </a:p>
        </p:txBody>
      </p:sp>
      <p:sp>
        <p:nvSpPr>
          <p:cNvPr id="204805" name="Text Box 5"/>
          <p:cNvSpPr txBox="1">
            <a:spLocks noChangeArrowheads="1"/>
          </p:cNvSpPr>
          <p:nvPr/>
        </p:nvSpPr>
        <p:spPr bwMode="auto">
          <a:xfrm>
            <a:off x="6019800" y="6248400"/>
            <a:ext cx="2819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Systematic Diagrams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9" descr="Qual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295400"/>
            <a:ext cx="10287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7"/>
          <p:cNvSpPr>
            <a:spLocks noChangeArrowheads="1"/>
          </p:cNvSpPr>
          <p:nvPr/>
        </p:nvSpPr>
        <p:spPr bwMode="auto">
          <a:xfrm>
            <a:off x="457200" y="1524000"/>
            <a:ext cx="8305800" cy="440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200" u="sng">
                <a:solidFill>
                  <a:schemeClr val="tx1"/>
                </a:solidFill>
                <a:latin typeface="Arial" panose="020B0604020202020204" pitchFamily="34" charset="0"/>
              </a:defRPr>
            </a:lvl1pPr>
            <a:lvl2pPr marL="1089025" indent="-631825"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lvl="1" eaLnBrk="1" hangingPunct="1"/>
            <a:r>
              <a:rPr lang="en-US" altLang="en-US" sz="1600" u="none" dirty="0">
                <a:latin typeface="Times New Roman" panose="02020603050405020304" pitchFamily="18" charset="0"/>
                <a:cs typeface="Times New Roman" panose="02020603050405020304" pitchFamily="18" charset="0"/>
              </a:rPr>
              <a:t>	</a:t>
            </a:r>
            <a:r>
              <a:rPr lang="en-US" altLang="en-US" sz="1600" b="1" u="none" dirty="0">
                <a:latin typeface="Times New Roman" panose="02020603050405020304" pitchFamily="18" charset="0"/>
                <a:cs typeface="Times New Roman" panose="02020603050405020304" pitchFamily="18" charset="0"/>
              </a:rPr>
              <a:t>Inside are detailed descriptions of all the tools you need to generate ideas, collect information, analyze and display data, reach consensus, and plan actions.  </a:t>
            </a:r>
          </a:p>
          <a:p>
            <a:pPr eaLnBrk="1" hangingPunct="1"/>
            <a:r>
              <a:rPr lang="en-US" altLang="en-US" sz="1600" b="1" u="none" dirty="0">
                <a:latin typeface="Times New Roman" panose="02020603050405020304" pitchFamily="18" charset="0"/>
                <a:cs typeface="Times New Roman" panose="02020603050405020304" pitchFamily="18" charset="0"/>
              </a:rPr>
              <a:t>It's a small book in PowerPoint format, but it can make a big difference in what you accomplish each and every day.</a:t>
            </a:r>
          </a:p>
          <a:p>
            <a:pPr eaLnBrk="1" hangingPunct="1"/>
            <a:endParaRPr lang="en-US" altLang="en-US" sz="1000" b="1" u="none" dirty="0">
              <a:latin typeface="Times New Roman" panose="02020603050405020304" pitchFamily="18" charset="0"/>
            </a:endParaRPr>
          </a:p>
          <a:p>
            <a:r>
              <a:rPr lang="en-US" altLang="en-US" sz="1600" u="none" dirty="0">
                <a:latin typeface="Times New Roman" panose="02020603050405020304" pitchFamily="18" charset="0"/>
                <a:cs typeface="Times New Roman" panose="02020603050405020304" pitchFamily="18" charset="0"/>
              </a:rPr>
              <a:t>These tools, by the way, represent the very best practices.  They're routinely used in all world-class organizations and those trying to become world –class because they work.  And they're easy to use!  The next time you're working to generate ideas, try brainstorming.  If you're analyzing a process, create a flow chart.  When you're trying to pinpoint a root cause, use a Pareto chart or the “WHY Technique”.  You'll be amazed by the power of these simple tools!</a:t>
            </a:r>
          </a:p>
          <a:p>
            <a:endParaRPr lang="en-US" altLang="en-US" sz="1000" u="none" dirty="0">
              <a:latin typeface="Times New Roman" panose="02020603050405020304" pitchFamily="18" charset="0"/>
            </a:endParaRPr>
          </a:p>
          <a:p>
            <a:r>
              <a:rPr lang="en-US" altLang="en-US" sz="1600" u="none" dirty="0">
                <a:latin typeface="Times New Roman" panose="02020603050405020304" pitchFamily="18" charset="0"/>
                <a:cs typeface="Times New Roman" panose="02020603050405020304" pitchFamily="18" charset="0"/>
              </a:rPr>
              <a:t>Best of all, you can use these tools </a:t>
            </a:r>
            <a:r>
              <a:rPr lang="en-US" altLang="en-US" sz="1600" b="1" i="1" u="none" dirty="0">
                <a:latin typeface="Times New Roman" panose="02020603050405020304" pitchFamily="18" charset="0"/>
                <a:cs typeface="Times New Roman" panose="02020603050405020304" pitchFamily="18" charset="0"/>
              </a:rPr>
              <a:t>starting</a:t>
            </a:r>
            <a:r>
              <a:rPr lang="en-US" altLang="en-US" sz="1600" b="1" u="none" dirty="0">
                <a:latin typeface="Times New Roman" panose="02020603050405020304" pitchFamily="18" charset="0"/>
                <a:cs typeface="Times New Roman" panose="02020603050405020304" pitchFamily="18" charset="0"/>
              </a:rPr>
              <a:t> now</a:t>
            </a:r>
            <a:r>
              <a:rPr lang="en-US" altLang="en-US" sz="1600" u="none" dirty="0">
                <a:latin typeface="Times New Roman" panose="02020603050405020304" pitchFamily="18" charset="0"/>
                <a:cs typeface="Times New Roman" panose="02020603050405020304" pitchFamily="18" charset="0"/>
              </a:rPr>
              <a:t>.  If you're in a formal process-improvement team or an informal work group, you'll have all sorts of opportunities.  If you participate in meetings, the tools will help you reach new levels of meeting effectiveness.  You can even use them on your own.  If you want the best result, then use the best practices.</a:t>
            </a:r>
          </a:p>
          <a:p>
            <a:endParaRPr lang="en-US" altLang="en-US" sz="1000" u="none" dirty="0">
              <a:latin typeface="Times New Roman" panose="02020603050405020304" pitchFamily="18" charset="0"/>
            </a:endParaRPr>
          </a:p>
          <a:p>
            <a:r>
              <a:rPr lang="en-US" altLang="en-US" sz="1600" u="none" dirty="0">
                <a:latin typeface="Times New Roman" panose="02020603050405020304" pitchFamily="18" charset="0"/>
                <a:cs typeface="Times New Roman" panose="02020603050405020304" pitchFamily="18" charset="0"/>
              </a:rPr>
              <a:t>Please keep your track of your </a:t>
            </a:r>
            <a:r>
              <a:rPr lang="en-US" altLang="en-US" sz="1600" b="1" i="1" u="none" dirty="0" err="1">
                <a:latin typeface="Times New Roman" panose="02020603050405020304" pitchFamily="18" charset="0"/>
                <a:cs typeface="Times New Roman" panose="02020603050405020304" pitchFamily="18" charset="0"/>
              </a:rPr>
              <a:t>ToolKit</a:t>
            </a:r>
            <a:r>
              <a:rPr lang="en-US" altLang="en-US" sz="1600" b="1" i="1" u="none" dirty="0">
                <a:latin typeface="Times New Roman" panose="02020603050405020304" pitchFamily="18" charset="0"/>
                <a:cs typeface="Times New Roman" panose="02020603050405020304" pitchFamily="18" charset="0"/>
              </a:rPr>
              <a:t> for Quality</a:t>
            </a:r>
            <a:r>
              <a:rPr lang="en-US" altLang="en-US" sz="1600" b="1" u="none" dirty="0">
                <a:latin typeface="Times New Roman" panose="02020603050405020304" pitchFamily="18" charset="0"/>
                <a:cs typeface="Times New Roman" panose="02020603050405020304" pitchFamily="18" charset="0"/>
              </a:rPr>
              <a:t>,</a:t>
            </a:r>
            <a:r>
              <a:rPr lang="en-US" altLang="en-US" sz="1600" u="none" dirty="0">
                <a:latin typeface="Times New Roman" panose="02020603050405020304" pitchFamily="18" charset="0"/>
                <a:cs typeface="Times New Roman" panose="02020603050405020304" pitchFamily="18" charset="0"/>
              </a:rPr>
              <a:t> and make it a routine reference source.  You'll find that great things really do come in small packages!</a:t>
            </a:r>
          </a:p>
          <a:p>
            <a:endParaRPr lang="en-US" altLang="en-US" sz="1000" u="none" dirty="0">
              <a:latin typeface="Times New Roman" panose="02020603050405020304" pitchFamily="18" charset="0"/>
            </a:endParaRPr>
          </a:p>
        </p:txBody>
      </p:sp>
      <p:sp>
        <p:nvSpPr>
          <p:cNvPr id="4101" name="WordArt 5"/>
          <p:cNvSpPr>
            <a:spLocks noChangeArrowheads="1" noChangeShapeType="1" noTextEdit="1"/>
          </p:cNvSpPr>
          <p:nvPr/>
        </p:nvSpPr>
        <p:spPr bwMode="auto">
          <a:xfrm rot="5400000">
            <a:off x="-4421187" y="2476500"/>
            <a:ext cx="381000" cy="638175"/>
          </a:xfrm>
          <a:prstGeom prst="rect">
            <a:avLst/>
          </a:prstGeom>
        </p:spPr>
        <p:txBody>
          <a:bodyPr vert="wordArtVert" wrap="none" fromWordArt="1">
            <a:prstTxWarp prst="textPlain">
              <a:avLst>
                <a:gd name="adj" fmla="val 50000"/>
              </a:avLst>
            </a:prstTxWarp>
          </a:bodyPr>
          <a:lstStyle/>
          <a:p>
            <a:pPr algn="ctr" fontAlgn="auto">
              <a:defRPr/>
            </a:pPr>
            <a:r>
              <a:rPr lang="en-US" sz="3600" i="1" kern="10">
                <a:ln w="9525">
                  <a:solidFill>
                    <a:srgbClr val="800000"/>
                  </a:solidFill>
                  <a:round/>
                  <a:headEnd/>
                  <a:tailEnd/>
                </a:ln>
                <a:solidFill>
                  <a:srgbClr val="008080"/>
                </a:solidFill>
                <a:effectLst>
                  <a:outerShdw dist="35921" dir="2700000" algn="ctr" rotWithShape="0">
                    <a:srgbClr val="C0C0C0"/>
                  </a:outerShdw>
                </a:effectLst>
                <a:latin typeface="Arial Black"/>
              </a:rPr>
              <a:t>Q</a:t>
            </a:r>
          </a:p>
        </p:txBody>
      </p:sp>
      <p:sp>
        <p:nvSpPr>
          <p:cNvPr id="4104" name="Rectangle 8"/>
          <p:cNvSpPr>
            <a:spLocks noGrp="1" noChangeArrowheads="1"/>
          </p:cNvSpPr>
          <p:nvPr>
            <p:ph type="title" idx="4294967295"/>
          </p:nvPr>
        </p:nvSpPr>
        <p:spPr>
          <a:xfrm>
            <a:off x="457200" y="228600"/>
            <a:ext cx="7467600" cy="990600"/>
          </a:xfrm>
        </p:spPr>
        <p:txBody>
          <a:bodyPr/>
          <a:lstStyle/>
          <a:p>
            <a:pPr algn="l" eaLnBrk="1" hangingPunct="1">
              <a:defRPr/>
            </a:pPr>
            <a:r>
              <a:rPr lang="en-US" sz="2000" b="1" i="1">
                <a:solidFill>
                  <a:schemeClr val="accent2"/>
                </a:solidFill>
                <a:effectLst>
                  <a:outerShdw blurRad="38100" dist="38100" dir="2700000" algn="tl">
                    <a:srgbClr val="000000"/>
                  </a:outerShdw>
                </a:effectLst>
              </a:rPr>
              <a:t>WELCOME to the CSCC~AQIP TOOLKIT FOR CONTINUOUS IMPROVEMENT</a:t>
            </a:r>
            <a:endParaRPr lang="en-US" sz="2000" i="1">
              <a:solidFill>
                <a:schemeClr val="accent2"/>
              </a:solidFill>
              <a:effectLst>
                <a:outerShdw blurRad="38100" dist="38100" dir="2700000" algn="tl">
                  <a:srgbClr val="000000"/>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Attribute Char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04196">
            <a:off x="2895600" y="533400"/>
            <a:ext cx="5481638" cy="569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5"/>
          <p:cNvSpPr>
            <a:spLocks noChangeArrowheads="1"/>
          </p:cNvSpPr>
          <p:nvPr/>
        </p:nvSpPr>
        <p:spPr bwMode="auto">
          <a:xfrm rot="269737">
            <a:off x="2895600" y="533400"/>
            <a:ext cx="5486400" cy="5715000"/>
          </a:xfrm>
          <a:prstGeom prst="rect">
            <a:avLst/>
          </a:prstGeom>
          <a:noFill/>
          <a:ln w="571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2532" name="Text Box 6"/>
          <p:cNvSpPr txBox="1">
            <a:spLocks noChangeArrowheads="1"/>
          </p:cNvSpPr>
          <p:nvPr/>
        </p:nvSpPr>
        <p:spPr bwMode="auto">
          <a:xfrm>
            <a:off x="304800" y="6248400"/>
            <a:ext cx="274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22533" name="Rectangle 7"/>
          <p:cNvSpPr>
            <a:spLocks noGrp="1" noChangeArrowheads="1"/>
          </p:cNvSpPr>
          <p:nvPr>
            <p:ph type="title" idx="4294967295"/>
          </p:nvPr>
        </p:nvSpPr>
        <p:spPr>
          <a:xfrm>
            <a:off x="457200" y="533400"/>
            <a:ext cx="2209800" cy="1676400"/>
          </a:xfrm>
        </p:spPr>
        <p:txBody>
          <a:bodyPr/>
          <a:lstStyle/>
          <a:p>
            <a:pPr algn="l" eaLnBrk="1" hangingPunct="1"/>
            <a:r>
              <a:rPr lang="en-US" altLang="en-US" sz="4000"/>
              <a:t>Attribute Data Table</a:t>
            </a:r>
          </a:p>
        </p:txBody>
      </p:sp>
      <p:sp>
        <p:nvSpPr>
          <p:cNvPr id="22534" name="AutoShape 8">
            <a:hlinkClick r:id="rId4" action="ppaction://hlinksldjump" highlightClick="1"/>
          </p:cNvPr>
          <p:cNvSpPr>
            <a:spLocks noChangeArrowheads="1"/>
          </p:cNvSpPr>
          <p:nvPr/>
        </p:nvSpPr>
        <p:spPr bwMode="auto">
          <a:xfrm>
            <a:off x="457200" y="5486400"/>
            <a:ext cx="381000" cy="5334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685800" y="0"/>
            <a:ext cx="7772400" cy="1143000"/>
          </a:xfrm>
        </p:spPr>
        <p:txBody>
          <a:bodyPr/>
          <a:lstStyle/>
          <a:p>
            <a:pPr eaLnBrk="1" hangingPunct="1"/>
            <a:r>
              <a:rPr lang="en-US" altLang="en-US"/>
              <a:t>Systematic Diagrams – Step 3</a:t>
            </a:r>
          </a:p>
        </p:txBody>
      </p:sp>
      <p:sp>
        <p:nvSpPr>
          <p:cNvPr id="205827" name="Text Box 3"/>
          <p:cNvSpPr txBox="1">
            <a:spLocks noChangeArrowheads="1"/>
          </p:cNvSpPr>
          <p:nvPr/>
        </p:nvSpPr>
        <p:spPr bwMode="auto">
          <a:xfrm>
            <a:off x="304800" y="1009650"/>
            <a:ext cx="39624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338138" indent="-168275"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3. Complete the systematic diagram under each major path.</a:t>
            </a:r>
          </a:p>
          <a:p>
            <a:pPr eaLnBrk="1" hangingPunct="1">
              <a:spcBef>
                <a:spcPct val="50000"/>
              </a:spcBef>
            </a:pPr>
            <a:r>
              <a:rPr lang="en-US" altLang="en-US" sz="2400" b="1" u="none">
                <a:solidFill>
                  <a:schemeClr val="tx2"/>
                </a:solidFill>
                <a:latin typeface="Times New Roman" panose="02020603050405020304" pitchFamily="18" charset="0"/>
              </a:rPr>
              <a:t>For each first level item identified continue to ask the question “What needs to happen to achieve this goal or solve a problem”</a:t>
            </a:r>
            <a:r>
              <a:rPr lang="en-US" altLang="en-US" sz="2400" b="1" u="none">
                <a:solidFill>
                  <a:schemeClr val="accent2"/>
                </a:solidFill>
                <a:latin typeface="Times New Roman" panose="02020603050405020304" pitchFamily="18" charset="0"/>
              </a:rPr>
              <a:t> </a:t>
            </a:r>
          </a:p>
          <a:p>
            <a:pPr lvl="1" eaLnBrk="1" hangingPunct="1">
              <a:spcBef>
                <a:spcPct val="50000"/>
              </a:spcBef>
              <a:buFontTx/>
              <a:buChar char="•"/>
            </a:pPr>
            <a:r>
              <a:rPr lang="en-US" altLang="en-US" sz="2400" b="1" u="none">
                <a:solidFill>
                  <a:schemeClr val="tx2"/>
                </a:solidFill>
                <a:latin typeface="Times New Roman" panose="02020603050405020304" pitchFamily="18" charset="0"/>
              </a:rPr>
              <a:t>Continue asking the question for each level until you reach specific action items to the right…</a:t>
            </a:r>
          </a:p>
        </p:txBody>
      </p:sp>
      <p:pic>
        <p:nvPicPr>
          <p:cNvPr id="205828" name="Picture 4" descr="Systematic Diagram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1143000"/>
            <a:ext cx="4551363" cy="50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829" name="Text Box 5"/>
          <p:cNvSpPr txBox="1">
            <a:spLocks noChangeArrowheads="1"/>
          </p:cNvSpPr>
          <p:nvPr/>
        </p:nvSpPr>
        <p:spPr bwMode="auto">
          <a:xfrm>
            <a:off x="6019800" y="6248400"/>
            <a:ext cx="2819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Systematic Diagrams</a:t>
            </a: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685800" y="0"/>
            <a:ext cx="7772400" cy="1143000"/>
          </a:xfrm>
        </p:spPr>
        <p:txBody>
          <a:bodyPr/>
          <a:lstStyle/>
          <a:p>
            <a:pPr eaLnBrk="1" hangingPunct="1"/>
            <a:r>
              <a:rPr lang="en-US" altLang="en-US"/>
              <a:t>Systematic Diagrams – Step 4</a:t>
            </a:r>
          </a:p>
        </p:txBody>
      </p:sp>
      <p:pic>
        <p:nvPicPr>
          <p:cNvPr id="206851" name="Picture 3" descr="Systematic Diagram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144588"/>
            <a:ext cx="44450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852" name="Text Box 4"/>
          <p:cNvSpPr txBox="1">
            <a:spLocks noChangeArrowheads="1"/>
          </p:cNvSpPr>
          <p:nvPr/>
        </p:nvSpPr>
        <p:spPr bwMode="auto">
          <a:xfrm>
            <a:off x="304800" y="1009650"/>
            <a:ext cx="42672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38138" indent="-338138"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chemeClr val="accent2"/>
                </a:solidFill>
                <a:latin typeface="Times New Roman" panose="02020603050405020304" pitchFamily="18" charset="0"/>
              </a:rPr>
              <a:t>4. Study the systematic diagram</a:t>
            </a:r>
          </a:p>
          <a:p>
            <a:pPr eaLnBrk="1" hangingPunct="1">
              <a:spcBef>
                <a:spcPct val="50000"/>
              </a:spcBef>
            </a:pPr>
            <a:r>
              <a:rPr lang="en-US" altLang="en-US" sz="2400" b="1" u="none">
                <a:solidFill>
                  <a:schemeClr val="accent2"/>
                </a:solidFill>
                <a:latin typeface="Times New Roman" panose="02020603050405020304" pitchFamily="18" charset="0"/>
              </a:rPr>
              <a:t>	The diagram is only effective if the implementation of action items will accomplish the next level of items, and so on until the goal is achieved.</a:t>
            </a:r>
          </a:p>
          <a:p>
            <a:pPr eaLnBrk="1" hangingPunct="1">
              <a:spcBef>
                <a:spcPct val="50000"/>
              </a:spcBef>
              <a:buFontTx/>
              <a:buChar char="•"/>
            </a:pPr>
            <a:r>
              <a:rPr lang="en-US" altLang="en-US" sz="2400" b="1" u="none">
                <a:solidFill>
                  <a:schemeClr val="tx2"/>
                </a:solidFill>
                <a:latin typeface="Times New Roman" panose="02020603050405020304" pitchFamily="18" charset="0"/>
              </a:rPr>
              <a:t>Starting from the right and ask “will this set of items achieve the next highest level”?</a:t>
            </a:r>
          </a:p>
        </p:txBody>
      </p:sp>
      <p:sp>
        <p:nvSpPr>
          <p:cNvPr id="206853" name="Text Box 5"/>
          <p:cNvSpPr txBox="1">
            <a:spLocks noChangeArrowheads="1"/>
          </p:cNvSpPr>
          <p:nvPr/>
        </p:nvSpPr>
        <p:spPr bwMode="auto">
          <a:xfrm>
            <a:off x="6019800" y="6248400"/>
            <a:ext cx="2819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tx2"/>
                </a:solidFill>
                <a:latin typeface="Times New Roman" panose="02020603050405020304" pitchFamily="18" charset="0"/>
              </a:rPr>
              <a:t>Systematic Diagrams</a:t>
            </a: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xfrm>
            <a:off x="457200" y="152400"/>
            <a:ext cx="8229600" cy="1143000"/>
          </a:xfrm>
        </p:spPr>
        <p:txBody>
          <a:bodyPr/>
          <a:lstStyle/>
          <a:p>
            <a:pPr eaLnBrk="1" hangingPunct="1"/>
            <a:r>
              <a:rPr lang="en-US" altLang="en-US" sz="4000"/>
              <a:t>Systematic or Tree Diagram</a:t>
            </a:r>
          </a:p>
        </p:txBody>
      </p:sp>
      <p:pic>
        <p:nvPicPr>
          <p:cNvPr id="207875" name="Picture 4" descr="Tree 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33531">
            <a:off x="1295400" y="1219200"/>
            <a:ext cx="3871913"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876" name="Text Box 6"/>
          <p:cNvSpPr txBox="1">
            <a:spLocks noChangeArrowheads="1"/>
          </p:cNvSpPr>
          <p:nvPr/>
        </p:nvSpPr>
        <p:spPr bwMode="auto">
          <a:xfrm rot="-360736">
            <a:off x="4972050" y="1979613"/>
            <a:ext cx="3200400" cy="156210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400" b="1" i="1" u="none">
                <a:solidFill>
                  <a:schemeClr val="accent2"/>
                </a:solidFill>
                <a:latin typeface="Times New Roman" panose="02020603050405020304" pitchFamily="18" charset="0"/>
              </a:rPr>
              <a:t>Downloadable Chart Template from Microsoft owners of PowerPoint 2007</a:t>
            </a:r>
          </a:p>
        </p:txBody>
      </p:sp>
      <p:sp>
        <p:nvSpPr>
          <p:cNvPr id="207877" name="AutoShape 7">
            <a:hlinkClick r:id="rId4" action="ppaction://hlinksldjump" highlightClick="1"/>
          </p:cNvPr>
          <p:cNvSpPr>
            <a:spLocks noChangeArrowheads="1"/>
          </p:cNvSpPr>
          <p:nvPr/>
        </p:nvSpPr>
        <p:spPr bwMode="auto">
          <a:xfrm>
            <a:off x="228600" y="60960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457200" y="274638"/>
            <a:ext cx="8229600" cy="563562"/>
          </a:xfrm>
        </p:spPr>
        <p:txBody>
          <a:bodyPr/>
          <a:lstStyle/>
          <a:p>
            <a:pPr algn="l" eaLnBrk="1" hangingPunct="1"/>
            <a:r>
              <a:rPr lang="en-US" altLang="en-US" sz="4000"/>
              <a:t>   Open Survey Example</a:t>
            </a:r>
          </a:p>
        </p:txBody>
      </p:sp>
      <p:sp>
        <p:nvSpPr>
          <p:cNvPr id="208899" name="Rectangle 4"/>
          <p:cNvSpPr>
            <a:spLocks noGrp="1" noChangeArrowheads="1"/>
          </p:cNvSpPr>
          <p:nvPr>
            <p:ph type="body" sz="half" idx="1"/>
          </p:nvPr>
        </p:nvSpPr>
        <p:spPr>
          <a:xfrm>
            <a:off x="304800" y="1066800"/>
            <a:ext cx="8382000" cy="609600"/>
          </a:xfrm>
        </p:spPr>
        <p:txBody>
          <a:bodyPr/>
          <a:lstStyle/>
          <a:p>
            <a:pPr eaLnBrk="1" hangingPunct="1">
              <a:lnSpc>
                <a:spcPct val="80000"/>
              </a:lnSpc>
              <a:buFontTx/>
              <a:buNone/>
            </a:pPr>
            <a:r>
              <a:rPr lang="en-US" altLang="en-US" sz="2000" b="1">
                <a:latin typeface="Times New Roman" panose="02020603050405020304" pitchFamily="18" charset="0"/>
              </a:rPr>
              <a:t>Or the survey questions can be "open" </a:t>
            </a:r>
            <a:r>
              <a:rPr lang="en-US" altLang="en-US" sz="2000" b="1" i="1">
                <a:latin typeface="Times New Roman" panose="02020603050405020304" pitchFamily="18" charset="0"/>
              </a:rPr>
              <a:t>Example:</a:t>
            </a:r>
          </a:p>
          <a:p>
            <a:pPr eaLnBrk="1" hangingPunct="1">
              <a:lnSpc>
                <a:spcPct val="80000"/>
              </a:lnSpc>
              <a:buFontTx/>
              <a:buNone/>
            </a:pPr>
            <a:r>
              <a:rPr lang="en-US" altLang="en-US" sz="2000" b="1">
                <a:latin typeface="Times New Roman" panose="02020603050405020304" pitchFamily="18" charset="0"/>
              </a:rPr>
              <a:t>How do you use the information combined in the monthly progress report?</a:t>
            </a:r>
          </a:p>
        </p:txBody>
      </p:sp>
      <p:graphicFrame>
        <p:nvGraphicFramePr>
          <p:cNvPr id="82108" name="Group 188"/>
          <p:cNvGraphicFramePr>
            <a:graphicFrameLocks noGrp="1"/>
          </p:cNvGraphicFramePr>
          <p:nvPr>
            <p:ph sz="half" idx="2"/>
          </p:nvPr>
        </p:nvGraphicFramePr>
        <p:xfrm>
          <a:off x="228600" y="1905000"/>
          <a:ext cx="8763000" cy="3790950"/>
        </p:xfrm>
        <a:graphic>
          <a:graphicData uri="http://schemas.openxmlformats.org/drawingml/2006/table">
            <a:tbl>
              <a:tblPr/>
              <a:tblGrid>
                <a:gridCol w="7494588">
                  <a:extLst>
                    <a:ext uri="{9D8B030D-6E8A-4147-A177-3AD203B41FA5}">
                      <a16:colId xmlns:a16="http://schemas.microsoft.com/office/drawing/2014/main" val="20000"/>
                    </a:ext>
                  </a:extLst>
                </a:gridCol>
                <a:gridCol w="596900">
                  <a:extLst>
                    <a:ext uri="{9D8B030D-6E8A-4147-A177-3AD203B41FA5}">
                      <a16:colId xmlns:a16="http://schemas.microsoft.com/office/drawing/2014/main" val="20001"/>
                    </a:ext>
                  </a:extLst>
                </a:gridCol>
                <a:gridCol w="671512">
                  <a:extLst>
                    <a:ext uri="{9D8B030D-6E8A-4147-A177-3AD203B41FA5}">
                      <a16:colId xmlns:a16="http://schemas.microsoft.com/office/drawing/2014/main" val="20002"/>
                    </a:ext>
                  </a:extLst>
                </a:gridCol>
              </a:tblGrid>
              <a:tr h="670672">
                <a:tc gridSpan="3">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Times New Roman" pitchFamily="18" charset="0"/>
                          <a:ea typeface="Times New Roman" pitchFamily="18" charset="0"/>
                          <a:cs typeface="Arial" pitchFamily="34" charset="0"/>
                        </a:rPr>
                        <a:t>COMBINED PETTY CASH/LOCAL TRAVEL QUESTIONNAIRE</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itchFamily="18" charset="0"/>
                          <a:ea typeface="Times New Roman" pitchFamily="18" charset="0"/>
                          <a:cs typeface="Arial" pitchFamily="34" charset="0"/>
                        </a:rPr>
                        <a:t>Please take a minute to answer the following questions, then leave the survey on the table in the back of the room before you</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Times New Roman" pitchFamily="18" charset="0"/>
                          <a:ea typeface="Times New Roman" pitchFamily="18" charset="0"/>
                          <a:cs typeface="Arial" pitchFamily="34" charset="0"/>
                        </a:rPr>
                        <a:t>leave.  It there's an area of concern that has not been covered, please let us know. </a:t>
                      </a:r>
                      <a:r>
                        <a:rPr kumimoji="0" lang="en-US" sz="12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Thanks for your time and valued input!</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34613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Times New Roman" pitchFamily="18" charset="0"/>
                          <a:ea typeface="Times New Roman" pitchFamily="18" charset="0"/>
                          <a:cs typeface="Arial" pitchFamily="34" charset="0"/>
                        </a:rPr>
                        <a:t>1.	Do you like the concept of combining Petty Cash and Local Travel on one form?</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YES</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NO</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518247">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Times New Roman" pitchFamily="18" charset="0"/>
                          <a:ea typeface="Times New Roman" pitchFamily="18" charset="0"/>
                          <a:cs typeface="Arial" pitchFamily="34" charset="0"/>
                        </a:rPr>
                        <a:t>2.	Do you feel you would have occasion to use both sections of the combined form for one transaction?</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YES</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NO</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30485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Times New Roman" pitchFamily="18" charset="0"/>
                          <a:ea typeface="Times New Roman" pitchFamily="18" charset="0"/>
                          <a:cs typeface="Arial" pitchFamily="34" charset="0"/>
                        </a:rPr>
                        <a:t>3.	Do you like the uniform handling and signature area?</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YES</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NO</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3"/>
                  </a:ext>
                </a:extLst>
              </a:tr>
              <a:tr h="30485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Times New Roman" pitchFamily="18" charset="0"/>
                          <a:ea typeface="Times New Roman" pitchFamily="18" charset="0"/>
                          <a:cs typeface="Arial" pitchFamily="34" charset="0"/>
                        </a:rPr>
                        <a:t>4.	Do you like the uniform size of the combined form?</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YES</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NO</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4"/>
                  </a:ext>
                </a:extLst>
              </a:tr>
              <a:tr h="30485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Times New Roman" pitchFamily="18" charset="0"/>
                          <a:ea typeface="Times New Roman" pitchFamily="18" charset="0"/>
                          <a:cs typeface="Arial" pitchFamily="34" charset="0"/>
                        </a:rPr>
                        <a:t>5.	Do you feel there is an advantage with this uniform size combination for filing	purposes.</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YES</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NO</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5"/>
                  </a:ext>
                </a:extLst>
              </a:tr>
              <a:tr h="30485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effectLst/>
                          <a:latin typeface="Times New Roman" pitchFamily="18" charset="0"/>
                          <a:ea typeface="Times New Roman" pitchFamily="18" charset="0"/>
                          <a:cs typeface="Arial" pitchFamily="34" charset="0"/>
                        </a:rPr>
                        <a:t>6.	Do you like the idea of a total mileage concept vs. listing separate trips for Local Travel.</a:t>
                      </a:r>
                      <a:endParaRPr kumimoji="0" lang="en-US" sz="18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YES</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chemeClr val="tx1"/>
                          </a:solidFill>
                          <a:effectLst/>
                          <a:latin typeface="Times New Roman" pitchFamily="18" charset="0"/>
                          <a:ea typeface="Times New Roman" pitchFamily="18" charset="0"/>
                          <a:cs typeface="Arial" pitchFamily="34" charset="0"/>
                        </a:rPr>
                        <a:t>NO</a:t>
                      </a:r>
                      <a:endParaRPr kumimoji="0" lang="en-US" sz="18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6"/>
                  </a:ext>
                </a:extLst>
              </a:tr>
              <a:tr h="518247">
                <a:tc>
                  <a:txBody>
                    <a:bodyPr/>
                    <a:lstStyle/>
                    <a:p>
                      <a:pPr marL="342900" marR="0" lvl="0" indent="-342900" algn="l" defTabSz="914400" rtl="0" eaLnBrk="1" fontAlgn="base" latinLnBrk="0" hangingPunct="1">
                        <a:lnSpc>
                          <a:spcPct val="100000"/>
                        </a:lnSpc>
                        <a:spcBef>
                          <a:spcPct val="0"/>
                        </a:spcBef>
                        <a:spcAft>
                          <a:spcPct val="0"/>
                        </a:spcAft>
                        <a:buClrTx/>
                        <a:buSzTx/>
                        <a:buFontTx/>
                        <a:buAutoNum type="arabicPeriod"/>
                        <a:tabLst>
                          <a:tab pos="457200" algn="l"/>
                        </a:tabLst>
                      </a:pPr>
                      <a:r>
                        <a:rPr kumimoji="0" lang="en-US" sz="1400" b="0" i="0" u="none" strike="noStrike" cap="none" normalizeH="0" baseline="0">
                          <a:ln>
                            <a:noFill/>
                          </a:ln>
                          <a:solidFill>
                            <a:schemeClr val="tx1"/>
                          </a:solidFill>
                          <a:effectLst/>
                          <a:latin typeface="Times New Roman" pitchFamily="18" charset="0"/>
                          <a:ea typeface="Times New Roman" pitchFamily="18" charset="0"/>
                          <a:cs typeface="Arial" pitchFamily="34" charset="0"/>
                        </a:rPr>
                        <a:t>How much time do you feel this new form will save you on a monthly basis?______ *___</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342900" marR="0" lvl="0" indent="-342900" algn="l" defTabSz="914400" rtl="0" eaLnBrk="0" fontAlgn="base" latinLnBrk="0" hangingPunct="0">
                        <a:lnSpc>
                          <a:spcPct val="100000"/>
                        </a:lnSpc>
                        <a:spcBef>
                          <a:spcPct val="0"/>
                        </a:spcBef>
                        <a:spcAft>
                          <a:spcPct val="0"/>
                        </a:spcAft>
                        <a:buClrTx/>
                        <a:buSzTx/>
                        <a:buFontTx/>
                        <a:buNone/>
                        <a:tabLst>
                          <a:tab pos="457200" algn="l"/>
                        </a:tabLst>
                      </a:pPr>
                      <a:r>
                        <a:rPr kumimoji="0" lang="en-US" sz="1400" b="0" i="0" u="none" strike="noStrike" cap="none" normalizeH="0" baseline="0">
                          <a:ln>
                            <a:noFill/>
                          </a:ln>
                          <a:solidFill>
                            <a:schemeClr val="accent2"/>
                          </a:solidFill>
                          <a:effectLst/>
                          <a:latin typeface="Times New Roman" pitchFamily="18" charset="0"/>
                          <a:ea typeface="Times New Roman" pitchFamily="18" charset="0"/>
                          <a:cs typeface="Arial" pitchFamily="34" charset="0"/>
                        </a:rPr>
                        <a:t>       *</a:t>
                      </a:r>
                      <a:r>
                        <a:rPr kumimoji="0" lang="en-US" sz="1400" b="0" i="1" u="none" strike="noStrike" cap="none" normalizeH="0" baseline="0">
                          <a:ln>
                            <a:noFill/>
                          </a:ln>
                          <a:solidFill>
                            <a:schemeClr val="accent2"/>
                          </a:solidFill>
                          <a:effectLst/>
                          <a:latin typeface="Times New Roman" pitchFamily="18" charset="0"/>
                          <a:ea typeface="Times New Roman" pitchFamily="18" charset="0"/>
                          <a:cs typeface="Arial" pitchFamily="34" charset="0"/>
                        </a:rPr>
                        <a:t>Indicate minute or hours.</a:t>
                      </a:r>
                      <a:endParaRPr kumimoji="0" lang="en-US" sz="1800" b="0" i="1" u="none" strike="noStrike" cap="none" normalizeH="0" baseline="0">
                        <a:ln>
                          <a:noFill/>
                        </a:ln>
                        <a:solidFill>
                          <a:schemeClr val="accent2"/>
                        </a:solidFill>
                        <a:effectLst/>
                        <a:latin typeface="Times New Roman" pitchFamily="18"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7"/>
                  </a:ext>
                </a:extLst>
              </a:tr>
              <a:tr h="518247">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Times New Roman" pitchFamily="18" charset="0"/>
                          <a:ea typeface="Times New Roman" pitchFamily="18" charset="0"/>
                          <a:cs typeface="Arial" pitchFamily="34" charset="0"/>
                        </a:rPr>
                        <a:t>COMMENTS:</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8"/>
                  </a:ext>
                </a:extLst>
              </a:tr>
            </a:tbl>
          </a:graphicData>
        </a:graphic>
      </p:graphicFrame>
      <p:pic>
        <p:nvPicPr>
          <p:cNvPr id="208940" name="Picture 189"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228600"/>
            <a:ext cx="381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1143000" y="304800"/>
            <a:ext cx="7391400" cy="1143000"/>
          </a:xfrm>
        </p:spPr>
        <p:txBody>
          <a:bodyPr/>
          <a:lstStyle/>
          <a:p>
            <a:pPr algn="l" eaLnBrk="1" hangingPunct="1"/>
            <a:r>
              <a:rPr lang="en-US" altLang="en-US" sz="4000"/>
              <a:t>Variable Control Charts</a:t>
            </a:r>
          </a:p>
        </p:txBody>
      </p:sp>
      <p:sp>
        <p:nvSpPr>
          <p:cNvPr id="209923" name="Rectangle 3"/>
          <p:cNvSpPr>
            <a:spLocks noGrp="1" noChangeArrowheads="1"/>
          </p:cNvSpPr>
          <p:nvPr>
            <p:ph type="body" idx="1"/>
          </p:nvPr>
        </p:nvSpPr>
        <p:spPr/>
        <p:txBody>
          <a:bodyPr/>
          <a:lstStyle/>
          <a:p>
            <a:pPr eaLnBrk="1" hangingPunct="1"/>
            <a:r>
              <a:rPr lang="en-US" altLang="en-US">
                <a:latin typeface="Times New Roman" panose="02020603050405020304" pitchFamily="18" charset="0"/>
              </a:rPr>
              <a:t>The X-Bar &amp; R Chart</a:t>
            </a:r>
          </a:p>
          <a:p>
            <a:pPr eaLnBrk="1" hangingPunct="1"/>
            <a:r>
              <a:rPr lang="en-US" altLang="en-US">
                <a:latin typeface="Times New Roman" panose="02020603050405020304" pitchFamily="18" charset="0"/>
              </a:rPr>
              <a:t>When the process is variable measurements comparable and traceable to a standard, such as the Metric System or English Inch, etc. and the data will be used to control a process we would use the X-Bar &amp; R when subgroups are less than 10 or the X-Bar &amp; </a:t>
            </a:r>
            <a:r>
              <a:rPr lang="en-US" altLang="en-US" i="1">
                <a:latin typeface="Times New Roman" panose="02020603050405020304" pitchFamily="18" charset="0"/>
              </a:rPr>
              <a:t>S</a:t>
            </a:r>
            <a:r>
              <a:rPr lang="en-US" altLang="en-US">
                <a:latin typeface="Times New Roman" panose="02020603050405020304" pitchFamily="18" charset="0"/>
              </a:rPr>
              <a:t> Chart when subgroups are 10 or more.</a:t>
            </a:r>
          </a:p>
        </p:txBody>
      </p:sp>
      <p:pic>
        <p:nvPicPr>
          <p:cNvPr id="209924"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7713" y="533400"/>
            <a:ext cx="500062"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algn="l" eaLnBrk="1" hangingPunct="1"/>
            <a:r>
              <a:rPr lang="en-US" altLang="en-US"/>
              <a:t>     </a:t>
            </a:r>
            <a:r>
              <a:rPr lang="en-US" altLang="en-US" sz="4000"/>
              <a:t>Variable Chart</a:t>
            </a:r>
          </a:p>
        </p:txBody>
      </p:sp>
      <p:sp>
        <p:nvSpPr>
          <p:cNvPr id="210947" name="Rectangle 3"/>
          <p:cNvSpPr>
            <a:spLocks noGrp="1" noChangeArrowheads="1"/>
          </p:cNvSpPr>
          <p:nvPr>
            <p:ph type="body" idx="1"/>
          </p:nvPr>
        </p:nvSpPr>
        <p:spPr>
          <a:xfrm>
            <a:off x="685800" y="1371600"/>
            <a:ext cx="7848600" cy="4525963"/>
          </a:xfrm>
        </p:spPr>
        <p:txBody>
          <a:bodyPr/>
          <a:lstStyle/>
          <a:p>
            <a:pPr marL="0" indent="0" eaLnBrk="1" hangingPunct="1">
              <a:lnSpc>
                <a:spcPct val="90000"/>
              </a:lnSpc>
              <a:buFontTx/>
              <a:buNone/>
            </a:pPr>
            <a:r>
              <a:rPr lang="en-US" altLang="en-US" sz="2800" i="1">
                <a:solidFill>
                  <a:srgbClr val="000099"/>
                </a:solidFill>
                <a:latin typeface="Times New Roman" panose="02020603050405020304" pitchFamily="18" charset="0"/>
              </a:rPr>
              <a:t>In Variable Control Charting two charts are need to show the true nature of a process that is the centering of the process and it’s width.</a:t>
            </a:r>
          </a:p>
          <a:p>
            <a:pPr marL="0" indent="0" eaLnBrk="1" hangingPunct="1">
              <a:lnSpc>
                <a:spcPct val="90000"/>
              </a:lnSpc>
              <a:buFontTx/>
              <a:buNone/>
            </a:pPr>
            <a:endParaRPr lang="en-US" altLang="en-US" sz="1000" i="1">
              <a:solidFill>
                <a:srgbClr val="000099"/>
              </a:solidFill>
              <a:latin typeface="Times New Roman" panose="02020603050405020304" pitchFamily="18" charset="0"/>
            </a:endParaRPr>
          </a:p>
          <a:p>
            <a:pPr marL="458788" lvl="1" eaLnBrk="1" hangingPunct="1">
              <a:lnSpc>
                <a:spcPct val="90000"/>
              </a:lnSpc>
              <a:buFont typeface="Wingdings" panose="05000000000000000000" pitchFamily="2" charset="2"/>
              <a:buChar char="§"/>
            </a:pPr>
            <a:r>
              <a:rPr lang="en-US" altLang="en-US" sz="2400">
                <a:latin typeface="Times New Roman" panose="02020603050405020304" pitchFamily="18" charset="0"/>
              </a:rPr>
              <a:t>With the X-Bar &amp; R chart the X-Bar or </a:t>
            </a:r>
            <a:r>
              <a:rPr lang="en-US" altLang="en-US" sz="2000">
                <a:latin typeface="MS Reference Sans Serif" panose="020B0604030504040204" pitchFamily="34" charset="0"/>
              </a:rPr>
              <a:t></a:t>
            </a:r>
            <a:r>
              <a:rPr lang="en-US" altLang="en-US" sz="2400" b="1">
                <a:latin typeface="MS Reference Sans Serif" panose="020B0604030504040204" pitchFamily="34" charset="0"/>
              </a:rPr>
              <a:t> </a:t>
            </a:r>
            <a:r>
              <a:rPr lang="en-US" altLang="en-US" sz="2400">
                <a:latin typeface="Times New Roman" panose="02020603050405020304" pitchFamily="18" charset="0"/>
              </a:rPr>
              <a:t>charts the center of the process or subgroup averages. X-bars are used to assess long term capability.</a:t>
            </a:r>
          </a:p>
          <a:p>
            <a:pPr marL="458788" lvl="1" eaLnBrk="1" hangingPunct="1">
              <a:lnSpc>
                <a:spcPct val="90000"/>
              </a:lnSpc>
              <a:buFont typeface="Wingdings" panose="05000000000000000000" pitchFamily="2" charset="2"/>
              <a:buChar char="§"/>
            </a:pPr>
            <a:r>
              <a:rPr lang="en-US" altLang="en-US" sz="2400">
                <a:latin typeface="Times New Roman" panose="02020603050405020304" pitchFamily="18" charset="0"/>
              </a:rPr>
              <a:t>The R charts the width of the process and the </a:t>
            </a:r>
            <a:r>
              <a:rPr lang="en-US" altLang="en-US" sz="2000">
                <a:latin typeface="MS Reference Sans Serif" panose="020B0604030504040204" pitchFamily="34" charset="0"/>
              </a:rPr>
              <a:t></a:t>
            </a:r>
            <a:r>
              <a:rPr lang="en-US" altLang="en-US" sz="2000">
                <a:latin typeface="Times New Roman" panose="02020603050405020304" pitchFamily="18" charset="0"/>
              </a:rPr>
              <a:t> </a:t>
            </a:r>
            <a:r>
              <a:rPr lang="en-US" altLang="en-US" sz="2400">
                <a:latin typeface="Times New Roman" panose="02020603050405020304" pitchFamily="18" charset="0"/>
              </a:rPr>
              <a:t>represents the average of the of the R’s. R-Bars are used to calculate standard deviation.</a:t>
            </a:r>
          </a:p>
          <a:p>
            <a:pPr marL="458788" lvl="1" eaLnBrk="1" hangingPunct="1">
              <a:lnSpc>
                <a:spcPct val="90000"/>
              </a:lnSpc>
              <a:buFont typeface="Wingdings" panose="05000000000000000000" pitchFamily="2" charset="2"/>
              <a:buChar char="§"/>
            </a:pPr>
            <a:r>
              <a:rPr lang="en-US" altLang="en-US" sz="2400">
                <a:latin typeface="Times New Roman" panose="02020603050405020304" pitchFamily="18" charset="0"/>
              </a:rPr>
              <a:t>Six standard deviations divided into specifications = Short Term Capability</a:t>
            </a:r>
            <a:r>
              <a:rPr lang="en-US" altLang="en-US" sz="2400">
                <a:latin typeface="MS Reference Sans Serif" panose="020B0604030504040204" pitchFamily="34" charset="0"/>
              </a:rPr>
              <a:t> </a:t>
            </a:r>
          </a:p>
        </p:txBody>
      </p:sp>
      <p:pic>
        <p:nvPicPr>
          <p:cNvPr id="210948"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3810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856" name="Group 696"/>
          <p:cNvGraphicFramePr>
            <a:graphicFrameLocks noGrp="1"/>
          </p:cNvGraphicFramePr>
          <p:nvPr/>
        </p:nvGraphicFramePr>
        <p:xfrm>
          <a:off x="0" y="304800"/>
          <a:ext cx="9144000" cy="6340464"/>
        </p:xfrm>
        <a:graphic>
          <a:graphicData uri="http://schemas.openxmlformats.org/drawingml/2006/table">
            <a:tbl>
              <a:tblPr/>
              <a:tblGrid>
                <a:gridCol w="762000">
                  <a:extLst>
                    <a:ext uri="{9D8B030D-6E8A-4147-A177-3AD203B41FA5}">
                      <a16:colId xmlns:a16="http://schemas.microsoft.com/office/drawing/2014/main" val="20000"/>
                    </a:ext>
                  </a:extLst>
                </a:gridCol>
                <a:gridCol w="684213">
                  <a:extLst>
                    <a:ext uri="{9D8B030D-6E8A-4147-A177-3AD203B41FA5}">
                      <a16:colId xmlns:a16="http://schemas.microsoft.com/office/drawing/2014/main" val="20001"/>
                    </a:ext>
                  </a:extLst>
                </a:gridCol>
                <a:gridCol w="668337">
                  <a:extLst>
                    <a:ext uri="{9D8B030D-6E8A-4147-A177-3AD203B41FA5}">
                      <a16:colId xmlns:a16="http://schemas.microsoft.com/office/drawing/2014/main" val="20002"/>
                    </a:ext>
                  </a:extLst>
                </a:gridCol>
                <a:gridCol w="654050">
                  <a:extLst>
                    <a:ext uri="{9D8B030D-6E8A-4147-A177-3AD203B41FA5}">
                      <a16:colId xmlns:a16="http://schemas.microsoft.com/office/drawing/2014/main" val="20003"/>
                    </a:ext>
                  </a:extLst>
                </a:gridCol>
                <a:gridCol w="666750">
                  <a:extLst>
                    <a:ext uri="{9D8B030D-6E8A-4147-A177-3AD203B41FA5}">
                      <a16:colId xmlns:a16="http://schemas.microsoft.com/office/drawing/2014/main" val="20004"/>
                    </a:ext>
                  </a:extLst>
                </a:gridCol>
                <a:gridCol w="762000">
                  <a:extLst>
                    <a:ext uri="{9D8B030D-6E8A-4147-A177-3AD203B41FA5}">
                      <a16:colId xmlns:a16="http://schemas.microsoft.com/office/drawing/2014/main" val="20005"/>
                    </a:ext>
                  </a:extLst>
                </a:gridCol>
                <a:gridCol w="763588">
                  <a:extLst>
                    <a:ext uri="{9D8B030D-6E8A-4147-A177-3AD203B41FA5}">
                      <a16:colId xmlns:a16="http://schemas.microsoft.com/office/drawing/2014/main" val="20006"/>
                    </a:ext>
                  </a:extLst>
                </a:gridCol>
                <a:gridCol w="762000">
                  <a:extLst>
                    <a:ext uri="{9D8B030D-6E8A-4147-A177-3AD203B41FA5}">
                      <a16:colId xmlns:a16="http://schemas.microsoft.com/office/drawing/2014/main" val="20007"/>
                    </a:ext>
                  </a:extLst>
                </a:gridCol>
                <a:gridCol w="762000">
                  <a:extLst>
                    <a:ext uri="{9D8B030D-6E8A-4147-A177-3AD203B41FA5}">
                      <a16:colId xmlns:a16="http://schemas.microsoft.com/office/drawing/2014/main" val="20008"/>
                    </a:ext>
                  </a:extLst>
                </a:gridCol>
                <a:gridCol w="684212">
                  <a:extLst>
                    <a:ext uri="{9D8B030D-6E8A-4147-A177-3AD203B41FA5}">
                      <a16:colId xmlns:a16="http://schemas.microsoft.com/office/drawing/2014/main" val="20009"/>
                    </a:ext>
                  </a:extLst>
                </a:gridCol>
                <a:gridCol w="622300">
                  <a:extLst>
                    <a:ext uri="{9D8B030D-6E8A-4147-A177-3AD203B41FA5}">
                      <a16:colId xmlns:a16="http://schemas.microsoft.com/office/drawing/2014/main" val="20010"/>
                    </a:ext>
                  </a:extLst>
                </a:gridCol>
                <a:gridCol w="652463">
                  <a:extLst>
                    <a:ext uri="{9D8B030D-6E8A-4147-A177-3AD203B41FA5}">
                      <a16:colId xmlns:a16="http://schemas.microsoft.com/office/drawing/2014/main" val="20011"/>
                    </a:ext>
                  </a:extLst>
                </a:gridCol>
                <a:gridCol w="700087">
                  <a:extLst>
                    <a:ext uri="{9D8B030D-6E8A-4147-A177-3AD203B41FA5}">
                      <a16:colId xmlns:a16="http://schemas.microsoft.com/office/drawing/2014/main" val="20012"/>
                    </a:ext>
                  </a:extLst>
                </a:gridCol>
              </a:tblGrid>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Subgroup</a:t>
                      </a:r>
                    </a:p>
                  </a:txBody>
                  <a:tcPr marT="45725" marB="45725"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X</a:t>
                      </a:r>
                      <a:r>
                        <a:rPr kumimoji="0" lang="en-US" sz="1000" b="1" i="0" u="none" strike="noStrike" cap="none" normalizeH="0" baseline="-30000">
                          <a:ln>
                            <a:noFill/>
                          </a:ln>
                          <a:solidFill>
                            <a:schemeClr val="accent2"/>
                          </a:solidFill>
                          <a:effectLst/>
                          <a:latin typeface="Arial" pitchFamily="34" charset="0"/>
                          <a:ea typeface="Times New Roman" pitchFamily="18" charset="0"/>
                          <a:cs typeface="Arial" pitchFamily="34" charset="0"/>
                        </a:rPr>
                        <a:t>1</a:t>
                      </a:r>
                      <a:endPar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endParaRP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X</a:t>
                      </a:r>
                      <a:r>
                        <a:rPr kumimoji="0" lang="en-US" sz="1000" b="1" i="0" u="none" strike="noStrike" cap="none" normalizeH="0" baseline="-30000">
                          <a:ln>
                            <a:noFill/>
                          </a:ln>
                          <a:solidFill>
                            <a:schemeClr val="accent2"/>
                          </a:solidFill>
                          <a:effectLst/>
                          <a:latin typeface="Arial" pitchFamily="34" charset="0"/>
                          <a:ea typeface="Times New Roman" pitchFamily="18" charset="0"/>
                          <a:cs typeface="Arial" pitchFamily="34" charset="0"/>
                        </a:rPr>
                        <a:t>2</a:t>
                      </a:r>
                      <a:endPar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endParaRP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X</a:t>
                      </a:r>
                      <a:r>
                        <a:rPr kumimoji="0" lang="en-US" sz="1000" b="1" i="0" u="none" strike="noStrike" cap="none" normalizeH="0" baseline="-30000">
                          <a:ln>
                            <a:noFill/>
                          </a:ln>
                          <a:solidFill>
                            <a:schemeClr val="accent2"/>
                          </a:solidFill>
                          <a:effectLst/>
                          <a:latin typeface="Arial" pitchFamily="34" charset="0"/>
                          <a:ea typeface="Times New Roman" pitchFamily="18" charset="0"/>
                          <a:cs typeface="Arial" pitchFamily="34" charset="0"/>
                        </a:rPr>
                        <a:t>3</a:t>
                      </a:r>
                      <a:endPar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endParaRP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X</a:t>
                      </a:r>
                      <a:r>
                        <a:rPr kumimoji="0" lang="en-US" sz="1000" b="1" i="0" u="none" strike="noStrike" cap="none" normalizeH="0" baseline="-30000">
                          <a:ln>
                            <a:noFill/>
                          </a:ln>
                          <a:solidFill>
                            <a:schemeClr val="accent2"/>
                          </a:solidFill>
                          <a:effectLst/>
                          <a:latin typeface="Arial" pitchFamily="34" charset="0"/>
                          <a:ea typeface="Times New Roman" pitchFamily="18" charset="0"/>
                          <a:cs typeface="Arial" pitchFamily="34" charset="0"/>
                        </a:rPr>
                        <a:t>4</a:t>
                      </a:r>
                      <a:endPar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endParaRP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X-bar</a:t>
                      </a: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UCL-</a:t>
                      </a:r>
                      <a:r>
                        <a:rPr kumimoji="0" lang="en-US" sz="1000" b="0" i="0" u="none" strike="noStrike" cap="none" normalizeH="0" baseline="-30000">
                          <a:ln>
                            <a:noFill/>
                          </a:ln>
                          <a:solidFill>
                            <a:schemeClr val="tx1"/>
                          </a:solidFill>
                          <a:effectLst/>
                          <a:latin typeface="Arial" pitchFamily="34" charset="0"/>
                          <a:ea typeface="Times New Roman" pitchFamily="18" charset="0"/>
                          <a:cs typeface="Arial" pitchFamily="34" charset="0"/>
                        </a:rPr>
                        <a:t>X-ar</a:t>
                      </a:r>
                      <a:endPar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X-D-bar</a:t>
                      </a: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LCL-</a:t>
                      </a:r>
                      <a:r>
                        <a:rPr kumimoji="0" lang="en-US" sz="1000" b="0" i="0" u="none" strike="noStrike" cap="none" normalizeH="0" baseline="-30000">
                          <a:ln>
                            <a:noFill/>
                          </a:ln>
                          <a:solidFill>
                            <a:schemeClr val="tx1"/>
                          </a:solidFill>
                          <a:effectLst/>
                          <a:latin typeface="Arial" pitchFamily="34" charset="0"/>
                          <a:ea typeface="Times New Roman" pitchFamily="18" charset="0"/>
                          <a:cs typeface="Arial" pitchFamily="34" charset="0"/>
                        </a:rPr>
                        <a:t>X-bar</a:t>
                      </a:r>
                      <a:endPar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R</a:t>
                      </a: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UCL-</a:t>
                      </a:r>
                      <a:r>
                        <a:rPr kumimoji="0" lang="en-US" sz="1000" b="0" i="0" u="none" strike="noStrike" cap="none" normalizeH="0" baseline="-30000">
                          <a:ln>
                            <a:noFill/>
                          </a:ln>
                          <a:solidFill>
                            <a:schemeClr val="tx1"/>
                          </a:solidFill>
                          <a:effectLst/>
                          <a:latin typeface="Arial" pitchFamily="34" charset="0"/>
                          <a:ea typeface="Times New Roman" pitchFamily="18" charset="0"/>
                          <a:cs typeface="Arial" pitchFamily="34" charset="0"/>
                        </a:rPr>
                        <a:t>R</a:t>
                      </a:r>
                      <a:endPar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R-bar</a:t>
                      </a:r>
                    </a:p>
                  </a:txBody>
                  <a:tcPr marT="45725" marB="45725" horzOverflow="overflow">
                    <a:lnL>
                      <a:noFill/>
                    </a:lnL>
                    <a:lnR>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LCL-</a:t>
                      </a:r>
                      <a:r>
                        <a:rPr kumimoji="0" lang="en-US" sz="1000" b="0" i="0" u="none" strike="noStrike" cap="none" normalizeH="0" baseline="-30000">
                          <a:ln>
                            <a:noFill/>
                          </a:ln>
                          <a:solidFill>
                            <a:schemeClr val="tx1"/>
                          </a:solidFill>
                          <a:effectLst/>
                          <a:latin typeface="Arial" pitchFamily="34" charset="0"/>
                          <a:ea typeface="Times New Roman" pitchFamily="18" charset="0"/>
                          <a:cs typeface="Arial" pitchFamily="34" charset="0"/>
                        </a:rPr>
                        <a:t>R</a:t>
                      </a:r>
                      <a:endPar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25" marB="45725" horzOverflow="overflow">
                    <a:lnL>
                      <a:noFill/>
                    </a:lnL>
                    <a:lnR cap="flat">
                      <a:noFill/>
                    </a:lnR>
                    <a:lnT cap="flat">
                      <a:noFill/>
                    </a:lnT>
                    <a:lnB>
                      <a:noFill/>
                    </a:lnB>
                    <a:lnTlToBr>
                      <a:noFill/>
                    </a:lnTlToBr>
                    <a:lnBlToTr>
                      <a:noFill/>
                    </a:lnBlToTr>
                    <a:noFill/>
                  </a:tcPr>
                </a:tc>
                <a:extLst>
                  <a:ext uri="{0D108BD9-81ED-4DB2-BD59-A6C34878D82A}">
                    <a16:rowId xmlns:a16="http://schemas.microsoft.com/office/drawing/2014/main" val="10000"/>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1"/>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2</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2"/>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3</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3"/>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4</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6.69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6.68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6.59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6.65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4"/>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5</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5"/>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6.43</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6"/>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7</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6.43</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7"/>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8</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6.33</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8"/>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9</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09"/>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10</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6.43</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0"/>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11</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0.03</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1"/>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12</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2"/>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13</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3"/>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14</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4"/>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15</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6.43</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5"/>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16</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6.33</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6.29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6"/>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17</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6.29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7"/>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18</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6.28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6.58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0.3</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8"/>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19</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6.3775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19"/>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20</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6.56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6.55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6.51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0.11</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20"/>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21</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21"/>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22</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0.07</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22"/>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23</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6.42</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23"/>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24</a:t>
                      </a:r>
                    </a:p>
                  </a:txBody>
                  <a:tcPr marT="45725" marB="45725"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6.43</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6.35</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24"/>
                  </a:ext>
                </a:extLst>
              </a:tr>
              <a:tr h="24386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25</a:t>
                      </a:r>
                    </a:p>
                  </a:txBody>
                  <a:tcPr marT="45725" marB="45725"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6.39</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6.38</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6.43</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accent2"/>
                          </a:solidFill>
                          <a:effectLst/>
                          <a:latin typeface="Arial" pitchFamily="34" charset="0"/>
                          <a:ea typeface="Times New Roman" pitchFamily="18" charset="0"/>
                          <a:cs typeface="Arial" pitchFamily="34" charset="0"/>
                        </a:rPr>
                        <a:t>6.44</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6.41</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6.47376</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6.4099</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6.34604</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0.06</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0.1999</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0.0876</a:t>
                      </a:r>
                    </a:p>
                  </a:txBody>
                  <a:tcPr marT="45725" marB="45725" horzOverflow="overflow">
                    <a:lnL>
                      <a:noFill/>
                    </a:lnL>
                    <a:lnR>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a:ln>
                            <a:noFill/>
                          </a:ln>
                          <a:solidFill>
                            <a:schemeClr val="tx1"/>
                          </a:solidFill>
                          <a:effectLst/>
                          <a:latin typeface="Arial" pitchFamily="34" charset="0"/>
                          <a:ea typeface="Times New Roman" pitchFamily="18" charset="0"/>
                          <a:cs typeface="Arial" pitchFamily="34" charset="0"/>
                        </a:rPr>
                        <a:t>0</a:t>
                      </a:r>
                    </a:p>
                  </a:txBody>
                  <a:tcPr marT="45725" marB="45725"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10025"/>
                  </a:ext>
                </a:extLst>
              </a:tr>
            </a:tbl>
          </a:graphicData>
        </a:graphic>
      </p:graphicFrame>
      <p:sp>
        <p:nvSpPr>
          <p:cNvPr id="212309" name="Rectangle 698"/>
          <p:cNvSpPr>
            <a:spLocks noGrp="1" noChangeArrowheads="1"/>
          </p:cNvSpPr>
          <p:nvPr>
            <p:ph type="title" idx="4294967295"/>
          </p:nvPr>
        </p:nvSpPr>
        <p:spPr>
          <a:xfrm>
            <a:off x="152400" y="0"/>
            <a:ext cx="8839200" cy="304800"/>
          </a:xfrm>
        </p:spPr>
        <p:txBody>
          <a:bodyPr/>
          <a:lstStyle/>
          <a:p>
            <a:pPr eaLnBrk="1" hangingPunct="1"/>
            <a:r>
              <a:rPr lang="en-US" altLang="en-US" sz="1800">
                <a:solidFill>
                  <a:schemeClr val="accent2"/>
                </a:solidFill>
              </a:rPr>
              <a:t>Variable Control Chart Data</a:t>
            </a: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2994" name="Object 2"/>
          <p:cNvGraphicFramePr>
            <a:graphicFrameLocks noChangeAspect="1"/>
          </p:cNvGraphicFramePr>
          <p:nvPr/>
        </p:nvGraphicFramePr>
        <p:xfrm>
          <a:off x="304800" y="457200"/>
          <a:ext cx="8582025" cy="5734050"/>
        </p:xfrm>
        <a:graphic>
          <a:graphicData uri="http://schemas.openxmlformats.org/presentationml/2006/ole">
            <mc:AlternateContent xmlns:mc="http://schemas.openxmlformats.org/markup-compatibility/2006">
              <mc:Choice xmlns:v="urn:schemas-microsoft-com:vml" Requires="v">
                <p:oleObj spid="_x0000_s213036" name="Chart" r:id="rId4" imgW="7582442" imgH="5353291" progId="Excel.Chart.8">
                  <p:embed/>
                </p:oleObj>
              </mc:Choice>
              <mc:Fallback>
                <p:oleObj name="Chart" r:id="rId4" imgW="7582442" imgH="5353291" progId="Excel.Char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457200"/>
                        <a:ext cx="8582025"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2995" name="Line 3"/>
          <p:cNvSpPr>
            <a:spLocks noChangeShapeType="1"/>
          </p:cNvSpPr>
          <p:nvPr/>
        </p:nvSpPr>
        <p:spPr bwMode="auto">
          <a:xfrm flipH="1" flipV="1">
            <a:off x="3505200" y="4038600"/>
            <a:ext cx="266700" cy="420688"/>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2996" name="Line 4"/>
          <p:cNvSpPr>
            <a:spLocks noChangeShapeType="1"/>
          </p:cNvSpPr>
          <p:nvPr/>
        </p:nvSpPr>
        <p:spPr bwMode="auto">
          <a:xfrm flipH="1">
            <a:off x="6781800" y="2436813"/>
            <a:ext cx="419100" cy="99218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2997" name="Text Box 5"/>
          <p:cNvSpPr txBox="1">
            <a:spLocks noChangeArrowheads="1"/>
          </p:cNvSpPr>
          <p:nvPr/>
        </p:nvSpPr>
        <p:spPr bwMode="auto">
          <a:xfrm>
            <a:off x="6400800" y="1979613"/>
            <a:ext cx="2514600" cy="534987"/>
          </a:xfrm>
          <a:prstGeom prst="rect">
            <a:avLst/>
          </a:prstGeom>
          <a:solidFill>
            <a:srgbClr val="FFFFCC"/>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400" b="1" u="none">
                <a:latin typeface="Times New Roman" panose="02020603050405020304" pitchFamily="18" charset="0"/>
                <a:cs typeface="Times New Roman" panose="02020603050405020304" pitchFamily="18" charset="0"/>
              </a:rPr>
              <a:t>X-double Bar = </a:t>
            </a:r>
            <a:r>
              <a:rPr lang="en-US" altLang="en-US" sz="1400" b="1">
                <a:latin typeface="Times New Roman" panose="02020603050405020304" pitchFamily="18" charset="0"/>
                <a:cs typeface="Times New Roman" panose="02020603050405020304" pitchFamily="18" charset="0"/>
              </a:rPr>
              <a:t>160.25</a:t>
            </a:r>
            <a:r>
              <a:rPr lang="en-US" altLang="en-US" sz="1400" b="1" u="none">
                <a:latin typeface="Times New Roman" panose="02020603050405020304" pitchFamily="18" charset="0"/>
                <a:cs typeface="Times New Roman" panose="02020603050405020304" pitchFamily="18" charset="0"/>
              </a:rPr>
              <a:t> = 6.41</a:t>
            </a:r>
            <a:endParaRPr lang="en-US" altLang="en-US" sz="1200" u="none">
              <a:latin typeface="Times New Roman" panose="02020603050405020304" pitchFamily="18" charset="0"/>
              <a:cs typeface="Times New Roman" panose="02020603050405020304" pitchFamily="18" charset="0"/>
            </a:endParaRPr>
          </a:p>
          <a:p>
            <a:r>
              <a:rPr lang="en-US" altLang="en-US" sz="1400" b="1" u="none">
                <a:latin typeface="Times New Roman" panose="02020603050405020304" pitchFamily="18" charset="0"/>
                <a:cs typeface="Times New Roman" panose="02020603050405020304" pitchFamily="18" charset="0"/>
              </a:rPr>
              <a:t>	          25</a:t>
            </a:r>
            <a:endParaRPr lang="en-US" altLang="en-US" sz="1200" u="none">
              <a:latin typeface="Times New Roman" panose="02020603050405020304" pitchFamily="18" charset="0"/>
              <a:cs typeface="Times New Roman" panose="02020603050405020304" pitchFamily="18" charset="0"/>
            </a:endParaRPr>
          </a:p>
          <a:p>
            <a:endParaRPr lang="en-US" altLang="en-US" sz="2400" u="none">
              <a:latin typeface="Times New Roman" panose="02020603050405020304" pitchFamily="18" charset="0"/>
            </a:endParaRPr>
          </a:p>
        </p:txBody>
      </p:sp>
      <p:sp>
        <p:nvSpPr>
          <p:cNvPr id="212998" name="Text Box 6"/>
          <p:cNvSpPr txBox="1">
            <a:spLocks noChangeArrowheads="1"/>
          </p:cNvSpPr>
          <p:nvPr/>
        </p:nvSpPr>
        <p:spPr bwMode="auto">
          <a:xfrm>
            <a:off x="2209800" y="1828800"/>
            <a:ext cx="3733800" cy="457200"/>
          </a:xfrm>
          <a:prstGeom prst="rect">
            <a:avLst/>
          </a:prstGeom>
          <a:solidFill>
            <a:srgbClr val="FFFFCC"/>
          </a:solidFill>
          <a:ln w="9525">
            <a:solidFill>
              <a:srgbClr val="FF0000"/>
            </a:solidFill>
            <a:miter lim="800000"/>
            <a:headEnd/>
            <a:tailEnd/>
          </a:ln>
        </p:spPr>
        <p:txBody>
          <a:bodyPr lIns="0" tIns="0" rIns="0" bIns="0"/>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endParaRPr lang="en-US" altLang="en-US" sz="1400" u="none">
              <a:latin typeface="Times New Roman" panose="02020603050405020304" pitchFamily="18" charset="0"/>
            </a:endParaRPr>
          </a:p>
        </p:txBody>
      </p:sp>
      <p:sp>
        <p:nvSpPr>
          <p:cNvPr id="212999" name="Line 7"/>
          <p:cNvSpPr>
            <a:spLocks noChangeShapeType="1"/>
          </p:cNvSpPr>
          <p:nvPr/>
        </p:nvSpPr>
        <p:spPr bwMode="auto">
          <a:xfrm flipH="1">
            <a:off x="3429000" y="2322513"/>
            <a:ext cx="228600" cy="573087"/>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3000" name="Text Box 8"/>
          <p:cNvSpPr txBox="1">
            <a:spLocks noChangeArrowheads="1"/>
          </p:cNvSpPr>
          <p:nvPr/>
        </p:nvSpPr>
        <p:spPr bwMode="auto">
          <a:xfrm>
            <a:off x="2514600" y="4495800"/>
            <a:ext cx="3886200" cy="304800"/>
          </a:xfrm>
          <a:prstGeom prst="rect">
            <a:avLst/>
          </a:prstGeom>
          <a:solidFill>
            <a:srgbClr val="FFFFCC"/>
          </a:solidFill>
          <a:ln w="9525">
            <a:solidFill>
              <a:srgbClr val="0000FF"/>
            </a:solidFill>
            <a:miter lim="800000"/>
            <a:headEnd/>
            <a:tailEnd/>
          </a:ln>
        </p:spPr>
        <p:txBody>
          <a:bodyPr lIns="0" tIns="0" rIns="0" bIns="0"/>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800" b="1" u="none">
                <a:latin typeface="Times New Roman" panose="02020603050405020304" pitchFamily="18" charset="0"/>
              </a:rPr>
              <a:t>LCLx-bar = 6.41 - .729 * .0876 = 6.35</a:t>
            </a:r>
          </a:p>
          <a:p>
            <a:endParaRPr lang="en-US" altLang="en-US" sz="1800" u="none">
              <a:latin typeface="Times New Roman" panose="02020603050405020304" pitchFamily="18" charset="0"/>
            </a:endParaRPr>
          </a:p>
        </p:txBody>
      </p:sp>
      <p:sp>
        <p:nvSpPr>
          <p:cNvPr id="213001" name="Text Box 9"/>
          <p:cNvSpPr txBox="1">
            <a:spLocks noChangeArrowheads="1"/>
          </p:cNvSpPr>
          <p:nvPr/>
        </p:nvSpPr>
        <p:spPr bwMode="auto">
          <a:xfrm>
            <a:off x="2743200" y="1066800"/>
            <a:ext cx="2855913" cy="64928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13002" name="Text Box 10"/>
          <p:cNvSpPr txBox="1">
            <a:spLocks noChangeArrowheads="1"/>
          </p:cNvSpPr>
          <p:nvPr/>
        </p:nvSpPr>
        <p:spPr bwMode="auto">
          <a:xfrm>
            <a:off x="2819400" y="4876800"/>
            <a:ext cx="2857500" cy="611188"/>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13003" name="Text Box 11"/>
          <p:cNvSpPr txBox="1">
            <a:spLocks noChangeArrowheads="1"/>
          </p:cNvSpPr>
          <p:nvPr/>
        </p:nvSpPr>
        <p:spPr bwMode="auto">
          <a:xfrm>
            <a:off x="6743700" y="836613"/>
            <a:ext cx="1685925" cy="1060450"/>
          </a:xfrm>
          <a:prstGeom prst="rect">
            <a:avLst/>
          </a:prstGeom>
          <a:solidFill>
            <a:srgbClr val="FFFFFF"/>
          </a:solidFill>
          <a:ln w="9525">
            <a:solidFill>
              <a:srgbClr val="000000"/>
            </a:solidFill>
            <a:miter lim="800000"/>
            <a:headEnd/>
            <a:tailEnd/>
          </a:ln>
        </p:spPr>
        <p:txBody>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13004" name="Rectangle 12"/>
          <p:cNvSpPr>
            <a:spLocks noChangeArrowheads="1"/>
          </p:cNvSpPr>
          <p:nvPr/>
        </p:nvSpPr>
        <p:spPr bwMode="auto">
          <a:xfrm>
            <a:off x="0" y="561975"/>
            <a:ext cx="914400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latin typeface="Times New Roman" panose="02020603050405020304" pitchFamily="18" charset="0"/>
                <a:cs typeface="Times New Roman" panose="02020603050405020304" pitchFamily="18" charset="0"/>
              </a:rPr>
              <a:t> </a:t>
            </a:r>
          </a:p>
          <a:p>
            <a:endParaRPr lang="en-US" altLang="en-US" sz="2400" u="none">
              <a:latin typeface="Times New Roman" panose="02020603050405020304" pitchFamily="18" charset="0"/>
            </a:endParaRPr>
          </a:p>
        </p:txBody>
      </p:sp>
      <p:graphicFrame>
        <p:nvGraphicFramePr>
          <p:cNvPr id="213005" name="Object 13"/>
          <p:cNvGraphicFramePr>
            <a:graphicFrameLocks noChangeAspect="1"/>
          </p:cNvGraphicFramePr>
          <p:nvPr/>
        </p:nvGraphicFramePr>
        <p:xfrm>
          <a:off x="2895600" y="4876800"/>
          <a:ext cx="2647950" cy="561975"/>
        </p:xfrm>
        <a:graphic>
          <a:graphicData uri="http://schemas.openxmlformats.org/presentationml/2006/ole">
            <mc:AlternateContent xmlns:mc="http://schemas.openxmlformats.org/markup-compatibility/2006">
              <mc:Choice xmlns:v="urn:schemas-microsoft-com:vml" Requires="v">
                <p:oleObj spid="_x0000_s213037" r:id="rId6" imgW="1155700" imgH="241300" progId="Equation.3">
                  <p:embed/>
                </p:oleObj>
              </mc:Choice>
              <mc:Fallback>
                <p:oleObj r:id="rId6" imgW="1155700" imgH="241300" progId="Equation.3">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5600" y="4876800"/>
                        <a:ext cx="26479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3006" name="Object 14"/>
          <p:cNvGraphicFramePr>
            <a:graphicFrameLocks noChangeAspect="1"/>
          </p:cNvGraphicFramePr>
          <p:nvPr/>
        </p:nvGraphicFramePr>
        <p:xfrm>
          <a:off x="6781800" y="914400"/>
          <a:ext cx="1495425" cy="962025"/>
        </p:xfrm>
        <a:graphic>
          <a:graphicData uri="http://schemas.openxmlformats.org/presentationml/2006/ole">
            <mc:AlternateContent xmlns:mc="http://schemas.openxmlformats.org/markup-compatibility/2006">
              <mc:Choice xmlns:v="urn:schemas-microsoft-com:vml" Requires="v">
                <p:oleObj spid="_x0000_s213038" r:id="rId8" imgW="672808" imgH="431613" progId="Equation.3">
                  <p:embed/>
                </p:oleObj>
              </mc:Choice>
              <mc:Fallback>
                <p:oleObj r:id="rId8" imgW="672808" imgH="431613" progId="Equation.3">
                  <p:embed/>
                  <p:pic>
                    <p:nvPicPr>
                      <p:cNvPr id="0" name="Object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81800" y="914400"/>
                        <a:ext cx="14954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3007" name="Object 15"/>
          <p:cNvGraphicFramePr>
            <a:graphicFrameLocks noChangeAspect="1"/>
          </p:cNvGraphicFramePr>
          <p:nvPr/>
        </p:nvGraphicFramePr>
        <p:xfrm>
          <a:off x="2971800" y="1082675"/>
          <a:ext cx="2590800" cy="536575"/>
        </p:xfrm>
        <a:graphic>
          <a:graphicData uri="http://schemas.openxmlformats.org/presentationml/2006/ole">
            <mc:AlternateContent xmlns:mc="http://schemas.openxmlformats.org/markup-compatibility/2006">
              <mc:Choice xmlns:v="urn:schemas-microsoft-com:vml" Requires="v">
                <p:oleObj spid="_x0000_s213039" r:id="rId10" imgW="1168400" imgH="241300" progId="Equation.3">
                  <p:embed/>
                </p:oleObj>
              </mc:Choice>
              <mc:Fallback>
                <p:oleObj r:id="rId10" imgW="1168400" imgH="241300" progId="Equation.3">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971800" y="1082675"/>
                        <a:ext cx="25908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3008" name="Rectangle 16"/>
          <p:cNvSpPr>
            <a:spLocks noChangeArrowheads="1"/>
          </p:cNvSpPr>
          <p:nvPr/>
        </p:nvSpPr>
        <p:spPr bwMode="auto">
          <a:xfrm>
            <a:off x="2362200" y="1905000"/>
            <a:ext cx="3810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latin typeface="Times New Roman" panose="02020603050405020304" pitchFamily="18" charset="0"/>
              </a:rPr>
              <a:t>UCLx-bar = 6.41 + .729 * .0876 = 6.47</a:t>
            </a:r>
          </a:p>
        </p:txBody>
      </p:sp>
      <p:sp>
        <p:nvSpPr>
          <p:cNvPr id="213009" name="Rectangle 17"/>
          <p:cNvSpPr>
            <a:spLocks noGrp="1" noChangeArrowheads="1"/>
          </p:cNvSpPr>
          <p:nvPr>
            <p:ph type="title" idx="4294967295"/>
          </p:nvPr>
        </p:nvSpPr>
        <p:spPr>
          <a:xfrm>
            <a:off x="838200" y="0"/>
            <a:ext cx="7772400" cy="609600"/>
          </a:xfrm>
        </p:spPr>
        <p:txBody>
          <a:bodyPr/>
          <a:lstStyle/>
          <a:p>
            <a:pPr eaLnBrk="1" hangingPunct="1"/>
            <a:r>
              <a:rPr lang="en-US" altLang="en-US" sz="2000"/>
              <a:t>Plotted Data &amp; Calculated Control Limits &amp; Process Center</a:t>
            </a:r>
          </a:p>
        </p:txBody>
      </p:sp>
      <p:sp>
        <p:nvSpPr>
          <p:cNvPr id="213010" name="Text Box 19"/>
          <p:cNvSpPr txBox="1">
            <a:spLocks noChangeArrowheads="1"/>
          </p:cNvSpPr>
          <p:nvPr/>
        </p:nvSpPr>
        <p:spPr bwMode="auto">
          <a:xfrm>
            <a:off x="914400" y="609600"/>
            <a:ext cx="1828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i="1" u="none">
                <a:solidFill>
                  <a:schemeClr val="accent2"/>
                </a:solidFill>
              </a:rPr>
              <a:t>X-Bar Chart Trial Limits</a:t>
            </a:r>
          </a:p>
        </p:txBody>
      </p:sp>
      <p:pic>
        <p:nvPicPr>
          <p:cNvPr id="213011" name="Picture 20" descr="CALC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04800" y="6172200"/>
            <a:ext cx="50006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304800" y="1143000"/>
          <a:ext cx="8467725" cy="3057525"/>
        </p:xfrm>
        <a:graphic>
          <a:graphicData uri="http://schemas.openxmlformats.org/presentationml/2006/ole">
            <mc:AlternateContent xmlns:mc="http://schemas.openxmlformats.org/markup-compatibility/2006">
              <mc:Choice xmlns:v="urn:schemas-microsoft-com:vml" Requires="v">
                <p:oleObj spid="_x0000_s214075" r:id="rId4" imgW="8467725" imgH="3057525" progId="Excel.Chart.8">
                  <p:embed/>
                </p:oleObj>
              </mc:Choice>
              <mc:Fallback>
                <p:oleObj r:id="rId4" imgW="8467725" imgH="3057525" progId="Excel.Char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143000"/>
                        <a:ext cx="8467725"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4019" name="Text Box 3"/>
          <p:cNvSpPr txBox="1">
            <a:spLocks noChangeArrowheads="1"/>
          </p:cNvSpPr>
          <p:nvPr/>
        </p:nvSpPr>
        <p:spPr bwMode="auto">
          <a:xfrm>
            <a:off x="3962400" y="4343400"/>
            <a:ext cx="3505200" cy="457200"/>
          </a:xfrm>
          <a:prstGeom prst="rect">
            <a:avLst/>
          </a:prstGeom>
          <a:solidFill>
            <a:srgbClr val="FFFFCC"/>
          </a:solidFill>
          <a:ln w="9525">
            <a:solidFill>
              <a:srgbClr val="0000FF"/>
            </a:solidFill>
            <a:miter lim="800000"/>
            <a:headEnd/>
            <a:tailEnd/>
          </a:ln>
        </p:spPr>
        <p:txBody>
          <a:bodyPr lIns="0" tIns="0" rIns="0" bIns="0"/>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endParaRPr lang="en-US" altLang="en-US" sz="800" b="1" u="none">
              <a:latin typeface="Times New Roman" panose="02020603050405020304" pitchFamily="18" charset="0"/>
              <a:cs typeface="Times New Roman" panose="02020603050405020304" pitchFamily="18" charset="0"/>
            </a:endParaRPr>
          </a:p>
          <a:p>
            <a:pPr algn="ctr" eaLnBrk="1" hangingPunct="1"/>
            <a:r>
              <a:rPr lang="en-US" altLang="en-US" sz="1800" b="1" u="none">
                <a:latin typeface="Times New Roman" panose="02020603050405020304" pitchFamily="18" charset="0"/>
                <a:cs typeface="Times New Roman" panose="02020603050405020304" pitchFamily="18" charset="0"/>
              </a:rPr>
              <a:t>LCL R-bar = 0 *.0876 = 0</a:t>
            </a:r>
          </a:p>
          <a:p>
            <a:endParaRPr lang="en-US" altLang="en-US" sz="1800" u="none">
              <a:latin typeface="Times New Roman" panose="02020603050405020304" pitchFamily="18" charset="0"/>
            </a:endParaRPr>
          </a:p>
        </p:txBody>
      </p:sp>
      <p:sp>
        <p:nvSpPr>
          <p:cNvPr id="214020" name="Line 4"/>
          <p:cNvSpPr>
            <a:spLocks noChangeShapeType="1"/>
          </p:cNvSpPr>
          <p:nvPr/>
        </p:nvSpPr>
        <p:spPr bwMode="auto">
          <a:xfrm flipV="1">
            <a:off x="6019800" y="3657600"/>
            <a:ext cx="457200" cy="68580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4021" name="Line 5"/>
          <p:cNvSpPr>
            <a:spLocks noChangeShapeType="1"/>
          </p:cNvSpPr>
          <p:nvPr/>
        </p:nvSpPr>
        <p:spPr bwMode="auto">
          <a:xfrm flipH="1">
            <a:off x="4953000" y="1524000"/>
            <a:ext cx="457200" cy="914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4022" name="Text Box 6"/>
          <p:cNvSpPr txBox="1">
            <a:spLocks noChangeArrowheads="1"/>
          </p:cNvSpPr>
          <p:nvPr/>
        </p:nvSpPr>
        <p:spPr bwMode="auto">
          <a:xfrm>
            <a:off x="4876800" y="1143000"/>
            <a:ext cx="3962400" cy="457200"/>
          </a:xfrm>
          <a:prstGeom prst="rect">
            <a:avLst/>
          </a:prstGeom>
          <a:solidFill>
            <a:srgbClr val="FFFFCC"/>
          </a:solidFill>
          <a:ln w="9525">
            <a:solidFill>
              <a:srgbClr val="FF0000"/>
            </a:solidFill>
            <a:miter lim="800000"/>
            <a:headEnd/>
            <a:tailEnd/>
          </a:ln>
        </p:spPr>
        <p:txBody>
          <a:bodyPr lIns="0" tIns="0" rIns="0" bIns="0"/>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endParaRPr lang="en-US" altLang="en-US" sz="800" b="1" u="none">
              <a:solidFill>
                <a:srgbClr val="000000"/>
              </a:solidFill>
              <a:latin typeface="Times New Roman" panose="02020603050405020304" pitchFamily="18" charset="0"/>
              <a:cs typeface="Times New Roman" panose="02020603050405020304" pitchFamily="18" charset="0"/>
            </a:endParaRPr>
          </a:p>
          <a:p>
            <a:pPr algn="ctr" eaLnBrk="1" hangingPunct="1"/>
            <a:r>
              <a:rPr lang="en-US" altLang="en-US" sz="1800" b="1" u="none">
                <a:solidFill>
                  <a:srgbClr val="000000"/>
                </a:solidFill>
                <a:latin typeface="Times New Roman" panose="02020603050405020304" pitchFamily="18" charset="0"/>
                <a:cs typeface="Times New Roman" panose="02020603050405020304" pitchFamily="18" charset="0"/>
              </a:rPr>
              <a:t>UCL R-bar = 2.282 * .0876 = .20mm</a:t>
            </a:r>
          </a:p>
          <a:p>
            <a:pPr algn="ctr"/>
            <a:endParaRPr lang="en-US" altLang="en-US" sz="2400" u="none">
              <a:latin typeface="Times New Roman" panose="02020603050405020304" pitchFamily="18" charset="0"/>
            </a:endParaRPr>
          </a:p>
        </p:txBody>
      </p:sp>
      <p:sp>
        <p:nvSpPr>
          <p:cNvPr id="214023" name="Line 7"/>
          <p:cNvSpPr>
            <a:spLocks noChangeShapeType="1"/>
          </p:cNvSpPr>
          <p:nvPr/>
        </p:nvSpPr>
        <p:spPr bwMode="auto">
          <a:xfrm flipV="1">
            <a:off x="2971800" y="3124200"/>
            <a:ext cx="1066800" cy="8382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214024" name="Object 8"/>
          <p:cNvGraphicFramePr>
            <a:graphicFrameLocks noChangeAspect="1"/>
          </p:cNvGraphicFramePr>
          <p:nvPr/>
        </p:nvGraphicFramePr>
        <p:xfrm>
          <a:off x="6096000" y="457200"/>
          <a:ext cx="2405063" cy="665163"/>
        </p:xfrm>
        <a:graphic>
          <a:graphicData uri="http://schemas.openxmlformats.org/presentationml/2006/ole">
            <mc:AlternateContent xmlns:mc="http://schemas.openxmlformats.org/markup-compatibility/2006">
              <mc:Choice xmlns:v="urn:schemas-microsoft-com:vml" Requires="v">
                <p:oleObj spid="_x0000_s214076" name="Equation" r:id="rId6" imgW="876300" imgH="241300" progId="Equation.3">
                  <p:embed/>
                </p:oleObj>
              </mc:Choice>
              <mc:Fallback>
                <p:oleObj name="Equation" r:id="rId6" imgW="876300" imgH="24130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457200"/>
                        <a:ext cx="2405063" cy="665163"/>
                      </a:xfrm>
                      <a:prstGeom prst="rect">
                        <a:avLst/>
                      </a:prstGeom>
                      <a:solidFill>
                        <a:srgbClr val="FFFF66"/>
                      </a:solidFill>
                      <a:ln w="9525">
                        <a:solidFill>
                          <a:schemeClr val="tx2"/>
                        </a:solidFill>
                        <a:miter lim="800000"/>
                        <a:headEnd/>
                        <a:tailEnd/>
                      </a:ln>
                    </p:spPr>
                  </p:pic>
                </p:oleObj>
              </mc:Fallback>
            </mc:AlternateContent>
          </a:graphicData>
        </a:graphic>
      </p:graphicFrame>
      <p:graphicFrame>
        <p:nvGraphicFramePr>
          <p:cNvPr id="214025" name="Object 9"/>
          <p:cNvGraphicFramePr>
            <a:graphicFrameLocks noChangeAspect="1"/>
          </p:cNvGraphicFramePr>
          <p:nvPr/>
        </p:nvGraphicFramePr>
        <p:xfrm>
          <a:off x="4724400" y="4953000"/>
          <a:ext cx="2409825" cy="647700"/>
        </p:xfrm>
        <a:graphic>
          <a:graphicData uri="http://schemas.openxmlformats.org/presentationml/2006/ole">
            <mc:AlternateContent xmlns:mc="http://schemas.openxmlformats.org/markup-compatibility/2006">
              <mc:Choice xmlns:v="urn:schemas-microsoft-com:vml" Requires="v">
                <p:oleObj spid="_x0000_s214077" r:id="rId8" imgW="888614" imgH="241195" progId="Equation.3">
                  <p:embed/>
                </p:oleObj>
              </mc:Choice>
              <mc:Fallback>
                <p:oleObj r:id="rId8" imgW="888614" imgH="241195" progId="Equation.3">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24400" y="4953000"/>
                        <a:ext cx="2409825" cy="647700"/>
                      </a:xfrm>
                      <a:prstGeom prst="rect">
                        <a:avLst/>
                      </a:prstGeom>
                      <a:solidFill>
                        <a:srgbClr val="FFFF66"/>
                      </a:solidFill>
                      <a:ln w="9525">
                        <a:solidFill>
                          <a:schemeClr val="tx2"/>
                        </a:solidFill>
                        <a:miter lim="800000"/>
                        <a:headEnd/>
                        <a:tailEnd/>
                      </a:ln>
                    </p:spPr>
                  </p:pic>
                </p:oleObj>
              </mc:Fallback>
            </mc:AlternateContent>
          </a:graphicData>
        </a:graphic>
      </p:graphicFrame>
      <p:graphicFrame>
        <p:nvGraphicFramePr>
          <p:cNvPr id="214026" name="Object 10"/>
          <p:cNvGraphicFramePr>
            <a:graphicFrameLocks noChangeAspect="1"/>
          </p:cNvGraphicFramePr>
          <p:nvPr/>
        </p:nvGraphicFramePr>
        <p:xfrm>
          <a:off x="1828800" y="4800600"/>
          <a:ext cx="1504950" cy="1009650"/>
        </p:xfrm>
        <a:graphic>
          <a:graphicData uri="http://schemas.openxmlformats.org/presentationml/2006/ole">
            <mc:AlternateContent xmlns:mc="http://schemas.openxmlformats.org/markup-compatibility/2006">
              <mc:Choice xmlns:v="urn:schemas-microsoft-com:vml" Requires="v">
                <p:oleObj spid="_x0000_s214078" r:id="rId10" imgW="647700" imgH="431800" progId="Equation.3">
                  <p:embed/>
                </p:oleObj>
              </mc:Choice>
              <mc:Fallback>
                <p:oleObj r:id="rId10" imgW="647700" imgH="431800" progId="Equation.3">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28800" y="4800600"/>
                        <a:ext cx="1504950" cy="1009650"/>
                      </a:xfrm>
                      <a:prstGeom prst="rect">
                        <a:avLst/>
                      </a:prstGeom>
                      <a:solidFill>
                        <a:srgbClr val="FFFF66"/>
                      </a:solidFill>
                      <a:ln w="9525">
                        <a:solidFill>
                          <a:schemeClr val="tx2"/>
                        </a:solidFill>
                        <a:miter lim="800000"/>
                        <a:headEnd/>
                        <a:tailEnd/>
                      </a:ln>
                    </p:spPr>
                  </p:pic>
                </p:oleObj>
              </mc:Fallback>
            </mc:AlternateContent>
          </a:graphicData>
        </a:graphic>
      </p:graphicFrame>
      <p:sp>
        <p:nvSpPr>
          <p:cNvPr id="214027" name="Rectangle 11"/>
          <p:cNvSpPr>
            <a:spLocks noChangeArrowheads="1"/>
          </p:cNvSpPr>
          <p:nvPr/>
        </p:nvSpPr>
        <p:spPr bwMode="auto">
          <a:xfrm>
            <a:off x="3771900" y="3114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214028" name="Object 12"/>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214079" name="Equation" r:id="rId12" imgW="114151" imgH="215619" progId="Equation.3">
                  <p:embed/>
                </p:oleObj>
              </mc:Choice>
              <mc:Fallback>
                <p:oleObj name="Equation" r:id="rId12" imgW="114151" imgH="215619" progId="Equation.3">
                  <p:embed/>
                  <p:pic>
                    <p:nvPicPr>
                      <p:cNvPr id="0" name="Object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4029" name="Object 13"/>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214080" name="Equation" r:id="rId14" imgW="114151" imgH="215619" progId="Equation.3">
                  <p:embed/>
                </p:oleObj>
              </mc:Choice>
              <mc:Fallback>
                <p:oleObj name="Equation" r:id="rId14" imgW="114151" imgH="215619" progId="Equation.3">
                  <p:embed/>
                  <p:pic>
                    <p:nvPicPr>
                      <p:cNvPr id="0" name="Object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4030" name="Object 14"/>
          <p:cNvGraphicFramePr>
            <a:graphicFrameLocks noChangeAspect="1"/>
          </p:cNvGraphicFramePr>
          <p:nvPr/>
        </p:nvGraphicFramePr>
        <p:xfrm>
          <a:off x="1676400" y="4038600"/>
          <a:ext cx="1828800" cy="642938"/>
        </p:xfrm>
        <a:graphic>
          <a:graphicData uri="http://schemas.openxmlformats.org/presentationml/2006/ole">
            <mc:AlternateContent xmlns:mc="http://schemas.openxmlformats.org/markup-compatibility/2006">
              <mc:Choice xmlns:v="urn:schemas-microsoft-com:vml" Requires="v">
                <p:oleObj spid="_x0000_s214081" name="Equation" r:id="rId15" imgW="1155199" imgH="406224" progId="Equation.3">
                  <p:embed/>
                </p:oleObj>
              </mc:Choice>
              <mc:Fallback>
                <p:oleObj name="Equation" r:id="rId15" imgW="1155199" imgH="406224" progId="Equation.3">
                  <p:embed/>
                  <p:pic>
                    <p:nvPicPr>
                      <p:cNvPr id="0" name="Object 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76400" y="4038600"/>
                        <a:ext cx="1828800" cy="642938"/>
                      </a:xfrm>
                      <a:prstGeom prst="rect">
                        <a:avLst/>
                      </a:prstGeom>
                      <a:solidFill>
                        <a:srgbClr val="FFFFCC"/>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4031" name="Rectangle 15"/>
          <p:cNvSpPr>
            <a:spLocks noGrp="1" noChangeArrowheads="1"/>
          </p:cNvSpPr>
          <p:nvPr>
            <p:ph type="title" idx="4294967295"/>
          </p:nvPr>
        </p:nvSpPr>
        <p:spPr>
          <a:xfrm>
            <a:off x="304800" y="228600"/>
            <a:ext cx="5486400" cy="762000"/>
          </a:xfrm>
        </p:spPr>
        <p:txBody>
          <a:bodyPr/>
          <a:lstStyle/>
          <a:p>
            <a:pPr algn="l" eaLnBrk="1" hangingPunct="1"/>
            <a:r>
              <a:rPr lang="en-US" altLang="en-US" sz="2000"/>
              <a:t>Plotted R or Range Chart, Calculated Average  &amp; Trial Control Limits </a:t>
            </a:r>
          </a:p>
        </p:txBody>
      </p:sp>
      <p:pic>
        <p:nvPicPr>
          <p:cNvPr id="214032" name="Picture 17" descr="CALC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52400" y="6019800"/>
            <a:ext cx="56991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42" name="Object 2"/>
          <p:cNvGraphicFramePr>
            <a:graphicFrameLocks noChangeAspect="1"/>
          </p:cNvGraphicFramePr>
          <p:nvPr/>
        </p:nvGraphicFramePr>
        <p:xfrm>
          <a:off x="0" y="457200"/>
          <a:ext cx="8582025" cy="5734050"/>
        </p:xfrm>
        <a:graphic>
          <a:graphicData uri="http://schemas.openxmlformats.org/presentationml/2006/ole">
            <mc:AlternateContent xmlns:mc="http://schemas.openxmlformats.org/markup-compatibility/2006">
              <mc:Choice xmlns:v="urn:schemas-microsoft-com:vml" Requires="v">
                <p:oleObj spid="_x0000_s215121" name="Chart" r:id="rId4" imgW="7582442" imgH="5353291" progId="Excel.Chart.8">
                  <p:embed/>
                </p:oleObj>
              </mc:Choice>
              <mc:Fallback>
                <p:oleObj name="Chart" r:id="rId4" imgW="7582442" imgH="5353291" progId="Excel.Char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457200"/>
                        <a:ext cx="8582025"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2"/>
                            </a:solidFill>
                            <a:miter lim="800000"/>
                            <a:headEnd/>
                            <a:tailEnd/>
                          </a14:hiddenLine>
                        </a:ext>
                      </a:extLst>
                    </p:spPr>
                  </p:pic>
                </p:oleObj>
              </mc:Fallback>
            </mc:AlternateContent>
          </a:graphicData>
        </a:graphic>
      </p:graphicFrame>
      <p:sp>
        <p:nvSpPr>
          <p:cNvPr id="215043" name="Line 3"/>
          <p:cNvSpPr>
            <a:spLocks noChangeShapeType="1"/>
          </p:cNvSpPr>
          <p:nvPr/>
        </p:nvSpPr>
        <p:spPr bwMode="auto">
          <a:xfrm flipH="1" flipV="1">
            <a:off x="3505200" y="4038600"/>
            <a:ext cx="266700" cy="420688"/>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044" name="Line 4"/>
          <p:cNvSpPr>
            <a:spLocks noChangeShapeType="1"/>
          </p:cNvSpPr>
          <p:nvPr/>
        </p:nvSpPr>
        <p:spPr bwMode="auto">
          <a:xfrm flipH="1">
            <a:off x="6781800" y="2362200"/>
            <a:ext cx="457200" cy="1219200"/>
          </a:xfrm>
          <a:prstGeom prst="line">
            <a:avLst/>
          </a:prstGeom>
          <a:noFill/>
          <a:ln w="9525">
            <a:solidFill>
              <a:srgbClr val="000000"/>
            </a:solidFill>
            <a:prstDash val="dash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5045" name="Line 5"/>
          <p:cNvSpPr>
            <a:spLocks noChangeShapeType="1"/>
          </p:cNvSpPr>
          <p:nvPr/>
        </p:nvSpPr>
        <p:spPr bwMode="auto">
          <a:xfrm flipH="1">
            <a:off x="3429000" y="2057400"/>
            <a:ext cx="381000" cy="1066800"/>
          </a:xfrm>
          <a:prstGeom prst="line">
            <a:avLst/>
          </a:prstGeom>
          <a:noFill/>
          <a:ln w="9525">
            <a:solidFill>
              <a:srgbClr val="FF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215046" name="Object 6"/>
          <p:cNvGraphicFramePr>
            <a:graphicFrameLocks noChangeAspect="1"/>
          </p:cNvGraphicFramePr>
          <p:nvPr/>
        </p:nvGraphicFramePr>
        <p:xfrm>
          <a:off x="2362200" y="4953000"/>
          <a:ext cx="3025775" cy="561975"/>
        </p:xfrm>
        <a:graphic>
          <a:graphicData uri="http://schemas.openxmlformats.org/presentationml/2006/ole">
            <mc:AlternateContent xmlns:mc="http://schemas.openxmlformats.org/markup-compatibility/2006">
              <mc:Choice xmlns:v="urn:schemas-microsoft-com:vml" Requires="v">
                <p:oleObj spid="_x0000_s215122" name="Equation" r:id="rId6" imgW="1320227" imgH="241195" progId="Equation.3">
                  <p:embed/>
                </p:oleObj>
              </mc:Choice>
              <mc:Fallback>
                <p:oleObj name="Equation" r:id="rId6" imgW="1320227" imgH="241195"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2200" y="4953000"/>
                        <a:ext cx="3025775" cy="561975"/>
                      </a:xfrm>
                      <a:prstGeom prst="rect">
                        <a:avLst/>
                      </a:prstGeom>
                      <a:solidFill>
                        <a:srgbClr val="FFFFCC"/>
                      </a:solidFill>
                      <a:ln w="9525">
                        <a:solidFill>
                          <a:schemeClr val="tx2"/>
                        </a:solidFill>
                        <a:miter lim="800000"/>
                        <a:headEnd/>
                        <a:tailEnd/>
                      </a:ln>
                    </p:spPr>
                  </p:pic>
                </p:oleObj>
              </mc:Fallback>
            </mc:AlternateContent>
          </a:graphicData>
        </a:graphic>
      </p:graphicFrame>
      <p:graphicFrame>
        <p:nvGraphicFramePr>
          <p:cNvPr id="215047" name="Object 7"/>
          <p:cNvGraphicFramePr>
            <a:graphicFrameLocks noChangeAspect="1"/>
          </p:cNvGraphicFramePr>
          <p:nvPr/>
        </p:nvGraphicFramePr>
        <p:xfrm>
          <a:off x="2057400" y="990600"/>
          <a:ext cx="2927350" cy="536575"/>
        </p:xfrm>
        <a:graphic>
          <a:graphicData uri="http://schemas.openxmlformats.org/presentationml/2006/ole">
            <mc:AlternateContent xmlns:mc="http://schemas.openxmlformats.org/markup-compatibility/2006">
              <mc:Choice xmlns:v="urn:schemas-microsoft-com:vml" Requires="v">
                <p:oleObj spid="_x0000_s215123" name="Equation" r:id="rId8" imgW="1320227" imgH="241195" progId="Equation.3">
                  <p:embed/>
                </p:oleObj>
              </mc:Choice>
              <mc:Fallback>
                <p:oleObj name="Equation" r:id="rId8" imgW="1320227" imgH="241195" progId="Equation.3">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57400" y="990600"/>
                        <a:ext cx="2927350" cy="536575"/>
                      </a:xfrm>
                      <a:prstGeom prst="rect">
                        <a:avLst/>
                      </a:prstGeom>
                      <a:solidFill>
                        <a:srgbClr val="FFFFCC"/>
                      </a:solidFill>
                      <a:ln w="9525">
                        <a:solidFill>
                          <a:schemeClr val="tx1"/>
                        </a:solidFill>
                        <a:miter lim="800000"/>
                        <a:headEnd/>
                        <a:tailEnd/>
                      </a:ln>
                    </p:spPr>
                  </p:pic>
                </p:oleObj>
              </mc:Fallback>
            </mc:AlternateContent>
          </a:graphicData>
        </a:graphic>
      </p:graphicFrame>
      <p:sp>
        <p:nvSpPr>
          <p:cNvPr id="215048" name="Text Box 8"/>
          <p:cNvSpPr txBox="1">
            <a:spLocks noChangeArrowheads="1"/>
          </p:cNvSpPr>
          <p:nvPr/>
        </p:nvSpPr>
        <p:spPr bwMode="auto">
          <a:xfrm>
            <a:off x="6400800" y="8382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sz="2400" u="none">
              <a:latin typeface="Times New Roman" panose="02020603050405020304" pitchFamily="18" charset="0"/>
            </a:endParaRPr>
          </a:p>
        </p:txBody>
      </p:sp>
      <p:sp>
        <p:nvSpPr>
          <p:cNvPr id="215049" name="Rectangle 9"/>
          <p:cNvSpPr>
            <a:spLocks noChangeArrowheads="1"/>
          </p:cNvSpPr>
          <p:nvPr/>
        </p:nvSpPr>
        <p:spPr bwMode="auto">
          <a:xfrm>
            <a:off x="3667125" y="31003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215050" name="Object 10"/>
          <p:cNvGraphicFramePr>
            <a:graphicFrameLocks noChangeAspect="1"/>
          </p:cNvGraphicFramePr>
          <p:nvPr/>
        </p:nvGraphicFramePr>
        <p:xfrm>
          <a:off x="6629400" y="914400"/>
          <a:ext cx="1905000" cy="692150"/>
        </p:xfrm>
        <a:graphic>
          <a:graphicData uri="http://schemas.openxmlformats.org/presentationml/2006/ole">
            <mc:AlternateContent xmlns:mc="http://schemas.openxmlformats.org/markup-compatibility/2006">
              <mc:Choice xmlns:v="urn:schemas-microsoft-com:vml" Requires="v">
                <p:oleObj spid="_x0000_s215124" r:id="rId10" imgW="1231900" imgH="457200" progId="Equation.3">
                  <p:embed/>
                </p:oleObj>
              </mc:Choice>
              <mc:Fallback>
                <p:oleObj r:id="rId10" imgW="1231900" imgH="457200" progId="Equation.3">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29400" y="914400"/>
                        <a:ext cx="1905000" cy="692150"/>
                      </a:xfrm>
                      <a:prstGeom prst="rect">
                        <a:avLst/>
                      </a:prstGeom>
                      <a:solidFill>
                        <a:srgbClr val="FFFFCC"/>
                      </a:solidFill>
                      <a:ln w="9525">
                        <a:solidFill>
                          <a:schemeClr val="tx1"/>
                        </a:solidFill>
                        <a:miter lim="800000"/>
                        <a:headEnd/>
                        <a:tailEnd/>
                      </a:ln>
                    </p:spPr>
                  </p:pic>
                </p:oleObj>
              </mc:Fallback>
            </mc:AlternateContent>
          </a:graphicData>
        </a:graphic>
      </p:graphicFrame>
      <p:sp>
        <p:nvSpPr>
          <p:cNvPr id="215051" name="Text Box 11"/>
          <p:cNvSpPr txBox="1">
            <a:spLocks noChangeArrowheads="1"/>
          </p:cNvSpPr>
          <p:nvPr/>
        </p:nvSpPr>
        <p:spPr bwMode="auto">
          <a:xfrm>
            <a:off x="6400800" y="12192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sz="2400" u="none">
              <a:latin typeface="Times New Roman" panose="02020603050405020304" pitchFamily="18" charset="0"/>
            </a:endParaRPr>
          </a:p>
        </p:txBody>
      </p:sp>
      <p:graphicFrame>
        <p:nvGraphicFramePr>
          <p:cNvPr id="215052" name="Object 12"/>
          <p:cNvGraphicFramePr>
            <a:graphicFrameLocks noChangeAspect="1"/>
          </p:cNvGraphicFramePr>
          <p:nvPr/>
        </p:nvGraphicFramePr>
        <p:xfrm>
          <a:off x="5943600" y="1752600"/>
          <a:ext cx="2895600" cy="549275"/>
        </p:xfrm>
        <a:graphic>
          <a:graphicData uri="http://schemas.openxmlformats.org/presentationml/2006/ole">
            <mc:AlternateContent xmlns:mc="http://schemas.openxmlformats.org/markup-compatibility/2006">
              <mc:Choice xmlns:v="urn:schemas-microsoft-com:vml" Requires="v">
                <p:oleObj spid="_x0000_s215125" name="Equation" r:id="rId12" imgW="2145369" imgH="406224" progId="Equation.3">
                  <p:embed/>
                </p:oleObj>
              </mc:Choice>
              <mc:Fallback>
                <p:oleObj name="Equation" r:id="rId12" imgW="2145369" imgH="406224" progId="Equation.3">
                  <p:embed/>
                  <p:pic>
                    <p:nvPicPr>
                      <p:cNvPr id="0" name="Object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43600" y="1752600"/>
                        <a:ext cx="2895600" cy="549275"/>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053" name="Object 13"/>
          <p:cNvGraphicFramePr>
            <a:graphicFrameLocks noChangeAspect="1"/>
          </p:cNvGraphicFramePr>
          <p:nvPr/>
        </p:nvGraphicFramePr>
        <p:xfrm>
          <a:off x="1828800" y="1676400"/>
          <a:ext cx="3665538" cy="355600"/>
        </p:xfrm>
        <a:graphic>
          <a:graphicData uri="http://schemas.openxmlformats.org/presentationml/2006/ole">
            <mc:AlternateContent xmlns:mc="http://schemas.openxmlformats.org/markup-compatibility/2006">
              <mc:Choice xmlns:v="urn:schemas-microsoft-com:vml" Requires="v">
                <p:oleObj spid="_x0000_s215126" name="Equation" r:id="rId14" imgW="2184400" imgH="228600" progId="Equation.3">
                  <p:embed/>
                </p:oleObj>
              </mc:Choice>
              <mc:Fallback>
                <p:oleObj name="Equation" r:id="rId14" imgW="2184400" imgH="228600" progId="Equation.3">
                  <p:embed/>
                  <p:pic>
                    <p:nvPicPr>
                      <p:cNvPr id="0" name="Object 1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28800" y="1676400"/>
                        <a:ext cx="3665538" cy="355600"/>
                      </a:xfrm>
                      <a:prstGeom prst="rect">
                        <a:avLst/>
                      </a:prstGeom>
                      <a:solidFill>
                        <a:schemeClr val="bg1"/>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054" name="Object 14"/>
          <p:cNvGraphicFramePr>
            <a:graphicFrameLocks noChangeAspect="1"/>
          </p:cNvGraphicFramePr>
          <p:nvPr/>
        </p:nvGraphicFramePr>
        <p:xfrm>
          <a:off x="2286000" y="4419600"/>
          <a:ext cx="3962400" cy="414338"/>
        </p:xfrm>
        <a:graphic>
          <a:graphicData uri="http://schemas.openxmlformats.org/presentationml/2006/ole">
            <mc:AlternateContent xmlns:mc="http://schemas.openxmlformats.org/markup-compatibility/2006">
              <mc:Choice xmlns:v="urn:schemas-microsoft-com:vml" Requires="v">
                <p:oleObj spid="_x0000_s215127" name="Equation" r:id="rId16" imgW="2184400" imgH="228600" progId="Equation.3">
                  <p:embed/>
                </p:oleObj>
              </mc:Choice>
              <mc:Fallback>
                <p:oleObj name="Equation" r:id="rId16" imgW="2184400" imgH="228600" progId="Equation.3">
                  <p:embed/>
                  <p:pic>
                    <p:nvPicPr>
                      <p:cNvPr id="0" name="Object 1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286000" y="4419600"/>
                        <a:ext cx="3962400" cy="41433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055" name="Object 15"/>
          <p:cNvGraphicFramePr>
            <a:graphicFrameLocks noChangeAspect="1"/>
          </p:cNvGraphicFramePr>
          <p:nvPr/>
        </p:nvGraphicFramePr>
        <p:xfrm>
          <a:off x="6705600" y="4800600"/>
          <a:ext cx="2133600" cy="812800"/>
        </p:xfrm>
        <a:graphic>
          <a:graphicData uri="http://schemas.openxmlformats.org/presentationml/2006/ole">
            <mc:AlternateContent xmlns:mc="http://schemas.openxmlformats.org/markup-compatibility/2006">
              <mc:Choice xmlns:v="urn:schemas-microsoft-com:vml" Requires="v">
                <p:oleObj spid="_x0000_s215128" name="Equation" r:id="rId18" imgW="1129810" imgH="406224" progId="Equation.3">
                  <p:embed/>
                </p:oleObj>
              </mc:Choice>
              <mc:Fallback>
                <p:oleObj name="Equation" r:id="rId18" imgW="1129810" imgH="406224" progId="Equation.3">
                  <p:embed/>
                  <p:pic>
                    <p:nvPicPr>
                      <p:cNvPr id="0" name="Object 1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705600" y="4800600"/>
                        <a:ext cx="2133600" cy="812800"/>
                      </a:xfrm>
                      <a:prstGeom prst="rect">
                        <a:avLst/>
                      </a:prstGeom>
                      <a:solidFill>
                        <a:srgbClr val="FFFFCC"/>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5056" name="Object 16"/>
          <p:cNvGraphicFramePr>
            <a:graphicFrameLocks noChangeAspect="1"/>
          </p:cNvGraphicFramePr>
          <p:nvPr/>
        </p:nvGraphicFramePr>
        <p:xfrm>
          <a:off x="7772400" y="3810000"/>
          <a:ext cx="1066800" cy="889000"/>
        </p:xfrm>
        <a:graphic>
          <a:graphicData uri="http://schemas.openxmlformats.org/presentationml/2006/ole">
            <mc:AlternateContent xmlns:mc="http://schemas.openxmlformats.org/markup-compatibility/2006">
              <mc:Choice xmlns:v="urn:schemas-microsoft-com:vml" Requires="v">
                <p:oleObj spid="_x0000_s215129" name="Equation" r:id="rId20" imgW="533169" imgH="444307" progId="Equation.3">
                  <p:embed/>
                </p:oleObj>
              </mc:Choice>
              <mc:Fallback>
                <p:oleObj name="Equation" r:id="rId20" imgW="533169" imgH="444307" progId="Equation.3">
                  <p:embed/>
                  <p:pic>
                    <p:nvPicPr>
                      <p:cNvPr id="0" name="Object 1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772400" y="3810000"/>
                        <a:ext cx="1066800" cy="889000"/>
                      </a:xfrm>
                      <a:prstGeom prst="rect">
                        <a:avLst/>
                      </a:prstGeom>
                      <a:solidFill>
                        <a:srgbClr val="FFFFCC"/>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5057" name="Line 17"/>
          <p:cNvSpPr>
            <a:spLocks noChangeShapeType="1"/>
          </p:cNvSpPr>
          <p:nvPr/>
        </p:nvSpPr>
        <p:spPr bwMode="auto">
          <a:xfrm flipH="1">
            <a:off x="7467600" y="4191000"/>
            <a:ext cx="304800" cy="533400"/>
          </a:xfrm>
          <a:prstGeom prst="line">
            <a:avLst/>
          </a:prstGeom>
          <a:noFill/>
          <a:ln w="9525">
            <a:solidFill>
              <a:schemeClr val="accent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58" name="Rectangle 18"/>
          <p:cNvSpPr>
            <a:spLocks noGrp="1" noChangeArrowheads="1"/>
          </p:cNvSpPr>
          <p:nvPr>
            <p:ph type="title" idx="4294967295"/>
          </p:nvPr>
        </p:nvSpPr>
        <p:spPr>
          <a:xfrm>
            <a:off x="685800" y="0"/>
            <a:ext cx="7772400" cy="457200"/>
          </a:xfrm>
        </p:spPr>
        <p:txBody>
          <a:bodyPr/>
          <a:lstStyle/>
          <a:p>
            <a:pPr eaLnBrk="1" hangingPunct="1"/>
            <a:r>
              <a:rPr lang="en-US" altLang="en-US" sz="2000"/>
              <a:t>Eliminating Assignable Cause Data from Average or X-Bar Chart </a:t>
            </a:r>
            <a:endParaRPr lang="en-US" altLang="en-US"/>
          </a:p>
        </p:txBody>
      </p:sp>
      <p:sp>
        <p:nvSpPr>
          <p:cNvPr id="215059" name="Line 19"/>
          <p:cNvSpPr>
            <a:spLocks noChangeShapeType="1"/>
          </p:cNvSpPr>
          <p:nvPr/>
        </p:nvSpPr>
        <p:spPr bwMode="auto">
          <a:xfrm>
            <a:off x="762000" y="3124200"/>
            <a:ext cx="6553200" cy="0"/>
          </a:xfrm>
          <a:prstGeom prst="line">
            <a:avLst/>
          </a:prstGeom>
          <a:noFill/>
          <a:ln w="9525">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60" name="Line 20"/>
          <p:cNvSpPr>
            <a:spLocks noChangeShapeType="1"/>
          </p:cNvSpPr>
          <p:nvPr/>
        </p:nvSpPr>
        <p:spPr bwMode="auto">
          <a:xfrm flipH="1">
            <a:off x="1295400" y="1600200"/>
            <a:ext cx="228600" cy="2286000"/>
          </a:xfrm>
          <a:prstGeom prst="line">
            <a:avLst/>
          </a:prstGeom>
          <a:noFill/>
          <a:ln w="38100">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61" name="Line 21"/>
          <p:cNvSpPr>
            <a:spLocks noChangeShapeType="1"/>
          </p:cNvSpPr>
          <p:nvPr/>
        </p:nvSpPr>
        <p:spPr bwMode="auto">
          <a:xfrm>
            <a:off x="1524000" y="1600200"/>
            <a:ext cx="304800" cy="2057400"/>
          </a:xfrm>
          <a:prstGeom prst="line">
            <a:avLst/>
          </a:prstGeom>
          <a:noFill/>
          <a:ln w="38100">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62" name="Line 22"/>
          <p:cNvSpPr>
            <a:spLocks noChangeShapeType="1"/>
          </p:cNvSpPr>
          <p:nvPr/>
        </p:nvSpPr>
        <p:spPr bwMode="auto">
          <a:xfrm flipV="1">
            <a:off x="1219200" y="3657600"/>
            <a:ext cx="533400" cy="2286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63" name="Line 23"/>
          <p:cNvSpPr>
            <a:spLocks noChangeShapeType="1"/>
          </p:cNvSpPr>
          <p:nvPr/>
        </p:nvSpPr>
        <p:spPr bwMode="auto">
          <a:xfrm flipH="1">
            <a:off x="5638800" y="2743200"/>
            <a:ext cx="304800" cy="1066800"/>
          </a:xfrm>
          <a:prstGeom prst="line">
            <a:avLst/>
          </a:prstGeom>
          <a:noFill/>
          <a:ln w="38100">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64" name="Line 24"/>
          <p:cNvSpPr>
            <a:spLocks noChangeShapeType="1"/>
          </p:cNvSpPr>
          <p:nvPr/>
        </p:nvSpPr>
        <p:spPr bwMode="auto">
          <a:xfrm>
            <a:off x="5943600" y="2743200"/>
            <a:ext cx="304800" cy="838200"/>
          </a:xfrm>
          <a:prstGeom prst="line">
            <a:avLst/>
          </a:prstGeom>
          <a:noFill/>
          <a:ln w="38100">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065" name="Line 25"/>
          <p:cNvSpPr>
            <a:spLocks noChangeShapeType="1"/>
          </p:cNvSpPr>
          <p:nvPr/>
        </p:nvSpPr>
        <p:spPr bwMode="auto">
          <a:xfrm flipV="1">
            <a:off x="5638800" y="3581400"/>
            <a:ext cx="609600" cy="2286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15066" name="Picture 27" descr="CALC2"/>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374063" y="6096000"/>
            <a:ext cx="5699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gn="l" eaLnBrk="1" hangingPunct="1"/>
            <a:r>
              <a:rPr lang="en-US" altLang="en-US" sz="4000"/>
              <a:t>     NP Control Chart</a:t>
            </a:r>
          </a:p>
        </p:txBody>
      </p:sp>
      <p:sp>
        <p:nvSpPr>
          <p:cNvPr id="23555" name="Rectangle 3"/>
          <p:cNvSpPr>
            <a:spLocks noGrp="1" noChangeArrowheads="1"/>
          </p:cNvSpPr>
          <p:nvPr>
            <p:ph type="body" sz="half" idx="1"/>
          </p:nvPr>
        </p:nvSpPr>
        <p:spPr>
          <a:xfrm>
            <a:off x="762000" y="1524000"/>
            <a:ext cx="7772400" cy="4525963"/>
          </a:xfrm>
        </p:spPr>
        <p:txBody>
          <a:bodyPr/>
          <a:lstStyle/>
          <a:p>
            <a:pPr marL="0" indent="0" eaLnBrk="1" hangingPunct="1">
              <a:lnSpc>
                <a:spcPct val="90000"/>
              </a:lnSpc>
              <a:buFontTx/>
              <a:buNone/>
            </a:pPr>
            <a:r>
              <a:rPr lang="en-US" altLang="en-US" sz="2000" b="1">
                <a:latin typeface="Times New Roman" panose="02020603050405020304" pitchFamily="18" charset="0"/>
              </a:rPr>
              <a:t>NP Control Charts for  </a:t>
            </a:r>
            <a:r>
              <a:rPr lang="en-US" altLang="en-US" sz="2000" b="1" u="sng">
                <a:latin typeface="Times New Roman" panose="02020603050405020304" pitchFamily="18" charset="0"/>
              </a:rPr>
              <a:t>Non Conforming Attributes</a:t>
            </a:r>
            <a:r>
              <a:rPr lang="en-US" altLang="en-US" sz="2000" b="1" i="1">
                <a:latin typeface="Times New Roman" panose="02020603050405020304" pitchFamily="18" charset="0"/>
              </a:rPr>
              <a:t> </a:t>
            </a:r>
            <a:endParaRPr lang="en-US" altLang="en-US" sz="2000" b="1">
              <a:latin typeface="Times New Roman" panose="02020603050405020304" pitchFamily="18" charset="0"/>
            </a:endParaRPr>
          </a:p>
          <a:p>
            <a:pPr marL="0" indent="0" eaLnBrk="1" hangingPunct="1">
              <a:lnSpc>
                <a:spcPct val="90000"/>
              </a:lnSpc>
              <a:buFontTx/>
              <a:buNone/>
            </a:pPr>
            <a:r>
              <a:rPr lang="en-US" altLang="en-US" sz="2000" b="1">
                <a:latin typeface="Times New Roman" panose="02020603050405020304" pitchFamily="18" charset="0"/>
              </a:rPr>
              <a:t>Putting it to work:</a:t>
            </a:r>
          </a:p>
          <a:p>
            <a:pPr marL="0" indent="0" eaLnBrk="1" hangingPunct="1">
              <a:lnSpc>
                <a:spcPct val="90000"/>
              </a:lnSpc>
              <a:buFontTx/>
              <a:buNone/>
            </a:pPr>
            <a:endParaRPr lang="en-US" altLang="en-US" sz="800" b="1">
              <a:latin typeface="Times New Roman" panose="02020603050405020304" pitchFamily="18" charset="0"/>
            </a:endParaRPr>
          </a:p>
          <a:p>
            <a:pPr marL="0" indent="0" eaLnBrk="1" hangingPunct="1">
              <a:lnSpc>
                <a:spcPct val="90000"/>
              </a:lnSpc>
              <a:buFontTx/>
              <a:buNone/>
            </a:pPr>
            <a:r>
              <a:rPr lang="en-US" altLang="en-US" sz="2000" i="1">
                <a:latin typeface="Times New Roman" panose="02020603050405020304" pitchFamily="18" charset="0"/>
              </a:rPr>
              <a:t>The </a:t>
            </a:r>
            <a:r>
              <a:rPr lang="en-US" altLang="en-US" sz="2000" b="1" i="1">
                <a:latin typeface="Times New Roman" panose="02020603050405020304" pitchFamily="18" charset="0"/>
              </a:rPr>
              <a:t>np-chart</a:t>
            </a:r>
            <a:r>
              <a:rPr lang="en-US" altLang="en-US" sz="2000" i="1">
                <a:latin typeface="Times New Roman" panose="02020603050405020304" pitchFamily="18" charset="0"/>
              </a:rPr>
              <a:t> shows how a system, measured by the </a:t>
            </a:r>
            <a:r>
              <a:rPr lang="en-US" altLang="en-US" sz="2000" b="1" i="1">
                <a:latin typeface="Times New Roman" panose="02020603050405020304" pitchFamily="18" charset="0"/>
              </a:rPr>
              <a:t>number </a:t>
            </a:r>
            <a:r>
              <a:rPr lang="en-US" altLang="en-US" sz="2000" i="1">
                <a:latin typeface="Times New Roman" panose="02020603050405020304" pitchFamily="18" charset="0"/>
              </a:rPr>
              <a:t>of items addressed </a:t>
            </a:r>
            <a:r>
              <a:rPr lang="en-US" altLang="en-US" sz="2000" b="1" i="1">
                <a:latin typeface="Times New Roman" panose="02020603050405020304" pitchFamily="18" charset="0"/>
              </a:rPr>
              <a:t>in a constant subgroup</a:t>
            </a:r>
            <a:r>
              <a:rPr lang="en-US" altLang="en-US" sz="2000" i="1">
                <a:latin typeface="Times New Roman" panose="02020603050405020304" pitchFamily="18" charset="0"/>
              </a:rPr>
              <a:t> size, change over time. </a:t>
            </a:r>
          </a:p>
          <a:p>
            <a:pPr marL="0" indent="0" eaLnBrk="1" hangingPunct="1">
              <a:lnSpc>
                <a:spcPct val="90000"/>
              </a:lnSpc>
              <a:buFontTx/>
              <a:buNone/>
            </a:pPr>
            <a:endParaRPr lang="en-US" altLang="en-US" sz="1200" i="1">
              <a:latin typeface="Times New Roman" panose="02020603050405020304" pitchFamily="18" charset="0"/>
            </a:endParaRPr>
          </a:p>
          <a:p>
            <a:pPr marL="0" indent="0" eaLnBrk="1" hangingPunct="1">
              <a:lnSpc>
                <a:spcPct val="90000"/>
              </a:lnSpc>
              <a:buFontTx/>
              <a:buNone/>
            </a:pPr>
            <a:r>
              <a:rPr lang="en-US" altLang="en-US" sz="2000" i="1">
                <a:latin typeface="Times New Roman" panose="02020603050405020304" pitchFamily="18" charset="0"/>
              </a:rPr>
              <a:t>The characteristic of interest is always a pass/fail, good/bad, or yes/no answer. For example the number of students who pass/fail quizzes or have acceptable/non-acceptable homework on a weekly basis </a:t>
            </a:r>
            <a:r>
              <a:rPr lang="en-US" altLang="en-US" sz="2000" b="1" i="1">
                <a:latin typeface="Times New Roman" panose="02020603050405020304" pitchFamily="18" charset="0"/>
              </a:rPr>
              <a:t>using a constant subgroup size </a:t>
            </a:r>
            <a:r>
              <a:rPr lang="en-US" altLang="en-US" sz="2000" i="1">
                <a:latin typeface="Times New Roman" panose="02020603050405020304" pitchFamily="18" charset="0"/>
              </a:rPr>
              <a:t>such as a department average population…</a:t>
            </a:r>
            <a:r>
              <a:rPr lang="en-US" altLang="en-US" sz="2000" b="1" i="1">
                <a:latin typeface="Times New Roman" panose="02020603050405020304" pitchFamily="18" charset="0"/>
              </a:rPr>
              <a:t> </a:t>
            </a:r>
          </a:p>
          <a:p>
            <a:pPr marL="0" indent="0" eaLnBrk="1" hangingPunct="1">
              <a:lnSpc>
                <a:spcPct val="90000"/>
              </a:lnSpc>
              <a:buFontTx/>
              <a:buNone/>
            </a:pPr>
            <a:endParaRPr lang="en-US" altLang="en-US" sz="2000" b="1" i="1">
              <a:latin typeface="Times New Roman" panose="02020603050405020304" pitchFamily="18" charset="0"/>
            </a:endParaRPr>
          </a:p>
          <a:p>
            <a:pPr marL="0" indent="0" eaLnBrk="1" hangingPunct="1">
              <a:lnSpc>
                <a:spcPct val="90000"/>
              </a:lnSpc>
              <a:buFontTx/>
              <a:buNone/>
            </a:pPr>
            <a:r>
              <a:rPr lang="en-US" altLang="en-US" sz="2000" b="1" i="1">
                <a:solidFill>
                  <a:schemeClr val="accent2"/>
                </a:solidFill>
                <a:latin typeface="Times New Roman" panose="02020603050405020304" pitchFamily="18" charset="0"/>
              </a:rPr>
              <a:t>Control charts assess stability over time and can be used to monitor improvement! They minimize mistakes of over control and under control and identify whether common cause variation or special cause variation exist, which will indicate the proper improvement to make!</a:t>
            </a:r>
          </a:p>
        </p:txBody>
      </p:sp>
      <p:pic>
        <p:nvPicPr>
          <p:cNvPr id="23556"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810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 Box 6"/>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23558" name="Rectangle 7"/>
          <p:cNvSpPr>
            <a:spLocks noChangeArrowheads="1"/>
          </p:cNvSpPr>
          <p:nvPr/>
        </p:nvSpPr>
        <p:spPr bwMode="auto">
          <a:xfrm>
            <a:off x="6858000" y="6248400"/>
            <a:ext cx="1974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NP Control Chart</a:t>
            </a: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6066" name="Object 2"/>
          <p:cNvGraphicFramePr>
            <a:graphicFrameLocks noChangeAspect="1"/>
          </p:cNvGraphicFramePr>
          <p:nvPr/>
        </p:nvGraphicFramePr>
        <p:xfrm>
          <a:off x="304800" y="1143000"/>
          <a:ext cx="8467725" cy="3057525"/>
        </p:xfrm>
        <a:graphic>
          <a:graphicData uri="http://schemas.openxmlformats.org/presentationml/2006/ole">
            <mc:AlternateContent xmlns:mc="http://schemas.openxmlformats.org/markup-compatibility/2006">
              <mc:Choice xmlns:v="urn:schemas-microsoft-com:vml" Requires="v">
                <p:oleObj spid="_x0000_s216161" r:id="rId4" imgW="8467725" imgH="3057525" progId="Excel.Chart.8">
                  <p:embed/>
                </p:oleObj>
              </mc:Choice>
              <mc:Fallback>
                <p:oleObj r:id="rId4" imgW="8467725" imgH="3057525" progId="Excel.Chart.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143000"/>
                        <a:ext cx="8467725"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6067" name="Line 3"/>
          <p:cNvSpPr>
            <a:spLocks noChangeShapeType="1"/>
          </p:cNvSpPr>
          <p:nvPr/>
        </p:nvSpPr>
        <p:spPr bwMode="auto">
          <a:xfrm flipV="1">
            <a:off x="6019800" y="3657600"/>
            <a:ext cx="457200" cy="685800"/>
          </a:xfrm>
          <a:prstGeom prst="line">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16068" name="Line 4"/>
          <p:cNvSpPr>
            <a:spLocks noChangeShapeType="1"/>
          </p:cNvSpPr>
          <p:nvPr/>
        </p:nvSpPr>
        <p:spPr bwMode="auto">
          <a:xfrm flipH="1">
            <a:off x="4953000" y="1828800"/>
            <a:ext cx="533400" cy="609600"/>
          </a:xfrm>
          <a:prstGeom prst="line">
            <a:avLst/>
          </a:prstGeom>
          <a:noFill/>
          <a:ln w="9525">
            <a:solidFill>
              <a:srgbClr val="FF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aphicFrame>
        <p:nvGraphicFramePr>
          <p:cNvPr id="216069" name="Object 5"/>
          <p:cNvGraphicFramePr>
            <a:graphicFrameLocks noChangeAspect="1"/>
          </p:cNvGraphicFramePr>
          <p:nvPr/>
        </p:nvGraphicFramePr>
        <p:xfrm>
          <a:off x="5791200" y="762000"/>
          <a:ext cx="2370138" cy="630238"/>
        </p:xfrm>
        <a:graphic>
          <a:graphicData uri="http://schemas.openxmlformats.org/presentationml/2006/ole">
            <mc:AlternateContent xmlns:mc="http://schemas.openxmlformats.org/markup-compatibility/2006">
              <mc:Choice xmlns:v="urn:schemas-microsoft-com:vml" Requires="v">
                <p:oleObj spid="_x0000_s216162" name="Equation" r:id="rId6" imgW="863225" imgH="228501" progId="Equation.3">
                  <p:embed/>
                </p:oleObj>
              </mc:Choice>
              <mc:Fallback>
                <p:oleObj name="Equation" r:id="rId6" imgW="863225" imgH="228501"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1200" y="762000"/>
                        <a:ext cx="2370138" cy="630238"/>
                      </a:xfrm>
                      <a:prstGeom prst="rect">
                        <a:avLst/>
                      </a:prstGeom>
                      <a:solidFill>
                        <a:srgbClr val="FFFF66"/>
                      </a:solidFill>
                      <a:ln w="9525">
                        <a:solidFill>
                          <a:schemeClr val="tx2"/>
                        </a:solidFill>
                        <a:miter lim="800000"/>
                        <a:headEnd/>
                        <a:tailEnd/>
                      </a:ln>
                    </p:spPr>
                  </p:pic>
                </p:oleObj>
              </mc:Fallback>
            </mc:AlternateContent>
          </a:graphicData>
        </a:graphic>
      </p:graphicFrame>
      <p:graphicFrame>
        <p:nvGraphicFramePr>
          <p:cNvPr id="216070" name="Object 6"/>
          <p:cNvGraphicFramePr>
            <a:graphicFrameLocks noChangeAspect="1"/>
          </p:cNvGraphicFramePr>
          <p:nvPr/>
        </p:nvGraphicFramePr>
        <p:xfrm>
          <a:off x="5029200" y="4876800"/>
          <a:ext cx="2286000" cy="598488"/>
        </p:xfrm>
        <a:graphic>
          <a:graphicData uri="http://schemas.openxmlformats.org/presentationml/2006/ole">
            <mc:AlternateContent xmlns:mc="http://schemas.openxmlformats.org/markup-compatibility/2006">
              <mc:Choice xmlns:v="urn:schemas-microsoft-com:vml" Requires="v">
                <p:oleObj spid="_x0000_s216163" name="Equation" r:id="rId8" imgW="863225" imgH="228501" progId="Equation.3">
                  <p:embed/>
                </p:oleObj>
              </mc:Choice>
              <mc:Fallback>
                <p:oleObj name="Equation" r:id="rId8" imgW="863225" imgH="228501" progId="Equation.3">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200" y="4876800"/>
                        <a:ext cx="2286000" cy="598488"/>
                      </a:xfrm>
                      <a:prstGeom prst="rect">
                        <a:avLst/>
                      </a:prstGeom>
                      <a:solidFill>
                        <a:srgbClr val="FFFF66"/>
                      </a:solidFill>
                      <a:ln w="9525">
                        <a:solidFill>
                          <a:schemeClr val="tx2"/>
                        </a:solidFill>
                        <a:miter lim="800000"/>
                        <a:headEnd/>
                        <a:tailEnd/>
                      </a:ln>
                    </p:spPr>
                  </p:pic>
                </p:oleObj>
              </mc:Fallback>
            </mc:AlternateContent>
          </a:graphicData>
        </a:graphic>
      </p:graphicFrame>
      <p:graphicFrame>
        <p:nvGraphicFramePr>
          <p:cNvPr id="216071" name="Rectangle 7"/>
          <p:cNvGraphicFramePr>
            <a:graphicFrameLocks/>
          </p:cNvGraphicFramePr>
          <p:nvPr/>
        </p:nvGraphicFramePr>
        <p:xfrm>
          <a:off x="1524000" y="1371600"/>
          <a:ext cx="6096000" cy="4064000"/>
        </p:xfrm>
        <a:graphic>
          <a:graphicData uri="http://schemas.openxmlformats.org/presentationml/2006/ole">
            <mc:AlternateContent xmlns:mc="http://schemas.openxmlformats.org/markup-compatibility/2006">
              <mc:Choice xmlns:v="urn:schemas-microsoft-com:vml" Requires="v">
                <p:oleObj spid="_x0000_s216164" name="Equation" r:id="rId10" imgW="0" imgH="0" progId="Equation.3">
                  <p:embed/>
                </p:oleObj>
              </mc:Choice>
              <mc:Fallback>
                <p:oleObj name="Equation" r:id="rId10" imgW="0" imgH="0" progId="Equation.3">
                  <p:embed/>
                  <p:pic>
                    <p:nvPicPr>
                      <p:cNvPr id="0" name="Rectangle 7"/>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1371600"/>
                        <a:ext cx="6096000" cy="4064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072" name="Object 8"/>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216165" name="Equation" r:id="rId11" imgW="114151" imgH="215619" progId="Equation.3">
                  <p:embed/>
                </p:oleObj>
              </mc:Choice>
              <mc:Fallback>
                <p:oleObj name="Equation" r:id="rId11" imgW="114151" imgH="215619" progId="Equation.3">
                  <p:embed/>
                  <p:pic>
                    <p:nvPicPr>
                      <p:cNvPr id="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073" name="Object 9"/>
          <p:cNvGraphicFramePr>
            <a:graphicFrameLocks noChangeAspect="1"/>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216166" name="Equation" r:id="rId13" imgW="114151" imgH="215619" progId="Equation.3">
                  <p:embed/>
                </p:oleObj>
              </mc:Choice>
              <mc:Fallback>
                <p:oleObj name="Equation" r:id="rId13" imgW="114151" imgH="215619"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14850" y="3321050"/>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074" name="Object 10"/>
          <p:cNvGraphicFramePr>
            <a:graphicFrameLocks noChangeAspect="1"/>
          </p:cNvGraphicFramePr>
          <p:nvPr/>
        </p:nvGraphicFramePr>
        <p:xfrm>
          <a:off x="4800600" y="4343400"/>
          <a:ext cx="2763838" cy="431800"/>
        </p:xfrm>
        <a:graphic>
          <a:graphicData uri="http://schemas.openxmlformats.org/presentationml/2006/ole">
            <mc:AlternateContent xmlns:mc="http://schemas.openxmlformats.org/markup-compatibility/2006">
              <mc:Choice xmlns:v="urn:schemas-microsoft-com:vml" Requires="v">
                <p:oleObj spid="_x0000_s216167" name="Equation" r:id="rId14" imgW="1460500" imgH="228600" progId="Equation.3">
                  <p:embed/>
                </p:oleObj>
              </mc:Choice>
              <mc:Fallback>
                <p:oleObj name="Equation" r:id="rId14" imgW="1460500" imgH="228600" progId="Equation.3">
                  <p:embed/>
                  <p:pic>
                    <p:nvPicPr>
                      <p:cNvPr id="0" name="Object 1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800600" y="4343400"/>
                        <a:ext cx="2763838" cy="43180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075" name="Object 11"/>
          <p:cNvGraphicFramePr>
            <a:graphicFrameLocks noChangeAspect="1"/>
          </p:cNvGraphicFramePr>
          <p:nvPr/>
        </p:nvGraphicFramePr>
        <p:xfrm>
          <a:off x="685800" y="4343400"/>
          <a:ext cx="1066800" cy="889000"/>
        </p:xfrm>
        <a:graphic>
          <a:graphicData uri="http://schemas.openxmlformats.org/presentationml/2006/ole">
            <mc:AlternateContent xmlns:mc="http://schemas.openxmlformats.org/markup-compatibility/2006">
              <mc:Choice xmlns:v="urn:schemas-microsoft-com:vml" Requires="v">
                <p:oleObj spid="_x0000_s216168" name="Equation" r:id="rId16" imgW="533169" imgH="444307" progId="Equation.3">
                  <p:embed/>
                </p:oleObj>
              </mc:Choice>
              <mc:Fallback>
                <p:oleObj name="Equation" r:id="rId16" imgW="533169" imgH="444307" progId="Equation.3">
                  <p:embed/>
                  <p:pic>
                    <p:nvPicPr>
                      <p:cNvPr id="0" name="Object 1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85800" y="4343400"/>
                        <a:ext cx="1066800" cy="889000"/>
                      </a:xfrm>
                      <a:prstGeom prst="rect">
                        <a:avLst/>
                      </a:prstGeom>
                      <a:solidFill>
                        <a:srgbClr val="FFFF66"/>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076" name="Object 12"/>
          <p:cNvGraphicFramePr>
            <a:graphicFrameLocks noChangeAspect="1"/>
          </p:cNvGraphicFramePr>
          <p:nvPr/>
        </p:nvGraphicFramePr>
        <p:xfrm>
          <a:off x="1981200" y="4343400"/>
          <a:ext cx="2133600" cy="838200"/>
        </p:xfrm>
        <a:graphic>
          <a:graphicData uri="http://schemas.openxmlformats.org/presentationml/2006/ole">
            <mc:AlternateContent xmlns:mc="http://schemas.openxmlformats.org/markup-compatibility/2006">
              <mc:Choice xmlns:v="urn:schemas-microsoft-com:vml" Requires="v">
                <p:oleObj spid="_x0000_s216169" name="Equation" r:id="rId18" imgW="1129810" imgH="406224" progId="Equation.3">
                  <p:embed/>
                </p:oleObj>
              </mc:Choice>
              <mc:Fallback>
                <p:oleObj name="Equation" r:id="rId18" imgW="1129810" imgH="406224" progId="Equation.3">
                  <p:embed/>
                  <p:pic>
                    <p:nvPicPr>
                      <p:cNvPr id="0" name="Object 1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981200" y="4343400"/>
                        <a:ext cx="2133600" cy="838200"/>
                      </a:xfrm>
                      <a:prstGeom prst="rect">
                        <a:avLst/>
                      </a:prstGeom>
                      <a:solidFill>
                        <a:srgbClr val="FFFF66"/>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077" name="Object 13"/>
          <p:cNvGraphicFramePr>
            <a:graphicFrameLocks noChangeAspect="1"/>
          </p:cNvGraphicFramePr>
          <p:nvPr/>
        </p:nvGraphicFramePr>
        <p:xfrm>
          <a:off x="5410200" y="1447800"/>
          <a:ext cx="3124200" cy="358775"/>
        </p:xfrm>
        <a:graphic>
          <a:graphicData uri="http://schemas.openxmlformats.org/presentationml/2006/ole">
            <mc:AlternateContent xmlns:mc="http://schemas.openxmlformats.org/markup-compatibility/2006">
              <mc:Choice xmlns:v="urn:schemas-microsoft-com:vml" Requires="v">
                <p:oleObj spid="_x0000_s216170" name="Equation" r:id="rId20" imgW="1879600" imgH="215900" progId="Equation.3">
                  <p:embed/>
                </p:oleObj>
              </mc:Choice>
              <mc:Fallback>
                <p:oleObj name="Equation" r:id="rId20" imgW="1879600" imgH="215900" progId="Equation.3">
                  <p:embed/>
                  <p:pic>
                    <p:nvPicPr>
                      <p:cNvPr id="0" name="Object 1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410200" y="1447800"/>
                        <a:ext cx="3124200" cy="358775"/>
                      </a:xfrm>
                      <a:prstGeom prst="rect">
                        <a:avLst/>
                      </a:prstGeom>
                      <a:solidFill>
                        <a:srgbClr val="FFFFCC"/>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6078" name="Object 14"/>
          <p:cNvGraphicFramePr>
            <a:graphicFrameLocks noChangeAspect="1"/>
          </p:cNvGraphicFramePr>
          <p:nvPr/>
        </p:nvGraphicFramePr>
        <p:xfrm>
          <a:off x="1371600" y="1600200"/>
          <a:ext cx="2133600" cy="574675"/>
        </p:xfrm>
        <a:graphic>
          <a:graphicData uri="http://schemas.openxmlformats.org/presentationml/2006/ole">
            <mc:AlternateContent xmlns:mc="http://schemas.openxmlformats.org/markup-compatibility/2006">
              <mc:Choice xmlns:v="urn:schemas-microsoft-com:vml" Requires="v">
                <p:oleObj spid="_x0000_s216171" name="Equation" r:id="rId22" imgW="1511300" imgH="406400" progId="Equation.3">
                  <p:embed/>
                </p:oleObj>
              </mc:Choice>
              <mc:Fallback>
                <p:oleObj name="Equation" r:id="rId22" imgW="1511300" imgH="406400" progId="Equation.3">
                  <p:embed/>
                  <p:pic>
                    <p:nvPicPr>
                      <p:cNvPr id="0" name="Object 14"/>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371600" y="1600200"/>
                        <a:ext cx="2133600" cy="574675"/>
                      </a:xfrm>
                      <a:prstGeom prst="rect">
                        <a:avLst/>
                      </a:prstGeom>
                      <a:solidFill>
                        <a:srgbClr val="FFFFCC"/>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6079" name="Line 15"/>
          <p:cNvSpPr>
            <a:spLocks noChangeShapeType="1"/>
          </p:cNvSpPr>
          <p:nvPr/>
        </p:nvSpPr>
        <p:spPr bwMode="auto">
          <a:xfrm flipH="1">
            <a:off x="5562600" y="2057400"/>
            <a:ext cx="228600" cy="838200"/>
          </a:xfrm>
          <a:prstGeom prst="line">
            <a:avLst/>
          </a:prstGeom>
          <a:noFill/>
          <a:ln w="38100">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6080" name="Line 16"/>
          <p:cNvSpPr>
            <a:spLocks noChangeShapeType="1"/>
          </p:cNvSpPr>
          <p:nvPr/>
        </p:nvSpPr>
        <p:spPr bwMode="auto">
          <a:xfrm>
            <a:off x="5867400" y="1981200"/>
            <a:ext cx="228600" cy="1295400"/>
          </a:xfrm>
          <a:prstGeom prst="line">
            <a:avLst/>
          </a:prstGeom>
          <a:noFill/>
          <a:ln w="57150">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6081" name="Line 17"/>
          <p:cNvSpPr>
            <a:spLocks noChangeShapeType="1"/>
          </p:cNvSpPr>
          <p:nvPr/>
        </p:nvSpPr>
        <p:spPr bwMode="auto">
          <a:xfrm>
            <a:off x="5562600" y="2971800"/>
            <a:ext cx="533400" cy="304800"/>
          </a:xfrm>
          <a:prstGeom prst="line">
            <a:avLst/>
          </a:prstGeom>
          <a:noFill/>
          <a:ln w="381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6082" name="Line 18"/>
          <p:cNvSpPr>
            <a:spLocks noChangeShapeType="1"/>
          </p:cNvSpPr>
          <p:nvPr/>
        </p:nvSpPr>
        <p:spPr bwMode="auto">
          <a:xfrm>
            <a:off x="914400" y="2590800"/>
            <a:ext cx="6934200" cy="0"/>
          </a:xfrm>
          <a:prstGeom prst="line">
            <a:avLst/>
          </a:prstGeom>
          <a:noFill/>
          <a:ln w="9525">
            <a:solidFill>
              <a:srgbClr val="FF33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6083" name="Rectangle 19"/>
          <p:cNvSpPr>
            <a:spLocks noGrp="1" noChangeArrowheads="1"/>
          </p:cNvSpPr>
          <p:nvPr>
            <p:ph type="title" idx="4294967295"/>
          </p:nvPr>
        </p:nvSpPr>
        <p:spPr>
          <a:xfrm>
            <a:off x="685800" y="228600"/>
            <a:ext cx="7772400" cy="381000"/>
          </a:xfrm>
        </p:spPr>
        <p:txBody>
          <a:bodyPr/>
          <a:lstStyle/>
          <a:p>
            <a:pPr eaLnBrk="1" hangingPunct="1"/>
            <a:r>
              <a:rPr lang="en-US" altLang="en-US" sz="2000"/>
              <a:t>Eliminating Assignable Cause Data from R or Range Chart</a:t>
            </a:r>
          </a:p>
        </p:txBody>
      </p:sp>
      <p:graphicFrame>
        <p:nvGraphicFramePr>
          <p:cNvPr id="216084" name="Object 20"/>
          <p:cNvGraphicFramePr>
            <a:graphicFrameLocks noChangeAspect="1"/>
          </p:cNvGraphicFramePr>
          <p:nvPr/>
        </p:nvGraphicFramePr>
        <p:xfrm>
          <a:off x="1524000" y="762000"/>
          <a:ext cx="1843088" cy="723900"/>
        </p:xfrm>
        <a:graphic>
          <a:graphicData uri="http://schemas.openxmlformats.org/presentationml/2006/ole">
            <mc:AlternateContent xmlns:mc="http://schemas.openxmlformats.org/markup-compatibility/2006">
              <mc:Choice xmlns:v="urn:schemas-microsoft-com:vml" Requires="v">
                <p:oleObj spid="_x0000_s216172" name="Equation" r:id="rId24" imgW="1129810" imgH="444307" progId="Equation.3">
                  <p:embed/>
                </p:oleObj>
              </mc:Choice>
              <mc:Fallback>
                <p:oleObj name="Equation" r:id="rId24" imgW="1129810" imgH="444307" progId="Equation.3">
                  <p:embed/>
                  <p:pic>
                    <p:nvPicPr>
                      <p:cNvPr id="0" name="Object 2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524000" y="762000"/>
                        <a:ext cx="1843088" cy="723900"/>
                      </a:xfrm>
                      <a:prstGeom prst="rect">
                        <a:avLst/>
                      </a:prstGeom>
                      <a:solidFill>
                        <a:srgbClr val="FFFF66"/>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6085" name="Line 21"/>
          <p:cNvSpPr>
            <a:spLocks noChangeShapeType="1"/>
          </p:cNvSpPr>
          <p:nvPr/>
        </p:nvSpPr>
        <p:spPr bwMode="auto">
          <a:xfrm>
            <a:off x="990600" y="3200400"/>
            <a:ext cx="6858000" cy="0"/>
          </a:xfrm>
          <a:prstGeom prst="line">
            <a:avLst/>
          </a:prstGeom>
          <a:noFill/>
          <a:ln w="28575">
            <a:solidFill>
              <a:schemeClr val="tx1"/>
            </a:solidFill>
            <a:prstDash val="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6086" name="Line 22"/>
          <p:cNvSpPr>
            <a:spLocks noChangeShapeType="1"/>
          </p:cNvSpPr>
          <p:nvPr/>
        </p:nvSpPr>
        <p:spPr bwMode="auto">
          <a:xfrm>
            <a:off x="3124200" y="2133600"/>
            <a:ext cx="152400" cy="1066800"/>
          </a:xfrm>
          <a:prstGeom prst="line">
            <a:avLst/>
          </a:prstGeom>
          <a:noFill/>
          <a:ln w="28575">
            <a:solidFill>
              <a:schemeClr val="tx1"/>
            </a:solidFill>
            <a:prstDash val="dash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16087" name="Picture 24" descr="CALC2"/>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8297863" y="6019800"/>
            <a:ext cx="5699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6088" name="AutoShape 25">
            <a:hlinkClick r:id="rId27" action="ppaction://hlinksldjump" highlightClick="1"/>
          </p:cNvPr>
          <p:cNvSpPr>
            <a:spLocks noChangeArrowheads="1"/>
          </p:cNvSpPr>
          <p:nvPr/>
        </p:nvSpPr>
        <p:spPr bwMode="auto">
          <a:xfrm>
            <a:off x="228600" y="6019800"/>
            <a:ext cx="381000" cy="5334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457200" y="152400"/>
            <a:ext cx="8229600" cy="1143000"/>
          </a:xfrm>
        </p:spPr>
        <p:txBody>
          <a:bodyPr/>
          <a:lstStyle/>
          <a:p>
            <a:pPr algn="l" eaLnBrk="1" hangingPunct="1"/>
            <a:r>
              <a:rPr lang="en-US" altLang="en-US" sz="4000"/>
              <a:t>     Weighted Voting</a:t>
            </a:r>
          </a:p>
        </p:txBody>
      </p:sp>
      <p:sp>
        <p:nvSpPr>
          <p:cNvPr id="217091" name="Rectangle 3"/>
          <p:cNvSpPr>
            <a:spLocks noGrp="1" noChangeArrowheads="1"/>
          </p:cNvSpPr>
          <p:nvPr>
            <p:ph type="body" sz="half" idx="1"/>
          </p:nvPr>
        </p:nvSpPr>
        <p:spPr>
          <a:xfrm>
            <a:off x="685800" y="1219200"/>
            <a:ext cx="3581400" cy="5181600"/>
          </a:xfrm>
        </p:spPr>
        <p:txBody>
          <a:bodyPr/>
          <a:lstStyle/>
          <a:p>
            <a:pPr marL="0" indent="0" eaLnBrk="1" hangingPunct="1">
              <a:lnSpc>
                <a:spcPct val="95000"/>
              </a:lnSpc>
              <a:buFontTx/>
              <a:buNone/>
            </a:pPr>
            <a:r>
              <a:rPr lang="en-US" altLang="en-US" sz="1800">
                <a:latin typeface="Times New Roman" panose="02020603050405020304" pitchFamily="18" charset="0"/>
              </a:rPr>
              <a:t>This tool enables teams to quantify the various positions and preferences of team members.  It differs from criteria rating forms in two ways: first, no decision factors or criteria are used; second, individual member's votes are recorded, there is no discussion or effort to reach agreement on a single number.</a:t>
            </a:r>
          </a:p>
          <a:p>
            <a:pPr marL="0" indent="0" eaLnBrk="1" hangingPunct="1">
              <a:lnSpc>
                <a:spcPct val="95000"/>
              </a:lnSpc>
              <a:buFontTx/>
              <a:buNone/>
            </a:pPr>
            <a:endParaRPr lang="en-US" altLang="en-US" sz="800" b="1">
              <a:latin typeface="Times New Roman" panose="02020603050405020304" pitchFamily="18" charset="0"/>
            </a:endParaRPr>
          </a:p>
          <a:p>
            <a:pPr marL="0" indent="0" eaLnBrk="1" hangingPunct="1">
              <a:lnSpc>
                <a:spcPct val="95000"/>
              </a:lnSpc>
              <a:buFontTx/>
              <a:buNone/>
            </a:pPr>
            <a:r>
              <a:rPr lang="en-US" altLang="en-US" sz="1800">
                <a:latin typeface="Times New Roman" panose="02020603050405020304" pitchFamily="18" charset="0"/>
              </a:rPr>
              <a:t>Using a flip chart, set up a grid as shown on the right, with the options listed horizontally and team members listed vertically.  Give each person a number of votes to distribute in accordance with their preferences.  As a rule of thumb, the number of votes should be about 1/2 times the number of options.</a:t>
            </a:r>
            <a:r>
              <a:rPr lang="en-US" altLang="en-US" sz="1600">
                <a:latin typeface="Times New Roman" panose="02020603050405020304" pitchFamily="18" charset="0"/>
              </a:rPr>
              <a:t> </a:t>
            </a:r>
          </a:p>
        </p:txBody>
      </p:sp>
      <p:graphicFrame>
        <p:nvGraphicFramePr>
          <p:cNvPr id="117816" name="Group 56"/>
          <p:cNvGraphicFramePr>
            <a:graphicFrameLocks noGrp="1"/>
          </p:cNvGraphicFramePr>
          <p:nvPr>
            <p:ph sz="half" idx="2"/>
          </p:nvPr>
        </p:nvGraphicFramePr>
        <p:xfrm>
          <a:off x="4419600" y="1447800"/>
          <a:ext cx="4419600" cy="2103437"/>
        </p:xfrm>
        <a:graphic>
          <a:graphicData uri="http://schemas.openxmlformats.org/drawingml/2006/table">
            <a:tbl>
              <a:tblPr/>
              <a:tblGrid>
                <a:gridCol w="1104900">
                  <a:extLst>
                    <a:ext uri="{9D8B030D-6E8A-4147-A177-3AD203B41FA5}">
                      <a16:colId xmlns:a16="http://schemas.microsoft.com/office/drawing/2014/main" val="20000"/>
                    </a:ext>
                  </a:extLst>
                </a:gridCol>
                <a:gridCol w="1104900">
                  <a:extLst>
                    <a:ext uri="{9D8B030D-6E8A-4147-A177-3AD203B41FA5}">
                      <a16:colId xmlns:a16="http://schemas.microsoft.com/office/drawing/2014/main" val="20001"/>
                    </a:ext>
                  </a:extLst>
                </a:gridCol>
                <a:gridCol w="1104900">
                  <a:extLst>
                    <a:ext uri="{9D8B030D-6E8A-4147-A177-3AD203B41FA5}">
                      <a16:colId xmlns:a16="http://schemas.microsoft.com/office/drawing/2014/main" val="20002"/>
                    </a:ext>
                  </a:extLst>
                </a:gridCol>
                <a:gridCol w="1104900">
                  <a:extLst>
                    <a:ext uri="{9D8B030D-6E8A-4147-A177-3AD203B41FA5}">
                      <a16:colId xmlns:a16="http://schemas.microsoft.com/office/drawing/2014/main" val="20003"/>
                    </a:ext>
                  </a:extLst>
                </a:gridCol>
              </a:tblGrid>
              <a:tr h="6399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Team Members</a:t>
                      </a:r>
                    </a:p>
                  </a:txBody>
                  <a:tcPr marT="45734" marB="457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pitchFamily="34" charset="0"/>
                        </a:rPr>
                        <a:t>Option 1</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pitchFamily="34" charset="0"/>
                        </a:rPr>
                        <a:t>Option 2</a:t>
                      </a: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pitchFamily="34" charset="0"/>
                        </a:rPr>
                        <a:t>Option 3</a:t>
                      </a:r>
                    </a:p>
                  </a:txBody>
                  <a:tcPr marT="45734" marB="457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6587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6587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6587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6587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pitchFamily="34" charset="0"/>
                        </a:rPr>
                        <a:t>Totals</a:t>
                      </a:r>
                    </a:p>
                  </a:txBody>
                  <a:tcPr marT="45734" marB="4573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a:txBody>
                  <a:tcPr marT="45734" marB="4573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
        <p:nvSpPr>
          <p:cNvPr id="217124" name="Text Box 43"/>
          <p:cNvSpPr txBox="1">
            <a:spLocks noChangeArrowheads="1"/>
          </p:cNvSpPr>
          <p:nvPr/>
        </p:nvSpPr>
        <p:spPr bwMode="auto">
          <a:xfrm>
            <a:off x="4419600" y="3810000"/>
            <a:ext cx="4419600" cy="239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95000"/>
              </a:lnSpc>
            </a:pPr>
            <a:r>
              <a:rPr lang="en-US" altLang="en-US" sz="1800" u="none">
                <a:latin typeface="Times New Roman" panose="02020603050405020304" pitchFamily="18" charset="0"/>
              </a:rPr>
              <a:t>Members then decide how to distribute their votes among the options to indicate their relative preferences.  Keep in mind these few guidelines:</a:t>
            </a:r>
          </a:p>
          <a:p>
            <a:pPr eaLnBrk="1" hangingPunct="1">
              <a:lnSpc>
                <a:spcPct val="90000"/>
              </a:lnSpc>
            </a:pPr>
            <a:endParaRPr lang="en-US" altLang="en-US" sz="1200" u="none">
              <a:latin typeface="Times New Roman" panose="02020603050405020304" pitchFamily="18" charset="0"/>
            </a:endParaRPr>
          </a:p>
          <a:p>
            <a:pPr eaLnBrk="1" hangingPunct="1"/>
            <a:r>
              <a:rPr lang="en-US" altLang="en-US" sz="1800" b="1" i="1" u="none">
                <a:solidFill>
                  <a:schemeClr val="accent2"/>
                </a:solidFill>
                <a:latin typeface="Times New Roman" panose="02020603050405020304" pitchFamily="18" charset="0"/>
              </a:rPr>
              <a:t>Encourage people to spread their votes to represent their relative feelings about the options, rather than lump all their votes on a single favorite.</a:t>
            </a:r>
          </a:p>
        </p:txBody>
      </p:sp>
      <p:pic>
        <p:nvPicPr>
          <p:cNvPr id="217125" name="Picture 54"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4572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685800" y="152400"/>
            <a:ext cx="8001000" cy="1143000"/>
          </a:xfrm>
        </p:spPr>
        <p:txBody>
          <a:bodyPr/>
          <a:lstStyle/>
          <a:p>
            <a:pPr algn="l" eaLnBrk="1" hangingPunct="1"/>
            <a:r>
              <a:rPr lang="en-US" altLang="en-US"/>
              <a:t>   </a:t>
            </a:r>
            <a:r>
              <a:rPr lang="en-US" altLang="en-US" sz="4000"/>
              <a:t>Weighted Voting</a:t>
            </a:r>
          </a:p>
        </p:txBody>
      </p:sp>
      <p:sp>
        <p:nvSpPr>
          <p:cNvPr id="218115" name="Rectangle 3"/>
          <p:cNvSpPr>
            <a:spLocks noGrp="1" noChangeArrowheads="1"/>
          </p:cNvSpPr>
          <p:nvPr>
            <p:ph type="body" idx="1"/>
          </p:nvPr>
        </p:nvSpPr>
        <p:spPr>
          <a:xfrm>
            <a:off x="762000" y="1295400"/>
            <a:ext cx="7696200" cy="4953000"/>
          </a:xfrm>
        </p:spPr>
        <p:txBody>
          <a:bodyPr/>
          <a:lstStyle/>
          <a:p>
            <a:pPr marL="0" indent="0" eaLnBrk="1" hangingPunct="1">
              <a:spcBef>
                <a:spcPct val="0"/>
              </a:spcBef>
              <a:buFontTx/>
              <a:buNone/>
            </a:pPr>
            <a:r>
              <a:rPr lang="en-US" altLang="en-US" sz="2000">
                <a:latin typeface="Times New Roman" panose="02020603050405020304" pitchFamily="18" charset="0"/>
              </a:rPr>
              <a:t>Have members decide how they will distribute their votes (preferably jotted down on paper) before any votes are recorded on the chart.</a:t>
            </a:r>
          </a:p>
          <a:p>
            <a:pPr marL="0" indent="0" eaLnBrk="1" hangingPunct="1"/>
            <a:endParaRPr lang="en-US" altLang="en-US" sz="1200">
              <a:latin typeface="Times New Roman" panose="02020603050405020304" pitchFamily="18" charset="0"/>
            </a:endParaRPr>
          </a:p>
          <a:p>
            <a:pPr marL="347663" lvl="1" indent="-174625" eaLnBrk="1" hangingPunct="1">
              <a:buFont typeface="Wingdings" panose="05000000000000000000" pitchFamily="2" charset="2"/>
              <a:buChar char="ü"/>
            </a:pPr>
            <a:r>
              <a:rPr lang="en-US" altLang="en-US" sz="2000">
                <a:latin typeface="Times New Roman" panose="02020603050405020304" pitchFamily="18" charset="0"/>
              </a:rPr>
              <a:t>Ask members to show their votes for each option all at once by raising the number of fingers that represent their vote.</a:t>
            </a:r>
          </a:p>
          <a:p>
            <a:pPr marL="347663" lvl="1" indent="-174625" eaLnBrk="1" hangingPunct="1">
              <a:buFont typeface="Wingdings" panose="05000000000000000000" pitchFamily="2" charset="2"/>
              <a:buChar char="ü"/>
            </a:pPr>
            <a:endParaRPr lang="en-US" altLang="en-US" sz="2000">
              <a:latin typeface="Times New Roman" panose="02020603050405020304" pitchFamily="18" charset="0"/>
            </a:endParaRPr>
          </a:p>
          <a:p>
            <a:pPr marL="347663" lvl="1" indent="-174625" eaLnBrk="1" hangingPunct="1">
              <a:buFont typeface="Wingdings" panose="05000000000000000000" pitchFamily="2" charset="2"/>
              <a:buChar char="ü"/>
            </a:pPr>
            <a:r>
              <a:rPr lang="en-US" altLang="en-US" sz="2000">
                <a:latin typeface="Times New Roman" panose="02020603050405020304" pitchFamily="18" charset="0"/>
              </a:rPr>
              <a:t>Ask for and record votes by option, not by person. That is, call for the votes for the first option, the second and so on.  Record all the votes so the team can see where agreements and disagreements occur.</a:t>
            </a:r>
          </a:p>
          <a:p>
            <a:pPr marL="0" indent="0" eaLnBrk="1" hangingPunct="1">
              <a:buFont typeface="Wingdings" panose="05000000000000000000" pitchFamily="2" charset="2"/>
              <a:buChar char="ü"/>
            </a:pPr>
            <a:endParaRPr lang="en-US" altLang="en-US" sz="1000">
              <a:latin typeface="Times New Roman" panose="02020603050405020304" pitchFamily="18" charset="0"/>
            </a:endParaRPr>
          </a:p>
          <a:p>
            <a:pPr marL="347663" lvl="1" indent="-174625" eaLnBrk="1" hangingPunct="1">
              <a:buFont typeface="Wingdings" panose="05000000000000000000" pitchFamily="2" charset="2"/>
              <a:buChar char="ü"/>
            </a:pPr>
            <a:r>
              <a:rPr lang="en-US" altLang="en-US" sz="2000">
                <a:latin typeface="Times New Roman" panose="02020603050405020304" pitchFamily="18" charset="0"/>
              </a:rPr>
              <a:t>Weighted voting does not make decisions. It merely provides information about where individual members stand and how strongly.  This information makes it easier to bring opposing viewpoints to the surface.  This must be done if consensus is to be achieved.</a:t>
            </a:r>
            <a:r>
              <a:rPr lang="en-US" altLang="en-US" sz="1800">
                <a:latin typeface="Times New Roman" panose="02020603050405020304" pitchFamily="18" charset="0"/>
              </a:rPr>
              <a:t> </a:t>
            </a:r>
            <a:endParaRPr lang="en-US" altLang="en-US" sz="2400" i="1">
              <a:latin typeface="Times New Roman" panose="02020603050405020304" pitchFamily="18" charset="0"/>
            </a:endParaRPr>
          </a:p>
        </p:txBody>
      </p:sp>
      <p:pic>
        <p:nvPicPr>
          <p:cNvPr id="218116" name="Picture 4"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4572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65"/>
          <p:cNvSpPr>
            <a:spLocks noGrp="1" noChangeArrowheads="1"/>
          </p:cNvSpPr>
          <p:nvPr>
            <p:ph type="title"/>
          </p:nvPr>
        </p:nvSpPr>
        <p:spPr>
          <a:xfrm>
            <a:off x="457200" y="152400"/>
            <a:ext cx="8229600" cy="1143000"/>
          </a:xfrm>
        </p:spPr>
        <p:txBody>
          <a:bodyPr/>
          <a:lstStyle/>
          <a:p>
            <a:pPr algn="l" eaLnBrk="1" hangingPunct="1"/>
            <a:r>
              <a:rPr lang="en-US" altLang="en-US"/>
              <a:t>     </a:t>
            </a:r>
            <a:r>
              <a:rPr lang="en-US" altLang="en-US" sz="4000"/>
              <a:t>Weighted Voting</a:t>
            </a:r>
          </a:p>
        </p:txBody>
      </p:sp>
      <p:sp>
        <p:nvSpPr>
          <p:cNvPr id="219139" name="Rectangle 3"/>
          <p:cNvSpPr>
            <a:spLocks noGrp="1" noChangeArrowheads="1"/>
          </p:cNvSpPr>
          <p:nvPr>
            <p:ph type="body" sz="half" idx="1"/>
          </p:nvPr>
        </p:nvSpPr>
        <p:spPr>
          <a:xfrm>
            <a:off x="609600" y="1295400"/>
            <a:ext cx="3276600" cy="4343400"/>
          </a:xfrm>
          <a:solidFill>
            <a:srgbClr val="FFFFCC"/>
          </a:solidFill>
          <a:ln cap="flat">
            <a:solidFill>
              <a:schemeClr val="tx1"/>
            </a:solidFill>
            <a:prstDash val="dash"/>
            <a:miter lim="800000"/>
            <a:headEnd/>
            <a:tailEnd/>
          </a:ln>
        </p:spPr>
        <p:txBody>
          <a:bodyPr/>
          <a:lstStyle/>
          <a:p>
            <a:pPr marL="0" indent="0" eaLnBrk="1" hangingPunct="1">
              <a:buFontTx/>
              <a:buNone/>
            </a:pPr>
            <a:r>
              <a:rPr lang="en-US" altLang="en-US" sz="1600" b="1">
                <a:latin typeface="Times New Roman" panose="02020603050405020304" pitchFamily="18" charset="0"/>
              </a:rPr>
              <a:t>NOTE:  </a:t>
            </a:r>
            <a:r>
              <a:rPr lang="en-US" altLang="en-US" sz="1600">
                <a:latin typeface="Times New Roman" panose="02020603050405020304" pitchFamily="18" charset="0"/>
              </a:rPr>
              <a:t>Some people prefer not to total the numbers for each option.  </a:t>
            </a:r>
          </a:p>
          <a:p>
            <a:pPr marL="0" indent="0" eaLnBrk="1" hangingPunct="1">
              <a:buFontTx/>
              <a:buNone/>
            </a:pPr>
            <a:r>
              <a:rPr lang="en-US" altLang="en-US" sz="1600">
                <a:latin typeface="Times New Roman" panose="02020603050405020304" pitchFamily="18" charset="0"/>
              </a:rPr>
              <a:t>This way, they guard against the risk that weighted voting will become just another mechanism for a win-or-lose outcome.  </a:t>
            </a:r>
          </a:p>
          <a:p>
            <a:pPr marL="0" indent="0" eaLnBrk="1" hangingPunct="1">
              <a:buFontTx/>
              <a:buNone/>
            </a:pPr>
            <a:endParaRPr lang="en-US" altLang="en-US" sz="800">
              <a:latin typeface="Times New Roman" panose="02020603050405020304" pitchFamily="18" charset="0"/>
            </a:endParaRPr>
          </a:p>
          <a:p>
            <a:pPr marL="0" indent="0" eaLnBrk="1" hangingPunct="1">
              <a:buFontTx/>
              <a:buNone/>
            </a:pPr>
            <a:r>
              <a:rPr lang="en-US" altLang="en-US" sz="1800" b="1">
                <a:solidFill>
                  <a:srgbClr val="FF0000"/>
                </a:solidFill>
                <a:latin typeface="Times New Roman" panose="02020603050405020304" pitchFamily="18" charset="0"/>
              </a:rPr>
              <a:t>This tool, like the criteria rating form, is not the decision-maker.  The team is the decision-maker.</a:t>
            </a:r>
          </a:p>
          <a:p>
            <a:pPr marL="0" indent="0" eaLnBrk="1" hangingPunct="1">
              <a:buFontTx/>
              <a:buNone/>
            </a:pPr>
            <a:r>
              <a:rPr lang="en-US" altLang="en-US" sz="1000" b="1">
                <a:solidFill>
                  <a:srgbClr val="FF0000"/>
                </a:solidFill>
                <a:latin typeface="Times New Roman" panose="02020603050405020304" pitchFamily="18" charset="0"/>
              </a:rPr>
              <a:t> </a:t>
            </a:r>
            <a:endParaRPr lang="en-US" altLang="en-US" sz="800" b="1">
              <a:solidFill>
                <a:srgbClr val="FF0000"/>
              </a:solidFill>
              <a:latin typeface="Times New Roman" panose="02020603050405020304" pitchFamily="18" charset="0"/>
            </a:endParaRPr>
          </a:p>
          <a:p>
            <a:pPr marL="0" indent="0" eaLnBrk="1" hangingPunct="1">
              <a:buFontTx/>
              <a:buNone/>
            </a:pPr>
            <a:r>
              <a:rPr lang="en-US" altLang="en-US" sz="1600">
                <a:latin typeface="Times New Roman" panose="02020603050405020304" pitchFamily="18" charset="0"/>
              </a:rPr>
              <a:t>Regardless of whether you total the numbers, the most important thing is that you use weighted voting as a vehicle for moving more closely to consensus.</a:t>
            </a:r>
          </a:p>
        </p:txBody>
      </p:sp>
      <p:graphicFrame>
        <p:nvGraphicFramePr>
          <p:cNvPr id="121107" name="Group 275"/>
          <p:cNvGraphicFramePr>
            <a:graphicFrameLocks noGrp="1"/>
          </p:cNvGraphicFramePr>
          <p:nvPr>
            <p:ph sz="half" idx="2"/>
          </p:nvPr>
        </p:nvGraphicFramePr>
        <p:xfrm>
          <a:off x="4038600" y="1600200"/>
          <a:ext cx="4495800" cy="2203632"/>
        </p:xfrm>
        <a:graphic>
          <a:graphicData uri="http://schemas.openxmlformats.org/drawingml/2006/table">
            <a:tbl>
              <a:tblPr/>
              <a:tblGrid>
                <a:gridCol w="1420813">
                  <a:extLst>
                    <a:ext uri="{9D8B030D-6E8A-4147-A177-3AD203B41FA5}">
                      <a16:colId xmlns:a16="http://schemas.microsoft.com/office/drawing/2014/main" val="20000"/>
                    </a:ext>
                  </a:extLst>
                </a:gridCol>
                <a:gridCol w="788987">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762000">
                  <a:extLst>
                    <a:ext uri="{9D8B030D-6E8A-4147-A177-3AD203B41FA5}">
                      <a16:colId xmlns:a16="http://schemas.microsoft.com/office/drawing/2014/main" val="20003"/>
                    </a:ext>
                  </a:extLst>
                </a:gridCol>
                <a:gridCol w="762000">
                  <a:extLst>
                    <a:ext uri="{9D8B030D-6E8A-4147-A177-3AD203B41FA5}">
                      <a16:colId xmlns:a16="http://schemas.microsoft.com/office/drawing/2014/main" val="20004"/>
                    </a:ext>
                  </a:extLst>
                </a:gridCol>
              </a:tblGrid>
              <a:tr h="390352">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Team Members</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Option 1</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Option 2</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Option 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Option 4</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25901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Jim</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2</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2</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5901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Clara</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0</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4</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25901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Susan</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5901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Justin</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4</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0</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25901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Mark</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2</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2</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5901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Frank</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2</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25901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TOTAL</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3</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5</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9</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10</a:t>
                      </a:r>
                      <a:endParaRPr kumimoji="0" lang="en-US" sz="1800" b="1"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00" marB="4570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bl>
          </a:graphicData>
        </a:graphic>
      </p:graphicFrame>
      <p:sp>
        <p:nvSpPr>
          <p:cNvPr id="219196" name="Text Box 272"/>
          <p:cNvSpPr txBox="1">
            <a:spLocks noChangeArrowheads="1"/>
          </p:cNvSpPr>
          <p:nvPr/>
        </p:nvSpPr>
        <p:spPr bwMode="auto">
          <a:xfrm>
            <a:off x="4038600" y="4191000"/>
            <a:ext cx="44958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i="1" u="none">
                <a:solidFill>
                  <a:schemeClr val="accent2"/>
                </a:solidFill>
              </a:rPr>
              <a:t>A team can readily see that option 3 and 4 outweigh the other options, but a cost, risk analysis, safety issues, or even alignment issues may be decision breakers…</a:t>
            </a:r>
          </a:p>
        </p:txBody>
      </p:sp>
      <p:pic>
        <p:nvPicPr>
          <p:cNvPr id="219197" name="Picture 273"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4572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98" name="AutoShape 274">
            <a:hlinkClick r:id="rId4" action="ppaction://hlinksldjump" highlightClick="1"/>
          </p:cNvPr>
          <p:cNvSpPr>
            <a:spLocks noChangeArrowheads="1"/>
          </p:cNvSpPr>
          <p:nvPr/>
        </p:nvSpPr>
        <p:spPr bwMode="auto">
          <a:xfrm>
            <a:off x="304800" y="60960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xfrm>
            <a:off x="838200" y="304800"/>
            <a:ext cx="8001000" cy="1143000"/>
          </a:xfrm>
        </p:spPr>
        <p:txBody>
          <a:bodyPr/>
          <a:lstStyle/>
          <a:p>
            <a:pPr algn="l" eaLnBrk="1" hangingPunct="1"/>
            <a:r>
              <a:rPr lang="en-US" altLang="en-US" sz="4000"/>
              <a:t>   Why Technique or </a:t>
            </a:r>
            <a:br>
              <a:rPr lang="en-US" altLang="en-US" sz="4000"/>
            </a:br>
            <a:r>
              <a:rPr lang="en-US" altLang="en-US" sz="4000"/>
              <a:t>   Root Cause Analysis</a:t>
            </a:r>
          </a:p>
        </p:txBody>
      </p:sp>
      <p:sp>
        <p:nvSpPr>
          <p:cNvPr id="220163" name="Rectangle 5"/>
          <p:cNvSpPr>
            <a:spLocks noChangeArrowheads="1"/>
          </p:cNvSpPr>
          <p:nvPr/>
        </p:nvSpPr>
        <p:spPr bwMode="auto">
          <a:xfrm>
            <a:off x="0" y="18684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1800" u="none"/>
          </a:p>
        </p:txBody>
      </p:sp>
      <p:graphicFrame>
        <p:nvGraphicFramePr>
          <p:cNvPr id="220164" name="Object 4"/>
          <p:cNvGraphicFramePr>
            <a:graphicFrameLocks noChangeAspect="1"/>
          </p:cNvGraphicFramePr>
          <p:nvPr/>
        </p:nvGraphicFramePr>
        <p:xfrm>
          <a:off x="0" y="1868488"/>
          <a:ext cx="114300" cy="219075"/>
        </p:xfrm>
        <a:graphic>
          <a:graphicData uri="http://schemas.openxmlformats.org/presentationml/2006/ole">
            <mc:AlternateContent xmlns:mc="http://schemas.openxmlformats.org/markup-compatibility/2006">
              <mc:Choice xmlns:v="urn:schemas-microsoft-com:vml" Requires="v">
                <p:oleObj spid="_x0000_s220174" name="Equation" r:id="rId4" imgW="114151" imgH="215619" progId="Equation.3">
                  <p:embed/>
                </p:oleObj>
              </mc:Choice>
              <mc:Fallback>
                <p:oleObj name="Equation" r:id="rId4" imgW="114151" imgH="215619"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868488"/>
                        <a:ext cx="11430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0165" name="Rectangle 159"/>
          <p:cNvSpPr>
            <a:spLocks noChangeArrowheads="1"/>
          </p:cNvSpPr>
          <p:nvPr/>
        </p:nvSpPr>
        <p:spPr bwMode="auto">
          <a:xfrm>
            <a:off x="0" y="49895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1800" u="none"/>
          </a:p>
        </p:txBody>
      </p:sp>
      <p:sp>
        <p:nvSpPr>
          <p:cNvPr id="220166" name="Text Box 168"/>
          <p:cNvSpPr txBox="1">
            <a:spLocks noChangeArrowheads="1"/>
          </p:cNvSpPr>
          <p:nvPr/>
        </p:nvSpPr>
        <p:spPr bwMode="auto">
          <a:xfrm>
            <a:off x="838200" y="1752600"/>
            <a:ext cx="76200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b="1" u="none">
                <a:latin typeface="Times New Roman" panose="02020603050405020304" pitchFamily="18" charset="0"/>
              </a:rPr>
              <a:t>"WHY" TECHNIQUE</a:t>
            </a:r>
            <a:endParaRPr lang="en-US" altLang="en-US" sz="2000" u="none">
              <a:latin typeface="Times New Roman" panose="02020603050405020304" pitchFamily="18" charset="0"/>
            </a:endParaRPr>
          </a:p>
          <a:p>
            <a:pPr eaLnBrk="1" hangingPunct="1"/>
            <a:r>
              <a:rPr lang="en-US" altLang="en-US" sz="2000" u="none">
                <a:latin typeface="Times New Roman" panose="02020603050405020304" pitchFamily="18" charset="0"/>
              </a:rPr>
              <a:t>Some of the tools for continuous improvement require number-crunching, graphing and analysis -- but not all of them. Perhaps one of the most powerful tools is also one of the most basic. It has less to do with number crunching and more to do with simple curiosity. We refer to that old standby question: "Why?“</a:t>
            </a:r>
          </a:p>
          <a:p>
            <a:pPr eaLnBrk="1" hangingPunct="1"/>
            <a:endParaRPr lang="en-US" altLang="en-US" sz="2000" u="none">
              <a:latin typeface="Times New Roman" panose="02020603050405020304" pitchFamily="18" charset="0"/>
            </a:endParaRPr>
          </a:p>
          <a:p>
            <a:pPr eaLnBrk="1" hangingPunct="1"/>
            <a:r>
              <a:rPr lang="en-US" altLang="en-US" sz="2000" u="none">
                <a:latin typeface="Times New Roman" panose="02020603050405020304" pitchFamily="18" charset="0"/>
              </a:rPr>
              <a:t>By asking "why," you can peel back the layers to discover the root cause of a problem.  This may require you to ask "why" more than once -- sometimes as many as five to six times.  Keep probing to find why the symptom (or "effect") is occurring.  You'll eventually come to the root cause.</a:t>
            </a:r>
          </a:p>
          <a:p>
            <a:pPr eaLnBrk="1" hangingPunct="1"/>
            <a:endParaRPr lang="en-US" altLang="en-US" sz="2000" u="none">
              <a:latin typeface="Times New Roman" panose="02020603050405020304" pitchFamily="18" charset="0"/>
            </a:endParaRPr>
          </a:p>
          <a:p>
            <a:pPr algn="ctr" eaLnBrk="1" hangingPunct="1"/>
            <a:r>
              <a:rPr lang="en-US" altLang="en-US" sz="2400" b="1" u="none">
                <a:solidFill>
                  <a:schemeClr val="accent2"/>
                </a:solidFill>
                <a:latin typeface="Times New Roman" panose="02020603050405020304" pitchFamily="18" charset="0"/>
              </a:rPr>
              <a:t>The process is also called “Root Cause Analysis”</a:t>
            </a:r>
          </a:p>
        </p:txBody>
      </p:sp>
      <p:pic>
        <p:nvPicPr>
          <p:cNvPr id="220167" name="Picture 169" descr="CHECKMR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44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a:xfrm>
            <a:off x="685800" y="274638"/>
            <a:ext cx="8001000" cy="1143000"/>
          </a:xfrm>
        </p:spPr>
        <p:txBody>
          <a:bodyPr/>
          <a:lstStyle/>
          <a:p>
            <a:pPr algn="l" eaLnBrk="1" hangingPunct="1"/>
            <a:r>
              <a:rPr lang="en-US" altLang="en-US" sz="4000"/>
              <a:t>   Why Technique or </a:t>
            </a:r>
            <a:br>
              <a:rPr lang="en-US" altLang="en-US" sz="4000"/>
            </a:br>
            <a:r>
              <a:rPr lang="en-US" altLang="en-US" sz="4000"/>
              <a:t>   Root Cause Analysis </a:t>
            </a:r>
            <a:r>
              <a:rPr lang="en-US" altLang="en-US" sz="4000">
                <a:solidFill>
                  <a:schemeClr val="tx1"/>
                </a:solidFill>
              </a:rPr>
              <a:t>Example</a:t>
            </a:r>
            <a:endParaRPr lang="en-US" altLang="en-US" sz="4000" b="1">
              <a:solidFill>
                <a:schemeClr val="tx1"/>
              </a:solidFill>
            </a:endParaRPr>
          </a:p>
        </p:txBody>
      </p:sp>
      <p:sp>
        <p:nvSpPr>
          <p:cNvPr id="221187" name="Rectangle 3"/>
          <p:cNvSpPr>
            <a:spLocks noChangeArrowheads="1"/>
          </p:cNvSpPr>
          <p:nvPr/>
        </p:nvSpPr>
        <p:spPr bwMode="auto">
          <a:xfrm>
            <a:off x="0" y="18684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1800" u="none"/>
          </a:p>
        </p:txBody>
      </p:sp>
      <p:graphicFrame>
        <p:nvGraphicFramePr>
          <p:cNvPr id="221188" name="Object 4"/>
          <p:cNvGraphicFramePr>
            <a:graphicFrameLocks noChangeAspect="1"/>
          </p:cNvGraphicFramePr>
          <p:nvPr/>
        </p:nvGraphicFramePr>
        <p:xfrm>
          <a:off x="0" y="1868488"/>
          <a:ext cx="114300" cy="219075"/>
        </p:xfrm>
        <a:graphic>
          <a:graphicData uri="http://schemas.openxmlformats.org/presentationml/2006/ole">
            <mc:AlternateContent xmlns:mc="http://schemas.openxmlformats.org/markup-compatibility/2006">
              <mc:Choice xmlns:v="urn:schemas-microsoft-com:vml" Requires="v">
                <p:oleObj spid="_x0000_s221232" name="Equation" r:id="rId4" imgW="114151" imgH="215619" progId="Equation.3">
                  <p:embed/>
                </p:oleObj>
              </mc:Choice>
              <mc:Fallback>
                <p:oleObj name="Equation" r:id="rId4" imgW="114151" imgH="215619"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868488"/>
                        <a:ext cx="11430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8896" name="Group 48"/>
          <p:cNvGraphicFramePr>
            <a:graphicFrameLocks noGrp="1"/>
          </p:cNvGraphicFramePr>
          <p:nvPr/>
        </p:nvGraphicFramePr>
        <p:xfrm>
          <a:off x="381000" y="2590800"/>
          <a:ext cx="8534400" cy="2911475"/>
        </p:xfrm>
        <a:graphic>
          <a:graphicData uri="http://schemas.openxmlformats.org/drawingml/2006/table">
            <a:tbl>
              <a:tblPr/>
              <a:tblGrid>
                <a:gridCol w="711200">
                  <a:extLst>
                    <a:ext uri="{9D8B030D-6E8A-4147-A177-3AD203B41FA5}">
                      <a16:colId xmlns:a16="http://schemas.microsoft.com/office/drawing/2014/main" val="20000"/>
                    </a:ext>
                  </a:extLst>
                </a:gridCol>
                <a:gridCol w="647700">
                  <a:extLst>
                    <a:ext uri="{9D8B030D-6E8A-4147-A177-3AD203B41FA5}">
                      <a16:colId xmlns:a16="http://schemas.microsoft.com/office/drawing/2014/main" val="20001"/>
                    </a:ext>
                  </a:extLst>
                </a:gridCol>
                <a:gridCol w="646113">
                  <a:extLst>
                    <a:ext uri="{9D8B030D-6E8A-4147-A177-3AD203B41FA5}">
                      <a16:colId xmlns:a16="http://schemas.microsoft.com/office/drawing/2014/main" val="20002"/>
                    </a:ext>
                  </a:extLst>
                </a:gridCol>
                <a:gridCol w="688975">
                  <a:extLst>
                    <a:ext uri="{9D8B030D-6E8A-4147-A177-3AD203B41FA5}">
                      <a16:colId xmlns:a16="http://schemas.microsoft.com/office/drawing/2014/main" val="20003"/>
                    </a:ext>
                  </a:extLst>
                </a:gridCol>
                <a:gridCol w="790575">
                  <a:extLst>
                    <a:ext uri="{9D8B030D-6E8A-4147-A177-3AD203B41FA5}">
                      <a16:colId xmlns:a16="http://schemas.microsoft.com/office/drawing/2014/main" val="20004"/>
                    </a:ext>
                  </a:extLst>
                </a:gridCol>
                <a:gridCol w="5049837">
                  <a:extLst>
                    <a:ext uri="{9D8B030D-6E8A-4147-A177-3AD203B41FA5}">
                      <a16:colId xmlns:a16="http://schemas.microsoft.com/office/drawing/2014/main" val="20005"/>
                    </a:ext>
                  </a:extLst>
                </a:gridCol>
              </a:tblGrid>
              <a:tr h="4268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1</a:t>
                      </a:r>
                      <a:r>
                        <a:rPr kumimoji="0" lang="en-US" sz="1100" b="0" i="0" u="none" strike="noStrike" cap="none" normalizeH="0" baseline="30000">
                          <a:ln>
                            <a:noFill/>
                          </a:ln>
                          <a:solidFill>
                            <a:schemeClr val="tx1"/>
                          </a:solidFill>
                          <a:effectLst/>
                          <a:latin typeface="Arial" pitchFamily="34" charset="0"/>
                          <a:ea typeface="Times New Roman" pitchFamily="18" charset="0"/>
                          <a:cs typeface="Arial" pitchFamily="34" charset="0"/>
                        </a:rPr>
                        <a:t>ST</a:t>
                      </a: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 LAYER</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gridSpan="5">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WHY</a:t>
                      </a: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 aren't supply orders filled in time?</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a:ln>
                            <a:noFill/>
                          </a:ln>
                          <a:solidFill>
                            <a:schemeClr val="tx1"/>
                          </a:solidFill>
                          <a:effectLst/>
                          <a:latin typeface="Arial" pitchFamily="34" charset="0"/>
                          <a:ea typeface="Times New Roman" pitchFamily="18" charset="0"/>
                          <a:cs typeface="Arial" pitchFamily="34" charset="0"/>
                        </a:rPr>
                        <a:t>Because the supplies are not in stock.</a:t>
                      </a:r>
                      <a:endParaRPr kumimoji="0" lang="en-US" sz="1800" b="1" i="1"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182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2</a:t>
                      </a:r>
                      <a:r>
                        <a:rPr kumimoji="0" lang="en-US" sz="1100" b="0" i="0" u="none" strike="noStrike" cap="none" normalizeH="0" baseline="30000">
                          <a:ln>
                            <a:noFill/>
                          </a:ln>
                          <a:solidFill>
                            <a:schemeClr val="tx1"/>
                          </a:solidFill>
                          <a:effectLst/>
                          <a:latin typeface="Arial" pitchFamily="34" charset="0"/>
                          <a:ea typeface="Times New Roman" pitchFamily="18" charset="0"/>
                          <a:cs typeface="Arial" pitchFamily="34" charset="0"/>
                        </a:rPr>
                        <a:t>nd</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LAYER</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WHY </a:t>
                      </a: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aren't the supplies in stock?</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a:ln>
                            <a:noFill/>
                          </a:ln>
                          <a:solidFill>
                            <a:schemeClr val="tx1"/>
                          </a:solidFill>
                          <a:effectLst/>
                          <a:latin typeface="Arial" pitchFamily="34" charset="0"/>
                          <a:ea typeface="Times New Roman" pitchFamily="18" charset="0"/>
                          <a:cs typeface="Arial" pitchFamily="34" charset="0"/>
                        </a:rPr>
                        <a:t>Because the supply shipment has not been received.</a:t>
                      </a:r>
                      <a:endParaRPr kumimoji="0" lang="en-US" sz="1800" b="1" i="1"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182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3</a:t>
                      </a:r>
                      <a:r>
                        <a:rPr kumimoji="0" lang="en-US" sz="1100" b="0" i="0" u="none" strike="noStrike" cap="none" normalizeH="0" baseline="30000">
                          <a:ln>
                            <a:noFill/>
                          </a:ln>
                          <a:solidFill>
                            <a:schemeClr val="tx1"/>
                          </a:solidFill>
                          <a:effectLst/>
                          <a:latin typeface="Arial" pitchFamily="34" charset="0"/>
                          <a:ea typeface="Times New Roman" pitchFamily="18" charset="0"/>
                          <a:cs typeface="Arial" pitchFamily="34" charset="0"/>
                        </a:rPr>
                        <a:t>rd</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LAYER</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WHY </a:t>
                      </a: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hasn't the supply shipment been received?</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a:ln>
                            <a:noFill/>
                          </a:ln>
                          <a:solidFill>
                            <a:schemeClr val="tx1"/>
                          </a:solidFill>
                          <a:effectLst/>
                          <a:latin typeface="Arial" pitchFamily="34" charset="0"/>
                          <a:ea typeface="Times New Roman" pitchFamily="18" charset="0"/>
                          <a:cs typeface="Arial" pitchFamily="34" charset="0"/>
                        </a:rPr>
                        <a:t>Because the order was placed late.</a:t>
                      </a:r>
                      <a:endParaRPr kumimoji="0" lang="en-US" sz="1800" b="1" i="1"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5182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4</a:t>
                      </a:r>
                      <a:r>
                        <a:rPr kumimoji="0" lang="en-US" sz="1100" b="0" i="0" u="none" strike="noStrike" cap="none" normalizeH="0" baseline="30000">
                          <a:ln>
                            <a:noFill/>
                          </a:ln>
                          <a:solidFill>
                            <a:schemeClr val="tx1"/>
                          </a:solidFill>
                          <a:effectLst/>
                          <a:latin typeface="Arial" pitchFamily="34" charset="0"/>
                          <a:ea typeface="Times New Roman" pitchFamily="18" charset="0"/>
                          <a:cs typeface="Arial" pitchFamily="34" charset="0"/>
                        </a:rPr>
                        <a:t>TH</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LAYER</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1" u="none" strike="noStrike" cap="none" normalizeH="0" baseline="0">
                          <a:ln>
                            <a:noFill/>
                          </a:ln>
                          <a:solidFill>
                            <a:schemeClr val="tx1"/>
                          </a:solidFill>
                          <a:effectLst/>
                          <a:latin typeface="Arial" pitchFamily="34" charset="0"/>
                          <a:ea typeface="Times New Roman" pitchFamily="18" charset="0"/>
                          <a:cs typeface="Arial" pitchFamily="34" charset="0"/>
                        </a:rPr>
                        <a:t>WHY was the order placed late?</a:t>
                      </a:r>
                      <a:endParaRPr kumimoji="0" lang="en-US" sz="10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a:ln>
                            <a:noFill/>
                          </a:ln>
                          <a:solidFill>
                            <a:schemeClr val="tx1"/>
                          </a:solidFill>
                          <a:effectLst/>
                          <a:latin typeface="Arial" pitchFamily="34" charset="0"/>
                          <a:ea typeface="Times New Roman" pitchFamily="18" charset="0"/>
                          <a:cs typeface="Arial" pitchFamily="34" charset="0"/>
                        </a:rPr>
                        <a:t>Because the order / request for supplies takes 3 weeks to get approved.</a:t>
                      </a:r>
                      <a:endParaRPr kumimoji="0" lang="en-US" sz="1800" b="1" i="1"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hMerge="1">
                  <a:txBody>
                    <a:bodyPr/>
                    <a:lstStyle/>
                    <a:p>
                      <a:endParaRPr lang="en-US"/>
                    </a:p>
                  </a:txBody>
                  <a:tcPr/>
                </a:tc>
                <a:extLst>
                  <a:ext uri="{0D108BD9-81ED-4DB2-BD59-A6C34878D82A}">
                    <a16:rowId xmlns:a16="http://schemas.microsoft.com/office/drawing/2014/main" val="10003"/>
                  </a:ext>
                </a:extLst>
              </a:tr>
              <a:tr h="92984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1270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30" marB="45730"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808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5</a:t>
                      </a:r>
                      <a:r>
                        <a:rPr kumimoji="0" lang="en-US" sz="1100" b="0" i="0" u="none" strike="noStrike" cap="none" normalizeH="0" baseline="30000">
                          <a:ln>
                            <a:noFill/>
                          </a:ln>
                          <a:solidFill>
                            <a:schemeClr val="tx1"/>
                          </a:solidFill>
                          <a:effectLst/>
                          <a:latin typeface="Arial" pitchFamily="34" charset="0"/>
                          <a:ea typeface="Times New Roman" pitchFamily="18" charset="0"/>
                          <a:cs typeface="Arial" pitchFamily="34" charset="0"/>
                        </a:rPr>
                        <a:t>th</a:t>
                      </a: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 </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LAYER</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a:ln>
                            <a:noFill/>
                          </a:ln>
                          <a:solidFill>
                            <a:schemeClr val="tx1"/>
                          </a:solidFill>
                          <a:effectLst/>
                          <a:latin typeface="Arial" pitchFamily="34" charset="0"/>
                          <a:ea typeface="Times New Roman" pitchFamily="18" charset="0"/>
                          <a:cs typeface="Arial" pitchFamily="34" charset="0"/>
                        </a:rPr>
                        <a:t>THE ROOT</a:t>
                      </a:r>
                      <a:endParaRPr kumimoji="0" lang="en-US" sz="1000" b="0" i="1"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a:ln>
                            <a:noFill/>
                          </a:ln>
                          <a:solidFill>
                            <a:schemeClr val="tx1"/>
                          </a:solidFill>
                          <a:effectLst/>
                          <a:latin typeface="Arial" pitchFamily="34" charset="0"/>
                          <a:ea typeface="Times New Roman" pitchFamily="18" charset="0"/>
                          <a:cs typeface="Arial" pitchFamily="34" charset="0"/>
                        </a:rPr>
                        <a:t>CAUSE</a:t>
                      </a:r>
                      <a:endParaRPr kumimoji="0" lang="en-US" sz="1800" b="0" i="1"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0" cap="flat" cmpd="sng" algn="ctr">
                      <a:solidFill>
                        <a:srgbClr val="000000"/>
                      </a:solidFill>
                      <a:prstDash val="solid"/>
                      <a:round/>
                      <a:headEnd type="none" w="med" len="med"/>
                      <a:tailEnd type="none" w="med" len="med"/>
                    </a:lnL>
                    <a:lnR w="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a:ln>
                            <a:noFill/>
                          </a:ln>
                          <a:solidFill>
                            <a:schemeClr val="tx1"/>
                          </a:solidFill>
                          <a:effectLst/>
                          <a:latin typeface="Arial" pitchFamily="34" charset="0"/>
                          <a:ea typeface="Times New Roman" pitchFamily="18" charset="0"/>
                          <a:cs typeface="Arial" pitchFamily="34" charset="0"/>
                        </a:rPr>
                        <a:t>WHY</a:t>
                      </a:r>
                      <a:r>
                        <a:rPr kumimoji="0" lang="en-US" sz="1100" b="0" i="0" u="none" strike="noStrike" cap="none" normalizeH="0" baseline="0">
                          <a:ln>
                            <a:noFill/>
                          </a:ln>
                          <a:solidFill>
                            <a:schemeClr val="tx1"/>
                          </a:solidFill>
                          <a:effectLst/>
                          <a:latin typeface="Arial" pitchFamily="34" charset="0"/>
                          <a:ea typeface="Times New Roman" pitchFamily="18" charset="0"/>
                          <a:cs typeface="Arial" pitchFamily="34" charset="0"/>
                        </a:rPr>
                        <a:t> does the order / request for supplies take 3 weeks to get approved?</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1" u="none" strike="noStrike" cap="none" normalizeH="0" baseline="0">
                          <a:ln>
                            <a:noFill/>
                          </a:ln>
                          <a:solidFill>
                            <a:schemeClr val="tx1"/>
                          </a:solidFill>
                          <a:effectLst/>
                          <a:latin typeface="Arial" pitchFamily="34" charset="0"/>
                          <a:ea typeface="Times New Roman" pitchFamily="18" charset="0"/>
                          <a:cs typeface="Arial" pitchFamily="34" charset="0"/>
                        </a:rPr>
                        <a:t>Because it is in transit for 12 days, going from one approval authority to another (total approvals needed = 5).</a:t>
                      </a:r>
                      <a:endParaRPr kumimoji="0" lang="en-US" sz="1800" b="1" i="1"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30" marB="45730" horzOverflow="overflow">
                    <a:lnL w="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4"/>
                  </a:ext>
                </a:extLst>
              </a:tr>
            </a:tbl>
          </a:graphicData>
        </a:graphic>
      </p:graphicFrame>
      <p:sp>
        <p:nvSpPr>
          <p:cNvPr id="221223" name="Rectangle 39"/>
          <p:cNvSpPr>
            <a:spLocks noChangeArrowheads="1"/>
          </p:cNvSpPr>
          <p:nvPr/>
        </p:nvSpPr>
        <p:spPr bwMode="auto">
          <a:xfrm>
            <a:off x="0" y="49895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1800" u="none"/>
          </a:p>
        </p:txBody>
      </p:sp>
      <p:sp>
        <p:nvSpPr>
          <p:cNvPr id="221224" name="Text Box 40"/>
          <p:cNvSpPr txBox="1">
            <a:spLocks noChangeArrowheads="1"/>
          </p:cNvSpPr>
          <p:nvPr/>
        </p:nvSpPr>
        <p:spPr bwMode="auto">
          <a:xfrm>
            <a:off x="457200" y="2057400"/>
            <a:ext cx="7924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i="1" u="none">
                <a:latin typeface="Times New Roman" panose="02020603050405020304" pitchFamily="18" charset="0"/>
              </a:rPr>
              <a:t>PROBLEM:  SUPPLY ORDERS AREN'T FILLED ON TIME</a:t>
            </a:r>
          </a:p>
        </p:txBody>
      </p:sp>
      <p:pic>
        <p:nvPicPr>
          <p:cNvPr id="221225" name="Picture 49" descr="CHECKMR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2000" y="2286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a:xfrm>
            <a:off x="1066800" y="274638"/>
            <a:ext cx="7620000" cy="1143000"/>
          </a:xfrm>
        </p:spPr>
        <p:txBody>
          <a:bodyPr/>
          <a:lstStyle/>
          <a:p>
            <a:pPr algn="l" eaLnBrk="1" hangingPunct="1"/>
            <a:r>
              <a:rPr lang="en-US" altLang="en-US" sz="4000"/>
              <a:t>Why Technique Example</a:t>
            </a:r>
          </a:p>
        </p:txBody>
      </p:sp>
      <p:sp>
        <p:nvSpPr>
          <p:cNvPr id="222211" name="Rectangle 3"/>
          <p:cNvSpPr>
            <a:spLocks noGrp="1" noChangeArrowheads="1"/>
          </p:cNvSpPr>
          <p:nvPr>
            <p:ph type="body" idx="1"/>
          </p:nvPr>
        </p:nvSpPr>
        <p:spPr/>
        <p:txBody>
          <a:bodyPr/>
          <a:lstStyle/>
          <a:p>
            <a:pPr eaLnBrk="1" hangingPunct="1">
              <a:lnSpc>
                <a:spcPct val="80000"/>
              </a:lnSpc>
              <a:buFontTx/>
              <a:buNone/>
            </a:pPr>
            <a:r>
              <a:rPr lang="en-US" altLang="en-US" sz="2400" b="1">
                <a:latin typeface="Times New Roman" panose="02020603050405020304" pitchFamily="18" charset="0"/>
              </a:rPr>
              <a:t>"WHY" TECHNIQUE + TREE DIAGRAM</a:t>
            </a:r>
            <a:endParaRPr lang="en-US" altLang="en-US" sz="2400">
              <a:latin typeface="Times New Roman" panose="02020603050405020304" pitchFamily="18" charset="0"/>
            </a:endParaRPr>
          </a:p>
          <a:p>
            <a:pPr eaLnBrk="1" hangingPunct="1">
              <a:lnSpc>
                <a:spcPct val="80000"/>
              </a:lnSpc>
            </a:pPr>
            <a:r>
              <a:rPr lang="en-US" altLang="en-US" sz="2400">
                <a:latin typeface="Times New Roman" panose="02020603050405020304" pitchFamily="18" charset="0"/>
              </a:rPr>
              <a:t>Sometimes you may want to use the Why Technique in conjunction with a tree diagram. This will provide a little more structure to the Why Technique and help you identify various root causes.</a:t>
            </a:r>
            <a:endParaRPr lang="en-US" altLang="en-US" sz="2400" b="1">
              <a:latin typeface="Times New Roman" panose="02020603050405020304" pitchFamily="18" charset="0"/>
            </a:endParaRPr>
          </a:p>
          <a:p>
            <a:pPr eaLnBrk="1" hangingPunct="1">
              <a:lnSpc>
                <a:spcPct val="80000"/>
              </a:lnSpc>
              <a:buFontTx/>
              <a:buNone/>
            </a:pPr>
            <a:r>
              <a:rPr lang="en-US" altLang="en-US" sz="2400" b="1">
                <a:latin typeface="Times New Roman" panose="02020603050405020304" pitchFamily="18" charset="0"/>
              </a:rPr>
              <a:t>Putting it to work:</a:t>
            </a:r>
            <a:endParaRPr lang="en-US" altLang="en-US" sz="2400">
              <a:latin typeface="Times New Roman" panose="02020603050405020304" pitchFamily="18" charset="0"/>
            </a:endParaRPr>
          </a:p>
          <a:p>
            <a:pPr eaLnBrk="1" hangingPunct="1">
              <a:lnSpc>
                <a:spcPct val="80000"/>
              </a:lnSpc>
            </a:pPr>
            <a:r>
              <a:rPr lang="en-US" altLang="en-US" sz="2400">
                <a:latin typeface="Times New Roman" panose="02020603050405020304" pitchFamily="18" charset="0"/>
              </a:rPr>
              <a:t>Once you have identified a problem ask the question "Why did this problem occur?" (This is your first layer). </a:t>
            </a:r>
          </a:p>
          <a:p>
            <a:pPr eaLnBrk="1" hangingPunct="1">
              <a:lnSpc>
                <a:spcPct val="80000"/>
              </a:lnSpc>
            </a:pPr>
            <a:r>
              <a:rPr lang="en-US" altLang="en-US" sz="2400">
                <a:latin typeface="Times New Roman" panose="02020603050405020304" pitchFamily="18" charset="0"/>
              </a:rPr>
              <a:t>Then take the answer to that question and ask the question again. Continue to do this until you have uncovered the possible root causes of the problem. It may be necessary to ask "why" several times before you uncover all the root causes (see example on next page)</a:t>
            </a:r>
          </a:p>
        </p:txBody>
      </p:sp>
      <p:pic>
        <p:nvPicPr>
          <p:cNvPr id="222212" name="Picture 4"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6096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978" name="Group 178"/>
          <p:cNvGraphicFramePr>
            <a:graphicFrameLocks noGrp="1"/>
          </p:cNvGraphicFramePr>
          <p:nvPr/>
        </p:nvGraphicFramePr>
        <p:xfrm>
          <a:off x="609600" y="2057400"/>
          <a:ext cx="7924800" cy="3184604"/>
        </p:xfrm>
        <a:graphic>
          <a:graphicData uri="http://schemas.openxmlformats.org/drawingml/2006/table">
            <a:tbl>
              <a:tblPr/>
              <a:tblGrid>
                <a:gridCol w="1695450">
                  <a:extLst>
                    <a:ext uri="{9D8B030D-6E8A-4147-A177-3AD203B41FA5}">
                      <a16:colId xmlns:a16="http://schemas.microsoft.com/office/drawing/2014/main" val="20000"/>
                    </a:ext>
                  </a:extLst>
                </a:gridCol>
                <a:gridCol w="1239838">
                  <a:extLst>
                    <a:ext uri="{9D8B030D-6E8A-4147-A177-3AD203B41FA5}">
                      <a16:colId xmlns:a16="http://schemas.microsoft.com/office/drawing/2014/main" val="20001"/>
                    </a:ext>
                  </a:extLst>
                </a:gridCol>
                <a:gridCol w="2544762">
                  <a:extLst>
                    <a:ext uri="{9D8B030D-6E8A-4147-A177-3AD203B41FA5}">
                      <a16:colId xmlns:a16="http://schemas.microsoft.com/office/drawing/2014/main" val="20002"/>
                    </a:ext>
                  </a:extLst>
                </a:gridCol>
                <a:gridCol w="2444750">
                  <a:extLst>
                    <a:ext uri="{9D8B030D-6E8A-4147-A177-3AD203B41FA5}">
                      <a16:colId xmlns:a16="http://schemas.microsoft.com/office/drawing/2014/main" val="20003"/>
                    </a:ext>
                  </a:extLst>
                </a:gridCol>
              </a:tblGrid>
              <a:tr h="27429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WHY?</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WHY?</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WHY?</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a:ln>
                            <a:noFill/>
                          </a:ln>
                          <a:solidFill>
                            <a:schemeClr val="tx1"/>
                          </a:solidFill>
                          <a:effectLst/>
                          <a:latin typeface="Arial" pitchFamily="34" charset="0"/>
                          <a:ea typeface="Times New Roman" pitchFamily="18" charset="0"/>
                          <a:cs typeface="Arial" pitchFamily="34" charset="0"/>
                        </a:rPr>
                        <a:t>WHY?</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0"/>
                  </a:ext>
                </a:extLst>
              </a:tr>
              <a:tr h="9448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effectLst/>
                          <a:latin typeface="Arial" pitchFamily="34" charset="0"/>
                          <a:ea typeface="Times New Roman" pitchFamily="18" charset="0"/>
                          <a:cs typeface="Arial" pitchFamily="34" charset="0"/>
                        </a:rPr>
                        <a:t>				</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Orders not received on time</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65554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Supply orders are </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not filled 	</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on time</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Not enough staff</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Person not on disability</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176213" marR="0" lvl="0" indent="-176213"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Two vacancies</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6698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Supplies </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Not in</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Shipment not received</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Supply shipments are late</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176213" marR="0" lvl="0" indent="-176213"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Didn't get order in on time</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176213" marR="0" lvl="0" indent="-176213"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Supply order was lost</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r h="6400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Orders no</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complete</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176213" marR="0" lvl="0" indent="-176213" algn="l" defTabSz="914400" rtl="0" eaLnBrk="1" fontAlgn="base" latinLnBrk="0" hangingPunct="1">
                        <a:lnSpc>
                          <a:spcPct val="100000"/>
                        </a:lnSpc>
                        <a:spcBef>
                          <a:spcPct val="0"/>
                        </a:spcBef>
                        <a:spcAft>
                          <a:spcPct val="0"/>
                        </a:spcAft>
                        <a:buClrTx/>
                        <a:buSzTx/>
                        <a:buFont typeface="Wingdings" pitchFamily="2" charset="2"/>
                        <a:buChar char="§"/>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Order form is complicated</a:t>
                      </a:r>
                      <a:endParaRPr kumimoji="0" lang="en-US" sz="1000" b="0" i="0" u="none" strike="noStrike" cap="none" normalizeH="0" baseline="0">
                        <a:ln>
                          <a:noFill/>
                        </a:ln>
                        <a:solidFill>
                          <a:schemeClr val="tx1"/>
                        </a:solidFill>
                        <a:effectLst/>
                        <a:latin typeface="Times New Roman" pitchFamily="18" charset="0"/>
                        <a:ea typeface="Times New Roman" pitchFamily="18" charset="0"/>
                        <a:cs typeface="Arial" pitchFamily="34" charset="0"/>
                      </a:endParaRPr>
                    </a:p>
                    <a:p>
                      <a:pPr marL="176213" marR="0" lvl="0" indent="-176213"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1200" b="0" i="0" u="none" strike="noStrike" cap="none" normalizeH="0" baseline="0">
                          <a:ln>
                            <a:noFill/>
                          </a:ln>
                          <a:solidFill>
                            <a:schemeClr val="tx1"/>
                          </a:solidFill>
                          <a:effectLst/>
                          <a:latin typeface="Arial" pitchFamily="34" charset="0"/>
                          <a:ea typeface="Times New Roman" pitchFamily="18" charset="0"/>
                          <a:cs typeface="Arial" pitchFamily="34" charset="0"/>
                        </a:rPr>
                        <a:t>Lack of training to fill out the form  properly</a:t>
                      </a:r>
                      <a:endParaRPr kumimoji="0" lang="en-US" sz="1800" b="0" i="0" u="none" strike="noStrike" cap="none" normalizeH="0" baseline="0">
                        <a:ln>
                          <a:noFill/>
                        </a:ln>
                        <a:solidFill>
                          <a:schemeClr val="tx1"/>
                        </a:solidFill>
                        <a:effectLst/>
                        <a:latin typeface="Arial" pitchFamily="34" charset="0"/>
                        <a:ea typeface="Times New Roman" pitchFamily="18" charset="0"/>
                        <a:cs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pitchFamily="34" charset="0"/>
                      </a:endParaRPr>
                    </a:p>
                  </a:txBody>
                  <a:tcPr marT="45713" marB="4571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4"/>
                  </a:ext>
                </a:extLst>
              </a:tr>
            </a:tbl>
          </a:graphicData>
        </a:graphic>
      </p:graphicFrame>
      <p:sp>
        <p:nvSpPr>
          <p:cNvPr id="223266" name="Rectangle 2"/>
          <p:cNvSpPr>
            <a:spLocks noGrp="1" noChangeArrowheads="1"/>
          </p:cNvSpPr>
          <p:nvPr>
            <p:ph type="title"/>
          </p:nvPr>
        </p:nvSpPr>
        <p:spPr>
          <a:xfrm>
            <a:off x="914400" y="304800"/>
            <a:ext cx="6400800" cy="1143000"/>
          </a:xfrm>
        </p:spPr>
        <p:txBody>
          <a:bodyPr/>
          <a:lstStyle/>
          <a:p>
            <a:pPr algn="l" eaLnBrk="1" hangingPunct="1"/>
            <a:r>
              <a:rPr lang="en-US" altLang="en-US" sz="4000"/>
              <a:t> Why Technique </a:t>
            </a:r>
            <a:r>
              <a:rPr lang="en-US" altLang="en-US" sz="4000">
                <a:solidFill>
                  <a:schemeClr val="tx1"/>
                </a:solidFill>
              </a:rPr>
              <a:t>Example</a:t>
            </a:r>
          </a:p>
        </p:txBody>
      </p:sp>
      <p:sp>
        <p:nvSpPr>
          <p:cNvPr id="223267" name="Line 21"/>
          <p:cNvSpPr>
            <a:spLocks noChangeShapeType="1"/>
          </p:cNvSpPr>
          <p:nvPr/>
        </p:nvSpPr>
        <p:spPr bwMode="auto">
          <a:xfrm>
            <a:off x="2133600" y="2895600"/>
            <a:ext cx="0" cy="21336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68" name="Line 22"/>
          <p:cNvSpPr>
            <a:spLocks noChangeShapeType="1"/>
          </p:cNvSpPr>
          <p:nvPr/>
        </p:nvSpPr>
        <p:spPr bwMode="auto">
          <a:xfrm>
            <a:off x="2133600" y="2895600"/>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69" name="Line 16"/>
          <p:cNvSpPr>
            <a:spLocks noChangeShapeType="1"/>
          </p:cNvSpPr>
          <p:nvPr/>
        </p:nvSpPr>
        <p:spPr bwMode="auto">
          <a:xfrm>
            <a:off x="2133600" y="3657600"/>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70" name="Line 10"/>
          <p:cNvSpPr>
            <a:spLocks noChangeShapeType="1"/>
          </p:cNvSpPr>
          <p:nvPr/>
        </p:nvSpPr>
        <p:spPr bwMode="auto">
          <a:xfrm>
            <a:off x="2133600" y="4267200"/>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71" name="Line 5"/>
          <p:cNvSpPr>
            <a:spLocks noChangeShapeType="1"/>
          </p:cNvSpPr>
          <p:nvPr/>
        </p:nvSpPr>
        <p:spPr bwMode="auto">
          <a:xfrm>
            <a:off x="2133600" y="5029200"/>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72" name="Line 17"/>
          <p:cNvSpPr>
            <a:spLocks noChangeShapeType="1"/>
          </p:cNvSpPr>
          <p:nvPr/>
        </p:nvSpPr>
        <p:spPr bwMode="auto">
          <a:xfrm>
            <a:off x="3200400" y="3505200"/>
            <a:ext cx="152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73" name="Line 20"/>
          <p:cNvSpPr>
            <a:spLocks noChangeShapeType="1"/>
          </p:cNvSpPr>
          <p:nvPr/>
        </p:nvSpPr>
        <p:spPr bwMode="auto">
          <a:xfrm>
            <a:off x="3352800" y="3429000"/>
            <a:ext cx="0" cy="152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74" name="Line 18"/>
          <p:cNvSpPr>
            <a:spLocks noChangeShapeType="1"/>
          </p:cNvSpPr>
          <p:nvPr/>
        </p:nvSpPr>
        <p:spPr bwMode="auto">
          <a:xfrm>
            <a:off x="3352800" y="3429000"/>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75" name="Line 19"/>
          <p:cNvSpPr>
            <a:spLocks noChangeShapeType="1"/>
          </p:cNvSpPr>
          <p:nvPr/>
        </p:nvSpPr>
        <p:spPr bwMode="auto">
          <a:xfrm>
            <a:off x="3352800" y="3581400"/>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76" name="Line 11"/>
          <p:cNvSpPr>
            <a:spLocks noChangeShapeType="1"/>
          </p:cNvSpPr>
          <p:nvPr/>
        </p:nvSpPr>
        <p:spPr bwMode="auto">
          <a:xfrm>
            <a:off x="3048000" y="4267200"/>
            <a:ext cx="4572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77" name="Line 12"/>
          <p:cNvSpPr>
            <a:spLocks noChangeShapeType="1"/>
          </p:cNvSpPr>
          <p:nvPr/>
        </p:nvSpPr>
        <p:spPr bwMode="auto">
          <a:xfrm>
            <a:off x="5867400" y="4114800"/>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78" name="Line 14"/>
          <p:cNvSpPr>
            <a:spLocks noChangeShapeType="1"/>
          </p:cNvSpPr>
          <p:nvPr/>
        </p:nvSpPr>
        <p:spPr bwMode="auto">
          <a:xfrm>
            <a:off x="5227638" y="4297363"/>
            <a:ext cx="82232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79" name="Line 13"/>
          <p:cNvSpPr>
            <a:spLocks noChangeShapeType="1"/>
          </p:cNvSpPr>
          <p:nvPr/>
        </p:nvSpPr>
        <p:spPr bwMode="auto">
          <a:xfrm>
            <a:off x="5867400" y="4481513"/>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80" name="Line 15"/>
          <p:cNvSpPr>
            <a:spLocks noChangeShapeType="1"/>
          </p:cNvSpPr>
          <p:nvPr/>
        </p:nvSpPr>
        <p:spPr bwMode="auto">
          <a:xfrm>
            <a:off x="5867400" y="4114800"/>
            <a:ext cx="0" cy="36671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81" name="Line 6"/>
          <p:cNvSpPr>
            <a:spLocks noChangeShapeType="1"/>
          </p:cNvSpPr>
          <p:nvPr/>
        </p:nvSpPr>
        <p:spPr bwMode="auto">
          <a:xfrm>
            <a:off x="3124200" y="4953000"/>
            <a:ext cx="19843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82" name="Line 7"/>
          <p:cNvSpPr>
            <a:spLocks noChangeShapeType="1"/>
          </p:cNvSpPr>
          <p:nvPr/>
        </p:nvSpPr>
        <p:spPr bwMode="auto">
          <a:xfrm>
            <a:off x="3352800" y="4800600"/>
            <a:ext cx="0" cy="304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83" name="Line 8"/>
          <p:cNvSpPr>
            <a:spLocks noChangeShapeType="1"/>
          </p:cNvSpPr>
          <p:nvPr/>
        </p:nvSpPr>
        <p:spPr bwMode="auto">
          <a:xfrm>
            <a:off x="3352800" y="4800600"/>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84" name="Line 9"/>
          <p:cNvSpPr>
            <a:spLocks noChangeShapeType="1"/>
          </p:cNvSpPr>
          <p:nvPr/>
        </p:nvSpPr>
        <p:spPr bwMode="auto">
          <a:xfrm>
            <a:off x="3352800" y="5105400"/>
            <a:ext cx="18256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23285" name="Rectangle 23"/>
          <p:cNvSpPr>
            <a:spLocks noChangeArrowheads="1"/>
          </p:cNvSpPr>
          <p:nvPr/>
        </p:nvSpPr>
        <p:spPr bwMode="auto">
          <a:xfrm>
            <a:off x="0" y="1633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1800" u="none"/>
          </a:p>
        </p:txBody>
      </p:sp>
      <p:sp>
        <p:nvSpPr>
          <p:cNvPr id="223286" name="Rectangle 28"/>
          <p:cNvSpPr>
            <a:spLocks noChangeArrowheads="1"/>
          </p:cNvSpPr>
          <p:nvPr/>
        </p:nvSpPr>
        <p:spPr bwMode="auto">
          <a:xfrm>
            <a:off x="0" y="1633538"/>
            <a:ext cx="20923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23287" name="Rectangle 33"/>
          <p:cNvSpPr>
            <a:spLocks noChangeArrowheads="1"/>
          </p:cNvSpPr>
          <p:nvPr/>
        </p:nvSpPr>
        <p:spPr bwMode="auto">
          <a:xfrm>
            <a:off x="0" y="1633538"/>
            <a:ext cx="20923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23288" name="Rectangle 38"/>
          <p:cNvSpPr>
            <a:spLocks noChangeArrowheads="1"/>
          </p:cNvSpPr>
          <p:nvPr/>
        </p:nvSpPr>
        <p:spPr bwMode="auto">
          <a:xfrm>
            <a:off x="0" y="1633538"/>
            <a:ext cx="20923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23289" name="Rectangle 43"/>
          <p:cNvSpPr>
            <a:spLocks noChangeArrowheads="1"/>
          </p:cNvSpPr>
          <p:nvPr/>
        </p:nvSpPr>
        <p:spPr bwMode="auto">
          <a:xfrm>
            <a:off x="0" y="1633538"/>
            <a:ext cx="209232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23290" name="Rectangle 157"/>
          <p:cNvSpPr>
            <a:spLocks noChangeArrowheads="1"/>
          </p:cNvSpPr>
          <p:nvPr/>
        </p:nvSpPr>
        <p:spPr bwMode="auto">
          <a:xfrm>
            <a:off x="0" y="5222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1800" u="none"/>
          </a:p>
        </p:txBody>
      </p:sp>
      <p:sp>
        <p:nvSpPr>
          <p:cNvPr id="223291" name="Text Box 179"/>
          <p:cNvSpPr txBox="1">
            <a:spLocks noChangeArrowheads="1"/>
          </p:cNvSpPr>
          <p:nvPr/>
        </p:nvSpPr>
        <p:spPr bwMode="auto">
          <a:xfrm>
            <a:off x="609600" y="1524000"/>
            <a:ext cx="7848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b="1" i="1" u="none">
                <a:latin typeface="Times New Roman" panose="02020603050405020304" pitchFamily="18" charset="0"/>
              </a:rPr>
              <a:t>WHY AREN'T SUPPLY ORDERS FILLED ON TIME</a:t>
            </a:r>
          </a:p>
        </p:txBody>
      </p:sp>
      <p:sp>
        <p:nvSpPr>
          <p:cNvPr id="223292" name="Rectangle 180"/>
          <p:cNvSpPr>
            <a:spLocks noChangeArrowheads="1"/>
          </p:cNvSpPr>
          <p:nvPr/>
        </p:nvSpPr>
        <p:spPr bwMode="auto">
          <a:xfrm>
            <a:off x="304800" y="5410200"/>
            <a:ext cx="868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2400" b="1" u="none">
                <a:solidFill>
                  <a:schemeClr val="accent2"/>
                </a:solidFill>
                <a:latin typeface="Times New Roman" panose="02020603050405020304" pitchFamily="18" charset="0"/>
              </a:rPr>
              <a:t>This shows the use of the Why Technique with the Tree Diagram.</a:t>
            </a:r>
          </a:p>
        </p:txBody>
      </p:sp>
      <p:pic>
        <p:nvPicPr>
          <p:cNvPr id="223293" name="Picture 181"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6096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838200" y="0"/>
            <a:ext cx="6629400" cy="838200"/>
          </a:xfrm>
        </p:spPr>
        <p:txBody>
          <a:bodyPr/>
          <a:lstStyle/>
          <a:p>
            <a:pPr algn="l" eaLnBrk="1" hangingPunct="1"/>
            <a:r>
              <a:rPr lang="en-US" altLang="en-US" sz="4000"/>
              <a:t>Why Technique Example</a:t>
            </a:r>
          </a:p>
        </p:txBody>
      </p:sp>
      <p:pic>
        <p:nvPicPr>
          <p:cNvPr id="224259" name="Picture 3" descr="5 Whys Systematic Fail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838200"/>
            <a:ext cx="807720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4260" name="Text Box 4"/>
          <p:cNvSpPr txBox="1">
            <a:spLocks noChangeArrowheads="1"/>
          </p:cNvSpPr>
          <p:nvPr/>
        </p:nvSpPr>
        <p:spPr bwMode="auto">
          <a:xfrm>
            <a:off x="457200" y="5791200"/>
            <a:ext cx="8229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b="1" u="none">
                <a:solidFill>
                  <a:schemeClr val="accent2"/>
                </a:solidFill>
                <a:latin typeface="Times New Roman" panose="02020603050405020304" pitchFamily="18" charset="0"/>
              </a:rPr>
              <a:t>Deal with that within our power &amp; communicate without fear that which must be dealt with at a higher level!</a:t>
            </a:r>
          </a:p>
        </p:txBody>
      </p:sp>
      <p:pic>
        <p:nvPicPr>
          <p:cNvPr id="224261" name="Picture 5" descr="CHECKMR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 y="1524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838200" y="152400"/>
            <a:ext cx="6934200" cy="838200"/>
          </a:xfrm>
        </p:spPr>
        <p:txBody>
          <a:bodyPr/>
          <a:lstStyle/>
          <a:p>
            <a:pPr algn="l" eaLnBrk="1" hangingPunct="1"/>
            <a:r>
              <a:rPr lang="en-US" altLang="en-US" sz="4000"/>
              <a:t>Why Technique</a:t>
            </a:r>
            <a:r>
              <a:rPr lang="en-US" altLang="en-US"/>
              <a:t> </a:t>
            </a:r>
            <a:r>
              <a:rPr lang="en-US" altLang="en-US" sz="4000"/>
              <a:t>Example</a:t>
            </a:r>
          </a:p>
        </p:txBody>
      </p:sp>
      <p:pic>
        <p:nvPicPr>
          <p:cNvPr id="225283" name="Picture 5" descr="ROOT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838200"/>
            <a:ext cx="86233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284" name="Picture 6" descr="CHECKMR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 y="3048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285" name="Text Box 7"/>
          <p:cNvSpPr txBox="1">
            <a:spLocks noChangeArrowheads="1"/>
          </p:cNvSpPr>
          <p:nvPr/>
        </p:nvSpPr>
        <p:spPr bwMode="auto">
          <a:xfrm>
            <a:off x="1295400" y="5562600"/>
            <a:ext cx="6705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b="1" i="1" u="none">
                <a:solidFill>
                  <a:schemeClr val="accent2"/>
                </a:solidFill>
              </a:rPr>
              <a:t>A “why technique” that combines some affinity diagramming structure and classification…</a:t>
            </a:r>
          </a:p>
        </p:txBody>
      </p:sp>
      <p:sp>
        <p:nvSpPr>
          <p:cNvPr id="225286" name="AutoShape 8">
            <a:hlinkClick r:id="rId5" action="ppaction://hlinksldjump" highlightClick="1"/>
          </p:cNvPr>
          <p:cNvSpPr>
            <a:spLocks noChangeArrowheads="1"/>
          </p:cNvSpPr>
          <p:nvPr/>
        </p:nvSpPr>
        <p:spPr bwMode="auto">
          <a:xfrm>
            <a:off x="304800" y="6019800"/>
            <a:ext cx="3048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l" eaLnBrk="1" hangingPunct="1"/>
            <a:r>
              <a:rPr lang="en-US" altLang="en-US" sz="4000"/>
              <a:t>     NP Control Chart</a:t>
            </a:r>
          </a:p>
        </p:txBody>
      </p:sp>
      <p:sp>
        <p:nvSpPr>
          <p:cNvPr id="24579" name="Rectangle 3"/>
          <p:cNvSpPr>
            <a:spLocks noGrp="1" noChangeArrowheads="1"/>
          </p:cNvSpPr>
          <p:nvPr>
            <p:ph type="body" sz="half" idx="1"/>
          </p:nvPr>
        </p:nvSpPr>
        <p:spPr>
          <a:xfrm>
            <a:off x="609600" y="1295400"/>
            <a:ext cx="7924800" cy="4525963"/>
          </a:xfrm>
        </p:spPr>
        <p:txBody>
          <a:bodyPr/>
          <a:lstStyle/>
          <a:p>
            <a:pPr marL="0" indent="0" eaLnBrk="1" hangingPunct="1">
              <a:lnSpc>
                <a:spcPct val="90000"/>
              </a:lnSpc>
              <a:buFontTx/>
              <a:buNone/>
            </a:pPr>
            <a:r>
              <a:rPr lang="en-US" altLang="en-US" sz="2400" b="1">
                <a:latin typeface="Times New Roman" panose="02020603050405020304" pitchFamily="18" charset="0"/>
              </a:rPr>
              <a:t>When it is Used?</a:t>
            </a:r>
          </a:p>
          <a:p>
            <a:pPr marL="0" indent="0" eaLnBrk="1" hangingPunct="1">
              <a:lnSpc>
                <a:spcPct val="90000"/>
              </a:lnSpc>
              <a:buFontTx/>
              <a:buNone/>
            </a:pPr>
            <a:endParaRPr lang="en-US" altLang="en-US" sz="900" b="1">
              <a:latin typeface="Times New Roman" panose="02020603050405020304" pitchFamily="18" charset="0"/>
            </a:endParaRPr>
          </a:p>
          <a:p>
            <a:pPr marL="0" indent="0" algn="ctr" eaLnBrk="1" hangingPunct="1">
              <a:lnSpc>
                <a:spcPct val="90000"/>
              </a:lnSpc>
              <a:buFontTx/>
              <a:buNone/>
            </a:pPr>
            <a:r>
              <a:rPr lang="en-US" altLang="en-US" sz="2000" b="1" i="1">
                <a:latin typeface="Times New Roman" panose="02020603050405020304" pitchFamily="18" charset="0"/>
              </a:rPr>
              <a:t>Use a np chart when you can answer </a:t>
            </a:r>
            <a:r>
              <a:rPr lang="en-US" altLang="en-US" sz="2000" b="1" i="1" u="sng">
                <a:latin typeface="Times New Roman" panose="02020603050405020304" pitchFamily="18" charset="0"/>
              </a:rPr>
              <a:t>yes</a:t>
            </a:r>
            <a:r>
              <a:rPr lang="en-US" altLang="en-US" sz="2000" b="1" i="1">
                <a:latin typeface="Times New Roman" panose="02020603050405020304" pitchFamily="18" charset="0"/>
              </a:rPr>
              <a:t> to all these questions:</a:t>
            </a:r>
          </a:p>
          <a:p>
            <a:pPr marL="0" indent="0" algn="ctr" eaLnBrk="1" hangingPunct="1">
              <a:lnSpc>
                <a:spcPct val="90000"/>
              </a:lnSpc>
              <a:buFontTx/>
              <a:buNone/>
            </a:pPr>
            <a:endParaRPr lang="en-US" altLang="en-US" sz="800" b="1" i="1">
              <a:latin typeface="Times New Roman" panose="02020603050405020304" pitchFamily="18" charset="0"/>
            </a:endParaRPr>
          </a:p>
          <a:p>
            <a:pPr marL="1028700" lvl="1" indent="-457200" eaLnBrk="1" hangingPunct="1">
              <a:lnSpc>
                <a:spcPct val="90000"/>
              </a:lnSpc>
              <a:buFontTx/>
              <a:buAutoNum type="arabicPeriod"/>
            </a:pPr>
            <a:r>
              <a:rPr lang="en-US" altLang="en-US" sz="2000" b="1" i="1">
                <a:solidFill>
                  <a:schemeClr val="accent2"/>
                </a:solidFill>
                <a:latin typeface="Times New Roman" panose="02020603050405020304" pitchFamily="18" charset="0"/>
              </a:rPr>
              <a:t>Do you need system stability?</a:t>
            </a:r>
          </a:p>
          <a:p>
            <a:pPr marL="1028700" lvl="1" indent="-457200" eaLnBrk="1" hangingPunct="1">
              <a:lnSpc>
                <a:spcPct val="90000"/>
              </a:lnSpc>
              <a:buFontTx/>
              <a:buAutoNum type="arabicPeriod"/>
            </a:pPr>
            <a:r>
              <a:rPr lang="en-US" altLang="en-US" sz="2000" b="1" i="1">
                <a:solidFill>
                  <a:schemeClr val="accent2"/>
                </a:solidFill>
                <a:latin typeface="Times New Roman" panose="02020603050405020304" pitchFamily="18" charset="0"/>
              </a:rPr>
              <a:t>Is the data the number of nonconforming items in a subgroup?</a:t>
            </a:r>
          </a:p>
          <a:p>
            <a:pPr marL="1028700" lvl="1" indent="-457200" eaLnBrk="1" hangingPunct="1">
              <a:lnSpc>
                <a:spcPct val="90000"/>
              </a:lnSpc>
              <a:buFontTx/>
              <a:buAutoNum type="arabicPeriod"/>
            </a:pPr>
            <a:r>
              <a:rPr lang="en-US" altLang="en-US" sz="2000" b="1" i="1">
                <a:solidFill>
                  <a:schemeClr val="accent2"/>
                </a:solidFill>
                <a:latin typeface="Times New Roman" panose="02020603050405020304" pitchFamily="18" charset="0"/>
              </a:rPr>
              <a:t>Are all subgroups the same?</a:t>
            </a:r>
          </a:p>
          <a:p>
            <a:pPr marL="1028700" lvl="1" indent="-457200" eaLnBrk="1" hangingPunct="1">
              <a:lnSpc>
                <a:spcPct val="90000"/>
              </a:lnSpc>
              <a:buFontTx/>
              <a:buAutoNum type="arabicPeriod"/>
            </a:pPr>
            <a:r>
              <a:rPr lang="en-US" altLang="en-US" sz="2000" b="1" i="1">
                <a:solidFill>
                  <a:schemeClr val="accent2"/>
                </a:solidFill>
                <a:latin typeface="Times New Roman" panose="02020603050405020304" pitchFamily="18" charset="0"/>
              </a:rPr>
              <a:t>Are there only two outcomes, good/bad, pass/fail. Etc.</a:t>
            </a: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Has the characteristic being charted been “Operationally Defined” prior to the data collection?</a:t>
            </a:r>
          </a:p>
          <a:p>
            <a:pPr marL="1028700" lvl="1" indent="-457200" eaLnBrk="1" hangingPunct="1">
              <a:lnSpc>
                <a:spcPct val="90000"/>
              </a:lnSpc>
              <a:buFontTx/>
              <a:buAutoNum type="arabicPeriod"/>
            </a:pPr>
            <a:r>
              <a:rPr lang="en-US" altLang="en-US" sz="2000" b="1" i="1">
                <a:solidFill>
                  <a:schemeClr val="accent2"/>
                </a:solidFill>
                <a:latin typeface="Times New Roman" panose="02020603050405020304" pitchFamily="18" charset="0"/>
              </a:rPr>
              <a:t>Is the time order of the preserves?</a:t>
            </a:r>
          </a:p>
          <a:p>
            <a:pPr marL="1028700" lvl="1" indent="-457200" eaLnBrk="1" hangingPunct="1">
              <a:lnSpc>
                <a:spcPct val="90000"/>
              </a:lnSpc>
              <a:buFontTx/>
              <a:buAutoNum type="arabicPeriod"/>
            </a:pPr>
            <a:endParaRPr lang="en-US" altLang="en-US" sz="2000" b="1" i="1">
              <a:solidFill>
                <a:schemeClr val="accent2"/>
              </a:solidFill>
              <a:latin typeface="Times New Roman" panose="02020603050405020304" pitchFamily="18" charset="0"/>
            </a:endParaRPr>
          </a:p>
          <a:p>
            <a:pPr marL="0" indent="0" eaLnBrk="1" hangingPunct="1">
              <a:lnSpc>
                <a:spcPct val="90000"/>
              </a:lnSpc>
              <a:buFontTx/>
              <a:buNone/>
            </a:pPr>
            <a:r>
              <a:rPr lang="en-US" altLang="en-US" sz="2400" b="1" i="1">
                <a:solidFill>
                  <a:schemeClr val="accent2"/>
                </a:solidFill>
                <a:latin typeface="Times New Roman" panose="02020603050405020304" pitchFamily="18" charset="0"/>
              </a:rPr>
              <a:t>Order is important as analysis and chart interpretation rules will not apply!  </a:t>
            </a:r>
          </a:p>
          <a:p>
            <a:pPr marL="0" indent="0" eaLnBrk="1" hangingPunct="1">
              <a:lnSpc>
                <a:spcPct val="90000"/>
              </a:lnSpc>
              <a:buFontTx/>
              <a:buAutoNum type="arabicPeriod"/>
            </a:pPr>
            <a:endParaRPr lang="en-US" altLang="en-US" sz="2400" b="1" i="1">
              <a:solidFill>
                <a:schemeClr val="accent2"/>
              </a:solidFill>
              <a:latin typeface="Times New Roman" panose="02020603050405020304" pitchFamily="18" charset="0"/>
            </a:endParaRPr>
          </a:p>
        </p:txBody>
      </p:sp>
      <p:pic>
        <p:nvPicPr>
          <p:cNvPr id="24580"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810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 Box 5"/>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24582" name="Rectangle 6"/>
          <p:cNvSpPr>
            <a:spLocks noChangeArrowheads="1"/>
          </p:cNvSpPr>
          <p:nvPr/>
        </p:nvSpPr>
        <p:spPr bwMode="auto">
          <a:xfrm>
            <a:off x="6858000" y="6248400"/>
            <a:ext cx="19748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NP Control Chart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28600"/>
            <a:ext cx="8534400" cy="60960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3" name="Rectangle 3"/>
          <p:cNvSpPr>
            <a:spLocks noGrp="1" noChangeArrowheads="1"/>
          </p:cNvSpPr>
          <p:nvPr>
            <p:ph type="title" idx="4294967295"/>
          </p:nvPr>
        </p:nvSpPr>
        <p:spPr>
          <a:xfrm>
            <a:off x="6934200" y="6324600"/>
            <a:ext cx="2057400" cy="411163"/>
          </a:xfrm>
        </p:spPr>
        <p:txBody>
          <a:bodyPr/>
          <a:lstStyle/>
          <a:p>
            <a:pPr eaLnBrk="1" hangingPunct="1"/>
            <a:r>
              <a:rPr lang="en-US" altLang="en-US" sz="1800"/>
              <a:t>NP Control Chart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8"/>
          <p:cNvSpPr>
            <a:spLocks noChangeArrowheads="1"/>
          </p:cNvSpPr>
          <p:nvPr/>
        </p:nvSpPr>
        <p:spPr bwMode="auto">
          <a:xfrm>
            <a:off x="304800" y="304800"/>
            <a:ext cx="8534400" cy="5638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2662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447800"/>
            <a:ext cx="85344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457200"/>
            <a:ext cx="4876800"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9" name="Text Box 4"/>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26630" name="Rectangle 7"/>
          <p:cNvSpPr>
            <a:spLocks noGrp="1" noChangeArrowheads="1"/>
          </p:cNvSpPr>
          <p:nvPr>
            <p:ph type="title" idx="4294967295"/>
          </p:nvPr>
        </p:nvSpPr>
        <p:spPr>
          <a:xfrm>
            <a:off x="5715000" y="6248400"/>
            <a:ext cx="3200400" cy="411163"/>
          </a:xfrm>
        </p:spPr>
        <p:txBody>
          <a:bodyPr/>
          <a:lstStyle/>
          <a:p>
            <a:pPr eaLnBrk="1" hangingPunct="1"/>
            <a:r>
              <a:rPr lang="en-US" altLang="en-US" sz="1800"/>
              <a:t>NP Control Chart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ChangeArrowheads="1"/>
          </p:cNvSpPr>
          <p:nvPr/>
        </p:nvSpPr>
        <p:spPr bwMode="auto">
          <a:xfrm>
            <a:off x="304800" y="152400"/>
            <a:ext cx="8534400" cy="6096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276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219200"/>
            <a:ext cx="66675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2400"/>
            <a:ext cx="4876800"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3" name="Text Box 4"/>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27654" name="Rectangle 6"/>
          <p:cNvSpPr>
            <a:spLocks noGrp="1" noChangeArrowheads="1"/>
          </p:cNvSpPr>
          <p:nvPr>
            <p:ph type="title" idx="4294967295"/>
          </p:nvPr>
        </p:nvSpPr>
        <p:spPr>
          <a:xfrm>
            <a:off x="6781800" y="6248400"/>
            <a:ext cx="2209800" cy="334963"/>
          </a:xfrm>
        </p:spPr>
        <p:txBody>
          <a:bodyPr/>
          <a:lstStyle/>
          <a:p>
            <a:pPr eaLnBrk="1" hangingPunct="1"/>
            <a:r>
              <a:rPr lang="en-US" altLang="en-US" sz="1600"/>
              <a:t>NP Control Chart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92075"/>
            <a:ext cx="8458200" cy="676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5" name="Text Box 3"/>
          <p:cNvSpPr txBox="1">
            <a:spLocks noChangeArrowheads="1"/>
          </p:cNvSpPr>
          <p:nvPr/>
        </p:nvSpPr>
        <p:spPr bwMode="auto">
          <a:xfrm>
            <a:off x="762000" y="533400"/>
            <a:ext cx="7696200" cy="17684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b="1" i="1" u="none">
                <a:solidFill>
                  <a:schemeClr val="accent2"/>
                </a:solidFill>
                <a:latin typeface="Times New Roman" panose="02020603050405020304" pitchFamily="18" charset="0"/>
              </a:rPr>
              <a:t>Teams are encouraged to use tools to reduce time, calculation errors, and to standardize the descriptive geometry or chart format. My choice is Microsoft Excel or Minitab.</a:t>
            </a:r>
          </a:p>
          <a:p>
            <a:pPr eaLnBrk="1" hangingPunct="1">
              <a:spcBef>
                <a:spcPct val="50000"/>
              </a:spcBef>
            </a:pPr>
            <a:r>
              <a:rPr lang="en-US" altLang="en-US" sz="2000" b="1" i="1" u="none">
                <a:solidFill>
                  <a:schemeClr val="accent2"/>
                </a:solidFill>
                <a:latin typeface="Times New Roman" panose="02020603050405020304" pitchFamily="18" charset="0"/>
              </a:rPr>
              <a:t>I would not limit any team to these choice, but offer the following examples!</a:t>
            </a:r>
          </a:p>
        </p:txBody>
      </p:sp>
      <p:sp>
        <p:nvSpPr>
          <p:cNvPr id="28676" name="Text Box 4"/>
          <p:cNvSpPr txBox="1">
            <a:spLocks noChangeArrowheads="1"/>
          </p:cNvSpPr>
          <p:nvPr/>
        </p:nvSpPr>
        <p:spPr bwMode="auto">
          <a:xfrm>
            <a:off x="838200" y="5638800"/>
            <a:ext cx="7620000" cy="37623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accent2"/>
                </a:solidFill>
                <a:latin typeface="Times New Roman" panose="02020603050405020304" pitchFamily="18" charset="0"/>
              </a:rPr>
              <a:t>Note: This is an older version, but CSCC has current versions of this software</a:t>
            </a:r>
          </a:p>
        </p:txBody>
      </p:sp>
      <p:sp>
        <p:nvSpPr>
          <p:cNvPr id="28677" name="Text Box 5"/>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28678" name="Rectangle 7"/>
          <p:cNvSpPr>
            <a:spLocks noGrp="1" noChangeArrowheads="1"/>
          </p:cNvSpPr>
          <p:nvPr>
            <p:ph type="title" idx="4294967295"/>
          </p:nvPr>
        </p:nvSpPr>
        <p:spPr>
          <a:xfrm>
            <a:off x="5715000" y="6324600"/>
            <a:ext cx="3048000" cy="228600"/>
          </a:xfrm>
        </p:spPr>
        <p:txBody>
          <a:bodyPr/>
          <a:lstStyle/>
          <a:p>
            <a:pPr eaLnBrk="1" hangingPunct="1"/>
            <a:r>
              <a:rPr lang="en-US" altLang="en-US" sz="1600"/>
              <a:t>NP Control Chart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52400"/>
            <a:ext cx="8153400" cy="652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699" name="Text Box 5"/>
          <p:cNvSpPr txBox="1">
            <a:spLocks noChangeArrowheads="1"/>
          </p:cNvSpPr>
          <p:nvPr/>
        </p:nvSpPr>
        <p:spPr bwMode="auto">
          <a:xfrm>
            <a:off x="5334000" y="1066800"/>
            <a:ext cx="3200400" cy="83185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400" b="1" u="none">
                <a:solidFill>
                  <a:schemeClr val="accent2"/>
                </a:solidFill>
                <a:latin typeface="Times New Roman" panose="02020603050405020304" pitchFamily="18" charset="0"/>
              </a:rPr>
              <a:t>Microsoft Excel &amp; Minitab Example</a:t>
            </a:r>
          </a:p>
        </p:txBody>
      </p:sp>
      <p:sp>
        <p:nvSpPr>
          <p:cNvPr id="29700" name="Text Box 6"/>
          <p:cNvSpPr txBox="1">
            <a:spLocks noChangeArrowheads="1"/>
          </p:cNvSpPr>
          <p:nvPr/>
        </p:nvSpPr>
        <p:spPr bwMode="auto">
          <a:xfrm>
            <a:off x="5334000" y="2286000"/>
            <a:ext cx="3505200" cy="3452813"/>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b="1" u="none">
                <a:solidFill>
                  <a:schemeClr val="accent2"/>
                </a:solidFill>
                <a:latin typeface="Times New Roman" panose="02020603050405020304" pitchFamily="18" charset="0"/>
              </a:rPr>
              <a:t>First collect and record your data in MS Excel</a:t>
            </a:r>
          </a:p>
          <a:p>
            <a:pPr eaLnBrk="1" hangingPunct="1">
              <a:spcBef>
                <a:spcPct val="50000"/>
              </a:spcBef>
            </a:pPr>
            <a:r>
              <a:rPr lang="en-US" altLang="en-US" b="1" u="none">
                <a:solidFill>
                  <a:schemeClr val="accent2"/>
                </a:solidFill>
                <a:latin typeface="Times New Roman" panose="02020603050405020304" pitchFamily="18" charset="0"/>
              </a:rPr>
              <a:t>( Histograms and Various Charts can be</a:t>
            </a:r>
            <a:r>
              <a:rPr lang="en-US" altLang="en-US" b="1">
                <a:solidFill>
                  <a:schemeClr val="accent2"/>
                </a:solidFill>
                <a:latin typeface="Times New Roman" panose="02020603050405020304" pitchFamily="18" charset="0"/>
              </a:rPr>
              <a:t> </a:t>
            </a:r>
            <a:r>
              <a:rPr lang="en-US" altLang="en-US" b="1" u="none">
                <a:solidFill>
                  <a:schemeClr val="accent2"/>
                </a:solidFill>
                <a:latin typeface="Times New Roman" panose="02020603050405020304" pitchFamily="18" charset="0"/>
              </a:rPr>
              <a:t>analyzed using Excel)…</a:t>
            </a:r>
          </a:p>
          <a:p>
            <a:pPr eaLnBrk="1" hangingPunct="1">
              <a:spcBef>
                <a:spcPct val="50000"/>
              </a:spcBef>
            </a:pPr>
            <a:r>
              <a:rPr lang="en-US" altLang="en-US" b="1" u="none">
                <a:solidFill>
                  <a:schemeClr val="accent2"/>
                </a:solidFill>
                <a:latin typeface="Times New Roman" panose="02020603050405020304" pitchFamily="18" charset="0"/>
              </a:rPr>
              <a:t>For the attribute chart we copy and paste the data into Minitab for your np chart example!</a:t>
            </a:r>
          </a:p>
        </p:txBody>
      </p:sp>
      <p:sp>
        <p:nvSpPr>
          <p:cNvPr id="29701" name="Rectangle 7"/>
          <p:cNvSpPr>
            <a:spLocks noChangeArrowheads="1"/>
          </p:cNvSpPr>
          <p:nvPr/>
        </p:nvSpPr>
        <p:spPr bwMode="auto">
          <a:xfrm>
            <a:off x="2514600" y="1143000"/>
            <a:ext cx="762000" cy="3733800"/>
          </a:xfrm>
          <a:prstGeom prst="rect">
            <a:avLst/>
          </a:prstGeom>
          <a:noFill/>
          <a:ln w="9525">
            <a:solidFill>
              <a:schemeClr val="tx1"/>
            </a:solidFill>
            <a:prstDash val="dashDot"/>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9702" name="Line 8"/>
          <p:cNvSpPr>
            <a:spLocks noChangeShapeType="1"/>
          </p:cNvSpPr>
          <p:nvPr/>
        </p:nvSpPr>
        <p:spPr bwMode="auto">
          <a:xfrm flipH="1" flipV="1">
            <a:off x="3276600" y="4114800"/>
            <a:ext cx="2057400" cy="914400"/>
          </a:xfrm>
          <a:prstGeom prst="line">
            <a:avLst/>
          </a:prstGeom>
          <a:noFill/>
          <a:ln w="9525">
            <a:solidFill>
              <a:schemeClr val="tx1"/>
            </a:solidFill>
            <a:prstDash val="dashDot"/>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03" name="Line 10"/>
          <p:cNvSpPr>
            <a:spLocks noChangeShapeType="1"/>
          </p:cNvSpPr>
          <p:nvPr/>
        </p:nvSpPr>
        <p:spPr bwMode="auto">
          <a:xfrm flipH="1" flipV="1">
            <a:off x="3276600" y="2209800"/>
            <a:ext cx="20574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9704" name="Text Box 12"/>
          <p:cNvSpPr txBox="1">
            <a:spLocks noChangeArrowheads="1"/>
          </p:cNvSpPr>
          <p:nvPr/>
        </p:nvSpPr>
        <p:spPr bwMode="auto">
          <a:xfrm>
            <a:off x="533400" y="6221413"/>
            <a:ext cx="27432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29705" name="Rectangle 14"/>
          <p:cNvSpPr>
            <a:spLocks noGrp="1" noChangeArrowheads="1"/>
          </p:cNvSpPr>
          <p:nvPr>
            <p:ph type="title" idx="4294967295"/>
          </p:nvPr>
        </p:nvSpPr>
        <p:spPr>
          <a:xfrm>
            <a:off x="6324600" y="6248400"/>
            <a:ext cx="2438400" cy="304800"/>
          </a:xfrm>
          <a:solidFill>
            <a:srgbClr val="FFFFCC"/>
          </a:solidFill>
        </p:spPr>
        <p:txBody>
          <a:bodyPr/>
          <a:lstStyle/>
          <a:p>
            <a:pPr eaLnBrk="1" hangingPunct="1"/>
            <a:r>
              <a:rPr lang="en-US" altLang="en-US" sz="1600"/>
              <a:t>NP Control Chart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2400"/>
            <a:ext cx="8229600" cy="658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3" name="Text Box 3"/>
          <p:cNvSpPr txBox="1">
            <a:spLocks noChangeArrowheads="1"/>
          </p:cNvSpPr>
          <p:nvPr/>
        </p:nvSpPr>
        <p:spPr bwMode="auto">
          <a:xfrm>
            <a:off x="2438400" y="2895600"/>
            <a:ext cx="3962400" cy="110648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t>Paste the data into Minitab then chose “Stats” on the menu bar</a:t>
            </a:r>
          </a:p>
        </p:txBody>
      </p:sp>
      <p:sp>
        <p:nvSpPr>
          <p:cNvPr id="30724" name="Line 4"/>
          <p:cNvSpPr>
            <a:spLocks noChangeShapeType="1"/>
          </p:cNvSpPr>
          <p:nvPr/>
        </p:nvSpPr>
        <p:spPr bwMode="auto">
          <a:xfrm flipH="1" flipV="1">
            <a:off x="1219200" y="457200"/>
            <a:ext cx="2971800" cy="2438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725" name="Text Box 5"/>
          <p:cNvSpPr txBox="1">
            <a:spLocks noChangeArrowheads="1"/>
          </p:cNvSpPr>
          <p:nvPr/>
        </p:nvSpPr>
        <p:spPr bwMode="auto">
          <a:xfrm>
            <a:off x="533400" y="6221413"/>
            <a:ext cx="27432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30726" name="Rectangle 6"/>
          <p:cNvSpPr>
            <a:spLocks noChangeArrowheads="1"/>
          </p:cNvSpPr>
          <p:nvPr/>
        </p:nvSpPr>
        <p:spPr bwMode="auto">
          <a:xfrm>
            <a:off x="6858000" y="6248400"/>
            <a:ext cx="19812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2000" u="none">
              <a:solidFill>
                <a:schemeClr val="tx2"/>
              </a:solidFill>
              <a:latin typeface="Times New Roman" panose="02020603050405020304" pitchFamily="18" charset="0"/>
            </a:endParaRPr>
          </a:p>
        </p:txBody>
      </p:sp>
      <p:sp>
        <p:nvSpPr>
          <p:cNvPr id="30727" name="Rectangle 7"/>
          <p:cNvSpPr>
            <a:spLocks noGrp="1" noChangeArrowheads="1"/>
          </p:cNvSpPr>
          <p:nvPr>
            <p:ph type="title" idx="4294967295"/>
          </p:nvPr>
        </p:nvSpPr>
        <p:spPr>
          <a:xfrm>
            <a:off x="6553200" y="6324600"/>
            <a:ext cx="2590800" cy="274638"/>
          </a:xfrm>
        </p:spPr>
        <p:txBody>
          <a:bodyPr/>
          <a:lstStyle/>
          <a:p>
            <a:pPr eaLnBrk="1" hangingPunct="1"/>
            <a:r>
              <a:rPr lang="en-US" altLang="en-US" sz="2000">
                <a:latin typeface="Times New Roman" panose="02020603050405020304" pitchFamily="18" charset="0"/>
              </a:rPr>
              <a:t>NP Control Chart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2400"/>
            <a:ext cx="8077200" cy="646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7" name="Text Box 3"/>
          <p:cNvSpPr txBox="1">
            <a:spLocks noChangeArrowheads="1"/>
          </p:cNvSpPr>
          <p:nvPr/>
        </p:nvSpPr>
        <p:spPr bwMode="auto">
          <a:xfrm>
            <a:off x="3962400" y="2743200"/>
            <a:ext cx="4114800" cy="771525"/>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b="1" u="none">
                <a:solidFill>
                  <a:schemeClr val="accent2"/>
                </a:solidFill>
              </a:rPr>
              <a:t>After picking Stats, choose control charts, then np  </a:t>
            </a:r>
          </a:p>
        </p:txBody>
      </p:sp>
      <p:sp>
        <p:nvSpPr>
          <p:cNvPr id="31748" name="Line 4"/>
          <p:cNvSpPr>
            <a:spLocks noChangeShapeType="1"/>
          </p:cNvSpPr>
          <p:nvPr/>
        </p:nvSpPr>
        <p:spPr bwMode="auto">
          <a:xfrm>
            <a:off x="1981200" y="990600"/>
            <a:ext cx="2590800" cy="1752600"/>
          </a:xfrm>
          <a:prstGeom prst="line">
            <a:avLst/>
          </a:prstGeom>
          <a:noFill/>
          <a:ln w="9525">
            <a:solidFill>
              <a:schemeClr val="tx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49" name="Line 5"/>
          <p:cNvSpPr>
            <a:spLocks noChangeShapeType="1"/>
          </p:cNvSpPr>
          <p:nvPr/>
        </p:nvSpPr>
        <p:spPr bwMode="auto">
          <a:xfrm flipH="1" flipV="1">
            <a:off x="3352800" y="2971800"/>
            <a:ext cx="6096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0" name="Text Box 6"/>
          <p:cNvSpPr txBox="1">
            <a:spLocks noChangeArrowheads="1"/>
          </p:cNvSpPr>
          <p:nvPr/>
        </p:nvSpPr>
        <p:spPr bwMode="auto">
          <a:xfrm>
            <a:off x="533400" y="6221413"/>
            <a:ext cx="27432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31751" name="Rectangle 7"/>
          <p:cNvSpPr>
            <a:spLocks noChangeArrowheads="1"/>
          </p:cNvSpPr>
          <p:nvPr/>
        </p:nvSpPr>
        <p:spPr bwMode="auto">
          <a:xfrm>
            <a:off x="6781800" y="6248400"/>
            <a:ext cx="20574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2000" u="none">
              <a:solidFill>
                <a:schemeClr val="tx2"/>
              </a:solidFill>
              <a:latin typeface="Times New Roman" panose="02020603050405020304" pitchFamily="18" charset="0"/>
            </a:endParaRPr>
          </a:p>
        </p:txBody>
      </p:sp>
      <p:sp>
        <p:nvSpPr>
          <p:cNvPr id="31752" name="Rectangle 8"/>
          <p:cNvSpPr>
            <a:spLocks noGrp="1" noChangeArrowheads="1"/>
          </p:cNvSpPr>
          <p:nvPr>
            <p:ph type="title" idx="4294967295"/>
          </p:nvPr>
        </p:nvSpPr>
        <p:spPr>
          <a:xfrm>
            <a:off x="6781800" y="6172200"/>
            <a:ext cx="2057400" cy="457200"/>
          </a:xfrm>
        </p:spPr>
        <p:txBody>
          <a:bodyPr/>
          <a:lstStyle/>
          <a:p>
            <a:pPr eaLnBrk="1" hangingPunct="1"/>
            <a:r>
              <a:rPr lang="en-US" altLang="en-US" sz="2000">
                <a:latin typeface="Times New Roman" panose="02020603050405020304" pitchFamily="18" charset="0"/>
              </a:rPr>
              <a:t>NP Control Chart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ChangeArrowheads="1"/>
          </p:cNvSpPr>
          <p:nvPr/>
        </p:nvSpPr>
        <p:spPr bwMode="auto">
          <a:xfrm>
            <a:off x="1066800" y="7861300"/>
            <a:ext cx="48006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br>
              <a:rPr lang="en-US" altLang="en-US" sz="1800" u="none"/>
            </a:br>
            <a:endParaRPr lang="en-US" altLang="en-US" sz="1800" u="none"/>
          </a:p>
          <a:p>
            <a:r>
              <a:rPr lang="en-US" altLang="en-US" sz="1400" b="1" i="1" u="none">
                <a:cs typeface="Times New Roman" panose="02020603050405020304" pitchFamily="18" charset="0"/>
              </a:rPr>
              <a:t>        </a:t>
            </a:r>
            <a:endParaRPr lang="en-US" altLang="en-US" sz="1800" u="none"/>
          </a:p>
        </p:txBody>
      </p:sp>
      <p:graphicFrame>
        <p:nvGraphicFramePr>
          <p:cNvPr id="18578" name="Group 146"/>
          <p:cNvGraphicFramePr>
            <a:graphicFrameLocks noGrp="1"/>
          </p:cNvGraphicFramePr>
          <p:nvPr>
            <p:extLst>
              <p:ext uri="{D42A27DB-BD31-4B8C-83A1-F6EECF244321}">
                <p14:modId xmlns:p14="http://schemas.microsoft.com/office/powerpoint/2010/main" val="2766604011"/>
              </p:ext>
            </p:extLst>
          </p:nvPr>
        </p:nvGraphicFramePr>
        <p:xfrm>
          <a:off x="838200" y="838200"/>
          <a:ext cx="7696200" cy="5278438"/>
        </p:xfrm>
        <a:graphic>
          <a:graphicData uri="http://schemas.openxmlformats.org/drawingml/2006/table">
            <a:tbl>
              <a:tblPr/>
              <a:tblGrid>
                <a:gridCol w="1066800">
                  <a:extLst>
                    <a:ext uri="{9D8B030D-6E8A-4147-A177-3AD203B41FA5}">
                      <a16:colId xmlns:a16="http://schemas.microsoft.com/office/drawing/2014/main" val="20000"/>
                    </a:ext>
                  </a:extLst>
                </a:gridCol>
                <a:gridCol w="3733800">
                  <a:extLst>
                    <a:ext uri="{9D8B030D-6E8A-4147-A177-3AD203B41FA5}">
                      <a16:colId xmlns:a16="http://schemas.microsoft.com/office/drawing/2014/main" val="20001"/>
                    </a:ext>
                  </a:extLst>
                </a:gridCol>
                <a:gridCol w="2895600">
                  <a:extLst>
                    <a:ext uri="{9D8B030D-6E8A-4147-A177-3AD203B41FA5}">
                      <a16:colId xmlns:a16="http://schemas.microsoft.com/office/drawing/2014/main" val="20002"/>
                    </a:ext>
                  </a:extLst>
                </a:gridCol>
              </a:tblGrid>
              <a:tr h="121925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a:ln>
                          <a:noFill/>
                        </a:ln>
                        <a:solidFill>
                          <a:schemeClr val="tx1"/>
                        </a:solidFill>
                        <a:effectLst/>
                        <a:latin typeface="Arial" pitchFamily="34" charset="0"/>
                      </a:endParaRP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sng" strike="noStrike" cap="none" normalizeH="0" baseline="0">
                          <a:ln>
                            <a:noFill/>
                          </a:ln>
                          <a:solidFill>
                            <a:schemeClr val="tx1"/>
                          </a:solidFill>
                          <a:effectLst/>
                          <a:latin typeface="Arial" pitchFamily="34" charset="0"/>
                        </a:rPr>
                        <a:t>Generating ideas and collecting info</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Affinity Diagram</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Brainstorming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Check Sheet</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Force Field Analysis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Interviews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Sampling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Surveys</a:t>
                      </a:r>
                    </a:p>
                  </a:txBody>
                  <a:tcPr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13370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a:ln>
                          <a:noFill/>
                        </a:ln>
                        <a:solidFill>
                          <a:schemeClr val="tx1"/>
                        </a:solidFill>
                        <a:effectLst/>
                        <a:latin typeface="Arial" pitchFamily="34" charset="0"/>
                      </a:endParaRP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sng" strike="noStrike" cap="none" normalizeH="0" baseline="0">
                          <a:ln>
                            <a:noFill/>
                          </a:ln>
                          <a:solidFill>
                            <a:schemeClr val="tx1"/>
                          </a:solidFill>
                          <a:effectLst/>
                          <a:latin typeface="Arial" pitchFamily="34" charset="0"/>
                        </a:rPr>
                        <a:t>Analyzing and displaying data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Attribute Charts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Cause-and -Effect diagram</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Control Chart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Control Chart Interpretation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Flow Chart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Histograms</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Matrix Diagram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Pareto Chart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Relationship Diagrams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Run Chart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Systematic Diagrams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Variable Charts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“Why” Technique </a:t>
                      </a:r>
                    </a:p>
                  </a:txBody>
                  <a:tcPr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0493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a:ln>
                          <a:noFill/>
                        </a:ln>
                        <a:solidFill>
                          <a:schemeClr val="tx1"/>
                        </a:solidFill>
                        <a:effectLst/>
                        <a:latin typeface="Arial" pitchFamily="34" charset="0"/>
                      </a:endParaRP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sng" strike="noStrike" cap="none" normalizeH="0" baseline="0">
                          <a:ln>
                            <a:noFill/>
                          </a:ln>
                          <a:solidFill>
                            <a:schemeClr val="tx1"/>
                          </a:solidFill>
                          <a:effectLst/>
                          <a:latin typeface="Arial" pitchFamily="34" charset="0"/>
                        </a:rPr>
                        <a:t>Reaching consensus</a:t>
                      </a:r>
                      <a:endParaRPr kumimoji="0" lang="en-US" sz="1600" b="0" i="0" u="none" strike="noStrike" cap="none" normalizeH="0" baseline="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Balance Sheet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List Reduction</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Criteria Rating Form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Nominal Group Technique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Weighted Voting</a:t>
                      </a:r>
                    </a:p>
                  </a:txBody>
                  <a:tcPr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205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a:ln>
                          <a:noFill/>
                        </a:ln>
                        <a:solidFill>
                          <a:schemeClr val="tx1"/>
                        </a:solidFill>
                        <a:effectLst/>
                        <a:latin typeface="Arial" pitchFamily="34" charset="0"/>
                      </a:endParaRPr>
                    </a:p>
                  </a:txBody>
                  <a:tcPr marT="45722" marB="4572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sng" strike="noStrike" cap="none" normalizeH="0" baseline="0">
                          <a:ln>
                            <a:noFill/>
                          </a:ln>
                          <a:solidFill>
                            <a:schemeClr val="tx1"/>
                          </a:solidFill>
                          <a:effectLst/>
                          <a:latin typeface="Arial" pitchFamily="34" charset="0"/>
                        </a:rPr>
                        <a:t>Planning actions</a:t>
                      </a:r>
                      <a:endParaRPr kumimoji="0" lang="en-US" sz="1600" b="0" i="0" u="none" strike="noStrike" cap="none" normalizeH="0" baseline="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Flow Chart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a:ln>
                            <a:noFill/>
                          </a:ln>
                          <a:solidFill>
                            <a:schemeClr val="tx1"/>
                          </a:solidFill>
                          <a:effectLst/>
                          <a:latin typeface="Arial" pitchFamily="34" charset="0"/>
                        </a:rPr>
                        <a:t>Gantt Chart</a:t>
                      </a:r>
                    </a:p>
                  </a:txBody>
                  <a:tcPr marT="45722" marB="4572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a:ln>
                            <a:noFill/>
                          </a:ln>
                          <a:solidFill>
                            <a:schemeClr val="tx1"/>
                          </a:solidFill>
                          <a:effectLst/>
                          <a:latin typeface="Arial" pitchFamily="34" charset="0"/>
                        </a:rPr>
                        <a:t>Pert Chart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a:ln>
                            <a:noFill/>
                          </a:ln>
                          <a:solidFill>
                            <a:schemeClr val="tx1"/>
                          </a:solidFill>
                          <a:effectLst/>
                          <a:latin typeface="Arial" pitchFamily="34" charset="0"/>
                        </a:rPr>
                        <a:t>Operational Definition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a:ln>
                            <a:noFill/>
                          </a:ln>
                          <a:solidFill>
                            <a:schemeClr val="tx1"/>
                          </a:solidFill>
                          <a:effectLst/>
                          <a:latin typeface="Arial" pitchFamily="34" charset="0"/>
                        </a:rPr>
                        <a:t>PDCA/DMAIC </a:t>
                      </a:r>
                    </a:p>
                  </a:txBody>
                  <a:tcPr marT="45722" marB="4572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pic>
        <p:nvPicPr>
          <p:cNvPr id="5145"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24384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6" name="Picture 2" descr="BOOK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600" y="5562600"/>
            <a:ext cx="7715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7" name="Picture 3" descr="CHECKMR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42672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8" name="Picture 9" descr="LIGH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19200" y="11430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9" name="AutoShape 137">
            <a:hlinkClick r:id="rId7" action="ppaction://hlinksldjump" highlightClick="1"/>
          </p:cNvPr>
          <p:cNvSpPr>
            <a:spLocks noChangeArrowheads="1"/>
          </p:cNvSpPr>
          <p:nvPr/>
        </p:nvSpPr>
        <p:spPr bwMode="auto">
          <a:xfrm>
            <a:off x="7772400" y="54864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0" name="AutoShape 138">
            <a:hlinkClick r:id="rId8" action="ppaction://hlinksldjump" highlightClick="1"/>
          </p:cNvPr>
          <p:cNvSpPr>
            <a:spLocks noChangeArrowheads="1"/>
          </p:cNvSpPr>
          <p:nvPr/>
        </p:nvSpPr>
        <p:spPr bwMode="auto">
          <a:xfrm>
            <a:off x="6705600" y="29718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1" name="AutoShape 140">
            <a:hlinkClick r:id="rId9" action="ppaction://hlinksldjump" highlightClick="1"/>
          </p:cNvPr>
          <p:cNvSpPr>
            <a:spLocks noChangeArrowheads="1"/>
          </p:cNvSpPr>
          <p:nvPr/>
        </p:nvSpPr>
        <p:spPr bwMode="auto">
          <a:xfrm>
            <a:off x="3505200" y="11430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2" name="AutoShape 141">
            <a:hlinkClick r:id="rId10" action="ppaction://hlinksldjump" highlightClick="1"/>
          </p:cNvPr>
          <p:cNvSpPr>
            <a:spLocks noChangeArrowheads="1"/>
          </p:cNvSpPr>
          <p:nvPr/>
        </p:nvSpPr>
        <p:spPr bwMode="auto">
          <a:xfrm>
            <a:off x="3124200" y="35814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3" name="AutoShape 147">
            <a:hlinkClick r:id="rId11" action="ppaction://hlinksldjump" highlightClick="1"/>
          </p:cNvPr>
          <p:cNvSpPr>
            <a:spLocks noChangeArrowheads="1"/>
          </p:cNvSpPr>
          <p:nvPr/>
        </p:nvSpPr>
        <p:spPr bwMode="auto">
          <a:xfrm>
            <a:off x="4495800" y="26670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4" name="AutoShape 148">
            <a:hlinkClick r:id="rId12" action="ppaction://hlinksldjump" highlightClick="1"/>
          </p:cNvPr>
          <p:cNvSpPr>
            <a:spLocks noChangeArrowheads="1"/>
          </p:cNvSpPr>
          <p:nvPr/>
        </p:nvSpPr>
        <p:spPr bwMode="auto">
          <a:xfrm>
            <a:off x="6781800" y="52578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5" name="AutoShape 149">
            <a:hlinkClick r:id="rId13" action="ppaction://hlinksldjump" highlightClick="1"/>
          </p:cNvPr>
          <p:cNvSpPr>
            <a:spLocks noChangeArrowheads="1"/>
          </p:cNvSpPr>
          <p:nvPr/>
        </p:nvSpPr>
        <p:spPr bwMode="auto">
          <a:xfrm>
            <a:off x="3124200" y="58674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6" name="AutoShape 151">
            <a:hlinkClick r:id="rId14" action="ppaction://hlinksldjump" highlightClick="1"/>
          </p:cNvPr>
          <p:cNvSpPr>
            <a:spLocks noChangeArrowheads="1"/>
          </p:cNvSpPr>
          <p:nvPr/>
        </p:nvSpPr>
        <p:spPr bwMode="auto">
          <a:xfrm>
            <a:off x="3505200" y="14478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7" name="AutoShape 152">
            <a:hlinkClick r:id="rId15" action="ppaction://hlinksldjump" highlightClick="1"/>
          </p:cNvPr>
          <p:cNvSpPr>
            <a:spLocks noChangeArrowheads="1"/>
          </p:cNvSpPr>
          <p:nvPr/>
        </p:nvSpPr>
        <p:spPr bwMode="auto">
          <a:xfrm>
            <a:off x="7239000" y="21336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8" name="AutoShape 153">
            <a:hlinkClick r:id="rId16" action="ppaction://hlinksldjump" highlightClick="1"/>
          </p:cNvPr>
          <p:cNvSpPr>
            <a:spLocks noChangeArrowheads="1"/>
          </p:cNvSpPr>
          <p:nvPr/>
        </p:nvSpPr>
        <p:spPr bwMode="auto">
          <a:xfrm>
            <a:off x="3505200" y="17526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59" name="AutoShape 154">
            <a:hlinkClick r:id="rId17" action="ppaction://hlinksldjump" highlightClick="1"/>
          </p:cNvPr>
          <p:cNvSpPr>
            <a:spLocks noChangeArrowheads="1"/>
          </p:cNvSpPr>
          <p:nvPr/>
        </p:nvSpPr>
        <p:spPr bwMode="auto">
          <a:xfrm>
            <a:off x="3505200" y="23622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60" name="AutoShape 155">
            <a:hlinkClick r:id="rId18" action="ppaction://hlinksldjump" highlightClick="1"/>
          </p:cNvPr>
          <p:cNvSpPr>
            <a:spLocks noChangeArrowheads="1"/>
          </p:cNvSpPr>
          <p:nvPr/>
        </p:nvSpPr>
        <p:spPr bwMode="auto">
          <a:xfrm>
            <a:off x="3505200" y="29718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61" name="AutoShape 156">
            <a:hlinkClick r:id="rId19" action="ppaction://hlinksldjump" highlightClick="1"/>
          </p:cNvPr>
          <p:cNvSpPr>
            <a:spLocks noChangeArrowheads="1"/>
          </p:cNvSpPr>
          <p:nvPr/>
        </p:nvSpPr>
        <p:spPr bwMode="auto">
          <a:xfrm>
            <a:off x="3124200" y="38862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62" name="AutoShape 157">
            <a:hlinkClick r:id="rId20" action="ppaction://hlinksldjump" highlightClick="1"/>
          </p:cNvPr>
          <p:cNvSpPr>
            <a:spLocks noChangeArrowheads="1"/>
          </p:cNvSpPr>
          <p:nvPr/>
        </p:nvSpPr>
        <p:spPr bwMode="auto">
          <a:xfrm>
            <a:off x="7696200" y="42672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63" name="Rectangle 158"/>
          <p:cNvSpPr>
            <a:spLocks noGrp="1" noChangeArrowheads="1"/>
          </p:cNvSpPr>
          <p:nvPr>
            <p:ph type="title" idx="4294967295"/>
          </p:nvPr>
        </p:nvSpPr>
        <p:spPr>
          <a:xfrm>
            <a:off x="533400" y="228600"/>
            <a:ext cx="8001000" cy="487363"/>
          </a:xfrm>
        </p:spPr>
        <p:txBody>
          <a:bodyPr/>
          <a:lstStyle/>
          <a:p>
            <a:pPr eaLnBrk="1" hangingPunct="1"/>
            <a:r>
              <a:rPr lang="en-US" altLang="en-US" sz="2800" b="1" i="1">
                <a:solidFill>
                  <a:schemeClr val="accent2"/>
                </a:solidFill>
              </a:rPr>
              <a:t>Tools &amp; Hyperlinks</a:t>
            </a:r>
          </a:p>
        </p:txBody>
      </p:sp>
      <p:sp>
        <p:nvSpPr>
          <p:cNvPr id="5164" name="AutoShape 159">
            <a:hlinkClick r:id="rId21" action="ppaction://hlinksldjump" highlightClick="1"/>
          </p:cNvPr>
          <p:cNvSpPr>
            <a:spLocks noChangeArrowheads="1"/>
          </p:cNvSpPr>
          <p:nvPr/>
        </p:nvSpPr>
        <p:spPr bwMode="auto">
          <a:xfrm>
            <a:off x="3429000" y="45720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65" name="AutoShape 160">
            <a:hlinkClick r:id="rId10" action="ppaction://hlinksldjump" highlightClick="1"/>
          </p:cNvPr>
          <p:cNvSpPr>
            <a:spLocks noChangeArrowheads="1"/>
          </p:cNvSpPr>
          <p:nvPr/>
        </p:nvSpPr>
        <p:spPr bwMode="auto">
          <a:xfrm>
            <a:off x="3124200" y="55626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66" name="AutoShape 161">
            <a:hlinkClick r:id="rId22" action="ppaction://hlinksldjump" highlightClick="1"/>
          </p:cNvPr>
          <p:cNvSpPr>
            <a:spLocks noChangeArrowheads="1"/>
          </p:cNvSpPr>
          <p:nvPr/>
        </p:nvSpPr>
        <p:spPr bwMode="auto">
          <a:xfrm>
            <a:off x="3429000" y="48768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67" name="AutoShape 162">
            <a:hlinkClick r:id="rId23" action="ppaction://hlinksldjump" highlightClick="1"/>
          </p:cNvPr>
          <p:cNvSpPr>
            <a:spLocks noChangeArrowheads="1"/>
          </p:cNvSpPr>
          <p:nvPr/>
        </p:nvSpPr>
        <p:spPr bwMode="auto">
          <a:xfrm>
            <a:off x="7620000" y="9144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68" name="AutoShape 163">
            <a:hlinkClick r:id="rId24" action="ppaction://hlinksldjump" highlightClick="1"/>
          </p:cNvPr>
          <p:cNvSpPr>
            <a:spLocks noChangeArrowheads="1"/>
          </p:cNvSpPr>
          <p:nvPr/>
        </p:nvSpPr>
        <p:spPr bwMode="auto">
          <a:xfrm>
            <a:off x="7620000" y="12192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69" name="AutoShape 164">
            <a:hlinkClick r:id="rId25" action="ppaction://hlinksldjump" highlightClick="1"/>
          </p:cNvPr>
          <p:cNvSpPr>
            <a:spLocks noChangeArrowheads="1"/>
          </p:cNvSpPr>
          <p:nvPr/>
        </p:nvSpPr>
        <p:spPr bwMode="auto">
          <a:xfrm>
            <a:off x="6705600" y="14478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70" name="AutoShape 165">
            <a:hlinkClick r:id="rId26" action="ppaction://hlinksldjump" highlightClick="1"/>
          </p:cNvPr>
          <p:cNvSpPr>
            <a:spLocks noChangeArrowheads="1"/>
          </p:cNvSpPr>
          <p:nvPr/>
        </p:nvSpPr>
        <p:spPr bwMode="auto">
          <a:xfrm>
            <a:off x="7239000" y="24384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71" name="AutoShape 166">
            <a:hlinkClick r:id="rId27" action="ppaction://hlinksldjump" highlightClick="1"/>
          </p:cNvPr>
          <p:cNvSpPr>
            <a:spLocks noChangeArrowheads="1"/>
          </p:cNvSpPr>
          <p:nvPr/>
        </p:nvSpPr>
        <p:spPr bwMode="auto">
          <a:xfrm>
            <a:off x="4572000" y="32766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72" name="AutoShape 167">
            <a:hlinkClick r:id="rId28" action="ppaction://hlinksldjump" highlightClick="1"/>
          </p:cNvPr>
          <p:cNvSpPr>
            <a:spLocks noChangeArrowheads="1"/>
          </p:cNvSpPr>
          <p:nvPr/>
        </p:nvSpPr>
        <p:spPr bwMode="auto">
          <a:xfrm>
            <a:off x="7696200" y="32766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73" name="AutoShape 168">
            <a:hlinkClick r:id="rId29" action="ppaction://hlinksldjump" highlightClick="1"/>
          </p:cNvPr>
          <p:cNvSpPr>
            <a:spLocks noChangeArrowheads="1"/>
          </p:cNvSpPr>
          <p:nvPr/>
        </p:nvSpPr>
        <p:spPr bwMode="auto">
          <a:xfrm>
            <a:off x="7848600" y="26670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74" name="AutoShape 170">
            <a:hlinkClick r:id="rId30" action="ppaction://hlinksldjump" highlightClick="1"/>
          </p:cNvPr>
          <p:cNvSpPr>
            <a:spLocks noChangeArrowheads="1"/>
          </p:cNvSpPr>
          <p:nvPr/>
        </p:nvSpPr>
        <p:spPr bwMode="auto">
          <a:xfrm>
            <a:off x="7239000" y="35814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75" name="AutoShape 171">
            <a:hlinkClick r:id="rId31" action="ppaction://hlinksldjump" highlightClick="1"/>
          </p:cNvPr>
          <p:cNvSpPr>
            <a:spLocks noChangeArrowheads="1"/>
          </p:cNvSpPr>
          <p:nvPr/>
        </p:nvSpPr>
        <p:spPr bwMode="auto">
          <a:xfrm>
            <a:off x="7391400" y="38862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76" name="AutoShape 172">
            <a:hlinkClick r:id="rId32" action="ppaction://hlinksldjump" highlightClick="1"/>
          </p:cNvPr>
          <p:cNvSpPr>
            <a:spLocks noChangeArrowheads="1"/>
          </p:cNvSpPr>
          <p:nvPr/>
        </p:nvSpPr>
        <p:spPr bwMode="auto">
          <a:xfrm>
            <a:off x="8153400" y="45720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77" name="AutoShape 173">
            <a:hlinkClick r:id="rId33" action="ppaction://hlinksldjump" highlightClick="1"/>
          </p:cNvPr>
          <p:cNvSpPr>
            <a:spLocks noChangeArrowheads="1"/>
          </p:cNvSpPr>
          <p:nvPr/>
        </p:nvSpPr>
        <p:spPr bwMode="auto">
          <a:xfrm>
            <a:off x="7315200" y="48768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178" name="AutoShape 174">
            <a:hlinkClick r:id="rId34" action="ppaction://hlinksldjump" highlightClick="1"/>
          </p:cNvPr>
          <p:cNvSpPr>
            <a:spLocks noChangeArrowheads="1"/>
          </p:cNvSpPr>
          <p:nvPr/>
        </p:nvSpPr>
        <p:spPr bwMode="auto">
          <a:xfrm>
            <a:off x="6705600" y="1752600"/>
            <a:ext cx="152400" cy="228600"/>
          </a:xfrm>
          <a:prstGeom prst="actionButtonDocumen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2" name="Action Button: Information 1">
            <a:hlinkClick r:id="" action="ppaction://hlinkshowjump?jump=nextslide" highlightClick="1"/>
          </p:cNvPr>
          <p:cNvSpPr/>
          <p:nvPr/>
        </p:nvSpPr>
        <p:spPr bwMode="auto">
          <a:xfrm>
            <a:off x="7202424" y="5791200"/>
            <a:ext cx="304800" cy="228600"/>
          </a:xfrm>
          <a:prstGeom prst="actionButtonInformation">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200" b="0" i="0" u="sng" strike="noStrike" cap="none" normalizeH="0" baseline="0">
              <a:ln>
                <a:noFill/>
              </a:ln>
              <a:solidFill>
                <a:schemeClr val="tx1"/>
              </a:solidFill>
              <a:effectLst/>
              <a:latin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80010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Text Box 3"/>
          <p:cNvSpPr txBox="1">
            <a:spLocks noChangeArrowheads="1"/>
          </p:cNvSpPr>
          <p:nvPr/>
        </p:nvSpPr>
        <p:spPr bwMode="auto">
          <a:xfrm>
            <a:off x="1600200" y="4876800"/>
            <a:ext cx="5791200" cy="144145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b="1" u="none">
                <a:solidFill>
                  <a:schemeClr val="accent2"/>
                </a:solidFill>
              </a:rPr>
              <a:t>Choose C</a:t>
            </a:r>
            <a:r>
              <a:rPr lang="en-US" altLang="en-US" b="1">
                <a:solidFill>
                  <a:schemeClr val="accent2"/>
                </a:solidFill>
              </a:rPr>
              <a:t>1</a:t>
            </a:r>
            <a:r>
              <a:rPr lang="en-US" altLang="en-US" b="1" u="none">
                <a:solidFill>
                  <a:schemeClr val="accent2"/>
                </a:solidFill>
              </a:rPr>
              <a:t> where we pasted our data and</a:t>
            </a:r>
            <a:r>
              <a:rPr lang="en-US" altLang="en-US" b="1">
                <a:solidFill>
                  <a:schemeClr val="accent2"/>
                </a:solidFill>
              </a:rPr>
              <a:t> select</a:t>
            </a:r>
            <a:r>
              <a:rPr lang="en-US" altLang="en-US" b="1" u="none">
                <a:solidFill>
                  <a:schemeClr val="accent2"/>
                </a:solidFill>
              </a:rPr>
              <a:t>, then  enter the </a:t>
            </a:r>
            <a:r>
              <a:rPr lang="en-US" altLang="en-US" b="1">
                <a:solidFill>
                  <a:schemeClr val="accent2"/>
                </a:solidFill>
              </a:rPr>
              <a:t>subgroup size</a:t>
            </a:r>
            <a:r>
              <a:rPr lang="en-US" altLang="en-US" b="1" u="none">
                <a:solidFill>
                  <a:schemeClr val="accent2"/>
                </a:solidFill>
              </a:rPr>
              <a:t> as shown, then pick OK.  </a:t>
            </a:r>
            <a:r>
              <a:rPr lang="en-US" altLang="en-US" b="1" i="1" u="none">
                <a:solidFill>
                  <a:srgbClr val="FF0000"/>
                </a:solidFill>
              </a:rPr>
              <a:t>Remember for the np chart the subgroup must be constant</a:t>
            </a:r>
            <a:r>
              <a:rPr lang="en-US" altLang="en-US" b="1" i="1" u="none">
                <a:solidFill>
                  <a:schemeClr val="accent2"/>
                </a:solidFill>
              </a:rPr>
              <a:t>.</a:t>
            </a:r>
          </a:p>
        </p:txBody>
      </p:sp>
      <p:sp>
        <p:nvSpPr>
          <p:cNvPr id="32772" name="Text Box 4"/>
          <p:cNvSpPr txBox="1">
            <a:spLocks noChangeArrowheads="1"/>
          </p:cNvSpPr>
          <p:nvPr/>
        </p:nvSpPr>
        <p:spPr bwMode="auto">
          <a:xfrm>
            <a:off x="3657600" y="1295400"/>
            <a:ext cx="2133600" cy="436563"/>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b="1" u="none">
                <a:solidFill>
                  <a:schemeClr val="accent2"/>
                </a:solidFill>
              </a:rPr>
              <a:t>subgroup size</a:t>
            </a:r>
          </a:p>
        </p:txBody>
      </p:sp>
      <p:sp>
        <p:nvSpPr>
          <p:cNvPr id="32773" name="Line 5"/>
          <p:cNvSpPr>
            <a:spLocks noChangeShapeType="1"/>
          </p:cNvSpPr>
          <p:nvPr/>
        </p:nvSpPr>
        <p:spPr bwMode="auto">
          <a:xfrm flipH="1">
            <a:off x="4876800" y="1752600"/>
            <a:ext cx="838200" cy="990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74" name="Line 6"/>
          <p:cNvSpPr>
            <a:spLocks noChangeShapeType="1"/>
          </p:cNvSpPr>
          <p:nvPr/>
        </p:nvSpPr>
        <p:spPr bwMode="auto">
          <a:xfrm flipH="1" flipV="1">
            <a:off x="3124200" y="2590800"/>
            <a:ext cx="609600" cy="2286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75" name="Line 7"/>
          <p:cNvSpPr>
            <a:spLocks noChangeShapeType="1"/>
          </p:cNvSpPr>
          <p:nvPr/>
        </p:nvSpPr>
        <p:spPr bwMode="auto">
          <a:xfrm flipV="1">
            <a:off x="2819400" y="4267200"/>
            <a:ext cx="152400" cy="609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76" name="Line 8"/>
          <p:cNvSpPr>
            <a:spLocks noChangeShapeType="1"/>
          </p:cNvSpPr>
          <p:nvPr/>
        </p:nvSpPr>
        <p:spPr bwMode="auto">
          <a:xfrm flipV="1">
            <a:off x="2819400" y="2514600"/>
            <a:ext cx="1447800" cy="236220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2777" name="Line 9"/>
          <p:cNvSpPr>
            <a:spLocks noChangeShapeType="1"/>
          </p:cNvSpPr>
          <p:nvPr/>
        </p:nvSpPr>
        <p:spPr bwMode="auto">
          <a:xfrm flipH="1" flipV="1">
            <a:off x="5791200" y="4343400"/>
            <a:ext cx="5334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2400"/>
            <a:ext cx="8077200" cy="646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5" name="Text Box 3"/>
          <p:cNvSpPr txBox="1">
            <a:spLocks noChangeArrowheads="1"/>
          </p:cNvSpPr>
          <p:nvPr/>
        </p:nvSpPr>
        <p:spPr bwMode="auto">
          <a:xfrm>
            <a:off x="4114800" y="228600"/>
            <a:ext cx="4800600" cy="147478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solidFill>
                  <a:srgbClr val="FF0000"/>
                </a:solidFill>
              </a:rPr>
              <a:t>This chart shows</a:t>
            </a:r>
            <a:r>
              <a:rPr lang="en-US" altLang="en-US" sz="1800">
                <a:solidFill>
                  <a:srgbClr val="FF0000"/>
                </a:solidFill>
              </a:rPr>
              <a:t> </a:t>
            </a:r>
            <a:r>
              <a:rPr lang="en-US" altLang="en-US" sz="1800" u="none">
                <a:solidFill>
                  <a:srgbClr val="FF0000"/>
                </a:solidFill>
              </a:rPr>
              <a:t>a non normal distribution with two points on the lower control limit and 1 point out of control. This would warrant a process improvement teams time to analyze causes.  </a:t>
            </a:r>
            <a:endParaRPr lang="en-US" altLang="en-US" sz="1800">
              <a:solidFill>
                <a:srgbClr val="FF0000"/>
              </a:solidFill>
            </a:endParaRPr>
          </a:p>
        </p:txBody>
      </p:sp>
      <p:sp>
        <p:nvSpPr>
          <p:cNvPr id="33796" name="Text Box 4"/>
          <p:cNvSpPr txBox="1">
            <a:spLocks noChangeArrowheads="1"/>
          </p:cNvSpPr>
          <p:nvPr/>
        </p:nvSpPr>
        <p:spPr bwMode="auto">
          <a:xfrm>
            <a:off x="5791200" y="4800600"/>
            <a:ext cx="2819400" cy="144145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solidFill>
                  <a:schemeClr val="accent2"/>
                </a:solidFill>
                <a:latin typeface="Times New Roman" panose="02020603050405020304" pitchFamily="18" charset="0"/>
              </a:rPr>
              <a:t>This chart shows the Trend, the calculated average, and the upper &amp; lower control limits</a:t>
            </a:r>
          </a:p>
        </p:txBody>
      </p:sp>
      <p:sp>
        <p:nvSpPr>
          <p:cNvPr id="33797" name="Line 5"/>
          <p:cNvSpPr>
            <a:spLocks noChangeShapeType="1"/>
          </p:cNvSpPr>
          <p:nvPr/>
        </p:nvSpPr>
        <p:spPr bwMode="auto">
          <a:xfrm flipH="1" flipV="1">
            <a:off x="3962400" y="4038600"/>
            <a:ext cx="1828800" cy="1219200"/>
          </a:xfrm>
          <a:prstGeom prst="line">
            <a:avLst/>
          </a:prstGeom>
          <a:noFill/>
          <a:ln w="1905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3798" name="Line 6"/>
          <p:cNvSpPr>
            <a:spLocks noChangeShapeType="1"/>
          </p:cNvSpPr>
          <p:nvPr/>
        </p:nvSpPr>
        <p:spPr bwMode="auto">
          <a:xfrm flipH="1" flipV="1">
            <a:off x="4495800" y="3352800"/>
            <a:ext cx="1295400" cy="26670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3799" name="Line 7"/>
          <p:cNvSpPr>
            <a:spLocks noChangeShapeType="1"/>
          </p:cNvSpPr>
          <p:nvPr/>
        </p:nvSpPr>
        <p:spPr bwMode="auto">
          <a:xfrm flipH="1" flipV="1">
            <a:off x="4267200" y="4572000"/>
            <a:ext cx="1524000" cy="144780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3800" name="Rectangle 8"/>
          <p:cNvSpPr>
            <a:spLocks noGrp="1" noChangeArrowheads="1"/>
          </p:cNvSpPr>
          <p:nvPr>
            <p:ph type="title" idx="4294967295"/>
          </p:nvPr>
        </p:nvSpPr>
        <p:spPr>
          <a:xfrm>
            <a:off x="6477000" y="6324600"/>
            <a:ext cx="2286000" cy="334963"/>
          </a:xfrm>
          <a:solidFill>
            <a:srgbClr val="FFFFCC"/>
          </a:solidFill>
        </p:spPr>
        <p:txBody>
          <a:bodyPr/>
          <a:lstStyle/>
          <a:p>
            <a:pPr eaLnBrk="1" hangingPunct="1"/>
            <a:r>
              <a:rPr lang="en-US" altLang="en-US" sz="1600"/>
              <a:t>NP Control Chart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algn="l" eaLnBrk="1" hangingPunct="1"/>
            <a:r>
              <a:rPr lang="en-US" altLang="en-US" sz="4000"/>
              <a:t>     P Control Chart</a:t>
            </a:r>
          </a:p>
        </p:txBody>
      </p:sp>
      <p:sp>
        <p:nvSpPr>
          <p:cNvPr id="34819" name="Rectangle 3"/>
          <p:cNvSpPr>
            <a:spLocks noGrp="1" noChangeArrowheads="1"/>
          </p:cNvSpPr>
          <p:nvPr>
            <p:ph type="body" sz="half" idx="1"/>
          </p:nvPr>
        </p:nvSpPr>
        <p:spPr>
          <a:xfrm>
            <a:off x="762000" y="1219200"/>
            <a:ext cx="7772400" cy="4525963"/>
          </a:xfrm>
        </p:spPr>
        <p:txBody>
          <a:bodyPr/>
          <a:lstStyle/>
          <a:p>
            <a:pPr marL="0" indent="0" eaLnBrk="1" hangingPunct="1">
              <a:lnSpc>
                <a:spcPct val="90000"/>
              </a:lnSpc>
              <a:buFontTx/>
              <a:buNone/>
            </a:pPr>
            <a:r>
              <a:rPr lang="en-US" altLang="en-US" sz="2000" b="1">
                <a:latin typeface="Times New Roman" panose="02020603050405020304" pitchFamily="18" charset="0"/>
              </a:rPr>
              <a:t>P Control Charts for  </a:t>
            </a:r>
            <a:r>
              <a:rPr lang="en-US" altLang="en-US" sz="2000" b="1" u="sng">
                <a:latin typeface="Times New Roman" panose="02020603050405020304" pitchFamily="18" charset="0"/>
              </a:rPr>
              <a:t>Non Conforming Attributes</a:t>
            </a:r>
            <a:r>
              <a:rPr lang="en-US" altLang="en-US" sz="2000" b="1" i="1">
                <a:latin typeface="Times New Roman" panose="02020603050405020304" pitchFamily="18" charset="0"/>
              </a:rPr>
              <a:t> </a:t>
            </a:r>
            <a:endParaRPr lang="en-US" altLang="en-US" sz="2000" b="1">
              <a:latin typeface="Times New Roman" panose="02020603050405020304" pitchFamily="18" charset="0"/>
            </a:endParaRPr>
          </a:p>
          <a:p>
            <a:pPr marL="0" indent="0" eaLnBrk="1" hangingPunct="1">
              <a:lnSpc>
                <a:spcPct val="90000"/>
              </a:lnSpc>
              <a:buFontTx/>
              <a:buNone/>
            </a:pPr>
            <a:r>
              <a:rPr lang="en-US" altLang="en-US" sz="2000" b="1">
                <a:latin typeface="Times New Roman" panose="02020603050405020304" pitchFamily="18" charset="0"/>
              </a:rPr>
              <a:t>Putting it to work:</a:t>
            </a:r>
          </a:p>
          <a:p>
            <a:pPr marL="0" indent="0" eaLnBrk="1" hangingPunct="1">
              <a:lnSpc>
                <a:spcPct val="90000"/>
              </a:lnSpc>
              <a:buFontTx/>
              <a:buNone/>
            </a:pPr>
            <a:endParaRPr lang="en-US" altLang="en-US" sz="800" b="1">
              <a:latin typeface="Times New Roman" panose="02020603050405020304" pitchFamily="18" charset="0"/>
            </a:endParaRPr>
          </a:p>
          <a:p>
            <a:pPr marL="0" indent="0" eaLnBrk="1" hangingPunct="1">
              <a:lnSpc>
                <a:spcPct val="90000"/>
              </a:lnSpc>
              <a:buFontTx/>
              <a:buNone/>
            </a:pPr>
            <a:r>
              <a:rPr lang="en-US" altLang="en-US" sz="2000" i="1">
                <a:latin typeface="Times New Roman" panose="02020603050405020304" pitchFamily="18" charset="0"/>
              </a:rPr>
              <a:t>The </a:t>
            </a:r>
            <a:r>
              <a:rPr lang="en-US" altLang="en-US" sz="2000" b="1" i="1">
                <a:latin typeface="Times New Roman" panose="02020603050405020304" pitchFamily="18" charset="0"/>
              </a:rPr>
              <a:t>p-chart</a:t>
            </a:r>
            <a:r>
              <a:rPr lang="en-US" altLang="en-US" sz="2000" i="1">
                <a:latin typeface="Times New Roman" panose="02020603050405020304" pitchFamily="18" charset="0"/>
              </a:rPr>
              <a:t> shows how a system, measured by the </a:t>
            </a:r>
            <a:r>
              <a:rPr lang="en-US" altLang="en-US" sz="2000" b="1" i="1">
                <a:latin typeface="Times New Roman" panose="02020603050405020304" pitchFamily="18" charset="0"/>
              </a:rPr>
              <a:t>proportion </a:t>
            </a:r>
            <a:r>
              <a:rPr lang="en-US" altLang="en-US" sz="2000" i="1">
                <a:latin typeface="Times New Roman" panose="02020603050405020304" pitchFamily="18" charset="0"/>
              </a:rPr>
              <a:t>of nonconforming items addressed </a:t>
            </a:r>
            <a:r>
              <a:rPr lang="en-US" altLang="en-US" sz="2000" b="1" i="1">
                <a:latin typeface="Times New Roman" panose="02020603050405020304" pitchFamily="18" charset="0"/>
              </a:rPr>
              <a:t>in a </a:t>
            </a:r>
            <a:r>
              <a:rPr lang="en-US" altLang="en-US" sz="2000" b="1" i="1" u="sng">
                <a:latin typeface="Times New Roman" panose="02020603050405020304" pitchFamily="18" charset="0"/>
              </a:rPr>
              <a:t>constant </a:t>
            </a:r>
            <a:r>
              <a:rPr lang="en-US" altLang="en-US" sz="2000" b="1" i="1">
                <a:latin typeface="Times New Roman" panose="02020603050405020304" pitchFamily="18" charset="0"/>
              </a:rPr>
              <a:t>or </a:t>
            </a:r>
            <a:r>
              <a:rPr lang="en-US" altLang="en-US" sz="2000" b="1" i="1" u="sng">
                <a:latin typeface="Times New Roman" panose="02020603050405020304" pitchFamily="18" charset="0"/>
              </a:rPr>
              <a:t>variable</a:t>
            </a:r>
            <a:r>
              <a:rPr lang="en-US" altLang="en-US" sz="2000" i="1" u="sng">
                <a:latin typeface="Times New Roman" panose="02020603050405020304" pitchFamily="18" charset="0"/>
              </a:rPr>
              <a:t> </a:t>
            </a:r>
            <a:r>
              <a:rPr lang="en-US" altLang="en-US" sz="2000" b="1" i="1" u="sng">
                <a:latin typeface="Times New Roman" panose="02020603050405020304" pitchFamily="18" charset="0"/>
              </a:rPr>
              <a:t>subgroup</a:t>
            </a:r>
            <a:r>
              <a:rPr lang="en-US" altLang="en-US" sz="2000" i="1">
                <a:latin typeface="Times New Roman" panose="02020603050405020304" pitchFamily="18" charset="0"/>
              </a:rPr>
              <a:t> size, change over time. </a:t>
            </a:r>
          </a:p>
          <a:p>
            <a:pPr marL="0" indent="0" eaLnBrk="1" hangingPunct="1">
              <a:lnSpc>
                <a:spcPct val="90000"/>
              </a:lnSpc>
              <a:buFontTx/>
              <a:buNone/>
            </a:pPr>
            <a:endParaRPr lang="en-US" altLang="en-US" sz="1200" i="1">
              <a:latin typeface="Times New Roman" panose="02020603050405020304" pitchFamily="18" charset="0"/>
            </a:endParaRPr>
          </a:p>
          <a:p>
            <a:pPr marL="0" indent="0" eaLnBrk="1" hangingPunct="1">
              <a:lnSpc>
                <a:spcPct val="90000"/>
              </a:lnSpc>
              <a:buFontTx/>
              <a:buNone/>
            </a:pPr>
            <a:r>
              <a:rPr lang="en-US" altLang="en-US" sz="2000" i="1">
                <a:latin typeface="Times New Roman" panose="02020603050405020304" pitchFamily="18" charset="0"/>
              </a:rPr>
              <a:t>The characteristic of interest is always a pass/fail, good/bad, or yes/no answer. For example the number of students who pass/fail quizzes or have acceptable/non-acceptable homework on a weekly basis .</a:t>
            </a:r>
          </a:p>
          <a:p>
            <a:pPr marL="0" indent="0" eaLnBrk="1" hangingPunct="1">
              <a:lnSpc>
                <a:spcPct val="90000"/>
              </a:lnSpc>
              <a:buFontTx/>
              <a:buNone/>
            </a:pPr>
            <a:endParaRPr lang="en-US" altLang="en-US" sz="1600" b="1" i="1">
              <a:solidFill>
                <a:schemeClr val="accent2"/>
              </a:solidFill>
              <a:latin typeface="Times New Roman" panose="02020603050405020304" pitchFamily="18" charset="0"/>
            </a:endParaRPr>
          </a:p>
          <a:p>
            <a:pPr marL="0" indent="0" eaLnBrk="1" hangingPunct="1">
              <a:lnSpc>
                <a:spcPct val="90000"/>
              </a:lnSpc>
              <a:buFontTx/>
              <a:buNone/>
            </a:pPr>
            <a:r>
              <a:rPr lang="en-US" altLang="en-US" sz="2000" b="1" i="1">
                <a:solidFill>
                  <a:schemeClr val="accent2"/>
                </a:solidFill>
                <a:latin typeface="Times New Roman" panose="02020603050405020304" pitchFamily="18" charset="0"/>
              </a:rPr>
              <a:t>Control charts assess stability over time and can be used to monitor improvement! They minimize mistakes of over control and under control and identify whether common cause variation or special cause variation exist, which will indicate the proper improvement to make!</a:t>
            </a:r>
          </a:p>
        </p:txBody>
      </p:sp>
      <p:pic>
        <p:nvPicPr>
          <p:cNvPr id="34820"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810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Text Box 5"/>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34822" name="Rectangle 6"/>
          <p:cNvSpPr>
            <a:spLocks noChangeArrowheads="1"/>
          </p:cNvSpPr>
          <p:nvPr/>
        </p:nvSpPr>
        <p:spPr bwMode="auto">
          <a:xfrm>
            <a:off x="6858000" y="6248400"/>
            <a:ext cx="17907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P Control Chart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l" eaLnBrk="1" hangingPunct="1"/>
            <a:r>
              <a:rPr lang="en-US" altLang="en-US" sz="4000"/>
              <a:t>     P Control Chart</a:t>
            </a:r>
          </a:p>
        </p:txBody>
      </p:sp>
      <p:sp>
        <p:nvSpPr>
          <p:cNvPr id="35843" name="Rectangle 3"/>
          <p:cNvSpPr>
            <a:spLocks noGrp="1" noChangeArrowheads="1"/>
          </p:cNvSpPr>
          <p:nvPr>
            <p:ph type="body" sz="half" idx="1"/>
          </p:nvPr>
        </p:nvSpPr>
        <p:spPr>
          <a:xfrm>
            <a:off x="609600" y="1295400"/>
            <a:ext cx="7924800" cy="4525963"/>
          </a:xfrm>
        </p:spPr>
        <p:txBody>
          <a:bodyPr/>
          <a:lstStyle/>
          <a:p>
            <a:pPr marL="0" indent="0" eaLnBrk="1" hangingPunct="1">
              <a:buFontTx/>
              <a:buNone/>
            </a:pPr>
            <a:r>
              <a:rPr lang="en-US" altLang="en-US" sz="2400" b="1">
                <a:latin typeface="Times New Roman" panose="02020603050405020304" pitchFamily="18" charset="0"/>
              </a:rPr>
              <a:t>When it is Used?</a:t>
            </a:r>
          </a:p>
          <a:p>
            <a:pPr marL="0" indent="0" eaLnBrk="1" hangingPunct="1">
              <a:buFontTx/>
              <a:buNone/>
            </a:pPr>
            <a:endParaRPr lang="en-US" altLang="en-US" sz="900" b="1">
              <a:latin typeface="Times New Roman" panose="02020603050405020304" pitchFamily="18" charset="0"/>
            </a:endParaRPr>
          </a:p>
          <a:p>
            <a:pPr marL="0" indent="0" algn="ctr" eaLnBrk="1" hangingPunct="1">
              <a:buFontTx/>
              <a:buNone/>
            </a:pPr>
            <a:r>
              <a:rPr lang="en-US" altLang="en-US" sz="2000" b="1" i="1">
                <a:latin typeface="Times New Roman" panose="02020603050405020304" pitchFamily="18" charset="0"/>
              </a:rPr>
              <a:t>Use a p chart when you can answer </a:t>
            </a:r>
            <a:r>
              <a:rPr lang="en-US" altLang="en-US" sz="2000" b="1" i="1" u="sng">
                <a:latin typeface="Times New Roman" panose="02020603050405020304" pitchFamily="18" charset="0"/>
              </a:rPr>
              <a:t>yes</a:t>
            </a:r>
            <a:r>
              <a:rPr lang="en-US" altLang="en-US" sz="2000" b="1" i="1">
                <a:latin typeface="Times New Roman" panose="02020603050405020304" pitchFamily="18" charset="0"/>
              </a:rPr>
              <a:t> to all these questions:</a:t>
            </a:r>
          </a:p>
          <a:p>
            <a:pPr marL="0" indent="0" algn="ctr" eaLnBrk="1" hangingPunct="1">
              <a:buFontTx/>
              <a:buNone/>
            </a:pPr>
            <a:endParaRPr lang="en-US" altLang="en-US" sz="800" b="1" i="1">
              <a:latin typeface="Times New Roman" panose="02020603050405020304" pitchFamily="18" charset="0"/>
            </a:endParaRP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Do you need system stability?</a:t>
            </a: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Is the data counts that can be converted to proportion?</a:t>
            </a: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Are there only two outcomes, good/bad, pass/fail. Etc.</a:t>
            </a: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Has the characteristic being charted been “Operationally Defined” prior to the data collection?</a:t>
            </a: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Is the time order of the preserves?</a:t>
            </a:r>
          </a:p>
          <a:p>
            <a:pPr marL="1028700" lvl="1" indent="-457200" eaLnBrk="1" hangingPunct="1">
              <a:buFontTx/>
              <a:buAutoNum type="arabicPeriod"/>
            </a:pPr>
            <a:endParaRPr lang="en-US" altLang="en-US" sz="2000" b="1" i="1">
              <a:solidFill>
                <a:schemeClr val="accent2"/>
              </a:solidFill>
              <a:latin typeface="Times New Roman" panose="02020603050405020304" pitchFamily="18" charset="0"/>
            </a:endParaRPr>
          </a:p>
          <a:p>
            <a:pPr marL="0" indent="0" eaLnBrk="1" hangingPunct="1">
              <a:buFontTx/>
              <a:buNone/>
            </a:pPr>
            <a:r>
              <a:rPr lang="en-US" altLang="en-US" sz="2400" b="1" i="1">
                <a:solidFill>
                  <a:schemeClr val="accent2"/>
                </a:solidFill>
                <a:latin typeface="Times New Roman" panose="02020603050405020304" pitchFamily="18" charset="0"/>
              </a:rPr>
              <a:t>Order is important as analysis and chart interpretation rules will not apply!  </a:t>
            </a:r>
          </a:p>
          <a:p>
            <a:pPr marL="0" indent="0" eaLnBrk="1" hangingPunct="1">
              <a:buFontTx/>
              <a:buAutoNum type="arabicPeriod"/>
            </a:pPr>
            <a:endParaRPr lang="en-US" altLang="en-US" sz="2400" b="1" i="1">
              <a:solidFill>
                <a:schemeClr val="accent2"/>
              </a:solidFill>
              <a:latin typeface="Times New Roman" panose="02020603050405020304" pitchFamily="18" charset="0"/>
            </a:endParaRPr>
          </a:p>
        </p:txBody>
      </p:sp>
      <p:pic>
        <p:nvPicPr>
          <p:cNvPr id="35844"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810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5" name="Text Box 5"/>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35846" name="Rectangle 6"/>
          <p:cNvSpPr>
            <a:spLocks noChangeArrowheads="1"/>
          </p:cNvSpPr>
          <p:nvPr/>
        </p:nvSpPr>
        <p:spPr bwMode="auto">
          <a:xfrm>
            <a:off x="6858000" y="6248400"/>
            <a:ext cx="17907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P Control Chart</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5"/>
          <p:cNvSpPr>
            <a:spLocks noChangeArrowheads="1"/>
          </p:cNvSpPr>
          <p:nvPr/>
        </p:nvSpPr>
        <p:spPr bwMode="auto">
          <a:xfrm>
            <a:off x="304800" y="838200"/>
            <a:ext cx="8610600" cy="5105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3686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38200"/>
            <a:ext cx="8610600" cy="503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8" name="Text Box 3"/>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36869" name="Rectangle 4"/>
          <p:cNvSpPr>
            <a:spLocks noChangeArrowheads="1"/>
          </p:cNvSpPr>
          <p:nvPr/>
        </p:nvSpPr>
        <p:spPr bwMode="auto">
          <a:xfrm>
            <a:off x="6858000" y="6248400"/>
            <a:ext cx="17907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P Control Chart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304800" y="457200"/>
            <a:ext cx="8534400" cy="5486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3789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00200"/>
            <a:ext cx="8534400" cy="395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609600"/>
            <a:ext cx="485775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ChangeArrowheads="1"/>
          </p:cNvSpPr>
          <p:nvPr/>
        </p:nvSpPr>
        <p:spPr bwMode="auto">
          <a:xfrm>
            <a:off x="304800" y="152400"/>
            <a:ext cx="8534400" cy="6096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389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371600"/>
            <a:ext cx="6553200" cy="484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28600"/>
            <a:ext cx="485775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917" name="Text Box 4"/>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38918" name="Rectangle 6"/>
          <p:cNvSpPr>
            <a:spLocks noGrp="1" noChangeArrowheads="1"/>
          </p:cNvSpPr>
          <p:nvPr>
            <p:ph type="title" idx="4294967295"/>
          </p:nvPr>
        </p:nvSpPr>
        <p:spPr>
          <a:xfrm>
            <a:off x="6629400" y="6324600"/>
            <a:ext cx="2286000" cy="228600"/>
          </a:xfrm>
        </p:spPr>
        <p:txBody>
          <a:bodyPr/>
          <a:lstStyle/>
          <a:p>
            <a:pPr eaLnBrk="1" hangingPunct="1"/>
            <a:r>
              <a:rPr lang="en-US" altLang="en-US" sz="1600"/>
              <a:t>P Control Chart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l" eaLnBrk="1" hangingPunct="1"/>
            <a:r>
              <a:rPr lang="en-US" altLang="en-US" sz="4000"/>
              <a:t>     C Control Chart</a:t>
            </a:r>
          </a:p>
        </p:txBody>
      </p:sp>
      <p:sp>
        <p:nvSpPr>
          <p:cNvPr id="39939" name="Rectangle 3"/>
          <p:cNvSpPr>
            <a:spLocks noGrp="1" noChangeArrowheads="1"/>
          </p:cNvSpPr>
          <p:nvPr>
            <p:ph type="body" sz="half" idx="1"/>
          </p:nvPr>
        </p:nvSpPr>
        <p:spPr>
          <a:xfrm>
            <a:off x="533400" y="1219200"/>
            <a:ext cx="8077200" cy="5181600"/>
          </a:xfrm>
        </p:spPr>
        <p:txBody>
          <a:bodyPr/>
          <a:lstStyle/>
          <a:p>
            <a:pPr marL="0" indent="0" eaLnBrk="1" hangingPunct="1">
              <a:buFontTx/>
              <a:buNone/>
            </a:pPr>
            <a:r>
              <a:rPr lang="en-US" altLang="en-US" sz="1800" b="1">
                <a:latin typeface="Times New Roman" panose="02020603050405020304" pitchFamily="18" charset="0"/>
              </a:rPr>
              <a:t>C Control Charts for  Nonconformities</a:t>
            </a:r>
            <a:r>
              <a:rPr lang="en-US" altLang="en-US" sz="1800" b="1" i="1">
                <a:latin typeface="Times New Roman" panose="02020603050405020304" pitchFamily="18" charset="0"/>
              </a:rPr>
              <a:t> </a:t>
            </a:r>
            <a:endParaRPr lang="en-US" altLang="en-US" sz="1800" b="1">
              <a:latin typeface="Times New Roman" panose="02020603050405020304" pitchFamily="18" charset="0"/>
            </a:endParaRPr>
          </a:p>
          <a:p>
            <a:pPr marL="0" indent="0" eaLnBrk="1" hangingPunct="1">
              <a:buFontTx/>
              <a:buNone/>
            </a:pPr>
            <a:r>
              <a:rPr lang="en-US" altLang="en-US" sz="1800" b="1">
                <a:latin typeface="Times New Roman" panose="02020603050405020304" pitchFamily="18" charset="0"/>
              </a:rPr>
              <a:t>Putting it to work:</a:t>
            </a:r>
          </a:p>
          <a:p>
            <a:pPr marL="0" indent="0" eaLnBrk="1" hangingPunct="1">
              <a:buFontTx/>
              <a:buNone/>
            </a:pPr>
            <a:endParaRPr lang="en-US" altLang="en-US" sz="700" b="1">
              <a:latin typeface="Times New Roman" panose="02020603050405020304" pitchFamily="18" charset="0"/>
            </a:endParaRPr>
          </a:p>
          <a:p>
            <a:pPr marL="0" indent="0" eaLnBrk="1" hangingPunct="1">
              <a:buFontTx/>
              <a:buNone/>
            </a:pPr>
            <a:r>
              <a:rPr lang="en-US" altLang="en-US" sz="1800" i="1">
                <a:latin typeface="Times New Roman" panose="02020603050405020304" pitchFamily="18" charset="0"/>
              </a:rPr>
              <a:t>The c</a:t>
            </a:r>
            <a:r>
              <a:rPr lang="en-US" altLang="en-US" sz="1800" b="1" i="1">
                <a:latin typeface="Times New Roman" panose="02020603050405020304" pitchFamily="18" charset="0"/>
              </a:rPr>
              <a:t>-chart</a:t>
            </a:r>
            <a:r>
              <a:rPr lang="en-US" altLang="en-US" sz="1800" i="1">
                <a:latin typeface="Times New Roman" panose="02020603050405020304" pitchFamily="18" charset="0"/>
              </a:rPr>
              <a:t> monitors a system measured by number of nonconformities per subgroup</a:t>
            </a:r>
            <a:r>
              <a:rPr lang="en-US" altLang="en-US" sz="1800" b="1" i="1">
                <a:latin typeface="Times New Roman" panose="02020603050405020304" pitchFamily="18" charset="0"/>
              </a:rPr>
              <a:t> </a:t>
            </a:r>
            <a:r>
              <a:rPr lang="en-US" altLang="en-US" sz="1800" i="1">
                <a:latin typeface="Times New Roman" panose="02020603050405020304" pitchFamily="18" charset="0"/>
              </a:rPr>
              <a:t>of nonconforming items.</a:t>
            </a:r>
          </a:p>
          <a:p>
            <a:pPr marL="0" indent="0" eaLnBrk="1" hangingPunct="1">
              <a:buFontTx/>
              <a:buNone/>
            </a:pPr>
            <a:endParaRPr lang="en-US" altLang="en-US" sz="1000" i="1">
              <a:latin typeface="Times New Roman" panose="02020603050405020304" pitchFamily="18" charset="0"/>
            </a:endParaRPr>
          </a:p>
          <a:p>
            <a:pPr marL="0" indent="0" eaLnBrk="1" hangingPunct="1">
              <a:buFontTx/>
              <a:buNone/>
            </a:pPr>
            <a:r>
              <a:rPr lang="en-US" altLang="en-US" sz="1800" i="1">
                <a:latin typeface="Times New Roman" panose="02020603050405020304" pitchFamily="18" charset="0"/>
              </a:rPr>
              <a:t>The c charts is used where the characteristic being counted can theoretically occur an infinite number of times. </a:t>
            </a:r>
          </a:p>
          <a:p>
            <a:pPr marL="0" indent="0" eaLnBrk="1" hangingPunct="1">
              <a:buFontTx/>
              <a:buNone/>
            </a:pPr>
            <a:endParaRPr lang="en-US" altLang="en-US" sz="900" i="1">
              <a:latin typeface="Times New Roman" panose="02020603050405020304" pitchFamily="18" charset="0"/>
            </a:endParaRPr>
          </a:p>
          <a:p>
            <a:pPr marL="0" indent="0" eaLnBrk="1" hangingPunct="1">
              <a:buFontTx/>
              <a:buNone/>
            </a:pPr>
            <a:r>
              <a:rPr lang="en-US" altLang="en-US" sz="1800" i="1">
                <a:latin typeface="Times New Roman" panose="02020603050405020304" pitchFamily="18" charset="0"/>
              </a:rPr>
              <a:t>Nonconformities are defects or occurrences found in sampled subgroups.</a:t>
            </a:r>
          </a:p>
          <a:p>
            <a:pPr marL="0" indent="0" eaLnBrk="1" hangingPunct="1">
              <a:buFontTx/>
              <a:buNone/>
            </a:pPr>
            <a:r>
              <a:rPr lang="en-US" altLang="en-US" sz="1800" i="1">
                <a:latin typeface="Times New Roman" panose="02020603050405020304" pitchFamily="18" charset="0"/>
              </a:rPr>
              <a:t>Errors on test, quizzes, forms, computer programs or screens, number of absence, tardy, etc. are examples of nonconformities. Missing or unwanted items are also counted as nonconformities. </a:t>
            </a:r>
          </a:p>
          <a:p>
            <a:pPr marL="0" indent="0" eaLnBrk="1" hangingPunct="1">
              <a:buFontTx/>
              <a:buNone/>
            </a:pPr>
            <a:endParaRPr lang="en-US" altLang="en-US" sz="900" i="1">
              <a:latin typeface="Times New Roman" panose="02020603050405020304" pitchFamily="18" charset="0"/>
            </a:endParaRPr>
          </a:p>
          <a:p>
            <a:pPr marL="0" indent="0" eaLnBrk="1" hangingPunct="1">
              <a:buFontTx/>
              <a:buNone/>
            </a:pPr>
            <a:r>
              <a:rPr lang="en-US" altLang="en-US" sz="1800" b="1" i="1">
                <a:solidFill>
                  <a:schemeClr val="accent2"/>
                </a:solidFill>
                <a:latin typeface="Times New Roman" panose="02020603050405020304" pitchFamily="18" charset="0"/>
              </a:rPr>
              <a:t>Control charts assess stability over time and can be used to monitor improvement! They minimize mistakes of over control and under control and identify whether common cause variation or special cause variation exist, which will indicate the proper improvement to make!</a:t>
            </a:r>
          </a:p>
        </p:txBody>
      </p:sp>
      <p:pic>
        <p:nvPicPr>
          <p:cNvPr id="39940"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810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l" eaLnBrk="1" hangingPunct="1"/>
            <a:r>
              <a:rPr lang="en-US" altLang="en-US" sz="4000"/>
              <a:t>     C Control Chart</a:t>
            </a:r>
          </a:p>
        </p:txBody>
      </p:sp>
      <p:sp>
        <p:nvSpPr>
          <p:cNvPr id="40963" name="Rectangle 3"/>
          <p:cNvSpPr>
            <a:spLocks noGrp="1" noChangeArrowheads="1"/>
          </p:cNvSpPr>
          <p:nvPr>
            <p:ph type="body" sz="half" idx="1"/>
          </p:nvPr>
        </p:nvSpPr>
        <p:spPr>
          <a:xfrm>
            <a:off x="609600" y="1295400"/>
            <a:ext cx="7924800" cy="4525963"/>
          </a:xfrm>
        </p:spPr>
        <p:txBody>
          <a:bodyPr/>
          <a:lstStyle/>
          <a:p>
            <a:pPr marL="0" indent="0" eaLnBrk="1" hangingPunct="1">
              <a:buFontTx/>
              <a:buNone/>
            </a:pPr>
            <a:r>
              <a:rPr lang="en-US" altLang="en-US" sz="2000" b="1">
                <a:latin typeface="Times New Roman" panose="02020603050405020304" pitchFamily="18" charset="0"/>
              </a:rPr>
              <a:t>When it is Used?</a:t>
            </a:r>
          </a:p>
          <a:p>
            <a:pPr marL="0" indent="0" eaLnBrk="1" hangingPunct="1">
              <a:buFontTx/>
              <a:buNone/>
            </a:pPr>
            <a:endParaRPr lang="en-US" altLang="en-US" sz="800" b="1">
              <a:latin typeface="Times New Roman" panose="02020603050405020304" pitchFamily="18" charset="0"/>
            </a:endParaRPr>
          </a:p>
          <a:p>
            <a:pPr marL="0" indent="0" algn="ctr" eaLnBrk="1" hangingPunct="1">
              <a:buFontTx/>
              <a:buNone/>
            </a:pPr>
            <a:r>
              <a:rPr lang="en-US" altLang="en-US" sz="1800" b="1" i="1">
                <a:latin typeface="Times New Roman" panose="02020603050405020304" pitchFamily="18" charset="0"/>
              </a:rPr>
              <a:t>Use a C chart when you can answer </a:t>
            </a:r>
            <a:r>
              <a:rPr lang="en-US" altLang="en-US" sz="1800" b="1" i="1" u="sng">
                <a:latin typeface="Times New Roman" panose="02020603050405020304" pitchFamily="18" charset="0"/>
              </a:rPr>
              <a:t>yes</a:t>
            </a:r>
            <a:r>
              <a:rPr lang="en-US" altLang="en-US" sz="1800" b="1" i="1">
                <a:latin typeface="Times New Roman" panose="02020603050405020304" pitchFamily="18" charset="0"/>
              </a:rPr>
              <a:t> to all these questions:</a:t>
            </a:r>
          </a:p>
          <a:p>
            <a:pPr marL="0" indent="0" algn="ctr" eaLnBrk="1" hangingPunct="1">
              <a:buFontTx/>
              <a:buNone/>
            </a:pPr>
            <a:endParaRPr lang="en-US" altLang="en-US" sz="700" b="1" i="1">
              <a:latin typeface="Times New Roman" panose="02020603050405020304" pitchFamily="18" charset="0"/>
            </a:endParaRPr>
          </a:p>
          <a:p>
            <a:pPr marL="1028700" lvl="1" indent="-457200" eaLnBrk="1" hangingPunct="1">
              <a:buFontTx/>
              <a:buAutoNum type="arabicPeriod"/>
            </a:pPr>
            <a:r>
              <a:rPr lang="en-US" altLang="en-US" sz="1800" b="1" i="1">
                <a:solidFill>
                  <a:schemeClr val="accent2"/>
                </a:solidFill>
                <a:latin typeface="Times New Roman" panose="02020603050405020304" pitchFamily="18" charset="0"/>
              </a:rPr>
              <a:t>Do you need system stability?</a:t>
            </a:r>
          </a:p>
          <a:p>
            <a:pPr marL="1028700" lvl="1" indent="-457200" eaLnBrk="1" hangingPunct="1">
              <a:buFontTx/>
              <a:buAutoNum type="arabicPeriod"/>
            </a:pPr>
            <a:r>
              <a:rPr lang="en-US" altLang="en-US" sz="1800" b="1" i="1">
                <a:solidFill>
                  <a:schemeClr val="accent2"/>
                </a:solidFill>
                <a:latin typeface="Times New Roman" panose="02020603050405020304" pitchFamily="18" charset="0"/>
              </a:rPr>
              <a:t>Does the data represent the number of nonconformities per subgroup?</a:t>
            </a:r>
          </a:p>
          <a:p>
            <a:pPr marL="1028700" lvl="1" indent="-457200" eaLnBrk="1" hangingPunct="1">
              <a:buFontTx/>
              <a:buAutoNum type="arabicPeriod"/>
            </a:pPr>
            <a:r>
              <a:rPr lang="en-US" altLang="en-US" sz="1800" b="1" i="1">
                <a:solidFill>
                  <a:schemeClr val="accent2"/>
                </a:solidFill>
                <a:latin typeface="Times New Roman" panose="02020603050405020304" pitchFamily="18" charset="0"/>
              </a:rPr>
              <a:t>Is the subgroup size the same for all subgroups, if not consider using a u chart.</a:t>
            </a:r>
          </a:p>
          <a:p>
            <a:pPr marL="1028700" lvl="1" indent="-457200" eaLnBrk="1" hangingPunct="1">
              <a:buFontTx/>
              <a:buAutoNum type="arabicPeriod"/>
            </a:pPr>
            <a:r>
              <a:rPr lang="en-US" altLang="en-US" sz="1800" b="1" i="1">
                <a:solidFill>
                  <a:schemeClr val="accent2"/>
                </a:solidFill>
                <a:latin typeface="Times New Roman" panose="02020603050405020304" pitchFamily="18" charset="0"/>
              </a:rPr>
              <a:t>Has nonconformities been “Operationally Defined” prior to the data collection?</a:t>
            </a:r>
          </a:p>
          <a:p>
            <a:pPr marL="1028700" lvl="1" indent="-457200" eaLnBrk="1" hangingPunct="1">
              <a:buFontTx/>
              <a:buAutoNum type="arabicPeriod"/>
            </a:pPr>
            <a:r>
              <a:rPr lang="en-US" altLang="en-US" sz="1800" b="1" i="1">
                <a:solidFill>
                  <a:schemeClr val="accent2"/>
                </a:solidFill>
                <a:latin typeface="Times New Roman" panose="02020603050405020304" pitchFamily="18" charset="0"/>
              </a:rPr>
              <a:t>Is the time order of the preserves?</a:t>
            </a:r>
          </a:p>
          <a:p>
            <a:pPr marL="1028700" lvl="1" indent="-457200" eaLnBrk="1" hangingPunct="1">
              <a:buFontTx/>
              <a:buAutoNum type="arabicPeriod"/>
            </a:pPr>
            <a:endParaRPr lang="en-US" altLang="en-US" sz="1800" b="1" i="1">
              <a:solidFill>
                <a:schemeClr val="accent2"/>
              </a:solidFill>
              <a:latin typeface="Times New Roman" panose="02020603050405020304" pitchFamily="18" charset="0"/>
            </a:endParaRPr>
          </a:p>
          <a:p>
            <a:pPr marL="0" indent="0" eaLnBrk="1" hangingPunct="1">
              <a:buFontTx/>
              <a:buNone/>
            </a:pPr>
            <a:r>
              <a:rPr lang="en-US" altLang="en-US" sz="2000" b="1" i="1">
                <a:solidFill>
                  <a:schemeClr val="accent2"/>
                </a:solidFill>
                <a:latin typeface="Times New Roman" panose="02020603050405020304" pitchFamily="18" charset="0"/>
              </a:rPr>
              <a:t>Order is important as analysis and chart interpretation rules will not apply!  </a:t>
            </a:r>
          </a:p>
          <a:p>
            <a:pPr marL="0" indent="0" eaLnBrk="1" hangingPunct="1">
              <a:buFontTx/>
              <a:buAutoNum type="arabicPeriod"/>
            </a:pPr>
            <a:endParaRPr lang="en-US" altLang="en-US" sz="2000" b="1" i="1">
              <a:solidFill>
                <a:schemeClr val="accent2"/>
              </a:solidFill>
              <a:latin typeface="Times New Roman" panose="02020603050405020304" pitchFamily="18" charset="0"/>
            </a:endParaRPr>
          </a:p>
        </p:txBody>
      </p:sp>
      <p:pic>
        <p:nvPicPr>
          <p:cNvPr id="40964"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81000"/>
            <a:ext cx="63817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Text Box 5"/>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40966" name="Rectangle 6"/>
          <p:cNvSpPr>
            <a:spLocks noChangeArrowheads="1"/>
          </p:cNvSpPr>
          <p:nvPr/>
        </p:nvSpPr>
        <p:spPr bwMode="auto">
          <a:xfrm>
            <a:off x="6858000" y="6248400"/>
            <a:ext cx="1819275"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C Control Chart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ChangeArrowheads="1"/>
          </p:cNvSpPr>
          <p:nvPr/>
        </p:nvSpPr>
        <p:spPr bwMode="auto">
          <a:xfrm>
            <a:off x="304800" y="304800"/>
            <a:ext cx="8534400" cy="5943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419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600200"/>
            <a:ext cx="8458200" cy="4660900"/>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04800"/>
            <a:ext cx="519112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9" name="Text Box 4"/>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41990" name="Rectangle 6"/>
          <p:cNvSpPr>
            <a:spLocks noGrp="1" noChangeArrowheads="1"/>
          </p:cNvSpPr>
          <p:nvPr>
            <p:ph type="title" idx="4294967295"/>
          </p:nvPr>
        </p:nvSpPr>
        <p:spPr>
          <a:xfrm>
            <a:off x="7239000" y="6248400"/>
            <a:ext cx="1524000" cy="334963"/>
          </a:xfrm>
        </p:spPr>
        <p:txBody>
          <a:bodyPr/>
          <a:lstStyle/>
          <a:p>
            <a:pPr eaLnBrk="1" hangingPunct="1"/>
            <a:r>
              <a:rPr lang="en-US" altLang="en-US" sz="2000">
                <a:latin typeface="Times New Roman" panose="02020603050405020304" pitchFamily="18" charset="0"/>
              </a:rPr>
              <a:t>C Chart</a:t>
            </a:r>
            <a:endParaRPr lang="en-US" altLang="en-US"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sz="4000"/>
              <a:t>The CSCC </a:t>
            </a:r>
            <a:r>
              <a:rPr lang="en-US" altLang="en-US" sz="4000" i="1"/>
              <a:t>AQIP</a:t>
            </a:r>
            <a:r>
              <a:rPr lang="en-US" altLang="en-US" sz="4000"/>
              <a:t> Quality Process </a:t>
            </a:r>
          </a:p>
        </p:txBody>
      </p:sp>
      <p:sp>
        <p:nvSpPr>
          <p:cNvPr id="6147" name="Rectangle 3"/>
          <p:cNvSpPr>
            <a:spLocks noGrp="1" noChangeArrowheads="1"/>
          </p:cNvSpPr>
          <p:nvPr>
            <p:ph type="body" idx="1"/>
          </p:nvPr>
        </p:nvSpPr>
        <p:spPr>
          <a:xfrm>
            <a:off x="990600" y="1524000"/>
            <a:ext cx="7391400" cy="4525963"/>
          </a:xfrm>
        </p:spPr>
        <p:txBody>
          <a:bodyPr/>
          <a:lstStyle/>
          <a:p>
            <a:pPr marL="0" indent="0" eaLnBrk="1" hangingPunct="1">
              <a:buFontTx/>
              <a:buNone/>
            </a:pPr>
            <a:r>
              <a:rPr lang="en-US" altLang="en-US">
                <a:latin typeface="Times New Roman" panose="02020603050405020304" pitchFamily="18" charset="0"/>
              </a:rPr>
              <a:t>There are several Quality Improvement or </a:t>
            </a:r>
            <a:r>
              <a:rPr lang="en-US" altLang="en-US" i="1">
                <a:latin typeface="Times New Roman" panose="02020603050405020304" pitchFamily="18" charset="0"/>
              </a:rPr>
              <a:t>CI</a:t>
            </a:r>
            <a:r>
              <a:rPr lang="en-US" altLang="en-US">
                <a:latin typeface="Times New Roman" panose="02020603050405020304" pitchFamily="18" charset="0"/>
              </a:rPr>
              <a:t> approaches promoted today! Don’t let the word “Quality” through you off as it is used in the sense of </a:t>
            </a:r>
            <a:r>
              <a:rPr lang="en-US" altLang="en-US" i="1">
                <a:latin typeface="Times New Roman" panose="02020603050405020304" pitchFamily="18" charset="0"/>
              </a:rPr>
              <a:t>performance improvement as is CI</a:t>
            </a:r>
            <a:r>
              <a:rPr lang="en-US" altLang="en-US">
                <a:latin typeface="Times New Roman" panose="02020603050405020304" pitchFamily="18" charset="0"/>
              </a:rPr>
              <a:t>! </a:t>
            </a:r>
          </a:p>
          <a:p>
            <a:pPr marL="0" indent="0" eaLnBrk="1" hangingPunct="1">
              <a:buFontTx/>
              <a:buNone/>
            </a:pPr>
            <a:endParaRPr lang="en-US" altLang="en-US" sz="1200">
              <a:latin typeface="Times New Roman" panose="02020603050405020304" pitchFamily="18" charset="0"/>
            </a:endParaRPr>
          </a:p>
          <a:p>
            <a:pPr marL="0" indent="0" eaLnBrk="1" hangingPunct="1">
              <a:buFontTx/>
              <a:buNone/>
            </a:pPr>
            <a:r>
              <a:rPr lang="en-US" altLang="en-US">
                <a:latin typeface="Times New Roman" panose="02020603050405020304" pitchFamily="18" charset="0"/>
              </a:rPr>
              <a:t>We will use a hybrid of the oldest </a:t>
            </a:r>
            <a:r>
              <a:rPr lang="en-US" altLang="en-US" i="1">
                <a:latin typeface="Times New Roman" panose="02020603050405020304" pitchFamily="18" charset="0"/>
              </a:rPr>
              <a:t>PDSA</a:t>
            </a:r>
            <a:r>
              <a:rPr lang="en-US" altLang="en-US">
                <a:latin typeface="Times New Roman" panose="02020603050405020304" pitchFamily="18" charset="0"/>
              </a:rPr>
              <a:t> and one of the newest the Six Sigma  </a:t>
            </a:r>
            <a:r>
              <a:rPr lang="en-US" altLang="en-US" i="1">
                <a:latin typeface="Times New Roman" panose="02020603050405020304" pitchFamily="18" charset="0"/>
              </a:rPr>
              <a:t>DMAIC</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ChangeArrowheads="1"/>
          </p:cNvSpPr>
          <p:nvPr/>
        </p:nvSpPr>
        <p:spPr bwMode="auto">
          <a:xfrm>
            <a:off x="304800" y="609600"/>
            <a:ext cx="8534400" cy="5181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430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905000"/>
            <a:ext cx="83058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609600"/>
            <a:ext cx="519112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3" name="Text Box 4"/>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43014" name="Rectangle 5"/>
          <p:cNvSpPr>
            <a:spLocks noChangeArrowheads="1"/>
          </p:cNvSpPr>
          <p:nvPr/>
        </p:nvSpPr>
        <p:spPr bwMode="auto">
          <a:xfrm>
            <a:off x="6858000" y="6248400"/>
            <a:ext cx="1819275"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C Control Chart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ChangeArrowheads="1"/>
          </p:cNvSpPr>
          <p:nvPr/>
        </p:nvSpPr>
        <p:spPr bwMode="auto">
          <a:xfrm>
            <a:off x="152400" y="152400"/>
            <a:ext cx="8763000" cy="6096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4403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524000"/>
            <a:ext cx="6324600" cy="468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2400"/>
            <a:ext cx="5191125"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037" name="Text Box 4"/>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44038" name="Rectangle 6"/>
          <p:cNvSpPr>
            <a:spLocks noGrp="1" noChangeArrowheads="1"/>
          </p:cNvSpPr>
          <p:nvPr>
            <p:ph type="title" idx="4294967295"/>
          </p:nvPr>
        </p:nvSpPr>
        <p:spPr>
          <a:xfrm>
            <a:off x="7391400" y="6248400"/>
            <a:ext cx="1600200" cy="381000"/>
          </a:xfrm>
        </p:spPr>
        <p:txBody>
          <a:bodyPr/>
          <a:lstStyle/>
          <a:p>
            <a:pPr eaLnBrk="1" hangingPunct="1"/>
            <a:r>
              <a:rPr lang="en-US" altLang="en-US" sz="1800">
                <a:latin typeface="Times New Roman" panose="02020603050405020304" pitchFamily="18" charset="0"/>
              </a:rPr>
              <a:t>C Chart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28600"/>
            <a:ext cx="7543800" cy="603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059" name="Text Box 3"/>
          <p:cNvSpPr txBox="1">
            <a:spLocks noChangeArrowheads="1"/>
          </p:cNvSpPr>
          <p:nvPr/>
        </p:nvSpPr>
        <p:spPr bwMode="auto">
          <a:xfrm>
            <a:off x="5334000" y="2514600"/>
            <a:ext cx="3124200" cy="188753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solidFill>
                  <a:schemeClr val="accent2"/>
                </a:solidFill>
              </a:rPr>
              <a:t>Data was input a Microsoft Excel spreadsheet.</a:t>
            </a:r>
          </a:p>
          <a:p>
            <a:pPr eaLnBrk="1" hangingPunct="1">
              <a:spcBef>
                <a:spcPct val="50000"/>
              </a:spcBef>
            </a:pPr>
            <a:r>
              <a:rPr lang="en-US" altLang="en-US" sz="1800" b="1" u="none">
                <a:solidFill>
                  <a:schemeClr val="accent2"/>
                </a:solidFill>
              </a:rPr>
              <a:t>This data was copied to paste in a version of Minitab to calculate and display a </a:t>
            </a:r>
            <a:r>
              <a:rPr lang="en-US" altLang="en-US" sz="1800" b="1" i="1" u="none">
                <a:solidFill>
                  <a:schemeClr val="accent2"/>
                </a:solidFill>
              </a:rPr>
              <a:t>C Chart</a:t>
            </a:r>
          </a:p>
        </p:txBody>
      </p:sp>
      <p:sp>
        <p:nvSpPr>
          <p:cNvPr id="45060" name="Text Box 4"/>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45061" name="Rectangle 5"/>
          <p:cNvSpPr>
            <a:spLocks noChangeArrowheads="1"/>
          </p:cNvSpPr>
          <p:nvPr/>
        </p:nvSpPr>
        <p:spPr bwMode="auto">
          <a:xfrm>
            <a:off x="6858000" y="6248400"/>
            <a:ext cx="1819275"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C Control Chart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28600"/>
            <a:ext cx="7696200" cy="615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3" name="Text Box 3"/>
          <p:cNvSpPr txBox="1">
            <a:spLocks noChangeArrowheads="1"/>
          </p:cNvSpPr>
          <p:nvPr/>
        </p:nvSpPr>
        <p:spPr bwMode="auto">
          <a:xfrm>
            <a:off x="4800600" y="1447800"/>
            <a:ext cx="3276600" cy="669925"/>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b="1" u="none">
                <a:solidFill>
                  <a:schemeClr val="accent2"/>
                </a:solidFill>
                <a:latin typeface="Times New Roman" panose="02020603050405020304" pitchFamily="18" charset="0"/>
              </a:rPr>
              <a:t>The data was pasted from MS Excel into Minitab ver. 12</a:t>
            </a:r>
          </a:p>
        </p:txBody>
      </p:sp>
      <p:sp>
        <p:nvSpPr>
          <p:cNvPr id="46084" name="Line 4"/>
          <p:cNvSpPr>
            <a:spLocks noChangeShapeType="1"/>
          </p:cNvSpPr>
          <p:nvPr/>
        </p:nvSpPr>
        <p:spPr bwMode="auto">
          <a:xfrm flipH="1">
            <a:off x="3581400" y="2133600"/>
            <a:ext cx="2667000" cy="1981200"/>
          </a:xfrm>
          <a:prstGeom prst="line">
            <a:avLst/>
          </a:prstGeom>
          <a:noFill/>
          <a:ln w="28575">
            <a:solidFill>
              <a:schemeClr val="tx1"/>
            </a:solidFill>
            <a:prstDash val="lg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085" name="Text Box 5"/>
          <p:cNvSpPr txBox="1">
            <a:spLocks noChangeArrowheads="1"/>
          </p:cNvSpPr>
          <p:nvPr/>
        </p:nvSpPr>
        <p:spPr bwMode="auto">
          <a:xfrm>
            <a:off x="533400" y="6221413"/>
            <a:ext cx="27432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46086" name="Rectangle 6"/>
          <p:cNvSpPr>
            <a:spLocks noChangeArrowheads="1"/>
          </p:cNvSpPr>
          <p:nvPr/>
        </p:nvSpPr>
        <p:spPr bwMode="auto">
          <a:xfrm>
            <a:off x="6858000" y="6248400"/>
            <a:ext cx="15240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2000" u="none">
              <a:solidFill>
                <a:schemeClr val="tx2"/>
              </a:solidFill>
              <a:latin typeface="Times New Roman" panose="02020603050405020304" pitchFamily="18" charset="0"/>
            </a:endParaRPr>
          </a:p>
        </p:txBody>
      </p:sp>
      <p:sp>
        <p:nvSpPr>
          <p:cNvPr id="46087" name="Rectangle 7"/>
          <p:cNvSpPr>
            <a:spLocks noGrp="1" noChangeArrowheads="1"/>
          </p:cNvSpPr>
          <p:nvPr>
            <p:ph type="title" idx="4294967295"/>
          </p:nvPr>
        </p:nvSpPr>
        <p:spPr>
          <a:xfrm>
            <a:off x="6629400" y="6248400"/>
            <a:ext cx="2209800" cy="334963"/>
          </a:xfrm>
        </p:spPr>
        <p:txBody>
          <a:bodyPr/>
          <a:lstStyle/>
          <a:p>
            <a:pPr eaLnBrk="1" hangingPunct="1"/>
            <a:r>
              <a:rPr lang="en-US" altLang="en-US" sz="1800">
                <a:latin typeface="Times New Roman" panose="02020603050405020304" pitchFamily="18" charset="0"/>
              </a:rPr>
              <a:t>C Chart</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2238"/>
            <a:ext cx="8077200" cy="646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07" name="Text Box 3"/>
          <p:cNvSpPr txBox="1">
            <a:spLocks noChangeArrowheads="1"/>
          </p:cNvSpPr>
          <p:nvPr/>
        </p:nvSpPr>
        <p:spPr bwMode="auto">
          <a:xfrm>
            <a:off x="4267200" y="1066800"/>
            <a:ext cx="3505200" cy="925513"/>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solidFill>
                  <a:schemeClr val="accent2"/>
                </a:solidFill>
              </a:rPr>
              <a:t>To calculate the C Chart choose </a:t>
            </a:r>
            <a:r>
              <a:rPr lang="en-US" altLang="en-US" sz="1800" b="1">
                <a:solidFill>
                  <a:schemeClr val="accent2"/>
                </a:solidFill>
              </a:rPr>
              <a:t>Stats</a:t>
            </a:r>
            <a:r>
              <a:rPr lang="en-US" altLang="en-US" sz="1800" b="1" u="none">
                <a:solidFill>
                  <a:schemeClr val="accent2"/>
                </a:solidFill>
              </a:rPr>
              <a:t>, then </a:t>
            </a:r>
            <a:r>
              <a:rPr lang="en-US" altLang="en-US" sz="1800" b="1">
                <a:solidFill>
                  <a:schemeClr val="accent2"/>
                </a:solidFill>
              </a:rPr>
              <a:t>Control Charts</a:t>
            </a:r>
            <a:r>
              <a:rPr lang="en-US" altLang="en-US" sz="1800" b="1" u="none">
                <a:solidFill>
                  <a:schemeClr val="accent2"/>
                </a:solidFill>
              </a:rPr>
              <a:t>, then </a:t>
            </a:r>
            <a:r>
              <a:rPr lang="en-US" altLang="en-US" sz="1800" b="1">
                <a:solidFill>
                  <a:schemeClr val="accent2"/>
                </a:solidFill>
              </a:rPr>
              <a:t>C…</a:t>
            </a:r>
            <a:r>
              <a:rPr lang="en-US" altLang="en-US" sz="1800" b="1" u="none">
                <a:solidFill>
                  <a:schemeClr val="accent2"/>
                </a:solidFill>
              </a:rPr>
              <a:t>  </a:t>
            </a:r>
          </a:p>
        </p:txBody>
      </p:sp>
      <p:sp>
        <p:nvSpPr>
          <p:cNvPr id="47108" name="Line 4"/>
          <p:cNvSpPr>
            <a:spLocks noChangeShapeType="1"/>
          </p:cNvSpPr>
          <p:nvPr/>
        </p:nvSpPr>
        <p:spPr bwMode="auto">
          <a:xfrm flipH="1" flipV="1">
            <a:off x="1524000" y="381000"/>
            <a:ext cx="2743200" cy="914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09" name="Line 5"/>
          <p:cNvSpPr>
            <a:spLocks noChangeShapeType="1"/>
          </p:cNvSpPr>
          <p:nvPr/>
        </p:nvSpPr>
        <p:spPr bwMode="auto">
          <a:xfrm flipH="1" flipV="1">
            <a:off x="1981200" y="914400"/>
            <a:ext cx="2286000" cy="6858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0" name="Line 6"/>
          <p:cNvSpPr>
            <a:spLocks noChangeShapeType="1"/>
          </p:cNvSpPr>
          <p:nvPr/>
        </p:nvSpPr>
        <p:spPr bwMode="auto">
          <a:xfrm flipH="1">
            <a:off x="2819400" y="1828800"/>
            <a:ext cx="1447800" cy="1143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7111" name="Text Box 7"/>
          <p:cNvSpPr txBox="1">
            <a:spLocks noChangeArrowheads="1"/>
          </p:cNvSpPr>
          <p:nvPr/>
        </p:nvSpPr>
        <p:spPr bwMode="auto">
          <a:xfrm>
            <a:off x="533400" y="6221413"/>
            <a:ext cx="27432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47112" name="Rectangle 8"/>
          <p:cNvSpPr>
            <a:spLocks noChangeArrowheads="1"/>
          </p:cNvSpPr>
          <p:nvPr/>
        </p:nvSpPr>
        <p:spPr bwMode="auto">
          <a:xfrm>
            <a:off x="6858000" y="6248400"/>
            <a:ext cx="1819275"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C Control Chart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28600"/>
            <a:ext cx="8077200" cy="6462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131" name="Text Box 3"/>
          <p:cNvSpPr txBox="1">
            <a:spLocks noChangeArrowheads="1"/>
          </p:cNvSpPr>
          <p:nvPr/>
        </p:nvSpPr>
        <p:spPr bwMode="auto">
          <a:xfrm>
            <a:off x="4343400" y="1066800"/>
            <a:ext cx="3505200" cy="650875"/>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b="1" u="none">
                <a:solidFill>
                  <a:schemeClr val="accent2"/>
                </a:solidFill>
              </a:rPr>
              <a:t>Variable: Choose </a:t>
            </a:r>
            <a:r>
              <a:rPr lang="en-US" altLang="en-US" sz="1800" b="1" i="1">
                <a:solidFill>
                  <a:schemeClr val="accent2"/>
                </a:solidFill>
              </a:rPr>
              <a:t>C8 </a:t>
            </a:r>
            <a:r>
              <a:rPr lang="en-US" altLang="en-US" sz="1800" b="1">
                <a:solidFill>
                  <a:schemeClr val="accent2"/>
                </a:solidFill>
              </a:rPr>
              <a:t>Totals</a:t>
            </a:r>
            <a:r>
              <a:rPr lang="en-US" altLang="en-US" sz="1800" b="1" u="none">
                <a:solidFill>
                  <a:schemeClr val="accent2"/>
                </a:solidFill>
              </a:rPr>
              <a:t>, then </a:t>
            </a:r>
            <a:r>
              <a:rPr lang="en-US" altLang="en-US" sz="1800" b="1">
                <a:solidFill>
                  <a:schemeClr val="accent2"/>
                </a:solidFill>
              </a:rPr>
              <a:t>Select</a:t>
            </a:r>
            <a:r>
              <a:rPr lang="en-US" altLang="en-US" sz="1800" b="1" u="none">
                <a:solidFill>
                  <a:schemeClr val="accent2"/>
                </a:solidFill>
              </a:rPr>
              <a:t> then </a:t>
            </a:r>
            <a:r>
              <a:rPr lang="en-US" altLang="en-US" sz="1800" b="1">
                <a:solidFill>
                  <a:schemeClr val="accent2"/>
                </a:solidFill>
              </a:rPr>
              <a:t>OK</a:t>
            </a:r>
          </a:p>
        </p:txBody>
      </p:sp>
      <p:sp>
        <p:nvSpPr>
          <p:cNvPr id="48132" name="Line 4"/>
          <p:cNvSpPr>
            <a:spLocks noChangeShapeType="1"/>
          </p:cNvSpPr>
          <p:nvPr/>
        </p:nvSpPr>
        <p:spPr bwMode="auto">
          <a:xfrm flipH="1">
            <a:off x="2971800" y="1371600"/>
            <a:ext cx="2743200" cy="1676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3" name="Line 5"/>
          <p:cNvSpPr>
            <a:spLocks noChangeShapeType="1"/>
          </p:cNvSpPr>
          <p:nvPr/>
        </p:nvSpPr>
        <p:spPr bwMode="auto">
          <a:xfrm flipH="1">
            <a:off x="3505200" y="1676400"/>
            <a:ext cx="2590800" cy="2590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4" name="Line 6"/>
          <p:cNvSpPr>
            <a:spLocks noChangeShapeType="1"/>
          </p:cNvSpPr>
          <p:nvPr/>
        </p:nvSpPr>
        <p:spPr bwMode="auto">
          <a:xfrm>
            <a:off x="4800600" y="1371600"/>
            <a:ext cx="0" cy="1066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5" name="Line 7"/>
          <p:cNvSpPr>
            <a:spLocks noChangeShapeType="1"/>
          </p:cNvSpPr>
          <p:nvPr/>
        </p:nvSpPr>
        <p:spPr bwMode="auto">
          <a:xfrm flipH="1">
            <a:off x="6248400" y="1676400"/>
            <a:ext cx="457200" cy="2590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8136" name="Text Box 8"/>
          <p:cNvSpPr txBox="1">
            <a:spLocks noChangeArrowheads="1"/>
          </p:cNvSpPr>
          <p:nvPr/>
        </p:nvSpPr>
        <p:spPr bwMode="auto">
          <a:xfrm>
            <a:off x="533400" y="6221413"/>
            <a:ext cx="27432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48137" name="Rectangle 9"/>
          <p:cNvSpPr>
            <a:spLocks noChangeArrowheads="1"/>
          </p:cNvSpPr>
          <p:nvPr/>
        </p:nvSpPr>
        <p:spPr bwMode="auto">
          <a:xfrm>
            <a:off x="7239000" y="6172200"/>
            <a:ext cx="14478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2000" u="none">
                <a:solidFill>
                  <a:schemeClr val="tx2"/>
                </a:solidFill>
                <a:latin typeface="Times New Roman" panose="02020603050405020304" pitchFamily="18" charset="0"/>
              </a:rPr>
              <a:t>C Chart</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04800"/>
            <a:ext cx="7772400" cy="6218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55" name="Text Box 3"/>
          <p:cNvSpPr txBox="1">
            <a:spLocks noChangeArrowheads="1"/>
          </p:cNvSpPr>
          <p:nvPr/>
        </p:nvSpPr>
        <p:spPr bwMode="auto">
          <a:xfrm>
            <a:off x="4953000" y="762000"/>
            <a:ext cx="4038600" cy="925513"/>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b="1" u="none">
                <a:solidFill>
                  <a:schemeClr val="accent2"/>
                </a:solidFill>
              </a:rPr>
              <a:t>The chart will display the trend , the calculated average, and the upper and lower control limits</a:t>
            </a:r>
          </a:p>
        </p:txBody>
      </p:sp>
      <p:sp>
        <p:nvSpPr>
          <p:cNvPr id="49156" name="Text Box 4"/>
          <p:cNvSpPr txBox="1">
            <a:spLocks noChangeArrowheads="1"/>
          </p:cNvSpPr>
          <p:nvPr/>
        </p:nvSpPr>
        <p:spPr bwMode="auto">
          <a:xfrm>
            <a:off x="533400" y="6221413"/>
            <a:ext cx="274320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49157" name="Rectangle 5"/>
          <p:cNvSpPr>
            <a:spLocks noChangeArrowheads="1"/>
          </p:cNvSpPr>
          <p:nvPr/>
        </p:nvSpPr>
        <p:spPr bwMode="auto">
          <a:xfrm>
            <a:off x="6705600" y="6248400"/>
            <a:ext cx="2012950" cy="3968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sz="2000" u="none">
              <a:solidFill>
                <a:schemeClr val="tx2"/>
              </a:solidFill>
              <a:latin typeface="Times New Roman" panose="02020603050405020304" pitchFamily="18" charset="0"/>
            </a:endParaRPr>
          </a:p>
        </p:txBody>
      </p:sp>
      <p:sp>
        <p:nvSpPr>
          <p:cNvPr id="49158" name="Rectangle 6"/>
          <p:cNvSpPr>
            <a:spLocks noGrp="1" noChangeArrowheads="1"/>
          </p:cNvSpPr>
          <p:nvPr>
            <p:ph type="title" idx="4294967295"/>
          </p:nvPr>
        </p:nvSpPr>
        <p:spPr>
          <a:xfrm>
            <a:off x="6629400" y="6248400"/>
            <a:ext cx="2286000" cy="350838"/>
          </a:xfrm>
        </p:spPr>
        <p:txBody>
          <a:bodyPr/>
          <a:lstStyle/>
          <a:p>
            <a:pPr eaLnBrk="1" hangingPunct="1"/>
            <a:r>
              <a:rPr lang="en-US" altLang="en-US" sz="1800">
                <a:latin typeface="Times New Roman" panose="02020603050405020304" pitchFamily="18" charset="0"/>
              </a:rPr>
              <a:t>C Chart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algn="l" eaLnBrk="1" hangingPunct="1"/>
            <a:r>
              <a:rPr lang="en-US" altLang="en-US" sz="4000"/>
              <a:t>     U Control Chart</a:t>
            </a:r>
          </a:p>
        </p:txBody>
      </p:sp>
      <p:sp>
        <p:nvSpPr>
          <p:cNvPr id="50179" name="Rectangle 3"/>
          <p:cNvSpPr>
            <a:spLocks noGrp="1" noChangeArrowheads="1"/>
          </p:cNvSpPr>
          <p:nvPr>
            <p:ph type="body" sz="half" idx="1"/>
          </p:nvPr>
        </p:nvSpPr>
        <p:spPr>
          <a:xfrm>
            <a:off x="762000" y="1219200"/>
            <a:ext cx="7772400" cy="4525963"/>
          </a:xfrm>
        </p:spPr>
        <p:txBody>
          <a:bodyPr/>
          <a:lstStyle/>
          <a:p>
            <a:pPr marL="0" indent="0" eaLnBrk="1" hangingPunct="1">
              <a:lnSpc>
                <a:spcPct val="90000"/>
              </a:lnSpc>
              <a:buFontTx/>
              <a:buNone/>
            </a:pPr>
            <a:r>
              <a:rPr lang="en-US" altLang="en-US" sz="2000" b="1">
                <a:latin typeface="Times New Roman" panose="02020603050405020304" pitchFamily="18" charset="0"/>
              </a:rPr>
              <a:t>U Control Charts for  </a:t>
            </a:r>
            <a:r>
              <a:rPr lang="en-US" altLang="en-US" sz="2000" b="1" u="sng">
                <a:latin typeface="Times New Roman" panose="02020603050405020304" pitchFamily="18" charset="0"/>
              </a:rPr>
              <a:t>Non Conformities</a:t>
            </a:r>
            <a:endParaRPr lang="en-US" altLang="en-US" sz="2000" b="1">
              <a:latin typeface="Times New Roman" panose="02020603050405020304" pitchFamily="18" charset="0"/>
            </a:endParaRPr>
          </a:p>
          <a:p>
            <a:pPr marL="0" indent="0" eaLnBrk="1" hangingPunct="1">
              <a:lnSpc>
                <a:spcPct val="90000"/>
              </a:lnSpc>
              <a:buFontTx/>
              <a:buNone/>
            </a:pPr>
            <a:r>
              <a:rPr lang="en-US" altLang="en-US" sz="2000" b="1">
                <a:latin typeface="Times New Roman" panose="02020603050405020304" pitchFamily="18" charset="0"/>
              </a:rPr>
              <a:t>Putting it to work:</a:t>
            </a:r>
          </a:p>
          <a:p>
            <a:pPr marL="0" indent="0" eaLnBrk="1" hangingPunct="1">
              <a:lnSpc>
                <a:spcPct val="90000"/>
              </a:lnSpc>
              <a:buFontTx/>
              <a:buNone/>
            </a:pPr>
            <a:endParaRPr lang="en-US" altLang="en-US" sz="800" b="1">
              <a:latin typeface="Times New Roman" panose="02020603050405020304" pitchFamily="18" charset="0"/>
            </a:endParaRPr>
          </a:p>
          <a:p>
            <a:pPr marL="0" indent="0" eaLnBrk="1" hangingPunct="1">
              <a:lnSpc>
                <a:spcPct val="90000"/>
              </a:lnSpc>
              <a:buFontTx/>
              <a:buNone/>
            </a:pPr>
            <a:r>
              <a:rPr lang="en-US" altLang="en-US" sz="2000" i="1">
                <a:latin typeface="Times New Roman" panose="02020603050405020304" pitchFamily="18" charset="0"/>
              </a:rPr>
              <a:t>The U</a:t>
            </a:r>
            <a:r>
              <a:rPr lang="en-US" altLang="en-US" sz="2000" b="1" i="1">
                <a:latin typeface="Times New Roman" panose="02020603050405020304" pitchFamily="18" charset="0"/>
              </a:rPr>
              <a:t>-chart</a:t>
            </a:r>
            <a:r>
              <a:rPr lang="en-US" altLang="en-US" sz="2000" i="1">
                <a:latin typeface="Times New Roman" panose="02020603050405020304" pitchFamily="18" charset="0"/>
              </a:rPr>
              <a:t> is an attribute control chart which shows how a system, measured by number</a:t>
            </a:r>
            <a:r>
              <a:rPr lang="en-US" altLang="en-US" sz="2000" b="1" i="1">
                <a:latin typeface="Times New Roman" panose="02020603050405020304" pitchFamily="18" charset="0"/>
              </a:rPr>
              <a:t> </a:t>
            </a:r>
            <a:r>
              <a:rPr lang="en-US" altLang="en-US" sz="2000" i="1">
                <a:latin typeface="Times New Roman" panose="02020603050405020304" pitchFamily="18" charset="0"/>
              </a:rPr>
              <a:t>of nonconformities unit produced will change over time..</a:t>
            </a:r>
          </a:p>
          <a:p>
            <a:pPr marL="0" indent="0" eaLnBrk="1" hangingPunct="1">
              <a:lnSpc>
                <a:spcPct val="90000"/>
              </a:lnSpc>
              <a:buFontTx/>
              <a:buNone/>
            </a:pPr>
            <a:endParaRPr lang="en-US" altLang="en-US" sz="1200" i="1">
              <a:latin typeface="Times New Roman" panose="02020603050405020304" pitchFamily="18" charset="0"/>
            </a:endParaRPr>
          </a:p>
          <a:p>
            <a:pPr marL="0" indent="0" eaLnBrk="1" hangingPunct="1">
              <a:lnSpc>
                <a:spcPct val="90000"/>
              </a:lnSpc>
              <a:buFontTx/>
              <a:buNone/>
            </a:pPr>
            <a:r>
              <a:rPr lang="en-US" altLang="en-US" sz="2000" i="1">
                <a:latin typeface="Times New Roman" panose="02020603050405020304" pitchFamily="18" charset="0"/>
              </a:rPr>
              <a:t>Nonconformities are that which is missing or that which is present on a item and should not be. Errors in quizzes, forms, number of late deadlines, tardiness, etc </a:t>
            </a:r>
            <a:r>
              <a:rPr lang="en-US" altLang="en-US" sz="2000" b="1" i="1">
                <a:latin typeface="Times New Roman" panose="02020603050405020304" pitchFamily="18" charset="0"/>
              </a:rPr>
              <a:t>The subgroup size can be constant or change over time</a:t>
            </a:r>
          </a:p>
          <a:p>
            <a:pPr marL="0" indent="0" eaLnBrk="1" hangingPunct="1">
              <a:lnSpc>
                <a:spcPct val="90000"/>
              </a:lnSpc>
              <a:buFontTx/>
              <a:buNone/>
            </a:pPr>
            <a:endParaRPr lang="en-US" altLang="en-US" sz="1600" b="1" i="1">
              <a:solidFill>
                <a:schemeClr val="accent2"/>
              </a:solidFill>
              <a:latin typeface="Times New Roman" panose="02020603050405020304" pitchFamily="18" charset="0"/>
            </a:endParaRPr>
          </a:p>
          <a:p>
            <a:pPr marL="0" indent="0" eaLnBrk="1" hangingPunct="1">
              <a:lnSpc>
                <a:spcPct val="90000"/>
              </a:lnSpc>
              <a:buFontTx/>
              <a:buNone/>
            </a:pPr>
            <a:r>
              <a:rPr lang="en-US" altLang="en-US" sz="2000" b="1" i="1">
                <a:solidFill>
                  <a:schemeClr val="accent2"/>
                </a:solidFill>
                <a:latin typeface="Times New Roman" panose="02020603050405020304" pitchFamily="18" charset="0"/>
              </a:rPr>
              <a:t>Control charts assess stability over time and can be used to monitor improvement! They minimize mistakes of over control and under control and identify whether common cause variation or special cause variation exist, which will indicate the proper improvement to make!</a:t>
            </a:r>
          </a:p>
        </p:txBody>
      </p:sp>
      <p:pic>
        <p:nvPicPr>
          <p:cNvPr id="50180"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7863" y="457200"/>
            <a:ext cx="5699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1" name="Text Box 5"/>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50182" name="Rectangle 6"/>
          <p:cNvSpPr>
            <a:spLocks noChangeArrowheads="1"/>
          </p:cNvSpPr>
          <p:nvPr/>
        </p:nvSpPr>
        <p:spPr bwMode="auto">
          <a:xfrm>
            <a:off x="6858000" y="6248400"/>
            <a:ext cx="1833563"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U Control Chart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algn="l" eaLnBrk="1" hangingPunct="1"/>
            <a:r>
              <a:rPr lang="en-US" altLang="en-US" sz="4000"/>
              <a:t>     U Control Chart</a:t>
            </a:r>
          </a:p>
        </p:txBody>
      </p:sp>
      <p:sp>
        <p:nvSpPr>
          <p:cNvPr id="51203" name="Rectangle 3"/>
          <p:cNvSpPr>
            <a:spLocks noGrp="1" noChangeArrowheads="1"/>
          </p:cNvSpPr>
          <p:nvPr>
            <p:ph type="body" sz="half" idx="1"/>
          </p:nvPr>
        </p:nvSpPr>
        <p:spPr>
          <a:xfrm>
            <a:off x="609600" y="1295400"/>
            <a:ext cx="7924800" cy="4525963"/>
          </a:xfrm>
        </p:spPr>
        <p:txBody>
          <a:bodyPr/>
          <a:lstStyle/>
          <a:p>
            <a:pPr marL="0" indent="0" eaLnBrk="1" hangingPunct="1">
              <a:buFontTx/>
              <a:buNone/>
            </a:pPr>
            <a:r>
              <a:rPr lang="en-US" altLang="en-US" sz="2400" b="1">
                <a:latin typeface="Times New Roman" panose="02020603050405020304" pitchFamily="18" charset="0"/>
              </a:rPr>
              <a:t>When it is Used?</a:t>
            </a:r>
          </a:p>
          <a:p>
            <a:pPr marL="0" indent="0" eaLnBrk="1" hangingPunct="1">
              <a:buFontTx/>
              <a:buNone/>
            </a:pPr>
            <a:endParaRPr lang="en-US" altLang="en-US" sz="900" b="1">
              <a:latin typeface="Times New Roman" panose="02020603050405020304" pitchFamily="18" charset="0"/>
            </a:endParaRPr>
          </a:p>
          <a:p>
            <a:pPr marL="0" indent="0" algn="ctr" eaLnBrk="1" hangingPunct="1">
              <a:buFontTx/>
              <a:buNone/>
            </a:pPr>
            <a:r>
              <a:rPr lang="en-US" altLang="en-US" sz="2000" b="1" i="1">
                <a:latin typeface="Times New Roman" panose="02020603050405020304" pitchFamily="18" charset="0"/>
              </a:rPr>
              <a:t>Use a U chart when you can answer </a:t>
            </a:r>
            <a:r>
              <a:rPr lang="en-US" altLang="en-US" sz="2000" b="1" i="1" u="sng">
                <a:latin typeface="Times New Roman" panose="02020603050405020304" pitchFamily="18" charset="0"/>
              </a:rPr>
              <a:t>yes</a:t>
            </a:r>
            <a:r>
              <a:rPr lang="en-US" altLang="en-US" sz="2000" b="1" i="1">
                <a:latin typeface="Times New Roman" panose="02020603050405020304" pitchFamily="18" charset="0"/>
              </a:rPr>
              <a:t> to all these questions:</a:t>
            </a:r>
          </a:p>
          <a:p>
            <a:pPr marL="0" indent="0" algn="ctr" eaLnBrk="1" hangingPunct="1">
              <a:buFontTx/>
              <a:buNone/>
            </a:pPr>
            <a:endParaRPr lang="en-US" altLang="en-US" sz="800" b="1" i="1">
              <a:latin typeface="Times New Roman" panose="02020603050405020304" pitchFamily="18" charset="0"/>
            </a:endParaRP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Do you need system stability?</a:t>
            </a: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Does the data represent the number of nonconformities per subgroup?</a:t>
            </a: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Has the possible nonconformities being charted been “Operationally Defined” prior to the data collection?</a:t>
            </a:r>
          </a:p>
          <a:p>
            <a:pPr marL="1028700" lvl="1" indent="-457200" eaLnBrk="1" hangingPunct="1">
              <a:buFontTx/>
              <a:buAutoNum type="arabicPeriod"/>
            </a:pPr>
            <a:r>
              <a:rPr lang="en-US" altLang="en-US" sz="2000" b="1" i="1">
                <a:solidFill>
                  <a:schemeClr val="accent2"/>
                </a:solidFill>
                <a:latin typeface="Times New Roman" panose="02020603050405020304" pitchFamily="18" charset="0"/>
              </a:rPr>
              <a:t>Is the time order of the preserves?</a:t>
            </a:r>
          </a:p>
          <a:p>
            <a:pPr marL="1028700" lvl="1" indent="-457200" eaLnBrk="1" hangingPunct="1">
              <a:buFontTx/>
              <a:buAutoNum type="arabicPeriod"/>
            </a:pPr>
            <a:endParaRPr lang="en-US" altLang="en-US" sz="2000" b="1" i="1">
              <a:solidFill>
                <a:schemeClr val="accent2"/>
              </a:solidFill>
              <a:latin typeface="Times New Roman" panose="02020603050405020304" pitchFamily="18" charset="0"/>
            </a:endParaRPr>
          </a:p>
          <a:p>
            <a:pPr marL="0" indent="0" eaLnBrk="1" hangingPunct="1">
              <a:buFontTx/>
              <a:buNone/>
            </a:pPr>
            <a:r>
              <a:rPr lang="en-US" altLang="en-US" sz="2400" b="1" i="1">
                <a:solidFill>
                  <a:schemeClr val="accent2"/>
                </a:solidFill>
                <a:latin typeface="Times New Roman" panose="02020603050405020304" pitchFamily="18" charset="0"/>
              </a:rPr>
              <a:t>Order is important as analysis and chart interpretation rules will not apply!  </a:t>
            </a:r>
          </a:p>
          <a:p>
            <a:pPr marL="0" indent="0" eaLnBrk="1" hangingPunct="1">
              <a:buFontTx/>
              <a:buNone/>
            </a:pPr>
            <a:endParaRPr lang="en-US" altLang="en-US" sz="2400" b="1" i="1">
              <a:solidFill>
                <a:schemeClr val="accent2"/>
              </a:solidFill>
              <a:latin typeface="Times New Roman" panose="02020603050405020304" pitchFamily="18" charset="0"/>
            </a:endParaRPr>
          </a:p>
        </p:txBody>
      </p:sp>
      <p:pic>
        <p:nvPicPr>
          <p:cNvPr id="51204"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7863" y="457200"/>
            <a:ext cx="569912"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Text Box 5"/>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51206" name="Rectangle 6"/>
          <p:cNvSpPr>
            <a:spLocks noChangeArrowheads="1"/>
          </p:cNvSpPr>
          <p:nvPr/>
        </p:nvSpPr>
        <p:spPr bwMode="auto">
          <a:xfrm>
            <a:off x="7391400" y="6248400"/>
            <a:ext cx="995363"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latin typeface="Times New Roman" panose="02020603050405020304" pitchFamily="18" charset="0"/>
              </a:rPr>
              <a:t>U Chart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81000"/>
            <a:ext cx="8534400" cy="616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39" descr="PDCA Color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990600"/>
            <a:ext cx="50292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37"/>
          <p:cNvSpPr txBox="1">
            <a:spLocks noChangeArrowheads="1"/>
          </p:cNvSpPr>
          <p:nvPr/>
        </p:nvSpPr>
        <p:spPr bwMode="auto">
          <a:xfrm>
            <a:off x="5105400" y="457200"/>
            <a:ext cx="3733800" cy="229235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latin typeface="Times New Roman" panose="02020603050405020304" pitchFamily="18" charset="0"/>
              </a:rPr>
              <a:t>The “PDSA” or Plan, Do Study, Act Cycle was originally developed by Walter Shewhart, but was made prominent by         W. Edwards Deming.</a:t>
            </a:r>
          </a:p>
        </p:txBody>
      </p:sp>
      <p:sp>
        <p:nvSpPr>
          <p:cNvPr id="7172" name="Text Box 40"/>
          <p:cNvSpPr txBox="1">
            <a:spLocks noChangeArrowheads="1"/>
          </p:cNvSpPr>
          <p:nvPr/>
        </p:nvSpPr>
        <p:spPr bwMode="auto">
          <a:xfrm rot="407338">
            <a:off x="5181600" y="4191000"/>
            <a:ext cx="3048000" cy="147478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t>Today there are variations of the PDSA and comprehensive programs such as the Six Sigma Program to consider.</a:t>
            </a:r>
          </a:p>
        </p:txBody>
      </p:sp>
      <p:sp>
        <p:nvSpPr>
          <p:cNvPr id="7173" name="Rectangle 41"/>
          <p:cNvSpPr>
            <a:spLocks noGrp="1" noChangeArrowheads="1"/>
          </p:cNvSpPr>
          <p:nvPr>
            <p:ph type="title" idx="4294967295"/>
          </p:nvPr>
        </p:nvSpPr>
        <p:spPr>
          <a:xfrm>
            <a:off x="457200" y="152400"/>
            <a:ext cx="8229600" cy="1143000"/>
          </a:xfrm>
        </p:spPr>
        <p:txBody>
          <a:bodyPr/>
          <a:lstStyle/>
          <a:p>
            <a:pPr algn="l" eaLnBrk="1" hangingPunct="1"/>
            <a:r>
              <a:rPr lang="en-US" altLang="en-US" sz="4000" i="1"/>
              <a:t>PDSA</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ChangeArrowheads="1"/>
          </p:cNvSpPr>
          <p:nvPr/>
        </p:nvSpPr>
        <p:spPr bwMode="auto">
          <a:xfrm>
            <a:off x="304800" y="152400"/>
            <a:ext cx="8534400" cy="6248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532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447800"/>
            <a:ext cx="83058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28600"/>
            <a:ext cx="485775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8"/>
          <p:cNvSpPr>
            <a:spLocks noChangeArrowheads="1"/>
          </p:cNvSpPr>
          <p:nvPr/>
        </p:nvSpPr>
        <p:spPr bwMode="auto">
          <a:xfrm>
            <a:off x="228600" y="228600"/>
            <a:ext cx="8610600" cy="6096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pic>
        <p:nvPicPr>
          <p:cNvPr id="5427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295400"/>
            <a:ext cx="6543675" cy="489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28600"/>
            <a:ext cx="4857750" cy="104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7" name="Text Box 4"/>
          <p:cNvSpPr txBox="1">
            <a:spLocks noChangeArrowheads="1"/>
          </p:cNvSpPr>
          <p:nvPr/>
        </p:nvSpPr>
        <p:spPr bwMode="auto">
          <a:xfrm>
            <a:off x="533400" y="6221413"/>
            <a:ext cx="2743200" cy="3968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000" u="none">
                <a:latin typeface="Times New Roman" panose="02020603050405020304" pitchFamily="18" charset="0"/>
              </a:rPr>
              <a:t>Attribute Control Charts</a:t>
            </a:r>
          </a:p>
        </p:txBody>
      </p:sp>
      <p:sp>
        <p:nvSpPr>
          <p:cNvPr id="54278" name="AutoShape 6">
            <a:hlinkClick r:id="rId5" action="ppaction://hlinksldjump" highlightClick="1"/>
          </p:cNvPr>
          <p:cNvSpPr>
            <a:spLocks noChangeArrowheads="1"/>
          </p:cNvSpPr>
          <p:nvPr/>
        </p:nvSpPr>
        <p:spPr bwMode="auto">
          <a:xfrm>
            <a:off x="381000" y="5562600"/>
            <a:ext cx="381000" cy="5334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54279" name="Rectangle 7"/>
          <p:cNvSpPr>
            <a:spLocks noGrp="1" noChangeArrowheads="1"/>
          </p:cNvSpPr>
          <p:nvPr>
            <p:ph type="title" idx="4294967295"/>
          </p:nvPr>
        </p:nvSpPr>
        <p:spPr>
          <a:xfrm>
            <a:off x="7162800" y="6324600"/>
            <a:ext cx="1981200" cy="381000"/>
          </a:xfrm>
        </p:spPr>
        <p:txBody>
          <a:bodyPr/>
          <a:lstStyle/>
          <a:p>
            <a:pPr eaLnBrk="1" hangingPunct="1"/>
            <a:r>
              <a:rPr lang="en-US" altLang="en-US" sz="1800">
                <a:latin typeface="Times New Roman" panose="02020603050405020304" pitchFamily="18" charset="0"/>
              </a:rPr>
              <a:t>U Chart</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4638"/>
            <a:ext cx="8229600" cy="944562"/>
          </a:xfrm>
        </p:spPr>
        <p:txBody>
          <a:bodyPr/>
          <a:lstStyle/>
          <a:p>
            <a:pPr algn="l" eaLnBrk="1" hangingPunct="1"/>
            <a:r>
              <a:rPr lang="en-US" altLang="en-US" sz="4000"/>
              <a:t>     BALANCE SHEET</a:t>
            </a:r>
          </a:p>
        </p:txBody>
      </p:sp>
      <p:sp>
        <p:nvSpPr>
          <p:cNvPr id="55299" name="Rectangle 3"/>
          <p:cNvSpPr>
            <a:spLocks noGrp="1" noChangeArrowheads="1"/>
          </p:cNvSpPr>
          <p:nvPr>
            <p:ph type="body" idx="1"/>
          </p:nvPr>
        </p:nvSpPr>
        <p:spPr>
          <a:xfrm>
            <a:off x="457200" y="1295400"/>
            <a:ext cx="8229600" cy="4525963"/>
          </a:xfrm>
        </p:spPr>
        <p:txBody>
          <a:bodyPr/>
          <a:lstStyle/>
          <a:p>
            <a:pPr eaLnBrk="1" hangingPunct="1">
              <a:lnSpc>
                <a:spcPct val="80000"/>
              </a:lnSpc>
            </a:pPr>
            <a:r>
              <a:rPr lang="en-US" altLang="en-US" sz="2400">
                <a:latin typeface="Times New Roman" panose="02020603050405020304" pitchFamily="18" charset="0"/>
              </a:rPr>
              <a:t>Balance sheets allow a group to identify and review the pros and cons of various options. Like the other tools for reaching consensus, balance sheets won't make decisions.  They will, however, organize the information and facilitate discussion among group members.</a:t>
            </a:r>
          </a:p>
          <a:p>
            <a:pPr eaLnBrk="1" hangingPunct="1">
              <a:lnSpc>
                <a:spcPct val="80000"/>
              </a:lnSpc>
            </a:pPr>
            <a:endParaRPr lang="en-US" altLang="en-US" sz="1600" b="1">
              <a:latin typeface="Times New Roman" panose="02020603050405020304" pitchFamily="18" charset="0"/>
            </a:endParaRPr>
          </a:p>
          <a:p>
            <a:pPr eaLnBrk="1" hangingPunct="1">
              <a:lnSpc>
                <a:spcPct val="80000"/>
              </a:lnSpc>
              <a:buFontTx/>
              <a:buNone/>
            </a:pPr>
            <a:r>
              <a:rPr lang="en-US" altLang="en-US" sz="2400" b="1">
                <a:latin typeface="Times New Roman" panose="02020603050405020304" pitchFamily="18" charset="0"/>
              </a:rPr>
              <a:t>Putting it to work:</a:t>
            </a:r>
            <a:endParaRPr lang="en-US" altLang="en-US" sz="2400">
              <a:latin typeface="Times New Roman" panose="02020603050405020304" pitchFamily="18" charset="0"/>
            </a:endParaRPr>
          </a:p>
          <a:p>
            <a:pPr eaLnBrk="1" hangingPunct="1">
              <a:lnSpc>
                <a:spcPct val="80000"/>
              </a:lnSpc>
            </a:pPr>
            <a:r>
              <a:rPr lang="en-US" altLang="en-US" sz="2400">
                <a:latin typeface="Times New Roman" panose="02020603050405020304" pitchFamily="18" charset="0"/>
              </a:rPr>
              <a:t>Using a flip chart or marking board, set up a large grid consisting of two columns and a row for each of the options being discussed.  </a:t>
            </a:r>
          </a:p>
          <a:p>
            <a:pPr eaLnBrk="1" hangingPunct="1">
              <a:lnSpc>
                <a:spcPct val="80000"/>
              </a:lnSpc>
              <a:buFontTx/>
              <a:buNone/>
            </a:pPr>
            <a:endParaRPr lang="en-US" altLang="en-US" sz="1400">
              <a:latin typeface="Times New Roman" panose="02020603050405020304" pitchFamily="18" charset="0"/>
            </a:endParaRPr>
          </a:p>
          <a:p>
            <a:pPr eaLnBrk="1" hangingPunct="1">
              <a:lnSpc>
                <a:spcPct val="80000"/>
              </a:lnSpc>
            </a:pPr>
            <a:r>
              <a:rPr lang="en-US" altLang="en-US" sz="2400">
                <a:latin typeface="Times New Roman" panose="02020603050405020304" pitchFamily="18" charset="0"/>
              </a:rPr>
              <a:t>Label the columns + and - (or "pros" and "cons"). The team then "fills in" each cell of the grid, brainstorming and reaching consensus on positive and negative aspects for each option.</a:t>
            </a:r>
            <a:endParaRPr lang="en-US" altLang="en-US" sz="2400" b="1">
              <a:latin typeface="Times New Roman" panose="02020603050405020304" pitchFamily="18" charset="0"/>
            </a:endParaRPr>
          </a:p>
        </p:txBody>
      </p:sp>
      <p:pic>
        <p:nvPicPr>
          <p:cNvPr id="55300" name="Picture 4"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4572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Text Box 5"/>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Balance Sheet</a:t>
            </a:r>
          </a:p>
        </p:txBody>
      </p:sp>
      <p:sp>
        <p:nvSpPr>
          <p:cNvPr id="55302" name="AutoShape 6">
            <a:hlinkClick r:id="rId4" action="ppaction://hlinksldjump" highlightClick="1"/>
          </p:cNvPr>
          <p:cNvSpPr>
            <a:spLocks noChangeArrowheads="1"/>
          </p:cNvSpPr>
          <p:nvPr/>
        </p:nvSpPr>
        <p:spPr bwMode="auto">
          <a:xfrm>
            <a:off x="304800" y="6172200"/>
            <a:ext cx="381000" cy="5334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7"/>
          <p:cNvSpPr>
            <a:spLocks noGrp="1" noChangeArrowheads="1"/>
          </p:cNvSpPr>
          <p:nvPr>
            <p:ph type="title"/>
          </p:nvPr>
        </p:nvSpPr>
        <p:spPr/>
        <p:txBody>
          <a:bodyPr/>
          <a:lstStyle/>
          <a:p>
            <a:pPr eaLnBrk="1" hangingPunct="1"/>
            <a:r>
              <a:rPr lang="en-US" altLang="en-US" sz="4000"/>
              <a:t>BALANCE SHEET EXAMPLE</a:t>
            </a:r>
          </a:p>
        </p:txBody>
      </p:sp>
      <p:sp>
        <p:nvSpPr>
          <p:cNvPr id="56323" name="Rectangle 3"/>
          <p:cNvSpPr>
            <a:spLocks noGrp="1" noChangeArrowheads="1"/>
          </p:cNvSpPr>
          <p:nvPr>
            <p:ph type="body" sz="half" idx="1"/>
          </p:nvPr>
        </p:nvSpPr>
        <p:spPr>
          <a:xfrm>
            <a:off x="533400" y="1219200"/>
            <a:ext cx="8229600" cy="838200"/>
          </a:xfrm>
        </p:spPr>
        <p:txBody>
          <a:bodyPr/>
          <a:lstStyle/>
          <a:p>
            <a:pPr eaLnBrk="1" hangingPunct="1">
              <a:lnSpc>
                <a:spcPct val="80000"/>
              </a:lnSpc>
              <a:buFontTx/>
              <a:buNone/>
            </a:pPr>
            <a:r>
              <a:rPr lang="en-US" altLang="en-US" sz="2000"/>
              <a:t>	</a:t>
            </a:r>
            <a:r>
              <a:rPr lang="en-US" altLang="en-US" sz="2800">
                <a:latin typeface="Times New Roman" panose="02020603050405020304" pitchFamily="18" charset="0"/>
              </a:rPr>
              <a:t>The balance sheet shown here was used to identify the pros and cons of three methods of brainstorming.</a:t>
            </a:r>
            <a:endParaRPr lang="en-US" altLang="en-US" sz="2800" b="1">
              <a:latin typeface="Times New Roman" panose="02020603050405020304" pitchFamily="18" charset="0"/>
            </a:endParaRPr>
          </a:p>
          <a:p>
            <a:pPr eaLnBrk="1" hangingPunct="1">
              <a:lnSpc>
                <a:spcPct val="80000"/>
              </a:lnSpc>
              <a:buFontTx/>
              <a:buNone/>
            </a:pPr>
            <a:endParaRPr lang="en-US" altLang="en-US" sz="2800">
              <a:latin typeface="Times New Roman" panose="02020603050405020304" pitchFamily="18" charset="0"/>
            </a:endParaRPr>
          </a:p>
        </p:txBody>
      </p:sp>
      <p:graphicFrame>
        <p:nvGraphicFramePr>
          <p:cNvPr id="33887" name="Group 95"/>
          <p:cNvGraphicFramePr>
            <a:graphicFrameLocks noGrp="1"/>
          </p:cNvGraphicFramePr>
          <p:nvPr>
            <p:ph sz="half" idx="2"/>
          </p:nvPr>
        </p:nvGraphicFramePr>
        <p:xfrm>
          <a:off x="381000" y="2362200"/>
          <a:ext cx="8610600" cy="3367332"/>
        </p:xfrm>
        <a:graphic>
          <a:graphicData uri="http://schemas.openxmlformats.org/drawingml/2006/table">
            <a:tbl>
              <a:tblPr/>
              <a:tblGrid>
                <a:gridCol w="1371600">
                  <a:extLst>
                    <a:ext uri="{9D8B030D-6E8A-4147-A177-3AD203B41FA5}">
                      <a16:colId xmlns:a16="http://schemas.microsoft.com/office/drawing/2014/main" val="20000"/>
                    </a:ext>
                  </a:extLst>
                </a:gridCol>
                <a:gridCol w="3276600">
                  <a:extLst>
                    <a:ext uri="{9D8B030D-6E8A-4147-A177-3AD203B41FA5}">
                      <a16:colId xmlns:a16="http://schemas.microsoft.com/office/drawing/2014/main" val="20001"/>
                    </a:ext>
                  </a:extLst>
                </a:gridCol>
                <a:gridCol w="3962400">
                  <a:extLst>
                    <a:ext uri="{9D8B030D-6E8A-4147-A177-3AD203B41FA5}">
                      <a16:colId xmlns:a16="http://schemas.microsoft.com/office/drawing/2014/main" val="20002"/>
                    </a:ext>
                  </a:extLst>
                </a:gridCol>
              </a:tblGrid>
              <a:tr h="40473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METHOD</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PROS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a:ln>
                            <a:noFill/>
                          </a:ln>
                          <a:solidFill>
                            <a:schemeClr val="tx1"/>
                          </a:solidFill>
                          <a:effectLst/>
                          <a:latin typeface="Arial" pitchFamily="34" charset="0"/>
                        </a:rPr>
                        <a:t>CONS</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0"/>
                  </a:ext>
                </a:extLst>
              </a:tr>
              <a:tr h="8167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pitchFamily="34" charset="0"/>
                        </a:rPr>
                        <a:t>Free Wheeling </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Very spontaneous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Trends to be creative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Easy to build on other' ideas.</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Strong individuals may dominate the session.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Confusion sets in; ideas may be lost when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 too many talk at once.</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1"/>
                  </a:ext>
                </a:extLst>
              </a:tr>
              <a:tr h="107278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pitchFamily="34" charset="0"/>
                        </a:rPr>
                        <a:t>Round Robin </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Difficult for one individual to dominate.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Discussion tends to be more focused.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Everyone is encouraged to take part.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Easy to build on others' ideas. </a:t>
                      </a: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Difficult to wait one's turn.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Some loss of energy.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Reluctance to pass. </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2"/>
                  </a:ext>
                </a:extLst>
              </a:tr>
              <a:tr h="107278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a:ln>
                            <a:noFill/>
                          </a:ln>
                          <a:solidFill>
                            <a:schemeClr val="tx1"/>
                          </a:solidFill>
                          <a:effectLst/>
                          <a:latin typeface="Arial" pitchFamily="34" charset="0"/>
                        </a:rPr>
                        <a:t>Slip Method </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Anonymity allows sensitive topics to</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Surface.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Can be used with very large group.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Not necessary to speak out.</a:t>
                      </a:r>
                      <a:endParaRPr kumimoji="0" lang="en-US" sz="2800" b="0" i="0" u="none" strike="noStrike" cap="none" normalizeH="0" baseline="0">
                        <a:ln>
                          <a:noFill/>
                        </a:ln>
                        <a:solidFill>
                          <a:schemeClr val="tx1"/>
                        </a:solidFill>
                        <a:effectLst/>
                        <a:latin typeface="Arial" pitchFamily="34" charset="0"/>
                      </a:endParaRPr>
                    </a:p>
                  </a:txBody>
                  <a:tcPr marT="45711" marB="4571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Not possible to build on others ideas.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Some ideas may not be legible/understandable.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0" i="0" u="none" strike="noStrike" cap="none" normalizeH="0" baseline="0">
                          <a:ln>
                            <a:noFill/>
                          </a:ln>
                          <a:solidFill>
                            <a:schemeClr val="tx1"/>
                          </a:solidFill>
                          <a:effectLst/>
                          <a:latin typeface="Arial" pitchFamily="34" charset="0"/>
                        </a:rPr>
                        <a:t>Slow</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extLst>
                  <a:ext uri="{0D108BD9-81ED-4DB2-BD59-A6C34878D82A}">
                    <a16:rowId xmlns:a16="http://schemas.microsoft.com/office/drawing/2014/main" val="10003"/>
                  </a:ext>
                </a:extLst>
              </a:tr>
            </a:tbl>
          </a:graphicData>
        </a:graphic>
      </p:graphicFrame>
      <p:pic>
        <p:nvPicPr>
          <p:cNvPr id="56346" name="Picture 96" descr="CHECKM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533400"/>
            <a:ext cx="3492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47" name="Text Box 97"/>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Balance Sheet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body" idx="1"/>
          </p:nvPr>
        </p:nvSpPr>
        <p:spPr>
          <a:xfrm>
            <a:off x="609600" y="1295400"/>
            <a:ext cx="7848600" cy="4830763"/>
          </a:xfrm>
        </p:spPr>
        <p:txBody>
          <a:bodyPr/>
          <a:lstStyle/>
          <a:p>
            <a:pPr marL="0" indent="0" eaLnBrk="1" hangingPunct="1">
              <a:lnSpc>
                <a:spcPct val="80000"/>
              </a:lnSpc>
              <a:buFontTx/>
              <a:buNone/>
            </a:pPr>
            <a:r>
              <a:rPr lang="en-US" altLang="en-US" sz="1800" b="1">
                <a:latin typeface="Times New Roman" panose="02020603050405020304" pitchFamily="18" charset="0"/>
              </a:rPr>
              <a:t>Brainstorming is a powerful way to generate input.</a:t>
            </a:r>
            <a:r>
              <a:rPr lang="en-US" altLang="en-US" sz="1800">
                <a:latin typeface="Times New Roman" panose="02020603050405020304" pitchFamily="18" charset="0"/>
              </a:rPr>
              <a:t>  </a:t>
            </a:r>
          </a:p>
          <a:p>
            <a:pPr marL="0" indent="0" eaLnBrk="1" hangingPunct="1">
              <a:lnSpc>
                <a:spcPct val="80000"/>
              </a:lnSpc>
              <a:buFontTx/>
              <a:buNone/>
            </a:pPr>
            <a:r>
              <a:rPr lang="en-US" altLang="en-US" sz="1800">
                <a:latin typeface="Times New Roman" panose="02020603050405020304" pitchFamily="18" charset="0"/>
              </a:rPr>
              <a:t>Working in a team setting, people express their ideas the moment they think of them. Brainstorming is an informal process in which:</a:t>
            </a:r>
          </a:p>
          <a:p>
            <a:pPr marL="0" indent="0" eaLnBrk="1" hangingPunct="1">
              <a:lnSpc>
                <a:spcPct val="80000"/>
              </a:lnSpc>
              <a:buFontTx/>
              <a:buNone/>
            </a:pPr>
            <a:endParaRPr lang="en-US" altLang="en-US" sz="1800">
              <a:latin typeface="Times New Roman" panose="02020603050405020304" pitchFamily="18" charset="0"/>
            </a:endParaRPr>
          </a:p>
          <a:p>
            <a:pPr lvl="1" eaLnBrk="1" hangingPunct="1">
              <a:lnSpc>
                <a:spcPct val="80000"/>
              </a:lnSpc>
              <a:buFontTx/>
              <a:buChar char="•"/>
            </a:pPr>
            <a:r>
              <a:rPr lang="en-US" altLang="en-US" sz="1800">
                <a:latin typeface="Times New Roman" panose="02020603050405020304" pitchFamily="18" charset="0"/>
              </a:rPr>
              <a:t>No one evaluates the ideas as they're announced.</a:t>
            </a:r>
          </a:p>
          <a:p>
            <a:pPr lvl="1" eaLnBrk="1" hangingPunct="1">
              <a:lnSpc>
                <a:spcPct val="80000"/>
              </a:lnSpc>
              <a:buFontTx/>
              <a:buChar char="•"/>
            </a:pPr>
            <a:r>
              <a:rPr lang="en-US" altLang="en-US" sz="1800">
                <a:latin typeface="Times New Roman" panose="02020603050405020304" pitchFamily="18" charset="0"/>
              </a:rPr>
              <a:t>Wild ideas are encouraged.</a:t>
            </a:r>
          </a:p>
          <a:p>
            <a:pPr lvl="1" eaLnBrk="1" hangingPunct="1">
              <a:lnSpc>
                <a:spcPct val="80000"/>
              </a:lnSpc>
              <a:buFontTx/>
              <a:buChar char="•"/>
            </a:pPr>
            <a:r>
              <a:rPr lang="en-US" altLang="en-US" sz="1800">
                <a:latin typeface="Times New Roman" panose="02020603050405020304" pitchFamily="18" charset="0"/>
              </a:rPr>
              <a:t>People build on the ideas of others.</a:t>
            </a:r>
          </a:p>
          <a:p>
            <a:pPr lvl="1" eaLnBrk="1" hangingPunct="1">
              <a:lnSpc>
                <a:spcPct val="80000"/>
              </a:lnSpc>
              <a:buFontTx/>
              <a:buChar char="•"/>
            </a:pPr>
            <a:r>
              <a:rPr lang="en-US" altLang="en-US" sz="1800">
                <a:latin typeface="Times New Roman" panose="02020603050405020304" pitchFamily="18" charset="0"/>
              </a:rPr>
              <a:t>Everyone strives for quantity.  The more ideas, the better!</a:t>
            </a:r>
          </a:p>
          <a:p>
            <a:pPr lvl="1" eaLnBrk="1" hangingPunct="1">
              <a:lnSpc>
                <a:spcPct val="80000"/>
              </a:lnSpc>
            </a:pPr>
            <a:endParaRPr lang="en-US" altLang="en-US" sz="1800" b="1">
              <a:latin typeface="Times New Roman" panose="02020603050405020304" pitchFamily="18" charset="0"/>
            </a:endParaRPr>
          </a:p>
          <a:p>
            <a:pPr marL="0" indent="0" eaLnBrk="1" hangingPunct="1">
              <a:lnSpc>
                <a:spcPct val="80000"/>
              </a:lnSpc>
              <a:buFontTx/>
              <a:buNone/>
            </a:pPr>
            <a:r>
              <a:rPr lang="en-US" altLang="en-US" sz="1800" b="1">
                <a:latin typeface="Times New Roman" panose="02020603050405020304" pitchFamily="18" charset="0"/>
              </a:rPr>
              <a:t>Putting it to work:</a:t>
            </a:r>
            <a:endParaRPr lang="en-US" altLang="en-US" sz="1800">
              <a:latin typeface="Times New Roman" panose="02020603050405020304" pitchFamily="18" charset="0"/>
            </a:endParaRPr>
          </a:p>
          <a:p>
            <a:pPr marL="0" indent="0" eaLnBrk="1" hangingPunct="1">
              <a:lnSpc>
                <a:spcPct val="80000"/>
              </a:lnSpc>
              <a:buFontTx/>
              <a:buNone/>
            </a:pPr>
            <a:r>
              <a:rPr lang="en-US" altLang="en-US" sz="1800">
                <a:latin typeface="Times New Roman" panose="02020603050405020304" pitchFamily="18" charset="0"/>
              </a:rPr>
              <a:t>The team leader (or facilitator) presents the topic for which ideas are sought.</a:t>
            </a:r>
          </a:p>
          <a:p>
            <a:pPr marL="0" indent="0" eaLnBrk="1" hangingPunct="1">
              <a:lnSpc>
                <a:spcPct val="80000"/>
              </a:lnSpc>
              <a:buFontTx/>
              <a:buNone/>
            </a:pPr>
            <a:endParaRPr lang="en-US" altLang="en-US" sz="1800">
              <a:latin typeface="Times New Roman" panose="02020603050405020304" pitchFamily="18" charset="0"/>
            </a:endParaRPr>
          </a:p>
          <a:p>
            <a:pPr lvl="1" eaLnBrk="1" hangingPunct="1">
              <a:lnSpc>
                <a:spcPct val="80000"/>
              </a:lnSpc>
              <a:buFont typeface="Wingdings" panose="05000000000000000000" pitchFamily="2" charset="2"/>
              <a:buChar char="Ø"/>
            </a:pPr>
            <a:r>
              <a:rPr lang="en-US" altLang="en-US" sz="1800">
                <a:latin typeface="Times New Roman" panose="02020603050405020304" pitchFamily="18" charset="0"/>
              </a:rPr>
              <a:t>The wording should encourage specific, tangible ideas -- not abstract or vague thoughts.  </a:t>
            </a:r>
          </a:p>
          <a:p>
            <a:pPr marL="0" indent="0" eaLnBrk="1" hangingPunct="1">
              <a:lnSpc>
                <a:spcPct val="80000"/>
              </a:lnSpc>
              <a:buFont typeface="Wingdings" panose="05000000000000000000" pitchFamily="2" charset="2"/>
              <a:buChar char="Ø"/>
            </a:pPr>
            <a:endParaRPr lang="en-US" altLang="en-US" sz="1800">
              <a:latin typeface="Times New Roman" panose="02020603050405020304" pitchFamily="18" charset="0"/>
            </a:endParaRPr>
          </a:p>
          <a:p>
            <a:pPr lvl="1" eaLnBrk="1" hangingPunct="1">
              <a:lnSpc>
                <a:spcPct val="80000"/>
              </a:lnSpc>
              <a:buFont typeface="Wingdings" panose="05000000000000000000" pitchFamily="2" charset="2"/>
              <a:buChar char="Ø"/>
            </a:pPr>
            <a:r>
              <a:rPr lang="en-US" altLang="en-US" sz="1800">
                <a:latin typeface="Times New Roman" panose="02020603050405020304" pitchFamily="18" charset="0"/>
              </a:rPr>
              <a:t>Make sure everyone in the team understands the topic that's the focus of the brainstorming as well as the process to be followed.</a:t>
            </a:r>
          </a:p>
        </p:txBody>
      </p:sp>
      <p:pic>
        <p:nvPicPr>
          <p:cNvPr id="57347" name="Picture 7" descr="LIGHT"/>
          <p:cNvPicPr>
            <a:picLocks noGrp="1" noChangeAspect="1" noChangeArrowheads="1"/>
          </p:cNvPicPr>
          <p:nvPr>
            <p:ph type="title"/>
          </p:nvPr>
        </p:nvPicPr>
        <p:blipFill>
          <a:blip r:embed="rId3" cstate="print">
            <a:extLst>
              <a:ext uri="{28A0092B-C50C-407E-A947-70E740481C1C}">
                <a14:useLocalDpi xmlns:a14="http://schemas.microsoft.com/office/drawing/2010/main" val="0"/>
              </a:ext>
            </a:extLst>
          </a:blip>
          <a:srcRect/>
          <a:stretch>
            <a:fillRect/>
          </a:stretch>
        </p:blipFill>
        <p:spPr>
          <a:xfrm>
            <a:off x="914400" y="381000"/>
            <a:ext cx="381000" cy="68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7348" name="Text Box 9"/>
          <p:cNvSpPr txBox="1">
            <a:spLocks noChangeArrowheads="1"/>
          </p:cNvSpPr>
          <p:nvPr/>
        </p:nvSpPr>
        <p:spPr bwMode="auto">
          <a:xfrm>
            <a:off x="6705600" y="62484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Brainstorming</a:t>
            </a:r>
          </a:p>
        </p:txBody>
      </p:sp>
      <p:sp>
        <p:nvSpPr>
          <p:cNvPr id="57349" name="Rectangle 10"/>
          <p:cNvSpPr>
            <a:spLocks noGrp="1" noChangeArrowheads="1"/>
          </p:cNvSpPr>
          <p:nvPr>
            <p:ph type="title"/>
          </p:nvPr>
        </p:nvSpPr>
        <p:spPr>
          <a:xfrm>
            <a:off x="457200" y="152400"/>
            <a:ext cx="8229600" cy="1143000"/>
          </a:xfrm>
        </p:spPr>
        <p:txBody>
          <a:bodyPr/>
          <a:lstStyle/>
          <a:p>
            <a:pPr algn="l" eaLnBrk="1" hangingPunct="1"/>
            <a:r>
              <a:rPr lang="en-US" altLang="en-US" sz="4000">
                <a:solidFill>
                  <a:schemeClr val="tx1"/>
                </a:solidFill>
              </a:rPr>
              <a:t>      BRAINSTORMING</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xfrm>
            <a:off x="457200" y="1295400"/>
            <a:ext cx="8229600" cy="5181600"/>
          </a:xfrm>
        </p:spPr>
        <p:txBody>
          <a:bodyPr/>
          <a:lstStyle/>
          <a:p>
            <a:pPr eaLnBrk="1" hangingPunct="1">
              <a:lnSpc>
                <a:spcPct val="80000"/>
              </a:lnSpc>
              <a:buFontTx/>
              <a:buNone/>
            </a:pPr>
            <a:r>
              <a:rPr lang="en-US" altLang="en-US" sz="2000" b="1">
                <a:latin typeface="Times New Roman" panose="02020603050405020304" pitchFamily="18" charset="0"/>
              </a:rPr>
              <a:t>There are three methods of brainstorming.</a:t>
            </a:r>
            <a:r>
              <a:rPr lang="en-US" altLang="en-US" sz="2000">
                <a:latin typeface="Times New Roman" panose="02020603050405020304" pitchFamily="18" charset="0"/>
              </a:rPr>
              <a:t>  </a:t>
            </a:r>
          </a:p>
          <a:p>
            <a:pPr eaLnBrk="1" hangingPunct="1">
              <a:lnSpc>
                <a:spcPct val="80000"/>
              </a:lnSpc>
              <a:buFontTx/>
              <a:buNone/>
            </a:pPr>
            <a:endParaRPr lang="en-US" altLang="en-US" sz="1200">
              <a:latin typeface="Times New Roman" panose="02020603050405020304" pitchFamily="18" charset="0"/>
            </a:endParaRPr>
          </a:p>
          <a:p>
            <a:pPr eaLnBrk="1" hangingPunct="1">
              <a:lnSpc>
                <a:spcPct val="80000"/>
              </a:lnSpc>
            </a:pPr>
            <a:r>
              <a:rPr lang="en-US" altLang="en-US" sz="2000">
                <a:latin typeface="Times New Roman" panose="02020603050405020304" pitchFamily="18" charset="0"/>
              </a:rPr>
              <a:t>The most familiar is </a:t>
            </a:r>
            <a:r>
              <a:rPr lang="en-US" altLang="en-US" sz="2000" b="1">
                <a:latin typeface="Times New Roman" panose="02020603050405020304" pitchFamily="18" charset="0"/>
              </a:rPr>
              <a:t>freewheeling</a:t>
            </a:r>
            <a:r>
              <a:rPr lang="en-US" altLang="en-US" sz="2000">
                <a:latin typeface="Times New Roman" panose="02020603050405020304" pitchFamily="18" charset="0"/>
              </a:rPr>
              <a:t>, in which:</a:t>
            </a:r>
          </a:p>
          <a:p>
            <a:pPr eaLnBrk="1" hangingPunct="1">
              <a:lnSpc>
                <a:spcPct val="80000"/>
              </a:lnSpc>
              <a:buFontTx/>
              <a:buNone/>
            </a:pPr>
            <a:r>
              <a:rPr lang="en-US" altLang="en-US" sz="2000">
                <a:latin typeface="Times New Roman" panose="02020603050405020304" pitchFamily="18" charset="0"/>
              </a:rPr>
              <a:t>	Group members call out their ideas spontaneously.</a:t>
            </a:r>
          </a:p>
          <a:p>
            <a:pPr eaLnBrk="1" hangingPunct="1">
              <a:lnSpc>
                <a:spcPct val="80000"/>
              </a:lnSpc>
              <a:buFontTx/>
              <a:buNone/>
            </a:pPr>
            <a:r>
              <a:rPr lang="en-US" altLang="en-US" sz="2000">
                <a:latin typeface="Times New Roman" panose="02020603050405020304" pitchFamily="18" charset="0"/>
              </a:rPr>
              <a:t>	The scribe records the ideas as they are suggested.</a:t>
            </a:r>
          </a:p>
          <a:p>
            <a:pPr eaLnBrk="1" hangingPunct="1">
              <a:lnSpc>
                <a:spcPct val="80000"/>
              </a:lnSpc>
              <a:buFontTx/>
              <a:buNone/>
            </a:pPr>
            <a:endParaRPr lang="en-US" altLang="en-US" sz="1200" b="1">
              <a:latin typeface="Times New Roman" panose="02020603050405020304" pitchFamily="18" charset="0"/>
            </a:endParaRPr>
          </a:p>
          <a:p>
            <a:pPr eaLnBrk="1" hangingPunct="1">
              <a:lnSpc>
                <a:spcPct val="80000"/>
              </a:lnSpc>
            </a:pPr>
            <a:r>
              <a:rPr lang="en-US" altLang="en-US" sz="2000" b="1">
                <a:latin typeface="Times New Roman" panose="02020603050405020304" pitchFamily="18" charset="0"/>
              </a:rPr>
              <a:t>In</a:t>
            </a:r>
            <a:r>
              <a:rPr lang="en-US" altLang="en-US" sz="2000">
                <a:latin typeface="Times New Roman" panose="02020603050405020304" pitchFamily="18" charset="0"/>
              </a:rPr>
              <a:t> </a:t>
            </a:r>
            <a:r>
              <a:rPr lang="en-US" altLang="en-US" sz="2000" b="1">
                <a:latin typeface="Times New Roman" panose="02020603050405020304" pitchFamily="18" charset="0"/>
              </a:rPr>
              <a:t>round-robin</a:t>
            </a:r>
            <a:r>
              <a:rPr lang="en-US" altLang="en-US" sz="2000">
                <a:latin typeface="Times New Roman" panose="02020603050405020304" pitchFamily="18" charset="0"/>
              </a:rPr>
              <a:t> </a:t>
            </a:r>
            <a:r>
              <a:rPr lang="en-US" altLang="en-US" sz="2000" b="1">
                <a:latin typeface="Times New Roman" panose="02020603050405020304" pitchFamily="18" charset="0"/>
              </a:rPr>
              <a:t>brainstorming:</a:t>
            </a:r>
            <a:endParaRPr lang="en-US" altLang="en-US" sz="2000">
              <a:latin typeface="Times New Roman" panose="02020603050405020304" pitchFamily="18" charset="0"/>
            </a:endParaRPr>
          </a:p>
          <a:p>
            <a:pPr eaLnBrk="1" hangingPunct="1">
              <a:lnSpc>
                <a:spcPct val="80000"/>
              </a:lnSpc>
              <a:buFontTx/>
              <a:buNone/>
            </a:pPr>
            <a:r>
              <a:rPr lang="en-US" altLang="en-US" sz="2000">
                <a:latin typeface="Times New Roman" panose="02020603050405020304" pitchFamily="18" charset="0"/>
              </a:rPr>
              <a:t>	The leader or scribe asks each member, in turn, for an idea.</a:t>
            </a:r>
          </a:p>
          <a:p>
            <a:pPr eaLnBrk="1" hangingPunct="1">
              <a:lnSpc>
                <a:spcPct val="80000"/>
              </a:lnSpc>
              <a:buFontTx/>
              <a:buNone/>
            </a:pPr>
            <a:r>
              <a:rPr lang="en-US" altLang="en-US" sz="2000">
                <a:latin typeface="Times New Roman" panose="02020603050405020304" pitchFamily="18" charset="0"/>
              </a:rPr>
              <a:t>	Members may pass on any round.</a:t>
            </a:r>
          </a:p>
          <a:p>
            <a:pPr eaLnBrk="1" hangingPunct="1">
              <a:lnSpc>
                <a:spcPct val="80000"/>
              </a:lnSpc>
              <a:buFontTx/>
              <a:buNone/>
            </a:pPr>
            <a:r>
              <a:rPr lang="en-US" altLang="en-US" sz="2000">
                <a:latin typeface="Times New Roman" panose="02020603050405020304" pitchFamily="18" charset="0"/>
              </a:rPr>
              <a:t>	The session continues until all members have passed during the round.</a:t>
            </a:r>
          </a:p>
          <a:p>
            <a:pPr eaLnBrk="1" hangingPunct="1">
              <a:lnSpc>
                <a:spcPct val="80000"/>
              </a:lnSpc>
              <a:buFontTx/>
              <a:buNone/>
            </a:pPr>
            <a:r>
              <a:rPr lang="en-US" altLang="en-US" sz="2000">
                <a:latin typeface="Times New Roman" panose="02020603050405020304" pitchFamily="18" charset="0"/>
              </a:rPr>
              <a:t>	Ideas are recorded as in freewheeling brainstorming.</a:t>
            </a:r>
          </a:p>
          <a:p>
            <a:pPr eaLnBrk="1" hangingPunct="1">
              <a:lnSpc>
                <a:spcPct val="80000"/>
              </a:lnSpc>
              <a:buFontTx/>
              <a:buNone/>
            </a:pPr>
            <a:endParaRPr lang="en-US" altLang="en-US" sz="1200" b="1">
              <a:latin typeface="Times New Roman" panose="02020603050405020304" pitchFamily="18" charset="0"/>
            </a:endParaRPr>
          </a:p>
          <a:p>
            <a:pPr eaLnBrk="1" hangingPunct="1">
              <a:lnSpc>
                <a:spcPct val="80000"/>
              </a:lnSpc>
            </a:pPr>
            <a:r>
              <a:rPr lang="en-US" altLang="en-US" sz="2000" b="1">
                <a:latin typeface="Times New Roman" panose="02020603050405020304" pitchFamily="18" charset="0"/>
              </a:rPr>
              <a:t>The</a:t>
            </a:r>
            <a:r>
              <a:rPr lang="en-US" altLang="en-US" sz="2000">
                <a:latin typeface="Times New Roman" panose="02020603050405020304" pitchFamily="18" charset="0"/>
              </a:rPr>
              <a:t> </a:t>
            </a:r>
            <a:r>
              <a:rPr lang="en-US" altLang="en-US" sz="2000" b="1">
                <a:latin typeface="Times New Roman" panose="02020603050405020304" pitchFamily="18" charset="0"/>
              </a:rPr>
              <a:t>slip method</a:t>
            </a:r>
            <a:r>
              <a:rPr lang="en-US" altLang="en-US" sz="2000">
                <a:latin typeface="Times New Roman" panose="02020603050405020304" pitchFamily="18" charset="0"/>
              </a:rPr>
              <a:t> differs markedly from the other two approaches:</a:t>
            </a:r>
          </a:p>
          <a:p>
            <a:pPr eaLnBrk="1" hangingPunct="1">
              <a:lnSpc>
                <a:spcPct val="80000"/>
              </a:lnSpc>
              <a:buFontTx/>
              <a:buNone/>
            </a:pPr>
            <a:r>
              <a:rPr lang="en-US" altLang="en-US" sz="2000">
                <a:latin typeface="Times New Roman" panose="02020603050405020304" pitchFamily="18" charset="0"/>
              </a:rPr>
              <a:t>	The leader asks members to write down their ideas on small slips of paper or index cards </a:t>
            </a:r>
          </a:p>
          <a:p>
            <a:pPr eaLnBrk="1" hangingPunct="1">
              <a:lnSpc>
                <a:spcPct val="80000"/>
              </a:lnSpc>
              <a:buFontTx/>
              <a:buNone/>
            </a:pPr>
            <a:endParaRPr lang="en-US" altLang="en-US" sz="2000">
              <a:latin typeface="Times New Roman" panose="02020603050405020304" pitchFamily="18" charset="0"/>
            </a:endParaRPr>
          </a:p>
          <a:p>
            <a:pPr eaLnBrk="1" hangingPunct="1">
              <a:lnSpc>
                <a:spcPct val="80000"/>
              </a:lnSpc>
              <a:buFontTx/>
              <a:buNone/>
            </a:pPr>
            <a:r>
              <a:rPr lang="en-US" altLang="en-US" sz="2000">
                <a:latin typeface="Times New Roman" panose="02020603050405020304" pitchFamily="18" charset="0"/>
              </a:rPr>
              <a:t>	The ideas are then collected and organized. </a:t>
            </a:r>
            <a:r>
              <a:rPr lang="en-US" altLang="en-US" sz="2000" i="1">
                <a:latin typeface="Times New Roman" panose="02020603050405020304" pitchFamily="18" charset="0"/>
              </a:rPr>
              <a:t>See Affinity Diagramming</a:t>
            </a:r>
          </a:p>
        </p:txBody>
      </p:sp>
      <p:pic>
        <p:nvPicPr>
          <p:cNvPr id="58371" name="Picture 3" descr="LIGHT"/>
          <p:cNvPicPr>
            <a:picLocks noGrp="1" noChangeAspect="1" noChangeArrowheads="1"/>
          </p:cNvPicPr>
          <p:nvPr>
            <p:ph type="title"/>
          </p:nvPr>
        </p:nvPicPr>
        <p:blipFill>
          <a:blip r:embed="rId3" cstate="print">
            <a:extLst>
              <a:ext uri="{28A0092B-C50C-407E-A947-70E740481C1C}">
                <a14:useLocalDpi xmlns:a14="http://schemas.microsoft.com/office/drawing/2010/main" val="0"/>
              </a:ext>
            </a:extLst>
          </a:blip>
          <a:srcRect/>
          <a:stretch>
            <a:fillRect/>
          </a:stretch>
        </p:blipFill>
        <p:spPr>
          <a:xfrm>
            <a:off x="914400" y="381000"/>
            <a:ext cx="381000" cy="68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372" name="Text Box 5"/>
          <p:cNvSpPr txBox="1">
            <a:spLocks noChangeArrowheads="1"/>
          </p:cNvSpPr>
          <p:nvPr/>
        </p:nvSpPr>
        <p:spPr bwMode="auto">
          <a:xfrm>
            <a:off x="6705600" y="62484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Brainstorming</a:t>
            </a:r>
          </a:p>
        </p:txBody>
      </p:sp>
      <p:sp>
        <p:nvSpPr>
          <p:cNvPr id="58373" name="Rectangle 6"/>
          <p:cNvSpPr>
            <a:spLocks noGrp="1" noChangeArrowheads="1"/>
          </p:cNvSpPr>
          <p:nvPr>
            <p:ph type="title"/>
          </p:nvPr>
        </p:nvSpPr>
        <p:spPr>
          <a:xfrm>
            <a:off x="457200" y="152400"/>
            <a:ext cx="8229600" cy="1143000"/>
          </a:xfrm>
        </p:spPr>
        <p:txBody>
          <a:bodyPr/>
          <a:lstStyle/>
          <a:p>
            <a:pPr algn="l" eaLnBrk="1" hangingPunct="1"/>
            <a:r>
              <a:rPr lang="en-US" altLang="en-US" sz="4000">
                <a:solidFill>
                  <a:schemeClr val="tx1"/>
                </a:solidFill>
              </a:rPr>
              <a:t>      BRAINSTORMING</a:t>
            </a:r>
          </a:p>
        </p:txBody>
      </p:sp>
      <p:sp>
        <p:nvSpPr>
          <p:cNvPr id="58374" name="AutoShape 7">
            <a:hlinkClick r:id="rId4" action="ppaction://hlinksldjump" highlightClick="1"/>
          </p:cNvPr>
          <p:cNvSpPr>
            <a:spLocks noChangeArrowheads="1"/>
          </p:cNvSpPr>
          <p:nvPr/>
        </p:nvSpPr>
        <p:spPr bwMode="auto">
          <a:xfrm>
            <a:off x="609600" y="61722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228600"/>
            <a:ext cx="8382000" cy="914400"/>
          </a:xfrm>
        </p:spPr>
        <p:txBody>
          <a:bodyPr/>
          <a:lstStyle/>
          <a:p>
            <a:pPr eaLnBrk="1" hangingPunct="1"/>
            <a:r>
              <a:rPr lang="en-US" altLang="en-US" sz="4000"/>
              <a:t> CAUSE-AND-EFFECT DIAGRAM</a:t>
            </a:r>
          </a:p>
        </p:txBody>
      </p:sp>
      <p:sp>
        <p:nvSpPr>
          <p:cNvPr id="59395" name="Rectangle 3"/>
          <p:cNvSpPr>
            <a:spLocks noGrp="1" noChangeArrowheads="1"/>
          </p:cNvSpPr>
          <p:nvPr>
            <p:ph type="body" idx="1"/>
          </p:nvPr>
        </p:nvSpPr>
        <p:spPr>
          <a:xfrm>
            <a:off x="457200" y="1219200"/>
            <a:ext cx="8077200" cy="5105400"/>
          </a:xfrm>
        </p:spPr>
        <p:txBody>
          <a:bodyPr/>
          <a:lstStyle/>
          <a:p>
            <a:pPr marL="0" indent="0" eaLnBrk="1" hangingPunct="1">
              <a:lnSpc>
                <a:spcPct val="90000"/>
              </a:lnSpc>
              <a:buFont typeface="Wingdings" panose="05000000000000000000" pitchFamily="2" charset="2"/>
              <a:buNone/>
            </a:pPr>
            <a:r>
              <a:rPr lang="en-US" altLang="en-US" sz="2400">
                <a:latin typeface="Times New Roman" panose="02020603050405020304" pitchFamily="18" charset="0"/>
              </a:rPr>
              <a:t>The cause-and-effect diagram offers a systematic way to pinpoint the various factors that may be causing a problem. It prompts people to ask. </a:t>
            </a:r>
            <a:r>
              <a:rPr lang="en-US" altLang="en-US" sz="2400" b="1">
                <a:latin typeface="Times New Roman" panose="02020603050405020304" pitchFamily="18" charset="0"/>
              </a:rPr>
              <a:t>"Why is this occurring?"</a:t>
            </a:r>
            <a:r>
              <a:rPr lang="en-US" altLang="en-US" sz="2400">
                <a:latin typeface="Times New Roman" panose="02020603050405020304" pitchFamily="18" charset="0"/>
              </a:rPr>
              <a:t>  As the diagram is developed, more and more potential causes come to light.</a:t>
            </a:r>
          </a:p>
          <a:p>
            <a:pPr marL="0" indent="0" eaLnBrk="1" hangingPunct="1">
              <a:lnSpc>
                <a:spcPct val="90000"/>
              </a:lnSpc>
              <a:buFont typeface="Wingdings" panose="05000000000000000000" pitchFamily="2" charset="2"/>
              <a:buChar char="Ø"/>
            </a:pPr>
            <a:endParaRPr lang="en-US" altLang="en-US" sz="2000">
              <a:latin typeface="Times New Roman" panose="02020603050405020304" pitchFamily="18" charset="0"/>
            </a:endParaRPr>
          </a:p>
          <a:p>
            <a:pPr marL="454025" lvl="1" eaLnBrk="1" hangingPunct="1">
              <a:lnSpc>
                <a:spcPct val="90000"/>
              </a:lnSpc>
              <a:buFont typeface="Wingdings" panose="05000000000000000000" pitchFamily="2" charset="2"/>
              <a:buChar char="Ø"/>
            </a:pPr>
            <a:r>
              <a:rPr lang="en-US" altLang="en-US" sz="2000">
                <a:latin typeface="Times New Roman" panose="02020603050405020304" pitchFamily="18" charset="0"/>
              </a:rPr>
              <a:t>Some people call this tool the Ishikawa Chart after its originator Kaoru Ishikawa and some call it a "fishbone diagram" because it takes the shape of a fish as more causes are brainstormed. </a:t>
            </a:r>
          </a:p>
          <a:p>
            <a:pPr marL="0" indent="0" eaLnBrk="1" hangingPunct="1">
              <a:lnSpc>
                <a:spcPct val="90000"/>
              </a:lnSpc>
              <a:buFont typeface="Wingdings" panose="05000000000000000000" pitchFamily="2" charset="2"/>
              <a:buChar char="Ø"/>
            </a:pPr>
            <a:endParaRPr lang="en-US" altLang="en-US" sz="2000">
              <a:latin typeface="Times New Roman" panose="02020603050405020304" pitchFamily="18" charset="0"/>
            </a:endParaRPr>
          </a:p>
          <a:p>
            <a:pPr marL="454025" lvl="1" eaLnBrk="1" hangingPunct="1">
              <a:lnSpc>
                <a:spcPct val="90000"/>
              </a:lnSpc>
              <a:buFont typeface="Wingdings" panose="05000000000000000000" pitchFamily="2" charset="2"/>
              <a:buChar char="Ø"/>
            </a:pPr>
            <a:r>
              <a:rPr lang="en-US" altLang="en-US" sz="2000">
                <a:latin typeface="Times New Roman" panose="02020603050405020304" pitchFamily="18" charset="0"/>
              </a:rPr>
              <a:t>The effect (problem) is the "head of the fish."  Leading from this the "backbone" and connected to this are the "main bones," which represent major categories of causes.  Commonly used categories include people, policies, procedures, equipment, materials and environment.  These categories are only suggestions; you may use any major category the team deems appropriate.</a:t>
            </a:r>
            <a:endParaRPr lang="en-US" altLang="en-US" sz="2000" b="1">
              <a:latin typeface="Times New Roman" panose="02020603050405020304" pitchFamily="18" charset="0"/>
            </a:endParaRPr>
          </a:p>
          <a:p>
            <a:pPr marL="0" indent="0" eaLnBrk="1" hangingPunct="1">
              <a:lnSpc>
                <a:spcPct val="90000"/>
              </a:lnSpc>
              <a:buFont typeface="Wingdings" panose="05000000000000000000" pitchFamily="2" charset="2"/>
              <a:buChar char="Ø"/>
            </a:pPr>
            <a:endParaRPr lang="en-US" altLang="en-US" sz="2000" b="1">
              <a:latin typeface="Times New Roman" panose="02020603050405020304" pitchFamily="18" charset="0"/>
            </a:endParaRPr>
          </a:p>
        </p:txBody>
      </p:sp>
      <p:pic>
        <p:nvPicPr>
          <p:cNvPr id="59396" name="Picture 5"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304800"/>
            <a:ext cx="5524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 Box 6"/>
          <p:cNvSpPr txBox="1">
            <a:spLocks noChangeArrowheads="1"/>
          </p:cNvSpPr>
          <p:nvPr/>
        </p:nvSpPr>
        <p:spPr bwMode="auto">
          <a:xfrm>
            <a:off x="6019800" y="6248400"/>
            <a:ext cx="2971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Cause &amp; Effect Diagram</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457200" y="0"/>
            <a:ext cx="8229600" cy="1143000"/>
          </a:xfrm>
        </p:spPr>
        <p:txBody>
          <a:bodyPr/>
          <a:lstStyle/>
          <a:p>
            <a:pPr eaLnBrk="1" hangingPunct="1"/>
            <a:r>
              <a:rPr lang="en-US" altLang="en-US"/>
              <a:t>Cause &amp; Effect Diagram</a:t>
            </a:r>
          </a:p>
        </p:txBody>
      </p:sp>
      <p:sp>
        <p:nvSpPr>
          <p:cNvPr id="60419" name="Line 7"/>
          <p:cNvSpPr>
            <a:spLocks noChangeShapeType="1"/>
          </p:cNvSpPr>
          <p:nvPr/>
        </p:nvSpPr>
        <p:spPr bwMode="auto">
          <a:xfrm>
            <a:off x="1752600" y="3048000"/>
            <a:ext cx="4953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0" name="Line 8"/>
          <p:cNvSpPr>
            <a:spLocks noChangeShapeType="1"/>
          </p:cNvSpPr>
          <p:nvPr/>
        </p:nvSpPr>
        <p:spPr bwMode="auto">
          <a:xfrm>
            <a:off x="2362200" y="1524000"/>
            <a:ext cx="1066800" cy="1524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1" name="Line 9"/>
          <p:cNvSpPr>
            <a:spLocks noChangeShapeType="1"/>
          </p:cNvSpPr>
          <p:nvPr/>
        </p:nvSpPr>
        <p:spPr bwMode="auto">
          <a:xfrm flipH="1">
            <a:off x="2209800" y="3048000"/>
            <a:ext cx="1219200" cy="152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2" name="Line 10"/>
          <p:cNvSpPr>
            <a:spLocks noChangeShapeType="1"/>
          </p:cNvSpPr>
          <p:nvPr/>
        </p:nvSpPr>
        <p:spPr bwMode="auto">
          <a:xfrm>
            <a:off x="4724400" y="1524000"/>
            <a:ext cx="1066800" cy="15240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3" name="Line 11"/>
          <p:cNvSpPr>
            <a:spLocks noChangeShapeType="1"/>
          </p:cNvSpPr>
          <p:nvPr/>
        </p:nvSpPr>
        <p:spPr bwMode="auto">
          <a:xfrm flipH="1">
            <a:off x="4572000" y="3048000"/>
            <a:ext cx="1219200" cy="152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4" name="Text Box 12"/>
          <p:cNvSpPr txBox="1">
            <a:spLocks noChangeArrowheads="1"/>
          </p:cNvSpPr>
          <p:nvPr/>
        </p:nvSpPr>
        <p:spPr bwMode="auto">
          <a:xfrm>
            <a:off x="6934200" y="2819400"/>
            <a:ext cx="1447800" cy="376238"/>
          </a:xfrm>
          <a:prstGeom prst="rect">
            <a:avLst/>
          </a:prstGeom>
          <a:noFill/>
          <a:ln w="952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t>The Effect</a:t>
            </a:r>
          </a:p>
        </p:txBody>
      </p:sp>
      <p:sp>
        <p:nvSpPr>
          <p:cNvPr id="60425" name="Text Box 14"/>
          <p:cNvSpPr txBox="1">
            <a:spLocks noChangeArrowheads="1"/>
          </p:cNvSpPr>
          <p:nvPr/>
        </p:nvSpPr>
        <p:spPr bwMode="auto">
          <a:xfrm>
            <a:off x="3505200" y="4572000"/>
            <a:ext cx="1447800" cy="37623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b="1" u="none"/>
              <a:t>Machine</a:t>
            </a:r>
          </a:p>
        </p:txBody>
      </p:sp>
      <p:sp>
        <p:nvSpPr>
          <p:cNvPr id="60426" name="Text Box 15"/>
          <p:cNvSpPr txBox="1">
            <a:spLocks noChangeArrowheads="1"/>
          </p:cNvSpPr>
          <p:nvPr/>
        </p:nvSpPr>
        <p:spPr bwMode="auto">
          <a:xfrm>
            <a:off x="3657600" y="1143000"/>
            <a:ext cx="1447800" cy="37623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b="1" u="none"/>
              <a:t>Process</a:t>
            </a:r>
          </a:p>
        </p:txBody>
      </p:sp>
      <p:sp>
        <p:nvSpPr>
          <p:cNvPr id="60427" name="Text Box 16"/>
          <p:cNvSpPr txBox="1">
            <a:spLocks noChangeArrowheads="1"/>
          </p:cNvSpPr>
          <p:nvPr/>
        </p:nvSpPr>
        <p:spPr bwMode="auto">
          <a:xfrm>
            <a:off x="1143000" y="4572000"/>
            <a:ext cx="1447800" cy="37623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b="1" u="none"/>
              <a:t>People</a:t>
            </a:r>
          </a:p>
        </p:txBody>
      </p:sp>
      <p:sp>
        <p:nvSpPr>
          <p:cNvPr id="60428" name="Text Box 17"/>
          <p:cNvSpPr txBox="1">
            <a:spLocks noChangeArrowheads="1"/>
          </p:cNvSpPr>
          <p:nvPr/>
        </p:nvSpPr>
        <p:spPr bwMode="auto">
          <a:xfrm>
            <a:off x="1295400" y="1143000"/>
            <a:ext cx="1447800" cy="37623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b="1" u="none"/>
              <a:t>Materials</a:t>
            </a:r>
          </a:p>
        </p:txBody>
      </p:sp>
      <p:sp>
        <p:nvSpPr>
          <p:cNvPr id="60429" name="Line 18"/>
          <p:cNvSpPr>
            <a:spLocks noChangeShapeType="1"/>
          </p:cNvSpPr>
          <p:nvPr/>
        </p:nvSpPr>
        <p:spPr bwMode="auto">
          <a:xfrm flipH="1">
            <a:off x="1905000" y="1752600"/>
            <a:ext cx="609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0" name="Line 19"/>
          <p:cNvSpPr>
            <a:spLocks noChangeShapeType="1"/>
          </p:cNvSpPr>
          <p:nvPr/>
        </p:nvSpPr>
        <p:spPr bwMode="auto">
          <a:xfrm flipH="1">
            <a:off x="1981200" y="2209800"/>
            <a:ext cx="83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1" name="Line 20"/>
          <p:cNvSpPr>
            <a:spLocks noChangeShapeType="1"/>
          </p:cNvSpPr>
          <p:nvPr/>
        </p:nvSpPr>
        <p:spPr bwMode="auto">
          <a:xfrm flipH="1">
            <a:off x="2133600" y="3505200"/>
            <a:ext cx="914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2" name="Line 21"/>
          <p:cNvSpPr>
            <a:spLocks noChangeShapeType="1"/>
          </p:cNvSpPr>
          <p:nvPr/>
        </p:nvSpPr>
        <p:spPr bwMode="auto">
          <a:xfrm flipH="1">
            <a:off x="1981200" y="3962400"/>
            <a:ext cx="68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3" name="Line 22"/>
          <p:cNvSpPr>
            <a:spLocks noChangeShapeType="1"/>
          </p:cNvSpPr>
          <p:nvPr/>
        </p:nvSpPr>
        <p:spPr bwMode="auto">
          <a:xfrm flipH="1">
            <a:off x="4419600" y="1828800"/>
            <a:ext cx="533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4" name="Line 23"/>
          <p:cNvSpPr>
            <a:spLocks noChangeShapeType="1"/>
          </p:cNvSpPr>
          <p:nvPr/>
        </p:nvSpPr>
        <p:spPr bwMode="auto">
          <a:xfrm flipH="1">
            <a:off x="4572000" y="2209800"/>
            <a:ext cx="609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5" name="Line 24"/>
          <p:cNvSpPr>
            <a:spLocks noChangeShapeType="1"/>
          </p:cNvSpPr>
          <p:nvPr/>
        </p:nvSpPr>
        <p:spPr bwMode="auto">
          <a:xfrm flipH="1">
            <a:off x="4648200" y="3581400"/>
            <a:ext cx="68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6" name="Line 25"/>
          <p:cNvSpPr>
            <a:spLocks noChangeShapeType="1"/>
          </p:cNvSpPr>
          <p:nvPr/>
        </p:nvSpPr>
        <p:spPr bwMode="auto">
          <a:xfrm flipH="1" flipV="1">
            <a:off x="4343400" y="4038600"/>
            <a:ext cx="68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37" name="Text Box 26"/>
          <p:cNvSpPr txBox="1">
            <a:spLocks noChangeArrowheads="1"/>
          </p:cNvSpPr>
          <p:nvPr/>
        </p:nvSpPr>
        <p:spPr bwMode="auto">
          <a:xfrm>
            <a:off x="1295400" y="1600200"/>
            <a:ext cx="685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400" b="1" u="none"/>
              <a:t>Why?</a:t>
            </a:r>
          </a:p>
        </p:txBody>
      </p:sp>
      <p:sp>
        <p:nvSpPr>
          <p:cNvPr id="60438" name="Rectangle 27"/>
          <p:cNvSpPr>
            <a:spLocks noChangeArrowheads="1"/>
          </p:cNvSpPr>
          <p:nvPr/>
        </p:nvSpPr>
        <p:spPr bwMode="auto">
          <a:xfrm>
            <a:off x="3810000" y="1676400"/>
            <a:ext cx="666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400" b="1" u="none"/>
              <a:t>Why?</a:t>
            </a:r>
          </a:p>
        </p:txBody>
      </p:sp>
      <p:sp>
        <p:nvSpPr>
          <p:cNvPr id="60439" name="Rectangle 28"/>
          <p:cNvSpPr>
            <a:spLocks noChangeArrowheads="1"/>
          </p:cNvSpPr>
          <p:nvPr/>
        </p:nvSpPr>
        <p:spPr bwMode="auto">
          <a:xfrm>
            <a:off x="3962400" y="2057400"/>
            <a:ext cx="666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400" b="1" u="none"/>
              <a:t>Why?</a:t>
            </a:r>
          </a:p>
        </p:txBody>
      </p:sp>
      <p:sp>
        <p:nvSpPr>
          <p:cNvPr id="60440" name="Rectangle 29"/>
          <p:cNvSpPr>
            <a:spLocks noChangeArrowheads="1"/>
          </p:cNvSpPr>
          <p:nvPr/>
        </p:nvSpPr>
        <p:spPr bwMode="auto">
          <a:xfrm>
            <a:off x="4038600" y="3429000"/>
            <a:ext cx="666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400" b="1" u="none"/>
              <a:t>Why?</a:t>
            </a:r>
          </a:p>
        </p:txBody>
      </p:sp>
      <p:sp>
        <p:nvSpPr>
          <p:cNvPr id="60441" name="Rectangle 30"/>
          <p:cNvSpPr>
            <a:spLocks noChangeArrowheads="1"/>
          </p:cNvSpPr>
          <p:nvPr/>
        </p:nvSpPr>
        <p:spPr bwMode="auto">
          <a:xfrm>
            <a:off x="3733800" y="3886200"/>
            <a:ext cx="666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400" b="1" u="none"/>
              <a:t>Why?</a:t>
            </a:r>
          </a:p>
        </p:txBody>
      </p:sp>
      <p:sp>
        <p:nvSpPr>
          <p:cNvPr id="60442" name="Rectangle 31"/>
          <p:cNvSpPr>
            <a:spLocks noChangeArrowheads="1"/>
          </p:cNvSpPr>
          <p:nvPr/>
        </p:nvSpPr>
        <p:spPr bwMode="auto">
          <a:xfrm>
            <a:off x="1371600" y="2057400"/>
            <a:ext cx="666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400" b="1" u="none"/>
              <a:t>Why?</a:t>
            </a:r>
          </a:p>
        </p:txBody>
      </p:sp>
      <p:sp>
        <p:nvSpPr>
          <p:cNvPr id="60443" name="Rectangle 32"/>
          <p:cNvSpPr>
            <a:spLocks noChangeArrowheads="1"/>
          </p:cNvSpPr>
          <p:nvPr/>
        </p:nvSpPr>
        <p:spPr bwMode="auto">
          <a:xfrm>
            <a:off x="1524000" y="3276600"/>
            <a:ext cx="666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400" b="1" u="none"/>
              <a:t>Why?</a:t>
            </a:r>
          </a:p>
        </p:txBody>
      </p:sp>
      <p:sp>
        <p:nvSpPr>
          <p:cNvPr id="60444" name="Rectangle 33"/>
          <p:cNvSpPr>
            <a:spLocks noChangeArrowheads="1"/>
          </p:cNvSpPr>
          <p:nvPr/>
        </p:nvSpPr>
        <p:spPr bwMode="auto">
          <a:xfrm>
            <a:off x="1447800" y="3733800"/>
            <a:ext cx="666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400" b="1" u="none"/>
              <a:t>Why?</a:t>
            </a:r>
          </a:p>
        </p:txBody>
      </p:sp>
      <p:sp>
        <p:nvSpPr>
          <p:cNvPr id="60445" name="Text Box 35"/>
          <p:cNvSpPr txBox="1">
            <a:spLocks noChangeArrowheads="1"/>
          </p:cNvSpPr>
          <p:nvPr/>
        </p:nvSpPr>
        <p:spPr bwMode="auto">
          <a:xfrm>
            <a:off x="5927725" y="1027113"/>
            <a:ext cx="2279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t>Major Classifications</a:t>
            </a:r>
          </a:p>
        </p:txBody>
      </p:sp>
      <p:sp>
        <p:nvSpPr>
          <p:cNvPr id="60446" name="Line 36"/>
          <p:cNvSpPr>
            <a:spLocks noChangeShapeType="1"/>
          </p:cNvSpPr>
          <p:nvPr/>
        </p:nvSpPr>
        <p:spPr bwMode="auto">
          <a:xfrm flipH="1">
            <a:off x="5257800" y="1371600"/>
            <a:ext cx="2819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47" name="Text Box 37"/>
          <p:cNvSpPr txBox="1">
            <a:spLocks noChangeArrowheads="1"/>
          </p:cNvSpPr>
          <p:nvPr/>
        </p:nvSpPr>
        <p:spPr bwMode="auto">
          <a:xfrm>
            <a:off x="5791200" y="3429000"/>
            <a:ext cx="2895600" cy="169068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461963" indent="-230188"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600" u="none">
                <a:latin typeface="Times New Roman" panose="02020603050405020304" pitchFamily="18" charset="0"/>
              </a:rPr>
              <a:t>Cause &amp; Effect Diagramming is easily associated with:</a:t>
            </a:r>
          </a:p>
          <a:p>
            <a:pPr lvl="1" eaLnBrk="1" hangingPunct="1">
              <a:spcBef>
                <a:spcPct val="50000"/>
              </a:spcBef>
              <a:buFontTx/>
              <a:buChar char="•"/>
            </a:pPr>
            <a:r>
              <a:rPr lang="en-US" altLang="en-US" sz="1600" u="none">
                <a:latin typeface="Times New Roman" panose="02020603050405020304" pitchFamily="18" charset="0"/>
              </a:rPr>
              <a:t>Affinity Diagrams</a:t>
            </a:r>
          </a:p>
          <a:p>
            <a:pPr lvl="1" eaLnBrk="1" hangingPunct="1">
              <a:spcBef>
                <a:spcPct val="50000"/>
              </a:spcBef>
              <a:buFontTx/>
              <a:buChar char="•"/>
            </a:pPr>
            <a:r>
              <a:rPr lang="en-US" altLang="en-US" sz="1600" u="none">
                <a:latin typeface="Times New Roman" panose="02020603050405020304" pitchFamily="18" charset="0"/>
              </a:rPr>
              <a:t>Brainstorming</a:t>
            </a:r>
          </a:p>
          <a:p>
            <a:pPr lvl="1" eaLnBrk="1" hangingPunct="1">
              <a:spcBef>
                <a:spcPct val="50000"/>
              </a:spcBef>
              <a:buFontTx/>
              <a:buChar char="•"/>
            </a:pPr>
            <a:r>
              <a:rPr lang="en-US" altLang="en-US" sz="1600" u="none">
                <a:latin typeface="Times New Roman" panose="02020603050405020304" pitchFamily="18" charset="0"/>
              </a:rPr>
              <a:t>Root cause Analysis</a:t>
            </a:r>
          </a:p>
        </p:txBody>
      </p:sp>
      <p:pic>
        <p:nvPicPr>
          <p:cNvPr id="60448" name="Picture 39"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28600"/>
            <a:ext cx="55086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49" name="Text Box 40"/>
          <p:cNvSpPr txBox="1">
            <a:spLocks noChangeArrowheads="1"/>
          </p:cNvSpPr>
          <p:nvPr/>
        </p:nvSpPr>
        <p:spPr bwMode="auto">
          <a:xfrm>
            <a:off x="990600" y="5257800"/>
            <a:ext cx="7543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b="1" u="none">
                <a:solidFill>
                  <a:schemeClr val="accent2"/>
                </a:solidFill>
                <a:latin typeface="Times New Roman" panose="02020603050405020304" pitchFamily="18" charset="0"/>
              </a:rPr>
              <a:t>As you can see, the diagram does indeed have the shape of a fish. The effect is on the right, and the causes form the "bones: of the fish. Note the four main categories of causes, these can be edited.</a:t>
            </a:r>
            <a:endParaRPr lang="en-US" altLang="en-US" sz="2000" b="1">
              <a:solidFill>
                <a:schemeClr val="accent2"/>
              </a:solidFill>
              <a:latin typeface="Times New Roman" panose="02020603050405020304" pitchFamily="18" charset="0"/>
            </a:endParaRPr>
          </a:p>
        </p:txBody>
      </p:sp>
      <p:sp>
        <p:nvSpPr>
          <p:cNvPr id="60450" name="Text Box 41"/>
          <p:cNvSpPr txBox="1">
            <a:spLocks noChangeArrowheads="1"/>
          </p:cNvSpPr>
          <p:nvPr/>
        </p:nvSpPr>
        <p:spPr bwMode="auto">
          <a:xfrm>
            <a:off x="5638800" y="6248400"/>
            <a:ext cx="3276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Cause &amp; Effect Diagram</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533400" y="0"/>
            <a:ext cx="8229600" cy="1143000"/>
          </a:xfrm>
        </p:spPr>
        <p:txBody>
          <a:bodyPr/>
          <a:lstStyle/>
          <a:p>
            <a:pPr eaLnBrk="1" hangingPunct="1"/>
            <a:r>
              <a:rPr lang="en-US" altLang="en-US"/>
              <a:t>Cause &amp; Effect Diagram</a:t>
            </a:r>
          </a:p>
        </p:txBody>
      </p:sp>
      <p:sp>
        <p:nvSpPr>
          <p:cNvPr id="61443" name="Rectangle 3"/>
          <p:cNvSpPr>
            <a:spLocks noGrp="1" noChangeArrowheads="1"/>
          </p:cNvSpPr>
          <p:nvPr>
            <p:ph type="body" idx="1"/>
          </p:nvPr>
        </p:nvSpPr>
        <p:spPr>
          <a:xfrm>
            <a:off x="685800" y="1371600"/>
            <a:ext cx="7924800" cy="5029200"/>
          </a:xfrm>
        </p:spPr>
        <p:txBody>
          <a:bodyPr/>
          <a:lstStyle/>
          <a:p>
            <a:pPr marL="0" indent="0" eaLnBrk="1" hangingPunct="1">
              <a:lnSpc>
                <a:spcPct val="90000"/>
              </a:lnSpc>
              <a:buFontTx/>
              <a:buNone/>
            </a:pPr>
            <a:r>
              <a:rPr lang="en-US" altLang="en-US" sz="2400" b="1">
                <a:latin typeface="Times New Roman" panose="02020603050405020304" pitchFamily="18" charset="0"/>
              </a:rPr>
              <a:t>Putting it to work:</a:t>
            </a:r>
          </a:p>
          <a:p>
            <a:pPr marL="0" indent="0" eaLnBrk="1" hangingPunct="1">
              <a:lnSpc>
                <a:spcPct val="90000"/>
              </a:lnSpc>
              <a:buFontTx/>
              <a:buNone/>
            </a:pPr>
            <a:r>
              <a:rPr lang="en-US" altLang="en-US" sz="2400" b="1">
                <a:latin typeface="Times New Roman" panose="02020603050405020304" pitchFamily="18" charset="0"/>
              </a:rPr>
              <a:t>Follow these three steps when creating a cause-and-effect diagram:</a:t>
            </a:r>
            <a:endParaRPr lang="en-US" altLang="en-US" sz="2400">
              <a:latin typeface="Times New Roman" panose="02020603050405020304" pitchFamily="18" charset="0"/>
            </a:endParaRPr>
          </a:p>
          <a:p>
            <a:pPr lvl="1" eaLnBrk="1" hangingPunct="1">
              <a:lnSpc>
                <a:spcPct val="90000"/>
              </a:lnSpc>
              <a:buFont typeface="Wingdings" panose="05000000000000000000" pitchFamily="2" charset="2"/>
              <a:buChar char="ü"/>
            </a:pPr>
            <a:r>
              <a:rPr lang="en-US" altLang="en-US" sz="2000">
                <a:latin typeface="Times New Roman" panose="02020603050405020304" pitchFamily="18" charset="0"/>
              </a:rPr>
              <a:t>Decide on the effect (problem) to be analyzed, being sure it’s specific, well understood and agreed to by everyone.  Write it in a box on the right side of the flip chart or marking board; this is the "head of the fish.“</a:t>
            </a:r>
          </a:p>
          <a:p>
            <a:pPr marL="0" indent="0" eaLnBrk="1" hangingPunct="1">
              <a:lnSpc>
                <a:spcPct val="90000"/>
              </a:lnSpc>
              <a:buFont typeface="Wingdings" panose="05000000000000000000" pitchFamily="2" charset="2"/>
              <a:buChar char="ü"/>
            </a:pPr>
            <a:endParaRPr lang="en-US" altLang="en-US" sz="1200">
              <a:latin typeface="Times New Roman" panose="02020603050405020304" pitchFamily="18" charset="0"/>
            </a:endParaRPr>
          </a:p>
          <a:p>
            <a:pPr lvl="1" eaLnBrk="1" hangingPunct="1">
              <a:lnSpc>
                <a:spcPct val="90000"/>
              </a:lnSpc>
              <a:buFont typeface="Wingdings" panose="05000000000000000000" pitchFamily="2" charset="2"/>
              <a:buChar char="ü"/>
            </a:pPr>
            <a:r>
              <a:rPr lang="en-US" altLang="en-US" sz="2000">
                <a:latin typeface="Times New Roman" panose="02020603050405020304" pitchFamily="18" charset="0"/>
              </a:rPr>
              <a:t>Next, draw a horizontal line form the head across the paper with several "major bones" drawn on a slant.  At the end of each, write one of the major categories that contribute to the effect.</a:t>
            </a:r>
          </a:p>
          <a:p>
            <a:pPr marL="0" indent="0" eaLnBrk="1" hangingPunct="1">
              <a:lnSpc>
                <a:spcPct val="90000"/>
              </a:lnSpc>
              <a:buFont typeface="Wingdings" panose="05000000000000000000" pitchFamily="2" charset="2"/>
              <a:buChar char="ü"/>
            </a:pPr>
            <a:endParaRPr lang="en-US" altLang="en-US" sz="1200">
              <a:latin typeface="Times New Roman" panose="02020603050405020304" pitchFamily="18" charset="0"/>
            </a:endParaRPr>
          </a:p>
          <a:p>
            <a:pPr lvl="1" eaLnBrk="1" hangingPunct="1">
              <a:lnSpc>
                <a:spcPct val="90000"/>
              </a:lnSpc>
              <a:buFont typeface="Wingdings" panose="05000000000000000000" pitchFamily="2" charset="2"/>
              <a:buChar char="ü"/>
            </a:pPr>
            <a:r>
              <a:rPr lang="en-US" altLang="en-US" sz="2000">
                <a:latin typeface="Times New Roman" panose="02020603050405020304" pitchFamily="18" charset="0"/>
              </a:rPr>
              <a:t>Brainstorm specific causes.  Attach each specific cause to an appropriate major category.  Whenever possible, break down the specific cause into sub causes by using the "why" technique.  Keep asking, </a:t>
            </a:r>
            <a:r>
              <a:rPr lang="en-US" altLang="en-US" sz="2000" b="1">
                <a:latin typeface="Times New Roman" panose="02020603050405020304" pitchFamily="18" charset="0"/>
              </a:rPr>
              <a:t>"Why is this occurring?“</a:t>
            </a:r>
          </a:p>
          <a:p>
            <a:pPr marL="0" indent="0" eaLnBrk="1" hangingPunct="1">
              <a:lnSpc>
                <a:spcPct val="90000"/>
              </a:lnSpc>
              <a:buFontTx/>
              <a:buNone/>
            </a:pPr>
            <a:endParaRPr lang="en-US" altLang="en-US" sz="1800">
              <a:latin typeface="Times New Roman" panose="02020603050405020304" pitchFamily="18" charset="0"/>
            </a:endParaRPr>
          </a:p>
        </p:txBody>
      </p:sp>
      <p:pic>
        <p:nvPicPr>
          <p:cNvPr id="61444"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228600"/>
            <a:ext cx="5540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5" name="Text Box 6"/>
          <p:cNvSpPr txBox="1">
            <a:spLocks noChangeArrowheads="1"/>
          </p:cNvSpPr>
          <p:nvPr/>
        </p:nvSpPr>
        <p:spPr bwMode="auto">
          <a:xfrm>
            <a:off x="5638800" y="6248400"/>
            <a:ext cx="3276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Cause &amp; Effect Diagram</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533400" y="0"/>
            <a:ext cx="8229600" cy="1143000"/>
          </a:xfrm>
        </p:spPr>
        <p:txBody>
          <a:bodyPr/>
          <a:lstStyle/>
          <a:p>
            <a:pPr algn="l" eaLnBrk="1" hangingPunct="1"/>
            <a:r>
              <a:rPr lang="en-US" altLang="en-US" sz="4000"/>
              <a:t>     Cause &amp; Effect Diagram</a:t>
            </a:r>
          </a:p>
        </p:txBody>
      </p:sp>
      <p:sp>
        <p:nvSpPr>
          <p:cNvPr id="62467" name="Rectangle 3"/>
          <p:cNvSpPr>
            <a:spLocks noGrp="1" noChangeArrowheads="1"/>
          </p:cNvSpPr>
          <p:nvPr>
            <p:ph type="body" idx="1"/>
          </p:nvPr>
        </p:nvSpPr>
        <p:spPr>
          <a:xfrm>
            <a:off x="685800" y="1066800"/>
            <a:ext cx="7924800" cy="5410200"/>
          </a:xfrm>
        </p:spPr>
        <p:txBody>
          <a:bodyPr/>
          <a:lstStyle/>
          <a:p>
            <a:pPr eaLnBrk="1" hangingPunct="1">
              <a:lnSpc>
                <a:spcPct val="90000"/>
              </a:lnSpc>
              <a:buFontTx/>
              <a:buNone/>
            </a:pPr>
            <a:r>
              <a:rPr lang="en-US" altLang="en-US" sz="2400" b="1">
                <a:latin typeface="Times New Roman" panose="02020603050405020304" pitchFamily="18" charset="0"/>
              </a:rPr>
              <a:t>Here are some additional tips:</a:t>
            </a:r>
          </a:p>
          <a:p>
            <a:pPr eaLnBrk="1" hangingPunct="1">
              <a:lnSpc>
                <a:spcPct val="90000"/>
              </a:lnSpc>
            </a:pPr>
            <a:r>
              <a:rPr lang="en-US" altLang="en-US" sz="2400">
                <a:latin typeface="Times New Roman" panose="02020603050405020304" pitchFamily="18" charset="0"/>
              </a:rPr>
              <a:t>If in doubt about possible causes, check your ideas with data.  Look for causes that appear repeatedly. This will have the added benefit of helping the team reach consensus.</a:t>
            </a:r>
          </a:p>
          <a:p>
            <a:pPr eaLnBrk="1" hangingPunct="1">
              <a:lnSpc>
                <a:spcPct val="90000"/>
              </a:lnSpc>
              <a:buFontTx/>
              <a:buNone/>
            </a:pPr>
            <a:endParaRPr lang="en-US" altLang="en-US" sz="1400">
              <a:latin typeface="Times New Roman" panose="02020603050405020304" pitchFamily="18" charset="0"/>
            </a:endParaRPr>
          </a:p>
          <a:p>
            <a:pPr eaLnBrk="1" hangingPunct="1">
              <a:lnSpc>
                <a:spcPct val="90000"/>
              </a:lnSpc>
            </a:pPr>
            <a:r>
              <a:rPr lang="en-US" altLang="en-US" sz="2400">
                <a:latin typeface="Times New Roman" panose="02020603050405020304" pitchFamily="18" charset="0"/>
              </a:rPr>
              <a:t>In most cases, it's not so important where the specific cause is placed on the diagram. The important point is that it's identified.</a:t>
            </a:r>
          </a:p>
          <a:p>
            <a:pPr eaLnBrk="1" hangingPunct="1">
              <a:lnSpc>
                <a:spcPct val="90000"/>
              </a:lnSpc>
              <a:buFontTx/>
              <a:buNone/>
            </a:pPr>
            <a:endParaRPr lang="en-US" altLang="en-US" sz="1400">
              <a:latin typeface="Times New Roman" panose="02020603050405020304" pitchFamily="18" charset="0"/>
            </a:endParaRPr>
          </a:p>
          <a:p>
            <a:pPr eaLnBrk="1" hangingPunct="1">
              <a:lnSpc>
                <a:spcPct val="90000"/>
              </a:lnSpc>
            </a:pPr>
            <a:r>
              <a:rPr lang="en-US" altLang="en-US" sz="2400">
                <a:latin typeface="Times New Roman" panose="02020603050405020304" pitchFamily="18" charset="0"/>
              </a:rPr>
              <a:t>The cause-and-effect diagram can be useful when displayed publicly and people are invited to contribute. Think of this as a large-scale brainstorming effort.</a:t>
            </a:r>
          </a:p>
          <a:p>
            <a:pPr eaLnBrk="1" hangingPunct="1">
              <a:lnSpc>
                <a:spcPct val="90000"/>
              </a:lnSpc>
              <a:buFontTx/>
              <a:buNone/>
            </a:pPr>
            <a:endParaRPr lang="en-US" altLang="en-US" sz="1400">
              <a:latin typeface="Times New Roman" panose="02020603050405020304" pitchFamily="18" charset="0"/>
            </a:endParaRPr>
          </a:p>
          <a:p>
            <a:pPr eaLnBrk="1" hangingPunct="1">
              <a:lnSpc>
                <a:spcPct val="90000"/>
              </a:lnSpc>
            </a:pPr>
            <a:r>
              <a:rPr lang="en-US" altLang="en-US" sz="2400">
                <a:latin typeface="Times New Roman" panose="02020603050405020304" pitchFamily="18" charset="0"/>
              </a:rPr>
              <a:t>When creating the diagram, try to use as few words as possible. This will require team members to focus their ideas.</a:t>
            </a:r>
          </a:p>
        </p:txBody>
      </p:sp>
      <p:pic>
        <p:nvPicPr>
          <p:cNvPr id="62468"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28600"/>
            <a:ext cx="4841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Text Box 5"/>
          <p:cNvSpPr txBox="1">
            <a:spLocks noChangeArrowheads="1"/>
          </p:cNvSpPr>
          <p:nvPr/>
        </p:nvSpPr>
        <p:spPr bwMode="auto">
          <a:xfrm>
            <a:off x="5638800" y="6248400"/>
            <a:ext cx="3276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latin typeface="Times New Roman" panose="02020603050405020304" pitchFamily="18" charset="0"/>
              </a:rPr>
              <a:t>Cause &amp; Effect Diagram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85800" y="0"/>
            <a:ext cx="7772400" cy="1143000"/>
          </a:xfrm>
        </p:spPr>
        <p:txBody>
          <a:bodyPr/>
          <a:lstStyle/>
          <a:p>
            <a:pPr eaLnBrk="1" hangingPunct="1"/>
            <a:r>
              <a:rPr lang="en-US" altLang="en-US"/>
              <a:t>PDSA Cycle</a:t>
            </a:r>
          </a:p>
        </p:txBody>
      </p:sp>
      <p:sp>
        <p:nvSpPr>
          <p:cNvPr id="8195" name="Oval 3"/>
          <p:cNvSpPr>
            <a:spLocks noChangeArrowheads="1"/>
          </p:cNvSpPr>
          <p:nvPr/>
        </p:nvSpPr>
        <p:spPr bwMode="auto">
          <a:xfrm>
            <a:off x="800100" y="1235075"/>
            <a:ext cx="4419600" cy="4648200"/>
          </a:xfrm>
          <a:prstGeom prst="ellipse">
            <a:avLst/>
          </a:prstGeom>
          <a:noFill/>
          <a:ln w="57150">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196" name="Oval 4"/>
          <p:cNvSpPr>
            <a:spLocks noChangeArrowheads="1"/>
          </p:cNvSpPr>
          <p:nvPr/>
        </p:nvSpPr>
        <p:spPr bwMode="auto">
          <a:xfrm>
            <a:off x="2171700" y="2606675"/>
            <a:ext cx="1752600" cy="1981200"/>
          </a:xfrm>
          <a:prstGeom prst="ellipse">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197" name="Line 5"/>
          <p:cNvSpPr>
            <a:spLocks noChangeShapeType="1"/>
          </p:cNvSpPr>
          <p:nvPr/>
        </p:nvSpPr>
        <p:spPr bwMode="auto">
          <a:xfrm>
            <a:off x="3086100" y="1235075"/>
            <a:ext cx="0" cy="46482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8" name="Line 6"/>
          <p:cNvSpPr>
            <a:spLocks noChangeShapeType="1"/>
          </p:cNvSpPr>
          <p:nvPr/>
        </p:nvSpPr>
        <p:spPr bwMode="auto">
          <a:xfrm flipH="1">
            <a:off x="800100" y="3521075"/>
            <a:ext cx="2286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199" name="Line 7"/>
          <p:cNvSpPr>
            <a:spLocks noChangeShapeType="1"/>
          </p:cNvSpPr>
          <p:nvPr/>
        </p:nvSpPr>
        <p:spPr bwMode="auto">
          <a:xfrm flipV="1">
            <a:off x="3771900" y="2225675"/>
            <a:ext cx="990600" cy="762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0" name="Line 8"/>
          <p:cNvSpPr>
            <a:spLocks noChangeShapeType="1"/>
          </p:cNvSpPr>
          <p:nvPr/>
        </p:nvSpPr>
        <p:spPr bwMode="auto">
          <a:xfrm>
            <a:off x="3848100" y="4054475"/>
            <a:ext cx="1066800" cy="685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1" name="Line 9"/>
          <p:cNvSpPr>
            <a:spLocks noChangeShapeType="1"/>
          </p:cNvSpPr>
          <p:nvPr/>
        </p:nvSpPr>
        <p:spPr bwMode="auto">
          <a:xfrm flipH="1">
            <a:off x="1485900" y="3521075"/>
            <a:ext cx="1600200" cy="16764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2" name="Line 10"/>
          <p:cNvSpPr>
            <a:spLocks noChangeShapeType="1"/>
          </p:cNvSpPr>
          <p:nvPr/>
        </p:nvSpPr>
        <p:spPr bwMode="auto">
          <a:xfrm flipH="1" flipV="1">
            <a:off x="1409700" y="1920875"/>
            <a:ext cx="990600" cy="990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203" name="Text Box 11"/>
          <p:cNvSpPr txBox="1">
            <a:spLocks noChangeArrowheads="1"/>
          </p:cNvSpPr>
          <p:nvPr/>
        </p:nvSpPr>
        <p:spPr bwMode="auto">
          <a:xfrm>
            <a:off x="3086100" y="3352800"/>
            <a:ext cx="6699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t> Plan</a:t>
            </a:r>
          </a:p>
        </p:txBody>
      </p:sp>
      <p:sp>
        <p:nvSpPr>
          <p:cNvPr id="8204" name="Rectangle 12"/>
          <p:cNvSpPr>
            <a:spLocks noChangeArrowheads="1"/>
          </p:cNvSpPr>
          <p:nvPr/>
        </p:nvSpPr>
        <p:spPr bwMode="auto">
          <a:xfrm>
            <a:off x="2574925" y="3978275"/>
            <a:ext cx="5111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t> Do</a:t>
            </a:r>
          </a:p>
        </p:txBody>
      </p:sp>
      <p:sp>
        <p:nvSpPr>
          <p:cNvPr id="8205" name="Rectangle 13"/>
          <p:cNvSpPr>
            <a:spLocks noChangeArrowheads="1"/>
          </p:cNvSpPr>
          <p:nvPr/>
        </p:nvSpPr>
        <p:spPr bwMode="auto">
          <a:xfrm>
            <a:off x="2400300" y="2911475"/>
            <a:ext cx="5683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t> Act</a:t>
            </a:r>
          </a:p>
        </p:txBody>
      </p:sp>
      <p:sp>
        <p:nvSpPr>
          <p:cNvPr id="8206" name="Rectangle 14"/>
          <p:cNvSpPr>
            <a:spLocks noChangeArrowheads="1"/>
          </p:cNvSpPr>
          <p:nvPr/>
        </p:nvSpPr>
        <p:spPr bwMode="auto">
          <a:xfrm>
            <a:off x="2095500" y="3521075"/>
            <a:ext cx="8048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t> Study</a:t>
            </a:r>
          </a:p>
        </p:txBody>
      </p:sp>
      <p:sp>
        <p:nvSpPr>
          <p:cNvPr id="8207" name="Text Box 15"/>
          <p:cNvSpPr txBox="1">
            <a:spLocks noChangeArrowheads="1"/>
          </p:cNvSpPr>
          <p:nvPr/>
        </p:nvSpPr>
        <p:spPr bwMode="auto">
          <a:xfrm>
            <a:off x="3238500" y="1920875"/>
            <a:ext cx="10668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t>Define the System</a:t>
            </a:r>
          </a:p>
        </p:txBody>
      </p:sp>
      <p:sp>
        <p:nvSpPr>
          <p:cNvPr id="8208" name="Text Box 16"/>
          <p:cNvSpPr txBox="1">
            <a:spLocks noChangeArrowheads="1"/>
          </p:cNvSpPr>
          <p:nvPr/>
        </p:nvSpPr>
        <p:spPr bwMode="auto">
          <a:xfrm>
            <a:off x="4076700" y="3063875"/>
            <a:ext cx="9906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t>Assess Current Situation</a:t>
            </a:r>
          </a:p>
        </p:txBody>
      </p:sp>
      <p:sp>
        <p:nvSpPr>
          <p:cNvPr id="8209" name="Text Box 17"/>
          <p:cNvSpPr txBox="1">
            <a:spLocks noChangeArrowheads="1"/>
          </p:cNvSpPr>
          <p:nvPr/>
        </p:nvSpPr>
        <p:spPr bwMode="auto">
          <a:xfrm>
            <a:off x="2895600" y="4572000"/>
            <a:ext cx="1905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t>Analyze Causes  Develop Improvement Theory</a:t>
            </a:r>
          </a:p>
        </p:txBody>
      </p:sp>
      <p:sp>
        <p:nvSpPr>
          <p:cNvPr id="8210" name="Text Box 18"/>
          <p:cNvSpPr txBox="1">
            <a:spLocks noChangeArrowheads="1"/>
          </p:cNvSpPr>
          <p:nvPr/>
        </p:nvSpPr>
        <p:spPr bwMode="auto">
          <a:xfrm>
            <a:off x="1638300" y="4740275"/>
            <a:ext cx="14478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t>Try Out Improvement Theory</a:t>
            </a:r>
          </a:p>
        </p:txBody>
      </p:sp>
      <p:sp>
        <p:nvSpPr>
          <p:cNvPr id="8211" name="Text Box 19"/>
          <p:cNvSpPr txBox="1">
            <a:spLocks noChangeArrowheads="1"/>
          </p:cNvSpPr>
          <p:nvPr/>
        </p:nvSpPr>
        <p:spPr bwMode="auto">
          <a:xfrm>
            <a:off x="1104900" y="3825875"/>
            <a:ext cx="10668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t> Study the     Results</a:t>
            </a:r>
          </a:p>
        </p:txBody>
      </p:sp>
      <p:sp>
        <p:nvSpPr>
          <p:cNvPr id="8212" name="Text Box 20"/>
          <p:cNvSpPr txBox="1">
            <a:spLocks noChangeArrowheads="1"/>
          </p:cNvSpPr>
          <p:nvPr/>
        </p:nvSpPr>
        <p:spPr bwMode="auto">
          <a:xfrm>
            <a:off x="800100" y="2606675"/>
            <a:ext cx="1524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t>Standardize Improvements</a:t>
            </a:r>
          </a:p>
        </p:txBody>
      </p:sp>
      <p:sp>
        <p:nvSpPr>
          <p:cNvPr id="8213" name="Text Box 21"/>
          <p:cNvSpPr txBox="1">
            <a:spLocks noChangeArrowheads="1"/>
          </p:cNvSpPr>
          <p:nvPr/>
        </p:nvSpPr>
        <p:spPr bwMode="auto">
          <a:xfrm>
            <a:off x="1714500" y="1616075"/>
            <a:ext cx="13716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t>Plan Continuous Improvement</a:t>
            </a:r>
          </a:p>
        </p:txBody>
      </p:sp>
      <p:sp>
        <p:nvSpPr>
          <p:cNvPr id="8214" name="Text Box 23"/>
          <p:cNvSpPr txBox="1">
            <a:spLocks noChangeArrowheads="1"/>
          </p:cNvSpPr>
          <p:nvPr/>
        </p:nvSpPr>
        <p:spPr bwMode="auto">
          <a:xfrm>
            <a:off x="5562600" y="1295400"/>
            <a:ext cx="3352800" cy="465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latin typeface="Times New Roman" panose="02020603050405020304" pitchFamily="18" charset="0"/>
              </a:rPr>
              <a:t>The output of system improvement is your completed improvement project which is best accomplished by explaining the PDCA Cycle as we use it in the QUAL 150 ~ Quality Transformation Class.</a:t>
            </a:r>
          </a:p>
          <a:p>
            <a:pPr eaLnBrk="1" hangingPunct="1">
              <a:spcBef>
                <a:spcPct val="50000"/>
              </a:spcBef>
            </a:pPr>
            <a:r>
              <a:rPr lang="en-US" altLang="en-US" sz="2400" b="1" u="none">
                <a:latin typeface="Times New Roman" panose="02020603050405020304" pitchFamily="18" charset="0"/>
              </a:rPr>
              <a:t>Seven steps are used to explain &amp; complete the cycle</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descr="C&amp;A 2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28600"/>
            <a:ext cx="5238750"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Picture 5" descr="Cause &amp; Effect PP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2957513"/>
            <a:ext cx="4953000"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Text Box 7"/>
          <p:cNvSpPr txBox="1">
            <a:spLocks noChangeArrowheads="1"/>
          </p:cNvSpPr>
          <p:nvPr/>
        </p:nvSpPr>
        <p:spPr bwMode="auto">
          <a:xfrm rot="305430">
            <a:off x="5468938" y="1217613"/>
            <a:ext cx="3200400" cy="156210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400" b="1" i="1" u="none">
                <a:solidFill>
                  <a:schemeClr val="accent2"/>
                </a:solidFill>
                <a:latin typeface="Times New Roman" panose="02020603050405020304" pitchFamily="18" charset="0"/>
              </a:rPr>
              <a:t>Downloadable Chart Templates from Microsoft owners of PowerPoint 2007</a:t>
            </a:r>
          </a:p>
        </p:txBody>
      </p:sp>
      <p:sp>
        <p:nvSpPr>
          <p:cNvPr id="63493" name="Rectangle 8"/>
          <p:cNvSpPr>
            <a:spLocks noGrp="1" noChangeArrowheads="1"/>
          </p:cNvSpPr>
          <p:nvPr>
            <p:ph type="title"/>
          </p:nvPr>
        </p:nvSpPr>
        <p:spPr>
          <a:xfrm>
            <a:off x="5715000" y="228600"/>
            <a:ext cx="3124200" cy="381000"/>
          </a:xfrm>
        </p:spPr>
        <p:txBody>
          <a:bodyPr/>
          <a:lstStyle/>
          <a:p>
            <a:pPr eaLnBrk="1" hangingPunct="1"/>
            <a:r>
              <a:rPr lang="en-US" altLang="en-US" sz="2000" b="1">
                <a:solidFill>
                  <a:schemeClr val="tx1"/>
                </a:solidFill>
                <a:latin typeface="Times New Roman" panose="02020603050405020304" pitchFamily="18" charset="0"/>
              </a:rPr>
              <a:t>Cause &amp; Effect Diagram</a:t>
            </a:r>
          </a:p>
        </p:txBody>
      </p:sp>
      <p:sp>
        <p:nvSpPr>
          <p:cNvPr id="63494" name="AutoShape 9">
            <a:hlinkClick r:id="rId5" action="ppaction://hlinksldjump" highlightClick="1"/>
          </p:cNvPr>
          <p:cNvSpPr>
            <a:spLocks noChangeArrowheads="1"/>
          </p:cNvSpPr>
          <p:nvPr/>
        </p:nvSpPr>
        <p:spPr bwMode="auto">
          <a:xfrm>
            <a:off x="304800" y="6172200"/>
            <a:ext cx="381000" cy="457200"/>
          </a:xfrm>
          <a:prstGeom prst="actionButtonHome">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algn="l" eaLnBrk="1" hangingPunct="1"/>
            <a:r>
              <a:rPr lang="en-US" altLang="en-US" sz="4000"/>
              <a:t>     Control Chart Charting</a:t>
            </a:r>
          </a:p>
        </p:txBody>
      </p:sp>
      <p:sp>
        <p:nvSpPr>
          <p:cNvPr id="64515" name="Rectangle 3"/>
          <p:cNvSpPr>
            <a:spLocks noGrp="1" noChangeArrowheads="1"/>
          </p:cNvSpPr>
          <p:nvPr>
            <p:ph type="body" idx="1"/>
          </p:nvPr>
        </p:nvSpPr>
        <p:spPr>
          <a:xfrm>
            <a:off x="457200" y="1447800"/>
            <a:ext cx="8382000" cy="5257800"/>
          </a:xfrm>
        </p:spPr>
        <p:txBody>
          <a:bodyPr/>
          <a:lstStyle/>
          <a:p>
            <a:pPr marL="0" indent="0" eaLnBrk="1" hangingPunct="1">
              <a:lnSpc>
                <a:spcPct val="90000"/>
              </a:lnSpc>
              <a:buFontTx/>
              <a:buNone/>
            </a:pPr>
            <a:r>
              <a:rPr lang="en-US" altLang="en-US" sz="2400" i="1">
                <a:latin typeface="Times New Roman" panose="02020603050405020304" pitchFamily="18" charset="0"/>
              </a:rPr>
              <a:t>If you choose to use paper charting you must collect the data, choose the proper format and plot your data.</a:t>
            </a:r>
          </a:p>
          <a:p>
            <a:pPr marL="0" indent="0" eaLnBrk="1" hangingPunct="1">
              <a:lnSpc>
                <a:spcPct val="90000"/>
              </a:lnSpc>
              <a:buFontTx/>
              <a:buNone/>
            </a:pPr>
            <a:endParaRPr lang="en-US" altLang="en-US" sz="1000" i="1">
              <a:latin typeface="Times New Roman" panose="02020603050405020304" pitchFamily="18" charset="0"/>
            </a:endParaRPr>
          </a:p>
          <a:p>
            <a:pPr marL="0" indent="0" eaLnBrk="1" hangingPunct="1">
              <a:lnSpc>
                <a:spcPct val="90000"/>
              </a:lnSpc>
              <a:buFontTx/>
              <a:buNone/>
            </a:pPr>
            <a:r>
              <a:rPr lang="en-US" altLang="en-US" sz="2400" i="1">
                <a:latin typeface="Times New Roman" panose="02020603050405020304" pitchFamily="18" charset="0"/>
              </a:rPr>
              <a:t>Once you have plotted your data, you will need to calculate the average, the upper control limit (UCL) and the lower control limit (LCL) of the data and place them on the chart.  The LCL and UCL are figured by determining three standard deviations from the average.  </a:t>
            </a:r>
          </a:p>
          <a:p>
            <a:pPr marL="0" indent="0" eaLnBrk="1" hangingPunct="1">
              <a:lnSpc>
                <a:spcPct val="90000"/>
              </a:lnSpc>
              <a:buFontTx/>
              <a:buNone/>
            </a:pPr>
            <a:endParaRPr lang="en-US" altLang="en-US" sz="1000" i="1">
              <a:latin typeface="Times New Roman" panose="02020603050405020304" pitchFamily="18" charset="0"/>
            </a:endParaRPr>
          </a:p>
          <a:p>
            <a:pPr marL="0" indent="0" eaLnBrk="1" hangingPunct="1">
              <a:lnSpc>
                <a:spcPct val="90000"/>
              </a:lnSpc>
              <a:buFontTx/>
              <a:buNone/>
            </a:pPr>
            <a:r>
              <a:rPr lang="en-US" altLang="en-US" sz="2400" i="1">
                <a:latin typeface="Times New Roman" panose="02020603050405020304" pitchFamily="18" charset="0"/>
              </a:rPr>
              <a:t>The data &amp; formulas for each of these calculations are on the following pages, with examples, but most people could simply use a calculator or Software such as </a:t>
            </a:r>
            <a:r>
              <a:rPr lang="en-US" altLang="en-US" sz="2400" i="1" u="sng">
                <a:latin typeface="Times New Roman" panose="02020603050405020304" pitchFamily="18" charset="0"/>
              </a:rPr>
              <a:t>Excel</a:t>
            </a:r>
            <a:r>
              <a:rPr lang="en-US" altLang="en-US" sz="2400" i="1">
                <a:latin typeface="Times New Roman" panose="02020603050405020304" pitchFamily="18" charset="0"/>
              </a:rPr>
              <a:t> or </a:t>
            </a:r>
            <a:r>
              <a:rPr lang="en-US" altLang="en-US" sz="2400" i="1" u="sng">
                <a:latin typeface="Times New Roman" panose="02020603050405020304" pitchFamily="18" charset="0"/>
              </a:rPr>
              <a:t>MiniTab</a:t>
            </a:r>
            <a:r>
              <a:rPr lang="en-US" altLang="en-US" sz="2400" i="1">
                <a:latin typeface="Times New Roman" panose="02020603050405020304" pitchFamily="18" charset="0"/>
              </a:rPr>
              <a:t>...</a:t>
            </a:r>
          </a:p>
          <a:p>
            <a:pPr marL="0" indent="0" eaLnBrk="1" hangingPunct="1">
              <a:lnSpc>
                <a:spcPct val="90000"/>
              </a:lnSpc>
              <a:buFontTx/>
              <a:buNone/>
            </a:pPr>
            <a:endParaRPr lang="en-US" altLang="en-US" sz="1000" i="1">
              <a:latin typeface="Times New Roman" panose="02020603050405020304" pitchFamily="18" charset="0"/>
            </a:endParaRPr>
          </a:p>
          <a:p>
            <a:pPr marL="0" indent="0" eaLnBrk="1" hangingPunct="1">
              <a:lnSpc>
                <a:spcPct val="80000"/>
              </a:lnSpc>
            </a:pPr>
            <a:endParaRPr lang="en-US" altLang="en-US" sz="2400" i="1">
              <a:latin typeface="Times New Roman" panose="02020603050405020304" pitchFamily="18" charset="0"/>
            </a:endParaRPr>
          </a:p>
        </p:txBody>
      </p:sp>
      <p:pic>
        <p:nvPicPr>
          <p:cNvPr id="64516"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457200"/>
            <a:ext cx="5524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Text Box 5"/>
          <p:cNvSpPr txBox="1">
            <a:spLocks noChangeArrowheads="1"/>
          </p:cNvSpPr>
          <p:nvPr/>
        </p:nvSpPr>
        <p:spPr bwMode="auto">
          <a:xfrm>
            <a:off x="5257800" y="6248400"/>
            <a:ext cx="3657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accent2"/>
                </a:solidFill>
                <a:latin typeface="Times New Roman" panose="02020603050405020304" pitchFamily="18" charset="0"/>
              </a:rPr>
              <a:t>Generic Chart Construction</a:t>
            </a:r>
          </a:p>
        </p:txBody>
      </p:sp>
      <p:sp>
        <p:nvSpPr>
          <p:cNvPr id="64518" name="Rectangle 6"/>
          <p:cNvSpPr>
            <a:spLocks noChangeArrowheads="1"/>
          </p:cNvSpPr>
          <p:nvPr/>
        </p:nvSpPr>
        <p:spPr bwMode="auto">
          <a:xfrm>
            <a:off x="381000" y="6248400"/>
            <a:ext cx="31257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accent2"/>
                </a:solidFill>
                <a:latin typeface="Times New Roman" panose="02020603050405020304" pitchFamily="18" charset="0"/>
              </a:rPr>
              <a:t>Control Charts</a:t>
            </a:r>
            <a:r>
              <a:rPr lang="en-US" altLang="en-US" sz="2000" i="1" u="none">
                <a:solidFill>
                  <a:schemeClr val="accent2"/>
                </a:solidFill>
                <a:latin typeface="Times New Roman" panose="02020603050405020304" pitchFamily="18" charset="0"/>
              </a:rPr>
              <a:t> </a:t>
            </a:r>
            <a:r>
              <a:rPr lang="en-US" altLang="en-US" sz="2000" u="none">
                <a:solidFill>
                  <a:schemeClr val="accent2"/>
                </a:solidFill>
                <a:latin typeface="Times New Roman" panose="02020603050405020304" pitchFamily="18" charset="0"/>
              </a:rPr>
              <a:t>Interpretation</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algn="l" eaLnBrk="1" hangingPunct="1"/>
            <a:r>
              <a:rPr lang="en-US" altLang="en-US" sz="4000"/>
              <a:t>     Control Chart</a:t>
            </a:r>
          </a:p>
        </p:txBody>
      </p:sp>
      <p:sp>
        <p:nvSpPr>
          <p:cNvPr id="65539" name="Rectangle 3"/>
          <p:cNvSpPr>
            <a:spLocks noGrp="1" noChangeArrowheads="1"/>
          </p:cNvSpPr>
          <p:nvPr>
            <p:ph type="body" sz="half" idx="1"/>
          </p:nvPr>
        </p:nvSpPr>
        <p:spPr>
          <a:xfrm>
            <a:off x="762000" y="1219200"/>
            <a:ext cx="7772400" cy="4525963"/>
          </a:xfrm>
        </p:spPr>
        <p:txBody>
          <a:bodyPr/>
          <a:lstStyle/>
          <a:p>
            <a:pPr marL="0" indent="0" eaLnBrk="1" hangingPunct="1">
              <a:lnSpc>
                <a:spcPct val="90000"/>
              </a:lnSpc>
              <a:buFontTx/>
              <a:buNone/>
            </a:pPr>
            <a:r>
              <a:rPr lang="en-US" altLang="en-US" sz="2000" b="1">
                <a:latin typeface="Times New Roman" panose="02020603050405020304" pitchFamily="18" charset="0"/>
              </a:rPr>
              <a:t>Putting it to work:</a:t>
            </a:r>
            <a:endParaRPr lang="en-US" altLang="en-US" sz="2000">
              <a:latin typeface="Times New Roman" panose="02020603050405020304" pitchFamily="18" charset="0"/>
            </a:endParaRPr>
          </a:p>
          <a:p>
            <a:pPr marL="0" indent="0" eaLnBrk="1" hangingPunct="1">
              <a:buFontTx/>
              <a:buNone/>
            </a:pPr>
            <a:r>
              <a:rPr lang="en-US" altLang="en-US" sz="2000" i="1">
                <a:latin typeface="Times New Roman" panose="02020603050405020304" pitchFamily="18" charset="0"/>
              </a:rPr>
              <a:t>Before you can create a control chart you need to collect data, paper is ok, but the very accessible Microsoft Excel spread sheet is the better choice as Excel has analysis &amp; descriptive geometry capability and the ability to export data to other analysis software such as Minitab…</a:t>
            </a:r>
          </a:p>
          <a:p>
            <a:pPr marL="0" indent="0" eaLnBrk="1" hangingPunct="1">
              <a:buFontTx/>
              <a:buNone/>
            </a:pPr>
            <a:endParaRPr lang="en-US" altLang="en-US" sz="1200" i="1">
              <a:latin typeface="Times New Roman" panose="02020603050405020304" pitchFamily="18" charset="0"/>
            </a:endParaRPr>
          </a:p>
          <a:p>
            <a:pPr marL="0" indent="0" eaLnBrk="1" hangingPunct="1">
              <a:buFontTx/>
              <a:buNone/>
            </a:pPr>
            <a:r>
              <a:rPr lang="en-US" altLang="en-US" sz="2000" i="1">
                <a:latin typeface="Times New Roman" panose="02020603050405020304" pitchFamily="18" charset="0"/>
              </a:rPr>
              <a:t>You need at least 20 to 30 data points on your run chart to make a control chart that is statically valid. The more points used the better!</a:t>
            </a:r>
          </a:p>
          <a:p>
            <a:pPr marL="0" indent="0" eaLnBrk="1" hangingPunct="1">
              <a:buFontTx/>
              <a:buNone/>
            </a:pPr>
            <a:endParaRPr lang="en-US" altLang="en-US" sz="900" i="1">
              <a:latin typeface="Times New Roman" panose="02020603050405020304" pitchFamily="18" charset="0"/>
            </a:endParaRPr>
          </a:p>
          <a:p>
            <a:pPr marL="0" indent="0" eaLnBrk="1" hangingPunct="1">
              <a:buFontTx/>
              <a:buNone/>
            </a:pPr>
            <a:r>
              <a:rPr lang="en-US" altLang="en-US" sz="2000" i="1">
                <a:latin typeface="Times New Roman" panose="02020603050405020304" pitchFamily="18" charset="0"/>
              </a:rPr>
              <a:t>We will focus on attribute charts for non conforming or non conformities, specifically:</a:t>
            </a:r>
          </a:p>
          <a:p>
            <a:pPr marL="0" indent="0" eaLnBrk="1" hangingPunct="1">
              <a:buFontTx/>
              <a:buNone/>
            </a:pPr>
            <a:r>
              <a:rPr lang="en-US" altLang="en-US" sz="2000" i="1">
                <a:latin typeface="Times New Roman" panose="02020603050405020304" pitchFamily="18" charset="0"/>
              </a:rPr>
              <a:t>	</a:t>
            </a:r>
            <a:r>
              <a:rPr lang="en-US" altLang="en-US" sz="2000" b="1" i="1">
                <a:latin typeface="Times New Roman" panose="02020603050405020304" pitchFamily="18" charset="0"/>
              </a:rPr>
              <a:t>Non Conforming includes </a:t>
            </a:r>
            <a:r>
              <a:rPr lang="en-US" altLang="en-US" sz="2000" b="1" i="1" u="sng">
                <a:latin typeface="Times New Roman" panose="02020603050405020304" pitchFamily="18" charset="0"/>
              </a:rPr>
              <a:t>np charts</a:t>
            </a:r>
            <a:r>
              <a:rPr lang="en-US" altLang="en-US" sz="2000" b="1" i="1">
                <a:latin typeface="Times New Roman" panose="02020603050405020304" pitchFamily="18" charset="0"/>
              </a:rPr>
              <a:t> and p </a:t>
            </a:r>
            <a:r>
              <a:rPr lang="en-US" altLang="en-US" sz="2000" b="1" i="1" u="sng">
                <a:latin typeface="Times New Roman" panose="02020603050405020304" pitchFamily="18" charset="0"/>
              </a:rPr>
              <a:t>charts</a:t>
            </a:r>
          </a:p>
          <a:p>
            <a:pPr marL="0" indent="0" eaLnBrk="1" hangingPunct="1">
              <a:buFontTx/>
              <a:buNone/>
            </a:pPr>
            <a:r>
              <a:rPr lang="en-US" altLang="en-US" sz="2000" b="1" i="1">
                <a:latin typeface="Times New Roman" panose="02020603050405020304" pitchFamily="18" charset="0"/>
              </a:rPr>
              <a:t>	Non Conformities include </a:t>
            </a:r>
            <a:r>
              <a:rPr lang="en-US" altLang="en-US" sz="2000" b="1" i="1" u="sng">
                <a:latin typeface="Times New Roman" panose="02020603050405020304" pitchFamily="18" charset="0"/>
              </a:rPr>
              <a:t>c charts</a:t>
            </a:r>
            <a:r>
              <a:rPr lang="en-US" altLang="en-US" sz="2000" b="1" i="1">
                <a:latin typeface="Times New Roman" panose="02020603050405020304" pitchFamily="18" charset="0"/>
              </a:rPr>
              <a:t> and </a:t>
            </a:r>
            <a:r>
              <a:rPr lang="en-US" altLang="en-US" sz="2000" b="1" i="1" u="sng">
                <a:latin typeface="Times New Roman" panose="02020603050405020304" pitchFamily="18" charset="0"/>
              </a:rPr>
              <a:t>u charts</a:t>
            </a:r>
          </a:p>
        </p:txBody>
      </p:sp>
      <p:pic>
        <p:nvPicPr>
          <p:cNvPr id="65540" name="Picture 5"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457200"/>
            <a:ext cx="5524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Text Box 9"/>
          <p:cNvSpPr txBox="1">
            <a:spLocks noChangeArrowheads="1"/>
          </p:cNvSpPr>
          <p:nvPr/>
        </p:nvSpPr>
        <p:spPr bwMode="auto">
          <a:xfrm>
            <a:off x="5257800" y="6248400"/>
            <a:ext cx="3657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accent2"/>
                </a:solidFill>
                <a:latin typeface="Times New Roman" panose="02020603050405020304" pitchFamily="18" charset="0"/>
              </a:rPr>
              <a:t>Generic Chart Construction</a:t>
            </a:r>
          </a:p>
        </p:txBody>
      </p:sp>
      <p:sp>
        <p:nvSpPr>
          <p:cNvPr id="65542" name="Rectangle 10"/>
          <p:cNvSpPr>
            <a:spLocks noChangeArrowheads="1"/>
          </p:cNvSpPr>
          <p:nvPr/>
        </p:nvSpPr>
        <p:spPr bwMode="auto">
          <a:xfrm>
            <a:off x="381000" y="6248400"/>
            <a:ext cx="31257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accent2"/>
                </a:solidFill>
                <a:latin typeface="Times New Roman" panose="02020603050405020304" pitchFamily="18" charset="0"/>
              </a:rPr>
              <a:t>Control Charts</a:t>
            </a:r>
            <a:r>
              <a:rPr lang="en-US" altLang="en-US" sz="2000" i="1" u="none">
                <a:solidFill>
                  <a:schemeClr val="accent2"/>
                </a:solidFill>
                <a:latin typeface="Times New Roman" panose="02020603050405020304" pitchFamily="18" charset="0"/>
              </a:rPr>
              <a:t> </a:t>
            </a:r>
            <a:r>
              <a:rPr lang="en-US" altLang="en-US" sz="2000" u="none">
                <a:solidFill>
                  <a:schemeClr val="accent2"/>
                </a:solidFill>
                <a:latin typeface="Times New Roman" panose="02020603050405020304" pitchFamily="18" charset="0"/>
              </a:rPr>
              <a:t>Interpretation</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marL="838200" indent="-838200" algn="l" eaLnBrk="1" hangingPunct="1"/>
            <a:r>
              <a:rPr lang="en-US" altLang="en-US" sz="4000"/>
              <a:t>     Generic Chart Construction</a:t>
            </a:r>
          </a:p>
        </p:txBody>
      </p:sp>
      <p:sp>
        <p:nvSpPr>
          <p:cNvPr id="66563" name="Text Box 4"/>
          <p:cNvSpPr txBox="1">
            <a:spLocks noChangeArrowheads="1"/>
          </p:cNvSpPr>
          <p:nvPr/>
        </p:nvSpPr>
        <p:spPr bwMode="auto">
          <a:xfrm>
            <a:off x="5257800" y="6248400"/>
            <a:ext cx="3657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000" u="none">
                <a:solidFill>
                  <a:schemeClr val="accent2"/>
                </a:solidFill>
                <a:latin typeface="Times New Roman" panose="02020603050405020304" pitchFamily="18" charset="0"/>
              </a:rPr>
              <a:t>Generic Chart Construction</a:t>
            </a:r>
          </a:p>
        </p:txBody>
      </p:sp>
      <p:sp>
        <p:nvSpPr>
          <p:cNvPr id="66564" name="Rectangle 5"/>
          <p:cNvSpPr>
            <a:spLocks noChangeArrowheads="1"/>
          </p:cNvSpPr>
          <p:nvPr/>
        </p:nvSpPr>
        <p:spPr bwMode="auto">
          <a:xfrm>
            <a:off x="381000" y="6248400"/>
            <a:ext cx="31257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accent2"/>
                </a:solidFill>
                <a:latin typeface="Times New Roman" panose="02020603050405020304" pitchFamily="18" charset="0"/>
              </a:rPr>
              <a:t>Control Charts</a:t>
            </a:r>
            <a:r>
              <a:rPr lang="en-US" altLang="en-US" sz="2000" i="1" u="none">
                <a:solidFill>
                  <a:schemeClr val="accent2"/>
                </a:solidFill>
                <a:latin typeface="Times New Roman" panose="02020603050405020304" pitchFamily="18" charset="0"/>
              </a:rPr>
              <a:t> </a:t>
            </a:r>
            <a:r>
              <a:rPr lang="en-US" altLang="en-US" sz="2000" u="none">
                <a:solidFill>
                  <a:schemeClr val="accent2"/>
                </a:solidFill>
                <a:latin typeface="Times New Roman" panose="02020603050405020304" pitchFamily="18" charset="0"/>
              </a:rPr>
              <a:t>Interpretation</a:t>
            </a:r>
          </a:p>
        </p:txBody>
      </p:sp>
      <p:pic>
        <p:nvPicPr>
          <p:cNvPr id="66565" name="Picture 6"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533400"/>
            <a:ext cx="4841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6" name="Picture 7" descr="Attribute Char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5000" y="1219200"/>
            <a:ext cx="6172200" cy="369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7" name="Text Box 8"/>
          <p:cNvSpPr txBox="1">
            <a:spLocks noChangeArrowheads="1"/>
          </p:cNvSpPr>
          <p:nvPr/>
        </p:nvSpPr>
        <p:spPr bwMode="auto">
          <a:xfrm>
            <a:off x="2590800" y="4953000"/>
            <a:ext cx="4876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b="1" i="1" u="none">
                <a:solidFill>
                  <a:schemeClr val="accent2"/>
                </a:solidFill>
                <a:latin typeface="Times New Roman" panose="02020603050405020304" pitchFamily="18" charset="0"/>
              </a:rPr>
              <a:t>Paper charting required recording the data and plotting the data</a:t>
            </a:r>
            <a:r>
              <a:rPr lang="en-US" altLang="en-US" b="1" u="none">
                <a:solidFill>
                  <a:schemeClr val="accent2"/>
                </a:solidFill>
              </a:rPr>
              <a:t> </a:t>
            </a:r>
          </a:p>
        </p:txBody>
      </p:sp>
      <p:sp>
        <p:nvSpPr>
          <p:cNvPr id="66568" name="Text Box 9"/>
          <p:cNvSpPr txBox="1">
            <a:spLocks noChangeArrowheads="1"/>
          </p:cNvSpPr>
          <p:nvPr/>
        </p:nvSpPr>
        <p:spPr bwMode="auto">
          <a:xfrm>
            <a:off x="3352800" y="4267200"/>
            <a:ext cx="2438400" cy="43656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solidFill>
                  <a:schemeClr val="accent2"/>
                </a:solidFill>
              </a:rPr>
              <a:t>A place for data</a:t>
            </a:r>
          </a:p>
        </p:txBody>
      </p:sp>
      <p:sp>
        <p:nvSpPr>
          <p:cNvPr id="66569" name="Text Box 10"/>
          <p:cNvSpPr txBox="1">
            <a:spLocks noChangeArrowheads="1"/>
          </p:cNvSpPr>
          <p:nvPr/>
        </p:nvSpPr>
        <p:spPr bwMode="auto">
          <a:xfrm>
            <a:off x="914400" y="2286000"/>
            <a:ext cx="1219200" cy="110648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solidFill>
                  <a:schemeClr val="accent2"/>
                </a:solidFill>
              </a:rPr>
              <a:t>A place for the scale</a:t>
            </a:r>
          </a:p>
        </p:txBody>
      </p:sp>
      <p:sp>
        <p:nvSpPr>
          <p:cNvPr id="66570" name="Text Box 11"/>
          <p:cNvSpPr txBox="1">
            <a:spLocks noChangeArrowheads="1"/>
          </p:cNvSpPr>
          <p:nvPr/>
        </p:nvSpPr>
        <p:spPr bwMode="auto">
          <a:xfrm>
            <a:off x="3657600" y="2362200"/>
            <a:ext cx="3657600" cy="43656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solidFill>
                  <a:schemeClr val="accent2"/>
                </a:solidFill>
              </a:rPr>
              <a:t>A place for the Plotted Data</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8"/>
          <p:cNvSpPr>
            <a:spLocks noChangeArrowheads="1"/>
          </p:cNvSpPr>
          <p:nvPr/>
        </p:nvSpPr>
        <p:spPr bwMode="auto">
          <a:xfrm>
            <a:off x="533400" y="1295400"/>
            <a:ext cx="6934200" cy="50292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67587" name="Rectangle 7"/>
          <p:cNvSpPr>
            <a:spLocks noChangeArrowheads="1"/>
          </p:cNvSpPr>
          <p:nvPr/>
        </p:nvSpPr>
        <p:spPr bwMode="auto">
          <a:xfrm>
            <a:off x="1295400" y="2667000"/>
            <a:ext cx="4953000" cy="3810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67588" name="Rectangle 5"/>
          <p:cNvSpPr>
            <a:spLocks noGrp="1" noChangeArrowheads="1"/>
          </p:cNvSpPr>
          <p:nvPr>
            <p:ph type="title"/>
          </p:nvPr>
        </p:nvSpPr>
        <p:spPr/>
        <p:txBody>
          <a:bodyPr/>
          <a:lstStyle/>
          <a:p>
            <a:pPr algn="l" eaLnBrk="1" hangingPunct="1"/>
            <a:r>
              <a:rPr lang="en-US" altLang="en-US" sz="4000"/>
              <a:t> Generic Chart Construction</a:t>
            </a:r>
          </a:p>
        </p:txBody>
      </p:sp>
      <p:graphicFrame>
        <p:nvGraphicFramePr>
          <p:cNvPr id="67589" name="Object 4"/>
          <p:cNvGraphicFramePr>
            <a:graphicFrameLocks noGrp="1" noChangeAspect="1"/>
          </p:cNvGraphicFramePr>
          <p:nvPr>
            <p:ph idx="1"/>
          </p:nvPr>
        </p:nvGraphicFramePr>
        <p:xfrm>
          <a:off x="533400" y="1295400"/>
          <a:ext cx="6934200" cy="5029200"/>
        </p:xfrm>
        <a:graphic>
          <a:graphicData uri="http://schemas.openxmlformats.org/presentationml/2006/ole">
            <mc:AlternateContent xmlns:mc="http://schemas.openxmlformats.org/markup-compatibility/2006">
              <mc:Choice xmlns:v="urn:schemas-microsoft-com:vml" Requires="v">
                <p:oleObj spid="_x0000_s67603" name="Worksheet" r:id="rId4" imgW="7782151" imgH="6944087" progId="Excel.Sheet.8">
                  <p:embed/>
                </p:oleObj>
              </mc:Choice>
              <mc:Fallback>
                <p:oleObj name="Worksheet" r:id="rId4" imgW="7782151" imgH="6944087" progId="Excel.Shee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295400"/>
                        <a:ext cx="69342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7590" name="Text Box 10"/>
          <p:cNvSpPr txBox="1">
            <a:spLocks noChangeArrowheads="1"/>
          </p:cNvSpPr>
          <p:nvPr/>
        </p:nvSpPr>
        <p:spPr bwMode="auto">
          <a:xfrm>
            <a:off x="7620000" y="1371600"/>
            <a:ext cx="1371600" cy="4887913"/>
          </a:xfrm>
          <a:prstGeom prst="rect">
            <a:avLst/>
          </a:prstGeom>
          <a:solidFill>
            <a:srgbClr val="FFFFCC"/>
          </a:solidFill>
          <a:ln w="2857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600" b="1" u="none">
                <a:solidFill>
                  <a:schemeClr val="accent2"/>
                </a:solidFill>
                <a:latin typeface="Times New Roman" panose="02020603050405020304" pitchFamily="18" charset="0"/>
              </a:rPr>
              <a:t>Data is collected </a:t>
            </a:r>
          </a:p>
          <a:p>
            <a:pPr eaLnBrk="1" hangingPunct="1">
              <a:spcBef>
                <a:spcPct val="50000"/>
              </a:spcBef>
            </a:pPr>
            <a:r>
              <a:rPr lang="en-US" altLang="en-US" sz="1600" b="1" u="none">
                <a:solidFill>
                  <a:schemeClr val="accent2"/>
                </a:solidFill>
                <a:latin typeface="Times New Roman" panose="02020603050405020304" pitchFamily="18" charset="0"/>
              </a:rPr>
              <a:t>Average &amp; Range is calculated</a:t>
            </a:r>
          </a:p>
          <a:p>
            <a:pPr eaLnBrk="1" hangingPunct="1">
              <a:spcBef>
                <a:spcPct val="50000"/>
              </a:spcBef>
            </a:pPr>
            <a:endParaRPr lang="en-US" altLang="en-US" sz="1600" b="1" u="none">
              <a:solidFill>
                <a:schemeClr val="accent2"/>
              </a:solidFill>
              <a:latin typeface="Times New Roman" panose="02020603050405020304" pitchFamily="18" charset="0"/>
            </a:endParaRPr>
          </a:p>
          <a:p>
            <a:pPr eaLnBrk="1" hangingPunct="1">
              <a:spcBef>
                <a:spcPct val="50000"/>
              </a:spcBef>
            </a:pPr>
            <a:endParaRPr lang="en-US" altLang="en-US" sz="1600" b="1" u="none">
              <a:solidFill>
                <a:schemeClr val="accent2"/>
              </a:solidFill>
              <a:latin typeface="Times New Roman" panose="02020603050405020304" pitchFamily="18" charset="0"/>
            </a:endParaRPr>
          </a:p>
          <a:p>
            <a:pPr eaLnBrk="1" hangingPunct="1">
              <a:spcBef>
                <a:spcPct val="50000"/>
              </a:spcBef>
            </a:pPr>
            <a:endParaRPr lang="en-US" altLang="en-US" sz="1600" b="1" u="none">
              <a:solidFill>
                <a:schemeClr val="accent2"/>
              </a:solidFill>
              <a:latin typeface="Times New Roman" panose="02020603050405020304" pitchFamily="18" charset="0"/>
            </a:endParaRPr>
          </a:p>
          <a:p>
            <a:pPr eaLnBrk="1" hangingPunct="1">
              <a:spcBef>
                <a:spcPct val="50000"/>
              </a:spcBef>
            </a:pPr>
            <a:r>
              <a:rPr lang="en-US" altLang="en-US" sz="1600" b="1" u="none">
                <a:solidFill>
                  <a:schemeClr val="accent2"/>
                </a:solidFill>
                <a:latin typeface="Times New Roman" panose="02020603050405020304" pitchFamily="18" charset="0"/>
              </a:rPr>
              <a:t>Points are Plotted</a:t>
            </a:r>
          </a:p>
          <a:p>
            <a:pPr eaLnBrk="1" hangingPunct="1">
              <a:spcBef>
                <a:spcPct val="50000"/>
              </a:spcBef>
            </a:pPr>
            <a:endParaRPr lang="en-US" altLang="en-US" sz="1600" b="1" u="none">
              <a:solidFill>
                <a:schemeClr val="accent2"/>
              </a:solidFill>
              <a:latin typeface="Times New Roman" panose="02020603050405020304" pitchFamily="18" charset="0"/>
            </a:endParaRPr>
          </a:p>
          <a:p>
            <a:pPr eaLnBrk="1" hangingPunct="1">
              <a:spcBef>
                <a:spcPct val="50000"/>
              </a:spcBef>
            </a:pPr>
            <a:r>
              <a:rPr lang="en-US" altLang="en-US" sz="1600" b="1" u="none">
                <a:solidFill>
                  <a:schemeClr val="accent2"/>
                </a:solidFill>
                <a:latin typeface="Times New Roman" panose="02020603050405020304" pitchFamily="18" charset="0"/>
              </a:rPr>
              <a:t>Upper &amp; Lower Control limits are Calculated</a:t>
            </a:r>
          </a:p>
        </p:txBody>
      </p:sp>
      <p:sp>
        <p:nvSpPr>
          <p:cNvPr id="67591" name="Line 11"/>
          <p:cNvSpPr>
            <a:spLocks noChangeShapeType="1"/>
          </p:cNvSpPr>
          <p:nvPr/>
        </p:nvSpPr>
        <p:spPr bwMode="auto">
          <a:xfrm flipH="1">
            <a:off x="6248400" y="1600200"/>
            <a:ext cx="1371600" cy="68580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592" name="Line 12"/>
          <p:cNvSpPr>
            <a:spLocks noChangeShapeType="1"/>
          </p:cNvSpPr>
          <p:nvPr/>
        </p:nvSpPr>
        <p:spPr bwMode="auto">
          <a:xfrm flipH="1">
            <a:off x="6248400" y="2438400"/>
            <a:ext cx="1371600" cy="38100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593" name="Line 13"/>
          <p:cNvSpPr>
            <a:spLocks noChangeShapeType="1"/>
          </p:cNvSpPr>
          <p:nvPr/>
        </p:nvSpPr>
        <p:spPr bwMode="auto">
          <a:xfrm flipH="1">
            <a:off x="5638800" y="4038600"/>
            <a:ext cx="1981200" cy="22860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594" name="Line 14"/>
          <p:cNvSpPr>
            <a:spLocks noChangeShapeType="1"/>
          </p:cNvSpPr>
          <p:nvPr/>
        </p:nvSpPr>
        <p:spPr bwMode="auto">
          <a:xfrm flipH="1">
            <a:off x="4191000" y="4038600"/>
            <a:ext cx="3429000" cy="190500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595" name="Line 15"/>
          <p:cNvSpPr>
            <a:spLocks noChangeShapeType="1"/>
          </p:cNvSpPr>
          <p:nvPr/>
        </p:nvSpPr>
        <p:spPr bwMode="auto">
          <a:xfrm flipH="1">
            <a:off x="6934200" y="5257800"/>
            <a:ext cx="685800" cy="38100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596" name="Line 16"/>
          <p:cNvSpPr>
            <a:spLocks noChangeShapeType="1"/>
          </p:cNvSpPr>
          <p:nvPr/>
        </p:nvSpPr>
        <p:spPr bwMode="auto">
          <a:xfrm flipH="1" flipV="1">
            <a:off x="6934200" y="4876800"/>
            <a:ext cx="685800" cy="38100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8"/>
          <p:cNvSpPr>
            <a:spLocks noGrp="1" noChangeArrowheads="1"/>
          </p:cNvSpPr>
          <p:nvPr>
            <p:ph type="title"/>
          </p:nvPr>
        </p:nvSpPr>
        <p:spPr>
          <a:xfrm>
            <a:off x="762000" y="0"/>
            <a:ext cx="7239000" cy="1143000"/>
          </a:xfrm>
        </p:spPr>
        <p:txBody>
          <a:bodyPr/>
          <a:lstStyle/>
          <a:p>
            <a:pPr algn="l" eaLnBrk="1" hangingPunct="1"/>
            <a:r>
              <a:rPr lang="en-US" altLang="en-US" sz="4000">
                <a:solidFill>
                  <a:schemeClr val="tx1"/>
                </a:solidFill>
              </a:rPr>
              <a:t>   Control Chart Interpretation</a:t>
            </a:r>
          </a:p>
        </p:txBody>
      </p:sp>
      <p:sp>
        <p:nvSpPr>
          <p:cNvPr id="68611" name="Rectangle 3"/>
          <p:cNvSpPr>
            <a:spLocks noGrp="1" noChangeArrowheads="1"/>
          </p:cNvSpPr>
          <p:nvPr>
            <p:ph type="body" idx="1"/>
          </p:nvPr>
        </p:nvSpPr>
        <p:spPr>
          <a:xfrm>
            <a:off x="533400" y="2209800"/>
            <a:ext cx="8229600" cy="3810000"/>
          </a:xfrm>
        </p:spPr>
        <p:txBody>
          <a:bodyPr/>
          <a:lstStyle/>
          <a:p>
            <a:pPr marL="0" indent="0" eaLnBrk="1" hangingPunct="1">
              <a:buFontTx/>
              <a:buNone/>
            </a:pPr>
            <a:r>
              <a:rPr lang="en-US" altLang="en-US" i="1">
                <a:solidFill>
                  <a:schemeClr val="accent2"/>
                </a:solidFill>
                <a:latin typeface="Times New Roman" panose="02020603050405020304" pitchFamily="18" charset="0"/>
              </a:rPr>
              <a:t>The construction of the various control charts is but one topic needed as only the knowledge of the “Central Limit Theorem” and basic chart interpretation allow us to appreciate the full power of the control chart as an analysis &amp; control tool. A basic understanding of this subject matter have been added to this toolbox.</a:t>
            </a:r>
          </a:p>
        </p:txBody>
      </p:sp>
      <p:sp>
        <p:nvSpPr>
          <p:cNvPr id="217092" name="WordArt 4"/>
          <p:cNvSpPr>
            <a:spLocks noChangeArrowheads="1" noChangeShapeType="1" noTextEdit="1"/>
          </p:cNvSpPr>
          <p:nvPr/>
        </p:nvSpPr>
        <p:spPr bwMode="auto">
          <a:xfrm>
            <a:off x="1524000" y="1295400"/>
            <a:ext cx="5943600" cy="7620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defRPr/>
            </a:pPr>
            <a:r>
              <a:rPr lang="en-US" sz="3600" i="1" kern="10">
                <a:ln w="9525">
                  <a:solidFill>
                    <a:srgbClr val="000000"/>
                  </a:solidFill>
                  <a:round/>
                  <a:headEnd/>
                  <a:tailEnd/>
                </a:ln>
                <a:solidFill>
                  <a:srgbClr val="FFFFFF"/>
                </a:solidFill>
                <a:latin typeface="Arial Black"/>
              </a:rPr>
              <a:t>A Control Chart Primer </a:t>
            </a:r>
          </a:p>
        </p:txBody>
      </p:sp>
      <p:pic>
        <p:nvPicPr>
          <p:cNvPr id="68613" name="Picture 6"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228600"/>
            <a:ext cx="500063"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4" name="Text Box 7"/>
          <p:cNvSpPr txBox="1">
            <a:spLocks noChangeArrowheads="1"/>
          </p:cNvSpPr>
          <p:nvPr/>
        </p:nvSpPr>
        <p:spPr bwMode="auto">
          <a:xfrm>
            <a:off x="304800" y="62484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algn="l" eaLnBrk="1" hangingPunct="1"/>
            <a:r>
              <a:rPr lang="en-US" altLang="en-US" sz="4000"/>
              <a:t>    Chart Interpretation Topics</a:t>
            </a:r>
          </a:p>
        </p:txBody>
      </p:sp>
      <p:sp>
        <p:nvSpPr>
          <p:cNvPr id="69635" name="Rectangle 3"/>
          <p:cNvSpPr>
            <a:spLocks noGrp="1" noChangeArrowheads="1"/>
          </p:cNvSpPr>
          <p:nvPr>
            <p:ph type="body" idx="1"/>
          </p:nvPr>
        </p:nvSpPr>
        <p:spPr>
          <a:xfrm>
            <a:off x="1066800" y="1600200"/>
            <a:ext cx="7620000" cy="4525963"/>
          </a:xfrm>
        </p:spPr>
        <p:txBody>
          <a:bodyPr/>
          <a:lstStyle/>
          <a:p>
            <a:pPr marL="609600" indent="-609600" eaLnBrk="1" hangingPunct="1">
              <a:lnSpc>
                <a:spcPct val="90000"/>
              </a:lnSpc>
              <a:buFontTx/>
              <a:buAutoNum type="arabicPeriod"/>
            </a:pPr>
            <a:r>
              <a:rPr lang="en-US" altLang="en-US">
                <a:latin typeface="Times New Roman" panose="02020603050405020304" pitchFamily="18" charset="0"/>
              </a:rPr>
              <a:t>Collection and Reliability of Data</a:t>
            </a:r>
          </a:p>
          <a:p>
            <a:pPr marL="609600" indent="-609600" eaLnBrk="1" hangingPunct="1">
              <a:lnSpc>
                <a:spcPct val="90000"/>
              </a:lnSpc>
              <a:buFontTx/>
              <a:buAutoNum type="arabicPeriod"/>
            </a:pPr>
            <a:r>
              <a:rPr lang="en-US" altLang="en-US">
                <a:latin typeface="Times New Roman" panose="02020603050405020304" pitchFamily="18" charset="0"/>
              </a:rPr>
              <a:t>Variability of Data</a:t>
            </a:r>
          </a:p>
          <a:p>
            <a:pPr marL="609600" indent="-609600" eaLnBrk="1" hangingPunct="1">
              <a:lnSpc>
                <a:spcPct val="90000"/>
              </a:lnSpc>
              <a:buFontTx/>
              <a:buAutoNum type="arabicPeriod"/>
            </a:pPr>
            <a:r>
              <a:rPr lang="en-US" altLang="en-US">
                <a:latin typeface="Times New Roman" panose="02020603050405020304" pitchFamily="18" charset="0"/>
              </a:rPr>
              <a:t>Shape of Data</a:t>
            </a:r>
          </a:p>
          <a:p>
            <a:pPr marL="609600" indent="-609600" eaLnBrk="1" hangingPunct="1">
              <a:lnSpc>
                <a:spcPct val="90000"/>
              </a:lnSpc>
              <a:buFontTx/>
              <a:buAutoNum type="arabicPeriod"/>
            </a:pPr>
            <a:r>
              <a:rPr lang="en-US" altLang="en-US">
                <a:latin typeface="Times New Roman" panose="02020603050405020304" pitchFamily="18" charset="0"/>
              </a:rPr>
              <a:t>Central Limit Theorem</a:t>
            </a:r>
          </a:p>
          <a:p>
            <a:pPr marL="609600" indent="-609600" eaLnBrk="1" hangingPunct="1">
              <a:lnSpc>
                <a:spcPct val="90000"/>
              </a:lnSpc>
              <a:buFontTx/>
              <a:buAutoNum type="arabicPeriod"/>
            </a:pPr>
            <a:r>
              <a:rPr lang="en-US" altLang="en-US">
                <a:latin typeface="Times New Roman" panose="02020603050405020304" pitchFamily="18" charset="0"/>
              </a:rPr>
              <a:t>Generic Chart Construction</a:t>
            </a:r>
          </a:p>
          <a:p>
            <a:pPr marL="609600" indent="-609600" eaLnBrk="1" hangingPunct="1">
              <a:lnSpc>
                <a:spcPct val="90000"/>
              </a:lnSpc>
              <a:buFontTx/>
              <a:buAutoNum type="arabicPeriod"/>
            </a:pPr>
            <a:r>
              <a:rPr lang="en-US" altLang="en-US">
                <a:latin typeface="Times New Roman" panose="02020603050405020304" pitchFamily="18" charset="0"/>
              </a:rPr>
              <a:t>Trends &amp; Chart Rules</a:t>
            </a:r>
          </a:p>
          <a:p>
            <a:pPr marL="609600" indent="-609600" eaLnBrk="1" hangingPunct="1">
              <a:lnSpc>
                <a:spcPct val="90000"/>
              </a:lnSpc>
              <a:buFontTx/>
              <a:buAutoNum type="arabicPeriod"/>
            </a:pPr>
            <a:r>
              <a:rPr lang="en-US" altLang="en-US">
                <a:latin typeface="Times New Roman" panose="02020603050405020304" pitchFamily="18" charset="0"/>
              </a:rPr>
              <a:t>Normal Data &amp; Capability Analysis</a:t>
            </a:r>
          </a:p>
          <a:p>
            <a:pPr marL="609600" indent="-609600" eaLnBrk="1" hangingPunct="1">
              <a:lnSpc>
                <a:spcPct val="90000"/>
              </a:lnSpc>
              <a:buFontTx/>
              <a:buAutoNum type="arabicPeriod"/>
            </a:pPr>
            <a:r>
              <a:rPr lang="en-US" altLang="en-US">
                <a:latin typeface="Times New Roman" panose="02020603050405020304" pitchFamily="18" charset="0"/>
              </a:rPr>
              <a:t>Capability Analysis</a:t>
            </a:r>
          </a:p>
        </p:txBody>
      </p:sp>
      <p:pic>
        <p:nvPicPr>
          <p:cNvPr id="69636"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533400"/>
            <a:ext cx="4841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Text Box 5"/>
          <p:cNvSpPr txBox="1">
            <a:spLocks noChangeArrowheads="1"/>
          </p:cNvSpPr>
          <p:nvPr/>
        </p:nvSpPr>
        <p:spPr bwMode="auto">
          <a:xfrm>
            <a:off x="2286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algn="l" eaLnBrk="1" hangingPunct="1"/>
            <a:r>
              <a:rPr lang="en-US" altLang="en-US" sz="4000"/>
              <a:t>Collection and Reliability of Data</a:t>
            </a:r>
          </a:p>
        </p:txBody>
      </p:sp>
      <p:sp>
        <p:nvSpPr>
          <p:cNvPr id="70659" name="Rectangle 3"/>
          <p:cNvSpPr>
            <a:spLocks noGrp="1" noChangeArrowheads="1"/>
          </p:cNvSpPr>
          <p:nvPr>
            <p:ph type="body" idx="1"/>
          </p:nvPr>
        </p:nvSpPr>
        <p:spPr>
          <a:xfrm>
            <a:off x="762000" y="1371600"/>
            <a:ext cx="7924800" cy="4525963"/>
          </a:xfrm>
        </p:spPr>
        <p:txBody>
          <a:bodyPr/>
          <a:lstStyle/>
          <a:p>
            <a:pPr marL="0" indent="0" eaLnBrk="1" hangingPunct="1">
              <a:buFontTx/>
              <a:buNone/>
            </a:pPr>
            <a:r>
              <a:rPr lang="en-US" altLang="en-US" i="1">
                <a:latin typeface="Times New Roman" panose="02020603050405020304" pitchFamily="18" charset="0"/>
              </a:rPr>
              <a:t>Today data collection that is Operationally Defined by an Action Team and collected by trained experience associates who understand how consistency is related to reliability is usually considered most reliable. </a:t>
            </a:r>
          </a:p>
          <a:p>
            <a:pPr marL="0" indent="0" eaLnBrk="1" hangingPunct="1">
              <a:buFontTx/>
              <a:buNone/>
            </a:pPr>
            <a:r>
              <a:rPr lang="en-US" altLang="en-US" i="1">
                <a:latin typeface="Times New Roman" panose="02020603050405020304" pitchFamily="18" charset="0"/>
              </a:rPr>
              <a:t>Data that is displayed using statistical tools or descriptive geometry is best interpreted, in a consistent manner and understood…</a:t>
            </a:r>
            <a:r>
              <a:rPr lang="en-US" altLang="en-US"/>
              <a:t>   </a:t>
            </a:r>
          </a:p>
        </p:txBody>
      </p:sp>
      <p:sp>
        <p:nvSpPr>
          <p:cNvPr id="70660" name="Text Box 4"/>
          <p:cNvSpPr txBox="1">
            <a:spLocks noChangeArrowheads="1"/>
          </p:cNvSpPr>
          <p:nvPr/>
        </p:nvSpPr>
        <p:spPr bwMode="auto">
          <a:xfrm>
            <a:off x="5562600" y="6248400"/>
            <a:ext cx="3352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spcBef>
                <a:spcPct val="50000"/>
              </a:spcBef>
            </a:pPr>
            <a:r>
              <a:rPr lang="en-US" altLang="en-US" sz="1800" u="none">
                <a:latin typeface="Times New Roman" panose="02020603050405020304" pitchFamily="18" charset="0"/>
              </a:rPr>
              <a:t>Collection and Reliability of Data</a:t>
            </a:r>
          </a:p>
        </p:txBody>
      </p:sp>
      <p:sp>
        <p:nvSpPr>
          <p:cNvPr id="70661" name="Text Box 5"/>
          <p:cNvSpPr txBox="1">
            <a:spLocks noChangeArrowheads="1"/>
          </p:cNvSpPr>
          <p:nvPr/>
        </p:nvSpPr>
        <p:spPr bwMode="auto">
          <a:xfrm>
            <a:off x="228600" y="62484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marL="838200" indent="-838200" algn="l" eaLnBrk="1" hangingPunct="1"/>
            <a:r>
              <a:rPr lang="en-US" altLang="en-US" sz="4000"/>
              <a:t>       Variability of Data</a:t>
            </a:r>
          </a:p>
        </p:txBody>
      </p:sp>
      <p:sp>
        <p:nvSpPr>
          <p:cNvPr id="71683" name="Rectangle 3"/>
          <p:cNvSpPr>
            <a:spLocks noGrp="1" noChangeArrowheads="1"/>
          </p:cNvSpPr>
          <p:nvPr>
            <p:ph type="body" idx="1"/>
          </p:nvPr>
        </p:nvSpPr>
        <p:spPr>
          <a:xfrm>
            <a:off x="838200" y="1295400"/>
            <a:ext cx="7239000" cy="4525963"/>
          </a:xfrm>
        </p:spPr>
        <p:txBody>
          <a:bodyPr/>
          <a:lstStyle/>
          <a:p>
            <a:pPr marL="0" indent="0" eaLnBrk="1" hangingPunct="1">
              <a:lnSpc>
                <a:spcPct val="90000"/>
              </a:lnSpc>
              <a:buFontTx/>
              <a:buNone/>
            </a:pPr>
            <a:r>
              <a:rPr lang="en-US" altLang="en-US">
                <a:solidFill>
                  <a:schemeClr val="accent2"/>
                </a:solidFill>
                <a:latin typeface="Times New Roman" panose="02020603050405020304" pitchFamily="18" charset="0"/>
              </a:rPr>
              <a:t>All things in nature or man made exhibit variation. No two trees, snow flacks, people or products are the same. </a:t>
            </a:r>
          </a:p>
          <a:p>
            <a:pPr marL="0" indent="0" eaLnBrk="1" hangingPunct="1">
              <a:lnSpc>
                <a:spcPct val="90000"/>
              </a:lnSpc>
              <a:buFontTx/>
              <a:buNone/>
            </a:pPr>
            <a:endParaRPr lang="en-US" altLang="en-US" sz="1800">
              <a:solidFill>
                <a:schemeClr val="accent2"/>
              </a:solidFill>
              <a:latin typeface="Times New Roman" panose="02020603050405020304" pitchFamily="18" charset="0"/>
            </a:endParaRPr>
          </a:p>
          <a:p>
            <a:pPr marL="0" indent="0" eaLnBrk="1" hangingPunct="1">
              <a:lnSpc>
                <a:spcPct val="90000"/>
              </a:lnSpc>
              <a:buFontTx/>
              <a:buNone/>
            </a:pPr>
            <a:r>
              <a:rPr lang="en-US" altLang="en-US">
                <a:solidFill>
                  <a:schemeClr val="accent2"/>
                </a:solidFill>
                <a:latin typeface="Times New Roman" panose="02020603050405020304" pitchFamily="18" charset="0"/>
              </a:rPr>
              <a:t>In 1920 Dr. Walter Shewhart of Bell Labs observed that variation followed a normal pattern, that of the bell shaped curve.</a:t>
            </a:r>
          </a:p>
          <a:p>
            <a:pPr marL="0" indent="0" eaLnBrk="1" hangingPunct="1">
              <a:lnSpc>
                <a:spcPct val="90000"/>
              </a:lnSpc>
              <a:buFontTx/>
              <a:buNone/>
            </a:pPr>
            <a:r>
              <a:rPr lang="en-US" altLang="en-US" sz="1800">
                <a:solidFill>
                  <a:schemeClr val="accent2"/>
                </a:solidFill>
                <a:latin typeface="Times New Roman" panose="02020603050405020304" pitchFamily="18" charset="0"/>
              </a:rPr>
              <a:t> </a:t>
            </a:r>
          </a:p>
          <a:p>
            <a:pPr marL="0" indent="0" eaLnBrk="1" hangingPunct="1">
              <a:lnSpc>
                <a:spcPct val="90000"/>
              </a:lnSpc>
              <a:buFontTx/>
              <a:buNone/>
            </a:pPr>
            <a:r>
              <a:rPr lang="en-US" altLang="en-US">
                <a:solidFill>
                  <a:schemeClr val="accent2"/>
                </a:solidFill>
                <a:latin typeface="Times New Roman" panose="02020603050405020304" pitchFamily="18" charset="0"/>
              </a:rPr>
              <a:t>Identifying, and measuring variation is a key to </a:t>
            </a:r>
            <a:r>
              <a:rPr lang="en-US" altLang="en-US" i="1">
                <a:solidFill>
                  <a:schemeClr val="accent2"/>
                </a:solidFill>
                <a:latin typeface="Times New Roman" panose="02020603050405020304" pitchFamily="18" charset="0"/>
              </a:rPr>
              <a:t>CI</a:t>
            </a:r>
            <a:r>
              <a:rPr lang="en-US" altLang="en-US">
                <a:solidFill>
                  <a:schemeClr val="accent2"/>
                </a:solidFill>
                <a:latin typeface="Times New Roman" panose="02020603050405020304" pitchFamily="18" charset="0"/>
              </a:rPr>
              <a:t> projects.  </a:t>
            </a:r>
          </a:p>
        </p:txBody>
      </p:sp>
      <p:sp>
        <p:nvSpPr>
          <p:cNvPr id="71684" name="Text Box 6"/>
          <p:cNvSpPr txBox="1">
            <a:spLocks noChangeArrowheads="1"/>
          </p:cNvSpPr>
          <p:nvPr/>
        </p:nvSpPr>
        <p:spPr bwMode="auto">
          <a:xfrm>
            <a:off x="228600" y="62484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71685" name="Rectangle 7"/>
          <p:cNvSpPr>
            <a:spLocks noChangeArrowheads="1"/>
          </p:cNvSpPr>
          <p:nvPr/>
        </p:nvSpPr>
        <p:spPr bwMode="auto">
          <a:xfrm>
            <a:off x="6858000" y="6248400"/>
            <a:ext cx="1911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solidFill>
                  <a:schemeClr val="tx2"/>
                </a:solidFill>
                <a:latin typeface="Times New Roman" panose="02020603050405020304" pitchFamily="18" charset="0"/>
              </a:rPr>
              <a:t>Variability of Data</a:t>
            </a:r>
          </a:p>
        </p:txBody>
      </p:sp>
      <p:pic>
        <p:nvPicPr>
          <p:cNvPr id="71686" name="Picture 8"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533400"/>
            <a:ext cx="4841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lgn="l" eaLnBrk="1" hangingPunct="1"/>
            <a:r>
              <a:rPr lang="en-US" altLang="en-US" sz="4000"/>
              <a:t>    Shape of Data</a:t>
            </a:r>
          </a:p>
        </p:txBody>
      </p:sp>
      <p:sp>
        <p:nvSpPr>
          <p:cNvPr id="98308" name="Rectangle 4"/>
          <p:cNvSpPr>
            <a:spLocks noGrp="1" noChangeArrowheads="1"/>
          </p:cNvSpPr>
          <p:nvPr>
            <p:ph type="body" sz="half" idx="1"/>
          </p:nvPr>
        </p:nvSpPr>
        <p:spPr>
          <a:xfrm>
            <a:off x="720725" y="1447800"/>
            <a:ext cx="7920038" cy="4267200"/>
          </a:xfrm>
        </p:spPr>
        <p:txBody>
          <a:bodyPr/>
          <a:lstStyle/>
          <a:p>
            <a:pPr eaLnBrk="1" hangingPunct="1">
              <a:defRPr/>
            </a:pPr>
            <a:r>
              <a:rPr lang="en-US" sz="2800" u="sng">
                <a:effectLst>
                  <a:outerShdw blurRad="38100" dist="38100" dir="2700000" algn="tl">
                    <a:srgbClr val="FFFFFF"/>
                  </a:outerShdw>
                </a:effectLst>
                <a:latin typeface="Times New Roman" pitchFamily="18" charset="0"/>
              </a:rPr>
              <a:t>NORMAL Distribution</a:t>
            </a:r>
          </a:p>
          <a:p>
            <a:pPr eaLnBrk="1" hangingPunct="1">
              <a:defRPr/>
            </a:pPr>
            <a:endParaRPr lang="en-US" sz="2800" u="sng">
              <a:effectLst>
                <a:outerShdw blurRad="38100" dist="38100" dir="2700000" algn="tl">
                  <a:srgbClr val="FFFFFF"/>
                </a:outerShdw>
              </a:effectLst>
              <a:latin typeface="Times New Roman" pitchFamily="18" charset="0"/>
            </a:endParaRPr>
          </a:p>
          <a:p>
            <a:pPr eaLnBrk="1" hangingPunct="1">
              <a:defRPr/>
            </a:pPr>
            <a:endParaRPr lang="en-US" sz="2800" u="sng">
              <a:effectLst>
                <a:outerShdw blurRad="38100" dist="38100" dir="2700000" algn="tl">
                  <a:srgbClr val="FFFFFF"/>
                </a:outerShdw>
              </a:effectLst>
              <a:latin typeface="Times New Roman" pitchFamily="18" charset="0"/>
            </a:endParaRPr>
          </a:p>
          <a:p>
            <a:pPr eaLnBrk="1" hangingPunct="1">
              <a:defRPr/>
            </a:pPr>
            <a:r>
              <a:rPr lang="en-US" sz="2800" u="sng">
                <a:effectLst>
                  <a:outerShdw blurRad="38100" dist="38100" dir="2700000" algn="tl">
                    <a:srgbClr val="FFFFFF"/>
                  </a:outerShdw>
                </a:effectLst>
                <a:latin typeface="Times New Roman" pitchFamily="18" charset="0"/>
              </a:rPr>
              <a:t>Skewed Distribution</a:t>
            </a:r>
          </a:p>
          <a:p>
            <a:pPr eaLnBrk="1" hangingPunct="1">
              <a:defRPr/>
            </a:pPr>
            <a:endParaRPr lang="en-US" sz="2800" u="sng">
              <a:effectLst>
                <a:outerShdw blurRad="38100" dist="38100" dir="2700000" algn="tl">
                  <a:srgbClr val="FFFFFF"/>
                </a:outerShdw>
              </a:effectLst>
              <a:latin typeface="Times New Roman" pitchFamily="18" charset="0"/>
            </a:endParaRPr>
          </a:p>
          <a:p>
            <a:pPr eaLnBrk="1" hangingPunct="1">
              <a:defRPr/>
            </a:pPr>
            <a:endParaRPr lang="en-US" sz="2800" u="sng">
              <a:effectLst>
                <a:outerShdw blurRad="38100" dist="38100" dir="2700000" algn="tl">
                  <a:srgbClr val="FFFFFF"/>
                </a:outerShdw>
              </a:effectLst>
              <a:latin typeface="Times New Roman" pitchFamily="18" charset="0"/>
            </a:endParaRPr>
          </a:p>
          <a:p>
            <a:pPr eaLnBrk="1" hangingPunct="1">
              <a:defRPr/>
            </a:pPr>
            <a:endParaRPr lang="en-US" sz="2800" u="sng">
              <a:effectLst>
                <a:outerShdw blurRad="38100" dist="38100" dir="2700000" algn="tl">
                  <a:srgbClr val="FFFFFF"/>
                </a:outerShdw>
              </a:effectLst>
              <a:latin typeface="Times New Roman" pitchFamily="18" charset="0"/>
            </a:endParaRPr>
          </a:p>
          <a:p>
            <a:pPr eaLnBrk="1" hangingPunct="1">
              <a:defRPr/>
            </a:pPr>
            <a:r>
              <a:rPr lang="en-US" sz="2800" u="sng">
                <a:effectLst>
                  <a:outerShdw blurRad="38100" dist="38100" dir="2700000" algn="tl">
                    <a:srgbClr val="FFFFFF"/>
                  </a:outerShdw>
                </a:effectLst>
                <a:latin typeface="Times New Roman" pitchFamily="18" charset="0"/>
              </a:rPr>
              <a:t>Bimodal Distribution</a:t>
            </a:r>
          </a:p>
        </p:txBody>
      </p:sp>
      <p:grpSp>
        <p:nvGrpSpPr>
          <p:cNvPr id="72708" name="Group 5"/>
          <p:cNvGrpSpPr>
            <a:grpSpLocks/>
          </p:cNvGrpSpPr>
          <p:nvPr/>
        </p:nvGrpSpPr>
        <p:grpSpPr bwMode="auto">
          <a:xfrm>
            <a:off x="3840163" y="1295400"/>
            <a:ext cx="2720975" cy="1524000"/>
            <a:chOff x="2304" y="816"/>
            <a:chExt cx="1632" cy="960"/>
          </a:xfrm>
        </p:grpSpPr>
        <p:grpSp>
          <p:nvGrpSpPr>
            <p:cNvPr id="72837" name="Group 6"/>
            <p:cNvGrpSpPr>
              <a:grpSpLocks/>
            </p:cNvGrpSpPr>
            <p:nvPr/>
          </p:nvGrpSpPr>
          <p:grpSpPr bwMode="auto">
            <a:xfrm>
              <a:off x="2304" y="816"/>
              <a:ext cx="1632" cy="960"/>
              <a:chOff x="2208" y="864"/>
              <a:chExt cx="1632" cy="1008"/>
            </a:xfrm>
          </p:grpSpPr>
          <p:sp>
            <p:nvSpPr>
              <p:cNvPr id="72877" name="Line 7"/>
              <p:cNvSpPr>
                <a:spLocks noChangeShapeType="1"/>
              </p:cNvSpPr>
              <p:nvPr/>
            </p:nvSpPr>
            <p:spPr bwMode="auto">
              <a:xfrm>
                <a:off x="2208" y="1872"/>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2878" name="Line 8"/>
              <p:cNvSpPr>
                <a:spLocks noChangeShapeType="1"/>
              </p:cNvSpPr>
              <p:nvPr/>
            </p:nvSpPr>
            <p:spPr bwMode="auto">
              <a:xfrm>
                <a:off x="3024" y="864"/>
                <a:ext cx="0" cy="10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72879" name="Group 9"/>
              <p:cNvGrpSpPr>
                <a:grpSpLocks/>
              </p:cNvGrpSpPr>
              <p:nvPr/>
            </p:nvGrpSpPr>
            <p:grpSpPr bwMode="auto">
              <a:xfrm>
                <a:off x="2228" y="952"/>
                <a:ext cx="1604" cy="893"/>
                <a:chOff x="2228" y="952"/>
                <a:chExt cx="1604" cy="893"/>
              </a:xfrm>
            </p:grpSpPr>
            <p:sp>
              <p:nvSpPr>
                <p:cNvPr id="72880" name="Freeform 10"/>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2881" name="Freeform 11"/>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sp>
          <p:nvSpPr>
            <p:cNvPr id="72838" name="Oval 12"/>
            <p:cNvSpPr>
              <a:spLocks noChangeArrowheads="1"/>
            </p:cNvSpPr>
            <p:nvPr/>
          </p:nvSpPr>
          <p:spPr bwMode="auto">
            <a:xfrm>
              <a:off x="3072"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39" name="Oval 13"/>
            <p:cNvSpPr>
              <a:spLocks noChangeArrowheads="1"/>
            </p:cNvSpPr>
            <p:nvPr/>
          </p:nvSpPr>
          <p:spPr bwMode="auto">
            <a:xfrm>
              <a:off x="3072"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0" name="Oval 14"/>
            <p:cNvSpPr>
              <a:spLocks noChangeArrowheads="1"/>
            </p:cNvSpPr>
            <p:nvPr/>
          </p:nvSpPr>
          <p:spPr bwMode="auto">
            <a:xfrm>
              <a:off x="3072" y="1433"/>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1" name="Oval 15"/>
            <p:cNvSpPr>
              <a:spLocks noChangeArrowheads="1"/>
            </p:cNvSpPr>
            <p:nvPr/>
          </p:nvSpPr>
          <p:spPr bwMode="auto">
            <a:xfrm>
              <a:off x="3072" y="1319"/>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2" name="Oval 16"/>
            <p:cNvSpPr>
              <a:spLocks noChangeArrowheads="1"/>
            </p:cNvSpPr>
            <p:nvPr/>
          </p:nvSpPr>
          <p:spPr bwMode="auto">
            <a:xfrm>
              <a:off x="3072" y="120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3" name="Oval 17"/>
            <p:cNvSpPr>
              <a:spLocks noChangeArrowheads="1"/>
            </p:cNvSpPr>
            <p:nvPr/>
          </p:nvSpPr>
          <p:spPr bwMode="auto">
            <a:xfrm>
              <a:off x="3072" y="1090"/>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4" name="Oval 18"/>
            <p:cNvSpPr>
              <a:spLocks noChangeArrowheads="1"/>
            </p:cNvSpPr>
            <p:nvPr/>
          </p:nvSpPr>
          <p:spPr bwMode="auto">
            <a:xfrm>
              <a:off x="3072" y="968"/>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5" name="Oval 19"/>
            <p:cNvSpPr>
              <a:spLocks noChangeArrowheads="1"/>
            </p:cNvSpPr>
            <p:nvPr/>
          </p:nvSpPr>
          <p:spPr bwMode="auto">
            <a:xfrm>
              <a:off x="3072" y="854"/>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6" name="Oval 20"/>
            <p:cNvSpPr>
              <a:spLocks noChangeArrowheads="1"/>
            </p:cNvSpPr>
            <p:nvPr/>
          </p:nvSpPr>
          <p:spPr bwMode="auto">
            <a:xfrm>
              <a:off x="3200"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7" name="Oval 21"/>
            <p:cNvSpPr>
              <a:spLocks noChangeArrowheads="1"/>
            </p:cNvSpPr>
            <p:nvPr/>
          </p:nvSpPr>
          <p:spPr bwMode="auto">
            <a:xfrm>
              <a:off x="3200"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8" name="Oval 22"/>
            <p:cNvSpPr>
              <a:spLocks noChangeArrowheads="1"/>
            </p:cNvSpPr>
            <p:nvPr/>
          </p:nvSpPr>
          <p:spPr bwMode="auto">
            <a:xfrm>
              <a:off x="3200"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49" name="Oval 23"/>
            <p:cNvSpPr>
              <a:spLocks noChangeArrowheads="1"/>
            </p:cNvSpPr>
            <p:nvPr/>
          </p:nvSpPr>
          <p:spPr bwMode="auto">
            <a:xfrm>
              <a:off x="3200"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0" name="Oval 24"/>
            <p:cNvSpPr>
              <a:spLocks noChangeArrowheads="1"/>
            </p:cNvSpPr>
            <p:nvPr/>
          </p:nvSpPr>
          <p:spPr bwMode="auto">
            <a:xfrm>
              <a:off x="3200"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1" name="Oval 25"/>
            <p:cNvSpPr>
              <a:spLocks noChangeArrowheads="1"/>
            </p:cNvSpPr>
            <p:nvPr/>
          </p:nvSpPr>
          <p:spPr bwMode="auto">
            <a:xfrm>
              <a:off x="3200" y="1098"/>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2" name="Oval 26"/>
            <p:cNvSpPr>
              <a:spLocks noChangeArrowheads="1"/>
            </p:cNvSpPr>
            <p:nvPr/>
          </p:nvSpPr>
          <p:spPr bwMode="auto">
            <a:xfrm>
              <a:off x="3200" y="976"/>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3" name="Oval 27"/>
            <p:cNvSpPr>
              <a:spLocks noChangeArrowheads="1"/>
            </p:cNvSpPr>
            <p:nvPr/>
          </p:nvSpPr>
          <p:spPr bwMode="auto">
            <a:xfrm>
              <a:off x="282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4" name="Oval 28"/>
            <p:cNvSpPr>
              <a:spLocks noChangeArrowheads="1"/>
            </p:cNvSpPr>
            <p:nvPr/>
          </p:nvSpPr>
          <p:spPr bwMode="auto">
            <a:xfrm>
              <a:off x="2824"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5" name="Oval 29"/>
            <p:cNvSpPr>
              <a:spLocks noChangeArrowheads="1"/>
            </p:cNvSpPr>
            <p:nvPr/>
          </p:nvSpPr>
          <p:spPr bwMode="auto">
            <a:xfrm>
              <a:off x="2824" y="1433"/>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6" name="Oval 30"/>
            <p:cNvSpPr>
              <a:spLocks noChangeArrowheads="1"/>
            </p:cNvSpPr>
            <p:nvPr/>
          </p:nvSpPr>
          <p:spPr bwMode="auto">
            <a:xfrm>
              <a:off x="2824" y="1319"/>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7" name="Oval 31"/>
            <p:cNvSpPr>
              <a:spLocks noChangeArrowheads="1"/>
            </p:cNvSpPr>
            <p:nvPr/>
          </p:nvSpPr>
          <p:spPr bwMode="auto">
            <a:xfrm>
              <a:off x="2824" y="120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8" name="Oval 32"/>
            <p:cNvSpPr>
              <a:spLocks noChangeArrowheads="1"/>
            </p:cNvSpPr>
            <p:nvPr/>
          </p:nvSpPr>
          <p:spPr bwMode="auto">
            <a:xfrm>
              <a:off x="2952"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59" name="Oval 33"/>
            <p:cNvSpPr>
              <a:spLocks noChangeArrowheads="1"/>
            </p:cNvSpPr>
            <p:nvPr/>
          </p:nvSpPr>
          <p:spPr bwMode="auto">
            <a:xfrm>
              <a:off x="2952"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0" name="Oval 34"/>
            <p:cNvSpPr>
              <a:spLocks noChangeArrowheads="1"/>
            </p:cNvSpPr>
            <p:nvPr/>
          </p:nvSpPr>
          <p:spPr bwMode="auto">
            <a:xfrm>
              <a:off x="2952"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1" name="Oval 35"/>
            <p:cNvSpPr>
              <a:spLocks noChangeArrowheads="1"/>
            </p:cNvSpPr>
            <p:nvPr/>
          </p:nvSpPr>
          <p:spPr bwMode="auto">
            <a:xfrm>
              <a:off x="2952"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2" name="Oval 36"/>
            <p:cNvSpPr>
              <a:spLocks noChangeArrowheads="1"/>
            </p:cNvSpPr>
            <p:nvPr/>
          </p:nvSpPr>
          <p:spPr bwMode="auto">
            <a:xfrm>
              <a:off x="2952"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3" name="Oval 37"/>
            <p:cNvSpPr>
              <a:spLocks noChangeArrowheads="1"/>
            </p:cNvSpPr>
            <p:nvPr/>
          </p:nvSpPr>
          <p:spPr bwMode="auto">
            <a:xfrm>
              <a:off x="2952" y="1098"/>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4" name="Oval 38"/>
            <p:cNvSpPr>
              <a:spLocks noChangeArrowheads="1"/>
            </p:cNvSpPr>
            <p:nvPr/>
          </p:nvSpPr>
          <p:spPr bwMode="auto">
            <a:xfrm>
              <a:off x="3336"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5" name="Oval 39"/>
            <p:cNvSpPr>
              <a:spLocks noChangeArrowheads="1"/>
            </p:cNvSpPr>
            <p:nvPr/>
          </p:nvSpPr>
          <p:spPr bwMode="auto">
            <a:xfrm>
              <a:off x="3336"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6" name="Oval 40"/>
            <p:cNvSpPr>
              <a:spLocks noChangeArrowheads="1"/>
            </p:cNvSpPr>
            <p:nvPr/>
          </p:nvSpPr>
          <p:spPr bwMode="auto">
            <a:xfrm>
              <a:off x="3336"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7" name="Oval 41"/>
            <p:cNvSpPr>
              <a:spLocks noChangeArrowheads="1"/>
            </p:cNvSpPr>
            <p:nvPr/>
          </p:nvSpPr>
          <p:spPr bwMode="auto">
            <a:xfrm>
              <a:off x="3336"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8" name="Oval 42"/>
            <p:cNvSpPr>
              <a:spLocks noChangeArrowheads="1"/>
            </p:cNvSpPr>
            <p:nvPr/>
          </p:nvSpPr>
          <p:spPr bwMode="auto">
            <a:xfrm>
              <a:off x="3336"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69" name="Oval 43"/>
            <p:cNvSpPr>
              <a:spLocks noChangeArrowheads="1"/>
            </p:cNvSpPr>
            <p:nvPr/>
          </p:nvSpPr>
          <p:spPr bwMode="auto">
            <a:xfrm>
              <a:off x="3464"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70" name="Oval 44"/>
            <p:cNvSpPr>
              <a:spLocks noChangeArrowheads="1"/>
            </p:cNvSpPr>
            <p:nvPr/>
          </p:nvSpPr>
          <p:spPr bwMode="auto">
            <a:xfrm>
              <a:off x="2688"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71" name="Oval 45"/>
            <p:cNvSpPr>
              <a:spLocks noChangeArrowheads="1"/>
            </p:cNvSpPr>
            <p:nvPr/>
          </p:nvSpPr>
          <p:spPr bwMode="auto">
            <a:xfrm>
              <a:off x="2688"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72" name="Oval 46"/>
            <p:cNvSpPr>
              <a:spLocks noChangeArrowheads="1"/>
            </p:cNvSpPr>
            <p:nvPr/>
          </p:nvSpPr>
          <p:spPr bwMode="auto">
            <a:xfrm>
              <a:off x="358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73" name="Oval 47"/>
            <p:cNvSpPr>
              <a:spLocks noChangeArrowheads="1"/>
            </p:cNvSpPr>
            <p:nvPr/>
          </p:nvSpPr>
          <p:spPr bwMode="auto">
            <a:xfrm>
              <a:off x="3584"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74" name="Oval 48"/>
            <p:cNvSpPr>
              <a:spLocks noChangeArrowheads="1"/>
            </p:cNvSpPr>
            <p:nvPr/>
          </p:nvSpPr>
          <p:spPr bwMode="auto">
            <a:xfrm>
              <a:off x="2560"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75" name="Oval 49"/>
            <p:cNvSpPr>
              <a:spLocks noChangeArrowheads="1"/>
            </p:cNvSpPr>
            <p:nvPr/>
          </p:nvSpPr>
          <p:spPr bwMode="auto">
            <a:xfrm>
              <a:off x="230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76" name="Oval 50"/>
            <p:cNvSpPr>
              <a:spLocks noChangeArrowheads="1"/>
            </p:cNvSpPr>
            <p:nvPr/>
          </p:nvSpPr>
          <p:spPr bwMode="auto">
            <a:xfrm>
              <a:off x="3720"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72709" name="Text Box 51"/>
          <p:cNvSpPr txBox="1">
            <a:spLocks noChangeArrowheads="1"/>
          </p:cNvSpPr>
          <p:nvPr/>
        </p:nvSpPr>
        <p:spPr bwMode="auto">
          <a:xfrm>
            <a:off x="3024188" y="3414713"/>
            <a:ext cx="15779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latin typeface="Times New Roman" panose="02020603050405020304" pitchFamily="18" charset="0"/>
              </a:rPr>
              <a:t>Skewed RIGHT</a:t>
            </a:r>
          </a:p>
        </p:txBody>
      </p:sp>
      <p:sp>
        <p:nvSpPr>
          <p:cNvPr id="72710" name="Text Box 52"/>
          <p:cNvSpPr txBox="1">
            <a:spLocks noChangeArrowheads="1"/>
          </p:cNvSpPr>
          <p:nvPr/>
        </p:nvSpPr>
        <p:spPr bwMode="auto">
          <a:xfrm>
            <a:off x="5562600" y="3425825"/>
            <a:ext cx="14287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latin typeface="Times New Roman" panose="02020603050405020304" pitchFamily="18" charset="0"/>
              </a:rPr>
              <a:t>Skewed LEFT</a:t>
            </a:r>
          </a:p>
        </p:txBody>
      </p:sp>
      <p:grpSp>
        <p:nvGrpSpPr>
          <p:cNvPr id="72711" name="Group 53"/>
          <p:cNvGrpSpPr>
            <a:grpSpLocks/>
          </p:cNvGrpSpPr>
          <p:nvPr/>
        </p:nvGrpSpPr>
        <p:grpSpPr bwMode="auto">
          <a:xfrm>
            <a:off x="762000" y="3505200"/>
            <a:ext cx="3600450" cy="939800"/>
            <a:chOff x="480" y="2240"/>
            <a:chExt cx="2160" cy="592"/>
          </a:xfrm>
        </p:grpSpPr>
        <p:sp>
          <p:nvSpPr>
            <p:cNvPr id="72807" name="Line 54"/>
            <p:cNvSpPr>
              <a:spLocks noChangeShapeType="1"/>
            </p:cNvSpPr>
            <p:nvPr/>
          </p:nvSpPr>
          <p:spPr bwMode="auto">
            <a:xfrm>
              <a:off x="480" y="2832"/>
              <a:ext cx="21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2808" name="Freeform 55"/>
            <p:cNvSpPr>
              <a:spLocks/>
            </p:cNvSpPr>
            <p:nvPr/>
          </p:nvSpPr>
          <p:spPr bwMode="auto">
            <a:xfrm>
              <a:off x="800" y="2254"/>
              <a:ext cx="576" cy="560"/>
            </a:xfrm>
            <a:custGeom>
              <a:avLst/>
              <a:gdLst>
                <a:gd name="T0" fmla="*/ 576 w 576"/>
                <a:gd name="T1" fmla="*/ 2 h 560"/>
                <a:gd name="T2" fmla="*/ 483 w 576"/>
                <a:gd name="T3" fmla="*/ 5 h 560"/>
                <a:gd name="T4" fmla="*/ 440 w 576"/>
                <a:gd name="T5" fmla="*/ 30 h 560"/>
                <a:gd name="T6" fmla="*/ 373 w 576"/>
                <a:gd name="T7" fmla="*/ 98 h 560"/>
                <a:gd name="T8" fmla="*/ 322 w 576"/>
                <a:gd name="T9" fmla="*/ 259 h 560"/>
                <a:gd name="T10" fmla="*/ 271 w 576"/>
                <a:gd name="T11" fmla="*/ 403 h 560"/>
                <a:gd name="T12" fmla="*/ 246 w 576"/>
                <a:gd name="T13" fmla="*/ 522 h 560"/>
                <a:gd name="T14" fmla="*/ 161 w 576"/>
                <a:gd name="T15" fmla="*/ 555 h 560"/>
                <a:gd name="T16" fmla="*/ 0 w 576"/>
                <a:gd name="T17" fmla="*/ 555 h 5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 h="560">
                  <a:moveTo>
                    <a:pt x="576" y="2"/>
                  </a:moveTo>
                  <a:cubicBezTo>
                    <a:pt x="541" y="1"/>
                    <a:pt x="506" y="0"/>
                    <a:pt x="483" y="5"/>
                  </a:cubicBezTo>
                  <a:cubicBezTo>
                    <a:pt x="460" y="10"/>
                    <a:pt x="458" y="15"/>
                    <a:pt x="440" y="30"/>
                  </a:cubicBezTo>
                  <a:cubicBezTo>
                    <a:pt x="422" y="45"/>
                    <a:pt x="393" y="60"/>
                    <a:pt x="373" y="98"/>
                  </a:cubicBezTo>
                  <a:cubicBezTo>
                    <a:pt x="353" y="136"/>
                    <a:pt x="339" y="208"/>
                    <a:pt x="322" y="259"/>
                  </a:cubicBezTo>
                  <a:cubicBezTo>
                    <a:pt x="305" y="310"/>
                    <a:pt x="284" y="359"/>
                    <a:pt x="271" y="403"/>
                  </a:cubicBezTo>
                  <a:cubicBezTo>
                    <a:pt x="258" y="447"/>
                    <a:pt x="264" y="497"/>
                    <a:pt x="246" y="522"/>
                  </a:cubicBezTo>
                  <a:cubicBezTo>
                    <a:pt x="228" y="547"/>
                    <a:pt x="202" y="550"/>
                    <a:pt x="161" y="555"/>
                  </a:cubicBezTo>
                  <a:cubicBezTo>
                    <a:pt x="120" y="560"/>
                    <a:pt x="27" y="551"/>
                    <a:pt x="0" y="555"/>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2809" name="Freeform 56"/>
            <p:cNvSpPr>
              <a:spLocks/>
            </p:cNvSpPr>
            <p:nvPr/>
          </p:nvSpPr>
          <p:spPr bwMode="auto">
            <a:xfrm>
              <a:off x="1376" y="2256"/>
              <a:ext cx="1120" cy="562"/>
            </a:xfrm>
            <a:custGeom>
              <a:avLst/>
              <a:gdLst>
                <a:gd name="T0" fmla="*/ 0 w 1000"/>
                <a:gd name="T1" fmla="*/ 0 h 511"/>
                <a:gd name="T2" fmla="*/ 170 w 1000"/>
                <a:gd name="T3" fmla="*/ 107 h 511"/>
                <a:gd name="T4" fmla="*/ 340 w 1000"/>
                <a:gd name="T5" fmla="*/ 403 h 511"/>
                <a:gd name="T6" fmla="*/ 796 w 1000"/>
                <a:gd name="T7" fmla="*/ 577 h 511"/>
                <a:gd name="T8" fmla="*/ 1084 w 1000"/>
                <a:gd name="T9" fmla="*/ 608 h 511"/>
                <a:gd name="T10" fmla="*/ 1254 w 1000"/>
                <a:gd name="T11" fmla="*/ 618 h 5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511">
                  <a:moveTo>
                    <a:pt x="0" y="0"/>
                  </a:moveTo>
                  <a:cubicBezTo>
                    <a:pt x="45" y="16"/>
                    <a:pt x="91" y="33"/>
                    <a:pt x="136" y="88"/>
                  </a:cubicBezTo>
                  <a:cubicBezTo>
                    <a:pt x="181" y="143"/>
                    <a:pt x="188" y="268"/>
                    <a:pt x="271" y="333"/>
                  </a:cubicBezTo>
                  <a:cubicBezTo>
                    <a:pt x="354" y="398"/>
                    <a:pt x="536" y="449"/>
                    <a:pt x="635" y="477"/>
                  </a:cubicBezTo>
                  <a:cubicBezTo>
                    <a:pt x="734" y="505"/>
                    <a:pt x="803" y="497"/>
                    <a:pt x="864" y="503"/>
                  </a:cubicBezTo>
                  <a:cubicBezTo>
                    <a:pt x="925" y="509"/>
                    <a:pt x="962" y="510"/>
                    <a:pt x="1000" y="511"/>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72810" name="Group 57"/>
            <p:cNvGrpSpPr>
              <a:grpSpLocks/>
            </p:cNvGrpSpPr>
            <p:nvPr/>
          </p:nvGrpSpPr>
          <p:grpSpPr bwMode="auto">
            <a:xfrm>
              <a:off x="1008" y="2240"/>
              <a:ext cx="1392" cy="584"/>
              <a:chOff x="1008" y="2480"/>
              <a:chExt cx="1392" cy="584"/>
            </a:xfrm>
          </p:grpSpPr>
          <p:sp>
            <p:nvSpPr>
              <p:cNvPr id="72811" name="Oval 58"/>
              <p:cNvSpPr>
                <a:spLocks noChangeArrowheads="1"/>
              </p:cNvSpPr>
              <p:nvPr/>
            </p:nvSpPr>
            <p:spPr bwMode="auto">
              <a:xfrm>
                <a:off x="1128"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12" name="Oval 59"/>
              <p:cNvSpPr>
                <a:spLocks noChangeArrowheads="1"/>
              </p:cNvSpPr>
              <p:nvPr/>
            </p:nvSpPr>
            <p:spPr bwMode="auto">
              <a:xfrm>
                <a:off x="1128"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13" name="Oval 60"/>
              <p:cNvSpPr>
                <a:spLocks noChangeArrowheads="1"/>
              </p:cNvSpPr>
              <p:nvPr/>
            </p:nvSpPr>
            <p:spPr bwMode="auto">
              <a:xfrm>
                <a:off x="1128" y="2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14" name="Oval 61"/>
              <p:cNvSpPr>
                <a:spLocks noChangeArrowheads="1"/>
              </p:cNvSpPr>
              <p:nvPr/>
            </p:nvSpPr>
            <p:spPr bwMode="auto">
              <a:xfrm>
                <a:off x="1128" y="2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15" name="Oval 62"/>
              <p:cNvSpPr>
                <a:spLocks noChangeArrowheads="1"/>
              </p:cNvSpPr>
              <p:nvPr/>
            </p:nvSpPr>
            <p:spPr bwMode="auto">
              <a:xfrm>
                <a:off x="1256"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16" name="Oval 63"/>
              <p:cNvSpPr>
                <a:spLocks noChangeArrowheads="1"/>
              </p:cNvSpPr>
              <p:nvPr/>
            </p:nvSpPr>
            <p:spPr bwMode="auto">
              <a:xfrm>
                <a:off x="1256"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17" name="Oval 64"/>
              <p:cNvSpPr>
                <a:spLocks noChangeArrowheads="1"/>
              </p:cNvSpPr>
              <p:nvPr/>
            </p:nvSpPr>
            <p:spPr bwMode="auto">
              <a:xfrm>
                <a:off x="1256" y="27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18" name="Oval 65"/>
              <p:cNvSpPr>
                <a:spLocks noChangeArrowheads="1"/>
              </p:cNvSpPr>
              <p:nvPr/>
            </p:nvSpPr>
            <p:spPr bwMode="auto">
              <a:xfrm>
                <a:off x="1256" y="26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19" name="Oval 66"/>
              <p:cNvSpPr>
                <a:spLocks noChangeArrowheads="1"/>
              </p:cNvSpPr>
              <p:nvPr/>
            </p:nvSpPr>
            <p:spPr bwMode="auto">
              <a:xfrm>
                <a:off x="1256" y="2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0" name="Oval 67"/>
              <p:cNvSpPr>
                <a:spLocks noChangeArrowheads="1"/>
              </p:cNvSpPr>
              <p:nvPr/>
            </p:nvSpPr>
            <p:spPr bwMode="auto">
              <a:xfrm>
                <a:off x="1392"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1" name="Oval 68"/>
              <p:cNvSpPr>
                <a:spLocks noChangeArrowheads="1"/>
              </p:cNvSpPr>
              <p:nvPr/>
            </p:nvSpPr>
            <p:spPr bwMode="auto">
              <a:xfrm>
                <a:off x="1392"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2" name="Oval 69"/>
              <p:cNvSpPr>
                <a:spLocks noChangeArrowheads="1"/>
              </p:cNvSpPr>
              <p:nvPr/>
            </p:nvSpPr>
            <p:spPr bwMode="auto">
              <a:xfrm>
                <a:off x="1392" y="27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3" name="Oval 70"/>
              <p:cNvSpPr>
                <a:spLocks noChangeArrowheads="1"/>
              </p:cNvSpPr>
              <p:nvPr/>
            </p:nvSpPr>
            <p:spPr bwMode="auto">
              <a:xfrm>
                <a:off x="1392" y="26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4" name="Oval 71"/>
              <p:cNvSpPr>
                <a:spLocks noChangeArrowheads="1"/>
              </p:cNvSpPr>
              <p:nvPr/>
            </p:nvSpPr>
            <p:spPr bwMode="auto">
              <a:xfrm>
                <a:off x="1392" y="2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5" name="Oval 72"/>
              <p:cNvSpPr>
                <a:spLocks noChangeArrowheads="1"/>
              </p:cNvSpPr>
              <p:nvPr/>
            </p:nvSpPr>
            <p:spPr bwMode="auto">
              <a:xfrm>
                <a:off x="1520"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6" name="Oval 73"/>
              <p:cNvSpPr>
                <a:spLocks noChangeArrowheads="1"/>
              </p:cNvSpPr>
              <p:nvPr/>
            </p:nvSpPr>
            <p:spPr bwMode="auto">
              <a:xfrm>
                <a:off x="1640"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7" name="Oval 74"/>
              <p:cNvSpPr>
                <a:spLocks noChangeArrowheads="1"/>
              </p:cNvSpPr>
              <p:nvPr/>
            </p:nvSpPr>
            <p:spPr bwMode="auto">
              <a:xfrm>
                <a:off x="1640"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8" name="Oval 75"/>
              <p:cNvSpPr>
                <a:spLocks noChangeArrowheads="1"/>
              </p:cNvSpPr>
              <p:nvPr/>
            </p:nvSpPr>
            <p:spPr bwMode="auto">
              <a:xfrm>
                <a:off x="1776"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29" name="Oval 76"/>
              <p:cNvSpPr>
                <a:spLocks noChangeArrowheads="1"/>
              </p:cNvSpPr>
              <p:nvPr/>
            </p:nvSpPr>
            <p:spPr bwMode="auto">
              <a:xfrm>
                <a:off x="1008"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30" name="Oval 77"/>
              <p:cNvSpPr>
                <a:spLocks noChangeArrowheads="1"/>
              </p:cNvSpPr>
              <p:nvPr/>
            </p:nvSpPr>
            <p:spPr bwMode="auto">
              <a:xfrm>
                <a:off x="1008"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31" name="Oval 78"/>
              <p:cNvSpPr>
                <a:spLocks noChangeArrowheads="1"/>
              </p:cNvSpPr>
              <p:nvPr/>
            </p:nvSpPr>
            <p:spPr bwMode="auto">
              <a:xfrm>
                <a:off x="1520"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32" name="Oval 79"/>
              <p:cNvSpPr>
                <a:spLocks noChangeArrowheads="1"/>
              </p:cNvSpPr>
              <p:nvPr/>
            </p:nvSpPr>
            <p:spPr bwMode="auto">
              <a:xfrm>
                <a:off x="1520" y="2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33" name="Oval 80"/>
              <p:cNvSpPr>
                <a:spLocks noChangeArrowheads="1"/>
              </p:cNvSpPr>
              <p:nvPr/>
            </p:nvSpPr>
            <p:spPr bwMode="auto">
              <a:xfrm>
                <a:off x="1904"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34" name="Oval 81"/>
              <p:cNvSpPr>
                <a:spLocks noChangeArrowheads="1"/>
              </p:cNvSpPr>
              <p:nvPr/>
            </p:nvSpPr>
            <p:spPr bwMode="auto">
              <a:xfrm>
                <a:off x="2040"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35" name="Oval 82"/>
              <p:cNvSpPr>
                <a:spLocks noChangeArrowheads="1"/>
              </p:cNvSpPr>
              <p:nvPr/>
            </p:nvSpPr>
            <p:spPr bwMode="auto">
              <a:xfrm>
                <a:off x="2168" y="29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36" name="Oval 83"/>
              <p:cNvSpPr>
                <a:spLocks noChangeArrowheads="1"/>
              </p:cNvSpPr>
              <p:nvPr/>
            </p:nvSpPr>
            <p:spPr bwMode="auto">
              <a:xfrm>
                <a:off x="2304" y="29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grpSp>
      <p:grpSp>
        <p:nvGrpSpPr>
          <p:cNvPr id="72712" name="Group 84"/>
          <p:cNvGrpSpPr>
            <a:grpSpLocks/>
          </p:cNvGrpSpPr>
          <p:nvPr/>
        </p:nvGrpSpPr>
        <p:grpSpPr bwMode="auto">
          <a:xfrm>
            <a:off x="5334000" y="3505200"/>
            <a:ext cx="3600450" cy="939800"/>
            <a:chOff x="3504" y="2240"/>
            <a:chExt cx="2160" cy="592"/>
          </a:xfrm>
        </p:grpSpPr>
        <p:sp>
          <p:nvSpPr>
            <p:cNvPr id="72777" name="Line 85"/>
            <p:cNvSpPr>
              <a:spLocks noChangeShapeType="1"/>
            </p:cNvSpPr>
            <p:nvPr/>
          </p:nvSpPr>
          <p:spPr bwMode="auto">
            <a:xfrm flipH="1">
              <a:off x="3504" y="2832"/>
              <a:ext cx="21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2778" name="Freeform 86"/>
            <p:cNvSpPr>
              <a:spLocks/>
            </p:cNvSpPr>
            <p:nvPr/>
          </p:nvSpPr>
          <p:spPr bwMode="auto">
            <a:xfrm flipH="1">
              <a:off x="4768" y="2254"/>
              <a:ext cx="576" cy="560"/>
            </a:xfrm>
            <a:custGeom>
              <a:avLst/>
              <a:gdLst>
                <a:gd name="T0" fmla="*/ 576 w 576"/>
                <a:gd name="T1" fmla="*/ 2 h 560"/>
                <a:gd name="T2" fmla="*/ 483 w 576"/>
                <a:gd name="T3" fmla="*/ 5 h 560"/>
                <a:gd name="T4" fmla="*/ 440 w 576"/>
                <a:gd name="T5" fmla="*/ 30 h 560"/>
                <a:gd name="T6" fmla="*/ 373 w 576"/>
                <a:gd name="T7" fmla="*/ 98 h 560"/>
                <a:gd name="T8" fmla="*/ 322 w 576"/>
                <a:gd name="T9" fmla="*/ 259 h 560"/>
                <a:gd name="T10" fmla="*/ 271 w 576"/>
                <a:gd name="T11" fmla="*/ 403 h 560"/>
                <a:gd name="T12" fmla="*/ 246 w 576"/>
                <a:gd name="T13" fmla="*/ 522 h 560"/>
                <a:gd name="T14" fmla="*/ 161 w 576"/>
                <a:gd name="T15" fmla="*/ 555 h 560"/>
                <a:gd name="T16" fmla="*/ 0 w 576"/>
                <a:gd name="T17" fmla="*/ 555 h 5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 h="560">
                  <a:moveTo>
                    <a:pt x="576" y="2"/>
                  </a:moveTo>
                  <a:cubicBezTo>
                    <a:pt x="541" y="1"/>
                    <a:pt x="506" y="0"/>
                    <a:pt x="483" y="5"/>
                  </a:cubicBezTo>
                  <a:cubicBezTo>
                    <a:pt x="460" y="10"/>
                    <a:pt x="458" y="15"/>
                    <a:pt x="440" y="30"/>
                  </a:cubicBezTo>
                  <a:cubicBezTo>
                    <a:pt x="422" y="45"/>
                    <a:pt x="393" y="60"/>
                    <a:pt x="373" y="98"/>
                  </a:cubicBezTo>
                  <a:cubicBezTo>
                    <a:pt x="353" y="136"/>
                    <a:pt x="339" y="208"/>
                    <a:pt x="322" y="259"/>
                  </a:cubicBezTo>
                  <a:cubicBezTo>
                    <a:pt x="305" y="310"/>
                    <a:pt x="284" y="359"/>
                    <a:pt x="271" y="403"/>
                  </a:cubicBezTo>
                  <a:cubicBezTo>
                    <a:pt x="258" y="447"/>
                    <a:pt x="264" y="497"/>
                    <a:pt x="246" y="522"/>
                  </a:cubicBezTo>
                  <a:cubicBezTo>
                    <a:pt x="228" y="547"/>
                    <a:pt x="202" y="550"/>
                    <a:pt x="161" y="555"/>
                  </a:cubicBezTo>
                  <a:cubicBezTo>
                    <a:pt x="120" y="560"/>
                    <a:pt x="27" y="551"/>
                    <a:pt x="0" y="555"/>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2779" name="Freeform 87"/>
            <p:cNvSpPr>
              <a:spLocks/>
            </p:cNvSpPr>
            <p:nvPr/>
          </p:nvSpPr>
          <p:spPr bwMode="auto">
            <a:xfrm flipH="1">
              <a:off x="3648" y="2256"/>
              <a:ext cx="1120" cy="562"/>
            </a:xfrm>
            <a:custGeom>
              <a:avLst/>
              <a:gdLst>
                <a:gd name="T0" fmla="*/ 0 w 1000"/>
                <a:gd name="T1" fmla="*/ 0 h 511"/>
                <a:gd name="T2" fmla="*/ 170 w 1000"/>
                <a:gd name="T3" fmla="*/ 107 h 511"/>
                <a:gd name="T4" fmla="*/ 340 w 1000"/>
                <a:gd name="T5" fmla="*/ 403 h 511"/>
                <a:gd name="T6" fmla="*/ 796 w 1000"/>
                <a:gd name="T7" fmla="*/ 577 h 511"/>
                <a:gd name="T8" fmla="*/ 1084 w 1000"/>
                <a:gd name="T9" fmla="*/ 608 h 511"/>
                <a:gd name="T10" fmla="*/ 1254 w 1000"/>
                <a:gd name="T11" fmla="*/ 618 h 5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511">
                  <a:moveTo>
                    <a:pt x="0" y="0"/>
                  </a:moveTo>
                  <a:cubicBezTo>
                    <a:pt x="45" y="16"/>
                    <a:pt x="91" y="33"/>
                    <a:pt x="136" y="88"/>
                  </a:cubicBezTo>
                  <a:cubicBezTo>
                    <a:pt x="181" y="143"/>
                    <a:pt x="188" y="268"/>
                    <a:pt x="271" y="333"/>
                  </a:cubicBezTo>
                  <a:cubicBezTo>
                    <a:pt x="354" y="398"/>
                    <a:pt x="536" y="449"/>
                    <a:pt x="635" y="477"/>
                  </a:cubicBezTo>
                  <a:cubicBezTo>
                    <a:pt x="734" y="505"/>
                    <a:pt x="803" y="497"/>
                    <a:pt x="864" y="503"/>
                  </a:cubicBezTo>
                  <a:cubicBezTo>
                    <a:pt x="925" y="509"/>
                    <a:pt x="962" y="510"/>
                    <a:pt x="1000" y="511"/>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72780" name="Group 88"/>
            <p:cNvGrpSpPr>
              <a:grpSpLocks/>
            </p:cNvGrpSpPr>
            <p:nvPr/>
          </p:nvGrpSpPr>
          <p:grpSpPr bwMode="auto">
            <a:xfrm flipH="1">
              <a:off x="3760" y="2240"/>
              <a:ext cx="1392" cy="584"/>
              <a:chOff x="1008" y="2480"/>
              <a:chExt cx="1392" cy="584"/>
            </a:xfrm>
          </p:grpSpPr>
          <p:sp>
            <p:nvSpPr>
              <p:cNvPr id="72781" name="Oval 89"/>
              <p:cNvSpPr>
                <a:spLocks noChangeArrowheads="1"/>
              </p:cNvSpPr>
              <p:nvPr/>
            </p:nvSpPr>
            <p:spPr bwMode="auto">
              <a:xfrm>
                <a:off x="1128"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82" name="Oval 90"/>
              <p:cNvSpPr>
                <a:spLocks noChangeArrowheads="1"/>
              </p:cNvSpPr>
              <p:nvPr/>
            </p:nvSpPr>
            <p:spPr bwMode="auto">
              <a:xfrm>
                <a:off x="1128"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83" name="Oval 91"/>
              <p:cNvSpPr>
                <a:spLocks noChangeArrowheads="1"/>
              </p:cNvSpPr>
              <p:nvPr/>
            </p:nvSpPr>
            <p:spPr bwMode="auto">
              <a:xfrm>
                <a:off x="1128" y="2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84" name="Oval 92"/>
              <p:cNvSpPr>
                <a:spLocks noChangeArrowheads="1"/>
              </p:cNvSpPr>
              <p:nvPr/>
            </p:nvSpPr>
            <p:spPr bwMode="auto">
              <a:xfrm>
                <a:off x="1128" y="2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85" name="Oval 93"/>
              <p:cNvSpPr>
                <a:spLocks noChangeArrowheads="1"/>
              </p:cNvSpPr>
              <p:nvPr/>
            </p:nvSpPr>
            <p:spPr bwMode="auto">
              <a:xfrm>
                <a:off x="1256"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86" name="Oval 94"/>
              <p:cNvSpPr>
                <a:spLocks noChangeArrowheads="1"/>
              </p:cNvSpPr>
              <p:nvPr/>
            </p:nvSpPr>
            <p:spPr bwMode="auto">
              <a:xfrm>
                <a:off x="1256"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87" name="Oval 95"/>
              <p:cNvSpPr>
                <a:spLocks noChangeArrowheads="1"/>
              </p:cNvSpPr>
              <p:nvPr/>
            </p:nvSpPr>
            <p:spPr bwMode="auto">
              <a:xfrm>
                <a:off x="1256" y="27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88" name="Oval 96"/>
              <p:cNvSpPr>
                <a:spLocks noChangeArrowheads="1"/>
              </p:cNvSpPr>
              <p:nvPr/>
            </p:nvSpPr>
            <p:spPr bwMode="auto">
              <a:xfrm>
                <a:off x="1256" y="26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89" name="Oval 97"/>
              <p:cNvSpPr>
                <a:spLocks noChangeArrowheads="1"/>
              </p:cNvSpPr>
              <p:nvPr/>
            </p:nvSpPr>
            <p:spPr bwMode="auto">
              <a:xfrm>
                <a:off x="1256" y="2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0" name="Oval 98"/>
              <p:cNvSpPr>
                <a:spLocks noChangeArrowheads="1"/>
              </p:cNvSpPr>
              <p:nvPr/>
            </p:nvSpPr>
            <p:spPr bwMode="auto">
              <a:xfrm>
                <a:off x="1392"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1" name="Oval 99"/>
              <p:cNvSpPr>
                <a:spLocks noChangeArrowheads="1"/>
              </p:cNvSpPr>
              <p:nvPr/>
            </p:nvSpPr>
            <p:spPr bwMode="auto">
              <a:xfrm>
                <a:off x="1392"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2" name="Oval 100"/>
              <p:cNvSpPr>
                <a:spLocks noChangeArrowheads="1"/>
              </p:cNvSpPr>
              <p:nvPr/>
            </p:nvSpPr>
            <p:spPr bwMode="auto">
              <a:xfrm>
                <a:off x="1392" y="27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3" name="Oval 101"/>
              <p:cNvSpPr>
                <a:spLocks noChangeArrowheads="1"/>
              </p:cNvSpPr>
              <p:nvPr/>
            </p:nvSpPr>
            <p:spPr bwMode="auto">
              <a:xfrm>
                <a:off x="1392" y="26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4" name="Oval 102"/>
              <p:cNvSpPr>
                <a:spLocks noChangeArrowheads="1"/>
              </p:cNvSpPr>
              <p:nvPr/>
            </p:nvSpPr>
            <p:spPr bwMode="auto">
              <a:xfrm>
                <a:off x="1392" y="2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5" name="Oval 103"/>
              <p:cNvSpPr>
                <a:spLocks noChangeArrowheads="1"/>
              </p:cNvSpPr>
              <p:nvPr/>
            </p:nvSpPr>
            <p:spPr bwMode="auto">
              <a:xfrm>
                <a:off x="1520"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6" name="Oval 104"/>
              <p:cNvSpPr>
                <a:spLocks noChangeArrowheads="1"/>
              </p:cNvSpPr>
              <p:nvPr/>
            </p:nvSpPr>
            <p:spPr bwMode="auto">
              <a:xfrm>
                <a:off x="1640"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7" name="Oval 105"/>
              <p:cNvSpPr>
                <a:spLocks noChangeArrowheads="1"/>
              </p:cNvSpPr>
              <p:nvPr/>
            </p:nvSpPr>
            <p:spPr bwMode="auto">
              <a:xfrm>
                <a:off x="1640"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8" name="Oval 106"/>
              <p:cNvSpPr>
                <a:spLocks noChangeArrowheads="1"/>
              </p:cNvSpPr>
              <p:nvPr/>
            </p:nvSpPr>
            <p:spPr bwMode="auto">
              <a:xfrm>
                <a:off x="1776"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99" name="Oval 107"/>
              <p:cNvSpPr>
                <a:spLocks noChangeArrowheads="1"/>
              </p:cNvSpPr>
              <p:nvPr/>
            </p:nvSpPr>
            <p:spPr bwMode="auto">
              <a:xfrm>
                <a:off x="1008"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00" name="Oval 108"/>
              <p:cNvSpPr>
                <a:spLocks noChangeArrowheads="1"/>
              </p:cNvSpPr>
              <p:nvPr/>
            </p:nvSpPr>
            <p:spPr bwMode="auto">
              <a:xfrm>
                <a:off x="1008"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01" name="Oval 109"/>
              <p:cNvSpPr>
                <a:spLocks noChangeArrowheads="1"/>
              </p:cNvSpPr>
              <p:nvPr/>
            </p:nvSpPr>
            <p:spPr bwMode="auto">
              <a:xfrm>
                <a:off x="1520"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02" name="Oval 110"/>
              <p:cNvSpPr>
                <a:spLocks noChangeArrowheads="1"/>
              </p:cNvSpPr>
              <p:nvPr/>
            </p:nvSpPr>
            <p:spPr bwMode="auto">
              <a:xfrm>
                <a:off x="1520" y="2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03" name="Oval 111"/>
              <p:cNvSpPr>
                <a:spLocks noChangeArrowheads="1"/>
              </p:cNvSpPr>
              <p:nvPr/>
            </p:nvSpPr>
            <p:spPr bwMode="auto">
              <a:xfrm>
                <a:off x="1904"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04" name="Oval 112"/>
              <p:cNvSpPr>
                <a:spLocks noChangeArrowheads="1"/>
              </p:cNvSpPr>
              <p:nvPr/>
            </p:nvSpPr>
            <p:spPr bwMode="auto">
              <a:xfrm>
                <a:off x="2040"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05" name="Oval 113"/>
              <p:cNvSpPr>
                <a:spLocks noChangeArrowheads="1"/>
              </p:cNvSpPr>
              <p:nvPr/>
            </p:nvSpPr>
            <p:spPr bwMode="auto">
              <a:xfrm>
                <a:off x="2168" y="29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806" name="Oval 114"/>
              <p:cNvSpPr>
                <a:spLocks noChangeArrowheads="1"/>
              </p:cNvSpPr>
              <p:nvPr/>
            </p:nvSpPr>
            <p:spPr bwMode="auto">
              <a:xfrm>
                <a:off x="2304" y="29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grpSp>
      <p:grpSp>
        <p:nvGrpSpPr>
          <p:cNvPr id="72713" name="Group 115"/>
          <p:cNvGrpSpPr>
            <a:grpSpLocks/>
          </p:cNvGrpSpPr>
          <p:nvPr/>
        </p:nvGrpSpPr>
        <p:grpSpPr bwMode="auto">
          <a:xfrm>
            <a:off x="3429000" y="4800600"/>
            <a:ext cx="3840163" cy="1333500"/>
            <a:chOff x="2784" y="3000"/>
            <a:chExt cx="2304" cy="840"/>
          </a:xfrm>
        </p:grpSpPr>
        <p:sp>
          <p:nvSpPr>
            <p:cNvPr id="72718" name="Line 116"/>
            <p:cNvSpPr>
              <a:spLocks noChangeShapeType="1"/>
            </p:cNvSpPr>
            <p:nvPr/>
          </p:nvSpPr>
          <p:spPr bwMode="auto">
            <a:xfrm>
              <a:off x="2784" y="3840"/>
              <a:ext cx="23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2719" name="Freeform 117"/>
            <p:cNvSpPr>
              <a:spLocks/>
            </p:cNvSpPr>
            <p:nvPr/>
          </p:nvSpPr>
          <p:spPr bwMode="auto">
            <a:xfrm>
              <a:off x="2832" y="3048"/>
              <a:ext cx="2115" cy="755"/>
            </a:xfrm>
            <a:custGeom>
              <a:avLst/>
              <a:gdLst>
                <a:gd name="T0" fmla="*/ 0 w 2115"/>
                <a:gd name="T1" fmla="*/ 744 h 755"/>
                <a:gd name="T2" fmla="*/ 336 w 2115"/>
                <a:gd name="T3" fmla="*/ 704 h 755"/>
                <a:gd name="T4" fmla="*/ 539 w 2115"/>
                <a:gd name="T5" fmla="*/ 459 h 755"/>
                <a:gd name="T6" fmla="*/ 641 w 2115"/>
                <a:gd name="T7" fmla="*/ 171 h 755"/>
                <a:gd name="T8" fmla="*/ 751 w 2115"/>
                <a:gd name="T9" fmla="*/ 18 h 755"/>
                <a:gd name="T10" fmla="*/ 963 w 2115"/>
                <a:gd name="T11" fmla="*/ 61 h 755"/>
                <a:gd name="T12" fmla="*/ 1107 w 2115"/>
                <a:gd name="T13" fmla="*/ 230 h 755"/>
                <a:gd name="T14" fmla="*/ 1310 w 2115"/>
                <a:gd name="T15" fmla="*/ 196 h 755"/>
                <a:gd name="T16" fmla="*/ 1412 w 2115"/>
                <a:gd name="T17" fmla="*/ 137 h 755"/>
                <a:gd name="T18" fmla="*/ 1564 w 2115"/>
                <a:gd name="T19" fmla="*/ 145 h 755"/>
                <a:gd name="T20" fmla="*/ 1708 w 2115"/>
                <a:gd name="T21" fmla="*/ 366 h 755"/>
                <a:gd name="T22" fmla="*/ 1818 w 2115"/>
                <a:gd name="T23" fmla="*/ 577 h 755"/>
                <a:gd name="T24" fmla="*/ 1945 w 2115"/>
                <a:gd name="T25" fmla="*/ 721 h 755"/>
                <a:gd name="T26" fmla="*/ 2115 w 2115"/>
                <a:gd name="T27" fmla="*/ 755 h 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15" h="755">
                  <a:moveTo>
                    <a:pt x="0" y="744"/>
                  </a:moveTo>
                  <a:cubicBezTo>
                    <a:pt x="123" y="747"/>
                    <a:pt x="246" y="751"/>
                    <a:pt x="336" y="704"/>
                  </a:cubicBezTo>
                  <a:cubicBezTo>
                    <a:pt x="426" y="657"/>
                    <a:pt x="488" y="548"/>
                    <a:pt x="539" y="459"/>
                  </a:cubicBezTo>
                  <a:cubicBezTo>
                    <a:pt x="590" y="370"/>
                    <a:pt x="606" y="244"/>
                    <a:pt x="641" y="171"/>
                  </a:cubicBezTo>
                  <a:cubicBezTo>
                    <a:pt x="676" y="98"/>
                    <a:pt x="697" y="36"/>
                    <a:pt x="751" y="18"/>
                  </a:cubicBezTo>
                  <a:cubicBezTo>
                    <a:pt x="805" y="0"/>
                    <a:pt x="904" y="26"/>
                    <a:pt x="963" y="61"/>
                  </a:cubicBezTo>
                  <a:cubicBezTo>
                    <a:pt x="1022" y="96"/>
                    <a:pt x="1049" y="208"/>
                    <a:pt x="1107" y="230"/>
                  </a:cubicBezTo>
                  <a:cubicBezTo>
                    <a:pt x="1165" y="252"/>
                    <a:pt x="1259" y="211"/>
                    <a:pt x="1310" y="196"/>
                  </a:cubicBezTo>
                  <a:cubicBezTo>
                    <a:pt x="1361" y="181"/>
                    <a:pt x="1370" y="145"/>
                    <a:pt x="1412" y="137"/>
                  </a:cubicBezTo>
                  <a:cubicBezTo>
                    <a:pt x="1454" y="129"/>
                    <a:pt x="1515" y="107"/>
                    <a:pt x="1564" y="145"/>
                  </a:cubicBezTo>
                  <a:cubicBezTo>
                    <a:pt x="1613" y="183"/>
                    <a:pt x="1666" y="294"/>
                    <a:pt x="1708" y="366"/>
                  </a:cubicBezTo>
                  <a:cubicBezTo>
                    <a:pt x="1750" y="438"/>
                    <a:pt x="1779" y="518"/>
                    <a:pt x="1818" y="577"/>
                  </a:cubicBezTo>
                  <a:cubicBezTo>
                    <a:pt x="1857" y="636"/>
                    <a:pt x="1896" y="691"/>
                    <a:pt x="1945" y="721"/>
                  </a:cubicBezTo>
                  <a:cubicBezTo>
                    <a:pt x="1994" y="751"/>
                    <a:pt x="2087" y="751"/>
                    <a:pt x="2115" y="755"/>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2720" name="Oval 118"/>
            <p:cNvSpPr>
              <a:spLocks noChangeArrowheads="1"/>
            </p:cNvSpPr>
            <p:nvPr/>
          </p:nvSpPr>
          <p:spPr bwMode="auto">
            <a:xfrm flipH="1">
              <a:off x="3720"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21" name="Oval 119"/>
            <p:cNvSpPr>
              <a:spLocks noChangeArrowheads="1"/>
            </p:cNvSpPr>
            <p:nvPr/>
          </p:nvSpPr>
          <p:spPr bwMode="auto">
            <a:xfrm flipH="1">
              <a:off x="3720"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22" name="Oval 120"/>
            <p:cNvSpPr>
              <a:spLocks noChangeArrowheads="1"/>
            </p:cNvSpPr>
            <p:nvPr/>
          </p:nvSpPr>
          <p:spPr bwMode="auto">
            <a:xfrm flipH="1">
              <a:off x="3720" y="346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23" name="Oval 121"/>
            <p:cNvSpPr>
              <a:spLocks noChangeArrowheads="1"/>
            </p:cNvSpPr>
            <p:nvPr/>
          </p:nvSpPr>
          <p:spPr bwMode="auto">
            <a:xfrm flipH="1">
              <a:off x="3720" y="334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24" name="Oval 122"/>
            <p:cNvSpPr>
              <a:spLocks noChangeArrowheads="1"/>
            </p:cNvSpPr>
            <p:nvPr/>
          </p:nvSpPr>
          <p:spPr bwMode="auto">
            <a:xfrm flipH="1">
              <a:off x="3592"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25" name="Oval 123"/>
            <p:cNvSpPr>
              <a:spLocks noChangeArrowheads="1"/>
            </p:cNvSpPr>
            <p:nvPr/>
          </p:nvSpPr>
          <p:spPr bwMode="auto">
            <a:xfrm flipH="1">
              <a:off x="3592" y="3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26" name="Oval 124"/>
            <p:cNvSpPr>
              <a:spLocks noChangeArrowheads="1"/>
            </p:cNvSpPr>
            <p:nvPr/>
          </p:nvSpPr>
          <p:spPr bwMode="auto">
            <a:xfrm flipH="1">
              <a:off x="3592"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27" name="Oval 125"/>
            <p:cNvSpPr>
              <a:spLocks noChangeArrowheads="1"/>
            </p:cNvSpPr>
            <p:nvPr/>
          </p:nvSpPr>
          <p:spPr bwMode="auto">
            <a:xfrm flipH="1">
              <a:off x="3592"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28" name="Oval 126"/>
            <p:cNvSpPr>
              <a:spLocks noChangeArrowheads="1"/>
            </p:cNvSpPr>
            <p:nvPr/>
          </p:nvSpPr>
          <p:spPr bwMode="auto">
            <a:xfrm flipH="1">
              <a:off x="3592" y="32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29" name="Oval 127"/>
            <p:cNvSpPr>
              <a:spLocks noChangeArrowheads="1"/>
            </p:cNvSpPr>
            <p:nvPr/>
          </p:nvSpPr>
          <p:spPr bwMode="auto">
            <a:xfrm flipH="1">
              <a:off x="3456"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0" name="Oval 128"/>
            <p:cNvSpPr>
              <a:spLocks noChangeArrowheads="1"/>
            </p:cNvSpPr>
            <p:nvPr/>
          </p:nvSpPr>
          <p:spPr bwMode="auto">
            <a:xfrm flipH="1">
              <a:off x="3456" y="3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1" name="Oval 129"/>
            <p:cNvSpPr>
              <a:spLocks noChangeArrowheads="1"/>
            </p:cNvSpPr>
            <p:nvPr/>
          </p:nvSpPr>
          <p:spPr bwMode="auto">
            <a:xfrm flipH="1">
              <a:off x="3456"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2" name="Oval 130"/>
            <p:cNvSpPr>
              <a:spLocks noChangeArrowheads="1"/>
            </p:cNvSpPr>
            <p:nvPr/>
          </p:nvSpPr>
          <p:spPr bwMode="auto">
            <a:xfrm flipH="1">
              <a:off x="3456"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3" name="Oval 131"/>
            <p:cNvSpPr>
              <a:spLocks noChangeArrowheads="1"/>
            </p:cNvSpPr>
            <p:nvPr/>
          </p:nvSpPr>
          <p:spPr bwMode="auto">
            <a:xfrm flipH="1">
              <a:off x="3456" y="32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4" name="Oval 132"/>
            <p:cNvSpPr>
              <a:spLocks noChangeArrowheads="1"/>
            </p:cNvSpPr>
            <p:nvPr/>
          </p:nvSpPr>
          <p:spPr bwMode="auto">
            <a:xfrm flipH="1">
              <a:off x="3328"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5" name="Oval 133"/>
            <p:cNvSpPr>
              <a:spLocks noChangeArrowheads="1"/>
            </p:cNvSpPr>
            <p:nvPr/>
          </p:nvSpPr>
          <p:spPr bwMode="auto">
            <a:xfrm flipH="1">
              <a:off x="3208"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6" name="Oval 134"/>
            <p:cNvSpPr>
              <a:spLocks noChangeArrowheads="1"/>
            </p:cNvSpPr>
            <p:nvPr/>
          </p:nvSpPr>
          <p:spPr bwMode="auto">
            <a:xfrm flipH="1">
              <a:off x="3208"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7" name="Oval 135"/>
            <p:cNvSpPr>
              <a:spLocks noChangeArrowheads="1"/>
            </p:cNvSpPr>
            <p:nvPr/>
          </p:nvSpPr>
          <p:spPr bwMode="auto">
            <a:xfrm flipH="1">
              <a:off x="3072"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8" name="Oval 136"/>
            <p:cNvSpPr>
              <a:spLocks noChangeArrowheads="1"/>
            </p:cNvSpPr>
            <p:nvPr/>
          </p:nvSpPr>
          <p:spPr bwMode="auto">
            <a:xfrm flipH="1">
              <a:off x="3840"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39" name="Oval 137"/>
            <p:cNvSpPr>
              <a:spLocks noChangeArrowheads="1"/>
            </p:cNvSpPr>
            <p:nvPr/>
          </p:nvSpPr>
          <p:spPr bwMode="auto">
            <a:xfrm flipH="1">
              <a:off x="3840" y="3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0" name="Oval 138"/>
            <p:cNvSpPr>
              <a:spLocks noChangeArrowheads="1"/>
            </p:cNvSpPr>
            <p:nvPr/>
          </p:nvSpPr>
          <p:spPr bwMode="auto">
            <a:xfrm flipH="1">
              <a:off x="3328"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1" name="Oval 139"/>
            <p:cNvSpPr>
              <a:spLocks noChangeArrowheads="1"/>
            </p:cNvSpPr>
            <p:nvPr/>
          </p:nvSpPr>
          <p:spPr bwMode="auto">
            <a:xfrm flipH="1">
              <a:off x="3328" y="346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2" name="Oval 140"/>
            <p:cNvSpPr>
              <a:spLocks noChangeArrowheads="1"/>
            </p:cNvSpPr>
            <p:nvPr/>
          </p:nvSpPr>
          <p:spPr bwMode="auto">
            <a:xfrm flipH="1">
              <a:off x="2944"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3" name="Oval 141"/>
            <p:cNvSpPr>
              <a:spLocks noChangeArrowheads="1"/>
            </p:cNvSpPr>
            <p:nvPr/>
          </p:nvSpPr>
          <p:spPr bwMode="auto">
            <a:xfrm flipH="1">
              <a:off x="3720" y="31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4" name="Oval 142"/>
            <p:cNvSpPr>
              <a:spLocks noChangeArrowheads="1"/>
            </p:cNvSpPr>
            <p:nvPr/>
          </p:nvSpPr>
          <p:spPr bwMode="auto">
            <a:xfrm flipH="1">
              <a:off x="3592" y="31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5" name="Oval 143"/>
            <p:cNvSpPr>
              <a:spLocks noChangeArrowheads="1"/>
            </p:cNvSpPr>
            <p:nvPr/>
          </p:nvSpPr>
          <p:spPr bwMode="auto">
            <a:xfrm flipH="1">
              <a:off x="3592" y="30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6" name="Oval 144"/>
            <p:cNvSpPr>
              <a:spLocks noChangeArrowheads="1"/>
            </p:cNvSpPr>
            <p:nvPr/>
          </p:nvSpPr>
          <p:spPr bwMode="auto">
            <a:xfrm flipH="1">
              <a:off x="3456" y="31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7" name="Oval 145"/>
            <p:cNvSpPr>
              <a:spLocks noChangeArrowheads="1"/>
            </p:cNvSpPr>
            <p:nvPr/>
          </p:nvSpPr>
          <p:spPr bwMode="auto">
            <a:xfrm flipH="1">
              <a:off x="3720" y="32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8" name="Oval 146"/>
            <p:cNvSpPr>
              <a:spLocks noChangeArrowheads="1"/>
            </p:cNvSpPr>
            <p:nvPr/>
          </p:nvSpPr>
          <p:spPr bwMode="auto">
            <a:xfrm flipH="1">
              <a:off x="3840" y="3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49" name="Oval 147"/>
            <p:cNvSpPr>
              <a:spLocks noChangeArrowheads="1"/>
            </p:cNvSpPr>
            <p:nvPr/>
          </p:nvSpPr>
          <p:spPr bwMode="auto">
            <a:xfrm flipH="1">
              <a:off x="3840" y="33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0" name="Oval 148"/>
            <p:cNvSpPr>
              <a:spLocks noChangeArrowheads="1"/>
            </p:cNvSpPr>
            <p:nvPr/>
          </p:nvSpPr>
          <p:spPr bwMode="auto">
            <a:xfrm flipH="1">
              <a:off x="3840" y="32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1" name="Oval 149"/>
            <p:cNvSpPr>
              <a:spLocks noChangeArrowheads="1"/>
            </p:cNvSpPr>
            <p:nvPr/>
          </p:nvSpPr>
          <p:spPr bwMode="auto">
            <a:xfrm flipH="1">
              <a:off x="3984"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2" name="Oval 150"/>
            <p:cNvSpPr>
              <a:spLocks noChangeArrowheads="1"/>
            </p:cNvSpPr>
            <p:nvPr/>
          </p:nvSpPr>
          <p:spPr bwMode="auto">
            <a:xfrm flipH="1">
              <a:off x="3984"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3" name="Oval 151"/>
            <p:cNvSpPr>
              <a:spLocks noChangeArrowheads="1"/>
            </p:cNvSpPr>
            <p:nvPr/>
          </p:nvSpPr>
          <p:spPr bwMode="auto">
            <a:xfrm flipH="1">
              <a:off x="3984"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4" name="Oval 152"/>
            <p:cNvSpPr>
              <a:spLocks noChangeArrowheads="1"/>
            </p:cNvSpPr>
            <p:nvPr/>
          </p:nvSpPr>
          <p:spPr bwMode="auto">
            <a:xfrm flipH="1">
              <a:off x="3984"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5" name="Oval 153"/>
            <p:cNvSpPr>
              <a:spLocks noChangeArrowheads="1"/>
            </p:cNvSpPr>
            <p:nvPr/>
          </p:nvSpPr>
          <p:spPr bwMode="auto">
            <a:xfrm flipH="1">
              <a:off x="4120"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6" name="Oval 154"/>
            <p:cNvSpPr>
              <a:spLocks noChangeArrowheads="1"/>
            </p:cNvSpPr>
            <p:nvPr/>
          </p:nvSpPr>
          <p:spPr bwMode="auto">
            <a:xfrm flipH="1">
              <a:off x="4120"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7" name="Oval 155"/>
            <p:cNvSpPr>
              <a:spLocks noChangeArrowheads="1"/>
            </p:cNvSpPr>
            <p:nvPr/>
          </p:nvSpPr>
          <p:spPr bwMode="auto">
            <a:xfrm flipH="1">
              <a:off x="4120"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8" name="Oval 156"/>
            <p:cNvSpPr>
              <a:spLocks noChangeArrowheads="1"/>
            </p:cNvSpPr>
            <p:nvPr/>
          </p:nvSpPr>
          <p:spPr bwMode="auto">
            <a:xfrm flipH="1">
              <a:off x="4120"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59" name="Oval 157"/>
            <p:cNvSpPr>
              <a:spLocks noChangeArrowheads="1"/>
            </p:cNvSpPr>
            <p:nvPr/>
          </p:nvSpPr>
          <p:spPr bwMode="auto">
            <a:xfrm flipH="1">
              <a:off x="4120" y="32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0" name="Oval 158"/>
            <p:cNvSpPr>
              <a:spLocks noChangeArrowheads="1"/>
            </p:cNvSpPr>
            <p:nvPr/>
          </p:nvSpPr>
          <p:spPr bwMode="auto">
            <a:xfrm flipH="1">
              <a:off x="4256"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1" name="Oval 159"/>
            <p:cNvSpPr>
              <a:spLocks noChangeArrowheads="1"/>
            </p:cNvSpPr>
            <p:nvPr/>
          </p:nvSpPr>
          <p:spPr bwMode="auto">
            <a:xfrm flipH="1">
              <a:off x="4256"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2" name="Oval 160"/>
            <p:cNvSpPr>
              <a:spLocks noChangeArrowheads="1"/>
            </p:cNvSpPr>
            <p:nvPr/>
          </p:nvSpPr>
          <p:spPr bwMode="auto">
            <a:xfrm flipH="1">
              <a:off x="4256"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3" name="Oval 161"/>
            <p:cNvSpPr>
              <a:spLocks noChangeArrowheads="1"/>
            </p:cNvSpPr>
            <p:nvPr/>
          </p:nvSpPr>
          <p:spPr bwMode="auto">
            <a:xfrm flipH="1">
              <a:off x="4256"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4" name="Oval 162"/>
            <p:cNvSpPr>
              <a:spLocks noChangeArrowheads="1"/>
            </p:cNvSpPr>
            <p:nvPr/>
          </p:nvSpPr>
          <p:spPr bwMode="auto">
            <a:xfrm flipH="1">
              <a:off x="4256" y="31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5" name="Oval 163"/>
            <p:cNvSpPr>
              <a:spLocks noChangeArrowheads="1"/>
            </p:cNvSpPr>
            <p:nvPr/>
          </p:nvSpPr>
          <p:spPr bwMode="auto">
            <a:xfrm flipH="1">
              <a:off x="4256" y="32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6" name="Oval 164"/>
            <p:cNvSpPr>
              <a:spLocks noChangeArrowheads="1"/>
            </p:cNvSpPr>
            <p:nvPr/>
          </p:nvSpPr>
          <p:spPr bwMode="auto">
            <a:xfrm flipH="1">
              <a:off x="4384"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7" name="Oval 165"/>
            <p:cNvSpPr>
              <a:spLocks noChangeArrowheads="1"/>
            </p:cNvSpPr>
            <p:nvPr/>
          </p:nvSpPr>
          <p:spPr bwMode="auto">
            <a:xfrm flipH="1">
              <a:off x="4384"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8" name="Oval 166"/>
            <p:cNvSpPr>
              <a:spLocks noChangeArrowheads="1"/>
            </p:cNvSpPr>
            <p:nvPr/>
          </p:nvSpPr>
          <p:spPr bwMode="auto">
            <a:xfrm flipH="1">
              <a:off x="4384"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69" name="Oval 167"/>
            <p:cNvSpPr>
              <a:spLocks noChangeArrowheads="1"/>
            </p:cNvSpPr>
            <p:nvPr/>
          </p:nvSpPr>
          <p:spPr bwMode="auto">
            <a:xfrm flipH="1">
              <a:off x="4384"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70" name="Oval 168"/>
            <p:cNvSpPr>
              <a:spLocks noChangeArrowheads="1"/>
            </p:cNvSpPr>
            <p:nvPr/>
          </p:nvSpPr>
          <p:spPr bwMode="auto">
            <a:xfrm flipH="1">
              <a:off x="4384" y="32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71" name="Oval 169"/>
            <p:cNvSpPr>
              <a:spLocks noChangeArrowheads="1"/>
            </p:cNvSpPr>
            <p:nvPr/>
          </p:nvSpPr>
          <p:spPr bwMode="auto">
            <a:xfrm flipH="1">
              <a:off x="4512"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72" name="Oval 170"/>
            <p:cNvSpPr>
              <a:spLocks noChangeArrowheads="1"/>
            </p:cNvSpPr>
            <p:nvPr/>
          </p:nvSpPr>
          <p:spPr bwMode="auto">
            <a:xfrm flipH="1">
              <a:off x="4512"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73" name="Oval 171"/>
            <p:cNvSpPr>
              <a:spLocks noChangeArrowheads="1"/>
            </p:cNvSpPr>
            <p:nvPr/>
          </p:nvSpPr>
          <p:spPr bwMode="auto">
            <a:xfrm flipH="1">
              <a:off x="4512"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74" name="Oval 172"/>
            <p:cNvSpPr>
              <a:spLocks noChangeArrowheads="1"/>
            </p:cNvSpPr>
            <p:nvPr/>
          </p:nvSpPr>
          <p:spPr bwMode="auto">
            <a:xfrm flipH="1">
              <a:off x="4648"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75" name="Oval 173"/>
            <p:cNvSpPr>
              <a:spLocks noChangeArrowheads="1"/>
            </p:cNvSpPr>
            <p:nvPr/>
          </p:nvSpPr>
          <p:spPr bwMode="auto">
            <a:xfrm flipH="1">
              <a:off x="4648"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2776" name="Oval 174"/>
            <p:cNvSpPr>
              <a:spLocks noChangeArrowheads="1"/>
            </p:cNvSpPr>
            <p:nvPr/>
          </p:nvSpPr>
          <p:spPr bwMode="auto">
            <a:xfrm flipH="1">
              <a:off x="4776"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72714" name="Text Box 175"/>
          <p:cNvSpPr txBox="1">
            <a:spLocks noChangeArrowheads="1"/>
          </p:cNvSpPr>
          <p:nvPr/>
        </p:nvSpPr>
        <p:spPr bwMode="auto">
          <a:xfrm>
            <a:off x="6172200" y="685800"/>
            <a:ext cx="2667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b="1" u="none">
                <a:solidFill>
                  <a:schemeClr val="accent2"/>
                </a:solidFill>
              </a:rPr>
              <a:t>Data Distribution Examples</a:t>
            </a:r>
          </a:p>
        </p:txBody>
      </p:sp>
      <p:sp>
        <p:nvSpPr>
          <p:cNvPr id="72715" name="Rectangle 176"/>
          <p:cNvSpPr>
            <a:spLocks noChangeArrowheads="1"/>
          </p:cNvSpPr>
          <p:nvPr/>
        </p:nvSpPr>
        <p:spPr bwMode="auto">
          <a:xfrm>
            <a:off x="152400" y="6272213"/>
            <a:ext cx="33845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rPr>
              <a:t>Control Charts</a:t>
            </a:r>
            <a:r>
              <a:rPr lang="en-US" altLang="en-US" sz="2000" i="1" u="none">
                <a:solidFill>
                  <a:schemeClr val="tx2"/>
                </a:solidFill>
              </a:rPr>
              <a:t> </a:t>
            </a:r>
            <a:r>
              <a:rPr lang="en-US" altLang="en-US" sz="2000" u="none">
                <a:solidFill>
                  <a:schemeClr val="tx2"/>
                </a:solidFill>
              </a:rPr>
              <a:t>Interpretation</a:t>
            </a:r>
          </a:p>
        </p:txBody>
      </p:sp>
      <p:sp>
        <p:nvSpPr>
          <p:cNvPr id="72716" name="Text Box 177"/>
          <p:cNvSpPr txBox="1">
            <a:spLocks noChangeArrowheads="1"/>
          </p:cNvSpPr>
          <p:nvPr/>
        </p:nvSpPr>
        <p:spPr bwMode="auto">
          <a:xfrm>
            <a:off x="6934200" y="6324600"/>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solidFill>
                  <a:schemeClr val="tx2"/>
                </a:solidFill>
              </a:rPr>
              <a:t>Variability of Data</a:t>
            </a:r>
          </a:p>
        </p:txBody>
      </p:sp>
      <p:pic>
        <p:nvPicPr>
          <p:cNvPr id="72717" name="Picture 178"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533400"/>
            <a:ext cx="4841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762000" y="228600"/>
            <a:ext cx="8382000" cy="579438"/>
          </a:xfrm>
        </p:spPr>
        <p:txBody>
          <a:bodyPr/>
          <a:lstStyle/>
          <a:p>
            <a:pPr eaLnBrk="1" hangingPunct="1"/>
            <a:r>
              <a:rPr lang="en-US" altLang="en-US"/>
              <a:t>Predictive Six-Sigma</a:t>
            </a:r>
            <a:endParaRPr lang="en-US" altLang="en-US" sz="4000"/>
          </a:p>
        </p:txBody>
      </p:sp>
      <p:grpSp>
        <p:nvGrpSpPr>
          <p:cNvPr id="9219" name="Group 3"/>
          <p:cNvGrpSpPr>
            <a:grpSpLocks/>
          </p:cNvGrpSpPr>
          <p:nvPr/>
        </p:nvGrpSpPr>
        <p:grpSpPr bwMode="auto">
          <a:xfrm>
            <a:off x="1600200" y="1066800"/>
            <a:ext cx="7246938" cy="5119688"/>
            <a:chOff x="1056" y="816"/>
            <a:chExt cx="4564" cy="3225"/>
          </a:xfrm>
        </p:grpSpPr>
        <p:sp>
          <p:nvSpPr>
            <p:cNvPr id="19460" name="Text Box 4"/>
            <p:cNvSpPr txBox="1">
              <a:spLocks noChangeArrowheads="1"/>
            </p:cNvSpPr>
            <p:nvPr/>
          </p:nvSpPr>
          <p:spPr bwMode="auto">
            <a:xfrm>
              <a:off x="1056" y="816"/>
              <a:ext cx="1682" cy="3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30000"/>
                </a:spcBef>
                <a:defRPr/>
              </a:pPr>
              <a:r>
                <a:rPr lang="en-US" sz="4400" b="1" u="none">
                  <a:solidFill>
                    <a:srgbClr val="003399"/>
                  </a:solidFill>
                  <a:effectLst>
                    <a:outerShdw blurRad="38100" dist="38100" dir="2700000" algn="tl">
                      <a:srgbClr val="000000"/>
                    </a:outerShdw>
                  </a:effectLst>
                </a:rPr>
                <a:t>D</a:t>
              </a:r>
              <a:r>
                <a:rPr lang="en-US" sz="4400" b="1" u="none">
                  <a:solidFill>
                    <a:schemeClr val="hlink"/>
                  </a:solidFill>
                  <a:effectLst>
                    <a:outerShdw blurRad="38100" dist="38100" dir="2700000" algn="tl">
                      <a:srgbClr val="000000"/>
                    </a:outerShdw>
                  </a:effectLst>
                </a:rPr>
                <a:t>efine</a:t>
              </a:r>
            </a:p>
            <a:p>
              <a:pPr>
                <a:spcBef>
                  <a:spcPct val="30000"/>
                </a:spcBef>
                <a:defRPr/>
              </a:pPr>
              <a:r>
                <a:rPr lang="en-US" sz="4400" b="1" u="none">
                  <a:solidFill>
                    <a:srgbClr val="003399"/>
                  </a:solidFill>
                  <a:effectLst>
                    <a:outerShdw blurRad="38100" dist="38100" dir="2700000" algn="tl">
                      <a:srgbClr val="000000"/>
                    </a:outerShdw>
                  </a:effectLst>
                </a:rPr>
                <a:t>M</a:t>
              </a:r>
              <a:r>
                <a:rPr lang="en-US" sz="4400" b="1" u="none">
                  <a:solidFill>
                    <a:schemeClr val="hlink"/>
                  </a:solidFill>
                  <a:effectLst>
                    <a:outerShdw blurRad="38100" dist="38100" dir="2700000" algn="tl">
                      <a:srgbClr val="000000"/>
                    </a:outerShdw>
                  </a:effectLst>
                </a:rPr>
                <a:t>easure</a:t>
              </a:r>
            </a:p>
            <a:p>
              <a:pPr>
                <a:spcBef>
                  <a:spcPct val="30000"/>
                </a:spcBef>
                <a:defRPr/>
              </a:pPr>
              <a:r>
                <a:rPr lang="en-US" sz="4400" b="1" u="none">
                  <a:solidFill>
                    <a:srgbClr val="003399"/>
                  </a:solidFill>
                  <a:effectLst>
                    <a:outerShdw blurRad="38100" dist="38100" dir="2700000" algn="tl">
                      <a:srgbClr val="000000"/>
                    </a:outerShdw>
                  </a:effectLst>
                </a:rPr>
                <a:t>A</a:t>
              </a:r>
              <a:r>
                <a:rPr lang="en-US" sz="4400" b="1" u="none">
                  <a:solidFill>
                    <a:schemeClr val="hlink"/>
                  </a:solidFill>
                  <a:effectLst>
                    <a:outerShdw blurRad="38100" dist="38100" dir="2700000" algn="tl">
                      <a:srgbClr val="000000"/>
                    </a:outerShdw>
                  </a:effectLst>
                </a:rPr>
                <a:t>nalyze</a:t>
              </a:r>
            </a:p>
            <a:p>
              <a:pPr>
                <a:spcBef>
                  <a:spcPct val="30000"/>
                </a:spcBef>
                <a:defRPr/>
              </a:pPr>
              <a:r>
                <a:rPr lang="en-US" sz="4400" b="1" u="none">
                  <a:solidFill>
                    <a:srgbClr val="003399"/>
                  </a:solidFill>
                  <a:effectLst>
                    <a:outerShdw blurRad="38100" dist="38100" dir="2700000" algn="tl">
                      <a:srgbClr val="000000"/>
                    </a:outerShdw>
                  </a:effectLst>
                </a:rPr>
                <a:t>I</a:t>
              </a:r>
              <a:r>
                <a:rPr lang="en-US" sz="4400" b="1" u="none">
                  <a:solidFill>
                    <a:schemeClr val="hlink"/>
                  </a:solidFill>
                  <a:effectLst>
                    <a:outerShdw blurRad="38100" dist="38100" dir="2700000" algn="tl">
                      <a:srgbClr val="000000"/>
                    </a:outerShdw>
                  </a:effectLst>
                </a:rPr>
                <a:t>mprove</a:t>
              </a:r>
            </a:p>
            <a:p>
              <a:pPr>
                <a:spcBef>
                  <a:spcPct val="30000"/>
                </a:spcBef>
                <a:defRPr/>
              </a:pPr>
              <a:r>
                <a:rPr lang="en-US" sz="4400" b="1" u="none">
                  <a:solidFill>
                    <a:srgbClr val="003399"/>
                  </a:solidFill>
                  <a:effectLst>
                    <a:outerShdw blurRad="38100" dist="38100" dir="2700000" algn="tl">
                      <a:srgbClr val="000000"/>
                    </a:outerShdw>
                  </a:effectLst>
                </a:rPr>
                <a:t>C</a:t>
              </a:r>
              <a:r>
                <a:rPr lang="en-US" sz="4400" b="1" u="none">
                  <a:solidFill>
                    <a:schemeClr val="hlink"/>
                  </a:solidFill>
                  <a:effectLst>
                    <a:outerShdw blurRad="38100" dist="38100" dir="2700000" algn="tl">
                      <a:srgbClr val="000000"/>
                    </a:outerShdw>
                  </a:effectLst>
                </a:rPr>
                <a:t>ontrol</a:t>
              </a:r>
            </a:p>
            <a:p>
              <a:pPr>
                <a:spcBef>
                  <a:spcPct val="30000"/>
                </a:spcBef>
                <a:defRPr/>
              </a:pPr>
              <a:r>
                <a:rPr lang="en-US" sz="4400" b="1" u="none">
                  <a:solidFill>
                    <a:srgbClr val="003399"/>
                  </a:solidFill>
                  <a:effectLst>
                    <a:outerShdw blurRad="38100" dist="38100" dir="2700000" algn="tl">
                      <a:srgbClr val="000000"/>
                    </a:outerShdw>
                  </a:effectLst>
                </a:rPr>
                <a:t>R</a:t>
              </a:r>
              <a:r>
                <a:rPr lang="en-US" sz="4400" b="1" u="none">
                  <a:solidFill>
                    <a:schemeClr val="hlink"/>
                  </a:solidFill>
                  <a:effectLst>
                    <a:outerShdw blurRad="38100" dist="38100" dir="2700000" algn="tl">
                      <a:srgbClr val="000000"/>
                    </a:outerShdw>
                  </a:effectLst>
                </a:rPr>
                <a:t>eplicate</a:t>
              </a:r>
            </a:p>
          </p:txBody>
        </p:sp>
        <p:sp>
          <p:nvSpPr>
            <p:cNvPr id="9222" name="Line 5"/>
            <p:cNvSpPr>
              <a:spLocks noChangeShapeType="1"/>
            </p:cNvSpPr>
            <p:nvPr/>
          </p:nvSpPr>
          <p:spPr bwMode="auto">
            <a:xfrm>
              <a:off x="1152" y="3552"/>
              <a:ext cx="1248" cy="0"/>
            </a:xfrm>
            <a:prstGeom prst="line">
              <a:avLst/>
            </a:prstGeom>
            <a:noFill/>
            <a:ln w="9525">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Text Box 6"/>
            <p:cNvSpPr txBox="1">
              <a:spLocks noChangeArrowheads="1"/>
            </p:cNvSpPr>
            <p:nvPr/>
          </p:nvSpPr>
          <p:spPr bwMode="auto">
            <a:xfrm>
              <a:off x="2834" y="912"/>
              <a:ext cx="2548" cy="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70000"/>
                </a:lnSpc>
                <a:spcBef>
                  <a:spcPct val="30000"/>
                </a:spcBef>
              </a:pPr>
              <a:r>
                <a:rPr lang="en-US" altLang="en-US" sz="1400" b="1" u="none"/>
                <a:t>Predictive 6-Sigma is the DMAIC process with</a:t>
              </a:r>
            </a:p>
            <a:p>
              <a:pPr eaLnBrk="1" hangingPunct="1">
                <a:lnSpc>
                  <a:spcPct val="70000"/>
                </a:lnSpc>
                <a:spcBef>
                  <a:spcPct val="30000"/>
                </a:spcBef>
              </a:pPr>
              <a:r>
                <a:rPr lang="en-US" altLang="en-US" sz="1400" b="1" u="none"/>
                <a:t>the “Define” stage being the identification of</a:t>
              </a:r>
            </a:p>
            <a:p>
              <a:pPr eaLnBrk="1" hangingPunct="1">
                <a:lnSpc>
                  <a:spcPct val="70000"/>
                </a:lnSpc>
                <a:spcBef>
                  <a:spcPct val="30000"/>
                </a:spcBef>
              </a:pPr>
              <a:r>
                <a:rPr lang="en-US" altLang="en-US" sz="1400" b="1" u="none"/>
                <a:t>CC’s, SC’s and Process HIC’s.</a:t>
              </a:r>
            </a:p>
          </p:txBody>
        </p:sp>
        <p:sp>
          <p:nvSpPr>
            <p:cNvPr id="9224" name="Text Box 7"/>
            <p:cNvSpPr txBox="1">
              <a:spLocks noChangeArrowheads="1"/>
            </p:cNvSpPr>
            <p:nvPr/>
          </p:nvSpPr>
          <p:spPr bwMode="auto">
            <a:xfrm>
              <a:off x="2832" y="2594"/>
              <a:ext cx="2484" cy="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70000"/>
                </a:lnSpc>
                <a:spcBef>
                  <a:spcPct val="30000"/>
                </a:spcBef>
              </a:pPr>
              <a:r>
                <a:rPr lang="en-US" altLang="en-US" sz="1400" b="1" u="none"/>
                <a:t>Continuous Improvement through Variability</a:t>
              </a:r>
            </a:p>
            <a:p>
              <a:pPr eaLnBrk="1" hangingPunct="1">
                <a:lnSpc>
                  <a:spcPct val="70000"/>
                </a:lnSpc>
                <a:spcBef>
                  <a:spcPct val="30000"/>
                </a:spcBef>
              </a:pPr>
              <a:r>
                <a:rPr lang="en-US" altLang="en-US" sz="1400" b="1" u="none"/>
                <a:t>Reduction.</a:t>
              </a:r>
            </a:p>
          </p:txBody>
        </p:sp>
        <p:sp>
          <p:nvSpPr>
            <p:cNvPr id="9225" name="Text Box 8"/>
            <p:cNvSpPr txBox="1">
              <a:spLocks noChangeArrowheads="1"/>
            </p:cNvSpPr>
            <p:nvPr/>
          </p:nvSpPr>
          <p:spPr bwMode="auto">
            <a:xfrm>
              <a:off x="2832" y="3084"/>
              <a:ext cx="2788" cy="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70000"/>
                </a:lnSpc>
                <a:spcBef>
                  <a:spcPct val="30000"/>
                </a:spcBef>
              </a:pPr>
              <a:r>
                <a:rPr lang="en-US" altLang="en-US" sz="1400" b="1" u="none"/>
                <a:t>Definition of Quality Procedures and requirements</a:t>
              </a:r>
            </a:p>
            <a:p>
              <a:pPr eaLnBrk="1" hangingPunct="1">
                <a:lnSpc>
                  <a:spcPct val="70000"/>
                </a:lnSpc>
                <a:spcBef>
                  <a:spcPct val="30000"/>
                </a:spcBef>
              </a:pPr>
              <a:r>
                <a:rPr lang="en-US" altLang="en-US" sz="1400" b="1" u="none"/>
                <a:t>to control all “significant” sources of variation.</a:t>
              </a:r>
            </a:p>
          </p:txBody>
        </p:sp>
        <p:sp>
          <p:nvSpPr>
            <p:cNvPr id="9226" name="Line 9"/>
            <p:cNvSpPr>
              <a:spLocks noChangeShapeType="1"/>
            </p:cNvSpPr>
            <p:nvPr/>
          </p:nvSpPr>
          <p:spPr bwMode="auto">
            <a:xfrm flipH="1" flipV="1">
              <a:off x="2304" y="1104"/>
              <a:ext cx="528" cy="0"/>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7" name="Line 10"/>
            <p:cNvSpPr>
              <a:spLocks noChangeShapeType="1"/>
            </p:cNvSpPr>
            <p:nvPr/>
          </p:nvSpPr>
          <p:spPr bwMode="auto">
            <a:xfrm flipH="1">
              <a:off x="2592" y="2736"/>
              <a:ext cx="240" cy="0"/>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8" name="Line 11"/>
            <p:cNvSpPr>
              <a:spLocks noChangeShapeType="1"/>
            </p:cNvSpPr>
            <p:nvPr/>
          </p:nvSpPr>
          <p:spPr bwMode="auto">
            <a:xfrm flipH="1">
              <a:off x="2448" y="3288"/>
              <a:ext cx="384" cy="0"/>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9" name="Text Box 12"/>
            <p:cNvSpPr txBox="1">
              <a:spLocks noChangeArrowheads="1"/>
            </p:cNvSpPr>
            <p:nvPr/>
          </p:nvSpPr>
          <p:spPr bwMode="auto">
            <a:xfrm>
              <a:off x="2832" y="1776"/>
              <a:ext cx="2570" cy="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70000"/>
                </a:lnSpc>
                <a:spcBef>
                  <a:spcPct val="30000"/>
                </a:spcBef>
              </a:pPr>
              <a:r>
                <a:rPr lang="en-US" altLang="en-US" sz="1400" b="1" u="none"/>
                <a:t>SPC and Control Charting.  Quality Index </a:t>
              </a:r>
            </a:p>
            <a:p>
              <a:pPr eaLnBrk="1" hangingPunct="1">
                <a:lnSpc>
                  <a:spcPct val="70000"/>
                </a:lnSpc>
                <a:spcBef>
                  <a:spcPct val="30000"/>
                </a:spcBef>
              </a:pPr>
              <a:r>
                <a:rPr lang="en-US" altLang="en-US" sz="1400" b="1" u="none"/>
                <a:t>supported by a Stable and In-Control Process.</a:t>
              </a:r>
            </a:p>
          </p:txBody>
        </p:sp>
        <p:sp>
          <p:nvSpPr>
            <p:cNvPr id="9230" name="Line 13"/>
            <p:cNvSpPr>
              <a:spLocks noChangeShapeType="1"/>
            </p:cNvSpPr>
            <p:nvPr/>
          </p:nvSpPr>
          <p:spPr bwMode="auto">
            <a:xfrm flipH="1">
              <a:off x="2592" y="1920"/>
              <a:ext cx="288" cy="286"/>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1" name="Line 14"/>
            <p:cNvSpPr>
              <a:spLocks noChangeShapeType="1"/>
            </p:cNvSpPr>
            <p:nvPr/>
          </p:nvSpPr>
          <p:spPr bwMode="auto">
            <a:xfrm flipH="1" flipV="1">
              <a:off x="2592" y="1632"/>
              <a:ext cx="288" cy="288"/>
            </a:xfrm>
            <a:prstGeom prst="line">
              <a:avLst/>
            </a:prstGeom>
            <a:noFill/>
            <a:ln w="952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220" name="Text Box 15"/>
          <p:cNvSpPr txBox="1">
            <a:spLocks noChangeArrowheads="1"/>
          </p:cNvSpPr>
          <p:nvPr/>
        </p:nvSpPr>
        <p:spPr bwMode="auto">
          <a:xfrm>
            <a:off x="6965950" y="6491288"/>
            <a:ext cx="2178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b="1" u="none">
                <a:solidFill>
                  <a:schemeClr val="bg2"/>
                </a:solidFill>
                <a:latin typeface="Comic Sans MS" panose="030F0702030302020204" pitchFamily="66" charset="0"/>
              </a:rPr>
              <a:t>6-Sigma (DMAIC)</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85800" y="152400"/>
            <a:ext cx="7772400" cy="1143000"/>
          </a:xfrm>
        </p:spPr>
        <p:txBody>
          <a:bodyPr/>
          <a:lstStyle/>
          <a:p>
            <a:pPr eaLnBrk="1" hangingPunct="1"/>
            <a:r>
              <a:rPr lang="en-US" altLang="en-US" sz="4000"/>
              <a:t>Analyzes of the Shape of Data</a:t>
            </a:r>
          </a:p>
        </p:txBody>
      </p:sp>
      <p:graphicFrame>
        <p:nvGraphicFramePr>
          <p:cNvPr id="73731" name="Object 3"/>
          <p:cNvGraphicFramePr>
            <a:graphicFrameLocks noChangeAspect="1"/>
          </p:cNvGraphicFramePr>
          <p:nvPr/>
        </p:nvGraphicFramePr>
        <p:xfrm>
          <a:off x="762000" y="1300163"/>
          <a:ext cx="4495800" cy="2128837"/>
        </p:xfrm>
        <a:graphic>
          <a:graphicData uri="http://schemas.openxmlformats.org/presentationml/2006/ole">
            <mc:AlternateContent xmlns:mc="http://schemas.openxmlformats.org/markup-compatibility/2006">
              <mc:Choice xmlns:v="urn:schemas-microsoft-com:vml" Requires="v">
                <p:oleObj spid="_x0000_s73756" name="Chart" r:id="rId4" imgW="3600688" imgH="1705213" progId="Excel.Chart.8">
                  <p:embed/>
                </p:oleObj>
              </mc:Choice>
              <mc:Fallback>
                <p:oleObj name="Chart" r:id="rId4" imgW="3600688" imgH="1705213" progId="Excel.Chart.8">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300163"/>
                        <a:ext cx="4495800" cy="212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2" name="Object 4"/>
          <p:cNvGraphicFramePr>
            <a:graphicFrameLocks noChangeAspect="1"/>
          </p:cNvGraphicFramePr>
          <p:nvPr/>
        </p:nvGraphicFramePr>
        <p:xfrm>
          <a:off x="3810000" y="1676400"/>
          <a:ext cx="5029200" cy="2106613"/>
        </p:xfrm>
        <a:graphic>
          <a:graphicData uri="http://schemas.openxmlformats.org/presentationml/2006/ole">
            <mc:AlternateContent xmlns:mc="http://schemas.openxmlformats.org/markup-compatibility/2006">
              <mc:Choice xmlns:v="urn:schemas-microsoft-com:vml" Requires="v">
                <p:oleObj spid="_x0000_s73757" name="Chart" r:id="rId6" imgW="4067413" imgH="1705213" progId="Excel.Chart.8">
                  <p:embed/>
                </p:oleObj>
              </mc:Choice>
              <mc:Fallback>
                <p:oleObj name="Chart" r:id="rId6" imgW="4067413" imgH="1705213" progId="Excel.Chart.8">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0000" y="1676400"/>
                        <a:ext cx="5029200" cy="210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3" name="Object 5"/>
          <p:cNvGraphicFramePr>
            <a:graphicFrameLocks noChangeAspect="1"/>
          </p:cNvGraphicFramePr>
          <p:nvPr/>
        </p:nvGraphicFramePr>
        <p:xfrm>
          <a:off x="381000" y="3328988"/>
          <a:ext cx="4495800" cy="2128837"/>
        </p:xfrm>
        <a:graphic>
          <a:graphicData uri="http://schemas.openxmlformats.org/presentationml/2006/ole">
            <mc:AlternateContent xmlns:mc="http://schemas.openxmlformats.org/markup-compatibility/2006">
              <mc:Choice xmlns:v="urn:schemas-microsoft-com:vml" Requires="v">
                <p:oleObj spid="_x0000_s73758" name="Chart" r:id="rId8" imgW="3600688" imgH="1705213" progId="Excel.Chart.8">
                  <p:embed/>
                </p:oleObj>
              </mc:Choice>
              <mc:Fallback>
                <p:oleObj name="Chart" r:id="rId8" imgW="3600688" imgH="1705213" progId="Excel.Chart.8">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1000" y="3328988"/>
                        <a:ext cx="4495800" cy="2128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3734" name="Text Box 6"/>
          <p:cNvSpPr txBox="1">
            <a:spLocks noChangeArrowheads="1"/>
          </p:cNvSpPr>
          <p:nvPr/>
        </p:nvSpPr>
        <p:spPr bwMode="auto">
          <a:xfrm>
            <a:off x="4267200" y="3429000"/>
            <a:ext cx="4114800" cy="2657475"/>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latin typeface="Times New Roman" panose="02020603050405020304" pitchFamily="18" charset="0"/>
              </a:rPr>
              <a:t>Analyzing the shape of the data which can be discerned by creating a run chart helps to determine frequency of data collection. </a:t>
            </a:r>
            <a:r>
              <a:rPr lang="en-US" altLang="en-US" sz="2400" b="1" u="none">
                <a:solidFill>
                  <a:schemeClr val="accent2"/>
                </a:solidFill>
                <a:latin typeface="Times New Roman" panose="02020603050405020304" pitchFamily="18" charset="0"/>
              </a:rPr>
              <a:t>It also allow for control point and data collection point analysis…</a:t>
            </a:r>
          </a:p>
        </p:txBody>
      </p:sp>
      <p:sp>
        <p:nvSpPr>
          <p:cNvPr id="73735" name="Rectangle 7"/>
          <p:cNvSpPr>
            <a:spLocks noChangeArrowheads="1"/>
          </p:cNvSpPr>
          <p:nvPr/>
        </p:nvSpPr>
        <p:spPr bwMode="auto">
          <a:xfrm>
            <a:off x="381000" y="6248400"/>
            <a:ext cx="33845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u="none">
                <a:solidFill>
                  <a:schemeClr val="tx2"/>
                </a:solidFill>
              </a:rPr>
              <a:t>Control Charts Interpretation</a:t>
            </a:r>
          </a:p>
        </p:txBody>
      </p:sp>
      <p:sp>
        <p:nvSpPr>
          <p:cNvPr id="73736" name="Text Box 8"/>
          <p:cNvSpPr txBox="1">
            <a:spLocks noChangeArrowheads="1"/>
          </p:cNvSpPr>
          <p:nvPr/>
        </p:nvSpPr>
        <p:spPr bwMode="auto">
          <a:xfrm>
            <a:off x="6934200" y="6248400"/>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solidFill>
                  <a:schemeClr val="tx2"/>
                </a:solidFill>
              </a:rPr>
              <a:t>Shape of Data</a:t>
            </a:r>
          </a:p>
        </p:txBody>
      </p:sp>
      <p:pic>
        <p:nvPicPr>
          <p:cNvPr id="73737" name="Picture 9" descr="CALC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9600" y="381000"/>
            <a:ext cx="4841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2743200" y="0"/>
            <a:ext cx="5410200" cy="1143000"/>
          </a:xfrm>
        </p:spPr>
        <p:txBody>
          <a:bodyPr/>
          <a:lstStyle/>
          <a:p>
            <a:pPr algn="l" eaLnBrk="1" hangingPunct="1"/>
            <a:r>
              <a:rPr lang="en-US" altLang="en-US" sz="4000"/>
              <a:t>Central Limit Theorem</a:t>
            </a:r>
          </a:p>
        </p:txBody>
      </p:sp>
      <p:grpSp>
        <p:nvGrpSpPr>
          <p:cNvPr id="74755" name="Group 175"/>
          <p:cNvGrpSpPr>
            <a:grpSpLocks/>
          </p:cNvGrpSpPr>
          <p:nvPr/>
        </p:nvGrpSpPr>
        <p:grpSpPr bwMode="auto">
          <a:xfrm>
            <a:off x="247650" y="3505200"/>
            <a:ext cx="8112125" cy="2667000"/>
            <a:chOff x="432" y="2160"/>
            <a:chExt cx="4867" cy="1680"/>
          </a:xfrm>
        </p:grpSpPr>
        <p:sp>
          <p:nvSpPr>
            <p:cNvPr id="74976" name="AutoShape 176"/>
            <p:cNvSpPr>
              <a:spLocks noChangeArrowheads="1"/>
            </p:cNvSpPr>
            <p:nvPr/>
          </p:nvSpPr>
          <p:spPr bwMode="auto">
            <a:xfrm rot="-653040">
              <a:off x="2913" y="3443"/>
              <a:ext cx="2386" cy="302"/>
            </a:xfrm>
            <a:prstGeom prst="curvedUpArrow">
              <a:avLst>
                <a:gd name="adj1" fmla="val 158013"/>
                <a:gd name="adj2" fmla="val 316026"/>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77" name="Oval 177"/>
            <p:cNvSpPr>
              <a:spLocks noChangeArrowheads="1"/>
            </p:cNvSpPr>
            <p:nvPr/>
          </p:nvSpPr>
          <p:spPr bwMode="auto">
            <a:xfrm>
              <a:off x="432" y="2160"/>
              <a:ext cx="3456" cy="1680"/>
            </a:xfrm>
            <a:prstGeom prst="ellipse">
              <a:avLst/>
            </a:prstGeom>
            <a:solidFill>
              <a:schemeClr val="bg1"/>
            </a:solidFill>
            <a:ln w="28575">
              <a:solidFill>
                <a:srgbClr val="000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74756" name="Text Box 178"/>
          <p:cNvSpPr txBox="1">
            <a:spLocks noChangeArrowheads="1"/>
          </p:cNvSpPr>
          <p:nvPr/>
        </p:nvSpPr>
        <p:spPr bwMode="auto">
          <a:xfrm>
            <a:off x="2370138" y="6245225"/>
            <a:ext cx="6521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b="1" u="none">
                <a:solidFill>
                  <a:schemeClr val="bg2"/>
                </a:solidFill>
                <a:latin typeface="Times New Roman" panose="02020603050405020304" pitchFamily="18" charset="0"/>
              </a:rPr>
              <a:t>This allows us to rely on SAMPLE DATA to make DECISIONS?</a:t>
            </a:r>
          </a:p>
        </p:txBody>
      </p:sp>
      <p:grpSp>
        <p:nvGrpSpPr>
          <p:cNvPr id="74757" name="Group 179"/>
          <p:cNvGrpSpPr>
            <a:grpSpLocks/>
          </p:cNvGrpSpPr>
          <p:nvPr/>
        </p:nvGrpSpPr>
        <p:grpSpPr bwMode="auto">
          <a:xfrm>
            <a:off x="1366838" y="3657600"/>
            <a:ext cx="2640012" cy="558800"/>
            <a:chOff x="480" y="2240"/>
            <a:chExt cx="2160" cy="592"/>
          </a:xfrm>
        </p:grpSpPr>
        <p:sp>
          <p:nvSpPr>
            <p:cNvPr id="74946" name="Line 180"/>
            <p:cNvSpPr>
              <a:spLocks noChangeShapeType="1"/>
            </p:cNvSpPr>
            <p:nvPr/>
          </p:nvSpPr>
          <p:spPr bwMode="auto">
            <a:xfrm>
              <a:off x="480" y="2832"/>
              <a:ext cx="21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947" name="Freeform 181"/>
            <p:cNvSpPr>
              <a:spLocks/>
            </p:cNvSpPr>
            <p:nvPr/>
          </p:nvSpPr>
          <p:spPr bwMode="auto">
            <a:xfrm>
              <a:off x="800" y="2254"/>
              <a:ext cx="576" cy="560"/>
            </a:xfrm>
            <a:custGeom>
              <a:avLst/>
              <a:gdLst>
                <a:gd name="T0" fmla="*/ 576 w 576"/>
                <a:gd name="T1" fmla="*/ 2 h 560"/>
                <a:gd name="T2" fmla="*/ 483 w 576"/>
                <a:gd name="T3" fmla="*/ 5 h 560"/>
                <a:gd name="T4" fmla="*/ 440 w 576"/>
                <a:gd name="T5" fmla="*/ 30 h 560"/>
                <a:gd name="T6" fmla="*/ 373 w 576"/>
                <a:gd name="T7" fmla="*/ 98 h 560"/>
                <a:gd name="T8" fmla="*/ 322 w 576"/>
                <a:gd name="T9" fmla="*/ 259 h 560"/>
                <a:gd name="T10" fmla="*/ 271 w 576"/>
                <a:gd name="T11" fmla="*/ 403 h 560"/>
                <a:gd name="T12" fmla="*/ 246 w 576"/>
                <a:gd name="T13" fmla="*/ 522 h 560"/>
                <a:gd name="T14" fmla="*/ 161 w 576"/>
                <a:gd name="T15" fmla="*/ 555 h 560"/>
                <a:gd name="T16" fmla="*/ 0 w 576"/>
                <a:gd name="T17" fmla="*/ 555 h 5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 h="560">
                  <a:moveTo>
                    <a:pt x="576" y="2"/>
                  </a:moveTo>
                  <a:cubicBezTo>
                    <a:pt x="541" y="1"/>
                    <a:pt x="506" y="0"/>
                    <a:pt x="483" y="5"/>
                  </a:cubicBezTo>
                  <a:cubicBezTo>
                    <a:pt x="460" y="10"/>
                    <a:pt x="458" y="15"/>
                    <a:pt x="440" y="30"/>
                  </a:cubicBezTo>
                  <a:cubicBezTo>
                    <a:pt x="422" y="45"/>
                    <a:pt x="393" y="60"/>
                    <a:pt x="373" y="98"/>
                  </a:cubicBezTo>
                  <a:cubicBezTo>
                    <a:pt x="353" y="136"/>
                    <a:pt x="339" y="208"/>
                    <a:pt x="322" y="259"/>
                  </a:cubicBezTo>
                  <a:cubicBezTo>
                    <a:pt x="305" y="310"/>
                    <a:pt x="284" y="359"/>
                    <a:pt x="271" y="403"/>
                  </a:cubicBezTo>
                  <a:cubicBezTo>
                    <a:pt x="258" y="447"/>
                    <a:pt x="264" y="497"/>
                    <a:pt x="246" y="522"/>
                  </a:cubicBezTo>
                  <a:cubicBezTo>
                    <a:pt x="228" y="547"/>
                    <a:pt x="202" y="550"/>
                    <a:pt x="161" y="555"/>
                  </a:cubicBezTo>
                  <a:cubicBezTo>
                    <a:pt x="120" y="560"/>
                    <a:pt x="27" y="551"/>
                    <a:pt x="0" y="555"/>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948" name="Freeform 182"/>
            <p:cNvSpPr>
              <a:spLocks/>
            </p:cNvSpPr>
            <p:nvPr/>
          </p:nvSpPr>
          <p:spPr bwMode="auto">
            <a:xfrm>
              <a:off x="1376" y="2256"/>
              <a:ext cx="1120" cy="562"/>
            </a:xfrm>
            <a:custGeom>
              <a:avLst/>
              <a:gdLst>
                <a:gd name="T0" fmla="*/ 0 w 1000"/>
                <a:gd name="T1" fmla="*/ 0 h 511"/>
                <a:gd name="T2" fmla="*/ 170 w 1000"/>
                <a:gd name="T3" fmla="*/ 107 h 511"/>
                <a:gd name="T4" fmla="*/ 340 w 1000"/>
                <a:gd name="T5" fmla="*/ 403 h 511"/>
                <a:gd name="T6" fmla="*/ 796 w 1000"/>
                <a:gd name="T7" fmla="*/ 577 h 511"/>
                <a:gd name="T8" fmla="*/ 1084 w 1000"/>
                <a:gd name="T9" fmla="*/ 608 h 511"/>
                <a:gd name="T10" fmla="*/ 1254 w 1000"/>
                <a:gd name="T11" fmla="*/ 618 h 5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511">
                  <a:moveTo>
                    <a:pt x="0" y="0"/>
                  </a:moveTo>
                  <a:cubicBezTo>
                    <a:pt x="45" y="16"/>
                    <a:pt x="91" y="33"/>
                    <a:pt x="136" y="88"/>
                  </a:cubicBezTo>
                  <a:cubicBezTo>
                    <a:pt x="181" y="143"/>
                    <a:pt x="188" y="268"/>
                    <a:pt x="271" y="333"/>
                  </a:cubicBezTo>
                  <a:cubicBezTo>
                    <a:pt x="354" y="398"/>
                    <a:pt x="536" y="449"/>
                    <a:pt x="635" y="477"/>
                  </a:cubicBezTo>
                  <a:cubicBezTo>
                    <a:pt x="734" y="505"/>
                    <a:pt x="803" y="497"/>
                    <a:pt x="864" y="503"/>
                  </a:cubicBezTo>
                  <a:cubicBezTo>
                    <a:pt x="925" y="509"/>
                    <a:pt x="962" y="510"/>
                    <a:pt x="1000" y="511"/>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74949" name="Group 183"/>
            <p:cNvGrpSpPr>
              <a:grpSpLocks/>
            </p:cNvGrpSpPr>
            <p:nvPr/>
          </p:nvGrpSpPr>
          <p:grpSpPr bwMode="auto">
            <a:xfrm>
              <a:off x="1008" y="2240"/>
              <a:ext cx="1392" cy="584"/>
              <a:chOff x="1008" y="2480"/>
              <a:chExt cx="1392" cy="584"/>
            </a:xfrm>
          </p:grpSpPr>
          <p:sp>
            <p:nvSpPr>
              <p:cNvPr id="74950" name="Oval 184"/>
              <p:cNvSpPr>
                <a:spLocks noChangeArrowheads="1"/>
              </p:cNvSpPr>
              <p:nvPr/>
            </p:nvSpPr>
            <p:spPr bwMode="auto">
              <a:xfrm>
                <a:off x="1128"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51" name="Oval 185"/>
              <p:cNvSpPr>
                <a:spLocks noChangeArrowheads="1"/>
              </p:cNvSpPr>
              <p:nvPr/>
            </p:nvSpPr>
            <p:spPr bwMode="auto">
              <a:xfrm>
                <a:off x="1128"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52" name="Oval 186"/>
              <p:cNvSpPr>
                <a:spLocks noChangeArrowheads="1"/>
              </p:cNvSpPr>
              <p:nvPr/>
            </p:nvSpPr>
            <p:spPr bwMode="auto">
              <a:xfrm>
                <a:off x="1128" y="2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53" name="Oval 187"/>
              <p:cNvSpPr>
                <a:spLocks noChangeArrowheads="1"/>
              </p:cNvSpPr>
              <p:nvPr/>
            </p:nvSpPr>
            <p:spPr bwMode="auto">
              <a:xfrm>
                <a:off x="1128" y="2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54" name="Oval 188"/>
              <p:cNvSpPr>
                <a:spLocks noChangeArrowheads="1"/>
              </p:cNvSpPr>
              <p:nvPr/>
            </p:nvSpPr>
            <p:spPr bwMode="auto">
              <a:xfrm>
                <a:off x="1256"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55" name="Oval 189"/>
              <p:cNvSpPr>
                <a:spLocks noChangeArrowheads="1"/>
              </p:cNvSpPr>
              <p:nvPr/>
            </p:nvSpPr>
            <p:spPr bwMode="auto">
              <a:xfrm>
                <a:off x="1256"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56" name="Oval 190"/>
              <p:cNvSpPr>
                <a:spLocks noChangeArrowheads="1"/>
              </p:cNvSpPr>
              <p:nvPr/>
            </p:nvSpPr>
            <p:spPr bwMode="auto">
              <a:xfrm>
                <a:off x="1256" y="27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57" name="Oval 191"/>
              <p:cNvSpPr>
                <a:spLocks noChangeArrowheads="1"/>
              </p:cNvSpPr>
              <p:nvPr/>
            </p:nvSpPr>
            <p:spPr bwMode="auto">
              <a:xfrm>
                <a:off x="1256" y="26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58" name="Oval 192"/>
              <p:cNvSpPr>
                <a:spLocks noChangeArrowheads="1"/>
              </p:cNvSpPr>
              <p:nvPr/>
            </p:nvSpPr>
            <p:spPr bwMode="auto">
              <a:xfrm>
                <a:off x="1256" y="2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59" name="Oval 193"/>
              <p:cNvSpPr>
                <a:spLocks noChangeArrowheads="1"/>
              </p:cNvSpPr>
              <p:nvPr/>
            </p:nvSpPr>
            <p:spPr bwMode="auto">
              <a:xfrm>
                <a:off x="1392"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0" name="Oval 194"/>
              <p:cNvSpPr>
                <a:spLocks noChangeArrowheads="1"/>
              </p:cNvSpPr>
              <p:nvPr/>
            </p:nvSpPr>
            <p:spPr bwMode="auto">
              <a:xfrm>
                <a:off x="1392"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1" name="Oval 195"/>
              <p:cNvSpPr>
                <a:spLocks noChangeArrowheads="1"/>
              </p:cNvSpPr>
              <p:nvPr/>
            </p:nvSpPr>
            <p:spPr bwMode="auto">
              <a:xfrm>
                <a:off x="1392" y="27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2" name="Oval 196"/>
              <p:cNvSpPr>
                <a:spLocks noChangeArrowheads="1"/>
              </p:cNvSpPr>
              <p:nvPr/>
            </p:nvSpPr>
            <p:spPr bwMode="auto">
              <a:xfrm>
                <a:off x="1392" y="26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3" name="Oval 197"/>
              <p:cNvSpPr>
                <a:spLocks noChangeArrowheads="1"/>
              </p:cNvSpPr>
              <p:nvPr/>
            </p:nvSpPr>
            <p:spPr bwMode="auto">
              <a:xfrm>
                <a:off x="1392" y="2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4" name="Oval 198"/>
              <p:cNvSpPr>
                <a:spLocks noChangeArrowheads="1"/>
              </p:cNvSpPr>
              <p:nvPr/>
            </p:nvSpPr>
            <p:spPr bwMode="auto">
              <a:xfrm>
                <a:off x="1520"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5" name="Oval 199"/>
              <p:cNvSpPr>
                <a:spLocks noChangeArrowheads="1"/>
              </p:cNvSpPr>
              <p:nvPr/>
            </p:nvSpPr>
            <p:spPr bwMode="auto">
              <a:xfrm>
                <a:off x="1640"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6" name="Oval 200"/>
              <p:cNvSpPr>
                <a:spLocks noChangeArrowheads="1"/>
              </p:cNvSpPr>
              <p:nvPr/>
            </p:nvSpPr>
            <p:spPr bwMode="auto">
              <a:xfrm>
                <a:off x="1640"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7" name="Oval 201"/>
              <p:cNvSpPr>
                <a:spLocks noChangeArrowheads="1"/>
              </p:cNvSpPr>
              <p:nvPr/>
            </p:nvSpPr>
            <p:spPr bwMode="auto">
              <a:xfrm>
                <a:off x="1776"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8" name="Oval 202"/>
              <p:cNvSpPr>
                <a:spLocks noChangeArrowheads="1"/>
              </p:cNvSpPr>
              <p:nvPr/>
            </p:nvSpPr>
            <p:spPr bwMode="auto">
              <a:xfrm>
                <a:off x="1008"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69" name="Oval 203"/>
              <p:cNvSpPr>
                <a:spLocks noChangeArrowheads="1"/>
              </p:cNvSpPr>
              <p:nvPr/>
            </p:nvSpPr>
            <p:spPr bwMode="auto">
              <a:xfrm>
                <a:off x="1008"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70" name="Oval 204"/>
              <p:cNvSpPr>
                <a:spLocks noChangeArrowheads="1"/>
              </p:cNvSpPr>
              <p:nvPr/>
            </p:nvSpPr>
            <p:spPr bwMode="auto">
              <a:xfrm>
                <a:off x="1520"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71" name="Oval 205"/>
              <p:cNvSpPr>
                <a:spLocks noChangeArrowheads="1"/>
              </p:cNvSpPr>
              <p:nvPr/>
            </p:nvSpPr>
            <p:spPr bwMode="auto">
              <a:xfrm>
                <a:off x="1520" y="2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72" name="Oval 206"/>
              <p:cNvSpPr>
                <a:spLocks noChangeArrowheads="1"/>
              </p:cNvSpPr>
              <p:nvPr/>
            </p:nvSpPr>
            <p:spPr bwMode="auto">
              <a:xfrm>
                <a:off x="1904"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73" name="Oval 207"/>
              <p:cNvSpPr>
                <a:spLocks noChangeArrowheads="1"/>
              </p:cNvSpPr>
              <p:nvPr/>
            </p:nvSpPr>
            <p:spPr bwMode="auto">
              <a:xfrm>
                <a:off x="2040"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74" name="Oval 208"/>
              <p:cNvSpPr>
                <a:spLocks noChangeArrowheads="1"/>
              </p:cNvSpPr>
              <p:nvPr/>
            </p:nvSpPr>
            <p:spPr bwMode="auto">
              <a:xfrm>
                <a:off x="2168" y="29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75" name="Oval 209"/>
              <p:cNvSpPr>
                <a:spLocks noChangeArrowheads="1"/>
              </p:cNvSpPr>
              <p:nvPr/>
            </p:nvSpPr>
            <p:spPr bwMode="auto">
              <a:xfrm>
                <a:off x="2304" y="29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grpSp>
      <p:sp>
        <p:nvSpPr>
          <p:cNvPr id="99538" name="Text Box 210"/>
          <p:cNvSpPr txBox="1">
            <a:spLocks noChangeArrowheads="1"/>
          </p:cNvSpPr>
          <p:nvPr/>
        </p:nvSpPr>
        <p:spPr bwMode="auto">
          <a:xfrm>
            <a:off x="3448050" y="4953000"/>
            <a:ext cx="20129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000">
                <a:effectLst>
                  <a:outerShdw blurRad="38100" dist="38100" dir="2700000" algn="tl">
                    <a:srgbClr val="FFFFFF"/>
                  </a:outerShdw>
                </a:effectLst>
                <a:latin typeface="Comic Sans MS" pitchFamily="66" charset="0"/>
              </a:rPr>
              <a:t>Population Data</a:t>
            </a:r>
          </a:p>
        </p:txBody>
      </p:sp>
      <p:grpSp>
        <p:nvGrpSpPr>
          <p:cNvPr id="74759" name="Group 211"/>
          <p:cNvGrpSpPr>
            <a:grpSpLocks/>
          </p:cNvGrpSpPr>
          <p:nvPr/>
        </p:nvGrpSpPr>
        <p:grpSpPr bwMode="auto">
          <a:xfrm>
            <a:off x="3448050" y="3657600"/>
            <a:ext cx="1758950" cy="1219200"/>
            <a:chOff x="2880" y="960"/>
            <a:chExt cx="1632" cy="1008"/>
          </a:xfrm>
        </p:grpSpPr>
        <p:grpSp>
          <p:nvGrpSpPr>
            <p:cNvPr id="74901" name="Group 212"/>
            <p:cNvGrpSpPr>
              <a:grpSpLocks/>
            </p:cNvGrpSpPr>
            <p:nvPr/>
          </p:nvGrpSpPr>
          <p:grpSpPr bwMode="auto">
            <a:xfrm>
              <a:off x="2880" y="960"/>
              <a:ext cx="1632" cy="1008"/>
              <a:chOff x="2208" y="864"/>
              <a:chExt cx="1632" cy="1008"/>
            </a:xfrm>
          </p:grpSpPr>
          <p:sp>
            <p:nvSpPr>
              <p:cNvPr id="74941" name="Line 213"/>
              <p:cNvSpPr>
                <a:spLocks noChangeShapeType="1"/>
              </p:cNvSpPr>
              <p:nvPr/>
            </p:nvSpPr>
            <p:spPr bwMode="auto">
              <a:xfrm>
                <a:off x="2208" y="1872"/>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942" name="Line 214"/>
              <p:cNvSpPr>
                <a:spLocks noChangeShapeType="1"/>
              </p:cNvSpPr>
              <p:nvPr/>
            </p:nvSpPr>
            <p:spPr bwMode="auto">
              <a:xfrm>
                <a:off x="3024" y="864"/>
                <a:ext cx="0" cy="10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74943" name="Group 215"/>
              <p:cNvGrpSpPr>
                <a:grpSpLocks/>
              </p:cNvGrpSpPr>
              <p:nvPr/>
            </p:nvGrpSpPr>
            <p:grpSpPr bwMode="auto">
              <a:xfrm>
                <a:off x="2228" y="952"/>
                <a:ext cx="1604" cy="893"/>
                <a:chOff x="2228" y="952"/>
                <a:chExt cx="1604" cy="893"/>
              </a:xfrm>
            </p:grpSpPr>
            <p:sp>
              <p:nvSpPr>
                <p:cNvPr id="74944" name="Freeform 216"/>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945" name="Freeform 217"/>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sp>
          <p:nvSpPr>
            <p:cNvPr id="74902" name="Oval 218"/>
            <p:cNvSpPr>
              <a:spLocks noChangeArrowheads="1"/>
            </p:cNvSpPr>
            <p:nvPr/>
          </p:nvSpPr>
          <p:spPr bwMode="auto">
            <a:xfrm>
              <a:off x="3648"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03" name="Oval 219"/>
            <p:cNvSpPr>
              <a:spLocks noChangeArrowheads="1"/>
            </p:cNvSpPr>
            <p:nvPr/>
          </p:nvSpPr>
          <p:spPr bwMode="auto">
            <a:xfrm>
              <a:off x="3648" y="17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04" name="Oval 220"/>
            <p:cNvSpPr>
              <a:spLocks noChangeArrowheads="1"/>
            </p:cNvSpPr>
            <p:nvPr/>
          </p:nvSpPr>
          <p:spPr bwMode="auto">
            <a:xfrm>
              <a:off x="3648" y="160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05" name="Oval 221"/>
            <p:cNvSpPr>
              <a:spLocks noChangeArrowheads="1"/>
            </p:cNvSpPr>
            <p:nvPr/>
          </p:nvSpPr>
          <p:spPr bwMode="auto">
            <a:xfrm>
              <a:off x="3648" y="148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06" name="Oval 222"/>
            <p:cNvSpPr>
              <a:spLocks noChangeArrowheads="1"/>
            </p:cNvSpPr>
            <p:nvPr/>
          </p:nvSpPr>
          <p:spPr bwMode="auto">
            <a:xfrm>
              <a:off x="3648" y="13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07" name="Oval 223"/>
            <p:cNvSpPr>
              <a:spLocks noChangeArrowheads="1"/>
            </p:cNvSpPr>
            <p:nvPr/>
          </p:nvSpPr>
          <p:spPr bwMode="auto">
            <a:xfrm>
              <a:off x="3648" y="12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08" name="Oval 224"/>
            <p:cNvSpPr>
              <a:spLocks noChangeArrowheads="1"/>
            </p:cNvSpPr>
            <p:nvPr/>
          </p:nvSpPr>
          <p:spPr bwMode="auto">
            <a:xfrm>
              <a:off x="3648" y="11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09" name="Oval 225"/>
            <p:cNvSpPr>
              <a:spLocks noChangeArrowheads="1"/>
            </p:cNvSpPr>
            <p:nvPr/>
          </p:nvSpPr>
          <p:spPr bwMode="auto">
            <a:xfrm>
              <a:off x="3648" y="10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0" name="Oval 226"/>
            <p:cNvSpPr>
              <a:spLocks noChangeArrowheads="1"/>
            </p:cNvSpPr>
            <p:nvPr/>
          </p:nvSpPr>
          <p:spPr bwMode="auto">
            <a:xfrm>
              <a:off x="3776" y="18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1" name="Oval 227"/>
            <p:cNvSpPr>
              <a:spLocks noChangeArrowheads="1"/>
            </p:cNvSpPr>
            <p:nvPr/>
          </p:nvSpPr>
          <p:spPr bwMode="auto">
            <a:xfrm>
              <a:off x="3776" y="173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2" name="Oval 228"/>
            <p:cNvSpPr>
              <a:spLocks noChangeArrowheads="1"/>
            </p:cNvSpPr>
            <p:nvPr/>
          </p:nvSpPr>
          <p:spPr bwMode="auto">
            <a:xfrm>
              <a:off x="3776" y="161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3" name="Oval 229"/>
            <p:cNvSpPr>
              <a:spLocks noChangeArrowheads="1"/>
            </p:cNvSpPr>
            <p:nvPr/>
          </p:nvSpPr>
          <p:spPr bwMode="auto">
            <a:xfrm>
              <a:off x="3776" y="149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4" name="Oval 230"/>
            <p:cNvSpPr>
              <a:spLocks noChangeArrowheads="1"/>
            </p:cNvSpPr>
            <p:nvPr/>
          </p:nvSpPr>
          <p:spPr bwMode="auto">
            <a:xfrm>
              <a:off x="3776" y="137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5" name="Oval 231"/>
            <p:cNvSpPr>
              <a:spLocks noChangeArrowheads="1"/>
            </p:cNvSpPr>
            <p:nvPr/>
          </p:nvSpPr>
          <p:spPr bwMode="auto">
            <a:xfrm>
              <a:off x="3776" y="12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6" name="Oval 232"/>
            <p:cNvSpPr>
              <a:spLocks noChangeArrowheads="1"/>
            </p:cNvSpPr>
            <p:nvPr/>
          </p:nvSpPr>
          <p:spPr bwMode="auto">
            <a:xfrm>
              <a:off x="3776" y="11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7" name="Oval 233"/>
            <p:cNvSpPr>
              <a:spLocks noChangeArrowheads="1"/>
            </p:cNvSpPr>
            <p:nvPr/>
          </p:nvSpPr>
          <p:spPr bwMode="auto">
            <a:xfrm>
              <a:off x="3400"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8" name="Oval 234"/>
            <p:cNvSpPr>
              <a:spLocks noChangeArrowheads="1"/>
            </p:cNvSpPr>
            <p:nvPr/>
          </p:nvSpPr>
          <p:spPr bwMode="auto">
            <a:xfrm>
              <a:off x="3400" y="17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19" name="Oval 235"/>
            <p:cNvSpPr>
              <a:spLocks noChangeArrowheads="1"/>
            </p:cNvSpPr>
            <p:nvPr/>
          </p:nvSpPr>
          <p:spPr bwMode="auto">
            <a:xfrm>
              <a:off x="3400" y="160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0" name="Oval 236"/>
            <p:cNvSpPr>
              <a:spLocks noChangeArrowheads="1"/>
            </p:cNvSpPr>
            <p:nvPr/>
          </p:nvSpPr>
          <p:spPr bwMode="auto">
            <a:xfrm>
              <a:off x="3400" y="148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1" name="Oval 237"/>
            <p:cNvSpPr>
              <a:spLocks noChangeArrowheads="1"/>
            </p:cNvSpPr>
            <p:nvPr/>
          </p:nvSpPr>
          <p:spPr bwMode="auto">
            <a:xfrm>
              <a:off x="3400" y="13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2" name="Oval 238"/>
            <p:cNvSpPr>
              <a:spLocks noChangeArrowheads="1"/>
            </p:cNvSpPr>
            <p:nvPr/>
          </p:nvSpPr>
          <p:spPr bwMode="auto">
            <a:xfrm>
              <a:off x="3528" y="18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3" name="Oval 239"/>
            <p:cNvSpPr>
              <a:spLocks noChangeArrowheads="1"/>
            </p:cNvSpPr>
            <p:nvPr/>
          </p:nvSpPr>
          <p:spPr bwMode="auto">
            <a:xfrm>
              <a:off x="3528" y="173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4" name="Oval 240"/>
            <p:cNvSpPr>
              <a:spLocks noChangeArrowheads="1"/>
            </p:cNvSpPr>
            <p:nvPr/>
          </p:nvSpPr>
          <p:spPr bwMode="auto">
            <a:xfrm>
              <a:off x="3528" y="161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5" name="Oval 241"/>
            <p:cNvSpPr>
              <a:spLocks noChangeArrowheads="1"/>
            </p:cNvSpPr>
            <p:nvPr/>
          </p:nvSpPr>
          <p:spPr bwMode="auto">
            <a:xfrm>
              <a:off x="3528" y="149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6" name="Oval 242"/>
            <p:cNvSpPr>
              <a:spLocks noChangeArrowheads="1"/>
            </p:cNvSpPr>
            <p:nvPr/>
          </p:nvSpPr>
          <p:spPr bwMode="auto">
            <a:xfrm>
              <a:off x="3528" y="137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7" name="Oval 243"/>
            <p:cNvSpPr>
              <a:spLocks noChangeArrowheads="1"/>
            </p:cNvSpPr>
            <p:nvPr/>
          </p:nvSpPr>
          <p:spPr bwMode="auto">
            <a:xfrm>
              <a:off x="3528" y="12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8" name="Oval 244"/>
            <p:cNvSpPr>
              <a:spLocks noChangeArrowheads="1"/>
            </p:cNvSpPr>
            <p:nvPr/>
          </p:nvSpPr>
          <p:spPr bwMode="auto">
            <a:xfrm>
              <a:off x="3912" y="18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29" name="Oval 245"/>
            <p:cNvSpPr>
              <a:spLocks noChangeArrowheads="1"/>
            </p:cNvSpPr>
            <p:nvPr/>
          </p:nvSpPr>
          <p:spPr bwMode="auto">
            <a:xfrm>
              <a:off x="3912" y="173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0" name="Oval 246"/>
            <p:cNvSpPr>
              <a:spLocks noChangeArrowheads="1"/>
            </p:cNvSpPr>
            <p:nvPr/>
          </p:nvSpPr>
          <p:spPr bwMode="auto">
            <a:xfrm>
              <a:off x="3912" y="161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1" name="Oval 247"/>
            <p:cNvSpPr>
              <a:spLocks noChangeArrowheads="1"/>
            </p:cNvSpPr>
            <p:nvPr/>
          </p:nvSpPr>
          <p:spPr bwMode="auto">
            <a:xfrm>
              <a:off x="3912" y="149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2" name="Oval 248"/>
            <p:cNvSpPr>
              <a:spLocks noChangeArrowheads="1"/>
            </p:cNvSpPr>
            <p:nvPr/>
          </p:nvSpPr>
          <p:spPr bwMode="auto">
            <a:xfrm>
              <a:off x="3912" y="137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3" name="Oval 249"/>
            <p:cNvSpPr>
              <a:spLocks noChangeArrowheads="1"/>
            </p:cNvSpPr>
            <p:nvPr/>
          </p:nvSpPr>
          <p:spPr bwMode="auto">
            <a:xfrm>
              <a:off x="4040" y="18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4" name="Oval 250"/>
            <p:cNvSpPr>
              <a:spLocks noChangeArrowheads="1"/>
            </p:cNvSpPr>
            <p:nvPr/>
          </p:nvSpPr>
          <p:spPr bwMode="auto">
            <a:xfrm>
              <a:off x="3264"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5" name="Oval 251"/>
            <p:cNvSpPr>
              <a:spLocks noChangeArrowheads="1"/>
            </p:cNvSpPr>
            <p:nvPr/>
          </p:nvSpPr>
          <p:spPr bwMode="auto">
            <a:xfrm>
              <a:off x="3264" y="17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6" name="Oval 252"/>
            <p:cNvSpPr>
              <a:spLocks noChangeArrowheads="1"/>
            </p:cNvSpPr>
            <p:nvPr/>
          </p:nvSpPr>
          <p:spPr bwMode="auto">
            <a:xfrm>
              <a:off x="4160"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7" name="Oval 253"/>
            <p:cNvSpPr>
              <a:spLocks noChangeArrowheads="1"/>
            </p:cNvSpPr>
            <p:nvPr/>
          </p:nvSpPr>
          <p:spPr bwMode="auto">
            <a:xfrm>
              <a:off x="4160" y="17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8" name="Oval 254"/>
            <p:cNvSpPr>
              <a:spLocks noChangeArrowheads="1"/>
            </p:cNvSpPr>
            <p:nvPr/>
          </p:nvSpPr>
          <p:spPr bwMode="auto">
            <a:xfrm>
              <a:off x="3136"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39" name="Oval 255"/>
            <p:cNvSpPr>
              <a:spLocks noChangeArrowheads="1"/>
            </p:cNvSpPr>
            <p:nvPr/>
          </p:nvSpPr>
          <p:spPr bwMode="auto">
            <a:xfrm>
              <a:off x="2880"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40" name="Oval 256"/>
            <p:cNvSpPr>
              <a:spLocks noChangeArrowheads="1"/>
            </p:cNvSpPr>
            <p:nvPr/>
          </p:nvSpPr>
          <p:spPr bwMode="auto">
            <a:xfrm>
              <a:off x="4296"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grpSp>
        <p:nvGrpSpPr>
          <p:cNvPr id="74760" name="Group 257"/>
          <p:cNvGrpSpPr>
            <a:grpSpLocks/>
          </p:cNvGrpSpPr>
          <p:nvPr/>
        </p:nvGrpSpPr>
        <p:grpSpPr bwMode="auto">
          <a:xfrm>
            <a:off x="566738" y="4343400"/>
            <a:ext cx="2560637" cy="482600"/>
            <a:chOff x="3504" y="2240"/>
            <a:chExt cx="2160" cy="592"/>
          </a:xfrm>
        </p:grpSpPr>
        <p:sp>
          <p:nvSpPr>
            <p:cNvPr id="74871" name="Line 258"/>
            <p:cNvSpPr>
              <a:spLocks noChangeShapeType="1"/>
            </p:cNvSpPr>
            <p:nvPr/>
          </p:nvSpPr>
          <p:spPr bwMode="auto">
            <a:xfrm flipH="1">
              <a:off x="3504" y="2832"/>
              <a:ext cx="21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872" name="Freeform 259"/>
            <p:cNvSpPr>
              <a:spLocks/>
            </p:cNvSpPr>
            <p:nvPr/>
          </p:nvSpPr>
          <p:spPr bwMode="auto">
            <a:xfrm flipH="1">
              <a:off x="4768" y="2254"/>
              <a:ext cx="576" cy="560"/>
            </a:xfrm>
            <a:custGeom>
              <a:avLst/>
              <a:gdLst>
                <a:gd name="T0" fmla="*/ 576 w 576"/>
                <a:gd name="T1" fmla="*/ 2 h 560"/>
                <a:gd name="T2" fmla="*/ 483 w 576"/>
                <a:gd name="T3" fmla="*/ 5 h 560"/>
                <a:gd name="T4" fmla="*/ 440 w 576"/>
                <a:gd name="T5" fmla="*/ 30 h 560"/>
                <a:gd name="T6" fmla="*/ 373 w 576"/>
                <a:gd name="T7" fmla="*/ 98 h 560"/>
                <a:gd name="T8" fmla="*/ 322 w 576"/>
                <a:gd name="T9" fmla="*/ 259 h 560"/>
                <a:gd name="T10" fmla="*/ 271 w 576"/>
                <a:gd name="T11" fmla="*/ 403 h 560"/>
                <a:gd name="T12" fmla="*/ 246 w 576"/>
                <a:gd name="T13" fmla="*/ 522 h 560"/>
                <a:gd name="T14" fmla="*/ 161 w 576"/>
                <a:gd name="T15" fmla="*/ 555 h 560"/>
                <a:gd name="T16" fmla="*/ 0 w 576"/>
                <a:gd name="T17" fmla="*/ 555 h 5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 h="560">
                  <a:moveTo>
                    <a:pt x="576" y="2"/>
                  </a:moveTo>
                  <a:cubicBezTo>
                    <a:pt x="541" y="1"/>
                    <a:pt x="506" y="0"/>
                    <a:pt x="483" y="5"/>
                  </a:cubicBezTo>
                  <a:cubicBezTo>
                    <a:pt x="460" y="10"/>
                    <a:pt x="458" y="15"/>
                    <a:pt x="440" y="30"/>
                  </a:cubicBezTo>
                  <a:cubicBezTo>
                    <a:pt x="422" y="45"/>
                    <a:pt x="393" y="60"/>
                    <a:pt x="373" y="98"/>
                  </a:cubicBezTo>
                  <a:cubicBezTo>
                    <a:pt x="353" y="136"/>
                    <a:pt x="339" y="208"/>
                    <a:pt x="322" y="259"/>
                  </a:cubicBezTo>
                  <a:cubicBezTo>
                    <a:pt x="305" y="310"/>
                    <a:pt x="284" y="359"/>
                    <a:pt x="271" y="403"/>
                  </a:cubicBezTo>
                  <a:cubicBezTo>
                    <a:pt x="258" y="447"/>
                    <a:pt x="264" y="497"/>
                    <a:pt x="246" y="522"/>
                  </a:cubicBezTo>
                  <a:cubicBezTo>
                    <a:pt x="228" y="547"/>
                    <a:pt x="202" y="550"/>
                    <a:pt x="161" y="555"/>
                  </a:cubicBezTo>
                  <a:cubicBezTo>
                    <a:pt x="120" y="560"/>
                    <a:pt x="27" y="551"/>
                    <a:pt x="0" y="555"/>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873" name="Freeform 260"/>
            <p:cNvSpPr>
              <a:spLocks/>
            </p:cNvSpPr>
            <p:nvPr/>
          </p:nvSpPr>
          <p:spPr bwMode="auto">
            <a:xfrm flipH="1">
              <a:off x="3648" y="2256"/>
              <a:ext cx="1120" cy="562"/>
            </a:xfrm>
            <a:custGeom>
              <a:avLst/>
              <a:gdLst>
                <a:gd name="T0" fmla="*/ 0 w 1000"/>
                <a:gd name="T1" fmla="*/ 0 h 511"/>
                <a:gd name="T2" fmla="*/ 170 w 1000"/>
                <a:gd name="T3" fmla="*/ 107 h 511"/>
                <a:gd name="T4" fmla="*/ 340 w 1000"/>
                <a:gd name="T5" fmla="*/ 403 h 511"/>
                <a:gd name="T6" fmla="*/ 796 w 1000"/>
                <a:gd name="T7" fmla="*/ 577 h 511"/>
                <a:gd name="T8" fmla="*/ 1084 w 1000"/>
                <a:gd name="T9" fmla="*/ 608 h 511"/>
                <a:gd name="T10" fmla="*/ 1254 w 1000"/>
                <a:gd name="T11" fmla="*/ 618 h 5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511">
                  <a:moveTo>
                    <a:pt x="0" y="0"/>
                  </a:moveTo>
                  <a:cubicBezTo>
                    <a:pt x="45" y="16"/>
                    <a:pt x="91" y="33"/>
                    <a:pt x="136" y="88"/>
                  </a:cubicBezTo>
                  <a:cubicBezTo>
                    <a:pt x="181" y="143"/>
                    <a:pt x="188" y="268"/>
                    <a:pt x="271" y="333"/>
                  </a:cubicBezTo>
                  <a:cubicBezTo>
                    <a:pt x="354" y="398"/>
                    <a:pt x="536" y="449"/>
                    <a:pt x="635" y="477"/>
                  </a:cubicBezTo>
                  <a:cubicBezTo>
                    <a:pt x="734" y="505"/>
                    <a:pt x="803" y="497"/>
                    <a:pt x="864" y="503"/>
                  </a:cubicBezTo>
                  <a:cubicBezTo>
                    <a:pt x="925" y="509"/>
                    <a:pt x="962" y="510"/>
                    <a:pt x="1000" y="511"/>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74874" name="Group 261"/>
            <p:cNvGrpSpPr>
              <a:grpSpLocks/>
            </p:cNvGrpSpPr>
            <p:nvPr/>
          </p:nvGrpSpPr>
          <p:grpSpPr bwMode="auto">
            <a:xfrm flipH="1">
              <a:off x="3760" y="2240"/>
              <a:ext cx="1392" cy="584"/>
              <a:chOff x="1008" y="2480"/>
              <a:chExt cx="1392" cy="584"/>
            </a:xfrm>
          </p:grpSpPr>
          <p:sp>
            <p:nvSpPr>
              <p:cNvPr id="74875" name="Oval 262"/>
              <p:cNvSpPr>
                <a:spLocks noChangeArrowheads="1"/>
              </p:cNvSpPr>
              <p:nvPr/>
            </p:nvSpPr>
            <p:spPr bwMode="auto">
              <a:xfrm>
                <a:off x="1128"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76" name="Oval 263"/>
              <p:cNvSpPr>
                <a:spLocks noChangeArrowheads="1"/>
              </p:cNvSpPr>
              <p:nvPr/>
            </p:nvSpPr>
            <p:spPr bwMode="auto">
              <a:xfrm>
                <a:off x="1128"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77" name="Oval 264"/>
              <p:cNvSpPr>
                <a:spLocks noChangeArrowheads="1"/>
              </p:cNvSpPr>
              <p:nvPr/>
            </p:nvSpPr>
            <p:spPr bwMode="auto">
              <a:xfrm>
                <a:off x="1128" y="2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78" name="Oval 265"/>
              <p:cNvSpPr>
                <a:spLocks noChangeArrowheads="1"/>
              </p:cNvSpPr>
              <p:nvPr/>
            </p:nvSpPr>
            <p:spPr bwMode="auto">
              <a:xfrm>
                <a:off x="1128" y="2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79" name="Oval 266"/>
              <p:cNvSpPr>
                <a:spLocks noChangeArrowheads="1"/>
              </p:cNvSpPr>
              <p:nvPr/>
            </p:nvSpPr>
            <p:spPr bwMode="auto">
              <a:xfrm>
                <a:off x="1256"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0" name="Oval 267"/>
              <p:cNvSpPr>
                <a:spLocks noChangeArrowheads="1"/>
              </p:cNvSpPr>
              <p:nvPr/>
            </p:nvSpPr>
            <p:spPr bwMode="auto">
              <a:xfrm>
                <a:off x="1256"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1" name="Oval 268"/>
              <p:cNvSpPr>
                <a:spLocks noChangeArrowheads="1"/>
              </p:cNvSpPr>
              <p:nvPr/>
            </p:nvSpPr>
            <p:spPr bwMode="auto">
              <a:xfrm>
                <a:off x="1256" y="27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2" name="Oval 269"/>
              <p:cNvSpPr>
                <a:spLocks noChangeArrowheads="1"/>
              </p:cNvSpPr>
              <p:nvPr/>
            </p:nvSpPr>
            <p:spPr bwMode="auto">
              <a:xfrm>
                <a:off x="1256" y="26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3" name="Oval 270"/>
              <p:cNvSpPr>
                <a:spLocks noChangeArrowheads="1"/>
              </p:cNvSpPr>
              <p:nvPr/>
            </p:nvSpPr>
            <p:spPr bwMode="auto">
              <a:xfrm>
                <a:off x="1256" y="2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4" name="Oval 271"/>
              <p:cNvSpPr>
                <a:spLocks noChangeArrowheads="1"/>
              </p:cNvSpPr>
              <p:nvPr/>
            </p:nvSpPr>
            <p:spPr bwMode="auto">
              <a:xfrm>
                <a:off x="1392"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5" name="Oval 272"/>
              <p:cNvSpPr>
                <a:spLocks noChangeArrowheads="1"/>
              </p:cNvSpPr>
              <p:nvPr/>
            </p:nvSpPr>
            <p:spPr bwMode="auto">
              <a:xfrm>
                <a:off x="1392"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6" name="Oval 273"/>
              <p:cNvSpPr>
                <a:spLocks noChangeArrowheads="1"/>
              </p:cNvSpPr>
              <p:nvPr/>
            </p:nvSpPr>
            <p:spPr bwMode="auto">
              <a:xfrm>
                <a:off x="1392" y="27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7" name="Oval 274"/>
              <p:cNvSpPr>
                <a:spLocks noChangeArrowheads="1"/>
              </p:cNvSpPr>
              <p:nvPr/>
            </p:nvSpPr>
            <p:spPr bwMode="auto">
              <a:xfrm>
                <a:off x="1392" y="26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8" name="Oval 275"/>
              <p:cNvSpPr>
                <a:spLocks noChangeArrowheads="1"/>
              </p:cNvSpPr>
              <p:nvPr/>
            </p:nvSpPr>
            <p:spPr bwMode="auto">
              <a:xfrm>
                <a:off x="1392" y="2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89" name="Oval 276"/>
              <p:cNvSpPr>
                <a:spLocks noChangeArrowheads="1"/>
              </p:cNvSpPr>
              <p:nvPr/>
            </p:nvSpPr>
            <p:spPr bwMode="auto">
              <a:xfrm>
                <a:off x="1520"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0" name="Oval 277"/>
              <p:cNvSpPr>
                <a:spLocks noChangeArrowheads="1"/>
              </p:cNvSpPr>
              <p:nvPr/>
            </p:nvSpPr>
            <p:spPr bwMode="auto">
              <a:xfrm>
                <a:off x="1640"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1" name="Oval 278"/>
              <p:cNvSpPr>
                <a:spLocks noChangeArrowheads="1"/>
              </p:cNvSpPr>
              <p:nvPr/>
            </p:nvSpPr>
            <p:spPr bwMode="auto">
              <a:xfrm>
                <a:off x="1640"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2" name="Oval 279"/>
              <p:cNvSpPr>
                <a:spLocks noChangeArrowheads="1"/>
              </p:cNvSpPr>
              <p:nvPr/>
            </p:nvSpPr>
            <p:spPr bwMode="auto">
              <a:xfrm>
                <a:off x="1776" y="29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3" name="Oval 280"/>
              <p:cNvSpPr>
                <a:spLocks noChangeArrowheads="1"/>
              </p:cNvSpPr>
              <p:nvPr/>
            </p:nvSpPr>
            <p:spPr bwMode="auto">
              <a:xfrm>
                <a:off x="1008"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4" name="Oval 281"/>
              <p:cNvSpPr>
                <a:spLocks noChangeArrowheads="1"/>
              </p:cNvSpPr>
              <p:nvPr/>
            </p:nvSpPr>
            <p:spPr bwMode="auto">
              <a:xfrm>
                <a:off x="1008" y="28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5" name="Oval 282"/>
              <p:cNvSpPr>
                <a:spLocks noChangeArrowheads="1"/>
              </p:cNvSpPr>
              <p:nvPr/>
            </p:nvSpPr>
            <p:spPr bwMode="auto">
              <a:xfrm>
                <a:off x="1520" y="28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6" name="Oval 283"/>
              <p:cNvSpPr>
                <a:spLocks noChangeArrowheads="1"/>
              </p:cNvSpPr>
              <p:nvPr/>
            </p:nvSpPr>
            <p:spPr bwMode="auto">
              <a:xfrm>
                <a:off x="1520" y="2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7" name="Oval 284"/>
              <p:cNvSpPr>
                <a:spLocks noChangeArrowheads="1"/>
              </p:cNvSpPr>
              <p:nvPr/>
            </p:nvSpPr>
            <p:spPr bwMode="auto">
              <a:xfrm>
                <a:off x="1904"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8" name="Oval 285"/>
              <p:cNvSpPr>
                <a:spLocks noChangeArrowheads="1"/>
              </p:cNvSpPr>
              <p:nvPr/>
            </p:nvSpPr>
            <p:spPr bwMode="auto">
              <a:xfrm>
                <a:off x="2040" y="29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99" name="Oval 286"/>
              <p:cNvSpPr>
                <a:spLocks noChangeArrowheads="1"/>
              </p:cNvSpPr>
              <p:nvPr/>
            </p:nvSpPr>
            <p:spPr bwMode="auto">
              <a:xfrm>
                <a:off x="2168" y="29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900" name="Oval 287"/>
              <p:cNvSpPr>
                <a:spLocks noChangeArrowheads="1"/>
              </p:cNvSpPr>
              <p:nvPr/>
            </p:nvSpPr>
            <p:spPr bwMode="auto">
              <a:xfrm>
                <a:off x="2304" y="29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grpSp>
      <p:grpSp>
        <p:nvGrpSpPr>
          <p:cNvPr id="74761" name="Group 288"/>
          <p:cNvGrpSpPr>
            <a:grpSpLocks/>
          </p:cNvGrpSpPr>
          <p:nvPr/>
        </p:nvGrpSpPr>
        <p:grpSpPr bwMode="auto">
          <a:xfrm>
            <a:off x="1287463" y="4876800"/>
            <a:ext cx="2719387" cy="914400"/>
            <a:chOff x="2784" y="3000"/>
            <a:chExt cx="2304" cy="840"/>
          </a:xfrm>
        </p:grpSpPr>
        <p:sp>
          <p:nvSpPr>
            <p:cNvPr id="74812" name="Line 289"/>
            <p:cNvSpPr>
              <a:spLocks noChangeShapeType="1"/>
            </p:cNvSpPr>
            <p:nvPr/>
          </p:nvSpPr>
          <p:spPr bwMode="auto">
            <a:xfrm>
              <a:off x="2784" y="3840"/>
              <a:ext cx="230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813" name="Freeform 290"/>
            <p:cNvSpPr>
              <a:spLocks/>
            </p:cNvSpPr>
            <p:nvPr/>
          </p:nvSpPr>
          <p:spPr bwMode="auto">
            <a:xfrm>
              <a:off x="2832" y="3048"/>
              <a:ext cx="2115" cy="755"/>
            </a:xfrm>
            <a:custGeom>
              <a:avLst/>
              <a:gdLst>
                <a:gd name="T0" fmla="*/ 0 w 2115"/>
                <a:gd name="T1" fmla="*/ 744 h 755"/>
                <a:gd name="T2" fmla="*/ 336 w 2115"/>
                <a:gd name="T3" fmla="*/ 704 h 755"/>
                <a:gd name="T4" fmla="*/ 539 w 2115"/>
                <a:gd name="T5" fmla="*/ 459 h 755"/>
                <a:gd name="T6" fmla="*/ 641 w 2115"/>
                <a:gd name="T7" fmla="*/ 171 h 755"/>
                <a:gd name="T8" fmla="*/ 751 w 2115"/>
                <a:gd name="T9" fmla="*/ 18 h 755"/>
                <a:gd name="T10" fmla="*/ 963 w 2115"/>
                <a:gd name="T11" fmla="*/ 61 h 755"/>
                <a:gd name="T12" fmla="*/ 1107 w 2115"/>
                <a:gd name="T13" fmla="*/ 230 h 755"/>
                <a:gd name="T14" fmla="*/ 1310 w 2115"/>
                <a:gd name="T15" fmla="*/ 196 h 755"/>
                <a:gd name="T16" fmla="*/ 1412 w 2115"/>
                <a:gd name="T17" fmla="*/ 137 h 755"/>
                <a:gd name="T18" fmla="*/ 1564 w 2115"/>
                <a:gd name="T19" fmla="*/ 145 h 755"/>
                <a:gd name="T20" fmla="*/ 1708 w 2115"/>
                <a:gd name="T21" fmla="*/ 366 h 755"/>
                <a:gd name="T22" fmla="*/ 1818 w 2115"/>
                <a:gd name="T23" fmla="*/ 577 h 755"/>
                <a:gd name="T24" fmla="*/ 1945 w 2115"/>
                <a:gd name="T25" fmla="*/ 721 h 755"/>
                <a:gd name="T26" fmla="*/ 2115 w 2115"/>
                <a:gd name="T27" fmla="*/ 755 h 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15" h="755">
                  <a:moveTo>
                    <a:pt x="0" y="744"/>
                  </a:moveTo>
                  <a:cubicBezTo>
                    <a:pt x="123" y="747"/>
                    <a:pt x="246" y="751"/>
                    <a:pt x="336" y="704"/>
                  </a:cubicBezTo>
                  <a:cubicBezTo>
                    <a:pt x="426" y="657"/>
                    <a:pt x="488" y="548"/>
                    <a:pt x="539" y="459"/>
                  </a:cubicBezTo>
                  <a:cubicBezTo>
                    <a:pt x="590" y="370"/>
                    <a:pt x="606" y="244"/>
                    <a:pt x="641" y="171"/>
                  </a:cubicBezTo>
                  <a:cubicBezTo>
                    <a:pt x="676" y="98"/>
                    <a:pt x="697" y="36"/>
                    <a:pt x="751" y="18"/>
                  </a:cubicBezTo>
                  <a:cubicBezTo>
                    <a:pt x="805" y="0"/>
                    <a:pt x="904" y="26"/>
                    <a:pt x="963" y="61"/>
                  </a:cubicBezTo>
                  <a:cubicBezTo>
                    <a:pt x="1022" y="96"/>
                    <a:pt x="1049" y="208"/>
                    <a:pt x="1107" y="230"/>
                  </a:cubicBezTo>
                  <a:cubicBezTo>
                    <a:pt x="1165" y="252"/>
                    <a:pt x="1259" y="211"/>
                    <a:pt x="1310" y="196"/>
                  </a:cubicBezTo>
                  <a:cubicBezTo>
                    <a:pt x="1361" y="181"/>
                    <a:pt x="1370" y="145"/>
                    <a:pt x="1412" y="137"/>
                  </a:cubicBezTo>
                  <a:cubicBezTo>
                    <a:pt x="1454" y="129"/>
                    <a:pt x="1515" y="107"/>
                    <a:pt x="1564" y="145"/>
                  </a:cubicBezTo>
                  <a:cubicBezTo>
                    <a:pt x="1613" y="183"/>
                    <a:pt x="1666" y="294"/>
                    <a:pt x="1708" y="366"/>
                  </a:cubicBezTo>
                  <a:cubicBezTo>
                    <a:pt x="1750" y="438"/>
                    <a:pt x="1779" y="518"/>
                    <a:pt x="1818" y="577"/>
                  </a:cubicBezTo>
                  <a:cubicBezTo>
                    <a:pt x="1857" y="636"/>
                    <a:pt x="1896" y="691"/>
                    <a:pt x="1945" y="721"/>
                  </a:cubicBezTo>
                  <a:cubicBezTo>
                    <a:pt x="1994" y="751"/>
                    <a:pt x="2087" y="751"/>
                    <a:pt x="2115" y="755"/>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814" name="Oval 291"/>
            <p:cNvSpPr>
              <a:spLocks noChangeArrowheads="1"/>
            </p:cNvSpPr>
            <p:nvPr/>
          </p:nvSpPr>
          <p:spPr bwMode="auto">
            <a:xfrm flipH="1">
              <a:off x="3720"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15" name="Oval 292"/>
            <p:cNvSpPr>
              <a:spLocks noChangeArrowheads="1"/>
            </p:cNvSpPr>
            <p:nvPr/>
          </p:nvSpPr>
          <p:spPr bwMode="auto">
            <a:xfrm flipH="1">
              <a:off x="3720"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16" name="Oval 293"/>
            <p:cNvSpPr>
              <a:spLocks noChangeArrowheads="1"/>
            </p:cNvSpPr>
            <p:nvPr/>
          </p:nvSpPr>
          <p:spPr bwMode="auto">
            <a:xfrm flipH="1">
              <a:off x="3720" y="346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17" name="Oval 294"/>
            <p:cNvSpPr>
              <a:spLocks noChangeArrowheads="1"/>
            </p:cNvSpPr>
            <p:nvPr/>
          </p:nvSpPr>
          <p:spPr bwMode="auto">
            <a:xfrm flipH="1">
              <a:off x="3720" y="334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18" name="Oval 295"/>
            <p:cNvSpPr>
              <a:spLocks noChangeArrowheads="1"/>
            </p:cNvSpPr>
            <p:nvPr/>
          </p:nvSpPr>
          <p:spPr bwMode="auto">
            <a:xfrm flipH="1">
              <a:off x="3592"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19" name="Oval 296"/>
            <p:cNvSpPr>
              <a:spLocks noChangeArrowheads="1"/>
            </p:cNvSpPr>
            <p:nvPr/>
          </p:nvSpPr>
          <p:spPr bwMode="auto">
            <a:xfrm flipH="1">
              <a:off x="3592" y="3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0" name="Oval 297"/>
            <p:cNvSpPr>
              <a:spLocks noChangeArrowheads="1"/>
            </p:cNvSpPr>
            <p:nvPr/>
          </p:nvSpPr>
          <p:spPr bwMode="auto">
            <a:xfrm flipH="1">
              <a:off x="3592"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1" name="Oval 298"/>
            <p:cNvSpPr>
              <a:spLocks noChangeArrowheads="1"/>
            </p:cNvSpPr>
            <p:nvPr/>
          </p:nvSpPr>
          <p:spPr bwMode="auto">
            <a:xfrm flipH="1">
              <a:off x="3592"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2" name="Oval 299"/>
            <p:cNvSpPr>
              <a:spLocks noChangeArrowheads="1"/>
            </p:cNvSpPr>
            <p:nvPr/>
          </p:nvSpPr>
          <p:spPr bwMode="auto">
            <a:xfrm flipH="1">
              <a:off x="3592" y="32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3" name="Oval 300"/>
            <p:cNvSpPr>
              <a:spLocks noChangeArrowheads="1"/>
            </p:cNvSpPr>
            <p:nvPr/>
          </p:nvSpPr>
          <p:spPr bwMode="auto">
            <a:xfrm flipH="1">
              <a:off x="3456"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4" name="Oval 301"/>
            <p:cNvSpPr>
              <a:spLocks noChangeArrowheads="1"/>
            </p:cNvSpPr>
            <p:nvPr/>
          </p:nvSpPr>
          <p:spPr bwMode="auto">
            <a:xfrm flipH="1">
              <a:off x="3456" y="3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5" name="Oval 302"/>
            <p:cNvSpPr>
              <a:spLocks noChangeArrowheads="1"/>
            </p:cNvSpPr>
            <p:nvPr/>
          </p:nvSpPr>
          <p:spPr bwMode="auto">
            <a:xfrm flipH="1">
              <a:off x="3456"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6" name="Oval 303"/>
            <p:cNvSpPr>
              <a:spLocks noChangeArrowheads="1"/>
            </p:cNvSpPr>
            <p:nvPr/>
          </p:nvSpPr>
          <p:spPr bwMode="auto">
            <a:xfrm flipH="1">
              <a:off x="3456"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7" name="Oval 304"/>
            <p:cNvSpPr>
              <a:spLocks noChangeArrowheads="1"/>
            </p:cNvSpPr>
            <p:nvPr/>
          </p:nvSpPr>
          <p:spPr bwMode="auto">
            <a:xfrm flipH="1">
              <a:off x="3456" y="32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8" name="Oval 305"/>
            <p:cNvSpPr>
              <a:spLocks noChangeArrowheads="1"/>
            </p:cNvSpPr>
            <p:nvPr/>
          </p:nvSpPr>
          <p:spPr bwMode="auto">
            <a:xfrm flipH="1">
              <a:off x="3328"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29" name="Oval 306"/>
            <p:cNvSpPr>
              <a:spLocks noChangeArrowheads="1"/>
            </p:cNvSpPr>
            <p:nvPr/>
          </p:nvSpPr>
          <p:spPr bwMode="auto">
            <a:xfrm flipH="1">
              <a:off x="3208"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0" name="Oval 307"/>
            <p:cNvSpPr>
              <a:spLocks noChangeArrowheads="1"/>
            </p:cNvSpPr>
            <p:nvPr/>
          </p:nvSpPr>
          <p:spPr bwMode="auto">
            <a:xfrm flipH="1">
              <a:off x="3208"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1" name="Oval 308"/>
            <p:cNvSpPr>
              <a:spLocks noChangeArrowheads="1"/>
            </p:cNvSpPr>
            <p:nvPr/>
          </p:nvSpPr>
          <p:spPr bwMode="auto">
            <a:xfrm flipH="1">
              <a:off x="3072"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2" name="Oval 309"/>
            <p:cNvSpPr>
              <a:spLocks noChangeArrowheads="1"/>
            </p:cNvSpPr>
            <p:nvPr/>
          </p:nvSpPr>
          <p:spPr bwMode="auto">
            <a:xfrm flipH="1">
              <a:off x="3840"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3" name="Oval 310"/>
            <p:cNvSpPr>
              <a:spLocks noChangeArrowheads="1"/>
            </p:cNvSpPr>
            <p:nvPr/>
          </p:nvSpPr>
          <p:spPr bwMode="auto">
            <a:xfrm flipH="1">
              <a:off x="3840" y="359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4" name="Oval 311"/>
            <p:cNvSpPr>
              <a:spLocks noChangeArrowheads="1"/>
            </p:cNvSpPr>
            <p:nvPr/>
          </p:nvSpPr>
          <p:spPr bwMode="auto">
            <a:xfrm flipH="1">
              <a:off x="3328"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5" name="Oval 312"/>
            <p:cNvSpPr>
              <a:spLocks noChangeArrowheads="1"/>
            </p:cNvSpPr>
            <p:nvPr/>
          </p:nvSpPr>
          <p:spPr bwMode="auto">
            <a:xfrm flipH="1">
              <a:off x="3328" y="346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6" name="Oval 313"/>
            <p:cNvSpPr>
              <a:spLocks noChangeArrowheads="1"/>
            </p:cNvSpPr>
            <p:nvPr/>
          </p:nvSpPr>
          <p:spPr bwMode="auto">
            <a:xfrm flipH="1">
              <a:off x="2944" y="37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7" name="Oval 314"/>
            <p:cNvSpPr>
              <a:spLocks noChangeArrowheads="1"/>
            </p:cNvSpPr>
            <p:nvPr/>
          </p:nvSpPr>
          <p:spPr bwMode="auto">
            <a:xfrm flipH="1">
              <a:off x="3720" y="311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8" name="Oval 315"/>
            <p:cNvSpPr>
              <a:spLocks noChangeArrowheads="1"/>
            </p:cNvSpPr>
            <p:nvPr/>
          </p:nvSpPr>
          <p:spPr bwMode="auto">
            <a:xfrm flipH="1">
              <a:off x="3592" y="31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39" name="Oval 316"/>
            <p:cNvSpPr>
              <a:spLocks noChangeArrowheads="1"/>
            </p:cNvSpPr>
            <p:nvPr/>
          </p:nvSpPr>
          <p:spPr bwMode="auto">
            <a:xfrm flipH="1">
              <a:off x="3592" y="30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0" name="Oval 317"/>
            <p:cNvSpPr>
              <a:spLocks noChangeArrowheads="1"/>
            </p:cNvSpPr>
            <p:nvPr/>
          </p:nvSpPr>
          <p:spPr bwMode="auto">
            <a:xfrm flipH="1">
              <a:off x="3456" y="31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1" name="Oval 318"/>
            <p:cNvSpPr>
              <a:spLocks noChangeArrowheads="1"/>
            </p:cNvSpPr>
            <p:nvPr/>
          </p:nvSpPr>
          <p:spPr bwMode="auto">
            <a:xfrm flipH="1">
              <a:off x="3720" y="323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2" name="Oval 319"/>
            <p:cNvSpPr>
              <a:spLocks noChangeArrowheads="1"/>
            </p:cNvSpPr>
            <p:nvPr/>
          </p:nvSpPr>
          <p:spPr bwMode="auto">
            <a:xfrm flipH="1">
              <a:off x="3840" y="348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3" name="Oval 320"/>
            <p:cNvSpPr>
              <a:spLocks noChangeArrowheads="1"/>
            </p:cNvSpPr>
            <p:nvPr/>
          </p:nvSpPr>
          <p:spPr bwMode="auto">
            <a:xfrm flipH="1">
              <a:off x="3840" y="336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4" name="Oval 321"/>
            <p:cNvSpPr>
              <a:spLocks noChangeArrowheads="1"/>
            </p:cNvSpPr>
            <p:nvPr/>
          </p:nvSpPr>
          <p:spPr bwMode="auto">
            <a:xfrm flipH="1">
              <a:off x="3840" y="32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5" name="Oval 322"/>
            <p:cNvSpPr>
              <a:spLocks noChangeArrowheads="1"/>
            </p:cNvSpPr>
            <p:nvPr/>
          </p:nvSpPr>
          <p:spPr bwMode="auto">
            <a:xfrm flipH="1">
              <a:off x="3984"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6" name="Oval 323"/>
            <p:cNvSpPr>
              <a:spLocks noChangeArrowheads="1"/>
            </p:cNvSpPr>
            <p:nvPr/>
          </p:nvSpPr>
          <p:spPr bwMode="auto">
            <a:xfrm flipH="1">
              <a:off x="3984"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7" name="Oval 324"/>
            <p:cNvSpPr>
              <a:spLocks noChangeArrowheads="1"/>
            </p:cNvSpPr>
            <p:nvPr/>
          </p:nvSpPr>
          <p:spPr bwMode="auto">
            <a:xfrm flipH="1">
              <a:off x="3984"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8" name="Oval 325"/>
            <p:cNvSpPr>
              <a:spLocks noChangeArrowheads="1"/>
            </p:cNvSpPr>
            <p:nvPr/>
          </p:nvSpPr>
          <p:spPr bwMode="auto">
            <a:xfrm flipH="1">
              <a:off x="3984"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49" name="Oval 326"/>
            <p:cNvSpPr>
              <a:spLocks noChangeArrowheads="1"/>
            </p:cNvSpPr>
            <p:nvPr/>
          </p:nvSpPr>
          <p:spPr bwMode="auto">
            <a:xfrm flipH="1">
              <a:off x="4120"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0" name="Oval 327"/>
            <p:cNvSpPr>
              <a:spLocks noChangeArrowheads="1"/>
            </p:cNvSpPr>
            <p:nvPr/>
          </p:nvSpPr>
          <p:spPr bwMode="auto">
            <a:xfrm flipH="1">
              <a:off x="4120"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1" name="Oval 328"/>
            <p:cNvSpPr>
              <a:spLocks noChangeArrowheads="1"/>
            </p:cNvSpPr>
            <p:nvPr/>
          </p:nvSpPr>
          <p:spPr bwMode="auto">
            <a:xfrm flipH="1">
              <a:off x="4120"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2" name="Oval 329"/>
            <p:cNvSpPr>
              <a:spLocks noChangeArrowheads="1"/>
            </p:cNvSpPr>
            <p:nvPr/>
          </p:nvSpPr>
          <p:spPr bwMode="auto">
            <a:xfrm flipH="1">
              <a:off x="4120"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3" name="Oval 330"/>
            <p:cNvSpPr>
              <a:spLocks noChangeArrowheads="1"/>
            </p:cNvSpPr>
            <p:nvPr/>
          </p:nvSpPr>
          <p:spPr bwMode="auto">
            <a:xfrm flipH="1">
              <a:off x="4120" y="32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4" name="Oval 331"/>
            <p:cNvSpPr>
              <a:spLocks noChangeArrowheads="1"/>
            </p:cNvSpPr>
            <p:nvPr/>
          </p:nvSpPr>
          <p:spPr bwMode="auto">
            <a:xfrm flipH="1">
              <a:off x="4256"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5" name="Oval 332"/>
            <p:cNvSpPr>
              <a:spLocks noChangeArrowheads="1"/>
            </p:cNvSpPr>
            <p:nvPr/>
          </p:nvSpPr>
          <p:spPr bwMode="auto">
            <a:xfrm flipH="1">
              <a:off x="4256"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6" name="Oval 333"/>
            <p:cNvSpPr>
              <a:spLocks noChangeArrowheads="1"/>
            </p:cNvSpPr>
            <p:nvPr/>
          </p:nvSpPr>
          <p:spPr bwMode="auto">
            <a:xfrm flipH="1">
              <a:off x="4256"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7" name="Oval 334"/>
            <p:cNvSpPr>
              <a:spLocks noChangeArrowheads="1"/>
            </p:cNvSpPr>
            <p:nvPr/>
          </p:nvSpPr>
          <p:spPr bwMode="auto">
            <a:xfrm flipH="1">
              <a:off x="4256"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8" name="Oval 335"/>
            <p:cNvSpPr>
              <a:spLocks noChangeArrowheads="1"/>
            </p:cNvSpPr>
            <p:nvPr/>
          </p:nvSpPr>
          <p:spPr bwMode="auto">
            <a:xfrm flipH="1">
              <a:off x="4256" y="31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59" name="Oval 336"/>
            <p:cNvSpPr>
              <a:spLocks noChangeArrowheads="1"/>
            </p:cNvSpPr>
            <p:nvPr/>
          </p:nvSpPr>
          <p:spPr bwMode="auto">
            <a:xfrm flipH="1">
              <a:off x="4256" y="32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0" name="Oval 337"/>
            <p:cNvSpPr>
              <a:spLocks noChangeArrowheads="1"/>
            </p:cNvSpPr>
            <p:nvPr/>
          </p:nvSpPr>
          <p:spPr bwMode="auto">
            <a:xfrm flipH="1">
              <a:off x="4384"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1" name="Oval 338"/>
            <p:cNvSpPr>
              <a:spLocks noChangeArrowheads="1"/>
            </p:cNvSpPr>
            <p:nvPr/>
          </p:nvSpPr>
          <p:spPr bwMode="auto">
            <a:xfrm flipH="1">
              <a:off x="4384"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2" name="Oval 339"/>
            <p:cNvSpPr>
              <a:spLocks noChangeArrowheads="1"/>
            </p:cNvSpPr>
            <p:nvPr/>
          </p:nvSpPr>
          <p:spPr bwMode="auto">
            <a:xfrm flipH="1">
              <a:off x="4384"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3" name="Oval 340"/>
            <p:cNvSpPr>
              <a:spLocks noChangeArrowheads="1"/>
            </p:cNvSpPr>
            <p:nvPr/>
          </p:nvSpPr>
          <p:spPr bwMode="auto">
            <a:xfrm flipH="1">
              <a:off x="4384" y="335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4" name="Oval 341"/>
            <p:cNvSpPr>
              <a:spLocks noChangeArrowheads="1"/>
            </p:cNvSpPr>
            <p:nvPr/>
          </p:nvSpPr>
          <p:spPr bwMode="auto">
            <a:xfrm flipH="1">
              <a:off x="4384" y="324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5" name="Oval 342"/>
            <p:cNvSpPr>
              <a:spLocks noChangeArrowheads="1"/>
            </p:cNvSpPr>
            <p:nvPr/>
          </p:nvSpPr>
          <p:spPr bwMode="auto">
            <a:xfrm flipH="1">
              <a:off x="4512"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6" name="Oval 343"/>
            <p:cNvSpPr>
              <a:spLocks noChangeArrowheads="1"/>
            </p:cNvSpPr>
            <p:nvPr/>
          </p:nvSpPr>
          <p:spPr bwMode="auto">
            <a:xfrm flipH="1">
              <a:off x="4512"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7" name="Oval 344"/>
            <p:cNvSpPr>
              <a:spLocks noChangeArrowheads="1"/>
            </p:cNvSpPr>
            <p:nvPr/>
          </p:nvSpPr>
          <p:spPr bwMode="auto">
            <a:xfrm flipH="1">
              <a:off x="4512" y="3472"/>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8" name="Oval 345"/>
            <p:cNvSpPr>
              <a:spLocks noChangeArrowheads="1"/>
            </p:cNvSpPr>
            <p:nvPr/>
          </p:nvSpPr>
          <p:spPr bwMode="auto">
            <a:xfrm flipH="1">
              <a:off x="4648"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69" name="Oval 346"/>
            <p:cNvSpPr>
              <a:spLocks noChangeArrowheads="1"/>
            </p:cNvSpPr>
            <p:nvPr/>
          </p:nvSpPr>
          <p:spPr bwMode="auto">
            <a:xfrm flipH="1">
              <a:off x="4648" y="358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70" name="Oval 347"/>
            <p:cNvSpPr>
              <a:spLocks noChangeArrowheads="1"/>
            </p:cNvSpPr>
            <p:nvPr/>
          </p:nvSpPr>
          <p:spPr bwMode="auto">
            <a:xfrm flipH="1">
              <a:off x="4776" y="3704"/>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grpSp>
        <p:nvGrpSpPr>
          <p:cNvPr id="74762" name="Group 348"/>
          <p:cNvGrpSpPr>
            <a:grpSpLocks/>
          </p:cNvGrpSpPr>
          <p:nvPr/>
        </p:nvGrpSpPr>
        <p:grpSpPr bwMode="auto">
          <a:xfrm>
            <a:off x="6248400" y="2971800"/>
            <a:ext cx="2719388" cy="1524000"/>
            <a:chOff x="2880" y="960"/>
            <a:chExt cx="1632" cy="1008"/>
          </a:xfrm>
        </p:grpSpPr>
        <p:grpSp>
          <p:nvGrpSpPr>
            <p:cNvPr id="74767" name="Group 349"/>
            <p:cNvGrpSpPr>
              <a:grpSpLocks/>
            </p:cNvGrpSpPr>
            <p:nvPr/>
          </p:nvGrpSpPr>
          <p:grpSpPr bwMode="auto">
            <a:xfrm>
              <a:off x="2880" y="960"/>
              <a:ext cx="1632" cy="1008"/>
              <a:chOff x="2208" y="864"/>
              <a:chExt cx="1632" cy="1008"/>
            </a:xfrm>
          </p:grpSpPr>
          <p:sp>
            <p:nvSpPr>
              <p:cNvPr id="74807" name="Line 350"/>
              <p:cNvSpPr>
                <a:spLocks noChangeShapeType="1"/>
              </p:cNvSpPr>
              <p:nvPr/>
            </p:nvSpPr>
            <p:spPr bwMode="auto">
              <a:xfrm>
                <a:off x="2208" y="1872"/>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808" name="Line 351"/>
              <p:cNvSpPr>
                <a:spLocks noChangeShapeType="1"/>
              </p:cNvSpPr>
              <p:nvPr/>
            </p:nvSpPr>
            <p:spPr bwMode="auto">
              <a:xfrm>
                <a:off x="3024" y="864"/>
                <a:ext cx="0" cy="10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74809" name="Group 352"/>
              <p:cNvGrpSpPr>
                <a:grpSpLocks/>
              </p:cNvGrpSpPr>
              <p:nvPr/>
            </p:nvGrpSpPr>
            <p:grpSpPr bwMode="auto">
              <a:xfrm>
                <a:off x="2228" y="952"/>
                <a:ext cx="1604" cy="893"/>
                <a:chOff x="2228" y="952"/>
                <a:chExt cx="1604" cy="893"/>
              </a:xfrm>
            </p:grpSpPr>
            <p:sp>
              <p:nvSpPr>
                <p:cNvPr id="74810" name="Freeform 353"/>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74811" name="Freeform 354"/>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sp>
          <p:nvSpPr>
            <p:cNvPr id="74768" name="Oval 355"/>
            <p:cNvSpPr>
              <a:spLocks noChangeArrowheads="1"/>
            </p:cNvSpPr>
            <p:nvPr/>
          </p:nvSpPr>
          <p:spPr bwMode="auto">
            <a:xfrm>
              <a:off x="3648"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69" name="Oval 356"/>
            <p:cNvSpPr>
              <a:spLocks noChangeArrowheads="1"/>
            </p:cNvSpPr>
            <p:nvPr/>
          </p:nvSpPr>
          <p:spPr bwMode="auto">
            <a:xfrm>
              <a:off x="3648" y="17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0" name="Oval 357"/>
            <p:cNvSpPr>
              <a:spLocks noChangeArrowheads="1"/>
            </p:cNvSpPr>
            <p:nvPr/>
          </p:nvSpPr>
          <p:spPr bwMode="auto">
            <a:xfrm>
              <a:off x="3648" y="160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1" name="Oval 358"/>
            <p:cNvSpPr>
              <a:spLocks noChangeArrowheads="1"/>
            </p:cNvSpPr>
            <p:nvPr/>
          </p:nvSpPr>
          <p:spPr bwMode="auto">
            <a:xfrm>
              <a:off x="3648" y="148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2" name="Oval 359"/>
            <p:cNvSpPr>
              <a:spLocks noChangeArrowheads="1"/>
            </p:cNvSpPr>
            <p:nvPr/>
          </p:nvSpPr>
          <p:spPr bwMode="auto">
            <a:xfrm>
              <a:off x="3648" y="13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3" name="Oval 360"/>
            <p:cNvSpPr>
              <a:spLocks noChangeArrowheads="1"/>
            </p:cNvSpPr>
            <p:nvPr/>
          </p:nvSpPr>
          <p:spPr bwMode="auto">
            <a:xfrm>
              <a:off x="3648" y="12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4" name="Oval 361"/>
            <p:cNvSpPr>
              <a:spLocks noChangeArrowheads="1"/>
            </p:cNvSpPr>
            <p:nvPr/>
          </p:nvSpPr>
          <p:spPr bwMode="auto">
            <a:xfrm>
              <a:off x="3648" y="112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5" name="Oval 362"/>
            <p:cNvSpPr>
              <a:spLocks noChangeArrowheads="1"/>
            </p:cNvSpPr>
            <p:nvPr/>
          </p:nvSpPr>
          <p:spPr bwMode="auto">
            <a:xfrm>
              <a:off x="3648" y="1000"/>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6" name="Oval 363"/>
            <p:cNvSpPr>
              <a:spLocks noChangeArrowheads="1"/>
            </p:cNvSpPr>
            <p:nvPr/>
          </p:nvSpPr>
          <p:spPr bwMode="auto">
            <a:xfrm>
              <a:off x="3776" y="18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7" name="Oval 364"/>
            <p:cNvSpPr>
              <a:spLocks noChangeArrowheads="1"/>
            </p:cNvSpPr>
            <p:nvPr/>
          </p:nvSpPr>
          <p:spPr bwMode="auto">
            <a:xfrm>
              <a:off x="3776" y="173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8" name="Oval 365"/>
            <p:cNvSpPr>
              <a:spLocks noChangeArrowheads="1"/>
            </p:cNvSpPr>
            <p:nvPr/>
          </p:nvSpPr>
          <p:spPr bwMode="auto">
            <a:xfrm>
              <a:off x="3776" y="161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79" name="Oval 366"/>
            <p:cNvSpPr>
              <a:spLocks noChangeArrowheads="1"/>
            </p:cNvSpPr>
            <p:nvPr/>
          </p:nvSpPr>
          <p:spPr bwMode="auto">
            <a:xfrm>
              <a:off x="3776" y="149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0" name="Oval 367"/>
            <p:cNvSpPr>
              <a:spLocks noChangeArrowheads="1"/>
            </p:cNvSpPr>
            <p:nvPr/>
          </p:nvSpPr>
          <p:spPr bwMode="auto">
            <a:xfrm>
              <a:off x="3776" y="137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1" name="Oval 368"/>
            <p:cNvSpPr>
              <a:spLocks noChangeArrowheads="1"/>
            </p:cNvSpPr>
            <p:nvPr/>
          </p:nvSpPr>
          <p:spPr bwMode="auto">
            <a:xfrm>
              <a:off x="3776" y="12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2" name="Oval 369"/>
            <p:cNvSpPr>
              <a:spLocks noChangeArrowheads="1"/>
            </p:cNvSpPr>
            <p:nvPr/>
          </p:nvSpPr>
          <p:spPr bwMode="auto">
            <a:xfrm>
              <a:off x="3776" y="11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3" name="Oval 370"/>
            <p:cNvSpPr>
              <a:spLocks noChangeArrowheads="1"/>
            </p:cNvSpPr>
            <p:nvPr/>
          </p:nvSpPr>
          <p:spPr bwMode="auto">
            <a:xfrm>
              <a:off x="3400"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4" name="Oval 371"/>
            <p:cNvSpPr>
              <a:spLocks noChangeArrowheads="1"/>
            </p:cNvSpPr>
            <p:nvPr/>
          </p:nvSpPr>
          <p:spPr bwMode="auto">
            <a:xfrm>
              <a:off x="3400" y="17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5" name="Oval 372"/>
            <p:cNvSpPr>
              <a:spLocks noChangeArrowheads="1"/>
            </p:cNvSpPr>
            <p:nvPr/>
          </p:nvSpPr>
          <p:spPr bwMode="auto">
            <a:xfrm>
              <a:off x="3400" y="160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6" name="Oval 373"/>
            <p:cNvSpPr>
              <a:spLocks noChangeArrowheads="1"/>
            </p:cNvSpPr>
            <p:nvPr/>
          </p:nvSpPr>
          <p:spPr bwMode="auto">
            <a:xfrm>
              <a:off x="3400" y="148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7" name="Oval 374"/>
            <p:cNvSpPr>
              <a:spLocks noChangeArrowheads="1"/>
            </p:cNvSpPr>
            <p:nvPr/>
          </p:nvSpPr>
          <p:spPr bwMode="auto">
            <a:xfrm>
              <a:off x="3400" y="136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8" name="Oval 375"/>
            <p:cNvSpPr>
              <a:spLocks noChangeArrowheads="1"/>
            </p:cNvSpPr>
            <p:nvPr/>
          </p:nvSpPr>
          <p:spPr bwMode="auto">
            <a:xfrm>
              <a:off x="3528" y="18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89" name="Oval 376"/>
            <p:cNvSpPr>
              <a:spLocks noChangeArrowheads="1"/>
            </p:cNvSpPr>
            <p:nvPr/>
          </p:nvSpPr>
          <p:spPr bwMode="auto">
            <a:xfrm>
              <a:off x="3528" y="173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0" name="Oval 377"/>
            <p:cNvSpPr>
              <a:spLocks noChangeArrowheads="1"/>
            </p:cNvSpPr>
            <p:nvPr/>
          </p:nvSpPr>
          <p:spPr bwMode="auto">
            <a:xfrm>
              <a:off x="3528" y="161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1" name="Oval 378"/>
            <p:cNvSpPr>
              <a:spLocks noChangeArrowheads="1"/>
            </p:cNvSpPr>
            <p:nvPr/>
          </p:nvSpPr>
          <p:spPr bwMode="auto">
            <a:xfrm>
              <a:off x="3528" y="149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2" name="Oval 379"/>
            <p:cNvSpPr>
              <a:spLocks noChangeArrowheads="1"/>
            </p:cNvSpPr>
            <p:nvPr/>
          </p:nvSpPr>
          <p:spPr bwMode="auto">
            <a:xfrm>
              <a:off x="3528" y="137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3" name="Oval 380"/>
            <p:cNvSpPr>
              <a:spLocks noChangeArrowheads="1"/>
            </p:cNvSpPr>
            <p:nvPr/>
          </p:nvSpPr>
          <p:spPr bwMode="auto">
            <a:xfrm>
              <a:off x="3528" y="12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4" name="Oval 381"/>
            <p:cNvSpPr>
              <a:spLocks noChangeArrowheads="1"/>
            </p:cNvSpPr>
            <p:nvPr/>
          </p:nvSpPr>
          <p:spPr bwMode="auto">
            <a:xfrm>
              <a:off x="3912" y="18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5" name="Oval 382"/>
            <p:cNvSpPr>
              <a:spLocks noChangeArrowheads="1"/>
            </p:cNvSpPr>
            <p:nvPr/>
          </p:nvSpPr>
          <p:spPr bwMode="auto">
            <a:xfrm>
              <a:off x="3912" y="173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6" name="Oval 383"/>
            <p:cNvSpPr>
              <a:spLocks noChangeArrowheads="1"/>
            </p:cNvSpPr>
            <p:nvPr/>
          </p:nvSpPr>
          <p:spPr bwMode="auto">
            <a:xfrm>
              <a:off x="3912" y="161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7" name="Oval 384"/>
            <p:cNvSpPr>
              <a:spLocks noChangeArrowheads="1"/>
            </p:cNvSpPr>
            <p:nvPr/>
          </p:nvSpPr>
          <p:spPr bwMode="auto">
            <a:xfrm>
              <a:off x="3912" y="149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8" name="Oval 385"/>
            <p:cNvSpPr>
              <a:spLocks noChangeArrowheads="1"/>
            </p:cNvSpPr>
            <p:nvPr/>
          </p:nvSpPr>
          <p:spPr bwMode="auto">
            <a:xfrm>
              <a:off x="3912" y="137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799" name="Oval 386"/>
            <p:cNvSpPr>
              <a:spLocks noChangeArrowheads="1"/>
            </p:cNvSpPr>
            <p:nvPr/>
          </p:nvSpPr>
          <p:spPr bwMode="auto">
            <a:xfrm>
              <a:off x="4040" y="1856"/>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00" name="Oval 387"/>
            <p:cNvSpPr>
              <a:spLocks noChangeArrowheads="1"/>
            </p:cNvSpPr>
            <p:nvPr/>
          </p:nvSpPr>
          <p:spPr bwMode="auto">
            <a:xfrm>
              <a:off x="3264"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01" name="Oval 388"/>
            <p:cNvSpPr>
              <a:spLocks noChangeArrowheads="1"/>
            </p:cNvSpPr>
            <p:nvPr/>
          </p:nvSpPr>
          <p:spPr bwMode="auto">
            <a:xfrm>
              <a:off x="3264" y="17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02" name="Oval 389"/>
            <p:cNvSpPr>
              <a:spLocks noChangeArrowheads="1"/>
            </p:cNvSpPr>
            <p:nvPr/>
          </p:nvSpPr>
          <p:spPr bwMode="auto">
            <a:xfrm>
              <a:off x="4160"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03" name="Oval 390"/>
            <p:cNvSpPr>
              <a:spLocks noChangeArrowheads="1"/>
            </p:cNvSpPr>
            <p:nvPr/>
          </p:nvSpPr>
          <p:spPr bwMode="auto">
            <a:xfrm>
              <a:off x="4160" y="172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04" name="Oval 391"/>
            <p:cNvSpPr>
              <a:spLocks noChangeArrowheads="1"/>
            </p:cNvSpPr>
            <p:nvPr/>
          </p:nvSpPr>
          <p:spPr bwMode="auto">
            <a:xfrm>
              <a:off x="3136"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05" name="Oval 392"/>
            <p:cNvSpPr>
              <a:spLocks noChangeArrowheads="1"/>
            </p:cNvSpPr>
            <p:nvPr/>
          </p:nvSpPr>
          <p:spPr bwMode="auto">
            <a:xfrm>
              <a:off x="2880"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4806" name="Oval 393"/>
            <p:cNvSpPr>
              <a:spLocks noChangeArrowheads="1"/>
            </p:cNvSpPr>
            <p:nvPr/>
          </p:nvSpPr>
          <p:spPr bwMode="auto">
            <a:xfrm>
              <a:off x="4296" y="1848"/>
              <a:ext cx="96" cy="9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99722" name="Text Box 394"/>
          <p:cNvSpPr txBox="1">
            <a:spLocks noChangeArrowheads="1"/>
          </p:cNvSpPr>
          <p:nvPr/>
        </p:nvSpPr>
        <p:spPr bwMode="auto">
          <a:xfrm>
            <a:off x="6831013" y="4492625"/>
            <a:ext cx="1547812"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sz="1600" b="1" u="none">
                <a:effectLst>
                  <a:outerShdw blurRad="38100" dist="38100" dir="2700000" algn="tl">
                    <a:srgbClr val="FFFFFF"/>
                  </a:outerShdw>
                </a:effectLst>
                <a:latin typeface="Times New Roman" pitchFamily="18" charset="0"/>
              </a:rPr>
              <a:t>Distributions of</a:t>
            </a:r>
          </a:p>
          <a:p>
            <a:pPr algn="ctr">
              <a:defRPr/>
            </a:pPr>
            <a:r>
              <a:rPr lang="en-US" sz="1600" b="1" u="none">
                <a:effectLst>
                  <a:outerShdw blurRad="38100" dist="38100" dir="2700000" algn="tl">
                    <a:srgbClr val="FFFFFF"/>
                  </a:outerShdw>
                </a:effectLst>
                <a:latin typeface="Times New Roman" pitchFamily="18" charset="0"/>
              </a:rPr>
              <a:t>Samples of the</a:t>
            </a:r>
          </a:p>
          <a:p>
            <a:pPr algn="ctr">
              <a:defRPr/>
            </a:pPr>
            <a:r>
              <a:rPr lang="en-US" sz="1600" b="1" u="none">
                <a:effectLst>
                  <a:outerShdw blurRad="38100" dist="38100" dir="2700000" algn="tl">
                    <a:srgbClr val="FFFFFF"/>
                  </a:outerShdw>
                </a:effectLst>
                <a:latin typeface="Times New Roman" pitchFamily="18" charset="0"/>
              </a:rPr>
              <a:t>Population</a:t>
            </a:r>
          </a:p>
        </p:txBody>
      </p:sp>
      <p:sp>
        <p:nvSpPr>
          <p:cNvPr id="74764" name="Text Box 395"/>
          <p:cNvSpPr txBox="1">
            <a:spLocks noChangeArrowheads="1"/>
          </p:cNvSpPr>
          <p:nvPr/>
        </p:nvSpPr>
        <p:spPr bwMode="auto">
          <a:xfrm>
            <a:off x="457200" y="914400"/>
            <a:ext cx="7467600" cy="270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b="1" u="none">
                <a:latin typeface="Times New Roman" panose="02020603050405020304" pitchFamily="18" charset="0"/>
              </a:rPr>
              <a:t>Definition:</a:t>
            </a:r>
          </a:p>
          <a:p>
            <a:pPr lvl="1" eaLnBrk="1" hangingPunct="1"/>
            <a:r>
              <a:rPr lang="en-US" altLang="en-US" sz="1800" u="none">
                <a:latin typeface="Times New Roman" panose="02020603050405020304" pitchFamily="18" charset="0"/>
              </a:rPr>
              <a:t>The distribution of Means of independent samples from any distribution with finite Mean and Variance, will converge to the Normal distribution as the sample size goes to infinity.</a:t>
            </a:r>
          </a:p>
          <a:p>
            <a:pPr lvl="1" eaLnBrk="1" hangingPunct="1"/>
            <a:endParaRPr lang="en-US" altLang="en-US" sz="1800" u="none">
              <a:latin typeface="Times New Roman" panose="02020603050405020304" pitchFamily="18" charset="0"/>
            </a:endParaRPr>
          </a:p>
          <a:p>
            <a:pPr lvl="1" eaLnBrk="1" hangingPunct="1"/>
            <a:r>
              <a:rPr lang="en-US" altLang="en-US" sz="1800" u="none">
                <a:latin typeface="Times New Roman" panose="02020603050405020304" pitchFamily="18" charset="0"/>
              </a:rPr>
              <a:t>BASICALLY – The </a:t>
            </a:r>
            <a:r>
              <a:rPr lang="en-US" altLang="en-US" sz="1800">
                <a:latin typeface="Times New Roman" panose="02020603050405020304" pitchFamily="18" charset="0"/>
              </a:rPr>
              <a:t>averages</a:t>
            </a:r>
            <a:r>
              <a:rPr lang="en-US" altLang="en-US" sz="1800" u="none">
                <a:latin typeface="Times New Roman" panose="02020603050405020304" pitchFamily="18" charset="0"/>
              </a:rPr>
              <a:t> of groupings of samples from a Normal OR Non-Normal population will move toward a Normal distribution as more data is collected and analyzed.</a:t>
            </a:r>
          </a:p>
          <a:p>
            <a:pPr eaLnBrk="1" hangingPunct="1">
              <a:spcBef>
                <a:spcPct val="50000"/>
              </a:spcBef>
            </a:pPr>
            <a:endParaRPr lang="en-US" altLang="en-US" sz="1800" u="none">
              <a:latin typeface="Times New Roman" panose="02020603050405020304" pitchFamily="18" charset="0"/>
            </a:endParaRPr>
          </a:p>
        </p:txBody>
      </p:sp>
      <p:sp>
        <p:nvSpPr>
          <p:cNvPr id="74765" name="Rectangle 396"/>
          <p:cNvSpPr>
            <a:spLocks noChangeArrowheads="1"/>
          </p:cNvSpPr>
          <p:nvPr/>
        </p:nvSpPr>
        <p:spPr bwMode="auto">
          <a:xfrm>
            <a:off x="914400" y="152400"/>
            <a:ext cx="2209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000" b="1" u="none">
                <a:solidFill>
                  <a:schemeClr val="tx2"/>
                </a:solidFill>
                <a:latin typeface="Times New Roman" panose="02020603050405020304" pitchFamily="18" charset="0"/>
              </a:rPr>
              <a:t>Control Charts Interpretation</a:t>
            </a:r>
          </a:p>
        </p:txBody>
      </p:sp>
      <p:pic>
        <p:nvPicPr>
          <p:cNvPr id="74766" name="Picture 397"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6019800"/>
            <a:ext cx="4841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304800" y="152400"/>
            <a:ext cx="7010400" cy="990600"/>
          </a:xfrm>
        </p:spPr>
        <p:txBody>
          <a:bodyPr/>
          <a:lstStyle/>
          <a:p>
            <a:pPr eaLnBrk="1" hangingPunct="1"/>
            <a:r>
              <a:rPr lang="en-US" altLang="en-US" sz="4000"/>
              <a:t>Attribute Control Chart</a:t>
            </a:r>
          </a:p>
        </p:txBody>
      </p:sp>
      <p:sp>
        <p:nvSpPr>
          <p:cNvPr id="75779" name="Rectangle 3"/>
          <p:cNvSpPr>
            <a:spLocks noGrp="1" noChangeArrowheads="1"/>
          </p:cNvSpPr>
          <p:nvPr>
            <p:ph type="body" idx="1"/>
          </p:nvPr>
        </p:nvSpPr>
        <p:spPr>
          <a:xfrm>
            <a:off x="609600" y="990600"/>
            <a:ext cx="7696200" cy="6248400"/>
          </a:xfrm>
        </p:spPr>
        <p:txBody>
          <a:bodyPr/>
          <a:lstStyle/>
          <a:p>
            <a:pPr marL="0" indent="0" eaLnBrk="1" hangingPunct="1">
              <a:lnSpc>
                <a:spcPct val="90000"/>
              </a:lnSpc>
              <a:buFontTx/>
              <a:buNone/>
            </a:pPr>
            <a:r>
              <a:rPr lang="en-US" altLang="en-US" sz="2400">
                <a:latin typeface="Times New Roman" panose="02020603050405020304" pitchFamily="18" charset="0"/>
              </a:rPr>
              <a:t>A control chart, also called an attribute control chart, is simply a run chart with statistically derived upper and lower control limits added. These limits are the calculation of the normal variation in the system. The control chart tells a team how the system is operating. It helps determine if the system is stable or out of control. This is done by gathering the data over time on a run chart, then calculating the process average and upper and lower controls limits.</a:t>
            </a:r>
          </a:p>
          <a:p>
            <a:pPr marL="0" indent="0" eaLnBrk="1" hangingPunct="1">
              <a:lnSpc>
                <a:spcPct val="90000"/>
              </a:lnSpc>
              <a:buFontTx/>
              <a:buNone/>
            </a:pPr>
            <a:endParaRPr lang="en-US" altLang="en-US" sz="1200">
              <a:latin typeface="Times New Roman" panose="02020603050405020304" pitchFamily="18" charset="0"/>
            </a:endParaRPr>
          </a:p>
          <a:p>
            <a:pPr marL="0" indent="0" eaLnBrk="1" hangingPunct="1">
              <a:lnSpc>
                <a:spcPct val="90000"/>
              </a:lnSpc>
              <a:buFontTx/>
              <a:buNone/>
            </a:pPr>
            <a:r>
              <a:rPr lang="en-US" altLang="en-US" sz="2000" b="1">
                <a:solidFill>
                  <a:schemeClr val="accent2"/>
                </a:solidFill>
                <a:latin typeface="Times New Roman" panose="02020603050405020304" pitchFamily="18" charset="0"/>
              </a:rPr>
              <a:t>The purpose of a control chart is:</a:t>
            </a:r>
          </a:p>
          <a:p>
            <a:pPr marL="892175" lvl="1" indent="-381000" eaLnBrk="1" hangingPunct="1">
              <a:lnSpc>
                <a:spcPct val="90000"/>
              </a:lnSpc>
              <a:buFont typeface="Wingdings" panose="05000000000000000000" pitchFamily="2" charset="2"/>
              <a:buAutoNum type="arabicPeriod"/>
            </a:pPr>
            <a:r>
              <a:rPr lang="en-US" altLang="en-US" sz="2000" b="1">
                <a:solidFill>
                  <a:schemeClr val="accent2"/>
                </a:solidFill>
                <a:latin typeface="Times New Roman" panose="02020603050405020304" pitchFamily="18" charset="0"/>
              </a:rPr>
              <a:t>To find out a system's capacity so that normal variations are not misinterpreted as significant, thus causing tampering with results.</a:t>
            </a:r>
          </a:p>
          <a:p>
            <a:pPr marL="892175" lvl="1" indent="-381000" eaLnBrk="1" hangingPunct="1">
              <a:lnSpc>
                <a:spcPct val="90000"/>
              </a:lnSpc>
              <a:buFont typeface="Wingdings" panose="05000000000000000000" pitchFamily="2" charset="2"/>
              <a:buAutoNum type="arabicPeriod"/>
            </a:pPr>
            <a:r>
              <a:rPr lang="en-US" altLang="en-US" sz="2000" b="1">
                <a:solidFill>
                  <a:schemeClr val="accent2"/>
                </a:solidFill>
                <a:latin typeface="Times New Roman" panose="02020603050405020304" pitchFamily="18" charset="0"/>
              </a:rPr>
              <a:t>To identify “special causes” of variation (those that fall outside of the control limits) so they can be eliminated.</a:t>
            </a:r>
          </a:p>
          <a:p>
            <a:pPr marL="892175" lvl="1" indent="-381000" eaLnBrk="1" hangingPunct="1">
              <a:lnSpc>
                <a:spcPct val="90000"/>
              </a:lnSpc>
              <a:buFont typeface="Wingdings" panose="05000000000000000000" pitchFamily="2" charset="2"/>
              <a:buAutoNum type="arabicPeriod"/>
            </a:pPr>
            <a:r>
              <a:rPr lang="en-US" altLang="en-US" sz="2000" b="1">
                <a:solidFill>
                  <a:schemeClr val="accent2"/>
                </a:solidFill>
                <a:latin typeface="Times New Roman" panose="02020603050405020304" pitchFamily="18" charset="0"/>
              </a:rPr>
              <a:t>To know when changes have actually improved the system and are not merely common cause variation.</a:t>
            </a:r>
          </a:p>
        </p:txBody>
      </p:sp>
      <p:pic>
        <p:nvPicPr>
          <p:cNvPr id="75780"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28600"/>
            <a:ext cx="5524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914400" y="228600"/>
            <a:ext cx="8229600" cy="1066800"/>
          </a:xfrm>
        </p:spPr>
        <p:txBody>
          <a:bodyPr/>
          <a:lstStyle/>
          <a:p>
            <a:pPr marL="838200" indent="-838200" algn="l" eaLnBrk="1" hangingPunct="1"/>
            <a:r>
              <a:rPr lang="en-US" altLang="en-US" sz="4000"/>
              <a:t>  Trends &amp; Chart Rules</a:t>
            </a:r>
          </a:p>
        </p:txBody>
      </p:sp>
      <p:sp>
        <p:nvSpPr>
          <p:cNvPr id="76803" name="Rectangle 3"/>
          <p:cNvSpPr>
            <a:spLocks noGrp="1" noChangeArrowheads="1"/>
          </p:cNvSpPr>
          <p:nvPr>
            <p:ph type="body" idx="1"/>
          </p:nvPr>
        </p:nvSpPr>
        <p:spPr>
          <a:xfrm>
            <a:off x="457200" y="1371600"/>
            <a:ext cx="8229600" cy="4525963"/>
          </a:xfrm>
        </p:spPr>
        <p:txBody>
          <a:bodyPr/>
          <a:lstStyle/>
          <a:p>
            <a:pPr marL="0" indent="0" eaLnBrk="1" hangingPunct="1">
              <a:buFontTx/>
              <a:buNone/>
            </a:pPr>
            <a:r>
              <a:rPr lang="en-US" altLang="en-US" b="1" i="1">
                <a:solidFill>
                  <a:schemeClr val="accent2"/>
                </a:solidFill>
                <a:latin typeface="Times New Roman" panose="02020603050405020304" pitchFamily="18" charset="0"/>
              </a:rPr>
              <a:t>Charting reveals the shape of data over time or the trends. These trends show normality or non-normality and gives us control over a process.</a:t>
            </a:r>
          </a:p>
          <a:p>
            <a:pPr marL="0" indent="0" eaLnBrk="1" hangingPunct="1">
              <a:buFontTx/>
              <a:buNone/>
            </a:pPr>
            <a:endParaRPr lang="en-US" altLang="en-US" sz="1800" b="1" i="1">
              <a:solidFill>
                <a:schemeClr val="accent2"/>
              </a:solidFill>
              <a:latin typeface="Times New Roman" panose="02020603050405020304" pitchFamily="18" charset="0"/>
            </a:endParaRPr>
          </a:p>
          <a:p>
            <a:pPr marL="0" indent="0" eaLnBrk="1" hangingPunct="1">
              <a:buFontTx/>
              <a:buNone/>
            </a:pPr>
            <a:r>
              <a:rPr lang="en-US" altLang="en-US" b="1" i="1">
                <a:solidFill>
                  <a:schemeClr val="accent2"/>
                </a:solidFill>
                <a:latin typeface="Times New Roman" panose="02020603050405020304" pitchFamily="18" charset="0"/>
              </a:rPr>
              <a:t>It is important to understand and to view as out of control system need be controlled to establish consistency and only consistent normal data can be assessed for capability or reliability!</a:t>
            </a:r>
          </a:p>
        </p:txBody>
      </p:sp>
      <p:pic>
        <p:nvPicPr>
          <p:cNvPr id="76804"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457200"/>
            <a:ext cx="48418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5" name="Text Box 5"/>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76806" name="Text Box 6"/>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altLang="en-US"/>
              <a:t>Variation Should Be Random </a:t>
            </a:r>
          </a:p>
        </p:txBody>
      </p:sp>
      <p:sp>
        <p:nvSpPr>
          <p:cNvPr id="77827" name="Text Box 3"/>
          <p:cNvSpPr txBox="1">
            <a:spLocks noChangeArrowheads="1"/>
          </p:cNvSpPr>
          <p:nvPr/>
        </p:nvSpPr>
        <p:spPr bwMode="auto">
          <a:xfrm>
            <a:off x="1597025" y="3505200"/>
            <a:ext cx="5903913" cy="27971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30000"/>
              </a:spcBef>
            </a:pPr>
            <a:r>
              <a:rPr lang="en-US" altLang="en-US" sz="1600" b="1" u="none"/>
              <a:t>It is very important to remember that:</a:t>
            </a:r>
          </a:p>
          <a:p>
            <a:pPr algn="ctr" eaLnBrk="1" hangingPunct="1">
              <a:spcBef>
                <a:spcPct val="30000"/>
              </a:spcBef>
            </a:pPr>
            <a:r>
              <a:rPr lang="en-US" altLang="en-US" sz="1600" b="1" u="none"/>
              <a:t>        </a:t>
            </a:r>
            <a:r>
              <a:rPr lang="en-US" altLang="en-US" sz="1600" b="1"/>
              <a:t>Process Variation is expected to be RANDOM</a:t>
            </a:r>
            <a:r>
              <a:rPr lang="en-US" altLang="en-US" sz="1600" b="1" u="none"/>
              <a:t>.</a:t>
            </a:r>
          </a:p>
          <a:p>
            <a:pPr algn="ctr" eaLnBrk="1" hangingPunct="1">
              <a:spcBef>
                <a:spcPct val="30000"/>
              </a:spcBef>
            </a:pPr>
            <a:r>
              <a:rPr lang="en-US" altLang="en-US" sz="1600" b="1" u="none"/>
              <a:t>        If it is NOT, then you need to start looking for signals in </a:t>
            </a:r>
          </a:p>
          <a:p>
            <a:pPr algn="ctr" eaLnBrk="1" hangingPunct="1">
              <a:spcBef>
                <a:spcPct val="30000"/>
              </a:spcBef>
            </a:pPr>
            <a:r>
              <a:rPr lang="en-US" altLang="en-US" sz="1600" b="1" u="none"/>
              <a:t>        your process to help you understand what is going on.</a:t>
            </a:r>
          </a:p>
          <a:p>
            <a:pPr algn="ctr" eaLnBrk="1" hangingPunct="1">
              <a:spcBef>
                <a:spcPct val="30000"/>
              </a:spcBef>
            </a:pPr>
            <a:r>
              <a:rPr lang="en-US" altLang="en-US" sz="1600" b="1" u="none"/>
              <a:t>        (exceptions are for known patterns such as tool wear)</a:t>
            </a:r>
          </a:p>
          <a:p>
            <a:pPr algn="ctr" eaLnBrk="1" hangingPunct="1">
              <a:spcBef>
                <a:spcPct val="30000"/>
              </a:spcBef>
            </a:pPr>
            <a:endParaRPr lang="en-US" altLang="en-US" sz="1600" b="1" u="none"/>
          </a:p>
          <a:p>
            <a:pPr algn="ctr" eaLnBrk="1" hangingPunct="1">
              <a:spcBef>
                <a:spcPct val="30000"/>
              </a:spcBef>
            </a:pPr>
            <a:r>
              <a:rPr lang="en-US" altLang="en-US" sz="1600" b="1" u="none"/>
              <a:t>        The process must become random or its output can NOT </a:t>
            </a:r>
          </a:p>
          <a:p>
            <a:pPr algn="ctr" eaLnBrk="1" hangingPunct="1">
              <a:spcBef>
                <a:spcPct val="30000"/>
              </a:spcBef>
            </a:pPr>
            <a:r>
              <a:rPr lang="en-US" altLang="en-US" sz="1600" b="1" u="none"/>
              <a:t>        be predicted and any Cpk Index Is meaningless.</a:t>
            </a:r>
          </a:p>
          <a:p>
            <a:pPr algn="ctr" eaLnBrk="1" hangingPunct="1">
              <a:spcBef>
                <a:spcPct val="30000"/>
              </a:spcBef>
            </a:pPr>
            <a:endParaRPr lang="en-US" altLang="en-US" sz="1200" b="1" u="none"/>
          </a:p>
        </p:txBody>
      </p:sp>
      <p:sp>
        <p:nvSpPr>
          <p:cNvPr id="77828" name="Text Box 4"/>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grpSp>
        <p:nvGrpSpPr>
          <p:cNvPr id="77829" name="Group 5"/>
          <p:cNvGrpSpPr>
            <a:grpSpLocks/>
          </p:cNvGrpSpPr>
          <p:nvPr/>
        </p:nvGrpSpPr>
        <p:grpSpPr bwMode="auto">
          <a:xfrm>
            <a:off x="901700" y="1325563"/>
            <a:ext cx="7175500" cy="2573337"/>
            <a:chOff x="568" y="835"/>
            <a:chExt cx="4520" cy="1621"/>
          </a:xfrm>
        </p:grpSpPr>
        <p:graphicFrame>
          <p:nvGraphicFramePr>
            <p:cNvPr id="77831" name="Object 6"/>
            <p:cNvGraphicFramePr>
              <a:graphicFrameLocks noChangeAspect="1"/>
            </p:cNvGraphicFramePr>
            <p:nvPr/>
          </p:nvGraphicFramePr>
          <p:xfrm>
            <a:off x="568" y="835"/>
            <a:ext cx="4520" cy="1621"/>
          </p:xfrm>
          <a:graphic>
            <a:graphicData uri="http://schemas.openxmlformats.org/presentationml/2006/ole">
              <mc:AlternateContent xmlns:mc="http://schemas.openxmlformats.org/markup-compatibility/2006">
                <mc:Choice xmlns:v="urn:schemas-microsoft-com:vml" Requires="v">
                  <p:oleObj spid="_x0000_s77840" name="Chart" r:id="rId4" imgW="6991380" imgH="2057359" progId="MSGraph.Chart.8">
                    <p:embed followColorScheme="full"/>
                  </p:oleObj>
                </mc:Choice>
                <mc:Fallback>
                  <p:oleObj name="Chart" r:id="rId4" imgW="6991380" imgH="2057359" progId="MSGraph.Chart.8">
                    <p:embed followColorScheme="full"/>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 y="835"/>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7832" name="Text Box 7"/>
            <p:cNvSpPr txBox="1">
              <a:spLocks noChangeArrowheads="1"/>
            </p:cNvSpPr>
            <p:nvPr/>
          </p:nvSpPr>
          <p:spPr bwMode="auto">
            <a:xfrm>
              <a:off x="864" y="1046"/>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77833" name="Text Box 8"/>
            <p:cNvSpPr txBox="1">
              <a:spLocks noChangeArrowheads="1"/>
            </p:cNvSpPr>
            <p:nvPr/>
          </p:nvSpPr>
          <p:spPr bwMode="auto">
            <a:xfrm>
              <a:off x="864" y="2031"/>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grpSp>
      <p:sp>
        <p:nvSpPr>
          <p:cNvPr id="77830" name="Text Box 9"/>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990600" y="304800"/>
            <a:ext cx="8153400" cy="1143000"/>
          </a:xfrm>
        </p:spPr>
        <p:txBody>
          <a:bodyPr/>
          <a:lstStyle/>
          <a:p>
            <a:pPr algn="l" eaLnBrk="1" hangingPunct="1"/>
            <a:r>
              <a:rPr lang="en-US" altLang="en-US" sz="4000"/>
              <a:t>Control Charts Interpretation</a:t>
            </a:r>
          </a:p>
        </p:txBody>
      </p:sp>
      <p:sp>
        <p:nvSpPr>
          <p:cNvPr id="78851" name="Rectangle 3"/>
          <p:cNvSpPr>
            <a:spLocks noGrp="1" noChangeArrowheads="1"/>
          </p:cNvSpPr>
          <p:nvPr>
            <p:ph type="body" sz="half" idx="1"/>
          </p:nvPr>
        </p:nvSpPr>
        <p:spPr>
          <a:xfrm>
            <a:off x="609600" y="1219200"/>
            <a:ext cx="4953000" cy="1219200"/>
          </a:xfrm>
        </p:spPr>
        <p:txBody>
          <a:bodyPr/>
          <a:lstStyle/>
          <a:p>
            <a:pPr marL="114300" lvl="1" indent="0" eaLnBrk="1" hangingPunct="1">
              <a:buFont typeface="Wingdings" panose="05000000000000000000" pitchFamily="2" charset="2"/>
              <a:buNone/>
            </a:pPr>
            <a:r>
              <a:rPr lang="en-US" altLang="en-US" sz="2400">
                <a:latin typeface="Times New Roman" panose="02020603050405020304" pitchFamily="18" charset="0"/>
              </a:rPr>
              <a:t>What we expect to see in a chart is a normal distribution such as this near perfect histogram, which rarely exist.</a:t>
            </a:r>
            <a:endParaRPr lang="en-US" altLang="en-US" b="1">
              <a:latin typeface="Times New Roman" panose="02020603050405020304" pitchFamily="18" charset="0"/>
            </a:endParaRPr>
          </a:p>
          <a:p>
            <a:pPr marL="0" indent="0" eaLnBrk="1" hangingPunct="1"/>
            <a:endParaRPr lang="en-US" altLang="en-US" sz="2800">
              <a:latin typeface="Times New Roman" panose="02020603050405020304" pitchFamily="18" charset="0"/>
            </a:endParaRPr>
          </a:p>
        </p:txBody>
      </p:sp>
      <p:pic>
        <p:nvPicPr>
          <p:cNvPr id="78852"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457200"/>
            <a:ext cx="5524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14" descr="BinomialDistribution_7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295400"/>
            <a:ext cx="2514600" cy="155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Picture 15" descr="image0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3124200"/>
            <a:ext cx="553402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5" name="Picture 16" descr="BinomialDistribution_7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2971800"/>
            <a:ext cx="108108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6" name="Text Box 17"/>
          <p:cNvSpPr txBox="1">
            <a:spLocks noChangeArrowheads="1"/>
          </p:cNvSpPr>
          <p:nvPr/>
        </p:nvSpPr>
        <p:spPr bwMode="auto">
          <a:xfrm>
            <a:off x="838200" y="4953000"/>
            <a:ext cx="716280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t>If the order of points are plotted as collected we will see the actual shape of the process over time. We would expect to see 68.26% of the data in the green zone. and 95.46 of the data in the yellow and green zones.</a:t>
            </a:r>
          </a:p>
        </p:txBody>
      </p:sp>
      <p:sp>
        <p:nvSpPr>
          <p:cNvPr id="78857" name="Rectangle 19"/>
          <p:cNvSpPr>
            <a:spLocks noChangeArrowheads="1"/>
          </p:cNvSpPr>
          <p:nvPr/>
        </p:nvSpPr>
        <p:spPr bwMode="auto">
          <a:xfrm>
            <a:off x="4114800" y="3429000"/>
            <a:ext cx="1905000" cy="152400"/>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8858" name="Rectangle 20"/>
          <p:cNvSpPr>
            <a:spLocks noChangeArrowheads="1"/>
          </p:cNvSpPr>
          <p:nvPr/>
        </p:nvSpPr>
        <p:spPr bwMode="auto">
          <a:xfrm>
            <a:off x="4114800" y="3581400"/>
            <a:ext cx="1905000" cy="1524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8859" name="Rectangle 21"/>
          <p:cNvSpPr>
            <a:spLocks noChangeArrowheads="1"/>
          </p:cNvSpPr>
          <p:nvPr/>
        </p:nvSpPr>
        <p:spPr bwMode="auto">
          <a:xfrm>
            <a:off x="4114800" y="3733800"/>
            <a:ext cx="1905000" cy="152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8860" name="Rectangle 22"/>
          <p:cNvSpPr>
            <a:spLocks noChangeArrowheads="1"/>
          </p:cNvSpPr>
          <p:nvPr/>
        </p:nvSpPr>
        <p:spPr bwMode="auto">
          <a:xfrm>
            <a:off x="4114800" y="3886200"/>
            <a:ext cx="1905000" cy="152400"/>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8861" name="Rectangle 23"/>
          <p:cNvSpPr>
            <a:spLocks noChangeArrowheads="1"/>
          </p:cNvSpPr>
          <p:nvPr/>
        </p:nvSpPr>
        <p:spPr bwMode="auto">
          <a:xfrm>
            <a:off x="4114800" y="4038600"/>
            <a:ext cx="1905000" cy="15240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8862" name="Rectangle 24"/>
          <p:cNvSpPr>
            <a:spLocks noChangeArrowheads="1"/>
          </p:cNvSpPr>
          <p:nvPr/>
        </p:nvSpPr>
        <p:spPr bwMode="auto">
          <a:xfrm>
            <a:off x="4114800" y="4191000"/>
            <a:ext cx="1905000" cy="152400"/>
          </a:xfrm>
          <a:prstGeom prst="rect">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8863" name="Line 25"/>
          <p:cNvSpPr>
            <a:spLocks noChangeShapeType="1"/>
          </p:cNvSpPr>
          <p:nvPr/>
        </p:nvSpPr>
        <p:spPr bwMode="auto">
          <a:xfrm>
            <a:off x="2895600" y="3429000"/>
            <a:ext cx="4343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64" name="Line 26"/>
          <p:cNvSpPr>
            <a:spLocks noChangeShapeType="1"/>
          </p:cNvSpPr>
          <p:nvPr/>
        </p:nvSpPr>
        <p:spPr bwMode="auto">
          <a:xfrm>
            <a:off x="2895600" y="4343400"/>
            <a:ext cx="4343400"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65" name="Line 27"/>
          <p:cNvSpPr>
            <a:spLocks noChangeShapeType="1"/>
          </p:cNvSpPr>
          <p:nvPr/>
        </p:nvSpPr>
        <p:spPr bwMode="auto">
          <a:xfrm>
            <a:off x="1676400" y="3886200"/>
            <a:ext cx="4419600" cy="0"/>
          </a:xfrm>
          <a:prstGeom prst="line">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66" name="Line 30"/>
          <p:cNvSpPr>
            <a:spLocks noChangeShapeType="1"/>
          </p:cNvSpPr>
          <p:nvPr/>
        </p:nvSpPr>
        <p:spPr bwMode="auto">
          <a:xfrm>
            <a:off x="4038600" y="3657600"/>
            <a:ext cx="228600" cy="533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67" name="Line 31"/>
          <p:cNvSpPr>
            <a:spLocks noChangeShapeType="1"/>
          </p:cNvSpPr>
          <p:nvPr/>
        </p:nvSpPr>
        <p:spPr bwMode="auto">
          <a:xfrm flipV="1">
            <a:off x="4267200" y="3733800"/>
            <a:ext cx="152400" cy="457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68" name="Line 32"/>
          <p:cNvSpPr>
            <a:spLocks noChangeShapeType="1"/>
          </p:cNvSpPr>
          <p:nvPr/>
        </p:nvSpPr>
        <p:spPr bwMode="auto">
          <a:xfrm>
            <a:off x="4419600" y="3733800"/>
            <a:ext cx="15240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69" name="Line 33"/>
          <p:cNvSpPr>
            <a:spLocks noChangeShapeType="1"/>
          </p:cNvSpPr>
          <p:nvPr/>
        </p:nvSpPr>
        <p:spPr bwMode="auto">
          <a:xfrm flipV="1">
            <a:off x="4572000" y="3810000"/>
            <a:ext cx="7620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70" name="Line 34"/>
          <p:cNvSpPr>
            <a:spLocks noChangeShapeType="1"/>
          </p:cNvSpPr>
          <p:nvPr/>
        </p:nvSpPr>
        <p:spPr bwMode="auto">
          <a:xfrm>
            <a:off x="4648200" y="3810000"/>
            <a:ext cx="15240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71" name="Line 35"/>
          <p:cNvSpPr>
            <a:spLocks noChangeShapeType="1"/>
          </p:cNvSpPr>
          <p:nvPr/>
        </p:nvSpPr>
        <p:spPr bwMode="auto">
          <a:xfrm flipV="1">
            <a:off x="4800600" y="3657600"/>
            <a:ext cx="15240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72" name="Line 36"/>
          <p:cNvSpPr>
            <a:spLocks noChangeShapeType="1"/>
          </p:cNvSpPr>
          <p:nvPr/>
        </p:nvSpPr>
        <p:spPr bwMode="auto">
          <a:xfrm>
            <a:off x="4953000" y="3657600"/>
            <a:ext cx="15240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73" name="Line 37"/>
          <p:cNvSpPr>
            <a:spLocks noChangeShapeType="1"/>
          </p:cNvSpPr>
          <p:nvPr/>
        </p:nvSpPr>
        <p:spPr bwMode="auto">
          <a:xfrm>
            <a:off x="5105400" y="3962400"/>
            <a:ext cx="22860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74" name="Line 38"/>
          <p:cNvSpPr>
            <a:spLocks noChangeShapeType="1"/>
          </p:cNvSpPr>
          <p:nvPr/>
        </p:nvSpPr>
        <p:spPr bwMode="auto">
          <a:xfrm flipV="1">
            <a:off x="5334000" y="3810000"/>
            <a:ext cx="15240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75" name="Line 39"/>
          <p:cNvSpPr>
            <a:spLocks noChangeShapeType="1"/>
          </p:cNvSpPr>
          <p:nvPr/>
        </p:nvSpPr>
        <p:spPr bwMode="auto">
          <a:xfrm>
            <a:off x="5486400" y="3810000"/>
            <a:ext cx="15240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76" name="Line 40"/>
          <p:cNvSpPr>
            <a:spLocks noChangeShapeType="1"/>
          </p:cNvSpPr>
          <p:nvPr/>
        </p:nvSpPr>
        <p:spPr bwMode="auto">
          <a:xfrm flipV="1">
            <a:off x="5638800" y="3886200"/>
            <a:ext cx="15240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77" name="Line 41"/>
          <p:cNvSpPr>
            <a:spLocks noChangeShapeType="1"/>
          </p:cNvSpPr>
          <p:nvPr/>
        </p:nvSpPr>
        <p:spPr bwMode="auto">
          <a:xfrm>
            <a:off x="5791200" y="3886200"/>
            <a:ext cx="22860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8878" name="Text Box 42"/>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78879" name="Text Box 43"/>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874" name="Object 2"/>
          <p:cNvGraphicFramePr>
            <a:graphicFrameLocks noChangeAspect="1"/>
          </p:cNvGraphicFramePr>
          <p:nvPr/>
        </p:nvGraphicFramePr>
        <p:xfrm>
          <a:off x="1282700" y="3505200"/>
          <a:ext cx="7175500" cy="2573338"/>
        </p:xfrm>
        <a:graphic>
          <a:graphicData uri="http://schemas.openxmlformats.org/presentationml/2006/ole">
            <mc:AlternateContent xmlns:mc="http://schemas.openxmlformats.org/markup-compatibility/2006">
              <mc:Choice xmlns:v="urn:schemas-microsoft-com:vml" Requires="v">
                <p:oleObj spid="_x0000_s79906" name="Chart" r:id="rId4" imgW="6991380" imgH="2057359" progId="MSGraph.Chart.8">
                  <p:embed followColorScheme="full"/>
                </p:oleObj>
              </mc:Choice>
              <mc:Fallback>
                <p:oleObj name="Chart" r:id="rId4" imgW="6991380" imgH="2057359" progId="MSGraph.Chart.8">
                  <p:embed followColorScheme="full"/>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2700" y="3505200"/>
                        <a:ext cx="7175500" cy="2573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9875" name="Rectangle 3"/>
          <p:cNvSpPr>
            <a:spLocks noGrp="1" noChangeArrowheads="1"/>
          </p:cNvSpPr>
          <p:nvPr>
            <p:ph type="title"/>
          </p:nvPr>
        </p:nvSpPr>
        <p:spPr/>
        <p:txBody>
          <a:bodyPr/>
          <a:lstStyle/>
          <a:p>
            <a:pPr eaLnBrk="1" hangingPunct="1"/>
            <a:r>
              <a:rPr lang="en-US" altLang="en-US"/>
              <a:t>Types of “Out-of-Control”</a:t>
            </a:r>
          </a:p>
        </p:txBody>
      </p:sp>
      <p:grpSp>
        <p:nvGrpSpPr>
          <p:cNvPr id="79876" name="Group 4"/>
          <p:cNvGrpSpPr>
            <a:grpSpLocks/>
          </p:cNvGrpSpPr>
          <p:nvPr/>
        </p:nvGrpSpPr>
        <p:grpSpPr bwMode="auto">
          <a:xfrm>
            <a:off x="1282700" y="1216025"/>
            <a:ext cx="7175500" cy="4546600"/>
            <a:chOff x="808" y="766"/>
            <a:chExt cx="4520" cy="2864"/>
          </a:xfrm>
        </p:grpSpPr>
        <p:graphicFrame>
          <p:nvGraphicFramePr>
            <p:cNvPr id="79879" name="Object 5"/>
            <p:cNvGraphicFramePr>
              <a:graphicFrameLocks noChangeAspect="1"/>
            </p:cNvGraphicFramePr>
            <p:nvPr/>
          </p:nvGraphicFramePr>
          <p:xfrm>
            <a:off x="808" y="768"/>
            <a:ext cx="4520" cy="1621"/>
          </p:xfrm>
          <a:graphic>
            <a:graphicData uri="http://schemas.openxmlformats.org/presentationml/2006/ole">
              <mc:AlternateContent xmlns:mc="http://schemas.openxmlformats.org/markup-compatibility/2006">
                <mc:Choice xmlns:v="urn:schemas-microsoft-com:vml" Requires="v">
                  <p:oleObj spid="_x0000_s79907" name="Chart" r:id="rId6" imgW="6991380" imgH="2057359" progId="MSGraph.Chart.8">
                    <p:embed followColorScheme="full"/>
                  </p:oleObj>
                </mc:Choice>
                <mc:Fallback>
                  <p:oleObj name="Chart" r:id="rId6" imgW="6991380" imgH="2057359" progId="MSGraph.Chart.8">
                    <p:embed followColorScheme="full"/>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8" y="76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9880" name="Text Box 6"/>
            <p:cNvSpPr txBox="1">
              <a:spLocks noChangeArrowheads="1"/>
            </p:cNvSpPr>
            <p:nvPr/>
          </p:nvSpPr>
          <p:spPr bwMode="auto">
            <a:xfrm>
              <a:off x="2776" y="766"/>
              <a:ext cx="23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b="1" u="none">
                  <a:solidFill>
                    <a:schemeClr val="bg2"/>
                  </a:solidFill>
                  <a:latin typeface="Times New Roman" panose="02020603050405020304" pitchFamily="18" charset="0"/>
                </a:rPr>
                <a:t>Points OUTSIDE the Control Limits</a:t>
              </a:r>
            </a:p>
          </p:txBody>
        </p:sp>
        <p:sp>
          <p:nvSpPr>
            <p:cNvPr id="79881" name="Text Box 7"/>
            <p:cNvSpPr txBox="1">
              <a:spLocks noChangeArrowheads="1"/>
            </p:cNvSpPr>
            <p:nvPr/>
          </p:nvSpPr>
          <p:spPr bwMode="auto">
            <a:xfrm>
              <a:off x="1096" y="97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79882" name="Text Box 8"/>
            <p:cNvSpPr txBox="1">
              <a:spLocks noChangeArrowheads="1"/>
            </p:cNvSpPr>
            <p:nvPr/>
          </p:nvSpPr>
          <p:spPr bwMode="auto">
            <a:xfrm>
              <a:off x="1096" y="195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79883" name="Text Box 9"/>
            <p:cNvSpPr txBox="1">
              <a:spLocks noChangeArrowheads="1"/>
            </p:cNvSpPr>
            <p:nvPr/>
          </p:nvSpPr>
          <p:spPr bwMode="auto">
            <a:xfrm>
              <a:off x="1096" y="241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79884" name="Text Box 10"/>
            <p:cNvSpPr txBox="1">
              <a:spLocks noChangeArrowheads="1"/>
            </p:cNvSpPr>
            <p:nvPr/>
          </p:nvSpPr>
          <p:spPr bwMode="auto">
            <a:xfrm>
              <a:off x="1096" y="339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79885" name="Text Box 11"/>
            <p:cNvSpPr txBox="1">
              <a:spLocks noChangeArrowheads="1"/>
            </p:cNvSpPr>
            <p:nvPr/>
          </p:nvSpPr>
          <p:spPr bwMode="auto">
            <a:xfrm>
              <a:off x="3207" y="2230"/>
              <a:ext cx="19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b="1" u="none">
                  <a:solidFill>
                    <a:schemeClr val="bg2"/>
                  </a:solidFill>
                  <a:latin typeface="Times New Roman" panose="02020603050405020304" pitchFamily="18" charset="0"/>
                </a:rPr>
                <a:t>Run of 7 Points UP or DOWN</a:t>
              </a:r>
            </a:p>
          </p:txBody>
        </p:sp>
        <p:sp>
          <p:nvSpPr>
            <p:cNvPr id="79886" name="Oval 12"/>
            <p:cNvSpPr>
              <a:spLocks noChangeArrowheads="1"/>
            </p:cNvSpPr>
            <p:nvPr/>
          </p:nvSpPr>
          <p:spPr bwMode="auto">
            <a:xfrm>
              <a:off x="3184" y="992"/>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9887" name="Oval 13"/>
            <p:cNvSpPr>
              <a:spLocks noChangeArrowheads="1"/>
            </p:cNvSpPr>
            <p:nvPr/>
          </p:nvSpPr>
          <p:spPr bwMode="auto">
            <a:xfrm>
              <a:off x="1832" y="1928"/>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9888" name="Text Box 14"/>
            <p:cNvSpPr txBox="1">
              <a:spLocks noChangeArrowheads="1"/>
            </p:cNvSpPr>
            <p:nvPr/>
          </p:nvSpPr>
          <p:spPr bwMode="auto">
            <a:xfrm>
              <a:off x="2040" y="1852"/>
              <a:ext cx="565"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solidFill>
                    <a:srgbClr val="0033CC"/>
                  </a:solidFill>
                  <a:latin typeface="Times New Roman" panose="02020603050405020304" pitchFamily="18" charset="0"/>
                </a:rPr>
                <a:t>Cause</a:t>
              </a:r>
            </a:p>
            <a:p>
              <a:pPr eaLnBrk="1" hangingPunct="1"/>
              <a:r>
                <a:rPr lang="en-US" altLang="en-US" sz="1200" b="1" u="none">
                  <a:solidFill>
                    <a:srgbClr val="0033CC"/>
                  </a:solidFill>
                  <a:latin typeface="Times New Roman" panose="02020603050405020304" pitchFamily="18" charset="0"/>
                </a:rPr>
                <a:t>Action</a:t>
              </a:r>
            </a:p>
            <a:p>
              <a:pPr eaLnBrk="1" hangingPunct="1"/>
              <a:r>
                <a:rPr lang="en-US" altLang="en-US" sz="1200" b="1" u="none">
                  <a:solidFill>
                    <a:srgbClr val="0033CC"/>
                  </a:solidFill>
                  <a:latin typeface="Times New Roman" panose="02020603050405020304" pitchFamily="18" charset="0"/>
                </a:rPr>
                <a:t>Prevention</a:t>
              </a:r>
            </a:p>
          </p:txBody>
        </p:sp>
        <p:sp>
          <p:nvSpPr>
            <p:cNvPr id="79889" name="Text Box 15"/>
            <p:cNvSpPr txBox="1">
              <a:spLocks noChangeArrowheads="1"/>
            </p:cNvSpPr>
            <p:nvPr/>
          </p:nvSpPr>
          <p:spPr bwMode="auto">
            <a:xfrm>
              <a:off x="3386" y="1007"/>
              <a:ext cx="565"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solidFill>
                    <a:srgbClr val="0033CC"/>
                  </a:solidFill>
                  <a:latin typeface="Times New Roman" panose="02020603050405020304" pitchFamily="18" charset="0"/>
                </a:rPr>
                <a:t>Cause</a:t>
              </a:r>
            </a:p>
            <a:p>
              <a:pPr eaLnBrk="1" hangingPunct="1"/>
              <a:r>
                <a:rPr lang="en-US" altLang="en-US" sz="1200" b="1" u="none">
                  <a:solidFill>
                    <a:srgbClr val="0033CC"/>
                  </a:solidFill>
                  <a:latin typeface="Times New Roman" panose="02020603050405020304" pitchFamily="18" charset="0"/>
                </a:rPr>
                <a:t>Action</a:t>
              </a:r>
            </a:p>
            <a:p>
              <a:pPr eaLnBrk="1" hangingPunct="1"/>
              <a:r>
                <a:rPr lang="en-US" altLang="en-US" sz="1200" b="1" u="none">
                  <a:solidFill>
                    <a:srgbClr val="0033CC"/>
                  </a:solidFill>
                  <a:latin typeface="Times New Roman" panose="02020603050405020304" pitchFamily="18" charset="0"/>
                </a:rPr>
                <a:t>Prevention</a:t>
              </a:r>
            </a:p>
          </p:txBody>
        </p:sp>
        <p:sp>
          <p:nvSpPr>
            <p:cNvPr id="79890" name="Oval 16"/>
            <p:cNvSpPr>
              <a:spLocks noChangeArrowheads="1"/>
            </p:cNvSpPr>
            <p:nvPr/>
          </p:nvSpPr>
          <p:spPr bwMode="auto">
            <a:xfrm rot="-952908">
              <a:off x="1649" y="2732"/>
              <a:ext cx="1728" cy="314"/>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9891" name="Text Box 17"/>
            <p:cNvSpPr txBox="1">
              <a:spLocks noChangeArrowheads="1"/>
            </p:cNvSpPr>
            <p:nvPr/>
          </p:nvSpPr>
          <p:spPr bwMode="auto">
            <a:xfrm>
              <a:off x="2522" y="3004"/>
              <a:ext cx="565"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solidFill>
                    <a:srgbClr val="0033CC"/>
                  </a:solidFill>
                  <a:latin typeface="Times New Roman" panose="02020603050405020304" pitchFamily="18" charset="0"/>
                </a:rPr>
                <a:t>Cause</a:t>
              </a:r>
            </a:p>
            <a:p>
              <a:pPr eaLnBrk="1" hangingPunct="1"/>
              <a:r>
                <a:rPr lang="en-US" altLang="en-US" sz="1200" b="1" u="none">
                  <a:solidFill>
                    <a:srgbClr val="0033CC"/>
                  </a:solidFill>
                  <a:latin typeface="Times New Roman" panose="02020603050405020304" pitchFamily="18" charset="0"/>
                </a:rPr>
                <a:t>Action</a:t>
              </a:r>
            </a:p>
            <a:p>
              <a:pPr eaLnBrk="1" hangingPunct="1"/>
              <a:r>
                <a:rPr lang="en-US" altLang="en-US" sz="1200" b="1" u="none">
                  <a:solidFill>
                    <a:srgbClr val="0033CC"/>
                  </a:solidFill>
                  <a:latin typeface="Times New Roman" panose="02020603050405020304" pitchFamily="18" charset="0"/>
                </a:rPr>
                <a:t>Prevention</a:t>
              </a:r>
            </a:p>
          </p:txBody>
        </p:sp>
        <p:sp>
          <p:nvSpPr>
            <p:cNvPr id="79892" name="Oval 18"/>
            <p:cNvSpPr>
              <a:spLocks noChangeArrowheads="1"/>
            </p:cNvSpPr>
            <p:nvPr/>
          </p:nvSpPr>
          <p:spPr bwMode="auto">
            <a:xfrm rot="1242686">
              <a:off x="3293" y="2792"/>
              <a:ext cx="1785" cy="480"/>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79893" name="Text Box 19"/>
            <p:cNvSpPr txBox="1">
              <a:spLocks noChangeArrowheads="1"/>
            </p:cNvSpPr>
            <p:nvPr/>
          </p:nvSpPr>
          <p:spPr bwMode="auto">
            <a:xfrm>
              <a:off x="3832" y="2591"/>
              <a:ext cx="565"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solidFill>
                    <a:srgbClr val="0033CC"/>
                  </a:solidFill>
                  <a:latin typeface="Times New Roman" panose="02020603050405020304" pitchFamily="18" charset="0"/>
                </a:rPr>
                <a:t>Cause</a:t>
              </a:r>
            </a:p>
            <a:p>
              <a:pPr eaLnBrk="1" hangingPunct="1"/>
              <a:r>
                <a:rPr lang="en-US" altLang="en-US" sz="1200" b="1" u="none">
                  <a:solidFill>
                    <a:srgbClr val="0033CC"/>
                  </a:solidFill>
                  <a:latin typeface="Times New Roman" panose="02020603050405020304" pitchFamily="18" charset="0"/>
                </a:rPr>
                <a:t>Action</a:t>
              </a:r>
            </a:p>
            <a:p>
              <a:pPr eaLnBrk="1" hangingPunct="1"/>
              <a:r>
                <a:rPr lang="en-US" altLang="en-US" sz="1200" b="1" u="none">
                  <a:solidFill>
                    <a:srgbClr val="0033CC"/>
                  </a:solidFill>
                  <a:latin typeface="Times New Roman" panose="02020603050405020304" pitchFamily="18" charset="0"/>
                </a:rPr>
                <a:t>Prevention</a:t>
              </a:r>
            </a:p>
          </p:txBody>
        </p:sp>
      </p:grpSp>
      <p:sp>
        <p:nvSpPr>
          <p:cNvPr id="79877" name="Text Box 20"/>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79878" name="Text Box 21"/>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altLang="en-US"/>
              <a:t>Types of “Out-of-Control”</a:t>
            </a:r>
          </a:p>
        </p:txBody>
      </p:sp>
      <p:grpSp>
        <p:nvGrpSpPr>
          <p:cNvPr id="80899" name="Group 3"/>
          <p:cNvGrpSpPr>
            <a:grpSpLocks/>
          </p:cNvGrpSpPr>
          <p:nvPr/>
        </p:nvGrpSpPr>
        <p:grpSpPr bwMode="auto">
          <a:xfrm>
            <a:off x="1295400" y="1216025"/>
            <a:ext cx="7175500" cy="4862513"/>
            <a:chOff x="816" y="766"/>
            <a:chExt cx="4520" cy="3063"/>
          </a:xfrm>
        </p:grpSpPr>
        <p:graphicFrame>
          <p:nvGraphicFramePr>
            <p:cNvPr id="80902" name="Object 4"/>
            <p:cNvGraphicFramePr>
              <a:graphicFrameLocks noChangeAspect="1"/>
            </p:cNvGraphicFramePr>
            <p:nvPr/>
          </p:nvGraphicFramePr>
          <p:xfrm>
            <a:off x="816" y="2208"/>
            <a:ext cx="4520" cy="1621"/>
          </p:xfrm>
          <a:graphic>
            <a:graphicData uri="http://schemas.openxmlformats.org/presentationml/2006/ole">
              <mc:AlternateContent xmlns:mc="http://schemas.openxmlformats.org/markup-compatibility/2006">
                <mc:Choice xmlns:v="urn:schemas-microsoft-com:vml" Requires="v">
                  <p:oleObj spid="_x0000_s80931" name="Chart" r:id="rId4" imgW="6991380" imgH="2057359" progId="MSGraph.Chart.8">
                    <p:embed followColorScheme="full"/>
                  </p:oleObj>
                </mc:Choice>
                <mc:Fallback>
                  <p:oleObj name="Chart" r:id="rId4" imgW="6991380" imgH="2057359" progId="MSGraph.Chart.8">
                    <p:embed followColorScheme="full"/>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 y="220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0903" name="Object 5"/>
            <p:cNvGraphicFramePr>
              <a:graphicFrameLocks noChangeAspect="1"/>
            </p:cNvGraphicFramePr>
            <p:nvPr/>
          </p:nvGraphicFramePr>
          <p:xfrm>
            <a:off x="816" y="768"/>
            <a:ext cx="4520" cy="1621"/>
          </p:xfrm>
          <a:graphic>
            <a:graphicData uri="http://schemas.openxmlformats.org/presentationml/2006/ole">
              <mc:AlternateContent xmlns:mc="http://schemas.openxmlformats.org/markup-compatibility/2006">
                <mc:Choice xmlns:v="urn:schemas-microsoft-com:vml" Requires="v">
                  <p:oleObj spid="_x0000_s80932" name="Chart" r:id="rId6" imgW="6991380" imgH="2057359" progId="MSGraph.Chart.8">
                    <p:embed followColorScheme="full"/>
                  </p:oleObj>
                </mc:Choice>
                <mc:Fallback>
                  <p:oleObj name="Chart" r:id="rId6" imgW="6991380" imgH="2057359" progId="MSGraph.Chart.8">
                    <p:embed followColorScheme="full"/>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6" y="76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0904" name="Text Box 6"/>
            <p:cNvSpPr txBox="1">
              <a:spLocks noChangeArrowheads="1"/>
            </p:cNvSpPr>
            <p:nvPr/>
          </p:nvSpPr>
          <p:spPr bwMode="auto">
            <a:xfrm>
              <a:off x="3097" y="766"/>
              <a:ext cx="205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b="1" u="none">
                  <a:solidFill>
                    <a:schemeClr val="bg2"/>
                  </a:solidFill>
                  <a:latin typeface="Times New Roman" panose="02020603050405020304" pitchFamily="18" charset="0"/>
                </a:rPr>
                <a:t>7 Points Above / 7 Points Below</a:t>
              </a:r>
            </a:p>
          </p:txBody>
        </p:sp>
        <p:sp>
          <p:nvSpPr>
            <p:cNvPr id="80905" name="Text Box 7"/>
            <p:cNvSpPr txBox="1">
              <a:spLocks noChangeArrowheads="1"/>
            </p:cNvSpPr>
            <p:nvPr/>
          </p:nvSpPr>
          <p:spPr bwMode="auto">
            <a:xfrm>
              <a:off x="1104" y="97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0906" name="Text Box 8"/>
            <p:cNvSpPr txBox="1">
              <a:spLocks noChangeArrowheads="1"/>
            </p:cNvSpPr>
            <p:nvPr/>
          </p:nvSpPr>
          <p:spPr bwMode="auto">
            <a:xfrm>
              <a:off x="1104" y="195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0907" name="Text Box 9"/>
            <p:cNvSpPr txBox="1">
              <a:spLocks noChangeArrowheads="1"/>
            </p:cNvSpPr>
            <p:nvPr/>
          </p:nvSpPr>
          <p:spPr bwMode="auto">
            <a:xfrm>
              <a:off x="1104" y="241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0908" name="Text Box 10"/>
            <p:cNvSpPr txBox="1">
              <a:spLocks noChangeArrowheads="1"/>
            </p:cNvSpPr>
            <p:nvPr/>
          </p:nvSpPr>
          <p:spPr bwMode="auto">
            <a:xfrm>
              <a:off x="1104" y="339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0909" name="Text Box 11"/>
            <p:cNvSpPr txBox="1">
              <a:spLocks noChangeArrowheads="1"/>
            </p:cNvSpPr>
            <p:nvPr/>
          </p:nvSpPr>
          <p:spPr bwMode="auto">
            <a:xfrm>
              <a:off x="4032" y="2230"/>
              <a:ext cx="11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b="1" u="none">
                  <a:solidFill>
                    <a:schemeClr val="bg2"/>
                  </a:solidFill>
                  <a:latin typeface="Times New Roman" panose="02020603050405020304" pitchFamily="18" charset="0"/>
                </a:rPr>
                <a:t>Cyclical Patterns</a:t>
              </a:r>
            </a:p>
          </p:txBody>
        </p:sp>
        <p:sp>
          <p:nvSpPr>
            <p:cNvPr id="80910" name="Text Box 12"/>
            <p:cNvSpPr txBox="1">
              <a:spLocks noChangeArrowheads="1"/>
            </p:cNvSpPr>
            <p:nvPr/>
          </p:nvSpPr>
          <p:spPr bwMode="auto">
            <a:xfrm>
              <a:off x="1776" y="1439"/>
              <a:ext cx="533"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solidFill>
                    <a:srgbClr val="0033CC"/>
                  </a:solidFill>
                  <a:latin typeface="Times New Roman" panose="02020603050405020304" pitchFamily="18" charset="0"/>
                </a:rPr>
                <a:t>Cause</a:t>
              </a:r>
            </a:p>
            <a:p>
              <a:pPr eaLnBrk="1" hangingPunct="1"/>
              <a:r>
                <a:rPr lang="en-US" altLang="en-US" sz="1200" u="none">
                  <a:solidFill>
                    <a:srgbClr val="0033CC"/>
                  </a:solidFill>
                  <a:latin typeface="Times New Roman" panose="02020603050405020304" pitchFamily="18" charset="0"/>
                </a:rPr>
                <a:t>Action</a:t>
              </a:r>
            </a:p>
            <a:p>
              <a:pPr eaLnBrk="1" hangingPunct="1"/>
              <a:r>
                <a:rPr lang="en-US" altLang="en-US" sz="1200" u="none">
                  <a:solidFill>
                    <a:srgbClr val="0033CC"/>
                  </a:solidFill>
                  <a:latin typeface="Times New Roman" panose="02020603050405020304" pitchFamily="18" charset="0"/>
                </a:rPr>
                <a:t>Prevention</a:t>
              </a:r>
            </a:p>
          </p:txBody>
        </p:sp>
        <p:sp>
          <p:nvSpPr>
            <p:cNvPr id="80911" name="Text Box 13"/>
            <p:cNvSpPr txBox="1">
              <a:spLocks noChangeArrowheads="1"/>
            </p:cNvSpPr>
            <p:nvPr/>
          </p:nvSpPr>
          <p:spPr bwMode="auto">
            <a:xfrm>
              <a:off x="4690" y="1324"/>
              <a:ext cx="533"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u="none">
                  <a:solidFill>
                    <a:srgbClr val="0033CC"/>
                  </a:solidFill>
                  <a:latin typeface="Times New Roman" panose="02020603050405020304" pitchFamily="18" charset="0"/>
                </a:rPr>
                <a:t>Cause</a:t>
              </a:r>
            </a:p>
            <a:p>
              <a:pPr eaLnBrk="1" hangingPunct="1"/>
              <a:r>
                <a:rPr lang="en-US" altLang="en-US" sz="1200" u="none">
                  <a:solidFill>
                    <a:srgbClr val="0033CC"/>
                  </a:solidFill>
                  <a:latin typeface="Times New Roman" panose="02020603050405020304" pitchFamily="18" charset="0"/>
                </a:rPr>
                <a:t>Action</a:t>
              </a:r>
            </a:p>
            <a:p>
              <a:pPr eaLnBrk="1" hangingPunct="1"/>
              <a:r>
                <a:rPr lang="en-US" altLang="en-US" sz="1200" u="none">
                  <a:solidFill>
                    <a:srgbClr val="0033CC"/>
                  </a:solidFill>
                  <a:latin typeface="Times New Roman" panose="02020603050405020304" pitchFamily="18" charset="0"/>
                </a:rPr>
                <a:t>Prevention</a:t>
              </a:r>
            </a:p>
          </p:txBody>
        </p:sp>
        <p:sp>
          <p:nvSpPr>
            <p:cNvPr id="80912" name="Oval 14"/>
            <p:cNvSpPr>
              <a:spLocks noChangeArrowheads="1"/>
            </p:cNvSpPr>
            <p:nvPr/>
          </p:nvSpPr>
          <p:spPr bwMode="auto">
            <a:xfrm rot="-185623">
              <a:off x="1295" y="1244"/>
              <a:ext cx="1872" cy="314"/>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0913" name="Oval 15"/>
            <p:cNvSpPr>
              <a:spLocks noChangeArrowheads="1"/>
            </p:cNvSpPr>
            <p:nvPr/>
          </p:nvSpPr>
          <p:spPr bwMode="auto">
            <a:xfrm rot="492155">
              <a:off x="3504" y="1584"/>
              <a:ext cx="1728" cy="314"/>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0914" name="Line 16"/>
            <p:cNvSpPr>
              <a:spLocks noChangeShapeType="1"/>
            </p:cNvSpPr>
            <p:nvPr/>
          </p:nvSpPr>
          <p:spPr bwMode="auto">
            <a:xfrm flipV="1">
              <a:off x="1248" y="2688"/>
              <a:ext cx="768" cy="432"/>
            </a:xfrm>
            <a:prstGeom prst="line">
              <a:avLst/>
            </a:prstGeom>
            <a:noFill/>
            <a:ln w="254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5" name="Line 17"/>
            <p:cNvSpPr>
              <a:spLocks noChangeShapeType="1"/>
            </p:cNvSpPr>
            <p:nvPr/>
          </p:nvSpPr>
          <p:spPr bwMode="auto">
            <a:xfrm>
              <a:off x="2256" y="2688"/>
              <a:ext cx="720" cy="384"/>
            </a:xfrm>
            <a:prstGeom prst="line">
              <a:avLst/>
            </a:prstGeom>
            <a:noFill/>
            <a:ln w="254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6" name="Line 18"/>
            <p:cNvSpPr>
              <a:spLocks noChangeShapeType="1"/>
            </p:cNvSpPr>
            <p:nvPr/>
          </p:nvSpPr>
          <p:spPr bwMode="auto">
            <a:xfrm flipV="1">
              <a:off x="3120" y="2640"/>
              <a:ext cx="912" cy="432"/>
            </a:xfrm>
            <a:prstGeom prst="line">
              <a:avLst/>
            </a:prstGeom>
            <a:noFill/>
            <a:ln w="254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7" name="Line 19"/>
            <p:cNvSpPr>
              <a:spLocks noChangeShapeType="1"/>
            </p:cNvSpPr>
            <p:nvPr/>
          </p:nvSpPr>
          <p:spPr bwMode="auto">
            <a:xfrm>
              <a:off x="4176" y="2688"/>
              <a:ext cx="864" cy="384"/>
            </a:xfrm>
            <a:prstGeom prst="line">
              <a:avLst/>
            </a:prstGeom>
            <a:noFill/>
            <a:ln w="254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0918" name="Line 20"/>
            <p:cNvSpPr>
              <a:spLocks noChangeShapeType="1"/>
            </p:cNvSpPr>
            <p:nvPr/>
          </p:nvSpPr>
          <p:spPr bwMode="auto">
            <a:xfrm flipV="1">
              <a:off x="5136" y="2976"/>
              <a:ext cx="96" cy="96"/>
            </a:xfrm>
            <a:prstGeom prst="line">
              <a:avLst/>
            </a:prstGeom>
            <a:noFill/>
            <a:ln w="254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80900" name="Text Box 21"/>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80901" name="Text Box 22"/>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381000" y="152400"/>
            <a:ext cx="8229600" cy="1143000"/>
          </a:xfrm>
        </p:spPr>
        <p:txBody>
          <a:bodyPr/>
          <a:lstStyle/>
          <a:p>
            <a:pPr eaLnBrk="1" hangingPunct="1"/>
            <a:r>
              <a:rPr lang="en-US" altLang="en-US"/>
              <a:t>Types of “Out-of-Control”</a:t>
            </a:r>
          </a:p>
        </p:txBody>
      </p:sp>
      <p:sp>
        <p:nvSpPr>
          <p:cNvPr id="81923" name="Text Box 4"/>
          <p:cNvSpPr txBox="1">
            <a:spLocks noChangeArrowheads="1"/>
          </p:cNvSpPr>
          <p:nvPr/>
        </p:nvSpPr>
        <p:spPr bwMode="auto">
          <a:xfrm>
            <a:off x="2608263" y="5762625"/>
            <a:ext cx="3827462" cy="8255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600" b="1" u="none">
                <a:solidFill>
                  <a:schemeClr val="accent2"/>
                </a:solidFill>
                <a:latin typeface="Times New Roman" panose="02020603050405020304" pitchFamily="18" charset="0"/>
              </a:rPr>
              <a:t>As you can see, some of these conditions</a:t>
            </a:r>
          </a:p>
          <a:p>
            <a:pPr algn="ctr" eaLnBrk="1" hangingPunct="1"/>
            <a:r>
              <a:rPr lang="en-US" altLang="en-US" sz="1600" b="1" u="none">
                <a:solidFill>
                  <a:schemeClr val="accent2"/>
                </a:solidFill>
                <a:latin typeface="Times New Roman" panose="02020603050405020304" pitchFamily="18" charset="0"/>
              </a:rPr>
              <a:t>are more difficult to notice, and are easier</a:t>
            </a:r>
          </a:p>
          <a:p>
            <a:pPr algn="ctr" eaLnBrk="1" hangingPunct="1"/>
            <a:r>
              <a:rPr lang="en-US" altLang="en-US" sz="1600" b="1" u="none">
                <a:solidFill>
                  <a:schemeClr val="accent2"/>
                </a:solidFill>
                <a:latin typeface="Times New Roman" panose="02020603050405020304" pitchFamily="18" charset="0"/>
              </a:rPr>
              <a:t>caught if using a computer.</a:t>
            </a:r>
          </a:p>
        </p:txBody>
      </p:sp>
      <p:grpSp>
        <p:nvGrpSpPr>
          <p:cNvPr id="81924" name="Group 5"/>
          <p:cNvGrpSpPr>
            <a:grpSpLocks/>
          </p:cNvGrpSpPr>
          <p:nvPr/>
        </p:nvGrpSpPr>
        <p:grpSpPr bwMode="auto">
          <a:xfrm>
            <a:off x="1295400" y="1192213"/>
            <a:ext cx="7721600" cy="4886325"/>
            <a:chOff x="816" y="751"/>
            <a:chExt cx="4864" cy="3078"/>
          </a:xfrm>
        </p:grpSpPr>
        <p:graphicFrame>
          <p:nvGraphicFramePr>
            <p:cNvPr id="81927" name="Object 6"/>
            <p:cNvGraphicFramePr>
              <a:graphicFrameLocks noChangeAspect="1"/>
            </p:cNvGraphicFramePr>
            <p:nvPr/>
          </p:nvGraphicFramePr>
          <p:xfrm>
            <a:off x="856" y="2208"/>
            <a:ext cx="4520" cy="1621"/>
          </p:xfrm>
          <a:graphic>
            <a:graphicData uri="http://schemas.openxmlformats.org/presentationml/2006/ole">
              <mc:AlternateContent xmlns:mc="http://schemas.openxmlformats.org/markup-compatibility/2006">
                <mc:Choice xmlns:v="urn:schemas-microsoft-com:vml" Requires="v">
                  <p:oleObj spid="_x0000_s81951" name="Chart" r:id="rId4" imgW="6991380" imgH="2057359" progId="MSGraph.Chart.8">
                    <p:embed followColorScheme="full"/>
                  </p:oleObj>
                </mc:Choice>
                <mc:Fallback>
                  <p:oleObj name="Chart" r:id="rId4" imgW="6991380" imgH="2057359" progId="MSGraph.Chart.8">
                    <p:embed followColorScheme="full"/>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6" y="220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1928" name="Object 7"/>
            <p:cNvGraphicFramePr>
              <a:graphicFrameLocks noChangeAspect="1"/>
            </p:cNvGraphicFramePr>
            <p:nvPr/>
          </p:nvGraphicFramePr>
          <p:xfrm>
            <a:off x="864" y="768"/>
            <a:ext cx="4520" cy="1621"/>
          </p:xfrm>
          <a:graphic>
            <a:graphicData uri="http://schemas.openxmlformats.org/presentationml/2006/ole">
              <mc:AlternateContent xmlns:mc="http://schemas.openxmlformats.org/markup-compatibility/2006">
                <mc:Choice xmlns:v="urn:schemas-microsoft-com:vml" Requires="v">
                  <p:oleObj spid="_x0000_s81952" name="Chart" r:id="rId6" imgW="6991380" imgH="2057359" progId="MSGraph.Chart.8">
                    <p:embed followColorScheme="full"/>
                  </p:oleObj>
                </mc:Choice>
                <mc:Fallback>
                  <p:oleObj name="Chart" r:id="rId6" imgW="6991380" imgH="2057359" progId="MSGraph.Chart.8">
                    <p:embed followColorScheme="full"/>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4" y="76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6536" name="Text Box 8"/>
            <p:cNvSpPr txBox="1">
              <a:spLocks noChangeArrowheads="1"/>
            </p:cNvSpPr>
            <p:nvPr/>
          </p:nvSpPr>
          <p:spPr bwMode="auto">
            <a:xfrm>
              <a:off x="3145" y="751"/>
              <a:ext cx="220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000" b="1" u="none">
                  <a:solidFill>
                    <a:schemeClr val="bg2"/>
                  </a:solidFill>
                  <a:effectLst>
                    <a:outerShdw blurRad="38100" dist="38100" dir="2700000" algn="tl">
                      <a:srgbClr val="000000"/>
                    </a:outerShdw>
                  </a:effectLst>
                  <a:latin typeface="Times New Roman" pitchFamily="18" charset="0"/>
                </a:rPr>
                <a:t>Points TOO Close to the Mean</a:t>
              </a:r>
            </a:p>
          </p:txBody>
        </p:sp>
        <p:sp>
          <p:nvSpPr>
            <p:cNvPr id="81930" name="Text Box 9"/>
            <p:cNvSpPr txBox="1">
              <a:spLocks noChangeArrowheads="1"/>
            </p:cNvSpPr>
            <p:nvPr/>
          </p:nvSpPr>
          <p:spPr bwMode="auto">
            <a:xfrm>
              <a:off x="1152" y="97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1931" name="Text Box 10"/>
            <p:cNvSpPr txBox="1">
              <a:spLocks noChangeArrowheads="1"/>
            </p:cNvSpPr>
            <p:nvPr/>
          </p:nvSpPr>
          <p:spPr bwMode="auto">
            <a:xfrm>
              <a:off x="1152" y="195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1932" name="Text Box 11"/>
            <p:cNvSpPr txBox="1">
              <a:spLocks noChangeArrowheads="1"/>
            </p:cNvSpPr>
            <p:nvPr/>
          </p:nvSpPr>
          <p:spPr bwMode="auto">
            <a:xfrm>
              <a:off x="1504" y="989"/>
              <a:ext cx="4176" cy="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lnSpc>
                  <a:spcPct val="110000"/>
                </a:lnSpc>
              </a:pPr>
              <a:r>
                <a:rPr lang="en-US" altLang="en-US" sz="1400" b="1" u="none">
                  <a:latin typeface="Times New Roman" panose="02020603050405020304" pitchFamily="18" charset="0"/>
                </a:rPr>
                <a:t>Possibly something has changed with this process over time, </a:t>
              </a:r>
            </a:p>
            <a:p>
              <a:pPr algn="ctr" eaLnBrk="1" hangingPunct="1">
                <a:lnSpc>
                  <a:spcPct val="110000"/>
                </a:lnSpc>
              </a:pPr>
              <a:r>
                <a:rPr lang="en-US" altLang="en-US" sz="1400" b="1" u="none">
                  <a:latin typeface="Times New Roman" panose="02020603050405020304" pitchFamily="18" charset="0"/>
                </a:rPr>
                <a:t>OR the Control Limits were calculated incorrectly, </a:t>
              </a:r>
            </a:p>
            <a:p>
              <a:pPr algn="ctr" eaLnBrk="1" hangingPunct="1">
                <a:lnSpc>
                  <a:spcPct val="110000"/>
                </a:lnSpc>
              </a:pPr>
              <a:r>
                <a:rPr lang="en-US" altLang="en-US" sz="1400" b="1" u="none">
                  <a:latin typeface="Times New Roman" panose="02020603050405020304" pitchFamily="18" charset="0"/>
                </a:rPr>
                <a:t>OR this data has been fabricated.</a:t>
              </a:r>
            </a:p>
          </p:txBody>
        </p:sp>
        <p:sp>
          <p:nvSpPr>
            <p:cNvPr id="406540" name="Text Box 12"/>
            <p:cNvSpPr txBox="1">
              <a:spLocks noChangeArrowheads="1"/>
            </p:cNvSpPr>
            <p:nvPr/>
          </p:nvSpPr>
          <p:spPr bwMode="auto">
            <a:xfrm>
              <a:off x="816" y="2191"/>
              <a:ext cx="448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000" b="1" u="none">
                  <a:solidFill>
                    <a:schemeClr val="bg2"/>
                  </a:solidFill>
                  <a:effectLst>
                    <a:outerShdw blurRad="38100" dist="38100" dir="2700000" algn="tl">
                      <a:srgbClr val="000000"/>
                    </a:outerShdw>
                  </a:effectLst>
                  <a:latin typeface="Times New Roman" pitchFamily="18" charset="0"/>
                </a:rPr>
                <a:t>2 out of 3 points more than 2s from the Center Line (Same Side)</a:t>
              </a:r>
            </a:p>
          </p:txBody>
        </p:sp>
        <p:sp>
          <p:nvSpPr>
            <p:cNvPr id="81934" name="Text Box 13"/>
            <p:cNvSpPr txBox="1">
              <a:spLocks noChangeArrowheads="1"/>
            </p:cNvSpPr>
            <p:nvPr/>
          </p:nvSpPr>
          <p:spPr bwMode="auto">
            <a:xfrm>
              <a:off x="1152" y="2430"/>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1935" name="Text Box 14"/>
            <p:cNvSpPr txBox="1">
              <a:spLocks noChangeArrowheads="1"/>
            </p:cNvSpPr>
            <p:nvPr/>
          </p:nvSpPr>
          <p:spPr bwMode="auto">
            <a:xfrm>
              <a:off x="1152" y="3415"/>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1936" name="Text Box 15"/>
            <p:cNvSpPr txBox="1">
              <a:spLocks noChangeArrowheads="1"/>
            </p:cNvSpPr>
            <p:nvPr/>
          </p:nvSpPr>
          <p:spPr bwMode="auto">
            <a:xfrm>
              <a:off x="4992" y="2537"/>
              <a:ext cx="626" cy="1002"/>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80000"/>
                </a:lnSpc>
                <a:spcBef>
                  <a:spcPct val="30000"/>
                </a:spcBef>
              </a:pPr>
              <a:r>
                <a:rPr lang="en-US" altLang="en-US" sz="1300" u="none">
                  <a:solidFill>
                    <a:srgbClr val="000099"/>
                  </a:solidFill>
                  <a:latin typeface="Times New Roman" panose="02020603050405020304" pitchFamily="18" charset="0"/>
                </a:rPr>
                <a:t>3s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2s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1s</a:t>
              </a:r>
            </a:p>
            <a:p>
              <a:pPr eaLnBrk="1" hangingPunct="1">
                <a:lnSpc>
                  <a:spcPct val="80000"/>
                </a:lnSpc>
                <a:spcBef>
                  <a:spcPct val="30000"/>
                </a:spcBef>
              </a:pPr>
              <a:r>
                <a:rPr lang="en-US" altLang="en-US" sz="1300" u="none">
                  <a:solidFill>
                    <a:schemeClr val="bg2"/>
                  </a:solidFill>
                  <a:latin typeface="Times New Roman" panose="02020603050405020304" pitchFamily="18" charset="0"/>
                </a:rPr>
                <a:t>Center Line</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-1s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-2s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-3s</a:t>
              </a:r>
            </a:p>
          </p:txBody>
        </p:sp>
        <p:sp>
          <p:nvSpPr>
            <p:cNvPr id="81937" name="Oval 16"/>
            <p:cNvSpPr>
              <a:spLocks noChangeArrowheads="1"/>
            </p:cNvSpPr>
            <p:nvPr/>
          </p:nvSpPr>
          <p:spPr bwMode="auto">
            <a:xfrm>
              <a:off x="1776" y="2544"/>
              <a:ext cx="720"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1938" name="Oval 17"/>
            <p:cNvSpPr>
              <a:spLocks noChangeArrowheads="1"/>
            </p:cNvSpPr>
            <p:nvPr/>
          </p:nvSpPr>
          <p:spPr bwMode="auto">
            <a:xfrm>
              <a:off x="1776" y="2528"/>
              <a:ext cx="720" cy="336"/>
            </a:xfrm>
            <a:prstGeom prst="ellipse">
              <a:avLst/>
            </a:prstGeom>
            <a:noFill/>
            <a:ln w="25400">
              <a:solidFill>
                <a:srgbClr val="00008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81925" name="Text Box 18"/>
          <p:cNvSpPr txBox="1">
            <a:spLocks noChangeArrowheads="1"/>
          </p:cNvSpPr>
          <p:nvPr/>
        </p:nvSpPr>
        <p:spPr bwMode="auto">
          <a:xfrm>
            <a:off x="152400" y="6096000"/>
            <a:ext cx="2057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Interpreting Control Charts</a:t>
            </a:r>
          </a:p>
        </p:txBody>
      </p:sp>
      <p:sp>
        <p:nvSpPr>
          <p:cNvPr id="81926" name="Text Box 19"/>
          <p:cNvSpPr txBox="1">
            <a:spLocks noChangeArrowheads="1"/>
          </p:cNvSpPr>
          <p:nvPr/>
        </p:nvSpPr>
        <p:spPr bwMode="auto">
          <a:xfrm>
            <a:off x="66294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200" y="152400"/>
            <a:ext cx="8229600" cy="1143000"/>
          </a:xfrm>
        </p:spPr>
        <p:txBody>
          <a:bodyPr/>
          <a:lstStyle/>
          <a:p>
            <a:pPr eaLnBrk="1" hangingPunct="1"/>
            <a:r>
              <a:rPr lang="en-US" altLang="en-US"/>
              <a:t>Types of “Out-of-Control”</a:t>
            </a:r>
          </a:p>
        </p:txBody>
      </p:sp>
      <p:graphicFrame>
        <p:nvGraphicFramePr>
          <p:cNvPr id="82947" name="Object 3"/>
          <p:cNvGraphicFramePr>
            <a:graphicFrameLocks noChangeAspect="1"/>
          </p:cNvGraphicFramePr>
          <p:nvPr/>
        </p:nvGraphicFramePr>
        <p:xfrm>
          <a:off x="1371600" y="3505200"/>
          <a:ext cx="7175500" cy="2573338"/>
        </p:xfrm>
        <a:graphic>
          <a:graphicData uri="http://schemas.openxmlformats.org/presentationml/2006/ole">
            <mc:AlternateContent xmlns:mc="http://schemas.openxmlformats.org/markup-compatibility/2006">
              <mc:Choice xmlns:v="urn:schemas-microsoft-com:vml" Requires="v">
                <p:oleObj spid="_x0000_s82985" name="Chart" r:id="rId4" imgW="6991380" imgH="2057359" progId="MSGraph.Chart.8">
                  <p:embed followColorScheme="full"/>
                </p:oleObj>
              </mc:Choice>
              <mc:Fallback>
                <p:oleObj name="Chart" r:id="rId4" imgW="6991380" imgH="2057359"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3505200"/>
                        <a:ext cx="7175500" cy="2573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2948" name="Group 4"/>
          <p:cNvGrpSpPr>
            <a:grpSpLocks/>
          </p:cNvGrpSpPr>
          <p:nvPr/>
        </p:nvGrpSpPr>
        <p:grpSpPr bwMode="auto">
          <a:xfrm>
            <a:off x="1360488" y="1216025"/>
            <a:ext cx="7559675" cy="4572000"/>
            <a:chOff x="857" y="766"/>
            <a:chExt cx="4762" cy="2880"/>
          </a:xfrm>
        </p:grpSpPr>
        <p:sp>
          <p:nvSpPr>
            <p:cNvPr id="408581" name="Text Box 5"/>
            <p:cNvSpPr txBox="1">
              <a:spLocks noChangeArrowheads="1"/>
            </p:cNvSpPr>
            <p:nvPr/>
          </p:nvSpPr>
          <p:spPr bwMode="auto">
            <a:xfrm>
              <a:off x="1457" y="766"/>
              <a:ext cx="383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sz="1800">
                  <a:solidFill>
                    <a:schemeClr val="bg2"/>
                  </a:solidFill>
                  <a:effectLst>
                    <a:outerShdw blurRad="38100" dist="38100" dir="2700000" algn="tl">
                      <a:srgbClr val="000000"/>
                    </a:outerShdw>
                  </a:effectLst>
                  <a:latin typeface="Times New Roman" pitchFamily="18" charset="0"/>
                </a:rPr>
                <a:t>4 out of 5 points more than 1s from the Center Line (Same Side)</a:t>
              </a:r>
            </a:p>
          </p:txBody>
        </p:sp>
        <p:sp>
          <p:nvSpPr>
            <p:cNvPr id="408582" name="Text Box 6"/>
            <p:cNvSpPr txBox="1">
              <a:spLocks noChangeArrowheads="1"/>
            </p:cNvSpPr>
            <p:nvPr/>
          </p:nvSpPr>
          <p:spPr bwMode="auto">
            <a:xfrm>
              <a:off x="1131" y="2206"/>
              <a:ext cx="41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sz="1800">
                  <a:solidFill>
                    <a:schemeClr val="bg2"/>
                  </a:solidFill>
                  <a:effectLst>
                    <a:outerShdw blurRad="38100" dist="38100" dir="2700000" algn="tl">
                      <a:srgbClr val="000000"/>
                    </a:outerShdw>
                  </a:effectLst>
                  <a:latin typeface="Times New Roman" pitchFamily="18" charset="0"/>
                </a:rPr>
                <a:t>8 out of 9 points in a row more than 1s from Center Line (Either Side)</a:t>
              </a:r>
            </a:p>
          </p:txBody>
        </p:sp>
        <p:graphicFrame>
          <p:nvGraphicFramePr>
            <p:cNvPr id="82954" name="Object 7"/>
            <p:cNvGraphicFramePr>
              <a:graphicFrameLocks noChangeAspect="1"/>
            </p:cNvGraphicFramePr>
            <p:nvPr/>
          </p:nvGraphicFramePr>
          <p:xfrm>
            <a:off x="857" y="768"/>
            <a:ext cx="4520" cy="1621"/>
          </p:xfrm>
          <a:graphic>
            <a:graphicData uri="http://schemas.openxmlformats.org/presentationml/2006/ole">
              <mc:AlternateContent xmlns:mc="http://schemas.openxmlformats.org/markup-compatibility/2006">
                <mc:Choice xmlns:v="urn:schemas-microsoft-com:vml" Requires="v">
                  <p:oleObj spid="_x0000_s82986" name="Chart" r:id="rId6" imgW="6991380" imgH="2057359" progId="MSGraph.Chart.8">
                    <p:embed followColorScheme="full"/>
                  </p:oleObj>
                </mc:Choice>
                <mc:Fallback>
                  <p:oleObj name="Chart" r:id="rId6" imgW="6991380" imgH="2057359" progId="MSGraph.Chart.8">
                    <p:embed followColorScheme="full"/>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7" y="76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55" name="Text Box 8"/>
            <p:cNvSpPr txBox="1">
              <a:spLocks noChangeArrowheads="1"/>
            </p:cNvSpPr>
            <p:nvPr/>
          </p:nvSpPr>
          <p:spPr bwMode="auto">
            <a:xfrm>
              <a:off x="1153" y="990"/>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2956" name="Text Box 9"/>
            <p:cNvSpPr txBox="1">
              <a:spLocks noChangeArrowheads="1"/>
            </p:cNvSpPr>
            <p:nvPr/>
          </p:nvSpPr>
          <p:spPr bwMode="auto">
            <a:xfrm>
              <a:off x="1153" y="1975"/>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2957" name="Text Box 10"/>
            <p:cNvSpPr txBox="1">
              <a:spLocks noChangeArrowheads="1"/>
            </p:cNvSpPr>
            <p:nvPr/>
          </p:nvSpPr>
          <p:spPr bwMode="auto">
            <a:xfrm>
              <a:off x="4993" y="1097"/>
              <a:ext cx="626" cy="1002"/>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80000"/>
                </a:lnSpc>
                <a:spcBef>
                  <a:spcPct val="30000"/>
                </a:spcBef>
              </a:pPr>
              <a:r>
                <a:rPr lang="en-US" altLang="en-US" sz="1300" u="none">
                  <a:solidFill>
                    <a:srgbClr val="000099"/>
                  </a:solidFill>
                  <a:latin typeface="Times New Roman" panose="02020603050405020304" pitchFamily="18" charset="0"/>
                </a:rPr>
                <a:t>3s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2s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1s</a:t>
              </a:r>
            </a:p>
            <a:p>
              <a:pPr eaLnBrk="1" hangingPunct="1">
                <a:lnSpc>
                  <a:spcPct val="80000"/>
                </a:lnSpc>
                <a:spcBef>
                  <a:spcPct val="30000"/>
                </a:spcBef>
              </a:pPr>
              <a:r>
                <a:rPr lang="en-US" altLang="en-US" sz="1300" u="none">
                  <a:solidFill>
                    <a:schemeClr val="bg2"/>
                  </a:solidFill>
                  <a:latin typeface="Times New Roman" panose="02020603050405020304" pitchFamily="18" charset="0"/>
                </a:rPr>
                <a:t>Center Line</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-1s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-2s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-3s</a:t>
              </a:r>
            </a:p>
          </p:txBody>
        </p:sp>
        <p:sp>
          <p:nvSpPr>
            <p:cNvPr id="82958" name="Oval 11"/>
            <p:cNvSpPr>
              <a:spLocks noChangeArrowheads="1"/>
            </p:cNvSpPr>
            <p:nvPr/>
          </p:nvSpPr>
          <p:spPr bwMode="auto">
            <a:xfrm>
              <a:off x="3233" y="1128"/>
              <a:ext cx="1248" cy="336"/>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59" name="Oval 12"/>
            <p:cNvSpPr>
              <a:spLocks noChangeArrowheads="1"/>
            </p:cNvSpPr>
            <p:nvPr/>
          </p:nvSpPr>
          <p:spPr bwMode="auto">
            <a:xfrm>
              <a:off x="3233" y="1120"/>
              <a:ext cx="1248" cy="480"/>
            </a:xfrm>
            <a:prstGeom prst="ellipse">
              <a:avLst/>
            </a:prstGeom>
            <a:noFill/>
            <a:ln w="25400">
              <a:solidFill>
                <a:srgbClr val="000080"/>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60" name="Text Box 13"/>
            <p:cNvSpPr txBox="1">
              <a:spLocks noChangeArrowheads="1"/>
            </p:cNvSpPr>
            <p:nvPr/>
          </p:nvSpPr>
          <p:spPr bwMode="auto">
            <a:xfrm>
              <a:off x="1152" y="2430"/>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2961" name="Text Box 14"/>
            <p:cNvSpPr txBox="1">
              <a:spLocks noChangeArrowheads="1"/>
            </p:cNvSpPr>
            <p:nvPr/>
          </p:nvSpPr>
          <p:spPr bwMode="auto">
            <a:xfrm>
              <a:off x="1152" y="3415"/>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2962" name="Text Box 15"/>
            <p:cNvSpPr txBox="1">
              <a:spLocks noChangeArrowheads="1"/>
            </p:cNvSpPr>
            <p:nvPr/>
          </p:nvSpPr>
          <p:spPr bwMode="auto">
            <a:xfrm>
              <a:off x="4992" y="2537"/>
              <a:ext cx="626" cy="1002"/>
            </a:xfrm>
            <a:prstGeom prst="rect">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lnSpc>
                  <a:spcPct val="80000"/>
                </a:lnSpc>
                <a:spcBef>
                  <a:spcPct val="30000"/>
                </a:spcBef>
              </a:pPr>
              <a:r>
                <a:rPr lang="en-US" altLang="en-US" sz="1300" u="none">
                  <a:solidFill>
                    <a:srgbClr val="000099"/>
                  </a:solidFill>
                  <a:latin typeface="Times New Roman" panose="02020603050405020304" pitchFamily="18" charset="0"/>
                </a:rPr>
                <a:t>3s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2s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1s</a:t>
              </a:r>
            </a:p>
            <a:p>
              <a:pPr eaLnBrk="1" hangingPunct="1">
                <a:lnSpc>
                  <a:spcPct val="80000"/>
                </a:lnSpc>
                <a:spcBef>
                  <a:spcPct val="30000"/>
                </a:spcBef>
              </a:pPr>
              <a:r>
                <a:rPr lang="en-US" altLang="en-US" sz="1300" u="none">
                  <a:solidFill>
                    <a:schemeClr val="bg2"/>
                  </a:solidFill>
                  <a:latin typeface="Times New Roman" panose="02020603050405020304" pitchFamily="18" charset="0"/>
                </a:rPr>
                <a:t>Center Line</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-1s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-2s</a:t>
              </a:r>
            </a:p>
            <a:p>
              <a:pPr eaLnBrk="1" hangingPunct="1">
                <a:lnSpc>
                  <a:spcPct val="80000"/>
                </a:lnSpc>
                <a:spcBef>
                  <a:spcPct val="30000"/>
                </a:spcBef>
              </a:pPr>
              <a:r>
                <a:rPr lang="en-US" altLang="en-US" sz="1300" u="none">
                  <a:solidFill>
                    <a:srgbClr val="000099"/>
                  </a:solidFill>
                  <a:latin typeface="Times New Roman" panose="02020603050405020304" pitchFamily="18" charset="0"/>
                </a:rPr>
                <a:t>-3s</a:t>
              </a:r>
            </a:p>
          </p:txBody>
        </p:sp>
        <p:sp>
          <p:nvSpPr>
            <p:cNvPr id="82963" name="Oval 16"/>
            <p:cNvSpPr>
              <a:spLocks noChangeArrowheads="1"/>
            </p:cNvSpPr>
            <p:nvPr/>
          </p:nvSpPr>
          <p:spPr bwMode="auto">
            <a:xfrm>
              <a:off x="2496" y="2640"/>
              <a:ext cx="192"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64" name="Oval 17"/>
            <p:cNvSpPr>
              <a:spLocks noChangeArrowheads="1"/>
            </p:cNvSpPr>
            <p:nvPr/>
          </p:nvSpPr>
          <p:spPr bwMode="auto">
            <a:xfrm>
              <a:off x="2712" y="2832"/>
              <a:ext cx="192" cy="208"/>
            </a:xfrm>
            <a:prstGeom prst="ellipse">
              <a:avLst/>
            </a:prstGeom>
            <a:noFill/>
            <a:ln w="19050">
              <a:solidFill>
                <a:srgbClr val="000080"/>
              </a:solidFill>
              <a:prstDash val="lg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65" name="Oval 18"/>
            <p:cNvSpPr>
              <a:spLocks noChangeArrowheads="1"/>
            </p:cNvSpPr>
            <p:nvPr/>
          </p:nvSpPr>
          <p:spPr bwMode="auto">
            <a:xfrm>
              <a:off x="2928" y="2544"/>
              <a:ext cx="192"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66" name="Oval 19"/>
            <p:cNvSpPr>
              <a:spLocks noChangeArrowheads="1"/>
            </p:cNvSpPr>
            <p:nvPr/>
          </p:nvSpPr>
          <p:spPr bwMode="auto">
            <a:xfrm>
              <a:off x="3136" y="3120"/>
              <a:ext cx="192"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67" name="Oval 20"/>
            <p:cNvSpPr>
              <a:spLocks noChangeArrowheads="1"/>
            </p:cNvSpPr>
            <p:nvPr/>
          </p:nvSpPr>
          <p:spPr bwMode="auto">
            <a:xfrm>
              <a:off x="3360" y="2736"/>
              <a:ext cx="192"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68" name="Oval 21"/>
            <p:cNvSpPr>
              <a:spLocks noChangeArrowheads="1"/>
            </p:cNvSpPr>
            <p:nvPr/>
          </p:nvSpPr>
          <p:spPr bwMode="auto">
            <a:xfrm>
              <a:off x="3568" y="3072"/>
              <a:ext cx="192"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69" name="Oval 22"/>
            <p:cNvSpPr>
              <a:spLocks noChangeArrowheads="1"/>
            </p:cNvSpPr>
            <p:nvPr/>
          </p:nvSpPr>
          <p:spPr bwMode="auto">
            <a:xfrm>
              <a:off x="3792" y="2640"/>
              <a:ext cx="192"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70" name="Oval 23"/>
            <p:cNvSpPr>
              <a:spLocks noChangeArrowheads="1"/>
            </p:cNvSpPr>
            <p:nvPr/>
          </p:nvSpPr>
          <p:spPr bwMode="auto">
            <a:xfrm>
              <a:off x="4008" y="3120"/>
              <a:ext cx="192"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71" name="Oval 24"/>
            <p:cNvSpPr>
              <a:spLocks noChangeArrowheads="1"/>
            </p:cNvSpPr>
            <p:nvPr/>
          </p:nvSpPr>
          <p:spPr bwMode="auto">
            <a:xfrm>
              <a:off x="4224" y="2760"/>
              <a:ext cx="192"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2972" name="Oval 25"/>
            <p:cNvSpPr>
              <a:spLocks noChangeArrowheads="1"/>
            </p:cNvSpPr>
            <p:nvPr/>
          </p:nvSpPr>
          <p:spPr bwMode="auto">
            <a:xfrm>
              <a:off x="4440" y="3176"/>
              <a:ext cx="192" cy="192"/>
            </a:xfrm>
            <a:prstGeom prst="ellipse">
              <a:avLst/>
            </a:prstGeom>
            <a:noFill/>
            <a:ln w="412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82949" name="Text Box 26"/>
          <p:cNvSpPr txBox="1">
            <a:spLocks noChangeArrowheads="1"/>
          </p:cNvSpPr>
          <p:nvPr/>
        </p:nvSpPr>
        <p:spPr bwMode="auto">
          <a:xfrm>
            <a:off x="2603500" y="5711825"/>
            <a:ext cx="3836988" cy="835025"/>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r>
              <a:rPr lang="en-US" altLang="en-US" sz="1600" b="1" u="none">
                <a:solidFill>
                  <a:schemeClr val="accent2"/>
                </a:solidFill>
                <a:latin typeface="Times New Roman" panose="02020603050405020304" pitchFamily="18" charset="0"/>
              </a:rPr>
              <a:t>As you can see, some of these conditions</a:t>
            </a:r>
          </a:p>
          <a:p>
            <a:pPr algn="ctr" eaLnBrk="1" hangingPunct="1"/>
            <a:r>
              <a:rPr lang="en-US" altLang="en-US" sz="1600" b="1" u="none">
                <a:solidFill>
                  <a:schemeClr val="accent2"/>
                </a:solidFill>
                <a:latin typeface="Times New Roman" panose="02020603050405020304" pitchFamily="18" charset="0"/>
              </a:rPr>
              <a:t>are more difficult to notice, and are easier</a:t>
            </a:r>
          </a:p>
          <a:p>
            <a:pPr algn="ctr" eaLnBrk="1" hangingPunct="1"/>
            <a:r>
              <a:rPr lang="en-US" altLang="en-US" sz="1600" b="1" u="none">
                <a:solidFill>
                  <a:schemeClr val="accent2"/>
                </a:solidFill>
                <a:latin typeface="Times New Roman" panose="02020603050405020304" pitchFamily="18" charset="0"/>
              </a:rPr>
              <a:t>caught if using a computer.</a:t>
            </a:r>
          </a:p>
        </p:txBody>
      </p:sp>
      <p:sp>
        <p:nvSpPr>
          <p:cNvPr id="82950" name="Text Box 27"/>
          <p:cNvSpPr txBox="1">
            <a:spLocks noChangeArrowheads="1"/>
          </p:cNvSpPr>
          <p:nvPr/>
        </p:nvSpPr>
        <p:spPr bwMode="auto">
          <a:xfrm>
            <a:off x="228600" y="6019800"/>
            <a:ext cx="2006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Interpreting Control Charts</a:t>
            </a:r>
          </a:p>
        </p:txBody>
      </p:sp>
      <p:sp>
        <p:nvSpPr>
          <p:cNvPr id="82951" name="Text Box 28"/>
          <p:cNvSpPr txBox="1">
            <a:spLocks noChangeArrowheads="1"/>
          </p:cNvSpPr>
          <p:nvPr/>
        </p:nvSpPr>
        <p:spPr bwMode="auto">
          <a:xfrm>
            <a:off x="65532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0"/>
            <a:ext cx="9144000" cy="1143000"/>
          </a:xfrm>
        </p:spPr>
        <p:txBody>
          <a:bodyPr/>
          <a:lstStyle/>
          <a:p>
            <a:pPr eaLnBrk="1" hangingPunct="1"/>
            <a:r>
              <a:rPr lang="en-US" altLang="en-US" sz="4000"/>
              <a:t>System Improvement Comparison</a:t>
            </a:r>
          </a:p>
        </p:txBody>
      </p:sp>
      <p:sp>
        <p:nvSpPr>
          <p:cNvPr id="10243" name="Oval 3"/>
          <p:cNvSpPr>
            <a:spLocks noChangeArrowheads="1"/>
          </p:cNvSpPr>
          <p:nvPr/>
        </p:nvSpPr>
        <p:spPr bwMode="auto">
          <a:xfrm>
            <a:off x="2286000" y="1219200"/>
            <a:ext cx="4419600" cy="4648200"/>
          </a:xfrm>
          <a:prstGeom prst="ellipse">
            <a:avLst/>
          </a:prstGeom>
          <a:noFill/>
          <a:ln w="57150">
            <a:solidFill>
              <a:schemeClr val="tx1"/>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0244" name="Oval 4"/>
          <p:cNvSpPr>
            <a:spLocks noChangeArrowheads="1"/>
          </p:cNvSpPr>
          <p:nvPr/>
        </p:nvSpPr>
        <p:spPr bwMode="auto">
          <a:xfrm>
            <a:off x="3657600" y="2590800"/>
            <a:ext cx="1752600" cy="1981200"/>
          </a:xfrm>
          <a:prstGeom prst="ellipse">
            <a:avLst/>
          </a:prstGeom>
          <a:noFill/>
          <a:ln w="571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0245" name="Line 5"/>
          <p:cNvSpPr>
            <a:spLocks noChangeShapeType="1"/>
          </p:cNvSpPr>
          <p:nvPr/>
        </p:nvSpPr>
        <p:spPr bwMode="auto">
          <a:xfrm>
            <a:off x="4572000" y="1219200"/>
            <a:ext cx="0" cy="46482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6" name="Line 6"/>
          <p:cNvSpPr>
            <a:spLocks noChangeShapeType="1"/>
          </p:cNvSpPr>
          <p:nvPr/>
        </p:nvSpPr>
        <p:spPr bwMode="auto">
          <a:xfrm flipH="1">
            <a:off x="2286000" y="3505200"/>
            <a:ext cx="2286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7" name="Line 7"/>
          <p:cNvSpPr>
            <a:spLocks noChangeShapeType="1"/>
          </p:cNvSpPr>
          <p:nvPr/>
        </p:nvSpPr>
        <p:spPr bwMode="auto">
          <a:xfrm flipV="1">
            <a:off x="5257800" y="2209800"/>
            <a:ext cx="990600" cy="7620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8" name="Line 8"/>
          <p:cNvSpPr>
            <a:spLocks noChangeShapeType="1"/>
          </p:cNvSpPr>
          <p:nvPr/>
        </p:nvSpPr>
        <p:spPr bwMode="auto">
          <a:xfrm>
            <a:off x="5334000" y="4038600"/>
            <a:ext cx="1066800" cy="685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49" name="Line 9"/>
          <p:cNvSpPr>
            <a:spLocks noChangeShapeType="1"/>
          </p:cNvSpPr>
          <p:nvPr/>
        </p:nvSpPr>
        <p:spPr bwMode="auto">
          <a:xfrm flipH="1">
            <a:off x="2971800" y="3505200"/>
            <a:ext cx="1600200" cy="16764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0" name="Line 10"/>
          <p:cNvSpPr>
            <a:spLocks noChangeShapeType="1"/>
          </p:cNvSpPr>
          <p:nvPr/>
        </p:nvSpPr>
        <p:spPr bwMode="auto">
          <a:xfrm flipH="1" flipV="1">
            <a:off x="2895600" y="1905000"/>
            <a:ext cx="990600" cy="990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251" name="Text Box 11"/>
          <p:cNvSpPr txBox="1">
            <a:spLocks noChangeArrowheads="1"/>
          </p:cNvSpPr>
          <p:nvPr/>
        </p:nvSpPr>
        <p:spPr bwMode="auto">
          <a:xfrm>
            <a:off x="4572000" y="3336925"/>
            <a:ext cx="6699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solidFill>
                  <a:srgbClr val="FF0000"/>
                </a:solidFill>
              </a:rPr>
              <a:t> Plan</a:t>
            </a:r>
          </a:p>
        </p:txBody>
      </p:sp>
      <p:sp>
        <p:nvSpPr>
          <p:cNvPr id="10252" name="Rectangle 12"/>
          <p:cNvSpPr>
            <a:spLocks noChangeArrowheads="1"/>
          </p:cNvSpPr>
          <p:nvPr/>
        </p:nvSpPr>
        <p:spPr bwMode="auto">
          <a:xfrm>
            <a:off x="4060825" y="3962400"/>
            <a:ext cx="5111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solidFill>
                  <a:srgbClr val="FF0000"/>
                </a:solidFill>
              </a:rPr>
              <a:t> Do</a:t>
            </a:r>
          </a:p>
        </p:txBody>
      </p:sp>
      <p:sp>
        <p:nvSpPr>
          <p:cNvPr id="10253" name="Rectangle 13"/>
          <p:cNvSpPr>
            <a:spLocks noChangeArrowheads="1"/>
          </p:cNvSpPr>
          <p:nvPr/>
        </p:nvSpPr>
        <p:spPr bwMode="auto">
          <a:xfrm>
            <a:off x="3886200" y="2895600"/>
            <a:ext cx="5683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solidFill>
                  <a:srgbClr val="FF0000"/>
                </a:solidFill>
              </a:rPr>
              <a:t> Act</a:t>
            </a:r>
          </a:p>
        </p:txBody>
      </p:sp>
      <p:sp>
        <p:nvSpPr>
          <p:cNvPr id="10254" name="Rectangle 14"/>
          <p:cNvSpPr>
            <a:spLocks noChangeArrowheads="1"/>
          </p:cNvSpPr>
          <p:nvPr/>
        </p:nvSpPr>
        <p:spPr bwMode="auto">
          <a:xfrm>
            <a:off x="3581400" y="3505200"/>
            <a:ext cx="8048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600" b="1" u="none">
                <a:solidFill>
                  <a:srgbClr val="FF0000"/>
                </a:solidFill>
              </a:rPr>
              <a:t> Study</a:t>
            </a:r>
          </a:p>
        </p:txBody>
      </p:sp>
      <p:sp>
        <p:nvSpPr>
          <p:cNvPr id="10255" name="Text Box 15"/>
          <p:cNvSpPr txBox="1">
            <a:spLocks noChangeArrowheads="1"/>
          </p:cNvSpPr>
          <p:nvPr/>
        </p:nvSpPr>
        <p:spPr bwMode="auto">
          <a:xfrm>
            <a:off x="4724400" y="1905000"/>
            <a:ext cx="10668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solidFill>
                  <a:srgbClr val="FF0000"/>
                </a:solidFill>
              </a:rPr>
              <a:t>Define the System</a:t>
            </a:r>
          </a:p>
        </p:txBody>
      </p:sp>
      <p:sp>
        <p:nvSpPr>
          <p:cNvPr id="10256" name="Text Box 16"/>
          <p:cNvSpPr txBox="1">
            <a:spLocks noChangeArrowheads="1"/>
          </p:cNvSpPr>
          <p:nvPr/>
        </p:nvSpPr>
        <p:spPr bwMode="auto">
          <a:xfrm>
            <a:off x="5562600" y="3048000"/>
            <a:ext cx="9906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solidFill>
                  <a:srgbClr val="FF0000"/>
                </a:solidFill>
              </a:rPr>
              <a:t>Assess Current Situation</a:t>
            </a:r>
          </a:p>
        </p:txBody>
      </p:sp>
      <p:sp>
        <p:nvSpPr>
          <p:cNvPr id="10257" name="Text Box 17"/>
          <p:cNvSpPr txBox="1">
            <a:spLocks noChangeArrowheads="1"/>
          </p:cNvSpPr>
          <p:nvPr/>
        </p:nvSpPr>
        <p:spPr bwMode="auto">
          <a:xfrm>
            <a:off x="4381500" y="4556125"/>
            <a:ext cx="1905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solidFill>
                  <a:srgbClr val="FF0000"/>
                </a:solidFill>
              </a:rPr>
              <a:t>Analyze Causes  Develop Improvement Theory</a:t>
            </a:r>
          </a:p>
        </p:txBody>
      </p:sp>
      <p:sp>
        <p:nvSpPr>
          <p:cNvPr id="10258" name="Text Box 18"/>
          <p:cNvSpPr txBox="1">
            <a:spLocks noChangeArrowheads="1"/>
          </p:cNvSpPr>
          <p:nvPr/>
        </p:nvSpPr>
        <p:spPr bwMode="auto">
          <a:xfrm>
            <a:off x="3124200" y="4724400"/>
            <a:ext cx="14478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solidFill>
                  <a:srgbClr val="FF0000"/>
                </a:solidFill>
              </a:rPr>
              <a:t>Try Out Improvement Theory</a:t>
            </a:r>
          </a:p>
        </p:txBody>
      </p:sp>
      <p:sp>
        <p:nvSpPr>
          <p:cNvPr id="10259" name="Text Box 19"/>
          <p:cNvSpPr txBox="1">
            <a:spLocks noChangeArrowheads="1"/>
          </p:cNvSpPr>
          <p:nvPr/>
        </p:nvSpPr>
        <p:spPr bwMode="auto">
          <a:xfrm>
            <a:off x="2590800" y="3810000"/>
            <a:ext cx="10668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solidFill>
                  <a:srgbClr val="FF0000"/>
                </a:solidFill>
              </a:rPr>
              <a:t> Study the     Results</a:t>
            </a:r>
          </a:p>
        </p:txBody>
      </p:sp>
      <p:sp>
        <p:nvSpPr>
          <p:cNvPr id="10260" name="Text Box 20"/>
          <p:cNvSpPr txBox="1">
            <a:spLocks noChangeArrowheads="1"/>
          </p:cNvSpPr>
          <p:nvPr/>
        </p:nvSpPr>
        <p:spPr bwMode="auto">
          <a:xfrm>
            <a:off x="2286000" y="2590800"/>
            <a:ext cx="1524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solidFill>
                  <a:srgbClr val="FF0000"/>
                </a:solidFill>
              </a:rPr>
              <a:t>Standardize Improvements</a:t>
            </a:r>
          </a:p>
        </p:txBody>
      </p:sp>
      <p:sp>
        <p:nvSpPr>
          <p:cNvPr id="10261" name="Text Box 21"/>
          <p:cNvSpPr txBox="1">
            <a:spLocks noChangeArrowheads="1"/>
          </p:cNvSpPr>
          <p:nvPr/>
        </p:nvSpPr>
        <p:spPr bwMode="auto">
          <a:xfrm>
            <a:off x="3200400" y="1600200"/>
            <a:ext cx="13716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400" b="1" u="none">
                <a:solidFill>
                  <a:srgbClr val="FF0000"/>
                </a:solidFill>
              </a:rPr>
              <a:t>Plan Continuous Improvement</a:t>
            </a:r>
          </a:p>
        </p:txBody>
      </p:sp>
      <p:sp>
        <p:nvSpPr>
          <p:cNvPr id="21526" name="Rectangle 22"/>
          <p:cNvSpPr>
            <a:spLocks noChangeArrowheads="1"/>
          </p:cNvSpPr>
          <p:nvPr/>
        </p:nvSpPr>
        <p:spPr bwMode="auto">
          <a:xfrm>
            <a:off x="5638800" y="1447800"/>
            <a:ext cx="1039813" cy="46672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400" b="1" u="none">
                <a:solidFill>
                  <a:srgbClr val="FF0000"/>
                </a:solidFill>
                <a:effectLst>
                  <a:outerShdw blurRad="38100" dist="38100" dir="2700000" algn="tl">
                    <a:srgbClr val="000000"/>
                  </a:outerShdw>
                </a:effectLst>
                <a:latin typeface="Times New Roman" pitchFamily="18" charset="0"/>
              </a:rPr>
              <a:t>Define</a:t>
            </a:r>
          </a:p>
        </p:txBody>
      </p:sp>
      <p:sp>
        <p:nvSpPr>
          <p:cNvPr id="21527" name="Rectangle 23"/>
          <p:cNvSpPr>
            <a:spLocks noChangeArrowheads="1"/>
          </p:cNvSpPr>
          <p:nvPr/>
        </p:nvSpPr>
        <p:spPr bwMode="auto">
          <a:xfrm>
            <a:off x="6324600" y="2590800"/>
            <a:ext cx="1327150" cy="46672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400" b="1" u="none">
                <a:solidFill>
                  <a:srgbClr val="FF0000"/>
                </a:solidFill>
                <a:effectLst>
                  <a:outerShdw blurRad="38100" dist="38100" dir="2700000" algn="tl">
                    <a:srgbClr val="000000"/>
                  </a:outerShdw>
                </a:effectLst>
                <a:latin typeface="Times New Roman" pitchFamily="18" charset="0"/>
              </a:rPr>
              <a:t>Measure</a:t>
            </a:r>
          </a:p>
        </p:txBody>
      </p:sp>
      <p:sp>
        <p:nvSpPr>
          <p:cNvPr id="21528" name="Rectangle 24"/>
          <p:cNvSpPr>
            <a:spLocks noChangeArrowheads="1"/>
          </p:cNvSpPr>
          <p:nvPr/>
        </p:nvSpPr>
        <p:spPr bwMode="auto">
          <a:xfrm>
            <a:off x="6096000" y="4876800"/>
            <a:ext cx="1243013" cy="46672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400" b="1" u="none">
                <a:solidFill>
                  <a:srgbClr val="FF0000"/>
                </a:solidFill>
                <a:effectLst>
                  <a:outerShdw blurRad="38100" dist="38100" dir="2700000" algn="tl">
                    <a:srgbClr val="000000"/>
                  </a:outerShdw>
                </a:effectLst>
                <a:latin typeface="Times New Roman" pitchFamily="18" charset="0"/>
              </a:rPr>
              <a:t>Analyze</a:t>
            </a:r>
          </a:p>
        </p:txBody>
      </p:sp>
      <p:sp>
        <p:nvSpPr>
          <p:cNvPr id="21529" name="Rectangle 25"/>
          <p:cNvSpPr>
            <a:spLocks noChangeArrowheads="1"/>
          </p:cNvSpPr>
          <p:nvPr/>
        </p:nvSpPr>
        <p:spPr bwMode="auto">
          <a:xfrm>
            <a:off x="3657600" y="5638800"/>
            <a:ext cx="1311275" cy="46672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400" b="1" u="none">
                <a:solidFill>
                  <a:srgbClr val="FF0000"/>
                </a:solidFill>
                <a:effectLst>
                  <a:outerShdw blurRad="38100" dist="38100" dir="2700000" algn="tl">
                    <a:srgbClr val="000000"/>
                  </a:outerShdw>
                </a:effectLst>
                <a:latin typeface="Times New Roman" pitchFamily="18" charset="0"/>
              </a:rPr>
              <a:t>Improve</a:t>
            </a:r>
          </a:p>
        </p:txBody>
      </p:sp>
      <p:sp>
        <p:nvSpPr>
          <p:cNvPr id="21530" name="Rectangle 26"/>
          <p:cNvSpPr>
            <a:spLocks noChangeArrowheads="1"/>
          </p:cNvSpPr>
          <p:nvPr/>
        </p:nvSpPr>
        <p:spPr bwMode="auto">
          <a:xfrm>
            <a:off x="1981200" y="4876800"/>
            <a:ext cx="1209675" cy="46672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400" b="1" u="none">
                <a:solidFill>
                  <a:srgbClr val="FF0000"/>
                </a:solidFill>
                <a:effectLst>
                  <a:outerShdw blurRad="38100" dist="38100" dir="2700000" algn="tl">
                    <a:srgbClr val="000000"/>
                  </a:outerShdw>
                </a:effectLst>
                <a:latin typeface="Times New Roman" pitchFamily="18" charset="0"/>
              </a:rPr>
              <a:t>Control</a:t>
            </a:r>
          </a:p>
        </p:txBody>
      </p:sp>
      <p:sp>
        <p:nvSpPr>
          <p:cNvPr id="21531" name="Rectangle 27"/>
          <p:cNvSpPr>
            <a:spLocks noChangeArrowheads="1"/>
          </p:cNvSpPr>
          <p:nvPr/>
        </p:nvSpPr>
        <p:spPr bwMode="auto">
          <a:xfrm>
            <a:off x="1752600" y="1752600"/>
            <a:ext cx="1411288" cy="46672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2400" b="1" u="none">
                <a:solidFill>
                  <a:srgbClr val="FF0000"/>
                </a:solidFill>
                <a:effectLst>
                  <a:outerShdw blurRad="38100" dist="38100" dir="2700000" algn="tl">
                    <a:srgbClr val="000000"/>
                  </a:outerShdw>
                </a:effectLst>
                <a:latin typeface="Times New Roman" pitchFamily="18" charset="0"/>
              </a:rPr>
              <a:t>Replicate</a:t>
            </a:r>
          </a:p>
        </p:txBody>
      </p:sp>
      <p:sp>
        <p:nvSpPr>
          <p:cNvPr id="10268" name="Text Box 28"/>
          <p:cNvSpPr txBox="1">
            <a:spLocks noChangeArrowheads="1"/>
          </p:cNvSpPr>
          <p:nvPr/>
        </p:nvSpPr>
        <p:spPr bwMode="auto">
          <a:xfrm rot="-692552">
            <a:off x="533400" y="2971800"/>
            <a:ext cx="1828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solidFill>
                  <a:srgbClr val="0000CC"/>
                </a:solidFill>
              </a:rPr>
              <a:t>Six Sigma &amp; PDSA Compared</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en-US" altLang="en-US"/>
              <a:t>Other Signals</a:t>
            </a:r>
          </a:p>
        </p:txBody>
      </p:sp>
      <p:grpSp>
        <p:nvGrpSpPr>
          <p:cNvPr id="83971" name="Group 3"/>
          <p:cNvGrpSpPr>
            <a:grpSpLocks/>
          </p:cNvGrpSpPr>
          <p:nvPr/>
        </p:nvGrpSpPr>
        <p:grpSpPr bwMode="auto">
          <a:xfrm>
            <a:off x="914400" y="1216025"/>
            <a:ext cx="7175500" cy="5108575"/>
            <a:chOff x="576" y="766"/>
            <a:chExt cx="4520" cy="3218"/>
          </a:xfrm>
        </p:grpSpPr>
        <p:graphicFrame>
          <p:nvGraphicFramePr>
            <p:cNvPr id="83974" name="Object 4"/>
            <p:cNvGraphicFramePr>
              <a:graphicFrameLocks noChangeAspect="1"/>
            </p:cNvGraphicFramePr>
            <p:nvPr/>
          </p:nvGraphicFramePr>
          <p:xfrm>
            <a:off x="576" y="768"/>
            <a:ext cx="4520" cy="1621"/>
          </p:xfrm>
          <a:graphic>
            <a:graphicData uri="http://schemas.openxmlformats.org/presentationml/2006/ole">
              <mc:AlternateContent xmlns:mc="http://schemas.openxmlformats.org/markup-compatibility/2006">
                <mc:Choice xmlns:v="urn:schemas-microsoft-com:vml" Requires="v">
                  <p:oleObj spid="_x0000_s83997" name="Chart" r:id="rId4" imgW="6991380" imgH="2057359" progId="MSGraph.Chart.8">
                    <p:embed followColorScheme="full"/>
                  </p:oleObj>
                </mc:Choice>
                <mc:Fallback>
                  <p:oleObj name="Chart" r:id="rId4" imgW="6991380" imgH="2057359" progId="MSGraph.Chart.8">
                    <p:embed followColorScheme="full"/>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 y="76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0629" name="Text Box 5"/>
            <p:cNvSpPr txBox="1">
              <a:spLocks noChangeArrowheads="1"/>
            </p:cNvSpPr>
            <p:nvPr/>
          </p:nvSpPr>
          <p:spPr bwMode="auto">
            <a:xfrm>
              <a:off x="2544" y="766"/>
              <a:ext cx="23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800" b="1" u="none">
                  <a:solidFill>
                    <a:schemeClr val="bg2"/>
                  </a:solidFill>
                  <a:effectLst>
                    <a:outerShdw blurRad="38100" dist="38100" dir="2700000" algn="tl">
                      <a:srgbClr val="000000"/>
                    </a:outerShdw>
                  </a:effectLst>
                  <a:latin typeface="Times New Roman" pitchFamily="18" charset="0"/>
                </a:rPr>
                <a:t>Points OUTSIDE the Control Limits</a:t>
              </a:r>
            </a:p>
          </p:txBody>
        </p:sp>
        <p:sp>
          <p:nvSpPr>
            <p:cNvPr id="83976" name="Text Box 6"/>
            <p:cNvSpPr txBox="1">
              <a:spLocks noChangeArrowheads="1"/>
            </p:cNvSpPr>
            <p:nvPr/>
          </p:nvSpPr>
          <p:spPr bwMode="auto">
            <a:xfrm>
              <a:off x="864" y="97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3977" name="Text Box 7"/>
            <p:cNvSpPr txBox="1">
              <a:spLocks noChangeArrowheads="1"/>
            </p:cNvSpPr>
            <p:nvPr/>
          </p:nvSpPr>
          <p:spPr bwMode="auto">
            <a:xfrm>
              <a:off x="864" y="195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3978" name="Oval 8"/>
            <p:cNvSpPr>
              <a:spLocks noChangeArrowheads="1"/>
            </p:cNvSpPr>
            <p:nvPr/>
          </p:nvSpPr>
          <p:spPr bwMode="auto">
            <a:xfrm>
              <a:off x="2968" y="992"/>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3979" name="Oval 9"/>
            <p:cNvSpPr>
              <a:spLocks noChangeArrowheads="1"/>
            </p:cNvSpPr>
            <p:nvPr/>
          </p:nvSpPr>
          <p:spPr bwMode="auto">
            <a:xfrm>
              <a:off x="1600" y="1928"/>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3980" name="Text Box 10"/>
            <p:cNvSpPr txBox="1">
              <a:spLocks noChangeArrowheads="1"/>
            </p:cNvSpPr>
            <p:nvPr/>
          </p:nvSpPr>
          <p:spPr bwMode="auto">
            <a:xfrm>
              <a:off x="1808" y="1852"/>
              <a:ext cx="565"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solidFill>
                    <a:srgbClr val="0033CC"/>
                  </a:solidFill>
                  <a:latin typeface="Times New Roman" panose="02020603050405020304" pitchFamily="18" charset="0"/>
                </a:rPr>
                <a:t>Cause</a:t>
              </a:r>
            </a:p>
            <a:p>
              <a:pPr eaLnBrk="1" hangingPunct="1"/>
              <a:r>
                <a:rPr lang="en-US" altLang="en-US" sz="1200" b="1" u="none">
                  <a:solidFill>
                    <a:srgbClr val="0033CC"/>
                  </a:solidFill>
                  <a:latin typeface="Times New Roman" panose="02020603050405020304" pitchFamily="18" charset="0"/>
                </a:rPr>
                <a:t>Action</a:t>
              </a:r>
            </a:p>
            <a:p>
              <a:pPr eaLnBrk="1" hangingPunct="1"/>
              <a:r>
                <a:rPr lang="en-US" altLang="en-US" sz="1200" b="1" u="none">
                  <a:solidFill>
                    <a:srgbClr val="0033CC"/>
                  </a:solidFill>
                  <a:latin typeface="Times New Roman" panose="02020603050405020304" pitchFamily="18" charset="0"/>
                </a:rPr>
                <a:t>Prevention</a:t>
              </a:r>
            </a:p>
          </p:txBody>
        </p:sp>
        <p:sp>
          <p:nvSpPr>
            <p:cNvPr id="83981" name="Text Box 11"/>
            <p:cNvSpPr txBox="1">
              <a:spLocks noChangeArrowheads="1"/>
            </p:cNvSpPr>
            <p:nvPr/>
          </p:nvSpPr>
          <p:spPr bwMode="auto">
            <a:xfrm>
              <a:off x="3170" y="1007"/>
              <a:ext cx="565" cy="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200" b="1" u="none">
                  <a:solidFill>
                    <a:srgbClr val="0033CC"/>
                  </a:solidFill>
                  <a:latin typeface="Times New Roman" panose="02020603050405020304" pitchFamily="18" charset="0"/>
                </a:rPr>
                <a:t>Cause</a:t>
              </a:r>
            </a:p>
            <a:p>
              <a:pPr eaLnBrk="1" hangingPunct="1"/>
              <a:r>
                <a:rPr lang="en-US" altLang="en-US" sz="1200" b="1" u="none">
                  <a:solidFill>
                    <a:srgbClr val="0033CC"/>
                  </a:solidFill>
                  <a:latin typeface="Times New Roman" panose="02020603050405020304" pitchFamily="18" charset="0"/>
                </a:rPr>
                <a:t>Action</a:t>
              </a:r>
            </a:p>
            <a:p>
              <a:pPr eaLnBrk="1" hangingPunct="1"/>
              <a:r>
                <a:rPr lang="en-US" altLang="en-US" sz="1200" b="1" u="none">
                  <a:solidFill>
                    <a:srgbClr val="0033CC"/>
                  </a:solidFill>
                  <a:latin typeface="Times New Roman" panose="02020603050405020304" pitchFamily="18" charset="0"/>
                </a:rPr>
                <a:t>Prevention</a:t>
              </a:r>
            </a:p>
          </p:txBody>
        </p:sp>
        <p:sp>
          <p:nvSpPr>
            <p:cNvPr id="83982" name="Text Box 12"/>
            <p:cNvSpPr txBox="1">
              <a:spLocks noChangeArrowheads="1"/>
            </p:cNvSpPr>
            <p:nvPr/>
          </p:nvSpPr>
          <p:spPr bwMode="auto">
            <a:xfrm>
              <a:off x="1328" y="2257"/>
              <a:ext cx="3108" cy="3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600" b="1" u="none">
                  <a:latin typeface="Times New Roman" panose="02020603050405020304" pitchFamily="18" charset="0"/>
                </a:rPr>
                <a:t>Points OUTSIDE the Control Limits signal: </a:t>
              </a:r>
              <a:r>
                <a:rPr lang="en-US" altLang="en-US" sz="1600" b="1">
                  <a:latin typeface="Times New Roman" panose="02020603050405020304" pitchFamily="18" charset="0"/>
                </a:rPr>
                <a:t>Instability</a:t>
              </a:r>
            </a:p>
            <a:p>
              <a:pPr eaLnBrk="1" hangingPunct="1">
                <a:spcBef>
                  <a:spcPct val="30000"/>
                </a:spcBef>
                <a:buFontTx/>
                <a:buChar char="•"/>
              </a:pPr>
              <a:r>
                <a:rPr lang="en-US" altLang="en-US" sz="1200" b="1" u="none">
                  <a:latin typeface="Times New Roman" panose="02020603050405020304" pitchFamily="18" charset="0"/>
                </a:rPr>
                <a:t> They are indicative of presence of Special Causes of Variation</a:t>
              </a:r>
            </a:p>
          </p:txBody>
        </p:sp>
        <p:graphicFrame>
          <p:nvGraphicFramePr>
            <p:cNvPr id="83983" name="Object 13"/>
            <p:cNvGraphicFramePr>
              <a:graphicFrameLocks noChangeAspect="1"/>
            </p:cNvGraphicFramePr>
            <p:nvPr/>
          </p:nvGraphicFramePr>
          <p:xfrm>
            <a:off x="1632" y="2960"/>
            <a:ext cx="2736" cy="1024"/>
          </p:xfrm>
          <a:graphic>
            <a:graphicData uri="http://schemas.openxmlformats.org/presentationml/2006/ole">
              <mc:AlternateContent xmlns:mc="http://schemas.openxmlformats.org/markup-compatibility/2006">
                <mc:Choice xmlns:v="urn:schemas-microsoft-com:vml" Requires="v">
                  <p:oleObj spid="_x0000_s83998" name="Chart" r:id="rId6" imgW="4229161" imgH="2057359" progId="MSGraph.Chart.8">
                    <p:embed followColorScheme="full"/>
                  </p:oleObj>
                </mc:Choice>
                <mc:Fallback>
                  <p:oleObj name="Chart" r:id="rId6" imgW="4229161" imgH="2057359" progId="MSGraph.Chart.8">
                    <p:embed followColorScheme="full"/>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32" y="2960"/>
                          <a:ext cx="2736" cy="1024"/>
                        </a:xfrm>
                        <a:prstGeom prst="rect">
                          <a:avLst/>
                        </a:prstGeom>
                        <a:solidFill>
                          <a:schemeClr val="bg1"/>
                        </a:solidFill>
                        <a:ln w="9525">
                          <a:solidFill>
                            <a:srgbClr val="000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3984" name="Text Box 14"/>
            <p:cNvSpPr txBox="1">
              <a:spLocks noChangeArrowheads="1"/>
            </p:cNvSpPr>
            <p:nvPr/>
          </p:nvSpPr>
          <p:spPr bwMode="auto">
            <a:xfrm>
              <a:off x="1884" y="2949"/>
              <a:ext cx="2244" cy="2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30000"/>
                </a:spcBef>
              </a:pPr>
              <a:r>
                <a:rPr lang="en-US" altLang="en-US" sz="1600" b="1" u="none">
                  <a:latin typeface="Times New Roman" panose="02020603050405020304" pitchFamily="18" charset="0"/>
                </a:rPr>
                <a:t>Distribution associated with Instability</a:t>
              </a:r>
            </a:p>
          </p:txBody>
        </p:sp>
      </p:grpSp>
      <p:sp>
        <p:nvSpPr>
          <p:cNvPr id="83972" name="Text Box 16"/>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83973" name="Text Box 17"/>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US" altLang="en-US"/>
              <a:t>Other Signals</a:t>
            </a:r>
          </a:p>
        </p:txBody>
      </p:sp>
      <p:grpSp>
        <p:nvGrpSpPr>
          <p:cNvPr id="84995" name="Group 4"/>
          <p:cNvGrpSpPr>
            <a:grpSpLocks/>
          </p:cNvGrpSpPr>
          <p:nvPr/>
        </p:nvGrpSpPr>
        <p:grpSpPr bwMode="auto">
          <a:xfrm>
            <a:off x="914400" y="1216025"/>
            <a:ext cx="7175500" cy="5337175"/>
            <a:chOff x="576" y="766"/>
            <a:chExt cx="4520" cy="3362"/>
          </a:xfrm>
        </p:grpSpPr>
        <p:graphicFrame>
          <p:nvGraphicFramePr>
            <p:cNvPr id="84998" name="Object 5"/>
            <p:cNvGraphicFramePr>
              <a:graphicFrameLocks noChangeAspect="1"/>
            </p:cNvGraphicFramePr>
            <p:nvPr/>
          </p:nvGraphicFramePr>
          <p:xfrm>
            <a:off x="576" y="768"/>
            <a:ext cx="4520" cy="1621"/>
          </p:xfrm>
          <a:graphic>
            <a:graphicData uri="http://schemas.openxmlformats.org/presentationml/2006/ole">
              <mc:AlternateContent xmlns:mc="http://schemas.openxmlformats.org/markup-compatibility/2006">
                <mc:Choice xmlns:v="urn:schemas-microsoft-com:vml" Requires="v">
                  <p:oleObj spid="_x0000_s85027" name="Chart" r:id="rId4" imgW="6991380" imgH="2057359" progId="MSGraph.Chart.8">
                    <p:embed followColorScheme="full"/>
                  </p:oleObj>
                </mc:Choice>
                <mc:Fallback>
                  <p:oleObj name="Chart" r:id="rId4" imgW="6991380" imgH="2057359" progId="MSGraph.Chart.8">
                    <p:embed followColorScheme="full"/>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 y="76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2678" name="Text Box 6"/>
            <p:cNvSpPr txBox="1">
              <a:spLocks noChangeArrowheads="1"/>
            </p:cNvSpPr>
            <p:nvPr/>
          </p:nvSpPr>
          <p:spPr bwMode="auto">
            <a:xfrm>
              <a:off x="3434" y="766"/>
              <a:ext cx="15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800" b="1" u="none">
                  <a:solidFill>
                    <a:schemeClr val="bg2"/>
                  </a:solidFill>
                  <a:effectLst>
                    <a:outerShdw blurRad="38100" dist="38100" dir="2700000" algn="tl">
                      <a:srgbClr val="000000"/>
                    </a:outerShdw>
                  </a:effectLst>
                  <a:latin typeface="Times New Roman" pitchFamily="18" charset="0"/>
                </a:rPr>
                <a:t>Gradual Level Changes</a:t>
              </a:r>
            </a:p>
          </p:txBody>
        </p:sp>
        <p:sp>
          <p:nvSpPr>
            <p:cNvPr id="85000" name="Text Box 7"/>
            <p:cNvSpPr txBox="1">
              <a:spLocks noChangeArrowheads="1"/>
            </p:cNvSpPr>
            <p:nvPr/>
          </p:nvSpPr>
          <p:spPr bwMode="auto">
            <a:xfrm>
              <a:off x="864" y="97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5001" name="Text Box 8"/>
            <p:cNvSpPr txBox="1">
              <a:spLocks noChangeArrowheads="1"/>
            </p:cNvSpPr>
            <p:nvPr/>
          </p:nvSpPr>
          <p:spPr bwMode="auto">
            <a:xfrm>
              <a:off x="864" y="195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5002" name="Oval 9"/>
            <p:cNvSpPr>
              <a:spLocks noChangeArrowheads="1"/>
            </p:cNvSpPr>
            <p:nvPr/>
          </p:nvSpPr>
          <p:spPr bwMode="auto">
            <a:xfrm>
              <a:off x="1800" y="1072"/>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5003" name="Oval 10"/>
            <p:cNvSpPr>
              <a:spLocks noChangeArrowheads="1"/>
            </p:cNvSpPr>
            <p:nvPr/>
          </p:nvSpPr>
          <p:spPr bwMode="auto">
            <a:xfrm>
              <a:off x="1016" y="1136"/>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5004" name="Text Box 11"/>
            <p:cNvSpPr txBox="1">
              <a:spLocks noChangeArrowheads="1"/>
            </p:cNvSpPr>
            <p:nvPr/>
          </p:nvSpPr>
          <p:spPr bwMode="auto">
            <a:xfrm>
              <a:off x="1093" y="2154"/>
              <a:ext cx="3574" cy="6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600" b="1" u="none">
                  <a:latin typeface="Times New Roman" panose="02020603050405020304" pitchFamily="18" charset="0"/>
                </a:rPr>
                <a:t>These types of chart signal: </a:t>
              </a:r>
              <a:r>
                <a:rPr lang="en-US" altLang="en-US" sz="1600" b="1">
                  <a:latin typeface="Times New Roman" panose="02020603050405020304" pitchFamily="18" charset="0"/>
                </a:rPr>
                <a:t>Shift in Level</a:t>
              </a:r>
            </a:p>
            <a:p>
              <a:pPr eaLnBrk="1" hangingPunct="1">
                <a:spcBef>
                  <a:spcPct val="30000"/>
                </a:spcBef>
                <a:buFontTx/>
                <a:buChar char="•"/>
              </a:pPr>
              <a:r>
                <a:rPr lang="en-US" altLang="en-US" sz="1200" b="1" u="none">
                  <a:latin typeface="Times New Roman" panose="02020603050405020304" pitchFamily="18" charset="0"/>
                </a:rPr>
                <a:t> They are Characterized by an apparent increase in variation, or on Control charts </a:t>
              </a:r>
            </a:p>
            <a:p>
              <a:pPr eaLnBrk="1" hangingPunct="1">
                <a:lnSpc>
                  <a:spcPct val="80000"/>
                </a:lnSpc>
                <a:spcBef>
                  <a:spcPct val="30000"/>
                </a:spcBef>
              </a:pPr>
              <a:r>
                <a:rPr lang="en-US" altLang="en-US" sz="1200" b="1" u="none">
                  <a:latin typeface="Times New Roman" panose="02020603050405020304" pitchFamily="18" charset="0"/>
                </a:rPr>
                <a:t>      a run that is consistently in one direction</a:t>
              </a:r>
            </a:p>
            <a:p>
              <a:pPr eaLnBrk="1" hangingPunct="1">
                <a:spcBef>
                  <a:spcPct val="30000"/>
                </a:spcBef>
                <a:buFontTx/>
                <a:buChar char="•"/>
              </a:pPr>
              <a:r>
                <a:rPr lang="en-US" altLang="en-US" sz="1200" b="1" u="none">
                  <a:latin typeface="Times New Roman" panose="02020603050405020304" pitchFamily="18" charset="0"/>
                </a:rPr>
                <a:t> Often indicates new procedures, effects of old/new material component mixtures.</a:t>
              </a:r>
            </a:p>
          </p:txBody>
        </p:sp>
        <p:graphicFrame>
          <p:nvGraphicFramePr>
            <p:cNvPr id="85005" name="Object 12"/>
            <p:cNvGraphicFramePr>
              <a:graphicFrameLocks noChangeAspect="1"/>
            </p:cNvGraphicFramePr>
            <p:nvPr/>
          </p:nvGraphicFramePr>
          <p:xfrm>
            <a:off x="1597" y="2857"/>
            <a:ext cx="2736" cy="1024"/>
          </p:xfrm>
          <a:graphic>
            <a:graphicData uri="http://schemas.openxmlformats.org/presentationml/2006/ole">
              <mc:AlternateContent xmlns:mc="http://schemas.openxmlformats.org/markup-compatibility/2006">
                <mc:Choice xmlns:v="urn:schemas-microsoft-com:vml" Requires="v">
                  <p:oleObj spid="_x0000_s85028" name="Chart" r:id="rId6" imgW="4229161" imgH="2057359" progId="MSGraph.Chart.8">
                    <p:embed followColorScheme="full"/>
                  </p:oleObj>
                </mc:Choice>
                <mc:Fallback>
                  <p:oleObj name="Chart" r:id="rId6" imgW="4229161" imgH="2057359" progId="MSGraph.Chart.8">
                    <p:embed followColorScheme="full"/>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7" y="2857"/>
                          <a:ext cx="2736" cy="1024"/>
                        </a:xfrm>
                        <a:prstGeom prst="rect">
                          <a:avLst/>
                        </a:prstGeom>
                        <a:solidFill>
                          <a:schemeClr val="bg1"/>
                        </a:solidFill>
                        <a:ln w="9525">
                          <a:solidFill>
                            <a:srgbClr val="000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5006" name="Text Box 13"/>
            <p:cNvSpPr txBox="1">
              <a:spLocks noChangeArrowheads="1"/>
            </p:cNvSpPr>
            <p:nvPr/>
          </p:nvSpPr>
          <p:spPr bwMode="auto">
            <a:xfrm>
              <a:off x="1698" y="2846"/>
              <a:ext cx="2553"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30000"/>
                </a:spcBef>
              </a:pPr>
              <a:r>
                <a:rPr lang="en-US" altLang="en-US" sz="1400" b="1" u="none">
                  <a:latin typeface="Times New Roman" panose="02020603050405020304" pitchFamily="18" charset="0"/>
                </a:rPr>
                <a:t>Distribution associated with Gradual Shift in Level</a:t>
              </a:r>
            </a:p>
          </p:txBody>
        </p:sp>
        <p:sp>
          <p:nvSpPr>
            <p:cNvPr id="85007" name="Oval 14"/>
            <p:cNvSpPr>
              <a:spLocks noChangeArrowheads="1"/>
            </p:cNvSpPr>
            <p:nvPr/>
          </p:nvSpPr>
          <p:spPr bwMode="auto">
            <a:xfrm>
              <a:off x="3600" y="1920"/>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5008" name="Oval 15"/>
            <p:cNvSpPr>
              <a:spLocks noChangeArrowheads="1"/>
            </p:cNvSpPr>
            <p:nvPr/>
          </p:nvSpPr>
          <p:spPr bwMode="auto">
            <a:xfrm>
              <a:off x="4216" y="1920"/>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nvGrpSpPr>
            <p:cNvPr id="85009" name="Group 16"/>
            <p:cNvGrpSpPr>
              <a:grpSpLocks/>
            </p:cNvGrpSpPr>
            <p:nvPr/>
          </p:nvGrpSpPr>
          <p:grpSpPr bwMode="auto">
            <a:xfrm>
              <a:off x="2544" y="3737"/>
              <a:ext cx="864" cy="144"/>
              <a:chOff x="2496" y="3888"/>
              <a:chExt cx="864" cy="144"/>
            </a:xfrm>
          </p:grpSpPr>
          <p:sp>
            <p:nvSpPr>
              <p:cNvPr id="85012" name="Line 17"/>
              <p:cNvSpPr>
                <a:spLocks noChangeShapeType="1"/>
              </p:cNvSpPr>
              <p:nvPr/>
            </p:nvSpPr>
            <p:spPr bwMode="auto">
              <a:xfrm>
                <a:off x="2496" y="3888"/>
                <a:ext cx="0" cy="144"/>
              </a:xfrm>
              <a:prstGeom prst="line">
                <a:avLst/>
              </a:prstGeom>
              <a:noFill/>
              <a:ln w="28575">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3" name="Line 18"/>
              <p:cNvSpPr>
                <a:spLocks noChangeShapeType="1"/>
              </p:cNvSpPr>
              <p:nvPr/>
            </p:nvSpPr>
            <p:spPr bwMode="auto">
              <a:xfrm>
                <a:off x="3360" y="3888"/>
                <a:ext cx="0" cy="144"/>
              </a:xfrm>
              <a:prstGeom prst="line">
                <a:avLst/>
              </a:prstGeom>
              <a:noFill/>
              <a:ln w="28575">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4" name="Line 19"/>
              <p:cNvSpPr>
                <a:spLocks noChangeShapeType="1"/>
              </p:cNvSpPr>
              <p:nvPr/>
            </p:nvSpPr>
            <p:spPr bwMode="auto">
              <a:xfrm>
                <a:off x="2496" y="4032"/>
                <a:ext cx="864" cy="0"/>
              </a:xfrm>
              <a:prstGeom prst="line">
                <a:avLst/>
              </a:prstGeom>
              <a:noFill/>
              <a:ln w="28575">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85010" name="Line 20"/>
            <p:cNvSpPr>
              <a:spLocks noChangeShapeType="1"/>
            </p:cNvSpPr>
            <p:nvPr/>
          </p:nvSpPr>
          <p:spPr bwMode="auto">
            <a:xfrm>
              <a:off x="2976" y="3881"/>
              <a:ext cx="0" cy="96"/>
            </a:xfrm>
            <a:prstGeom prst="line">
              <a:avLst/>
            </a:prstGeom>
            <a:noFill/>
            <a:ln w="28575">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5011" name="Text Box 21"/>
            <p:cNvSpPr txBox="1">
              <a:spLocks noChangeArrowheads="1"/>
            </p:cNvSpPr>
            <p:nvPr/>
          </p:nvSpPr>
          <p:spPr bwMode="auto">
            <a:xfrm>
              <a:off x="2464" y="3936"/>
              <a:ext cx="928"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b="1" u="none">
                  <a:solidFill>
                    <a:srgbClr val="000099"/>
                  </a:solidFill>
                  <a:latin typeface="Times New Roman" panose="02020603050405020304" pitchFamily="18" charset="0"/>
                </a:rPr>
                <a:t>Expected Spread</a:t>
              </a:r>
            </a:p>
          </p:txBody>
        </p:sp>
      </p:grpSp>
      <p:sp>
        <p:nvSpPr>
          <p:cNvPr id="84996" name="Text Box 22"/>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84997" name="Text Box 23"/>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n-US" altLang="en-US"/>
              <a:t>Other Signals </a:t>
            </a:r>
          </a:p>
        </p:txBody>
      </p:sp>
      <p:grpSp>
        <p:nvGrpSpPr>
          <p:cNvPr id="86019" name="Group 4"/>
          <p:cNvGrpSpPr>
            <a:grpSpLocks/>
          </p:cNvGrpSpPr>
          <p:nvPr/>
        </p:nvGrpSpPr>
        <p:grpSpPr bwMode="auto">
          <a:xfrm>
            <a:off x="914400" y="1216025"/>
            <a:ext cx="7175500" cy="5310188"/>
            <a:chOff x="576" y="766"/>
            <a:chExt cx="4520" cy="3345"/>
          </a:xfrm>
        </p:grpSpPr>
        <p:graphicFrame>
          <p:nvGraphicFramePr>
            <p:cNvPr id="86022" name="Object 5"/>
            <p:cNvGraphicFramePr>
              <a:graphicFrameLocks noChangeAspect="1"/>
            </p:cNvGraphicFramePr>
            <p:nvPr/>
          </p:nvGraphicFramePr>
          <p:xfrm>
            <a:off x="576" y="768"/>
            <a:ext cx="4520" cy="1621"/>
          </p:xfrm>
          <a:graphic>
            <a:graphicData uri="http://schemas.openxmlformats.org/presentationml/2006/ole">
              <mc:AlternateContent xmlns:mc="http://schemas.openxmlformats.org/markup-compatibility/2006">
                <mc:Choice xmlns:v="urn:schemas-microsoft-com:vml" Requires="v">
                  <p:oleObj spid="_x0000_s86072" name="Chart" r:id="rId4" imgW="6991380" imgH="2057359" progId="MSGraph.Chart.8">
                    <p:embed followColorScheme="full"/>
                  </p:oleObj>
                </mc:Choice>
                <mc:Fallback>
                  <p:oleObj name="Chart" r:id="rId4" imgW="6991380" imgH="2057359" progId="MSGraph.Chart.8">
                    <p:embed followColorScheme="full"/>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 y="76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4726" name="Text Box 6"/>
            <p:cNvSpPr txBox="1">
              <a:spLocks noChangeArrowheads="1"/>
            </p:cNvSpPr>
            <p:nvPr/>
          </p:nvSpPr>
          <p:spPr bwMode="auto">
            <a:xfrm>
              <a:off x="4448" y="766"/>
              <a:ext cx="55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800" b="1" u="none">
                  <a:solidFill>
                    <a:schemeClr val="bg2"/>
                  </a:solidFill>
                  <a:effectLst>
                    <a:outerShdw blurRad="38100" dist="38100" dir="2700000" algn="tl">
                      <a:srgbClr val="000000"/>
                    </a:outerShdw>
                  </a:effectLst>
                  <a:latin typeface="Times New Roman" pitchFamily="18" charset="0"/>
                </a:rPr>
                <a:t>Trends</a:t>
              </a:r>
            </a:p>
          </p:txBody>
        </p:sp>
        <p:sp>
          <p:nvSpPr>
            <p:cNvPr id="86024" name="Text Box 7"/>
            <p:cNvSpPr txBox="1">
              <a:spLocks noChangeArrowheads="1"/>
            </p:cNvSpPr>
            <p:nvPr/>
          </p:nvSpPr>
          <p:spPr bwMode="auto">
            <a:xfrm>
              <a:off x="864" y="97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6025" name="Text Box 8"/>
            <p:cNvSpPr txBox="1">
              <a:spLocks noChangeArrowheads="1"/>
            </p:cNvSpPr>
            <p:nvPr/>
          </p:nvSpPr>
          <p:spPr bwMode="auto">
            <a:xfrm>
              <a:off x="864" y="195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6026" name="Oval 9"/>
            <p:cNvSpPr>
              <a:spLocks noChangeArrowheads="1"/>
            </p:cNvSpPr>
            <p:nvPr/>
          </p:nvSpPr>
          <p:spPr bwMode="auto">
            <a:xfrm>
              <a:off x="1456" y="1944"/>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6027" name="Oval 10"/>
            <p:cNvSpPr>
              <a:spLocks noChangeArrowheads="1"/>
            </p:cNvSpPr>
            <p:nvPr/>
          </p:nvSpPr>
          <p:spPr bwMode="auto">
            <a:xfrm>
              <a:off x="880" y="1944"/>
              <a:ext cx="336"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6028" name="Text Box 11"/>
            <p:cNvSpPr txBox="1">
              <a:spLocks noChangeArrowheads="1"/>
            </p:cNvSpPr>
            <p:nvPr/>
          </p:nvSpPr>
          <p:spPr bwMode="auto">
            <a:xfrm>
              <a:off x="1093" y="2257"/>
              <a:ext cx="2887" cy="5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600" b="1" u="none">
                  <a:latin typeface="Times New Roman" panose="02020603050405020304" pitchFamily="18" charset="0"/>
                </a:rPr>
                <a:t>These types of chart signal: </a:t>
              </a:r>
              <a:r>
                <a:rPr lang="en-US" altLang="en-US" sz="1600" b="1">
                  <a:latin typeface="Times New Roman" panose="02020603050405020304" pitchFamily="18" charset="0"/>
                </a:rPr>
                <a:t>Trends</a:t>
              </a:r>
            </a:p>
            <a:p>
              <a:pPr eaLnBrk="1" hangingPunct="1">
                <a:spcBef>
                  <a:spcPct val="30000"/>
                </a:spcBef>
                <a:buFontTx/>
                <a:buChar char="•"/>
              </a:pPr>
              <a:r>
                <a:rPr lang="en-US" altLang="en-US" sz="1200" b="1" u="none">
                  <a:latin typeface="Times New Roman" panose="02020603050405020304" pitchFamily="18" charset="0"/>
                </a:rPr>
                <a:t> They are Characterized by gradual unidirectional changes in level</a:t>
              </a:r>
            </a:p>
            <a:p>
              <a:pPr eaLnBrk="1" hangingPunct="1">
                <a:spcBef>
                  <a:spcPct val="30000"/>
                </a:spcBef>
                <a:buFontTx/>
                <a:buChar char="•"/>
              </a:pPr>
              <a:r>
                <a:rPr lang="en-US" altLang="en-US" sz="1200" b="1" u="none">
                  <a:latin typeface="Times New Roman" panose="02020603050405020304" pitchFamily="18" charset="0"/>
                </a:rPr>
                <a:t> Indicative of tool wear, deterioration, etc.</a:t>
              </a:r>
            </a:p>
          </p:txBody>
        </p:sp>
        <p:graphicFrame>
          <p:nvGraphicFramePr>
            <p:cNvPr id="86029" name="Object 12"/>
            <p:cNvGraphicFramePr>
              <a:graphicFrameLocks noChangeAspect="1"/>
            </p:cNvGraphicFramePr>
            <p:nvPr/>
          </p:nvGraphicFramePr>
          <p:xfrm>
            <a:off x="1597" y="2960"/>
            <a:ext cx="2675" cy="1024"/>
          </p:xfrm>
          <a:graphic>
            <a:graphicData uri="http://schemas.openxmlformats.org/presentationml/2006/ole">
              <mc:AlternateContent xmlns:mc="http://schemas.openxmlformats.org/markup-compatibility/2006">
                <mc:Choice xmlns:v="urn:schemas-microsoft-com:vml" Requires="v">
                  <p:oleObj spid="_x0000_s86073" name="Chart" r:id="rId6" imgW="4229161" imgH="2057359" progId="MSGraph.Chart.8">
                    <p:embed followColorScheme="full"/>
                  </p:oleObj>
                </mc:Choice>
                <mc:Fallback>
                  <p:oleObj name="Chart" r:id="rId6" imgW="4229161" imgH="2057359" progId="MSGraph.Chart.8">
                    <p:embed followColorScheme="full"/>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7" y="2960"/>
                          <a:ext cx="2675" cy="1024"/>
                        </a:xfrm>
                        <a:prstGeom prst="rect">
                          <a:avLst/>
                        </a:prstGeom>
                        <a:solidFill>
                          <a:schemeClr val="bg1"/>
                        </a:solidFill>
                        <a:ln w="9525">
                          <a:solidFill>
                            <a:srgbClr val="000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6030" name="Text Box 13"/>
            <p:cNvSpPr txBox="1">
              <a:spLocks noChangeArrowheads="1"/>
            </p:cNvSpPr>
            <p:nvPr/>
          </p:nvSpPr>
          <p:spPr bwMode="auto">
            <a:xfrm>
              <a:off x="1799" y="2949"/>
              <a:ext cx="2353"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30000"/>
                </a:spcBef>
              </a:pPr>
              <a:r>
                <a:rPr lang="en-US" altLang="en-US" sz="1400" b="1" u="none">
                  <a:latin typeface="Times New Roman" panose="02020603050405020304" pitchFamily="18" charset="0"/>
                </a:rPr>
                <a:t>Distribution of samples associated with Trends</a:t>
              </a:r>
            </a:p>
          </p:txBody>
        </p:sp>
        <p:sp>
          <p:nvSpPr>
            <p:cNvPr id="86031" name="Oval 14"/>
            <p:cNvSpPr>
              <a:spLocks noChangeArrowheads="1"/>
            </p:cNvSpPr>
            <p:nvPr/>
          </p:nvSpPr>
          <p:spPr bwMode="auto">
            <a:xfrm>
              <a:off x="4232" y="1120"/>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6032" name="Oval 15"/>
            <p:cNvSpPr>
              <a:spLocks noChangeArrowheads="1"/>
            </p:cNvSpPr>
            <p:nvPr/>
          </p:nvSpPr>
          <p:spPr bwMode="auto">
            <a:xfrm>
              <a:off x="4416" y="1056"/>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6033" name="Arc 16"/>
            <p:cNvSpPr>
              <a:spLocks/>
            </p:cNvSpPr>
            <p:nvPr/>
          </p:nvSpPr>
          <p:spPr bwMode="auto">
            <a:xfrm rot="-1910535">
              <a:off x="2469" y="3040"/>
              <a:ext cx="1139" cy="1071"/>
            </a:xfrm>
            <a:custGeom>
              <a:avLst/>
              <a:gdLst>
                <a:gd name="T0" fmla="*/ 1 w 20404"/>
                <a:gd name="T1" fmla="*/ 0 h 21596"/>
                <a:gd name="T2" fmla="*/ 64 w 20404"/>
                <a:gd name="T3" fmla="*/ 36 h 21596"/>
                <a:gd name="T4" fmla="*/ 0 w 20404"/>
                <a:gd name="T5" fmla="*/ 53 h 21596"/>
                <a:gd name="T6" fmla="*/ 0 60000 65536"/>
                <a:gd name="T7" fmla="*/ 0 60000 65536"/>
                <a:gd name="T8" fmla="*/ 0 60000 65536"/>
              </a:gdLst>
              <a:ahLst/>
              <a:cxnLst>
                <a:cxn ang="T6">
                  <a:pos x="T0" y="T1"/>
                </a:cxn>
                <a:cxn ang="T7">
                  <a:pos x="T2" y="T3"/>
                </a:cxn>
                <a:cxn ang="T8">
                  <a:pos x="T4" y="T5"/>
                </a:cxn>
              </a:cxnLst>
              <a:rect l="0" t="0" r="r" b="b"/>
              <a:pathLst>
                <a:path w="20404" h="21596" fill="none" extrusionOk="0">
                  <a:moveTo>
                    <a:pt x="429" y="0"/>
                  </a:moveTo>
                  <a:cubicBezTo>
                    <a:pt x="9467" y="180"/>
                    <a:pt x="17437" y="5968"/>
                    <a:pt x="20403" y="14508"/>
                  </a:cubicBezTo>
                </a:path>
                <a:path w="20404" h="21596" stroke="0" extrusionOk="0">
                  <a:moveTo>
                    <a:pt x="429" y="0"/>
                  </a:moveTo>
                  <a:cubicBezTo>
                    <a:pt x="9467" y="180"/>
                    <a:pt x="17437" y="5968"/>
                    <a:pt x="20403" y="14508"/>
                  </a:cubicBezTo>
                  <a:lnTo>
                    <a:pt x="0" y="21596"/>
                  </a:lnTo>
                  <a:lnTo>
                    <a:pt x="429" y="0"/>
                  </a:lnTo>
                  <a:close/>
                </a:path>
              </a:pathLst>
            </a:custGeom>
            <a:noFill/>
            <a:ln w="22225">
              <a:solidFill>
                <a:srgbClr val="00CC66"/>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6034" name="Group 17"/>
            <p:cNvGrpSpPr>
              <a:grpSpLocks/>
            </p:cNvGrpSpPr>
            <p:nvPr/>
          </p:nvGrpSpPr>
          <p:grpSpPr bwMode="auto">
            <a:xfrm>
              <a:off x="2016" y="3408"/>
              <a:ext cx="652" cy="454"/>
              <a:chOff x="2228" y="952"/>
              <a:chExt cx="1604" cy="893"/>
            </a:xfrm>
          </p:grpSpPr>
          <p:sp>
            <p:nvSpPr>
              <p:cNvPr id="86058" name="Freeform 18"/>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6059" name="Freeform 19"/>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86035" name="Group 20"/>
            <p:cNvGrpSpPr>
              <a:grpSpLocks/>
            </p:cNvGrpSpPr>
            <p:nvPr/>
          </p:nvGrpSpPr>
          <p:grpSpPr bwMode="auto">
            <a:xfrm>
              <a:off x="2180" y="3408"/>
              <a:ext cx="652" cy="454"/>
              <a:chOff x="2228" y="952"/>
              <a:chExt cx="1604" cy="893"/>
            </a:xfrm>
          </p:grpSpPr>
          <p:sp>
            <p:nvSpPr>
              <p:cNvPr id="86056" name="Freeform 21"/>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6057" name="Freeform 22"/>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86036" name="Group 23"/>
            <p:cNvGrpSpPr>
              <a:grpSpLocks/>
            </p:cNvGrpSpPr>
            <p:nvPr/>
          </p:nvGrpSpPr>
          <p:grpSpPr bwMode="auto">
            <a:xfrm>
              <a:off x="2352" y="3408"/>
              <a:ext cx="652" cy="454"/>
              <a:chOff x="2228" y="952"/>
              <a:chExt cx="1604" cy="893"/>
            </a:xfrm>
          </p:grpSpPr>
          <p:sp>
            <p:nvSpPr>
              <p:cNvPr id="86054" name="Freeform 24"/>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6055" name="Freeform 25"/>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86037" name="Group 26"/>
            <p:cNvGrpSpPr>
              <a:grpSpLocks/>
            </p:cNvGrpSpPr>
            <p:nvPr/>
          </p:nvGrpSpPr>
          <p:grpSpPr bwMode="auto">
            <a:xfrm>
              <a:off x="2516" y="3408"/>
              <a:ext cx="652" cy="454"/>
              <a:chOff x="2228" y="952"/>
              <a:chExt cx="1604" cy="893"/>
            </a:xfrm>
          </p:grpSpPr>
          <p:sp>
            <p:nvSpPr>
              <p:cNvPr id="86052" name="Freeform 27"/>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6053" name="Freeform 28"/>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86038" name="Group 29"/>
            <p:cNvGrpSpPr>
              <a:grpSpLocks/>
            </p:cNvGrpSpPr>
            <p:nvPr/>
          </p:nvGrpSpPr>
          <p:grpSpPr bwMode="auto">
            <a:xfrm>
              <a:off x="2736" y="3408"/>
              <a:ext cx="652" cy="454"/>
              <a:chOff x="2228" y="952"/>
              <a:chExt cx="1604" cy="893"/>
            </a:xfrm>
          </p:grpSpPr>
          <p:sp>
            <p:nvSpPr>
              <p:cNvPr id="86050" name="Freeform 30"/>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6051" name="Freeform 31"/>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86039" name="Group 32"/>
            <p:cNvGrpSpPr>
              <a:grpSpLocks/>
            </p:cNvGrpSpPr>
            <p:nvPr/>
          </p:nvGrpSpPr>
          <p:grpSpPr bwMode="auto">
            <a:xfrm>
              <a:off x="2900" y="3408"/>
              <a:ext cx="652" cy="454"/>
              <a:chOff x="2228" y="952"/>
              <a:chExt cx="1604" cy="893"/>
            </a:xfrm>
          </p:grpSpPr>
          <p:sp>
            <p:nvSpPr>
              <p:cNvPr id="86048" name="Freeform 33"/>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6049" name="Freeform 34"/>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86040" name="Group 35"/>
            <p:cNvGrpSpPr>
              <a:grpSpLocks/>
            </p:cNvGrpSpPr>
            <p:nvPr/>
          </p:nvGrpSpPr>
          <p:grpSpPr bwMode="auto">
            <a:xfrm>
              <a:off x="3072" y="3408"/>
              <a:ext cx="652" cy="454"/>
              <a:chOff x="2228" y="952"/>
              <a:chExt cx="1604" cy="893"/>
            </a:xfrm>
          </p:grpSpPr>
          <p:sp>
            <p:nvSpPr>
              <p:cNvPr id="86046" name="Freeform 36"/>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6047" name="Freeform 37"/>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86041" name="Group 38"/>
            <p:cNvGrpSpPr>
              <a:grpSpLocks/>
            </p:cNvGrpSpPr>
            <p:nvPr/>
          </p:nvGrpSpPr>
          <p:grpSpPr bwMode="auto">
            <a:xfrm>
              <a:off x="3236" y="3408"/>
              <a:ext cx="652" cy="454"/>
              <a:chOff x="2228" y="952"/>
              <a:chExt cx="1604" cy="893"/>
            </a:xfrm>
          </p:grpSpPr>
          <p:sp>
            <p:nvSpPr>
              <p:cNvPr id="86044" name="Freeform 39"/>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6045" name="Freeform 40"/>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222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86042" name="Line 41"/>
            <p:cNvSpPr>
              <a:spLocks noChangeShapeType="1"/>
            </p:cNvSpPr>
            <p:nvPr/>
          </p:nvSpPr>
          <p:spPr bwMode="auto">
            <a:xfrm>
              <a:off x="2208" y="3936"/>
              <a:ext cx="1488" cy="0"/>
            </a:xfrm>
            <a:prstGeom prst="line">
              <a:avLst/>
            </a:prstGeom>
            <a:noFill/>
            <a:ln w="28575">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6043" name="Oval 42"/>
            <p:cNvSpPr>
              <a:spLocks noChangeArrowheads="1"/>
            </p:cNvSpPr>
            <p:nvPr/>
          </p:nvSpPr>
          <p:spPr bwMode="auto">
            <a:xfrm>
              <a:off x="4680" y="1080"/>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86020" name="Text Box 43"/>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86021" name="Text Box 44"/>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en-US" altLang="en-US"/>
              <a:t>Other Signals </a:t>
            </a:r>
          </a:p>
        </p:txBody>
      </p:sp>
      <p:grpSp>
        <p:nvGrpSpPr>
          <p:cNvPr id="87043" name="Group 4"/>
          <p:cNvGrpSpPr>
            <a:grpSpLocks/>
          </p:cNvGrpSpPr>
          <p:nvPr/>
        </p:nvGrpSpPr>
        <p:grpSpPr bwMode="auto">
          <a:xfrm>
            <a:off x="914400" y="1216025"/>
            <a:ext cx="7175500" cy="5108575"/>
            <a:chOff x="576" y="766"/>
            <a:chExt cx="4520" cy="3218"/>
          </a:xfrm>
        </p:grpSpPr>
        <p:graphicFrame>
          <p:nvGraphicFramePr>
            <p:cNvPr id="87046" name="Object 5"/>
            <p:cNvGraphicFramePr>
              <a:graphicFrameLocks noChangeAspect="1"/>
            </p:cNvGraphicFramePr>
            <p:nvPr/>
          </p:nvGraphicFramePr>
          <p:xfrm>
            <a:off x="576" y="768"/>
            <a:ext cx="4520" cy="1621"/>
          </p:xfrm>
          <a:graphic>
            <a:graphicData uri="http://schemas.openxmlformats.org/presentationml/2006/ole">
              <mc:AlternateContent xmlns:mc="http://schemas.openxmlformats.org/markup-compatibility/2006">
                <mc:Choice xmlns:v="urn:schemas-microsoft-com:vml" Requires="v">
                  <p:oleObj spid="_x0000_s87088" name="Chart" r:id="rId4" imgW="7000809" imgH="2057359" progId="MSGraph.Chart.8">
                    <p:embed followColorScheme="full"/>
                  </p:oleObj>
                </mc:Choice>
                <mc:Fallback>
                  <p:oleObj name="Chart" r:id="rId4" imgW="7000809" imgH="2057359" progId="MSGraph.Chart.8">
                    <p:embed followColorScheme="full"/>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 y="76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6774" name="Text Box 6"/>
            <p:cNvSpPr txBox="1">
              <a:spLocks noChangeArrowheads="1"/>
            </p:cNvSpPr>
            <p:nvPr/>
          </p:nvSpPr>
          <p:spPr bwMode="auto">
            <a:xfrm>
              <a:off x="3523" y="766"/>
              <a:ext cx="138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sz="1800" b="1" u="none">
                  <a:solidFill>
                    <a:schemeClr val="bg2"/>
                  </a:solidFill>
                  <a:effectLst>
                    <a:outerShdw blurRad="38100" dist="38100" dir="2700000" algn="tl">
                      <a:srgbClr val="000000"/>
                    </a:outerShdw>
                  </a:effectLst>
                  <a:latin typeface="Times New Roman" pitchFamily="18" charset="0"/>
                </a:rPr>
                <a:t>Level Shift (Sudden)</a:t>
              </a:r>
            </a:p>
          </p:txBody>
        </p:sp>
        <p:sp>
          <p:nvSpPr>
            <p:cNvPr id="87048" name="Text Box 7"/>
            <p:cNvSpPr txBox="1">
              <a:spLocks noChangeArrowheads="1"/>
            </p:cNvSpPr>
            <p:nvPr/>
          </p:nvSpPr>
          <p:spPr bwMode="auto">
            <a:xfrm>
              <a:off x="1093" y="2257"/>
              <a:ext cx="3448" cy="5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600" b="1" u="none">
                  <a:latin typeface="Times New Roman" panose="02020603050405020304" pitchFamily="18" charset="0"/>
                </a:rPr>
                <a:t>These types of chart signal: </a:t>
              </a:r>
              <a:r>
                <a:rPr lang="en-US" altLang="en-US" sz="1600" b="1">
                  <a:latin typeface="Times New Roman" panose="02020603050405020304" pitchFamily="18" charset="0"/>
                </a:rPr>
                <a:t>Level Shift (Sudden)</a:t>
              </a:r>
            </a:p>
            <a:p>
              <a:pPr eaLnBrk="1" hangingPunct="1">
                <a:spcBef>
                  <a:spcPct val="30000"/>
                </a:spcBef>
                <a:buFontTx/>
                <a:buChar char="•"/>
              </a:pPr>
              <a:r>
                <a:rPr lang="en-US" altLang="en-US" sz="1200" b="1" u="none">
                  <a:latin typeface="Times New Roman" panose="02020603050405020304" pitchFamily="18" charset="0"/>
                </a:rPr>
                <a:t> They are Characterized by an obvious change in the average, X.</a:t>
              </a:r>
            </a:p>
            <a:p>
              <a:pPr eaLnBrk="1" hangingPunct="1">
                <a:spcBef>
                  <a:spcPct val="30000"/>
                </a:spcBef>
                <a:buFontTx/>
                <a:buChar char="•"/>
              </a:pPr>
              <a:r>
                <a:rPr lang="en-US" altLang="en-US" sz="1200" b="1" u="none">
                  <a:latin typeface="Times New Roman" panose="02020603050405020304" pitchFamily="18" charset="0"/>
                </a:rPr>
                <a:t> Often reflects change in motivation, operator’s ability, equipment, material, etc.</a:t>
              </a:r>
            </a:p>
          </p:txBody>
        </p:sp>
        <p:graphicFrame>
          <p:nvGraphicFramePr>
            <p:cNvPr id="87049" name="Object 8"/>
            <p:cNvGraphicFramePr>
              <a:graphicFrameLocks noChangeAspect="1"/>
            </p:cNvGraphicFramePr>
            <p:nvPr/>
          </p:nvGraphicFramePr>
          <p:xfrm>
            <a:off x="1056" y="2960"/>
            <a:ext cx="1667" cy="1024"/>
          </p:xfrm>
          <a:graphic>
            <a:graphicData uri="http://schemas.openxmlformats.org/presentationml/2006/ole">
              <mc:AlternateContent xmlns:mc="http://schemas.openxmlformats.org/markup-compatibility/2006">
                <mc:Choice xmlns:v="urn:schemas-microsoft-com:vml" Requires="v">
                  <p:oleObj spid="_x0000_s87089" name="Chart" r:id="rId6" imgW="4229161" imgH="2057359" progId="MSGraph.Chart.8">
                    <p:embed followColorScheme="full"/>
                  </p:oleObj>
                </mc:Choice>
                <mc:Fallback>
                  <p:oleObj name="Chart" r:id="rId6" imgW="4229161" imgH="2057359" progId="MSGraph.Chart.8">
                    <p:embed followColorScheme="full"/>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6" y="2960"/>
                          <a:ext cx="1667" cy="1024"/>
                        </a:xfrm>
                        <a:prstGeom prst="rect">
                          <a:avLst/>
                        </a:prstGeom>
                        <a:solidFill>
                          <a:schemeClr val="bg1"/>
                        </a:solidFill>
                        <a:ln w="9525">
                          <a:solidFill>
                            <a:srgbClr val="000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7050" name="Text Box 9"/>
            <p:cNvSpPr txBox="1">
              <a:spLocks noChangeArrowheads="1"/>
            </p:cNvSpPr>
            <p:nvPr/>
          </p:nvSpPr>
          <p:spPr bwMode="auto">
            <a:xfrm>
              <a:off x="1598" y="2949"/>
              <a:ext cx="626"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30000"/>
                </a:spcBef>
              </a:pPr>
              <a:r>
                <a:rPr lang="en-US" altLang="en-US" sz="1400" b="1" u="none">
                  <a:latin typeface="Times New Roman" panose="02020603050405020304" pitchFamily="18" charset="0"/>
                </a:rPr>
                <a:t>Separately</a:t>
              </a:r>
            </a:p>
          </p:txBody>
        </p:sp>
        <p:grpSp>
          <p:nvGrpSpPr>
            <p:cNvPr id="87051" name="Group 10"/>
            <p:cNvGrpSpPr>
              <a:grpSpLocks/>
            </p:cNvGrpSpPr>
            <p:nvPr/>
          </p:nvGrpSpPr>
          <p:grpSpPr bwMode="auto">
            <a:xfrm>
              <a:off x="1139" y="3072"/>
              <a:ext cx="652" cy="454"/>
              <a:chOff x="2228" y="952"/>
              <a:chExt cx="1604" cy="893"/>
            </a:xfrm>
          </p:grpSpPr>
          <p:sp>
            <p:nvSpPr>
              <p:cNvPr id="87068" name="Freeform 11"/>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1587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7069" name="Freeform 12"/>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1587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87052" name="Group 13"/>
            <p:cNvGrpSpPr>
              <a:grpSpLocks/>
            </p:cNvGrpSpPr>
            <p:nvPr/>
          </p:nvGrpSpPr>
          <p:grpSpPr bwMode="auto">
            <a:xfrm>
              <a:off x="2003" y="3360"/>
              <a:ext cx="652" cy="454"/>
              <a:chOff x="2228" y="952"/>
              <a:chExt cx="1604" cy="893"/>
            </a:xfrm>
          </p:grpSpPr>
          <p:sp>
            <p:nvSpPr>
              <p:cNvPr id="87066" name="Freeform 14"/>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1587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87067" name="Freeform 15"/>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1587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87053" name="Line 16"/>
            <p:cNvSpPr>
              <a:spLocks noChangeShapeType="1"/>
            </p:cNvSpPr>
            <p:nvPr/>
          </p:nvSpPr>
          <p:spPr bwMode="auto">
            <a:xfrm>
              <a:off x="4000" y="2472"/>
              <a:ext cx="96" cy="0"/>
            </a:xfrm>
            <a:prstGeom prst="line">
              <a:avLst/>
            </a:prstGeom>
            <a:noFill/>
            <a:ln w="12700">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aphicFrame>
          <p:nvGraphicFramePr>
            <p:cNvPr id="87054" name="Object 17"/>
            <p:cNvGraphicFramePr>
              <a:graphicFrameLocks noChangeAspect="1"/>
            </p:cNvGraphicFramePr>
            <p:nvPr/>
          </p:nvGraphicFramePr>
          <p:xfrm>
            <a:off x="3024" y="2960"/>
            <a:ext cx="1667" cy="1024"/>
          </p:xfrm>
          <a:graphic>
            <a:graphicData uri="http://schemas.openxmlformats.org/presentationml/2006/ole">
              <mc:AlternateContent xmlns:mc="http://schemas.openxmlformats.org/markup-compatibility/2006">
                <mc:Choice xmlns:v="urn:schemas-microsoft-com:vml" Requires="v">
                  <p:oleObj spid="_x0000_s87090" name="Chart" r:id="rId8" imgW="4238589" imgH="2066788" progId="MSGraph.Chart.8">
                    <p:embed followColorScheme="full"/>
                  </p:oleObj>
                </mc:Choice>
                <mc:Fallback>
                  <p:oleObj name="Chart" r:id="rId8" imgW="4238589" imgH="2066788" progId="MSGraph.Chart.8">
                    <p:embed followColorScheme="full"/>
                    <p:pic>
                      <p:nvPicPr>
                        <p:cNvPr id="0" name="Object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24" y="2960"/>
                          <a:ext cx="1667" cy="1024"/>
                        </a:xfrm>
                        <a:prstGeom prst="rect">
                          <a:avLst/>
                        </a:prstGeom>
                        <a:solidFill>
                          <a:schemeClr val="bg1"/>
                        </a:solidFill>
                        <a:ln w="9525">
                          <a:solidFill>
                            <a:srgbClr val="00008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7055" name="Text Box 18"/>
            <p:cNvSpPr txBox="1">
              <a:spLocks noChangeArrowheads="1"/>
            </p:cNvSpPr>
            <p:nvPr/>
          </p:nvSpPr>
          <p:spPr bwMode="auto">
            <a:xfrm>
              <a:off x="3658" y="2949"/>
              <a:ext cx="445"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30000"/>
                </a:spcBef>
              </a:pPr>
              <a:r>
                <a:rPr lang="en-US" altLang="en-US" sz="1400" b="1" u="none">
                  <a:latin typeface="Times New Roman" panose="02020603050405020304" pitchFamily="18" charset="0"/>
                </a:rPr>
                <a:t>Jointly</a:t>
              </a:r>
            </a:p>
          </p:txBody>
        </p:sp>
        <p:sp>
          <p:nvSpPr>
            <p:cNvPr id="87056" name="Text Box 19"/>
            <p:cNvSpPr txBox="1">
              <a:spLocks noChangeArrowheads="1"/>
            </p:cNvSpPr>
            <p:nvPr/>
          </p:nvSpPr>
          <p:spPr bwMode="auto">
            <a:xfrm>
              <a:off x="864" y="97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7057" name="Text Box 20"/>
            <p:cNvSpPr txBox="1">
              <a:spLocks noChangeArrowheads="1"/>
            </p:cNvSpPr>
            <p:nvPr/>
          </p:nvSpPr>
          <p:spPr bwMode="auto">
            <a:xfrm>
              <a:off x="864" y="195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7058" name="Oval 21"/>
            <p:cNvSpPr>
              <a:spLocks noChangeArrowheads="1"/>
            </p:cNvSpPr>
            <p:nvPr/>
          </p:nvSpPr>
          <p:spPr bwMode="auto">
            <a:xfrm>
              <a:off x="3216" y="1968"/>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7059" name="Oval 22"/>
            <p:cNvSpPr>
              <a:spLocks noChangeArrowheads="1"/>
            </p:cNvSpPr>
            <p:nvPr/>
          </p:nvSpPr>
          <p:spPr bwMode="auto">
            <a:xfrm>
              <a:off x="3648" y="1968"/>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7060" name="Oval 23"/>
            <p:cNvSpPr>
              <a:spLocks noChangeArrowheads="1"/>
            </p:cNvSpPr>
            <p:nvPr/>
          </p:nvSpPr>
          <p:spPr bwMode="auto">
            <a:xfrm>
              <a:off x="2928" y="1968"/>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7061" name="Oval 24"/>
            <p:cNvSpPr>
              <a:spLocks noChangeArrowheads="1"/>
            </p:cNvSpPr>
            <p:nvPr/>
          </p:nvSpPr>
          <p:spPr bwMode="auto">
            <a:xfrm>
              <a:off x="3944" y="1968"/>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7062" name="Oval 25"/>
            <p:cNvSpPr>
              <a:spLocks noChangeArrowheads="1"/>
            </p:cNvSpPr>
            <p:nvPr/>
          </p:nvSpPr>
          <p:spPr bwMode="auto">
            <a:xfrm>
              <a:off x="4240" y="1968"/>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7063" name="Oval 26"/>
            <p:cNvSpPr>
              <a:spLocks noChangeArrowheads="1"/>
            </p:cNvSpPr>
            <p:nvPr/>
          </p:nvSpPr>
          <p:spPr bwMode="auto">
            <a:xfrm>
              <a:off x="4560" y="1968"/>
              <a:ext cx="288"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7064" name="Line 27"/>
            <p:cNvSpPr>
              <a:spLocks noChangeShapeType="1"/>
            </p:cNvSpPr>
            <p:nvPr/>
          </p:nvSpPr>
          <p:spPr bwMode="auto">
            <a:xfrm flipH="1">
              <a:off x="3024" y="960"/>
              <a:ext cx="1440" cy="960"/>
            </a:xfrm>
            <a:prstGeom prst="line">
              <a:avLst/>
            </a:prstGeom>
            <a:noFill/>
            <a:ln w="254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7065" name="Line 28"/>
            <p:cNvSpPr>
              <a:spLocks noChangeShapeType="1"/>
            </p:cNvSpPr>
            <p:nvPr/>
          </p:nvSpPr>
          <p:spPr bwMode="auto">
            <a:xfrm>
              <a:off x="2736" y="3504"/>
              <a:ext cx="240" cy="0"/>
            </a:xfrm>
            <a:prstGeom prst="line">
              <a:avLst/>
            </a:prstGeom>
            <a:noFill/>
            <a:ln w="127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87044" name="Text Box 29"/>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87045" name="Text Box 30"/>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en-US" altLang="en-US"/>
              <a:t>Other Signals </a:t>
            </a:r>
          </a:p>
        </p:txBody>
      </p:sp>
      <p:grpSp>
        <p:nvGrpSpPr>
          <p:cNvPr id="88067" name="Group 4"/>
          <p:cNvGrpSpPr>
            <a:grpSpLocks/>
          </p:cNvGrpSpPr>
          <p:nvPr/>
        </p:nvGrpSpPr>
        <p:grpSpPr bwMode="auto">
          <a:xfrm>
            <a:off x="914400" y="1216025"/>
            <a:ext cx="7175500" cy="3824288"/>
            <a:chOff x="576" y="766"/>
            <a:chExt cx="4520" cy="2409"/>
          </a:xfrm>
        </p:grpSpPr>
        <p:graphicFrame>
          <p:nvGraphicFramePr>
            <p:cNvPr id="88070" name="Object 5"/>
            <p:cNvGraphicFramePr>
              <a:graphicFrameLocks noChangeAspect="1"/>
            </p:cNvGraphicFramePr>
            <p:nvPr/>
          </p:nvGraphicFramePr>
          <p:xfrm>
            <a:off x="576" y="768"/>
            <a:ext cx="4520" cy="1621"/>
          </p:xfrm>
          <a:graphic>
            <a:graphicData uri="http://schemas.openxmlformats.org/presentationml/2006/ole">
              <mc:AlternateContent xmlns:mc="http://schemas.openxmlformats.org/markup-compatibility/2006">
                <mc:Choice xmlns:v="urn:schemas-microsoft-com:vml" Requires="v">
                  <p:oleObj spid="_x0000_s88086" name="Chart" r:id="rId4" imgW="6991380" imgH="2057359" progId="MSGraph.Chart.8">
                    <p:embed followColorScheme="full"/>
                  </p:oleObj>
                </mc:Choice>
                <mc:Fallback>
                  <p:oleObj name="Chart" r:id="rId4" imgW="6991380" imgH="2057359" progId="MSGraph.Chart.8">
                    <p:embed followColorScheme="full"/>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 y="768"/>
                          <a:ext cx="4520" cy="16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8822" name="Text Box 6"/>
            <p:cNvSpPr txBox="1">
              <a:spLocks noChangeArrowheads="1"/>
            </p:cNvSpPr>
            <p:nvPr/>
          </p:nvSpPr>
          <p:spPr bwMode="auto">
            <a:xfrm>
              <a:off x="4252" y="766"/>
              <a:ext cx="7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en-US" sz="1800" b="1" u="none">
                  <a:solidFill>
                    <a:schemeClr val="bg2"/>
                  </a:solidFill>
                  <a:effectLst>
                    <a:outerShdw blurRad="38100" dist="38100" dir="2700000" algn="tl">
                      <a:srgbClr val="000000"/>
                    </a:outerShdw>
                  </a:effectLst>
                  <a:latin typeface="Times New Roman" pitchFamily="18" charset="0"/>
                </a:rPr>
                <a:t>Mimicking</a:t>
              </a:r>
            </a:p>
          </p:txBody>
        </p:sp>
        <p:sp>
          <p:nvSpPr>
            <p:cNvPr id="88072" name="Text Box 7"/>
            <p:cNvSpPr txBox="1">
              <a:spLocks noChangeArrowheads="1"/>
            </p:cNvSpPr>
            <p:nvPr/>
          </p:nvSpPr>
          <p:spPr bwMode="auto">
            <a:xfrm>
              <a:off x="1344" y="2513"/>
              <a:ext cx="2744" cy="6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600" b="1" u="none">
                  <a:latin typeface="Times New Roman" panose="02020603050405020304" pitchFamily="18" charset="0"/>
                </a:rPr>
                <a:t>These types of chart signal: </a:t>
              </a:r>
              <a:r>
                <a:rPr lang="en-US" altLang="en-US" sz="1600" b="1">
                  <a:latin typeface="Times New Roman" panose="02020603050405020304" pitchFamily="18" charset="0"/>
                </a:rPr>
                <a:t>Mimicking</a:t>
              </a:r>
            </a:p>
            <a:p>
              <a:pPr eaLnBrk="1" hangingPunct="1">
                <a:spcBef>
                  <a:spcPct val="30000"/>
                </a:spcBef>
                <a:buFontTx/>
                <a:buChar char="•"/>
              </a:pPr>
              <a:r>
                <a:rPr lang="en-US" altLang="en-US" sz="1200" b="1" u="none">
                  <a:latin typeface="Times New Roman" panose="02020603050405020304" pitchFamily="18" charset="0"/>
                </a:rPr>
                <a:t> Characterized by the tendency of one chart to follow another.</a:t>
              </a:r>
            </a:p>
            <a:p>
              <a:pPr eaLnBrk="1" hangingPunct="1">
                <a:spcBef>
                  <a:spcPct val="30000"/>
                </a:spcBef>
                <a:buFontTx/>
                <a:buChar char="•"/>
              </a:pPr>
              <a:r>
                <a:rPr lang="en-US" altLang="en-US" sz="1200" b="1" u="none">
                  <a:latin typeface="Times New Roman" panose="02020603050405020304" pitchFamily="18" charset="0"/>
                </a:rPr>
                <a:t> Indicative of two sets of data from same examples.</a:t>
              </a:r>
            </a:p>
            <a:p>
              <a:pPr eaLnBrk="1" hangingPunct="1">
                <a:spcBef>
                  <a:spcPct val="30000"/>
                </a:spcBef>
              </a:pPr>
              <a:r>
                <a:rPr lang="en-US" altLang="en-US" sz="1200" b="1" u="none">
                  <a:latin typeface="Times New Roman" panose="02020603050405020304" pitchFamily="18" charset="0"/>
                </a:rPr>
                <a:t>(expected for multiple spindles with common nominal targeting)</a:t>
              </a:r>
            </a:p>
          </p:txBody>
        </p:sp>
        <p:sp>
          <p:nvSpPr>
            <p:cNvPr id="88073" name="Text Box 8"/>
            <p:cNvSpPr txBox="1">
              <a:spLocks noChangeArrowheads="1"/>
            </p:cNvSpPr>
            <p:nvPr/>
          </p:nvSpPr>
          <p:spPr bwMode="auto">
            <a:xfrm>
              <a:off x="864" y="974"/>
              <a:ext cx="4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UCL</a:t>
              </a:r>
            </a:p>
          </p:txBody>
        </p:sp>
        <p:sp>
          <p:nvSpPr>
            <p:cNvPr id="88074" name="Text Box 9"/>
            <p:cNvSpPr txBox="1">
              <a:spLocks noChangeArrowheads="1"/>
            </p:cNvSpPr>
            <p:nvPr/>
          </p:nvSpPr>
          <p:spPr bwMode="auto">
            <a:xfrm>
              <a:off x="864" y="1959"/>
              <a:ext cx="38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u="none">
                  <a:latin typeface="Times New Roman" panose="02020603050405020304" pitchFamily="18" charset="0"/>
                </a:rPr>
                <a:t>LCL</a:t>
              </a:r>
            </a:p>
          </p:txBody>
        </p:sp>
        <p:sp>
          <p:nvSpPr>
            <p:cNvPr id="88075" name="Oval 10"/>
            <p:cNvSpPr>
              <a:spLocks noChangeArrowheads="1"/>
            </p:cNvSpPr>
            <p:nvPr/>
          </p:nvSpPr>
          <p:spPr bwMode="auto">
            <a:xfrm>
              <a:off x="2256" y="1104"/>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8076" name="Oval 11"/>
            <p:cNvSpPr>
              <a:spLocks noChangeArrowheads="1"/>
            </p:cNvSpPr>
            <p:nvPr/>
          </p:nvSpPr>
          <p:spPr bwMode="auto">
            <a:xfrm>
              <a:off x="4656" y="1920"/>
              <a:ext cx="192" cy="192"/>
            </a:xfrm>
            <a:prstGeom prst="ellipse">
              <a:avLst/>
            </a:prstGeom>
            <a:noFill/>
            <a:ln w="28575">
              <a:solidFill>
                <a:srgbClr val="00008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88077" name="Text Box 12"/>
            <p:cNvSpPr txBox="1">
              <a:spLocks noChangeArrowheads="1"/>
            </p:cNvSpPr>
            <p:nvPr/>
          </p:nvSpPr>
          <p:spPr bwMode="auto">
            <a:xfrm>
              <a:off x="1382" y="1735"/>
              <a:ext cx="642"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b="1" u="none">
                  <a:latin typeface="Times New Roman" panose="02020603050405020304" pitchFamily="18" charset="0"/>
                </a:rPr>
                <a:t>Variable A</a:t>
              </a:r>
            </a:p>
          </p:txBody>
        </p:sp>
        <p:sp>
          <p:nvSpPr>
            <p:cNvPr id="88078" name="Text Box 13"/>
            <p:cNvSpPr txBox="1">
              <a:spLocks noChangeArrowheads="1"/>
            </p:cNvSpPr>
            <p:nvPr/>
          </p:nvSpPr>
          <p:spPr bwMode="auto">
            <a:xfrm>
              <a:off x="3600" y="1296"/>
              <a:ext cx="636" cy="19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400" b="1" u="none">
                  <a:latin typeface="Times New Roman" panose="02020603050405020304" pitchFamily="18" charset="0"/>
                </a:rPr>
                <a:t>Variable B</a:t>
              </a:r>
            </a:p>
          </p:txBody>
        </p:sp>
        <p:sp>
          <p:nvSpPr>
            <p:cNvPr id="88079" name="Line 14"/>
            <p:cNvSpPr>
              <a:spLocks noChangeShapeType="1"/>
            </p:cNvSpPr>
            <p:nvPr/>
          </p:nvSpPr>
          <p:spPr bwMode="auto">
            <a:xfrm>
              <a:off x="2880" y="1024"/>
              <a:ext cx="0" cy="110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88068" name="Text Box 15"/>
          <p:cNvSpPr txBox="1">
            <a:spLocks noChangeArrowheads="1"/>
          </p:cNvSpPr>
          <p:nvPr/>
        </p:nvSpPr>
        <p:spPr bwMode="auto">
          <a:xfrm>
            <a:off x="4318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88069" name="Text Box 16"/>
          <p:cNvSpPr txBox="1">
            <a:spLocks noChangeArrowheads="1"/>
          </p:cNvSpPr>
          <p:nvPr/>
        </p:nvSpPr>
        <p:spPr bwMode="auto">
          <a:xfrm>
            <a:off x="6400800" y="63246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algn="l" eaLnBrk="1" hangingPunct="1"/>
            <a:r>
              <a:rPr lang="en-US" altLang="en-US"/>
              <a:t>    </a:t>
            </a:r>
          </a:p>
        </p:txBody>
      </p:sp>
      <p:sp>
        <p:nvSpPr>
          <p:cNvPr id="89091" name="Rectangle 3"/>
          <p:cNvSpPr>
            <a:spLocks noGrp="1" noChangeArrowheads="1"/>
          </p:cNvSpPr>
          <p:nvPr>
            <p:ph type="body" sz="half" idx="1"/>
          </p:nvPr>
        </p:nvSpPr>
        <p:spPr>
          <a:xfrm>
            <a:off x="304800" y="1219200"/>
            <a:ext cx="4953000" cy="2286000"/>
          </a:xfrm>
        </p:spPr>
        <p:txBody>
          <a:bodyPr/>
          <a:lstStyle/>
          <a:p>
            <a:pPr marL="114300" lvl="1" indent="0" eaLnBrk="1" hangingPunct="1">
              <a:buFont typeface="Wingdings" panose="05000000000000000000" pitchFamily="2" charset="2"/>
              <a:buNone/>
            </a:pPr>
            <a:r>
              <a:rPr lang="en-US" altLang="en-US" sz="1800">
                <a:latin typeface="Times New Roman" panose="02020603050405020304" pitchFamily="18" charset="0"/>
              </a:rPr>
              <a:t>An alternate type of pattern that can occur is a trend such as six or more points steadily increasing or decreasing with no reversals. Neither pattern would be expected to happen based on random chance. Such a significant change calls for some research and analysis - and possible action. Plotting the data gives you a picture of the trend. </a:t>
            </a:r>
            <a:endParaRPr lang="en-US" altLang="en-US" sz="2000" b="1">
              <a:latin typeface="Times New Roman" panose="02020603050405020304" pitchFamily="18" charset="0"/>
            </a:endParaRPr>
          </a:p>
          <a:p>
            <a:pPr marL="0" indent="0" eaLnBrk="1" hangingPunct="1"/>
            <a:endParaRPr lang="en-US" altLang="en-US" sz="2000">
              <a:latin typeface="Times New Roman" panose="02020603050405020304" pitchFamily="18" charset="0"/>
            </a:endParaRPr>
          </a:p>
        </p:txBody>
      </p:sp>
      <p:pic>
        <p:nvPicPr>
          <p:cNvPr id="89092" name="Picture 4" descr="CALC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304800"/>
            <a:ext cx="56991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3" name="Picture 5" descr="Chart Trends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1295400"/>
            <a:ext cx="3295650" cy="473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4" name="Picture 6" descr="specialcauserul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3352800"/>
            <a:ext cx="4495800" cy="283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5" name="Text Box 7"/>
          <p:cNvSpPr txBox="1">
            <a:spLocks noChangeArrowheads="1"/>
          </p:cNvSpPr>
          <p:nvPr/>
        </p:nvSpPr>
        <p:spPr bwMode="auto">
          <a:xfrm>
            <a:off x="152400" y="6248400"/>
            <a:ext cx="3810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solidFill>
                  <a:schemeClr val="tx2"/>
                </a:solidFill>
                <a:latin typeface="Times New Roman" panose="02020603050405020304" pitchFamily="18" charset="0"/>
              </a:rPr>
              <a:t>Control Charts Interpretation</a:t>
            </a:r>
          </a:p>
        </p:txBody>
      </p:sp>
      <p:sp>
        <p:nvSpPr>
          <p:cNvPr id="89096" name="Text Box 8"/>
          <p:cNvSpPr txBox="1">
            <a:spLocks noChangeArrowheads="1"/>
          </p:cNvSpPr>
          <p:nvPr/>
        </p:nvSpPr>
        <p:spPr bwMode="auto">
          <a:xfrm>
            <a:off x="1066800" y="381000"/>
            <a:ext cx="5867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4000" u="none">
                <a:solidFill>
                  <a:schemeClr val="tx2"/>
                </a:solidFill>
              </a:rPr>
              <a:t>Trends &amp; Chart Rules</a:t>
            </a:r>
          </a:p>
        </p:txBody>
      </p:sp>
      <p:sp>
        <p:nvSpPr>
          <p:cNvPr id="89097" name="Text Box 9"/>
          <p:cNvSpPr txBox="1">
            <a:spLocks noChangeArrowheads="1"/>
          </p:cNvSpPr>
          <p:nvPr/>
        </p:nvSpPr>
        <p:spPr bwMode="auto">
          <a:xfrm>
            <a:off x="6400800" y="62484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Trends &amp; Chart Rules</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609600" y="403225"/>
            <a:ext cx="8458200" cy="579438"/>
          </a:xfrm>
        </p:spPr>
        <p:txBody>
          <a:bodyPr/>
          <a:lstStyle/>
          <a:p>
            <a:pPr eaLnBrk="1" hangingPunct="1"/>
            <a:r>
              <a:rPr lang="en-US" altLang="en-US"/>
              <a:t>Normality Check - Histogram</a:t>
            </a:r>
          </a:p>
        </p:txBody>
      </p:sp>
      <p:sp>
        <p:nvSpPr>
          <p:cNvPr id="397315" name="Rectangle 3"/>
          <p:cNvSpPr>
            <a:spLocks noGrp="1" noChangeArrowheads="1"/>
          </p:cNvSpPr>
          <p:nvPr>
            <p:ph type="body" sz="half" idx="1"/>
          </p:nvPr>
        </p:nvSpPr>
        <p:spPr>
          <a:xfrm>
            <a:off x="685800" y="1295400"/>
            <a:ext cx="7543800" cy="4267200"/>
          </a:xfrm>
        </p:spPr>
        <p:txBody>
          <a:bodyPr/>
          <a:lstStyle/>
          <a:p>
            <a:pPr eaLnBrk="1" hangingPunct="1">
              <a:buFontTx/>
              <a:buNone/>
              <a:defRPr/>
            </a:pPr>
            <a:r>
              <a:rPr lang="en-US" b="1">
                <a:latin typeface="Times New Roman" pitchFamily="18" charset="0"/>
              </a:rPr>
              <a:t>“Normal” Histogram</a:t>
            </a:r>
          </a:p>
          <a:p>
            <a:pPr lvl="1" eaLnBrk="1" hangingPunct="1">
              <a:buFont typeface="Wingdings" pitchFamily="2" charset="2"/>
              <a:buChar char="§"/>
              <a:defRPr/>
            </a:pPr>
            <a:r>
              <a:rPr lang="en-US">
                <a:latin typeface="Times New Roman" pitchFamily="18" charset="0"/>
              </a:rPr>
              <a:t>The tallest bars should be in the center with the bars getting smaller as they move away from the center </a:t>
            </a:r>
          </a:p>
          <a:p>
            <a:pPr lvl="1" eaLnBrk="1" hangingPunct="1">
              <a:buFont typeface="Wingdings" pitchFamily="2" charset="2"/>
              <a:buChar char="§"/>
              <a:defRPr/>
            </a:pPr>
            <a:r>
              <a:rPr lang="en-US">
                <a:latin typeface="Times New Roman" pitchFamily="18" charset="0"/>
              </a:rPr>
              <a:t>	(e.g. it should resemble a Bell Shaped Curve).</a:t>
            </a:r>
          </a:p>
          <a:p>
            <a:pPr eaLnBrk="1" hangingPunct="1">
              <a:defRPr/>
            </a:pPr>
            <a:endParaRPr lang="en-US" u="sng">
              <a:effectLst>
                <a:outerShdw blurRad="38100" dist="38100" dir="2700000" algn="tl">
                  <a:srgbClr val="FFFFFF"/>
                </a:outerShdw>
              </a:effectLst>
              <a:latin typeface="Times New Roman" pitchFamily="18" charset="0"/>
            </a:endParaRPr>
          </a:p>
          <a:p>
            <a:pPr eaLnBrk="1" hangingPunct="1">
              <a:defRPr/>
            </a:pPr>
            <a:endParaRPr lang="en-US" u="sng">
              <a:effectLst>
                <a:outerShdw blurRad="38100" dist="38100" dir="2700000" algn="tl">
                  <a:srgbClr val="FFFFFF"/>
                </a:outerShdw>
              </a:effectLst>
            </a:endParaRPr>
          </a:p>
        </p:txBody>
      </p:sp>
      <p:sp>
        <p:nvSpPr>
          <p:cNvPr id="90116" name="Text Box 4"/>
          <p:cNvSpPr txBox="1">
            <a:spLocks noChangeArrowheads="1"/>
          </p:cNvSpPr>
          <p:nvPr/>
        </p:nvSpPr>
        <p:spPr bwMode="auto">
          <a:xfrm>
            <a:off x="7620000" y="6248400"/>
            <a:ext cx="1123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Normality</a:t>
            </a:r>
          </a:p>
        </p:txBody>
      </p:sp>
      <p:grpSp>
        <p:nvGrpSpPr>
          <p:cNvPr id="90117" name="Group 5"/>
          <p:cNvGrpSpPr>
            <a:grpSpLocks/>
          </p:cNvGrpSpPr>
          <p:nvPr/>
        </p:nvGrpSpPr>
        <p:grpSpPr bwMode="auto">
          <a:xfrm>
            <a:off x="2514600" y="3657600"/>
            <a:ext cx="3810000" cy="1905000"/>
            <a:chOff x="2304" y="816"/>
            <a:chExt cx="1632" cy="960"/>
          </a:xfrm>
        </p:grpSpPr>
        <p:grpSp>
          <p:nvGrpSpPr>
            <p:cNvPr id="90130" name="Group 6"/>
            <p:cNvGrpSpPr>
              <a:grpSpLocks/>
            </p:cNvGrpSpPr>
            <p:nvPr/>
          </p:nvGrpSpPr>
          <p:grpSpPr bwMode="auto">
            <a:xfrm>
              <a:off x="2304" y="816"/>
              <a:ext cx="1632" cy="960"/>
              <a:chOff x="2208" y="864"/>
              <a:chExt cx="1632" cy="1008"/>
            </a:xfrm>
          </p:grpSpPr>
          <p:sp>
            <p:nvSpPr>
              <p:cNvPr id="90170" name="Line 7"/>
              <p:cNvSpPr>
                <a:spLocks noChangeShapeType="1"/>
              </p:cNvSpPr>
              <p:nvPr/>
            </p:nvSpPr>
            <p:spPr bwMode="auto">
              <a:xfrm>
                <a:off x="2208" y="1872"/>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90171" name="Line 8"/>
              <p:cNvSpPr>
                <a:spLocks noChangeShapeType="1"/>
              </p:cNvSpPr>
              <p:nvPr/>
            </p:nvSpPr>
            <p:spPr bwMode="auto">
              <a:xfrm>
                <a:off x="3024" y="864"/>
                <a:ext cx="0" cy="10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90172" name="Group 9"/>
              <p:cNvGrpSpPr>
                <a:grpSpLocks/>
              </p:cNvGrpSpPr>
              <p:nvPr/>
            </p:nvGrpSpPr>
            <p:grpSpPr bwMode="auto">
              <a:xfrm>
                <a:off x="2228" y="952"/>
                <a:ext cx="1604" cy="893"/>
                <a:chOff x="2228" y="952"/>
                <a:chExt cx="1604" cy="893"/>
              </a:xfrm>
            </p:grpSpPr>
            <p:sp>
              <p:nvSpPr>
                <p:cNvPr id="90173" name="Freeform 10"/>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90174" name="Freeform 11"/>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sp>
          <p:nvSpPr>
            <p:cNvPr id="90131" name="Oval 12"/>
            <p:cNvSpPr>
              <a:spLocks noChangeArrowheads="1"/>
            </p:cNvSpPr>
            <p:nvPr/>
          </p:nvSpPr>
          <p:spPr bwMode="auto">
            <a:xfrm>
              <a:off x="3072"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32" name="Oval 13"/>
            <p:cNvSpPr>
              <a:spLocks noChangeArrowheads="1"/>
            </p:cNvSpPr>
            <p:nvPr/>
          </p:nvSpPr>
          <p:spPr bwMode="auto">
            <a:xfrm>
              <a:off x="3072"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33" name="Oval 14"/>
            <p:cNvSpPr>
              <a:spLocks noChangeArrowheads="1"/>
            </p:cNvSpPr>
            <p:nvPr/>
          </p:nvSpPr>
          <p:spPr bwMode="auto">
            <a:xfrm>
              <a:off x="3072" y="1433"/>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34" name="Oval 15"/>
            <p:cNvSpPr>
              <a:spLocks noChangeArrowheads="1"/>
            </p:cNvSpPr>
            <p:nvPr/>
          </p:nvSpPr>
          <p:spPr bwMode="auto">
            <a:xfrm>
              <a:off x="3072" y="1319"/>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35" name="Oval 16"/>
            <p:cNvSpPr>
              <a:spLocks noChangeArrowheads="1"/>
            </p:cNvSpPr>
            <p:nvPr/>
          </p:nvSpPr>
          <p:spPr bwMode="auto">
            <a:xfrm>
              <a:off x="3072" y="120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36" name="Oval 17"/>
            <p:cNvSpPr>
              <a:spLocks noChangeArrowheads="1"/>
            </p:cNvSpPr>
            <p:nvPr/>
          </p:nvSpPr>
          <p:spPr bwMode="auto">
            <a:xfrm>
              <a:off x="3072" y="1090"/>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37" name="Oval 18"/>
            <p:cNvSpPr>
              <a:spLocks noChangeArrowheads="1"/>
            </p:cNvSpPr>
            <p:nvPr/>
          </p:nvSpPr>
          <p:spPr bwMode="auto">
            <a:xfrm>
              <a:off x="3072" y="968"/>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38" name="Oval 19"/>
            <p:cNvSpPr>
              <a:spLocks noChangeArrowheads="1"/>
            </p:cNvSpPr>
            <p:nvPr/>
          </p:nvSpPr>
          <p:spPr bwMode="auto">
            <a:xfrm>
              <a:off x="3072" y="854"/>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39" name="Oval 20"/>
            <p:cNvSpPr>
              <a:spLocks noChangeArrowheads="1"/>
            </p:cNvSpPr>
            <p:nvPr/>
          </p:nvSpPr>
          <p:spPr bwMode="auto">
            <a:xfrm>
              <a:off x="3200"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0" name="Oval 21"/>
            <p:cNvSpPr>
              <a:spLocks noChangeArrowheads="1"/>
            </p:cNvSpPr>
            <p:nvPr/>
          </p:nvSpPr>
          <p:spPr bwMode="auto">
            <a:xfrm>
              <a:off x="3200"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1" name="Oval 22"/>
            <p:cNvSpPr>
              <a:spLocks noChangeArrowheads="1"/>
            </p:cNvSpPr>
            <p:nvPr/>
          </p:nvSpPr>
          <p:spPr bwMode="auto">
            <a:xfrm>
              <a:off x="3200"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2" name="Oval 23"/>
            <p:cNvSpPr>
              <a:spLocks noChangeArrowheads="1"/>
            </p:cNvSpPr>
            <p:nvPr/>
          </p:nvSpPr>
          <p:spPr bwMode="auto">
            <a:xfrm>
              <a:off x="3200"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3" name="Oval 24"/>
            <p:cNvSpPr>
              <a:spLocks noChangeArrowheads="1"/>
            </p:cNvSpPr>
            <p:nvPr/>
          </p:nvSpPr>
          <p:spPr bwMode="auto">
            <a:xfrm>
              <a:off x="3200"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4" name="Oval 25"/>
            <p:cNvSpPr>
              <a:spLocks noChangeArrowheads="1"/>
            </p:cNvSpPr>
            <p:nvPr/>
          </p:nvSpPr>
          <p:spPr bwMode="auto">
            <a:xfrm>
              <a:off x="3200" y="1098"/>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5" name="Oval 26"/>
            <p:cNvSpPr>
              <a:spLocks noChangeArrowheads="1"/>
            </p:cNvSpPr>
            <p:nvPr/>
          </p:nvSpPr>
          <p:spPr bwMode="auto">
            <a:xfrm>
              <a:off x="3200" y="976"/>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6" name="Oval 27"/>
            <p:cNvSpPr>
              <a:spLocks noChangeArrowheads="1"/>
            </p:cNvSpPr>
            <p:nvPr/>
          </p:nvSpPr>
          <p:spPr bwMode="auto">
            <a:xfrm>
              <a:off x="282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7" name="Oval 28"/>
            <p:cNvSpPr>
              <a:spLocks noChangeArrowheads="1"/>
            </p:cNvSpPr>
            <p:nvPr/>
          </p:nvSpPr>
          <p:spPr bwMode="auto">
            <a:xfrm>
              <a:off x="2824"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8" name="Oval 29"/>
            <p:cNvSpPr>
              <a:spLocks noChangeArrowheads="1"/>
            </p:cNvSpPr>
            <p:nvPr/>
          </p:nvSpPr>
          <p:spPr bwMode="auto">
            <a:xfrm>
              <a:off x="2824" y="1433"/>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49" name="Oval 30"/>
            <p:cNvSpPr>
              <a:spLocks noChangeArrowheads="1"/>
            </p:cNvSpPr>
            <p:nvPr/>
          </p:nvSpPr>
          <p:spPr bwMode="auto">
            <a:xfrm>
              <a:off x="2824" y="1319"/>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0" name="Oval 31"/>
            <p:cNvSpPr>
              <a:spLocks noChangeArrowheads="1"/>
            </p:cNvSpPr>
            <p:nvPr/>
          </p:nvSpPr>
          <p:spPr bwMode="auto">
            <a:xfrm>
              <a:off x="2824" y="120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1" name="Oval 32"/>
            <p:cNvSpPr>
              <a:spLocks noChangeArrowheads="1"/>
            </p:cNvSpPr>
            <p:nvPr/>
          </p:nvSpPr>
          <p:spPr bwMode="auto">
            <a:xfrm>
              <a:off x="2952"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2" name="Oval 33"/>
            <p:cNvSpPr>
              <a:spLocks noChangeArrowheads="1"/>
            </p:cNvSpPr>
            <p:nvPr/>
          </p:nvSpPr>
          <p:spPr bwMode="auto">
            <a:xfrm>
              <a:off x="2952"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3" name="Oval 34"/>
            <p:cNvSpPr>
              <a:spLocks noChangeArrowheads="1"/>
            </p:cNvSpPr>
            <p:nvPr/>
          </p:nvSpPr>
          <p:spPr bwMode="auto">
            <a:xfrm>
              <a:off x="2952"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4" name="Oval 35"/>
            <p:cNvSpPr>
              <a:spLocks noChangeArrowheads="1"/>
            </p:cNvSpPr>
            <p:nvPr/>
          </p:nvSpPr>
          <p:spPr bwMode="auto">
            <a:xfrm>
              <a:off x="2952"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5" name="Oval 36"/>
            <p:cNvSpPr>
              <a:spLocks noChangeArrowheads="1"/>
            </p:cNvSpPr>
            <p:nvPr/>
          </p:nvSpPr>
          <p:spPr bwMode="auto">
            <a:xfrm>
              <a:off x="2952"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6" name="Oval 37"/>
            <p:cNvSpPr>
              <a:spLocks noChangeArrowheads="1"/>
            </p:cNvSpPr>
            <p:nvPr/>
          </p:nvSpPr>
          <p:spPr bwMode="auto">
            <a:xfrm>
              <a:off x="2952" y="1098"/>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7" name="Oval 38"/>
            <p:cNvSpPr>
              <a:spLocks noChangeArrowheads="1"/>
            </p:cNvSpPr>
            <p:nvPr/>
          </p:nvSpPr>
          <p:spPr bwMode="auto">
            <a:xfrm>
              <a:off x="3336"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8" name="Oval 39"/>
            <p:cNvSpPr>
              <a:spLocks noChangeArrowheads="1"/>
            </p:cNvSpPr>
            <p:nvPr/>
          </p:nvSpPr>
          <p:spPr bwMode="auto">
            <a:xfrm>
              <a:off x="3336"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59" name="Oval 40"/>
            <p:cNvSpPr>
              <a:spLocks noChangeArrowheads="1"/>
            </p:cNvSpPr>
            <p:nvPr/>
          </p:nvSpPr>
          <p:spPr bwMode="auto">
            <a:xfrm>
              <a:off x="3336"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0" name="Oval 41"/>
            <p:cNvSpPr>
              <a:spLocks noChangeArrowheads="1"/>
            </p:cNvSpPr>
            <p:nvPr/>
          </p:nvSpPr>
          <p:spPr bwMode="auto">
            <a:xfrm>
              <a:off x="3336"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1" name="Oval 42"/>
            <p:cNvSpPr>
              <a:spLocks noChangeArrowheads="1"/>
            </p:cNvSpPr>
            <p:nvPr/>
          </p:nvSpPr>
          <p:spPr bwMode="auto">
            <a:xfrm>
              <a:off x="3336"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2" name="Oval 43"/>
            <p:cNvSpPr>
              <a:spLocks noChangeArrowheads="1"/>
            </p:cNvSpPr>
            <p:nvPr/>
          </p:nvSpPr>
          <p:spPr bwMode="auto">
            <a:xfrm>
              <a:off x="3464"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3" name="Oval 44"/>
            <p:cNvSpPr>
              <a:spLocks noChangeArrowheads="1"/>
            </p:cNvSpPr>
            <p:nvPr/>
          </p:nvSpPr>
          <p:spPr bwMode="auto">
            <a:xfrm>
              <a:off x="2688"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4" name="Oval 45"/>
            <p:cNvSpPr>
              <a:spLocks noChangeArrowheads="1"/>
            </p:cNvSpPr>
            <p:nvPr/>
          </p:nvSpPr>
          <p:spPr bwMode="auto">
            <a:xfrm>
              <a:off x="2688"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5" name="Oval 46"/>
            <p:cNvSpPr>
              <a:spLocks noChangeArrowheads="1"/>
            </p:cNvSpPr>
            <p:nvPr/>
          </p:nvSpPr>
          <p:spPr bwMode="auto">
            <a:xfrm>
              <a:off x="358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6" name="Oval 47"/>
            <p:cNvSpPr>
              <a:spLocks noChangeArrowheads="1"/>
            </p:cNvSpPr>
            <p:nvPr/>
          </p:nvSpPr>
          <p:spPr bwMode="auto">
            <a:xfrm>
              <a:off x="3584"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7" name="Oval 48"/>
            <p:cNvSpPr>
              <a:spLocks noChangeArrowheads="1"/>
            </p:cNvSpPr>
            <p:nvPr/>
          </p:nvSpPr>
          <p:spPr bwMode="auto">
            <a:xfrm>
              <a:off x="2560"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8" name="Oval 49"/>
            <p:cNvSpPr>
              <a:spLocks noChangeArrowheads="1"/>
            </p:cNvSpPr>
            <p:nvPr/>
          </p:nvSpPr>
          <p:spPr bwMode="auto">
            <a:xfrm>
              <a:off x="230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69" name="Oval 50"/>
            <p:cNvSpPr>
              <a:spLocks noChangeArrowheads="1"/>
            </p:cNvSpPr>
            <p:nvPr/>
          </p:nvSpPr>
          <p:spPr bwMode="auto">
            <a:xfrm>
              <a:off x="3720"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90118" name="Rectangle 51"/>
          <p:cNvSpPr>
            <a:spLocks noChangeArrowheads="1"/>
          </p:cNvSpPr>
          <p:nvPr/>
        </p:nvSpPr>
        <p:spPr bwMode="auto">
          <a:xfrm>
            <a:off x="4267200" y="3657600"/>
            <a:ext cx="304800" cy="19050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19" name="Rectangle 52"/>
          <p:cNvSpPr>
            <a:spLocks noChangeArrowheads="1"/>
          </p:cNvSpPr>
          <p:nvPr/>
        </p:nvSpPr>
        <p:spPr bwMode="auto">
          <a:xfrm>
            <a:off x="4572000" y="3924300"/>
            <a:ext cx="304800" cy="16383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0" name="Rectangle 53"/>
          <p:cNvSpPr>
            <a:spLocks noChangeArrowheads="1"/>
          </p:cNvSpPr>
          <p:nvPr/>
        </p:nvSpPr>
        <p:spPr bwMode="auto">
          <a:xfrm>
            <a:off x="4876800" y="4343400"/>
            <a:ext cx="304800" cy="12192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1" name="Rectangle 54"/>
          <p:cNvSpPr>
            <a:spLocks noChangeArrowheads="1"/>
          </p:cNvSpPr>
          <p:nvPr/>
        </p:nvSpPr>
        <p:spPr bwMode="auto">
          <a:xfrm>
            <a:off x="5181600" y="5257800"/>
            <a:ext cx="304800" cy="3048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2" name="Rectangle 55"/>
          <p:cNvSpPr>
            <a:spLocks noChangeArrowheads="1"/>
          </p:cNvSpPr>
          <p:nvPr/>
        </p:nvSpPr>
        <p:spPr bwMode="auto">
          <a:xfrm>
            <a:off x="5486400" y="5067300"/>
            <a:ext cx="304800" cy="4953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3" name="Rectangle 56"/>
          <p:cNvSpPr>
            <a:spLocks noChangeArrowheads="1"/>
          </p:cNvSpPr>
          <p:nvPr/>
        </p:nvSpPr>
        <p:spPr bwMode="auto">
          <a:xfrm>
            <a:off x="5791200" y="5257800"/>
            <a:ext cx="304800" cy="3048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4" name="Rectangle 57"/>
          <p:cNvSpPr>
            <a:spLocks noChangeArrowheads="1"/>
          </p:cNvSpPr>
          <p:nvPr/>
        </p:nvSpPr>
        <p:spPr bwMode="auto">
          <a:xfrm>
            <a:off x="2438400" y="5257800"/>
            <a:ext cx="304800" cy="3048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5" name="Rectangle 58"/>
          <p:cNvSpPr>
            <a:spLocks noChangeArrowheads="1"/>
          </p:cNvSpPr>
          <p:nvPr/>
        </p:nvSpPr>
        <p:spPr bwMode="auto">
          <a:xfrm>
            <a:off x="3048000" y="5257800"/>
            <a:ext cx="304800" cy="3048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6" name="Rectangle 59"/>
          <p:cNvSpPr>
            <a:spLocks noChangeArrowheads="1"/>
          </p:cNvSpPr>
          <p:nvPr/>
        </p:nvSpPr>
        <p:spPr bwMode="auto">
          <a:xfrm>
            <a:off x="3962400" y="4191000"/>
            <a:ext cx="304800" cy="13716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7" name="Rectangle 60"/>
          <p:cNvSpPr>
            <a:spLocks noChangeArrowheads="1"/>
          </p:cNvSpPr>
          <p:nvPr/>
        </p:nvSpPr>
        <p:spPr bwMode="auto">
          <a:xfrm>
            <a:off x="3657600" y="4381500"/>
            <a:ext cx="304800" cy="11811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8" name="Rectangle 61"/>
          <p:cNvSpPr>
            <a:spLocks noChangeArrowheads="1"/>
          </p:cNvSpPr>
          <p:nvPr/>
        </p:nvSpPr>
        <p:spPr bwMode="auto">
          <a:xfrm>
            <a:off x="3352800" y="5105400"/>
            <a:ext cx="304800" cy="457200"/>
          </a:xfrm>
          <a:prstGeom prst="rect">
            <a:avLst/>
          </a:prstGeom>
          <a:solidFill>
            <a:srgbClr val="FFCC99">
              <a:alpha val="50195"/>
            </a:srgbClr>
          </a:solidFill>
          <a:ln w="127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0129" name="Text Box 62"/>
          <p:cNvSpPr txBox="1">
            <a:spLocks noChangeArrowheads="1"/>
          </p:cNvSpPr>
          <p:nvPr/>
        </p:nvSpPr>
        <p:spPr bwMode="auto">
          <a:xfrm>
            <a:off x="381000" y="62484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533400" y="403225"/>
            <a:ext cx="8458200" cy="579438"/>
          </a:xfrm>
        </p:spPr>
        <p:txBody>
          <a:bodyPr/>
          <a:lstStyle/>
          <a:p>
            <a:pPr eaLnBrk="1" hangingPunct="1"/>
            <a:r>
              <a:rPr lang="en-US" altLang="en-US"/>
              <a:t>Normality Check - Tools</a:t>
            </a:r>
          </a:p>
        </p:txBody>
      </p:sp>
      <p:sp>
        <p:nvSpPr>
          <p:cNvPr id="393219" name="Rectangle 3"/>
          <p:cNvSpPr>
            <a:spLocks noGrp="1" noChangeArrowheads="1"/>
          </p:cNvSpPr>
          <p:nvPr>
            <p:ph type="body" sz="half" idx="1"/>
          </p:nvPr>
        </p:nvSpPr>
        <p:spPr>
          <a:xfrm>
            <a:off x="533400" y="1219200"/>
            <a:ext cx="7848600" cy="5257800"/>
          </a:xfrm>
        </p:spPr>
        <p:txBody>
          <a:bodyPr/>
          <a:lstStyle/>
          <a:p>
            <a:pPr eaLnBrk="1" hangingPunct="1">
              <a:lnSpc>
                <a:spcPct val="90000"/>
              </a:lnSpc>
              <a:defRPr/>
            </a:pPr>
            <a:r>
              <a:rPr lang="en-US" sz="3200" u="sng">
                <a:solidFill>
                  <a:schemeClr val="bg2"/>
                </a:solidFill>
                <a:effectLst>
                  <a:outerShdw blurRad="38100" dist="38100" dir="2700000" algn="tl">
                    <a:srgbClr val="000000"/>
                  </a:outerShdw>
                </a:effectLst>
              </a:rPr>
              <a:t>Some Tools to be used:</a:t>
            </a:r>
          </a:p>
          <a:p>
            <a:pPr lvl="1" eaLnBrk="1" hangingPunct="1">
              <a:lnSpc>
                <a:spcPct val="90000"/>
              </a:lnSpc>
              <a:defRPr/>
            </a:pPr>
            <a:r>
              <a:rPr lang="en-US" sz="2800" b="1">
                <a:solidFill>
                  <a:schemeClr val="bg2"/>
                </a:solidFill>
                <a:effectLst>
                  <a:outerShdw blurRad="38100" dist="38100" dir="2700000" algn="tl">
                    <a:srgbClr val="000000"/>
                  </a:outerShdw>
                </a:effectLst>
              </a:rPr>
              <a:t>Histogram</a:t>
            </a:r>
          </a:p>
          <a:p>
            <a:pPr lvl="2" eaLnBrk="1" hangingPunct="1">
              <a:lnSpc>
                <a:spcPct val="90000"/>
              </a:lnSpc>
              <a:defRPr/>
            </a:pPr>
            <a:r>
              <a:rPr lang="en-US"/>
              <a:t>Displays the shape of the data.</a:t>
            </a:r>
          </a:p>
          <a:p>
            <a:pPr lvl="2" eaLnBrk="1" hangingPunct="1">
              <a:lnSpc>
                <a:spcPct val="0"/>
              </a:lnSpc>
              <a:defRPr/>
            </a:pPr>
            <a:endParaRPr lang="en-US"/>
          </a:p>
          <a:p>
            <a:pPr lvl="1" eaLnBrk="1" hangingPunct="1">
              <a:lnSpc>
                <a:spcPct val="150000"/>
              </a:lnSpc>
              <a:defRPr/>
            </a:pPr>
            <a:r>
              <a:rPr lang="en-US" sz="2800" b="1">
                <a:solidFill>
                  <a:schemeClr val="bg2"/>
                </a:solidFill>
                <a:effectLst>
                  <a:outerShdw blurRad="38100" dist="38100" dir="2700000" algn="tl">
                    <a:srgbClr val="000000"/>
                  </a:outerShdw>
                </a:effectLst>
              </a:rPr>
              <a:t>Normal Probability Plot</a:t>
            </a:r>
          </a:p>
          <a:p>
            <a:pPr lvl="2" eaLnBrk="1" hangingPunct="1">
              <a:lnSpc>
                <a:spcPct val="90000"/>
              </a:lnSpc>
              <a:defRPr/>
            </a:pPr>
            <a:r>
              <a:rPr lang="en-US"/>
              <a:t>This is a scatter diagram which plots the data points </a:t>
            </a:r>
          </a:p>
          <a:p>
            <a:pPr lvl="2" eaLnBrk="1" hangingPunct="1">
              <a:lnSpc>
                <a:spcPct val="90000"/>
              </a:lnSpc>
              <a:buFontTx/>
              <a:buNone/>
              <a:defRPr/>
            </a:pPr>
            <a:r>
              <a:rPr lang="en-US"/>
              <a:t>	against what they would be if Normally distributed.</a:t>
            </a:r>
          </a:p>
          <a:p>
            <a:pPr lvl="2" eaLnBrk="1" hangingPunct="1">
              <a:lnSpc>
                <a:spcPct val="0"/>
              </a:lnSpc>
              <a:defRPr/>
            </a:pPr>
            <a:endParaRPr lang="en-US"/>
          </a:p>
          <a:p>
            <a:pPr lvl="1" eaLnBrk="1" hangingPunct="1">
              <a:lnSpc>
                <a:spcPct val="150000"/>
              </a:lnSpc>
              <a:defRPr/>
            </a:pPr>
            <a:r>
              <a:rPr lang="en-US" sz="2800" b="1">
                <a:solidFill>
                  <a:schemeClr val="bg2"/>
                </a:solidFill>
                <a:effectLst>
                  <a:outerShdw blurRad="38100" dist="38100" dir="2700000" algn="tl">
                    <a:srgbClr val="000000"/>
                  </a:outerShdw>
                </a:effectLst>
              </a:rPr>
              <a:t>P-Value (from Minitab)</a:t>
            </a:r>
          </a:p>
          <a:p>
            <a:pPr lvl="2" eaLnBrk="1" hangingPunct="1">
              <a:lnSpc>
                <a:spcPct val="70000"/>
              </a:lnSpc>
              <a:defRPr/>
            </a:pPr>
            <a:r>
              <a:rPr lang="en-US"/>
              <a:t>Anderson-Darling Normality Test </a:t>
            </a:r>
          </a:p>
          <a:p>
            <a:pPr lvl="2" eaLnBrk="1" hangingPunct="1">
              <a:lnSpc>
                <a:spcPct val="90000"/>
              </a:lnSpc>
              <a:defRPr/>
            </a:pPr>
            <a:r>
              <a:rPr lang="en-US"/>
              <a:t>If p &lt; 0.05, the data may NOT be Normally Distributed.</a:t>
            </a:r>
          </a:p>
          <a:p>
            <a:pPr lvl="2" eaLnBrk="1" hangingPunct="1">
              <a:lnSpc>
                <a:spcPct val="0"/>
              </a:lnSpc>
              <a:defRPr/>
            </a:pPr>
            <a:endParaRPr lang="en-US" u="sng">
              <a:effectLst>
                <a:outerShdw blurRad="38100" dist="38100" dir="2700000" algn="tl">
                  <a:srgbClr val="FFFFFF"/>
                </a:outerShdw>
              </a:effectLst>
            </a:endParaRPr>
          </a:p>
        </p:txBody>
      </p:sp>
      <p:sp>
        <p:nvSpPr>
          <p:cNvPr id="91140" name="Text Box 4"/>
          <p:cNvSpPr txBox="1">
            <a:spLocks noChangeArrowheads="1"/>
          </p:cNvSpPr>
          <p:nvPr/>
        </p:nvSpPr>
        <p:spPr bwMode="auto">
          <a:xfrm>
            <a:off x="7550150" y="6245225"/>
            <a:ext cx="1123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Normality</a:t>
            </a:r>
          </a:p>
        </p:txBody>
      </p:sp>
      <p:grpSp>
        <p:nvGrpSpPr>
          <p:cNvPr id="91141" name="Group 5"/>
          <p:cNvGrpSpPr>
            <a:grpSpLocks/>
          </p:cNvGrpSpPr>
          <p:nvPr/>
        </p:nvGrpSpPr>
        <p:grpSpPr bwMode="auto">
          <a:xfrm>
            <a:off x="5410200" y="1752600"/>
            <a:ext cx="1676400" cy="914400"/>
            <a:chOff x="2304" y="816"/>
            <a:chExt cx="1632" cy="960"/>
          </a:xfrm>
        </p:grpSpPr>
        <p:grpSp>
          <p:nvGrpSpPr>
            <p:cNvPr id="91185" name="Group 6"/>
            <p:cNvGrpSpPr>
              <a:grpSpLocks/>
            </p:cNvGrpSpPr>
            <p:nvPr/>
          </p:nvGrpSpPr>
          <p:grpSpPr bwMode="auto">
            <a:xfrm>
              <a:off x="2304" y="816"/>
              <a:ext cx="1632" cy="960"/>
              <a:chOff x="2208" y="864"/>
              <a:chExt cx="1632" cy="1008"/>
            </a:xfrm>
          </p:grpSpPr>
          <p:sp>
            <p:nvSpPr>
              <p:cNvPr id="91225" name="Line 7"/>
              <p:cNvSpPr>
                <a:spLocks noChangeShapeType="1"/>
              </p:cNvSpPr>
              <p:nvPr/>
            </p:nvSpPr>
            <p:spPr bwMode="auto">
              <a:xfrm>
                <a:off x="2208" y="1872"/>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91226" name="Line 8"/>
              <p:cNvSpPr>
                <a:spLocks noChangeShapeType="1"/>
              </p:cNvSpPr>
              <p:nvPr/>
            </p:nvSpPr>
            <p:spPr bwMode="auto">
              <a:xfrm>
                <a:off x="3024" y="864"/>
                <a:ext cx="0" cy="10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91227" name="Group 9"/>
              <p:cNvGrpSpPr>
                <a:grpSpLocks/>
              </p:cNvGrpSpPr>
              <p:nvPr/>
            </p:nvGrpSpPr>
            <p:grpSpPr bwMode="auto">
              <a:xfrm>
                <a:off x="2228" y="952"/>
                <a:ext cx="1604" cy="893"/>
                <a:chOff x="2228" y="952"/>
                <a:chExt cx="1604" cy="893"/>
              </a:xfrm>
            </p:grpSpPr>
            <p:sp>
              <p:nvSpPr>
                <p:cNvPr id="91228" name="Freeform 10"/>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91229" name="Freeform 11"/>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sp>
          <p:nvSpPr>
            <p:cNvPr id="91186" name="Oval 12"/>
            <p:cNvSpPr>
              <a:spLocks noChangeArrowheads="1"/>
            </p:cNvSpPr>
            <p:nvPr/>
          </p:nvSpPr>
          <p:spPr bwMode="auto">
            <a:xfrm>
              <a:off x="3072"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87" name="Oval 13"/>
            <p:cNvSpPr>
              <a:spLocks noChangeArrowheads="1"/>
            </p:cNvSpPr>
            <p:nvPr/>
          </p:nvSpPr>
          <p:spPr bwMode="auto">
            <a:xfrm>
              <a:off x="3072"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88" name="Oval 14"/>
            <p:cNvSpPr>
              <a:spLocks noChangeArrowheads="1"/>
            </p:cNvSpPr>
            <p:nvPr/>
          </p:nvSpPr>
          <p:spPr bwMode="auto">
            <a:xfrm>
              <a:off x="3072" y="1433"/>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89" name="Oval 15"/>
            <p:cNvSpPr>
              <a:spLocks noChangeArrowheads="1"/>
            </p:cNvSpPr>
            <p:nvPr/>
          </p:nvSpPr>
          <p:spPr bwMode="auto">
            <a:xfrm>
              <a:off x="3072" y="1319"/>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0" name="Oval 16"/>
            <p:cNvSpPr>
              <a:spLocks noChangeArrowheads="1"/>
            </p:cNvSpPr>
            <p:nvPr/>
          </p:nvSpPr>
          <p:spPr bwMode="auto">
            <a:xfrm>
              <a:off x="3072" y="120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1" name="Oval 17"/>
            <p:cNvSpPr>
              <a:spLocks noChangeArrowheads="1"/>
            </p:cNvSpPr>
            <p:nvPr/>
          </p:nvSpPr>
          <p:spPr bwMode="auto">
            <a:xfrm>
              <a:off x="3072" y="1090"/>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2" name="Oval 18"/>
            <p:cNvSpPr>
              <a:spLocks noChangeArrowheads="1"/>
            </p:cNvSpPr>
            <p:nvPr/>
          </p:nvSpPr>
          <p:spPr bwMode="auto">
            <a:xfrm>
              <a:off x="3072" y="968"/>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3" name="Oval 19"/>
            <p:cNvSpPr>
              <a:spLocks noChangeArrowheads="1"/>
            </p:cNvSpPr>
            <p:nvPr/>
          </p:nvSpPr>
          <p:spPr bwMode="auto">
            <a:xfrm>
              <a:off x="3072" y="854"/>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4" name="Oval 20"/>
            <p:cNvSpPr>
              <a:spLocks noChangeArrowheads="1"/>
            </p:cNvSpPr>
            <p:nvPr/>
          </p:nvSpPr>
          <p:spPr bwMode="auto">
            <a:xfrm>
              <a:off x="3200"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5" name="Oval 21"/>
            <p:cNvSpPr>
              <a:spLocks noChangeArrowheads="1"/>
            </p:cNvSpPr>
            <p:nvPr/>
          </p:nvSpPr>
          <p:spPr bwMode="auto">
            <a:xfrm>
              <a:off x="3200"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6" name="Oval 22"/>
            <p:cNvSpPr>
              <a:spLocks noChangeArrowheads="1"/>
            </p:cNvSpPr>
            <p:nvPr/>
          </p:nvSpPr>
          <p:spPr bwMode="auto">
            <a:xfrm>
              <a:off x="3200"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7" name="Oval 23"/>
            <p:cNvSpPr>
              <a:spLocks noChangeArrowheads="1"/>
            </p:cNvSpPr>
            <p:nvPr/>
          </p:nvSpPr>
          <p:spPr bwMode="auto">
            <a:xfrm>
              <a:off x="3200"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8" name="Oval 24"/>
            <p:cNvSpPr>
              <a:spLocks noChangeArrowheads="1"/>
            </p:cNvSpPr>
            <p:nvPr/>
          </p:nvSpPr>
          <p:spPr bwMode="auto">
            <a:xfrm>
              <a:off x="3200"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99" name="Oval 25"/>
            <p:cNvSpPr>
              <a:spLocks noChangeArrowheads="1"/>
            </p:cNvSpPr>
            <p:nvPr/>
          </p:nvSpPr>
          <p:spPr bwMode="auto">
            <a:xfrm>
              <a:off x="3200" y="1098"/>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0" name="Oval 26"/>
            <p:cNvSpPr>
              <a:spLocks noChangeArrowheads="1"/>
            </p:cNvSpPr>
            <p:nvPr/>
          </p:nvSpPr>
          <p:spPr bwMode="auto">
            <a:xfrm>
              <a:off x="3200" y="976"/>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1" name="Oval 27"/>
            <p:cNvSpPr>
              <a:spLocks noChangeArrowheads="1"/>
            </p:cNvSpPr>
            <p:nvPr/>
          </p:nvSpPr>
          <p:spPr bwMode="auto">
            <a:xfrm>
              <a:off x="282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2" name="Oval 28"/>
            <p:cNvSpPr>
              <a:spLocks noChangeArrowheads="1"/>
            </p:cNvSpPr>
            <p:nvPr/>
          </p:nvSpPr>
          <p:spPr bwMode="auto">
            <a:xfrm>
              <a:off x="2824"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3" name="Oval 29"/>
            <p:cNvSpPr>
              <a:spLocks noChangeArrowheads="1"/>
            </p:cNvSpPr>
            <p:nvPr/>
          </p:nvSpPr>
          <p:spPr bwMode="auto">
            <a:xfrm>
              <a:off x="2824" y="1433"/>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4" name="Oval 30"/>
            <p:cNvSpPr>
              <a:spLocks noChangeArrowheads="1"/>
            </p:cNvSpPr>
            <p:nvPr/>
          </p:nvSpPr>
          <p:spPr bwMode="auto">
            <a:xfrm>
              <a:off x="2824" y="1319"/>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5" name="Oval 31"/>
            <p:cNvSpPr>
              <a:spLocks noChangeArrowheads="1"/>
            </p:cNvSpPr>
            <p:nvPr/>
          </p:nvSpPr>
          <p:spPr bwMode="auto">
            <a:xfrm>
              <a:off x="2824" y="120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6" name="Oval 32"/>
            <p:cNvSpPr>
              <a:spLocks noChangeArrowheads="1"/>
            </p:cNvSpPr>
            <p:nvPr/>
          </p:nvSpPr>
          <p:spPr bwMode="auto">
            <a:xfrm>
              <a:off x="2952"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7" name="Oval 33"/>
            <p:cNvSpPr>
              <a:spLocks noChangeArrowheads="1"/>
            </p:cNvSpPr>
            <p:nvPr/>
          </p:nvSpPr>
          <p:spPr bwMode="auto">
            <a:xfrm>
              <a:off x="2952"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8" name="Oval 34"/>
            <p:cNvSpPr>
              <a:spLocks noChangeArrowheads="1"/>
            </p:cNvSpPr>
            <p:nvPr/>
          </p:nvSpPr>
          <p:spPr bwMode="auto">
            <a:xfrm>
              <a:off x="2952"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09" name="Oval 35"/>
            <p:cNvSpPr>
              <a:spLocks noChangeArrowheads="1"/>
            </p:cNvSpPr>
            <p:nvPr/>
          </p:nvSpPr>
          <p:spPr bwMode="auto">
            <a:xfrm>
              <a:off x="2952"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0" name="Oval 36"/>
            <p:cNvSpPr>
              <a:spLocks noChangeArrowheads="1"/>
            </p:cNvSpPr>
            <p:nvPr/>
          </p:nvSpPr>
          <p:spPr bwMode="auto">
            <a:xfrm>
              <a:off x="2952"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1" name="Oval 37"/>
            <p:cNvSpPr>
              <a:spLocks noChangeArrowheads="1"/>
            </p:cNvSpPr>
            <p:nvPr/>
          </p:nvSpPr>
          <p:spPr bwMode="auto">
            <a:xfrm>
              <a:off x="2952" y="1098"/>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2" name="Oval 38"/>
            <p:cNvSpPr>
              <a:spLocks noChangeArrowheads="1"/>
            </p:cNvSpPr>
            <p:nvPr/>
          </p:nvSpPr>
          <p:spPr bwMode="auto">
            <a:xfrm>
              <a:off x="3336"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3" name="Oval 39"/>
            <p:cNvSpPr>
              <a:spLocks noChangeArrowheads="1"/>
            </p:cNvSpPr>
            <p:nvPr/>
          </p:nvSpPr>
          <p:spPr bwMode="auto">
            <a:xfrm>
              <a:off x="3336"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4" name="Oval 40"/>
            <p:cNvSpPr>
              <a:spLocks noChangeArrowheads="1"/>
            </p:cNvSpPr>
            <p:nvPr/>
          </p:nvSpPr>
          <p:spPr bwMode="auto">
            <a:xfrm>
              <a:off x="3336"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5" name="Oval 41"/>
            <p:cNvSpPr>
              <a:spLocks noChangeArrowheads="1"/>
            </p:cNvSpPr>
            <p:nvPr/>
          </p:nvSpPr>
          <p:spPr bwMode="auto">
            <a:xfrm>
              <a:off x="3336"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6" name="Oval 42"/>
            <p:cNvSpPr>
              <a:spLocks noChangeArrowheads="1"/>
            </p:cNvSpPr>
            <p:nvPr/>
          </p:nvSpPr>
          <p:spPr bwMode="auto">
            <a:xfrm>
              <a:off x="3336"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7" name="Oval 43"/>
            <p:cNvSpPr>
              <a:spLocks noChangeArrowheads="1"/>
            </p:cNvSpPr>
            <p:nvPr/>
          </p:nvSpPr>
          <p:spPr bwMode="auto">
            <a:xfrm>
              <a:off x="3464"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8" name="Oval 44"/>
            <p:cNvSpPr>
              <a:spLocks noChangeArrowheads="1"/>
            </p:cNvSpPr>
            <p:nvPr/>
          </p:nvSpPr>
          <p:spPr bwMode="auto">
            <a:xfrm>
              <a:off x="2688"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19" name="Oval 45"/>
            <p:cNvSpPr>
              <a:spLocks noChangeArrowheads="1"/>
            </p:cNvSpPr>
            <p:nvPr/>
          </p:nvSpPr>
          <p:spPr bwMode="auto">
            <a:xfrm>
              <a:off x="2688"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20" name="Oval 46"/>
            <p:cNvSpPr>
              <a:spLocks noChangeArrowheads="1"/>
            </p:cNvSpPr>
            <p:nvPr/>
          </p:nvSpPr>
          <p:spPr bwMode="auto">
            <a:xfrm>
              <a:off x="358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21" name="Oval 47"/>
            <p:cNvSpPr>
              <a:spLocks noChangeArrowheads="1"/>
            </p:cNvSpPr>
            <p:nvPr/>
          </p:nvSpPr>
          <p:spPr bwMode="auto">
            <a:xfrm>
              <a:off x="3584"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22" name="Oval 48"/>
            <p:cNvSpPr>
              <a:spLocks noChangeArrowheads="1"/>
            </p:cNvSpPr>
            <p:nvPr/>
          </p:nvSpPr>
          <p:spPr bwMode="auto">
            <a:xfrm>
              <a:off x="2560"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23" name="Oval 49"/>
            <p:cNvSpPr>
              <a:spLocks noChangeArrowheads="1"/>
            </p:cNvSpPr>
            <p:nvPr/>
          </p:nvSpPr>
          <p:spPr bwMode="auto">
            <a:xfrm>
              <a:off x="230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224" name="Oval 50"/>
            <p:cNvSpPr>
              <a:spLocks noChangeArrowheads="1"/>
            </p:cNvSpPr>
            <p:nvPr/>
          </p:nvSpPr>
          <p:spPr bwMode="auto">
            <a:xfrm>
              <a:off x="3720"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grpSp>
        <p:nvGrpSpPr>
          <p:cNvPr id="91142" name="Group 51"/>
          <p:cNvGrpSpPr>
            <a:grpSpLocks/>
          </p:cNvGrpSpPr>
          <p:nvPr/>
        </p:nvGrpSpPr>
        <p:grpSpPr bwMode="auto">
          <a:xfrm>
            <a:off x="7696200" y="3124200"/>
            <a:ext cx="762000" cy="914400"/>
            <a:chOff x="1872" y="2496"/>
            <a:chExt cx="1584" cy="1680"/>
          </a:xfrm>
        </p:grpSpPr>
        <p:sp>
          <p:nvSpPr>
            <p:cNvPr id="91144" name="Rectangle 52"/>
            <p:cNvSpPr>
              <a:spLocks noChangeArrowheads="1"/>
            </p:cNvSpPr>
            <p:nvPr/>
          </p:nvSpPr>
          <p:spPr bwMode="auto">
            <a:xfrm>
              <a:off x="1872" y="2496"/>
              <a:ext cx="1584" cy="1680"/>
            </a:xfrm>
            <a:prstGeom prst="rect">
              <a:avLst/>
            </a:prstGeom>
            <a:solidFill>
              <a:schemeClr val="bg1"/>
            </a:solidFill>
            <a:ln w="12700">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30000"/>
                </a:spcBef>
              </a:pPr>
              <a:endParaRPr lang="en-US" altLang="en-US" sz="1400" u="none"/>
            </a:p>
          </p:txBody>
        </p:sp>
        <p:sp>
          <p:nvSpPr>
            <p:cNvPr id="91145" name="Line 53"/>
            <p:cNvSpPr>
              <a:spLocks noChangeShapeType="1"/>
            </p:cNvSpPr>
            <p:nvPr/>
          </p:nvSpPr>
          <p:spPr bwMode="auto">
            <a:xfrm>
              <a:off x="2064" y="2592"/>
              <a:ext cx="0" cy="1440"/>
            </a:xfrm>
            <a:prstGeom prst="line">
              <a:avLst/>
            </a:prstGeom>
            <a:noFill/>
            <a:ln w="12700">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46" name="Line 54"/>
            <p:cNvSpPr>
              <a:spLocks noChangeShapeType="1"/>
            </p:cNvSpPr>
            <p:nvPr/>
          </p:nvSpPr>
          <p:spPr bwMode="auto">
            <a:xfrm>
              <a:off x="2064" y="4032"/>
              <a:ext cx="1200" cy="0"/>
            </a:xfrm>
            <a:prstGeom prst="line">
              <a:avLst/>
            </a:prstGeom>
            <a:noFill/>
            <a:ln w="12700">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47" name="Rectangle 55"/>
            <p:cNvSpPr>
              <a:spLocks noChangeArrowheads="1"/>
            </p:cNvSpPr>
            <p:nvPr/>
          </p:nvSpPr>
          <p:spPr bwMode="auto">
            <a:xfrm>
              <a:off x="2160" y="391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48" name="Rectangle 56"/>
            <p:cNvSpPr>
              <a:spLocks noChangeArrowheads="1"/>
            </p:cNvSpPr>
            <p:nvPr/>
          </p:nvSpPr>
          <p:spPr bwMode="auto">
            <a:xfrm>
              <a:off x="2208" y="386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49" name="Rectangle 57"/>
            <p:cNvSpPr>
              <a:spLocks noChangeArrowheads="1"/>
            </p:cNvSpPr>
            <p:nvPr/>
          </p:nvSpPr>
          <p:spPr bwMode="auto">
            <a:xfrm>
              <a:off x="2224" y="384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0" name="Rectangle 58"/>
            <p:cNvSpPr>
              <a:spLocks noChangeArrowheads="1"/>
            </p:cNvSpPr>
            <p:nvPr/>
          </p:nvSpPr>
          <p:spPr bwMode="auto">
            <a:xfrm>
              <a:off x="2256" y="376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1" name="Rectangle 59"/>
            <p:cNvSpPr>
              <a:spLocks noChangeArrowheads="1"/>
            </p:cNvSpPr>
            <p:nvPr/>
          </p:nvSpPr>
          <p:spPr bwMode="auto">
            <a:xfrm>
              <a:off x="2288" y="375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2" name="Rectangle 60"/>
            <p:cNvSpPr>
              <a:spLocks noChangeArrowheads="1"/>
            </p:cNvSpPr>
            <p:nvPr/>
          </p:nvSpPr>
          <p:spPr bwMode="auto">
            <a:xfrm>
              <a:off x="2304" y="372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3" name="Rectangle 61"/>
            <p:cNvSpPr>
              <a:spLocks noChangeArrowheads="1"/>
            </p:cNvSpPr>
            <p:nvPr/>
          </p:nvSpPr>
          <p:spPr bwMode="auto">
            <a:xfrm>
              <a:off x="2336" y="369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4" name="Rectangle 62"/>
            <p:cNvSpPr>
              <a:spLocks noChangeArrowheads="1"/>
            </p:cNvSpPr>
            <p:nvPr/>
          </p:nvSpPr>
          <p:spPr bwMode="auto">
            <a:xfrm>
              <a:off x="2368" y="362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5" name="Rectangle 63"/>
            <p:cNvSpPr>
              <a:spLocks noChangeArrowheads="1"/>
            </p:cNvSpPr>
            <p:nvPr/>
          </p:nvSpPr>
          <p:spPr bwMode="auto">
            <a:xfrm>
              <a:off x="2400" y="360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6" name="Rectangle 64"/>
            <p:cNvSpPr>
              <a:spLocks noChangeArrowheads="1"/>
            </p:cNvSpPr>
            <p:nvPr/>
          </p:nvSpPr>
          <p:spPr bwMode="auto">
            <a:xfrm>
              <a:off x="2448" y="352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7" name="Rectangle 65"/>
            <p:cNvSpPr>
              <a:spLocks noChangeArrowheads="1"/>
            </p:cNvSpPr>
            <p:nvPr/>
          </p:nvSpPr>
          <p:spPr bwMode="auto">
            <a:xfrm>
              <a:off x="2464" y="350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8" name="Rectangle 66"/>
            <p:cNvSpPr>
              <a:spLocks noChangeArrowheads="1"/>
            </p:cNvSpPr>
            <p:nvPr/>
          </p:nvSpPr>
          <p:spPr bwMode="auto">
            <a:xfrm>
              <a:off x="2424" y="356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59" name="Rectangle 67"/>
            <p:cNvSpPr>
              <a:spLocks noChangeArrowheads="1"/>
            </p:cNvSpPr>
            <p:nvPr/>
          </p:nvSpPr>
          <p:spPr bwMode="auto">
            <a:xfrm>
              <a:off x="2544" y="345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0" name="Rectangle 68"/>
            <p:cNvSpPr>
              <a:spLocks noChangeArrowheads="1"/>
            </p:cNvSpPr>
            <p:nvPr/>
          </p:nvSpPr>
          <p:spPr bwMode="auto">
            <a:xfrm>
              <a:off x="2560" y="342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1" name="Rectangle 69"/>
            <p:cNvSpPr>
              <a:spLocks noChangeArrowheads="1"/>
            </p:cNvSpPr>
            <p:nvPr/>
          </p:nvSpPr>
          <p:spPr bwMode="auto">
            <a:xfrm>
              <a:off x="2592" y="338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2" name="Rectangle 70"/>
            <p:cNvSpPr>
              <a:spLocks noChangeArrowheads="1"/>
            </p:cNvSpPr>
            <p:nvPr/>
          </p:nvSpPr>
          <p:spPr bwMode="auto">
            <a:xfrm>
              <a:off x="2640" y="333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3" name="Rectangle 71"/>
            <p:cNvSpPr>
              <a:spLocks noChangeArrowheads="1"/>
            </p:cNvSpPr>
            <p:nvPr/>
          </p:nvSpPr>
          <p:spPr bwMode="auto">
            <a:xfrm>
              <a:off x="2656" y="331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4" name="Rectangle 72"/>
            <p:cNvSpPr>
              <a:spLocks noChangeArrowheads="1"/>
            </p:cNvSpPr>
            <p:nvPr/>
          </p:nvSpPr>
          <p:spPr bwMode="auto">
            <a:xfrm>
              <a:off x="2688" y="324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5" name="Rectangle 73"/>
            <p:cNvSpPr>
              <a:spLocks noChangeArrowheads="1"/>
            </p:cNvSpPr>
            <p:nvPr/>
          </p:nvSpPr>
          <p:spPr bwMode="auto">
            <a:xfrm>
              <a:off x="2720" y="322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6" name="Rectangle 74"/>
            <p:cNvSpPr>
              <a:spLocks noChangeArrowheads="1"/>
            </p:cNvSpPr>
            <p:nvPr/>
          </p:nvSpPr>
          <p:spPr bwMode="auto">
            <a:xfrm>
              <a:off x="2736" y="319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7" name="Rectangle 75"/>
            <p:cNvSpPr>
              <a:spLocks noChangeArrowheads="1"/>
            </p:cNvSpPr>
            <p:nvPr/>
          </p:nvSpPr>
          <p:spPr bwMode="auto">
            <a:xfrm>
              <a:off x="2768" y="316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8" name="Rectangle 76"/>
            <p:cNvSpPr>
              <a:spLocks noChangeArrowheads="1"/>
            </p:cNvSpPr>
            <p:nvPr/>
          </p:nvSpPr>
          <p:spPr bwMode="auto">
            <a:xfrm>
              <a:off x="2800" y="309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69" name="Rectangle 77"/>
            <p:cNvSpPr>
              <a:spLocks noChangeArrowheads="1"/>
            </p:cNvSpPr>
            <p:nvPr/>
          </p:nvSpPr>
          <p:spPr bwMode="auto">
            <a:xfrm>
              <a:off x="2832" y="308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0" name="Rectangle 78"/>
            <p:cNvSpPr>
              <a:spLocks noChangeArrowheads="1"/>
            </p:cNvSpPr>
            <p:nvPr/>
          </p:nvSpPr>
          <p:spPr bwMode="auto">
            <a:xfrm>
              <a:off x="2880" y="300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1" name="Rectangle 79"/>
            <p:cNvSpPr>
              <a:spLocks noChangeArrowheads="1"/>
            </p:cNvSpPr>
            <p:nvPr/>
          </p:nvSpPr>
          <p:spPr bwMode="auto">
            <a:xfrm>
              <a:off x="2896" y="297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2" name="Rectangle 80"/>
            <p:cNvSpPr>
              <a:spLocks noChangeArrowheads="1"/>
            </p:cNvSpPr>
            <p:nvPr/>
          </p:nvSpPr>
          <p:spPr bwMode="auto">
            <a:xfrm>
              <a:off x="2856" y="304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3" name="Rectangle 81"/>
            <p:cNvSpPr>
              <a:spLocks noChangeArrowheads="1"/>
            </p:cNvSpPr>
            <p:nvPr/>
          </p:nvSpPr>
          <p:spPr bwMode="auto">
            <a:xfrm>
              <a:off x="2864" y="304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4" name="Rectangle 82"/>
            <p:cNvSpPr>
              <a:spLocks noChangeArrowheads="1"/>
            </p:cNvSpPr>
            <p:nvPr/>
          </p:nvSpPr>
          <p:spPr bwMode="auto">
            <a:xfrm>
              <a:off x="2912" y="300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5" name="Rectangle 83"/>
            <p:cNvSpPr>
              <a:spLocks noChangeArrowheads="1"/>
            </p:cNvSpPr>
            <p:nvPr/>
          </p:nvSpPr>
          <p:spPr bwMode="auto">
            <a:xfrm>
              <a:off x="2928" y="297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6" name="Rectangle 84"/>
            <p:cNvSpPr>
              <a:spLocks noChangeArrowheads="1"/>
            </p:cNvSpPr>
            <p:nvPr/>
          </p:nvSpPr>
          <p:spPr bwMode="auto">
            <a:xfrm>
              <a:off x="2960" y="290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7" name="Rectangle 85"/>
            <p:cNvSpPr>
              <a:spLocks noChangeArrowheads="1"/>
            </p:cNvSpPr>
            <p:nvPr/>
          </p:nvSpPr>
          <p:spPr bwMode="auto">
            <a:xfrm>
              <a:off x="2992" y="288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8" name="Rectangle 86"/>
            <p:cNvSpPr>
              <a:spLocks noChangeArrowheads="1"/>
            </p:cNvSpPr>
            <p:nvPr/>
          </p:nvSpPr>
          <p:spPr bwMode="auto">
            <a:xfrm>
              <a:off x="3008" y="285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79" name="Rectangle 87"/>
            <p:cNvSpPr>
              <a:spLocks noChangeArrowheads="1"/>
            </p:cNvSpPr>
            <p:nvPr/>
          </p:nvSpPr>
          <p:spPr bwMode="auto">
            <a:xfrm>
              <a:off x="3040" y="283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80" name="Rectangle 88"/>
            <p:cNvSpPr>
              <a:spLocks noChangeArrowheads="1"/>
            </p:cNvSpPr>
            <p:nvPr/>
          </p:nvSpPr>
          <p:spPr bwMode="auto">
            <a:xfrm>
              <a:off x="3072" y="276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81" name="Rectangle 89"/>
            <p:cNvSpPr>
              <a:spLocks noChangeArrowheads="1"/>
            </p:cNvSpPr>
            <p:nvPr/>
          </p:nvSpPr>
          <p:spPr bwMode="auto">
            <a:xfrm>
              <a:off x="3104" y="274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82" name="Rectangle 90"/>
            <p:cNvSpPr>
              <a:spLocks noChangeArrowheads="1"/>
            </p:cNvSpPr>
            <p:nvPr/>
          </p:nvSpPr>
          <p:spPr bwMode="auto">
            <a:xfrm>
              <a:off x="3152" y="266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83" name="Rectangle 91"/>
            <p:cNvSpPr>
              <a:spLocks noChangeArrowheads="1"/>
            </p:cNvSpPr>
            <p:nvPr/>
          </p:nvSpPr>
          <p:spPr bwMode="auto">
            <a:xfrm>
              <a:off x="3168" y="264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1184" name="Rectangle 92"/>
            <p:cNvSpPr>
              <a:spLocks noChangeArrowheads="1"/>
            </p:cNvSpPr>
            <p:nvPr/>
          </p:nvSpPr>
          <p:spPr bwMode="auto">
            <a:xfrm>
              <a:off x="3128" y="270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91143" name="Text Box 93"/>
          <p:cNvSpPr txBox="1">
            <a:spLocks noChangeArrowheads="1"/>
          </p:cNvSpPr>
          <p:nvPr/>
        </p:nvSpPr>
        <p:spPr bwMode="auto">
          <a:xfrm>
            <a:off x="304800" y="62484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685800" y="304800"/>
            <a:ext cx="7696200" cy="579438"/>
          </a:xfrm>
        </p:spPr>
        <p:txBody>
          <a:bodyPr/>
          <a:lstStyle/>
          <a:p>
            <a:pPr eaLnBrk="1" hangingPunct="1"/>
            <a:r>
              <a:rPr lang="en-US" altLang="en-US" sz="4000"/>
              <a:t>Normality Check - Rules</a:t>
            </a:r>
          </a:p>
        </p:txBody>
      </p:sp>
      <p:sp>
        <p:nvSpPr>
          <p:cNvPr id="92163" name="Rectangle 3"/>
          <p:cNvSpPr>
            <a:spLocks noGrp="1" noChangeArrowheads="1"/>
          </p:cNvSpPr>
          <p:nvPr>
            <p:ph type="body" sz="half" idx="1"/>
          </p:nvPr>
        </p:nvSpPr>
        <p:spPr>
          <a:xfrm>
            <a:off x="685800" y="1066800"/>
            <a:ext cx="8001000" cy="4267200"/>
          </a:xfrm>
        </p:spPr>
        <p:txBody>
          <a:bodyPr/>
          <a:lstStyle/>
          <a:p>
            <a:pPr marL="0" indent="0" eaLnBrk="1" hangingPunct="1">
              <a:lnSpc>
                <a:spcPct val="90000"/>
              </a:lnSpc>
              <a:buFontTx/>
              <a:buNone/>
            </a:pPr>
            <a:r>
              <a:rPr lang="en-US" altLang="en-US" sz="1800" b="1">
                <a:latin typeface="Times New Roman" panose="02020603050405020304" pitchFamily="18" charset="0"/>
              </a:rPr>
              <a:t>Rules</a:t>
            </a:r>
            <a:r>
              <a:rPr lang="en-US" altLang="en-US" sz="1800" b="1" baseline="30000">
                <a:latin typeface="Times New Roman" panose="02020603050405020304" pitchFamily="18" charset="0"/>
              </a:rPr>
              <a:t>*</a:t>
            </a:r>
            <a:r>
              <a:rPr lang="en-US" altLang="en-US" sz="1800" b="1">
                <a:latin typeface="Times New Roman" panose="02020603050405020304" pitchFamily="18" charset="0"/>
              </a:rPr>
              <a:t> used in determining Normality:</a:t>
            </a:r>
          </a:p>
          <a:p>
            <a:pPr marL="401638" lvl="1" indent="-234950" eaLnBrk="1" hangingPunct="1">
              <a:lnSpc>
                <a:spcPct val="0"/>
              </a:lnSpc>
            </a:pPr>
            <a:endParaRPr lang="en-US" altLang="en-US" sz="1800">
              <a:latin typeface="Times New Roman" panose="02020603050405020304" pitchFamily="18" charset="0"/>
            </a:endParaRPr>
          </a:p>
          <a:p>
            <a:pPr marL="401638" lvl="1" indent="-234950" eaLnBrk="1" hangingPunct="1">
              <a:lnSpc>
                <a:spcPct val="90000"/>
              </a:lnSpc>
              <a:buFont typeface="Wingdings" panose="05000000000000000000" pitchFamily="2" charset="2"/>
              <a:buChar char="§"/>
            </a:pPr>
            <a:r>
              <a:rPr lang="en-US" altLang="en-US" sz="1800">
                <a:latin typeface="Times New Roman" panose="02020603050405020304" pitchFamily="18" charset="0"/>
              </a:rPr>
              <a:t>Start with a minimum of 30 data points (randomly selected from a significant production run)</a:t>
            </a:r>
          </a:p>
          <a:p>
            <a:pPr marL="401638" lvl="1" indent="-234950" eaLnBrk="1" hangingPunct="1">
              <a:lnSpc>
                <a:spcPct val="110000"/>
              </a:lnSpc>
              <a:buFont typeface="Wingdings" panose="05000000000000000000" pitchFamily="2" charset="2"/>
              <a:buChar char="§"/>
            </a:pPr>
            <a:r>
              <a:rPr lang="en-US" altLang="en-US" sz="1800">
                <a:latin typeface="Times New Roman" panose="02020603050405020304" pitchFamily="18" charset="0"/>
              </a:rPr>
              <a:t>In general, two tests (e.g. Histogram, and a Normal Probability Plot, should indicate the data is Normally distributed.  (If not, use a larger set of data).</a:t>
            </a:r>
          </a:p>
          <a:p>
            <a:pPr marL="401638" lvl="1" indent="-234950" eaLnBrk="1" hangingPunct="1">
              <a:lnSpc>
                <a:spcPct val="90000"/>
              </a:lnSpc>
              <a:buFont typeface="Wingdings" panose="05000000000000000000" pitchFamily="2" charset="2"/>
              <a:buChar char="§"/>
            </a:pPr>
            <a:r>
              <a:rPr lang="en-US" altLang="en-US" sz="1800">
                <a:latin typeface="Times New Roman" panose="02020603050405020304" pitchFamily="18" charset="0"/>
              </a:rPr>
              <a:t>If a larger set is used to determine Normality and it is Normal, use the same set to do further calculations (e.g. Control Limits, Capability).</a:t>
            </a:r>
          </a:p>
          <a:p>
            <a:pPr marL="401638" lvl="1" indent="-234950" eaLnBrk="1" hangingPunct="1">
              <a:lnSpc>
                <a:spcPct val="90000"/>
              </a:lnSpc>
              <a:buFont typeface="Wingdings" panose="05000000000000000000" pitchFamily="2" charset="2"/>
              <a:buChar char="§"/>
            </a:pPr>
            <a:r>
              <a:rPr lang="en-US" altLang="en-US" sz="1800">
                <a:latin typeface="Times New Roman" panose="02020603050405020304" pitchFamily="18" charset="0"/>
              </a:rPr>
              <a:t>(X-Bar &amp; R Chart ONLY)  If the data is Normal, the data may be used to calculate Cp/Cpk.  (Normality is not required to use this Control Chart to understand and improve the process.  It is only necessary to calculate a valid Cp/Cpk index).</a:t>
            </a:r>
          </a:p>
          <a:p>
            <a:pPr marL="401638" lvl="1" indent="-234950" eaLnBrk="1" hangingPunct="1">
              <a:lnSpc>
                <a:spcPct val="90000"/>
              </a:lnSpc>
              <a:buFont typeface="Wingdings" panose="05000000000000000000" pitchFamily="2" charset="2"/>
              <a:buChar char="§"/>
            </a:pPr>
            <a:r>
              <a:rPr lang="en-US" altLang="en-US" sz="1800">
                <a:latin typeface="Times New Roman" panose="02020603050405020304" pitchFamily="18" charset="0"/>
              </a:rPr>
              <a:t>(Individuals Chart ONLY)  If the data is Normal (100 pt. min.), the data can be used to calculate UCL and LCL on an Individuals &amp; Moving Range chart and the data may be used to calculate Cp/Cpk. </a:t>
            </a:r>
          </a:p>
          <a:p>
            <a:pPr marL="401638" lvl="1" indent="-234950" eaLnBrk="1" hangingPunct="1">
              <a:lnSpc>
                <a:spcPct val="90000"/>
              </a:lnSpc>
              <a:buFont typeface="Wingdings" panose="05000000000000000000" pitchFamily="2" charset="2"/>
              <a:buChar char="§"/>
            </a:pPr>
            <a:r>
              <a:rPr lang="en-US" altLang="en-US" sz="1800">
                <a:latin typeface="Times New Roman" panose="02020603050405020304" pitchFamily="18" charset="0"/>
              </a:rPr>
              <a:t>(Normality is required to calculate UCL/LCL on an X &amp; MR Chart, NOT just for the Capability calculations).</a:t>
            </a:r>
          </a:p>
        </p:txBody>
      </p:sp>
      <p:sp>
        <p:nvSpPr>
          <p:cNvPr id="92164" name="Text Box 4"/>
          <p:cNvSpPr txBox="1">
            <a:spLocks noChangeArrowheads="1"/>
          </p:cNvSpPr>
          <p:nvPr/>
        </p:nvSpPr>
        <p:spPr bwMode="auto">
          <a:xfrm>
            <a:off x="7531100" y="6248400"/>
            <a:ext cx="1123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Normality</a:t>
            </a:r>
          </a:p>
        </p:txBody>
      </p:sp>
      <p:sp>
        <p:nvSpPr>
          <p:cNvPr id="92165" name="Text Box 5"/>
          <p:cNvSpPr txBox="1">
            <a:spLocks noChangeArrowheads="1"/>
          </p:cNvSpPr>
          <p:nvPr/>
        </p:nvSpPr>
        <p:spPr bwMode="auto">
          <a:xfrm>
            <a:off x="228600" y="62484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609600" y="0"/>
            <a:ext cx="8229600" cy="1143000"/>
          </a:xfrm>
        </p:spPr>
        <p:txBody>
          <a:bodyPr/>
          <a:lstStyle/>
          <a:p>
            <a:pPr algn="l" eaLnBrk="1" hangingPunct="1"/>
            <a:r>
              <a:rPr lang="en-US" altLang="en-US" sz="4000"/>
              <a:t>Normality Check</a:t>
            </a:r>
          </a:p>
        </p:txBody>
      </p:sp>
      <p:sp>
        <p:nvSpPr>
          <p:cNvPr id="100357" name="Rectangle 5"/>
          <p:cNvSpPr>
            <a:spLocks noGrp="1" noChangeArrowheads="1"/>
          </p:cNvSpPr>
          <p:nvPr>
            <p:ph type="body" sz="half" idx="1"/>
          </p:nvPr>
        </p:nvSpPr>
        <p:spPr>
          <a:xfrm>
            <a:off x="457200" y="1447800"/>
            <a:ext cx="7920038" cy="4267200"/>
          </a:xfrm>
        </p:spPr>
        <p:txBody>
          <a:bodyPr/>
          <a:lstStyle/>
          <a:p>
            <a:pPr eaLnBrk="1" hangingPunct="1">
              <a:buFontTx/>
              <a:buNone/>
              <a:defRPr/>
            </a:pPr>
            <a:r>
              <a:rPr lang="en-US" sz="2800" u="sng">
                <a:solidFill>
                  <a:schemeClr val="bg2"/>
                </a:solidFill>
                <a:effectLst>
                  <a:outerShdw blurRad="38100" dist="38100" dir="2700000" algn="tl">
                    <a:srgbClr val="000000"/>
                  </a:outerShdw>
                </a:effectLst>
              </a:rPr>
              <a:t>NORMAL Distribution</a:t>
            </a:r>
          </a:p>
          <a:p>
            <a:pPr eaLnBrk="1" hangingPunct="1">
              <a:defRPr/>
            </a:pPr>
            <a:endParaRPr lang="en-US" sz="2800" u="sng">
              <a:solidFill>
                <a:schemeClr val="bg2"/>
              </a:solidFill>
              <a:effectLst>
                <a:outerShdw blurRad="38100" dist="38100" dir="2700000" algn="tl">
                  <a:srgbClr val="000000"/>
                </a:outerShdw>
              </a:effectLst>
            </a:endParaRPr>
          </a:p>
          <a:p>
            <a:pPr eaLnBrk="1" hangingPunct="1">
              <a:defRPr/>
            </a:pPr>
            <a:endParaRPr lang="en-US" sz="2800" u="sng">
              <a:solidFill>
                <a:schemeClr val="bg2"/>
              </a:solidFill>
              <a:effectLst>
                <a:outerShdw blurRad="38100" dist="38100" dir="2700000" algn="tl">
                  <a:srgbClr val="000000"/>
                </a:outerShdw>
              </a:effectLst>
            </a:endParaRPr>
          </a:p>
        </p:txBody>
      </p:sp>
      <p:grpSp>
        <p:nvGrpSpPr>
          <p:cNvPr id="93188" name="Group 6"/>
          <p:cNvGrpSpPr>
            <a:grpSpLocks/>
          </p:cNvGrpSpPr>
          <p:nvPr/>
        </p:nvGrpSpPr>
        <p:grpSpPr bwMode="auto">
          <a:xfrm>
            <a:off x="3576638" y="1143000"/>
            <a:ext cx="2900362" cy="1676400"/>
            <a:chOff x="2304" y="816"/>
            <a:chExt cx="1632" cy="960"/>
          </a:xfrm>
        </p:grpSpPr>
        <p:grpSp>
          <p:nvGrpSpPr>
            <p:cNvPr id="93193" name="Group 7"/>
            <p:cNvGrpSpPr>
              <a:grpSpLocks/>
            </p:cNvGrpSpPr>
            <p:nvPr/>
          </p:nvGrpSpPr>
          <p:grpSpPr bwMode="auto">
            <a:xfrm>
              <a:off x="2304" y="816"/>
              <a:ext cx="1632" cy="960"/>
              <a:chOff x="2208" y="864"/>
              <a:chExt cx="1632" cy="1008"/>
            </a:xfrm>
          </p:grpSpPr>
          <p:sp>
            <p:nvSpPr>
              <p:cNvPr id="93233" name="Line 8"/>
              <p:cNvSpPr>
                <a:spLocks noChangeShapeType="1"/>
              </p:cNvSpPr>
              <p:nvPr/>
            </p:nvSpPr>
            <p:spPr bwMode="auto">
              <a:xfrm>
                <a:off x="2208" y="1872"/>
                <a:ext cx="16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93234" name="Line 9"/>
              <p:cNvSpPr>
                <a:spLocks noChangeShapeType="1"/>
              </p:cNvSpPr>
              <p:nvPr/>
            </p:nvSpPr>
            <p:spPr bwMode="auto">
              <a:xfrm>
                <a:off x="3024" y="864"/>
                <a:ext cx="0" cy="100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93235" name="Group 10"/>
              <p:cNvGrpSpPr>
                <a:grpSpLocks/>
              </p:cNvGrpSpPr>
              <p:nvPr/>
            </p:nvGrpSpPr>
            <p:grpSpPr bwMode="auto">
              <a:xfrm>
                <a:off x="2228" y="952"/>
                <a:ext cx="1604" cy="893"/>
                <a:chOff x="2228" y="952"/>
                <a:chExt cx="1604" cy="893"/>
              </a:xfrm>
            </p:grpSpPr>
            <p:sp>
              <p:nvSpPr>
                <p:cNvPr id="93236" name="Freeform 11"/>
                <p:cNvSpPr>
                  <a:spLocks/>
                </p:cNvSpPr>
                <p:nvPr/>
              </p:nvSpPr>
              <p:spPr bwMode="auto">
                <a:xfrm>
                  <a:off x="2228" y="956"/>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93237" name="Freeform 12"/>
                <p:cNvSpPr>
                  <a:spLocks/>
                </p:cNvSpPr>
                <p:nvPr/>
              </p:nvSpPr>
              <p:spPr bwMode="auto">
                <a:xfrm flipH="1">
                  <a:off x="3036" y="952"/>
                  <a:ext cx="796" cy="889"/>
                </a:xfrm>
                <a:custGeom>
                  <a:avLst/>
                  <a:gdLst>
                    <a:gd name="T0" fmla="*/ 796 w 796"/>
                    <a:gd name="T1" fmla="*/ 4 h 889"/>
                    <a:gd name="T2" fmla="*/ 748 w 796"/>
                    <a:gd name="T3" fmla="*/ 4 h 889"/>
                    <a:gd name="T4" fmla="*/ 677 w 796"/>
                    <a:gd name="T5" fmla="*/ 27 h 889"/>
                    <a:gd name="T6" fmla="*/ 635 w 796"/>
                    <a:gd name="T7" fmla="*/ 69 h 889"/>
                    <a:gd name="T8" fmla="*/ 584 w 796"/>
                    <a:gd name="T9" fmla="*/ 179 h 889"/>
                    <a:gd name="T10" fmla="*/ 516 w 796"/>
                    <a:gd name="T11" fmla="*/ 416 h 889"/>
                    <a:gd name="T12" fmla="*/ 466 w 796"/>
                    <a:gd name="T13" fmla="*/ 603 h 889"/>
                    <a:gd name="T14" fmla="*/ 372 w 796"/>
                    <a:gd name="T15" fmla="*/ 772 h 889"/>
                    <a:gd name="T16" fmla="*/ 279 w 796"/>
                    <a:gd name="T17" fmla="*/ 840 h 889"/>
                    <a:gd name="T18" fmla="*/ 93 w 796"/>
                    <a:gd name="T19" fmla="*/ 882 h 889"/>
                    <a:gd name="T20" fmla="*/ 0 w 796"/>
                    <a:gd name="T21" fmla="*/ 882 h 8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96" h="889">
                      <a:moveTo>
                        <a:pt x="796" y="4"/>
                      </a:moveTo>
                      <a:cubicBezTo>
                        <a:pt x="782" y="2"/>
                        <a:pt x="768" y="0"/>
                        <a:pt x="748" y="4"/>
                      </a:cubicBezTo>
                      <a:cubicBezTo>
                        <a:pt x="728" y="8"/>
                        <a:pt x="696" y="16"/>
                        <a:pt x="677" y="27"/>
                      </a:cubicBezTo>
                      <a:cubicBezTo>
                        <a:pt x="658" y="38"/>
                        <a:pt x="650" y="44"/>
                        <a:pt x="635" y="69"/>
                      </a:cubicBezTo>
                      <a:cubicBezTo>
                        <a:pt x="620" y="94"/>
                        <a:pt x="604" y="121"/>
                        <a:pt x="584" y="179"/>
                      </a:cubicBezTo>
                      <a:cubicBezTo>
                        <a:pt x="564" y="237"/>
                        <a:pt x="536" y="345"/>
                        <a:pt x="516" y="416"/>
                      </a:cubicBezTo>
                      <a:cubicBezTo>
                        <a:pt x="496" y="487"/>
                        <a:pt x="490" y="544"/>
                        <a:pt x="466" y="603"/>
                      </a:cubicBezTo>
                      <a:cubicBezTo>
                        <a:pt x="442" y="662"/>
                        <a:pt x="403" y="733"/>
                        <a:pt x="372" y="772"/>
                      </a:cubicBezTo>
                      <a:cubicBezTo>
                        <a:pt x="341" y="811"/>
                        <a:pt x="325" y="822"/>
                        <a:pt x="279" y="840"/>
                      </a:cubicBezTo>
                      <a:cubicBezTo>
                        <a:pt x="233" y="858"/>
                        <a:pt x="139" y="875"/>
                        <a:pt x="93" y="882"/>
                      </a:cubicBezTo>
                      <a:cubicBezTo>
                        <a:pt x="47" y="889"/>
                        <a:pt x="23" y="885"/>
                        <a:pt x="0" y="8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sp>
          <p:nvSpPr>
            <p:cNvPr id="93194" name="Oval 13"/>
            <p:cNvSpPr>
              <a:spLocks noChangeArrowheads="1"/>
            </p:cNvSpPr>
            <p:nvPr/>
          </p:nvSpPr>
          <p:spPr bwMode="auto">
            <a:xfrm>
              <a:off x="3072"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195" name="Oval 14"/>
            <p:cNvSpPr>
              <a:spLocks noChangeArrowheads="1"/>
            </p:cNvSpPr>
            <p:nvPr/>
          </p:nvSpPr>
          <p:spPr bwMode="auto">
            <a:xfrm>
              <a:off x="3072"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196" name="Oval 15"/>
            <p:cNvSpPr>
              <a:spLocks noChangeArrowheads="1"/>
            </p:cNvSpPr>
            <p:nvPr/>
          </p:nvSpPr>
          <p:spPr bwMode="auto">
            <a:xfrm>
              <a:off x="3072" y="1433"/>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197" name="Oval 16"/>
            <p:cNvSpPr>
              <a:spLocks noChangeArrowheads="1"/>
            </p:cNvSpPr>
            <p:nvPr/>
          </p:nvSpPr>
          <p:spPr bwMode="auto">
            <a:xfrm>
              <a:off x="3072" y="1319"/>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198" name="Oval 17"/>
            <p:cNvSpPr>
              <a:spLocks noChangeArrowheads="1"/>
            </p:cNvSpPr>
            <p:nvPr/>
          </p:nvSpPr>
          <p:spPr bwMode="auto">
            <a:xfrm>
              <a:off x="3072" y="120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199" name="Oval 18"/>
            <p:cNvSpPr>
              <a:spLocks noChangeArrowheads="1"/>
            </p:cNvSpPr>
            <p:nvPr/>
          </p:nvSpPr>
          <p:spPr bwMode="auto">
            <a:xfrm>
              <a:off x="3072" y="1090"/>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0" name="Oval 19"/>
            <p:cNvSpPr>
              <a:spLocks noChangeArrowheads="1"/>
            </p:cNvSpPr>
            <p:nvPr/>
          </p:nvSpPr>
          <p:spPr bwMode="auto">
            <a:xfrm>
              <a:off x="3072" y="968"/>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1" name="Oval 20"/>
            <p:cNvSpPr>
              <a:spLocks noChangeArrowheads="1"/>
            </p:cNvSpPr>
            <p:nvPr/>
          </p:nvSpPr>
          <p:spPr bwMode="auto">
            <a:xfrm>
              <a:off x="3072" y="854"/>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2" name="Oval 21"/>
            <p:cNvSpPr>
              <a:spLocks noChangeArrowheads="1"/>
            </p:cNvSpPr>
            <p:nvPr/>
          </p:nvSpPr>
          <p:spPr bwMode="auto">
            <a:xfrm>
              <a:off x="3200"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3" name="Oval 22"/>
            <p:cNvSpPr>
              <a:spLocks noChangeArrowheads="1"/>
            </p:cNvSpPr>
            <p:nvPr/>
          </p:nvSpPr>
          <p:spPr bwMode="auto">
            <a:xfrm>
              <a:off x="3200"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4" name="Oval 23"/>
            <p:cNvSpPr>
              <a:spLocks noChangeArrowheads="1"/>
            </p:cNvSpPr>
            <p:nvPr/>
          </p:nvSpPr>
          <p:spPr bwMode="auto">
            <a:xfrm>
              <a:off x="3200"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5" name="Oval 24"/>
            <p:cNvSpPr>
              <a:spLocks noChangeArrowheads="1"/>
            </p:cNvSpPr>
            <p:nvPr/>
          </p:nvSpPr>
          <p:spPr bwMode="auto">
            <a:xfrm>
              <a:off x="3200"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6" name="Oval 25"/>
            <p:cNvSpPr>
              <a:spLocks noChangeArrowheads="1"/>
            </p:cNvSpPr>
            <p:nvPr/>
          </p:nvSpPr>
          <p:spPr bwMode="auto">
            <a:xfrm>
              <a:off x="3200"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7" name="Oval 26"/>
            <p:cNvSpPr>
              <a:spLocks noChangeArrowheads="1"/>
            </p:cNvSpPr>
            <p:nvPr/>
          </p:nvSpPr>
          <p:spPr bwMode="auto">
            <a:xfrm>
              <a:off x="3200" y="1098"/>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8" name="Oval 27"/>
            <p:cNvSpPr>
              <a:spLocks noChangeArrowheads="1"/>
            </p:cNvSpPr>
            <p:nvPr/>
          </p:nvSpPr>
          <p:spPr bwMode="auto">
            <a:xfrm>
              <a:off x="3200" y="976"/>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09" name="Oval 28"/>
            <p:cNvSpPr>
              <a:spLocks noChangeArrowheads="1"/>
            </p:cNvSpPr>
            <p:nvPr/>
          </p:nvSpPr>
          <p:spPr bwMode="auto">
            <a:xfrm>
              <a:off x="282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0" name="Oval 29"/>
            <p:cNvSpPr>
              <a:spLocks noChangeArrowheads="1"/>
            </p:cNvSpPr>
            <p:nvPr/>
          </p:nvSpPr>
          <p:spPr bwMode="auto">
            <a:xfrm>
              <a:off x="2824"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1" name="Oval 30"/>
            <p:cNvSpPr>
              <a:spLocks noChangeArrowheads="1"/>
            </p:cNvSpPr>
            <p:nvPr/>
          </p:nvSpPr>
          <p:spPr bwMode="auto">
            <a:xfrm>
              <a:off x="2824" y="1433"/>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2" name="Oval 31"/>
            <p:cNvSpPr>
              <a:spLocks noChangeArrowheads="1"/>
            </p:cNvSpPr>
            <p:nvPr/>
          </p:nvSpPr>
          <p:spPr bwMode="auto">
            <a:xfrm>
              <a:off x="2824" y="1319"/>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3" name="Oval 32"/>
            <p:cNvSpPr>
              <a:spLocks noChangeArrowheads="1"/>
            </p:cNvSpPr>
            <p:nvPr/>
          </p:nvSpPr>
          <p:spPr bwMode="auto">
            <a:xfrm>
              <a:off x="2824" y="120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4" name="Oval 33"/>
            <p:cNvSpPr>
              <a:spLocks noChangeArrowheads="1"/>
            </p:cNvSpPr>
            <p:nvPr/>
          </p:nvSpPr>
          <p:spPr bwMode="auto">
            <a:xfrm>
              <a:off x="2952"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5" name="Oval 34"/>
            <p:cNvSpPr>
              <a:spLocks noChangeArrowheads="1"/>
            </p:cNvSpPr>
            <p:nvPr/>
          </p:nvSpPr>
          <p:spPr bwMode="auto">
            <a:xfrm>
              <a:off x="2952"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6" name="Oval 35"/>
            <p:cNvSpPr>
              <a:spLocks noChangeArrowheads="1"/>
            </p:cNvSpPr>
            <p:nvPr/>
          </p:nvSpPr>
          <p:spPr bwMode="auto">
            <a:xfrm>
              <a:off x="2952"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7" name="Oval 36"/>
            <p:cNvSpPr>
              <a:spLocks noChangeArrowheads="1"/>
            </p:cNvSpPr>
            <p:nvPr/>
          </p:nvSpPr>
          <p:spPr bwMode="auto">
            <a:xfrm>
              <a:off x="2952"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8" name="Oval 37"/>
            <p:cNvSpPr>
              <a:spLocks noChangeArrowheads="1"/>
            </p:cNvSpPr>
            <p:nvPr/>
          </p:nvSpPr>
          <p:spPr bwMode="auto">
            <a:xfrm>
              <a:off x="2952"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19" name="Oval 38"/>
            <p:cNvSpPr>
              <a:spLocks noChangeArrowheads="1"/>
            </p:cNvSpPr>
            <p:nvPr/>
          </p:nvSpPr>
          <p:spPr bwMode="auto">
            <a:xfrm>
              <a:off x="2952" y="1098"/>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0" name="Oval 39"/>
            <p:cNvSpPr>
              <a:spLocks noChangeArrowheads="1"/>
            </p:cNvSpPr>
            <p:nvPr/>
          </p:nvSpPr>
          <p:spPr bwMode="auto">
            <a:xfrm>
              <a:off x="3336"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1" name="Oval 40"/>
            <p:cNvSpPr>
              <a:spLocks noChangeArrowheads="1"/>
            </p:cNvSpPr>
            <p:nvPr/>
          </p:nvSpPr>
          <p:spPr bwMode="auto">
            <a:xfrm>
              <a:off x="3336" y="1555"/>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2" name="Oval 41"/>
            <p:cNvSpPr>
              <a:spLocks noChangeArrowheads="1"/>
            </p:cNvSpPr>
            <p:nvPr/>
          </p:nvSpPr>
          <p:spPr bwMode="auto">
            <a:xfrm>
              <a:off x="3336" y="1441"/>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3" name="Oval 42"/>
            <p:cNvSpPr>
              <a:spLocks noChangeArrowheads="1"/>
            </p:cNvSpPr>
            <p:nvPr/>
          </p:nvSpPr>
          <p:spPr bwMode="auto">
            <a:xfrm>
              <a:off x="3336" y="1326"/>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4" name="Oval 43"/>
            <p:cNvSpPr>
              <a:spLocks noChangeArrowheads="1"/>
            </p:cNvSpPr>
            <p:nvPr/>
          </p:nvSpPr>
          <p:spPr bwMode="auto">
            <a:xfrm>
              <a:off x="3336" y="1212"/>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5" name="Oval 44"/>
            <p:cNvSpPr>
              <a:spLocks noChangeArrowheads="1"/>
            </p:cNvSpPr>
            <p:nvPr/>
          </p:nvSpPr>
          <p:spPr bwMode="auto">
            <a:xfrm>
              <a:off x="3464" y="1669"/>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6" name="Oval 45"/>
            <p:cNvSpPr>
              <a:spLocks noChangeArrowheads="1"/>
            </p:cNvSpPr>
            <p:nvPr/>
          </p:nvSpPr>
          <p:spPr bwMode="auto">
            <a:xfrm>
              <a:off x="2688"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7" name="Oval 46"/>
            <p:cNvSpPr>
              <a:spLocks noChangeArrowheads="1"/>
            </p:cNvSpPr>
            <p:nvPr/>
          </p:nvSpPr>
          <p:spPr bwMode="auto">
            <a:xfrm>
              <a:off x="2688"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8" name="Oval 47"/>
            <p:cNvSpPr>
              <a:spLocks noChangeArrowheads="1"/>
            </p:cNvSpPr>
            <p:nvPr/>
          </p:nvSpPr>
          <p:spPr bwMode="auto">
            <a:xfrm>
              <a:off x="358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29" name="Oval 48"/>
            <p:cNvSpPr>
              <a:spLocks noChangeArrowheads="1"/>
            </p:cNvSpPr>
            <p:nvPr/>
          </p:nvSpPr>
          <p:spPr bwMode="auto">
            <a:xfrm>
              <a:off x="3584" y="1547"/>
              <a:ext cx="96" cy="9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30" name="Oval 49"/>
            <p:cNvSpPr>
              <a:spLocks noChangeArrowheads="1"/>
            </p:cNvSpPr>
            <p:nvPr/>
          </p:nvSpPr>
          <p:spPr bwMode="auto">
            <a:xfrm>
              <a:off x="2560"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31" name="Oval 50"/>
            <p:cNvSpPr>
              <a:spLocks noChangeArrowheads="1"/>
            </p:cNvSpPr>
            <p:nvPr/>
          </p:nvSpPr>
          <p:spPr bwMode="auto">
            <a:xfrm>
              <a:off x="2304"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3232" name="Oval 51"/>
            <p:cNvSpPr>
              <a:spLocks noChangeArrowheads="1"/>
            </p:cNvSpPr>
            <p:nvPr/>
          </p:nvSpPr>
          <p:spPr bwMode="auto">
            <a:xfrm>
              <a:off x="3720" y="1662"/>
              <a:ext cx="96" cy="91"/>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93189" name="Text Box 52"/>
          <p:cNvSpPr txBox="1">
            <a:spLocks noChangeArrowheads="1"/>
          </p:cNvSpPr>
          <p:nvPr/>
        </p:nvSpPr>
        <p:spPr bwMode="auto">
          <a:xfrm>
            <a:off x="685800" y="3124200"/>
            <a:ext cx="7620000" cy="1800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682625" indent="-225425"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2000" b="1">
                <a:latin typeface="Times New Roman" panose="02020603050405020304" pitchFamily="18" charset="0"/>
              </a:rPr>
              <a:t>WHEN</a:t>
            </a:r>
            <a:r>
              <a:rPr lang="en-US" altLang="en-US" sz="2000" b="1" u="none">
                <a:latin typeface="Times New Roman" panose="02020603050405020304" pitchFamily="18" charset="0"/>
              </a:rPr>
              <a:t> DO WE NEED TO CHECK for Normality:</a:t>
            </a:r>
          </a:p>
          <a:p>
            <a:pPr lvl="1" eaLnBrk="1" hangingPunct="1">
              <a:spcBef>
                <a:spcPct val="30000"/>
              </a:spcBef>
              <a:buFontTx/>
              <a:buChar char="•"/>
            </a:pPr>
            <a:r>
              <a:rPr lang="en-US" altLang="en-US" sz="2000" b="1" u="none">
                <a:latin typeface="Times New Roman" panose="02020603050405020304" pitchFamily="18" charset="0"/>
              </a:rPr>
              <a:t>Before calculating control limits for an Individuals &amp; Moving Range chart.</a:t>
            </a:r>
          </a:p>
          <a:p>
            <a:pPr lvl="1" eaLnBrk="1" hangingPunct="1">
              <a:spcBef>
                <a:spcPct val="30000"/>
              </a:spcBef>
              <a:buFontTx/>
              <a:buChar char="•"/>
            </a:pPr>
            <a:r>
              <a:rPr lang="en-US" altLang="en-US" sz="2000" b="1" u="none">
                <a:latin typeface="Times New Roman" panose="02020603050405020304" pitchFamily="18" charset="0"/>
              </a:rPr>
              <a:t>Before calculating any capability as control &amp; stability must be established before calculating Cp or Cp</a:t>
            </a:r>
            <a:r>
              <a:rPr lang="en-US" altLang="en-US" sz="2000" b="1" u="none" baseline="-25000">
                <a:latin typeface="Times New Roman" panose="02020603050405020304" pitchFamily="18" charset="0"/>
              </a:rPr>
              <a:t>k</a:t>
            </a:r>
          </a:p>
        </p:txBody>
      </p:sp>
      <p:sp>
        <p:nvSpPr>
          <p:cNvPr id="93190" name="Text Box 53"/>
          <p:cNvSpPr txBox="1">
            <a:spLocks noChangeArrowheads="1"/>
          </p:cNvSpPr>
          <p:nvPr/>
        </p:nvSpPr>
        <p:spPr bwMode="auto">
          <a:xfrm>
            <a:off x="381000" y="5029200"/>
            <a:ext cx="8382000" cy="11112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1800" b="1" u="none"/>
              <a:t>Note:</a:t>
            </a:r>
            <a:r>
              <a:rPr lang="en-US" altLang="en-US" sz="1800" u="none"/>
              <a:t>  A quick normality check is calculating the median, the mode, and the average. If the data is normal the calculation will be the same or close to…</a:t>
            </a:r>
          </a:p>
          <a:p>
            <a:pPr eaLnBrk="1" hangingPunct="1"/>
            <a:endParaRPr lang="en-US" altLang="en-US" sz="1200" u="none"/>
          </a:p>
          <a:p>
            <a:pPr algn="ctr" eaLnBrk="1" hangingPunct="1"/>
            <a:r>
              <a:rPr lang="en-US" altLang="en-US" sz="1800" i="1" u="none">
                <a:solidFill>
                  <a:srgbClr val="FF0000"/>
                </a:solidFill>
              </a:rPr>
              <a:t>A Histogram will show the shape of data &amp; Minitab will also check data normality!</a:t>
            </a:r>
          </a:p>
        </p:txBody>
      </p:sp>
      <p:sp>
        <p:nvSpPr>
          <p:cNvPr id="93191" name="Text Box 55"/>
          <p:cNvSpPr txBox="1">
            <a:spLocks noChangeArrowheads="1"/>
          </p:cNvSpPr>
          <p:nvPr/>
        </p:nvSpPr>
        <p:spPr bwMode="auto">
          <a:xfrm>
            <a:off x="7531100" y="6248400"/>
            <a:ext cx="1123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Normality</a:t>
            </a:r>
          </a:p>
        </p:txBody>
      </p:sp>
      <p:sp>
        <p:nvSpPr>
          <p:cNvPr id="93192" name="Text Box 56"/>
          <p:cNvSpPr txBox="1">
            <a:spLocks noChangeArrowheads="1"/>
          </p:cNvSpPr>
          <p:nvPr/>
        </p:nvSpPr>
        <p:spPr bwMode="auto">
          <a:xfrm>
            <a:off x="228600" y="62484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a:t>The Toolkit</a:t>
            </a:r>
          </a:p>
        </p:txBody>
      </p:sp>
      <p:sp>
        <p:nvSpPr>
          <p:cNvPr id="11267" name="Rectangle 3"/>
          <p:cNvSpPr>
            <a:spLocks noGrp="1" noChangeArrowheads="1"/>
          </p:cNvSpPr>
          <p:nvPr>
            <p:ph type="body" idx="1"/>
          </p:nvPr>
        </p:nvSpPr>
        <p:spPr>
          <a:xfrm>
            <a:off x="914400" y="1295400"/>
            <a:ext cx="7315200" cy="4953000"/>
          </a:xfrm>
        </p:spPr>
        <p:txBody>
          <a:bodyPr/>
          <a:lstStyle/>
          <a:p>
            <a:pPr marL="0" indent="0" eaLnBrk="1" hangingPunct="1">
              <a:buFontTx/>
              <a:buNone/>
            </a:pPr>
            <a:r>
              <a:rPr lang="en-US" altLang="en-US" sz="2800">
                <a:latin typeface="Times New Roman" panose="02020603050405020304" pitchFamily="18" charset="0"/>
              </a:rPr>
              <a:t>The Toolkit</a:t>
            </a:r>
            <a:r>
              <a:rPr lang="en-US" altLang="en-US" sz="2800" u="sng">
                <a:latin typeface="Times New Roman" panose="02020603050405020304" pitchFamily="18" charset="0"/>
              </a:rPr>
              <a:t> </a:t>
            </a:r>
            <a:r>
              <a:rPr lang="en-US" altLang="en-US" sz="2800">
                <a:latin typeface="Times New Roman" panose="02020603050405020304" pitchFamily="18" charset="0"/>
              </a:rPr>
              <a:t>is arraigned in alphabetical order with no prominence given to any particular tool!</a:t>
            </a:r>
          </a:p>
          <a:p>
            <a:pPr marL="457200" lvl="1" indent="0" eaLnBrk="1" hangingPunct="1">
              <a:buFontTx/>
              <a:buNone/>
            </a:pPr>
            <a:r>
              <a:rPr lang="en-US" altLang="en-US" sz="2400">
                <a:latin typeface="Times New Roman" panose="02020603050405020304" pitchFamily="18" charset="0"/>
              </a:rPr>
              <a:t>The tool are classified as: </a:t>
            </a:r>
            <a:r>
              <a:rPr lang="en-US" altLang="en-US" sz="2400" b="1" i="1">
                <a:latin typeface="Times New Roman" panose="02020603050405020304" pitchFamily="18" charset="0"/>
              </a:rPr>
              <a:t>Generating ideas and collecting Info</a:t>
            </a:r>
            <a:r>
              <a:rPr lang="en-US" altLang="en-US" sz="2400" i="1">
                <a:latin typeface="Times New Roman" panose="02020603050405020304" pitchFamily="18" charset="0"/>
              </a:rPr>
              <a:t>, </a:t>
            </a:r>
            <a:r>
              <a:rPr lang="en-US" altLang="en-US" sz="2400" b="1" i="1">
                <a:latin typeface="Times New Roman" panose="02020603050405020304" pitchFamily="18" charset="0"/>
              </a:rPr>
              <a:t>Analyzing and displaying data,</a:t>
            </a:r>
            <a:r>
              <a:rPr lang="en-US" altLang="en-US" sz="2400" i="1">
                <a:latin typeface="Times New Roman" panose="02020603050405020304" pitchFamily="18" charset="0"/>
              </a:rPr>
              <a:t> </a:t>
            </a:r>
            <a:r>
              <a:rPr lang="en-US" altLang="en-US" sz="2400" b="1" i="1">
                <a:latin typeface="Times New Roman" panose="02020603050405020304" pitchFamily="18" charset="0"/>
              </a:rPr>
              <a:t>Reaching consensus, and Planning Actions</a:t>
            </a:r>
            <a:r>
              <a:rPr lang="en-US" altLang="en-US" sz="2400" b="1">
                <a:latin typeface="Times New Roman" panose="02020603050405020304" pitchFamily="18" charset="0"/>
              </a:rPr>
              <a:t>.</a:t>
            </a:r>
          </a:p>
          <a:p>
            <a:pPr marL="0" indent="0" eaLnBrk="1" hangingPunct="1">
              <a:buFontTx/>
              <a:buNone/>
            </a:pPr>
            <a:r>
              <a:rPr lang="en-US" altLang="en-US" sz="1600">
                <a:latin typeface="Times New Roman" panose="02020603050405020304" pitchFamily="18" charset="0"/>
              </a:rPr>
              <a:t>  </a:t>
            </a:r>
          </a:p>
          <a:p>
            <a:pPr marL="0" indent="0" eaLnBrk="1" hangingPunct="1">
              <a:buFontTx/>
              <a:buNone/>
            </a:pPr>
            <a:r>
              <a:rPr lang="en-US" altLang="en-US" sz="2800" b="1" i="1">
                <a:solidFill>
                  <a:schemeClr val="accent2"/>
                </a:solidFill>
                <a:latin typeface="Times New Roman" panose="02020603050405020304" pitchFamily="18" charset="0"/>
              </a:rPr>
              <a:t>Just like the Sears Craftsman “The Toolkit” is full of tool, some of which are used constantly and some less frequently. Some are not used because of the specific work we do, or maybe our knowledge of the tools use!</a:t>
            </a:r>
          </a:p>
          <a:p>
            <a:pPr marL="0" indent="0" eaLnBrk="1" hangingPunct="1">
              <a:buFontTx/>
              <a:buNone/>
            </a:pPr>
            <a:endParaRPr lang="en-US" altLang="en-US" sz="2800" i="1" u="sng">
              <a:solidFill>
                <a:schemeClr val="accent2"/>
              </a:solidFill>
              <a:latin typeface="Times New Roman" panose="02020603050405020304" pitchFamily="18"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04800" y="228600"/>
            <a:ext cx="8458200" cy="579438"/>
          </a:xfrm>
        </p:spPr>
        <p:txBody>
          <a:bodyPr/>
          <a:lstStyle/>
          <a:p>
            <a:pPr algn="l" eaLnBrk="1" hangingPunct="1"/>
            <a:r>
              <a:rPr lang="en-US" altLang="en-US" sz="4000"/>
              <a:t>Create Normal Probability Plot</a:t>
            </a:r>
          </a:p>
        </p:txBody>
      </p:sp>
      <p:sp>
        <p:nvSpPr>
          <p:cNvPr id="94211" name="Text Box 3"/>
          <p:cNvSpPr txBox="1">
            <a:spLocks noChangeArrowheads="1"/>
          </p:cNvSpPr>
          <p:nvPr/>
        </p:nvSpPr>
        <p:spPr bwMode="auto">
          <a:xfrm>
            <a:off x="5962650" y="6245225"/>
            <a:ext cx="2955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solidFill>
                  <a:schemeClr val="bg2"/>
                </a:solidFill>
                <a:latin typeface="Times New Roman" panose="02020603050405020304" pitchFamily="18" charset="0"/>
              </a:rPr>
              <a:t>Normality ~ Minitab Example</a:t>
            </a:r>
          </a:p>
        </p:txBody>
      </p:sp>
      <p:sp>
        <p:nvSpPr>
          <p:cNvPr id="94212" name="Rectangle 4"/>
          <p:cNvSpPr>
            <a:spLocks noChangeArrowheads="1"/>
          </p:cNvSpPr>
          <p:nvPr/>
        </p:nvSpPr>
        <p:spPr bwMode="auto">
          <a:xfrm>
            <a:off x="2057400" y="1704975"/>
            <a:ext cx="9144000" cy="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13" name="Rectangle 5"/>
          <p:cNvSpPr>
            <a:spLocks noChangeArrowheads="1"/>
          </p:cNvSpPr>
          <p:nvPr/>
        </p:nvSpPr>
        <p:spPr bwMode="auto">
          <a:xfrm>
            <a:off x="1638300" y="1228725"/>
            <a:ext cx="9144000" cy="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14" name="Rectangle 6"/>
          <p:cNvSpPr>
            <a:spLocks noChangeArrowheads="1"/>
          </p:cNvSpPr>
          <p:nvPr/>
        </p:nvSpPr>
        <p:spPr bwMode="auto">
          <a:xfrm>
            <a:off x="1638300" y="1228725"/>
            <a:ext cx="9144000" cy="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15" name="Rectangle 7"/>
          <p:cNvSpPr>
            <a:spLocks noChangeArrowheads="1"/>
          </p:cNvSpPr>
          <p:nvPr/>
        </p:nvSpPr>
        <p:spPr bwMode="auto">
          <a:xfrm>
            <a:off x="2057400" y="1704975"/>
            <a:ext cx="9144000" cy="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16" name="Rectangle 8"/>
          <p:cNvSpPr>
            <a:spLocks noChangeArrowheads="1"/>
          </p:cNvSpPr>
          <p:nvPr/>
        </p:nvSpPr>
        <p:spPr bwMode="auto">
          <a:xfrm>
            <a:off x="1600200" y="1200150"/>
            <a:ext cx="9144000" cy="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17" name="Rectangle 9"/>
          <p:cNvSpPr>
            <a:spLocks noChangeArrowheads="1"/>
          </p:cNvSpPr>
          <p:nvPr/>
        </p:nvSpPr>
        <p:spPr bwMode="auto">
          <a:xfrm>
            <a:off x="1600200" y="1200150"/>
            <a:ext cx="9144000" cy="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18" name="Rectangle 10"/>
          <p:cNvSpPr>
            <a:spLocks noChangeArrowheads="1"/>
          </p:cNvSpPr>
          <p:nvPr/>
        </p:nvSpPr>
        <p:spPr bwMode="auto">
          <a:xfrm>
            <a:off x="2057400" y="1704975"/>
            <a:ext cx="9144000" cy="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nvGrpSpPr>
          <p:cNvPr id="94219" name="Group 11"/>
          <p:cNvGrpSpPr>
            <a:grpSpLocks/>
          </p:cNvGrpSpPr>
          <p:nvPr/>
        </p:nvGrpSpPr>
        <p:grpSpPr bwMode="auto">
          <a:xfrm>
            <a:off x="685800" y="1219200"/>
            <a:ext cx="8458200" cy="5384800"/>
            <a:chOff x="432" y="768"/>
            <a:chExt cx="5328" cy="3392"/>
          </a:xfrm>
        </p:grpSpPr>
        <p:pic>
          <p:nvPicPr>
            <p:cNvPr id="94275" name="Picture 12"/>
            <p:cNvPicPr>
              <a:picLocks noChangeAspect="1" noChangeArrowheads="1"/>
            </p:cNvPicPr>
            <p:nvPr/>
          </p:nvPicPr>
          <p:blipFill>
            <a:blip r:embed="rId4">
              <a:extLst>
                <a:ext uri="{28A0092B-C50C-407E-A947-70E740481C1C}">
                  <a14:useLocalDpi xmlns:a14="http://schemas.microsoft.com/office/drawing/2010/main" val="0"/>
                </a:ext>
              </a:extLst>
            </a:blip>
            <a:srcRect r="21794" b="31197"/>
            <a:stretch>
              <a:fillRect/>
            </a:stretch>
          </p:blipFill>
          <p:spPr bwMode="auto">
            <a:xfrm>
              <a:off x="3408" y="960"/>
              <a:ext cx="2352" cy="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276" name="Picture 13"/>
            <p:cNvPicPr>
              <a:picLocks noChangeAspect="1" noChangeArrowheads="1"/>
            </p:cNvPicPr>
            <p:nvPr/>
          </p:nvPicPr>
          <p:blipFill>
            <a:blip r:embed="rId5">
              <a:extLst>
                <a:ext uri="{28A0092B-C50C-407E-A947-70E740481C1C}">
                  <a14:useLocalDpi xmlns:a14="http://schemas.microsoft.com/office/drawing/2010/main" val="0"/>
                </a:ext>
              </a:extLst>
            </a:blip>
            <a:srcRect r="53847" b="55128"/>
            <a:stretch>
              <a:fillRect/>
            </a:stretch>
          </p:blipFill>
          <p:spPr bwMode="auto">
            <a:xfrm>
              <a:off x="432" y="768"/>
              <a:ext cx="2592" cy="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77" name="Line 14"/>
            <p:cNvSpPr>
              <a:spLocks noChangeShapeType="1"/>
            </p:cNvSpPr>
            <p:nvPr/>
          </p:nvSpPr>
          <p:spPr bwMode="auto">
            <a:xfrm flipH="1" flipV="1">
              <a:off x="3744" y="1824"/>
              <a:ext cx="1008" cy="144"/>
            </a:xfrm>
            <a:prstGeom prst="line">
              <a:avLst/>
            </a:prstGeom>
            <a:noFill/>
            <a:ln w="25400">
              <a:solidFill>
                <a:srgbClr val="00008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278" name="Oval 15"/>
            <p:cNvSpPr>
              <a:spLocks noChangeArrowheads="1"/>
            </p:cNvSpPr>
            <p:nvPr/>
          </p:nvSpPr>
          <p:spPr bwMode="auto">
            <a:xfrm>
              <a:off x="3504" y="1776"/>
              <a:ext cx="198" cy="208"/>
            </a:xfrm>
            <a:prstGeom prst="ellipse">
              <a:avLst/>
            </a:prstGeom>
            <a:noFill/>
            <a:ln w="25400">
              <a:solidFill>
                <a:srgbClr val="000080"/>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94279" name="Object 16"/>
            <p:cNvGraphicFramePr>
              <a:graphicFrameLocks noChangeAspect="1"/>
            </p:cNvGraphicFramePr>
            <p:nvPr/>
          </p:nvGraphicFramePr>
          <p:xfrm>
            <a:off x="960" y="2448"/>
            <a:ext cx="2496" cy="1712"/>
          </p:xfrm>
          <a:graphic>
            <a:graphicData uri="http://schemas.openxmlformats.org/presentationml/2006/ole">
              <mc:AlternateContent xmlns:mc="http://schemas.openxmlformats.org/markup-compatibility/2006">
                <mc:Choice xmlns:v="urn:schemas-microsoft-com:vml" Requires="v">
                  <p:oleObj spid="_x0000_s94288" r:id="rId6" imgW="5086662" imgH="3382780" progId="MinitabGraph.Document">
                    <p:embed/>
                  </p:oleObj>
                </mc:Choice>
                <mc:Fallback>
                  <p:oleObj r:id="rId6" imgW="5086662" imgH="3382780" progId="MinitabGraph.Document">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0" y="2448"/>
                          <a:ext cx="2496" cy="1712"/>
                        </a:xfrm>
                        <a:prstGeom prst="rect">
                          <a:avLst/>
                        </a:prstGeom>
                        <a:noFill/>
                        <a:ln w="9525">
                          <a:solidFill>
                            <a:srgbClr val="00008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4280" name="Line 17"/>
            <p:cNvSpPr>
              <a:spLocks noChangeShapeType="1"/>
            </p:cNvSpPr>
            <p:nvPr/>
          </p:nvSpPr>
          <p:spPr bwMode="auto">
            <a:xfrm flipH="1" flipV="1">
              <a:off x="2880" y="2544"/>
              <a:ext cx="1776" cy="144"/>
            </a:xfrm>
            <a:prstGeom prst="line">
              <a:avLst/>
            </a:prstGeom>
            <a:noFill/>
            <a:ln w="254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4281" name="Line 18"/>
            <p:cNvSpPr>
              <a:spLocks noChangeShapeType="1"/>
            </p:cNvSpPr>
            <p:nvPr/>
          </p:nvSpPr>
          <p:spPr bwMode="auto">
            <a:xfrm flipV="1">
              <a:off x="2976" y="1920"/>
              <a:ext cx="1056" cy="192"/>
            </a:xfrm>
            <a:prstGeom prst="line">
              <a:avLst/>
            </a:prstGeom>
            <a:noFill/>
            <a:ln w="254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4220" name="Group 19"/>
          <p:cNvGrpSpPr>
            <a:grpSpLocks/>
          </p:cNvGrpSpPr>
          <p:nvPr/>
        </p:nvGrpSpPr>
        <p:grpSpPr bwMode="auto">
          <a:xfrm>
            <a:off x="7543800" y="152400"/>
            <a:ext cx="1295400" cy="1447800"/>
            <a:chOff x="1872" y="2496"/>
            <a:chExt cx="1584" cy="1680"/>
          </a:xfrm>
        </p:grpSpPr>
        <p:sp>
          <p:nvSpPr>
            <p:cNvPr id="94234" name="Rectangle 20"/>
            <p:cNvSpPr>
              <a:spLocks noChangeArrowheads="1"/>
            </p:cNvSpPr>
            <p:nvPr/>
          </p:nvSpPr>
          <p:spPr bwMode="auto">
            <a:xfrm>
              <a:off x="1872" y="2496"/>
              <a:ext cx="1584" cy="1680"/>
            </a:xfrm>
            <a:prstGeom prst="rect">
              <a:avLst/>
            </a:prstGeom>
            <a:solidFill>
              <a:schemeClr val="bg1"/>
            </a:solidFill>
            <a:ln w="12700">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30000"/>
                </a:spcBef>
              </a:pPr>
              <a:endParaRPr lang="en-US" altLang="en-US" sz="1400" u="none"/>
            </a:p>
          </p:txBody>
        </p:sp>
        <p:sp>
          <p:nvSpPr>
            <p:cNvPr id="94235" name="Line 21"/>
            <p:cNvSpPr>
              <a:spLocks noChangeShapeType="1"/>
            </p:cNvSpPr>
            <p:nvPr/>
          </p:nvSpPr>
          <p:spPr bwMode="auto">
            <a:xfrm>
              <a:off x="2064" y="2592"/>
              <a:ext cx="0" cy="1440"/>
            </a:xfrm>
            <a:prstGeom prst="line">
              <a:avLst/>
            </a:prstGeom>
            <a:noFill/>
            <a:ln w="12700">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236" name="Line 22"/>
            <p:cNvSpPr>
              <a:spLocks noChangeShapeType="1"/>
            </p:cNvSpPr>
            <p:nvPr/>
          </p:nvSpPr>
          <p:spPr bwMode="auto">
            <a:xfrm>
              <a:off x="2064" y="4032"/>
              <a:ext cx="1200" cy="0"/>
            </a:xfrm>
            <a:prstGeom prst="line">
              <a:avLst/>
            </a:prstGeom>
            <a:noFill/>
            <a:ln w="12700">
              <a:solidFill>
                <a:srgbClr val="000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237" name="Rectangle 23"/>
            <p:cNvSpPr>
              <a:spLocks noChangeArrowheads="1"/>
            </p:cNvSpPr>
            <p:nvPr/>
          </p:nvSpPr>
          <p:spPr bwMode="auto">
            <a:xfrm>
              <a:off x="2160" y="391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38" name="Rectangle 24"/>
            <p:cNvSpPr>
              <a:spLocks noChangeArrowheads="1"/>
            </p:cNvSpPr>
            <p:nvPr/>
          </p:nvSpPr>
          <p:spPr bwMode="auto">
            <a:xfrm>
              <a:off x="2208" y="386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39" name="Rectangle 25"/>
            <p:cNvSpPr>
              <a:spLocks noChangeArrowheads="1"/>
            </p:cNvSpPr>
            <p:nvPr/>
          </p:nvSpPr>
          <p:spPr bwMode="auto">
            <a:xfrm>
              <a:off x="2224" y="384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0" name="Rectangle 26"/>
            <p:cNvSpPr>
              <a:spLocks noChangeArrowheads="1"/>
            </p:cNvSpPr>
            <p:nvPr/>
          </p:nvSpPr>
          <p:spPr bwMode="auto">
            <a:xfrm>
              <a:off x="2256" y="376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1" name="Rectangle 27"/>
            <p:cNvSpPr>
              <a:spLocks noChangeArrowheads="1"/>
            </p:cNvSpPr>
            <p:nvPr/>
          </p:nvSpPr>
          <p:spPr bwMode="auto">
            <a:xfrm>
              <a:off x="2288" y="375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2" name="Rectangle 28"/>
            <p:cNvSpPr>
              <a:spLocks noChangeArrowheads="1"/>
            </p:cNvSpPr>
            <p:nvPr/>
          </p:nvSpPr>
          <p:spPr bwMode="auto">
            <a:xfrm>
              <a:off x="2304" y="372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3" name="Rectangle 29"/>
            <p:cNvSpPr>
              <a:spLocks noChangeArrowheads="1"/>
            </p:cNvSpPr>
            <p:nvPr/>
          </p:nvSpPr>
          <p:spPr bwMode="auto">
            <a:xfrm>
              <a:off x="2336" y="369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4" name="Rectangle 30"/>
            <p:cNvSpPr>
              <a:spLocks noChangeArrowheads="1"/>
            </p:cNvSpPr>
            <p:nvPr/>
          </p:nvSpPr>
          <p:spPr bwMode="auto">
            <a:xfrm>
              <a:off x="2368" y="362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5" name="Rectangle 31"/>
            <p:cNvSpPr>
              <a:spLocks noChangeArrowheads="1"/>
            </p:cNvSpPr>
            <p:nvPr/>
          </p:nvSpPr>
          <p:spPr bwMode="auto">
            <a:xfrm>
              <a:off x="2400" y="360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6" name="Rectangle 32"/>
            <p:cNvSpPr>
              <a:spLocks noChangeArrowheads="1"/>
            </p:cNvSpPr>
            <p:nvPr/>
          </p:nvSpPr>
          <p:spPr bwMode="auto">
            <a:xfrm>
              <a:off x="2448" y="352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7" name="Rectangle 33"/>
            <p:cNvSpPr>
              <a:spLocks noChangeArrowheads="1"/>
            </p:cNvSpPr>
            <p:nvPr/>
          </p:nvSpPr>
          <p:spPr bwMode="auto">
            <a:xfrm>
              <a:off x="2464" y="350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8" name="Rectangle 34"/>
            <p:cNvSpPr>
              <a:spLocks noChangeArrowheads="1"/>
            </p:cNvSpPr>
            <p:nvPr/>
          </p:nvSpPr>
          <p:spPr bwMode="auto">
            <a:xfrm>
              <a:off x="2424" y="356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49" name="Rectangle 35"/>
            <p:cNvSpPr>
              <a:spLocks noChangeArrowheads="1"/>
            </p:cNvSpPr>
            <p:nvPr/>
          </p:nvSpPr>
          <p:spPr bwMode="auto">
            <a:xfrm>
              <a:off x="2544" y="345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0" name="Rectangle 36"/>
            <p:cNvSpPr>
              <a:spLocks noChangeArrowheads="1"/>
            </p:cNvSpPr>
            <p:nvPr/>
          </p:nvSpPr>
          <p:spPr bwMode="auto">
            <a:xfrm>
              <a:off x="2560" y="342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1" name="Rectangle 37"/>
            <p:cNvSpPr>
              <a:spLocks noChangeArrowheads="1"/>
            </p:cNvSpPr>
            <p:nvPr/>
          </p:nvSpPr>
          <p:spPr bwMode="auto">
            <a:xfrm>
              <a:off x="2592" y="338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2" name="Rectangle 38"/>
            <p:cNvSpPr>
              <a:spLocks noChangeArrowheads="1"/>
            </p:cNvSpPr>
            <p:nvPr/>
          </p:nvSpPr>
          <p:spPr bwMode="auto">
            <a:xfrm>
              <a:off x="2640" y="333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3" name="Rectangle 39"/>
            <p:cNvSpPr>
              <a:spLocks noChangeArrowheads="1"/>
            </p:cNvSpPr>
            <p:nvPr/>
          </p:nvSpPr>
          <p:spPr bwMode="auto">
            <a:xfrm>
              <a:off x="2656" y="331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4" name="Rectangle 40"/>
            <p:cNvSpPr>
              <a:spLocks noChangeArrowheads="1"/>
            </p:cNvSpPr>
            <p:nvPr/>
          </p:nvSpPr>
          <p:spPr bwMode="auto">
            <a:xfrm>
              <a:off x="2688" y="324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5" name="Rectangle 41"/>
            <p:cNvSpPr>
              <a:spLocks noChangeArrowheads="1"/>
            </p:cNvSpPr>
            <p:nvPr/>
          </p:nvSpPr>
          <p:spPr bwMode="auto">
            <a:xfrm>
              <a:off x="2720" y="322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6" name="Rectangle 42"/>
            <p:cNvSpPr>
              <a:spLocks noChangeArrowheads="1"/>
            </p:cNvSpPr>
            <p:nvPr/>
          </p:nvSpPr>
          <p:spPr bwMode="auto">
            <a:xfrm>
              <a:off x="2736" y="319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7" name="Rectangle 43"/>
            <p:cNvSpPr>
              <a:spLocks noChangeArrowheads="1"/>
            </p:cNvSpPr>
            <p:nvPr/>
          </p:nvSpPr>
          <p:spPr bwMode="auto">
            <a:xfrm>
              <a:off x="2768" y="316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8" name="Rectangle 44"/>
            <p:cNvSpPr>
              <a:spLocks noChangeArrowheads="1"/>
            </p:cNvSpPr>
            <p:nvPr/>
          </p:nvSpPr>
          <p:spPr bwMode="auto">
            <a:xfrm>
              <a:off x="2800" y="309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59" name="Rectangle 45"/>
            <p:cNvSpPr>
              <a:spLocks noChangeArrowheads="1"/>
            </p:cNvSpPr>
            <p:nvPr/>
          </p:nvSpPr>
          <p:spPr bwMode="auto">
            <a:xfrm>
              <a:off x="2832" y="308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0" name="Rectangle 46"/>
            <p:cNvSpPr>
              <a:spLocks noChangeArrowheads="1"/>
            </p:cNvSpPr>
            <p:nvPr/>
          </p:nvSpPr>
          <p:spPr bwMode="auto">
            <a:xfrm>
              <a:off x="2880" y="300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1" name="Rectangle 47"/>
            <p:cNvSpPr>
              <a:spLocks noChangeArrowheads="1"/>
            </p:cNvSpPr>
            <p:nvPr/>
          </p:nvSpPr>
          <p:spPr bwMode="auto">
            <a:xfrm>
              <a:off x="2896" y="297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2" name="Rectangle 48"/>
            <p:cNvSpPr>
              <a:spLocks noChangeArrowheads="1"/>
            </p:cNvSpPr>
            <p:nvPr/>
          </p:nvSpPr>
          <p:spPr bwMode="auto">
            <a:xfrm>
              <a:off x="2856" y="304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3" name="Rectangle 49"/>
            <p:cNvSpPr>
              <a:spLocks noChangeArrowheads="1"/>
            </p:cNvSpPr>
            <p:nvPr/>
          </p:nvSpPr>
          <p:spPr bwMode="auto">
            <a:xfrm>
              <a:off x="2864" y="304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4" name="Rectangle 50"/>
            <p:cNvSpPr>
              <a:spLocks noChangeArrowheads="1"/>
            </p:cNvSpPr>
            <p:nvPr/>
          </p:nvSpPr>
          <p:spPr bwMode="auto">
            <a:xfrm>
              <a:off x="2912" y="300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5" name="Rectangle 51"/>
            <p:cNvSpPr>
              <a:spLocks noChangeArrowheads="1"/>
            </p:cNvSpPr>
            <p:nvPr/>
          </p:nvSpPr>
          <p:spPr bwMode="auto">
            <a:xfrm>
              <a:off x="2928" y="297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6" name="Rectangle 52"/>
            <p:cNvSpPr>
              <a:spLocks noChangeArrowheads="1"/>
            </p:cNvSpPr>
            <p:nvPr/>
          </p:nvSpPr>
          <p:spPr bwMode="auto">
            <a:xfrm>
              <a:off x="2960" y="290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7" name="Rectangle 53"/>
            <p:cNvSpPr>
              <a:spLocks noChangeArrowheads="1"/>
            </p:cNvSpPr>
            <p:nvPr/>
          </p:nvSpPr>
          <p:spPr bwMode="auto">
            <a:xfrm>
              <a:off x="2992" y="2888"/>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8" name="Rectangle 54"/>
            <p:cNvSpPr>
              <a:spLocks noChangeArrowheads="1"/>
            </p:cNvSpPr>
            <p:nvPr/>
          </p:nvSpPr>
          <p:spPr bwMode="auto">
            <a:xfrm>
              <a:off x="3008" y="2856"/>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69" name="Rectangle 55"/>
            <p:cNvSpPr>
              <a:spLocks noChangeArrowheads="1"/>
            </p:cNvSpPr>
            <p:nvPr/>
          </p:nvSpPr>
          <p:spPr bwMode="auto">
            <a:xfrm>
              <a:off x="3040" y="2832"/>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70" name="Rectangle 56"/>
            <p:cNvSpPr>
              <a:spLocks noChangeArrowheads="1"/>
            </p:cNvSpPr>
            <p:nvPr/>
          </p:nvSpPr>
          <p:spPr bwMode="auto">
            <a:xfrm>
              <a:off x="3072" y="276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71" name="Rectangle 57"/>
            <p:cNvSpPr>
              <a:spLocks noChangeArrowheads="1"/>
            </p:cNvSpPr>
            <p:nvPr/>
          </p:nvSpPr>
          <p:spPr bwMode="auto">
            <a:xfrm>
              <a:off x="3104" y="274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72" name="Rectangle 58"/>
            <p:cNvSpPr>
              <a:spLocks noChangeArrowheads="1"/>
            </p:cNvSpPr>
            <p:nvPr/>
          </p:nvSpPr>
          <p:spPr bwMode="auto">
            <a:xfrm>
              <a:off x="3152" y="266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73" name="Rectangle 59"/>
            <p:cNvSpPr>
              <a:spLocks noChangeArrowheads="1"/>
            </p:cNvSpPr>
            <p:nvPr/>
          </p:nvSpPr>
          <p:spPr bwMode="auto">
            <a:xfrm>
              <a:off x="3168" y="2640"/>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4274" name="Rectangle 60"/>
            <p:cNvSpPr>
              <a:spLocks noChangeArrowheads="1"/>
            </p:cNvSpPr>
            <p:nvPr/>
          </p:nvSpPr>
          <p:spPr bwMode="auto">
            <a:xfrm>
              <a:off x="3128" y="2704"/>
              <a:ext cx="48" cy="48"/>
            </a:xfrm>
            <a:prstGeom prst="rect">
              <a:avLst/>
            </a:prstGeom>
            <a:noFill/>
            <a:ln w="12700">
              <a:solidFill>
                <a:srgbClr val="000080"/>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pSp>
      <p:sp>
        <p:nvSpPr>
          <p:cNvPr id="94221" name="Text Box 61"/>
          <p:cNvSpPr txBox="1">
            <a:spLocks noChangeArrowheads="1"/>
          </p:cNvSpPr>
          <p:nvPr/>
        </p:nvSpPr>
        <p:spPr bwMode="auto">
          <a:xfrm>
            <a:off x="5297488" y="5867400"/>
            <a:ext cx="3008312" cy="300038"/>
          </a:xfrm>
          <a:prstGeom prst="rect">
            <a:avLst/>
          </a:prstGeom>
          <a:solidFill>
            <a:srgbClr val="FFFF99"/>
          </a:solidFill>
          <a:ln w="9525">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30000"/>
              </a:spcBef>
            </a:pPr>
            <a:r>
              <a:rPr lang="en-US" altLang="en-US" sz="1300" b="1" i="1" u="none">
                <a:solidFill>
                  <a:srgbClr val="000066"/>
                </a:solidFill>
              </a:rPr>
              <a:t>p-Value (must be greater than 0.05)</a:t>
            </a:r>
          </a:p>
        </p:txBody>
      </p:sp>
      <p:sp>
        <p:nvSpPr>
          <p:cNvPr id="94222" name="Line 62"/>
          <p:cNvSpPr>
            <a:spLocks noChangeShapeType="1"/>
          </p:cNvSpPr>
          <p:nvPr/>
        </p:nvSpPr>
        <p:spPr bwMode="auto">
          <a:xfrm flipH="1">
            <a:off x="4876800" y="6096000"/>
            <a:ext cx="381000" cy="152400"/>
          </a:xfrm>
          <a:prstGeom prst="line">
            <a:avLst/>
          </a:prstGeom>
          <a:noFill/>
          <a:ln w="25400">
            <a:solidFill>
              <a:srgbClr val="00008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223" name="Text Box 63"/>
          <p:cNvSpPr txBox="1">
            <a:spLocks noChangeArrowheads="1"/>
          </p:cNvSpPr>
          <p:nvPr/>
        </p:nvSpPr>
        <p:spPr bwMode="auto">
          <a:xfrm>
            <a:off x="5638800" y="4800600"/>
            <a:ext cx="1447800" cy="366713"/>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latin typeface="Times New Roman" panose="02020603050405020304" pitchFamily="18" charset="0"/>
              </a:rPr>
              <a:t>1. Enter Data</a:t>
            </a:r>
          </a:p>
        </p:txBody>
      </p:sp>
      <p:sp>
        <p:nvSpPr>
          <p:cNvPr id="94224" name="Line 64"/>
          <p:cNvSpPr>
            <a:spLocks noChangeShapeType="1"/>
          </p:cNvSpPr>
          <p:nvPr/>
        </p:nvSpPr>
        <p:spPr bwMode="auto">
          <a:xfrm flipH="1" flipV="1">
            <a:off x="5943600" y="4495800"/>
            <a:ext cx="4572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225" name="Text Box 65"/>
          <p:cNvSpPr txBox="1">
            <a:spLocks noChangeArrowheads="1"/>
          </p:cNvSpPr>
          <p:nvPr/>
        </p:nvSpPr>
        <p:spPr bwMode="auto">
          <a:xfrm>
            <a:off x="0" y="2667000"/>
            <a:ext cx="1752600" cy="120015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latin typeface="Times New Roman" panose="02020603050405020304" pitchFamily="18" charset="0"/>
              </a:rPr>
              <a:t>2. Stat, then Basic Statistics, Then Normality Test</a:t>
            </a:r>
          </a:p>
        </p:txBody>
      </p:sp>
      <p:sp>
        <p:nvSpPr>
          <p:cNvPr id="94226" name="Line 66"/>
          <p:cNvSpPr>
            <a:spLocks noChangeShapeType="1"/>
          </p:cNvSpPr>
          <p:nvPr/>
        </p:nvSpPr>
        <p:spPr bwMode="auto">
          <a:xfrm flipV="1">
            <a:off x="762000" y="1447800"/>
            <a:ext cx="1066800" cy="12192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227" name="Line 67"/>
          <p:cNvSpPr>
            <a:spLocks noChangeShapeType="1"/>
          </p:cNvSpPr>
          <p:nvPr/>
        </p:nvSpPr>
        <p:spPr bwMode="auto">
          <a:xfrm flipV="1">
            <a:off x="762000" y="1752600"/>
            <a:ext cx="1295400" cy="914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228" name="Line 68"/>
          <p:cNvSpPr>
            <a:spLocks noChangeShapeType="1"/>
          </p:cNvSpPr>
          <p:nvPr/>
        </p:nvSpPr>
        <p:spPr bwMode="auto">
          <a:xfrm flipV="1">
            <a:off x="1752600" y="3429000"/>
            <a:ext cx="137160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229" name="Text Box 69"/>
          <p:cNvSpPr txBox="1">
            <a:spLocks noChangeArrowheads="1"/>
          </p:cNvSpPr>
          <p:nvPr/>
        </p:nvSpPr>
        <p:spPr bwMode="auto">
          <a:xfrm>
            <a:off x="6248400" y="2057400"/>
            <a:ext cx="2438400" cy="650875"/>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latin typeface="Times New Roman" panose="02020603050405020304" pitchFamily="18" charset="0"/>
              </a:rPr>
              <a:t>3. Enter Data Column # C1in Variable </a:t>
            </a:r>
          </a:p>
        </p:txBody>
      </p:sp>
      <p:sp>
        <p:nvSpPr>
          <p:cNvPr id="94230" name="Line 70"/>
          <p:cNvSpPr>
            <a:spLocks noChangeShapeType="1"/>
          </p:cNvSpPr>
          <p:nvPr/>
        </p:nvSpPr>
        <p:spPr bwMode="auto">
          <a:xfrm>
            <a:off x="7239000" y="2667000"/>
            <a:ext cx="5334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231" name="Text Box 71"/>
          <p:cNvSpPr txBox="1">
            <a:spLocks noChangeArrowheads="1"/>
          </p:cNvSpPr>
          <p:nvPr/>
        </p:nvSpPr>
        <p:spPr bwMode="auto">
          <a:xfrm>
            <a:off x="7543800" y="4800600"/>
            <a:ext cx="1447800" cy="376238"/>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u="none">
                <a:latin typeface="Times New Roman" panose="02020603050405020304" pitchFamily="18" charset="0"/>
              </a:rPr>
              <a:t>4. Click Ok</a:t>
            </a:r>
          </a:p>
        </p:txBody>
      </p:sp>
      <p:sp>
        <p:nvSpPr>
          <p:cNvPr id="94232" name="Line 72"/>
          <p:cNvSpPr>
            <a:spLocks noChangeShapeType="1"/>
          </p:cNvSpPr>
          <p:nvPr/>
        </p:nvSpPr>
        <p:spPr bwMode="auto">
          <a:xfrm flipH="1" flipV="1">
            <a:off x="8305800" y="4495800"/>
            <a:ext cx="7620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233" name="Line 73"/>
          <p:cNvSpPr>
            <a:spLocks noChangeShapeType="1"/>
          </p:cNvSpPr>
          <p:nvPr/>
        </p:nvSpPr>
        <p:spPr bwMode="auto">
          <a:xfrm flipH="1">
            <a:off x="5486400" y="5105400"/>
            <a:ext cx="2057400" cy="38100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marL="838200" indent="-838200" eaLnBrk="1" hangingPunct="1"/>
            <a:r>
              <a:rPr lang="en-US" altLang="en-US" sz="4000"/>
              <a:t>Normal Data &amp; Capability Analysis</a:t>
            </a:r>
          </a:p>
        </p:txBody>
      </p:sp>
      <p:pic>
        <p:nvPicPr>
          <p:cNvPr id="95235" name="Picture 4" descr="spctools-empiricalru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07576">
            <a:off x="228600" y="1828800"/>
            <a:ext cx="4729163"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6" name="Picture 5" descr="spctools-capabilitystud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82142">
            <a:off x="4021138" y="3846513"/>
            <a:ext cx="48006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Text Box 6"/>
          <p:cNvSpPr txBox="1">
            <a:spLocks noChangeArrowheads="1"/>
          </p:cNvSpPr>
          <p:nvPr/>
        </p:nvSpPr>
        <p:spPr bwMode="auto">
          <a:xfrm rot="-438972">
            <a:off x="4495800" y="1219200"/>
            <a:ext cx="2971800" cy="177641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latin typeface="Times New Roman" panose="02020603050405020304" pitchFamily="18" charset="0"/>
              </a:rPr>
              <a:t>Normal data takes the shape of the bell shaped curve and is plus &amp; minus 3 standard deviations or 6</a:t>
            </a:r>
            <a:r>
              <a:rPr lang="en-US" altLang="en-US" b="1" u="none">
                <a:latin typeface="Times New Roman" panose="02020603050405020304" pitchFamily="18" charset="0"/>
                <a:sym typeface="Symbol" panose="05050102010706020507" pitchFamily="18" charset="2"/>
              </a:rPr>
              <a:t></a:t>
            </a:r>
            <a:r>
              <a:rPr lang="en-US" altLang="en-US" u="none"/>
              <a:t> </a:t>
            </a:r>
            <a:r>
              <a:rPr lang="en-US" altLang="en-US" u="none">
                <a:latin typeface="Times New Roman" panose="02020603050405020304" pitchFamily="18" charset="0"/>
              </a:rPr>
              <a:t>wide</a:t>
            </a:r>
          </a:p>
        </p:txBody>
      </p:sp>
      <p:sp>
        <p:nvSpPr>
          <p:cNvPr id="95238" name="Text Box 7"/>
          <p:cNvSpPr txBox="1">
            <a:spLocks noChangeArrowheads="1"/>
          </p:cNvSpPr>
          <p:nvPr/>
        </p:nvSpPr>
        <p:spPr bwMode="auto">
          <a:xfrm rot="509225">
            <a:off x="1295400" y="4648200"/>
            <a:ext cx="2971800" cy="144145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u="none">
                <a:latin typeface="Times New Roman" panose="02020603050405020304" pitchFamily="18" charset="0"/>
              </a:rPr>
              <a:t>Short Term Capability is the specification divided by the process width now described as 6</a:t>
            </a:r>
            <a:r>
              <a:rPr lang="en-US" altLang="en-US" b="1" u="none">
                <a:latin typeface="Times New Roman" panose="02020603050405020304" pitchFamily="18" charset="0"/>
                <a:sym typeface="Symbol" panose="05050102010706020507" pitchFamily="18" charset="2"/>
              </a:rPr>
              <a:t></a:t>
            </a:r>
            <a:endParaRPr lang="en-US" altLang="en-US">
              <a:latin typeface="Times New Roman" panose="02020603050405020304" pitchFamily="18" charset="0"/>
            </a:endParaRPr>
          </a:p>
        </p:txBody>
      </p:sp>
      <p:graphicFrame>
        <p:nvGraphicFramePr>
          <p:cNvPr id="95239" name="Object 8"/>
          <p:cNvGraphicFramePr>
            <a:graphicFrameLocks noGrp="1" noChangeAspect="1"/>
          </p:cNvGraphicFramePr>
          <p:nvPr>
            <p:ph idx="1"/>
          </p:nvPr>
        </p:nvGraphicFramePr>
        <p:xfrm>
          <a:off x="6096000" y="2971800"/>
          <a:ext cx="2590800" cy="901700"/>
        </p:xfrm>
        <a:graphic>
          <a:graphicData uri="http://schemas.openxmlformats.org/presentationml/2006/ole">
            <mc:AlternateContent xmlns:mc="http://schemas.openxmlformats.org/markup-compatibility/2006">
              <mc:Choice xmlns:v="urn:schemas-microsoft-com:vml" Requires="v">
                <p:oleObj spid="_x0000_s95246" name="Equation" r:id="rId6" imgW="1129810" imgH="393529" progId="Equation.3">
                  <p:embed/>
                </p:oleObj>
              </mc:Choice>
              <mc:Fallback>
                <p:oleObj name="Equation" r:id="rId6" imgW="1129810" imgH="393529"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2971800"/>
                        <a:ext cx="2590800" cy="9017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152400"/>
            <a:ext cx="8229600" cy="1143000"/>
          </a:xfrm>
        </p:spPr>
        <p:txBody>
          <a:bodyPr/>
          <a:lstStyle/>
          <a:p>
            <a:pPr eaLnBrk="1" hangingPunct="1"/>
            <a:r>
              <a:rPr lang="en-US" altLang="en-US"/>
              <a:t>Capability</a:t>
            </a:r>
          </a:p>
        </p:txBody>
      </p:sp>
      <p:sp>
        <p:nvSpPr>
          <p:cNvPr id="96259" name="Text Box 5"/>
          <p:cNvSpPr txBox="1">
            <a:spLocks noChangeArrowheads="1"/>
          </p:cNvSpPr>
          <p:nvPr/>
        </p:nvSpPr>
        <p:spPr bwMode="auto">
          <a:xfrm>
            <a:off x="228600" y="1295400"/>
            <a:ext cx="8610600" cy="518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0325" defTabSz="120650" eaLnBrk="0" hangingPunct="0">
              <a:defRPr sz="2200" u="sng">
                <a:solidFill>
                  <a:schemeClr val="tx1"/>
                </a:solidFill>
                <a:latin typeface="Arial" panose="020B0604020202020204" pitchFamily="34" charset="0"/>
              </a:defRPr>
            </a:lvl1pPr>
            <a:lvl2pPr marL="625475" indent="-276225" defTabSz="120650" eaLnBrk="0" hangingPunct="0">
              <a:defRPr sz="2200" u="sng">
                <a:solidFill>
                  <a:schemeClr val="tx1"/>
                </a:solidFill>
                <a:latin typeface="Arial" panose="020B0604020202020204" pitchFamily="34" charset="0"/>
              </a:defRPr>
            </a:lvl2pPr>
            <a:lvl3pPr marL="1143000" indent="-228600" defTabSz="120650" eaLnBrk="0" hangingPunct="0">
              <a:defRPr sz="2200" u="sng">
                <a:solidFill>
                  <a:schemeClr val="tx1"/>
                </a:solidFill>
                <a:latin typeface="Arial" panose="020B0604020202020204" pitchFamily="34" charset="0"/>
              </a:defRPr>
            </a:lvl3pPr>
            <a:lvl4pPr marL="1600200" indent="-228600" defTabSz="120650" eaLnBrk="0" hangingPunct="0">
              <a:defRPr sz="2200" u="sng">
                <a:solidFill>
                  <a:schemeClr val="tx1"/>
                </a:solidFill>
                <a:latin typeface="Arial" panose="020B0604020202020204" pitchFamily="34" charset="0"/>
              </a:defRPr>
            </a:lvl4pPr>
            <a:lvl5pPr marL="2057400" indent="-228600" defTabSz="120650" eaLnBrk="0" hangingPunct="0">
              <a:defRPr sz="2200" u="sng">
                <a:solidFill>
                  <a:schemeClr val="tx1"/>
                </a:solidFill>
                <a:latin typeface="Arial" panose="020B0604020202020204" pitchFamily="34" charset="0"/>
              </a:defRPr>
            </a:lvl5pPr>
            <a:lvl6pPr marL="2514600" indent="-228600" defTabSz="120650" eaLnBrk="0" fontAlgn="base" hangingPunct="0">
              <a:spcBef>
                <a:spcPct val="0"/>
              </a:spcBef>
              <a:spcAft>
                <a:spcPct val="0"/>
              </a:spcAft>
              <a:defRPr sz="2200" u="sng">
                <a:solidFill>
                  <a:schemeClr val="tx1"/>
                </a:solidFill>
                <a:latin typeface="Arial" panose="020B0604020202020204" pitchFamily="34" charset="0"/>
              </a:defRPr>
            </a:lvl6pPr>
            <a:lvl7pPr marL="2971800" indent="-228600" defTabSz="120650" eaLnBrk="0" fontAlgn="base" hangingPunct="0">
              <a:spcBef>
                <a:spcPct val="0"/>
              </a:spcBef>
              <a:spcAft>
                <a:spcPct val="0"/>
              </a:spcAft>
              <a:defRPr sz="2200" u="sng">
                <a:solidFill>
                  <a:schemeClr val="tx1"/>
                </a:solidFill>
                <a:latin typeface="Arial" panose="020B0604020202020204" pitchFamily="34" charset="0"/>
              </a:defRPr>
            </a:lvl7pPr>
            <a:lvl8pPr marL="3429000" indent="-228600" defTabSz="120650" eaLnBrk="0" fontAlgn="base" hangingPunct="0">
              <a:spcBef>
                <a:spcPct val="0"/>
              </a:spcBef>
              <a:spcAft>
                <a:spcPct val="0"/>
              </a:spcAft>
              <a:defRPr sz="2200" u="sng">
                <a:solidFill>
                  <a:schemeClr val="tx1"/>
                </a:solidFill>
                <a:latin typeface="Arial" panose="020B0604020202020204" pitchFamily="34" charset="0"/>
              </a:defRPr>
            </a:lvl8pPr>
            <a:lvl9pPr marL="3886200" indent="-228600" defTabSz="12065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800" b="1" u="none">
                <a:latin typeface="Times New Roman" panose="02020603050405020304" pitchFamily="18" charset="0"/>
              </a:rPr>
              <a:t>When using Capability Analysis to assess a current situation, it is important to ask questions:</a:t>
            </a:r>
          </a:p>
          <a:p>
            <a:pPr eaLnBrk="1" hangingPunct="1"/>
            <a:endParaRPr lang="en-US" altLang="en-US" sz="1000" b="1" u="none">
              <a:latin typeface="Times New Roman" panose="02020603050405020304" pitchFamily="18" charset="0"/>
            </a:endParaRPr>
          </a:p>
          <a:p>
            <a:pPr lvl="1" eaLnBrk="1" hangingPunct="1">
              <a:lnSpc>
                <a:spcPct val="110000"/>
              </a:lnSpc>
              <a:buFontTx/>
              <a:buChar char="•"/>
            </a:pPr>
            <a:r>
              <a:rPr lang="en-US" altLang="en-US" sz="2400" b="1" i="1" u="none">
                <a:solidFill>
                  <a:srgbClr val="000066"/>
                </a:solidFill>
                <a:latin typeface="Times New Roman" panose="02020603050405020304" pitchFamily="18" charset="0"/>
              </a:rPr>
              <a:t>First ask whether the data was tested for normality.</a:t>
            </a:r>
          </a:p>
          <a:p>
            <a:pPr lvl="1" eaLnBrk="1" hangingPunct="1">
              <a:lnSpc>
                <a:spcPct val="110000"/>
              </a:lnSpc>
              <a:buFontTx/>
              <a:buChar char="•"/>
            </a:pPr>
            <a:r>
              <a:rPr lang="en-US" altLang="en-US" sz="2400" b="1" i="1" u="none">
                <a:solidFill>
                  <a:srgbClr val="000066"/>
                </a:solidFill>
                <a:latin typeface="Times New Roman" panose="02020603050405020304" pitchFamily="18" charset="0"/>
              </a:rPr>
              <a:t>Understand whether a system or machine capability is used.</a:t>
            </a:r>
          </a:p>
          <a:p>
            <a:pPr lvl="1" eaLnBrk="1" hangingPunct="1">
              <a:lnSpc>
                <a:spcPct val="110000"/>
              </a:lnSpc>
              <a:buFontTx/>
              <a:buChar char="•"/>
            </a:pPr>
            <a:r>
              <a:rPr lang="en-US" altLang="en-US" sz="2400" b="1" i="1" u="none">
                <a:solidFill>
                  <a:srgbClr val="000066"/>
                </a:solidFill>
                <a:latin typeface="Times New Roman" panose="02020603050405020304" pitchFamily="18" charset="0"/>
              </a:rPr>
              <a:t>Or was a process capability used to establish capability.</a:t>
            </a:r>
          </a:p>
          <a:p>
            <a:pPr lvl="1" eaLnBrk="1" hangingPunct="1">
              <a:lnSpc>
                <a:spcPct val="110000"/>
              </a:lnSpc>
              <a:buFontTx/>
              <a:buChar char="•"/>
            </a:pPr>
            <a:r>
              <a:rPr lang="en-US" altLang="en-US" sz="2400" b="1" i="1" u="none">
                <a:solidFill>
                  <a:srgbClr val="000066"/>
                </a:solidFill>
                <a:latin typeface="Times New Roman" panose="02020603050405020304" pitchFamily="18" charset="0"/>
              </a:rPr>
              <a:t>The team should also analyze the metrology system or methods used to collect the data used for statistical analysis.</a:t>
            </a:r>
          </a:p>
          <a:p>
            <a:pPr lvl="1" eaLnBrk="1" hangingPunct="1">
              <a:lnSpc>
                <a:spcPct val="110000"/>
              </a:lnSpc>
              <a:buFontTx/>
              <a:buChar char="•"/>
            </a:pPr>
            <a:r>
              <a:rPr lang="en-US" altLang="en-US" sz="2400" b="1" i="1" u="none">
                <a:solidFill>
                  <a:srgbClr val="000066"/>
                </a:solidFill>
                <a:latin typeface="Times New Roman" panose="02020603050405020304" pitchFamily="18" charset="0"/>
              </a:rPr>
              <a:t>This can best be done by verifying an acceptable operational definition existed and was followed by certified or trained associates.</a:t>
            </a:r>
          </a:p>
          <a:p>
            <a:pPr lvl="1" eaLnBrk="1" hangingPunct="1"/>
            <a:endParaRPr lang="en-US" altLang="en-US" sz="2400" b="1" i="1" u="none">
              <a:solidFill>
                <a:srgbClr val="000066"/>
              </a:solidFill>
            </a:endParaRPr>
          </a:p>
          <a:p>
            <a:pPr eaLnBrk="1" hangingPunct="1">
              <a:spcBef>
                <a:spcPct val="50000"/>
              </a:spcBef>
            </a:pPr>
            <a:endParaRPr lang="en-US" alt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Line 2"/>
          <p:cNvSpPr>
            <a:spLocks noChangeShapeType="1"/>
          </p:cNvSpPr>
          <p:nvPr/>
        </p:nvSpPr>
        <p:spPr bwMode="auto">
          <a:xfrm>
            <a:off x="1387475" y="22098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3" name="Line 3"/>
          <p:cNvSpPr>
            <a:spLocks noChangeShapeType="1"/>
          </p:cNvSpPr>
          <p:nvPr/>
        </p:nvSpPr>
        <p:spPr bwMode="auto">
          <a:xfrm>
            <a:off x="1387475" y="26670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4" name="Line 4"/>
          <p:cNvSpPr>
            <a:spLocks noChangeShapeType="1"/>
          </p:cNvSpPr>
          <p:nvPr/>
        </p:nvSpPr>
        <p:spPr bwMode="auto">
          <a:xfrm>
            <a:off x="1387475" y="31242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5" name="Line 5"/>
          <p:cNvSpPr>
            <a:spLocks noChangeShapeType="1"/>
          </p:cNvSpPr>
          <p:nvPr/>
        </p:nvSpPr>
        <p:spPr bwMode="auto">
          <a:xfrm>
            <a:off x="1387475" y="35814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6" name="Line 6"/>
          <p:cNvSpPr>
            <a:spLocks noChangeShapeType="1"/>
          </p:cNvSpPr>
          <p:nvPr/>
        </p:nvSpPr>
        <p:spPr bwMode="auto">
          <a:xfrm>
            <a:off x="1387475" y="40386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7" name="Line 7"/>
          <p:cNvSpPr>
            <a:spLocks noChangeShapeType="1"/>
          </p:cNvSpPr>
          <p:nvPr/>
        </p:nvSpPr>
        <p:spPr bwMode="auto">
          <a:xfrm>
            <a:off x="1387475" y="44958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8" name="Line 8"/>
          <p:cNvSpPr>
            <a:spLocks noChangeShapeType="1"/>
          </p:cNvSpPr>
          <p:nvPr/>
        </p:nvSpPr>
        <p:spPr bwMode="auto">
          <a:xfrm>
            <a:off x="1387475" y="499745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9" name="Rectangle 9"/>
          <p:cNvSpPr>
            <a:spLocks noChangeArrowheads="1"/>
          </p:cNvSpPr>
          <p:nvPr/>
        </p:nvSpPr>
        <p:spPr bwMode="auto">
          <a:xfrm>
            <a:off x="3482975" y="900113"/>
            <a:ext cx="275590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400" b="1" u="none"/>
              <a:t>CONE No. L68149</a:t>
            </a:r>
            <a:endParaRPr lang="en-US" altLang="en-US" sz="2400" b="1" u="none">
              <a:solidFill>
                <a:srgbClr val="FFFFFF"/>
              </a:solidFill>
            </a:endParaRPr>
          </a:p>
        </p:txBody>
      </p:sp>
      <p:sp>
        <p:nvSpPr>
          <p:cNvPr id="97290" name="Rectangle 10"/>
          <p:cNvSpPr>
            <a:spLocks noChangeArrowheads="1"/>
          </p:cNvSpPr>
          <p:nvPr/>
        </p:nvSpPr>
        <p:spPr bwMode="auto">
          <a:xfrm>
            <a:off x="611188" y="1068388"/>
            <a:ext cx="214153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000" b="1" u="none"/>
              <a:t>FREQUENCY</a:t>
            </a:r>
            <a:endParaRPr lang="en-US" altLang="en-US" sz="2000" b="1" u="none">
              <a:solidFill>
                <a:srgbClr val="FFFFFF"/>
              </a:solidFill>
            </a:endParaRPr>
          </a:p>
        </p:txBody>
      </p:sp>
      <p:sp>
        <p:nvSpPr>
          <p:cNvPr id="97291" name="Rectangle 11"/>
          <p:cNvSpPr>
            <a:spLocks noChangeArrowheads="1"/>
          </p:cNvSpPr>
          <p:nvPr/>
        </p:nvSpPr>
        <p:spPr bwMode="auto">
          <a:xfrm>
            <a:off x="839788" y="1612900"/>
            <a:ext cx="604837" cy="397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1500" b="1" u="none"/>
              <a:t>40</a:t>
            </a:r>
          </a:p>
          <a:p>
            <a:endParaRPr lang="en-US" altLang="en-US" sz="1500" b="1" u="none"/>
          </a:p>
          <a:p>
            <a:r>
              <a:rPr lang="en-US" altLang="en-US" sz="1500" b="1" u="none"/>
              <a:t>35</a:t>
            </a:r>
          </a:p>
          <a:p>
            <a:endParaRPr lang="en-US" altLang="en-US" sz="1500" b="1" u="none"/>
          </a:p>
          <a:p>
            <a:r>
              <a:rPr lang="en-US" altLang="en-US" sz="1500" b="1" u="none"/>
              <a:t>30</a:t>
            </a:r>
          </a:p>
          <a:p>
            <a:endParaRPr lang="en-US" altLang="en-US" sz="1500" b="1" u="none"/>
          </a:p>
          <a:p>
            <a:r>
              <a:rPr lang="en-US" altLang="en-US" sz="1500" b="1" u="none"/>
              <a:t>25</a:t>
            </a:r>
          </a:p>
          <a:p>
            <a:endParaRPr lang="en-US" altLang="en-US" sz="1500" b="1" u="none"/>
          </a:p>
          <a:p>
            <a:r>
              <a:rPr lang="en-US" altLang="en-US" sz="1500" b="1" u="none"/>
              <a:t>20</a:t>
            </a:r>
          </a:p>
          <a:p>
            <a:endParaRPr lang="en-US" altLang="en-US" sz="1500" b="1" u="none"/>
          </a:p>
          <a:p>
            <a:r>
              <a:rPr lang="en-US" altLang="en-US" sz="1500" b="1" u="none"/>
              <a:t>15</a:t>
            </a:r>
          </a:p>
          <a:p>
            <a:endParaRPr lang="en-US" altLang="en-US" sz="1500" b="1" u="none"/>
          </a:p>
          <a:p>
            <a:r>
              <a:rPr lang="en-US" altLang="en-US" sz="1500" b="1" u="none"/>
              <a:t>10</a:t>
            </a:r>
          </a:p>
          <a:p>
            <a:endParaRPr lang="en-US" altLang="en-US" sz="1500" b="1" u="none"/>
          </a:p>
          <a:p>
            <a:r>
              <a:rPr lang="en-US" altLang="en-US" sz="1500" b="1" u="none"/>
              <a:t>5</a:t>
            </a:r>
          </a:p>
          <a:p>
            <a:endParaRPr lang="en-US" altLang="en-US" sz="1500" b="1" u="none"/>
          </a:p>
          <a:p>
            <a:r>
              <a:rPr lang="en-US" altLang="en-US" sz="1500" b="1" u="none"/>
              <a:t>0</a:t>
            </a:r>
            <a:endParaRPr lang="en-US" altLang="en-US" sz="1500" b="1" u="none">
              <a:solidFill>
                <a:srgbClr val="FFFFFF"/>
              </a:solidFill>
            </a:endParaRPr>
          </a:p>
        </p:txBody>
      </p:sp>
      <p:sp>
        <p:nvSpPr>
          <p:cNvPr id="97292" name="Rectangle 12"/>
          <p:cNvSpPr>
            <a:spLocks noChangeArrowheads="1"/>
          </p:cNvSpPr>
          <p:nvPr/>
        </p:nvSpPr>
        <p:spPr bwMode="auto">
          <a:xfrm>
            <a:off x="1204913" y="5534025"/>
            <a:ext cx="7305675" cy="27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1200" b="1" u="none"/>
              <a:t>-.0020  -.0017  -.0014  -.0011   -.0008  -.0005  -.0002   .0001   .0004   .0007   .0010   .0013   .0016   .0019</a:t>
            </a:r>
            <a:endParaRPr lang="en-US" altLang="en-US" sz="1200" b="1" u="none">
              <a:solidFill>
                <a:srgbClr val="FFFFFF"/>
              </a:solidFill>
            </a:endParaRPr>
          </a:p>
        </p:txBody>
      </p:sp>
      <p:sp>
        <p:nvSpPr>
          <p:cNvPr id="97293" name="Rectangle 13"/>
          <p:cNvSpPr>
            <a:spLocks noChangeArrowheads="1"/>
          </p:cNvSpPr>
          <p:nvPr/>
        </p:nvSpPr>
        <p:spPr bwMode="auto">
          <a:xfrm>
            <a:off x="3733800" y="5899150"/>
            <a:ext cx="16764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t>Cell Number</a:t>
            </a:r>
            <a:endParaRPr lang="en-US" altLang="en-US" sz="2000" b="1" u="none">
              <a:solidFill>
                <a:srgbClr val="FFFFFF"/>
              </a:solidFill>
            </a:endParaRPr>
          </a:p>
        </p:txBody>
      </p:sp>
      <p:sp>
        <p:nvSpPr>
          <p:cNvPr id="97294" name="Rectangle 14"/>
          <p:cNvSpPr>
            <a:spLocks noChangeArrowheads="1"/>
          </p:cNvSpPr>
          <p:nvPr/>
        </p:nvSpPr>
        <p:spPr bwMode="auto">
          <a:xfrm>
            <a:off x="1851025" y="5294313"/>
            <a:ext cx="406400" cy="1936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295" name="Rectangle 15"/>
          <p:cNvSpPr>
            <a:spLocks noChangeArrowheads="1"/>
          </p:cNvSpPr>
          <p:nvPr/>
        </p:nvSpPr>
        <p:spPr bwMode="auto">
          <a:xfrm>
            <a:off x="2392363" y="4997450"/>
            <a:ext cx="406400" cy="484188"/>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296" name="Rectangle 16"/>
          <p:cNvSpPr>
            <a:spLocks noChangeArrowheads="1"/>
          </p:cNvSpPr>
          <p:nvPr/>
        </p:nvSpPr>
        <p:spPr bwMode="auto">
          <a:xfrm>
            <a:off x="2901950" y="4310063"/>
            <a:ext cx="406400" cy="116205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297" name="Rectangle 17"/>
          <p:cNvSpPr>
            <a:spLocks noChangeArrowheads="1"/>
          </p:cNvSpPr>
          <p:nvPr/>
        </p:nvSpPr>
        <p:spPr bwMode="auto">
          <a:xfrm>
            <a:off x="3435350" y="3282950"/>
            <a:ext cx="406400" cy="2205038"/>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298" name="Rectangle 18"/>
          <p:cNvSpPr>
            <a:spLocks noChangeArrowheads="1"/>
          </p:cNvSpPr>
          <p:nvPr/>
        </p:nvSpPr>
        <p:spPr bwMode="auto">
          <a:xfrm>
            <a:off x="3954463" y="2155825"/>
            <a:ext cx="406400" cy="3332163"/>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299" name="Rectangle 19"/>
          <p:cNvSpPr>
            <a:spLocks noChangeArrowheads="1"/>
          </p:cNvSpPr>
          <p:nvPr/>
        </p:nvSpPr>
        <p:spPr bwMode="auto">
          <a:xfrm>
            <a:off x="4983163" y="4799013"/>
            <a:ext cx="406400" cy="681037"/>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300" name="Rectangle 20"/>
          <p:cNvSpPr>
            <a:spLocks noChangeArrowheads="1"/>
          </p:cNvSpPr>
          <p:nvPr/>
        </p:nvSpPr>
        <p:spPr bwMode="auto">
          <a:xfrm>
            <a:off x="4473575" y="4791075"/>
            <a:ext cx="406400" cy="6889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301" name="Rectangle 21"/>
          <p:cNvSpPr>
            <a:spLocks noChangeArrowheads="1"/>
          </p:cNvSpPr>
          <p:nvPr/>
        </p:nvSpPr>
        <p:spPr bwMode="auto">
          <a:xfrm>
            <a:off x="5500688" y="5280025"/>
            <a:ext cx="406400" cy="207963"/>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302" name="Rectangle 22"/>
          <p:cNvSpPr>
            <a:spLocks noChangeArrowheads="1"/>
          </p:cNvSpPr>
          <p:nvPr/>
        </p:nvSpPr>
        <p:spPr bwMode="auto">
          <a:xfrm>
            <a:off x="6018213" y="5180013"/>
            <a:ext cx="406400" cy="30162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303" name="Rectangle 23"/>
          <p:cNvSpPr>
            <a:spLocks noChangeArrowheads="1"/>
          </p:cNvSpPr>
          <p:nvPr/>
        </p:nvSpPr>
        <p:spPr bwMode="auto">
          <a:xfrm>
            <a:off x="6529388" y="5278438"/>
            <a:ext cx="406400" cy="1936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7304" name="Line 24"/>
          <p:cNvSpPr>
            <a:spLocks noChangeShapeType="1"/>
          </p:cNvSpPr>
          <p:nvPr/>
        </p:nvSpPr>
        <p:spPr bwMode="auto">
          <a:xfrm>
            <a:off x="1387475" y="5486400"/>
            <a:ext cx="69421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305" name="Line 25"/>
          <p:cNvSpPr>
            <a:spLocks noChangeShapeType="1"/>
          </p:cNvSpPr>
          <p:nvPr/>
        </p:nvSpPr>
        <p:spPr bwMode="auto">
          <a:xfrm>
            <a:off x="2057400" y="1752600"/>
            <a:ext cx="58674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306" name="Rectangle 26"/>
          <p:cNvSpPr>
            <a:spLocks noChangeArrowheads="1"/>
          </p:cNvSpPr>
          <p:nvPr/>
        </p:nvSpPr>
        <p:spPr bwMode="auto">
          <a:xfrm>
            <a:off x="533400" y="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endParaRPr lang="en-US" altLang="en-US" sz="4400" u="none">
              <a:solidFill>
                <a:schemeClr val="tx2"/>
              </a:solidFill>
              <a:latin typeface="Times New Roman" panose="02020603050405020304" pitchFamily="18" charset="0"/>
            </a:endParaRPr>
          </a:p>
        </p:txBody>
      </p:sp>
      <p:sp>
        <p:nvSpPr>
          <p:cNvPr id="97307" name="Rectangle 27"/>
          <p:cNvSpPr>
            <a:spLocks noGrp="1" noChangeArrowheads="1"/>
          </p:cNvSpPr>
          <p:nvPr>
            <p:ph type="title" idx="4294967295"/>
          </p:nvPr>
        </p:nvSpPr>
        <p:spPr>
          <a:xfrm>
            <a:off x="609600" y="0"/>
            <a:ext cx="7772400" cy="1143000"/>
          </a:xfrm>
        </p:spPr>
        <p:txBody>
          <a:bodyPr/>
          <a:lstStyle/>
          <a:p>
            <a:pPr eaLnBrk="1" hangingPunct="1"/>
            <a:r>
              <a:rPr lang="en-US" altLang="en-US" sz="3600">
                <a:solidFill>
                  <a:schemeClr val="accent2"/>
                </a:solidFill>
              </a:rPr>
              <a:t>Capability as Seen on a Histogram</a:t>
            </a:r>
          </a:p>
        </p:txBody>
      </p:sp>
      <p:sp>
        <p:nvSpPr>
          <p:cNvPr id="97308" name="Line 28"/>
          <p:cNvSpPr>
            <a:spLocks noChangeShapeType="1"/>
          </p:cNvSpPr>
          <p:nvPr/>
        </p:nvSpPr>
        <p:spPr bwMode="auto">
          <a:xfrm flipV="1">
            <a:off x="1524000" y="1981200"/>
            <a:ext cx="0" cy="35052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09" name="Line 29"/>
          <p:cNvSpPr>
            <a:spLocks noChangeShapeType="1"/>
          </p:cNvSpPr>
          <p:nvPr/>
        </p:nvSpPr>
        <p:spPr bwMode="auto">
          <a:xfrm flipV="1">
            <a:off x="8534400" y="1981200"/>
            <a:ext cx="0" cy="350520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10" name="Line 30"/>
          <p:cNvSpPr>
            <a:spLocks noChangeShapeType="1"/>
          </p:cNvSpPr>
          <p:nvPr/>
        </p:nvSpPr>
        <p:spPr bwMode="auto">
          <a:xfrm flipV="1">
            <a:off x="4953000" y="1905000"/>
            <a:ext cx="0" cy="3581400"/>
          </a:xfrm>
          <a:prstGeom prst="line">
            <a:avLst/>
          </a:prstGeom>
          <a:noFill/>
          <a:ln w="28575">
            <a:solidFill>
              <a:schemeClr val="accent2"/>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311" name="Text Box 31"/>
          <p:cNvSpPr txBox="1">
            <a:spLocks noChangeArrowheads="1"/>
          </p:cNvSpPr>
          <p:nvPr/>
        </p:nvSpPr>
        <p:spPr bwMode="auto">
          <a:xfrm>
            <a:off x="1219200" y="1477963"/>
            <a:ext cx="811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400" b="1" u="none">
                <a:solidFill>
                  <a:srgbClr val="FF3300"/>
                </a:solidFill>
                <a:latin typeface="Times New Roman" panose="02020603050405020304" pitchFamily="18" charset="0"/>
              </a:rPr>
              <a:t>LCL</a:t>
            </a:r>
          </a:p>
        </p:txBody>
      </p:sp>
      <p:sp>
        <p:nvSpPr>
          <p:cNvPr id="97312" name="Text Box 32"/>
          <p:cNvSpPr txBox="1">
            <a:spLocks noChangeArrowheads="1"/>
          </p:cNvSpPr>
          <p:nvPr/>
        </p:nvSpPr>
        <p:spPr bwMode="auto">
          <a:xfrm>
            <a:off x="7985125" y="1489075"/>
            <a:ext cx="828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400" b="1" u="none">
                <a:solidFill>
                  <a:srgbClr val="FF3300"/>
                </a:solidFill>
                <a:latin typeface="Times New Roman" panose="02020603050405020304" pitchFamily="18" charset="0"/>
              </a:rPr>
              <a:t>UCL</a:t>
            </a:r>
          </a:p>
        </p:txBody>
      </p:sp>
      <p:sp>
        <p:nvSpPr>
          <p:cNvPr id="97313" name="Text Box 33"/>
          <p:cNvSpPr txBox="1">
            <a:spLocks noChangeArrowheads="1"/>
          </p:cNvSpPr>
          <p:nvPr/>
        </p:nvSpPr>
        <p:spPr bwMode="auto">
          <a:xfrm>
            <a:off x="4724400" y="1600200"/>
            <a:ext cx="2182813" cy="466725"/>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r>
              <a:rPr lang="en-US" altLang="en-US" sz="2400" b="1" u="none">
                <a:solidFill>
                  <a:srgbClr val="FF3300"/>
                </a:solidFill>
                <a:latin typeface="Times New Roman" panose="02020603050405020304" pitchFamily="18" charset="0"/>
              </a:rPr>
              <a:t>Center of Spec</a:t>
            </a:r>
            <a:r>
              <a:rPr lang="en-US" altLang="en-US" sz="2400" b="1" u="none">
                <a:solidFill>
                  <a:schemeClr val="accent1"/>
                </a:solidFill>
                <a:latin typeface="Times New Roman" panose="02020603050405020304" pitchFamily="18" charset="0"/>
              </a:rPr>
              <a:t>.</a:t>
            </a:r>
          </a:p>
        </p:txBody>
      </p:sp>
      <p:sp>
        <p:nvSpPr>
          <p:cNvPr id="97314" name="Text Box 34"/>
          <p:cNvSpPr txBox="1">
            <a:spLocks noChangeArrowheads="1"/>
          </p:cNvSpPr>
          <p:nvPr/>
        </p:nvSpPr>
        <p:spPr bwMode="auto">
          <a:xfrm>
            <a:off x="5638800" y="2438400"/>
            <a:ext cx="2362200" cy="222885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400" b="1" u="none">
                <a:solidFill>
                  <a:schemeClr val="accent2"/>
                </a:solidFill>
                <a:latin typeface="Times New Roman" panose="02020603050405020304" pitchFamily="18" charset="0"/>
              </a:rPr>
              <a:t>By putting the specification limits on the chart we can see the distribution is not centered, but all the data is within the specifications. This Histogram is skewed to the left indicating it is not exactly normal and a normality test should be conducted…</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Normal Curve blu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1295400"/>
            <a:ext cx="6553200" cy="494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7" name="Rectangle 3"/>
          <p:cNvSpPr>
            <a:spLocks noGrp="1" noChangeArrowheads="1"/>
          </p:cNvSpPr>
          <p:nvPr>
            <p:ph type="title"/>
          </p:nvPr>
        </p:nvSpPr>
        <p:spPr>
          <a:xfrm>
            <a:off x="685800" y="152400"/>
            <a:ext cx="7772400" cy="1143000"/>
          </a:xfrm>
        </p:spPr>
        <p:txBody>
          <a:bodyPr/>
          <a:lstStyle/>
          <a:p>
            <a:pPr eaLnBrk="1" hangingPunct="1"/>
            <a:r>
              <a:rPr lang="en-US" altLang="en-US" sz="4000"/>
              <a:t>Long Term Capability Analysis</a:t>
            </a:r>
          </a:p>
        </p:txBody>
      </p:sp>
      <p:sp>
        <p:nvSpPr>
          <p:cNvPr id="98308" name="Line 4"/>
          <p:cNvSpPr>
            <a:spLocks noChangeShapeType="1"/>
          </p:cNvSpPr>
          <p:nvPr/>
        </p:nvSpPr>
        <p:spPr bwMode="auto">
          <a:xfrm>
            <a:off x="3200400" y="2370138"/>
            <a:ext cx="0" cy="2201862"/>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09" name="Line 5"/>
          <p:cNvSpPr>
            <a:spLocks noChangeShapeType="1"/>
          </p:cNvSpPr>
          <p:nvPr/>
        </p:nvSpPr>
        <p:spPr bwMode="auto">
          <a:xfrm>
            <a:off x="8382000" y="2286000"/>
            <a:ext cx="0" cy="2286000"/>
          </a:xfrm>
          <a:prstGeom prst="line">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10" name="Text Box 6"/>
          <p:cNvSpPr txBox="1">
            <a:spLocks noChangeArrowheads="1"/>
          </p:cNvSpPr>
          <p:nvPr/>
        </p:nvSpPr>
        <p:spPr bwMode="auto">
          <a:xfrm>
            <a:off x="2819400" y="1905000"/>
            <a:ext cx="91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rgbClr val="FF0000"/>
                </a:solidFill>
                <a:latin typeface="Times New Roman" panose="02020603050405020304" pitchFamily="18" charset="0"/>
              </a:rPr>
              <a:t>LSL</a:t>
            </a:r>
          </a:p>
        </p:txBody>
      </p:sp>
      <p:sp>
        <p:nvSpPr>
          <p:cNvPr id="98311" name="Text Box 7"/>
          <p:cNvSpPr txBox="1">
            <a:spLocks noChangeArrowheads="1"/>
          </p:cNvSpPr>
          <p:nvPr/>
        </p:nvSpPr>
        <p:spPr bwMode="auto">
          <a:xfrm>
            <a:off x="7924800" y="1371600"/>
            <a:ext cx="914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solidFill>
                  <a:srgbClr val="FF0000"/>
                </a:solidFill>
                <a:latin typeface="Times New Roman" panose="02020603050405020304" pitchFamily="18" charset="0"/>
              </a:rPr>
              <a:t>  USL</a:t>
            </a:r>
          </a:p>
        </p:txBody>
      </p:sp>
      <p:sp>
        <p:nvSpPr>
          <p:cNvPr id="98312" name="Text Box 8"/>
          <p:cNvSpPr txBox="1">
            <a:spLocks noChangeArrowheads="1"/>
          </p:cNvSpPr>
          <p:nvPr/>
        </p:nvSpPr>
        <p:spPr bwMode="auto">
          <a:xfrm>
            <a:off x="304800" y="1143000"/>
            <a:ext cx="2438400" cy="4848225"/>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2400" b="1" u="none">
                <a:latin typeface="Times New Roman" panose="02020603050405020304" pitchFamily="18" charset="0"/>
              </a:rPr>
              <a:t>Long Term Capability analysis is the comparison of the process to the specifications and the location of the process within the specifications over time for this calculation we use CP</a:t>
            </a:r>
            <a:r>
              <a:rPr lang="en-US" altLang="en-US" sz="2400" b="1" u="none" baseline="-25000">
                <a:latin typeface="Times New Roman" panose="02020603050405020304" pitchFamily="18" charset="0"/>
              </a:rPr>
              <a:t>k</a:t>
            </a:r>
            <a:endParaRPr lang="en-US" altLang="en-US" sz="2400" b="1" u="none">
              <a:latin typeface="Times New Roman" panose="02020603050405020304" pitchFamily="18" charset="0"/>
            </a:endParaRPr>
          </a:p>
        </p:txBody>
      </p:sp>
      <p:sp>
        <p:nvSpPr>
          <p:cNvPr id="98313" name="Line 9"/>
          <p:cNvSpPr>
            <a:spLocks noChangeShapeType="1"/>
          </p:cNvSpPr>
          <p:nvPr/>
        </p:nvSpPr>
        <p:spPr bwMode="auto">
          <a:xfrm>
            <a:off x="4191000" y="4572000"/>
            <a:ext cx="0" cy="381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14" name="Line 10"/>
          <p:cNvSpPr>
            <a:spLocks noChangeShapeType="1"/>
          </p:cNvSpPr>
          <p:nvPr/>
        </p:nvSpPr>
        <p:spPr bwMode="auto">
          <a:xfrm>
            <a:off x="7772400" y="4572000"/>
            <a:ext cx="0" cy="381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15" name="Line 11"/>
          <p:cNvSpPr>
            <a:spLocks noChangeShapeType="1"/>
          </p:cNvSpPr>
          <p:nvPr/>
        </p:nvSpPr>
        <p:spPr bwMode="auto">
          <a:xfrm>
            <a:off x="4191000" y="4800600"/>
            <a:ext cx="3581400" cy="0"/>
          </a:xfrm>
          <a:prstGeom prst="line">
            <a:avLst/>
          </a:prstGeom>
          <a:noFill/>
          <a:ln w="9525">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8316" name="Text Box 12"/>
          <p:cNvSpPr txBox="1">
            <a:spLocks noChangeArrowheads="1"/>
          </p:cNvSpPr>
          <p:nvPr/>
        </p:nvSpPr>
        <p:spPr bwMode="auto">
          <a:xfrm>
            <a:off x="5029200" y="4572000"/>
            <a:ext cx="1905000" cy="46672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2400" b="1" u="none">
                <a:solidFill>
                  <a:srgbClr val="FF0000"/>
                </a:solidFill>
                <a:latin typeface="Times New Roman" panose="02020603050405020304" pitchFamily="18" charset="0"/>
                <a:sym typeface="Symbol" panose="05050102010706020507" pitchFamily="18" charset="2"/>
              </a:rPr>
              <a:t> 3 Sigma</a:t>
            </a:r>
            <a:endParaRPr lang="en-US" altLang="en-US" sz="2400" b="1" u="none">
              <a:solidFill>
                <a:srgbClr val="FF0000"/>
              </a:solidFill>
              <a:latin typeface="Times New Roman" panose="02020603050405020304" pitchFamily="18" charset="0"/>
            </a:endParaRPr>
          </a:p>
        </p:txBody>
      </p:sp>
      <p:sp>
        <p:nvSpPr>
          <p:cNvPr id="98317" name="Text Box 13"/>
          <p:cNvSpPr txBox="1">
            <a:spLocks noChangeArrowheads="1"/>
          </p:cNvSpPr>
          <p:nvPr/>
        </p:nvSpPr>
        <p:spPr bwMode="auto">
          <a:xfrm>
            <a:off x="5715000" y="18288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sz="2400" u="none">
              <a:latin typeface="Times New Roman" panose="02020603050405020304" pitchFamily="18" charset="0"/>
            </a:endParaRPr>
          </a:p>
        </p:txBody>
      </p:sp>
      <p:graphicFrame>
        <p:nvGraphicFramePr>
          <p:cNvPr id="98318" name="Object 14"/>
          <p:cNvGraphicFramePr>
            <a:graphicFrameLocks noChangeAspect="1"/>
          </p:cNvGraphicFramePr>
          <p:nvPr/>
        </p:nvGraphicFramePr>
        <p:xfrm>
          <a:off x="4489450" y="3314700"/>
          <a:ext cx="165100" cy="228600"/>
        </p:xfrm>
        <a:graphic>
          <a:graphicData uri="http://schemas.openxmlformats.org/presentationml/2006/ole">
            <mc:AlternateContent xmlns:mc="http://schemas.openxmlformats.org/markup-compatibility/2006">
              <mc:Choice xmlns:v="urn:schemas-microsoft-com:vml" Requires="v">
                <p:oleObj spid="_x0000_s98336" name="Equation" r:id="rId5" imgW="165028" imgH="228501" progId="Equation.3">
                  <p:embed/>
                </p:oleObj>
              </mc:Choice>
              <mc:Fallback>
                <p:oleObj name="Equation" r:id="rId5" imgW="165028" imgH="228501" progId="Equation.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89450" y="3314700"/>
                        <a:ext cx="1651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19" name="Text Box 15"/>
          <p:cNvSpPr txBox="1">
            <a:spLocks noChangeArrowheads="1"/>
          </p:cNvSpPr>
          <p:nvPr/>
        </p:nvSpPr>
        <p:spPr bwMode="auto">
          <a:xfrm>
            <a:off x="5486400" y="1676400"/>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endParaRPr lang="en-US" altLang="en-US" sz="2400" u="none">
              <a:latin typeface="Times New Roman" panose="02020603050405020304" pitchFamily="18" charset="0"/>
            </a:endParaRPr>
          </a:p>
        </p:txBody>
      </p:sp>
      <p:graphicFrame>
        <p:nvGraphicFramePr>
          <p:cNvPr id="98320" name="Object 16"/>
          <p:cNvGraphicFramePr>
            <a:graphicFrameLocks noChangeAspect="1"/>
          </p:cNvGraphicFramePr>
          <p:nvPr/>
        </p:nvGraphicFramePr>
        <p:xfrm>
          <a:off x="5791200" y="1752600"/>
          <a:ext cx="385763" cy="533400"/>
        </p:xfrm>
        <a:graphic>
          <a:graphicData uri="http://schemas.openxmlformats.org/presentationml/2006/ole">
            <mc:AlternateContent xmlns:mc="http://schemas.openxmlformats.org/markup-compatibility/2006">
              <mc:Choice xmlns:v="urn:schemas-microsoft-com:vml" Requires="v">
                <p:oleObj spid="_x0000_s98337" name="Equation" r:id="rId7" imgW="165028" imgH="228501" progId="Equation.3">
                  <p:embed/>
                </p:oleObj>
              </mc:Choice>
              <mc:Fallback>
                <p:oleObj name="Equation" r:id="rId7" imgW="165028" imgH="228501"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91200" y="1752600"/>
                        <a:ext cx="385763"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8321" name="Text Box 17"/>
          <p:cNvSpPr txBox="1">
            <a:spLocks noChangeArrowheads="1"/>
          </p:cNvSpPr>
          <p:nvPr/>
        </p:nvSpPr>
        <p:spPr bwMode="auto">
          <a:xfrm>
            <a:off x="2971800" y="5410200"/>
            <a:ext cx="5867400" cy="92551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spcBef>
                <a:spcPct val="50000"/>
              </a:spcBef>
            </a:pPr>
            <a:r>
              <a:rPr lang="en-US" altLang="en-US" sz="1800" b="1" u="none">
                <a:solidFill>
                  <a:schemeClr val="accent2"/>
                </a:solidFill>
                <a:latin typeface="Times New Roman" panose="02020603050405020304" pitchFamily="18" charset="0"/>
              </a:rPr>
              <a:t>See comparison of CP &amp; CP</a:t>
            </a:r>
            <a:r>
              <a:rPr lang="en-US" altLang="en-US" sz="1800" b="1" u="none" baseline="-25000">
                <a:solidFill>
                  <a:schemeClr val="accent2"/>
                </a:solidFill>
                <a:latin typeface="Times New Roman" panose="02020603050405020304" pitchFamily="18" charset="0"/>
              </a:rPr>
              <a:t>K</a:t>
            </a:r>
            <a:r>
              <a:rPr lang="en-US" altLang="en-US" sz="1800" b="1" u="none">
                <a:solidFill>
                  <a:schemeClr val="accent2"/>
                </a:solidFill>
                <a:latin typeface="Times New Roman" panose="02020603050405020304" pitchFamily="18" charset="0"/>
              </a:rPr>
              <a:t> on following slide. CP</a:t>
            </a:r>
            <a:r>
              <a:rPr lang="en-US" altLang="en-US" sz="1800" b="1" u="none" baseline="-25000">
                <a:solidFill>
                  <a:schemeClr val="accent2"/>
                </a:solidFill>
                <a:latin typeface="Times New Roman" panose="02020603050405020304" pitchFamily="18" charset="0"/>
              </a:rPr>
              <a:t>K</a:t>
            </a:r>
            <a:r>
              <a:rPr lang="en-US" altLang="en-US" sz="1800" b="1" u="none">
                <a:solidFill>
                  <a:schemeClr val="accent2"/>
                </a:solidFill>
                <a:latin typeface="Times New Roman" panose="02020603050405020304" pitchFamily="18" charset="0"/>
              </a:rPr>
              <a:t> uses the X-Bar (average) or X-Double Bar (the Average of X-Bars) in the calculation to assess capability over time!</a:t>
            </a:r>
          </a:p>
        </p:txBody>
      </p:sp>
      <p:sp>
        <p:nvSpPr>
          <p:cNvPr id="98322" name="Text Box 19"/>
          <p:cNvSpPr txBox="1">
            <a:spLocks noChangeArrowheads="1"/>
          </p:cNvSpPr>
          <p:nvPr/>
        </p:nvSpPr>
        <p:spPr bwMode="auto">
          <a:xfrm>
            <a:off x="2286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98323" name="Text Box 20"/>
          <p:cNvSpPr txBox="1">
            <a:spLocks noChangeArrowheads="1"/>
          </p:cNvSpPr>
          <p:nvPr/>
        </p:nvSpPr>
        <p:spPr bwMode="auto">
          <a:xfrm>
            <a:off x="6781800" y="6324600"/>
            <a:ext cx="220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Process Capability</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158750" y="3282950"/>
            <a:ext cx="1663700" cy="44450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9331" name="Rectangle 3"/>
          <p:cNvSpPr>
            <a:spLocks noChangeArrowheads="1"/>
          </p:cNvSpPr>
          <p:nvPr/>
        </p:nvSpPr>
        <p:spPr bwMode="auto">
          <a:xfrm>
            <a:off x="158750" y="3816350"/>
            <a:ext cx="8674100" cy="280670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9332" name="Rectangle 4"/>
          <p:cNvSpPr>
            <a:spLocks noChangeArrowheads="1"/>
          </p:cNvSpPr>
          <p:nvPr/>
        </p:nvSpPr>
        <p:spPr bwMode="auto">
          <a:xfrm>
            <a:off x="5721350" y="2825750"/>
            <a:ext cx="1358900" cy="9017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9333" name="Rectangle 5"/>
          <p:cNvSpPr>
            <a:spLocks noChangeArrowheads="1"/>
          </p:cNvSpPr>
          <p:nvPr/>
        </p:nvSpPr>
        <p:spPr bwMode="auto">
          <a:xfrm>
            <a:off x="3282950" y="2825750"/>
            <a:ext cx="1892300" cy="9017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9334" name="Rectangle 6"/>
          <p:cNvSpPr>
            <a:spLocks noChangeArrowheads="1"/>
          </p:cNvSpPr>
          <p:nvPr/>
        </p:nvSpPr>
        <p:spPr bwMode="auto">
          <a:xfrm>
            <a:off x="5721350" y="1911350"/>
            <a:ext cx="1358900" cy="8255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9335" name="Rectangle 7"/>
          <p:cNvSpPr>
            <a:spLocks noChangeArrowheads="1"/>
          </p:cNvSpPr>
          <p:nvPr/>
        </p:nvSpPr>
        <p:spPr bwMode="auto">
          <a:xfrm>
            <a:off x="5721350" y="844550"/>
            <a:ext cx="1358900" cy="9779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9336" name="Rectangle 8"/>
          <p:cNvSpPr>
            <a:spLocks noChangeArrowheads="1"/>
          </p:cNvSpPr>
          <p:nvPr/>
        </p:nvSpPr>
        <p:spPr bwMode="auto">
          <a:xfrm>
            <a:off x="3282950" y="1911350"/>
            <a:ext cx="1892300" cy="8255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9337" name="Rectangle 9"/>
          <p:cNvSpPr>
            <a:spLocks noChangeArrowheads="1"/>
          </p:cNvSpPr>
          <p:nvPr/>
        </p:nvSpPr>
        <p:spPr bwMode="auto">
          <a:xfrm>
            <a:off x="3282950" y="844550"/>
            <a:ext cx="1892300" cy="9779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99338" name="Rectangle 11"/>
          <p:cNvSpPr>
            <a:spLocks noChangeArrowheads="1"/>
          </p:cNvSpPr>
          <p:nvPr/>
        </p:nvSpPr>
        <p:spPr bwMode="auto">
          <a:xfrm>
            <a:off x="615950" y="844550"/>
            <a:ext cx="1892300" cy="97790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99339" name="Object 12">
            <a:hlinkClick r:id="" action="ppaction://ole?verb=0"/>
          </p:cNvPr>
          <p:cNvGraphicFramePr>
            <a:graphicFrameLocks/>
          </p:cNvGraphicFramePr>
          <p:nvPr/>
        </p:nvGraphicFramePr>
        <p:xfrm>
          <a:off x="762000" y="960438"/>
          <a:ext cx="1608138" cy="782637"/>
        </p:xfrm>
        <a:graphic>
          <a:graphicData uri="http://schemas.openxmlformats.org/presentationml/2006/ole">
            <mc:AlternateContent xmlns:mc="http://schemas.openxmlformats.org/markup-compatibility/2006">
              <mc:Choice xmlns:v="urn:schemas-microsoft-com:vml" Requires="v">
                <p:oleObj spid="_x0000_s99432" name="Equation" r:id="rId4" imgW="1623486" imgH="799060" progId="Equation.2">
                  <p:embed/>
                </p:oleObj>
              </mc:Choice>
              <mc:Fallback>
                <p:oleObj name="Equation" r:id="rId4" imgW="1623486" imgH="799060" progId="Equation.2">
                  <p:embed/>
                  <p:pic>
                    <p:nvPicPr>
                      <p:cNvPr id="0" name="Object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960438"/>
                        <a:ext cx="1608138" cy="782637"/>
                      </a:xfrm>
                      <a:prstGeom prst="rect">
                        <a:avLst/>
                      </a:prstGeom>
                      <a:solidFill>
                        <a:srgbClr val="FFFF66"/>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40" name="Object 14">
            <a:hlinkClick r:id="" action="ppaction://ole?verb=0"/>
          </p:cNvPr>
          <p:cNvGraphicFramePr>
            <a:graphicFrameLocks/>
          </p:cNvGraphicFramePr>
          <p:nvPr/>
        </p:nvGraphicFramePr>
        <p:xfrm>
          <a:off x="3382963" y="898525"/>
          <a:ext cx="1531937" cy="871538"/>
        </p:xfrm>
        <a:graphic>
          <a:graphicData uri="http://schemas.openxmlformats.org/presentationml/2006/ole">
            <mc:AlternateContent xmlns:mc="http://schemas.openxmlformats.org/markup-compatibility/2006">
              <mc:Choice xmlns:v="urn:schemas-microsoft-com:vml" Requires="v">
                <p:oleObj spid="_x0000_s99433" name="Equation" r:id="rId6" imgW="1547385" imgH="887844" progId="Equation.2">
                  <p:embed/>
                </p:oleObj>
              </mc:Choice>
              <mc:Fallback>
                <p:oleObj name="Equation" r:id="rId6" imgW="1547385" imgH="887844" progId="Equation.2">
                  <p:embed/>
                  <p:pic>
                    <p:nvPicPr>
                      <p:cNvPr id="0" name="Object 1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82963" y="898525"/>
                        <a:ext cx="1531937" cy="87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41" name="Object 15">
            <a:hlinkClick r:id="" action="ppaction://ole?verb=0"/>
          </p:cNvPr>
          <p:cNvGraphicFramePr>
            <a:graphicFrameLocks/>
          </p:cNvGraphicFramePr>
          <p:nvPr/>
        </p:nvGraphicFramePr>
        <p:xfrm>
          <a:off x="3444875" y="1965325"/>
          <a:ext cx="1443038" cy="681038"/>
        </p:xfrm>
        <a:graphic>
          <a:graphicData uri="http://schemas.openxmlformats.org/presentationml/2006/ole">
            <mc:AlternateContent xmlns:mc="http://schemas.openxmlformats.org/markup-compatibility/2006">
              <mc:Choice xmlns:v="urn:schemas-microsoft-com:vml" Requires="v">
                <p:oleObj spid="_x0000_s99434" name="Equation" r:id="rId8" imgW="1457969" imgH="697289" progId="Equation.2">
                  <p:embed/>
                </p:oleObj>
              </mc:Choice>
              <mc:Fallback>
                <p:oleObj name="Equation" r:id="rId8" imgW="1457969" imgH="697289" progId="Equation.2">
                  <p:embed/>
                  <p:pic>
                    <p:nvPicPr>
                      <p:cNvPr id="0" name="Object 1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44875" y="1965325"/>
                        <a:ext cx="1443038" cy="68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42" name="Object 16">
            <a:hlinkClick r:id="" action="ppaction://ole?verb=0"/>
          </p:cNvPr>
          <p:cNvGraphicFramePr>
            <a:graphicFrameLocks/>
          </p:cNvGraphicFramePr>
          <p:nvPr/>
        </p:nvGraphicFramePr>
        <p:xfrm>
          <a:off x="3489325" y="2895600"/>
          <a:ext cx="1417638" cy="757238"/>
        </p:xfrm>
        <a:graphic>
          <a:graphicData uri="http://schemas.openxmlformats.org/presentationml/2006/ole">
            <mc:AlternateContent xmlns:mc="http://schemas.openxmlformats.org/markup-compatibility/2006">
              <mc:Choice xmlns:v="urn:schemas-microsoft-com:vml" Requires="v">
                <p:oleObj spid="_x0000_s99435" name="Equation" r:id="rId10" imgW="1432613" imgH="697289" progId="Equation.2">
                  <p:embed/>
                </p:oleObj>
              </mc:Choice>
              <mc:Fallback>
                <p:oleObj name="Equation" r:id="rId10" imgW="1432613" imgH="697289" progId="Equation.2">
                  <p:embed/>
                  <p:pic>
                    <p:nvPicPr>
                      <p:cNvPr id="0" name="Object 1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89325" y="2895600"/>
                        <a:ext cx="1417638" cy="75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43" name="Object 17">
            <a:hlinkClick r:id="" action="ppaction://ole?verb=0"/>
          </p:cNvPr>
          <p:cNvGraphicFramePr>
            <a:graphicFrameLocks/>
          </p:cNvGraphicFramePr>
          <p:nvPr/>
        </p:nvGraphicFramePr>
        <p:xfrm>
          <a:off x="5867400" y="898525"/>
          <a:ext cx="1100138" cy="871538"/>
        </p:xfrm>
        <a:graphic>
          <a:graphicData uri="http://schemas.openxmlformats.org/presentationml/2006/ole">
            <mc:AlternateContent xmlns:mc="http://schemas.openxmlformats.org/markup-compatibility/2006">
              <mc:Choice xmlns:v="urn:schemas-microsoft-com:vml" Requires="v">
                <p:oleObj spid="_x0000_s99436" name="Equation" r:id="rId12" imgW="1039595" imgH="887459" progId="Equation.2">
                  <p:embed/>
                </p:oleObj>
              </mc:Choice>
              <mc:Fallback>
                <p:oleObj name="Equation" r:id="rId12" imgW="1039595" imgH="887459" progId="Equation.2">
                  <p:embed/>
                  <p:pic>
                    <p:nvPicPr>
                      <p:cNvPr id="0" name="Object 17"/>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867400" y="898525"/>
                        <a:ext cx="1100138" cy="87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44" name="Object 18">
            <a:hlinkClick r:id="" action="ppaction://ole?verb=0"/>
          </p:cNvPr>
          <p:cNvGraphicFramePr>
            <a:graphicFrameLocks/>
          </p:cNvGraphicFramePr>
          <p:nvPr/>
        </p:nvGraphicFramePr>
        <p:xfrm>
          <a:off x="5867400" y="2971800"/>
          <a:ext cx="1049338" cy="665163"/>
        </p:xfrm>
        <a:graphic>
          <a:graphicData uri="http://schemas.openxmlformats.org/presentationml/2006/ole">
            <mc:AlternateContent xmlns:mc="http://schemas.openxmlformats.org/markup-compatibility/2006">
              <mc:Choice xmlns:v="urn:schemas-microsoft-com:vml" Requires="v">
                <p:oleObj spid="_x0000_s99437" name="Equation" r:id="rId14" imgW="1064490" imgH="696987" progId="Equation.2">
                  <p:embed/>
                </p:oleObj>
              </mc:Choice>
              <mc:Fallback>
                <p:oleObj name="Equation" r:id="rId14" imgW="1064490" imgH="696987" progId="Equation.2">
                  <p:embed/>
                  <p:pic>
                    <p:nvPicPr>
                      <p:cNvPr id="0" name="Object 18"/>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867400" y="2971800"/>
                        <a:ext cx="1049338" cy="665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45" name="Object 19">
            <a:hlinkClick r:id="" action="ppaction://ole?verb=0"/>
          </p:cNvPr>
          <p:cNvGraphicFramePr>
            <a:graphicFrameLocks/>
          </p:cNvGraphicFramePr>
          <p:nvPr/>
        </p:nvGraphicFramePr>
        <p:xfrm>
          <a:off x="5867400" y="1965325"/>
          <a:ext cx="1023938" cy="681038"/>
        </p:xfrm>
        <a:graphic>
          <a:graphicData uri="http://schemas.openxmlformats.org/presentationml/2006/ole">
            <mc:AlternateContent xmlns:mc="http://schemas.openxmlformats.org/markup-compatibility/2006">
              <mc:Choice xmlns:v="urn:schemas-microsoft-com:vml" Requires="v">
                <p:oleObj spid="_x0000_s99438" name="Equation" r:id="rId16" imgW="1039145" imgH="696987" progId="Equation.2">
                  <p:embed/>
                </p:oleObj>
              </mc:Choice>
              <mc:Fallback>
                <p:oleObj name="Equation" r:id="rId16" imgW="1039145" imgH="696987" progId="Equation.2">
                  <p:embed/>
                  <p:pic>
                    <p:nvPicPr>
                      <p:cNvPr id="0" name="Object 19"/>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867400" y="1965325"/>
                        <a:ext cx="1023938" cy="68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346" name="Rectangle 20"/>
          <p:cNvSpPr>
            <a:spLocks noChangeArrowheads="1"/>
          </p:cNvSpPr>
          <p:nvPr/>
        </p:nvSpPr>
        <p:spPr bwMode="auto">
          <a:xfrm>
            <a:off x="77788" y="3811588"/>
            <a:ext cx="8836025" cy="289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400" b="1" i="1" u="none"/>
              <a:t>                            </a:t>
            </a:r>
          </a:p>
          <a:p>
            <a:r>
              <a:rPr lang="en-US" altLang="en-US" sz="400" b="1" i="1" u="none"/>
              <a:t>                             </a:t>
            </a:r>
            <a:r>
              <a:rPr lang="en-US" altLang="en-US" sz="1600" b="1" i="1" u="none"/>
              <a:t>USL </a:t>
            </a:r>
            <a:r>
              <a:rPr lang="en-US" altLang="en-US" sz="1400" b="1" u="none"/>
              <a:t>=  UPPER SPECIFICATION LIMIT 	           </a:t>
            </a:r>
            <a:r>
              <a:rPr lang="en-US" altLang="en-US" sz="1600" b="1" i="1" u="none"/>
              <a:t>LSL</a:t>
            </a:r>
            <a:r>
              <a:rPr lang="en-US" altLang="en-US" sz="1400" b="1" u="none"/>
              <a:t> =  LOWER  SPECIFICATION LIMIT </a:t>
            </a:r>
            <a:r>
              <a:rPr lang="en-US" altLang="en-US" sz="1000" b="1" u="none"/>
              <a:t>	</a:t>
            </a:r>
            <a:r>
              <a:rPr lang="en-US" altLang="en-US" sz="600" b="1" u="none"/>
              <a:t>        </a:t>
            </a:r>
          </a:p>
          <a:p>
            <a:r>
              <a:rPr lang="en-US" altLang="en-US" sz="1600" b="1" i="1" u="none"/>
              <a:t>       UCL </a:t>
            </a:r>
            <a:r>
              <a:rPr lang="en-US" altLang="en-US" sz="1400" b="1" u="none"/>
              <a:t>= UPPER STATISTICAL CONTROL LIMIT</a:t>
            </a:r>
            <a:r>
              <a:rPr lang="en-US" altLang="en-US" sz="1600" b="1" i="1" u="none"/>
              <a:t>    LCL </a:t>
            </a:r>
            <a:r>
              <a:rPr lang="en-US" altLang="en-US" sz="1400" b="1" u="none"/>
              <a:t>= LOWER STATISTICAL CONTROL LIMIT</a:t>
            </a:r>
          </a:p>
          <a:p>
            <a:r>
              <a:rPr lang="en-US" altLang="en-US" sz="1200" b="1" u="none"/>
              <a:t>	</a:t>
            </a:r>
            <a:endParaRPr lang="en-US" altLang="en-US" sz="800" b="1" u="none">
              <a:solidFill>
                <a:srgbClr val="FFFFFF"/>
              </a:solidFill>
            </a:endParaRPr>
          </a:p>
          <a:p>
            <a:r>
              <a:rPr lang="en-US" altLang="en-US" sz="1400" b="1" u="none"/>
              <a:t>	        =  GRAND AVERAGE or AVERAGE of X-Bars</a:t>
            </a:r>
          </a:p>
          <a:p>
            <a:endParaRPr lang="en-US" altLang="en-US" sz="2000" b="1" u="none"/>
          </a:p>
          <a:p>
            <a:r>
              <a:rPr lang="en-US" altLang="en-US" sz="1400" b="1" u="none"/>
              <a:t>	        =  ESTIMATED STANDARD DEVIATION FOR INDIVIDUAL MEASUREMENTS</a:t>
            </a:r>
          </a:p>
          <a:p>
            <a:endParaRPr lang="en-US" altLang="en-US" sz="2000" b="1" u="none"/>
          </a:p>
          <a:p>
            <a:r>
              <a:rPr lang="en-US" altLang="en-US" sz="1400" b="1" u="none"/>
              <a:t>	        =  ACTUAL STANDARD DEVIATION FOR INDIVIDUAL MEASUREMENTS</a:t>
            </a:r>
          </a:p>
          <a:p>
            <a:endParaRPr lang="en-US" altLang="en-US" sz="1600" b="1" u="none"/>
          </a:p>
          <a:p>
            <a:r>
              <a:rPr lang="en-US" altLang="en-US" sz="1400" b="1" u="none"/>
              <a:t>	        =  ACTUAL STANDARD DEVIATION FOR SUBGROUP AVERAGES</a:t>
            </a:r>
          </a:p>
          <a:p>
            <a:r>
              <a:rPr lang="en-US" altLang="en-US" sz="1400" b="1" u="none"/>
              <a:t>	</a:t>
            </a:r>
          </a:p>
        </p:txBody>
      </p:sp>
      <p:sp>
        <p:nvSpPr>
          <p:cNvPr id="99347" name="Rectangle 21"/>
          <p:cNvSpPr>
            <a:spLocks noChangeArrowheads="1"/>
          </p:cNvSpPr>
          <p:nvPr/>
        </p:nvSpPr>
        <p:spPr bwMode="auto">
          <a:xfrm>
            <a:off x="7164388" y="839788"/>
            <a:ext cx="15208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000" b="1" u="none">
                <a:solidFill>
                  <a:srgbClr val="FF0000"/>
                </a:solidFill>
              </a:rPr>
              <a:t>whichever</a:t>
            </a:r>
          </a:p>
          <a:p>
            <a:r>
              <a:rPr lang="en-US" altLang="en-US" sz="2000" b="1" u="none">
                <a:solidFill>
                  <a:srgbClr val="FF0000"/>
                </a:solidFill>
              </a:rPr>
              <a:t>is smaller</a:t>
            </a:r>
          </a:p>
        </p:txBody>
      </p:sp>
      <p:sp>
        <p:nvSpPr>
          <p:cNvPr id="99348" name="Rectangle 22"/>
          <p:cNvSpPr>
            <a:spLocks noChangeArrowheads="1"/>
          </p:cNvSpPr>
          <p:nvPr/>
        </p:nvSpPr>
        <p:spPr bwMode="auto">
          <a:xfrm>
            <a:off x="7164388" y="1906588"/>
            <a:ext cx="17494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000" b="1" u="none">
                <a:solidFill>
                  <a:srgbClr val="FF0000"/>
                </a:solidFill>
              </a:rPr>
              <a:t>whichever</a:t>
            </a:r>
          </a:p>
          <a:p>
            <a:r>
              <a:rPr lang="en-US" altLang="en-US" sz="2000" b="1" u="none">
                <a:solidFill>
                  <a:srgbClr val="FF0000"/>
                </a:solidFill>
              </a:rPr>
              <a:t>is smaller</a:t>
            </a:r>
          </a:p>
        </p:txBody>
      </p:sp>
      <p:sp>
        <p:nvSpPr>
          <p:cNvPr id="99349" name="Rectangle 23"/>
          <p:cNvSpPr>
            <a:spLocks noChangeArrowheads="1"/>
          </p:cNvSpPr>
          <p:nvPr/>
        </p:nvSpPr>
        <p:spPr bwMode="auto">
          <a:xfrm>
            <a:off x="7164388" y="2897188"/>
            <a:ext cx="1444625"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000" b="1" u="none">
                <a:solidFill>
                  <a:srgbClr val="FF0000"/>
                </a:solidFill>
              </a:rPr>
              <a:t>whichever</a:t>
            </a:r>
          </a:p>
          <a:p>
            <a:r>
              <a:rPr lang="en-US" altLang="en-US" sz="2000" b="1" u="none">
                <a:solidFill>
                  <a:srgbClr val="FF0000"/>
                </a:solidFill>
              </a:rPr>
              <a:t>is smaller</a:t>
            </a:r>
          </a:p>
        </p:txBody>
      </p:sp>
      <p:graphicFrame>
        <p:nvGraphicFramePr>
          <p:cNvPr id="99350" name="Object 24">
            <a:hlinkClick r:id="" action="ppaction://ole?verb=0"/>
          </p:cNvPr>
          <p:cNvGraphicFramePr>
            <a:graphicFrameLocks/>
          </p:cNvGraphicFramePr>
          <p:nvPr/>
        </p:nvGraphicFramePr>
        <p:xfrm>
          <a:off x="990600" y="4632325"/>
          <a:ext cx="198438" cy="261938"/>
        </p:xfrm>
        <a:graphic>
          <a:graphicData uri="http://schemas.openxmlformats.org/presentationml/2006/ole">
            <mc:AlternateContent xmlns:mc="http://schemas.openxmlformats.org/markup-compatibility/2006">
              <mc:Choice xmlns:v="urn:schemas-microsoft-com:vml" Requires="v">
                <p:oleObj spid="_x0000_s99439" name="Equation" r:id="rId18" imgW="214319" imgH="277354" progId="Equation.2">
                  <p:embed/>
                </p:oleObj>
              </mc:Choice>
              <mc:Fallback>
                <p:oleObj name="Equation" r:id="rId18" imgW="214319" imgH="277354" progId="Equation.2">
                  <p:embed/>
                  <p:pic>
                    <p:nvPicPr>
                      <p:cNvPr id="0" name="Object 24"/>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90600" y="4632325"/>
                        <a:ext cx="198438"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51" name="Object 25">
            <a:hlinkClick r:id="" action="ppaction://ole?verb=0"/>
          </p:cNvPr>
          <p:cNvGraphicFramePr>
            <a:graphicFrameLocks/>
          </p:cNvGraphicFramePr>
          <p:nvPr/>
        </p:nvGraphicFramePr>
        <p:xfrm>
          <a:off x="1524000" y="1508125"/>
          <a:ext cx="96838" cy="249238"/>
        </p:xfrm>
        <a:graphic>
          <a:graphicData uri="http://schemas.openxmlformats.org/presentationml/2006/ole">
            <mc:AlternateContent xmlns:mc="http://schemas.openxmlformats.org/markup-compatibility/2006">
              <mc:Choice xmlns:v="urn:schemas-microsoft-com:vml" Requires="v">
                <p:oleObj spid="_x0000_s99440" name="Equation" r:id="rId20" imgW="113316" imgH="264405" progId="Equation.2">
                  <p:embed/>
                </p:oleObj>
              </mc:Choice>
              <mc:Fallback>
                <p:oleObj name="Equation" r:id="rId20" imgW="113316" imgH="264405" progId="Equation.2">
                  <p:embed/>
                  <p:pic>
                    <p:nvPicPr>
                      <p:cNvPr id="0" name="Object 25"/>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524000" y="1508125"/>
                        <a:ext cx="96838" cy="249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52" name="Object 26">
            <a:hlinkClick r:id="" action="ppaction://ole?verb=0"/>
          </p:cNvPr>
          <p:cNvGraphicFramePr>
            <a:graphicFrameLocks/>
          </p:cNvGraphicFramePr>
          <p:nvPr/>
        </p:nvGraphicFramePr>
        <p:xfrm>
          <a:off x="974725" y="4983163"/>
          <a:ext cx="309563" cy="514350"/>
        </p:xfrm>
        <a:graphic>
          <a:graphicData uri="http://schemas.openxmlformats.org/presentationml/2006/ole">
            <mc:AlternateContent xmlns:mc="http://schemas.openxmlformats.org/markup-compatibility/2006">
              <mc:Choice xmlns:v="urn:schemas-microsoft-com:vml" Requires="v">
                <p:oleObj spid="_x0000_s99441" name="Equation" r:id="rId22" imgW="316128" imgH="518450" progId="Equation.2">
                  <p:embed/>
                </p:oleObj>
              </mc:Choice>
              <mc:Fallback>
                <p:oleObj name="Equation" r:id="rId22" imgW="316128" imgH="518450" progId="Equation.2">
                  <p:embed/>
                  <p:pic>
                    <p:nvPicPr>
                      <p:cNvPr id="0" name="Object 26"/>
                      <p:cNvPicPr>
                        <a:picLocks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974725" y="4983163"/>
                        <a:ext cx="309563"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53" name="Object 27">
            <a:hlinkClick r:id="" action="ppaction://ole?verb=0"/>
          </p:cNvPr>
          <p:cNvGraphicFramePr>
            <a:graphicFrameLocks/>
          </p:cNvGraphicFramePr>
          <p:nvPr/>
        </p:nvGraphicFramePr>
        <p:xfrm>
          <a:off x="974725" y="6172200"/>
          <a:ext cx="287338" cy="249238"/>
        </p:xfrm>
        <a:graphic>
          <a:graphicData uri="http://schemas.openxmlformats.org/presentationml/2006/ole">
            <mc:AlternateContent xmlns:mc="http://schemas.openxmlformats.org/markup-compatibility/2006">
              <mc:Choice xmlns:v="urn:schemas-microsoft-com:vml" Requires="v">
                <p:oleObj spid="_x0000_s99442" name="Equation" r:id="rId24" imgW="302959" imgH="265089" progId="Equation.2">
                  <p:embed/>
                </p:oleObj>
              </mc:Choice>
              <mc:Fallback>
                <p:oleObj name="Equation" r:id="rId24" imgW="302959" imgH="265089" progId="Equation.2">
                  <p:embed/>
                  <p:pic>
                    <p:nvPicPr>
                      <p:cNvPr id="0" name="Object 27"/>
                      <p:cNvPicPr>
                        <a:picLocks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974725" y="6172200"/>
                        <a:ext cx="287338" cy="249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9354" name="Object 28">
            <a:hlinkClick r:id="" action="ppaction://ole?verb=0"/>
          </p:cNvPr>
          <p:cNvGraphicFramePr>
            <a:graphicFrameLocks/>
          </p:cNvGraphicFramePr>
          <p:nvPr/>
        </p:nvGraphicFramePr>
        <p:xfrm>
          <a:off x="974725" y="5668963"/>
          <a:ext cx="300038" cy="249237"/>
        </p:xfrm>
        <a:graphic>
          <a:graphicData uri="http://schemas.openxmlformats.org/presentationml/2006/ole">
            <mc:AlternateContent xmlns:mc="http://schemas.openxmlformats.org/markup-compatibility/2006">
              <mc:Choice xmlns:v="urn:schemas-microsoft-com:vml" Requires="v">
                <p:oleObj spid="_x0000_s99443" name="Equation" r:id="rId26" imgW="315582" imgH="265089" progId="Equation.2">
                  <p:embed/>
                </p:oleObj>
              </mc:Choice>
              <mc:Fallback>
                <p:oleObj name="Equation" r:id="rId26" imgW="315582" imgH="265089" progId="Equation.2">
                  <p:embed/>
                  <p:pic>
                    <p:nvPicPr>
                      <p:cNvPr id="0" name="Object 28"/>
                      <p:cNvPicPr>
                        <a:picLocks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974725" y="5668963"/>
                        <a:ext cx="300038" cy="24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9355" name="Rectangle 29"/>
          <p:cNvSpPr>
            <a:spLocks noChangeArrowheads="1"/>
          </p:cNvSpPr>
          <p:nvPr/>
        </p:nvSpPr>
        <p:spPr bwMode="auto">
          <a:xfrm>
            <a:off x="382588" y="3278188"/>
            <a:ext cx="152082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400" b="1" u="none"/>
              <a:t>Where:</a:t>
            </a:r>
          </a:p>
        </p:txBody>
      </p:sp>
      <p:sp>
        <p:nvSpPr>
          <p:cNvPr id="99356" name="Rectangle 30"/>
          <p:cNvSpPr>
            <a:spLocks noChangeArrowheads="1"/>
          </p:cNvSpPr>
          <p:nvPr/>
        </p:nvSpPr>
        <p:spPr bwMode="auto">
          <a:xfrm>
            <a:off x="4878388" y="1052513"/>
            <a:ext cx="98742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400" b="1" u="none">
                <a:solidFill>
                  <a:srgbClr val="FFFFFF"/>
                </a:solidFill>
              </a:rPr>
              <a:t>    </a:t>
            </a:r>
            <a:r>
              <a:rPr lang="en-US" altLang="en-US" sz="2400" b="1" i="1" u="none">
                <a:solidFill>
                  <a:schemeClr val="accent2"/>
                </a:solidFill>
              </a:rPr>
              <a:t>or</a:t>
            </a:r>
          </a:p>
        </p:txBody>
      </p:sp>
      <p:sp>
        <p:nvSpPr>
          <p:cNvPr id="99357" name="Rectangle 31"/>
          <p:cNvSpPr>
            <a:spLocks noChangeArrowheads="1"/>
          </p:cNvSpPr>
          <p:nvPr/>
        </p:nvSpPr>
        <p:spPr bwMode="auto">
          <a:xfrm>
            <a:off x="4878388" y="2043113"/>
            <a:ext cx="91122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400" b="1" u="none">
                <a:solidFill>
                  <a:srgbClr val="FFFFFF"/>
                </a:solidFill>
              </a:rPr>
              <a:t>    </a:t>
            </a:r>
            <a:r>
              <a:rPr lang="en-US" altLang="en-US" sz="2400" b="1" i="1" u="none">
                <a:solidFill>
                  <a:schemeClr val="accent2"/>
                </a:solidFill>
              </a:rPr>
              <a:t>or</a:t>
            </a:r>
          </a:p>
        </p:txBody>
      </p:sp>
      <p:sp>
        <p:nvSpPr>
          <p:cNvPr id="99358" name="Rectangle 32"/>
          <p:cNvSpPr>
            <a:spLocks noChangeArrowheads="1"/>
          </p:cNvSpPr>
          <p:nvPr/>
        </p:nvSpPr>
        <p:spPr bwMode="auto">
          <a:xfrm>
            <a:off x="4878388" y="2957513"/>
            <a:ext cx="987425"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400" b="1" u="none">
                <a:solidFill>
                  <a:srgbClr val="FFFFFF"/>
                </a:solidFill>
              </a:rPr>
              <a:t>    </a:t>
            </a:r>
            <a:r>
              <a:rPr lang="en-US" altLang="en-US" sz="2400" b="1" i="1" u="none">
                <a:solidFill>
                  <a:schemeClr val="accent2"/>
                </a:solidFill>
              </a:rPr>
              <a:t>or</a:t>
            </a:r>
          </a:p>
        </p:txBody>
      </p:sp>
      <p:sp>
        <p:nvSpPr>
          <p:cNvPr id="99359" name="Rectangle 33"/>
          <p:cNvSpPr>
            <a:spLocks noGrp="1" noChangeArrowheads="1"/>
          </p:cNvSpPr>
          <p:nvPr>
            <p:ph type="title" idx="4294967295"/>
          </p:nvPr>
        </p:nvSpPr>
        <p:spPr>
          <a:xfrm>
            <a:off x="685800" y="0"/>
            <a:ext cx="7772400" cy="914400"/>
          </a:xfrm>
        </p:spPr>
        <p:txBody>
          <a:bodyPr/>
          <a:lstStyle/>
          <a:p>
            <a:pPr eaLnBrk="1" hangingPunct="1"/>
            <a:r>
              <a:rPr lang="en-US" altLang="en-US" sz="4000"/>
              <a:t>Formulas for Capability Indices</a:t>
            </a: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19" descr="capability 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8839200" cy="671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5" name="Rectangle 3"/>
          <p:cNvSpPr>
            <a:spLocks noChangeArrowheads="1"/>
          </p:cNvSpPr>
          <p:nvPr/>
        </p:nvSpPr>
        <p:spPr bwMode="auto">
          <a:xfrm>
            <a:off x="685800" y="914400"/>
            <a:ext cx="6248400" cy="69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r>
              <a:rPr lang="en-US" altLang="en-US" sz="2000" b="1" u="none">
                <a:solidFill>
                  <a:srgbClr val="114FFB"/>
                </a:solidFill>
              </a:rPr>
              <a:t>Capable Process (virtually all output is centered &amp; within the specifications)</a:t>
            </a:r>
          </a:p>
        </p:txBody>
      </p:sp>
      <p:sp>
        <p:nvSpPr>
          <p:cNvPr id="100356" name="Rectangle 4"/>
          <p:cNvSpPr>
            <a:spLocks noChangeArrowheads="1"/>
          </p:cNvSpPr>
          <p:nvPr/>
        </p:nvSpPr>
        <p:spPr bwMode="auto">
          <a:xfrm>
            <a:off x="609600" y="1752600"/>
            <a:ext cx="17621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1800" b="1" u="none"/>
              <a:t>Lower</a:t>
            </a:r>
          </a:p>
          <a:p>
            <a:pPr algn="ctr"/>
            <a:r>
              <a:rPr lang="en-US" altLang="en-US" sz="1800" b="1" u="none"/>
              <a:t>Specification</a:t>
            </a:r>
          </a:p>
          <a:p>
            <a:pPr algn="ctr"/>
            <a:r>
              <a:rPr lang="en-US" altLang="en-US" sz="1800" b="1" u="none"/>
              <a:t>Limit</a:t>
            </a:r>
          </a:p>
          <a:p>
            <a:pPr algn="ctr"/>
            <a:r>
              <a:rPr lang="en-US" altLang="en-US" sz="1800" b="1" u="none"/>
              <a:t>(LSL)</a:t>
            </a:r>
          </a:p>
        </p:txBody>
      </p:sp>
      <p:sp>
        <p:nvSpPr>
          <p:cNvPr id="100357" name="Rectangle 5"/>
          <p:cNvSpPr>
            <a:spLocks noChangeArrowheads="1"/>
          </p:cNvSpPr>
          <p:nvPr/>
        </p:nvSpPr>
        <p:spPr bwMode="auto">
          <a:xfrm>
            <a:off x="2514600" y="1752600"/>
            <a:ext cx="176212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1800" b="1" u="none"/>
              <a:t>Upper</a:t>
            </a:r>
          </a:p>
          <a:p>
            <a:pPr algn="ctr"/>
            <a:r>
              <a:rPr lang="en-US" altLang="en-US" sz="1800" b="1" u="none"/>
              <a:t>Specification</a:t>
            </a:r>
          </a:p>
          <a:p>
            <a:pPr algn="ctr"/>
            <a:r>
              <a:rPr lang="en-US" altLang="en-US" sz="1800" b="1" u="none"/>
              <a:t>Limit</a:t>
            </a:r>
          </a:p>
          <a:p>
            <a:pPr algn="ctr"/>
            <a:r>
              <a:rPr lang="en-US" altLang="en-US" sz="1800" b="1" u="none"/>
              <a:t>(USL)</a:t>
            </a:r>
          </a:p>
        </p:txBody>
      </p:sp>
      <p:sp>
        <p:nvSpPr>
          <p:cNvPr id="100358" name="Rectangle 6"/>
          <p:cNvSpPr>
            <a:spLocks noChangeArrowheads="1"/>
          </p:cNvSpPr>
          <p:nvPr/>
        </p:nvSpPr>
        <p:spPr bwMode="auto">
          <a:xfrm>
            <a:off x="1143000" y="3657600"/>
            <a:ext cx="6889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1800" b="1" u="none"/>
              <a:t>Size</a:t>
            </a:r>
          </a:p>
        </p:txBody>
      </p:sp>
      <p:sp>
        <p:nvSpPr>
          <p:cNvPr id="100359" name="Rectangle 7"/>
          <p:cNvSpPr>
            <a:spLocks noChangeArrowheads="1"/>
          </p:cNvSpPr>
          <p:nvPr/>
        </p:nvSpPr>
        <p:spPr bwMode="auto">
          <a:xfrm>
            <a:off x="1219200" y="6019800"/>
            <a:ext cx="6381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1800" b="1" u="none"/>
              <a:t>Size</a:t>
            </a:r>
          </a:p>
        </p:txBody>
      </p:sp>
      <p:sp>
        <p:nvSpPr>
          <p:cNvPr id="100360" name="Rectangle 8"/>
          <p:cNvSpPr>
            <a:spLocks noChangeArrowheads="1"/>
          </p:cNvSpPr>
          <p:nvPr/>
        </p:nvSpPr>
        <p:spPr bwMode="auto">
          <a:xfrm>
            <a:off x="4724400" y="3657600"/>
            <a:ext cx="6381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1800" b="1" u="none"/>
              <a:t>Size</a:t>
            </a:r>
          </a:p>
        </p:txBody>
      </p:sp>
      <p:sp>
        <p:nvSpPr>
          <p:cNvPr id="100361" name="Rectangle 9"/>
          <p:cNvSpPr>
            <a:spLocks noChangeArrowheads="1"/>
          </p:cNvSpPr>
          <p:nvPr/>
        </p:nvSpPr>
        <p:spPr bwMode="auto">
          <a:xfrm>
            <a:off x="4572000" y="6019800"/>
            <a:ext cx="83502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1800" b="1" u="none"/>
              <a:t>Size</a:t>
            </a:r>
          </a:p>
        </p:txBody>
      </p:sp>
      <p:sp>
        <p:nvSpPr>
          <p:cNvPr id="100362" name="Rectangle 10"/>
          <p:cNvSpPr>
            <a:spLocks noChangeArrowheads="1"/>
          </p:cNvSpPr>
          <p:nvPr/>
        </p:nvSpPr>
        <p:spPr bwMode="auto">
          <a:xfrm>
            <a:off x="4876800" y="2362200"/>
            <a:ext cx="7810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t>(</a:t>
            </a:r>
            <a:r>
              <a:rPr lang="en-US" altLang="en-US" sz="1800" b="1" u="none"/>
              <a:t>LSL</a:t>
            </a:r>
            <a:r>
              <a:rPr lang="en-US" altLang="en-US" sz="2000" b="1" u="none"/>
              <a:t>)</a:t>
            </a:r>
          </a:p>
        </p:txBody>
      </p:sp>
      <p:sp>
        <p:nvSpPr>
          <p:cNvPr id="100363" name="Rectangle 11"/>
          <p:cNvSpPr>
            <a:spLocks noChangeArrowheads="1"/>
          </p:cNvSpPr>
          <p:nvPr/>
        </p:nvSpPr>
        <p:spPr bwMode="auto">
          <a:xfrm>
            <a:off x="6400800" y="2362200"/>
            <a:ext cx="8064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t>(</a:t>
            </a:r>
            <a:r>
              <a:rPr lang="en-US" altLang="en-US" sz="1800" b="1" u="none"/>
              <a:t>USL</a:t>
            </a:r>
            <a:r>
              <a:rPr lang="en-US" altLang="en-US" sz="2000" b="1" u="none"/>
              <a:t>)</a:t>
            </a:r>
          </a:p>
        </p:txBody>
      </p:sp>
      <p:sp>
        <p:nvSpPr>
          <p:cNvPr id="100364" name="Rectangle 12"/>
          <p:cNvSpPr>
            <a:spLocks noChangeArrowheads="1"/>
          </p:cNvSpPr>
          <p:nvPr/>
        </p:nvSpPr>
        <p:spPr bwMode="auto">
          <a:xfrm>
            <a:off x="1295400" y="4876800"/>
            <a:ext cx="7810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t>(</a:t>
            </a:r>
            <a:r>
              <a:rPr lang="en-US" altLang="en-US" sz="1800" b="1" u="none"/>
              <a:t>LSL</a:t>
            </a:r>
            <a:r>
              <a:rPr lang="en-US" altLang="en-US" sz="2000" b="1" u="none"/>
              <a:t>)</a:t>
            </a:r>
          </a:p>
        </p:txBody>
      </p:sp>
      <p:sp>
        <p:nvSpPr>
          <p:cNvPr id="100365" name="Rectangle 13"/>
          <p:cNvSpPr>
            <a:spLocks noChangeArrowheads="1"/>
          </p:cNvSpPr>
          <p:nvPr/>
        </p:nvSpPr>
        <p:spPr bwMode="auto">
          <a:xfrm>
            <a:off x="2819400" y="4876800"/>
            <a:ext cx="8064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t>(</a:t>
            </a:r>
            <a:r>
              <a:rPr lang="en-US" altLang="en-US" sz="1800" b="1" u="none"/>
              <a:t>USL</a:t>
            </a:r>
            <a:r>
              <a:rPr lang="en-US" altLang="en-US" sz="2000" b="1" u="none"/>
              <a:t>)</a:t>
            </a:r>
          </a:p>
        </p:txBody>
      </p:sp>
      <p:sp>
        <p:nvSpPr>
          <p:cNvPr id="100366" name="Rectangle 14"/>
          <p:cNvSpPr>
            <a:spLocks noChangeArrowheads="1"/>
          </p:cNvSpPr>
          <p:nvPr/>
        </p:nvSpPr>
        <p:spPr bwMode="auto">
          <a:xfrm>
            <a:off x="4800600" y="4876800"/>
            <a:ext cx="7810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t>(</a:t>
            </a:r>
            <a:r>
              <a:rPr lang="en-US" altLang="en-US" sz="1800" b="1" u="none"/>
              <a:t>LSL</a:t>
            </a:r>
            <a:r>
              <a:rPr lang="en-US" altLang="en-US" sz="2000" b="1" u="none"/>
              <a:t>)</a:t>
            </a:r>
          </a:p>
        </p:txBody>
      </p:sp>
      <p:sp>
        <p:nvSpPr>
          <p:cNvPr id="100367" name="Rectangle 15"/>
          <p:cNvSpPr>
            <a:spLocks noChangeArrowheads="1"/>
          </p:cNvSpPr>
          <p:nvPr/>
        </p:nvSpPr>
        <p:spPr bwMode="auto">
          <a:xfrm>
            <a:off x="6400800" y="4876800"/>
            <a:ext cx="858838"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t>(</a:t>
            </a:r>
            <a:r>
              <a:rPr lang="en-US" altLang="en-US" sz="1800" b="1" u="none"/>
              <a:t>USL</a:t>
            </a:r>
            <a:r>
              <a:rPr lang="en-US" altLang="en-US" sz="2000" b="1" u="none"/>
              <a:t>)</a:t>
            </a:r>
          </a:p>
        </p:txBody>
      </p:sp>
      <p:sp>
        <p:nvSpPr>
          <p:cNvPr id="100368" name="Rectangle 16"/>
          <p:cNvSpPr>
            <a:spLocks noChangeArrowheads="1"/>
          </p:cNvSpPr>
          <p:nvPr/>
        </p:nvSpPr>
        <p:spPr bwMode="auto">
          <a:xfrm>
            <a:off x="0" y="4191000"/>
            <a:ext cx="883920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a:r>
              <a:rPr lang="en-US" altLang="en-US" sz="2000" b="1" u="none">
                <a:solidFill>
                  <a:srgbClr val="FF0000"/>
                </a:solidFill>
              </a:rPr>
              <a:t>Non-Capable Process (output is produced beyond one/both specs.)</a:t>
            </a:r>
          </a:p>
        </p:txBody>
      </p:sp>
      <p:sp>
        <p:nvSpPr>
          <p:cNvPr id="100369" name="Rectangle 17"/>
          <p:cNvSpPr>
            <a:spLocks noGrp="1" noChangeArrowheads="1"/>
          </p:cNvSpPr>
          <p:nvPr>
            <p:ph type="title" idx="4294967295"/>
          </p:nvPr>
        </p:nvSpPr>
        <p:spPr>
          <a:xfrm>
            <a:off x="685800" y="0"/>
            <a:ext cx="7772400" cy="1143000"/>
          </a:xfrm>
        </p:spPr>
        <p:txBody>
          <a:bodyPr/>
          <a:lstStyle/>
          <a:p>
            <a:pPr algn="l" eaLnBrk="1" hangingPunct="1"/>
            <a:r>
              <a:rPr lang="en-US" altLang="en-US" sz="4000"/>
              <a:t>Process Capability</a:t>
            </a:r>
          </a:p>
        </p:txBody>
      </p:sp>
      <p:sp>
        <p:nvSpPr>
          <p:cNvPr id="100370" name="Text Box 18"/>
          <p:cNvSpPr txBox="1">
            <a:spLocks noChangeArrowheads="1"/>
          </p:cNvSpPr>
          <p:nvPr/>
        </p:nvSpPr>
        <p:spPr bwMode="auto">
          <a:xfrm>
            <a:off x="2286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100371" name="Text Box 20"/>
          <p:cNvSpPr txBox="1">
            <a:spLocks noChangeArrowheads="1"/>
          </p:cNvSpPr>
          <p:nvPr/>
        </p:nvSpPr>
        <p:spPr bwMode="auto">
          <a:xfrm>
            <a:off x="6781800" y="6324600"/>
            <a:ext cx="220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Process Capability</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2787650" y="1709738"/>
            <a:ext cx="4483100" cy="41783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01379" name="Rectangle 3"/>
          <p:cNvSpPr>
            <a:spLocks noChangeArrowheads="1"/>
          </p:cNvSpPr>
          <p:nvPr/>
        </p:nvSpPr>
        <p:spPr bwMode="auto">
          <a:xfrm>
            <a:off x="844550" y="1404938"/>
            <a:ext cx="2044700" cy="97790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101380" name="Object 4">
            <a:hlinkClick r:id="" action="ppaction://ole?verb=0"/>
          </p:cNvPr>
          <p:cNvGraphicFramePr>
            <a:graphicFrameLocks/>
          </p:cNvGraphicFramePr>
          <p:nvPr/>
        </p:nvGraphicFramePr>
        <p:xfrm>
          <a:off x="3276600" y="1947863"/>
          <a:ext cx="3413125" cy="757237"/>
        </p:xfrm>
        <a:graphic>
          <a:graphicData uri="http://schemas.openxmlformats.org/presentationml/2006/ole">
            <mc:AlternateContent xmlns:mc="http://schemas.openxmlformats.org/markup-compatibility/2006">
              <mc:Choice xmlns:v="urn:schemas-microsoft-com:vml" Requires="v">
                <p:oleObj spid="_x0000_s101425" name="Equation" r:id="rId4" imgW="3427512" imgH="774364" progId="Equation.2">
                  <p:embed/>
                </p:oleObj>
              </mc:Choice>
              <mc:Fallback>
                <p:oleObj name="Equation" r:id="rId4" imgW="3427512" imgH="774364" progId="Equation.2">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1947863"/>
                        <a:ext cx="3413125"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1" name="Object 5">
            <a:hlinkClick r:id="" action="ppaction://ole?verb=0"/>
          </p:cNvPr>
          <p:cNvGraphicFramePr>
            <a:graphicFrameLocks/>
          </p:cNvGraphicFramePr>
          <p:nvPr/>
        </p:nvGraphicFramePr>
        <p:xfrm>
          <a:off x="3246438" y="3059113"/>
          <a:ext cx="3068637" cy="731837"/>
        </p:xfrm>
        <a:graphic>
          <a:graphicData uri="http://schemas.openxmlformats.org/presentationml/2006/ole">
            <mc:AlternateContent xmlns:mc="http://schemas.openxmlformats.org/markup-compatibility/2006">
              <mc:Choice xmlns:v="urn:schemas-microsoft-com:vml" Requires="v">
                <p:oleObj spid="_x0000_s101426" name="Equation" r:id="rId6" imgW="3083423" imgH="748650" progId="Equation.2">
                  <p:embed/>
                </p:oleObj>
              </mc:Choice>
              <mc:Fallback>
                <p:oleObj name="Equation" r:id="rId6" imgW="3083423" imgH="748650" progId="Equation.2">
                  <p:embed/>
                  <p:pic>
                    <p:nvPicPr>
                      <p:cNvPr id="0" name="Object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46438" y="3059113"/>
                        <a:ext cx="3068637" cy="73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2" name="Object 6">
            <a:hlinkClick r:id="" action="ppaction://ole?verb=0"/>
          </p:cNvPr>
          <p:cNvGraphicFramePr>
            <a:graphicFrameLocks/>
          </p:cNvGraphicFramePr>
          <p:nvPr/>
        </p:nvGraphicFramePr>
        <p:xfrm>
          <a:off x="3260725" y="4125913"/>
          <a:ext cx="1709738" cy="566737"/>
        </p:xfrm>
        <a:graphic>
          <a:graphicData uri="http://schemas.openxmlformats.org/presentationml/2006/ole">
            <mc:AlternateContent xmlns:mc="http://schemas.openxmlformats.org/markup-compatibility/2006">
              <mc:Choice xmlns:v="urn:schemas-microsoft-com:vml" Requires="v">
                <p:oleObj spid="_x0000_s101427" name="Equation" r:id="rId8" imgW="1724954" imgH="583440" progId="Equation.2">
                  <p:embed/>
                </p:oleObj>
              </mc:Choice>
              <mc:Fallback>
                <p:oleObj name="Equation" r:id="rId8" imgW="1724954" imgH="583440" progId="Equation.2">
                  <p:embed/>
                  <p:pic>
                    <p:nvPicPr>
                      <p:cNvPr id="0" name="Object 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60725" y="4125913"/>
                        <a:ext cx="1709738" cy="566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3" name="Object 7">
            <a:hlinkClick r:id="" action="ppaction://ole?verb=0"/>
          </p:cNvPr>
          <p:cNvGraphicFramePr>
            <a:graphicFrameLocks/>
          </p:cNvGraphicFramePr>
          <p:nvPr/>
        </p:nvGraphicFramePr>
        <p:xfrm>
          <a:off x="3255963" y="5268913"/>
          <a:ext cx="1239837" cy="212725"/>
        </p:xfrm>
        <a:graphic>
          <a:graphicData uri="http://schemas.openxmlformats.org/presentationml/2006/ole">
            <mc:AlternateContent xmlns:mc="http://schemas.openxmlformats.org/markup-compatibility/2006">
              <mc:Choice xmlns:v="urn:schemas-microsoft-com:vml" Requires="v">
                <p:oleObj spid="_x0000_s101428" name="Equation" r:id="rId10" imgW="1255665" imgH="228303" progId="Equation.2">
                  <p:embed/>
                </p:oleObj>
              </mc:Choice>
              <mc:Fallback>
                <p:oleObj name="Equation" r:id="rId10" imgW="1255665" imgH="228303" progId="Equation.2">
                  <p:embed/>
                  <p:pic>
                    <p:nvPicPr>
                      <p:cNvPr id="0" name="Object 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55963" y="5268913"/>
                        <a:ext cx="1239837"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4" name="Object 8">
            <a:hlinkClick r:id="" action="ppaction://ole?verb=0"/>
          </p:cNvPr>
          <p:cNvGraphicFramePr>
            <a:graphicFrameLocks/>
          </p:cNvGraphicFramePr>
          <p:nvPr/>
        </p:nvGraphicFramePr>
        <p:xfrm>
          <a:off x="6172200" y="3733800"/>
          <a:ext cx="1676400" cy="2541588"/>
        </p:xfrm>
        <a:graphic>
          <a:graphicData uri="http://schemas.openxmlformats.org/presentationml/2006/ole">
            <mc:AlternateContent xmlns:mc="http://schemas.openxmlformats.org/markup-compatibility/2006">
              <mc:Choice xmlns:v="urn:schemas-microsoft-com:vml" Requires="v">
                <p:oleObj spid="_x0000_s101429" name="Clip" r:id="rId12" imgW="2735263" imgH="5105400" progId="MS_ClipArt_Gallery.2">
                  <p:embed/>
                </p:oleObj>
              </mc:Choice>
              <mc:Fallback>
                <p:oleObj name="Clip" r:id="rId12" imgW="2735263" imgH="5105400" progId="MS_ClipArt_Gallery.2">
                  <p:embed/>
                  <p:pic>
                    <p:nvPicPr>
                      <p:cNvPr id="0" name="Object 8"/>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172200" y="3733800"/>
                        <a:ext cx="1676400" cy="254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5" name="Object 9">
            <a:hlinkClick r:id="" action="ppaction://ole?verb=0"/>
          </p:cNvPr>
          <p:cNvGraphicFramePr>
            <a:graphicFrameLocks/>
          </p:cNvGraphicFramePr>
          <p:nvPr/>
        </p:nvGraphicFramePr>
        <p:xfrm>
          <a:off x="914400" y="1520825"/>
          <a:ext cx="1608138" cy="782638"/>
        </p:xfrm>
        <a:graphic>
          <a:graphicData uri="http://schemas.openxmlformats.org/presentationml/2006/ole">
            <mc:AlternateContent xmlns:mc="http://schemas.openxmlformats.org/markup-compatibility/2006">
              <mc:Choice xmlns:v="urn:schemas-microsoft-com:vml" Requires="v">
                <p:oleObj spid="_x0000_s101430" name="Equation" r:id="rId14" imgW="1623486" imgH="799060" progId="Equation.2">
                  <p:embed/>
                </p:oleObj>
              </mc:Choice>
              <mc:Fallback>
                <p:oleObj name="Equation" r:id="rId14" imgW="1623486" imgH="799060" progId="Equation.2">
                  <p:embed/>
                  <p:pic>
                    <p:nvPicPr>
                      <p:cNvPr id="0" name="Object 9"/>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14400" y="1520825"/>
                        <a:ext cx="1608138" cy="782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1386" name="Rectangle 10"/>
          <p:cNvSpPr>
            <a:spLocks noGrp="1" noChangeArrowheads="1"/>
          </p:cNvSpPr>
          <p:nvPr>
            <p:ph type="title" idx="4294967295"/>
          </p:nvPr>
        </p:nvSpPr>
        <p:spPr>
          <a:xfrm>
            <a:off x="495300" y="304800"/>
            <a:ext cx="8153400" cy="1143000"/>
          </a:xfrm>
        </p:spPr>
        <p:txBody>
          <a:bodyPr/>
          <a:lstStyle/>
          <a:p>
            <a:pPr eaLnBrk="1" hangingPunct="1"/>
            <a:r>
              <a:rPr lang="en-US" altLang="en-US" sz="4000"/>
              <a:t>Example Calculation CP</a:t>
            </a:r>
          </a:p>
        </p:txBody>
      </p:sp>
      <p:sp>
        <p:nvSpPr>
          <p:cNvPr id="101387" name="Text Box 12"/>
          <p:cNvSpPr txBox="1">
            <a:spLocks noChangeArrowheads="1"/>
          </p:cNvSpPr>
          <p:nvPr/>
        </p:nvSpPr>
        <p:spPr bwMode="auto">
          <a:xfrm>
            <a:off x="2286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101388" name="Text Box 13"/>
          <p:cNvSpPr txBox="1">
            <a:spLocks noChangeArrowheads="1"/>
          </p:cNvSpPr>
          <p:nvPr/>
        </p:nvSpPr>
        <p:spPr bwMode="auto">
          <a:xfrm>
            <a:off x="6781800" y="6324600"/>
            <a:ext cx="220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Process Capability</a:t>
            </a: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1111250" y="1981200"/>
            <a:ext cx="6921500" cy="41021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02403" name="Rectangle 3"/>
          <p:cNvSpPr>
            <a:spLocks noChangeArrowheads="1"/>
          </p:cNvSpPr>
          <p:nvPr/>
        </p:nvSpPr>
        <p:spPr bwMode="auto">
          <a:xfrm>
            <a:off x="730250" y="1066800"/>
            <a:ext cx="1816100" cy="105410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102404" name="Object 4">
            <a:hlinkClick r:id="" action="ppaction://ole?verb=0"/>
          </p:cNvPr>
          <p:cNvGraphicFramePr>
            <a:graphicFrameLocks/>
          </p:cNvGraphicFramePr>
          <p:nvPr/>
        </p:nvGraphicFramePr>
        <p:xfrm>
          <a:off x="1752600" y="2133600"/>
          <a:ext cx="2819400" cy="838200"/>
        </p:xfrm>
        <a:graphic>
          <a:graphicData uri="http://schemas.openxmlformats.org/presentationml/2006/ole">
            <mc:AlternateContent xmlns:mc="http://schemas.openxmlformats.org/markup-compatibility/2006">
              <mc:Choice xmlns:v="urn:schemas-microsoft-com:vml" Requires="v">
                <p:oleObj spid="_x0000_s102470" name="Equation" r:id="rId4" imgW="1536700" imgH="431800" progId="Equation.3">
                  <p:embed/>
                </p:oleObj>
              </mc:Choice>
              <mc:Fallback>
                <p:oleObj name="Equation" r:id="rId4" imgW="1536700" imgH="431800" progId="Equation.3">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2133600"/>
                        <a:ext cx="2819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05" name="Object 5">
            <a:hlinkClick r:id="" action="ppaction://ole?verb=0"/>
          </p:cNvPr>
          <p:cNvGraphicFramePr>
            <a:graphicFrameLocks/>
          </p:cNvGraphicFramePr>
          <p:nvPr/>
        </p:nvGraphicFramePr>
        <p:xfrm>
          <a:off x="5029200" y="2133600"/>
          <a:ext cx="2514600" cy="762000"/>
        </p:xfrm>
        <a:graphic>
          <a:graphicData uri="http://schemas.openxmlformats.org/presentationml/2006/ole">
            <mc:AlternateContent xmlns:mc="http://schemas.openxmlformats.org/markup-compatibility/2006">
              <mc:Choice xmlns:v="urn:schemas-microsoft-com:vml" Requires="v">
                <p:oleObj spid="_x0000_s102471" name="Equation" r:id="rId6" imgW="1396394" imgH="444307" progId="Equation.3">
                  <p:embed/>
                </p:oleObj>
              </mc:Choice>
              <mc:Fallback>
                <p:oleObj name="Equation" r:id="rId6" imgW="1396394" imgH="444307" progId="Equation.3">
                  <p:embed/>
                  <p:pic>
                    <p:nvPicPr>
                      <p:cNvPr id="0" name="Object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29200" y="2133600"/>
                        <a:ext cx="25146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06" name="Object 6">
            <a:hlinkClick r:id="" action="ppaction://ole?verb=0"/>
          </p:cNvPr>
          <p:cNvGraphicFramePr>
            <a:graphicFrameLocks/>
          </p:cNvGraphicFramePr>
          <p:nvPr/>
        </p:nvGraphicFramePr>
        <p:xfrm>
          <a:off x="1752600" y="3124200"/>
          <a:ext cx="2819400" cy="762000"/>
        </p:xfrm>
        <a:graphic>
          <a:graphicData uri="http://schemas.openxmlformats.org/presentationml/2006/ole">
            <mc:AlternateContent xmlns:mc="http://schemas.openxmlformats.org/markup-compatibility/2006">
              <mc:Choice xmlns:v="urn:schemas-microsoft-com:vml" Requires="v">
                <p:oleObj spid="_x0000_s102472" name="Equation" r:id="rId8" imgW="1689100" imgH="419100" progId="Equation.3">
                  <p:embed/>
                </p:oleObj>
              </mc:Choice>
              <mc:Fallback>
                <p:oleObj name="Equation" r:id="rId8" imgW="1689100" imgH="419100" progId="Equation.3">
                  <p:embed/>
                  <p:pic>
                    <p:nvPicPr>
                      <p:cNvPr id="0" name="Object 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52600" y="3124200"/>
                        <a:ext cx="2819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07" name="Object 7">
            <a:hlinkClick r:id="" action="ppaction://ole?verb=0"/>
          </p:cNvPr>
          <p:cNvGraphicFramePr>
            <a:graphicFrameLocks/>
          </p:cNvGraphicFramePr>
          <p:nvPr/>
        </p:nvGraphicFramePr>
        <p:xfrm>
          <a:off x="5029200" y="3124200"/>
          <a:ext cx="2743200" cy="730250"/>
        </p:xfrm>
        <a:graphic>
          <a:graphicData uri="http://schemas.openxmlformats.org/presentationml/2006/ole">
            <mc:AlternateContent xmlns:mc="http://schemas.openxmlformats.org/markup-compatibility/2006">
              <mc:Choice xmlns:v="urn:schemas-microsoft-com:vml" Requires="v">
                <p:oleObj spid="_x0000_s102473" name="Equation" r:id="rId10" imgW="1663700" imgH="431800" progId="Equation.3">
                  <p:embed/>
                </p:oleObj>
              </mc:Choice>
              <mc:Fallback>
                <p:oleObj name="Equation" r:id="rId10" imgW="1663700" imgH="431800" progId="Equation.3">
                  <p:embed/>
                  <p:pic>
                    <p:nvPicPr>
                      <p:cNvPr id="0" name="Object 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29200" y="3124200"/>
                        <a:ext cx="2743200"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08" name="Object 8">
            <a:hlinkClick r:id="" action="ppaction://ole?verb=0"/>
          </p:cNvPr>
          <p:cNvGraphicFramePr>
            <a:graphicFrameLocks/>
          </p:cNvGraphicFramePr>
          <p:nvPr/>
        </p:nvGraphicFramePr>
        <p:xfrm>
          <a:off x="1828800" y="4191000"/>
          <a:ext cx="1930400" cy="738188"/>
        </p:xfrm>
        <a:graphic>
          <a:graphicData uri="http://schemas.openxmlformats.org/presentationml/2006/ole">
            <mc:AlternateContent xmlns:mc="http://schemas.openxmlformats.org/markup-compatibility/2006">
              <mc:Choice xmlns:v="urn:schemas-microsoft-com:vml" Requires="v">
                <p:oleObj spid="_x0000_s102474" name="Equation" r:id="rId12" imgW="939392" imgH="393529" progId="Equation.3">
                  <p:embed/>
                </p:oleObj>
              </mc:Choice>
              <mc:Fallback>
                <p:oleObj name="Equation" r:id="rId12" imgW="939392" imgH="393529" progId="Equation.3">
                  <p:embed/>
                  <p:pic>
                    <p:nvPicPr>
                      <p:cNvPr id="0" name="Object 8"/>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28800" y="4191000"/>
                        <a:ext cx="1930400" cy="73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09" name="Object 9">
            <a:hlinkClick r:id="" action="ppaction://ole?verb=0"/>
          </p:cNvPr>
          <p:cNvGraphicFramePr>
            <a:graphicFrameLocks/>
          </p:cNvGraphicFramePr>
          <p:nvPr/>
        </p:nvGraphicFramePr>
        <p:xfrm>
          <a:off x="5029200" y="4114800"/>
          <a:ext cx="2271713" cy="750888"/>
        </p:xfrm>
        <a:graphic>
          <a:graphicData uri="http://schemas.openxmlformats.org/presentationml/2006/ole">
            <mc:AlternateContent xmlns:mc="http://schemas.openxmlformats.org/markup-compatibility/2006">
              <mc:Choice xmlns:v="urn:schemas-microsoft-com:vml" Requires="v">
                <p:oleObj spid="_x0000_s102475" name="Equation" r:id="rId14" imgW="812447" imgH="431613" progId="Equation.3">
                  <p:embed/>
                </p:oleObj>
              </mc:Choice>
              <mc:Fallback>
                <p:oleObj name="Equation" r:id="rId14" imgW="812447" imgH="431613" progId="Equation.3">
                  <p:embed/>
                  <p:pic>
                    <p:nvPicPr>
                      <p:cNvPr id="0" name="Object 9"/>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029200" y="4114800"/>
                        <a:ext cx="2271713" cy="750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10" name="Object 10">
            <a:hlinkClick r:id="" action="ppaction://ole?verb=0"/>
          </p:cNvPr>
          <p:cNvGraphicFramePr>
            <a:graphicFrameLocks/>
          </p:cNvGraphicFramePr>
          <p:nvPr/>
        </p:nvGraphicFramePr>
        <p:xfrm>
          <a:off x="2743200" y="5181600"/>
          <a:ext cx="1600200" cy="533400"/>
        </p:xfrm>
        <a:graphic>
          <a:graphicData uri="http://schemas.openxmlformats.org/presentationml/2006/ole">
            <mc:AlternateContent xmlns:mc="http://schemas.openxmlformats.org/markup-compatibility/2006">
              <mc:Choice xmlns:v="urn:schemas-microsoft-com:vml" Requires="v">
                <p:oleObj spid="_x0000_s102476" name="Equation" r:id="rId16" imgW="698500" imgH="228600" progId="Equation.3">
                  <p:embed/>
                </p:oleObj>
              </mc:Choice>
              <mc:Fallback>
                <p:oleObj name="Equation" r:id="rId16" imgW="698500" imgH="228600" progId="Equation.3">
                  <p:embed/>
                  <p:pic>
                    <p:nvPicPr>
                      <p:cNvPr id="0" name="Object 10"/>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743200" y="5181600"/>
                        <a:ext cx="16002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11" name="Object 11">
            <a:hlinkClick r:id="" action="ppaction://ole?verb=0"/>
          </p:cNvPr>
          <p:cNvGraphicFramePr>
            <a:graphicFrameLocks/>
          </p:cNvGraphicFramePr>
          <p:nvPr/>
        </p:nvGraphicFramePr>
        <p:xfrm>
          <a:off x="4572000" y="4953000"/>
          <a:ext cx="2209800" cy="914400"/>
        </p:xfrm>
        <a:graphic>
          <a:graphicData uri="http://schemas.openxmlformats.org/presentationml/2006/ole">
            <mc:AlternateContent xmlns:mc="http://schemas.openxmlformats.org/markup-compatibility/2006">
              <mc:Choice xmlns:v="urn:schemas-microsoft-com:vml" Requires="v">
                <p:oleObj spid="_x0000_s102477" name="Equation" r:id="rId18" imgW="685800" imgH="431800" progId="Equation.3">
                  <p:embed/>
                </p:oleObj>
              </mc:Choice>
              <mc:Fallback>
                <p:oleObj name="Equation" r:id="rId18" imgW="685800" imgH="431800" progId="Equation.3">
                  <p:embed/>
                  <p:pic>
                    <p:nvPicPr>
                      <p:cNvPr id="0" name="Object 11"/>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572000" y="4953000"/>
                        <a:ext cx="22098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2412" name="Object 12">
            <a:hlinkClick r:id="" action="ppaction://ole?verb=0"/>
          </p:cNvPr>
          <p:cNvGraphicFramePr>
            <a:graphicFrameLocks/>
          </p:cNvGraphicFramePr>
          <p:nvPr/>
        </p:nvGraphicFramePr>
        <p:xfrm>
          <a:off x="830263" y="1196975"/>
          <a:ext cx="1531937" cy="871538"/>
        </p:xfrm>
        <a:graphic>
          <a:graphicData uri="http://schemas.openxmlformats.org/presentationml/2006/ole">
            <mc:AlternateContent xmlns:mc="http://schemas.openxmlformats.org/markup-compatibility/2006">
              <mc:Choice xmlns:v="urn:schemas-microsoft-com:vml" Requires="v">
                <p:oleObj spid="_x0000_s102478" name="Equation" r:id="rId20" imgW="1547385" imgH="887844" progId="Equation.2">
                  <p:embed/>
                </p:oleObj>
              </mc:Choice>
              <mc:Fallback>
                <p:oleObj name="Equation" r:id="rId20" imgW="1547385" imgH="887844" progId="Equation.2">
                  <p:embed/>
                  <p:pic>
                    <p:nvPicPr>
                      <p:cNvPr id="0" name="Object 12"/>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30263" y="1196975"/>
                        <a:ext cx="1531937" cy="87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413" name="Rectangle 13"/>
          <p:cNvSpPr>
            <a:spLocks noGrp="1" noChangeArrowheads="1"/>
          </p:cNvSpPr>
          <p:nvPr>
            <p:ph type="title" idx="4294967295"/>
          </p:nvPr>
        </p:nvSpPr>
        <p:spPr>
          <a:xfrm>
            <a:off x="228600" y="0"/>
            <a:ext cx="8763000" cy="1752600"/>
          </a:xfrm>
        </p:spPr>
        <p:txBody>
          <a:bodyPr/>
          <a:lstStyle/>
          <a:p>
            <a:pPr eaLnBrk="1" hangingPunct="1"/>
            <a:r>
              <a:rPr lang="en-US" altLang="en-US" sz="4000"/>
              <a:t> Example Calculation</a:t>
            </a:r>
            <a:br>
              <a:rPr lang="en-US" altLang="en-US" sz="4000"/>
            </a:br>
            <a:r>
              <a:rPr lang="en-US" altLang="en-US" sz="4000" i="1"/>
              <a:t>CP</a:t>
            </a:r>
            <a:r>
              <a:rPr lang="en-US" altLang="en-US" sz="4000" i="1" baseline="-25000"/>
              <a:t>K</a:t>
            </a:r>
          </a:p>
        </p:txBody>
      </p:sp>
      <p:sp>
        <p:nvSpPr>
          <p:cNvPr id="102414" name="Text Box 14"/>
          <p:cNvSpPr txBox="1">
            <a:spLocks noChangeArrowheads="1"/>
          </p:cNvSpPr>
          <p:nvPr/>
        </p:nvSpPr>
        <p:spPr bwMode="auto">
          <a:xfrm>
            <a:off x="2286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102415" name="Text Box 15"/>
          <p:cNvSpPr txBox="1">
            <a:spLocks noChangeArrowheads="1"/>
          </p:cNvSpPr>
          <p:nvPr/>
        </p:nvSpPr>
        <p:spPr bwMode="auto">
          <a:xfrm>
            <a:off x="6781800" y="6324600"/>
            <a:ext cx="220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Process Capability</a:t>
            </a: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ChangeArrowheads="1"/>
          </p:cNvSpPr>
          <p:nvPr/>
        </p:nvSpPr>
        <p:spPr bwMode="auto">
          <a:xfrm>
            <a:off x="1524000" y="1905000"/>
            <a:ext cx="6692900" cy="4102100"/>
          </a:xfrm>
          <a:prstGeom prst="rect">
            <a:avLst/>
          </a:prstGeom>
          <a:solidFill>
            <a:srgbClr val="FEFEB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sp>
        <p:nvSpPr>
          <p:cNvPr id="103427" name="Rectangle 3"/>
          <p:cNvSpPr>
            <a:spLocks noChangeArrowheads="1"/>
          </p:cNvSpPr>
          <p:nvPr/>
        </p:nvSpPr>
        <p:spPr bwMode="auto">
          <a:xfrm>
            <a:off x="1676400" y="1143000"/>
            <a:ext cx="1739900" cy="90170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eaLnBrk="1" hangingPunct="1"/>
            <a:endParaRPr lang="en-US" altLang="en-US"/>
          </a:p>
        </p:txBody>
      </p:sp>
      <p:graphicFrame>
        <p:nvGraphicFramePr>
          <p:cNvPr id="103428" name="Object 4">
            <a:hlinkClick r:id="" action="ppaction://ole?verb=0"/>
          </p:cNvPr>
          <p:cNvGraphicFramePr>
            <a:graphicFrameLocks/>
          </p:cNvGraphicFramePr>
          <p:nvPr/>
        </p:nvGraphicFramePr>
        <p:xfrm>
          <a:off x="1746250" y="2187575"/>
          <a:ext cx="2814638" cy="592138"/>
        </p:xfrm>
        <a:graphic>
          <a:graphicData uri="http://schemas.openxmlformats.org/presentationml/2006/ole">
            <mc:AlternateContent xmlns:mc="http://schemas.openxmlformats.org/markup-compatibility/2006">
              <mc:Choice xmlns:v="urn:schemas-microsoft-com:vml" Requires="v">
                <p:oleObj spid="_x0000_s103494" name="Equation" r:id="rId4" imgW="2829644" imgH="609071" progId="Equation.2">
                  <p:embed/>
                </p:oleObj>
              </mc:Choice>
              <mc:Fallback>
                <p:oleObj name="Equation" r:id="rId4" imgW="2829644" imgH="609071" progId="Equation.2">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6250" y="2187575"/>
                        <a:ext cx="2814638" cy="59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29" name="Object 5">
            <a:hlinkClick r:id="" action="ppaction://ole?verb=0"/>
          </p:cNvPr>
          <p:cNvGraphicFramePr>
            <a:graphicFrameLocks/>
          </p:cNvGraphicFramePr>
          <p:nvPr/>
        </p:nvGraphicFramePr>
        <p:xfrm>
          <a:off x="4946650" y="2111375"/>
          <a:ext cx="2598738" cy="693738"/>
        </p:xfrm>
        <a:graphic>
          <a:graphicData uri="http://schemas.openxmlformats.org/presentationml/2006/ole">
            <mc:AlternateContent xmlns:mc="http://schemas.openxmlformats.org/markup-compatibility/2006">
              <mc:Choice xmlns:v="urn:schemas-microsoft-com:vml" Requires="v">
                <p:oleObj spid="_x0000_s103495" name="Equation" r:id="rId6" imgW="2613931" imgH="710583" progId="Equation.2">
                  <p:embed/>
                </p:oleObj>
              </mc:Choice>
              <mc:Fallback>
                <p:oleObj name="Equation" r:id="rId6" imgW="2613931" imgH="710583" progId="Equation.2">
                  <p:embed/>
                  <p:pic>
                    <p:nvPicPr>
                      <p:cNvPr id="0" name="Object 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46650" y="2111375"/>
                        <a:ext cx="2598738"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30" name="Object 6">
            <a:hlinkClick r:id="" action="ppaction://ole?verb=0"/>
          </p:cNvPr>
          <p:cNvGraphicFramePr>
            <a:graphicFrameLocks/>
          </p:cNvGraphicFramePr>
          <p:nvPr/>
        </p:nvGraphicFramePr>
        <p:xfrm>
          <a:off x="1730375" y="3178175"/>
          <a:ext cx="2992438" cy="681038"/>
        </p:xfrm>
        <a:graphic>
          <a:graphicData uri="http://schemas.openxmlformats.org/presentationml/2006/ole">
            <mc:AlternateContent xmlns:mc="http://schemas.openxmlformats.org/markup-compatibility/2006">
              <mc:Choice xmlns:v="urn:schemas-microsoft-com:vml" Requires="v">
                <p:oleObj spid="_x0000_s103496" name="Equation" r:id="rId8" imgW="3007290" imgH="697894" progId="Equation.2">
                  <p:embed/>
                </p:oleObj>
              </mc:Choice>
              <mc:Fallback>
                <p:oleObj name="Equation" r:id="rId8" imgW="3007290" imgH="697894" progId="Equation.2">
                  <p:embed/>
                  <p:pic>
                    <p:nvPicPr>
                      <p:cNvPr id="0" name="Object 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30375" y="3178175"/>
                        <a:ext cx="2992438" cy="68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31" name="Object 7">
            <a:hlinkClick r:id="" action="ppaction://ole?verb=0"/>
          </p:cNvPr>
          <p:cNvGraphicFramePr>
            <a:graphicFrameLocks/>
          </p:cNvGraphicFramePr>
          <p:nvPr/>
        </p:nvGraphicFramePr>
        <p:xfrm>
          <a:off x="4946650" y="3101975"/>
          <a:ext cx="2955925" cy="681038"/>
        </p:xfrm>
        <a:graphic>
          <a:graphicData uri="http://schemas.openxmlformats.org/presentationml/2006/ole">
            <mc:AlternateContent xmlns:mc="http://schemas.openxmlformats.org/markup-compatibility/2006">
              <mc:Choice xmlns:v="urn:schemas-microsoft-com:vml" Requires="v">
                <p:oleObj spid="_x0000_s103497" name="Equation" r:id="rId10" imgW="2970511" imgH="698197" progId="Equation.2">
                  <p:embed/>
                </p:oleObj>
              </mc:Choice>
              <mc:Fallback>
                <p:oleObj name="Equation" r:id="rId10" imgW="2970511" imgH="698197" progId="Equation.2">
                  <p:embed/>
                  <p:pic>
                    <p:nvPicPr>
                      <p:cNvPr id="0" name="Object 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46650" y="3101975"/>
                        <a:ext cx="2955925" cy="68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32" name="Object 8">
            <a:hlinkClick r:id="" action="ppaction://ole?verb=0"/>
          </p:cNvPr>
          <p:cNvGraphicFramePr>
            <a:graphicFrameLocks/>
          </p:cNvGraphicFramePr>
          <p:nvPr/>
        </p:nvGraphicFramePr>
        <p:xfrm>
          <a:off x="3041650" y="4168775"/>
          <a:ext cx="1595438" cy="630238"/>
        </p:xfrm>
        <a:graphic>
          <a:graphicData uri="http://schemas.openxmlformats.org/presentationml/2006/ole">
            <mc:AlternateContent xmlns:mc="http://schemas.openxmlformats.org/markup-compatibility/2006">
              <mc:Choice xmlns:v="urn:schemas-microsoft-com:vml" Requires="v">
                <p:oleObj spid="_x0000_s103498" name="Equation" r:id="rId12" imgW="1610105" imgH="646577" progId="Equation.2">
                  <p:embed/>
                </p:oleObj>
              </mc:Choice>
              <mc:Fallback>
                <p:oleObj name="Equation" r:id="rId12" imgW="1610105" imgH="646577" progId="Equation.2">
                  <p:embed/>
                  <p:pic>
                    <p:nvPicPr>
                      <p:cNvPr id="0" name="Object 8"/>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41650" y="4168775"/>
                        <a:ext cx="1595438" cy="63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33" name="Object 9">
            <a:hlinkClick r:id="" action="ppaction://ole?verb=0"/>
          </p:cNvPr>
          <p:cNvGraphicFramePr>
            <a:graphicFrameLocks/>
          </p:cNvGraphicFramePr>
          <p:nvPr/>
        </p:nvGraphicFramePr>
        <p:xfrm>
          <a:off x="4946650" y="4092575"/>
          <a:ext cx="1366838" cy="642938"/>
        </p:xfrm>
        <a:graphic>
          <a:graphicData uri="http://schemas.openxmlformats.org/presentationml/2006/ole">
            <mc:AlternateContent xmlns:mc="http://schemas.openxmlformats.org/markup-compatibility/2006">
              <mc:Choice xmlns:v="urn:schemas-microsoft-com:vml" Requires="v">
                <p:oleObj spid="_x0000_s103499" name="Equation" r:id="rId14" imgW="1381901" imgH="659255" progId="Equation.2">
                  <p:embed/>
                </p:oleObj>
              </mc:Choice>
              <mc:Fallback>
                <p:oleObj name="Equation" r:id="rId14" imgW="1381901" imgH="659255" progId="Equation.2">
                  <p:embed/>
                  <p:pic>
                    <p:nvPicPr>
                      <p:cNvPr id="0" name="Object 9"/>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946650" y="4092575"/>
                        <a:ext cx="1366838" cy="64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34" name="Object 10">
            <a:hlinkClick r:id="" action="ppaction://ole?verb=0"/>
          </p:cNvPr>
          <p:cNvGraphicFramePr>
            <a:graphicFrameLocks/>
          </p:cNvGraphicFramePr>
          <p:nvPr/>
        </p:nvGraphicFramePr>
        <p:xfrm>
          <a:off x="3117850" y="5311775"/>
          <a:ext cx="1138238" cy="198438"/>
        </p:xfrm>
        <a:graphic>
          <a:graphicData uri="http://schemas.openxmlformats.org/presentationml/2006/ole">
            <mc:AlternateContent xmlns:mc="http://schemas.openxmlformats.org/markup-compatibility/2006">
              <mc:Choice xmlns:v="urn:schemas-microsoft-com:vml" Requires="v">
                <p:oleObj spid="_x0000_s103500" name="Equation" r:id="rId16" imgW="1152698" imgH="215339" progId="Equation.2">
                  <p:embed/>
                </p:oleObj>
              </mc:Choice>
              <mc:Fallback>
                <p:oleObj name="Equation" r:id="rId16" imgW="1152698" imgH="215339" progId="Equation.2">
                  <p:embed/>
                  <p:pic>
                    <p:nvPicPr>
                      <p:cNvPr id="0" name="Object 10"/>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117850" y="5311775"/>
                        <a:ext cx="1138238" cy="198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35" name="Object 11">
            <a:hlinkClick r:id="" action="ppaction://ole?verb=0"/>
          </p:cNvPr>
          <p:cNvGraphicFramePr>
            <a:graphicFrameLocks/>
          </p:cNvGraphicFramePr>
          <p:nvPr/>
        </p:nvGraphicFramePr>
        <p:xfrm>
          <a:off x="4946650" y="5083175"/>
          <a:ext cx="1189038" cy="617538"/>
        </p:xfrm>
        <a:graphic>
          <a:graphicData uri="http://schemas.openxmlformats.org/presentationml/2006/ole">
            <mc:AlternateContent xmlns:mc="http://schemas.openxmlformats.org/markup-compatibility/2006">
              <mc:Choice xmlns:v="urn:schemas-microsoft-com:vml" Requires="v">
                <p:oleObj spid="_x0000_s103501" name="Equation" r:id="rId18" imgW="1203887" imgH="633625" progId="Equation.2">
                  <p:embed/>
                </p:oleObj>
              </mc:Choice>
              <mc:Fallback>
                <p:oleObj name="Equation" r:id="rId18" imgW="1203887" imgH="633625" progId="Equation.2">
                  <p:embed/>
                  <p:pic>
                    <p:nvPicPr>
                      <p:cNvPr id="0" name="Object 11"/>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946650" y="5083175"/>
                        <a:ext cx="1189038" cy="61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3436" name="Object 12">
            <a:hlinkClick r:id="" action="ppaction://ole?verb=0"/>
          </p:cNvPr>
          <p:cNvGraphicFramePr>
            <a:graphicFrameLocks/>
          </p:cNvGraphicFramePr>
          <p:nvPr/>
        </p:nvGraphicFramePr>
        <p:xfrm>
          <a:off x="1838325" y="1212850"/>
          <a:ext cx="1443038" cy="741363"/>
        </p:xfrm>
        <a:graphic>
          <a:graphicData uri="http://schemas.openxmlformats.org/presentationml/2006/ole">
            <mc:AlternateContent xmlns:mc="http://schemas.openxmlformats.org/markup-compatibility/2006">
              <mc:Choice xmlns:v="urn:schemas-microsoft-com:vml" Requires="v">
                <p:oleObj spid="_x0000_s103502" name="Equation" r:id="rId20" imgW="1457969" imgH="697289" progId="Equation.2">
                  <p:embed/>
                </p:oleObj>
              </mc:Choice>
              <mc:Fallback>
                <p:oleObj name="Equation" r:id="rId20" imgW="1457969" imgH="697289" progId="Equation.2">
                  <p:embed/>
                  <p:pic>
                    <p:nvPicPr>
                      <p:cNvPr id="0" name="Object 12"/>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838325" y="1212850"/>
                        <a:ext cx="1443038" cy="741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437" name="Rectangle 13"/>
          <p:cNvSpPr>
            <a:spLocks noGrp="1" noChangeArrowheads="1"/>
          </p:cNvSpPr>
          <p:nvPr>
            <p:ph type="title" idx="4294967295"/>
          </p:nvPr>
        </p:nvSpPr>
        <p:spPr>
          <a:xfrm>
            <a:off x="685800" y="0"/>
            <a:ext cx="7772400" cy="1143000"/>
          </a:xfrm>
        </p:spPr>
        <p:txBody>
          <a:bodyPr/>
          <a:lstStyle/>
          <a:p>
            <a:pPr eaLnBrk="1" hangingPunct="1"/>
            <a:r>
              <a:rPr lang="en-US" altLang="en-US" sz="4000"/>
              <a:t>Example Calculation of CR</a:t>
            </a:r>
          </a:p>
        </p:txBody>
      </p:sp>
      <p:sp>
        <p:nvSpPr>
          <p:cNvPr id="103438" name="Text Box 15"/>
          <p:cNvSpPr txBox="1">
            <a:spLocks noChangeArrowheads="1"/>
          </p:cNvSpPr>
          <p:nvPr/>
        </p:nvSpPr>
        <p:spPr bwMode="auto">
          <a:xfrm>
            <a:off x="228600" y="6324600"/>
            <a:ext cx="2673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r" eaLnBrk="1" hangingPunct="1"/>
            <a:r>
              <a:rPr lang="en-US" altLang="en-US" sz="1800" u="none">
                <a:latin typeface="Times New Roman" panose="02020603050405020304" pitchFamily="18" charset="0"/>
              </a:rPr>
              <a:t>Interpreting Control Charts</a:t>
            </a:r>
          </a:p>
        </p:txBody>
      </p:sp>
      <p:sp>
        <p:nvSpPr>
          <p:cNvPr id="103439" name="Text Box 16"/>
          <p:cNvSpPr txBox="1">
            <a:spLocks noChangeArrowheads="1"/>
          </p:cNvSpPr>
          <p:nvPr/>
        </p:nvSpPr>
        <p:spPr bwMode="auto">
          <a:xfrm>
            <a:off x="6781800" y="6324600"/>
            <a:ext cx="2209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200" u="sng">
                <a:solidFill>
                  <a:schemeClr val="tx1"/>
                </a:solidFill>
                <a:latin typeface="Arial" panose="020B0604020202020204" pitchFamily="34" charset="0"/>
              </a:defRPr>
            </a:lvl1pPr>
            <a:lvl2pPr marL="742950" indent="-285750" eaLnBrk="0" hangingPunct="0">
              <a:defRPr sz="2200" u="sng">
                <a:solidFill>
                  <a:schemeClr val="tx1"/>
                </a:solidFill>
                <a:latin typeface="Arial" panose="020B0604020202020204" pitchFamily="34" charset="0"/>
              </a:defRPr>
            </a:lvl2pPr>
            <a:lvl3pPr marL="1143000" indent="-228600" eaLnBrk="0" hangingPunct="0">
              <a:defRPr sz="2200" u="sng">
                <a:solidFill>
                  <a:schemeClr val="tx1"/>
                </a:solidFill>
                <a:latin typeface="Arial" panose="020B0604020202020204" pitchFamily="34" charset="0"/>
              </a:defRPr>
            </a:lvl3pPr>
            <a:lvl4pPr marL="1600200" indent="-228600" eaLnBrk="0" hangingPunct="0">
              <a:defRPr sz="2200" u="sng">
                <a:solidFill>
                  <a:schemeClr val="tx1"/>
                </a:solidFill>
                <a:latin typeface="Arial" panose="020B0604020202020204" pitchFamily="34" charset="0"/>
              </a:defRPr>
            </a:lvl4pPr>
            <a:lvl5pPr marL="2057400" indent="-228600" eaLnBrk="0" hangingPunct="0">
              <a:defRPr sz="2200" u="sng">
                <a:solidFill>
                  <a:schemeClr val="tx1"/>
                </a:solidFill>
                <a:latin typeface="Arial" panose="020B0604020202020204" pitchFamily="34" charset="0"/>
              </a:defRPr>
            </a:lvl5pPr>
            <a:lvl6pPr marL="2514600" indent="-228600" eaLnBrk="0" fontAlgn="base" hangingPunct="0">
              <a:spcBef>
                <a:spcPct val="0"/>
              </a:spcBef>
              <a:spcAft>
                <a:spcPct val="0"/>
              </a:spcAft>
              <a:defRPr sz="2200" u="sng">
                <a:solidFill>
                  <a:schemeClr val="tx1"/>
                </a:solidFill>
                <a:latin typeface="Arial" panose="020B0604020202020204" pitchFamily="34" charset="0"/>
              </a:defRPr>
            </a:lvl6pPr>
            <a:lvl7pPr marL="2971800" indent="-228600" eaLnBrk="0" fontAlgn="base" hangingPunct="0">
              <a:spcBef>
                <a:spcPct val="0"/>
              </a:spcBef>
              <a:spcAft>
                <a:spcPct val="0"/>
              </a:spcAft>
              <a:defRPr sz="2200" u="sng">
                <a:solidFill>
                  <a:schemeClr val="tx1"/>
                </a:solidFill>
                <a:latin typeface="Arial" panose="020B0604020202020204" pitchFamily="34" charset="0"/>
              </a:defRPr>
            </a:lvl7pPr>
            <a:lvl8pPr marL="3429000" indent="-228600" eaLnBrk="0" fontAlgn="base" hangingPunct="0">
              <a:spcBef>
                <a:spcPct val="0"/>
              </a:spcBef>
              <a:spcAft>
                <a:spcPct val="0"/>
              </a:spcAft>
              <a:defRPr sz="2200" u="sng">
                <a:solidFill>
                  <a:schemeClr val="tx1"/>
                </a:solidFill>
                <a:latin typeface="Arial" panose="020B0604020202020204" pitchFamily="34" charset="0"/>
              </a:defRPr>
            </a:lvl8pPr>
            <a:lvl9pPr marL="3886200" indent="-228600" eaLnBrk="0" fontAlgn="base" hangingPunct="0">
              <a:spcBef>
                <a:spcPct val="0"/>
              </a:spcBef>
              <a:spcAft>
                <a:spcPct val="0"/>
              </a:spcAft>
              <a:defRPr sz="2200" u="sng">
                <a:solidFill>
                  <a:schemeClr val="tx1"/>
                </a:solidFill>
                <a:latin typeface="Arial" panose="020B0604020202020204" pitchFamily="34" charset="0"/>
              </a:defRPr>
            </a:lvl9pPr>
          </a:lstStyle>
          <a:p>
            <a:pPr algn="ctr" eaLnBrk="1" hangingPunct="1">
              <a:spcBef>
                <a:spcPct val="50000"/>
              </a:spcBef>
            </a:pPr>
            <a:r>
              <a:rPr lang="en-US" altLang="en-US" sz="1800" u="none">
                <a:solidFill>
                  <a:schemeClr val="tx2"/>
                </a:solidFill>
                <a:latin typeface="Times New Roman" panose="02020603050405020304" pitchFamily="18" charset="0"/>
              </a:rPr>
              <a:t>Process Capability</a:t>
            </a:r>
          </a:p>
        </p:txBody>
      </p:sp>
    </p:spTree>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200" b="0" i="0" u="sng"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200" b="0" i="0" u="sng"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0F2CFCBA445774D86797879970B2337" ma:contentTypeVersion="8" ma:contentTypeDescription="Create a new document." ma:contentTypeScope="" ma:versionID="3a261e62893670a6dfc1070aa34702ab">
  <xsd:schema xmlns:xsd="http://www.w3.org/2001/XMLSchema" xmlns:xs="http://www.w3.org/2001/XMLSchema" xmlns:p="http://schemas.microsoft.com/office/2006/metadata/properties" xmlns:ns2="18eeb41e-cb82-4332-a019-338dad73692f" targetNamespace="http://schemas.microsoft.com/office/2006/metadata/properties" ma:root="true" ma:fieldsID="ae5f32801d5f7776c5ce751dad417094" ns2:_="">
    <xsd:import namespace="18eeb41e-cb82-4332-a019-338dad73692f"/>
    <xsd:element name="properties">
      <xsd:complexType>
        <xsd:sequence>
          <xsd:element name="documentManagement">
            <xsd:complexType>
              <xsd:all>
                <xsd:element ref="ns2:MediaServiceMetadata" minOccurs="0"/>
                <xsd:element ref="ns2:MediaServiceFastMetadata" minOccurs="0"/>
                <xsd:element ref="ns2:MediaServiceEventHashCode" minOccurs="0"/>
                <xsd:element ref="ns2:MediaServiceGenerationTime" minOccurs="0"/>
                <xsd:element ref="ns2:MediaServiceDateTaken" minOccurs="0"/>
                <xsd:element ref="ns2:MediaServiceAutoTag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eeb41e-cb82-4332-a019-338dad7369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D343FF-BF2E-4FDA-8EDB-D4EC6D653537}">
  <ds:schemaRefs>
    <ds:schemaRef ds:uri="http://schemas.microsoft.com/office/2006/documentManagement/types"/>
    <ds:schemaRef ds:uri="http://schemas.openxmlformats.org/package/2006/metadata/core-properties"/>
    <ds:schemaRef ds:uri="http://purl.org/dc/dcmitype/"/>
    <ds:schemaRef ds:uri="http://purl.org/dc/elements/1.1/"/>
    <ds:schemaRef ds:uri="18eeb41e-cb82-4332-a019-338dad73692f"/>
    <ds:schemaRef ds:uri="http://schemas.microsoft.com/office/2006/metadata/properties"/>
    <ds:schemaRef ds:uri="http://schemas.microsoft.com/office/infopath/2007/PartnerControls"/>
    <ds:schemaRef ds:uri="http://www.w3.org/XML/1998/namespace"/>
    <ds:schemaRef ds:uri="http://purl.org/dc/terms/"/>
  </ds:schemaRefs>
</ds:datastoreItem>
</file>

<file path=customXml/itemProps2.xml><?xml version="1.0" encoding="utf-8"?>
<ds:datastoreItem xmlns:ds="http://schemas.openxmlformats.org/officeDocument/2006/customXml" ds:itemID="{5DC46228-D72E-4810-81BE-78654610E0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eeb41e-cb82-4332-a019-338dad7369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334BCCC-65A5-4E3F-91F1-5BF277581B6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2486</TotalTime>
  <Words>18962</Words>
  <Application>Microsoft Macintosh PowerPoint</Application>
  <PresentationFormat>On-screen Show (4:3)</PresentationFormat>
  <Paragraphs>2791</Paragraphs>
  <Slides>219</Slides>
  <Notes>195</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9</vt:i4>
      </vt:variant>
      <vt:variant>
        <vt:lpstr>Slide Titles</vt:lpstr>
      </vt:variant>
      <vt:variant>
        <vt:i4>219</vt:i4>
      </vt:variant>
    </vt:vector>
  </HeadingPairs>
  <TitlesOfParts>
    <vt:vector size="238" baseType="lpstr">
      <vt:lpstr>Arial</vt:lpstr>
      <vt:lpstr>Arial Black</vt:lpstr>
      <vt:lpstr>AvantGarde</vt:lpstr>
      <vt:lpstr>Comic Sans MS</vt:lpstr>
      <vt:lpstr>Helvetica</vt:lpstr>
      <vt:lpstr>MS Reference Sans Serif</vt:lpstr>
      <vt:lpstr>Symbol</vt:lpstr>
      <vt:lpstr>Times New Roman</vt:lpstr>
      <vt:lpstr>Wingdings</vt:lpstr>
      <vt:lpstr>Default Design</vt:lpstr>
      <vt:lpstr>Document</vt:lpstr>
      <vt:lpstr>Worksheet</vt:lpstr>
      <vt:lpstr>Chart</vt:lpstr>
      <vt:lpstr>MinitabGraph.Document</vt:lpstr>
      <vt:lpstr>Equation</vt:lpstr>
      <vt:lpstr>Clip</vt:lpstr>
      <vt:lpstr>ABC FlowCharter</vt:lpstr>
      <vt:lpstr>Equation.3</vt:lpstr>
      <vt:lpstr>Excel.Chart.8</vt:lpstr>
      <vt:lpstr>PowerPoint Presentation</vt:lpstr>
      <vt:lpstr>WELCOME to the CSCC~AQIP TOOLKIT FOR CONTINUOUS IMPROVEMENT</vt:lpstr>
      <vt:lpstr>Tools &amp; Hyperlinks</vt:lpstr>
      <vt:lpstr>The CSCC AQIP Quality Process </vt:lpstr>
      <vt:lpstr>PDSA</vt:lpstr>
      <vt:lpstr>PDSA Cycle</vt:lpstr>
      <vt:lpstr>Predictive Six-Sigma</vt:lpstr>
      <vt:lpstr>System Improvement Comparison</vt:lpstr>
      <vt:lpstr>The Toolkit</vt:lpstr>
      <vt:lpstr>The Toolkit</vt:lpstr>
      <vt:lpstr>   Affinity Diagrams</vt:lpstr>
      <vt:lpstr>     Affinity Diagrams</vt:lpstr>
      <vt:lpstr>     Affinity Diagrams</vt:lpstr>
      <vt:lpstr>     Affinity Diagrams</vt:lpstr>
      <vt:lpstr>Affinity Diagram Example</vt:lpstr>
      <vt:lpstr>   Affinity Diagrams</vt:lpstr>
      <vt:lpstr>Attribute Control Charts</vt:lpstr>
      <vt:lpstr>Attribute Control Charts</vt:lpstr>
      <vt:lpstr>Selecting Type of Attribute Data Charts</vt:lpstr>
      <vt:lpstr>Attribute Data Table</vt:lpstr>
      <vt:lpstr>     NP Control Chart</vt:lpstr>
      <vt:lpstr>     NP Control Chart</vt:lpstr>
      <vt:lpstr>NP Control Chart</vt:lpstr>
      <vt:lpstr>NP Control Chart</vt:lpstr>
      <vt:lpstr>NP Control Chart</vt:lpstr>
      <vt:lpstr>NP Control Chart</vt:lpstr>
      <vt:lpstr>NP Control Chart</vt:lpstr>
      <vt:lpstr>NP Control Chart</vt:lpstr>
      <vt:lpstr>NP Control Chart</vt:lpstr>
      <vt:lpstr>PowerPoint Presentation</vt:lpstr>
      <vt:lpstr>NP Control Chart</vt:lpstr>
      <vt:lpstr>     P Control Chart</vt:lpstr>
      <vt:lpstr>     P Control Chart</vt:lpstr>
      <vt:lpstr>PowerPoint Presentation</vt:lpstr>
      <vt:lpstr>PowerPoint Presentation</vt:lpstr>
      <vt:lpstr>P Control Chart</vt:lpstr>
      <vt:lpstr>     C Control Chart</vt:lpstr>
      <vt:lpstr>     C Control Chart</vt:lpstr>
      <vt:lpstr>C Chart</vt:lpstr>
      <vt:lpstr>PowerPoint Presentation</vt:lpstr>
      <vt:lpstr>C Chart</vt:lpstr>
      <vt:lpstr>PowerPoint Presentation</vt:lpstr>
      <vt:lpstr>C Chart</vt:lpstr>
      <vt:lpstr>PowerPoint Presentation</vt:lpstr>
      <vt:lpstr>PowerPoint Presentation</vt:lpstr>
      <vt:lpstr>C Chart</vt:lpstr>
      <vt:lpstr>     U Control Chart</vt:lpstr>
      <vt:lpstr>     U Control Chart</vt:lpstr>
      <vt:lpstr>PowerPoint Presentation</vt:lpstr>
      <vt:lpstr>PowerPoint Presentation</vt:lpstr>
      <vt:lpstr>U Chart</vt:lpstr>
      <vt:lpstr>     BALANCE SHEET</vt:lpstr>
      <vt:lpstr>BALANCE SHEET EXAMPLE</vt:lpstr>
      <vt:lpstr>PowerPoint Presentation</vt:lpstr>
      <vt:lpstr>PowerPoint Presentation</vt:lpstr>
      <vt:lpstr> CAUSE-AND-EFFECT DIAGRAM</vt:lpstr>
      <vt:lpstr>Cause &amp; Effect Diagram</vt:lpstr>
      <vt:lpstr>Cause &amp; Effect Diagram</vt:lpstr>
      <vt:lpstr>     Cause &amp; Effect Diagram</vt:lpstr>
      <vt:lpstr>Cause &amp; Effect Diagram</vt:lpstr>
      <vt:lpstr>     Control Chart Charting</vt:lpstr>
      <vt:lpstr>     Control Chart</vt:lpstr>
      <vt:lpstr>     Generic Chart Construction</vt:lpstr>
      <vt:lpstr> Generic Chart Construction</vt:lpstr>
      <vt:lpstr>   Control Chart Interpretation</vt:lpstr>
      <vt:lpstr>    Chart Interpretation Topics</vt:lpstr>
      <vt:lpstr>Collection and Reliability of Data</vt:lpstr>
      <vt:lpstr>       Variability of Data</vt:lpstr>
      <vt:lpstr>    Shape of Data</vt:lpstr>
      <vt:lpstr>Analyzes of the Shape of Data</vt:lpstr>
      <vt:lpstr>Central Limit Theorem</vt:lpstr>
      <vt:lpstr>Attribute Control Chart</vt:lpstr>
      <vt:lpstr>  Trends &amp; Chart Rules</vt:lpstr>
      <vt:lpstr>Variation Should Be Random </vt:lpstr>
      <vt:lpstr>Control Charts Interpretation</vt:lpstr>
      <vt:lpstr>Types of “Out-of-Control”</vt:lpstr>
      <vt:lpstr>Types of “Out-of-Control”</vt:lpstr>
      <vt:lpstr>Types of “Out-of-Control”</vt:lpstr>
      <vt:lpstr>Types of “Out-of-Control”</vt:lpstr>
      <vt:lpstr>Other Signals</vt:lpstr>
      <vt:lpstr>Other Signals</vt:lpstr>
      <vt:lpstr>Other Signals </vt:lpstr>
      <vt:lpstr>Other Signals </vt:lpstr>
      <vt:lpstr>Other Signals </vt:lpstr>
      <vt:lpstr>    </vt:lpstr>
      <vt:lpstr>Normality Check - Histogram</vt:lpstr>
      <vt:lpstr>Normality Check - Tools</vt:lpstr>
      <vt:lpstr>Normality Check - Rules</vt:lpstr>
      <vt:lpstr>Normality Check</vt:lpstr>
      <vt:lpstr>Create Normal Probability Plot</vt:lpstr>
      <vt:lpstr>Normal Data &amp; Capability Analysis</vt:lpstr>
      <vt:lpstr>Capability</vt:lpstr>
      <vt:lpstr>Capability as Seen on a Histogram</vt:lpstr>
      <vt:lpstr>Long Term Capability Analysis</vt:lpstr>
      <vt:lpstr>Formulas for Capability Indices</vt:lpstr>
      <vt:lpstr>Process Capability</vt:lpstr>
      <vt:lpstr>Example Calculation CP</vt:lpstr>
      <vt:lpstr> Example Calculation CPK</vt:lpstr>
      <vt:lpstr>Example Calculation of CR</vt:lpstr>
      <vt:lpstr>Evaluation of CR</vt:lpstr>
      <vt:lpstr>Capability Ratios Tolerance Consumption</vt:lpstr>
      <vt:lpstr> Check Sheet</vt:lpstr>
      <vt:lpstr> Check Sheet</vt:lpstr>
      <vt:lpstr>    Check Sheet Example</vt:lpstr>
      <vt:lpstr>    Criteria Rating Form</vt:lpstr>
      <vt:lpstr>    Criteria Rating Form</vt:lpstr>
      <vt:lpstr>    Criteria Rating Form</vt:lpstr>
      <vt:lpstr>Flow Charts</vt:lpstr>
      <vt:lpstr>Types of Flow Charts</vt:lpstr>
      <vt:lpstr>Flow Charting</vt:lpstr>
      <vt:lpstr>Example of Flow Chart</vt:lpstr>
      <vt:lpstr>System Flow Charts</vt:lpstr>
      <vt:lpstr>Process Flow Charts</vt:lpstr>
      <vt:lpstr>   Force Field  Analysis</vt:lpstr>
      <vt:lpstr>   Force Field  Analysis</vt:lpstr>
      <vt:lpstr>   Force Field  Analysis</vt:lpstr>
      <vt:lpstr>      Gantt Chart</vt:lpstr>
      <vt:lpstr>Gantt Chart Example</vt:lpstr>
      <vt:lpstr>PowerPoint Presentation</vt:lpstr>
      <vt:lpstr>PowerPoint Presentation</vt:lpstr>
      <vt:lpstr>PowerPoint Presentation</vt:lpstr>
      <vt:lpstr>PowerPoint Presentation</vt:lpstr>
      <vt:lpstr>PowerPoint Presentation</vt:lpstr>
      <vt:lpstr>PowerPoint Presentation</vt:lpstr>
      <vt:lpstr>Gantt Chart Example</vt:lpstr>
      <vt:lpstr>Gantt Chart Example</vt:lpstr>
      <vt:lpstr>     Histogram</vt:lpstr>
      <vt:lpstr>Histogram - Green Cup O.D.</vt:lpstr>
      <vt:lpstr>Histogram - Green Cup O.D.</vt:lpstr>
      <vt:lpstr>     Histogram</vt:lpstr>
      <vt:lpstr>     Interviews</vt:lpstr>
      <vt:lpstr>      Interviews</vt:lpstr>
      <vt:lpstr>     List Reduction</vt:lpstr>
      <vt:lpstr>     List Reduction</vt:lpstr>
      <vt:lpstr>Matrix Diagram</vt:lpstr>
      <vt:lpstr>Matrix Diagram</vt:lpstr>
      <vt:lpstr>   Nominal Group Technique</vt:lpstr>
      <vt:lpstr>   Nominal Group Technique</vt:lpstr>
      <vt:lpstr>   Nominal Group Technique</vt:lpstr>
      <vt:lpstr>   Nominal Group Technique</vt:lpstr>
      <vt:lpstr>      Operational Definitions</vt:lpstr>
      <vt:lpstr>     Operational Definition</vt:lpstr>
      <vt:lpstr>     Operational Definition</vt:lpstr>
      <vt:lpstr>Operational Definitions</vt:lpstr>
      <vt:lpstr> Lack of Operational Definitions</vt:lpstr>
      <vt:lpstr> Lack of Operational Definitions</vt:lpstr>
      <vt:lpstr> Lack of Operational Definitions</vt:lpstr>
      <vt:lpstr>      Good Operational Definitions</vt:lpstr>
      <vt:lpstr>      When are they used</vt:lpstr>
      <vt:lpstr>     Do… </vt:lpstr>
      <vt:lpstr>     Pareto Analysis</vt:lpstr>
      <vt:lpstr>     Pareto Chart</vt:lpstr>
      <vt:lpstr>Pareto Analysis</vt:lpstr>
      <vt:lpstr>    Pareto Chart Example</vt:lpstr>
      <vt:lpstr>Pert Chart</vt:lpstr>
      <vt:lpstr>     PERT charts</vt:lpstr>
      <vt:lpstr>     PERT charts</vt:lpstr>
      <vt:lpstr>      Pert Chart</vt:lpstr>
      <vt:lpstr>PERT Chart Lag &amp; Lead Time</vt:lpstr>
      <vt:lpstr>Pert Chart</vt:lpstr>
      <vt:lpstr>    Relationship Diagram</vt:lpstr>
      <vt:lpstr>    Relationship Diagram</vt:lpstr>
      <vt:lpstr>CSCC Relationship Diagram Example</vt:lpstr>
      <vt:lpstr>Relationship Diagram</vt:lpstr>
      <vt:lpstr>      Run Chart</vt:lpstr>
      <vt:lpstr>    Run Chart</vt:lpstr>
      <vt:lpstr>Run Chart</vt:lpstr>
      <vt:lpstr>Run Charts </vt:lpstr>
      <vt:lpstr>Run Charts </vt:lpstr>
      <vt:lpstr>Run Charts </vt:lpstr>
      <vt:lpstr>    Sampling</vt:lpstr>
      <vt:lpstr>    Sampling</vt:lpstr>
      <vt:lpstr>    Sampling</vt:lpstr>
      <vt:lpstr>    Sampling Steps</vt:lpstr>
      <vt:lpstr>    Determine the question you are asking of the data… </vt:lpstr>
      <vt:lpstr>How the students compare weekly?</vt:lpstr>
      <vt:lpstr>Is there any difference weekly </vt:lpstr>
      <vt:lpstr>Is there a difference between students?</vt:lpstr>
      <vt:lpstr>     Scatter Diagram</vt:lpstr>
      <vt:lpstr>     Scatter Diagram</vt:lpstr>
      <vt:lpstr>Negative Correlation Between X &amp; Y  </vt:lpstr>
      <vt:lpstr>Exponential Relationship.  </vt:lpstr>
      <vt:lpstr>MS Excel Scatter Diagram Example</vt:lpstr>
      <vt:lpstr>MS Excel Scatter Diagram Example</vt:lpstr>
      <vt:lpstr>Scatter Diagram</vt:lpstr>
      <vt:lpstr>Stratification</vt:lpstr>
      <vt:lpstr>PowerPoint Presentation</vt:lpstr>
      <vt:lpstr>PowerPoint Presentation</vt:lpstr>
      <vt:lpstr>   SURVEY </vt:lpstr>
      <vt:lpstr>Beginning Steps in Developing an Attitude Instrument</vt:lpstr>
      <vt:lpstr>Likert Scale</vt:lpstr>
      <vt:lpstr>Likert Scale</vt:lpstr>
      <vt:lpstr>Likert Scale</vt:lpstr>
      <vt:lpstr>Likert Scale</vt:lpstr>
      <vt:lpstr>Example:</vt:lpstr>
      <vt:lpstr>Systematic Diagrams</vt:lpstr>
      <vt:lpstr>Systematic Diagrams</vt:lpstr>
      <vt:lpstr>Systematic Diagrams – Step1</vt:lpstr>
      <vt:lpstr>Systematic Diagrams – Step 2</vt:lpstr>
      <vt:lpstr>Systematic Diagrams – Step 3</vt:lpstr>
      <vt:lpstr>Systematic Diagrams – Step 4</vt:lpstr>
      <vt:lpstr>Systematic or Tree Diagram</vt:lpstr>
      <vt:lpstr>   Open Survey Example</vt:lpstr>
      <vt:lpstr>Variable Control Charts</vt:lpstr>
      <vt:lpstr>     Variable Chart</vt:lpstr>
      <vt:lpstr>Variable Control Chart Data</vt:lpstr>
      <vt:lpstr>Plotted Data &amp; Calculated Control Limits &amp; Process Center</vt:lpstr>
      <vt:lpstr>Plotted R or Range Chart, Calculated Average  &amp; Trial Control Limits </vt:lpstr>
      <vt:lpstr>Eliminating Assignable Cause Data from Average or X-Bar Chart </vt:lpstr>
      <vt:lpstr>Eliminating Assignable Cause Data from R or Range Chart</vt:lpstr>
      <vt:lpstr>     Weighted Voting</vt:lpstr>
      <vt:lpstr>   Weighted Voting</vt:lpstr>
      <vt:lpstr>     Weighted Voting</vt:lpstr>
      <vt:lpstr>   Why Technique or     Root Cause Analysis</vt:lpstr>
      <vt:lpstr>   Why Technique or     Root Cause Analysis Example</vt:lpstr>
      <vt:lpstr>Why Technique Example</vt:lpstr>
      <vt:lpstr> Why Technique Example</vt:lpstr>
      <vt:lpstr>Why Technique Example</vt:lpstr>
      <vt:lpstr>Why Technique Example</vt:lpstr>
    </vt:vector>
  </TitlesOfParts>
  <Company>Columbus State Community College</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Columbus State Community Collge AQIP TOOL KIT FOR                              uality    mprovement       rojects</dc:title>
  <dc:creator>HP Authorized Customer</dc:creator>
  <cp:lastModifiedBy>Microsoft Office User</cp:lastModifiedBy>
  <cp:revision>293</cp:revision>
  <dcterms:created xsi:type="dcterms:W3CDTF">2009-01-11T03:12:30Z</dcterms:created>
  <dcterms:modified xsi:type="dcterms:W3CDTF">2018-11-15T18:23:40Z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0x010100D0F2CFCBA445774D86797879970B2337</vt:lpwstr>
  </property>
</Properties>
</file>