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1"/>
  </p:notesMasterIdLst>
  <p:handoutMasterIdLst>
    <p:handoutMasterId r:id="rId72"/>
  </p:handoutMasterIdLst>
  <p:sldIdLst>
    <p:sldId id="288" r:id="rId5"/>
    <p:sldId id="317" r:id="rId6"/>
    <p:sldId id="320" r:id="rId7"/>
    <p:sldId id="323" r:id="rId8"/>
    <p:sldId id="321" r:id="rId9"/>
    <p:sldId id="322" r:id="rId10"/>
    <p:sldId id="304" r:id="rId11"/>
    <p:sldId id="303" r:id="rId12"/>
    <p:sldId id="301" r:id="rId13"/>
    <p:sldId id="324" r:id="rId14"/>
    <p:sldId id="294" r:id="rId15"/>
    <p:sldId id="296" r:id="rId16"/>
    <p:sldId id="295" r:id="rId17"/>
    <p:sldId id="298" r:id="rId18"/>
    <p:sldId id="297" r:id="rId19"/>
    <p:sldId id="315" r:id="rId20"/>
    <p:sldId id="326" r:id="rId21"/>
    <p:sldId id="327" r:id="rId22"/>
    <p:sldId id="325" r:id="rId23"/>
    <p:sldId id="338" r:id="rId24"/>
    <p:sldId id="300" r:id="rId25"/>
    <p:sldId id="258" r:id="rId26"/>
    <p:sldId id="259" r:id="rId27"/>
    <p:sldId id="260" r:id="rId28"/>
    <p:sldId id="291" r:id="rId29"/>
    <p:sldId id="285" r:id="rId30"/>
    <p:sldId id="290" r:id="rId31"/>
    <p:sldId id="305" r:id="rId32"/>
    <p:sldId id="292" r:id="rId33"/>
    <p:sldId id="307" r:id="rId34"/>
    <p:sldId id="293" r:id="rId35"/>
    <p:sldId id="330" r:id="rId36"/>
    <p:sldId id="331" r:id="rId37"/>
    <p:sldId id="339" r:id="rId38"/>
    <p:sldId id="332" r:id="rId39"/>
    <p:sldId id="333" r:id="rId40"/>
    <p:sldId id="334" r:id="rId41"/>
    <p:sldId id="335" r:id="rId42"/>
    <p:sldId id="336" r:id="rId43"/>
    <p:sldId id="337" r:id="rId44"/>
    <p:sldId id="340" r:id="rId45"/>
    <p:sldId id="329" r:id="rId46"/>
    <p:sldId id="308" r:id="rId47"/>
    <p:sldId id="309" r:id="rId48"/>
    <p:sldId id="310" r:id="rId49"/>
    <p:sldId id="311" r:id="rId50"/>
    <p:sldId id="312" r:id="rId51"/>
    <p:sldId id="313" r:id="rId52"/>
    <p:sldId id="282" r:id="rId53"/>
    <p:sldId id="283" r:id="rId54"/>
    <p:sldId id="343" r:id="rId55"/>
    <p:sldId id="345" r:id="rId56"/>
    <p:sldId id="347" r:id="rId57"/>
    <p:sldId id="348" r:id="rId58"/>
    <p:sldId id="349" r:id="rId59"/>
    <p:sldId id="342" r:id="rId60"/>
    <p:sldId id="350" r:id="rId61"/>
    <p:sldId id="351" r:id="rId62"/>
    <p:sldId id="352" r:id="rId63"/>
    <p:sldId id="346" r:id="rId64"/>
    <p:sldId id="344" r:id="rId65"/>
    <p:sldId id="353" r:id="rId66"/>
    <p:sldId id="354" r:id="rId67"/>
    <p:sldId id="355" r:id="rId68"/>
    <p:sldId id="356" r:id="rId69"/>
    <p:sldId id="328" r:id="rId70"/>
  </p:sldIdLst>
  <p:sldSz cx="9144000" cy="6858000" type="screen4x3"/>
  <p:notesSz cx="7102475" cy="9369425"/>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1" userDrawn="1">
          <p15:clr>
            <a:srgbClr val="A4A3A4"/>
          </p15:clr>
        </p15:guide>
        <p15:guide id="2" pos="223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66FF"/>
    <a:srgbClr val="FFFF99"/>
    <a:srgbClr val="4C6DFA"/>
    <a:srgbClr val="FFFF00"/>
    <a:srgbClr val="DDDDDD"/>
    <a:srgbClr val="FFFFCC"/>
    <a:srgbClr val="CCFFFF"/>
    <a:srgbClr val="FFCC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51" autoAdjust="0"/>
    <p:restoredTop sz="94628" autoAdjust="0"/>
  </p:normalViewPr>
  <p:slideViewPr>
    <p:cSldViewPr showGuides="1">
      <p:cViewPr varScale="1">
        <p:scale>
          <a:sx n="86" d="100"/>
          <a:sy n="86" d="100"/>
        </p:scale>
        <p:origin x="741" y="33"/>
      </p:cViewPr>
      <p:guideLst>
        <p:guide orient="horz" pos="2160"/>
        <p:guide pos="2880"/>
      </p:guideLst>
    </p:cSldViewPr>
  </p:slideViewPr>
  <p:outlineViewPr>
    <p:cViewPr>
      <p:scale>
        <a:sx n="33" d="100"/>
        <a:sy n="33" d="100"/>
      </p:scale>
      <p:origin x="0" y="78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81" d="100"/>
          <a:sy n="81" d="100"/>
        </p:scale>
        <p:origin x="1914" y="108"/>
      </p:cViewPr>
      <p:guideLst>
        <p:guide orient="horz" pos="2951"/>
        <p:guide pos="2237"/>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21" name="Rectangle 5"/>
          <p:cNvSpPr>
            <a:spLocks noGrp="1" noChangeArrowheads="1"/>
          </p:cNvSpPr>
          <p:nvPr>
            <p:ph type="sldNum" sz="quarter" idx="3"/>
          </p:nvPr>
        </p:nvSpPr>
        <p:spPr bwMode="auto">
          <a:xfrm>
            <a:off x="4024313" y="8901285"/>
            <a:ext cx="3078162" cy="468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7F9EDC00-54D3-4F1F-90B7-60BEF3B79A27}" type="slidenum">
              <a:rPr lang="en-US"/>
              <a:pPr>
                <a:defRPr/>
              </a:pPr>
              <a:t>‹#›</a:t>
            </a:fld>
            <a:endParaRPr lang="en-US" dirty="0"/>
          </a:p>
        </p:txBody>
      </p:sp>
    </p:spTree>
    <p:extLst>
      <p:ext uri="{BB962C8B-B14F-4D97-AF65-F5344CB8AC3E}">
        <p14:creationId xmlns:p14="http://schemas.microsoft.com/office/powerpoint/2010/main" val="8066122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4"/>
          <p:cNvSpPr>
            <a:spLocks noGrp="1" noRot="1" noChangeAspect="1" noChangeArrowheads="1" noTextEdit="1"/>
          </p:cNvSpPr>
          <p:nvPr>
            <p:ph type="sldImg" idx="2"/>
          </p:nvPr>
        </p:nvSpPr>
        <p:spPr bwMode="auto">
          <a:xfrm>
            <a:off x="1209675" y="703263"/>
            <a:ext cx="4683125" cy="35131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947738" y="4449815"/>
            <a:ext cx="5207000" cy="4216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1" y="8901285"/>
            <a:ext cx="3078163" cy="468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r>
              <a:rPr lang="en-US" dirty="0" smtClean="0"/>
              <a:t>ENGT 1200</a:t>
            </a:r>
            <a:endParaRPr lang="en-US" dirty="0"/>
          </a:p>
        </p:txBody>
      </p:sp>
      <p:sp>
        <p:nvSpPr>
          <p:cNvPr id="3079" name="Rectangle 7"/>
          <p:cNvSpPr>
            <a:spLocks noGrp="1" noChangeArrowheads="1"/>
          </p:cNvSpPr>
          <p:nvPr>
            <p:ph type="sldNum" sz="quarter" idx="5"/>
          </p:nvPr>
        </p:nvSpPr>
        <p:spPr bwMode="auto">
          <a:xfrm>
            <a:off x="4024313" y="8901285"/>
            <a:ext cx="3078162" cy="468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05342B09-9503-4F22-8D40-1FCD3F961A6B}" type="slidenum">
              <a:rPr lang="en-US"/>
              <a:pPr>
                <a:defRPr/>
              </a:pPr>
              <a:t>‹#›</a:t>
            </a:fld>
            <a:endParaRPr lang="en-US" dirty="0"/>
          </a:p>
        </p:txBody>
      </p:sp>
    </p:spTree>
    <p:extLst>
      <p:ext uri="{BB962C8B-B14F-4D97-AF65-F5344CB8AC3E}">
        <p14:creationId xmlns:p14="http://schemas.microsoft.com/office/powerpoint/2010/main" val="338119092"/>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nytimes.com/adx/bin/adx_click.html?type=goto&amp;page=www.nytimes.com/archive/article/business&amp;pos=Frame4A&amp;sn2=ec573bdc/6cacd7e8&amp;sn1=29361215/717ebbf5&amp;camp=foxsearch2009_emailtools_1011073c_nyt5&amp;ad=mlir_120x60&amp;goto=http://www.foxsearchlight.com/mylifeinruins"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F64CF41-BA0A-421F-92CD-AC246E9124C9}" type="slidenum">
              <a:rPr lang="en-US" sz="1200" smtClean="0"/>
              <a:pPr eaLnBrk="1" hangingPunct="1"/>
              <a:t>1</a:t>
            </a:fld>
            <a:endParaRPr lang="en-US" sz="1200" dirty="0"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r>
              <a:rPr lang="en-US" dirty="0" smtClean="0"/>
              <a:t>Notes</a:t>
            </a:r>
          </a:p>
          <a:p>
            <a:pPr eaLnBrk="1" hangingPunct="1"/>
            <a:endParaRPr lang="en-US" dirty="0" smtClean="0"/>
          </a:p>
        </p:txBody>
      </p:sp>
    </p:spTree>
    <p:extLst>
      <p:ext uri="{BB962C8B-B14F-4D97-AF65-F5344CB8AC3E}">
        <p14:creationId xmlns:p14="http://schemas.microsoft.com/office/powerpoint/2010/main" val="27412618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10</a:t>
            </a:fld>
            <a:endParaRPr lang="en-US" dirty="0"/>
          </a:p>
        </p:txBody>
      </p:sp>
    </p:spTree>
    <p:extLst>
      <p:ext uri="{BB962C8B-B14F-4D97-AF65-F5344CB8AC3E}">
        <p14:creationId xmlns:p14="http://schemas.microsoft.com/office/powerpoint/2010/main" val="1126633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ISE Flow Chart Fig 2.2 page 34 &amp; 35 reproduced in Visio</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11</a:t>
            </a:fld>
            <a:endParaRPr lang="en-US" dirty="0"/>
          </a:p>
        </p:txBody>
      </p:sp>
    </p:spTree>
    <p:extLst>
      <p:ext uri="{BB962C8B-B14F-4D97-AF65-F5344CB8AC3E}">
        <p14:creationId xmlns:p14="http://schemas.microsoft.com/office/powerpoint/2010/main" val="2131407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12</a:t>
            </a:fld>
            <a:endParaRPr lang="en-US" dirty="0"/>
          </a:p>
        </p:txBody>
      </p:sp>
    </p:spTree>
    <p:extLst>
      <p:ext uri="{BB962C8B-B14F-4D97-AF65-F5344CB8AC3E}">
        <p14:creationId xmlns:p14="http://schemas.microsoft.com/office/powerpoint/2010/main" val="3993655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13</a:t>
            </a:fld>
            <a:endParaRPr lang="en-US" dirty="0"/>
          </a:p>
        </p:txBody>
      </p:sp>
    </p:spTree>
    <p:extLst>
      <p:ext uri="{BB962C8B-B14F-4D97-AF65-F5344CB8AC3E}">
        <p14:creationId xmlns:p14="http://schemas.microsoft.com/office/powerpoint/2010/main" val="15622904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D24598-85EB-4AE0-AAC1-3E0F0AB2B004}" type="slidenum">
              <a:rPr lang="en-US"/>
              <a:pPr/>
              <a:t>14</a:t>
            </a:fld>
            <a:endParaRPr lang="en-US" dirty="0"/>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r>
              <a:rPr lang="en-US" dirty="0"/>
              <a:t>Notes the baseline assures or establishes that we know what we are doing, not what we have documented, not what we think, our opinion, etc,  but what is actually quantifiable. The performance measures compared to the performance standards…</a:t>
            </a:r>
          </a:p>
        </p:txBody>
      </p:sp>
    </p:spTree>
    <p:extLst>
      <p:ext uri="{BB962C8B-B14F-4D97-AF65-F5344CB8AC3E}">
        <p14:creationId xmlns:p14="http://schemas.microsoft.com/office/powerpoint/2010/main" val="2570662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15</a:t>
            </a:fld>
            <a:endParaRPr lang="en-US" dirty="0"/>
          </a:p>
        </p:txBody>
      </p:sp>
    </p:spTree>
    <p:extLst>
      <p:ext uri="{BB962C8B-B14F-4D97-AF65-F5344CB8AC3E}">
        <p14:creationId xmlns:p14="http://schemas.microsoft.com/office/powerpoint/2010/main" val="4381085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16</a:t>
            </a:fld>
            <a:endParaRPr lang="en-US" dirty="0"/>
          </a:p>
        </p:txBody>
      </p:sp>
    </p:spTree>
    <p:extLst>
      <p:ext uri="{BB962C8B-B14F-4D97-AF65-F5344CB8AC3E}">
        <p14:creationId xmlns:p14="http://schemas.microsoft.com/office/powerpoint/2010/main" val="15892456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a:t>
            </a:r>
            <a:r>
              <a:rPr lang="en-US" baseline="0" dirty="0" smtClean="0"/>
              <a:t> 2.4 Page 39 From our 1993 Text</a:t>
            </a:r>
          </a:p>
          <a:p>
            <a:r>
              <a:rPr lang="en-US" baseline="0" dirty="0" smtClean="0"/>
              <a:t>Questions: How good is the auto with artificial intelligence off road.</a:t>
            </a:r>
          </a:p>
          <a:p>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17</a:t>
            </a:fld>
            <a:endParaRPr lang="en-US" dirty="0"/>
          </a:p>
        </p:txBody>
      </p:sp>
    </p:spTree>
    <p:extLst>
      <p:ext uri="{BB962C8B-B14F-4D97-AF65-F5344CB8AC3E}">
        <p14:creationId xmlns:p14="http://schemas.microsoft.com/office/powerpoint/2010/main" val="10350664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Fig</a:t>
            </a:r>
            <a:r>
              <a:rPr lang="en-US" baseline="0" dirty="0" smtClean="0"/>
              <a:t> 2.5 Page 39 from our 1993 text</a:t>
            </a:r>
            <a:endParaRPr lang="en-US" dirty="0"/>
          </a:p>
        </p:txBody>
      </p:sp>
      <p:sp>
        <p:nvSpPr>
          <p:cNvPr id="4" name="Footer Placeholder 3"/>
          <p:cNvSpPr>
            <a:spLocks noGrp="1"/>
          </p:cNvSpPr>
          <p:nvPr>
            <p:ph type="ftr" sz="quarter" idx="10"/>
          </p:nvPr>
        </p:nvSpPr>
        <p:spPr/>
        <p:txBody>
          <a:bodyPr/>
          <a:lstStyle/>
          <a:p>
            <a:pPr>
              <a:defRPr/>
            </a:pPr>
            <a:r>
              <a:rPr lang="en-US" dirty="0" smtClean="0"/>
              <a:t>MECH150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18</a:t>
            </a:fld>
            <a:endParaRPr lang="en-US" dirty="0"/>
          </a:p>
        </p:txBody>
      </p:sp>
    </p:spTree>
    <p:extLst>
      <p:ext uri="{BB962C8B-B14F-4D97-AF65-F5344CB8AC3E}">
        <p14:creationId xmlns:p14="http://schemas.microsoft.com/office/powerpoint/2010/main" val="1035066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19</a:t>
            </a:fld>
            <a:endParaRPr lang="en-US" dirty="0"/>
          </a:p>
        </p:txBody>
      </p:sp>
    </p:spTree>
    <p:extLst>
      <p:ext uri="{BB962C8B-B14F-4D97-AF65-F5344CB8AC3E}">
        <p14:creationId xmlns:p14="http://schemas.microsoft.com/office/powerpoint/2010/main" val="2266841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ENGT 1200 Intro Industrial /Systems Engineering </a:t>
            </a:r>
            <a:r>
              <a:rPr lang="en-US" dirty="0" smtClean="0"/>
              <a:t>(3 credits) This course was identified through a Job Skills Analysis with Compression Planning that was conducted in February 2015. The Jobs Skills Analysis focused on defining the key skills and responsibilities of a Logistics Engineering Technician. </a:t>
            </a:r>
          </a:p>
          <a:p>
            <a:endParaRPr lang="en-US" dirty="0" smtClean="0"/>
          </a:p>
          <a:p>
            <a:r>
              <a:rPr lang="en-US" dirty="0" smtClean="0"/>
              <a:t>ENGT 1200 was specifically  created to support Columbus State’s new Associate of Applied Science (A.A.S) in Logistics Engineering Technology, (L.E.T) degree. </a:t>
            </a:r>
          </a:p>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p>
          <a:p>
            <a:pPr>
              <a:defRPr/>
            </a:pP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2</a:t>
            </a:fld>
            <a:endParaRPr lang="en-US" dirty="0"/>
          </a:p>
        </p:txBody>
      </p:sp>
    </p:spTree>
    <p:extLst>
      <p:ext uri="{BB962C8B-B14F-4D97-AF65-F5344CB8AC3E}">
        <p14:creationId xmlns:p14="http://schemas.microsoft.com/office/powerpoint/2010/main" val="28962242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20</a:t>
            </a:fld>
            <a:endParaRPr lang="en-US" dirty="0"/>
          </a:p>
        </p:txBody>
      </p:sp>
    </p:spTree>
    <p:extLst>
      <p:ext uri="{BB962C8B-B14F-4D97-AF65-F5344CB8AC3E}">
        <p14:creationId xmlns:p14="http://schemas.microsoft.com/office/powerpoint/2010/main" val="3043683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21</a:t>
            </a:fld>
            <a:endParaRPr lang="en-US" dirty="0"/>
          </a:p>
        </p:txBody>
      </p:sp>
    </p:spTree>
    <p:extLst>
      <p:ext uri="{BB962C8B-B14F-4D97-AF65-F5344CB8AC3E}">
        <p14:creationId xmlns:p14="http://schemas.microsoft.com/office/powerpoint/2010/main" val="37941280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F6E5F245-AF7A-4E7B-8211-C96C01E8F874}" type="slidenum">
              <a:rPr lang="en-US" sz="1200" smtClean="0"/>
              <a:pPr eaLnBrk="1" hangingPunct="1"/>
              <a:t>22</a:t>
            </a:fld>
            <a:endParaRPr lang="en-US" sz="1200" dirty="0"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p:spPr>
        <p:txBody>
          <a:bodyPr/>
          <a:lstStyle/>
          <a:p>
            <a:pPr eaLnBrk="1" hangingPunct="1"/>
            <a:r>
              <a:rPr lang="en-US" dirty="0" smtClean="0"/>
              <a:t>Amway founded 1959 by Rich DeVos and Jay Van Andel. The Company generated 5 Billion in sales in 1999</a:t>
            </a:r>
          </a:p>
        </p:txBody>
      </p:sp>
    </p:spTree>
    <p:extLst>
      <p:ext uri="{BB962C8B-B14F-4D97-AF65-F5344CB8AC3E}">
        <p14:creationId xmlns:p14="http://schemas.microsoft.com/office/powerpoint/2010/main" val="1498471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122E1A14-2639-443E-A022-2774C2070A9E}" type="slidenum">
              <a:rPr lang="en-US" sz="1200" smtClean="0"/>
              <a:pPr eaLnBrk="1" hangingPunct="1"/>
              <a:t>23</a:t>
            </a:fld>
            <a:endParaRPr lang="en-US" sz="1200" dirty="0"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r>
              <a:rPr lang="en-US" dirty="0" smtClean="0"/>
              <a:t>Only three things create money or  wealth:</a:t>
            </a:r>
          </a:p>
          <a:p>
            <a:pPr eaLnBrk="1" hangingPunct="1"/>
            <a:r>
              <a:rPr lang="en-US" dirty="0" smtClean="0"/>
              <a:t>Manufacturing, Mining and Agriculture. Everything else only uses money and history has shown that societies that create wealth have the greater standards of living.</a:t>
            </a:r>
          </a:p>
        </p:txBody>
      </p:sp>
    </p:spTree>
    <p:extLst>
      <p:ext uri="{BB962C8B-B14F-4D97-AF65-F5344CB8AC3E}">
        <p14:creationId xmlns:p14="http://schemas.microsoft.com/office/powerpoint/2010/main" val="41474579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DCB1599C-F825-4435-88F4-727D79BA3761}" type="slidenum">
              <a:rPr lang="en-US" sz="1200" smtClean="0"/>
              <a:pPr eaLnBrk="1" hangingPunct="1"/>
              <a:t>24</a:t>
            </a:fld>
            <a:endParaRPr lang="en-US" sz="1200" dirty="0"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endParaRPr lang="en-US" dirty="0" smtClean="0"/>
          </a:p>
        </p:txBody>
      </p:sp>
    </p:spTree>
    <p:extLst>
      <p:ext uri="{BB962C8B-B14F-4D97-AF65-F5344CB8AC3E}">
        <p14:creationId xmlns:p14="http://schemas.microsoft.com/office/powerpoint/2010/main" val="34598836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3</a:t>
            </a:r>
            <a:r>
              <a:rPr lang="en-US" baseline="30000" dirty="0" smtClean="0"/>
              <a:t>rd</a:t>
            </a:r>
            <a:r>
              <a:rPr lang="en-US" dirty="0" smtClean="0"/>
              <a:t> Edition Introduction</a:t>
            </a:r>
            <a:r>
              <a:rPr lang="en-US" baseline="0" dirty="0" smtClean="0"/>
              <a:t> to Industrial and Systems Engineering – Wayne Turner, Joe H. Mize,Kenneth E. Case &amp; John W. Nazemetz Prentice Hall 1993 </a:t>
            </a:r>
            <a:r>
              <a:rPr lang="en-US" i="1" baseline="0" dirty="0" smtClean="0"/>
              <a:t>Fig 1.2 Page 16</a:t>
            </a:r>
            <a:endParaRPr lang="en-US" i="1"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25</a:t>
            </a:fld>
            <a:endParaRPr lang="en-US" dirty="0"/>
          </a:p>
        </p:txBody>
      </p:sp>
    </p:spTree>
    <p:extLst>
      <p:ext uri="{BB962C8B-B14F-4D97-AF65-F5344CB8AC3E}">
        <p14:creationId xmlns:p14="http://schemas.microsoft.com/office/powerpoint/2010/main" val="27068826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4E0287F0-3F5A-41ED-B4DE-497CFFCBDECF}" type="slidenum">
              <a:rPr lang="en-US" sz="1200" smtClean="0"/>
              <a:pPr eaLnBrk="1" hangingPunct="1"/>
              <a:t>26</a:t>
            </a:fld>
            <a:endParaRPr lang="en-US" sz="1200" dirty="0"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pPr eaLnBrk="1" hangingPunct="1"/>
            <a:r>
              <a:rPr lang="en-US" dirty="0" smtClean="0"/>
              <a:t>Creating, Designing, Installing, Managing Technology is what Engineers do.</a:t>
            </a:r>
          </a:p>
          <a:p>
            <a:pPr eaLnBrk="1" hangingPunct="1"/>
            <a:endParaRPr lang="en-US" dirty="0" smtClean="0"/>
          </a:p>
          <a:p>
            <a:pPr eaLnBrk="1" hangingPunct="1"/>
            <a:r>
              <a:rPr lang="en-US" dirty="0" smtClean="0"/>
              <a:t>The purpose is usually to convert raw materials or energy into other useful forms. </a:t>
            </a:r>
          </a:p>
          <a:p>
            <a:pPr eaLnBrk="1" hangingPunct="1"/>
            <a:endParaRPr lang="en-US" dirty="0" smtClean="0"/>
          </a:p>
          <a:p>
            <a:pPr eaLnBrk="1" hangingPunct="1"/>
            <a:r>
              <a:rPr lang="en-US" dirty="0" smtClean="0"/>
              <a:t>The organization formed to use technology to convert these raw materials or energy usually involves people who must be capable of performing task.</a:t>
            </a:r>
          </a:p>
          <a:p>
            <a:pPr eaLnBrk="1" hangingPunct="1"/>
            <a:endParaRPr lang="en-US" dirty="0" smtClean="0"/>
          </a:p>
          <a:p>
            <a:pPr eaLnBrk="1" hangingPunct="1"/>
            <a:r>
              <a:rPr lang="en-US" dirty="0" smtClean="0"/>
              <a:t>Technology cannot be applied if the people are incapable of using it. Many organizations were slow to adapt computers due to the reluctance or inabilities of existing workers.</a:t>
            </a:r>
          </a:p>
        </p:txBody>
      </p:sp>
    </p:spTree>
    <p:extLst>
      <p:ext uri="{BB962C8B-B14F-4D97-AF65-F5344CB8AC3E}">
        <p14:creationId xmlns:p14="http://schemas.microsoft.com/office/powerpoint/2010/main" val="11252837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900" dirty="0" smtClean="0">
                <a:solidFill>
                  <a:schemeClr val="bg2"/>
                </a:solidFill>
              </a:rPr>
              <a:t>Page </a:t>
            </a:r>
            <a:fld id="{964F4DD7-B3A9-40DC-A148-2CB4D3ED49FD}" type="slidenum">
              <a:rPr lang="en-US" sz="900" smtClean="0">
                <a:solidFill>
                  <a:schemeClr val="bg2"/>
                </a:solidFill>
              </a:rPr>
              <a:pPr eaLnBrk="1" hangingPunct="1"/>
              <a:t>27</a:t>
            </a:fld>
            <a:endParaRPr lang="en-US" sz="1200" dirty="0"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r>
              <a:rPr lang="en-US" sz="1400" dirty="0" smtClean="0"/>
              <a:t>In todays Airline news about passengers being dragged for flights, planes</a:t>
            </a:r>
            <a:r>
              <a:rPr lang="en-US" sz="1400" baseline="0" dirty="0" smtClean="0"/>
              <a:t> flying past the airport, lost baggage, effects of weather, volcano activity, security concerns that delay flights 87% is not acceptable…</a:t>
            </a:r>
            <a:endParaRPr lang="en-US" sz="1400" dirty="0" smtClean="0"/>
          </a:p>
        </p:txBody>
      </p:sp>
    </p:spTree>
    <p:extLst>
      <p:ext uri="{BB962C8B-B14F-4D97-AF65-F5344CB8AC3E}">
        <p14:creationId xmlns:p14="http://schemas.microsoft.com/office/powerpoint/2010/main" val="16455113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28</a:t>
            </a:fld>
            <a:endParaRPr lang="en-US" dirty="0"/>
          </a:p>
        </p:txBody>
      </p:sp>
    </p:spTree>
    <p:extLst>
      <p:ext uri="{BB962C8B-B14F-4D97-AF65-F5344CB8AC3E}">
        <p14:creationId xmlns:p14="http://schemas.microsoft.com/office/powerpoint/2010/main" val="31137959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29</a:t>
            </a:fld>
            <a:endParaRPr lang="en-US" dirty="0"/>
          </a:p>
        </p:txBody>
      </p:sp>
    </p:spTree>
    <p:extLst>
      <p:ext uri="{BB962C8B-B14F-4D97-AF65-F5344CB8AC3E}">
        <p14:creationId xmlns:p14="http://schemas.microsoft.com/office/powerpoint/2010/main" val="213044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9" name="Rectangle 7"/>
          <p:cNvSpPr>
            <a:spLocks noGrp="1" noChangeArrowheads="1"/>
          </p:cNvSpPr>
          <p:nvPr>
            <p:ph type="sldNum" sz="quarter" idx="5"/>
          </p:nvPr>
        </p:nvSpPr>
        <p:spPr>
          <a:noFill/>
        </p:spPr>
        <p:txBody>
          <a:bodyPr/>
          <a:lstStyle>
            <a:lvl1pPr defTabSz="990600" eaLnBrk="0" hangingPunct="0">
              <a:defRPr sz="5400">
                <a:solidFill>
                  <a:schemeClr val="tx1"/>
                </a:solidFill>
                <a:latin typeface="Times New Roman" pitchFamily="18" charset="0"/>
              </a:defRPr>
            </a:lvl1pPr>
            <a:lvl2pPr marL="742950" indent="-285750" defTabSz="990600" eaLnBrk="0" hangingPunct="0">
              <a:defRPr sz="5400">
                <a:solidFill>
                  <a:schemeClr val="tx1"/>
                </a:solidFill>
                <a:latin typeface="Times New Roman" pitchFamily="18" charset="0"/>
              </a:defRPr>
            </a:lvl2pPr>
            <a:lvl3pPr marL="1143000" indent="-228600" defTabSz="990600" eaLnBrk="0" hangingPunct="0">
              <a:defRPr sz="5400">
                <a:solidFill>
                  <a:schemeClr val="tx1"/>
                </a:solidFill>
                <a:latin typeface="Times New Roman" pitchFamily="18" charset="0"/>
              </a:defRPr>
            </a:lvl3pPr>
            <a:lvl4pPr marL="1600200" indent="-228600" defTabSz="990600" eaLnBrk="0" hangingPunct="0">
              <a:defRPr sz="5400">
                <a:solidFill>
                  <a:schemeClr val="tx1"/>
                </a:solidFill>
                <a:latin typeface="Times New Roman" pitchFamily="18" charset="0"/>
              </a:defRPr>
            </a:lvl4pPr>
            <a:lvl5pPr marL="2057400" indent="-228600" defTabSz="990600" eaLnBrk="0" hangingPunct="0">
              <a:defRPr sz="5400">
                <a:solidFill>
                  <a:schemeClr val="tx1"/>
                </a:solidFill>
                <a:latin typeface="Times New Roman" pitchFamily="18" charset="0"/>
              </a:defRPr>
            </a:lvl5pPr>
            <a:lvl6pPr marL="2514600" indent="-228600" defTabSz="990600" eaLnBrk="0" fontAlgn="base" hangingPunct="0">
              <a:spcBef>
                <a:spcPct val="0"/>
              </a:spcBef>
              <a:spcAft>
                <a:spcPct val="0"/>
              </a:spcAft>
              <a:defRPr sz="5400">
                <a:solidFill>
                  <a:schemeClr val="tx1"/>
                </a:solidFill>
                <a:latin typeface="Times New Roman" pitchFamily="18" charset="0"/>
              </a:defRPr>
            </a:lvl6pPr>
            <a:lvl7pPr marL="2971800" indent="-228600" defTabSz="990600" eaLnBrk="0" fontAlgn="base" hangingPunct="0">
              <a:spcBef>
                <a:spcPct val="0"/>
              </a:spcBef>
              <a:spcAft>
                <a:spcPct val="0"/>
              </a:spcAft>
              <a:defRPr sz="5400">
                <a:solidFill>
                  <a:schemeClr val="tx1"/>
                </a:solidFill>
                <a:latin typeface="Times New Roman" pitchFamily="18" charset="0"/>
              </a:defRPr>
            </a:lvl7pPr>
            <a:lvl8pPr marL="3429000" indent="-228600" defTabSz="990600" eaLnBrk="0" fontAlgn="base" hangingPunct="0">
              <a:spcBef>
                <a:spcPct val="0"/>
              </a:spcBef>
              <a:spcAft>
                <a:spcPct val="0"/>
              </a:spcAft>
              <a:defRPr sz="5400">
                <a:solidFill>
                  <a:schemeClr val="tx1"/>
                </a:solidFill>
                <a:latin typeface="Times New Roman" pitchFamily="18" charset="0"/>
              </a:defRPr>
            </a:lvl8pPr>
            <a:lvl9pPr marL="3886200" indent="-228600" defTabSz="990600" eaLnBrk="0" fontAlgn="base" hangingPunct="0">
              <a:spcBef>
                <a:spcPct val="0"/>
              </a:spcBef>
              <a:spcAft>
                <a:spcPct val="0"/>
              </a:spcAft>
              <a:defRPr sz="5400">
                <a:solidFill>
                  <a:schemeClr val="tx1"/>
                </a:solidFill>
                <a:latin typeface="Times New Roman" pitchFamily="18" charset="0"/>
              </a:defRPr>
            </a:lvl9pPr>
          </a:lstStyle>
          <a:p>
            <a:pPr eaLnBrk="1" hangingPunct="1"/>
            <a:fld id="{8242E279-7B80-4B8E-9C09-58E75A6A2B56}" type="slidenum">
              <a:rPr lang="en-US" sz="1300" smtClean="0"/>
              <a:pPr eaLnBrk="1" hangingPunct="1"/>
              <a:t>3</a:t>
            </a:fld>
            <a:endParaRPr lang="en-US" sz="1300" dirty="0" smtClean="0"/>
          </a:p>
        </p:txBody>
      </p:sp>
      <p:sp>
        <p:nvSpPr>
          <p:cNvPr id="67590" name="Rectangle 2"/>
          <p:cNvSpPr>
            <a:spLocks noGrp="1" noRot="1" noChangeAspect="1" noChangeArrowheads="1" noTextEdit="1"/>
          </p:cNvSpPr>
          <p:nvPr>
            <p:ph type="sldImg"/>
          </p:nvPr>
        </p:nvSpPr>
        <p:spPr>
          <a:xfrm>
            <a:off x="884238" y="800100"/>
            <a:ext cx="5330825" cy="3998913"/>
          </a:xfrm>
          <a:ln/>
        </p:spPr>
      </p:sp>
      <p:sp>
        <p:nvSpPr>
          <p:cNvPr id="67591" name="Rectangle 3"/>
          <p:cNvSpPr>
            <a:spLocks noGrp="1" noChangeArrowheads="1"/>
          </p:cNvSpPr>
          <p:nvPr>
            <p:ph type="body" idx="1"/>
          </p:nvPr>
        </p:nvSpPr>
        <p:spPr>
          <a:xfrm>
            <a:off x="947738" y="4918782"/>
            <a:ext cx="5207000" cy="4216573"/>
          </a:xfrm>
          <a:noFill/>
        </p:spPr>
        <p:txBody>
          <a:bodyPr/>
          <a:lstStyle/>
          <a:p>
            <a:pPr eaLnBrk="1" hangingPunct="1"/>
            <a:r>
              <a:rPr lang="en-US" dirty="0" smtClean="0"/>
              <a:t>Notes  </a:t>
            </a:r>
            <a:r>
              <a:rPr lang="en-US" dirty="0" smtClean="0">
                <a:solidFill>
                  <a:srgbClr val="000000"/>
                </a:solidFill>
              </a:rPr>
              <a:t>Slide Courtesy of Quality Management: Creating and Sustaining Organizational Effectiveness, 2e Donna C. S. Summers</a:t>
            </a:r>
          </a:p>
          <a:p>
            <a:pPr eaLnBrk="1" hangingPunct="1"/>
            <a:r>
              <a:rPr lang="en-US" dirty="0" smtClean="0">
                <a:solidFill>
                  <a:srgbClr val="000000"/>
                </a:solidFill>
              </a:rPr>
              <a:t>Copyright ©2009 by Pearson Education, Inc. Upper Saddle River, New Jersey 07458 All rights reserved.</a:t>
            </a:r>
          </a:p>
          <a:p>
            <a:pPr eaLnBrk="1" hangingPunct="1"/>
            <a:endParaRPr lang="en-US" dirty="0" smtClean="0"/>
          </a:p>
        </p:txBody>
      </p:sp>
    </p:spTree>
    <p:extLst>
      <p:ext uri="{BB962C8B-B14F-4D97-AF65-F5344CB8AC3E}">
        <p14:creationId xmlns:p14="http://schemas.microsoft.com/office/powerpoint/2010/main" val="35242219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30</a:t>
            </a:fld>
            <a:endParaRPr lang="en-US" dirty="0"/>
          </a:p>
        </p:txBody>
      </p:sp>
    </p:spTree>
    <p:extLst>
      <p:ext uri="{BB962C8B-B14F-4D97-AF65-F5344CB8AC3E}">
        <p14:creationId xmlns:p14="http://schemas.microsoft.com/office/powerpoint/2010/main" val="23403447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31</a:t>
            </a:fld>
            <a:endParaRPr lang="en-US" dirty="0"/>
          </a:p>
        </p:txBody>
      </p:sp>
    </p:spTree>
    <p:extLst>
      <p:ext uri="{BB962C8B-B14F-4D97-AF65-F5344CB8AC3E}">
        <p14:creationId xmlns:p14="http://schemas.microsoft.com/office/powerpoint/2010/main" val="33087713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9" name="Rectangle 7"/>
          <p:cNvSpPr>
            <a:spLocks noGrp="1" noChangeArrowheads="1"/>
          </p:cNvSpPr>
          <p:nvPr>
            <p:ph type="sldNum" sz="quarter" idx="5"/>
          </p:nvPr>
        </p:nvSpPr>
        <p:spPr>
          <a:noFill/>
        </p:spPr>
        <p:txBody>
          <a:bodyPr/>
          <a:lstStyle>
            <a:lvl1pPr defTabSz="942358" eaLnBrk="0" hangingPunct="0">
              <a:defRPr sz="2300">
                <a:solidFill>
                  <a:schemeClr val="tx1"/>
                </a:solidFill>
                <a:latin typeface="Times New Roman" pitchFamily="18" charset="0"/>
              </a:defRPr>
            </a:lvl1pPr>
            <a:lvl2pPr marL="706768" indent="-271834" defTabSz="942358" eaLnBrk="0" hangingPunct="0">
              <a:defRPr sz="2300">
                <a:solidFill>
                  <a:schemeClr val="tx1"/>
                </a:solidFill>
                <a:latin typeface="Times New Roman" pitchFamily="18" charset="0"/>
              </a:defRPr>
            </a:lvl2pPr>
            <a:lvl3pPr marL="1087336" indent="-217467" defTabSz="942358" eaLnBrk="0" hangingPunct="0">
              <a:defRPr sz="2300">
                <a:solidFill>
                  <a:schemeClr val="tx1"/>
                </a:solidFill>
                <a:latin typeface="Times New Roman" pitchFamily="18" charset="0"/>
              </a:defRPr>
            </a:lvl3pPr>
            <a:lvl4pPr marL="1522270" indent="-217467" defTabSz="942358" eaLnBrk="0" hangingPunct="0">
              <a:defRPr sz="2300">
                <a:solidFill>
                  <a:schemeClr val="tx1"/>
                </a:solidFill>
                <a:latin typeface="Times New Roman" pitchFamily="18" charset="0"/>
              </a:defRPr>
            </a:lvl4pPr>
            <a:lvl5pPr marL="1957205" indent="-217467" defTabSz="942358" eaLnBrk="0" hangingPunct="0">
              <a:defRPr sz="2300">
                <a:solidFill>
                  <a:schemeClr val="tx1"/>
                </a:solidFill>
                <a:latin typeface="Times New Roman" pitchFamily="18" charset="0"/>
              </a:defRPr>
            </a:lvl5pPr>
            <a:lvl6pPr marL="2392139" indent="-217467" defTabSz="942358" eaLnBrk="0" fontAlgn="base" hangingPunct="0">
              <a:spcBef>
                <a:spcPct val="0"/>
              </a:spcBef>
              <a:spcAft>
                <a:spcPct val="0"/>
              </a:spcAft>
              <a:defRPr sz="2300">
                <a:solidFill>
                  <a:schemeClr val="tx1"/>
                </a:solidFill>
                <a:latin typeface="Times New Roman" pitchFamily="18" charset="0"/>
              </a:defRPr>
            </a:lvl6pPr>
            <a:lvl7pPr marL="2827073" indent="-217467" defTabSz="942358" eaLnBrk="0" fontAlgn="base" hangingPunct="0">
              <a:spcBef>
                <a:spcPct val="0"/>
              </a:spcBef>
              <a:spcAft>
                <a:spcPct val="0"/>
              </a:spcAft>
              <a:defRPr sz="2300">
                <a:solidFill>
                  <a:schemeClr val="tx1"/>
                </a:solidFill>
                <a:latin typeface="Times New Roman" pitchFamily="18" charset="0"/>
              </a:defRPr>
            </a:lvl7pPr>
            <a:lvl8pPr marL="3262008" indent="-217467" defTabSz="942358" eaLnBrk="0" fontAlgn="base" hangingPunct="0">
              <a:spcBef>
                <a:spcPct val="0"/>
              </a:spcBef>
              <a:spcAft>
                <a:spcPct val="0"/>
              </a:spcAft>
              <a:defRPr sz="2300">
                <a:solidFill>
                  <a:schemeClr val="tx1"/>
                </a:solidFill>
                <a:latin typeface="Times New Roman" pitchFamily="18" charset="0"/>
              </a:defRPr>
            </a:lvl8pPr>
            <a:lvl9pPr marL="3696942" indent="-217467" defTabSz="942358" eaLnBrk="0" fontAlgn="base" hangingPunct="0">
              <a:spcBef>
                <a:spcPct val="0"/>
              </a:spcBef>
              <a:spcAft>
                <a:spcPct val="0"/>
              </a:spcAft>
              <a:defRPr sz="2300">
                <a:solidFill>
                  <a:schemeClr val="tx1"/>
                </a:solidFill>
                <a:latin typeface="Times New Roman" pitchFamily="18" charset="0"/>
              </a:defRPr>
            </a:lvl9pPr>
          </a:lstStyle>
          <a:p>
            <a:pPr eaLnBrk="1" hangingPunct="1"/>
            <a:r>
              <a:rPr lang="en-US" sz="1200" dirty="0"/>
              <a:t>Page </a:t>
            </a:r>
            <a:fld id="{9A642958-11B1-4568-A8A5-52F4E93AECA1}" type="slidenum">
              <a:rPr lang="en-US" sz="1200"/>
              <a:pPr eaLnBrk="1" hangingPunct="1"/>
              <a:t>32</a:t>
            </a:fld>
            <a:endParaRPr lang="en-US" sz="1200" dirty="0"/>
          </a:p>
        </p:txBody>
      </p:sp>
      <p:sp>
        <p:nvSpPr>
          <p:cNvPr id="134150" name="Rectangle 2"/>
          <p:cNvSpPr>
            <a:spLocks noGrp="1" noRot="1" noChangeAspect="1" noChangeArrowheads="1" noTextEdit="1"/>
          </p:cNvSpPr>
          <p:nvPr>
            <p:ph type="sldImg"/>
          </p:nvPr>
        </p:nvSpPr>
        <p:spPr>
          <a:ln/>
        </p:spPr>
      </p:sp>
      <p:sp>
        <p:nvSpPr>
          <p:cNvPr id="134151" name="Rectangle 3"/>
          <p:cNvSpPr>
            <a:spLocks noGrp="1" noChangeArrowheads="1"/>
          </p:cNvSpPr>
          <p:nvPr>
            <p:ph type="body" idx="1"/>
          </p:nvPr>
        </p:nvSpPr>
        <p:spPr>
          <a:noFill/>
        </p:spPr>
        <p:txBody>
          <a:bodyPr/>
          <a:lstStyle/>
          <a:p>
            <a:pPr eaLnBrk="1" hangingPunct="1"/>
            <a:r>
              <a:rPr lang="en-US" dirty="0" smtClean="0"/>
              <a:t>To better understand the difference between education and training, which is often confused by management, consider this.</a:t>
            </a:r>
          </a:p>
          <a:p>
            <a:pPr eaLnBrk="1" hangingPunct="1"/>
            <a:r>
              <a:rPr lang="en-US" dirty="0" smtClean="0"/>
              <a:t>A student studying pharmacy at a major university consistently earns an average of 87% correct score on all quizzes and test and graduates with a B average.</a:t>
            </a:r>
          </a:p>
          <a:p>
            <a:pPr eaLnBrk="1" hangingPunct="1"/>
            <a:r>
              <a:rPr lang="en-US" dirty="0" smtClean="0"/>
              <a:t>Now a pharmacist he/she consistently:</a:t>
            </a:r>
          </a:p>
          <a:p>
            <a:pPr eaLnBrk="1" hangingPunct="1">
              <a:buFontTx/>
              <a:buChar char="•"/>
            </a:pPr>
            <a:r>
              <a:rPr lang="en-US" dirty="0" smtClean="0"/>
              <a:t> Puts the correct medication in the right container 87% of the time.</a:t>
            </a:r>
          </a:p>
          <a:p>
            <a:pPr eaLnBrk="1" hangingPunct="1">
              <a:buFontTx/>
              <a:buChar char="•"/>
            </a:pPr>
            <a:r>
              <a:rPr lang="en-US" dirty="0" smtClean="0"/>
              <a:t> Labels the container correctly 87% of the time.</a:t>
            </a:r>
          </a:p>
          <a:p>
            <a:pPr eaLnBrk="1" hangingPunct="1">
              <a:buFontTx/>
              <a:buChar char="•"/>
            </a:pPr>
            <a:r>
              <a:rPr lang="en-US" dirty="0" smtClean="0"/>
              <a:t> warns the customer about drug interactions correctly 87% of the time.</a:t>
            </a:r>
          </a:p>
          <a:p>
            <a:pPr eaLnBrk="1" hangingPunct="1">
              <a:buFontTx/>
              <a:buChar char="•"/>
            </a:pPr>
            <a:r>
              <a:rPr lang="en-US" dirty="0" smtClean="0"/>
              <a:t> Give the medication to the right customer 87% of the time.</a:t>
            </a:r>
          </a:p>
          <a:p>
            <a:pPr eaLnBrk="1" hangingPunct="1">
              <a:buFontTx/>
              <a:buChar char="•"/>
            </a:pPr>
            <a:r>
              <a:rPr lang="en-US" dirty="0" smtClean="0"/>
              <a:t> Charges the correct price 87% of the time.</a:t>
            </a:r>
          </a:p>
          <a:p>
            <a:pPr eaLnBrk="1" hangingPunct="1"/>
            <a:r>
              <a:rPr lang="en-US" dirty="0" smtClean="0"/>
              <a:t>The question is would you consider this correct performance? And if not why, as this level of performance was acceptable during the education process and earned the student a degree...</a:t>
            </a:r>
          </a:p>
          <a:p>
            <a:pPr eaLnBrk="1" hangingPunct="1"/>
            <a:r>
              <a:rPr lang="en-US" dirty="0" smtClean="0"/>
              <a:t>In reality performance in the real world of work is pass/fail and the acceptable level is 100% correct... </a:t>
            </a:r>
          </a:p>
          <a:p>
            <a:pPr eaLnBrk="1" hangingPunct="1"/>
            <a:endParaRPr lang="en-US" dirty="0" smtClean="0"/>
          </a:p>
        </p:txBody>
      </p:sp>
    </p:spTree>
    <p:extLst>
      <p:ext uri="{BB962C8B-B14F-4D97-AF65-F5344CB8AC3E}">
        <p14:creationId xmlns:p14="http://schemas.microsoft.com/office/powerpoint/2010/main" val="38290758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9" name="Rectangle 7"/>
          <p:cNvSpPr>
            <a:spLocks noGrp="1" noChangeArrowheads="1"/>
          </p:cNvSpPr>
          <p:nvPr>
            <p:ph type="sldNum" sz="quarter" idx="5"/>
          </p:nvPr>
        </p:nvSpPr>
        <p:spPr>
          <a:noFill/>
        </p:spPr>
        <p:txBody>
          <a:bodyPr/>
          <a:lstStyle>
            <a:lvl1pPr defTabSz="942358" eaLnBrk="0" hangingPunct="0">
              <a:defRPr sz="2300">
                <a:solidFill>
                  <a:schemeClr val="tx1"/>
                </a:solidFill>
                <a:latin typeface="Times New Roman" pitchFamily="18" charset="0"/>
              </a:defRPr>
            </a:lvl1pPr>
            <a:lvl2pPr marL="706768" indent="-271834" defTabSz="942358" eaLnBrk="0" hangingPunct="0">
              <a:defRPr sz="2300">
                <a:solidFill>
                  <a:schemeClr val="tx1"/>
                </a:solidFill>
                <a:latin typeface="Times New Roman" pitchFamily="18" charset="0"/>
              </a:defRPr>
            </a:lvl2pPr>
            <a:lvl3pPr marL="1087336" indent="-217467" defTabSz="942358" eaLnBrk="0" hangingPunct="0">
              <a:defRPr sz="2300">
                <a:solidFill>
                  <a:schemeClr val="tx1"/>
                </a:solidFill>
                <a:latin typeface="Times New Roman" pitchFamily="18" charset="0"/>
              </a:defRPr>
            </a:lvl3pPr>
            <a:lvl4pPr marL="1522270" indent="-217467" defTabSz="942358" eaLnBrk="0" hangingPunct="0">
              <a:defRPr sz="2300">
                <a:solidFill>
                  <a:schemeClr val="tx1"/>
                </a:solidFill>
                <a:latin typeface="Times New Roman" pitchFamily="18" charset="0"/>
              </a:defRPr>
            </a:lvl4pPr>
            <a:lvl5pPr marL="1957205" indent="-217467" defTabSz="942358" eaLnBrk="0" hangingPunct="0">
              <a:defRPr sz="2300">
                <a:solidFill>
                  <a:schemeClr val="tx1"/>
                </a:solidFill>
                <a:latin typeface="Times New Roman" pitchFamily="18" charset="0"/>
              </a:defRPr>
            </a:lvl5pPr>
            <a:lvl6pPr marL="2392139" indent="-217467" defTabSz="942358" eaLnBrk="0" fontAlgn="base" hangingPunct="0">
              <a:spcBef>
                <a:spcPct val="0"/>
              </a:spcBef>
              <a:spcAft>
                <a:spcPct val="0"/>
              </a:spcAft>
              <a:defRPr sz="2300">
                <a:solidFill>
                  <a:schemeClr val="tx1"/>
                </a:solidFill>
                <a:latin typeface="Times New Roman" pitchFamily="18" charset="0"/>
              </a:defRPr>
            </a:lvl6pPr>
            <a:lvl7pPr marL="2827073" indent="-217467" defTabSz="942358" eaLnBrk="0" fontAlgn="base" hangingPunct="0">
              <a:spcBef>
                <a:spcPct val="0"/>
              </a:spcBef>
              <a:spcAft>
                <a:spcPct val="0"/>
              </a:spcAft>
              <a:defRPr sz="2300">
                <a:solidFill>
                  <a:schemeClr val="tx1"/>
                </a:solidFill>
                <a:latin typeface="Times New Roman" pitchFamily="18" charset="0"/>
              </a:defRPr>
            </a:lvl7pPr>
            <a:lvl8pPr marL="3262008" indent="-217467" defTabSz="942358" eaLnBrk="0" fontAlgn="base" hangingPunct="0">
              <a:spcBef>
                <a:spcPct val="0"/>
              </a:spcBef>
              <a:spcAft>
                <a:spcPct val="0"/>
              </a:spcAft>
              <a:defRPr sz="2300">
                <a:solidFill>
                  <a:schemeClr val="tx1"/>
                </a:solidFill>
                <a:latin typeface="Times New Roman" pitchFamily="18" charset="0"/>
              </a:defRPr>
            </a:lvl8pPr>
            <a:lvl9pPr marL="3696942" indent="-217467" defTabSz="942358" eaLnBrk="0" fontAlgn="base" hangingPunct="0">
              <a:spcBef>
                <a:spcPct val="0"/>
              </a:spcBef>
              <a:spcAft>
                <a:spcPct val="0"/>
              </a:spcAft>
              <a:defRPr sz="2300">
                <a:solidFill>
                  <a:schemeClr val="tx1"/>
                </a:solidFill>
                <a:latin typeface="Times New Roman" pitchFamily="18" charset="0"/>
              </a:defRPr>
            </a:lvl9pPr>
          </a:lstStyle>
          <a:p>
            <a:pPr eaLnBrk="1" hangingPunct="1"/>
            <a:r>
              <a:rPr lang="en-US" sz="1200" dirty="0"/>
              <a:t>Page </a:t>
            </a:r>
            <a:fld id="{9A642958-11B1-4568-A8A5-52F4E93AECA1}" type="slidenum">
              <a:rPr lang="en-US" sz="1200"/>
              <a:pPr eaLnBrk="1" hangingPunct="1"/>
              <a:t>33</a:t>
            </a:fld>
            <a:endParaRPr lang="en-US" sz="1200" dirty="0"/>
          </a:p>
        </p:txBody>
      </p:sp>
      <p:sp>
        <p:nvSpPr>
          <p:cNvPr id="134150" name="Rectangle 2"/>
          <p:cNvSpPr>
            <a:spLocks noGrp="1" noRot="1" noChangeAspect="1" noChangeArrowheads="1" noTextEdit="1"/>
          </p:cNvSpPr>
          <p:nvPr>
            <p:ph type="sldImg"/>
          </p:nvPr>
        </p:nvSpPr>
        <p:spPr>
          <a:ln/>
        </p:spPr>
      </p:sp>
      <p:sp>
        <p:nvSpPr>
          <p:cNvPr id="134151" name="Rectangle 3"/>
          <p:cNvSpPr>
            <a:spLocks noGrp="1" noChangeArrowheads="1"/>
          </p:cNvSpPr>
          <p:nvPr>
            <p:ph type="body" idx="1"/>
          </p:nvPr>
        </p:nvSpPr>
        <p:spPr>
          <a:noFill/>
        </p:spPr>
        <p:txBody>
          <a:bodyPr/>
          <a:lstStyle/>
          <a:p>
            <a:pPr eaLnBrk="1" hangingPunct="1"/>
            <a:endParaRPr lang="en-US" dirty="0" smtClean="0"/>
          </a:p>
        </p:txBody>
      </p:sp>
    </p:spTree>
    <p:extLst>
      <p:ext uri="{BB962C8B-B14F-4D97-AF65-F5344CB8AC3E}">
        <p14:creationId xmlns:p14="http://schemas.microsoft.com/office/powerpoint/2010/main" val="38290758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34</a:t>
            </a:fld>
            <a:endParaRPr lang="en-US" dirty="0"/>
          </a:p>
        </p:txBody>
      </p:sp>
    </p:spTree>
    <p:extLst>
      <p:ext uri="{BB962C8B-B14F-4D97-AF65-F5344CB8AC3E}">
        <p14:creationId xmlns:p14="http://schemas.microsoft.com/office/powerpoint/2010/main" val="40698829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BCC531D7-56DD-4CC1-952A-22477C02C00D}" type="slidenum">
              <a:rPr lang="en-US" altLang="en-US"/>
              <a:pPr/>
              <a:t>35</a:t>
            </a:fld>
            <a:endParaRPr lang="en-US" altLang="en-US" dirty="0"/>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r>
              <a:rPr lang="en-US" altLang="en-US" dirty="0"/>
              <a:t>Notes:  The first cycle of the PDSA process is </a:t>
            </a:r>
            <a:r>
              <a:rPr lang="en-US" altLang="en-US" u="sng" dirty="0"/>
              <a:t>Plan</a:t>
            </a:r>
            <a:r>
              <a:rPr lang="en-US" altLang="en-US" dirty="0"/>
              <a:t>. Our system approach incorporate the system knowledge: who, what, when ,where, how, inputs, outputs and steps, etc. and measurements of where we are. </a:t>
            </a:r>
            <a:r>
              <a:rPr lang="en-US" altLang="en-US" b="1" u="sng" dirty="0"/>
              <a:t>We Define the System.</a:t>
            </a:r>
          </a:p>
          <a:p>
            <a:r>
              <a:rPr lang="en-US" altLang="en-US" dirty="0"/>
              <a:t>The system knowledge, measurements and any additional data identified by the team as necessary is collected, organized, converted to descriptive geometry for easy interpretation, then scrutinized and used for decision making. </a:t>
            </a:r>
            <a:r>
              <a:rPr lang="en-US" altLang="en-US" b="1" u="sng" dirty="0"/>
              <a:t>We Assess the Current Situation.</a:t>
            </a:r>
          </a:p>
          <a:p>
            <a:r>
              <a:rPr lang="en-US" altLang="en-US" dirty="0"/>
              <a:t>The team then uses team tools to focus on an area to be improved, identify root causes of the problems, develop consensus of how to fix or improve the problem. </a:t>
            </a:r>
            <a:r>
              <a:rPr lang="en-US" altLang="en-US" b="1" u="sng" dirty="0"/>
              <a:t>We Analyze the Causes  and Develop the Improvement Theory</a:t>
            </a:r>
          </a:p>
          <a:p>
            <a:endParaRPr lang="en-US" altLang="en-US" u="sng" dirty="0"/>
          </a:p>
        </p:txBody>
      </p:sp>
    </p:spTree>
    <p:extLst>
      <p:ext uri="{BB962C8B-B14F-4D97-AF65-F5344CB8AC3E}">
        <p14:creationId xmlns:p14="http://schemas.microsoft.com/office/powerpoint/2010/main" val="39319215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FDCC629B-9389-42A3-B85A-A64F240206A2}" type="slidenum">
              <a:rPr lang="en-US" altLang="en-US"/>
              <a:pPr/>
              <a:t>36</a:t>
            </a:fld>
            <a:endParaRPr lang="en-US" altLang="en-US" dirty="0"/>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p:txBody>
          <a:bodyPr/>
          <a:lstStyle/>
          <a:p>
            <a:r>
              <a:rPr lang="en-US" altLang="en-US" dirty="0"/>
              <a:t>The second cycle of the PDSA process is </a:t>
            </a:r>
            <a:r>
              <a:rPr lang="en-US" altLang="en-US" u="sng" dirty="0"/>
              <a:t>Do</a:t>
            </a:r>
            <a:r>
              <a:rPr lang="en-US" altLang="en-US" dirty="0"/>
              <a:t>. Here we test the theory while measuring the results, we may develop a new flow chart with fewer steps, reorganize the facility, use a new technology or tool, etc.  Our goal is to be more effective and efficient, we monitor, or measured by identified  Key performance output variables, that result in a measured reduction of the gap between our baseline and where we wish to be! </a:t>
            </a:r>
            <a:r>
              <a:rPr lang="en-US" altLang="en-US" u="sng" dirty="0"/>
              <a:t>We Implement the Improvement Theory.</a:t>
            </a:r>
          </a:p>
          <a:p>
            <a:endParaRPr lang="en-US" altLang="en-US" u="sng" dirty="0"/>
          </a:p>
          <a:p>
            <a:endParaRPr lang="en-US" altLang="en-US" dirty="0"/>
          </a:p>
          <a:p>
            <a:endParaRPr lang="en-US" altLang="en-US" dirty="0"/>
          </a:p>
        </p:txBody>
      </p:sp>
    </p:spTree>
    <p:extLst>
      <p:ext uri="{BB962C8B-B14F-4D97-AF65-F5344CB8AC3E}">
        <p14:creationId xmlns:p14="http://schemas.microsoft.com/office/powerpoint/2010/main" val="173491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CCCEE2F4-0D48-43F5-8055-64BA3E4B1BF8}" type="slidenum">
              <a:rPr lang="en-US" altLang="en-US"/>
              <a:pPr/>
              <a:t>37</a:t>
            </a:fld>
            <a:endParaRPr lang="en-US" altLang="en-US" dirty="0"/>
          </a:p>
        </p:txBody>
      </p:sp>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p:txBody>
          <a:bodyPr/>
          <a:lstStyle/>
          <a:p>
            <a:r>
              <a:rPr lang="en-US" altLang="en-US" dirty="0"/>
              <a:t>Notes: </a:t>
            </a:r>
            <a:r>
              <a:rPr lang="en-US" altLang="en-US" b="1" dirty="0"/>
              <a:t>Managements consent, which means you have gained consensus, is important, but those affected by the test also need to understand , what is being done, why we are doing it, and what their role in will be in implementing, collecting data and/or analyzing the results. </a:t>
            </a:r>
          </a:p>
          <a:p>
            <a:endParaRPr lang="en-US" altLang="en-US" sz="800" b="1" dirty="0"/>
          </a:p>
          <a:p>
            <a:r>
              <a:rPr lang="en-US" altLang="en-US" b="1" dirty="0"/>
              <a:t>Also Remember all involved may find the findings and analysis surprising, the team should take all the time needed to explain the data and how the team arrived at its conclusions. Management should also adopt the attitude that if the team has viable plan and consensus is established then approval should be greatly considered.</a:t>
            </a:r>
          </a:p>
          <a:p>
            <a:pPr algn="ctr"/>
            <a:endParaRPr lang="en-US" altLang="en-US" sz="800" b="1" dirty="0"/>
          </a:p>
          <a:p>
            <a:pPr algn="ctr"/>
            <a:r>
              <a:rPr lang="en-US" altLang="en-US" sz="1400" b="1" dirty="0"/>
              <a:t>When it comes to support for change, nothing is more powerful than recommendations that are supported by reliable data!</a:t>
            </a:r>
          </a:p>
          <a:p>
            <a:endParaRPr lang="en-US" altLang="en-US" sz="1400" b="1" dirty="0"/>
          </a:p>
        </p:txBody>
      </p:sp>
    </p:spTree>
    <p:extLst>
      <p:ext uri="{BB962C8B-B14F-4D97-AF65-F5344CB8AC3E}">
        <p14:creationId xmlns:p14="http://schemas.microsoft.com/office/powerpoint/2010/main" val="38024400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6B0A0AC9-3D0C-4D66-ACB6-2439A5718A0B}" type="slidenum">
              <a:rPr lang="en-US" altLang="en-US"/>
              <a:pPr/>
              <a:t>38</a:t>
            </a:fld>
            <a:endParaRPr lang="en-US" altLang="en-US" dirty="0"/>
          </a:p>
        </p:txBody>
      </p:sp>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p:txBody>
          <a:bodyPr/>
          <a:lstStyle/>
          <a:p>
            <a:r>
              <a:rPr lang="en-US" altLang="en-US" dirty="0"/>
              <a:t>Notes:  The third cycle of the PDSA process is </a:t>
            </a:r>
            <a:r>
              <a:rPr lang="en-US" altLang="en-US" u="sng" dirty="0"/>
              <a:t>Study</a:t>
            </a:r>
            <a:r>
              <a:rPr lang="en-US" altLang="en-US" dirty="0"/>
              <a:t>. This is where you find out if the GAP is eliminated or closed  between the status quo and the desired state, we need records of the study in the same format as the assessment analysis so that it is an apples to apples comparison and easy to evaluate. This will also add to our final PowerPoint presentation to the sponsor and administration, who are now back in the loop and well-informed of the teams actions. Our recommendations will be understood and a proper decision if more likely. </a:t>
            </a:r>
            <a:r>
              <a:rPr lang="en-US" altLang="en-US" u="sng" dirty="0"/>
              <a:t>We Record &amp; Study the Results</a:t>
            </a:r>
          </a:p>
        </p:txBody>
      </p:sp>
    </p:spTree>
    <p:extLst>
      <p:ext uri="{BB962C8B-B14F-4D97-AF65-F5344CB8AC3E}">
        <p14:creationId xmlns:p14="http://schemas.microsoft.com/office/powerpoint/2010/main" val="3259277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30AA9C58-93B5-490F-949C-DC1DF817358D}" type="slidenum">
              <a:rPr lang="en-US" altLang="en-US"/>
              <a:pPr/>
              <a:t>39</a:t>
            </a:fld>
            <a:endParaRPr lang="en-US" altLang="en-US" dirty="0"/>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r>
              <a:rPr lang="en-US" altLang="en-US" dirty="0"/>
              <a:t>Notes:  The fourth cycle of the PDSA process is </a:t>
            </a:r>
            <a:r>
              <a:rPr lang="en-US" altLang="en-US" u="sng" dirty="0"/>
              <a:t>Act</a:t>
            </a:r>
            <a:r>
              <a:rPr lang="en-US" altLang="en-US" dirty="0"/>
              <a:t>. The analysis of the project should reveal improvement, stated in statistical language as the percentage accomplished and that which we have no data to defend as the percentage left on the table! Most likely topics not addressed in the original charter will also be learned in the action teams analysis of the project.</a:t>
            </a:r>
          </a:p>
          <a:p>
            <a:r>
              <a:rPr lang="en-US" altLang="en-US" dirty="0"/>
              <a:t>This all allows for a well-informed  recommendation from a team in consensus, made to an administration looking for answers, knowledge, solutions, and improvement.</a:t>
            </a:r>
          </a:p>
          <a:p>
            <a:endParaRPr lang="en-US" altLang="en-US" dirty="0"/>
          </a:p>
          <a:p>
            <a:endParaRPr lang="en-US" altLang="en-US" dirty="0"/>
          </a:p>
          <a:p>
            <a:endParaRPr lang="en-US" altLang="en-US" u="sng" dirty="0"/>
          </a:p>
        </p:txBody>
      </p:sp>
    </p:spTree>
    <p:extLst>
      <p:ext uri="{BB962C8B-B14F-4D97-AF65-F5344CB8AC3E}">
        <p14:creationId xmlns:p14="http://schemas.microsoft.com/office/powerpoint/2010/main" val="387842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xfrm>
            <a:off x="1" y="1"/>
            <a:ext cx="3076575" cy="532654"/>
          </a:xfrm>
          <a:prstGeom prst="rect">
            <a:avLst/>
          </a:prstGeom>
          <a:noFill/>
        </p:spPr>
        <p:txBody>
          <a:bodyPr/>
          <a:lstStyle>
            <a:lvl1pPr defTabSz="990600" eaLnBrk="0" hangingPunct="0">
              <a:defRPr sz="5400">
                <a:solidFill>
                  <a:schemeClr val="tx1"/>
                </a:solidFill>
                <a:latin typeface="Times New Roman" pitchFamily="18" charset="0"/>
              </a:defRPr>
            </a:lvl1pPr>
            <a:lvl2pPr marL="742950" indent="-285750" defTabSz="990600" eaLnBrk="0" hangingPunct="0">
              <a:defRPr sz="5400">
                <a:solidFill>
                  <a:schemeClr val="tx1"/>
                </a:solidFill>
                <a:latin typeface="Times New Roman" pitchFamily="18" charset="0"/>
              </a:defRPr>
            </a:lvl2pPr>
            <a:lvl3pPr marL="1143000" indent="-228600" defTabSz="990600" eaLnBrk="0" hangingPunct="0">
              <a:defRPr sz="5400">
                <a:solidFill>
                  <a:schemeClr val="tx1"/>
                </a:solidFill>
                <a:latin typeface="Times New Roman" pitchFamily="18" charset="0"/>
              </a:defRPr>
            </a:lvl3pPr>
            <a:lvl4pPr marL="1600200" indent="-228600" defTabSz="990600" eaLnBrk="0" hangingPunct="0">
              <a:defRPr sz="5400">
                <a:solidFill>
                  <a:schemeClr val="tx1"/>
                </a:solidFill>
                <a:latin typeface="Times New Roman" pitchFamily="18" charset="0"/>
              </a:defRPr>
            </a:lvl4pPr>
            <a:lvl5pPr marL="2057400" indent="-228600" defTabSz="990600" eaLnBrk="0" hangingPunct="0">
              <a:defRPr sz="5400">
                <a:solidFill>
                  <a:schemeClr val="tx1"/>
                </a:solidFill>
                <a:latin typeface="Times New Roman" pitchFamily="18" charset="0"/>
              </a:defRPr>
            </a:lvl5pPr>
            <a:lvl6pPr marL="2514600" indent="-228600" defTabSz="990600" eaLnBrk="0" fontAlgn="base" hangingPunct="0">
              <a:spcBef>
                <a:spcPct val="0"/>
              </a:spcBef>
              <a:spcAft>
                <a:spcPct val="0"/>
              </a:spcAft>
              <a:defRPr sz="5400">
                <a:solidFill>
                  <a:schemeClr val="tx1"/>
                </a:solidFill>
                <a:latin typeface="Times New Roman" pitchFamily="18" charset="0"/>
              </a:defRPr>
            </a:lvl6pPr>
            <a:lvl7pPr marL="2971800" indent="-228600" defTabSz="990600" eaLnBrk="0" fontAlgn="base" hangingPunct="0">
              <a:spcBef>
                <a:spcPct val="0"/>
              </a:spcBef>
              <a:spcAft>
                <a:spcPct val="0"/>
              </a:spcAft>
              <a:defRPr sz="5400">
                <a:solidFill>
                  <a:schemeClr val="tx1"/>
                </a:solidFill>
                <a:latin typeface="Times New Roman" pitchFamily="18" charset="0"/>
              </a:defRPr>
            </a:lvl7pPr>
            <a:lvl8pPr marL="3429000" indent="-228600" defTabSz="990600" eaLnBrk="0" fontAlgn="base" hangingPunct="0">
              <a:spcBef>
                <a:spcPct val="0"/>
              </a:spcBef>
              <a:spcAft>
                <a:spcPct val="0"/>
              </a:spcAft>
              <a:defRPr sz="5400">
                <a:solidFill>
                  <a:schemeClr val="tx1"/>
                </a:solidFill>
                <a:latin typeface="Times New Roman" pitchFamily="18" charset="0"/>
              </a:defRPr>
            </a:lvl8pPr>
            <a:lvl9pPr marL="3886200" indent="-228600" defTabSz="990600" eaLnBrk="0" fontAlgn="base" hangingPunct="0">
              <a:spcBef>
                <a:spcPct val="0"/>
              </a:spcBef>
              <a:spcAft>
                <a:spcPct val="0"/>
              </a:spcAft>
              <a:defRPr sz="5400">
                <a:solidFill>
                  <a:schemeClr val="tx1"/>
                </a:solidFill>
                <a:latin typeface="Times New Roman" pitchFamily="18" charset="0"/>
              </a:defRPr>
            </a:lvl9pPr>
          </a:lstStyle>
          <a:p>
            <a:pPr eaLnBrk="1" hangingPunct="1"/>
            <a:r>
              <a:rPr lang="en-US" sz="1300" dirty="0" smtClean="0"/>
              <a:t>QUAL 1112</a:t>
            </a:r>
          </a:p>
        </p:txBody>
      </p:sp>
      <p:sp>
        <p:nvSpPr>
          <p:cNvPr id="67587" name="Rectangle 3"/>
          <p:cNvSpPr>
            <a:spLocks noGrp="1" noChangeArrowheads="1"/>
          </p:cNvSpPr>
          <p:nvPr>
            <p:ph type="dt" sz="quarter" idx="1"/>
          </p:nvPr>
        </p:nvSpPr>
        <p:spPr>
          <a:xfrm>
            <a:off x="4021139" y="1"/>
            <a:ext cx="3076575" cy="532654"/>
          </a:xfrm>
          <a:prstGeom prst="rect">
            <a:avLst/>
          </a:prstGeom>
          <a:noFill/>
        </p:spPr>
        <p:txBody>
          <a:bodyPr/>
          <a:lstStyle>
            <a:lvl1pPr defTabSz="990600" eaLnBrk="0" hangingPunct="0">
              <a:defRPr sz="5400">
                <a:solidFill>
                  <a:schemeClr val="tx1"/>
                </a:solidFill>
                <a:latin typeface="Times New Roman" pitchFamily="18" charset="0"/>
              </a:defRPr>
            </a:lvl1pPr>
            <a:lvl2pPr marL="742950" indent="-285750" defTabSz="990600" eaLnBrk="0" hangingPunct="0">
              <a:defRPr sz="5400">
                <a:solidFill>
                  <a:schemeClr val="tx1"/>
                </a:solidFill>
                <a:latin typeface="Times New Roman" pitchFamily="18" charset="0"/>
              </a:defRPr>
            </a:lvl2pPr>
            <a:lvl3pPr marL="1143000" indent="-228600" defTabSz="990600" eaLnBrk="0" hangingPunct="0">
              <a:defRPr sz="5400">
                <a:solidFill>
                  <a:schemeClr val="tx1"/>
                </a:solidFill>
                <a:latin typeface="Times New Roman" pitchFamily="18" charset="0"/>
              </a:defRPr>
            </a:lvl3pPr>
            <a:lvl4pPr marL="1600200" indent="-228600" defTabSz="990600" eaLnBrk="0" hangingPunct="0">
              <a:defRPr sz="5400">
                <a:solidFill>
                  <a:schemeClr val="tx1"/>
                </a:solidFill>
                <a:latin typeface="Times New Roman" pitchFamily="18" charset="0"/>
              </a:defRPr>
            </a:lvl4pPr>
            <a:lvl5pPr marL="2057400" indent="-228600" defTabSz="990600" eaLnBrk="0" hangingPunct="0">
              <a:defRPr sz="5400">
                <a:solidFill>
                  <a:schemeClr val="tx1"/>
                </a:solidFill>
                <a:latin typeface="Times New Roman" pitchFamily="18" charset="0"/>
              </a:defRPr>
            </a:lvl5pPr>
            <a:lvl6pPr marL="2514600" indent="-228600" defTabSz="990600" eaLnBrk="0" fontAlgn="base" hangingPunct="0">
              <a:spcBef>
                <a:spcPct val="0"/>
              </a:spcBef>
              <a:spcAft>
                <a:spcPct val="0"/>
              </a:spcAft>
              <a:defRPr sz="5400">
                <a:solidFill>
                  <a:schemeClr val="tx1"/>
                </a:solidFill>
                <a:latin typeface="Times New Roman" pitchFamily="18" charset="0"/>
              </a:defRPr>
            </a:lvl6pPr>
            <a:lvl7pPr marL="2971800" indent="-228600" defTabSz="990600" eaLnBrk="0" fontAlgn="base" hangingPunct="0">
              <a:spcBef>
                <a:spcPct val="0"/>
              </a:spcBef>
              <a:spcAft>
                <a:spcPct val="0"/>
              </a:spcAft>
              <a:defRPr sz="5400">
                <a:solidFill>
                  <a:schemeClr val="tx1"/>
                </a:solidFill>
                <a:latin typeface="Times New Roman" pitchFamily="18" charset="0"/>
              </a:defRPr>
            </a:lvl7pPr>
            <a:lvl8pPr marL="3429000" indent="-228600" defTabSz="990600" eaLnBrk="0" fontAlgn="base" hangingPunct="0">
              <a:spcBef>
                <a:spcPct val="0"/>
              </a:spcBef>
              <a:spcAft>
                <a:spcPct val="0"/>
              </a:spcAft>
              <a:defRPr sz="5400">
                <a:solidFill>
                  <a:schemeClr val="tx1"/>
                </a:solidFill>
                <a:latin typeface="Times New Roman" pitchFamily="18" charset="0"/>
              </a:defRPr>
            </a:lvl8pPr>
            <a:lvl9pPr marL="3886200" indent="-228600" defTabSz="990600" eaLnBrk="0" fontAlgn="base" hangingPunct="0">
              <a:spcBef>
                <a:spcPct val="0"/>
              </a:spcBef>
              <a:spcAft>
                <a:spcPct val="0"/>
              </a:spcAft>
              <a:defRPr sz="5400">
                <a:solidFill>
                  <a:schemeClr val="tx1"/>
                </a:solidFill>
                <a:latin typeface="Times New Roman" pitchFamily="18" charset="0"/>
              </a:defRPr>
            </a:lvl9pPr>
          </a:lstStyle>
          <a:p>
            <a:pPr eaLnBrk="1" hangingPunct="1"/>
            <a:r>
              <a:rPr lang="en-US" sz="1300" dirty="0" smtClean="0"/>
              <a:t>Chapter 1</a:t>
            </a:r>
          </a:p>
        </p:txBody>
      </p:sp>
      <p:sp>
        <p:nvSpPr>
          <p:cNvPr id="67588" name="Rectangle 6"/>
          <p:cNvSpPr>
            <a:spLocks noGrp="1" noChangeArrowheads="1"/>
          </p:cNvSpPr>
          <p:nvPr>
            <p:ph type="ftr" sz="quarter" idx="4"/>
          </p:nvPr>
        </p:nvSpPr>
        <p:spPr>
          <a:noFill/>
        </p:spPr>
        <p:txBody>
          <a:bodyPr/>
          <a:lstStyle>
            <a:lvl1pPr defTabSz="990600" eaLnBrk="0" hangingPunct="0">
              <a:defRPr sz="5400">
                <a:solidFill>
                  <a:schemeClr val="tx1"/>
                </a:solidFill>
                <a:latin typeface="Times New Roman" pitchFamily="18" charset="0"/>
              </a:defRPr>
            </a:lvl1pPr>
            <a:lvl2pPr marL="742950" indent="-285750" defTabSz="990600" eaLnBrk="0" hangingPunct="0">
              <a:defRPr sz="5400">
                <a:solidFill>
                  <a:schemeClr val="tx1"/>
                </a:solidFill>
                <a:latin typeface="Times New Roman" pitchFamily="18" charset="0"/>
              </a:defRPr>
            </a:lvl2pPr>
            <a:lvl3pPr marL="1143000" indent="-228600" defTabSz="990600" eaLnBrk="0" hangingPunct="0">
              <a:defRPr sz="5400">
                <a:solidFill>
                  <a:schemeClr val="tx1"/>
                </a:solidFill>
                <a:latin typeface="Times New Roman" pitchFamily="18" charset="0"/>
              </a:defRPr>
            </a:lvl3pPr>
            <a:lvl4pPr marL="1600200" indent="-228600" defTabSz="990600" eaLnBrk="0" hangingPunct="0">
              <a:defRPr sz="5400">
                <a:solidFill>
                  <a:schemeClr val="tx1"/>
                </a:solidFill>
                <a:latin typeface="Times New Roman" pitchFamily="18" charset="0"/>
              </a:defRPr>
            </a:lvl4pPr>
            <a:lvl5pPr marL="2057400" indent="-228600" defTabSz="990600" eaLnBrk="0" hangingPunct="0">
              <a:defRPr sz="5400">
                <a:solidFill>
                  <a:schemeClr val="tx1"/>
                </a:solidFill>
                <a:latin typeface="Times New Roman" pitchFamily="18" charset="0"/>
              </a:defRPr>
            </a:lvl5pPr>
            <a:lvl6pPr marL="2514600" indent="-228600" defTabSz="990600" eaLnBrk="0" fontAlgn="base" hangingPunct="0">
              <a:spcBef>
                <a:spcPct val="0"/>
              </a:spcBef>
              <a:spcAft>
                <a:spcPct val="0"/>
              </a:spcAft>
              <a:defRPr sz="5400">
                <a:solidFill>
                  <a:schemeClr val="tx1"/>
                </a:solidFill>
                <a:latin typeface="Times New Roman" pitchFamily="18" charset="0"/>
              </a:defRPr>
            </a:lvl6pPr>
            <a:lvl7pPr marL="2971800" indent="-228600" defTabSz="990600" eaLnBrk="0" fontAlgn="base" hangingPunct="0">
              <a:spcBef>
                <a:spcPct val="0"/>
              </a:spcBef>
              <a:spcAft>
                <a:spcPct val="0"/>
              </a:spcAft>
              <a:defRPr sz="5400">
                <a:solidFill>
                  <a:schemeClr val="tx1"/>
                </a:solidFill>
                <a:latin typeface="Times New Roman" pitchFamily="18" charset="0"/>
              </a:defRPr>
            </a:lvl7pPr>
            <a:lvl8pPr marL="3429000" indent="-228600" defTabSz="990600" eaLnBrk="0" fontAlgn="base" hangingPunct="0">
              <a:spcBef>
                <a:spcPct val="0"/>
              </a:spcBef>
              <a:spcAft>
                <a:spcPct val="0"/>
              </a:spcAft>
              <a:defRPr sz="5400">
                <a:solidFill>
                  <a:schemeClr val="tx1"/>
                </a:solidFill>
                <a:latin typeface="Times New Roman" pitchFamily="18" charset="0"/>
              </a:defRPr>
            </a:lvl8pPr>
            <a:lvl9pPr marL="3886200" indent="-228600" defTabSz="990600" eaLnBrk="0" fontAlgn="base" hangingPunct="0">
              <a:spcBef>
                <a:spcPct val="0"/>
              </a:spcBef>
              <a:spcAft>
                <a:spcPct val="0"/>
              </a:spcAft>
              <a:defRPr sz="5400">
                <a:solidFill>
                  <a:schemeClr val="tx1"/>
                </a:solidFill>
                <a:latin typeface="Times New Roman" pitchFamily="18" charset="0"/>
              </a:defRPr>
            </a:lvl9pPr>
          </a:lstStyle>
          <a:p>
            <a:pPr eaLnBrk="1" hangingPunct="1"/>
            <a:r>
              <a:rPr lang="en-US" sz="1300" dirty="0" smtClean="0"/>
              <a:t>ENGT 1200</a:t>
            </a:r>
          </a:p>
        </p:txBody>
      </p:sp>
      <p:sp>
        <p:nvSpPr>
          <p:cNvPr id="67589" name="Rectangle 7"/>
          <p:cNvSpPr>
            <a:spLocks noGrp="1" noChangeArrowheads="1"/>
          </p:cNvSpPr>
          <p:nvPr>
            <p:ph type="sldNum" sz="quarter" idx="5"/>
          </p:nvPr>
        </p:nvSpPr>
        <p:spPr>
          <a:noFill/>
        </p:spPr>
        <p:txBody>
          <a:bodyPr/>
          <a:lstStyle>
            <a:lvl1pPr defTabSz="990600" eaLnBrk="0" hangingPunct="0">
              <a:defRPr sz="5400">
                <a:solidFill>
                  <a:schemeClr val="tx1"/>
                </a:solidFill>
                <a:latin typeface="Times New Roman" pitchFamily="18" charset="0"/>
              </a:defRPr>
            </a:lvl1pPr>
            <a:lvl2pPr marL="742950" indent="-285750" defTabSz="990600" eaLnBrk="0" hangingPunct="0">
              <a:defRPr sz="5400">
                <a:solidFill>
                  <a:schemeClr val="tx1"/>
                </a:solidFill>
                <a:latin typeface="Times New Roman" pitchFamily="18" charset="0"/>
              </a:defRPr>
            </a:lvl2pPr>
            <a:lvl3pPr marL="1143000" indent="-228600" defTabSz="990600" eaLnBrk="0" hangingPunct="0">
              <a:defRPr sz="5400">
                <a:solidFill>
                  <a:schemeClr val="tx1"/>
                </a:solidFill>
                <a:latin typeface="Times New Roman" pitchFamily="18" charset="0"/>
              </a:defRPr>
            </a:lvl3pPr>
            <a:lvl4pPr marL="1600200" indent="-228600" defTabSz="990600" eaLnBrk="0" hangingPunct="0">
              <a:defRPr sz="5400">
                <a:solidFill>
                  <a:schemeClr val="tx1"/>
                </a:solidFill>
                <a:latin typeface="Times New Roman" pitchFamily="18" charset="0"/>
              </a:defRPr>
            </a:lvl4pPr>
            <a:lvl5pPr marL="2057400" indent="-228600" defTabSz="990600" eaLnBrk="0" hangingPunct="0">
              <a:defRPr sz="5400">
                <a:solidFill>
                  <a:schemeClr val="tx1"/>
                </a:solidFill>
                <a:latin typeface="Times New Roman" pitchFamily="18" charset="0"/>
              </a:defRPr>
            </a:lvl5pPr>
            <a:lvl6pPr marL="2514600" indent="-228600" defTabSz="990600" eaLnBrk="0" fontAlgn="base" hangingPunct="0">
              <a:spcBef>
                <a:spcPct val="0"/>
              </a:spcBef>
              <a:spcAft>
                <a:spcPct val="0"/>
              </a:spcAft>
              <a:defRPr sz="5400">
                <a:solidFill>
                  <a:schemeClr val="tx1"/>
                </a:solidFill>
                <a:latin typeface="Times New Roman" pitchFamily="18" charset="0"/>
              </a:defRPr>
            </a:lvl6pPr>
            <a:lvl7pPr marL="2971800" indent="-228600" defTabSz="990600" eaLnBrk="0" fontAlgn="base" hangingPunct="0">
              <a:spcBef>
                <a:spcPct val="0"/>
              </a:spcBef>
              <a:spcAft>
                <a:spcPct val="0"/>
              </a:spcAft>
              <a:defRPr sz="5400">
                <a:solidFill>
                  <a:schemeClr val="tx1"/>
                </a:solidFill>
                <a:latin typeface="Times New Roman" pitchFamily="18" charset="0"/>
              </a:defRPr>
            </a:lvl7pPr>
            <a:lvl8pPr marL="3429000" indent="-228600" defTabSz="990600" eaLnBrk="0" fontAlgn="base" hangingPunct="0">
              <a:spcBef>
                <a:spcPct val="0"/>
              </a:spcBef>
              <a:spcAft>
                <a:spcPct val="0"/>
              </a:spcAft>
              <a:defRPr sz="5400">
                <a:solidFill>
                  <a:schemeClr val="tx1"/>
                </a:solidFill>
                <a:latin typeface="Times New Roman" pitchFamily="18" charset="0"/>
              </a:defRPr>
            </a:lvl8pPr>
            <a:lvl9pPr marL="3886200" indent="-228600" defTabSz="990600" eaLnBrk="0" fontAlgn="base" hangingPunct="0">
              <a:spcBef>
                <a:spcPct val="0"/>
              </a:spcBef>
              <a:spcAft>
                <a:spcPct val="0"/>
              </a:spcAft>
              <a:defRPr sz="5400">
                <a:solidFill>
                  <a:schemeClr val="tx1"/>
                </a:solidFill>
                <a:latin typeface="Times New Roman" pitchFamily="18" charset="0"/>
              </a:defRPr>
            </a:lvl9pPr>
          </a:lstStyle>
          <a:p>
            <a:pPr eaLnBrk="1" hangingPunct="1"/>
            <a:fld id="{8242E279-7B80-4B8E-9C09-58E75A6A2B56}" type="slidenum">
              <a:rPr lang="en-US" sz="1300" smtClean="0"/>
              <a:pPr eaLnBrk="1" hangingPunct="1"/>
              <a:t>4</a:t>
            </a:fld>
            <a:endParaRPr lang="en-US" sz="1300" dirty="0" smtClean="0"/>
          </a:p>
        </p:txBody>
      </p:sp>
      <p:sp>
        <p:nvSpPr>
          <p:cNvPr id="67590" name="Rectangle 2"/>
          <p:cNvSpPr>
            <a:spLocks noGrp="1" noRot="1" noChangeAspect="1" noChangeArrowheads="1" noTextEdit="1"/>
          </p:cNvSpPr>
          <p:nvPr>
            <p:ph type="sldImg"/>
          </p:nvPr>
        </p:nvSpPr>
        <p:spPr>
          <a:xfrm>
            <a:off x="841375" y="719138"/>
            <a:ext cx="5327650" cy="3997325"/>
          </a:xfrm>
          <a:ln/>
        </p:spPr>
      </p:sp>
      <p:sp>
        <p:nvSpPr>
          <p:cNvPr id="67591" name="Rectangle 3"/>
          <p:cNvSpPr>
            <a:spLocks noGrp="1" noChangeArrowheads="1"/>
          </p:cNvSpPr>
          <p:nvPr>
            <p:ph type="body" idx="1"/>
          </p:nvPr>
        </p:nvSpPr>
        <p:spPr>
          <a:xfrm>
            <a:off x="947739" y="5081721"/>
            <a:ext cx="5194299" cy="3584666"/>
          </a:xfrm>
          <a:noFill/>
        </p:spPr>
        <p:txBody>
          <a:bodyPr/>
          <a:lstStyle/>
          <a:p>
            <a:pPr eaLnBrk="1" hangingPunct="1"/>
            <a:r>
              <a:rPr lang="en-US" dirty="0" smtClean="0"/>
              <a:t>Notes  </a:t>
            </a:r>
            <a:r>
              <a:rPr lang="en-US" dirty="0" smtClean="0">
                <a:solidFill>
                  <a:srgbClr val="000000"/>
                </a:solidFill>
              </a:rPr>
              <a:t>Slide Courtesy of Quality Management: Creating and Sustaining Organizational Effectiveness, 2e Donna C. S. Summers</a:t>
            </a:r>
          </a:p>
          <a:p>
            <a:pPr eaLnBrk="1" hangingPunct="1"/>
            <a:r>
              <a:rPr lang="en-US" dirty="0" smtClean="0">
                <a:solidFill>
                  <a:srgbClr val="000000"/>
                </a:solidFill>
              </a:rPr>
              <a:t>Copyright ©2009 by Pearson Education, Inc. Upper Saddle River, New Jersey 07458 All rights reserved.</a:t>
            </a:r>
          </a:p>
          <a:p>
            <a:pPr eaLnBrk="1" hangingPunct="1"/>
            <a:endParaRPr lang="en-US" dirty="0" smtClean="0"/>
          </a:p>
        </p:txBody>
      </p:sp>
    </p:spTree>
    <p:extLst>
      <p:ext uri="{BB962C8B-B14F-4D97-AF65-F5344CB8AC3E}">
        <p14:creationId xmlns:p14="http://schemas.microsoft.com/office/powerpoint/2010/main" val="24455307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58CBEC5B-C8F3-42D4-81DD-3AFE48C98D7D}" type="slidenum">
              <a:rPr lang="en-US" altLang="en-US"/>
              <a:pPr/>
              <a:t>40</a:t>
            </a:fld>
            <a:endParaRPr lang="en-US" altLang="en-US" dirty="0"/>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p:txBody>
          <a:bodyPr/>
          <a:lstStyle/>
          <a:p>
            <a:r>
              <a:rPr lang="en-US" altLang="en-US" dirty="0"/>
              <a:t>Notes </a:t>
            </a:r>
            <a:r>
              <a:rPr lang="en-US" altLang="en-US" b="1" dirty="0"/>
              <a:t>(*) The further upstream we can observe a key indicator, the better you can control the input and output.</a:t>
            </a:r>
          </a:p>
        </p:txBody>
      </p:sp>
    </p:spTree>
    <p:extLst>
      <p:ext uri="{BB962C8B-B14F-4D97-AF65-F5344CB8AC3E}">
        <p14:creationId xmlns:p14="http://schemas.microsoft.com/office/powerpoint/2010/main" val="23404956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41</a:t>
            </a:fld>
            <a:endParaRPr lang="en-US" dirty="0"/>
          </a:p>
        </p:txBody>
      </p:sp>
    </p:spTree>
    <p:extLst>
      <p:ext uri="{BB962C8B-B14F-4D97-AF65-F5344CB8AC3E}">
        <p14:creationId xmlns:p14="http://schemas.microsoft.com/office/powerpoint/2010/main" val="19871527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42</a:t>
            </a:fld>
            <a:endParaRPr lang="en-US" dirty="0"/>
          </a:p>
        </p:txBody>
      </p:sp>
    </p:spTree>
    <p:extLst>
      <p:ext uri="{BB962C8B-B14F-4D97-AF65-F5344CB8AC3E}">
        <p14:creationId xmlns:p14="http://schemas.microsoft.com/office/powerpoint/2010/main" val="10690538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9EC13AC-8D8B-44C4-9679-F18FBCE9A465}" type="slidenum">
              <a:rPr lang="en-US" smtClean="0"/>
              <a:pPr eaLnBrk="1" hangingPunct="1"/>
              <a:t>43</a:t>
            </a:fld>
            <a:endParaRPr lang="en-US" dirty="0"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r>
              <a:rPr lang="en-US" sz="1100" b="1" dirty="0" smtClean="0">
                <a:latin typeface="Times New Roman" pitchFamily="18" charset="0"/>
              </a:rPr>
              <a:t>Source the New York Times </a:t>
            </a:r>
          </a:p>
          <a:p>
            <a:r>
              <a:rPr lang="en-US" sz="1100" b="1" dirty="0" smtClean="0">
                <a:latin typeface="Times New Roman" pitchFamily="18" charset="0"/>
              </a:rPr>
              <a:t>Coke Scare Was Preceded By a May Case</a:t>
            </a:r>
          </a:p>
          <a:p>
            <a:r>
              <a:rPr lang="en-US" sz="1100" dirty="0" smtClean="0">
                <a:latin typeface="Times New Roman" pitchFamily="18" charset="0"/>
              </a:rPr>
              <a:t>By ALAN COWELL</a:t>
            </a:r>
          </a:p>
          <a:p>
            <a:r>
              <a:rPr lang="en-US" sz="1100" dirty="0" smtClean="0">
                <a:latin typeface="Times New Roman" pitchFamily="18" charset="0"/>
              </a:rPr>
              <a:t>Published: Tuesday, June 29, 1999</a:t>
            </a:r>
          </a:p>
          <a:p>
            <a:pPr lvl="1"/>
            <a:r>
              <a:rPr lang="en-US" sz="1100" dirty="0" smtClean="0">
                <a:latin typeface="Times New Roman" pitchFamily="18" charset="0"/>
                <a:hlinkClick r:id="rId3"/>
              </a:rPr>
              <a:t>  </a:t>
            </a:r>
            <a:r>
              <a:rPr lang="en-US" sz="1100" dirty="0" smtClean="0">
                <a:latin typeface="Times New Roman" pitchFamily="18" charset="0"/>
              </a:rPr>
              <a:t> </a:t>
            </a:r>
          </a:p>
          <a:p>
            <a:r>
              <a:rPr lang="en-US" sz="1100" i="1" dirty="0" smtClean="0">
                <a:latin typeface="Times New Roman" pitchFamily="18" charset="0"/>
              </a:rPr>
              <a:t>Almost four weeks before the Coca-Cola Company publicly acknowledged the contamination in Belgium that led to the biggest recall in its 113-year history, four people had become sick at a bar near Antwerp and blamed drinking Coke for their illnesses, a senior Belgian health ministry official said today.</a:t>
            </a:r>
          </a:p>
          <a:p>
            <a:r>
              <a:rPr lang="en-US" sz="1100" i="1" dirty="0" smtClean="0">
                <a:latin typeface="Times New Roman" pitchFamily="18" charset="0"/>
              </a:rPr>
              <a:t>The first the public in general knew of the scare, which eventually led to a total 10-day ban on Coca-Cola products in Belgium and spread alarms across Europe, was on June 8 after more than 30 teen-age school-children in the town of Bornem were taken to the hospital complaining of stomachaches, dizziness and nausea.</a:t>
            </a:r>
          </a:p>
          <a:p>
            <a:r>
              <a:rPr lang="en-US" sz="1100" i="1" dirty="0" smtClean="0">
                <a:latin typeface="Times New Roman" pitchFamily="18" charset="0"/>
              </a:rPr>
              <a:t>But, the health ministry official said, that incident had been preceded by one on May 12 when the owner of a bar at Noorderwijk, a tiny village 20 miles east of Antwerp, called both the Ministry of Public Health and the Coca-Cola Company's staff in Belgium to say four adults had become ill after drinking Coke; the symptoms were similar to those reported by the schoolchildren this month. As in other cases, the four people complained that the Coke they drank smelled strange. Neither the company nor the Belgian authorities had alluded to the earlier incident in their accounts of the recall.</a:t>
            </a:r>
          </a:p>
          <a:p>
            <a:r>
              <a:rPr lang="en-US" sz="1100" i="1" dirty="0" smtClean="0">
                <a:latin typeface="Times New Roman" pitchFamily="18" charset="0"/>
              </a:rPr>
              <a:t>A spokesman for Coca-Cola at the company's Atlanta headquarters said the company had checked out the May 12 incident and had found no reason to be concerned.</a:t>
            </a:r>
          </a:p>
        </p:txBody>
      </p:sp>
    </p:spTree>
    <p:extLst>
      <p:ext uri="{BB962C8B-B14F-4D97-AF65-F5344CB8AC3E}">
        <p14:creationId xmlns:p14="http://schemas.microsoft.com/office/powerpoint/2010/main" val="8696511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941376B-6F52-4364-BA7E-F21FB19F35E1}" type="slidenum">
              <a:rPr lang="en-US" smtClean="0"/>
              <a:pPr eaLnBrk="1" hangingPunct="1"/>
              <a:t>44</a:t>
            </a:fld>
            <a:endParaRPr lang="en-US" dirty="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p:spPr>
        <p:txBody>
          <a:bodyPr/>
          <a:lstStyle/>
          <a:p>
            <a:r>
              <a:rPr lang="en-US" sz="1100" i="1" dirty="0" smtClean="0">
                <a:latin typeface="Times New Roman" pitchFamily="18" charset="0"/>
              </a:rPr>
              <a:t>Source The New York Times:‘</a:t>
            </a:r>
          </a:p>
          <a:p>
            <a:r>
              <a:rPr lang="en-US" sz="1100" i="1" dirty="0" smtClean="0">
                <a:latin typeface="Times New Roman" pitchFamily="18" charset="0"/>
              </a:rPr>
              <a:t>'Nothing was found in the plant, so it was thought to be an anomaly,'' said the spokesman, Randy Donaldson. As for why the company had not mentioned it as more recent reports of problems with Coca-Cola products emerged, he said it was not clear that the incidents were connected, even though the same plant in Antwerp was involved.</a:t>
            </a:r>
          </a:p>
          <a:p>
            <a:r>
              <a:rPr lang="en-US" sz="1100" i="1" dirty="0" smtClean="0">
                <a:latin typeface="Times New Roman" pitchFamily="18" charset="0"/>
              </a:rPr>
              <a:t>Another Coke spokesman in Atlanta, Rob Baskin, said he had not heard about the May incident until today.</a:t>
            </a:r>
          </a:p>
          <a:p>
            <a:r>
              <a:rPr lang="en-US" sz="1100" i="1" dirty="0" smtClean="0">
                <a:latin typeface="Times New Roman" pitchFamily="18" charset="0"/>
              </a:rPr>
              <a:t>The Noorderwijk case provides a fuller picture of the events surrounding the Coca-Cola Company's handling of an affair that by the company's own admission, has hurt its reputation and has drawn public apologies from the company's chief executive, M. Douglas Ivester. Coinciding with a food scandal in Belgium over the contamination of meat and poultry with cancer-causing dioxin, it illustrated anew why many Belgians have become nervous about the safety of the food they buy in stores.</a:t>
            </a:r>
          </a:p>
          <a:p>
            <a:r>
              <a:rPr lang="en-US" sz="1100" i="1" dirty="0" smtClean="0">
                <a:latin typeface="Times New Roman" pitchFamily="18" charset="0"/>
              </a:rPr>
              <a:t>In early May, the Belgian official said, the episode at Noorderwijk seemed like an isolated incident. The Coke drunk by the adults had been packaged in small bottles by a Coke plant in Antwerp -- like those sold to the schoolchildren in Bornem -- and, afterwards, the four people complained of stomachache, dizziness and a burning sensation in the throat.</a:t>
            </a:r>
          </a:p>
          <a:p>
            <a:r>
              <a:rPr lang="en-US" sz="1100" i="1" dirty="0" smtClean="0">
                <a:latin typeface="Times New Roman" pitchFamily="18" charset="0"/>
              </a:rPr>
              <a:t>Three of them were examined in a hospital, ''but the doctor could not find anything,'' the official said. Samples of Coke from the same batch were sent for analysis at a Government-licensed laboratory, and Coca-Cola was also believed to have ordered tests on the same batch, the official said. But ''because it was one case, because nothing was found in the laboratory, no action was taken,'' this official said.</a:t>
            </a:r>
          </a:p>
        </p:txBody>
      </p:sp>
    </p:spTree>
    <p:extLst>
      <p:ext uri="{BB962C8B-B14F-4D97-AF65-F5344CB8AC3E}">
        <p14:creationId xmlns:p14="http://schemas.microsoft.com/office/powerpoint/2010/main" val="33628363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EE4E5A-1171-4856-905F-26D91022B45D}" type="slidenum">
              <a:rPr lang="en-US" smtClean="0"/>
              <a:pPr eaLnBrk="1" hangingPunct="1"/>
              <a:t>45</a:t>
            </a:fld>
            <a:endParaRPr lang="en-US" dirty="0"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a:lnSpc>
                <a:spcPct val="90000"/>
              </a:lnSpc>
            </a:pPr>
            <a:r>
              <a:rPr lang="en-US" i="1" dirty="0" smtClean="0">
                <a:latin typeface="Times New Roman" pitchFamily="18" charset="0"/>
              </a:rPr>
              <a:t>Source The New York Times:</a:t>
            </a:r>
          </a:p>
          <a:p>
            <a:pPr>
              <a:lnSpc>
                <a:spcPct val="90000"/>
              </a:lnSpc>
            </a:pPr>
            <a:r>
              <a:rPr lang="en-US" i="1" dirty="0" smtClean="0">
                <a:latin typeface="Times New Roman" pitchFamily="18" charset="0"/>
              </a:rPr>
              <a:t>'We could not find any poison; there was no proof that it was linked to Coca-Cola,'' the official said.</a:t>
            </a:r>
          </a:p>
          <a:p>
            <a:pPr>
              <a:lnSpc>
                <a:spcPct val="90000"/>
              </a:lnSpc>
            </a:pPr>
            <a:r>
              <a:rPr lang="en-US" i="1" dirty="0" smtClean="0">
                <a:latin typeface="Times New Roman" pitchFamily="18" charset="0"/>
              </a:rPr>
              <a:t>With hindsight, however, the official's account seemed to suggest that the scare may have been building slowly in Belgium for weeks before it blew up into a major embarrassment and marketing disaster for the company. But, at a time when Government officials were preoccupied with the dioxin scandal -- and only weeks before elections June 13 that brought down the Government -- it appears that the incident at Noorderwijk was simply filed away.</a:t>
            </a:r>
          </a:p>
          <a:p>
            <a:pPr>
              <a:lnSpc>
                <a:spcPct val="90000"/>
              </a:lnSpc>
            </a:pPr>
            <a:r>
              <a:rPr lang="en-US" i="1" dirty="0" smtClean="0">
                <a:latin typeface="Times New Roman" pitchFamily="18" charset="0"/>
              </a:rPr>
              <a:t>At a news conference last week, Mr. Ivester said laboratory tests had found traces of sulfur in the carbon dioxide used to make bubbles in sodas and had discovered that cans of Coke imported from Dunkirk, France, had been contaminated by a chemical used on transportation pallets. He blamed these factors for the 249 cases of Coke-related sickness reported to the Belgian authorities. But the Belgian minister in charge of the case, Luc Van den Bossche, said the Government did not accept this explanation, arguing that the concentrations of the chemicals identified by Mr. Ivester were too low to cause illness.</a:t>
            </a:r>
          </a:p>
          <a:p>
            <a:pPr>
              <a:lnSpc>
                <a:spcPct val="90000"/>
              </a:lnSpc>
            </a:pPr>
            <a:r>
              <a:rPr lang="en-US" i="1" dirty="0" smtClean="0">
                <a:latin typeface="Times New Roman" pitchFamily="18" charset="0"/>
              </a:rPr>
              <a:t>The sicknesses among teen-age students in Bornem, also near Antwerp, were the first reported of a series in other parts of Belgium, including Bruges, Harelbeke and Lochristi. On June 14, the Government issued a highly unusual ministerial decree banning a range of Coca-Cola products from sodas to mineral water. The ban was eased June 17 and totally lifted June 23.</a:t>
            </a:r>
          </a:p>
        </p:txBody>
      </p:sp>
    </p:spTree>
    <p:extLst>
      <p:ext uri="{BB962C8B-B14F-4D97-AF65-F5344CB8AC3E}">
        <p14:creationId xmlns:p14="http://schemas.microsoft.com/office/powerpoint/2010/main" val="7562708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A4C3864-70EA-47EC-A6AC-C0D6B277B83F}" type="slidenum">
              <a:rPr lang="en-US" smtClean="0"/>
              <a:pPr eaLnBrk="1" hangingPunct="1"/>
              <a:t>46</a:t>
            </a:fld>
            <a:endParaRPr lang="en-US" dirty="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r>
              <a:rPr lang="en-US" i="1" dirty="0" smtClean="0">
                <a:latin typeface="Times New Roman" pitchFamily="18" charset="0"/>
              </a:rPr>
              <a:t>Source The New York Times:</a:t>
            </a:r>
          </a:p>
          <a:p>
            <a:r>
              <a:rPr lang="en-US" i="1" dirty="0" smtClean="0">
                <a:latin typeface="Times New Roman" pitchFamily="18" charset="0"/>
              </a:rPr>
              <a:t>The Belgian health official said that once Coca-Cola had begun to recall its products in Belgium, several people called an emergency center to say that for ''one or two months'' they had detected strange smells from some new vending machines installed by Coke. Thousands of Coke vending machines in Belgium remained off limits when the overall ban was lifted last Thursday and there has been no word on when they will reopen. The smell has been described by some of those who became sick as being like gasoline or sulfur.</a:t>
            </a:r>
          </a:p>
          <a:p>
            <a:r>
              <a:rPr lang="en-US" i="1" dirty="0" smtClean="0">
                <a:latin typeface="Times New Roman" pitchFamily="18" charset="0"/>
              </a:rPr>
              <a:t>The Belgian official said that two Coca-Cola plants closed during the ban -- at Ghent and Antwerp -- were close to reopening or already had reopened after inspections by Government officials.</a:t>
            </a:r>
          </a:p>
          <a:p>
            <a:r>
              <a:rPr lang="en-US" i="1" dirty="0" smtClean="0">
                <a:latin typeface="Times New Roman" pitchFamily="18" charset="0"/>
              </a:rPr>
              <a:t>Belgian officials said the bulk of the illnesses appeared to have been linked to sodas produced in early June. But, despite the easing of the restrictions, the Health Ministry official insisted that the cause of the sicknesses remained unclear.</a:t>
            </a:r>
          </a:p>
        </p:txBody>
      </p:sp>
    </p:spTree>
    <p:extLst>
      <p:ext uri="{BB962C8B-B14F-4D97-AF65-F5344CB8AC3E}">
        <p14:creationId xmlns:p14="http://schemas.microsoft.com/office/powerpoint/2010/main" val="1548102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610AE4E-ABFC-4CA6-92CF-EE8263AB2466}" type="slidenum">
              <a:rPr lang="en-US" smtClean="0"/>
              <a:pPr eaLnBrk="1" hangingPunct="1"/>
              <a:t>47</a:t>
            </a:fld>
            <a:endParaRPr lang="en-US"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dirty="0" smtClean="0"/>
              <a:t>Notes</a:t>
            </a:r>
          </a:p>
        </p:txBody>
      </p:sp>
    </p:spTree>
    <p:extLst>
      <p:ext uri="{BB962C8B-B14F-4D97-AF65-F5344CB8AC3E}">
        <p14:creationId xmlns:p14="http://schemas.microsoft.com/office/powerpoint/2010/main" val="42776710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4BA1EC7-FBB3-4D84-98F1-F9C3998A135E}" type="slidenum">
              <a:rPr lang="en-US" smtClean="0"/>
              <a:pPr eaLnBrk="1" hangingPunct="1"/>
              <a:t>48</a:t>
            </a:fld>
            <a:endParaRPr lang="en-US" dirty="0"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r>
              <a:rPr lang="en-US" dirty="0" smtClean="0"/>
              <a:t>Notes</a:t>
            </a:r>
          </a:p>
        </p:txBody>
      </p:sp>
    </p:spTree>
    <p:extLst>
      <p:ext uri="{BB962C8B-B14F-4D97-AF65-F5344CB8AC3E}">
        <p14:creationId xmlns:p14="http://schemas.microsoft.com/office/powerpoint/2010/main" val="310499957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911D2A1E-B9EB-4336-93C6-47DB18DD4F22}" type="slidenum">
              <a:rPr lang="en-US" sz="1200" smtClean="0"/>
              <a:pPr eaLnBrk="1" hangingPunct="1"/>
              <a:t>49</a:t>
            </a:fld>
            <a:endParaRPr lang="en-US" sz="1200" dirty="0"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p:spPr>
        <p:txBody>
          <a:bodyPr/>
          <a:lstStyle/>
          <a:p>
            <a:pPr eaLnBrk="1" hangingPunct="1"/>
            <a:r>
              <a:rPr lang="en-US" dirty="0" smtClean="0"/>
              <a:t>Notes</a:t>
            </a:r>
          </a:p>
        </p:txBody>
      </p:sp>
    </p:spTree>
    <p:extLst>
      <p:ext uri="{BB962C8B-B14F-4D97-AF65-F5344CB8AC3E}">
        <p14:creationId xmlns:p14="http://schemas.microsoft.com/office/powerpoint/2010/main" val="1544719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5</a:t>
            </a:fld>
            <a:endParaRPr lang="en-US" dirty="0"/>
          </a:p>
        </p:txBody>
      </p:sp>
    </p:spTree>
    <p:extLst>
      <p:ext uri="{BB962C8B-B14F-4D97-AF65-F5344CB8AC3E}">
        <p14:creationId xmlns:p14="http://schemas.microsoft.com/office/powerpoint/2010/main" val="5451381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EE76C0B3-54F8-4066-A04A-E1F0DEB116CD}" type="slidenum">
              <a:rPr lang="en-US" sz="1200" smtClean="0"/>
              <a:pPr eaLnBrk="1" hangingPunct="1"/>
              <a:t>50</a:t>
            </a:fld>
            <a:endParaRPr lang="en-US" sz="1200" dirty="0"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pPr eaLnBrk="1" hangingPunct="1"/>
            <a:r>
              <a:rPr lang="en-US" dirty="0" smtClean="0"/>
              <a:t>Discussion</a:t>
            </a:r>
            <a:r>
              <a:rPr lang="en-US" baseline="0" dirty="0" smtClean="0"/>
              <a:t> on Flood Control!</a:t>
            </a:r>
            <a:endParaRPr lang="en-US" dirty="0" smtClean="0"/>
          </a:p>
        </p:txBody>
      </p:sp>
    </p:spTree>
    <p:extLst>
      <p:ext uri="{BB962C8B-B14F-4D97-AF65-F5344CB8AC3E}">
        <p14:creationId xmlns:p14="http://schemas.microsoft.com/office/powerpoint/2010/main" val="5721714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pic>
        <p:nvPicPr>
          <p:cNvPr id="6" name="Picture 5"/>
          <p:cNvPicPr>
            <a:picLocks noChangeAspect="1"/>
          </p:cNvPicPr>
          <p:nvPr/>
        </p:nvPicPr>
        <p:blipFill>
          <a:blip r:embed="rId3"/>
          <a:stretch>
            <a:fillRect/>
          </a:stretch>
        </p:blipFill>
        <p:spPr>
          <a:xfrm>
            <a:off x="1117602" y="4843516"/>
            <a:ext cx="2865119" cy="3731890"/>
          </a:xfrm>
          <a:prstGeom prst="rect">
            <a:avLst/>
          </a:prstGeom>
        </p:spPr>
      </p:pic>
      <p:sp>
        <p:nvSpPr>
          <p:cNvPr id="3" name="Notes Placeholder 2"/>
          <p:cNvSpPr>
            <a:spLocks noGrp="1"/>
          </p:cNvSpPr>
          <p:nvPr>
            <p:ph type="body" idx="1"/>
          </p:nvPr>
        </p:nvSpPr>
        <p:spPr/>
        <p:txBody>
          <a:bodyPr/>
          <a:lstStyle/>
          <a:p>
            <a:r>
              <a:rPr lang="en-US" dirty="0" smtClean="0"/>
              <a:t>Eisenhower Assignments</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51</a:t>
            </a:fld>
            <a:endParaRPr lang="en-US" dirty="0"/>
          </a:p>
        </p:txBody>
      </p:sp>
    </p:spTree>
    <p:extLst>
      <p:ext uri="{BB962C8B-B14F-4D97-AF65-F5344CB8AC3E}">
        <p14:creationId xmlns:p14="http://schemas.microsoft.com/office/powerpoint/2010/main" val="30300805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pic>
        <p:nvPicPr>
          <p:cNvPr id="6" name="Picture 5"/>
          <p:cNvPicPr>
            <a:picLocks noChangeAspect="1"/>
          </p:cNvPicPr>
          <p:nvPr/>
        </p:nvPicPr>
        <p:blipFill>
          <a:blip r:embed="rId3"/>
          <a:stretch>
            <a:fillRect/>
          </a:stretch>
        </p:blipFill>
        <p:spPr>
          <a:xfrm>
            <a:off x="2332037" y="4727542"/>
            <a:ext cx="2667000" cy="3661119"/>
          </a:xfrm>
          <a:prstGeom prst="rect">
            <a:avLst/>
          </a:prstGeom>
        </p:spPr>
      </p:pic>
      <p:sp>
        <p:nvSpPr>
          <p:cNvPr id="3" name="Notes Placeholder 2"/>
          <p:cNvSpPr>
            <a:spLocks noGrp="1"/>
          </p:cNvSpPr>
          <p:nvPr>
            <p:ph type="body" idx="1"/>
          </p:nvPr>
        </p:nvSpPr>
        <p:spPr/>
        <p:txBody>
          <a:bodyPr/>
          <a:lstStyle/>
          <a:p>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52</a:t>
            </a:fld>
            <a:endParaRPr lang="en-US" dirty="0"/>
          </a:p>
        </p:txBody>
      </p:sp>
    </p:spTree>
    <p:extLst>
      <p:ext uri="{BB962C8B-B14F-4D97-AF65-F5344CB8AC3E}">
        <p14:creationId xmlns:p14="http://schemas.microsoft.com/office/powerpoint/2010/main" val="33441136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https://www.fhwa.dot.gov/infrastructure/convoy.cfm</a:t>
            </a:r>
          </a:p>
          <a:p>
            <a:r>
              <a:rPr lang="en-US" dirty="0" smtClean="0"/>
              <a:t>https://www.army.mil/article/140108</a:t>
            </a:r>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53</a:t>
            </a:fld>
            <a:endParaRPr lang="en-US" dirty="0"/>
          </a:p>
        </p:txBody>
      </p:sp>
    </p:spTree>
    <p:extLst>
      <p:ext uri="{BB962C8B-B14F-4D97-AF65-F5344CB8AC3E}">
        <p14:creationId xmlns:p14="http://schemas.microsoft.com/office/powerpoint/2010/main" val="231620233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Best Pictures  http://mashable.com/2015/10/02/eisenhower-road-trip/#dD9TfgxJ0gqQ</a:t>
            </a:r>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56</a:t>
            </a:fld>
            <a:endParaRPr lang="en-US" dirty="0"/>
          </a:p>
        </p:txBody>
      </p:sp>
    </p:spTree>
    <p:extLst>
      <p:ext uri="{BB962C8B-B14F-4D97-AF65-F5344CB8AC3E}">
        <p14:creationId xmlns:p14="http://schemas.microsoft.com/office/powerpoint/2010/main" val="21067919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60</a:t>
            </a:fld>
            <a:endParaRPr lang="en-US" dirty="0"/>
          </a:p>
        </p:txBody>
      </p:sp>
    </p:spTree>
    <p:extLst>
      <p:ext uri="{BB962C8B-B14F-4D97-AF65-F5344CB8AC3E}">
        <p14:creationId xmlns:p14="http://schemas.microsoft.com/office/powerpoint/2010/main" val="7472864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61</a:t>
            </a:fld>
            <a:endParaRPr lang="en-US" dirty="0"/>
          </a:p>
        </p:txBody>
      </p:sp>
    </p:spTree>
    <p:extLst>
      <p:ext uri="{BB962C8B-B14F-4D97-AF65-F5344CB8AC3E}">
        <p14:creationId xmlns:p14="http://schemas.microsoft.com/office/powerpoint/2010/main" val="30677726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Original</a:t>
            </a:r>
            <a:r>
              <a:rPr lang="en-US" baseline="0" dirty="0" smtClean="0"/>
              <a:t> Project completed 1980</a:t>
            </a:r>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63</a:t>
            </a:fld>
            <a:endParaRPr lang="en-US" dirty="0"/>
          </a:p>
        </p:txBody>
      </p:sp>
    </p:spTree>
    <p:extLst>
      <p:ext uri="{BB962C8B-B14F-4D97-AF65-F5344CB8AC3E}">
        <p14:creationId xmlns:p14="http://schemas.microsoft.com/office/powerpoint/2010/main" val="33009609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Graphic Mathew Twombly. NMG Staff. Sources USGS, Orville Shell, Asian Society</a:t>
            </a:r>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65</a:t>
            </a:fld>
            <a:endParaRPr lang="en-US" dirty="0"/>
          </a:p>
        </p:txBody>
      </p:sp>
    </p:spTree>
    <p:extLst>
      <p:ext uri="{BB962C8B-B14F-4D97-AF65-F5344CB8AC3E}">
        <p14:creationId xmlns:p14="http://schemas.microsoft.com/office/powerpoint/2010/main" val="222849104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66</a:t>
            </a:fld>
            <a:endParaRPr lang="en-US" dirty="0"/>
          </a:p>
        </p:txBody>
      </p:sp>
    </p:spTree>
    <p:extLst>
      <p:ext uri="{BB962C8B-B14F-4D97-AF65-F5344CB8AC3E}">
        <p14:creationId xmlns:p14="http://schemas.microsoft.com/office/powerpoint/2010/main" val="1396619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6</a:t>
            </a:fld>
            <a:endParaRPr lang="en-US" dirty="0"/>
          </a:p>
        </p:txBody>
      </p:sp>
    </p:spTree>
    <p:extLst>
      <p:ext uri="{BB962C8B-B14F-4D97-AF65-F5344CB8AC3E}">
        <p14:creationId xmlns:p14="http://schemas.microsoft.com/office/powerpoint/2010/main" val="3836612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7</a:t>
            </a:fld>
            <a:endParaRPr lang="en-US" dirty="0"/>
          </a:p>
        </p:txBody>
      </p:sp>
    </p:spTree>
    <p:extLst>
      <p:ext uri="{BB962C8B-B14F-4D97-AF65-F5344CB8AC3E}">
        <p14:creationId xmlns:p14="http://schemas.microsoft.com/office/powerpoint/2010/main" val="2090127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8</a:t>
            </a:fld>
            <a:endParaRPr lang="en-US" dirty="0"/>
          </a:p>
        </p:txBody>
      </p:sp>
    </p:spTree>
    <p:extLst>
      <p:ext uri="{BB962C8B-B14F-4D97-AF65-F5344CB8AC3E}">
        <p14:creationId xmlns:p14="http://schemas.microsoft.com/office/powerpoint/2010/main" val="2623602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dirty="0" smtClean="0"/>
              <a:t>ENGT 1200</a:t>
            </a:r>
            <a:endParaRPr lang="en-US" dirty="0"/>
          </a:p>
        </p:txBody>
      </p:sp>
      <p:sp>
        <p:nvSpPr>
          <p:cNvPr id="5" name="Slide Number Placeholder 4"/>
          <p:cNvSpPr>
            <a:spLocks noGrp="1"/>
          </p:cNvSpPr>
          <p:nvPr>
            <p:ph type="sldNum" sz="quarter" idx="11"/>
          </p:nvPr>
        </p:nvSpPr>
        <p:spPr/>
        <p:txBody>
          <a:bodyPr/>
          <a:lstStyle/>
          <a:p>
            <a:pPr>
              <a:defRPr/>
            </a:pPr>
            <a:fld id="{05342B09-9503-4F22-8D40-1FCD3F961A6B}" type="slidenum">
              <a:rPr lang="en-US" smtClean="0"/>
              <a:pPr>
                <a:defRPr/>
              </a:pPr>
              <a:t>9</a:t>
            </a:fld>
            <a:endParaRPr lang="en-US" dirty="0"/>
          </a:p>
        </p:txBody>
      </p:sp>
    </p:spTree>
    <p:extLst>
      <p:ext uri="{BB962C8B-B14F-4D97-AF65-F5344CB8AC3E}">
        <p14:creationId xmlns:p14="http://schemas.microsoft.com/office/powerpoint/2010/main" val="3868139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F4BE9D9F-6E28-480B-B381-2B51BB0167F9}" type="slidenum">
              <a:rPr lang="en-US"/>
              <a:pPr>
                <a:defRPr/>
              </a:pPr>
              <a:t>‹#›</a:t>
            </a:fld>
            <a:endParaRPr lang="en-US" dirty="0"/>
          </a:p>
        </p:txBody>
      </p:sp>
    </p:spTree>
    <p:extLst>
      <p:ext uri="{BB962C8B-B14F-4D97-AF65-F5344CB8AC3E}">
        <p14:creationId xmlns:p14="http://schemas.microsoft.com/office/powerpoint/2010/main" val="1671098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B99C5D28-98EE-4FB5-A7A3-DA12396FA50B}" type="slidenum">
              <a:rPr lang="en-US"/>
              <a:pPr>
                <a:defRPr/>
              </a:pPr>
              <a:t>‹#›</a:t>
            </a:fld>
            <a:endParaRPr lang="en-US" dirty="0"/>
          </a:p>
        </p:txBody>
      </p:sp>
    </p:spTree>
    <p:extLst>
      <p:ext uri="{BB962C8B-B14F-4D97-AF65-F5344CB8AC3E}">
        <p14:creationId xmlns:p14="http://schemas.microsoft.com/office/powerpoint/2010/main" val="3654323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292EFDB-AB9C-478A-BB75-BFB88A585DCF}" type="slidenum">
              <a:rPr lang="en-US"/>
              <a:pPr>
                <a:defRPr/>
              </a:pPr>
              <a:t>‹#›</a:t>
            </a:fld>
            <a:endParaRPr lang="en-US" dirty="0"/>
          </a:p>
        </p:txBody>
      </p:sp>
    </p:spTree>
    <p:extLst>
      <p:ext uri="{BB962C8B-B14F-4D97-AF65-F5344CB8AC3E}">
        <p14:creationId xmlns:p14="http://schemas.microsoft.com/office/powerpoint/2010/main" val="1264927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083908CE-B97E-4E01-910A-2341A571BEC0}" type="slidenum">
              <a:rPr lang="en-US"/>
              <a:pPr>
                <a:defRPr/>
              </a:pPr>
              <a:t>‹#›</a:t>
            </a:fld>
            <a:endParaRPr lang="en-US" dirty="0"/>
          </a:p>
        </p:txBody>
      </p:sp>
    </p:spTree>
    <p:extLst>
      <p:ext uri="{BB962C8B-B14F-4D97-AF65-F5344CB8AC3E}">
        <p14:creationId xmlns:p14="http://schemas.microsoft.com/office/powerpoint/2010/main" val="856310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18120AB-8F40-4E0F-8897-6490696C8B9B}" type="slidenum">
              <a:rPr lang="en-US"/>
              <a:pPr>
                <a:defRPr/>
              </a:pPr>
              <a:t>‹#›</a:t>
            </a:fld>
            <a:endParaRPr lang="en-US" dirty="0"/>
          </a:p>
        </p:txBody>
      </p:sp>
    </p:spTree>
    <p:extLst>
      <p:ext uri="{BB962C8B-B14F-4D97-AF65-F5344CB8AC3E}">
        <p14:creationId xmlns:p14="http://schemas.microsoft.com/office/powerpoint/2010/main" val="900683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2965747-CD5F-442F-8942-5535A56548C4}" type="slidenum">
              <a:rPr lang="en-US"/>
              <a:pPr>
                <a:defRPr/>
              </a:pPr>
              <a:t>‹#›</a:t>
            </a:fld>
            <a:endParaRPr lang="en-US" dirty="0"/>
          </a:p>
        </p:txBody>
      </p:sp>
    </p:spTree>
    <p:extLst>
      <p:ext uri="{BB962C8B-B14F-4D97-AF65-F5344CB8AC3E}">
        <p14:creationId xmlns:p14="http://schemas.microsoft.com/office/powerpoint/2010/main" val="1108965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2D771F57-4D2C-4596-8C48-17601E5A4443}" type="slidenum">
              <a:rPr lang="en-US"/>
              <a:pPr>
                <a:defRPr/>
              </a:pPr>
              <a:t>‹#›</a:t>
            </a:fld>
            <a:endParaRPr lang="en-US" dirty="0"/>
          </a:p>
        </p:txBody>
      </p:sp>
    </p:spTree>
    <p:extLst>
      <p:ext uri="{BB962C8B-B14F-4D97-AF65-F5344CB8AC3E}">
        <p14:creationId xmlns:p14="http://schemas.microsoft.com/office/powerpoint/2010/main" val="3575650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EE9426BB-ED4E-41F9-89F4-A45D4DD1FAF5}" type="slidenum">
              <a:rPr lang="en-US"/>
              <a:pPr>
                <a:defRPr/>
              </a:pPr>
              <a:t>‹#›</a:t>
            </a:fld>
            <a:endParaRPr lang="en-US" dirty="0"/>
          </a:p>
        </p:txBody>
      </p:sp>
    </p:spTree>
    <p:extLst>
      <p:ext uri="{BB962C8B-B14F-4D97-AF65-F5344CB8AC3E}">
        <p14:creationId xmlns:p14="http://schemas.microsoft.com/office/powerpoint/2010/main" val="50160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EDA5D7E6-AE9E-4A10-A9A7-2945827A934D}" type="slidenum">
              <a:rPr lang="en-US"/>
              <a:pPr>
                <a:defRPr/>
              </a:pPr>
              <a:t>‹#›</a:t>
            </a:fld>
            <a:endParaRPr lang="en-US" dirty="0"/>
          </a:p>
        </p:txBody>
      </p:sp>
    </p:spTree>
    <p:extLst>
      <p:ext uri="{BB962C8B-B14F-4D97-AF65-F5344CB8AC3E}">
        <p14:creationId xmlns:p14="http://schemas.microsoft.com/office/powerpoint/2010/main" val="1961709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BB0B9BD7-6710-4C21-AEB6-A3F9C96E6622}" type="slidenum">
              <a:rPr lang="en-US"/>
              <a:pPr>
                <a:defRPr/>
              </a:pPr>
              <a:t>‹#›</a:t>
            </a:fld>
            <a:endParaRPr lang="en-US" dirty="0"/>
          </a:p>
        </p:txBody>
      </p:sp>
    </p:spTree>
    <p:extLst>
      <p:ext uri="{BB962C8B-B14F-4D97-AF65-F5344CB8AC3E}">
        <p14:creationId xmlns:p14="http://schemas.microsoft.com/office/powerpoint/2010/main" val="17016136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1D9EC8F1-F083-4F4A-A085-90C2D4990E70}" type="slidenum">
              <a:rPr lang="en-US"/>
              <a:pPr>
                <a:defRPr/>
              </a:pPr>
              <a:t>‹#›</a:t>
            </a:fld>
            <a:endParaRPr lang="en-US" dirty="0"/>
          </a:p>
        </p:txBody>
      </p:sp>
    </p:spTree>
    <p:extLst>
      <p:ext uri="{BB962C8B-B14F-4D97-AF65-F5344CB8AC3E}">
        <p14:creationId xmlns:p14="http://schemas.microsoft.com/office/powerpoint/2010/main" val="3434203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B4FFCC1B-74CC-42BA-82E8-86C04A3BA570}"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microsoft.com/office/2007/relationships/hdphoto" Target="../media/hdphoto1.wdp"/><Relationship Id="rId4" Type="http://schemas.openxmlformats.org/officeDocument/2006/relationships/image" Target="../media/image11.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12.wmf"/><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wmf"/></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wmf"/></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wmf"/></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wmf"/></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21.wmf"/><Relationship Id="rId4" Type="http://schemas.openxmlformats.org/officeDocument/2006/relationships/image" Target="../media/image20.wm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www.bls.gov/ooh/architecture-and-engineering/industrial-engineers.htm"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8.xml"/><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1.bin"/><Relationship Id="rId4" Type="http://schemas.openxmlformats.org/officeDocument/2006/relationships/hyperlink" Target="LETLaunch-Bro-FINAL-FLAT.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5"/>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AAA1380-54DD-487C-BF0B-C31E4973BCCC}" type="slidenum">
              <a:rPr lang="en-US" sz="1400" smtClean="0"/>
              <a:pPr eaLnBrk="1" hangingPunct="1"/>
              <a:t>1</a:t>
            </a:fld>
            <a:endParaRPr lang="en-US" sz="1400" dirty="0" smtClean="0"/>
          </a:p>
        </p:txBody>
      </p:sp>
      <p:sp>
        <p:nvSpPr>
          <p:cNvPr id="2051" name="Rectangle 2"/>
          <p:cNvSpPr>
            <a:spLocks noGrp="1" noChangeArrowheads="1"/>
          </p:cNvSpPr>
          <p:nvPr>
            <p:ph type="ctrTitle"/>
          </p:nvPr>
        </p:nvSpPr>
        <p:spPr>
          <a:xfrm>
            <a:off x="533400" y="4495800"/>
            <a:ext cx="8305800" cy="1470025"/>
          </a:xfrm>
        </p:spPr>
        <p:txBody>
          <a:bodyPr/>
          <a:lstStyle/>
          <a:p>
            <a:pPr eaLnBrk="1" hangingPunct="1"/>
            <a:r>
              <a:rPr lang="en-US" sz="3200" dirty="0"/>
              <a:t>Lecture </a:t>
            </a:r>
            <a:r>
              <a:rPr lang="en-US" sz="3200" dirty="0" smtClean="0"/>
              <a:t>1 ENGT 1200 </a:t>
            </a:r>
            <a:br>
              <a:rPr lang="en-US" sz="3200" dirty="0" smtClean="0"/>
            </a:br>
            <a:r>
              <a:rPr lang="en-US" sz="3200" dirty="0" smtClean="0"/>
              <a:t>Introduction to Industrial &amp; Systems Engineering</a:t>
            </a:r>
          </a:p>
        </p:txBody>
      </p:sp>
      <p:sp>
        <p:nvSpPr>
          <p:cNvPr id="2052" name="WordArt 4"/>
          <p:cNvSpPr>
            <a:spLocks noChangeArrowheads="1" noChangeShapeType="1" noTextEdit="1"/>
          </p:cNvSpPr>
          <p:nvPr/>
        </p:nvSpPr>
        <p:spPr bwMode="auto">
          <a:xfrm rot="-343377">
            <a:off x="949325" y="1416050"/>
            <a:ext cx="7683500" cy="2625725"/>
          </a:xfrm>
          <a:prstGeom prst="rect">
            <a:avLst/>
          </a:prstGeom>
        </p:spPr>
        <p:txBody>
          <a:bodyPr wrap="none" fromWordArt="1">
            <a:prstTxWarp prst="textPlain">
              <a:avLst>
                <a:gd name="adj" fmla="val 50745"/>
              </a:avLst>
            </a:prstTxWarp>
          </a:bodyPr>
          <a:lstStyle/>
          <a:p>
            <a:pPr algn="ctr"/>
            <a:r>
              <a:rPr lang="en-US" sz="3600" kern="10" dirty="0" smtClean="0">
                <a:ln w="9525">
                  <a:solidFill>
                    <a:srgbClr val="000000"/>
                  </a:solidFill>
                  <a:round/>
                  <a:headEnd/>
                  <a:tailEnd/>
                </a:ln>
                <a:solidFill>
                  <a:srgbClr val="FFFFFF"/>
                </a:solidFill>
                <a:latin typeface="+mj-lt"/>
                <a:ea typeface="+mn-lt"/>
                <a:cs typeface="+mn-lt"/>
              </a:rPr>
              <a:t>Industrial &amp; Systems Engineering</a:t>
            </a:r>
          </a:p>
          <a:p>
            <a:pPr algn="ctr"/>
            <a:r>
              <a:rPr lang="en-US" sz="3600" kern="10" dirty="0" smtClean="0">
                <a:ln w="9525">
                  <a:solidFill>
                    <a:srgbClr val="000000"/>
                  </a:solidFill>
                  <a:round/>
                  <a:headEnd/>
                  <a:tailEnd/>
                </a:ln>
                <a:solidFill>
                  <a:srgbClr val="FFFFFF"/>
                </a:solidFill>
                <a:latin typeface="+mj-lt"/>
                <a:ea typeface="+mn-lt"/>
                <a:cs typeface="+mn-lt"/>
              </a:rPr>
              <a:t>&amp;</a:t>
            </a:r>
          </a:p>
          <a:p>
            <a:pPr algn="ctr"/>
            <a:r>
              <a:rPr lang="en-US" sz="3600" kern="10" dirty="0" smtClean="0">
                <a:ln w="9525">
                  <a:solidFill>
                    <a:srgbClr val="000000"/>
                  </a:solidFill>
                  <a:round/>
                  <a:headEnd/>
                  <a:tailEnd/>
                </a:ln>
                <a:solidFill>
                  <a:srgbClr val="FFFFFF"/>
                </a:solidFill>
                <a:latin typeface="+mj-lt"/>
                <a:ea typeface="+mn-lt"/>
                <a:cs typeface="+mn-lt"/>
              </a:rPr>
              <a:t>ENGT 1200 Course Focus</a:t>
            </a:r>
            <a:endParaRPr lang="en-US" sz="3600" kern="10" dirty="0">
              <a:ln w="9525">
                <a:solidFill>
                  <a:srgbClr val="000000"/>
                </a:solidFill>
                <a:round/>
                <a:headEnd/>
                <a:tailEnd/>
              </a:ln>
              <a:solidFill>
                <a:srgbClr val="FFFFFF"/>
              </a:solidFill>
              <a:latin typeface="+mj-lt"/>
              <a:ea typeface="+mn-lt"/>
              <a:cs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dirty="0"/>
              <a:t>ENGT 1200 Brochure</a:t>
            </a:r>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10</a:t>
            </a:fld>
            <a:endParaRPr lang="en-US" dirty="0"/>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48" y="1066800"/>
            <a:ext cx="9042579" cy="5219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534300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2873"/>
            <a:ext cx="6858000" cy="1143000"/>
          </a:xfrm>
        </p:spPr>
        <p:txBody>
          <a:bodyPr/>
          <a:lstStyle/>
          <a:p>
            <a:r>
              <a:rPr lang="en-US" sz="3200" dirty="0" smtClean="0"/>
              <a:t>Visio ISE Flow Chart Introduction to Industrial &amp; Systems Engineering</a:t>
            </a:r>
            <a:endParaRPr lang="en-US" sz="1800" i="1"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11</a:t>
            </a:fld>
            <a:endParaRPr lang="en-US" dirty="0"/>
          </a:p>
        </p:txBody>
      </p:sp>
      <p:pic>
        <p:nvPicPr>
          <p:cNvPr id="7" name="Picture 6"/>
          <p:cNvPicPr>
            <a:picLocks noChangeAspect="1"/>
          </p:cNvPicPr>
          <p:nvPr/>
        </p:nvPicPr>
        <p:blipFill>
          <a:blip r:embed="rId3"/>
          <a:stretch>
            <a:fillRect/>
          </a:stretch>
        </p:blipFill>
        <p:spPr>
          <a:xfrm>
            <a:off x="182566" y="1262974"/>
            <a:ext cx="8742669" cy="4833026"/>
          </a:xfrm>
          <a:prstGeom prst="rect">
            <a:avLst/>
          </a:prstGeom>
        </p:spPr>
      </p:pic>
      <p:sp>
        <p:nvSpPr>
          <p:cNvPr id="4" name="TextBox 3"/>
          <p:cNvSpPr txBox="1"/>
          <p:nvPr/>
        </p:nvSpPr>
        <p:spPr>
          <a:xfrm>
            <a:off x="828472" y="6126804"/>
            <a:ext cx="6743700" cy="646331"/>
          </a:xfrm>
          <a:prstGeom prst="rect">
            <a:avLst/>
          </a:prstGeom>
          <a:noFill/>
        </p:spPr>
        <p:txBody>
          <a:bodyPr wrap="square" rtlCol="0">
            <a:spAutoFit/>
          </a:bodyPr>
          <a:lstStyle/>
          <a:p>
            <a:pPr algn="ctr"/>
            <a:r>
              <a:rPr lang="en-US" sz="1800" dirty="0"/>
              <a:t>Introduction to Industrial &amp; Systems </a:t>
            </a:r>
            <a:r>
              <a:rPr lang="en-US" sz="1800" dirty="0" smtClean="0"/>
              <a:t>Engineering, Turner, Mize, Case &amp; Nazemetz, Prentice Hall 1993 - </a:t>
            </a:r>
            <a:r>
              <a:rPr lang="en-US" sz="1800" i="1" dirty="0" smtClean="0"/>
              <a:t>Fig </a:t>
            </a:r>
            <a:r>
              <a:rPr lang="en-US" sz="1800" i="1" dirty="0"/>
              <a:t>2.2 page 34 &amp; 35</a:t>
            </a:r>
            <a:endParaRPr lang="en-US" sz="1800" dirty="0"/>
          </a:p>
        </p:txBody>
      </p:sp>
    </p:spTree>
    <p:extLst>
      <p:ext uri="{BB962C8B-B14F-4D97-AF65-F5344CB8AC3E}">
        <p14:creationId xmlns:p14="http://schemas.microsoft.com/office/powerpoint/2010/main" val="9240627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917" y="228600"/>
            <a:ext cx="7772400" cy="1143000"/>
          </a:xfrm>
        </p:spPr>
        <p:txBody>
          <a:bodyPr/>
          <a:lstStyle/>
          <a:p>
            <a:r>
              <a:rPr lang="en-US" dirty="0" smtClean="0"/>
              <a:t>The Big Picture…</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12</a:t>
            </a:fld>
            <a:endParaRPr lang="en-US" dirty="0"/>
          </a:p>
        </p:txBody>
      </p:sp>
      <p:sp>
        <p:nvSpPr>
          <p:cNvPr id="4" name="TextBox 3"/>
          <p:cNvSpPr txBox="1"/>
          <p:nvPr/>
        </p:nvSpPr>
        <p:spPr>
          <a:xfrm>
            <a:off x="677917" y="1350579"/>
            <a:ext cx="7856483" cy="5062924"/>
          </a:xfrm>
          <a:prstGeom prst="rect">
            <a:avLst/>
          </a:prstGeom>
          <a:noFill/>
        </p:spPr>
        <p:txBody>
          <a:bodyPr wrap="square" rtlCol="0">
            <a:spAutoFit/>
          </a:bodyPr>
          <a:lstStyle/>
          <a:p>
            <a:r>
              <a:rPr lang="en-US" dirty="0" smtClean="0"/>
              <a:t>The full flow chart gives us a big picture of ISE, but it is out of the scope for this class to accomplish all the topics, nonetheless a discussion is  pertinent to ISE as a whole:</a:t>
            </a:r>
          </a:p>
          <a:p>
            <a:endParaRPr lang="en-US" sz="1100" dirty="0" smtClean="0"/>
          </a:p>
          <a:p>
            <a:pPr marL="342900" indent="-342900">
              <a:buFont typeface="Arial" panose="020B0604020202020204" pitchFamily="34" charset="0"/>
              <a:buChar char="•"/>
            </a:pPr>
            <a:r>
              <a:rPr lang="en-US" b="1" dirty="0" smtClean="0">
                <a:solidFill>
                  <a:srgbClr val="002060"/>
                </a:solidFill>
              </a:rPr>
              <a:t>First this flow chart is dated and serves as a baseline benchmark 1993...</a:t>
            </a:r>
          </a:p>
          <a:p>
            <a:pPr marL="342900" indent="-342900">
              <a:buFont typeface="Arial" panose="020B0604020202020204" pitchFamily="34" charset="0"/>
              <a:buChar char="•"/>
            </a:pPr>
            <a:r>
              <a:rPr lang="en-US" b="1" dirty="0" smtClean="0">
                <a:solidFill>
                  <a:srgbClr val="FF0000"/>
                </a:solidFill>
                <a:effectLst>
                  <a:outerShdw blurRad="38100" dist="38100" dir="2700000" algn="tl">
                    <a:srgbClr val="000000">
                      <a:alpha val="43137"/>
                    </a:srgbClr>
                  </a:outerShdw>
                </a:effectLst>
              </a:rPr>
              <a:t>Second we wish to focus on the highlighted areas most used by floor level operations to perform studies, develop systems, perform continuous improvement, develop effective reliable communication using descriptive geometry or charts…Things or performance issues the whole organization can and should be involved in!  </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32038410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EDA5D7E6-AE9E-4A10-A9A7-2945827A934D}" type="slidenum">
              <a:rPr lang="en-US" smtClean="0"/>
              <a:pPr>
                <a:defRPr/>
              </a:pPr>
              <a:t>13</a:t>
            </a:fld>
            <a:endParaRPr lang="en-US" dirty="0"/>
          </a:p>
        </p:txBody>
      </p:sp>
      <p:pic>
        <p:nvPicPr>
          <p:cNvPr id="4" name="Picture 3"/>
          <p:cNvPicPr>
            <a:picLocks noChangeAspect="1"/>
          </p:cNvPicPr>
          <p:nvPr/>
        </p:nvPicPr>
        <p:blipFill>
          <a:blip r:embed="rId3"/>
          <a:stretch>
            <a:fillRect/>
          </a:stretch>
        </p:blipFill>
        <p:spPr>
          <a:xfrm>
            <a:off x="4953000" y="285321"/>
            <a:ext cx="4062413" cy="5963079"/>
          </a:xfrm>
          <a:prstGeom prst="rect">
            <a:avLst/>
          </a:prstGeom>
        </p:spPr>
      </p:pic>
      <p:sp>
        <p:nvSpPr>
          <p:cNvPr id="5" name="TextBox 4"/>
          <p:cNvSpPr txBox="1"/>
          <p:nvPr/>
        </p:nvSpPr>
        <p:spPr>
          <a:xfrm>
            <a:off x="533400" y="635370"/>
            <a:ext cx="3962400" cy="6186309"/>
          </a:xfrm>
          <a:prstGeom prst="rect">
            <a:avLst/>
          </a:prstGeom>
          <a:noFill/>
        </p:spPr>
        <p:txBody>
          <a:bodyPr wrap="square" rtlCol="0">
            <a:spAutoFit/>
          </a:bodyPr>
          <a:lstStyle/>
          <a:p>
            <a:r>
              <a:rPr lang="en-US" b="1" dirty="0" smtClean="0">
                <a:solidFill>
                  <a:srgbClr val="002060"/>
                </a:solidFill>
                <a:effectLst>
                  <a:outerShdw blurRad="38100" dist="38100" dir="2700000" algn="tl">
                    <a:srgbClr val="000000">
                      <a:alpha val="43137"/>
                    </a:srgbClr>
                  </a:outerShdw>
                </a:effectLst>
              </a:rPr>
              <a:t>This course will focus on the floor level Production or System Flow Process applications most used by those responsible for actual work or performance… </a:t>
            </a:r>
          </a:p>
          <a:p>
            <a:endParaRPr lang="en-US" sz="1200" dirty="0"/>
          </a:p>
          <a:p>
            <a:r>
              <a:rPr lang="en-US" b="1" dirty="0" smtClean="0">
                <a:solidFill>
                  <a:srgbClr val="002060"/>
                </a:solidFill>
                <a:effectLst>
                  <a:outerShdw blurRad="38100" dist="38100" dir="2700000" algn="tl">
                    <a:srgbClr val="000000">
                      <a:alpha val="43137"/>
                    </a:srgbClr>
                  </a:outerShdw>
                </a:effectLst>
              </a:rPr>
              <a:t>In short we will strive to always know:</a:t>
            </a:r>
          </a:p>
          <a:p>
            <a:pPr marL="342900" indent="-342900">
              <a:buFont typeface="Arial" panose="020B0604020202020204" pitchFamily="34" charset="0"/>
              <a:buChar char="•"/>
            </a:pPr>
            <a:r>
              <a:rPr lang="en-US" dirty="0" smtClean="0">
                <a:solidFill>
                  <a:srgbClr val="FF0000"/>
                </a:solidFill>
                <a:effectLst>
                  <a:outerShdw blurRad="38100" dist="38100" dir="2700000" algn="tl">
                    <a:srgbClr val="000000">
                      <a:alpha val="43137"/>
                    </a:srgbClr>
                  </a:outerShdw>
                </a:effectLst>
              </a:rPr>
              <a:t>Where are we</a:t>
            </a:r>
          </a:p>
          <a:p>
            <a:pPr marL="342900" indent="-342900">
              <a:buFont typeface="Arial" panose="020B0604020202020204" pitchFamily="34" charset="0"/>
              <a:buChar char="•"/>
            </a:pPr>
            <a:r>
              <a:rPr lang="en-US" dirty="0" smtClean="0">
                <a:solidFill>
                  <a:srgbClr val="FF0000"/>
                </a:solidFill>
                <a:effectLst>
                  <a:outerShdw blurRad="38100" dist="38100" dir="2700000" algn="tl">
                    <a:srgbClr val="000000">
                      <a:alpha val="43137"/>
                    </a:srgbClr>
                  </a:outerShdw>
                </a:effectLst>
              </a:rPr>
              <a:t>Where do we want to go</a:t>
            </a:r>
          </a:p>
          <a:p>
            <a:pPr marL="342900" indent="-342900">
              <a:buFont typeface="Arial" panose="020B0604020202020204" pitchFamily="34" charset="0"/>
              <a:buChar char="•"/>
            </a:pPr>
            <a:r>
              <a:rPr lang="en-US" dirty="0" smtClean="0">
                <a:solidFill>
                  <a:srgbClr val="FF0000"/>
                </a:solidFill>
                <a:effectLst>
                  <a:outerShdw blurRad="38100" dist="38100" dir="2700000" algn="tl">
                    <a:srgbClr val="000000">
                      <a:alpha val="43137"/>
                    </a:srgbClr>
                  </a:outerShdw>
                </a:effectLst>
              </a:rPr>
              <a:t>How will we get there</a:t>
            </a:r>
          </a:p>
          <a:p>
            <a:pPr marL="342900" indent="-342900">
              <a:buFont typeface="Arial" panose="020B0604020202020204" pitchFamily="34" charset="0"/>
              <a:buChar char="•"/>
            </a:pPr>
            <a:r>
              <a:rPr lang="en-US" dirty="0" smtClean="0">
                <a:solidFill>
                  <a:srgbClr val="FF0000"/>
                </a:solidFill>
                <a:effectLst>
                  <a:outerShdw blurRad="38100" dist="38100" dir="2700000" algn="tl">
                    <a:srgbClr val="000000">
                      <a:alpha val="43137"/>
                    </a:srgbClr>
                  </a:outerShdw>
                </a:effectLst>
              </a:rPr>
              <a:t>How will we know we have arrived</a:t>
            </a:r>
          </a:p>
          <a:p>
            <a:r>
              <a:rPr lang="en-US" dirty="0" smtClean="0">
                <a:effectLst>
                  <a:outerShdw blurRad="38100" dist="38100" dir="2700000" algn="tl">
                    <a:srgbClr val="000000">
                      <a:alpha val="43137"/>
                    </a:srgbClr>
                  </a:outerShdw>
                </a:effectLst>
              </a:rPr>
              <a:t>By learning ISE Processes, Tools, &amp; Techniques</a:t>
            </a:r>
            <a:endParaRPr lang="en-US" dirty="0">
              <a:effectLst>
                <a:outerShdw blurRad="38100" dist="38100" dir="2700000" algn="tl">
                  <a:srgbClr val="000000">
                    <a:alpha val="43137"/>
                  </a:srgbClr>
                </a:outerShdw>
              </a:effectLst>
            </a:endParaRPr>
          </a:p>
          <a:p>
            <a:endParaRPr lang="en-US" dirty="0"/>
          </a:p>
        </p:txBody>
      </p:sp>
    </p:spTree>
    <p:extLst>
      <p:ext uri="{BB962C8B-B14F-4D97-AF65-F5344CB8AC3E}">
        <p14:creationId xmlns:p14="http://schemas.microsoft.com/office/powerpoint/2010/main" val="19019056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Line 2"/>
          <p:cNvSpPr>
            <a:spLocks noChangeShapeType="1"/>
          </p:cNvSpPr>
          <p:nvPr/>
        </p:nvSpPr>
        <p:spPr bwMode="auto">
          <a:xfrm>
            <a:off x="1676400" y="2438400"/>
            <a:ext cx="0" cy="3886961"/>
          </a:xfrm>
          <a:prstGeom prst="line">
            <a:avLst/>
          </a:prstGeom>
          <a:noFill/>
          <a:ln w="571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06499" name="AutoShape 3"/>
          <p:cNvSpPr>
            <a:spLocks noChangeArrowheads="1"/>
          </p:cNvSpPr>
          <p:nvPr/>
        </p:nvSpPr>
        <p:spPr bwMode="auto">
          <a:xfrm rot="322183">
            <a:off x="5350187" y="1060001"/>
            <a:ext cx="3186113" cy="1402166"/>
          </a:xfrm>
          <a:prstGeom prst="cloudCallout">
            <a:avLst>
              <a:gd name="adj1" fmla="val -94500"/>
              <a:gd name="adj2" fmla="val 21417"/>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dirty="0"/>
              <a:t>Where our competitors</a:t>
            </a:r>
          </a:p>
          <a:p>
            <a:pPr algn="ctr"/>
            <a:r>
              <a:rPr lang="en-US" dirty="0"/>
              <a:t> are</a:t>
            </a:r>
          </a:p>
        </p:txBody>
      </p:sp>
      <p:sp>
        <p:nvSpPr>
          <p:cNvPr id="106500" name="Text Box 4" descr="Horizontal brick"/>
          <p:cNvSpPr txBox="1">
            <a:spLocks noChangeArrowheads="1"/>
          </p:cNvSpPr>
          <p:nvPr/>
        </p:nvSpPr>
        <p:spPr bwMode="auto">
          <a:xfrm>
            <a:off x="3094830" y="2713499"/>
            <a:ext cx="3276600" cy="4031873"/>
          </a:xfrm>
          <a:prstGeom prst="rect">
            <a:avLst/>
          </a:prstGeom>
          <a:pattFill prst="horzBrick">
            <a:fgClr>
              <a:schemeClr val="tx1"/>
            </a:fgClr>
            <a:bgClr>
              <a:srgbClr val="CC0000"/>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dirty="0">
                <a:solidFill>
                  <a:schemeClr val="bg1"/>
                </a:solidFill>
              </a:rPr>
              <a:t>Where are we</a:t>
            </a:r>
          </a:p>
          <a:p>
            <a:pPr>
              <a:spcBef>
                <a:spcPct val="50000"/>
              </a:spcBef>
            </a:pPr>
            <a:r>
              <a:rPr lang="en-US" sz="2000" dirty="0">
                <a:solidFill>
                  <a:schemeClr val="bg1"/>
                </a:solidFill>
              </a:rPr>
              <a:t>What is needed</a:t>
            </a:r>
          </a:p>
          <a:p>
            <a:pPr>
              <a:spcBef>
                <a:spcPct val="50000"/>
              </a:spcBef>
            </a:pPr>
            <a:r>
              <a:rPr lang="en-US" sz="2000" dirty="0">
                <a:solidFill>
                  <a:schemeClr val="bg1"/>
                </a:solidFill>
              </a:rPr>
              <a:t>What must we accomplish</a:t>
            </a:r>
          </a:p>
          <a:p>
            <a:pPr>
              <a:spcBef>
                <a:spcPct val="50000"/>
              </a:spcBef>
            </a:pPr>
            <a:r>
              <a:rPr lang="en-US" sz="2000" dirty="0">
                <a:solidFill>
                  <a:schemeClr val="bg1"/>
                </a:solidFill>
              </a:rPr>
              <a:t>Who is to accomplish it</a:t>
            </a:r>
          </a:p>
          <a:p>
            <a:pPr>
              <a:spcBef>
                <a:spcPct val="50000"/>
              </a:spcBef>
            </a:pPr>
            <a:r>
              <a:rPr lang="en-US" sz="2000" dirty="0">
                <a:solidFill>
                  <a:schemeClr val="bg1"/>
                </a:solidFill>
              </a:rPr>
              <a:t>When will it </a:t>
            </a:r>
            <a:r>
              <a:rPr lang="en-US" sz="2000" dirty="0" smtClean="0">
                <a:solidFill>
                  <a:schemeClr val="bg1"/>
                </a:solidFill>
              </a:rPr>
              <a:t>be  </a:t>
            </a:r>
            <a:r>
              <a:rPr lang="en-US" sz="2000" dirty="0">
                <a:solidFill>
                  <a:schemeClr val="bg1"/>
                </a:solidFill>
              </a:rPr>
              <a:t>completed</a:t>
            </a:r>
          </a:p>
          <a:p>
            <a:pPr>
              <a:spcBef>
                <a:spcPct val="50000"/>
              </a:spcBef>
            </a:pPr>
            <a:r>
              <a:rPr lang="en-US" sz="2000" dirty="0">
                <a:solidFill>
                  <a:schemeClr val="bg1"/>
                </a:solidFill>
              </a:rPr>
              <a:t>Where will it be accomplished</a:t>
            </a:r>
          </a:p>
          <a:p>
            <a:pPr>
              <a:spcBef>
                <a:spcPct val="50000"/>
              </a:spcBef>
            </a:pPr>
            <a:r>
              <a:rPr lang="en-US" sz="2000" dirty="0">
                <a:solidFill>
                  <a:schemeClr val="bg1"/>
                </a:solidFill>
              </a:rPr>
              <a:t>How will it be implemented</a:t>
            </a:r>
          </a:p>
          <a:p>
            <a:pPr>
              <a:spcBef>
                <a:spcPct val="50000"/>
              </a:spcBef>
            </a:pPr>
            <a:endParaRPr lang="en-US" dirty="0"/>
          </a:p>
        </p:txBody>
      </p:sp>
      <p:sp>
        <p:nvSpPr>
          <p:cNvPr id="106502" name="AutoShape 6"/>
          <p:cNvSpPr>
            <a:spLocks noChangeArrowheads="1"/>
          </p:cNvSpPr>
          <p:nvPr/>
        </p:nvSpPr>
        <p:spPr bwMode="auto">
          <a:xfrm rot="1180904">
            <a:off x="661062" y="3486300"/>
            <a:ext cx="2249488" cy="1194401"/>
          </a:xfrm>
          <a:prstGeom prst="irregularSeal2">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06503" name="Rectangle 7"/>
          <p:cNvSpPr>
            <a:spLocks noChangeArrowheads="1"/>
          </p:cNvSpPr>
          <p:nvPr/>
        </p:nvSpPr>
        <p:spPr bwMode="auto">
          <a:xfrm>
            <a:off x="543041" y="6325361"/>
            <a:ext cx="8057918" cy="427038"/>
          </a:xfrm>
          <a:prstGeom prst="rect">
            <a:avLst/>
          </a:prstGeom>
          <a:solidFill>
            <a:srgbClr val="969696"/>
          </a:solidFill>
          <a:ln w="57150" cmpd="thinThick">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dirty="0">
                <a:latin typeface="Times New Roman" pitchFamily="18" charset="0"/>
              </a:rPr>
              <a:t>The Benchmark </a:t>
            </a:r>
            <a:r>
              <a:rPr lang="en-US" b="1" i="1" dirty="0">
                <a:latin typeface="Times New Roman" pitchFamily="18" charset="0"/>
              </a:rPr>
              <a:t>“Baseline”</a:t>
            </a:r>
            <a:r>
              <a:rPr lang="en-US" dirty="0">
                <a:latin typeface="Times New Roman" pitchFamily="18" charset="0"/>
              </a:rPr>
              <a:t> is the Foundation </a:t>
            </a:r>
            <a:r>
              <a:rPr lang="en-US" dirty="0" smtClean="0">
                <a:latin typeface="Times New Roman" pitchFamily="18" charset="0"/>
              </a:rPr>
              <a:t>or where we are</a:t>
            </a:r>
            <a:endParaRPr lang="en-US" dirty="0">
              <a:latin typeface="Times New Roman" pitchFamily="18" charset="0"/>
            </a:endParaRPr>
          </a:p>
        </p:txBody>
      </p:sp>
      <p:sp>
        <p:nvSpPr>
          <p:cNvPr id="106504" name="AutoShape 8"/>
          <p:cNvSpPr>
            <a:spLocks noChangeArrowheads="1"/>
          </p:cNvSpPr>
          <p:nvPr/>
        </p:nvSpPr>
        <p:spPr bwMode="auto">
          <a:xfrm rot="11302995">
            <a:off x="360576" y="951085"/>
            <a:ext cx="2703512" cy="1566679"/>
          </a:xfrm>
          <a:prstGeom prst="cloudCallout">
            <a:avLst>
              <a:gd name="adj1" fmla="val -78671"/>
              <a:gd name="adj2" fmla="val 5273"/>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a:lstStyle/>
          <a:p>
            <a:pPr algn="ctr"/>
            <a:r>
              <a:rPr lang="en-US" dirty="0"/>
              <a:t>Where we think we are?</a:t>
            </a:r>
          </a:p>
        </p:txBody>
      </p:sp>
      <p:sp>
        <p:nvSpPr>
          <p:cNvPr id="106505" name="AutoShape 9"/>
          <p:cNvSpPr>
            <a:spLocks noChangeArrowheads="1"/>
          </p:cNvSpPr>
          <p:nvPr/>
        </p:nvSpPr>
        <p:spPr bwMode="auto">
          <a:xfrm rot="-458762">
            <a:off x="2930479" y="1035454"/>
            <a:ext cx="2657475" cy="1576946"/>
          </a:xfrm>
          <a:prstGeom prst="cloudCallout">
            <a:avLst>
              <a:gd name="adj1" fmla="val -54870"/>
              <a:gd name="adj2" fmla="val -4025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dirty="0"/>
              <a:t>Where we wish we were!</a:t>
            </a:r>
          </a:p>
        </p:txBody>
      </p:sp>
      <p:sp>
        <p:nvSpPr>
          <p:cNvPr id="106506" name="Text Box 10"/>
          <p:cNvSpPr txBox="1">
            <a:spLocks noChangeArrowheads="1"/>
          </p:cNvSpPr>
          <p:nvPr/>
        </p:nvSpPr>
        <p:spPr bwMode="auto">
          <a:xfrm>
            <a:off x="1257179" y="3799205"/>
            <a:ext cx="809214" cy="46166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b="1" dirty="0">
                <a:solidFill>
                  <a:srgbClr val="0070C0"/>
                </a:solidFill>
                <a:latin typeface="+mj-lt"/>
              </a:rPr>
              <a:t>Gap</a:t>
            </a:r>
          </a:p>
        </p:txBody>
      </p:sp>
      <p:sp>
        <p:nvSpPr>
          <p:cNvPr id="106507" name="Text Box 11"/>
          <p:cNvSpPr txBox="1">
            <a:spLocks noChangeArrowheads="1"/>
          </p:cNvSpPr>
          <p:nvPr/>
        </p:nvSpPr>
        <p:spPr bwMode="auto">
          <a:xfrm>
            <a:off x="838200" y="152400"/>
            <a:ext cx="7467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4000" dirty="0"/>
              <a:t>Broad-Spectrum View</a:t>
            </a:r>
          </a:p>
        </p:txBody>
      </p:sp>
      <p:sp>
        <p:nvSpPr>
          <p:cNvPr id="106508" name="Text Box 12"/>
          <p:cNvSpPr txBox="1">
            <a:spLocks noChangeArrowheads="1"/>
          </p:cNvSpPr>
          <p:nvPr/>
        </p:nvSpPr>
        <p:spPr bwMode="auto">
          <a:xfrm rot="-956723">
            <a:off x="6309986" y="2879072"/>
            <a:ext cx="1524000" cy="1616075"/>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dirty="0">
                <a:latin typeface="Times New Roman" pitchFamily="18" charset="0"/>
              </a:rPr>
              <a:t>Typical questions or information to be addressed</a:t>
            </a:r>
          </a:p>
        </p:txBody>
      </p:sp>
    </p:spTree>
    <p:extLst>
      <p:ext uri="{BB962C8B-B14F-4D97-AF65-F5344CB8AC3E}">
        <p14:creationId xmlns:p14="http://schemas.microsoft.com/office/powerpoint/2010/main" val="18639254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EDA5D7E6-AE9E-4A10-A9A7-2945827A934D}" type="slidenum">
              <a:rPr lang="en-US" smtClean="0"/>
              <a:pPr>
                <a:defRPr/>
              </a:pPr>
              <a:t>15</a:t>
            </a:fld>
            <a:endParaRPr lang="en-US" dirty="0"/>
          </a:p>
        </p:txBody>
      </p:sp>
      <p:pic>
        <p:nvPicPr>
          <p:cNvPr id="3" name="Picture 2"/>
          <p:cNvPicPr/>
          <p:nvPr/>
        </p:nvPicPr>
        <p:blipFill>
          <a:blip r:embed="rId3"/>
          <a:stretch>
            <a:fillRect/>
          </a:stretch>
        </p:blipFill>
        <p:spPr>
          <a:xfrm>
            <a:off x="0" y="914400"/>
            <a:ext cx="9144000" cy="5429885"/>
          </a:xfrm>
          <a:prstGeom prst="rect">
            <a:avLst/>
          </a:prstGeom>
        </p:spPr>
      </p:pic>
      <p:sp>
        <p:nvSpPr>
          <p:cNvPr id="4" name="TextBox 3"/>
          <p:cNvSpPr txBox="1"/>
          <p:nvPr/>
        </p:nvSpPr>
        <p:spPr>
          <a:xfrm>
            <a:off x="152400" y="137586"/>
            <a:ext cx="8610600" cy="830997"/>
          </a:xfrm>
          <a:prstGeom prst="rect">
            <a:avLst/>
          </a:prstGeom>
          <a:noFill/>
        </p:spPr>
        <p:txBody>
          <a:bodyPr wrap="square" rtlCol="0">
            <a:spAutoFit/>
          </a:bodyPr>
          <a:lstStyle/>
          <a:p>
            <a:r>
              <a:rPr lang="en-US" dirty="0" smtClean="0">
                <a:solidFill>
                  <a:srgbClr val="FF0000"/>
                </a:solidFill>
                <a:effectLst>
                  <a:outerShdw blurRad="38100" dist="38100" dir="2700000" algn="tl">
                    <a:srgbClr val="000000">
                      <a:alpha val="43137"/>
                    </a:srgbClr>
                  </a:outerShdw>
                </a:effectLst>
              </a:rPr>
              <a:t>Indeed if we look at a software companies list of topics alone we may find a Gap not considered in the previous big picture…</a:t>
            </a:r>
            <a:endParaRPr lang="en-US"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848185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4058602"/>
            <a:ext cx="2591789" cy="2494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667966" y="304800"/>
            <a:ext cx="7772400" cy="1143000"/>
          </a:xfrm>
        </p:spPr>
        <p:txBody>
          <a:bodyPr/>
          <a:lstStyle/>
          <a:p>
            <a:r>
              <a:rPr lang="en-US" dirty="0" smtClean="0"/>
              <a:t>Gap Example</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16</a:t>
            </a:fld>
            <a:endParaRPr lang="en-US" dirty="0"/>
          </a:p>
        </p:txBody>
      </p:sp>
      <p:sp>
        <p:nvSpPr>
          <p:cNvPr id="4" name="TextBox 3"/>
          <p:cNvSpPr txBox="1"/>
          <p:nvPr/>
        </p:nvSpPr>
        <p:spPr>
          <a:xfrm>
            <a:off x="667966" y="1371600"/>
            <a:ext cx="7696200" cy="3046988"/>
          </a:xfrm>
          <a:prstGeom prst="rect">
            <a:avLst/>
          </a:prstGeom>
          <a:noFill/>
        </p:spPr>
        <p:txBody>
          <a:bodyPr wrap="square" rtlCol="0">
            <a:spAutoFit/>
          </a:bodyPr>
          <a:lstStyle/>
          <a:p>
            <a:r>
              <a:rPr lang="en-US" dirty="0" smtClean="0"/>
              <a:t>The textbook from which the Big Picture diagram was taken describes “Feedback Control Systems” Using their examples somewhat paraphrased:</a:t>
            </a:r>
          </a:p>
          <a:p>
            <a:r>
              <a:rPr lang="en-US" dirty="0" smtClean="0"/>
              <a:t>“Essentially all systems exist to perform some function”…</a:t>
            </a:r>
          </a:p>
          <a:p>
            <a:r>
              <a:rPr lang="en-US" dirty="0" smtClean="0"/>
              <a:t>My watch, which is solar and modern is set </a:t>
            </a:r>
            <a:r>
              <a:rPr lang="en-US" dirty="0"/>
              <a:t>to </a:t>
            </a:r>
            <a:r>
              <a:rPr lang="en-US" dirty="0" smtClean="0">
                <a:solidFill>
                  <a:srgbClr val="0000FF"/>
                </a:solidFill>
              </a:rPr>
              <a:t>nist.time.gov/ </a:t>
            </a:r>
            <a:r>
              <a:rPr lang="en-US" dirty="0" smtClean="0"/>
              <a:t>However over the watch time differs over time in second and the calendar need adjusting every time a month with 30 days occurs!  </a:t>
            </a:r>
            <a:endParaRPr lang="en-US" dirty="0"/>
          </a:p>
        </p:txBody>
      </p:sp>
      <p:sp>
        <p:nvSpPr>
          <p:cNvPr id="5" name="TextBox 4"/>
          <p:cNvSpPr txBox="1"/>
          <p:nvPr/>
        </p:nvSpPr>
        <p:spPr>
          <a:xfrm>
            <a:off x="667966" y="4648200"/>
            <a:ext cx="4285034" cy="1569660"/>
          </a:xfrm>
          <a:prstGeom prst="rect">
            <a:avLst/>
          </a:prstGeom>
          <a:noFill/>
        </p:spPr>
        <p:txBody>
          <a:bodyPr wrap="square" rtlCol="0">
            <a:spAutoFit/>
          </a:bodyPr>
          <a:lstStyle/>
          <a:p>
            <a:r>
              <a:rPr lang="en-US" b="1" dirty="0" smtClean="0">
                <a:solidFill>
                  <a:srgbClr val="0000FF"/>
                </a:solidFill>
              </a:rPr>
              <a:t>The watch is called an </a:t>
            </a:r>
            <a:r>
              <a:rPr lang="en-US" b="1" i="1" dirty="0" smtClean="0">
                <a:solidFill>
                  <a:srgbClr val="0000FF"/>
                </a:solidFill>
              </a:rPr>
              <a:t>open-loop </a:t>
            </a:r>
            <a:r>
              <a:rPr lang="en-US" b="1" dirty="0" smtClean="0">
                <a:solidFill>
                  <a:srgbClr val="0000FF"/>
                </a:solidFill>
              </a:rPr>
              <a:t>system as it is not able to provide for its own control or modification</a:t>
            </a:r>
            <a:endParaRPr lang="en-US" b="1" dirty="0">
              <a:solidFill>
                <a:srgbClr val="0000FF"/>
              </a:solidFill>
            </a:endParaRPr>
          </a:p>
        </p:txBody>
      </p:sp>
    </p:spTree>
    <p:extLst>
      <p:ext uri="{BB962C8B-B14F-4D97-AF65-F5344CB8AC3E}">
        <p14:creationId xmlns:p14="http://schemas.microsoft.com/office/powerpoint/2010/main" val="18194819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1143000"/>
          </a:xfrm>
        </p:spPr>
        <p:txBody>
          <a:bodyPr/>
          <a:lstStyle/>
          <a:p>
            <a:r>
              <a:rPr lang="en-US" sz="3600" dirty="0" smtClean="0"/>
              <a:t>Gap Example Open-Loop System</a:t>
            </a:r>
            <a:endParaRPr lang="en-US" sz="3600"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17</a:t>
            </a:fld>
            <a:endParaRPr lang="en-US" dirty="0"/>
          </a:p>
        </p:txBody>
      </p:sp>
      <p:sp>
        <p:nvSpPr>
          <p:cNvPr id="4" name="Rectangle 3"/>
          <p:cNvSpPr/>
          <p:nvPr/>
        </p:nvSpPr>
        <p:spPr>
          <a:xfrm>
            <a:off x="3312268" y="1391454"/>
            <a:ext cx="1905000" cy="762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FF"/>
                </a:solidFill>
              </a:rPr>
              <a:t>System</a:t>
            </a:r>
          </a:p>
          <a:p>
            <a:pPr algn="ctr"/>
            <a:r>
              <a:rPr lang="en-US" b="1" dirty="0" smtClean="0">
                <a:solidFill>
                  <a:srgbClr val="0000FF"/>
                </a:solidFill>
              </a:rPr>
              <a:t>Performance</a:t>
            </a:r>
            <a:endParaRPr lang="en-US" b="1" dirty="0">
              <a:solidFill>
                <a:srgbClr val="0000FF"/>
              </a:solidFill>
            </a:endParaRPr>
          </a:p>
        </p:txBody>
      </p:sp>
      <p:cxnSp>
        <p:nvCxnSpPr>
          <p:cNvPr id="6" name="Straight Arrow Connector 5"/>
          <p:cNvCxnSpPr>
            <a:endCxn id="4" idx="1"/>
          </p:cNvCxnSpPr>
          <p:nvPr/>
        </p:nvCxnSpPr>
        <p:spPr>
          <a:xfrm flipV="1">
            <a:off x="2057400" y="1772454"/>
            <a:ext cx="1254868" cy="16612"/>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217268" y="1772454"/>
            <a:ext cx="1259732" cy="16612"/>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245468" y="1310789"/>
            <a:ext cx="990600" cy="461665"/>
          </a:xfrm>
          <a:prstGeom prst="rect">
            <a:avLst/>
          </a:prstGeom>
          <a:noFill/>
        </p:spPr>
        <p:txBody>
          <a:bodyPr wrap="square" rtlCol="0">
            <a:spAutoFit/>
          </a:bodyPr>
          <a:lstStyle/>
          <a:p>
            <a:r>
              <a:rPr lang="en-US" b="1" dirty="0" smtClean="0"/>
              <a:t>Inpu</a:t>
            </a:r>
            <a:r>
              <a:rPr lang="en-US" dirty="0" smtClean="0"/>
              <a:t>t</a:t>
            </a:r>
            <a:endParaRPr lang="en-US" dirty="0"/>
          </a:p>
        </p:txBody>
      </p:sp>
      <p:sp>
        <p:nvSpPr>
          <p:cNvPr id="12" name="TextBox 11"/>
          <p:cNvSpPr txBox="1"/>
          <p:nvPr/>
        </p:nvSpPr>
        <p:spPr>
          <a:xfrm>
            <a:off x="5252936" y="1327401"/>
            <a:ext cx="1183532" cy="461665"/>
          </a:xfrm>
          <a:prstGeom prst="rect">
            <a:avLst/>
          </a:prstGeom>
          <a:noFill/>
        </p:spPr>
        <p:txBody>
          <a:bodyPr wrap="square" rtlCol="0">
            <a:spAutoFit/>
          </a:bodyPr>
          <a:lstStyle/>
          <a:p>
            <a:r>
              <a:rPr lang="en-US" b="1" dirty="0" smtClean="0"/>
              <a:t>Outpu</a:t>
            </a:r>
            <a:r>
              <a:rPr lang="en-US" dirty="0" smtClean="0"/>
              <a:t>t</a:t>
            </a:r>
            <a:endParaRPr lang="en-US" dirty="0"/>
          </a:p>
        </p:txBody>
      </p:sp>
      <p:sp>
        <p:nvSpPr>
          <p:cNvPr id="13" name="TextBox 12"/>
          <p:cNvSpPr txBox="1"/>
          <p:nvPr/>
        </p:nvSpPr>
        <p:spPr>
          <a:xfrm>
            <a:off x="533400" y="2514600"/>
            <a:ext cx="8305800" cy="2985433"/>
          </a:xfrm>
          <a:prstGeom prst="rect">
            <a:avLst/>
          </a:prstGeom>
          <a:noFill/>
        </p:spPr>
        <p:txBody>
          <a:bodyPr wrap="square" rtlCol="0">
            <a:spAutoFit/>
          </a:bodyPr>
          <a:lstStyle/>
          <a:p>
            <a:pPr marL="233363" indent="-233363">
              <a:buFont typeface="Arial" panose="020B0604020202020204" pitchFamily="34" charset="0"/>
              <a:buChar char="•"/>
            </a:pPr>
            <a:r>
              <a:rPr lang="en-US" sz="2200" b="1" dirty="0" smtClean="0"/>
              <a:t>Not aware of its own performance.</a:t>
            </a:r>
          </a:p>
          <a:p>
            <a:pPr marL="233363" indent="-233363">
              <a:buFont typeface="Arial" panose="020B0604020202020204" pitchFamily="34" charset="0"/>
              <a:buChar char="•"/>
            </a:pPr>
            <a:r>
              <a:rPr lang="en-US" sz="2200" b="1" dirty="0" smtClean="0"/>
              <a:t>Past action has no influence on future action.</a:t>
            </a:r>
          </a:p>
          <a:p>
            <a:pPr marL="233363" indent="-233363">
              <a:buFont typeface="Arial" panose="020B0604020202020204" pitchFamily="34" charset="0"/>
              <a:buChar char="•"/>
            </a:pPr>
            <a:r>
              <a:rPr lang="en-US" sz="2200" b="1" dirty="0" smtClean="0"/>
              <a:t>Possesses no means to provide for its own control or modification</a:t>
            </a:r>
            <a:r>
              <a:rPr lang="en-US" sz="2200" dirty="0" smtClean="0"/>
              <a:t>.</a:t>
            </a:r>
          </a:p>
          <a:p>
            <a:pPr marL="233363" indent="-233363">
              <a:buFont typeface="Arial" panose="020B0604020202020204" pitchFamily="34" charset="0"/>
              <a:buChar char="•"/>
            </a:pPr>
            <a:r>
              <a:rPr lang="en-US" sz="2200" b="1" dirty="0" smtClean="0"/>
              <a:t>Output =(input), but input </a:t>
            </a:r>
            <a:r>
              <a:rPr lang="en-US" sz="2200" b="1" dirty="0" smtClean="0">
                <a:sym typeface="Symbol"/>
              </a:rPr>
              <a:t> (output)</a:t>
            </a:r>
            <a:endParaRPr lang="en-US" sz="2200" b="1" dirty="0" smtClean="0"/>
          </a:p>
          <a:p>
            <a:pPr marL="233363" indent="-233363"/>
            <a:endParaRPr lang="en-US" sz="1200" b="1" dirty="0" smtClean="0">
              <a:solidFill>
                <a:srgbClr val="0000FF"/>
              </a:solidFill>
            </a:endParaRPr>
          </a:p>
          <a:p>
            <a:pPr marL="457200" indent="-233363">
              <a:tabLst>
                <a:tab pos="233363" algn="l"/>
              </a:tabLst>
            </a:pPr>
            <a:r>
              <a:rPr lang="en-US" sz="2200" b="1" dirty="0" smtClean="0">
                <a:solidFill>
                  <a:srgbClr val="0000FF"/>
                </a:solidFill>
              </a:rPr>
              <a:t>Examples:</a:t>
            </a:r>
          </a:p>
          <a:p>
            <a:pPr marL="457200" indent="-233363">
              <a:buFont typeface="Arial" panose="020B0604020202020204" pitchFamily="34" charset="0"/>
              <a:buChar char="•"/>
            </a:pPr>
            <a:r>
              <a:rPr lang="en-US" sz="2200" b="1" dirty="0" smtClean="0">
                <a:solidFill>
                  <a:srgbClr val="0000FF"/>
                </a:solidFill>
              </a:rPr>
              <a:t>Toaster – doesn’t know whether it burned the toast.</a:t>
            </a:r>
            <a:endParaRPr lang="en-US" sz="2200" b="1" dirty="0">
              <a:solidFill>
                <a:srgbClr val="0000FF"/>
              </a:solidFill>
            </a:endParaRPr>
          </a:p>
          <a:p>
            <a:pPr marL="457200" indent="-233363">
              <a:buFont typeface="Arial" panose="020B0604020202020204" pitchFamily="34" charset="0"/>
              <a:buChar char="•"/>
            </a:pPr>
            <a:r>
              <a:rPr lang="en-US" sz="2200" b="1" dirty="0" smtClean="0">
                <a:solidFill>
                  <a:srgbClr val="0000FF"/>
                </a:solidFill>
              </a:rPr>
              <a:t>Watch – not self correcting</a:t>
            </a:r>
          </a:p>
          <a:p>
            <a:pPr marL="457200" indent="-233363">
              <a:buFont typeface="Arial" panose="020B0604020202020204" pitchFamily="34" charset="0"/>
              <a:buChar char="•"/>
            </a:pPr>
            <a:r>
              <a:rPr lang="en-US" sz="2200" b="1" dirty="0" smtClean="0">
                <a:solidFill>
                  <a:srgbClr val="0000FF"/>
                </a:solidFill>
              </a:rPr>
              <a:t>Automobile without a driver</a:t>
            </a:r>
            <a:endParaRPr lang="en-US" sz="2200" b="1" dirty="0">
              <a:solidFill>
                <a:srgbClr val="0000FF"/>
              </a:solidFill>
            </a:endParaRPr>
          </a:p>
        </p:txBody>
      </p:sp>
    </p:spTree>
    <p:extLst>
      <p:ext uri="{BB962C8B-B14F-4D97-AF65-F5344CB8AC3E}">
        <p14:creationId xmlns:p14="http://schemas.microsoft.com/office/powerpoint/2010/main" val="38709541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1143000"/>
          </a:xfrm>
        </p:spPr>
        <p:txBody>
          <a:bodyPr/>
          <a:lstStyle/>
          <a:p>
            <a:r>
              <a:rPr lang="en-US" sz="3600" dirty="0" smtClean="0"/>
              <a:t>Gap Example Closed-Loop System</a:t>
            </a:r>
            <a:endParaRPr lang="en-US" sz="3600"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18</a:t>
            </a:fld>
            <a:endParaRPr lang="en-US" dirty="0"/>
          </a:p>
        </p:txBody>
      </p:sp>
      <p:sp>
        <p:nvSpPr>
          <p:cNvPr id="4" name="Rectangle 3"/>
          <p:cNvSpPr/>
          <p:nvPr/>
        </p:nvSpPr>
        <p:spPr>
          <a:xfrm>
            <a:off x="3312268" y="1391454"/>
            <a:ext cx="1905000" cy="762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FF"/>
                </a:solidFill>
              </a:rPr>
              <a:t>System</a:t>
            </a:r>
          </a:p>
          <a:p>
            <a:pPr algn="ctr"/>
            <a:r>
              <a:rPr lang="en-US" b="1" dirty="0" smtClean="0">
                <a:solidFill>
                  <a:srgbClr val="0000FF"/>
                </a:solidFill>
              </a:rPr>
              <a:t>Performance</a:t>
            </a:r>
            <a:endParaRPr lang="en-US" b="1" dirty="0">
              <a:solidFill>
                <a:srgbClr val="0000FF"/>
              </a:solidFill>
            </a:endParaRPr>
          </a:p>
        </p:txBody>
      </p:sp>
      <p:cxnSp>
        <p:nvCxnSpPr>
          <p:cNvPr id="6" name="Straight Arrow Connector 5"/>
          <p:cNvCxnSpPr>
            <a:endCxn id="4" idx="1"/>
          </p:cNvCxnSpPr>
          <p:nvPr/>
        </p:nvCxnSpPr>
        <p:spPr>
          <a:xfrm flipV="1">
            <a:off x="2057400" y="1772454"/>
            <a:ext cx="1254868" cy="16612"/>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217268" y="1772454"/>
            <a:ext cx="1259732" cy="16612"/>
          </a:xfrm>
          <a:prstGeom prst="straightConnector1">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245468" y="1310789"/>
            <a:ext cx="990600" cy="461665"/>
          </a:xfrm>
          <a:prstGeom prst="rect">
            <a:avLst/>
          </a:prstGeom>
          <a:noFill/>
        </p:spPr>
        <p:txBody>
          <a:bodyPr wrap="square" rtlCol="0">
            <a:spAutoFit/>
          </a:bodyPr>
          <a:lstStyle/>
          <a:p>
            <a:r>
              <a:rPr lang="en-US" b="1" dirty="0" smtClean="0"/>
              <a:t>Inpu</a:t>
            </a:r>
            <a:r>
              <a:rPr lang="en-US" dirty="0" smtClean="0"/>
              <a:t>t</a:t>
            </a:r>
            <a:endParaRPr lang="en-US" dirty="0"/>
          </a:p>
        </p:txBody>
      </p:sp>
      <p:sp>
        <p:nvSpPr>
          <p:cNvPr id="12" name="TextBox 11"/>
          <p:cNvSpPr txBox="1"/>
          <p:nvPr/>
        </p:nvSpPr>
        <p:spPr>
          <a:xfrm>
            <a:off x="5252936" y="1327401"/>
            <a:ext cx="1183532" cy="461665"/>
          </a:xfrm>
          <a:prstGeom prst="rect">
            <a:avLst/>
          </a:prstGeom>
          <a:noFill/>
        </p:spPr>
        <p:txBody>
          <a:bodyPr wrap="square" rtlCol="0">
            <a:spAutoFit/>
          </a:bodyPr>
          <a:lstStyle/>
          <a:p>
            <a:r>
              <a:rPr lang="en-US" b="1" dirty="0" smtClean="0"/>
              <a:t>Outpu</a:t>
            </a:r>
            <a:r>
              <a:rPr lang="en-US" dirty="0" smtClean="0"/>
              <a:t>t</a:t>
            </a:r>
            <a:endParaRPr lang="en-US" dirty="0"/>
          </a:p>
        </p:txBody>
      </p:sp>
      <p:sp>
        <p:nvSpPr>
          <p:cNvPr id="13" name="TextBox 12"/>
          <p:cNvSpPr txBox="1"/>
          <p:nvPr/>
        </p:nvSpPr>
        <p:spPr>
          <a:xfrm>
            <a:off x="560962" y="2895600"/>
            <a:ext cx="8305800" cy="2985433"/>
          </a:xfrm>
          <a:prstGeom prst="rect">
            <a:avLst/>
          </a:prstGeom>
          <a:noFill/>
        </p:spPr>
        <p:txBody>
          <a:bodyPr wrap="square" rtlCol="0">
            <a:spAutoFit/>
          </a:bodyPr>
          <a:lstStyle/>
          <a:p>
            <a:pPr marL="233363" indent="-233363">
              <a:buFont typeface="Arial" panose="020B0604020202020204" pitchFamily="34" charset="0"/>
              <a:buChar char="•"/>
            </a:pPr>
            <a:r>
              <a:rPr lang="en-US" sz="2200" b="1" dirty="0" smtClean="0"/>
              <a:t>Aware of &amp; influenced by its own performance.</a:t>
            </a:r>
          </a:p>
          <a:p>
            <a:pPr marL="233363" indent="-233363">
              <a:buFont typeface="Arial" panose="020B0604020202020204" pitchFamily="34" charset="0"/>
              <a:buChar char="•"/>
            </a:pPr>
            <a:r>
              <a:rPr lang="en-US" sz="2200" b="1" dirty="0" smtClean="0"/>
              <a:t>Results of past action influences future action.</a:t>
            </a:r>
          </a:p>
          <a:p>
            <a:pPr marL="233363" indent="-233363">
              <a:buFont typeface="Arial" panose="020B0604020202020204" pitchFamily="34" charset="0"/>
              <a:buChar char="•"/>
            </a:pPr>
            <a:r>
              <a:rPr lang="en-US" sz="2200" b="1" dirty="0" smtClean="0"/>
              <a:t>Senses its performances &amp; automatically makes adjustments</a:t>
            </a:r>
          </a:p>
          <a:p>
            <a:pPr marL="233363" indent="-233363">
              <a:buFont typeface="Arial" panose="020B0604020202020204" pitchFamily="34" charset="0"/>
              <a:buChar char="•"/>
            </a:pPr>
            <a:r>
              <a:rPr lang="en-US" sz="2200" b="1" dirty="0" smtClean="0"/>
              <a:t>Output = </a:t>
            </a:r>
            <a:r>
              <a:rPr lang="en-US" sz="2200" b="1" i="1" dirty="0" smtClean="0"/>
              <a:t>f</a:t>
            </a:r>
            <a:r>
              <a:rPr lang="en-US" sz="2200" b="1" dirty="0" smtClean="0"/>
              <a:t>(input) and input =</a:t>
            </a:r>
            <a:r>
              <a:rPr lang="en-US" sz="2200" b="1" i="1" dirty="0" smtClean="0"/>
              <a:t>g</a:t>
            </a:r>
            <a:r>
              <a:rPr lang="en-US" sz="2200" b="1" dirty="0" smtClean="0"/>
              <a:t>(output)</a:t>
            </a:r>
            <a:endParaRPr lang="en-US" sz="2200" dirty="0" smtClean="0"/>
          </a:p>
          <a:p>
            <a:pPr marL="233363" indent="-233363"/>
            <a:endParaRPr lang="en-US" sz="1200" b="1" dirty="0" smtClean="0">
              <a:solidFill>
                <a:srgbClr val="0000FF"/>
              </a:solidFill>
            </a:endParaRPr>
          </a:p>
          <a:p>
            <a:pPr marL="457200" indent="-233363">
              <a:tabLst>
                <a:tab pos="233363" algn="l"/>
              </a:tabLst>
            </a:pPr>
            <a:r>
              <a:rPr lang="en-US" sz="2200" b="1" dirty="0" smtClean="0">
                <a:solidFill>
                  <a:srgbClr val="0000FF"/>
                </a:solidFill>
              </a:rPr>
              <a:t>Examples:</a:t>
            </a:r>
          </a:p>
          <a:p>
            <a:pPr marL="457200" indent="-233363">
              <a:buFont typeface="Arial" panose="020B0604020202020204" pitchFamily="34" charset="0"/>
              <a:buChar char="•"/>
            </a:pPr>
            <a:r>
              <a:rPr lang="en-US" sz="2200" b="1" dirty="0" smtClean="0">
                <a:solidFill>
                  <a:srgbClr val="0000FF"/>
                </a:solidFill>
              </a:rPr>
              <a:t>Toaster &amp; operator – adjust to desired darkness...a variable!</a:t>
            </a:r>
            <a:endParaRPr lang="en-US" sz="2200" b="1" dirty="0">
              <a:solidFill>
                <a:srgbClr val="0000FF"/>
              </a:solidFill>
            </a:endParaRPr>
          </a:p>
          <a:p>
            <a:pPr marL="457200" indent="-233363">
              <a:buFont typeface="Arial" panose="020B0604020202020204" pitchFamily="34" charset="0"/>
              <a:buChar char="•"/>
            </a:pPr>
            <a:r>
              <a:rPr lang="en-US" sz="2200" b="1" dirty="0" smtClean="0">
                <a:solidFill>
                  <a:srgbClr val="0000FF"/>
                </a:solidFill>
              </a:rPr>
              <a:t>Watch &amp; owner– Adjust time to “standard”</a:t>
            </a:r>
          </a:p>
          <a:p>
            <a:pPr marL="457200" indent="-233363">
              <a:buFont typeface="Arial" panose="020B0604020202020204" pitchFamily="34" charset="0"/>
              <a:buChar char="•"/>
            </a:pPr>
            <a:r>
              <a:rPr lang="en-US" sz="2200" b="1" dirty="0" smtClean="0">
                <a:solidFill>
                  <a:srgbClr val="0000FF"/>
                </a:solidFill>
              </a:rPr>
              <a:t>Automobile with a driver</a:t>
            </a:r>
            <a:endParaRPr lang="en-US" sz="2200" b="1" dirty="0">
              <a:solidFill>
                <a:srgbClr val="0000FF"/>
              </a:solidFill>
            </a:endParaRPr>
          </a:p>
        </p:txBody>
      </p:sp>
      <p:cxnSp>
        <p:nvCxnSpPr>
          <p:cNvPr id="11" name="Elbow Connector 10"/>
          <p:cNvCxnSpPr/>
          <p:nvPr/>
        </p:nvCxnSpPr>
        <p:spPr>
          <a:xfrm rot="5400000" flipH="1">
            <a:off x="4294967" y="212181"/>
            <a:ext cx="16612" cy="3103934"/>
          </a:xfrm>
          <a:prstGeom prst="bentConnector3">
            <a:avLst>
              <a:gd name="adj1" fmla="val -5240946"/>
            </a:avLst>
          </a:prstGeom>
          <a:ln w="28575">
            <a:solidFill>
              <a:srgbClr val="0000FF"/>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312268" y="2153454"/>
            <a:ext cx="1905000" cy="461665"/>
          </a:xfrm>
          <a:prstGeom prst="rect">
            <a:avLst/>
          </a:prstGeom>
          <a:noFill/>
        </p:spPr>
        <p:txBody>
          <a:bodyPr wrap="square" rtlCol="0">
            <a:spAutoFit/>
          </a:bodyPr>
          <a:lstStyle/>
          <a:p>
            <a:pPr algn="ctr"/>
            <a:r>
              <a:rPr lang="en-US" b="1" dirty="0" smtClean="0"/>
              <a:t>Feedback</a:t>
            </a:r>
            <a:endParaRPr lang="en-US" dirty="0"/>
          </a:p>
        </p:txBody>
      </p:sp>
    </p:spTree>
    <p:extLst>
      <p:ext uri="{BB962C8B-B14F-4D97-AF65-F5344CB8AC3E}">
        <p14:creationId xmlns:p14="http://schemas.microsoft.com/office/powerpoint/2010/main" val="15920180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381000"/>
            <a:ext cx="7772400" cy="1143000"/>
          </a:xfrm>
        </p:spPr>
        <p:txBody>
          <a:bodyPr/>
          <a:lstStyle/>
          <a:p>
            <a:r>
              <a:rPr lang="en-US" dirty="0"/>
              <a:t>Gap Example </a:t>
            </a:r>
            <a:r>
              <a:rPr lang="en-US" dirty="0" smtClean="0"/>
              <a:t/>
            </a:r>
            <a:br>
              <a:rPr lang="en-US" dirty="0" smtClean="0"/>
            </a:br>
            <a:r>
              <a:rPr lang="en-US" sz="2800" b="1" dirty="0" smtClean="0">
                <a:solidFill>
                  <a:schemeClr val="tx1"/>
                </a:solidFill>
              </a:rPr>
              <a:t>Open-Loop versus Closed-Loop System 1993</a:t>
            </a:r>
            <a:endParaRPr lang="en-US" sz="2800" b="1" dirty="0">
              <a:solidFill>
                <a:schemeClr val="tx1"/>
              </a:solidFill>
            </a:endParaRPr>
          </a:p>
        </p:txBody>
      </p:sp>
      <p:sp>
        <p:nvSpPr>
          <p:cNvPr id="2" name="Slide Number Placeholder 1"/>
          <p:cNvSpPr>
            <a:spLocks noGrp="1"/>
          </p:cNvSpPr>
          <p:nvPr>
            <p:ph type="sldNum" sz="quarter" idx="12"/>
          </p:nvPr>
        </p:nvSpPr>
        <p:spPr/>
        <p:txBody>
          <a:bodyPr/>
          <a:lstStyle/>
          <a:p>
            <a:pPr>
              <a:defRPr/>
            </a:pPr>
            <a:fld id="{EDA5D7E6-AE9E-4A10-A9A7-2945827A934D}" type="slidenum">
              <a:rPr lang="en-US" smtClean="0"/>
              <a:pPr>
                <a:defRPr/>
              </a:pPr>
              <a:t>19</a:t>
            </a:fld>
            <a:endParaRPr lang="en-US" dirty="0"/>
          </a:p>
        </p:txBody>
      </p:sp>
      <p:sp>
        <p:nvSpPr>
          <p:cNvPr id="4" name="TextBox 3"/>
          <p:cNvSpPr txBox="1"/>
          <p:nvPr/>
        </p:nvSpPr>
        <p:spPr>
          <a:xfrm>
            <a:off x="1047345" y="1828800"/>
            <a:ext cx="7543800" cy="4601260"/>
          </a:xfrm>
          <a:prstGeom prst="rect">
            <a:avLst/>
          </a:prstGeom>
          <a:noFill/>
        </p:spPr>
        <p:txBody>
          <a:bodyPr wrap="square" rtlCol="0">
            <a:spAutoFit/>
          </a:bodyPr>
          <a:lstStyle/>
          <a:p>
            <a:r>
              <a:rPr lang="en-US" b="1" dirty="0" smtClean="0">
                <a:solidFill>
                  <a:srgbClr val="0000FF"/>
                </a:solidFill>
              </a:rPr>
              <a:t>Since 1993 Artificial Intelligence has been developed and its on the market. Example are: Self </a:t>
            </a:r>
            <a:r>
              <a:rPr lang="en-US" b="1" dirty="0">
                <a:solidFill>
                  <a:srgbClr val="0000FF"/>
                </a:solidFill>
              </a:rPr>
              <a:t>D</a:t>
            </a:r>
            <a:r>
              <a:rPr lang="en-US" b="1" dirty="0" smtClean="0">
                <a:solidFill>
                  <a:srgbClr val="0000FF"/>
                </a:solidFill>
              </a:rPr>
              <a:t>riving </a:t>
            </a:r>
            <a:r>
              <a:rPr lang="en-US" b="1" dirty="0">
                <a:solidFill>
                  <a:srgbClr val="0000FF"/>
                </a:solidFill>
              </a:rPr>
              <a:t>C</a:t>
            </a:r>
            <a:r>
              <a:rPr lang="en-US" b="1" dirty="0" smtClean="0">
                <a:solidFill>
                  <a:srgbClr val="0000FF"/>
                </a:solidFill>
              </a:rPr>
              <a:t>ars, Atomic Clocks, Thermostats that think and learn. Smart TVs, etc.</a:t>
            </a:r>
          </a:p>
          <a:p>
            <a:endParaRPr lang="en-US" sz="900" dirty="0" smtClean="0">
              <a:solidFill>
                <a:srgbClr val="0000FF"/>
              </a:solidFill>
            </a:endParaRPr>
          </a:p>
          <a:p>
            <a:r>
              <a:rPr lang="en-US" sz="2800" b="1" dirty="0" smtClean="0">
                <a:solidFill>
                  <a:srgbClr val="FF0000"/>
                </a:solidFill>
                <a:effectLst>
                  <a:outerShdw blurRad="38100" dist="38100" dir="2700000" algn="tl">
                    <a:srgbClr val="000000">
                      <a:alpha val="43137"/>
                    </a:srgbClr>
                  </a:outerShdw>
                </a:effectLst>
              </a:rPr>
              <a:t>So lets backup to the previous examples </a:t>
            </a:r>
            <a:r>
              <a:rPr lang="en-US" sz="2800" b="1" i="1" u="sng" dirty="0" smtClean="0">
                <a:solidFill>
                  <a:srgbClr val="FF0000"/>
                </a:solidFill>
                <a:effectLst>
                  <a:outerShdw blurRad="38100" dist="38100" dir="2700000" algn="tl">
                    <a:srgbClr val="000000">
                      <a:alpha val="43137"/>
                    </a:srgbClr>
                  </a:outerShdw>
                </a:effectLst>
              </a:rPr>
              <a:t>and discuss modification to address this issue. </a:t>
            </a:r>
          </a:p>
          <a:p>
            <a:endParaRPr lang="en-US" sz="800" b="1" dirty="0" smtClean="0">
              <a:solidFill>
                <a:srgbClr val="FF0000"/>
              </a:solidFill>
              <a:effectLst>
                <a:outerShdw blurRad="38100" dist="38100" dir="2700000" algn="tl">
                  <a:srgbClr val="000000">
                    <a:alpha val="43137"/>
                  </a:srgbClr>
                </a:outerShdw>
              </a:effectLst>
            </a:endParaRPr>
          </a:p>
          <a:p>
            <a:pPr algn="ctr"/>
            <a:r>
              <a:rPr lang="en-US" b="1" i="1" dirty="0" smtClean="0">
                <a:solidFill>
                  <a:srgbClr val="0000FF"/>
                </a:solidFill>
                <a:effectLst>
                  <a:outerShdw blurRad="38100" dist="38100" dir="2700000" algn="tl">
                    <a:srgbClr val="000000">
                      <a:alpha val="43137"/>
                    </a:srgbClr>
                  </a:outerShdw>
                </a:effectLst>
              </a:rPr>
              <a:t>But I want to emphasize here that old textbook are full of solid, sound fundamentals, that we must embrace and modify ourselves as needed as technology advances! </a:t>
            </a:r>
            <a:r>
              <a:rPr lang="en-US" sz="2800" b="1" dirty="0" smtClean="0">
                <a:solidFill>
                  <a:srgbClr val="FF0000"/>
                </a:solidFill>
                <a:effectLst>
                  <a:outerShdw blurRad="38100" dist="38100" dir="2700000" algn="tl">
                    <a:srgbClr val="000000">
                      <a:alpha val="43137"/>
                    </a:srgbClr>
                  </a:outerShdw>
                </a:effectLst>
              </a:rPr>
              <a:t>Books do not self correct, but we can!</a:t>
            </a:r>
          </a:p>
          <a:p>
            <a:endParaRPr lang="en-US" b="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46287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Welcome to ENGT 1200 </a:t>
            </a:r>
          </a:p>
        </p:txBody>
      </p:sp>
      <p:sp>
        <p:nvSpPr>
          <p:cNvPr id="4" name="Slide Number Placeholder 3"/>
          <p:cNvSpPr>
            <a:spLocks noGrp="1"/>
          </p:cNvSpPr>
          <p:nvPr>
            <p:ph type="sldNum" sz="quarter" idx="12"/>
          </p:nvPr>
        </p:nvSpPr>
        <p:spPr>
          <a:xfrm>
            <a:off x="6585626" y="6324600"/>
            <a:ext cx="1905000" cy="457200"/>
          </a:xfrm>
        </p:spPr>
        <p:txBody>
          <a:bodyPr/>
          <a:lstStyle/>
          <a:p>
            <a:pPr>
              <a:defRPr/>
            </a:pPr>
            <a:fld id="{083908CE-B97E-4E01-910A-2341A571BEC0}" type="slidenum">
              <a:rPr lang="en-US" smtClean="0"/>
              <a:pPr>
                <a:defRPr/>
              </a:pPr>
              <a:t>2</a:t>
            </a:fld>
            <a:endParaRPr lang="en-US" dirty="0"/>
          </a:p>
        </p:txBody>
      </p:sp>
      <p:sp>
        <p:nvSpPr>
          <p:cNvPr id="2" name="TextBox 1"/>
          <p:cNvSpPr txBox="1"/>
          <p:nvPr/>
        </p:nvSpPr>
        <p:spPr>
          <a:xfrm>
            <a:off x="685800" y="1600200"/>
            <a:ext cx="7696200" cy="4031873"/>
          </a:xfrm>
          <a:prstGeom prst="rect">
            <a:avLst/>
          </a:prstGeom>
          <a:noFill/>
        </p:spPr>
        <p:txBody>
          <a:bodyPr wrap="square" rtlCol="0">
            <a:spAutoFit/>
          </a:bodyPr>
          <a:lstStyle/>
          <a:p>
            <a:pPr algn="ctr"/>
            <a:r>
              <a:rPr lang="en-US" b="1" dirty="0" smtClean="0"/>
              <a:t>“</a:t>
            </a:r>
            <a:r>
              <a:rPr lang="en-US" b="1" dirty="0"/>
              <a:t>Intro to Industrial and Systems Engineering</a:t>
            </a:r>
            <a:r>
              <a:rPr lang="en-US" b="1" dirty="0" smtClean="0"/>
              <a:t>”</a:t>
            </a:r>
          </a:p>
          <a:p>
            <a:r>
              <a:rPr lang="en-US" dirty="0" smtClean="0"/>
              <a:t>At </a:t>
            </a:r>
            <a:r>
              <a:rPr lang="en-US" dirty="0"/>
              <a:t>its core, </a:t>
            </a:r>
            <a:r>
              <a:rPr lang="en-US" dirty="0" smtClean="0">
                <a:solidFill>
                  <a:srgbClr val="0000FF"/>
                </a:solidFill>
              </a:rPr>
              <a:t>“Industrial </a:t>
            </a:r>
            <a:r>
              <a:rPr lang="en-US" dirty="0">
                <a:solidFill>
                  <a:srgbClr val="0000FF"/>
                </a:solidFill>
              </a:rPr>
              <a:t>and Systems Engineering is a discipline that seeks to maximize the efficient use of people, material, technology, and equipment to complete a task or manage a system - regardless of what the task or system </a:t>
            </a:r>
            <a:r>
              <a:rPr lang="en-US" dirty="0" smtClean="0">
                <a:solidFill>
                  <a:srgbClr val="0000FF"/>
                </a:solidFill>
              </a:rPr>
              <a:t>is”.  </a:t>
            </a:r>
          </a:p>
          <a:p>
            <a:endParaRPr lang="en-US" sz="800" dirty="0"/>
          </a:p>
          <a:p>
            <a:r>
              <a:rPr lang="en-US" b="1" i="1" dirty="0" smtClean="0">
                <a:solidFill>
                  <a:srgbClr val="FF0000"/>
                </a:solidFill>
                <a:effectLst>
                  <a:outerShdw blurRad="38100" dist="38100" dir="2700000" algn="tl">
                    <a:srgbClr val="C0C0C0"/>
                  </a:outerShdw>
                </a:effectLst>
              </a:rPr>
              <a:t>“People </a:t>
            </a:r>
            <a:r>
              <a:rPr lang="en-US" b="1" i="1" dirty="0">
                <a:solidFill>
                  <a:srgbClr val="FF0000"/>
                </a:solidFill>
                <a:effectLst>
                  <a:outerShdw blurRad="38100" dist="38100" dir="2700000" algn="tl">
                    <a:srgbClr val="C0C0C0"/>
                  </a:outerShdw>
                </a:effectLst>
              </a:rPr>
              <a:t>need a sense of how to pull a variety of knowledge </a:t>
            </a:r>
            <a:r>
              <a:rPr lang="en-US" b="1" i="1" dirty="0" smtClean="0">
                <a:solidFill>
                  <a:srgbClr val="FF0000"/>
                </a:solidFill>
                <a:effectLst>
                  <a:outerShdw blurRad="38100" dist="38100" dir="2700000" algn="tl">
                    <a:srgbClr val="C0C0C0"/>
                  </a:outerShdw>
                </a:effectLst>
              </a:rPr>
              <a:t>skills and tools together </a:t>
            </a:r>
            <a:r>
              <a:rPr lang="en-US" b="1" i="1" dirty="0">
                <a:solidFill>
                  <a:srgbClr val="FF0000"/>
                </a:solidFill>
                <a:effectLst>
                  <a:outerShdw blurRad="38100" dist="38100" dir="2700000" algn="tl">
                    <a:srgbClr val="C0C0C0"/>
                  </a:outerShdw>
                </a:effectLst>
              </a:rPr>
              <a:t>to make improvements in a complex </a:t>
            </a:r>
            <a:r>
              <a:rPr lang="en-US" b="1" i="1" dirty="0" smtClean="0">
                <a:solidFill>
                  <a:srgbClr val="FF0000"/>
                </a:solidFill>
                <a:effectLst>
                  <a:outerShdw blurRad="38100" dist="38100" dir="2700000" algn="tl">
                    <a:srgbClr val="C0C0C0"/>
                  </a:outerShdw>
                </a:effectLst>
              </a:rPr>
              <a:t>environment”.</a:t>
            </a:r>
            <a:r>
              <a:rPr lang="en-US" b="1" i="1" dirty="0" smtClean="0">
                <a:solidFill>
                  <a:srgbClr val="FF0000"/>
                </a:solidFill>
              </a:rPr>
              <a:t> </a:t>
            </a:r>
            <a:r>
              <a:rPr lang="en-US" b="1" i="1" u="sng" dirty="0" smtClean="0">
                <a:solidFill>
                  <a:srgbClr val="FF0000"/>
                </a:solidFill>
                <a:effectLst>
                  <a:outerShdw blurRad="38100" dist="38100" dir="2700000" algn="tl">
                    <a:srgbClr val="000000">
                      <a:alpha val="43137"/>
                    </a:srgbClr>
                  </a:outerShdw>
                </a:effectLst>
              </a:rPr>
              <a:t>We will deal with this need in this introduction and the course as a whole.</a:t>
            </a:r>
            <a:endParaRPr lang="en-US" b="1" i="1" u="sng" dirty="0">
              <a:solidFill>
                <a:srgbClr val="FF0000"/>
              </a:solidFill>
              <a:effectLst>
                <a:outerShdw blurRad="38100" dist="38100" dir="2700000" algn="tl">
                  <a:srgbClr val="000000">
                    <a:alpha val="43137"/>
                  </a:srgbClr>
                </a:outerShdw>
              </a:effectLst>
            </a:endParaRPr>
          </a:p>
          <a:p>
            <a:endParaRPr lang="en-US" dirty="0" smtClean="0"/>
          </a:p>
        </p:txBody>
      </p:sp>
      <p:sp>
        <p:nvSpPr>
          <p:cNvPr id="5" name="TextBox 4"/>
          <p:cNvSpPr txBox="1"/>
          <p:nvPr/>
        </p:nvSpPr>
        <p:spPr>
          <a:xfrm>
            <a:off x="685800" y="5257800"/>
            <a:ext cx="7804826" cy="923330"/>
          </a:xfrm>
          <a:prstGeom prst="rect">
            <a:avLst/>
          </a:prstGeom>
          <a:noFill/>
        </p:spPr>
        <p:txBody>
          <a:bodyPr wrap="square" rtlCol="0">
            <a:spAutoFit/>
          </a:bodyPr>
          <a:lstStyle/>
          <a:p>
            <a:r>
              <a:rPr lang="en-US" sz="1800" b="1" dirty="0" smtClean="0">
                <a:solidFill>
                  <a:srgbClr val="0000FF"/>
                </a:solidFill>
                <a:effectLst>
                  <a:outerShdw blurRad="38100" dist="38100" dir="2700000" algn="tl">
                    <a:srgbClr val="000000">
                      <a:alpha val="43137"/>
                    </a:srgbClr>
                  </a:outerShdw>
                </a:effectLst>
              </a:rPr>
              <a:t>One way is to assure we are on the same page when using terms, so we will describe important words when appropriate to strengthen communications. For Example:</a:t>
            </a:r>
            <a:endParaRPr lang="en-US" sz="18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402723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Question</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20</a:t>
            </a:fld>
            <a:endParaRPr lang="en-US" dirty="0"/>
          </a:p>
        </p:txBody>
      </p:sp>
      <p:sp>
        <p:nvSpPr>
          <p:cNvPr id="4" name="TextBox 3"/>
          <p:cNvSpPr txBox="1"/>
          <p:nvPr/>
        </p:nvSpPr>
        <p:spPr>
          <a:xfrm>
            <a:off x="762000" y="1676400"/>
            <a:ext cx="7772400" cy="3785652"/>
          </a:xfrm>
          <a:prstGeom prst="rect">
            <a:avLst/>
          </a:prstGeom>
          <a:noFill/>
        </p:spPr>
        <p:txBody>
          <a:bodyPr wrap="square" rtlCol="0">
            <a:spAutoFit/>
          </a:bodyPr>
          <a:lstStyle/>
          <a:p>
            <a:pPr marL="342900" indent="-342900">
              <a:buFont typeface="Arial" panose="020B0604020202020204" pitchFamily="34" charset="0"/>
              <a:buChar char="•"/>
            </a:pPr>
            <a:r>
              <a:rPr lang="en-US" b="1" dirty="0" smtClean="0">
                <a:solidFill>
                  <a:srgbClr val="FF0000"/>
                </a:solidFill>
              </a:rPr>
              <a:t>First based upon the lecture to date and the technologies developed you are aware of, what should we consider in changing in our Gap Analysis Example?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b="1" dirty="0" smtClean="0">
                <a:solidFill>
                  <a:srgbClr val="002060"/>
                </a:solidFill>
              </a:rPr>
              <a:t>Second lets discuss where we are right now in this class at this time…</a:t>
            </a:r>
          </a:p>
          <a:p>
            <a:pPr marL="800100" lvl="1" indent="-342900">
              <a:buFont typeface="Arial" panose="020B0604020202020204" pitchFamily="34" charset="0"/>
              <a:buChar char="•"/>
            </a:pPr>
            <a:r>
              <a:rPr lang="en-US" b="1" dirty="0" smtClean="0">
                <a:solidFill>
                  <a:srgbClr val="002060"/>
                </a:solidFill>
              </a:rPr>
              <a:t>Why are we or you here?</a:t>
            </a:r>
          </a:p>
          <a:p>
            <a:pPr marL="800100" lvl="1" indent="-342900">
              <a:buFont typeface="Arial" panose="020B0604020202020204" pitchFamily="34" charset="0"/>
              <a:buChar char="•"/>
            </a:pPr>
            <a:r>
              <a:rPr lang="en-US" b="1" dirty="0" smtClean="0">
                <a:solidFill>
                  <a:srgbClr val="002060"/>
                </a:solidFill>
              </a:rPr>
              <a:t>What is happening in the world you were born in?</a:t>
            </a:r>
          </a:p>
          <a:p>
            <a:pPr marL="800100" lvl="1" indent="-342900">
              <a:buFont typeface="Arial" panose="020B0604020202020204" pitchFamily="34" charset="0"/>
              <a:buChar char="•"/>
            </a:pPr>
            <a:r>
              <a:rPr lang="en-US" b="1" dirty="0" smtClean="0">
                <a:solidFill>
                  <a:srgbClr val="002060"/>
                </a:solidFill>
              </a:rPr>
              <a:t>Where do you think you will be in twenty years?</a:t>
            </a:r>
          </a:p>
          <a:p>
            <a:pPr marL="800100" lvl="1" indent="-342900">
              <a:buFont typeface="Arial" panose="020B0604020202020204" pitchFamily="34" charset="0"/>
              <a:buChar char="•"/>
            </a:pPr>
            <a:endParaRPr lang="en-US" dirty="0"/>
          </a:p>
        </p:txBody>
      </p:sp>
    </p:spTree>
    <p:extLst>
      <p:ext uri="{BB962C8B-B14F-4D97-AF65-F5344CB8AC3E}">
        <p14:creationId xmlns:p14="http://schemas.microsoft.com/office/powerpoint/2010/main" val="240750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285929"/>
            <a:ext cx="8991600" cy="1143000"/>
          </a:xfrm>
        </p:spPr>
        <p:txBody>
          <a:bodyPr/>
          <a:lstStyle/>
          <a:p>
            <a:r>
              <a:rPr lang="en-US" sz="4000" dirty="0" smtClean="0"/>
              <a:t>Logistics Engineering Technology (LET)</a:t>
            </a:r>
            <a:endParaRPr lang="en-US" sz="4000" dirty="0"/>
          </a:p>
        </p:txBody>
      </p:sp>
      <p:sp>
        <p:nvSpPr>
          <p:cNvPr id="4" name="Slide Number Placeholder 3"/>
          <p:cNvSpPr>
            <a:spLocks noGrp="1"/>
          </p:cNvSpPr>
          <p:nvPr>
            <p:ph type="sldNum" sz="quarter" idx="12"/>
          </p:nvPr>
        </p:nvSpPr>
        <p:spPr/>
        <p:txBody>
          <a:bodyPr/>
          <a:lstStyle/>
          <a:p>
            <a:pPr>
              <a:defRPr/>
            </a:pPr>
            <a:fld id="{083908CE-B97E-4E01-910A-2341A571BEC0}" type="slidenum">
              <a:rPr lang="en-US" smtClean="0"/>
              <a:pPr>
                <a:defRPr/>
              </a:pPr>
              <a:t>21</a:t>
            </a:fld>
            <a:endParaRPr lang="en-US" dirty="0"/>
          </a:p>
        </p:txBody>
      </p:sp>
      <p:sp>
        <p:nvSpPr>
          <p:cNvPr id="3" name="TextBox 2"/>
          <p:cNvSpPr txBox="1"/>
          <p:nvPr/>
        </p:nvSpPr>
        <p:spPr>
          <a:xfrm>
            <a:off x="1828800" y="2482483"/>
            <a:ext cx="5943600" cy="2308324"/>
          </a:xfrm>
          <a:prstGeom prst="rect">
            <a:avLst/>
          </a:prstGeom>
          <a:noFill/>
        </p:spPr>
        <p:txBody>
          <a:bodyPr wrap="square" rtlCol="0">
            <a:spAutoFit/>
          </a:bodyPr>
          <a:lstStyle/>
          <a:p>
            <a:pPr marL="342900" indent="-342900">
              <a:buFont typeface="Arial" panose="020B0604020202020204" pitchFamily="34" charset="0"/>
              <a:buChar char="•"/>
            </a:pPr>
            <a:r>
              <a:rPr lang="en-US" dirty="0" smtClean="0">
                <a:solidFill>
                  <a:srgbClr val="FF0000"/>
                </a:solidFill>
                <a:effectLst>
                  <a:outerShdw blurRad="38100" dist="38100" dir="2700000" algn="tl">
                    <a:srgbClr val="000000">
                      <a:alpha val="43137"/>
                    </a:srgbClr>
                  </a:outerShdw>
                </a:effectLst>
              </a:rPr>
              <a:t>Industrial Systems Engineering</a:t>
            </a:r>
          </a:p>
          <a:p>
            <a:pPr marL="342900" indent="-342900">
              <a:buFont typeface="Arial" panose="020B0604020202020204" pitchFamily="34" charset="0"/>
              <a:buChar char="•"/>
            </a:pPr>
            <a:r>
              <a:rPr lang="en-US" dirty="0" smtClean="0">
                <a:solidFill>
                  <a:srgbClr val="0000FF"/>
                </a:solidFill>
              </a:rPr>
              <a:t>Accounting and Finance</a:t>
            </a:r>
          </a:p>
          <a:p>
            <a:pPr marL="342900" indent="-342900">
              <a:buFont typeface="Arial" panose="020B0604020202020204" pitchFamily="34" charset="0"/>
              <a:buChar char="•"/>
            </a:pPr>
            <a:r>
              <a:rPr lang="en-US" dirty="0" smtClean="0">
                <a:solidFill>
                  <a:srgbClr val="FF0000"/>
                </a:solidFill>
                <a:effectLst>
                  <a:outerShdw blurRad="38100" dist="38100" dir="2700000" algn="tl">
                    <a:srgbClr val="000000">
                      <a:alpha val="43137"/>
                    </a:srgbClr>
                  </a:outerShdw>
                </a:effectLst>
              </a:rPr>
              <a:t>Communication Skill </a:t>
            </a:r>
          </a:p>
          <a:p>
            <a:pPr marL="342900" indent="-342900">
              <a:buFont typeface="Arial" panose="020B0604020202020204" pitchFamily="34" charset="0"/>
              <a:buChar char="•"/>
            </a:pPr>
            <a:r>
              <a:rPr lang="en-US" dirty="0" smtClean="0">
                <a:solidFill>
                  <a:srgbClr val="0000FF"/>
                </a:solidFill>
              </a:rPr>
              <a:t>Information Technology Skills</a:t>
            </a:r>
          </a:p>
          <a:p>
            <a:pPr marL="342900" indent="-342900">
              <a:buFont typeface="Arial" panose="020B0604020202020204" pitchFamily="34" charset="0"/>
              <a:buChar char="•"/>
            </a:pPr>
            <a:r>
              <a:rPr lang="en-US" dirty="0" smtClean="0">
                <a:solidFill>
                  <a:srgbClr val="FF0000"/>
                </a:solidFill>
                <a:effectLst>
                  <a:outerShdw blurRad="38100" dist="38100" dir="2700000" algn="tl">
                    <a:srgbClr val="000000">
                      <a:alpha val="43137"/>
                    </a:srgbClr>
                  </a:outerShdw>
                </a:effectLst>
              </a:rPr>
              <a:t>Leadership</a:t>
            </a:r>
          </a:p>
          <a:p>
            <a:pPr marL="342900" indent="-342900">
              <a:buFont typeface="Arial" panose="020B0604020202020204" pitchFamily="34" charset="0"/>
              <a:buChar char="•"/>
            </a:pPr>
            <a:r>
              <a:rPr lang="en-US" dirty="0" smtClean="0">
                <a:solidFill>
                  <a:srgbClr val="0000FF"/>
                </a:solidFill>
              </a:rPr>
              <a:t>Logistics</a:t>
            </a:r>
            <a:endParaRPr lang="en-US" dirty="0">
              <a:solidFill>
                <a:srgbClr val="0000FF"/>
              </a:solidFill>
            </a:endParaRPr>
          </a:p>
        </p:txBody>
      </p:sp>
      <p:sp>
        <p:nvSpPr>
          <p:cNvPr id="2" name="TextBox 1"/>
          <p:cNvSpPr txBox="1"/>
          <p:nvPr/>
        </p:nvSpPr>
        <p:spPr>
          <a:xfrm>
            <a:off x="769836" y="1242536"/>
            <a:ext cx="7620000" cy="1200329"/>
          </a:xfrm>
          <a:prstGeom prst="rect">
            <a:avLst/>
          </a:prstGeom>
          <a:noFill/>
        </p:spPr>
        <p:txBody>
          <a:bodyPr wrap="square" rtlCol="0">
            <a:spAutoFit/>
          </a:bodyPr>
          <a:lstStyle/>
          <a:p>
            <a:r>
              <a:rPr lang="en-US" dirty="0" smtClean="0"/>
              <a:t>During the planning stage for curriculum development for this course six items were identified as core item desired by business and industry in graduates from CSCC:</a:t>
            </a:r>
            <a:endParaRPr lang="en-US" dirty="0"/>
          </a:p>
        </p:txBody>
      </p:sp>
      <p:sp>
        <p:nvSpPr>
          <p:cNvPr id="5" name="TextBox 4"/>
          <p:cNvSpPr txBox="1"/>
          <p:nvPr/>
        </p:nvSpPr>
        <p:spPr>
          <a:xfrm>
            <a:off x="879272" y="4919439"/>
            <a:ext cx="7553528" cy="1569660"/>
          </a:xfrm>
          <a:prstGeom prst="rect">
            <a:avLst/>
          </a:prstGeom>
          <a:noFill/>
        </p:spPr>
        <p:txBody>
          <a:bodyPr wrap="square" rtlCol="0">
            <a:spAutoFit/>
          </a:bodyPr>
          <a:lstStyle/>
          <a:p>
            <a:r>
              <a:rPr lang="en-US" dirty="0" smtClean="0">
                <a:solidFill>
                  <a:srgbClr val="0000FF"/>
                </a:solidFill>
                <a:effectLst>
                  <a:outerShdw blurRad="38100" dist="38100" dir="2700000" algn="tl">
                    <a:srgbClr val="000000">
                      <a:alpha val="43137"/>
                    </a:srgbClr>
                  </a:outerShdw>
                </a:effectLst>
              </a:rPr>
              <a:t>The ENGT 1200 will encompasses all these topics discussing technology and tool to enhance them, skills and techniques to accomplish </a:t>
            </a:r>
            <a:r>
              <a:rPr lang="en-US" dirty="0" smtClean="0">
                <a:solidFill>
                  <a:srgbClr val="FF0000"/>
                </a:solidFill>
                <a:effectLst>
                  <a:outerShdw blurRad="38100" dist="38100" dir="2700000" algn="tl">
                    <a:srgbClr val="000000">
                      <a:alpha val="43137"/>
                    </a:srgbClr>
                  </a:outerShdw>
                </a:effectLst>
              </a:rPr>
              <a:t>them…But we will spend time focusing on the items </a:t>
            </a:r>
            <a:r>
              <a:rPr lang="en-US" smtClean="0">
                <a:solidFill>
                  <a:srgbClr val="FF0000"/>
                </a:solidFill>
                <a:effectLst>
                  <a:outerShdw blurRad="38100" dist="38100" dir="2700000" algn="tl">
                    <a:srgbClr val="000000">
                      <a:alpha val="43137"/>
                    </a:srgbClr>
                  </a:outerShdw>
                </a:effectLst>
              </a:rPr>
              <a:t>in red </a:t>
            </a:r>
            <a:r>
              <a:rPr lang="en-US" dirty="0" smtClean="0">
                <a:solidFill>
                  <a:srgbClr val="FF0000"/>
                </a:solidFill>
                <a:effectLst>
                  <a:outerShdw blurRad="38100" dist="38100" dir="2700000" algn="tl">
                    <a:srgbClr val="000000">
                      <a:alpha val="43137"/>
                    </a:srgbClr>
                  </a:outerShdw>
                </a:effectLst>
              </a:rPr>
              <a:t>as they pertain to ISE </a:t>
            </a:r>
            <a:endParaRPr lang="en-US"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301009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05830B29-38C9-44D3-993C-DE50777B26C0}" type="slidenum">
              <a:rPr lang="en-US" sz="1400" smtClean="0"/>
              <a:pPr eaLnBrk="1" hangingPunct="1"/>
              <a:t>22</a:t>
            </a:fld>
            <a:endParaRPr lang="en-US" sz="1400" dirty="0" smtClean="0"/>
          </a:p>
        </p:txBody>
      </p:sp>
      <p:sp>
        <p:nvSpPr>
          <p:cNvPr id="5123" name="Rectangle 2"/>
          <p:cNvSpPr>
            <a:spLocks noGrp="1" noChangeArrowheads="1"/>
          </p:cNvSpPr>
          <p:nvPr>
            <p:ph type="title"/>
          </p:nvPr>
        </p:nvSpPr>
        <p:spPr>
          <a:xfrm>
            <a:off x="685800" y="609600"/>
            <a:ext cx="6629400" cy="1143000"/>
          </a:xfrm>
        </p:spPr>
        <p:txBody>
          <a:bodyPr/>
          <a:lstStyle/>
          <a:p>
            <a:pPr algn="r" eaLnBrk="1" hangingPunct="1"/>
            <a:r>
              <a:rPr lang="en-US" dirty="0" smtClean="0">
                <a:solidFill>
                  <a:srgbClr val="002060"/>
                </a:solidFill>
                <a:effectLst>
                  <a:outerShdw blurRad="38100" dist="38100" dir="2700000" algn="tl">
                    <a:srgbClr val="000000">
                      <a:alpha val="43137"/>
                    </a:srgbClr>
                  </a:outerShdw>
                </a:effectLst>
              </a:rPr>
              <a:t>What’s it all about!</a:t>
            </a:r>
          </a:p>
        </p:txBody>
      </p:sp>
      <p:sp>
        <p:nvSpPr>
          <p:cNvPr id="5124" name="Text Box 3"/>
          <p:cNvSpPr txBox="1">
            <a:spLocks noChangeArrowheads="1"/>
          </p:cNvSpPr>
          <p:nvPr/>
        </p:nvSpPr>
        <p:spPr bwMode="auto">
          <a:xfrm>
            <a:off x="1152728" y="1459706"/>
            <a:ext cx="79248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spcBef>
                <a:spcPct val="50000"/>
              </a:spcBef>
              <a:defRPr/>
            </a:pPr>
            <a:r>
              <a:rPr lang="en-US" sz="4800" dirty="0" smtClean="0">
                <a:solidFill>
                  <a:schemeClr val="accent6"/>
                </a:solidFill>
                <a:effectLst>
                  <a:outerShdw blurRad="38100" dist="38100" dir="2700000" algn="tl">
                    <a:srgbClr val="000000">
                      <a:alpha val="43137"/>
                    </a:srgbClr>
                  </a:outerShdw>
                </a:effectLst>
              </a:rPr>
              <a:t>MMW=HR+NR x T</a:t>
            </a:r>
          </a:p>
        </p:txBody>
      </p:sp>
      <p:sp>
        <p:nvSpPr>
          <p:cNvPr id="5125" name="Text Box 4"/>
          <p:cNvSpPr txBox="1">
            <a:spLocks noChangeArrowheads="1"/>
          </p:cNvSpPr>
          <p:nvPr/>
        </p:nvSpPr>
        <p:spPr bwMode="auto">
          <a:xfrm>
            <a:off x="2438400" y="2407426"/>
            <a:ext cx="5715000" cy="83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b="1" dirty="0"/>
              <a:t>This formula was presented by Mr. Rich DeVos one of the founders of Amway.</a:t>
            </a:r>
          </a:p>
        </p:txBody>
      </p:sp>
      <p:sp>
        <p:nvSpPr>
          <p:cNvPr id="2" name="TextBox 1"/>
          <p:cNvSpPr txBox="1"/>
          <p:nvPr/>
        </p:nvSpPr>
        <p:spPr>
          <a:xfrm>
            <a:off x="304800" y="3361496"/>
            <a:ext cx="8458200" cy="2893100"/>
          </a:xfrm>
          <a:prstGeom prst="rect">
            <a:avLst/>
          </a:prstGeom>
          <a:noFill/>
        </p:spPr>
        <p:txBody>
          <a:bodyPr wrap="square">
            <a:spAutoFit/>
          </a:bodyPr>
          <a:lstStyle/>
          <a:p>
            <a:pPr algn="ctr">
              <a:defRPr/>
            </a:pPr>
            <a:r>
              <a:rPr lang="en-US" dirty="0">
                <a:solidFill>
                  <a:schemeClr val="accent6"/>
                </a:solidFill>
                <a:effectLst>
                  <a:outerShdw blurRad="38100" dist="38100" dir="2700000" algn="tl">
                    <a:srgbClr val="000000">
                      <a:alpha val="43137"/>
                    </a:srgbClr>
                  </a:outerShdw>
                </a:effectLst>
              </a:rPr>
              <a:t>Mr. DeVos contended that only three things created money: </a:t>
            </a:r>
            <a:endParaRPr lang="en-US" dirty="0" smtClean="0">
              <a:solidFill>
                <a:schemeClr val="accent6"/>
              </a:solidFill>
              <a:effectLst>
                <a:outerShdw blurRad="38100" dist="38100" dir="2700000" algn="tl">
                  <a:srgbClr val="000000">
                    <a:alpha val="43137"/>
                  </a:srgbClr>
                </a:outerShdw>
              </a:effectLst>
            </a:endParaRPr>
          </a:p>
          <a:p>
            <a:pPr algn="ctr">
              <a:defRPr/>
            </a:pPr>
            <a:r>
              <a:rPr lang="en-US" dirty="0" smtClean="0">
                <a:solidFill>
                  <a:schemeClr val="accent6"/>
                </a:solidFill>
                <a:effectLst>
                  <a:outerShdw blurRad="38100" dist="38100" dir="2700000" algn="tl">
                    <a:srgbClr val="000000">
                      <a:alpha val="43137"/>
                    </a:srgbClr>
                  </a:outerShdw>
                </a:effectLst>
              </a:rPr>
              <a:t>1</a:t>
            </a:r>
            <a:r>
              <a:rPr lang="en-US" dirty="0">
                <a:solidFill>
                  <a:schemeClr val="accent6"/>
                </a:solidFill>
                <a:effectLst>
                  <a:outerShdw blurRad="38100" dist="38100" dir="2700000" algn="tl">
                    <a:srgbClr val="000000">
                      <a:alpha val="43137"/>
                    </a:srgbClr>
                  </a:outerShdw>
                </a:effectLst>
              </a:rPr>
              <a:t>. Mining 2. Agriculture &amp; 3. Manufacturing,</a:t>
            </a:r>
          </a:p>
          <a:p>
            <a:pPr algn="ctr">
              <a:defRPr/>
            </a:pPr>
            <a:r>
              <a:rPr lang="en-US" dirty="0">
                <a:solidFill>
                  <a:schemeClr val="accent6"/>
                </a:solidFill>
                <a:effectLst>
                  <a:outerShdw blurRad="38100" dist="38100" dir="2700000" algn="tl">
                    <a:srgbClr val="000000">
                      <a:alpha val="43137"/>
                    </a:srgbClr>
                  </a:outerShdw>
                </a:effectLst>
              </a:rPr>
              <a:t>everything else just used money for trade!</a:t>
            </a:r>
          </a:p>
          <a:p>
            <a:pPr algn="ctr">
              <a:defRPr/>
            </a:pPr>
            <a:endParaRPr lang="en-US" sz="1200" dirty="0">
              <a:solidFill>
                <a:schemeClr val="accent6"/>
              </a:solidFill>
              <a:effectLst>
                <a:outerShdw blurRad="38100" dist="38100" dir="2700000" algn="tl">
                  <a:srgbClr val="000000">
                    <a:alpha val="43137"/>
                  </a:srgbClr>
                </a:outerShdw>
              </a:effectLst>
            </a:endParaRPr>
          </a:p>
          <a:p>
            <a:pPr>
              <a:defRPr/>
            </a:pPr>
            <a:r>
              <a:rPr lang="en-US" dirty="0">
                <a:solidFill>
                  <a:srgbClr val="FF0000"/>
                </a:solidFill>
                <a:effectLst>
                  <a:outerShdw blurRad="38100" dist="38100" dir="2700000" algn="tl">
                    <a:srgbClr val="000000">
                      <a:alpha val="43137"/>
                    </a:srgbClr>
                  </a:outerShdw>
                </a:effectLst>
              </a:rPr>
              <a:t>This simple formula explained our economy and how it </a:t>
            </a:r>
            <a:r>
              <a:rPr lang="en-US" b="1" dirty="0" smtClean="0">
                <a:solidFill>
                  <a:srgbClr val="FF0000"/>
                </a:solidFill>
                <a:effectLst>
                  <a:outerShdw blurRad="38100" dist="38100" dir="2700000" algn="tl">
                    <a:srgbClr val="000000">
                      <a:alpha val="43137"/>
                    </a:srgbClr>
                  </a:outerShdw>
                </a:effectLst>
              </a:rPr>
              <a:t>worked! </a:t>
            </a:r>
          </a:p>
          <a:p>
            <a:pPr>
              <a:defRPr/>
            </a:pPr>
            <a:endParaRPr lang="en-US" sz="800" b="1" dirty="0">
              <a:solidFill>
                <a:srgbClr val="FF0000"/>
              </a:solidFill>
              <a:effectLst>
                <a:outerShdw blurRad="38100" dist="38100" dir="2700000" algn="tl">
                  <a:srgbClr val="000000">
                    <a:alpha val="43137"/>
                  </a:srgbClr>
                </a:outerShdw>
              </a:effectLst>
            </a:endParaRPr>
          </a:p>
          <a:p>
            <a:pPr>
              <a:defRPr/>
            </a:pPr>
            <a:r>
              <a:rPr lang="en-US" sz="2200" b="1" dirty="0" smtClean="0">
                <a:solidFill>
                  <a:srgbClr val="0000FF"/>
                </a:solidFill>
                <a:effectLst>
                  <a:outerShdw blurRad="38100" dist="38100" dir="2700000" algn="tl">
                    <a:srgbClr val="000000">
                      <a:alpha val="43137"/>
                    </a:srgbClr>
                  </a:outerShdw>
                </a:effectLst>
              </a:rPr>
              <a:t>As ISE is a driving force in creating world class organizations, using world class systems and tool explained in this class, we must understand </a:t>
            </a:r>
            <a:r>
              <a:rPr lang="en-US" sz="2200" b="1" dirty="0">
                <a:solidFill>
                  <a:srgbClr val="0000FF"/>
                </a:solidFill>
                <a:effectLst>
                  <a:outerShdw blurRad="38100" dist="38100" dir="2700000" algn="tl">
                    <a:srgbClr val="000000">
                      <a:alpha val="43137"/>
                    </a:srgbClr>
                  </a:outerShdw>
                </a:effectLst>
              </a:rPr>
              <a:t>i</a:t>
            </a:r>
            <a:r>
              <a:rPr lang="en-US" sz="2200" b="1" dirty="0" smtClean="0">
                <a:solidFill>
                  <a:srgbClr val="0000FF"/>
                </a:solidFill>
                <a:effectLst>
                  <a:outerShdw blurRad="38100" dist="38100" dir="2700000" algn="tl">
                    <a:srgbClr val="000000">
                      <a:alpha val="43137"/>
                    </a:srgbClr>
                  </a:outerShdw>
                </a:effectLst>
              </a:rPr>
              <a:t>ts impact, how we got here and where its going…</a:t>
            </a:r>
            <a:endParaRPr lang="en-US" sz="2200" b="1" dirty="0">
              <a:solidFill>
                <a:srgbClr val="0000FF"/>
              </a:solidFill>
              <a:effectLst>
                <a:outerShdw blurRad="38100" dist="38100" dir="2700000" algn="tl">
                  <a:srgbClr val="000000">
                    <a:alpha val="43137"/>
                  </a:srgbClr>
                </a:outerShdw>
              </a:effectLst>
            </a:endParaRPr>
          </a:p>
        </p:txBody>
      </p:sp>
      <p:pic>
        <p:nvPicPr>
          <p:cNvPr id="5127" name="Picture 7" descr="http://blog.mlive.com/grpress/business_impact/2008/09/medium_devos%20Speec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28600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24440E02-08D6-4737-97B9-43FE96479028}" type="slidenum">
              <a:rPr lang="en-US" sz="1400" smtClean="0"/>
              <a:pPr eaLnBrk="1" hangingPunct="1"/>
              <a:t>23</a:t>
            </a:fld>
            <a:endParaRPr lang="en-US" sz="1400" dirty="0" smtClean="0"/>
          </a:p>
        </p:txBody>
      </p:sp>
      <p:sp>
        <p:nvSpPr>
          <p:cNvPr id="6147" name="Rectangle 2"/>
          <p:cNvSpPr>
            <a:spLocks noGrp="1" noChangeArrowheads="1"/>
          </p:cNvSpPr>
          <p:nvPr>
            <p:ph type="title"/>
          </p:nvPr>
        </p:nvSpPr>
        <p:spPr/>
        <p:txBody>
          <a:bodyPr/>
          <a:lstStyle/>
          <a:p>
            <a:pPr eaLnBrk="1" hangingPunct="1"/>
            <a:r>
              <a:rPr lang="en-US" sz="4800" dirty="0" smtClean="0">
                <a:solidFill>
                  <a:schemeClr val="tx1"/>
                </a:solidFill>
              </a:rPr>
              <a:t>MMW=HR+NR x T</a:t>
            </a:r>
          </a:p>
        </p:txBody>
      </p:sp>
      <p:sp>
        <p:nvSpPr>
          <p:cNvPr id="6148" name="Text Box 3"/>
          <p:cNvSpPr txBox="1">
            <a:spLocks noChangeArrowheads="1"/>
          </p:cNvSpPr>
          <p:nvPr/>
        </p:nvSpPr>
        <p:spPr bwMode="auto">
          <a:xfrm>
            <a:off x="838200" y="1676400"/>
            <a:ext cx="7543800"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228600" indent="-228600" eaLnBrk="1" hangingPunct="1">
              <a:spcBef>
                <a:spcPct val="50000"/>
              </a:spcBef>
              <a:buFontTx/>
              <a:buChar char="•"/>
              <a:defRPr/>
            </a:pPr>
            <a:r>
              <a:rPr lang="en-US" b="1" u="sng" dirty="0" smtClean="0">
                <a:solidFill>
                  <a:schemeClr val="accent6"/>
                </a:solidFill>
              </a:rPr>
              <a:t>MMW-Mans Material Welfare</a:t>
            </a:r>
            <a:r>
              <a:rPr lang="en-US" b="1" dirty="0" smtClean="0">
                <a:solidFill>
                  <a:schemeClr val="accent6"/>
                </a:solidFill>
              </a:rPr>
              <a:t> or Our Standard of  living</a:t>
            </a:r>
          </a:p>
          <a:p>
            <a:pPr marL="228600" indent="-228600" eaLnBrk="1" hangingPunct="1">
              <a:spcBef>
                <a:spcPct val="50000"/>
              </a:spcBef>
              <a:buFontTx/>
              <a:buChar char="•"/>
              <a:defRPr/>
            </a:pPr>
            <a:r>
              <a:rPr lang="en-US" b="1" u="sng" dirty="0" smtClean="0">
                <a:solidFill>
                  <a:schemeClr val="accent6"/>
                </a:solidFill>
              </a:rPr>
              <a:t>HR-Human Resources</a:t>
            </a:r>
            <a:r>
              <a:rPr lang="en-US" b="1" dirty="0" smtClean="0">
                <a:solidFill>
                  <a:schemeClr val="accent6"/>
                </a:solidFill>
              </a:rPr>
              <a:t> or Manpower in use</a:t>
            </a:r>
          </a:p>
          <a:p>
            <a:pPr marL="228600" indent="-228600" eaLnBrk="1" hangingPunct="1">
              <a:spcBef>
                <a:spcPct val="50000"/>
              </a:spcBef>
              <a:buFontTx/>
              <a:buChar char="•"/>
              <a:defRPr/>
            </a:pPr>
            <a:r>
              <a:rPr lang="en-US" b="1" u="sng" dirty="0" smtClean="0">
                <a:solidFill>
                  <a:schemeClr val="accent6"/>
                </a:solidFill>
              </a:rPr>
              <a:t>NR-Natural Resources:</a:t>
            </a:r>
            <a:r>
              <a:rPr lang="en-US" b="1" dirty="0" smtClean="0">
                <a:solidFill>
                  <a:schemeClr val="accent6"/>
                </a:solidFill>
              </a:rPr>
              <a:t> That we get from in the earth or on the earth. Oil, we drill for, Iron Ore, we dig for, Magnesium extracted from sea water, lumber we get from harvesting trees</a:t>
            </a:r>
          </a:p>
          <a:p>
            <a:pPr marL="228600" indent="-228600" eaLnBrk="1" hangingPunct="1">
              <a:spcBef>
                <a:spcPct val="50000"/>
              </a:spcBef>
              <a:buFontTx/>
              <a:buChar char="•"/>
              <a:defRPr/>
            </a:pPr>
            <a:r>
              <a:rPr lang="en-US" b="1" u="sng" dirty="0" smtClean="0">
                <a:solidFill>
                  <a:schemeClr val="accent6"/>
                </a:solidFill>
              </a:rPr>
              <a:t>T-Tools</a:t>
            </a:r>
            <a:r>
              <a:rPr lang="en-US" b="1" dirty="0" smtClean="0">
                <a:solidFill>
                  <a:schemeClr val="accent6"/>
                </a:solidFill>
              </a:rPr>
              <a:t>: Rocks, Hammers, Drills, Knives, Lathes, Mills, Presses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17E2B19D-725E-47FD-9D23-7C1CEF4C33D3}" type="slidenum">
              <a:rPr lang="en-US" sz="1400" smtClean="0"/>
              <a:pPr eaLnBrk="1" hangingPunct="1"/>
              <a:t>24</a:t>
            </a:fld>
            <a:endParaRPr lang="en-US" sz="1400" dirty="0" smtClean="0"/>
          </a:p>
        </p:txBody>
      </p:sp>
      <p:sp>
        <p:nvSpPr>
          <p:cNvPr id="7171" name="Rectangle 2"/>
          <p:cNvSpPr>
            <a:spLocks noGrp="1" noChangeArrowheads="1"/>
          </p:cNvSpPr>
          <p:nvPr>
            <p:ph type="title"/>
          </p:nvPr>
        </p:nvSpPr>
        <p:spPr>
          <a:xfrm>
            <a:off x="685800" y="381000"/>
            <a:ext cx="7772400" cy="1143000"/>
          </a:xfrm>
        </p:spPr>
        <p:txBody>
          <a:bodyPr/>
          <a:lstStyle/>
          <a:p>
            <a:pPr eaLnBrk="1" hangingPunct="1"/>
            <a:r>
              <a:rPr lang="en-US" sz="4800" dirty="0" smtClean="0">
                <a:solidFill>
                  <a:schemeClr val="tx1"/>
                </a:solidFill>
              </a:rPr>
              <a:t>MMW=HR+NR x T</a:t>
            </a:r>
          </a:p>
        </p:txBody>
      </p:sp>
      <p:sp>
        <p:nvSpPr>
          <p:cNvPr id="7172" name="Text Box 3"/>
          <p:cNvSpPr txBox="1">
            <a:spLocks noChangeArrowheads="1"/>
          </p:cNvSpPr>
          <p:nvPr/>
        </p:nvSpPr>
        <p:spPr bwMode="auto">
          <a:xfrm>
            <a:off x="609600" y="1393824"/>
            <a:ext cx="8153400"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defRPr/>
            </a:pPr>
            <a:r>
              <a:rPr lang="en-US" b="1" dirty="0" smtClean="0">
                <a:solidFill>
                  <a:schemeClr val="accent6"/>
                </a:solidFill>
              </a:rPr>
              <a:t>When we bring HR ( Manpower) +NR (Raw Materials) and T (Tools) together we have the basis of a manufacturing process. We call these locations </a:t>
            </a:r>
            <a:r>
              <a:rPr lang="en-US" b="1" u="sng" dirty="0" smtClean="0">
                <a:solidFill>
                  <a:schemeClr val="accent6"/>
                </a:solidFill>
              </a:rPr>
              <a:t>factories</a:t>
            </a:r>
            <a:r>
              <a:rPr lang="en-US" b="1" dirty="0" smtClean="0">
                <a:solidFill>
                  <a:schemeClr val="accent6"/>
                </a:solidFill>
              </a:rPr>
              <a:t>.</a:t>
            </a:r>
          </a:p>
          <a:p>
            <a:pPr eaLnBrk="1" hangingPunct="1">
              <a:spcBef>
                <a:spcPct val="50000"/>
              </a:spcBef>
              <a:defRPr/>
            </a:pPr>
            <a:r>
              <a:rPr lang="en-US" b="1" dirty="0" smtClean="0">
                <a:solidFill>
                  <a:schemeClr val="accent6"/>
                </a:solidFill>
              </a:rPr>
              <a:t>When we organize and manage these factories to achieve an end product that can be transported and used elsewhere, we are </a:t>
            </a:r>
            <a:r>
              <a:rPr lang="en-US" b="1" u="sng" dirty="0" smtClean="0">
                <a:solidFill>
                  <a:schemeClr val="accent6"/>
                </a:solidFill>
              </a:rPr>
              <a:t>Manufacturing.</a:t>
            </a:r>
          </a:p>
          <a:p>
            <a:pPr eaLnBrk="1" hangingPunct="1">
              <a:spcBef>
                <a:spcPct val="50000"/>
              </a:spcBef>
              <a:defRPr/>
            </a:pPr>
            <a:r>
              <a:rPr lang="en-US" b="1" u="sng" dirty="0" smtClean="0">
                <a:solidFill>
                  <a:srgbClr val="FF0000"/>
                </a:solidFill>
                <a:effectLst>
                  <a:outerShdw blurRad="38100" dist="38100" dir="2700000" algn="tl">
                    <a:srgbClr val="000000">
                      <a:alpha val="43137"/>
                    </a:srgbClr>
                  </a:outerShdw>
                </a:effectLst>
              </a:rPr>
              <a:t>Manufacturing today is greatly affected by Logistics</a:t>
            </a:r>
          </a:p>
          <a:p>
            <a:pPr eaLnBrk="1" hangingPunct="1">
              <a:spcBef>
                <a:spcPct val="50000"/>
              </a:spcBef>
              <a:defRPr/>
            </a:pPr>
            <a:r>
              <a:rPr lang="en-US" b="1" dirty="0" smtClean="0">
                <a:solidFill>
                  <a:srgbClr val="FF0000"/>
                </a:solidFill>
              </a:rPr>
              <a:t>Today it’s a global market and all products are Manufactured, handled, transported…it’s a fact that distributers of goods and </a:t>
            </a:r>
            <a:r>
              <a:rPr lang="en-US" b="1" u="sng" dirty="0" smtClean="0">
                <a:solidFill>
                  <a:srgbClr val="FF0000"/>
                </a:solidFill>
                <a:effectLst>
                  <a:outerShdw blurRad="38100" dist="38100" dir="2700000" algn="tl">
                    <a:srgbClr val="000000">
                      <a:alpha val="43137"/>
                    </a:srgbClr>
                  </a:outerShdw>
                </a:effectLst>
              </a:rPr>
              <a:t>world class organizations &amp; manufacturing companies are competing for people, Raw materials, &amp; suppliers.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8826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25</a:t>
            </a:fld>
            <a:endParaRPr lang="en-US" dirty="0"/>
          </a:p>
        </p:txBody>
      </p:sp>
      <p:sp>
        <p:nvSpPr>
          <p:cNvPr id="4" name="TextBox 3"/>
          <p:cNvSpPr txBox="1"/>
          <p:nvPr/>
        </p:nvSpPr>
        <p:spPr>
          <a:xfrm>
            <a:off x="304800" y="693399"/>
            <a:ext cx="4800600" cy="461665"/>
          </a:xfrm>
          <a:prstGeom prst="rect">
            <a:avLst/>
          </a:prstGeom>
          <a:noFill/>
        </p:spPr>
        <p:txBody>
          <a:bodyPr wrap="square" rtlCol="0">
            <a:spAutoFit/>
          </a:bodyPr>
          <a:lstStyle/>
          <a:p>
            <a:r>
              <a:rPr lang="en-US" dirty="0" smtClean="0">
                <a:solidFill>
                  <a:srgbClr val="FFFF00"/>
                </a:solidFill>
              </a:rPr>
              <a:t>A discussion of events is appropriate:</a:t>
            </a:r>
            <a:endParaRPr lang="en-US" dirty="0">
              <a:solidFill>
                <a:srgbClr val="FFFF00"/>
              </a:solidFill>
            </a:endParaRPr>
          </a:p>
        </p:txBody>
      </p:sp>
      <p:pic>
        <p:nvPicPr>
          <p:cNvPr id="38916" name="Picture 4" descr="C:\Users\Hughes\AppData\Local\Microsoft\Windows\Temporary Internet Files\Content.IE5\GH1IDRBJ\3642425935_cfec6feca7[1].jpg"/>
          <p:cNvPicPr>
            <a:picLocks noChangeAspect="1" noChangeArrowheads="1"/>
          </p:cNvPicPr>
          <p:nvPr/>
        </p:nvPicPr>
        <p:blipFill>
          <a:blip r:embed="rId4" cstate="print">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2209800" y="1867409"/>
            <a:ext cx="1066800" cy="1564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60180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8D3A9337-DE6F-4580-84C4-41D7AC561A04}" type="slidenum">
              <a:rPr lang="en-US" sz="1400" smtClean="0"/>
              <a:pPr eaLnBrk="1" hangingPunct="1"/>
              <a:t>26</a:t>
            </a:fld>
            <a:endParaRPr lang="en-US" sz="1400" dirty="0" smtClean="0"/>
          </a:p>
        </p:txBody>
      </p:sp>
      <p:sp>
        <p:nvSpPr>
          <p:cNvPr id="36867" name="Rectangle 2"/>
          <p:cNvSpPr>
            <a:spLocks noGrp="1" noChangeArrowheads="1"/>
          </p:cNvSpPr>
          <p:nvPr>
            <p:ph type="title"/>
          </p:nvPr>
        </p:nvSpPr>
        <p:spPr/>
        <p:txBody>
          <a:bodyPr/>
          <a:lstStyle/>
          <a:p>
            <a:pPr eaLnBrk="1" hangingPunct="1"/>
            <a:r>
              <a:rPr lang="en-US" dirty="0" smtClean="0">
                <a:solidFill>
                  <a:schemeClr val="tx1"/>
                </a:solidFill>
                <a:effectLst>
                  <a:outerShdw blurRad="38100" dist="38100" dir="2700000" algn="tl">
                    <a:srgbClr val="000000">
                      <a:alpha val="43137"/>
                    </a:srgbClr>
                  </a:outerShdw>
                </a:effectLst>
              </a:rPr>
              <a:t>MMW=HR+NR x T</a:t>
            </a:r>
          </a:p>
        </p:txBody>
      </p:sp>
      <p:sp>
        <p:nvSpPr>
          <p:cNvPr id="36868" name="Text Box 3"/>
          <p:cNvSpPr txBox="1">
            <a:spLocks noChangeArrowheads="1"/>
          </p:cNvSpPr>
          <p:nvPr/>
        </p:nvSpPr>
        <p:spPr bwMode="auto">
          <a:xfrm>
            <a:off x="1143000" y="1671637"/>
            <a:ext cx="71628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dirty="0">
                <a:effectLst>
                  <a:outerShdw blurRad="38100" dist="38100" dir="2700000" algn="tl">
                    <a:srgbClr val="000000">
                      <a:alpha val="43137"/>
                    </a:srgbClr>
                  </a:outerShdw>
                </a:effectLst>
              </a:rPr>
              <a:t>If we look at the original formula offered by Mr. DeVos and add what we know about the application of technology developed since the </a:t>
            </a:r>
            <a:r>
              <a:rPr lang="en-US" dirty="0" smtClean="0">
                <a:effectLst>
                  <a:outerShdw blurRad="38100" dist="38100" dir="2700000" algn="tl">
                    <a:srgbClr val="000000">
                      <a:alpha val="43137"/>
                    </a:srgbClr>
                  </a:outerShdw>
                </a:effectLst>
              </a:rPr>
              <a:t>1960s, especially the computer starting in the 80s, </a:t>
            </a:r>
            <a:r>
              <a:rPr lang="en-US" dirty="0">
                <a:effectLst>
                  <a:outerShdw blurRad="38100" dist="38100" dir="2700000" algn="tl">
                    <a:srgbClr val="000000">
                      <a:alpha val="43137"/>
                    </a:srgbClr>
                  </a:outerShdw>
                </a:effectLst>
              </a:rPr>
              <a:t>I believe it is appropriate to modify the formula. </a:t>
            </a:r>
          </a:p>
        </p:txBody>
      </p:sp>
      <p:sp>
        <p:nvSpPr>
          <p:cNvPr id="36869" name="Text Box 4"/>
          <p:cNvSpPr txBox="1">
            <a:spLocks noChangeArrowheads="1"/>
          </p:cNvSpPr>
          <p:nvPr/>
        </p:nvSpPr>
        <p:spPr bwMode="auto">
          <a:xfrm>
            <a:off x="863600" y="3477737"/>
            <a:ext cx="73152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spcBef>
                <a:spcPct val="50000"/>
              </a:spcBef>
            </a:pPr>
            <a:r>
              <a:rPr lang="en-US" sz="4800" dirty="0">
                <a:solidFill>
                  <a:srgbClr val="0070C0"/>
                </a:solidFill>
                <a:effectLst>
                  <a:outerShdw blurRad="38100" dist="38100" dir="2700000" algn="tl">
                    <a:srgbClr val="000000">
                      <a:alpha val="43137"/>
                    </a:srgbClr>
                  </a:outerShdw>
                </a:effectLst>
              </a:rPr>
              <a:t>MMW=HR</a:t>
            </a:r>
            <a:r>
              <a:rPr lang="en-US" sz="4800" baseline="30000" dirty="0">
                <a:solidFill>
                  <a:srgbClr val="0070C0"/>
                </a:solidFill>
                <a:effectLst>
                  <a:outerShdw blurRad="38100" dist="38100" dir="2700000" algn="tl">
                    <a:srgbClr val="000000">
                      <a:alpha val="43137"/>
                    </a:srgbClr>
                  </a:outerShdw>
                </a:effectLst>
              </a:rPr>
              <a:t>T&amp;E</a:t>
            </a:r>
            <a:r>
              <a:rPr lang="en-US" sz="4800" dirty="0">
                <a:solidFill>
                  <a:srgbClr val="0070C0"/>
                </a:solidFill>
                <a:effectLst>
                  <a:outerShdw blurRad="38100" dist="38100" dir="2700000" algn="tl">
                    <a:srgbClr val="000000">
                      <a:alpha val="43137"/>
                    </a:srgbClr>
                  </a:outerShdw>
                </a:effectLst>
              </a:rPr>
              <a:t> +NR x T</a:t>
            </a:r>
            <a:r>
              <a:rPr lang="en-US" sz="4800" baseline="30000" dirty="0">
                <a:solidFill>
                  <a:srgbClr val="0070C0"/>
                </a:solidFill>
                <a:effectLst>
                  <a:outerShdw blurRad="38100" dist="38100" dir="2700000" algn="tl">
                    <a:srgbClr val="000000">
                      <a:alpha val="43137"/>
                    </a:srgbClr>
                  </a:outerShdw>
                </a:effectLst>
              </a:rPr>
              <a:t>Tech</a:t>
            </a:r>
          </a:p>
        </p:txBody>
      </p:sp>
      <p:sp>
        <p:nvSpPr>
          <p:cNvPr id="45061" name="Text Box 5"/>
          <p:cNvSpPr txBox="1">
            <a:spLocks noChangeArrowheads="1"/>
          </p:cNvSpPr>
          <p:nvPr/>
        </p:nvSpPr>
        <p:spPr bwMode="auto">
          <a:xfrm>
            <a:off x="1016000" y="4286249"/>
            <a:ext cx="7162800"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dirty="0">
                <a:solidFill>
                  <a:srgbClr val="0070C0"/>
                </a:solidFill>
                <a:effectLst>
                  <a:outerShdw blurRad="38100" dist="38100" dir="2700000" algn="tl">
                    <a:srgbClr val="000000">
                      <a:alpha val="43137"/>
                    </a:srgbClr>
                  </a:outerShdw>
                </a:effectLst>
              </a:rPr>
              <a:t>Human Resources have been continually advanced through training and education and </a:t>
            </a:r>
            <a:r>
              <a:rPr lang="en-US" dirty="0" smtClean="0">
                <a:solidFill>
                  <a:srgbClr val="0070C0"/>
                </a:solidFill>
                <a:effectLst>
                  <a:outerShdw blurRad="38100" dist="38100" dir="2700000" algn="tl">
                    <a:srgbClr val="000000">
                      <a:alpha val="43137"/>
                    </a:srgbClr>
                  </a:outerShdw>
                </a:effectLst>
              </a:rPr>
              <a:t>tools </a:t>
            </a:r>
            <a:r>
              <a:rPr lang="en-US" dirty="0">
                <a:solidFill>
                  <a:srgbClr val="0070C0"/>
                </a:solidFill>
                <a:effectLst>
                  <a:outerShdw blurRad="38100" dist="38100" dir="2700000" algn="tl">
                    <a:srgbClr val="000000">
                      <a:alpha val="43137"/>
                    </a:srgbClr>
                  </a:outerShdw>
                </a:effectLst>
              </a:rPr>
              <a:t>have been dramatically enhanced with the addition of technology</a:t>
            </a:r>
            <a:r>
              <a:rPr lang="en-US" dirty="0" smtClean="0">
                <a:solidFill>
                  <a:srgbClr val="0070C0"/>
                </a:solidFill>
                <a:effectLst>
                  <a:outerShdw blurRad="38100" dist="38100" dir="2700000" algn="tl">
                    <a:srgbClr val="000000">
                      <a:alpha val="43137"/>
                    </a:srgbClr>
                  </a:outerShdw>
                </a:effectLst>
              </a:rPr>
              <a:t>. </a:t>
            </a:r>
          </a:p>
          <a:p>
            <a:pPr>
              <a:spcBef>
                <a:spcPct val="50000"/>
              </a:spcBef>
              <a:defRPr/>
            </a:pPr>
            <a:r>
              <a:rPr lang="en-US" b="1" dirty="0" smtClean="0">
                <a:solidFill>
                  <a:srgbClr val="0070C0"/>
                </a:solidFill>
                <a:effectLst>
                  <a:outerShdw blurRad="38100" dist="38100" dir="2700000" algn="tl">
                    <a:srgbClr val="000000">
                      <a:alpha val="43137"/>
                    </a:srgbClr>
                  </a:outerShdw>
                </a:effectLst>
              </a:rPr>
              <a:t>Application of these technologies today affect all scopes of our economy… </a:t>
            </a:r>
            <a:r>
              <a:rPr lang="en-US" b="1" u="sng" dirty="0" smtClean="0">
                <a:solidFill>
                  <a:srgbClr val="0070C0"/>
                </a:solidFill>
                <a:effectLst>
                  <a:outerShdw blurRad="38100" dist="38100" dir="2700000" algn="tl">
                    <a:srgbClr val="000000">
                      <a:alpha val="43137"/>
                    </a:srgbClr>
                  </a:outerShdw>
                </a:effectLst>
              </a:rPr>
              <a:t>If we understand the terms </a:t>
            </a:r>
            <a:endParaRPr lang="en-US" b="1" u="sng" dirty="0">
              <a:solidFill>
                <a:srgbClr val="0070C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88BB606B-B949-46D2-B551-29A912946B79}" type="slidenum">
              <a:rPr lang="en-US" sz="1400" smtClean="0"/>
              <a:pPr eaLnBrk="1" hangingPunct="1"/>
              <a:t>27</a:t>
            </a:fld>
            <a:endParaRPr lang="en-US" sz="1400" dirty="0" smtClean="0"/>
          </a:p>
        </p:txBody>
      </p:sp>
      <p:sp>
        <p:nvSpPr>
          <p:cNvPr id="37891" name="Rectangle 2"/>
          <p:cNvSpPr>
            <a:spLocks noGrp="1" noChangeArrowheads="1"/>
          </p:cNvSpPr>
          <p:nvPr>
            <p:ph type="title"/>
          </p:nvPr>
        </p:nvSpPr>
        <p:spPr>
          <a:xfrm>
            <a:off x="723900" y="228600"/>
            <a:ext cx="7772400" cy="1143000"/>
          </a:xfrm>
        </p:spPr>
        <p:txBody>
          <a:bodyPr/>
          <a:lstStyle/>
          <a:p>
            <a:pPr eaLnBrk="1" hangingPunct="1"/>
            <a:r>
              <a:rPr lang="en-US" dirty="0" smtClean="0">
                <a:solidFill>
                  <a:schemeClr val="accent2"/>
                </a:solidFill>
                <a:effectLst>
                  <a:outerShdw blurRad="38100" dist="38100" dir="2700000" algn="tl">
                    <a:srgbClr val="000000">
                      <a:alpha val="43137"/>
                    </a:srgbClr>
                  </a:outerShdw>
                </a:effectLst>
              </a:rPr>
              <a:t>Training Vs. Education</a:t>
            </a:r>
            <a:endParaRPr lang="en-US" dirty="0" smtClean="0">
              <a:solidFill>
                <a:schemeClr val="hlink"/>
              </a:solidFill>
              <a:effectLst>
                <a:outerShdw blurRad="38100" dist="38100" dir="2700000" algn="tl">
                  <a:srgbClr val="000000">
                    <a:alpha val="43137"/>
                  </a:srgbClr>
                </a:outerShdw>
              </a:effectLst>
            </a:endParaRPr>
          </a:p>
        </p:txBody>
      </p:sp>
      <p:sp>
        <p:nvSpPr>
          <p:cNvPr id="37892" name="Text Box 3"/>
          <p:cNvSpPr txBox="1">
            <a:spLocks noChangeArrowheads="1"/>
          </p:cNvSpPr>
          <p:nvPr/>
        </p:nvSpPr>
        <p:spPr bwMode="auto">
          <a:xfrm>
            <a:off x="609600" y="1346200"/>
            <a:ext cx="8001000"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b="1" dirty="0"/>
              <a:t>Example: A college trained aeronautical engineer  received a “B” or 87% on all quizzes, Test, Finals; He graduated and received a diploma from a fine university. Now he becomes a pilot for </a:t>
            </a:r>
            <a:r>
              <a:rPr lang="en-US" b="1" dirty="0" smtClean="0"/>
              <a:t>an airline</a:t>
            </a:r>
            <a:r>
              <a:rPr lang="en-US" b="1" dirty="0"/>
              <a:t>. He should be able to fly a plane, he has aeronautical in his title and a degree.</a:t>
            </a:r>
          </a:p>
          <a:p>
            <a:pPr eaLnBrk="1" hangingPunct="1"/>
            <a:endParaRPr lang="en-US" sz="1600" b="1" dirty="0"/>
          </a:p>
          <a:p>
            <a:pPr eaLnBrk="1" hangingPunct="1"/>
            <a:r>
              <a:rPr lang="en-US" b="1" dirty="0"/>
              <a:t>Now at the </a:t>
            </a:r>
            <a:r>
              <a:rPr lang="en-US" b="1" dirty="0" smtClean="0"/>
              <a:t>“We Hire Graduates </a:t>
            </a:r>
            <a:r>
              <a:rPr lang="en-US" b="1" dirty="0"/>
              <a:t>A</a:t>
            </a:r>
            <a:r>
              <a:rPr lang="en-US" b="1" dirty="0" smtClean="0"/>
              <a:t>irline” </a:t>
            </a:r>
            <a:r>
              <a:rPr lang="en-US" b="1" dirty="0"/>
              <a:t>he is taking off, flying, and landing aircraft properly 87% of the time, he only crashes 13% of the time. Is this acceptable.</a:t>
            </a:r>
            <a:endParaRPr lang="en-US" dirty="0"/>
          </a:p>
        </p:txBody>
      </p:sp>
      <p:graphicFrame>
        <p:nvGraphicFramePr>
          <p:cNvPr id="37893" name="Object 4"/>
          <p:cNvGraphicFramePr>
            <a:graphicFrameLocks noChangeAspect="1"/>
          </p:cNvGraphicFramePr>
          <p:nvPr/>
        </p:nvGraphicFramePr>
        <p:xfrm>
          <a:off x="6096000" y="4572000"/>
          <a:ext cx="1985963" cy="1573213"/>
        </p:xfrm>
        <a:graphic>
          <a:graphicData uri="http://schemas.openxmlformats.org/presentationml/2006/ole">
            <mc:AlternateContent xmlns:mc="http://schemas.openxmlformats.org/markup-compatibility/2006">
              <mc:Choice xmlns:v="urn:schemas-microsoft-com:vml" Requires="v">
                <p:oleObj spid="_x0000_s38004" name="Clip" r:id="rId4" imgW="4123853" imgH="3266792" progId="MS_ClipArt_Gallery.5">
                  <p:embed/>
                </p:oleObj>
              </mc:Choice>
              <mc:Fallback>
                <p:oleObj name="Clip" r:id="rId4" imgW="4123853" imgH="3266792" progId="MS_ClipArt_Gallery.5">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4572000"/>
                        <a:ext cx="1985963" cy="157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TextBox 1"/>
          <p:cNvSpPr txBox="1"/>
          <p:nvPr/>
        </p:nvSpPr>
        <p:spPr>
          <a:xfrm>
            <a:off x="609600" y="4687888"/>
            <a:ext cx="4724400" cy="1569660"/>
          </a:xfrm>
          <a:prstGeom prst="rect">
            <a:avLst/>
          </a:prstGeom>
          <a:noFill/>
        </p:spPr>
        <p:txBody>
          <a:bodyPr wrap="square">
            <a:spAutoFit/>
          </a:bodyPr>
          <a:lstStyle/>
          <a:p>
            <a:pPr>
              <a:defRPr/>
            </a:pPr>
            <a:r>
              <a:rPr lang="en-US" dirty="0">
                <a:solidFill>
                  <a:srgbClr val="002060"/>
                </a:solidFill>
                <a:effectLst>
                  <a:outerShdw blurRad="38100" dist="38100" dir="2700000" algn="tl">
                    <a:srgbClr val="000000">
                      <a:alpha val="43137"/>
                    </a:srgbClr>
                  </a:outerShdw>
                </a:effectLst>
              </a:rPr>
              <a:t>Actually training is Pass/Fail and no one ever learned to fly a plane in a </a:t>
            </a:r>
            <a:r>
              <a:rPr lang="en-US" dirty="0" smtClean="0">
                <a:solidFill>
                  <a:srgbClr val="002060"/>
                </a:solidFill>
                <a:effectLst>
                  <a:outerShdw blurRad="38100" dist="38100" dir="2700000" algn="tl">
                    <a:srgbClr val="000000">
                      <a:alpha val="43137"/>
                    </a:srgbClr>
                  </a:outerShdw>
                </a:effectLst>
              </a:rPr>
              <a:t>classroom…</a:t>
            </a:r>
            <a:r>
              <a:rPr lang="en-US" u="sng" dirty="0" smtClean="0">
                <a:solidFill>
                  <a:srgbClr val="002060"/>
                </a:solidFill>
                <a:effectLst>
                  <a:outerShdw blurRad="38100" dist="38100" dir="2700000" algn="tl">
                    <a:srgbClr val="000000">
                      <a:alpha val="43137"/>
                    </a:srgbClr>
                  </a:outerShdw>
                </a:effectLst>
              </a:rPr>
              <a:t>the major difference is how its measured.</a:t>
            </a:r>
            <a:endParaRPr lang="en-US" u="sng" dirty="0">
              <a:solidFill>
                <a:srgbClr val="00206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28</a:t>
            </a:fld>
            <a:endParaRPr lang="en-US" dirty="0"/>
          </a:p>
        </p:txBody>
      </p:sp>
      <p:pic>
        <p:nvPicPr>
          <p:cNvPr id="9" name="Picture 8"/>
          <p:cNvPicPr>
            <a:picLocks noChangeAspect="1"/>
          </p:cNvPicPr>
          <p:nvPr/>
        </p:nvPicPr>
        <p:blipFill>
          <a:blip r:embed="rId3"/>
          <a:stretch>
            <a:fillRect/>
          </a:stretch>
        </p:blipFill>
        <p:spPr>
          <a:xfrm rot="212418">
            <a:off x="3367133" y="870914"/>
            <a:ext cx="5429250" cy="5219700"/>
          </a:xfrm>
          <a:prstGeom prst="rect">
            <a:avLst/>
          </a:prstGeom>
        </p:spPr>
      </p:pic>
      <p:pic>
        <p:nvPicPr>
          <p:cNvPr id="10" name="Picture 9"/>
          <p:cNvPicPr>
            <a:picLocks noChangeAspect="1"/>
          </p:cNvPicPr>
          <p:nvPr/>
        </p:nvPicPr>
        <p:blipFill>
          <a:blip r:embed="rId4"/>
          <a:stretch>
            <a:fillRect/>
          </a:stretch>
        </p:blipFill>
        <p:spPr>
          <a:xfrm>
            <a:off x="152400" y="4648200"/>
            <a:ext cx="2784456" cy="2051050"/>
          </a:xfrm>
          <a:prstGeom prst="rect">
            <a:avLst/>
          </a:prstGeom>
        </p:spPr>
      </p:pic>
      <p:sp>
        <p:nvSpPr>
          <p:cNvPr id="11" name="TextBox 10"/>
          <p:cNvSpPr txBox="1"/>
          <p:nvPr/>
        </p:nvSpPr>
        <p:spPr>
          <a:xfrm>
            <a:off x="152399" y="152400"/>
            <a:ext cx="3058755" cy="4524315"/>
          </a:xfrm>
          <a:prstGeom prst="rect">
            <a:avLst/>
          </a:prstGeom>
          <a:noFill/>
        </p:spPr>
        <p:txBody>
          <a:bodyPr wrap="square" rtlCol="0">
            <a:spAutoFit/>
          </a:bodyPr>
          <a:lstStyle/>
          <a:p>
            <a:r>
              <a:rPr lang="en-US" sz="1800" b="1" dirty="0" smtClean="0">
                <a:solidFill>
                  <a:srgbClr val="0000FF"/>
                </a:solidFill>
              </a:rPr>
              <a:t>In </a:t>
            </a:r>
            <a:r>
              <a:rPr lang="en-US" sz="1800" b="1" dirty="0">
                <a:solidFill>
                  <a:srgbClr val="0000FF"/>
                </a:solidFill>
              </a:rPr>
              <a:t>a </a:t>
            </a:r>
            <a:r>
              <a:rPr lang="en-US" sz="1800" b="1" dirty="0" smtClean="0">
                <a:solidFill>
                  <a:srgbClr val="0000FF"/>
                </a:solidFill>
              </a:rPr>
              <a:t>local case study of a mistake </a:t>
            </a:r>
            <a:r>
              <a:rPr lang="en-US" sz="1800" b="1" dirty="0">
                <a:solidFill>
                  <a:srgbClr val="0000FF"/>
                </a:solidFill>
              </a:rPr>
              <a:t>so breathtakingly bad it is still recalled 45 years later, TWA pilot Howard Chittenden landed his 707 jetliner, carrying 49 passengers and a crew of seven, at the wrong airport shortly after midnight on July 4, 1967</a:t>
            </a:r>
            <a:r>
              <a:rPr lang="en-US" sz="1800" b="1" dirty="0" smtClean="0">
                <a:solidFill>
                  <a:srgbClr val="0000FF"/>
                </a:solidFill>
              </a:rPr>
              <a:t>.</a:t>
            </a:r>
          </a:p>
          <a:p>
            <a:endParaRPr lang="en-US" sz="1000" b="1" dirty="0">
              <a:solidFill>
                <a:srgbClr val="0000FF"/>
              </a:solidFill>
            </a:endParaRPr>
          </a:p>
          <a:p>
            <a:r>
              <a:rPr lang="en-US" sz="1800" b="1" dirty="0" smtClean="0">
                <a:solidFill>
                  <a:srgbClr val="0000FF"/>
                </a:solidFill>
              </a:rPr>
              <a:t>Landing at Ohio State University’s Don Scott Field on a 4,400 ft. runway which is ½ the required length and too short to take off from!</a:t>
            </a:r>
            <a:endParaRPr lang="en-US" sz="1800" b="1" dirty="0">
              <a:solidFill>
                <a:srgbClr val="0000FF"/>
              </a:solidFill>
            </a:endParaRPr>
          </a:p>
        </p:txBody>
      </p:sp>
      <p:sp>
        <p:nvSpPr>
          <p:cNvPr id="2" name="TextBox 1"/>
          <p:cNvSpPr txBox="1"/>
          <p:nvPr/>
        </p:nvSpPr>
        <p:spPr>
          <a:xfrm rot="200789">
            <a:off x="3895647" y="383699"/>
            <a:ext cx="4724400" cy="461665"/>
          </a:xfrm>
          <a:prstGeom prst="rect">
            <a:avLst/>
          </a:prstGeom>
          <a:noFill/>
        </p:spPr>
        <p:txBody>
          <a:bodyPr wrap="square" rtlCol="0">
            <a:spAutoFit/>
          </a:bodyPr>
          <a:lstStyle/>
          <a:p>
            <a:pPr algn="ctr"/>
            <a:r>
              <a:rPr lang="en-US" b="1" dirty="0" smtClean="0">
                <a:solidFill>
                  <a:srgbClr val="0000FF"/>
                </a:solidFill>
                <a:effectLst>
                  <a:outerShdw blurRad="38100" dist="38100" dir="2700000" algn="tl">
                    <a:srgbClr val="000000">
                      <a:alpha val="43137"/>
                    </a:srgbClr>
                  </a:outerShdw>
                </a:effectLst>
              </a:rPr>
              <a:t>A local Case Study</a:t>
            </a:r>
            <a:endParaRPr lang="en-US"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356181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 y="224730"/>
            <a:ext cx="7772400" cy="1143000"/>
          </a:xfrm>
        </p:spPr>
        <p:txBody>
          <a:bodyPr/>
          <a:lstStyle/>
          <a:p>
            <a:r>
              <a:rPr lang="en-US" dirty="0" smtClean="0"/>
              <a:t>Training &amp; Education</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29</a:t>
            </a:fld>
            <a:endParaRPr lang="en-US" dirty="0"/>
          </a:p>
        </p:txBody>
      </p:sp>
      <p:sp>
        <p:nvSpPr>
          <p:cNvPr id="4" name="TextBox 3"/>
          <p:cNvSpPr txBox="1"/>
          <p:nvPr/>
        </p:nvSpPr>
        <p:spPr>
          <a:xfrm>
            <a:off x="457200" y="1367730"/>
            <a:ext cx="8153400" cy="3539430"/>
          </a:xfrm>
          <a:prstGeom prst="rect">
            <a:avLst/>
          </a:prstGeom>
          <a:noFill/>
        </p:spPr>
        <p:txBody>
          <a:bodyPr wrap="square" rtlCol="0">
            <a:spAutoFit/>
          </a:bodyPr>
          <a:lstStyle/>
          <a:p>
            <a:r>
              <a:rPr lang="en-US" dirty="0" smtClean="0"/>
              <a:t>Education backgrounds measured A to E allows us to train a higher level and the learner to comprehend and develop the needed skills, disciplines, habits, competencies, etc.</a:t>
            </a:r>
          </a:p>
          <a:p>
            <a:endParaRPr lang="en-US" dirty="0"/>
          </a:p>
          <a:p>
            <a:pPr algn="ctr"/>
            <a:r>
              <a:rPr lang="en-US" sz="3200" b="1" dirty="0">
                <a:solidFill>
                  <a:srgbClr val="FF0000"/>
                </a:solidFill>
              </a:rPr>
              <a:t>Training: </a:t>
            </a:r>
            <a:r>
              <a:rPr lang="en-US" sz="3200" dirty="0">
                <a:solidFill>
                  <a:srgbClr val="FF0000"/>
                </a:solidFill>
              </a:rPr>
              <a:t>“A deliberate activity</a:t>
            </a:r>
          </a:p>
          <a:p>
            <a:pPr algn="ctr"/>
            <a:r>
              <a:rPr lang="en-US" sz="3200" dirty="0">
                <a:solidFill>
                  <a:srgbClr val="FF0000"/>
                </a:solidFill>
              </a:rPr>
              <a:t>to create change in associates</a:t>
            </a:r>
          </a:p>
          <a:p>
            <a:pPr algn="ctr"/>
            <a:r>
              <a:rPr lang="en-US" sz="3200" dirty="0">
                <a:solidFill>
                  <a:srgbClr val="FF0000"/>
                </a:solidFill>
              </a:rPr>
              <a:t>performance, habits, work ethics,</a:t>
            </a:r>
          </a:p>
          <a:p>
            <a:pPr algn="ctr"/>
            <a:r>
              <a:rPr lang="en-US" sz="3200" dirty="0">
                <a:solidFill>
                  <a:srgbClr val="FF0000"/>
                </a:solidFill>
              </a:rPr>
              <a:t>attitude and safety.”</a:t>
            </a:r>
          </a:p>
        </p:txBody>
      </p:sp>
      <p:sp>
        <p:nvSpPr>
          <p:cNvPr id="5" name="TextBox 4"/>
          <p:cNvSpPr txBox="1"/>
          <p:nvPr/>
        </p:nvSpPr>
        <p:spPr>
          <a:xfrm>
            <a:off x="685800" y="5029200"/>
            <a:ext cx="7772400" cy="1384995"/>
          </a:xfrm>
          <a:prstGeom prst="rect">
            <a:avLst/>
          </a:prstGeom>
          <a:noFill/>
        </p:spPr>
        <p:txBody>
          <a:bodyPr wrap="square" rtlCol="0">
            <a:spAutoFit/>
          </a:bodyPr>
          <a:lstStyle/>
          <a:p>
            <a:r>
              <a:rPr lang="en-US" sz="2800" dirty="0" smtClean="0">
                <a:solidFill>
                  <a:srgbClr val="0000FF"/>
                </a:solidFill>
                <a:effectLst>
                  <a:outerShdw blurRad="38100" dist="38100" dir="2700000" algn="tl">
                    <a:srgbClr val="000000">
                      <a:alpha val="43137"/>
                    </a:srgbClr>
                  </a:outerShdw>
                </a:effectLst>
              </a:rPr>
              <a:t>“A basic philosophy of the effective ISE Leader is that no organization can improve unless the people improve” and they consider people as a resource…</a:t>
            </a:r>
            <a:endParaRPr lang="en-US" sz="2800" dirty="0">
              <a:solidFill>
                <a:srgbClr val="0000FF"/>
              </a:solidFill>
              <a:effectLst>
                <a:outerShdw blurRad="38100" dist="38100" dir="2700000" algn="tl">
                  <a:srgbClr val="000000">
                    <a:alpha val="43137"/>
                  </a:srgbClr>
                </a:outerShdw>
              </a:effectLst>
            </a:endParaRPr>
          </a:p>
        </p:txBody>
      </p:sp>
      <p:pic>
        <p:nvPicPr>
          <p:cNvPr id="6" name="Picture 5" descr="C:\Users\Hughes\AppData\Local\Microsoft\Windows\Temporary Internet Files\Content.IE5\XE0VO39W\MC90018758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97787" y="3137445"/>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2793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Slide Number Placeholder 5"/>
          <p:cNvSpPr>
            <a:spLocks noGrp="1"/>
          </p:cNvSpPr>
          <p:nvPr>
            <p:ph type="sldNum" sz="quarter" idx="12"/>
          </p:nvPr>
        </p:nvSpPr>
        <p:spPr>
          <a:noFill/>
        </p:spPr>
        <p:txBody>
          <a:bodyPr/>
          <a:lstStyle>
            <a:lvl1pPr eaLnBrk="0" hangingPunct="0">
              <a:defRPr sz="5400">
                <a:solidFill>
                  <a:schemeClr val="tx1"/>
                </a:solidFill>
                <a:latin typeface="Times New Roman" pitchFamily="18" charset="0"/>
              </a:defRPr>
            </a:lvl1pPr>
            <a:lvl2pPr marL="742950" indent="-285750" eaLnBrk="0" hangingPunct="0">
              <a:defRPr sz="5400">
                <a:solidFill>
                  <a:schemeClr val="tx1"/>
                </a:solidFill>
                <a:latin typeface="Times New Roman" pitchFamily="18" charset="0"/>
              </a:defRPr>
            </a:lvl2pPr>
            <a:lvl3pPr marL="1143000" indent="-228600" eaLnBrk="0" hangingPunct="0">
              <a:defRPr sz="5400">
                <a:solidFill>
                  <a:schemeClr val="tx1"/>
                </a:solidFill>
                <a:latin typeface="Times New Roman" pitchFamily="18" charset="0"/>
              </a:defRPr>
            </a:lvl3pPr>
            <a:lvl4pPr marL="1600200" indent="-228600" eaLnBrk="0" hangingPunct="0">
              <a:defRPr sz="5400">
                <a:solidFill>
                  <a:schemeClr val="tx1"/>
                </a:solidFill>
                <a:latin typeface="Times New Roman" pitchFamily="18" charset="0"/>
              </a:defRPr>
            </a:lvl4pPr>
            <a:lvl5pPr marL="2057400" indent="-228600" eaLnBrk="0" hangingPunct="0">
              <a:defRPr sz="5400">
                <a:solidFill>
                  <a:schemeClr val="tx1"/>
                </a:solidFill>
                <a:latin typeface="Times New Roman" pitchFamily="18" charset="0"/>
              </a:defRPr>
            </a:lvl5pPr>
            <a:lvl6pPr marL="2514600" indent="-228600" eaLnBrk="0" fontAlgn="base" hangingPunct="0">
              <a:spcBef>
                <a:spcPct val="0"/>
              </a:spcBef>
              <a:spcAft>
                <a:spcPct val="0"/>
              </a:spcAft>
              <a:defRPr sz="5400">
                <a:solidFill>
                  <a:schemeClr val="tx1"/>
                </a:solidFill>
                <a:latin typeface="Times New Roman" pitchFamily="18" charset="0"/>
              </a:defRPr>
            </a:lvl6pPr>
            <a:lvl7pPr marL="2971800" indent="-228600" eaLnBrk="0" fontAlgn="base" hangingPunct="0">
              <a:spcBef>
                <a:spcPct val="0"/>
              </a:spcBef>
              <a:spcAft>
                <a:spcPct val="0"/>
              </a:spcAft>
              <a:defRPr sz="5400">
                <a:solidFill>
                  <a:schemeClr val="tx1"/>
                </a:solidFill>
                <a:latin typeface="Times New Roman" pitchFamily="18" charset="0"/>
              </a:defRPr>
            </a:lvl7pPr>
            <a:lvl8pPr marL="3429000" indent="-228600" eaLnBrk="0" fontAlgn="base" hangingPunct="0">
              <a:spcBef>
                <a:spcPct val="0"/>
              </a:spcBef>
              <a:spcAft>
                <a:spcPct val="0"/>
              </a:spcAft>
              <a:defRPr sz="5400">
                <a:solidFill>
                  <a:schemeClr val="tx1"/>
                </a:solidFill>
                <a:latin typeface="Times New Roman" pitchFamily="18" charset="0"/>
              </a:defRPr>
            </a:lvl8pPr>
            <a:lvl9pPr marL="3886200" indent="-228600" eaLnBrk="0" fontAlgn="base" hangingPunct="0">
              <a:spcBef>
                <a:spcPct val="0"/>
              </a:spcBef>
              <a:spcAft>
                <a:spcPct val="0"/>
              </a:spcAft>
              <a:defRPr sz="5400">
                <a:solidFill>
                  <a:schemeClr val="tx1"/>
                </a:solidFill>
                <a:latin typeface="Times New Roman" pitchFamily="18" charset="0"/>
              </a:defRPr>
            </a:lvl9pPr>
          </a:lstStyle>
          <a:p>
            <a:pPr eaLnBrk="1" hangingPunct="1"/>
            <a:fld id="{6AA66E84-A8F5-47A4-B446-3B80A7C31CE5}" type="slidenum">
              <a:rPr lang="en-US" sz="1400" smtClean="0"/>
              <a:pPr eaLnBrk="1" hangingPunct="1"/>
              <a:t>3</a:t>
            </a:fld>
            <a:endParaRPr lang="en-US" sz="1400" dirty="0" smtClean="0"/>
          </a:p>
        </p:txBody>
      </p:sp>
      <p:sp>
        <p:nvSpPr>
          <p:cNvPr id="7173" name="Rectangle 2"/>
          <p:cNvSpPr>
            <a:spLocks noGrp="1" noChangeArrowheads="1"/>
          </p:cNvSpPr>
          <p:nvPr>
            <p:ph type="title"/>
          </p:nvPr>
        </p:nvSpPr>
        <p:spPr>
          <a:xfrm>
            <a:off x="685800" y="304800"/>
            <a:ext cx="7772400" cy="1143000"/>
          </a:xfrm>
        </p:spPr>
        <p:txBody>
          <a:bodyPr/>
          <a:lstStyle/>
          <a:p>
            <a:pPr eaLnBrk="1" hangingPunct="1"/>
            <a:r>
              <a:rPr lang="en-US" dirty="0" smtClean="0">
                <a:solidFill>
                  <a:srgbClr val="0000FF"/>
                </a:solidFill>
                <a:effectLst>
                  <a:outerShdw blurRad="38100" dist="38100" dir="2700000" algn="tl">
                    <a:srgbClr val="000000">
                      <a:alpha val="43137"/>
                    </a:srgbClr>
                  </a:outerShdw>
                </a:effectLst>
              </a:rPr>
              <a:t>Organizational Effectiveness</a:t>
            </a:r>
          </a:p>
        </p:txBody>
      </p:sp>
      <p:sp>
        <p:nvSpPr>
          <p:cNvPr id="106499" name="Rectangle 3"/>
          <p:cNvSpPr>
            <a:spLocks noGrp="1" noChangeArrowheads="1"/>
          </p:cNvSpPr>
          <p:nvPr>
            <p:ph type="body" idx="1"/>
          </p:nvPr>
        </p:nvSpPr>
        <p:spPr>
          <a:xfrm>
            <a:off x="533400" y="1447800"/>
            <a:ext cx="8305800" cy="4114800"/>
          </a:xfrm>
        </p:spPr>
        <p:txBody>
          <a:bodyPr/>
          <a:lstStyle/>
          <a:p>
            <a:pPr eaLnBrk="1" hangingPunct="1">
              <a:defRPr/>
            </a:pPr>
            <a:r>
              <a:rPr lang="en-US" sz="4400" dirty="0" smtClean="0">
                <a:solidFill>
                  <a:schemeClr val="accent2"/>
                </a:solidFill>
                <a:effectLst>
                  <a:outerShdw blurRad="38100" dist="38100" dir="2700000" algn="tl">
                    <a:srgbClr val="C0C0C0"/>
                  </a:outerShdw>
                </a:effectLst>
              </a:rPr>
              <a:t>Efficiency</a:t>
            </a:r>
            <a:r>
              <a:rPr lang="en-US" sz="4400" dirty="0" smtClean="0"/>
              <a:t> focuses on </a:t>
            </a:r>
            <a:r>
              <a:rPr lang="en-US" sz="4400" b="1" i="1" dirty="0" smtClean="0"/>
              <a:t>activities, </a:t>
            </a:r>
            <a:r>
              <a:rPr lang="en-US" sz="4400" i="1" dirty="0" smtClean="0"/>
              <a:t>which is a system &amp; people or </a:t>
            </a:r>
            <a:r>
              <a:rPr lang="en-US" sz="4400" i="1" u="sng" dirty="0" smtClean="0"/>
              <a:t>performance</a:t>
            </a:r>
            <a:r>
              <a:rPr lang="en-US" sz="4400" i="1" dirty="0" smtClean="0"/>
              <a:t> issue</a:t>
            </a:r>
            <a:r>
              <a:rPr lang="en-US" sz="4400" dirty="0" smtClean="0"/>
              <a:t> </a:t>
            </a:r>
          </a:p>
          <a:p>
            <a:pPr eaLnBrk="1" hangingPunct="1">
              <a:defRPr/>
            </a:pPr>
            <a:r>
              <a:rPr lang="en-US" sz="4400" dirty="0" smtClean="0">
                <a:solidFill>
                  <a:schemeClr val="accent2"/>
                </a:solidFill>
                <a:effectLst>
                  <a:outerShdw blurRad="38100" dist="38100" dir="2700000" algn="tl">
                    <a:srgbClr val="C0C0C0"/>
                  </a:outerShdw>
                </a:effectLst>
              </a:rPr>
              <a:t>Effectiveness</a:t>
            </a:r>
            <a:r>
              <a:rPr lang="en-US" sz="4400" dirty="0" smtClean="0"/>
              <a:t> focuses on </a:t>
            </a:r>
            <a:r>
              <a:rPr lang="en-US" sz="4400" b="1" i="1" dirty="0" smtClean="0"/>
              <a:t>results, </a:t>
            </a:r>
            <a:r>
              <a:rPr lang="en-US" sz="4400" i="1" dirty="0" smtClean="0"/>
              <a:t>which is a measure of efficiency…</a:t>
            </a:r>
          </a:p>
        </p:txBody>
      </p:sp>
      <p:sp>
        <p:nvSpPr>
          <p:cNvPr id="106501" name="Text Box 5"/>
          <p:cNvSpPr txBox="1">
            <a:spLocks noChangeArrowheads="1"/>
          </p:cNvSpPr>
          <p:nvPr/>
        </p:nvSpPr>
        <p:spPr bwMode="auto">
          <a:xfrm>
            <a:off x="531779" y="5181600"/>
            <a:ext cx="8153400" cy="588963"/>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3200" b="1" i="1" dirty="0">
                <a:solidFill>
                  <a:srgbClr val="FF0000"/>
                </a:solidFill>
                <a:effectLst>
                  <a:outerShdw blurRad="38100" dist="38100" dir="2700000" algn="tl">
                    <a:srgbClr val="000000"/>
                  </a:outerShdw>
                </a:effectLst>
              </a:rPr>
              <a:t>“Organizational Effectiveness is </a:t>
            </a:r>
            <a:r>
              <a:rPr lang="en-US" sz="3200" b="1" i="1" u="sng" dirty="0">
                <a:solidFill>
                  <a:srgbClr val="FF0000"/>
                </a:solidFill>
                <a:effectLst>
                  <a:outerShdw blurRad="38100" dist="38100" dir="2700000" algn="tl">
                    <a:srgbClr val="000000"/>
                  </a:outerShdw>
                </a:effectLst>
              </a:rPr>
              <a:t>Total Results</a:t>
            </a:r>
            <a:r>
              <a:rPr lang="en-US" sz="3200" b="1" i="1" dirty="0">
                <a:solidFill>
                  <a:srgbClr val="FF0000"/>
                </a:solidFill>
                <a:effectLst>
                  <a:outerShdw blurRad="38100" dist="38100" dir="2700000" algn="tl">
                    <a:srgbClr val="000000"/>
                  </a:outerShdw>
                </a:effectLst>
              </a:rPr>
              <a:t>”</a:t>
            </a:r>
          </a:p>
        </p:txBody>
      </p:sp>
      <p:pic>
        <p:nvPicPr>
          <p:cNvPr id="7177" name="Picture 5" descr="C:\Users\Hughes\AppData\Local\Microsoft\Windows\Temporary Internet Files\Content.IE5\XE0VO39W\MC90018758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4196" y="216424"/>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C:\Users\Hughes\AppData\Local\Microsoft\Windows\Temporary Internet Files\Content.IE5\XE0VO39W\MC90018758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600" y="5934373"/>
            <a:ext cx="381000" cy="44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02595" y="5989400"/>
            <a:ext cx="8367409" cy="338554"/>
          </a:xfrm>
          <a:prstGeom prst="rect">
            <a:avLst/>
          </a:prstGeom>
          <a:noFill/>
        </p:spPr>
        <p:txBody>
          <a:bodyPr wrap="square" rtlCol="0">
            <a:spAutoFit/>
          </a:bodyPr>
          <a:lstStyle/>
          <a:p>
            <a:r>
              <a:rPr lang="en-US" sz="1600" b="1" dirty="0" smtClean="0">
                <a:solidFill>
                  <a:srgbClr val="0000FF"/>
                </a:solidFill>
                <a:effectLst>
                  <a:outerShdw blurRad="38100" dist="38100" dir="2700000" algn="tl">
                    <a:srgbClr val="000000">
                      <a:alpha val="43137"/>
                    </a:srgbClr>
                  </a:outerShdw>
                </a:effectLst>
              </a:rPr>
              <a:t>When you see this symbol          the definitions are important to </a:t>
            </a:r>
            <a:r>
              <a:rPr lang="en-US" sz="1600" b="1" dirty="0">
                <a:solidFill>
                  <a:srgbClr val="0000FF"/>
                </a:solidFill>
                <a:effectLst>
                  <a:outerShdw blurRad="38100" dist="38100" dir="2700000" algn="tl">
                    <a:srgbClr val="000000">
                      <a:alpha val="43137"/>
                    </a:srgbClr>
                  </a:outerShdw>
                </a:effectLst>
              </a:rPr>
              <a:t>e</a:t>
            </a:r>
            <a:r>
              <a:rPr lang="en-US" sz="1600" b="1" dirty="0" smtClean="0">
                <a:solidFill>
                  <a:srgbClr val="0000FF"/>
                </a:solidFill>
                <a:effectLst>
                  <a:outerShdw blurRad="38100" dist="38100" dir="2700000" algn="tl">
                    <a:srgbClr val="000000">
                      <a:alpha val="43137"/>
                    </a:srgbClr>
                  </a:outerShdw>
                </a:effectLst>
              </a:rPr>
              <a:t>xplain, define &amp; agree upon!</a:t>
            </a:r>
            <a:endParaRPr lang="en-US" sz="16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007016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30</a:t>
            </a:fld>
            <a:endParaRPr lang="en-US" dirty="0"/>
          </a:p>
        </p:txBody>
      </p:sp>
      <p:sp>
        <p:nvSpPr>
          <p:cNvPr id="4" name="Rectangle 3"/>
          <p:cNvSpPr/>
          <p:nvPr/>
        </p:nvSpPr>
        <p:spPr>
          <a:xfrm>
            <a:off x="457200" y="1219200"/>
            <a:ext cx="8001000" cy="4739759"/>
          </a:xfrm>
          <a:prstGeom prst="rect">
            <a:avLst/>
          </a:prstGeom>
        </p:spPr>
        <p:txBody>
          <a:bodyPr wrap="square">
            <a:spAutoFit/>
          </a:bodyPr>
          <a:lstStyle/>
          <a:p>
            <a:pPr>
              <a:spcAft>
                <a:spcPts val="600"/>
              </a:spcAft>
            </a:pPr>
            <a:r>
              <a:rPr lang="en-US" sz="3200" b="1" dirty="0">
                <a:solidFill>
                  <a:srgbClr val="0000FF"/>
                </a:solidFill>
              </a:rPr>
              <a:t>“</a:t>
            </a:r>
            <a:r>
              <a:rPr lang="en-US" sz="2800" b="1" dirty="0"/>
              <a:t>Competency: the demonstrated ability to perform a specific task or project  by oneself or with others in a team activity, in a specific manner, &amp; sometimes in a specific environment. Measured by observation or testing against work instructions, checklist, legal requirements,  standards, such as TSI 16949, ANSI/NCSL Z540.3, ISO 17025, etc. </a:t>
            </a:r>
            <a:r>
              <a:rPr lang="en-US" sz="2800" b="1" dirty="0">
                <a:solidFill>
                  <a:srgbClr val="0000FF"/>
                </a:solidFill>
                <a:effectLst>
                  <a:outerShdw blurRad="38100" dist="38100" dir="2700000" algn="tl">
                    <a:srgbClr val="000000">
                      <a:alpha val="43137"/>
                    </a:srgbClr>
                  </a:outerShdw>
                </a:effectLst>
              </a:rPr>
              <a:t>And always measured Pass/Fail</a:t>
            </a:r>
            <a:r>
              <a:rPr lang="en-US" sz="2800" b="1" dirty="0" smtClean="0">
                <a:solidFill>
                  <a:srgbClr val="0000FF"/>
                </a:solidFill>
                <a:effectLst>
                  <a:outerShdw blurRad="38100" dist="38100" dir="2700000" algn="tl">
                    <a:srgbClr val="000000">
                      <a:alpha val="43137"/>
                    </a:srgbClr>
                  </a:outerShdw>
                </a:effectLst>
              </a:rPr>
              <a:t>”!</a:t>
            </a:r>
          </a:p>
          <a:p>
            <a:pPr>
              <a:spcAft>
                <a:spcPts val="600"/>
              </a:spcAft>
            </a:pPr>
            <a:endParaRPr lang="en-US" sz="800" b="1" dirty="0">
              <a:solidFill>
                <a:srgbClr val="0000FF"/>
              </a:solidFill>
              <a:effectLst>
                <a:outerShdw blurRad="38100" dist="38100" dir="2700000" algn="tl">
                  <a:srgbClr val="000000">
                    <a:alpha val="43137"/>
                  </a:srgbClr>
                </a:outerShdw>
              </a:effectLst>
            </a:endParaRPr>
          </a:p>
          <a:p>
            <a:pPr marL="631825" lvl="1" indent="-292100">
              <a:spcAft>
                <a:spcPts val="600"/>
              </a:spcAft>
              <a:buClr>
                <a:schemeClr val="accent2"/>
              </a:buClr>
              <a:buFont typeface="Wingdings" pitchFamily="2" charset="2"/>
              <a:buChar char="§"/>
            </a:pPr>
            <a:r>
              <a:rPr lang="en-US" sz="2800" b="1" i="1" dirty="0">
                <a:solidFill>
                  <a:schemeClr val="accent2"/>
                </a:solidFill>
              </a:rPr>
              <a:t>Competency based training  is critical if  we are dealing with certification or licensing </a:t>
            </a:r>
            <a:r>
              <a:rPr lang="en-US" sz="2800" b="1" i="1" dirty="0" smtClean="0">
                <a:solidFill>
                  <a:schemeClr val="accent2"/>
                </a:solidFill>
              </a:rPr>
              <a:t>issues.</a:t>
            </a:r>
            <a:endParaRPr lang="en-US" sz="2800" i="1" dirty="0">
              <a:solidFill>
                <a:schemeClr val="accent2"/>
              </a:solidFill>
            </a:endParaRPr>
          </a:p>
        </p:txBody>
      </p:sp>
      <p:sp>
        <p:nvSpPr>
          <p:cNvPr id="5" name="TextBox 4"/>
          <p:cNvSpPr txBox="1"/>
          <p:nvPr/>
        </p:nvSpPr>
        <p:spPr>
          <a:xfrm>
            <a:off x="2286000" y="685800"/>
            <a:ext cx="5029200" cy="461665"/>
          </a:xfrm>
          <a:prstGeom prst="rect">
            <a:avLst/>
          </a:prstGeom>
          <a:noFill/>
        </p:spPr>
        <p:txBody>
          <a:bodyPr wrap="square" rtlCol="0">
            <a:spAutoFit/>
          </a:bodyPr>
          <a:lstStyle/>
          <a:p>
            <a:endParaRPr lang="en-US" dirty="0"/>
          </a:p>
        </p:txBody>
      </p:sp>
      <p:sp>
        <p:nvSpPr>
          <p:cNvPr id="6" name="TextBox 5"/>
          <p:cNvSpPr txBox="1"/>
          <p:nvPr/>
        </p:nvSpPr>
        <p:spPr>
          <a:xfrm>
            <a:off x="1371600" y="381000"/>
            <a:ext cx="6172200" cy="769441"/>
          </a:xfrm>
          <a:prstGeom prst="rect">
            <a:avLst/>
          </a:prstGeom>
          <a:noFill/>
        </p:spPr>
        <p:txBody>
          <a:bodyPr wrap="square" rtlCol="0">
            <a:spAutoFit/>
          </a:bodyPr>
          <a:lstStyle/>
          <a:p>
            <a:pPr algn="ctr"/>
            <a:r>
              <a:rPr lang="en-US" sz="4400" b="1" dirty="0">
                <a:solidFill>
                  <a:schemeClr val="accent2"/>
                </a:solidFill>
              </a:rPr>
              <a:t>Competency</a:t>
            </a:r>
            <a:endParaRPr lang="en-US" sz="4400" dirty="0"/>
          </a:p>
        </p:txBody>
      </p:sp>
      <p:pic>
        <p:nvPicPr>
          <p:cNvPr id="7" name="Picture 5" descr="C:\Users\Hughes\AppData\Local\Microsoft\Windows\Temporary Internet Files\Content.IE5\XE0VO39W\MC90018758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4196" y="216424"/>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20124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1143000"/>
          </a:xfrm>
        </p:spPr>
        <p:txBody>
          <a:bodyPr/>
          <a:lstStyle/>
          <a:p>
            <a:r>
              <a:rPr lang="en-US" dirty="0" smtClean="0"/>
              <a:t>Reality </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31</a:t>
            </a:fld>
            <a:endParaRPr lang="en-US" dirty="0"/>
          </a:p>
        </p:txBody>
      </p:sp>
      <p:sp>
        <p:nvSpPr>
          <p:cNvPr id="4" name="TextBox 3"/>
          <p:cNvSpPr txBox="1"/>
          <p:nvPr/>
        </p:nvSpPr>
        <p:spPr>
          <a:xfrm>
            <a:off x="685800" y="1010821"/>
            <a:ext cx="7772400" cy="5401479"/>
          </a:xfrm>
          <a:prstGeom prst="rect">
            <a:avLst/>
          </a:prstGeom>
          <a:noFill/>
        </p:spPr>
        <p:txBody>
          <a:bodyPr wrap="square" rtlCol="0">
            <a:spAutoFit/>
          </a:bodyPr>
          <a:lstStyle/>
          <a:p>
            <a:r>
              <a:rPr lang="en-US" b="1" dirty="0" smtClean="0">
                <a:solidFill>
                  <a:srgbClr val="0000FF"/>
                </a:solidFill>
                <a:effectLst>
                  <a:outerShdw blurRad="38100" dist="38100" dir="2700000" algn="tl">
                    <a:srgbClr val="000000">
                      <a:alpha val="43137"/>
                    </a:srgbClr>
                  </a:outerShdw>
                </a:effectLst>
              </a:rPr>
              <a:t>There are no perfect system, people, machines! There has never been a measurement on anything that did not contain error! Nothing round has ever been produced! And still we consider life as Pass/Fail.</a:t>
            </a:r>
          </a:p>
          <a:p>
            <a:endParaRPr lang="en-US" sz="800" dirty="0"/>
          </a:p>
          <a:p>
            <a:r>
              <a:rPr lang="en-US" dirty="0" smtClean="0"/>
              <a:t>A quality manager in a typical factory has control of approximately 15% of the quality issues and 85% of the problems are designed in by engineers or management!</a:t>
            </a:r>
          </a:p>
          <a:p>
            <a:endParaRPr lang="en-US" sz="900" dirty="0"/>
          </a:p>
          <a:p>
            <a:r>
              <a:rPr lang="en-US" b="1" dirty="0"/>
              <a:t>Zero Defects</a:t>
            </a:r>
            <a:r>
              <a:rPr lang="en-US" dirty="0"/>
              <a:t> – a term coined by Mr. Philip </a:t>
            </a:r>
            <a:r>
              <a:rPr lang="en-US" dirty="0" smtClean="0"/>
              <a:t>Crosby.  It did not mean so in literary </a:t>
            </a:r>
            <a:r>
              <a:rPr lang="en-US" dirty="0"/>
              <a:t>term but it refers to a state where waste is eliminated and defects are reduced. It means ensuring quality standards and reducing defects to the level of zero in projects</a:t>
            </a:r>
            <a:r>
              <a:rPr lang="en-US" dirty="0" smtClean="0"/>
              <a:t>.</a:t>
            </a:r>
          </a:p>
          <a:p>
            <a:endParaRPr lang="en-US" sz="800" dirty="0"/>
          </a:p>
          <a:p>
            <a:r>
              <a:rPr lang="en-US" sz="3200" b="1" dirty="0" smtClean="0">
                <a:solidFill>
                  <a:srgbClr val="0000FF"/>
                </a:solidFill>
              </a:rPr>
              <a:t>   It is a quest! It is a ISE goal to achieve!</a:t>
            </a:r>
            <a:endParaRPr lang="en-US" sz="3200" b="1" dirty="0">
              <a:solidFill>
                <a:srgbClr val="0000FF"/>
              </a:solidFill>
            </a:endParaRPr>
          </a:p>
          <a:p>
            <a:endParaRPr lang="en-US" dirty="0"/>
          </a:p>
        </p:txBody>
      </p:sp>
      <p:pic>
        <p:nvPicPr>
          <p:cNvPr id="5" name="Picture 5" descr="C:\Users\Hughes\AppData\Local\Microsoft\Windows\Temporary Internet Files\Content.IE5\XE0VO39W\MC90018758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4196" y="216424"/>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57296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C52F159-DC6E-4C86-A49F-BD3239DEB17A}" type="slidenum">
              <a:rPr lang="en-US" sz="1400" smtClean="0"/>
              <a:pPr eaLnBrk="1" hangingPunct="1"/>
              <a:t>32</a:t>
            </a:fld>
            <a:endParaRPr lang="en-US" sz="1400" dirty="0" smtClean="0"/>
          </a:p>
        </p:txBody>
      </p:sp>
      <p:sp>
        <p:nvSpPr>
          <p:cNvPr id="65539" name="Rectangle 2"/>
          <p:cNvSpPr>
            <a:spLocks noGrp="1" noChangeArrowheads="1"/>
          </p:cNvSpPr>
          <p:nvPr>
            <p:ph type="title"/>
          </p:nvPr>
        </p:nvSpPr>
        <p:spPr/>
        <p:txBody>
          <a:bodyPr/>
          <a:lstStyle/>
          <a:p>
            <a:pPr eaLnBrk="1" hangingPunct="1"/>
            <a:r>
              <a:rPr lang="en-US" sz="4200" dirty="0" smtClean="0"/>
              <a:t>Education and Training Summary</a:t>
            </a:r>
          </a:p>
        </p:txBody>
      </p:sp>
      <p:sp>
        <p:nvSpPr>
          <p:cNvPr id="65540" name="Text Box 3"/>
          <p:cNvSpPr txBox="1">
            <a:spLocks noChangeArrowheads="1"/>
          </p:cNvSpPr>
          <p:nvPr/>
        </p:nvSpPr>
        <p:spPr bwMode="auto">
          <a:xfrm>
            <a:off x="838200" y="1676400"/>
            <a:ext cx="7467600"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indent="-223838"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sz="3000" b="1" dirty="0">
                <a:solidFill>
                  <a:srgbClr val="0000FF"/>
                </a:solidFill>
                <a:effectLst>
                  <a:outerShdw blurRad="38100" dist="38100" dir="2700000" algn="tl">
                    <a:srgbClr val="000000">
                      <a:alpha val="43137"/>
                    </a:srgbClr>
                  </a:outerShdw>
                </a:effectLst>
              </a:rPr>
              <a:t>Education and Training are fundamental to total quality because they represent the best way to improve people on a continual bases.</a:t>
            </a:r>
          </a:p>
          <a:p>
            <a:pPr lvl="1" eaLnBrk="1" hangingPunct="1">
              <a:spcBef>
                <a:spcPct val="50000"/>
              </a:spcBef>
              <a:buFontTx/>
              <a:buChar char="•"/>
            </a:pPr>
            <a:r>
              <a:rPr lang="en-US" sz="3000" b="1" dirty="0">
                <a:solidFill>
                  <a:srgbClr val="0000FF"/>
                </a:solidFill>
                <a:effectLst>
                  <a:outerShdw blurRad="38100" dist="38100" dir="2700000" algn="tl">
                    <a:srgbClr val="000000">
                      <a:alpha val="43137"/>
                    </a:srgbClr>
                  </a:outerShdw>
                </a:effectLst>
              </a:rPr>
              <a:t>It is through education that people become knowledgeable and more trainable.</a:t>
            </a:r>
          </a:p>
          <a:p>
            <a:pPr lvl="1" eaLnBrk="1" hangingPunct="1">
              <a:spcBef>
                <a:spcPct val="50000"/>
              </a:spcBef>
              <a:buFontTx/>
              <a:buChar char="•"/>
            </a:pPr>
            <a:r>
              <a:rPr lang="en-US" sz="3000" b="1" dirty="0">
                <a:solidFill>
                  <a:srgbClr val="0000FF"/>
                </a:solidFill>
                <a:effectLst>
                  <a:outerShdw blurRad="38100" dist="38100" dir="2700000" algn="tl">
                    <a:srgbClr val="000000">
                      <a:alpha val="43137"/>
                    </a:srgbClr>
                  </a:outerShdw>
                </a:effectLst>
              </a:rPr>
              <a:t>It is through  training that people become more efficient, learn to work smarter, and safer.</a:t>
            </a:r>
            <a:r>
              <a:rPr lang="en-US" b="1" dirty="0">
                <a:solidFill>
                  <a:srgbClr val="0000FF"/>
                </a:solidFill>
                <a:effectLst>
                  <a:outerShdw blurRad="38100" dist="38100" dir="2700000" algn="tl">
                    <a:srgbClr val="000000">
                      <a:alpha val="43137"/>
                    </a:srgbClr>
                  </a:outerShdw>
                </a:effectLst>
              </a:rPr>
              <a:t> </a:t>
            </a:r>
          </a:p>
        </p:txBody>
      </p:sp>
      <p:pic>
        <p:nvPicPr>
          <p:cNvPr id="5" name="Picture 5" descr="C:\Users\Hughes\AppData\Local\Microsoft\Windows\Temporary Internet Files\Content.IE5\XE0VO39W\MC90018758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4196" y="216424"/>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6061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C52F159-DC6E-4C86-A49F-BD3239DEB17A}" type="slidenum">
              <a:rPr lang="en-US" sz="1400" smtClean="0"/>
              <a:pPr eaLnBrk="1" hangingPunct="1"/>
              <a:t>33</a:t>
            </a:fld>
            <a:endParaRPr lang="en-US" sz="1400" dirty="0" smtClean="0"/>
          </a:p>
        </p:txBody>
      </p:sp>
      <p:sp>
        <p:nvSpPr>
          <p:cNvPr id="65539" name="Rectangle 2"/>
          <p:cNvSpPr>
            <a:spLocks noGrp="1" noChangeArrowheads="1"/>
          </p:cNvSpPr>
          <p:nvPr>
            <p:ph type="title"/>
          </p:nvPr>
        </p:nvSpPr>
        <p:spPr/>
        <p:txBody>
          <a:bodyPr/>
          <a:lstStyle/>
          <a:p>
            <a:pPr eaLnBrk="1" hangingPunct="1"/>
            <a:r>
              <a:rPr lang="en-US" sz="4200" dirty="0" smtClean="0"/>
              <a:t>Education and Training Summary</a:t>
            </a:r>
          </a:p>
        </p:txBody>
      </p:sp>
      <p:sp>
        <p:nvSpPr>
          <p:cNvPr id="65540" name="Text Box 3"/>
          <p:cNvSpPr txBox="1">
            <a:spLocks noChangeArrowheads="1"/>
          </p:cNvSpPr>
          <p:nvPr/>
        </p:nvSpPr>
        <p:spPr bwMode="auto">
          <a:xfrm>
            <a:off x="838200" y="1676400"/>
            <a:ext cx="7467600"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indent="-223838"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457200" indent="-457200" eaLnBrk="1" hangingPunct="1">
              <a:spcBef>
                <a:spcPct val="50000"/>
              </a:spcBef>
              <a:buFont typeface="Arial" panose="020B0604020202020204" pitchFamily="34" charset="0"/>
              <a:buChar char="•"/>
            </a:pPr>
            <a:r>
              <a:rPr lang="en-US" sz="3000" b="1" dirty="0" smtClean="0">
                <a:solidFill>
                  <a:srgbClr val="0000FF"/>
                </a:solidFill>
                <a:effectLst>
                  <a:outerShdw blurRad="38100" dist="38100" dir="2700000" algn="tl">
                    <a:srgbClr val="000000">
                      <a:alpha val="43137"/>
                    </a:srgbClr>
                  </a:outerShdw>
                </a:effectLst>
              </a:rPr>
              <a:t>Todays ISE Technician needs to understand and embrace these concepts as they are to be a leading force in their organization to create consistency, or competence in a workforce.</a:t>
            </a:r>
          </a:p>
          <a:p>
            <a:pPr marL="457200" indent="-457200" eaLnBrk="1" hangingPunct="1">
              <a:spcBef>
                <a:spcPct val="50000"/>
              </a:spcBef>
              <a:buFont typeface="Arial" panose="020B0604020202020204" pitchFamily="34" charset="0"/>
              <a:buChar char="•"/>
            </a:pPr>
            <a:r>
              <a:rPr lang="en-US" sz="3000" b="1" dirty="0" smtClean="0">
                <a:solidFill>
                  <a:srgbClr val="FF0000"/>
                </a:solidFill>
                <a:effectLst>
                  <a:outerShdw blurRad="38100" dist="38100" dir="2700000" algn="tl">
                    <a:srgbClr val="000000">
                      <a:alpha val="43137"/>
                    </a:srgbClr>
                  </a:outerShdw>
                </a:effectLst>
              </a:rPr>
              <a:t>They will use teams and tools to both develop hypothesis of change and assure implementation of change…</a:t>
            </a:r>
          </a:p>
          <a:p>
            <a:pPr eaLnBrk="1" hangingPunct="1">
              <a:spcBef>
                <a:spcPct val="50000"/>
              </a:spcBef>
            </a:pPr>
            <a:endParaRPr lang="en-US" sz="3000" b="1" dirty="0">
              <a:solidFill>
                <a:srgbClr val="0000FF"/>
              </a:solidFill>
              <a:effectLst>
                <a:outerShdw blurRad="38100" dist="38100" dir="2700000" algn="tl">
                  <a:srgbClr val="000000">
                    <a:alpha val="43137"/>
                  </a:srgbClr>
                </a:outerShdw>
              </a:effectLst>
            </a:endParaRPr>
          </a:p>
        </p:txBody>
      </p:sp>
      <p:pic>
        <p:nvPicPr>
          <p:cNvPr id="5" name="Picture 5" descr="C:\Users\Hughes\AppData\Local\Microsoft\Windows\Temporary Internet Files\Content.IE5\XE0VO39W\MC90018758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4196" y="216424"/>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8218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26396"/>
            <a:ext cx="7772400" cy="1143000"/>
          </a:xfrm>
        </p:spPr>
        <p:txBody>
          <a:bodyPr/>
          <a:lstStyle/>
          <a:p>
            <a:r>
              <a:rPr lang="en-US" dirty="0" smtClean="0"/>
              <a:t>Teams</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34</a:t>
            </a:fld>
            <a:endParaRPr lang="en-US" dirty="0"/>
          </a:p>
        </p:txBody>
      </p:sp>
      <p:sp>
        <p:nvSpPr>
          <p:cNvPr id="4" name="TextBox 3"/>
          <p:cNvSpPr txBox="1"/>
          <p:nvPr/>
        </p:nvSpPr>
        <p:spPr>
          <a:xfrm>
            <a:off x="457200" y="1600200"/>
            <a:ext cx="8305800" cy="2492990"/>
          </a:xfrm>
          <a:prstGeom prst="rect">
            <a:avLst/>
          </a:prstGeom>
          <a:noFill/>
        </p:spPr>
        <p:txBody>
          <a:bodyPr wrap="square" rtlCol="0">
            <a:spAutoFit/>
          </a:bodyPr>
          <a:lstStyle/>
          <a:p>
            <a:r>
              <a:rPr lang="en-US" sz="2800" dirty="0" smtClean="0">
                <a:solidFill>
                  <a:srgbClr val="0000FF"/>
                </a:solidFill>
              </a:rPr>
              <a:t>By involving people, not driving, lashing or motivating them we have the better chance of implementation and sustaining change.</a:t>
            </a:r>
          </a:p>
          <a:p>
            <a:pPr marL="177800" indent="-177800">
              <a:buFont typeface="Arial" panose="020B0604020202020204" pitchFamily="34" charset="0"/>
              <a:buChar char="•"/>
            </a:pPr>
            <a:r>
              <a:rPr lang="en-US" dirty="0" smtClean="0">
                <a:solidFill>
                  <a:srgbClr val="0000FF"/>
                </a:solidFill>
                <a:effectLst>
                  <a:outerShdw blurRad="38100" dist="38100" dir="2700000" algn="tl">
                    <a:srgbClr val="000000">
                      <a:alpha val="43137"/>
                    </a:srgbClr>
                  </a:outerShdw>
                </a:effectLst>
              </a:rPr>
              <a:t>First explain the problem</a:t>
            </a:r>
          </a:p>
          <a:p>
            <a:pPr marL="177800" indent="-177800">
              <a:buFont typeface="Arial" panose="020B0604020202020204" pitchFamily="34" charset="0"/>
              <a:buChar char="•"/>
            </a:pPr>
            <a:r>
              <a:rPr lang="en-US" dirty="0" smtClean="0">
                <a:solidFill>
                  <a:srgbClr val="0000FF"/>
                </a:solidFill>
                <a:effectLst>
                  <a:outerShdw blurRad="38100" dist="38100" dir="2700000" algn="tl">
                    <a:srgbClr val="000000">
                      <a:alpha val="43137"/>
                    </a:srgbClr>
                  </a:outerShdw>
                </a:effectLst>
              </a:rPr>
              <a:t>Second ask them causes of the problem or Why it is happening.</a:t>
            </a:r>
          </a:p>
          <a:p>
            <a:pPr marL="177800" indent="-177800">
              <a:buFont typeface="Arial" panose="020B0604020202020204" pitchFamily="34" charset="0"/>
              <a:buChar char="•"/>
            </a:pPr>
            <a:r>
              <a:rPr lang="en-US" dirty="0" smtClean="0">
                <a:solidFill>
                  <a:srgbClr val="0000FF"/>
                </a:solidFill>
                <a:effectLst>
                  <a:outerShdw blurRad="38100" dist="38100" dir="2700000" algn="tl">
                    <a:srgbClr val="000000">
                      <a:alpha val="43137"/>
                    </a:srgbClr>
                  </a:outerShdw>
                </a:effectLst>
              </a:rPr>
              <a:t>Third ask the for solutions…</a:t>
            </a:r>
            <a:endParaRPr lang="en-US" dirty="0">
              <a:solidFill>
                <a:srgbClr val="0000FF"/>
              </a:solidFill>
              <a:effectLst>
                <a:outerShdw blurRad="38100" dist="38100" dir="2700000" algn="tl">
                  <a:srgbClr val="000000">
                    <a:alpha val="43137"/>
                  </a:srgbClr>
                </a:outerShdw>
              </a:effectLst>
            </a:endParaRPr>
          </a:p>
        </p:txBody>
      </p:sp>
      <p:sp>
        <p:nvSpPr>
          <p:cNvPr id="5" name="TextBox 4"/>
          <p:cNvSpPr txBox="1"/>
          <p:nvPr/>
        </p:nvSpPr>
        <p:spPr>
          <a:xfrm>
            <a:off x="533400" y="4226699"/>
            <a:ext cx="8077200" cy="1938992"/>
          </a:xfrm>
          <a:prstGeom prst="rect">
            <a:avLst/>
          </a:prstGeom>
          <a:noFill/>
        </p:spPr>
        <p:txBody>
          <a:bodyPr wrap="square" rtlCol="0">
            <a:spAutoFit/>
          </a:bodyPr>
          <a:lstStyle/>
          <a:p>
            <a:r>
              <a:rPr lang="en-US" b="1" dirty="0" smtClean="0">
                <a:solidFill>
                  <a:srgbClr val="FF0000"/>
                </a:solidFill>
              </a:rPr>
              <a:t>These three simple steps when done correctly will assure involvement. Then using a tried and true format and quality tools we assure success and we will define success as anything that improves safety, the work environment, the bottom line, quality or performance, etc.</a:t>
            </a:r>
            <a:endParaRPr lang="en-US" b="1" dirty="0">
              <a:solidFill>
                <a:srgbClr val="FF0000"/>
              </a:solidFill>
            </a:endParaRPr>
          </a:p>
        </p:txBody>
      </p:sp>
    </p:spTree>
    <p:extLst>
      <p:ext uri="{BB962C8B-B14F-4D97-AF65-F5344CB8AC3E}">
        <p14:creationId xmlns:p14="http://schemas.microsoft.com/office/powerpoint/2010/main" val="35024223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9056FF42-63BD-4067-89F1-6E6FFCAA3882}" type="slidenum">
              <a:rPr lang="en-US" altLang="en-US"/>
              <a:pPr/>
              <a:t>35</a:t>
            </a:fld>
            <a:endParaRPr lang="en-US" altLang="en-US" dirty="0"/>
          </a:p>
        </p:txBody>
      </p:sp>
      <p:pic>
        <p:nvPicPr>
          <p:cNvPr id="68616" name="Picture 8" descr="PDCA Cycle Plan Col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676400"/>
            <a:ext cx="3989388" cy="4191000"/>
          </a:xfrm>
          <a:prstGeom prst="rect">
            <a:avLst/>
          </a:prstGeom>
          <a:noFill/>
          <a:extLst>
            <a:ext uri="{909E8E84-426E-40DD-AFC4-6F175D3DCCD1}">
              <a14:hiddenFill xmlns:a14="http://schemas.microsoft.com/office/drawing/2010/main">
                <a:solidFill>
                  <a:srgbClr val="FFFFFF"/>
                </a:solidFill>
              </a14:hiddenFill>
            </a:ext>
          </a:extLst>
        </p:spPr>
      </p:pic>
      <p:sp>
        <p:nvSpPr>
          <p:cNvPr id="68610" name="Rectangle 2"/>
          <p:cNvSpPr>
            <a:spLocks noGrp="1" noChangeArrowheads="1"/>
          </p:cNvSpPr>
          <p:nvPr>
            <p:ph type="title"/>
          </p:nvPr>
        </p:nvSpPr>
        <p:spPr>
          <a:xfrm>
            <a:off x="457200" y="228600"/>
            <a:ext cx="7772400" cy="1143000"/>
          </a:xfrm>
        </p:spPr>
        <p:txBody>
          <a:bodyPr/>
          <a:lstStyle/>
          <a:p>
            <a:pPr algn="l"/>
            <a:r>
              <a:rPr lang="en-US" altLang="en-US" sz="4000" dirty="0"/>
              <a:t>PDSA is a System Approach to Continuous Improvement</a:t>
            </a:r>
          </a:p>
        </p:txBody>
      </p:sp>
      <p:sp>
        <p:nvSpPr>
          <p:cNvPr id="68612" name="Text Box 4"/>
          <p:cNvSpPr txBox="1">
            <a:spLocks noChangeArrowheads="1"/>
          </p:cNvSpPr>
          <p:nvPr/>
        </p:nvSpPr>
        <p:spPr bwMode="auto">
          <a:xfrm>
            <a:off x="4953000" y="1447800"/>
            <a:ext cx="3581400" cy="4718215"/>
          </a:xfrm>
          <a:prstGeom prst="rect">
            <a:avLst/>
          </a:prstGeom>
          <a:solidFill>
            <a:srgbClr val="FFFFCC"/>
          </a:solidFill>
          <a:ln w="76200" cmpd="tri">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a:lnSpc>
                <a:spcPct val="90000"/>
              </a:lnSpc>
              <a:spcBef>
                <a:spcPct val="50000"/>
              </a:spcBef>
            </a:pPr>
            <a:r>
              <a:rPr lang="en-US" altLang="en-US" sz="1800" b="1" dirty="0">
                <a:solidFill>
                  <a:srgbClr val="0000FF"/>
                </a:solidFill>
              </a:rPr>
              <a:t>PLAN INCLUDES:</a:t>
            </a:r>
          </a:p>
          <a:p>
            <a:pPr>
              <a:lnSpc>
                <a:spcPct val="90000"/>
              </a:lnSpc>
              <a:spcBef>
                <a:spcPct val="50000"/>
              </a:spcBef>
              <a:buFontTx/>
              <a:buAutoNum type="arabicPeriod"/>
            </a:pPr>
            <a:r>
              <a:rPr lang="en-US" altLang="en-US" sz="1800" b="1" dirty="0">
                <a:solidFill>
                  <a:srgbClr val="0000FF"/>
                </a:solidFill>
              </a:rPr>
              <a:t>Identify the output</a:t>
            </a:r>
          </a:p>
          <a:p>
            <a:pPr>
              <a:lnSpc>
                <a:spcPct val="90000"/>
              </a:lnSpc>
              <a:spcBef>
                <a:spcPct val="50000"/>
              </a:spcBef>
              <a:buFontTx/>
              <a:buAutoNum type="arabicPeriod"/>
            </a:pPr>
            <a:r>
              <a:rPr lang="en-US" altLang="en-US" sz="1800" b="1" dirty="0">
                <a:solidFill>
                  <a:srgbClr val="0000FF"/>
                </a:solidFill>
              </a:rPr>
              <a:t>Identify the customer</a:t>
            </a:r>
          </a:p>
          <a:p>
            <a:pPr>
              <a:lnSpc>
                <a:spcPct val="90000"/>
              </a:lnSpc>
              <a:spcBef>
                <a:spcPct val="50000"/>
              </a:spcBef>
              <a:buFontTx/>
              <a:buAutoNum type="arabicPeriod"/>
            </a:pPr>
            <a:r>
              <a:rPr lang="en-US" altLang="en-US" sz="1800" b="1" dirty="0">
                <a:solidFill>
                  <a:srgbClr val="0000FF"/>
                </a:solidFill>
              </a:rPr>
              <a:t>Identify customer requirements</a:t>
            </a:r>
          </a:p>
          <a:p>
            <a:pPr>
              <a:lnSpc>
                <a:spcPct val="90000"/>
              </a:lnSpc>
              <a:spcBef>
                <a:spcPct val="50000"/>
              </a:spcBef>
              <a:buFontTx/>
              <a:buAutoNum type="arabicPeriod"/>
            </a:pPr>
            <a:r>
              <a:rPr lang="en-US" altLang="en-US" sz="1800" b="1" dirty="0">
                <a:solidFill>
                  <a:srgbClr val="0000FF"/>
                </a:solidFill>
              </a:rPr>
              <a:t>Identify inputs</a:t>
            </a:r>
          </a:p>
          <a:p>
            <a:pPr>
              <a:lnSpc>
                <a:spcPct val="90000"/>
              </a:lnSpc>
              <a:spcBef>
                <a:spcPct val="50000"/>
              </a:spcBef>
              <a:buFontTx/>
              <a:buAutoNum type="arabicPeriod"/>
            </a:pPr>
            <a:r>
              <a:rPr lang="en-US" altLang="en-US" sz="1800" b="1" dirty="0">
                <a:solidFill>
                  <a:srgbClr val="0000FF"/>
                </a:solidFill>
              </a:rPr>
              <a:t>Identify Steps in the process</a:t>
            </a:r>
          </a:p>
          <a:p>
            <a:pPr>
              <a:lnSpc>
                <a:spcPct val="90000"/>
              </a:lnSpc>
              <a:spcBef>
                <a:spcPct val="50000"/>
              </a:spcBef>
              <a:buFontTx/>
              <a:buAutoNum type="arabicPeriod"/>
            </a:pPr>
            <a:r>
              <a:rPr lang="en-US" altLang="en-US" sz="1800" b="1" dirty="0">
                <a:solidFill>
                  <a:srgbClr val="0000FF"/>
                </a:solidFill>
              </a:rPr>
              <a:t>Select measurements</a:t>
            </a:r>
          </a:p>
          <a:p>
            <a:pPr>
              <a:lnSpc>
                <a:spcPct val="90000"/>
              </a:lnSpc>
              <a:spcBef>
                <a:spcPct val="50000"/>
              </a:spcBef>
              <a:buFontTx/>
              <a:buAutoNum type="arabicPeriod"/>
            </a:pPr>
            <a:r>
              <a:rPr lang="en-US" altLang="en-US" sz="1800" b="1" dirty="0">
                <a:solidFill>
                  <a:srgbClr val="0000FF"/>
                </a:solidFill>
              </a:rPr>
              <a:t>Determine process capabilities</a:t>
            </a:r>
          </a:p>
          <a:p>
            <a:pPr>
              <a:lnSpc>
                <a:spcPct val="90000"/>
              </a:lnSpc>
              <a:spcBef>
                <a:spcPct val="50000"/>
              </a:spcBef>
              <a:buFontTx/>
              <a:buAutoNum type="arabicPeriod"/>
            </a:pPr>
            <a:r>
              <a:rPr lang="en-US" altLang="en-US" sz="1800" b="1" dirty="0">
                <a:solidFill>
                  <a:srgbClr val="0000FF"/>
                </a:solidFill>
              </a:rPr>
              <a:t>Identify and select problem</a:t>
            </a:r>
          </a:p>
          <a:p>
            <a:pPr>
              <a:lnSpc>
                <a:spcPct val="90000"/>
              </a:lnSpc>
              <a:spcBef>
                <a:spcPct val="50000"/>
              </a:spcBef>
              <a:buFontTx/>
              <a:buAutoNum type="arabicPeriod"/>
            </a:pPr>
            <a:r>
              <a:rPr lang="en-US" altLang="en-US" sz="1800" b="1" dirty="0">
                <a:solidFill>
                  <a:srgbClr val="0000FF"/>
                </a:solidFill>
              </a:rPr>
              <a:t>Analysis Problem</a:t>
            </a:r>
          </a:p>
          <a:p>
            <a:pPr>
              <a:lnSpc>
                <a:spcPct val="90000"/>
              </a:lnSpc>
              <a:spcBef>
                <a:spcPct val="50000"/>
              </a:spcBef>
              <a:buFontTx/>
              <a:buAutoNum type="arabicPeriod"/>
            </a:pPr>
            <a:r>
              <a:rPr lang="en-US" altLang="en-US" sz="1800" b="1" dirty="0">
                <a:solidFill>
                  <a:srgbClr val="0000FF"/>
                </a:solidFill>
              </a:rPr>
              <a:t>Generate potential solution</a:t>
            </a:r>
          </a:p>
        </p:txBody>
      </p:sp>
      <p:pic>
        <p:nvPicPr>
          <p:cNvPr id="6" name="Picture 5" descr="C:\Users\Hughes\AppData\Local\Microsoft\Windows\Temporary Internet Files\Content.IE5\XE0VO39W\MC900187587[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4196" y="216424"/>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240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p:txBody>
          <a:bodyPr/>
          <a:lstStyle/>
          <a:p>
            <a:fld id="{E575167B-87C9-434F-A5B3-B2119CF22B4F}" type="slidenum">
              <a:rPr lang="en-US" altLang="en-US"/>
              <a:pPr/>
              <a:t>36</a:t>
            </a:fld>
            <a:endParaRPr lang="en-US" altLang="en-US" dirty="0"/>
          </a:p>
        </p:txBody>
      </p:sp>
      <p:sp>
        <p:nvSpPr>
          <p:cNvPr id="77826" name="Rectangle 2"/>
          <p:cNvSpPr>
            <a:spLocks noGrp="1" noChangeArrowheads="1"/>
          </p:cNvSpPr>
          <p:nvPr>
            <p:ph type="title"/>
          </p:nvPr>
        </p:nvSpPr>
        <p:spPr>
          <a:xfrm>
            <a:off x="457200" y="228600"/>
            <a:ext cx="7772400" cy="1143000"/>
          </a:xfrm>
        </p:spPr>
        <p:txBody>
          <a:bodyPr/>
          <a:lstStyle/>
          <a:p>
            <a:pPr algn="l"/>
            <a:r>
              <a:rPr lang="en-US" altLang="en-US" sz="4000" dirty="0"/>
              <a:t>PDSA is a System Approach to Continuous Improvement</a:t>
            </a:r>
          </a:p>
        </p:txBody>
      </p:sp>
      <p:sp>
        <p:nvSpPr>
          <p:cNvPr id="77828" name="Text Box 4"/>
          <p:cNvSpPr txBox="1">
            <a:spLocks noChangeArrowheads="1"/>
          </p:cNvSpPr>
          <p:nvPr/>
        </p:nvSpPr>
        <p:spPr bwMode="auto">
          <a:xfrm>
            <a:off x="533400" y="1600200"/>
            <a:ext cx="3962400" cy="4821238"/>
          </a:xfrm>
          <a:prstGeom prst="rect">
            <a:avLst/>
          </a:prstGeom>
          <a:solidFill>
            <a:srgbClr val="FFFFCC"/>
          </a:solidFill>
          <a:ln w="76200" cmpd="tri">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400">
                <a:solidFill>
                  <a:schemeClr val="tx1"/>
                </a:solidFill>
                <a:latin typeface="Times New Roman" pitchFamily="18" charset="0"/>
              </a:defRPr>
            </a:lvl1pPr>
            <a:lvl2pPr marL="971550" indent="-457200">
              <a:defRPr sz="2400">
                <a:solidFill>
                  <a:schemeClr val="tx1"/>
                </a:solidFill>
                <a:latin typeface="Times New Roman" pitchFamily="18" charset="0"/>
              </a:defRPr>
            </a:lvl2pPr>
            <a:lvl3pPr marL="1543050" indent="-457200">
              <a:defRPr sz="2400">
                <a:solidFill>
                  <a:schemeClr val="tx1"/>
                </a:solidFill>
                <a:latin typeface="Times New Roman" pitchFamily="18" charset="0"/>
              </a:defRPr>
            </a:lvl3pPr>
            <a:lvl4pPr marL="2114550" indent="-457200">
              <a:defRPr sz="2400">
                <a:solidFill>
                  <a:schemeClr val="tx1"/>
                </a:solidFill>
                <a:latin typeface="Times New Roman" pitchFamily="18" charset="0"/>
              </a:defRPr>
            </a:lvl4pPr>
            <a:lvl5pPr marL="2686050" indent="-457200">
              <a:defRPr sz="2400">
                <a:solidFill>
                  <a:schemeClr val="tx1"/>
                </a:solidFill>
                <a:latin typeface="Times New Roman" pitchFamily="18" charset="0"/>
              </a:defRPr>
            </a:lvl5pPr>
            <a:lvl6pPr marL="3143250" indent="-457200" fontAlgn="base">
              <a:spcBef>
                <a:spcPct val="0"/>
              </a:spcBef>
              <a:spcAft>
                <a:spcPct val="0"/>
              </a:spcAft>
              <a:defRPr sz="2400">
                <a:solidFill>
                  <a:schemeClr val="tx1"/>
                </a:solidFill>
                <a:latin typeface="Times New Roman" pitchFamily="18" charset="0"/>
              </a:defRPr>
            </a:lvl6pPr>
            <a:lvl7pPr marL="3600450" indent="-457200" fontAlgn="base">
              <a:spcBef>
                <a:spcPct val="0"/>
              </a:spcBef>
              <a:spcAft>
                <a:spcPct val="0"/>
              </a:spcAft>
              <a:defRPr sz="2400">
                <a:solidFill>
                  <a:schemeClr val="tx1"/>
                </a:solidFill>
                <a:latin typeface="Times New Roman" pitchFamily="18" charset="0"/>
              </a:defRPr>
            </a:lvl7pPr>
            <a:lvl8pPr marL="4057650" indent="-457200" fontAlgn="base">
              <a:spcBef>
                <a:spcPct val="0"/>
              </a:spcBef>
              <a:spcAft>
                <a:spcPct val="0"/>
              </a:spcAft>
              <a:defRPr sz="2400">
                <a:solidFill>
                  <a:schemeClr val="tx1"/>
                </a:solidFill>
                <a:latin typeface="Times New Roman" pitchFamily="18" charset="0"/>
              </a:defRPr>
            </a:lvl8pPr>
            <a:lvl9pPr marL="4514850" indent="-457200" fontAlgn="base">
              <a:spcBef>
                <a:spcPct val="0"/>
              </a:spcBef>
              <a:spcAft>
                <a:spcPct val="0"/>
              </a:spcAft>
              <a:defRPr sz="2400">
                <a:solidFill>
                  <a:schemeClr val="tx1"/>
                </a:solidFill>
                <a:latin typeface="Times New Roman" pitchFamily="18" charset="0"/>
              </a:defRPr>
            </a:lvl9pPr>
          </a:lstStyle>
          <a:p>
            <a:pPr>
              <a:lnSpc>
                <a:spcPct val="90000"/>
              </a:lnSpc>
              <a:spcBef>
                <a:spcPct val="50000"/>
              </a:spcBef>
            </a:pPr>
            <a:r>
              <a:rPr lang="en-US" altLang="en-US" sz="1800" b="1" dirty="0"/>
              <a:t>DO INCLUDES:</a:t>
            </a:r>
          </a:p>
          <a:p>
            <a:pPr>
              <a:lnSpc>
                <a:spcPct val="90000"/>
              </a:lnSpc>
              <a:spcBef>
                <a:spcPct val="50000"/>
              </a:spcBef>
              <a:buFontTx/>
              <a:buAutoNum type="arabicPeriod" startAt="11"/>
            </a:pPr>
            <a:r>
              <a:rPr lang="en-US" altLang="en-US" sz="1800" dirty="0"/>
              <a:t>Select and plan to test the solution.</a:t>
            </a:r>
          </a:p>
          <a:p>
            <a:pPr>
              <a:lnSpc>
                <a:spcPct val="90000"/>
              </a:lnSpc>
              <a:spcBef>
                <a:spcPct val="50000"/>
              </a:spcBef>
            </a:pPr>
            <a:r>
              <a:rPr lang="en-US" altLang="en-US" sz="1800" dirty="0"/>
              <a:t>	This is transforming the theory into performance steps to accomplish an improvement.</a:t>
            </a:r>
          </a:p>
          <a:p>
            <a:pPr>
              <a:lnSpc>
                <a:spcPct val="90000"/>
              </a:lnSpc>
              <a:spcBef>
                <a:spcPct val="50000"/>
              </a:spcBef>
            </a:pPr>
            <a:r>
              <a:rPr lang="en-US" altLang="en-US" sz="1800" dirty="0"/>
              <a:t>	</a:t>
            </a:r>
            <a:r>
              <a:rPr lang="en-US" altLang="en-US" sz="1800" b="1" i="1" dirty="0">
                <a:solidFill>
                  <a:schemeClr val="accent2"/>
                </a:solidFill>
              </a:rPr>
              <a:t>Improvement is the elimination or closing the gap between our baseline, the “AS Is,” and the “Desired” performance level. </a:t>
            </a:r>
          </a:p>
          <a:p>
            <a:pPr>
              <a:lnSpc>
                <a:spcPct val="90000"/>
              </a:lnSpc>
              <a:spcBef>
                <a:spcPct val="50000"/>
              </a:spcBef>
            </a:pPr>
            <a:r>
              <a:rPr lang="en-US" altLang="en-US" sz="1800" dirty="0"/>
              <a:t>	Planning includes developing measurements to assess the key performance output variables or KPOVs.  </a:t>
            </a:r>
          </a:p>
          <a:p>
            <a:pPr>
              <a:lnSpc>
                <a:spcPct val="90000"/>
              </a:lnSpc>
              <a:spcBef>
                <a:spcPct val="50000"/>
              </a:spcBef>
            </a:pPr>
            <a:r>
              <a:rPr lang="en-US" altLang="en-US" sz="1800" dirty="0"/>
              <a:t>	</a:t>
            </a:r>
            <a:r>
              <a:rPr lang="en-US" altLang="en-US" sz="1800" b="1" i="1" dirty="0">
                <a:solidFill>
                  <a:srgbClr val="0000FF"/>
                </a:solidFill>
              </a:rPr>
              <a:t>Report;</a:t>
            </a:r>
            <a:r>
              <a:rPr lang="en-US" altLang="en-US" sz="1800" dirty="0">
                <a:solidFill>
                  <a:srgbClr val="0000FF"/>
                </a:solidFill>
              </a:rPr>
              <a:t> </a:t>
            </a:r>
            <a:r>
              <a:rPr lang="en-US" altLang="en-US" sz="1800" dirty="0"/>
              <a:t>then implement the solution on a test basis. This stage is closely monitored and measured</a:t>
            </a:r>
          </a:p>
        </p:txBody>
      </p:sp>
      <p:pic>
        <p:nvPicPr>
          <p:cNvPr id="77832" name="Picture 8" descr="PDCA Cycle Do Col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600200"/>
            <a:ext cx="3851275" cy="4038600"/>
          </a:xfrm>
          <a:prstGeom prst="rect">
            <a:avLst/>
          </a:prstGeom>
          <a:noFill/>
          <a:extLst>
            <a:ext uri="{909E8E84-426E-40DD-AFC4-6F175D3DCCD1}">
              <a14:hiddenFill xmlns:a14="http://schemas.microsoft.com/office/drawing/2010/main">
                <a:solidFill>
                  <a:srgbClr val="FFFFFF"/>
                </a:solidFill>
              </a14:hiddenFill>
            </a:ext>
          </a:extLst>
        </p:spPr>
      </p:pic>
      <p:sp>
        <p:nvSpPr>
          <p:cNvPr id="77834" name="Text Box 10"/>
          <p:cNvSpPr txBox="1">
            <a:spLocks noChangeArrowheads="1"/>
          </p:cNvSpPr>
          <p:nvPr/>
        </p:nvSpPr>
        <p:spPr bwMode="auto">
          <a:xfrm>
            <a:off x="4953000" y="54102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dirty="0"/>
          </a:p>
        </p:txBody>
      </p:sp>
      <p:sp>
        <p:nvSpPr>
          <p:cNvPr id="77835" name="Text Box 11"/>
          <p:cNvSpPr txBox="1">
            <a:spLocks noChangeArrowheads="1"/>
          </p:cNvSpPr>
          <p:nvPr/>
        </p:nvSpPr>
        <p:spPr bwMode="auto">
          <a:xfrm>
            <a:off x="5029200" y="5410200"/>
            <a:ext cx="1066800" cy="406400"/>
          </a:xfrm>
          <a:prstGeom prst="rect">
            <a:avLst/>
          </a:prstGeom>
          <a:solidFill>
            <a:srgbClr val="FFFF66"/>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000" b="1" i="1" dirty="0">
                <a:solidFill>
                  <a:schemeClr val="accent2"/>
                </a:solidFill>
              </a:rPr>
              <a:t>Report</a:t>
            </a:r>
          </a:p>
        </p:txBody>
      </p:sp>
      <p:sp>
        <p:nvSpPr>
          <p:cNvPr id="77836" name="Text Box 12"/>
          <p:cNvSpPr txBox="1">
            <a:spLocks noChangeArrowheads="1"/>
          </p:cNvSpPr>
          <p:nvPr/>
        </p:nvSpPr>
        <p:spPr bwMode="auto">
          <a:xfrm>
            <a:off x="4648200" y="5857875"/>
            <a:ext cx="3352800"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50000"/>
              </a:spcBef>
            </a:pPr>
            <a:r>
              <a:rPr lang="en-US" altLang="en-US" sz="1800" b="1" i="1" u="sng" dirty="0">
                <a:solidFill>
                  <a:schemeClr val="accent2"/>
                </a:solidFill>
                <a:effectLst>
                  <a:outerShdw blurRad="38100" dist="38100" dir="2700000" algn="tl">
                    <a:srgbClr val="000000"/>
                  </a:outerShdw>
                </a:effectLst>
              </a:rPr>
              <a:t>This is a Communication Point</a:t>
            </a:r>
            <a:endParaRPr lang="en-US" altLang="en-US" sz="1800" dirty="0"/>
          </a:p>
        </p:txBody>
      </p:sp>
      <p:pic>
        <p:nvPicPr>
          <p:cNvPr id="9" name="Picture 5" descr="C:\Users\Hughes\AppData\Local\Microsoft\Windows\Temporary Internet Files\Content.IE5\XE0VO39W\MC900187587[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4196" y="216424"/>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26257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5"/>
          <p:cNvSpPr>
            <a:spLocks noGrp="1"/>
          </p:cNvSpPr>
          <p:nvPr>
            <p:ph type="sldNum" sz="quarter" idx="12"/>
          </p:nvPr>
        </p:nvSpPr>
        <p:spPr/>
        <p:txBody>
          <a:bodyPr/>
          <a:lstStyle/>
          <a:p>
            <a:fld id="{46A9A3AA-485D-495F-B9AC-4727545366F8}" type="slidenum">
              <a:rPr lang="en-US" altLang="en-US"/>
              <a:pPr/>
              <a:t>37</a:t>
            </a:fld>
            <a:endParaRPr lang="en-US" altLang="en-US" dirty="0"/>
          </a:p>
        </p:txBody>
      </p:sp>
      <p:sp>
        <p:nvSpPr>
          <p:cNvPr id="88066" name="Rectangle 2"/>
          <p:cNvSpPr>
            <a:spLocks noGrp="1" noChangeArrowheads="1"/>
          </p:cNvSpPr>
          <p:nvPr>
            <p:ph type="title"/>
          </p:nvPr>
        </p:nvSpPr>
        <p:spPr>
          <a:xfrm>
            <a:off x="457200" y="228600"/>
            <a:ext cx="7772400" cy="1143000"/>
          </a:xfrm>
        </p:spPr>
        <p:txBody>
          <a:bodyPr/>
          <a:lstStyle/>
          <a:p>
            <a:pPr algn="l"/>
            <a:r>
              <a:rPr lang="en-US" altLang="en-US" sz="4000" dirty="0"/>
              <a:t>PDSA is a System Approach to Continuous Improvement</a:t>
            </a:r>
          </a:p>
        </p:txBody>
      </p:sp>
      <p:sp>
        <p:nvSpPr>
          <p:cNvPr id="88067" name="Text Box 3"/>
          <p:cNvSpPr txBox="1">
            <a:spLocks noChangeArrowheads="1"/>
          </p:cNvSpPr>
          <p:nvPr/>
        </p:nvSpPr>
        <p:spPr bwMode="auto">
          <a:xfrm>
            <a:off x="685800" y="1600200"/>
            <a:ext cx="3810000" cy="2834622"/>
          </a:xfrm>
          <a:prstGeom prst="rect">
            <a:avLst/>
          </a:prstGeom>
          <a:solidFill>
            <a:srgbClr val="FFFFCC"/>
          </a:solidFill>
          <a:ln w="76200" cmpd="tri">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977900" indent="-457200">
              <a:defRPr sz="2400">
                <a:solidFill>
                  <a:schemeClr val="tx1"/>
                </a:solidFill>
                <a:latin typeface="Times New Roman" pitchFamily="18" charset="0"/>
              </a:defRPr>
            </a:lvl2pPr>
            <a:lvl3pPr marL="1549400" indent="-457200">
              <a:defRPr sz="2400">
                <a:solidFill>
                  <a:schemeClr val="tx1"/>
                </a:solidFill>
                <a:latin typeface="Times New Roman" pitchFamily="18" charset="0"/>
              </a:defRPr>
            </a:lvl3pPr>
            <a:lvl4pPr marL="2120900" indent="-457200">
              <a:defRPr sz="2400">
                <a:solidFill>
                  <a:schemeClr val="tx1"/>
                </a:solidFill>
                <a:latin typeface="Times New Roman" pitchFamily="18" charset="0"/>
              </a:defRPr>
            </a:lvl4pPr>
            <a:lvl5pPr marL="2692400" indent="-457200">
              <a:defRPr sz="2400">
                <a:solidFill>
                  <a:schemeClr val="tx1"/>
                </a:solidFill>
                <a:latin typeface="Times New Roman" pitchFamily="18" charset="0"/>
              </a:defRPr>
            </a:lvl5pPr>
            <a:lvl6pPr marL="3149600" indent="-457200" fontAlgn="base">
              <a:spcBef>
                <a:spcPct val="0"/>
              </a:spcBef>
              <a:spcAft>
                <a:spcPct val="0"/>
              </a:spcAft>
              <a:defRPr sz="2400">
                <a:solidFill>
                  <a:schemeClr val="tx1"/>
                </a:solidFill>
                <a:latin typeface="Times New Roman" pitchFamily="18" charset="0"/>
              </a:defRPr>
            </a:lvl6pPr>
            <a:lvl7pPr marL="3606800" indent="-457200" fontAlgn="base">
              <a:spcBef>
                <a:spcPct val="0"/>
              </a:spcBef>
              <a:spcAft>
                <a:spcPct val="0"/>
              </a:spcAft>
              <a:defRPr sz="2400">
                <a:solidFill>
                  <a:schemeClr val="tx1"/>
                </a:solidFill>
                <a:latin typeface="Times New Roman" pitchFamily="18" charset="0"/>
              </a:defRPr>
            </a:lvl7pPr>
            <a:lvl8pPr marL="4064000" indent="-457200" fontAlgn="base">
              <a:spcBef>
                <a:spcPct val="0"/>
              </a:spcBef>
              <a:spcAft>
                <a:spcPct val="0"/>
              </a:spcAft>
              <a:defRPr sz="2400">
                <a:solidFill>
                  <a:schemeClr val="tx1"/>
                </a:solidFill>
                <a:latin typeface="Times New Roman" pitchFamily="18" charset="0"/>
              </a:defRPr>
            </a:lvl8pPr>
            <a:lvl9pPr marL="4521200" indent="-457200" fontAlgn="base">
              <a:spcBef>
                <a:spcPct val="0"/>
              </a:spcBef>
              <a:spcAft>
                <a:spcPct val="0"/>
              </a:spcAft>
              <a:defRPr sz="2400">
                <a:solidFill>
                  <a:schemeClr val="tx1"/>
                </a:solidFill>
                <a:latin typeface="Times New Roman" pitchFamily="18" charset="0"/>
              </a:defRPr>
            </a:lvl9pPr>
          </a:lstStyle>
          <a:p>
            <a:pPr>
              <a:lnSpc>
                <a:spcPct val="90000"/>
              </a:lnSpc>
              <a:spcBef>
                <a:spcPct val="50000"/>
              </a:spcBef>
            </a:pPr>
            <a:r>
              <a:rPr lang="en-US" altLang="en-US" sz="1800" b="1" dirty="0"/>
              <a:t>DO INCLUDES:</a:t>
            </a:r>
          </a:p>
          <a:p>
            <a:r>
              <a:rPr lang="en-US" altLang="en-US" sz="1800" b="1" dirty="0"/>
              <a:t>After selecting and planning, but before implementing. the team should communicate or better yet make a presentation to management at this point.</a:t>
            </a:r>
            <a:r>
              <a:rPr lang="en-US" altLang="en-US" sz="1800" dirty="0"/>
              <a:t> </a:t>
            </a:r>
          </a:p>
          <a:p>
            <a:endParaRPr lang="en-US" altLang="en-US" sz="1000" dirty="0"/>
          </a:p>
          <a:p>
            <a:endParaRPr lang="en-US" altLang="en-US" sz="800" b="1" dirty="0">
              <a:solidFill>
                <a:schemeClr val="accent2"/>
              </a:solidFill>
            </a:endParaRPr>
          </a:p>
          <a:p>
            <a:r>
              <a:rPr lang="en-US" altLang="en-US" sz="1800" b="1" dirty="0">
                <a:solidFill>
                  <a:schemeClr val="accent2"/>
                </a:solidFill>
              </a:rPr>
              <a:t>We also need to communicate to those who will be affected by the pilot test.</a:t>
            </a:r>
          </a:p>
        </p:txBody>
      </p:sp>
      <p:pic>
        <p:nvPicPr>
          <p:cNvPr id="88068" name="Picture 4" descr="PDCA Cycle Do Col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600200"/>
            <a:ext cx="3851275" cy="4038600"/>
          </a:xfrm>
          <a:prstGeom prst="rect">
            <a:avLst/>
          </a:prstGeom>
          <a:noFill/>
          <a:extLst>
            <a:ext uri="{909E8E84-426E-40DD-AFC4-6F175D3DCCD1}">
              <a14:hiddenFill xmlns:a14="http://schemas.microsoft.com/office/drawing/2010/main">
                <a:solidFill>
                  <a:srgbClr val="FFFFFF"/>
                </a:solidFill>
              </a14:hiddenFill>
            </a:ext>
          </a:extLst>
        </p:spPr>
      </p:pic>
      <p:sp>
        <p:nvSpPr>
          <p:cNvPr id="88069" name="Text Box 5"/>
          <p:cNvSpPr txBox="1">
            <a:spLocks noChangeArrowheads="1"/>
          </p:cNvSpPr>
          <p:nvPr/>
        </p:nvSpPr>
        <p:spPr bwMode="auto">
          <a:xfrm>
            <a:off x="4724400" y="5715000"/>
            <a:ext cx="411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sz="1800" dirty="0"/>
          </a:p>
        </p:txBody>
      </p:sp>
      <p:sp>
        <p:nvSpPr>
          <p:cNvPr id="88070" name="Text Box 6"/>
          <p:cNvSpPr txBox="1">
            <a:spLocks noChangeArrowheads="1"/>
          </p:cNvSpPr>
          <p:nvPr/>
        </p:nvSpPr>
        <p:spPr bwMode="auto">
          <a:xfrm>
            <a:off x="5029200" y="5410200"/>
            <a:ext cx="1066800" cy="406400"/>
          </a:xfrm>
          <a:prstGeom prst="rect">
            <a:avLst/>
          </a:prstGeom>
          <a:solidFill>
            <a:srgbClr val="FFFF66"/>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000" b="1" i="1" dirty="0">
                <a:solidFill>
                  <a:schemeClr val="accent2"/>
                </a:solidFill>
              </a:rPr>
              <a:t>Report</a:t>
            </a:r>
          </a:p>
        </p:txBody>
      </p:sp>
      <p:pic>
        <p:nvPicPr>
          <p:cNvPr id="8" name="Picture 5" descr="C:\Users\Hughes\AppData\Local\Microsoft\Windows\Temporary Internet Files\Content.IE5\XE0VO39W\MC900187587[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4196" y="216424"/>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33624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5"/>
          <p:cNvSpPr>
            <a:spLocks noGrp="1"/>
          </p:cNvSpPr>
          <p:nvPr>
            <p:ph type="sldNum" sz="quarter" idx="12"/>
          </p:nvPr>
        </p:nvSpPr>
        <p:spPr/>
        <p:txBody>
          <a:bodyPr/>
          <a:lstStyle/>
          <a:p>
            <a:fld id="{87E8CF02-73EA-452C-94C7-C4CFDB42FA91}" type="slidenum">
              <a:rPr lang="en-US" altLang="en-US"/>
              <a:pPr/>
              <a:t>38</a:t>
            </a:fld>
            <a:endParaRPr lang="en-US" altLang="en-US" dirty="0"/>
          </a:p>
        </p:txBody>
      </p:sp>
      <p:sp>
        <p:nvSpPr>
          <p:cNvPr id="79874" name="Rectangle 2"/>
          <p:cNvSpPr>
            <a:spLocks noGrp="1" noChangeArrowheads="1"/>
          </p:cNvSpPr>
          <p:nvPr>
            <p:ph type="title"/>
          </p:nvPr>
        </p:nvSpPr>
        <p:spPr>
          <a:xfrm>
            <a:off x="457200" y="228600"/>
            <a:ext cx="7772400" cy="1143000"/>
          </a:xfrm>
        </p:spPr>
        <p:txBody>
          <a:bodyPr/>
          <a:lstStyle/>
          <a:p>
            <a:pPr algn="l"/>
            <a:r>
              <a:rPr lang="en-US" altLang="en-US" sz="4000" dirty="0"/>
              <a:t>PDSA is a System Approach to Continuous Improvement</a:t>
            </a:r>
          </a:p>
        </p:txBody>
      </p:sp>
      <p:sp>
        <p:nvSpPr>
          <p:cNvPr id="79876" name="Text Box 4"/>
          <p:cNvSpPr txBox="1">
            <a:spLocks noChangeArrowheads="1"/>
          </p:cNvSpPr>
          <p:nvPr/>
        </p:nvSpPr>
        <p:spPr bwMode="auto">
          <a:xfrm>
            <a:off x="533400" y="2057400"/>
            <a:ext cx="3657600" cy="2039938"/>
          </a:xfrm>
          <a:prstGeom prst="rect">
            <a:avLst/>
          </a:prstGeom>
          <a:solidFill>
            <a:srgbClr val="FFFFCC"/>
          </a:solidFill>
          <a:ln w="76200" cmpd="tri">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Times New Roman" pitchFamily="18" charset="0"/>
              </a:defRPr>
            </a:lvl1pPr>
            <a:lvl2pPr marL="977900" indent="-457200">
              <a:defRPr sz="2400">
                <a:solidFill>
                  <a:schemeClr val="tx1"/>
                </a:solidFill>
                <a:latin typeface="Times New Roman" pitchFamily="18" charset="0"/>
              </a:defRPr>
            </a:lvl2pPr>
            <a:lvl3pPr marL="1549400" indent="-457200">
              <a:defRPr sz="2400">
                <a:solidFill>
                  <a:schemeClr val="tx1"/>
                </a:solidFill>
                <a:latin typeface="Times New Roman" pitchFamily="18" charset="0"/>
              </a:defRPr>
            </a:lvl3pPr>
            <a:lvl4pPr marL="2120900" indent="-457200">
              <a:defRPr sz="2400">
                <a:solidFill>
                  <a:schemeClr val="tx1"/>
                </a:solidFill>
                <a:latin typeface="Times New Roman" pitchFamily="18" charset="0"/>
              </a:defRPr>
            </a:lvl4pPr>
            <a:lvl5pPr marL="2692400" indent="-457200">
              <a:defRPr sz="2400">
                <a:solidFill>
                  <a:schemeClr val="tx1"/>
                </a:solidFill>
                <a:latin typeface="Times New Roman" pitchFamily="18" charset="0"/>
              </a:defRPr>
            </a:lvl5pPr>
            <a:lvl6pPr marL="3149600" indent="-457200" fontAlgn="base">
              <a:spcBef>
                <a:spcPct val="0"/>
              </a:spcBef>
              <a:spcAft>
                <a:spcPct val="0"/>
              </a:spcAft>
              <a:defRPr sz="2400">
                <a:solidFill>
                  <a:schemeClr val="tx1"/>
                </a:solidFill>
                <a:latin typeface="Times New Roman" pitchFamily="18" charset="0"/>
              </a:defRPr>
            </a:lvl6pPr>
            <a:lvl7pPr marL="3606800" indent="-457200" fontAlgn="base">
              <a:spcBef>
                <a:spcPct val="0"/>
              </a:spcBef>
              <a:spcAft>
                <a:spcPct val="0"/>
              </a:spcAft>
              <a:defRPr sz="2400">
                <a:solidFill>
                  <a:schemeClr val="tx1"/>
                </a:solidFill>
                <a:latin typeface="Times New Roman" pitchFamily="18" charset="0"/>
              </a:defRPr>
            </a:lvl7pPr>
            <a:lvl8pPr marL="4064000" indent="-457200" fontAlgn="base">
              <a:spcBef>
                <a:spcPct val="0"/>
              </a:spcBef>
              <a:spcAft>
                <a:spcPct val="0"/>
              </a:spcAft>
              <a:defRPr sz="2400">
                <a:solidFill>
                  <a:schemeClr val="tx1"/>
                </a:solidFill>
                <a:latin typeface="Times New Roman" pitchFamily="18" charset="0"/>
              </a:defRPr>
            </a:lvl8pPr>
            <a:lvl9pPr marL="4521200" indent="-457200" fontAlgn="base">
              <a:spcBef>
                <a:spcPct val="0"/>
              </a:spcBef>
              <a:spcAft>
                <a:spcPct val="0"/>
              </a:spcAft>
              <a:defRPr sz="2400">
                <a:solidFill>
                  <a:schemeClr val="tx1"/>
                </a:solidFill>
                <a:latin typeface="Times New Roman" pitchFamily="18" charset="0"/>
              </a:defRPr>
            </a:lvl9pPr>
          </a:lstStyle>
          <a:p>
            <a:pPr>
              <a:lnSpc>
                <a:spcPct val="90000"/>
              </a:lnSpc>
              <a:spcBef>
                <a:spcPct val="50000"/>
              </a:spcBef>
            </a:pPr>
            <a:r>
              <a:rPr lang="en-US" altLang="en-US" sz="1800" b="1" dirty="0"/>
              <a:t>STUDY INCLUDES:</a:t>
            </a:r>
          </a:p>
          <a:p>
            <a:pPr>
              <a:lnSpc>
                <a:spcPct val="90000"/>
              </a:lnSpc>
              <a:spcBef>
                <a:spcPct val="50000"/>
              </a:spcBef>
              <a:buFontTx/>
              <a:buAutoNum type="arabicPeriod" startAt="13"/>
            </a:pPr>
            <a:r>
              <a:rPr lang="en-US" altLang="en-US" sz="1800" dirty="0"/>
              <a:t>Evaluate the solution, this evaluation involves the team and the administration as a decision is needed to accept the project and proceed, or to maintain the status quo…</a:t>
            </a:r>
          </a:p>
        </p:txBody>
      </p:sp>
      <p:pic>
        <p:nvPicPr>
          <p:cNvPr id="79881" name="Picture 9" descr="PDCA Cycle Study Col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8338" y="1752600"/>
            <a:ext cx="4195762" cy="4400550"/>
          </a:xfrm>
          <a:prstGeom prst="rect">
            <a:avLst/>
          </a:prstGeom>
          <a:noFill/>
          <a:extLst>
            <a:ext uri="{909E8E84-426E-40DD-AFC4-6F175D3DCCD1}">
              <a14:hiddenFill xmlns:a14="http://schemas.microsoft.com/office/drawing/2010/main">
                <a:solidFill>
                  <a:srgbClr val="FFFFFF"/>
                </a:solidFill>
              </a14:hiddenFill>
            </a:ext>
          </a:extLst>
        </p:spPr>
      </p:pic>
      <p:sp>
        <p:nvSpPr>
          <p:cNvPr id="79882" name="Text Box 10"/>
          <p:cNvSpPr txBox="1">
            <a:spLocks noChangeArrowheads="1"/>
          </p:cNvSpPr>
          <p:nvPr/>
        </p:nvSpPr>
        <p:spPr bwMode="auto">
          <a:xfrm>
            <a:off x="5029200" y="5410200"/>
            <a:ext cx="1066800" cy="406400"/>
          </a:xfrm>
          <a:prstGeom prst="rect">
            <a:avLst/>
          </a:prstGeom>
          <a:solidFill>
            <a:srgbClr val="FFFF66"/>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000" b="1" i="1" dirty="0">
                <a:solidFill>
                  <a:schemeClr val="accent2"/>
                </a:solidFill>
              </a:rPr>
              <a:t>Report</a:t>
            </a:r>
          </a:p>
        </p:txBody>
      </p:sp>
      <p:sp>
        <p:nvSpPr>
          <p:cNvPr id="79883" name="Text Box 11"/>
          <p:cNvSpPr txBox="1">
            <a:spLocks noChangeArrowheads="1"/>
          </p:cNvSpPr>
          <p:nvPr/>
        </p:nvSpPr>
        <p:spPr bwMode="auto">
          <a:xfrm>
            <a:off x="4114800" y="3810000"/>
            <a:ext cx="1066800" cy="406400"/>
          </a:xfrm>
          <a:prstGeom prst="rect">
            <a:avLst/>
          </a:prstGeom>
          <a:solidFill>
            <a:srgbClr val="FFFF66"/>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000" b="1" i="1" dirty="0">
                <a:solidFill>
                  <a:schemeClr val="accent2"/>
                </a:solidFill>
              </a:rPr>
              <a:t>Report</a:t>
            </a:r>
          </a:p>
        </p:txBody>
      </p:sp>
      <p:sp>
        <p:nvSpPr>
          <p:cNvPr id="79884" name="Text Box 12"/>
          <p:cNvSpPr txBox="1">
            <a:spLocks noChangeArrowheads="1"/>
          </p:cNvSpPr>
          <p:nvPr/>
        </p:nvSpPr>
        <p:spPr bwMode="auto">
          <a:xfrm>
            <a:off x="1905000" y="4343400"/>
            <a:ext cx="23622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0000"/>
              </a:lnSpc>
              <a:spcBef>
                <a:spcPct val="50000"/>
              </a:spcBef>
            </a:pPr>
            <a:r>
              <a:rPr lang="en-US" altLang="en-US" sz="1800" b="1" i="1" u="sng" dirty="0">
                <a:solidFill>
                  <a:schemeClr val="accent2"/>
                </a:solidFill>
              </a:rPr>
              <a:t>This </a:t>
            </a:r>
            <a:r>
              <a:rPr lang="en-US" altLang="en-US" sz="1800" b="1" i="1" u="sng" dirty="0">
                <a:solidFill>
                  <a:srgbClr val="0000FF"/>
                </a:solidFill>
              </a:rPr>
              <a:t>is</a:t>
            </a:r>
            <a:r>
              <a:rPr lang="en-US" altLang="en-US" sz="1800" b="1" i="1" u="sng" dirty="0">
                <a:solidFill>
                  <a:schemeClr val="accent2"/>
                </a:solidFill>
              </a:rPr>
              <a:t> also a Communication Point</a:t>
            </a:r>
            <a:endParaRPr lang="en-US" altLang="en-US" sz="1800" dirty="0"/>
          </a:p>
        </p:txBody>
      </p:sp>
      <p:sp>
        <p:nvSpPr>
          <p:cNvPr id="79885" name="Line 13"/>
          <p:cNvSpPr>
            <a:spLocks noChangeShapeType="1"/>
          </p:cNvSpPr>
          <p:nvPr/>
        </p:nvSpPr>
        <p:spPr bwMode="auto">
          <a:xfrm flipV="1">
            <a:off x="3429000" y="4191000"/>
            <a:ext cx="685800" cy="304800"/>
          </a:xfrm>
          <a:prstGeom prst="line">
            <a:avLst/>
          </a:prstGeom>
          <a:noFill/>
          <a:ln w="2857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pic>
        <p:nvPicPr>
          <p:cNvPr id="10" name="Picture 5" descr="C:\Users\Hughes\AppData\Local\Microsoft\Windows\Temporary Internet Files\Content.IE5\XE0VO39W\MC900187587[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4196" y="216424"/>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2669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5"/>
          <p:cNvSpPr>
            <a:spLocks noGrp="1"/>
          </p:cNvSpPr>
          <p:nvPr>
            <p:ph type="sldNum" sz="quarter" idx="12"/>
          </p:nvPr>
        </p:nvSpPr>
        <p:spPr/>
        <p:txBody>
          <a:bodyPr/>
          <a:lstStyle/>
          <a:p>
            <a:fld id="{878FF100-51BE-45B1-A8EE-2D647ABF32D9}" type="slidenum">
              <a:rPr lang="en-US" altLang="en-US"/>
              <a:pPr/>
              <a:t>39</a:t>
            </a:fld>
            <a:endParaRPr lang="en-US" altLang="en-US" dirty="0"/>
          </a:p>
        </p:txBody>
      </p:sp>
      <p:sp>
        <p:nvSpPr>
          <p:cNvPr id="81922" name="Rectangle 2"/>
          <p:cNvSpPr>
            <a:spLocks noGrp="1" noChangeArrowheads="1"/>
          </p:cNvSpPr>
          <p:nvPr>
            <p:ph type="title"/>
          </p:nvPr>
        </p:nvSpPr>
        <p:spPr>
          <a:xfrm>
            <a:off x="457200" y="228600"/>
            <a:ext cx="7772400" cy="1143000"/>
          </a:xfrm>
        </p:spPr>
        <p:txBody>
          <a:bodyPr/>
          <a:lstStyle/>
          <a:p>
            <a:pPr algn="l"/>
            <a:r>
              <a:rPr lang="en-US" altLang="en-US" sz="4000" dirty="0"/>
              <a:t>PDSA is a System Approach to Continuous Improvement</a:t>
            </a:r>
          </a:p>
        </p:txBody>
      </p:sp>
      <p:sp>
        <p:nvSpPr>
          <p:cNvPr id="81924" name="Text Box 4"/>
          <p:cNvSpPr txBox="1">
            <a:spLocks noChangeArrowheads="1"/>
          </p:cNvSpPr>
          <p:nvPr/>
        </p:nvSpPr>
        <p:spPr bwMode="auto">
          <a:xfrm>
            <a:off x="685800" y="2133600"/>
            <a:ext cx="3581400" cy="2811463"/>
          </a:xfrm>
          <a:prstGeom prst="rect">
            <a:avLst/>
          </a:prstGeom>
          <a:solidFill>
            <a:srgbClr val="FFFFCC"/>
          </a:solidFill>
          <a:ln w="76200" cmpd="tri">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Times New Roman" pitchFamily="18" charset="0"/>
              </a:defRPr>
            </a:lvl1pPr>
            <a:lvl2pPr marL="914400" indent="-457200">
              <a:defRPr sz="2400">
                <a:solidFill>
                  <a:schemeClr val="tx1"/>
                </a:solidFill>
                <a:latin typeface="Times New Roman" pitchFamily="18" charset="0"/>
              </a:defRPr>
            </a:lvl2pPr>
            <a:lvl3pPr marL="1371600" indent="-457200">
              <a:defRPr sz="2400">
                <a:solidFill>
                  <a:schemeClr val="tx1"/>
                </a:solidFill>
                <a:latin typeface="Times New Roman" pitchFamily="18" charset="0"/>
              </a:defRPr>
            </a:lvl3pPr>
            <a:lvl4pPr marL="1828800" indent="-457200">
              <a:defRPr sz="2400">
                <a:solidFill>
                  <a:schemeClr val="tx1"/>
                </a:solidFill>
                <a:latin typeface="Times New Roman" pitchFamily="18" charset="0"/>
              </a:defRPr>
            </a:lvl4pPr>
            <a:lvl5pPr marL="2286000" indent="-457200">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a:lnSpc>
                <a:spcPct val="90000"/>
              </a:lnSpc>
              <a:spcBef>
                <a:spcPct val="50000"/>
              </a:spcBef>
            </a:pPr>
            <a:r>
              <a:rPr lang="en-US" altLang="en-US" sz="1800" b="1" dirty="0"/>
              <a:t>ACT INCLUDES:</a:t>
            </a:r>
          </a:p>
          <a:p>
            <a:pPr>
              <a:lnSpc>
                <a:spcPct val="90000"/>
              </a:lnSpc>
              <a:spcBef>
                <a:spcPct val="50000"/>
              </a:spcBef>
              <a:buFontTx/>
              <a:buAutoNum type="arabicPeriod" startAt="14"/>
            </a:pPr>
            <a:r>
              <a:rPr lang="en-US" altLang="en-US" sz="1800" dirty="0"/>
              <a:t>Monitoring the results</a:t>
            </a:r>
          </a:p>
          <a:p>
            <a:pPr>
              <a:lnSpc>
                <a:spcPct val="90000"/>
              </a:lnSpc>
              <a:spcBef>
                <a:spcPct val="50000"/>
              </a:spcBef>
              <a:buFontTx/>
              <a:buAutoNum type="arabicPeriod" startAt="14"/>
            </a:pPr>
            <a:r>
              <a:rPr lang="en-US" altLang="en-US" sz="1800" dirty="0"/>
              <a:t>Implementing the new process where appropriate.</a:t>
            </a:r>
          </a:p>
          <a:p>
            <a:pPr>
              <a:lnSpc>
                <a:spcPct val="90000"/>
              </a:lnSpc>
              <a:spcBef>
                <a:spcPct val="50000"/>
              </a:spcBef>
              <a:buFontTx/>
              <a:buAutoNum type="arabicPeriod" startAt="14"/>
            </a:pPr>
            <a:r>
              <a:rPr lang="en-US" altLang="en-US" sz="1800" dirty="0"/>
              <a:t>Plan the next </a:t>
            </a:r>
            <a:r>
              <a:rPr lang="en-US" altLang="en-US" sz="1800" i="1" dirty="0"/>
              <a:t>CI</a:t>
            </a:r>
            <a:r>
              <a:rPr lang="en-US" altLang="en-US" sz="1800" dirty="0"/>
              <a:t> improvement, address any learned issues, left on the table issues, or file the project for a future benchmark and resource…</a:t>
            </a:r>
            <a:r>
              <a:rPr lang="en-US" altLang="en-US" sz="1800" b="1" dirty="0"/>
              <a:t> </a:t>
            </a:r>
          </a:p>
        </p:txBody>
      </p:sp>
      <p:pic>
        <p:nvPicPr>
          <p:cNvPr id="81928" name="Picture 8" descr="PDCA Cycle Act 1&amp;2 Col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676400"/>
            <a:ext cx="4141788"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6481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Slide Number Placeholder 5"/>
          <p:cNvSpPr>
            <a:spLocks noGrp="1"/>
          </p:cNvSpPr>
          <p:nvPr>
            <p:ph type="sldNum" sz="quarter" idx="12"/>
          </p:nvPr>
        </p:nvSpPr>
        <p:spPr>
          <a:noFill/>
        </p:spPr>
        <p:txBody>
          <a:bodyPr/>
          <a:lstStyle>
            <a:lvl1pPr eaLnBrk="0" hangingPunct="0">
              <a:defRPr sz="5400">
                <a:solidFill>
                  <a:schemeClr val="tx1"/>
                </a:solidFill>
                <a:latin typeface="Times New Roman" pitchFamily="18" charset="0"/>
              </a:defRPr>
            </a:lvl1pPr>
            <a:lvl2pPr marL="742950" indent="-285750" eaLnBrk="0" hangingPunct="0">
              <a:defRPr sz="5400">
                <a:solidFill>
                  <a:schemeClr val="tx1"/>
                </a:solidFill>
                <a:latin typeface="Times New Roman" pitchFamily="18" charset="0"/>
              </a:defRPr>
            </a:lvl2pPr>
            <a:lvl3pPr marL="1143000" indent="-228600" eaLnBrk="0" hangingPunct="0">
              <a:defRPr sz="5400">
                <a:solidFill>
                  <a:schemeClr val="tx1"/>
                </a:solidFill>
                <a:latin typeface="Times New Roman" pitchFamily="18" charset="0"/>
              </a:defRPr>
            </a:lvl3pPr>
            <a:lvl4pPr marL="1600200" indent="-228600" eaLnBrk="0" hangingPunct="0">
              <a:defRPr sz="5400">
                <a:solidFill>
                  <a:schemeClr val="tx1"/>
                </a:solidFill>
                <a:latin typeface="Times New Roman" pitchFamily="18" charset="0"/>
              </a:defRPr>
            </a:lvl4pPr>
            <a:lvl5pPr marL="2057400" indent="-228600" eaLnBrk="0" hangingPunct="0">
              <a:defRPr sz="5400">
                <a:solidFill>
                  <a:schemeClr val="tx1"/>
                </a:solidFill>
                <a:latin typeface="Times New Roman" pitchFamily="18" charset="0"/>
              </a:defRPr>
            </a:lvl5pPr>
            <a:lvl6pPr marL="2514600" indent="-228600" eaLnBrk="0" fontAlgn="base" hangingPunct="0">
              <a:spcBef>
                <a:spcPct val="0"/>
              </a:spcBef>
              <a:spcAft>
                <a:spcPct val="0"/>
              </a:spcAft>
              <a:defRPr sz="5400">
                <a:solidFill>
                  <a:schemeClr val="tx1"/>
                </a:solidFill>
                <a:latin typeface="Times New Roman" pitchFamily="18" charset="0"/>
              </a:defRPr>
            </a:lvl6pPr>
            <a:lvl7pPr marL="2971800" indent="-228600" eaLnBrk="0" fontAlgn="base" hangingPunct="0">
              <a:spcBef>
                <a:spcPct val="0"/>
              </a:spcBef>
              <a:spcAft>
                <a:spcPct val="0"/>
              </a:spcAft>
              <a:defRPr sz="5400">
                <a:solidFill>
                  <a:schemeClr val="tx1"/>
                </a:solidFill>
                <a:latin typeface="Times New Roman" pitchFamily="18" charset="0"/>
              </a:defRPr>
            </a:lvl7pPr>
            <a:lvl8pPr marL="3429000" indent="-228600" eaLnBrk="0" fontAlgn="base" hangingPunct="0">
              <a:spcBef>
                <a:spcPct val="0"/>
              </a:spcBef>
              <a:spcAft>
                <a:spcPct val="0"/>
              </a:spcAft>
              <a:defRPr sz="5400">
                <a:solidFill>
                  <a:schemeClr val="tx1"/>
                </a:solidFill>
                <a:latin typeface="Times New Roman" pitchFamily="18" charset="0"/>
              </a:defRPr>
            </a:lvl8pPr>
            <a:lvl9pPr marL="3886200" indent="-228600" eaLnBrk="0" fontAlgn="base" hangingPunct="0">
              <a:spcBef>
                <a:spcPct val="0"/>
              </a:spcBef>
              <a:spcAft>
                <a:spcPct val="0"/>
              </a:spcAft>
              <a:defRPr sz="5400">
                <a:solidFill>
                  <a:schemeClr val="tx1"/>
                </a:solidFill>
                <a:latin typeface="Times New Roman" pitchFamily="18" charset="0"/>
              </a:defRPr>
            </a:lvl9pPr>
          </a:lstStyle>
          <a:p>
            <a:pPr eaLnBrk="1" hangingPunct="1"/>
            <a:fld id="{6AA66E84-A8F5-47A4-B446-3B80A7C31CE5}" type="slidenum">
              <a:rPr lang="en-US" sz="1400" smtClean="0"/>
              <a:pPr eaLnBrk="1" hangingPunct="1"/>
              <a:t>4</a:t>
            </a:fld>
            <a:endParaRPr lang="en-US" sz="1400" dirty="0" smtClean="0"/>
          </a:p>
        </p:txBody>
      </p:sp>
      <p:sp>
        <p:nvSpPr>
          <p:cNvPr id="7173" name="Rectangle 2"/>
          <p:cNvSpPr>
            <a:spLocks noGrp="1" noChangeArrowheads="1"/>
          </p:cNvSpPr>
          <p:nvPr>
            <p:ph type="title"/>
          </p:nvPr>
        </p:nvSpPr>
        <p:spPr>
          <a:xfrm>
            <a:off x="685800" y="304800"/>
            <a:ext cx="7772400" cy="1143000"/>
          </a:xfrm>
        </p:spPr>
        <p:txBody>
          <a:bodyPr/>
          <a:lstStyle/>
          <a:p>
            <a:pPr eaLnBrk="1" hangingPunct="1"/>
            <a:r>
              <a:rPr lang="en-US" dirty="0" smtClean="0">
                <a:solidFill>
                  <a:srgbClr val="0000FF"/>
                </a:solidFill>
                <a:effectLst>
                  <a:outerShdw blurRad="38100" dist="38100" dir="2700000" algn="tl">
                    <a:srgbClr val="000000">
                      <a:alpha val="43137"/>
                    </a:srgbClr>
                  </a:outerShdw>
                </a:effectLst>
              </a:rPr>
              <a:t>If It’s a Performance Issue</a:t>
            </a:r>
          </a:p>
        </p:txBody>
      </p:sp>
      <p:sp>
        <p:nvSpPr>
          <p:cNvPr id="106499" name="Rectangle 3"/>
          <p:cNvSpPr>
            <a:spLocks noGrp="1" noChangeArrowheads="1"/>
          </p:cNvSpPr>
          <p:nvPr>
            <p:ph type="body" idx="1"/>
          </p:nvPr>
        </p:nvSpPr>
        <p:spPr>
          <a:xfrm>
            <a:off x="533400" y="1447800"/>
            <a:ext cx="8305800" cy="4114800"/>
          </a:xfrm>
        </p:spPr>
        <p:txBody>
          <a:bodyPr/>
          <a:lstStyle/>
          <a:p>
            <a:pPr eaLnBrk="1" hangingPunct="1">
              <a:defRPr/>
            </a:pPr>
            <a:r>
              <a:rPr lang="en-US" sz="4400" dirty="0" smtClean="0">
                <a:solidFill>
                  <a:schemeClr val="accent2"/>
                </a:solidFill>
                <a:effectLst>
                  <a:outerShdw blurRad="38100" dist="38100" dir="2700000" algn="tl">
                    <a:srgbClr val="C0C0C0"/>
                  </a:outerShdw>
                </a:effectLst>
              </a:rPr>
              <a:t>It can be Flow Charted And…</a:t>
            </a:r>
          </a:p>
          <a:p>
            <a:pPr lvl="1" eaLnBrk="1" hangingPunct="1">
              <a:defRPr/>
            </a:pPr>
            <a:r>
              <a:rPr lang="en-US" sz="2400" dirty="0" smtClean="0">
                <a:solidFill>
                  <a:srgbClr val="FF0000"/>
                </a:solidFill>
                <a:effectLst>
                  <a:outerShdw blurRad="38100" dist="38100" dir="2700000" algn="tl">
                    <a:srgbClr val="000000">
                      <a:alpha val="43137"/>
                    </a:srgbClr>
                  </a:outerShdw>
                </a:effectLst>
              </a:rPr>
              <a:t>Flow charts are steps to be accomplished and when order is important to assure all steps are accomplished</a:t>
            </a:r>
          </a:p>
          <a:p>
            <a:pPr eaLnBrk="1" hangingPunct="1">
              <a:defRPr/>
            </a:pPr>
            <a:r>
              <a:rPr lang="en-US" sz="4400" dirty="0" smtClean="0">
                <a:solidFill>
                  <a:schemeClr val="accent2"/>
                </a:solidFill>
                <a:effectLst>
                  <a:outerShdw blurRad="38100" dist="38100" dir="2700000" algn="tl">
                    <a:srgbClr val="C0C0C0"/>
                  </a:outerShdw>
                </a:effectLst>
              </a:rPr>
              <a:t>It can be Measured…</a:t>
            </a:r>
          </a:p>
          <a:p>
            <a:pPr lvl="1" eaLnBrk="1" hangingPunct="1">
              <a:defRPr/>
            </a:pPr>
            <a:r>
              <a:rPr lang="en-US" sz="2400" dirty="0" smtClean="0">
                <a:solidFill>
                  <a:srgbClr val="FF0000"/>
                </a:solidFill>
                <a:effectLst>
                  <a:outerShdw blurRad="38100" dist="38100" dir="2700000" algn="tl">
                    <a:srgbClr val="000000">
                      <a:alpha val="43137"/>
                    </a:srgbClr>
                  </a:outerShdw>
                </a:effectLst>
              </a:rPr>
              <a:t>Each activity in the flow chart can be measured and used for analysis</a:t>
            </a:r>
          </a:p>
        </p:txBody>
      </p:sp>
      <p:sp>
        <p:nvSpPr>
          <p:cNvPr id="106501" name="Text Box 5"/>
          <p:cNvSpPr txBox="1">
            <a:spLocks noChangeArrowheads="1"/>
          </p:cNvSpPr>
          <p:nvPr/>
        </p:nvSpPr>
        <p:spPr bwMode="auto">
          <a:xfrm>
            <a:off x="671209" y="4713155"/>
            <a:ext cx="8153400" cy="1077218"/>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3200" b="1" i="1" dirty="0" smtClean="0">
                <a:solidFill>
                  <a:srgbClr val="FF0000"/>
                </a:solidFill>
                <a:effectLst>
                  <a:outerShdw blurRad="38100" dist="38100" dir="2700000" algn="tl">
                    <a:srgbClr val="000000"/>
                  </a:outerShdw>
                </a:effectLst>
              </a:rPr>
              <a:t>“Both are essential if performance is possible and to be a measure of overall effectiveness”</a:t>
            </a:r>
            <a:endParaRPr lang="en-US" sz="3200" b="1" i="1" dirty="0">
              <a:solidFill>
                <a:srgbClr val="FF0000"/>
              </a:solidFill>
              <a:effectLst>
                <a:outerShdw blurRad="38100" dist="38100" dir="2700000" algn="tl">
                  <a:srgbClr val="000000"/>
                </a:outerShdw>
              </a:effectLst>
            </a:endParaRPr>
          </a:p>
        </p:txBody>
      </p:sp>
      <p:pic>
        <p:nvPicPr>
          <p:cNvPr id="7177" name="Picture 5" descr="C:\Users\Hughes\AppData\Local\Microsoft\Windows\Temporary Internet Files\Content.IE5\XE0VO39W\MC90018758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64196" y="216424"/>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C:\Users\Hughes\AppData\Local\Microsoft\Windows\Temporary Internet Files\Content.IE5\XE0VO39W\MC90018758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600" y="5934373"/>
            <a:ext cx="381000" cy="44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02595" y="5989400"/>
            <a:ext cx="8367409" cy="338554"/>
          </a:xfrm>
          <a:prstGeom prst="rect">
            <a:avLst/>
          </a:prstGeom>
          <a:noFill/>
        </p:spPr>
        <p:txBody>
          <a:bodyPr wrap="square" rtlCol="0">
            <a:spAutoFit/>
          </a:bodyPr>
          <a:lstStyle/>
          <a:p>
            <a:r>
              <a:rPr lang="en-US" sz="1600" b="1" dirty="0" smtClean="0">
                <a:solidFill>
                  <a:srgbClr val="0000FF"/>
                </a:solidFill>
                <a:effectLst>
                  <a:outerShdw blurRad="38100" dist="38100" dir="2700000" algn="tl">
                    <a:srgbClr val="000000">
                      <a:alpha val="43137"/>
                    </a:srgbClr>
                  </a:outerShdw>
                </a:effectLst>
              </a:rPr>
              <a:t>When you see this symbol          the definitions are important to </a:t>
            </a:r>
            <a:r>
              <a:rPr lang="en-US" sz="1600" b="1" dirty="0">
                <a:solidFill>
                  <a:srgbClr val="0000FF"/>
                </a:solidFill>
                <a:effectLst>
                  <a:outerShdw blurRad="38100" dist="38100" dir="2700000" algn="tl">
                    <a:srgbClr val="000000">
                      <a:alpha val="43137"/>
                    </a:srgbClr>
                  </a:outerShdw>
                </a:effectLst>
              </a:rPr>
              <a:t>e</a:t>
            </a:r>
            <a:r>
              <a:rPr lang="en-US" sz="1600" b="1" dirty="0" smtClean="0">
                <a:solidFill>
                  <a:srgbClr val="0000FF"/>
                </a:solidFill>
                <a:effectLst>
                  <a:outerShdw blurRad="38100" dist="38100" dir="2700000" algn="tl">
                    <a:srgbClr val="000000">
                      <a:alpha val="43137"/>
                    </a:srgbClr>
                  </a:outerShdw>
                </a:effectLst>
              </a:rPr>
              <a:t>xplain, define &amp; agree upon!</a:t>
            </a:r>
            <a:endParaRPr lang="en-US" sz="1600" b="1"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433039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4"/>
          <p:cNvSpPr>
            <a:spLocks noGrp="1"/>
          </p:cNvSpPr>
          <p:nvPr>
            <p:ph type="sldNum" sz="quarter" idx="12"/>
          </p:nvPr>
        </p:nvSpPr>
        <p:spPr/>
        <p:txBody>
          <a:bodyPr/>
          <a:lstStyle/>
          <a:p>
            <a:fld id="{F243BF51-FE8D-4659-8C7D-72D564934998}" type="slidenum">
              <a:rPr lang="en-US" altLang="en-US"/>
              <a:pPr/>
              <a:t>40</a:t>
            </a:fld>
            <a:endParaRPr lang="en-US" altLang="en-US" dirty="0"/>
          </a:p>
        </p:txBody>
      </p:sp>
      <p:sp>
        <p:nvSpPr>
          <p:cNvPr id="72706" name="Rectangle 2"/>
          <p:cNvSpPr>
            <a:spLocks noGrp="1" noChangeArrowheads="1"/>
          </p:cNvSpPr>
          <p:nvPr>
            <p:ph type="title"/>
          </p:nvPr>
        </p:nvSpPr>
        <p:spPr>
          <a:xfrm>
            <a:off x="685800" y="0"/>
            <a:ext cx="7772400" cy="1143000"/>
          </a:xfrm>
        </p:spPr>
        <p:txBody>
          <a:bodyPr/>
          <a:lstStyle/>
          <a:p>
            <a:r>
              <a:rPr lang="en-US" altLang="en-US" sz="4000" dirty="0"/>
              <a:t>A System Approach to </a:t>
            </a:r>
            <a:r>
              <a:rPr lang="en-US" altLang="en-US" sz="4000" dirty="0" smtClean="0"/>
              <a:t>Measurement</a:t>
            </a:r>
            <a:br>
              <a:rPr lang="en-US" altLang="en-US" sz="4000" dirty="0" smtClean="0"/>
            </a:br>
            <a:r>
              <a:rPr lang="en-US" altLang="en-US" sz="2000" b="1" dirty="0" smtClean="0">
                <a:solidFill>
                  <a:srgbClr val="FF0000"/>
                </a:solidFill>
              </a:rPr>
              <a:t>A CSCC Enrolment or Throughput Example</a:t>
            </a:r>
            <a:endParaRPr lang="en-US" altLang="en-US" sz="2000" b="1" dirty="0">
              <a:solidFill>
                <a:srgbClr val="FF0000"/>
              </a:solidFill>
            </a:endParaRPr>
          </a:p>
        </p:txBody>
      </p:sp>
      <p:sp>
        <p:nvSpPr>
          <p:cNvPr id="72707" name="AutoShape 3"/>
          <p:cNvSpPr>
            <a:spLocks noChangeArrowheads="1"/>
          </p:cNvSpPr>
          <p:nvPr/>
        </p:nvSpPr>
        <p:spPr bwMode="auto">
          <a:xfrm>
            <a:off x="533400" y="1600200"/>
            <a:ext cx="1295400" cy="762000"/>
          </a:xfrm>
          <a:prstGeom prst="rightArrow">
            <a:avLst>
              <a:gd name="adj1" fmla="val 50000"/>
              <a:gd name="adj2" fmla="val 42500"/>
            </a:avLst>
          </a:prstGeom>
          <a:solidFill>
            <a:srgbClr val="33CC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800" dirty="0"/>
              <a:t>Inputs</a:t>
            </a:r>
          </a:p>
        </p:txBody>
      </p:sp>
      <p:sp>
        <p:nvSpPr>
          <p:cNvPr id="72708" name="Oval 4"/>
          <p:cNvSpPr>
            <a:spLocks noChangeArrowheads="1"/>
          </p:cNvSpPr>
          <p:nvPr/>
        </p:nvSpPr>
        <p:spPr bwMode="auto">
          <a:xfrm>
            <a:off x="1828800" y="1295400"/>
            <a:ext cx="3276600" cy="1219200"/>
          </a:xfrm>
          <a:prstGeom prst="ellipse">
            <a:avLst/>
          </a:prstGeom>
          <a:solidFill>
            <a:srgbClr val="FF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dirty="0"/>
              <a:t>Processes</a:t>
            </a:r>
          </a:p>
        </p:txBody>
      </p:sp>
      <p:sp>
        <p:nvSpPr>
          <p:cNvPr id="72709" name="Rectangle 5"/>
          <p:cNvSpPr>
            <a:spLocks noChangeArrowheads="1"/>
          </p:cNvSpPr>
          <p:nvPr/>
        </p:nvSpPr>
        <p:spPr bwMode="auto">
          <a:xfrm>
            <a:off x="2133600" y="18288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2710" name="Rectangle 6"/>
          <p:cNvSpPr>
            <a:spLocks noChangeArrowheads="1"/>
          </p:cNvSpPr>
          <p:nvPr/>
        </p:nvSpPr>
        <p:spPr bwMode="auto">
          <a:xfrm>
            <a:off x="3581400" y="22098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2711" name="Rectangle 7"/>
          <p:cNvSpPr>
            <a:spLocks noChangeArrowheads="1"/>
          </p:cNvSpPr>
          <p:nvPr/>
        </p:nvSpPr>
        <p:spPr bwMode="auto">
          <a:xfrm>
            <a:off x="4038600" y="21336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2712" name="Rectangle 8"/>
          <p:cNvSpPr>
            <a:spLocks noChangeArrowheads="1"/>
          </p:cNvSpPr>
          <p:nvPr/>
        </p:nvSpPr>
        <p:spPr bwMode="auto">
          <a:xfrm>
            <a:off x="4419600" y="17526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2713" name="Rectangle 9"/>
          <p:cNvSpPr>
            <a:spLocks noChangeArrowheads="1"/>
          </p:cNvSpPr>
          <p:nvPr/>
        </p:nvSpPr>
        <p:spPr bwMode="auto">
          <a:xfrm>
            <a:off x="3657600" y="14478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2714" name="Rectangle 10"/>
          <p:cNvSpPr>
            <a:spLocks noChangeArrowheads="1"/>
          </p:cNvSpPr>
          <p:nvPr/>
        </p:nvSpPr>
        <p:spPr bwMode="auto">
          <a:xfrm>
            <a:off x="2971800" y="14478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2715" name="Line 11"/>
          <p:cNvSpPr>
            <a:spLocks noChangeShapeType="1"/>
          </p:cNvSpPr>
          <p:nvPr/>
        </p:nvSpPr>
        <p:spPr bwMode="auto">
          <a:xfrm flipV="1">
            <a:off x="3276600" y="15240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2716" name="Line 12"/>
          <p:cNvSpPr>
            <a:spLocks noChangeShapeType="1"/>
          </p:cNvSpPr>
          <p:nvPr/>
        </p:nvSpPr>
        <p:spPr bwMode="auto">
          <a:xfrm>
            <a:off x="3886200" y="2286000"/>
            <a:ext cx="152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2717" name="Line 13"/>
          <p:cNvSpPr>
            <a:spLocks noChangeShapeType="1"/>
          </p:cNvSpPr>
          <p:nvPr/>
        </p:nvSpPr>
        <p:spPr bwMode="auto">
          <a:xfrm>
            <a:off x="4724400" y="1905000"/>
            <a:ext cx="228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2718" name="Oval 14"/>
          <p:cNvSpPr>
            <a:spLocks noChangeArrowheads="1"/>
          </p:cNvSpPr>
          <p:nvPr/>
        </p:nvSpPr>
        <p:spPr bwMode="auto">
          <a:xfrm>
            <a:off x="6172200" y="1219200"/>
            <a:ext cx="2514600" cy="121920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dirty="0"/>
              <a:t>Customers</a:t>
            </a:r>
          </a:p>
        </p:txBody>
      </p:sp>
      <p:pic>
        <p:nvPicPr>
          <p:cNvPr id="72719" name="Picture 15" descr="j04395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19800" y="2362200"/>
            <a:ext cx="1447800" cy="855663"/>
          </a:xfrm>
          <a:prstGeom prst="rect">
            <a:avLst/>
          </a:prstGeom>
          <a:noFill/>
          <a:extLst>
            <a:ext uri="{909E8E84-426E-40DD-AFC4-6F175D3DCCD1}">
              <a14:hiddenFill xmlns:a14="http://schemas.microsoft.com/office/drawing/2010/main">
                <a:solidFill>
                  <a:srgbClr val="FFFFFF"/>
                </a:solidFill>
              </a14:hiddenFill>
            </a:ext>
          </a:extLst>
        </p:spPr>
      </p:pic>
      <p:pic>
        <p:nvPicPr>
          <p:cNvPr id="72720" name="Picture 16" descr="j02330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01000" y="2286000"/>
            <a:ext cx="900113" cy="914400"/>
          </a:xfrm>
          <a:prstGeom prst="rect">
            <a:avLst/>
          </a:prstGeom>
          <a:noFill/>
          <a:extLst>
            <a:ext uri="{909E8E84-426E-40DD-AFC4-6F175D3DCCD1}">
              <a14:hiddenFill xmlns:a14="http://schemas.microsoft.com/office/drawing/2010/main">
                <a:solidFill>
                  <a:srgbClr val="FFFFFF"/>
                </a:solidFill>
              </a14:hiddenFill>
            </a:ext>
          </a:extLst>
        </p:spPr>
      </p:pic>
      <p:pic>
        <p:nvPicPr>
          <p:cNvPr id="72721" name="Picture 17" descr="j014948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39903">
            <a:off x="6934200" y="2057400"/>
            <a:ext cx="1201738" cy="1219200"/>
          </a:xfrm>
          <a:prstGeom prst="rect">
            <a:avLst/>
          </a:prstGeom>
          <a:noFill/>
          <a:extLst>
            <a:ext uri="{909E8E84-426E-40DD-AFC4-6F175D3DCCD1}">
              <a14:hiddenFill xmlns:a14="http://schemas.microsoft.com/office/drawing/2010/main">
                <a:solidFill>
                  <a:srgbClr val="FFFFFF"/>
                </a:solidFill>
              </a14:hiddenFill>
            </a:ext>
          </a:extLst>
        </p:spPr>
      </p:pic>
      <p:sp>
        <p:nvSpPr>
          <p:cNvPr id="72722" name="Text Box 18"/>
          <p:cNvSpPr txBox="1">
            <a:spLocks noChangeArrowheads="1"/>
          </p:cNvSpPr>
          <p:nvPr/>
        </p:nvSpPr>
        <p:spPr bwMode="auto">
          <a:xfrm>
            <a:off x="533400" y="2971800"/>
            <a:ext cx="1676400" cy="3149600"/>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288925" indent="-174625">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spcBef>
                <a:spcPct val="50000"/>
              </a:spcBef>
            </a:pPr>
            <a:r>
              <a:rPr lang="en-US" altLang="en-US" sz="1400" b="1" dirty="0">
                <a:solidFill>
                  <a:srgbClr val="000099"/>
                </a:solidFill>
              </a:rPr>
              <a:t>Input Measures</a:t>
            </a:r>
          </a:p>
          <a:p>
            <a:pPr>
              <a:spcBef>
                <a:spcPct val="50000"/>
              </a:spcBef>
            </a:pPr>
            <a:r>
              <a:rPr lang="en-US" altLang="en-US" sz="1200" b="1" dirty="0">
                <a:solidFill>
                  <a:srgbClr val="000099"/>
                </a:solidFill>
              </a:rPr>
              <a:t>Indicators of the </a:t>
            </a:r>
            <a:r>
              <a:rPr lang="en-US" altLang="en-US" sz="1200" b="1" dirty="0" smtClean="0">
                <a:solidFill>
                  <a:srgbClr val="000099"/>
                </a:solidFill>
              </a:rPr>
              <a:t>number or </a:t>
            </a:r>
            <a:r>
              <a:rPr lang="en-US" altLang="en-US" sz="1200" b="1" dirty="0">
                <a:solidFill>
                  <a:srgbClr val="000099"/>
                </a:solidFill>
              </a:rPr>
              <a:t>quality of resources coming into the system:</a:t>
            </a:r>
          </a:p>
          <a:p>
            <a:pPr lvl="1">
              <a:spcBef>
                <a:spcPct val="50000"/>
              </a:spcBef>
              <a:buFont typeface="Wingdings" pitchFamily="2" charset="2"/>
              <a:buChar char="ü"/>
            </a:pPr>
            <a:r>
              <a:rPr lang="en-US" altLang="en-US" sz="1200" dirty="0">
                <a:solidFill>
                  <a:srgbClr val="000099"/>
                </a:solidFill>
              </a:rPr>
              <a:t>missing data</a:t>
            </a:r>
          </a:p>
          <a:p>
            <a:pPr lvl="1">
              <a:spcBef>
                <a:spcPct val="50000"/>
              </a:spcBef>
              <a:buFont typeface="Wingdings" pitchFamily="2" charset="2"/>
              <a:buChar char="ü"/>
            </a:pPr>
            <a:r>
              <a:rPr lang="en-US" altLang="en-US" sz="1200" dirty="0">
                <a:solidFill>
                  <a:srgbClr val="000099"/>
                </a:solidFill>
              </a:rPr>
              <a:t>defective actions</a:t>
            </a:r>
          </a:p>
          <a:p>
            <a:pPr lvl="1">
              <a:spcBef>
                <a:spcPct val="50000"/>
              </a:spcBef>
              <a:buFont typeface="Wingdings" pitchFamily="2" charset="2"/>
              <a:buChar char="ü"/>
            </a:pPr>
            <a:r>
              <a:rPr lang="en-US" altLang="en-US" sz="1200" dirty="0">
                <a:solidFill>
                  <a:srgbClr val="000099"/>
                </a:solidFill>
              </a:rPr>
              <a:t>timely actions</a:t>
            </a:r>
          </a:p>
          <a:p>
            <a:pPr lvl="1">
              <a:spcBef>
                <a:spcPct val="50000"/>
              </a:spcBef>
              <a:buFont typeface="Wingdings" pitchFamily="2" charset="2"/>
              <a:buChar char="ü"/>
            </a:pPr>
            <a:r>
              <a:rPr lang="en-US" altLang="en-US" sz="1200" dirty="0">
                <a:solidFill>
                  <a:srgbClr val="000099"/>
                </a:solidFill>
              </a:rPr>
              <a:t>number of FTEs</a:t>
            </a:r>
          </a:p>
          <a:p>
            <a:pPr lvl="1">
              <a:spcBef>
                <a:spcPct val="50000"/>
              </a:spcBef>
              <a:buFont typeface="Wingdings" pitchFamily="2" charset="2"/>
              <a:buChar char="ü"/>
            </a:pPr>
            <a:r>
              <a:rPr lang="en-US" altLang="en-US" sz="1200" dirty="0">
                <a:solidFill>
                  <a:srgbClr val="000099"/>
                </a:solidFill>
              </a:rPr>
              <a:t>number of customers needing service</a:t>
            </a:r>
          </a:p>
          <a:p>
            <a:pPr>
              <a:spcBef>
                <a:spcPct val="50000"/>
              </a:spcBef>
              <a:buFont typeface="Wingdings" pitchFamily="2" charset="2"/>
              <a:buChar char="ü"/>
            </a:pPr>
            <a:endParaRPr lang="en-US" altLang="en-US" sz="1200" dirty="0">
              <a:solidFill>
                <a:srgbClr val="000099"/>
              </a:solidFill>
            </a:endParaRPr>
          </a:p>
        </p:txBody>
      </p:sp>
      <p:sp>
        <p:nvSpPr>
          <p:cNvPr id="72723" name="Text Box 19"/>
          <p:cNvSpPr txBox="1">
            <a:spLocks noChangeArrowheads="1"/>
          </p:cNvSpPr>
          <p:nvPr/>
        </p:nvSpPr>
        <p:spPr bwMode="auto">
          <a:xfrm>
            <a:off x="2362200" y="2971800"/>
            <a:ext cx="1676400" cy="3149600"/>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288925" indent="-174625">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spcBef>
                <a:spcPct val="50000"/>
              </a:spcBef>
            </a:pPr>
            <a:r>
              <a:rPr lang="en-US" altLang="en-US" sz="1400" b="1" dirty="0">
                <a:solidFill>
                  <a:srgbClr val="000099"/>
                </a:solidFill>
              </a:rPr>
              <a:t>Process Measures</a:t>
            </a:r>
          </a:p>
          <a:p>
            <a:pPr>
              <a:spcBef>
                <a:spcPct val="50000"/>
              </a:spcBef>
            </a:pPr>
            <a:r>
              <a:rPr lang="en-US" altLang="en-US" sz="1200" b="1" dirty="0">
                <a:solidFill>
                  <a:srgbClr val="000099"/>
                </a:solidFill>
              </a:rPr>
              <a:t>Indicators key characteristics of process that can be used for control before the undesirable can occur (*).</a:t>
            </a:r>
          </a:p>
          <a:p>
            <a:pPr lvl="1">
              <a:spcBef>
                <a:spcPct val="50000"/>
              </a:spcBef>
              <a:buFont typeface="Wingdings" pitchFamily="2" charset="2"/>
              <a:buChar char="ü"/>
            </a:pPr>
            <a:r>
              <a:rPr lang="en-US" altLang="en-US" sz="1200" dirty="0">
                <a:solidFill>
                  <a:srgbClr val="000099"/>
                </a:solidFill>
              </a:rPr>
              <a:t>Process time</a:t>
            </a:r>
          </a:p>
          <a:p>
            <a:pPr lvl="1">
              <a:spcBef>
                <a:spcPct val="50000"/>
              </a:spcBef>
              <a:buFont typeface="Wingdings" pitchFamily="2" charset="2"/>
              <a:buChar char="ü"/>
            </a:pPr>
            <a:r>
              <a:rPr lang="en-US" altLang="en-US" sz="1200" dirty="0">
                <a:solidFill>
                  <a:srgbClr val="000099"/>
                </a:solidFill>
              </a:rPr>
              <a:t>Rework / errors</a:t>
            </a:r>
          </a:p>
          <a:p>
            <a:pPr lvl="1">
              <a:spcBef>
                <a:spcPct val="50000"/>
              </a:spcBef>
              <a:buFont typeface="Wingdings" pitchFamily="2" charset="2"/>
              <a:buChar char="ü"/>
            </a:pPr>
            <a:r>
              <a:rPr lang="en-US" altLang="en-US" sz="1200" dirty="0">
                <a:solidFill>
                  <a:srgbClr val="000099"/>
                </a:solidFill>
              </a:rPr>
              <a:t>Reject rate</a:t>
            </a:r>
          </a:p>
          <a:p>
            <a:pPr lvl="1">
              <a:spcBef>
                <a:spcPct val="50000"/>
              </a:spcBef>
              <a:buFont typeface="Wingdings" pitchFamily="2" charset="2"/>
              <a:buChar char="ü"/>
            </a:pPr>
            <a:r>
              <a:rPr lang="en-US" altLang="en-US" sz="1200" dirty="0">
                <a:solidFill>
                  <a:srgbClr val="000099"/>
                </a:solidFill>
              </a:rPr>
              <a:t>Number of steps</a:t>
            </a:r>
          </a:p>
          <a:p>
            <a:pPr lvl="1">
              <a:spcBef>
                <a:spcPct val="50000"/>
              </a:spcBef>
              <a:buFont typeface="Wingdings" pitchFamily="2" charset="2"/>
              <a:buChar char="ü"/>
            </a:pPr>
            <a:r>
              <a:rPr lang="en-US" altLang="en-US" sz="1200" dirty="0">
                <a:solidFill>
                  <a:srgbClr val="000099"/>
                </a:solidFill>
              </a:rPr>
              <a:t>number handoffs</a:t>
            </a:r>
          </a:p>
          <a:p>
            <a:pPr>
              <a:spcBef>
                <a:spcPct val="50000"/>
              </a:spcBef>
              <a:buFont typeface="Wingdings" pitchFamily="2" charset="2"/>
              <a:buChar char="ü"/>
            </a:pPr>
            <a:endParaRPr lang="en-US" altLang="en-US" sz="1200" dirty="0">
              <a:solidFill>
                <a:srgbClr val="000099"/>
              </a:solidFill>
            </a:endParaRPr>
          </a:p>
        </p:txBody>
      </p:sp>
      <p:sp>
        <p:nvSpPr>
          <p:cNvPr id="72724" name="Text Box 20"/>
          <p:cNvSpPr txBox="1">
            <a:spLocks noChangeArrowheads="1"/>
          </p:cNvSpPr>
          <p:nvPr/>
        </p:nvSpPr>
        <p:spPr bwMode="auto">
          <a:xfrm>
            <a:off x="4191000" y="2971800"/>
            <a:ext cx="1676400" cy="3514725"/>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288925" indent="-174625">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spcBef>
                <a:spcPct val="50000"/>
              </a:spcBef>
            </a:pPr>
            <a:r>
              <a:rPr lang="en-US" altLang="en-US" sz="1400" b="1" dirty="0">
                <a:solidFill>
                  <a:srgbClr val="000099"/>
                </a:solidFill>
              </a:rPr>
              <a:t>Output Measures</a:t>
            </a:r>
          </a:p>
          <a:p>
            <a:pPr>
              <a:spcBef>
                <a:spcPct val="50000"/>
              </a:spcBef>
            </a:pPr>
            <a:r>
              <a:rPr lang="en-US" altLang="en-US" sz="1200" b="1" dirty="0">
                <a:solidFill>
                  <a:srgbClr val="000099"/>
                </a:solidFill>
              </a:rPr>
              <a:t>Indicators that count the outcome or services</a:t>
            </a:r>
          </a:p>
          <a:p>
            <a:pPr lvl="1">
              <a:spcBef>
                <a:spcPct val="50000"/>
              </a:spcBef>
              <a:buFont typeface="Wingdings" pitchFamily="2" charset="2"/>
              <a:buChar char="ü"/>
            </a:pPr>
            <a:r>
              <a:rPr lang="en-US" altLang="en-US" sz="1200" dirty="0">
                <a:solidFill>
                  <a:srgbClr val="000099"/>
                </a:solidFill>
              </a:rPr>
              <a:t>number of applications processes</a:t>
            </a:r>
          </a:p>
          <a:p>
            <a:pPr lvl="1">
              <a:spcBef>
                <a:spcPct val="50000"/>
              </a:spcBef>
              <a:buFont typeface="Wingdings" pitchFamily="2" charset="2"/>
              <a:buChar char="ü"/>
            </a:pPr>
            <a:r>
              <a:rPr lang="en-US" altLang="en-US" sz="1200" dirty="0">
                <a:solidFill>
                  <a:srgbClr val="000099"/>
                </a:solidFill>
              </a:rPr>
              <a:t>number of fees collected</a:t>
            </a:r>
          </a:p>
          <a:p>
            <a:pPr lvl="1">
              <a:spcBef>
                <a:spcPct val="50000"/>
              </a:spcBef>
              <a:buFont typeface="Wingdings" pitchFamily="2" charset="2"/>
              <a:buChar char="ü"/>
            </a:pPr>
            <a:r>
              <a:rPr lang="en-US" altLang="en-US" sz="1200" dirty="0">
                <a:solidFill>
                  <a:srgbClr val="000099"/>
                </a:solidFill>
              </a:rPr>
              <a:t>Number of drops</a:t>
            </a:r>
          </a:p>
          <a:p>
            <a:pPr lvl="1">
              <a:spcBef>
                <a:spcPct val="50000"/>
              </a:spcBef>
              <a:buFont typeface="Wingdings" pitchFamily="2" charset="2"/>
              <a:buChar char="ü"/>
            </a:pPr>
            <a:r>
              <a:rPr lang="en-US" altLang="en-US" sz="1200" dirty="0">
                <a:solidFill>
                  <a:srgbClr val="000099"/>
                </a:solidFill>
              </a:rPr>
              <a:t>number of customers served</a:t>
            </a:r>
          </a:p>
          <a:p>
            <a:pPr lvl="1">
              <a:spcBef>
                <a:spcPct val="50000"/>
              </a:spcBef>
              <a:buFont typeface="Wingdings" pitchFamily="2" charset="2"/>
              <a:buChar char="ü"/>
            </a:pPr>
            <a:r>
              <a:rPr lang="en-US" altLang="en-US" sz="1200" dirty="0">
                <a:solidFill>
                  <a:srgbClr val="000099"/>
                </a:solidFill>
              </a:rPr>
              <a:t>number of graduates</a:t>
            </a:r>
          </a:p>
          <a:p>
            <a:pPr>
              <a:spcBef>
                <a:spcPct val="50000"/>
              </a:spcBef>
              <a:buFont typeface="Wingdings" pitchFamily="2" charset="2"/>
              <a:buChar char="ü"/>
            </a:pPr>
            <a:endParaRPr lang="en-US" altLang="en-US" sz="1200" dirty="0">
              <a:solidFill>
                <a:srgbClr val="000099"/>
              </a:solidFill>
            </a:endParaRPr>
          </a:p>
        </p:txBody>
      </p:sp>
      <p:sp>
        <p:nvSpPr>
          <p:cNvPr id="72725" name="Text Box 21"/>
          <p:cNvSpPr txBox="1">
            <a:spLocks noChangeArrowheads="1"/>
          </p:cNvSpPr>
          <p:nvPr/>
        </p:nvSpPr>
        <p:spPr bwMode="auto">
          <a:xfrm>
            <a:off x="6019800" y="3276600"/>
            <a:ext cx="2895600" cy="3149600"/>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288925" indent="-174625">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spcBef>
                <a:spcPct val="50000"/>
              </a:spcBef>
            </a:pPr>
            <a:r>
              <a:rPr lang="en-US" altLang="en-US" sz="1400" b="1" dirty="0">
                <a:solidFill>
                  <a:srgbClr val="000099"/>
                </a:solidFill>
              </a:rPr>
              <a:t>Customer Outcome Measures</a:t>
            </a:r>
          </a:p>
          <a:p>
            <a:pPr>
              <a:spcBef>
                <a:spcPct val="50000"/>
              </a:spcBef>
            </a:pPr>
            <a:r>
              <a:rPr lang="en-US" altLang="en-US" sz="1200" b="1" dirty="0">
                <a:solidFill>
                  <a:srgbClr val="000099"/>
                </a:solidFill>
              </a:rPr>
              <a:t>Indicators that assess the actual impact or results of your actions. Not just how many or how much you have done, but whether you have accomplished what was intended!</a:t>
            </a:r>
          </a:p>
          <a:p>
            <a:pPr lvl="1">
              <a:spcBef>
                <a:spcPct val="50000"/>
              </a:spcBef>
              <a:buFont typeface="Wingdings" pitchFamily="2" charset="2"/>
              <a:buChar char="ü"/>
            </a:pPr>
            <a:r>
              <a:rPr lang="en-US" altLang="en-US" sz="1200" dirty="0">
                <a:solidFill>
                  <a:srgbClr val="000099"/>
                </a:solidFill>
              </a:rPr>
              <a:t>accuracy or error rate</a:t>
            </a:r>
          </a:p>
          <a:p>
            <a:pPr lvl="1">
              <a:spcBef>
                <a:spcPct val="50000"/>
              </a:spcBef>
              <a:buFont typeface="Wingdings" pitchFamily="2" charset="2"/>
              <a:buChar char="ü"/>
            </a:pPr>
            <a:r>
              <a:rPr lang="en-US" altLang="en-US" sz="1200" dirty="0">
                <a:solidFill>
                  <a:srgbClr val="000099"/>
                </a:solidFill>
              </a:rPr>
              <a:t>wait time</a:t>
            </a:r>
          </a:p>
          <a:p>
            <a:pPr lvl="1">
              <a:spcBef>
                <a:spcPct val="50000"/>
              </a:spcBef>
              <a:buFont typeface="Wingdings" pitchFamily="2" charset="2"/>
              <a:buChar char="ü"/>
            </a:pPr>
            <a:r>
              <a:rPr lang="en-US" altLang="en-US" sz="1200" dirty="0">
                <a:solidFill>
                  <a:srgbClr val="000099"/>
                </a:solidFill>
              </a:rPr>
              <a:t>turnaround time</a:t>
            </a:r>
          </a:p>
          <a:p>
            <a:pPr lvl="1">
              <a:spcBef>
                <a:spcPct val="50000"/>
              </a:spcBef>
              <a:buFont typeface="Wingdings" pitchFamily="2" charset="2"/>
              <a:buChar char="ü"/>
            </a:pPr>
            <a:r>
              <a:rPr lang="en-US" altLang="en-US" sz="1200" dirty="0">
                <a:solidFill>
                  <a:srgbClr val="000099"/>
                </a:solidFill>
              </a:rPr>
              <a:t>customer satisfaction levels</a:t>
            </a:r>
          </a:p>
          <a:p>
            <a:pPr lvl="1">
              <a:spcBef>
                <a:spcPct val="50000"/>
              </a:spcBef>
              <a:buFont typeface="Wingdings" pitchFamily="2" charset="2"/>
              <a:buChar char="ü"/>
            </a:pPr>
            <a:r>
              <a:rPr lang="en-US" altLang="en-US" sz="1200" dirty="0">
                <a:solidFill>
                  <a:srgbClr val="000099"/>
                </a:solidFill>
              </a:rPr>
              <a:t>graduates place with suitable employment</a:t>
            </a:r>
          </a:p>
          <a:p>
            <a:pPr lvl="1">
              <a:spcBef>
                <a:spcPct val="50000"/>
              </a:spcBef>
              <a:buFont typeface="Wingdings" pitchFamily="2" charset="2"/>
              <a:buChar char="ü"/>
            </a:pPr>
            <a:r>
              <a:rPr lang="en-US" altLang="en-US" sz="1200" dirty="0">
                <a:solidFill>
                  <a:srgbClr val="000099"/>
                </a:solidFill>
              </a:rPr>
              <a:t>Satisfaction level of  employers</a:t>
            </a:r>
          </a:p>
        </p:txBody>
      </p:sp>
      <p:sp>
        <p:nvSpPr>
          <p:cNvPr id="72726" name="AutoShape 22"/>
          <p:cNvSpPr>
            <a:spLocks noChangeArrowheads="1"/>
          </p:cNvSpPr>
          <p:nvPr/>
        </p:nvSpPr>
        <p:spPr bwMode="auto">
          <a:xfrm>
            <a:off x="4953000" y="1524000"/>
            <a:ext cx="1295400" cy="762000"/>
          </a:xfrm>
          <a:prstGeom prst="rightArrow">
            <a:avLst>
              <a:gd name="adj1" fmla="val 50000"/>
              <a:gd name="adj2" fmla="val 4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800" dirty="0"/>
              <a:t>Outputs</a:t>
            </a:r>
          </a:p>
        </p:txBody>
      </p:sp>
      <p:cxnSp>
        <p:nvCxnSpPr>
          <p:cNvPr id="72727" name="AutoShape 23"/>
          <p:cNvCxnSpPr>
            <a:cxnSpLocks noChangeShapeType="1"/>
            <a:stCxn id="72709" idx="2"/>
          </p:cNvCxnSpPr>
          <p:nvPr/>
        </p:nvCxnSpPr>
        <p:spPr bwMode="auto">
          <a:xfrm rot="16200000" flipH="1">
            <a:off x="2819400" y="1524000"/>
            <a:ext cx="228600" cy="1295400"/>
          </a:xfrm>
          <a:prstGeom prst="bentConnector3">
            <a:avLst>
              <a:gd name="adj1" fmla="val 99995"/>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728" name="AutoShape 24"/>
          <p:cNvCxnSpPr>
            <a:cxnSpLocks noChangeShapeType="1"/>
          </p:cNvCxnSpPr>
          <p:nvPr/>
        </p:nvCxnSpPr>
        <p:spPr bwMode="auto">
          <a:xfrm rot="16200000">
            <a:off x="2495550" y="1314450"/>
            <a:ext cx="266700" cy="685800"/>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2729" name="Line 25"/>
          <p:cNvSpPr>
            <a:spLocks noChangeShapeType="1"/>
          </p:cNvSpPr>
          <p:nvPr/>
        </p:nvSpPr>
        <p:spPr bwMode="auto">
          <a:xfrm>
            <a:off x="1828800" y="19812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cxnSp>
        <p:nvCxnSpPr>
          <p:cNvPr id="72730" name="AutoShape 26"/>
          <p:cNvCxnSpPr>
            <a:cxnSpLocks noChangeShapeType="1"/>
            <a:endCxn id="72712" idx="0"/>
          </p:cNvCxnSpPr>
          <p:nvPr/>
        </p:nvCxnSpPr>
        <p:spPr bwMode="auto">
          <a:xfrm>
            <a:off x="3962400" y="1524000"/>
            <a:ext cx="609600" cy="228600"/>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731" name="AutoShape 27"/>
          <p:cNvCxnSpPr>
            <a:cxnSpLocks noChangeShapeType="1"/>
            <a:stCxn id="72711" idx="3"/>
            <a:endCxn id="72712" idx="2"/>
          </p:cNvCxnSpPr>
          <p:nvPr/>
        </p:nvCxnSpPr>
        <p:spPr bwMode="auto">
          <a:xfrm flipV="1">
            <a:off x="4343400" y="1981200"/>
            <a:ext cx="228600" cy="266700"/>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5457693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Training, Education, and Teams </a:t>
            </a:r>
            <a:r>
              <a:rPr lang="en-US" dirty="0" smtClean="0"/>
              <a:t>Summary</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41</a:t>
            </a:fld>
            <a:endParaRPr lang="en-US" dirty="0"/>
          </a:p>
        </p:txBody>
      </p:sp>
      <p:sp>
        <p:nvSpPr>
          <p:cNvPr id="4" name="TextBox 3"/>
          <p:cNvSpPr txBox="1"/>
          <p:nvPr/>
        </p:nvSpPr>
        <p:spPr>
          <a:xfrm>
            <a:off x="838200" y="1935352"/>
            <a:ext cx="7391400" cy="2677656"/>
          </a:xfrm>
          <a:prstGeom prst="rect">
            <a:avLst/>
          </a:prstGeom>
          <a:noFill/>
        </p:spPr>
        <p:txBody>
          <a:bodyPr wrap="square" rtlCol="0">
            <a:spAutoFit/>
          </a:bodyPr>
          <a:lstStyle/>
          <a:p>
            <a:pPr marL="342900" indent="-342900">
              <a:buFont typeface="Wingdings" panose="05000000000000000000" pitchFamily="2" charset="2"/>
              <a:buChar char="§"/>
            </a:pPr>
            <a:r>
              <a:rPr lang="en-US" dirty="0" smtClean="0"/>
              <a:t>Human Resource Training and Education are essential to organization goals or performance </a:t>
            </a:r>
            <a:r>
              <a:rPr lang="en-US" dirty="0"/>
              <a:t>to </a:t>
            </a:r>
            <a:r>
              <a:rPr lang="en-US" dirty="0" smtClean="0"/>
              <a:t>improve, People are a major part of the equation…</a:t>
            </a:r>
          </a:p>
          <a:p>
            <a:pPr marL="342900" indent="-342900">
              <a:buFont typeface="Wingdings" panose="05000000000000000000" pitchFamily="2" charset="2"/>
              <a:buChar char="§"/>
            </a:pPr>
            <a:r>
              <a:rPr lang="en-US" dirty="0" smtClean="0"/>
              <a:t>Involving Teams tends to assure changes that build consistency, acceptance,  competence, efficiency, safety, even happiness in a workforce. It is also a method to develop ownership...  </a:t>
            </a:r>
            <a:endParaRPr lang="en-US" dirty="0"/>
          </a:p>
        </p:txBody>
      </p:sp>
      <p:sp>
        <p:nvSpPr>
          <p:cNvPr id="5" name="TextBox 4"/>
          <p:cNvSpPr txBox="1"/>
          <p:nvPr/>
        </p:nvSpPr>
        <p:spPr>
          <a:xfrm>
            <a:off x="914400" y="4800600"/>
            <a:ext cx="7162800" cy="1200329"/>
          </a:xfrm>
          <a:prstGeom prst="rect">
            <a:avLst/>
          </a:prstGeom>
          <a:noFill/>
        </p:spPr>
        <p:txBody>
          <a:bodyPr wrap="square" rtlCol="0">
            <a:spAutoFit/>
          </a:bodyPr>
          <a:lstStyle/>
          <a:p>
            <a:pPr algn="ctr"/>
            <a:r>
              <a:rPr lang="en-US" b="1" dirty="0" smtClean="0">
                <a:solidFill>
                  <a:srgbClr val="FF0000"/>
                </a:solidFill>
              </a:rPr>
              <a:t>Future lecture will expose you to the many philosophies tools, and techniques used by the Industrial &amp; System Engineer</a:t>
            </a:r>
            <a:endParaRPr lang="en-US" b="1" dirty="0">
              <a:solidFill>
                <a:srgbClr val="FF0000"/>
              </a:solidFill>
            </a:endParaRPr>
          </a:p>
        </p:txBody>
      </p:sp>
    </p:spTree>
    <p:extLst>
      <p:ext uri="{BB962C8B-B14F-4D97-AF65-F5344CB8AC3E}">
        <p14:creationId xmlns:p14="http://schemas.microsoft.com/office/powerpoint/2010/main" val="31635126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A Paradigm and Case Study</a:t>
            </a:r>
            <a:endParaRPr lang="en-US" dirty="0">
              <a:solidFill>
                <a:srgbClr val="C00000"/>
              </a:solidFill>
            </a:endParaRPr>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42</a:t>
            </a:fld>
            <a:endParaRPr lang="en-US" dirty="0"/>
          </a:p>
        </p:txBody>
      </p:sp>
      <p:sp>
        <p:nvSpPr>
          <p:cNvPr id="4" name="TextBox 3"/>
          <p:cNvSpPr txBox="1"/>
          <p:nvPr/>
        </p:nvSpPr>
        <p:spPr>
          <a:xfrm>
            <a:off x="990600" y="1676400"/>
            <a:ext cx="6629400" cy="4585871"/>
          </a:xfrm>
          <a:prstGeom prst="rect">
            <a:avLst/>
          </a:prstGeom>
          <a:noFill/>
        </p:spPr>
        <p:txBody>
          <a:bodyPr wrap="square" rtlCol="0">
            <a:spAutoFit/>
          </a:bodyPr>
          <a:lstStyle/>
          <a:p>
            <a:r>
              <a:rPr lang="en-US" b="1" dirty="0" smtClean="0">
                <a:solidFill>
                  <a:srgbClr val="0000FF"/>
                </a:solidFill>
              </a:rPr>
              <a:t>I lecture that </a:t>
            </a:r>
            <a:r>
              <a:rPr lang="en-US" b="1" dirty="0" smtClean="0">
                <a:solidFill>
                  <a:srgbClr val="0000FF"/>
                </a:solidFill>
                <a:effectLst>
                  <a:outerShdw blurRad="38100" dist="38100" dir="2700000" algn="tl">
                    <a:srgbClr val="000000">
                      <a:alpha val="43137"/>
                    </a:srgbClr>
                  </a:outerShdw>
                </a:effectLst>
              </a:rPr>
              <a:t>“a fish would be the last thing to discover water!” </a:t>
            </a:r>
          </a:p>
          <a:p>
            <a:pPr marL="342900" indent="-342900">
              <a:buFont typeface="Arial" panose="020B0604020202020204" pitchFamily="34" charset="0"/>
              <a:buChar char="•"/>
            </a:pPr>
            <a:r>
              <a:rPr lang="en-US" b="1" dirty="0" smtClean="0">
                <a:solidFill>
                  <a:srgbClr val="0000FF"/>
                </a:solidFill>
              </a:rPr>
              <a:t>It was born into it.</a:t>
            </a:r>
          </a:p>
          <a:p>
            <a:pPr marL="342900" indent="-342900">
              <a:buFont typeface="Arial" panose="020B0604020202020204" pitchFamily="34" charset="0"/>
              <a:buChar char="•"/>
            </a:pPr>
            <a:r>
              <a:rPr lang="en-US" b="1" dirty="0" smtClean="0">
                <a:solidFill>
                  <a:srgbClr val="0000FF"/>
                </a:solidFill>
              </a:rPr>
              <a:t>It takes it for granted.</a:t>
            </a:r>
          </a:p>
          <a:p>
            <a:pPr marL="342900" indent="-342900">
              <a:buFont typeface="Arial" panose="020B0604020202020204" pitchFamily="34" charset="0"/>
              <a:buChar char="•"/>
            </a:pPr>
            <a:r>
              <a:rPr lang="en-US" b="1" dirty="0" smtClean="0">
                <a:solidFill>
                  <a:srgbClr val="0000FF"/>
                </a:solidFill>
              </a:rPr>
              <a:t>It coexist with its environment and local life…</a:t>
            </a:r>
          </a:p>
          <a:p>
            <a:pPr marL="342900" indent="-342900">
              <a:buFont typeface="Arial" panose="020B0604020202020204" pitchFamily="34" charset="0"/>
              <a:buChar char="•"/>
            </a:pPr>
            <a:r>
              <a:rPr lang="en-US" b="1" dirty="0" smtClean="0">
                <a:solidFill>
                  <a:srgbClr val="0000FF"/>
                </a:solidFill>
              </a:rPr>
              <a:t>It is unaware of any other media or situation…</a:t>
            </a:r>
          </a:p>
          <a:p>
            <a:pPr marL="342900" indent="-342900">
              <a:buFont typeface="Arial" panose="020B0604020202020204" pitchFamily="34" charset="0"/>
              <a:buChar char="•"/>
            </a:pPr>
            <a:r>
              <a:rPr lang="en-US" b="1" dirty="0" smtClean="0">
                <a:solidFill>
                  <a:srgbClr val="0000FF"/>
                </a:solidFill>
              </a:rPr>
              <a:t>It is comfortable where it is.</a:t>
            </a:r>
          </a:p>
          <a:p>
            <a:pPr marL="342900" indent="-342900">
              <a:buFont typeface="Arial" panose="020B0604020202020204" pitchFamily="34" charset="0"/>
              <a:buChar char="•"/>
            </a:pPr>
            <a:endParaRPr lang="en-US" dirty="0"/>
          </a:p>
          <a:p>
            <a:r>
              <a:rPr lang="en-US" dirty="0" smtClean="0">
                <a:solidFill>
                  <a:srgbClr val="C00000"/>
                </a:solidFill>
                <a:effectLst>
                  <a:outerShdw blurRad="38100" dist="38100" dir="2700000" algn="tl">
                    <a:srgbClr val="000000">
                      <a:alpha val="43137"/>
                    </a:srgbClr>
                  </a:outerShdw>
                </a:effectLst>
              </a:rPr>
              <a:t>You have a paradigm about a Coke. Maybe it’s a drink of choice, maybe not. </a:t>
            </a:r>
            <a:r>
              <a:rPr lang="en-US" b="1" dirty="0" smtClean="0">
                <a:solidFill>
                  <a:srgbClr val="C00000"/>
                </a:solidFill>
                <a:effectLst>
                  <a:outerShdw blurRad="38100" dist="38100" dir="2700000" algn="tl">
                    <a:srgbClr val="000000">
                      <a:alpha val="43137"/>
                    </a:srgbClr>
                  </a:outerShdw>
                </a:effectLst>
              </a:rPr>
              <a:t>Think about their Advertisements , product, reputation and quality and slogan </a:t>
            </a:r>
            <a:r>
              <a:rPr lang="en-US" sz="2800" b="1" dirty="0" smtClean="0">
                <a:solidFill>
                  <a:srgbClr val="C00000"/>
                </a:solidFill>
                <a:effectLst>
                  <a:outerShdw blurRad="38100" dist="38100" dir="2700000" algn="tl">
                    <a:srgbClr val="000000">
                      <a:alpha val="43137"/>
                    </a:srgbClr>
                  </a:outerShdw>
                </a:effectLst>
              </a:rPr>
              <a:t>“Coke is the One!”</a:t>
            </a:r>
            <a:endParaRPr lang="en-US" sz="2800" b="1" dirty="0">
              <a:solidFill>
                <a:srgbClr val="C00000"/>
              </a:solidFill>
              <a:effectLst>
                <a:outerShdw blurRad="38100" dist="38100" dir="2700000" algn="tl">
                  <a:srgbClr val="000000">
                    <a:alpha val="43137"/>
                  </a:srgbClr>
                </a:outerShdw>
              </a:effectLst>
            </a:endParaRPr>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3810000"/>
            <a:ext cx="1017394" cy="2306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24309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260350"/>
            <a:ext cx="7772400" cy="1143000"/>
          </a:xfrm>
        </p:spPr>
        <p:txBody>
          <a:bodyPr/>
          <a:lstStyle/>
          <a:p>
            <a:r>
              <a:rPr lang="en-US" sz="3600" b="1" dirty="0" smtClean="0">
                <a:solidFill>
                  <a:srgbClr val="C00000"/>
                </a:solidFill>
              </a:rPr>
              <a:t>“</a:t>
            </a:r>
            <a:r>
              <a:rPr lang="en-US" sz="3600" b="1" u="sng" dirty="0" smtClean="0">
                <a:solidFill>
                  <a:srgbClr val="C00000"/>
                </a:solidFill>
              </a:rPr>
              <a:t>Coke is  The One</a:t>
            </a:r>
            <a:r>
              <a:rPr lang="en-US" sz="3600" b="1" dirty="0" smtClean="0">
                <a:solidFill>
                  <a:srgbClr val="C00000"/>
                </a:solidFill>
              </a:rPr>
              <a:t>, an example of a Failed Quality System”</a:t>
            </a:r>
          </a:p>
        </p:txBody>
      </p:sp>
      <p:pic>
        <p:nvPicPr>
          <p:cNvPr id="15363" name="Picture 3" descr="Wall Street Jour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568450"/>
            <a:ext cx="679450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Oval 4"/>
          <p:cNvSpPr>
            <a:spLocks noChangeArrowheads="1"/>
          </p:cNvSpPr>
          <p:nvPr/>
        </p:nvSpPr>
        <p:spPr bwMode="auto">
          <a:xfrm>
            <a:off x="673100" y="1828800"/>
            <a:ext cx="2286000" cy="2286000"/>
          </a:xfrm>
          <a:prstGeom prst="ellipse">
            <a:avLst/>
          </a:prstGeom>
          <a:noFill/>
          <a:ln w="76200">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sz="2400" dirty="0">
              <a:latin typeface="Times New Roman" pitchFamily="18" charset="0"/>
            </a:endParaRPr>
          </a:p>
        </p:txBody>
      </p:sp>
      <p:sp>
        <p:nvSpPr>
          <p:cNvPr id="15365" name="Text Box 5"/>
          <p:cNvSpPr txBox="1">
            <a:spLocks noChangeArrowheads="1"/>
          </p:cNvSpPr>
          <p:nvPr/>
        </p:nvSpPr>
        <p:spPr bwMode="auto">
          <a:xfrm>
            <a:off x="228600" y="5943600"/>
            <a:ext cx="8229600" cy="461665"/>
          </a:xfrm>
          <a:prstGeom prst="rect">
            <a:avLst/>
          </a:prstGeom>
          <a:solidFill>
            <a:srgbClr val="FFFF99"/>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b="1" i="1" dirty="0">
                <a:solidFill>
                  <a:schemeClr val="accent2"/>
                </a:solidFill>
              </a:rPr>
              <a:t>See </a:t>
            </a:r>
            <a:r>
              <a:rPr lang="en-US" b="1" i="1" dirty="0" smtClean="0">
                <a:solidFill>
                  <a:schemeClr val="accent2"/>
                </a:solidFill>
              </a:rPr>
              <a:t>Coke Scare Doc File </a:t>
            </a:r>
            <a:r>
              <a:rPr lang="en-US" b="1" i="1" dirty="0">
                <a:solidFill>
                  <a:schemeClr val="accent2"/>
                </a:solidFill>
              </a:rPr>
              <a:t>for full New York Time Story!</a:t>
            </a:r>
          </a:p>
        </p:txBody>
      </p:sp>
    </p:spTree>
    <p:extLst>
      <p:ext uri="{BB962C8B-B14F-4D97-AF65-F5344CB8AC3E}">
        <p14:creationId xmlns:p14="http://schemas.microsoft.com/office/powerpoint/2010/main" val="139312360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Wall Street Journal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457200"/>
            <a:ext cx="4214813" cy="570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ext Box 3"/>
          <p:cNvSpPr txBox="1">
            <a:spLocks noChangeArrowheads="1"/>
          </p:cNvSpPr>
          <p:nvPr/>
        </p:nvSpPr>
        <p:spPr bwMode="auto">
          <a:xfrm>
            <a:off x="685800" y="304800"/>
            <a:ext cx="3216275" cy="302260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b="1" i="1" dirty="0">
                <a:latin typeface="Times New Roman" pitchFamily="18" charset="0"/>
              </a:rPr>
              <a:t>Coca-Cola</a:t>
            </a:r>
            <a:r>
              <a:rPr lang="en-US" sz="2400" b="1" dirty="0">
                <a:latin typeface="Times New Roman" pitchFamily="18" charset="0"/>
              </a:rPr>
              <a:t> </a:t>
            </a:r>
            <a:r>
              <a:rPr lang="en-US" sz="2400" dirty="0">
                <a:latin typeface="Times New Roman" pitchFamily="18" charset="0"/>
              </a:rPr>
              <a:t>is a well know trademark around the world, but this example of failing to follow prescribe quality systems did nothing to enhance their reputation with those affected…</a:t>
            </a:r>
          </a:p>
        </p:txBody>
      </p:sp>
    </p:spTree>
    <p:extLst>
      <p:ext uri="{BB962C8B-B14F-4D97-AF65-F5344CB8AC3E}">
        <p14:creationId xmlns:p14="http://schemas.microsoft.com/office/powerpoint/2010/main" val="7543127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Wall Street Journal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066800"/>
            <a:ext cx="6464300" cy="296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4"/>
          <p:cNvSpPr txBox="1">
            <a:spLocks noChangeArrowheads="1"/>
          </p:cNvSpPr>
          <p:nvPr/>
        </p:nvSpPr>
        <p:spPr bwMode="auto">
          <a:xfrm>
            <a:off x="1143000" y="4495800"/>
            <a:ext cx="6934200" cy="831850"/>
          </a:xfrm>
          <a:prstGeom prst="rect">
            <a:avLst/>
          </a:prstGeom>
          <a:solidFill>
            <a:srgbClr val="FFFF99"/>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dirty="0">
                <a:solidFill>
                  <a:schemeClr val="accent2"/>
                </a:solidFill>
                <a:latin typeface="Times New Roman" pitchFamily="18" charset="0"/>
              </a:rPr>
              <a:t>It was discovered that Coke knew and hid or ignored the information…</a:t>
            </a:r>
          </a:p>
        </p:txBody>
      </p:sp>
    </p:spTree>
    <p:extLst>
      <p:ext uri="{BB962C8B-B14F-4D97-AF65-F5344CB8AC3E}">
        <p14:creationId xmlns:p14="http://schemas.microsoft.com/office/powerpoint/2010/main" val="153183213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Wall Street Journal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762000"/>
            <a:ext cx="5541963"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 Box 4"/>
          <p:cNvSpPr txBox="1">
            <a:spLocks noChangeArrowheads="1"/>
          </p:cNvSpPr>
          <p:nvPr/>
        </p:nvSpPr>
        <p:spPr bwMode="auto">
          <a:xfrm>
            <a:off x="228600" y="533400"/>
            <a:ext cx="3352800" cy="6001643"/>
          </a:xfrm>
          <a:prstGeom prst="rect">
            <a:avLst/>
          </a:prstGeom>
          <a:solidFill>
            <a:srgbClr val="FFFF99"/>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b="1" dirty="0">
                <a:solidFill>
                  <a:schemeClr val="accent2"/>
                </a:solidFill>
              </a:rPr>
              <a:t>The Explanation</a:t>
            </a:r>
          </a:p>
          <a:p>
            <a:pPr eaLnBrk="1" hangingPunct="1"/>
            <a:r>
              <a:rPr lang="en-US" sz="1800" b="1" dirty="0">
                <a:solidFill>
                  <a:schemeClr val="accent2"/>
                </a:solidFill>
                <a:latin typeface="+mj-lt"/>
              </a:rPr>
              <a:t>With things not going their way, Coca-Cola's executives came forward with an explanation of what had gone wrong. </a:t>
            </a:r>
            <a:r>
              <a:rPr lang="en-US" sz="1800" b="1" dirty="0">
                <a:solidFill>
                  <a:srgbClr val="FF0000"/>
                </a:solidFill>
                <a:latin typeface="+mj-lt"/>
              </a:rPr>
              <a:t>They claimed that their experts had investigated the problem by testing the suspect batches for chemicals and the tests showed nothing toxic in the beverages</a:t>
            </a:r>
            <a:r>
              <a:rPr lang="en-US" sz="1800" b="1" dirty="0">
                <a:solidFill>
                  <a:schemeClr val="accent2"/>
                </a:solidFill>
                <a:latin typeface="+mj-lt"/>
              </a:rPr>
              <a:t>. Explaining the reasons for the crisis, Philippe Lenfant (Lenfant), General Manager, Coca-Cola, Belgium, said that there had been separate errors at two plants. The products from Antwerp had developed an odd, </a:t>
            </a:r>
            <a:r>
              <a:rPr lang="en-US" sz="1800" b="1" dirty="0" smtClean="0">
                <a:solidFill>
                  <a:schemeClr val="accent2"/>
                </a:solidFill>
                <a:latin typeface="+mj-lt"/>
              </a:rPr>
              <a:t>sulfuric </a:t>
            </a:r>
            <a:r>
              <a:rPr lang="en-US" sz="1800" b="1" dirty="0">
                <a:solidFill>
                  <a:schemeClr val="accent2"/>
                </a:solidFill>
                <a:latin typeface="+mj-lt"/>
              </a:rPr>
              <a:t>smell and unpleasant taste because of sub-standard carbon-dioxide used to carbonate the products...</a:t>
            </a:r>
          </a:p>
        </p:txBody>
      </p:sp>
    </p:spTree>
    <p:extLst>
      <p:ext uri="{BB962C8B-B14F-4D97-AF65-F5344CB8AC3E}">
        <p14:creationId xmlns:p14="http://schemas.microsoft.com/office/powerpoint/2010/main" val="35436418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Wall Street Journal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3738" y="228600"/>
            <a:ext cx="4268787"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 Box 3"/>
          <p:cNvSpPr txBox="1">
            <a:spLocks noChangeArrowheads="1"/>
          </p:cNvSpPr>
          <p:nvPr/>
        </p:nvSpPr>
        <p:spPr bwMode="auto">
          <a:xfrm>
            <a:off x="4724400" y="5029200"/>
            <a:ext cx="4038600" cy="1562100"/>
          </a:xfrm>
          <a:prstGeom prst="rect">
            <a:avLst/>
          </a:prstGeom>
          <a:solidFill>
            <a:srgbClr val="FFFF99"/>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dirty="0">
                <a:solidFill>
                  <a:schemeClr val="accent2"/>
                </a:solidFill>
                <a:latin typeface="Times New Roman" pitchFamily="18" charset="0"/>
              </a:rPr>
              <a:t>While $60 million is a huge cost it is nothing compared to the cost of a damaged reputation!</a:t>
            </a:r>
          </a:p>
        </p:txBody>
      </p:sp>
      <p:sp>
        <p:nvSpPr>
          <p:cNvPr id="19460" name="Text Box 4"/>
          <p:cNvSpPr txBox="1">
            <a:spLocks noChangeArrowheads="1"/>
          </p:cNvSpPr>
          <p:nvPr/>
        </p:nvSpPr>
        <p:spPr bwMode="auto">
          <a:xfrm>
            <a:off x="439738" y="228600"/>
            <a:ext cx="4038600" cy="6309420"/>
          </a:xfrm>
          <a:prstGeom prst="rect">
            <a:avLst/>
          </a:prstGeom>
          <a:solidFill>
            <a:srgbClr val="FFFF99"/>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b="1" dirty="0">
                <a:solidFill>
                  <a:schemeClr val="accent2"/>
                </a:solidFill>
              </a:rPr>
              <a:t>The Aftermath</a:t>
            </a:r>
          </a:p>
          <a:p>
            <a:pPr eaLnBrk="1" hangingPunct="1"/>
            <a:r>
              <a:rPr lang="en-US" sz="2000" b="1" dirty="0">
                <a:solidFill>
                  <a:schemeClr val="accent2"/>
                </a:solidFill>
                <a:latin typeface="+mj-lt"/>
              </a:rPr>
              <a:t>Coca-Cola's financial performance suffered a major setback due to the Belgian crisis. The recall had a negative impact on Coca-Cola's overall second-quarter net income in the fiscal year 1999, coming down by 21% to $942 million. Moreover, the entire operation of removing and destroying recalled products cost Coca-Cola Enterprises $103 million (£66 million). The recall led to a 5% decline in the bottler's revenues and a fall in cash operating profit by 6%. Coca-Cola's brand image was hit among Belgian consumers; a market that had been one of Europe's most successful for the company...</a:t>
            </a:r>
          </a:p>
        </p:txBody>
      </p:sp>
    </p:spTree>
    <p:extLst>
      <p:ext uri="{BB962C8B-B14F-4D97-AF65-F5344CB8AC3E}">
        <p14:creationId xmlns:p14="http://schemas.microsoft.com/office/powerpoint/2010/main" val="26071631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304800"/>
            <a:ext cx="8229600" cy="990600"/>
          </a:xfrm>
        </p:spPr>
        <p:txBody>
          <a:bodyPr/>
          <a:lstStyle/>
          <a:p>
            <a:r>
              <a:rPr lang="en-US" sz="3600" dirty="0" smtClean="0">
                <a:solidFill>
                  <a:srgbClr val="C00000"/>
                </a:solidFill>
              </a:rPr>
              <a:t>Coca-Cola Quality System Breakdown </a:t>
            </a:r>
            <a:r>
              <a:rPr lang="en-US" sz="4000" dirty="0" smtClean="0">
                <a:solidFill>
                  <a:srgbClr val="C00000"/>
                </a:solidFill>
              </a:rPr>
              <a:t>Summary</a:t>
            </a:r>
          </a:p>
        </p:txBody>
      </p:sp>
      <p:sp>
        <p:nvSpPr>
          <p:cNvPr id="20483" name="Text Box 3"/>
          <p:cNvSpPr txBox="1">
            <a:spLocks noChangeArrowheads="1"/>
          </p:cNvSpPr>
          <p:nvPr/>
        </p:nvSpPr>
        <p:spPr bwMode="auto">
          <a:xfrm>
            <a:off x="1447800" y="1828800"/>
            <a:ext cx="6629400" cy="265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85750" indent="-2857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buFontTx/>
              <a:buChar char="•"/>
            </a:pPr>
            <a:r>
              <a:rPr lang="en-US" sz="2800" b="1" dirty="0">
                <a:solidFill>
                  <a:schemeClr val="accent2"/>
                </a:solidFill>
                <a:latin typeface="Times New Roman" pitchFamily="18" charset="0"/>
              </a:rPr>
              <a:t>A system existed but was not followed</a:t>
            </a:r>
          </a:p>
          <a:p>
            <a:pPr>
              <a:buFontTx/>
              <a:buChar char="•"/>
            </a:pPr>
            <a:r>
              <a:rPr lang="en-US" sz="2800" b="1" dirty="0">
                <a:solidFill>
                  <a:schemeClr val="accent2"/>
                </a:solidFill>
                <a:latin typeface="Times New Roman" pitchFamily="18" charset="0"/>
              </a:rPr>
              <a:t>Failed to perform incoming inspection</a:t>
            </a:r>
          </a:p>
          <a:p>
            <a:pPr>
              <a:buFontTx/>
              <a:buChar char="•"/>
            </a:pPr>
            <a:r>
              <a:rPr lang="en-US" sz="2800" b="1" dirty="0">
                <a:solidFill>
                  <a:schemeClr val="accent2"/>
                </a:solidFill>
                <a:latin typeface="Times New Roman" pitchFamily="18" charset="0"/>
              </a:rPr>
              <a:t>Supplier Quality System failure</a:t>
            </a:r>
          </a:p>
          <a:p>
            <a:pPr>
              <a:buFontTx/>
              <a:buChar char="•"/>
            </a:pPr>
            <a:r>
              <a:rPr lang="en-US" sz="2800" b="1" dirty="0">
                <a:solidFill>
                  <a:schemeClr val="accent2"/>
                </a:solidFill>
                <a:latin typeface="Times New Roman" pitchFamily="18" charset="0"/>
              </a:rPr>
              <a:t>Ignored repeated Customer Complaints and hid information &amp; failed to react… </a:t>
            </a:r>
          </a:p>
          <a:p>
            <a:pPr>
              <a:buFontTx/>
              <a:buChar char="•"/>
            </a:pPr>
            <a:endParaRPr lang="en-US" sz="2800" b="1" dirty="0">
              <a:solidFill>
                <a:schemeClr val="accent2"/>
              </a:solidFill>
              <a:latin typeface="Times New Roman" pitchFamily="18" charset="0"/>
            </a:endParaRPr>
          </a:p>
        </p:txBody>
      </p:sp>
      <p:sp>
        <p:nvSpPr>
          <p:cNvPr id="20484" name="Text Box 4"/>
          <p:cNvSpPr txBox="1">
            <a:spLocks noChangeArrowheads="1"/>
          </p:cNvSpPr>
          <p:nvPr/>
        </p:nvSpPr>
        <p:spPr bwMode="auto">
          <a:xfrm>
            <a:off x="1524000" y="4572000"/>
            <a:ext cx="57150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4488" indent="-344488"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buFontTx/>
              <a:buChar char="•"/>
            </a:pPr>
            <a:r>
              <a:rPr lang="en-US" sz="2800" b="1" dirty="0">
                <a:solidFill>
                  <a:schemeClr val="accent2"/>
                </a:solidFill>
                <a:latin typeface="Times New Roman" pitchFamily="18" charset="0"/>
              </a:rPr>
              <a:t>14 million case recall</a:t>
            </a:r>
          </a:p>
          <a:p>
            <a:pPr>
              <a:buFontTx/>
              <a:buChar char="•"/>
            </a:pPr>
            <a:r>
              <a:rPr lang="en-US" sz="2800" b="1" dirty="0">
                <a:solidFill>
                  <a:schemeClr val="accent2"/>
                </a:solidFill>
                <a:latin typeface="Times New Roman" pitchFamily="18" charset="0"/>
              </a:rPr>
              <a:t>60 Million Dollar Charge</a:t>
            </a:r>
          </a:p>
          <a:p>
            <a:pPr>
              <a:buFontTx/>
              <a:buChar char="•"/>
            </a:pPr>
            <a:r>
              <a:rPr lang="en-US" sz="2800" b="1" dirty="0">
                <a:solidFill>
                  <a:schemeClr val="accent2"/>
                </a:solidFill>
                <a:latin typeface="Times New Roman" pitchFamily="18" charset="0"/>
              </a:rPr>
              <a:t>Reputation of Company Cost is... </a:t>
            </a:r>
          </a:p>
        </p:txBody>
      </p:sp>
      <p:sp>
        <p:nvSpPr>
          <p:cNvPr id="20485" name="Text Box 5"/>
          <p:cNvSpPr txBox="1">
            <a:spLocks noChangeArrowheads="1"/>
          </p:cNvSpPr>
          <p:nvPr/>
        </p:nvSpPr>
        <p:spPr bwMode="auto">
          <a:xfrm>
            <a:off x="762000" y="1219200"/>
            <a:ext cx="2106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b="1" dirty="0">
                <a:latin typeface="Times New Roman" pitchFamily="18" charset="0"/>
              </a:rPr>
              <a:t>Major Causes:</a:t>
            </a:r>
            <a:endParaRPr lang="en-US" sz="2400" dirty="0">
              <a:latin typeface="Times New Roman" pitchFamily="18" charset="0"/>
            </a:endParaRPr>
          </a:p>
        </p:txBody>
      </p:sp>
      <p:sp>
        <p:nvSpPr>
          <p:cNvPr id="20486" name="Text Box 6"/>
          <p:cNvSpPr txBox="1">
            <a:spLocks noChangeArrowheads="1"/>
          </p:cNvSpPr>
          <p:nvPr/>
        </p:nvSpPr>
        <p:spPr bwMode="auto">
          <a:xfrm>
            <a:off x="838200" y="4191000"/>
            <a:ext cx="1235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b="1" dirty="0">
                <a:latin typeface="Times New Roman" pitchFamily="18" charset="0"/>
              </a:rPr>
              <a:t>Results:</a:t>
            </a:r>
            <a:endParaRPr lang="en-US" sz="2400" dirty="0">
              <a:latin typeface="Times New Roman" pitchFamily="18" charset="0"/>
            </a:endParaRPr>
          </a:p>
        </p:txBody>
      </p:sp>
    </p:spTree>
    <p:extLst>
      <p:ext uri="{BB962C8B-B14F-4D97-AF65-F5344CB8AC3E}">
        <p14:creationId xmlns:p14="http://schemas.microsoft.com/office/powerpoint/2010/main" val="4629930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E551809C-C827-4BEC-847A-0979CD47596F}" type="slidenum">
              <a:rPr lang="en-US" sz="1400" smtClean="0"/>
              <a:pPr eaLnBrk="1" hangingPunct="1"/>
              <a:t>49</a:t>
            </a:fld>
            <a:endParaRPr lang="en-US" sz="1400" dirty="0" smtClean="0"/>
          </a:p>
        </p:txBody>
      </p:sp>
      <p:sp>
        <p:nvSpPr>
          <p:cNvPr id="33795" name="Rectangle 2"/>
          <p:cNvSpPr>
            <a:spLocks noGrp="1" noChangeArrowheads="1"/>
          </p:cNvSpPr>
          <p:nvPr>
            <p:ph type="title"/>
          </p:nvPr>
        </p:nvSpPr>
        <p:spPr>
          <a:xfrm>
            <a:off x="685800" y="152400"/>
            <a:ext cx="7772400" cy="1143000"/>
          </a:xfrm>
        </p:spPr>
        <p:txBody>
          <a:bodyPr/>
          <a:lstStyle/>
          <a:p>
            <a:pPr algn="l" eaLnBrk="1" hangingPunct="1"/>
            <a:r>
              <a:rPr lang="en-US" dirty="0" smtClean="0">
                <a:solidFill>
                  <a:srgbClr val="0000FF"/>
                </a:solidFill>
              </a:rPr>
              <a:t>Summary</a:t>
            </a:r>
          </a:p>
        </p:txBody>
      </p:sp>
      <p:sp>
        <p:nvSpPr>
          <p:cNvPr id="38915" name="Text Box 3"/>
          <p:cNvSpPr txBox="1">
            <a:spLocks noChangeArrowheads="1"/>
          </p:cNvSpPr>
          <p:nvPr/>
        </p:nvSpPr>
        <p:spPr bwMode="auto">
          <a:xfrm>
            <a:off x="682557" y="1287294"/>
            <a:ext cx="640080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defRPr/>
            </a:pPr>
            <a:r>
              <a:rPr lang="en-US" b="1" dirty="0" smtClean="0">
                <a:solidFill>
                  <a:srgbClr val="0000FF"/>
                </a:solidFill>
                <a:effectLst>
                  <a:outerShdw blurRad="38100" dist="38100" dir="2700000" algn="tl">
                    <a:srgbClr val="000000">
                      <a:alpha val="43137"/>
                    </a:srgbClr>
                  </a:outerShdw>
                </a:effectLst>
              </a:rPr>
              <a:t>Quality </a:t>
            </a:r>
            <a:r>
              <a:rPr lang="en-US" b="1" dirty="0">
                <a:solidFill>
                  <a:srgbClr val="0000FF"/>
                </a:solidFill>
                <a:effectLst>
                  <a:outerShdw blurRad="38100" dist="38100" dir="2700000" algn="tl">
                    <a:srgbClr val="000000">
                      <a:alpha val="43137"/>
                    </a:srgbClr>
                  </a:outerShdw>
                </a:effectLst>
              </a:rPr>
              <a:t>here is measured in financial terms. One needs to judge m</a:t>
            </a:r>
            <a:r>
              <a:rPr lang="en-US" b="1" dirty="0" smtClean="0">
                <a:solidFill>
                  <a:srgbClr val="0000FF"/>
                </a:solidFill>
                <a:effectLst>
                  <a:outerShdw blurRad="38100" dist="38100" dir="2700000" algn="tl">
                    <a:srgbClr val="000000">
                      <a:alpha val="43137"/>
                    </a:srgbClr>
                  </a:outerShdw>
                </a:effectLst>
              </a:rPr>
              <a:t>istakes, waste</a:t>
            </a:r>
            <a:r>
              <a:rPr lang="en-US" b="1" dirty="0">
                <a:solidFill>
                  <a:srgbClr val="0000FF"/>
                </a:solidFill>
                <a:effectLst>
                  <a:outerShdw blurRad="38100" dist="38100" dir="2700000" algn="tl">
                    <a:srgbClr val="000000">
                      <a:alpha val="43137"/>
                    </a:srgbClr>
                  </a:outerShdw>
                </a:effectLst>
              </a:rPr>
              <a:t>, production and revenue in terms of money</a:t>
            </a:r>
            <a:r>
              <a:rPr lang="en-US" b="1" dirty="0" smtClean="0">
                <a:solidFill>
                  <a:srgbClr val="0000FF"/>
                </a:solidFill>
                <a:effectLst>
                  <a:outerShdw blurRad="38100" dist="38100" dir="2700000" algn="tl">
                    <a:srgbClr val="000000">
                      <a:alpha val="43137"/>
                    </a:srgbClr>
                  </a:outerShdw>
                </a:effectLst>
              </a:rPr>
              <a:t>.</a:t>
            </a:r>
          </a:p>
          <a:p>
            <a:pPr>
              <a:defRPr/>
            </a:pPr>
            <a:endParaRPr lang="en-US" sz="800" dirty="0">
              <a:solidFill>
                <a:srgbClr val="0000FF"/>
              </a:solidFill>
            </a:endParaRPr>
          </a:p>
          <a:p>
            <a:pPr>
              <a:defRPr/>
            </a:pPr>
            <a:r>
              <a:rPr lang="en-US" sz="3200" dirty="0" smtClean="0">
                <a:solidFill>
                  <a:srgbClr val="FF0000"/>
                </a:solidFill>
                <a:effectLst>
                  <a:outerShdw blurRad="38100" dist="38100" dir="2700000" algn="tl">
                    <a:srgbClr val="000000">
                      <a:alpha val="43137"/>
                    </a:srgbClr>
                  </a:outerShdw>
                </a:effectLst>
              </a:rPr>
              <a:t>But what is a reputation worth? </a:t>
            </a:r>
          </a:p>
          <a:p>
            <a:pPr>
              <a:defRPr/>
            </a:pPr>
            <a:r>
              <a:rPr lang="en-US" dirty="0" smtClean="0">
                <a:solidFill>
                  <a:srgbClr val="FF0000"/>
                </a:solidFill>
                <a:effectLst>
                  <a:outerShdw blurRad="38100" dist="38100" dir="2700000" algn="tl">
                    <a:srgbClr val="000000">
                      <a:alpha val="43137"/>
                    </a:srgbClr>
                  </a:outerShdw>
                </a:effectLst>
              </a:rPr>
              <a:t>Down the street from CSCC is Abbott Labs which make Similac, a baby formula and who knows how many Billions of bottles have been fed to babies.</a:t>
            </a:r>
          </a:p>
          <a:p>
            <a:pPr>
              <a:defRPr/>
            </a:pPr>
            <a:endParaRPr lang="en-US" sz="800" dirty="0"/>
          </a:p>
          <a:p>
            <a:pPr>
              <a:defRPr/>
            </a:pPr>
            <a:r>
              <a:rPr lang="en-US" sz="3000" b="1" dirty="0" smtClean="0">
                <a:solidFill>
                  <a:srgbClr val="0000FF"/>
                </a:solidFill>
              </a:rPr>
              <a:t>Discussion Questions: “How many bottle can be produced that harm or kill a baby? What would the ramifications be to the company?</a:t>
            </a:r>
            <a:endParaRPr lang="en-US" sz="3000" b="1" dirty="0">
              <a:solidFill>
                <a:srgbClr val="0000FF"/>
              </a:solidFill>
            </a:endParaRPr>
          </a:p>
        </p:txBody>
      </p:sp>
      <p:pic>
        <p:nvPicPr>
          <p:cNvPr id="2" name="Picture 1"/>
          <p:cNvPicPr>
            <a:picLocks noChangeAspect="1"/>
          </p:cNvPicPr>
          <p:nvPr/>
        </p:nvPicPr>
        <p:blipFill>
          <a:blip r:embed="rId3"/>
          <a:stretch>
            <a:fillRect/>
          </a:stretch>
        </p:blipFill>
        <p:spPr>
          <a:xfrm>
            <a:off x="7239000" y="3758436"/>
            <a:ext cx="1463634" cy="2209800"/>
          </a:xfrm>
          <a:prstGeom prst="rect">
            <a:avLst/>
          </a:prstGeom>
        </p:spPr>
      </p:pic>
      <p:pic>
        <p:nvPicPr>
          <p:cNvPr id="3" name="Picture 2"/>
          <p:cNvPicPr>
            <a:picLocks noChangeAspect="1"/>
          </p:cNvPicPr>
          <p:nvPr/>
        </p:nvPicPr>
        <p:blipFill>
          <a:blip r:embed="rId4"/>
          <a:stretch>
            <a:fillRect/>
          </a:stretch>
        </p:blipFill>
        <p:spPr>
          <a:xfrm rot="456731">
            <a:off x="7802502" y="1908123"/>
            <a:ext cx="758998" cy="1667307"/>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Welcome to ENGT 1200 </a:t>
            </a:r>
          </a:p>
        </p:txBody>
      </p:sp>
      <p:sp>
        <p:nvSpPr>
          <p:cNvPr id="4" name="Slide Number Placeholder 3"/>
          <p:cNvSpPr>
            <a:spLocks noGrp="1"/>
          </p:cNvSpPr>
          <p:nvPr>
            <p:ph type="sldNum" sz="quarter" idx="12"/>
          </p:nvPr>
        </p:nvSpPr>
        <p:spPr/>
        <p:txBody>
          <a:bodyPr/>
          <a:lstStyle/>
          <a:p>
            <a:pPr>
              <a:defRPr/>
            </a:pPr>
            <a:fld id="{083908CE-B97E-4E01-910A-2341A571BEC0}" type="slidenum">
              <a:rPr lang="en-US" smtClean="0"/>
              <a:pPr>
                <a:defRPr/>
              </a:pPr>
              <a:t>5</a:t>
            </a:fld>
            <a:endParaRPr lang="en-US" dirty="0"/>
          </a:p>
        </p:txBody>
      </p:sp>
      <p:sp>
        <p:nvSpPr>
          <p:cNvPr id="2" name="TextBox 1"/>
          <p:cNvSpPr txBox="1"/>
          <p:nvPr/>
        </p:nvSpPr>
        <p:spPr>
          <a:xfrm>
            <a:off x="723900" y="1840710"/>
            <a:ext cx="7696200" cy="4401205"/>
          </a:xfrm>
          <a:prstGeom prst="rect">
            <a:avLst/>
          </a:prstGeom>
          <a:noFill/>
        </p:spPr>
        <p:txBody>
          <a:bodyPr wrap="square" rtlCol="0">
            <a:spAutoFit/>
          </a:bodyPr>
          <a:lstStyle/>
          <a:p>
            <a:r>
              <a:rPr lang="en-US" dirty="0" smtClean="0"/>
              <a:t>Traditionally </a:t>
            </a:r>
            <a:r>
              <a:rPr lang="en-US" dirty="0"/>
              <a:t>Industrial Engineering was focused on manufacturing.  Over the past 30 or 40 years however, I.E. principles and techniques have been applied to a host of other fields.  Industries such </a:t>
            </a:r>
            <a:r>
              <a:rPr lang="en-US" dirty="0" smtClean="0"/>
              <a:t>as:</a:t>
            </a:r>
          </a:p>
          <a:p>
            <a:endParaRPr lang="en-US" sz="800" dirty="0" smtClean="0"/>
          </a:p>
          <a:p>
            <a:r>
              <a:rPr lang="en-US" dirty="0">
                <a:solidFill>
                  <a:srgbClr val="FF0000"/>
                </a:solidFill>
                <a:effectLst>
                  <a:outerShdw blurRad="38100" dist="38100" dir="2700000" algn="tl">
                    <a:srgbClr val="000000">
                      <a:alpha val="43137"/>
                    </a:srgbClr>
                  </a:outerShdw>
                </a:effectLst>
              </a:rPr>
              <a:t>Supply Chain and Logistics, </a:t>
            </a:r>
            <a:r>
              <a:rPr lang="en-US" dirty="0" smtClean="0">
                <a:solidFill>
                  <a:srgbClr val="FF0000"/>
                </a:solidFill>
                <a:effectLst>
                  <a:outerShdw blurRad="38100" dist="38100" dir="2700000" algn="tl">
                    <a:srgbClr val="000000">
                      <a:alpha val="43137"/>
                    </a:srgbClr>
                  </a:outerShdw>
                </a:effectLst>
              </a:rPr>
              <a:t>Healthcare</a:t>
            </a:r>
            <a:r>
              <a:rPr lang="en-US" dirty="0">
                <a:solidFill>
                  <a:srgbClr val="FF0000"/>
                </a:solidFill>
                <a:effectLst>
                  <a:outerShdw blurRad="38100" dist="38100" dir="2700000" algn="tl">
                    <a:srgbClr val="000000">
                      <a:alpha val="43137"/>
                    </a:srgbClr>
                  </a:outerShdw>
                </a:effectLst>
              </a:rPr>
              <a:t>, </a:t>
            </a:r>
            <a:r>
              <a:rPr lang="en-US" dirty="0" smtClean="0">
                <a:solidFill>
                  <a:srgbClr val="FF0000"/>
                </a:solidFill>
                <a:effectLst>
                  <a:outerShdw blurRad="38100" dist="38100" dir="2700000" algn="tl">
                    <a:srgbClr val="000000">
                      <a:alpha val="43137"/>
                    </a:srgbClr>
                  </a:outerShdw>
                </a:effectLst>
              </a:rPr>
              <a:t>Banking</a:t>
            </a:r>
            <a:r>
              <a:rPr lang="en-US" dirty="0">
                <a:solidFill>
                  <a:srgbClr val="FF0000"/>
                </a:solidFill>
                <a:effectLst>
                  <a:outerShdw blurRad="38100" dist="38100" dir="2700000" algn="tl">
                    <a:srgbClr val="000000">
                      <a:alpha val="43137"/>
                    </a:srgbClr>
                  </a:outerShdw>
                </a:effectLst>
              </a:rPr>
              <a:t>, </a:t>
            </a:r>
            <a:r>
              <a:rPr lang="en-US" dirty="0" smtClean="0">
                <a:solidFill>
                  <a:srgbClr val="FF0000"/>
                </a:solidFill>
                <a:effectLst>
                  <a:outerShdw blurRad="38100" dist="38100" dir="2700000" algn="tl">
                    <a:srgbClr val="000000">
                      <a:alpha val="43137"/>
                    </a:srgbClr>
                  </a:outerShdw>
                </a:effectLst>
              </a:rPr>
              <a:t>Agriculture</a:t>
            </a:r>
            <a:r>
              <a:rPr lang="en-US" dirty="0">
                <a:solidFill>
                  <a:srgbClr val="FF0000"/>
                </a:solidFill>
                <a:effectLst>
                  <a:outerShdw blurRad="38100" dist="38100" dir="2700000" algn="tl">
                    <a:srgbClr val="000000">
                      <a:alpha val="43137"/>
                    </a:srgbClr>
                  </a:outerShdw>
                </a:effectLst>
              </a:rPr>
              <a:t>, </a:t>
            </a:r>
            <a:r>
              <a:rPr lang="en-US" dirty="0" smtClean="0">
                <a:solidFill>
                  <a:srgbClr val="FF0000"/>
                </a:solidFill>
                <a:effectLst>
                  <a:outerShdw blurRad="38100" dist="38100" dir="2700000" algn="tl">
                    <a:srgbClr val="000000">
                      <a:alpha val="43137"/>
                    </a:srgbClr>
                  </a:outerShdw>
                </a:effectLst>
              </a:rPr>
              <a:t>Government</a:t>
            </a:r>
            <a:r>
              <a:rPr lang="en-US" dirty="0">
                <a:solidFill>
                  <a:srgbClr val="FF0000"/>
                </a:solidFill>
                <a:effectLst>
                  <a:outerShdw blurRad="38100" dist="38100" dir="2700000" algn="tl">
                    <a:srgbClr val="000000">
                      <a:alpha val="43137"/>
                    </a:srgbClr>
                  </a:outerShdw>
                </a:effectLst>
              </a:rPr>
              <a:t>, </a:t>
            </a:r>
            <a:r>
              <a:rPr lang="en-US" dirty="0" smtClean="0">
                <a:solidFill>
                  <a:srgbClr val="FF0000"/>
                </a:solidFill>
                <a:effectLst>
                  <a:outerShdw blurRad="38100" dist="38100" dir="2700000" algn="tl">
                    <a:srgbClr val="000000">
                      <a:alpha val="43137"/>
                    </a:srgbClr>
                  </a:outerShdw>
                </a:effectLst>
              </a:rPr>
              <a:t>Safety</a:t>
            </a:r>
            <a:r>
              <a:rPr lang="en-US" dirty="0">
                <a:solidFill>
                  <a:srgbClr val="FF0000"/>
                </a:solidFill>
                <a:effectLst>
                  <a:outerShdw blurRad="38100" dist="38100" dir="2700000" algn="tl">
                    <a:srgbClr val="000000">
                      <a:alpha val="43137"/>
                    </a:srgbClr>
                  </a:outerShdw>
                </a:effectLst>
              </a:rPr>
              <a:t>, </a:t>
            </a:r>
            <a:r>
              <a:rPr lang="en-US" dirty="0" smtClean="0">
                <a:solidFill>
                  <a:srgbClr val="FF0000"/>
                </a:solidFill>
                <a:effectLst>
                  <a:outerShdw blurRad="38100" dist="38100" dir="2700000" algn="tl">
                    <a:srgbClr val="000000">
                      <a:alpha val="43137"/>
                    </a:srgbClr>
                  </a:outerShdw>
                </a:effectLst>
              </a:rPr>
              <a:t>IT Systems, and Quality Systems, such as  ISO 9001, ISO 17025, ISO 14001 or TSI 16949, etc.</a:t>
            </a:r>
          </a:p>
          <a:p>
            <a:endParaRPr lang="en-US" sz="800" dirty="0"/>
          </a:p>
          <a:p>
            <a:r>
              <a:rPr lang="en-US" dirty="0" smtClean="0">
                <a:solidFill>
                  <a:srgbClr val="0000FF"/>
                </a:solidFill>
              </a:rPr>
              <a:t>All </a:t>
            </a:r>
            <a:r>
              <a:rPr lang="en-US" dirty="0">
                <a:solidFill>
                  <a:srgbClr val="0000FF"/>
                </a:solidFill>
              </a:rPr>
              <a:t>now employ Industrial Engineers and use industrial engineering tools &amp; techniques to increase their efficiency, reduce bottlenecks, and make continuous improvement</a:t>
            </a:r>
            <a:r>
              <a:rPr lang="en-US" dirty="0"/>
              <a:t>.  </a:t>
            </a:r>
          </a:p>
        </p:txBody>
      </p:sp>
    </p:spTree>
    <p:extLst>
      <p:ext uri="{BB962C8B-B14F-4D97-AF65-F5344CB8AC3E}">
        <p14:creationId xmlns:p14="http://schemas.microsoft.com/office/powerpoint/2010/main" val="194854660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17ADE6C8-B801-41E7-99A1-DD5231AD25DE}" type="slidenum">
              <a:rPr lang="en-US" sz="1400" smtClean="0"/>
              <a:pPr eaLnBrk="1" hangingPunct="1"/>
              <a:t>50</a:t>
            </a:fld>
            <a:endParaRPr lang="en-US" sz="1400" dirty="0" smtClean="0"/>
          </a:p>
        </p:txBody>
      </p:sp>
      <p:sp>
        <p:nvSpPr>
          <p:cNvPr id="34819" name="Rectangle 2"/>
          <p:cNvSpPr>
            <a:spLocks noGrp="1" noChangeArrowheads="1"/>
          </p:cNvSpPr>
          <p:nvPr>
            <p:ph type="title"/>
          </p:nvPr>
        </p:nvSpPr>
        <p:spPr>
          <a:xfrm>
            <a:off x="723900" y="381000"/>
            <a:ext cx="7772400" cy="1143000"/>
          </a:xfrm>
        </p:spPr>
        <p:txBody>
          <a:bodyPr/>
          <a:lstStyle/>
          <a:p>
            <a:pPr eaLnBrk="1" hangingPunct="1"/>
            <a:r>
              <a:rPr lang="en-US" dirty="0" smtClean="0"/>
              <a:t>Planning ~ </a:t>
            </a:r>
            <a:r>
              <a:rPr lang="en-US" dirty="0"/>
              <a:t>A</a:t>
            </a:r>
            <a:r>
              <a:rPr lang="en-US" dirty="0" smtClean="0"/>
              <a:t> </a:t>
            </a:r>
            <a:r>
              <a:rPr lang="en-US" dirty="0"/>
              <a:t>C</a:t>
            </a:r>
            <a:r>
              <a:rPr lang="en-US" dirty="0" smtClean="0"/>
              <a:t>ase </a:t>
            </a:r>
            <a:r>
              <a:rPr lang="en-US" dirty="0"/>
              <a:t>S</a:t>
            </a:r>
            <a:r>
              <a:rPr lang="en-US" dirty="0" smtClean="0"/>
              <a:t>tudy</a:t>
            </a:r>
          </a:p>
        </p:txBody>
      </p:sp>
      <p:sp>
        <p:nvSpPr>
          <p:cNvPr id="34820" name="Text Box 3"/>
          <p:cNvSpPr txBox="1">
            <a:spLocks noChangeArrowheads="1"/>
          </p:cNvSpPr>
          <p:nvPr/>
        </p:nvSpPr>
        <p:spPr bwMode="auto">
          <a:xfrm>
            <a:off x="822325" y="2251075"/>
            <a:ext cx="7254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endParaRPr lang="en-US" dirty="0"/>
          </a:p>
        </p:txBody>
      </p:sp>
      <p:sp>
        <p:nvSpPr>
          <p:cNvPr id="39940" name="Text Box 4"/>
          <p:cNvSpPr txBox="1">
            <a:spLocks noChangeArrowheads="1"/>
          </p:cNvSpPr>
          <p:nvPr/>
        </p:nvSpPr>
        <p:spPr bwMode="auto">
          <a:xfrm>
            <a:off x="990600" y="1905000"/>
            <a:ext cx="72390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endParaRPr lang="en-US" sz="2800" dirty="0">
              <a:solidFill>
                <a:schemeClr val="accent6"/>
              </a:solidFill>
              <a:effectLst>
                <a:outerShdw blurRad="38100" dist="38100" dir="2700000" algn="tl">
                  <a:srgbClr val="000000">
                    <a:alpha val="43137"/>
                  </a:srgbClr>
                </a:outerShdw>
              </a:effectLst>
            </a:endParaRPr>
          </a:p>
        </p:txBody>
      </p:sp>
      <p:sp>
        <p:nvSpPr>
          <p:cNvPr id="2" name="TextBox 1"/>
          <p:cNvSpPr txBox="1"/>
          <p:nvPr/>
        </p:nvSpPr>
        <p:spPr>
          <a:xfrm>
            <a:off x="914400" y="1648678"/>
            <a:ext cx="7162800" cy="4278094"/>
          </a:xfrm>
          <a:prstGeom prst="rect">
            <a:avLst/>
          </a:prstGeom>
          <a:noFill/>
        </p:spPr>
        <p:txBody>
          <a:bodyPr wrap="square" rtlCol="0">
            <a:spAutoFit/>
          </a:bodyPr>
          <a:lstStyle/>
          <a:p>
            <a:r>
              <a:rPr lang="en-US" dirty="0">
                <a:solidFill>
                  <a:srgbClr val="0000FF"/>
                </a:solidFill>
              </a:rPr>
              <a:t>In 1794, Congress authorized the establishment of a "Corps of Artillerist and Engineers" at West </a:t>
            </a:r>
            <a:r>
              <a:rPr lang="en-US" dirty="0" smtClean="0">
                <a:solidFill>
                  <a:srgbClr val="0000FF"/>
                </a:solidFill>
              </a:rPr>
              <a:t>Point. George Washington knew that there was not to be a provision for war in our constitution, but to assure the countries defense people with specific skill needed to be developed.</a:t>
            </a:r>
          </a:p>
          <a:p>
            <a:endParaRPr lang="en-US" sz="800" dirty="0"/>
          </a:p>
          <a:p>
            <a:pPr marL="342900" indent="-342900">
              <a:buFont typeface="Arial" panose="020B0604020202020204" pitchFamily="34" charset="0"/>
              <a:buChar char="•"/>
            </a:pPr>
            <a:r>
              <a:rPr lang="en-US" b="1" dirty="0" smtClean="0">
                <a:solidFill>
                  <a:srgbClr val="FF0000"/>
                </a:solidFill>
              </a:rPr>
              <a:t>The engineers built forts, surveyed the land, built roads, dams, all of which required the knowledge of logistics. </a:t>
            </a:r>
          </a:p>
          <a:p>
            <a:pPr marL="342900" indent="-342900">
              <a:buFont typeface="Arial" panose="020B0604020202020204" pitchFamily="34" charset="0"/>
              <a:buChar char="•"/>
            </a:pPr>
            <a:r>
              <a:rPr lang="en-US" b="1" dirty="0" smtClean="0">
                <a:solidFill>
                  <a:srgbClr val="FF0000"/>
                </a:solidFill>
              </a:rPr>
              <a:t>The Army Corp of Engineers still dominate the control of waterways in the U.S…</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8509" y="152400"/>
            <a:ext cx="7772400" cy="1143000"/>
          </a:xfrm>
        </p:spPr>
        <p:txBody>
          <a:bodyPr/>
          <a:lstStyle/>
          <a:p>
            <a:r>
              <a:rPr lang="en-US" sz="3600" dirty="0" smtClean="0"/>
              <a:t>General of The Army </a:t>
            </a:r>
            <a:br>
              <a:rPr lang="en-US" sz="3600" dirty="0" smtClean="0"/>
            </a:br>
            <a:r>
              <a:rPr lang="en-US" sz="3600" dirty="0" smtClean="0"/>
              <a:t>Dwight David Eisenhower</a:t>
            </a:r>
            <a:endParaRPr lang="en-US" sz="3600"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51</a:t>
            </a:fld>
            <a:endParaRPr lang="en-US" dirty="0"/>
          </a:p>
        </p:txBody>
      </p:sp>
      <p:sp>
        <p:nvSpPr>
          <p:cNvPr id="4" name="TextBox 3"/>
          <p:cNvSpPr txBox="1"/>
          <p:nvPr/>
        </p:nvSpPr>
        <p:spPr>
          <a:xfrm>
            <a:off x="457200" y="1371600"/>
            <a:ext cx="5422900" cy="3816429"/>
          </a:xfrm>
          <a:prstGeom prst="rect">
            <a:avLst/>
          </a:prstGeom>
          <a:noFill/>
        </p:spPr>
        <p:txBody>
          <a:bodyPr wrap="square" rtlCol="0">
            <a:spAutoFit/>
          </a:bodyPr>
          <a:lstStyle/>
          <a:p>
            <a:r>
              <a:rPr lang="en-US" sz="2200" dirty="0">
                <a:solidFill>
                  <a:srgbClr val="002060"/>
                </a:solidFill>
              </a:rPr>
              <a:t>Born in Texas in 1890, brought up in Abilene, Kansas, Eisenhower was the third of seven sons. He excelled in sports in high school, and received an appointment to West Point. </a:t>
            </a:r>
            <a:endParaRPr lang="en-US" sz="2200" dirty="0" smtClean="0">
              <a:solidFill>
                <a:srgbClr val="002060"/>
              </a:solidFill>
            </a:endParaRPr>
          </a:p>
          <a:p>
            <a:pPr marL="342900" indent="-342900">
              <a:buFont typeface="Arial" panose="020B0604020202020204" pitchFamily="34" charset="0"/>
              <a:buChar char="•"/>
            </a:pPr>
            <a:r>
              <a:rPr lang="en-US" sz="2200" dirty="0" smtClean="0">
                <a:solidFill>
                  <a:srgbClr val="002060"/>
                </a:solidFill>
              </a:rPr>
              <a:t>In </a:t>
            </a:r>
            <a:r>
              <a:rPr lang="en-US" sz="2200" dirty="0">
                <a:solidFill>
                  <a:srgbClr val="002060"/>
                </a:solidFill>
              </a:rPr>
              <a:t>his early Army career, he excelled in staff assignments, serving under Generals John J. Pershing, Douglas MacArthur, and Walter Krueger. After Pearl Harbor, General George C. Marshall called him to Washington for a war plans assignment. </a:t>
            </a:r>
            <a:endParaRPr lang="en-US" sz="2200" dirty="0" smtClean="0">
              <a:solidFill>
                <a:srgbClr val="002060"/>
              </a:solidFill>
            </a:endParaRPr>
          </a:p>
          <a:p>
            <a:endParaRPr lang="en-US" sz="2200" dirty="0"/>
          </a:p>
        </p:txBody>
      </p:sp>
      <p:pic>
        <p:nvPicPr>
          <p:cNvPr id="5" name="Picture 4"/>
          <p:cNvPicPr>
            <a:picLocks noChangeAspect="1"/>
          </p:cNvPicPr>
          <p:nvPr/>
        </p:nvPicPr>
        <p:blipFill>
          <a:blip r:embed="rId3"/>
          <a:stretch>
            <a:fillRect/>
          </a:stretch>
        </p:blipFill>
        <p:spPr>
          <a:xfrm>
            <a:off x="6248400" y="1524000"/>
            <a:ext cx="2545976" cy="3266536"/>
          </a:xfrm>
          <a:prstGeom prst="rect">
            <a:avLst/>
          </a:prstGeom>
        </p:spPr>
      </p:pic>
      <p:sp>
        <p:nvSpPr>
          <p:cNvPr id="6" name="TextBox 5"/>
          <p:cNvSpPr txBox="1"/>
          <p:nvPr/>
        </p:nvSpPr>
        <p:spPr>
          <a:xfrm>
            <a:off x="429909" y="4907340"/>
            <a:ext cx="8229600" cy="1569660"/>
          </a:xfrm>
          <a:prstGeom prst="rect">
            <a:avLst/>
          </a:prstGeom>
          <a:noFill/>
        </p:spPr>
        <p:txBody>
          <a:bodyPr wrap="square" rtlCol="0">
            <a:spAutoFit/>
          </a:bodyPr>
          <a:lstStyle/>
          <a:p>
            <a:pPr marL="342900" indent="-342900">
              <a:buFont typeface="Arial" panose="020B0604020202020204" pitchFamily="34" charset="0"/>
              <a:buChar char="•"/>
            </a:pPr>
            <a:r>
              <a:rPr lang="en-US" b="1" dirty="0">
                <a:solidFill>
                  <a:srgbClr val="FF0000"/>
                </a:solidFill>
              </a:rPr>
              <a:t>He commanded the Allied Forces landing in North Africa in November 1942; on D-Day, 1944, he was Supreme Commander of the troops invading France.</a:t>
            </a:r>
          </a:p>
          <a:p>
            <a:endParaRPr lang="en-US" dirty="0"/>
          </a:p>
        </p:txBody>
      </p:sp>
    </p:spTree>
    <p:extLst>
      <p:ext uri="{BB962C8B-B14F-4D97-AF65-F5344CB8AC3E}">
        <p14:creationId xmlns:p14="http://schemas.microsoft.com/office/powerpoint/2010/main" val="207603187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143000"/>
          </a:xfrm>
        </p:spPr>
        <p:txBody>
          <a:bodyPr/>
          <a:lstStyle/>
          <a:p>
            <a:r>
              <a:rPr lang="en-US" sz="3600" dirty="0" smtClean="0">
                <a:solidFill>
                  <a:srgbClr val="002060"/>
                </a:solidFill>
              </a:rPr>
              <a:t>President Dwight David Eisenhower 1953 to 1961</a:t>
            </a:r>
            <a:endParaRPr lang="en-US" sz="3600" dirty="0">
              <a:solidFill>
                <a:srgbClr val="002060"/>
              </a:solidFill>
            </a:endParaRPr>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52</a:t>
            </a:fld>
            <a:endParaRPr lang="en-US" dirty="0"/>
          </a:p>
        </p:txBody>
      </p:sp>
      <p:sp>
        <p:nvSpPr>
          <p:cNvPr id="4" name="TextBox 3"/>
          <p:cNvSpPr txBox="1"/>
          <p:nvPr/>
        </p:nvSpPr>
        <p:spPr>
          <a:xfrm>
            <a:off x="711740" y="1676400"/>
            <a:ext cx="5165387" cy="4893647"/>
          </a:xfrm>
          <a:prstGeom prst="rect">
            <a:avLst/>
          </a:prstGeom>
          <a:noFill/>
        </p:spPr>
        <p:txBody>
          <a:bodyPr wrap="square" rtlCol="0">
            <a:spAutoFit/>
          </a:bodyPr>
          <a:lstStyle/>
          <a:p>
            <a:r>
              <a:rPr lang="en-US" dirty="0">
                <a:solidFill>
                  <a:srgbClr val="002060"/>
                </a:solidFill>
              </a:rPr>
              <a:t>Bringing to the Presidency his prestige as commanding general of the victorious forces in Europe during World War II, Dwight D. Eisenhower obtained a truce in Korea and worked incessantly during his two terms to ease the tensions of the Cold War. </a:t>
            </a:r>
            <a:endParaRPr lang="en-US" dirty="0" smtClean="0">
              <a:solidFill>
                <a:srgbClr val="002060"/>
              </a:solidFill>
            </a:endParaRPr>
          </a:p>
          <a:p>
            <a:endParaRPr lang="en-US" sz="1200" dirty="0">
              <a:solidFill>
                <a:srgbClr val="002060"/>
              </a:solidFill>
            </a:endParaRPr>
          </a:p>
          <a:p>
            <a:r>
              <a:rPr lang="en-US" dirty="0" smtClean="0">
                <a:solidFill>
                  <a:srgbClr val="002060"/>
                </a:solidFill>
              </a:rPr>
              <a:t>He </a:t>
            </a:r>
            <a:r>
              <a:rPr lang="en-US" dirty="0">
                <a:solidFill>
                  <a:srgbClr val="002060"/>
                </a:solidFill>
              </a:rPr>
              <a:t>pursued the moderate policies of "Modern Republicanism," pointing out as he left office, "America is today the strongest, most influential, and most productive nation in the world."</a:t>
            </a:r>
          </a:p>
        </p:txBody>
      </p:sp>
      <p:pic>
        <p:nvPicPr>
          <p:cNvPr id="5" name="Picture 4"/>
          <p:cNvPicPr>
            <a:picLocks noChangeAspect="1"/>
          </p:cNvPicPr>
          <p:nvPr/>
        </p:nvPicPr>
        <p:blipFill>
          <a:blip r:embed="rId3"/>
          <a:stretch>
            <a:fillRect/>
          </a:stretch>
        </p:blipFill>
        <p:spPr>
          <a:xfrm>
            <a:off x="5899825" y="1828800"/>
            <a:ext cx="2863583" cy="3618612"/>
          </a:xfrm>
          <a:prstGeom prst="rect">
            <a:avLst/>
          </a:prstGeom>
        </p:spPr>
      </p:pic>
    </p:spTree>
    <p:extLst>
      <p:ext uri="{BB962C8B-B14F-4D97-AF65-F5344CB8AC3E}">
        <p14:creationId xmlns:p14="http://schemas.microsoft.com/office/powerpoint/2010/main" val="4182816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sz="3200" dirty="0"/>
              <a:t>The 1919 Motor Transport Corps </a:t>
            </a:r>
            <a:r>
              <a:rPr lang="en-US" sz="3200" dirty="0" smtClean="0"/>
              <a:t>Convoy </a:t>
            </a:r>
            <a:endParaRPr lang="en-US" sz="3200"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53</a:t>
            </a:fld>
            <a:endParaRPr lang="en-US" dirty="0"/>
          </a:p>
        </p:txBody>
      </p:sp>
      <p:sp>
        <p:nvSpPr>
          <p:cNvPr id="4" name="TextBox 3"/>
          <p:cNvSpPr txBox="1"/>
          <p:nvPr/>
        </p:nvSpPr>
        <p:spPr>
          <a:xfrm>
            <a:off x="664723" y="1600200"/>
            <a:ext cx="7924800" cy="4493538"/>
          </a:xfrm>
          <a:prstGeom prst="rect">
            <a:avLst/>
          </a:prstGeom>
          <a:noFill/>
        </p:spPr>
        <p:txBody>
          <a:bodyPr wrap="square" rtlCol="0">
            <a:spAutoFit/>
          </a:bodyPr>
          <a:lstStyle/>
          <a:p>
            <a:r>
              <a:rPr lang="en-US" sz="2200" dirty="0" smtClean="0"/>
              <a:t>The 1919 Motor Transport Corps convoy was a "Truck Train of the US Army Motor Transport Corps that drove over 3,000 mi (4,800 km) from Washington, D.C. (departing July 7th), to Oakland, California, and ferried to San Francisco. </a:t>
            </a:r>
          </a:p>
          <a:p>
            <a:endParaRPr lang="en-US" sz="1200" dirty="0" smtClean="0"/>
          </a:p>
          <a:p>
            <a:r>
              <a:rPr lang="en-US" sz="2200" dirty="0" smtClean="0"/>
              <a:t>In addition to 230 road incidents</a:t>
            </a:r>
            <a:r>
              <a:rPr lang="en-US" sz="2200" baseline="30000" dirty="0" smtClean="0"/>
              <a:t> </a:t>
            </a:r>
            <a:r>
              <a:rPr lang="en-US" sz="2200" dirty="0" smtClean="0"/>
              <a:t>(stops for adjustments, extrications, breakdowns, &amp; accidents) resulting in 9 vehicles retiring, the convoy of "</a:t>
            </a:r>
            <a:r>
              <a:rPr lang="en-US" sz="2200" i="1" dirty="0" smtClean="0"/>
              <a:t>24 expeditionary officers, 15 War Department staff observation officers, and 258 enlisted men</a:t>
            </a:r>
            <a:r>
              <a:rPr lang="en-US" sz="2200" dirty="0" smtClean="0"/>
              <a:t>" (</a:t>
            </a:r>
            <a:r>
              <a:rPr lang="en-US" sz="2200" i="1" dirty="0" smtClean="0"/>
              <a:t>e.g.</a:t>
            </a:r>
            <a:r>
              <a:rPr lang="en-US" sz="2200" dirty="0" smtClean="0"/>
              <a:t>, Bvt Lt Col Dwight D. Eisenhower of the Tank Corps) had 21 injured in route who did not complete the trip Although some "were really competent drivers" by the end, the majority of soldiers were "raw recruits with little or no military training</a:t>
            </a:r>
            <a:endParaRPr lang="en-US" sz="2200" dirty="0"/>
          </a:p>
        </p:txBody>
      </p:sp>
    </p:spTree>
    <p:extLst>
      <p:ext uri="{BB962C8B-B14F-4D97-AF65-F5344CB8AC3E}">
        <p14:creationId xmlns:p14="http://schemas.microsoft.com/office/powerpoint/2010/main" val="27442462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dirty="0" smtClean="0"/>
              <a:t>Typical New Mexico Road 1919</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54</a:t>
            </a:fld>
            <a:endParaRPr lang="en-US" dirty="0"/>
          </a:p>
        </p:txBody>
      </p:sp>
      <p:pic>
        <p:nvPicPr>
          <p:cNvPr id="4" name="Picture 3"/>
          <p:cNvPicPr>
            <a:picLocks noChangeAspect="1"/>
          </p:cNvPicPr>
          <p:nvPr/>
        </p:nvPicPr>
        <p:blipFill>
          <a:blip r:embed="rId2"/>
          <a:stretch>
            <a:fillRect/>
          </a:stretch>
        </p:blipFill>
        <p:spPr>
          <a:xfrm>
            <a:off x="914400" y="1447800"/>
            <a:ext cx="6096000" cy="4830394"/>
          </a:xfrm>
          <a:prstGeom prst="rect">
            <a:avLst/>
          </a:prstGeom>
        </p:spPr>
      </p:pic>
    </p:spTree>
    <p:extLst>
      <p:ext uri="{BB962C8B-B14F-4D97-AF65-F5344CB8AC3E}">
        <p14:creationId xmlns:p14="http://schemas.microsoft.com/office/powerpoint/2010/main" val="30357251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5528" y="228600"/>
            <a:ext cx="7772400" cy="1143000"/>
          </a:xfrm>
        </p:spPr>
        <p:txBody>
          <a:bodyPr/>
          <a:lstStyle/>
          <a:p>
            <a:r>
              <a:rPr lang="en-US" dirty="0" smtClean="0"/>
              <a:t>Road in Illinois 1920</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55</a:t>
            </a:fld>
            <a:endParaRPr lang="en-US" dirty="0"/>
          </a:p>
        </p:txBody>
      </p:sp>
      <p:pic>
        <p:nvPicPr>
          <p:cNvPr id="4" name="Picture 3"/>
          <p:cNvPicPr>
            <a:picLocks noChangeAspect="1"/>
          </p:cNvPicPr>
          <p:nvPr/>
        </p:nvPicPr>
        <p:blipFill>
          <a:blip r:embed="rId2"/>
          <a:stretch>
            <a:fillRect/>
          </a:stretch>
        </p:blipFill>
        <p:spPr>
          <a:xfrm>
            <a:off x="1857578" y="1524000"/>
            <a:ext cx="5448300" cy="4572000"/>
          </a:xfrm>
          <a:prstGeom prst="rect">
            <a:avLst/>
          </a:prstGeom>
        </p:spPr>
      </p:pic>
    </p:spTree>
    <p:extLst>
      <p:ext uri="{BB962C8B-B14F-4D97-AF65-F5344CB8AC3E}">
        <p14:creationId xmlns:p14="http://schemas.microsoft.com/office/powerpoint/2010/main" val="10299340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45319"/>
            <a:ext cx="8458200" cy="1143000"/>
          </a:xfrm>
        </p:spPr>
        <p:txBody>
          <a:bodyPr/>
          <a:lstStyle/>
          <a:p>
            <a:r>
              <a:rPr lang="en-US" sz="3600" dirty="0"/>
              <a:t> The 1919 Motor Transport Corps Convoy </a:t>
            </a:r>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56</a:t>
            </a:fld>
            <a:endParaRPr lang="en-US" dirty="0"/>
          </a:p>
        </p:txBody>
      </p:sp>
      <p:sp>
        <p:nvSpPr>
          <p:cNvPr id="7" name="TextBox 6"/>
          <p:cNvSpPr txBox="1"/>
          <p:nvPr/>
        </p:nvSpPr>
        <p:spPr>
          <a:xfrm>
            <a:off x="685800" y="1752600"/>
            <a:ext cx="8001000" cy="4739759"/>
          </a:xfrm>
          <a:prstGeom prst="rect">
            <a:avLst/>
          </a:prstGeom>
          <a:noFill/>
        </p:spPr>
        <p:txBody>
          <a:bodyPr wrap="square" rtlCol="0">
            <a:spAutoFit/>
          </a:bodyPr>
          <a:lstStyle/>
          <a:p>
            <a:pPr lvl="0" eaLnBrk="0" hangingPunct="0"/>
            <a:r>
              <a:rPr lang="en-US" altLang="en-US" dirty="0" smtClean="0">
                <a:latin typeface="+mn-lt"/>
              </a:rPr>
              <a:t>The </a:t>
            </a:r>
            <a:r>
              <a:rPr lang="en-US" altLang="en-US" dirty="0">
                <a:latin typeface="+mn-lt"/>
              </a:rPr>
              <a:t>convoy broke and </a:t>
            </a:r>
            <a:r>
              <a:rPr lang="en-US" altLang="en-US" dirty="0" smtClean="0">
                <a:latin typeface="+mn-lt"/>
              </a:rPr>
              <a:t>repaired </a:t>
            </a:r>
            <a:r>
              <a:rPr lang="en-US" altLang="en-US" sz="800" baseline="30000" dirty="0" smtClean="0">
                <a:latin typeface="+mn-lt"/>
              </a:rPr>
              <a:t> </a:t>
            </a:r>
            <a:r>
              <a:rPr lang="en-US" altLang="en-US" dirty="0" smtClean="0">
                <a:latin typeface="+mn-lt"/>
              </a:rPr>
              <a:t>88 </a:t>
            </a:r>
            <a:r>
              <a:rPr lang="en-US" altLang="en-US" dirty="0">
                <a:latin typeface="+mn-lt"/>
              </a:rPr>
              <a:t>wooden </a:t>
            </a:r>
            <a:r>
              <a:rPr lang="en-US" altLang="en-US" dirty="0" smtClean="0">
                <a:latin typeface="+mn-lt"/>
              </a:rPr>
              <a:t>bridges</a:t>
            </a:r>
            <a:r>
              <a:rPr lang="en-US" altLang="en-US" sz="800" baseline="30000" dirty="0">
                <a:latin typeface="+mn-lt"/>
              </a:rPr>
              <a:t> </a:t>
            </a:r>
            <a:r>
              <a:rPr lang="en-US" altLang="en-US" sz="800" baseline="30000" dirty="0" smtClean="0">
                <a:latin typeface="+mn-lt"/>
              </a:rPr>
              <a:t> </a:t>
            </a:r>
            <a:r>
              <a:rPr lang="en-US" altLang="en-US" dirty="0" smtClean="0">
                <a:latin typeface="+mn-lt"/>
              </a:rPr>
              <a:t>(</a:t>
            </a:r>
            <a:r>
              <a:rPr lang="en-US" altLang="en-US" dirty="0">
                <a:latin typeface="+mn-lt"/>
              </a:rPr>
              <a:t>14 in Wyoming</a:t>
            </a:r>
            <a:r>
              <a:rPr lang="en-US" altLang="en-US" dirty="0" smtClean="0">
                <a:latin typeface="+mn-lt"/>
              </a:rPr>
              <a:t>), </a:t>
            </a:r>
            <a:r>
              <a:rPr lang="en-US" altLang="en-US" dirty="0">
                <a:latin typeface="+mn-lt"/>
              </a:rPr>
              <a:t>and "practically" all roadways were unpaved from Illinois through </a:t>
            </a:r>
            <a:r>
              <a:rPr lang="en-US" altLang="en-US" dirty="0" smtClean="0">
                <a:latin typeface="+mn-lt"/>
              </a:rPr>
              <a:t>Nevada.</a:t>
            </a:r>
          </a:p>
          <a:p>
            <a:pPr lvl="0" eaLnBrk="0" hangingPunct="0"/>
            <a:endParaRPr lang="en-US" altLang="en-US" dirty="0">
              <a:latin typeface="+mn-lt"/>
            </a:endParaRPr>
          </a:p>
          <a:p>
            <a:pPr lvl="0" eaLnBrk="0" hangingPunct="0"/>
            <a:r>
              <a:rPr lang="en-US" altLang="en-US" dirty="0" smtClean="0">
                <a:latin typeface="+mn-lt"/>
              </a:rPr>
              <a:t>Leaving on July 7, 1919 The </a:t>
            </a:r>
            <a:r>
              <a:rPr lang="en-US" altLang="en-US" dirty="0">
                <a:latin typeface="+mn-lt"/>
              </a:rPr>
              <a:t>convoy logged 3,250 miles (5,230 km) in 573.5 hours (5.67mph avg</a:t>
            </a:r>
            <a:r>
              <a:rPr lang="en-US" altLang="en-US" dirty="0" smtClean="0">
                <a:latin typeface="+mn-lt"/>
              </a:rPr>
              <a:t>.). </a:t>
            </a:r>
            <a:r>
              <a:rPr lang="en-US" altLang="en-US" dirty="0">
                <a:latin typeface="+mn-lt"/>
              </a:rPr>
              <a:t>and 6 rest days without convoy travel were used. Convoy delays required extra encampments and, at Oakland, California, the convoy was 7 days behind schedule (ferrying the next morning on the last travel day</a:t>
            </a:r>
            <a:r>
              <a:rPr lang="en-US" altLang="en-US" dirty="0" smtClean="0">
                <a:latin typeface="+mn-lt"/>
              </a:rPr>
              <a:t>). Arriving on September 6, 1919</a:t>
            </a:r>
          </a:p>
          <a:p>
            <a:pPr lvl="0" eaLnBrk="0" hangingPunct="0"/>
            <a:endParaRPr lang="en-US" dirty="0">
              <a:latin typeface="+mn-lt"/>
            </a:endParaRPr>
          </a:p>
          <a:p>
            <a:pPr eaLnBrk="0" hangingPunct="0"/>
            <a:r>
              <a:rPr lang="en-US" sz="1400" dirty="0"/>
              <a:t>Best Pictures  http://mashable.com/2015/10/02/eisenhower-road-trip/#dD9TfgxJ0gqQ</a:t>
            </a:r>
          </a:p>
          <a:p>
            <a:pPr lvl="0" eaLnBrk="0" hangingPunct="0"/>
            <a:endParaRPr lang="en-US" dirty="0">
              <a:latin typeface="+mn-lt"/>
            </a:endParaRPr>
          </a:p>
        </p:txBody>
      </p:sp>
    </p:spTree>
    <p:extLst>
      <p:ext uri="{BB962C8B-B14F-4D97-AF65-F5344CB8AC3E}">
        <p14:creationId xmlns:p14="http://schemas.microsoft.com/office/powerpoint/2010/main" val="78286095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2400" y="702418"/>
            <a:ext cx="8705850" cy="5562600"/>
          </a:xfrm>
          <a:prstGeom prst="rect">
            <a:avLst/>
          </a:prstGeom>
        </p:spPr>
      </p:pic>
      <p:sp>
        <p:nvSpPr>
          <p:cNvPr id="2" name="Title 1"/>
          <p:cNvSpPr>
            <a:spLocks noGrp="1"/>
          </p:cNvSpPr>
          <p:nvPr>
            <p:ph type="title"/>
          </p:nvPr>
        </p:nvSpPr>
        <p:spPr>
          <a:xfrm>
            <a:off x="710119" y="121190"/>
            <a:ext cx="7772400" cy="488410"/>
          </a:xfrm>
        </p:spPr>
        <p:txBody>
          <a:bodyPr/>
          <a:lstStyle/>
          <a:p>
            <a:r>
              <a:rPr lang="en-US" dirty="0" smtClean="0"/>
              <a:t>Some Personnel</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57</a:t>
            </a:fld>
            <a:endParaRPr lang="en-US" dirty="0"/>
          </a:p>
        </p:txBody>
      </p:sp>
    </p:spTree>
    <p:extLst>
      <p:ext uri="{BB962C8B-B14F-4D97-AF65-F5344CB8AC3E}">
        <p14:creationId xmlns:p14="http://schemas.microsoft.com/office/powerpoint/2010/main" val="14745018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58</a:t>
            </a:fld>
            <a:endParaRPr lang="en-US" dirty="0"/>
          </a:p>
        </p:txBody>
      </p:sp>
      <p:pic>
        <p:nvPicPr>
          <p:cNvPr id="4" name="Picture 3"/>
          <p:cNvPicPr>
            <a:picLocks noChangeAspect="1"/>
          </p:cNvPicPr>
          <p:nvPr/>
        </p:nvPicPr>
        <p:blipFill>
          <a:blip r:embed="rId2"/>
          <a:stretch>
            <a:fillRect/>
          </a:stretch>
        </p:blipFill>
        <p:spPr>
          <a:xfrm>
            <a:off x="228600" y="247650"/>
            <a:ext cx="8686800" cy="6362700"/>
          </a:xfrm>
          <a:prstGeom prst="rect">
            <a:avLst/>
          </a:prstGeom>
        </p:spPr>
      </p:pic>
    </p:spTree>
    <p:extLst>
      <p:ext uri="{BB962C8B-B14F-4D97-AF65-F5344CB8AC3E}">
        <p14:creationId xmlns:p14="http://schemas.microsoft.com/office/powerpoint/2010/main" val="285600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59</a:t>
            </a:fld>
            <a:endParaRPr lang="en-US" dirty="0"/>
          </a:p>
        </p:txBody>
      </p:sp>
      <p:pic>
        <p:nvPicPr>
          <p:cNvPr id="4" name="Picture 3"/>
          <p:cNvPicPr>
            <a:picLocks noChangeAspect="1"/>
          </p:cNvPicPr>
          <p:nvPr/>
        </p:nvPicPr>
        <p:blipFill>
          <a:blip r:embed="rId2"/>
          <a:stretch>
            <a:fillRect/>
          </a:stretch>
        </p:blipFill>
        <p:spPr>
          <a:xfrm>
            <a:off x="200025" y="228600"/>
            <a:ext cx="8743950" cy="6400800"/>
          </a:xfrm>
          <a:prstGeom prst="rect">
            <a:avLst/>
          </a:prstGeom>
        </p:spPr>
      </p:pic>
    </p:spTree>
    <p:extLst>
      <p:ext uri="{BB962C8B-B14F-4D97-AF65-F5344CB8AC3E}">
        <p14:creationId xmlns:p14="http://schemas.microsoft.com/office/powerpoint/2010/main" val="9884508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Welcome to ENGT 1200 </a:t>
            </a:r>
          </a:p>
        </p:txBody>
      </p:sp>
      <p:sp>
        <p:nvSpPr>
          <p:cNvPr id="4" name="Slide Number Placeholder 3"/>
          <p:cNvSpPr>
            <a:spLocks noGrp="1"/>
          </p:cNvSpPr>
          <p:nvPr>
            <p:ph type="sldNum" sz="quarter" idx="12"/>
          </p:nvPr>
        </p:nvSpPr>
        <p:spPr/>
        <p:txBody>
          <a:bodyPr/>
          <a:lstStyle/>
          <a:p>
            <a:pPr>
              <a:defRPr/>
            </a:pPr>
            <a:fld id="{083908CE-B97E-4E01-910A-2341A571BEC0}" type="slidenum">
              <a:rPr lang="en-US" smtClean="0"/>
              <a:pPr>
                <a:defRPr/>
              </a:pPr>
              <a:t>6</a:t>
            </a:fld>
            <a:endParaRPr lang="en-US" dirty="0"/>
          </a:p>
        </p:txBody>
      </p:sp>
      <p:sp>
        <p:nvSpPr>
          <p:cNvPr id="2" name="TextBox 1"/>
          <p:cNvSpPr txBox="1"/>
          <p:nvPr/>
        </p:nvSpPr>
        <p:spPr>
          <a:xfrm>
            <a:off x="533400" y="1905000"/>
            <a:ext cx="8153400" cy="2308324"/>
          </a:xfrm>
          <a:prstGeom prst="rect">
            <a:avLst/>
          </a:prstGeom>
          <a:noFill/>
        </p:spPr>
        <p:txBody>
          <a:bodyPr wrap="square" rtlCol="0">
            <a:spAutoFit/>
          </a:bodyPr>
          <a:lstStyle/>
          <a:p>
            <a:r>
              <a:rPr lang="en-US" dirty="0" smtClean="0"/>
              <a:t>Unlike </a:t>
            </a:r>
            <a:r>
              <a:rPr lang="en-US" dirty="0"/>
              <a:t>Mechanical Engineers, which are only focused on designing machines, or Electrical Engineers, which are only focused on electrical components and their use – </a:t>
            </a:r>
            <a:r>
              <a:rPr lang="en-US" dirty="0">
                <a:solidFill>
                  <a:srgbClr val="0000FF"/>
                </a:solidFill>
              </a:rPr>
              <a:t>Industrial Engineers are focused on “whole system efficiency” and “whole system design”.  They view and attempt to optimize an entire product or service as opposed to just one part of it. </a:t>
            </a:r>
          </a:p>
        </p:txBody>
      </p:sp>
      <p:sp>
        <p:nvSpPr>
          <p:cNvPr id="3" name="TextBox 2"/>
          <p:cNvSpPr txBox="1"/>
          <p:nvPr/>
        </p:nvSpPr>
        <p:spPr>
          <a:xfrm>
            <a:off x="571500" y="4572000"/>
            <a:ext cx="8229600" cy="1508105"/>
          </a:xfrm>
          <a:prstGeom prst="rect">
            <a:avLst/>
          </a:prstGeom>
          <a:solidFill>
            <a:srgbClr val="FFFF00"/>
          </a:solidFill>
          <a:ln>
            <a:solidFill>
              <a:srgbClr val="FF0000"/>
            </a:solidFill>
          </a:ln>
        </p:spPr>
        <p:txBody>
          <a:bodyPr wrap="square" rtlCol="0">
            <a:spAutoFit/>
          </a:bodyPr>
          <a:lstStyle/>
          <a:p>
            <a:r>
              <a:rPr lang="en-US" dirty="0" smtClean="0">
                <a:solidFill>
                  <a:srgbClr val="0000FF"/>
                </a:solidFill>
              </a:rPr>
              <a:t>The </a:t>
            </a:r>
            <a:r>
              <a:rPr lang="en-US" dirty="0">
                <a:solidFill>
                  <a:srgbClr val="0000FF"/>
                </a:solidFill>
              </a:rPr>
              <a:t>US Department of Labor views Industrial Engineering as:</a:t>
            </a:r>
            <a:endParaRPr lang="en-US" b="1" dirty="0"/>
          </a:p>
          <a:p>
            <a:r>
              <a:rPr lang="en-US" sz="2000" u="sng" dirty="0" smtClean="0">
                <a:solidFill>
                  <a:srgbClr val="0000FF"/>
                </a:solidFill>
                <a:hlinkClick r:id="rId3"/>
              </a:rPr>
              <a:t>http</a:t>
            </a:r>
            <a:r>
              <a:rPr lang="en-US" sz="2000" u="sng" dirty="0">
                <a:solidFill>
                  <a:srgbClr val="0000FF"/>
                </a:solidFill>
                <a:hlinkClick r:id="rId3"/>
              </a:rPr>
              <a:t>://www.bls.gov/ooh/architecture-and-engineering/industrial-engineers.htm</a:t>
            </a:r>
            <a:r>
              <a:rPr lang="en-US" sz="2000" u="sng" dirty="0">
                <a:solidFill>
                  <a:srgbClr val="0000FF"/>
                </a:solidFill>
              </a:rPr>
              <a:t> </a:t>
            </a:r>
          </a:p>
          <a:p>
            <a:r>
              <a:rPr lang="en-US" b="1" dirty="0">
                <a:solidFill>
                  <a:srgbClr val="0000FF"/>
                </a:solidFill>
              </a:rPr>
              <a:t>View this site to get an Idea of the scope of the Industrial and Systems  Engineering Field</a:t>
            </a:r>
            <a:r>
              <a:rPr lang="en-US" b="1" dirty="0" smtClean="0">
                <a:solidFill>
                  <a:srgbClr val="0000FF"/>
                </a:solidFill>
              </a:rPr>
              <a:t>…</a:t>
            </a:r>
            <a:endParaRPr lang="en-US" dirty="0"/>
          </a:p>
        </p:txBody>
      </p:sp>
    </p:spTree>
    <p:extLst>
      <p:ext uri="{BB962C8B-B14F-4D97-AF65-F5344CB8AC3E}">
        <p14:creationId xmlns:p14="http://schemas.microsoft.com/office/powerpoint/2010/main" val="33840184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60</a:t>
            </a:fld>
            <a:endParaRPr lang="en-US" dirty="0"/>
          </a:p>
        </p:txBody>
      </p:sp>
      <p:sp>
        <p:nvSpPr>
          <p:cNvPr id="4" name="TextBox 3"/>
          <p:cNvSpPr txBox="1"/>
          <p:nvPr/>
        </p:nvSpPr>
        <p:spPr>
          <a:xfrm>
            <a:off x="656617" y="3958982"/>
            <a:ext cx="7772400" cy="1938992"/>
          </a:xfrm>
          <a:prstGeom prst="rect">
            <a:avLst/>
          </a:prstGeom>
          <a:noFill/>
        </p:spPr>
        <p:txBody>
          <a:bodyPr wrap="square" rtlCol="0">
            <a:spAutoFit/>
          </a:bodyPr>
          <a:lstStyle/>
          <a:p>
            <a:r>
              <a:rPr lang="en-US" dirty="0"/>
              <a:t>That experience on the Lincoln </a:t>
            </a:r>
            <a:r>
              <a:rPr lang="en-US" dirty="0" smtClean="0"/>
              <a:t>Highway</a:t>
            </a:r>
          </a:p>
          <a:p>
            <a:pPr marL="342900" indent="-342900">
              <a:buFont typeface="Arial" panose="020B0604020202020204" pitchFamily="34" charset="0"/>
              <a:buChar char="•"/>
            </a:pPr>
            <a:r>
              <a:rPr lang="en-US" dirty="0" smtClean="0"/>
              <a:t>plus </a:t>
            </a:r>
            <a:r>
              <a:rPr lang="en-US" dirty="0"/>
              <a:t>his observations of the German autobahn network during World War II, convinced him to support construction of the Interstate System when he became </a:t>
            </a:r>
            <a:r>
              <a:rPr lang="en-US" dirty="0" smtClean="0"/>
              <a:t>president…</a:t>
            </a:r>
            <a:endParaRPr lang="en-US" dirty="0"/>
          </a:p>
        </p:txBody>
      </p:sp>
      <p:pic>
        <p:nvPicPr>
          <p:cNvPr id="5" name="Picture 4"/>
          <p:cNvPicPr>
            <a:picLocks noChangeAspect="1"/>
          </p:cNvPicPr>
          <p:nvPr/>
        </p:nvPicPr>
        <p:blipFill>
          <a:blip r:embed="rId3"/>
          <a:stretch>
            <a:fillRect/>
          </a:stretch>
        </p:blipFill>
        <p:spPr>
          <a:xfrm>
            <a:off x="1371600" y="290209"/>
            <a:ext cx="6197108" cy="3303756"/>
          </a:xfrm>
          <a:prstGeom prst="rect">
            <a:avLst/>
          </a:prstGeom>
        </p:spPr>
      </p:pic>
    </p:spTree>
    <p:extLst>
      <p:ext uri="{BB962C8B-B14F-4D97-AF65-F5344CB8AC3E}">
        <p14:creationId xmlns:p14="http://schemas.microsoft.com/office/powerpoint/2010/main" val="17417933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National Interstate and Defense Highways Act</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61</a:t>
            </a:fld>
            <a:endParaRPr lang="en-US" dirty="0"/>
          </a:p>
        </p:txBody>
      </p:sp>
      <p:sp>
        <p:nvSpPr>
          <p:cNvPr id="4" name="TextBox 3"/>
          <p:cNvSpPr txBox="1"/>
          <p:nvPr/>
        </p:nvSpPr>
        <p:spPr>
          <a:xfrm>
            <a:off x="685800" y="1981200"/>
            <a:ext cx="7772400" cy="3600986"/>
          </a:xfrm>
          <a:prstGeom prst="rect">
            <a:avLst/>
          </a:prstGeom>
          <a:noFill/>
        </p:spPr>
        <p:txBody>
          <a:bodyPr wrap="square" rtlCol="0">
            <a:spAutoFit/>
          </a:bodyPr>
          <a:lstStyle/>
          <a:p>
            <a:r>
              <a:rPr lang="en-US" dirty="0"/>
              <a:t>The </a:t>
            </a:r>
            <a:r>
              <a:rPr lang="en-US" b="1" dirty="0"/>
              <a:t>Federal-Aid Highway Act of 1956</a:t>
            </a:r>
            <a:r>
              <a:rPr lang="en-US" dirty="0"/>
              <a:t>, popularly known as the </a:t>
            </a:r>
            <a:r>
              <a:rPr lang="en-US" b="1" dirty="0"/>
              <a:t>National Interstate and Defense Highways Act</a:t>
            </a:r>
            <a:r>
              <a:rPr lang="en-US" dirty="0"/>
              <a:t> (Public Law 84-627), was enacted on June 29, 1956, when President Dwight D. Eisenhower signed the bill into law. </a:t>
            </a:r>
            <a:endParaRPr lang="en-US" dirty="0" smtClean="0"/>
          </a:p>
          <a:p>
            <a:endParaRPr lang="en-US" sz="1200" dirty="0"/>
          </a:p>
          <a:p>
            <a:r>
              <a:rPr lang="en-US" dirty="0"/>
              <a:t>Eisenhower's support of the Federal-Aid Highway Act of 1956 can be directly attributed to his experiences in 1919 as a participant in the U.S. Army's first Transcontinental Motor Convoy across the United States on the historic Lincoln Highway,</a:t>
            </a:r>
          </a:p>
        </p:txBody>
      </p:sp>
    </p:spTree>
    <p:extLst>
      <p:ext uri="{BB962C8B-B14F-4D97-AF65-F5344CB8AC3E}">
        <p14:creationId xmlns:p14="http://schemas.microsoft.com/office/powerpoint/2010/main" val="15624694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As President Eisenhower Leaves Office</a:t>
            </a:r>
            <a:br>
              <a:rPr lang="en-US" b="1" dirty="0"/>
            </a:b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62</a:t>
            </a:fld>
            <a:endParaRPr lang="en-US" dirty="0"/>
          </a:p>
        </p:txBody>
      </p:sp>
      <p:sp>
        <p:nvSpPr>
          <p:cNvPr id="4" name="TextBox 3"/>
          <p:cNvSpPr txBox="1"/>
          <p:nvPr/>
        </p:nvSpPr>
        <p:spPr>
          <a:xfrm>
            <a:off x="671209" y="1905000"/>
            <a:ext cx="7772400" cy="3416320"/>
          </a:xfrm>
          <a:prstGeom prst="rect">
            <a:avLst/>
          </a:prstGeom>
          <a:noFill/>
        </p:spPr>
        <p:txBody>
          <a:bodyPr wrap="square" rtlCol="0">
            <a:spAutoFit/>
          </a:bodyPr>
          <a:lstStyle/>
          <a:p>
            <a:r>
              <a:rPr lang="en-US" dirty="0" smtClean="0"/>
              <a:t>The </a:t>
            </a:r>
            <a:r>
              <a:rPr lang="en-US" dirty="0"/>
              <a:t>Eisenhower Administration ended on January 20, 1961. By then, 10,440 miles or 25 percent of the 41,000-mile Interstate System had been opened to traffic. This total included 2,264 miles of turnpikes, 3,041 miles that were adequate for present traffic but needed additional work to meet full Interstate standards, and 5,135 miles needing only minor work to meet full standards. Over $10 billion had been expended on the Interstates.</a:t>
            </a:r>
          </a:p>
          <a:p>
            <a:endParaRPr lang="en-US" dirty="0"/>
          </a:p>
        </p:txBody>
      </p:sp>
    </p:spTree>
    <p:extLst>
      <p:ext uri="{BB962C8B-B14F-4D97-AF65-F5344CB8AC3E}">
        <p14:creationId xmlns:p14="http://schemas.microsoft.com/office/powerpoint/2010/main" val="30823189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63</a:t>
            </a:fld>
            <a:endParaRPr lang="en-US" dirty="0"/>
          </a:p>
        </p:txBody>
      </p:sp>
      <p:pic>
        <p:nvPicPr>
          <p:cNvPr id="4" name="Picture 3"/>
          <p:cNvPicPr>
            <a:picLocks noChangeAspect="1"/>
          </p:cNvPicPr>
          <p:nvPr/>
        </p:nvPicPr>
        <p:blipFill>
          <a:blip r:embed="rId3"/>
          <a:stretch>
            <a:fillRect/>
          </a:stretch>
        </p:blipFill>
        <p:spPr>
          <a:xfrm>
            <a:off x="76200" y="17014"/>
            <a:ext cx="8991600" cy="6813947"/>
          </a:xfrm>
          <a:prstGeom prst="rect">
            <a:avLst/>
          </a:prstGeom>
        </p:spPr>
      </p:pic>
    </p:spTree>
    <p:extLst>
      <p:ext uri="{BB962C8B-B14F-4D97-AF65-F5344CB8AC3E}">
        <p14:creationId xmlns:p14="http://schemas.microsoft.com/office/powerpoint/2010/main" val="857425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Philosophy</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64</a:t>
            </a:fld>
            <a:endParaRPr lang="en-US" dirty="0"/>
          </a:p>
        </p:txBody>
      </p:sp>
      <p:sp>
        <p:nvSpPr>
          <p:cNvPr id="4" name="TextBox 3"/>
          <p:cNvSpPr txBox="1"/>
          <p:nvPr/>
        </p:nvSpPr>
        <p:spPr>
          <a:xfrm>
            <a:off x="685800" y="1789305"/>
            <a:ext cx="7848600" cy="1200329"/>
          </a:xfrm>
          <a:prstGeom prst="rect">
            <a:avLst/>
          </a:prstGeom>
          <a:noFill/>
        </p:spPr>
        <p:txBody>
          <a:bodyPr wrap="square" rtlCol="0">
            <a:spAutoFit/>
          </a:bodyPr>
          <a:lstStyle/>
          <a:p>
            <a:r>
              <a:rPr lang="en-US" dirty="0" smtClean="0">
                <a:solidFill>
                  <a:srgbClr val="002060"/>
                </a:solidFill>
              </a:rPr>
              <a:t>Dwight David Eisenhower was a master planner, and an effective leader, with an impressive resume and his stated philosophy was:</a:t>
            </a:r>
            <a:endParaRPr lang="en-US" dirty="0">
              <a:solidFill>
                <a:srgbClr val="002060"/>
              </a:solidFill>
            </a:endParaRPr>
          </a:p>
        </p:txBody>
      </p:sp>
      <p:sp>
        <p:nvSpPr>
          <p:cNvPr id="5" name="TextBox 4"/>
          <p:cNvSpPr txBox="1"/>
          <p:nvPr/>
        </p:nvSpPr>
        <p:spPr>
          <a:xfrm>
            <a:off x="762000" y="2971800"/>
            <a:ext cx="7696200" cy="1446550"/>
          </a:xfrm>
          <a:prstGeom prst="rect">
            <a:avLst/>
          </a:prstGeom>
          <a:noFill/>
        </p:spPr>
        <p:txBody>
          <a:bodyPr wrap="square" rtlCol="0">
            <a:spAutoFit/>
          </a:bodyPr>
          <a:lstStyle/>
          <a:p>
            <a:r>
              <a:rPr lang="en-US" sz="4400" dirty="0" smtClean="0">
                <a:solidFill>
                  <a:srgbClr val="0000FF"/>
                </a:solidFill>
              </a:rPr>
              <a:t>“Nothing works without a plan and no plan ever works”</a:t>
            </a:r>
            <a:endParaRPr lang="en-US" sz="4400" dirty="0">
              <a:solidFill>
                <a:srgbClr val="0000FF"/>
              </a:solidFill>
            </a:endParaRPr>
          </a:p>
        </p:txBody>
      </p:sp>
      <p:sp>
        <p:nvSpPr>
          <p:cNvPr id="6" name="TextBox 5"/>
          <p:cNvSpPr txBox="1"/>
          <p:nvPr/>
        </p:nvSpPr>
        <p:spPr>
          <a:xfrm>
            <a:off x="685800" y="4572055"/>
            <a:ext cx="7848600" cy="1938992"/>
          </a:xfrm>
          <a:prstGeom prst="rect">
            <a:avLst/>
          </a:prstGeom>
          <a:noFill/>
        </p:spPr>
        <p:txBody>
          <a:bodyPr wrap="square" rtlCol="0">
            <a:spAutoFit/>
          </a:bodyPr>
          <a:lstStyle/>
          <a:p>
            <a:r>
              <a:rPr lang="en-US" dirty="0">
                <a:solidFill>
                  <a:srgbClr val="002060"/>
                </a:solidFill>
              </a:rPr>
              <a:t>He pursued the moderate policies of "Modern Republicanism," pointing out as he left office, "America is today the strongest, most influential, and most productive nation in the world."</a:t>
            </a:r>
          </a:p>
          <a:p>
            <a:endParaRPr lang="en-US" dirty="0"/>
          </a:p>
        </p:txBody>
      </p:sp>
    </p:spTree>
    <p:extLst>
      <p:ext uri="{BB962C8B-B14F-4D97-AF65-F5344CB8AC3E}">
        <p14:creationId xmlns:p14="http://schemas.microsoft.com/office/powerpoint/2010/main" val="26312749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533400" y="304800"/>
            <a:ext cx="4407035" cy="6324600"/>
          </a:xfrm>
          <a:prstGeom prst="rect">
            <a:avLst/>
          </a:prstGeom>
        </p:spPr>
      </p:pic>
      <p:sp>
        <p:nvSpPr>
          <p:cNvPr id="2" name="Title 1"/>
          <p:cNvSpPr>
            <a:spLocks noGrp="1"/>
          </p:cNvSpPr>
          <p:nvPr>
            <p:ph type="title"/>
          </p:nvPr>
        </p:nvSpPr>
        <p:spPr>
          <a:xfrm>
            <a:off x="5715000" y="381000"/>
            <a:ext cx="2362200" cy="1143000"/>
          </a:xfrm>
        </p:spPr>
        <p:txBody>
          <a:bodyPr/>
          <a:lstStyle/>
          <a:p>
            <a:r>
              <a:rPr lang="en-US" dirty="0" smtClean="0"/>
              <a:t>?</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65</a:t>
            </a:fld>
            <a:endParaRPr lang="en-US" dirty="0"/>
          </a:p>
        </p:txBody>
      </p:sp>
      <p:sp>
        <p:nvSpPr>
          <p:cNvPr id="5" name="TextBox 4"/>
          <p:cNvSpPr txBox="1"/>
          <p:nvPr/>
        </p:nvSpPr>
        <p:spPr>
          <a:xfrm>
            <a:off x="4876800" y="1247665"/>
            <a:ext cx="4114800" cy="1569660"/>
          </a:xfrm>
          <a:prstGeom prst="rect">
            <a:avLst/>
          </a:prstGeom>
          <a:noFill/>
        </p:spPr>
        <p:txBody>
          <a:bodyPr wrap="square" rtlCol="0">
            <a:spAutoFit/>
          </a:bodyPr>
          <a:lstStyle/>
          <a:p>
            <a:r>
              <a:rPr lang="en-US" dirty="0" smtClean="0">
                <a:solidFill>
                  <a:srgbClr val="FF0000"/>
                </a:solidFill>
              </a:rPr>
              <a:t>Question “What is the condition of the nations highways. Go to this site for answers: http</a:t>
            </a:r>
            <a:r>
              <a:rPr lang="en-US" dirty="0">
                <a:solidFill>
                  <a:srgbClr val="FF0000"/>
                </a:solidFill>
              </a:rPr>
              <a:t>://www.artba.org/about/faq/</a:t>
            </a:r>
          </a:p>
        </p:txBody>
      </p:sp>
      <p:sp>
        <p:nvSpPr>
          <p:cNvPr id="6" name="TextBox 5"/>
          <p:cNvSpPr txBox="1"/>
          <p:nvPr/>
        </p:nvSpPr>
        <p:spPr>
          <a:xfrm>
            <a:off x="2133600" y="381000"/>
            <a:ext cx="1981200" cy="830997"/>
          </a:xfrm>
          <a:prstGeom prst="rect">
            <a:avLst/>
          </a:prstGeom>
          <a:noFill/>
        </p:spPr>
        <p:txBody>
          <a:bodyPr wrap="square" rtlCol="0">
            <a:spAutoFit/>
          </a:bodyPr>
          <a:lstStyle/>
          <a:p>
            <a:r>
              <a:rPr lang="en-US" dirty="0" smtClean="0"/>
              <a:t>China produced </a:t>
            </a:r>
            <a:endParaRPr lang="en-US" dirty="0"/>
          </a:p>
        </p:txBody>
      </p:sp>
      <p:pic>
        <p:nvPicPr>
          <p:cNvPr id="7" name="Picture 6"/>
          <p:cNvPicPr>
            <a:picLocks noChangeAspect="1"/>
          </p:cNvPicPr>
          <p:nvPr/>
        </p:nvPicPr>
        <p:blipFill>
          <a:blip r:embed="rId4"/>
          <a:stretch>
            <a:fillRect/>
          </a:stretch>
        </p:blipFill>
        <p:spPr>
          <a:xfrm>
            <a:off x="4998388" y="3103707"/>
            <a:ext cx="4014289" cy="2819400"/>
          </a:xfrm>
          <a:prstGeom prst="rect">
            <a:avLst/>
          </a:prstGeom>
        </p:spPr>
      </p:pic>
    </p:spTree>
    <p:extLst>
      <p:ext uri="{BB962C8B-B14F-4D97-AF65-F5344CB8AC3E}">
        <p14:creationId xmlns:p14="http://schemas.microsoft.com/office/powerpoint/2010/main" val="419891832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514600"/>
            <a:ext cx="7772400" cy="1143000"/>
          </a:xfrm>
        </p:spPr>
        <p:txBody>
          <a:bodyPr/>
          <a:lstStyle/>
          <a:p>
            <a:r>
              <a:rPr lang="en-US" dirty="0" smtClean="0"/>
              <a:t>End Lecture 1 </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66</a:t>
            </a:fld>
            <a:endParaRPr lang="en-US" dirty="0"/>
          </a:p>
        </p:txBody>
      </p:sp>
    </p:spTree>
    <p:extLst>
      <p:ext uri="{BB962C8B-B14F-4D97-AF65-F5344CB8AC3E}">
        <p14:creationId xmlns:p14="http://schemas.microsoft.com/office/powerpoint/2010/main" val="8770691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1143000"/>
          </a:xfrm>
        </p:spPr>
        <p:txBody>
          <a:bodyPr/>
          <a:lstStyle/>
          <a:p>
            <a:r>
              <a:rPr lang="en-US" dirty="0" smtClean="0"/>
              <a:t>Job Skills Analysis</a:t>
            </a:r>
            <a:endParaRPr lang="en-US"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7</a:t>
            </a:fld>
            <a:endParaRPr lang="en-US" dirty="0"/>
          </a:p>
        </p:txBody>
      </p:sp>
      <p:sp>
        <p:nvSpPr>
          <p:cNvPr id="4" name="TextBox 3"/>
          <p:cNvSpPr txBox="1"/>
          <p:nvPr/>
        </p:nvSpPr>
        <p:spPr>
          <a:xfrm>
            <a:off x="930613" y="1143000"/>
            <a:ext cx="7315200" cy="5252720"/>
          </a:xfrm>
          <a:prstGeom prst="rect">
            <a:avLst/>
          </a:prstGeom>
          <a:noFill/>
        </p:spPr>
        <p:txBody>
          <a:bodyPr wrap="square" rtlCol="0">
            <a:spAutoFit/>
          </a:bodyPr>
          <a:lstStyle/>
          <a:p>
            <a:r>
              <a:rPr lang="en-US" sz="1800" b="1" dirty="0"/>
              <a:t>Job Skills Analysis Results:</a:t>
            </a:r>
            <a:endParaRPr lang="en-US" sz="1800" dirty="0"/>
          </a:p>
          <a:p>
            <a:pPr marL="796925" indent="-285750">
              <a:buFont typeface="Arial" panose="020B0604020202020204" pitchFamily="34" charset="0"/>
              <a:buChar char="•"/>
            </a:pPr>
            <a:r>
              <a:rPr lang="en-US" sz="1800" dirty="0"/>
              <a:t>Troubleshoot and resolve issues with unfamiliar processes</a:t>
            </a:r>
          </a:p>
          <a:p>
            <a:pPr marL="796925" lvl="0" indent="-285750">
              <a:buFont typeface="Arial" panose="020B0604020202020204" pitchFamily="34" charset="0"/>
              <a:buChar char="•"/>
            </a:pPr>
            <a:r>
              <a:rPr lang="en-US" sz="1800" dirty="0"/>
              <a:t>Understand basic capabilities and uses of simulations</a:t>
            </a:r>
          </a:p>
          <a:p>
            <a:pPr marL="796925" lvl="0" indent="-285750">
              <a:buFont typeface="Arial" panose="020B0604020202020204" pitchFamily="34" charset="0"/>
              <a:buChar char="•"/>
            </a:pPr>
            <a:r>
              <a:rPr lang="en-US" sz="1800" dirty="0"/>
              <a:t>Review vendor specifications</a:t>
            </a:r>
          </a:p>
          <a:p>
            <a:pPr marL="796925" lvl="0" indent="-285750">
              <a:buFont typeface="Arial" panose="020B0604020202020204" pitchFamily="34" charset="0"/>
              <a:buChar char="•"/>
            </a:pPr>
            <a:r>
              <a:rPr lang="en-US" sz="1800" dirty="0"/>
              <a:t>Adhere to safety concepts in operations and materials handling</a:t>
            </a:r>
          </a:p>
          <a:p>
            <a:pPr marL="796925" lvl="0" indent="-285750">
              <a:buFont typeface="Arial" panose="020B0604020202020204" pitchFamily="34" charset="0"/>
              <a:buChar char="•"/>
            </a:pPr>
            <a:r>
              <a:rPr lang="en-US" sz="1800" dirty="0"/>
              <a:t>Be aware of the regulatory environment (codes, permits, etc.)</a:t>
            </a:r>
          </a:p>
          <a:p>
            <a:pPr marL="796925" lvl="0" indent="-285750">
              <a:buFont typeface="Arial" panose="020B0604020202020204" pitchFamily="34" charset="0"/>
              <a:buChar char="•"/>
            </a:pPr>
            <a:r>
              <a:rPr lang="en-US" sz="1800" dirty="0"/>
              <a:t>Apply ergonomics concepts within daily work</a:t>
            </a:r>
          </a:p>
          <a:p>
            <a:pPr marL="796925" lvl="0" indent="-285750">
              <a:buFont typeface="Arial" panose="020B0604020202020204" pitchFamily="34" charset="0"/>
              <a:buChar char="•"/>
            </a:pPr>
            <a:r>
              <a:rPr lang="en-US" sz="1800" dirty="0"/>
              <a:t>Conduct fundamental work measurement and time study</a:t>
            </a:r>
          </a:p>
          <a:p>
            <a:pPr marL="796925" lvl="0" indent="-285750">
              <a:buFont typeface="Arial" panose="020B0604020202020204" pitchFamily="34" charset="0"/>
              <a:buChar char="•"/>
            </a:pPr>
            <a:r>
              <a:rPr lang="en-US" sz="1800" dirty="0"/>
              <a:t>Adopt continuous process improvement to discover and resolve problems</a:t>
            </a:r>
          </a:p>
          <a:p>
            <a:pPr marL="796925" lvl="0" indent="-285750">
              <a:buFont typeface="Arial" panose="020B0604020202020204" pitchFamily="34" charset="0"/>
              <a:buChar char="•"/>
            </a:pPr>
            <a:r>
              <a:rPr lang="en-US" sz="1800" dirty="0"/>
              <a:t>Optimize resources (machines, technology, space, funding) within an environment</a:t>
            </a:r>
          </a:p>
          <a:p>
            <a:pPr marL="796925" lvl="0" indent="-285750">
              <a:buFont typeface="Arial" panose="020B0604020202020204" pitchFamily="34" charset="0"/>
              <a:buChar char="•"/>
            </a:pPr>
            <a:r>
              <a:rPr lang="en-US" sz="1800" dirty="0"/>
              <a:t>Review facility layouts for optimization</a:t>
            </a:r>
          </a:p>
          <a:p>
            <a:pPr marL="796925" lvl="0" indent="-285750">
              <a:buFont typeface="Arial" panose="020B0604020202020204" pitchFamily="34" charset="0"/>
              <a:buChar char="•"/>
            </a:pPr>
            <a:r>
              <a:rPr lang="en-US" sz="1800" dirty="0"/>
              <a:t>Design the optimal process for moving products</a:t>
            </a:r>
          </a:p>
          <a:p>
            <a:pPr marL="796925" lvl="0" indent="-285750">
              <a:buFont typeface="Arial" panose="020B0604020202020204" pitchFamily="34" charset="0"/>
              <a:buChar char="•"/>
            </a:pPr>
            <a:r>
              <a:rPr lang="en-US" sz="1800" dirty="0"/>
              <a:t>Understand the impacts of process on operations and equipment</a:t>
            </a:r>
          </a:p>
          <a:p>
            <a:pPr marL="796925" lvl="0" indent="-285750">
              <a:buFont typeface="Arial" panose="020B0604020202020204" pitchFamily="34" charset="0"/>
              <a:buChar char="•"/>
            </a:pPr>
            <a:r>
              <a:rPr lang="en-US" sz="1800" dirty="0"/>
              <a:t>Assist with the conceptual design and execution of processes</a:t>
            </a:r>
          </a:p>
          <a:p>
            <a:pPr marL="796925" lvl="0" indent="-285750">
              <a:buFont typeface="Arial" panose="020B0604020202020204" pitchFamily="34" charset="0"/>
              <a:buChar char="•"/>
            </a:pPr>
            <a:r>
              <a:rPr lang="en-US" sz="1800" dirty="0"/>
              <a:t>Exercise effective decision-making</a:t>
            </a:r>
          </a:p>
          <a:p>
            <a:endParaRPr lang="en-US" dirty="0"/>
          </a:p>
        </p:txBody>
      </p:sp>
    </p:spTree>
    <p:extLst>
      <p:ext uri="{BB962C8B-B14F-4D97-AF65-F5344CB8AC3E}">
        <p14:creationId xmlns:p14="http://schemas.microsoft.com/office/powerpoint/2010/main" val="21243177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102" y="152400"/>
            <a:ext cx="7772400" cy="1143000"/>
          </a:xfrm>
        </p:spPr>
        <p:txBody>
          <a:bodyPr/>
          <a:lstStyle/>
          <a:p>
            <a:r>
              <a:rPr lang="en-US" sz="3200" b="1" dirty="0"/>
              <a:t>Industrial Engineering Technologist Occupational Profile</a:t>
            </a:r>
            <a:endParaRPr lang="en-US" sz="3200" dirty="0"/>
          </a:p>
        </p:txBody>
      </p:sp>
      <p:sp>
        <p:nvSpPr>
          <p:cNvPr id="3" name="Slide Number Placeholder 2"/>
          <p:cNvSpPr>
            <a:spLocks noGrp="1"/>
          </p:cNvSpPr>
          <p:nvPr>
            <p:ph type="sldNum" sz="quarter" idx="12"/>
          </p:nvPr>
        </p:nvSpPr>
        <p:spPr/>
        <p:txBody>
          <a:bodyPr/>
          <a:lstStyle/>
          <a:p>
            <a:pPr>
              <a:defRPr/>
            </a:pPr>
            <a:fld id="{EE9426BB-ED4E-41F9-89F4-A45D4DD1FAF5}" type="slidenum">
              <a:rPr lang="en-US" smtClean="0"/>
              <a:pPr>
                <a:defRPr/>
              </a:pPr>
              <a:t>8</a:t>
            </a:fld>
            <a:endParaRPr lang="en-US" dirty="0"/>
          </a:p>
        </p:txBody>
      </p:sp>
      <p:sp>
        <p:nvSpPr>
          <p:cNvPr id="4" name="TextBox 3"/>
          <p:cNvSpPr txBox="1"/>
          <p:nvPr/>
        </p:nvSpPr>
        <p:spPr>
          <a:xfrm>
            <a:off x="682557" y="1306354"/>
            <a:ext cx="7924800" cy="5170646"/>
          </a:xfrm>
          <a:prstGeom prst="rect">
            <a:avLst/>
          </a:prstGeom>
          <a:noFill/>
        </p:spPr>
        <p:txBody>
          <a:bodyPr wrap="square" rtlCol="0">
            <a:spAutoFit/>
          </a:bodyPr>
          <a:lstStyle/>
          <a:p>
            <a:r>
              <a:rPr lang="en-US" sz="1800" b="1" dirty="0"/>
              <a:t>Industrial Engineering Technologist Occupational Profile</a:t>
            </a:r>
            <a:endParaRPr lang="en-US" sz="1800" dirty="0"/>
          </a:p>
          <a:p>
            <a:pPr marL="285750" lvl="0" indent="-285750">
              <a:buFont typeface="Arial" panose="020B0604020202020204" pitchFamily="34" charset="0"/>
              <a:buChar char="•"/>
            </a:pPr>
            <a:r>
              <a:rPr lang="en-US" sz="1800" dirty="0"/>
              <a:t>Analyze material flows or supply chains to identify opportunities to improve efficiency and conserve energy.</a:t>
            </a:r>
          </a:p>
          <a:p>
            <a:pPr marL="285750" lvl="0" indent="-285750">
              <a:buFont typeface="Arial" panose="020B0604020202020204" pitchFamily="34" charset="0"/>
              <a:buChar char="•"/>
            </a:pPr>
            <a:r>
              <a:rPr lang="en-US" sz="1800" dirty="0"/>
              <a:t>Plan the flow of work or materials to maximize efficiency.</a:t>
            </a:r>
          </a:p>
          <a:p>
            <a:pPr marL="285750" lvl="0" indent="-285750">
              <a:buFont typeface="Arial" panose="020B0604020202020204" pitchFamily="34" charset="0"/>
              <a:buChar char="•"/>
            </a:pPr>
            <a:r>
              <a:rPr lang="en-US" sz="1800" dirty="0"/>
              <a:t>Develop or implement programs to address problems related to production, materials, safety, or quality.</a:t>
            </a:r>
          </a:p>
          <a:p>
            <a:pPr marL="285750" lvl="0" indent="-285750">
              <a:buFont typeface="Arial" panose="020B0604020202020204" pitchFamily="34" charset="0"/>
              <a:buChar char="•"/>
            </a:pPr>
            <a:r>
              <a:rPr lang="en-US" sz="1800" dirty="0"/>
              <a:t>Modify equipment or processes to improve resource or cost efficiency.</a:t>
            </a:r>
          </a:p>
          <a:p>
            <a:pPr marL="285750" lvl="0" indent="-285750">
              <a:buFont typeface="Arial" panose="020B0604020202020204" pitchFamily="34" charset="0"/>
              <a:buChar char="•"/>
            </a:pPr>
            <a:r>
              <a:rPr lang="en-US" sz="1800" dirty="0"/>
              <a:t>Analyze, estimate, or report production costs.</a:t>
            </a:r>
          </a:p>
          <a:p>
            <a:pPr marL="285750" lvl="0" indent="-285750">
              <a:buFont typeface="Arial" panose="020B0604020202020204" pitchFamily="34" charset="0"/>
              <a:buChar char="•"/>
            </a:pPr>
            <a:r>
              <a:rPr lang="en-US" sz="1800" dirty="0"/>
              <a:t>Compile operational data to develop cost or time estimates, schedules, or specifications.</a:t>
            </a:r>
          </a:p>
          <a:p>
            <a:pPr marL="285750" lvl="0" indent="-285750">
              <a:buFont typeface="Arial" panose="020B0604020202020204" pitchFamily="34" charset="0"/>
              <a:buChar char="•"/>
            </a:pPr>
            <a:r>
              <a:rPr lang="en-US" sz="1800" dirty="0"/>
              <a:t>Identify opportunities to improve worker efficiency.</a:t>
            </a:r>
          </a:p>
          <a:p>
            <a:pPr marL="285750" lvl="0" indent="-285750">
              <a:buFont typeface="Arial" panose="020B0604020202020204" pitchFamily="34" charset="0"/>
              <a:buChar char="•"/>
            </a:pPr>
            <a:r>
              <a:rPr lang="en-US" sz="1800" dirty="0"/>
              <a:t>Analyze operational, production, economic, or other data, using statistical procedures.</a:t>
            </a:r>
          </a:p>
          <a:p>
            <a:pPr marL="285750" lvl="0" indent="-285750">
              <a:buFont typeface="Arial" panose="020B0604020202020204" pitchFamily="34" charset="0"/>
              <a:buChar char="•"/>
            </a:pPr>
            <a:r>
              <a:rPr lang="en-US" sz="1800" dirty="0"/>
              <a:t>Conduct quality control tests to ensure consistent production quality.</a:t>
            </a:r>
          </a:p>
          <a:p>
            <a:pPr marL="285750" lvl="0" indent="-285750">
              <a:buFont typeface="Arial" panose="020B0604020202020204" pitchFamily="34" charset="0"/>
              <a:buChar char="•"/>
            </a:pPr>
            <a:r>
              <a:rPr lang="en-US" sz="1800" dirty="0"/>
              <a:t>Collect and analyze data related to quality or industrial health and safety programs.</a:t>
            </a:r>
          </a:p>
          <a:p>
            <a:pPr marL="285750" lvl="0" indent="-285750">
              <a:buFont typeface="Arial" panose="020B0604020202020204" pitchFamily="34" charset="0"/>
              <a:buChar char="•"/>
            </a:pPr>
            <a:r>
              <a:rPr lang="en-US" sz="1800" dirty="0"/>
              <a:t>Prepare schedules for equipment use or routine maintenance.</a:t>
            </a:r>
          </a:p>
          <a:p>
            <a:endParaRPr lang="en-US" dirty="0"/>
          </a:p>
        </p:txBody>
      </p:sp>
    </p:spTree>
    <p:extLst>
      <p:ext uri="{BB962C8B-B14F-4D97-AF65-F5344CB8AC3E}">
        <p14:creationId xmlns:p14="http://schemas.microsoft.com/office/powerpoint/2010/main" val="18335591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76200"/>
            <a:ext cx="7772400" cy="1143000"/>
          </a:xfrm>
        </p:spPr>
        <p:txBody>
          <a:bodyPr/>
          <a:lstStyle/>
          <a:p>
            <a:r>
              <a:rPr lang="en-US" dirty="0"/>
              <a:t>ENGT </a:t>
            </a:r>
            <a:r>
              <a:rPr lang="en-US" dirty="0" smtClean="0"/>
              <a:t>1200 Brochure</a:t>
            </a:r>
            <a:endParaRPr lang="en-US" dirty="0"/>
          </a:p>
        </p:txBody>
      </p:sp>
      <p:sp>
        <p:nvSpPr>
          <p:cNvPr id="4" name="Slide Number Placeholder 3"/>
          <p:cNvSpPr>
            <a:spLocks noGrp="1"/>
          </p:cNvSpPr>
          <p:nvPr>
            <p:ph type="sldNum" sz="quarter" idx="12"/>
          </p:nvPr>
        </p:nvSpPr>
        <p:spPr/>
        <p:txBody>
          <a:bodyPr/>
          <a:lstStyle/>
          <a:p>
            <a:pPr>
              <a:defRPr/>
            </a:pPr>
            <a:fld id="{083908CE-B97E-4E01-910A-2341A571BEC0}" type="slidenum">
              <a:rPr lang="en-US" smtClean="0"/>
              <a:pPr>
                <a:defRPr/>
              </a:pPr>
              <a:t>9</a:t>
            </a:fld>
            <a:endParaRPr lang="en-US" dirty="0"/>
          </a:p>
        </p:txBody>
      </p:sp>
      <p:graphicFrame>
        <p:nvGraphicFramePr>
          <p:cNvPr id="5" name="Object 4">
            <a:hlinkClick r:id="rId4" action="ppaction://hlinkfile"/>
          </p:cNvPr>
          <p:cNvGraphicFramePr>
            <a:graphicFrameLocks noChangeAspect="1"/>
          </p:cNvGraphicFramePr>
          <p:nvPr>
            <p:extLst>
              <p:ext uri="{D42A27DB-BD31-4B8C-83A1-F6EECF244321}">
                <p14:modId xmlns:p14="http://schemas.microsoft.com/office/powerpoint/2010/main" val="1486265152"/>
              </p:ext>
            </p:extLst>
          </p:nvPr>
        </p:nvGraphicFramePr>
        <p:xfrm>
          <a:off x="6477000" y="5845175"/>
          <a:ext cx="1391181" cy="806450"/>
        </p:xfrm>
        <a:graphic>
          <a:graphicData uri="http://schemas.openxmlformats.org/presentationml/2006/ole">
            <mc:AlternateContent xmlns:mc="http://schemas.openxmlformats.org/markup-compatibility/2006">
              <mc:Choice xmlns:v="urn:schemas-microsoft-com:vml" Requires="v">
                <p:oleObj spid="_x0000_s38993" name="Acrobat Document" r:id="rId5" imgW="11829960" imgH="6858000" progId="AcroExch.Document.11">
                  <p:embed/>
                </p:oleObj>
              </mc:Choice>
              <mc:Fallback>
                <p:oleObj name="Acrobat Document" r:id="rId5" imgW="11829960" imgH="6858000" progId="AcroExch.Document.11">
                  <p:embed/>
                  <p:pic>
                    <p:nvPicPr>
                      <p:cNvPr id="0" name=""/>
                      <p:cNvPicPr/>
                      <p:nvPr/>
                    </p:nvPicPr>
                    <p:blipFill>
                      <a:blip r:embed="rId6"/>
                      <a:stretch>
                        <a:fillRect/>
                      </a:stretch>
                    </p:blipFill>
                    <p:spPr>
                      <a:xfrm>
                        <a:off x="6477000" y="5845175"/>
                        <a:ext cx="1391181" cy="806450"/>
                      </a:xfrm>
                      <a:prstGeom prst="rect">
                        <a:avLst/>
                      </a:prstGeom>
                    </p:spPr>
                  </p:pic>
                </p:oleObj>
              </mc:Fallback>
            </mc:AlternateContent>
          </a:graphicData>
        </a:graphic>
      </p:graphicFrame>
      <p:pic>
        <p:nvPicPr>
          <p:cNvPr id="3" name="Picture 2"/>
          <p:cNvPicPr>
            <a:picLocks noChangeAspect="1"/>
          </p:cNvPicPr>
          <p:nvPr/>
        </p:nvPicPr>
        <p:blipFill>
          <a:blip r:embed="rId7"/>
          <a:stretch>
            <a:fillRect/>
          </a:stretch>
        </p:blipFill>
        <p:spPr>
          <a:xfrm>
            <a:off x="152400" y="990600"/>
            <a:ext cx="8810625" cy="5093363"/>
          </a:xfrm>
          <a:prstGeom prst="rect">
            <a:avLst/>
          </a:prstGeom>
          <a:ln>
            <a:solidFill>
              <a:srgbClr val="0000FF"/>
            </a:solidFill>
          </a:ln>
        </p:spPr>
      </p:pic>
    </p:spTree>
    <p:extLst>
      <p:ext uri="{BB962C8B-B14F-4D97-AF65-F5344CB8AC3E}">
        <p14:creationId xmlns:p14="http://schemas.microsoft.com/office/powerpoint/2010/main" val="4188353757"/>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0F2CFCBA445774D86797879970B2337" ma:contentTypeVersion="8" ma:contentTypeDescription="Create a new document." ma:contentTypeScope="" ma:versionID="3a261e62893670a6dfc1070aa34702ab">
  <xsd:schema xmlns:xsd="http://www.w3.org/2001/XMLSchema" xmlns:xs="http://www.w3.org/2001/XMLSchema" xmlns:p="http://schemas.microsoft.com/office/2006/metadata/properties" xmlns:ns2="18eeb41e-cb82-4332-a019-338dad73692f" targetNamespace="http://schemas.microsoft.com/office/2006/metadata/properties" ma:root="true" ma:fieldsID="ae5f32801d5f7776c5ce751dad417094" ns2:_="">
    <xsd:import namespace="18eeb41e-cb82-4332-a019-338dad73692f"/>
    <xsd:element name="properties">
      <xsd:complexType>
        <xsd:sequence>
          <xsd:element name="documentManagement">
            <xsd:complexType>
              <xsd:all>
                <xsd:element ref="ns2:MediaServiceMetadata" minOccurs="0"/>
                <xsd:element ref="ns2:MediaServiceFastMetadata" minOccurs="0"/>
                <xsd:element ref="ns2:MediaServiceEventHashCode" minOccurs="0"/>
                <xsd:element ref="ns2:MediaServiceGenerationTime" minOccurs="0"/>
                <xsd:element ref="ns2:MediaServiceDateTaken" minOccurs="0"/>
                <xsd:element ref="ns2:MediaServiceAutoTag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eeb41e-cb82-4332-a019-338dad73692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0" nillable="true" ma:displayName="MediaServiceEventHashCode" ma:hidden="true" ma:internalName="MediaServiceEventHashCode"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6CEC097-241B-4C32-BB27-6B58C2BC03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eeb41e-cb82-4332-a019-338dad7369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58E333A-71A8-4157-B42B-ED10F3CAF449}">
  <ds:schemaRefs>
    <ds:schemaRef ds:uri="http://schemas.microsoft.com/sharepoint/v3/contenttype/forms"/>
  </ds:schemaRefs>
</ds:datastoreItem>
</file>

<file path=customXml/itemProps3.xml><?xml version="1.0" encoding="utf-8"?>
<ds:datastoreItem xmlns:ds="http://schemas.openxmlformats.org/officeDocument/2006/customXml" ds:itemID="{2E49FAF3-06E6-4EC9-9CBE-B15942CB4CE3}">
  <ds:schemaRefs>
    <ds:schemaRef ds:uri="http://purl.org/dc/dcmitype/"/>
    <ds:schemaRef ds:uri="http://schemas.microsoft.com/office/2006/documentManagement/types"/>
    <ds:schemaRef ds:uri="http://schemas.microsoft.com/office/2006/metadata/properties"/>
    <ds:schemaRef ds:uri="http://purl.org/dc/elements/1.1/"/>
    <ds:schemaRef ds:uri="http://purl.org/dc/terms/"/>
    <ds:schemaRef ds:uri="http://schemas.openxmlformats.org/package/2006/metadata/core-properties"/>
    <ds:schemaRef ds:uri="http://schemas.microsoft.com/office/infopath/2007/PartnerControls"/>
    <ds:schemaRef ds:uri="18eeb41e-cb82-4332-a019-338dad73692f"/>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2472</TotalTime>
  <Words>6780</Words>
  <Application>Microsoft Office PowerPoint</Application>
  <PresentationFormat>On-screen Show (4:3)</PresentationFormat>
  <Paragraphs>606</Paragraphs>
  <Slides>66</Slides>
  <Notes>59</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66</vt:i4>
      </vt:variant>
    </vt:vector>
  </HeadingPairs>
  <TitlesOfParts>
    <vt:vector size="73" baseType="lpstr">
      <vt:lpstr>Arial</vt:lpstr>
      <vt:lpstr>Symbol</vt:lpstr>
      <vt:lpstr>Times New Roman</vt:lpstr>
      <vt:lpstr>Wingdings</vt:lpstr>
      <vt:lpstr>Default Design</vt:lpstr>
      <vt:lpstr>Acrobat Document</vt:lpstr>
      <vt:lpstr>Clip</vt:lpstr>
      <vt:lpstr>Lecture 1 ENGT 1200  Introduction to Industrial &amp; Systems Engineering</vt:lpstr>
      <vt:lpstr>Welcome to ENGT 1200 </vt:lpstr>
      <vt:lpstr>Organizational Effectiveness</vt:lpstr>
      <vt:lpstr>If It’s a Performance Issue</vt:lpstr>
      <vt:lpstr>Welcome to ENGT 1200 </vt:lpstr>
      <vt:lpstr>Welcome to ENGT 1200 </vt:lpstr>
      <vt:lpstr>Job Skills Analysis</vt:lpstr>
      <vt:lpstr>Industrial Engineering Technologist Occupational Profile</vt:lpstr>
      <vt:lpstr>ENGT 1200 Brochure</vt:lpstr>
      <vt:lpstr>ENGT 1200 Brochure</vt:lpstr>
      <vt:lpstr>Visio ISE Flow Chart Introduction to Industrial &amp; Systems Engineering</vt:lpstr>
      <vt:lpstr>The Big Picture…</vt:lpstr>
      <vt:lpstr>PowerPoint Presentation</vt:lpstr>
      <vt:lpstr>PowerPoint Presentation</vt:lpstr>
      <vt:lpstr>PowerPoint Presentation</vt:lpstr>
      <vt:lpstr>Gap Example</vt:lpstr>
      <vt:lpstr>Gap Example Open-Loop System</vt:lpstr>
      <vt:lpstr>Gap Example Closed-Loop System</vt:lpstr>
      <vt:lpstr>Gap Example  Open-Loop versus Closed-Loop System 1993</vt:lpstr>
      <vt:lpstr>Discussion Question</vt:lpstr>
      <vt:lpstr>Logistics Engineering Technology (LET)</vt:lpstr>
      <vt:lpstr>What’s it all about!</vt:lpstr>
      <vt:lpstr>MMW=HR+NR x T</vt:lpstr>
      <vt:lpstr>MMW=HR+NR x T</vt:lpstr>
      <vt:lpstr>PowerPoint Presentation</vt:lpstr>
      <vt:lpstr>MMW=HR+NR x T</vt:lpstr>
      <vt:lpstr>Training Vs. Education</vt:lpstr>
      <vt:lpstr>PowerPoint Presentation</vt:lpstr>
      <vt:lpstr>Training &amp; Education</vt:lpstr>
      <vt:lpstr>PowerPoint Presentation</vt:lpstr>
      <vt:lpstr>Reality </vt:lpstr>
      <vt:lpstr>Education and Training Summary</vt:lpstr>
      <vt:lpstr>Education and Training Summary</vt:lpstr>
      <vt:lpstr>Teams</vt:lpstr>
      <vt:lpstr>PDSA is a System Approach to Continuous Improvement</vt:lpstr>
      <vt:lpstr>PDSA is a System Approach to Continuous Improvement</vt:lpstr>
      <vt:lpstr>PDSA is a System Approach to Continuous Improvement</vt:lpstr>
      <vt:lpstr>PDSA is a System Approach to Continuous Improvement</vt:lpstr>
      <vt:lpstr>PDSA is a System Approach to Continuous Improvement</vt:lpstr>
      <vt:lpstr>A System Approach to Measurement A CSCC Enrolment or Throughput Example</vt:lpstr>
      <vt:lpstr>Training, Education, and Teams Summary</vt:lpstr>
      <vt:lpstr>A Paradigm and Case Study</vt:lpstr>
      <vt:lpstr>“Coke is  The One, an example of a Failed Quality System”</vt:lpstr>
      <vt:lpstr>PowerPoint Presentation</vt:lpstr>
      <vt:lpstr>PowerPoint Presentation</vt:lpstr>
      <vt:lpstr>PowerPoint Presentation</vt:lpstr>
      <vt:lpstr>PowerPoint Presentation</vt:lpstr>
      <vt:lpstr>Coca-Cola Quality System Breakdown Summary</vt:lpstr>
      <vt:lpstr>Summary</vt:lpstr>
      <vt:lpstr>Planning ~ A Case Study</vt:lpstr>
      <vt:lpstr>General of The Army  Dwight David Eisenhower</vt:lpstr>
      <vt:lpstr>President Dwight David Eisenhower 1953 to 1961</vt:lpstr>
      <vt:lpstr> The 1919 Motor Transport Corps Convoy </vt:lpstr>
      <vt:lpstr>Typical New Mexico Road 1919</vt:lpstr>
      <vt:lpstr>Road in Illinois 1920</vt:lpstr>
      <vt:lpstr> The 1919 Motor Transport Corps Convoy </vt:lpstr>
      <vt:lpstr>Some Personnel</vt:lpstr>
      <vt:lpstr>PowerPoint Presentation</vt:lpstr>
      <vt:lpstr>PowerPoint Presentation</vt:lpstr>
      <vt:lpstr>PowerPoint Presentation</vt:lpstr>
      <vt:lpstr>National Interstate and Defense Highways Act</vt:lpstr>
      <vt:lpstr>As President Eisenhower Leaves Office </vt:lpstr>
      <vt:lpstr>PowerPoint Presentation</vt:lpstr>
      <vt:lpstr>Philosophy</vt:lpstr>
      <vt:lpstr>?</vt:lpstr>
      <vt:lpstr>End Lecture 1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Processes of Manufacturing</dc:title>
  <dc:creator>William A. Hughes</dc:creator>
  <cp:lastModifiedBy>Stephanie Page</cp:lastModifiedBy>
  <cp:revision>254</cp:revision>
  <cp:lastPrinted>2017-07-04T00:43:22Z</cp:lastPrinted>
  <dcterms:created xsi:type="dcterms:W3CDTF">2002-09-19T01:57:41Z</dcterms:created>
  <dcterms:modified xsi:type="dcterms:W3CDTF">2018-10-23T17:52:06Z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0x010100D0F2CFCBA445774D86797879970B2337</vt:lpwstr>
  </property>
</Properties>
</file>