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8"/>
  </p:notesMasterIdLst>
  <p:sldIdLst>
    <p:sldId id="256" r:id="rId5"/>
    <p:sldId id="285" r:id="rId6"/>
    <p:sldId id="286" r:id="rId7"/>
    <p:sldId id="287" r:id="rId8"/>
    <p:sldId id="288" r:id="rId9"/>
    <p:sldId id="289" r:id="rId10"/>
    <p:sldId id="257" r:id="rId11"/>
    <p:sldId id="258" r:id="rId12"/>
    <p:sldId id="317" r:id="rId13"/>
    <p:sldId id="290" r:id="rId14"/>
    <p:sldId id="291" r:id="rId15"/>
    <p:sldId id="292" r:id="rId16"/>
    <p:sldId id="293" r:id="rId17"/>
    <p:sldId id="294" r:id="rId18"/>
    <p:sldId id="295" r:id="rId19"/>
    <p:sldId id="296" r:id="rId20"/>
    <p:sldId id="297" r:id="rId21"/>
    <p:sldId id="298" r:id="rId22"/>
    <p:sldId id="299" r:id="rId23"/>
    <p:sldId id="300" r:id="rId24"/>
    <p:sldId id="301" r:id="rId25"/>
    <p:sldId id="302" r:id="rId26"/>
    <p:sldId id="316" r:id="rId27"/>
    <p:sldId id="303" r:id="rId28"/>
    <p:sldId id="304" r:id="rId29"/>
    <p:sldId id="305" r:id="rId30"/>
    <p:sldId id="306" r:id="rId31"/>
    <p:sldId id="259" r:id="rId32"/>
    <p:sldId id="270" r:id="rId33"/>
    <p:sldId id="271" r:id="rId34"/>
    <p:sldId id="272" r:id="rId35"/>
    <p:sldId id="273" r:id="rId36"/>
    <p:sldId id="274" r:id="rId37"/>
    <p:sldId id="275" r:id="rId38"/>
    <p:sldId id="276" r:id="rId39"/>
    <p:sldId id="277" r:id="rId40"/>
    <p:sldId id="278" r:id="rId41"/>
    <p:sldId id="279" r:id="rId42"/>
    <p:sldId id="280" r:id="rId43"/>
    <p:sldId id="281" r:id="rId44"/>
    <p:sldId id="282" r:id="rId45"/>
    <p:sldId id="283" r:id="rId46"/>
    <p:sldId id="260" r:id="rId47"/>
    <p:sldId id="261" r:id="rId48"/>
    <p:sldId id="262" r:id="rId49"/>
    <p:sldId id="263" r:id="rId50"/>
    <p:sldId id="264" r:id="rId51"/>
    <p:sldId id="265" r:id="rId52"/>
    <p:sldId id="266" r:id="rId53"/>
    <p:sldId id="267" r:id="rId54"/>
    <p:sldId id="268" r:id="rId55"/>
    <p:sldId id="269" r:id="rId56"/>
    <p:sldId id="284" r:id="rId57"/>
    <p:sldId id="307" r:id="rId58"/>
    <p:sldId id="308" r:id="rId59"/>
    <p:sldId id="309" r:id="rId60"/>
    <p:sldId id="310" r:id="rId61"/>
    <p:sldId id="311" r:id="rId62"/>
    <p:sldId id="312" r:id="rId63"/>
    <p:sldId id="313" r:id="rId64"/>
    <p:sldId id="314" r:id="rId65"/>
    <p:sldId id="315" r:id="rId66"/>
    <p:sldId id="318"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3" d="100"/>
          <a:sy n="113" d="100"/>
        </p:scale>
        <p:origin x="1311"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ughes\Documents\2%20CSCC%20MECH270%20ENGINEERING%20STATISTICS\Applied%20Statistics%20Disk\Excel\fish.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Female</a:t>
            </a:r>
            <a:r>
              <a:rPr lang="en-US" baseline="0" dirty="0"/>
              <a:t> </a:t>
            </a:r>
            <a:r>
              <a:rPr lang="en-US" dirty="0"/>
              <a:t>Fish</a:t>
            </a:r>
            <a:r>
              <a:rPr lang="en-US" baseline="0" dirty="0"/>
              <a:t> </a:t>
            </a:r>
            <a:r>
              <a:rPr lang="en-US" dirty="0"/>
              <a:t>Histogram</a:t>
            </a:r>
          </a:p>
        </c:rich>
      </c:tx>
      <c:overlay val="0"/>
    </c:title>
    <c:autoTitleDeleted val="0"/>
    <c:plotArea>
      <c:layout/>
      <c:barChart>
        <c:barDir val="col"/>
        <c:grouping val="clustered"/>
        <c:varyColors val="0"/>
        <c:ser>
          <c:idx val="0"/>
          <c:order val="0"/>
          <c:tx>
            <c:v>Frequency</c:v>
          </c:tx>
          <c:invertIfNegative val="0"/>
          <c:cat>
            <c:strRef>
              <c:f>Sheet1!$A$2:$A$9</c:f>
              <c:strCache>
                <c:ptCount val="8"/>
                <c:pt idx="0">
                  <c:v>292</c:v>
                </c:pt>
                <c:pt idx="1">
                  <c:v>320</c:v>
                </c:pt>
                <c:pt idx="2">
                  <c:v>348</c:v>
                </c:pt>
                <c:pt idx="3">
                  <c:v>376</c:v>
                </c:pt>
                <c:pt idx="4">
                  <c:v>404</c:v>
                </c:pt>
                <c:pt idx="5">
                  <c:v>432</c:v>
                </c:pt>
                <c:pt idx="6">
                  <c:v>460</c:v>
                </c:pt>
                <c:pt idx="7">
                  <c:v>More</c:v>
                </c:pt>
              </c:strCache>
            </c:strRef>
          </c:cat>
          <c:val>
            <c:numRef>
              <c:f>Sheet1!$B$2:$B$9</c:f>
              <c:numCache>
                <c:formatCode>General</c:formatCode>
                <c:ptCount val="8"/>
                <c:pt idx="0">
                  <c:v>1</c:v>
                </c:pt>
                <c:pt idx="1">
                  <c:v>1</c:v>
                </c:pt>
                <c:pt idx="2">
                  <c:v>6</c:v>
                </c:pt>
                <c:pt idx="3">
                  <c:v>18</c:v>
                </c:pt>
                <c:pt idx="4">
                  <c:v>12</c:v>
                </c:pt>
                <c:pt idx="5">
                  <c:v>2</c:v>
                </c:pt>
                <c:pt idx="6">
                  <c:v>2</c:v>
                </c:pt>
                <c:pt idx="7">
                  <c:v>0</c:v>
                </c:pt>
              </c:numCache>
            </c:numRef>
          </c:val>
        </c:ser>
        <c:dLbls>
          <c:showLegendKey val="0"/>
          <c:showVal val="0"/>
          <c:showCatName val="0"/>
          <c:showSerName val="0"/>
          <c:showPercent val="0"/>
          <c:showBubbleSize val="0"/>
        </c:dLbls>
        <c:gapWidth val="150"/>
        <c:axId val="343103664"/>
        <c:axId val="343099744"/>
      </c:barChart>
      <c:catAx>
        <c:axId val="343103664"/>
        <c:scaling>
          <c:orientation val="minMax"/>
        </c:scaling>
        <c:delete val="0"/>
        <c:axPos val="b"/>
        <c:title>
          <c:tx>
            <c:rich>
              <a:bodyPr/>
              <a:lstStyle/>
              <a:p>
                <a:pPr>
                  <a:defRPr/>
                </a:pPr>
                <a:r>
                  <a:rPr lang="en-US" dirty="0"/>
                  <a:t>Bin</a:t>
                </a:r>
              </a:p>
            </c:rich>
          </c:tx>
          <c:overlay val="0"/>
        </c:title>
        <c:numFmt formatCode="General" sourceLinked="0"/>
        <c:majorTickMark val="out"/>
        <c:minorTickMark val="none"/>
        <c:tickLblPos val="nextTo"/>
        <c:crossAx val="343099744"/>
        <c:crosses val="autoZero"/>
        <c:auto val="1"/>
        <c:lblAlgn val="ctr"/>
        <c:lblOffset val="100"/>
        <c:noMultiLvlLbl val="0"/>
      </c:catAx>
      <c:valAx>
        <c:axId val="343099744"/>
        <c:scaling>
          <c:orientation val="minMax"/>
        </c:scaling>
        <c:delete val="0"/>
        <c:axPos val="l"/>
        <c:title>
          <c:tx>
            <c:rich>
              <a:bodyPr/>
              <a:lstStyle/>
              <a:p>
                <a:pPr>
                  <a:defRPr/>
                </a:pPr>
                <a:r>
                  <a:rPr lang="en-US" dirty="0"/>
                  <a:t>Frequency</a:t>
                </a:r>
              </a:p>
            </c:rich>
          </c:tx>
          <c:overlay val="0"/>
        </c:title>
        <c:numFmt formatCode="General" sourceLinked="1"/>
        <c:majorTickMark val="out"/>
        <c:minorTickMark val="none"/>
        <c:tickLblPos val="nextTo"/>
        <c:crossAx val="343103664"/>
        <c:crosses val="autoZero"/>
        <c:crossBetween val="between"/>
      </c:valAx>
    </c:plotArea>
    <c:legend>
      <c:legendPos val="r"/>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8DEFA5-3937-49FE-9886-44E341852336}" type="datetimeFigureOut">
              <a:rPr lang="en-US" smtClean="0"/>
              <a:t>10/23/2018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EA09CD-DE24-4B93-8FF6-B3A9071AF2DB}" type="slidenum">
              <a:rPr lang="en-US" smtClean="0"/>
              <a:t>‹#›</a:t>
            </a:fld>
            <a:endParaRPr lang="en-US" dirty="0"/>
          </a:p>
        </p:txBody>
      </p:sp>
    </p:spTree>
    <p:extLst>
      <p:ext uri="{BB962C8B-B14F-4D97-AF65-F5344CB8AC3E}">
        <p14:creationId xmlns:p14="http://schemas.microsoft.com/office/powerpoint/2010/main" val="4211553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EB3696-607F-44FD-AE00-B6B941BEDE11}" type="slidenum">
              <a:rPr lang="en-US"/>
              <a:pPr/>
              <a:t>2</a:t>
            </a:fld>
            <a:endParaRPr lang="en-US" dirty="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660474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9C7ECC-CE81-48B1-9514-129BBA5F6185}" type="slidenum">
              <a:rPr lang="en-US"/>
              <a:pPr/>
              <a:t>11</a:t>
            </a:fld>
            <a:endParaRPr lang="en-US" dirty="0"/>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a:xfrm>
            <a:off x="975360" y="4560570"/>
            <a:ext cx="5364480" cy="4320540"/>
          </a:xfrm>
        </p:spPr>
        <p:txBody>
          <a:bodyPr/>
          <a:lstStyle/>
          <a:p>
            <a:r>
              <a:rPr lang="en-US" dirty="0"/>
              <a:t>Notes</a:t>
            </a:r>
          </a:p>
        </p:txBody>
      </p:sp>
    </p:spTree>
    <p:extLst>
      <p:ext uri="{BB962C8B-B14F-4D97-AF65-F5344CB8AC3E}">
        <p14:creationId xmlns:p14="http://schemas.microsoft.com/office/powerpoint/2010/main" val="1753433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347E6D-17A6-4966-BEAC-ED6A459E8D65}" type="slidenum">
              <a:rPr lang="en-US"/>
              <a:pPr/>
              <a:t>12</a:t>
            </a:fld>
            <a:endParaRPr lang="en-US" dirty="0"/>
          </a:p>
        </p:txBody>
      </p:sp>
      <p:sp>
        <p:nvSpPr>
          <p:cNvPr id="475138" name="Rectangle 2"/>
          <p:cNvSpPr>
            <a:spLocks noGrp="1" noRot="1" noChangeAspect="1" noChangeArrowheads="1" noTextEdit="1"/>
          </p:cNvSpPr>
          <p:nvPr>
            <p:ph type="sldImg"/>
          </p:nvPr>
        </p:nvSpPr>
        <p:spPr>
          <a:ln/>
        </p:spPr>
      </p:sp>
      <p:sp>
        <p:nvSpPr>
          <p:cNvPr id="475139" name="Rectangle 3"/>
          <p:cNvSpPr>
            <a:spLocks noGrp="1" noChangeArrowheads="1"/>
          </p:cNvSpPr>
          <p:nvPr>
            <p:ph type="body" idx="1"/>
          </p:nvPr>
        </p:nvSpPr>
        <p:spPr>
          <a:xfrm>
            <a:off x="975360" y="4560570"/>
            <a:ext cx="5364480" cy="4320540"/>
          </a:xfrm>
        </p:spPr>
        <p:txBody>
          <a:bodyPr/>
          <a:lstStyle/>
          <a:p>
            <a:r>
              <a:rPr lang="en-US" dirty="0"/>
              <a:t>Notes</a:t>
            </a:r>
          </a:p>
        </p:txBody>
      </p:sp>
    </p:spTree>
    <p:extLst>
      <p:ext uri="{BB962C8B-B14F-4D97-AF65-F5344CB8AC3E}">
        <p14:creationId xmlns:p14="http://schemas.microsoft.com/office/powerpoint/2010/main" val="1284032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15</a:t>
            </a:fld>
            <a:endParaRPr lang="en-US" dirty="0"/>
          </a:p>
        </p:txBody>
      </p:sp>
    </p:spTree>
    <p:extLst>
      <p:ext uri="{BB962C8B-B14F-4D97-AF65-F5344CB8AC3E}">
        <p14:creationId xmlns:p14="http://schemas.microsoft.com/office/powerpoint/2010/main" val="3553457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18</a:t>
            </a:fld>
            <a:endParaRPr lang="en-US" dirty="0"/>
          </a:p>
        </p:txBody>
      </p:sp>
    </p:spTree>
    <p:extLst>
      <p:ext uri="{BB962C8B-B14F-4D97-AF65-F5344CB8AC3E}">
        <p14:creationId xmlns:p14="http://schemas.microsoft.com/office/powerpoint/2010/main" val="3831497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19</a:t>
            </a:fld>
            <a:endParaRPr lang="en-US" dirty="0"/>
          </a:p>
        </p:txBody>
      </p:sp>
    </p:spTree>
    <p:extLst>
      <p:ext uri="{BB962C8B-B14F-4D97-AF65-F5344CB8AC3E}">
        <p14:creationId xmlns:p14="http://schemas.microsoft.com/office/powerpoint/2010/main" val="692736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E70FD4-D71E-4590-8133-3AAA8743DCD2}" type="slidenum">
              <a:rPr lang="en-US"/>
              <a:pPr/>
              <a:t>20</a:t>
            </a:fld>
            <a:endParaRPr lang="en-US" dirty="0"/>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618536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749B3-7C08-426B-9EE4-4F85AEF58963}" type="slidenum">
              <a:rPr lang="en-US"/>
              <a:pPr/>
              <a:t>21</a:t>
            </a:fld>
            <a:endParaRPr lang="en-US" dirty="0"/>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377252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A1F074-0E49-4261-B35F-163CE87790ED}" type="slidenum">
              <a:rPr lang="en-US"/>
              <a:pPr/>
              <a:t>22</a:t>
            </a:fld>
            <a:endParaRPr lang="en-US" dirty="0"/>
          </a:p>
        </p:txBody>
      </p:sp>
      <p:sp>
        <p:nvSpPr>
          <p:cNvPr id="398338" name="Rectangle 2"/>
          <p:cNvSpPr>
            <a:spLocks noGrp="1" noRot="1" noChangeAspect="1" noChangeArrowheads="1" noTextEdit="1"/>
          </p:cNvSpPr>
          <p:nvPr>
            <p:ph type="sldImg"/>
          </p:nvPr>
        </p:nvSpPr>
        <p:spPr>
          <a:xfrm>
            <a:off x="1250950" y="390525"/>
            <a:ext cx="4830763" cy="3622675"/>
          </a:xfrm>
          <a:ln/>
        </p:spPr>
      </p:sp>
      <p:sp>
        <p:nvSpPr>
          <p:cNvPr id="398339" name="Rectangle 3"/>
          <p:cNvSpPr>
            <a:spLocks noGrp="1" noChangeArrowheads="1"/>
          </p:cNvSpPr>
          <p:nvPr>
            <p:ph type="body" idx="1"/>
          </p:nvPr>
        </p:nvSpPr>
        <p:spPr>
          <a:xfrm>
            <a:off x="956734" y="4570571"/>
            <a:ext cx="5415280" cy="4335542"/>
          </a:xfrm>
          <a:noFill/>
          <a:ln/>
        </p:spPr>
        <p:txBody>
          <a:bodyPr lIns="95781" tIns="47890" rIns="95781" bIns="47890"/>
          <a:lstStyle/>
          <a:p>
            <a:r>
              <a:rPr lang="en-US" sz="1500" dirty="0"/>
              <a:t>For a “Normal” Histogram, the tallest bars should be in the center with the bars getting smaller as they move away from the center. (a bell shape)</a:t>
            </a:r>
            <a:endParaRPr lang="en-US" dirty="0"/>
          </a:p>
        </p:txBody>
      </p:sp>
    </p:spTree>
    <p:extLst>
      <p:ext uri="{BB962C8B-B14F-4D97-AF65-F5344CB8AC3E}">
        <p14:creationId xmlns:p14="http://schemas.microsoft.com/office/powerpoint/2010/main" val="35564206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31A6F2-F5C8-4CCF-857E-02F516E51346}" type="slidenum">
              <a:rPr lang="en-US"/>
              <a:pPr/>
              <a:t>23</a:t>
            </a:fld>
            <a:endParaRPr lang="en-US" dirty="0"/>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78384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24</a:t>
            </a:fld>
            <a:endParaRPr lang="en-US" dirty="0"/>
          </a:p>
        </p:txBody>
      </p:sp>
    </p:spTree>
    <p:extLst>
      <p:ext uri="{BB962C8B-B14F-4D97-AF65-F5344CB8AC3E}">
        <p14:creationId xmlns:p14="http://schemas.microsoft.com/office/powerpoint/2010/main" val="3273033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D184A-DE56-4DCD-9BB3-05CFB471F692}" type="slidenum">
              <a:rPr lang="en-US"/>
              <a:pPr/>
              <a:t>3</a:t>
            </a:fld>
            <a:endParaRPr 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871964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25</a:t>
            </a:fld>
            <a:endParaRPr lang="en-US" dirty="0"/>
          </a:p>
        </p:txBody>
      </p:sp>
    </p:spTree>
    <p:extLst>
      <p:ext uri="{BB962C8B-B14F-4D97-AF65-F5344CB8AC3E}">
        <p14:creationId xmlns:p14="http://schemas.microsoft.com/office/powerpoint/2010/main" val="13147956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26</a:t>
            </a:fld>
            <a:endParaRPr lang="en-US" dirty="0"/>
          </a:p>
        </p:txBody>
      </p:sp>
    </p:spTree>
    <p:extLst>
      <p:ext uri="{BB962C8B-B14F-4D97-AF65-F5344CB8AC3E}">
        <p14:creationId xmlns:p14="http://schemas.microsoft.com/office/powerpoint/2010/main" val="392500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27</a:t>
            </a:fld>
            <a:endParaRPr lang="en-US" dirty="0"/>
          </a:p>
        </p:txBody>
      </p:sp>
    </p:spTree>
    <p:extLst>
      <p:ext uri="{BB962C8B-B14F-4D97-AF65-F5344CB8AC3E}">
        <p14:creationId xmlns:p14="http://schemas.microsoft.com/office/powerpoint/2010/main" val="1674435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CCF46018-125D-4D4F-8075-5135CB1304C6}" type="slidenum">
              <a:rPr lang="en-US" smtClean="0"/>
              <a:t>28</a:t>
            </a:fld>
            <a:endParaRPr lang="en-US" dirty="0"/>
          </a:p>
        </p:txBody>
      </p:sp>
    </p:spTree>
    <p:extLst>
      <p:ext uri="{BB962C8B-B14F-4D97-AF65-F5344CB8AC3E}">
        <p14:creationId xmlns:p14="http://schemas.microsoft.com/office/powerpoint/2010/main" val="2769341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29</a:t>
            </a:fld>
            <a:endParaRPr lang="en-US" dirty="0"/>
          </a:p>
        </p:txBody>
      </p:sp>
    </p:spTree>
    <p:extLst>
      <p:ext uri="{BB962C8B-B14F-4D97-AF65-F5344CB8AC3E}">
        <p14:creationId xmlns:p14="http://schemas.microsoft.com/office/powerpoint/2010/main" val="348441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30</a:t>
            </a:fld>
            <a:endParaRPr lang="en-US" dirty="0"/>
          </a:p>
        </p:txBody>
      </p:sp>
    </p:spTree>
    <p:extLst>
      <p:ext uri="{BB962C8B-B14F-4D97-AF65-F5344CB8AC3E}">
        <p14:creationId xmlns:p14="http://schemas.microsoft.com/office/powerpoint/2010/main" val="18216456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31</a:t>
            </a:fld>
            <a:endParaRPr lang="en-US" dirty="0"/>
          </a:p>
        </p:txBody>
      </p:sp>
    </p:spTree>
    <p:extLst>
      <p:ext uri="{BB962C8B-B14F-4D97-AF65-F5344CB8AC3E}">
        <p14:creationId xmlns:p14="http://schemas.microsoft.com/office/powerpoint/2010/main" val="4117786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32</a:t>
            </a:fld>
            <a:endParaRPr lang="en-US" dirty="0"/>
          </a:p>
        </p:txBody>
      </p:sp>
    </p:spTree>
    <p:extLst>
      <p:ext uri="{BB962C8B-B14F-4D97-AF65-F5344CB8AC3E}">
        <p14:creationId xmlns:p14="http://schemas.microsoft.com/office/powerpoint/2010/main" val="41699840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33</a:t>
            </a:fld>
            <a:endParaRPr lang="en-US" dirty="0"/>
          </a:p>
        </p:txBody>
      </p:sp>
    </p:spTree>
    <p:extLst>
      <p:ext uri="{BB962C8B-B14F-4D97-AF65-F5344CB8AC3E}">
        <p14:creationId xmlns:p14="http://schemas.microsoft.com/office/powerpoint/2010/main" val="5356771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http://www.shodor.org/interactivate/activities/Histogram/ In part</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34</a:t>
            </a:fld>
            <a:endParaRPr lang="en-US" dirty="0"/>
          </a:p>
        </p:txBody>
      </p:sp>
    </p:spTree>
    <p:extLst>
      <p:ext uri="{BB962C8B-B14F-4D97-AF65-F5344CB8AC3E}">
        <p14:creationId xmlns:p14="http://schemas.microsoft.com/office/powerpoint/2010/main" val="1824720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9E428B-0448-46E5-AC87-F47A27B6DF30}" type="slidenum">
              <a:rPr lang="en-US"/>
              <a:pPr/>
              <a:t>4</a:t>
            </a:fld>
            <a:endParaRPr lang="en-US" dirty="0"/>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23427433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http://www.shodor.org/interactivate/activities/Histogram/ In part</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35</a:t>
            </a:fld>
            <a:endParaRPr lang="en-US" dirty="0"/>
          </a:p>
        </p:txBody>
      </p:sp>
    </p:spTree>
    <p:extLst>
      <p:ext uri="{BB962C8B-B14F-4D97-AF65-F5344CB8AC3E}">
        <p14:creationId xmlns:p14="http://schemas.microsoft.com/office/powerpoint/2010/main" val="36266677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http://www.shodor.org/interactivate/activities/Histogram/ In part</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36</a:t>
            </a:fld>
            <a:endParaRPr lang="en-US" dirty="0"/>
          </a:p>
        </p:txBody>
      </p:sp>
    </p:spTree>
    <p:extLst>
      <p:ext uri="{BB962C8B-B14F-4D97-AF65-F5344CB8AC3E}">
        <p14:creationId xmlns:p14="http://schemas.microsoft.com/office/powerpoint/2010/main" val="41943498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http://www.shodor.org/interactivate/activities/Histogram/ In part</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37</a:t>
            </a:fld>
            <a:endParaRPr lang="en-US" dirty="0"/>
          </a:p>
        </p:txBody>
      </p:sp>
    </p:spTree>
    <p:extLst>
      <p:ext uri="{BB962C8B-B14F-4D97-AF65-F5344CB8AC3E}">
        <p14:creationId xmlns:p14="http://schemas.microsoft.com/office/powerpoint/2010/main" val="38276109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38</a:t>
            </a:fld>
            <a:endParaRPr lang="en-US" dirty="0"/>
          </a:p>
        </p:txBody>
      </p:sp>
    </p:spTree>
    <p:extLst>
      <p:ext uri="{BB962C8B-B14F-4D97-AF65-F5344CB8AC3E}">
        <p14:creationId xmlns:p14="http://schemas.microsoft.com/office/powerpoint/2010/main" val="20591111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1141413" y="709613"/>
            <a:ext cx="4575175" cy="3432175"/>
          </a:xfrm>
          <a:ln/>
        </p:spPr>
      </p:sp>
      <p:sp>
        <p:nvSpPr>
          <p:cNvPr id="181251" name="Rectangle 3"/>
          <p:cNvSpPr>
            <a:spLocks noGrp="1" noChangeArrowheads="1"/>
          </p:cNvSpPr>
          <p:nvPr>
            <p:ph type="body" idx="1"/>
          </p:nvPr>
        </p:nvSpPr>
        <p:spPr>
          <a:noFill/>
        </p:spPr>
        <p:txBody>
          <a:bodyPr/>
          <a:lstStyle/>
          <a:p>
            <a:r>
              <a:rPr lang="en-US" dirty="0" smtClean="0"/>
              <a:t>Notes</a:t>
            </a:r>
          </a:p>
          <a:p>
            <a:endParaRPr lang="en-US" dirty="0" smtClean="0"/>
          </a:p>
        </p:txBody>
      </p:sp>
    </p:spTree>
    <p:extLst>
      <p:ext uri="{BB962C8B-B14F-4D97-AF65-F5344CB8AC3E}">
        <p14:creationId xmlns:p14="http://schemas.microsoft.com/office/powerpoint/2010/main" val="6278753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DB42A1-F257-49C2-9CBB-6D8DEE5CEF25}" type="slidenum">
              <a:rPr lang="en-US"/>
              <a:pPr/>
              <a:t>40</a:t>
            </a:fld>
            <a:endParaRPr lang="en-US" dirty="0"/>
          </a:p>
        </p:txBody>
      </p:sp>
      <p:sp>
        <p:nvSpPr>
          <p:cNvPr id="518146" name="Rectangle 2"/>
          <p:cNvSpPr>
            <a:spLocks noGrp="1" noRot="1" noChangeAspect="1" noChangeArrowheads="1" noTextEdit="1"/>
          </p:cNvSpPr>
          <p:nvPr>
            <p:ph type="sldImg"/>
          </p:nvPr>
        </p:nvSpPr>
        <p:spPr>
          <a:ln/>
        </p:spPr>
      </p:sp>
      <p:sp>
        <p:nvSpPr>
          <p:cNvPr id="518147" name="Rectangle 3"/>
          <p:cNvSpPr>
            <a:spLocks noGrp="1" noChangeArrowheads="1"/>
          </p:cNvSpPr>
          <p:nvPr>
            <p:ph type="body" idx="1"/>
          </p:nvPr>
        </p:nvSpPr>
        <p:spPr>
          <a:xfrm>
            <a:off x="914400" y="4343400"/>
            <a:ext cx="5029200" cy="4114800"/>
          </a:xfrm>
        </p:spPr>
        <p:txBody>
          <a:bodyPr/>
          <a:lstStyle/>
          <a:p>
            <a:r>
              <a:rPr lang="en-US" dirty="0"/>
              <a:t>Notes</a:t>
            </a:r>
          </a:p>
        </p:txBody>
      </p:sp>
    </p:spTree>
    <p:extLst>
      <p:ext uri="{BB962C8B-B14F-4D97-AF65-F5344CB8AC3E}">
        <p14:creationId xmlns:p14="http://schemas.microsoft.com/office/powerpoint/2010/main" val="39059319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41</a:t>
            </a:fld>
            <a:endParaRPr lang="en-US" dirty="0"/>
          </a:p>
        </p:txBody>
      </p:sp>
    </p:spTree>
    <p:extLst>
      <p:ext uri="{BB962C8B-B14F-4D97-AF65-F5344CB8AC3E}">
        <p14:creationId xmlns:p14="http://schemas.microsoft.com/office/powerpoint/2010/main" val="32817876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42</a:t>
            </a:fld>
            <a:endParaRPr lang="en-US" dirty="0"/>
          </a:p>
        </p:txBody>
      </p:sp>
    </p:spTree>
    <p:extLst>
      <p:ext uri="{BB962C8B-B14F-4D97-AF65-F5344CB8AC3E}">
        <p14:creationId xmlns:p14="http://schemas.microsoft.com/office/powerpoint/2010/main" val="22198748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43</a:t>
            </a:fld>
            <a:endParaRPr lang="en-US" dirty="0"/>
          </a:p>
        </p:txBody>
      </p:sp>
    </p:spTree>
    <p:extLst>
      <p:ext uri="{BB962C8B-B14F-4D97-AF65-F5344CB8AC3E}">
        <p14:creationId xmlns:p14="http://schemas.microsoft.com/office/powerpoint/2010/main" val="23330922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44</a:t>
            </a:fld>
            <a:endParaRPr lang="en-US" dirty="0"/>
          </a:p>
        </p:txBody>
      </p:sp>
    </p:spTree>
    <p:extLst>
      <p:ext uri="{BB962C8B-B14F-4D97-AF65-F5344CB8AC3E}">
        <p14:creationId xmlns:p14="http://schemas.microsoft.com/office/powerpoint/2010/main" val="1044775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5</a:t>
            </a:fld>
            <a:endParaRPr lang="en-US" dirty="0"/>
          </a:p>
        </p:txBody>
      </p:sp>
    </p:spTree>
    <p:extLst>
      <p:ext uri="{BB962C8B-B14F-4D97-AF65-F5344CB8AC3E}">
        <p14:creationId xmlns:p14="http://schemas.microsoft.com/office/powerpoint/2010/main" val="6786527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45</a:t>
            </a:fld>
            <a:endParaRPr lang="en-US" dirty="0"/>
          </a:p>
        </p:txBody>
      </p:sp>
    </p:spTree>
    <p:extLst>
      <p:ext uri="{BB962C8B-B14F-4D97-AF65-F5344CB8AC3E}">
        <p14:creationId xmlns:p14="http://schemas.microsoft.com/office/powerpoint/2010/main" val="36120864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25DB51F1-488E-4597-9CC6-0D83E2136FFE}" type="slidenum">
              <a:rPr lang="en-US" smtClean="0"/>
              <a:t>46</a:t>
            </a:fld>
            <a:endParaRPr lang="en-US" dirty="0"/>
          </a:p>
        </p:txBody>
      </p:sp>
    </p:spTree>
    <p:extLst>
      <p:ext uri="{BB962C8B-B14F-4D97-AF65-F5344CB8AC3E}">
        <p14:creationId xmlns:p14="http://schemas.microsoft.com/office/powerpoint/2010/main" val="12936271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47</a:t>
            </a:fld>
            <a:endParaRPr lang="en-US" dirty="0"/>
          </a:p>
        </p:txBody>
      </p:sp>
    </p:spTree>
    <p:extLst>
      <p:ext uri="{BB962C8B-B14F-4D97-AF65-F5344CB8AC3E}">
        <p14:creationId xmlns:p14="http://schemas.microsoft.com/office/powerpoint/2010/main" val="30667507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48</a:t>
            </a:fld>
            <a:endParaRPr lang="en-US" dirty="0"/>
          </a:p>
        </p:txBody>
      </p:sp>
    </p:spTree>
    <p:extLst>
      <p:ext uri="{BB962C8B-B14F-4D97-AF65-F5344CB8AC3E}">
        <p14:creationId xmlns:p14="http://schemas.microsoft.com/office/powerpoint/2010/main" val="31194474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49</a:t>
            </a:fld>
            <a:endParaRPr lang="en-US" dirty="0"/>
          </a:p>
        </p:txBody>
      </p:sp>
    </p:spTree>
    <p:extLst>
      <p:ext uri="{BB962C8B-B14F-4D97-AF65-F5344CB8AC3E}">
        <p14:creationId xmlns:p14="http://schemas.microsoft.com/office/powerpoint/2010/main" val="41810858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Minitab Version 15</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50</a:t>
            </a:fld>
            <a:endParaRPr lang="en-US" dirty="0"/>
          </a:p>
        </p:txBody>
      </p:sp>
    </p:spTree>
    <p:extLst>
      <p:ext uri="{BB962C8B-B14F-4D97-AF65-F5344CB8AC3E}">
        <p14:creationId xmlns:p14="http://schemas.microsoft.com/office/powerpoint/2010/main" val="2096240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51</a:t>
            </a:fld>
            <a:endParaRPr lang="en-US" dirty="0"/>
          </a:p>
        </p:txBody>
      </p:sp>
    </p:spTree>
    <p:extLst>
      <p:ext uri="{BB962C8B-B14F-4D97-AF65-F5344CB8AC3E}">
        <p14:creationId xmlns:p14="http://schemas.microsoft.com/office/powerpoint/2010/main" val="5605345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p:txBody>
      </p:sp>
      <p:sp>
        <p:nvSpPr>
          <p:cNvPr id="4" name="Slide Number Placeholder 3"/>
          <p:cNvSpPr>
            <a:spLocks noGrp="1"/>
          </p:cNvSpPr>
          <p:nvPr>
            <p:ph type="sldNum" sz="quarter" idx="10"/>
          </p:nvPr>
        </p:nvSpPr>
        <p:spPr/>
        <p:txBody>
          <a:bodyPr/>
          <a:lstStyle/>
          <a:p>
            <a:fld id="{51338FA9-D024-4526-847C-F38A02E471BE}" type="slidenum">
              <a:rPr lang="en-US" smtClean="0"/>
              <a:t>52</a:t>
            </a:fld>
            <a:endParaRPr lang="en-US" dirty="0"/>
          </a:p>
        </p:txBody>
      </p:sp>
    </p:spTree>
    <p:extLst>
      <p:ext uri="{BB962C8B-B14F-4D97-AF65-F5344CB8AC3E}">
        <p14:creationId xmlns:p14="http://schemas.microsoft.com/office/powerpoint/2010/main" val="41081388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53</a:t>
            </a:fld>
            <a:endParaRPr lang="en-US" dirty="0"/>
          </a:p>
        </p:txBody>
      </p:sp>
    </p:spTree>
    <p:extLst>
      <p:ext uri="{BB962C8B-B14F-4D97-AF65-F5344CB8AC3E}">
        <p14:creationId xmlns:p14="http://schemas.microsoft.com/office/powerpoint/2010/main" val="21091267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54</a:t>
            </a:fld>
            <a:endParaRPr lang="en-US" dirty="0"/>
          </a:p>
        </p:txBody>
      </p:sp>
    </p:spTree>
    <p:extLst>
      <p:ext uri="{BB962C8B-B14F-4D97-AF65-F5344CB8AC3E}">
        <p14:creationId xmlns:p14="http://schemas.microsoft.com/office/powerpoint/2010/main" val="199008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r>
              <a:rPr lang="en-US" dirty="0" smtClean="0"/>
              <a:t>Notes</a:t>
            </a:r>
          </a:p>
          <a:p>
            <a:endParaRPr lang="en-US" dirty="0"/>
          </a:p>
        </p:txBody>
      </p:sp>
      <p:sp>
        <p:nvSpPr>
          <p:cNvPr id="4" name="Slide Number Placeholder 3"/>
          <p:cNvSpPr>
            <a:spLocks noGrp="1"/>
          </p:cNvSpPr>
          <p:nvPr>
            <p:ph type="sldNum" sz="quarter" idx="10"/>
          </p:nvPr>
        </p:nvSpPr>
        <p:spPr/>
        <p:txBody>
          <a:bodyPr/>
          <a:lstStyle/>
          <a:p>
            <a:fld id="{5C2E91FF-961F-4689-9D90-45A696D75E4F}" type="slidenum">
              <a:rPr lang="en-US" smtClean="0"/>
              <a:t>6</a:t>
            </a:fld>
            <a:endParaRPr lang="en-US" dirty="0"/>
          </a:p>
        </p:txBody>
      </p:sp>
    </p:spTree>
    <p:extLst>
      <p:ext uri="{BB962C8B-B14F-4D97-AF65-F5344CB8AC3E}">
        <p14:creationId xmlns:p14="http://schemas.microsoft.com/office/powerpoint/2010/main" val="817090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55</a:t>
            </a:fld>
            <a:endParaRPr lang="en-US" dirty="0"/>
          </a:p>
        </p:txBody>
      </p:sp>
    </p:spTree>
    <p:extLst>
      <p:ext uri="{BB962C8B-B14F-4D97-AF65-F5344CB8AC3E}">
        <p14:creationId xmlns:p14="http://schemas.microsoft.com/office/powerpoint/2010/main" val="25637777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56</a:t>
            </a:fld>
            <a:endParaRPr lang="en-US" dirty="0"/>
          </a:p>
        </p:txBody>
      </p:sp>
    </p:spTree>
    <p:extLst>
      <p:ext uri="{BB962C8B-B14F-4D97-AF65-F5344CB8AC3E}">
        <p14:creationId xmlns:p14="http://schemas.microsoft.com/office/powerpoint/2010/main" val="1948334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57</a:t>
            </a:fld>
            <a:endParaRPr lang="en-US" dirty="0"/>
          </a:p>
        </p:txBody>
      </p:sp>
    </p:spTree>
    <p:extLst>
      <p:ext uri="{BB962C8B-B14F-4D97-AF65-F5344CB8AC3E}">
        <p14:creationId xmlns:p14="http://schemas.microsoft.com/office/powerpoint/2010/main" val="19972781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58</a:t>
            </a:fld>
            <a:endParaRPr lang="en-US" dirty="0"/>
          </a:p>
        </p:txBody>
      </p:sp>
    </p:spTree>
    <p:extLst>
      <p:ext uri="{BB962C8B-B14F-4D97-AF65-F5344CB8AC3E}">
        <p14:creationId xmlns:p14="http://schemas.microsoft.com/office/powerpoint/2010/main" val="6272773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59</a:t>
            </a:fld>
            <a:endParaRPr lang="en-US" dirty="0"/>
          </a:p>
        </p:txBody>
      </p:sp>
    </p:spTree>
    <p:extLst>
      <p:ext uri="{BB962C8B-B14F-4D97-AF65-F5344CB8AC3E}">
        <p14:creationId xmlns:p14="http://schemas.microsoft.com/office/powerpoint/2010/main" val="24505285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 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60</a:t>
            </a:fld>
            <a:endParaRPr lang="en-US" dirty="0"/>
          </a:p>
        </p:txBody>
      </p:sp>
    </p:spTree>
    <p:extLst>
      <p:ext uri="{BB962C8B-B14F-4D97-AF65-F5344CB8AC3E}">
        <p14:creationId xmlns:p14="http://schemas.microsoft.com/office/powerpoint/2010/main" val="42389172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Source</a:t>
            </a:r>
            <a:r>
              <a:rPr lang="en-US" baseline="0" dirty="0" smtClean="0"/>
              <a:t> </a:t>
            </a:r>
            <a:r>
              <a:rPr lang="en-US" dirty="0" smtClean="0"/>
              <a:t>http://asq.org/learn-about-quality/data-collection-analysis-tools/overview/stratification.html</a:t>
            </a:r>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61</a:t>
            </a:fld>
            <a:endParaRPr lang="en-US" dirty="0"/>
          </a:p>
        </p:txBody>
      </p:sp>
    </p:spTree>
    <p:extLst>
      <p:ext uri="{BB962C8B-B14F-4D97-AF65-F5344CB8AC3E}">
        <p14:creationId xmlns:p14="http://schemas.microsoft.com/office/powerpoint/2010/main" val="9659298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US" sz="1800" kern="120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Excerpted from Nancy R. Tague’s </a:t>
            </a:r>
            <a:r>
              <a:rPr lang="en-US" sz="1200" i="1" kern="1200" dirty="0" smtClean="0">
                <a:solidFill>
                  <a:schemeClr val="tx1"/>
                </a:solidFill>
                <a:latin typeface="Times New Roman" pitchFamily="18" charset="0"/>
                <a:ea typeface="+mn-ea"/>
                <a:cs typeface="+mn-cs"/>
              </a:rPr>
              <a:t>The Quality Toolbox</a:t>
            </a:r>
            <a:r>
              <a:rPr lang="en-US" sz="1200" kern="1200" dirty="0" smtClean="0">
                <a:solidFill>
                  <a:schemeClr val="tx1"/>
                </a:solidFill>
                <a:latin typeface="Times New Roman" pitchFamily="18" charset="0"/>
                <a:ea typeface="+mn-ea"/>
                <a:cs typeface="+mn-cs"/>
              </a:rPr>
              <a:t>, Second Edition, ASQ Quality Press, 2004, pages 485-487.</a:t>
            </a:r>
          </a:p>
          <a:p>
            <a:endParaRPr lang="en-US" dirty="0"/>
          </a:p>
        </p:txBody>
      </p:sp>
      <p:sp>
        <p:nvSpPr>
          <p:cNvPr id="4" name="Slide Number Placeholder 3"/>
          <p:cNvSpPr>
            <a:spLocks noGrp="1"/>
          </p:cNvSpPr>
          <p:nvPr>
            <p:ph type="sldNum" sz="quarter" idx="10"/>
          </p:nvPr>
        </p:nvSpPr>
        <p:spPr/>
        <p:txBody>
          <a:bodyPr/>
          <a:lstStyle/>
          <a:p>
            <a:pPr>
              <a:defRPr/>
            </a:pPr>
            <a:fld id="{28864C56-63F8-446D-9C19-E0F3218BAFE8}" type="slidenum">
              <a:rPr lang="en-US" smtClean="0"/>
              <a:pPr>
                <a:defRPr/>
              </a:pPr>
              <a:t>62</a:t>
            </a:fld>
            <a:endParaRPr lang="en-US" dirty="0"/>
          </a:p>
        </p:txBody>
      </p:sp>
    </p:spTree>
    <p:extLst>
      <p:ext uri="{BB962C8B-B14F-4D97-AF65-F5344CB8AC3E}">
        <p14:creationId xmlns:p14="http://schemas.microsoft.com/office/powerpoint/2010/main" val="2814039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1141413" y="709613"/>
            <a:ext cx="4575175" cy="3432175"/>
          </a:xfrm>
          <a:ln/>
        </p:spPr>
      </p:sp>
      <p:sp>
        <p:nvSpPr>
          <p:cNvPr id="181251" name="Rectangle 3"/>
          <p:cNvSpPr>
            <a:spLocks noGrp="1" noChangeArrowheads="1"/>
          </p:cNvSpPr>
          <p:nvPr>
            <p:ph type="body" idx="1"/>
          </p:nvPr>
        </p:nvSpPr>
        <p:spPr>
          <a:noFill/>
        </p:spPr>
        <p:txBody>
          <a:bodyPr/>
          <a:lstStyle/>
          <a:p>
            <a:r>
              <a:rPr lang="en-US" dirty="0" smtClean="0"/>
              <a:t>Notes</a:t>
            </a:r>
          </a:p>
          <a:p>
            <a:endParaRPr lang="en-US" dirty="0" smtClean="0"/>
          </a:p>
        </p:txBody>
      </p:sp>
    </p:spTree>
    <p:extLst>
      <p:ext uri="{BB962C8B-B14F-4D97-AF65-F5344CB8AC3E}">
        <p14:creationId xmlns:p14="http://schemas.microsoft.com/office/powerpoint/2010/main" val="1974505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xfrm>
            <a:off x="1141413" y="709613"/>
            <a:ext cx="4575175" cy="3432175"/>
          </a:xfrm>
          <a:ln/>
        </p:spPr>
      </p:sp>
      <p:sp>
        <p:nvSpPr>
          <p:cNvPr id="182275" name="Rectangle 3"/>
          <p:cNvSpPr>
            <a:spLocks noGrp="1" noChangeArrowheads="1"/>
          </p:cNvSpPr>
          <p:nvPr>
            <p:ph type="body" idx="1"/>
          </p:nvPr>
        </p:nvSpPr>
        <p:spPr>
          <a:noFill/>
        </p:spPr>
        <p:txBody>
          <a:bodyPr/>
          <a:lstStyle/>
          <a:p>
            <a:r>
              <a:rPr lang="en-US" dirty="0" smtClean="0"/>
              <a:t>Notes</a:t>
            </a:r>
          </a:p>
          <a:p>
            <a:endParaRPr lang="en-US" dirty="0" smtClean="0"/>
          </a:p>
        </p:txBody>
      </p:sp>
    </p:spTree>
    <p:extLst>
      <p:ext uri="{BB962C8B-B14F-4D97-AF65-F5344CB8AC3E}">
        <p14:creationId xmlns:p14="http://schemas.microsoft.com/office/powerpoint/2010/main" val="40833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49BB3-00B8-4FFB-BF2F-7D54AEB1C94D}" type="slidenum">
              <a:rPr lang="en-US"/>
              <a:pPr/>
              <a:t>9</a:t>
            </a:fld>
            <a:endParaRPr lang="en-US" dirty="0"/>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3752752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49BB3-00B8-4FFB-BF2F-7D54AEB1C94D}" type="slidenum">
              <a:rPr lang="en-US"/>
              <a:pPr/>
              <a:t>10</a:t>
            </a:fld>
            <a:endParaRPr lang="en-US" dirty="0"/>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dirty="0"/>
              <a:t>Notes</a:t>
            </a:r>
          </a:p>
        </p:txBody>
      </p:sp>
    </p:spTree>
    <p:extLst>
      <p:ext uri="{BB962C8B-B14F-4D97-AF65-F5344CB8AC3E}">
        <p14:creationId xmlns:p14="http://schemas.microsoft.com/office/powerpoint/2010/main" val="1226434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02901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75827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806231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82276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2326704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796766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851514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19411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1450233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569123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3A69B5-54C4-471D-BD7E-D98938432489}" type="datetimeFigureOut">
              <a:rPr lang="en-US" smtClean="0"/>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4C1CCC-E2F1-47ED-9FCF-A09FAB607D58}" type="slidenum">
              <a:rPr lang="en-US" smtClean="0"/>
              <a:t>‹#›</a:t>
            </a:fld>
            <a:endParaRPr lang="en-US" dirty="0"/>
          </a:p>
        </p:txBody>
      </p:sp>
    </p:spTree>
    <p:extLst>
      <p:ext uri="{BB962C8B-B14F-4D97-AF65-F5344CB8AC3E}">
        <p14:creationId xmlns:p14="http://schemas.microsoft.com/office/powerpoint/2010/main" val="389065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A69B5-54C4-471D-BD7E-D98938432489}" type="datetimeFigureOut">
              <a:rPr lang="en-US" smtClean="0"/>
              <a:t>10/23/2018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C1CCC-E2F1-47ED-9FCF-A09FAB607D58}" type="slidenum">
              <a:rPr lang="en-US" smtClean="0"/>
              <a:t>‹#›</a:t>
            </a:fld>
            <a:endParaRPr lang="en-US" dirty="0"/>
          </a:p>
        </p:txBody>
      </p:sp>
    </p:spTree>
    <p:extLst>
      <p:ext uri="{BB962C8B-B14F-4D97-AF65-F5344CB8AC3E}">
        <p14:creationId xmlns:p14="http://schemas.microsoft.com/office/powerpoint/2010/main" val="11417282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8.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10.wmf"/></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wmf"/><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10.wmf"/></Relationships>
</file>

<file path=ppt/slides/_rels/slide3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10.wmf"/><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10.wmf"/><Relationship Id="rId5" Type="http://schemas.openxmlformats.org/officeDocument/2006/relationships/image" Target="../media/image34.png"/><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10.wmf"/><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40.png"/></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40.png"/></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10.wmf"/><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56.png"/><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58.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2451" y="4734996"/>
            <a:ext cx="7886700" cy="1325563"/>
          </a:xfrm>
        </p:spPr>
        <p:txBody>
          <a:bodyPr>
            <a:normAutofit fontScale="90000"/>
          </a:bodyPr>
          <a:lstStyle/>
          <a:p>
            <a:pPr algn="ctr"/>
            <a:r>
              <a:rPr lang="en-US" sz="3200" dirty="0" smtClean="0">
                <a:latin typeface="Times New Roman" panose="02020603050405020304" pitchFamily="18" charset="0"/>
                <a:cs typeface="Times New Roman" panose="02020603050405020304" pitchFamily="18" charset="0"/>
              </a:rPr>
              <a:t>Lecture 12 ~ ENGT 1200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Introduction to Industrial &amp; Systems Engineering</a:t>
            </a:r>
            <a:endParaRPr lang="en-US" sz="3200" dirty="0">
              <a:latin typeface="Times New Roman" panose="02020603050405020304" pitchFamily="18" charset="0"/>
              <a:cs typeface="Times New Roman" panose="02020603050405020304" pitchFamily="18" charset="0"/>
            </a:endParaRPr>
          </a:p>
        </p:txBody>
      </p:sp>
      <p:sp>
        <p:nvSpPr>
          <p:cNvPr id="5" name="Rectangle 4"/>
          <p:cNvSpPr/>
          <p:nvPr/>
        </p:nvSpPr>
        <p:spPr>
          <a:xfrm rot="21273110">
            <a:off x="262984" y="1146178"/>
            <a:ext cx="8745635" cy="2862322"/>
          </a:xfrm>
          <a:prstGeom prst="rect">
            <a:avLst/>
          </a:prstGeom>
          <a:noFill/>
        </p:spPr>
        <p:txBody>
          <a:bodyPr wrap="square" lIns="91440" tIns="45720" rIns="91440" bIns="45720">
            <a:spAutoFit/>
          </a:bodyPr>
          <a:lstStyle/>
          <a:p>
            <a:pPr algn="ctr"/>
            <a:r>
              <a:rPr lang="en-US" sz="6000" b="1" dirty="0" smtClean="0">
                <a:ln w="10160">
                  <a:solidFill>
                    <a:schemeClr val="tx1"/>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rPr>
              <a:t>Problem Solving Tools: Check Sheets, Histograms, Box Plots</a:t>
            </a:r>
            <a:endParaRPr lang="en-US" sz="6000" b="1" dirty="0">
              <a:ln w="10160">
                <a:solidFill>
                  <a:schemeClr val="tx1"/>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756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0"/>
            <a:ext cx="8229600" cy="1143000"/>
          </a:xfrm>
        </p:spPr>
        <p:txBody>
          <a:bodyPr/>
          <a:lstStyle/>
          <a:p>
            <a:pPr algn="l"/>
            <a:r>
              <a:rPr lang="en-US" sz="4000" dirty="0" smtClean="0">
                <a:latin typeface="Times New Roman" panose="02020603050405020304" pitchFamily="18" charset="0"/>
                <a:cs typeface="Times New Roman" panose="02020603050405020304" pitchFamily="18" charset="0"/>
              </a:rPr>
              <a:t>Histogram</a:t>
            </a:r>
            <a:endParaRPr lang="en-US" sz="4000" dirty="0">
              <a:latin typeface="Times New Roman" panose="02020603050405020304" pitchFamily="18" charset="0"/>
              <a:cs typeface="Times New Roman" panose="02020603050405020304" pitchFamily="18" charset="0"/>
            </a:endParaRPr>
          </a:p>
        </p:txBody>
      </p:sp>
      <p:sp>
        <p:nvSpPr>
          <p:cNvPr id="105475" name="Rectangle 3"/>
          <p:cNvSpPr>
            <a:spLocks noGrp="1" noChangeArrowheads="1"/>
          </p:cNvSpPr>
          <p:nvPr>
            <p:ph type="body" idx="1"/>
          </p:nvPr>
        </p:nvSpPr>
        <p:spPr>
          <a:xfrm>
            <a:off x="457200" y="990600"/>
            <a:ext cx="8229600" cy="5867400"/>
          </a:xfrm>
        </p:spPr>
        <p:txBody>
          <a:bodyPr>
            <a:normAutofit/>
          </a:bodyPr>
          <a:lstStyle/>
          <a:p>
            <a:pPr marL="0" indent="0">
              <a:lnSpc>
                <a:spcPct val="90000"/>
              </a:lnSpc>
              <a:buFontTx/>
              <a:buNone/>
            </a:pPr>
            <a:r>
              <a:rPr lang="en-US" sz="2400" b="1" i="1" dirty="0" smtClean="0">
                <a:solidFill>
                  <a:srgbClr val="FF0000"/>
                </a:solidFill>
                <a:effectLst>
                  <a:outerShdw blurRad="38100" dist="38100" dir="2700000" algn="tl">
                    <a:srgbClr val="000000">
                      <a:alpha val="43137"/>
                    </a:srgbClr>
                  </a:outerShdw>
                </a:effectLst>
                <a:latin typeface="Times New Roman" pitchFamily="18" charset="0"/>
              </a:rPr>
              <a:t>A </a:t>
            </a:r>
            <a:r>
              <a:rPr lang="en-US" sz="2400" b="1" i="1" dirty="0">
                <a:solidFill>
                  <a:srgbClr val="FF0000"/>
                </a:solidFill>
                <a:effectLst>
                  <a:outerShdw blurRad="38100" dist="38100" dir="2700000" algn="tl">
                    <a:srgbClr val="000000">
                      <a:alpha val="43137"/>
                    </a:srgbClr>
                  </a:outerShdw>
                </a:effectLst>
                <a:latin typeface="Times New Roman" pitchFamily="18" charset="0"/>
              </a:rPr>
              <a:t>team uses the histogram to assess the current situation and to study results. The histogram's shape and statistical information help the team know how to improve the system.</a:t>
            </a:r>
          </a:p>
          <a:p>
            <a:pPr marL="0" indent="0">
              <a:lnSpc>
                <a:spcPct val="90000"/>
              </a:lnSpc>
              <a:buFontTx/>
              <a:buNone/>
            </a:pPr>
            <a:r>
              <a:rPr lang="en-US" sz="2000" b="1" dirty="0" smtClean="0">
                <a:latin typeface="Times New Roman" pitchFamily="18" charset="0"/>
              </a:rPr>
              <a:t>Putting </a:t>
            </a:r>
            <a:r>
              <a:rPr lang="en-US" sz="2000" b="1" dirty="0">
                <a:latin typeface="Times New Roman" pitchFamily="18" charset="0"/>
              </a:rPr>
              <a:t>it to work:</a:t>
            </a:r>
            <a:endParaRPr lang="en-US" sz="2000" dirty="0">
              <a:latin typeface="Times New Roman" pitchFamily="18" charset="0"/>
            </a:endParaRPr>
          </a:p>
          <a:p>
            <a:pPr marL="522288" lvl="1">
              <a:lnSpc>
                <a:spcPct val="90000"/>
              </a:lnSpc>
              <a:buFont typeface="Wingdings" pitchFamily="2" charset="2"/>
              <a:buChar char="§"/>
            </a:pPr>
            <a:r>
              <a:rPr lang="en-US" sz="2000" dirty="0">
                <a:latin typeface="Times New Roman" pitchFamily="18" charset="0"/>
              </a:rPr>
              <a:t>Follow these steps when creating a histogram:</a:t>
            </a:r>
          </a:p>
          <a:p>
            <a:pPr marL="522288" lvl="1">
              <a:lnSpc>
                <a:spcPct val="90000"/>
              </a:lnSpc>
              <a:buFont typeface="Wingdings" pitchFamily="2" charset="2"/>
              <a:buChar char="§"/>
            </a:pPr>
            <a:r>
              <a:rPr lang="en-US" sz="2000" dirty="0">
                <a:latin typeface="Times New Roman" pitchFamily="18" charset="0"/>
              </a:rPr>
              <a:t>Organize your data set with a frequency distribution table (or check sheet).  Data can be individual points or grouped.</a:t>
            </a:r>
          </a:p>
          <a:p>
            <a:pPr marL="522288" lvl="1">
              <a:lnSpc>
                <a:spcPct val="90000"/>
              </a:lnSpc>
              <a:buFont typeface="Wingdings" pitchFamily="2" charset="2"/>
              <a:buChar char="§"/>
            </a:pPr>
            <a:r>
              <a:rPr lang="en-US" sz="2000" dirty="0">
                <a:latin typeface="Times New Roman" pitchFamily="18" charset="0"/>
              </a:rPr>
              <a:t>Draw vertical and horizontal axes on graph paper.</a:t>
            </a:r>
          </a:p>
          <a:p>
            <a:pPr marL="522288" lvl="1">
              <a:lnSpc>
                <a:spcPct val="90000"/>
              </a:lnSpc>
              <a:buFont typeface="Wingdings" pitchFamily="2" charset="2"/>
              <a:buChar char="§"/>
            </a:pPr>
            <a:r>
              <a:rPr lang="en-US" sz="2000" dirty="0">
                <a:latin typeface="Times New Roman" pitchFamily="18" charset="0"/>
              </a:rPr>
              <a:t>Mark data values along the horizontal axis, from the smallest to the largest; label the axis to indicate what is being displayed and the unit of measurement (such as pounds, minutes, etc.)</a:t>
            </a:r>
          </a:p>
          <a:p>
            <a:pPr marL="522288" lvl="1">
              <a:lnSpc>
                <a:spcPct val="90000"/>
              </a:lnSpc>
              <a:buFont typeface="Wingdings" pitchFamily="2" charset="2"/>
              <a:buChar char="§"/>
            </a:pPr>
            <a:r>
              <a:rPr lang="en-US" sz="2000" dirty="0">
                <a:latin typeface="Times New Roman" pitchFamily="18" charset="0"/>
              </a:rPr>
              <a:t>Label the vertical axis and mark values.  (This axis is usually labeled "frequency."  Or the label can be more specific as in the example on the following page.)</a:t>
            </a:r>
          </a:p>
          <a:p>
            <a:pPr marL="522288" lvl="1">
              <a:lnSpc>
                <a:spcPct val="90000"/>
              </a:lnSpc>
              <a:buFont typeface="Wingdings" pitchFamily="2" charset="2"/>
              <a:buChar char="§"/>
            </a:pPr>
            <a:r>
              <a:rPr lang="en-US" sz="2000" dirty="0">
                <a:latin typeface="Times New Roman" pitchFamily="18" charset="0"/>
              </a:rPr>
              <a:t>Using the information in the frequency distribution table, construct vertical bars for each of the values, with height corresponding to frequency.</a:t>
            </a:r>
          </a:p>
        </p:txBody>
      </p:sp>
    </p:spTree>
    <p:extLst>
      <p:ext uri="{BB962C8B-B14F-4D97-AF65-F5344CB8AC3E}">
        <p14:creationId xmlns:p14="http://schemas.microsoft.com/office/powerpoint/2010/main" val="452968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Line 2"/>
          <p:cNvSpPr>
            <a:spLocks noChangeShapeType="1"/>
          </p:cNvSpPr>
          <p:nvPr/>
        </p:nvSpPr>
        <p:spPr bwMode="auto">
          <a:xfrm>
            <a:off x="1387475" y="2209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67" name="Line 3"/>
          <p:cNvSpPr>
            <a:spLocks noChangeShapeType="1"/>
          </p:cNvSpPr>
          <p:nvPr/>
        </p:nvSpPr>
        <p:spPr bwMode="auto">
          <a:xfrm>
            <a:off x="1387475" y="26670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68" name="Line 4"/>
          <p:cNvSpPr>
            <a:spLocks noChangeShapeType="1"/>
          </p:cNvSpPr>
          <p:nvPr/>
        </p:nvSpPr>
        <p:spPr bwMode="auto">
          <a:xfrm>
            <a:off x="1387475" y="31242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69" name="Line 5"/>
          <p:cNvSpPr>
            <a:spLocks noChangeShapeType="1"/>
          </p:cNvSpPr>
          <p:nvPr/>
        </p:nvSpPr>
        <p:spPr bwMode="auto">
          <a:xfrm>
            <a:off x="1387475" y="3581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70" name="Line 6"/>
          <p:cNvSpPr>
            <a:spLocks noChangeShapeType="1"/>
          </p:cNvSpPr>
          <p:nvPr/>
        </p:nvSpPr>
        <p:spPr bwMode="auto">
          <a:xfrm>
            <a:off x="1387475" y="40386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71" name="Line 7"/>
          <p:cNvSpPr>
            <a:spLocks noChangeShapeType="1"/>
          </p:cNvSpPr>
          <p:nvPr/>
        </p:nvSpPr>
        <p:spPr bwMode="auto">
          <a:xfrm>
            <a:off x="1387475" y="4495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72" name="Line 8"/>
          <p:cNvSpPr>
            <a:spLocks noChangeShapeType="1"/>
          </p:cNvSpPr>
          <p:nvPr/>
        </p:nvSpPr>
        <p:spPr bwMode="auto">
          <a:xfrm>
            <a:off x="1387475" y="499745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73" name="Rectangle 9"/>
          <p:cNvSpPr>
            <a:spLocks noChangeArrowheads="1"/>
          </p:cNvSpPr>
          <p:nvPr/>
        </p:nvSpPr>
        <p:spPr bwMode="auto">
          <a:xfrm>
            <a:off x="3482975" y="900113"/>
            <a:ext cx="2654574"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2400" b="1" u="none" dirty="0">
                <a:latin typeface="Times New Roman" pitchFamily="18" charset="0"/>
                <a:cs typeface="Times New Roman" pitchFamily="18" charset="0"/>
              </a:rPr>
              <a:t>CONE No. L68149</a:t>
            </a:r>
            <a:endParaRPr lang="en-US" sz="2400" b="1" u="none" dirty="0">
              <a:solidFill>
                <a:srgbClr val="FFFFFF"/>
              </a:solidFill>
              <a:latin typeface="Times New Roman" pitchFamily="18" charset="0"/>
              <a:cs typeface="Times New Roman" pitchFamily="18" charset="0"/>
            </a:endParaRPr>
          </a:p>
        </p:txBody>
      </p:sp>
      <p:sp>
        <p:nvSpPr>
          <p:cNvPr id="472074" name="Rectangle 10"/>
          <p:cNvSpPr>
            <a:spLocks noChangeArrowheads="1"/>
          </p:cNvSpPr>
          <p:nvPr/>
        </p:nvSpPr>
        <p:spPr bwMode="auto">
          <a:xfrm>
            <a:off x="611188" y="1068388"/>
            <a:ext cx="2141537"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2000" b="1" u="none" dirty="0">
                <a:latin typeface="Times New Roman" pitchFamily="18" charset="0"/>
                <a:cs typeface="Times New Roman" pitchFamily="18" charset="0"/>
              </a:rPr>
              <a:t>FREQUENCY</a:t>
            </a:r>
            <a:endParaRPr lang="en-US" sz="2000" b="1" u="none" dirty="0">
              <a:solidFill>
                <a:srgbClr val="FFFFFF"/>
              </a:solidFill>
              <a:latin typeface="Times New Roman" pitchFamily="18" charset="0"/>
              <a:cs typeface="Times New Roman" pitchFamily="18" charset="0"/>
            </a:endParaRPr>
          </a:p>
        </p:txBody>
      </p:sp>
      <p:sp>
        <p:nvSpPr>
          <p:cNvPr id="472075" name="Rectangle 11"/>
          <p:cNvSpPr>
            <a:spLocks noChangeArrowheads="1"/>
          </p:cNvSpPr>
          <p:nvPr/>
        </p:nvSpPr>
        <p:spPr bwMode="auto">
          <a:xfrm>
            <a:off x="839788" y="1612900"/>
            <a:ext cx="604837" cy="397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1500" b="1" u="none" dirty="0"/>
              <a:t>40</a:t>
            </a:r>
          </a:p>
          <a:p>
            <a:pPr eaLnBrk="0" hangingPunct="0"/>
            <a:endParaRPr lang="en-US" sz="1500" b="1" u="none" dirty="0"/>
          </a:p>
          <a:p>
            <a:pPr eaLnBrk="0" hangingPunct="0"/>
            <a:r>
              <a:rPr lang="en-US" sz="1500" b="1" u="none" dirty="0"/>
              <a:t>35</a:t>
            </a:r>
          </a:p>
          <a:p>
            <a:pPr eaLnBrk="0" hangingPunct="0"/>
            <a:endParaRPr lang="en-US" sz="1500" b="1" u="none" dirty="0"/>
          </a:p>
          <a:p>
            <a:pPr eaLnBrk="0" hangingPunct="0"/>
            <a:r>
              <a:rPr lang="en-US" sz="1500" b="1" u="none" dirty="0"/>
              <a:t>30</a:t>
            </a:r>
          </a:p>
          <a:p>
            <a:pPr eaLnBrk="0" hangingPunct="0"/>
            <a:endParaRPr lang="en-US" sz="1500" b="1" u="none" dirty="0"/>
          </a:p>
          <a:p>
            <a:pPr eaLnBrk="0" hangingPunct="0"/>
            <a:r>
              <a:rPr lang="en-US" sz="1500" b="1" u="none" dirty="0"/>
              <a:t>25</a:t>
            </a:r>
          </a:p>
          <a:p>
            <a:pPr eaLnBrk="0" hangingPunct="0"/>
            <a:endParaRPr lang="en-US" sz="1500" b="1" u="none" dirty="0"/>
          </a:p>
          <a:p>
            <a:pPr eaLnBrk="0" hangingPunct="0"/>
            <a:r>
              <a:rPr lang="en-US" sz="1500" b="1" u="none" dirty="0"/>
              <a:t>20</a:t>
            </a:r>
          </a:p>
          <a:p>
            <a:pPr eaLnBrk="0" hangingPunct="0"/>
            <a:endParaRPr lang="en-US" sz="1500" b="1" u="none" dirty="0"/>
          </a:p>
          <a:p>
            <a:pPr eaLnBrk="0" hangingPunct="0"/>
            <a:r>
              <a:rPr lang="en-US" sz="1500" b="1" u="none" dirty="0"/>
              <a:t>15</a:t>
            </a:r>
          </a:p>
          <a:p>
            <a:pPr eaLnBrk="0" hangingPunct="0"/>
            <a:endParaRPr lang="en-US" sz="1500" b="1" u="none" dirty="0"/>
          </a:p>
          <a:p>
            <a:pPr eaLnBrk="0" hangingPunct="0"/>
            <a:r>
              <a:rPr lang="en-US" sz="1500" b="1" u="none" dirty="0"/>
              <a:t>10</a:t>
            </a:r>
          </a:p>
          <a:p>
            <a:pPr eaLnBrk="0" hangingPunct="0"/>
            <a:endParaRPr lang="en-US" sz="1500" b="1" u="none" dirty="0"/>
          </a:p>
          <a:p>
            <a:pPr eaLnBrk="0" hangingPunct="0"/>
            <a:r>
              <a:rPr lang="en-US" sz="1500" b="1" u="none" dirty="0"/>
              <a:t>5</a:t>
            </a:r>
          </a:p>
          <a:p>
            <a:pPr eaLnBrk="0" hangingPunct="0"/>
            <a:endParaRPr lang="en-US" sz="1500" b="1" u="none" dirty="0"/>
          </a:p>
          <a:p>
            <a:pPr eaLnBrk="0" hangingPunct="0"/>
            <a:r>
              <a:rPr lang="en-US" sz="1500" b="1" u="none" dirty="0"/>
              <a:t>0</a:t>
            </a:r>
            <a:endParaRPr lang="en-US" sz="1500" b="1" u="none" dirty="0">
              <a:solidFill>
                <a:srgbClr val="FFFFFF"/>
              </a:solidFill>
            </a:endParaRPr>
          </a:p>
        </p:txBody>
      </p:sp>
      <p:sp>
        <p:nvSpPr>
          <p:cNvPr id="472076" name="Rectangle 12"/>
          <p:cNvSpPr>
            <a:spLocks noChangeArrowheads="1"/>
          </p:cNvSpPr>
          <p:nvPr/>
        </p:nvSpPr>
        <p:spPr bwMode="auto">
          <a:xfrm>
            <a:off x="1204913" y="5534025"/>
            <a:ext cx="7305675"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1200" b="1" u="none" dirty="0"/>
              <a:t>-.0020  -.0017  -.0014  -.0011   -.0008  -.0005  -.0002   .0001   .0004   .0007   .0010   .0013   .0016   .0019</a:t>
            </a:r>
            <a:endParaRPr lang="en-US" sz="1200" b="1" u="none" dirty="0">
              <a:solidFill>
                <a:srgbClr val="FFFFFF"/>
              </a:solidFill>
            </a:endParaRPr>
          </a:p>
        </p:txBody>
      </p:sp>
      <p:sp>
        <p:nvSpPr>
          <p:cNvPr id="472077" name="Rectangle 13"/>
          <p:cNvSpPr>
            <a:spLocks noChangeArrowheads="1"/>
          </p:cNvSpPr>
          <p:nvPr/>
        </p:nvSpPr>
        <p:spPr bwMode="auto">
          <a:xfrm>
            <a:off x="3733800" y="5899150"/>
            <a:ext cx="16764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sz="2000" b="1" u="none" dirty="0"/>
              <a:t>Cell Number</a:t>
            </a:r>
            <a:endParaRPr lang="en-US" sz="2000" b="1" u="none" dirty="0">
              <a:solidFill>
                <a:srgbClr val="FFFFFF"/>
              </a:solidFill>
            </a:endParaRPr>
          </a:p>
        </p:txBody>
      </p:sp>
      <p:sp>
        <p:nvSpPr>
          <p:cNvPr id="472078" name="Rectangle 14"/>
          <p:cNvSpPr>
            <a:spLocks noChangeArrowheads="1"/>
          </p:cNvSpPr>
          <p:nvPr/>
        </p:nvSpPr>
        <p:spPr bwMode="auto">
          <a:xfrm>
            <a:off x="1851025" y="5294313"/>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79" name="Rectangle 15"/>
          <p:cNvSpPr>
            <a:spLocks noChangeArrowheads="1"/>
          </p:cNvSpPr>
          <p:nvPr/>
        </p:nvSpPr>
        <p:spPr bwMode="auto">
          <a:xfrm>
            <a:off x="2392363" y="4997450"/>
            <a:ext cx="406400" cy="48418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0" name="Rectangle 16"/>
          <p:cNvSpPr>
            <a:spLocks noChangeArrowheads="1"/>
          </p:cNvSpPr>
          <p:nvPr/>
        </p:nvSpPr>
        <p:spPr bwMode="auto">
          <a:xfrm>
            <a:off x="2901950" y="4310063"/>
            <a:ext cx="406400" cy="116205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1" name="Rectangle 17"/>
          <p:cNvSpPr>
            <a:spLocks noChangeArrowheads="1"/>
          </p:cNvSpPr>
          <p:nvPr/>
        </p:nvSpPr>
        <p:spPr bwMode="auto">
          <a:xfrm>
            <a:off x="3435350" y="3282950"/>
            <a:ext cx="406400" cy="220503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2" name="Rectangle 18"/>
          <p:cNvSpPr>
            <a:spLocks noChangeArrowheads="1"/>
          </p:cNvSpPr>
          <p:nvPr/>
        </p:nvSpPr>
        <p:spPr bwMode="auto">
          <a:xfrm>
            <a:off x="3954463" y="2155825"/>
            <a:ext cx="406400" cy="33321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3" name="Rectangle 19"/>
          <p:cNvSpPr>
            <a:spLocks noChangeArrowheads="1"/>
          </p:cNvSpPr>
          <p:nvPr/>
        </p:nvSpPr>
        <p:spPr bwMode="auto">
          <a:xfrm>
            <a:off x="4983163" y="4799013"/>
            <a:ext cx="406400" cy="681037"/>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4" name="Rectangle 20"/>
          <p:cNvSpPr>
            <a:spLocks noChangeArrowheads="1"/>
          </p:cNvSpPr>
          <p:nvPr/>
        </p:nvSpPr>
        <p:spPr bwMode="auto">
          <a:xfrm>
            <a:off x="4473575" y="4791075"/>
            <a:ext cx="406400" cy="6889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5" name="Rectangle 21"/>
          <p:cNvSpPr>
            <a:spLocks noChangeArrowheads="1"/>
          </p:cNvSpPr>
          <p:nvPr/>
        </p:nvSpPr>
        <p:spPr bwMode="auto">
          <a:xfrm>
            <a:off x="5500688" y="5280025"/>
            <a:ext cx="406400" cy="2079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6" name="Rectangle 22"/>
          <p:cNvSpPr>
            <a:spLocks noChangeArrowheads="1"/>
          </p:cNvSpPr>
          <p:nvPr/>
        </p:nvSpPr>
        <p:spPr bwMode="auto">
          <a:xfrm>
            <a:off x="6018213" y="5180013"/>
            <a:ext cx="406400" cy="30162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7" name="Rectangle 23"/>
          <p:cNvSpPr>
            <a:spLocks noChangeArrowheads="1"/>
          </p:cNvSpPr>
          <p:nvPr/>
        </p:nvSpPr>
        <p:spPr bwMode="auto">
          <a:xfrm>
            <a:off x="6529388" y="5278438"/>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8" name="Line 24"/>
          <p:cNvSpPr>
            <a:spLocks noChangeShapeType="1"/>
          </p:cNvSpPr>
          <p:nvPr/>
        </p:nvSpPr>
        <p:spPr bwMode="auto">
          <a:xfrm>
            <a:off x="1387475" y="5486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89" name="Line 25"/>
          <p:cNvSpPr>
            <a:spLocks noChangeShapeType="1"/>
          </p:cNvSpPr>
          <p:nvPr/>
        </p:nvSpPr>
        <p:spPr bwMode="auto">
          <a:xfrm>
            <a:off x="1387475" y="17526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2090" name="Rectangle 26"/>
          <p:cNvSpPr>
            <a:spLocks noChangeArrowheads="1"/>
          </p:cNvSpPr>
          <p:nvPr/>
        </p:nvSpPr>
        <p:spPr bwMode="auto">
          <a:xfrm>
            <a:off x="533400" y="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n-US" sz="4400" u="none" dirty="0">
              <a:solidFill>
                <a:schemeClr val="tx2"/>
              </a:solidFill>
              <a:latin typeface="Times New Roman" pitchFamily="18" charset="0"/>
            </a:endParaRPr>
          </a:p>
        </p:txBody>
      </p:sp>
      <p:sp>
        <p:nvSpPr>
          <p:cNvPr id="472091" name="Rectangle 27"/>
          <p:cNvSpPr>
            <a:spLocks noGrp="1" noChangeArrowheads="1"/>
          </p:cNvSpPr>
          <p:nvPr>
            <p:ph type="title" idx="4294967295"/>
          </p:nvPr>
        </p:nvSpPr>
        <p:spPr>
          <a:xfrm>
            <a:off x="609600" y="0"/>
            <a:ext cx="7772400" cy="1143000"/>
          </a:xfrm>
        </p:spPr>
        <p:txBody>
          <a:bodyPr/>
          <a:lstStyle/>
          <a:p>
            <a:r>
              <a:rPr lang="en-US" sz="4000" dirty="0">
                <a:latin typeface="Times New Roman" pitchFamily="18" charset="0"/>
                <a:cs typeface="Times New Roman" pitchFamily="18" charset="0"/>
              </a:rPr>
              <a:t>Histogram - Green Cup O.D.</a:t>
            </a:r>
          </a:p>
        </p:txBody>
      </p:sp>
      <p:sp>
        <p:nvSpPr>
          <p:cNvPr id="472092" name="Text Box 28"/>
          <p:cNvSpPr txBox="1">
            <a:spLocks noChangeArrowheads="1"/>
          </p:cNvSpPr>
          <p:nvPr/>
        </p:nvSpPr>
        <p:spPr bwMode="auto">
          <a:xfrm>
            <a:off x="5322887" y="1846124"/>
            <a:ext cx="3133725" cy="1754326"/>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b="1" dirty="0" smtClean="0">
                <a:solidFill>
                  <a:srgbClr val="FF0000"/>
                </a:solidFill>
                <a:latin typeface="Times New Roman" pitchFamily="18" charset="0"/>
              </a:rPr>
              <a:t>In this Example i</a:t>
            </a:r>
            <a:r>
              <a:rPr lang="en-US" sz="1800" b="1" u="none" dirty="0" smtClean="0">
                <a:solidFill>
                  <a:srgbClr val="FF0000"/>
                </a:solidFill>
                <a:latin typeface="Times New Roman" pitchFamily="18" charset="0"/>
              </a:rPr>
              <a:t>t </a:t>
            </a:r>
            <a:r>
              <a:rPr lang="en-US" sz="1800" b="1" u="none" dirty="0">
                <a:solidFill>
                  <a:srgbClr val="FF0000"/>
                </a:solidFill>
                <a:latin typeface="Times New Roman" pitchFamily="18" charset="0"/>
              </a:rPr>
              <a:t>is easy to see that the greatest </a:t>
            </a:r>
            <a:r>
              <a:rPr lang="en-US" sz="1800" b="1" u="none" dirty="0" smtClean="0">
                <a:solidFill>
                  <a:srgbClr val="FF0000"/>
                </a:solidFill>
                <a:latin typeface="Times New Roman" pitchFamily="18" charset="0"/>
              </a:rPr>
              <a:t>Frequency </a:t>
            </a:r>
            <a:r>
              <a:rPr lang="en-US" b="1" dirty="0">
                <a:solidFill>
                  <a:srgbClr val="FF0000"/>
                </a:solidFill>
                <a:latin typeface="Times New Roman" pitchFamily="18" charset="0"/>
              </a:rPr>
              <a:t>B</a:t>
            </a:r>
            <a:r>
              <a:rPr lang="en-US" sz="1800" b="1" u="none" dirty="0" smtClean="0">
                <a:solidFill>
                  <a:srgbClr val="FF0000"/>
                </a:solidFill>
                <a:latin typeface="Times New Roman" pitchFamily="18" charset="0"/>
              </a:rPr>
              <a:t>ar </a:t>
            </a:r>
            <a:r>
              <a:rPr lang="en-US" sz="1800" b="1" u="none" dirty="0">
                <a:solidFill>
                  <a:srgbClr val="FF0000"/>
                </a:solidFill>
                <a:latin typeface="Times New Roman" pitchFamily="18" charset="0"/>
              </a:rPr>
              <a:t>is the -.0005 measurement and the </a:t>
            </a:r>
            <a:r>
              <a:rPr lang="en-US" sz="1800" b="1" u="none" dirty="0" smtClean="0">
                <a:solidFill>
                  <a:srgbClr val="FF0000"/>
                </a:solidFill>
                <a:latin typeface="Times New Roman" pitchFamily="18" charset="0"/>
              </a:rPr>
              <a:t>Shape of the Distribution </a:t>
            </a:r>
            <a:r>
              <a:rPr lang="en-US" sz="1800" b="1" u="none" dirty="0">
                <a:solidFill>
                  <a:srgbClr val="FF0000"/>
                </a:solidFill>
                <a:latin typeface="Times New Roman" pitchFamily="18" charset="0"/>
              </a:rPr>
              <a:t>heavier to the left.</a:t>
            </a:r>
          </a:p>
        </p:txBody>
      </p:sp>
      <p:pic>
        <p:nvPicPr>
          <p:cNvPr id="29"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37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Line 2"/>
          <p:cNvSpPr>
            <a:spLocks noChangeShapeType="1"/>
          </p:cNvSpPr>
          <p:nvPr/>
        </p:nvSpPr>
        <p:spPr bwMode="auto">
          <a:xfrm>
            <a:off x="1387475" y="2209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15" name="Line 3"/>
          <p:cNvSpPr>
            <a:spLocks noChangeShapeType="1"/>
          </p:cNvSpPr>
          <p:nvPr/>
        </p:nvSpPr>
        <p:spPr bwMode="auto">
          <a:xfrm>
            <a:off x="1387475" y="26670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16" name="Line 4"/>
          <p:cNvSpPr>
            <a:spLocks noChangeShapeType="1"/>
          </p:cNvSpPr>
          <p:nvPr/>
        </p:nvSpPr>
        <p:spPr bwMode="auto">
          <a:xfrm>
            <a:off x="1387475" y="31242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17" name="Line 5"/>
          <p:cNvSpPr>
            <a:spLocks noChangeShapeType="1"/>
          </p:cNvSpPr>
          <p:nvPr/>
        </p:nvSpPr>
        <p:spPr bwMode="auto">
          <a:xfrm>
            <a:off x="1387475" y="3581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18" name="Line 6"/>
          <p:cNvSpPr>
            <a:spLocks noChangeShapeType="1"/>
          </p:cNvSpPr>
          <p:nvPr/>
        </p:nvSpPr>
        <p:spPr bwMode="auto">
          <a:xfrm>
            <a:off x="1387475" y="40386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19" name="Line 7"/>
          <p:cNvSpPr>
            <a:spLocks noChangeShapeType="1"/>
          </p:cNvSpPr>
          <p:nvPr/>
        </p:nvSpPr>
        <p:spPr bwMode="auto">
          <a:xfrm>
            <a:off x="1387475" y="4495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20" name="Line 8"/>
          <p:cNvSpPr>
            <a:spLocks noChangeShapeType="1"/>
          </p:cNvSpPr>
          <p:nvPr/>
        </p:nvSpPr>
        <p:spPr bwMode="auto">
          <a:xfrm>
            <a:off x="1387475" y="499745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21" name="Rectangle 9"/>
          <p:cNvSpPr>
            <a:spLocks noChangeArrowheads="1"/>
          </p:cNvSpPr>
          <p:nvPr/>
        </p:nvSpPr>
        <p:spPr bwMode="auto">
          <a:xfrm>
            <a:off x="3482975" y="900113"/>
            <a:ext cx="2755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2400" b="1" u="none" dirty="0"/>
              <a:t>CONE No. L68149</a:t>
            </a:r>
            <a:endParaRPr lang="en-US" sz="2400" b="1" u="none" dirty="0">
              <a:solidFill>
                <a:srgbClr val="FFFFFF"/>
              </a:solidFill>
            </a:endParaRPr>
          </a:p>
        </p:txBody>
      </p:sp>
      <p:sp>
        <p:nvSpPr>
          <p:cNvPr id="474122" name="Rectangle 10"/>
          <p:cNvSpPr>
            <a:spLocks noChangeArrowheads="1"/>
          </p:cNvSpPr>
          <p:nvPr/>
        </p:nvSpPr>
        <p:spPr bwMode="auto">
          <a:xfrm>
            <a:off x="611188" y="1068388"/>
            <a:ext cx="2141537"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2000" b="1" u="none" dirty="0">
                <a:latin typeface="Times New Roman" pitchFamily="18" charset="0"/>
                <a:cs typeface="Times New Roman" pitchFamily="18" charset="0"/>
              </a:rPr>
              <a:t>FREQUENCY</a:t>
            </a:r>
            <a:endParaRPr lang="en-US" sz="2000" b="1" u="none" dirty="0">
              <a:solidFill>
                <a:srgbClr val="FFFFFF"/>
              </a:solidFill>
              <a:latin typeface="Times New Roman" pitchFamily="18" charset="0"/>
              <a:cs typeface="Times New Roman" pitchFamily="18" charset="0"/>
            </a:endParaRPr>
          </a:p>
        </p:txBody>
      </p:sp>
      <p:sp>
        <p:nvSpPr>
          <p:cNvPr id="474123" name="Rectangle 11"/>
          <p:cNvSpPr>
            <a:spLocks noChangeArrowheads="1"/>
          </p:cNvSpPr>
          <p:nvPr/>
        </p:nvSpPr>
        <p:spPr bwMode="auto">
          <a:xfrm>
            <a:off x="839788" y="1612900"/>
            <a:ext cx="604837" cy="397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1500" b="1" u="none" dirty="0"/>
              <a:t>40</a:t>
            </a:r>
          </a:p>
          <a:p>
            <a:pPr eaLnBrk="0" hangingPunct="0"/>
            <a:endParaRPr lang="en-US" sz="1500" b="1" u="none" dirty="0"/>
          </a:p>
          <a:p>
            <a:pPr eaLnBrk="0" hangingPunct="0"/>
            <a:r>
              <a:rPr lang="en-US" sz="1500" b="1" u="none" dirty="0"/>
              <a:t>35</a:t>
            </a:r>
          </a:p>
          <a:p>
            <a:pPr eaLnBrk="0" hangingPunct="0"/>
            <a:endParaRPr lang="en-US" sz="1500" b="1" u="none" dirty="0"/>
          </a:p>
          <a:p>
            <a:pPr eaLnBrk="0" hangingPunct="0"/>
            <a:r>
              <a:rPr lang="en-US" sz="1500" b="1" u="none" dirty="0"/>
              <a:t>30</a:t>
            </a:r>
          </a:p>
          <a:p>
            <a:pPr eaLnBrk="0" hangingPunct="0"/>
            <a:endParaRPr lang="en-US" sz="1500" b="1" u="none" dirty="0"/>
          </a:p>
          <a:p>
            <a:pPr eaLnBrk="0" hangingPunct="0"/>
            <a:r>
              <a:rPr lang="en-US" sz="1500" b="1" u="none" dirty="0"/>
              <a:t>25</a:t>
            </a:r>
          </a:p>
          <a:p>
            <a:pPr eaLnBrk="0" hangingPunct="0"/>
            <a:endParaRPr lang="en-US" sz="1500" b="1" u="none" dirty="0"/>
          </a:p>
          <a:p>
            <a:pPr eaLnBrk="0" hangingPunct="0"/>
            <a:r>
              <a:rPr lang="en-US" sz="1500" b="1" u="none" dirty="0"/>
              <a:t>20</a:t>
            </a:r>
          </a:p>
          <a:p>
            <a:pPr eaLnBrk="0" hangingPunct="0"/>
            <a:endParaRPr lang="en-US" sz="1500" b="1" u="none" dirty="0"/>
          </a:p>
          <a:p>
            <a:pPr eaLnBrk="0" hangingPunct="0"/>
            <a:r>
              <a:rPr lang="en-US" sz="1500" b="1" u="none" dirty="0"/>
              <a:t>15</a:t>
            </a:r>
          </a:p>
          <a:p>
            <a:pPr eaLnBrk="0" hangingPunct="0"/>
            <a:endParaRPr lang="en-US" sz="1500" b="1" u="none" dirty="0"/>
          </a:p>
          <a:p>
            <a:pPr eaLnBrk="0" hangingPunct="0"/>
            <a:r>
              <a:rPr lang="en-US" sz="1500" b="1" u="none" dirty="0"/>
              <a:t>10</a:t>
            </a:r>
          </a:p>
          <a:p>
            <a:pPr eaLnBrk="0" hangingPunct="0"/>
            <a:endParaRPr lang="en-US" sz="1500" b="1" u="none" dirty="0"/>
          </a:p>
          <a:p>
            <a:pPr eaLnBrk="0" hangingPunct="0"/>
            <a:r>
              <a:rPr lang="en-US" sz="1500" b="1" u="none" dirty="0"/>
              <a:t>5</a:t>
            </a:r>
          </a:p>
          <a:p>
            <a:pPr eaLnBrk="0" hangingPunct="0"/>
            <a:endParaRPr lang="en-US" sz="1500" b="1" u="none" dirty="0"/>
          </a:p>
          <a:p>
            <a:pPr eaLnBrk="0" hangingPunct="0"/>
            <a:r>
              <a:rPr lang="en-US" sz="1500" b="1" u="none" dirty="0"/>
              <a:t>0</a:t>
            </a:r>
            <a:endParaRPr lang="en-US" sz="1500" b="1" u="none" dirty="0">
              <a:solidFill>
                <a:srgbClr val="FFFFFF"/>
              </a:solidFill>
            </a:endParaRPr>
          </a:p>
        </p:txBody>
      </p:sp>
      <p:sp>
        <p:nvSpPr>
          <p:cNvPr id="474124" name="Rectangle 12"/>
          <p:cNvSpPr>
            <a:spLocks noChangeArrowheads="1"/>
          </p:cNvSpPr>
          <p:nvPr/>
        </p:nvSpPr>
        <p:spPr bwMode="auto">
          <a:xfrm>
            <a:off x="1204913" y="5534025"/>
            <a:ext cx="7305675"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1200" b="1" u="none" dirty="0"/>
              <a:t>-.0020  -.0017  -.0014  -.0011   -.0008  -.0005  -.0002   .0001   .0004   .0007   .0010   .0013   .0016   .0019</a:t>
            </a:r>
            <a:endParaRPr lang="en-US" sz="1200" b="1" u="none" dirty="0">
              <a:solidFill>
                <a:srgbClr val="FFFFFF"/>
              </a:solidFill>
            </a:endParaRPr>
          </a:p>
        </p:txBody>
      </p:sp>
      <p:sp>
        <p:nvSpPr>
          <p:cNvPr id="474125" name="Rectangle 13"/>
          <p:cNvSpPr>
            <a:spLocks noChangeArrowheads="1"/>
          </p:cNvSpPr>
          <p:nvPr/>
        </p:nvSpPr>
        <p:spPr bwMode="auto">
          <a:xfrm>
            <a:off x="3733800" y="5899150"/>
            <a:ext cx="16764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sz="2000" b="1" u="none" dirty="0"/>
              <a:t>Cell Number</a:t>
            </a:r>
            <a:endParaRPr lang="en-US" sz="2000" b="1" u="none" dirty="0">
              <a:solidFill>
                <a:srgbClr val="FFFFFF"/>
              </a:solidFill>
            </a:endParaRPr>
          </a:p>
        </p:txBody>
      </p:sp>
      <p:sp>
        <p:nvSpPr>
          <p:cNvPr id="474126" name="Rectangle 14"/>
          <p:cNvSpPr>
            <a:spLocks noChangeArrowheads="1"/>
          </p:cNvSpPr>
          <p:nvPr/>
        </p:nvSpPr>
        <p:spPr bwMode="auto">
          <a:xfrm>
            <a:off x="1851025" y="5294313"/>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27" name="Rectangle 15"/>
          <p:cNvSpPr>
            <a:spLocks noChangeArrowheads="1"/>
          </p:cNvSpPr>
          <p:nvPr/>
        </p:nvSpPr>
        <p:spPr bwMode="auto">
          <a:xfrm>
            <a:off x="2392363" y="4997450"/>
            <a:ext cx="406400" cy="48418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28" name="Rectangle 16"/>
          <p:cNvSpPr>
            <a:spLocks noChangeArrowheads="1"/>
          </p:cNvSpPr>
          <p:nvPr/>
        </p:nvSpPr>
        <p:spPr bwMode="auto">
          <a:xfrm>
            <a:off x="2901950" y="4310063"/>
            <a:ext cx="406400" cy="116205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29" name="Rectangle 17"/>
          <p:cNvSpPr>
            <a:spLocks noChangeArrowheads="1"/>
          </p:cNvSpPr>
          <p:nvPr/>
        </p:nvSpPr>
        <p:spPr bwMode="auto">
          <a:xfrm>
            <a:off x="3435350" y="3282950"/>
            <a:ext cx="406400" cy="220503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0" name="Rectangle 18"/>
          <p:cNvSpPr>
            <a:spLocks noChangeArrowheads="1"/>
          </p:cNvSpPr>
          <p:nvPr/>
        </p:nvSpPr>
        <p:spPr bwMode="auto">
          <a:xfrm>
            <a:off x="3954463" y="2155825"/>
            <a:ext cx="406400" cy="33321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1" name="Rectangle 19"/>
          <p:cNvSpPr>
            <a:spLocks noChangeArrowheads="1"/>
          </p:cNvSpPr>
          <p:nvPr/>
        </p:nvSpPr>
        <p:spPr bwMode="auto">
          <a:xfrm>
            <a:off x="4983163" y="4799013"/>
            <a:ext cx="406400" cy="681037"/>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2" name="Rectangle 20"/>
          <p:cNvSpPr>
            <a:spLocks noChangeArrowheads="1"/>
          </p:cNvSpPr>
          <p:nvPr/>
        </p:nvSpPr>
        <p:spPr bwMode="auto">
          <a:xfrm>
            <a:off x="4473575" y="4791075"/>
            <a:ext cx="406400" cy="6889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3" name="Rectangle 21"/>
          <p:cNvSpPr>
            <a:spLocks noChangeArrowheads="1"/>
          </p:cNvSpPr>
          <p:nvPr/>
        </p:nvSpPr>
        <p:spPr bwMode="auto">
          <a:xfrm>
            <a:off x="5500688" y="5280025"/>
            <a:ext cx="406400" cy="2079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4" name="Rectangle 22"/>
          <p:cNvSpPr>
            <a:spLocks noChangeArrowheads="1"/>
          </p:cNvSpPr>
          <p:nvPr/>
        </p:nvSpPr>
        <p:spPr bwMode="auto">
          <a:xfrm>
            <a:off x="6018213" y="5180013"/>
            <a:ext cx="406400" cy="30162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5" name="Rectangle 23"/>
          <p:cNvSpPr>
            <a:spLocks noChangeArrowheads="1"/>
          </p:cNvSpPr>
          <p:nvPr/>
        </p:nvSpPr>
        <p:spPr bwMode="auto">
          <a:xfrm>
            <a:off x="6529388" y="5278438"/>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6" name="Line 24"/>
          <p:cNvSpPr>
            <a:spLocks noChangeShapeType="1"/>
          </p:cNvSpPr>
          <p:nvPr/>
        </p:nvSpPr>
        <p:spPr bwMode="auto">
          <a:xfrm>
            <a:off x="1387475" y="5486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7" name="Line 25"/>
          <p:cNvSpPr>
            <a:spLocks noChangeShapeType="1"/>
          </p:cNvSpPr>
          <p:nvPr/>
        </p:nvSpPr>
        <p:spPr bwMode="auto">
          <a:xfrm>
            <a:off x="2057400" y="1752600"/>
            <a:ext cx="58674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4138" name="Rectangle 26"/>
          <p:cNvSpPr>
            <a:spLocks noChangeArrowheads="1"/>
          </p:cNvSpPr>
          <p:nvPr/>
        </p:nvSpPr>
        <p:spPr bwMode="auto">
          <a:xfrm>
            <a:off x="533400" y="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n-US" sz="4400" u="none" dirty="0">
              <a:solidFill>
                <a:schemeClr val="tx2"/>
              </a:solidFill>
              <a:latin typeface="Times New Roman" pitchFamily="18" charset="0"/>
            </a:endParaRPr>
          </a:p>
        </p:txBody>
      </p:sp>
      <p:sp>
        <p:nvSpPr>
          <p:cNvPr id="474139" name="Rectangle 27"/>
          <p:cNvSpPr>
            <a:spLocks noGrp="1" noChangeArrowheads="1"/>
          </p:cNvSpPr>
          <p:nvPr>
            <p:ph type="title" idx="4294967295"/>
          </p:nvPr>
        </p:nvSpPr>
        <p:spPr>
          <a:xfrm>
            <a:off x="609600" y="0"/>
            <a:ext cx="7772400" cy="1143000"/>
          </a:xfrm>
        </p:spPr>
        <p:txBody>
          <a:bodyPr/>
          <a:lstStyle/>
          <a:p>
            <a:r>
              <a:rPr lang="en-US" sz="4000" dirty="0">
                <a:solidFill>
                  <a:schemeClr val="accent2"/>
                </a:solidFill>
                <a:latin typeface="Times New Roman" pitchFamily="18" charset="0"/>
                <a:cs typeface="Times New Roman" pitchFamily="18" charset="0"/>
              </a:rPr>
              <a:t>Histogram - Green Cup O.D.</a:t>
            </a:r>
          </a:p>
        </p:txBody>
      </p:sp>
      <p:sp>
        <p:nvSpPr>
          <p:cNvPr id="474140" name="Line 28"/>
          <p:cNvSpPr>
            <a:spLocks noChangeShapeType="1"/>
          </p:cNvSpPr>
          <p:nvPr/>
        </p:nvSpPr>
        <p:spPr bwMode="auto">
          <a:xfrm flipV="1">
            <a:off x="1524000" y="1981200"/>
            <a:ext cx="0" cy="35052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4141" name="Line 29"/>
          <p:cNvSpPr>
            <a:spLocks noChangeShapeType="1"/>
          </p:cNvSpPr>
          <p:nvPr/>
        </p:nvSpPr>
        <p:spPr bwMode="auto">
          <a:xfrm flipV="1">
            <a:off x="8534400" y="1981200"/>
            <a:ext cx="0" cy="35052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4142" name="Line 30"/>
          <p:cNvSpPr>
            <a:spLocks noChangeShapeType="1"/>
          </p:cNvSpPr>
          <p:nvPr/>
        </p:nvSpPr>
        <p:spPr bwMode="auto">
          <a:xfrm flipV="1">
            <a:off x="4953000" y="1905000"/>
            <a:ext cx="0" cy="3581400"/>
          </a:xfrm>
          <a:prstGeom prst="line">
            <a:avLst/>
          </a:prstGeom>
          <a:noFill/>
          <a:ln w="28575">
            <a:solidFill>
              <a:schemeClr val="accent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74143" name="Text Box 31"/>
          <p:cNvSpPr txBox="1">
            <a:spLocks noChangeArrowheads="1"/>
          </p:cNvSpPr>
          <p:nvPr/>
        </p:nvSpPr>
        <p:spPr bwMode="auto">
          <a:xfrm>
            <a:off x="1219200" y="1477963"/>
            <a:ext cx="811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LCL</a:t>
            </a:r>
          </a:p>
        </p:txBody>
      </p:sp>
      <p:sp>
        <p:nvSpPr>
          <p:cNvPr id="474144" name="Text Box 32"/>
          <p:cNvSpPr txBox="1">
            <a:spLocks noChangeArrowheads="1"/>
          </p:cNvSpPr>
          <p:nvPr/>
        </p:nvSpPr>
        <p:spPr bwMode="auto">
          <a:xfrm>
            <a:off x="7985125" y="1489075"/>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UCL</a:t>
            </a:r>
          </a:p>
        </p:txBody>
      </p:sp>
      <p:sp>
        <p:nvSpPr>
          <p:cNvPr id="474145" name="Text Box 33"/>
          <p:cNvSpPr txBox="1">
            <a:spLocks noChangeArrowheads="1"/>
          </p:cNvSpPr>
          <p:nvPr/>
        </p:nvSpPr>
        <p:spPr bwMode="auto">
          <a:xfrm>
            <a:off x="4747418" y="1563328"/>
            <a:ext cx="2182813" cy="466725"/>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Center of Spec</a:t>
            </a:r>
            <a:r>
              <a:rPr lang="en-US" sz="2400" b="1" u="none" dirty="0">
                <a:solidFill>
                  <a:schemeClr val="accent1"/>
                </a:solidFill>
                <a:latin typeface="Times New Roman" pitchFamily="18" charset="0"/>
              </a:rPr>
              <a:t>.</a:t>
            </a:r>
          </a:p>
        </p:txBody>
      </p:sp>
      <p:sp>
        <p:nvSpPr>
          <p:cNvPr id="474147" name="Text Box 35"/>
          <p:cNvSpPr txBox="1">
            <a:spLocks noChangeArrowheads="1"/>
          </p:cNvSpPr>
          <p:nvPr/>
        </p:nvSpPr>
        <p:spPr bwMode="auto">
          <a:xfrm>
            <a:off x="5745957" y="2198361"/>
            <a:ext cx="2916237" cy="2308324"/>
          </a:xfrm>
          <a:prstGeom prst="rect">
            <a:avLst/>
          </a:prstGeom>
          <a:solidFill>
            <a:srgbClr val="FFFFC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b="1" i="1" dirty="0" smtClean="0">
                <a:solidFill>
                  <a:srgbClr val="FF0000"/>
                </a:solidFill>
                <a:effectLst>
                  <a:outerShdw blurRad="38100" dist="38100" dir="2700000" algn="tl">
                    <a:srgbClr val="000000">
                      <a:alpha val="43137"/>
                    </a:srgbClr>
                  </a:outerShdw>
                </a:effectLst>
                <a:latin typeface="Times New Roman" pitchFamily="18" charset="0"/>
              </a:rPr>
              <a:t>Later when we Lecture on Capability in Engineering Statistics we will see that b</a:t>
            </a:r>
            <a:r>
              <a:rPr lang="en-US" sz="1800" b="1" i="1" u="none" dirty="0" smtClean="0">
                <a:solidFill>
                  <a:srgbClr val="FF0000"/>
                </a:solidFill>
                <a:effectLst>
                  <a:outerShdw blurRad="38100" dist="38100" dir="2700000" algn="tl">
                    <a:srgbClr val="000000">
                      <a:alpha val="43137"/>
                    </a:srgbClr>
                  </a:outerShdw>
                </a:effectLst>
                <a:latin typeface="Times New Roman" pitchFamily="18" charset="0"/>
              </a:rPr>
              <a:t>y </a:t>
            </a:r>
            <a:r>
              <a:rPr lang="en-US" sz="1800" b="1" i="1" u="none" dirty="0">
                <a:solidFill>
                  <a:srgbClr val="FF0000"/>
                </a:solidFill>
                <a:effectLst>
                  <a:outerShdw blurRad="38100" dist="38100" dir="2700000" algn="tl">
                    <a:srgbClr val="000000">
                      <a:alpha val="43137"/>
                    </a:srgbClr>
                  </a:outerShdw>
                </a:effectLst>
                <a:latin typeface="Times New Roman" pitchFamily="18" charset="0"/>
              </a:rPr>
              <a:t>putting the specification limits on the chart we can see the distribution is not centered, but all the data is within the specifications.</a:t>
            </a:r>
            <a:endParaRPr lang="en-US" sz="1800" b="1" i="1" dirty="0">
              <a:solidFill>
                <a:srgbClr val="FF0000"/>
              </a:solidFill>
              <a:effectLst>
                <a:outerShdw blurRad="38100" dist="38100" dir="2700000" algn="tl">
                  <a:srgbClr val="000000">
                    <a:alpha val="43137"/>
                  </a:srgbClr>
                </a:outerShdw>
              </a:effectLst>
              <a:latin typeface="Times New Roman" pitchFamily="18" charset="0"/>
            </a:endParaRPr>
          </a:p>
        </p:txBody>
      </p:sp>
      <p:pic>
        <p:nvPicPr>
          <p:cNvPr id="36"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6822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anose="02020603050405020304" pitchFamily="18" charset="0"/>
                <a:cs typeface="Times New Roman" panose="02020603050405020304" pitchFamily="18" charset="0"/>
              </a:rPr>
              <a:t>Creating a Histogram</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1D242085-BE55-4E08-A784-6A7BCC696146}" type="slidenum">
              <a:rPr lang="en-US" smtClean="0"/>
              <a:t>13</a:t>
            </a:fld>
            <a:endParaRPr lang="en-US" dirty="0"/>
          </a:p>
        </p:txBody>
      </p:sp>
      <p:sp>
        <p:nvSpPr>
          <p:cNvPr id="4" name="TextBox 3"/>
          <p:cNvSpPr txBox="1"/>
          <p:nvPr/>
        </p:nvSpPr>
        <p:spPr>
          <a:xfrm>
            <a:off x="457200" y="990600"/>
            <a:ext cx="8229600" cy="1661993"/>
          </a:xfrm>
          <a:prstGeom prst="rect">
            <a:avLst/>
          </a:prstGeom>
          <a:noFill/>
        </p:spPr>
        <p:txBody>
          <a:bodyPr wrap="square" rtlCol="0">
            <a:spAutoFit/>
          </a:bodyPr>
          <a:lstStyle/>
          <a:p>
            <a:r>
              <a:rPr lang="en-US" b="1" dirty="0" smtClean="0">
                <a:solidFill>
                  <a:srgbClr val="FF0000"/>
                </a:solidFill>
                <a:latin typeface="Times New Roman" pitchFamily="18" charset="0"/>
                <a:cs typeface="Times New Roman" pitchFamily="18" charset="0"/>
              </a:rPr>
              <a:t>If creating a paper chart versus using Microsoft Excel, which is used in the MECH 2270 Course, and is an industry standard!</a:t>
            </a:r>
          </a:p>
          <a:p>
            <a:endParaRPr lang="en-US" sz="800" i="1" dirty="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The first question usually asked is how many bars should I use and the answer will depend more on the text you use then any mathematical solution? The Juran Handbook suggest in table 23.8 “Number of cells in frequency distribution”:</a:t>
            </a:r>
          </a:p>
        </p:txBody>
      </p:sp>
      <p:graphicFrame>
        <p:nvGraphicFramePr>
          <p:cNvPr id="5" name="Table 4"/>
          <p:cNvGraphicFramePr>
            <a:graphicFrameLocks noGrp="1"/>
          </p:cNvGraphicFramePr>
          <p:nvPr>
            <p:extLst>
              <p:ext uri="{D42A27DB-BD31-4B8C-83A1-F6EECF244321}">
                <p14:modId xmlns:p14="http://schemas.microsoft.com/office/powerpoint/2010/main" val="4248892944"/>
              </p:ext>
            </p:extLst>
          </p:nvPr>
        </p:nvGraphicFramePr>
        <p:xfrm>
          <a:off x="628851" y="3168654"/>
          <a:ext cx="3581400" cy="2689986"/>
        </p:xfrm>
        <a:graphic>
          <a:graphicData uri="http://schemas.openxmlformats.org/drawingml/2006/table">
            <a:tbl>
              <a:tblPr firstRow="1" bandRow="1">
                <a:tableStyleId>{5C22544A-7EE6-4342-B048-85BDC9FD1C3A}</a:tableStyleId>
              </a:tblPr>
              <a:tblGrid>
                <a:gridCol w="1696454"/>
                <a:gridCol w="1884946"/>
              </a:tblGrid>
              <a:tr h="561612">
                <a:tc>
                  <a:txBody>
                    <a:bodyPr/>
                    <a:lstStyle/>
                    <a:p>
                      <a:pPr algn="ctr"/>
                      <a:r>
                        <a:rPr lang="en-US" sz="1600" dirty="0" smtClean="0">
                          <a:latin typeface="Times New Roman" pitchFamily="18" charset="0"/>
                          <a:cs typeface="Times New Roman" pitchFamily="18" charset="0"/>
                        </a:rPr>
                        <a:t>Number of observations</a:t>
                      </a:r>
                      <a:endParaRPr lang="en-US" sz="1600" dirty="0">
                        <a:latin typeface="Times New Roman" pitchFamily="18" charset="0"/>
                        <a:cs typeface="Times New Roman" pitchFamily="18" charset="0"/>
                      </a:endParaRPr>
                    </a:p>
                  </a:txBody>
                  <a:tcPr/>
                </a:tc>
                <a:tc>
                  <a:txBody>
                    <a:bodyPr/>
                    <a:lstStyle/>
                    <a:p>
                      <a:r>
                        <a:rPr lang="en-US" sz="1600" dirty="0" smtClean="0">
                          <a:latin typeface="Times New Roman" pitchFamily="18" charset="0"/>
                          <a:cs typeface="Times New Roman" pitchFamily="18" charset="0"/>
                        </a:rPr>
                        <a:t>Recommended number of cells</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20-50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6</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51-100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7</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101-200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8</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201-500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9</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501-1000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10</a:t>
                      </a:r>
                      <a:endParaRPr lang="en-US" sz="1600" dirty="0">
                        <a:latin typeface="Times New Roman" pitchFamily="18" charset="0"/>
                        <a:cs typeface="Times New Roman" pitchFamily="18" charset="0"/>
                      </a:endParaRPr>
                    </a:p>
                  </a:txBody>
                  <a:tcPr/>
                </a:tc>
              </a:tr>
              <a:tr h="351811">
                <a:tc>
                  <a:txBody>
                    <a:bodyPr/>
                    <a:lstStyle/>
                    <a:p>
                      <a:pPr algn="ctr"/>
                      <a:r>
                        <a:rPr lang="en-US" sz="1600" dirty="0" smtClean="0">
                          <a:latin typeface="Times New Roman" pitchFamily="18" charset="0"/>
                          <a:cs typeface="Times New Roman" pitchFamily="18" charset="0"/>
                        </a:rPr>
                        <a:t>Over 1000</a:t>
                      </a:r>
                      <a:endParaRPr lang="en-US" sz="1600" dirty="0">
                        <a:latin typeface="Times New Roman" pitchFamily="18" charset="0"/>
                        <a:cs typeface="Times New Roman" pitchFamily="18" charset="0"/>
                      </a:endParaRPr>
                    </a:p>
                  </a:txBody>
                  <a:tcPr/>
                </a:tc>
                <a:tc>
                  <a:txBody>
                    <a:bodyPr/>
                    <a:lstStyle/>
                    <a:p>
                      <a:pPr algn="ctr"/>
                      <a:r>
                        <a:rPr lang="en-US" sz="1600" dirty="0" smtClean="0">
                          <a:latin typeface="Times New Roman" pitchFamily="18" charset="0"/>
                          <a:cs typeface="Times New Roman" pitchFamily="18" charset="0"/>
                        </a:rPr>
                        <a:t>11 to 20</a:t>
                      </a:r>
                      <a:endParaRPr lang="en-US" sz="1600" dirty="0">
                        <a:latin typeface="Times New Roman" pitchFamily="18" charset="0"/>
                        <a:cs typeface="Times New Roman" pitchFamily="18" charset="0"/>
                      </a:endParaRPr>
                    </a:p>
                  </a:txBody>
                  <a:tcPr/>
                </a:tc>
              </a:tr>
            </a:tbl>
          </a:graphicData>
        </a:graphic>
      </p:graphicFrame>
      <p:sp>
        <p:nvSpPr>
          <p:cNvPr id="6" name="TextBox 5"/>
          <p:cNvSpPr txBox="1"/>
          <p:nvPr/>
        </p:nvSpPr>
        <p:spPr>
          <a:xfrm>
            <a:off x="4649002" y="3206184"/>
            <a:ext cx="3866348" cy="2723823"/>
          </a:xfrm>
          <a:prstGeom prst="rect">
            <a:avLst/>
          </a:prstGeom>
          <a:solidFill>
            <a:srgbClr val="FFFFCC"/>
          </a:solidFill>
          <a:ln>
            <a:solidFill>
              <a:srgbClr val="FF0000"/>
            </a:solidFill>
          </a:ln>
        </p:spPr>
        <p:txBody>
          <a:bodyPr wrap="square" rtlCol="0">
            <a:spAutoFit/>
          </a:bodyPr>
          <a:lstStyle/>
          <a:p>
            <a:r>
              <a:rPr lang="en-US" sz="20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What’s most important here is consistency so that comparing Histograms over time is not biased by inconsistent visual differences by switching number of cells.</a:t>
            </a:r>
          </a:p>
          <a:p>
            <a:endParaRPr lang="en-US" sz="11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2000" b="1"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Describe</a:t>
            </a:r>
            <a:r>
              <a:rPr lang="en-US" sz="20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how do it in a Operational Definition or Work Instruction…</a:t>
            </a:r>
            <a:endParaRPr lang="en-US" sz="20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4350" y="6727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7210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idx="4294967295"/>
          </p:nvPr>
        </p:nvSpPr>
        <p:spPr>
          <a:xfrm>
            <a:off x="457200" y="182563"/>
            <a:ext cx="8229600" cy="1003786"/>
          </a:xfrm>
        </p:spPr>
        <p:txBody>
          <a:bodyPr>
            <a:normAutofit/>
          </a:bodyPr>
          <a:lstStyle/>
          <a:p>
            <a:pPr algn="l"/>
            <a:r>
              <a:rPr lang="en-US" sz="3600" dirty="0">
                <a:latin typeface="Times New Roman" pitchFamily="18" charset="0"/>
                <a:cs typeface="Times New Roman" pitchFamily="18" charset="0"/>
              </a:rPr>
              <a:t>Figure 13-16   </a:t>
            </a:r>
            <a:r>
              <a:rPr lang="en-US" sz="3600" b="0" dirty="0">
                <a:latin typeface="Times New Roman" pitchFamily="18" charset="0"/>
                <a:cs typeface="Times New Roman" pitchFamily="18" charset="0"/>
              </a:rPr>
              <a:t>Histogram Cell Description</a:t>
            </a:r>
            <a:endParaRPr lang="en-US" sz="3600" dirty="0">
              <a:latin typeface="Times New Roman" pitchFamily="18" charset="0"/>
              <a:cs typeface="Times New Roman" pitchFamily="18" charset="0"/>
            </a:endParaRPr>
          </a:p>
        </p:txBody>
      </p:sp>
      <p:pic>
        <p:nvPicPr>
          <p:cNvPr id="262147" name="Picture 3" descr="FG13_016_013500510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295400"/>
            <a:ext cx="4548672" cy="46482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45576"/>
            <a:ext cx="2133600" cy="365125"/>
          </a:xfrm>
        </p:spPr>
        <p:txBody>
          <a:bodyPr/>
          <a:lstStyle/>
          <a:p>
            <a:fld id="{1D242085-BE55-4E08-A784-6A7BCC696146}" type="slidenum">
              <a:rPr lang="en-US" smtClean="0"/>
              <a:t>14</a:t>
            </a:fld>
            <a:endParaRPr lang="en-US" dirty="0"/>
          </a:p>
        </p:txBody>
      </p:sp>
      <p:sp>
        <p:nvSpPr>
          <p:cNvPr id="3" name="TextBox 2"/>
          <p:cNvSpPr txBox="1"/>
          <p:nvPr/>
        </p:nvSpPr>
        <p:spPr>
          <a:xfrm>
            <a:off x="5234472" y="1806125"/>
            <a:ext cx="3452328" cy="3416320"/>
          </a:xfrm>
          <a:prstGeom prst="rect">
            <a:avLst/>
          </a:prstGeom>
          <a:noFill/>
        </p:spPr>
        <p:txBody>
          <a:bodyPr wrap="square" rtlCol="0">
            <a:spAutoFit/>
          </a:bodyPr>
          <a:lstStyle/>
          <a:p>
            <a:r>
              <a:rPr lang="en-US" sz="2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 cell terminology</a:t>
            </a:r>
            <a:r>
              <a:rPr lang="en-US" sz="2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r>
              <a:rPr lang="en-US" sz="2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Each cell is like a bucket and the cell boundary describes what fits in that bucket…</a:t>
            </a:r>
            <a:r>
              <a:rPr lang="en-US"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Changing the number of bars will affect the bucket size, midpoints, etc. affecting the shape of the histogram.</a:t>
            </a:r>
            <a:endParaRPr lang="en-US"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90125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37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idx="4294967295"/>
          </p:nvPr>
        </p:nvSpPr>
        <p:spPr>
          <a:xfrm>
            <a:off x="457200" y="182563"/>
            <a:ext cx="8305800" cy="1112837"/>
          </a:xfrm>
        </p:spPr>
        <p:txBody>
          <a:bodyPr>
            <a:noAutofit/>
          </a:bodyPr>
          <a:lstStyle/>
          <a:p>
            <a:pPr algn="l"/>
            <a:r>
              <a:rPr lang="en-US" sz="3600" dirty="0">
                <a:latin typeface="Times New Roman" pitchFamily="18" charset="0"/>
                <a:cs typeface="Times New Roman" pitchFamily="18" charset="0"/>
              </a:rPr>
              <a:t>Figure 13-15   </a:t>
            </a:r>
            <a:r>
              <a:rPr lang="en-US" sz="3600" b="0" dirty="0">
                <a:latin typeface="Times New Roman" pitchFamily="18" charset="0"/>
                <a:cs typeface="Times New Roman" pitchFamily="18" charset="0"/>
              </a:rPr>
              <a:t>Tally Sheet for Thickness of Clutch Plate</a:t>
            </a:r>
            <a:endParaRPr lang="en-US" sz="3600" dirty="0">
              <a:latin typeface="Times New Roman" pitchFamily="18" charset="0"/>
              <a:cs typeface="Times New Roman" pitchFamily="18" charset="0"/>
            </a:endParaRPr>
          </a:p>
        </p:txBody>
      </p:sp>
      <p:pic>
        <p:nvPicPr>
          <p:cNvPr id="261123" name="Picture 3" descr="FG13_015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600199"/>
            <a:ext cx="4515913" cy="39720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791200"/>
            <a:ext cx="2133600" cy="365125"/>
          </a:xfrm>
        </p:spPr>
        <p:txBody>
          <a:bodyPr/>
          <a:lstStyle/>
          <a:p>
            <a:fld id="{1D242085-BE55-4E08-A784-6A7BCC696146}" type="slidenum">
              <a:rPr lang="en-US" smtClean="0"/>
              <a:t>15</a:t>
            </a:fld>
            <a:endParaRPr lang="en-US" dirty="0"/>
          </a:p>
        </p:txBody>
      </p:sp>
      <p:sp>
        <p:nvSpPr>
          <p:cNvPr id="3" name="TextBox 2"/>
          <p:cNvSpPr txBox="1"/>
          <p:nvPr/>
        </p:nvSpPr>
        <p:spPr>
          <a:xfrm>
            <a:off x="5277912" y="762000"/>
            <a:ext cx="3317447" cy="2246769"/>
          </a:xfrm>
          <a:prstGeom prst="rect">
            <a:avLst/>
          </a:prstGeom>
          <a:solidFill>
            <a:srgbClr val="FFFFCC"/>
          </a:solidFill>
          <a:ln>
            <a:solidFill>
              <a:srgbClr val="FF0000"/>
            </a:solidFill>
          </a:ln>
        </p:spPr>
        <p:txBody>
          <a:bodyPr wrap="square" rtlCol="0">
            <a:spAutoFit/>
          </a:bodyPr>
          <a:lstStyle/>
          <a:p>
            <a:r>
              <a:rPr lang="en-US" sz="2000" b="1" dirty="0" smtClean="0">
                <a:solidFill>
                  <a:srgbClr val="002060"/>
                </a:solidFill>
                <a:latin typeface="Times New Roman" panose="02020603050405020304" pitchFamily="18" charset="0"/>
                <a:cs typeface="Times New Roman" panose="02020603050405020304" pitchFamily="18" charset="0"/>
              </a:rPr>
              <a:t>The example given in the text gives a picture that rotated counter clock wise would look like a histogram, but this method is really time consuming and there is a better way…</a:t>
            </a:r>
            <a:endParaRPr lang="en-US" sz="2000" b="1" dirty="0">
              <a:solidFill>
                <a:srgbClr val="002060"/>
              </a:solidFill>
              <a:latin typeface="Times New Roman" panose="02020603050405020304" pitchFamily="18" charset="0"/>
              <a:cs typeface="Times New Roman" panose="02020603050405020304" pitchFamily="18" charset="0"/>
            </a:endParaRPr>
          </a:p>
        </p:txBody>
      </p:sp>
      <p:pic>
        <p:nvPicPr>
          <p:cNvPr id="7" name="Picture 3" descr="FG13_015_013500510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200000">
            <a:off x="5661734" y="3323057"/>
            <a:ext cx="2549742" cy="2242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659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idx="4294967295"/>
          </p:nvPr>
        </p:nvSpPr>
        <p:spPr>
          <a:xfrm>
            <a:off x="419100" y="152400"/>
            <a:ext cx="8305800" cy="1112837"/>
          </a:xfrm>
        </p:spPr>
        <p:txBody>
          <a:bodyPr>
            <a:noAutofit/>
          </a:bodyPr>
          <a:lstStyle/>
          <a:p>
            <a:pPr algn="l"/>
            <a:r>
              <a:rPr lang="en-US" sz="3600" dirty="0">
                <a:latin typeface="Times New Roman" pitchFamily="18" charset="0"/>
                <a:cs typeface="Times New Roman" pitchFamily="18" charset="0"/>
              </a:rPr>
              <a:t>Figure 13-17   </a:t>
            </a:r>
            <a:r>
              <a:rPr lang="en-US" sz="3600" b="0" dirty="0">
                <a:latin typeface="Times New Roman" pitchFamily="18" charset="0"/>
                <a:cs typeface="Times New Roman" pitchFamily="18" charset="0"/>
              </a:rPr>
              <a:t>Clutch Plate Thickness Histogram</a:t>
            </a:r>
            <a:r>
              <a:rPr lang="en-US" sz="3600" dirty="0">
                <a:latin typeface="Times New Roman" pitchFamily="18" charset="0"/>
                <a:cs typeface="Times New Roman" pitchFamily="18" charset="0"/>
              </a:rPr>
              <a:t> </a:t>
            </a:r>
          </a:p>
        </p:txBody>
      </p:sp>
      <p:pic>
        <p:nvPicPr>
          <p:cNvPr id="263171" name="Picture 3" descr="FG13_017_013500510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 y="1352401"/>
            <a:ext cx="5153890" cy="443879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66"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FG13_016_01350051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240182">
            <a:off x="5292019" y="1353505"/>
            <a:ext cx="2163824" cy="295756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H="1">
            <a:off x="4648200" y="3886200"/>
            <a:ext cx="304800" cy="762000"/>
          </a:xfrm>
          <a:prstGeom prst="straightConnector1">
            <a:avLst/>
          </a:prstGeom>
          <a:ln w="2222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105400" y="4038600"/>
            <a:ext cx="228600" cy="6096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638800" y="2590800"/>
            <a:ext cx="228600" cy="6096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5105400" y="2819400"/>
            <a:ext cx="228600" cy="609600"/>
          </a:xfrm>
          <a:prstGeom prst="straightConnector1">
            <a:avLst/>
          </a:prstGeom>
          <a:ln w="2222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833311" y="3276600"/>
            <a:ext cx="228600" cy="609600"/>
          </a:xfrm>
          <a:prstGeom prst="straightConnector1">
            <a:avLst/>
          </a:prstGeom>
          <a:ln w="2222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524500" y="4038600"/>
            <a:ext cx="228600" cy="600881"/>
          </a:xfrm>
          <a:prstGeom prst="straightConnector1">
            <a:avLst/>
          </a:prstGeom>
          <a:ln w="2222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570162">
            <a:off x="6769933" y="4114521"/>
            <a:ext cx="2092895" cy="1569660"/>
          </a:xfrm>
          <a:prstGeom prst="rect">
            <a:avLst/>
          </a:prstGeom>
          <a:solidFill>
            <a:srgbClr val="FFFFCC"/>
          </a:solidFill>
          <a:ln>
            <a:solidFill>
              <a:srgbClr val="FF0000"/>
            </a:solidFill>
          </a:ln>
        </p:spPr>
        <p:txBody>
          <a:bodyPr wrap="square" rtlCol="0">
            <a:spAutoFit/>
          </a:bodyPr>
          <a:lstStyle/>
          <a:p>
            <a:r>
              <a:rPr lang="en-US" sz="1600" b="1" dirty="0" smtClean="0">
                <a:solidFill>
                  <a:srgbClr val="FF0000"/>
                </a:solidFill>
                <a:latin typeface="Times New Roman" pitchFamily="18" charset="0"/>
                <a:cs typeface="Times New Roman" pitchFamily="18" charset="0"/>
              </a:rPr>
              <a:t>The last cell contains all measurements between 0.06306 &amp; 0.06335</a:t>
            </a:r>
          </a:p>
          <a:p>
            <a:r>
              <a:rPr lang="en-US" sz="1600" b="1" dirty="0" smtClean="0">
                <a:solidFill>
                  <a:srgbClr val="FF0000"/>
                </a:solidFill>
                <a:latin typeface="Times New Roman" pitchFamily="18" charset="0"/>
                <a:cs typeface="Times New Roman" pitchFamily="18" charset="0"/>
              </a:rPr>
              <a:t>The Cell midpoint is 0.0632</a:t>
            </a:r>
            <a:endParaRPr lang="en-US" sz="1600" b="1" dirty="0">
              <a:solidFill>
                <a:srgbClr val="FF0000"/>
              </a:solidFill>
              <a:latin typeface="Times New Roman" pitchFamily="18" charset="0"/>
              <a:cs typeface="Times New Roman" pitchFamily="18" charset="0"/>
            </a:endParaRPr>
          </a:p>
        </p:txBody>
      </p:sp>
      <p:sp>
        <p:nvSpPr>
          <p:cNvPr id="22" name="Slide Number Placeholder 21"/>
          <p:cNvSpPr>
            <a:spLocks noGrp="1"/>
          </p:cNvSpPr>
          <p:nvPr>
            <p:ph type="sldNum" sz="quarter" idx="12"/>
          </p:nvPr>
        </p:nvSpPr>
        <p:spPr>
          <a:xfrm>
            <a:off x="6553200" y="5912151"/>
            <a:ext cx="2133600" cy="365125"/>
          </a:xfrm>
        </p:spPr>
        <p:txBody>
          <a:bodyPr/>
          <a:lstStyle/>
          <a:p>
            <a:fld id="{1D242085-BE55-4E08-A784-6A7BCC696146}" type="slidenum">
              <a:rPr lang="en-US" smtClean="0"/>
              <a:t>16</a:t>
            </a:fld>
            <a:endParaRPr lang="en-US" dirty="0"/>
          </a:p>
        </p:txBody>
      </p:sp>
      <p:pic>
        <p:nvPicPr>
          <p:cNvPr id="14"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2782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153400" cy="961724"/>
          </a:xfrm>
        </p:spPr>
        <p:txBody>
          <a:bodyPr>
            <a:normAutofit/>
          </a:bodyPr>
          <a:lstStyle/>
          <a:p>
            <a:r>
              <a:rPr lang="en-US" sz="3600" dirty="0" smtClean="0">
                <a:latin typeface="Times New Roman" pitchFamily="18" charset="0"/>
                <a:cs typeface="Times New Roman" pitchFamily="18" charset="0"/>
              </a:rPr>
              <a:t>Determining Width of Class Interval </a:t>
            </a:r>
            <a:endParaRPr lang="en-US" sz="36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1D242085-BE55-4E08-A784-6A7BCC696146}" type="slidenum">
              <a:rPr lang="en-US" smtClean="0"/>
              <a:t>17</a:t>
            </a:fld>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359092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29213">
            <a:off x="1967639" y="950021"/>
            <a:ext cx="2617518" cy="5814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495800" y="1045359"/>
            <a:ext cx="4495800" cy="5355312"/>
          </a:xfrm>
          <a:prstGeom prst="rect">
            <a:avLst/>
          </a:prstGeom>
          <a:solidFill>
            <a:schemeClr val="bg1"/>
          </a:solidFill>
          <a:ln>
            <a:solidFill>
              <a:srgbClr val="FF0000"/>
            </a:solidFill>
          </a:ln>
        </p:spPr>
        <p:txBody>
          <a:bodyPr wrap="square" rtlCol="0">
            <a:spAutoFit/>
          </a:bodyPr>
          <a:lstStyle/>
          <a:p>
            <a:r>
              <a:rPr lang="en-US" b="1" dirty="0">
                <a:latin typeface="Times New Roman" pitchFamily="18" charset="0"/>
                <a:cs typeface="Times New Roman" pitchFamily="18" charset="0"/>
              </a:rPr>
              <a:t>Taking a page from our </a:t>
            </a:r>
            <a:r>
              <a:rPr lang="en-US" b="1" dirty="0" smtClean="0">
                <a:latin typeface="Times New Roman" pitchFamily="18" charset="0"/>
                <a:cs typeface="Times New Roman" pitchFamily="18" charset="0"/>
              </a:rPr>
              <a:t>MECH 2700 </a:t>
            </a:r>
            <a:r>
              <a:rPr lang="en-US" b="1" dirty="0">
                <a:latin typeface="Times New Roman" pitchFamily="18" charset="0"/>
                <a:cs typeface="Times New Roman" pitchFamily="18" charset="0"/>
              </a:rPr>
              <a:t>Applied Statistics text and how we do it…</a:t>
            </a:r>
          </a:p>
          <a:p>
            <a:endParaRPr lang="en-US" sz="1200" dirty="0">
              <a:latin typeface="Times New Roman" pitchFamily="18" charset="0"/>
              <a:cs typeface="Times New Roman" pitchFamily="18" charset="0"/>
            </a:endParaRPr>
          </a:p>
          <a:p>
            <a:r>
              <a:rPr lang="en-US" dirty="0">
                <a:latin typeface="Times New Roman" pitchFamily="18" charset="0"/>
                <a:cs typeface="Times New Roman" pitchFamily="18" charset="0"/>
              </a:rPr>
              <a:t>We have a data base of fish lengths in mm we with to display as a Histogram.</a:t>
            </a:r>
          </a:p>
          <a:p>
            <a:endParaRPr lang="en-US" sz="1200" dirty="0">
              <a:latin typeface="Times New Roman" pitchFamily="18" charset="0"/>
              <a:cs typeface="Times New Roman" pitchFamily="18" charset="0"/>
            </a:endParaRPr>
          </a:p>
          <a:p>
            <a:r>
              <a:rPr lang="en-US" dirty="0">
                <a:latin typeface="Times New Roman" pitchFamily="18" charset="0"/>
                <a:cs typeface="Times New Roman" pitchFamily="18" charset="0"/>
              </a:rPr>
              <a:t>First we need to sort the data </a:t>
            </a:r>
            <a:r>
              <a:rPr lang="en-US" dirty="0" smtClean="0">
                <a:latin typeface="Times New Roman" pitchFamily="18" charset="0"/>
                <a:cs typeface="Times New Roman" pitchFamily="18" charset="0"/>
              </a:rPr>
              <a:t>fro smallest to largest and </a:t>
            </a:r>
            <a:r>
              <a:rPr lang="en-US" dirty="0">
                <a:latin typeface="Times New Roman" pitchFamily="18" charset="0"/>
                <a:cs typeface="Times New Roman" pitchFamily="18" charset="0"/>
              </a:rPr>
              <a:t>find it measures from 292mm to 457mm</a:t>
            </a:r>
          </a:p>
          <a:p>
            <a:endParaRPr lang="en-US" sz="1200" dirty="0">
              <a:latin typeface="Times New Roman" pitchFamily="18" charset="0"/>
              <a:cs typeface="Times New Roman" pitchFamily="18" charset="0"/>
            </a:endParaRPr>
          </a:p>
          <a:p>
            <a:r>
              <a:rPr lang="en-US" dirty="0">
                <a:latin typeface="Times New Roman" pitchFamily="18" charset="0"/>
                <a:cs typeface="Times New Roman" pitchFamily="18" charset="0"/>
              </a:rPr>
              <a:t>The Range of this data is 457-292=165mm</a:t>
            </a:r>
          </a:p>
          <a:p>
            <a:endParaRPr lang="en-US" sz="1200" dirty="0">
              <a:latin typeface="Times New Roman" pitchFamily="18" charset="0"/>
              <a:cs typeface="Times New Roman" pitchFamily="18" charset="0"/>
            </a:endParaRPr>
          </a:p>
          <a:p>
            <a:r>
              <a:rPr lang="en-US" b="1" i="1" dirty="0">
                <a:latin typeface="Times New Roman" pitchFamily="18" charset="0"/>
                <a:cs typeface="Times New Roman" pitchFamily="18" charset="0"/>
              </a:rPr>
              <a:t>165 bars is way to many bars but 5, 6 </a:t>
            </a:r>
            <a:r>
              <a:rPr lang="en-US" b="1" i="1" dirty="0" smtClean="0">
                <a:latin typeface="Times New Roman" pitchFamily="18" charset="0"/>
                <a:cs typeface="Times New Roman" pitchFamily="18" charset="0"/>
              </a:rPr>
              <a:t>or 7 </a:t>
            </a:r>
            <a:r>
              <a:rPr lang="en-US" b="1" i="1" dirty="0">
                <a:latin typeface="Times New Roman" pitchFamily="18" charset="0"/>
                <a:cs typeface="Times New Roman" pitchFamily="18" charset="0"/>
              </a:rPr>
              <a:t>bars will give us a good Histogram to display our data…</a:t>
            </a:r>
          </a:p>
          <a:p>
            <a:endParaRPr lang="en-US" sz="1200" dirty="0">
              <a:latin typeface="Times New Roman" pitchFamily="18" charset="0"/>
              <a:cs typeface="Times New Roman" pitchFamily="18" charset="0"/>
            </a:endParaRPr>
          </a:p>
          <a:p>
            <a:r>
              <a:rPr lang="en-US" b="1" dirty="0">
                <a:latin typeface="Times New Roman" pitchFamily="18" charset="0"/>
                <a:cs typeface="Times New Roman" pitchFamily="18" charset="0"/>
              </a:rPr>
              <a:t>Choosing 6 bars we divide 165/6=27.5</a:t>
            </a:r>
          </a:p>
          <a:p>
            <a:pPr marL="679450" indent="-217488">
              <a:buFont typeface="Arial" pitchFamily="34" charset="0"/>
              <a:buChar char="•"/>
            </a:pPr>
            <a:r>
              <a:rPr lang="en-US" b="1" i="1" dirty="0">
                <a:latin typeface="Times New Roman" pitchFamily="18" charset="0"/>
                <a:cs typeface="Times New Roman" pitchFamily="18" charset="0"/>
              </a:rPr>
              <a:t>Rounding up we get 28.</a:t>
            </a:r>
          </a:p>
          <a:p>
            <a:pPr marL="461962"/>
            <a:endParaRPr lang="en-US" sz="1200" b="1" i="1" dirty="0">
              <a:latin typeface="Times New Roman" pitchFamily="18" charset="0"/>
              <a:cs typeface="Times New Roman" pitchFamily="18" charset="0"/>
            </a:endParaRPr>
          </a:p>
          <a:p>
            <a:pPr marL="679450" indent="-217488">
              <a:buFont typeface="Arial" pitchFamily="34" charset="0"/>
              <a:buChar char="•"/>
            </a:pPr>
            <a:r>
              <a:rPr lang="en-US" b="1" i="1" dirty="0">
                <a:latin typeface="Times New Roman" pitchFamily="18" charset="0"/>
                <a:cs typeface="Times New Roman" pitchFamily="18" charset="0"/>
              </a:rPr>
              <a:t>Starting with 292 &amp; adding 28 we create our intervals…</a:t>
            </a:r>
          </a:p>
        </p:txBody>
      </p:sp>
      <p:cxnSp>
        <p:nvCxnSpPr>
          <p:cNvPr id="7" name="Straight Arrow Connector 6"/>
          <p:cNvCxnSpPr/>
          <p:nvPr/>
        </p:nvCxnSpPr>
        <p:spPr>
          <a:xfrm>
            <a:off x="1600200" y="961724"/>
            <a:ext cx="609600" cy="76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051129" y="6400671"/>
            <a:ext cx="644542" cy="10876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459146">
            <a:off x="68482" y="6118303"/>
            <a:ext cx="1272549" cy="307777"/>
          </a:xfrm>
          <a:prstGeom prst="rect">
            <a:avLst/>
          </a:prstGeom>
          <a:noFill/>
        </p:spPr>
        <p:txBody>
          <a:bodyPr wrap="square" rtlCol="0">
            <a:spAutoFit/>
          </a:bodyPr>
          <a:lstStyle/>
          <a:p>
            <a:r>
              <a:rPr lang="en-US" sz="1400" dirty="0" smtClean="0">
                <a:solidFill>
                  <a:srgbClr val="FF0000"/>
                </a:solidFill>
                <a:latin typeface="Times New Roman" pitchFamily="18" charset="0"/>
                <a:cs typeface="Times New Roman" pitchFamily="18" charset="0"/>
              </a:rPr>
              <a:t>Max Range</a:t>
            </a:r>
            <a:endParaRPr lang="en-US" sz="1400" dirty="0">
              <a:solidFill>
                <a:srgbClr val="FF0000"/>
              </a:solidFill>
              <a:latin typeface="Times New Roman" pitchFamily="18" charset="0"/>
              <a:cs typeface="Times New Roman" pitchFamily="18" charset="0"/>
            </a:endParaRPr>
          </a:p>
        </p:txBody>
      </p:sp>
      <p:sp>
        <p:nvSpPr>
          <p:cNvPr id="12" name="TextBox 11"/>
          <p:cNvSpPr txBox="1"/>
          <p:nvPr/>
        </p:nvSpPr>
        <p:spPr>
          <a:xfrm rot="459146">
            <a:off x="669002" y="706870"/>
            <a:ext cx="1408797" cy="307777"/>
          </a:xfrm>
          <a:prstGeom prst="rect">
            <a:avLst/>
          </a:prstGeom>
          <a:noFill/>
        </p:spPr>
        <p:txBody>
          <a:bodyPr wrap="square" rtlCol="0">
            <a:spAutoFit/>
          </a:bodyPr>
          <a:lstStyle/>
          <a:p>
            <a:r>
              <a:rPr lang="en-US" sz="1400" dirty="0" smtClean="0">
                <a:solidFill>
                  <a:srgbClr val="FF0000"/>
                </a:solidFill>
                <a:latin typeface="Times New Roman" pitchFamily="18" charset="0"/>
                <a:cs typeface="Times New Roman" pitchFamily="18" charset="0"/>
              </a:rPr>
              <a:t>Min Range</a:t>
            </a:r>
            <a:endParaRPr lang="en-US" sz="1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93438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8037" y="571"/>
            <a:ext cx="8229600" cy="990600"/>
          </a:xfrm>
        </p:spPr>
        <p:txBody>
          <a:bodyPr>
            <a:normAutofit/>
          </a:bodyPr>
          <a:lstStyle/>
          <a:p>
            <a:r>
              <a:rPr lang="en-US" sz="3600" dirty="0" smtClean="0">
                <a:latin typeface="Times New Roman" pitchFamily="18" charset="0"/>
                <a:cs typeface="Times New Roman" pitchFamily="18" charset="0"/>
              </a:rPr>
              <a:t>Determining Width of Class Interval </a:t>
            </a:r>
            <a:endParaRPr lang="en-US" sz="36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1D242085-BE55-4E08-A784-6A7BCC696146}" type="slidenum">
              <a:rPr lang="en-US" smtClean="0"/>
              <a:t>18</a:t>
            </a:fld>
            <a:endParaRPr lang="en-US" dirty="0"/>
          </a:p>
        </p:txBody>
      </p:sp>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877174"/>
            <a:ext cx="2667000" cy="5557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34301" y="917644"/>
            <a:ext cx="4038600" cy="5632311"/>
          </a:xfrm>
          <a:prstGeom prst="rect">
            <a:avLst/>
          </a:prstGeom>
          <a:noFill/>
          <a:ln w="19050">
            <a:solidFill>
              <a:srgbClr val="FF0000"/>
            </a:solidFill>
          </a:ln>
        </p:spPr>
        <p:txBody>
          <a:bodyPr wrap="square" rtlCol="0">
            <a:spAutoFit/>
          </a:bodyPr>
          <a:lstStyle/>
          <a:p>
            <a:r>
              <a:rPr lang="en-US" dirty="0" smtClean="0">
                <a:latin typeface="Times New Roman" pitchFamily="18" charset="0"/>
                <a:cs typeface="Times New Roman" pitchFamily="18" charset="0"/>
              </a:rPr>
              <a:t>Note: As you are creating buckets or bars to hold your data you could start with 290, but we will use the 292…</a:t>
            </a:r>
          </a:p>
          <a:p>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Starting with 292 &amp; adding 28 we create our intervals until we pass 457 and we get…</a:t>
            </a:r>
          </a:p>
          <a:p>
            <a:pPr marL="1030288"/>
            <a:r>
              <a:rPr lang="en-US" dirty="0" smtClean="0">
                <a:latin typeface="Times New Roman" pitchFamily="18" charset="0"/>
                <a:cs typeface="Times New Roman" pitchFamily="18" charset="0"/>
              </a:rPr>
              <a:t>292 - 319</a:t>
            </a:r>
          </a:p>
          <a:p>
            <a:pPr marL="1030288"/>
            <a:r>
              <a:rPr lang="en-US" dirty="0" smtClean="0">
                <a:latin typeface="Times New Roman" pitchFamily="18" charset="0"/>
                <a:cs typeface="Times New Roman" pitchFamily="18" charset="0"/>
              </a:rPr>
              <a:t>320 - 347</a:t>
            </a:r>
          </a:p>
          <a:p>
            <a:pPr marL="1030288"/>
            <a:r>
              <a:rPr lang="en-US" dirty="0" smtClean="0">
                <a:latin typeface="Times New Roman" pitchFamily="18" charset="0"/>
                <a:cs typeface="Times New Roman" pitchFamily="18" charset="0"/>
              </a:rPr>
              <a:t>348 - 375</a:t>
            </a:r>
          </a:p>
          <a:p>
            <a:pPr marL="1030288"/>
            <a:r>
              <a:rPr lang="en-US" dirty="0" smtClean="0">
                <a:latin typeface="Times New Roman" pitchFamily="18" charset="0"/>
                <a:cs typeface="Times New Roman" pitchFamily="18" charset="0"/>
              </a:rPr>
              <a:t>376 - 403</a:t>
            </a:r>
          </a:p>
          <a:p>
            <a:pPr marL="1030288"/>
            <a:r>
              <a:rPr lang="en-US" dirty="0" smtClean="0">
                <a:latin typeface="Times New Roman" pitchFamily="18" charset="0"/>
                <a:cs typeface="Times New Roman" pitchFamily="18" charset="0"/>
              </a:rPr>
              <a:t>404 - 431</a:t>
            </a:r>
          </a:p>
          <a:p>
            <a:pPr marL="1030288"/>
            <a:r>
              <a:rPr lang="en-US" dirty="0" smtClean="0">
                <a:latin typeface="Times New Roman" pitchFamily="18" charset="0"/>
                <a:cs typeface="Times New Roman" pitchFamily="18" charset="0"/>
              </a:rPr>
              <a:t>432 - 459</a:t>
            </a:r>
          </a:p>
          <a:p>
            <a:pPr marL="1030288"/>
            <a:r>
              <a:rPr lang="en-US" dirty="0" smtClean="0">
                <a:latin typeface="Times New Roman" pitchFamily="18" charset="0"/>
                <a:cs typeface="Times New Roman" pitchFamily="18" charset="0"/>
              </a:rPr>
              <a:t>460</a:t>
            </a:r>
          </a:p>
          <a:p>
            <a:pPr marL="1030288"/>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Then we create our by subtracting 1 from the next number or 320 as our lengths are in whole numbers. </a:t>
            </a:r>
            <a:r>
              <a:rPr lang="en-US" i="1" dirty="0" smtClean="0">
                <a:latin typeface="Times New Roman" pitchFamily="18" charset="0"/>
                <a:cs typeface="Times New Roman" pitchFamily="18" charset="0"/>
              </a:rPr>
              <a:t>If we had 1 decimal we would use 319.9 or 2 decimals  319.99, etc.</a:t>
            </a:r>
            <a:endParaRPr lang="en-US" i="1" dirty="0">
              <a:latin typeface="Times New Roman" pitchFamily="18" charset="0"/>
              <a:cs typeface="Times New Roman" pitchFamily="18" charset="0"/>
            </a:endParaRPr>
          </a:p>
        </p:txBody>
      </p:sp>
      <p:sp>
        <p:nvSpPr>
          <p:cNvPr id="7" name="Left Brace 6"/>
          <p:cNvSpPr/>
          <p:nvPr/>
        </p:nvSpPr>
        <p:spPr>
          <a:xfrm>
            <a:off x="5334000" y="2971800"/>
            <a:ext cx="228600" cy="1524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Arrow Connector 8"/>
          <p:cNvCxnSpPr/>
          <p:nvPr/>
        </p:nvCxnSpPr>
        <p:spPr>
          <a:xfrm>
            <a:off x="4800600" y="2895600"/>
            <a:ext cx="533400" cy="8382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ight Brace 10"/>
          <p:cNvSpPr/>
          <p:nvPr/>
        </p:nvSpPr>
        <p:spPr>
          <a:xfrm>
            <a:off x="6553601" y="2971800"/>
            <a:ext cx="304399"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3" name="Straight Arrow Connector 12"/>
          <p:cNvCxnSpPr/>
          <p:nvPr/>
        </p:nvCxnSpPr>
        <p:spPr>
          <a:xfrm flipH="1" flipV="1">
            <a:off x="6858000" y="3733800"/>
            <a:ext cx="914400" cy="1295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Left Brace 15"/>
          <p:cNvSpPr/>
          <p:nvPr/>
        </p:nvSpPr>
        <p:spPr>
          <a:xfrm>
            <a:off x="1447800" y="1219200"/>
            <a:ext cx="175259" cy="762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Left Brace 16"/>
          <p:cNvSpPr/>
          <p:nvPr/>
        </p:nvSpPr>
        <p:spPr>
          <a:xfrm>
            <a:off x="1447800" y="990600"/>
            <a:ext cx="200023" cy="228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 name="Left Brace 19"/>
          <p:cNvSpPr/>
          <p:nvPr/>
        </p:nvSpPr>
        <p:spPr>
          <a:xfrm>
            <a:off x="1419223" y="2057400"/>
            <a:ext cx="257177" cy="2133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Left Brace 20"/>
          <p:cNvSpPr/>
          <p:nvPr/>
        </p:nvSpPr>
        <p:spPr>
          <a:xfrm>
            <a:off x="1447800" y="4191000"/>
            <a:ext cx="203836" cy="16772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Left Brace 21"/>
          <p:cNvSpPr/>
          <p:nvPr/>
        </p:nvSpPr>
        <p:spPr>
          <a:xfrm>
            <a:off x="1447800" y="5868203"/>
            <a:ext cx="203836" cy="283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TextBox 17"/>
          <p:cNvSpPr txBox="1"/>
          <p:nvPr/>
        </p:nvSpPr>
        <p:spPr>
          <a:xfrm>
            <a:off x="480759" y="990599"/>
            <a:ext cx="990600" cy="276999"/>
          </a:xfrm>
          <a:prstGeom prst="rect">
            <a:avLst/>
          </a:prstGeom>
          <a:noFill/>
        </p:spPr>
        <p:txBody>
          <a:bodyPr wrap="square" rtlCol="0">
            <a:spAutoFit/>
          </a:bodyPr>
          <a:lstStyle/>
          <a:p>
            <a:pPr algn="r"/>
            <a:r>
              <a:rPr lang="en-US" sz="1200" dirty="0" smtClean="0"/>
              <a:t>292 to 319</a:t>
            </a:r>
            <a:endParaRPr lang="en-US" sz="1200" dirty="0"/>
          </a:p>
        </p:txBody>
      </p:sp>
      <p:sp>
        <p:nvSpPr>
          <p:cNvPr id="24" name="TextBox 23"/>
          <p:cNvSpPr txBox="1"/>
          <p:nvPr/>
        </p:nvSpPr>
        <p:spPr>
          <a:xfrm>
            <a:off x="480759" y="1461700"/>
            <a:ext cx="990600" cy="276999"/>
          </a:xfrm>
          <a:prstGeom prst="rect">
            <a:avLst/>
          </a:prstGeom>
          <a:noFill/>
        </p:spPr>
        <p:txBody>
          <a:bodyPr wrap="square" rtlCol="0">
            <a:spAutoFit/>
          </a:bodyPr>
          <a:lstStyle/>
          <a:p>
            <a:pPr algn="r"/>
            <a:r>
              <a:rPr lang="en-US" sz="1200" dirty="0" smtClean="0"/>
              <a:t>320 to 347</a:t>
            </a:r>
            <a:endParaRPr lang="en-US" sz="1200" dirty="0"/>
          </a:p>
        </p:txBody>
      </p:sp>
      <p:sp>
        <p:nvSpPr>
          <p:cNvPr id="25" name="TextBox 24"/>
          <p:cNvSpPr txBox="1"/>
          <p:nvPr/>
        </p:nvSpPr>
        <p:spPr>
          <a:xfrm>
            <a:off x="409372" y="2971800"/>
            <a:ext cx="990600" cy="276999"/>
          </a:xfrm>
          <a:prstGeom prst="rect">
            <a:avLst/>
          </a:prstGeom>
          <a:noFill/>
        </p:spPr>
        <p:txBody>
          <a:bodyPr wrap="square" rtlCol="0">
            <a:spAutoFit/>
          </a:bodyPr>
          <a:lstStyle/>
          <a:p>
            <a:pPr algn="r"/>
            <a:r>
              <a:rPr lang="en-US" sz="1200" dirty="0" smtClean="0"/>
              <a:t>348 to 375</a:t>
            </a:r>
            <a:endParaRPr lang="en-US" sz="1200" dirty="0"/>
          </a:p>
        </p:txBody>
      </p:sp>
      <p:sp>
        <p:nvSpPr>
          <p:cNvPr id="26" name="TextBox 25"/>
          <p:cNvSpPr txBox="1"/>
          <p:nvPr/>
        </p:nvSpPr>
        <p:spPr>
          <a:xfrm>
            <a:off x="409372" y="4891101"/>
            <a:ext cx="990600" cy="276999"/>
          </a:xfrm>
          <a:prstGeom prst="rect">
            <a:avLst/>
          </a:prstGeom>
          <a:noFill/>
        </p:spPr>
        <p:txBody>
          <a:bodyPr wrap="square" rtlCol="0">
            <a:spAutoFit/>
          </a:bodyPr>
          <a:lstStyle/>
          <a:p>
            <a:pPr algn="r"/>
            <a:r>
              <a:rPr lang="en-US" sz="1200" dirty="0" smtClean="0"/>
              <a:t>376 to 403</a:t>
            </a:r>
            <a:endParaRPr lang="en-US" sz="1200" dirty="0"/>
          </a:p>
        </p:txBody>
      </p:sp>
      <p:sp>
        <p:nvSpPr>
          <p:cNvPr id="27" name="Left Brace 26"/>
          <p:cNvSpPr/>
          <p:nvPr/>
        </p:nvSpPr>
        <p:spPr>
          <a:xfrm>
            <a:off x="1438225" y="6151365"/>
            <a:ext cx="203836" cy="283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Rectangle 18"/>
          <p:cNvSpPr/>
          <p:nvPr/>
        </p:nvSpPr>
        <p:spPr>
          <a:xfrm>
            <a:off x="572265" y="5853867"/>
            <a:ext cx="843501" cy="276999"/>
          </a:xfrm>
          <a:prstGeom prst="rect">
            <a:avLst/>
          </a:prstGeom>
        </p:spPr>
        <p:txBody>
          <a:bodyPr wrap="none">
            <a:spAutoFit/>
          </a:bodyPr>
          <a:lstStyle/>
          <a:p>
            <a:pPr algn="r"/>
            <a:r>
              <a:rPr lang="en-US" sz="1200" dirty="0" smtClean="0">
                <a:latin typeface="Times New Roman" pitchFamily="18" charset="0"/>
                <a:cs typeface="Times New Roman" pitchFamily="18" charset="0"/>
              </a:rPr>
              <a:t>404 to 431</a:t>
            </a:r>
            <a:endParaRPr lang="en-US" sz="1200" dirty="0">
              <a:latin typeface="Times New Roman" pitchFamily="18" charset="0"/>
              <a:cs typeface="Times New Roman" pitchFamily="18" charset="0"/>
            </a:endParaRPr>
          </a:p>
        </p:txBody>
      </p:sp>
      <p:sp>
        <p:nvSpPr>
          <p:cNvPr id="23" name="Rectangle 22"/>
          <p:cNvSpPr/>
          <p:nvPr/>
        </p:nvSpPr>
        <p:spPr>
          <a:xfrm>
            <a:off x="575722" y="6158128"/>
            <a:ext cx="843501" cy="276999"/>
          </a:xfrm>
          <a:prstGeom prst="rect">
            <a:avLst/>
          </a:prstGeom>
        </p:spPr>
        <p:txBody>
          <a:bodyPr wrap="none">
            <a:spAutoFit/>
          </a:bodyPr>
          <a:lstStyle/>
          <a:p>
            <a:pPr algn="r"/>
            <a:r>
              <a:rPr lang="en-US" sz="1200" dirty="0" smtClean="0">
                <a:latin typeface="Times New Roman" pitchFamily="18" charset="0"/>
                <a:cs typeface="Times New Roman" pitchFamily="18" charset="0"/>
              </a:rPr>
              <a:t>432 </a:t>
            </a:r>
            <a:r>
              <a:rPr lang="en-US" sz="1200" dirty="0">
                <a:latin typeface="Times New Roman" pitchFamily="18" charset="0"/>
                <a:cs typeface="Times New Roman" pitchFamily="18" charset="0"/>
              </a:rPr>
              <a:t>to </a:t>
            </a:r>
            <a:r>
              <a:rPr lang="en-US" sz="1200" dirty="0" smtClean="0">
                <a:latin typeface="Times New Roman" pitchFamily="18" charset="0"/>
                <a:cs typeface="Times New Roman" pitchFamily="18" charset="0"/>
              </a:rPr>
              <a:t>459</a:t>
            </a:r>
            <a:endParaRPr lang="en-US" sz="1200" dirty="0">
              <a:latin typeface="Times New Roman" pitchFamily="18" charset="0"/>
              <a:cs typeface="Times New Roman" pitchFamily="18" charset="0"/>
            </a:endParaRPr>
          </a:p>
        </p:txBody>
      </p:sp>
      <p:sp>
        <p:nvSpPr>
          <p:cNvPr id="29" name="TextBox 28"/>
          <p:cNvSpPr txBox="1"/>
          <p:nvPr/>
        </p:nvSpPr>
        <p:spPr>
          <a:xfrm>
            <a:off x="129119" y="2376500"/>
            <a:ext cx="449739" cy="2514601"/>
          </a:xfrm>
          <a:prstGeom prst="rect">
            <a:avLst/>
          </a:prstGeom>
          <a:noFill/>
        </p:spPr>
        <p:txBody>
          <a:bodyPr vert="wordArtVert" wrap="square" rtlCol="0">
            <a:spAutoFit/>
          </a:bodyPr>
          <a:lstStyle/>
          <a:p>
            <a:r>
              <a:rPr lang="en-US" sz="16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Buckets</a:t>
            </a:r>
            <a:endParaRPr lang="en-US" sz="16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2"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9599" y="2595562"/>
            <a:ext cx="769219" cy="9134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4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normAutofit/>
          </a:bodyPr>
          <a:lstStyle/>
          <a:p>
            <a:r>
              <a:rPr lang="en-US" sz="3600" dirty="0" smtClean="0">
                <a:latin typeface="Times New Roman" pitchFamily="18" charset="0"/>
                <a:cs typeface="Times New Roman" pitchFamily="18" charset="0"/>
              </a:rPr>
              <a:t>Determining Width of Class Interval </a:t>
            </a:r>
            <a:endParaRPr lang="en-US" sz="36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1D242085-BE55-4E08-A784-6A7BCC696146}" type="slidenum">
              <a:rPr lang="en-US" smtClean="0"/>
              <a:t>19</a:t>
            </a:fld>
            <a:endParaRPr lang="en-US" dirty="0"/>
          </a:p>
        </p:txBody>
      </p:sp>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881" y="992791"/>
            <a:ext cx="2285610" cy="507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03967" y="897566"/>
            <a:ext cx="2078024" cy="2092881"/>
          </a:xfrm>
          <a:prstGeom prst="rect">
            <a:avLst/>
          </a:prstGeom>
          <a:noFill/>
          <a:ln w="19050">
            <a:noFill/>
          </a:ln>
        </p:spPr>
        <p:txBody>
          <a:bodyPr wrap="square" rtlCol="0">
            <a:spAutoFit/>
          </a:bodyPr>
          <a:lstStyle/>
          <a:p>
            <a:pPr marL="1030288"/>
            <a:r>
              <a:rPr lang="en-US" sz="1600" dirty="0" smtClean="0">
                <a:latin typeface="Times New Roman" pitchFamily="18" charset="0"/>
                <a:cs typeface="Times New Roman" pitchFamily="18" charset="0"/>
              </a:rPr>
              <a:t>292 - 319</a:t>
            </a:r>
          </a:p>
          <a:p>
            <a:pPr marL="1030288"/>
            <a:r>
              <a:rPr lang="en-US" sz="1600" dirty="0" smtClean="0">
                <a:latin typeface="Times New Roman" pitchFamily="18" charset="0"/>
                <a:cs typeface="Times New Roman" pitchFamily="18" charset="0"/>
              </a:rPr>
              <a:t>320 - 347</a:t>
            </a:r>
          </a:p>
          <a:p>
            <a:pPr marL="1030288"/>
            <a:r>
              <a:rPr lang="en-US" sz="1600" dirty="0" smtClean="0">
                <a:latin typeface="Times New Roman" pitchFamily="18" charset="0"/>
                <a:cs typeface="Times New Roman" pitchFamily="18" charset="0"/>
              </a:rPr>
              <a:t>348 - 375</a:t>
            </a:r>
          </a:p>
          <a:p>
            <a:pPr marL="1030288"/>
            <a:r>
              <a:rPr lang="en-US" sz="1600" dirty="0" smtClean="0">
                <a:latin typeface="Times New Roman" pitchFamily="18" charset="0"/>
                <a:cs typeface="Times New Roman" pitchFamily="18" charset="0"/>
              </a:rPr>
              <a:t>376 - 403</a:t>
            </a:r>
          </a:p>
          <a:p>
            <a:pPr marL="1030288"/>
            <a:r>
              <a:rPr lang="en-US" sz="1600" dirty="0" smtClean="0">
                <a:latin typeface="Times New Roman" pitchFamily="18" charset="0"/>
                <a:cs typeface="Times New Roman" pitchFamily="18" charset="0"/>
              </a:rPr>
              <a:t>404 - 431</a:t>
            </a:r>
          </a:p>
          <a:p>
            <a:pPr marL="1030288"/>
            <a:r>
              <a:rPr lang="en-US" sz="1600" dirty="0" smtClean="0">
                <a:latin typeface="Times New Roman" pitchFamily="18" charset="0"/>
                <a:cs typeface="Times New Roman" pitchFamily="18" charset="0"/>
              </a:rPr>
              <a:t>432 - 459</a:t>
            </a:r>
          </a:p>
          <a:p>
            <a:pPr marL="1030288"/>
            <a:r>
              <a:rPr lang="en-US" sz="1600" dirty="0" smtClean="0">
                <a:latin typeface="Times New Roman" pitchFamily="18" charset="0"/>
                <a:cs typeface="Times New Roman" pitchFamily="18" charset="0"/>
              </a:rPr>
              <a:t>460</a:t>
            </a:r>
          </a:p>
          <a:p>
            <a:pPr marL="1030288"/>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extLst/>
          </p:nvPr>
        </p:nvGraphicFramePr>
        <p:xfrm>
          <a:off x="1233991" y="4953000"/>
          <a:ext cx="3048000" cy="1272957"/>
        </p:xfrm>
        <a:graphic>
          <a:graphicData uri="http://schemas.openxmlformats.org/drawingml/2006/table">
            <a:tbl>
              <a:tblPr>
                <a:tableStyleId>{5C22544A-7EE6-4342-B048-85BDC9FD1C3A}</a:tableStyleId>
              </a:tblPr>
              <a:tblGrid>
                <a:gridCol w="1022959"/>
                <a:gridCol w="1085589"/>
                <a:gridCol w="939452"/>
              </a:tblGrid>
              <a:tr h="0">
                <a:tc>
                  <a:txBody>
                    <a:bodyPr/>
                    <a:lstStyle/>
                    <a:p>
                      <a:pPr algn="ctr" fontAlgn="b"/>
                      <a:r>
                        <a:rPr lang="en-US" sz="1000" u="none" strike="noStrike" dirty="0">
                          <a:effectLst/>
                        </a:rPr>
                        <a:t>Min Value</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Max Value</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Midpoint </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292</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319</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305.5</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320</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347</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333.5</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348</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375</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361.5</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376</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403</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389.5</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404</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431</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417.5</a:t>
                      </a:r>
                      <a:endParaRPr lang="en-US" sz="1000" b="0" i="0" u="none" strike="noStrike" dirty="0">
                        <a:effectLst/>
                        <a:latin typeface="Arial"/>
                      </a:endParaRPr>
                    </a:p>
                  </a:txBody>
                  <a:tcPr marL="9525" marR="9525" marT="9525" marB="0" anchor="b"/>
                </a:tc>
              </a:tr>
              <a:tr h="185172">
                <a:tc>
                  <a:txBody>
                    <a:bodyPr/>
                    <a:lstStyle/>
                    <a:p>
                      <a:pPr algn="ctr" fontAlgn="b"/>
                      <a:r>
                        <a:rPr lang="en-US" sz="1000" u="none" strike="noStrike" dirty="0">
                          <a:effectLst/>
                        </a:rPr>
                        <a:t>432</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459</a:t>
                      </a:r>
                      <a:endParaRPr lang="en-US" sz="1000" b="0" i="0" u="none" strike="noStrike" dirty="0">
                        <a:effectLst/>
                        <a:latin typeface="Arial"/>
                      </a:endParaRPr>
                    </a:p>
                  </a:txBody>
                  <a:tcPr marL="9525" marR="9525" marT="9525" marB="0" anchor="b"/>
                </a:tc>
                <a:tc>
                  <a:txBody>
                    <a:bodyPr/>
                    <a:lstStyle/>
                    <a:p>
                      <a:pPr algn="ctr" fontAlgn="b"/>
                      <a:r>
                        <a:rPr lang="en-US" sz="1000" u="none" strike="noStrike" dirty="0">
                          <a:effectLst/>
                        </a:rPr>
                        <a:t>445.5</a:t>
                      </a:r>
                      <a:endParaRPr lang="en-US" sz="1000" b="0" i="0" u="none" strike="noStrike" dirty="0">
                        <a:effectLst/>
                        <a:latin typeface="Arial"/>
                      </a:endParaRPr>
                    </a:p>
                  </a:txBody>
                  <a:tcPr marL="9525" marR="9525" marT="9525" marB="0" anchor="b"/>
                </a:tc>
              </a:tr>
            </a:tbl>
          </a:graphicData>
        </a:graphic>
      </p:graphicFrame>
      <p:graphicFrame>
        <p:nvGraphicFramePr>
          <p:cNvPr id="12" name="Chart 11"/>
          <p:cNvGraphicFramePr>
            <a:graphicFrameLocks/>
          </p:cNvGraphicFramePr>
          <p:nvPr>
            <p:extLst>
              <p:ext uri="{D42A27DB-BD31-4B8C-83A1-F6EECF244321}">
                <p14:modId xmlns:p14="http://schemas.microsoft.com/office/powerpoint/2010/main" val="2472694954"/>
              </p:ext>
            </p:extLst>
          </p:nvPr>
        </p:nvGraphicFramePr>
        <p:xfrm>
          <a:off x="4054289" y="2498726"/>
          <a:ext cx="4632511" cy="3857625"/>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4422258" y="901794"/>
            <a:ext cx="4495800" cy="1631216"/>
          </a:xfrm>
          <a:prstGeom prst="rect">
            <a:avLst/>
          </a:prstGeom>
          <a:solidFill>
            <a:srgbClr val="FFFF00"/>
          </a:solidFill>
          <a:ln>
            <a:solidFill>
              <a:srgbClr val="FF0000"/>
            </a:solidFill>
          </a:ln>
        </p:spPr>
        <p:txBody>
          <a:bodyPr wrap="square" rtlCol="0">
            <a:spAutoFit/>
          </a:bodyPr>
          <a:lstStyle/>
          <a:p>
            <a:r>
              <a:rPr lang="en-US" sz="2000" dirty="0" smtClean="0">
                <a:solidFill>
                  <a:srgbClr val="002060"/>
                </a:solidFill>
                <a:latin typeface="Times New Roman" pitchFamily="18" charset="0"/>
                <a:cs typeface="Times New Roman" pitchFamily="18" charset="0"/>
              </a:rPr>
              <a:t>I used Excel to calculate the Midpoints.  We can draw our histogram using graph paper or use Excel, which is today’s preferred method, to create our Histogram.</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647817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09600" y="0"/>
            <a:ext cx="8077200" cy="1143000"/>
          </a:xfrm>
        </p:spPr>
        <p:txBody>
          <a:bodyPr/>
          <a:lstStyle/>
          <a:p>
            <a:pPr algn="l"/>
            <a:r>
              <a:rPr lang="en-US" dirty="0" smtClean="0">
                <a:latin typeface="Times New Roman" panose="02020603050405020304" pitchFamily="18" charset="0"/>
                <a:cs typeface="Times New Roman" panose="02020603050405020304" pitchFamily="18" charset="0"/>
              </a:rPr>
              <a:t>Check </a:t>
            </a:r>
            <a:r>
              <a:rPr lang="en-US" dirty="0">
                <a:latin typeface="Times New Roman" panose="02020603050405020304" pitchFamily="18" charset="0"/>
                <a:cs typeface="Times New Roman" panose="02020603050405020304" pitchFamily="18" charset="0"/>
              </a:rPr>
              <a:t>Sheet</a:t>
            </a:r>
          </a:p>
        </p:txBody>
      </p:sp>
      <p:sp>
        <p:nvSpPr>
          <p:cNvPr id="46083" name="Rectangle 3"/>
          <p:cNvSpPr>
            <a:spLocks noGrp="1" noChangeArrowheads="1"/>
          </p:cNvSpPr>
          <p:nvPr>
            <p:ph type="body" idx="1"/>
          </p:nvPr>
        </p:nvSpPr>
        <p:spPr>
          <a:xfrm>
            <a:off x="609600" y="1066800"/>
            <a:ext cx="7924800" cy="5257800"/>
          </a:xfrm>
        </p:spPr>
        <p:txBody>
          <a:bodyPr>
            <a:normAutofit fontScale="85000" lnSpcReduction="10000"/>
          </a:bodyPr>
          <a:lstStyle/>
          <a:p>
            <a:pPr marL="0" indent="0">
              <a:lnSpc>
                <a:spcPct val="110000"/>
              </a:lnSpc>
              <a:buFontTx/>
              <a:buNone/>
            </a:pPr>
            <a:r>
              <a:rPr lang="en-US" dirty="0">
                <a:solidFill>
                  <a:srgbClr val="002060"/>
                </a:solidFill>
                <a:latin typeface="Times New Roman" pitchFamily="18" charset="0"/>
              </a:rPr>
              <a:t>Check sheets make it easy to compile and analyze data. They're used to determine how often an event occurs over a designated period of time. Information is usually collected for events as they happen.  </a:t>
            </a:r>
          </a:p>
          <a:p>
            <a:pPr marL="0" indent="0">
              <a:lnSpc>
                <a:spcPct val="110000"/>
              </a:lnSpc>
              <a:buFontTx/>
              <a:buNone/>
            </a:pPr>
            <a:r>
              <a:rPr lang="en-US" sz="2400" dirty="0" smtClean="0">
                <a:solidFill>
                  <a:srgbClr val="FF0000"/>
                </a:solidFill>
                <a:effectLst>
                  <a:outerShdw blurRad="38100" dist="38100" dir="2700000" algn="tl">
                    <a:srgbClr val="000000">
                      <a:alpha val="43137"/>
                    </a:srgbClr>
                  </a:outerShdw>
                </a:effectLst>
                <a:latin typeface="Times New Roman" pitchFamily="18" charset="0"/>
              </a:rPr>
              <a:t>Less </a:t>
            </a:r>
            <a:r>
              <a:rPr lang="en-US" sz="2400" dirty="0">
                <a:solidFill>
                  <a:srgbClr val="FF0000"/>
                </a:solidFill>
                <a:effectLst>
                  <a:outerShdw blurRad="38100" dist="38100" dir="2700000" algn="tl">
                    <a:srgbClr val="000000">
                      <a:alpha val="43137"/>
                    </a:srgbClr>
                  </a:outerShdw>
                </a:effectLst>
                <a:latin typeface="Times New Roman" pitchFamily="18" charset="0"/>
              </a:rPr>
              <a:t>frequently, check sheets are used to record events that already have occurred.  Although check sheets are intended mainly to track (not analyze) data, they often help to indicate why a problem may be occurring.</a:t>
            </a:r>
          </a:p>
          <a:p>
            <a:pPr marL="457200" lvl="1" indent="0">
              <a:lnSpc>
                <a:spcPct val="110000"/>
              </a:lnSpc>
              <a:buNone/>
            </a:pPr>
            <a:r>
              <a:rPr lang="en-US" sz="2800" dirty="0" smtClean="0">
                <a:solidFill>
                  <a:srgbClr val="002060"/>
                </a:solidFill>
                <a:latin typeface="Times New Roman" pitchFamily="18" charset="0"/>
              </a:rPr>
              <a:t>All </a:t>
            </a:r>
            <a:r>
              <a:rPr lang="en-US" sz="2800" dirty="0">
                <a:solidFill>
                  <a:srgbClr val="002060"/>
                </a:solidFill>
                <a:latin typeface="Times New Roman" pitchFamily="18" charset="0"/>
              </a:rPr>
              <a:t>sorts of data can be tracked using check sheets:</a:t>
            </a:r>
          </a:p>
          <a:p>
            <a:pPr lvl="1">
              <a:lnSpc>
                <a:spcPct val="110000"/>
              </a:lnSpc>
              <a:buFontTx/>
              <a:buBlip>
                <a:blip r:embed="rId3"/>
              </a:buBlip>
            </a:pPr>
            <a:r>
              <a:rPr lang="en-US" sz="2400" dirty="0">
                <a:solidFill>
                  <a:srgbClr val="002060"/>
                </a:solidFill>
                <a:latin typeface="Times New Roman" pitchFamily="18" charset="0"/>
              </a:rPr>
              <a:t>Number of times something happens.</a:t>
            </a:r>
          </a:p>
          <a:p>
            <a:pPr lvl="1">
              <a:lnSpc>
                <a:spcPct val="110000"/>
              </a:lnSpc>
              <a:buFontTx/>
              <a:buBlip>
                <a:blip r:embed="rId3"/>
              </a:buBlip>
            </a:pPr>
            <a:r>
              <a:rPr lang="en-US" sz="2400" dirty="0">
                <a:solidFill>
                  <a:srgbClr val="002060"/>
                </a:solidFill>
                <a:latin typeface="Times New Roman" pitchFamily="18" charset="0"/>
              </a:rPr>
              <a:t>Length of time it takes to get something done.</a:t>
            </a:r>
          </a:p>
          <a:p>
            <a:pPr lvl="1">
              <a:lnSpc>
                <a:spcPct val="110000"/>
              </a:lnSpc>
              <a:buFontTx/>
              <a:buBlip>
                <a:blip r:embed="rId3"/>
              </a:buBlip>
            </a:pPr>
            <a:r>
              <a:rPr lang="en-US" sz="2400" dirty="0">
                <a:solidFill>
                  <a:srgbClr val="002060"/>
                </a:solidFill>
                <a:latin typeface="Times New Roman" pitchFamily="18" charset="0"/>
              </a:rPr>
              <a:t>Cost of a certain operation over a period of time.</a:t>
            </a:r>
          </a:p>
          <a:p>
            <a:pPr lvl="1">
              <a:lnSpc>
                <a:spcPct val="110000"/>
              </a:lnSpc>
              <a:buFontTx/>
              <a:buBlip>
                <a:blip r:embed="rId3"/>
              </a:buBlip>
            </a:pPr>
            <a:r>
              <a:rPr lang="en-US" sz="2400" dirty="0">
                <a:solidFill>
                  <a:srgbClr val="002060"/>
                </a:solidFill>
                <a:latin typeface="Times New Roman" pitchFamily="18" charset="0"/>
              </a:rPr>
              <a:t>Frequency of occurrence -- by unit, program, level, work area, etc.</a:t>
            </a:r>
          </a:p>
          <a:p>
            <a:pPr lvl="1">
              <a:lnSpc>
                <a:spcPct val="110000"/>
              </a:lnSpc>
              <a:buFontTx/>
              <a:buBlip>
                <a:blip r:embed="rId3"/>
              </a:buBlip>
            </a:pPr>
            <a:r>
              <a:rPr lang="en-US" sz="2400" dirty="0">
                <a:solidFill>
                  <a:srgbClr val="002060"/>
                </a:solidFill>
                <a:latin typeface="Times New Roman" pitchFamily="18" charset="0"/>
              </a:rPr>
              <a:t>Impact of an action over a period of time.</a:t>
            </a:r>
            <a:endParaRPr lang="en-US" sz="2400" b="1" dirty="0">
              <a:solidFill>
                <a:srgbClr val="002060"/>
              </a:solidFill>
              <a:latin typeface="Times New Roman" pitchFamily="18" charset="0"/>
            </a:endParaRPr>
          </a:p>
        </p:txBody>
      </p:sp>
      <p:pic>
        <p:nvPicPr>
          <p:cNvPr id="46084" name="Picture 4" descr="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747" y="304800"/>
            <a:ext cx="304800" cy="5492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9312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183356"/>
            <a:ext cx="7886700" cy="1325563"/>
          </a:xfrm>
        </p:spPr>
        <p:txBody>
          <a:bodyPr/>
          <a:lstStyle/>
          <a:p>
            <a:pPr algn="l"/>
            <a:r>
              <a:rPr lang="en-US" sz="4000" dirty="0"/>
              <a:t>     </a:t>
            </a:r>
            <a:r>
              <a:rPr lang="en-US" sz="4000" dirty="0">
                <a:latin typeface="Times New Roman" panose="02020603050405020304" pitchFamily="18" charset="0"/>
                <a:cs typeface="Times New Roman" panose="02020603050405020304" pitchFamily="18" charset="0"/>
              </a:rPr>
              <a:t>Histogram</a:t>
            </a:r>
          </a:p>
        </p:txBody>
      </p:sp>
      <p:sp>
        <p:nvSpPr>
          <p:cNvPr id="101384" name="Text Box 8"/>
          <p:cNvSpPr txBox="1">
            <a:spLocks noChangeArrowheads="1"/>
          </p:cNvSpPr>
          <p:nvPr/>
        </p:nvSpPr>
        <p:spPr bwMode="auto">
          <a:xfrm>
            <a:off x="609600" y="1295400"/>
            <a:ext cx="7848600"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u="none" dirty="0">
                <a:latin typeface="Times New Roman" pitchFamily="18" charset="0"/>
              </a:rPr>
              <a:t>Study the shape of the histogram.  A normal "bell curve" shape indicates normal variation in the system and a stable, predictable process.  Any other shapes in the data are clues to look further for causes of the variance.  Calculate mean, median and mode to further analyze the data.</a:t>
            </a:r>
          </a:p>
          <a:p>
            <a:endParaRPr lang="en-US" sz="1800" u="none" dirty="0">
              <a:latin typeface="Times New Roman" pitchFamily="18" charset="0"/>
            </a:endParaRPr>
          </a:p>
          <a:p>
            <a:endParaRPr lang="en-US" sz="1800" u="none" dirty="0"/>
          </a:p>
          <a:p>
            <a:endParaRPr lang="en-US" sz="1800" u="none" dirty="0"/>
          </a:p>
          <a:p>
            <a:endParaRPr lang="en-US" sz="1800" u="none" dirty="0"/>
          </a:p>
          <a:p>
            <a:endParaRPr lang="en-US" sz="1800" u="none" dirty="0"/>
          </a:p>
          <a:p>
            <a:endParaRPr lang="en-US" sz="1800" u="none" dirty="0"/>
          </a:p>
          <a:p>
            <a:endParaRPr lang="en-US" sz="1800" u="none" dirty="0"/>
          </a:p>
          <a:p>
            <a:endParaRPr lang="en-US" sz="1800" u="none" dirty="0"/>
          </a:p>
          <a:p>
            <a:endParaRPr lang="en-US" sz="1800" u="none" dirty="0"/>
          </a:p>
          <a:p>
            <a:endParaRPr lang="en-US" sz="1800" u="none" dirty="0">
              <a:latin typeface="Times New Roman" pitchFamily="18" charset="0"/>
            </a:endParaRPr>
          </a:p>
          <a:p>
            <a:r>
              <a:rPr lang="en-US" sz="1800" u="none" dirty="0">
                <a:latin typeface="Times New Roman" pitchFamily="18" charset="0"/>
              </a:rPr>
              <a:t>Histograms from several common shapes.  A bell-shaped picture is usually a normal distribution and indicates a generally stable system.  Any of these other shapes would indicate some special cause of variation and invites further inquiry.</a:t>
            </a:r>
          </a:p>
        </p:txBody>
      </p:sp>
      <p:graphicFrame>
        <p:nvGraphicFramePr>
          <p:cNvPr id="101385" name="Object 9"/>
          <p:cNvGraphicFramePr>
            <a:graphicFrameLocks noChangeAspect="1"/>
          </p:cNvGraphicFramePr>
          <p:nvPr/>
        </p:nvGraphicFramePr>
        <p:xfrm>
          <a:off x="5410200" y="3048000"/>
          <a:ext cx="2743200" cy="1828800"/>
        </p:xfrm>
        <a:graphic>
          <a:graphicData uri="http://schemas.openxmlformats.org/presentationml/2006/ole">
            <mc:AlternateContent xmlns:mc="http://schemas.openxmlformats.org/markup-compatibility/2006">
              <mc:Choice xmlns:v="urn:schemas-microsoft-com:vml" Requires="v">
                <p:oleObj spid="_x0000_s2078" name="Chart" r:id="rId4" imgW="2743200" imgH="1828800" progId="MSGraph.Chart.8">
                  <p:embed/>
                </p:oleObj>
              </mc:Choice>
              <mc:Fallback>
                <p:oleObj name="Chart" r:id="rId4" imgW="2743200" imgH="1828800" progId="MSGraph.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048000"/>
                        <a:ext cx="2743200"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87"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sz="1800" u="none" dirty="0"/>
          </a:p>
        </p:txBody>
      </p:sp>
      <p:sp>
        <p:nvSpPr>
          <p:cNvPr id="101389"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101388" name="Object 12"/>
          <p:cNvGraphicFramePr>
            <a:graphicFrameLocks noChangeAspect="1"/>
          </p:cNvGraphicFramePr>
          <p:nvPr/>
        </p:nvGraphicFramePr>
        <p:xfrm>
          <a:off x="457200" y="2362200"/>
          <a:ext cx="4886325" cy="2819400"/>
        </p:xfrm>
        <a:graphic>
          <a:graphicData uri="http://schemas.openxmlformats.org/presentationml/2006/ole">
            <mc:AlternateContent xmlns:mc="http://schemas.openxmlformats.org/markup-compatibility/2006">
              <mc:Choice xmlns:v="urn:schemas-microsoft-com:vml" Requires="v">
                <p:oleObj spid="_x0000_s2079" name="Chart" r:id="rId6" imgW="4886325" imgH="2819400" progId="Excel.Chart.8">
                  <p:embed/>
                </p:oleObj>
              </mc:Choice>
              <mc:Fallback>
                <p:oleObj name="Chart" r:id="rId6" imgW="4886325" imgH="2819400"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2362200"/>
                        <a:ext cx="4886325" cy="281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47410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92347" y="286544"/>
            <a:ext cx="7886700" cy="1325563"/>
          </a:xfrm>
        </p:spPr>
        <p:txBody>
          <a:bodyPr/>
          <a:lstStyle/>
          <a:p>
            <a:pPr algn="l"/>
            <a:r>
              <a:rPr lang="en-US" sz="4000" dirty="0"/>
              <a:t>    </a:t>
            </a:r>
            <a:r>
              <a:rPr lang="en-US" sz="4000" dirty="0">
                <a:latin typeface="Times New Roman" panose="02020603050405020304" pitchFamily="18" charset="0"/>
                <a:cs typeface="Times New Roman" panose="02020603050405020304" pitchFamily="18" charset="0"/>
              </a:rPr>
              <a:t>Shape of Data</a:t>
            </a:r>
          </a:p>
        </p:txBody>
      </p:sp>
      <p:sp>
        <p:nvSpPr>
          <p:cNvPr id="98308" name="Rectangle 4"/>
          <p:cNvSpPr>
            <a:spLocks noGrp="1" noChangeArrowheads="1"/>
          </p:cNvSpPr>
          <p:nvPr>
            <p:ph type="body" sz="half" idx="1"/>
          </p:nvPr>
        </p:nvSpPr>
        <p:spPr>
          <a:xfrm>
            <a:off x="720725" y="1447800"/>
            <a:ext cx="7920038" cy="4267200"/>
          </a:xfrm>
          <a:noFill/>
          <a:ln/>
        </p:spPr>
        <p:txBody>
          <a:bodyPr/>
          <a:lstStyle/>
          <a:p>
            <a:r>
              <a:rPr lang="en-US" sz="2800" u="sng" dirty="0">
                <a:effectLst>
                  <a:outerShdw blurRad="38100" dist="38100" dir="2700000" algn="tl">
                    <a:srgbClr val="FFFFFF"/>
                  </a:outerShdw>
                </a:effectLst>
                <a:latin typeface="Times New Roman" pitchFamily="18" charset="0"/>
              </a:rPr>
              <a:t>NORMAL Distribution</a:t>
            </a:r>
          </a:p>
          <a:p>
            <a:endParaRPr lang="en-US" sz="2800" u="sng" dirty="0">
              <a:effectLst>
                <a:outerShdw blurRad="38100" dist="38100" dir="2700000" algn="tl">
                  <a:srgbClr val="FFFFFF"/>
                </a:outerShdw>
              </a:effectLst>
              <a:latin typeface="Times New Roman" pitchFamily="18" charset="0"/>
            </a:endParaRPr>
          </a:p>
          <a:p>
            <a:endParaRPr lang="en-US" sz="2800" u="sng" dirty="0">
              <a:effectLst>
                <a:outerShdw blurRad="38100" dist="38100" dir="2700000" algn="tl">
                  <a:srgbClr val="FFFFFF"/>
                </a:outerShdw>
              </a:effectLst>
              <a:latin typeface="Times New Roman" pitchFamily="18" charset="0"/>
            </a:endParaRPr>
          </a:p>
          <a:p>
            <a:r>
              <a:rPr lang="en-US" sz="2800" u="sng" dirty="0">
                <a:effectLst>
                  <a:outerShdw blurRad="38100" dist="38100" dir="2700000" algn="tl">
                    <a:srgbClr val="FFFFFF"/>
                  </a:outerShdw>
                </a:effectLst>
                <a:latin typeface="Times New Roman" pitchFamily="18" charset="0"/>
              </a:rPr>
              <a:t>Skewed Distribution</a:t>
            </a:r>
          </a:p>
          <a:p>
            <a:endParaRPr lang="en-US" sz="2800" u="sng" dirty="0">
              <a:effectLst>
                <a:outerShdw blurRad="38100" dist="38100" dir="2700000" algn="tl">
                  <a:srgbClr val="FFFFFF"/>
                </a:outerShdw>
              </a:effectLst>
              <a:latin typeface="Times New Roman" pitchFamily="18" charset="0"/>
            </a:endParaRPr>
          </a:p>
          <a:p>
            <a:endParaRPr lang="en-US" sz="2800" u="sng" dirty="0">
              <a:effectLst>
                <a:outerShdw blurRad="38100" dist="38100" dir="2700000" algn="tl">
                  <a:srgbClr val="FFFFFF"/>
                </a:outerShdw>
              </a:effectLst>
              <a:latin typeface="Times New Roman" pitchFamily="18" charset="0"/>
            </a:endParaRPr>
          </a:p>
          <a:p>
            <a:endParaRPr lang="en-US" sz="2800" u="sng" dirty="0">
              <a:effectLst>
                <a:outerShdw blurRad="38100" dist="38100" dir="2700000" algn="tl">
                  <a:srgbClr val="FFFFFF"/>
                </a:outerShdw>
              </a:effectLst>
              <a:latin typeface="Times New Roman" pitchFamily="18" charset="0"/>
            </a:endParaRPr>
          </a:p>
          <a:p>
            <a:r>
              <a:rPr lang="en-US" sz="2800" u="sng" dirty="0">
                <a:effectLst>
                  <a:outerShdw blurRad="38100" dist="38100" dir="2700000" algn="tl">
                    <a:srgbClr val="FFFFFF"/>
                  </a:outerShdw>
                </a:effectLst>
                <a:latin typeface="Times New Roman" pitchFamily="18" charset="0"/>
              </a:rPr>
              <a:t>Bimodal Distribution</a:t>
            </a:r>
          </a:p>
        </p:txBody>
      </p:sp>
      <p:grpSp>
        <p:nvGrpSpPr>
          <p:cNvPr id="98309" name="Group 5"/>
          <p:cNvGrpSpPr>
            <a:grpSpLocks/>
          </p:cNvGrpSpPr>
          <p:nvPr/>
        </p:nvGrpSpPr>
        <p:grpSpPr bwMode="auto">
          <a:xfrm>
            <a:off x="3840163" y="1295400"/>
            <a:ext cx="2720975" cy="1524000"/>
            <a:chOff x="2304" y="816"/>
            <a:chExt cx="1632" cy="960"/>
          </a:xfrm>
        </p:grpSpPr>
        <p:grpSp>
          <p:nvGrpSpPr>
            <p:cNvPr id="98310" name="Group 6"/>
            <p:cNvGrpSpPr>
              <a:grpSpLocks/>
            </p:cNvGrpSpPr>
            <p:nvPr/>
          </p:nvGrpSpPr>
          <p:grpSpPr bwMode="auto">
            <a:xfrm>
              <a:off x="2304" y="816"/>
              <a:ext cx="1632" cy="960"/>
              <a:chOff x="2208" y="864"/>
              <a:chExt cx="1632" cy="1008"/>
            </a:xfrm>
          </p:grpSpPr>
          <p:sp>
            <p:nvSpPr>
              <p:cNvPr id="98311" name="Line 7"/>
              <p:cNvSpPr>
                <a:spLocks noChangeShapeType="1"/>
              </p:cNvSpPr>
              <p:nvPr/>
            </p:nvSpPr>
            <p:spPr bwMode="auto">
              <a:xfrm>
                <a:off x="2208" y="1872"/>
                <a:ext cx="16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12" name="Line 8"/>
              <p:cNvSpPr>
                <a:spLocks noChangeShapeType="1"/>
              </p:cNvSpPr>
              <p:nvPr/>
            </p:nvSpPr>
            <p:spPr bwMode="auto">
              <a:xfrm>
                <a:off x="3024" y="864"/>
                <a:ext cx="0" cy="10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nvGrpSpPr>
              <p:cNvPr id="98313" name="Group 9"/>
              <p:cNvGrpSpPr>
                <a:grpSpLocks/>
              </p:cNvGrpSpPr>
              <p:nvPr/>
            </p:nvGrpSpPr>
            <p:grpSpPr bwMode="auto">
              <a:xfrm>
                <a:off x="2228" y="952"/>
                <a:ext cx="1604" cy="893"/>
                <a:chOff x="2228" y="952"/>
                <a:chExt cx="1604" cy="893"/>
              </a:xfrm>
            </p:grpSpPr>
            <p:sp>
              <p:nvSpPr>
                <p:cNvPr id="98314" name="Freeform 10"/>
                <p:cNvSpPr>
                  <a:spLocks/>
                </p:cNvSpPr>
                <p:nvPr/>
              </p:nvSpPr>
              <p:spPr bwMode="auto">
                <a:xfrm>
                  <a:off x="2228" y="956"/>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15" name="Freeform 11"/>
                <p:cNvSpPr>
                  <a:spLocks/>
                </p:cNvSpPr>
                <p:nvPr/>
              </p:nvSpPr>
              <p:spPr bwMode="auto">
                <a:xfrm flipH="1">
                  <a:off x="3036" y="952"/>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grpSp>
        <p:sp>
          <p:nvSpPr>
            <p:cNvPr id="98316" name="Oval 12"/>
            <p:cNvSpPr>
              <a:spLocks noChangeArrowheads="1"/>
            </p:cNvSpPr>
            <p:nvPr/>
          </p:nvSpPr>
          <p:spPr bwMode="auto">
            <a:xfrm>
              <a:off x="3072"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17" name="Oval 13"/>
            <p:cNvSpPr>
              <a:spLocks noChangeArrowheads="1"/>
            </p:cNvSpPr>
            <p:nvPr/>
          </p:nvSpPr>
          <p:spPr bwMode="auto">
            <a:xfrm>
              <a:off x="3072"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18" name="Oval 14"/>
            <p:cNvSpPr>
              <a:spLocks noChangeArrowheads="1"/>
            </p:cNvSpPr>
            <p:nvPr/>
          </p:nvSpPr>
          <p:spPr bwMode="auto">
            <a:xfrm>
              <a:off x="3072"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19" name="Oval 15"/>
            <p:cNvSpPr>
              <a:spLocks noChangeArrowheads="1"/>
            </p:cNvSpPr>
            <p:nvPr/>
          </p:nvSpPr>
          <p:spPr bwMode="auto">
            <a:xfrm>
              <a:off x="3072"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0" name="Oval 16"/>
            <p:cNvSpPr>
              <a:spLocks noChangeArrowheads="1"/>
            </p:cNvSpPr>
            <p:nvPr/>
          </p:nvSpPr>
          <p:spPr bwMode="auto">
            <a:xfrm>
              <a:off x="3072"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1" name="Oval 17"/>
            <p:cNvSpPr>
              <a:spLocks noChangeArrowheads="1"/>
            </p:cNvSpPr>
            <p:nvPr/>
          </p:nvSpPr>
          <p:spPr bwMode="auto">
            <a:xfrm>
              <a:off x="3072" y="1090"/>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2" name="Oval 18"/>
            <p:cNvSpPr>
              <a:spLocks noChangeArrowheads="1"/>
            </p:cNvSpPr>
            <p:nvPr/>
          </p:nvSpPr>
          <p:spPr bwMode="auto">
            <a:xfrm>
              <a:off x="3072" y="968"/>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3" name="Oval 19"/>
            <p:cNvSpPr>
              <a:spLocks noChangeArrowheads="1"/>
            </p:cNvSpPr>
            <p:nvPr/>
          </p:nvSpPr>
          <p:spPr bwMode="auto">
            <a:xfrm>
              <a:off x="3072" y="854"/>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4" name="Oval 20"/>
            <p:cNvSpPr>
              <a:spLocks noChangeArrowheads="1"/>
            </p:cNvSpPr>
            <p:nvPr/>
          </p:nvSpPr>
          <p:spPr bwMode="auto">
            <a:xfrm>
              <a:off x="3200"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5" name="Oval 21"/>
            <p:cNvSpPr>
              <a:spLocks noChangeArrowheads="1"/>
            </p:cNvSpPr>
            <p:nvPr/>
          </p:nvSpPr>
          <p:spPr bwMode="auto">
            <a:xfrm>
              <a:off x="3200"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6" name="Oval 22"/>
            <p:cNvSpPr>
              <a:spLocks noChangeArrowheads="1"/>
            </p:cNvSpPr>
            <p:nvPr/>
          </p:nvSpPr>
          <p:spPr bwMode="auto">
            <a:xfrm>
              <a:off x="3200"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7" name="Oval 23"/>
            <p:cNvSpPr>
              <a:spLocks noChangeArrowheads="1"/>
            </p:cNvSpPr>
            <p:nvPr/>
          </p:nvSpPr>
          <p:spPr bwMode="auto">
            <a:xfrm>
              <a:off x="3200"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8" name="Oval 24"/>
            <p:cNvSpPr>
              <a:spLocks noChangeArrowheads="1"/>
            </p:cNvSpPr>
            <p:nvPr/>
          </p:nvSpPr>
          <p:spPr bwMode="auto">
            <a:xfrm>
              <a:off x="3200"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29" name="Oval 25"/>
            <p:cNvSpPr>
              <a:spLocks noChangeArrowheads="1"/>
            </p:cNvSpPr>
            <p:nvPr/>
          </p:nvSpPr>
          <p:spPr bwMode="auto">
            <a:xfrm>
              <a:off x="3200"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0" name="Oval 26"/>
            <p:cNvSpPr>
              <a:spLocks noChangeArrowheads="1"/>
            </p:cNvSpPr>
            <p:nvPr/>
          </p:nvSpPr>
          <p:spPr bwMode="auto">
            <a:xfrm>
              <a:off x="3200" y="976"/>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1" name="Oval 27"/>
            <p:cNvSpPr>
              <a:spLocks noChangeArrowheads="1"/>
            </p:cNvSpPr>
            <p:nvPr/>
          </p:nvSpPr>
          <p:spPr bwMode="auto">
            <a:xfrm>
              <a:off x="282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2" name="Oval 28"/>
            <p:cNvSpPr>
              <a:spLocks noChangeArrowheads="1"/>
            </p:cNvSpPr>
            <p:nvPr/>
          </p:nvSpPr>
          <p:spPr bwMode="auto">
            <a:xfrm>
              <a:off x="282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3" name="Oval 29"/>
            <p:cNvSpPr>
              <a:spLocks noChangeArrowheads="1"/>
            </p:cNvSpPr>
            <p:nvPr/>
          </p:nvSpPr>
          <p:spPr bwMode="auto">
            <a:xfrm>
              <a:off x="2824"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4" name="Oval 30"/>
            <p:cNvSpPr>
              <a:spLocks noChangeArrowheads="1"/>
            </p:cNvSpPr>
            <p:nvPr/>
          </p:nvSpPr>
          <p:spPr bwMode="auto">
            <a:xfrm>
              <a:off x="2824"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5" name="Oval 31"/>
            <p:cNvSpPr>
              <a:spLocks noChangeArrowheads="1"/>
            </p:cNvSpPr>
            <p:nvPr/>
          </p:nvSpPr>
          <p:spPr bwMode="auto">
            <a:xfrm>
              <a:off x="2824"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6" name="Oval 32"/>
            <p:cNvSpPr>
              <a:spLocks noChangeArrowheads="1"/>
            </p:cNvSpPr>
            <p:nvPr/>
          </p:nvSpPr>
          <p:spPr bwMode="auto">
            <a:xfrm>
              <a:off x="2952"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7" name="Oval 33"/>
            <p:cNvSpPr>
              <a:spLocks noChangeArrowheads="1"/>
            </p:cNvSpPr>
            <p:nvPr/>
          </p:nvSpPr>
          <p:spPr bwMode="auto">
            <a:xfrm>
              <a:off x="2952"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8" name="Oval 34"/>
            <p:cNvSpPr>
              <a:spLocks noChangeArrowheads="1"/>
            </p:cNvSpPr>
            <p:nvPr/>
          </p:nvSpPr>
          <p:spPr bwMode="auto">
            <a:xfrm>
              <a:off x="2952"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39" name="Oval 35"/>
            <p:cNvSpPr>
              <a:spLocks noChangeArrowheads="1"/>
            </p:cNvSpPr>
            <p:nvPr/>
          </p:nvSpPr>
          <p:spPr bwMode="auto">
            <a:xfrm>
              <a:off x="2952"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0" name="Oval 36"/>
            <p:cNvSpPr>
              <a:spLocks noChangeArrowheads="1"/>
            </p:cNvSpPr>
            <p:nvPr/>
          </p:nvSpPr>
          <p:spPr bwMode="auto">
            <a:xfrm>
              <a:off x="2952"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1" name="Oval 37"/>
            <p:cNvSpPr>
              <a:spLocks noChangeArrowheads="1"/>
            </p:cNvSpPr>
            <p:nvPr/>
          </p:nvSpPr>
          <p:spPr bwMode="auto">
            <a:xfrm>
              <a:off x="2952"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2" name="Oval 38"/>
            <p:cNvSpPr>
              <a:spLocks noChangeArrowheads="1"/>
            </p:cNvSpPr>
            <p:nvPr/>
          </p:nvSpPr>
          <p:spPr bwMode="auto">
            <a:xfrm>
              <a:off x="3336"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3" name="Oval 39"/>
            <p:cNvSpPr>
              <a:spLocks noChangeArrowheads="1"/>
            </p:cNvSpPr>
            <p:nvPr/>
          </p:nvSpPr>
          <p:spPr bwMode="auto">
            <a:xfrm>
              <a:off x="3336"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4" name="Oval 40"/>
            <p:cNvSpPr>
              <a:spLocks noChangeArrowheads="1"/>
            </p:cNvSpPr>
            <p:nvPr/>
          </p:nvSpPr>
          <p:spPr bwMode="auto">
            <a:xfrm>
              <a:off x="3336"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5" name="Oval 41"/>
            <p:cNvSpPr>
              <a:spLocks noChangeArrowheads="1"/>
            </p:cNvSpPr>
            <p:nvPr/>
          </p:nvSpPr>
          <p:spPr bwMode="auto">
            <a:xfrm>
              <a:off x="3336"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6" name="Oval 42"/>
            <p:cNvSpPr>
              <a:spLocks noChangeArrowheads="1"/>
            </p:cNvSpPr>
            <p:nvPr/>
          </p:nvSpPr>
          <p:spPr bwMode="auto">
            <a:xfrm>
              <a:off x="3336"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7" name="Oval 43"/>
            <p:cNvSpPr>
              <a:spLocks noChangeArrowheads="1"/>
            </p:cNvSpPr>
            <p:nvPr/>
          </p:nvSpPr>
          <p:spPr bwMode="auto">
            <a:xfrm>
              <a:off x="3464"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8" name="Oval 44"/>
            <p:cNvSpPr>
              <a:spLocks noChangeArrowheads="1"/>
            </p:cNvSpPr>
            <p:nvPr/>
          </p:nvSpPr>
          <p:spPr bwMode="auto">
            <a:xfrm>
              <a:off x="2688"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49" name="Oval 45"/>
            <p:cNvSpPr>
              <a:spLocks noChangeArrowheads="1"/>
            </p:cNvSpPr>
            <p:nvPr/>
          </p:nvSpPr>
          <p:spPr bwMode="auto">
            <a:xfrm>
              <a:off x="2688"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50" name="Oval 46"/>
            <p:cNvSpPr>
              <a:spLocks noChangeArrowheads="1"/>
            </p:cNvSpPr>
            <p:nvPr/>
          </p:nvSpPr>
          <p:spPr bwMode="auto">
            <a:xfrm>
              <a:off x="358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51" name="Oval 47"/>
            <p:cNvSpPr>
              <a:spLocks noChangeArrowheads="1"/>
            </p:cNvSpPr>
            <p:nvPr/>
          </p:nvSpPr>
          <p:spPr bwMode="auto">
            <a:xfrm>
              <a:off x="358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52" name="Oval 48"/>
            <p:cNvSpPr>
              <a:spLocks noChangeArrowheads="1"/>
            </p:cNvSpPr>
            <p:nvPr/>
          </p:nvSpPr>
          <p:spPr bwMode="auto">
            <a:xfrm>
              <a:off x="256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53" name="Oval 49"/>
            <p:cNvSpPr>
              <a:spLocks noChangeArrowheads="1"/>
            </p:cNvSpPr>
            <p:nvPr/>
          </p:nvSpPr>
          <p:spPr bwMode="auto">
            <a:xfrm>
              <a:off x="230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54" name="Oval 50"/>
            <p:cNvSpPr>
              <a:spLocks noChangeArrowheads="1"/>
            </p:cNvSpPr>
            <p:nvPr/>
          </p:nvSpPr>
          <p:spPr bwMode="auto">
            <a:xfrm>
              <a:off x="372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98355" name="Text Box 51"/>
          <p:cNvSpPr txBox="1">
            <a:spLocks noChangeArrowheads="1"/>
          </p:cNvSpPr>
          <p:nvPr/>
        </p:nvSpPr>
        <p:spPr bwMode="auto">
          <a:xfrm>
            <a:off x="3024188" y="3414713"/>
            <a:ext cx="1577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u="none" dirty="0">
                <a:latin typeface="Times New Roman" pitchFamily="18" charset="0"/>
              </a:rPr>
              <a:t>Skewed RIGHT</a:t>
            </a:r>
          </a:p>
        </p:txBody>
      </p:sp>
      <p:sp>
        <p:nvSpPr>
          <p:cNvPr id="98356" name="Text Box 52"/>
          <p:cNvSpPr txBox="1">
            <a:spLocks noChangeArrowheads="1"/>
          </p:cNvSpPr>
          <p:nvPr/>
        </p:nvSpPr>
        <p:spPr bwMode="auto">
          <a:xfrm>
            <a:off x="5562600" y="3425825"/>
            <a:ext cx="1428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u="none" dirty="0">
                <a:latin typeface="Times New Roman" pitchFamily="18" charset="0"/>
              </a:rPr>
              <a:t>Skewed LEFT</a:t>
            </a:r>
          </a:p>
        </p:txBody>
      </p:sp>
      <p:grpSp>
        <p:nvGrpSpPr>
          <p:cNvPr id="98357" name="Group 53"/>
          <p:cNvGrpSpPr>
            <a:grpSpLocks/>
          </p:cNvGrpSpPr>
          <p:nvPr/>
        </p:nvGrpSpPr>
        <p:grpSpPr bwMode="auto">
          <a:xfrm>
            <a:off x="762000" y="3505200"/>
            <a:ext cx="3600450" cy="939800"/>
            <a:chOff x="480" y="2240"/>
            <a:chExt cx="2160" cy="592"/>
          </a:xfrm>
        </p:grpSpPr>
        <p:sp>
          <p:nvSpPr>
            <p:cNvPr id="98358" name="Line 54"/>
            <p:cNvSpPr>
              <a:spLocks noChangeShapeType="1"/>
            </p:cNvSpPr>
            <p:nvPr/>
          </p:nvSpPr>
          <p:spPr bwMode="auto">
            <a:xfrm>
              <a:off x="480" y="2832"/>
              <a:ext cx="21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59" name="Freeform 55"/>
            <p:cNvSpPr>
              <a:spLocks/>
            </p:cNvSpPr>
            <p:nvPr/>
          </p:nvSpPr>
          <p:spPr bwMode="auto">
            <a:xfrm>
              <a:off x="800" y="2254"/>
              <a:ext cx="576" cy="560"/>
            </a:xfrm>
            <a:custGeom>
              <a:avLst/>
              <a:gdLst>
                <a:gd name="T0" fmla="*/ 576 w 576"/>
                <a:gd name="T1" fmla="*/ 2 h 560"/>
                <a:gd name="T2" fmla="*/ 483 w 576"/>
                <a:gd name="T3" fmla="*/ 5 h 560"/>
                <a:gd name="T4" fmla="*/ 440 w 576"/>
                <a:gd name="T5" fmla="*/ 30 h 560"/>
                <a:gd name="T6" fmla="*/ 373 w 576"/>
                <a:gd name="T7" fmla="*/ 98 h 560"/>
                <a:gd name="T8" fmla="*/ 322 w 576"/>
                <a:gd name="T9" fmla="*/ 259 h 560"/>
                <a:gd name="T10" fmla="*/ 271 w 576"/>
                <a:gd name="T11" fmla="*/ 403 h 560"/>
                <a:gd name="T12" fmla="*/ 246 w 576"/>
                <a:gd name="T13" fmla="*/ 522 h 560"/>
                <a:gd name="T14" fmla="*/ 161 w 576"/>
                <a:gd name="T15" fmla="*/ 555 h 560"/>
                <a:gd name="T16" fmla="*/ 0 w 576"/>
                <a:gd name="T17" fmla="*/ 555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560">
                  <a:moveTo>
                    <a:pt x="576" y="2"/>
                  </a:moveTo>
                  <a:cubicBezTo>
                    <a:pt x="541" y="1"/>
                    <a:pt x="506" y="0"/>
                    <a:pt x="483" y="5"/>
                  </a:cubicBezTo>
                  <a:cubicBezTo>
                    <a:pt x="460" y="10"/>
                    <a:pt x="458" y="15"/>
                    <a:pt x="440" y="30"/>
                  </a:cubicBezTo>
                  <a:cubicBezTo>
                    <a:pt x="422" y="45"/>
                    <a:pt x="393" y="60"/>
                    <a:pt x="373" y="98"/>
                  </a:cubicBezTo>
                  <a:cubicBezTo>
                    <a:pt x="353" y="136"/>
                    <a:pt x="339" y="208"/>
                    <a:pt x="322" y="259"/>
                  </a:cubicBezTo>
                  <a:cubicBezTo>
                    <a:pt x="305" y="310"/>
                    <a:pt x="284" y="359"/>
                    <a:pt x="271" y="403"/>
                  </a:cubicBezTo>
                  <a:cubicBezTo>
                    <a:pt x="258" y="447"/>
                    <a:pt x="264" y="497"/>
                    <a:pt x="246" y="522"/>
                  </a:cubicBezTo>
                  <a:cubicBezTo>
                    <a:pt x="228" y="547"/>
                    <a:pt x="202" y="550"/>
                    <a:pt x="161" y="555"/>
                  </a:cubicBezTo>
                  <a:cubicBezTo>
                    <a:pt x="120" y="560"/>
                    <a:pt x="27" y="551"/>
                    <a:pt x="0" y="55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60" name="Freeform 56"/>
            <p:cNvSpPr>
              <a:spLocks/>
            </p:cNvSpPr>
            <p:nvPr/>
          </p:nvSpPr>
          <p:spPr bwMode="auto">
            <a:xfrm>
              <a:off x="1376" y="2256"/>
              <a:ext cx="1120" cy="562"/>
            </a:xfrm>
            <a:custGeom>
              <a:avLst/>
              <a:gdLst>
                <a:gd name="T0" fmla="*/ 0 w 1000"/>
                <a:gd name="T1" fmla="*/ 0 h 511"/>
                <a:gd name="T2" fmla="*/ 136 w 1000"/>
                <a:gd name="T3" fmla="*/ 88 h 511"/>
                <a:gd name="T4" fmla="*/ 271 w 1000"/>
                <a:gd name="T5" fmla="*/ 333 h 511"/>
                <a:gd name="T6" fmla="*/ 635 w 1000"/>
                <a:gd name="T7" fmla="*/ 477 h 511"/>
                <a:gd name="T8" fmla="*/ 864 w 1000"/>
                <a:gd name="T9" fmla="*/ 503 h 511"/>
                <a:gd name="T10" fmla="*/ 1000 w 1000"/>
                <a:gd name="T11" fmla="*/ 511 h 511"/>
              </a:gdLst>
              <a:ahLst/>
              <a:cxnLst>
                <a:cxn ang="0">
                  <a:pos x="T0" y="T1"/>
                </a:cxn>
                <a:cxn ang="0">
                  <a:pos x="T2" y="T3"/>
                </a:cxn>
                <a:cxn ang="0">
                  <a:pos x="T4" y="T5"/>
                </a:cxn>
                <a:cxn ang="0">
                  <a:pos x="T6" y="T7"/>
                </a:cxn>
                <a:cxn ang="0">
                  <a:pos x="T8" y="T9"/>
                </a:cxn>
                <a:cxn ang="0">
                  <a:pos x="T10" y="T11"/>
                </a:cxn>
              </a:cxnLst>
              <a:rect l="0" t="0" r="r" b="b"/>
              <a:pathLst>
                <a:path w="1000" h="511">
                  <a:moveTo>
                    <a:pt x="0" y="0"/>
                  </a:moveTo>
                  <a:cubicBezTo>
                    <a:pt x="45" y="16"/>
                    <a:pt x="91" y="33"/>
                    <a:pt x="136" y="88"/>
                  </a:cubicBezTo>
                  <a:cubicBezTo>
                    <a:pt x="181" y="143"/>
                    <a:pt x="188" y="268"/>
                    <a:pt x="271" y="333"/>
                  </a:cubicBezTo>
                  <a:cubicBezTo>
                    <a:pt x="354" y="398"/>
                    <a:pt x="536" y="449"/>
                    <a:pt x="635" y="477"/>
                  </a:cubicBezTo>
                  <a:cubicBezTo>
                    <a:pt x="734" y="505"/>
                    <a:pt x="803" y="497"/>
                    <a:pt x="864" y="503"/>
                  </a:cubicBezTo>
                  <a:cubicBezTo>
                    <a:pt x="925" y="509"/>
                    <a:pt x="962" y="510"/>
                    <a:pt x="1000" y="511"/>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nvGrpSpPr>
            <p:cNvPr id="98361" name="Group 57"/>
            <p:cNvGrpSpPr>
              <a:grpSpLocks/>
            </p:cNvGrpSpPr>
            <p:nvPr/>
          </p:nvGrpSpPr>
          <p:grpSpPr bwMode="auto">
            <a:xfrm>
              <a:off x="1008" y="2240"/>
              <a:ext cx="1392" cy="584"/>
              <a:chOff x="1008" y="2480"/>
              <a:chExt cx="1392" cy="584"/>
            </a:xfrm>
          </p:grpSpPr>
          <p:sp>
            <p:nvSpPr>
              <p:cNvPr id="98362" name="Oval 58"/>
              <p:cNvSpPr>
                <a:spLocks noChangeArrowheads="1"/>
              </p:cNvSpPr>
              <p:nvPr/>
            </p:nvSpPr>
            <p:spPr bwMode="auto">
              <a:xfrm>
                <a:off x="1128"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3" name="Oval 59"/>
              <p:cNvSpPr>
                <a:spLocks noChangeArrowheads="1"/>
              </p:cNvSpPr>
              <p:nvPr/>
            </p:nvSpPr>
            <p:spPr bwMode="auto">
              <a:xfrm>
                <a:off x="1128"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4" name="Oval 60"/>
              <p:cNvSpPr>
                <a:spLocks noChangeArrowheads="1"/>
              </p:cNvSpPr>
              <p:nvPr/>
            </p:nvSpPr>
            <p:spPr bwMode="auto">
              <a:xfrm>
                <a:off x="1128" y="2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5" name="Oval 61"/>
              <p:cNvSpPr>
                <a:spLocks noChangeArrowheads="1"/>
              </p:cNvSpPr>
              <p:nvPr/>
            </p:nvSpPr>
            <p:spPr bwMode="auto">
              <a:xfrm>
                <a:off x="1128" y="259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6" name="Oval 62"/>
              <p:cNvSpPr>
                <a:spLocks noChangeArrowheads="1"/>
              </p:cNvSpPr>
              <p:nvPr/>
            </p:nvSpPr>
            <p:spPr bwMode="auto">
              <a:xfrm>
                <a:off x="1256"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7" name="Oval 63"/>
              <p:cNvSpPr>
                <a:spLocks noChangeArrowheads="1"/>
              </p:cNvSpPr>
              <p:nvPr/>
            </p:nvSpPr>
            <p:spPr bwMode="auto">
              <a:xfrm>
                <a:off x="1256"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8" name="Oval 64"/>
              <p:cNvSpPr>
                <a:spLocks noChangeArrowheads="1"/>
              </p:cNvSpPr>
              <p:nvPr/>
            </p:nvSpPr>
            <p:spPr bwMode="auto">
              <a:xfrm>
                <a:off x="1256" y="27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69" name="Oval 65"/>
              <p:cNvSpPr>
                <a:spLocks noChangeArrowheads="1"/>
              </p:cNvSpPr>
              <p:nvPr/>
            </p:nvSpPr>
            <p:spPr bwMode="auto">
              <a:xfrm>
                <a:off x="1256" y="260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0" name="Oval 66"/>
              <p:cNvSpPr>
                <a:spLocks noChangeArrowheads="1"/>
              </p:cNvSpPr>
              <p:nvPr/>
            </p:nvSpPr>
            <p:spPr bwMode="auto">
              <a:xfrm>
                <a:off x="1256" y="248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1" name="Oval 67"/>
              <p:cNvSpPr>
                <a:spLocks noChangeArrowheads="1"/>
              </p:cNvSpPr>
              <p:nvPr/>
            </p:nvSpPr>
            <p:spPr bwMode="auto">
              <a:xfrm>
                <a:off x="1392"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2" name="Oval 68"/>
              <p:cNvSpPr>
                <a:spLocks noChangeArrowheads="1"/>
              </p:cNvSpPr>
              <p:nvPr/>
            </p:nvSpPr>
            <p:spPr bwMode="auto">
              <a:xfrm>
                <a:off x="1392"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3" name="Oval 69"/>
              <p:cNvSpPr>
                <a:spLocks noChangeArrowheads="1"/>
              </p:cNvSpPr>
              <p:nvPr/>
            </p:nvSpPr>
            <p:spPr bwMode="auto">
              <a:xfrm>
                <a:off x="1392" y="27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4" name="Oval 70"/>
              <p:cNvSpPr>
                <a:spLocks noChangeArrowheads="1"/>
              </p:cNvSpPr>
              <p:nvPr/>
            </p:nvSpPr>
            <p:spPr bwMode="auto">
              <a:xfrm>
                <a:off x="1392" y="260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5" name="Oval 71"/>
              <p:cNvSpPr>
                <a:spLocks noChangeArrowheads="1"/>
              </p:cNvSpPr>
              <p:nvPr/>
            </p:nvSpPr>
            <p:spPr bwMode="auto">
              <a:xfrm>
                <a:off x="1392" y="248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6" name="Oval 72"/>
              <p:cNvSpPr>
                <a:spLocks noChangeArrowheads="1"/>
              </p:cNvSpPr>
              <p:nvPr/>
            </p:nvSpPr>
            <p:spPr bwMode="auto">
              <a:xfrm>
                <a:off x="1520"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7" name="Oval 73"/>
              <p:cNvSpPr>
                <a:spLocks noChangeArrowheads="1"/>
              </p:cNvSpPr>
              <p:nvPr/>
            </p:nvSpPr>
            <p:spPr bwMode="auto">
              <a:xfrm>
                <a:off x="1640"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8" name="Oval 74"/>
              <p:cNvSpPr>
                <a:spLocks noChangeArrowheads="1"/>
              </p:cNvSpPr>
              <p:nvPr/>
            </p:nvSpPr>
            <p:spPr bwMode="auto">
              <a:xfrm>
                <a:off x="1640"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79" name="Oval 75"/>
              <p:cNvSpPr>
                <a:spLocks noChangeArrowheads="1"/>
              </p:cNvSpPr>
              <p:nvPr/>
            </p:nvSpPr>
            <p:spPr bwMode="auto">
              <a:xfrm>
                <a:off x="1776"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0" name="Oval 76"/>
              <p:cNvSpPr>
                <a:spLocks noChangeArrowheads="1"/>
              </p:cNvSpPr>
              <p:nvPr/>
            </p:nvSpPr>
            <p:spPr bwMode="auto">
              <a:xfrm>
                <a:off x="1008"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1" name="Oval 77"/>
              <p:cNvSpPr>
                <a:spLocks noChangeArrowheads="1"/>
              </p:cNvSpPr>
              <p:nvPr/>
            </p:nvSpPr>
            <p:spPr bwMode="auto">
              <a:xfrm>
                <a:off x="1008"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2" name="Oval 78"/>
              <p:cNvSpPr>
                <a:spLocks noChangeArrowheads="1"/>
              </p:cNvSpPr>
              <p:nvPr/>
            </p:nvSpPr>
            <p:spPr bwMode="auto">
              <a:xfrm>
                <a:off x="1520"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3" name="Oval 79"/>
              <p:cNvSpPr>
                <a:spLocks noChangeArrowheads="1"/>
              </p:cNvSpPr>
              <p:nvPr/>
            </p:nvSpPr>
            <p:spPr bwMode="auto">
              <a:xfrm>
                <a:off x="1520" y="2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4" name="Oval 80"/>
              <p:cNvSpPr>
                <a:spLocks noChangeArrowheads="1"/>
              </p:cNvSpPr>
              <p:nvPr/>
            </p:nvSpPr>
            <p:spPr bwMode="auto">
              <a:xfrm>
                <a:off x="1904"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5" name="Oval 81"/>
              <p:cNvSpPr>
                <a:spLocks noChangeArrowheads="1"/>
              </p:cNvSpPr>
              <p:nvPr/>
            </p:nvSpPr>
            <p:spPr bwMode="auto">
              <a:xfrm>
                <a:off x="2040"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6" name="Oval 82"/>
              <p:cNvSpPr>
                <a:spLocks noChangeArrowheads="1"/>
              </p:cNvSpPr>
              <p:nvPr/>
            </p:nvSpPr>
            <p:spPr bwMode="auto">
              <a:xfrm>
                <a:off x="2168" y="296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87" name="Oval 83"/>
              <p:cNvSpPr>
                <a:spLocks noChangeArrowheads="1"/>
              </p:cNvSpPr>
              <p:nvPr/>
            </p:nvSpPr>
            <p:spPr bwMode="auto">
              <a:xfrm>
                <a:off x="2304" y="296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grpSp>
        <p:nvGrpSpPr>
          <p:cNvPr id="98388" name="Group 84"/>
          <p:cNvGrpSpPr>
            <a:grpSpLocks/>
          </p:cNvGrpSpPr>
          <p:nvPr/>
        </p:nvGrpSpPr>
        <p:grpSpPr bwMode="auto">
          <a:xfrm>
            <a:off x="5334000" y="3505200"/>
            <a:ext cx="3600450" cy="939800"/>
            <a:chOff x="3504" y="2240"/>
            <a:chExt cx="2160" cy="592"/>
          </a:xfrm>
        </p:grpSpPr>
        <p:sp>
          <p:nvSpPr>
            <p:cNvPr id="98389" name="Line 85"/>
            <p:cNvSpPr>
              <a:spLocks noChangeShapeType="1"/>
            </p:cNvSpPr>
            <p:nvPr/>
          </p:nvSpPr>
          <p:spPr bwMode="auto">
            <a:xfrm flipH="1">
              <a:off x="3504" y="2832"/>
              <a:ext cx="21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90" name="Freeform 86"/>
            <p:cNvSpPr>
              <a:spLocks/>
            </p:cNvSpPr>
            <p:nvPr/>
          </p:nvSpPr>
          <p:spPr bwMode="auto">
            <a:xfrm flipH="1">
              <a:off x="4768" y="2254"/>
              <a:ext cx="576" cy="560"/>
            </a:xfrm>
            <a:custGeom>
              <a:avLst/>
              <a:gdLst>
                <a:gd name="T0" fmla="*/ 576 w 576"/>
                <a:gd name="T1" fmla="*/ 2 h 560"/>
                <a:gd name="T2" fmla="*/ 483 w 576"/>
                <a:gd name="T3" fmla="*/ 5 h 560"/>
                <a:gd name="T4" fmla="*/ 440 w 576"/>
                <a:gd name="T5" fmla="*/ 30 h 560"/>
                <a:gd name="T6" fmla="*/ 373 w 576"/>
                <a:gd name="T7" fmla="*/ 98 h 560"/>
                <a:gd name="T8" fmla="*/ 322 w 576"/>
                <a:gd name="T9" fmla="*/ 259 h 560"/>
                <a:gd name="T10" fmla="*/ 271 w 576"/>
                <a:gd name="T11" fmla="*/ 403 h 560"/>
                <a:gd name="T12" fmla="*/ 246 w 576"/>
                <a:gd name="T13" fmla="*/ 522 h 560"/>
                <a:gd name="T14" fmla="*/ 161 w 576"/>
                <a:gd name="T15" fmla="*/ 555 h 560"/>
                <a:gd name="T16" fmla="*/ 0 w 576"/>
                <a:gd name="T17" fmla="*/ 555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560">
                  <a:moveTo>
                    <a:pt x="576" y="2"/>
                  </a:moveTo>
                  <a:cubicBezTo>
                    <a:pt x="541" y="1"/>
                    <a:pt x="506" y="0"/>
                    <a:pt x="483" y="5"/>
                  </a:cubicBezTo>
                  <a:cubicBezTo>
                    <a:pt x="460" y="10"/>
                    <a:pt x="458" y="15"/>
                    <a:pt x="440" y="30"/>
                  </a:cubicBezTo>
                  <a:cubicBezTo>
                    <a:pt x="422" y="45"/>
                    <a:pt x="393" y="60"/>
                    <a:pt x="373" y="98"/>
                  </a:cubicBezTo>
                  <a:cubicBezTo>
                    <a:pt x="353" y="136"/>
                    <a:pt x="339" y="208"/>
                    <a:pt x="322" y="259"/>
                  </a:cubicBezTo>
                  <a:cubicBezTo>
                    <a:pt x="305" y="310"/>
                    <a:pt x="284" y="359"/>
                    <a:pt x="271" y="403"/>
                  </a:cubicBezTo>
                  <a:cubicBezTo>
                    <a:pt x="258" y="447"/>
                    <a:pt x="264" y="497"/>
                    <a:pt x="246" y="522"/>
                  </a:cubicBezTo>
                  <a:cubicBezTo>
                    <a:pt x="228" y="547"/>
                    <a:pt x="202" y="550"/>
                    <a:pt x="161" y="555"/>
                  </a:cubicBezTo>
                  <a:cubicBezTo>
                    <a:pt x="120" y="560"/>
                    <a:pt x="27" y="551"/>
                    <a:pt x="0" y="55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391" name="Freeform 87"/>
            <p:cNvSpPr>
              <a:spLocks/>
            </p:cNvSpPr>
            <p:nvPr/>
          </p:nvSpPr>
          <p:spPr bwMode="auto">
            <a:xfrm flipH="1">
              <a:off x="3648" y="2256"/>
              <a:ext cx="1120" cy="562"/>
            </a:xfrm>
            <a:custGeom>
              <a:avLst/>
              <a:gdLst>
                <a:gd name="T0" fmla="*/ 0 w 1000"/>
                <a:gd name="T1" fmla="*/ 0 h 511"/>
                <a:gd name="T2" fmla="*/ 136 w 1000"/>
                <a:gd name="T3" fmla="*/ 88 h 511"/>
                <a:gd name="T4" fmla="*/ 271 w 1000"/>
                <a:gd name="T5" fmla="*/ 333 h 511"/>
                <a:gd name="T6" fmla="*/ 635 w 1000"/>
                <a:gd name="T7" fmla="*/ 477 h 511"/>
                <a:gd name="T8" fmla="*/ 864 w 1000"/>
                <a:gd name="T9" fmla="*/ 503 h 511"/>
                <a:gd name="T10" fmla="*/ 1000 w 1000"/>
                <a:gd name="T11" fmla="*/ 511 h 511"/>
              </a:gdLst>
              <a:ahLst/>
              <a:cxnLst>
                <a:cxn ang="0">
                  <a:pos x="T0" y="T1"/>
                </a:cxn>
                <a:cxn ang="0">
                  <a:pos x="T2" y="T3"/>
                </a:cxn>
                <a:cxn ang="0">
                  <a:pos x="T4" y="T5"/>
                </a:cxn>
                <a:cxn ang="0">
                  <a:pos x="T6" y="T7"/>
                </a:cxn>
                <a:cxn ang="0">
                  <a:pos x="T8" y="T9"/>
                </a:cxn>
                <a:cxn ang="0">
                  <a:pos x="T10" y="T11"/>
                </a:cxn>
              </a:cxnLst>
              <a:rect l="0" t="0" r="r" b="b"/>
              <a:pathLst>
                <a:path w="1000" h="511">
                  <a:moveTo>
                    <a:pt x="0" y="0"/>
                  </a:moveTo>
                  <a:cubicBezTo>
                    <a:pt x="45" y="16"/>
                    <a:pt x="91" y="33"/>
                    <a:pt x="136" y="88"/>
                  </a:cubicBezTo>
                  <a:cubicBezTo>
                    <a:pt x="181" y="143"/>
                    <a:pt x="188" y="268"/>
                    <a:pt x="271" y="333"/>
                  </a:cubicBezTo>
                  <a:cubicBezTo>
                    <a:pt x="354" y="398"/>
                    <a:pt x="536" y="449"/>
                    <a:pt x="635" y="477"/>
                  </a:cubicBezTo>
                  <a:cubicBezTo>
                    <a:pt x="734" y="505"/>
                    <a:pt x="803" y="497"/>
                    <a:pt x="864" y="503"/>
                  </a:cubicBezTo>
                  <a:cubicBezTo>
                    <a:pt x="925" y="509"/>
                    <a:pt x="962" y="510"/>
                    <a:pt x="1000" y="511"/>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nvGrpSpPr>
            <p:cNvPr id="98392" name="Group 88"/>
            <p:cNvGrpSpPr>
              <a:grpSpLocks/>
            </p:cNvGrpSpPr>
            <p:nvPr/>
          </p:nvGrpSpPr>
          <p:grpSpPr bwMode="auto">
            <a:xfrm flipH="1">
              <a:off x="3760" y="2240"/>
              <a:ext cx="1392" cy="584"/>
              <a:chOff x="1008" y="2480"/>
              <a:chExt cx="1392" cy="584"/>
            </a:xfrm>
          </p:grpSpPr>
          <p:sp>
            <p:nvSpPr>
              <p:cNvPr id="98393" name="Oval 89"/>
              <p:cNvSpPr>
                <a:spLocks noChangeArrowheads="1"/>
              </p:cNvSpPr>
              <p:nvPr/>
            </p:nvSpPr>
            <p:spPr bwMode="auto">
              <a:xfrm>
                <a:off x="1128"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4" name="Oval 90"/>
              <p:cNvSpPr>
                <a:spLocks noChangeArrowheads="1"/>
              </p:cNvSpPr>
              <p:nvPr/>
            </p:nvSpPr>
            <p:spPr bwMode="auto">
              <a:xfrm>
                <a:off x="1128"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5" name="Oval 91"/>
              <p:cNvSpPr>
                <a:spLocks noChangeArrowheads="1"/>
              </p:cNvSpPr>
              <p:nvPr/>
            </p:nvSpPr>
            <p:spPr bwMode="auto">
              <a:xfrm>
                <a:off x="1128" y="2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6" name="Oval 92"/>
              <p:cNvSpPr>
                <a:spLocks noChangeArrowheads="1"/>
              </p:cNvSpPr>
              <p:nvPr/>
            </p:nvSpPr>
            <p:spPr bwMode="auto">
              <a:xfrm>
                <a:off x="1128" y="259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7" name="Oval 93"/>
              <p:cNvSpPr>
                <a:spLocks noChangeArrowheads="1"/>
              </p:cNvSpPr>
              <p:nvPr/>
            </p:nvSpPr>
            <p:spPr bwMode="auto">
              <a:xfrm>
                <a:off x="1256"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8" name="Oval 94"/>
              <p:cNvSpPr>
                <a:spLocks noChangeArrowheads="1"/>
              </p:cNvSpPr>
              <p:nvPr/>
            </p:nvSpPr>
            <p:spPr bwMode="auto">
              <a:xfrm>
                <a:off x="1256"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399" name="Oval 95"/>
              <p:cNvSpPr>
                <a:spLocks noChangeArrowheads="1"/>
              </p:cNvSpPr>
              <p:nvPr/>
            </p:nvSpPr>
            <p:spPr bwMode="auto">
              <a:xfrm>
                <a:off x="1256" y="27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0" name="Oval 96"/>
              <p:cNvSpPr>
                <a:spLocks noChangeArrowheads="1"/>
              </p:cNvSpPr>
              <p:nvPr/>
            </p:nvSpPr>
            <p:spPr bwMode="auto">
              <a:xfrm>
                <a:off x="1256" y="260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1" name="Oval 97"/>
              <p:cNvSpPr>
                <a:spLocks noChangeArrowheads="1"/>
              </p:cNvSpPr>
              <p:nvPr/>
            </p:nvSpPr>
            <p:spPr bwMode="auto">
              <a:xfrm>
                <a:off x="1256" y="248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2" name="Oval 98"/>
              <p:cNvSpPr>
                <a:spLocks noChangeArrowheads="1"/>
              </p:cNvSpPr>
              <p:nvPr/>
            </p:nvSpPr>
            <p:spPr bwMode="auto">
              <a:xfrm>
                <a:off x="1392"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3" name="Oval 99"/>
              <p:cNvSpPr>
                <a:spLocks noChangeArrowheads="1"/>
              </p:cNvSpPr>
              <p:nvPr/>
            </p:nvSpPr>
            <p:spPr bwMode="auto">
              <a:xfrm>
                <a:off x="1392"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4" name="Oval 100"/>
              <p:cNvSpPr>
                <a:spLocks noChangeArrowheads="1"/>
              </p:cNvSpPr>
              <p:nvPr/>
            </p:nvSpPr>
            <p:spPr bwMode="auto">
              <a:xfrm>
                <a:off x="1392" y="27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5" name="Oval 101"/>
              <p:cNvSpPr>
                <a:spLocks noChangeArrowheads="1"/>
              </p:cNvSpPr>
              <p:nvPr/>
            </p:nvSpPr>
            <p:spPr bwMode="auto">
              <a:xfrm>
                <a:off x="1392" y="260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6" name="Oval 102"/>
              <p:cNvSpPr>
                <a:spLocks noChangeArrowheads="1"/>
              </p:cNvSpPr>
              <p:nvPr/>
            </p:nvSpPr>
            <p:spPr bwMode="auto">
              <a:xfrm>
                <a:off x="1392" y="248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7" name="Oval 103"/>
              <p:cNvSpPr>
                <a:spLocks noChangeArrowheads="1"/>
              </p:cNvSpPr>
              <p:nvPr/>
            </p:nvSpPr>
            <p:spPr bwMode="auto">
              <a:xfrm>
                <a:off x="1520"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8" name="Oval 104"/>
              <p:cNvSpPr>
                <a:spLocks noChangeArrowheads="1"/>
              </p:cNvSpPr>
              <p:nvPr/>
            </p:nvSpPr>
            <p:spPr bwMode="auto">
              <a:xfrm>
                <a:off x="1640"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09" name="Oval 105"/>
              <p:cNvSpPr>
                <a:spLocks noChangeArrowheads="1"/>
              </p:cNvSpPr>
              <p:nvPr/>
            </p:nvSpPr>
            <p:spPr bwMode="auto">
              <a:xfrm>
                <a:off x="1640"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0" name="Oval 106"/>
              <p:cNvSpPr>
                <a:spLocks noChangeArrowheads="1"/>
              </p:cNvSpPr>
              <p:nvPr/>
            </p:nvSpPr>
            <p:spPr bwMode="auto">
              <a:xfrm>
                <a:off x="1776" y="29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1" name="Oval 107"/>
              <p:cNvSpPr>
                <a:spLocks noChangeArrowheads="1"/>
              </p:cNvSpPr>
              <p:nvPr/>
            </p:nvSpPr>
            <p:spPr bwMode="auto">
              <a:xfrm>
                <a:off x="1008"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2" name="Oval 108"/>
              <p:cNvSpPr>
                <a:spLocks noChangeArrowheads="1"/>
              </p:cNvSpPr>
              <p:nvPr/>
            </p:nvSpPr>
            <p:spPr bwMode="auto">
              <a:xfrm>
                <a:off x="1008" y="28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3" name="Oval 109"/>
              <p:cNvSpPr>
                <a:spLocks noChangeArrowheads="1"/>
              </p:cNvSpPr>
              <p:nvPr/>
            </p:nvSpPr>
            <p:spPr bwMode="auto">
              <a:xfrm>
                <a:off x="1520" y="28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4" name="Oval 110"/>
              <p:cNvSpPr>
                <a:spLocks noChangeArrowheads="1"/>
              </p:cNvSpPr>
              <p:nvPr/>
            </p:nvSpPr>
            <p:spPr bwMode="auto">
              <a:xfrm>
                <a:off x="1520" y="2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5" name="Oval 111"/>
              <p:cNvSpPr>
                <a:spLocks noChangeArrowheads="1"/>
              </p:cNvSpPr>
              <p:nvPr/>
            </p:nvSpPr>
            <p:spPr bwMode="auto">
              <a:xfrm>
                <a:off x="1904"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6" name="Oval 112"/>
              <p:cNvSpPr>
                <a:spLocks noChangeArrowheads="1"/>
              </p:cNvSpPr>
              <p:nvPr/>
            </p:nvSpPr>
            <p:spPr bwMode="auto">
              <a:xfrm>
                <a:off x="2040" y="29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7" name="Oval 113"/>
              <p:cNvSpPr>
                <a:spLocks noChangeArrowheads="1"/>
              </p:cNvSpPr>
              <p:nvPr/>
            </p:nvSpPr>
            <p:spPr bwMode="auto">
              <a:xfrm>
                <a:off x="2168" y="296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18" name="Oval 114"/>
              <p:cNvSpPr>
                <a:spLocks noChangeArrowheads="1"/>
              </p:cNvSpPr>
              <p:nvPr/>
            </p:nvSpPr>
            <p:spPr bwMode="auto">
              <a:xfrm>
                <a:off x="2304" y="296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grpSp>
        <p:nvGrpSpPr>
          <p:cNvPr id="98419" name="Group 115"/>
          <p:cNvGrpSpPr>
            <a:grpSpLocks/>
          </p:cNvGrpSpPr>
          <p:nvPr/>
        </p:nvGrpSpPr>
        <p:grpSpPr bwMode="auto">
          <a:xfrm>
            <a:off x="3429000" y="4800600"/>
            <a:ext cx="3840163" cy="1333500"/>
            <a:chOff x="2784" y="3000"/>
            <a:chExt cx="2304" cy="840"/>
          </a:xfrm>
        </p:grpSpPr>
        <p:sp>
          <p:nvSpPr>
            <p:cNvPr id="98420" name="Line 116"/>
            <p:cNvSpPr>
              <a:spLocks noChangeShapeType="1"/>
            </p:cNvSpPr>
            <p:nvPr/>
          </p:nvSpPr>
          <p:spPr bwMode="auto">
            <a:xfrm>
              <a:off x="2784" y="3840"/>
              <a:ext cx="23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421" name="Freeform 117"/>
            <p:cNvSpPr>
              <a:spLocks/>
            </p:cNvSpPr>
            <p:nvPr/>
          </p:nvSpPr>
          <p:spPr bwMode="auto">
            <a:xfrm>
              <a:off x="2832" y="3048"/>
              <a:ext cx="2115" cy="755"/>
            </a:xfrm>
            <a:custGeom>
              <a:avLst/>
              <a:gdLst>
                <a:gd name="T0" fmla="*/ 0 w 2115"/>
                <a:gd name="T1" fmla="*/ 744 h 755"/>
                <a:gd name="T2" fmla="*/ 336 w 2115"/>
                <a:gd name="T3" fmla="*/ 704 h 755"/>
                <a:gd name="T4" fmla="*/ 539 w 2115"/>
                <a:gd name="T5" fmla="*/ 459 h 755"/>
                <a:gd name="T6" fmla="*/ 641 w 2115"/>
                <a:gd name="T7" fmla="*/ 171 h 755"/>
                <a:gd name="T8" fmla="*/ 751 w 2115"/>
                <a:gd name="T9" fmla="*/ 18 h 755"/>
                <a:gd name="T10" fmla="*/ 963 w 2115"/>
                <a:gd name="T11" fmla="*/ 61 h 755"/>
                <a:gd name="T12" fmla="*/ 1107 w 2115"/>
                <a:gd name="T13" fmla="*/ 230 h 755"/>
                <a:gd name="T14" fmla="*/ 1310 w 2115"/>
                <a:gd name="T15" fmla="*/ 196 h 755"/>
                <a:gd name="T16" fmla="*/ 1412 w 2115"/>
                <a:gd name="T17" fmla="*/ 137 h 755"/>
                <a:gd name="T18" fmla="*/ 1564 w 2115"/>
                <a:gd name="T19" fmla="*/ 145 h 755"/>
                <a:gd name="T20" fmla="*/ 1708 w 2115"/>
                <a:gd name="T21" fmla="*/ 366 h 755"/>
                <a:gd name="T22" fmla="*/ 1818 w 2115"/>
                <a:gd name="T23" fmla="*/ 577 h 755"/>
                <a:gd name="T24" fmla="*/ 1945 w 2115"/>
                <a:gd name="T25" fmla="*/ 721 h 755"/>
                <a:gd name="T26" fmla="*/ 2115 w 2115"/>
                <a:gd name="T27" fmla="*/ 75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5" h="755">
                  <a:moveTo>
                    <a:pt x="0" y="744"/>
                  </a:moveTo>
                  <a:cubicBezTo>
                    <a:pt x="123" y="747"/>
                    <a:pt x="246" y="751"/>
                    <a:pt x="336" y="704"/>
                  </a:cubicBezTo>
                  <a:cubicBezTo>
                    <a:pt x="426" y="657"/>
                    <a:pt x="488" y="548"/>
                    <a:pt x="539" y="459"/>
                  </a:cubicBezTo>
                  <a:cubicBezTo>
                    <a:pt x="590" y="370"/>
                    <a:pt x="606" y="244"/>
                    <a:pt x="641" y="171"/>
                  </a:cubicBezTo>
                  <a:cubicBezTo>
                    <a:pt x="676" y="98"/>
                    <a:pt x="697" y="36"/>
                    <a:pt x="751" y="18"/>
                  </a:cubicBezTo>
                  <a:cubicBezTo>
                    <a:pt x="805" y="0"/>
                    <a:pt x="904" y="26"/>
                    <a:pt x="963" y="61"/>
                  </a:cubicBezTo>
                  <a:cubicBezTo>
                    <a:pt x="1022" y="96"/>
                    <a:pt x="1049" y="208"/>
                    <a:pt x="1107" y="230"/>
                  </a:cubicBezTo>
                  <a:cubicBezTo>
                    <a:pt x="1165" y="252"/>
                    <a:pt x="1259" y="211"/>
                    <a:pt x="1310" y="196"/>
                  </a:cubicBezTo>
                  <a:cubicBezTo>
                    <a:pt x="1361" y="181"/>
                    <a:pt x="1370" y="145"/>
                    <a:pt x="1412" y="137"/>
                  </a:cubicBezTo>
                  <a:cubicBezTo>
                    <a:pt x="1454" y="129"/>
                    <a:pt x="1515" y="107"/>
                    <a:pt x="1564" y="145"/>
                  </a:cubicBezTo>
                  <a:cubicBezTo>
                    <a:pt x="1613" y="183"/>
                    <a:pt x="1666" y="294"/>
                    <a:pt x="1708" y="366"/>
                  </a:cubicBezTo>
                  <a:cubicBezTo>
                    <a:pt x="1750" y="438"/>
                    <a:pt x="1779" y="518"/>
                    <a:pt x="1818" y="577"/>
                  </a:cubicBezTo>
                  <a:cubicBezTo>
                    <a:pt x="1857" y="636"/>
                    <a:pt x="1896" y="691"/>
                    <a:pt x="1945" y="721"/>
                  </a:cubicBezTo>
                  <a:cubicBezTo>
                    <a:pt x="1994" y="751"/>
                    <a:pt x="2087" y="751"/>
                    <a:pt x="2115" y="75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98422" name="Oval 118"/>
            <p:cNvSpPr>
              <a:spLocks noChangeArrowheads="1"/>
            </p:cNvSpPr>
            <p:nvPr/>
          </p:nvSpPr>
          <p:spPr bwMode="auto">
            <a:xfrm flipH="1">
              <a:off x="3720"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3" name="Oval 119"/>
            <p:cNvSpPr>
              <a:spLocks noChangeArrowheads="1"/>
            </p:cNvSpPr>
            <p:nvPr/>
          </p:nvSpPr>
          <p:spPr bwMode="auto">
            <a:xfrm flipH="1">
              <a:off x="3720"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4" name="Oval 120"/>
            <p:cNvSpPr>
              <a:spLocks noChangeArrowheads="1"/>
            </p:cNvSpPr>
            <p:nvPr/>
          </p:nvSpPr>
          <p:spPr bwMode="auto">
            <a:xfrm flipH="1">
              <a:off x="3720" y="346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5" name="Oval 121"/>
            <p:cNvSpPr>
              <a:spLocks noChangeArrowheads="1"/>
            </p:cNvSpPr>
            <p:nvPr/>
          </p:nvSpPr>
          <p:spPr bwMode="auto">
            <a:xfrm flipH="1">
              <a:off x="3720" y="334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6" name="Oval 122"/>
            <p:cNvSpPr>
              <a:spLocks noChangeArrowheads="1"/>
            </p:cNvSpPr>
            <p:nvPr/>
          </p:nvSpPr>
          <p:spPr bwMode="auto">
            <a:xfrm flipH="1">
              <a:off x="3592" y="3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7" name="Oval 123"/>
            <p:cNvSpPr>
              <a:spLocks noChangeArrowheads="1"/>
            </p:cNvSpPr>
            <p:nvPr/>
          </p:nvSpPr>
          <p:spPr bwMode="auto">
            <a:xfrm flipH="1">
              <a:off x="3592" y="359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8" name="Oval 124"/>
            <p:cNvSpPr>
              <a:spLocks noChangeArrowheads="1"/>
            </p:cNvSpPr>
            <p:nvPr/>
          </p:nvSpPr>
          <p:spPr bwMode="auto">
            <a:xfrm flipH="1">
              <a:off x="3592"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29" name="Oval 125"/>
            <p:cNvSpPr>
              <a:spLocks noChangeArrowheads="1"/>
            </p:cNvSpPr>
            <p:nvPr/>
          </p:nvSpPr>
          <p:spPr bwMode="auto">
            <a:xfrm flipH="1">
              <a:off x="3592"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0" name="Oval 126"/>
            <p:cNvSpPr>
              <a:spLocks noChangeArrowheads="1"/>
            </p:cNvSpPr>
            <p:nvPr/>
          </p:nvSpPr>
          <p:spPr bwMode="auto">
            <a:xfrm flipH="1">
              <a:off x="3592" y="32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1" name="Oval 127"/>
            <p:cNvSpPr>
              <a:spLocks noChangeArrowheads="1"/>
            </p:cNvSpPr>
            <p:nvPr/>
          </p:nvSpPr>
          <p:spPr bwMode="auto">
            <a:xfrm flipH="1">
              <a:off x="3456" y="3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2" name="Oval 128"/>
            <p:cNvSpPr>
              <a:spLocks noChangeArrowheads="1"/>
            </p:cNvSpPr>
            <p:nvPr/>
          </p:nvSpPr>
          <p:spPr bwMode="auto">
            <a:xfrm flipH="1">
              <a:off x="3456" y="359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3" name="Oval 129"/>
            <p:cNvSpPr>
              <a:spLocks noChangeArrowheads="1"/>
            </p:cNvSpPr>
            <p:nvPr/>
          </p:nvSpPr>
          <p:spPr bwMode="auto">
            <a:xfrm flipH="1">
              <a:off x="3456"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4" name="Oval 130"/>
            <p:cNvSpPr>
              <a:spLocks noChangeArrowheads="1"/>
            </p:cNvSpPr>
            <p:nvPr/>
          </p:nvSpPr>
          <p:spPr bwMode="auto">
            <a:xfrm flipH="1">
              <a:off x="3456"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5" name="Oval 131"/>
            <p:cNvSpPr>
              <a:spLocks noChangeArrowheads="1"/>
            </p:cNvSpPr>
            <p:nvPr/>
          </p:nvSpPr>
          <p:spPr bwMode="auto">
            <a:xfrm flipH="1">
              <a:off x="3456" y="32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6" name="Oval 132"/>
            <p:cNvSpPr>
              <a:spLocks noChangeArrowheads="1"/>
            </p:cNvSpPr>
            <p:nvPr/>
          </p:nvSpPr>
          <p:spPr bwMode="auto">
            <a:xfrm flipH="1">
              <a:off x="3328" y="3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7" name="Oval 133"/>
            <p:cNvSpPr>
              <a:spLocks noChangeArrowheads="1"/>
            </p:cNvSpPr>
            <p:nvPr/>
          </p:nvSpPr>
          <p:spPr bwMode="auto">
            <a:xfrm flipH="1">
              <a:off x="3208"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8" name="Oval 134"/>
            <p:cNvSpPr>
              <a:spLocks noChangeArrowheads="1"/>
            </p:cNvSpPr>
            <p:nvPr/>
          </p:nvSpPr>
          <p:spPr bwMode="auto">
            <a:xfrm flipH="1">
              <a:off x="3208"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39" name="Oval 135"/>
            <p:cNvSpPr>
              <a:spLocks noChangeArrowheads="1"/>
            </p:cNvSpPr>
            <p:nvPr/>
          </p:nvSpPr>
          <p:spPr bwMode="auto">
            <a:xfrm flipH="1">
              <a:off x="3072"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0" name="Oval 136"/>
            <p:cNvSpPr>
              <a:spLocks noChangeArrowheads="1"/>
            </p:cNvSpPr>
            <p:nvPr/>
          </p:nvSpPr>
          <p:spPr bwMode="auto">
            <a:xfrm flipH="1">
              <a:off x="3840" y="3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1" name="Oval 137"/>
            <p:cNvSpPr>
              <a:spLocks noChangeArrowheads="1"/>
            </p:cNvSpPr>
            <p:nvPr/>
          </p:nvSpPr>
          <p:spPr bwMode="auto">
            <a:xfrm flipH="1">
              <a:off x="3840" y="359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2" name="Oval 138"/>
            <p:cNvSpPr>
              <a:spLocks noChangeArrowheads="1"/>
            </p:cNvSpPr>
            <p:nvPr/>
          </p:nvSpPr>
          <p:spPr bwMode="auto">
            <a:xfrm flipH="1">
              <a:off x="3328"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3" name="Oval 139"/>
            <p:cNvSpPr>
              <a:spLocks noChangeArrowheads="1"/>
            </p:cNvSpPr>
            <p:nvPr/>
          </p:nvSpPr>
          <p:spPr bwMode="auto">
            <a:xfrm flipH="1">
              <a:off x="3328" y="346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4" name="Oval 140"/>
            <p:cNvSpPr>
              <a:spLocks noChangeArrowheads="1"/>
            </p:cNvSpPr>
            <p:nvPr/>
          </p:nvSpPr>
          <p:spPr bwMode="auto">
            <a:xfrm flipH="1">
              <a:off x="2944" y="37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5" name="Oval 141"/>
            <p:cNvSpPr>
              <a:spLocks noChangeArrowheads="1"/>
            </p:cNvSpPr>
            <p:nvPr/>
          </p:nvSpPr>
          <p:spPr bwMode="auto">
            <a:xfrm flipH="1">
              <a:off x="3720" y="311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6" name="Oval 142"/>
            <p:cNvSpPr>
              <a:spLocks noChangeArrowheads="1"/>
            </p:cNvSpPr>
            <p:nvPr/>
          </p:nvSpPr>
          <p:spPr bwMode="auto">
            <a:xfrm flipH="1">
              <a:off x="3592" y="31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7" name="Oval 143"/>
            <p:cNvSpPr>
              <a:spLocks noChangeArrowheads="1"/>
            </p:cNvSpPr>
            <p:nvPr/>
          </p:nvSpPr>
          <p:spPr bwMode="auto">
            <a:xfrm flipH="1">
              <a:off x="3592" y="300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8" name="Oval 144"/>
            <p:cNvSpPr>
              <a:spLocks noChangeArrowheads="1"/>
            </p:cNvSpPr>
            <p:nvPr/>
          </p:nvSpPr>
          <p:spPr bwMode="auto">
            <a:xfrm flipH="1">
              <a:off x="3456" y="31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49" name="Oval 145"/>
            <p:cNvSpPr>
              <a:spLocks noChangeArrowheads="1"/>
            </p:cNvSpPr>
            <p:nvPr/>
          </p:nvSpPr>
          <p:spPr bwMode="auto">
            <a:xfrm flipH="1">
              <a:off x="3720" y="323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0" name="Oval 146"/>
            <p:cNvSpPr>
              <a:spLocks noChangeArrowheads="1"/>
            </p:cNvSpPr>
            <p:nvPr/>
          </p:nvSpPr>
          <p:spPr bwMode="auto">
            <a:xfrm flipH="1">
              <a:off x="3840" y="348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1" name="Oval 147"/>
            <p:cNvSpPr>
              <a:spLocks noChangeArrowheads="1"/>
            </p:cNvSpPr>
            <p:nvPr/>
          </p:nvSpPr>
          <p:spPr bwMode="auto">
            <a:xfrm flipH="1">
              <a:off x="3840" y="336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2" name="Oval 148"/>
            <p:cNvSpPr>
              <a:spLocks noChangeArrowheads="1"/>
            </p:cNvSpPr>
            <p:nvPr/>
          </p:nvSpPr>
          <p:spPr bwMode="auto">
            <a:xfrm flipH="1">
              <a:off x="3840" y="3248"/>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3" name="Oval 149"/>
            <p:cNvSpPr>
              <a:spLocks noChangeArrowheads="1"/>
            </p:cNvSpPr>
            <p:nvPr/>
          </p:nvSpPr>
          <p:spPr bwMode="auto">
            <a:xfrm flipH="1">
              <a:off x="3984"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4" name="Oval 150"/>
            <p:cNvSpPr>
              <a:spLocks noChangeArrowheads="1"/>
            </p:cNvSpPr>
            <p:nvPr/>
          </p:nvSpPr>
          <p:spPr bwMode="auto">
            <a:xfrm flipH="1">
              <a:off x="3984"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5" name="Oval 151"/>
            <p:cNvSpPr>
              <a:spLocks noChangeArrowheads="1"/>
            </p:cNvSpPr>
            <p:nvPr/>
          </p:nvSpPr>
          <p:spPr bwMode="auto">
            <a:xfrm flipH="1">
              <a:off x="3984"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6" name="Oval 152"/>
            <p:cNvSpPr>
              <a:spLocks noChangeArrowheads="1"/>
            </p:cNvSpPr>
            <p:nvPr/>
          </p:nvSpPr>
          <p:spPr bwMode="auto">
            <a:xfrm flipH="1">
              <a:off x="3984"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7" name="Oval 153"/>
            <p:cNvSpPr>
              <a:spLocks noChangeArrowheads="1"/>
            </p:cNvSpPr>
            <p:nvPr/>
          </p:nvSpPr>
          <p:spPr bwMode="auto">
            <a:xfrm flipH="1">
              <a:off x="4120"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8" name="Oval 154"/>
            <p:cNvSpPr>
              <a:spLocks noChangeArrowheads="1"/>
            </p:cNvSpPr>
            <p:nvPr/>
          </p:nvSpPr>
          <p:spPr bwMode="auto">
            <a:xfrm flipH="1">
              <a:off x="4120"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59" name="Oval 155"/>
            <p:cNvSpPr>
              <a:spLocks noChangeArrowheads="1"/>
            </p:cNvSpPr>
            <p:nvPr/>
          </p:nvSpPr>
          <p:spPr bwMode="auto">
            <a:xfrm flipH="1">
              <a:off x="4120"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0" name="Oval 156"/>
            <p:cNvSpPr>
              <a:spLocks noChangeArrowheads="1"/>
            </p:cNvSpPr>
            <p:nvPr/>
          </p:nvSpPr>
          <p:spPr bwMode="auto">
            <a:xfrm flipH="1">
              <a:off x="4120"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1" name="Oval 157"/>
            <p:cNvSpPr>
              <a:spLocks noChangeArrowheads="1"/>
            </p:cNvSpPr>
            <p:nvPr/>
          </p:nvSpPr>
          <p:spPr bwMode="auto">
            <a:xfrm flipH="1">
              <a:off x="4120" y="32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2" name="Oval 158"/>
            <p:cNvSpPr>
              <a:spLocks noChangeArrowheads="1"/>
            </p:cNvSpPr>
            <p:nvPr/>
          </p:nvSpPr>
          <p:spPr bwMode="auto">
            <a:xfrm flipH="1">
              <a:off x="4256"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3" name="Oval 159"/>
            <p:cNvSpPr>
              <a:spLocks noChangeArrowheads="1"/>
            </p:cNvSpPr>
            <p:nvPr/>
          </p:nvSpPr>
          <p:spPr bwMode="auto">
            <a:xfrm flipH="1">
              <a:off x="4256"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4" name="Oval 160"/>
            <p:cNvSpPr>
              <a:spLocks noChangeArrowheads="1"/>
            </p:cNvSpPr>
            <p:nvPr/>
          </p:nvSpPr>
          <p:spPr bwMode="auto">
            <a:xfrm flipH="1">
              <a:off x="4256"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5" name="Oval 161"/>
            <p:cNvSpPr>
              <a:spLocks noChangeArrowheads="1"/>
            </p:cNvSpPr>
            <p:nvPr/>
          </p:nvSpPr>
          <p:spPr bwMode="auto">
            <a:xfrm flipH="1">
              <a:off x="4256"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6" name="Oval 162"/>
            <p:cNvSpPr>
              <a:spLocks noChangeArrowheads="1"/>
            </p:cNvSpPr>
            <p:nvPr/>
          </p:nvSpPr>
          <p:spPr bwMode="auto">
            <a:xfrm flipH="1">
              <a:off x="4256" y="312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7" name="Oval 163"/>
            <p:cNvSpPr>
              <a:spLocks noChangeArrowheads="1"/>
            </p:cNvSpPr>
            <p:nvPr/>
          </p:nvSpPr>
          <p:spPr bwMode="auto">
            <a:xfrm flipH="1">
              <a:off x="4256" y="32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8" name="Oval 164"/>
            <p:cNvSpPr>
              <a:spLocks noChangeArrowheads="1"/>
            </p:cNvSpPr>
            <p:nvPr/>
          </p:nvSpPr>
          <p:spPr bwMode="auto">
            <a:xfrm flipH="1">
              <a:off x="4384"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69" name="Oval 165"/>
            <p:cNvSpPr>
              <a:spLocks noChangeArrowheads="1"/>
            </p:cNvSpPr>
            <p:nvPr/>
          </p:nvSpPr>
          <p:spPr bwMode="auto">
            <a:xfrm flipH="1">
              <a:off x="4384"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0" name="Oval 166"/>
            <p:cNvSpPr>
              <a:spLocks noChangeArrowheads="1"/>
            </p:cNvSpPr>
            <p:nvPr/>
          </p:nvSpPr>
          <p:spPr bwMode="auto">
            <a:xfrm flipH="1">
              <a:off x="4384"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1" name="Oval 167"/>
            <p:cNvSpPr>
              <a:spLocks noChangeArrowheads="1"/>
            </p:cNvSpPr>
            <p:nvPr/>
          </p:nvSpPr>
          <p:spPr bwMode="auto">
            <a:xfrm flipH="1">
              <a:off x="4384" y="335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2" name="Oval 168"/>
            <p:cNvSpPr>
              <a:spLocks noChangeArrowheads="1"/>
            </p:cNvSpPr>
            <p:nvPr/>
          </p:nvSpPr>
          <p:spPr bwMode="auto">
            <a:xfrm flipH="1">
              <a:off x="4384" y="3240"/>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3" name="Oval 169"/>
            <p:cNvSpPr>
              <a:spLocks noChangeArrowheads="1"/>
            </p:cNvSpPr>
            <p:nvPr/>
          </p:nvSpPr>
          <p:spPr bwMode="auto">
            <a:xfrm flipH="1">
              <a:off x="4512"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4" name="Oval 170"/>
            <p:cNvSpPr>
              <a:spLocks noChangeArrowheads="1"/>
            </p:cNvSpPr>
            <p:nvPr/>
          </p:nvSpPr>
          <p:spPr bwMode="auto">
            <a:xfrm flipH="1">
              <a:off x="4512"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5" name="Oval 171"/>
            <p:cNvSpPr>
              <a:spLocks noChangeArrowheads="1"/>
            </p:cNvSpPr>
            <p:nvPr/>
          </p:nvSpPr>
          <p:spPr bwMode="auto">
            <a:xfrm flipH="1">
              <a:off x="4512" y="34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6" name="Oval 172"/>
            <p:cNvSpPr>
              <a:spLocks noChangeArrowheads="1"/>
            </p:cNvSpPr>
            <p:nvPr/>
          </p:nvSpPr>
          <p:spPr bwMode="auto">
            <a:xfrm flipH="1">
              <a:off x="4648"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7" name="Oval 173"/>
            <p:cNvSpPr>
              <a:spLocks noChangeArrowheads="1"/>
            </p:cNvSpPr>
            <p:nvPr/>
          </p:nvSpPr>
          <p:spPr bwMode="auto">
            <a:xfrm flipH="1">
              <a:off x="4648" y="35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98478" name="Oval 174"/>
            <p:cNvSpPr>
              <a:spLocks noChangeArrowheads="1"/>
            </p:cNvSpPr>
            <p:nvPr/>
          </p:nvSpPr>
          <p:spPr bwMode="auto">
            <a:xfrm flipH="1">
              <a:off x="4776" y="370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98479" name="Text Box 175"/>
          <p:cNvSpPr txBox="1">
            <a:spLocks noChangeArrowheads="1"/>
          </p:cNvSpPr>
          <p:nvPr/>
        </p:nvSpPr>
        <p:spPr bwMode="auto">
          <a:xfrm>
            <a:off x="5195954" y="615434"/>
            <a:ext cx="31834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b="1" u="none" dirty="0">
                <a:solidFill>
                  <a:schemeClr val="accent2"/>
                </a:solidFill>
              </a:rPr>
              <a:t>Data Distribution Examples</a:t>
            </a:r>
          </a:p>
        </p:txBody>
      </p:sp>
      <p:sp>
        <p:nvSpPr>
          <p:cNvPr id="98480" name="Rectangle 176"/>
          <p:cNvSpPr>
            <a:spLocks noChangeArrowheads="1"/>
          </p:cNvSpPr>
          <p:nvPr/>
        </p:nvSpPr>
        <p:spPr bwMode="auto">
          <a:xfrm>
            <a:off x="152400" y="6272213"/>
            <a:ext cx="3384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u="none" dirty="0">
                <a:solidFill>
                  <a:schemeClr val="tx2"/>
                </a:solidFill>
              </a:rPr>
              <a:t>Control Charts</a:t>
            </a:r>
            <a:r>
              <a:rPr lang="en-US" sz="2000" i="1" u="none" dirty="0">
                <a:solidFill>
                  <a:schemeClr val="tx2"/>
                </a:solidFill>
              </a:rPr>
              <a:t> </a:t>
            </a:r>
            <a:r>
              <a:rPr lang="en-US" sz="2000" u="none" dirty="0">
                <a:solidFill>
                  <a:schemeClr val="tx2"/>
                </a:solidFill>
              </a:rPr>
              <a:t>Interpretation</a:t>
            </a:r>
          </a:p>
        </p:txBody>
      </p:sp>
      <p:sp>
        <p:nvSpPr>
          <p:cNvPr id="98481" name="Text Box 177"/>
          <p:cNvSpPr txBox="1">
            <a:spLocks noChangeArrowheads="1"/>
          </p:cNvSpPr>
          <p:nvPr/>
        </p:nvSpPr>
        <p:spPr bwMode="auto">
          <a:xfrm>
            <a:off x="6934200" y="6324600"/>
            <a:ext cx="198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u="none" dirty="0">
                <a:solidFill>
                  <a:schemeClr val="tx2"/>
                </a:solidFill>
              </a:rPr>
              <a:t>Variability of Data</a:t>
            </a:r>
          </a:p>
        </p:txBody>
      </p:sp>
      <p:pic>
        <p:nvPicPr>
          <p:cNvPr id="178"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58158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609600" y="403225"/>
            <a:ext cx="8458200" cy="579438"/>
          </a:xfrm>
        </p:spPr>
        <p:txBody>
          <a:bodyPr>
            <a:normAutofit fontScale="90000"/>
          </a:bodyPr>
          <a:lstStyle/>
          <a:p>
            <a:r>
              <a:rPr lang="en-US" dirty="0">
                <a:latin typeface="Times New Roman" panose="02020603050405020304" pitchFamily="18" charset="0"/>
                <a:cs typeface="Times New Roman" panose="02020603050405020304" pitchFamily="18" charset="0"/>
              </a:rPr>
              <a:t>Normality Check - Histogram</a:t>
            </a:r>
          </a:p>
        </p:txBody>
      </p:sp>
      <p:sp>
        <p:nvSpPr>
          <p:cNvPr id="397315" name="Rectangle 3"/>
          <p:cNvSpPr>
            <a:spLocks noGrp="1" noChangeArrowheads="1"/>
          </p:cNvSpPr>
          <p:nvPr>
            <p:ph type="body" sz="half" idx="1"/>
          </p:nvPr>
        </p:nvSpPr>
        <p:spPr>
          <a:xfrm>
            <a:off x="685800" y="1295400"/>
            <a:ext cx="7543800" cy="4267200"/>
          </a:xfrm>
        </p:spPr>
        <p:txBody>
          <a:bodyPr/>
          <a:lstStyle/>
          <a:p>
            <a:pPr>
              <a:buFontTx/>
              <a:buNone/>
            </a:pPr>
            <a:r>
              <a:rPr lang="en-US" b="1" dirty="0">
                <a:latin typeface="Times New Roman" pitchFamily="18" charset="0"/>
              </a:rPr>
              <a:t>“Normal” Histogram</a:t>
            </a:r>
          </a:p>
          <a:p>
            <a:pPr lvl="1">
              <a:buFont typeface="Wingdings" pitchFamily="2" charset="2"/>
              <a:buChar char="§"/>
            </a:pPr>
            <a:r>
              <a:rPr lang="en-US" dirty="0">
                <a:latin typeface="Times New Roman" pitchFamily="18" charset="0"/>
              </a:rPr>
              <a:t>The tallest bars should be in the center with the bars getting smaller as they move away from the center </a:t>
            </a:r>
          </a:p>
          <a:p>
            <a:pPr lvl="1">
              <a:buFont typeface="Wingdings" pitchFamily="2" charset="2"/>
              <a:buChar char="§"/>
            </a:pPr>
            <a:r>
              <a:rPr lang="en-US" dirty="0">
                <a:latin typeface="Times New Roman" pitchFamily="18" charset="0"/>
              </a:rPr>
              <a:t>	(e.g. it should resemble a Bell Shaped Curve</a:t>
            </a:r>
            <a:r>
              <a:rPr lang="en-US" dirty="0" smtClean="0">
                <a:latin typeface="Times New Roman" pitchFamily="18" charset="0"/>
              </a:rPr>
              <a:t>).</a:t>
            </a:r>
          </a:p>
          <a:p>
            <a:pPr marL="457200" lvl="1" indent="0">
              <a:buNone/>
            </a:pPr>
            <a:r>
              <a:rPr lang="en-US" dirty="0" smtClean="0">
                <a:effectLst>
                  <a:outerShdw blurRad="38100" dist="38100" dir="2700000" algn="tl">
                    <a:srgbClr val="000000">
                      <a:alpha val="43137"/>
                    </a:srgbClr>
                  </a:outerShdw>
                </a:effectLst>
                <a:latin typeface="Times New Roman" pitchFamily="18" charset="0"/>
              </a:rPr>
              <a:t>We will revisit this when discussing </a:t>
            </a:r>
            <a:r>
              <a:rPr lang="en-US" u="sng" dirty="0" smtClean="0">
                <a:effectLst>
                  <a:outerShdw blurRad="38100" dist="38100" dir="2700000" algn="tl">
                    <a:srgbClr val="000000">
                      <a:alpha val="43137"/>
                    </a:srgbClr>
                  </a:outerShdw>
                </a:effectLst>
                <a:latin typeface="Times New Roman" pitchFamily="18" charset="0"/>
              </a:rPr>
              <a:t>Capabilit</a:t>
            </a:r>
            <a:r>
              <a:rPr lang="en-US" dirty="0" smtClean="0">
                <a:effectLst>
                  <a:outerShdw blurRad="38100" dist="38100" dir="2700000" algn="tl">
                    <a:srgbClr val="000000">
                      <a:alpha val="43137"/>
                    </a:srgbClr>
                  </a:outerShdw>
                </a:effectLst>
                <a:latin typeface="Times New Roman" pitchFamily="18" charset="0"/>
              </a:rPr>
              <a:t>y</a:t>
            </a:r>
            <a:endParaRPr lang="en-US" dirty="0">
              <a:effectLst>
                <a:outerShdw blurRad="38100" dist="38100" dir="2700000" algn="tl">
                  <a:srgbClr val="000000">
                    <a:alpha val="43137"/>
                  </a:srgbClr>
                </a:outerShdw>
              </a:effectLst>
              <a:latin typeface="Times New Roman" pitchFamily="18" charset="0"/>
            </a:endParaRPr>
          </a:p>
          <a:p>
            <a:endParaRPr lang="en-US" u="sng" dirty="0">
              <a:effectLst>
                <a:outerShdw blurRad="38100" dist="38100" dir="2700000" algn="tl">
                  <a:srgbClr val="FFFFFF"/>
                </a:outerShdw>
              </a:effectLst>
              <a:latin typeface="Times New Roman" pitchFamily="18" charset="0"/>
            </a:endParaRPr>
          </a:p>
          <a:p>
            <a:endParaRPr lang="en-US" u="sng" dirty="0">
              <a:effectLst>
                <a:outerShdw blurRad="38100" dist="38100" dir="2700000" algn="tl">
                  <a:srgbClr val="FFFFFF"/>
                </a:outerShdw>
              </a:effectLst>
            </a:endParaRPr>
          </a:p>
        </p:txBody>
      </p:sp>
      <p:sp>
        <p:nvSpPr>
          <p:cNvPr id="397316" name="Text Box 4"/>
          <p:cNvSpPr txBox="1">
            <a:spLocks noChangeArrowheads="1"/>
          </p:cNvSpPr>
          <p:nvPr/>
        </p:nvSpPr>
        <p:spPr bwMode="auto">
          <a:xfrm>
            <a:off x="7620000" y="6248400"/>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1800" u="none" dirty="0">
                <a:latin typeface="Times New Roman" pitchFamily="18" charset="0"/>
              </a:rPr>
              <a:t>Normality</a:t>
            </a:r>
          </a:p>
        </p:txBody>
      </p:sp>
      <p:grpSp>
        <p:nvGrpSpPr>
          <p:cNvPr id="397317" name="Group 5"/>
          <p:cNvGrpSpPr>
            <a:grpSpLocks/>
          </p:cNvGrpSpPr>
          <p:nvPr/>
        </p:nvGrpSpPr>
        <p:grpSpPr bwMode="auto">
          <a:xfrm>
            <a:off x="2514600" y="3657600"/>
            <a:ext cx="3810000" cy="1905000"/>
            <a:chOff x="2304" y="816"/>
            <a:chExt cx="1632" cy="960"/>
          </a:xfrm>
        </p:grpSpPr>
        <p:grpSp>
          <p:nvGrpSpPr>
            <p:cNvPr id="397318" name="Group 6"/>
            <p:cNvGrpSpPr>
              <a:grpSpLocks/>
            </p:cNvGrpSpPr>
            <p:nvPr/>
          </p:nvGrpSpPr>
          <p:grpSpPr bwMode="auto">
            <a:xfrm>
              <a:off x="2304" y="816"/>
              <a:ext cx="1632" cy="960"/>
              <a:chOff x="2208" y="864"/>
              <a:chExt cx="1632" cy="1008"/>
            </a:xfrm>
          </p:grpSpPr>
          <p:sp>
            <p:nvSpPr>
              <p:cNvPr id="397319" name="Line 7"/>
              <p:cNvSpPr>
                <a:spLocks noChangeShapeType="1"/>
              </p:cNvSpPr>
              <p:nvPr/>
            </p:nvSpPr>
            <p:spPr bwMode="auto">
              <a:xfrm>
                <a:off x="2208" y="1872"/>
                <a:ext cx="16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397320" name="Line 8"/>
              <p:cNvSpPr>
                <a:spLocks noChangeShapeType="1"/>
              </p:cNvSpPr>
              <p:nvPr/>
            </p:nvSpPr>
            <p:spPr bwMode="auto">
              <a:xfrm>
                <a:off x="3024" y="864"/>
                <a:ext cx="0" cy="10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nvGrpSpPr>
              <p:cNvPr id="397321" name="Group 9"/>
              <p:cNvGrpSpPr>
                <a:grpSpLocks/>
              </p:cNvGrpSpPr>
              <p:nvPr/>
            </p:nvGrpSpPr>
            <p:grpSpPr bwMode="auto">
              <a:xfrm>
                <a:off x="2228" y="952"/>
                <a:ext cx="1604" cy="893"/>
                <a:chOff x="2228" y="952"/>
                <a:chExt cx="1604" cy="893"/>
              </a:xfrm>
            </p:grpSpPr>
            <p:sp>
              <p:nvSpPr>
                <p:cNvPr id="397322" name="Freeform 10"/>
                <p:cNvSpPr>
                  <a:spLocks/>
                </p:cNvSpPr>
                <p:nvPr/>
              </p:nvSpPr>
              <p:spPr bwMode="auto">
                <a:xfrm>
                  <a:off x="2228" y="956"/>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397323" name="Freeform 11"/>
                <p:cNvSpPr>
                  <a:spLocks/>
                </p:cNvSpPr>
                <p:nvPr/>
              </p:nvSpPr>
              <p:spPr bwMode="auto">
                <a:xfrm flipH="1">
                  <a:off x="3036" y="952"/>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grpSp>
        <p:sp>
          <p:nvSpPr>
            <p:cNvPr id="397324" name="Oval 12"/>
            <p:cNvSpPr>
              <a:spLocks noChangeArrowheads="1"/>
            </p:cNvSpPr>
            <p:nvPr/>
          </p:nvSpPr>
          <p:spPr bwMode="auto">
            <a:xfrm>
              <a:off x="3072"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25" name="Oval 13"/>
            <p:cNvSpPr>
              <a:spLocks noChangeArrowheads="1"/>
            </p:cNvSpPr>
            <p:nvPr/>
          </p:nvSpPr>
          <p:spPr bwMode="auto">
            <a:xfrm>
              <a:off x="3072"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26" name="Oval 14"/>
            <p:cNvSpPr>
              <a:spLocks noChangeArrowheads="1"/>
            </p:cNvSpPr>
            <p:nvPr/>
          </p:nvSpPr>
          <p:spPr bwMode="auto">
            <a:xfrm>
              <a:off x="3072"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27" name="Oval 15"/>
            <p:cNvSpPr>
              <a:spLocks noChangeArrowheads="1"/>
            </p:cNvSpPr>
            <p:nvPr/>
          </p:nvSpPr>
          <p:spPr bwMode="auto">
            <a:xfrm>
              <a:off x="3072"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28" name="Oval 16"/>
            <p:cNvSpPr>
              <a:spLocks noChangeArrowheads="1"/>
            </p:cNvSpPr>
            <p:nvPr/>
          </p:nvSpPr>
          <p:spPr bwMode="auto">
            <a:xfrm>
              <a:off x="3072"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29" name="Oval 17"/>
            <p:cNvSpPr>
              <a:spLocks noChangeArrowheads="1"/>
            </p:cNvSpPr>
            <p:nvPr/>
          </p:nvSpPr>
          <p:spPr bwMode="auto">
            <a:xfrm>
              <a:off x="3072" y="1090"/>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0" name="Oval 18"/>
            <p:cNvSpPr>
              <a:spLocks noChangeArrowheads="1"/>
            </p:cNvSpPr>
            <p:nvPr/>
          </p:nvSpPr>
          <p:spPr bwMode="auto">
            <a:xfrm>
              <a:off x="3072" y="968"/>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1" name="Oval 19"/>
            <p:cNvSpPr>
              <a:spLocks noChangeArrowheads="1"/>
            </p:cNvSpPr>
            <p:nvPr/>
          </p:nvSpPr>
          <p:spPr bwMode="auto">
            <a:xfrm>
              <a:off x="3072" y="854"/>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2" name="Oval 20"/>
            <p:cNvSpPr>
              <a:spLocks noChangeArrowheads="1"/>
            </p:cNvSpPr>
            <p:nvPr/>
          </p:nvSpPr>
          <p:spPr bwMode="auto">
            <a:xfrm>
              <a:off x="3200"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3" name="Oval 21"/>
            <p:cNvSpPr>
              <a:spLocks noChangeArrowheads="1"/>
            </p:cNvSpPr>
            <p:nvPr/>
          </p:nvSpPr>
          <p:spPr bwMode="auto">
            <a:xfrm>
              <a:off x="3200"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4" name="Oval 22"/>
            <p:cNvSpPr>
              <a:spLocks noChangeArrowheads="1"/>
            </p:cNvSpPr>
            <p:nvPr/>
          </p:nvSpPr>
          <p:spPr bwMode="auto">
            <a:xfrm>
              <a:off x="3200"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5" name="Oval 23"/>
            <p:cNvSpPr>
              <a:spLocks noChangeArrowheads="1"/>
            </p:cNvSpPr>
            <p:nvPr/>
          </p:nvSpPr>
          <p:spPr bwMode="auto">
            <a:xfrm>
              <a:off x="3200"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6" name="Oval 24"/>
            <p:cNvSpPr>
              <a:spLocks noChangeArrowheads="1"/>
            </p:cNvSpPr>
            <p:nvPr/>
          </p:nvSpPr>
          <p:spPr bwMode="auto">
            <a:xfrm>
              <a:off x="3200"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7" name="Oval 25"/>
            <p:cNvSpPr>
              <a:spLocks noChangeArrowheads="1"/>
            </p:cNvSpPr>
            <p:nvPr/>
          </p:nvSpPr>
          <p:spPr bwMode="auto">
            <a:xfrm>
              <a:off x="3200"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8" name="Oval 26"/>
            <p:cNvSpPr>
              <a:spLocks noChangeArrowheads="1"/>
            </p:cNvSpPr>
            <p:nvPr/>
          </p:nvSpPr>
          <p:spPr bwMode="auto">
            <a:xfrm>
              <a:off x="3200" y="976"/>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39" name="Oval 27"/>
            <p:cNvSpPr>
              <a:spLocks noChangeArrowheads="1"/>
            </p:cNvSpPr>
            <p:nvPr/>
          </p:nvSpPr>
          <p:spPr bwMode="auto">
            <a:xfrm>
              <a:off x="282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0" name="Oval 28"/>
            <p:cNvSpPr>
              <a:spLocks noChangeArrowheads="1"/>
            </p:cNvSpPr>
            <p:nvPr/>
          </p:nvSpPr>
          <p:spPr bwMode="auto">
            <a:xfrm>
              <a:off x="282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1" name="Oval 29"/>
            <p:cNvSpPr>
              <a:spLocks noChangeArrowheads="1"/>
            </p:cNvSpPr>
            <p:nvPr/>
          </p:nvSpPr>
          <p:spPr bwMode="auto">
            <a:xfrm>
              <a:off x="2824"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2" name="Oval 30"/>
            <p:cNvSpPr>
              <a:spLocks noChangeArrowheads="1"/>
            </p:cNvSpPr>
            <p:nvPr/>
          </p:nvSpPr>
          <p:spPr bwMode="auto">
            <a:xfrm>
              <a:off x="2824"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3" name="Oval 31"/>
            <p:cNvSpPr>
              <a:spLocks noChangeArrowheads="1"/>
            </p:cNvSpPr>
            <p:nvPr/>
          </p:nvSpPr>
          <p:spPr bwMode="auto">
            <a:xfrm>
              <a:off x="2824"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4" name="Oval 32"/>
            <p:cNvSpPr>
              <a:spLocks noChangeArrowheads="1"/>
            </p:cNvSpPr>
            <p:nvPr/>
          </p:nvSpPr>
          <p:spPr bwMode="auto">
            <a:xfrm>
              <a:off x="2952"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5" name="Oval 33"/>
            <p:cNvSpPr>
              <a:spLocks noChangeArrowheads="1"/>
            </p:cNvSpPr>
            <p:nvPr/>
          </p:nvSpPr>
          <p:spPr bwMode="auto">
            <a:xfrm>
              <a:off x="2952"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6" name="Oval 34"/>
            <p:cNvSpPr>
              <a:spLocks noChangeArrowheads="1"/>
            </p:cNvSpPr>
            <p:nvPr/>
          </p:nvSpPr>
          <p:spPr bwMode="auto">
            <a:xfrm>
              <a:off x="2952"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7" name="Oval 35"/>
            <p:cNvSpPr>
              <a:spLocks noChangeArrowheads="1"/>
            </p:cNvSpPr>
            <p:nvPr/>
          </p:nvSpPr>
          <p:spPr bwMode="auto">
            <a:xfrm>
              <a:off x="2952"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8" name="Oval 36"/>
            <p:cNvSpPr>
              <a:spLocks noChangeArrowheads="1"/>
            </p:cNvSpPr>
            <p:nvPr/>
          </p:nvSpPr>
          <p:spPr bwMode="auto">
            <a:xfrm>
              <a:off x="2952"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49" name="Oval 37"/>
            <p:cNvSpPr>
              <a:spLocks noChangeArrowheads="1"/>
            </p:cNvSpPr>
            <p:nvPr/>
          </p:nvSpPr>
          <p:spPr bwMode="auto">
            <a:xfrm>
              <a:off x="2952"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0" name="Oval 38"/>
            <p:cNvSpPr>
              <a:spLocks noChangeArrowheads="1"/>
            </p:cNvSpPr>
            <p:nvPr/>
          </p:nvSpPr>
          <p:spPr bwMode="auto">
            <a:xfrm>
              <a:off x="3336"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1" name="Oval 39"/>
            <p:cNvSpPr>
              <a:spLocks noChangeArrowheads="1"/>
            </p:cNvSpPr>
            <p:nvPr/>
          </p:nvSpPr>
          <p:spPr bwMode="auto">
            <a:xfrm>
              <a:off x="3336"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2" name="Oval 40"/>
            <p:cNvSpPr>
              <a:spLocks noChangeArrowheads="1"/>
            </p:cNvSpPr>
            <p:nvPr/>
          </p:nvSpPr>
          <p:spPr bwMode="auto">
            <a:xfrm>
              <a:off x="3336"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3" name="Oval 41"/>
            <p:cNvSpPr>
              <a:spLocks noChangeArrowheads="1"/>
            </p:cNvSpPr>
            <p:nvPr/>
          </p:nvSpPr>
          <p:spPr bwMode="auto">
            <a:xfrm>
              <a:off x="3336"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4" name="Oval 42"/>
            <p:cNvSpPr>
              <a:spLocks noChangeArrowheads="1"/>
            </p:cNvSpPr>
            <p:nvPr/>
          </p:nvSpPr>
          <p:spPr bwMode="auto">
            <a:xfrm>
              <a:off x="3336"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5" name="Oval 43"/>
            <p:cNvSpPr>
              <a:spLocks noChangeArrowheads="1"/>
            </p:cNvSpPr>
            <p:nvPr/>
          </p:nvSpPr>
          <p:spPr bwMode="auto">
            <a:xfrm>
              <a:off x="3464"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6" name="Oval 44"/>
            <p:cNvSpPr>
              <a:spLocks noChangeArrowheads="1"/>
            </p:cNvSpPr>
            <p:nvPr/>
          </p:nvSpPr>
          <p:spPr bwMode="auto">
            <a:xfrm>
              <a:off x="2688"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7" name="Oval 45"/>
            <p:cNvSpPr>
              <a:spLocks noChangeArrowheads="1"/>
            </p:cNvSpPr>
            <p:nvPr/>
          </p:nvSpPr>
          <p:spPr bwMode="auto">
            <a:xfrm>
              <a:off x="2688"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8" name="Oval 46"/>
            <p:cNvSpPr>
              <a:spLocks noChangeArrowheads="1"/>
            </p:cNvSpPr>
            <p:nvPr/>
          </p:nvSpPr>
          <p:spPr bwMode="auto">
            <a:xfrm>
              <a:off x="358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59" name="Oval 47"/>
            <p:cNvSpPr>
              <a:spLocks noChangeArrowheads="1"/>
            </p:cNvSpPr>
            <p:nvPr/>
          </p:nvSpPr>
          <p:spPr bwMode="auto">
            <a:xfrm>
              <a:off x="358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0" name="Oval 48"/>
            <p:cNvSpPr>
              <a:spLocks noChangeArrowheads="1"/>
            </p:cNvSpPr>
            <p:nvPr/>
          </p:nvSpPr>
          <p:spPr bwMode="auto">
            <a:xfrm>
              <a:off x="256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1" name="Oval 49"/>
            <p:cNvSpPr>
              <a:spLocks noChangeArrowheads="1"/>
            </p:cNvSpPr>
            <p:nvPr/>
          </p:nvSpPr>
          <p:spPr bwMode="auto">
            <a:xfrm>
              <a:off x="230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2" name="Oval 50"/>
            <p:cNvSpPr>
              <a:spLocks noChangeArrowheads="1"/>
            </p:cNvSpPr>
            <p:nvPr/>
          </p:nvSpPr>
          <p:spPr bwMode="auto">
            <a:xfrm>
              <a:off x="372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97363" name="Rectangle 51"/>
          <p:cNvSpPr>
            <a:spLocks noChangeArrowheads="1"/>
          </p:cNvSpPr>
          <p:nvPr/>
        </p:nvSpPr>
        <p:spPr bwMode="auto">
          <a:xfrm>
            <a:off x="4267200" y="3657600"/>
            <a:ext cx="304800" cy="19050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4" name="Rectangle 52"/>
          <p:cNvSpPr>
            <a:spLocks noChangeArrowheads="1"/>
          </p:cNvSpPr>
          <p:nvPr/>
        </p:nvSpPr>
        <p:spPr bwMode="auto">
          <a:xfrm>
            <a:off x="4572000" y="3924300"/>
            <a:ext cx="304800" cy="16383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5" name="Rectangle 53"/>
          <p:cNvSpPr>
            <a:spLocks noChangeArrowheads="1"/>
          </p:cNvSpPr>
          <p:nvPr/>
        </p:nvSpPr>
        <p:spPr bwMode="auto">
          <a:xfrm>
            <a:off x="4876800" y="4343400"/>
            <a:ext cx="304800" cy="12192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6" name="Rectangle 54"/>
          <p:cNvSpPr>
            <a:spLocks noChangeArrowheads="1"/>
          </p:cNvSpPr>
          <p:nvPr/>
        </p:nvSpPr>
        <p:spPr bwMode="auto">
          <a:xfrm>
            <a:off x="5181600" y="5257800"/>
            <a:ext cx="304800" cy="3048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7" name="Rectangle 55"/>
          <p:cNvSpPr>
            <a:spLocks noChangeArrowheads="1"/>
          </p:cNvSpPr>
          <p:nvPr/>
        </p:nvSpPr>
        <p:spPr bwMode="auto">
          <a:xfrm>
            <a:off x="5486400" y="5067300"/>
            <a:ext cx="304800" cy="4953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8" name="Rectangle 56"/>
          <p:cNvSpPr>
            <a:spLocks noChangeArrowheads="1"/>
          </p:cNvSpPr>
          <p:nvPr/>
        </p:nvSpPr>
        <p:spPr bwMode="auto">
          <a:xfrm>
            <a:off x="5791200" y="5257800"/>
            <a:ext cx="304800" cy="3048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69" name="Rectangle 57"/>
          <p:cNvSpPr>
            <a:spLocks noChangeArrowheads="1"/>
          </p:cNvSpPr>
          <p:nvPr/>
        </p:nvSpPr>
        <p:spPr bwMode="auto">
          <a:xfrm>
            <a:off x="2438400" y="5257800"/>
            <a:ext cx="304800" cy="3048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70" name="Rectangle 58"/>
          <p:cNvSpPr>
            <a:spLocks noChangeArrowheads="1"/>
          </p:cNvSpPr>
          <p:nvPr/>
        </p:nvSpPr>
        <p:spPr bwMode="auto">
          <a:xfrm>
            <a:off x="3048000" y="5257800"/>
            <a:ext cx="304800" cy="3048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71" name="Rectangle 59"/>
          <p:cNvSpPr>
            <a:spLocks noChangeArrowheads="1"/>
          </p:cNvSpPr>
          <p:nvPr/>
        </p:nvSpPr>
        <p:spPr bwMode="auto">
          <a:xfrm>
            <a:off x="3962400" y="4191000"/>
            <a:ext cx="304800" cy="13716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72" name="Rectangle 60"/>
          <p:cNvSpPr>
            <a:spLocks noChangeArrowheads="1"/>
          </p:cNvSpPr>
          <p:nvPr/>
        </p:nvSpPr>
        <p:spPr bwMode="auto">
          <a:xfrm>
            <a:off x="3657600" y="4381500"/>
            <a:ext cx="304800" cy="11811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73" name="Rectangle 61"/>
          <p:cNvSpPr>
            <a:spLocks noChangeArrowheads="1"/>
          </p:cNvSpPr>
          <p:nvPr/>
        </p:nvSpPr>
        <p:spPr bwMode="auto">
          <a:xfrm>
            <a:off x="3352800" y="5105400"/>
            <a:ext cx="304800" cy="457200"/>
          </a:xfrm>
          <a:prstGeom prst="rect">
            <a:avLst/>
          </a:prstGeom>
          <a:solidFill>
            <a:srgbClr val="FFCC99">
              <a:alpha val="50000"/>
            </a:srgbClr>
          </a:solidFill>
          <a:ln w="127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7374" name="Text Box 62"/>
          <p:cNvSpPr txBox="1">
            <a:spLocks noChangeArrowheads="1"/>
          </p:cNvSpPr>
          <p:nvPr/>
        </p:nvSpPr>
        <p:spPr bwMode="auto">
          <a:xfrm>
            <a:off x="381000" y="6248400"/>
            <a:ext cx="2673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1800" u="none" dirty="0">
                <a:latin typeface="Times New Roman" pitchFamily="18" charset="0"/>
              </a:rPr>
              <a:t>Interpreting Control Charts</a:t>
            </a:r>
          </a:p>
        </p:txBody>
      </p:sp>
      <p:pic>
        <p:nvPicPr>
          <p:cNvPr id="63"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13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395078" y="0"/>
            <a:ext cx="8444122" cy="1143000"/>
          </a:xfrm>
        </p:spPr>
        <p:txBody>
          <a:bodyPr/>
          <a:lstStyle/>
          <a:p>
            <a:pPr algn="l"/>
            <a:r>
              <a:rPr lang="en-US" sz="4000" dirty="0">
                <a:latin typeface="Times New Roman" pitchFamily="18" charset="0"/>
                <a:cs typeface="Times New Roman" pitchFamily="18" charset="0"/>
              </a:rPr>
              <a:t>Normality Check</a:t>
            </a:r>
          </a:p>
        </p:txBody>
      </p:sp>
      <p:sp>
        <p:nvSpPr>
          <p:cNvPr id="100357" name="Rectangle 5"/>
          <p:cNvSpPr>
            <a:spLocks noGrp="1" noChangeArrowheads="1"/>
          </p:cNvSpPr>
          <p:nvPr>
            <p:ph type="body" sz="half" idx="1"/>
          </p:nvPr>
        </p:nvSpPr>
        <p:spPr>
          <a:xfrm>
            <a:off x="395078" y="1062790"/>
            <a:ext cx="7920038" cy="4267200"/>
          </a:xfrm>
          <a:noFill/>
          <a:ln/>
        </p:spPr>
        <p:txBody>
          <a:bodyPr/>
          <a:lstStyle/>
          <a:p>
            <a:pPr>
              <a:buFontTx/>
              <a:buNone/>
            </a:pPr>
            <a:r>
              <a:rPr lang="en-US" sz="2800" u="sng" dirty="0">
                <a:solidFill>
                  <a:schemeClr val="bg2"/>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NORMAL Distribution</a:t>
            </a:r>
          </a:p>
          <a:p>
            <a:endParaRPr lang="en-US" sz="2800" u="sng" dirty="0">
              <a:solidFill>
                <a:schemeClr val="bg2"/>
              </a:solidFill>
              <a:effectLst>
                <a:outerShdw blurRad="38100" dist="38100" dir="2700000" algn="tl">
                  <a:srgbClr val="000000"/>
                </a:outerShdw>
              </a:effectLst>
            </a:endParaRPr>
          </a:p>
          <a:p>
            <a:endParaRPr lang="en-US" sz="2800" u="sng" dirty="0">
              <a:solidFill>
                <a:schemeClr val="bg2"/>
              </a:solidFill>
              <a:effectLst>
                <a:outerShdw blurRad="38100" dist="38100" dir="2700000" algn="tl">
                  <a:srgbClr val="000000"/>
                </a:outerShdw>
              </a:effectLst>
            </a:endParaRPr>
          </a:p>
        </p:txBody>
      </p:sp>
      <p:grpSp>
        <p:nvGrpSpPr>
          <p:cNvPr id="100358" name="Group 6"/>
          <p:cNvGrpSpPr>
            <a:grpSpLocks/>
          </p:cNvGrpSpPr>
          <p:nvPr/>
        </p:nvGrpSpPr>
        <p:grpSpPr bwMode="auto">
          <a:xfrm>
            <a:off x="4195554" y="571499"/>
            <a:ext cx="3335546" cy="2085073"/>
            <a:chOff x="2304" y="816"/>
            <a:chExt cx="1632" cy="960"/>
          </a:xfrm>
        </p:grpSpPr>
        <p:grpSp>
          <p:nvGrpSpPr>
            <p:cNvPr id="100359" name="Group 7"/>
            <p:cNvGrpSpPr>
              <a:grpSpLocks/>
            </p:cNvGrpSpPr>
            <p:nvPr/>
          </p:nvGrpSpPr>
          <p:grpSpPr bwMode="auto">
            <a:xfrm>
              <a:off x="2304" y="816"/>
              <a:ext cx="1632" cy="960"/>
              <a:chOff x="2208" y="864"/>
              <a:chExt cx="1632" cy="1008"/>
            </a:xfrm>
          </p:grpSpPr>
          <p:sp>
            <p:nvSpPr>
              <p:cNvPr id="100360" name="Line 8"/>
              <p:cNvSpPr>
                <a:spLocks noChangeShapeType="1"/>
              </p:cNvSpPr>
              <p:nvPr/>
            </p:nvSpPr>
            <p:spPr bwMode="auto">
              <a:xfrm>
                <a:off x="2208" y="1872"/>
                <a:ext cx="16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00361" name="Line 9"/>
              <p:cNvSpPr>
                <a:spLocks noChangeShapeType="1"/>
              </p:cNvSpPr>
              <p:nvPr/>
            </p:nvSpPr>
            <p:spPr bwMode="auto">
              <a:xfrm>
                <a:off x="3024" y="864"/>
                <a:ext cx="0" cy="10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nvGrpSpPr>
              <p:cNvPr id="100362" name="Group 10"/>
              <p:cNvGrpSpPr>
                <a:grpSpLocks/>
              </p:cNvGrpSpPr>
              <p:nvPr/>
            </p:nvGrpSpPr>
            <p:grpSpPr bwMode="auto">
              <a:xfrm>
                <a:off x="2228" y="952"/>
                <a:ext cx="1604" cy="893"/>
                <a:chOff x="2228" y="952"/>
                <a:chExt cx="1604" cy="893"/>
              </a:xfrm>
            </p:grpSpPr>
            <p:sp>
              <p:nvSpPr>
                <p:cNvPr id="100363" name="Freeform 11"/>
                <p:cNvSpPr>
                  <a:spLocks/>
                </p:cNvSpPr>
                <p:nvPr/>
              </p:nvSpPr>
              <p:spPr bwMode="auto">
                <a:xfrm>
                  <a:off x="2228" y="956"/>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00364" name="Freeform 12"/>
                <p:cNvSpPr>
                  <a:spLocks/>
                </p:cNvSpPr>
                <p:nvPr/>
              </p:nvSpPr>
              <p:spPr bwMode="auto">
                <a:xfrm flipH="1">
                  <a:off x="3036" y="952"/>
                  <a:ext cx="796" cy="889"/>
                </a:xfrm>
                <a:custGeom>
                  <a:avLst/>
                  <a:gdLst>
                    <a:gd name="T0" fmla="*/ 796 w 796"/>
                    <a:gd name="T1" fmla="*/ 4 h 889"/>
                    <a:gd name="T2" fmla="*/ 748 w 796"/>
                    <a:gd name="T3" fmla="*/ 4 h 889"/>
                    <a:gd name="T4" fmla="*/ 677 w 796"/>
                    <a:gd name="T5" fmla="*/ 27 h 889"/>
                    <a:gd name="T6" fmla="*/ 635 w 796"/>
                    <a:gd name="T7" fmla="*/ 69 h 889"/>
                    <a:gd name="T8" fmla="*/ 584 w 796"/>
                    <a:gd name="T9" fmla="*/ 179 h 889"/>
                    <a:gd name="T10" fmla="*/ 516 w 796"/>
                    <a:gd name="T11" fmla="*/ 416 h 889"/>
                    <a:gd name="T12" fmla="*/ 466 w 796"/>
                    <a:gd name="T13" fmla="*/ 603 h 889"/>
                    <a:gd name="T14" fmla="*/ 372 w 796"/>
                    <a:gd name="T15" fmla="*/ 772 h 889"/>
                    <a:gd name="T16" fmla="*/ 279 w 796"/>
                    <a:gd name="T17" fmla="*/ 840 h 889"/>
                    <a:gd name="T18" fmla="*/ 93 w 796"/>
                    <a:gd name="T19" fmla="*/ 882 h 889"/>
                    <a:gd name="T20" fmla="*/ 0 w 796"/>
                    <a:gd name="T21" fmla="*/ 882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6" h="889">
                      <a:moveTo>
                        <a:pt x="796" y="4"/>
                      </a:moveTo>
                      <a:cubicBezTo>
                        <a:pt x="782" y="2"/>
                        <a:pt x="768" y="0"/>
                        <a:pt x="748" y="4"/>
                      </a:cubicBezTo>
                      <a:cubicBezTo>
                        <a:pt x="728" y="8"/>
                        <a:pt x="696" y="16"/>
                        <a:pt x="677" y="27"/>
                      </a:cubicBezTo>
                      <a:cubicBezTo>
                        <a:pt x="658" y="38"/>
                        <a:pt x="650" y="44"/>
                        <a:pt x="635" y="69"/>
                      </a:cubicBezTo>
                      <a:cubicBezTo>
                        <a:pt x="620" y="94"/>
                        <a:pt x="604" y="121"/>
                        <a:pt x="584" y="179"/>
                      </a:cubicBezTo>
                      <a:cubicBezTo>
                        <a:pt x="564" y="237"/>
                        <a:pt x="536" y="345"/>
                        <a:pt x="516" y="416"/>
                      </a:cubicBezTo>
                      <a:cubicBezTo>
                        <a:pt x="496" y="487"/>
                        <a:pt x="490" y="544"/>
                        <a:pt x="466" y="603"/>
                      </a:cubicBezTo>
                      <a:cubicBezTo>
                        <a:pt x="442" y="662"/>
                        <a:pt x="403" y="733"/>
                        <a:pt x="372" y="772"/>
                      </a:cubicBezTo>
                      <a:cubicBezTo>
                        <a:pt x="341" y="811"/>
                        <a:pt x="325" y="822"/>
                        <a:pt x="279" y="840"/>
                      </a:cubicBezTo>
                      <a:cubicBezTo>
                        <a:pt x="233" y="858"/>
                        <a:pt x="139" y="875"/>
                        <a:pt x="93" y="882"/>
                      </a:cubicBezTo>
                      <a:cubicBezTo>
                        <a:pt x="47" y="889"/>
                        <a:pt x="23" y="885"/>
                        <a:pt x="0" y="8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grpSp>
        <p:sp>
          <p:nvSpPr>
            <p:cNvPr id="100365" name="Oval 13"/>
            <p:cNvSpPr>
              <a:spLocks noChangeArrowheads="1"/>
            </p:cNvSpPr>
            <p:nvPr/>
          </p:nvSpPr>
          <p:spPr bwMode="auto">
            <a:xfrm>
              <a:off x="3072"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66" name="Oval 14"/>
            <p:cNvSpPr>
              <a:spLocks noChangeArrowheads="1"/>
            </p:cNvSpPr>
            <p:nvPr/>
          </p:nvSpPr>
          <p:spPr bwMode="auto">
            <a:xfrm>
              <a:off x="3072"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67" name="Oval 15"/>
            <p:cNvSpPr>
              <a:spLocks noChangeArrowheads="1"/>
            </p:cNvSpPr>
            <p:nvPr/>
          </p:nvSpPr>
          <p:spPr bwMode="auto">
            <a:xfrm>
              <a:off x="3072"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68" name="Oval 16"/>
            <p:cNvSpPr>
              <a:spLocks noChangeArrowheads="1"/>
            </p:cNvSpPr>
            <p:nvPr/>
          </p:nvSpPr>
          <p:spPr bwMode="auto">
            <a:xfrm>
              <a:off x="3072"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69" name="Oval 17"/>
            <p:cNvSpPr>
              <a:spLocks noChangeArrowheads="1"/>
            </p:cNvSpPr>
            <p:nvPr/>
          </p:nvSpPr>
          <p:spPr bwMode="auto">
            <a:xfrm>
              <a:off x="3072"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0" name="Oval 18"/>
            <p:cNvSpPr>
              <a:spLocks noChangeArrowheads="1"/>
            </p:cNvSpPr>
            <p:nvPr/>
          </p:nvSpPr>
          <p:spPr bwMode="auto">
            <a:xfrm>
              <a:off x="3072" y="1090"/>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1" name="Oval 19"/>
            <p:cNvSpPr>
              <a:spLocks noChangeArrowheads="1"/>
            </p:cNvSpPr>
            <p:nvPr/>
          </p:nvSpPr>
          <p:spPr bwMode="auto">
            <a:xfrm>
              <a:off x="3072" y="968"/>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2" name="Oval 20"/>
            <p:cNvSpPr>
              <a:spLocks noChangeArrowheads="1"/>
            </p:cNvSpPr>
            <p:nvPr/>
          </p:nvSpPr>
          <p:spPr bwMode="auto">
            <a:xfrm>
              <a:off x="3072" y="854"/>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3" name="Oval 21"/>
            <p:cNvSpPr>
              <a:spLocks noChangeArrowheads="1"/>
            </p:cNvSpPr>
            <p:nvPr/>
          </p:nvSpPr>
          <p:spPr bwMode="auto">
            <a:xfrm>
              <a:off x="3200"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4" name="Oval 22"/>
            <p:cNvSpPr>
              <a:spLocks noChangeArrowheads="1"/>
            </p:cNvSpPr>
            <p:nvPr/>
          </p:nvSpPr>
          <p:spPr bwMode="auto">
            <a:xfrm>
              <a:off x="3200"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5" name="Oval 23"/>
            <p:cNvSpPr>
              <a:spLocks noChangeArrowheads="1"/>
            </p:cNvSpPr>
            <p:nvPr/>
          </p:nvSpPr>
          <p:spPr bwMode="auto">
            <a:xfrm>
              <a:off x="3200"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6" name="Oval 24"/>
            <p:cNvSpPr>
              <a:spLocks noChangeArrowheads="1"/>
            </p:cNvSpPr>
            <p:nvPr/>
          </p:nvSpPr>
          <p:spPr bwMode="auto">
            <a:xfrm>
              <a:off x="3200"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7" name="Oval 25"/>
            <p:cNvSpPr>
              <a:spLocks noChangeArrowheads="1"/>
            </p:cNvSpPr>
            <p:nvPr/>
          </p:nvSpPr>
          <p:spPr bwMode="auto">
            <a:xfrm>
              <a:off x="3200"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8" name="Oval 26"/>
            <p:cNvSpPr>
              <a:spLocks noChangeArrowheads="1"/>
            </p:cNvSpPr>
            <p:nvPr/>
          </p:nvSpPr>
          <p:spPr bwMode="auto">
            <a:xfrm>
              <a:off x="3200"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79" name="Oval 27"/>
            <p:cNvSpPr>
              <a:spLocks noChangeArrowheads="1"/>
            </p:cNvSpPr>
            <p:nvPr/>
          </p:nvSpPr>
          <p:spPr bwMode="auto">
            <a:xfrm>
              <a:off x="3200" y="976"/>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0" name="Oval 28"/>
            <p:cNvSpPr>
              <a:spLocks noChangeArrowheads="1"/>
            </p:cNvSpPr>
            <p:nvPr/>
          </p:nvSpPr>
          <p:spPr bwMode="auto">
            <a:xfrm>
              <a:off x="282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1" name="Oval 29"/>
            <p:cNvSpPr>
              <a:spLocks noChangeArrowheads="1"/>
            </p:cNvSpPr>
            <p:nvPr/>
          </p:nvSpPr>
          <p:spPr bwMode="auto">
            <a:xfrm>
              <a:off x="282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2" name="Oval 30"/>
            <p:cNvSpPr>
              <a:spLocks noChangeArrowheads="1"/>
            </p:cNvSpPr>
            <p:nvPr/>
          </p:nvSpPr>
          <p:spPr bwMode="auto">
            <a:xfrm>
              <a:off x="2824" y="1433"/>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3" name="Oval 31"/>
            <p:cNvSpPr>
              <a:spLocks noChangeArrowheads="1"/>
            </p:cNvSpPr>
            <p:nvPr/>
          </p:nvSpPr>
          <p:spPr bwMode="auto">
            <a:xfrm>
              <a:off x="2824" y="1319"/>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4" name="Oval 32"/>
            <p:cNvSpPr>
              <a:spLocks noChangeArrowheads="1"/>
            </p:cNvSpPr>
            <p:nvPr/>
          </p:nvSpPr>
          <p:spPr bwMode="auto">
            <a:xfrm>
              <a:off x="2824" y="120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5" name="Oval 33"/>
            <p:cNvSpPr>
              <a:spLocks noChangeArrowheads="1"/>
            </p:cNvSpPr>
            <p:nvPr/>
          </p:nvSpPr>
          <p:spPr bwMode="auto">
            <a:xfrm>
              <a:off x="2952"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6" name="Oval 34"/>
            <p:cNvSpPr>
              <a:spLocks noChangeArrowheads="1"/>
            </p:cNvSpPr>
            <p:nvPr/>
          </p:nvSpPr>
          <p:spPr bwMode="auto">
            <a:xfrm>
              <a:off x="2952"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7" name="Oval 35"/>
            <p:cNvSpPr>
              <a:spLocks noChangeArrowheads="1"/>
            </p:cNvSpPr>
            <p:nvPr/>
          </p:nvSpPr>
          <p:spPr bwMode="auto">
            <a:xfrm>
              <a:off x="2952"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8" name="Oval 36"/>
            <p:cNvSpPr>
              <a:spLocks noChangeArrowheads="1"/>
            </p:cNvSpPr>
            <p:nvPr/>
          </p:nvSpPr>
          <p:spPr bwMode="auto">
            <a:xfrm>
              <a:off x="2952"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89" name="Oval 37"/>
            <p:cNvSpPr>
              <a:spLocks noChangeArrowheads="1"/>
            </p:cNvSpPr>
            <p:nvPr/>
          </p:nvSpPr>
          <p:spPr bwMode="auto">
            <a:xfrm>
              <a:off x="2952"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0" name="Oval 38"/>
            <p:cNvSpPr>
              <a:spLocks noChangeArrowheads="1"/>
            </p:cNvSpPr>
            <p:nvPr/>
          </p:nvSpPr>
          <p:spPr bwMode="auto">
            <a:xfrm>
              <a:off x="2952" y="1098"/>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1" name="Oval 39"/>
            <p:cNvSpPr>
              <a:spLocks noChangeArrowheads="1"/>
            </p:cNvSpPr>
            <p:nvPr/>
          </p:nvSpPr>
          <p:spPr bwMode="auto">
            <a:xfrm>
              <a:off x="3336"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2" name="Oval 40"/>
            <p:cNvSpPr>
              <a:spLocks noChangeArrowheads="1"/>
            </p:cNvSpPr>
            <p:nvPr/>
          </p:nvSpPr>
          <p:spPr bwMode="auto">
            <a:xfrm>
              <a:off x="3336" y="1555"/>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3" name="Oval 41"/>
            <p:cNvSpPr>
              <a:spLocks noChangeArrowheads="1"/>
            </p:cNvSpPr>
            <p:nvPr/>
          </p:nvSpPr>
          <p:spPr bwMode="auto">
            <a:xfrm>
              <a:off x="3336" y="1441"/>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4" name="Oval 42"/>
            <p:cNvSpPr>
              <a:spLocks noChangeArrowheads="1"/>
            </p:cNvSpPr>
            <p:nvPr/>
          </p:nvSpPr>
          <p:spPr bwMode="auto">
            <a:xfrm>
              <a:off x="3336" y="1326"/>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5" name="Oval 43"/>
            <p:cNvSpPr>
              <a:spLocks noChangeArrowheads="1"/>
            </p:cNvSpPr>
            <p:nvPr/>
          </p:nvSpPr>
          <p:spPr bwMode="auto">
            <a:xfrm>
              <a:off x="3336" y="1212"/>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6" name="Oval 44"/>
            <p:cNvSpPr>
              <a:spLocks noChangeArrowheads="1"/>
            </p:cNvSpPr>
            <p:nvPr/>
          </p:nvSpPr>
          <p:spPr bwMode="auto">
            <a:xfrm>
              <a:off x="3464" y="1669"/>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7" name="Oval 45"/>
            <p:cNvSpPr>
              <a:spLocks noChangeArrowheads="1"/>
            </p:cNvSpPr>
            <p:nvPr/>
          </p:nvSpPr>
          <p:spPr bwMode="auto">
            <a:xfrm>
              <a:off x="2688"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8" name="Oval 46"/>
            <p:cNvSpPr>
              <a:spLocks noChangeArrowheads="1"/>
            </p:cNvSpPr>
            <p:nvPr/>
          </p:nvSpPr>
          <p:spPr bwMode="auto">
            <a:xfrm>
              <a:off x="2688"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399" name="Oval 47"/>
            <p:cNvSpPr>
              <a:spLocks noChangeArrowheads="1"/>
            </p:cNvSpPr>
            <p:nvPr/>
          </p:nvSpPr>
          <p:spPr bwMode="auto">
            <a:xfrm>
              <a:off x="358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400" name="Oval 48"/>
            <p:cNvSpPr>
              <a:spLocks noChangeArrowheads="1"/>
            </p:cNvSpPr>
            <p:nvPr/>
          </p:nvSpPr>
          <p:spPr bwMode="auto">
            <a:xfrm>
              <a:off x="3584" y="1547"/>
              <a:ext cx="96" cy="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401" name="Oval 49"/>
            <p:cNvSpPr>
              <a:spLocks noChangeArrowheads="1"/>
            </p:cNvSpPr>
            <p:nvPr/>
          </p:nvSpPr>
          <p:spPr bwMode="auto">
            <a:xfrm>
              <a:off x="256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402" name="Oval 50"/>
            <p:cNvSpPr>
              <a:spLocks noChangeArrowheads="1"/>
            </p:cNvSpPr>
            <p:nvPr/>
          </p:nvSpPr>
          <p:spPr bwMode="auto">
            <a:xfrm>
              <a:off x="2304"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0403" name="Oval 51"/>
            <p:cNvSpPr>
              <a:spLocks noChangeArrowheads="1"/>
            </p:cNvSpPr>
            <p:nvPr/>
          </p:nvSpPr>
          <p:spPr bwMode="auto">
            <a:xfrm>
              <a:off x="3720" y="1662"/>
              <a:ext cx="96" cy="91"/>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100404" name="Text Box 52"/>
          <p:cNvSpPr txBox="1">
            <a:spLocks noChangeArrowheads="1"/>
          </p:cNvSpPr>
          <p:nvPr/>
        </p:nvSpPr>
        <p:spPr bwMode="auto">
          <a:xfrm>
            <a:off x="695116" y="2743877"/>
            <a:ext cx="7620000" cy="1800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682625" indent="-225425">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30000"/>
              </a:spcBef>
            </a:pPr>
            <a:r>
              <a:rPr lang="en-US" sz="2000" b="1" dirty="0">
                <a:solidFill>
                  <a:srgbClr val="0070C0"/>
                </a:solidFill>
                <a:latin typeface="Times New Roman" pitchFamily="18" charset="0"/>
              </a:rPr>
              <a:t>WHEN</a:t>
            </a:r>
            <a:r>
              <a:rPr lang="en-US" sz="2000" b="1" u="none" dirty="0">
                <a:solidFill>
                  <a:srgbClr val="0070C0"/>
                </a:solidFill>
                <a:latin typeface="Times New Roman" pitchFamily="18" charset="0"/>
              </a:rPr>
              <a:t> DO WE NEED TO CHECK for Normality:</a:t>
            </a:r>
          </a:p>
          <a:p>
            <a:pPr lvl="1">
              <a:spcBef>
                <a:spcPct val="30000"/>
              </a:spcBef>
              <a:buFontTx/>
              <a:buChar char="•"/>
            </a:pPr>
            <a:r>
              <a:rPr lang="en-US" sz="2000" b="1" u="none" dirty="0">
                <a:solidFill>
                  <a:srgbClr val="0070C0"/>
                </a:solidFill>
                <a:latin typeface="Times New Roman" pitchFamily="18" charset="0"/>
              </a:rPr>
              <a:t>Before calculating control limits for an Individuals &amp; Moving Range chart.</a:t>
            </a:r>
          </a:p>
          <a:p>
            <a:pPr lvl="1">
              <a:spcBef>
                <a:spcPct val="30000"/>
              </a:spcBef>
              <a:buFontTx/>
              <a:buChar char="•"/>
            </a:pPr>
            <a:r>
              <a:rPr lang="en-US" sz="2000" b="1" u="none" dirty="0">
                <a:solidFill>
                  <a:srgbClr val="0070C0"/>
                </a:solidFill>
                <a:latin typeface="Times New Roman" pitchFamily="18" charset="0"/>
              </a:rPr>
              <a:t>Before calculating any capability as control &amp; stability must be established before calculating Cp or Cp</a:t>
            </a:r>
            <a:r>
              <a:rPr lang="en-US" sz="2000" b="1" u="none" baseline="-25000" dirty="0">
                <a:solidFill>
                  <a:srgbClr val="0070C0"/>
                </a:solidFill>
                <a:latin typeface="Times New Roman" pitchFamily="18" charset="0"/>
              </a:rPr>
              <a:t>k</a:t>
            </a:r>
          </a:p>
        </p:txBody>
      </p:sp>
      <p:sp>
        <p:nvSpPr>
          <p:cNvPr id="100405" name="Text Box 53"/>
          <p:cNvSpPr txBox="1">
            <a:spLocks noChangeArrowheads="1"/>
          </p:cNvSpPr>
          <p:nvPr/>
        </p:nvSpPr>
        <p:spPr bwMode="auto">
          <a:xfrm>
            <a:off x="395078" y="4578506"/>
            <a:ext cx="8382000" cy="1631216"/>
          </a:xfrm>
          <a:prstGeom prst="rect">
            <a:avLst/>
          </a:prstGeom>
          <a:solidFill>
            <a:srgbClr val="FF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u="none" dirty="0">
                <a:latin typeface="Times New Roman" panose="02020603050405020304" pitchFamily="18" charset="0"/>
                <a:cs typeface="Times New Roman" panose="02020603050405020304" pitchFamily="18" charset="0"/>
              </a:rPr>
              <a:t>Note:</a:t>
            </a:r>
            <a:r>
              <a:rPr lang="en-US" sz="2000" u="none" dirty="0">
                <a:latin typeface="Times New Roman" panose="02020603050405020304" pitchFamily="18" charset="0"/>
                <a:cs typeface="Times New Roman" panose="02020603050405020304" pitchFamily="18" charset="0"/>
              </a:rPr>
              <a:t>  A quick normality check is calculating the median, the mode, and the average. If the data is normal the calculation will be the same or close to…</a:t>
            </a:r>
          </a:p>
          <a:p>
            <a:endParaRPr lang="en-US" sz="800" u="none" dirty="0"/>
          </a:p>
          <a:p>
            <a:pPr algn="ctr"/>
            <a:r>
              <a:rPr lang="en-US" sz="2400" i="1" u="none"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Histogram will show the shape of data &amp; Minitab will also check data normality</a:t>
            </a:r>
            <a:r>
              <a:rPr lang="en-US" sz="1800" i="1" u="none" dirty="0">
                <a:solidFill>
                  <a:srgbClr val="FF0000"/>
                </a:solidFill>
                <a:latin typeface="Times New Roman" panose="02020603050405020304" pitchFamily="18" charset="0"/>
                <a:cs typeface="Times New Roman" panose="02020603050405020304" pitchFamily="18" charset="0"/>
              </a:rPr>
              <a:t>!</a:t>
            </a:r>
          </a:p>
        </p:txBody>
      </p:sp>
      <p:sp>
        <p:nvSpPr>
          <p:cNvPr id="100407" name="Text Box 55"/>
          <p:cNvSpPr txBox="1">
            <a:spLocks noChangeArrowheads="1"/>
          </p:cNvSpPr>
          <p:nvPr/>
        </p:nvSpPr>
        <p:spPr bwMode="auto">
          <a:xfrm>
            <a:off x="7531100" y="6248400"/>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1800" u="none" dirty="0">
                <a:latin typeface="Times New Roman" pitchFamily="18" charset="0"/>
              </a:rPr>
              <a:t>Normality</a:t>
            </a:r>
          </a:p>
        </p:txBody>
      </p:sp>
      <p:sp>
        <p:nvSpPr>
          <p:cNvPr id="100408" name="Text Box 56"/>
          <p:cNvSpPr txBox="1">
            <a:spLocks noChangeArrowheads="1"/>
          </p:cNvSpPr>
          <p:nvPr/>
        </p:nvSpPr>
        <p:spPr bwMode="auto">
          <a:xfrm>
            <a:off x="228600" y="6248400"/>
            <a:ext cx="2673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1800" u="none" dirty="0">
                <a:latin typeface="Times New Roman" pitchFamily="18" charset="0"/>
              </a:rPr>
              <a:t>Interpreting Control Charts</a:t>
            </a:r>
          </a:p>
        </p:txBody>
      </p:sp>
    </p:spTree>
    <p:extLst>
      <p:ext uri="{BB962C8B-B14F-4D97-AF65-F5344CB8AC3E}">
        <p14:creationId xmlns:p14="http://schemas.microsoft.com/office/powerpoint/2010/main" val="2786981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idx="4294967295"/>
          </p:nvPr>
        </p:nvSpPr>
        <p:spPr>
          <a:xfrm>
            <a:off x="457200" y="182563"/>
            <a:ext cx="8229600" cy="579437"/>
          </a:xfrm>
        </p:spPr>
        <p:txBody>
          <a:bodyPr>
            <a:noAutofit/>
          </a:bodyPr>
          <a:lstStyle/>
          <a:p>
            <a:r>
              <a:rPr lang="en-US" sz="3600" dirty="0">
                <a:latin typeface="Times New Roman" pitchFamily="18" charset="0"/>
                <a:cs typeface="Times New Roman" pitchFamily="18" charset="0"/>
              </a:rPr>
              <a:t>Figure 13-19   </a:t>
            </a:r>
            <a:r>
              <a:rPr lang="en-US" sz="3600" b="0" dirty="0">
                <a:latin typeface="Times New Roman" pitchFamily="18" charset="0"/>
                <a:cs typeface="Times New Roman" pitchFamily="18" charset="0"/>
              </a:rPr>
              <a:t>Skewness</a:t>
            </a:r>
            <a:r>
              <a:rPr lang="en-US" sz="3600" dirty="0">
                <a:latin typeface="Times New Roman" pitchFamily="18" charset="0"/>
                <a:cs typeface="Times New Roman" pitchFamily="18" charset="0"/>
              </a:rPr>
              <a:t>  </a:t>
            </a:r>
          </a:p>
        </p:txBody>
      </p:sp>
      <p:pic>
        <p:nvPicPr>
          <p:cNvPr id="265219" name="Picture 3" descr="FG13_019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1" y="990600"/>
            <a:ext cx="4548340" cy="48768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5"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83275"/>
            <a:ext cx="2133600" cy="365125"/>
          </a:xfrm>
        </p:spPr>
        <p:txBody>
          <a:bodyPr/>
          <a:lstStyle/>
          <a:p>
            <a:fld id="{1D242085-BE55-4E08-A784-6A7BCC696146}" type="slidenum">
              <a:rPr lang="en-US" smtClean="0"/>
              <a:t>24</a:t>
            </a:fld>
            <a:endParaRPr lang="en-US" dirty="0"/>
          </a:p>
        </p:txBody>
      </p:sp>
      <p:sp>
        <p:nvSpPr>
          <p:cNvPr id="3" name="TextBox 2"/>
          <p:cNvSpPr txBox="1"/>
          <p:nvPr/>
        </p:nvSpPr>
        <p:spPr>
          <a:xfrm>
            <a:off x="5108575" y="1371600"/>
            <a:ext cx="3502025" cy="3693319"/>
          </a:xfrm>
          <a:prstGeom prst="rect">
            <a:avLst/>
          </a:prstGeom>
          <a:noFill/>
        </p:spPr>
        <p:txBody>
          <a:bodyPr wrap="square" rtlCol="0">
            <a:spAutoFit/>
          </a:bodyPr>
          <a:lstStyle/>
          <a:p>
            <a:r>
              <a:rPr lang="en-US" b="1" dirty="0" smtClean="0">
                <a:latin typeface="Times New Roman" pitchFamily="18" charset="0"/>
                <a:cs typeface="Times New Roman" pitchFamily="18" charset="0"/>
              </a:rPr>
              <a:t>As the Histogram shows us the </a:t>
            </a:r>
            <a:r>
              <a:rPr lang="en-US" b="1" u="sng" dirty="0" smtClean="0">
                <a:latin typeface="Times New Roman" pitchFamily="18" charset="0"/>
                <a:cs typeface="Times New Roman" pitchFamily="18" charset="0"/>
              </a:rPr>
              <a:t>Shape</a:t>
            </a:r>
            <a:r>
              <a:rPr lang="en-US" b="1" dirty="0" smtClean="0">
                <a:latin typeface="Times New Roman" pitchFamily="18" charset="0"/>
                <a:cs typeface="Times New Roman" pitchFamily="18" charset="0"/>
              </a:rPr>
              <a:t> of data, the </a:t>
            </a:r>
            <a:r>
              <a:rPr lang="en-US" b="1" u="sng" dirty="0" smtClean="0">
                <a:latin typeface="Times New Roman" pitchFamily="18" charset="0"/>
                <a:cs typeface="Times New Roman" pitchFamily="18" charset="0"/>
              </a:rPr>
              <a:t>Frequency</a:t>
            </a:r>
            <a:r>
              <a:rPr lang="en-US" b="1" dirty="0" smtClean="0">
                <a:latin typeface="Times New Roman" pitchFamily="18" charset="0"/>
                <a:cs typeface="Times New Roman" pitchFamily="18" charset="0"/>
              </a:rPr>
              <a:t> of data points, and data </a:t>
            </a:r>
            <a:r>
              <a:rPr lang="en-US" b="1" u="sng" dirty="0" smtClean="0">
                <a:latin typeface="Times New Roman" pitchFamily="18" charset="0"/>
                <a:cs typeface="Times New Roman" pitchFamily="18" charset="0"/>
              </a:rPr>
              <a:t>Location </a:t>
            </a:r>
            <a:r>
              <a:rPr lang="en-US" b="1" dirty="0" smtClean="0">
                <a:latin typeface="Times New Roman" pitchFamily="18" charset="0"/>
                <a:cs typeface="Times New Roman" pitchFamily="18" charset="0"/>
              </a:rPr>
              <a:t>in respect to a specification.</a:t>
            </a:r>
          </a:p>
          <a:p>
            <a:endParaRPr lang="en-US" b="1" dirty="0">
              <a:latin typeface="Times New Roman" pitchFamily="18" charset="0"/>
              <a:cs typeface="Times New Roman" pitchFamily="18" charset="0"/>
            </a:endParaRPr>
          </a:p>
          <a:p>
            <a:r>
              <a:rPr lang="en-US" b="1" dirty="0" smtClean="0">
                <a:latin typeface="Times New Roman" pitchFamily="18" charset="0"/>
                <a:cs typeface="Times New Roman" pitchFamily="18" charset="0"/>
              </a:rPr>
              <a:t>We can use this information to assess the </a:t>
            </a:r>
            <a:r>
              <a:rPr lang="en-US" b="1" u="sng" dirty="0" smtClean="0">
                <a:latin typeface="Times New Roman" pitchFamily="18" charset="0"/>
                <a:cs typeface="Times New Roman" pitchFamily="18" charset="0"/>
              </a:rPr>
              <a:t>Reliability</a:t>
            </a:r>
            <a:r>
              <a:rPr lang="en-US" b="1" dirty="0" smtClean="0">
                <a:latin typeface="Times New Roman" pitchFamily="18" charset="0"/>
                <a:cs typeface="Times New Roman" pitchFamily="18" charset="0"/>
              </a:rPr>
              <a:t> of the data and the </a:t>
            </a:r>
            <a:r>
              <a:rPr lang="en-US" b="1" u="sng" dirty="0" smtClean="0">
                <a:latin typeface="Times New Roman" pitchFamily="18" charset="0"/>
                <a:cs typeface="Times New Roman" pitchFamily="18" charset="0"/>
              </a:rPr>
              <a:t>Capability</a:t>
            </a:r>
            <a:r>
              <a:rPr lang="en-US" b="1" dirty="0" smtClean="0">
                <a:latin typeface="Times New Roman" pitchFamily="18" charset="0"/>
                <a:cs typeface="Times New Roman" pitchFamily="18" charset="0"/>
              </a:rPr>
              <a:t> of the process.</a:t>
            </a:r>
          </a:p>
          <a:p>
            <a:endParaRPr lang="en-US" b="1" dirty="0">
              <a:latin typeface="Times New Roman" pitchFamily="18" charset="0"/>
              <a:cs typeface="Times New Roman" pitchFamily="18" charset="0"/>
            </a:endParaRPr>
          </a:p>
          <a:p>
            <a:r>
              <a:rPr lang="en-US" b="1" dirty="0" smtClean="0">
                <a:latin typeface="Times New Roman" pitchFamily="18" charset="0"/>
                <a:cs typeface="Times New Roman" pitchFamily="18" charset="0"/>
              </a:rPr>
              <a:t>Understanding these shapes will aid you in understanding the Capability Lecture and </a:t>
            </a:r>
            <a:r>
              <a:rPr lang="en-US" b="1" u="sng" dirty="0" smtClean="0">
                <a:latin typeface="Times New Roman" pitchFamily="18" charset="0"/>
                <a:cs typeface="Times New Roman" pitchFamily="18" charset="0"/>
              </a:rPr>
              <a:t>Statistics in General </a:t>
            </a:r>
            <a:endParaRPr lang="en-US" b="1" u="sng" dirty="0">
              <a:latin typeface="Times New Roman" pitchFamily="18" charset="0"/>
              <a:cs typeface="Times New Roman" pitchFamily="18" charset="0"/>
            </a:endParaRPr>
          </a:p>
        </p:txBody>
      </p:sp>
      <p:pic>
        <p:nvPicPr>
          <p:cNvPr id="8"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3339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idx="4294967295"/>
          </p:nvPr>
        </p:nvSpPr>
        <p:spPr>
          <a:xfrm>
            <a:off x="457200" y="182563"/>
            <a:ext cx="8229600" cy="731837"/>
          </a:xfrm>
        </p:spPr>
        <p:txBody>
          <a:bodyPr>
            <a:noAutofit/>
          </a:bodyPr>
          <a:lstStyle/>
          <a:p>
            <a:r>
              <a:rPr lang="en-US" sz="3600" dirty="0">
                <a:latin typeface="Times New Roman" pitchFamily="18" charset="0"/>
                <a:cs typeface="Times New Roman" pitchFamily="18" charset="0"/>
              </a:rPr>
              <a:t>Figure 13-21   </a:t>
            </a:r>
            <a:r>
              <a:rPr lang="en-US" sz="3600" b="0" dirty="0">
                <a:latin typeface="Times New Roman" pitchFamily="18" charset="0"/>
                <a:cs typeface="Times New Roman" pitchFamily="18" charset="0"/>
              </a:rPr>
              <a:t>Bimodal Distribution</a:t>
            </a:r>
            <a:r>
              <a:rPr lang="en-US" sz="3600" dirty="0">
                <a:latin typeface="Times New Roman" pitchFamily="18" charset="0"/>
                <a:cs typeface="Times New Roman" pitchFamily="18" charset="0"/>
              </a:rPr>
              <a:t> </a:t>
            </a:r>
          </a:p>
        </p:txBody>
      </p:sp>
      <p:pic>
        <p:nvPicPr>
          <p:cNvPr id="267267" name="Picture 3" descr="FG13_021_0135005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735" y="2149642"/>
            <a:ext cx="8365174"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35"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91309" y="5845576"/>
            <a:ext cx="2133600" cy="365125"/>
          </a:xfrm>
        </p:spPr>
        <p:txBody>
          <a:bodyPr/>
          <a:lstStyle/>
          <a:p>
            <a:fld id="{1D242085-BE55-4E08-A784-6A7BCC696146}" type="slidenum">
              <a:rPr lang="en-US" smtClean="0"/>
              <a:t>25</a:t>
            </a:fld>
            <a:endParaRPr lang="en-US" dirty="0"/>
          </a:p>
        </p:txBody>
      </p:sp>
      <p:pic>
        <p:nvPicPr>
          <p:cNvPr id="6"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0986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idx="4294967295"/>
          </p:nvPr>
        </p:nvSpPr>
        <p:spPr>
          <a:xfrm>
            <a:off x="457200" y="182563"/>
            <a:ext cx="8229600" cy="655637"/>
          </a:xfrm>
        </p:spPr>
        <p:txBody>
          <a:bodyPr>
            <a:noAutofit/>
          </a:bodyPr>
          <a:lstStyle/>
          <a:p>
            <a:r>
              <a:rPr lang="en-US" sz="3600" dirty="0">
                <a:latin typeface="Times New Roman" pitchFamily="18" charset="0"/>
                <a:cs typeface="Times New Roman" pitchFamily="18" charset="0"/>
              </a:rPr>
              <a:t>Figure 13-20   </a:t>
            </a:r>
            <a:r>
              <a:rPr lang="en-US" sz="3600" b="0" dirty="0">
                <a:latin typeface="Times New Roman" pitchFamily="18" charset="0"/>
                <a:cs typeface="Times New Roman" pitchFamily="18" charset="0"/>
              </a:rPr>
              <a:t>Leptokurtic and Platykurtic</a:t>
            </a:r>
            <a:r>
              <a:rPr lang="en-US" sz="3600" dirty="0">
                <a:latin typeface="Times New Roman" pitchFamily="18" charset="0"/>
                <a:cs typeface="Times New Roman" pitchFamily="18" charset="0"/>
              </a:rPr>
              <a:t> </a:t>
            </a:r>
          </a:p>
        </p:txBody>
      </p:sp>
      <p:pic>
        <p:nvPicPr>
          <p:cNvPr id="266243" name="Picture 3" descr="FG13_020_0135005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73213"/>
            <a:ext cx="8839200" cy="3311525"/>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 y="6230754"/>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65629"/>
            <a:ext cx="2133600" cy="365125"/>
          </a:xfrm>
        </p:spPr>
        <p:txBody>
          <a:bodyPr/>
          <a:lstStyle/>
          <a:p>
            <a:fld id="{1D242085-BE55-4E08-A784-6A7BCC696146}" type="slidenum">
              <a:rPr lang="en-US" smtClean="0"/>
              <a:t>26</a:t>
            </a:fld>
            <a:endParaRPr lang="en-US" dirty="0"/>
          </a:p>
        </p:txBody>
      </p:sp>
      <p:pic>
        <p:nvPicPr>
          <p:cNvPr id="6"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757237"/>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08194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idx="4294967295"/>
          </p:nvPr>
        </p:nvSpPr>
        <p:spPr>
          <a:xfrm>
            <a:off x="457200" y="182563"/>
            <a:ext cx="8229600" cy="960437"/>
          </a:xfrm>
        </p:spPr>
        <p:txBody>
          <a:bodyPr>
            <a:noAutofit/>
          </a:bodyPr>
          <a:lstStyle/>
          <a:p>
            <a:pPr algn="l"/>
            <a:r>
              <a:rPr lang="en-US" sz="3600" dirty="0">
                <a:latin typeface="Times New Roman" pitchFamily="18" charset="0"/>
                <a:cs typeface="Times New Roman" pitchFamily="18" charset="0"/>
              </a:rPr>
              <a:t>Figure 13-18   </a:t>
            </a:r>
            <a:r>
              <a:rPr lang="en-US" sz="3600" b="0" dirty="0">
                <a:latin typeface="Times New Roman" pitchFamily="18" charset="0"/>
                <a:cs typeface="Times New Roman" pitchFamily="18" charset="0"/>
              </a:rPr>
              <a:t>Shape, Location, and Spread</a:t>
            </a:r>
            <a:r>
              <a:rPr lang="en-US" sz="3600" dirty="0">
                <a:latin typeface="Times New Roman" pitchFamily="18" charset="0"/>
                <a:cs typeface="Times New Roman" pitchFamily="18" charset="0"/>
              </a:rPr>
              <a:t> </a:t>
            </a:r>
          </a:p>
        </p:txBody>
      </p:sp>
      <p:pic>
        <p:nvPicPr>
          <p:cNvPr id="264195" name="Picture 3" descr="FG13_018_0135005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044700"/>
            <a:ext cx="8991600" cy="222250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53200" y="5864827"/>
            <a:ext cx="2133600" cy="365125"/>
          </a:xfrm>
        </p:spPr>
        <p:txBody>
          <a:bodyPr/>
          <a:lstStyle/>
          <a:p>
            <a:fld id="{1D242085-BE55-4E08-A784-6A7BCC696146}" type="slidenum">
              <a:rPr lang="en-US" smtClean="0"/>
              <a:t>27</a:t>
            </a:fld>
            <a:endParaRPr lang="en-US" dirty="0"/>
          </a:p>
        </p:txBody>
      </p:sp>
      <p:pic>
        <p:nvPicPr>
          <p:cNvPr id="6"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1046" y="990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4813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26326B2-AF19-45BE-8614-A4BFA3CFB01C}" type="slidenum">
              <a:rPr lang="en-US" smtClean="0"/>
              <a:t>28</a:t>
            </a:fld>
            <a:endParaRPr lang="en-US" dirty="0"/>
          </a:p>
        </p:txBody>
      </p:sp>
      <p:pic>
        <p:nvPicPr>
          <p:cNvPr id="655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91344"/>
            <a:ext cx="8477250" cy="548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28600" y="152400"/>
            <a:ext cx="8705850" cy="830997"/>
          </a:xfrm>
          <a:prstGeom prst="rect">
            <a:avLst/>
          </a:prstGeom>
          <a:solidFill>
            <a:srgbClr val="FFFF00"/>
          </a:solidFill>
          <a:ln w="25400">
            <a:solidFill>
              <a:srgbClr val="FF0000"/>
            </a:solidFill>
          </a:ln>
        </p:spPr>
        <p:txBody>
          <a:bodyPr wrap="square" rtlCol="0">
            <a:spAutoFit/>
          </a:bodyPr>
          <a:lstStyle/>
          <a:p>
            <a:r>
              <a:rPr lang="en-US"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shapes of Histograms tell us if data is near normal, exponential, skewed, etc. we explored this to great length in Unit 18 core tools</a:t>
            </a:r>
            <a:endParaRPr lang="en-US"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06490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28575"/>
            <a:ext cx="8229600" cy="962025"/>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 Terminology</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29</a:t>
            </a:fld>
            <a:endParaRPr lang="en-US" dirty="0"/>
          </a:p>
        </p:txBody>
      </p:sp>
      <p:sp>
        <p:nvSpPr>
          <p:cNvPr id="14" name="TextBox 13"/>
          <p:cNvSpPr txBox="1"/>
          <p:nvPr/>
        </p:nvSpPr>
        <p:spPr>
          <a:xfrm>
            <a:off x="533400" y="858084"/>
            <a:ext cx="5715000" cy="4708981"/>
          </a:xfrm>
          <a:prstGeom prst="rect">
            <a:avLst/>
          </a:prstGeom>
          <a:noFill/>
        </p:spPr>
        <p:txBody>
          <a:bodyPr wrap="square" rtlCol="0">
            <a:spAutoFit/>
          </a:bodyPr>
          <a:lstStyle/>
          <a:p>
            <a:pPr fontAlgn="t"/>
            <a:r>
              <a:rPr lang="en-US" sz="2000" b="1" dirty="0" smtClean="0">
                <a:solidFill>
                  <a:srgbClr val="002060"/>
                </a:solidFill>
                <a:latin typeface="Times New Roman" pitchFamily="18" charset="0"/>
                <a:cs typeface="Times New Roman" pitchFamily="18" charset="0"/>
              </a:rPr>
              <a:t>Mean</a:t>
            </a:r>
            <a:r>
              <a:rPr lang="en-US" sz="2000" dirty="0" smtClean="0">
                <a:solidFill>
                  <a:srgbClr val="002060"/>
                </a:solidFill>
                <a:latin typeface="Times New Roman" pitchFamily="18" charset="0"/>
                <a:cs typeface="Times New Roman" pitchFamily="18" charset="0"/>
              </a:rPr>
              <a:t> - The </a:t>
            </a:r>
            <a:r>
              <a:rPr lang="en-US" sz="2000" dirty="0">
                <a:solidFill>
                  <a:srgbClr val="002060"/>
                </a:solidFill>
                <a:latin typeface="Times New Roman" pitchFamily="18" charset="0"/>
                <a:cs typeface="Times New Roman" pitchFamily="18" charset="0"/>
              </a:rPr>
              <a:t>average of all the values</a:t>
            </a:r>
            <a:r>
              <a:rPr lang="en-US" sz="2000" dirty="0" smtClean="0">
                <a:solidFill>
                  <a:srgbClr val="002060"/>
                </a:solidFill>
                <a:latin typeface="Times New Roman" pitchFamily="18" charset="0"/>
                <a:cs typeface="Times New Roman" pitchFamily="18" charset="0"/>
              </a:rPr>
              <a:t>.</a:t>
            </a:r>
          </a:p>
          <a:p>
            <a:pPr fontAlgn="t"/>
            <a:r>
              <a:rPr lang="en-US" sz="2000" b="1" dirty="0" smtClean="0">
                <a:solidFill>
                  <a:srgbClr val="002060"/>
                </a:solidFill>
                <a:latin typeface="Times New Roman" pitchFamily="18" charset="0"/>
                <a:cs typeface="Times New Roman" pitchFamily="18" charset="0"/>
              </a:rPr>
              <a:t>Standard Error </a:t>
            </a:r>
            <a:r>
              <a:rPr lang="en-US" sz="2000" dirty="0" smtClean="0">
                <a:solidFill>
                  <a:srgbClr val="002060"/>
                </a:solidFill>
                <a:latin typeface="Times New Roman" pitchFamily="18" charset="0"/>
                <a:cs typeface="Times New Roman" pitchFamily="18" charset="0"/>
              </a:rPr>
              <a:t>- </a:t>
            </a:r>
            <a:r>
              <a:rPr lang="en-US" sz="2000" dirty="0">
                <a:solidFill>
                  <a:srgbClr val="002060"/>
                </a:solidFill>
                <a:latin typeface="Times New Roman" pitchFamily="18" charset="0"/>
                <a:cs typeface="Times New Roman" pitchFamily="18" charset="0"/>
              </a:rPr>
              <a:t>The “Standard Error” (SE) indicates how close the sample mean is from the ‘true’ population mean. </a:t>
            </a:r>
            <a:r>
              <a:rPr lang="en-US" sz="2000" dirty="0" smtClean="0">
                <a:solidFill>
                  <a:srgbClr val="002060"/>
                </a:solidFill>
                <a:latin typeface="Times New Roman" pitchFamily="18" charset="0"/>
                <a:cs typeface="Times New Roman" pitchFamily="18" charset="0"/>
              </a:rPr>
              <a:t>The </a:t>
            </a:r>
            <a:r>
              <a:rPr lang="en-US" sz="2000" dirty="0">
                <a:solidFill>
                  <a:srgbClr val="002060"/>
                </a:solidFill>
                <a:latin typeface="Times New Roman" pitchFamily="18" charset="0"/>
                <a:cs typeface="Times New Roman" pitchFamily="18" charset="0"/>
              </a:rPr>
              <a:t>standard error is calculated by dividing the standard deviation of the population (or the sample) by the square root of the total number of observations. The SE can be used to roughly define a range of certainty for the mean. </a:t>
            </a:r>
            <a:endParaRPr lang="en-US" sz="2000" dirty="0" smtClean="0">
              <a:solidFill>
                <a:srgbClr val="002060"/>
              </a:solidFill>
              <a:latin typeface="Times New Roman" pitchFamily="18" charset="0"/>
              <a:cs typeface="Times New Roman" pitchFamily="18" charset="0"/>
            </a:endParaRPr>
          </a:p>
          <a:p>
            <a:pPr fontAlgn="t"/>
            <a:r>
              <a:rPr lang="en-US" sz="2000" b="1" dirty="0" smtClean="0">
                <a:solidFill>
                  <a:srgbClr val="002060"/>
                </a:solidFill>
                <a:latin typeface="Times New Roman" pitchFamily="18" charset="0"/>
                <a:cs typeface="Times New Roman" pitchFamily="18" charset="0"/>
              </a:rPr>
              <a:t>Median</a:t>
            </a:r>
            <a:r>
              <a:rPr lang="en-US" sz="2000" dirty="0" smtClean="0">
                <a:solidFill>
                  <a:srgbClr val="002060"/>
                </a:solidFill>
                <a:latin typeface="Times New Roman" pitchFamily="18" charset="0"/>
                <a:cs typeface="Times New Roman" pitchFamily="18" charset="0"/>
              </a:rPr>
              <a:t> - </a:t>
            </a:r>
            <a:r>
              <a:rPr lang="en-US" sz="2000" dirty="0">
                <a:solidFill>
                  <a:srgbClr val="002060"/>
                </a:solidFill>
                <a:latin typeface="Times New Roman" pitchFamily="18" charset="0"/>
                <a:cs typeface="Times New Roman" pitchFamily="18" charset="0"/>
              </a:rPr>
              <a:t>a statistic which measures the center of a set of data by finding that value which divides the data in </a:t>
            </a:r>
            <a:r>
              <a:rPr lang="en-US" sz="2000" dirty="0" smtClean="0">
                <a:solidFill>
                  <a:srgbClr val="002060"/>
                </a:solidFill>
                <a:latin typeface="Times New Roman" pitchFamily="18" charset="0"/>
                <a:cs typeface="Times New Roman" pitchFamily="18" charset="0"/>
              </a:rPr>
              <a:t>half. </a:t>
            </a:r>
          </a:p>
          <a:p>
            <a:pPr fontAlgn="t"/>
            <a:r>
              <a:rPr lang="en-US" sz="2000" b="1" dirty="0" smtClean="0">
                <a:solidFill>
                  <a:srgbClr val="002060"/>
                </a:solidFill>
                <a:latin typeface="Times New Roman" pitchFamily="18" charset="0"/>
                <a:cs typeface="Times New Roman" pitchFamily="18" charset="0"/>
              </a:rPr>
              <a:t>Mode</a:t>
            </a:r>
            <a:r>
              <a:rPr lang="en-US" sz="2000" dirty="0" smtClean="0">
                <a:solidFill>
                  <a:srgbClr val="002060"/>
                </a:solidFill>
                <a:latin typeface="Times New Roman" pitchFamily="18" charset="0"/>
                <a:cs typeface="Times New Roman" pitchFamily="18" charset="0"/>
              </a:rPr>
              <a:t>.</a:t>
            </a:r>
            <a:r>
              <a:rPr lang="en-US" sz="2000" dirty="0">
                <a:solidFill>
                  <a:srgbClr val="002060"/>
                </a:solidFill>
                <a:latin typeface="Times New Roman" pitchFamily="18" charset="0"/>
                <a:cs typeface="Times New Roman" pitchFamily="18" charset="0"/>
              </a:rPr>
              <a:t> a statistic defined as the most frequently occurring data value. It is sometimes used as an alternative to the mean or median as a measure of central </a:t>
            </a:r>
            <a:r>
              <a:rPr lang="en-US" sz="2000" dirty="0" smtClean="0">
                <a:solidFill>
                  <a:srgbClr val="002060"/>
                </a:solidFill>
                <a:latin typeface="Times New Roman" pitchFamily="18" charset="0"/>
                <a:cs typeface="Times New Roman" pitchFamily="18" charset="0"/>
              </a:rPr>
              <a:t>tendency. </a:t>
            </a: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0825" y="381000"/>
            <a:ext cx="2180006"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705600" y="5105400"/>
            <a:ext cx="2237156" cy="923330"/>
          </a:xfrm>
          <a:prstGeom prst="rect">
            <a:avLst/>
          </a:prstGeom>
          <a:solidFill>
            <a:srgbClr val="FFFF00"/>
          </a:solidFill>
          <a:ln>
            <a:solidFill>
              <a:srgbClr val="FF0000"/>
            </a:solidFill>
          </a:ln>
        </p:spPr>
        <p:txBody>
          <a:bodyPr wrap="square" rtlCol="0">
            <a:spAutoFit/>
          </a:bodyPr>
          <a:lstStyle/>
          <a:p>
            <a:pPr algn="ctr"/>
            <a:r>
              <a:rPr lang="en-US" b="1" dirty="0" smtClean="0">
                <a:solidFill>
                  <a:srgbClr val="FF0000"/>
                </a:solidFill>
                <a:effectLst>
                  <a:outerShdw blurRad="38100" dist="38100" dir="2700000" algn="tl">
                    <a:srgbClr val="000000">
                      <a:alpha val="43137"/>
                    </a:srgbClr>
                  </a:outerShdw>
                </a:effectLst>
              </a:rPr>
              <a:t>Microsoft Excel </a:t>
            </a:r>
            <a:r>
              <a:rPr lang="en-US" dirty="0" smtClean="0">
                <a:solidFill>
                  <a:srgbClr val="FF0000"/>
                </a:solidFill>
                <a:effectLst>
                  <a:outerShdw blurRad="38100" dist="38100" dir="2700000" algn="tl">
                    <a:srgbClr val="000000">
                      <a:alpha val="43137"/>
                    </a:srgbClr>
                  </a:outerShdw>
                </a:effectLst>
              </a:rPr>
              <a:t>generated “Descriptive Statistic” </a:t>
            </a:r>
            <a:endParaRPr lang="en-US" dirty="0">
              <a:solidFill>
                <a:srgbClr val="FF0000"/>
              </a:solidFill>
              <a:effectLst>
                <a:outerShdw blurRad="38100" dist="38100" dir="2700000" algn="tl">
                  <a:srgbClr val="000000">
                    <a:alpha val="43137"/>
                  </a:srgbClr>
                </a:outerShdw>
              </a:effectLst>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5257800"/>
            <a:ext cx="363662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37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0"/>
            <a:ext cx="8001000" cy="1143000"/>
          </a:xfrm>
        </p:spPr>
        <p:txBody>
          <a:bodyPr/>
          <a:lstStyle/>
          <a:p>
            <a:pPr algn="l"/>
            <a:r>
              <a:rPr lang="en-US" sz="4000" dirty="0" smtClean="0">
                <a:latin typeface="Times New Roman" panose="02020603050405020304" pitchFamily="18" charset="0"/>
                <a:cs typeface="Times New Roman" panose="02020603050405020304" pitchFamily="18" charset="0"/>
              </a:rPr>
              <a:t>Check </a:t>
            </a:r>
            <a:r>
              <a:rPr lang="en-US" sz="4000" dirty="0">
                <a:latin typeface="Times New Roman" panose="02020603050405020304" pitchFamily="18" charset="0"/>
                <a:cs typeface="Times New Roman" panose="02020603050405020304" pitchFamily="18" charset="0"/>
              </a:rPr>
              <a:t>Sheet</a:t>
            </a:r>
          </a:p>
        </p:txBody>
      </p:sp>
      <p:sp>
        <p:nvSpPr>
          <p:cNvPr id="49155" name="Rectangle 3"/>
          <p:cNvSpPr>
            <a:spLocks noGrp="1" noChangeArrowheads="1"/>
          </p:cNvSpPr>
          <p:nvPr>
            <p:ph type="body" idx="1"/>
          </p:nvPr>
        </p:nvSpPr>
        <p:spPr>
          <a:xfrm>
            <a:off x="685800" y="990600"/>
            <a:ext cx="7848600" cy="5181600"/>
          </a:xfrm>
        </p:spPr>
        <p:txBody>
          <a:bodyPr>
            <a:normAutofit fontScale="77500" lnSpcReduction="20000"/>
          </a:bodyPr>
          <a:lstStyle/>
          <a:p>
            <a:pPr marL="0" indent="0">
              <a:lnSpc>
                <a:spcPct val="120000"/>
              </a:lnSpc>
              <a:buFontTx/>
              <a:buNone/>
            </a:pPr>
            <a:r>
              <a:rPr lang="en-US" sz="2400" b="1" dirty="0">
                <a:latin typeface="Times New Roman" pitchFamily="18" charset="0"/>
              </a:rPr>
              <a:t>Putting it to work:</a:t>
            </a:r>
            <a:endParaRPr lang="en-US" sz="2400" dirty="0">
              <a:latin typeface="Times New Roman" pitchFamily="18" charset="0"/>
            </a:endParaRPr>
          </a:p>
          <a:p>
            <a:pPr marL="0" indent="0">
              <a:lnSpc>
                <a:spcPct val="120000"/>
              </a:lnSpc>
              <a:buFontTx/>
              <a:buNone/>
            </a:pPr>
            <a:r>
              <a:rPr lang="en-US" sz="3100" dirty="0">
                <a:solidFill>
                  <a:srgbClr val="FF0000"/>
                </a:solidFill>
                <a:effectLst>
                  <a:outerShdw blurRad="38100" dist="38100" dir="2700000" algn="tl">
                    <a:srgbClr val="000000">
                      <a:alpha val="43137"/>
                    </a:srgbClr>
                  </a:outerShdw>
                </a:effectLst>
                <a:latin typeface="Times New Roman" pitchFamily="18" charset="0"/>
              </a:rPr>
              <a:t>There are two questions that must be answered when setting up a check sheet:</a:t>
            </a:r>
          </a:p>
          <a:p>
            <a:pPr marL="0" indent="0">
              <a:lnSpc>
                <a:spcPct val="80000"/>
              </a:lnSpc>
              <a:buFontTx/>
              <a:buNone/>
            </a:pPr>
            <a:endParaRPr lang="en-US" sz="1200" dirty="0">
              <a:effectLst>
                <a:outerShdw blurRad="38100" dist="38100" dir="2700000" algn="tl">
                  <a:srgbClr val="000000">
                    <a:alpha val="43137"/>
                  </a:srgbClr>
                </a:outerShdw>
              </a:effectLst>
              <a:latin typeface="Times New Roman" pitchFamily="18" charset="0"/>
            </a:endParaRPr>
          </a:p>
          <a:p>
            <a:pPr marL="858838" lvl="1" indent="-401638">
              <a:lnSpc>
                <a:spcPct val="80000"/>
              </a:lnSpc>
              <a:buFontTx/>
              <a:buBlip>
                <a:blip r:embed="rId3"/>
              </a:buBlip>
            </a:pPr>
            <a:r>
              <a:rPr lang="en-US" sz="2400" b="1" dirty="0">
                <a:solidFill>
                  <a:srgbClr val="00B0F0"/>
                </a:solidFill>
                <a:effectLst>
                  <a:outerShdw blurRad="38100" dist="38100" dir="2700000" algn="tl">
                    <a:srgbClr val="000000">
                      <a:alpha val="43137"/>
                    </a:srgbClr>
                  </a:outerShdw>
                </a:effectLst>
                <a:latin typeface="Times New Roman" pitchFamily="18" charset="0"/>
              </a:rPr>
              <a:t>What do you want to know?</a:t>
            </a:r>
          </a:p>
          <a:p>
            <a:pPr marL="0" indent="0">
              <a:lnSpc>
                <a:spcPct val="80000"/>
              </a:lnSpc>
              <a:buFontTx/>
              <a:buNone/>
            </a:pPr>
            <a:endParaRPr lang="en-US" sz="1200" b="1" dirty="0">
              <a:solidFill>
                <a:srgbClr val="00B0F0"/>
              </a:solidFill>
              <a:effectLst>
                <a:outerShdw blurRad="38100" dist="38100" dir="2700000" algn="tl">
                  <a:srgbClr val="000000">
                    <a:alpha val="43137"/>
                  </a:srgbClr>
                </a:outerShdw>
              </a:effectLst>
              <a:latin typeface="Times New Roman" pitchFamily="18" charset="0"/>
            </a:endParaRPr>
          </a:p>
          <a:p>
            <a:pPr marL="858838" lvl="1" indent="-401638">
              <a:lnSpc>
                <a:spcPct val="110000"/>
              </a:lnSpc>
              <a:buFontTx/>
              <a:buBlip>
                <a:blip r:embed="rId3"/>
              </a:buBlip>
            </a:pPr>
            <a:r>
              <a:rPr lang="en-US" sz="2400" b="1" dirty="0">
                <a:solidFill>
                  <a:srgbClr val="00B0F0"/>
                </a:solidFill>
                <a:effectLst>
                  <a:outerShdw blurRad="38100" dist="38100" dir="2700000" algn="tl">
                    <a:srgbClr val="000000">
                      <a:alpha val="43137"/>
                    </a:srgbClr>
                  </a:outerShdw>
                </a:effectLst>
                <a:latin typeface="Times New Roman" pitchFamily="18" charset="0"/>
              </a:rPr>
              <a:t>What is the most reliable way to collect the data?</a:t>
            </a:r>
          </a:p>
          <a:p>
            <a:pPr marL="0" indent="0">
              <a:lnSpc>
                <a:spcPct val="110000"/>
              </a:lnSpc>
              <a:buFontTx/>
              <a:buNone/>
            </a:pPr>
            <a:endParaRPr lang="en-US" sz="1200" b="1" dirty="0">
              <a:latin typeface="Times New Roman" pitchFamily="18" charset="0"/>
            </a:endParaRPr>
          </a:p>
          <a:p>
            <a:pPr marL="0" indent="0">
              <a:lnSpc>
                <a:spcPct val="110000"/>
              </a:lnSpc>
              <a:buFontTx/>
              <a:buNone/>
            </a:pPr>
            <a:r>
              <a:rPr lang="en-US" sz="2400" dirty="0">
                <a:solidFill>
                  <a:srgbClr val="002060"/>
                </a:solidFill>
                <a:latin typeface="Times New Roman" pitchFamily="18" charset="0"/>
              </a:rPr>
              <a:t>Information on a check sheet is usually collected in categories: by work unit code, branch, date, shift, sub process, and so on.  </a:t>
            </a:r>
          </a:p>
          <a:p>
            <a:pPr marL="0" indent="0">
              <a:lnSpc>
                <a:spcPct val="110000"/>
              </a:lnSpc>
              <a:buFontTx/>
              <a:buNone/>
            </a:pPr>
            <a:r>
              <a:rPr lang="en-US" sz="2400" dirty="0">
                <a:solidFill>
                  <a:srgbClr val="002060"/>
                </a:solidFill>
                <a:latin typeface="Times New Roman" pitchFamily="18" charset="0"/>
              </a:rPr>
              <a:t>When creating a check sheet, make sure categories are logical and easily understood.  </a:t>
            </a:r>
          </a:p>
          <a:p>
            <a:pPr marL="0" indent="0">
              <a:lnSpc>
                <a:spcPct val="110000"/>
              </a:lnSpc>
              <a:buFontTx/>
              <a:buNone/>
            </a:pPr>
            <a:r>
              <a:rPr lang="en-US" sz="2400" dirty="0">
                <a:solidFill>
                  <a:srgbClr val="002060"/>
                </a:solidFill>
                <a:latin typeface="Times New Roman" pitchFamily="18" charset="0"/>
              </a:rPr>
              <a:t>This is important not only for the people who will be interpreting the gathered data, but also for those who use the check sheet to collect the data.  </a:t>
            </a:r>
          </a:p>
          <a:p>
            <a:pPr marL="0" indent="0">
              <a:lnSpc>
                <a:spcPct val="110000"/>
              </a:lnSpc>
              <a:buFontTx/>
              <a:buNone/>
            </a:pPr>
            <a:r>
              <a:rPr lang="en-US" sz="2400" dirty="0">
                <a:solidFill>
                  <a:srgbClr val="002060"/>
                </a:solidFill>
                <a:latin typeface="Times New Roman" pitchFamily="18" charset="0"/>
              </a:rPr>
              <a:t>They should not have to make difficult judgments about when and where to enter a check mark on the form..</a:t>
            </a:r>
          </a:p>
        </p:txBody>
      </p:sp>
      <p:pic>
        <p:nvPicPr>
          <p:cNvPr id="49156" name="Picture 4" descr="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04800"/>
            <a:ext cx="304800" cy="5492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5264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28575"/>
            <a:ext cx="82296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 Terminology</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30</a:t>
            </a:fld>
            <a:endParaRPr lang="en-US" dirty="0"/>
          </a:p>
        </p:txBody>
      </p:sp>
      <p:sp>
        <p:nvSpPr>
          <p:cNvPr id="14" name="TextBox 13"/>
          <p:cNvSpPr txBox="1"/>
          <p:nvPr/>
        </p:nvSpPr>
        <p:spPr>
          <a:xfrm>
            <a:off x="504825" y="990600"/>
            <a:ext cx="5819775" cy="4746057"/>
          </a:xfrm>
          <a:prstGeom prst="rect">
            <a:avLst/>
          </a:prstGeom>
          <a:noFill/>
        </p:spPr>
        <p:txBody>
          <a:bodyPr wrap="square" rtlCol="0">
            <a:spAutoFit/>
          </a:bodyPr>
          <a:lstStyle/>
          <a:p>
            <a:pPr fontAlgn="t"/>
            <a:r>
              <a:rPr lang="en-US" sz="2000" b="1" dirty="0" smtClean="0">
                <a:solidFill>
                  <a:srgbClr val="002060"/>
                </a:solidFill>
                <a:latin typeface="Times New Roman" pitchFamily="18" charset="0"/>
                <a:cs typeface="Times New Roman" pitchFamily="18" charset="0"/>
              </a:rPr>
              <a:t>Standard Deviation </a:t>
            </a:r>
            <a:r>
              <a:rPr lang="en-US" sz="2000" dirty="0" smtClean="0">
                <a:solidFill>
                  <a:srgbClr val="002060"/>
                </a:solidFill>
                <a:latin typeface="Times New Roman" pitchFamily="18" charset="0"/>
                <a:cs typeface="Times New Roman" pitchFamily="18" charset="0"/>
              </a:rPr>
              <a:t>- An </a:t>
            </a:r>
            <a:r>
              <a:rPr lang="en-US" sz="2000" dirty="0">
                <a:solidFill>
                  <a:srgbClr val="002060"/>
                </a:solidFill>
                <a:latin typeface="Times New Roman" pitchFamily="18" charset="0"/>
                <a:cs typeface="Times New Roman" pitchFamily="18" charset="0"/>
              </a:rPr>
              <a:t>expression of how widely spread the values are around the mean</a:t>
            </a:r>
            <a:r>
              <a:rPr lang="en-US" sz="2000" dirty="0" smtClean="0">
                <a:solidFill>
                  <a:srgbClr val="002060"/>
                </a:solidFill>
                <a:latin typeface="Times New Roman" pitchFamily="18" charset="0"/>
                <a:cs typeface="Times New Roman" pitchFamily="18" charset="0"/>
              </a:rPr>
              <a:t>.</a:t>
            </a:r>
          </a:p>
          <a:p>
            <a:pPr fontAlgn="t"/>
            <a:r>
              <a:rPr lang="en-US" sz="2000" b="1" dirty="0" smtClean="0">
                <a:solidFill>
                  <a:srgbClr val="002060"/>
                </a:solidFill>
                <a:latin typeface="Times New Roman" pitchFamily="18" charset="0"/>
                <a:cs typeface="Times New Roman" pitchFamily="18" charset="0"/>
              </a:rPr>
              <a:t>Standard Variance </a:t>
            </a:r>
            <a:r>
              <a:rPr lang="en-US" sz="2000" dirty="0" smtClean="0">
                <a:solidFill>
                  <a:srgbClr val="002060"/>
                </a:solidFill>
                <a:latin typeface="Times New Roman" pitchFamily="18" charset="0"/>
                <a:cs typeface="Times New Roman" pitchFamily="18" charset="0"/>
              </a:rPr>
              <a:t>- The </a:t>
            </a:r>
            <a:r>
              <a:rPr lang="en-US" sz="2000" dirty="0">
                <a:solidFill>
                  <a:srgbClr val="002060"/>
                </a:solidFill>
                <a:latin typeface="Times New Roman" pitchFamily="18" charset="0"/>
                <a:cs typeface="Times New Roman" pitchFamily="18" charset="0"/>
              </a:rPr>
              <a:t>variance is roughly the arithmetic average of the squared distance from the mean. The variance is roughly the arithmetic average of the squared distance from the mean. Squaring the distance from the mean has the effect of giving greater weight to values that are further from the mean. For example, a point 2 units from the mean adds 4 to the above sum while a point 10 units from the mean adds 100 to the sum. </a:t>
            </a:r>
            <a:endParaRPr lang="en-US" sz="2000" dirty="0" smtClean="0">
              <a:solidFill>
                <a:srgbClr val="002060"/>
              </a:solidFill>
              <a:latin typeface="Times New Roman" pitchFamily="18" charset="0"/>
              <a:cs typeface="Times New Roman" pitchFamily="18" charset="0"/>
            </a:endParaRPr>
          </a:p>
          <a:p>
            <a:pPr fontAlgn="t"/>
            <a:r>
              <a:rPr lang="en-US" sz="2000" b="1" dirty="0" smtClean="0">
                <a:solidFill>
                  <a:srgbClr val="002060"/>
                </a:solidFill>
                <a:latin typeface="Times New Roman" pitchFamily="18" charset="0"/>
                <a:cs typeface="Times New Roman" pitchFamily="18" charset="0"/>
              </a:rPr>
              <a:t>Class Width -  </a:t>
            </a:r>
            <a:r>
              <a:rPr lang="en-US" sz="2000" dirty="0" smtClean="0">
                <a:solidFill>
                  <a:srgbClr val="002060"/>
                </a:solidFill>
                <a:latin typeface="Times New Roman" pitchFamily="18" charset="0"/>
                <a:cs typeface="Times New Roman" pitchFamily="18" charset="0"/>
              </a:rPr>
              <a:t>The </a:t>
            </a:r>
            <a:r>
              <a:rPr lang="en-US" sz="2000" dirty="0">
                <a:solidFill>
                  <a:srgbClr val="002060"/>
                </a:solidFill>
                <a:latin typeface="Times New Roman" pitchFamily="18" charset="0"/>
                <a:cs typeface="Times New Roman" pitchFamily="18" charset="0"/>
              </a:rPr>
              <a:t>x-axis distance between the left and right edges of each bar in the histogram.</a:t>
            </a:r>
          </a:p>
          <a:p>
            <a:pPr fontAlgn="t"/>
            <a:r>
              <a:rPr lang="en-US" sz="2000" b="1" dirty="0" smtClean="0">
                <a:solidFill>
                  <a:srgbClr val="002060"/>
                </a:solidFill>
                <a:latin typeface="Times New Roman" pitchFamily="18" charset="0"/>
                <a:cs typeface="Times New Roman" pitchFamily="18" charset="0"/>
              </a:rPr>
              <a:t>Number of Classes </a:t>
            </a:r>
            <a:r>
              <a:rPr lang="en-US" sz="2000" dirty="0" smtClean="0">
                <a:solidFill>
                  <a:srgbClr val="002060"/>
                </a:solidFill>
                <a:latin typeface="Times New Roman" pitchFamily="18" charset="0"/>
                <a:cs typeface="Times New Roman" pitchFamily="18" charset="0"/>
              </a:rPr>
              <a:t>- The </a:t>
            </a:r>
            <a:r>
              <a:rPr lang="en-US" sz="2000" dirty="0">
                <a:solidFill>
                  <a:srgbClr val="002060"/>
                </a:solidFill>
                <a:latin typeface="Times New Roman" pitchFamily="18" charset="0"/>
                <a:cs typeface="Times New Roman" pitchFamily="18" charset="0"/>
              </a:rPr>
              <a:t>number of bars (including zero height bars) in the histograms</a:t>
            </a:r>
            <a:r>
              <a:rPr lang="en-US" sz="2000" dirty="0" smtClean="0">
                <a:solidFill>
                  <a:srgbClr val="002060"/>
                </a:solidFill>
                <a:latin typeface="Times New Roman" pitchFamily="18" charset="0"/>
                <a:cs typeface="Times New Roman" pitchFamily="18" charset="0"/>
              </a:rPr>
              <a:t>.</a:t>
            </a:r>
            <a:endParaRPr lang="en-US" sz="2000" dirty="0">
              <a:solidFill>
                <a:srgbClr val="002060"/>
              </a:solidFill>
              <a:latin typeface="Times New Roman" pitchFamily="18" charset="0"/>
              <a:cs typeface="Times New Roman" pitchFamily="18" charset="0"/>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74" y="228599"/>
            <a:ext cx="2409825" cy="491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589997" y="5237916"/>
            <a:ext cx="2237156" cy="923330"/>
          </a:xfrm>
          <a:prstGeom prst="rect">
            <a:avLst/>
          </a:prstGeom>
          <a:solidFill>
            <a:srgbClr val="FFFF00"/>
          </a:solidFill>
          <a:ln>
            <a:solidFill>
              <a:srgbClr val="FF0000"/>
            </a:solidFill>
          </a:ln>
        </p:spPr>
        <p:txBody>
          <a:bodyPr wrap="square" rtlCol="0">
            <a:spAutoFit/>
          </a:bodyPr>
          <a:lstStyle/>
          <a:p>
            <a:pPr algn="ctr"/>
            <a:r>
              <a:rPr lang="en-US" b="1" dirty="0" smtClean="0">
                <a:solidFill>
                  <a:srgbClr val="FF0000"/>
                </a:solidFill>
                <a:effectLst>
                  <a:outerShdw blurRad="38100" dist="38100" dir="2700000" algn="tl">
                    <a:srgbClr val="000000">
                      <a:alpha val="43137"/>
                    </a:srgbClr>
                  </a:outerShdw>
                </a:effectLst>
              </a:rPr>
              <a:t>Microsoft Excel </a:t>
            </a:r>
            <a:r>
              <a:rPr lang="en-US" dirty="0" smtClean="0">
                <a:solidFill>
                  <a:srgbClr val="FF0000"/>
                </a:solidFill>
                <a:effectLst>
                  <a:outerShdw blurRad="38100" dist="38100" dir="2700000" algn="tl">
                    <a:srgbClr val="000000">
                      <a:alpha val="43137"/>
                    </a:srgbClr>
                  </a:outerShdw>
                </a:effectLst>
              </a:rPr>
              <a:t>generated “Descriptive Statistic” </a:t>
            </a:r>
            <a:endParaRPr lang="en-US" dirty="0">
              <a:solidFill>
                <a:srgbClr val="FF0000"/>
              </a:solidFill>
              <a:effectLst>
                <a:outerShdw blurRad="38100" dist="38100" dir="2700000" algn="tl">
                  <a:srgbClr val="000000">
                    <a:alpha val="43137"/>
                  </a:srgbClr>
                </a:outerShdw>
              </a:effectLst>
            </a:endParaRPr>
          </a:p>
        </p:txBody>
      </p:sp>
      <p:pic>
        <p:nvPicPr>
          <p:cNvPr id="7" name="Picture 6"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601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US" dirty="0">
                <a:solidFill>
                  <a:srgbClr val="002060"/>
                </a:solidFill>
                <a:latin typeface="Times New Roman" panose="02020603050405020304" pitchFamily="18" charset="0"/>
                <a:cs typeface="Times New Roman" panose="02020603050405020304" pitchFamily="18" charset="0"/>
              </a:rPr>
              <a:t>Histogram Terminology</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31</a:t>
            </a:fld>
            <a:endParaRPr lang="en-US" dirty="0"/>
          </a:p>
        </p:txBody>
      </p:sp>
      <p:sp>
        <p:nvSpPr>
          <p:cNvPr id="14" name="TextBox 13"/>
          <p:cNvSpPr txBox="1"/>
          <p:nvPr/>
        </p:nvSpPr>
        <p:spPr>
          <a:xfrm>
            <a:off x="447675" y="990600"/>
            <a:ext cx="5715000" cy="4524315"/>
          </a:xfrm>
          <a:prstGeom prst="rect">
            <a:avLst/>
          </a:prstGeom>
          <a:noFill/>
        </p:spPr>
        <p:txBody>
          <a:bodyPr wrap="square" rtlCol="0">
            <a:spAutoFit/>
          </a:bodyPr>
          <a:lstStyle/>
          <a:p>
            <a:pPr fontAlgn="t"/>
            <a:r>
              <a:rPr lang="en-US" sz="1600" b="1" dirty="0" smtClean="0">
                <a:solidFill>
                  <a:srgbClr val="002060"/>
                </a:solidFill>
                <a:latin typeface="Times New Roman" pitchFamily="18" charset="0"/>
                <a:cs typeface="Times New Roman" pitchFamily="18" charset="0"/>
              </a:rPr>
              <a:t>Kurtosis </a:t>
            </a:r>
            <a:r>
              <a:rPr lang="en-US" sz="1600" dirty="0">
                <a:solidFill>
                  <a:srgbClr val="002060"/>
                </a:solidFill>
                <a:latin typeface="Times New Roman" pitchFamily="18" charset="0"/>
                <a:cs typeface="Times New Roman" pitchFamily="18" charset="0"/>
              </a:rPr>
              <a:t>-  Is a measure of </a:t>
            </a:r>
            <a:r>
              <a:rPr lang="en-US" sz="1600" dirty="0" smtClean="0">
                <a:solidFill>
                  <a:srgbClr val="002060"/>
                </a:solidFill>
                <a:latin typeface="Times New Roman" pitchFamily="18" charset="0"/>
                <a:cs typeface="Times New Roman" pitchFamily="18" charset="0"/>
              </a:rPr>
              <a:t>how pointy the distribution is. </a:t>
            </a:r>
          </a:p>
          <a:p>
            <a:pPr fontAlgn="t"/>
            <a:r>
              <a:rPr lang="en-US" sz="1600" dirty="0" smtClean="0">
                <a:solidFill>
                  <a:srgbClr val="002060"/>
                </a:solidFill>
                <a:latin typeface="Times New Roman" pitchFamily="18" charset="0"/>
                <a:cs typeface="Times New Roman" pitchFamily="18" charset="0"/>
              </a:rPr>
              <a:t>The </a:t>
            </a:r>
            <a:r>
              <a:rPr lang="en-US" sz="1600" dirty="0">
                <a:solidFill>
                  <a:srgbClr val="002060"/>
                </a:solidFill>
                <a:latin typeface="Times New Roman" pitchFamily="18" charset="0"/>
                <a:cs typeface="Times New Roman" pitchFamily="18" charset="0"/>
              </a:rPr>
              <a:t>standard normal curve has a kurtosis of zero. The Matterhorn, has negative kurtosis, while a flatter curve would have positive kurtosis. Positive kurtosis is usually more of a problem for quality control, since, with "big" tails, the process may well be wider than the spec limits</a:t>
            </a:r>
            <a:r>
              <a:rPr lang="en-US" sz="1600" dirty="0" smtClean="0">
                <a:solidFill>
                  <a:srgbClr val="002060"/>
                </a:solidFill>
                <a:latin typeface="Times New Roman" pitchFamily="18" charset="0"/>
                <a:cs typeface="Times New Roman" pitchFamily="18" charset="0"/>
              </a:rPr>
              <a:t>.</a:t>
            </a:r>
          </a:p>
          <a:p>
            <a:pPr fontAlgn="t"/>
            <a:endParaRPr lang="en-US" sz="1600" dirty="0">
              <a:solidFill>
                <a:srgbClr val="002060"/>
              </a:solidFill>
              <a:latin typeface="Times New Roman" pitchFamily="18" charset="0"/>
              <a:cs typeface="Times New Roman" pitchFamily="18" charset="0"/>
            </a:endParaRPr>
          </a:p>
          <a:p>
            <a:pPr fontAlgn="t"/>
            <a:endParaRPr lang="en-US" sz="1600" dirty="0" smtClean="0">
              <a:solidFill>
                <a:srgbClr val="002060"/>
              </a:solidFill>
              <a:latin typeface="Times New Roman" pitchFamily="18" charset="0"/>
              <a:cs typeface="Times New Roman" pitchFamily="18" charset="0"/>
            </a:endParaRPr>
          </a:p>
          <a:p>
            <a:pPr fontAlgn="t"/>
            <a:endParaRPr lang="en-US" sz="1600" dirty="0">
              <a:solidFill>
                <a:srgbClr val="002060"/>
              </a:solidFill>
              <a:latin typeface="Times New Roman" pitchFamily="18" charset="0"/>
              <a:cs typeface="Times New Roman" pitchFamily="18" charset="0"/>
            </a:endParaRPr>
          </a:p>
          <a:p>
            <a:pPr fontAlgn="t"/>
            <a:endParaRPr lang="en-US" sz="1600" dirty="0" smtClean="0">
              <a:solidFill>
                <a:srgbClr val="002060"/>
              </a:solidFill>
              <a:latin typeface="Times New Roman" pitchFamily="18" charset="0"/>
              <a:cs typeface="Times New Roman" pitchFamily="18" charset="0"/>
            </a:endParaRPr>
          </a:p>
          <a:p>
            <a:pPr fontAlgn="t"/>
            <a:endParaRPr lang="en-US" sz="1600" dirty="0">
              <a:solidFill>
                <a:srgbClr val="002060"/>
              </a:solidFill>
              <a:latin typeface="Times New Roman" pitchFamily="18" charset="0"/>
              <a:cs typeface="Times New Roman" pitchFamily="18" charset="0"/>
            </a:endParaRPr>
          </a:p>
          <a:p>
            <a:pPr fontAlgn="t"/>
            <a:endParaRPr lang="en-US" sz="800" dirty="0">
              <a:solidFill>
                <a:srgbClr val="002060"/>
              </a:solidFill>
              <a:latin typeface="Times New Roman" pitchFamily="18" charset="0"/>
              <a:cs typeface="Times New Roman" pitchFamily="18" charset="0"/>
            </a:endParaRPr>
          </a:p>
          <a:p>
            <a:pPr fontAlgn="t"/>
            <a:endParaRPr lang="en-US" sz="800" b="1" dirty="0" smtClean="0">
              <a:solidFill>
                <a:srgbClr val="002060"/>
              </a:solidFill>
              <a:latin typeface="Times New Roman" pitchFamily="18" charset="0"/>
              <a:cs typeface="Times New Roman" pitchFamily="18" charset="0"/>
            </a:endParaRPr>
          </a:p>
          <a:p>
            <a:pPr fontAlgn="t"/>
            <a:r>
              <a:rPr lang="en-US" sz="1600" b="1" dirty="0" smtClean="0">
                <a:solidFill>
                  <a:srgbClr val="002060"/>
                </a:solidFill>
                <a:latin typeface="Times New Roman" pitchFamily="18" charset="0"/>
                <a:cs typeface="Times New Roman" pitchFamily="18" charset="0"/>
              </a:rPr>
              <a:t>Skewness</a:t>
            </a:r>
            <a:r>
              <a:rPr lang="en-US" sz="1600" dirty="0" smtClean="0">
                <a:solidFill>
                  <a:srgbClr val="002060"/>
                </a:solidFill>
                <a:latin typeface="Times New Roman" pitchFamily="18" charset="0"/>
                <a:cs typeface="Times New Roman" pitchFamily="18" charset="0"/>
              </a:rPr>
              <a:t> - Is </a:t>
            </a:r>
            <a:r>
              <a:rPr lang="en-US" sz="1600" dirty="0">
                <a:solidFill>
                  <a:srgbClr val="002060"/>
                </a:solidFill>
                <a:latin typeface="Times New Roman" pitchFamily="18" charset="0"/>
                <a:cs typeface="Times New Roman" pitchFamily="18" charset="0"/>
              </a:rPr>
              <a:t>the histogram symmetrical? </a:t>
            </a:r>
            <a:r>
              <a:rPr lang="en-US" sz="1600" dirty="0" smtClean="0">
                <a:solidFill>
                  <a:srgbClr val="002060"/>
                </a:solidFill>
                <a:latin typeface="Times New Roman" pitchFamily="18" charset="0"/>
                <a:cs typeface="Times New Roman" pitchFamily="18" charset="0"/>
              </a:rPr>
              <a:t>Skewness </a:t>
            </a:r>
            <a:r>
              <a:rPr lang="en-US" sz="1600" dirty="0">
                <a:solidFill>
                  <a:srgbClr val="002060"/>
                </a:solidFill>
                <a:latin typeface="Times New Roman" pitchFamily="18" charset="0"/>
                <a:cs typeface="Times New Roman" pitchFamily="18" charset="0"/>
              </a:rPr>
              <a:t>is zero. </a:t>
            </a:r>
            <a:endParaRPr lang="en-US" sz="1600" dirty="0" smtClean="0">
              <a:solidFill>
                <a:srgbClr val="002060"/>
              </a:solidFill>
              <a:latin typeface="Times New Roman" pitchFamily="18" charset="0"/>
              <a:cs typeface="Times New Roman" pitchFamily="18" charset="0"/>
            </a:endParaRPr>
          </a:p>
          <a:p>
            <a:pPr marL="285750" indent="-285750" fontAlgn="t">
              <a:buFont typeface="Arial" pitchFamily="34" charset="0"/>
              <a:buChar char="•"/>
            </a:pPr>
            <a:r>
              <a:rPr lang="en-US" sz="1600" dirty="0" smtClean="0">
                <a:solidFill>
                  <a:srgbClr val="002060"/>
                </a:solidFill>
                <a:latin typeface="Times New Roman" pitchFamily="18" charset="0"/>
                <a:cs typeface="Times New Roman" pitchFamily="18" charset="0"/>
              </a:rPr>
              <a:t>If </a:t>
            </a:r>
            <a:r>
              <a:rPr lang="en-US" sz="1600" dirty="0">
                <a:solidFill>
                  <a:srgbClr val="002060"/>
                </a:solidFill>
                <a:latin typeface="Times New Roman" pitchFamily="18" charset="0"/>
                <a:cs typeface="Times New Roman" pitchFamily="18" charset="0"/>
              </a:rPr>
              <a:t>the left hand tail is longer, </a:t>
            </a:r>
            <a:r>
              <a:rPr lang="en-US" sz="1600" dirty="0" smtClean="0">
                <a:solidFill>
                  <a:srgbClr val="002060"/>
                </a:solidFill>
                <a:latin typeface="Times New Roman" pitchFamily="18" charset="0"/>
                <a:cs typeface="Times New Roman" pitchFamily="18" charset="0"/>
              </a:rPr>
              <a:t>Skewness </a:t>
            </a:r>
            <a:r>
              <a:rPr lang="en-US" sz="1600" dirty="0">
                <a:solidFill>
                  <a:srgbClr val="002060"/>
                </a:solidFill>
                <a:latin typeface="Times New Roman" pitchFamily="18" charset="0"/>
                <a:cs typeface="Times New Roman" pitchFamily="18" charset="0"/>
              </a:rPr>
              <a:t>will be negative. </a:t>
            </a:r>
            <a:endParaRPr lang="en-US" sz="1600" dirty="0" smtClean="0">
              <a:solidFill>
                <a:srgbClr val="002060"/>
              </a:solidFill>
              <a:latin typeface="Times New Roman" pitchFamily="18" charset="0"/>
              <a:cs typeface="Times New Roman" pitchFamily="18" charset="0"/>
            </a:endParaRPr>
          </a:p>
          <a:p>
            <a:pPr marL="285750" indent="-285750" fontAlgn="t">
              <a:buFont typeface="Arial" pitchFamily="34" charset="0"/>
              <a:buChar char="•"/>
            </a:pPr>
            <a:r>
              <a:rPr lang="en-US" sz="1600" dirty="0" smtClean="0">
                <a:solidFill>
                  <a:srgbClr val="002060"/>
                </a:solidFill>
                <a:latin typeface="Times New Roman" pitchFamily="18" charset="0"/>
                <a:cs typeface="Times New Roman" pitchFamily="18" charset="0"/>
              </a:rPr>
              <a:t>If </a:t>
            </a:r>
            <a:r>
              <a:rPr lang="en-US" sz="1600" dirty="0">
                <a:solidFill>
                  <a:srgbClr val="002060"/>
                </a:solidFill>
                <a:latin typeface="Times New Roman" pitchFamily="18" charset="0"/>
                <a:cs typeface="Times New Roman" pitchFamily="18" charset="0"/>
              </a:rPr>
              <a:t>the right hand tail is longer, </a:t>
            </a:r>
            <a:r>
              <a:rPr lang="en-US" sz="1600" dirty="0" smtClean="0">
                <a:solidFill>
                  <a:srgbClr val="002060"/>
                </a:solidFill>
                <a:latin typeface="Times New Roman" pitchFamily="18" charset="0"/>
                <a:cs typeface="Times New Roman" pitchFamily="18" charset="0"/>
              </a:rPr>
              <a:t>Skewness </a:t>
            </a:r>
            <a:r>
              <a:rPr lang="en-US" sz="1600" dirty="0">
                <a:solidFill>
                  <a:srgbClr val="002060"/>
                </a:solidFill>
                <a:latin typeface="Times New Roman" pitchFamily="18" charset="0"/>
                <a:cs typeface="Times New Roman" pitchFamily="18" charset="0"/>
              </a:rPr>
              <a:t>will be positive. </a:t>
            </a:r>
            <a:endParaRPr lang="en-US" sz="1600" dirty="0" smtClean="0">
              <a:solidFill>
                <a:srgbClr val="002060"/>
              </a:solidFill>
              <a:latin typeface="Times New Roman" pitchFamily="18" charset="0"/>
              <a:cs typeface="Times New Roman" pitchFamily="18" charset="0"/>
            </a:endParaRPr>
          </a:p>
          <a:p>
            <a:pPr marL="285750" indent="-285750" fontAlgn="t">
              <a:buFont typeface="Arial" pitchFamily="34" charset="0"/>
              <a:buChar char="•"/>
            </a:pPr>
            <a:r>
              <a:rPr lang="en-US" sz="1600" dirty="0" smtClean="0">
                <a:solidFill>
                  <a:srgbClr val="002060"/>
                </a:solidFill>
                <a:latin typeface="Times New Roman" pitchFamily="18" charset="0"/>
                <a:cs typeface="Times New Roman" pitchFamily="18" charset="0"/>
              </a:rPr>
              <a:t>Where Skewness </a:t>
            </a:r>
            <a:r>
              <a:rPr lang="en-US" sz="1600" dirty="0">
                <a:solidFill>
                  <a:srgbClr val="002060"/>
                </a:solidFill>
                <a:latin typeface="Times New Roman" pitchFamily="18" charset="0"/>
                <a:cs typeface="Times New Roman" pitchFamily="18" charset="0"/>
              </a:rPr>
              <a:t>exists, process capability indices are suspect. </a:t>
            </a:r>
            <a:endParaRPr lang="en-US" sz="1600" dirty="0" smtClean="0">
              <a:solidFill>
                <a:srgbClr val="002060"/>
              </a:solidFill>
              <a:latin typeface="Times New Roman" pitchFamily="18" charset="0"/>
              <a:cs typeface="Times New Roman" pitchFamily="18" charset="0"/>
            </a:endParaRPr>
          </a:p>
          <a:p>
            <a:pPr marL="285750" indent="-285750" fontAlgn="t">
              <a:buFont typeface="Arial" pitchFamily="34" charset="0"/>
              <a:buChar char="•"/>
            </a:pPr>
            <a:r>
              <a:rPr lang="en-US" sz="1600" dirty="0" smtClean="0">
                <a:solidFill>
                  <a:srgbClr val="002060"/>
                </a:solidFill>
                <a:latin typeface="Times New Roman" pitchFamily="18" charset="0"/>
                <a:cs typeface="Times New Roman" pitchFamily="18" charset="0"/>
              </a:rPr>
              <a:t>For </a:t>
            </a:r>
            <a:r>
              <a:rPr lang="en-US" sz="1600" dirty="0">
                <a:solidFill>
                  <a:srgbClr val="002060"/>
                </a:solidFill>
                <a:latin typeface="Times New Roman" pitchFamily="18" charset="0"/>
                <a:cs typeface="Times New Roman" pitchFamily="18" charset="0"/>
              </a:rPr>
              <a:t>process improvement, </a:t>
            </a:r>
            <a:r>
              <a:rPr lang="en-US" sz="1600" dirty="0" smtClean="0">
                <a:solidFill>
                  <a:srgbClr val="002060"/>
                </a:solidFill>
                <a:latin typeface="Times New Roman" pitchFamily="18" charset="0"/>
                <a:cs typeface="Times New Roman" pitchFamily="18" charset="0"/>
              </a:rPr>
              <a:t>it is prudent </a:t>
            </a:r>
            <a:r>
              <a:rPr lang="en-US" sz="1600" dirty="0">
                <a:solidFill>
                  <a:srgbClr val="002060"/>
                </a:solidFill>
                <a:latin typeface="Times New Roman" pitchFamily="18" charset="0"/>
                <a:cs typeface="Times New Roman" pitchFamily="18" charset="0"/>
              </a:rPr>
              <a:t>to look at the long tail of your distribution; that is usually where quality problems lie</a:t>
            </a:r>
            <a:r>
              <a:rPr lang="en-US" sz="1600" dirty="0" smtClean="0">
                <a:solidFill>
                  <a:srgbClr val="0070C0"/>
                </a:solidFill>
                <a:latin typeface="Times New Roman" pitchFamily="18" charset="0"/>
                <a:cs typeface="Times New Roman" pitchFamily="18" charset="0"/>
              </a:rPr>
              <a:t>.</a:t>
            </a: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7950" y="151911"/>
            <a:ext cx="2427656" cy="4953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705600" y="5334000"/>
            <a:ext cx="2237156" cy="923330"/>
          </a:xfrm>
          <a:prstGeom prst="rect">
            <a:avLst/>
          </a:prstGeom>
          <a:solidFill>
            <a:srgbClr val="FFFF00"/>
          </a:solidFill>
          <a:ln>
            <a:solidFill>
              <a:srgbClr val="FF0000"/>
            </a:solidFill>
          </a:ln>
        </p:spPr>
        <p:txBody>
          <a:bodyPr wrap="square" rtlCol="0">
            <a:spAutoFit/>
          </a:bodyPr>
          <a:lstStyle/>
          <a:p>
            <a:pPr algn="ctr"/>
            <a:r>
              <a:rPr lang="en-US" b="1" dirty="0" smtClean="0">
                <a:solidFill>
                  <a:srgbClr val="FF0000"/>
                </a:solidFill>
                <a:effectLst>
                  <a:outerShdw blurRad="38100" dist="38100" dir="2700000" algn="tl">
                    <a:srgbClr val="000000">
                      <a:alpha val="43137"/>
                    </a:srgbClr>
                  </a:outerShdw>
                </a:effectLst>
              </a:rPr>
              <a:t>Microsoft Excel </a:t>
            </a:r>
            <a:r>
              <a:rPr lang="en-US" dirty="0" smtClean="0">
                <a:solidFill>
                  <a:srgbClr val="FF0000"/>
                </a:solidFill>
                <a:effectLst>
                  <a:outerShdw blurRad="38100" dist="38100" dir="2700000" algn="tl">
                    <a:srgbClr val="000000">
                      <a:alpha val="43137"/>
                    </a:srgbClr>
                  </a:outerShdw>
                </a:effectLst>
              </a:rPr>
              <a:t>generated “Descriptive Statistic” </a:t>
            </a:r>
            <a:endParaRPr lang="en-US" dirty="0">
              <a:solidFill>
                <a:srgbClr val="FF0000"/>
              </a:solidFill>
              <a:effectLst>
                <a:outerShdw blurRad="38100" dist="38100" dir="2700000" algn="tl">
                  <a:srgbClr val="000000">
                    <a:alpha val="43137"/>
                  </a:srgbClr>
                </a:outerShdw>
              </a:effectLst>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199" y="2438400"/>
            <a:ext cx="3884151"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3649" y="5410200"/>
            <a:ext cx="41592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descr="C:\Users\Hughes\AppData\Local\Microsoft\Windows\Temporary Internet Files\Content.IE5\XE0VO39W\MC90018758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35840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0"/>
            <a:ext cx="8229600" cy="1143000"/>
          </a:xfrm>
        </p:spPr>
        <p:txBody>
          <a:bodyPr/>
          <a:lstStyle/>
          <a:p>
            <a:pPr algn="l"/>
            <a:r>
              <a:rPr lang="en-US" dirty="0">
                <a:solidFill>
                  <a:srgbClr val="002060"/>
                </a:solidFill>
                <a:latin typeface="Times New Roman" panose="02020603050405020304" pitchFamily="18" charset="0"/>
                <a:cs typeface="Times New Roman" panose="02020603050405020304" pitchFamily="18" charset="0"/>
              </a:rPr>
              <a:t>Histogram Terminology</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32</a:t>
            </a:fld>
            <a:endParaRPr lang="en-US" dirty="0"/>
          </a:p>
        </p:txBody>
      </p:sp>
      <p:sp>
        <p:nvSpPr>
          <p:cNvPr id="14" name="TextBox 13"/>
          <p:cNvSpPr txBox="1"/>
          <p:nvPr/>
        </p:nvSpPr>
        <p:spPr>
          <a:xfrm>
            <a:off x="457200" y="1073527"/>
            <a:ext cx="5715000" cy="5016758"/>
          </a:xfrm>
          <a:prstGeom prst="rect">
            <a:avLst/>
          </a:prstGeom>
          <a:noFill/>
        </p:spPr>
        <p:txBody>
          <a:bodyPr wrap="square" rtlCol="0">
            <a:spAutoFit/>
          </a:bodyPr>
          <a:lstStyle/>
          <a:p>
            <a:r>
              <a:rPr lang="en-US" b="1" dirty="0" smtClean="0">
                <a:solidFill>
                  <a:srgbClr val="002060"/>
                </a:solidFill>
                <a:latin typeface="Times New Roman" pitchFamily="18" charset="0"/>
                <a:cs typeface="Times New Roman" pitchFamily="18" charset="0"/>
              </a:rPr>
              <a:t>Range</a:t>
            </a:r>
            <a:r>
              <a:rPr lang="en-US" dirty="0" smtClean="0">
                <a:solidFill>
                  <a:srgbClr val="002060"/>
                </a:solidFill>
                <a:latin typeface="Times New Roman" pitchFamily="18" charset="0"/>
                <a:cs typeface="Times New Roman" pitchFamily="18" charset="0"/>
              </a:rPr>
              <a:t> – </a:t>
            </a:r>
            <a:r>
              <a:rPr lang="en-US" dirty="0">
                <a:solidFill>
                  <a:srgbClr val="002060"/>
                </a:solidFill>
                <a:latin typeface="Times New Roman" pitchFamily="18" charset="0"/>
                <a:cs typeface="Times New Roman" pitchFamily="18" charset="0"/>
              </a:rPr>
              <a:t>In the descriptive statistics, the range is the length of the smallest interval which contains all the data. It is calculated by subtracting the smallest observation </a:t>
            </a:r>
            <a:r>
              <a:rPr lang="en-US" dirty="0" smtClean="0">
                <a:solidFill>
                  <a:srgbClr val="002060"/>
                </a:solidFill>
                <a:latin typeface="Times New Roman" pitchFamily="18" charset="0"/>
                <a:cs typeface="Times New Roman" pitchFamily="18" charset="0"/>
              </a:rPr>
              <a:t>(ample Minimum</a:t>
            </a:r>
            <a:r>
              <a:rPr lang="en-US" dirty="0">
                <a:solidFill>
                  <a:srgbClr val="002060"/>
                </a:solidFill>
                <a:latin typeface="Times New Roman" pitchFamily="18" charset="0"/>
                <a:cs typeface="Times New Roman" pitchFamily="18" charset="0"/>
              </a:rPr>
              <a:t>) from the greatest (sample </a:t>
            </a:r>
            <a:r>
              <a:rPr lang="en-US" dirty="0" smtClean="0">
                <a:solidFill>
                  <a:srgbClr val="002060"/>
                </a:solidFill>
                <a:latin typeface="Times New Roman" pitchFamily="18" charset="0"/>
                <a:cs typeface="Times New Roman" pitchFamily="18" charset="0"/>
              </a:rPr>
              <a:t>Maximum</a:t>
            </a:r>
            <a:r>
              <a:rPr lang="en-US" dirty="0">
                <a:solidFill>
                  <a:srgbClr val="002060"/>
                </a:solidFill>
                <a:latin typeface="Times New Roman" pitchFamily="18" charset="0"/>
                <a:cs typeface="Times New Roman" pitchFamily="18" charset="0"/>
              </a:rPr>
              <a:t>) and provides an indication of statistical dispersion.</a:t>
            </a:r>
          </a:p>
          <a:p>
            <a:pPr marL="342900" indent="-228600">
              <a:buFont typeface="Arial" pitchFamily="34" charset="0"/>
              <a:buChar char="•"/>
            </a:pPr>
            <a:r>
              <a:rPr lang="en-US" dirty="0">
                <a:solidFill>
                  <a:srgbClr val="002060"/>
                </a:solidFill>
                <a:latin typeface="Times New Roman" pitchFamily="18" charset="0"/>
                <a:cs typeface="Times New Roman" pitchFamily="18" charset="0"/>
              </a:rPr>
              <a:t>It is measured in the same units as the data. </a:t>
            </a:r>
            <a:endParaRPr lang="en-US" dirty="0" smtClean="0">
              <a:solidFill>
                <a:srgbClr val="002060"/>
              </a:solidFill>
              <a:latin typeface="Times New Roman" pitchFamily="18" charset="0"/>
              <a:cs typeface="Times New Roman" pitchFamily="18" charset="0"/>
            </a:endParaRPr>
          </a:p>
          <a:p>
            <a:pPr marL="342900" indent="-228600">
              <a:buFont typeface="Arial" pitchFamily="34" charset="0"/>
              <a:buChar char="•"/>
            </a:pPr>
            <a:r>
              <a:rPr lang="en-US" dirty="0" smtClean="0">
                <a:solidFill>
                  <a:srgbClr val="002060"/>
                </a:solidFill>
                <a:latin typeface="Times New Roman" pitchFamily="18" charset="0"/>
                <a:cs typeface="Times New Roman" pitchFamily="18" charset="0"/>
              </a:rPr>
              <a:t>Since </a:t>
            </a:r>
            <a:r>
              <a:rPr lang="en-US" dirty="0">
                <a:solidFill>
                  <a:srgbClr val="002060"/>
                </a:solidFill>
                <a:latin typeface="Times New Roman" pitchFamily="18" charset="0"/>
                <a:cs typeface="Times New Roman" pitchFamily="18" charset="0"/>
              </a:rPr>
              <a:t>it only depends on two of the observations, it is a poor and </a:t>
            </a:r>
            <a:r>
              <a:rPr lang="en-US" dirty="0" smtClean="0">
                <a:solidFill>
                  <a:srgbClr val="002060"/>
                </a:solidFill>
                <a:latin typeface="Times New Roman" pitchFamily="18" charset="0"/>
                <a:cs typeface="Times New Roman" pitchFamily="18" charset="0"/>
              </a:rPr>
              <a:t>weak or crude measure </a:t>
            </a:r>
            <a:r>
              <a:rPr lang="en-US" dirty="0">
                <a:solidFill>
                  <a:srgbClr val="002060"/>
                </a:solidFill>
                <a:latin typeface="Times New Roman" pitchFamily="18" charset="0"/>
                <a:cs typeface="Times New Roman" pitchFamily="18" charset="0"/>
              </a:rPr>
              <a:t>of dispersion except when the sample size is large.</a:t>
            </a:r>
          </a:p>
          <a:p>
            <a:pPr marL="342900" indent="-228600">
              <a:buFont typeface="Arial" pitchFamily="34" charset="0"/>
              <a:buChar char="•"/>
            </a:pPr>
            <a:r>
              <a:rPr lang="en-US" dirty="0">
                <a:solidFill>
                  <a:srgbClr val="002060"/>
                </a:solidFill>
                <a:latin typeface="Times New Roman" pitchFamily="18" charset="0"/>
                <a:cs typeface="Times New Roman" pitchFamily="18" charset="0"/>
              </a:rPr>
              <a:t>For a population, the range is greater than or equal to twice the standard deviation, with equality only for the coin toss (Bernoulli distribution with </a:t>
            </a:r>
            <a:r>
              <a:rPr lang="en-US" i="1" dirty="0">
                <a:solidFill>
                  <a:srgbClr val="002060"/>
                </a:solidFill>
                <a:latin typeface="Times New Roman" pitchFamily="18" charset="0"/>
                <a:cs typeface="Times New Roman" pitchFamily="18" charset="0"/>
              </a:rPr>
              <a:t>p</a:t>
            </a:r>
            <a:r>
              <a:rPr lang="en-US" dirty="0">
                <a:solidFill>
                  <a:srgbClr val="002060"/>
                </a:solidFill>
                <a:latin typeface="Times New Roman" pitchFamily="18" charset="0"/>
                <a:cs typeface="Times New Roman" pitchFamily="18" charset="0"/>
              </a:rPr>
              <a:t> = ½).</a:t>
            </a:r>
          </a:p>
          <a:p>
            <a:pPr fontAlgn="t"/>
            <a:r>
              <a:rPr lang="en-US" b="1" dirty="0" smtClean="0">
                <a:solidFill>
                  <a:srgbClr val="002060"/>
                </a:solidFill>
                <a:latin typeface="Times New Roman" pitchFamily="18" charset="0"/>
                <a:cs typeface="Times New Roman" pitchFamily="18" charset="0"/>
              </a:rPr>
              <a:t>Minimum</a:t>
            </a:r>
            <a:r>
              <a:rPr lang="en-US" dirty="0" smtClean="0">
                <a:solidFill>
                  <a:srgbClr val="002060"/>
                </a:solidFill>
                <a:latin typeface="Times New Roman" pitchFamily="18" charset="0"/>
                <a:cs typeface="Times New Roman" pitchFamily="18" charset="0"/>
              </a:rPr>
              <a:t> </a:t>
            </a:r>
            <a:r>
              <a:rPr lang="en-US" dirty="0">
                <a:solidFill>
                  <a:srgbClr val="002060"/>
                </a:solidFill>
                <a:latin typeface="Times New Roman" pitchFamily="18" charset="0"/>
                <a:cs typeface="Times New Roman" pitchFamily="18" charset="0"/>
              </a:rPr>
              <a:t>- The smallest value.</a:t>
            </a:r>
          </a:p>
          <a:p>
            <a:pPr fontAlgn="t"/>
            <a:r>
              <a:rPr lang="en-US" b="1" dirty="0">
                <a:solidFill>
                  <a:srgbClr val="002060"/>
                </a:solidFill>
                <a:latin typeface="Times New Roman" pitchFamily="18" charset="0"/>
                <a:cs typeface="Times New Roman" pitchFamily="18" charset="0"/>
              </a:rPr>
              <a:t>Maximum</a:t>
            </a:r>
            <a:r>
              <a:rPr lang="en-US" dirty="0">
                <a:solidFill>
                  <a:srgbClr val="002060"/>
                </a:solidFill>
                <a:latin typeface="Times New Roman" pitchFamily="18" charset="0"/>
                <a:cs typeface="Times New Roman" pitchFamily="18" charset="0"/>
              </a:rPr>
              <a:t> - The biggest value.</a:t>
            </a:r>
          </a:p>
          <a:p>
            <a:pPr fontAlgn="t"/>
            <a:r>
              <a:rPr lang="en-US" b="1" dirty="0" smtClean="0">
                <a:solidFill>
                  <a:srgbClr val="002060"/>
                </a:solidFill>
                <a:latin typeface="Times New Roman" pitchFamily="18" charset="0"/>
                <a:cs typeface="Times New Roman" pitchFamily="18" charset="0"/>
              </a:rPr>
              <a:t>Sum – </a:t>
            </a:r>
            <a:r>
              <a:rPr lang="en-US" dirty="0" smtClean="0">
                <a:solidFill>
                  <a:srgbClr val="002060"/>
                </a:solidFill>
                <a:latin typeface="Times New Roman" pitchFamily="18" charset="0"/>
                <a:cs typeface="Times New Roman" pitchFamily="18" charset="0"/>
              </a:rPr>
              <a:t>Sum of the numbers in a data set.</a:t>
            </a:r>
          </a:p>
          <a:p>
            <a:pPr fontAlgn="t"/>
            <a:r>
              <a:rPr lang="en-US" b="1" dirty="0" smtClean="0">
                <a:solidFill>
                  <a:srgbClr val="002060"/>
                </a:solidFill>
                <a:latin typeface="Times New Roman" pitchFamily="18" charset="0"/>
                <a:cs typeface="Times New Roman" pitchFamily="18" charset="0"/>
              </a:rPr>
              <a:t>Largest </a:t>
            </a:r>
            <a:r>
              <a:rPr lang="en-US" dirty="0" smtClean="0">
                <a:solidFill>
                  <a:srgbClr val="002060"/>
                </a:solidFill>
                <a:latin typeface="Times New Roman" pitchFamily="18" charset="0"/>
                <a:cs typeface="Times New Roman" pitchFamily="18" charset="0"/>
              </a:rPr>
              <a:t>– largest number in a data set.</a:t>
            </a:r>
          </a:p>
          <a:p>
            <a:pPr fontAlgn="t"/>
            <a:r>
              <a:rPr lang="en-US" b="1" dirty="0" smtClean="0">
                <a:solidFill>
                  <a:srgbClr val="002060"/>
                </a:solidFill>
                <a:latin typeface="Times New Roman" pitchFamily="18" charset="0"/>
                <a:cs typeface="Times New Roman" pitchFamily="18" charset="0"/>
              </a:rPr>
              <a:t>Smallest</a:t>
            </a:r>
            <a:r>
              <a:rPr lang="en-US" dirty="0" smtClean="0">
                <a:solidFill>
                  <a:srgbClr val="002060"/>
                </a:solidFill>
                <a:latin typeface="Times New Roman" pitchFamily="18" charset="0"/>
                <a:cs typeface="Times New Roman" pitchFamily="18" charset="0"/>
              </a:rPr>
              <a:t> – Smallest number in a data set.</a:t>
            </a:r>
            <a:endParaRPr lang="en-US" dirty="0">
              <a:solidFill>
                <a:srgbClr val="002060"/>
              </a:solidFill>
              <a:latin typeface="Times New Roman" pitchFamily="18" charset="0"/>
              <a:cs typeface="Times New Roman" pitchFamily="18" charset="0"/>
            </a:endParaRPr>
          </a:p>
          <a:p>
            <a:endParaRPr lang="en-US" sz="1400" dirty="0"/>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657225"/>
            <a:ext cx="2180006"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705600" y="5105400"/>
            <a:ext cx="2237156" cy="923330"/>
          </a:xfrm>
          <a:prstGeom prst="rect">
            <a:avLst/>
          </a:prstGeom>
          <a:solidFill>
            <a:srgbClr val="FFFF00"/>
          </a:solidFill>
          <a:ln>
            <a:solidFill>
              <a:srgbClr val="FF0000"/>
            </a:solidFill>
          </a:ln>
        </p:spPr>
        <p:txBody>
          <a:bodyPr wrap="square" rtlCol="0">
            <a:spAutoFit/>
          </a:bodyPr>
          <a:lstStyle/>
          <a:p>
            <a:pPr algn="ctr"/>
            <a:r>
              <a:rPr lang="en-US" b="1" dirty="0" smtClean="0">
                <a:solidFill>
                  <a:srgbClr val="FF0000"/>
                </a:solidFill>
                <a:effectLst>
                  <a:outerShdw blurRad="38100" dist="38100" dir="2700000" algn="tl">
                    <a:srgbClr val="000000">
                      <a:alpha val="43137"/>
                    </a:srgbClr>
                  </a:outerShdw>
                </a:effectLst>
              </a:rPr>
              <a:t>Microsoft Excel </a:t>
            </a:r>
            <a:r>
              <a:rPr lang="en-US" dirty="0" smtClean="0">
                <a:solidFill>
                  <a:srgbClr val="FF0000"/>
                </a:solidFill>
                <a:effectLst>
                  <a:outerShdw blurRad="38100" dist="38100" dir="2700000" algn="tl">
                    <a:srgbClr val="000000">
                      <a:alpha val="43137"/>
                    </a:srgbClr>
                  </a:outerShdw>
                </a:effectLst>
              </a:rPr>
              <a:t>generated “Descriptive Statistic” </a:t>
            </a:r>
            <a:endParaRPr lang="en-US" dirty="0">
              <a:solidFill>
                <a:srgbClr val="FF0000"/>
              </a:solidFill>
              <a:effectLst>
                <a:outerShdw blurRad="38100" dist="38100" dir="2700000" algn="tl">
                  <a:srgbClr val="000000">
                    <a:alpha val="43137"/>
                  </a:srgbClr>
                </a:outerShdw>
              </a:effectLst>
            </a:endParaRPr>
          </a:p>
        </p:txBody>
      </p:sp>
      <p:pic>
        <p:nvPicPr>
          <p:cNvPr id="7" name="Picture 6"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4654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Histograms</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33</a:t>
            </a:fld>
            <a:endParaRPr lang="en-US" dirty="0"/>
          </a:p>
        </p:txBody>
      </p:sp>
      <p:sp>
        <p:nvSpPr>
          <p:cNvPr id="4" name="TextBox 3"/>
          <p:cNvSpPr txBox="1"/>
          <p:nvPr/>
        </p:nvSpPr>
        <p:spPr>
          <a:xfrm>
            <a:off x="457200" y="1041023"/>
            <a:ext cx="8001000" cy="5816977"/>
          </a:xfrm>
          <a:prstGeom prst="rect">
            <a:avLst/>
          </a:prstGeom>
          <a:noFill/>
        </p:spPr>
        <p:txBody>
          <a:bodyPr wrap="square" rtlCol="0">
            <a:spAutoFit/>
          </a:bodyPr>
          <a:lstStyle/>
          <a:p>
            <a:r>
              <a:rPr lang="en-US" sz="2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 histogram is a </a:t>
            </a:r>
            <a:r>
              <a:rPr lang="en-US"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specific </a:t>
            </a:r>
            <a:r>
              <a:rPr lang="en-US" sz="2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type of bar chart. Individual data points are grouped together in classes, </a:t>
            </a:r>
            <a:r>
              <a:rPr lang="en-US"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to show how </a:t>
            </a:r>
            <a:r>
              <a:rPr lang="en-US" sz="2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frequently data in each class occur </a:t>
            </a:r>
            <a:r>
              <a:rPr lang="en-US"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in a data </a:t>
            </a:r>
            <a:r>
              <a:rPr lang="en-US" sz="2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set. High bars indicate more points in a class, and low bars indicate less points. </a:t>
            </a:r>
            <a:endParaRPr lang="en-US"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US" sz="1100" dirty="0">
              <a:solidFill>
                <a:srgbClr val="002060"/>
              </a:solidFill>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The </a:t>
            </a:r>
            <a:r>
              <a:rPr lang="en-US" b="1" dirty="0">
                <a:solidFill>
                  <a:srgbClr val="002060"/>
                </a:solidFill>
                <a:latin typeface="Times New Roman" pitchFamily="18" charset="0"/>
                <a:cs typeface="Times New Roman" pitchFamily="18" charset="0"/>
              </a:rPr>
              <a:t>strength of a histogram is that it provides an easy-to-read picture of the location and variation in a data set. There are, however, two weaknesses of histograms that you should bear in mind</a:t>
            </a:r>
            <a:r>
              <a:rPr lang="en-US" b="1" dirty="0" smtClean="0">
                <a:solidFill>
                  <a:srgbClr val="002060"/>
                </a:solidFill>
                <a:latin typeface="Times New Roman" pitchFamily="18" charset="0"/>
                <a:cs typeface="Times New Roman" pitchFamily="18" charset="0"/>
              </a:rPr>
              <a:t>:</a:t>
            </a:r>
          </a:p>
          <a:p>
            <a:endParaRPr lang="en-US" sz="900" b="1" dirty="0">
              <a:solidFill>
                <a:srgbClr val="002060"/>
              </a:solidFill>
              <a:latin typeface="Times New Roman" pitchFamily="18" charset="0"/>
              <a:cs typeface="Times New Roman" pitchFamily="18" charset="0"/>
            </a:endParaRPr>
          </a:p>
          <a:p>
            <a:pPr marL="285750" indent="-285750">
              <a:buFont typeface="Arial" pitchFamily="34" charset="0"/>
              <a:buChar char="•"/>
            </a:pP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first is that histograms can be manipulated to show different pictures. If too few or too many bars are used, the histogram can be misleading. This is an area </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that demands </a:t>
            </a: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some judgment, and perhaps some experimentation, based on the analyst's experience.</a:t>
            </a:r>
          </a:p>
          <a:p>
            <a:pPr marL="285750" indent="-285750">
              <a:buFont typeface="Arial" pitchFamily="34" charset="0"/>
              <a:buChar char="•"/>
            </a:pP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Histograms can also obscure the time differences among data sets. For example, </a:t>
            </a:r>
            <a:r>
              <a:rPr lang="en-US"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example the differences in 3 shifts, or discrepancies in the amount of data generated or quality of data generated. </a:t>
            </a:r>
          </a:p>
          <a:p>
            <a:endParaRPr lang="en-US" sz="11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It is </a:t>
            </a:r>
            <a:r>
              <a:rPr lang="en-US" sz="2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a:t>
            </a:r>
            <a:r>
              <a:rPr lang="en-US"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essential </a:t>
            </a:r>
            <a:r>
              <a:rPr lang="en-US" sz="2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to </a:t>
            </a:r>
            <a:r>
              <a:rPr lang="en-US"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continually review </a:t>
            </a:r>
            <a:r>
              <a:rPr lang="en-US" sz="2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the histograms and control charts for consecutive process runs over an extended time to gain useful knowledge about a process</a:t>
            </a:r>
          </a:p>
          <a:p>
            <a:endParaRPr lang="en-US" dirty="0">
              <a:solidFill>
                <a:srgbClr val="002060"/>
              </a:solidFill>
            </a:endParaRPr>
          </a:p>
        </p:txBody>
      </p:sp>
      <p:pic>
        <p:nvPicPr>
          <p:cNvPr id="5" name="Picture 4"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87139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0"/>
            <a:ext cx="30480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Histograms</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9E98DC9A-C720-41BB-AC0C-512E6DC6D562}" type="slidenum">
              <a:rPr lang="en-US" smtClean="0"/>
              <a:pPr/>
              <a:t>34</a:t>
            </a:fld>
            <a:endParaRPr lang="en-US" dirty="0"/>
          </a:p>
        </p:txBody>
      </p:sp>
      <p:sp>
        <p:nvSpPr>
          <p:cNvPr id="6" name="TextBox 5"/>
          <p:cNvSpPr txBox="1"/>
          <p:nvPr/>
        </p:nvSpPr>
        <p:spPr>
          <a:xfrm>
            <a:off x="5483192" y="4525014"/>
            <a:ext cx="2286000" cy="369332"/>
          </a:xfrm>
          <a:prstGeom prst="rect">
            <a:avLst/>
          </a:prstGeom>
          <a:noFill/>
        </p:spPr>
        <p:txBody>
          <a:bodyPr wrap="square" rtlCol="0">
            <a:spAutoFit/>
          </a:bodyPr>
          <a:lstStyle/>
          <a:p>
            <a:pPr algn="ctr"/>
            <a:r>
              <a:rPr lang="en-US" b="1" dirty="0" smtClean="0">
                <a:solidFill>
                  <a:srgbClr val="002060"/>
                </a:solidFill>
              </a:rPr>
              <a:t>Interval 144.705</a:t>
            </a:r>
            <a:endParaRPr lang="en-US" b="1" dirty="0">
              <a:solidFill>
                <a:srgbClr val="002060"/>
              </a:solidFill>
            </a:endParaRPr>
          </a:p>
        </p:txBody>
      </p:sp>
      <p:sp>
        <p:nvSpPr>
          <p:cNvPr id="7" name="TextBox 6"/>
          <p:cNvSpPr txBox="1"/>
          <p:nvPr/>
        </p:nvSpPr>
        <p:spPr>
          <a:xfrm>
            <a:off x="805464" y="4525014"/>
            <a:ext cx="2895600" cy="369332"/>
          </a:xfrm>
          <a:prstGeom prst="rect">
            <a:avLst/>
          </a:prstGeom>
          <a:noFill/>
        </p:spPr>
        <p:txBody>
          <a:bodyPr wrap="square" rtlCol="0">
            <a:spAutoFit/>
          </a:bodyPr>
          <a:lstStyle/>
          <a:p>
            <a:pPr algn="ctr"/>
            <a:r>
              <a:rPr lang="en-US" b="1" dirty="0" smtClean="0">
                <a:solidFill>
                  <a:srgbClr val="002060"/>
                </a:solidFill>
                <a:latin typeface="Times New Roman" pitchFamily="18" charset="0"/>
                <a:cs typeface="Times New Roman" pitchFamily="18" charset="0"/>
              </a:rPr>
              <a:t>Interval 4.048</a:t>
            </a:r>
            <a:endParaRPr lang="en-US" b="1" dirty="0">
              <a:solidFill>
                <a:srgbClr val="002060"/>
              </a:solidFill>
              <a:latin typeface="Times New Roman" pitchFamily="18" charset="0"/>
              <a:cs typeface="Times New Roman" pitchFamily="18" charset="0"/>
            </a:endParaRPr>
          </a:p>
        </p:txBody>
      </p:sp>
      <p:pic>
        <p:nvPicPr>
          <p:cNvPr id="8198" name="Picture 6" descr="C:\Users\Hughes\AppData\Local\Microsoft\Windows\Temporary Internet Files\Content.IE5\XE0VO39W\MP90030588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61736">
            <a:off x="4978733" y="630633"/>
            <a:ext cx="871081" cy="92504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867400" y="426496"/>
            <a:ext cx="2286000" cy="923330"/>
          </a:xfrm>
          <a:prstGeom prst="rect">
            <a:avLst/>
          </a:prstGeom>
          <a:noFill/>
        </p:spPr>
        <p:txBody>
          <a:bodyPr wrap="square" rtlCol="0">
            <a:spAutoFit/>
          </a:bodyPr>
          <a:lstStyle/>
          <a:p>
            <a:pPr algn="ctr"/>
            <a:r>
              <a:rPr lang="en-US" dirty="0" smtClean="0">
                <a:solidFill>
                  <a:srgbClr val="FF0000"/>
                </a:solidFill>
                <a:effectLst>
                  <a:outerShdw blurRad="38100" dist="38100" dir="2700000" algn="tl">
                    <a:srgbClr val="000000">
                      <a:alpha val="43137"/>
                    </a:srgbClr>
                  </a:outerShdw>
                </a:effectLst>
              </a:rPr>
              <a:t>Interval, bin or bucket that holds from 346.78 to 491.48</a:t>
            </a:r>
            <a:endParaRPr lang="en-US" dirty="0">
              <a:solidFill>
                <a:srgbClr val="FF0000"/>
              </a:solidFill>
              <a:effectLst>
                <a:outerShdw blurRad="38100" dist="38100" dir="2700000" algn="tl">
                  <a:srgbClr val="000000">
                    <a:alpha val="43137"/>
                  </a:srgbClr>
                </a:outerShdw>
              </a:effectLst>
            </a:endParaRPr>
          </a:p>
        </p:txBody>
      </p:sp>
      <p:cxnSp>
        <p:nvCxnSpPr>
          <p:cNvPr id="10" name="Straight Connector 9"/>
          <p:cNvCxnSpPr/>
          <p:nvPr/>
        </p:nvCxnSpPr>
        <p:spPr>
          <a:xfrm flipV="1">
            <a:off x="5040923" y="461665"/>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791200" y="461665"/>
            <a:ext cx="0" cy="2566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40923" y="565941"/>
            <a:ext cx="750277" cy="0"/>
          </a:xfrm>
          <a:prstGeom prst="straightConnector1">
            <a:avLst/>
          </a:prstGeom>
          <a:ln w="158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820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169" y="1447799"/>
            <a:ext cx="4103674" cy="302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9527" y="1709062"/>
            <a:ext cx="3817635" cy="27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416169" y="5029200"/>
            <a:ext cx="8194431" cy="1200329"/>
          </a:xfrm>
          <a:prstGeom prst="rect">
            <a:avLst/>
          </a:prstGeom>
          <a:noFill/>
        </p:spPr>
        <p:txBody>
          <a:bodyPr wrap="square" rtlCol="0">
            <a:spAutoFit/>
          </a:bodyPr>
          <a:lstStyle/>
          <a:p>
            <a:r>
              <a:rPr lang="en-US"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Same data, but different number of intervals or “Bins”  The question is always how many to use, the problem is interpreting the results of not consistent!</a:t>
            </a:r>
            <a:endParaRPr lang="en-US"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7" name="Picture 26" descr="C:\Users\Hughes\AppData\Local\Microsoft\Windows\Temporary Internet Files\Content.IE5\XE0VO39W\MC90018758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08179" y="152400"/>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8600" y="6324600"/>
            <a:ext cx="6096000" cy="307777"/>
          </a:xfrm>
          <a:prstGeom prst="rect">
            <a:avLst/>
          </a:prstGeom>
          <a:noFill/>
        </p:spPr>
        <p:txBody>
          <a:bodyPr wrap="square" rtlCol="0">
            <a:spAutoFit/>
          </a:bodyPr>
          <a:lstStyle/>
          <a:p>
            <a:r>
              <a:rPr lang="en-US" sz="1400" b="1" dirty="0">
                <a:solidFill>
                  <a:schemeClr val="bg1">
                    <a:lumMod val="50000"/>
                  </a:schemeClr>
                </a:solidFill>
                <a:latin typeface="Times New Roman" pitchFamily="18" charset="0"/>
                <a:cs typeface="Times New Roman" pitchFamily="18" charset="0"/>
              </a:rPr>
              <a:t>Source http://www.shodor.org/interactivate/activities/Histogram/ In </a:t>
            </a:r>
            <a:r>
              <a:rPr lang="en-US" sz="1400" b="1" dirty="0" smtClean="0">
                <a:solidFill>
                  <a:schemeClr val="bg1">
                    <a:lumMod val="50000"/>
                  </a:schemeClr>
                </a:solidFill>
                <a:latin typeface="Times New Roman" pitchFamily="18" charset="0"/>
                <a:cs typeface="Times New Roman" pitchFamily="18" charset="0"/>
              </a:rPr>
              <a:t>part </a:t>
            </a:r>
            <a:endParaRPr lang="en-US" dirty="0">
              <a:solidFill>
                <a:schemeClr val="bg1">
                  <a:lumMod val="50000"/>
                </a:schemeClr>
              </a:solidFill>
            </a:endParaRPr>
          </a:p>
        </p:txBody>
      </p:sp>
    </p:spTree>
    <p:extLst>
      <p:ext uri="{BB962C8B-B14F-4D97-AF65-F5344CB8AC3E}">
        <p14:creationId xmlns:p14="http://schemas.microsoft.com/office/powerpoint/2010/main" val="22992522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1016" y="80767"/>
            <a:ext cx="8229600" cy="1061842"/>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Histograms</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9E98DC9A-C720-41BB-AC0C-512E6DC6D562}" type="slidenum">
              <a:rPr lang="en-US" smtClean="0"/>
              <a:t>35</a:t>
            </a:fld>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76400"/>
            <a:ext cx="3933825"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62000" y="4953000"/>
            <a:ext cx="3933825" cy="369332"/>
          </a:xfrm>
          <a:prstGeom prst="rect">
            <a:avLst/>
          </a:prstGeom>
          <a:noFill/>
        </p:spPr>
        <p:txBody>
          <a:bodyPr wrap="square" rtlCol="0">
            <a:spAutoFit/>
          </a:bodyPr>
          <a:lstStyle/>
          <a:p>
            <a:r>
              <a:rPr lang="en-US" dirty="0" smtClean="0"/>
              <a:t>14.167</a:t>
            </a:r>
            <a:endParaRPr lang="en-US" dirty="0"/>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799" y="4948989"/>
            <a:ext cx="77819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4987" y="1681162"/>
            <a:ext cx="4029075"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86421" y="1640442"/>
            <a:ext cx="2457641" cy="369332"/>
          </a:xfrm>
          <a:prstGeom prst="rect">
            <a:avLst/>
          </a:prstGeom>
          <a:noFill/>
        </p:spPr>
        <p:txBody>
          <a:bodyPr wrap="square" rtlCol="0">
            <a:spAutoFit/>
          </a:bodyPr>
          <a:lstStyle/>
          <a:p>
            <a:r>
              <a:rPr lang="en-US" dirty="0" smtClean="0">
                <a:solidFill>
                  <a:srgbClr val="002060"/>
                </a:solidFill>
              </a:rPr>
              <a:t>Interval 22.263</a:t>
            </a:r>
            <a:endParaRPr lang="en-US" dirty="0">
              <a:solidFill>
                <a:srgbClr val="002060"/>
              </a:solidFill>
            </a:endParaRPr>
          </a:p>
        </p:txBody>
      </p:sp>
      <p:pic>
        <p:nvPicPr>
          <p:cNvPr id="10" name="Picture 9" descr="C:\Users\Hughes\AppData\Local\Microsoft\Windows\Temporary Internet Files\Content.IE5\XE0VO39W\MC90018758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08179" y="152400"/>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119121" y="1640442"/>
            <a:ext cx="2457641" cy="369332"/>
          </a:xfrm>
          <a:prstGeom prst="rect">
            <a:avLst/>
          </a:prstGeom>
          <a:noFill/>
        </p:spPr>
        <p:txBody>
          <a:bodyPr wrap="square" rtlCol="0">
            <a:spAutoFit/>
          </a:bodyPr>
          <a:lstStyle/>
          <a:p>
            <a:r>
              <a:rPr lang="en-US" dirty="0" smtClean="0">
                <a:solidFill>
                  <a:srgbClr val="002060"/>
                </a:solidFill>
              </a:rPr>
              <a:t>Interval 14.167</a:t>
            </a:r>
            <a:endParaRPr lang="en-US" dirty="0">
              <a:solidFill>
                <a:srgbClr val="002060"/>
              </a:solidFill>
            </a:endParaRPr>
          </a:p>
        </p:txBody>
      </p:sp>
      <p:sp>
        <p:nvSpPr>
          <p:cNvPr id="5" name="TextBox 4"/>
          <p:cNvSpPr txBox="1"/>
          <p:nvPr/>
        </p:nvSpPr>
        <p:spPr>
          <a:xfrm>
            <a:off x="3124199" y="1066800"/>
            <a:ext cx="2819401" cy="400110"/>
          </a:xfrm>
          <a:prstGeom prst="rect">
            <a:avLst/>
          </a:prstGeom>
          <a:solidFill>
            <a:srgbClr val="FFFF00"/>
          </a:solidFill>
          <a:ln>
            <a:solidFill>
              <a:srgbClr val="FF0000"/>
            </a:solidFill>
          </a:ln>
        </p:spPr>
        <p:txBody>
          <a:bodyPr wrap="square" rtlCol="0">
            <a:spAutoFit/>
          </a:bodyPr>
          <a:lstStyle/>
          <a:p>
            <a:pPr algn="ctr"/>
            <a:r>
              <a:rPr lang="en-US" sz="2000" b="1" dirty="0" smtClean="0">
                <a:solidFill>
                  <a:srgbClr val="FF0000"/>
                </a:solidFill>
                <a:latin typeface="Times New Roman" pitchFamily="18" charset="0"/>
                <a:cs typeface="Times New Roman" pitchFamily="18" charset="0"/>
              </a:rPr>
              <a:t>Notice gaps in data</a:t>
            </a:r>
            <a:endParaRPr lang="en-US" sz="20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553142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E98DC9A-C720-41BB-AC0C-512E6DC6D562}" type="slidenum">
              <a:rPr lang="en-US" smtClean="0"/>
              <a:t>36</a:t>
            </a:fld>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05000"/>
            <a:ext cx="3467100" cy="255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866902"/>
            <a:ext cx="3562350" cy="2608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544040" y="1720334"/>
            <a:ext cx="3076575" cy="369332"/>
          </a:xfrm>
          <a:prstGeom prst="rect">
            <a:avLst/>
          </a:prstGeom>
          <a:solidFill>
            <a:schemeClr val="bg1"/>
          </a:solidFill>
        </p:spPr>
        <p:txBody>
          <a:bodyPr wrap="square" rtlCol="0">
            <a:spAutoFit/>
          </a:bodyPr>
          <a:lstStyle/>
          <a:p>
            <a:pPr algn="ctr"/>
            <a:r>
              <a:rPr lang="en-US" dirty="0" smtClean="0"/>
              <a:t>Interval 7.59</a:t>
            </a:r>
            <a:endParaRPr lang="en-US" dirty="0"/>
          </a:p>
        </p:txBody>
      </p:sp>
      <p:sp>
        <p:nvSpPr>
          <p:cNvPr id="8" name="Title 4"/>
          <p:cNvSpPr>
            <a:spLocks noGrp="1"/>
          </p:cNvSpPr>
          <p:nvPr>
            <p:ph type="title"/>
          </p:nvPr>
        </p:nvSpPr>
        <p:spPr>
          <a:xfrm>
            <a:off x="304800" y="24979"/>
            <a:ext cx="3276600" cy="1143000"/>
          </a:xfrm>
        </p:spPr>
        <p:txBody>
          <a:bodyPr/>
          <a:lstStyle/>
          <a:p>
            <a:pPr algn="l"/>
            <a:r>
              <a:rPr lang="en-US" dirty="0" smtClean="0">
                <a:solidFill>
                  <a:srgbClr val="002060"/>
                </a:solidFill>
              </a:rPr>
              <a:t>Histograms</a:t>
            </a:r>
            <a:endParaRPr lang="en-US" dirty="0">
              <a:solidFill>
                <a:srgbClr val="002060"/>
              </a:solidFill>
            </a:endParaRPr>
          </a:p>
        </p:txBody>
      </p:sp>
      <p:pic>
        <p:nvPicPr>
          <p:cNvPr id="9" name="Picture 8"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609725" y="1720334"/>
            <a:ext cx="3076575" cy="369332"/>
          </a:xfrm>
          <a:prstGeom prst="rect">
            <a:avLst/>
          </a:prstGeom>
          <a:solidFill>
            <a:schemeClr val="bg1"/>
          </a:solidFill>
        </p:spPr>
        <p:txBody>
          <a:bodyPr wrap="square" rtlCol="0">
            <a:spAutoFit/>
          </a:bodyPr>
          <a:lstStyle/>
          <a:p>
            <a:pPr algn="ctr"/>
            <a:r>
              <a:rPr lang="en-US" dirty="0" smtClean="0"/>
              <a:t>Interval 31.37</a:t>
            </a:r>
            <a:endParaRPr lang="en-US" dirty="0"/>
          </a:p>
        </p:txBody>
      </p:sp>
      <p:sp>
        <p:nvSpPr>
          <p:cNvPr id="2" name="TextBox 1"/>
          <p:cNvSpPr txBox="1"/>
          <p:nvPr/>
        </p:nvSpPr>
        <p:spPr>
          <a:xfrm>
            <a:off x="342900" y="964360"/>
            <a:ext cx="7277100" cy="769441"/>
          </a:xfrm>
          <a:prstGeom prst="rect">
            <a:avLst/>
          </a:prstGeom>
          <a:noFill/>
        </p:spPr>
        <p:txBody>
          <a:bodyPr wrap="square" rtlCol="0">
            <a:spAutoFit/>
          </a:bodyPr>
          <a:lstStyle/>
          <a:p>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The gaps disappear  and a clearer picture of a continuous process is shown with the larger Bins.</a:t>
            </a:r>
            <a:endParaRPr lang="en-US" sz="2200"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1" name="Table 10"/>
          <p:cNvGraphicFramePr>
            <a:graphicFrameLocks noGrp="1"/>
          </p:cNvGraphicFramePr>
          <p:nvPr>
            <p:extLst/>
          </p:nvPr>
        </p:nvGraphicFramePr>
        <p:xfrm>
          <a:off x="1966913" y="4572000"/>
          <a:ext cx="4067174" cy="2018791"/>
        </p:xfrm>
        <a:graphic>
          <a:graphicData uri="http://schemas.openxmlformats.org/drawingml/2006/table">
            <a:tbl>
              <a:tblPr firstRow="1" bandRow="1">
                <a:tableStyleId>{69012ECD-51FC-41F1-AA8D-1B2483CD663E}</a:tableStyleId>
              </a:tblPr>
              <a:tblGrid>
                <a:gridCol w="2033587"/>
                <a:gridCol w="2033587"/>
              </a:tblGrid>
              <a:tr h="372871">
                <a:tc>
                  <a:txBody>
                    <a:bodyPr/>
                    <a:lstStyle/>
                    <a:p>
                      <a:pPr algn="ctr"/>
                      <a:r>
                        <a:rPr lang="en-US" sz="1400" dirty="0" smtClean="0">
                          <a:latin typeface="Times New Roman" pitchFamily="18" charset="0"/>
                          <a:cs typeface="Times New Roman" pitchFamily="18" charset="0"/>
                        </a:rPr>
                        <a:t>Data Points</a:t>
                      </a:r>
                      <a:endParaRPr lang="en-US"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US" sz="1400" dirty="0" smtClean="0">
                          <a:latin typeface="Times New Roman" pitchFamily="18" charset="0"/>
                          <a:cs typeface="Times New Roman" pitchFamily="18" charset="0"/>
                        </a:rPr>
                        <a:t>Number of Cells or Bins</a:t>
                      </a:r>
                      <a:endParaRPr lang="en-US"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247301">
                <a:tc>
                  <a:txBody>
                    <a:bodyPr/>
                    <a:lstStyle/>
                    <a:p>
                      <a:pPr algn="ctr"/>
                      <a:r>
                        <a:rPr lang="en-US" sz="1200" b="1" dirty="0" smtClean="0">
                          <a:latin typeface="Times New Roman" pitchFamily="18" charset="0"/>
                          <a:cs typeface="Times New Roman" pitchFamily="18" charset="0"/>
                        </a:rPr>
                        <a:t>20 to 50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6</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47301">
                <a:tc>
                  <a:txBody>
                    <a:bodyPr/>
                    <a:lstStyle/>
                    <a:p>
                      <a:pPr algn="ctr"/>
                      <a:r>
                        <a:rPr lang="en-US" sz="1200" b="1" dirty="0" smtClean="0">
                          <a:latin typeface="Times New Roman" pitchFamily="18" charset="0"/>
                          <a:cs typeface="Times New Roman" pitchFamily="18" charset="0"/>
                        </a:rPr>
                        <a:t>51 to</a:t>
                      </a:r>
                      <a:r>
                        <a:rPr lang="en-US" sz="1200" b="1" baseline="0" dirty="0" smtClean="0">
                          <a:latin typeface="Times New Roman" pitchFamily="18" charset="0"/>
                          <a:cs typeface="Times New Roman" pitchFamily="18" charset="0"/>
                        </a:rPr>
                        <a:t> 100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7</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47301">
                <a:tc>
                  <a:txBody>
                    <a:bodyPr/>
                    <a:lstStyle/>
                    <a:p>
                      <a:pPr algn="ctr"/>
                      <a:r>
                        <a:rPr lang="en-US" sz="1200" b="1" dirty="0" smtClean="0">
                          <a:latin typeface="Times New Roman" pitchFamily="18" charset="0"/>
                          <a:cs typeface="Times New Roman" pitchFamily="18" charset="0"/>
                        </a:rPr>
                        <a:t>101</a:t>
                      </a:r>
                      <a:r>
                        <a:rPr lang="en-US" sz="1200" b="1" baseline="0" dirty="0" smtClean="0">
                          <a:latin typeface="Times New Roman" pitchFamily="18" charset="0"/>
                          <a:cs typeface="Times New Roman" pitchFamily="18" charset="0"/>
                        </a:rPr>
                        <a:t> to 200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8</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47301">
                <a:tc>
                  <a:txBody>
                    <a:bodyPr/>
                    <a:lstStyle/>
                    <a:p>
                      <a:pPr algn="ctr"/>
                      <a:r>
                        <a:rPr lang="en-US" sz="1200" b="1" dirty="0" smtClean="0">
                          <a:latin typeface="Times New Roman" pitchFamily="18" charset="0"/>
                          <a:cs typeface="Times New Roman" pitchFamily="18" charset="0"/>
                        </a:rPr>
                        <a:t>201 to</a:t>
                      </a:r>
                      <a:r>
                        <a:rPr lang="en-US" sz="1200" b="1" baseline="0" dirty="0" smtClean="0">
                          <a:latin typeface="Times New Roman" pitchFamily="18" charset="0"/>
                          <a:cs typeface="Times New Roman" pitchFamily="18" charset="0"/>
                        </a:rPr>
                        <a:t> 500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9</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47301">
                <a:tc>
                  <a:txBody>
                    <a:bodyPr/>
                    <a:lstStyle/>
                    <a:p>
                      <a:pPr algn="ctr"/>
                      <a:r>
                        <a:rPr lang="en-US" sz="1200" b="1" dirty="0" smtClean="0">
                          <a:latin typeface="Times New Roman" pitchFamily="18" charset="0"/>
                          <a:cs typeface="Times New Roman" pitchFamily="18" charset="0"/>
                        </a:rPr>
                        <a:t>501 to 1000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10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47301">
                <a:tc>
                  <a:txBody>
                    <a:bodyPr/>
                    <a:lstStyle/>
                    <a:p>
                      <a:pPr algn="ctr"/>
                      <a:r>
                        <a:rPr lang="en-US" sz="1200" b="1" dirty="0" smtClean="0">
                          <a:latin typeface="Times New Roman" pitchFamily="18" charset="0"/>
                          <a:cs typeface="Times New Roman" pitchFamily="18" charset="0"/>
                        </a:rPr>
                        <a:t>Over 1000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1200" b="1" dirty="0" smtClean="0">
                          <a:latin typeface="Times New Roman" pitchFamily="18" charset="0"/>
                          <a:cs typeface="Times New Roman" pitchFamily="18" charset="0"/>
                        </a:rPr>
                        <a:t>11 to 20</a:t>
                      </a:r>
                      <a:endParaRPr lang="en-US" sz="12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sp>
        <p:nvSpPr>
          <p:cNvPr id="12" name="TextBox 11"/>
          <p:cNvSpPr txBox="1"/>
          <p:nvPr/>
        </p:nvSpPr>
        <p:spPr>
          <a:xfrm>
            <a:off x="5726902" y="5276165"/>
            <a:ext cx="2590801" cy="923330"/>
          </a:xfrm>
          <a:prstGeom prst="rect">
            <a:avLst/>
          </a:prstGeom>
          <a:solidFill>
            <a:srgbClr val="FFFF00"/>
          </a:solidFill>
          <a:ln>
            <a:solidFill>
              <a:srgbClr val="FF0000"/>
            </a:solidFill>
          </a:ln>
        </p:spPr>
        <p:txBody>
          <a:bodyPr wrap="square" rtlCol="0">
            <a:spAutoFit/>
          </a:bodyPr>
          <a:lstStyle/>
          <a:p>
            <a:pPr algn="ctr"/>
            <a:r>
              <a:rPr lang="en-US" dirty="0" smtClean="0">
                <a:effectLst>
                  <a:outerShdw blurRad="38100" dist="38100" dir="2700000" algn="tl">
                    <a:srgbClr val="000000">
                      <a:alpha val="43137"/>
                    </a:srgbClr>
                  </a:outerShdw>
                </a:effectLst>
              </a:rPr>
              <a:t>Recommended Cells or Bins From Page 563 Juran’s Quality Handbook</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49834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0913" y="596479"/>
            <a:ext cx="341227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9E98DC9A-C720-41BB-AC0C-512E6DC6D562}" type="slidenum">
              <a:rPr lang="en-US" smtClean="0"/>
              <a:t>37</a:t>
            </a:fld>
            <a:endParaRPr lang="en-US" dirty="0"/>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281" y="1426011"/>
            <a:ext cx="4566697"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5275" y="4953000"/>
            <a:ext cx="1828800" cy="369332"/>
          </a:xfrm>
          <a:prstGeom prst="rect">
            <a:avLst/>
          </a:prstGeom>
          <a:solidFill>
            <a:srgbClr val="FFFF00"/>
          </a:solidFill>
          <a:ln>
            <a:solidFill>
              <a:srgbClr val="FF0000"/>
            </a:solidFill>
          </a:ln>
        </p:spPr>
        <p:txBody>
          <a:bodyPr wrap="square" rtlCol="0">
            <a:spAutoFit/>
          </a:bodyPr>
          <a:lstStyle/>
          <a:p>
            <a:pPr algn="ctr"/>
            <a:r>
              <a:rPr lang="en-US" dirty="0" smtClean="0">
                <a:solidFill>
                  <a:srgbClr val="002060"/>
                </a:solidFill>
              </a:rPr>
              <a:t>Interval </a:t>
            </a:r>
            <a:r>
              <a:rPr lang="en-US" dirty="0">
                <a:solidFill>
                  <a:srgbClr val="002060"/>
                </a:solidFill>
              </a:rPr>
              <a:t>Circa </a:t>
            </a:r>
            <a:r>
              <a:rPr lang="en-US" dirty="0" smtClean="0">
                <a:solidFill>
                  <a:srgbClr val="002060"/>
                </a:solidFill>
              </a:rPr>
              <a:t>29</a:t>
            </a:r>
            <a:endParaRPr lang="en-US" dirty="0">
              <a:solidFill>
                <a:srgbClr val="002060"/>
              </a:solidFill>
            </a:endParaRPr>
          </a:p>
        </p:txBody>
      </p:sp>
      <p:sp>
        <p:nvSpPr>
          <p:cNvPr id="5" name="TextBox 4"/>
          <p:cNvSpPr txBox="1"/>
          <p:nvPr/>
        </p:nvSpPr>
        <p:spPr>
          <a:xfrm>
            <a:off x="6019800" y="4846082"/>
            <a:ext cx="2057400" cy="381000"/>
          </a:xfrm>
          <a:prstGeom prst="rect">
            <a:avLst/>
          </a:prstGeom>
          <a:solidFill>
            <a:srgbClr val="FFFF00"/>
          </a:solidFill>
          <a:ln>
            <a:solidFill>
              <a:srgbClr val="FF0000"/>
            </a:solidFill>
          </a:ln>
        </p:spPr>
        <p:txBody>
          <a:bodyPr wrap="square" rtlCol="0">
            <a:spAutoFit/>
          </a:bodyPr>
          <a:lstStyle/>
          <a:p>
            <a:pPr algn="ctr"/>
            <a:r>
              <a:rPr lang="en-US" dirty="0" smtClean="0">
                <a:solidFill>
                  <a:srgbClr val="002060"/>
                </a:solidFill>
              </a:rPr>
              <a:t>Interval Circa 32</a:t>
            </a:r>
            <a:endParaRPr lang="en-US" dirty="0">
              <a:solidFill>
                <a:srgbClr val="002060"/>
              </a:solidFill>
            </a:endParaRPr>
          </a:p>
        </p:txBody>
      </p:sp>
      <p:sp>
        <p:nvSpPr>
          <p:cNvPr id="11" name="Title 4"/>
          <p:cNvSpPr>
            <a:spLocks noGrp="1"/>
          </p:cNvSpPr>
          <p:nvPr>
            <p:ph type="title"/>
          </p:nvPr>
        </p:nvSpPr>
        <p:spPr>
          <a:xfrm>
            <a:off x="457200" y="38100"/>
            <a:ext cx="2819400" cy="11049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Histograms</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13" name="Picture 12"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343400" y="5322331"/>
            <a:ext cx="4495800" cy="923330"/>
          </a:xfrm>
          <a:prstGeom prst="rect">
            <a:avLst/>
          </a:prstGeom>
          <a:solidFill>
            <a:srgbClr val="FFFF00"/>
          </a:solidFill>
          <a:ln>
            <a:solidFill>
              <a:srgbClr val="FF0000"/>
            </a:solidFill>
          </a:ln>
        </p:spPr>
        <p:txBody>
          <a:bodyPr wrap="square" rtlCol="0">
            <a:spAutoFit/>
          </a:bodyPr>
          <a:lstStyle/>
          <a:p>
            <a:r>
              <a:rPr lang="en-US" dirty="0" smtClean="0">
                <a:solidFill>
                  <a:srgbClr val="FF0000"/>
                </a:solidFill>
                <a:effectLst>
                  <a:outerShdw blurRad="38100" dist="38100" dir="2700000" algn="tl">
                    <a:srgbClr val="000000">
                      <a:alpha val="43137"/>
                    </a:srgbClr>
                  </a:outerShdw>
                </a:effectLst>
              </a:rPr>
              <a:t>Notice the difference between the bars with just a small variance in Intervals. Just enough to change the shape of the distribution…</a:t>
            </a:r>
            <a:endParaRPr lang="en-US" dirty="0">
              <a:solidFill>
                <a:srgbClr val="FF0000"/>
              </a:solidFill>
              <a:effectLst>
                <a:outerShdw blurRad="38100" dist="38100" dir="2700000" algn="tl">
                  <a:srgbClr val="000000">
                    <a:alpha val="43137"/>
                  </a:srgbClr>
                </a:outerShdw>
              </a:effectLst>
            </a:endParaRPr>
          </a:p>
        </p:txBody>
      </p:sp>
      <p:cxnSp>
        <p:nvCxnSpPr>
          <p:cNvPr id="7" name="Straight Arrow Connector 6"/>
          <p:cNvCxnSpPr/>
          <p:nvPr/>
        </p:nvCxnSpPr>
        <p:spPr>
          <a:xfrm flipH="1" flipV="1">
            <a:off x="3124200" y="5036582"/>
            <a:ext cx="1219200" cy="6022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p:nvPr/>
        </p:nvCxnSpPr>
        <p:spPr>
          <a:xfrm rot="16200000" flipV="1">
            <a:off x="6889493" y="3816608"/>
            <a:ext cx="1565791" cy="1476376"/>
          </a:xfrm>
          <a:prstGeom prst="bentConnector3">
            <a:avLst>
              <a:gd name="adj1" fmla="val 99882"/>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248" name="TextBox 10247"/>
          <p:cNvSpPr txBox="1"/>
          <p:nvPr/>
        </p:nvSpPr>
        <p:spPr>
          <a:xfrm>
            <a:off x="2743200" y="1143000"/>
            <a:ext cx="2446763" cy="923330"/>
          </a:xfrm>
          <a:prstGeom prst="rect">
            <a:avLst/>
          </a:prstGeom>
          <a:solidFill>
            <a:srgbClr val="FFFF00"/>
          </a:solidFill>
          <a:ln>
            <a:solidFill>
              <a:srgbClr val="FF0000"/>
            </a:solidFill>
          </a:ln>
        </p:spPr>
        <p:txBody>
          <a:bodyPr wrap="square" rtlCol="0">
            <a:spAutoFit/>
          </a:bodyPr>
          <a:lstStyle/>
          <a:p>
            <a:r>
              <a:rPr lang="en-US" dirty="0" smtClean="0">
                <a:solidFill>
                  <a:srgbClr val="FF0000"/>
                </a:solidFill>
                <a:effectLst>
                  <a:outerShdw blurRad="38100" dist="38100" dir="2700000" algn="tl">
                    <a:srgbClr val="000000">
                      <a:alpha val="43137"/>
                    </a:srgbClr>
                  </a:outerShdw>
                </a:effectLst>
              </a:rPr>
              <a:t>Difference in Y axis scale gives slightly different visual results</a:t>
            </a:r>
            <a:endParaRPr lang="en-US" dirty="0">
              <a:solidFill>
                <a:srgbClr val="FF0000"/>
              </a:solidFill>
              <a:effectLst>
                <a:outerShdw blurRad="38100" dist="38100" dir="2700000" algn="tl">
                  <a:srgbClr val="000000">
                    <a:alpha val="43137"/>
                  </a:srgbClr>
                </a:outerShdw>
              </a:effectLst>
            </a:endParaRPr>
          </a:p>
        </p:txBody>
      </p:sp>
      <p:cxnSp>
        <p:nvCxnSpPr>
          <p:cNvPr id="10250" name="Straight Arrow Connector 10249"/>
          <p:cNvCxnSpPr>
            <a:stCxn id="10248" idx="2"/>
          </p:cNvCxnSpPr>
          <p:nvPr/>
        </p:nvCxnSpPr>
        <p:spPr>
          <a:xfrm>
            <a:off x="3966582" y="2066330"/>
            <a:ext cx="1596018" cy="136267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4191000" y="1905000"/>
            <a:ext cx="1219200"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0117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10065" y="24979"/>
            <a:ext cx="8229600" cy="965621"/>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Minitab Histogram</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75" y="911563"/>
            <a:ext cx="6943725" cy="55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E98DC9A-C720-41BB-AC0C-512E6DC6D562}" type="slidenum">
              <a:rPr lang="en-US" smtClean="0"/>
              <a:t>38</a:t>
            </a:fld>
            <a:endParaRPr lang="en-US"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867400" y="3195385"/>
            <a:ext cx="3124199" cy="2308324"/>
          </a:xfrm>
          <a:prstGeom prst="rect">
            <a:avLst/>
          </a:prstGeom>
          <a:solidFill>
            <a:srgbClr val="FFFF00"/>
          </a:solidFill>
          <a:ln>
            <a:solidFill>
              <a:srgbClr val="FF0000"/>
            </a:solidFill>
          </a:ln>
        </p:spPr>
        <p:txBody>
          <a:bodyPr wrap="square" rtlCol="0">
            <a:spAutoFit/>
          </a:bodyPr>
          <a:lstStyle/>
          <a:p>
            <a:r>
              <a:rPr lang="en-US" dirty="0" smtClean="0">
                <a:solidFill>
                  <a:srgbClr val="002060"/>
                </a:solidFill>
              </a:rPr>
              <a:t>Minitab made the chart and determined that 15 bins was appropriate, which did not match the Chart on page 563 Juran’s handbook.</a:t>
            </a:r>
          </a:p>
          <a:p>
            <a:r>
              <a:rPr lang="en-US" dirty="0" smtClean="0">
                <a:solidFill>
                  <a:srgbClr val="002060"/>
                </a:solidFill>
              </a:rPr>
              <a:t>This somewhat points out the importance of the Operational Definition</a:t>
            </a:r>
            <a:endParaRPr lang="en-US" dirty="0">
              <a:solidFill>
                <a:srgbClr val="002060"/>
              </a:solidFill>
            </a:endParaRPr>
          </a:p>
        </p:txBody>
      </p:sp>
      <p:pic>
        <p:nvPicPr>
          <p:cNvPr id="5" name="Picture 4"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9868" y="5135828"/>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85048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142999"/>
            <a:ext cx="4337050" cy="2639234"/>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30" name="Rectangle 8"/>
          <p:cNvSpPr>
            <a:spLocks noChangeArrowheads="1"/>
          </p:cNvSpPr>
          <p:nvPr/>
        </p:nvSpPr>
        <p:spPr bwMode="auto">
          <a:xfrm>
            <a:off x="1987550" y="152400"/>
            <a:ext cx="515620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r>
              <a:rPr lang="en-US" sz="3000" dirty="0" smtClean="0">
                <a:solidFill>
                  <a:srgbClr val="002060"/>
                </a:solidFill>
                <a:latin typeface="Times New Roman" pitchFamily="18" charset="0"/>
                <a:cs typeface="Times New Roman" pitchFamily="18" charset="0"/>
              </a:rPr>
              <a:t>GREEN </a:t>
            </a:r>
            <a:r>
              <a:rPr lang="en-US" sz="3000" dirty="0">
                <a:solidFill>
                  <a:srgbClr val="002060"/>
                </a:solidFill>
                <a:latin typeface="Times New Roman" pitchFamily="18" charset="0"/>
                <a:cs typeface="Times New Roman" pitchFamily="18" charset="0"/>
              </a:rPr>
              <a:t>OD SIZE</a:t>
            </a:r>
          </a:p>
        </p:txBody>
      </p:sp>
      <p:sp>
        <p:nvSpPr>
          <p:cNvPr id="9231" name="Rectangle 9"/>
          <p:cNvSpPr>
            <a:spLocks noChangeArrowheads="1"/>
          </p:cNvSpPr>
          <p:nvPr/>
        </p:nvSpPr>
        <p:spPr bwMode="auto">
          <a:xfrm>
            <a:off x="3475831" y="683899"/>
            <a:ext cx="2179638"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r>
              <a:rPr lang="en-US" sz="2400" dirty="0">
                <a:solidFill>
                  <a:srgbClr val="002060"/>
                </a:solidFill>
                <a:latin typeface="Times New Roman" pitchFamily="18" charset="0"/>
                <a:cs typeface="Times New Roman" pitchFamily="18" charset="0"/>
              </a:rPr>
              <a:t>CONE L68149</a:t>
            </a:r>
          </a:p>
        </p:txBody>
      </p:sp>
      <p:sp>
        <p:nvSpPr>
          <p:cNvPr id="9240" name="Text Box 25"/>
          <p:cNvSpPr txBox="1">
            <a:spLocks noChangeArrowheads="1"/>
          </p:cNvSpPr>
          <p:nvPr/>
        </p:nvSpPr>
        <p:spPr bwMode="auto">
          <a:xfrm>
            <a:off x="6850063" y="6248400"/>
            <a:ext cx="1654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b="1">
                <a:solidFill>
                  <a:schemeClr val="hlink"/>
                </a:solidFill>
                <a:latin typeface="Times New Roman" pitchFamily="18" charset="0"/>
              </a:defRPr>
            </a:lvl1pPr>
            <a:lvl2pPr marL="742950" indent="-285750">
              <a:defRPr b="1">
                <a:solidFill>
                  <a:schemeClr val="hlink"/>
                </a:solidFill>
                <a:latin typeface="Times New Roman" pitchFamily="18" charset="0"/>
              </a:defRPr>
            </a:lvl2pPr>
            <a:lvl3pPr marL="1143000" indent="-228600">
              <a:defRPr b="1">
                <a:solidFill>
                  <a:schemeClr val="hlink"/>
                </a:solidFill>
                <a:latin typeface="Times New Roman" pitchFamily="18" charset="0"/>
              </a:defRPr>
            </a:lvl3pPr>
            <a:lvl4pPr marL="1600200" indent="-228600">
              <a:defRPr b="1">
                <a:solidFill>
                  <a:schemeClr val="hlink"/>
                </a:solidFill>
                <a:latin typeface="Times New Roman" pitchFamily="18" charset="0"/>
              </a:defRPr>
            </a:lvl4pPr>
            <a:lvl5pPr marL="2057400" indent="-228600">
              <a:defRPr b="1">
                <a:solidFill>
                  <a:schemeClr val="hlink"/>
                </a:solidFill>
                <a:latin typeface="Times New Roman" pitchFamily="18" charset="0"/>
              </a:defRPr>
            </a:lvl5pPr>
            <a:lvl6pPr marL="2514600" indent="-228600" eaLnBrk="0" fontAlgn="base" hangingPunct="0">
              <a:spcBef>
                <a:spcPct val="0"/>
              </a:spcBef>
              <a:spcAft>
                <a:spcPct val="0"/>
              </a:spcAft>
              <a:defRPr b="1">
                <a:solidFill>
                  <a:schemeClr val="hlink"/>
                </a:solidFill>
                <a:latin typeface="Times New Roman" pitchFamily="18" charset="0"/>
              </a:defRPr>
            </a:lvl6pPr>
            <a:lvl7pPr marL="2971800" indent="-228600" eaLnBrk="0" fontAlgn="base" hangingPunct="0">
              <a:spcBef>
                <a:spcPct val="0"/>
              </a:spcBef>
              <a:spcAft>
                <a:spcPct val="0"/>
              </a:spcAft>
              <a:defRPr b="1">
                <a:solidFill>
                  <a:schemeClr val="hlink"/>
                </a:solidFill>
                <a:latin typeface="Times New Roman" pitchFamily="18" charset="0"/>
              </a:defRPr>
            </a:lvl7pPr>
            <a:lvl8pPr marL="3429000" indent="-228600" eaLnBrk="0" fontAlgn="base" hangingPunct="0">
              <a:spcBef>
                <a:spcPct val="0"/>
              </a:spcBef>
              <a:spcAft>
                <a:spcPct val="0"/>
              </a:spcAft>
              <a:defRPr b="1">
                <a:solidFill>
                  <a:schemeClr val="hlink"/>
                </a:solidFill>
                <a:latin typeface="Times New Roman" pitchFamily="18" charset="0"/>
              </a:defRPr>
            </a:lvl8pPr>
            <a:lvl9pPr marL="3886200" indent="-228600" eaLnBrk="0" fontAlgn="base" hangingPunct="0">
              <a:spcBef>
                <a:spcPct val="0"/>
              </a:spcBef>
              <a:spcAft>
                <a:spcPct val="0"/>
              </a:spcAft>
              <a:defRPr b="1">
                <a:solidFill>
                  <a:schemeClr val="hlink"/>
                </a:solidFill>
                <a:latin typeface="Times New Roman" pitchFamily="18" charset="0"/>
              </a:defRPr>
            </a:lvl9pPr>
          </a:lstStyle>
          <a:p>
            <a:pPr algn="r" eaLnBrk="1" hangingPunct="1"/>
            <a:r>
              <a:rPr lang="en-US" dirty="0">
                <a:solidFill>
                  <a:schemeClr val="bg2"/>
                </a:solidFill>
                <a:latin typeface="Comic Sans MS" pitchFamily="66" charset="0"/>
              </a:rPr>
              <a:t>SPC REVIEW</a:t>
            </a:r>
          </a:p>
        </p:txBody>
      </p:sp>
      <p:sp>
        <p:nvSpPr>
          <p:cNvPr id="3" name="Slide Number Placeholder 2"/>
          <p:cNvSpPr>
            <a:spLocks noGrp="1"/>
          </p:cNvSpPr>
          <p:nvPr>
            <p:ph type="sldNum" sz="quarter" idx="12"/>
          </p:nvPr>
        </p:nvSpPr>
        <p:spPr/>
        <p:txBody>
          <a:bodyPr/>
          <a:lstStyle/>
          <a:p>
            <a:fld id="{A26326B2-AF19-45BE-8614-A4BFA3CFB01C}" type="slidenum">
              <a:rPr lang="en-US" smtClean="0"/>
              <a:t>39</a:t>
            </a:fld>
            <a:endParaRPr lang="en-US" dirty="0"/>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452825"/>
            <a:ext cx="4694238" cy="2795576"/>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876800" y="1295400"/>
            <a:ext cx="3431378" cy="1754326"/>
          </a:xfrm>
          <a:prstGeom prst="rect">
            <a:avLst/>
          </a:prstGeom>
          <a:solidFill>
            <a:srgbClr val="FFFF00"/>
          </a:solidFill>
          <a:ln w="19050">
            <a:solidFill>
              <a:srgbClr val="FF0000"/>
            </a:solidFill>
          </a:ln>
        </p:spPr>
        <p:txBody>
          <a:bodyPr wrap="square" rtlCol="0">
            <a:spAutoFit/>
          </a:bodyPr>
          <a:lstStyle/>
          <a:p>
            <a:r>
              <a:rPr lang="en-US" dirty="0" smtClean="0">
                <a:solidFill>
                  <a:srgbClr val="FF0000"/>
                </a:solidFill>
                <a:effectLst>
                  <a:outerShdw blurRad="38100" dist="38100" dir="2700000" algn="tl">
                    <a:srgbClr val="000000">
                      <a:alpha val="43137"/>
                    </a:srgbClr>
                  </a:outerShdw>
                </a:effectLst>
              </a:rPr>
              <a:t>My experience is to let the process &amp; gage discrimination dictate the number of bars, then be consistent by recording it in the Operational Definition, Work Instruction, &amp; Training program</a:t>
            </a:r>
            <a:endParaRPr lang="en-US" dirty="0">
              <a:solidFill>
                <a:srgbClr val="FF0000"/>
              </a:solidFill>
              <a:effectLst>
                <a:outerShdw blurRad="38100" dist="38100" dir="2700000" algn="tl">
                  <a:srgbClr val="000000">
                    <a:alpha val="43137"/>
                  </a:srgbClr>
                </a:outerShdw>
              </a:effectLst>
            </a:endParaRPr>
          </a:p>
        </p:txBody>
      </p:sp>
      <p:pic>
        <p:nvPicPr>
          <p:cNvPr id="8" name="Picture 7"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7200" y="2399116"/>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301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52400" y="152400"/>
            <a:ext cx="8534400" cy="1143000"/>
          </a:xfrm>
        </p:spPr>
        <p:txBody>
          <a:bodyPr/>
          <a:lstStyle/>
          <a:p>
            <a:pPr algn="l"/>
            <a:r>
              <a:rPr lang="en-US" sz="4000" dirty="0"/>
              <a:t>   </a:t>
            </a:r>
            <a:r>
              <a:rPr lang="en-US" sz="4000" dirty="0" smtClean="0">
                <a:latin typeface="Times New Roman" panose="02020603050405020304" pitchFamily="18" charset="0"/>
                <a:cs typeface="Times New Roman" panose="02020603050405020304" pitchFamily="18" charset="0"/>
              </a:rPr>
              <a:t>Check </a:t>
            </a:r>
            <a:r>
              <a:rPr lang="en-US" sz="4000" dirty="0">
                <a:latin typeface="Times New Roman" panose="02020603050405020304" pitchFamily="18" charset="0"/>
                <a:cs typeface="Times New Roman" panose="02020603050405020304" pitchFamily="18" charset="0"/>
              </a:rPr>
              <a:t>Sheet Example</a:t>
            </a:r>
          </a:p>
        </p:txBody>
      </p:sp>
      <p:sp>
        <p:nvSpPr>
          <p:cNvPr id="51203" name="Rectangle 3"/>
          <p:cNvSpPr>
            <a:spLocks noGrp="1" noChangeArrowheads="1"/>
          </p:cNvSpPr>
          <p:nvPr>
            <p:ph type="body" idx="1"/>
          </p:nvPr>
        </p:nvSpPr>
        <p:spPr>
          <a:xfrm>
            <a:off x="533400" y="1295400"/>
            <a:ext cx="8229600" cy="1219200"/>
          </a:xfrm>
        </p:spPr>
        <p:txBody>
          <a:bodyPr>
            <a:normAutofit lnSpcReduction="10000"/>
          </a:bodyPr>
          <a:lstStyle/>
          <a:p>
            <a:pPr marL="0" indent="0">
              <a:lnSpc>
                <a:spcPct val="90000"/>
              </a:lnSpc>
              <a:buFontTx/>
              <a:buNone/>
            </a:pPr>
            <a:r>
              <a:rPr lang="en-US" sz="2000" b="1" dirty="0">
                <a:latin typeface="Times New Roman" pitchFamily="18" charset="0"/>
              </a:rPr>
              <a:t>Below is a check sheet prepared by a telephone coverage team. Their objective is to tackle the number of callers who had to wait "on hold" when calling a help line.</a:t>
            </a:r>
          </a:p>
          <a:p>
            <a:pPr marL="0" indent="0">
              <a:lnSpc>
                <a:spcPct val="90000"/>
              </a:lnSpc>
              <a:buFontTx/>
              <a:buNone/>
            </a:pPr>
            <a:r>
              <a:rPr lang="en-US" sz="2000" b="1" dirty="0">
                <a:latin typeface="Times New Roman" pitchFamily="18" charset="0"/>
              </a:rPr>
              <a:t>			</a:t>
            </a:r>
            <a:r>
              <a:rPr lang="en-US" sz="1800" b="1" dirty="0"/>
              <a:t>	</a:t>
            </a:r>
          </a:p>
        </p:txBody>
      </p:sp>
      <p:pic>
        <p:nvPicPr>
          <p:cNvPr id="51204" name="Picture 4" descr="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395288"/>
            <a:ext cx="304800" cy="549275"/>
          </a:xfrm>
          <a:prstGeom prst="rect">
            <a:avLst/>
          </a:prstGeom>
          <a:noFill/>
          <a:extLst>
            <a:ext uri="{909E8E84-426E-40DD-AFC4-6F175D3DCCD1}">
              <a14:hiddenFill xmlns:a14="http://schemas.microsoft.com/office/drawing/2010/main">
                <a:solidFill>
                  <a:srgbClr val="FFFFFF"/>
                </a:solidFill>
              </a14:hiddenFill>
            </a:ext>
          </a:extLst>
        </p:spPr>
      </p:pic>
      <p:sp>
        <p:nvSpPr>
          <p:cNvPr id="51206" name="Rectangle 6"/>
          <p:cNvSpPr>
            <a:spLocks noChangeArrowheads="1"/>
          </p:cNvSpPr>
          <p:nvPr/>
        </p:nvSpPr>
        <p:spPr bwMode="auto">
          <a:xfrm>
            <a:off x="1631950" y="2638425"/>
            <a:ext cx="10969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dirty="0"/>
          </a:p>
        </p:txBody>
      </p:sp>
      <p:graphicFrame>
        <p:nvGraphicFramePr>
          <p:cNvPr id="51369" name="Group 169"/>
          <p:cNvGraphicFramePr>
            <a:graphicFrameLocks noGrp="1"/>
          </p:cNvGraphicFramePr>
          <p:nvPr/>
        </p:nvGraphicFramePr>
        <p:xfrm>
          <a:off x="381000" y="3048000"/>
          <a:ext cx="4495800" cy="1189674"/>
        </p:xfrm>
        <a:graphic>
          <a:graphicData uri="http://schemas.openxmlformats.org/drawingml/2006/table">
            <a:tbl>
              <a:tblPr/>
              <a:tblGrid>
                <a:gridCol w="1247775"/>
                <a:gridCol w="779463"/>
                <a:gridCol w="519112"/>
                <a:gridCol w="779463"/>
                <a:gridCol w="585787"/>
                <a:gridCol w="584200"/>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MON</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TUE</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WED</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THU</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FRI</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8 a.m. to noon</a:t>
                      </a:r>
                      <a:endParaRPr kumimoji="0" lang="en-US" sz="1800" b="1"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12</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9</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Noon to 5 p.m.</a:t>
                      </a:r>
                      <a:endParaRPr kumimoji="0" lang="en-US" sz="1800" b="1"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10</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TOTALS</a:t>
                      </a:r>
                      <a:endParaRPr kumimoji="0" lang="en-US" sz="1800" b="1"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22</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13</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sz="1800" b="1" i="1"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
        <p:nvSpPr>
          <p:cNvPr id="51370" name="Rectangle 170"/>
          <p:cNvSpPr>
            <a:spLocks noChangeArrowheads="1"/>
          </p:cNvSpPr>
          <p:nvPr/>
        </p:nvSpPr>
        <p:spPr bwMode="auto">
          <a:xfrm>
            <a:off x="4572000" y="5638800"/>
            <a:ext cx="3962400" cy="31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pPr>
            <a:endParaRPr lang="en-US" sz="1600" b="1" u="none" dirty="0"/>
          </a:p>
        </p:txBody>
      </p:sp>
      <p:sp>
        <p:nvSpPr>
          <p:cNvPr id="51372" name="Rectangle 172"/>
          <p:cNvSpPr>
            <a:spLocks noChangeArrowheads="1"/>
          </p:cNvSpPr>
          <p:nvPr/>
        </p:nvSpPr>
        <p:spPr bwMode="auto">
          <a:xfrm>
            <a:off x="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51371" name="Object 171"/>
          <p:cNvGraphicFramePr>
            <a:graphicFrameLocks noChangeAspect="1"/>
          </p:cNvGraphicFramePr>
          <p:nvPr/>
        </p:nvGraphicFramePr>
        <p:xfrm>
          <a:off x="5029200" y="3048000"/>
          <a:ext cx="3505200" cy="2336800"/>
        </p:xfrm>
        <a:graphic>
          <a:graphicData uri="http://schemas.openxmlformats.org/presentationml/2006/ole">
            <mc:AlternateContent xmlns:mc="http://schemas.openxmlformats.org/markup-compatibility/2006">
              <mc:Choice xmlns:v="urn:schemas-microsoft-com:vml" Requires="v">
                <p:oleObj spid="_x0000_s1039" name="Chart" r:id="rId5" imgW="2743200" imgH="1828800" progId="MSGraph.Chart.8">
                  <p:embed/>
                </p:oleObj>
              </mc:Choice>
              <mc:Fallback>
                <p:oleObj name="Chart" r:id="rId5" imgW="2743200" imgH="1828800" progId="MSGraph.Char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3048000"/>
                        <a:ext cx="3505200" cy="2336800"/>
                      </a:xfrm>
                      <a:prstGeom prst="rect">
                        <a:avLst/>
                      </a:prstGeom>
                      <a:solidFill>
                        <a:srgbClr val="FFFFCC"/>
                      </a:solidFill>
                    </p:spPr>
                  </p:pic>
                </p:oleObj>
              </mc:Fallback>
            </mc:AlternateContent>
          </a:graphicData>
        </a:graphic>
      </p:graphicFrame>
      <p:sp>
        <p:nvSpPr>
          <p:cNvPr id="51373" name="Text Box 173"/>
          <p:cNvSpPr txBox="1">
            <a:spLocks noChangeArrowheads="1"/>
          </p:cNvSpPr>
          <p:nvPr/>
        </p:nvSpPr>
        <p:spPr bwMode="auto">
          <a:xfrm>
            <a:off x="609600" y="2362200"/>
            <a:ext cx="4419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i="1" u="none" dirty="0"/>
              <a:t>Number of callers "on hold</a:t>
            </a:r>
            <a:r>
              <a:rPr lang="en-US" sz="1800" b="1" u="none" dirty="0"/>
              <a:t>" when calling the help line:</a:t>
            </a:r>
          </a:p>
        </p:txBody>
      </p:sp>
      <p:sp>
        <p:nvSpPr>
          <p:cNvPr id="51374" name="Text Box 174"/>
          <p:cNvSpPr txBox="1">
            <a:spLocks noChangeArrowheads="1"/>
          </p:cNvSpPr>
          <p:nvPr/>
        </p:nvSpPr>
        <p:spPr bwMode="auto">
          <a:xfrm>
            <a:off x="4800600" y="5410200"/>
            <a:ext cx="4114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pPr>
            <a:r>
              <a:rPr lang="en-US" sz="2000" b="1" i="1" u="none" dirty="0">
                <a:latin typeface="Times New Roman" pitchFamily="18" charset="0"/>
              </a:rPr>
              <a:t>Number of callers "on hold" when calling the help line using an MS Excel generated graph:</a:t>
            </a:r>
          </a:p>
        </p:txBody>
      </p:sp>
      <p:pic>
        <p:nvPicPr>
          <p:cNvPr id="14" name="Picture 20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33825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Line 2"/>
          <p:cNvSpPr>
            <a:spLocks noChangeShapeType="1"/>
          </p:cNvSpPr>
          <p:nvPr/>
        </p:nvSpPr>
        <p:spPr bwMode="auto">
          <a:xfrm>
            <a:off x="1387475" y="2209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3" name="Line 3"/>
          <p:cNvSpPr>
            <a:spLocks noChangeShapeType="1"/>
          </p:cNvSpPr>
          <p:nvPr/>
        </p:nvSpPr>
        <p:spPr bwMode="auto">
          <a:xfrm>
            <a:off x="1387475" y="26670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4" name="Line 4"/>
          <p:cNvSpPr>
            <a:spLocks noChangeShapeType="1"/>
          </p:cNvSpPr>
          <p:nvPr/>
        </p:nvSpPr>
        <p:spPr bwMode="auto">
          <a:xfrm>
            <a:off x="1387475" y="31242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5" name="Line 5"/>
          <p:cNvSpPr>
            <a:spLocks noChangeShapeType="1"/>
          </p:cNvSpPr>
          <p:nvPr/>
        </p:nvSpPr>
        <p:spPr bwMode="auto">
          <a:xfrm>
            <a:off x="1387475" y="3581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6" name="Line 6"/>
          <p:cNvSpPr>
            <a:spLocks noChangeShapeType="1"/>
          </p:cNvSpPr>
          <p:nvPr/>
        </p:nvSpPr>
        <p:spPr bwMode="auto">
          <a:xfrm>
            <a:off x="1387475" y="40386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7" name="Line 7"/>
          <p:cNvSpPr>
            <a:spLocks noChangeShapeType="1"/>
          </p:cNvSpPr>
          <p:nvPr/>
        </p:nvSpPr>
        <p:spPr bwMode="auto">
          <a:xfrm>
            <a:off x="1387475" y="44958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8" name="Line 8"/>
          <p:cNvSpPr>
            <a:spLocks noChangeShapeType="1"/>
          </p:cNvSpPr>
          <p:nvPr/>
        </p:nvSpPr>
        <p:spPr bwMode="auto">
          <a:xfrm>
            <a:off x="1387475" y="499745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29" name="Rectangle 9"/>
          <p:cNvSpPr>
            <a:spLocks noChangeArrowheads="1"/>
          </p:cNvSpPr>
          <p:nvPr/>
        </p:nvSpPr>
        <p:spPr bwMode="auto">
          <a:xfrm>
            <a:off x="3482975" y="900113"/>
            <a:ext cx="2654574"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2400" u="none" dirty="0">
                <a:solidFill>
                  <a:srgbClr val="002060"/>
                </a:solidFill>
                <a:latin typeface="Times New Roman" pitchFamily="18" charset="0"/>
                <a:cs typeface="Times New Roman" pitchFamily="18" charset="0"/>
              </a:rPr>
              <a:t>CONE No. L68149</a:t>
            </a:r>
          </a:p>
        </p:txBody>
      </p:sp>
      <p:sp>
        <p:nvSpPr>
          <p:cNvPr id="517130" name="Rectangle 10"/>
          <p:cNvSpPr>
            <a:spLocks noChangeArrowheads="1"/>
          </p:cNvSpPr>
          <p:nvPr/>
        </p:nvSpPr>
        <p:spPr bwMode="auto">
          <a:xfrm>
            <a:off x="611188" y="1068388"/>
            <a:ext cx="2141537"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2000" b="1" u="none" dirty="0">
                <a:solidFill>
                  <a:srgbClr val="002060"/>
                </a:solidFill>
              </a:rPr>
              <a:t>FREQUENCY</a:t>
            </a:r>
          </a:p>
        </p:txBody>
      </p:sp>
      <p:sp>
        <p:nvSpPr>
          <p:cNvPr id="517131" name="Rectangle 11"/>
          <p:cNvSpPr>
            <a:spLocks noChangeArrowheads="1"/>
          </p:cNvSpPr>
          <p:nvPr/>
        </p:nvSpPr>
        <p:spPr bwMode="auto">
          <a:xfrm>
            <a:off x="839788" y="1612900"/>
            <a:ext cx="604837" cy="397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sz="1500" b="1" u="none" dirty="0"/>
              <a:t>40</a:t>
            </a:r>
          </a:p>
          <a:p>
            <a:pPr eaLnBrk="0" hangingPunct="0"/>
            <a:endParaRPr lang="en-US" sz="1500" b="1" u="none" dirty="0"/>
          </a:p>
          <a:p>
            <a:pPr eaLnBrk="0" hangingPunct="0"/>
            <a:r>
              <a:rPr lang="en-US" sz="1500" b="1" u="none" dirty="0"/>
              <a:t>35</a:t>
            </a:r>
          </a:p>
          <a:p>
            <a:pPr eaLnBrk="0" hangingPunct="0"/>
            <a:endParaRPr lang="en-US" sz="1500" b="1" u="none" dirty="0"/>
          </a:p>
          <a:p>
            <a:pPr eaLnBrk="0" hangingPunct="0"/>
            <a:r>
              <a:rPr lang="en-US" sz="1500" b="1" u="none" dirty="0"/>
              <a:t>30</a:t>
            </a:r>
          </a:p>
          <a:p>
            <a:pPr eaLnBrk="0" hangingPunct="0"/>
            <a:endParaRPr lang="en-US" sz="1500" b="1" u="none" dirty="0"/>
          </a:p>
          <a:p>
            <a:pPr eaLnBrk="0" hangingPunct="0"/>
            <a:r>
              <a:rPr lang="en-US" sz="1500" b="1" u="none" dirty="0"/>
              <a:t>25</a:t>
            </a:r>
          </a:p>
          <a:p>
            <a:pPr eaLnBrk="0" hangingPunct="0"/>
            <a:endParaRPr lang="en-US" sz="1500" b="1" u="none" dirty="0"/>
          </a:p>
          <a:p>
            <a:pPr eaLnBrk="0" hangingPunct="0"/>
            <a:r>
              <a:rPr lang="en-US" sz="1500" b="1" u="none" dirty="0"/>
              <a:t>20</a:t>
            </a:r>
          </a:p>
          <a:p>
            <a:pPr eaLnBrk="0" hangingPunct="0"/>
            <a:endParaRPr lang="en-US" sz="1500" b="1" u="none" dirty="0"/>
          </a:p>
          <a:p>
            <a:pPr eaLnBrk="0" hangingPunct="0"/>
            <a:r>
              <a:rPr lang="en-US" sz="1500" b="1" u="none" dirty="0"/>
              <a:t>15</a:t>
            </a:r>
          </a:p>
          <a:p>
            <a:pPr eaLnBrk="0" hangingPunct="0"/>
            <a:endParaRPr lang="en-US" sz="1500" b="1" u="none" dirty="0"/>
          </a:p>
          <a:p>
            <a:pPr eaLnBrk="0" hangingPunct="0"/>
            <a:r>
              <a:rPr lang="en-US" sz="1500" b="1" u="none" dirty="0"/>
              <a:t>10</a:t>
            </a:r>
          </a:p>
          <a:p>
            <a:pPr eaLnBrk="0" hangingPunct="0"/>
            <a:endParaRPr lang="en-US" sz="1500" b="1" u="none" dirty="0"/>
          </a:p>
          <a:p>
            <a:pPr eaLnBrk="0" hangingPunct="0"/>
            <a:r>
              <a:rPr lang="en-US" sz="1500" b="1" u="none" dirty="0"/>
              <a:t>5</a:t>
            </a:r>
          </a:p>
          <a:p>
            <a:pPr eaLnBrk="0" hangingPunct="0"/>
            <a:endParaRPr lang="en-US" sz="1500" b="1" u="none" dirty="0"/>
          </a:p>
          <a:p>
            <a:pPr eaLnBrk="0" hangingPunct="0"/>
            <a:r>
              <a:rPr lang="en-US" sz="1500" b="1" u="none" dirty="0"/>
              <a:t>0</a:t>
            </a:r>
            <a:endParaRPr lang="en-US" sz="1500" b="1" u="none" dirty="0">
              <a:solidFill>
                <a:srgbClr val="FFFFFF"/>
              </a:solidFill>
            </a:endParaRPr>
          </a:p>
        </p:txBody>
      </p:sp>
      <p:sp>
        <p:nvSpPr>
          <p:cNvPr id="517132" name="Rectangle 12"/>
          <p:cNvSpPr>
            <a:spLocks noChangeArrowheads="1"/>
          </p:cNvSpPr>
          <p:nvPr/>
        </p:nvSpPr>
        <p:spPr bwMode="auto">
          <a:xfrm>
            <a:off x="1204913" y="5534025"/>
            <a:ext cx="7305675"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sz="1200" b="1" u="none" dirty="0"/>
              <a:t>-.0020  -.0017  -.0014  -.0011   -.0008  -.0005  -.0002   .0001   .0004   .0007   .0010   .0013   .0016   .0019</a:t>
            </a:r>
            <a:endParaRPr lang="en-US" sz="1200" b="1" u="none" dirty="0">
              <a:solidFill>
                <a:srgbClr val="FFFFFF"/>
              </a:solidFill>
            </a:endParaRPr>
          </a:p>
        </p:txBody>
      </p:sp>
      <p:sp>
        <p:nvSpPr>
          <p:cNvPr id="517133" name="Rectangle 13"/>
          <p:cNvSpPr>
            <a:spLocks noChangeArrowheads="1"/>
          </p:cNvSpPr>
          <p:nvPr/>
        </p:nvSpPr>
        <p:spPr bwMode="auto">
          <a:xfrm>
            <a:off x="3733800" y="5899150"/>
            <a:ext cx="16764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hangingPunct="0"/>
            <a:r>
              <a:rPr lang="en-US" sz="2000" b="1" u="none" dirty="0"/>
              <a:t>Cell Number</a:t>
            </a:r>
            <a:endParaRPr lang="en-US" sz="2000" b="1" u="none" dirty="0">
              <a:solidFill>
                <a:srgbClr val="FFFFFF"/>
              </a:solidFill>
            </a:endParaRPr>
          </a:p>
        </p:txBody>
      </p:sp>
      <p:sp>
        <p:nvSpPr>
          <p:cNvPr id="517134" name="Rectangle 14"/>
          <p:cNvSpPr>
            <a:spLocks noChangeArrowheads="1"/>
          </p:cNvSpPr>
          <p:nvPr/>
        </p:nvSpPr>
        <p:spPr bwMode="auto">
          <a:xfrm>
            <a:off x="1851025" y="5294313"/>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35" name="Rectangle 15"/>
          <p:cNvSpPr>
            <a:spLocks noChangeArrowheads="1"/>
          </p:cNvSpPr>
          <p:nvPr/>
        </p:nvSpPr>
        <p:spPr bwMode="auto">
          <a:xfrm>
            <a:off x="2392363" y="4997450"/>
            <a:ext cx="406400" cy="48418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36" name="Rectangle 16"/>
          <p:cNvSpPr>
            <a:spLocks noChangeArrowheads="1"/>
          </p:cNvSpPr>
          <p:nvPr/>
        </p:nvSpPr>
        <p:spPr bwMode="auto">
          <a:xfrm>
            <a:off x="2901950" y="4310063"/>
            <a:ext cx="406400" cy="116205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37" name="Rectangle 17"/>
          <p:cNvSpPr>
            <a:spLocks noChangeArrowheads="1"/>
          </p:cNvSpPr>
          <p:nvPr/>
        </p:nvSpPr>
        <p:spPr bwMode="auto">
          <a:xfrm>
            <a:off x="3435350" y="3282950"/>
            <a:ext cx="406400" cy="2205038"/>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38" name="Rectangle 18"/>
          <p:cNvSpPr>
            <a:spLocks noChangeArrowheads="1"/>
          </p:cNvSpPr>
          <p:nvPr/>
        </p:nvSpPr>
        <p:spPr bwMode="auto">
          <a:xfrm>
            <a:off x="3954463" y="2155825"/>
            <a:ext cx="406400" cy="33321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39" name="Rectangle 19"/>
          <p:cNvSpPr>
            <a:spLocks noChangeArrowheads="1"/>
          </p:cNvSpPr>
          <p:nvPr/>
        </p:nvSpPr>
        <p:spPr bwMode="auto">
          <a:xfrm>
            <a:off x="4983163" y="4799013"/>
            <a:ext cx="406400" cy="681037"/>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0" name="Rectangle 20"/>
          <p:cNvSpPr>
            <a:spLocks noChangeArrowheads="1"/>
          </p:cNvSpPr>
          <p:nvPr/>
        </p:nvSpPr>
        <p:spPr bwMode="auto">
          <a:xfrm>
            <a:off x="4473575" y="4791075"/>
            <a:ext cx="406400" cy="6889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1" name="Rectangle 21"/>
          <p:cNvSpPr>
            <a:spLocks noChangeArrowheads="1"/>
          </p:cNvSpPr>
          <p:nvPr/>
        </p:nvSpPr>
        <p:spPr bwMode="auto">
          <a:xfrm>
            <a:off x="5500688" y="5280025"/>
            <a:ext cx="406400" cy="207963"/>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2" name="Rectangle 22"/>
          <p:cNvSpPr>
            <a:spLocks noChangeArrowheads="1"/>
          </p:cNvSpPr>
          <p:nvPr/>
        </p:nvSpPr>
        <p:spPr bwMode="auto">
          <a:xfrm>
            <a:off x="6018213" y="5180013"/>
            <a:ext cx="406400" cy="30162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3" name="Rectangle 23"/>
          <p:cNvSpPr>
            <a:spLocks noChangeArrowheads="1"/>
          </p:cNvSpPr>
          <p:nvPr/>
        </p:nvSpPr>
        <p:spPr bwMode="auto">
          <a:xfrm>
            <a:off x="6529388" y="5278438"/>
            <a:ext cx="406400" cy="19367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4" name="Line 24"/>
          <p:cNvSpPr>
            <a:spLocks noChangeShapeType="1"/>
          </p:cNvSpPr>
          <p:nvPr/>
        </p:nvSpPr>
        <p:spPr bwMode="auto">
          <a:xfrm>
            <a:off x="1387475" y="5486400"/>
            <a:ext cx="69421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5" name="Line 25"/>
          <p:cNvSpPr>
            <a:spLocks noChangeShapeType="1"/>
          </p:cNvSpPr>
          <p:nvPr/>
        </p:nvSpPr>
        <p:spPr bwMode="auto">
          <a:xfrm>
            <a:off x="2057400" y="1752600"/>
            <a:ext cx="58674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7146" name="Rectangle 26"/>
          <p:cNvSpPr>
            <a:spLocks noChangeArrowheads="1"/>
          </p:cNvSpPr>
          <p:nvPr/>
        </p:nvSpPr>
        <p:spPr bwMode="auto">
          <a:xfrm>
            <a:off x="533400" y="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n-US" sz="4400" u="none" dirty="0">
              <a:solidFill>
                <a:schemeClr val="tx2"/>
              </a:solidFill>
              <a:latin typeface="Times New Roman" pitchFamily="18" charset="0"/>
            </a:endParaRPr>
          </a:p>
        </p:txBody>
      </p:sp>
      <p:sp>
        <p:nvSpPr>
          <p:cNvPr id="517147" name="Rectangle 27"/>
          <p:cNvSpPr>
            <a:spLocks noGrp="1" noChangeArrowheads="1"/>
          </p:cNvSpPr>
          <p:nvPr>
            <p:ph type="title" idx="4294967295"/>
          </p:nvPr>
        </p:nvSpPr>
        <p:spPr>
          <a:xfrm>
            <a:off x="609600" y="0"/>
            <a:ext cx="7772400" cy="1143000"/>
          </a:xfrm>
        </p:spPr>
        <p:txBody>
          <a:bodyPr/>
          <a:lstStyle/>
          <a:p>
            <a:r>
              <a:rPr lang="en-US" sz="3600" dirty="0">
                <a:solidFill>
                  <a:srgbClr val="002060"/>
                </a:solidFill>
                <a:latin typeface="Times New Roman" pitchFamily="18" charset="0"/>
                <a:cs typeface="Times New Roman" pitchFamily="18" charset="0"/>
              </a:rPr>
              <a:t>Capability </a:t>
            </a:r>
            <a:r>
              <a:rPr lang="en-US" sz="3600" dirty="0" smtClean="0">
                <a:solidFill>
                  <a:srgbClr val="002060"/>
                </a:solidFill>
                <a:latin typeface="Times New Roman" pitchFamily="18" charset="0"/>
                <a:cs typeface="Times New Roman" pitchFamily="18" charset="0"/>
              </a:rPr>
              <a:t>As </a:t>
            </a:r>
            <a:r>
              <a:rPr lang="en-US" sz="3600" dirty="0">
                <a:solidFill>
                  <a:srgbClr val="002060"/>
                </a:solidFill>
                <a:latin typeface="Times New Roman" pitchFamily="18" charset="0"/>
                <a:cs typeface="Times New Roman" pitchFamily="18" charset="0"/>
              </a:rPr>
              <a:t>Seen </a:t>
            </a:r>
            <a:r>
              <a:rPr lang="en-US" sz="3600" dirty="0">
                <a:solidFill>
                  <a:srgbClr val="002060"/>
                </a:solidFill>
              </a:rPr>
              <a:t>O</a:t>
            </a:r>
            <a:r>
              <a:rPr lang="en-US" sz="3600" dirty="0" smtClean="0">
                <a:solidFill>
                  <a:srgbClr val="002060"/>
                </a:solidFill>
                <a:latin typeface="Times New Roman" pitchFamily="18" charset="0"/>
                <a:cs typeface="Times New Roman" pitchFamily="18" charset="0"/>
              </a:rPr>
              <a:t>n </a:t>
            </a:r>
            <a:r>
              <a:rPr lang="en-US" sz="3600" dirty="0">
                <a:solidFill>
                  <a:srgbClr val="002060"/>
                </a:solidFill>
              </a:rPr>
              <a:t>A</a:t>
            </a:r>
            <a:r>
              <a:rPr lang="en-US" sz="3600" dirty="0" smtClean="0">
                <a:solidFill>
                  <a:srgbClr val="002060"/>
                </a:solidFill>
                <a:latin typeface="Times New Roman" pitchFamily="18" charset="0"/>
                <a:cs typeface="Times New Roman" pitchFamily="18" charset="0"/>
              </a:rPr>
              <a:t> </a:t>
            </a:r>
            <a:r>
              <a:rPr lang="en-US" sz="3600" dirty="0">
                <a:solidFill>
                  <a:srgbClr val="002060"/>
                </a:solidFill>
                <a:latin typeface="Times New Roman" pitchFamily="18" charset="0"/>
                <a:cs typeface="Times New Roman" pitchFamily="18" charset="0"/>
              </a:rPr>
              <a:t>Histogram</a:t>
            </a:r>
          </a:p>
        </p:txBody>
      </p:sp>
      <p:sp>
        <p:nvSpPr>
          <p:cNvPr id="517148" name="Line 28"/>
          <p:cNvSpPr>
            <a:spLocks noChangeShapeType="1"/>
          </p:cNvSpPr>
          <p:nvPr/>
        </p:nvSpPr>
        <p:spPr bwMode="auto">
          <a:xfrm flipV="1">
            <a:off x="1524000" y="1981200"/>
            <a:ext cx="0" cy="35052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17149" name="Line 29"/>
          <p:cNvSpPr>
            <a:spLocks noChangeShapeType="1"/>
          </p:cNvSpPr>
          <p:nvPr/>
        </p:nvSpPr>
        <p:spPr bwMode="auto">
          <a:xfrm flipV="1">
            <a:off x="8534400" y="1981200"/>
            <a:ext cx="0" cy="35052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17150" name="Line 30"/>
          <p:cNvSpPr>
            <a:spLocks noChangeShapeType="1"/>
          </p:cNvSpPr>
          <p:nvPr/>
        </p:nvSpPr>
        <p:spPr bwMode="auto">
          <a:xfrm flipV="1">
            <a:off x="4953000" y="1905000"/>
            <a:ext cx="0" cy="3581400"/>
          </a:xfrm>
          <a:prstGeom prst="line">
            <a:avLst/>
          </a:prstGeom>
          <a:noFill/>
          <a:ln w="28575">
            <a:solidFill>
              <a:schemeClr val="accent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17151" name="Text Box 31"/>
          <p:cNvSpPr txBox="1">
            <a:spLocks noChangeArrowheads="1"/>
          </p:cNvSpPr>
          <p:nvPr/>
        </p:nvSpPr>
        <p:spPr bwMode="auto">
          <a:xfrm>
            <a:off x="1219200" y="1477963"/>
            <a:ext cx="811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LCL</a:t>
            </a:r>
          </a:p>
        </p:txBody>
      </p:sp>
      <p:sp>
        <p:nvSpPr>
          <p:cNvPr id="517152" name="Text Box 32"/>
          <p:cNvSpPr txBox="1">
            <a:spLocks noChangeArrowheads="1"/>
          </p:cNvSpPr>
          <p:nvPr/>
        </p:nvSpPr>
        <p:spPr bwMode="auto">
          <a:xfrm>
            <a:off x="7985125" y="1489075"/>
            <a:ext cx="828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UCL</a:t>
            </a:r>
          </a:p>
        </p:txBody>
      </p:sp>
      <p:sp>
        <p:nvSpPr>
          <p:cNvPr id="517153" name="Text Box 33"/>
          <p:cNvSpPr txBox="1">
            <a:spLocks noChangeArrowheads="1"/>
          </p:cNvSpPr>
          <p:nvPr/>
        </p:nvSpPr>
        <p:spPr bwMode="auto">
          <a:xfrm>
            <a:off x="4724400" y="1600200"/>
            <a:ext cx="2182813" cy="466725"/>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u="none" dirty="0">
                <a:solidFill>
                  <a:srgbClr val="FF3300"/>
                </a:solidFill>
                <a:latin typeface="Times New Roman" pitchFamily="18" charset="0"/>
              </a:rPr>
              <a:t>Center of Spec</a:t>
            </a:r>
            <a:r>
              <a:rPr lang="en-US" sz="2400" b="1" u="none" dirty="0">
                <a:solidFill>
                  <a:srgbClr val="FF0000"/>
                </a:solidFill>
                <a:latin typeface="Times New Roman" pitchFamily="18" charset="0"/>
              </a:rPr>
              <a:t>.</a:t>
            </a:r>
          </a:p>
        </p:txBody>
      </p:sp>
      <p:sp>
        <p:nvSpPr>
          <p:cNvPr id="517154" name="Text Box 34"/>
          <p:cNvSpPr txBox="1">
            <a:spLocks noChangeArrowheads="1"/>
          </p:cNvSpPr>
          <p:nvPr/>
        </p:nvSpPr>
        <p:spPr bwMode="auto">
          <a:xfrm>
            <a:off x="5638800" y="2261622"/>
            <a:ext cx="2667000" cy="2677656"/>
          </a:xfrm>
          <a:prstGeom prst="rect">
            <a:avLst/>
          </a:prstGeom>
          <a:solidFill>
            <a:srgbClr val="FFFF00"/>
          </a:solidFill>
          <a:ln w="9525">
            <a:solidFill>
              <a:schemeClr val="accent2"/>
            </a:solidFill>
            <a:miter lim="800000"/>
            <a:headEnd/>
            <a:tailEnd/>
          </a:ln>
          <a:effectLst/>
          <a:extLst/>
        </p:spPr>
        <p:txBody>
          <a:bodyPr wrap="square">
            <a:spAutoFit/>
          </a:bodyPr>
          <a:lstStyle/>
          <a:p>
            <a:pPr>
              <a:spcBef>
                <a:spcPct val="50000"/>
              </a:spcBef>
            </a:pPr>
            <a:r>
              <a:rPr lang="en-US" sz="1600" b="1" u="none" dirty="0">
                <a:solidFill>
                  <a:srgbClr val="002060"/>
                </a:solidFill>
                <a:latin typeface="Times New Roman" pitchFamily="18" charset="0"/>
              </a:rPr>
              <a:t>By putting the specification limits on the chart we can see the distribution is not centered, but all the data is within the specifications. </a:t>
            </a:r>
            <a:endParaRPr lang="en-US" sz="1600" b="1" u="none" dirty="0" smtClean="0">
              <a:solidFill>
                <a:srgbClr val="002060"/>
              </a:solidFill>
              <a:latin typeface="Times New Roman" pitchFamily="18" charset="0"/>
            </a:endParaRPr>
          </a:p>
          <a:p>
            <a:pPr marL="171450" indent="-171450">
              <a:spcBef>
                <a:spcPct val="50000"/>
              </a:spcBef>
              <a:buFont typeface="Arial" pitchFamily="34" charset="0"/>
              <a:buChar char="•"/>
            </a:pPr>
            <a:r>
              <a:rPr lang="en-US" sz="1600" b="1" u="none" dirty="0" smtClean="0">
                <a:solidFill>
                  <a:srgbClr val="002060"/>
                </a:solidFill>
                <a:latin typeface="Times New Roman" pitchFamily="18" charset="0"/>
              </a:rPr>
              <a:t>This </a:t>
            </a:r>
            <a:r>
              <a:rPr lang="en-US" sz="1600" b="1" u="none" dirty="0">
                <a:solidFill>
                  <a:srgbClr val="002060"/>
                </a:solidFill>
                <a:latin typeface="Times New Roman" pitchFamily="18" charset="0"/>
              </a:rPr>
              <a:t>Histogram is skewed to the left indicating it is not exactly normal and a </a:t>
            </a:r>
            <a:r>
              <a:rPr lang="en-US" sz="1600" b="1" u="none" dirty="0" smtClean="0">
                <a:solidFill>
                  <a:srgbClr val="002060"/>
                </a:solidFill>
                <a:latin typeface="Times New Roman" pitchFamily="18" charset="0"/>
              </a:rPr>
              <a:t>normality test </a:t>
            </a:r>
            <a:r>
              <a:rPr lang="en-US" sz="1600" b="1" u="none" dirty="0">
                <a:solidFill>
                  <a:srgbClr val="002060"/>
                </a:solidFill>
                <a:latin typeface="Times New Roman" pitchFamily="18" charset="0"/>
              </a:rPr>
              <a:t>should be conducted…</a:t>
            </a:r>
          </a:p>
        </p:txBody>
      </p:sp>
      <p:sp>
        <p:nvSpPr>
          <p:cNvPr id="2" name="Slide Number Placeholder 1"/>
          <p:cNvSpPr>
            <a:spLocks noGrp="1"/>
          </p:cNvSpPr>
          <p:nvPr>
            <p:ph type="sldNum" sz="quarter" idx="12"/>
          </p:nvPr>
        </p:nvSpPr>
        <p:spPr/>
        <p:txBody>
          <a:bodyPr/>
          <a:lstStyle/>
          <a:p>
            <a:fld id="{41C27B57-3FD6-4E0B-8BC9-61D24C358FE9}" type="slidenum">
              <a:rPr lang="en-US" smtClean="0"/>
              <a:t>40</a:t>
            </a:fld>
            <a:endParaRPr lang="en-US" dirty="0"/>
          </a:p>
        </p:txBody>
      </p:sp>
      <p:pic>
        <p:nvPicPr>
          <p:cNvPr id="36" name="Picture 3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07607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914400"/>
          </a:xfrm>
        </p:spPr>
        <p:txBody>
          <a:bodyPr>
            <a:normAutofit/>
          </a:bodyPr>
          <a:lstStyle/>
          <a:p>
            <a:pPr algn="l"/>
            <a:r>
              <a:rPr lang="en-US" sz="3600" dirty="0" smtClean="0">
                <a:solidFill>
                  <a:srgbClr val="002060"/>
                </a:solidFill>
              </a:rPr>
              <a:t>Histogram Patterns</a:t>
            </a:r>
            <a:endParaRPr lang="en-US" sz="3600" dirty="0">
              <a:solidFill>
                <a:srgbClr val="002060"/>
              </a:solidFill>
            </a:endParaRPr>
          </a:p>
        </p:txBody>
      </p:sp>
      <p:sp>
        <p:nvSpPr>
          <p:cNvPr id="2" name="Slide Number Placeholder 1"/>
          <p:cNvSpPr>
            <a:spLocks noGrp="1"/>
          </p:cNvSpPr>
          <p:nvPr>
            <p:ph type="sldNum" sz="quarter" idx="12"/>
          </p:nvPr>
        </p:nvSpPr>
        <p:spPr/>
        <p:txBody>
          <a:bodyPr/>
          <a:lstStyle/>
          <a:p>
            <a:fld id="{9E98DC9A-C720-41BB-AC0C-512E6DC6D562}" type="slidenum">
              <a:rPr lang="en-US" smtClean="0"/>
              <a:t>41</a:t>
            </a:fld>
            <a:endParaRPr lang="en-US" dirty="0"/>
          </a:p>
        </p:txBody>
      </p:sp>
      <p:graphicFrame>
        <p:nvGraphicFramePr>
          <p:cNvPr id="4" name="Table 3"/>
          <p:cNvGraphicFramePr>
            <a:graphicFrameLocks noGrp="1"/>
          </p:cNvGraphicFramePr>
          <p:nvPr>
            <p:extLst/>
          </p:nvPr>
        </p:nvGraphicFramePr>
        <p:xfrm>
          <a:off x="762000" y="838200"/>
          <a:ext cx="7391400" cy="5273040"/>
        </p:xfrm>
        <a:graphic>
          <a:graphicData uri="http://schemas.openxmlformats.org/drawingml/2006/table">
            <a:tbl>
              <a:tblPr firstRow="1" bandRow="1">
                <a:tableStyleId>{2D5ABB26-0587-4C30-8999-92F81FD0307C}</a:tableStyleId>
              </a:tblPr>
              <a:tblGrid>
                <a:gridCol w="2463800"/>
                <a:gridCol w="2463800"/>
                <a:gridCol w="2463800"/>
              </a:tblGrid>
              <a:tr h="381000">
                <a:tc>
                  <a:txBody>
                    <a:bodyPr/>
                    <a:lstStyle/>
                    <a:p>
                      <a:pPr algn="ctr"/>
                      <a:r>
                        <a:rPr lang="en-US" sz="20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Histogram Pattern</a:t>
                      </a:r>
                      <a:endParaRPr lang="en-US" sz="2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20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Symptom</a:t>
                      </a:r>
                      <a:endParaRPr lang="en-US" sz="2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20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Possible problem</a:t>
                      </a:r>
                      <a:endParaRPr lang="en-US" sz="2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Low With gaps</a:t>
                      </a:r>
                      <a:endParaRPr lang="en-US"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Bar range too narrow (check horizontal scale) or too few measurements (check </a:t>
                      </a:r>
                      <a:r>
                        <a:rPr lang="en-US" sz="1400" baseline="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vertical scale). </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High with few bars</a:t>
                      </a:r>
                      <a:endParaRPr lang="en-US"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Bar range too wide (check horizontal scale) or too few measurements (check </a:t>
                      </a:r>
                      <a:r>
                        <a:rPr lang="en-US" sz="1400" baseline="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vertical scale).</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800"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Right Skewed</a:t>
                      </a:r>
                    </a:p>
                    <a:p>
                      <a:pPr algn="ctr"/>
                      <a:r>
                        <a:rPr lang="en-US" sz="1400" b="1" dirty="0" smtClean="0">
                          <a:solidFill>
                            <a:srgbClr val="0070C0"/>
                          </a:solidFill>
                          <a:latin typeface="Times New Roman" pitchFamily="18" charset="0"/>
                          <a:cs typeface="Times New Roman" pitchFamily="18" charset="0"/>
                        </a:rPr>
                        <a:t>(Left Skewed is the reverse of the diagram)</a:t>
                      </a:r>
                      <a:endParaRPr lang="en-US" sz="1400"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Natural distribution (more variation in one direction) - often found item count or time distributions.</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Exponential</a:t>
                      </a:r>
                      <a:endParaRPr lang="en-US"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Distribution is not bell shaped (extreme skewed or truncated data) could be tail of a bell curve.</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Dual peaked (bimodal)</a:t>
                      </a:r>
                      <a:endParaRPr lang="en-US"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Measurement is of two process (very common i.e., data from</a:t>
                      </a:r>
                      <a:r>
                        <a:rPr lang="en-US" sz="1400" baseline="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two time periods or process change in mid stream</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bl>
          </a:graphicData>
        </a:graphic>
      </p:graphicFrame>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00" y="1295400"/>
            <a:ext cx="1790700" cy="843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2500" y="2286000"/>
            <a:ext cx="1409700" cy="844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2500" y="3276600"/>
            <a:ext cx="2050328"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52500" y="4190999"/>
            <a:ext cx="2050328" cy="909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3247" y="5181600"/>
            <a:ext cx="2049581" cy="86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descr="C:\Users\Hughes\AppData\Local\Microsoft\Windows\Temporary Internet Files\Content.IE5\XE0VO39W\MC900187587[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8441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914400"/>
          </a:xfrm>
        </p:spPr>
        <p:txBody>
          <a:bodyPr>
            <a:normAutofit/>
          </a:bodyPr>
          <a:lstStyle/>
          <a:p>
            <a:pPr algn="l"/>
            <a:r>
              <a:rPr lang="en-US" sz="3600" dirty="0" smtClean="0">
                <a:solidFill>
                  <a:srgbClr val="002060"/>
                </a:solidFill>
              </a:rPr>
              <a:t>Histogram Patterns</a:t>
            </a:r>
            <a:endParaRPr lang="en-US" sz="3600" dirty="0">
              <a:solidFill>
                <a:srgbClr val="002060"/>
              </a:solidFill>
            </a:endParaRPr>
          </a:p>
        </p:txBody>
      </p:sp>
      <p:sp>
        <p:nvSpPr>
          <p:cNvPr id="2" name="Slide Number Placeholder 1"/>
          <p:cNvSpPr>
            <a:spLocks noGrp="1"/>
          </p:cNvSpPr>
          <p:nvPr>
            <p:ph type="sldNum" sz="quarter" idx="12"/>
          </p:nvPr>
        </p:nvSpPr>
        <p:spPr/>
        <p:txBody>
          <a:bodyPr/>
          <a:lstStyle/>
          <a:p>
            <a:fld id="{9E98DC9A-C720-41BB-AC0C-512E6DC6D562}" type="slidenum">
              <a:rPr lang="en-US" smtClean="0"/>
              <a:t>42</a:t>
            </a:fld>
            <a:endParaRPr lang="en-US" dirty="0"/>
          </a:p>
        </p:txBody>
      </p:sp>
      <p:graphicFrame>
        <p:nvGraphicFramePr>
          <p:cNvPr id="4" name="Table 3"/>
          <p:cNvGraphicFramePr>
            <a:graphicFrameLocks noGrp="1"/>
          </p:cNvGraphicFramePr>
          <p:nvPr>
            <p:extLst/>
          </p:nvPr>
        </p:nvGraphicFramePr>
        <p:xfrm>
          <a:off x="762000" y="838200"/>
          <a:ext cx="7391400" cy="5257800"/>
        </p:xfrm>
        <a:graphic>
          <a:graphicData uri="http://schemas.openxmlformats.org/drawingml/2006/table">
            <a:tbl>
              <a:tblPr firstRow="1" bandRow="1">
                <a:tableStyleId>{2D5ABB26-0587-4C30-8999-92F81FD0307C}</a:tableStyleId>
              </a:tblPr>
              <a:tblGrid>
                <a:gridCol w="2463800"/>
                <a:gridCol w="2463800"/>
                <a:gridCol w="2463800"/>
              </a:tblGrid>
              <a:tr h="381000">
                <a:tc>
                  <a:txBody>
                    <a:bodyPr/>
                    <a:lstStyle/>
                    <a:p>
                      <a:pPr algn="ctr"/>
                      <a:r>
                        <a:rPr lang="en-US"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Histogram Pattern</a:t>
                      </a:r>
                      <a:endParaRPr lang="en-US"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Symptom</a:t>
                      </a:r>
                      <a:endParaRPr lang="en-US"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Possible problem</a:t>
                      </a:r>
                      <a:endParaRPr lang="en-US"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b="1" dirty="0" smtClean="0">
                        <a:solidFill>
                          <a:srgbClr val="0070C0"/>
                        </a:solidFill>
                        <a:latin typeface="Times New Roman" pitchFamily="18" charset="0"/>
                        <a:cs typeface="Times New Roman" pitchFamily="18" charset="0"/>
                      </a:endParaRPr>
                    </a:p>
                    <a:p>
                      <a:pPr algn="ctr"/>
                      <a:r>
                        <a:rPr lang="en-US" b="1" dirty="0" smtClean="0">
                          <a:solidFill>
                            <a:srgbClr val="0070C0"/>
                          </a:solidFill>
                          <a:latin typeface="Times New Roman" pitchFamily="18" charset="0"/>
                          <a:cs typeface="Times New Roman" pitchFamily="18" charset="0"/>
                        </a:rPr>
                        <a:t>Isolated-peaked</a:t>
                      </a:r>
                      <a:endParaRPr lang="en-US"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rPr>
                        <a:t>Two processes being measured (definitely separated isolated peaks)</a:t>
                      </a:r>
                      <a:endParaRPr lang="en-US" sz="1400" dirty="0">
                        <a:solidFill>
                          <a:srgbClr val="FF0000"/>
                        </a:solidFill>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400" b="1" dirty="0" smtClean="0">
                        <a:solidFill>
                          <a:srgbClr val="0070C0"/>
                        </a:solidFill>
                        <a:latin typeface="Times New Roman" pitchFamily="18" charset="0"/>
                        <a:cs typeface="Times New Roman" pitchFamily="18" charset="0"/>
                      </a:endParaRPr>
                    </a:p>
                    <a:p>
                      <a:pPr algn="ctr"/>
                      <a:r>
                        <a:rPr lang="en-US" sz="1400" b="1" dirty="0" smtClean="0">
                          <a:solidFill>
                            <a:srgbClr val="0070C0"/>
                          </a:solidFill>
                          <a:latin typeface="Times New Roman" pitchFamily="18" charset="0"/>
                          <a:cs typeface="Times New Roman" pitchFamily="18" charset="0"/>
                        </a:rPr>
                        <a:t>Combed </a:t>
                      </a:r>
                    </a:p>
                    <a:p>
                      <a:pPr algn="ctr"/>
                      <a:r>
                        <a:rPr lang="en-US" sz="1400" b="1" dirty="0" smtClean="0">
                          <a:solidFill>
                            <a:srgbClr val="0070C0"/>
                          </a:solidFill>
                          <a:latin typeface="Times New Roman" pitchFamily="18" charset="0"/>
                          <a:cs typeface="Times New Roman" pitchFamily="18" charset="0"/>
                        </a:rPr>
                        <a:t>(or cog-toothed)</a:t>
                      </a:r>
                      <a:endParaRPr lang="en-US" sz="1400"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Faulty measurement, rounding error or version of  plateau distribution </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400" b="1" dirty="0" smtClean="0">
                        <a:solidFill>
                          <a:srgbClr val="0070C0"/>
                        </a:solidFill>
                        <a:latin typeface="Times New Roman" pitchFamily="18" charset="0"/>
                        <a:cs typeface="Times New Roman" pitchFamily="18" charset="0"/>
                      </a:endParaRPr>
                    </a:p>
                    <a:p>
                      <a:pPr algn="ctr"/>
                      <a:r>
                        <a:rPr lang="en-US" sz="1400" b="1" dirty="0" smtClean="0">
                          <a:solidFill>
                            <a:srgbClr val="0070C0"/>
                          </a:solidFill>
                          <a:latin typeface="Times New Roman" pitchFamily="18" charset="0"/>
                          <a:cs typeface="Times New Roman" pitchFamily="18" charset="0"/>
                        </a:rPr>
                        <a:t>Plateau </a:t>
                      </a:r>
                      <a:endParaRPr lang="en-US" sz="1400"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Combination</a:t>
                      </a:r>
                      <a:r>
                        <a:rPr lang="en-US" sz="1400" baseline="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of multiple bell shaped curve. Extreme version of bimodal distribution or faulty process</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400" b="1" dirty="0" smtClean="0">
                        <a:solidFill>
                          <a:srgbClr val="0070C0"/>
                        </a:solidFill>
                        <a:latin typeface="Times New Roman" pitchFamily="18" charset="0"/>
                        <a:cs typeface="Times New Roman" pitchFamily="18" charset="0"/>
                      </a:endParaRPr>
                    </a:p>
                    <a:p>
                      <a:pPr algn="ctr"/>
                      <a:r>
                        <a:rPr lang="en-US" sz="1400" b="1" dirty="0" smtClean="0">
                          <a:solidFill>
                            <a:srgbClr val="0070C0"/>
                          </a:solidFill>
                          <a:latin typeface="Times New Roman" pitchFamily="18" charset="0"/>
                          <a:cs typeface="Times New Roman" pitchFamily="18" charset="0"/>
                        </a:rPr>
                        <a:t>Edge peaked</a:t>
                      </a:r>
                      <a:endParaRPr lang="en-US" sz="1400"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Modified data often cause by shifting out of spec  limit data back into spec. limits</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97536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400" b="1" dirty="0" smtClean="0">
                        <a:solidFill>
                          <a:srgbClr val="0070C0"/>
                        </a:solidFill>
                        <a:latin typeface="Times New Roman" pitchFamily="18" charset="0"/>
                        <a:cs typeface="Times New Roman" pitchFamily="18" charset="0"/>
                      </a:endParaRPr>
                    </a:p>
                    <a:p>
                      <a:pPr algn="ctr"/>
                      <a:r>
                        <a:rPr lang="en-US" sz="1400" b="1" dirty="0" smtClean="0">
                          <a:solidFill>
                            <a:srgbClr val="0070C0"/>
                          </a:solidFill>
                          <a:latin typeface="Times New Roman" pitchFamily="18" charset="0"/>
                          <a:cs typeface="Times New Roman" pitchFamily="18" charset="0"/>
                        </a:rPr>
                        <a:t>Truncated </a:t>
                      </a:r>
                      <a:endParaRPr lang="en-US" sz="1400" b="1" dirty="0">
                        <a:solidFill>
                          <a:srgbClr val="0070C0"/>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Incomplete</a:t>
                      </a:r>
                      <a:r>
                        <a:rPr lang="en-US" sz="1400" baseline="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reported data or after inspection has rejected out of spec product.</a:t>
                      </a:r>
                      <a:endParaRPr lang="en-US" sz="1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bl>
          </a:graphicData>
        </a:graphic>
      </p:graphicFrame>
      <p:pic>
        <p:nvPicPr>
          <p:cNvPr id="11"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8157" y="1295400"/>
            <a:ext cx="183408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8157" y="2286000"/>
            <a:ext cx="1832781"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8156" y="3200399"/>
            <a:ext cx="1606443" cy="900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156" y="4191000"/>
            <a:ext cx="1530244" cy="86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08157" y="5181600"/>
            <a:ext cx="1530243" cy="852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C:\Users\Hughes\AppData\Local\Microsoft\Windows\Temporary Internet Files\Content.IE5\XE0VO39W\MC900187587[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73714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Minitab Boxplot Tutorial</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851" y="1837730"/>
            <a:ext cx="813646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9E98DC9A-C720-41BB-AC0C-512E6DC6D562}" type="slidenum">
              <a:rPr lang="en-US" smtClean="0"/>
              <a:t>43</a:t>
            </a:fld>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904875"/>
            <a:ext cx="8136468" cy="923330"/>
          </a:xfrm>
          <a:prstGeom prst="rect">
            <a:avLst/>
          </a:prstGeom>
          <a:noFill/>
        </p:spPr>
        <p:txBody>
          <a:bodyPr wrap="square" rtlCol="0">
            <a:spAutoFit/>
          </a:bodyPr>
          <a:lstStyle/>
          <a:p>
            <a:r>
              <a:rPr lang="en-US"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Boxplots , like Histograms, provide a graphic summary of the pattern of variation in a set of data. It is especially useful when working with small data sets  &amp; when comparing many different distributions.  </a:t>
            </a:r>
            <a:r>
              <a:rPr lang="en-US"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(Juran page 393)</a:t>
            </a:r>
            <a:endParaRPr lang="en-US"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7"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29600" y="146984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04535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2719" y="0"/>
            <a:ext cx="8229600" cy="990600"/>
          </a:xfrm>
        </p:spPr>
        <p:txBody>
          <a:bodyPr/>
          <a:lstStyle/>
          <a:p>
            <a:pPr algn="l"/>
            <a:r>
              <a:rPr lang="en-US" dirty="0">
                <a:solidFill>
                  <a:srgbClr val="002060"/>
                </a:solidFill>
                <a:latin typeface="Times New Roman" panose="02020603050405020304" pitchFamily="18" charset="0"/>
                <a:cs typeface="Times New Roman" panose="02020603050405020304" pitchFamily="18" charset="0"/>
              </a:rPr>
              <a:t>Minitab Boxplot Tutorial</a:t>
            </a:r>
            <a:endParaRPr lang="en-US" dirty="0">
              <a:latin typeface="Times New Roman" panose="02020603050405020304" pitchFamily="18" charset="0"/>
              <a:cs typeface="Times New Roman" panose="02020603050405020304" pitchFamily="18" charset="0"/>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05000"/>
            <a:ext cx="7924799" cy="4496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E98DC9A-C720-41BB-AC0C-512E6DC6D562}" type="slidenum">
              <a:rPr lang="en-US" smtClean="0"/>
              <a:t>44</a:t>
            </a:fld>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6341" y="857250"/>
            <a:ext cx="8088059" cy="923330"/>
          </a:xfrm>
          <a:prstGeom prst="rect">
            <a:avLst/>
          </a:prstGeom>
          <a:noFill/>
        </p:spPr>
        <p:txBody>
          <a:bodyPr wrap="square" rtlCol="0">
            <a:spAutoFit/>
          </a:bodyPr>
          <a:lstStyle/>
          <a:p>
            <a:r>
              <a:rPr lang="en-US"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The output of the Boxplot is a graphic , 5 number summary of variation in a data set, summarized as shown below. The </a:t>
            </a:r>
            <a:r>
              <a:rPr lang="en-US"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B</a:t>
            </a:r>
            <a:r>
              <a:rPr lang="en-US"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oxplot is used to show the variation in a data set or  compare variation among groups</a:t>
            </a:r>
            <a:r>
              <a:rPr lang="en-US"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…(Juran page 549-550)</a:t>
            </a:r>
            <a:endParaRPr lang="en-US" i="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6"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7444" y="2362200"/>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94070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a:solidFill>
                  <a:srgbClr val="002060"/>
                </a:solidFill>
                <a:latin typeface="Times New Roman" panose="02020603050405020304" pitchFamily="18" charset="0"/>
                <a:cs typeface="Times New Roman" panose="02020603050405020304" pitchFamily="18" charset="0"/>
              </a:rPr>
              <a:t>Minitab Boxplot Tutorial</a:t>
            </a:r>
            <a:endParaRPr lang="en-US"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767" y="1376363"/>
            <a:ext cx="8834381" cy="464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E98DC9A-C720-41BB-AC0C-512E6DC6D562}" type="slidenum">
              <a:rPr lang="en-US" smtClean="0"/>
              <a:t>45</a:t>
            </a:fld>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7200" y="4038600"/>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0074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086600" cy="1143000"/>
          </a:xfrm>
        </p:spPr>
        <p:txBody>
          <a:bodyPr>
            <a:normAutofit/>
          </a:bodyPr>
          <a:lstStyle/>
          <a:p>
            <a:pPr algn="l"/>
            <a:r>
              <a:rPr lang="en-US" dirty="0">
                <a:solidFill>
                  <a:srgbClr val="002060"/>
                </a:solidFill>
                <a:latin typeface="Times New Roman" panose="02020603050405020304" pitchFamily="18" charset="0"/>
                <a:cs typeface="Times New Roman" panose="02020603050405020304" pitchFamily="18" charset="0"/>
              </a:rPr>
              <a:t>Minitab Boxplot Tutorial</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E98DC9A-C720-41BB-AC0C-512E6DC6D562}" type="slidenum">
              <a:rPr lang="en-US" smtClean="0"/>
              <a:t>46</a:t>
            </a:fld>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676400"/>
            <a:ext cx="86296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C:\Users\Hughes\AppData\Local\Microsoft\Windows\Temporary Internet Files\Content.IE5\XE0VO39W\MC90018758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1965" y="2057400"/>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03173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4825" y="1669196"/>
            <a:ext cx="4648199" cy="346390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457200" y="19050"/>
            <a:ext cx="8229600" cy="97155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Minitab Boxplot</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E98DC9A-C720-41BB-AC0C-512E6DC6D562}" type="slidenum">
              <a:rPr lang="en-US" smtClean="0"/>
              <a:t>47</a:t>
            </a:fld>
            <a:endParaRPr lang="en-US"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5016" y="838199"/>
            <a:ext cx="7467600" cy="830997"/>
          </a:xfrm>
          <a:prstGeom prst="rect">
            <a:avLst/>
          </a:prstGeom>
          <a:noFill/>
        </p:spPr>
        <p:txBody>
          <a:bodyPr wrap="square" rtlCol="0">
            <a:spAutoFit/>
          </a:bodyPr>
          <a:lstStyle/>
          <a:p>
            <a:r>
              <a:rPr lang="en-US" sz="2400" b="1" dirty="0" smtClean="0">
                <a:solidFill>
                  <a:srgbClr val="002060"/>
                </a:solidFill>
                <a:latin typeface="Times New Roman" pitchFamily="18" charset="0"/>
                <a:cs typeface="Times New Roman" pitchFamily="18" charset="0"/>
              </a:rPr>
              <a:t>We use Boxplots (called box &amp; </a:t>
            </a:r>
            <a:r>
              <a:rPr lang="en-US" sz="2400" b="1" dirty="0">
                <a:solidFill>
                  <a:srgbClr val="002060"/>
                </a:solidFill>
                <a:latin typeface="Times New Roman" pitchFamily="18" charset="0"/>
                <a:cs typeface="Times New Roman" pitchFamily="18" charset="0"/>
              </a:rPr>
              <a:t>w</a:t>
            </a:r>
            <a:r>
              <a:rPr lang="en-US" sz="2400" b="1" dirty="0" smtClean="0">
                <a:solidFill>
                  <a:srgbClr val="002060"/>
                </a:solidFill>
                <a:latin typeface="Times New Roman" pitchFamily="18" charset="0"/>
                <a:cs typeface="Times New Roman" pitchFamily="18" charset="0"/>
              </a:rPr>
              <a:t>hisker plots) to assess &amp; compare sample distributions</a:t>
            </a:r>
            <a:r>
              <a:rPr lang="en-US" sz="2400" dirty="0" smtClean="0">
                <a:solidFill>
                  <a:srgbClr val="002060"/>
                </a:solidFill>
                <a:latin typeface="Times New Roman" pitchFamily="18" charset="0"/>
                <a:cs typeface="Times New Roman" pitchFamily="18" charset="0"/>
              </a:rPr>
              <a:t>.</a:t>
            </a:r>
            <a:endParaRPr lang="en-US" sz="2400" dirty="0">
              <a:solidFill>
                <a:srgbClr val="002060"/>
              </a:solidFill>
              <a:latin typeface="Times New Roman" pitchFamily="18" charset="0"/>
              <a:cs typeface="Times New Roman" pitchFamily="18" charset="0"/>
            </a:endParaRPr>
          </a:p>
        </p:txBody>
      </p:sp>
      <p:sp>
        <p:nvSpPr>
          <p:cNvPr id="5" name="TextBox 4"/>
          <p:cNvSpPr txBox="1"/>
          <p:nvPr/>
        </p:nvSpPr>
        <p:spPr>
          <a:xfrm>
            <a:off x="161923" y="2913965"/>
            <a:ext cx="3803134" cy="646331"/>
          </a:xfrm>
          <a:prstGeom prst="rect">
            <a:avLst/>
          </a:prstGeom>
          <a:noFill/>
        </p:spPr>
        <p:txBody>
          <a:bodyPr wrap="square" rtlCol="0">
            <a:spAutoFit/>
          </a:bodyPr>
          <a:lstStyle/>
          <a:p>
            <a:r>
              <a:rPr lang="en-US" dirty="0" smtClean="0">
                <a:solidFill>
                  <a:srgbClr val="002060"/>
                </a:solidFill>
                <a:effectLst>
                  <a:outerShdw blurRad="38100" dist="38100" dir="2700000" algn="tl">
                    <a:srgbClr val="000000">
                      <a:alpha val="43137"/>
                    </a:srgbClr>
                  </a:outerShdw>
                </a:effectLst>
              </a:rPr>
              <a:t>This figure illustrates the components of a default Boxplot</a:t>
            </a:r>
            <a:endParaRPr lang="en-US" dirty="0">
              <a:solidFill>
                <a:srgbClr val="002060"/>
              </a:solidFill>
              <a:effectLst>
                <a:outerShdw blurRad="38100" dist="38100" dir="2700000" algn="tl">
                  <a:srgbClr val="000000">
                    <a:alpha val="43137"/>
                  </a:srgbClr>
                </a:outerShdw>
              </a:effectLst>
            </a:endParaRPr>
          </a:p>
        </p:txBody>
      </p:sp>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498" y="3807788"/>
            <a:ext cx="6477001" cy="2913172"/>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89497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6551" y="1143000"/>
            <a:ext cx="5024573" cy="5058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356519" y="0"/>
            <a:ext cx="3886200" cy="1143000"/>
          </a:xfrm>
        </p:spPr>
        <p:txBody>
          <a:bodyPr>
            <a:normAutofit/>
          </a:bodyPr>
          <a:lstStyle/>
          <a:p>
            <a:pPr algn="l"/>
            <a:r>
              <a:rPr lang="en-US" sz="3600" dirty="0" smtClean="0">
                <a:solidFill>
                  <a:srgbClr val="002060"/>
                </a:solidFill>
                <a:latin typeface="Times New Roman" panose="02020603050405020304" pitchFamily="18" charset="0"/>
                <a:cs typeface="Times New Roman" panose="02020603050405020304" pitchFamily="18" charset="0"/>
              </a:rPr>
              <a:t>Minitab 15 Box Plot</a:t>
            </a:r>
            <a:endParaRPr lang="en-US" sz="3600" dirty="0">
              <a:solidFill>
                <a:srgbClr val="002060"/>
              </a:solidFill>
              <a:latin typeface="Times New Roman" panose="02020603050405020304" pitchFamily="18" charset="0"/>
              <a:cs typeface="Times New Roman" panose="02020603050405020304" pitchFamily="18" charset="0"/>
            </a:endParaRP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1000" y="1066800"/>
            <a:ext cx="3254378" cy="2308324"/>
          </a:xfrm>
          <a:prstGeom prst="rect">
            <a:avLst/>
          </a:prstGeom>
          <a:noFill/>
        </p:spPr>
        <p:txBody>
          <a:bodyPr wrap="square" rtlCol="0">
            <a:spAutoFit/>
          </a:bodyPr>
          <a:lstStyle/>
          <a:p>
            <a:r>
              <a:rPr lang="en-US" sz="16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You want to assess the durability of four experimental carpet products. Samples of the carpet products are placed in four homes and you measure the durability after 60 days. Create a boxplot with median labels and color-coded boxes to examine the distribution of durability for each carpet product</a:t>
            </a:r>
            <a:r>
              <a:rPr lang="en-US" sz="1600" b="1" dirty="0" smtClean="0">
                <a:solidFill>
                  <a:srgbClr val="002060"/>
                </a:solidFill>
                <a:latin typeface="Times New Roman" pitchFamily="18" charset="0"/>
                <a:cs typeface="Times New Roman" pitchFamily="18" charset="0"/>
              </a:rPr>
              <a:t>.</a:t>
            </a:r>
            <a:endParaRPr lang="en-US" sz="1600" b="1" dirty="0">
              <a:solidFill>
                <a:srgbClr val="002060"/>
              </a:solidFill>
              <a:latin typeface="Times New Roman" pitchFamily="18" charset="0"/>
              <a:cs typeface="Times New Roman" pitchFamily="18" charset="0"/>
            </a:endParaRPr>
          </a:p>
        </p:txBody>
      </p:sp>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399" y="3563406"/>
            <a:ext cx="248602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9E98DC9A-C720-41BB-AC0C-512E6DC6D562}" type="slidenum">
              <a:rPr lang="en-US" smtClean="0"/>
              <a:t>48</a:t>
            </a:fld>
            <a:endParaRPr lang="en-US" dirty="0"/>
          </a:p>
        </p:txBody>
      </p:sp>
    </p:spTree>
    <p:extLst>
      <p:ext uri="{BB962C8B-B14F-4D97-AF65-F5344CB8AC3E}">
        <p14:creationId xmlns:p14="http://schemas.microsoft.com/office/powerpoint/2010/main" val="42069318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078982"/>
            <a:ext cx="6991952" cy="5033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962400"/>
            <a:ext cx="2121962" cy="223578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457200" y="28575"/>
            <a:ext cx="8229600" cy="1143000"/>
          </a:xfrm>
        </p:spPr>
        <p:txBody>
          <a:bodyPr/>
          <a:lstStyle/>
          <a:p>
            <a:pPr algn="l"/>
            <a:r>
              <a:rPr lang="en-US" dirty="0" smtClean="0">
                <a:solidFill>
                  <a:srgbClr val="002060"/>
                </a:solidFill>
                <a:latin typeface="Times New Roman" panose="02020603050405020304" pitchFamily="18" charset="0"/>
                <a:cs typeface="Times New Roman" panose="02020603050405020304" pitchFamily="18" charset="0"/>
              </a:rPr>
              <a:t>Minitab Boxplot with Whiskers </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9E98DC9A-C720-41BB-AC0C-512E6DC6D562}" type="slidenum">
              <a:rPr lang="en-US" smtClean="0"/>
              <a:t>49</a:t>
            </a:fld>
            <a:endParaRPr lang="en-US" dirty="0"/>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0496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1691" y="365126"/>
            <a:ext cx="8023659" cy="1325563"/>
          </a:xfrm>
        </p:spPr>
        <p:txBody>
          <a:bodyPr/>
          <a:lstStyle/>
          <a:p>
            <a:r>
              <a:rPr lang="en-US" dirty="0" smtClean="0">
                <a:latin typeface="Times New Roman" panose="02020603050405020304" pitchFamily="18" charset="0"/>
                <a:cs typeface="Times New Roman" panose="02020603050405020304" pitchFamily="18" charset="0"/>
              </a:rPr>
              <a:t>Check Sheet Troubleshooting</a:t>
            </a:r>
            <a:endParaRPr lang="en-US" dirty="0">
              <a:latin typeface="Times New Roman" panose="02020603050405020304" pitchFamily="18" charset="0"/>
              <a:cs typeface="Times New Roman" panose="02020603050405020304" pitchFamily="18" charset="0"/>
            </a:endParaRP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1D242085-BE55-4E08-A784-6A7BCC696146}" type="slidenum">
              <a:rPr lang="en-US" smtClean="0"/>
              <a:t>5</a:t>
            </a:fld>
            <a:endParaRPr lang="en-US" dirty="0"/>
          </a:p>
        </p:txBody>
      </p:sp>
      <p:sp>
        <p:nvSpPr>
          <p:cNvPr id="3" name="TextBox 2"/>
          <p:cNvSpPr txBox="1"/>
          <p:nvPr/>
        </p:nvSpPr>
        <p:spPr>
          <a:xfrm>
            <a:off x="491691" y="1498333"/>
            <a:ext cx="8077200" cy="923330"/>
          </a:xfrm>
          <a:prstGeom prst="rect">
            <a:avLst/>
          </a:prstGeom>
          <a:noFill/>
        </p:spPr>
        <p:txBody>
          <a:bodyPr wrap="square" rtlCol="0">
            <a:spAutoFit/>
          </a:bodyPr>
          <a:lstStyle/>
          <a:p>
            <a:r>
              <a:rPr lang="en-US" dirty="0" smtClean="0">
                <a:latin typeface="Times New Roman" pitchFamily="18" charset="0"/>
                <a:cs typeface="Times New Roman" pitchFamily="18" charset="0"/>
              </a:rPr>
              <a:t>A manufacture of oven doors had a problem with dents and scratches so the made a drawing of a door and asked inspectors to put an S in the location found on the drawing for every scratch seen and a D at any dent location seen…</a:t>
            </a:r>
            <a:endParaRPr lang="en-US" dirty="0">
              <a:latin typeface="Times New Roman" pitchFamily="18" charset="0"/>
              <a:cs typeface="Times New Roman" pitchFamily="18" charset="0"/>
            </a:endParaRPr>
          </a:p>
        </p:txBody>
      </p:sp>
      <p:sp>
        <p:nvSpPr>
          <p:cNvPr id="6" name="Rectangle 5"/>
          <p:cNvSpPr/>
          <p:nvPr/>
        </p:nvSpPr>
        <p:spPr>
          <a:xfrm>
            <a:off x="914400" y="2819400"/>
            <a:ext cx="3733800" cy="286232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1600200" y="3886200"/>
            <a:ext cx="2286000" cy="1219200"/>
          </a:xfrm>
          <a:prstGeom prst="roundRect">
            <a:avLst/>
          </a:prstGeom>
          <a:solidFill>
            <a:schemeClr val="tx1">
              <a:lumMod val="50000"/>
              <a:lumOff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8" name="Rectangle 7"/>
          <p:cNvSpPr/>
          <p:nvPr/>
        </p:nvSpPr>
        <p:spPr>
          <a:xfrm>
            <a:off x="1295400" y="3124200"/>
            <a:ext cx="2819400" cy="76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9" name="TextBox 8"/>
          <p:cNvSpPr txBox="1"/>
          <p:nvPr/>
        </p:nvSpPr>
        <p:spPr>
          <a:xfrm>
            <a:off x="1066800" y="5105400"/>
            <a:ext cx="304800" cy="369332"/>
          </a:xfrm>
          <a:prstGeom prst="rect">
            <a:avLst/>
          </a:prstGeom>
          <a:noFill/>
        </p:spPr>
        <p:txBody>
          <a:bodyPr wrap="square" rtlCol="0">
            <a:spAutoFit/>
          </a:bodyPr>
          <a:lstStyle/>
          <a:p>
            <a:r>
              <a:rPr lang="en-US" dirty="0" smtClean="0"/>
              <a:t>S</a:t>
            </a:r>
            <a:endParaRPr lang="en-US" dirty="0"/>
          </a:p>
        </p:txBody>
      </p:sp>
      <p:sp>
        <p:nvSpPr>
          <p:cNvPr id="10" name="TextBox 9"/>
          <p:cNvSpPr txBox="1"/>
          <p:nvPr/>
        </p:nvSpPr>
        <p:spPr>
          <a:xfrm>
            <a:off x="1219200" y="5257800"/>
            <a:ext cx="304800" cy="369332"/>
          </a:xfrm>
          <a:prstGeom prst="rect">
            <a:avLst/>
          </a:prstGeom>
          <a:noFill/>
        </p:spPr>
        <p:txBody>
          <a:bodyPr wrap="square" rtlCol="0">
            <a:spAutoFit/>
          </a:bodyPr>
          <a:lstStyle/>
          <a:p>
            <a:r>
              <a:rPr lang="en-US" dirty="0" smtClean="0"/>
              <a:t>S</a:t>
            </a:r>
            <a:endParaRPr lang="en-US" dirty="0"/>
          </a:p>
        </p:txBody>
      </p:sp>
      <p:sp>
        <p:nvSpPr>
          <p:cNvPr id="11" name="TextBox 10"/>
          <p:cNvSpPr txBox="1"/>
          <p:nvPr/>
        </p:nvSpPr>
        <p:spPr>
          <a:xfrm>
            <a:off x="1219200" y="5102812"/>
            <a:ext cx="304800" cy="369332"/>
          </a:xfrm>
          <a:prstGeom prst="rect">
            <a:avLst/>
          </a:prstGeom>
          <a:noFill/>
        </p:spPr>
        <p:txBody>
          <a:bodyPr wrap="square" rtlCol="0">
            <a:spAutoFit/>
          </a:bodyPr>
          <a:lstStyle/>
          <a:p>
            <a:r>
              <a:rPr lang="en-US" dirty="0" smtClean="0"/>
              <a:t>S</a:t>
            </a:r>
            <a:endParaRPr lang="en-US" dirty="0"/>
          </a:p>
        </p:txBody>
      </p:sp>
      <p:sp>
        <p:nvSpPr>
          <p:cNvPr id="12" name="TextBox 11"/>
          <p:cNvSpPr txBox="1"/>
          <p:nvPr/>
        </p:nvSpPr>
        <p:spPr>
          <a:xfrm>
            <a:off x="1321869" y="5192466"/>
            <a:ext cx="304800" cy="369332"/>
          </a:xfrm>
          <a:prstGeom prst="rect">
            <a:avLst/>
          </a:prstGeom>
          <a:noFill/>
        </p:spPr>
        <p:txBody>
          <a:bodyPr wrap="square" rtlCol="0">
            <a:spAutoFit/>
          </a:bodyPr>
          <a:lstStyle/>
          <a:p>
            <a:r>
              <a:rPr lang="en-US" dirty="0" smtClean="0"/>
              <a:t>S</a:t>
            </a:r>
            <a:endParaRPr lang="en-US" dirty="0"/>
          </a:p>
        </p:txBody>
      </p:sp>
      <p:sp>
        <p:nvSpPr>
          <p:cNvPr id="13" name="TextBox 12"/>
          <p:cNvSpPr txBox="1"/>
          <p:nvPr/>
        </p:nvSpPr>
        <p:spPr>
          <a:xfrm>
            <a:off x="1065998" y="4956829"/>
            <a:ext cx="304800" cy="369332"/>
          </a:xfrm>
          <a:prstGeom prst="rect">
            <a:avLst/>
          </a:prstGeom>
          <a:noFill/>
        </p:spPr>
        <p:txBody>
          <a:bodyPr wrap="square" rtlCol="0">
            <a:spAutoFit/>
          </a:bodyPr>
          <a:lstStyle/>
          <a:p>
            <a:r>
              <a:rPr lang="en-US" dirty="0" smtClean="0"/>
              <a:t>S</a:t>
            </a:r>
            <a:endParaRPr lang="en-US" dirty="0"/>
          </a:p>
        </p:txBody>
      </p:sp>
      <p:sp>
        <p:nvSpPr>
          <p:cNvPr id="14" name="TextBox 13"/>
          <p:cNvSpPr txBox="1"/>
          <p:nvPr/>
        </p:nvSpPr>
        <p:spPr>
          <a:xfrm>
            <a:off x="1169469" y="4888468"/>
            <a:ext cx="304800" cy="369332"/>
          </a:xfrm>
          <a:prstGeom prst="rect">
            <a:avLst/>
          </a:prstGeom>
          <a:noFill/>
        </p:spPr>
        <p:txBody>
          <a:bodyPr wrap="square" rtlCol="0">
            <a:spAutoFit/>
          </a:bodyPr>
          <a:lstStyle/>
          <a:p>
            <a:r>
              <a:rPr lang="en-US" dirty="0" smtClean="0"/>
              <a:t>S</a:t>
            </a:r>
            <a:endParaRPr lang="en-US" dirty="0"/>
          </a:p>
        </p:txBody>
      </p:sp>
      <p:sp>
        <p:nvSpPr>
          <p:cNvPr id="15" name="TextBox 14"/>
          <p:cNvSpPr txBox="1"/>
          <p:nvPr/>
        </p:nvSpPr>
        <p:spPr>
          <a:xfrm>
            <a:off x="1309838" y="4931964"/>
            <a:ext cx="304800" cy="369332"/>
          </a:xfrm>
          <a:prstGeom prst="rect">
            <a:avLst/>
          </a:prstGeom>
          <a:noFill/>
        </p:spPr>
        <p:txBody>
          <a:bodyPr wrap="square" rtlCol="0">
            <a:spAutoFit/>
          </a:bodyPr>
          <a:lstStyle/>
          <a:p>
            <a:r>
              <a:rPr lang="en-US" dirty="0" smtClean="0"/>
              <a:t>S</a:t>
            </a:r>
            <a:endParaRPr lang="en-US" dirty="0"/>
          </a:p>
        </p:txBody>
      </p:sp>
      <p:sp>
        <p:nvSpPr>
          <p:cNvPr id="16" name="TextBox 15"/>
          <p:cNvSpPr txBox="1"/>
          <p:nvPr/>
        </p:nvSpPr>
        <p:spPr>
          <a:xfrm>
            <a:off x="996215" y="5073134"/>
            <a:ext cx="304800" cy="369332"/>
          </a:xfrm>
          <a:prstGeom prst="rect">
            <a:avLst/>
          </a:prstGeom>
          <a:noFill/>
        </p:spPr>
        <p:txBody>
          <a:bodyPr wrap="square" rtlCol="0">
            <a:spAutoFit/>
          </a:bodyPr>
          <a:lstStyle/>
          <a:p>
            <a:r>
              <a:rPr lang="en-US" dirty="0" smtClean="0"/>
              <a:t>S</a:t>
            </a:r>
            <a:endParaRPr lang="en-US" dirty="0"/>
          </a:p>
        </p:txBody>
      </p:sp>
      <p:sp>
        <p:nvSpPr>
          <p:cNvPr id="17" name="TextBox 16"/>
          <p:cNvSpPr txBox="1"/>
          <p:nvPr/>
        </p:nvSpPr>
        <p:spPr>
          <a:xfrm>
            <a:off x="1070811" y="4782590"/>
            <a:ext cx="304800" cy="369332"/>
          </a:xfrm>
          <a:prstGeom prst="rect">
            <a:avLst/>
          </a:prstGeom>
          <a:noFill/>
        </p:spPr>
        <p:txBody>
          <a:bodyPr wrap="square" rtlCol="0">
            <a:spAutoFit/>
          </a:bodyPr>
          <a:lstStyle/>
          <a:p>
            <a:r>
              <a:rPr lang="en-US" dirty="0" smtClean="0"/>
              <a:t>S</a:t>
            </a:r>
            <a:endParaRPr lang="en-US" dirty="0"/>
          </a:p>
        </p:txBody>
      </p:sp>
      <p:sp>
        <p:nvSpPr>
          <p:cNvPr id="18" name="TextBox 17"/>
          <p:cNvSpPr txBox="1"/>
          <p:nvPr/>
        </p:nvSpPr>
        <p:spPr>
          <a:xfrm>
            <a:off x="976965" y="4823134"/>
            <a:ext cx="304800" cy="369332"/>
          </a:xfrm>
          <a:prstGeom prst="rect">
            <a:avLst/>
          </a:prstGeom>
          <a:noFill/>
        </p:spPr>
        <p:txBody>
          <a:bodyPr wrap="square" rtlCol="0">
            <a:spAutoFit/>
          </a:bodyPr>
          <a:lstStyle/>
          <a:p>
            <a:r>
              <a:rPr lang="en-US" dirty="0" smtClean="0"/>
              <a:t>S</a:t>
            </a:r>
            <a:endParaRPr lang="en-US" dirty="0"/>
          </a:p>
        </p:txBody>
      </p:sp>
      <p:sp>
        <p:nvSpPr>
          <p:cNvPr id="19" name="TextBox 18"/>
          <p:cNvSpPr txBox="1"/>
          <p:nvPr/>
        </p:nvSpPr>
        <p:spPr>
          <a:xfrm>
            <a:off x="1129365" y="3429727"/>
            <a:ext cx="304800" cy="369332"/>
          </a:xfrm>
          <a:prstGeom prst="rect">
            <a:avLst/>
          </a:prstGeom>
          <a:noFill/>
        </p:spPr>
        <p:txBody>
          <a:bodyPr wrap="square" rtlCol="0">
            <a:spAutoFit/>
          </a:bodyPr>
          <a:lstStyle/>
          <a:p>
            <a:r>
              <a:rPr lang="en-US" dirty="0" smtClean="0"/>
              <a:t>D</a:t>
            </a:r>
            <a:endParaRPr lang="en-US" dirty="0"/>
          </a:p>
        </p:txBody>
      </p:sp>
      <p:sp>
        <p:nvSpPr>
          <p:cNvPr id="20" name="TextBox 19"/>
          <p:cNvSpPr txBox="1"/>
          <p:nvPr/>
        </p:nvSpPr>
        <p:spPr>
          <a:xfrm>
            <a:off x="4225491" y="2867965"/>
            <a:ext cx="304800" cy="369332"/>
          </a:xfrm>
          <a:prstGeom prst="rect">
            <a:avLst/>
          </a:prstGeom>
          <a:noFill/>
        </p:spPr>
        <p:txBody>
          <a:bodyPr wrap="square" rtlCol="0">
            <a:spAutoFit/>
          </a:bodyPr>
          <a:lstStyle/>
          <a:p>
            <a:r>
              <a:rPr lang="en-US" dirty="0" smtClean="0"/>
              <a:t>D</a:t>
            </a:r>
            <a:endParaRPr lang="en-US" dirty="0"/>
          </a:p>
        </p:txBody>
      </p:sp>
      <p:sp>
        <p:nvSpPr>
          <p:cNvPr id="21" name="TextBox 20"/>
          <p:cNvSpPr txBox="1"/>
          <p:nvPr/>
        </p:nvSpPr>
        <p:spPr>
          <a:xfrm>
            <a:off x="3934327" y="4782590"/>
            <a:ext cx="304800" cy="369332"/>
          </a:xfrm>
          <a:prstGeom prst="rect">
            <a:avLst/>
          </a:prstGeom>
          <a:noFill/>
        </p:spPr>
        <p:txBody>
          <a:bodyPr wrap="square" rtlCol="0">
            <a:spAutoFit/>
          </a:bodyPr>
          <a:lstStyle/>
          <a:p>
            <a:r>
              <a:rPr lang="en-US" dirty="0" smtClean="0"/>
              <a:t>D</a:t>
            </a:r>
            <a:endParaRPr lang="en-US" dirty="0"/>
          </a:p>
        </p:txBody>
      </p:sp>
      <p:sp>
        <p:nvSpPr>
          <p:cNvPr id="22" name="TextBox 21"/>
          <p:cNvSpPr txBox="1"/>
          <p:nvPr/>
        </p:nvSpPr>
        <p:spPr>
          <a:xfrm>
            <a:off x="1218398" y="4762537"/>
            <a:ext cx="304800" cy="369332"/>
          </a:xfrm>
          <a:prstGeom prst="rect">
            <a:avLst/>
          </a:prstGeom>
          <a:noFill/>
        </p:spPr>
        <p:txBody>
          <a:bodyPr wrap="square" rtlCol="0">
            <a:spAutoFit/>
          </a:bodyPr>
          <a:lstStyle/>
          <a:p>
            <a:r>
              <a:rPr lang="en-US" dirty="0" smtClean="0"/>
              <a:t>S</a:t>
            </a:r>
            <a:endParaRPr lang="en-US" dirty="0"/>
          </a:p>
        </p:txBody>
      </p:sp>
      <p:sp>
        <p:nvSpPr>
          <p:cNvPr id="23" name="TextBox 22"/>
          <p:cNvSpPr txBox="1"/>
          <p:nvPr/>
        </p:nvSpPr>
        <p:spPr>
          <a:xfrm>
            <a:off x="4122019" y="3522483"/>
            <a:ext cx="304800" cy="369332"/>
          </a:xfrm>
          <a:prstGeom prst="rect">
            <a:avLst/>
          </a:prstGeom>
          <a:noFill/>
        </p:spPr>
        <p:txBody>
          <a:bodyPr wrap="square" rtlCol="0">
            <a:spAutoFit/>
          </a:bodyPr>
          <a:lstStyle/>
          <a:p>
            <a:r>
              <a:rPr lang="en-US" dirty="0" smtClean="0"/>
              <a:t>D</a:t>
            </a:r>
            <a:endParaRPr lang="en-US" dirty="0"/>
          </a:p>
        </p:txBody>
      </p:sp>
      <p:sp>
        <p:nvSpPr>
          <p:cNvPr id="24" name="TextBox 23"/>
          <p:cNvSpPr txBox="1"/>
          <p:nvPr/>
        </p:nvSpPr>
        <p:spPr>
          <a:xfrm>
            <a:off x="5062086" y="2819400"/>
            <a:ext cx="3200400" cy="2862322"/>
          </a:xfrm>
          <a:prstGeom prst="rect">
            <a:avLst/>
          </a:prstGeom>
          <a:solidFill>
            <a:srgbClr val="FFFFCC"/>
          </a:solidFill>
          <a:ln>
            <a:solidFill>
              <a:srgbClr val="FF0000"/>
            </a:solidFill>
          </a:ln>
        </p:spPr>
        <p:txBody>
          <a:bodyPr wrap="square" rtlCol="0">
            <a:spAutoFit/>
          </a:bodyPr>
          <a:lstStyle/>
          <a:p>
            <a:r>
              <a:rPr lang="en-US" b="1" i="1" dirty="0" smtClean="0">
                <a:latin typeface="Times New Roman" pitchFamily="18" charset="0"/>
                <a:cs typeface="Times New Roman" pitchFamily="18" charset="0"/>
              </a:rPr>
              <a:t>At the end of a short period the observed many S’s in the same location and concluded they had a process problem… They observed D’s in random locations and concluded this was a handling problem</a:t>
            </a:r>
          </a:p>
          <a:p>
            <a:endParaRPr lang="en-US" sz="1200" b="1" i="1" dirty="0">
              <a:latin typeface="Times New Roman" pitchFamily="18" charset="0"/>
              <a:cs typeface="Times New Roman" pitchFamily="18" charset="0"/>
            </a:endParaRPr>
          </a:p>
          <a:p>
            <a:r>
              <a:rPr lang="en-US" b="1" i="1" dirty="0" smtClean="0">
                <a:latin typeface="Times New Roman" pitchFamily="18" charset="0"/>
                <a:cs typeface="Times New Roman" pitchFamily="18" charset="0"/>
              </a:rPr>
              <a:t>They Check Sheet told them where to look!</a:t>
            </a:r>
            <a:endParaRPr lang="en-US" b="1" i="1" dirty="0">
              <a:latin typeface="Times New Roman" pitchFamily="18" charset="0"/>
              <a:cs typeface="Times New Roman" pitchFamily="18" charset="0"/>
            </a:endParaRPr>
          </a:p>
        </p:txBody>
      </p:sp>
    </p:spTree>
    <p:extLst>
      <p:ext uri="{BB962C8B-B14F-4D97-AF65-F5344CB8AC3E}">
        <p14:creationId xmlns:p14="http://schemas.microsoft.com/office/powerpoint/2010/main" val="36430802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9762"/>
          </a:xfrm>
        </p:spPr>
        <p:txBody>
          <a:bodyPr>
            <a:normAutofit fontScale="90000"/>
          </a:bodyPr>
          <a:lstStyle/>
          <a:p>
            <a:pPr algn="l"/>
            <a:r>
              <a:rPr lang="en-US" dirty="0">
                <a:latin typeface="Times New Roman" panose="02020603050405020304" pitchFamily="18" charset="0"/>
                <a:cs typeface="Times New Roman" panose="02020603050405020304" pitchFamily="18" charset="0"/>
              </a:rPr>
              <a:t>Interpreting the results</a:t>
            </a:r>
            <a:r>
              <a:rPr lang="en-US" dirty="0"/>
              <a:t/>
            </a:r>
            <a:br>
              <a:rPr lang="en-US" dirty="0"/>
            </a:br>
            <a:endParaRPr lang="en-US" dirty="0"/>
          </a:p>
        </p:txBody>
      </p:sp>
      <p:sp>
        <p:nvSpPr>
          <p:cNvPr id="5" name="TextBox 4"/>
          <p:cNvSpPr txBox="1"/>
          <p:nvPr/>
        </p:nvSpPr>
        <p:spPr>
          <a:xfrm>
            <a:off x="356519" y="4876800"/>
            <a:ext cx="8305800" cy="1723549"/>
          </a:xfrm>
          <a:prstGeom prst="rect">
            <a:avLst/>
          </a:prstGeom>
          <a:solidFill>
            <a:srgbClr val="FFFF00"/>
          </a:solidFill>
          <a:ln>
            <a:noFill/>
          </a:ln>
        </p:spPr>
        <p:txBody>
          <a:bodyPr wrap="square" rtlCol="0">
            <a:spAutoFit/>
          </a:bodyPr>
          <a:lstStyle/>
          <a:p>
            <a:pPr marL="173038" indent="-173038">
              <a:buFont typeface="Arial" pitchFamily="34" charset="0"/>
              <a:buChar char="•"/>
            </a:pPr>
            <a:r>
              <a:rPr lang="en-US" dirty="0" smtClean="0">
                <a:solidFill>
                  <a:srgbClr val="002060"/>
                </a:solidFill>
                <a:latin typeface="Times New Roman" pitchFamily="18" charset="0"/>
                <a:cs typeface="Times New Roman" pitchFamily="18" charset="0"/>
              </a:rPr>
              <a:t>Carpets 1 &amp; 3 have similar median durability's (13.52 &amp; 12.895, respectively). </a:t>
            </a:r>
          </a:p>
          <a:p>
            <a:pPr marL="173038" indent="-173038"/>
            <a:endParaRPr lang="en-US" sz="800" dirty="0" smtClean="0">
              <a:solidFill>
                <a:srgbClr val="002060"/>
              </a:solidFill>
              <a:latin typeface="Times New Roman" pitchFamily="18" charset="0"/>
              <a:cs typeface="Times New Roman" pitchFamily="18" charset="0"/>
            </a:endParaRPr>
          </a:p>
          <a:p>
            <a:pPr marL="173038" indent="-173038">
              <a:buFont typeface="Arial" pitchFamily="34" charset="0"/>
              <a:buChar char="•"/>
            </a:pPr>
            <a:r>
              <a:rPr lang="en-US" dirty="0" smtClean="0">
                <a:solidFill>
                  <a:srgbClr val="002060"/>
                </a:solidFill>
                <a:latin typeface="Times New Roman" pitchFamily="18" charset="0"/>
                <a:cs typeface="Times New Roman" pitchFamily="18" charset="0"/>
              </a:rPr>
              <a:t>Carpet 3 also exhibits the least variability, with an interquartile range of only 2.8925 Median durability for Carpet 2 is only 8.625. </a:t>
            </a:r>
          </a:p>
          <a:p>
            <a:pPr marL="173038" indent="-173038"/>
            <a:endParaRPr lang="en-US" sz="800" dirty="0">
              <a:solidFill>
                <a:srgbClr val="002060"/>
              </a:solidFill>
              <a:latin typeface="Times New Roman" pitchFamily="18" charset="0"/>
              <a:cs typeface="Times New Roman" pitchFamily="18" charset="0"/>
            </a:endParaRPr>
          </a:p>
          <a:p>
            <a:pPr marL="173038" indent="-173038">
              <a:buFont typeface="Arial" pitchFamily="34" charset="0"/>
              <a:buChar char="•"/>
            </a:pPr>
            <a:r>
              <a:rPr lang="en-US" dirty="0" smtClean="0">
                <a:solidFill>
                  <a:srgbClr val="002060"/>
                </a:solidFill>
                <a:latin typeface="Times New Roman" pitchFamily="18" charset="0"/>
                <a:cs typeface="Times New Roman" pitchFamily="18" charset="0"/>
              </a:rPr>
              <a:t>This distribution &amp; that of Carpet 1 are positively skewed, with an interquartile range of about 5-6 respectively.</a:t>
            </a:r>
            <a:endParaRPr lang="en-US" dirty="0">
              <a:solidFill>
                <a:srgbClr val="002060"/>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172200" y="1371600"/>
            <a:ext cx="2666999" cy="3139321"/>
          </a:xfrm>
          <a:prstGeom prst="rect">
            <a:avLst/>
          </a:prstGeom>
          <a:solidFill>
            <a:srgbClr val="FFFF00"/>
          </a:solidFill>
        </p:spPr>
        <p:txBody>
          <a:bodyPr wrap="square" rtlCol="0">
            <a:spAutoFit/>
          </a:bodyPr>
          <a:lstStyle/>
          <a:p>
            <a:r>
              <a:rPr lang="en-US" dirty="0">
                <a:solidFill>
                  <a:srgbClr val="002060"/>
                </a:solidFill>
                <a:latin typeface="Times New Roman" pitchFamily="18" charset="0"/>
                <a:cs typeface="Times New Roman" pitchFamily="18" charset="0"/>
              </a:rPr>
              <a:t>Median durability is highest for Carpet 4 (19.75). However, this product also demonstrates the greatest variety, with an interquartile range of 9.855. in addition, the distribution is negatively skewed, at least one durability measurement of about 10</a:t>
            </a:r>
            <a:r>
              <a:rPr lang="en-US" dirty="0" smtClean="0">
                <a:solidFill>
                  <a:srgbClr val="002060"/>
                </a:solidFill>
                <a:latin typeface="Times New Roman" pitchFamily="18" charset="0"/>
                <a:cs typeface="Times New Roman" pitchFamily="18" charset="0"/>
              </a:rPr>
              <a:t>.</a:t>
            </a:r>
            <a:endParaRPr lang="en-US" dirty="0">
              <a:solidFill>
                <a:srgbClr val="002060"/>
              </a:solidFill>
            </a:endParaRP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999" y="694623"/>
            <a:ext cx="5631620" cy="4020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9E98DC9A-C720-41BB-AC0C-512E6DC6D562}" type="slidenum">
              <a:rPr lang="en-US" smtClean="0"/>
              <a:t>50</a:t>
            </a:fld>
            <a:endParaRPr lang="en-US" dirty="0"/>
          </a:p>
        </p:txBody>
      </p:sp>
    </p:spTree>
    <p:extLst>
      <p:ext uri="{BB962C8B-B14F-4D97-AF65-F5344CB8AC3E}">
        <p14:creationId xmlns:p14="http://schemas.microsoft.com/office/powerpoint/2010/main" val="25622563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9563"/>
            <a:ext cx="7524750" cy="623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E98DC9A-C720-41BB-AC0C-512E6DC6D562}" type="slidenum">
              <a:rPr lang="en-US" smtClean="0"/>
              <a:t>51</a:t>
            </a:fld>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33600" y="177225"/>
            <a:ext cx="6019800" cy="584775"/>
          </a:xfrm>
          <a:prstGeom prst="rect">
            <a:avLst/>
          </a:prstGeom>
          <a:solidFill>
            <a:srgbClr val="FFFF00"/>
          </a:solidFill>
          <a:ln>
            <a:solidFill>
              <a:srgbClr val="FF0000"/>
            </a:solidFill>
          </a:ln>
        </p:spPr>
        <p:txBody>
          <a:bodyPr wrap="square" rtlCol="0">
            <a:spAutoFit/>
          </a:bodyPr>
          <a:lstStyle/>
          <a:p>
            <a:pPr algn="ctr"/>
            <a:r>
              <a:rPr lang="en-US" sz="3200" b="1" dirty="0" smtClean="0">
                <a:effectLst>
                  <a:outerShdw blurRad="38100" dist="38100" dir="2700000" algn="tl">
                    <a:srgbClr val="000000">
                      <a:alpha val="43137"/>
                    </a:srgbClr>
                  </a:outerShdw>
                </a:effectLst>
                <a:latin typeface="Times New Roman" pitchFamily="18" charset="0"/>
                <a:cs typeface="Times New Roman" pitchFamily="18" charset="0"/>
              </a:rPr>
              <a:t>Minitab 15 SAT Score Run Chart</a:t>
            </a:r>
            <a:endParaRPr lang="en-US" sz="32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6686807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8200"/>
            <a:ext cx="756285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E98DC9A-C720-41BB-AC0C-512E6DC6D562}" type="slidenum">
              <a:rPr lang="en-US" smtClean="0"/>
              <a:t>52</a:t>
            </a:fld>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3040" y="116106"/>
            <a:ext cx="658559" cy="645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133600" y="177225"/>
            <a:ext cx="6019800" cy="584775"/>
          </a:xfrm>
          <a:prstGeom prst="rect">
            <a:avLst/>
          </a:prstGeom>
          <a:solidFill>
            <a:srgbClr val="FFFF00"/>
          </a:solidFill>
          <a:ln>
            <a:solidFill>
              <a:srgbClr val="FF0000"/>
            </a:solidFill>
          </a:ln>
        </p:spPr>
        <p:txBody>
          <a:bodyPr wrap="square" rtlCol="0">
            <a:spAutoFit/>
          </a:bodyPr>
          <a:lstStyle/>
          <a:p>
            <a:pPr algn="ctr"/>
            <a:r>
              <a:rPr lang="en-US" sz="3200" b="1" dirty="0" smtClean="0">
                <a:effectLst>
                  <a:outerShdw blurRad="38100" dist="38100" dir="2700000" algn="tl">
                    <a:srgbClr val="000000">
                      <a:alpha val="43137"/>
                    </a:srgbClr>
                  </a:outerShdw>
                </a:effectLst>
                <a:latin typeface="Times New Roman" pitchFamily="18" charset="0"/>
                <a:cs typeface="Times New Roman" pitchFamily="18" charset="0"/>
              </a:rPr>
              <a:t>Minitab 15 SAT Score Dotplot</a:t>
            </a:r>
            <a:endParaRPr lang="en-US" sz="32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701454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65126"/>
            <a:ext cx="7886700" cy="1325563"/>
          </a:xfrm>
        </p:spPr>
        <p:txBody>
          <a:bodyPr>
            <a:normAutofit fontScale="90000"/>
          </a:bodyPr>
          <a:lstStyle/>
          <a:p>
            <a:pPr lvl="0" algn="l"/>
            <a:r>
              <a:rPr kumimoji="0" lang="en-US" b="1" i="0" u="none" strike="noStrike" cap="none" normalizeH="0" baseline="0" dirty="0" smtClean="0">
                <a:ln>
                  <a:noFill/>
                </a:ln>
                <a:solidFill>
                  <a:schemeClr val="tx1"/>
                </a:solidFill>
                <a:effectLst/>
              </a:rPr>
              <a:t/>
            </a:r>
            <a:br>
              <a:rPr kumimoji="0" lang="en-US" b="1" i="0" u="none" strike="noStrike" cap="none" normalizeH="0" baseline="0" dirty="0" smtClean="0">
                <a:ln>
                  <a:noFill/>
                </a:ln>
                <a:solidFill>
                  <a:schemeClr val="tx1"/>
                </a:solidFill>
                <a:effectLst/>
              </a:rPr>
            </a:br>
            <a:r>
              <a:rPr kumimoji="0" lang="en-US" i="0" u="none" strike="noStrike" cap="none" normalizeH="0" baseline="0" dirty="0" smtClean="0">
                <a:ln>
                  <a:noFill/>
                </a:ln>
                <a:solidFill>
                  <a:srgbClr val="002060"/>
                </a:solidFill>
                <a:effectLst/>
                <a:latin typeface="Times New Roman" pitchFamily="18" charset="0"/>
                <a:cs typeface="Times New Roman" pitchFamily="18" charset="0"/>
              </a:rPr>
              <a:t>Stratification</a:t>
            </a:r>
            <a:r>
              <a:rPr kumimoji="0" lang="en-US" b="0" i="0" u="none" strike="noStrike" cap="none" normalizeH="0" baseline="0" dirty="0" smtClean="0">
                <a:ln>
                  <a:noFill/>
                </a:ln>
                <a:solidFill>
                  <a:schemeClr val="tx1"/>
                </a:solidFill>
                <a:effectLst/>
              </a:rPr>
              <a:t/>
            </a:r>
            <a:br>
              <a:rPr kumimoji="0" lang="en-US" b="0" i="0" u="none" strike="noStrike" cap="none" normalizeH="0" baseline="0" dirty="0" smtClean="0">
                <a:ln>
                  <a:noFill/>
                </a:ln>
                <a:solidFill>
                  <a:schemeClr val="tx1"/>
                </a:solidFill>
                <a:effectLst/>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53</a:t>
            </a:fld>
            <a:endParaRPr lang="en-US" dirty="0"/>
          </a:p>
        </p:txBody>
      </p:sp>
      <p:sp>
        <p:nvSpPr>
          <p:cNvPr id="7" name="TextBox 6"/>
          <p:cNvSpPr txBox="1"/>
          <p:nvPr/>
        </p:nvSpPr>
        <p:spPr>
          <a:xfrm>
            <a:off x="457200" y="1371600"/>
            <a:ext cx="7879556" cy="4462760"/>
          </a:xfrm>
          <a:prstGeom prst="rect">
            <a:avLst/>
          </a:prstGeom>
          <a:noFill/>
        </p:spPr>
        <p:txBody>
          <a:bodyPr wrap="square" rtlCol="0">
            <a:spAutoFit/>
          </a:bodyPr>
          <a:lstStyle/>
          <a:p>
            <a:pPr lvl="0" eaLnBrk="0" hangingPunct="0"/>
            <a:r>
              <a:rPr lang="en-US" sz="2800" b="1" dirty="0" smtClean="0">
                <a:solidFill>
                  <a:srgbClr val="002060"/>
                </a:solidFill>
                <a:latin typeface="Times New Roman" pitchFamily="18" charset="0"/>
                <a:cs typeface="Times New Roman" pitchFamily="18" charset="0"/>
              </a:rPr>
              <a:t>Stratification </a:t>
            </a:r>
            <a:r>
              <a:rPr lang="en-US" sz="2800" b="1" dirty="0">
                <a:solidFill>
                  <a:srgbClr val="002060"/>
                </a:solidFill>
                <a:latin typeface="Times New Roman" pitchFamily="18" charset="0"/>
                <a:cs typeface="Times New Roman" pitchFamily="18" charset="0"/>
              </a:rPr>
              <a:t>is a technique used in combination with other data analysis tools. </a:t>
            </a:r>
            <a:endParaRPr lang="en-US" sz="2800" b="1" dirty="0" smtClean="0">
              <a:solidFill>
                <a:srgbClr val="002060"/>
              </a:solidFill>
              <a:latin typeface="Times New Roman" pitchFamily="18" charset="0"/>
              <a:cs typeface="Times New Roman" pitchFamily="18" charset="0"/>
            </a:endParaRPr>
          </a:p>
          <a:p>
            <a:pPr lvl="0" eaLnBrk="0" hangingPunct="0"/>
            <a:endParaRPr lang="en-US" sz="1400" dirty="0">
              <a:solidFill>
                <a:srgbClr val="002060"/>
              </a:solidFill>
              <a:latin typeface="Times New Roman" pitchFamily="18" charset="0"/>
              <a:cs typeface="Times New Roman" pitchFamily="18" charset="0"/>
            </a:endParaRPr>
          </a:p>
          <a:p>
            <a:pPr marL="688975" lvl="0" indent="-341313" eaLnBrk="0" hangingPunct="0">
              <a:buFont typeface="Arial" pitchFamily="34" charset="0"/>
              <a:buChar char="•"/>
            </a:pP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When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data from a variety of sources or </a:t>
            </a: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categories, Example various shifts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have been lumped together, the meaning of the data can be impossible to see. </a:t>
            </a:r>
            <a:endPar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688975" lvl="0" indent="-341313" eaLnBrk="0" hangingPunct="0"/>
            <a:endPar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688975" lvl="0" indent="-341313" eaLnBrk="0" hangingPunct="0">
              <a:buFont typeface="Arial" pitchFamily="34" charset="0"/>
              <a:buChar char="•"/>
            </a:pPr>
            <a:r>
              <a:rPr lang="en-US"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This </a:t>
            </a:r>
            <a:r>
              <a:rPr lang="en-US"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technique separates the data so that patterns can be seen.</a:t>
            </a:r>
          </a:p>
          <a:p>
            <a:endParaRPr lang="en-US" dirty="0"/>
          </a:p>
        </p:txBody>
      </p:sp>
    </p:spTree>
    <p:extLst>
      <p:ext uri="{BB962C8B-B14F-4D97-AF65-F5344CB8AC3E}">
        <p14:creationId xmlns:p14="http://schemas.microsoft.com/office/powerpoint/2010/main" val="8040781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lvl="0"/>
            <a:r>
              <a:rPr kumimoji="0" lang="en-US" b="1" i="0" u="none" strike="noStrike" cap="none" normalizeH="0" baseline="0" dirty="0" smtClean="0">
                <a:ln>
                  <a:noFill/>
                </a:ln>
                <a:solidFill>
                  <a:schemeClr val="tx1"/>
                </a:solidFill>
                <a:effectLst/>
              </a:rPr>
              <a:t/>
            </a:r>
            <a:br>
              <a:rPr kumimoji="0" lang="en-US" b="1" i="0" u="none" strike="noStrike" cap="none" normalizeH="0" baseline="0" dirty="0" smtClean="0">
                <a:ln>
                  <a:noFill/>
                </a:ln>
                <a:solidFill>
                  <a:schemeClr val="tx1"/>
                </a:solidFill>
                <a:effectLst/>
              </a:rPr>
            </a:br>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r>
              <a:rPr kumimoji="0" lang="en-US" b="0" i="0" u="none" strike="noStrike" cap="none" normalizeH="0" baseline="0" dirty="0" smtClean="0">
                <a:ln>
                  <a:noFill/>
                </a:ln>
                <a:solidFill>
                  <a:schemeClr val="tx1"/>
                </a:solidFill>
                <a:effectLst/>
              </a:rPr>
              <a:t/>
            </a:r>
            <a:br>
              <a:rPr kumimoji="0" lang="en-US" b="0" i="0" u="none" strike="noStrike" cap="none" normalizeH="0" baseline="0" dirty="0" smtClean="0">
                <a:ln>
                  <a:noFill/>
                </a:ln>
                <a:solidFill>
                  <a:schemeClr val="tx1"/>
                </a:solidFill>
                <a:effectLst/>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54</a:t>
            </a:fld>
            <a:endParaRPr lang="en-US" dirty="0"/>
          </a:p>
        </p:txBody>
      </p:sp>
      <p:pic>
        <p:nvPicPr>
          <p:cNvPr id="146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94016" y="1393370"/>
            <a:ext cx="7732132" cy="4339650"/>
          </a:xfrm>
          <a:prstGeom prst="rect">
            <a:avLst/>
          </a:prstGeom>
          <a:noFill/>
        </p:spPr>
        <p:txBody>
          <a:bodyPr wrap="square" rtlCol="0">
            <a:spAutoFit/>
          </a:bodyPr>
          <a:lstStyle/>
          <a:p>
            <a:pPr lvl="0" eaLnBrk="0" hangingPunct="0"/>
            <a:r>
              <a:rPr lang="en-US" sz="2800" dirty="0" smtClean="0">
                <a:latin typeface="Times New Roman" panose="02020603050405020304" pitchFamily="18" charset="0"/>
                <a:cs typeface="Times New Roman" panose="02020603050405020304" pitchFamily="18" charset="0"/>
              </a:rPr>
              <a:t>Stratification </a:t>
            </a:r>
            <a:r>
              <a:rPr lang="en-US" sz="2800" dirty="0">
                <a:latin typeface="Times New Roman" panose="02020603050405020304" pitchFamily="18" charset="0"/>
                <a:cs typeface="Times New Roman" panose="02020603050405020304" pitchFamily="18" charset="0"/>
              </a:rPr>
              <a:t>is a technique used in combination with other data analysis tools. </a:t>
            </a:r>
            <a:endParaRPr lang="en-US" sz="2800" dirty="0" smtClean="0">
              <a:latin typeface="Times New Roman" panose="02020603050405020304" pitchFamily="18" charset="0"/>
              <a:cs typeface="Times New Roman" panose="02020603050405020304" pitchFamily="18" charset="0"/>
            </a:endParaRPr>
          </a:p>
          <a:p>
            <a:pPr lvl="0" eaLnBrk="0" hangingPunct="0"/>
            <a:endParaRPr lang="en-US" sz="2800" dirty="0">
              <a:latin typeface="Times New Roman" panose="02020603050405020304" pitchFamily="18" charset="0"/>
              <a:cs typeface="Times New Roman" panose="02020603050405020304" pitchFamily="18" charset="0"/>
            </a:endParaRPr>
          </a:p>
          <a:p>
            <a:pPr marL="688975" lvl="0" indent="-341313" eaLnBrk="0" hangingPunct="0">
              <a:buFont typeface="Arial" pitchFamily="34" charset="0"/>
              <a:buChar char="•"/>
            </a:pPr>
            <a:r>
              <a:rPr lang="en-US" sz="2800" dirty="0" smtClean="0">
                <a:latin typeface="Times New Roman" panose="02020603050405020304" pitchFamily="18" charset="0"/>
                <a:cs typeface="Times New Roman" panose="02020603050405020304" pitchFamily="18" charset="0"/>
              </a:rPr>
              <a:t>When </a:t>
            </a:r>
            <a:r>
              <a:rPr lang="en-US" sz="2800" dirty="0">
                <a:latin typeface="Times New Roman" panose="02020603050405020304" pitchFamily="18" charset="0"/>
                <a:cs typeface="Times New Roman" panose="02020603050405020304" pitchFamily="18" charset="0"/>
              </a:rPr>
              <a:t>data from a variety of sources or categories have been lumped together, the meaning of the data can be impossible to see. </a:t>
            </a:r>
            <a:endParaRPr lang="en-US" sz="2800" dirty="0" smtClean="0">
              <a:latin typeface="Times New Roman" panose="02020603050405020304" pitchFamily="18" charset="0"/>
              <a:cs typeface="Times New Roman" panose="02020603050405020304" pitchFamily="18" charset="0"/>
            </a:endParaRPr>
          </a:p>
          <a:p>
            <a:pPr marL="688975" lvl="0" indent="-341313" eaLnBrk="0" hangingPunct="0"/>
            <a:endParaRPr lang="en-US" sz="2800" dirty="0">
              <a:latin typeface="Times New Roman" panose="02020603050405020304" pitchFamily="18" charset="0"/>
              <a:cs typeface="Times New Roman" panose="02020603050405020304" pitchFamily="18" charset="0"/>
            </a:endParaRPr>
          </a:p>
          <a:p>
            <a:pPr marL="688975" lvl="0" indent="-341313" eaLnBrk="0" hangingPunct="0">
              <a:buFont typeface="Arial" pitchFamily="34" charset="0"/>
              <a:buChar char="•"/>
            </a:pPr>
            <a:r>
              <a:rPr lang="en-US" sz="2800" dirty="0" smtClean="0">
                <a:latin typeface="Times New Roman" panose="02020603050405020304" pitchFamily="18" charset="0"/>
                <a:cs typeface="Times New Roman" panose="02020603050405020304" pitchFamily="18" charset="0"/>
              </a:rPr>
              <a:t>This </a:t>
            </a:r>
            <a:r>
              <a:rPr lang="en-US" sz="2800" dirty="0">
                <a:latin typeface="Times New Roman" panose="02020603050405020304" pitchFamily="18" charset="0"/>
                <a:cs typeface="Times New Roman" panose="02020603050405020304" pitchFamily="18" charset="0"/>
              </a:rPr>
              <a:t>technique separates the data so that patterns can be seen.</a:t>
            </a:r>
          </a:p>
          <a:p>
            <a:endParaRPr lang="en-US" dirty="0"/>
          </a:p>
        </p:txBody>
      </p:sp>
      <p:pic>
        <p:nvPicPr>
          <p:cNvPr id="10"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1513" y="112274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8901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55</a:t>
            </a:fld>
            <a:endParaRPr lang="en-US" dirty="0"/>
          </a:p>
        </p:txBody>
      </p:sp>
      <p:sp>
        <p:nvSpPr>
          <p:cNvPr id="7" name="TextBox 6"/>
          <p:cNvSpPr txBox="1"/>
          <p:nvPr/>
        </p:nvSpPr>
        <p:spPr>
          <a:xfrm>
            <a:off x="628650" y="1558490"/>
            <a:ext cx="7772400" cy="3970318"/>
          </a:xfrm>
          <a:prstGeom prst="rect">
            <a:avLst/>
          </a:prstGeom>
          <a:noFill/>
        </p:spPr>
        <p:txBody>
          <a:bodyPr wrap="square" rtlCol="0">
            <a:spAutoFit/>
          </a:bodyPr>
          <a:lstStyle/>
          <a:p>
            <a:pPr lvl="0" eaLnBrk="0" hangingPunct="0"/>
            <a:r>
              <a:rPr lang="en-US" sz="2800" b="1" dirty="0" smtClean="0">
                <a:latin typeface="Times New Roman" panose="02020603050405020304" pitchFamily="18" charset="0"/>
                <a:cs typeface="Times New Roman" panose="02020603050405020304" pitchFamily="18" charset="0"/>
              </a:rPr>
              <a:t>When to Use Stratification </a:t>
            </a:r>
            <a:endParaRPr lang="en-US" sz="2800" dirty="0" smtClean="0">
              <a:latin typeface="Times New Roman" panose="02020603050405020304" pitchFamily="18" charset="0"/>
              <a:cs typeface="Times New Roman" panose="02020603050405020304" pitchFamily="18" charset="0"/>
            </a:endParaRPr>
          </a:p>
          <a:p>
            <a:pPr marL="465138" lvl="0" indent="-233363" eaLnBrk="0" hangingPunct="0">
              <a:buFontTx/>
              <a:buChar char="•"/>
            </a:pPr>
            <a:r>
              <a:rPr lang="en-US" sz="2800" dirty="0" smtClean="0">
                <a:latin typeface="Times New Roman" panose="02020603050405020304" pitchFamily="18" charset="0"/>
                <a:cs typeface="Times New Roman" panose="02020603050405020304" pitchFamily="18" charset="0"/>
              </a:rPr>
              <a:t>Before </a:t>
            </a:r>
            <a:r>
              <a:rPr lang="en-US" sz="2800" dirty="0">
                <a:latin typeface="Times New Roman" panose="02020603050405020304" pitchFamily="18" charset="0"/>
                <a:cs typeface="Times New Roman" panose="02020603050405020304" pitchFamily="18" charset="0"/>
              </a:rPr>
              <a:t>collecting data</a:t>
            </a:r>
            <a:r>
              <a:rPr lang="en-US" sz="2800" dirty="0" smtClean="0">
                <a:latin typeface="Times New Roman" panose="02020603050405020304" pitchFamily="18" charset="0"/>
                <a:cs typeface="Times New Roman" panose="02020603050405020304" pitchFamily="18" charset="0"/>
              </a:rPr>
              <a:t>.</a:t>
            </a:r>
          </a:p>
          <a:p>
            <a:pPr marL="231775" lvl="0" eaLnBrk="0" hangingPunct="0"/>
            <a:endParaRPr lang="en-US" sz="1600" dirty="0">
              <a:latin typeface="Times New Roman" panose="02020603050405020304" pitchFamily="18" charset="0"/>
              <a:cs typeface="Times New Roman" panose="02020603050405020304" pitchFamily="18" charset="0"/>
            </a:endParaRPr>
          </a:p>
          <a:p>
            <a:pPr marL="465138" lvl="0" indent="-233363" eaLnBrk="0" hangingPunct="0">
              <a:buFontTx/>
              <a:buChar char="•"/>
            </a:pPr>
            <a:r>
              <a:rPr lang="en-US" sz="2800" dirty="0">
                <a:latin typeface="Times New Roman" panose="02020603050405020304" pitchFamily="18" charset="0"/>
                <a:cs typeface="Times New Roman" panose="02020603050405020304" pitchFamily="18" charset="0"/>
              </a:rPr>
              <a:t>When data come from several sources or conditions, such as shifts, days of the week, suppliers or population groups</a:t>
            </a:r>
            <a:r>
              <a:rPr lang="en-US" sz="2800" dirty="0" smtClean="0">
                <a:latin typeface="Times New Roman" panose="02020603050405020304" pitchFamily="18" charset="0"/>
                <a:cs typeface="Times New Roman" panose="02020603050405020304" pitchFamily="18" charset="0"/>
              </a:rPr>
              <a:t>.</a:t>
            </a:r>
          </a:p>
          <a:p>
            <a:pPr marL="231775" lvl="0" eaLnBrk="0" hangingPunct="0"/>
            <a:endParaRPr lang="en-US" sz="1600" dirty="0">
              <a:latin typeface="Times New Roman" panose="02020603050405020304" pitchFamily="18" charset="0"/>
              <a:cs typeface="Times New Roman" panose="02020603050405020304" pitchFamily="18" charset="0"/>
            </a:endParaRPr>
          </a:p>
          <a:p>
            <a:pPr marL="465138" lvl="0" indent="-233363" eaLnBrk="0" hangingPunct="0">
              <a:buFontTx/>
              <a:buChar char="•"/>
            </a:pPr>
            <a:r>
              <a:rPr lang="en-US" sz="2800" dirty="0">
                <a:latin typeface="Times New Roman" panose="02020603050405020304" pitchFamily="18" charset="0"/>
                <a:cs typeface="Times New Roman" panose="02020603050405020304" pitchFamily="18" charset="0"/>
              </a:rPr>
              <a:t>When data analysis may require separating different sources or conditions</a:t>
            </a:r>
            <a:r>
              <a:rPr lang="en-US" sz="2800" dirty="0">
                <a:latin typeface="+mj-lt"/>
              </a:rPr>
              <a:t>.</a:t>
            </a:r>
          </a:p>
          <a:p>
            <a:endParaRPr lang="en-US" dirty="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6999" y="120967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05408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52715" y="381000"/>
            <a:ext cx="7772400" cy="1143000"/>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56</a:t>
            </a:fld>
            <a:endParaRPr lang="en-US" dirty="0"/>
          </a:p>
        </p:txBody>
      </p:sp>
      <p:sp>
        <p:nvSpPr>
          <p:cNvPr id="10" name="TextBox 9"/>
          <p:cNvSpPr txBox="1"/>
          <p:nvPr/>
        </p:nvSpPr>
        <p:spPr>
          <a:xfrm>
            <a:off x="852715" y="1524000"/>
            <a:ext cx="7543800" cy="3477875"/>
          </a:xfrm>
          <a:prstGeom prst="rect">
            <a:avLst/>
          </a:prstGeom>
          <a:noFill/>
        </p:spPr>
        <p:txBody>
          <a:bodyPr wrap="square" rtlCol="0">
            <a:spAutoFit/>
          </a:bodyPr>
          <a:lstStyle/>
          <a:p>
            <a:pPr lvl="0" eaLnBrk="0" hangingPunct="0"/>
            <a:r>
              <a:rPr lang="en-US" sz="2800" b="1" dirty="0">
                <a:latin typeface="Times New Roman" panose="02020603050405020304" pitchFamily="18" charset="0"/>
                <a:cs typeface="Times New Roman" panose="02020603050405020304" pitchFamily="18" charset="0"/>
              </a:rPr>
              <a:t>Stratification </a:t>
            </a:r>
            <a:r>
              <a:rPr lang="en-US" sz="2800" b="1" dirty="0" smtClean="0">
                <a:latin typeface="Times New Roman" panose="02020603050405020304" pitchFamily="18" charset="0"/>
                <a:cs typeface="Times New Roman" panose="02020603050405020304" pitchFamily="18" charset="0"/>
              </a:rPr>
              <a:t>Procedure:</a:t>
            </a:r>
          </a:p>
          <a:p>
            <a:pPr lvl="0" eaLnBrk="0" hangingPunct="0"/>
            <a:endParaRPr lang="en-US" sz="2800" dirty="0">
              <a:latin typeface="Times New Roman" panose="02020603050405020304" pitchFamily="18" charset="0"/>
              <a:cs typeface="Times New Roman" panose="02020603050405020304" pitchFamily="18" charset="0"/>
            </a:endParaRPr>
          </a:p>
          <a:p>
            <a:pPr lvl="0" eaLnBrk="0" hangingPunct="0"/>
            <a:r>
              <a:rPr lang="en-US" sz="2800" b="1" i="1" dirty="0" smtClean="0">
                <a:latin typeface="Times New Roman" panose="02020603050405020304" pitchFamily="18" charset="0"/>
                <a:cs typeface="Times New Roman" panose="02020603050405020304" pitchFamily="18" charset="0"/>
              </a:rPr>
              <a:t>First ~ Before </a:t>
            </a:r>
            <a:r>
              <a:rPr lang="en-US" sz="2800" b="1" i="1" dirty="0">
                <a:latin typeface="Times New Roman" panose="02020603050405020304" pitchFamily="18" charset="0"/>
                <a:cs typeface="Times New Roman" panose="02020603050405020304" pitchFamily="18" charset="0"/>
              </a:rPr>
              <a:t>collecting data</a:t>
            </a:r>
            <a:r>
              <a:rPr lang="en-US" sz="2800" dirty="0">
                <a:latin typeface="Times New Roman" panose="02020603050405020304" pitchFamily="18" charset="0"/>
                <a:cs typeface="Times New Roman" panose="02020603050405020304" pitchFamily="18" charset="0"/>
              </a:rPr>
              <a:t>, consider which information about the sources of the data might have an effect on the results. </a:t>
            </a:r>
            <a:endParaRPr lang="en-US" sz="2800" dirty="0" smtClean="0">
              <a:latin typeface="Times New Roman" panose="02020603050405020304" pitchFamily="18" charset="0"/>
              <a:cs typeface="Times New Roman" panose="02020603050405020304" pitchFamily="18" charset="0"/>
            </a:endParaRPr>
          </a:p>
          <a:p>
            <a:pPr marL="566738" lvl="0" indent="-334963" eaLnBrk="0" hangingPunct="0">
              <a:buFont typeface="Arial" pitchFamily="34" charset="0"/>
              <a:buChar char="•"/>
            </a:pPr>
            <a:r>
              <a:rPr lang="en-US" sz="2800" dirty="0" smtClean="0">
                <a:latin typeface="Times New Roman" panose="02020603050405020304" pitchFamily="18" charset="0"/>
                <a:cs typeface="Times New Roman" panose="02020603050405020304" pitchFamily="18" charset="0"/>
              </a:rPr>
              <a:t>Set </a:t>
            </a:r>
            <a:r>
              <a:rPr lang="en-US" sz="2800" dirty="0">
                <a:latin typeface="Times New Roman" panose="02020603050405020304" pitchFamily="18" charset="0"/>
                <a:cs typeface="Times New Roman" panose="02020603050405020304" pitchFamily="18" charset="0"/>
              </a:rPr>
              <a:t>up the data collection so that you collect that information as well.</a:t>
            </a:r>
          </a:p>
          <a:p>
            <a:endParaRPr lang="en-US"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9388" y="195943"/>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9388" y="1209675"/>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85216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6429" y="152400"/>
            <a:ext cx="7772400" cy="1143000"/>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57</a:t>
            </a:fld>
            <a:endParaRPr lang="en-US" dirty="0"/>
          </a:p>
        </p:txBody>
      </p:sp>
      <p:sp>
        <p:nvSpPr>
          <p:cNvPr id="10" name="TextBox 9"/>
          <p:cNvSpPr txBox="1"/>
          <p:nvPr/>
        </p:nvSpPr>
        <p:spPr>
          <a:xfrm>
            <a:off x="849086" y="1474619"/>
            <a:ext cx="7543800" cy="4339650"/>
          </a:xfrm>
          <a:prstGeom prst="rect">
            <a:avLst/>
          </a:prstGeom>
          <a:noFill/>
        </p:spPr>
        <p:txBody>
          <a:bodyPr wrap="square" rtlCol="0">
            <a:spAutoFit/>
          </a:bodyPr>
          <a:lstStyle/>
          <a:p>
            <a:pPr lvl="0" eaLnBrk="0" hangingPunct="0"/>
            <a:r>
              <a:rPr lang="en-US" sz="2800" b="1" dirty="0">
                <a:latin typeface="Times New Roman" panose="02020603050405020304" pitchFamily="18" charset="0"/>
                <a:cs typeface="Times New Roman" panose="02020603050405020304" pitchFamily="18" charset="0"/>
              </a:rPr>
              <a:t>Stratification </a:t>
            </a:r>
            <a:r>
              <a:rPr lang="en-US" sz="2800" b="1" dirty="0" smtClean="0">
                <a:latin typeface="Times New Roman" panose="02020603050405020304" pitchFamily="18" charset="0"/>
                <a:cs typeface="Times New Roman" panose="02020603050405020304" pitchFamily="18" charset="0"/>
              </a:rPr>
              <a:t>Procedure:</a:t>
            </a:r>
          </a:p>
          <a:p>
            <a:pPr lvl="0" eaLnBrk="0" hangingPunct="0"/>
            <a:endParaRPr lang="en-US" sz="2800" dirty="0">
              <a:latin typeface="Times New Roman" panose="02020603050405020304" pitchFamily="18" charset="0"/>
              <a:cs typeface="Times New Roman" panose="02020603050405020304" pitchFamily="18" charset="0"/>
            </a:endParaRPr>
          </a:p>
          <a:p>
            <a:pPr lvl="0" eaLnBrk="0" hangingPunct="0"/>
            <a:r>
              <a:rPr lang="en-US" sz="2800" b="1" i="1" dirty="0" smtClean="0">
                <a:latin typeface="Times New Roman" panose="02020603050405020304" pitchFamily="18" charset="0"/>
                <a:cs typeface="Times New Roman" panose="02020603050405020304" pitchFamily="18" charset="0"/>
              </a:rPr>
              <a:t>Second ~ When </a:t>
            </a:r>
            <a:r>
              <a:rPr lang="en-US" sz="2800" b="1" i="1" dirty="0">
                <a:latin typeface="Times New Roman" panose="02020603050405020304" pitchFamily="18" charset="0"/>
                <a:cs typeface="Times New Roman" panose="02020603050405020304" pitchFamily="18" charset="0"/>
              </a:rPr>
              <a:t>plotting or graphing the collected data on a scatter diagram, control chart, histogram or other analysis tool, </a:t>
            </a:r>
            <a:r>
              <a:rPr lang="en-US" sz="2800" b="1" i="1" dirty="0">
                <a:solidFill>
                  <a:schemeClr val="accent6"/>
                </a:solidFill>
                <a:latin typeface="Times New Roman" panose="02020603050405020304" pitchFamily="18" charset="0"/>
                <a:cs typeface="Times New Roman" panose="02020603050405020304" pitchFamily="18" charset="0"/>
              </a:rPr>
              <a:t>use different marks or colors to distinguish data from various sources. </a:t>
            </a:r>
            <a:endParaRPr lang="en-US" sz="2800" b="1" i="1" dirty="0" smtClean="0">
              <a:solidFill>
                <a:schemeClr val="accent6"/>
              </a:solidFill>
              <a:latin typeface="Times New Roman" panose="02020603050405020304" pitchFamily="18" charset="0"/>
              <a:cs typeface="Times New Roman" panose="02020603050405020304" pitchFamily="18" charset="0"/>
            </a:endParaRPr>
          </a:p>
          <a:p>
            <a:pPr marL="457200" lvl="0" indent="-457200" eaLnBrk="0" hangingPunct="0">
              <a:buFont typeface="Arial" pitchFamily="34" charset="0"/>
              <a:buChar char="•"/>
            </a:pPr>
            <a:r>
              <a:rPr lang="en-US" sz="2800" i="1" dirty="0" smtClean="0">
                <a:latin typeface="Times New Roman" panose="02020603050405020304" pitchFamily="18" charset="0"/>
                <a:cs typeface="Times New Roman" panose="02020603050405020304" pitchFamily="18" charset="0"/>
              </a:rPr>
              <a:t>Data </a:t>
            </a:r>
            <a:r>
              <a:rPr lang="en-US" sz="2800" i="1" dirty="0">
                <a:latin typeface="Times New Roman" panose="02020603050405020304" pitchFamily="18" charset="0"/>
                <a:cs typeface="Times New Roman" panose="02020603050405020304" pitchFamily="18" charset="0"/>
              </a:rPr>
              <a:t>that are distinguished in this way are said to be “stratified.”</a:t>
            </a:r>
          </a:p>
          <a:p>
            <a:endParaRPr lang="en-US" dirty="0"/>
          </a:p>
        </p:txBody>
      </p:sp>
      <p:pic>
        <p:nvPicPr>
          <p:cNvPr id="6"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1224188"/>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819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6429" y="152400"/>
            <a:ext cx="7772400" cy="1143000"/>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A626D107-5530-484A-9258-F18F5BAF9F19}" type="slidenum">
              <a:rPr lang="en-US" smtClean="0"/>
              <a:pPr>
                <a:defRPr/>
              </a:pPr>
              <a:t>58</a:t>
            </a:fld>
            <a:endParaRPr lang="en-US" dirty="0"/>
          </a:p>
        </p:txBody>
      </p:sp>
      <p:sp>
        <p:nvSpPr>
          <p:cNvPr id="10" name="TextBox 9"/>
          <p:cNvSpPr txBox="1"/>
          <p:nvPr/>
        </p:nvSpPr>
        <p:spPr>
          <a:xfrm>
            <a:off x="849086" y="1143000"/>
            <a:ext cx="7543800" cy="4370427"/>
          </a:xfrm>
          <a:prstGeom prst="rect">
            <a:avLst/>
          </a:prstGeom>
          <a:noFill/>
        </p:spPr>
        <p:txBody>
          <a:bodyPr wrap="square" rtlCol="0">
            <a:spAutoFit/>
          </a:bodyPr>
          <a:lstStyle/>
          <a:p>
            <a:pPr lvl="0" eaLnBrk="0" hangingPunct="0"/>
            <a:r>
              <a:rPr lang="en-US" b="1" dirty="0">
                <a:latin typeface="+mj-lt"/>
              </a:rPr>
              <a:t>Stratification </a:t>
            </a:r>
            <a:r>
              <a:rPr lang="en-US" b="1" dirty="0" smtClean="0">
                <a:latin typeface="+mj-lt"/>
              </a:rPr>
              <a:t>Procedure:</a:t>
            </a:r>
          </a:p>
          <a:p>
            <a:pPr lvl="0" eaLnBrk="0" hangingPunct="0"/>
            <a:endParaRPr lang="en-US" dirty="0" smtClean="0">
              <a:latin typeface="Times New Roman" panose="02020603050405020304" pitchFamily="18" charset="0"/>
              <a:cs typeface="Times New Roman" panose="02020603050405020304" pitchFamily="18" charset="0"/>
            </a:endParaRPr>
          </a:p>
          <a:p>
            <a:pPr lvl="0" eaLnBrk="0" hangingPunct="0"/>
            <a:r>
              <a:rPr lang="en-US" sz="2800" b="1" i="1" dirty="0" smtClean="0">
                <a:latin typeface="Times New Roman" panose="02020603050405020304" pitchFamily="18" charset="0"/>
                <a:cs typeface="Times New Roman" panose="02020603050405020304" pitchFamily="18" charset="0"/>
              </a:rPr>
              <a:t>Third</a:t>
            </a:r>
            <a:r>
              <a:rPr lang="en-US" sz="2800" i="1" dirty="0" smtClean="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 Analyze </a:t>
            </a:r>
            <a:r>
              <a:rPr lang="en-US" sz="2800" b="1" i="1" dirty="0">
                <a:latin typeface="Times New Roman" panose="02020603050405020304" pitchFamily="18" charset="0"/>
                <a:cs typeface="Times New Roman" panose="02020603050405020304" pitchFamily="18" charset="0"/>
              </a:rPr>
              <a:t>the subsets of stratified data separately. </a:t>
            </a:r>
            <a:endParaRPr lang="en-US" sz="2800" b="1" i="1" dirty="0" smtClean="0">
              <a:latin typeface="Times New Roman" panose="02020603050405020304" pitchFamily="18" charset="0"/>
              <a:cs typeface="Times New Roman" panose="02020603050405020304" pitchFamily="18" charset="0"/>
            </a:endParaRPr>
          </a:p>
          <a:p>
            <a:pPr marL="457200" lvl="0" indent="-457200" eaLnBrk="0" hangingPunct="0">
              <a:buFont typeface="Arial" pitchFamily="34" charset="0"/>
              <a:buChar char="•"/>
            </a:pPr>
            <a:r>
              <a:rPr lang="en-US" sz="2800" i="1" dirty="0" smtClean="0">
                <a:latin typeface="Times New Roman" panose="02020603050405020304" pitchFamily="18" charset="0"/>
                <a:cs typeface="Times New Roman" panose="02020603050405020304" pitchFamily="18" charset="0"/>
              </a:rPr>
              <a:t>For </a:t>
            </a:r>
            <a:r>
              <a:rPr lang="en-US" sz="2800" i="1" dirty="0">
                <a:latin typeface="Times New Roman" panose="02020603050405020304" pitchFamily="18" charset="0"/>
                <a:cs typeface="Times New Roman" panose="02020603050405020304" pitchFamily="18" charset="0"/>
              </a:rPr>
              <a:t>example, on a scatter diagram where data are stratified into data from source 1 and data from source 2, draw quadrants, count points and determine the critical value only for the data from source </a:t>
            </a:r>
            <a:r>
              <a:rPr lang="en-US" sz="2800" i="1" dirty="0" smtClean="0">
                <a:latin typeface="Times New Roman" panose="02020603050405020304" pitchFamily="18" charset="0"/>
                <a:cs typeface="Times New Roman" panose="02020603050405020304" pitchFamily="18" charset="0"/>
              </a:rPr>
              <a:t>1…</a:t>
            </a:r>
          </a:p>
          <a:p>
            <a:pPr marL="457200" lvl="0" indent="-457200" eaLnBrk="0" hangingPunct="0">
              <a:buFont typeface="Arial" pitchFamily="34" charset="0"/>
              <a:buChar char="•"/>
            </a:pPr>
            <a:r>
              <a:rPr lang="en-US" sz="2800" i="1" dirty="0" smtClean="0">
                <a:latin typeface="Times New Roman" panose="02020603050405020304" pitchFamily="18" charset="0"/>
                <a:cs typeface="Times New Roman" panose="02020603050405020304" pitchFamily="18" charset="0"/>
              </a:rPr>
              <a:t>then </a:t>
            </a:r>
            <a:r>
              <a:rPr lang="en-US" sz="2800" i="1" dirty="0">
                <a:latin typeface="Times New Roman" panose="02020603050405020304" pitchFamily="18" charset="0"/>
                <a:cs typeface="Times New Roman" panose="02020603050405020304" pitchFamily="18" charset="0"/>
              </a:rPr>
              <a:t>only for the data from source 2.</a:t>
            </a:r>
          </a:p>
          <a:p>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8715"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3315" y="13716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2744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849" y="577840"/>
            <a:ext cx="7772400" cy="1143000"/>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357B634-0E26-4BCE-803A-FDFC42EB1C32}" type="slidenum">
              <a:rPr lang="en-US" smtClean="0"/>
              <a:pPr>
                <a:defRPr/>
              </a:pPr>
              <a:t>59</a:t>
            </a:fld>
            <a:endParaRPr lang="en-US" dirty="0"/>
          </a:p>
        </p:txBody>
      </p:sp>
      <p:sp>
        <p:nvSpPr>
          <p:cNvPr id="4" name="TextBox 3"/>
          <p:cNvSpPr txBox="1"/>
          <p:nvPr/>
        </p:nvSpPr>
        <p:spPr>
          <a:xfrm>
            <a:off x="842849" y="1718758"/>
            <a:ext cx="7277100" cy="3323987"/>
          </a:xfrm>
          <a:prstGeom prst="rect">
            <a:avLst/>
          </a:prstGeom>
          <a:noFill/>
        </p:spPr>
        <p:txBody>
          <a:bodyPr wrap="square" rtlCol="0">
            <a:spAutoFit/>
          </a:bodyPr>
          <a:lstStyle/>
          <a:p>
            <a:pPr lvl="0" eaLnBrk="0" hangingPunct="0"/>
            <a:r>
              <a:rPr lang="en-US" sz="2400" b="1" dirty="0">
                <a:solidFill>
                  <a:srgbClr val="CC4D00"/>
                </a:solidFill>
                <a:latin typeface="Times New Roman" panose="02020603050405020304" pitchFamily="18" charset="0"/>
                <a:cs typeface="Times New Roman" panose="02020603050405020304" pitchFamily="18" charset="0"/>
              </a:rPr>
              <a:t>Stratification Example</a:t>
            </a:r>
            <a:endParaRPr lang="en-US" sz="2400" dirty="0">
              <a:latin typeface="Times New Roman" panose="02020603050405020304" pitchFamily="18" charset="0"/>
              <a:cs typeface="Times New Roman" panose="02020603050405020304" pitchFamily="18" charset="0"/>
            </a:endParaRPr>
          </a:p>
          <a:p>
            <a:pPr lvl="0" eaLnBrk="0" hangingPunct="0"/>
            <a:r>
              <a:rPr lang="en-US" sz="2400" dirty="0">
                <a:latin typeface="Times New Roman" panose="02020603050405020304" pitchFamily="18" charset="0"/>
                <a:cs typeface="Times New Roman" panose="02020603050405020304" pitchFamily="18" charset="0"/>
              </a:rPr>
              <a:t>The ZZ-400 manufacturing team drew a scatter diagram to test whether product purity and iron contamination were related, but the plot did not demonstrate a relationship. Then a team member realized that the data came from three different reactors. The team member redrew the diagram, using a different symbol for each reactor’s data:</a:t>
            </a:r>
          </a:p>
          <a:p>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3293"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439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idx="4294967295"/>
          </p:nvPr>
        </p:nvSpPr>
        <p:spPr>
          <a:xfrm>
            <a:off x="457200" y="182563"/>
            <a:ext cx="8229600" cy="503237"/>
          </a:xfrm>
        </p:spPr>
        <p:txBody>
          <a:bodyPr>
            <a:normAutofit fontScale="90000"/>
          </a:bodyPr>
          <a:lstStyle/>
          <a:p>
            <a:r>
              <a:rPr lang="en-US" dirty="0">
                <a:latin typeface="Times New Roman" pitchFamily="18" charset="0"/>
                <a:cs typeface="Times New Roman" pitchFamily="18" charset="0"/>
              </a:rPr>
              <a:t>Figure 13-42   </a:t>
            </a:r>
            <a:r>
              <a:rPr lang="en-US" b="0" dirty="0">
                <a:latin typeface="Times New Roman" pitchFamily="18" charset="0"/>
                <a:cs typeface="Times New Roman" pitchFamily="18" charset="0"/>
              </a:rPr>
              <a:t>Check Sheet</a:t>
            </a:r>
            <a:r>
              <a:rPr lang="en-US" dirty="0">
                <a:latin typeface="Times New Roman" pitchFamily="18" charset="0"/>
                <a:cs typeface="Times New Roman" pitchFamily="18" charset="0"/>
              </a:rPr>
              <a:t> </a:t>
            </a:r>
          </a:p>
        </p:txBody>
      </p:sp>
      <p:pic>
        <p:nvPicPr>
          <p:cNvPr id="288771" name="Picture 3" descr="fig 13_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3719" y="1143000"/>
            <a:ext cx="6576561" cy="35814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48400"/>
            <a:ext cx="90201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a:xfrm>
            <a:off x="6507530" y="5817502"/>
            <a:ext cx="2133600" cy="365125"/>
          </a:xfrm>
        </p:spPr>
        <p:txBody>
          <a:bodyPr/>
          <a:lstStyle/>
          <a:p>
            <a:fld id="{1D242085-BE55-4E08-A784-6A7BCC696146}" type="slidenum">
              <a:rPr lang="en-US" smtClean="0"/>
              <a:t>6</a:t>
            </a:fld>
            <a:endParaRPr lang="en-US" dirty="0"/>
          </a:p>
        </p:txBody>
      </p:sp>
      <p:sp>
        <p:nvSpPr>
          <p:cNvPr id="3" name="TextBox 2"/>
          <p:cNvSpPr txBox="1"/>
          <p:nvPr/>
        </p:nvSpPr>
        <p:spPr>
          <a:xfrm>
            <a:off x="800099" y="4953000"/>
            <a:ext cx="7543800" cy="923330"/>
          </a:xfrm>
          <a:prstGeom prst="rect">
            <a:avLst/>
          </a:prstGeom>
          <a:solidFill>
            <a:srgbClr val="FFFFCC"/>
          </a:solidFill>
          <a:ln>
            <a:solidFill>
              <a:srgbClr val="FF0000"/>
            </a:solidFill>
          </a:ln>
        </p:spPr>
        <p:txBody>
          <a:bodyPr wrap="square" rtlCol="0">
            <a:spAutoFit/>
          </a:bodyPr>
          <a:lstStyle/>
          <a:p>
            <a:r>
              <a:rPr lang="en-US" b="1" i="1" dirty="0" smtClean="0">
                <a:solidFill>
                  <a:srgbClr val="FF0000"/>
                </a:solidFill>
                <a:latin typeface="Times New Roman" pitchFamily="18" charset="0"/>
                <a:cs typeface="Times New Roman" pitchFamily="18" charset="0"/>
              </a:rPr>
              <a:t>This Check Sheet Example is a candidate for a Pareto Chart which will show that the </a:t>
            </a:r>
            <a:r>
              <a:rPr lang="en-US" b="1" i="1" u="sng" dirty="0" smtClean="0">
                <a:solidFill>
                  <a:srgbClr val="FF0000"/>
                </a:solidFill>
                <a:latin typeface="Times New Roman" pitchFamily="18" charset="0"/>
                <a:cs typeface="Times New Roman" pitchFamily="18" charset="0"/>
              </a:rPr>
              <a:t>Material not ordered </a:t>
            </a:r>
            <a:r>
              <a:rPr lang="en-US" b="1" i="1" dirty="0" smtClean="0">
                <a:solidFill>
                  <a:srgbClr val="FF0000"/>
                </a:solidFill>
                <a:latin typeface="Times New Roman" pitchFamily="18" charset="0"/>
                <a:cs typeface="Times New Roman" pitchFamily="18" charset="0"/>
              </a:rPr>
              <a:t>and the </a:t>
            </a:r>
            <a:r>
              <a:rPr lang="en-US" b="1" i="1" u="sng" dirty="0" smtClean="0">
                <a:solidFill>
                  <a:srgbClr val="FF0000"/>
                </a:solidFill>
                <a:latin typeface="Times New Roman" pitchFamily="18" charset="0"/>
                <a:cs typeface="Times New Roman" pitchFamily="18" charset="0"/>
              </a:rPr>
              <a:t>Materials late </a:t>
            </a:r>
            <a:r>
              <a:rPr lang="en-US" b="1" i="1" dirty="0" smtClean="0">
                <a:solidFill>
                  <a:srgbClr val="FF0000"/>
                </a:solidFill>
                <a:latin typeface="Times New Roman" pitchFamily="18" charset="0"/>
                <a:cs typeface="Times New Roman" pitchFamily="18" charset="0"/>
              </a:rPr>
              <a:t>are the biggest problems shown and where fixing them will give the greatest improvement results </a:t>
            </a:r>
            <a:endParaRPr lang="en-US" b="1" i="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6372773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357B634-0E26-4BCE-803A-FDFC42EB1C32}" type="slidenum">
              <a:rPr lang="en-US" smtClean="0"/>
              <a:pPr>
                <a:defRPr/>
              </a:pPr>
              <a:t>60</a:t>
            </a:fld>
            <a:endParaRPr lang="en-US" dirty="0"/>
          </a:p>
        </p:txBody>
      </p:sp>
      <p:pic>
        <p:nvPicPr>
          <p:cNvPr id="159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087" y="1981200"/>
            <a:ext cx="4234513" cy="380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419600" y="1676400"/>
            <a:ext cx="4114800" cy="4431983"/>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Now patterns can be seen. The data from reactor 2 and reactor 3 are circled. Even without doing any calculations, it is clear that for those two reactors, purity decreases as iron increases. However, the data from reactor 1, the solid dots that are not circled, do not show that relationship. Something is different about reactor 1.</a:t>
            </a:r>
          </a:p>
          <a:p>
            <a:endParaRPr lang="en-US"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2443" y="228600"/>
            <a:ext cx="823913" cy="838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3572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B035A49-C075-4404-8EFE-8160019852BC}" type="slidenum">
              <a:rPr lang="en-US" smtClean="0"/>
              <a:pPr>
                <a:defRPr/>
              </a:pPr>
              <a:t>61</a:t>
            </a:fld>
            <a:endParaRPr lang="en-US" dirty="0"/>
          </a:p>
        </p:txBody>
      </p:sp>
      <p:pic>
        <p:nvPicPr>
          <p:cNvPr id="160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685" y="79145"/>
            <a:ext cx="7243763" cy="637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6058835"/>
            <a:ext cx="9144000" cy="646331"/>
          </a:xfrm>
          <a:prstGeom prst="rect">
            <a:avLst/>
          </a:prstGeom>
          <a:solidFill>
            <a:srgbClr val="FFFFCC"/>
          </a:solidFill>
          <a:ln>
            <a:solidFill>
              <a:srgbClr val="FF0000"/>
            </a:solidFill>
          </a:ln>
        </p:spPr>
        <p:txBody>
          <a:bodyPr wrap="square" rtlCol="0">
            <a:spAutoFit/>
          </a:bodyPr>
          <a:lstStyle/>
          <a:p>
            <a:r>
              <a:rPr lang="en-US" sz="1800" dirty="0" smtClean="0">
                <a:latin typeface="+mj-lt"/>
              </a:rPr>
              <a:t>Template available at:</a:t>
            </a:r>
          </a:p>
          <a:p>
            <a:r>
              <a:rPr lang="en-US" sz="1800" dirty="0" smtClean="0">
                <a:latin typeface="+mj-lt"/>
              </a:rPr>
              <a:t>http://asq.org/learn-about-quality/data-collection-analysis-tools/overview/stratification.html</a:t>
            </a:r>
            <a:endParaRPr lang="en-US" sz="1800" dirty="0">
              <a:latin typeface="+mj-lt"/>
            </a:endParaRPr>
          </a:p>
        </p:txBody>
      </p:sp>
    </p:spTree>
    <p:extLst>
      <p:ext uri="{BB962C8B-B14F-4D97-AF65-F5344CB8AC3E}">
        <p14:creationId xmlns:p14="http://schemas.microsoft.com/office/powerpoint/2010/main" val="134059004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50" y="192504"/>
            <a:ext cx="7905750" cy="950495"/>
          </a:xfrm>
        </p:spPr>
        <p:txBody>
          <a:bodyPr/>
          <a:lstStyle/>
          <a:p>
            <a:r>
              <a:rPr kumimoji="0" lang="en-US"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Stratification</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E357B634-0E26-4BCE-803A-FDFC42EB1C32}" type="slidenum">
              <a:rPr lang="en-US" smtClean="0"/>
              <a:pPr>
                <a:defRPr/>
              </a:pPr>
              <a:t>62</a:t>
            </a:fld>
            <a:endParaRPr lang="en-US" dirty="0"/>
          </a:p>
        </p:txBody>
      </p:sp>
      <p:sp>
        <p:nvSpPr>
          <p:cNvPr id="4" name="TextBox 3"/>
          <p:cNvSpPr txBox="1"/>
          <p:nvPr/>
        </p:nvSpPr>
        <p:spPr>
          <a:xfrm>
            <a:off x="552450" y="990600"/>
            <a:ext cx="8210550" cy="6032421"/>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Stratification Considerations</a:t>
            </a:r>
          </a:p>
          <a:p>
            <a:r>
              <a:rPr lang="en-US" sz="2000" dirty="0" smtClean="0">
                <a:latin typeface="Times New Roman" panose="02020603050405020304" pitchFamily="18" charset="0"/>
                <a:cs typeface="Times New Roman" panose="02020603050405020304" pitchFamily="18" charset="0"/>
              </a:rPr>
              <a:t>Here are examples of different sources that might require data to be stratified:</a:t>
            </a:r>
          </a:p>
          <a:p>
            <a:pPr lvl="1"/>
            <a:r>
              <a:rPr lang="en-US" sz="2000" b="1" dirty="0" smtClean="0">
                <a:latin typeface="Times New Roman" panose="02020603050405020304" pitchFamily="18" charset="0"/>
                <a:cs typeface="Times New Roman" panose="02020603050405020304" pitchFamily="18" charset="0"/>
              </a:rPr>
              <a:t>Equipment</a:t>
            </a:r>
          </a:p>
          <a:p>
            <a:pPr lvl="1"/>
            <a:r>
              <a:rPr lang="en-US" sz="2000" b="1" dirty="0" smtClean="0">
                <a:latin typeface="Times New Roman" panose="02020603050405020304" pitchFamily="18" charset="0"/>
                <a:cs typeface="Times New Roman" panose="02020603050405020304" pitchFamily="18" charset="0"/>
              </a:rPr>
              <a:t>Shifts</a:t>
            </a:r>
          </a:p>
          <a:p>
            <a:pPr lvl="1"/>
            <a:r>
              <a:rPr lang="en-US" sz="2000" b="1" dirty="0" smtClean="0">
                <a:latin typeface="Times New Roman" panose="02020603050405020304" pitchFamily="18" charset="0"/>
                <a:cs typeface="Times New Roman" panose="02020603050405020304" pitchFamily="18" charset="0"/>
              </a:rPr>
              <a:t>Departments </a:t>
            </a:r>
          </a:p>
          <a:p>
            <a:pPr lvl="1"/>
            <a:r>
              <a:rPr lang="en-US" sz="2000" b="1" dirty="0" smtClean="0">
                <a:latin typeface="Times New Roman" panose="02020603050405020304" pitchFamily="18" charset="0"/>
                <a:cs typeface="Times New Roman" panose="02020603050405020304" pitchFamily="18" charset="0"/>
              </a:rPr>
              <a:t>Materials</a:t>
            </a:r>
          </a:p>
          <a:p>
            <a:pPr lvl="1"/>
            <a:r>
              <a:rPr lang="en-US" sz="2000" b="1" dirty="0" smtClean="0">
                <a:latin typeface="Times New Roman" panose="02020603050405020304" pitchFamily="18" charset="0"/>
                <a:cs typeface="Times New Roman" panose="02020603050405020304" pitchFamily="18" charset="0"/>
              </a:rPr>
              <a:t>Suppliers</a:t>
            </a:r>
          </a:p>
          <a:p>
            <a:pPr lvl="1"/>
            <a:r>
              <a:rPr lang="en-US" sz="2000" b="1" dirty="0" smtClean="0">
                <a:latin typeface="Times New Roman" panose="02020603050405020304" pitchFamily="18" charset="0"/>
                <a:cs typeface="Times New Roman" panose="02020603050405020304" pitchFamily="18" charset="0"/>
              </a:rPr>
              <a:t>Day of the week</a:t>
            </a:r>
          </a:p>
          <a:p>
            <a:pPr lvl="1"/>
            <a:r>
              <a:rPr lang="en-US" sz="2000" b="1" dirty="0" smtClean="0">
                <a:latin typeface="Times New Roman" panose="02020603050405020304" pitchFamily="18" charset="0"/>
                <a:cs typeface="Times New Roman" panose="02020603050405020304" pitchFamily="18" charset="0"/>
              </a:rPr>
              <a:t>Time of day </a:t>
            </a:r>
          </a:p>
          <a:p>
            <a:pPr lvl="1"/>
            <a:r>
              <a:rPr lang="en-US" sz="2000" b="1" dirty="0" smtClean="0">
                <a:latin typeface="Times New Roman" panose="02020603050405020304" pitchFamily="18" charset="0"/>
                <a:cs typeface="Times New Roman" panose="02020603050405020304" pitchFamily="18" charset="0"/>
              </a:rPr>
              <a:t>Products</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endParaRPr lang="en-US" sz="12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Survey data usually benefit from stratification. </a:t>
            </a:r>
            <a:br>
              <a:rPr lang="en-US" sz="2000" dirty="0" smtClean="0">
                <a:latin typeface="Times New Roman" panose="02020603050405020304" pitchFamily="18" charset="0"/>
                <a:cs typeface="Times New Roman" panose="02020603050405020304" pitchFamily="18" charset="0"/>
              </a:rPr>
            </a:br>
            <a:endParaRPr lang="en-US" sz="12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Always consider before collecting data whether stratification might be needed during analysis. Plan to collect stratification information. After the data are collected it might be too late. On your graph or chart, include a legend that identifies the marks or colors used.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dirty="0" smtClean="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Excerpted from Nancy R. Tague’s </a:t>
            </a:r>
            <a:r>
              <a:rPr lang="en-US" sz="1200" b="1" i="1" dirty="0" smtClean="0">
                <a:latin typeface="Times New Roman" panose="02020603050405020304" pitchFamily="18" charset="0"/>
                <a:cs typeface="Times New Roman" panose="02020603050405020304" pitchFamily="18" charset="0"/>
              </a:rPr>
              <a:t>The Quality Toolbox</a:t>
            </a:r>
            <a:r>
              <a:rPr lang="en-US" sz="1200" b="1" dirty="0" smtClean="0">
                <a:latin typeface="Times New Roman" panose="02020603050405020304" pitchFamily="18" charset="0"/>
                <a:cs typeface="Times New Roman" panose="02020603050405020304" pitchFamily="18" charset="0"/>
              </a:rPr>
              <a:t>, </a:t>
            </a:r>
          </a:p>
          <a:p>
            <a:r>
              <a:rPr lang="en-US" sz="1200" b="1" dirty="0" smtClean="0">
                <a:latin typeface="Times New Roman" panose="02020603050405020304" pitchFamily="18" charset="0"/>
                <a:cs typeface="Times New Roman" panose="02020603050405020304" pitchFamily="18" charset="0"/>
              </a:rPr>
              <a:t>Second Edition, ASQ Quality Press, 2004, pages 485-487.</a:t>
            </a:r>
          </a:p>
          <a:p>
            <a:endParaRPr lang="en-US" sz="1200" dirty="0">
              <a:latin typeface="+mj-lt"/>
            </a:endParaRPr>
          </a:p>
        </p:txBody>
      </p:sp>
      <p:pic>
        <p:nvPicPr>
          <p:cNvPr id="5" name="Picture 2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304800"/>
            <a:ext cx="7620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01514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397" y="2944696"/>
            <a:ext cx="8284344" cy="1325563"/>
          </a:xfrm>
        </p:spPr>
        <p:txBody>
          <a:bodyPr>
            <a:noAutofit/>
          </a:bodyPr>
          <a:lstStyle/>
          <a:p>
            <a:pPr algn="ctr"/>
            <a:r>
              <a:rPr lang="en-US" sz="3200" dirty="0" smtClean="0">
                <a:latin typeface="Times New Roman" panose="02020603050405020304" pitchFamily="18" charset="0"/>
                <a:cs typeface="Times New Roman" panose="02020603050405020304" pitchFamily="18" charset="0"/>
              </a:rPr>
              <a:t>End of Lecture 12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Introduction to Industrial &amp; Systems Engineering</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3559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0" name="Rectangle 8"/>
          <p:cNvSpPr>
            <a:spLocks noChangeArrowheads="1"/>
          </p:cNvSpPr>
          <p:nvPr/>
        </p:nvSpPr>
        <p:spPr bwMode="auto">
          <a:xfrm>
            <a:off x="1987550" y="304800"/>
            <a:ext cx="515620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r>
              <a:rPr lang="en-US" sz="3000" dirty="0" smtClean="0">
                <a:solidFill>
                  <a:srgbClr val="002060"/>
                </a:solidFill>
                <a:latin typeface="Times New Roman" pitchFamily="18" charset="0"/>
                <a:cs typeface="Times New Roman" pitchFamily="18" charset="0"/>
              </a:rPr>
              <a:t>Green O.D. Size Histogram</a:t>
            </a:r>
            <a:endParaRPr lang="en-US" sz="3000" dirty="0">
              <a:solidFill>
                <a:srgbClr val="002060"/>
              </a:solidFill>
              <a:latin typeface="Times New Roman" pitchFamily="18" charset="0"/>
              <a:cs typeface="Times New Roman" pitchFamily="18" charset="0"/>
            </a:endParaRPr>
          </a:p>
        </p:txBody>
      </p:sp>
      <p:sp>
        <p:nvSpPr>
          <p:cNvPr id="9231" name="Rectangle 9"/>
          <p:cNvSpPr>
            <a:spLocks noChangeArrowheads="1"/>
          </p:cNvSpPr>
          <p:nvPr/>
        </p:nvSpPr>
        <p:spPr bwMode="auto">
          <a:xfrm>
            <a:off x="3497263" y="768407"/>
            <a:ext cx="2179638"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r>
              <a:rPr lang="en-US" sz="2400" dirty="0">
                <a:solidFill>
                  <a:schemeClr val="tx1"/>
                </a:solidFill>
                <a:latin typeface="Times New Roman" pitchFamily="18" charset="0"/>
                <a:cs typeface="Times New Roman" pitchFamily="18" charset="0"/>
              </a:rPr>
              <a:t>CONE L68149</a:t>
            </a:r>
            <a:endParaRPr lang="en-US" sz="2400" dirty="0">
              <a:solidFill>
                <a:srgbClr val="FFFFFF"/>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6326B2-AF19-45BE-8614-A4BFA3CFB01C}" type="slidenum">
              <a:rPr lang="en-US" smtClean="0"/>
              <a:t>7</a:t>
            </a:fld>
            <a:endParaRPr lang="en-US" dirty="0"/>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369" y="1227507"/>
            <a:ext cx="7591425"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957011" y="1722922"/>
            <a:ext cx="3558339" cy="2185214"/>
          </a:xfrm>
          <a:prstGeom prst="rect">
            <a:avLst/>
          </a:prstGeom>
          <a:solidFill>
            <a:srgbClr val="FFFF00"/>
          </a:solidFill>
          <a:ln w="28575">
            <a:solidFill>
              <a:srgbClr val="FF0000"/>
            </a:solidFill>
          </a:ln>
        </p:spPr>
        <p:txBody>
          <a:bodyPr wrap="square" rtlCol="0">
            <a:spAutoFit/>
          </a:bodyPr>
          <a:lstStyle/>
          <a:p>
            <a:r>
              <a:rPr lang="en-US" b="1" dirty="0" smtClean="0">
                <a:solidFill>
                  <a:srgbClr val="002060"/>
                </a:solidFill>
                <a:latin typeface="Times New Roman" panose="02020603050405020304" pitchFamily="18" charset="0"/>
                <a:cs typeface="Times New Roman" panose="02020603050405020304" pitchFamily="18" charset="0"/>
              </a:rPr>
              <a:t>This histogram for the outside dimensions of a tapered bearing cone is tolerance in four decimal places along the </a:t>
            </a:r>
            <a:r>
              <a:rPr lang="en-US" b="1" dirty="0">
                <a:solidFill>
                  <a:srgbClr val="002060"/>
                </a:solidFill>
                <a:latin typeface="Times New Roman" panose="02020603050405020304" pitchFamily="18" charset="0"/>
                <a:cs typeface="Times New Roman" panose="02020603050405020304" pitchFamily="18" charset="0"/>
              </a:rPr>
              <a:t>x</a:t>
            </a:r>
            <a:r>
              <a:rPr lang="en-US" b="1" dirty="0" smtClean="0">
                <a:solidFill>
                  <a:srgbClr val="002060"/>
                </a:solidFill>
                <a:latin typeface="Times New Roman" panose="02020603050405020304" pitchFamily="18" charset="0"/>
                <a:cs typeface="Times New Roman" panose="02020603050405020304" pitchFamily="18" charset="0"/>
              </a:rPr>
              <a:t> axis.</a:t>
            </a:r>
          </a:p>
          <a:p>
            <a:endParaRPr lang="en-US" sz="1000" b="1" dirty="0">
              <a:solidFill>
                <a:srgbClr val="002060"/>
              </a:solidFill>
              <a:latin typeface="Times New Roman" panose="02020603050405020304" pitchFamily="18" charset="0"/>
              <a:cs typeface="Times New Roman" panose="02020603050405020304" pitchFamily="18" charset="0"/>
            </a:endParaRPr>
          </a:p>
          <a:p>
            <a:r>
              <a:rPr lang="en-US" b="1" dirty="0" smtClean="0">
                <a:solidFill>
                  <a:srgbClr val="002060"/>
                </a:solidFill>
                <a:latin typeface="Times New Roman" panose="02020603050405020304" pitchFamily="18" charset="0"/>
                <a:cs typeface="Times New Roman" panose="02020603050405020304" pitchFamily="18" charset="0"/>
              </a:rPr>
              <a:t>We can readily see the process width and the frequency of where the data falls…</a:t>
            </a:r>
            <a:endParaRPr lang="en-US"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8617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3"/>
          <p:cNvSpPr>
            <a:spLocks noChangeArrowheads="1"/>
          </p:cNvSpPr>
          <p:nvPr/>
        </p:nvSpPr>
        <p:spPr bwMode="auto">
          <a:xfrm>
            <a:off x="2354464" y="152400"/>
            <a:ext cx="4448335" cy="551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US" sz="3000" dirty="0" smtClean="0">
                <a:solidFill>
                  <a:srgbClr val="002060"/>
                </a:solidFill>
                <a:latin typeface="Times New Roman" pitchFamily="18" charset="0"/>
                <a:cs typeface="Times New Roman" pitchFamily="18" charset="0"/>
              </a:rPr>
              <a:t>Green O.D. Size Histogram</a:t>
            </a:r>
            <a:endParaRPr lang="en-US" sz="3000" dirty="0">
              <a:solidFill>
                <a:srgbClr val="002060"/>
              </a:solidFill>
              <a:latin typeface="Times New Roman" pitchFamily="18" charset="0"/>
              <a:cs typeface="Times New Roman" pitchFamily="18" charset="0"/>
            </a:endParaRPr>
          </a:p>
        </p:txBody>
      </p:sp>
      <p:sp>
        <p:nvSpPr>
          <p:cNvPr id="10250" name="Rectangle 4"/>
          <p:cNvSpPr>
            <a:spLocks noChangeArrowheads="1"/>
          </p:cNvSpPr>
          <p:nvPr/>
        </p:nvSpPr>
        <p:spPr bwMode="auto">
          <a:xfrm>
            <a:off x="3501742" y="677164"/>
            <a:ext cx="2055051" cy="4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2400" dirty="0">
                <a:solidFill>
                  <a:schemeClr val="tx1"/>
                </a:solidFill>
                <a:latin typeface="Times New Roman" pitchFamily="18" charset="0"/>
                <a:cs typeface="Times New Roman" pitchFamily="18" charset="0"/>
              </a:rPr>
              <a:t>CONE L68149</a:t>
            </a:r>
            <a:endParaRPr lang="en-US" sz="2400" dirty="0">
              <a:solidFill>
                <a:srgbClr val="FFFFFF"/>
              </a:solidFill>
              <a:latin typeface="Times New Roman" pitchFamily="18" charset="0"/>
              <a:cs typeface="Times New Roman" pitchFamily="18" charset="0"/>
            </a:endParaRPr>
          </a:p>
        </p:txBody>
      </p:sp>
      <p:sp>
        <p:nvSpPr>
          <p:cNvPr id="10254" name="Rectangle 8"/>
          <p:cNvSpPr>
            <a:spLocks noChangeArrowheads="1"/>
          </p:cNvSpPr>
          <p:nvPr/>
        </p:nvSpPr>
        <p:spPr bwMode="auto">
          <a:xfrm>
            <a:off x="3803359" y="5899150"/>
            <a:ext cx="1537281"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r>
              <a:rPr lang="en-US" sz="2000" dirty="0">
                <a:solidFill>
                  <a:schemeClr val="tx1"/>
                </a:solidFill>
                <a:latin typeface="Times New Roman" pitchFamily="18" charset="0"/>
                <a:cs typeface="Times New Roman" pitchFamily="18" charset="0"/>
              </a:rPr>
              <a:t>Cell Number</a:t>
            </a:r>
            <a:endParaRPr lang="en-US" sz="2000" dirty="0">
              <a:solidFill>
                <a:srgbClr val="FFFFFF"/>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6326B2-AF19-45BE-8614-A4BFA3CFB01C}" type="slidenum">
              <a:rPr lang="en-US" smtClean="0"/>
              <a:t>8</a:t>
            </a:fld>
            <a:endParaRPr lang="en-US" dirty="0"/>
          </a:p>
        </p:txBody>
      </p:sp>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056" y="1305493"/>
            <a:ext cx="7764182" cy="4623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8178" y="228599"/>
            <a:ext cx="624875" cy="73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900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0"/>
            <a:ext cx="8229600" cy="1143000"/>
          </a:xfrm>
        </p:spPr>
        <p:txBody>
          <a:bodyPr/>
          <a:lstStyle/>
          <a:p>
            <a:pPr algn="l"/>
            <a:r>
              <a:rPr lang="en-US" sz="4000" dirty="0" smtClean="0">
                <a:latin typeface="Times New Roman" panose="02020603050405020304" pitchFamily="18" charset="0"/>
                <a:cs typeface="Times New Roman" panose="02020603050405020304" pitchFamily="18" charset="0"/>
              </a:rPr>
              <a:t>Histogram</a:t>
            </a:r>
            <a:endParaRPr lang="en-US" sz="4000" dirty="0">
              <a:latin typeface="Times New Roman" panose="02020603050405020304" pitchFamily="18" charset="0"/>
              <a:cs typeface="Times New Roman" panose="02020603050405020304" pitchFamily="18" charset="0"/>
            </a:endParaRPr>
          </a:p>
        </p:txBody>
      </p:sp>
      <p:sp>
        <p:nvSpPr>
          <p:cNvPr id="105475" name="Rectangle 3"/>
          <p:cNvSpPr>
            <a:spLocks noGrp="1" noChangeArrowheads="1"/>
          </p:cNvSpPr>
          <p:nvPr>
            <p:ph type="body" idx="1"/>
          </p:nvPr>
        </p:nvSpPr>
        <p:spPr>
          <a:xfrm>
            <a:off x="457200" y="990600"/>
            <a:ext cx="8229600" cy="5867400"/>
          </a:xfrm>
        </p:spPr>
        <p:txBody>
          <a:bodyPr>
            <a:normAutofit/>
          </a:bodyPr>
          <a:lstStyle/>
          <a:p>
            <a:pPr marL="0" indent="0">
              <a:lnSpc>
                <a:spcPct val="100000"/>
              </a:lnSpc>
              <a:buFontTx/>
              <a:buNone/>
            </a:pPr>
            <a:r>
              <a:rPr lang="en-US" sz="2000" b="1" dirty="0">
                <a:solidFill>
                  <a:srgbClr val="002060"/>
                </a:solidFill>
                <a:latin typeface="Times New Roman" pitchFamily="18" charset="0"/>
              </a:rPr>
              <a:t>A </a:t>
            </a:r>
            <a:r>
              <a:rPr lang="en-US" sz="2000" b="1" dirty="0" smtClean="0">
                <a:solidFill>
                  <a:srgbClr val="002060"/>
                </a:solidFill>
                <a:latin typeface="Times New Roman" pitchFamily="18" charset="0"/>
              </a:rPr>
              <a:t>Histogram </a:t>
            </a:r>
            <a:r>
              <a:rPr lang="en-US" sz="2000" b="1" dirty="0">
                <a:solidFill>
                  <a:srgbClr val="002060"/>
                </a:solidFill>
                <a:latin typeface="Times New Roman" pitchFamily="18" charset="0"/>
              </a:rPr>
              <a:t>is a specialized type of bar chart that shows the distribution of measurement data. It is a snapshot of a data set. </a:t>
            </a:r>
            <a:endParaRPr lang="en-US" sz="2000" b="1" dirty="0" smtClean="0">
              <a:solidFill>
                <a:srgbClr val="002060"/>
              </a:solidFill>
              <a:latin typeface="Times New Roman" pitchFamily="18" charset="0"/>
            </a:endParaRPr>
          </a:p>
          <a:p>
            <a:pPr marL="0" indent="0">
              <a:lnSpc>
                <a:spcPct val="100000"/>
              </a:lnSpc>
              <a:buFontTx/>
              <a:buNone/>
            </a:pPr>
            <a:r>
              <a:rPr lang="en-US" sz="2000" b="1" dirty="0" smtClean="0">
                <a:solidFill>
                  <a:srgbClr val="002060"/>
                </a:solidFill>
                <a:latin typeface="Times New Roman" pitchFamily="18" charset="0"/>
              </a:rPr>
              <a:t>A </a:t>
            </a:r>
            <a:r>
              <a:rPr lang="en-US" sz="2000" b="1" dirty="0">
                <a:solidFill>
                  <a:srgbClr val="002060"/>
                </a:solidFill>
                <a:latin typeface="Times New Roman" pitchFamily="18" charset="0"/>
              </a:rPr>
              <a:t>H</a:t>
            </a:r>
            <a:r>
              <a:rPr lang="en-US" sz="2000" b="1" dirty="0" smtClean="0">
                <a:solidFill>
                  <a:srgbClr val="002060"/>
                </a:solidFill>
                <a:latin typeface="Times New Roman" pitchFamily="18" charset="0"/>
              </a:rPr>
              <a:t>istogram </a:t>
            </a:r>
            <a:r>
              <a:rPr lang="en-US" sz="2000" b="1" dirty="0">
                <a:solidFill>
                  <a:srgbClr val="002060"/>
                </a:solidFill>
                <a:latin typeface="Times New Roman" pitchFamily="18" charset="0"/>
              </a:rPr>
              <a:t>shows the frequency of occurrence and basic information about the data set, such as central tendency (mean, median, and mode). It reveals the amount of variation occurring in the system. </a:t>
            </a:r>
          </a:p>
          <a:p>
            <a:pPr marL="0" indent="0">
              <a:lnSpc>
                <a:spcPct val="100000"/>
              </a:lnSpc>
              <a:buNone/>
            </a:pPr>
            <a:r>
              <a:rPr lang="en-US" sz="2400" b="1" dirty="0" smtClean="0">
                <a:solidFill>
                  <a:srgbClr val="FF0000"/>
                </a:solidFill>
                <a:effectLst>
                  <a:outerShdw blurRad="38100" dist="38100" dir="2700000" algn="tl">
                    <a:srgbClr val="000000">
                      <a:alpha val="43137"/>
                    </a:srgbClr>
                  </a:outerShdw>
                </a:effectLst>
                <a:latin typeface="Times New Roman" pitchFamily="18" charset="0"/>
              </a:rPr>
              <a:t>Key words that tell you when a Histogram is the Chart of Choice are:</a:t>
            </a:r>
          </a:p>
          <a:p>
            <a:pPr marL="1597025" lvl="1">
              <a:lnSpc>
                <a:spcPct val="100000"/>
              </a:lnSpc>
            </a:pPr>
            <a:r>
              <a:rPr lang="en-US" b="1" dirty="0" smtClean="0">
                <a:solidFill>
                  <a:srgbClr val="FF0000"/>
                </a:solidFill>
                <a:effectLst>
                  <a:outerShdw blurRad="38100" dist="38100" dir="2700000" algn="tl">
                    <a:srgbClr val="000000">
                      <a:alpha val="43137"/>
                    </a:srgbClr>
                  </a:outerShdw>
                </a:effectLst>
                <a:latin typeface="Times New Roman" pitchFamily="18" charset="0"/>
              </a:rPr>
              <a:t>Need to know the Frequency…</a:t>
            </a:r>
          </a:p>
          <a:p>
            <a:pPr marL="1597025" lvl="1">
              <a:lnSpc>
                <a:spcPct val="100000"/>
              </a:lnSpc>
            </a:pPr>
            <a:r>
              <a:rPr lang="en-US" b="1" dirty="0" smtClean="0">
                <a:solidFill>
                  <a:srgbClr val="FF0000"/>
                </a:solidFill>
                <a:effectLst>
                  <a:outerShdw blurRad="38100" dist="38100" dir="2700000" algn="tl">
                    <a:srgbClr val="000000">
                      <a:alpha val="43137"/>
                    </a:srgbClr>
                  </a:outerShdw>
                </a:effectLst>
                <a:latin typeface="Times New Roman" pitchFamily="18" charset="0"/>
              </a:rPr>
              <a:t>Need to See the Shape of Data.</a:t>
            </a:r>
          </a:p>
          <a:p>
            <a:pPr marL="1597025" lvl="1">
              <a:lnSpc>
                <a:spcPct val="100000"/>
              </a:lnSpc>
            </a:pPr>
            <a:r>
              <a:rPr lang="en-US" b="1" dirty="0" smtClean="0">
                <a:solidFill>
                  <a:srgbClr val="FF0000"/>
                </a:solidFill>
                <a:effectLst>
                  <a:outerShdw blurRad="38100" dist="38100" dir="2700000" algn="tl">
                    <a:srgbClr val="000000">
                      <a:alpha val="43137"/>
                    </a:srgbClr>
                  </a:outerShdw>
                </a:effectLst>
                <a:latin typeface="Times New Roman" pitchFamily="18" charset="0"/>
              </a:rPr>
              <a:t>Need to see how data is dispersed.</a:t>
            </a:r>
          </a:p>
          <a:p>
            <a:pPr marL="1597025" lvl="1">
              <a:lnSpc>
                <a:spcPct val="100000"/>
              </a:lnSpc>
            </a:pPr>
            <a:r>
              <a:rPr lang="en-US" b="1" dirty="0" smtClean="0">
                <a:solidFill>
                  <a:srgbClr val="FF0000"/>
                </a:solidFill>
                <a:effectLst>
                  <a:outerShdw blurRad="38100" dist="38100" dir="2700000" algn="tl">
                    <a:srgbClr val="000000">
                      <a:alpha val="43137"/>
                    </a:srgbClr>
                  </a:outerShdw>
                </a:effectLst>
                <a:latin typeface="Times New Roman" pitchFamily="18" charset="0"/>
              </a:rPr>
              <a:t>Need to see if a change has occurred in data.</a:t>
            </a:r>
            <a:endParaRPr lang="en-US" b="1" dirty="0">
              <a:solidFill>
                <a:srgbClr val="FF0000"/>
              </a:solidFill>
              <a:effectLst>
                <a:outerShdw blurRad="38100" dist="38100" dir="2700000" algn="tl">
                  <a:srgbClr val="000000">
                    <a:alpha val="43137"/>
                  </a:srgbClr>
                </a:outerShdw>
              </a:effectLst>
              <a:latin typeface="Times New Roman" pitchFamily="18" charset="0"/>
            </a:endParaRPr>
          </a:p>
        </p:txBody>
      </p:sp>
    </p:spTree>
    <p:extLst>
      <p:ext uri="{BB962C8B-B14F-4D97-AF65-F5344CB8AC3E}">
        <p14:creationId xmlns:p14="http://schemas.microsoft.com/office/powerpoint/2010/main" val="4114652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282B3B-F623-4D9A-8A35-AD78BC1A35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70C1B4-5841-4B37-A600-F444D4AF5744}">
  <ds:schemaRefs>
    <ds:schemaRef ds:uri="http://schemas.microsoft.com/sharepoint/v3/contenttype/forms"/>
  </ds:schemaRefs>
</ds:datastoreItem>
</file>

<file path=customXml/itemProps3.xml><?xml version="1.0" encoding="utf-8"?>
<ds:datastoreItem xmlns:ds="http://schemas.openxmlformats.org/officeDocument/2006/customXml" ds:itemID="{E1C7E016-4BE8-4FB1-9B27-CE5980EEF453}">
  <ds:schemaRefs>
    <ds:schemaRef ds:uri="18eeb41e-cb82-4332-a019-338dad73692f"/>
    <ds:schemaRef ds:uri="http://schemas.microsoft.com/office/2006/metadata/propertie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purl.org/dc/dcmitype/"/>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105</TotalTime>
  <Words>4404</Words>
  <Application>Microsoft Office PowerPoint</Application>
  <PresentationFormat>On-screen Show (4:3)</PresentationFormat>
  <Paragraphs>695</Paragraphs>
  <Slides>63</Slides>
  <Notes>57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1" baseType="lpstr">
      <vt:lpstr>Arial</vt:lpstr>
      <vt:lpstr>Calibri</vt:lpstr>
      <vt:lpstr>Calibri Light</vt:lpstr>
      <vt:lpstr>Comic Sans MS</vt:lpstr>
      <vt:lpstr>Times New Roman</vt:lpstr>
      <vt:lpstr>Wingdings</vt:lpstr>
      <vt:lpstr>Office Theme</vt:lpstr>
      <vt:lpstr>Chart</vt:lpstr>
      <vt:lpstr>Lecture 12 ~ ENGT 1200    Introduction to Industrial &amp; Systems Engineering</vt:lpstr>
      <vt:lpstr>Check Sheet</vt:lpstr>
      <vt:lpstr>Check Sheet</vt:lpstr>
      <vt:lpstr>   Check Sheet Example</vt:lpstr>
      <vt:lpstr>Check Sheet Troubleshooting</vt:lpstr>
      <vt:lpstr>Figure 13-42   Check Sheet </vt:lpstr>
      <vt:lpstr>PowerPoint Presentation</vt:lpstr>
      <vt:lpstr>PowerPoint Presentation</vt:lpstr>
      <vt:lpstr>Histogram</vt:lpstr>
      <vt:lpstr>Histogram</vt:lpstr>
      <vt:lpstr>Histogram - Green Cup O.D.</vt:lpstr>
      <vt:lpstr>Histogram - Green Cup O.D.</vt:lpstr>
      <vt:lpstr>Creating a Histogram</vt:lpstr>
      <vt:lpstr>Figure 13-16   Histogram Cell Description</vt:lpstr>
      <vt:lpstr>Figure 13-15   Tally Sheet for Thickness of Clutch Plate</vt:lpstr>
      <vt:lpstr>Figure 13-17   Clutch Plate Thickness Histogram </vt:lpstr>
      <vt:lpstr>Determining Width of Class Interval </vt:lpstr>
      <vt:lpstr>Determining Width of Class Interval </vt:lpstr>
      <vt:lpstr>Determining Width of Class Interval </vt:lpstr>
      <vt:lpstr>     Histogram</vt:lpstr>
      <vt:lpstr>    Shape of Data</vt:lpstr>
      <vt:lpstr>Normality Check - Histogram</vt:lpstr>
      <vt:lpstr>Normality Check</vt:lpstr>
      <vt:lpstr>Figure 13-19   Skewness  </vt:lpstr>
      <vt:lpstr>Figure 13-21   Bimodal Distribution </vt:lpstr>
      <vt:lpstr>Figure 13-20   Leptokurtic and Platykurtic </vt:lpstr>
      <vt:lpstr>Figure 13-18   Shape, Location, and Spread </vt:lpstr>
      <vt:lpstr>PowerPoint Presentation</vt:lpstr>
      <vt:lpstr>Histogram Terminology</vt:lpstr>
      <vt:lpstr>Histogram Terminology</vt:lpstr>
      <vt:lpstr>Histogram Terminology</vt:lpstr>
      <vt:lpstr>Histogram Terminology</vt:lpstr>
      <vt:lpstr>Histograms</vt:lpstr>
      <vt:lpstr>Histograms</vt:lpstr>
      <vt:lpstr>Histograms</vt:lpstr>
      <vt:lpstr>Histograms</vt:lpstr>
      <vt:lpstr>Histograms</vt:lpstr>
      <vt:lpstr>Minitab Histogram</vt:lpstr>
      <vt:lpstr>PowerPoint Presentation</vt:lpstr>
      <vt:lpstr>Capability As Seen On A Histogram</vt:lpstr>
      <vt:lpstr>Histogram Patterns</vt:lpstr>
      <vt:lpstr>Histogram Patterns</vt:lpstr>
      <vt:lpstr>Minitab Boxplot Tutorial</vt:lpstr>
      <vt:lpstr>Minitab Boxplot Tutorial</vt:lpstr>
      <vt:lpstr>Minitab Boxplot Tutorial</vt:lpstr>
      <vt:lpstr>Minitab Boxplot Tutorial</vt:lpstr>
      <vt:lpstr>Minitab Boxplot</vt:lpstr>
      <vt:lpstr>Minitab 15 Box Plot</vt:lpstr>
      <vt:lpstr>Minitab Boxplot with Whiskers </vt:lpstr>
      <vt:lpstr>Interpreting the results </vt:lpstr>
      <vt:lpstr>PowerPoint Presentation</vt:lpstr>
      <vt:lpstr>PowerPoint Presentation</vt:lpstr>
      <vt:lpstr> Stratification </vt:lpstr>
      <vt:lpstr> Stratification </vt:lpstr>
      <vt:lpstr>Stratification</vt:lpstr>
      <vt:lpstr>Stratification</vt:lpstr>
      <vt:lpstr>Stratification</vt:lpstr>
      <vt:lpstr>Stratification</vt:lpstr>
      <vt:lpstr>Stratification</vt:lpstr>
      <vt:lpstr>Stratification</vt:lpstr>
      <vt:lpstr>PowerPoint Presentation</vt:lpstr>
      <vt:lpstr>Stratification</vt:lpstr>
      <vt:lpstr>End of Lecture 12  Introduction to Industrial &amp; Systems Engineering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12 ENGT 1200 Introduction to Industrial and Systems Engineering</dc:title>
  <dc:creator>Hughes</dc:creator>
  <cp:lastModifiedBy>Stephanie Page</cp:lastModifiedBy>
  <cp:revision>18</cp:revision>
  <dcterms:created xsi:type="dcterms:W3CDTF">2017-07-03T15:07:51Z</dcterms:created>
  <dcterms:modified xsi:type="dcterms:W3CDTF">2018-10-23T19:09:36Z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