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59"/>
  </p:notesMasterIdLst>
  <p:sldIdLst>
    <p:sldId id="256" r:id="rId5"/>
    <p:sldId id="288" r:id="rId6"/>
    <p:sldId id="289" r:id="rId7"/>
    <p:sldId id="290" r:id="rId8"/>
    <p:sldId id="291" r:id="rId9"/>
    <p:sldId id="280" r:id="rId10"/>
    <p:sldId id="281" r:id="rId11"/>
    <p:sldId id="282" r:id="rId12"/>
    <p:sldId id="283" r:id="rId13"/>
    <p:sldId id="284" r:id="rId14"/>
    <p:sldId id="285" r:id="rId15"/>
    <p:sldId id="286" r:id="rId16"/>
    <p:sldId id="287" r:id="rId17"/>
    <p:sldId id="257" r:id="rId18"/>
    <p:sldId id="258" r:id="rId19"/>
    <p:sldId id="259" r:id="rId20"/>
    <p:sldId id="260" r:id="rId21"/>
    <p:sldId id="261" r:id="rId22"/>
    <p:sldId id="262" r:id="rId23"/>
    <p:sldId id="263" r:id="rId24"/>
    <p:sldId id="264" r:id="rId25"/>
    <p:sldId id="265" r:id="rId26"/>
    <p:sldId id="266" r:id="rId27"/>
    <p:sldId id="267" r:id="rId28"/>
    <p:sldId id="268" r:id="rId29"/>
    <p:sldId id="269" r:id="rId30"/>
    <p:sldId id="270" r:id="rId31"/>
    <p:sldId id="271" r:id="rId32"/>
    <p:sldId id="272" r:id="rId33"/>
    <p:sldId id="273" r:id="rId34"/>
    <p:sldId id="274" r:id="rId35"/>
    <p:sldId id="275" r:id="rId36"/>
    <p:sldId id="276" r:id="rId37"/>
    <p:sldId id="277" r:id="rId38"/>
    <p:sldId id="278" r:id="rId39"/>
    <p:sldId id="279"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113" d="100"/>
          <a:sy n="113" d="100"/>
        </p:scale>
        <p:origin x="1311"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BBD739-3C8A-4AF6-BCCF-F336B23D716B}" type="datetimeFigureOut">
              <a:rPr lang="en-US" smtClean="0"/>
              <a:t>10/23/2018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A65065-1455-45F9-8F5F-F56F9B4D15A1}" type="slidenum">
              <a:rPr lang="en-US" smtClean="0"/>
              <a:t>‹#›</a:t>
            </a:fld>
            <a:endParaRPr lang="en-US" dirty="0"/>
          </a:p>
        </p:txBody>
      </p:sp>
    </p:spTree>
    <p:extLst>
      <p:ext uri="{BB962C8B-B14F-4D97-AF65-F5344CB8AC3E}">
        <p14:creationId xmlns:p14="http://schemas.microsoft.com/office/powerpoint/2010/main" val="1648816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84043C-B4CB-4B1D-948A-F95F5796FAAC}" type="slidenum">
              <a:rPr lang="en-US"/>
              <a:pPr/>
              <a:t>6</a:t>
            </a:fld>
            <a:endParaRPr lang="en-US" dirty="0"/>
          </a:p>
        </p:txBody>
      </p:sp>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11779692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fld id="{03AAA363-199A-4370-905F-0317CC9606EA}" type="slidenum">
              <a:rPr lang="en-US" smtClean="0"/>
              <a:t>15</a:t>
            </a:fld>
            <a:endParaRPr lang="en-US" dirty="0"/>
          </a:p>
        </p:txBody>
      </p:sp>
    </p:spTree>
    <p:extLst>
      <p:ext uri="{BB962C8B-B14F-4D97-AF65-F5344CB8AC3E}">
        <p14:creationId xmlns:p14="http://schemas.microsoft.com/office/powerpoint/2010/main" val="2393917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fld id="{25DB51F1-488E-4597-9CC6-0D83E2136FFE}" type="slidenum">
              <a:rPr lang="en-US" smtClean="0"/>
              <a:t>17</a:t>
            </a:fld>
            <a:endParaRPr lang="en-US" dirty="0"/>
          </a:p>
        </p:txBody>
      </p:sp>
    </p:spTree>
    <p:extLst>
      <p:ext uri="{BB962C8B-B14F-4D97-AF65-F5344CB8AC3E}">
        <p14:creationId xmlns:p14="http://schemas.microsoft.com/office/powerpoint/2010/main" val="3116589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fld id="{25DB51F1-488E-4597-9CC6-0D83E2136FFE}" type="slidenum">
              <a:rPr lang="en-US" smtClean="0"/>
              <a:t>18</a:t>
            </a:fld>
            <a:endParaRPr lang="en-US" dirty="0"/>
          </a:p>
        </p:txBody>
      </p:sp>
    </p:spTree>
    <p:extLst>
      <p:ext uri="{BB962C8B-B14F-4D97-AF65-F5344CB8AC3E}">
        <p14:creationId xmlns:p14="http://schemas.microsoft.com/office/powerpoint/2010/main" val="29418391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fld id="{269FD439-9DDE-479D-A427-721ECBF50B42}" type="slidenum">
              <a:rPr lang="en-US" smtClean="0"/>
              <a:t>19</a:t>
            </a:fld>
            <a:endParaRPr lang="en-US" dirty="0"/>
          </a:p>
        </p:txBody>
      </p:sp>
    </p:spTree>
    <p:extLst>
      <p:ext uri="{BB962C8B-B14F-4D97-AF65-F5344CB8AC3E}">
        <p14:creationId xmlns:p14="http://schemas.microsoft.com/office/powerpoint/2010/main" val="7221706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Source http://asq.org/learn-about-quality/data-collection-analysis-tools/overview/stratification.html</a:t>
            </a:r>
            <a:endParaRPr lang="en-US" dirty="0"/>
          </a:p>
        </p:txBody>
      </p:sp>
      <p:sp>
        <p:nvSpPr>
          <p:cNvPr id="4" name="Slide Number Placeholder 3"/>
          <p:cNvSpPr>
            <a:spLocks noGrp="1"/>
          </p:cNvSpPr>
          <p:nvPr>
            <p:ph type="sldNum" sz="quarter" idx="10"/>
          </p:nvPr>
        </p:nvSpPr>
        <p:spPr/>
        <p:txBody>
          <a:bodyPr/>
          <a:lstStyle/>
          <a:p>
            <a:pPr>
              <a:defRPr/>
            </a:pPr>
            <a:fld id="{28864C56-63F8-446D-9C19-E0F3218BAFE8}" type="slidenum">
              <a:rPr lang="en-US" smtClean="0"/>
              <a:pPr>
                <a:defRPr/>
              </a:pPr>
              <a:t>20</a:t>
            </a:fld>
            <a:endParaRPr lang="en-US" dirty="0"/>
          </a:p>
        </p:txBody>
      </p:sp>
    </p:spTree>
    <p:extLst>
      <p:ext uri="{BB962C8B-B14F-4D97-AF65-F5344CB8AC3E}">
        <p14:creationId xmlns:p14="http://schemas.microsoft.com/office/powerpoint/2010/main" val="199560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9FD439-9DDE-479D-A427-721ECBF50B42}" type="slidenum">
              <a:rPr lang="en-US" smtClean="0"/>
              <a:t>27</a:t>
            </a:fld>
            <a:endParaRPr lang="en-US" dirty="0"/>
          </a:p>
        </p:txBody>
      </p:sp>
    </p:spTree>
    <p:extLst>
      <p:ext uri="{BB962C8B-B14F-4D97-AF65-F5344CB8AC3E}">
        <p14:creationId xmlns:p14="http://schemas.microsoft.com/office/powerpoint/2010/main" val="29589832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9FD439-9DDE-479D-A427-721ECBF50B42}" type="slidenum">
              <a:rPr lang="en-US" smtClean="0"/>
              <a:t>34</a:t>
            </a:fld>
            <a:endParaRPr lang="en-US" dirty="0"/>
          </a:p>
        </p:txBody>
      </p:sp>
    </p:spTree>
    <p:extLst>
      <p:ext uri="{BB962C8B-B14F-4D97-AF65-F5344CB8AC3E}">
        <p14:creationId xmlns:p14="http://schemas.microsoft.com/office/powerpoint/2010/main" val="12196538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9FD439-9DDE-479D-A427-721ECBF50B42}" type="slidenum">
              <a:rPr lang="en-US" smtClean="0"/>
              <a:t>36</a:t>
            </a:fld>
            <a:endParaRPr lang="en-US" dirty="0"/>
          </a:p>
        </p:txBody>
      </p:sp>
    </p:spTree>
    <p:extLst>
      <p:ext uri="{BB962C8B-B14F-4D97-AF65-F5344CB8AC3E}">
        <p14:creationId xmlns:p14="http://schemas.microsoft.com/office/powerpoint/2010/main" val="38836804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31FA9D-7744-4600-B1B3-4C5BB70E0D8C}" type="slidenum">
              <a:rPr lang="en-US" smtClean="0"/>
              <a:t>37</a:t>
            </a:fld>
            <a:endParaRPr lang="en-US" dirty="0"/>
          </a:p>
        </p:txBody>
      </p:sp>
    </p:spTree>
    <p:extLst>
      <p:ext uri="{BB962C8B-B14F-4D97-AF65-F5344CB8AC3E}">
        <p14:creationId xmlns:p14="http://schemas.microsoft.com/office/powerpoint/2010/main" val="19418049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CA7B07-48BF-4490-A8A9-1DBBB1FFCECC}" type="slidenum">
              <a:rPr lang="en-US"/>
              <a:pPr/>
              <a:t>42</a:t>
            </a:fld>
            <a:endParaRPr lang="en-US" dirty="0"/>
          </a:p>
        </p:txBody>
      </p:sp>
      <p:sp>
        <p:nvSpPr>
          <p:cNvPr id="228354" name="Rectangle 2"/>
          <p:cNvSpPr>
            <a:spLocks noGrp="1" noRot="1" noChangeAspect="1" noChangeArrowheads="1" noTextEdit="1"/>
          </p:cNvSpPr>
          <p:nvPr>
            <p:ph type="sldImg"/>
          </p:nvPr>
        </p:nvSpPr>
        <p:spPr>
          <a:ln/>
        </p:spPr>
      </p:sp>
      <p:sp>
        <p:nvSpPr>
          <p:cNvPr id="228355" name="Rectangle 3"/>
          <p:cNvSpPr>
            <a:spLocks noGrp="1" noChangeArrowheads="1"/>
          </p:cNvSpPr>
          <p:nvPr>
            <p:ph type="body" idx="1"/>
          </p:nvPr>
        </p:nvSpPr>
        <p:spPr/>
        <p:txBody>
          <a:bodyPr/>
          <a:lstStyle/>
          <a:p>
            <a:r>
              <a:rPr lang="en-US" dirty="0"/>
              <a:t>Notes Source in part to nist.gov</a:t>
            </a:r>
          </a:p>
        </p:txBody>
      </p:sp>
    </p:spTree>
    <p:extLst>
      <p:ext uri="{BB962C8B-B14F-4D97-AF65-F5344CB8AC3E}">
        <p14:creationId xmlns:p14="http://schemas.microsoft.com/office/powerpoint/2010/main" val="36526749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C20FA9-1B18-42DF-8A09-5E3FF4007E1A}" type="slidenum">
              <a:rPr lang="en-US"/>
              <a:pPr/>
              <a:t>7</a:t>
            </a:fld>
            <a:endParaRPr lang="en-US" dirty="0"/>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9065367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54F73C-74CE-4434-994E-FE9956CD866B}" type="slidenum">
              <a:rPr lang="en-US"/>
              <a:pPr/>
              <a:t>51</a:t>
            </a:fld>
            <a:endParaRPr lang="en-US" dirty="0"/>
          </a:p>
        </p:txBody>
      </p:sp>
      <p:sp>
        <p:nvSpPr>
          <p:cNvPr id="443394" name="Rectangle 2"/>
          <p:cNvSpPr>
            <a:spLocks noGrp="1" noRot="1" noChangeAspect="1" noChangeArrowheads="1" noTextEdit="1"/>
          </p:cNvSpPr>
          <p:nvPr>
            <p:ph type="sldImg"/>
          </p:nvPr>
        </p:nvSpPr>
        <p:spPr>
          <a:ln/>
        </p:spPr>
      </p:sp>
      <p:sp>
        <p:nvSpPr>
          <p:cNvPr id="443395"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30811298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EA095A-22BF-4B82-92CF-D308E71AE520}" type="slidenum">
              <a:rPr lang="en-US"/>
              <a:pPr/>
              <a:t>53</a:t>
            </a:fld>
            <a:endParaRPr lang="en-US" dirty="0"/>
          </a:p>
        </p:txBody>
      </p:sp>
      <p:sp>
        <p:nvSpPr>
          <p:cNvPr id="435202" name="Rectangle 2"/>
          <p:cNvSpPr>
            <a:spLocks noGrp="1" noRot="1" noChangeAspect="1" noChangeArrowheads="1" noTextEdit="1"/>
          </p:cNvSpPr>
          <p:nvPr>
            <p:ph type="sldImg"/>
          </p:nvPr>
        </p:nvSpPr>
        <p:spPr>
          <a:ln/>
        </p:spPr>
      </p:sp>
      <p:sp>
        <p:nvSpPr>
          <p:cNvPr id="435203"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1291918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2BA8D1-EACD-4F3D-A8C1-4B55B404C920}" type="slidenum">
              <a:rPr lang="en-US"/>
              <a:pPr/>
              <a:t>8</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1621072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D62D7B-486C-450D-AEF0-37AB82F74B69}" type="slidenum">
              <a:rPr lang="en-US"/>
              <a:pPr/>
              <a:t>9</a:t>
            </a:fld>
            <a:endParaRPr lang="en-US" dirty="0"/>
          </a:p>
        </p:txBody>
      </p:sp>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21662340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r>
              <a:rPr lang="en-US" dirty="0" smtClean="0"/>
              <a:t>Notes</a:t>
            </a:r>
          </a:p>
          <a:p>
            <a:endParaRPr lang="en-US" dirty="0"/>
          </a:p>
        </p:txBody>
      </p:sp>
      <p:sp>
        <p:nvSpPr>
          <p:cNvPr id="4" name="Slide Number Placeholder 3"/>
          <p:cNvSpPr>
            <a:spLocks noGrp="1"/>
          </p:cNvSpPr>
          <p:nvPr>
            <p:ph type="sldNum" sz="quarter" idx="10"/>
          </p:nvPr>
        </p:nvSpPr>
        <p:spPr/>
        <p:txBody>
          <a:bodyPr/>
          <a:lstStyle/>
          <a:p>
            <a:fld id="{5C2E91FF-961F-4689-9D90-45A696D75E4F}" type="slidenum">
              <a:rPr lang="en-US" smtClean="0"/>
              <a:t>10</a:t>
            </a:fld>
            <a:endParaRPr lang="en-US" dirty="0"/>
          </a:p>
        </p:txBody>
      </p:sp>
    </p:spTree>
    <p:extLst>
      <p:ext uri="{BB962C8B-B14F-4D97-AF65-F5344CB8AC3E}">
        <p14:creationId xmlns:p14="http://schemas.microsoft.com/office/powerpoint/2010/main" val="2606970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r>
              <a:rPr lang="en-US" dirty="0" smtClean="0"/>
              <a:t>Notes</a:t>
            </a:r>
          </a:p>
          <a:p>
            <a:endParaRPr lang="en-US" dirty="0"/>
          </a:p>
        </p:txBody>
      </p:sp>
      <p:sp>
        <p:nvSpPr>
          <p:cNvPr id="4" name="Slide Number Placeholder 3"/>
          <p:cNvSpPr>
            <a:spLocks noGrp="1"/>
          </p:cNvSpPr>
          <p:nvPr>
            <p:ph type="sldNum" sz="quarter" idx="10"/>
          </p:nvPr>
        </p:nvSpPr>
        <p:spPr/>
        <p:txBody>
          <a:bodyPr/>
          <a:lstStyle/>
          <a:p>
            <a:fld id="{5C2E91FF-961F-4689-9D90-45A696D75E4F}" type="slidenum">
              <a:rPr lang="en-US" smtClean="0"/>
              <a:t>11</a:t>
            </a:fld>
            <a:endParaRPr lang="en-US" dirty="0"/>
          </a:p>
        </p:txBody>
      </p:sp>
    </p:spTree>
    <p:extLst>
      <p:ext uri="{BB962C8B-B14F-4D97-AF65-F5344CB8AC3E}">
        <p14:creationId xmlns:p14="http://schemas.microsoft.com/office/powerpoint/2010/main" val="1103748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r>
              <a:rPr lang="en-US" dirty="0" smtClean="0"/>
              <a:t>Notes</a:t>
            </a:r>
          </a:p>
          <a:p>
            <a:endParaRPr lang="en-US" dirty="0"/>
          </a:p>
        </p:txBody>
      </p:sp>
      <p:sp>
        <p:nvSpPr>
          <p:cNvPr id="4" name="Slide Number Placeholder 3"/>
          <p:cNvSpPr>
            <a:spLocks noGrp="1"/>
          </p:cNvSpPr>
          <p:nvPr>
            <p:ph type="sldNum" sz="quarter" idx="10"/>
          </p:nvPr>
        </p:nvSpPr>
        <p:spPr/>
        <p:txBody>
          <a:bodyPr/>
          <a:lstStyle/>
          <a:p>
            <a:fld id="{5C2E91FF-961F-4689-9D90-45A696D75E4F}" type="slidenum">
              <a:rPr lang="en-US" smtClean="0"/>
              <a:t>12</a:t>
            </a:fld>
            <a:endParaRPr lang="en-US" dirty="0"/>
          </a:p>
        </p:txBody>
      </p:sp>
    </p:spTree>
    <p:extLst>
      <p:ext uri="{BB962C8B-B14F-4D97-AF65-F5344CB8AC3E}">
        <p14:creationId xmlns:p14="http://schemas.microsoft.com/office/powerpoint/2010/main" val="1948165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r>
              <a:rPr lang="en-US" dirty="0" smtClean="0"/>
              <a:t>Notes</a:t>
            </a:r>
          </a:p>
          <a:p>
            <a:endParaRPr lang="en-US" dirty="0"/>
          </a:p>
        </p:txBody>
      </p:sp>
      <p:sp>
        <p:nvSpPr>
          <p:cNvPr id="4" name="Slide Number Placeholder 3"/>
          <p:cNvSpPr>
            <a:spLocks noGrp="1"/>
          </p:cNvSpPr>
          <p:nvPr>
            <p:ph type="sldNum" sz="quarter" idx="10"/>
          </p:nvPr>
        </p:nvSpPr>
        <p:spPr/>
        <p:txBody>
          <a:bodyPr/>
          <a:lstStyle/>
          <a:p>
            <a:fld id="{5C2E91FF-961F-4689-9D90-45A696D75E4F}" type="slidenum">
              <a:rPr lang="en-US" smtClean="0"/>
              <a:t>13</a:t>
            </a:fld>
            <a:endParaRPr lang="en-US" dirty="0"/>
          </a:p>
        </p:txBody>
      </p:sp>
    </p:spTree>
    <p:extLst>
      <p:ext uri="{BB962C8B-B14F-4D97-AF65-F5344CB8AC3E}">
        <p14:creationId xmlns:p14="http://schemas.microsoft.com/office/powerpoint/2010/main" val="29170619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lvl1pPr defTabSz="914423" eaLnBrk="0" hangingPunct="0">
              <a:defRPr sz="2200">
                <a:solidFill>
                  <a:schemeClr val="tx1"/>
                </a:solidFill>
                <a:latin typeface="Arial Narrow" pitchFamily="34" charset="0"/>
              </a:defRPr>
            </a:lvl1pPr>
            <a:lvl2pPr marL="685817" indent="-263776" defTabSz="914423" eaLnBrk="0" hangingPunct="0">
              <a:defRPr sz="2200">
                <a:solidFill>
                  <a:schemeClr val="tx1"/>
                </a:solidFill>
                <a:latin typeface="Arial Narrow" pitchFamily="34" charset="0"/>
              </a:defRPr>
            </a:lvl2pPr>
            <a:lvl3pPr marL="1055103" indent="-211021" defTabSz="914423" eaLnBrk="0" hangingPunct="0">
              <a:defRPr sz="2200">
                <a:solidFill>
                  <a:schemeClr val="tx1"/>
                </a:solidFill>
                <a:latin typeface="Arial Narrow" pitchFamily="34" charset="0"/>
              </a:defRPr>
            </a:lvl3pPr>
            <a:lvl4pPr marL="1477145" indent="-211021" defTabSz="914423" eaLnBrk="0" hangingPunct="0">
              <a:defRPr sz="2200">
                <a:solidFill>
                  <a:schemeClr val="tx1"/>
                </a:solidFill>
                <a:latin typeface="Arial Narrow" pitchFamily="34" charset="0"/>
              </a:defRPr>
            </a:lvl4pPr>
            <a:lvl5pPr marL="1899186" indent="-211021" defTabSz="914423" eaLnBrk="0" hangingPunct="0">
              <a:defRPr sz="2200">
                <a:solidFill>
                  <a:schemeClr val="tx1"/>
                </a:solidFill>
                <a:latin typeface="Arial Narrow" pitchFamily="34" charset="0"/>
              </a:defRPr>
            </a:lvl5pPr>
            <a:lvl6pPr marL="2321227" indent="-211021" defTabSz="914423" eaLnBrk="0" fontAlgn="base" hangingPunct="0">
              <a:spcBef>
                <a:spcPct val="0"/>
              </a:spcBef>
              <a:spcAft>
                <a:spcPct val="0"/>
              </a:spcAft>
              <a:defRPr sz="2200">
                <a:solidFill>
                  <a:schemeClr val="tx1"/>
                </a:solidFill>
                <a:latin typeface="Arial Narrow" pitchFamily="34" charset="0"/>
              </a:defRPr>
            </a:lvl6pPr>
            <a:lvl7pPr marL="2743269" indent="-211021" defTabSz="914423" eaLnBrk="0" fontAlgn="base" hangingPunct="0">
              <a:spcBef>
                <a:spcPct val="0"/>
              </a:spcBef>
              <a:spcAft>
                <a:spcPct val="0"/>
              </a:spcAft>
              <a:defRPr sz="2200">
                <a:solidFill>
                  <a:schemeClr val="tx1"/>
                </a:solidFill>
                <a:latin typeface="Arial Narrow" pitchFamily="34" charset="0"/>
              </a:defRPr>
            </a:lvl7pPr>
            <a:lvl8pPr marL="3165310" indent="-211021" defTabSz="914423" eaLnBrk="0" fontAlgn="base" hangingPunct="0">
              <a:spcBef>
                <a:spcPct val="0"/>
              </a:spcBef>
              <a:spcAft>
                <a:spcPct val="0"/>
              </a:spcAft>
              <a:defRPr sz="2200">
                <a:solidFill>
                  <a:schemeClr val="tx1"/>
                </a:solidFill>
                <a:latin typeface="Arial Narrow" pitchFamily="34" charset="0"/>
              </a:defRPr>
            </a:lvl8pPr>
            <a:lvl9pPr marL="3587351" indent="-211021" defTabSz="914423" eaLnBrk="0" fontAlgn="base" hangingPunct="0">
              <a:spcBef>
                <a:spcPct val="0"/>
              </a:spcBef>
              <a:spcAft>
                <a:spcPct val="0"/>
              </a:spcAft>
              <a:defRPr sz="2200">
                <a:solidFill>
                  <a:schemeClr val="tx1"/>
                </a:solidFill>
                <a:latin typeface="Arial Narrow" pitchFamily="34" charset="0"/>
              </a:defRPr>
            </a:lvl9pPr>
          </a:lstStyle>
          <a:p>
            <a:pPr eaLnBrk="1" hangingPunct="1"/>
            <a:fld id="{AD897403-EA2D-4D3C-89E3-2CA202C5FB61}" type="slidenum">
              <a:rPr lang="en-US" sz="1200">
                <a:latin typeface="Times New Roman" pitchFamily="18" charset="0"/>
              </a:rPr>
              <a:pPr eaLnBrk="1" hangingPunct="1"/>
              <a:t>14</a:t>
            </a:fld>
            <a:endParaRPr lang="en-US" sz="1200" dirty="0">
              <a:latin typeface="Times New Roman" pitchFamily="18" charset="0"/>
            </a:endParaRPr>
          </a:p>
        </p:txBody>
      </p:sp>
      <p:sp>
        <p:nvSpPr>
          <p:cNvPr id="108547" name="Rectangle 2"/>
          <p:cNvSpPr>
            <a:spLocks noGrp="1" noRot="1" noChangeAspect="1" noChangeArrowheads="1" noTextEdit="1"/>
          </p:cNvSpPr>
          <p:nvPr>
            <p:ph type="sldImg"/>
          </p:nvPr>
        </p:nvSpPr>
        <p:spPr>
          <a:xfrm>
            <a:off x="1143000" y="685800"/>
            <a:ext cx="4572000" cy="3429000"/>
          </a:xfrm>
          <a:ln/>
        </p:spPr>
      </p:sp>
      <p:sp>
        <p:nvSpPr>
          <p:cNvPr id="108548"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681789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33A69B5-54C4-471D-BD7E-D98938432489}"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4C1CCC-E2F1-47ED-9FCF-A09FAB607D58}" type="slidenum">
              <a:rPr lang="en-US" smtClean="0"/>
              <a:t>‹#›</a:t>
            </a:fld>
            <a:endParaRPr lang="en-US" dirty="0"/>
          </a:p>
        </p:txBody>
      </p:sp>
    </p:spTree>
    <p:extLst>
      <p:ext uri="{BB962C8B-B14F-4D97-AF65-F5344CB8AC3E}">
        <p14:creationId xmlns:p14="http://schemas.microsoft.com/office/powerpoint/2010/main" val="3029014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A69B5-54C4-471D-BD7E-D98938432489}"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4C1CCC-E2F1-47ED-9FCF-A09FAB607D58}" type="slidenum">
              <a:rPr lang="en-US" smtClean="0"/>
              <a:t>‹#›</a:t>
            </a:fld>
            <a:endParaRPr lang="en-US" dirty="0"/>
          </a:p>
        </p:txBody>
      </p:sp>
    </p:spTree>
    <p:extLst>
      <p:ext uri="{BB962C8B-B14F-4D97-AF65-F5344CB8AC3E}">
        <p14:creationId xmlns:p14="http://schemas.microsoft.com/office/powerpoint/2010/main" val="375827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A69B5-54C4-471D-BD7E-D98938432489}"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4C1CCC-E2F1-47ED-9FCF-A09FAB607D58}" type="slidenum">
              <a:rPr lang="en-US" smtClean="0"/>
              <a:t>‹#›</a:t>
            </a:fld>
            <a:endParaRPr lang="en-US" dirty="0"/>
          </a:p>
        </p:txBody>
      </p:sp>
    </p:spTree>
    <p:extLst>
      <p:ext uri="{BB962C8B-B14F-4D97-AF65-F5344CB8AC3E}">
        <p14:creationId xmlns:p14="http://schemas.microsoft.com/office/powerpoint/2010/main" val="18062317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A69B5-54C4-471D-BD7E-D98938432489}"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4C1CCC-E2F1-47ED-9FCF-A09FAB607D58}" type="slidenum">
              <a:rPr lang="en-US" smtClean="0"/>
              <a:t>‹#›</a:t>
            </a:fld>
            <a:endParaRPr lang="en-US" dirty="0"/>
          </a:p>
        </p:txBody>
      </p:sp>
    </p:spTree>
    <p:extLst>
      <p:ext uri="{BB962C8B-B14F-4D97-AF65-F5344CB8AC3E}">
        <p14:creationId xmlns:p14="http://schemas.microsoft.com/office/powerpoint/2010/main" val="1822769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3A69B5-54C4-471D-BD7E-D98938432489}"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4C1CCC-E2F1-47ED-9FCF-A09FAB607D58}" type="slidenum">
              <a:rPr lang="en-US" smtClean="0"/>
              <a:t>‹#›</a:t>
            </a:fld>
            <a:endParaRPr lang="en-US" dirty="0"/>
          </a:p>
        </p:txBody>
      </p:sp>
    </p:spTree>
    <p:extLst>
      <p:ext uri="{BB962C8B-B14F-4D97-AF65-F5344CB8AC3E}">
        <p14:creationId xmlns:p14="http://schemas.microsoft.com/office/powerpoint/2010/main" val="2326704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3A69B5-54C4-471D-BD7E-D98938432489}" type="datetimeFigureOut">
              <a:rPr lang="en-US" smtClean="0"/>
              <a:t>10/23/2018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4C1CCC-E2F1-47ED-9FCF-A09FAB607D58}" type="slidenum">
              <a:rPr lang="en-US" smtClean="0"/>
              <a:t>‹#›</a:t>
            </a:fld>
            <a:endParaRPr lang="en-US" dirty="0"/>
          </a:p>
        </p:txBody>
      </p:sp>
    </p:spTree>
    <p:extLst>
      <p:ext uri="{BB962C8B-B14F-4D97-AF65-F5344CB8AC3E}">
        <p14:creationId xmlns:p14="http://schemas.microsoft.com/office/powerpoint/2010/main" val="3796766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33A69B5-54C4-471D-BD7E-D98938432489}" type="datetimeFigureOut">
              <a:rPr lang="en-US" smtClean="0"/>
              <a:t>10/23/2018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54C1CCC-E2F1-47ED-9FCF-A09FAB607D58}" type="slidenum">
              <a:rPr lang="en-US" smtClean="0"/>
              <a:t>‹#›</a:t>
            </a:fld>
            <a:endParaRPr lang="en-US" dirty="0"/>
          </a:p>
        </p:txBody>
      </p:sp>
    </p:spTree>
    <p:extLst>
      <p:ext uri="{BB962C8B-B14F-4D97-AF65-F5344CB8AC3E}">
        <p14:creationId xmlns:p14="http://schemas.microsoft.com/office/powerpoint/2010/main" val="851514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33A69B5-54C4-471D-BD7E-D98938432489}" type="datetimeFigureOut">
              <a:rPr lang="en-US" smtClean="0"/>
              <a:t>10/23/2018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54C1CCC-E2F1-47ED-9FCF-A09FAB607D58}" type="slidenum">
              <a:rPr lang="en-US" smtClean="0"/>
              <a:t>‹#›</a:t>
            </a:fld>
            <a:endParaRPr lang="en-US" dirty="0"/>
          </a:p>
        </p:txBody>
      </p:sp>
    </p:spTree>
    <p:extLst>
      <p:ext uri="{BB962C8B-B14F-4D97-AF65-F5344CB8AC3E}">
        <p14:creationId xmlns:p14="http://schemas.microsoft.com/office/powerpoint/2010/main" val="3194119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A69B5-54C4-471D-BD7E-D98938432489}" type="datetimeFigureOut">
              <a:rPr lang="en-US" smtClean="0"/>
              <a:t>10/23/2018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54C1CCC-E2F1-47ED-9FCF-A09FAB607D58}" type="slidenum">
              <a:rPr lang="en-US" smtClean="0"/>
              <a:t>‹#›</a:t>
            </a:fld>
            <a:endParaRPr lang="en-US" dirty="0"/>
          </a:p>
        </p:txBody>
      </p:sp>
    </p:spTree>
    <p:extLst>
      <p:ext uri="{BB962C8B-B14F-4D97-AF65-F5344CB8AC3E}">
        <p14:creationId xmlns:p14="http://schemas.microsoft.com/office/powerpoint/2010/main" val="1450233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3A69B5-54C4-471D-BD7E-D98938432489}" type="datetimeFigureOut">
              <a:rPr lang="en-US" smtClean="0"/>
              <a:t>10/23/2018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4C1CCC-E2F1-47ED-9FCF-A09FAB607D58}" type="slidenum">
              <a:rPr lang="en-US" smtClean="0"/>
              <a:t>‹#›</a:t>
            </a:fld>
            <a:endParaRPr lang="en-US" dirty="0"/>
          </a:p>
        </p:txBody>
      </p:sp>
    </p:spTree>
    <p:extLst>
      <p:ext uri="{BB962C8B-B14F-4D97-AF65-F5344CB8AC3E}">
        <p14:creationId xmlns:p14="http://schemas.microsoft.com/office/powerpoint/2010/main" val="3569123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3A69B5-54C4-471D-BD7E-D98938432489}" type="datetimeFigureOut">
              <a:rPr lang="en-US" smtClean="0"/>
              <a:t>10/23/2018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4C1CCC-E2F1-47ED-9FCF-A09FAB607D58}" type="slidenum">
              <a:rPr lang="en-US" smtClean="0"/>
              <a:t>‹#›</a:t>
            </a:fld>
            <a:endParaRPr lang="en-US" dirty="0"/>
          </a:p>
        </p:txBody>
      </p:sp>
    </p:spTree>
    <p:extLst>
      <p:ext uri="{BB962C8B-B14F-4D97-AF65-F5344CB8AC3E}">
        <p14:creationId xmlns:p14="http://schemas.microsoft.com/office/powerpoint/2010/main" val="3890656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3A69B5-54C4-471D-BD7E-D98938432489}" type="datetimeFigureOut">
              <a:rPr lang="en-US" smtClean="0"/>
              <a:t>10/23/2018</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4C1CCC-E2F1-47ED-9FCF-A09FAB607D58}" type="slidenum">
              <a:rPr lang="en-US" smtClean="0"/>
              <a:t>‹#›</a:t>
            </a:fld>
            <a:endParaRPr lang="en-US" dirty="0"/>
          </a:p>
        </p:txBody>
      </p:sp>
    </p:spTree>
    <p:extLst>
      <p:ext uri="{BB962C8B-B14F-4D97-AF65-F5344CB8AC3E}">
        <p14:creationId xmlns:p14="http://schemas.microsoft.com/office/powerpoint/2010/main" val="11417282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4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5.png"/><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image" Target="../media/image6.e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wmf"/><Relationship Id="rId5" Type="http://schemas.openxmlformats.org/officeDocument/2006/relationships/image" Target="../media/image7.wmf"/><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07637" y="4403119"/>
            <a:ext cx="7886700" cy="1325563"/>
          </a:xfrm>
        </p:spPr>
        <p:txBody>
          <a:bodyPr>
            <a:normAutofit fontScale="90000"/>
          </a:bodyPr>
          <a:lstStyle/>
          <a:p>
            <a:pPr algn="ctr"/>
            <a:r>
              <a:rPr lang="en-US" sz="3200" dirty="0" smtClean="0">
                <a:latin typeface="Times New Roman" panose="02020603050405020304" pitchFamily="18" charset="0"/>
                <a:cs typeface="Times New Roman" panose="02020603050405020304" pitchFamily="18" charset="0"/>
              </a:rPr>
              <a:t>Lecture 13 ~ ENGT 1200 </a:t>
            </a:r>
            <a:br>
              <a:rPr lang="en-US" sz="3200" dirty="0" smtClean="0">
                <a:latin typeface="Times New Roman" panose="02020603050405020304" pitchFamily="18" charset="0"/>
                <a:cs typeface="Times New Roman" panose="02020603050405020304" pitchFamily="18" charset="0"/>
              </a:rPr>
            </a:br>
            <a:r>
              <a:rPr lang="en-US" sz="3200" dirty="0" smtClean="0">
                <a:latin typeface="Times New Roman" panose="02020603050405020304" pitchFamily="18" charset="0"/>
                <a:cs typeface="Times New Roman" panose="02020603050405020304" pitchFamily="18" charset="0"/>
              </a:rPr>
              <a:t>Introduction to Industrial and Systems Engineering</a:t>
            </a:r>
            <a:endParaRPr lang="en-US" sz="3200" dirty="0">
              <a:latin typeface="Times New Roman" panose="02020603050405020304" pitchFamily="18" charset="0"/>
              <a:cs typeface="Times New Roman" panose="02020603050405020304" pitchFamily="18" charset="0"/>
            </a:endParaRPr>
          </a:p>
        </p:txBody>
      </p:sp>
      <p:sp>
        <p:nvSpPr>
          <p:cNvPr id="5" name="Rectangle 4"/>
          <p:cNvSpPr/>
          <p:nvPr/>
        </p:nvSpPr>
        <p:spPr>
          <a:xfrm rot="21273110">
            <a:off x="1003031" y="638850"/>
            <a:ext cx="7445942" cy="3416320"/>
          </a:xfrm>
          <a:prstGeom prst="rect">
            <a:avLst/>
          </a:prstGeom>
          <a:noFill/>
        </p:spPr>
        <p:txBody>
          <a:bodyPr wrap="square" lIns="91440" tIns="45720" rIns="91440" bIns="45720">
            <a:spAutoFit/>
          </a:bodyPr>
          <a:lstStyle/>
          <a:p>
            <a:pPr algn="ctr"/>
            <a:r>
              <a:rPr lang="en-US" sz="7200" b="1" dirty="0" smtClean="0">
                <a:ln w="10160">
                  <a:solidFill>
                    <a:schemeClr val="tx1"/>
                  </a:solidFill>
                  <a:prstDash val="solid"/>
                </a:ln>
                <a:solidFill>
                  <a:srgbClr val="FFFFFF"/>
                </a:solidFill>
                <a:effectLst>
                  <a:outerShdw blurRad="38100" dist="22860" dir="5400000" algn="tl" rotWithShape="0">
                    <a:srgbClr val="000000">
                      <a:alpha val="30000"/>
                    </a:srgbClr>
                  </a:outerShdw>
                </a:effectLst>
                <a:latin typeface="Times New Roman" panose="02020603050405020304" pitchFamily="18" charset="0"/>
                <a:cs typeface="Times New Roman" panose="02020603050405020304" pitchFamily="18" charset="0"/>
              </a:rPr>
              <a:t>Pareto Diagrams, Bar Charts, &amp; Scatter Diagrams</a:t>
            </a:r>
            <a:endParaRPr lang="en-US" sz="7200" b="1" dirty="0">
              <a:ln w="10160">
                <a:solidFill>
                  <a:schemeClr val="tx1"/>
                </a:solidFill>
                <a:prstDash val="solid"/>
              </a:ln>
              <a:solidFill>
                <a:srgbClr val="FFFFFF"/>
              </a:solidFill>
              <a:effectLst>
                <a:outerShdw blurRad="38100" dist="22860" dir="5400000" algn="tl" rotWithShape="0">
                  <a:srgbClr val="000000">
                    <a:alpha val="30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7567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ChangeArrowheads="1"/>
          </p:cNvSpPr>
          <p:nvPr>
            <p:ph type="title" idx="4294967295"/>
          </p:nvPr>
        </p:nvSpPr>
        <p:spPr>
          <a:xfrm>
            <a:off x="457200" y="182563"/>
            <a:ext cx="8229600" cy="1036637"/>
          </a:xfrm>
        </p:spPr>
        <p:txBody>
          <a:bodyPr>
            <a:noAutofit/>
          </a:bodyPr>
          <a:lstStyle/>
          <a:p>
            <a:pPr algn="l"/>
            <a:r>
              <a:rPr lang="en-US" sz="3600" dirty="0">
                <a:latin typeface="Times New Roman" pitchFamily="18" charset="0"/>
                <a:cs typeface="Times New Roman" pitchFamily="18" charset="0"/>
              </a:rPr>
              <a:t>Figure 13-7   </a:t>
            </a:r>
            <a:r>
              <a:rPr lang="en-US" sz="3600" b="0" dirty="0">
                <a:latin typeface="Times New Roman" pitchFamily="18" charset="0"/>
                <a:cs typeface="Times New Roman" pitchFamily="18" charset="0"/>
              </a:rPr>
              <a:t>Pareto Chart of Problems Related to the Instrument Panel</a:t>
            </a:r>
            <a:r>
              <a:rPr lang="en-US" sz="3600" dirty="0">
                <a:latin typeface="Times New Roman" pitchFamily="18" charset="0"/>
                <a:cs typeface="Times New Roman" pitchFamily="18" charset="0"/>
              </a:rPr>
              <a:t> </a:t>
            </a:r>
          </a:p>
        </p:txBody>
      </p:sp>
      <p:pic>
        <p:nvPicPr>
          <p:cNvPr id="252931" name="Picture 3" descr="FG13_007_013500510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3000" y="1396707"/>
            <a:ext cx="7074568" cy="4622214"/>
          </a:xfrm>
          <a:prstGeom prst="rect">
            <a:avLst/>
          </a:prstGeom>
          <a:noFill/>
          <a:extLst>
            <a:ext uri="{909E8E84-426E-40DD-AFC4-6F175D3DCCD1}">
              <a14:hiddenFill xmlns:a14="http://schemas.microsoft.com/office/drawing/2010/main">
                <a:solidFill>
                  <a:srgbClr val="FFFFFF"/>
                </a:solidFill>
              </a14:hiddenFill>
            </a:ext>
          </a:extLst>
        </p:spPr>
      </p:pic>
      <p:pic>
        <p:nvPicPr>
          <p:cNvPr id="133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12" y="6172200"/>
            <a:ext cx="9020175"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a:xfrm>
            <a:off x="6705600" y="5715000"/>
            <a:ext cx="2133600" cy="365125"/>
          </a:xfrm>
        </p:spPr>
        <p:txBody>
          <a:bodyPr/>
          <a:lstStyle/>
          <a:p>
            <a:fld id="{1D242085-BE55-4E08-A784-6A7BCC696146}" type="slidenum">
              <a:rPr lang="en-US" smtClean="0"/>
              <a:t>10</a:t>
            </a:fld>
            <a:endParaRPr lang="en-US" dirty="0"/>
          </a:p>
        </p:txBody>
      </p:sp>
      <p:sp>
        <p:nvSpPr>
          <p:cNvPr id="3" name="TextBox 2"/>
          <p:cNvSpPr txBox="1"/>
          <p:nvPr/>
        </p:nvSpPr>
        <p:spPr>
          <a:xfrm>
            <a:off x="4191000" y="1600200"/>
            <a:ext cx="3883793" cy="1754326"/>
          </a:xfrm>
          <a:prstGeom prst="rect">
            <a:avLst/>
          </a:prstGeom>
          <a:noFill/>
        </p:spPr>
        <p:txBody>
          <a:bodyPr wrap="square" rtlCol="0">
            <a:spAutoFit/>
          </a:bodyPr>
          <a:lstStyle/>
          <a:p>
            <a:r>
              <a:rPr lang="en-US" b="1" dirty="0" smtClean="0">
                <a:solidFill>
                  <a:srgbClr val="FF0000"/>
                </a:solidFill>
                <a:latin typeface="Times New Roman" pitchFamily="18" charset="0"/>
                <a:cs typeface="Times New Roman" pitchFamily="18" charset="0"/>
              </a:rPr>
              <a:t>Figures 13-7 &amp; 13-8 from the text shows that the same data can show different problems by changing the Y Axis 13-7 shows frequency of occurrence and the next slide 13-3 shows Cost.</a:t>
            </a:r>
            <a:endParaRPr lang="en-US" b="1" dirty="0">
              <a:solidFill>
                <a:srgbClr val="FF0000"/>
              </a:solidFill>
              <a:latin typeface="Times New Roman" pitchFamily="18" charset="0"/>
              <a:cs typeface="Times New Roman" pitchFamily="18" charset="0"/>
            </a:endParaRPr>
          </a:p>
        </p:txBody>
      </p:sp>
      <p:pic>
        <p:nvPicPr>
          <p:cNvPr id="7" name="Picture 204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49389" y="18288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1668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idx="4294967295"/>
          </p:nvPr>
        </p:nvSpPr>
        <p:spPr>
          <a:xfrm>
            <a:off x="457200" y="182563"/>
            <a:ext cx="8305800" cy="1036637"/>
          </a:xfrm>
        </p:spPr>
        <p:txBody>
          <a:bodyPr>
            <a:noAutofit/>
          </a:bodyPr>
          <a:lstStyle/>
          <a:p>
            <a:pPr algn="l"/>
            <a:r>
              <a:rPr lang="en-US" sz="3600" dirty="0">
                <a:latin typeface="Times New Roman" pitchFamily="18" charset="0"/>
                <a:cs typeface="Times New Roman" pitchFamily="18" charset="0"/>
              </a:rPr>
              <a:t>Figure 13-8   </a:t>
            </a:r>
            <a:r>
              <a:rPr lang="en-US" sz="3600" b="0" dirty="0">
                <a:latin typeface="Times New Roman" pitchFamily="18" charset="0"/>
                <a:cs typeface="Times New Roman" pitchFamily="18" charset="0"/>
              </a:rPr>
              <a:t>Costs of Instrument Panel Problems</a:t>
            </a:r>
            <a:r>
              <a:rPr lang="en-US" sz="3600" dirty="0">
                <a:latin typeface="Times New Roman" pitchFamily="18" charset="0"/>
                <a:cs typeface="Times New Roman" pitchFamily="18" charset="0"/>
              </a:rPr>
              <a:t> </a:t>
            </a:r>
          </a:p>
        </p:txBody>
      </p:sp>
      <p:pic>
        <p:nvPicPr>
          <p:cNvPr id="253955" name="Picture 3" descr="FG13_008_013500510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1219200"/>
            <a:ext cx="7924800" cy="4967233"/>
          </a:xfrm>
          <a:prstGeom prst="rect">
            <a:avLst/>
          </a:prstGeom>
          <a:noFill/>
          <a:extLst>
            <a:ext uri="{909E8E84-426E-40DD-AFC4-6F175D3DCCD1}">
              <a14:hiddenFill xmlns:a14="http://schemas.microsoft.com/office/drawing/2010/main">
                <a:solidFill>
                  <a:srgbClr val="FFFFFF"/>
                </a:solidFill>
              </a14:hiddenFill>
            </a:ext>
          </a:extLst>
        </p:spPr>
      </p:pic>
      <p:pic>
        <p:nvPicPr>
          <p:cNvPr id="1229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12" y="6248400"/>
            <a:ext cx="9020175"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a:xfrm>
            <a:off x="6553200" y="5821308"/>
            <a:ext cx="2133600" cy="365125"/>
          </a:xfrm>
        </p:spPr>
        <p:txBody>
          <a:bodyPr/>
          <a:lstStyle/>
          <a:p>
            <a:fld id="{1D242085-BE55-4E08-A784-6A7BCC696146}" type="slidenum">
              <a:rPr lang="en-US" smtClean="0"/>
              <a:t>11</a:t>
            </a:fld>
            <a:endParaRPr lang="en-US" dirty="0"/>
          </a:p>
        </p:txBody>
      </p:sp>
    </p:spTree>
    <p:extLst>
      <p:ext uri="{BB962C8B-B14F-4D97-AF65-F5344CB8AC3E}">
        <p14:creationId xmlns:p14="http://schemas.microsoft.com/office/powerpoint/2010/main" val="33065629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ChangeArrowheads="1"/>
          </p:cNvSpPr>
          <p:nvPr>
            <p:ph type="title" idx="4294967295"/>
          </p:nvPr>
        </p:nvSpPr>
        <p:spPr>
          <a:xfrm>
            <a:off x="457200" y="182563"/>
            <a:ext cx="8229600" cy="655637"/>
          </a:xfrm>
        </p:spPr>
        <p:txBody>
          <a:bodyPr>
            <a:noAutofit/>
          </a:bodyPr>
          <a:lstStyle/>
          <a:p>
            <a:r>
              <a:rPr lang="en-US" sz="3600" dirty="0">
                <a:latin typeface="Times New Roman" pitchFamily="18" charset="0"/>
                <a:cs typeface="Times New Roman" pitchFamily="18" charset="0"/>
              </a:rPr>
              <a:t>Figure 13-10   </a:t>
            </a:r>
            <a:r>
              <a:rPr lang="en-US" sz="3600" b="0" dirty="0">
                <a:latin typeface="Times New Roman" pitchFamily="18" charset="0"/>
                <a:cs typeface="Times New Roman" pitchFamily="18" charset="0"/>
              </a:rPr>
              <a:t>Glove Box</a:t>
            </a:r>
            <a:r>
              <a:rPr lang="en-US" sz="3600" dirty="0">
                <a:latin typeface="Times New Roman" pitchFamily="18" charset="0"/>
                <a:cs typeface="Times New Roman" pitchFamily="18" charset="0"/>
              </a:rPr>
              <a:t> </a:t>
            </a:r>
          </a:p>
        </p:txBody>
      </p:sp>
      <p:pic>
        <p:nvPicPr>
          <p:cNvPr id="256004" name="Picture 4" descr="FG13_010_0135005108 - Co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7449" y="917204"/>
            <a:ext cx="7635518" cy="5023592"/>
          </a:xfrm>
          <a:prstGeom prst="rect">
            <a:avLst/>
          </a:prstGeom>
          <a:noFill/>
          <a:extLst>
            <a:ext uri="{909E8E84-426E-40DD-AFC4-6F175D3DCCD1}">
              <a14:hiddenFill xmlns:a14="http://schemas.microsoft.com/office/drawing/2010/main">
                <a:solidFill>
                  <a:srgbClr val="FFFFFF"/>
                </a:solidFill>
              </a14:hiddenFill>
            </a:ext>
          </a:extLst>
        </p:spPr>
      </p:pic>
      <p:pic>
        <p:nvPicPr>
          <p:cNvPr id="1126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825" y="6248400"/>
            <a:ext cx="9020175"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a:xfrm>
            <a:off x="6553200" y="5941598"/>
            <a:ext cx="2133600" cy="365125"/>
          </a:xfrm>
        </p:spPr>
        <p:txBody>
          <a:bodyPr/>
          <a:lstStyle/>
          <a:p>
            <a:fld id="{1D242085-BE55-4E08-A784-6A7BCC696146}" type="slidenum">
              <a:rPr lang="en-US" smtClean="0"/>
              <a:t>12</a:t>
            </a:fld>
            <a:endParaRPr lang="en-US" dirty="0"/>
          </a:p>
        </p:txBody>
      </p:sp>
      <p:sp>
        <p:nvSpPr>
          <p:cNvPr id="3" name="TextBox 2"/>
          <p:cNvSpPr txBox="1"/>
          <p:nvPr/>
        </p:nvSpPr>
        <p:spPr>
          <a:xfrm>
            <a:off x="304800" y="3733800"/>
            <a:ext cx="3657600" cy="2031325"/>
          </a:xfrm>
          <a:prstGeom prst="rect">
            <a:avLst/>
          </a:prstGeom>
          <a:noFill/>
        </p:spPr>
        <p:txBody>
          <a:bodyPr wrap="square" rtlCol="0">
            <a:spAutoFit/>
          </a:bodyPr>
          <a:lstStyle/>
          <a:p>
            <a:r>
              <a:rPr lang="en-US" b="1" dirty="0">
                <a:solidFill>
                  <a:srgbClr val="FF0000"/>
                </a:solidFill>
                <a:latin typeface="Times New Roman" pitchFamily="18" charset="0"/>
                <a:cs typeface="Times New Roman" pitchFamily="18" charset="0"/>
              </a:rPr>
              <a:t>Pareto Data may originate in a Brainstorming session or from a Check Sheet, but to display it and decide which elements to focus on to maximize our improvement, the Pareto is the tool of choice… </a:t>
            </a:r>
          </a:p>
          <a:p>
            <a:endParaRPr lang="en-US" dirty="0"/>
          </a:p>
        </p:txBody>
      </p:sp>
      <p:pic>
        <p:nvPicPr>
          <p:cNvPr id="7" name="Picture 204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51816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74629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ChangeArrowheads="1"/>
          </p:cNvSpPr>
          <p:nvPr>
            <p:ph type="title" idx="4294967295"/>
          </p:nvPr>
        </p:nvSpPr>
        <p:spPr>
          <a:xfrm>
            <a:off x="457200" y="182563"/>
            <a:ext cx="8229600" cy="1036637"/>
          </a:xfrm>
        </p:spPr>
        <p:txBody>
          <a:bodyPr>
            <a:noAutofit/>
          </a:bodyPr>
          <a:lstStyle/>
          <a:p>
            <a:r>
              <a:rPr lang="en-US" sz="3600" dirty="0">
                <a:latin typeface="Times New Roman" pitchFamily="18" charset="0"/>
                <a:cs typeface="Times New Roman" pitchFamily="18" charset="0"/>
              </a:rPr>
              <a:t>Figure 13-11   </a:t>
            </a:r>
            <a:r>
              <a:rPr lang="en-US" sz="3600" b="0" dirty="0">
                <a:latin typeface="Times New Roman" pitchFamily="18" charset="0"/>
                <a:cs typeface="Times New Roman" pitchFamily="18" charset="0"/>
              </a:rPr>
              <a:t>Pareto Chart of Problems Related to the Glove Box Latch</a:t>
            </a:r>
            <a:r>
              <a:rPr lang="en-US" sz="3600" dirty="0">
                <a:latin typeface="Times New Roman" pitchFamily="18" charset="0"/>
                <a:cs typeface="Times New Roman" pitchFamily="18" charset="0"/>
              </a:rPr>
              <a:t> </a:t>
            </a:r>
          </a:p>
        </p:txBody>
      </p:sp>
      <p:pic>
        <p:nvPicPr>
          <p:cNvPr id="257027" name="Picture 3" descr="FG13_011_013500510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3000" y="1284402"/>
            <a:ext cx="5562600" cy="4659205"/>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13" y="6248400"/>
            <a:ext cx="9020175"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a:xfrm>
            <a:off x="6553200" y="5883275"/>
            <a:ext cx="2133600" cy="365125"/>
          </a:xfrm>
        </p:spPr>
        <p:txBody>
          <a:bodyPr/>
          <a:lstStyle/>
          <a:p>
            <a:fld id="{1D242085-BE55-4E08-A784-6A7BCC696146}" type="slidenum">
              <a:rPr lang="en-US" smtClean="0"/>
              <a:t>13</a:t>
            </a:fld>
            <a:endParaRPr lang="en-US" dirty="0"/>
          </a:p>
        </p:txBody>
      </p:sp>
      <p:sp>
        <p:nvSpPr>
          <p:cNvPr id="4" name="TextBox 3"/>
          <p:cNvSpPr txBox="1"/>
          <p:nvPr/>
        </p:nvSpPr>
        <p:spPr>
          <a:xfrm>
            <a:off x="4251960" y="1905000"/>
            <a:ext cx="3886200" cy="923330"/>
          </a:xfrm>
          <a:prstGeom prst="rect">
            <a:avLst/>
          </a:prstGeom>
          <a:noFill/>
        </p:spPr>
        <p:txBody>
          <a:bodyPr wrap="square" rtlCol="0">
            <a:spAutoFit/>
          </a:bodyPr>
          <a:lstStyle/>
          <a:p>
            <a:r>
              <a:rPr lang="en-US" b="1" dirty="0" smtClean="0">
                <a:solidFill>
                  <a:srgbClr val="FF0000"/>
                </a:solidFill>
              </a:rPr>
              <a:t>It is clear that fixing Broken &amp; Misadjusted will solve most of the problems found. Then Binds is next…</a:t>
            </a:r>
            <a:endParaRPr lang="en-US" b="1" dirty="0">
              <a:solidFill>
                <a:srgbClr val="FF0000"/>
              </a:solidFill>
            </a:endParaRPr>
          </a:p>
        </p:txBody>
      </p:sp>
      <p:pic>
        <p:nvPicPr>
          <p:cNvPr id="8" name="Picture 204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01000" y="1876926"/>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468057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2"/>
          </p:nvPr>
        </p:nvSpPr>
        <p:spPr/>
        <p:txBody>
          <a:bodyPr/>
          <a:lstStyle/>
          <a:p>
            <a:pPr>
              <a:defRPr/>
            </a:pPr>
            <a:fld id="{E8358485-8D46-471C-9680-777A74BEF4BA}" type="slidenum">
              <a:rPr lang="en-US"/>
              <a:pPr>
                <a:defRPr/>
              </a:pPr>
              <a:t>14</a:t>
            </a:fld>
            <a:endParaRPr lang="en-US" dirty="0"/>
          </a:p>
        </p:txBody>
      </p:sp>
      <p:sp>
        <p:nvSpPr>
          <p:cNvPr id="40963" name="Rectangle 2050"/>
          <p:cNvSpPr>
            <a:spLocks noGrp="1" noChangeArrowheads="1"/>
          </p:cNvSpPr>
          <p:nvPr>
            <p:ph type="title"/>
          </p:nvPr>
        </p:nvSpPr>
        <p:spPr>
          <a:xfrm>
            <a:off x="685800" y="381000"/>
            <a:ext cx="7772400" cy="1143000"/>
          </a:xfrm>
        </p:spPr>
        <p:txBody>
          <a:bodyPr/>
          <a:lstStyle/>
          <a:p>
            <a:pPr algn="l" eaLnBrk="1" hangingPunct="1"/>
            <a:r>
              <a:rPr lang="en-US" dirty="0" smtClean="0">
                <a:solidFill>
                  <a:srgbClr val="002060"/>
                </a:solidFill>
                <a:latin typeface="Times New Roman" pitchFamily="18" charset="0"/>
                <a:cs typeface="Times New Roman" pitchFamily="18" charset="0"/>
              </a:rPr>
              <a:t>Pareto diagrams </a:t>
            </a:r>
          </a:p>
        </p:txBody>
      </p:sp>
      <p:sp>
        <p:nvSpPr>
          <p:cNvPr id="40964" name="Text Box 2051"/>
          <p:cNvSpPr txBox="1">
            <a:spLocks noChangeArrowheads="1"/>
          </p:cNvSpPr>
          <p:nvPr/>
        </p:nvSpPr>
        <p:spPr bwMode="auto">
          <a:xfrm>
            <a:off x="685800" y="1676400"/>
            <a:ext cx="7848600" cy="4278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Narrow" pitchFamily="34" charset="0"/>
              </a:defRPr>
            </a:lvl1pPr>
            <a:lvl2pPr marL="347663" indent="-231775" eaLnBrk="0" hangingPunct="0">
              <a:defRPr sz="2400">
                <a:solidFill>
                  <a:schemeClr val="tx1"/>
                </a:solidFill>
                <a:latin typeface="Arial Narrow" pitchFamily="34" charset="0"/>
              </a:defRPr>
            </a:lvl2pPr>
            <a:lvl3pPr marL="1143000" indent="-228600" eaLnBrk="0" hangingPunct="0">
              <a:defRPr sz="2400">
                <a:solidFill>
                  <a:schemeClr val="tx1"/>
                </a:solidFill>
                <a:latin typeface="Arial Narrow" pitchFamily="34" charset="0"/>
              </a:defRPr>
            </a:lvl3pPr>
            <a:lvl4pPr marL="1600200" indent="-228600" eaLnBrk="0" hangingPunct="0">
              <a:defRPr sz="2400">
                <a:solidFill>
                  <a:schemeClr val="tx1"/>
                </a:solidFill>
                <a:latin typeface="Arial Narrow" pitchFamily="34" charset="0"/>
              </a:defRPr>
            </a:lvl4pPr>
            <a:lvl5pPr marL="2057400" indent="-228600" eaLnBrk="0" hangingPunct="0">
              <a:defRPr sz="2400">
                <a:solidFill>
                  <a:schemeClr val="tx1"/>
                </a:solidFill>
                <a:latin typeface="Arial Narrow" pitchFamily="34" charset="0"/>
              </a:defRPr>
            </a:lvl5pPr>
            <a:lvl6pPr marL="2514600" indent="-228600" eaLnBrk="0" fontAlgn="base" hangingPunct="0">
              <a:spcBef>
                <a:spcPct val="0"/>
              </a:spcBef>
              <a:spcAft>
                <a:spcPct val="0"/>
              </a:spcAft>
              <a:defRPr sz="2400">
                <a:solidFill>
                  <a:schemeClr val="tx1"/>
                </a:solidFill>
                <a:latin typeface="Arial Narrow" pitchFamily="34" charset="0"/>
              </a:defRPr>
            </a:lvl6pPr>
            <a:lvl7pPr marL="2971800" indent="-228600" eaLnBrk="0" fontAlgn="base" hangingPunct="0">
              <a:spcBef>
                <a:spcPct val="0"/>
              </a:spcBef>
              <a:spcAft>
                <a:spcPct val="0"/>
              </a:spcAft>
              <a:defRPr sz="2400">
                <a:solidFill>
                  <a:schemeClr val="tx1"/>
                </a:solidFill>
                <a:latin typeface="Arial Narrow" pitchFamily="34" charset="0"/>
              </a:defRPr>
            </a:lvl7pPr>
            <a:lvl8pPr marL="3429000" indent="-228600" eaLnBrk="0" fontAlgn="base" hangingPunct="0">
              <a:spcBef>
                <a:spcPct val="0"/>
              </a:spcBef>
              <a:spcAft>
                <a:spcPct val="0"/>
              </a:spcAft>
              <a:defRPr sz="2400">
                <a:solidFill>
                  <a:schemeClr val="tx1"/>
                </a:solidFill>
                <a:latin typeface="Arial Narrow" pitchFamily="34" charset="0"/>
              </a:defRPr>
            </a:lvl8pPr>
            <a:lvl9pPr marL="3886200" indent="-228600" eaLnBrk="0" fontAlgn="base" hangingPunct="0">
              <a:spcBef>
                <a:spcPct val="0"/>
              </a:spcBef>
              <a:spcAft>
                <a:spcPct val="0"/>
              </a:spcAft>
              <a:defRPr sz="2400">
                <a:solidFill>
                  <a:schemeClr val="tx1"/>
                </a:solidFill>
                <a:latin typeface="Arial Narrow" pitchFamily="34" charset="0"/>
              </a:defRPr>
            </a:lvl9pPr>
          </a:lstStyle>
          <a:p>
            <a:pPr lvl="1" eaLnBrk="1" hangingPunct="1">
              <a:spcBef>
                <a:spcPct val="50000"/>
              </a:spcBef>
              <a:buFontTx/>
              <a:buChar char="•"/>
            </a:pPr>
            <a:r>
              <a:rPr lang="en-US" sz="3200" dirty="0">
                <a:solidFill>
                  <a:srgbClr val="002060"/>
                </a:solidFill>
                <a:latin typeface="Times New Roman" pitchFamily="18" charset="0"/>
              </a:rPr>
              <a:t>Developed by Alfredo Pareto (1848-1923)</a:t>
            </a:r>
          </a:p>
          <a:p>
            <a:pPr lvl="1" eaLnBrk="1" hangingPunct="1">
              <a:spcBef>
                <a:spcPct val="50000"/>
              </a:spcBef>
              <a:buFontTx/>
              <a:buChar char="•"/>
            </a:pPr>
            <a:r>
              <a:rPr lang="en-US" sz="3200" dirty="0">
                <a:solidFill>
                  <a:srgbClr val="002060"/>
                </a:solidFill>
                <a:latin typeface="Times New Roman" pitchFamily="18" charset="0"/>
              </a:rPr>
              <a:t>Recognized for it’s universal application to many fields by Dr. Joseph Juran</a:t>
            </a:r>
          </a:p>
          <a:p>
            <a:pPr eaLnBrk="1" hangingPunct="1">
              <a:spcBef>
                <a:spcPct val="50000"/>
              </a:spcBef>
            </a:pPr>
            <a:r>
              <a:rPr lang="en-US" sz="3200" dirty="0">
                <a:solidFill>
                  <a:srgbClr val="FF0000"/>
                </a:solidFill>
                <a:latin typeface="Times New Roman" pitchFamily="18" charset="0"/>
              </a:rPr>
              <a:t>The Pareto diagram is used to identify the most important problems. </a:t>
            </a:r>
            <a:endParaRPr lang="en-US" sz="3200" dirty="0" smtClean="0">
              <a:solidFill>
                <a:srgbClr val="FF0000"/>
              </a:solidFill>
              <a:latin typeface="Times New Roman" pitchFamily="18" charset="0"/>
            </a:endParaRPr>
          </a:p>
          <a:p>
            <a:pPr marL="457200" indent="-285750" eaLnBrk="1" hangingPunct="1">
              <a:spcBef>
                <a:spcPct val="50000"/>
              </a:spcBef>
              <a:buFont typeface="Arial" pitchFamily="34" charset="0"/>
              <a:buChar char="•"/>
            </a:pPr>
            <a:r>
              <a:rPr lang="en-US" sz="3200" dirty="0" smtClean="0">
                <a:solidFill>
                  <a:srgbClr val="FF0000"/>
                </a:solidFill>
                <a:effectLst>
                  <a:outerShdw blurRad="38100" dist="38100" dir="2700000" algn="tl">
                    <a:srgbClr val="000000">
                      <a:alpha val="43137"/>
                    </a:srgbClr>
                  </a:outerShdw>
                </a:effectLst>
                <a:latin typeface="Times New Roman" pitchFamily="18" charset="0"/>
              </a:rPr>
              <a:t>Usually </a:t>
            </a:r>
            <a:r>
              <a:rPr lang="en-US" sz="3200" dirty="0">
                <a:solidFill>
                  <a:srgbClr val="FF0000"/>
                </a:solidFill>
                <a:effectLst>
                  <a:outerShdw blurRad="38100" dist="38100" dir="2700000" algn="tl">
                    <a:srgbClr val="000000">
                      <a:alpha val="43137"/>
                    </a:srgbClr>
                  </a:outerShdw>
                </a:effectLst>
                <a:latin typeface="Times New Roman" pitchFamily="18" charset="0"/>
              </a:rPr>
              <a:t>80 percent of the total results from 20 percent of the items.</a:t>
            </a:r>
          </a:p>
        </p:txBody>
      </p:sp>
    </p:spTree>
    <p:extLst>
      <p:ext uri="{BB962C8B-B14F-4D97-AF65-F5344CB8AC3E}">
        <p14:creationId xmlns:p14="http://schemas.microsoft.com/office/powerpoint/2010/main" val="42022879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p:txBody>
          <a:bodyPr/>
          <a:lstStyle/>
          <a:p>
            <a:pPr>
              <a:defRPr/>
            </a:pPr>
            <a:fld id="{84D71907-5F82-47F3-A0C9-322E241EAEF5}" type="slidenum">
              <a:rPr lang="en-US"/>
              <a:pPr>
                <a:defRPr/>
              </a:pPr>
              <a:t>15</a:t>
            </a:fld>
            <a:endParaRPr lang="en-US" dirty="0"/>
          </a:p>
        </p:txBody>
      </p:sp>
      <p:sp>
        <p:nvSpPr>
          <p:cNvPr id="41987" name="Rectangle 2"/>
          <p:cNvSpPr>
            <a:spLocks noGrp="1" noChangeArrowheads="1"/>
          </p:cNvSpPr>
          <p:nvPr>
            <p:ph type="title" idx="4294967295"/>
          </p:nvPr>
        </p:nvSpPr>
        <p:spPr>
          <a:xfrm>
            <a:off x="457200" y="182563"/>
            <a:ext cx="8229600" cy="427037"/>
          </a:xfrm>
        </p:spPr>
        <p:txBody>
          <a:bodyPr/>
          <a:lstStyle/>
          <a:p>
            <a:pPr eaLnBrk="1" hangingPunct="1"/>
            <a:r>
              <a:rPr lang="en-US" sz="1800" b="1" dirty="0" smtClean="0">
                <a:latin typeface="Helvetica" pitchFamily="124" charset="0"/>
              </a:rPr>
              <a:t>Pareto Chart of Problems Related an Instrument Panel</a:t>
            </a:r>
            <a:endParaRPr lang="en-US" dirty="0" smtClean="0">
              <a:latin typeface="Helvetica" pitchFamily="124" charset="0"/>
            </a:endParaRPr>
          </a:p>
        </p:txBody>
      </p:sp>
      <p:pic>
        <p:nvPicPr>
          <p:cNvPr id="41988" name="Picture 3" descr="FG13_007_01350051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838200"/>
            <a:ext cx="8229600" cy="537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3780" name="Text Box 4"/>
          <p:cNvSpPr txBox="1">
            <a:spLocks noChangeArrowheads="1"/>
          </p:cNvSpPr>
          <p:nvPr/>
        </p:nvSpPr>
        <p:spPr bwMode="auto">
          <a:xfrm>
            <a:off x="5105400" y="1143000"/>
            <a:ext cx="3657600" cy="2308324"/>
          </a:xfrm>
          <a:prstGeom prst="rect">
            <a:avLst/>
          </a:prstGeom>
          <a:solidFill>
            <a:srgbClr val="FFFF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defRPr/>
            </a:pPr>
            <a:r>
              <a:rPr lang="en-US" sz="2400" dirty="0">
                <a:solidFill>
                  <a:srgbClr val="FF0000"/>
                </a:solidFill>
                <a:effectLst>
                  <a:outerShdw blurRad="38100" dist="38100" dir="2700000" algn="tl">
                    <a:srgbClr val="000000"/>
                  </a:outerShdw>
                </a:effectLst>
                <a:latin typeface="Times New Roman" pitchFamily="18" charset="0"/>
                <a:cs typeface="Times New Roman" pitchFamily="18" charset="0"/>
              </a:rPr>
              <a:t>The Pareto Chart is used to prioritize or show that which happens most frequently. We can choose that which happens most to fix first…</a:t>
            </a:r>
          </a:p>
        </p:txBody>
      </p:sp>
    </p:spTree>
    <p:extLst>
      <p:ext uri="{BB962C8B-B14F-4D97-AF65-F5344CB8AC3E}">
        <p14:creationId xmlns:p14="http://schemas.microsoft.com/office/powerpoint/2010/main" val="6632265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lstStyle/>
          <a:p>
            <a:pPr algn="l"/>
            <a:r>
              <a:rPr lang="en-US" dirty="0" smtClean="0">
                <a:solidFill>
                  <a:srgbClr val="002060"/>
                </a:solidFill>
                <a:latin typeface="Times New Roman" panose="02020603050405020304" pitchFamily="18" charset="0"/>
                <a:cs typeface="Times New Roman" panose="02020603050405020304" pitchFamily="18" charset="0"/>
              </a:rPr>
              <a:t>Minitab Pareto Chart Example 3</a:t>
            </a:r>
            <a:endParaRPr lang="en-US" dirty="0">
              <a:solidFill>
                <a:srgbClr val="002060"/>
              </a:solidFill>
              <a:latin typeface="Times New Roman" panose="02020603050405020304" pitchFamily="18" charset="0"/>
              <a:cs typeface="Times New Roman" panose="02020603050405020304" pitchFamily="18" charset="0"/>
            </a:endParaRPr>
          </a:p>
        </p:txBody>
      </p:sp>
      <p:sp>
        <p:nvSpPr>
          <p:cNvPr id="2" name="TextBox 1"/>
          <p:cNvSpPr txBox="1"/>
          <p:nvPr/>
        </p:nvSpPr>
        <p:spPr>
          <a:xfrm rot="21407541">
            <a:off x="356440" y="1314840"/>
            <a:ext cx="4682596" cy="400110"/>
          </a:xfrm>
          <a:prstGeom prst="rect">
            <a:avLst/>
          </a:prstGeom>
          <a:noFill/>
        </p:spPr>
        <p:txBody>
          <a:bodyPr wrap="square" rtlCol="0">
            <a:spAutoFit/>
          </a:bodyPr>
          <a:lstStyle/>
          <a:p>
            <a:r>
              <a:rPr lang="en-US" sz="2000" b="1" dirty="0" smtClean="0">
                <a:solidFill>
                  <a:srgbClr val="FF0000"/>
                </a:solidFill>
                <a:effectLst>
                  <a:outerShdw blurRad="38100" dist="38100" dir="2700000" algn="tl">
                    <a:srgbClr val="000000">
                      <a:alpha val="43137"/>
                    </a:srgbClr>
                  </a:outerShdw>
                </a:effectLst>
              </a:rPr>
              <a:t>Open Minitab then choose the “File Tab</a:t>
            </a:r>
            <a:r>
              <a:rPr lang="en-US" sz="2000" b="1" dirty="0" smtClean="0"/>
              <a:t>” </a:t>
            </a:r>
            <a:endParaRPr lang="en-US" sz="2000"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57023" y="1697930"/>
            <a:ext cx="4334659" cy="4383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descr="C:\Users\Hughes\Pictures\1. Graphics\QUAL 2111\Workshee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419180">
            <a:off x="439812" y="1817290"/>
            <a:ext cx="4695825" cy="3581400"/>
          </a:xfrm>
          <a:prstGeom prst="rect">
            <a:avLst/>
          </a:prstGeom>
          <a:solidFill>
            <a:schemeClr val="accent2"/>
          </a:solidFill>
          <a:ln>
            <a:solidFill>
              <a:srgbClr val="FF0000"/>
            </a:solidFill>
          </a:ln>
        </p:spPr>
      </p:pic>
      <p:sp>
        <p:nvSpPr>
          <p:cNvPr id="5" name="Slide Number Placeholder 4"/>
          <p:cNvSpPr>
            <a:spLocks noGrp="1"/>
          </p:cNvSpPr>
          <p:nvPr>
            <p:ph type="sldNum" sz="quarter" idx="12"/>
          </p:nvPr>
        </p:nvSpPr>
        <p:spPr/>
        <p:txBody>
          <a:bodyPr/>
          <a:lstStyle/>
          <a:p>
            <a:fld id="{63428C55-2A99-422A-8779-526A763B7518}" type="slidenum">
              <a:rPr lang="en-US" smtClean="0"/>
              <a:t>16</a:t>
            </a:fld>
            <a:endParaRPr lang="en-US" dirty="0"/>
          </a:p>
        </p:txBody>
      </p:sp>
      <p:sp>
        <p:nvSpPr>
          <p:cNvPr id="6" name="TextBox 5"/>
          <p:cNvSpPr txBox="1"/>
          <p:nvPr/>
        </p:nvSpPr>
        <p:spPr>
          <a:xfrm>
            <a:off x="3200400" y="5638800"/>
            <a:ext cx="5791282" cy="400110"/>
          </a:xfrm>
          <a:prstGeom prst="rect">
            <a:avLst/>
          </a:prstGeom>
          <a:solidFill>
            <a:srgbClr val="FFFFCC"/>
          </a:solidFill>
          <a:ln>
            <a:solidFill>
              <a:srgbClr val="FF0000"/>
            </a:solidFill>
          </a:ln>
        </p:spPr>
        <p:txBody>
          <a:bodyPr wrap="square" rtlCol="0">
            <a:spAutoFit/>
          </a:bodyPr>
          <a:lstStyle/>
          <a:p>
            <a:pPr algn="ctr"/>
            <a:r>
              <a:rPr lang="en-US" sz="2000" b="1" dirty="0" smtClean="0">
                <a:solidFill>
                  <a:srgbClr val="FF0000"/>
                </a:solidFill>
              </a:rPr>
              <a:t>Choose the Minitab “EXC-QC File” then “Open”</a:t>
            </a:r>
            <a:endParaRPr lang="en-US" sz="2000" b="1" dirty="0">
              <a:solidFill>
                <a:srgbClr val="FF0000"/>
              </a:solidFill>
            </a:endParaRPr>
          </a:p>
        </p:txBody>
      </p:sp>
      <p:cxnSp>
        <p:nvCxnSpPr>
          <p:cNvPr id="8" name="Straight Arrow Connector 7"/>
          <p:cNvCxnSpPr/>
          <p:nvPr/>
        </p:nvCxnSpPr>
        <p:spPr>
          <a:xfrm flipV="1">
            <a:off x="6629400" y="3657600"/>
            <a:ext cx="0" cy="19812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43900" y="304800"/>
            <a:ext cx="514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52221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417"/>
            <a:ext cx="8229600" cy="1143000"/>
          </a:xfrm>
        </p:spPr>
        <p:txBody>
          <a:bodyPr>
            <a:normAutofit/>
          </a:bodyPr>
          <a:lstStyle/>
          <a:p>
            <a:pPr algn="l"/>
            <a:r>
              <a:rPr lang="en-US" sz="4000" dirty="0" smtClean="0">
                <a:latin typeface="Times New Roman" panose="02020603050405020304" pitchFamily="18" charset="0"/>
                <a:cs typeface="Times New Roman" panose="02020603050405020304" pitchFamily="18" charset="0"/>
              </a:rPr>
              <a:t>EXH-QC File Data</a:t>
            </a:r>
            <a:endParaRPr lang="en-US" sz="4000"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63428C55-2A99-422A-8779-526A763B7518}" type="slidenum">
              <a:rPr lang="en-US" smtClean="0"/>
              <a:t>17</a:t>
            </a:fld>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1303" y="3200400"/>
            <a:ext cx="7620000" cy="30330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96503" y="1143000"/>
            <a:ext cx="7924800" cy="2077492"/>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Imagine you work for a company that manufactures dolls. Lately, you have notice that an increasing no of dolls are being rejected at final inspection due to scratches, peels, and smidges in the paint. You want to see if a relationship exist between the type and number of flaws and the work shift producing the dolls. </a:t>
            </a:r>
          </a:p>
          <a:p>
            <a:endParaRPr lang="en-US" sz="11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r>
              <a:rPr lang="en-US"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The data for this exercise is in columns C16-7 “Flaws” &amp;C18-T “Period”</a:t>
            </a:r>
            <a:endParaRPr lang="en-US"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91607" y="76200"/>
            <a:ext cx="600075"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6466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28600"/>
            <a:ext cx="8229600" cy="1143000"/>
          </a:xfrm>
        </p:spPr>
        <p:txBody>
          <a:bodyPr/>
          <a:lstStyle/>
          <a:p>
            <a:pPr algn="l"/>
            <a:r>
              <a:rPr lang="en-US" dirty="0" smtClean="0">
                <a:solidFill>
                  <a:srgbClr val="002060"/>
                </a:solidFill>
                <a:latin typeface="Times New Roman" panose="02020603050405020304" pitchFamily="18" charset="0"/>
                <a:cs typeface="Times New Roman" panose="02020603050405020304" pitchFamily="18" charset="0"/>
              </a:rPr>
              <a:t>Stratified Pareto Chart Example</a:t>
            </a:r>
            <a:endParaRPr lang="en-US" dirty="0">
              <a:solidFill>
                <a:srgbClr val="002060"/>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63428C55-2A99-422A-8779-526A763B7518}" type="slidenum">
              <a:rPr lang="en-US" smtClean="0"/>
              <a:t>18</a:t>
            </a:fld>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447800"/>
            <a:ext cx="6248400" cy="4587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553200" y="1447800"/>
            <a:ext cx="2362200" cy="2585323"/>
          </a:xfrm>
          <a:prstGeom prst="rect">
            <a:avLst/>
          </a:prstGeom>
          <a:solidFill>
            <a:srgbClr val="FFFF00"/>
          </a:solidFill>
          <a:ln>
            <a:solidFill>
              <a:srgbClr val="FF0000"/>
            </a:solidFill>
          </a:ln>
        </p:spPr>
        <p:txBody>
          <a:bodyPr wrap="square" rtlCol="0">
            <a:spAutoFit/>
          </a:bodyPr>
          <a:lstStyle/>
          <a:p>
            <a:r>
              <a:rPr lang="en-US"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In the Stat Tab we choose “Quality Tools” the “Pareto Chart”. We pick “Chart defects data in:” then type Flaws in the first dialog box &amp; Period in the second as shown, then click OK </a:t>
            </a:r>
            <a:endParaRPr lang="en-US"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cxnSp>
        <p:nvCxnSpPr>
          <p:cNvPr id="6" name="Straight Arrow Connector 5"/>
          <p:cNvCxnSpPr/>
          <p:nvPr/>
        </p:nvCxnSpPr>
        <p:spPr>
          <a:xfrm flipH="1" flipV="1">
            <a:off x="5486400" y="2895600"/>
            <a:ext cx="1066800" cy="762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5486400" y="3048000"/>
            <a:ext cx="1066800" cy="5334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91607" y="76200"/>
            <a:ext cx="600075"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49965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5667"/>
            <a:ext cx="8229600" cy="976839"/>
          </a:xfrm>
        </p:spPr>
        <p:txBody>
          <a:bodyPr>
            <a:normAutofit/>
          </a:bodyPr>
          <a:lstStyle/>
          <a:p>
            <a:pPr algn="l"/>
            <a:r>
              <a:rPr lang="en-US" sz="4000" dirty="0" smtClean="0">
                <a:solidFill>
                  <a:srgbClr val="002060"/>
                </a:solidFill>
              </a:rPr>
              <a:t>Stratified Analysis the Data</a:t>
            </a:r>
            <a:endParaRPr lang="en-US" sz="4000" dirty="0">
              <a:solidFill>
                <a:srgbClr val="002060"/>
              </a:solidFill>
            </a:endParaRPr>
          </a:p>
        </p:txBody>
      </p:sp>
      <p:sp>
        <p:nvSpPr>
          <p:cNvPr id="2" name="Slide Number Placeholder 1"/>
          <p:cNvSpPr>
            <a:spLocks noGrp="1"/>
          </p:cNvSpPr>
          <p:nvPr>
            <p:ph type="sldNum" sz="quarter" idx="12"/>
          </p:nvPr>
        </p:nvSpPr>
        <p:spPr/>
        <p:txBody>
          <a:bodyPr/>
          <a:lstStyle/>
          <a:p>
            <a:fld id="{63428C55-2A99-422A-8779-526A763B7518}" type="slidenum">
              <a:rPr lang="en-US" smtClean="0"/>
              <a:t>19</a:t>
            </a:fld>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002506"/>
            <a:ext cx="6308157" cy="4852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248400" y="1408122"/>
            <a:ext cx="2514600" cy="4770537"/>
          </a:xfrm>
          <a:prstGeom prst="rect">
            <a:avLst/>
          </a:prstGeom>
          <a:solidFill>
            <a:srgbClr val="FFFF00"/>
          </a:solidFill>
          <a:ln>
            <a:solidFill>
              <a:srgbClr val="FF0000"/>
            </a:solidFill>
          </a:ln>
        </p:spPr>
        <p:txBody>
          <a:bodyPr wrap="square" rtlCol="0">
            <a:spAutoFit/>
          </a:bodyPr>
          <a:lstStyle/>
          <a:p>
            <a:r>
              <a:rPr lang="en-US"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We get a chart with the shifts &amp; weekends stratified for our analysis.</a:t>
            </a:r>
          </a:p>
          <a:p>
            <a:endParaRPr lang="en-US" sz="12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r>
              <a:rPr lang="en-US"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The data reveals the Night Shift is producing more flaws overall. </a:t>
            </a:r>
          </a:p>
          <a:p>
            <a:endParaRPr lang="en-US" sz="12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r>
              <a:rPr lang="en-US"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Most of which are due to scratches and peels.</a:t>
            </a:r>
          </a:p>
          <a:p>
            <a:pPr marL="285750" indent="-169863">
              <a:buFont typeface="Arial" pitchFamily="34" charset="0"/>
              <a:buChar char="•"/>
            </a:pPr>
            <a:r>
              <a:rPr lang="en-US" sz="20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Focus on the night shift for the greatest improvement results!</a:t>
            </a:r>
            <a:endParaRPr lang="en-US" sz="20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Down Arrow 4"/>
          <p:cNvSpPr/>
          <p:nvPr/>
        </p:nvSpPr>
        <p:spPr>
          <a:xfrm rot="10800000">
            <a:off x="762000" y="5443086"/>
            <a:ext cx="990600" cy="914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1752601" y="5855494"/>
            <a:ext cx="4267199" cy="646331"/>
          </a:xfrm>
          <a:prstGeom prst="rect">
            <a:avLst/>
          </a:prstGeom>
          <a:solidFill>
            <a:srgbClr val="FFFF00"/>
          </a:solidFill>
          <a:ln>
            <a:solidFill>
              <a:srgbClr val="FF0000"/>
            </a:solidFill>
          </a:ln>
        </p:spPr>
        <p:txBody>
          <a:bodyPr wrap="square" rtlCol="0">
            <a:spAutoFit/>
          </a:bodyPr>
          <a:lstStyle/>
          <a:p>
            <a:r>
              <a:rPr lang="en-US" b="1" dirty="0" smtClean="0">
                <a:solidFill>
                  <a:srgbClr val="FF0000"/>
                </a:solidFill>
                <a:effectLst>
                  <a:outerShdw blurRad="38100" dist="38100" dir="2700000" algn="tl">
                    <a:srgbClr val="000000">
                      <a:alpha val="43137"/>
                    </a:srgbClr>
                  </a:outerShdw>
                </a:effectLst>
              </a:rPr>
              <a:t>The shift and largest problem is very visual for the first round of improvement…</a:t>
            </a:r>
            <a:endParaRPr lang="en-US" b="1" dirty="0">
              <a:solidFill>
                <a:srgbClr val="FF0000"/>
              </a:solidFill>
              <a:effectLst>
                <a:outerShdw blurRad="38100" dist="38100" dir="2700000" algn="tl">
                  <a:srgbClr val="000000">
                    <a:alpha val="43137"/>
                  </a:srgbClr>
                </a:outerShdw>
              </a:effectLst>
            </a:endParaRPr>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600" y="152400"/>
            <a:ext cx="685801" cy="609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41341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Bar Chart</a:t>
            </a:r>
            <a:endParaRPr lang="en-US" dirty="0">
              <a:latin typeface="Times New Roman" panose="02020603050405020304" pitchFamily="18" charset="0"/>
              <a:cs typeface="Times New Roman" panose="02020603050405020304" pitchFamily="18" charset="0"/>
            </a:endParaRPr>
          </a:p>
        </p:txBody>
      </p:sp>
      <p:sp>
        <p:nvSpPr>
          <p:cNvPr id="4" name="TextBox 3"/>
          <p:cNvSpPr txBox="1"/>
          <p:nvPr/>
        </p:nvSpPr>
        <p:spPr>
          <a:xfrm>
            <a:off x="616016" y="1368826"/>
            <a:ext cx="7526955" cy="2308324"/>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A Bar Chart differs from a Frequency Chart and is made up of columns plotted on a graph, used to display:</a:t>
            </a:r>
          </a:p>
          <a:p>
            <a:pPr marL="568325"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X Axis as categorical variables</a:t>
            </a:r>
          </a:p>
          <a:p>
            <a:pPr marL="568325"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Y Axis as a scale representing the size of the individual column variables.</a:t>
            </a:r>
          </a:p>
          <a:p>
            <a:pPr marL="282575"/>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Example: This chart pictures the per capita income for Four States</a:t>
            </a:r>
          </a:p>
          <a:p>
            <a:endParaRPr lang="en-US"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1969669" y="3844290"/>
            <a:ext cx="4819650" cy="2095500"/>
          </a:xfrm>
          <a:prstGeom prst="rect">
            <a:avLst/>
          </a:prstGeom>
        </p:spPr>
      </p:pic>
      <p:sp>
        <p:nvSpPr>
          <p:cNvPr id="6" name="TextBox 5"/>
          <p:cNvSpPr txBox="1"/>
          <p:nvPr/>
        </p:nvSpPr>
        <p:spPr>
          <a:xfrm>
            <a:off x="4042611" y="3677150"/>
            <a:ext cx="2675823" cy="369332"/>
          </a:xfrm>
          <a:prstGeom prst="rect">
            <a:avLst/>
          </a:prstGeom>
          <a:noFill/>
        </p:spPr>
        <p:txBody>
          <a:bodyPr wrap="square" rtlCol="0">
            <a:spAutoFit/>
          </a:bodyPr>
          <a:lstStyle/>
          <a:p>
            <a:r>
              <a:rPr lang="en-US" b="1" dirty="0" smtClean="0"/>
              <a:t>Per Capita by State</a:t>
            </a:r>
            <a:endParaRPr lang="en-US" b="1" dirty="0"/>
          </a:p>
        </p:txBody>
      </p:sp>
    </p:spTree>
    <p:extLst>
      <p:ext uri="{BB962C8B-B14F-4D97-AF65-F5344CB8AC3E}">
        <p14:creationId xmlns:p14="http://schemas.microsoft.com/office/powerpoint/2010/main" val="16570242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lvl="0" algn="l"/>
            <a:r>
              <a:rPr kumimoji="0" lang="en-US" b="1" i="0" u="none" strike="noStrike" cap="none" normalizeH="0" baseline="0" dirty="0" smtClean="0">
                <a:ln>
                  <a:noFill/>
                </a:ln>
                <a:solidFill>
                  <a:schemeClr val="tx1"/>
                </a:solidFill>
                <a:effectLst/>
              </a:rPr>
              <a:t/>
            </a:r>
            <a:br>
              <a:rPr kumimoji="0" lang="en-US" b="1" i="0" u="none" strike="noStrike" cap="none" normalizeH="0" baseline="0" dirty="0" smtClean="0">
                <a:ln>
                  <a:noFill/>
                </a:ln>
                <a:solidFill>
                  <a:schemeClr val="tx1"/>
                </a:solidFill>
                <a:effectLst/>
              </a:rPr>
            </a:br>
            <a:r>
              <a:rPr kumimoji="0" lang="en-US" i="0" u="none" strike="noStrike" cap="none" normalizeH="0" baseline="0" dirty="0" smtClean="0">
                <a:ln>
                  <a:noFill/>
                </a:ln>
                <a:solidFill>
                  <a:srgbClr val="002060"/>
                </a:solidFill>
                <a:effectLst/>
                <a:latin typeface="Times New Roman" pitchFamily="18" charset="0"/>
                <a:cs typeface="Times New Roman" pitchFamily="18" charset="0"/>
              </a:rPr>
              <a:t>Stratification</a:t>
            </a:r>
            <a:r>
              <a:rPr kumimoji="0" lang="en-US" b="0" i="0" u="none" strike="noStrike" cap="none" normalizeH="0" baseline="0" dirty="0" smtClean="0">
                <a:ln>
                  <a:noFill/>
                </a:ln>
                <a:solidFill>
                  <a:schemeClr val="tx1"/>
                </a:solidFill>
                <a:effectLst/>
              </a:rPr>
              <a:t/>
            </a:r>
            <a:br>
              <a:rPr kumimoji="0" lang="en-US" b="0" i="0" u="none" strike="noStrike" cap="none" normalizeH="0" baseline="0" dirty="0" smtClean="0">
                <a:ln>
                  <a:noFill/>
                </a:ln>
                <a:solidFill>
                  <a:schemeClr val="tx1"/>
                </a:solidFill>
                <a:effectLst/>
              </a:rPr>
            </a:br>
            <a:endParaRPr lang="en-US" dirty="0">
              <a:solidFill>
                <a:schemeClr val="tx1"/>
              </a:solidFill>
            </a:endParaRPr>
          </a:p>
        </p:txBody>
      </p:sp>
      <p:sp>
        <p:nvSpPr>
          <p:cNvPr id="4" name="Slide Number Placeholder 3"/>
          <p:cNvSpPr>
            <a:spLocks noGrp="1"/>
          </p:cNvSpPr>
          <p:nvPr>
            <p:ph type="sldNum" sz="quarter" idx="12"/>
          </p:nvPr>
        </p:nvSpPr>
        <p:spPr/>
        <p:txBody>
          <a:bodyPr/>
          <a:lstStyle/>
          <a:p>
            <a:pPr>
              <a:defRPr/>
            </a:pPr>
            <a:fld id="{A626D107-5530-484A-9258-F18F5BAF9F19}" type="slidenum">
              <a:rPr lang="en-US" smtClean="0"/>
              <a:pPr>
                <a:defRPr/>
              </a:pPr>
              <a:t>20</a:t>
            </a:fld>
            <a:endParaRPr lang="en-US" dirty="0"/>
          </a:p>
        </p:txBody>
      </p:sp>
      <p:sp>
        <p:nvSpPr>
          <p:cNvPr id="7" name="TextBox 6"/>
          <p:cNvSpPr txBox="1"/>
          <p:nvPr/>
        </p:nvSpPr>
        <p:spPr>
          <a:xfrm>
            <a:off x="457200" y="1371600"/>
            <a:ext cx="7879556" cy="4462760"/>
          </a:xfrm>
          <a:prstGeom prst="rect">
            <a:avLst/>
          </a:prstGeom>
          <a:noFill/>
        </p:spPr>
        <p:txBody>
          <a:bodyPr wrap="square" rtlCol="0">
            <a:spAutoFit/>
          </a:bodyPr>
          <a:lstStyle/>
          <a:p>
            <a:pPr lvl="0" eaLnBrk="0" hangingPunct="0"/>
            <a:r>
              <a:rPr lang="en-US" sz="2800" b="1" dirty="0" smtClean="0">
                <a:solidFill>
                  <a:srgbClr val="002060"/>
                </a:solidFill>
                <a:latin typeface="Times New Roman" pitchFamily="18" charset="0"/>
                <a:cs typeface="Times New Roman" pitchFamily="18" charset="0"/>
              </a:rPr>
              <a:t>Stratification </a:t>
            </a:r>
            <a:r>
              <a:rPr lang="en-US" sz="2800" b="1" dirty="0">
                <a:solidFill>
                  <a:srgbClr val="002060"/>
                </a:solidFill>
                <a:latin typeface="Times New Roman" pitchFamily="18" charset="0"/>
                <a:cs typeface="Times New Roman" pitchFamily="18" charset="0"/>
              </a:rPr>
              <a:t>is a technique used in combination with other data analysis tools. </a:t>
            </a:r>
            <a:endParaRPr lang="en-US" sz="2800" b="1" dirty="0" smtClean="0">
              <a:solidFill>
                <a:srgbClr val="002060"/>
              </a:solidFill>
              <a:latin typeface="Times New Roman" pitchFamily="18" charset="0"/>
              <a:cs typeface="Times New Roman" pitchFamily="18" charset="0"/>
            </a:endParaRPr>
          </a:p>
          <a:p>
            <a:pPr lvl="0" eaLnBrk="0" hangingPunct="0"/>
            <a:endParaRPr lang="en-US" sz="1400" dirty="0">
              <a:solidFill>
                <a:srgbClr val="002060"/>
              </a:solidFill>
              <a:latin typeface="Times New Roman" pitchFamily="18" charset="0"/>
              <a:cs typeface="Times New Roman" pitchFamily="18" charset="0"/>
            </a:endParaRPr>
          </a:p>
          <a:p>
            <a:pPr marL="688975" lvl="0" indent="-341313" eaLnBrk="0" hangingPunct="0">
              <a:buFont typeface="Arial" pitchFamily="34" charset="0"/>
              <a:buChar char="•"/>
            </a:pPr>
            <a:r>
              <a:rPr lang="en-US" sz="28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When </a:t>
            </a:r>
            <a:r>
              <a:rPr lang="en-US" sz="28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data from a variety of sources or </a:t>
            </a:r>
            <a:r>
              <a:rPr lang="en-US" sz="28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categories, Example various shifts </a:t>
            </a:r>
            <a:r>
              <a:rPr lang="en-US" sz="28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have been lumped together, the meaning of the data can be impossible to see. </a:t>
            </a:r>
            <a:endParaRPr lang="en-US" sz="28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pPr marL="688975" lvl="0" indent="-341313" eaLnBrk="0" hangingPunct="0"/>
            <a:endParaRPr lang="en-US" sz="28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pPr marL="688975" lvl="0" indent="-341313" eaLnBrk="0" hangingPunct="0">
              <a:buFont typeface="Arial" pitchFamily="34" charset="0"/>
              <a:buChar char="•"/>
            </a:pPr>
            <a:r>
              <a:rPr lang="en-US" sz="28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This </a:t>
            </a:r>
            <a:r>
              <a:rPr lang="en-US" sz="28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technique separates the data so that patterns can be seen.</a:t>
            </a:r>
          </a:p>
          <a:p>
            <a:endParaRPr lang="en-US" dirty="0"/>
          </a:p>
        </p:txBody>
      </p:sp>
    </p:spTree>
    <p:extLst>
      <p:ext uri="{BB962C8B-B14F-4D97-AF65-F5344CB8AC3E}">
        <p14:creationId xmlns:p14="http://schemas.microsoft.com/office/powerpoint/2010/main" val="35044834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5293"/>
            <a:ext cx="7467600" cy="1143000"/>
          </a:xfrm>
        </p:spPr>
        <p:txBody>
          <a:bodyPr>
            <a:noAutofit/>
          </a:bodyPr>
          <a:lstStyle/>
          <a:p>
            <a:pPr algn="l"/>
            <a:r>
              <a:rPr lang="en-US" sz="3600" dirty="0">
                <a:solidFill>
                  <a:srgbClr val="002060"/>
                </a:solidFill>
              </a:rPr>
              <a:t>Making Pareto Diagrams with </a:t>
            </a:r>
            <a:r>
              <a:rPr lang="en-US" sz="3600" dirty="0" smtClean="0">
                <a:solidFill>
                  <a:srgbClr val="002060"/>
                </a:solidFill>
              </a:rPr>
              <a:t>Microsoft Excel 2010</a:t>
            </a:r>
            <a:endParaRPr lang="en-US" sz="3600" dirty="0">
              <a:solidFill>
                <a:srgbClr val="002060"/>
              </a:solidFill>
            </a:endParaRPr>
          </a:p>
        </p:txBody>
      </p:sp>
      <p:sp>
        <p:nvSpPr>
          <p:cNvPr id="5" name="TextBox 4"/>
          <p:cNvSpPr txBox="1"/>
          <p:nvPr/>
        </p:nvSpPr>
        <p:spPr>
          <a:xfrm>
            <a:off x="441158" y="1310640"/>
            <a:ext cx="8229600" cy="4985980"/>
          </a:xfrm>
          <a:prstGeom prst="rect">
            <a:avLst/>
          </a:prstGeom>
          <a:noFill/>
        </p:spPr>
        <p:txBody>
          <a:bodyPr wrap="square" rtlCol="0">
            <a:spAutoFit/>
          </a:bodyPr>
          <a:lstStyle/>
          <a:p>
            <a:r>
              <a:rPr lang="en-US" sz="2000" b="1" dirty="0" smtClean="0">
                <a:latin typeface="Times New Roman" pitchFamily="18" charset="0"/>
                <a:cs typeface="Times New Roman" pitchFamily="18" charset="0"/>
              </a:rPr>
              <a:t>Since </a:t>
            </a:r>
            <a:r>
              <a:rPr lang="en-US" sz="2000" b="1" dirty="0">
                <a:latin typeface="Times New Roman" pitchFamily="18" charset="0"/>
                <a:cs typeface="Times New Roman" pitchFamily="18" charset="0"/>
              </a:rPr>
              <a:t>doing Pareto Diagrams in Excel </a:t>
            </a:r>
            <a:r>
              <a:rPr lang="en-US" sz="2000" b="1" dirty="0" smtClean="0">
                <a:latin typeface="Times New Roman" pitchFamily="18" charset="0"/>
                <a:cs typeface="Times New Roman" pitchFamily="18" charset="0"/>
              </a:rPr>
              <a:t>2010 </a:t>
            </a:r>
            <a:r>
              <a:rPr lang="en-US" sz="2000" b="1" dirty="0">
                <a:latin typeface="Times New Roman" pitchFamily="18" charset="0"/>
                <a:cs typeface="Times New Roman" pitchFamily="18" charset="0"/>
              </a:rPr>
              <a:t>is a bit complicated, here is a summary of what to do:</a:t>
            </a:r>
          </a:p>
          <a:p>
            <a:pPr marL="285750" lvl="0" indent="-285750">
              <a:buFont typeface="Arial" pitchFamily="34" charset="0"/>
              <a:buChar char="•"/>
            </a:pPr>
            <a:r>
              <a:rPr lang="en-US"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Sort the data and create the cumulative percentage values as described in the </a:t>
            </a:r>
            <a:r>
              <a:rPr lang="en-US"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2007 video or this PowerPoint Presentation</a:t>
            </a:r>
            <a:endParaRPr lang="en-US"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pPr marL="285750" lvl="0" indent="-285750">
              <a:buFont typeface="Arial" pitchFamily="34" charset="0"/>
              <a:buChar char="•"/>
            </a:pPr>
            <a:r>
              <a:rPr lang="en-US"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Make a column graph using both the frequency and cumulative % (you will get 2 sets of columns).</a:t>
            </a:r>
          </a:p>
          <a:p>
            <a:pPr marL="285750" lvl="0" indent="-285750">
              <a:buFont typeface="Arial" pitchFamily="34" charset="0"/>
              <a:buChar char="•"/>
            </a:pPr>
            <a:r>
              <a:rPr lang="en-US"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Right click on the cumulative % columns (note, if they are too short to grab, temporarily reduce the max value on the y-axis scale - right click on the y-axis, choose Format Axis, and under Axis Options click 'fixed' and enter a value)</a:t>
            </a:r>
          </a:p>
          <a:p>
            <a:pPr marL="285750" lvl="0" indent="-285750">
              <a:buFont typeface="Arial" pitchFamily="34" charset="0"/>
              <a:buChar char="•"/>
            </a:pPr>
            <a:r>
              <a:rPr lang="en-US"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Choose Series Options and select Plot Series on Secondary Axis - (once this is done, you can change the max value on the primary y axis back to 'automatic')</a:t>
            </a:r>
          </a:p>
          <a:p>
            <a:pPr marL="285750" lvl="0" indent="-285750">
              <a:buFont typeface="Arial" pitchFamily="34" charset="0"/>
              <a:buChar char="•"/>
            </a:pPr>
            <a:r>
              <a:rPr lang="en-US"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Right click on the cumulative % columns again</a:t>
            </a:r>
          </a:p>
          <a:p>
            <a:pPr marL="285750" lvl="0" indent="-285750">
              <a:buFont typeface="Arial" pitchFamily="34" charset="0"/>
              <a:buChar char="•"/>
            </a:pPr>
            <a:r>
              <a:rPr lang="en-US"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Choose Change Data Series Chart Type and select Line with Markers</a:t>
            </a:r>
          </a:p>
          <a:p>
            <a:endParaRPr lang="en-US" dirty="0"/>
          </a:p>
        </p:txBody>
      </p:sp>
      <p:sp>
        <p:nvSpPr>
          <p:cNvPr id="2" name="Slide Number Placeholder 1"/>
          <p:cNvSpPr>
            <a:spLocks noGrp="1"/>
          </p:cNvSpPr>
          <p:nvPr>
            <p:ph type="sldNum" sz="quarter" idx="12"/>
          </p:nvPr>
        </p:nvSpPr>
        <p:spPr/>
        <p:txBody>
          <a:bodyPr/>
          <a:lstStyle/>
          <a:p>
            <a:fld id="{4E1C9E98-F116-43D8-A290-4E4EB702C076}" type="slidenum">
              <a:rPr lang="en-US" smtClean="0"/>
              <a:t>21</a:t>
            </a:fld>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6172200"/>
            <a:ext cx="2447925" cy="59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12085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229600" cy="1143000"/>
          </a:xfrm>
        </p:spPr>
        <p:txBody>
          <a:bodyPr>
            <a:normAutofit/>
          </a:bodyPr>
          <a:lstStyle/>
          <a:p>
            <a:pPr algn="l"/>
            <a:r>
              <a:rPr lang="en-US" sz="4000" b="1" dirty="0" smtClean="0">
                <a:solidFill>
                  <a:srgbClr val="002060"/>
                </a:solidFill>
              </a:rPr>
              <a:t>Open the “table 2-12” file</a:t>
            </a:r>
            <a:endParaRPr lang="en-US" sz="4000" b="1" dirty="0">
              <a:solidFill>
                <a:srgbClr val="002060"/>
              </a:solidFill>
            </a:endParaRPr>
          </a:p>
        </p:txBody>
      </p:sp>
      <p:sp>
        <p:nvSpPr>
          <p:cNvPr id="2" name="Slide Number Placeholder 1"/>
          <p:cNvSpPr>
            <a:spLocks noGrp="1"/>
          </p:cNvSpPr>
          <p:nvPr>
            <p:ph type="sldNum" sz="quarter" idx="12"/>
          </p:nvPr>
        </p:nvSpPr>
        <p:spPr/>
        <p:txBody>
          <a:bodyPr/>
          <a:lstStyle/>
          <a:p>
            <a:fld id="{4E1C9E98-F116-43D8-A290-4E4EB702C076}" type="slidenum">
              <a:rPr lang="en-US" smtClean="0"/>
              <a:t>22</a:t>
            </a:fld>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447800"/>
            <a:ext cx="5354076"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752600"/>
            <a:ext cx="2905125" cy="394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6172200"/>
            <a:ext cx="2447925" cy="59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902879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7175" y="35293"/>
            <a:ext cx="8229600" cy="1143000"/>
          </a:xfrm>
        </p:spPr>
        <p:txBody>
          <a:bodyPr>
            <a:normAutofit/>
          </a:bodyPr>
          <a:lstStyle/>
          <a:p>
            <a:pPr algn="r"/>
            <a:r>
              <a:rPr lang="en-US" sz="4000" dirty="0" smtClean="0">
                <a:solidFill>
                  <a:srgbClr val="002060"/>
                </a:solidFill>
              </a:rPr>
              <a:t>Sort Data</a:t>
            </a:r>
            <a:endParaRPr lang="en-US" sz="4000" dirty="0">
              <a:solidFill>
                <a:srgbClr val="002060"/>
              </a:solidFill>
            </a:endParaRPr>
          </a:p>
        </p:txBody>
      </p:sp>
      <p:sp>
        <p:nvSpPr>
          <p:cNvPr id="2" name="Slide Number Placeholder 1"/>
          <p:cNvSpPr>
            <a:spLocks noGrp="1"/>
          </p:cNvSpPr>
          <p:nvPr>
            <p:ph type="sldNum" sz="quarter" idx="12"/>
          </p:nvPr>
        </p:nvSpPr>
        <p:spPr/>
        <p:txBody>
          <a:bodyPr/>
          <a:lstStyle/>
          <a:p>
            <a:fld id="{4E1C9E98-F116-43D8-A290-4E4EB702C076}" type="slidenum">
              <a:rPr lang="en-US" smtClean="0"/>
              <a:t>23</a:t>
            </a:fld>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407" y="381000"/>
            <a:ext cx="4484978" cy="3554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2407" y="4114800"/>
            <a:ext cx="4651407" cy="2167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14473" y="1066800"/>
            <a:ext cx="3218198" cy="40407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743200" y="2158315"/>
            <a:ext cx="2209800" cy="1754326"/>
          </a:xfrm>
          <a:prstGeom prst="rect">
            <a:avLst/>
          </a:prstGeom>
          <a:solidFill>
            <a:srgbClr val="FFFF00"/>
          </a:solidFill>
          <a:ln>
            <a:solidFill>
              <a:srgbClr val="FF0000"/>
            </a:solidFill>
          </a:ln>
        </p:spPr>
        <p:txBody>
          <a:bodyPr wrap="square" rtlCol="0">
            <a:spAutoFit/>
          </a:bodyPr>
          <a:lstStyle/>
          <a:p>
            <a:r>
              <a:rPr lang="en-US"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1. Highlight &amp; 2. choose the Sort Tool to Sort the Data, 3. choose Sort by Frequency and 4. Largest to Smallest…</a:t>
            </a:r>
            <a:endParaRPr lang="en-US"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Down Arrow 4"/>
          <p:cNvSpPr/>
          <p:nvPr/>
        </p:nvSpPr>
        <p:spPr>
          <a:xfrm>
            <a:off x="609600" y="1066800"/>
            <a:ext cx="381000" cy="762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6" name="Down Arrow 5"/>
          <p:cNvSpPr/>
          <p:nvPr/>
        </p:nvSpPr>
        <p:spPr>
          <a:xfrm>
            <a:off x="4114800" y="76200"/>
            <a:ext cx="3810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sp>
        <p:nvSpPr>
          <p:cNvPr id="7" name="Down Arrow 6"/>
          <p:cNvSpPr/>
          <p:nvPr/>
        </p:nvSpPr>
        <p:spPr>
          <a:xfrm>
            <a:off x="914400" y="3962400"/>
            <a:ext cx="381000" cy="762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endParaRPr lang="en-US" dirty="0"/>
          </a:p>
        </p:txBody>
      </p:sp>
      <p:sp>
        <p:nvSpPr>
          <p:cNvPr id="8" name="Down Arrow 7"/>
          <p:cNvSpPr/>
          <p:nvPr/>
        </p:nvSpPr>
        <p:spPr>
          <a:xfrm>
            <a:off x="3657600" y="3935630"/>
            <a:ext cx="381000" cy="8649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a:t>
            </a:r>
            <a:endParaRPr lang="en-US" dirty="0"/>
          </a:p>
        </p:txBody>
      </p:sp>
      <p:pic>
        <p:nvPicPr>
          <p:cNvPr id="1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6172200"/>
            <a:ext cx="2447925" cy="590550"/>
          </a:xfrm>
          <a:prstGeom prst="rect">
            <a:avLst/>
          </a:prstGeom>
          <a:ln/>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10874420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38752" y="27272"/>
            <a:ext cx="8229600" cy="1143000"/>
          </a:xfrm>
        </p:spPr>
        <p:txBody>
          <a:bodyPr>
            <a:normAutofit/>
          </a:bodyPr>
          <a:lstStyle/>
          <a:p>
            <a:pPr algn="r"/>
            <a:r>
              <a:rPr lang="en-US" sz="4000" dirty="0" smtClean="0">
                <a:solidFill>
                  <a:srgbClr val="002060"/>
                </a:solidFill>
              </a:rPr>
              <a:t>Macros</a:t>
            </a:r>
            <a:endParaRPr lang="en-US" sz="4000" dirty="0">
              <a:solidFill>
                <a:srgbClr val="002060"/>
              </a:solidFill>
            </a:endParaRPr>
          </a:p>
        </p:txBody>
      </p:sp>
      <p:sp>
        <p:nvSpPr>
          <p:cNvPr id="2" name="Slide Number Placeholder 1"/>
          <p:cNvSpPr>
            <a:spLocks noGrp="1"/>
          </p:cNvSpPr>
          <p:nvPr>
            <p:ph type="sldNum" sz="quarter" idx="12"/>
          </p:nvPr>
        </p:nvSpPr>
        <p:spPr/>
        <p:txBody>
          <a:bodyPr/>
          <a:lstStyle/>
          <a:p>
            <a:fld id="{4E1C9E98-F116-43D8-A290-4E4EB702C076}" type="slidenum">
              <a:rPr lang="en-US" smtClean="0"/>
              <a:t>24</a:t>
            </a:fld>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381000"/>
            <a:ext cx="3781425" cy="369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419600" y="914400"/>
            <a:ext cx="4338588" cy="1323439"/>
          </a:xfrm>
          <a:prstGeom prst="rect">
            <a:avLst/>
          </a:prstGeom>
          <a:solidFill>
            <a:srgbClr val="FFFF00"/>
          </a:solidFill>
          <a:ln>
            <a:solidFill>
              <a:srgbClr val="FF0000"/>
            </a:solidFill>
          </a:ln>
        </p:spPr>
        <p:txBody>
          <a:bodyPr wrap="square" rtlCol="0">
            <a:spAutoFit/>
          </a:bodyPr>
          <a:lstStyle/>
          <a:p>
            <a:r>
              <a:rPr lang="en-US"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Going back to our data we have a % for each item, but we need a Cumulative Percent. We make a new column and our first item is equal to C2.</a:t>
            </a:r>
            <a:endParaRPr lang="en-US"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667000"/>
            <a:ext cx="3790950" cy="3895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6172200"/>
            <a:ext cx="2447925" cy="59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61692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7924800" cy="1143000"/>
          </a:xfrm>
        </p:spPr>
        <p:txBody>
          <a:bodyPr>
            <a:normAutofit/>
          </a:bodyPr>
          <a:lstStyle/>
          <a:p>
            <a:pPr algn="r"/>
            <a:r>
              <a:rPr lang="en-US" sz="4000" dirty="0" smtClean="0">
                <a:solidFill>
                  <a:srgbClr val="002060"/>
                </a:solidFill>
              </a:rPr>
              <a:t>Copy Macro </a:t>
            </a:r>
            <a:endParaRPr lang="en-US" sz="4000" dirty="0">
              <a:solidFill>
                <a:srgbClr val="002060"/>
              </a:solidFill>
            </a:endParaRPr>
          </a:p>
        </p:txBody>
      </p:sp>
      <p:sp>
        <p:nvSpPr>
          <p:cNvPr id="2" name="Slide Number Placeholder 1"/>
          <p:cNvSpPr>
            <a:spLocks noGrp="1"/>
          </p:cNvSpPr>
          <p:nvPr>
            <p:ph type="sldNum" sz="quarter" idx="12"/>
          </p:nvPr>
        </p:nvSpPr>
        <p:spPr/>
        <p:txBody>
          <a:bodyPr/>
          <a:lstStyle/>
          <a:p>
            <a:fld id="{4E1C9E98-F116-43D8-A290-4E4EB702C076}" type="slidenum">
              <a:rPr lang="en-US" smtClean="0"/>
              <a:t>25</a:t>
            </a:fld>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457200"/>
            <a:ext cx="3819525"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1295400"/>
            <a:ext cx="3829050" cy="408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04800" y="4366736"/>
            <a:ext cx="4419600" cy="1200329"/>
          </a:xfrm>
          <a:prstGeom prst="rect">
            <a:avLst/>
          </a:prstGeom>
          <a:solidFill>
            <a:srgbClr val="FFFF00"/>
          </a:solidFill>
          <a:ln>
            <a:solidFill>
              <a:srgbClr val="FF0000"/>
            </a:solidFill>
          </a:ln>
        </p:spPr>
        <p:txBody>
          <a:bodyPr wrap="square" rtlCol="0">
            <a:spAutoFit/>
          </a:bodyPr>
          <a:lstStyle/>
          <a:p>
            <a:r>
              <a:rPr lang="en-US" dirty="0" smtClean="0">
                <a:solidFill>
                  <a:srgbClr val="002060"/>
                </a:solidFill>
                <a:effectLst>
                  <a:outerShdw blurRad="38100" dist="38100" dir="2700000" algn="tl">
                    <a:srgbClr val="000000">
                      <a:alpha val="43137"/>
                    </a:srgbClr>
                  </a:outerShdw>
                </a:effectLst>
              </a:rPr>
              <a:t>If we grab the little box at the bottom right hand corner and pull down to D11 Excel copies the formula in D3 and results in a calculated Cumulative Percent up to 100% </a:t>
            </a:r>
            <a:endParaRPr lang="en-US" dirty="0">
              <a:solidFill>
                <a:srgbClr val="002060"/>
              </a:solidFill>
              <a:effectLst>
                <a:outerShdw blurRad="38100" dist="38100" dir="2700000" algn="tl">
                  <a:srgbClr val="000000">
                    <a:alpha val="43137"/>
                  </a:srgbClr>
                </a:outerShdw>
              </a:effectLst>
            </a:endParaRPr>
          </a:p>
        </p:txBody>
      </p:sp>
      <p:sp>
        <p:nvSpPr>
          <p:cNvPr id="6" name="Down Arrow 5"/>
          <p:cNvSpPr/>
          <p:nvPr/>
        </p:nvSpPr>
        <p:spPr>
          <a:xfrm rot="8323226">
            <a:off x="3731391" y="2661014"/>
            <a:ext cx="304800"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t>1</a:t>
            </a:r>
            <a:endParaRPr lang="en-US" dirty="0"/>
          </a:p>
        </p:txBody>
      </p:sp>
      <p:cxnSp>
        <p:nvCxnSpPr>
          <p:cNvPr id="10" name="Straight Arrow Connector 9"/>
          <p:cNvCxnSpPr/>
          <p:nvPr/>
        </p:nvCxnSpPr>
        <p:spPr>
          <a:xfrm flipV="1">
            <a:off x="4419599" y="4724400"/>
            <a:ext cx="2971801" cy="65722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Down Arrow 11"/>
          <p:cNvSpPr/>
          <p:nvPr/>
        </p:nvSpPr>
        <p:spPr>
          <a:xfrm>
            <a:off x="2971800" y="2743200"/>
            <a:ext cx="381000" cy="1143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6172200"/>
            <a:ext cx="2447925" cy="59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07000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982662"/>
          </a:xfrm>
        </p:spPr>
        <p:txBody>
          <a:bodyPr>
            <a:normAutofit/>
          </a:bodyPr>
          <a:lstStyle/>
          <a:p>
            <a:r>
              <a:rPr lang="en-US" sz="4000" dirty="0" smtClean="0">
                <a:solidFill>
                  <a:srgbClr val="002060"/>
                </a:solidFill>
                <a:latin typeface="Times New Roman" panose="02020603050405020304" pitchFamily="18" charset="0"/>
                <a:cs typeface="Times New Roman" panose="02020603050405020304" pitchFamily="18" charset="0"/>
              </a:rPr>
              <a:t>Highlight Data &amp; Make Chart</a:t>
            </a:r>
            <a:endParaRPr lang="en-US" sz="4000" dirty="0">
              <a:solidFill>
                <a:srgbClr val="002060"/>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4E1C9E98-F116-43D8-A290-4E4EB702C076}" type="slidenum">
              <a:rPr lang="en-US" smtClean="0"/>
              <a:t>26</a:t>
            </a:fld>
            <a:endParaRPr lang="en-US" dirty="0"/>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676400"/>
            <a:ext cx="5124450" cy="406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006164" y="1676400"/>
            <a:ext cx="2514600" cy="3693319"/>
          </a:xfrm>
          <a:prstGeom prst="rect">
            <a:avLst/>
          </a:prstGeom>
          <a:solidFill>
            <a:srgbClr val="FFFF00"/>
          </a:solidFill>
          <a:ln>
            <a:solidFill>
              <a:srgbClr val="FF0000"/>
            </a:solidFill>
          </a:ln>
        </p:spPr>
        <p:txBody>
          <a:bodyPr wrap="square" rtlCol="0">
            <a:spAutoFit/>
          </a:bodyPr>
          <a:lstStyle/>
          <a:p>
            <a:r>
              <a:rPr lang="en-US"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1. Choose the Insert Tab then…2. We Highlight the Cause &amp; Frequency Data. Then we only want the Cumulative Percent, so we 3. Hold </a:t>
            </a:r>
            <a:r>
              <a:rPr lang="en-US"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D</a:t>
            </a:r>
            <a:r>
              <a:rPr lang="en-US"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own the Control Key and Highlight Cumulative Percent as shown</a:t>
            </a:r>
          </a:p>
          <a:p>
            <a:endParaRPr lang="en-US"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r>
              <a:rPr lang="en-US"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Then 4. we choose a Column and pick a </a:t>
            </a:r>
            <a:r>
              <a:rPr lang="en-US"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2D Clustered Column…</a:t>
            </a:r>
            <a:endParaRPr lang="en-US" i="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Down Arrow 4"/>
          <p:cNvSpPr/>
          <p:nvPr/>
        </p:nvSpPr>
        <p:spPr>
          <a:xfrm>
            <a:off x="1721318" y="1219200"/>
            <a:ext cx="4572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6" name="Right Arrow 5"/>
          <p:cNvSpPr/>
          <p:nvPr/>
        </p:nvSpPr>
        <p:spPr>
          <a:xfrm>
            <a:off x="228600" y="4114800"/>
            <a:ext cx="5334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sp>
        <p:nvSpPr>
          <p:cNvPr id="7" name="Down Arrow 6"/>
          <p:cNvSpPr/>
          <p:nvPr/>
        </p:nvSpPr>
        <p:spPr>
          <a:xfrm>
            <a:off x="3095625" y="2743200"/>
            <a:ext cx="409575"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endParaRPr lang="en-US" dirty="0"/>
          </a:p>
        </p:txBody>
      </p:sp>
      <p:sp>
        <p:nvSpPr>
          <p:cNvPr id="8" name="Down Arrow 7"/>
          <p:cNvSpPr/>
          <p:nvPr/>
        </p:nvSpPr>
        <p:spPr>
          <a:xfrm>
            <a:off x="3962400" y="1257300"/>
            <a:ext cx="457200" cy="838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a:t>
            </a:r>
            <a:endParaRPr lang="en-US" dirty="0"/>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6172200"/>
            <a:ext cx="2447925" cy="59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32550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E1C9E98-F116-43D8-A290-4E4EB702C076}" type="slidenum">
              <a:rPr lang="en-US" smtClean="0"/>
              <a:t>27</a:t>
            </a:fld>
            <a:endParaRPr lang="en-US"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088" y="442913"/>
            <a:ext cx="8505825" cy="597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85800" y="4495800"/>
            <a:ext cx="3048000" cy="923330"/>
          </a:xfrm>
          <a:prstGeom prst="rect">
            <a:avLst/>
          </a:prstGeom>
          <a:solidFill>
            <a:srgbClr val="FFFF00"/>
          </a:solidFill>
          <a:ln>
            <a:solidFill>
              <a:srgbClr val="FF0000"/>
            </a:solidFill>
          </a:ln>
        </p:spPr>
        <p:txBody>
          <a:bodyPr wrap="square" rtlCol="0">
            <a:spAutoFit/>
          </a:bodyPr>
          <a:lstStyle/>
          <a:p>
            <a:r>
              <a:rPr lang="en-US" dirty="0" smtClean="0">
                <a:solidFill>
                  <a:srgbClr val="002060"/>
                </a:solidFill>
                <a:effectLst>
                  <a:outerShdw blurRad="38100" dist="38100" dir="2700000" algn="tl">
                    <a:srgbClr val="000000">
                      <a:alpha val="43137"/>
                    </a:srgbClr>
                  </a:outerShdw>
                </a:effectLst>
              </a:rPr>
              <a:t>We get a chart, but need to change the Cumulative %, which is hard to see, to a line</a:t>
            </a:r>
            <a:endParaRPr lang="en-US" dirty="0">
              <a:solidFill>
                <a:srgbClr val="002060"/>
              </a:solidFill>
              <a:effectLst>
                <a:outerShdw blurRad="38100" dist="38100" dir="2700000" algn="tl">
                  <a:srgbClr val="000000">
                    <a:alpha val="43137"/>
                  </a:srgbClr>
                </a:outerShdw>
              </a:effectLst>
            </a:endParaRPr>
          </a:p>
        </p:txBody>
      </p:sp>
      <p:cxnSp>
        <p:nvCxnSpPr>
          <p:cNvPr id="6" name="Straight Arrow Connector 5"/>
          <p:cNvCxnSpPr/>
          <p:nvPr/>
        </p:nvCxnSpPr>
        <p:spPr>
          <a:xfrm flipH="1">
            <a:off x="7086600" y="5029200"/>
            <a:ext cx="762000" cy="38993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6172200"/>
            <a:ext cx="2447925" cy="590550"/>
          </a:xfrm>
          <a:prstGeom prst="rect">
            <a:avLst/>
          </a:prstGeom>
          <a:ln/>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27453052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E1C9E98-F116-43D8-A290-4E4EB702C076}" type="slidenum">
              <a:rPr lang="en-US" smtClean="0"/>
              <a:t>28</a:t>
            </a:fld>
            <a:endParaRPr lang="en-US" dirty="0"/>
          </a:p>
        </p:txBody>
      </p:sp>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6200"/>
            <a:ext cx="7572376" cy="5202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6392" y="3126060"/>
            <a:ext cx="2747608" cy="3046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81000" y="4419600"/>
            <a:ext cx="3048000" cy="1477328"/>
          </a:xfrm>
          <a:prstGeom prst="rect">
            <a:avLst/>
          </a:prstGeom>
          <a:solidFill>
            <a:srgbClr val="FFFF00"/>
          </a:solidFill>
          <a:ln>
            <a:solidFill>
              <a:srgbClr val="FF0000"/>
            </a:solidFill>
          </a:ln>
        </p:spPr>
        <p:txBody>
          <a:bodyPr wrap="square" rtlCol="0">
            <a:spAutoFit/>
          </a:bodyPr>
          <a:lstStyle/>
          <a:p>
            <a:r>
              <a:rPr lang="en-US" dirty="0" smtClean="0">
                <a:solidFill>
                  <a:srgbClr val="002060"/>
                </a:solidFill>
                <a:effectLst>
                  <a:outerShdw blurRad="38100" dist="38100" dir="2700000" algn="tl">
                    <a:srgbClr val="000000">
                      <a:alpha val="43137"/>
                    </a:srgbClr>
                  </a:outerShdw>
                </a:effectLst>
              </a:rPr>
              <a:t>We need to 1 right click on the Cumulative % and choose Format Data Series, 2 Then Change the Primary Axis to 3 Secondary Axis</a:t>
            </a:r>
            <a:endParaRPr lang="en-US" dirty="0">
              <a:solidFill>
                <a:srgbClr val="002060"/>
              </a:solidFill>
              <a:effectLst>
                <a:outerShdw blurRad="38100" dist="38100" dir="2700000" algn="tl">
                  <a:srgbClr val="000000">
                    <a:alpha val="43137"/>
                  </a:srgbClr>
                </a:outerShdw>
              </a:effectLst>
            </a:endParaRPr>
          </a:p>
        </p:txBody>
      </p:sp>
      <p:sp>
        <p:nvSpPr>
          <p:cNvPr id="6" name="Right Arrow 5"/>
          <p:cNvSpPr/>
          <p:nvPr/>
        </p:nvSpPr>
        <p:spPr>
          <a:xfrm>
            <a:off x="1981200" y="3238500"/>
            <a:ext cx="838200" cy="381000"/>
          </a:xfrm>
          <a:prstGeom prs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7" name="Right Arrow 6"/>
          <p:cNvSpPr/>
          <p:nvPr/>
        </p:nvSpPr>
        <p:spPr>
          <a:xfrm>
            <a:off x="4648200" y="3238500"/>
            <a:ext cx="6858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sp>
        <p:nvSpPr>
          <p:cNvPr id="8" name="Right Arrow 7"/>
          <p:cNvSpPr/>
          <p:nvPr/>
        </p:nvSpPr>
        <p:spPr>
          <a:xfrm>
            <a:off x="6396392" y="4495799"/>
            <a:ext cx="766408" cy="3717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endParaRPr lang="en-US" dirty="0"/>
          </a:p>
        </p:txBody>
      </p:sp>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6172200"/>
            <a:ext cx="2447925" cy="59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61235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E1C9E98-F116-43D8-A290-4E4EB702C076}" type="slidenum">
              <a:rPr lang="en-US" smtClean="0"/>
              <a:t>29</a:t>
            </a:fld>
            <a:endParaRPr lang="en-US"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208"/>
            <a:ext cx="8258175" cy="600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990600" y="4038600"/>
            <a:ext cx="2819400" cy="707886"/>
          </a:xfrm>
          <a:prstGeom prst="rect">
            <a:avLst/>
          </a:prstGeom>
          <a:solidFill>
            <a:srgbClr val="FFFF00"/>
          </a:solidFill>
          <a:ln>
            <a:solidFill>
              <a:srgbClr val="FF0000"/>
            </a:solidFill>
          </a:ln>
        </p:spPr>
        <p:txBody>
          <a:bodyPr wrap="square" rtlCol="0">
            <a:spAutoFit/>
          </a:bodyPr>
          <a:lstStyle/>
          <a:p>
            <a:r>
              <a:rPr lang="en-US"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The results is a messy bar chart…</a:t>
            </a:r>
            <a:endParaRPr lang="en-US"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6172200"/>
            <a:ext cx="2447925" cy="59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83219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Histogram</a:t>
            </a:r>
            <a:endParaRPr lang="en-US" dirty="0">
              <a:latin typeface="Times New Roman" panose="02020603050405020304" pitchFamily="18" charset="0"/>
              <a:cs typeface="Times New Roman" panose="02020603050405020304" pitchFamily="18" charset="0"/>
            </a:endParaRPr>
          </a:p>
        </p:txBody>
      </p:sp>
      <p:sp>
        <p:nvSpPr>
          <p:cNvPr id="4" name="TextBox 3"/>
          <p:cNvSpPr txBox="1"/>
          <p:nvPr/>
        </p:nvSpPr>
        <p:spPr>
          <a:xfrm>
            <a:off x="628650" y="1434164"/>
            <a:ext cx="7649076" cy="2523768"/>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Both Bar Charts and Histograms can be made using the Bar Chart Wizards. The difference in the charts are:</a:t>
            </a:r>
          </a:p>
          <a:p>
            <a:pPr marL="625475" indent="-28575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Histogram columns represent quantitative variables.</a:t>
            </a:r>
          </a:p>
          <a:p>
            <a:pPr marL="625475" indent="-28575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x axis column labels can be a range of variables or a single variable</a:t>
            </a:r>
          </a:p>
          <a:p>
            <a:pPr marL="625475" indent="-28575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y axis represents size of the individual columns defined on the x axis.</a:t>
            </a:r>
            <a:endParaRPr lang="en-US" sz="2000" dirty="0">
              <a:latin typeface="Times New Roman" panose="02020603050405020304" pitchFamily="18" charset="0"/>
              <a:cs typeface="Times New Roman" panose="02020603050405020304" pitchFamily="18" charset="0"/>
            </a:endParaRPr>
          </a:p>
          <a:p>
            <a:endParaRPr lang="en-US" dirty="0"/>
          </a:p>
        </p:txBody>
      </p:sp>
      <p:pic>
        <p:nvPicPr>
          <p:cNvPr id="8" name="Picture 7"/>
          <p:cNvPicPr>
            <a:picLocks noChangeAspect="1"/>
          </p:cNvPicPr>
          <p:nvPr/>
        </p:nvPicPr>
        <p:blipFill>
          <a:blip r:embed="rId2"/>
          <a:stretch>
            <a:fillRect/>
          </a:stretch>
        </p:blipFill>
        <p:spPr>
          <a:xfrm>
            <a:off x="1742874" y="3674420"/>
            <a:ext cx="5334000" cy="2705100"/>
          </a:xfrm>
          <a:prstGeom prst="rect">
            <a:avLst/>
          </a:prstGeom>
        </p:spPr>
      </p:pic>
    </p:spTree>
    <p:extLst>
      <p:ext uri="{BB962C8B-B14F-4D97-AF65-F5344CB8AC3E}">
        <p14:creationId xmlns:p14="http://schemas.microsoft.com/office/powerpoint/2010/main" val="12878305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E1C9E98-F116-43D8-A290-4E4EB702C076}" type="slidenum">
              <a:rPr lang="en-US" smtClean="0"/>
              <a:t>30</a:t>
            </a:fld>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7101" y="462452"/>
            <a:ext cx="8153400" cy="5933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28600" y="4191000"/>
            <a:ext cx="3200400" cy="1754326"/>
          </a:xfrm>
          <a:prstGeom prst="rect">
            <a:avLst/>
          </a:prstGeom>
          <a:solidFill>
            <a:srgbClr val="FFFF00"/>
          </a:solidFill>
          <a:ln>
            <a:solidFill>
              <a:srgbClr val="FF0000"/>
            </a:solidFill>
          </a:ln>
        </p:spPr>
        <p:txBody>
          <a:bodyPr wrap="square" rtlCol="0">
            <a:spAutoFit/>
          </a:bodyPr>
          <a:lstStyle/>
          <a:p>
            <a:r>
              <a:rPr lang="en-US"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We still don’t have what we want so we Change to the 1 Insert Tab 2 left click on a Data Bar, 3 Choose Scatter, the Scatter with Straight Lines and Markers..</a:t>
            </a:r>
            <a:endParaRPr lang="en-US"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Down Arrow 2"/>
          <p:cNvSpPr/>
          <p:nvPr/>
        </p:nvSpPr>
        <p:spPr>
          <a:xfrm>
            <a:off x="1438300" y="-12834"/>
            <a:ext cx="280988"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6" name="Right Arrow 5"/>
          <p:cNvSpPr/>
          <p:nvPr/>
        </p:nvSpPr>
        <p:spPr>
          <a:xfrm>
            <a:off x="4343801" y="4724400"/>
            <a:ext cx="1218799" cy="3437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sp>
        <p:nvSpPr>
          <p:cNvPr id="7" name="Down Arrow 6"/>
          <p:cNvSpPr/>
          <p:nvPr/>
        </p:nvSpPr>
        <p:spPr>
          <a:xfrm>
            <a:off x="5562600" y="330066"/>
            <a:ext cx="304800" cy="6605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endParaRPr lang="en-US" dirty="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6172200"/>
            <a:ext cx="2447925" cy="590550"/>
          </a:xfrm>
          <a:prstGeom prst="rect">
            <a:avLst/>
          </a:prstGeom>
          <a:ln/>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11802634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sp>
        <p:nvSpPr>
          <p:cNvPr id="2" name="Slide Number Placeholder 1"/>
          <p:cNvSpPr>
            <a:spLocks noGrp="1"/>
          </p:cNvSpPr>
          <p:nvPr>
            <p:ph type="sldNum" sz="quarter" idx="12"/>
          </p:nvPr>
        </p:nvSpPr>
        <p:spPr/>
        <p:txBody>
          <a:bodyPr/>
          <a:lstStyle/>
          <a:p>
            <a:fld id="{4E1C9E98-F116-43D8-A290-4E4EB702C076}" type="slidenum">
              <a:rPr lang="en-US" smtClean="0"/>
              <a:t>31</a:t>
            </a:fld>
            <a:endParaRPr lang="en-US"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575" y="409575"/>
            <a:ext cx="8324850" cy="603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838200" y="4495800"/>
            <a:ext cx="2743200" cy="923330"/>
          </a:xfrm>
          <a:prstGeom prst="rect">
            <a:avLst/>
          </a:prstGeom>
          <a:solidFill>
            <a:srgbClr val="FFFF00"/>
          </a:solidFill>
          <a:ln>
            <a:solidFill>
              <a:srgbClr val="FF0000"/>
            </a:solidFill>
          </a:ln>
        </p:spPr>
        <p:txBody>
          <a:bodyPr wrap="square" rtlCol="0">
            <a:spAutoFit/>
          </a:bodyPr>
          <a:lstStyle/>
          <a:p>
            <a:r>
              <a:rPr lang="en-US"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And we get a Pareto Chart that needs both Labeled and Formatted</a:t>
            </a:r>
            <a:endParaRPr lang="en-US"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6172200"/>
            <a:ext cx="2447925" cy="590550"/>
          </a:xfrm>
          <a:prstGeom prst="rect">
            <a:avLst/>
          </a:prstGeom>
          <a:ln/>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21859009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4E1C9E98-F116-43D8-A290-4E4EB702C076}" type="slidenum">
              <a:rPr lang="en-US" smtClean="0"/>
              <a:t>32</a:t>
            </a:fld>
            <a:endParaRPr lang="en-US"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799" y="228600"/>
            <a:ext cx="8334375" cy="6148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09600" y="3446646"/>
            <a:ext cx="2286000" cy="2308324"/>
          </a:xfrm>
          <a:prstGeom prst="rect">
            <a:avLst/>
          </a:prstGeom>
          <a:solidFill>
            <a:srgbClr val="FFFF00"/>
          </a:solidFill>
          <a:ln>
            <a:solidFill>
              <a:srgbClr val="FF0000"/>
            </a:solidFill>
          </a:ln>
        </p:spPr>
        <p:txBody>
          <a:bodyPr wrap="square" rtlCol="0">
            <a:spAutoFit/>
          </a:bodyPr>
          <a:lstStyle/>
          <a:p>
            <a:r>
              <a:rPr lang="en-US"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Expanding the Chart and opening the Chart Tools allows us to see that the Percent </a:t>
            </a:r>
            <a:r>
              <a:rPr lang="en-US"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S</a:t>
            </a:r>
            <a:r>
              <a:rPr lang="en-US"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cale can be reduce to 100% and the Chart Titled &amp; Major Axis can be labeled to </a:t>
            </a:r>
            <a:endParaRPr lang="en-US"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6172200"/>
            <a:ext cx="2447925" cy="59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02771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4E1C9E98-F116-43D8-A290-4E4EB702C076}" type="slidenum">
              <a:rPr lang="en-US" smtClean="0"/>
              <a:t>33</a:t>
            </a:fld>
            <a:endParaRPr lang="en-US"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517" y="152400"/>
            <a:ext cx="8716965" cy="62207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own Arrow 3"/>
          <p:cNvSpPr/>
          <p:nvPr/>
        </p:nvSpPr>
        <p:spPr>
          <a:xfrm>
            <a:off x="2571549" y="0"/>
            <a:ext cx="304800"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6" name="Down Arrow 5"/>
          <p:cNvSpPr/>
          <p:nvPr/>
        </p:nvSpPr>
        <p:spPr>
          <a:xfrm>
            <a:off x="2895600" y="5615"/>
            <a:ext cx="304800"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sp>
        <p:nvSpPr>
          <p:cNvPr id="5" name="TextBox 4"/>
          <p:cNvSpPr txBox="1"/>
          <p:nvPr/>
        </p:nvSpPr>
        <p:spPr>
          <a:xfrm>
            <a:off x="583130" y="3273180"/>
            <a:ext cx="2362200" cy="3416320"/>
          </a:xfrm>
          <a:prstGeom prst="rect">
            <a:avLst/>
          </a:prstGeom>
          <a:solidFill>
            <a:srgbClr val="FFFF00"/>
          </a:solidFill>
          <a:ln>
            <a:solidFill>
              <a:srgbClr val="FF0000"/>
            </a:solidFill>
          </a:ln>
        </p:spPr>
        <p:txBody>
          <a:bodyPr wrap="square" rtlCol="0">
            <a:spAutoFit/>
          </a:bodyPr>
          <a:lstStyle/>
          <a:p>
            <a:r>
              <a:rPr lang="en-US"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In Chart Tools Layout Tab, we </a:t>
            </a:r>
            <a:r>
              <a:rPr lang="en-US"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1</a:t>
            </a:r>
            <a:r>
              <a:rPr lang="en-US"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Choose Chart Title and place a title at the top, the 2. choose Axis Titles and format the primary axis as shown….Now we only need to change the percent column to 100% as we have learned making a histogram…</a:t>
            </a:r>
            <a:endParaRPr lang="en-US"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1999" y="6192633"/>
            <a:ext cx="2447925" cy="590550"/>
          </a:xfrm>
          <a:prstGeom prst="rect">
            <a:avLst/>
          </a:prstGeom>
          <a:ln/>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25554202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Changing Percent Scale</a:t>
            </a:r>
            <a:endParaRPr lang="en-US" dirty="0"/>
          </a:p>
        </p:txBody>
      </p:sp>
      <p:sp>
        <p:nvSpPr>
          <p:cNvPr id="3" name="Slide Number Placeholder 2"/>
          <p:cNvSpPr>
            <a:spLocks noGrp="1"/>
          </p:cNvSpPr>
          <p:nvPr>
            <p:ph type="sldNum" sz="quarter" idx="12"/>
          </p:nvPr>
        </p:nvSpPr>
        <p:spPr/>
        <p:txBody>
          <a:bodyPr/>
          <a:lstStyle/>
          <a:p>
            <a:fld id="{4E1C9E98-F116-43D8-A290-4E4EB702C076}" type="slidenum">
              <a:rPr lang="en-US" smtClean="0"/>
              <a:t>34</a:t>
            </a:fld>
            <a:endParaRPr lang="en-US" dirty="0"/>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295400"/>
            <a:ext cx="7477125" cy="5347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own Arrow 4"/>
          <p:cNvSpPr/>
          <p:nvPr/>
        </p:nvSpPr>
        <p:spPr>
          <a:xfrm>
            <a:off x="5105400" y="1752600"/>
            <a:ext cx="381000" cy="152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sp>
        <p:nvSpPr>
          <p:cNvPr id="6" name="TextBox 5"/>
          <p:cNvSpPr txBox="1"/>
          <p:nvPr/>
        </p:nvSpPr>
        <p:spPr>
          <a:xfrm>
            <a:off x="1143000" y="4114800"/>
            <a:ext cx="2057400" cy="1754326"/>
          </a:xfrm>
          <a:prstGeom prst="rect">
            <a:avLst/>
          </a:prstGeom>
          <a:solidFill>
            <a:srgbClr val="FFFF00"/>
          </a:solidFill>
          <a:ln>
            <a:solidFill>
              <a:srgbClr val="FF0000"/>
            </a:solidFill>
          </a:ln>
        </p:spPr>
        <p:txBody>
          <a:bodyPr wrap="square" rtlCol="0">
            <a:spAutoFit/>
          </a:bodyPr>
          <a:lstStyle/>
          <a:p>
            <a:r>
              <a:rPr lang="en-US"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1. Left Click on the Percent Data and choose </a:t>
            </a:r>
            <a:r>
              <a:rPr lang="en-US"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F</a:t>
            </a:r>
            <a:r>
              <a:rPr lang="en-US"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ormat Axis…2. Change the Maximum to 1.0 and close…</a:t>
            </a:r>
            <a:endParaRPr lang="en-US"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Down Arrow 6"/>
          <p:cNvSpPr/>
          <p:nvPr/>
        </p:nvSpPr>
        <p:spPr>
          <a:xfrm>
            <a:off x="7086600" y="1524000"/>
            <a:ext cx="304800" cy="990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6172200"/>
            <a:ext cx="2447925" cy="590550"/>
          </a:xfrm>
          <a:prstGeom prst="rect">
            <a:avLst/>
          </a:prstGeom>
          <a:ln/>
        </p:spPr>
        <p:style>
          <a:lnRef idx="2">
            <a:schemeClr val="accent3"/>
          </a:lnRef>
          <a:fillRef idx="1">
            <a:schemeClr val="lt1"/>
          </a:fillRef>
          <a:effectRef idx="0">
            <a:schemeClr val="accent3"/>
          </a:effectRef>
          <a:fontRef idx="minor">
            <a:schemeClr val="dk1"/>
          </a:fontRef>
        </p:style>
      </p:pic>
    </p:spTree>
    <p:extLst>
      <p:ext uri="{BB962C8B-B14F-4D97-AF65-F5344CB8AC3E}">
        <p14:creationId xmlns:p14="http://schemas.microsoft.com/office/powerpoint/2010/main" val="41236557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4E1C9E98-F116-43D8-A290-4E4EB702C076}" type="slidenum">
              <a:rPr lang="en-US" smtClean="0"/>
              <a:t>35</a:t>
            </a:fld>
            <a:endParaRPr lang="en-US"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335" y="228600"/>
            <a:ext cx="8886265" cy="548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4267200"/>
            <a:ext cx="4091267" cy="1916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ight Arrow 3"/>
          <p:cNvSpPr/>
          <p:nvPr/>
        </p:nvSpPr>
        <p:spPr>
          <a:xfrm>
            <a:off x="7162800" y="533400"/>
            <a:ext cx="13716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5" name="Down Arrow 4"/>
          <p:cNvSpPr/>
          <p:nvPr/>
        </p:nvSpPr>
        <p:spPr>
          <a:xfrm>
            <a:off x="2362200" y="3733800"/>
            <a:ext cx="609600" cy="1219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sp>
        <p:nvSpPr>
          <p:cNvPr id="6" name="TextBox 5"/>
          <p:cNvSpPr txBox="1"/>
          <p:nvPr/>
        </p:nvSpPr>
        <p:spPr>
          <a:xfrm>
            <a:off x="5410200" y="5105400"/>
            <a:ext cx="2895600" cy="923330"/>
          </a:xfrm>
          <a:prstGeom prst="rect">
            <a:avLst/>
          </a:prstGeom>
          <a:solidFill>
            <a:srgbClr val="FFFF00"/>
          </a:solidFill>
          <a:ln>
            <a:solidFill>
              <a:srgbClr val="FF0000"/>
            </a:solidFill>
          </a:ln>
        </p:spPr>
        <p:txBody>
          <a:bodyPr wrap="square" rtlCol="0">
            <a:spAutoFit/>
          </a:bodyPr>
          <a:lstStyle/>
          <a:p>
            <a:r>
              <a:rPr lang="en-US"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1. Choosing the Move Chart in Chart Tools Design and 2. Titling the sheet we get…</a:t>
            </a:r>
            <a:endParaRPr lang="en-US"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1" y="6248028"/>
            <a:ext cx="2133600" cy="514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70992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Slide Number Placeholder 2"/>
          <p:cNvSpPr>
            <a:spLocks noGrp="1"/>
          </p:cNvSpPr>
          <p:nvPr>
            <p:ph type="sldNum" sz="quarter" idx="12"/>
          </p:nvPr>
        </p:nvSpPr>
        <p:spPr/>
        <p:txBody>
          <a:bodyPr/>
          <a:lstStyle/>
          <a:p>
            <a:fld id="{4E1C9E98-F116-43D8-A290-4E4EB702C076}" type="slidenum">
              <a:rPr lang="en-US" smtClean="0"/>
              <a:t>36</a:t>
            </a:fld>
            <a:endParaRPr lang="en-US" dirty="0"/>
          </a:p>
        </p:txBody>
      </p:sp>
      <p:pic>
        <p:nvPicPr>
          <p:cNvPr id="215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63020"/>
            <a:ext cx="8524876" cy="6531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45707" y="5334000"/>
            <a:ext cx="2971800" cy="923330"/>
          </a:xfrm>
          <a:prstGeom prst="rect">
            <a:avLst/>
          </a:prstGeom>
          <a:solidFill>
            <a:srgbClr val="FFFF00"/>
          </a:solidFill>
          <a:ln>
            <a:solidFill>
              <a:srgbClr val="FF0000"/>
            </a:solidFill>
          </a:ln>
        </p:spPr>
        <p:txBody>
          <a:bodyPr wrap="square" rtlCol="0">
            <a:spAutoFit/>
          </a:bodyPr>
          <a:lstStyle/>
          <a:p>
            <a:r>
              <a:rPr lang="en-US"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We have a Pareto Chart, the title tab at the bottom and a file that can be saved…</a:t>
            </a:r>
            <a:endParaRPr lang="en-US"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5795665"/>
            <a:ext cx="2447925" cy="59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25288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a:latin typeface="Times New Roman" panose="02020603050405020304" pitchFamily="18" charset="0"/>
                <a:cs typeface="Times New Roman" panose="02020603050405020304" pitchFamily="18" charset="0"/>
              </a:rPr>
              <a:t>What is a Scatter Diagram?</a:t>
            </a:r>
          </a:p>
        </p:txBody>
      </p:sp>
      <p:sp>
        <p:nvSpPr>
          <p:cNvPr id="5123" name="Rectangle 3"/>
          <p:cNvSpPr>
            <a:spLocks noGrp="1" noChangeArrowheads="1"/>
          </p:cNvSpPr>
          <p:nvPr>
            <p:ph type="body" idx="1"/>
          </p:nvPr>
        </p:nvSpPr>
        <p:spPr>
          <a:xfrm>
            <a:off x="838200" y="1447800"/>
            <a:ext cx="7467600" cy="4525963"/>
          </a:xfrm>
        </p:spPr>
        <p:txBody>
          <a:bodyPr/>
          <a:lstStyle/>
          <a:p>
            <a:pPr>
              <a:lnSpc>
                <a:spcPct val="100000"/>
              </a:lnSpc>
            </a:pPr>
            <a:r>
              <a:rPr lang="en-US" dirty="0">
                <a:solidFill>
                  <a:srgbClr val="002060"/>
                </a:solidFill>
                <a:latin typeface="Times New Roman" panose="02020603050405020304" pitchFamily="18" charset="0"/>
                <a:cs typeface="Times New Roman" panose="02020603050405020304" pitchFamily="18" charset="0"/>
              </a:rPr>
              <a:t>A graph showing the pairs of plotted values of two factors, one that is believed to be </a:t>
            </a:r>
            <a:r>
              <a:rPr lang="en-US" u="sng" dirty="0">
                <a:solidFill>
                  <a:srgbClr val="002060"/>
                </a:solidFill>
                <a:latin typeface="Times New Roman" panose="02020603050405020304" pitchFamily="18" charset="0"/>
                <a:cs typeface="Times New Roman" panose="02020603050405020304" pitchFamily="18" charset="0"/>
              </a:rPr>
              <a:t>I</a:t>
            </a:r>
            <a:r>
              <a:rPr lang="en-US" u="sng" dirty="0" smtClean="0">
                <a:solidFill>
                  <a:srgbClr val="002060"/>
                </a:solidFill>
                <a:latin typeface="Times New Roman" panose="02020603050405020304" pitchFamily="18" charset="0"/>
                <a:cs typeface="Times New Roman" panose="02020603050405020304" pitchFamily="18" charset="0"/>
              </a:rPr>
              <a:t>ndependent or Controlled </a:t>
            </a:r>
            <a:r>
              <a:rPr lang="en-US" u="sng" dirty="0">
                <a:solidFill>
                  <a:srgbClr val="002060"/>
                </a:solidFill>
                <a:latin typeface="Times New Roman" panose="02020603050405020304" pitchFamily="18" charset="0"/>
                <a:cs typeface="Times New Roman" panose="02020603050405020304" pitchFamily="18" charset="0"/>
              </a:rPr>
              <a:t>F</a:t>
            </a:r>
            <a:r>
              <a:rPr lang="en-US" u="sng" dirty="0" smtClean="0">
                <a:solidFill>
                  <a:srgbClr val="002060"/>
                </a:solidFill>
                <a:latin typeface="Times New Roman" panose="02020603050405020304" pitchFamily="18" charset="0"/>
                <a:cs typeface="Times New Roman" panose="02020603050405020304" pitchFamily="18" charset="0"/>
              </a:rPr>
              <a:t>actor</a:t>
            </a:r>
            <a:r>
              <a:rPr lang="en-US" dirty="0" smtClean="0">
                <a:solidFill>
                  <a:srgbClr val="002060"/>
                </a:solidFill>
                <a:latin typeface="Times New Roman" panose="02020603050405020304" pitchFamily="18" charset="0"/>
                <a:cs typeface="Times New Roman" panose="02020603050405020304" pitchFamily="18" charset="0"/>
              </a:rPr>
              <a:t>, such as speed of a car and is plotted on the X axis.</a:t>
            </a:r>
          </a:p>
          <a:p>
            <a:pPr>
              <a:lnSpc>
                <a:spcPct val="100000"/>
              </a:lnSpc>
            </a:pPr>
            <a:r>
              <a:rPr lang="en-US" dirty="0" smtClean="0">
                <a:solidFill>
                  <a:srgbClr val="002060"/>
                </a:solidFill>
                <a:latin typeface="Times New Roman" panose="02020603050405020304" pitchFamily="18" charset="0"/>
                <a:cs typeface="Times New Roman" panose="02020603050405020304" pitchFamily="18" charset="0"/>
              </a:rPr>
              <a:t>The other believed to be the </a:t>
            </a:r>
            <a:r>
              <a:rPr lang="en-US" u="sng" dirty="0">
                <a:solidFill>
                  <a:srgbClr val="002060"/>
                </a:solidFill>
                <a:latin typeface="Times New Roman" panose="02020603050405020304" pitchFamily="18" charset="0"/>
                <a:cs typeface="Times New Roman" panose="02020603050405020304" pitchFamily="18" charset="0"/>
              </a:rPr>
              <a:t>D</a:t>
            </a:r>
            <a:r>
              <a:rPr lang="en-US" u="sng" dirty="0" smtClean="0">
                <a:solidFill>
                  <a:srgbClr val="002060"/>
                </a:solidFill>
                <a:latin typeface="Times New Roman" panose="02020603050405020304" pitchFamily="18" charset="0"/>
                <a:cs typeface="Times New Roman" panose="02020603050405020304" pitchFamily="18" charset="0"/>
              </a:rPr>
              <a:t>ependent </a:t>
            </a:r>
            <a:r>
              <a:rPr lang="en-US" u="sng" dirty="0">
                <a:solidFill>
                  <a:srgbClr val="002060"/>
                </a:solidFill>
                <a:latin typeface="Times New Roman" panose="02020603050405020304" pitchFamily="18" charset="0"/>
                <a:cs typeface="Times New Roman" panose="02020603050405020304" pitchFamily="18" charset="0"/>
              </a:rPr>
              <a:t>F</a:t>
            </a:r>
            <a:r>
              <a:rPr lang="en-US" u="sng" dirty="0" smtClean="0">
                <a:solidFill>
                  <a:srgbClr val="002060"/>
                </a:solidFill>
                <a:latin typeface="Times New Roman" panose="02020603050405020304" pitchFamily="18" charset="0"/>
                <a:cs typeface="Times New Roman" panose="02020603050405020304" pitchFamily="18" charset="0"/>
              </a:rPr>
              <a:t>actor, </a:t>
            </a:r>
            <a:r>
              <a:rPr lang="en-US" dirty="0" smtClean="0">
                <a:solidFill>
                  <a:srgbClr val="002060"/>
                </a:solidFill>
                <a:latin typeface="Times New Roman" panose="02020603050405020304" pitchFamily="18" charset="0"/>
                <a:cs typeface="Times New Roman" panose="02020603050405020304" pitchFamily="18" charset="0"/>
              </a:rPr>
              <a:t>such as gas mileage is plotted on the Y axis.</a:t>
            </a:r>
            <a:endParaRPr lang="en-US" dirty="0">
              <a:solidFill>
                <a:srgbClr val="002060"/>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919A52A3-4505-438E-A23C-D89C1D5F569C}" type="slidenum">
              <a:rPr lang="en-US" smtClean="0"/>
              <a:t>37</a:t>
            </a:fld>
            <a:endParaRPr lang="en-US" dirty="0"/>
          </a:p>
        </p:txBody>
      </p:sp>
    </p:spTree>
    <p:extLst>
      <p:ext uri="{BB962C8B-B14F-4D97-AF65-F5344CB8AC3E}">
        <p14:creationId xmlns:p14="http://schemas.microsoft.com/office/powerpoint/2010/main" val="24415343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152400"/>
            <a:ext cx="8229600" cy="1143000"/>
          </a:xfrm>
        </p:spPr>
        <p:txBody>
          <a:bodyPr/>
          <a:lstStyle/>
          <a:p>
            <a:pPr algn="l"/>
            <a:r>
              <a:rPr lang="en-US" dirty="0">
                <a:latin typeface="Times New Roman" pitchFamily="18" charset="0"/>
                <a:cs typeface="Times New Roman" pitchFamily="18" charset="0"/>
              </a:rPr>
              <a:t>What does it look like?</a:t>
            </a:r>
          </a:p>
        </p:txBody>
      </p:sp>
      <p:pic>
        <p:nvPicPr>
          <p:cNvPr id="61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083644"/>
            <a:ext cx="6248400" cy="5008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49" name="Text Box 5"/>
          <p:cNvSpPr txBox="1">
            <a:spLocks noChangeArrowheads="1"/>
          </p:cNvSpPr>
          <p:nvPr/>
        </p:nvSpPr>
        <p:spPr bwMode="auto">
          <a:xfrm>
            <a:off x="1219200" y="6276975"/>
            <a:ext cx="73152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i="1" dirty="0"/>
              <a:t>Besterfield, D.H., QUALITY CONTROL 6/E, </a:t>
            </a:r>
            <a:r>
              <a:rPr lang="en-US" sz="1600" i="1" dirty="0">
                <a:cs typeface="Times New Roman" pitchFamily="18" charset="0"/>
              </a:rPr>
              <a:t>©2000.</a:t>
            </a:r>
            <a:r>
              <a:rPr lang="en-US" sz="1600" dirty="0">
                <a:cs typeface="Times New Roman" pitchFamily="18" charset="0"/>
              </a:rPr>
              <a:t>  Electronically reproduced by permission of Pearson Education, Inc., Upper Saddle River, New Jersey.</a:t>
            </a:r>
            <a:endParaRPr lang="en-US" sz="1600" dirty="0"/>
          </a:p>
        </p:txBody>
      </p:sp>
      <p:sp>
        <p:nvSpPr>
          <p:cNvPr id="2" name="TextBox 1"/>
          <p:cNvSpPr txBox="1"/>
          <p:nvPr/>
        </p:nvSpPr>
        <p:spPr>
          <a:xfrm>
            <a:off x="5410200" y="1143000"/>
            <a:ext cx="2971800" cy="1938992"/>
          </a:xfrm>
          <a:prstGeom prst="rect">
            <a:avLst/>
          </a:prstGeom>
          <a:noFill/>
        </p:spPr>
        <p:txBody>
          <a:bodyPr wrap="square" rtlCol="0">
            <a:spAutoFit/>
          </a:bodyPr>
          <a:lstStyle/>
          <a:p>
            <a:r>
              <a:rPr lang="en-US" sz="24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This plot shows a negative relationship  as when the car speed is increased the gas mileage decreases</a:t>
            </a:r>
            <a:endParaRPr lang="en-US" sz="24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919A52A3-4505-438E-A23C-D89C1D5F569C}" type="slidenum">
              <a:rPr lang="en-US" smtClean="0"/>
              <a:t>38</a:t>
            </a:fld>
            <a:endParaRPr lang="en-US" dirty="0"/>
          </a:p>
        </p:txBody>
      </p:sp>
    </p:spTree>
    <p:extLst>
      <p:ext uri="{BB962C8B-B14F-4D97-AF65-F5344CB8AC3E}">
        <p14:creationId xmlns:p14="http://schemas.microsoft.com/office/powerpoint/2010/main" val="1634425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228600"/>
            <a:ext cx="8229600" cy="1143000"/>
          </a:xfrm>
        </p:spPr>
        <p:txBody>
          <a:bodyPr/>
          <a:lstStyle/>
          <a:p>
            <a:pPr algn="l"/>
            <a:r>
              <a:rPr lang="en-US" dirty="0">
                <a:latin typeface="Times New Roman" panose="02020603050405020304" pitchFamily="18" charset="0"/>
                <a:cs typeface="Times New Roman" panose="02020603050405020304" pitchFamily="18" charset="0"/>
              </a:rPr>
              <a:t>When is it used?</a:t>
            </a:r>
          </a:p>
        </p:txBody>
      </p:sp>
      <p:sp>
        <p:nvSpPr>
          <p:cNvPr id="7171" name="Rectangle 3"/>
          <p:cNvSpPr>
            <a:spLocks noGrp="1" noChangeArrowheads="1"/>
          </p:cNvSpPr>
          <p:nvPr>
            <p:ph type="body" idx="1"/>
          </p:nvPr>
        </p:nvSpPr>
        <p:spPr>
          <a:xfrm>
            <a:off x="838200" y="1447800"/>
            <a:ext cx="7620000" cy="4114800"/>
          </a:xfrm>
        </p:spPr>
        <p:txBody>
          <a:bodyPr>
            <a:noAutofit/>
          </a:bodyPr>
          <a:lstStyle/>
          <a:p>
            <a:pPr marL="0" indent="0">
              <a:buNone/>
            </a:pPr>
            <a:r>
              <a:rPr lang="en-US" sz="28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When </a:t>
            </a:r>
            <a:r>
              <a:rPr lang="en-US" sz="28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you want to test whether the performance of one factor is related to the performance of another?</a:t>
            </a:r>
          </a:p>
          <a:p>
            <a:r>
              <a:rPr lang="en-US" sz="2400" dirty="0">
                <a:solidFill>
                  <a:srgbClr val="002060"/>
                </a:solidFill>
                <a:latin typeface="Times New Roman" panose="02020603050405020304" pitchFamily="18" charset="0"/>
                <a:cs typeface="Times New Roman" panose="02020603050405020304" pitchFamily="18" charset="0"/>
              </a:rPr>
              <a:t>Are the two factors</a:t>
            </a:r>
          </a:p>
          <a:p>
            <a:pPr lvl="1">
              <a:buFont typeface="Arial" pitchFamily="34" charset="0"/>
              <a:buChar char="•"/>
            </a:pPr>
            <a:r>
              <a:rPr lang="en-US" sz="2400" dirty="0">
                <a:solidFill>
                  <a:srgbClr val="002060"/>
                </a:solidFill>
                <a:latin typeface="Times New Roman" panose="02020603050405020304" pitchFamily="18" charset="0"/>
                <a:cs typeface="Times New Roman" panose="02020603050405020304" pitchFamily="18" charset="0"/>
              </a:rPr>
              <a:t>a quality characteristic (system performance measure) and a factor you suspect affects it, OR</a:t>
            </a:r>
          </a:p>
          <a:p>
            <a:pPr lvl="1">
              <a:buFont typeface="Arial" pitchFamily="34" charset="0"/>
              <a:buChar char="•"/>
            </a:pPr>
            <a:r>
              <a:rPr lang="en-US" sz="2400" dirty="0">
                <a:solidFill>
                  <a:srgbClr val="002060"/>
                </a:solidFill>
                <a:latin typeface="Times New Roman" panose="02020603050405020304" pitchFamily="18" charset="0"/>
                <a:cs typeface="Times New Roman" panose="02020603050405020304" pitchFamily="18" charset="0"/>
              </a:rPr>
              <a:t>two related quality characteristics, OR</a:t>
            </a:r>
          </a:p>
          <a:p>
            <a:pPr lvl="1">
              <a:buFont typeface="Arial" pitchFamily="34" charset="0"/>
              <a:buChar char="•"/>
            </a:pPr>
            <a:r>
              <a:rPr lang="en-US" sz="2400" dirty="0">
                <a:solidFill>
                  <a:srgbClr val="002060"/>
                </a:solidFill>
                <a:latin typeface="Times New Roman" panose="02020603050405020304" pitchFamily="18" charset="0"/>
                <a:cs typeface="Times New Roman" panose="02020603050405020304" pitchFamily="18" charset="0"/>
              </a:rPr>
              <a:t>two factors suspected of relating to the same quality </a:t>
            </a:r>
            <a:r>
              <a:rPr lang="en-US" sz="2400" dirty="0" smtClean="0">
                <a:solidFill>
                  <a:srgbClr val="002060"/>
                </a:solidFill>
                <a:latin typeface="Times New Roman" panose="02020603050405020304" pitchFamily="18" charset="0"/>
                <a:cs typeface="Times New Roman" panose="02020603050405020304" pitchFamily="18" charset="0"/>
              </a:rPr>
              <a:t>characteristic</a:t>
            </a:r>
          </a:p>
          <a:p>
            <a:pPr marL="457200" lvl="1" indent="0">
              <a:buNone/>
            </a:pPr>
            <a:endParaRPr lang="en-US" sz="1200" dirty="0">
              <a:latin typeface="Times New Roman" panose="02020603050405020304" pitchFamily="18" charset="0"/>
              <a:cs typeface="Times New Roman" panose="02020603050405020304" pitchFamily="18" charset="0"/>
            </a:endParaRPr>
          </a:p>
          <a:p>
            <a:pPr marL="4763" lvl="1" indent="0" algn="ctr">
              <a:buNone/>
            </a:pPr>
            <a:r>
              <a:rPr lang="en-US" sz="28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 the end it only shows if a relationship exist!</a:t>
            </a:r>
            <a:endParaRPr lang="en-US" sz="28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919A52A3-4505-438E-A23C-D89C1D5F569C}" type="slidenum">
              <a:rPr lang="en-US" smtClean="0"/>
              <a:t>39</a:t>
            </a:fld>
            <a:endParaRPr lang="en-US" dirty="0"/>
          </a:p>
        </p:txBody>
      </p:sp>
    </p:spTree>
    <p:extLst>
      <p:ext uri="{BB962C8B-B14F-4D97-AF65-F5344CB8AC3E}">
        <p14:creationId xmlns:p14="http://schemas.microsoft.com/office/powerpoint/2010/main" val="13806486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1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17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717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717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717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717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Times New Roman" panose="02020603050405020304" pitchFamily="18" charset="0"/>
                <a:cs typeface="Times New Roman" panose="02020603050405020304" pitchFamily="18" charset="0"/>
              </a:rPr>
              <a:t>The Difference Between Bar Charts &amp; Histograms</a:t>
            </a:r>
            <a:endParaRPr lang="en-US" sz="40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741145" y="1944303"/>
            <a:ext cx="7774205" cy="2985433"/>
          </a:xfrm>
          <a:prstGeom prst="rect">
            <a:avLst/>
          </a:prstGeom>
          <a:noFill/>
        </p:spPr>
        <p:txBody>
          <a:bodyPr wrap="square" rtlCol="0">
            <a:spAutoFit/>
          </a:bodyPr>
          <a:lstStyle/>
          <a:p>
            <a:r>
              <a:rPr lang="en-US" sz="28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difference is with bar Charts each column represents a group defined by a category variable; and with Histograms, each column represents a group that is a quantitative variable.</a:t>
            </a:r>
          </a:p>
          <a:p>
            <a:endParaRPr lang="en-US" sz="20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en-US" sz="28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Another distinction is that skewness of a Bar Chart is not considered as it is categorical, not quantifiable. </a:t>
            </a:r>
            <a:endParaRPr lang="en-US" sz="28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3394565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dirty="0">
                <a:latin typeface="Times New Roman" panose="02020603050405020304" pitchFamily="18" charset="0"/>
                <a:cs typeface="Times New Roman" panose="02020603050405020304" pitchFamily="18" charset="0"/>
              </a:rPr>
              <a:t>Scatter Diagram Interpretation</a:t>
            </a:r>
          </a:p>
        </p:txBody>
      </p:sp>
      <p:sp>
        <p:nvSpPr>
          <p:cNvPr id="9219" name="Rectangle 3"/>
          <p:cNvSpPr>
            <a:spLocks noGrp="1" noChangeArrowheads="1"/>
          </p:cNvSpPr>
          <p:nvPr>
            <p:ph type="body" idx="1"/>
          </p:nvPr>
        </p:nvSpPr>
        <p:spPr>
          <a:xfrm>
            <a:off x="914400" y="1600200"/>
            <a:ext cx="7010400" cy="4525963"/>
          </a:xfrm>
        </p:spPr>
        <p:txBody>
          <a:bodyPr/>
          <a:lstStyle/>
          <a:p>
            <a:pPr marL="404813" indent="-404813"/>
            <a:r>
              <a:rPr lang="en-US" sz="32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When interpreting a scatter diagram, you are looking to see if there is a </a:t>
            </a:r>
            <a:r>
              <a:rPr lang="en-US" sz="3200"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correlation</a:t>
            </a:r>
            <a:r>
              <a:rPr lang="en-US" sz="32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or </a:t>
            </a:r>
            <a:r>
              <a:rPr lang="en-US" sz="3200" i="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relationship</a:t>
            </a:r>
            <a:r>
              <a:rPr lang="en-US" sz="32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between </a:t>
            </a:r>
            <a:r>
              <a:rPr lang="en-US" sz="32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two </a:t>
            </a:r>
            <a:r>
              <a:rPr lang="en-US" sz="32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factors</a:t>
            </a:r>
            <a:r>
              <a:rPr lang="en-US" dirty="0" smtClean="0">
                <a:solidFill>
                  <a:srgbClr val="FF0000"/>
                </a:solidFill>
                <a:effectLst>
                  <a:outerShdw blurRad="38100" dist="38100" dir="2700000" algn="tl">
                    <a:srgbClr val="000000">
                      <a:alpha val="43137"/>
                    </a:srgbClr>
                  </a:outerShdw>
                </a:effectLst>
              </a:rPr>
              <a:t>.</a:t>
            </a:r>
            <a:endParaRPr lang="en-US" dirty="0">
              <a:solidFill>
                <a:srgbClr val="FF0000"/>
              </a:solidFill>
              <a:effectLst>
                <a:outerShdw blurRad="38100" dist="38100" dir="2700000" algn="tl">
                  <a:srgbClr val="000000">
                    <a:alpha val="43137"/>
                  </a:srgbClr>
                </a:outerShdw>
              </a:effectLst>
            </a:endParaRPr>
          </a:p>
          <a:p>
            <a:pPr marL="0" indent="0">
              <a:buNone/>
            </a:pPr>
            <a:endParaRPr lang="en-US" dirty="0"/>
          </a:p>
          <a:p>
            <a:pPr marL="0" indent="0">
              <a:buNone/>
            </a:pPr>
            <a:endParaRPr lang="en-US" dirty="0"/>
          </a:p>
        </p:txBody>
      </p:sp>
      <p:sp>
        <p:nvSpPr>
          <p:cNvPr id="2" name="Slide Number Placeholder 1"/>
          <p:cNvSpPr>
            <a:spLocks noGrp="1"/>
          </p:cNvSpPr>
          <p:nvPr>
            <p:ph type="sldNum" sz="quarter" idx="12"/>
          </p:nvPr>
        </p:nvSpPr>
        <p:spPr/>
        <p:txBody>
          <a:bodyPr/>
          <a:lstStyle/>
          <a:p>
            <a:fld id="{919A52A3-4505-438E-A23C-D89C1D5F569C}" type="slidenum">
              <a:rPr lang="en-US" smtClean="0"/>
              <a:t>40</a:t>
            </a:fld>
            <a:endParaRPr lang="en-US" dirty="0"/>
          </a:p>
        </p:txBody>
      </p:sp>
    </p:spTree>
    <p:extLst>
      <p:ext uri="{BB962C8B-B14F-4D97-AF65-F5344CB8AC3E}">
        <p14:creationId xmlns:p14="http://schemas.microsoft.com/office/powerpoint/2010/main" val="12467680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21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304800"/>
            <a:ext cx="7772400" cy="1143000"/>
          </a:xfrm>
        </p:spPr>
        <p:txBody>
          <a:bodyPr/>
          <a:lstStyle/>
          <a:p>
            <a:pPr algn="l"/>
            <a:r>
              <a:rPr lang="en-US" dirty="0">
                <a:latin typeface="Times New Roman" panose="02020603050405020304" pitchFamily="18" charset="0"/>
                <a:cs typeface="Times New Roman" panose="02020603050405020304" pitchFamily="18" charset="0"/>
              </a:rPr>
              <a:t>WARNING!</a:t>
            </a:r>
          </a:p>
        </p:txBody>
      </p:sp>
      <p:sp>
        <p:nvSpPr>
          <p:cNvPr id="10243" name="Rectangle 3"/>
          <p:cNvSpPr>
            <a:spLocks noGrp="1" noChangeArrowheads="1"/>
          </p:cNvSpPr>
          <p:nvPr>
            <p:ph type="body" idx="1"/>
          </p:nvPr>
        </p:nvSpPr>
        <p:spPr>
          <a:xfrm>
            <a:off x="609600" y="1600200"/>
            <a:ext cx="7924800" cy="4114800"/>
          </a:xfrm>
        </p:spPr>
        <p:txBody>
          <a:bodyPr>
            <a:normAutofit fontScale="92500" lnSpcReduction="10000"/>
          </a:bodyPr>
          <a:lstStyle/>
          <a:p>
            <a:pPr marL="0" indent="0">
              <a:lnSpc>
                <a:spcPct val="110000"/>
              </a:lnSpc>
              <a:buNone/>
            </a:pPr>
            <a:r>
              <a:rPr lang="en-US"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 correlation </a:t>
            </a:r>
            <a:r>
              <a:rPr lang="en-US" u="sng"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Does Not </a:t>
            </a:r>
            <a:r>
              <a:rPr lang="en-US"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mean that there is a cause and effect </a:t>
            </a:r>
            <a:r>
              <a:rPr lang="en-US"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and one will change the other!</a:t>
            </a:r>
            <a:endParaRPr lang="en-US"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565150">
              <a:lnSpc>
                <a:spcPct val="110000"/>
              </a:lnSpc>
            </a:pPr>
            <a:r>
              <a:rPr lang="en-US" i="1" dirty="0">
                <a:solidFill>
                  <a:srgbClr val="002060"/>
                </a:solidFill>
                <a:effectLst>
                  <a:outerShdw blurRad="38100" dist="38100" dir="2700000" algn="tl">
                    <a:srgbClr val="000000">
                      <a:alpha val="43137"/>
                    </a:srgbClr>
                  </a:outerShdw>
                </a:effectLst>
              </a:rPr>
              <a:t>For example, if you found a positive correlation between income level and heart disease, would you conclude that having money causes heart disease?</a:t>
            </a:r>
          </a:p>
          <a:p>
            <a:pPr marL="0" indent="0">
              <a:lnSpc>
                <a:spcPct val="110000"/>
              </a:lnSpc>
              <a:buNone/>
            </a:pPr>
            <a:r>
              <a:rPr lang="en-US" sz="3000" dirty="0">
                <a:solidFill>
                  <a:srgbClr val="FF0000"/>
                </a:solidFill>
                <a:effectLst>
                  <a:outerShdw blurRad="38100" dist="38100" dir="2700000" algn="tl">
                    <a:srgbClr val="000000">
                      <a:alpha val="43137"/>
                    </a:srgbClr>
                  </a:outerShdw>
                </a:effectLst>
              </a:rPr>
              <a:t>No!  You would then dig further to see what behaviors people with more money engage in which causes their heart </a:t>
            </a:r>
            <a:r>
              <a:rPr lang="en-US" sz="3000" dirty="0" smtClean="0">
                <a:solidFill>
                  <a:srgbClr val="FF0000"/>
                </a:solidFill>
                <a:effectLst>
                  <a:outerShdw blurRad="38100" dist="38100" dir="2700000" algn="tl">
                    <a:srgbClr val="000000">
                      <a:alpha val="43137"/>
                    </a:srgbClr>
                  </a:outerShdw>
                </a:effectLst>
              </a:rPr>
              <a:t>disease. Look for the Relationship…</a:t>
            </a:r>
            <a:endParaRPr lang="en-US" sz="3000" dirty="0">
              <a:solidFill>
                <a:srgbClr val="FF0000"/>
              </a:solidFill>
              <a:effectLst>
                <a:outerShdw blurRad="38100" dist="38100" dir="2700000" algn="tl">
                  <a:srgbClr val="000000">
                    <a:alpha val="43137"/>
                  </a:srgbClr>
                </a:outerShdw>
              </a:effectLst>
            </a:endParaRPr>
          </a:p>
        </p:txBody>
      </p:sp>
      <p:sp>
        <p:nvSpPr>
          <p:cNvPr id="2" name="Slide Number Placeholder 1"/>
          <p:cNvSpPr>
            <a:spLocks noGrp="1"/>
          </p:cNvSpPr>
          <p:nvPr>
            <p:ph type="sldNum" sz="quarter" idx="12"/>
          </p:nvPr>
        </p:nvSpPr>
        <p:spPr/>
        <p:txBody>
          <a:bodyPr/>
          <a:lstStyle/>
          <a:p>
            <a:fld id="{919A52A3-4505-438E-A23C-D89C1D5F569C}" type="slidenum">
              <a:rPr lang="en-US" smtClean="0"/>
              <a:t>41</a:t>
            </a:fld>
            <a:endParaRPr lang="en-US" dirty="0"/>
          </a:p>
        </p:txBody>
      </p:sp>
    </p:spTree>
    <p:extLst>
      <p:ext uri="{BB962C8B-B14F-4D97-AF65-F5344CB8AC3E}">
        <p14:creationId xmlns:p14="http://schemas.microsoft.com/office/powerpoint/2010/main" val="6469958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024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024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ChangeArrowheads="1"/>
          </p:cNvSpPr>
          <p:nvPr>
            <p:ph type="title"/>
          </p:nvPr>
        </p:nvSpPr>
        <p:spPr>
          <a:xfrm>
            <a:off x="628650" y="365127"/>
            <a:ext cx="7886700" cy="838032"/>
          </a:xfrm>
        </p:spPr>
        <p:txBody>
          <a:bodyPr/>
          <a:lstStyle/>
          <a:p>
            <a:pPr algn="l"/>
            <a:r>
              <a:rPr lang="en-US" dirty="0"/>
              <a:t>     </a:t>
            </a:r>
            <a:r>
              <a:rPr lang="en-US" dirty="0">
                <a:latin typeface="Times New Roman" panose="02020603050405020304" pitchFamily="18" charset="0"/>
                <a:cs typeface="Times New Roman" panose="02020603050405020304" pitchFamily="18" charset="0"/>
              </a:rPr>
              <a:t>Scatter Diagram</a:t>
            </a:r>
          </a:p>
        </p:txBody>
      </p:sp>
      <p:pic>
        <p:nvPicPr>
          <p:cNvPr id="227332" name="Picture 4" descr="CALC2"/>
          <p:cNvPicPr>
            <a:picLocks noGrp="1" noChangeAspect="1" noChangeArrowheads="1"/>
          </p:cNvPicPr>
          <p:nvPr>
            <p:ph type="body" idx="1"/>
          </p:nvPr>
        </p:nvPicPr>
        <p:blipFill>
          <a:blip r:embed="rId3" cstate="print">
            <a:extLst>
              <a:ext uri="{28A0092B-C50C-407E-A947-70E740481C1C}">
                <a14:useLocalDpi xmlns:a14="http://schemas.microsoft.com/office/drawing/2010/main" val="0"/>
              </a:ext>
            </a:extLst>
          </a:blip>
          <a:srcRect/>
          <a:stretch>
            <a:fillRect/>
          </a:stretch>
        </p:blipFill>
        <p:spPr>
          <a:xfrm>
            <a:off x="609600" y="304800"/>
            <a:ext cx="735013" cy="8001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7333" name="Text Box 5"/>
          <p:cNvSpPr txBox="1">
            <a:spLocks noChangeArrowheads="1"/>
          </p:cNvSpPr>
          <p:nvPr/>
        </p:nvSpPr>
        <p:spPr bwMode="auto">
          <a:xfrm>
            <a:off x="685800" y="1295400"/>
            <a:ext cx="769620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u="none"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 scatter plot reveals relationships or association between </a:t>
            </a:r>
            <a:r>
              <a:rPr lang="en-US" sz="2000" u="sng"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two variables</a:t>
            </a:r>
            <a:r>
              <a:rPr lang="en-US" sz="2000" u="none"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Two variables with a strong relationship  will follow closely to a straight line. Plots with little or no association will be scattered or loosely follow some pattern. </a:t>
            </a:r>
          </a:p>
        </p:txBody>
      </p:sp>
      <p:pic>
        <p:nvPicPr>
          <p:cNvPr id="22733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2971800"/>
            <a:ext cx="3629025"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7335" name="Text Box 7"/>
          <p:cNvSpPr txBox="1">
            <a:spLocks noChangeArrowheads="1"/>
          </p:cNvSpPr>
          <p:nvPr/>
        </p:nvSpPr>
        <p:spPr bwMode="auto">
          <a:xfrm>
            <a:off x="4524676" y="2858293"/>
            <a:ext cx="4038600" cy="290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b="1" u="none" dirty="0">
                <a:latin typeface="Times New Roman" pitchFamily="18" charset="0"/>
                <a:cs typeface="Times New Roman" pitchFamily="18" charset="0"/>
              </a:rPr>
              <a:t>Note in the </a:t>
            </a:r>
            <a:r>
              <a:rPr lang="en-US" sz="1600" b="1" u="none" dirty="0" smtClean="0">
                <a:latin typeface="Times New Roman" pitchFamily="18" charset="0"/>
                <a:cs typeface="Times New Roman" pitchFamily="18" charset="0"/>
              </a:rPr>
              <a:t>example plot how </a:t>
            </a:r>
            <a:r>
              <a:rPr lang="en-US" sz="1600" b="1" u="none" dirty="0">
                <a:latin typeface="Times New Roman" pitchFamily="18" charset="0"/>
                <a:cs typeface="Times New Roman" pitchFamily="18" charset="0"/>
              </a:rPr>
              <a:t>a straight line comfortably fits through the data; hence a linear relationship exists. The scatter about the line is quite small, </a:t>
            </a:r>
            <a:r>
              <a:rPr lang="en-US" sz="1600" b="1" u="none" dirty="0">
                <a:solidFill>
                  <a:srgbClr val="FF0000"/>
                </a:solidFill>
                <a:latin typeface="Times New Roman" pitchFamily="18" charset="0"/>
                <a:cs typeface="Times New Roman" pitchFamily="18" charset="0"/>
              </a:rPr>
              <a:t>so there is a strong linear relationship. The slope of the line is positive </a:t>
            </a:r>
          </a:p>
          <a:p>
            <a:pPr>
              <a:spcBef>
                <a:spcPct val="50000"/>
              </a:spcBef>
            </a:pPr>
            <a:r>
              <a:rPr lang="en-US" sz="1600" b="1" u="none" dirty="0">
                <a:latin typeface="Times New Roman" pitchFamily="18" charset="0"/>
                <a:cs typeface="Times New Roman" pitchFamily="18" charset="0"/>
              </a:rPr>
              <a:t>(small values of </a:t>
            </a:r>
            <a:r>
              <a:rPr lang="en-US" sz="1600" b="1" i="1" u="none" dirty="0">
                <a:latin typeface="Times New Roman" pitchFamily="18" charset="0"/>
                <a:cs typeface="Times New Roman" pitchFamily="18" charset="0"/>
              </a:rPr>
              <a:t>X</a:t>
            </a:r>
            <a:r>
              <a:rPr lang="en-US" sz="1600" b="1" u="none" dirty="0">
                <a:latin typeface="Times New Roman" pitchFamily="18" charset="0"/>
                <a:cs typeface="Times New Roman" pitchFamily="18" charset="0"/>
              </a:rPr>
              <a:t> correspond to small values of </a:t>
            </a:r>
            <a:r>
              <a:rPr lang="en-US" sz="1600" b="1" i="1" u="none" dirty="0">
                <a:latin typeface="Times New Roman" pitchFamily="18" charset="0"/>
                <a:cs typeface="Times New Roman" pitchFamily="18" charset="0"/>
              </a:rPr>
              <a:t>Y</a:t>
            </a:r>
            <a:r>
              <a:rPr lang="en-US" sz="1600" b="1" u="none" dirty="0">
                <a:latin typeface="Times New Roman" pitchFamily="18" charset="0"/>
                <a:cs typeface="Times New Roman" pitchFamily="18" charset="0"/>
              </a:rPr>
              <a:t>; large values of </a:t>
            </a:r>
            <a:r>
              <a:rPr lang="en-US" sz="1600" b="1" i="1" u="none" dirty="0">
                <a:latin typeface="Times New Roman" pitchFamily="18" charset="0"/>
                <a:cs typeface="Times New Roman" pitchFamily="18" charset="0"/>
              </a:rPr>
              <a:t>X</a:t>
            </a:r>
            <a:r>
              <a:rPr lang="en-US" sz="1600" b="1" u="none" dirty="0">
                <a:latin typeface="Times New Roman" pitchFamily="18" charset="0"/>
                <a:cs typeface="Times New Roman" pitchFamily="18" charset="0"/>
              </a:rPr>
              <a:t> correspond to large values of </a:t>
            </a:r>
            <a:r>
              <a:rPr lang="en-US" sz="1600" b="1" i="1" u="none" dirty="0">
                <a:latin typeface="Times New Roman" pitchFamily="18" charset="0"/>
                <a:cs typeface="Times New Roman" pitchFamily="18" charset="0"/>
              </a:rPr>
              <a:t>Y</a:t>
            </a:r>
            <a:r>
              <a:rPr lang="en-US" sz="1600" b="1" u="none" dirty="0">
                <a:latin typeface="Times New Roman" pitchFamily="18" charset="0"/>
                <a:cs typeface="Times New Roman" pitchFamily="18" charset="0"/>
              </a:rPr>
              <a:t>), so there is a positive co-relation (that is, a positive correlation) between </a:t>
            </a:r>
            <a:r>
              <a:rPr lang="en-US" sz="1600" b="1" i="1" u="none" dirty="0">
                <a:latin typeface="Times New Roman" pitchFamily="18" charset="0"/>
                <a:cs typeface="Times New Roman" pitchFamily="18" charset="0"/>
              </a:rPr>
              <a:t>X</a:t>
            </a:r>
            <a:r>
              <a:rPr lang="en-US" sz="1600" b="1" u="none" dirty="0">
                <a:latin typeface="Times New Roman" pitchFamily="18" charset="0"/>
                <a:cs typeface="Times New Roman" pitchFamily="18" charset="0"/>
              </a:rPr>
              <a:t> and </a:t>
            </a:r>
            <a:r>
              <a:rPr lang="en-US" sz="1600" b="1" i="1" u="none" dirty="0">
                <a:latin typeface="Times New Roman" pitchFamily="18" charset="0"/>
                <a:cs typeface="Times New Roman" pitchFamily="18" charset="0"/>
              </a:rPr>
              <a:t>Y</a:t>
            </a:r>
            <a:r>
              <a:rPr lang="en-US" sz="1600" b="1" u="none" dirty="0">
                <a:latin typeface="Times New Roman" pitchFamily="18" charset="0"/>
                <a:cs typeface="Times New Roman" pitchFamily="18" charset="0"/>
              </a:rPr>
              <a:t>.</a:t>
            </a:r>
          </a:p>
        </p:txBody>
      </p:sp>
      <p:sp>
        <p:nvSpPr>
          <p:cNvPr id="227336" name="Text Box 8"/>
          <p:cNvSpPr txBox="1">
            <a:spLocks noChangeArrowheads="1"/>
          </p:cNvSpPr>
          <p:nvPr/>
        </p:nvSpPr>
        <p:spPr bwMode="auto">
          <a:xfrm>
            <a:off x="990600" y="5638800"/>
            <a:ext cx="30480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000" b="1" u="none" dirty="0">
                <a:solidFill>
                  <a:srgbClr val="FF0000"/>
                </a:solidFill>
                <a:latin typeface="Times New Roman" panose="02020603050405020304" pitchFamily="18" charset="0"/>
                <a:cs typeface="Times New Roman" panose="02020603050405020304" pitchFamily="18" charset="0"/>
              </a:rPr>
              <a:t>Positive Correlation</a:t>
            </a:r>
          </a:p>
        </p:txBody>
      </p:sp>
      <p:sp>
        <p:nvSpPr>
          <p:cNvPr id="2" name="Slide Number Placeholder 1"/>
          <p:cNvSpPr>
            <a:spLocks noGrp="1"/>
          </p:cNvSpPr>
          <p:nvPr>
            <p:ph type="sldNum" sz="quarter" idx="12"/>
          </p:nvPr>
        </p:nvSpPr>
        <p:spPr/>
        <p:txBody>
          <a:bodyPr/>
          <a:lstStyle/>
          <a:p>
            <a:fld id="{919A52A3-4505-438E-A23C-D89C1D5F569C}" type="slidenum">
              <a:rPr lang="en-US" smtClean="0"/>
              <a:t>42</a:t>
            </a:fld>
            <a:endParaRPr lang="en-US" dirty="0"/>
          </a:p>
        </p:txBody>
      </p:sp>
    </p:spTree>
    <p:extLst>
      <p:ext uri="{BB962C8B-B14F-4D97-AF65-F5344CB8AC3E}">
        <p14:creationId xmlns:p14="http://schemas.microsoft.com/office/powerpoint/2010/main" val="394140318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Grp="1" noChangeArrowheads="1"/>
          </p:cNvSpPr>
          <p:nvPr>
            <p:ph type="title"/>
          </p:nvPr>
        </p:nvSpPr>
        <p:spPr>
          <a:xfrm>
            <a:off x="358826" y="76200"/>
            <a:ext cx="8229600" cy="1143000"/>
          </a:xfrm>
        </p:spPr>
        <p:txBody>
          <a:bodyPr/>
          <a:lstStyle/>
          <a:p>
            <a:pPr algn="l"/>
            <a:r>
              <a:rPr lang="en-US" dirty="0"/>
              <a:t>     </a:t>
            </a:r>
            <a:r>
              <a:rPr lang="en-US" dirty="0">
                <a:latin typeface="Times New Roman" panose="02020603050405020304" pitchFamily="18" charset="0"/>
                <a:cs typeface="Times New Roman" panose="02020603050405020304" pitchFamily="18" charset="0"/>
              </a:rPr>
              <a:t>Scatter Diagram</a:t>
            </a:r>
          </a:p>
        </p:txBody>
      </p:sp>
      <p:pic>
        <p:nvPicPr>
          <p:cNvPr id="4239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329933">
            <a:off x="5040346" y="987100"/>
            <a:ext cx="3918116" cy="2895169"/>
          </a:xfrm>
          <a:prstGeom prst="rect">
            <a:avLst/>
          </a:prstGeom>
          <a:noFill/>
          <a:extLst>
            <a:ext uri="{909E8E84-426E-40DD-AFC4-6F175D3DCCD1}">
              <a14:hiddenFill xmlns:a14="http://schemas.microsoft.com/office/drawing/2010/main">
                <a:solidFill>
                  <a:srgbClr val="FFFFFF"/>
                </a:solidFill>
              </a14:hiddenFill>
            </a:ext>
          </a:extLst>
        </p:spPr>
      </p:pic>
      <p:sp>
        <p:nvSpPr>
          <p:cNvPr id="423940" name="Text Box 4"/>
          <p:cNvSpPr txBox="1">
            <a:spLocks noChangeArrowheads="1"/>
          </p:cNvSpPr>
          <p:nvPr/>
        </p:nvSpPr>
        <p:spPr bwMode="auto">
          <a:xfrm rot="323670">
            <a:off x="5029200" y="3886200"/>
            <a:ext cx="35052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b="1" u="none" dirty="0">
                <a:latin typeface="Times New Roman" pitchFamily="18" charset="0"/>
                <a:cs typeface="Times New Roman" pitchFamily="18" charset="0"/>
              </a:rPr>
              <a:t>This sample plot reveals a linear relationship between the two variables indicating that a linear regression model might be appropriate.</a:t>
            </a:r>
            <a:r>
              <a:rPr lang="en-US" sz="1600" u="none" dirty="0">
                <a:latin typeface="Times New Roman" pitchFamily="18" charset="0"/>
                <a:cs typeface="Times New Roman" pitchFamily="18" charset="0"/>
              </a:rPr>
              <a:t> </a:t>
            </a:r>
          </a:p>
        </p:txBody>
      </p:sp>
      <p:pic>
        <p:nvPicPr>
          <p:cNvPr id="42394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68981">
            <a:off x="304800" y="1371600"/>
            <a:ext cx="3733800" cy="275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3942" name="Text Box 6"/>
          <p:cNvSpPr txBox="1">
            <a:spLocks noChangeArrowheads="1"/>
          </p:cNvSpPr>
          <p:nvPr/>
        </p:nvSpPr>
        <p:spPr bwMode="auto">
          <a:xfrm>
            <a:off x="5029200" y="4343400"/>
            <a:ext cx="34290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US" dirty="0"/>
          </a:p>
        </p:txBody>
      </p:sp>
      <p:sp>
        <p:nvSpPr>
          <p:cNvPr id="423943" name="Text Box 7"/>
          <p:cNvSpPr txBox="1">
            <a:spLocks noChangeArrowheads="1"/>
          </p:cNvSpPr>
          <p:nvPr/>
        </p:nvSpPr>
        <p:spPr bwMode="auto">
          <a:xfrm rot="-334271">
            <a:off x="609600" y="4229923"/>
            <a:ext cx="4343400" cy="2062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b="1" u="none" dirty="0">
                <a:latin typeface="Times New Roman" pitchFamily="18" charset="0"/>
                <a:cs typeface="Times New Roman" pitchFamily="18" charset="0"/>
              </a:rPr>
              <a:t>Note in the plot above how for a given value of </a:t>
            </a:r>
            <a:r>
              <a:rPr lang="en-US" sz="1600" b="1" i="1" u="none" dirty="0">
                <a:latin typeface="Times New Roman" pitchFamily="18" charset="0"/>
                <a:cs typeface="Times New Roman" pitchFamily="18" charset="0"/>
              </a:rPr>
              <a:t>X</a:t>
            </a:r>
            <a:r>
              <a:rPr lang="en-US" sz="1600" b="1" u="none" dirty="0">
                <a:latin typeface="Times New Roman" pitchFamily="18" charset="0"/>
                <a:cs typeface="Times New Roman" pitchFamily="18" charset="0"/>
              </a:rPr>
              <a:t> (say </a:t>
            </a:r>
            <a:r>
              <a:rPr lang="en-US" sz="1600" b="1" i="1" u="none" dirty="0">
                <a:latin typeface="Times New Roman" pitchFamily="18" charset="0"/>
                <a:cs typeface="Times New Roman" pitchFamily="18" charset="0"/>
              </a:rPr>
              <a:t>X</a:t>
            </a:r>
            <a:r>
              <a:rPr lang="en-US" sz="1600" b="1" u="none" dirty="0">
                <a:latin typeface="Times New Roman" pitchFamily="18" charset="0"/>
                <a:cs typeface="Times New Roman" pitchFamily="18" charset="0"/>
              </a:rPr>
              <a:t> = 0.5), the corresponding values of </a:t>
            </a:r>
            <a:r>
              <a:rPr lang="en-US" sz="1600" b="1" i="1" u="none" dirty="0">
                <a:latin typeface="Times New Roman" pitchFamily="18" charset="0"/>
                <a:cs typeface="Times New Roman" pitchFamily="18" charset="0"/>
              </a:rPr>
              <a:t>Y</a:t>
            </a:r>
            <a:r>
              <a:rPr lang="en-US" sz="1600" b="1" u="none" dirty="0">
                <a:latin typeface="Times New Roman" pitchFamily="18" charset="0"/>
                <a:cs typeface="Times New Roman" pitchFamily="18" charset="0"/>
              </a:rPr>
              <a:t> range all over the place from </a:t>
            </a:r>
            <a:r>
              <a:rPr lang="en-US" sz="1600" b="1" i="1" u="none" dirty="0">
                <a:latin typeface="Times New Roman" pitchFamily="18" charset="0"/>
                <a:cs typeface="Times New Roman" pitchFamily="18" charset="0"/>
              </a:rPr>
              <a:t>Y</a:t>
            </a:r>
            <a:r>
              <a:rPr lang="en-US" sz="1600" b="1" u="none" dirty="0">
                <a:latin typeface="Times New Roman" pitchFamily="18" charset="0"/>
                <a:cs typeface="Times New Roman" pitchFamily="18" charset="0"/>
              </a:rPr>
              <a:t> = -2 to </a:t>
            </a:r>
            <a:r>
              <a:rPr lang="en-US" sz="1600" b="1" i="1" u="none" dirty="0">
                <a:latin typeface="Times New Roman" pitchFamily="18" charset="0"/>
                <a:cs typeface="Times New Roman" pitchFamily="18" charset="0"/>
              </a:rPr>
              <a:t>Y</a:t>
            </a:r>
            <a:r>
              <a:rPr lang="en-US" sz="1600" b="1" u="none" dirty="0">
                <a:latin typeface="Times New Roman" pitchFamily="18" charset="0"/>
                <a:cs typeface="Times New Roman" pitchFamily="18" charset="0"/>
              </a:rPr>
              <a:t> = +2. The same is true for other values of </a:t>
            </a:r>
            <a:r>
              <a:rPr lang="en-US" sz="1600" b="1" i="1" u="none" dirty="0">
                <a:latin typeface="Times New Roman" pitchFamily="18" charset="0"/>
                <a:cs typeface="Times New Roman" pitchFamily="18" charset="0"/>
              </a:rPr>
              <a:t>X</a:t>
            </a:r>
            <a:r>
              <a:rPr lang="en-US" sz="1600" b="1" u="none" dirty="0">
                <a:latin typeface="Times New Roman" pitchFamily="18" charset="0"/>
                <a:cs typeface="Times New Roman" pitchFamily="18" charset="0"/>
              </a:rPr>
              <a:t>. This lack of predictability in determining </a:t>
            </a:r>
            <a:r>
              <a:rPr lang="en-US" sz="1600" b="1" i="1" u="none" dirty="0">
                <a:latin typeface="Times New Roman" pitchFamily="18" charset="0"/>
                <a:cs typeface="Times New Roman" pitchFamily="18" charset="0"/>
              </a:rPr>
              <a:t>Y</a:t>
            </a:r>
            <a:r>
              <a:rPr lang="en-US" sz="1600" b="1" u="none" dirty="0">
                <a:latin typeface="Times New Roman" pitchFamily="18" charset="0"/>
                <a:cs typeface="Times New Roman" pitchFamily="18" charset="0"/>
              </a:rPr>
              <a:t> from a given value of </a:t>
            </a:r>
            <a:r>
              <a:rPr lang="en-US" sz="1600" b="1" i="1" u="none" dirty="0">
                <a:latin typeface="Times New Roman" pitchFamily="18" charset="0"/>
                <a:cs typeface="Times New Roman" pitchFamily="18" charset="0"/>
              </a:rPr>
              <a:t>X</a:t>
            </a:r>
            <a:r>
              <a:rPr lang="en-US" sz="1600" b="1" u="none" dirty="0">
                <a:latin typeface="Times New Roman" pitchFamily="18" charset="0"/>
                <a:cs typeface="Times New Roman" pitchFamily="18" charset="0"/>
              </a:rPr>
              <a:t>, and the associated amorphous, non-structured appearance of the scatter plot leads to the summary conclusion: no relationship.</a:t>
            </a:r>
            <a:r>
              <a:rPr lang="en-US" sz="1600" b="1" u="none" dirty="0">
                <a:solidFill>
                  <a:schemeClr val="accent2"/>
                </a:solidFill>
                <a:latin typeface="Times New Roman" pitchFamily="18" charset="0"/>
                <a:cs typeface="Times New Roman" pitchFamily="18" charset="0"/>
              </a:rPr>
              <a:t> </a:t>
            </a:r>
          </a:p>
        </p:txBody>
      </p:sp>
      <p:sp>
        <p:nvSpPr>
          <p:cNvPr id="2" name="Slide Number Placeholder 1"/>
          <p:cNvSpPr>
            <a:spLocks noGrp="1"/>
          </p:cNvSpPr>
          <p:nvPr>
            <p:ph type="sldNum" sz="quarter" idx="12"/>
          </p:nvPr>
        </p:nvSpPr>
        <p:spPr/>
        <p:txBody>
          <a:bodyPr/>
          <a:lstStyle/>
          <a:p>
            <a:fld id="{919A52A3-4505-438E-A23C-D89C1D5F569C}" type="slidenum">
              <a:rPr lang="en-US" smtClean="0"/>
              <a:t>43</a:t>
            </a:fld>
            <a:endParaRPr lang="en-US" dirty="0"/>
          </a:p>
        </p:txBody>
      </p:sp>
    </p:spTree>
    <p:extLst>
      <p:ext uri="{BB962C8B-B14F-4D97-AF65-F5344CB8AC3E}">
        <p14:creationId xmlns:p14="http://schemas.microsoft.com/office/powerpoint/2010/main" val="101095128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Grp="1" noChangeArrowheads="1"/>
          </p:cNvSpPr>
          <p:nvPr>
            <p:ph type="title"/>
          </p:nvPr>
        </p:nvSpPr>
        <p:spPr>
          <a:xfrm>
            <a:off x="510139" y="288925"/>
            <a:ext cx="8763000" cy="1143000"/>
          </a:xfrm>
        </p:spPr>
        <p:txBody>
          <a:bodyPr>
            <a:normAutofit fontScale="90000"/>
          </a:bodyPr>
          <a:lstStyle/>
          <a:p>
            <a:r>
              <a:rPr lang="en-US" sz="4000" dirty="0">
                <a:solidFill>
                  <a:schemeClr val="tx1"/>
                </a:solidFill>
                <a:latin typeface="Times New Roman" panose="02020603050405020304" pitchFamily="18" charset="0"/>
                <a:cs typeface="Times New Roman" panose="02020603050405020304" pitchFamily="18" charset="0"/>
              </a:rPr>
              <a:t>Negative Correlation Between </a:t>
            </a:r>
            <a:r>
              <a:rPr lang="en-US" sz="4000" i="1" dirty="0">
                <a:solidFill>
                  <a:schemeClr val="tx1"/>
                </a:solidFill>
                <a:latin typeface="Times New Roman" panose="02020603050405020304" pitchFamily="18" charset="0"/>
                <a:cs typeface="Times New Roman" panose="02020603050405020304" pitchFamily="18" charset="0"/>
              </a:rPr>
              <a:t>X</a:t>
            </a:r>
            <a:r>
              <a:rPr lang="en-US" sz="4000" dirty="0">
                <a:solidFill>
                  <a:schemeClr val="tx1"/>
                </a:solidFill>
                <a:latin typeface="Times New Roman" panose="02020603050405020304" pitchFamily="18" charset="0"/>
                <a:cs typeface="Times New Roman" panose="02020603050405020304" pitchFamily="18" charset="0"/>
              </a:rPr>
              <a:t> &amp; </a:t>
            </a:r>
            <a:r>
              <a:rPr lang="en-US" sz="4000" i="1" dirty="0">
                <a:solidFill>
                  <a:schemeClr val="tx1"/>
                </a:solidFill>
                <a:latin typeface="Times New Roman" panose="02020603050405020304" pitchFamily="18" charset="0"/>
                <a:cs typeface="Times New Roman" panose="02020603050405020304" pitchFamily="18" charset="0"/>
              </a:rPr>
              <a:t>Y</a:t>
            </a:r>
            <a:r>
              <a:rPr lang="en-US" sz="4000" dirty="0">
                <a:solidFill>
                  <a:schemeClr val="tx1"/>
                </a:solidFill>
                <a:latin typeface="Times New Roman" panose="02020603050405020304" pitchFamily="18" charset="0"/>
                <a:cs typeface="Times New Roman" panose="02020603050405020304" pitchFamily="18" charset="0"/>
              </a:rPr>
              <a:t> </a:t>
            </a:r>
            <a:r>
              <a:rPr lang="en-US" sz="4000" dirty="0">
                <a:solidFill>
                  <a:schemeClr val="tx1"/>
                </a:solidFill>
              </a:rPr>
              <a:t/>
            </a:r>
            <a:br>
              <a:rPr lang="en-US" sz="4000" dirty="0">
                <a:solidFill>
                  <a:schemeClr val="tx1"/>
                </a:solidFill>
              </a:rPr>
            </a:br>
            <a:endParaRPr lang="en-US" sz="4000" dirty="0">
              <a:solidFill>
                <a:schemeClr val="tx1"/>
              </a:solidFill>
            </a:endParaRPr>
          </a:p>
        </p:txBody>
      </p:sp>
      <p:pic>
        <p:nvPicPr>
          <p:cNvPr id="4270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2057400"/>
            <a:ext cx="3629025"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7012" name="Text Box 4"/>
          <p:cNvSpPr txBox="1">
            <a:spLocks noChangeArrowheads="1"/>
          </p:cNvSpPr>
          <p:nvPr/>
        </p:nvSpPr>
        <p:spPr bwMode="auto">
          <a:xfrm>
            <a:off x="510139" y="1143000"/>
            <a:ext cx="3528461" cy="4555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000" u="none" dirty="0">
                <a:latin typeface="Times New Roman" pitchFamily="18" charset="0"/>
              </a:rPr>
              <a:t>Note in the plot above how a straight line comfortably fits through the data; hence there is a linear relationship. The scatter about the line is quite small, so there is a strong linear relationship. </a:t>
            </a:r>
          </a:p>
          <a:p>
            <a:pPr>
              <a:spcBef>
                <a:spcPct val="50000"/>
              </a:spcBef>
            </a:pPr>
            <a:r>
              <a:rPr lang="en-US" sz="2000" u="none" dirty="0">
                <a:latin typeface="Times New Roman" pitchFamily="18" charset="0"/>
              </a:rPr>
              <a:t>The slope of the line is negative (small values of </a:t>
            </a:r>
            <a:r>
              <a:rPr lang="en-US" sz="2000" i="1" u="none" dirty="0">
                <a:latin typeface="Times New Roman" pitchFamily="18" charset="0"/>
              </a:rPr>
              <a:t>X</a:t>
            </a:r>
            <a:r>
              <a:rPr lang="en-US" sz="2000" u="none" dirty="0">
                <a:latin typeface="Times New Roman" pitchFamily="18" charset="0"/>
              </a:rPr>
              <a:t> correspond to large values of </a:t>
            </a:r>
            <a:r>
              <a:rPr lang="en-US" sz="2000" i="1" u="none" dirty="0">
                <a:latin typeface="Times New Roman" pitchFamily="18" charset="0"/>
              </a:rPr>
              <a:t>Y</a:t>
            </a:r>
            <a:r>
              <a:rPr lang="en-US" sz="2000" u="none" dirty="0">
                <a:latin typeface="Times New Roman" pitchFamily="18" charset="0"/>
              </a:rPr>
              <a:t>; large values of </a:t>
            </a:r>
            <a:r>
              <a:rPr lang="en-US" sz="2000" i="1" u="none" dirty="0">
                <a:latin typeface="Times New Roman" pitchFamily="18" charset="0"/>
              </a:rPr>
              <a:t>X</a:t>
            </a:r>
            <a:r>
              <a:rPr lang="en-US" sz="2000" u="none" dirty="0">
                <a:latin typeface="Times New Roman" pitchFamily="18" charset="0"/>
              </a:rPr>
              <a:t> correspond to small values of </a:t>
            </a:r>
            <a:r>
              <a:rPr lang="en-US" sz="2000" i="1" u="none" dirty="0">
                <a:latin typeface="Times New Roman" pitchFamily="18" charset="0"/>
              </a:rPr>
              <a:t>Y</a:t>
            </a:r>
            <a:r>
              <a:rPr lang="en-US" sz="2000" u="none" dirty="0">
                <a:latin typeface="Times New Roman" pitchFamily="18" charset="0"/>
              </a:rPr>
              <a:t>), so there is a negative co-relation (that is, a negative correlation) between </a:t>
            </a:r>
            <a:r>
              <a:rPr lang="en-US" sz="2000" i="1" u="none" dirty="0">
                <a:latin typeface="Times New Roman" pitchFamily="18" charset="0"/>
              </a:rPr>
              <a:t>X</a:t>
            </a:r>
            <a:r>
              <a:rPr lang="en-US" sz="2000" u="none" dirty="0">
                <a:latin typeface="Times New Roman" pitchFamily="18" charset="0"/>
              </a:rPr>
              <a:t> and </a:t>
            </a:r>
            <a:r>
              <a:rPr lang="en-US" sz="2000" i="1" u="none" dirty="0">
                <a:latin typeface="Times New Roman" pitchFamily="18" charset="0"/>
              </a:rPr>
              <a:t>Y</a:t>
            </a:r>
            <a:r>
              <a:rPr lang="en-US" sz="2000" u="none" dirty="0">
                <a:latin typeface="Times New Roman" pitchFamily="18" charset="0"/>
              </a:rPr>
              <a:t>.</a:t>
            </a:r>
            <a:r>
              <a:rPr lang="en-US" sz="1800" u="none" dirty="0"/>
              <a:t> </a:t>
            </a:r>
          </a:p>
        </p:txBody>
      </p:sp>
      <p:sp>
        <p:nvSpPr>
          <p:cNvPr id="427013" name="Text Box 5"/>
          <p:cNvSpPr txBox="1">
            <a:spLocks noChangeArrowheads="1"/>
          </p:cNvSpPr>
          <p:nvPr/>
        </p:nvSpPr>
        <p:spPr bwMode="auto">
          <a:xfrm>
            <a:off x="4672012" y="4827579"/>
            <a:ext cx="32766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000" u="none" dirty="0">
                <a:solidFill>
                  <a:srgbClr val="FF0000"/>
                </a:solidFill>
                <a:latin typeface="Times New Roman" panose="02020603050405020304" pitchFamily="18" charset="0"/>
                <a:cs typeface="Times New Roman" panose="02020603050405020304" pitchFamily="18" charset="0"/>
              </a:rPr>
              <a:t>Negative Correlation</a:t>
            </a:r>
          </a:p>
        </p:txBody>
      </p:sp>
      <p:sp>
        <p:nvSpPr>
          <p:cNvPr id="2" name="Slide Number Placeholder 1"/>
          <p:cNvSpPr>
            <a:spLocks noGrp="1"/>
          </p:cNvSpPr>
          <p:nvPr>
            <p:ph type="sldNum" sz="quarter" idx="12"/>
          </p:nvPr>
        </p:nvSpPr>
        <p:spPr/>
        <p:txBody>
          <a:bodyPr/>
          <a:lstStyle/>
          <a:p>
            <a:fld id="{919A52A3-4505-438E-A23C-D89C1D5F569C}" type="slidenum">
              <a:rPr lang="en-US" smtClean="0"/>
              <a:t>44</a:t>
            </a:fld>
            <a:endParaRPr lang="en-US" dirty="0"/>
          </a:p>
        </p:txBody>
      </p:sp>
    </p:spTree>
    <p:extLst>
      <p:ext uri="{BB962C8B-B14F-4D97-AF65-F5344CB8AC3E}">
        <p14:creationId xmlns:p14="http://schemas.microsoft.com/office/powerpoint/2010/main" val="32918938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3500" y="625474"/>
            <a:ext cx="6477000" cy="4843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71" name="Rectangle 7"/>
          <p:cNvSpPr>
            <a:spLocks noGrp="1" noChangeArrowheads="1"/>
          </p:cNvSpPr>
          <p:nvPr>
            <p:ph type="title"/>
          </p:nvPr>
        </p:nvSpPr>
        <p:spPr>
          <a:xfrm>
            <a:off x="457200" y="-228600"/>
            <a:ext cx="8488363" cy="1143000"/>
          </a:xfrm>
        </p:spPr>
        <p:txBody>
          <a:bodyPr/>
          <a:lstStyle/>
          <a:p>
            <a:pPr algn="l"/>
            <a:r>
              <a:rPr lang="en-US" sz="4000" dirty="0">
                <a:latin typeface="Times New Roman" pitchFamily="18" charset="0"/>
                <a:cs typeface="Times New Roman" pitchFamily="18" charset="0"/>
              </a:rPr>
              <a:t>Types of relationships you may find</a:t>
            </a:r>
            <a:r>
              <a:rPr lang="en-US" sz="4000" dirty="0"/>
              <a:t>:</a:t>
            </a:r>
            <a:endParaRPr lang="en-US" dirty="0"/>
          </a:p>
        </p:txBody>
      </p:sp>
      <p:sp>
        <p:nvSpPr>
          <p:cNvPr id="11272" name="Text Box 8"/>
          <p:cNvSpPr txBox="1">
            <a:spLocks noChangeArrowheads="1"/>
          </p:cNvSpPr>
          <p:nvPr/>
        </p:nvSpPr>
        <p:spPr bwMode="auto">
          <a:xfrm>
            <a:off x="1600200" y="5349874"/>
            <a:ext cx="22098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b="1" dirty="0">
                <a:solidFill>
                  <a:schemeClr val="tx2"/>
                </a:solidFill>
              </a:rPr>
              <a:t>(d) Negative Correlation May Exist</a:t>
            </a:r>
          </a:p>
        </p:txBody>
      </p:sp>
      <p:sp>
        <p:nvSpPr>
          <p:cNvPr id="11273" name="Text Box 9"/>
          <p:cNvSpPr txBox="1">
            <a:spLocks noChangeArrowheads="1"/>
          </p:cNvSpPr>
          <p:nvPr/>
        </p:nvSpPr>
        <p:spPr bwMode="auto">
          <a:xfrm>
            <a:off x="3962400" y="5349875"/>
            <a:ext cx="19812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b="1" dirty="0">
                <a:solidFill>
                  <a:schemeClr val="tx2"/>
                </a:solidFill>
              </a:rPr>
              <a:t>(e) Correlation by Stratification</a:t>
            </a:r>
          </a:p>
        </p:txBody>
      </p:sp>
      <p:sp>
        <p:nvSpPr>
          <p:cNvPr id="11274" name="Text Box 10"/>
          <p:cNvSpPr txBox="1">
            <a:spLocks noChangeArrowheads="1"/>
          </p:cNvSpPr>
          <p:nvPr/>
        </p:nvSpPr>
        <p:spPr bwMode="auto">
          <a:xfrm>
            <a:off x="6248400" y="5349873"/>
            <a:ext cx="19050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b="1" dirty="0">
                <a:solidFill>
                  <a:schemeClr val="tx2"/>
                </a:solidFill>
              </a:rPr>
              <a:t>(f) Curvilinear Relationship</a:t>
            </a:r>
          </a:p>
        </p:txBody>
      </p:sp>
      <p:sp>
        <p:nvSpPr>
          <p:cNvPr id="11275" name="Text Box 11"/>
          <p:cNvSpPr txBox="1">
            <a:spLocks noChangeArrowheads="1"/>
          </p:cNvSpPr>
          <p:nvPr/>
        </p:nvSpPr>
        <p:spPr bwMode="auto">
          <a:xfrm>
            <a:off x="1066800" y="6096000"/>
            <a:ext cx="73152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i="1" dirty="0">
                <a:latin typeface="Times New Roman" pitchFamily="18" charset="0"/>
                <a:cs typeface="Times New Roman" pitchFamily="18" charset="0"/>
              </a:rPr>
              <a:t>Besterfield, D.H., QUALITY CONTROL 6/E, ©2000.</a:t>
            </a:r>
            <a:r>
              <a:rPr lang="en-US" sz="1400" dirty="0">
                <a:latin typeface="Times New Roman" pitchFamily="18" charset="0"/>
                <a:cs typeface="Times New Roman" pitchFamily="18" charset="0"/>
              </a:rPr>
              <a:t>  Electronically reproduced by permission of Pearson Education, Inc., Upper Saddle River, New Jersey.</a:t>
            </a:r>
          </a:p>
        </p:txBody>
      </p:sp>
      <p:sp>
        <p:nvSpPr>
          <p:cNvPr id="2" name="Slide Number Placeholder 1"/>
          <p:cNvSpPr>
            <a:spLocks noGrp="1"/>
          </p:cNvSpPr>
          <p:nvPr>
            <p:ph type="sldNum" sz="quarter" idx="12"/>
          </p:nvPr>
        </p:nvSpPr>
        <p:spPr/>
        <p:txBody>
          <a:bodyPr/>
          <a:lstStyle/>
          <a:p>
            <a:fld id="{919A52A3-4505-438E-A23C-D89C1D5F569C}" type="slidenum">
              <a:rPr lang="en-US" smtClean="0"/>
              <a:t>45</a:t>
            </a:fld>
            <a:endParaRPr lang="en-US" dirty="0"/>
          </a:p>
        </p:txBody>
      </p:sp>
    </p:spTree>
    <p:extLst>
      <p:ext uri="{BB962C8B-B14F-4D97-AF65-F5344CB8AC3E}">
        <p14:creationId xmlns:p14="http://schemas.microsoft.com/office/powerpoint/2010/main" val="220439763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1" y="35293"/>
            <a:ext cx="8229600" cy="1031507"/>
          </a:xfrm>
        </p:spPr>
        <p:txBody>
          <a:bodyPr>
            <a:normAutofit/>
          </a:bodyPr>
          <a:lstStyle/>
          <a:p>
            <a:pPr algn="l"/>
            <a:r>
              <a:rPr lang="en-US" sz="4000" b="1" dirty="0">
                <a:latin typeface="Times New Roman" pitchFamily="18" charset="0"/>
                <a:cs typeface="Times New Roman" pitchFamily="18" charset="0"/>
              </a:rPr>
              <a:t>Positive and Negative Correlation</a:t>
            </a:r>
            <a:endParaRPr lang="en-US" sz="4000" dirty="0">
              <a:latin typeface="Times New Roman" pitchFamily="18" charset="0"/>
              <a:cs typeface="Times New Roman" pitchFamily="18" charset="0"/>
            </a:endParaRPr>
          </a:p>
        </p:txBody>
      </p:sp>
      <p:sp>
        <p:nvSpPr>
          <p:cNvPr id="3" name="TextBox 2"/>
          <p:cNvSpPr txBox="1"/>
          <p:nvPr/>
        </p:nvSpPr>
        <p:spPr>
          <a:xfrm>
            <a:off x="417898" y="914400"/>
            <a:ext cx="8001000" cy="3416320"/>
          </a:xfrm>
          <a:prstGeom prst="rect">
            <a:avLst/>
          </a:prstGeom>
          <a:noFill/>
        </p:spPr>
        <p:txBody>
          <a:bodyPr wrap="square" rtlCol="0">
            <a:spAutoFit/>
          </a:bodyPr>
          <a:lstStyle/>
          <a:p>
            <a:r>
              <a:rPr lang="en-US" b="1" u="sng" dirty="0">
                <a:latin typeface="Times New Roman" pitchFamily="18" charset="0"/>
                <a:cs typeface="Times New Roman" pitchFamily="18" charset="0"/>
              </a:rPr>
              <a:t>Positive Correlation</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correlation in the same direction is called positive correlation. If one variable increase other is also increase and one variable decrease other is also decrease. For example, the length of an iron bar will increase as the temperature increases.</a:t>
            </a:r>
          </a:p>
          <a:p>
            <a:r>
              <a:rPr lang="en-US" b="1" u="sng" dirty="0" smtClean="0">
                <a:latin typeface="Times New Roman" pitchFamily="18" charset="0"/>
                <a:cs typeface="Times New Roman" pitchFamily="18" charset="0"/>
              </a:rPr>
              <a:t>Negative </a:t>
            </a:r>
            <a:r>
              <a:rPr lang="en-US" b="1" u="sng" dirty="0">
                <a:latin typeface="Times New Roman" pitchFamily="18" charset="0"/>
                <a:cs typeface="Times New Roman" pitchFamily="18" charset="0"/>
              </a:rPr>
              <a:t>Correlation</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correlation in opposite direction is called negative correlation, if one variable is increase other is decrease and vice versa, for example, the volume of gas will decrease as the pressure increase or the demand of a particular commodity is increase as price of such commodity is decrease</a:t>
            </a:r>
            <a:r>
              <a:rPr lang="en-US" dirty="0" smtClean="0">
                <a:latin typeface="Times New Roman" pitchFamily="18" charset="0"/>
                <a:cs typeface="Times New Roman" pitchFamily="18" charset="0"/>
              </a:rPr>
              <a:t>.</a:t>
            </a:r>
          </a:p>
          <a:p>
            <a:r>
              <a:rPr lang="en-US" b="1" u="sng" dirty="0">
                <a:latin typeface="Times New Roman" pitchFamily="18" charset="0"/>
                <a:cs typeface="Times New Roman" pitchFamily="18" charset="0"/>
              </a:rPr>
              <a:t>No Correlation or Zero Correlation</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If </a:t>
            </a:r>
            <a:r>
              <a:rPr lang="en-US" dirty="0">
                <a:latin typeface="Times New Roman" pitchFamily="18" charset="0"/>
                <a:cs typeface="Times New Roman" pitchFamily="18" charset="0"/>
              </a:rPr>
              <a:t>there is no relationship between the two variables such that the value of one variable change and the other variable remain constant is called no or zero correlation.</a:t>
            </a:r>
          </a:p>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1" y="5949660"/>
            <a:ext cx="2209800" cy="6249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590801" y="6205257"/>
            <a:ext cx="36576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Source http</a:t>
            </a:r>
            <a:r>
              <a:rPr lang="en-US" dirty="0">
                <a:latin typeface="Times New Roman" pitchFamily="18" charset="0"/>
                <a:cs typeface="Times New Roman" pitchFamily="18" charset="0"/>
              </a:rPr>
              <a:t>://www.emathzone.com/</a:t>
            </a: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4015339"/>
            <a:ext cx="5698997" cy="2097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919A52A3-4505-438E-A23C-D89C1D5F569C}" type="slidenum">
              <a:rPr lang="en-US" smtClean="0"/>
              <a:t>46</a:t>
            </a:fld>
            <a:endParaRPr lang="en-US" dirty="0"/>
          </a:p>
        </p:txBody>
      </p:sp>
    </p:spTree>
    <p:extLst>
      <p:ext uri="{BB962C8B-B14F-4D97-AF65-F5344CB8AC3E}">
        <p14:creationId xmlns:p14="http://schemas.microsoft.com/office/powerpoint/2010/main" val="249192690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2"/>
          <p:cNvSpPr>
            <a:spLocks noGrp="1" noChangeArrowheads="1"/>
          </p:cNvSpPr>
          <p:nvPr>
            <p:ph type="title"/>
          </p:nvPr>
        </p:nvSpPr>
        <p:spPr/>
        <p:txBody>
          <a:bodyPr>
            <a:normAutofit/>
          </a:bodyPr>
          <a:lstStyle/>
          <a:p>
            <a:pPr algn="l"/>
            <a:r>
              <a:rPr lang="en-US" sz="4000" dirty="0">
                <a:solidFill>
                  <a:schemeClr val="tx1"/>
                </a:solidFill>
                <a:latin typeface="Times New Roman" pitchFamily="18" charset="0"/>
                <a:cs typeface="Times New Roman" pitchFamily="18" charset="0"/>
              </a:rPr>
              <a:t>Exponential Relationship. </a:t>
            </a:r>
            <a:r>
              <a:rPr lang="en-US" sz="4000" dirty="0">
                <a:solidFill>
                  <a:schemeClr val="tx1"/>
                </a:solidFill>
              </a:rPr>
              <a:t/>
            </a:r>
            <a:br>
              <a:rPr lang="en-US" sz="4000" dirty="0">
                <a:solidFill>
                  <a:schemeClr val="tx1"/>
                </a:solidFill>
              </a:rPr>
            </a:br>
            <a:endParaRPr lang="en-US" sz="4000" dirty="0">
              <a:solidFill>
                <a:schemeClr val="tx1"/>
              </a:solidFill>
            </a:endParaRPr>
          </a:p>
        </p:txBody>
      </p:sp>
      <p:pic>
        <p:nvPicPr>
          <p:cNvPr id="429059" name="Picture 3" descr="scatter plot showing exponential relationsh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2438400"/>
            <a:ext cx="36195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9060" name="Text Box 4"/>
          <p:cNvSpPr txBox="1">
            <a:spLocks noChangeArrowheads="1"/>
          </p:cNvSpPr>
          <p:nvPr/>
        </p:nvSpPr>
        <p:spPr bwMode="auto">
          <a:xfrm>
            <a:off x="628650" y="1371243"/>
            <a:ext cx="4343400" cy="4801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u="none" dirty="0">
                <a:latin typeface="Times New Roman" pitchFamily="18" charset="0"/>
                <a:cs typeface="Times New Roman" pitchFamily="18" charset="0"/>
              </a:rPr>
              <a:t>Note that a simple straight line is grossly inadequate in describing the relationship between </a:t>
            </a:r>
            <a:r>
              <a:rPr lang="en-US" sz="1800" i="1" u="none" dirty="0">
                <a:latin typeface="Times New Roman" pitchFamily="18" charset="0"/>
                <a:cs typeface="Times New Roman" pitchFamily="18" charset="0"/>
              </a:rPr>
              <a:t>X</a:t>
            </a:r>
            <a:r>
              <a:rPr lang="en-US" sz="1800" u="none" dirty="0">
                <a:latin typeface="Times New Roman" pitchFamily="18" charset="0"/>
                <a:cs typeface="Times New Roman" pitchFamily="18" charset="0"/>
              </a:rPr>
              <a:t> and </a:t>
            </a:r>
            <a:r>
              <a:rPr lang="en-US" sz="1800" i="1" u="none" dirty="0">
                <a:latin typeface="Times New Roman" pitchFamily="18" charset="0"/>
                <a:cs typeface="Times New Roman" pitchFamily="18" charset="0"/>
              </a:rPr>
              <a:t>Y</a:t>
            </a:r>
            <a:r>
              <a:rPr lang="en-US" sz="1800" u="none" dirty="0">
                <a:latin typeface="Times New Roman" pitchFamily="18" charset="0"/>
                <a:cs typeface="Times New Roman" pitchFamily="18" charset="0"/>
              </a:rPr>
              <a:t>. </a:t>
            </a:r>
          </a:p>
          <a:p>
            <a:endParaRPr lang="en-US" sz="1800" u="none" dirty="0">
              <a:latin typeface="Times New Roman" pitchFamily="18" charset="0"/>
              <a:cs typeface="Times New Roman" pitchFamily="18" charset="0"/>
            </a:endParaRPr>
          </a:p>
          <a:p>
            <a:r>
              <a:rPr lang="en-US" sz="1800" u="none" dirty="0">
                <a:latin typeface="Times New Roman" pitchFamily="18" charset="0"/>
                <a:cs typeface="Times New Roman" pitchFamily="18" charset="0"/>
              </a:rPr>
              <a:t>A quadratic model would prove lacking, especially for large values of </a:t>
            </a:r>
            <a:r>
              <a:rPr lang="en-US" sz="1800" i="1" u="none" dirty="0">
                <a:latin typeface="Times New Roman" pitchFamily="18" charset="0"/>
                <a:cs typeface="Times New Roman" pitchFamily="18" charset="0"/>
              </a:rPr>
              <a:t>X</a:t>
            </a:r>
            <a:r>
              <a:rPr lang="en-US" sz="1800" u="none" dirty="0">
                <a:latin typeface="Times New Roman" pitchFamily="18" charset="0"/>
                <a:cs typeface="Times New Roman" pitchFamily="18" charset="0"/>
              </a:rPr>
              <a:t>. In this example, the large values of </a:t>
            </a:r>
            <a:r>
              <a:rPr lang="en-US" sz="1800" i="1" u="none" dirty="0">
                <a:latin typeface="Times New Roman" pitchFamily="18" charset="0"/>
                <a:cs typeface="Times New Roman" pitchFamily="18" charset="0"/>
              </a:rPr>
              <a:t>X</a:t>
            </a:r>
            <a:r>
              <a:rPr lang="en-US" sz="1800" u="none" dirty="0">
                <a:latin typeface="Times New Roman" pitchFamily="18" charset="0"/>
                <a:cs typeface="Times New Roman" pitchFamily="18" charset="0"/>
              </a:rPr>
              <a:t> correspond to nearly constant values of </a:t>
            </a:r>
            <a:r>
              <a:rPr lang="en-US" sz="1800" i="1" u="none" dirty="0">
                <a:latin typeface="Times New Roman" pitchFamily="18" charset="0"/>
                <a:cs typeface="Times New Roman" pitchFamily="18" charset="0"/>
              </a:rPr>
              <a:t>Y</a:t>
            </a:r>
            <a:r>
              <a:rPr lang="en-US" sz="1800" u="none" dirty="0">
                <a:latin typeface="Times New Roman" pitchFamily="18" charset="0"/>
                <a:cs typeface="Times New Roman" pitchFamily="18" charset="0"/>
              </a:rPr>
              <a:t>, and so a non-linear function beyond the quadratic is needed. Among the many other non-linear functions available, one of the simpler ones is the exponential model </a:t>
            </a:r>
          </a:p>
          <a:p>
            <a:endParaRPr lang="en-US" sz="1800" u="none" dirty="0">
              <a:latin typeface="Times New Roman" pitchFamily="18" charset="0"/>
              <a:cs typeface="Times New Roman" pitchFamily="18" charset="0"/>
            </a:endParaRPr>
          </a:p>
          <a:p>
            <a:r>
              <a:rPr lang="en-US" sz="1800" u="none" dirty="0">
                <a:latin typeface="Times New Roman" pitchFamily="18" charset="0"/>
                <a:cs typeface="Times New Roman" pitchFamily="18" charset="0"/>
              </a:rPr>
              <a:t>for some A, B, and C. In this case, an exponential function would, in fact, fit well, and so one is led to the summary conclusion of an exponential relationship. </a:t>
            </a:r>
          </a:p>
        </p:txBody>
      </p:sp>
      <p:sp>
        <p:nvSpPr>
          <p:cNvPr id="2" name="Slide Number Placeholder 1"/>
          <p:cNvSpPr>
            <a:spLocks noGrp="1"/>
          </p:cNvSpPr>
          <p:nvPr>
            <p:ph type="sldNum" sz="quarter" idx="12"/>
          </p:nvPr>
        </p:nvSpPr>
        <p:spPr/>
        <p:txBody>
          <a:bodyPr/>
          <a:lstStyle/>
          <a:p>
            <a:fld id="{919A52A3-4505-438E-A23C-D89C1D5F569C}" type="slidenum">
              <a:rPr lang="en-US" smtClean="0"/>
              <a:t>47</a:t>
            </a:fld>
            <a:endParaRPr lang="en-US" dirty="0"/>
          </a:p>
        </p:txBody>
      </p:sp>
    </p:spTree>
    <p:extLst>
      <p:ext uri="{BB962C8B-B14F-4D97-AF65-F5344CB8AC3E}">
        <p14:creationId xmlns:p14="http://schemas.microsoft.com/office/powerpoint/2010/main" val="22063967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152400"/>
            <a:ext cx="8229600" cy="1143000"/>
          </a:xfrm>
        </p:spPr>
        <p:txBody>
          <a:bodyPr/>
          <a:lstStyle/>
          <a:p>
            <a:r>
              <a:rPr lang="en-US" dirty="0">
                <a:latin typeface="Times New Roman" panose="02020603050405020304" pitchFamily="18" charset="0"/>
                <a:cs typeface="Times New Roman" panose="02020603050405020304" pitchFamily="18" charset="0"/>
              </a:rPr>
              <a:t>How is it made?</a:t>
            </a:r>
          </a:p>
        </p:txBody>
      </p:sp>
      <p:sp>
        <p:nvSpPr>
          <p:cNvPr id="8195" name="Rectangle 3"/>
          <p:cNvSpPr>
            <a:spLocks noGrp="1" noChangeArrowheads="1"/>
          </p:cNvSpPr>
          <p:nvPr>
            <p:ph type="body" idx="1"/>
          </p:nvPr>
        </p:nvSpPr>
        <p:spPr>
          <a:xfrm>
            <a:off x="914400" y="1447800"/>
            <a:ext cx="7315200" cy="4525963"/>
          </a:xfrm>
        </p:spPr>
        <p:txBody>
          <a:bodyPr/>
          <a:lstStyle/>
          <a:p>
            <a:r>
              <a:rPr lang="en-US" dirty="0">
                <a:latin typeface="Times New Roman" panose="02020603050405020304" pitchFamily="18" charset="0"/>
                <a:cs typeface="Times New Roman" panose="02020603050405020304" pitchFamily="18" charset="0"/>
              </a:rPr>
              <a:t>Draw and label the horizontal and vertical axes</a:t>
            </a:r>
          </a:p>
          <a:p>
            <a:r>
              <a:rPr lang="en-US" dirty="0">
                <a:latin typeface="Times New Roman" panose="02020603050405020304" pitchFamily="18" charset="0"/>
                <a:cs typeface="Times New Roman" panose="02020603050405020304" pitchFamily="18" charset="0"/>
              </a:rPr>
              <a:t>Scale each </a:t>
            </a:r>
            <a:r>
              <a:rPr lang="en-US" dirty="0" smtClean="0">
                <a:latin typeface="Times New Roman" panose="02020603050405020304" pitchFamily="18" charset="0"/>
                <a:cs typeface="Times New Roman" panose="02020603050405020304" pitchFamily="18" charset="0"/>
              </a:rPr>
              <a:t>axis the, the independent factor on the X axis and the dependent on the Y axis </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Plot the points</a:t>
            </a:r>
          </a:p>
          <a:p>
            <a:r>
              <a:rPr lang="en-US" dirty="0">
                <a:latin typeface="Times New Roman" panose="02020603050405020304" pitchFamily="18" charset="0"/>
                <a:cs typeface="Times New Roman" panose="02020603050405020304" pitchFamily="18" charset="0"/>
              </a:rPr>
              <a:t>Interpret the scatter diagram</a:t>
            </a:r>
          </a:p>
        </p:txBody>
      </p:sp>
      <p:sp>
        <p:nvSpPr>
          <p:cNvPr id="2" name="Slide Number Placeholder 1"/>
          <p:cNvSpPr>
            <a:spLocks noGrp="1"/>
          </p:cNvSpPr>
          <p:nvPr>
            <p:ph type="sldNum" sz="quarter" idx="12"/>
          </p:nvPr>
        </p:nvSpPr>
        <p:spPr/>
        <p:txBody>
          <a:bodyPr/>
          <a:lstStyle/>
          <a:p>
            <a:fld id="{919A52A3-4505-438E-A23C-D89C1D5F569C}" type="slidenum">
              <a:rPr lang="en-US" smtClean="0"/>
              <a:t>48</a:t>
            </a:fld>
            <a:endParaRPr lang="en-US" dirty="0"/>
          </a:p>
        </p:txBody>
      </p:sp>
    </p:spTree>
    <p:extLst>
      <p:ext uri="{BB962C8B-B14F-4D97-AF65-F5344CB8AC3E}">
        <p14:creationId xmlns:p14="http://schemas.microsoft.com/office/powerpoint/2010/main" val="21650405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1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819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819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81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a:latin typeface="Times New Roman" panose="02020603050405020304" pitchFamily="18" charset="0"/>
                <a:cs typeface="Times New Roman" panose="02020603050405020304" pitchFamily="18" charset="0"/>
              </a:rPr>
              <a:t>Graph the data</a:t>
            </a:r>
          </a:p>
        </p:txBody>
      </p:sp>
      <p:sp>
        <p:nvSpPr>
          <p:cNvPr id="15363" name="Rectangle 3"/>
          <p:cNvSpPr>
            <a:spLocks noGrp="1" noChangeArrowheads="1"/>
          </p:cNvSpPr>
          <p:nvPr>
            <p:ph type="body" idx="1"/>
          </p:nvPr>
        </p:nvSpPr>
        <p:spPr>
          <a:xfrm>
            <a:off x="762000" y="1524000"/>
            <a:ext cx="7772400" cy="4114800"/>
          </a:xfrm>
        </p:spPr>
        <p:txBody>
          <a:bodyPr>
            <a:normAutofit/>
          </a:bodyPr>
          <a:lstStyle/>
          <a:p>
            <a:r>
              <a:rPr lang="en-US" dirty="0">
                <a:latin typeface="Times New Roman" panose="02020603050405020304" pitchFamily="18" charset="0"/>
                <a:cs typeface="Times New Roman" panose="02020603050405020304" pitchFamily="18" charset="0"/>
              </a:rPr>
              <a:t>After you have created your axes, plot each data pair as a single point - find the value of the first datum in the pair on the x-axis, find the value of the second datum on the y-axis and plot the point at the location where these two values meet</a:t>
            </a:r>
          </a:p>
          <a:p>
            <a:r>
              <a:rPr lang="en-US" dirty="0">
                <a:latin typeface="Times New Roman" panose="02020603050405020304" pitchFamily="18" charset="0"/>
                <a:cs typeface="Times New Roman" panose="02020603050405020304" pitchFamily="18" charset="0"/>
              </a:rPr>
              <a:t>Because the data is </a:t>
            </a:r>
            <a:r>
              <a:rPr lang="en-US" dirty="0" smtClean="0">
                <a:latin typeface="Times New Roman" panose="02020603050405020304" pitchFamily="18" charset="0"/>
                <a:cs typeface="Times New Roman" panose="02020603050405020304" pitchFamily="18" charset="0"/>
              </a:rPr>
              <a:t>collected </a:t>
            </a:r>
            <a:r>
              <a:rPr lang="en-US" dirty="0">
                <a:latin typeface="Times New Roman" panose="02020603050405020304" pitchFamily="18" charset="0"/>
                <a:cs typeface="Times New Roman" panose="02020603050405020304" pitchFamily="18" charset="0"/>
              </a:rPr>
              <a:t>&amp; recorded</a:t>
            </a:r>
            <a:r>
              <a:rPr lang="en-US" dirty="0" smtClean="0">
                <a:latin typeface="Times New Roman" panose="02020603050405020304" pitchFamily="18" charset="0"/>
                <a:cs typeface="Times New Roman" panose="02020603050405020304" pitchFamily="18" charset="0"/>
              </a:rPr>
              <a:t>, pairs, it </a:t>
            </a:r>
            <a:r>
              <a:rPr lang="en-US" dirty="0">
                <a:latin typeface="Times New Roman" panose="02020603050405020304" pitchFamily="18" charset="0"/>
                <a:cs typeface="Times New Roman" panose="02020603050405020304" pitchFamily="18" charset="0"/>
              </a:rPr>
              <a:t>is important to keep the pairs together </a:t>
            </a:r>
            <a:r>
              <a:rPr lang="en-US" dirty="0" smtClean="0">
                <a:latin typeface="Times New Roman" panose="02020603050405020304" pitchFamily="18" charset="0"/>
                <a:cs typeface="Times New Roman" panose="02020603050405020304" pitchFamily="18" charset="0"/>
              </a:rPr>
              <a:t>and in order (don’t </a:t>
            </a:r>
            <a:r>
              <a:rPr lang="en-US" dirty="0">
                <a:latin typeface="Times New Roman" panose="02020603050405020304" pitchFamily="18" charset="0"/>
                <a:cs typeface="Times New Roman" panose="02020603050405020304" pitchFamily="18" charset="0"/>
              </a:rPr>
              <a:t>mix them up or sort them</a:t>
            </a:r>
            <a:r>
              <a:rPr lang="en-US" dirty="0"/>
              <a:t>)</a:t>
            </a:r>
          </a:p>
        </p:txBody>
      </p:sp>
      <p:sp>
        <p:nvSpPr>
          <p:cNvPr id="2" name="Slide Number Placeholder 1"/>
          <p:cNvSpPr>
            <a:spLocks noGrp="1"/>
          </p:cNvSpPr>
          <p:nvPr>
            <p:ph type="sldNum" sz="quarter" idx="12"/>
          </p:nvPr>
        </p:nvSpPr>
        <p:spPr/>
        <p:txBody>
          <a:bodyPr/>
          <a:lstStyle/>
          <a:p>
            <a:fld id="{919A52A3-4505-438E-A23C-D89C1D5F569C}" type="slidenum">
              <a:rPr lang="en-US" smtClean="0"/>
              <a:t>49</a:t>
            </a:fld>
            <a:endParaRPr lang="en-US" dirty="0"/>
          </a:p>
        </p:txBody>
      </p:sp>
    </p:spTree>
    <p:extLst>
      <p:ext uri="{BB962C8B-B14F-4D97-AF65-F5344CB8AC3E}">
        <p14:creationId xmlns:p14="http://schemas.microsoft.com/office/powerpoint/2010/main" val="8107159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3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536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30372"/>
            <a:ext cx="7886700" cy="1325563"/>
          </a:xfrm>
        </p:spPr>
        <p:txBody>
          <a:bodyPr>
            <a:normAutofit/>
          </a:bodyPr>
          <a:lstStyle/>
          <a:p>
            <a:r>
              <a:rPr lang="en-US" sz="4000" dirty="0" smtClean="0">
                <a:latin typeface="Times New Roman" panose="02020603050405020304" pitchFamily="18" charset="0"/>
                <a:cs typeface="Times New Roman" panose="02020603050405020304" pitchFamily="18" charset="0"/>
              </a:rPr>
              <a:t>Frequency vs. Cumulative Frequency</a:t>
            </a:r>
            <a:endParaRPr lang="en-US" sz="40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847023" y="1493194"/>
            <a:ext cx="7642458" cy="1477328"/>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In a data set, the Cumulative Frequency for a value x is the total number of scores that are less than or equal to x. The examples below illustrate the difference:</a:t>
            </a:r>
          </a:p>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Both charts show scores for a test administered to 300 students</a:t>
            </a:r>
          </a:p>
          <a:p>
            <a:endParaRPr lang="en-US"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stretch>
            <a:fillRect/>
          </a:stretch>
        </p:blipFill>
        <p:spPr>
          <a:xfrm>
            <a:off x="557363" y="3108158"/>
            <a:ext cx="7486650" cy="1752600"/>
          </a:xfrm>
          <a:prstGeom prst="rect">
            <a:avLst/>
          </a:prstGeom>
        </p:spPr>
      </p:pic>
      <p:sp>
        <p:nvSpPr>
          <p:cNvPr id="7" name="TextBox 6"/>
          <p:cNvSpPr txBox="1"/>
          <p:nvPr/>
        </p:nvSpPr>
        <p:spPr>
          <a:xfrm>
            <a:off x="847023" y="4926028"/>
            <a:ext cx="7565457" cy="1477328"/>
          </a:xfrm>
          <a:prstGeom prst="rect">
            <a:avLst/>
          </a:prstGeom>
          <a:noFill/>
        </p:spPr>
        <p:txBody>
          <a:bodyPr wrap="square" rtlCol="0">
            <a:spAutoFit/>
          </a:bodyPr>
          <a:lstStyle/>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Frequency Chart shows number of students in groups that could represent A, B, C, &amp; D, grades and failure grades.</a:t>
            </a:r>
          </a:p>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Cumulative Frequency Chart shows that 30 student receive a score of 50 and 60 students received at most 60, 120 received at most 70, etc.</a:t>
            </a:r>
          </a:p>
          <a:p>
            <a:pPr marL="285750" indent="-285750">
              <a:buFont typeface="Arial" panose="020B0604020202020204" pitchFamily="34" charset="0"/>
              <a:buChar char="•"/>
            </a:pPr>
            <a:endParaRPr lang="en-US" dirty="0"/>
          </a:p>
        </p:txBody>
      </p:sp>
      <p:sp>
        <p:nvSpPr>
          <p:cNvPr id="8" name="TextBox 7"/>
          <p:cNvSpPr txBox="1"/>
          <p:nvPr/>
        </p:nvSpPr>
        <p:spPr>
          <a:xfrm>
            <a:off x="3052749" y="2818757"/>
            <a:ext cx="2861040" cy="369332"/>
          </a:xfrm>
          <a:prstGeom prst="rect">
            <a:avLst/>
          </a:prstGeom>
          <a:noFill/>
        </p:spPr>
        <p:txBody>
          <a:bodyPr wrap="none" rtlCol="0">
            <a:spAutoFit/>
          </a:bodyPr>
          <a:lstStyle/>
          <a:p>
            <a:r>
              <a:rPr lang="en-US" b="1" dirty="0" smtClean="0">
                <a:solidFill>
                  <a:srgbClr val="002060"/>
                </a:solidFill>
                <a:latin typeface="Times New Roman" panose="02020603050405020304" pitchFamily="18" charset="0"/>
                <a:cs typeface="Times New Roman" panose="02020603050405020304" pitchFamily="18" charset="0"/>
              </a:rPr>
              <a:t>Test Score for 300 Students</a:t>
            </a:r>
            <a:endParaRPr lang="en-US"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090933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Microsoft Excel</a:t>
            </a:r>
            <a:endParaRPr lang="en-US" dirty="0">
              <a:latin typeface="Times New Roman" panose="02020603050405020304" pitchFamily="18" charset="0"/>
              <a:cs typeface="Times New Roman" panose="02020603050405020304" pitchFamily="18" charset="0"/>
            </a:endParaRPr>
          </a:p>
        </p:txBody>
      </p:sp>
      <p:sp>
        <p:nvSpPr>
          <p:cNvPr id="16387" name="Rectangle 3"/>
          <p:cNvSpPr>
            <a:spLocks noGrp="1" noChangeArrowheads="1"/>
          </p:cNvSpPr>
          <p:nvPr>
            <p:ph type="body" idx="1"/>
          </p:nvPr>
        </p:nvSpPr>
        <p:spPr/>
        <p:txBody>
          <a:bodyPr/>
          <a:lstStyle/>
          <a:p>
            <a:pPr marL="0" indent="0">
              <a:buNone/>
            </a:pPr>
            <a:r>
              <a:rPr lang="en-US" dirty="0">
                <a:latin typeface="Times New Roman" panose="02020603050405020304" pitchFamily="18" charset="0"/>
                <a:cs typeface="Times New Roman" panose="02020603050405020304" pitchFamily="18" charset="0"/>
              </a:rPr>
              <a:t>A scatter graph may be created by hand on graph paper, or you can use </a:t>
            </a:r>
            <a:r>
              <a:rPr lang="en-US" dirty="0" smtClean="0">
                <a:latin typeface="Times New Roman" panose="02020603050405020304" pitchFamily="18" charset="0"/>
                <a:cs typeface="Times New Roman" panose="02020603050405020304" pitchFamily="18" charset="0"/>
              </a:rPr>
              <a:t>Excel</a:t>
            </a:r>
          </a:p>
          <a:p>
            <a:pPr marL="679450"/>
            <a:r>
              <a:rPr lang="en-US" dirty="0" smtClean="0">
                <a:latin typeface="Times New Roman" panose="02020603050405020304" pitchFamily="18" charset="0"/>
                <a:cs typeface="Times New Roman" panose="02020603050405020304" pitchFamily="18" charset="0"/>
              </a:rPr>
              <a:t>If using Excel remember to put your XY data in columns just like you say it!</a:t>
            </a:r>
          </a:p>
          <a:p>
            <a:pPr marL="679450"/>
            <a:r>
              <a:rPr lang="en-US" dirty="0" smtClean="0">
                <a:latin typeface="Times New Roman" panose="02020603050405020304" pitchFamily="18" charset="0"/>
                <a:cs typeface="Times New Roman" panose="02020603050405020304" pitchFamily="18" charset="0"/>
              </a:rPr>
              <a:t>X in the first column and Y in the second column… </a:t>
            </a:r>
            <a:endParaRPr lang="en-US"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919A52A3-4505-438E-A23C-D89C1D5F569C}" type="slidenum">
              <a:rPr lang="en-US" smtClean="0"/>
              <a:t>50</a:t>
            </a:fld>
            <a:endParaRPr lang="en-US" dirty="0"/>
          </a:p>
        </p:txBody>
      </p:sp>
    </p:spTree>
    <p:extLst>
      <p:ext uri="{BB962C8B-B14F-4D97-AF65-F5344CB8AC3E}">
        <p14:creationId xmlns:p14="http://schemas.microsoft.com/office/powerpoint/2010/main" val="13003506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44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0163"/>
            <a:ext cx="8534400" cy="6827837"/>
          </a:xfrm>
          <a:prstGeom prst="rect">
            <a:avLst/>
          </a:prstGeom>
          <a:noFill/>
          <a:ln w="952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4419" name="Text Box 3"/>
          <p:cNvSpPr txBox="1">
            <a:spLocks noChangeArrowheads="1"/>
          </p:cNvSpPr>
          <p:nvPr/>
        </p:nvSpPr>
        <p:spPr bwMode="auto">
          <a:xfrm>
            <a:off x="4572000" y="6019800"/>
            <a:ext cx="4343400" cy="376238"/>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endParaRPr lang="en-US" sz="1800" u="none" dirty="0">
              <a:solidFill>
                <a:schemeClr val="accent2"/>
              </a:solidFill>
              <a:latin typeface="Times New Roman" pitchFamily="18" charset="0"/>
              <a:cs typeface="Times New Roman" pitchFamily="18" charset="0"/>
            </a:endParaRPr>
          </a:p>
        </p:txBody>
      </p:sp>
      <p:sp>
        <p:nvSpPr>
          <p:cNvPr id="444420" name="AutoShape 4"/>
          <p:cNvSpPr>
            <a:spLocks noChangeArrowheads="1"/>
          </p:cNvSpPr>
          <p:nvPr/>
        </p:nvSpPr>
        <p:spPr bwMode="auto">
          <a:xfrm rot="10800000">
            <a:off x="762000" y="4114800"/>
            <a:ext cx="2362200" cy="2281238"/>
          </a:xfrm>
          <a:prstGeom prst="wedgeRectCallout">
            <a:avLst>
              <a:gd name="adj1" fmla="val 42968"/>
              <a:gd name="adj2" fmla="val 76042"/>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a:lstStyle/>
          <a:p>
            <a:pPr algn="ctr"/>
            <a:endParaRPr lang="en-US" dirty="0">
              <a:latin typeface="Times New Roman" pitchFamily="18" charset="0"/>
              <a:cs typeface="Times New Roman" pitchFamily="18" charset="0"/>
            </a:endParaRPr>
          </a:p>
        </p:txBody>
      </p:sp>
      <p:sp>
        <p:nvSpPr>
          <p:cNvPr id="444422" name="Text Box 6"/>
          <p:cNvSpPr txBox="1">
            <a:spLocks noChangeArrowheads="1"/>
          </p:cNvSpPr>
          <p:nvPr/>
        </p:nvSpPr>
        <p:spPr bwMode="auto">
          <a:xfrm>
            <a:off x="838200" y="4191000"/>
            <a:ext cx="2286000" cy="2062103"/>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8600" indent="-22860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r>
              <a:rPr lang="en-US" sz="1600" b="1" u="none" dirty="0">
                <a:solidFill>
                  <a:srgbClr val="FF0000"/>
                </a:solidFill>
                <a:latin typeface="Times New Roman" pitchFamily="18" charset="0"/>
                <a:cs typeface="Times New Roman" pitchFamily="18" charset="0"/>
              </a:rPr>
              <a:t>1.) Enter the data with</a:t>
            </a:r>
          </a:p>
          <a:p>
            <a:r>
              <a:rPr lang="en-US" sz="1600" b="1" u="none" dirty="0">
                <a:solidFill>
                  <a:srgbClr val="FF0000"/>
                </a:solidFill>
                <a:latin typeface="Times New Roman" pitchFamily="18" charset="0"/>
                <a:cs typeface="Times New Roman" pitchFamily="18" charset="0"/>
              </a:rPr>
              <a:t>	the independent or controllable data in the first </a:t>
            </a:r>
            <a:r>
              <a:rPr lang="en-US" sz="1600" b="1" u="none" dirty="0" smtClean="0">
                <a:solidFill>
                  <a:srgbClr val="FF0000"/>
                </a:solidFill>
                <a:latin typeface="Times New Roman" pitchFamily="18" charset="0"/>
                <a:cs typeface="Times New Roman" pitchFamily="18" charset="0"/>
              </a:rPr>
              <a:t>column, this will be the X axis and the dependent data in the second column is the Y axis</a:t>
            </a:r>
            <a:endParaRPr lang="en-US" sz="1600" b="1" dirty="0">
              <a:solidFill>
                <a:srgbClr val="FF0000"/>
              </a:solidFill>
              <a:latin typeface="Times New Roman" pitchFamily="18" charset="0"/>
              <a:cs typeface="Times New Roman" pitchFamily="18" charset="0"/>
            </a:endParaRPr>
          </a:p>
        </p:txBody>
      </p:sp>
      <p:sp>
        <p:nvSpPr>
          <p:cNvPr id="444423" name="AutoShape 7"/>
          <p:cNvSpPr>
            <a:spLocks noChangeArrowheads="1"/>
          </p:cNvSpPr>
          <p:nvPr/>
        </p:nvSpPr>
        <p:spPr bwMode="auto">
          <a:xfrm rot="439315">
            <a:off x="4633913" y="798513"/>
            <a:ext cx="2679700" cy="974725"/>
          </a:xfrm>
          <a:prstGeom prst="wedgeRectCallout">
            <a:avLst>
              <a:gd name="adj1" fmla="val -44042"/>
              <a:gd name="adj2" fmla="val 114194"/>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endParaRPr lang="en-US" dirty="0">
              <a:latin typeface="Times New Roman" pitchFamily="18" charset="0"/>
              <a:cs typeface="Times New Roman" pitchFamily="18" charset="0"/>
            </a:endParaRPr>
          </a:p>
        </p:txBody>
      </p:sp>
      <p:sp>
        <p:nvSpPr>
          <p:cNvPr id="444424" name="Text Box 8"/>
          <p:cNvSpPr txBox="1">
            <a:spLocks noChangeArrowheads="1"/>
          </p:cNvSpPr>
          <p:nvPr/>
        </p:nvSpPr>
        <p:spPr bwMode="auto">
          <a:xfrm rot="528180">
            <a:off x="4645025" y="857250"/>
            <a:ext cx="2379663"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9250" indent="-349250">
              <a:defRPr>
                <a:solidFill>
                  <a:schemeClr val="tx1"/>
                </a:solidFill>
                <a:latin typeface="Arial" pitchFamily="34" charset="0"/>
              </a:defRPr>
            </a:lvl1pPr>
            <a:lvl2pPr marL="463550">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pPr>
              <a:spcBef>
                <a:spcPct val="50000"/>
              </a:spcBef>
            </a:pPr>
            <a:r>
              <a:rPr lang="en-US" sz="1600" b="1" u="none" dirty="0">
                <a:solidFill>
                  <a:srgbClr val="FF0000"/>
                </a:solidFill>
                <a:latin typeface="Times New Roman" pitchFamily="18" charset="0"/>
                <a:cs typeface="Times New Roman" pitchFamily="18" charset="0"/>
              </a:rPr>
              <a:t>2.)  Open the Chart Wizard and pick the XY Scatter Diagram</a:t>
            </a:r>
          </a:p>
        </p:txBody>
      </p:sp>
      <p:sp>
        <p:nvSpPr>
          <p:cNvPr id="444425" name="Line 9"/>
          <p:cNvSpPr>
            <a:spLocks noChangeShapeType="1"/>
          </p:cNvSpPr>
          <p:nvPr/>
        </p:nvSpPr>
        <p:spPr bwMode="auto">
          <a:xfrm flipH="1" flipV="1">
            <a:off x="3886200" y="533400"/>
            <a:ext cx="762000" cy="152400"/>
          </a:xfrm>
          <a:prstGeom prst="line">
            <a:avLst/>
          </a:prstGeom>
          <a:noFill/>
          <a:ln w="381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Times New Roman" pitchFamily="18" charset="0"/>
              <a:cs typeface="Times New Roman" pitchFamily="18" charset="0"/>
            </a:endParaRPr>
          </a:p>
        </p:txBody>
      </p:sp>
      <p:sp>
        <p:nvSpPr>
          <p:cNvPr id="444426" name="Text Box 10"/>
          <p:cNvSpPr txBox="1">
            <a:spLocks noChangeArrowheads="1"/>
          </p:cNvSpPr>
          <p:nvPr/>
        </p:nvSpPr>
        <p:spPr bwMode="auto">
          <a:xfrm>
            <a:off x="4800600" y="3810000"/>
            <a:ext cx="2819400" cy="646331"/>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96875" indent="-396875">
              <a:defRPr>
                <a:solidFill>
                  <a:schemeClr val="tx1"/>
                </a:solidFill>
                <a:latin typeface="Arial" pitchFamily="34" charset="0"/>
              </a:defRPr>
            </a:lvl1pPr>
            <a:lvl2pPr marL="511175">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pPr>
              <a:spcBef>
                <a:spcPct val="50000"/>
              </a:spcBef>
            </a:pPr>
            <a:r>
              <a:rPr lang="en-US" b="1" i="1" u="none" dirty="0">
                <a:solidFill>
                  <a:srgbClr val="FF0000"/>
                </a:solidFill>
                <a:latin typeface="Times New Roman" pitchFamily="18" charset="0"/>
                <a:cs typeface="Times New Roman" pitchFamily="18" charset="0"/>
              </a:rPr>
              <a:t>3.) After making your   choice choose next</a:t>
            </a:r>
          </a:p>
        </p:txBody>
      </p:sp>
      <p:sp>
        <p:nvSpPr>
          <p:cNvPr id="444427" name="Rectangle 11"/>
          <p:cNvSpPr>
            <a:spLocks noGrp="1" noChangeArrowheads="1"/>
          </p:cNvSpPr>
          <p:nvPr>
            <p:ph type="title" idx="4294967295"/>
          </p:nvPr>
        </p:nvSpPr>
        <p:spPr>
          <a:xfrm>
            <a:off x="4648200" y="6019800"/>
            <a:ext cx="4267200" cy="304800"/>
          </a:xfrm>
        </p:spPr>
        <p:txBody>
          <a:bodyPr>
            <a:normAutofit fontScale="90000"/>
          </a:bodyPr>
          <a:lstStyle/>
          <a:p>
            <a:r>
              <a:rPr lang="en-US" sz="2000" b="1" dirty="0">
                <a:solidFill>
                  <a:srgbClr val="FF0000"/>
                </a:solidFill>
                <a:latin typeface="Times New Roman" pitchFamily="18" charset="0"/>
                <a:cs typeface="Times New Roman" pitchFamily="18" charset="0"/>
              </a:rPr>
              <a:t>MS Excel Scatter Diagram Example</a:t>
            </a:r>
            <a:endParaRPr lang="en-US" sz="4000" b="1" dirty="0">
              <a:solidFill>
                <a:srgbClr val="FF0000"/>
              </a:solidFill>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919A52A3-4505-438E-A23C-D89C1D5F569C}" type="slidenum">
              <a:rPr lang="en-US" smtClean="0"/>
              <a:t>51</a:t>
            </a:fld>
            <a:endParaRPr lang="en-US" dirty="0"/>
          </a:p>
        </p:txBody>
      </p:sp>
    </p:spTree>
    <p:extLst>
      <p:ext uri="{BB962C8B-B14F-4D97-AF65-F5344CB8AC3E}">
        <p14:creationId xmlns:p14="http://schemas.microsoft.com/office/powerpoint/2010/main" val="23295893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646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28600"/>
            <a:ext cx="8001000"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6469" name="Text Box 5"/>
          <p:cNvSpPr txBox="1">
            <a:spLocks noChangeArrowheads="1"/>
          </p:cNvSpPr>
          <p:nvPr/>
        </p:nvSpPr>
        <p:spPr bwMode="auto">
          <a:xfrm>
            <a:off x="4953000" y="6324600"/>
            <a:ext cx="4038600" cy="376238"/>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endParaRPr lang="en-US" sz="1800" u="none" dirty="0">
              <a:solidFill>
                <a:schemeClr val="accent2"/>
              </a:solidFill>
              <a:latin typeface="Times New Roman" pitchFamily="18" charset="0"/>
            </a:endParaRPr>
          </a:p>
        </p:txBody>
      </p:sp>
      <p:sp>
        <p:nvSpPr>
          <p:cNvPr id="446475" name="AutoShape 11"/>
          <p:cNvSpPr>
            <a:spLocks/>
          </p:cNvSpPr>
          <p:nvPr/>
        </p:nvSpPr>
        <p:spPr bwMode="auto">
          <a:xfrm>
            <a:off x="1600200" y="4343400"/>
            <a:ext cx="5334000" cy="1066800"/>
          </a:xfrm>
          <a:prstGeom prst="borderCallout2">
            <a:avLst>
              <a:gd name="adj1" fmla="val 10713"/>
              <a:gd name="adj2" fmla="val -1431"/>
              <a:gd name="adj3" fmla="val 10713"/>
              <a:gd name="adj4" fmla="val -6875"/>
              <a:gd name="adj5" fmla="val -47917"/>
              <a:gd name="adj6" fmla="val -12440"/>
            </a:avLst>
          </a:prstGeom>
          <a:solidFill>
            <a:srgbClr val="FFFFCC"/>
          </a:solidFill>
          <a:ln w="9525">
            <a:solidFill>
              <a:schemeClr val="tx1"/>
            </a:solidFill>
            <a:miter lim="800000"/>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endParaRPr lang="en-US" dirty="0"/>
          </a:p>
        </p:txBody>
      </p:sp>
      <p:sp>
        <p:nvSpPr>
          <p:cNvPr id="446471" name="Text Box 7"/>
          <p:cNvSpPr txBox="1">
            <a:spLocks noChangeArrowheads="1"/>
          </p:cNvSpPr>
          <p:nvPr/>
        </p:nvSpPr>
        <p:spPr bwMode="auto">
          <a:xfrm>
            <a:off x="1676400" y="4419600"/>
            <a:ext cx="5105400" cy="915988"/>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itchFamily="34" charset="0"/>
              </a:defRPr>
            </a:lvl1pPr>
            <a:lvl2pPr marL="806450" indent="-342900">
              <a:defRPr>
                <a:solidFill>
                  <a:schemeClr val="tx1"/>
                </a:solidFill>
                <a:latin typeface="Arial" pitchFamily="34" charset="0"/>
              </a:defRPr>
            </a:lvl2pPr>
            <a:lvl3pPr marL="1257300" indent="-342900">
              <a:defRPr>
                <a:solidFill>
                  <a:schemeClr val="tx1"/>
                </a:solidFill>
                <a:latin typeface="Arial" pitchFamily="34" charset="0"/>
              </a:defRPr>
            </a:lvl3pPr>
            <a:lvl4pPr marL="1714500" indent="-342900">
              <a:defRPr>
                <a:solidFill>
                  <a:schemeClr val="tx1"/>
                </a:solidFill>
                <a:latin typeface="Arial" pitchFamily="34" charset="0"/>
              </a:defRPr>
            </a:lvl4pPr>
            <a:lvl5pPr marL="2171700" indent="-342900">
              <a:defRPr>
                <a:solidFill>
                  <a:schemeClr val="tx1"/>
                </a:solidFill>
                <a:latin typeface="Arial" pitchFamily="34" charset="0"/>
              </a:defRPr>
            </a:lvl5pPr>
            <a:lvl6pPr marL="2628900" indent="-342900" fontAlgn="base">
              <a:spcBef>
                <a:spcPct val="0"/>
              </a:spcBef>
              <a:spcAft>
                <a:spcPct val="0"/>
              </a:spcAft>
              <a:defRPr>
                <a:solidFill>
                  <a:schemeClr val="tx1"/>
                </a:solidFill>
                <a:latin typeface="Arial" pitchFamily="34" charset="0"/>
              </a:defRPr>
            </a:lvl6pPr>
            <a:lvl7pPr marL="3086100" indent="-342900" fontAlgn="base">
              <a:spcBef>
                <a:spcPct val="0"/>
              </a:spcBef>
              <a:spcAft>
                <a:spcPct val="0"/>
              </a:spcAft>
              <a:defRPr>
                <a:solidFill>
                  <a:schemeClr val="tx1"/>
                </a:solidFill>
                <a:latin typeface="Arial" pitchFamily="34" charset="0"/>
              </a:defRPr>
            </a:lvl7pPr>
            <a:lvl8pPr marL="3543300" indent="-342900" fontAlgn="base">
              <a:spcBef>
                <a:spcPct val="0"/>
              </a:spcBef>
              <a:spcAft>
                <a:spcPct val="0"/>
              </a:spcAft>
              <a:defRPr>
                <a:solidFill>
                  <a:schemeClr val="tx1"/>
                </a:solidFill>
                <a:latin typeface="Arial" pitchFamily="34" charset="0"/>
              </a:defRPr>
            </a:lvl8pPr>
            <a:lvl9pPr marL="4000500" indent="-342900" fontAlgn="base">
              <a:spcBef>
                <a:spcPct val="0"/>
              </a:spcBef>
              <a:spcAft>
                <a:spcPct val="0"/>
              </a:spcAft>
              <a:defRPr>
                <a:solidFill>
                  <a:schemeClr val="tx1"/>
                </a:solidFill>
                <a:latin typeface="Arial" pitchFamily="34" charset="0"/>
              </a:defRPr>
            </a:lvl9pPr>
          </a:lstStyle>
          <a:p>
            <a:pPr>
              <a:spcBef>
                <a:spcPct val="50000"/>
              </a:spcBef>
              <a:buFontTx/>
              <a:buAutoNum type="arabicPeriod"/>
            </a:pPr>
            <a:r>
              <a:rPr lang="en-US" sz="1800" b="1" u="none" dirty="0">
                <a:solidFill>
                  <a:srgbClr val="FF0000"/>
                </a:solidFill>
                <a:latin typeface="Times New Roman" pitchFamily="18" charset="0"/>
                <a:cs typeface="Times New Roman" pitchFamily="18" charset="0"/>
              </a:rPr>
              <a:t>The Source Data Box will appear, then  highlighting the data will fill in the data range and create the chart.</a:t>
            </a:r>
          </a:p>
        </p:txBody>
      </p:sp>
      <p:sp>
        <p:nvSpPr>
          <p:cNvPr id="446476" name="Rectangle 12"/>
          <p:cNvSpPr>
            <a:spLocks noGrp="1" noChangeArrowheads="1"/>
          </p:cNvSpPr>
          <p:nvPr>
            <p:ph type="title" idx="4294967295"/>
          </p:nvPr>
        </p:nvSpPr>
        <p:spPr>
          <a:xfrm>
            <a:off x="4876800" y="6324600"/>
            <a:ext cx="4267200" cy="334963"/>
          </a:xfrm>
        </p:spPr>
        <p:txBody>
          <a:bodyPr>
            <a:normAutofit fontScale="90000"/>
          </a:bodyPr>
          <a:lstStyle/>
          <a:p>
            <a:r>
              <a:rPr lang="en-US" sz="1800" b="1" dirty="0">
                <a:solidFill>
                  <a:srgbClr val="FF0000"/>
                </a:solidFill>
                <a:latin typeface="Times New Roman" pitchFamily="18" charset="0"/>
                <a:cs typeface="Times New Roman" pitchFamily="18" charset="0"/>
              </a:rPr>
              <a:t>MS Excel Scatter Diagram Example</a:t>
            </a:r>
          </a:p>
        </p:txBody>
      </p:sp>
      <p:sp>
        <p:nvSpPr>
          <p:cNvPr id="2" name="Slide Number Placeholder 1"/>
          <p:cNvSpPr>
            <a:spLocks noGrp="1"/>
          </p:cNvSpPr>
          <p:nvPr>
            <p:ph type="sldNum" sz="quarter" idx="12"/>
          </p:nvPr>
        </p:nvSpPr>
        <p:spPr/>
        <p:txBody>
          <a:bodyPr/>
          <a:lstStyle/>
          <a:p>
            <a:fld id="{919A52A3-4505-438E-A23C-D89C1D5F569C}" type="slidenum">
              <a:rPr lang="en-US" smtClean="0"/>
              <a:t>52</a:t>
            </a:fld>
            <a:endParaRPr lang="en-US" dirty="0"/>
          </a:p>
        </p:txBody>
      </p:sp>
    </p:spTree>
    <p:extLst>
      <p:ext uri="{BB962C8B-B14F-4D97-AF65-F5344CB8AC3E}">
        <p14:creationId xmlns:p14="http://schemas.microsoft.com/office/powerpoint/2010/main" val="46799071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41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04800"/>
            <a:ext cx="7924800" cy="6338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4179" name="Text Box 3"/>
          <p:cNvSpPr txBox="1">
            <a:spLocks noChangeArrowheads="1"/>
          </p:cNvSpPr>
          <p:nvPr/>
        </p:nvSpPr>
        <p:spPr bwMode="auto">
          <a:xfrm>
            <a:off x="6553200" y="6248400"/>
            <a:ext cx="2286000" cy="366713"/>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endParaRPr lang="en-US" sz="1800" u="none" dirty="0">
              <a:solidFill>
                <a:schemeClr val="accent2"/>
              </a:solidFill>
              <a:latin typeface="Times New Roman" pitchFamily="18" charset="0"/>
            </a:endParaRPr>
          </a:p>
        </p:txBody>
      </p:sp>
      <p:sp>
        <p:nvSpPr>
          <p:cNvPr id="434180" name="Text Box 4"/>
          <p:cNvSpPr txBox="1">
            <a:spLocks noChangeArrowheads="1"/>
          </p:cNvSpPr>
          <p:nvPr/>
        </p:nvSpPr>
        <p:spPr bwMode="auto">
          <a:xfrm>
            <a:off x="2438400" y="1143000"/>
            <a:ext cx="4876800" cy="646331"/>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b="1" u="none" dirty="0">
                <a:solidFill>
                  <a:srgbClr val="FF0000"/>
                </a:solidFill>
                <a:latin typeface="Times New Roman" pitchFamily="18" charset="0"/>
                <a:cs typeface="Times New Roman" pitchFamily="18" charset="0"/>
              </a:rPr>
              <a:t>Clicking on the</a:t>
            </a:r>
            <a:r>
              <a:rPr lang="en-US" b="1" dirty="0">
                <a:solidFill>
                  <a:srgbClr val="FF0000"/>
                </a:solidFill>
                <a:latin typeface="Times New Roman" pitchFamily="18" charset="0"/>
                <a:cs typeface="Times New Roman" pitchFamily="18" charset="0"/>
              </a:rPr>
              <a:t> </a:t>
            </a:r>
            <a:r>
              <a:rPr lang="en-US" b="1" u="none" dirty="0">
                <a:solidFill>
                  <a:srgbClr val="FF0000"/>
                </a:solidFill>
                <a:latin typeface="Times New Roman" pitchFamily="18" charset="0"/>
                <a:cs typeface="Times New Roman" pitchFamily="18" charset="0"/>
              </a:rPr>
              <a:t>data points allow you to add a trend line</a:t>
            </a:r>
            <a:endParaRPr lang="en-US" b="1" dirty="0">
              <a:solidFill>
                <a:srgbClr val="FF0000"/>
              </a:solidFill>
              <a:latin typeface="Times New Roman" pitchFamily="18" charset="0"/>
              <a:cs typeface="Times New Roman" pitchFamily="18" charset="0"/>
            </a:endParaRPr>
          </a:p>
        </p:txBody>
      </p:sp>
      <p:sp>
        <p:nvSpPr>
          <p:cNvPr id="434181" name="Line 5"/>
          <p:cNvSpPr>
            <a:spLocks noChangeShapeType="1"/>
          </p:cNvSpPr>
          <p:nvPr/>
        </p:nvSpPr>
        <p:spPr bwMode="auto">
          <a:xfrm>
            <a:off x="3352800" y="1905000"/>
            <a:ext cx="762000" cy="1905000"/>
          </a:xfrm>
          <a:prstGeom prst="line">
            <a:avLst/>
          </a:prstGeom>
          <a:noFill/>
          <a:ln w="952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34182" name="Text Box 6"/>
          <p:cNvSpPr txBox="1">
            <a:spLocks noChangeArrowheads="1"/>
          </p:cNvSpPr>
          <p:nvPr/>
        </p:nvSpPr>
        <p:spPr bwMode="auto">
          <a:xfrm>
            <a:off x="838200" y="5486400"/>
            <a:ext cx="45720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US" dirty="0"/>
          </a:p>
        </p:txBody>
      </p:sp>
      <p:sp>
        <p:nvSpPr>
          <p:cNvPr id="434183" name="Text Box 7"/>
          <p:cNvSpPr txBox="1">
            <a:spLocks noChangeArrowheads="1"/>
          </p:cNvSpPr>
          <p:nvPr/>
        </p:nvSpPr>
        <p:spPr bwMode="auto">
          <a:xfrm>
            <a:off x="838200" y="5486400"/>
            <a:ext cx="5181600" cy="369332"/>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b="1" u="none" dirty="0">
                <a:solidFill>
                  <a:srgbClr val="FF0000"/>
                </a:solidFill>
                <a:latin typeface="Times New Roman" pitchFamily="18" charset="0"/>
                <a:cs typeface="Times New Roman" pitchFamily="18" charset="0"/>
              </a:rPr>
              <a:t>Clicking on the scale allow you to edit</a:t>
            </a:r>
            <a:r>
              <a:rPr lang="en-US" b="1" dirty="0">
                <a:solidFill>
                  <a:srgbClr val="FF0000"/>
                </a:solidFill>
                <a:latin typeface="Times New Roman" pitchFamily="18" charset="0"/>
                <a:cs typeface="Times New Roman" pitchFamily="18" charset="0"/>
              </a:rPr>
              <a:t> </a:t>
            </a:r>
            <a:r>
              <a:rPr lang="en-US" b="1" u="none" dirty="0">
                <a:solidFill>
                  <a:srgbClr val="FF0000"/>
                </a:solidFill>
                <a:latin typeface="Times New Roman" pitchFamily="18" charset="0"/>
                <a:cs typeface="Times New Roman" pitchFamily="18" charset="0"/>
              </a:rPr>
              <a:t>the scale</a:t>
            </a:r>
          </a:p>
        </p:txBody>
      </p:sp>
      <p:sp>
        <p:nvSpPr>
          <p:cNvPr id="434184" name="Line 8"/>
          <p:cNvSpPr>
            <a:spLocks noChangeShapeType="1"/>
          </p:cNvSpPr>
          <p:nvPr/>
        </p:nvSpPr>
        <p:spPr bwMode="auto">
          <a:xfrm flipV="1">
            <a:off x="2514600" y="5181600"/>
            <a:ext cx="4572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34185" name="Text Box 9"/>
          <p:cNvSpPr txBox="1">
            <a:spLocks noChangeArrowheads="1"/>
          </p:cNvSpPr>
          <p:nvPr/>
        </p:nvSpPr>
        <p:spPr bwMode="auto">
          <a:xfrm>
            <a:off x="5867400" y="2057400"/>
            <a:ext cx="3048000" cy="646331"/>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b="1" u="none" dirty="0">
                <a:solidFill>
                  <a:srgbClr val="FF0000"/>
                </a:solidFill>
                <a:latin typeface="Times New Roman" pitchFamily="18" charset="0"/>
                <a:cs typeface="Times New Roman" pitchFamily="18" charset="0"/>
              </a:rPr>
              <a:t>Clicking on titles allows you to edit titles</a:t>
            </a:r>
          </a:p>
        </p:txBody>
      </p:sp>
      <p:sp>
        <p:nvSpPr>
          <p:cNvPr id="434186" name="Line 10"/>
          <p:cNvSpPr>
            <a:spLocks noChangeShapeType="1"/>
          </p:cNvSpPr>
          <p:nvPr/>
        </p:nvSpPr>
        <p:spPr bwMode="auto">
          <a:xfrm flipH="1" flipV="1">
            <a:off x="4648200" y="2133600"/>
            <a:ext cx="1219200" cy="381000"/>
          </a:xfrm>
          <a:prstGeom prst="line">
            <a:avLst/>
          </a:prstGeom>
          <a:noFill/>
          <a:ln w="952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34187" name="Rectangle 11"/>
          <p:cNvSpPr>
            <a:spLocks noGrp="1" noChangeArrowheads="1"/>
          </p:cNvSpPr>
          <p:nvPr>
            <p:ph type="title" idx="4294967295"/>
          </p:nvPr>
        </p:nvSpPr>
        <p:spPr>
          <a:xfrm>
            <a:off x="6781800" y="6248400"/>
            <a:ext cx="1905000" cy="304800"/>
          </a:xfrm>
        </p:spPr>
        <p:txBody>
          <a:bodyPr>
            <a:normAutofit fontScale="90000"/>
          </a:bodyPr>
          <a:lstStyle/>
          <a:p>
            <a:r>
              <a:rPr lang="en-US" sz="1800" b="1" dirty="0">
                <a:solidFill>
                  <a:srgbClr val="FF0000"/>
                </a:solidFill>
              </a:rPr>
              <a:t>Scatter Diagram</a:t>
            </a:r>
          </a:p>
        </p:txBody>
      </p:sp>
      <p:sp>
        <p:nvSpPr>
          <p:cNvPr id="2" name="Slide Number Placeholder 1"/>
          <p:cNvSpPr>
            <a:spLocks noGrp="1"/>
          </p:cNvSpPr>
          <p:nvPr>
            <p:ph type="sldNum" sz="quarter" idx="12"/>
          </p:nvPr>
        </p:nvSpPr>
        <p:spPr/>
        <p:txBody>
          <a:bodyPr/>
          <a:lstStyle/>
          <a:p>
            <a:fld id="{919A52A3-4505-438E-A23C-D89C1D5F569C}" type="slidenum">
              <a:rPr lang="en-US" smtClean="0"/>
              <a:t>53</a:t>
            </a:fld>
            <a:endParaRPr lang="en-US" dirty="0"/>
          </a:p>
        </p:txBody>
      </p:sp>
    </p:spTree>
    <p:extLst>
      <p:ext uri="{BB962C8B-B14F-4D97-AF65-F5344CB8AC3E}">
        <p14:creationId xmlns:p14="http://schemas.microsoft.com/office/powerpoint/2010/main" val="38118775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68405" y="2704699"/>
            <a:ext cx="7141945" cy="1200329"/>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End of Lecture 13 ~ Introduction to Industrial &amp; Systems Engineering</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46749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754062" y="274638"/>
            <a:ext cx="7932737" cy="1143000"/>
          </a:xfrm>
        </p:spPr>
        <p:txBody>
          <a:bodyPr/>
          <a:lstStyle/>
          <a:p>
            <a:pPr algn="l"/>
            <a:r>
              <a:rPr lang="en-US" sz="4000" dirty="0"/>
              <a:t>    </a:t>
            </a:r>
            <a:r>
              <a:rPr lang="en-US" sz="4000" dirty="0" smtClean="0"/>
              <a:t> Pareto </a:t>
            </a:r>
            <a:r>
              <a:rPr lang="en-US" sz="4000" dirty="0"/>
              <a:t>Analysis</a:t>
            </a:r>
          </a:p>
        </p:txBody>
      </p:sp>
      <p:sp>
        <p:nvSpPr>
          <p:cNvPr id="103528" name="Rectangle 104"/>
          <p:cNvSpPr>
            <a:spLocks noChangeArrowheads="1"/>
          </p:cNvSpPr>
          <p:nvPr/>
        </p:nvSpPr>
        <p:spPr bwMode="auto">
          <a:xfrm>
            <a:off x="876300" y="1058992"/>
            <a:ext cx="7505700" cy="4832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tabLst>
                <a:tab pos="228600" algn="l"/>
              </a:tabLst>
            </a:pPr>
            <a:r>
              <a:rPr lang="en-US" sz="2000" i="1" u="none" dirty="0">
                <a:solidFill>
                  <a:srgbClr val="FF0000"/>
                </a:solidFill>
                <a:latin typeface="Times New Roman" pitchFamily="18" charset="0"/>
                <a:cs typeface="Times New Roman" pitchFamily="18" charset="0"/>
              </a:rPr>
              <a:t>The Pareto Chart is a form of vertical bar graph that helps to reveal </a:t>
            </a:r>
            <a:r>
              <a:rPr lang="en-US" sz="2000" i="1" u="sng" dirty="0" smtClean="0">
                <a:solidFill>
                  <a:srgbClr val="FF0000"/>
                </a:solidFill>
                <a:latin typeface="Times New Roman" pitchFamily="18" charset="0"/>
                <a:cs typeface="Times New Roman" pitchFamily="18" charset="0"/>
              </a:rPr>
              <a:t>various</a:t>
            </a:r>
            <a:r>
              <a:rPr lang="en-US" sz="2000" i="1" u="none" dirty="0" smtClean="0">
                <a:solidFill>
                  <a:srgbClr val="FF0000"/>
                </a:solidFill>
                <a:latin typeface="Times New Roman" pitchFamily="18" charset="0"/>
                <a:cs typeface="Times New Roman" pitchFamily="18" charset="0"/>
              </a:rPr>
              <a:t> </a:t>
            </a:r>
            <a:r>
              <a:rPr lang="en-US" sz="2000" i="1" u="sng" dirty="0" smtClean="0">
                <a:solidFill>
                  <a:srgbClr val="FF0000"/>
                </a:solidFill>
                <a:latin typeface="Times New Roman" pitchFamily="18" charset="0"/>
                <a:cs typeface="Times New Roman" pitchFamily="18" charset="0"/>
              </a:rPr>
              <a:t>topics/problems</a:t>
            </a:r>
            <a:r>
              <a:rPr lang="en-US" sz="2000" i="1" u="none" dirty="0" smtClean="0">
                <a:solidFill>
                  <a:srgbClr val="FF0000"/>
                </a:solidFill>
                <a:latin typeface="Times New Roman" pitchFamily="18" charset="0"/>
                <a:cs typeface="Times New Roman" pitchFamily="18" charset="0"/>
              </a:rPr>
              <a:t> </a:t>
            </a:r>
            <a:r>
              <a:rPr lang="en-US" sz="2000" i="1" u="none" dirty="0">
                <a:solidFill>
                  <a:srgbClr val="FF0000"/>
                </a:solidFill>
                <a:latin typeface="Times New Roman" pitchFamily="18" charset="0"/>
                <a:cs typeface="Times New Roman" pitchFamily="18" charset="0"/>
              </a:rPr>
              <a:t>by </a:t>
            </a:r>
            <a:r>
              <a:rPr lang="en-US" sz="2000" i="1" u="sng" dirty="0">
                <a:solidFill>
                  <a:srgbClr val="FF0000"/>
                </a:solidFill>
                <a:latin typeface="Times New Roman" pitchFamily="18" charset="0"/>
                <a:cs typeface="Times New Roman" pitchFamily="18" charset="0"/>
              </a:rPr>
              <a:t>the frequency of their occurrence </a:t>
            </a:r>
            <a:r>
              <a:rPr lang="en-US" sz="2000" i="1" u="none" dirty="0">
                <a:solidFill>
                  <a:srgbClr val="FF0000"/>
                </a:solidFill>
                <a:latin typeface="Times New Roman" pitchFamily="18" charset="0"/>
                <a:cs typeface="Times New Roman" pitchFamily="18" charset="0"/>
              </a:rPr>
              <a:t>in a process. As a graphic display, the Pareto Chart draws attention to and enlists cooperation in making improvements.  </a:t>
            </a:r>
            <a:endParaRPr lang="en-US" sz="2000" i="1" u="none" dirty="0" smtClean="0">
              <a:solidFill>
                <a:srgbClr val="FF0000"/>
              </a:solidFill>
              <a:latin typeface="Times New Roman" pitchFamily="18" charset="0"/>
              <a:cs typeface="Times New Roman" pitchFamily="18" charset="0"/>
            </a:endParaRPr>
          </a:p>
          <a:p>
            <a:pPr>
              <a:tabLst>
                <a:tab pos="228600" algn="l"/>
              </a:tabLst>
            </a:pPr>
            <a:r>
              <a:rPr lang="en-US" sz="2000" b="1" i="1" u="none"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It </a:t>
            </a:r>
            <a:r>
              <a:rPr lang="en-US" sz="2000" b="1" i="1" u="none"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helps a team set priorities</a:t>
            </a:r>
            <a:r>
              <a:rPr lang="en-US" sz="2000" b="1" i="1" u="none" dirty="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  </a:t>
            </a:r>
          </a:p>
          <a:p>
            <a:pPr>
              <a:tabLst>
                <a:tab pos="228600" algn="l"/>
              </a:tabLst>
            </a:pPr>
            <a:endParaRPr lang="en-US" sz="1400" b="1" i="1" u="none" dirty="0">
              <a:solidFill>
                <a:schemeClr val="accent2"/>
              </a:solidFill>
              <a:latin typeface="Times New Roman" pitchFamily="18" charset="0"/>
              <a:cs typeface="Times New Roman" pitchFamily="18" charset="0"/>
            </a:endParaRPr>
          </a:p>
          <a:p>
            <a:pPr>
              <a:tabLst>
                <a:tab pos="228600" algn="l"/>
              </a:tabLst>
            </a:pPr>
            <a:r>
              <a:rPr lang="en-US" sz="2000" u="none" dirty="0">
                <a:latin typeface="Times New Roman" pitchFamily="18" charset="0"/>
                <a:cs typeface="Times New Roman" pitchFamily="18" charset="0"/>
              </a:rPr>
              <a:t>It's effective because it graphically demonstrates how seemingly small matters can cause big problems, taller bars represent more significant problems and the shorter bars represent less significant problems. </a:t>
            </a:r>
            <a:endParaRPr lang="en-US" sz="2000" u="none" dirty="0" smtClean="0">
              <a:latin typeface="Times New Roman" pitchFamily="18" charset="0"/>
              <a:cs typeface="Times New Roman" pitchFamily="18" charset="0"/>
            </a:endParaRPr>
          </a:p>
          <a:p>
            <a:pPr>
              <a:tabLst>
                <a:tab pos="228600" algn="l"/>
              </a:tabLst>
            </a:pPr>
            <a:r>
              <a:rPr lang="en-US" sz="1000" u="none" dirty="0" smtClean="0">
                <a:latin typeface="Times New Roman" pitchFamily="18" charset="0"/>
                <a:cs typeface="Times New Roman" pitchFamily="18" charset="0"/>
              </a:rPr>
              <a:t> </a:t>
            </a:r>
          </a:p>
          <a:p>
            <a:pPr marL="288925" indent="-173038">
              <a:buFont typeface="Arial" pitchFamily="34" charset="0"/>
              <a:buChar char="•"/>
            </a:pPr>
            <a:r>
              <a:rPr lang="en-US" sz="2000" b="1" i="1" u="none" dirty="0" smtClean="0">
                <a:solidFill>
                  <a:srgbClr val="FF0000"/>
                </a:solidFill>
                <a:latin typeface="Times New Roman" pitchFamily="18" charset="0"/>
                <a:cs typeface="Times New Roman" pitchFamily="18" charset="0"/>
              </a:rPr>
              <a:t>The </a:t>
            </a:r>
            <a:r>
              <a:rPr lang="en-US" sz="2000" b="1" i="1" u="none" dirty="0">
                <a:solidFill>
                  <a:srgbClr val="FF0000"/>
                </a:solidFill>
                <a:latin typeface="Times New Roman" pitchFamily="18" charset="0"/>
                <a:cs typeface="Times New Roman" pitchFamily="18" charset="0"/>
              </a:rPr>
              <a:t>name of the chart derives from the Pareto </a:t>
            </a:r>
            <a:r>
              <a:rPr lang="en-US" sz="2000" b="1" i="1" u="none" dirty="0" smtClean="0">
                <a:solidFill>
                  <a:srgbClr val="FF0000"/>
                </a:solidFill>
                <a:latin typeface="Times New Roman" pitchFamily="18" charset="0"/>
                <a:cs typeface="Times New Roman" pitchFamily="18" charset="0"/>
              </a:rPr>
              <a:t>principle derived by  J. M. Juran: </a:t>
            </a:r>
            <a:r>
              <a:rPr lang="en-US" sz="2000" b="1" i="1" u="none" dirty="0">
                <a:solidFill>
                  <a:srgbClr val="FF0000"/>
                </a:solidFill>
                <a:latin typeface="Times New Roman" pitchFamily="18" charset="0"/>
                <a:cs typeface="Times New Roman" pitchFamily="18" charset="0"/>
              </a:rPr>
              <a:t>80% of the trouble comes from 20% of the problems.</a:t>
            </a:r>
          </a:p>
          <a:p>
            <a:pPr>
              <a:tabLst>
                <a:tab pos="228600" algn="l"/>
              </a:tabLst>
            </a:pPr>
            <a:endParaRPr lang="en-US" sz="1400" b="1" i="1" u="none" dirty="0">
              <a:latin typeface="Times New Roman" pitchFamily="18" charset="0"/>
              <a:cs typeface="Times New Roman" pitchFamily="18" charset="0"/>
            </a:endParaRPr>
          </a:p>
          <a:p>
            <a:pPr>
              <a:tabLst>
                <a:tab pos="228600" algn="l"/>
              </a:tabLst>
            </a:pPr>
            <a:r>
              <a:rPr lang="en-US" sz="2000" b="1" i="1" u="none" dirty="0">
                <a:latin typeface="Times New Roman" pitchFamily="18" charset="0"/>
                <a:cs typeface="Times New Roman" pitchFamily="18" charset="0"/>
              </a:rPr>
              <a:t>Pareto diagrams are sometimes shown with a "cumulative line." This represents the percentage sum of the vertical bars, as if they were stacked on each other going from left to right.</a:t>
            </a:r>
          </a:p>
        </p:txBody>
      </p:sp>
      <p:pic>
        <p:nvPicPr>
          <p:cNvPr id="103529" name="Picture 105" descr="CALC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063" y="457200"/>
            <a:ext cx="569912" cy="628650"/>
          </a:xfrm>
          <a:prstGeom prst="rect">
            <a:avLst/>
          </a:prstGeom>
          <a:noFill/>
          <a:extLst>
            <a:ext uri="{909E8E84-426E-40DD-AFC4-6F175D3DCCD1}">
              <a14:hiddenFill xmlns:a14="http://schemas.microsoft.com/office/drawing/2010/main">
                <a:solidFill>
                  <a:srgbClr val="FFFFFF"/>
                </a:solidFill>
              </a14:hiddenFill>
            </a:ext>
          </a:extLst>
        </p:spPr>
      </p:pic>
      <p:sp>
        <p:nvSpPr>
          <p:cNvPr id="103530" name="Text Box 106"/>
          <p:cNvSpPr txBox="1">
            <a:spLocks noChangeArrowheads="1"/>
          </p:cNvSpPr>
          <p:nvPr/>
        </p:nvSpPr>
        <p:spPr bwMode="auto">
          <a:xfrm>
            <a:off x="7010400" y="6248400"/>
            <a:ext cx="1981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000" u="none" dirty="0">
                <a:solidFill>
                  <a:schemeClr val="tx2"/>
                </a:solidFill>
                <a:latin typeface="Times New Roman" pitchFamily="18" charset="0"/>
              </a:rPr>
              <a:t>Pareto Chart</a:t>
            </a:r>
          </a:p>
        </p:txBody>
      </p:sp>
      <p:pic>
        <p:nvPicPr>
          <p:cNvPr id="6" name="Picture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53400" y="3048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1950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381000" y="0"/>
            <a:ext cx="8229600" cy="1143000"/>
          </a:xfrm>
        </p:spPr>
        <p:txBody>
          <a:bodyPr/>
          <a:lstStyle/>
          <a:p>
            <a:pPr algn="l"/>
            <a:r>
              <a:rPr lang="en-US" sz="4000" dirty="0"/>
              <a:t>     </a:t>
            </a:r>
            <a:r>
              <a:rPr lang="en-US" sz="4000" dirty="0" smtClean="0"/>
              <a:t> </a:t>
            </a:r>
            <a:r>
              <a:rPr lang="en-US" sz="4000" dirty="0" smtClean="0">
                <a:latin typeface="Times New Roman" panose="02020603050405020304" pitchFamily="18" charset="0"/>
                <a:cs typeface="Times New Roman" panose="02020603050405020304" pitchFamily="18" charset="0"/>
              </a:rPr>
              <a:t>Pareto </a:t>
            </a:r>
            <a:r>
              <a:rPr lang="en-US" sz="4000" dirty="0">
                <a:latin typeface="Times New Roman" panose="02020603050405020304" pitchFamily="18" charset="0"/>
                <a:cs typeface="Times New Roman" panose="02020603050405020304" pitchFamily="18" charset="0"/>
              </a:rPr>
              <a:t>Chart</a:t>
            </a:r>
          </a:p>
        </p:txBody>
      </p:sp>
      <p:sp>
        <p:nvSpPr>
          <p:cNvPr id="111619" name="Rectangle 3"/>
          <p:cNvSpPr>
            <a:spLocks noGrp="1" noChangeArrowheads="1"/>
          </p:cNvSpPr>
          <p:nvPr>
            <p:ph type="body" idx="1"/>
          </p:nvPr>
        </p:nvSpPr>
        <p:spPr>
          <a:xfrm>
            <a:off x="457200" y="914400"/>
            <a:ext cx="8229600" cy="5562600"/>
          </a:xfrm>
        </p:spPr>
        <p:txBody>
          <a:bodyPr/>
          <a:lstStyle/>
          <a:p>
            <a:pPr marL="0" indent="0">
              <a:lnSpc>
                <a:spcPct val="90000"/>
              </a:lnSpc>
              <a:buFontTx/>
              <a:buNone/>
            </a:pPr>
            <a:r>
              <a:rPr lang="en-US" sz="2000" b="1" dirty="0">
                <a:latin typeface="Times New Roman" pitchFamily="18" charset="0"/>
              </a:rPr>
              <a:t>Putting it to work:</a:t>
            </a:r>
            <a:endParaRPr lang="en-US" sz="2000" dirty="0">
              <a:latin typeface="Times New Roman" pitchFamily="18" charset="0"/>
            </a:endParaRPr>
          </a:p>
          <a:p>
            <a:pPr marL="0" indent="0">
              <a:lnSpc>
                <a:spcPct val="90000"/>
              </a:lnSpc>
              <a:buFontTx/>
              <a:buNone/>
            </a:pPr>
            <a:r>
              <a:rPr lang="en-US" sz="2000" dirty="0">
                <a:latin typeface="Times New Roman" pitchFamily="18" charset="0"/>
              </a:rPr>
              <a:t>Follow these steps when creating a Pareto Chart.</a:t>
            </a:r>
          </a:p>
          <a:p>
            <a:pPr marL="0" indent="0">
              <a:lnSpc>
                <a:spcPct val="90000"/>
              </a:lnSpc>
              <a:buFontTx/>
              <a:buNone/>
            </a:pPr>
            <a:endParaRPr lang="en-US" sz="1000" dirty="0">
              <a:latin typeface="Times New Roman" pitchFamily="18" charset="0"/>
            </a:endParaRPr>
          </a:p>
          <a:p>
            <a:pPr lvl="1">
              <a:lnSpc>
                <a:spcPct val="90000"/>
              </a:lnSpc>
              <a:buFont typeface="Wingdings" pitchFamily="2" charset="2"/>
              <a:buChar char="§"/>
            </a:pPr>
            <a:r>
              <a:rPr lang="en-US" sz="2000" dirty="0">
                <a:latin typeface="Times New Roman" pitchFamily="18" charset="0"/>
              </a:rPr>
              <a:t>Select problems to be compared by brainstorming, examining data or other means.</a:t>
            </a:r>
          </a:p>
          <a:p>
            <a:pPr lvl="1">
              <a:lnSpc>
                <a:spcPct val="90000"/>
              </a:lnSpc>
              <a:buFont typeface="Wingdings" pitchFamily="2" charset="2"/>
              <a:buChar char="§"/>
            </a:pPr>
            <a:r>
              <a:rPr lang="en-US" sz="2000" dirty="0">
                <a:latin typeface="Times New Roman" pitchFamily="18" charset="0"/>
              </a:rPr>
              <a:t>Select the unit of measurement that appropriately quantifies the problems to be assessed.</a:t>
            </a:r>
          </a:p>
          <a:p>
            <a:pPr lvl="1">
              <a:lnSpc>
                <a:spcPct val="90000"/>
              </a:lnSpc>
              <a:buFont typeface="Wingdings" pitchFamily="2" charset="2"/>
              <a:buChar char="§"/>
            </a:pPr>
            <a:r>
              <a:rPr lang="en-US" sz="2000" dirty="0">
                <a:latin typeface="Times New Roman" pitchFamily="18" charset="0"/>
              </a:rPr>
              <a:t>Determine how much time to allow for collection data.</a:t>
            </a:r>
          </a:p>
          <a:p>
            <a:pPr lvl="1">
              <a:lnSpc>
                <a:spcPct val="90000"/>
              </a:lnSpc>
              <a:buFont typeface="Wingdings" pitchFamily="2" charset="2"/>
              <a:buChar char="§"/>
            </a:pPr>
            <a:r>
              <a:rPr lang="en-US" sz="2000" dirty="0">
                <a:latin typeface="Times New Roman" pitchFamily="18" charset="0"/>
              </a:rPr>
              <a:t>Draw horizontal and vertical axes on graph paper.  On the left-hand vertical axis, label the measurement values in equal increments.</a:t>
            </a:r>
          </a:p>
          <a:p>
            <a:pPr lvl="1">
              <a:lnSpc>
                <a:spcPct val="90000"/>
              </a:lnSpc>
              <a:buFont typeface="Wingdings" pitchFamily="2" charset="2"/>
              <a:buChar char="§"/>
            </a:pPr>
            <a:r>
              <a:rPr lang="en-US" sz="2000" dirty="0">
                <a:latin typeface="Times New Roman" pitchFamily="18" charset="0"/>
              </a:rPr>
              <a:t>Order the bars, going from left to right in order of decreasing frequency, or cost, or defects - or whatever is measured on the vertical axis.</a:t>
            </a:r>
          </a:p>
          <a:p>
            <a:pPr lvl="1">
              <a:lnSpc>
                <a:spcPct val="90000"/>
              </a:lnSpc>
              <a:buFont typeface="Wingdings" pitchFamily="2" charset="2"/>
              <a:buChar char="§"/>
            </a:pPr>
            <a:r>
              <a:rPr lang="en-US" sz="2000" dirty="0">
                <a:latin typeface="Times New Roman" pitchFamily="18" charset="0"/>
              </a:rPr>
              <a:t>On the horizontal axis, order and label the bars by category, going form left to right in order of decreasing frequency or cost.</a:t>
            </a:r>
          </a:p>
          <a:p>
            <a:pPr lvl="1">
              <a:lnSpc>
                <a:spcPct val="90000"/>
              </a:lnSpc>
              <a:buFont typeface="Wingdings" pitchFamily="2" charset="2"/>
              <a:buChar char="§"/>
            </a:pPr>
            <a:r>
              <a:rPr lang="en-US" sz="2000" b="1" i="1" dirty="0">
                <a:solidFill>
                  <a:srgbClr val="FF0000"/>
                </a:solidFill>
                <a:effectLst>
                  <a:outerShdw blurRad="38100" dist="38100" dir="2700000" algn="tl">
                    <a:srgbClr val="000000">
                      <a:alpha val="43137"/>
                    </a:srgbClr>
                  </a:outerShdw>
                </a:effectLst>
                <a:latin typeface="Times New Roman" pitchFamily="18" charset="0"/>
              </a:rPr>
              <a:t>“Other” used to collect misc. or insignificant data is </a:t>
            </a:r>
            <a:r>
              <a:rPr lang="en-US" sz="2000" b="1" i="1" u="sng" dirty="0">
                <a:solidFill>
                  <a:srgbClr val="FF0000"/>
                </a:solidFill>
                <a:effectLst>
                  <a:outerShdw blurRad="38100" dist="38100" dir="2700000" algn="tl">
                    <a:srgbClr val="000000">
                      <a:alpha val="43137"/>
                    </a:srgbClr>
                  </a:outerShdw>
                </a:effectLst>
                <a:latin typeface="Times New Roman" pitchFamily="18" charset="0"/>
              </a:rPr>
              <a:t>always placed at the end.</a:t>
            </a:r>
            <a:r>
              <a:rPr lang="en-US" sz="2000" b="1" u="sng" dirty="0">
                <a:solidFill>
                  <a:srgbClr val="FF0000"/>
                </a:solidFill>
                <a:effectLst>
                  <a:outerShdw blurRad="38100" dist="38100" dir="2700000" algn="tl">
                    <a:srgbClr val="000000">
                      <a:alpha val="43137"/>
                    </a:srgbClr>
                  </a:outerShdw>
                </a:effectLst>
                <a:latin typeface="Times New Roman" pitchFamily="18" charset="0"/>
              </a:rPr>
              <a:t> </a:t>
            </a:r>
            <a:endParaRPr lang="en-US" sz="1800" b="1" u="sng" dirty="0">
              <a:solidFill>
                <a:srgbClr val="FF0000"/>
              </a:solidFill>
              <a:effectLst>
                <a:outerShdw blurRad="38100" dist="38100" dir="2700000" algn="tl">
                  <a:srgbClr val="000000">
                    <a:alpha val="43137"/>
                  </a:srgbClr>
                </a:outerShdw>
              </a:effectLst>
              <a:latin typeface="Times New Roman" pitchFamily="18" charset="0"/>
            </a:endParaRPr>
          </a:p>
        </p:txBody>
      </p:sp>
      <p:pic>
        <p:nvPicPr>
          <p:cNvPr id="111620" name="Picture 4" descr="CALC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7863" y="228600"/>
            <a:ext cx="484187" cy="533400"/>
          </a:xfrm>
          <a:prstGeom prst="rect">
            <a:avLst/>
          </a:prstGeom>
          <a:noFill/>
          <a:extLst>
            <a:ext uri="{909E8E84-426E-40DD-AFC4-6F175D3DCCD1}">
              <a14:hiddenFill xmlns:a14="http://schemas.microsoft.com/office/drawing/2010/main">
                <a:solidFill>
                  <a:srgbClr val="FFFFFF"/>
                </a:solidFill>
              </a14:hiddenFill>
            </a:ext>
          </a:extLst>
        </p:spPr>
      </p:pic>
      <p:sp>
        <p:nvSpPr>
          <p:cNvPr id="111621" name="Text Box 5"/>
          <p:cNvSpPr txBox="1">
            <a:spLocks noChangeArrowheads="1"/>
          </p:cNvSpPr>
          <p:nvPr/>
        </p:nvSpPr>
        <p:spPr bwMode="auto">
          <a:xfrm>
            <a:off x="7010400" y="6248400"/>
            <a:ext cx="1981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000" u="none" dirty="0">
                <a:solidFill>
                  <a:schemeClr val="tx2"/>
                </a:solidFill>
                <a:latin typeface="Times New Roman" pitchFamily="18" charset="0"/>
              </a:rPr>
              <a:t>Pareto Chart</a:t>
            </a:r>
          </a:p>
        </p:txBody>
      </p:sp>
      <p:pic>
        <p:nvPicPr>
          <p:cNvPr id="6" name="Picture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53400" y="3048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80637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617" name="Text Box 49"/>
          <p:cNvSpPr txBox="1">
            <a:spLocks noChangeArrowheads="1"/>
          </p:cNvSpPr>
          <p:nvPr/>
        </p:nvSpPr>
        <p:spPr bwMode="auto">
          <a:xfrm rot="-252171">
            <a:off x="228600" y="1219200"/>
            <a:ext cx="3459163" cy="3400425"/>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itchFamily="34" charset="0"/>
              </a:defRPr>
            </a:lvl1pPr>
            <a:lvl2pPr marL="174625">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pPr lvl="1">
              <a:lnSpc>
                <a:spcPct val="95000"/>
              </a:lnSpc>
              <a:spcBef>
                <a:spcPct val="20000"/>
              </a:spcBef>
              <a:buFont typeface="Wingdings" pitchFamily="2" charset="2"/>
              <a:buNone/>
            </a:pPr>
            <a:r>
              <a:rPr lang="en-US" sz="2000" u="none" dirty="0">
                <a:solidFill>
                  <a:schemeClr val="accent2"/>
                </a:solidFill>
                <a:latin typeface="Times New Roman" pitchFamily="18" charset="0"/>
              </a:rPr>
              <a:t>To include a cumulative line, label a percentage scale on the right-hand vertical axis, making sure the two axes are drawn to scale. </a:t>
            </a:r>
          </a:p>
          <a:p>
            <a:pPr lvl="1">
              <a:lnSpc>
                <a:spcPct val="95000"/>
              </a:lnSpc>
              <a:spcBef>
                <a:spcPct val="20000"/>
              </a:spcBef>
              <a:buFont typeface="Wingdings" pitchFamily="2" charset="2"/>
              <a:buNone/>
            </a:pPr>
            <a:r>
              <a:rPr lang="en-US" sz="2000" u="none" dirty="0">
                <a:solidFill>
                  <a:schemeClr val="accent2"/>
                </a:solidFill>
                <a:latin typeface="Times New Roman" pitchFamily="18" charset="0"/>
              </a:rPr>
              <a:t>Plot the percentage line showing the cumulative total with the addition of each category. </a:t>
            </a:r>
          </a:p>
          <a:p>
            <a:pPr lvl="1">
              <a:lnSpc>
                <a:spcPct val="95000"/>
              </a:lnSpc>
              <a:spcBef>
                <a:spcPct val="20000"/>
              </a:spcBef>
              <a:buFont typeface="Wingdings" pitchFamily="2" charset="2"/>
              <a:buNone/>
            </a:pPr>
            <a:r>
              <a:rPr lang="en-US" sz="2000" u="none" dirty="0">
                <a:solidFill>
                  <a:schemeClr val="accent2"/>
                </a:solidFill>
                <a:latin typeface="Times New Roman" pitchFamily="18" charset="0"/>
              </a:rPr>
              <a:t>All categories totaled should reach 100%</a:t>
            </a:r>
          </a:p>
        </p:txBody>
      </p:sp>
      <p:sp>
        <p:nvSpPr>
          <p:cNvPr id="109570" name="Rectangle 2"/>
          <p:cNvSpPr>
            <a:spLocks noGrp="1" noChangeArrowheads="1"/>
          </p:cNvSpPr>
          <p:nvPr>
            <p:ph type="title"/>
          </p:nvPr>
        </p:nvSpPr>
        <p:spPr>
          <a:xfrm>
            <a:off x="381000" y="152400"/>
            <a:ext cx="8229600" cy="1143000"/>
          </a:xfrm>
        </p:spPr>
        <p:txBody>
          <a:bodyPr/>
          <a:lstStyle/>
          <a:p>
            <a:pPr algn="l"/>
            <a:r>
              <a:rPr lang="en-US" sz="4000" dirty="0"/>
              <a:t>Pareto Analysis</a:t>
            </a:r>
          </a:p>
        </p:txBody>
      </p:sp>
      <p:graphicFrame>
        <p:nvGraphicFramePr>
          <p:cNvPr id="109571" name="Object 3"/>
          <p:cNvGraphicFramePr>
            <a:graphicFrameLocks noGrp="1" noChangeAspect="1"/>
          </p:cNvGraphicFramePr>
          <p:nvPr>
            <p:ph sz="half" idx="1"/>
          </p:nvPr>
        </p:nvGraphicFramePr>
        <p:xfrm>
          <a:off x="4343400" y="400050"/>
          <a:ext cx="4200525" cy="3543300"/>
        </p:xfrm>
        <a:graphic>
          <a:graphicData uri="http://schemas.openxmlformats.org/presentationml/2006/ole">
            <mc:AlternateContent xmlns:mc="http://schemas.openxmlformats.org/markup-compatibility/2006">
              <mc:Choice xmlns:v="urn:schemas-microsoft-com:vml" Requires="v">
                <p:oleObj spid="_x0000_s1039" name="Chart" r:id="rId4" imgW="3590950" imgH="3028818" progId="Excel.Chart.8">
                  <p:embed/>
                </p:oleObj>
              </mc:Choice>
              <mc:Fallback>
                <p:oleObj name="Chart" r:id="rId4" imgW="3590950" imgH="3028818" progId="Excel.Char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3400" y="400050"/>
                        <a:ext cx="4200525" cy="3543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9572" name="Group 4"/>
          <p:cNvGraphicFramePr>
            <a:graphicFrameLocks noGrp="1"/>
          </p:cNvGraphicFramePr>
          <p:nvPr>
            <p:ph sz="half" idx="2"/>
          </p:nvPr>
        </p:nvGraphicFramePr>
        <p:xfrm>
          <a:off x="3200400" y="4191000"/>
          <a:ext cx="5715000" cy="2084705"/>
        </p:xfrm>
        <a:graphic>
          <a:graphicData uri="http://schemas.openxmlformats.org/drawingml/2006/table">
            <a:tbl>
              <a:tblPr/>
              <a:tblGrid>
                <a:gridCol w="676275"/>
                <a:gridCol w="1547813"/>
                <a:gridCol w="790575"/>
                <a:gridCol w="969962"/>
                <a:gridCol w="1730375"/>
              </a:tblGrid>
              <a:tr h="377825">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Number</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cap="flat">
                      <a:noFill/>
                    </a:lnL>
                    <a:lnR>
                      <a:noFill/>
                    </a:lnR>
                    <a:lnT cap="flat">
                      <a:noFill/>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Category</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cap="flat">
                      <a:noFill/>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Freq.</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cap="flat">
                      <a:noFill/>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Percent.</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cap="flat">
                      <a:noFill/>
                    </a:lnT>
                    <a:lnB>
                      <a:noFill/>
                    </a:lnB>
                    <a:lnTlToBr>
                      <a:noFill/>
                    </a:lnTlToBr>
                    <a:lnBlToTr>
                      <a:noFill/>
                    </a:lnBlToTr>
                    <a:solidFill>
                      <a:srgbClr val="FFFFCC"/>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Cumulative Percent.</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cap="flat">
                      <a:noFill/>
                    </a:lnR>
                    <a:lnT cap="flat">
                      <a:noFill/>
                    </a:lnT>
                    <a:lnB>
                      <a:noFill/>
                    </a:lnB>
                    <a:lnTlToBr>
                      <a:noFill/>
                    </a:lnTlToBr>
                    <a:lnBlToTr>
                      <a:noFill/>
                    </a:lnBlToTr>
                    <a:solidFill>
                      <a:srgbClr val="FFFFCC"/>
                    </a:solidFill>
                  </a:tcPr>
                </a:tc>
              </a:tr>
              <a:tr h="2333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1</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cap="flat">
                      <a:noFill/>
                    </a:lnL>
                    <a:lnR>
                      <a:noFill/>
                    </a:lnR>
                    <a:lnT>
                      <a:noFill/>
                    </a:lnT>
                    <a:lnB>
                      <a:noFill/>
                    </a:lnB>
                    <a:lnTlToBr>
                      <a:noFill/>
                    </a:lnTlToBr>
                    <a:lnBlToTr>
                      <a:noFill/>
                    </a:lnBlToTr>
                    <a:solidFill>
                      <a:srgbClr val="FFFFCC"/>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Loose Trim</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57</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39.6</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39.6</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cap="flat">
                      <a:noFill/>
                    </a:lnR>
                    <a:lnT>
                      <a:noFill/>
                    </a:lnT>
                    <a:lnB>
                      <a:noFill/>
                    </a:lnB>
                    <a:lnTlToBr>
                      <a:noFill/>
                    </a:lnTlToBr>
                    <a:lnBlToTr>
                      <a:noFill/>
                    </a:lnBlToTr>
                    <a:solidFill>
                      <a:srgbClr val="FFFFCC"/>
                    </a:solidFill>
                  </a:tcPr>
                </a:tc>
              </a:tr>
              <a:tr h="2333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2</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cap="flat">
                      <a:noFill/>
                    </a:lnL>
                    <a:lnR>
                      <a:noFill/>
                    </a:lnR>
                    <a:lnT>
                      <a:noFill/>
                    </a:lnT>
                    <a:lnB>
                      <a:noFill/>
                    </a:lnB>
                    <a:lnTlToBr>
                      <a:noFill/>
                    </a:lnTlToBr>
                    <a:lnBlToTr>
                      <a:noFill/>
                    </a:lnBlToTr>
                    <a:solidFill>
                      <a:srgbClr val="FFFFCC"/>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Folding Problem</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27</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18.8</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58.3</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cap="flat">
                      <a:noFill/>
                    </a:lnR>
                    <a:lnT>
                      <a:noFill/>
                    </a:lnT>
                    <a:lnB>
                      <a:noFill/>
                    </a:lnB>
                    <a:lnTlToBr>
                      <a:noFill/>
                    </a:lnTlToBr>
                    <a:lnBlToTr>
                      <a:noFill/>
                    </a:lnBlToTr>
                    <a:solidFill>
                      <a:srgbClr val="FFFFCC"/>
                    </a:solidFill>
                  </a:tcPr>
                </a:tc>
              </a:tr>
              <a:tr h="2333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3</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cap="flat">
                      <a:noFill/>
                    </a:lnL>
                    <a:lnR>
                      <a:noFill/>
                    </a:lnR>
                    <a:lnT>
                      <a:noFill/>
                    </a:lnT>
                    <a:lnB>
                      <a:noFill/>
                    </a:lnB>
                    <a:lnTlToBr>
                      <a:noFill/>
                    </a:lnTlToBr>
                    <a:lnBlToTr>
                      <a:noFill/>
                    </a:lnBlToTr>
                    <a:solidFill>
                      <a:srgbClr val="FFFFCC"/>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Wobble</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15</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10.4</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68.8</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cap="flat">
                      <a:noFill/>
                    </a:lnR>
                    <a:lnT>
                      <a:noFill/>
                    </a:lnT>
                    <a:lnB>
                      <a:noFill/>
                    </a:lnB>
                    <a:lnTlToBr>
                      <a:noFill/>
                    </a:lnTlToBr>
                    <a:lnBlToTr>
                      <a:noFill/>
                    </a:lnBlToTr>
                    <a:solidFill>
                      <a:srgbClr val="FFFFCC"/>
                    </a:solidFill>
                  </a:tcPr>
                </a:tc>
              </a:tr>
              <a:tr h="180975">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4</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cap="flat">
                      <a:noFill/>
                    </a:lnL>
                    <a:lnR>
                      <a:noFill/>
                    </a:lnR>
                    <a:lnT>
                      <a:noFill/>
                    </a:lnT>
                    <a:lnB>
                      <a:noFill/>
                    </a:lnB>
                    <a:lnTlToBr>
                      <a:noFill/>
                    </a:lnTlToBr>
                    <a:lnBlToTr>
                      <a:noFill/>
                    </a:lnBlToTr>
                    <a:solidFill>
                      <a:srgbClr val="FFFFCC"/>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Scratched Paint</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15</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10.4</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79.2</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cap="flat">
                      <a:noFill/>
                    </a:lnR>
                    <a:lnT>
                      <a:noFill/>
                    </a:lnT>
                    <a:lnB>
                      <a:noFill/>
                    </a:lnB>
                    <a:lnTlToBr>
                      <a:noFill/>
                    </a:lnTlToBr>
                    <a:lnBlToTr>
                      <a:noFill/>
                    </a:lnBlToTr>
                    <a:solidFill>
                      <a:srgbClr val="FFFFCC"/>
                    </a:solidFill>
                  </a:tcPr>
                </a:tc>
              </a:tr>
              <a:tr h="2333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5</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cap="flat">
                      <a:noFill/>
                    </a:lnL>
                    <a:lnR>
                      <a:noFill/>
                    </a:lnR>
                    <a:lnT>
                      <a:noFill/>
                    </a:lnT>
                    <a:lnB>
                      <a:noFill/>
                    </a:lnB>
                    <a:lnTlToBr>
                      <a:noFill/>
                    </a:lnTlToBr>
                    <a:lnBlToTr>
                      <a:noFill/>
                    </a:lnBlToTr>
                    <a:solidFill>
                      <a:srgbClr val="FFFFCC"/>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Color Match</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12</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8.3</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87.5</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cap="flat">
                      <a:noFill/>
                    </a:lnR>
                    <a:lnT>
                      <a:noFill/>
                    </a:lnT>
                    <a:lnB>
                      <a:noFill/>
                    </a:lnB>
                    <a:lnTlToBr>
                      <a:noFill/>
                    </a:lnTlToBr>
                    <a:lnBlToTr>
                      <a:noFill/>
                    </a:lnBlToTr>
                    <a:solidFill>
                      <a:srgbClr val="FFFFCC"/>
                    </a:solidFill>
                  </a:tcPr>
                </a:tc>
              </a:tr>
              <a:tr h="2333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6</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cap="flat">
                      <a:noFill/>
                    </a:lnL>
                    <a:lnR>
                      <a:noFill/>
                    </a:lnR>
                    <a:lnT>
                      <a:noFill/>
                    </a:lnT>
                    <a:lnB>
                      <a:noFill/>
                    </a:lnB>
                    <a:lnTlToBr>
                      <a:noFill/>
                    </a:lnTlToBr>
                    <a:lnBlToTr>
                      <a:noFill/>
                    </a:lnBlToTr>
                    <a:solidFill>
                      <a:srgbClr val="FFFFCC"/>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Scratched Top</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12</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8.3</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95.8</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cap="flat">
                      <a:noFill/>
                    </a:lnR>
                    <a:lnT>
                      <a:noFill/>
                    </a:lnT>
                    <a:lnB>
                      <a:noFill/>
                    </a:lnB>
                    <a:lnTlToBr>
                      <a:noFill/>
                    </a:lnTlToBr>
                    <a:lnBlToTr>
                      <a:noFill/>
                    </a:lnBlToTr>
                    <a:solidFill>
                      <a:srgbClr val="FFFFCC"/>
                    </a:solidFill>
                  </a:tcPr>
                </a:tc>
              </a:tr>
              <a:tr h="2333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7</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cap="flat">
                      <a:noFill/>
                    </a:lnL>
                    <a:lnR>
                      <a:noFill/>
                    </a:lnR>
                    <a:lnT>
                      <a:noFill/>
                    </a:lnT>
                    <a:lnB cap="flat">
                      <a:noFill/>
                    </a:lnB>
                    <a:lnTlToBr>
                      <a:noFill/>
                    </a:lnTlToBr>
                    <a:lnBlToTr>
                      <a:noFill/>
                    </a:lnBlToTr>
                    <a:solidFill>
                      <a:srgbClr val="FFFFCC"/>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Other</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a:noFill/>
                    </a:lnT>
                    <a:lnB cap="flat">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6</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a:noFill/>
                    </a:lnT>
                    <a:lnB cap="flat">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4.2</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a:noFill/>
                    </a:lnR>
                    <a:lnT>
                      <a:noFill/>
                    </a:lnT>
                    <a:lnB cap="flat">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100.0</a:t>
                      </a:r>
                      <a:endParaRPr kumimoji="0" lang="en-US" sz="1800" b="1" i="0" u="none" strike="noStrike" cap="none" normalizeH="0" baseline="0" dirty="0" smtClean="0">
                        <a:ln>
                          <a:noFill/>
                        </a:ln>
                        <a:solidFill>
                          <a:schemeClr val="tx1"/>
                        </a:solidFill>
                        <a:effectLst/>
                        <a:latin typeface="Arial" pitchFamily="34" charset="0"/>
                      </a:endParaRPr>
                    </a:p>
                  </a:txBody>
                  <a:tcPr anchor="b" horzOverflow="overflow">
                    <a:lnL>
                      <a:noFill/>
                    </a:lnL>
                    <a:lnR cap="flat">
                      <a:noFill/>
                    </a:lnR>
                    <a:lnT>
                      <a:noFill/>
                    </a:lnT>
                    <a:lnB cap="flat">
                      <a:noFill/>
                    </a:lnB>
                    <a:lnTlToBr>
                      <a:noFill/>
                    </a:lnTlToBr>
                    <a:lnBlToTr>
                      <a:noFill/>
                    </a:lnBlToTr>
                    <a:solidFill>
                      <a:srgbClr val="FFFFCC"/>
                    </a:solidFill>
                  </a:tcPr>
                </a:tc>
              </a:tr>
            </a:tbl>
          </a:graphicData>
        </a:graphic>
      </p:graphicFrame>
      <p:sp>
        <p:nvSpPr>
          <p:cNvPr id="109618" name="Line 50"/>
          <p:cNvSpPr>
            <a:spLocks noChangeShapeType="1"/>
          </p:cNvSpPr>
          <p:nvPr/>
        </p:nvSpPr>
        <p:spPr bwMode="auto">
          <a:xfrm flipH="1" flipV="1">
            <a:off x="7239000" y="1295400"/>
            <a:ext cx="685800" cy="3048000"/>
          </a:xfrm>
          <a:prstGeom prst="line">
            <a:avLst/>
          </a:prstGeom>
          <a:noFill/>
          <a:ln w="28575">
            <a:solidFill>
              <a:srgbClr val="FF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pic>
        <p:nvPicPr>
          <p:cNvPr id="109619" name="Picture 51" descr="CALC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1000" y="5867400"/>
            <a:ext cx="569913" cy="628650"/>
          </a:xfrm>
          <a:prstGeom prst="rect">
            <a:avLst/>
          </a:prstGeom>
          <a:noFill/>
          <a:extLst>
            <a:ext uri="{909E8E84-426E-40DD-AFC4-6F175D3DCCD1}">
              <a14:hiddenFill xmlns:a14="http://schemas.microsoft.com/office/drawing/2010/main">
                <a:solidFill>
                  <a:srgbClr val="FFFFFF"/>
                </a:solidFill>
              </a14:hiddenFill>
            </a:ext>
          </a:extLst>
        </p:spPr>
      </p:pic>
      <p:sp>
        <p:nvSpPr>
          <p:cNvPr id="109620" name="Text Box 52"/>
          <p:cNvSpPr txBox="1">
            <a:spLocks noChangeArrowheads="1"/>
          </p:cNvSpPr>
          <p:nvPr/>
        </p:nvSpPr>
        <p:spPr bwMode="auto">
          <a:xfrm>
            <a:off x="7010400" y="6248400"/>
            <a:ext cx="1981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000" u="none" dirty="0">
                <a:solidFill>
                  <a:schemeClr val="tx2"/>
                </a:solidFill>
                <a:latin typeface="Times New Roman" pitchFamily="18" charset="0"/>
              </a:rPr>
              <a:t>Pareto Chart</a:t>
            </a:r>
          </a:p>
        </p:txBody>
      </p:sp>
      <p:pic>
        <p:nvPicPr>
          <p:cNvPr id="9" name="Picture 204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21270360">
            <a:off x="3546766" y="2209893"/>
            <a:ext cx="762000" cy="904875"/>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48172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pPr algn="l"/>
            <a:r>
              <a:rPr lang="en-US" dirty="0"/>
              <a:t>    </a:t>
            </a:r>
            <a:r>
              <a:rPr lang="en-US" sz="4000" dirty="0">
                <a:latin typeface="Times New Roman" panose="02020603050405020304" pitchFamily="18" charset="0"/>
                <a:cs typeface="Times New Roman" panose="02020603050405020304" pitchFamily="18" charset="0"/>
              </a:rPr>
              <a:t>Pareto Chart Example</a:t>
            </a:r>
          </a:p>
        </p:txBody>
      </p:sp>
      <p:sp>
        <p:nvSpPr>
          <p:cNvPr id="112643" name="Rectangle 3"/>
          <p:cNvSpPr>
            <a:spLocks noGrp="1" noChangeArrowheads="1"/>
          </p:cNvSpPr>
          <p:nvPr>
            <p:ph type="body" idx="1"/>
          </p:nvPr>
        </p:nvSpPr>
        <p:spPr>
          <a:xfrm>
            <a:off x="457200" y="1219200"/>
            <a:ext cx="8229600" cy="685800"/>
          </a:xfrm>
        </p:spPr>
        <p:txBody>
          <a:bodyPr>
            <a:normAutofit fontScale="40000" lnSpcReduction="20000"/>
          </a:bodyPr>
          <a:lstStyle/>
          <a:p>
            <a:pPr>
              <a:lnSpc>
                <a:spcPct val="80000"/>
              </a:lnSpc>
              <a:buFontTx/>
              <a:buNone/>
            </a:pPr>
            <a:r>
              <a:rPr lang="en-US" sz="1600" dirty="0"/>
              <a:t>Compare the frequency or cost (or other measure) of each category relative to all the others.</a:t>
            </a:r>
          </a:p>
          <a:p>
            <a:pPr>
              <a:lnSpc>
                <a:spcPct val="80000"/>
              </a:lnSpc>
              <a:buFontTx/>
              <a:buNone/>
            </a:pPr>
            <a:r>
              <a:rPr lang="en-US" sz="1600" dirty="0"/>
              <a:t>Example:</a:t>
            </a:r>
          </a:p>
          <a:p>
            <a:pPr>
              <a:lnSpc>
                <a:spcPct val="80000"/>
              </a:lnSpc>
            </a:pPr>
            <a:endParaRPr lang="en-US" sz="800" dirty="0"/>
          </a:p>
          <a:p>
            <a:pPr>
              <a:lnSpc>
                <a:spcPct val="80000"/>
              </a:lnSpc>
              <a:buFontTx/>
              <a:buNone/>
            </a:pPr>
            <a:r>
              <a:rPr lang="en-US" sz="800" dirty="0"/>
              <a:t>		</a:t>
            </a:r>
          </a:p>
        </p:txBody>
      </p:sp>
      <p:sp>
        <p:nvSpPr>
          <p:cNvPr id="112647" name="Rectangle 7"/>
          <p:cNvSpPr>
            <a:spLocks noChangeArrowheads="1"/>
          </p:cNvSpPr>
          <p:nvPr/>
        </p:nvSpPr>
        <p:spPr bwMode="auto">
          <a:xfrm>
            <a:off x="-685800" y="1600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graphicFrame>
        <p:nvGraphicFramePr>
          <p:cNvPr id="112646" name="Object 6"/>
          <p:cNvGraphicFramePr>
            <a:graphicFrameLocks noChangeAspect="1"/>
          </p:cNvGraphicFramePr>
          <p:nvPr/>
        </p:nvGraphicFramePr>
        <p:xfrm>
          <a:off x="609600" y="2057400"/>
          <a:ext cx="6057900" cy="3600450"/>
        </p:xfrm>
        <a:graphic>
          <a:graphicData uri="http://schemas.openxmlformats.org/presentationml/2006/ole">
            <mc:AlternateContent xmlns:mc="http://schemas.openxmlformats.org/markup-compatibility/2006">
              <mc:Choice xmlns:v="urn:schemas-microsoft-com:vml" Requires="v">
                <p:oleObj spid="_x0000_s2064" name="Chart" r:id="rId4" imgW="6057900" imgH="3600450" progId="Excel.Chart.8">
                  <p:embed/>
                </p:oleObj>
              </mc:Choice>
              <mc:Fallback>
                <p:oleObj name="Chart" r:id="rId4" imgW="6057900" imgH="3600450" progId="Excel.Char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2057400"/>
                        <a:ext cx="6057900" cy="3600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2648" name="Text Box 8"/>
          <p:cNvSpPr txBox="1">
            <a:spLocks noChangeArrowheads="1"/>
          </p:cNvSpPr>
          <p:nvPr/>
        </p:nvSpPr>
        <p:spPr bwMode="auto">
          <a:xfrm>
            <a:off x="5715000" y="1752600"/>
            <a:ext cx="2438400" cy="1568450"/>
          </a:xfrm>
          <a:prstGeom prst="rect">
            <a:avLst/>
          </a:prstGeom>
          <a:solidFill>
            <a:srgbClr val="FFFFCC"/>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sz="1600" b="1" u="none" dirty="0">
                <a:solidFill>
                  <a:srgbClr val="FF0000"/>
                </a:solidFill>
                <a:latin typeface="Times New Roman" pitchFamily="18" charset="0"/>
              </a:rPr>
              <a:t>The cumulative percentage scale, when used, must match with the dollar or frequency scale. In this case 100% matches the total of 139</a:t>
            </a:r>
          </a:p>
        </p:txBody>
      </p:sp>
      <p:pic>
        <p:nvPicPr>
          <p:cNvPr id="112649" name="Picture 9" descr="CALC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7863" y="533400"/>
            <a:ext cx="500062" cy="552450"/>
          </a:xfrm>
          <a:prstGeom prst="rect">
            <a:avLst/>
          </a:prstGeom>
          <a:noFill/>
          <a:extLst>
            <a:ext uri="{909E8E84-426E-40DD-AFC4-6F175D3DCCD1}">
              <a14:hiddenFill xmlns:a14="http://schemas.microsoft.com/office/drawing/2010/main">
                <a:solidFill>
                  <a:srgbClr val="FFFFFF"/>
                </a:solidFill>
              </a14:hiddenFill>
            </a:ext>
          </a:extLst>
        </p:spPr>
      </p:pic>
      <p:sp>
        <p:nvSpPr>
          <p:cNvPr id="112645" name="Rectangle 5"/>
          <p:cNvSpPr>
            <a:spLocks noChangeArrowheads="1"/>
          </p:cNvSpPr>
          <p:nvPr/>
        </p:nvSpPr>
        <p:spPr bwMode="auto">
          <a:xfrm>
            <a:off x="5867400" y="3886200"/>
            <a:ext cx="2819400" cy="2057400"/>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600" u="none" dirty="0">
                <a:solidFill>
                  <a:schemeClr val="accent2"/>
                </a:solidFill>
                <a:latin typeface="Times New Roman" pitchFamily="18" charset="0"/>
              </a:rPr>
              <a:t>By looking at the Pareto Chart shown below, it becomes obvious why application processing is being delayed.  Much of the problem would be solved by eliminating the one cause that's most responsible for the problem.</a:t>
            </a:r>
          </a:p>
        </p:txBody>
      </p:sp>
      <p:sp>
        <p:nvSpPr>
          <p:cNvPr id="112650" name="Line 10"/>
          <p:cNvSpPr>
            <a:spLocks noChangeShapeType="1"/>
          </p:cNvSpPr>
          <p:nvPr/>
        </p:nvSpPr>
        <p:spPr bwMode="auto">
          <a:xfrm flipH="1">
            <a:off x="5562600" y="3352800"/>
            <a:ext cx="533400" cy="6858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12652" name="Text Box 12"/>
          <p:cNvSpPr txBox="1">
            <a:spLocks noChangeArrowheads="1"/>
          </p:cNvSpPr>
          <p:nvPr/>
        </p:nvSpPr>
        <p:spPr bwMode="auto">
          <a:xfrm>
            <a:off x="7010400" y="6248400"/>
            <a:ext cx="1981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000" u="none" dirty="0">
                <a:solidFill>
                  <a:schemeClr val="tx2"/>
                </a:solidFill>
                <a:latin typeface="Times New Roman" pitchFamily="18" charset="0"/>
              </a:rPr>
              <a:t>Pareto Chart</a:t>
            </a:r>
          </a:p>
        </p:txBody>
      </p:sp>
      <p:pic>
        <p:nvPicPr>
          <p:cNvPr id="12" name="Picture 204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67838" y="2900362"/>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88751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0F2CFCBA445774D86797879970B2337" ma:contentTypeVersion="8" ma:contentTypeDescription="Create a new document." ma:contentTypeScope="" ma:versionID="3a261e62893670a6dfc1070aa34702ab">
  <xsd:schema xmlns:xsd="http://www.w3.org/2001/XMLSchema" xmlns:xs="http://www.w3.org/2001/XMLSchema" xmlns:p="http://schemas.microsoft.com/office/2006/metadata/properties" xmlns:ns2="18eeb41e-cb82-4332-a019-338dad73692f" targetNamespace="http://schemas.microsoft.com/office/2006/metadata/properties" ma:root="true" ma:fieldsID="ae5f32801d5f7776c5ce751dad417094" ns2:_="">
    <xsd:import namespace="18eeb41e-cb82-4332-a019-338dad73692f"/>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2:MediaServiceDateTaken" minOccurs="0"/>
                <xsd:element ref="ns2:MediaServiceAutoTag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eeb41e-cb82-4332-a019-338dad73692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99EF9C0-2339-42BC-8E41-CB08F63ED8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eeb41e-cb82-4332-a019-338dad73692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08AB12A-CFA0-4DDF-8D7F-92A437ADDC3F}">
  <ds:schemaRefs>
    <ds:schemaRef ds:uri="http://schemas.microsoft.com/sharepoint/v3/contenttype/forms"/>
  </ds:schemaRefs>
</ds:datastoreItem>
</file>

<file path=customXml/itemProps3.xml><?xml version="1.0" encoding="utf-8"?>
<ds:datastoreItem xmlns:ds="http://schemas.openxmlformats.org/officeDocument/2006/customXml" ds:itemID="{EDBE60B2-13B9-4B0D-BB23-0A1FDB17CB6A}">
  <ds:schemaRefs>
    <ds:schemaRef ds:uri="http://schemas.microsoft.com/office/2006/documentManagement/types"/>
    <ds:schemaRef ds:uri="http://schemas.microsoft.com/office/2006/metadata/properties"/>
    <ds:schemaRef ds:uri="http://purl.org/dc/elements/1.1/"/>
    <ds:schemaRef ds:uri="http://purl.org/dc/terms/"/>
    <ds:schemaRef ds:uri="http://schemas.openxmlformats.org/package/2006/metadata/core-properties"/>
    <ds:schemaRef ds:uri="http://purl.org/dc/dcmitype/"/>
    <ds:schemaRef ds:uri="http://schemas.microsoft.com/office/infopath/2007/PartnerControls"/>
    <ds:schemaRef ds:uri="18eeb41e-cb82-4332-a019-338dad73692f"/>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141</TotalTime>
  <Words>3197</Words>
  <Application>Microsoft Office PowerPoint</Application>
  <PresentationFormat>On-screen Show (4:3)</PresentationFormat>
  <Paragraphs>342</Paragraphs>
  <Slides>54</Slides>
  <Notes>21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54</vt:i4>
      </vt:variant>
    </vt:vector>
  </HeadingPairs>
  <TitlesOfParts>
    <vt:vector size="62" baseType="lpstr">
      <vt:lpstr>Arial</vt:lpstr>
      <vt:lpstr>Calibri</vt:lpstr>
      <vt:lpstr>Calibri Light</vt:lpstr>
      <vt:lpstr>Helvetica</vt:lpstr>
      <vt:lpstr>Times New Roman</vt:lpstr>
      <vt:lpstr>Wingdings</vt:lpstr>
      <vt:lpstr>Office Theme</vt:lpstr>
      <vt:lpstr>Chart</vt:lpstr>
      <vt:lpstr>Lecture 13 ~ ENGT 1200  Introduction to Industrial and Systems Engineering</vt:lpstr>
      <vt:lpstr>Bar Chart</vt:lpstr>
      <vt:lpstr>Histogram</vt:lpstr>
      <vt:lpstr>The Difference Between Bar Charts &amp; Histograms</vt:lpstr>
      <vt:lpstr>Frequency vs. Cumulative Frequency</vt:lpstr>
      <vt:lpstr>     Pareto Analysis</vt:lpstr>
      <vt:lpstr>      Pareto Chart</vt:lpstr>
      <vt:lpstr>Pareto Analysis</vt:lpstr>
      <vt:lpstr>    Pareto Chart Example</vt:lpstr>
      <vt:lpstr>Figure 13-7   Pareto Chart of Problems Related to the Instrument Panel </vt:lpstr>
      <vt:lpstr>Figure 13-8   Costs of Instrument Panel Problems </vt:lpstr>
      <vt:lpstr>Figure 13-10   Glove Box </vt:lpstr>
      <vt:lpstr>Figure 13-11   Pareto Chart of Problems Related to the Glove Box Latch </vt:lpstr>
      <vt:lpstr>Pareto diagrams </vt:lpstr>
      <vt:lpstr>Pareto Chart of Problems Related an Instrument Panel</vt:lpstr>
      <vt:lpstr>Minitab Pareto Chart Example 3</vt:lpstr>
      <vt:lpstr>EXH-QC File Data</vt:lpstr>
      <vt:lpstr>Stratified Pareto Chart Example</vt:lpstr>
      <vt:lpstr>Stratified Analysis the Data</vt:lpstr>
      <vt:lpstr> Stratification </vt:lpstr>
      <vt:lpstr>Making Pareto Diagrams with Microsoft Excel 2010</vt:lpstr>
      <vt:lpstr>Open the “table 2-12” file</vt:lpstr>
      <vt:lpstr>Sort Data</vt:lpstr>
      <vt:lpstr>Macros</vt:lpstr>
      <vt:lpstr>Copy Macro </vt:lpstr>
      <vt:lpstr>Highlight Data &amp; Make Chart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Changing Percent Scale</vt:lpstr>
      <vt:lpstr>PowerPoint Presentation</vt:lpstr>
      <vt:lpstr>PowerPoint Presentation</vt:lpstr>
      <vt:lpstr>What is a Scatter Diagram?</vt:lpstr>
      <vt:lpstr>What does it look like?</vt:lpstr>
      <vt:lpstr>When is it used?</vt:lpstr>
      <vt:lpstr>Scatter Diagram Interpretation</vt:lpstr>
      <vt:lpstr>WARNING!</vt:lpstr>
      <vt:lpstr>     Scatter Diagram</vt:lpstr>
      <vt:lpstr>     Scatter Diagram</vt:lpstr>
      <vt:lpstr>Negative Correlation Between X &amp; Y  </vt:lpstr>
      <vt:lpstr>Types of relationships you may find:</vt:lpstr>
      <vt:lpstr>Positive and Negative Correlation</vt:lpstr>
      <vt:lpstr>Exponential Relationship.  </vt:lpstr>
      <vt:lpstr>How is it made?</vt:lpstr>
      <vt:lpstr>Graph the data</vt:lpstr>
      <vt:lpstr>Microsoft Excel</vt:lpstr>
      <vt:lpstr>MS Excel Scatter Diagram Example</vt:lpstr>
      <vt:lpstr>MS Excel Scatter Diagram Example</vt:lpstr>
      <vt:lpstr>Scatter Diagram</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12 ENGT 1200 Introduction to Industrial and Systems Engineering</dc:title>
  <dc:creator>Hughes</dc:creator>
  <cp:lastModifiedBy>Stephanie Page</cp:lastModifiedBy>
  <cp:revision>17</cp:revision>
  <dcterms:created xsi:type="dcterms:W3CDTF">2017-07-03T15:07:51Z</dcterms:created>
  <dcterms:modified xsi:type="dcterms:W3CDTF">2018-10-23T19:11:31Z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0x010100D0F2CFCBA445774D86797879970B2337</vt:lpwstr>
  </property>
</Properties>
</file>