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84"/>
  </p:notesMasterIdLst>
  <p:sldIdLst>
    <p:sldId id="256" r:id="rId5"/>
    <p:sldId id="257" r:id="rId6"/>
    <p:sldId id="258"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4" r:id="rId79"/>
    <p:sldId id="335" r:id="rId80"/>
    <p:sldId id="336" r:id="rId81"/>
    <p:sldId id="337" r:id="rId82"/>
    <p:sldId id="338" r:id="rId8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varScale="1">
        <p:scale>
          <a:sx n="113" d="100"/>
          <a:sy n="113" d="100"/>
        </p:scale>
        <p:origin x="1311"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slide" Target="slides/slide72.xml"/><Relationship Id="rId84" Type="http://schemas.openxmlformats.org/officeDocument/2006/relationships/notesMaster" Target="notesMasters/notesMaster1.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slide" Target="slides/slide75.xml"/><Relationship Id="rId87" Type="http://schemas.openxmlformats.org/officeDocument/2006/relationships/theme" Target="theme/theme1.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9837B8-DFB1-4877-B303-196224FD4E58}" type="datetimeFigureOut">
              <a:rPr lang="en-US" smtClean="0"/>
              <a:t>10/23/2018</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4311898-6218-4CDE-8E16-00EBE3BAD46F}" type="slidenum">
              <a:rPr lang="en-US" smtClean="0"/>
              <a:t>‹#›</a:t>
            </a:fld>
            <a:endParaRPr lang="en-US" dirty="0"/>
          </a:p>
        </p:txBody>
      </p:sp>
    </p:spTree>
    <p:extLst>
      <p:ext uri="{BB962C8B-B14F-4D97-AF65-F5344CB8AC3E}">
        <p14:creationId xmlns:p14="http://schemas.microsoft.com/office/powerpoint/2010/main" val="38132414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Arial Narrow" pitchFamily="34" charset="0"/>
              </a:defRPr>
            </a:lvl1pPr>
            <a:lvl2pPr marL="742950" indent="-285750" defTabSz="990600" eaLnBrk="0" hangingPunct="0">
              <a:defRPr sz="2400">
                <a:solidFill>
                  <a:schemeClr val="tx1"/>
                </a:solidFill>
                <a:latin typeface="Arial Narrow" pitchFamily="34" charset="0"/>
              </a:defRPr>
            </a:lvl2pPr>
            <a:lvl3pPr marL="1143000" indent="-228600" defTabSz="990600" eaLnBrk="0" hangingPunct="0">
              <a:defRPr sz="2400">
                <a:solidFill>
                  <a:schemeClr val="tx1"/>
                </a:solidFill>
                <a:latin typeface="Arial Narrow" pitchFamily="34" charset="0"/>
              </a:defRPr>
            </a:lvl3pPr>
            <a:lvl4pPr marL="1600200" indent="-228600" defTabSz="990600" eaLnBrk="0" hangingPunct="0">
              <a:defRPr sz="2400">
                <a:solidFill>
                  <a:schemeClr val="tx1"/>
                </a:solidFill>
                <a:latin typeface="Arial Narrow" pitchFamily="34" charset="0"/>
              </a:defRPr>
            </a:lvl4pPr>
            <a:lvl5pPr marL="2057400" indent="-228600" defTabSz="990600" eaLnBrk="0" hangingPunct="0">
              <a:defRPr sz="2400">
                <a:solidFill>
                  <a:schemeClr val="tx1"/>
                </a:solidFill>
                <a:latin typeface="Arial Narrow" pitchFamily="34" charset="0"/>
              </a:defRPr>
            </a:lvl5pPr>
            <a:lvl6pPr marL="2514600" indent="-228600" defTabSz="990600" eaLnBrk="0" fontAlgn="base" hangingPunct="0">
              <a:spcBef>
                <a:spcPct val="0"/>
              </a:spcBef>
              <a:spcAft>
                <a:spcPct val="0"/>
              </a:spcAft>
              <a:defRPr sz="2400">
                <a:solidFill>
                  <a:schemeClr val="tx1"/>
                </a:solidFill>
                <a:latin typeface="Arial Narrow" pitchFamily="34" charset="0"/>
              </a:defRPr>
            </a:lvl6pPr>
            <a:lvl7pPr marL="2971800" indent="-228600" defTabSz="990600" eaLnBrk="0" fontAlgn="base" hangingPunct="0">
              <a:spcBef>
                <a:spcPct val="0"/>
              </a:spcBef>
              <a:spcAft>
                <a:spcPct val="0"/>
              </a:spcAft>
              <a:defRPr sz="2400">
                <a:solidFill>
                  <a:schemeClr val="tx1"/>
                </a:solidFill>
                <a:latin typeface="Arial Narrow" pitchFamily="34" charset="0"/>
              </a:defRPr>
            </a:lvl7pPr>
            <a:lvl8pPr marL="3429000" indent="-228600" defTabSz="990600" eaLnBrk="0" fontAlgn="base" hangingPunct="0">
              <a:spcBef>
                <a:spcPct val="0"/>
              </a:spcBef>
              <a:spcAft>
                <a:spcPct val="0"/>
              </a:spcAft>
              <a:defRPr sz="2400">
                <a:solidFill>
                  <a:schemeClr val="tx1"/>
                </a:solidFill>
                <a:latin typeface="Arial Narrow" pitchFamily="34" charset="0"/>
              </a:defRPr>
            </a:lvl8pPr>
            <a:lvl9pPr marL="3886200" indent="-228600" defTabSz="990600" eaLnBrk="0" fontAlgn="base" hangingPunct="0">
              <a:spcBef>
                <a:spcPct val="0"/>
              </a:spcBef>
              <a:spcAft>
                <a:spcPct val="0"/>
              </a:spcAft>
              <a:defRPr sz="2400">
                <a:solidFill>
                  <a:schemeClr val="tx1"/>
                </a:solidFill>
                <a:latin typeface="Arial Narrow" pitchFamily="34" charset="0"/>
              </a:defRPr>
            </a:lvl9pPr>
          </a:lstStyle>
          <a:p>
            <a:pPr eaLnBrk="1" hangingPunct="1"/>
            <a:fld id="{B9193D94-976E-4BDD-825F-DE6D3861B3F3}" type="slidenum">
              <a:rPr lang="en-US" sz="1300" smtClean="0">
                <a:latin typeface="Times New Roman" pitchFamily="18" charset="0"/>
              </a:rPr>
              <a:pPr eaLnBrk="1" hangingPunct="1"/>
              <a:t>2</a:t>
            </a:fld>
            <a:endParaRPr lang="en-US" sz="1300" dirty="0" smtClean="0">
              <a:latin typeface="Times New Roman" pitchFamily="18" charset="0"/>
            </a:endParaRPr>
          </a:p>
        </p:txBody>
      </p:sp>
      <p:sp>
        <p:nvSpPr>
          <p:cNvPr id="114691" name="Rectangle 2"/>
          <p:cNvSpPr>
            <a:spLocks noGrp="1" noRot="1" noChangeAspect="1" noChangeArrowheads="1" noTextEdit="1"/>
          </p:cNvSpPr>
          <p:nvPr>
            <p:ph type="sldImg"/>
          </p:nvPr>
        </p:nvSpPr>
        <p:spPr>
          <a:xfrm>
            <a:off x="992188" y="768350"/>
            <a:ext cx="5114925" cy="3836988"/>
          </a:xfrm>
          <a:ln/>
        </p:spPr>
      </p:sp>
      <p:sp>
        <p:nvSpPr>
          <p:cNvPr id="114692"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39092810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a:noFill/>
        </p:spPr>
        <p:txBody>
          <a:bodyPr/>
          <a:lstStyle>
            <a:lvl1pPr defTabSz="914423" eaLnBrk="0" hangingPunct="0">
              <a:defRPr sz="2200">
                <a:solidFill>
                  <a:schemeClr val="tx1"/>
                </a:solidFill>
                <a:latin typeface="Arial Narrow" pitchFamily="34" charset="0"/>
              </a:defRPr>
            </a:lvl1pPr>
            <a:lvl2pPr marL="685817" indent="-263776" defTabSz="914423" eaLnBrk="0" hangingPunct="0">
              <a:defRPr sz="2200">
                <a:solidFill>
                  <a:schemeClr val="tx1"/>
                </a:solidFill>
                <a:latin typeface="Arial Narrow" pitchFamily="34" charset="0"/>
              </a:defRPr>
            </a:lvl2pPr>
            <a:lvl3pPr marL="1055103" indent="-211021" defTabSz="914423" eaLnBrk="0" hangingPunct="0">
              <a:defRPr sz="2200">
                <a:solidFill>
                  <a:schemeClr val="tx1"/>
                </a:solidFill>
                <a:latin typeface="Arial Narrow" pitchFamily="34" charset="0"/>
              </a:defRPr>
            </a:lvl3pPr>
            <a:lvl4pPr marL="1477145" indent="-211021" defTabSz="914423" eaLnBrk="0" hangingPunct="0">
              <a:defRPr sz="2200">
                <a:solidFill>
                  <a:schemeClr val="tx1"/>
                </a:solidFill>
                <a:latin typeface="Arial Narrow" pitchFamily="34" charset="0"/>
              </a:defRPr>
            </a:lvl4pPr>
            <a:lvl5pPr marL="1899186" indent="-211021" defTabSz="914423" eaLnBrk="0" hangingPunct="0">
              <a:defRPr sz="2200">
                <a:solidFill>
                  <a:schemeClr val="tx1"/>
                </a:solidFill>
                <a:latin typeface="Arial Narrow" pitchFamily="34" charset="0"/>
              </a:defRPr>
            </a:lvl5pPr>
            <a:lvl6pPr marL="2321227" indent="-211021" defTabSz="914423" eaLnBrk="0" fontAlgn="base" hangingPunct="0">
              <a:spcBef>
                <a:spcPct val="0"/>
              </a:spcBef>
              <a:spcAft>
                <a:spcPct val="0"/>
              </a:spcAft>
              <a:defRPr sz="2200">
                <a:solidFill>
                  <a:schemeClr val="tx1"/>
                </a:solidFill>
                <a:latin typeface="Arial Narrow" pitchFamily="34" charset="0"/>
              </a:defRPr>
            </a:lvl6pPr>
            <a:lvl7pPr marL="2743269" indent="-211021" defTabSz="914423" eaLnBrk="0" fontAlgn="base" hangingPunct="0">
              <a:spcBef>
                <a:spcPct val="0"/>
              </a:spcBef>
              <a:spcAft>
                <a:spcPct val="0"/>
              </a:spcAft>
              <a:defRPr sz="2200">
                <a:solidFill>
                  <a:schemeClr val="tx1"/>
                </a:solidFill>
                <a:latin typeface="Arial Narrow" pitchFamily="34" charset="0"/>
              </a:defRPr>
            </a:lvl7pPr>
            <a:lvl8pPr marL="3165310" indent="-211021" defTabSz="914423" eaLnBrk="0" fontAlgn="base" hangingPunct="0">
              <a:spcBef>
                <a:spcPct val="0"/>
              </a:spcBef>
              <a:spcAft>
                <a:spcPct val="0"/>
              </a:spcAft>
              <a:defRPr sz="2200">
                <a:solidFill>
                  <a:schemeClr val="tx1"/>
                </a:solidFill>
                <a:latin typeface="Arial Narrow" pitchFamily="34" charset="0"/>
              </a:defRPr>
            </a:lvl8pPr>
            <a:lvl9pPr marL="3587351" indent="-211021" defTabSz="914423" eaLnBrk="0" fontAlgn="base" hangingPunct="0">
              <a:spcBef>
                <a:spcPct val="0"/>
              </a:spcBef>
              <a:spcAft>
                <a:spcPct val="0"/>
              </a:spcAft>
              <a:defRPr sz="2200">
                <a:solidFill>
                  <a:schemeClr val="tx1"/>
                </a:solidFill>
                <a:latin typeface="Arial Narrow" pitchFamily="34" charset="0"/>
              </a:defRPr>
            </a:lvl9pPr>
          </a:lstStyle>
          <a:p>
            <a:pPr eaLnBrk="1" hangingPunct="1"/>
            <a:fld id="{7D75C43A-F33E-4840-80D2-27CF01C27F9C}" type="slidenum">
              <a:rPr lang="en-US" sz="1200">
                <a:latin typeface="Times New Roman" pitchFamily="18" charset="0"/>
              </a:rPr>
              <a:pPr eaLnBrk="1" hangingPunct="1"/>
              <a:t>11</a:t>
            </a:fld>
            <a:endParaRPr lang="en-US" sz="1200" dirty="0">
              <a:latin typeface="Times New Roman" pitchFamily="18" charset="0"/>
            </a:endParaRPr>
          </a:p>
        </p:txBody>
      </p:sp>
      <p:sp>
        <p:nvSpPr>
          <p:cNvPr id="104451" name="Rectangle 2"/>
          <p:cNvSpPr>
            <a:spLocks noGrp="1" noRot="1" noChangeAspect="1" noChangeArrowheads="1" noTextEdit="1"/>
          </p:cNvSpPr>
          <p:nvPr>
            <p:ph type="sldImg"/>
          </p:nvPr>
        </p:nvSpPr>
        <p:spPr>
          <a:xfrm>
            <a:off x="1143000" y="685800"/>
            <a:ext cx="4572000" cy="3429000"/>
          </a:xfrm>
          <a:ln/>
        </p:spPr>
      </p:sp>
      <p:sp>
        <p:nvSpPr>
          <p:cNvPr id="104452"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12968271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2A729F8-716E-4BE4-B417-3D1D4AAC549A}" type="slidenum">
              <a:rPr lang="en-US"/>
              <a:pPr/>
              <a:t>12</a:t>
            </a:fld>
            <a:endParaRPr lang="en-US" dirty="0"/>
          </a:p>
        </p:txBody>
      </p:sp>
      <p:sp>
        <p:nvSpPr>
          <p:cNvPr id="239618" name="Rectangle 2"/>
          <p:cNvSpPr>
            <a:spLocks noGrp="1" noRot="1" noChangeAspect="1" noChangeArrowheads="1" noTextEdit="1"/>
          </p:cNvSpPr>
          <p:nvPr>
            <p:ph type="sldImg"/>
          </p:nvPr>
        </p:nvSpPr>
        <p:spPr>
          <a:ln/>
        </p:spPr>
      </p:sp>
      <p:sp>
        <p:nvSpPr>
          <p:cNvPr id="239619" name="Rectangle 3"/>
          <p:cNvSpPr>
            <a:spLocks noGrp="1" noChangeArrowheads="1"/>
          </p:cNvSpPr>
          <p:nvPr>
            <p:ph type="body" idx="1"/>
          </p:nvPr>
        </p:nvSpPr>
        <p:spPr/>
        <p:txBody>
          <a:bodyPr/>
          <a:lstStyle/>
          <a:p>
            <a:r>
              <a:rPr lang="en-US" dirty="0"/>
              <a:t>Notes</a:t>
            </a:r>
          </a:p>
        </p:txBody>
      </p:sp>
    </p:spTree>
    <p:extLst>
      <p:ext uri="{BB962C8B-B14F-4D97-AF65-F5344CB8AC3E}">
        <p14:creationId xmlns:p14="http://schemas.microsoft.com/office/powerpoint/2010/main" val="33027267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665045-52B7-4831-81CD-5FA9AE58A0D6}" type="slidenum">
              <a:rPr lang="en-US"/>
              <a:pPr/>
              <a:t>13</a:t>
            </a:fld>
            <a:endParaRPr lang="en-US" dirty="0"/>
          </a:p>
        </p:txBody>
      </p:sp>
      <p:sp>
        <p:nvSpPr>
          <p:cNvPr id="260098" name="Rectangle 2"/>
          <p:cNvSpPr>
            <a:spLocks noGrp="1" noRot="1" noChangeAspect="1" noChangeArrowheads="1" noTextEdit="1"/>
          </p:cNvSpPr>
          <p:nvPr>
            <p:ph type="sldImg"/>
          </p:nvPr>
        </p:nvSpPr>
        <p:spPr>
          <a:ln/>
        </p:spPr>
      </p:sp>
      <p:sp>
        <p:nvSpPr>
          <p:cNvPr id="260099" name="Rectangle 3"/>
          <p:cNvSpPr>
            <a:spLocks noGrp="1" noChangeArrowheads="1"/>
          </p:cNvSpPr>
          <p:nvPr>
            <p:ph type="body" idx="1"/>
          </p:nvPr>
        </p:nvSpPr>
        <p:spPr>
          <a:xfrm>
            <a:off x="914400" y="4343400"/>
            <a:ext cx="5029200" cy="4114800"/>
          </a:xfrm>
        </p:spPr>
        <p:txBody>
          <a:bodyPr/>
          <a:lstStyle/>
          <a:p>
            <a:r>
              <a:rPr lang="en-US" dirty="0"/>
              <a:t>Notes</a:t>
            </a:r>
          </a:p>
        </p:txBody>
      </p:sp>
    </p:spTree>
    <p:extLst>
      <p:ext uri="{BB962C8B-B14F-4D97-AF65-F5344CB8AC3E}">
        <p14:creationId xmlns:p14="http://schemas.microsoft.com/office/powerpoint/2010/main" val="6876705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1E0E1DE-E81F-4485-B23E-4AA7159331C9}" type="slidenum">
              <a:rPr lang="en-US"/>
              <a:pPr/>
              <a:t>14</a:t>
            </a:fld>
            <a:endParaRPr lang="en-US" dirty="0"/>
          </a:p>
        </p:txBody>
      </p:sp>
      <p:sp>
        <p:nvSpPr>
          <p:cNvPr id="533506" name="Rectangle 2"/>
          <p:cNvSpPr>
            <a:spLocks noGrp="1" noRot="1" noChangeAspect="1" noChangeArrowheads="1" noTextEdit="1"/>
          </p:cNvSpPr>
          <p:nvPr>
            <p:ph type="sldImg"/>
          </p:nvPr>
        </p:nvSpPr>
        <p:spPr>
          <a:ln/>
        </p:spPr>
      </p:sp>
      <p:sp>
        <p:nvSpPr>
          <p:cNvPr id="533507" name="Rectangle 3"/>
          <p:cNvSpPr>
            <a:spLocks noGrp="1" noChangeArrowheads="1"/>
          </p:cNvSpPr>
          <p:nvPr>
            <p:ph type="body" idx="1"/>
          </p:nvPr>
        </p:nvSpPr>
        <p:spPr/>
        <p:txBody>
          <a:bodyPr/>
          <a:lstStyle/>
          <a:p>
            <a:r>
              <a:rPr lang="en-US" dirty="0"/>
              <a:t>Notes</a:t>
            </a:r>
          </a:p>
        </p:txBody>
      </p:sp>
    </p:spTree>
    <p:extLst>
      <p:ext uri="{BB962C8B-B14F-4D97-AF65-F5344CB8AC3E}">
        <p14:creationId xmlns:p14="http://schemas.microsoft.com/office/powerpoint/2010/main" val="22208726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53B5B87-9EE3-4238-917A-C24F773359F7}" type="slidenum">
              <a:rPr lang="en-US"/>
              <a:pPr/>
              <a:t>16</a:t>
            </a:fld>
            <a:endParaRPr lang="en-US" dirty="0"/>
          </a:p>
        </p:txBody>
      </p:sp>
      <p:sp>
        <p:nvSpPr>
          <p:cNvPr id="264194" name="Rectangle 2"/>
          <p:cNvSpPr>
            <a:spLocks noGrp="1" noRot="1" noChangeAspect="1" noChangeArrowheads="1" noTextEdit="1"/>
          </p:cNvSpPr>
          <p:nvPr>
            <p:ph type="sldImg"/>
          </p:nvPr>
        </p:nvSpPr>
        <p:spPr>
          <a:ln/>
        </p:spPr>
      </p:sp>
      <p:sp>
        <p:nvSpPr>
          <p:cNvPr id="264195" name="Rectangle 3"/>
          <p:cNvSpPr>
            <a:spLocks noGrp="1" noChangeArrowheads="1"/>
          </p:cNvSpPr>
          <p:nvPr>
            <p:ph type="body" idx="1"/>
          </p:nvPr>
        </p:nvSpPr>
        <p:spPr>
          <a:xfrm>
            <a:off x="914400" y="4343400"/>
            <a:ext cx="5029200" cy="4114800"/>
          </a:xfrm>
        </p:spPr>
        <p:txBody>
          <a:bodyPr/>
          <a:lstStyle/>
          <a:p>
            <a:r>
              <a:rPr lang="en-US" dirty="0"/>
              <a:t>Notes</a:t>
            </a:r>
          </a:p>
        </p:txBody>
      </p:sp>
    </p:spTree>
    <p:extLst>
      <p:ext uri="{BB962C8B-B14F-4D97-AF65-F5344CB8AC3E}">
        <p14:creationId xmlns:p14="http://schemas.microsoft.com/office/powerpoint/2010/main" val="5797418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4E0166D-325A-4BF4-B2EC-7732B15F88C7}" type="slidenum">
              <a:rPr lang="en-US"/>
              <a:pPr/>
              <a:t>17</a:t>
            </a:fld>
            <a:endParaRPr lang="en-US" dirty="0"/>
          </a:p>
        </p:txBody>
      </p:sp>
      <p:sp>
        <p:nvSpPr>
          <p:cNvPr id="266242" name="Rectangle 2"/>
          <p:cNvSpPr>
            <a:spLocks noGrp="1" noRot="1" noChangeAspect="1" noChangeArrowheads="1" noTextEdit="1"/>
          </p:cNvSpPr>
          <p:nvPr>
            <p:ph type="sldImg"/>
          </p:nvPr>
        </p:nvSpPr>
        <p:spPr>
          <a:ln/>
        </p:spPr>
      </p:sp>
      <p:sp>
        <p:nvSpPr>
          <p:cNvPr id="266243" name="Rectangle 3"/>
          <p:cNvSpPr>
            <a:spLocks noGrp="1" noChangeArrowheads="1"/>
          </p:cNvSpPr>
          <p:nvPr>
            <p:ph type="body" idx="1"/>
          </p:nvPr>
        </p:nvSpPr>
        <p:spPr>
          <a:xfrm>
            <a:off x="914400" y="4343400"/>
            <a:ext cx="5029200" cy="4114800"/>
          </a:xfrm>
        </p:spPr>
        <p:txBody>
          <a:bodyPr/>
          <a:lstStyle/>
          <a:p>
            <a:r>
              <a:rPr lang="en-US" dirty="0"/>
              <a:t>Notes</a:t>
            </a:r>
          </a:p>
        </p:txBody>
      </p:sp>
    </p:spTree>
    <p:extLst>
      <p:ext uri="{BB962C8B-B14F-4D97-AF65-F5344CB8AC3E}">
        <p14:creationId xmlns:p14="http://schemas.microsoft.com/office/powerpoint/2010/main" val="7025361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3118544-3CD5-406D-B453-8142D68A2D23}" type="slidenum">
              <a:rPr lang="en-US"/>
              <a:pPr/>
              <a:t>18</a:t>
            </a:fld>
            <a:endParaRPr lang="en-US" dirty="0"/>
          </a:p>
        </p:txBody>
      </p:sp>
      <p:sp>
        <p:nvSpPr>
          <p:cNvPr id="280578" name="Rectangle 2"/>
          <p:cNvSpPr>
            <a:spLocks noGrp="1" noRot="1" noChangeAspect="1" noChangeArrowheads="1" noTextEdit="1"/>
          </p:cNvSpPr>
          <p:nvPr>
            <p:ph type="sldImg"/>
          </p:nvPr>
        </p:nvSpPr>
        <p:spPr>
          <a:ln/>
        </p:spPr>
      </p:sp>
      <p:sp>
        <p:nvSpPr>
          <p:cNvPr id="280579" name="Rectangle 3"/>
          <p:cNvSpPr>
            <a:spLocks noGrp="1" noChangeArrowheads="1"/>
          </p:cNvSpPr>
          <p:nvPr>
            <p:ph type="body" idx="1"/>
          </p:nvPr>
        </p:nvSpPr>
        <p:spPr>
          <a:xfrm>
            <a:off x="914400" y="4343400"/>
            <a:ext cx="5029200" cy="4114800"/>
          </a:xfrm>
        </p:spPr>
        <p:txBody>
          <a:bodyPr/>
          <a:lstStyle/>
          <a:p>
            <a:r>
              <a:rPr lang="en-US" dirty="0"/>
              <a:t>Notes</a:t>
            </a:r>
          </a:p>
        </p:txBody>
      </p:sp>
    </p:spTree>
    <p:extLst>
      <p:ext uri="{BB962C8B-B14F-4D97-AF65-F5344CB8AC3E}">
        <p14:creationId xmlns:p14="http://schemas.microsoft.com/office/powerpoint/2010/main" val="6658487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D14F2E0-C57F-4C12-98AE-7F92A4CBF2FE}" type="slidenum">
              <a:rPr lang="en-US"/>
              <a:pPr/>
              <a:t>19</a:t>
            </a:fld>
            <a:endParaRPr lang="en-US" dirty="0"/>
          </a:p>
        </p:txBody>
      </p:sp>
      <p:sp>
        <p:nvSpPr>
          <p:cNvPr id="282626" name="Rectangle 2"/>
          <p:cNvSpPr>
            <a:spLocks noGrp="1" noRot="1" noChangeAspect="1" noChangeArrowheads="1" noTextEdit="1"/>
          </p:cNvSpPr>
          <p:nvPr>
            <p:ph type="sldImg"/>
          </p:nvPr>
        </p:nvSpPr>
        <p:spPr>
          <a:ln/>
        </p:spPr>
      </p:sp>
      <p:sp>
        <p:nvSpPr>
          <p:cNvPr id="282627" name="Rectangle 3"/>
          <p:cNvSpPr>
            <a:spLocks noGrp="1" noChangeArrowheads="1"/>
          </p:cNvSpPr>
          <p:nvPr>
            <p:ph type="body" idx="1"/>
          </p:nvPr>
        </p:nvSpPr>
        <p:spPr>
          <a:xfrm>
            <a:off x="914400" y="4343400"/>
            <a:ext cx="5029200" cy="4114800"/>
          </a:xfrm>
        </p:spPr>
        <p:txBody>
          <a:bodyPr/>
          <a:lstStyle/>
          <a:p>
            <a:r>
              <a:rPr lang="en-US" dirty="0"/>
              <a:t>Notes</a:t>
            </a:r>
          </a:p>
        </p:txBody>
      </p:sp>
    </p:spTree>
    <p:extLst>
      <p:ext uri="{BB962C8B-B14F-4D97-AF65-F5344CB8AC3E}">
        <p14:creationId xmlns:p14="http://schemas.microsoft.com/office/powerpoint/2010/main" val="8131447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B3DECF9-7EB6-41F6-9DD1-94256C4E0E9D}" type="slidenum">
              <a:rPr lang="en-US"/>
              <a:pPr/>
              <a:t>20</a:t>
            </a:fld>
            <a:endParaRPr lang="en-US" dirty="0"/>
          </a:p>
        </p:txBody>
      </p:sp>
      <p:sp>
        <p:nvSpPr>
          <p:cNvPr id="268290" name="Rectangle 2"/>
          <p:cNvSpPr>
            <a:spLocks noGrp="1" noRot="1" noChangeAspect="1" noChangeArrowheads="1" noTextEdit="1"/>
          </p:cNvSpPr>
          <p:nvPr>
            <p:ph type="sldImg"/>
          </p:nvPr>
        </p:nvSpPr>
        <p:spPr>
          <a:ln/>
        </p:spPr>
      </p:sp>
      <p:sp>
        <p:nvSpPr>
          <p:cNvPr id="268291" name="Rectangle 3"/>
          <p:cNvSpPr>
            <a:spLocks noGrp="1" noChangeArrowheads="1"/>
          </p:cNvSpPr>
          <p:nvPr>
            <p:ph type="body" idx="1"/>
          </p:nvPr>
        </p:nvSpPr>
        <p:spPr>
          <a:xfrm>
            <a:off x="914400" y="4343400"/>
            <a:ext cx="5029200" cy="4114800"/>
          </a:xfrm>
        </p:spPr>
        <p:txBody>
          <a:bodyPr/>
          <a:lstStyle/>
          <a:p>
            <a:r>
              <a:rPr lang="en-US" dirty="0"/>
              <a:t>Notes</a:t>
            </a:r>
          </a:p>
        </p:txBody>
      </p:sp>
    </p:spTree>
    <p:extLst>
      <p:ext uri="{BB962C8B-B14F-4D97-AF65-F5344CB8AC3E}">
        <p14:creationId xmlns:p14="http://schemas.microsoft.com/office/powerpoint/2010/main" val="14868478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81D83B8-EF34-41E7-8DA6-85EFA37E84C7}" type="slidenum">
              <a:rPr lang="en-US"/>
              <a:pPr/>
              <a:t>21</a:t>
            </a:fld>
            <a:endParaRPr lang="en-US" dirty="0"/>
          </a:p>
        </p:txBody>
      </p:sp>
      <p:sp>
        <p:nvSpPr>
          <p:cNvPr id="270338" name="Rectangle 2"/>
          <p:cNvSpPr>
            <a:spLocks noGrp="1" noRot="1" noChangeAspect="1" noChangeArrowheads="1" noTextEdit="1"/>
          </p:cNvSpPr>
          <p:nvPr>
            <p:ph type="sldImg"/>
          </p:nvPr>
        </p:nvSpPr>
        <p:spPr>
          <a:ln/>
        </p:spPr>
      </p:sp>
      <p:sp>
        <p:nvSpPr>
          <p:cNvPr id="270339" name="Rectangle 3"/>
          <p:cNvSpPr>
            <a:spLocks noGrp="1" noChangeArrowheads="1"/>
          </p:cNvSpPr>
          <p:nvPr>
            <p:ph type="body" idx="1"/>
          </p:nvPr>
        </p:nvSpPr>
        <p:spPr>
          <a:xfrm>
            <a:off x="914400" y="4343400"/>
            <a:ext cx="5029200" cy="4114800"/>
          </a:xfrm>
        </p:spPr>
        <p:txBody>
          <a:bodyPr/>
          <a:lstStyle/>
          <a:p>
            <a:r>
              <a:rPr lang="en-US" dirty="0"/>
              <a:t>Notes</a:t>
            </a:r>
          </a:p>
        </p:txBody>
      </p:sp>
    </p:spTree>
    <p:extLst>
      <p:ext uri="{BB962C8B-B14F-4D97-AF65-F5344CB8AC3E}">
        <p14:creationId xmlns:p14="http://schemas.microsoft.com/office/powerpoint/2010/main" val="40559267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Arial Narrow" pitchFamily="34" charset="0"/>
              </a:defRPr>
            </a:lvl1pPr>
            <a:lvl2pPr marL="742950" indent="-285750" defTabSz="990600" eaLnBrk="0" hangingPunct="0">
              <a:defRPr sz="2400">
                <a:solidFill>
                  <a:schemeClr val="tx1"/>
                </a:solidFill>
                <a:latin typeface="Arial Narrow" pitchFamily="34" charset="0"/>
              </a:defRPr>
            </a:lvl2pPr>
            <a:lvl3pPr marL="1143000" indent="-228600" defTabSz="990600" eaLnBrk="0" hangingPunct="0">
              <a:defRPr sz="2400">
                <a:solidFill>
                  <a:schemeClr val="tx1"/>
                </a:solidFill>
                <a:latin typeface="Arial Narrow" pitchFamily="34" charset="0"/>
              </a:defRPr>
            </a:lvl3pPr>
            <a:lvl4pPr marL="1600200" indent="-228600" defTabSz="990600" eaLnBrk="0" hangingPunct="0">
              <a:defRPr sz="2400">
                <a:solidFill>
                  <a:schemeClr val="tx1"/>
                </a:solidFill>
                <a:latin typeface="Arial Narrow" pitchFamily="34" charset="0"/>
              </a:defRPr>
            </a:lvl4pPr>
            <a:lvl5pPr marL="2057400" indent="-228600" defTabSz="990600" eaLnBrk="0" hangingPunct="0">
              <a:defRPr sz="2400">
                <a:solidFill>
                  <a:schemeClr val="tx1"/>
                </a:solidFill>
                <a:latin typeface="Arial Narrow" pitchFamily="34" charset="0"/>
              </a:defRPr>
            </a:lvl5pPr>
            <a:lvl6pPr marL="2514600" indent="-228600" defTabSz="990600" eaLnBrk="0" fontAlgn="base" hangingPunct="0">
              <a:spcBef>
                <a:spcPct val="0"/>
              </a:spcBef>
              <a:spcAft>
                <a:spcPct val="0"/>
              </a:spcAft>
              <a:defRPr sz="2400">
                <a:solidFill>
                  <a:schemeClr val="tx1"/>
                </a:solidFill>
                <a:latin typeface="Arial Narrow" pitchFamily="34" charset="0"/>
              </a:defRPr>
            </a:lvl6pPr>
            <a:lvl7pPr marL="2971800" indent="-228600" defTabSz="990600" eaLnBrk="0" fontAlgn="base" hangingPunct="0">
              <a:spcBef>
                <a:spcPct val="0"/>
              </a:spcBef>
              <a:spcAft>
                <a:spcPct val="0"/>
              </a:spcAft>
              <a:defRPr sz="2400">
                <a:solidFill>
                  <a:schemeClr val="tx1"/>
                </a:solidFill>
                <a:latin typeface="Arial Narrow" pitchFamily="34" charset="0"/>
              </a:defRPr>
            </a:lvl7pPr>
            <a:lvl8pPr marL="3429000" indent="-228600" defTabSz="990600" eaLnBrk="0" fontAlgn="base" hangingPunct="0">
              <a:spcBef>
                <a:spcPct val="0"/>
              </a:spcBef>
              <a:spcAft>
                <a:spcPct val="0"/>
              </a:spcAft>
              <a:defRPr sz="2400">
                <a:solidFill>
                  <a:schemeClr val="tx1"/>
                </a:solidFill>
                <a:latin typeface="Arial Narrow" pitchFamily="34" charset="0"/>
              </a:defRPr>
            </a:lvl8pPr>
            <a:lvl9pPr marL="3886200" indent="-228600" defTabSz="990600" eaLnBrk="0" fontAlgn="base" hangingPunct="0">
              <a:spcBef>
                <a:spcPct val="0"/>
              </a:spcBef>
              <a:spcAft>
                <a:spcPct val="0"/>
              </a:spcAft>
              <a:defRPr sz="2400">
                <a:solidFill>
                  <a:schemeClr val="tx1"/>
                </a:solidFill>
                <a:latin typeface="Arial Narrow" pitchFamily="34" charset="0"/>
              </a:defRPr>
            </a:lvl9pPr>
          </a:lstStyle>
          <a:p>
            <a:pPr eaLnBrk="1" hangingPunct="1"/>
            <a:fld id="{F6E65C32-74D4-49A6-A642-5F54CDED7A38}" type="slidenum">
              <a:rPr lang="en-US" sz="1300" smtClean="0">
                <a:latin typeface="Times New Roman" pitchFamily="18" charset="0"/>
              </a:rPr>
              <a:pPr eaLnBrk="1" hangingPunct="1"/>
              <a:t>3</a:t>
            </a:fld>
            <a:endParaRPr lang="en-US" sz="1300" dirty="0" smtClean="0">
              <a:latin typeface="Times New Roman" pitchFamily="18" charset="0"/>
            </a:endParaRPr>
          </a:p>
        </p:txBody>
      </p:sp>
      <p:sp>
        <p:nvSpPr>
          <p:cNvPr id="115715" name="Rectangle 2"/>
          <p:cNvSpPr>
            <a:spLocks noGrp="1" noRot="1" noChangeAspect="1" noChangeArrowheads="1" noTextEdit="1"/>
          </p:cNvSpPr>
          <p:nvPr>
            <p:ph type="sldImg"/>
          </p:nvPr>
        </p:nvSpPr>
        <p:spPr>
          <a:xfrm>
            <a:off x="992188" y="768350"/>
            <a:ext cx="5114925" cy="3836988"/>
          </a:xfrm>
          <a:ln/>
        </p:spPr>
      </p:sp>
      <p:sp>
        <p:nvSpPr>
          <p:cNvPr id="115716"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194044579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486ED46-6843-4554-901E-F74A63F7EE11}" type="slidenum">
              <a:rPr lang="en-US"/>
              <a:pPr/>
              <a:t>22</a:t>
            </a:fld>
            <a:endParaRPr lang="en-US" dirty="0"/>
          </a:p>
        </p:txBody>
      </p:sp>
      <p:sp>
        <p:nvSpPr>
          <p:cNvPr id="272386" name="Rectangle 2"/>
          <p:cNvSpPr>
            <a:spLocks noGrp="1" noRot="1" noChangeAspect="1" noChangeArrowheads="1" noTextEdit="1"/>
          </p:cNvSpPr>
          <p:nvPr>
            <p:ph type="sldImg"/>
          </p:nvPr>
        </p:nvSpPr>
        <p:spPr>
          <a:ln/>
        </p:spPr>
      </p:sp>
      <p:sp>
        <p:nvSpPr>
          <p:cNvPr id="272387" name="Rectangle 3"/>
          <p:cNvSpPr>
            <a:spLocks noGrp="1" noChangeArrowheads="1"/>
          </p:cNvSpPr>
          <p:nvPr>
            <p:ph type="body" idx="1"/>
          </p:nvPr>
        </p:nvSpPr>
        <p:spPr>
          <a:xfrm>
            <a:off x="914400" y="4343400"/>
            <a:ext cx="5029200" cy="4114800"/>
          </a:xfrm>
        </p:spPr>
        <p:txBody>
          <a:bodyPr/>
          <a:lstStyle/>
          <a:p>
            <a:r>
              <a:rPr lang="en-US" dirty="0"/>
              <a:t>Notes</a:t>
            </a:r>
          </a:p>
        </p:txBody>
      </p:sp>
    </p:spTree>
    <p:extLst>
      <p:ext uri="{BB962C8B-B14F-4D97-AF65-F5344CB8AC3E}">
        <p14:creationId xmlns:p14="http://schemas.microsoft.com/office/powerpoint/2010/main" val="147236303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4A2E345-8BBA-4297-B49E-4B6BAA469B6F}" type="slidenum">
              <a:rPr lang="en-US"/>
              <a:pPr/>
              <a:t>23</a:t>
            </a:fld>
            <a:endParaRPr lang="en-US" dirty="0"/>
          </a:p>
        </p:txBody>
      </p:sp>
      <p:sp>
        <p:nvSpPr>
          <p:cNvPr id="103426" name="Rectangle 2"/>
          <p:cNvSpPr>
            <a:spLocks noGrp="1" noRot="1" noChangeAspect="1" noChangeArrowheads="1" noTextEdit="1"/>
          </p:cNvSpPr>
          <p:nvPr>
            <p:ph type="sldImg"/>
          </p:nvPr>
        </p:nvSpPr>
        <p:spPr>
          <a:xfrm>
            <a:off x="992188" y="768350"/>
            <a:ext cx="5114925" cy="3836988"/>
          </a:xfrm>
          <a:ln/>
        </p:spPr>
      </p:sp>
      <p:sp>
        <p:nvSpPr>
          <p:cNvPr id="103427" name="Rectangle 3"/>
          <p:cNvSpPr>
            <a:spLocks noGrp="1" noChangeArrowheads="1"/>
          </p:cNvSpPr>
          <p:nvPr>
            <p:ph type="body" idx="1"/>
          </p:nvPr>
        </p:nvSpPr>
        <p:spPr>
          <a:xfrm>
            <a:off x="709613" y="4860925"/>
            <a:ext cx="5680075" cy="4605338"/>
          </a:xfrm>
        </p:spPr>
        <p:txBody>
          <a:bodyPr/>
          <a:lstStyle/>
          <a:p>
            <a:r>
              <a:rPr lang="en-US" dirty="0"/>
              <a:t>Notes</a:t>
            </a:r>
          </a:p>
        </p:txBody>
      </p:sp>
    </p:spTree>
    <p:extLst>
      <p:ext uri="{BB962C8B-B14F-4D97-AF65-F5344CB8AC3E}">
        <p14:creationId xmlns:p14="http://schemas.microsoft.com/office/powerpoint/2010/main" val="8840564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6CB7EDC-1888-4382-8D04-7A5391342528}" type="slidenum">
              <a:rPr lang="en-US"/>
              <a:pPr/>
              <a:t>24</a:t>
            </a:fld>
            <a:endParaRPr lang="en-US" dirty="0"/>
          </a:p>
        </p:txBody>
      </p:sp>
      <p:sp>
        <p:nvSpPr>
          <p:cNvPr id="136194" name="Rectangle 2"/>
          <p:cNvSpPr>
            <a:spLocks noGrp="1" noRot="1" noChangeAspect="1" noChangeArrowheads="1" noTextEdit="1"/>
          </p:cNvSpPr>
          <p:nvPr>
            <p:ph type="sldImg"/>
          </p:nvPr>
        </p:nvSpPr>
        <p:spPr>
          <a:ln/>
        </p:spPr>
      </p:sp>
      <p:sp>
        <p:nvSpPr>
          <p:cNvPr id="136195" name="Rectangle 3"/>
          <p:cNvSpPr>
            <a:spLocks noGrp="1" noChangeArrowheads="1"/>
          </p:cNvSpPr>
          <p:nvPr>
            <p:ph type="body" idx="1"/>
          </p:nvPr>
        </p:nvSpPr>
        <p:spPr/>
        <p:txBody>
          <a:bodyPr/>
          <a:lstStyle/>
          <a:p>
            <a:r>
              <a:rPr lang="en-US" dirty="0"/>
              <a:t>Notes  </a:t>
            </a:r>
            <a:r>
              <a:rPr lang="en-US" dirty="0">
                <a:solidFill>
                  <a:srgbClr val="000000"/>
                </a:solidFill>
              </a:rPr>
              <a:t>Slide Courtesy of Quality Management: Creating and Sustaining Organizational Effectiveness, 2e Donna C. S. Summers</a:t>
            </a:r>
          </a:p>
          <a:p>
            <a:r>
              <a:rPr lang="en-US" dirty="0">
                <a:solidFill>
                  <a:srgbClr val="000000"/>
                </a:solidFill>
              </a:rPr>
              <a:t>Copyright ©2009 by Pearson Education, Inc. Upper Saddle River, New Jersey 07458 All rights reserved ~ In part…</a:t>
            </a:r>
          </a:p>
          <a:p>
            <a:endParaRPr lang="en-US" dirty="0"/>
          </a:p>
        </p:txBody>
      </p:sp>
    </p:spTree>
    <p:extLst>
      <p:ext uri="{BB962C8B-B14F-4D97-AF65-F5344CB8AC3E}">
        <p14:creationId xmlns:p14="http://schemas.microsoft.com/office/powerpoint/2010/main" val="248884079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D2CC258-C48D-44C0-AD91-ABC14A6DA700}" type="slidenum">
              <a:rPr lang="en-US"/>
              <a:pPr/>
              <a:t>25</a:t>
            </a:fld>
            <a:endParaRPr lang="en-US" dirty="0"/>
          </a:p>
        </p:txBody>
      </p:sp>
      <p:sp>
        <p:nvSpPr>
          <p:cNvPr id="140290" name="Rectangle 2"/>
          <p:cNvSpPr>
            <a:spLocks noGrp="1" noRot="1" noChangeAspect="1" noChangeArrowheads="1" noTextEdit="1"/>
          </p:cNvSpPr>
          <p:nvPr>
            <p:ph type="sldImg"/>
          </p:nvPr>
        </p:nvSpPr>
        <p:spPr>
          <a:ln/>
        </p:spPr>
      </p:sp>
      <p:sp>
        <p:nvSpPr>
          <p:cNvPr id="140291" name="Rectangle 3"/>
          <p:cNvSpPr>
            <a:spLocks noGrp="1" noChangeArrowheads="1"/>
          </p:cNvSpPr>
          <p:nvPr>
            <p:ph type="body" idx="1"/>
          </p:nvPr>
        </p:nvSpPr>
        <p:spPr/>
        <p:txBody>
          <a:bodyPr/>
          <a:lstStyle/>
          <a:p>
            <a:r>
              <a:rPr lang="en-US" dirty="0"/>
              <a:t>Notes  </a:t>
            </a:r>
            <a:r>
              <a:rPr lang="en-US" dirty="0">
                <a:solidFill>
                  <a:srgbClr val="000000"/>
                </a:solidFill>
              </a:rPr>
              <a:t>Slide Courtesy of Quality Management: Creating and Sustaining Organizational Effectiveness, 2e Donna C. S. Summers</a:t>
            </a:r>
          </a:p>
          <a:p>
            <a:r>
              <a:rPr lang="en-US" dirty="0">
                <a:solidFill>
                  <a:srgbClr val="000000"/>
                </a:solidFill>
              </a:rPr>
              <a:t>Copyright ©2009 by Pearson Education, Inc. Upper Saddle River, New Jersey 07458 All rights reserved ~ In part…</a:t>
            </a:r>
          </a:p>
          <a:p>
            <a:endParaRPr lang="en-US" dirty="0"/>
          </a:p>
        </p:txBody>
      </p:sp>
    </p:spTree>
    <p:extLst>
      <p:ext uri="{BB962C8B-B14F-4D97-AF65-F5344CB8AC3E}">
        <p14:creationId xmlns:p14="http://schemas.microsoft.com/office/powerpoint/2010/main" val="14063155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59A3099-3258-4C3E-8E75-A3050CE8D6DC}" type="slidenum">
              <a:rPr lang="en-US"/>
              <a:pPr/>
              <a:t>26</a:t>
            </a:fld>
            <a:endParaRPr lang="en-US" dirty="0"/>
          </a:p>
        </p:txBody>
      </p:sp>
      <p:sp>
        <p:nvSpPr>
          <p:cNvPr id="141314" name="Rectangle 2"/>
          <p:cNvSpPr>
            <a:spLocks noGrp="1" noRot="1" noChangeAspect="1" noChangeArrowheads="1" noTextEdit="1"/>
          </p:cNvSpPr>
          <p:nvPr>
            <p:ph type="sldImg"/>
          </p:nvPr>
        </p:nvSpPr>
        <p:spPr>
          <a:ln/>
        </p:spPr>
      </p:sp>
      <p:sp>
        <p:nvSpPr>
          <p:cNvPr id="141315" name="Rectangle 3"/>
          <p:cNvSpPr>
            <a:spLocks noGrp="1" noChangeArrowheads="1"/>
          </p:cNvSpPr>
          <p:nvPr>
            <p:ph type="body" idx="1"/>
          </p:nvPr>
        </p:nvSpPr>
        <p:spPr/>
        <p:txBody>
          <a:bodyPr/>
          <a:lstStyle/>
          <a:p>
            <a:r>
              <a:rPr lang="en-US" dirty="0"/>
              <a:t>Notes  </a:t>
            </a:r>
            <a:r>
              <a:rPr lang="en-US" dirty="0">
                <a:solidFill>
                  <a:srgbClr val="000000"/>
                </a:solidFill>
              </a:rPr>
              <a:t>Slide Courtesy of Quality Management: Creating and Sustaining Organizational Effectiveness, 2e Donna C. S. Summers</a:t>
            </a:r>
          </a:p>
          <a:p>
            <a:r>
              <a:rPr lang="en-US" dirty="0">
                <a:solidFill>
                  <a:srgbClr val="000000"/>
                </a:solidFill>
              </a:rPr>
              <a:t>Copyright ©2009 by Pearson Education, Inc. Upper Saddle River, New Jersey 07458 All rights reserved ~ In part…</a:t>
            </a:r>
          </a:p>
          <a:p>
            <a:endParaRPr lang="en-US" dirty="0"/>
          </a:p>
        </p:txBody>
      </p:sp>
    </p:spTree>
    <p:extLst>
      <p:ext uri="{BB962C8B-B14F-4D97-AF65-F5344CB8AC3E}">
        <p14:creationId xmlns:p14="http://schemas.microsoft.com/office/powerpoint/2010/main" val="330141193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B8A6AEB-D99F-4943-A0FC-F045E2F4489D}" type="slidenum">
              <a:rPr lang="en-US"/>
              <a:pPr/>
              <a:t>27</a:t>
            </a:fld>
            <a:endParaRPr lang="en-US" dirty="0"/>
          </a:p>
        </p:txBody>
      </p:sp>
      <p:sp>
        <p:nvSpPr>
          <p:cNvPr id="144386" name="Rectangle 2"/>
          <p:cNvSpPr>
            <a:spLocks noGrp="1" noRot="1" noChangeAspect="1" noChangeArrowheads="1" noTextEdit="1"/>
          </p:cNvSpPr>
          <p:nvPr>
            <p:ph type="sldImg"/>
          </p:nvPr>
        </p:nvSpPr>
        <p:spPr>
          <a:ln/>
        </p:spPr>
      </p:sp>
      <p:sp>
        <p:nvSpPr>
          <p:cNvPr id="144387" name="Rectangle 3"/>
          <p:cNvSpPr>
            <a:spLocks noGrp="1" noChangeArrowheads="1"/>
          </p:cNvSpPr>
          <p:nvPr>
            <p:ph type="body" idx="1"/>
          </p:nvPr>
        </p:nvSpPr>
        <p:spPr/>
        <p:txBody>
          <a:bodyPr/>
          <a:lstStyle/>
          <a:p>
            <a:r>
              <a:rPr lang="en-US" dirty="0"/>
              <a:t>Notes  </a:t>
            </a:r>
            <a:r>
              <a:rPr lang="en-US" dirty="0">
                <a:solidFill>
                  <a:srgbClr val="000000"/>
                </a:solidFill>
              </a:rPr>
              <a:t>Slide Courtesy of Quality Management: Creating and Sustaining Organizational Effectiveness, 2e Donna C. S. Summers</a:t>
            </a:r>
          </a:p>
          <a:p>
            <a:r>
              <a:rPr lang="en-US" dirty="0">
                <a:solidFill>
                  <a:srgbClr val="000000"/>
                </a:solidFill>
              </a:rPr>
              <a:t>Copyright ©2009 by Pearson Education, Inc. Upper Saddle River, New Jersey 07458 All rights reserved ~ In part…</a:t>
            </a:r>
          </a:p>
          <a:p>
            <a:endParaRPr lang="en-US" dirty="0"/>
          </a:p>
        </p:txBody>
      </p:sp>
    </p:spTree>
    <p:extLst>
      <p:ext uri="{BB962C8B-B14F-4D97-AF65-F5344CB8AC3E}">
        <p14:creationId xmlns:p14="http://schemas.microsoft.com/office/powerpoint/2010/main" val="37608304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C8388C-F5F0-4736-B2F4-31E6123F1DEA}" type="slidenum">
              <a:rPr lang="en-US"/>
              <a:pPr/>
              <a:t>28</a:t>
            </a:fld>
            <a:endParaRPr lang="en-US" dirty="0"/>
          </a:p>
        </p:txBody>
      </p:sp>
      <p:sp>
        <p:nvSpPr>
          <p:cNvPr id="145410" name="Rectangle 2"/>
          <p:cNvSpPr>
            <a:spLocks noGrp="1" noRot="1" noChangeAspect="1" noChangeArrowheads="1" noTextEdit="1"/>
          </p:cNvSpPr>
          <p:nvPr>
            <p:ph type="sldImg"/>
          </p:nvPr>
        </p:nvSpPr>
        <p:spPr>
          <a:ln/>
        </p:spPr>
      </p:sp>
      <p:sp>
        <p:nvSpPr>
          <p:cNvPr id="145411" name="Rectangle 3"/>
          <p:cNvSpPr>
            <a:spLocks noGrp="1" noChangeArrowheads="1"/>
          </p:cNvSpPr>
          <p:nvPr>
            <p:ph type="body" idx="1"/>
          </p:nvPr>
        </p:nvSpPr>
        <p:spPr/>
        <p:txBody>
          <a:bodyPr/>
          <a:lstStyle/>
          <a:p>
            <a:r>
              <a:rPr lang="en-US" dirty="0"/>
              <a:t>Notes  </a:t>
            </a:r>
            <a:r>
              <a:rPr lang="en-US" dirty="0">
                <a:solidFill>
                  <a:srgbClr val="000000"/>
                </a:solidFill>
              </a:rPr>
              <a:t>Slide Courtesy of Quality Management: Creating and Sustaining Organizational Effectiveness, 2e Donna C. S. Summers</a:t>
            </a:r>
          </a:p>
          <a:p>
            <a:r>
              <a:rPr lang="en-US" dirty="0">
                <a:solidFill>
                  <a:srgbClr val="000000"/>
                </a:solidFill>
              </a:rPr>
              <a:t>Copyright ©2009 by Pearson Education, Inc. Upper Saddle River, New Jersey 07458 All rights reserved ~ In part…</a:t>
            </a:r>
          </a:p>
          <a:p>
            <a:endParaRPr lang="en-US" dirty="0"/>
          </a:p>
        </p:txBody>
      </p:sp>
    </p:spTree>
    <p:extLst>
      <p:ext uri="{BB962C8B-B14F-4D97-AF65-F5344CB8AC3E}">
        <p14:creationId xmlns:p14="http://schemas.microsoft.com/office/powerpoint/2010/main" val="93274316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B62659-C1A5-4BE4-82CB-F4551A716013}" type="slidenum">
              <a:rPr lang="en-US"/>
              <a:pPr/>
              <a:t>29</a:t>
            </a:fld>
            <a:endParaRPr lang="en-US" dirty="0"/>
          </a:p>
        </p:txBody>
      </p:sp>
      <p:sp>
        <p:nvSpPr>
          <p:cNvPr id="147458" name="Rectangle 2"/>
          <p:cNvSpPr>
            <a:spLocks noGrp="1" noRot="1" noChangeAspect="1" noChangeArrowheads="1" noTextEdit="1"/>
          </p:cNvSpPr>
          <p:nvPr>
            <p:ph type="sldImg"/>
          </p:nvPr>
        </p:nvSpPr>
        <p:spPr>
          <a:ln/>
        </p:spPr>
      </p:sp>
      <p:sp>
        <p:nvSpPr>
          <p:cNvPr id="147459" name="Rectangle 3"/>
          <p:cNvSpPr>
            <a:spLocks noGrp="1" noChangeArrowheads="1"/>
          </p:cNvSpPr>
          <p:nvPr>
            <p:ph type="body" idx="1"/>
          </p:nvPr>
        </p:nvSpPr>
        <p:spPr/>
        <p:txBody>
          <a:bodyPr/>
          <a:lstStyle/>
          <a:p>
            <a:r>
              <a:rPr lang="en-US" dirty="0"/>
              <a:t>Notes  </a:t>
            </a:r>
            <a:r>
              <a:rPr lang="en-US" dirty="0">
                <a:solidFill>
                  <a:srgbClr val="000000"/>
                </a:solidFill>
              </a:rPr>
              <a:t>Slide Courtesy of Quality Management: Creating and Sustaining Organizational Effectiveness, 2e Donna C. S. Summers</a:t>
            </a:r>
          </a:p>
          <a:p>
            <a:r>
              <a:rPr lang="en-US" dirty="0">
                <a:solidFill>
                  <a:srgbClr val="000000"/>
                </a:solidFill>
              </a:rPr>
              <a:t>Copyright ©2009 by Pearson Education, Inc. Upper Saddle River, New Jersey 07458 All rights reserved ~ In part…</a:t>
            </a:r>
          </a:p>
          <a:p>
            <a:endParaRPr lang="en-US" dirty="0"/>
          </a:p>
        </p:txBody>
      </p:sp>
    </p:spTree>
    <p:extLst>
      <p:ext uri="{BB962C8B-B14F-4D97-AF65-F5344CB8AC3E}">
        <p14:creationId xmlns:p14="http://schemas.microsoft.com/office/powerpoint/2010/main" val="144914521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2EF85A7-6392-4ABD-B3E3-1C1256AE69E6}" type="slidenum">
              <a:rPr lang="en-US"/>
              <a:pPr/>
              <a:t>30</a:t>
            </a:fld>
            <a:endParaRPr lang="en-US" dirty="0"/>
          </a:p>
        </p:txBody>
      </p:sp>
      <p:sp>
        <p:nvSpPr>
          <p:cNvPr id="164866" name="Rectangle 2"/>
          <p:cNvSpPr>
            <a:spLocks noGrp="1" noRot="1" noChangeAspect="1" noChangeArrowheads="1" noTextEdit="1"/>
          </p:cNvSpPr>
          <p:nvPr>
            <p:ph type="sldImg"/>
          </p:nvPr>
        </p:nvSpPr>
        <p:spPr>
          <a:xfrm>
            <a:off x="992188" y="768350"/>
            <a:ext cx="5114925" cy="3836988"/>
          </a:xfrm>
          <a:ln/>
        </p:spPr>
      </p:sp>
      <p:sp>
        <p:nvSpPr>
          <p:cNvPr id="164867" name="Rectangle 3"/>
          <p:cNvSpPr>
            <a:spLocks noGrp="1" noChangeArrowheads="1"/>
          </p:cNvSpPr>
          <p:nvPr>
            <p:ph type="body" idx="1"/>
          </p:nvPr>
        </p:nvSpPr>
        <p:spPr>
          <a:xfrm>
            <a:off x="709613" y="4860925"/>
            <a:ext cx="5680075" cy="4605338"/>
          </a:xfrm>
        </p:spPr>
        <p:txBody>
          <a:bodyPr/>
          <a:lstStyle/>
          <a:p>
            <a:r>
              <a:rPr lang="en-US" dirty="0"/>
              <a:t>Notes</a:t>
            </a:r>
          </a:p>
        </p:txBody>
      </p:sp>
    </p:spTree>
    <p:extLst>
      <p:ext uri="{BB962C8B-B14F-4D97-AF65-F5344CB8AC3E}">
        <p14:creationId xmlns:p14="http://schemas.microsoft.com/office/powerpoint/2010/main" val="247337314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FCC770F-8101-4C6E-BE57-6F1A5AF45C71}" type="slidenum">
              <a:rPr lang="en-US"/>
              <a:pPr/>
              <a:t>31</a:t>
            </a:fld>
            <a:endParaRPr lang="en-US" dirty="0"/>
          </a:p>
        </p:txBody>
      </p:sp>
      <p:sp>
        <p:nvSpPr>
          <p:cNvPr id="148482" name="Rectangle 2"/>
          <p:cNvSpPr>
            <a:spLocks noGrp="1" noRot="1" noChangeAspect="1" noChangeArrowheads="1" noTextEdit="1"/>
          </p:cNvSpPr>
          <p:nvPr>
            <p:ph type="sldImg"/>
          </p:nvPr>
        </p:nvSpPr>
        <p:spPr>
          <a:ln/>
        </p:spPr>
      </p:sp>
      <p:sp>
        <p:nvSpPr>
          <p:cNvPr id="148483" name="Rectangle 3"/>
          <p:cNvSpPr>
            <a:spLocks noGrp="1" noChangeArrowheads="1"/>
          </p:cNvSpPr>
          <p:nvPr>
            <p:ph type="body" idx="1"/>
          </p:nvPr>
        </p:nvSpPr>
        <p:spPr/>
        <p:txBody>
          <a:bodyPr/>
          <a:lstStyle/>
          <a:p>
            <a:r>
              <a:rPr lang="en-US" dirty="0"/>
              <a:t>Notes  </a:t>
            </a:r>
            <a:r>
              <a:rPr lang="en-US" dirty="0">
                <a:solidFill>
                  <a:srgbClr val="000000"/>
                </a:solidFill>
              </a:rPr>
              <a:t>Slide Courtesy of Quality Management: Creating and Sustaining Organizational Effectiveness, 2e Donna C. S. Summers</a:t>
            </a:r>
          </a:p>
          <a:p>
            <a:r>
              <a:rPr lang="en-US" dirty="0">
                <a:solidFill>
                  <a:srgbClr val="000000"/>
                </a:solidFill>
              </a:rPr>
              <a:t>Copyright ©2009 by Pearson Education, Inc. Upper Saddle River, New Jersey 07458 All rights reserved ~ In part…</a:t>
            </a:r>
          </a:p>
          <a:p>
            <a:endParaRPr lang="en-US" dirty="0"/>
          </a:p>
        </p:txBody>
      </p:sp>
    </p:spTree>
    <p:extLst>
      <p:ext uri="{BB962C8B-B14F-4D97-AF65-F5344CB8AC3E}">
        <p14:creationId xmlns:p14="http://schemas.microsoft.com/office/powerpoint/2010/main" val="39457570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3F68274-8EBC-41E0-B2B6-2C62017E922B}" type="slidenum">
              <a:rPr lang="en-US"/>
              <a:pPr/>
              <a:t>4</a:t>
            </a:fld>
            <a:endParaRPr lang="en-US" dirty="0"/>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r>
              <a:rPr lang="en-US" dirty="0"/>
              <a:t>Notes</a:t>
            </a:r>
          </a:p>
        </p:txBody>
      </p:sp>
    </p:spTree>
    <p:extLst>
      <p:ext uri="{BB962C8B-B14F-4D97-AF65-F5344CB8AC3E}">
        <p14:creationId xmlns:p14="http://schemas.microsoft.com/office/powerpoint/2010/main" val="363304780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CF890E8-0B09-4ECF-9B9A-B959D1913438}" type="slidenum">
              <a:rPr lang="en-US"/>
              <a:pPr/>
              <a:t>32</a:t>
            </a:fld>
            <a:endParaRPr lang="en-US" dirty="0"/>
          </a:p>
        </p:txBody>
      </p:sp>
      <p:sp>
        <p:nvSpPr>
          <p:cNvPr id="149506" name="Rectangle 2"/>
          <p:cNvSpPr>
            <a:spLocks noGrp="1" noRot="1" noChangeAspect="1" noChangeArrowheads="1" noTextEdit="1"/>
          </p:cNvSpPr>
          <p:nvPr>
            <p:ph type="sldImg"/>
          </p:nvPr>
        </p:nvSpPr>
        <p:spPr>
          <a:ln/>
        </p:spPr>
      </p:sp>
      <p:sp>
        <p:nvSpPr>
          <p:cNvPr id="149507" name="Rectangle 3"/>
          <p:cNvSpPr>
            <a:spLocks noGrp="1" noChangeArrowheads="1"/>
          </p:cNvSpPr>
          <p:nvPr>
            <p:ph type="body" idx="1"/>
          </p:nvPr>
        </p:nvSpPr>
        <p:spPr/>
        <p:txBody>
          <a:bodyPr/>
          <a:lstStyle/>
          <a:p>
            <a:r>
              <a:rPr lang="en-US" dirty="0"/>
              <a:t>Notes  </a:t>
            </a:r>
            <a:r>
              <a:rPr lang="en-US" dirty="0">
                <a:solidFill>
                  <a:srgbClr val="000000"/>
                </a:solidFill>
              </a:rPr>
              <a:t>Slide Courtesy of Quality Management: Creating and Sustaining Organizational Effectiveness, 2e Donna C. S. Summers</a:t>
            </a:r>
          </a:p>
          <a:p>
            <a:r>
              <a:rPr lang="en-US" dirty="0">
                <a:solidFill>
                  <a:srgbClr val="000000"/>
                </a:solidFill>
              </a:rPr>
              <a:t>Copyright ©2009 by Pearson Education, Inc. Upper Saddle River, New Jersey 07458 All rights reserved ~ In part…</a:t>
            </a:r>
          </a:p>
          <a:p>
            <a:endParaRPr lang="en-US" dirty="0"/>
          </a:p>
        </p:txBody>
      </p:sp>
    </p:spTree>
    <p:extLst>
      <p:ext uri="{BB962C8B-B14F-4D97-AF65-F5344CB8AC3E}">
        <p14:creationId xmlns:p14="http://schemas.microsoft.com/office/powerpoint/2010/main" val="389040989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D49DDA8-B2C7-47C2-B3A0-CD99B7EF99E4}" type="slidenum">
              <a:rPr lang="en-US"/>
              <a:pPr/>
              <a:t>33</a:t>
            </a:fld>
            <a:endParaRPr lang="en-US" dirty="0"/>
          </a:p>
        </p:txBody>
      </p:sp>
      <p:sp>
        <p:nvSpPr>
          <p:cNvPr id="150530" name="Rectangle 2"/>
          <p:cNvSpPr>
            <a:spLocks noGrp="1" noRot="1" noChangeAspect="1" noChangeArrowheads="1" noTextEdit="1"/>
          </p:cNvSpPr>
          <p:nvPr>
            <p:ph type="sldImg"/>
          </p:nvPr>
        </p:nvSpPr>
        <p:spPr>
          <a:ln/>
        </p:spPr>
      </p:sp>
      <p:sp>
        <p:nvSpPr>
          <p:cNvPr id="150531" name="Rectangle 3"/>
          <p:cNvSpPr>
            <a:spLocks noGrp="1" noChangeArrowheads="1"/>
          </p:cNvSpPr>
          <p:nvPr>
            <p:ph type="body" idx="1"/>
          </p:nvPr>
        </p:nvSpPr>
        <p:spPr/>
        <p:txBody>
          <a:bodyPr/>
          <a:lstStyle/>
          <a:p>
            <a:r>
              <a:rPr lang="en-US" dirty="0"/>
              <a:t>Notes  </a:t>
            </a:r>
            <a:r>
              <a:rPr lang="en-US" dirty="0">
                <a:solidFill>
                  <a:srgbClr val="000000"/>
                </a:solidFill>
              </a:rPr>
              <a:t>Slide Courtesy of Quality Management: Creating and Sustaining Organizational Effectiveness, 2e Donna C. S. Summers</a:t>
            </a:r>
          </a:p>
          <a:p>
            <a:r>
              <a:rPr lang="en-US" dirty="0">
                <a:solidFill>
                  <a:srgbClr val="000000"/>
                </a:solidFill>
              </a:rPr>
              <a:t>Copyright ©2009 by Pearson Education, Inc. Upper Saddle River, New Jersey 07458 All rights reserved ~ In part…</a:t>
            </a:r>
          </a:p>
          <a:p>
            <a:endParaRPr lang="en-US" dirty="0"/>
          </a:p>
        </p:txBody>
      </p:sp>
    </p:spTree>
    <p:extLst>
      <p:ext uri="{BB962C8B-B14F-4D97-AF65-F5344CB8AC3E}">
        <p14:creationId xmlns:p14="http://schemas.microsoft.com/office/powerpoint/2010/main" val="17532306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8915D36-AE3E-420B-89B1-35D34589AB70}" type="slidenum">
              <a:rPr lang="en-US"/>
              <a:pPr/>
              <a:t>34</a:t>
            </a:fld>
            <a:endParaRPr lang="en-US" dirty="0"/>
          </a:p>
        </p:txBody>
      </p:sp>
      <p:sp>
        <p:nvSpPr>
          <p:cNvPr id="137218" name="Rectangle 2"/>
          <p:cNvSpPr>
            <a:spLocks noGrp="1" noRot="1" noChangeAspect="1" noChangeArrowheads="1" noTextEdit="1"/>
          </p:cNvSpPr>
          <p:nvPr>
            <p:ph type="sldImg"/>
          </p:nvPr>
        </p:nvSpPr>
        <p:spPr>
          <a:ln/>
        </p:spPr>
      </p:sp>
      <p:sp>
        <p:nvSpPr>
          <p:cNvPr id="137219" name="Rectangle 3"/>
          <p:cNvSpPr>
            <a:spLocks noGrp="1" noChangeArrowheads="1"/>
          </p:cNvSpPr>
          <p:nvPr>
            <p:ph type="body" idx="1"/>
          </p:nvPr>
        </p:nvSpPr>
        <p:spPr/>
        <p:txBody>
          <a:bodyPr/>
          <a:lstStyle/>
          <a:p>
            <a:r>
              <a:rPr lang="en-US" dirty="0"/>
              <a:t>Notes  </a:t>
            </a:r>
            <a:r>
              <a:rPr lang="en-US" dirty="0">
                <a:solidFill>
                  <a:srgbClr val="000000"/>
                </a:solidFill>
              </a:rPr>
              <a:t>Slide Courtesy of Quality Management: Creating and Sustaining Organizational Effectiveness, 2e Donna C. S. Summers</a:t>
            </a:r>
          </a:p>
          <a:p>
            <a:r>
              <a:rPr lang="en-US" dirty="0">
                <a:solidFill>
                  <a:srgbClr val="000000"/>
                </a:solidFill>
              </a:rPr>
              <a:t>Copyright ©2009 by Pearson Education, Inc. Upper Saddle River, New Jersey 07458 All rights reserved ~ In part…</a:t>
            </a:r>
          </a:p>
          <a:p>
            <a:endParaRPr lang="en-US" dirty="0"/>
          </a:p>
        </p:txBody>
      </p:sp>
    </p:spTree>
    <p:extLst>
      <p:ext uri="{BB962C8B-B14F-4D97-AF65-F5344CB8AC3E}">
        <p14:creationId xmlns:p14="http://schemas.microsoft.com/office/powerpoint/2010/main" val="214453590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0FACB29-35CD-451F-A113-2C7D1A9270CA}" type="slidenum">
              <a:rPr lang="en-US"/>
              <a:pPr/>
              <a:t>35</a:t>
            </a:fld>
            <a:endParaRPr lang="en-US" dirty="0"/>
          </a:p>
        </p:txBody>
      </p:sp>
      <p:sp>
        <p:nvSpPr>
          <p:cNvPr id="152578" name="Rectangle 2"/>
          <p:cNvSpPr>
            <a:spLocks noGrp="1" noRot="1" noChangeAspect="1" noChangeArrowheads="1" noTextEdit="1"/>
          </p:cNvSpPr>
          <p:nvPr>
            <p:ph type="sldImg"/>
          </p:nvPr>
        </p:nvSpPr>
        <p:spPr>
          <a:xfrm>
            <a:off x="992188" y="768350"/>
            <a:ext cx="5114925" cy="3836988"/>
          </a:xfrm>
          <a:ln/>
        </p:spPr>
      </p:sp>
      <p:sp>
        <p:nvSpPr>
          <p:cNvPr id="152579" name="Rectangle 3"/>
          <p:cNvSpPr>
            <a:spLocks noGrp="1" noChangeArrowheads="1"/>
          </p:cNvSpPr>
          <p:nvPr>
            <p:ph type="body" idx="1"/>
          </p:nvPr>
        </p:nvSpPr>
        <p:spPr>
          <a:xfrm>
            <a:off x="709613" y="4860925"/>
            <a:ext cx="5680075" cy="4605338"/>
          </a:xfrm>
        </p:spPr>
        <p:txBody>
          <a:bodyPr/>
          <a:lstStyle/>
          <a:p>
            <a:r>
              <a:rPr lang="en-US" dirty="0"/>
              <a:t>Notes</a:t>
            </a:r>
          </a:p>
        </p:txBody>
      </p:sp>
    </p:spTree>
    <p:extLst>
      <p:ext uri="{BB962C8B-B14F-4D97-AF65-F5344CB8AC3E}">
        <p14:creationId xmlns:p14="http://schemas.microsoft.com/office/powerpoint/2010/main" val="41003828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3F5DD0E-9E32-476E-9E47-8F2F4B8B84F4}" type="slidenum">
              <a:rPr lang="en-US"/>
              <a:pPr/>
              <a:t>36</a:t>
            </a:fld>
            <a:endParaRPr lang="en-US" dirty="0"/>
          </a:p>
        </p:txBody>
      </p:sp>
      <p:sp>
        <p:nvSpPr>
          <p:cNvPr id="154626" name="Rectangle 2"/>
          <p:cNvSpPr>
            <a:spLocks noGrp="1" noRot="1" noChangeAspect="1" noChangeArrowheads="1" noTextEdit="1"/>
          </p:cNvSpPr>
          <p:nvPr>
            <p:ph type="sldImg"/>
          </p:nvPr>
        </p:nvSpPr>
        <p:spPr>
          <a:xfrm>
            <a:off x="992188" y="768350"/>
            <a:ext cx="5114925" cy="3836988"/>
          </a:xfrm>
          <a:ln/>
        </p:spPr>
      </p:sp>
      <p:sp>
        <p:nvSpPr>
          <p:cNvPr id="154627" name="Rectangle 3"/>
          <p:cNvSpPr>
            <a:spLocks noGrp="1" noChangeArrowheads="1"/>
          </p:cNvSpPr>
          <p:nvPr>
            <p:ph type="body" idx="1"/>
          </p:nvPr>
        </p:nvSpPr>
        <p:spPr>
          <a:xfrm>
            <a:off x="709613" y="4860925"/>
            <a:ext cx="5680075" cy="4605338"/>
          </a:xfrm>
        </p:spPr>
        <p:txBody>
          <a:bodyPr/>
          <a:lstStyle/>
          <a:p>
            <a:r>
              <a:rPr lang="en-US" dirty="0"/>
              <a:t>Notes</a:t>
            </a:r>
          </a:p>
        </p:txBody>
      </p:sp>
    </p:spTree>
    <p:extLst>
      <p:ext uri="{BB962C8B-B14F-4D97-AF65-F5344CB8AC3E}">
        <p14:creationId xmlns:p14="http://schemas.microsoft.com/office/powerpoint/2010/main" val="191663823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AD5BE36-0BE3-43FB-A480-F82AA7D05849}" type="slidenum">
              <a:rPr lang="en-US"/>
              <a:pPr/>
              <a:t>37</a:t>
            </a:fld>
            <a:endParaRPr lang="en-US" dirty="0"/>
          </a:p>
        </p:txBody>
      </p:sp>
      <p:sp>
        <p:nvSpPr>
          <p:cNvPr id="156674" name="Rectangle 2"/>
          <p:cNvSpPr>
            <a:spLocks noGrp="1" noRot="1" noChangeAspect="1" noChangeArrowheads="1" noTextEdit="1"/>
          </p:cNvSpPr>
          <p:nvPr>
            <p:ph type="sldImg"/>
          </p:nvPr>
        </p:nvSpPr>
        <p:spPr>
          <a:xfrm>
            <a:off x="992188" y="768350"/>
            <a:ext cx="5114925" cy="3836988"/>
          </a:xfrm>
          <a:ln/>
        </p:spPr>
      </p:sp>
      <p:sp>
        <p:nvSpPr>
          <p:cNvPr id="156675" name="Rectangle 3"/>
          <p:cNvSpPr>
            <a:spLocks noGrp="1" noChangeArrowheads="1"/>
          </p:cNvSpPr>
          <p:nvPr>
            <p:ph type="body" idx="1"/>
          </p:nvPr>
        </p:nvSpPr>
        <p:spPr>
          <a:xfrm>
            <a:off x="709613" y="4860925"/>
            <a:ext cx="5680075" cy="4605338"/>
          </a:xfrm>
        </p:spPr>
        <p:txBody>
          <a:bodyPr/>
          <a:lstStyle/>
          <a:p>
            <a:r>
              <a:rPr lang="en-US" dirty="0"/>
              <a:t>Notes</a:t>
            </a:r>
          </a:p>
        </p:txBody>
      </p:sp>
    </p:spTree>
    <p:extLst>
      <p:ext uri="{BB962C8B-B14F-4D97-AF65-F5344CB8AC3E}">
        <p14:creationId xmlns:p14="http://schemas.microsoft.com/office/powerpoint/2010/main" val="122265788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CA45D63-DA6C-4F86-8348-DB62B3090D89}" type="slidenum">
              <a:rPr lang="en-US"/>
              <a:pPr/>
              <a:t>38</a:t>
            </a:fld>
            <a:endParaRPr lang="en-US" dirty="0"/>
          </a:p>
        </p:txBody>
      </p:sp>
      <p:sp>
        <p:nvSpPr>
          <p:cNvPr id="158722" name="Rectangle 2"/>
          <p:cNvSpPr>
            <a:spLocks noGrp="1" noRot="1" noChangeAspect="1" noChangeArrowheads="1" noTextEdit="1"/>
          </p:cNvSpPr>
          <p:nvPr>
            <p:ph type="sldImg"/>
          </p:nvPr>
        </p:nvSpPr>
        <p:spPr>
          <a:xfrm>
            <a:off x="992188" y="768350"/>
            <a:ext cx="5114925" cy="3836988"/>
          </a:xfrm>
          <a:ln/>
        </p:spPr>
      </p:sp>
      <p:sp>
        <p:nvSpPr>
          <p:cNvPr id="158723" name="Rectangle 3"/>
          <p:cNvSpPr>
            <a:spLocks noGrp="1" noChangeArrowheads="1"/>
          </p:cNvSpPr>
          <p:nvPr>
            <p:ph type="body" idx="1"/>
          </p:nvPr>
        </p:nvSpPr>
        <p:spPr>
          <a:xfrm>
            <a:off x="709613" y="4860925"/>
            <a:ext cx="5680075" cy="4605338"/>
          </a:xfrm>
        </p:spPr>
        <p:txBody>
          <a:bodyPr/>
          <a:lstStyle/>
          <a:p>
            <a:r>
              <a:rPr lang="en-US" dirty="0"/>
              <a:t>Notes</a:t>
            </a:r>
          </a:p>
        </p:txBody>
      </p:sp>
    </p:spTree>
    <p:extLst>
      <p:ext uri="{BB962C8B-B14F-4D97-AF65-F5344CB8AC3E}">
        <p14:creationId xmlns:p14="http://schemas.microsoft.com/office/powerpoint/2010/main" val="427432391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57F31B1-D78B-4941-8C59-AE3630E88CFA}" type="slidenum">
              <a:rPr lang="en-US"/>
              <a:pPr/>
              <a:t>39</a:t>
            </a:fld>
            <a:endParaRPr lang="en-US" dirty="0"/>
          </a:p>
        </p:txBody>
      </p:sp>
      <p:sp>
        <p:nvSpPr>
          <p:cNvPr id="162818" name="Rectangle 2"/>
          <p:cNvSpPr>
            <a:spLocks noGrp="1" noRot="1" noChangeAspect="1" noChangeArrowheads="1" noTextEdit="1"/>
          </p:cNvSpPr>
          <p:nvPr>
            <p:ph type="sldImg"/>
          </p:nvPr>
        </p:nvSpPr>
        <p:spPr>
          <a:xfrm>
            <a:off x="992188" y="768350"/>
            <a:ext cx="5114925" cy="3836988"/>
          </a:xfrm>
          <a:ln/>
        </p:spPr>
      </p:sp>
      <p:sp>
        <p:nvSpPr>
          <p:cNvPr id="162819" name="Rectangle 3"/>
          <p:cNvSpPr>
            <a:spLocks noGrp="1" noChangeArrowheads="1"/>
          </p:cNvSpPr>
          <p:nvPr>
            <p:ph type="body" idx="1"/>
          </p:nvPr>
        </p:nvSpPr>
        <p:spPr>
          <a:xfrm>
            <a:off x="709613" y="4860925"/>
            <a:ext cx="5680075" cy="4605338"/>
          </a:xfrm>
        </p:spPr>
        <p:txBody>
          <a:bodyPr/>
          <a:lstStyle/>
          <a:p>
            <a:r>
              <a:rPr lang="en-US" dirty="0"/>
              <a:t>Notes</a:t>
            </a:r>
          </a:p>
        </p:txBody>
      </p:sp>
    </p:spTree>
    <p:extLst>
      <p:ext uri="{BB962C8B-B14F-4D97-AF65-F5344CB8AC3E}">
        <p14:creationId xmlns:p14="http://schemas.microsoft.com/office/powerpoint/2010/main" val="315353947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B937AEA-46B9-47D0-A2A6-1608EDE78EE6}" type="slidenum">
              <a:rPr lang="en-US"/>
              <a:pPr/>
              <a:t>40</a:t>
            </a:fld>
            <a:endParaRPr lang="en-US" dirty="0"/>
          </a:p>
        </p:txBody>
      </p:sp>
      <p:sp>
        <p:nvSpPr>
          <p:cNvPr id="107522" name="Rectangle 2"/>
          <p:cNvSpPr>
            <a:spLocks noGrp="1" noRot="1" noChangeAspect="1" noChangeArrowheads="1" noTextEdit="1"/>
          </p:cNvSpPr>
          <p:nvPr>
            <p:ph type="sldImg"/>
          </p:nvPr>
        </p:nvSpPr>
        <p:spPr>
          <a:ln/>
        </p:spPr>
      </p:sp>
      <p:sp>
        <p:nvSpPr>
          <p:cNvPr id="107523" name="Rectangle 3"/>
          <p:cNvSpPr>
            <a:spLocks noGrp="1" noChangeArrowheads="1"/>
          </p:cNvSpPr>
          <p:nvPr>
            <p:ph type="body" idx="1"/>
          </p:nvPr>
        </p:nvSpPr>
        <p:spPr/>
        <p:txBody>
          <a:bodyPr/>
          <a:lstStyle/>
          <a:p>
            <a:r>
              <a:rPr lang="en-US" dirty="0"/>
              <a:t>Notes</a:t>
            </a:r>
          </a:p>
        </p:txBody>
      </p:sp>
    </p:spTree>
    <p:extLst>
      <p:ext uri="{BB962C8B-B14F-4D97-AF65-F5344CB8AC3E}">
        <p14:creationId xmlns:p14="http://schemas.microsoft.com/office/powerpoint/2010/main" val="202014145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011932E-9F35-4B80-B4D2-AA1555981BAE}" type="slidenum">
              <a:rPr lang="en-US"/>
              <a:pPr/>
              <a:t>41</a:t>
            </a:fld>
            <a:endParaRPr lang="en-US" dirty="0"/>
          </a:p>
        </p:txBody>
      </p:sp>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p:txBody>
          <a:bodyPr/>
          <a:lstStyle/>
          <a:p>
            <a:r>
              <a:rPr lang="en-US" dirty="0"/>
              <a:t>Notes</a:t>
            </a:r>
          </a:p>
        </p:txBody>
      </p:sp>
    </p:spTree>
    <p:extLst>
      <p:ext uri="{BB962C8B-B14F-4D97-AF65-F5344CB8AC3E}">
        <p14:creationId xmlns:p14="http://schemas.microsoft.com/office/powerpoint/2010/main" val="35484927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3F68274-8EBC-41E0-B2B6-2C62017E922B}" type="slidenum">
              <a:rPr lang="en-US"/>
              <a:pPr/>
              <a:t>5</a:t>
            </a:fld>
            <a:endParaRPr lang="en-US" dirty="0"/>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r>
              <a:rPr lang="en-US" dirty="0"/>
              <a:t>Notes</a:t>
            </a:r>
          </a:p>
        </p:txBody>
      </p:sp>
    </p:spTree>
    <p:extLst>
      <p:ext uri="{BB962C8B-B14F-4D97-AF65-F5344CB8AC3E}">
        <p14:creationId xmlns:p14="http://schemas.microsoft.com/office/powerpoint/2010/main" val="388708499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DFD6FFA-9F79-4056-88A7-2AEB0024EBD9}" type="slidenum">
              <a:rPr lang="en-US"/>
              <a:pPr/>
              <a:t>42</a:t>
            </a:fld>
            <a:endParaRPr lang="en-US" dirty="0"/>
          </a:p>
        </p:txBody>
      </p:sp>
      <p:sp>
        <p:nvSpPr>
          <p:cNvPr id="84994" name="Rectangle 2"/>
          <p:cNvSpPr>
            <a:spLocks noGrp="1" noRot="1" noChangeAspect="1" noChangeArrowheads="1" noTextEdit="1"/>
          </p:cNvSpPr>
          <p:nvPr>
            <p:ph type="sldImg"/>
          </p:nvPr>
        </p:nvSpPr>
        <p:spPr>
          <a:ln/>
        </p:spPr>
      </p:sp>
      <p:sp>
        <p:nvSpPr>
          <p:cNvPr id="84995" name="Rectangle 3"/>
          <p:cNvSpPr>
            <a:spLocks noGrp="1" noChangeArrowheads="1"/>
          </p:cNvSpPr>
          <p:nvPr>
            <p:ph type="body" idx="1"/>
          </p:nvPr>
        </p:nvSpPr>
        <p:spPr/>
        <p:txBody>
          <a:bodyPr/>
          <a:lstStyle/>
          <a:p>
            <a:r>
              <a:rPr lang="en-US" dirty="0"/>
              <a:t>Notes</a:t>
            </a:r>
          </a:p>
        </p:txBody>
      </p:sp>
    </p:spTree>
    <p:extLst>
      <p:ext uri="{BB962C8B-B14F-4D97-AF65-F5344CB8AC3E}">
        <p14:creationId xmlns:p14="http://schemas.microsoft.com/office/powerpoint/2010/main" val="313910772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10392C8-ADF4-4F74-B419-8DA45F65C899}" type="slidenum">
              <a:rPr lang="en-US"/>
              <a:pPr/>
              <a:t>43</a:t>
            </a:fld>
            <a:endParaRPr lang="en-US" dirty="0"/>
          </a:p>
        </p:txBody>
      </p:sp>
      <p:sp>
        <p:nvSpPr>
          <p:cNvPr id="38914" name="Rectangle 2"/>
          <p:cNvSpPr>
            <a:spLocks noGrp="1" noRot="1" noChangeAspect="1" noChangeArrowheads="1" noTextEdit="1"/>
          </p:cNvSpPr>
          <p:nvPr>
            <p:ph type="sldImg"/>
          </p:nvPr>
        </p:nvSpPr>
        <p:spPr>
          <a:ln/>
        </p:spPr>
      </p:sp>
      <p:sp>
        <p:nvSpPr>
          <p:cNvPr id="38915" name="Rectangle 3"/>
          <p:cNvSpPr>
            <a:spLocks noGrp="1" noChangeArrowheads="1"/>
          </p:cNvSpPr>
          <p:nvPr>
            <p:ph type="body" idx="1"/>
          </p:nvPr>
        </p:nvSpPr>
        <p:spPr/>
        <p:txBody>
          <a:bodyPr/>
          <a:lstStyle/>
          <a:p>
            <a:r>
              <a:rPr lang="en-US" dirty="0"/>
              <a:t>Notes</a:t>
            </a:r>
          </a:p>
        </p:txBody>
      </p:sp>
    </p:spTree>
    <p:extLst>
      <p:ext uri="{BB962C8B-B14F-4D97-AF65-F5344CB8AC3E}">
        <p14:creationId xmlns:p14="http://schemas.microsoft.com/office/powerpoint/2010/main" val="230528582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DFCA38-DD57-4347-A83D-59CEFB9F74EE}" type="slidenum">
              <a:rPr lang="en-US"/>
              <a:pPr/>
              <a:t>44</a:t>
            </a:fld>
            <a:endParaRPr lang="en-US" dirty="0"/>
          </a:p>
        </p:txBody>
      </p:sp>
      <p:sp>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p:txBody>
          <a:bodyPr/>
          <a:lstStyle/>
          <a:p>
            <a:r>
              <a:rPr lang="en-US" dirty="0"/>
              <a:t>Notes </a:t>
            </a:r>
          </a:p>
        </p:txBody>
      </p:sp>
    </p:spTree>
    <p:extLst>
      <p:ext uri="{BB962C8B-B14F-4D97-AF65-F5344CB8AC3E}">
        <p14:creationId xmlns:p14="http://schemas.microsoft.com/office/powerpoint/2010/main" val="363378909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2F70AC2-B4FD-4BC2-8D76-0884A9731687}" type="slidenum">
              <a:rPr lang="en-US"/>
              <a:pPr/>
              <a:t>45</a:t>
            </a:fld>
            <a:endParaRPr lang="en-US" dirty="0"/>
          </a:p>
        </p:txBody>
      </p:sp>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p:txBody>
          <a:bodyPr/>
          <a:lstStyle/>
          <a:p>
            <a:r>
              <a:rPr lang="en-US" dirty="0"/>
              <a:t>Notes </a:t>
            </a:r>
          </a:p>
        </p:txBody>
      </p:sp>
    </p:spTree>
    <p:extLst>
      <p:ext uri="{BB962C8B-B14F-4D97-AF65-F5344CB8AC3E}">
        <p14:creationId xmlns:p14="http://schemas.microsoft.com/office/powerpoint/2010/main" val="62896149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2FC2650-4864-4B83-AF10-19760A0A3869}" type="slidenum">
              <a:rPr lang="en-US"/>
              <a:pPr/>
              <a:t>46</a:t>
            </a:fld>
            <a:endParaRPr lang="en-US" dirty="0"/>
          </a:p>
        </p:txBody>
      </p:sp>
      <p:sp>
        <p:nvSpPr>
          <p:cNvPr id="60418" name="Rectangle 2"/>
          <p:cNvSpPr>
            <a:spLocks noGrp="1" noRot="1" noChangeAspect="1" noChangeArrowheads="1" noTextEdit="1"/>
          </p:cNvSpPr>
          <p:nvPr>
            <p:ph type="sldImg"/>
          </p:nvPr>
        </p:nvSpPr>
        <p:spPr>
          <a:ln/>
        </p:spPr>
      </p:sp>
      <p:sp>
        <p:nvSpPr>
          <p:cNvPr id="60419" name="Rectangle 3"/>
          <p:cNvSpPr>
            <a:spLocks noGrp="1" noChangeArrowheads="1"/>
          </p:cNvSpPr>
          <p:nvPr>
            <p:ph type="body" idx="1"/>
          </p:nvPr>
        </p:nvSpPr>
        <p:spPr/>
        <p:txBody>
          <a:bodyPr/>
          <a:lstStyle/>
          <a:p>
            <a:r>
              <a:rPr lang="en-US" dirty="0"/>
              <a:t>Notes</a:t>
            </a:r>
          </a:p>
        </p:txBody>
      </p:sp>
    </p:spTree>
    <p:extLst>
      <p:ext uri="{BB962C8B-B14F-4D97-AF65-F5344CB8AC3E}">
        <p14:creationId xmlns:p14="http://schemas.microsoft.com/office/powerpoint/2010/main" val="417185412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E334131-5A5C-42B5-A93C-822EE0F81AE3}" type="slidenum">
              <a:rPr lang="en-US"/>
              <a:pPr/>
              <a:t>47</a:t>
            </a:fld>
            <a:endParaRPr lang="en-US" dirty="0"/>
          </a:p>
        </p:txBody>
      </p:sp>
      <p:sp>
        <p:nvSpPr>
          <p:cNvPr id="40962" name="Rectangle 2"/>
          <p:cNvSpPr>
            <a:spLocks noGrp="1" noRot="1" noChangeAspect="1" noChangeArrowheads="1" noTextEdit="1"/>
          </p:cNvSpPr>
          <p:nvPr>
            <p:ph type="sldImg"/>
          </p:nvPr>
        </p:nvSpPr>
        <p:spPr>
          <a:ln/>
        </p:spPr>
      </p:sp>
      <p:sp>
        <p:nvSpPr>
          <p:cNvPr id="40963" name="Rectangle 3"/>
          <p:cNvSpPr>
            <a:spLocks noGrp="1" noChangeArrowheads="1"/>
          </p:cNvSpPr>
          <p:nvPr>
            <p:ph type="body" idx="1"/>
          </p:nvPr>
        </p:nvSpPr>
        <p:spPr/>
        <p:txBody>
          <a:bodyPr/>
          <a:lstStyle/>
          <a:p>
            <a:r>
              <a:rPr lang="en-US" dirty="0"/>
              <a:t>Notes</a:t>
            </a:r>
          </a:p>
        </p:txBody>
      </p:sp>
    </p:spTree>
    <p:extLst>
      <p:ext uri="{BB962C8B-B14F-4D97-AF65-F5344CB8AC3E}">
        <p14:creationId xmlns:p14="http://schemas.microsoft.com/office/powerpoint/2010/main" val="190794347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5CDFB6E-177C-48CF-AA13-F3851CBAE26C}" type="slidenum">
              <a:rPr lang="en-US"/>
              <a:pPr/>
              <a:t>48</a:t>
            </a:fld>
            <a:endParaRPr lang="en-US" dirty="0"/>
          </a:p>
        </p:txBody>
      </p:sp>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p:txBody>
          <a:bodyPr/>
          <a:lstStyle/>
          <a:p>
            <a:r>
              <a:rPr lang="en-US" dirty="0"/>
              <a:t>Notes</a:t>
            </a:r>
          </a:p>
        </p:txBody>
      </p:sp>
    </p:spTree>
    <p:extLst>
      <p:ext uri="{BB962C8B-B14F-4D97-AF65-F5344CB8AC3E}">
        <p14:creationId xmlns:p14="http://schemas.microsoft.com/office/powerpoint/2010/main" val="293736505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7E72456-3CAB-4C12-AFA2-01A458CCDFEC}" type="slidenum">
              <a:rPr lang="en-US"/>
              <a:pPr/>
              <a:t>49</a:t>
            </a:fld>
            <a:endParaRPr lang="en-US" dirty="0"/>
          </a:p>
        </p:txBody>
      </p:sp>
      <p:sp>
        <p:nvSpPr>
          <p:cNvPr id="41986" name="Rectangle 2"/>
          <p:cNvSpPr>
            <a:spLocks noGrp="1" noRot="1" noChangeAspect="1" noChangeArrowheads="1" noTextEdit="1"/>
          </p:cNvSpPr>
          <p:nvPr>
            <p:ph type="sldImg"/>
          </p:nvPr>
        </p:nvSpPr>
        <p:spPr>
          <a:ln/>
        </p:spPr>
      </p:sp>
      <p:sp>
        <p:nvSpPr>
          <p:cNvPr id="41987" name="Rectangle 3"/>
          <p:cNvSpPr>
            <a:spLocks noGrp="1" noChangeArrowheads="1"/>
          </p:cNvSpPr>
          <p:nvPr>
            <p:ph type="body" idx="1"/>
          </p:nvPr>
        </p:nvSpPr>
        <p:spPr/>
        <p:txBody>
          <a:bodyPr/>
          <a:lstStyle/>
          <a:p>
            <a:r>
              <a:rPr lang="en-US" dirty="0"/>
              <a:t>Notes</a:t>
            </a:r>
          </a:p>
        </p:txBody>
      </p:sp>
    </p:spTree>
    <p:extLst>
      <p:ext uri="{BB962C8B-B14F-4D97-AF65-F5344CB8AC3E}">
        <p14:creationId xmlns:p14="http://schemas.microsoft.com/office/powerpoint/2010/main" val="170384064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BD29872-1D0E-46D6-8249-8CC1F1CD0F3C}" type="slidenum">
              <a:rPr lang="en-US"/>
              <a:pPr/>
              <a:t>50</a:t>
            </a:fld>
            <a:endParaRPr lang="en-US" dirty="0"/>
          </a:p>
        </p:txBody>
      </p:sp>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p:txBody>
          <a:bodyPr/>
          <a:lstStyle/>
          <a:p>
            <a:r>
              <a:rPr lang="en-US" dirty="0"/>
              <a:t>Notes </a:t>
            </a:r>
          </a:p>
        </p:txBody>
      </p:sp>
    </p:spTree>
    <p:extLst>
      <p:ext uri="{BB962C8B-B14F-4D97-AF65-F5344CB8AC3E}">
        <p14:creationId xmlns:p14="http://schemas.microsoft.com/office/powerpoint/2010/main" val="37786657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B8F5C8D-9C08-4EE6-A23C-00E24499B46D}" type="slidenum">
              <a:rPr lang="en-US"/>
              <a:pPr/>
              <a:t>51</a:t>
            </a:fld>
            <a:endParaRPr lang="en-US" dirty="0"/>
          </a:p>
        </p:txBody>
      </p:sp>
      <p:sp>
        <p:nvSpPr>
          <p:cNvPr id="112642" name="Rectangle 2"/>
          <p:cNvSpPr>
            <a:spLocks noGrp="1" noRot="1" noChangeAspect="1" noChangeArrowheads="1" noTextEdit="1"/>
          </p:cNvSpPr>
          <p:nvPr>
            <p:ph type="sldImg"/>
          </p:nvPr>
        </p:nvSpPr>
        <p:spPr>
          <a:ln/>
        </p:spPr>
      </p:sp>
      <p:sp>
        <p:nvSpPr>
          <p:cNvPr id="112643" name="Rectangle 3"/>
          <p:cNvSpPr>
            <a:spLocks noGrp="1" noChangeArrowheads="1"/>
          </p:cNvSpPr>
          <p:nvPr>
            <p:ph type="body" idx="1"/>
          </p:nvPr>
        </p:nvSpPr>
        <p:spPr/>
        <p:txBody>
          <a:bodyPr/>
          <a:lstStyle/>
          <a:p>
            <a:r>
              <a:rPr lang="en-US" dirty="0"/>
              <a:t>Notes explanations from the national weather bureau and Wikipedia a less than reliable resource!</a:t>
            </a:r>
          </a:p>
        </p:txBody>
      </p:sp>
    </p:spTree>
    <p:extLst>
      <p:ext uri="{BB962C8B-B14F-4D97-AF65-F5344CB8AC3E}">
        <p14:creationId xmlns:p14="http://schemas.microsoft.com/office/powerpoint/2010/main" val="15171100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191FA3A-8AFB-4FA7-AC43-A039318C44EA}" type="slidenum">
              <a:rPr lang="en-US"/>
              <a:pPr/>
              <a:t>6</a:t>
            </a:fld>
            <a:endParaRPr lang="en-US" dirty="0"/>
          </a:p>
        </p:txBody>
      </p:sp>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p:txBody>
          <a:bodyPr/>
          <a:lstStyle/>
          <a:p>
            <a:r>
              <a:rPr lang="en-US" dirty="0"/>
              <a:t>Notes</a:t>
            </a:r>
          </a:p>
        </p:txBody>
      </p:sp>
    </p:spTree>
    <p:extLst>
      <p:ext uri="{BB962C8B-B14F-4D97-AF65-F5344CB8AC3E}">
        <p14:creationId xmlns:p14="http://schemas.microsoft.com/office/powerpoint/2010/main" val="395290325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24EF071-4984-47FC-BC14-752B18AED9F3}" type="slidenum">
              <a:rPr lang="en-US"/>
              <a:pPr/>
              <a:t>52</a:t>
            </a:fld>
            <a:endParaRPr lang="en-US" dirty="0"/>
          </a:p>
        </p:txBody>
      </p:sp>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p:txBody>
          <a:bodyPr/>
          <a:lstStyle/>
          <a:p>
            <a:r>
              <a:rPr lang="en-US" dirty="0"/>
              <a:t>Note</a:t>
            </a:r>
          </a:p>
        </p:txBody>
      </p:sp>
    </p:spTree>
    <p:extLst>
      <p:ext uri="{BB962C8B-B14F-4D97-AF65-F5344CB8AC3E}">
        <p14:creationId xmlns:p14="http://schemas.microsoft.com/office/powerpoint/2010/main" val="104932661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1F8217D-5772-400D-926A-0A4F1EA7F9E8}" type="slidenum">
              <a:rPr lang="en-US"/>
              <a:pPr/>
              <a:t>53</a:t>
            </a:fld>
            <a:endParaRPr lang="en-US" dirty="0"/>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r>
              <a:rPr lang="en-US" dirty="0"/>
              <a:t>Notes</a:t>
            </a:r>
          </a:p>
        </p:txBody>
      </p:sp>
    </p:spTree>
    <p:extLst>
      <p:ext uri="{BB962C8B-B14F-4D97-AF65-F5344CB8AC3E}">
        <p14:creationId xmlns:p14="http://schemas.microsoft.com/office/powerpoint/2010/main" val="117062432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5352441-1CCF-4ED4-A464-55C01C6018E1}" type="slidenum">
              <a:rPr lang="en-US"/>
              <a:pPr/>
              <a:t>54</a:t>
            </a:fld>
            <a:endParaRPr lang="en-US" dirty="0"/>
          </a:p>
        </p:txBody>
      </p:sp>
      <p:sp>
        <p:nvSpPr>
          <p:cNvPr id="45058" name="Rectangle 2"/>
          <p:cNvSpPr>
            <a:spLocks noGrp="1" noRot="1" noChangeAspect="1" noChangeArrowheads="1" noTextEdit="1"/>
          </p:cNvSpPr>
          <p:nvPr>
            <p:ph type="sldImg"/>
          </p:nvPr>
        </p:nvSpPr>
        <p:spPr>
          <a:ln/>
        </p:spPr>
      </p:sp>
      <p:sp>
        <p:nvSpPr>
          <p:cNvPr id="45059" name="Rectangle 3"/>
          <p:cNvSpPr>
            <a:spLocks noGrp="1" noChangeArrowheads="1"/>
          </p:cNvSpPr>
          <p:nvPr>
            <p:ph type="body" idx="1"/>
          </p:nvPr>
        </p:nvSpPr>
        <p:spPr/>
        <p:txBody>
          <a:bodyPr/>
          <a:lstStyle/>
          <a:p>
            <a:r>
              <a:rPr lang="en-US" dirty="0"/>
              <a:t>Notes</a:t>
            </a:r>
          </a:p>
        </p:txBody>
      </p:sp>
    </p:spTree>
    <p:extLst>
      <p:ext uri="{BB962C8B-B14F-4D97-AF65-F5344CB8AC3E}">
        <p14:creationId xmlns:p14="http://schemas.microsoft.com/office/powerpoint/2010/main" val="315636573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D28A419-909A-451E-9722-98D6195A2E28}" type="slidenum">
              <a:rPr lang="en-US"/>
              <a:pPr/>
              <a:t>55</a:t>
            </a:fld>
            <a:endParaRPr lang="en-US" dirty="0"/>
          </a:p>
        </p:txBody>
      </p:sp>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p:txBody>
          <a:bodyPr/>
          <a:lstStyle/>
          <a:p>
            <a:r>
              <a:rPr lang="en-US" dirty="0"/>
              <a:t>Notes</a:t>
            </a:r>
          </a:p>
        </p:txBody>
      </p:sp>
    </p:spTree>
    <p:extLst>
      <p:ext uri="{BB962C8B-B14F-4D97-AF65-F5344CB8AC3E}">
        <p14:creationId xmlns:p14="http://schemas.microsoft.com/office/powerpoint/2010/main" val="258549889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24905E5-FB15-4D02-9DB6-0D0B05E0B87A}" type="slidenum">
              <a:rPr lang="en-US"/>
              <a:pPr/>
              <a:t>56</a:t>
            </a:fld>
            <a:endParaRPr lang="en-US" dirty="0"/>
          </a:p>
        </p:txBody>
      </p:sp>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p:txBody>
          <a:bodyPr/>
          <a:lstStyle/>
          <a:p>
            <a:r>
              <a:rPr lang="en-US" dirty="0"/>
              <a:t>Notes</a:t>
            </a:r>
          </a:p>
        </p:txBody>
      </p:sp>
    </p:spTree>
    <p:extLst>
      <p:ext uri="{BB962C8B-B14F-4D97-AF65-F5344CB8AC3E}">
        <p14:creationId xmlns:p14="http://schemas.microsoft.com/office/powerpoint/2010/main" val="356160050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C97AB1-9F37-4E12-BFCE-AB7F328F0C9C}" type="slidenum">
              <a:rPr lang="en-US"/>
              <a:pPr/>
              <a:t>57</a:t>
            </a:fld>
            <a:endParaRPr lang="en-US" dirty="0"/>
          </a:p>
        </p:txBody>
      </p:sp>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p:txBody>
          <a:bodyPr/>
          <a:lstStyle/>
          <a:p>
            <a:r>
              <a:rPr lang="en-US" dirty="0"/>
              <a:t>Notes</a:t>
            </a:r>
          </a:p>
        </p:txBody>
      </p:sp>
    </p:spTree>
    <p:extLst>
      <p:ext uri="{BB962C8B-B14F-4D97-AF65-F5344CB8AC3E}">
        <p14:creationId xmlns:p14="http://schemas.microsoft.com/office/powerpoint/2010/main" val="283799396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444C26D-C968-4D91-AA4A-1F107897CB30}" type="slidenum">
              <a:rPr lang="en-US"/>
              <a:pPr/>
              <a:t>58</a:t>
            </a:fld>
            <a:endParaRPr lang="en-US" dirty="0"/>
          </a:p>
        </p:txBody>
      </p:sp>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p:txBody>
          <a:bodyPr/>
          <a:lstStyle/>
          <a:p>
            <a:r>
              <a:rPr lang="en-US" dirty="0"/>
              <a:t>Notes Actually its is very hard to fix a problem or improve a process without accomplishing alignment. What's important here is the process of identifying and stating the alignment.</a:t>
            </a:r>
          </a:p>
        </p:txBody>
      </p:sp>
    </p:spTree>
    <p:extLst>
      <p:ext uri="{BB962C8B-B14F-4D97-AF65-F5344CB8AC3E}">
        <p14:creationId xmlns:p14="http://schemas.microsoft.com/office/powerpoint/2010/main" val="3084575205"/>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1A47468-67D3-464D-97D7-4D3EC2F13A8A}" type="slidenum">
              <a:rPr lang="en-US"/>
              <a:pPr/>
              <a:t>59</a:t>
            </a:fld>
            <a:endParaRPr lang="en-US" dirty="0"/>
          </a:p>
        </p:txBody>
      </p:sp>
      <p:sp>
        <p:nvSpPr>
          <p:cNvPr id="50178" name="Rectangle 2"/>
          <p:cNvSpPr>
            <a:spLocks noGrp="1" noRot="1" noChangeAspect="1" noChangeArrowheads="1" noTextEdit="1"/>
          </p:cNvSpPr>
          <p:nvPr>
            <p:ph type="sldImg"/>
          </p:nvPr>
        </p:nvSpPr>
        <p:spPr>
          <a:ln/>
        </p:spPr>
      </p:sp>
      <p:sp>
        <p:nvSpPr>
          <p:cNvPr id="50179" name="Rectangle 3"/>
          <p:cNvSpPr>
            <a:spLocks noGrp="1" noChangeArrowheads="1"/>
          </p:cNvSpPr>
          <p:nvPr>
            <p:ph type="body" idx="1"/>
          </p:nvPr>
        </p:nvSpPr>
        <p:spPr/>
        <p:txBody>
          <a:bodyPr/>
          <a:lstStyle/>
          <a:p>
            <a:r>
              <a:rPr lang="en-US" dirty="0"/>
              <a:t>Notes</a:t>
            </a:r>
          </a:p>
        </p:txBody>
      </p:sp>
    </p:spTree>
    <p:extLst>
      <p:ext uri="{BB962C8B-B14F-4D97-AF65-F5344CB8AC3E}">
        <p14:creationId xmlns:p14="http://schemas.microsoft.com/office/powerpoint/2010/main" val="277675177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88CCA6A-E8F4-45B6-80D1-745CE194E336}" type="slidenum">
              <a:rPr lang="en-US"/>
              <a:pPr/>
              <a:t>60</a:t>
            </a:fld>
            <a:endParaRPr lang="en-US" dirty="0"/>
          </a:p>
        </p:txBody>
      </p:sp>
      <p:sp>
        <p:nvSpPr>
          <p:cNvPr id="68610" name="Rectangle 2"/>
          <p:cNvSpPr>
            <a:spLocks noGrp="1" noRot="1" noChangeAspect="1" noChangeArrowheads="1" noTextEdit="1"/>
          </p:cNvSpPr>
          <p:nvPr>
            <p:ph type="sldImg"/>
          </p:nvPr>
        </p:nvSpPr>
        <p:spPr>
          <a:ln/>
        </p:spPr>
      </p:sp>
      <p:sp>
        <p:nvSpPr>
          <p:cNvPr id="68611" name="Rectangle 3"/>
          <p:cNvSpPr>
            <a:spLocks noGrp="1" noChangeArrowheads="1"/>
          </p:cNvSpPr>
          <p:nvPr>
            <p:ph type="body" idx="1"/>
          </p:nvPr>
        </p:nvSpPr>
        <p:spPr/>
        <p:txBody>
          <a:bodyPr/>
          <a:lstStyle/>
          <a:p>
            <a:r>
              <a:rPr lang="en-US" dirty="0"/>
              <a:t>Notes</a:t>
            </a:r>
          </a:p>
        </p:txBody>
      </p:sp>
    </p:spTree>
    <p:extLst>
      <p:ext uri="{BB962C8B-B14F-4D97-AF65-F5344CB8AC3E}">
        <p14:creationId xmlns:p14="http://schemas.microsoft.com/office/powerpoint/2010/main" val="378466765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4D4C53-2010-41DA-A2CF-E6AAA942873A}" type="slidenum">
              <a:rPr lang="en-US"/>
              <a:pPr/>
              <a:t>61</a:t>
            </a:fld>
            <a:endParaRPr lang="en-US" dirty="0"/>
          </a:p>
        </p:txBody>
      </p:sp>
      <p:sp>
        <p:nvSpPr>
          <p:cNvPr id="70658" name="Rectangle 2"/>
          <p:cNvSpPr>
            <a:spLocks noGrp="1" noRot="1" noChangeAspect="1" noChangeArrowheads="1" noTextEdit="1"/>
          </p:cNvSpPr>
          <p:nvPr>
            <p:ph type="sldImg"/>
          </p:nvPr>
        </p:nvSpPr>
        <p:spPr>
          <a:ln/>
        </p:spPr>
      </p:sp>
      <p:sp>
        <p:nvSpPr>
          <p:cNvPr id="70659" name="Rectangle 3"/>
          <p:cNvSpPr>
            <a:spLocks noGrp="1" noChangeArrowheads="1"/>
          </p:cNvSpPr>
          <p:nvPr>
            <p:ph type="body" idx="1"/>
          </p:nvPr>
        </p:nvSpPr>
        <p:spPr/>
        <p:txBody>
          <a:bodyPr/>
          <a:lstStyle/>
          <a:p>
            <a:r>
              <a:rPr lang="en-US" dirty="0"/>
              <a:t>Notes</a:t>
            </a:r>
          </a:p>
        </p:txBody>
      </p:sp>
    </p:spTree>
    <p:extLst>
      <p:ext uri="{BB962C8B-B14F-4D97-AF65-F5344CB8AC3E}">
        <p14:creationId xmlns:p14="http://schemas.microsoft.com/office/powerpoint/2010/main" val="10254668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EAD64E-3FD1-44BF-882E-D762D2F81A2B}" type="slidenum">
              <a:rPr lang="en-US"/>
              <a:pPr/>
              <a:t>7</a:t>
            </a:fld>
            <a:endParaRPr lang="en-US" dirty="0"/>
          </a:p>
        </p:txBody>
      </p:sp>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p:txBody>
          <a:bodyPr/>
          <a:lstStyle/>
          <a:p>
            <a:r>
              <a:rPr lang="en-US" dirty="0"/>
              <a:t>Notes</a:t>
            </a:r>
          </a:p>
        </p:txBody>
      </p:sp>
    </p:spTree>
    <p:extLst>
      <p:ext uri="{BB962C8B-B14F-4D97-AF65-F5344CB8AC3E}">
        <p14:creationId xmlns:p14="http://schemas.microsoft.com/office/powerpoint/2010/main" val="901273967"/>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92F93C5-C484-4913-935F-2D0EC3DA36E0}" type="slidenum">
              <a:rPr lang="en-US"/>
              <a:pPr/>
              <a:t>62</a:t>
            </a:fld>
            <a:endParaRPr lang="en-US" dirty="0"/>
          </a:p>
        </p:txBody>
      </p:sp>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p:txBody>
          <a:bodyPr/>
          <a:lstStyle/>
          <a:p>
            <a:r>
              <a:rPr lang="en-US" dirty="0"/>
              <a:t>Notes</a:t>
            </a:r>
          </a:p>
        </p:txBody>
      </p:sp>
    </p:spTree>
    <p:extLst>
      <p:ext uri="{BB962C8B-B14F-4D97-AF65-F5344CB8AC3E}">
        <p14:creationId xmlns:p14="http://schemas.microsoft.com/office/powerpoint/2010/main" val="2279807759"/>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56DBBFD-2D7C-4DE2-B0E9-7BD7E769C6CF}" type="slidenum">
              <a:rPr lang="en-US"/>
              <a:pPr/>
              <a:t>63</a:t>
            </a:fld>
            <a:endParaRPr lang="en-US" dirty="0"/>
          </a:p>
        </p:txBody>
      </p:sp>
      <p:sp>
        <p:nvSpPr>
          <p:cNvPr id="72706" name="Rectangle 2"/>
          <p:cNvSpPr>
            <a:spLocks noGrp="1" noRot="1" noChangeAspect="1" noChangeArrowheads="1" noTextEdit="1"/>
          </p:cNvSpPr>
          <p:nvPr>
            <p:ph type="sldImg"/>
          </p:nvPr>
        </p:nvSpPr>
        <p:spPr>
          <a:ln/>
        </p:spPr>
      </p:sp>
      <p:sp>
        <p:nvSpPr>
          <p:cNvPr id="72707" name="Rectangle 3"/>
          <p:cNvSpPr>
            <a:spLocks noGrp="1" noChangeArrowheads="1"/>
          </p:cNvSpPr>
          <p:nvPr>
            <p:ph type="body" idx="1"/>
          </p:nvPr>
        </p:nvSpPr>
        <p:spPr/>
        <p:txBody>
          <a:bodyPr/>
          <a:lstStyle/>
          <a:p>
            <a:r>
              <a:rPr lang="en-US" dirty="0"/>
              <a:t>This usually adds to the individuals security overall and makes the establishment appreciate the worker more and treat them better!</a:t>
            </a:r>
          </a:p>
        </p:txBody>
      </p:sp>
    </p:spTree>
    <p:extLst>
      <p:ext uri="{BB962C8B-B14F-4D97-AF65-F5344CB8AC3E}">
        <p14:creationId xmlns:p14="http://schemas.microsoft.com/office/powerpoint/2010/main" val="333487898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32A5EB0-60DB-43C5-B172-E0C1BE366C0F}" type="slidenum">
              <a:rPr lang="en-US"/>
              <a:pPr/>
              <a:t>64</a:t>
            </a:fld>
            <a:endParaRPr lang="en-US" dirty="0"/>
          </a:p>
        </p:txBody>
      </p:sp>
      <p:sp>
        <p:nvSpPr>
          <p:cNvPr id="52226" name="Rectangle 2"/>
          <p:cNvSpPr>
            <a:spLocks noGrp="1" noRot="1" noChangeAspect="1" noChangeArrowheads="1" noTextEdit="1"/>
          </p:cNvSpPr>
          <p:nvPr>
            <p:ph type="sldImg"/>
          </p:nvPr>
        </p:nvSpPr>
        <p:spPr>
          <a:ln/>
        </p:spPr>
      </p:sp>
      <p:sp>
        <p:nvSpPr>
          <p:cNvPr id="52227" name="Rectangle 3"/>
          <p:cNvSpPr>
            <a:spLocks noGrp="1" noChangeArrowheads="1"/>
          </p:cNvSpPr>
          <p:nvPr>
            <p:ph type="body" idx="1"/>
          </p:nvPr>
        </p:nvSpPr>
        <p:spPr/>
        <p:txBody>
          <a:bodyPr/>
          <a:lstStyle/>
          <a:p>
            <a:r>
              <a:rPr lang="en-US" dirty="0"/>
              <a:t>Notes</a:t>
            </a:r>
          </a:p>
        </p:txBody>
      </p:sp>
    </p:spTree>
    <p:extLst>
      <p:ext uri="{BB962C8B-B14F-4D97-AF65-F5344CB8AC3E}">
        <p14:creationId xmlns:p14="http://schemas.microsoft.com/office/powerpoint/2010/main" val="3340557923"/>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61E6364-2634-41F2-B093-E1FEFFE8A7D1}" type="slidenum">
              <a:rPr lang="en-US"/>
              <a:pPr/>
              <a:t>65</a:t>
            </a:fld>
            <a:endParaRPr lang="en-US" dirty="0"/>
          </a:p>
        </p:txBody>
      </p:sp>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p:txBody>
          <a:bodyPr/>
          <a:lstStyle/>
          <a:p>
            <a:r>
              <a:rPr lang="en-US" dirty="0"/>
              <a:t>Notes</a:t>
            </a:r>
          </a:p>
        </p:txBody>
      </p:sp>
    </p:spTree>
    <p:extLst>
      <p:ext uri="{BB962C8B-B14F-4D97-AF65-F5344CB8AC3E}">
        <p14:creationId xmlns:p14="http://schemas.microsoft.com/office/powerpoint/2010/main" val="2004557474"/>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4B290AD-A654-4E06-8941-52BD520C13B1}" type="slidenum">
              <a:rPr lang="en-US"/>
              <a:pPr/>
              <a:t>66</a:t>
            </a:fld>
            <a:endParaRPr lang="en-US" dirty="0"/>
          </a:p>
        </p:txBody>
      </p:sp>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p:txBody>
          <a:bodyPr/>
          <a:lstStyle/>
          <a:p>
            <a:r>
              <a:rPr lang="en-US" dirty="0"/>
              <a:t>Notes</a:t>
            </a:r>
          </a:p>
        </p:txBody>
      </p:sp>
    </p:spTree>
    <p:extLst>
      <p:ext uri="{BB962C8B-B14F-4D97-AF65-F5344CB8AC3E}">
        <p14:creationId xmlns:p14="http://schemas.microsoft.com/office/powerpoint/2010/main" val="2122661626"/>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BD90592-A5A8-496B-AC5D-8ED085C26364}" type="slidenum">
              <a:rPr lang="en-US"/>
              <a:pPr/>
              <a:t>67</a:t>
            </a:fld>
            <a:endParaRPr lang="en-US" dirty="0"/>
          </a:p>
        </p:txBody>
      </p:sp>
      <p:sp>
        <p:nvSpPr>
          <p:cNvPr id="74754" name="Rectangle 2"/>
          <p:cNvSpPr>
            <a:spLocks noGrp="1" noRot="1" noChangeAspect="1" noChangeArrowheads="1" noTextEdit="1"/>
          </p:cNvSpPr>
          <p:nvPr>
            <p:ph type="sldImg"/>
          </p:nvPr>
        </p:nvSpPr>
        <p:spPr>
          <a:ln/>
        </p:spPr>
      </p:sp>
      <p:sp>
        <p:nvSpPr>
          <p:cNvPr id="74755" name="Rectangle 3"/>
          <p:cNvSpPr>
            <a:spLocks noGrp="1" noChangeArrowheads="1"/>
          </p:cNvSpPr>
          <p:nvPr>
            <p:ph type="body" idx="1"/>
          </p:nvPr>
        </p:nvSpPr>
        <p:spPr/>
        <p:txBody>
          <a:bodyPr/>
          <a:lstStyle/>
          <a:p>
            <a:r>
              <a:rPr lang="en-US" dirty="0"/>
              <a:t>Notes</a:t>
            </a:r>
          </a:p>
        </p:txBody>
      </p:sp>
    </p:spTree>
    <p:extLst>
      <p:ext uri="{BB962C8B-B14F-4D97-AF65-F5344CB8AC3E}">
        <p14:creationId xmlns:p14="http://schemas.microsoft.com/office/powerpoint/2010/main" val="1796393328"/>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E288E96-21B4-4B3E-8CC0-0F3F12B97B98}" type="slidenum">
              <a:rPr lang="en-US"/>
              <a:pPr/>
              <a:t>68</a:t>
            </a:fld>
            <a:endParaRPr lang="en-US" dirty="0"/>
          </a:p>
        </p:txBody>
      </p:sp>
      <p:sp>
        <p:nvSpPr>
          <p:cNvPr id="76802" name="Rectangle 2"/>
          <p:cNvSpPr>
            <a:spLocks noGrp="1" noRot="1" noChangeAspect="1" noChangeArrowheads="1" noTextEdit="1"/>
          </p:cNvSpPr>
          <p:nvPr>
            <p:ph type="sldImg"/>
          </p:nvPr>
        </p:nvSpPr>
        <p:spPr>
          <a:ln/>
        </p:spPr>
      </p:sp>
      <p:sp>
        <p:nvSpPr>
          <p:cNvPr id="76803" name="Rectangle 3"/>
          <p:cNvSpPr>
            <a:spLocks noGrp="1" noChangeArrowheads="1"/>
          </p:cNvSpPr>
          <p:nvPr>
            <p:ph type="body" idx="1"/>
          </p:nvPr>
        </p:nvSpPr>
        <p:spPr/>
        <p:txBody>
          <a:bodyPr/>
          <a:lstStyle/>
          <a:p>
            <a:r>
              <a:rPr lang="en-US" dirty="0"/>
              <a:t>Notes</a:t>
            </a:r>
          </a:p>
        </p:txBody>
      </p:sp>
    </p:spTree>
    <p:extLst>
      <p:ext uri="{BB962C8B-B14F-4D97-AF65-F5344CB8AC3E}">
        <p14:creationId xmlns:p14="http://schemas.microsoft.com/office/powerpoint/2010/main" val="1214125776"/>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4986A8B-5ADE-42D7-8727-018CC2F4DED0}" type="slidenum">
              <a:rPr lang="en-US"/>
              <a:pPr/>
              <a:t>69</a:t>
            </a:fld>
            <a:endParaRPr lang="en-US" dirty="0"/>
          </a:p>
        </p:txBody>
      </p:sp>
      <p:sp>
        <p:nvSpPr>
          <p:cNvPr id="89090" name="Rectangle 2"/>
          <p:cNvSpPr>
            <a:spLocks noGrp="1" noRot="1" noChangeAspect="1" noChangeArrowheads="1" noTextEdit="1"/>
          </p:cNvSpPr>
          <p:nvPr>
            <p:ph type="sldImg"/>
          </p:nvPr>
        </p:nvSpPr>
        <p:spPr>
          <a:xfrm>
            <a:off x="992188" y="768350"/>
            <a:ext cx="5114925" cy="3836988"/>
          </a:xfrm>
          <a:ln/>
        </p:spPr>
      </p:sp>
      <p:sp>
        <p:nvSpPr>
          <p:cNvPr id="89091" name="Rectangle 3"/>
          <p:cNvSpPr>
            <a:spLocks noGrp="1" noChangeArrowheads="1"/>
          </p:cNvSpPr>
          <p:nvPr>
            <p:ph type="body" idx="1"/>
          </p:nvPr>
        </p:nvSpPr>
        <p:spPr>
          <a:xfrm>
            <a:off x="947738" y="4860925"/>
            <a:ext cx="5203825" cy="4605338"/>
          </a:xfrm>
        </p:spPr>
        <p:txBody>
          <a:bodyPr/>
          <a:lstStyle/>
          <a:p>
            <a:r>
              <a:rPr lang="en-US" dirty="0"/>
              <a:t>Notes</a:t>
            </a:r>
          </a:p>
        </p:txBody>
      </p:sp>
    </p:spTree>
    <p:extLst>
      <p:ext uri="{BB962C8B-B14F-4D97-AF65-F5344CB8AC3E}">
        <p14:creationId xmlns:p14="http://schemas.microsoft.com/office/powerpoint/2010/main" val="1762972943"/>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175CACC-2F5E-401E-A6D5-1419D54E1A9F}" type="slidenum">
              <a:rPr lang="en-US"/>
              <a:pPr/>
              <a:t>70</a:t>
            </a:fld>
            <a:endParaRPr lang="en-US" dirty="0"/>
          </a:p>
        </p:txBody>
      </p:sp>
      <p:sp>
        <p:nvSpPr>
          <p:cNvPr id="91138" name="Rectangle 2"/>
          <p:cNvSpPr>
            <a:spLocks noGrp="1" noRot="1" noChangeAspect="1" noChangeArrowheads="1" noTextEdit="1"/>
          </p:cNvSpPr>
          <p:nvPr>
            <p:ph type="sldImg"/>
          </p:nvPr>
        </p:nvSpPr>
        <p:spPr>
          <a:xfrm>
            <a:off x="992188" y="768350"/>
            <a:ext cx="5114925" cy="3836988"/>
          </a:xfrm>
          <a:ln/>
        </p:spPr>
      </p:sp>
      <p:sp>
        <p:nvSpPr>
          <p:cNvPr id="91139" name="Rectangle 3"/>
          <p:cNvSpPr>
            <a:spLocks noGrp="1" noChangeArrowheads="1"/>
          </p:cNvSpPr>
          <p:nvPr>
            <p:ph type="body" idx="1"/>
          </p:nvPr>
        </p:nvSpPr>
        <p:spPr>
          <a:xfrm>
            <a:off x="947738" y="4860925"/>
            <a:ext cx="5203825" cy="4605338"/>
          </a:xfrm>
        </p:spPr>
        <p:txBody>
          <a:bodyPr/>
          <a:lstStyle/>
          <a:p>
            <a:r>
              <a:rPr lang="en-US" dirty="0"/>
              <a:t>Notes</a:t>
            </a:r>
          </a:p>
        </p:txBody>
      </p:sp>
    </p:spTree>
    <p:extLst>
      <p:ext uri="{BB962C8B-B14F-4D97-AF65-F5344CB8AC3E}">
        <p14:creationId xmlns:p14="http://schemas.microsoft.com/office/powerpoint/2010/main" val="908157743"/>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28CB655-6083-46C0-BF74-7C5381F1ECD9}" type="slidenum">
              <a:rPr lang="en-US"/>
              <a:pPr/>
              <a:t>71</a:t>
            </a:fld>
            <a:endParaRPr lang="en-US" dirty="0"/>
          </a:p>
        </p:txBody>
      </p:sp>
      <p:sp>
        <p:nvSpPr>
          <p:cNvPr id="95234" name="Rectangle 2"/>
          <p:cNvSpPr>
            <a:spLocks noGrp="1" noRot="1" noChangeAspect="1" noChangeArrowheads="1" noTextEdit="1"/>
          </p:cNvSpPr>
          <p:nvPr>
            <p:ph type="sldImg"/>
          </p:nvPr>
        </p:nvSpPr>
        <p:spPr>
          <a:xfrm>
            <a:off x="992188" y="768350"/>
            <a:ext cx="5114925" cy="3836988"/>
          </a:xfrm>
          <a:ln/>
        </p:spPr>
      </p:sp>
      <p:sp>
        <p:nvSpPr>
          <p:cNvPr id="95235" name="Rectangle 3"/>
          <p:cNvSpPr>
            <a:spLocks noGrp="1" noChangeArrowheads="1"/>
          </p:cNvSpPr>
          <p:nvPr>
            <p:ph type="body" idx="1"/>
          </p:nvPr>
        </p:nvSpPr>
        <p:spPr>
          <a:xfrm>
            <a:off x="947738" y="4860925"/>
            <a:ext cx="5203825" cy="4605338"/>
          </a:xfrm>
        </p:spPr>
        <p:txBody>
          <a:bodyPr/>
          <a:lstStyle/>
          <a:p>
            <a:r>
              <a:rPr lang="en-US" dirty="0"/>
              <a:t>Notes</a:t>
            </a:r>
          </a:p>
        </p:txBody>
      </p:sp>
    </p:spTree>
    <p:extLst>
      <p:ext uri="{BB962C8B-B14F-4D97-AF65-F5344CB8AC3E}">
        <p14:creationId xmlns:p14="http://schemas.microsoft.com/office/powerpoint/2010/main" val="3757243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EAD64E-3FD1-44BF-882E-D762D2F81A2B}" type="slidenum">
              <a:rPr lang="en-US"/>
              <a:pPr/>
              <a:t>8</a:t>
            </a:fld>
            <a:endParaRPr lang="en-US" dirty="0"/>
          </a:p>
        </p:txBody>
      </p:sp>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p:txBody>
          <a:bodyPr/>
          <a:lstStyle/>
          <a:p>
            <a:r>
              <a:rPr lang="en-US" dirty="0"/>
              <a:t>Notes</a:t>
            </a:r>
          </a:p>
        </p:txBody>
      </p:sp>
    </p:spTree>
    <p:extLst>
      <p:ext uri="{BB962C8B-B14F-4D97-AF65-F5344CB8AC3E}">
        <p14:creationId xmlns:p14="http://schemas.microsoft.com/office/powerpoint/2010/main" val="934409274"/>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B572FA8-3A55-445C-8FF0-87879435E2B2}" type="slidenum">
              <a:rPr lang="en-US"/>
              <a:pPr/>
              <a:t>72</a:t>
            </a:fld>
            <a:endParaRPr lang="en-US" dirty="0"/>
          </a:p>
        </p:txBody>
      </p:sp>
      <p:sp>
        <p:nvSpPr>
          <p:cNvPr id="97282" name="Rectangle 2"/>
          <p:cNvSpPr>
            <a:spLocks noGrp="1" noRot="1" noChangeAspect="1" noChangeArrowheads="1" noTextEdit="1"/>
          </p:cNvSpPr>
          <p:nvPr>
            <p:ph type="sldImg"/>
          </p:nvPr>
        </p:nvSpPr>
        <p:spPr>
          <a:xfrm>
            <a:off x="992188" y="768350"/>
            <a:ext cx="5114925" cy="3836988"/>
          </a:xfrm>
          <a:ln/>
        </p:spPr>
      </p:sp>
      <p:sp>
        <p:nvSpPr>
          <p:cNvPr id="97283" name="Rectangle 3"/>
          <p:cNvSpPr>
            <a:spLocks noGrp="1" noChangeArrowheads="1"/>
          </p:cNvSpPr>
          <p:nvPr>
            <p:ph type="body" idx="1"/>
          </p:nvPr>
        </p:nvSpPr>
        <p:spPr>
          <a:xfrm>
            <a:off x="947738" y="4860925"/>
            <a:ext cx="5203825" cy="4605338"/>
          </a:xfrm>
        </p:spPr>
        <p:txBody>
          <a:bodyPr/>
          <a:lstStyle/>
          <a:p>
            <a:r>
              <a:rPr lang="en-US" dirty="0"/>
              <a:t>Notes: </a:t>
            </a:r>
            <a:r>
              <a:rPr lang="en-US" b="1" dirty="0"/>
              <a:t>A team bring combined knowledge and experience, the appropriate  support and synergy to the table. The team can develop a proposal , which includes consensus, that will assure a greater chance of implementation.</a:t>
            </a:r>
          </a:p>
        </p:txBody>
      </p:sp>
    </p:spTree>
    <p:extLst>
      <p:ext uri="{BB962C8B-B14F-4D97-AF65-F5344CB8AC3E}">
        <p14:creationId xmlns:p14="http://schemas.microsoft.com/office/powerpoint/2010/main" val="3671127160"/>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EDCEC8B-CFBB-4FFF-A848-A8D5AF4C68B7}" type="slidenum">
              <a:rPr lang="en-US"/>
              <a:pPr/>
              <a:t>73</a:t>
            </a:fld>
            <a:endParaRPr lang="en-US" dirty="0"/>
          </a:p>
        </p:txBody>
      </p:sp>
      <p:sp>
        <p:nvSpPr>
          <p:cNvPr id="99330" name="Rectangle 2"/>
          <p:cNvSpPr>
            <a:spLocks noGrp="1" noRot="1" noChangeAspect="1" noChangeArrowheads="1" noTextEdit="1"/>
          </p:cNvSpPr>
          <p:nvPr>
            <p:ph type="sldImg"/>
          </p:nvPr>
        </p:nvSpPr>
        <p:spPr>
          <a:xfrm>
            <a:off x="992188" y="768350"/>
            <a:ext cx="5114925" cy="3836988"/>
          </a:xfrm>
          <a:ln/>
        </p:spPr>
      </p:sp>
      <p:sp>
        <p:nvSpPr>
          <p:cNvPr id="99331" name="Rectangle 3"/>
          <p:cNvSpPr>
            <a:spLocks noGrp="1" noChangeArrowheads="1"/>
          </p:cNvSpPr>
          <p:nvPr>
            <p:ph type="body" idx="1"/>
          </p:nvPr>
        </p:nvSpPr>
        <p:spPr>
          <a:xfrm>
            <a:off x="947738" y="4860925"/>
            <a:ext cx="5203825" cy="4605338"/>
          </a:xfrm>
        </p:spPr>
        <p:txBody>
          <a:bodyPr/>
          <a:lstStyle/>
          <a:p>
            <a:r>
              <a:rPr lang="en-US" dirty="0"/>
              <a:t>Notes</a:t>
            </a:r>
          </a:p>
        </p:txBody>
      </p:sp>
    </p:spTree>
    <p:extLst>
      <p:ext uri="{BB962C8B-B14F-4D97-AF65-F5344CB8AC3E}">
        <p14:creationId xmlns:p14="http://schemas.microsoft.com/office/powerpoint/2010/main" val="3485602429"/>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8345F1C-7F5D-432E-A503-56D69D75EE98}" type="slidenum">
              <a:rPr lang="en-US"/>
              <a:pPr/>
              <a:t>74</a:t>
            </a:fld>
            <a:endParaRPr lang="en-US" dirty="0"/>
          </a:p>
        </p:txBody>
      </p:sp>
      <p:sp>
        <p:nvSpPr>
          <p:cNvPr id="139266" name="Rectangle 2"/>
          <p:cNvSpPr>
            <a:spLocks noGrp="1" noRot="1" noChangeAspect="1" noChangeArrowheads="1" noTextEdit="1"/>
          </p:cNvSpPr>
          <p:nvPr>
            <p:ph type="sldImg"/>
          </p:nvPr>
        </p:nvSpPr>
        <p:spPr>
          <a:ln/>
        </p:spPr>
      </p:sp>
      <p:sp>
        <p:nvSpPr>
          <p:cNvPr id="139267" name="Rectangle 3"/>
          <p:cNvSpPr>
            <a:spLocks noGrp="1" noChangeArrowheads="1"/>
          </p:cNvSpPr>
          <p:nvPr>
            <p:ph type="body" idx="1"/>
          </p:nvPr>
        </p:nvSpPr>
        <p:spPr/>
        <p:txBody>
          <a:bodyPr/>
          <a:lstStyle/>
          <a:p>
            <a:r>
              <a:rPr lang="en-US" dirty="0"/>
              <a:t>Notes  </a:t>
            </a:r>
            <a:r>
              <a:rPr lang="en-US" dirty="0">
                <a:solidFill>
                  <a:srgbClr val="000000"/>
                </a:solidFill>
              </a:rPr>
              <a:t>Slide Courtesy of Quality Management: Creating and Sustaining Organizational Effectiveness, 2e Donna C. S. Summers</a:t>
            </a:r>
          </a:p>
          <a:p>
            <a:r>
              <a:rPr lang="en-US" dirty="0">
                <a:solidFill>
                  <a:srgbClr val="000000"/>
                </a:solidFill>
              </a:rPr>
              <a:t>Copyright ©2009 by Pearson Education, Inc. Upper Saddle River, New Jersey 07458 All rights reserved ~ In part…</a:t>
            </a:r>
          </a:p>
          <a:p>
            <a:endParaRPr lang="en-US" dirty="0"/>
          </a:p>
        </p:txBody>
      </p:sp>
    </p:spTree>
    <p:extLst>
      <p:ext uri="{BB962C8B-B14F-4D97-AF65-F5344CB8AC3E}">
        <p14:creationId xmlns:p14="http://schemas.microsoft.com/office/powerpoint/2010/main" val="2875897626"/>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4A7770C-6F37-4216-BA3D-6DECB338295C}" type="slidenum">
              <a:rPr lang="en-US"/>
              <a:pPr/>
              <a:t>75</a:t>
            </a:fld>
            <a:endParaRPr lang="en-US" dirty="0"/>
          </a:p>
        </p:txBody>
      </p:sp>
      <p:sp>
        <p:nvSpPr>
          <p:cNvPr id="165890" name="Rectangle 2"/>
          <p:cNvSpPr>
            <a:spLocks noGrp="1" noRot="1" noChangeAspect="1" noChangeArrowheads="1" noTextEdit="1"/>
          </p:cNvSpPr>
          <p:nvPr>
            <p:ph type="sldImg"/>
          </p:nvPr>
        </p:nvSpPr>
        <p:spPr>
          <a:ln/>
        </p:spPr>
      </p:sp>
      <p:sp>
        <p:nvSpPr>
          <p:cNvPr id="165891" name="Rectangle 3"/>
          <p:cNvSpPr>
            <a:spLocks noGrp="1" noChangeArrowheads="1"/>
          </p:cNvSpPr>
          <p:nvPr>
            <p:ph type="body" idx="1"/>
          </p:nvPr>
        </p:nvSpPr>
        <p:spPr/>
        <p:txBody>
          <a:bodyPr/>
          <a:lstStyle/>
          <a:p>
            <a:r>
              <a:rPr lang="en-US" dirty="0"/>
              <a:t>Notes  </a:t>
            </a:r>
            <a:r>
              <a:rPr lang="en-US" dirty="0">
                <a:solidFill>
                  <a:srgbClr val="000000"/>
                </a:solidFill>
              </a:rPr>
              <a:t>Slide Courtesy of Quality Management: Creating and Sustaining Organizational Effectiveness, 2e Donna C. S. Summers</a:t>
            </a:r>
          </a:p>
          <a:p>
            <a:r>
              <a:rPr lang="en-US" dirty="0">
                <a:solidFill>
                  <a:srgbClr val="000000"/>
                </a:solidFill>
              </a:rPr>
              <a:t>Copyright ©2009 by Pearson Education, Inc. Upper Saddle River, New Jersey 07458 All rights reserved ~ In part…</a:t>
            </a:r>
          </a:p>
        </p:txBody>
      </p:sp>
    </p:spTree>
    <p:extLst>
      <p:ext uri="{BB962C8B-B14F-4D97-AF65-F5344CB8AC3E}">
        <p14:creationId xmlns:p14="http://schemas.microsoft.com/office/powerpoint/2010/main" val="1829451136"/>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83F2D4C-0DEC-48B4-AB5C-8847A399930A}" type="slidenum">
              <a:rPr lang="en-US"/>
              <a:pPr/>
              <a:t>76</a:t>
            </a:fld>
            <a:endParaRPr lang="en-US" dirty="0"/>
          </a:p>
        </p:txBody>
      </p:sp>
      <p:sp>
        <p:nvSpPr>
          <p:cNvPr id="166914" name="Rectangle 2"/>
          <p:cNvSpPr>
            <a:spLocks noGrp="1" noRot="1" noChangeAspect="1" noChangeArrowheads="1" noTextEdit="1"/>
          </p:cNvSpPr>
          <p:nvPr>
            <p:ph type="sldImg"/>
          </p:nvPr>
        </p:nvSpPr>
        <p:spPr>
          <a:ln/>
        </p:spPr>
      </p:sp>
      <p:sp>
        <p:nvSpPr>
          <p:cNvPr id="166915" name="Rectangle 3"/>
          <p:cNvSpPr>
            <a:spLocks noGrp="1" noChangeArrowheads="1"/>
          </p:cNvSpPr>
          <p:nvPr>
            <p:ph type="body" idx="1"/>
          </p:nvPr>
        </p:nvSpPr>
        <p:spPr/>
        <p:txBody>
          <a:bodyPr/>
          <a:lstStyle/>
          <a:p>
            <a:r>
              <a:rPr lang="en-US" dirty="0"/>
              <a:t>Notes  </a:t>
            </a:r>
            <a:r>
              <a:rPr lang="en-US" dirty="0">
                <a:solidFill>
                  <a:srgbClr val="000000"/>
                </a:solidFill>
              </a:rPr>
              <a:t>Slide Courtesy of Quality Management: Creating and Sustaining Organizational Effectiveness, 2e Donna C. S. Summers</a:t>
            </a:r>
          </a:p>
          <a:p>
            <a:r>
              <a:rPr lang="en-US" dirty="0">
                <a:solidFill>
                  <a:srgbClr val="000000"/>
                </a:solidFill>
              </a:rPr>
              <a:t>Copyright ©2009 by Pearson Education, Inc. Upper Saddle River, New Jersey 07458 All rights reserved ~ In part…</a:t>
            </a:r>
          </a:p>
          <a:p>
            <a:endParaRPr lang="en-US" dirty="0"/>
          </a:p>
        </p:txBody>
      </p:sp>
    </p:spTree>
    <p:extLst>
      <p:ext uri="{BB962C8B-B14F-4D97-AF65-F5344CB8AC3E}">
        <p14:creationId xmlns:p14="http://schemas.microsoft.com/office/powerpoint/2010/main" val="2027347706"/>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0D84F7E-AB53-4B03-9039-96DFBE70595F}" type="slidenum">
              <a:rPr lang="en-US"/>
              <a:pPr/>
              <a:t>77</a:t>
            </a:fld>
            <a:endParaRPr lang="en-US" dirty="0"/>
          </a:p>
        </p:txBody>
      </p:sp>
      <p:sp>
        <p:nvSpPr>
          <p:cNvPr id="82946" name="Rectangle 2"/>
          <p:cNvSpPr>
            <a:spLocks noGrp="1" noRot="1" noChangeAspect="1" noChangeArrowheads="1" noTextEdit="1"/>
          </p:cNvSpPr>
          <p:nvPr>
            <p:ph type="sldImg"/>
          </p:nvPr>
        </p:nvSpPr>
        <p:spPr>
          <a:ln/>
        </p:spPr>
      </p:sp>
      <p:sp>
        <p:nvSpPr>
          <p:cNvPr id="82947" name="Rectangle 3"/>
          <p:cNvSpPr>
            <a:spLocks noGrp="1" noChangeArrowheads="1"/>
          </p:cNvSpPr>
          <p:nvPr>
            <p:ph type="body" idx="1"/>
          </p:nvPr>
        </p:nvSpPr>
        <p:spPr/>
        <p:txBody>
          <a:bodyPr/>
          <a:lstStyle/>
          <a:p>
            <a:r>
              <a:rPr lang="en-US" dirty="0"/>
              <a:t>Notes</a:t>
            </a:r>
          </a:p>
        </p:txBody>
      </p:sp>
    </p:spTree>
    <p:extLst>
      <p:ext uri="{BB962C8B-B14F-4D97-AF65-F5344CB8AC3E}">
        <p14:creationId xmlns:p14="http://schemas.microsoft.com/office/powerpoint/2010/main" val="271811881"/>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BDD1E14-DB97-4FCC-BF75-93EF22D0A922}" type="slidenum">
              <a:rPr lang="en-US"/>
              <a:pPr/>
              <a:t>78</a:t>
            </a:fld>
            <a:endParaRPr lang="en-US" dirty="0"/>
          </a:p>
        </p:txBody>
      </p:sp>
      <p:sp>
        <p:nvSpPr>
          <p:cNvPr id="78850" name="Rectangle 2"/>
          <p:cNvSpPr>
            <a:spLocks noGrp="1" noRot="1" noChangeAspect="1" noChangeArrowheads="1" noTextEdit="1"/>
          </p:cNvSpPr>
          <p:nvPr>
            <p:ph type="sldImg"/>
          </p:nvPr>
        </p:nvSpPr>
        <p:spPr>
          <a:ln/>
        </p:spPr>
      </p:sp>
      <p:sp>
        <p:nvSpPr>
          <p:cNvPr id="78851" name="Rectangle 3"/>
          <p:cNvSpPr>
            <a:spLocks noGrp="1" noChangeArrowheads="1"/>
          </p:cNvSpPr>
          <p:nvPr>
            <p:ph type="body" idx="1"/>
          </p:nvPr>
        </p:nvSpPr>
        <p:spPr/>
        <p:txBody>
          <a:bodyPr/>
          <a:lstStyle/>
          <a:p>
            <a:r>
              <a:rPr lang="en-US" dirty="0"/>
              <a:t>Notes</a:t>
            </a:r>
          </a:p>
        </p:txBody>
      </p:sp>
    </p:spTree>
    <p:extLst>
      <p:ext uri="{BB962C8B-B14F-4D97-AF65-F5344CB8AC3E}">
        <p14:creationId xmlns:p14="http://schemas.microsoft.com/office/powerpoint/2010/main" val="1610639555"/>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1CAB0C3-AEAD-4FCB-A0C2-E88DF3ABB7D2}" type="slidenum">
              <a:rPr lang="en-US"/>
              <a:pPr/>
              <a:t>79</a:t>
            </a:fld>
            <a:endParaRPr lang="en-US" dirty="0"/>
          </a:p>
        </p:txBody>
      </p:sp>
      <p:sp>
        <p:nvSpPr>
          <p:cNvPr id="109570" name="Rectangle 2"/>
          <p:cNvSpPr>
            <a:spLocks noGrp="1" noRot="1" noChangeAspect="1" noChangeArrowheads="1" noTextEdit="1"/>
          </p:cNvSpPr>
          <p:nvPr>
            <p:ph type="sldImg"/>
          </p:nvPr>
        </p:nvSpPr>
        <p:spPr>
          <a:ln/>
        </p:spPr>
      </p:sp>
      <p:sp>
        <p:nvSpPr>
          <p:cNvPr id="109571" name="Rectangle 3"/>
          <p:cNvSpPr>
            <a:spLocks noGrp="1" noChangeArrowheads="1"/>
          </p:cNvSpPr>
          <p:nvPr>
            <p:ph type="body" idx="1"/>
          </p:nvPr>
        </p:nvSpPr>
        <p:spPr/>
        <p:txBody>
          <a:bodyPr/>
          <a:lstStyle/>
          <a:p>
            <a:r>
              <a:rPr lang="en-US" dirty="0"/>
              <a:t>Notes</a:t>
            </a:r>
          </a:p>
        </p:txBody>
      </p:sp>
    </p:spTree>
    <p:extLst>
      <p:ext uri="{BB962C8B-B14F-4D97-AF65-F5344CB8AC3E}">
        <p14:creationId xmlns:p14="http://schemas.microsoft.com/office/powerpoint/2010/main" val="2539476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1078FD9-2A99-41C0-8C7C-9D4CB3D207DF}" type="slidenum">
              <a:rPr lang="en-US"/>
              <a:pPr/>
              <a:t>9</a:t>
            </a:fld>
            <a:endParaRPr lang="en-US" dirty="0"/>
          </a:p>
        </p:txBody>
      </p:sp>
      <p:sp>
        <p:nvSpPr>
          <p:cNvPr id="144386" name="Rectangle 2"/>
          <p:cNvSpPr>
            <a:spLocks noGrp="1" noRot="1" noChangeAspect="1" noChangeArrowheads="1" noTextEdit="1"/>
          </p:cNvSpPr>
          <p:nvPr>
            <p:ph type="sldImg"/>
          </p:nvPr>
        </p:nvSpPr>
        <p:spPr>
          <a:ln/>
        </p:spPr>
      </p:sp>
      <p:sp>
        <p:nvSpPr>
          <p:cNvPr id="144387" name="Rectangle 3"/>
          <p:cNvSpPr>
            <a:spLocks noGrp="1" noChangeArrowheads="1"/>
          </p:cNvSpPr>
          <p:nvPr>
            <p:ph type="body" idx="1"/>
          </p:nvPr>
        </p:nvSpPr>
        <p:spPr/>
        <p:txBody>
          <a:bodyPr/>
          <a:lstStyle/>
          <a:p>
            <a:r>
              <a:rPr lang="en-US" dirty="0"/>
              <a:t>Notes</a:t>
            </a:r>
          </a:p>
        </p:txBody>
      </p:sp>
    </p:spTree>
    <p:extLst>
      <p:ext uri="{BB962C8B-B14F-4D97-AF65-F5344CB8AC3E}">
        <p14:creationId xmlns:p14="http://schemas.microsoft.com/office/powerpoint/2010/main" val="14728773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C8E537F-0943-4FD0-BE93-D4B3F0822DAE}" type="slidenum">
              <a:rPr lang="en-US"/>
              <a:pPr/>
              <a:t>10</a:t>
            </a:fld>
            <a:endParaRPr lang="en-US" dirty="0"/>
          </a:p>
        </p:txBody>
      </p:sp>
      <p:sp>
        <p:nvSpPr>
          <p:cNvPr id="493570" name="Rectangle 2"/>
          <p:cNvSpPr>
            <a:spLocks noGrp="1" noRot="1" noChangeAspect="1" noChangeArrowheads="1" noTextEdit="1"/>
          </p:cNvSpPr>
          <p:nvPr>
            <p:ph type="sldImg"/>
          </p:nvPr>
        </p:nvSpPr>
        <p:spPr>
          <a:ln/>
        </p:spPr>
      </p:sp>
      <p:sp>
        <p:nvSpPr>
          <p:cNvPr id="493571" name="Rectangle 3"/>
          <p:cNvSpPr>
            <a:spLocks noGrp="1" noChangeArrowheads="1"/>
          </p:cNvSpPr>
          <p:nvPr>
            <p:ph type="body" idx="1"/>
          </p:nvPr>
        </p:nvSpPr>
        <p:spPr/>
        <p:txBody>
          <a:bodyPr/>
          <a:lstStyle/>
          <a:p>
            <a:r>
              <a:rPr lang="en-US" dirty="0"/>
              <a:t>Notes</a:t>
            </a:r>
          </a:p>
        </p:txBody>
      </p:sp>
    </p:spTree>
    <p:extLst>
      <p:ext uri="{BB962C8B-B14F-4D97-AF65-F5344CB8AC3E}">
        <p14:creationId xmlns:p14="http://schemas.microsoft.com/office/powerpoint/2010/main" val="23931164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CD15E4B-9ADB-4E0F-8424-3EDE29050515}" type="datetimeFigureOut">
              <a:rPr lang="en-US" smtClean="0"/>
              <a:t>10/23/2018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79C0866-F1AE-4921-8B12-AF69BB99B2D2}" type="slidenum">
              <a:rPr lang="en-US" smtClean="0"/>
              <a:t>‹#›</a:t>
            </a:fld>
            <a:endParaRPr lang="en-US" dirty="0"/>
          </a:p>
        </p:txBody>
      </p:sp>
    </p:spTree>
    <p:extLst>
      <p:ext uri="{BB962C8B-B14F-4D97-AF65-F5344CB8AC3E}">
        <p14:creationId xmlns:p14="http://schemas.microsoft.com/office/powerpoint/2010/main" val="41532596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CD15E4B-9ADB-4E0F-8424-3EDE29050515}" type="datetimeFigureOut">
              <a:rPr lang="en-US" smtClean="0"/>
              <a:t>10/23/2018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79C0866-F1AE-4921-8B12-AF69BB99B2D2}" type="slidenum">
              <a:rPr lang="en-US" smtClean="0"/>
              <a:t>‹#›</a:t>
            </a:fld>
            <a:endParaRPr lang="en-US" dirty="0"/>
          </a:p>
        </p:txBody>
      </p:sp>
    </p:spTree>
    <p:extLst>
      <p:ext uri="{BB962C8B-B14F-4D97-AF65-F5344CB8AC3E}">
        <p14:creationId xmlns:p14="http://schemas.microsoft.com/office/powerpoint/2010/main" val="20678036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CD15E4B-9ADB-4E0F-8424-3EDE29050515}" type="datetimeFigureOut">
              <a:rPr lang="en-US" smtClean="0"/>
              <a:t>10/23/2018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79C0866-F1AE-4921-8B12-AF69BB99B2D2}" type="slidenum">
              <a:rPr lang="en-US" smtClean="0"/>
              <a:t>‹#›</a:t>
            </a:fld>
            <a:endParaRPr lang="en-US" dirty="0"/>
          </a:p>
        </p:txBody>
      </p:sp>
    </p:spTree>
    <p:extLst>
      <p:ext uri="{BB962C8B-B14F-4D97-AF65-F5344CB8AC3E}">
        <p14:creationId xmlns:p14="http://schemas.microsoft.com/office/powerpoint/2010/main" val="33225566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CD15E4B-9ADB-4E0F-8424-3EDE29050515}" type="datetimeFigureOut">
              <a:rPr lang="en-US" smtClean="0"/>
              <a:t>10/23/2018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79C0866-F1AE-4921-8B12-AF69BB99B2D2}" type="slidenum">
              <a:rPr lang="en-US" smtClean="0"/>
              <a:t>‹#›</a:t>
            </a:fld>
            <a:endParaRPr lang="en-US" dirty="0"/>
          </a:p>
        </p:txBody>
      </p:sp>
    </p:spTree>
    <p:extLst>
      <p:ext uri="{BB962C8B-B14F-4D97-AF65-F5344CB8AC3E}">
        <p14:creationId xmlns:p14="http://schemas.microsoft.com/office/powerpoint/2010/main" val="40601062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CD15E4B-9ADB-4E0F-8424-3EDE29050515}" type="datetimeFigureOut">
              <a:rPr lang="en-US" smtClean="0"/>
              <a:t>10/23/2018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79C0866-F1AE-4921-8B12-AF69BB99B2D2}" type="slidenum">
              <a:rPr lang="en-US" smtClean="0"/>
              <a:t>‹#›</a:t>
            </a:fld>
            <a:endParaRPr lang="en-US" dirty="0"/>
          </a:p>
        </p:txBody>
      </p:sp>
    </p:spTree>
    <p:extLst>
      <p:ext uri="{BB962C8B-B14F-4D97-AF65-F5344CB8AC3E}">
        <p14:creationId xmlns:p14="http://schemas.microsoft.com/office/powerpoint/2010/main" val="24564033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CD15E4B-9ADB-4E0F-8424-3EDE29050515}" type="datetimeFigureOut">
              <a:rPr lang="en-US" smtClean="0"/>
              <a:t>10/23/2018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79C0866-F1AE-4921-8B12-AF69BB99B2D2}" type="slidenum">
              <a:rPr lang="en-US" smtClean="0"/>
              <a:t>‹#›</a:t>
            </a:fld>
            <a:endParaRPr lang="en-US" dirty="0"/>
          </a:p>
        </p:txBody>
      </p:sp>
    </p:spTree>
    <p:extLst>
      <p:ext uri="{BB962C8B-B14F-4D97-AF65-F5344CB8AC3E}">
        <p14:creationId xmlns:p14="http://schemas.microsoft.com/office/powerpoint/2010/main" val="16714055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CD15E4B-9ADB-4E0F-8424-3EDE29050515}" type="datetimeFigureOut">
              <a:rPr lang="en-US" smtClean="0"/>
              <a:t>10/23/2018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79C0866-F1AE-4921-8B12-AF69BB99B2D2}" type="slidenum">
              <a:rPr lang="en-US" smtClean="0"/>
              <a:t>‹#›</a:t>
            </a:fld>
            <a:endParaRPr lang="en-US" dirty="0"/>
          </a:p>
        </p:txBody>
      </p:sp>
    </p:spTree>
    <p:extLst>
      <p:ext uri="{BB962C8B-B14F-4D97-AF65-F5344CB8AC3E}">
        <p14:creationId xmlns:p14="http://schemas.microsoft.com/office/powerpoint/2010/main" val="31995030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CD15E4B-9ADB-4E0F-8424-3EDE29050515}" type="datetimeFigureOut">
              <a:rPr lang="en-US" smtClean="0"/>
              <a:t>10/23/2018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79C0866-F1AE-4921-8B12-AF69BB99B2D2}" type="slidenum">
              <a:rPr lang="en-US" smtClean="0"/>
              <a:t>‹#›</a:t>
            </a:fld>
            <a:endParaRPr lang="en-US" dirty="0"/>
          </a:p>
        </p:txBody>
      </p:sp>
    </p:spTree>
    <p:extLst>
      <p:ext uri="{BB962C8B-B14F-4D97-AF65-F5344CB8AC3E}">
        <p14:creationId xmlns:p14="http://schemas.microsoft.com/office/powerpoint/2010/main" val="18994133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D15E4B-9ADB-4E0F-8424-3EDE29050515}" type="datetimeFigureOut">
              <a:rPr lang="en-US" smtClean="0"/>
              <a:t>10/23/2018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79C0866-F1AE-4921-8B12-AF69BB99B2D2}" type="slidenum">
              <a:rPr lang="en-US" smtClean="0"/>
              <a:t>‹#›</a:t>
            </a:fld>
            <a:endParaRPr lang="en-US" dirty="0"/>
          </a:p>
        </p:txBody>
      </p:sp>
    </p:spTree>
    <p:extLst>
      <p:ext uri="{BB962C8B-B14F-4D97-AF65-F5344CB8AC3E}">
        <p14:creationId xmlns:p14="http://schemas.microsoft.com/office/powerpoint/2010/main" val="4282012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CD15E4B-9ADB-4E0F-8424-3EDE29050515}" type="datetimeFigureOut">
              <a:rPr lang="en-US" smtClean="0"/>
              <a:t>10/23/2018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79C0866-F1AE-4921-8B12-AF69BB99B2D2}" type="slidenum">
              <a:rPr lang="en-US" smtClean="0"/>
              <a:t>‹#›</a:t>
            </a:fld>
            <a:endParaRPr lang="en-US" dirty="0"/>
          </a:p>
        </p:txBody>
      </p:sp>
    </p:spTree>
    <p:extLst>
      <p:ext uri="{BB962C8B-B14F-4D97-AF65-F5344CB8AC3E}">
        <p14:creationId xmlns:p14="http://schemas.microsoft.com/office/powerpoint/2010/main" val="37499867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CD15E4B-9ADB-4E0F-8424-3EDE29050515}" type="datetimeFigureOut">
              <a:rPr lang="en-US" smtClean="0"/>
              <a:t>10/23/2018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79C0866-F1AE-4921-8B12-AF69BB99B2D2}" type="slidenum">
              <a:rPr lang="en-US" smtClean="0"/>
              <a:t>‹#›</a:t>
            </a:fld>
            <a:endParaRPr lang="en-US" dirty="0"/>
          </a:p>
        </p:txBody>
      </p:sp>
    </p:spTree>
    <p:extLst>
      <p:ext uri="{BB962C8B-B14F-4D97-AF65-F5344CB8AC3E}">
        <p14:creationId xmlns:p14="http://schemas.microsoft.com/office/powerpoint/2010/main" val="1225086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CD15E4B-9ADB-4E0F-8424-3EDE29050515}" type="datetimeFigureOut">
              <a:rPr lang="en-US" smtClean="0"/>
              <a:t>10/23/2018</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79C0866-F1AE-4921-8B12-AF69BB99B2D2}" type="slidenum">
              <a:rPr lang="en-US" smtClean="0"/>
              <a:t>‹#›</a:t>
            </a:fld>
            <a:endParaRPr lang="en-US" dirty="0"/>
          </a:p>
        </p:txBody>
      </p:sp>
    </p:spTree>
    <p:extLst>
      <p:ext uri="{BB962C8B-B14F-4D97-AF65-F5344CB8AC3E}">
        <p14:creationId xmlns:p14="http://schemas.microsoft.com/office/powerpoint/2010/main" val="1841498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0.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3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2.xml"/><Relationship Id="rId1" Type="http://schemas.openxmlformats.org/officeDocument/2006/relationships/slideLayout" Target="../slideLayouts/slideLayout7.xml"/><Relationship Id="rId5" Type="http://schemas.openxmlformats.org/officeDocument/2006/relationships/image" Target="../media/image1.png"/><Relationship Id="rId4" Type="http://schemas.openxmlformats.org/officeDocument/2006/relationships/image" Target="../media/image6.png"/></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8" Type="http://schemas.openxmlformats.org/officeDocument/2006/relationships/hyperlink" Target="http://www.spc.ncep.noaa.gov/exper/mesoanalysis/frames.php?sector=2" TargetMode="External"/><Relationship Id="rId13" Type="http://schemas.openxmlformats.org/officeDocument/2006/relationships/hyperlink" Target="../../CSCC%20AQIP/AQIP%20Training%20Modules/TABsector5" TargetMode="External"/><Relationship Id="rId3" Type="http://schemas.openxmlformats.org/officeDocument/2006/relationships/image" Target="../media/image11.gif"/><Relationship Id="rId7" Type="http://schemas.openxmlformats.org/officeDocument/2006/relationships/hyperlink" Target="../../CSCC%20AQIP/AQIP%20Training%20Modules/TABsector1" TargetMode="External"/><Relationship Id="rId12" Type="http://schemas.openxmlformats.org/officeDocument/2006/relationships/hyperlink" Target="http://www.spc.ncep.noaa.gov/exper/mesoanalysis/frames.php?sector=5" TargetMode="External"/><Relationship Id="rId17" Type="http://schemas.openxmlformats.org/officeDocument/2006/relationships/hyperlink" Target="../../CSCC%20AQIP/AQIP%20Training%20Modules/TABsector7" TargetMode="External"/><Relationship Id="rId2" Type="http://schemas.openxmlformats.org/officeDocument/2006/relationships/notesSlide" Target="../notesSlides/notesSlide49.xml"/><Relationship Id="rId16" Type="http://schemas.openxmlformats.org/officeDocument/2006/relationships/hyperlink" Target="http://www.spc.ncep.noaa.gov/exper/mesoanalysis/frames.php?sector=7" TargetMode="External"/><Relationship Id="rId1" Type="http://schemas.openxmlformats.org/officeDocument/2006/relationships/slideLayout" Target="../slideLayouts/slideLayout7.xml"/><Relationship Id="rId6" Type="http://schemas.openxmlformats.org/officeDocument/2006/relationships/hyperlink" Target="http://www.spc.ncep.noaa.gov/exper/mesoanalysis/frames.php?sector=1" TargetMode="External"/><Relationship Id="rId11" Type="http://schemas.openxmlformats.org/officeDocument/2006/relationships/hyperlink" Target="../../CSCC%20AQIP/AQIP%20Training%20Modules/TABsector3" TargetMode="External"/><Relationship Id="rId5" Type="http://schemas.openxmlformats.org/officeDocument/2006/relationships/hyperlink" Target="../../CSCC%20AQIP/AQIP%20Training%20Modules/TABsector4" TargetMode="External"/><Relationship Id="rId15" Type="http://schemas.openxmlformats.org/officeDocument/2006/relationships/hyperlink" Target="../../CSCC%20AQIP/AQIP%20Training%20Modules/TABsector6" TargetMode="External"/><Relationship Id="rId10" Type="http://schemas.openxmlformats.org/officeDocument/2006/relationships/hyperlink" Target="http://www.spc.ncep.noaa.gov/exper/mesoanalysis/frames.php?sector=3" TargetMode="External"/><Relationship Id="rId4" Type="http://schemas.openxmlformats.org/officeDocument/2006/relationships/hyperlink" Target="http://www.spc.ncep.noaa.gov/exper/mesoanalysis/frames.php?sector=4" TargetMode="External"/><Relationship Id="rId9" Type="http://schemas.openxmlformats.org/officeDocument/2006/relationships/hyperlink" Target="../../CSCC%20AQIP/AQIP%20Training%20Modules/TABsector2" TargetMode="External"/><Relationship Id="rId14" Type="http://schemas.openxmlformats.org/officeDocument/2006/relationships/hyperlink" Target="http://www.spc.ncep.noaa.gov/exper/mesoanalysis/frames.php?sector=6" TargetMode="Externa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51.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60.xm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62.xml"/><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3.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4.xml"/><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72.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7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73.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7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74.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32397" y="4561741"/>
            <a:ext cx="7995586" cy="1325563"/>
          </a:xfrm>
        </p:spPr>
        <p:txBody>
          <a:bodyPr>
            <a:normAutofit fontScale="90000"/>
          </a:bodyPr>
          <a:lstStyle/>
          <a:p>
            <a:pPr algn="ctr"/>
            <a:r>
              <a:rPr lang="en-US" sz="3200" dirty="0" smtClean="0">
                <a:latin typeface="Times New Roman" panose="02020603050405020304" pitchFamily="18" charset="0"/>
                <a:cs typeface="Times New Roman" panose="02020603050405020304" pitchFamily="18" charset="0"/>
              </a:rPr>
              <a:t>Lecture 14 ~ ENGT 1200</a:t>
            </a:r>
            <a:br>
              <a:rPr lang="en-US" sz="3200" dirty="0" smtClean="0">
                <a:latin typeface="Times New Roman" panose="02020603050405020304" pitchFamily="18" charset="0"/>
                <a:cs typeface="Times New Roman" panose="02020603050405020304" pitchFamily="18" charset="0"/>
              </a:rPr>
            </a:br>
            <a:r>
              <a:rPr lang="en-US" sz="3200" dirty="0" smtClean="0">
                <a:latin typeface="Times New Roman" panose="02020603050405020304" pitchFamily="18" charset="0"/>
                <a:cs typeface="Times New Roman" panose="02020603050405020304" pitchFamily="18" charset="0"/>
              </a:rPr>
              <a:t>Introduction to Industrial &amp; Systems Engineering</a:t>
            </a:r>
            <a:endParaRPr lang="en-US" sz="3200" dirty="0">
              <a:latin typeface="Times New Roman" panose="02020603050405020304" pitchFamily="18" charset="0"/>
              <a:cs typeface="Times New Roman" panose="02020603050405020304" pitchFamily="18" charset="0"/>
            </a:endParaRPr>
          </a:p>
        </p:txBody>
      </p:sp>
      <p:sp>
        <p:nvSpPr>
          <p:cNvPr id="5" name="Rectangle 4"/>
          <p:cNvSpPr/>
          <p:nvPr/>
        </p:nvSpPr>
        <p:spPr>
          <a:xfrm rot="21409796">
            <a:off x="196056" y="1038597"/>
            <a:ext cx="8860262" cy="3416320"/>
          </a:xfrm>
          <a:prstGeom prst="rect">
            <a:avLst/>
          </a:prstGeom>
          <a:noFill/>
        </p:spPr>
        <p:txBody>
          <a:bodyPr wrap="square" lIns="91440" tIns="45720" rIns="91440" bIns="45720">
            <a:spAutoFit/>
          </a:bodyPr>
          <a:lstStyle/>
          <a:p>
            <a:pPr algn="ctr"/>
            <a:r>
              <a:rPr lang="en-US" sz="5400" b="1" cap="none" spc="0" dirty="0" smtClean="0">
                <a:ln w="10160">
                  <a:solidFill>
                    <a:schemeClr val="tx1"/>
                  </a:solidFill>
                  <a:prstDash val="solid"/>
                </a:ln>
                <a:solidFill>
                  <a:srgbClr val="FFFFFF"/>
                </a:solidFill>
                <a:effectLst>
                  <a:outerShdw blurRad="38100" dist="22860" dir="5400000" algn="tl" rotWithShape="0">
                    <a:srgbClr val="000000">
                      <a:alpha val="30000"/>
                    </a:srgbClr>
                  </a:outerShdw>
                </a:effectLst>
              </a:rPr>
              <a:t>Cause &amp; Effect Diagrams, Ishikawa or Fishbone Charts, Operational Definitions, &amp; CI Project Management</a:t>
            </a:r>
            <a:endParaRPr lang="en-US" sz="5400" b="1" cap="none" spc="0" dirty="0">
              <a:ln w="10160">
                <a:solidFill>
                  <a:schemeClr val="tx1"/>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5941344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2612" name="Picture 4" descr="C&amp;A 2PP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228600"/>
            <a:ext cx="5238750" cy="4048125"/>
          </a:xfrm>
          <a:prstGeom prst="rect">
            <a:avLst/>
          </a:prstGeom>
          <a:noFill/>
          <a:extLst>
            <a:ext uri="{909E8E84-426E-40DD-AFC4-6F175D3DCCD1}">
              <a14:hiddenFill xmlns:a14="http://schemas.microsoft.com/office/drawing/2010/main">
                <a:solidFill>
                  <a:srgbClr val="FFFFFF"/>
                </a:solidFill>
              </a14:hiddenFill>
            </a:ext>
          </a:extLst>
        </p:spPr>
      </p:pic>
      <p:pic>
        <p:nvPicPr>
          <p:cNvPr id="452613" name="Picture 5" descr="Cause &amp; Effect PP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9000" y="2931194"/>
            <a:ext cx="4953000" cy="3824287"/>
          </a:xfrm>
          <a:prstGeom prst="rect">
            <a:avLst/>
          </a:prstGeom>
          <a:noFill/>
          <a:extLst>
            <a:ext uri="{909E8E84-426E-40DD-AFC4-6F175D3DCCD1}">
              <a14:hiddenFill xmlns:a14="http://schemas.microsoft.com/office/drawing/2010/main">
                <a:solidFill>
                  <a:srgbClr val="FFFFFF"/>
                </a:solidFill>
              </a14:hiddenFill>
            </a:ext>
          </a:extLst>
        </p:spPr>
      </p:pic>
      <p:sp>
        <p:nvSpPr>
          <p:cNvPr id="452615" name="Text Box 7"/>
          <p:cNvSpPr txBox="1">
            <a:spLocks noChangeArrowheads="1"/>
          </p:cNvSpPr>
          <p:nvPr/>
        </p:nvSpPr>
        <p:spPr bwMode="auto">
          <a:xfrm rot="305430">
            <a:off x="5250303" y="986808"/>
            <a:ext cx="3419466" cy="1569660"/>
          </a:xfrm>
          <a:prstGeom prst="rect">
            <a:avLst/>
          </a:prstGeom>
          <a:solidFill>
            <a:srgbClr val="FFFFCC"/>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n-US" sz="2400" b="1" i="1" u="none" dirty="0">
                <a:solidFill>
                  <a:schemeClr val="accent2"/>
                </a:solidFill>
                <a:latin typeface="Times New Roman" pitchFamily="18" charset="0"/>
              </a:rPr>
              <a:t>Downloadable Chart Templates from Microsoft </a:t>
            </a:r>
            <a:r>
              <a:rPr lang="en-US" sz="2400" b="1" i="1" u="none" dirty="0" smtClean="0">
                <a:solidFill>
                  <a:schemeClr val="accent2"/>
                </a:solidFill>
                <a:latin typeface="Times New Roman" pitchFamily="18" charset="0"/>
              </a:rPr>
              <a:t>for owners </a:t>
            </a:r>
            <a:r>
              <a:rPr lang="en-US" sz="2400" b="1" i="1" u="none" dirty="0">
                <a:solidFill>
                  <a:schemeClr val="accent2"/>
                </a:solidFill>
                <a:latin typeface="Times New Roman" pitchFamily="18" charset="0"/>
              </a:rPr>
              <a:t>of PowerPoint </a:t>
            </a:r>
            <a:r>
              <a:rPr lang="en-US" sz="2400" b="1" i="1" u="none" dirty="0" smtClean="0">
                <a:solidFill>
                  <a:schemeClr val="accent2"/>
                </a:solidFill>
                <a:latin typeface="Times New Roman" pitchFamily="18" charset="0"/>
              </a:rPr>
              <a:t>2007 or 2010</a:t>
            </a:r>
            <a:endParaRPr lang="en-US" sz="2400" b="1" i="1" u="none" dirty="0">
              <a:solidFill>
                <a:schemeClr val="accent2"/>
              </a:solidFill>
              <a:latin typeface="Times New Roman" pitchFamily="18" charset="0"/>
            </a:endParaRPr>
          </a:p>
        </p:txBody>
      </p:sp>
      <p:sp>
        <p:nvSpPr>
          <p:cNvPr id="452616" name="Rectangle 8"/>
          <p:cNvSpPr>
            <a:spLocks noGrp="1" noChangeArrowheads="1"/>
          </p:cNvSpPr>
          <p:nvPr>
            <p:ph type="title"/>
          </p:nvPr>
        </p:nvSpPr>
        <p:spPr>
          <a:xfrm>
            <a:off x="5715000" y="228600"/>
            <a:ext cx="3124200" cy="381000"/>
          </a:xfrm>
        </p:spPr>
        <p:txBody>
          <a:bodyPr>
            <a:normAutofit/>
          </a:bodyPr>
          <a:lstStyle/>
          <a:p>
            <a:r>
              <a:rPr lang="en-US" sz="2000" b="1" dirty="0">
                <a:solidFill>
                  <a:schemeClr val="tx1"/>
                </a:solidFill>
                <a:latin typeface="Times New Roman" pitchFamily="18" charset="0"/>
              </a:rPr>
              <a:t>Cause &amp; Effect Diagram</a:t>
            </a:r>
          </a:p>
        </p:txBody>
      </p:sp>
      <p:sp>
        <p:nvSpPr>
          <p:cNvPr id="2" name="Slide Number Placeholder 1"/>
          <p:cNvSpPr>
            <a:spLocks noGrp="1"/>
          </p:cNvSpPr>
          <p:nvPr>
            <p:ph type="sldNum" sz="quarter" idx="12"/>
          </p:nvPr>
        </p:nvSpPr>
        <p:spPr/>
        <p:txBody>
          <a:bodyPr/>
          <a:lstStyle/>
          <a:p>
            <a:fld id="{919A52A3-4505-438E-A23C-D89C1D5F569C}" type="slidenum">
              <a:rPr lang="en-US" smtClean="0"/>
              <a:t>10</a:t>
            </a:fld>
            <a:endParaRPr lang="en-US" dirty="0"/>
          </a:p>
        </p:txBody>
      </p:sp>
    </p:spTree>
    <p:extLst>
      <p:ext uri="{BB962C8B-B14F-4D97-AF65-F5344CB8AC3E}">
        <p14:creationId xmlns:p14="http://schemas.microsoft.com/office/powerpoint/2010/main" val="42304568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a:spLocks noGrp="1"/>
          </p:cNvSpPr>
          <p:nvPr>
            <p:ph type="sldNum" sz="quarter" idx="12"/>
          </p:nvPr>
        </p:nvSpPr>
        <p:spPr/>
        <p:txBody>
          <a:bodyPr/>
          <a:lstStyle/>
          <a:p>
            <a:pPr>
              <a:defRPr/>
            </a:pPr>
            <a:fld id="{7FF0CE59-1E97-4EE1-8A54-A368BCFEE497}" type="slidenum">
              <a:rPr lang="en-US"/>
              <a:pPr>
                <a:defRPr/>
              </a:pPr>
              <a:t>11</a:t>
            </a:fld>
            <a:endParaRPr lang="en-US" dirty="0"/>
          </a:p>
        </p:txBody>
      </p:sp>
      <p:sp>
        <p:nvSpPr>
          <p:cNvPr id="33795" name="Rectangle 2"/>
          <p:cNvSpPr>
            <a:spLocks noGrp="1" noChangeArrowheads="1"/>
          </p:cNvSpPr>
          <p:nvPr>
            <p:ph type="title"/>
          </p:nvPr>
        </p:nvSpPr>
        <p:spPr>
          <a:xfrm>
            <a:off x="685800" y="0"/>
            <a:ext cx="7772400" cy="1143000"/>
          </a:xfrm>
        </p:spPr>
        <p:txBody>
          <a:bodyPr>
            <a:normAutofit fontScale="90000"/>
          </a:bodyPr>
          <a:lstStyle/>
          <a:p>
            <a:pPr algn="l" eaLnBrk="1" hangingPunct="1"/>
            <a:r>
              <a:rPr lang="en-US" dirty="0" smtClean="0">
                <a:solidFill>
                  <a:srgbClr val="002060"/>
                </a:solidFill>
                <a:latin typeface="Times New Roman" pitchFamily="18" charset="0"/>
                <a:cs typeface="Times New Roman" pitchFamily="18" charset="0"/>
              </a:rPr>
              <a:t>Statistical Process Control / 6 Sigma</a:t>
            </a:r>
          </a:p>
        </p:txBody>
      </p:sp>
      <p:sp>
        <p:nvSpPr>
          <p:cNvPr id="33796" name="Text Box 3"/>
          <p:cNvSpPr txBox="1">
            <a:spLocks noChangeArrowheads="1"/>
          </p:cNvSpPr>
          <p:nvPr/>
        </p:nvSpPr>
        <p:spPr bwMode="auto">
          <a:xfrm>
            <a:off x="782053" y="1143000"/>
            <a:ext cx="8001000" cy="5216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Arial Narrow" pitchFamily="34" charset="0"/>
              </a:defRPr>
            </a:lvl1pPr>
            <a:lvl2pPr marL="742950" indent="-285750" eaLnBrk="0" hangingPunct="0">
              <a:defRPr sz="2400">
                <a:solidFill>
                  <a:schemeClr val="tx1"/>
                </a:solidFill>
                <a:latin typeface="Arial Narrow" pitchFamily="34" charset="0"/>
              </a:defRPr>
            </a:lvl2pPr>
            <a:lvl3pPr eaLnBrk="0" hangingPunct="0">
              <a:defRPr sz="2400">
                <a:solidFill>
                  <a:schemeClr val="tx1"/>
                </a:solidFill>
                <a:latin typeface="Arial Narrow" pitchFamily="34" charset="0"/>
              </a:defRPr>
            </a:lvl3pPr>
            <a:lvl4pPr marL="1600200" indent="-228600" eaLnBrk="0" hangingPunct="0">
              <a:defRPr sz="2400">
                <a:solidFill>
                  <a:schemeClr val="tx1"/>
                </a:solidFill>
                <a:latin typeface="Arial Narrow" pitchFamily="34" charset="0"/>
              </a:defRPr>
            </a:lvl4pPr>
            <a:lvl5pPr marL="2057400" indent="-228600" eaLnBrk="0" hangingPunct="0">
              <a:defRPr sz="2400">
                <a:solidFill>
                  <a:schemeClr val="tx1"/>
                </a:solidFill>
                <a:latin typeface="Arial Narrow" pitchFamily="34" charset="0"/>
              </a:defRPr>
            </a:lvl5pPr>
            <a:lvl6pPr marL="2514600" indent="-228600" eaLnBrk="0" fontAlgn="base" hangingPunct="0">
              <a:spcBef>
                <a:spcPct val="0"/>
              </a:spcBef>
              <a:spcAft>
                <a:spcPct val="0"/>
              </a:spcAft>
              <a:defRPr sz="2400">
                <a:solidFill>
                  <a:schemeClr val="tx1"/>
                </a:solidFill>
                <a:latin typeface="Arial Narrow" pitchFamily="34" charset="0"/>
              </a:defRPr>
            </a:lvl6pPr>
            <a:lvl7pPr marL="2971800" indent="-228600" eaLnBrk="0" fontAlgn="base" hangingPunct="0">
              <a:spcBef>
                <a:spcPct val="0"/>
              </a:spcBef>
              <a:spcAft>
                <a:spcPct val="0"/>
              </a:spcAft>
              <a:defRPr sz="2400">
                <a:solidFill>
                  <a:schemeClr val="tx1"/>
                </a:solidFill>
                <a:latin typeface="Arial Narrow" pitchFamily="34" charset="0"/>
              </a:defRPr>
            </a:lvl7pPr>
            <a:lvl8pPr marL="3429000" indent="-228600" eaLnBrk="0" fontAlgn="base" hangingPunct="0">
              <a:spcBef>
                <a:spcPct val="0"/>
              </a:spcBef>
              <a:spcAft>
                <a:spcPct val="0"/>
              </a:spcAft>
              <a:defRPr sz="2400">
                <a:solidFill>
                  <a:schemeClr val="tx1"/>
                </a:solidFill>
                <a:latin typeface="Arial Narrow" pitchFamily="34" charset="0"/>
              </a:defRPr>
            </a:lvl8pPr>
            <a:lvl9pPr marL="3886200" indent="-228600" eaLnBrk="0" fontAlgn="base" hangingPunct="0">
              <a:spcBef>
                <a:spcPct val="0"/>
              </a:spcBef>
              <a:spcAft>
                <a:spcPct val="0"/>
              </a:spcAft>
              <a:defRPr sz="2400">
                <a:solidFill>
                  <a:schemeClr val="tx1"/>
                </a:solidFill>
                <a:latin typeface="Arial Narrow" pitchFamily="34" charset="0"/>
              </a:defRPr>
            </a:lvl9pPr>
          </a:lstStyle>
          <a:p>
            <a:pPr eaLnBrk="1" hangingPunct="1">
              <a:spcBef>
                <a:spcPts val="600"/>
              </a:spcBef>
            </a:pPr>
            <a:r>
              <a:rPr lang="en-US" b="1" dirty="0" smtClean="0">
                <a:solidFill>
                  <a:srgbClr val="002060"/>
                </a:solidFill>
                <a:latin typeface="Times New Roman" pitchFamily="18" charset="0"/>
              </a:rPr>
              <a:t>SPC / 6 Sigma today is </a:t>
            </a:r>
            <a:r>
              <a:rPr lang="en-US" b="1" dirty="0">
                <a:solidFill>
                  <a:srgbClr val="002060"/>
                </a:solidFill>
                <a:latin typeface="Times New Roman" pitchFamily="18" charset="0"/>
              </a:rPr>
              <a:t>comprised of </a:t>
            </a:r>
            <a:r>
              <a:rPr lang="en-US" b="1" dirty="0" smtClean="0">
                <a:solidFill>
                  <a:srgbClr val="002060"/>
                </a:solidFill>
                <a:latin typeface="Times New Roman" pitchFamily="18" charset="0"/>
              </a:rPr>
              <a:t>these heavily </a:t>
            </a:r>
            <a:r>
              <a:rPr lang="en-US" b="1" dirty="0">
                <a:solidFill>
                  <a:srgbClr val="002060"/>
                </a:solidFill>
                <a:latin typeface="Times New Roman" pitchFamily="18" charset="0"/>
              </a:rPr>
              <a:t>used C</a:t>
            </a:r>
            <a:r>
              <a:rPr lang="en-US" b="1" dirty="0" smtClean="0">
                <a:solidFill>
                  <a:srgbClr val="002060"/>
                </a:solidFill>
                <a:latin typeface="Times New Roman" pitchFamily="18" charset="0"/>
              </a:rPr>
              <a:t>ore </a:t>
            </a:r>
            <a:r>
              <a:rPr lang="en-US" b="1" dirty="0">
                <a:solidFill>
                  <a:srgbClr val="002060"/>
                </a:solidFill>
                <a:latin typeface="Times New Roman" pitchFamily="18" charset="0"/>
              </a:rPr>
              <a:t>T</a:t>
            </a:r>
            <a:r>
              <a:rPr lang="en-US" b="1" dirty="0" smtClean="0">
                <a:solidFill>
                  <a:srgbClr val="002060"/>
                </a:solidFill>
                <a:latin typeface="Times New Roman" pitchFamily="18" charset="0"/>
              </a:rPr>
              <a:t>ools</a:t>
            </a:r>
            <a:r>
              <a:rPr lang="en-US" b="1" dirty="0">
                <a:solidFill>
                  <a:srgbClr val="002060"/>
                </a:solidFill>
                <a:latin typeface="Times New Roman" pitchFamily="18" charset="0"/>
              </a:rPr>
              <a:t>:</a:t>
            </a:r>
          </a:p>
          <a:p>
            <a:pPr marL="1085850" lvl="2" indent="-344488" eaLnBrk="1" hangingPunct="1">
              <a:spcBef>
                <a:spcPts val="600"/>
              </a:spcBef>
              <a:buFontTx/>
              <a:buChar char="•"/>
            </a:pPr>
            <a:r>
              <a:rPr lang="en-US" b="1" dirty="0">
                <a:solidFill>
                  <a:srgbClr val="002060"/>
                </a:solidFill>
                <a:latin typeface="Times New Roman" pitchFamily="18" charset="0"/>
              </a:rPr>
              <a:t>Data Collection: </a:t>
            </a:r>
            <a:r>
              <a:rPr lang="en-US" b="1" i="1" dirty="0">
                <a:solidFill>
                  <a:srgbClr val="002060"/>
                </a:solidFill>
                <a:latin typeface="Times New Roman" pitchFamily="18" charset="0"/>
              </a:rPr>
              <a:t>Data Collection Tools…</a:t>
            </a:r>
          </a:p>
          <a:p>
            <a:pPr marL="1085850" lvl="2" indent="-344488" eaLnBrk="1" hangingPunct="1">
              <a:spcBef>
                <a:spcPts val="600"/>
              </a:spcBef>
              <a:buFontTx/>
              <a:buChar char="•"/>
            </a:pPr>
            <a:r>
              <a:rPr lang="en-US" b="1" dirty="0">
                <a:solidFill>
                  <a:srgbClr val="002060"/>
                </a:solidFill>
                <a:latin typeface="Times New Roman" pitchFamily="18" charset="0"/>
              </a:rPr>
              <a:t>Box Plot </a:t>
            </a:r>
          </a:p>
          <a:p>
            <a:pPr marL="1085850" lvl="2" indent="-344488" eaLnBrk="1" hangingPunct="1">
              <a:spcBef>
                <a:spcPts val="600"/>
              </a:spcBef>
              <a:buFontTx/>
              <a:buChar char="•"/>
            </a:pPr>
            <a:r>
              <a:rPr lang="en-US" b="1" dirty="0" smtClean="0">
                <a:solidFill>
                  <a:srgbClr val="002060"/>
                </a:solidFill>
                <a:latin typeface="Times New Roman" pitchFamily="18" charset="0"/>
              </a:rPr>
              <a:t>Cause </a:t>
            </a:r>
            <a:r>
              <a:rPr lang="en-US" b="1" dirty="0">
                <a:solidFill>
                  <a:srgbClr val="002060"/>
                </a:solidFill>
                <a:latin typeface="Times New Roman" pitchFamily="18" charset="0"/>
              </a:rPr>
              <a:t>and Effect Diagrams (Fishbone Charts)</a:t>
            </a:r>
          </a:p>
          <a:p>
            <a:pPr marL="1085850" lvl="2" indent="-344488" eaLnBrk="1" hangingPunct="1">
              <a:spcBef>
                <a:spcPts val="600"/>
              </a:spcBef>
              <a:buFontTx/>
              <a:buChar char="•"/>
            </a:pPr>
            <a:r>
              <a:rPr lang="en-US" b="1" dirty="0">
                <a:solidFill>
                  <a:srgbClr val="002060"/>
                </a:solidFill>
                <a:latin typeface="Times New Roman" pitchFamily="18" charset="0"/>
              </a:rPr>
              <a:t>Histograms</a:t>
            </a:r>
          </a:p>
          <a:p>
            <a:pPr marL="1085850" lvl="2" indent="-344488" eaLnBrk="1" hangingPunct="1">
              <a:spcBef>
                <a:spcPts val="600"/>
              </a:spcBef>
              <a:buFontTx/>
              <a:buChar char="•"/>
            </a:pPr>
            <a:r>
              <a:rPr lang="en-US" b="1" dirty="0" smtClean="0">
                <a:solidFill>
                  <a:srgbClr val="002060"/>
                </a:solidFill>
                <a:latin typeface="Times New Roman" pitchFamily="18" charset="0"/>
              </a:rPr>
              <a:t>Pareto Diagrams</a:t>
            </a:r>
            <a:endParaRPr lang="en-US" b="1" dirty="0">
              <a:solidFill>
                <a:srgbClr val="002060"/>
              </a:solidFill>
              <a:latin typeface="Times New Roman" pitchFamily="18" charset="0"/>
            </a:endParaRPr>
          </a:p>
          <a:p>
            <a:pPr marL="1085850" lvl="2" indent="-344488" eaLnBrk="1" hangingPunct="1">
              <a:spcBef>
                <a:spcPts val="600"/>
              </a:spcBef>
              <a:buFontTx/>
              <a:buChar char="•"/>
            </a:pPr>
            <a:r>
              <a:rPr lang="en-US" b="1" dirty="0" smtClean="0">
                <a:solidFill>
                  <a:srgbClr val="002060"/>
                </a:solidFill>
                <a:latin typeface="Times New Roman" pitchFamily="18" charset="0"/>
              </a:rPr>
              <a:t>Process </a:t>
            </a:r>
            <a:r>
              <a:rPr lang="en-US" b="1" dirty="0">
                <a:solidFill>
                  <a:srgbClr val="002060"/>
                </a:solidFill>
                <a:latin typeface="Times New Roman" pitchFamily="18" charset="0"/>
              </a:rPr>
              <a:t>Flow Diagrams or Process Mapping</a:t>
            </a:r>
          </a:p>
          <a:p>
            <a:pPr marL="1085850" lvl="2" indent="-344488" eaLnBrk="1" hangingPunct="1">
              <a:spcBef>
                <a:spcPts val="600"/>
              </a:spcBef>
              <a:buFontTx/>
              <a:buChar char="•"/>
            </a:pPr>
            <a:r>
              <a:rPr lang="en-US" b="1" dirty="0" smtClean="0">
                <a:solidFill>
                  <a:srgbClr val="002060"/>
                </a:solidFill>
                <a:latin typeface="Times New Roman" pitchFamily="18" charset="0"/>
              </a:rPr>
              <a:t>Scatter </a:t>
            </a:r>
            <a:r>
              <a:rPr lang="en-US" b="1" dirty="0">
                <a:solidFill>
                  <a:srgbClr val="002060"/>
                </a:solidFill>
                <a:latin typeface="Times New Roman" pitchFamily="18" charset="0"/>
              </a:rPr>
              <a:t>Diagrams</a:t>
            </a:r>
          </a:p>
          <a:p>
            <a:pPr marL="1085850" lvl="2" indent="-344488" eaLnBrk="1" hangingPunct="1">
              <a:spcBef>
                <a:spcPts val="600"/>
              </a:spcBef>
              <a:buFontTx/>
              <a:buChar char="•"/>
            </a:pPr>
            <a:r>
              <a:rPr lang="en-US" b="1" dirty="0" smtClean="0">
                <a:solidFill>
                  <a:srgbClr val="002060"/>
                </a:solidFill>
                <a:latin typeface="Times New Roman" pitchFamily="18" charset="0"/>
              </a:rPr>
              <a:t>Stratification</a:t>
            </a:r>
          </a:p>
          <a:p>
            <a:pPr marL="1085850" lvl="2" indent="-344488" eaLnBrk="1" hangingPunct="1">
              <a:spcBef>
                <a:spcPts val="600"/>
              </a:spcBef>
              <a:buFont typeface="Arial" pitchFamily="34" charset="0"/>
              <a:buChar char="•"/>
            </a:pPr>
            <a:r>
              <a:rPr lang="en-US" b="1" i="1" dirty="0" smtClean="0">
                <a:solidFill>
                  <a:srgbClr val="FF0000"/>
                </a:solidFill>
                <a:latin typeface="Times New Roman" pitchFamily="18" charset="0"/>
              </a:rPr>
              <a:t>Run </a:t>
            </a:r>
            <a:r>
              <a:rPr lang="en-US" b="1" i="1" dirty="0">
                <a:solidFill>
                  <a:srgbClr val="FF0000"/>
                </a:solidFill>
                <a:latin typeface="Times New Roman" pitchFamily="18" charset="0"/>
              </a:rPr>
              <a:t>Charts and /or Control Charts </a:t>
            </a:r>
            <a:r>
              <a:rPr lang="en-US" b="1" i="1" dirty="0" smtClean="0">
                <a:solidFill>
                  <a:srgbClr val="FF0000"/>
                </a:solidFill>
                <a:latin typeface="Times New Roman" pitchFamily="18" charset="0"/>
              </a:rPr>
              <a:t>Chapters will be covered in MECH 2270 Engineering Statistics</a:t>
            </a:r>
            <a:endParaRPr lang="en-US" b="1" i="1" dirty="0">
              <a:solidFill>
                <a:srgbClr val="FF0000"/>
              </a:solidFill>
              <a:latin typeface="Times New Roman" pitchFamily="18" charset="0"/>
            </a:endParaRPr>
          </a:p>
        </p:txBody>
      </p:sp>
      <p:pic>
        <p:nvPicPr>
          <p:cNvPr id="5" name="Picture 4" descr="C:\Users\Hughes\AppData\Local\Microsoft\Windows\Temporary Internet Files\Content.IE5\XE0VO39W\MC90018758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08178" y="228599"/>
            <a:ext cx="624875" cy="735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146145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2"/>
          <p:cNvSpPr>
            <a:spLocks noGrp="1" noChangeArrowheads="1"/>
          </p:cNvSpPr>
          <p:nvPr>
            <p:ph type="title"/>
          </p:nvPr>
        </p:nvSpPr>
        <p:spPr/>
        <p:txBody>
          <a:bodyPr/>
          <a:lstStyle/>
          <a:p>
            <a:pPr algn="l"/>
            <a:r>
              <a:rPr lang="en-US" sz="4000" dirty="0" smtClean="0">
                <a:solidFill>
                  <a:srgbClr val="002060"/>
                </a:solidFill>
                <a:latin typeface="Times New Roman" pitchFamily="18" charset="0"/>
                <a:cs typeface="Times New Roman" pitchFamily="18" charset="0"/>
              </a:rPr>
              <a:t>Collection and Reliability of Data</a:t>
            </a:r>
            <a:endParaRPr lang="en-US" sz="4000" dirty="0">
              <a:solidFill>
                <a:srgbClr val="002060"/>
              </a:solidFill>
              <a:latin typeface="Times New Roman" pitchFamily="18" charset="0"/>
              <a:cs typeface="Times New Roman" pitchFamily="18" charset="0"/>
            </a:endParaRPr>
          </a:p>
        </p:txBody>
      </p:sp>
      <p:sp>
        <p:nvSpPr>
          <p:cNvPr id="238595" name="Rectangle 3"/>
          <p:cNvSpPr>
            <a:spLocks noGrp="1" noChangeArrowheads="1"/>
          </p:cNvSpPr>
          <p:nvPr>
            <p:ph type="body" idx="1"/>
          </p:nvPr>
        </p:nvSpPr>
        <p:spPr>
          <a:xfrm>
            <a:off x="628650" y="1448602"/>
            <a:ext cx="7924800" cy="4525963"/>
          </a:xfrm>
        </p:spPr>
        <p:txBody>
          <a:bodyPr/>
          <a:lstStyle/>
          <a:p>
            <a:pPr marL="0" indent="0">
              <a:buFontTx/>
              <a:buNone/>
            </a:pPr>
            <a:r>
              <a:rPr lang="en-US" b="1" i="1" dirty="0">
                <a:solidFill>
                  <a:srgbClr val="002060"/>
                </a:solidFill>
                <a:latin typeface="Times New Roman" pitchFamily="18" charset="0"/>
              </a:rPr>
              <a:t>Today data collection that is </a:t>
            </a:r>
            <a:r>
              <a:rPr lang="en-US" b="1" i="1" u="sng" dirty="0">
                <a:solidFill>
                  <a:srgbClr val="002060"/>
                </a:solidFill>
                <a:latin typeface="Times New Roman" pitchFamily="18" charset="0"/>
              </a:rPr>
              <a:t>Operationally Defined </a:t>
            </a:r>
            <a:r>
              <a:rPr lang="en-US" b="1" i="1" dirty="0">
                <a:solidFill>
                  <a:srgbClr val="002060"/>
                </a:solidFill>
                <a:latin typeface="Times New Roman" pitchFamily="18" charset="0"/>
              </a:rPr>
              <a:t>by an Action Team and collected by trained experience associates who understand how consistency is related to </a:t>
            </a:r>
            <a:r>
              <a:rPr lang="en-US" b="1" i="1" dirty="0" smtClean="0">
                <a:solidFill>
                  <a:srgbClr val="002060"/>
                </a:solidFill>
                <a:latin typeface="Times New Roman" pitchFamily="18" charset="0"/>
              </a:rPr>
              <a:t>reliability, which </a:t>
            </a:r>
            <a:r>
              <a:rPr lang="en-US" b="1" i="1" dirty="0">
                <a:solidFill>
                  <a:srgbClr val="002060"/>
                </a:solidFill>
                <a:latin typeface="Times New Roman" pitchFamily="18" charset="0"/>
              </a:rPr>
              <a:t>is usually considered most reliable. </a:t>
            </a:r>
          </a:p>
          <a:p>
            <a:pPr marL="0" indent="0" algn="ctr">
              <a:buFontTx/>
              <a:buNone/>
            </a:pPr>
            <a:r>
              <a:rPr lang="en-US" sz="3200" i="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Data that is displayed using statistical tools or descriptive geometry is best interpreted, in a consistent manner and understood…</a:t>
            </a:r>
            <a:r>
              <a:rPr lang="en-US" sz="3200"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p>
        </p:txBody>
      </p:sp>
      <p:sp>
        <p:nvSpPr>
          <p:cNvPr id="2" name="Slide Number Placeholder 1"/>
          <p:cNvSpPr>
            <a:spLocks noGrp="1"/>
          </p:cNvSpPr>
          <p:nvPr>
            <p:ph type="sldNum" sz="quarter" idx="12"/>
          </p:nvPr>
        </p:nvSpPr>
        <p:spPr/>
        <p:txBody>
          <a:bodyPr/>
          <a:lstStyle/>
          <a:p>
            <a:fld id="{41C27B57-3FD6-4E0B-8BC9-61D24C358FE9}" type="slidenum">
              <a:rPr lang="en-US" smtClean="0"/>
              <a:t>12</a:t>
            </a:fld>
            <a:endParaRPr lang="en-US" dirty="0"/>
          </a:p>
        </p:txBody>
      </p:sp>
      <p:pic>
        <p:nvPicPr>
          <p:cNvPr id="7" name="Picture 6" descr="C:\Users\Hughes\AppData\Local\Microsoft\Windows\Temporary Internet Files\Content.IE5\XE0VO39W\MC90018758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08178" y="228599"/>
            <a:ext cx="624875" cy="735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661146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Rectangle 2"/>
          <p:cNvSpPr>
            <a:spLocks noGrp="1" noChangeArrowheads="1"/>
          </p:cNvSpPr>
          <p:nvPr>
            <p:ph type="title"/>
          </p:nvPr>
        </p:nvSpPr>
        <p:spPr>
          <a:xfrm>
            <a:off x="643288" y="272716"/>
            <a:ext cx="7772400" cy="1143000"/>
          </a:xfrm>
        </p:spPr>
        <p:txBody>
          <a:bodyPr>
            <a:normAutofit/>
          </a:bodyPr>
          <a:lstStyle/>
          <a:p>
            <a:pPr algn="l"/>
            <a:r>
              <a:rPr lang="en-US" sz="4000" dirty="0" smtClean="0">
                <a:solidFill>
                  <a:srgbClr val="002060"/>
                </a:solidFill>
                <a:latin typeface="Times New Roman" pitchFamily="18" charset="0"/>
                <a:cs typeface="Times New Roman" pitchFamily="18" charset="0"/>
              </a:rPr>
              <a:t>Operational </a:t>
            </a:r>
            <a:r>
              <a:rPr lang="en-US" sz="4000" dirty="0">
                <a:solidFill>
                  <a:srgbClr val="002060"/>
                </a:solidFill>
                <a:latin typeface="Times New Roman" pitchFamily="18" charset="0"/>
                <a:cs typeface="Times New Roman" pitchFamily="18" charset="0"/>
              </a:rPr>
              <a:t>Definitions</a:t>
            </a:r>
          </a:p>
        </p:txBody>
      </p:sp>
      <p:sp>
        <p:nvSpPr>
          <p:cNvPr id="259075" name="Text Box 3"/>
          <p:cNvSpPr txBox="1">
            <a:spLocks noChangeArrowheads="1"/>
          </p:cNvSpPr>
          <p:nvPr/>
        </p:nvSpPr>
        <p:spPr bwMode="auto">
          <a:xfrm>
            <a:off x="609600" y="1447800"/>
            <a:ext cx="8153400" cy="50167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itchFamily="34" charset="0"/>
              </a:defRPr>
            </a:lvl1pPr>
            <a:lvl2pPr marL="338138" indent="-223838">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defRPr>
                <a:solidFill>
                  <a:schemeClr val="tx1"/>
                </a:solidFill>
                <a:latin typeface="Arial" pitchFamily="34" charset="0"/>
              </a:defRPr>
            </a:lvl6pPr>
            <a:lvl7pPr fontAlgn="base">
              <a:spcBef>
                <a:spcPct val="0"/>
              </a:spcBef>
              <a:spcAft>
                <a:spcPct val="0"/>
              </a:spcAft>
              <a:defRPr>
                <a:solidFill>
                  <a:schemeClr val="tx1"/>
                </a:solidFill>
                <a:latin typeface="Arial" pitchFamily="34" charset="0"/>
              </a:defRPr>
            </a:lvl7pPr>
            <a:lvl8pPr fontAlgn="base">
              <a:spcBef>
                <a:spcPct val="0"/>
              </a:spcBef>
              <a:spcAft>
                <a:spcPct val="0"/>
              </a:spcAft>
              <a:defRPr>
                <a:solidFill>
                  <a:schemeClr val="tx1"/>
                </a:solidFill>
                <a:latin typeface="Arial" pitchFamily="34" charset="0"/>
              </a:defRPr>
            </a:lvl8pPr>
            <a:lvl9pPr fontAlgn="base">
              <a:spcBef>
                <a:spcPct val="0"/>
              </a:spcBef>
              <a:spcAft>
                <a:spcPct val="0"/>
              </a:spcAft>
              <a:defRPr>
                <a:solidFill>
                  <a:schemeClr val="tx1"/>
                </a:solidFill>
                <a:latin typeface="Arial" pitchFamily="34" charset="0"/>
              </a:defRPr>
            </a:lvl9pPr>
          </a:lstStyle>
          <a:p>
            <a:pPr>
              <a:spcBef>
                <a:spcPct val="50000"/>
              </a:spcBef>
            </a:pPr>
            <a:r>
              <a:rPr lang="en-US" sz="2000" b="1" i="1" u="none" dirty="0">
                <a:solidFill>
                  <a:srgbClr val="002060"/>
                </a:solidFill>
                <a:effectLst>
                  <a:outerShdw blurRad="38100" dist="38100" dir="2700000" algn="tl">
                    <a:srgbClr val="000000">
                      <a:alpha val="43137"/>
                    </a:srgbClr>
                  </a:outerShdw>
                </a:effectLst>
                <a:latin typeface="Times New Roman" pitchFamily="18" charset="0"/>
              </a:rPr>
              <a:t>A operational definition is a clear, concise, and detailed definition of a measure in document form. All data, especially attribute data, which requires assessment or interpretation must be collected, clarified &amp; defined in terms that are consistent and quantifiable.</a:t>
            </a:r>
          </a:p>
          <a:p>
            <a:pPr>
              <a:spcBef>
                <a:spcPct val="50000"/>
              </a:spcBef>
            </a:pPr>
            <a:r>
              <a:rPr lang="en-US" sz="2000" b="1" u="none" dirty="0">
                <a:solidFill>
                  <a:srgbClr val="002060"/>
                </a:solidFill>
                <a:latin typeface="Times New Roman" pitchFamily="18" charset="0"/>
              </a:rPr>
              <a:t>Example: </a:t>
            </a:r>
            <a:r>
              <a:rPr lang="en-US" sz="2000" b="1" i="1" u="none" dirty="0">
                <a:solidFill>
                  <a:srgbClr val="002060"/>
                </a:solidFill>
                <a:latin typeface="Times New Roman" pitchFamily="18" charset="0"/>
              </a:rPr>
              <a:t>The item must be “Red” is unacceptable, how many reds are there?</a:t>
            </a:r>
            <a:endParaRPr lang="en-US" sz="2000" b="1" u="none" dirty="0">
              <a:solidFill>
                <a:srgbClr val="002060"/>
              </a:solidFill>
              <a:latin typeface="Times New Roman" pitchFamily="18" charset="0"/>
            </a:endParaRPr>
          </a:p>
          <a:p>
            <a:pPr>
              <a:spcBef>
                <a:spcPct val="50000"/>
              </a:spcBef>
            </a:pPr>
            <a:r>
              <a:rPr lang="en-US" sz="2000" b="1" u="none" dirty="0">
                <a:solidFill>
                  <a:srgbClr val="002060"/>
                </a:solidFill>
                <a:latin typeface="Times New Roman" pitchFamily="18" charset="0"/>
              </a:rPr>
              <a:t>A better definition would be: “</a:t>
            </a:r>
            <a:r>
              <a:rPr lang="en-US" sz="2000" b="1" i="1" u="none" dirty="0">
                <a:solidFill>
                  <a:srgbClr val="002060"/>
                </a:solidFill>
                <a:latin typeface="Times New Roman" pitchFamily="18" charset="0"/>
              </a:rPr>
              <a:t>The item must be “Fire Engine Red as compared to a specific sample color chip viewed in daylight or under simulated daylight lighting” Associates making this assessment must pass a color blindness test and a performance test”. </a:t>
            </a:r>
          </a:p>
          <a:p>
            <a:pPr lvl="1">
              <a:spcBef>
                <a:spcPct val="50000"/>
              </a:spcBef>
              <a:buFontTx/>
              <a:buChar char="•"/>
            </a:pPr>
            <a:r>
              <a:rPr lang="en-US" sz="2000" b="1" u="none" dirty="0">
                <a:solidFill>
                  <a:srgbClr val="FF0000"/>
                </a:solidFill>
                <a:effectLst>
                  <a:outerShdw blurRad="38100" dist="38100" dir="2700000" algn="tl">
                    <a:srgbClr val="000000">
                      <a:alpha val="43137"/>
                    </a:srgbClr>
                  </a:outerShdw>
                </a:effectLst>
                <a:latin typeface="Times New Roman" pitchFamily="18" charset="0"/>
              </a:rPr>
              <a:t>A set of decision making criteria that assures an attribute conforms to requirements or a standard such as a work instruction.</a:t>
            </a:r>
          </a:p>
          <a:p>
            <a:pPr lvl="1">
              <a:spcBef>
                <a:spcPct val="50000"/>
              </a:spcBef>
            </a:pPr>
            <a:r>
              <a:rPr lang="en-US" sz="2000" b="1" u="none" dirty="0">
                <a:solidFill>
                  <a:srgbClr val="FF0000"/>
                </a:solidFill>
                <a:effectLst>
                  <a:outerShdw blurRad="38100" dist="38100" dir="2700000" algn="tl">
                    <a:srgbClr val="000000">
                      <a:alpha val="43137"/>
                    </a:srgbClr>
                  </a:outerShdw>
                </a:effectLst>
                <a:latin typeface="Times New Roman" pitchFamily="18" charset="0"/>
              </a:rPr>
              <a:t>	The basic “who, what, when and where” questions are addressed and documented</a:t>
            </a:r>
            <a:r>
              <a:rPr lang="en-US" sz="2000" b="1" u="none" dirty="0" smtClean="0">
                <a:solidFill>
                  <a:srgbClr val="FF0000"/>
                </a:solidFill>
                <a:effectLst>
                  <a:outerShdw blurRad="38100" dist="38100" dir="2700000" algn="tl">
                    <a:srgbClr val="000000">
                      <a:alpha val="43137"/>
                    </a:srgbClr>
                  </a:outerShdw>
                </a:effectLst>
                <a:latin typeface="Times New Roman" pitchFamily="18" charset="0"/>
              </a:rPr>
              <a:t>.</a:t>
            </a:r>
            <a:endParaRPr lang="en-US" sz="2400" b="1" i="1" u="none" dirty="0">
              <a:solidFill>
                <a:srgbClr val="FF0000"/>
              </a:solidFill>
              <a:effectLst>
                <a:outerShdw blurRad="38100" dist="38100" dir="2700000" algn="tl">
                  <a:srgbClr val="000000">
                    <a:alpha val="43137"/>
                  </a:srgbClr>
                </a:outerShdw>
              </a:effectLst>
              <a:latin typeface="Times New Roman" pitchFamily="18" charset="0"/>
            </a:endParaRPr>
          </a:p>
        </p:txBody>
      </p:sp>
      <p:sp>
        <p:nvSpPr>
          <p:cNvPr id="2" name="Slide Number Placeholder 1"/>
          <p:cNvSpPr>
            <a:spLocks noGrp="1"/>
          </p:cNvSpPr>
          <p:nvPr>
            <p:ph type="sldNum" sz="quarter" idx="12"/>
          </p:nvPr>
        </p:nvSpPr>
        <p:spPr/>
        <p:txBody>
          <a:bodyPr/>
          <a:lstStyle/>
          <a:p>
            <a:fld id="{41C27B57-3FD6-4E0B-8BC9-61D24C358FE9}" type="slidenum">
              <a:rPr lang="en-US" smtClean="0"/>
              <a:t>13</a:t>
            </a:fld>
            <a:endParaRPr lang="en-US" dirty="0"/>
          </a:p>
        </p:txBody>
      </p:sp>
      <p:pic>
        <p:nvPicPr>
          <p:cNvPr id="5" name="Picture 4" descr="C:\Users\Hughes\AppData\Local\Microsoft\Windows\Temporary Internet Files\Content.IE5\XE0VO39W\MC90018758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08178" y="228599"/>
            <a:ext cx="624875" cy="735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073420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2" name="Rectangle 2"/>
          <p:cNvSpPr>
            <a:spLocks noGrp="1" noChangeArrowheads="1"/>
          </p:cNvSpPr>
          <p:nvPr>
            <p:ph type="title"/>
          </p:nvPr>
        </p:nvSpPr>
        <p:spPr>
          <a:xfrm>
            <a:off x="685800" y="152400"/>
            <a:ext cx="7772400" cy="1143000"/>
          </a:xfrm>
        </p:spPr>
        <p:txBody>
          <a:bodyPr>
            <a:normAutofit/>
          </a:bodyPr>
          <a:lstStyle/>
          <a:p>
            <a:pPr algn="l"/>
            <a:r>
              <a:rPr lang="en-US" sz="3600" dirty="0">
                <a:solidFill>
                  <a:srgbClr val="002060"/>
                </a:solidFill>
              </a:rPr>
              <a:t>  </a:t>
            </a:r>
            <a:r>
              <a:rPr lang="en-US" sz="3600" dirty="0" smtClean="0">
                <a:solidFill>
                  <a:srgbClr val="002060"/>
                </a:solidFill>
              </a:rPr>
              <a:t>Operational </a:t>
            </a:r>
            <a:r>
              <a:rPr lang="en-US" sz="3600" dirty="0">
                <a:solidFill>
                  <a:srgbClr val="002060"/>
                </a:solidFill>
              </a:rPr>
              <a:t>Definition</a:t>
            </a:r>
          </a:p>
        </p:txBody>
      </p:sp>
      <p:sp>
        <p:nvSpPr>
          <p:cNvPr id="261123" name="Rectangle 3"/>
          <p:cNvSpPr>
            <a:spLocks noGrp="1" noChangeArrowheads="1"/>
          </p:cNvSpPr>
          <p:nvPr>
            <p:ph type="body" idx="1"/>
          </p:nvPr>
        </p:nvSpPr>
        <p:spPr>
          <a:xfrm>
            <a:off x="533400" y="1371600"/>
            <a:ext cx="8077200" cy="4800600"/>
          </a:xfrm>
        </p:spPr>
        <p:txBody>
          <a:bodyPr>
            <a:normAutofit fontScale="92500"/>
          </a:bodyPr>
          <a:lstStyle/>
          <a:p>
            <a:pPr marL="0" indent="0">
              <a:lnSpc>
                <a:spcPct val="90000"/>
              </a:lnSpc>
              <a:buNone/>
            </a:pPr>
            <a:r>
              <a:rPr lang="en-US" sz="2400" b="1" dirty="0">
                <a:solidFill>
                  <a:srgbClr val="002060"/>
                </a:solidFill>
                <a:latin typeface="Times New Roman" pitchFamily="18" charset="0"/>
              </a:rPr>
              <a:t>The Operational Definition provides a tangible or observable explanation of the variable. </a:t>
            </a:r>
            <a:endParaRPr lang="en-US" sz="2400" b="1" dirty="0" smtClean="0">
              <a:solidFill>
                <a:srgbClr val="002060"/>
              </a:solidFill>
              <a:latin typeface="Times New Roman" pitchFamily="18" charset="0"/>
            </a:endParaRPr>
          </a:p>
          <a:p>
            <a:pPr>
              <a:lnSpc>
                <a:spcPct val="90000"/>
              </a:lnSpc>
            </a:pPr>
            <a:r>
              <a:rPr lang="en-US" sz="2400" b="1" dirty="0" smtClean="0">
                <a:solidFill>
                  <a:srgbClr val="002060"/>
                </a:solidFill>
                <a:latin typeface="Times New Roman" pitchFamily="18" charset="0"/>
              </a:rPr>
              <a:t>If </a:t>
            </a:r>
            <a:r>
              <a:rPr lang="en-US" sz="2400" b="1" dirty="0">
                <a:solidFill>
                  <a:srgbClr val="002060"/>
                </a:solidFill>
                <a:latin typeface="Times New Roman" pitchFamily="18" charset="0"/>
              </a:rPr>
              <a:t>the variable is not directly measurable, it identifies characteristics of the variable that can be directly measured. </a:t>
            </a:r>
            <a:endParaRPr lang="en-US" sz="2400" b="1" dirty="0" smtClean="0">
              <a:solidFill>
                <a:srgbClr val="002060"/>
              </a:solidFill>
              <a:latin typeface="Times New Roman" pitchFamily="18" charset="0"/>
            </a:endParaRPr>
          </a:p>
          <a:p>
            <a:pPr marL="0" indent="0">
              <a:lnSpc>
                <a:spcPct val="90000"/>
              </a:lnSpc>
            </a:pPr>
            <a:r>
              <a:rPr lang="en-US" sz="2400" b="1" dirty="0" smtClean="0">
                <a:solidFill>
                  <a:srgbClr val="002060"/>
                </a:solidFill>
                <a:latin typeface="Times New Roman" pitchFamily="18" charset="0"/>
              </a:rPr>
              <a:t>In </a:t>
            </a:r>
            <a:r>
              <a:rPr lang="en-US" sz="2400" b="1" dirty="0">
                <a:solidFill>
                  <a:srgbClr val="002060"/>
                </a:solidFill>
                <a:latin typeface="Times New Roman" pitchFamily="18" charset="0"/>
              </a:rPr>
              <a:t>addition, whether or not the variable can be directly measured, the operational definition names the possible associated elements of the variable that can be measured.</a:t>
            </a:r>
            <a:r>
              <a:rPr lang="en-US" sz="2400" b="1" dirty="0">
                <a:solidFill>
                  <a:srgbClr val="002060"/>
                </a:solidFill>
              </a:rPr>
              <a:t> </a:t>
            </a:r>
            <a:r>
              <a:rPr lang="en-US" sz="2400" b="1" dirty="0"/>
              <a:t/>
            </a:r>
            <a:br>
              <a:rPr lang="en-US" sz="2400" b="1" dirty="0"/>
            </a:br>
            <a:r>
              <a:rPr lang="en-US" sz="2000" i="1" dirty="0">
                <a:solidFill>
                  <a:srgbClr val="FF0000"/>
                </a:solidFill>
              </a:rPr>
              <a:t/>
            </a:r>
            <a:br>
              <a:rPr lang="en-US" sz="2000" i="1" dirty="0">
                <a:solidFill>
                  <a:srgbClr val="FF0000"/>
                </a:solidFill>
              </a:rPr>
            </a:br>
            <a:r>
              <a:rPr lang="en-US" sz="2400" b="1" i="1" dirty="0">
                <a:solidFill>
                  <a:srgbClr val="FF0000"/>
                </a:solidFill>
                <a:effectLst>
                  <a:outerShdw blurRad="38100" dist="38100" dir="2700000" algn="tl">
                    <a:srgbClr val="000000">
                      <a:alpha val="43137"/>
                    </a:srgbClr>
                  </a:outerShdw>
                </a:effectLst>
                <a:latin typeface="Times New Roman" pitchFamily="18" charset="0"/>
              </a:rPr>
              <a:t>For example, self-esteem is a measure of how people feel about themselves we can not see it, It is not directly measurable. </a:t>
            </a:r>
            <a:endParaRPr lang="en-US" sz="2400" b="1" i="1" dirty="0" smtClean="0">
              <a:solidFill>
                <a:srgbClr val="FF0000"/>
              </a:solidFill>
              <a:effectLst>
                <a:outerShdw blurRad="38100" dist="38100" dir="2700000" algn="tl">
                  <a:srgbClr val="000000">
                    <a:alpha val="43137"/>
                  </a:srgbClr>
                </a:outerShdw>
              </a:effectLst>
              <a:latin typeface="Times New Roman" pitchFamily="18" charset="0"/>
            </a:endParaRPr>
          </a:p>
          <a:p>
            <a:pPr>
              <a:lnSpc>
                <a:spcPct val="90000"/>
              </a:lnSpc>
            </a:pPr>
            <a:r>
              <a:rPr lang="en-US" sz="2400" b="1" i="1" dirty="0" smtClean="0">
                <a:solidFill>
                  <a:srgbClr val="FF0000"/>
                </a:solidFill>
                <a:effectLst>
                  <a:outerShdw blurRad="38100" dist="38100" dir="2700000" algn="tl">
                    <a:srgbClr val="000000">
                      <a:alpha val="43137"/>
                    </a:srgbClr>
                  </a:outerShdw>
                </a:effectLst>
                <a:latin typeface="Times New Roman" pitchFamily="18" charset="0"/>
              </a:rPr>
              <a:t>An </a:t>
            </a:r>
            <a:r>
              <a:rPr lang="en-US" sz="2400" b="1" i="1" dirty="0">
                <a:solidFill>
                  <a:srgbClr val="FF0000"/>
                </a:solidFill>
                <a:effectLst>
                  <a:outerShdw blurRad="38100" dist="38100" dir="2700000" algn="tl">
                    <a:srgbClr val="000000">
                      <a:alpha val="43137"/>
                    </a:srgbClr>
                  </a:outerShdw>
                </a:effectLst>
                <a:latin typeface="Times New Roman" pitchFamily="18" charset="0"/>
              </a:rPr>
              <a:t>aspects of self-esteem that can be measured and recorded is </a:t>
            </a:r>
            <a:r>
              <a:rPr lang="en-US" sz="2400" b="1" i="1" u="sng" dirty="0">
                <a:solidFill>
                  <a:srgbClr val="FF0000"/>
                </a:solidFill>
                <a:effectLst>
                  <a:outerShdw blurRad="38100" dist="38100" dir="2700000" algn="tl">
                    <a:srgbClr val="000000">
                      <a:alpha val="43137"/>
                    </a:srgbClr>
                  </a:outerShdw>
                </a:effectLst>
                <a:latin typeface="Times New Roman" pitchFamily="18" charset="0"/>
              </a:rPr>
              <a:t>looks you in the eye</a:t>
            </a:r>
            <a:r>
              <a:rPr lang="en-US" sz="2400" b="1" i="1" dirty="0">
                <a:solidFill>
                  <a:srgbClr val="FF0000"/>
                </a:solidFill>
                <a:effectLst>
                  <a:outerShdw blurRad="38100" dist="38100" dir="2700000" algn="tl">
                    <a:srgbClr val="000000">
                      <a:alpha val="43137"/>
                    </a:srgbClr>
                  </a:outerShdw>
                </a:effectLst>
                <a:latin typeface="Times New Roman" pitchFamily="18" charset="0"/>
              </a:rPr>
              <a:t> when talking, </a:t>
            </a:r>
            <a:r>
              <a:rPr lang="en-US" sz="2400" b="1" i="1" u="sng" dirty="0">
                <a:solidFill>
                  <a:srgbClr val="FF0000"/>
                </a:solidFill>
                <a:effectLst>
                  <a:outerShdw blurRad="38100" dist="38100" dir="2700000" algn="tl">
                    <a:srgbClr val="000000">
                      <a:alpha val="43137"/>
                    </a:srgbClr>
                  </a:outerShdw>
                </a:effectLst>
                <a:latin typeface="Times New Roman" pitchFamily="18" charset="0"/>
              </a:rPr>
              <a:t>acts confidently</a:t>
            </a:r>
            <a:r>
              <a:rPr lang="en-US" sz="2400" b="1" i="1" dirty="0">
                <a:solidFill>
                  <a:srgbClr val="FF0000"/>
                </a:solidFill>
                <a:effectLst>
                  <a:outerShdw blurRad="38100" dist="38100" dir="2700000" algn="tl">
                    <a:srgbClr val="000000">
                      <a:alpha val="43137"/>
                    </a:srgbClr>
                  </a:outerShdw>
                </a:effectLst>
                <a:latin typeface="Times New Roman" pitchFamily="18" charset="0"/>
              </a:rPr>
              <a:t>, or </a:t>
            </a:r>
            <a:r>
              <a:rPr lang="en-US" sz="2400" b="1" i="1" u="sng" dirty="0">
                <a:solidFill>
                  <a:srgbClr val="FF0000"/>
                </a:solidFill>
                <a:effectLst>
                  <a:outerShdw blurRad="38100" dist="38100" dir="2700000" algn="tl">
                    <a:srgbClr val="000000">
                      <a:alpha val="43137"/>
                    </a:srgbClr>
                  </a:outerShdw>
                </a:effectLst>
                <a:latin typeface="Times New Roman" pitchFamily="18" charset="0"/>
              </a:rPr>
              <a:t>ask questions</a:t>
            </a:r>
            <a:r>
              <a:rPr lang="en-US" sz="2400" b="1" i="1" dirty="0">
                <a:solidFill>
                  <a:srgbClr val="FF0000"/>
                </a:solidFill>
                <a:effectLst>
                  <a:outerShdw blurRad="38100" dist="38100" dir="2700000" algn="tl">
                    <a:srgbClr val="000000">
                      <a:alpha val="43137"/>
                    </a:srgbClr>
                  </a:outerShdw>
                </a:effectLst>
                <a:latin typeface="Times New Roman" pitchFamily="18" charset="0"/>
              </a:rPr>
              <a:t>, etc. As these are observable and linked to self-esteem.</a:t>
            </a:r>
          </a:p>
        </p:txBody>
      </p:sp>
      <p:sp>
        <p:nvSpPr>
          <p:cNvPr id="2" name="Slide Number Placeholder 1"/>
          <p:cNvSpPr>
            <a:spLocks noGrp="1"/>
          </p:cNvSpPr>
          <p:nvPr>
            <p:ph type="sldNum" sz="quarter" idx="12"/>
          </p:nvPr>
        </p:nvSpPr>
        <p:spPr/>
        <p:txBody>
          <a:bodyPr/>
          <a:lstStyle/>
          <a:p>
            <a:fld id="{41C27B57-3FD6-4E0B-8BC9-61D24C358FE9}" type="slidenum">
              <a:rPr lang="en-US" smtClean="0"/>
              <a:t>14</a:t>
            </a:fld>
            <a:endParaRPr lang="en-US" dirty="0"/>
          </a:p>
        </p:txBody>
      </p:sp>
      <p:pic>
        <p:nvPicPr>
          <p:cNvPr id="5" name="Picture 4" descr="C:\Users\Hughes\AppData\Local\Microsoft\Windows\Temporary Internet Files\Content.IE5\XE0VO39W\MC90018758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08178" y="228599"/>
            <a:ext cx="624875" cy="735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1910259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6" name="Rectangle 2"/>
          <p:cNvSpPr>
            <a:spLocks noGrp="1" noChangeArrowheads="1"/>
          </p:cNvSpPr>
          <p:nvPr>
            <p:ph type="title"/>
          </p:nvPr>
        </p:nvSpPr>
        <p:spPr>
          <a:xfrm>
            <a:off x="685800" y="228600"/>
            <a:ext cx="7772400" cy="1143000"/>
          </a:xfrm>
        </p:spPr>
        <p:txBody>
          <a:bodyPr>
            <a:normAutofit/>
          </a:bodyPr>
          <a:lstStyle/>
          <a:p>
            <a:pPr algn="l"/>
            <a:r>
              <a:rPr lang="en-US" sz="3600" dirty="0" smtClean="0">
                <a:solidFill>
                  <a:srgbClr val="002060"/>
                </a:solidFill>
                <a:latin typeface="Times New Roman" panose="02020603050405020304" pitchFamily="18" charset="0"/>
                <a:cs typeface="Times New Roman" panose="02020603050405020304" pitchFamily="18" charset="0"/>
              </a:rPr>
              <a:t>Operational </a:t>
            </a:r>
            <a:r>
              <a:rPr lang="en-US" sz="3600" dirty="0">
                <a:solidFill>
                  <a:srgbClr val="002060"/>
                </a:solidFill>
                <a:latin typeface="Times New Roman" panose="02020603050405020304" pitchFamily="18" charset="0"/>
                <a:cs typeface="Times New Roman" panose="02020603050405020304" pitchFamily="18" charset="0"/>
              </a:rPr>
              <a:t>Definition</a:t>
            </a:r>
          </a:p>
        </p:txBody>
      </p:sp>
      <p:sp>
        <p:nvSpPr>
          <p:cNvPr id="262147" name="Rectangle 3"/>
          <p:cNvSpPr>
            <a:spLocks noGrp="1" noChangeArrowheads="1"/>
          </p:cNvSpPr>
          <p:nvPr>
            <p:ph type="body" idx="1"/>
          </p:nvPr>
        </p:nvSpPr>
        <p:spPr>
          <a:xfrm>
            <a:off x="533400" y="1524000"/>
            <a:ext cx="7924800" cy="4114800"/>
          </a:xfrm>
        </p:spPr>
        <p:txBody>
          <a:bodyPr/>
          <a:lstStyle/>
          <a:p>
            <a:pPr>
              <a:spcBef>
                <a:spcPct val="50000"/>
              </a:spcBef>
            </a:pPr>
            <a:r>
              <a:rPr lang="en-US" sz="2800" b="1" i="1" dirty="0">
                <a:solidFill>
                  <a:srgbClr val="002060"/>
                </a:solidFill>
                <a:latin typeface="Times New Roman" pitchFamily="18" charset="0"/>
              </a:rPr>
              <a:t>The ability to discern between the acceptable and unacceptable </a:t>
            </a:r>
          </a:p>
          <a:p>
            <a:pPr lvl="1"/>
            <a:endParaRPr lang="en-US" sz="1200" b="1" dirty="0">
              <a:solidFill>
                <a:srgbClr val="002060"/>
              </a:solidFill>
              <a:latin typeface="Times New Roman" pitchFamily="18" charset="0"/>
            </a:endParaRPr>
          </a:p>
          <a:p>
            <a:pPr lvl="1">
              <a:lnSpc>
                <a:spcPct val="100000"/>
              </a:lnSpc>
              <a:buFont typeface="Wingdings" pitchFamily="2" charset="2"/>
              <a:buChar char="§"/>
            </a:pPr>
            <a:r>
              <a:rPr lang="en-US" sz="2400" b="1" dirty="0">
                <a:solidFill>
                  <a:srgbClr val="002060"/>
                </a:solidFill>
                <a:latin typeface="Times New Roman" pitchFamily="18" charset="0"/>
              </a:rPr>
              <a:t>Operational Definitions allow people to do their jobs better with less confusion</a:t>
            </a:r>
          </a:p>
          <a:p>
            <a:pPr lvl="1">
              <a:lnSpc>
                <a:spcPct val="100000"/>
              </a:lnSpc>
              <a:buFont typeface="Wingdings" pitchFamily="2" charset="2"/>
              <a:buChar char="§"/>
            </a:pPr>
            <a:r>
              <a:rPr lang="en-US" sz="2400" b="1" dirty="0">
                <a:solidFill>
                  <a:srgbClr val="002060"/>
                </a:solidFill>
                <a:latin typeface="Times New Roman" pitchFamily="18" charset="0"/>
              </a:rPr>
              <a:t>Yields </a:t>
            </a:r>
            <a:r>
              <a:rPr lang="en-US" sz="2400" b="1" u="sng" dirty="0">
                <a:solidFill>
                  <a:srgbClr val="002060"/>
                </a:solidFill>
                <a:latin typeface="Times New Roman" pitchFamily="18" charset="0"/>
              </a:rPr>
              <a:t>yes or no</a:t>
            </a:r>
            <a:r>
              <a:rPr lang="en-US" sz="2400" b="1" dirty="0">
                <a:solidFill>
                  <a:srgbClr val="002060"/>
                </a:solidFill>
                <a:latin typeface="Times New Roman" pitchFamily="18" charset="0"/>
              </a:rPr>
              <a:t> answers, </a:t>
            </a:r>
            <a:r>
              <a:rPr lang="en-US" sz="2400" b="1" u="sng" dirty="0">
                <a:solidFill>
                  <a:srgbClr val="002060"/>
                </a:solidFill>
                <a:latin typeface="Times New Roman" pitchFamily="18" charset="0"/>
              </a:rPr>
              <a:t>do or </a:t>
            </a:r>
            <a:r>
              <a:rPr lang="en-US" sz="2400" b="1" dirty="0">
                <a:solidFill>
                  <a:srgbClr val="002060"/>
                </a:solidFill>
                <a:latin typeface="Times New Roman" pitchFamily="18" charset="0"/>
              </a:rPr>
              <a:t>don’t, etc. conclusions and can be perform consistently based upon </a:t>
            </a:r>
            <a:r>
              <a:rPr lang="en-US" sz="2400" b="1" u="sng" dirty="0">
                <a:solidFill>
                  <a:srgbClr val="002060"/>
                </a:solidFill>
                <a:latin typeface="Times New Roman" pitchFamily="18" charset="0"/>
              </a:rPr>
              <a:t>requirements</a:t>
            </a:r>
            <a:r>
              <a:rPr lang="en-US" sz="2400" b="1" dirty="0">
                <a:solidFill>
                  <a:srgbClr val="002060"/>
                </a:solidFill>
                <a:latin typeface="Times New Roman" pitchFamily="18" charset="0"/>
              </a:rPr>
              <a:t> and </a:t>
            </a:r>
            <a:r>
              <a:rPr lang="en-US" sz="2400" b="1" u="sng" dirty="0">
                <a:solidFill>
                  <a:srgbClr val="002060"/>
                </a:solidFill>
                <a:latin typeface="Times New Roman" pitchFamily="18" charset="0"/>
              </a:rPr>
              <a:t>decision criteria</a:t>
            </a:r>
            <a:r>
              <a:rPr lang="en-US" sz="2400" b="1" dirty="0">
                <a:solidFill>
                  <a:srgbClr val="002060"/>
                </a:solidFill>
                <a:latin typeface="Times New Roman" pitchFamily="18" charset="0"/>
              </a:rPr>
              <a:t>. </a:t>
            </a:r>
          </a:p>
          <a:p>
            <a:pPr lvl="1">
              <a:lnSpc>
                <a:spcPct val="100000"/>
              </a:lnSpc>
              <a:buFont typeface="Wingdings" pitchFamily="2" charset="2"/>
              <a:buChar char="§"/>
            </a:pPr>
            <a:r>
              <a:rPr lang="en-US" sz="2400" b="1" dirty="0">
                <a:solidFill>
                  <a:srgbClr val="002060"/>
                </a:solidFill>
                <a:latin typeface="Times New Roman" pitchFamily="18" charset="0"/>
              </a:rPr>
              <a:t>Is essential or fundamental to all types of data, but especially for attributes</a:t>
            </a:r>
          </a:p>
          <a:p>
            <a:endParaRPr lang="en-US" sz="2800" dirty="0">
              <a:latin typeface="Times New Roman" pitchFamily="18" charset="0"/>
            </a:endParaRPr>
          </a:p>
        </p:txBody>
      </p:sp>
      <p:sp>
        <p:nvSpPr>
          <p:cNvPr id="2" name="Slide Number Placeholder 1"/>
          <p:cNvSpPr>
            <a:spLocks noGrp="1"/>
          </p:cNvSpPr>
          <p:nvPr>
            <p:ph type="sldNum" sz="quarter" idx="12"/>
          </p:nvPr>
        </p:nvSpPr>
        <p:spPr/>
        <p:txBody>
          <a:bodyPr/>
          <a:lstStyle/>
          <a:p>
            <a:fld id="{41C27B57-3FD6-4E0B-8BC9-61D24C358FE9}" type="slidenum">
              <a:rPr lang="en-US" smtClean="0"/>
              <a:t>15</a:t>
            </a:fld>
            <a:endParaRPr lang="en-US" dirty="0"/>
          </a:p>
        </p:txBody>
      </p:sp>
      <p:pic>
        <p:nvPicPr>
          <p:cNvPr id="5" name="Picture 4" descr="C:\Users\Hughes\AppData\Local\Microsoft\Windows\Temporary Internet Files\Content.IE5\XE0VO39W\MC900187587[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08178" y="228599"/>
            <a:ext cx="624875" cy="735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505173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70" name="Rectangle 2"/>
          <p:cNvSpPr>
            <a:spLocks noGrp="1" noChangeArrowheads="1"/>
          </p:cNvSpPr>
          <p:nvPr>
            <p:ph type="title"/>
          </p:nvPr>
        </p:nvSpPr>
        <p:spPr>
          <a:xfrm>
            <a:off x="838200" y="304800"/>
            <a:ext cx="7086600" cy="1143000"/>
          </a:xfrm>
        </p:spPr>
        <p:txBody>
          <a:bodyPr>
            <a:normAutofit/>
          </a:bodyPr>
          <a:lstStyle/>
          <a:p>
            <a:pPr algn="l"/>
            <a:r>
              <a:rPr lang="en-US" sz="3600" dirty="0">
                <a:solidFill>
                  <a:srgbClr val="002060"/>
                </a:solidFill>
                <a:latin typeface="Times New Roman" pitchFamily="18" charset="0"/>
                <a:cs typeface="Times New Roman" pitchFamily="18" charset="0"/>
              </a:rPr>
              <a:t>Operational Definitions</a:t>
            </a:r>
          </a:p>
        </p:txBody>
      </p:sp>
      <p:sp>
        <p:nvSpPr>
          <p:cNvPr id="263171" name="Text Box 3"/>
          <p:cNvSpPr txBox="1">
            <a:spLocks noChangeArrowheads="1"/>
          </p:cNvSpPr>
          <p:nvPr/>
        </p:nvSpPr>
        <p:spPr bwMode="auto">
          <a:xfrm>
            <a:off x="838200" y="1447800"/>
            <a:ext cx="7696200"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itchFamily="34" charset="0"/>
              </a:defRPr>
            </a:lvl1pPr>
            <a:lvl2pPr marL="1544638" indent="-457200">
              <a:defRPr>
                <a:solidFill>
                  <a:schemeClr val="tx1"/>
                </a:solidFill>
                <a:latin typeface="Arial" pitchFamily="34" charset="0"/>
              </a:defRPr>
            </a:lvl2pPr>
            <a:lvl3pPr marL="2116138" indent="-457200">
              <a:defRPr>
                <a:solidFill>
                  <a:schemeClr val="tx1"/>
                </a:solidFill>
                <a:latin typeface="Arial" pitchFamily="34" charset="0"/>
              </a:defRPr>
            </a:lvl3pPr>
            <a:lvl4pPr marL="2687638" indent="-457200">
              <a:defRPr>
                <a:solidFill>
                  <a:schemeClr val="tx1"/>
                </a:solidFill>
                <a:latin typeface="Arial" pitchFamily="34" charset="0"/>
              </a:defRPr>
            </a:lvl4pPr>
            <a:lvl5pPr marL="3259138" indent="-457200">
              <a:defRPr>
                <a:solidFill>
                  <a:schemeClr val="tx1"/>
                </a:solidFill>
                <a:latin typeface="Arial" pitchFamily="34" charset="0"/>
              </a:defRPr>
            </a:lvl5pPr>
            <a:lvl6pPr marL="3716338" indent="-457200" fontAlgn="base">
              <a:spcBef>
                <a:spcPct val="0"/>
              </a:spcBef>
              <a:spcAft>
                <a:spcPct val="0"/>
              </a:spcAft>
              <a:defRPr>
                <a:solidFill>
                  <a:schemeClr val="tx1"/>
                </a:solidFill>
                <a:latin typeface="Arial" pitchFamily="34" charset="0"/>
              </a:defRPr>
            </a:lvl6pPr>
            <a:lvl7pPr marL="4173538" indent="-457200" fontAlgn="base">
              <a:spcBef>
                <a:spcPct val="0"/>
              </a:spcBef>
              <a:spcAft>
                <a:spcPct val="0"/>
              </a:spcAft>
              <a:defRPr>
                <a:solidFill>
                  <a:schemeClr val="tx1"/>
                </a:solidFill>
                <a:latin typeface="Arial" pitchFamily="34" charset="0"/>
              </a:defRPr>
            </a:lvl7pPr>
            <a:lvl8pPr marL="4630738" indent="-457200" fontAlgn="base">
              <a:spcBef>
                <a:spcPct val="0"/>
              </a:spcBef>
              <a:spcAft>
                <a:spcPct val="0"/>
              </a:spcAft>
              <a:defRPr>
                <a:solidFill>
                  <a:schemeClr val="tx1"/>
                </a:solidFill>
                <a:latin typeface="Arial" pitchFamily="34" charset="0"/>
              </a:defRPr>
            </a:lvl8pPr>
            <a:lvl9pPr marL="5087938" indent="-457200" fontAlgn="base">
              <a:spcBef>
                <a:spcPct val="0"/>
              </a:spcBef>
              <a:spcAft>
                <a:spcPct val="0"/>
              </a:spcAft>
              <a:defRPr>
                <a:solidFill>
                  <a:schemeClr val="tx1"/>
                </a:solidFill>
                <a:latin typeface="Arial" pitchFamily="34" charset="0"/>
              </a:defRPr>
            </a:lvl9pPr>
          </a:lstStyle>
          <a:p>
            <a:pPr>
              <a:spcBef>
                <a:spcPct val="50000"/>
              </a:spcBef>
            </a:pPr>
            <a:r>
              <a:rPr lang="en-US" sz="2400" b="1" u="none" dirty="0">
                <a:solidFill>
                  <a:srgbClr val="002060"/>
                </a:solidFill>
                <a:latin typeface="Times New Roman" pitchFamily="18" charset="0"/>
              </a:rPr>
              <a:t>Variable data should also be collected following </a:t>
            </a:r>
            <a:r>
              <a:rPr lang="en-US" sz="2400" b="1" u="none" dirty="0" smtClean="0">
                <a:solidFill>
                  <a:srgbClr val="FF0000"/>
                </a:solidFill>
                <a:latin typeface="Times New Roman" pitchFamily="18" charset="0"/>
              </a:rPr>
              <a:t>Operational </a:t>
            </a:r>
            <a:r>
              <a:rPr lang="en-US" sz="2400" b="1" dirty="0">
                <a:solidFill>
                  <a:srgbClr val="FF0000"/>
                </a:solidFill>
                <a:latin typeface="Times New Roman" pitchFamily="18" charset="0"/>
              </a:rPr>
              <a:t>D</a:t>
            </a:r>
            <a:r>
              <a:rPr lang="en-US" sz="2400" b="1" u="none" dirty="0" smtClean="0">
                <a:solidFill>
                  <a:srgbClr val="FF0000"/>
                </a:solidFill>
                <a:latin typeface="Times New Roman" pitchFamily="18" charset="0"/>
              </a:rPr>
              <a:t>efinitions</a:t>
            </a:r>
            <a:r>
              <a:rPr lang="en-US" sz="2400" b="1" u="none" dirty="0">
                <a:solidFill>
                  <a:srgbClr val="FF0000"/>
                </a:solidFill>
                <a:latin typeface="Times New Roman" pitchFamily="18" charset="0"/>
              </a:rPr>
              <a:t>.</a:t>
            </a:r>
          </a:p>
          <a:p>
            <a:pPr>
              <a:spcBef>
                <a:spcPct val="50000"/>
              </a:spcBef>
            </a:pPr>
            <a:r>
              <a:rPr lang="en-US" sz="2400" b="1" u="none" dirty="0">
                <a:solidFill>
                  <a:srgbClr val="002060"/>
                </a:solidFill>
                <a:latin typeface="Times New Roman" pitchFamily="18" charset="0"/>
              </a:rPr>
              <a:t>Example: What type of instrument should be used to collect data concerning the roundness of a ball bearing.</a:t>
            </a:r>
          </a:p>
          <a:p>
            <a:pPr>
              <a:spcBef>
                <a:spcPct val="50000"/>
              </a:spcBef>
            </a:pPr>
            <a:r>
              <a:rPr lang="en-US" sz="2400" b="1" u="none" dirty="0">
                <a:solidFill>
                  <a:srgbClr val="002060"/>
                </a:solidFill>
                <a:latin typeface="Times New Roman" pitchFamily="18" charset="0"/>
              </a:rPr>
              <a:t>Typical questions addressed by an operational definition:</a:t>
            </a:r>
          </a:p>
          <a:p>
            <a:pPr lvl="1">
              <a:spcBef>
                <a:spcPct val="50000"/>
              </a:spcBef>
              <a:buFontTx/>
              <a:buAutoNum type="arabicPeriod"/>
            </a:pPr>
            <a:r>
              <a:rPr lang="en-US" sz="2400" b="1" u="none" dirty="0">
                <a:solidFill>
                  <a:srgbClr val="002060"/>
                </a:solidFill>
                <a:latin typeface="Times New Roman" pitchFamily="18" charset="0"/>
              </a:rPr>
              <a:t>Type of instrument</a:t>
            </a:r>
          </a:p>
          <a:p>
            <a:pPr lvl="1">
              <a:spcBef>
                <a:spcPct val="50000"/>
              </a:spcBef>
              <a:buFontTx/>
              <a:buAutoNum type="arabicPeriod"/>
            </a:pPr>
            <a:r>
              <a:rPr lang="en-US" sz="2400" b="1" u="none" dirty="0">
                <a:solidFill>
                  <a:srgbClr val="002060"/>
                </a:solidFill>
                <a:latin typeface="Times New Roman" pitchFamily="18" charset="0"/>
              </a:rPr>
              <a:t>Discrimination of the instrument </a:t>
            </a:r>
          </a:p>
          <a:p>
            <a:pPr lvl="1">
              <a:spcBef>
                <a:spcPct val="50000"/>
              </a:spcBef>
              <a:buFontTx/>
              <a:buAutoNum type="arabicPeriod"/>
            </a:pPr>
            <a:r>
              <a:rPr lang="en-US" sz="2400" b="1" u="none" dirty="0">
                <a:solidFill>
                  <a:srgbClr val="002060"/>
                </a:solidFill>
                <a:latin typeface="Times New Roman" pitchFamily="18" charset="0"/>
              </a:rPr>
              <a:t>Location or environmental requirements</a:t>
            </a:r>
          </a:p>
          <a:p>
            <a:pPr lvl="1">
              <a:spcBef>
                <a:spcPct val="50000"/>
              </a:spcBef>
              <a:buFontTx/>
              <a:buAutoNum type="arabicPeriod"/>
            </a:pPr>
            <a:r>
              <a:rPr lang="en-US" sz="2400" b="1" u="none" dirty="0">
                <a:solidFill>
                  <a:srgbClr val="002060"/>
                </a:solidFill>
                <a:latin typeface="Times New Roman" pitchFamily="18" charset="0"/>
              </a:rPr>
              <a:t>Training requirements</a:t>
            </a:r>
          </a:p>
        </p:txBody>
      </p:sp>
      <p:sp>
        <p:nvSpPr>
          <p:cNvPr id="2" name="Slide Number Placeholder 1"/>
          <p:cNvSpPr>
            <a:spLocks noGrp="1"/>
          </p:cNvSpPr>
          <p:nvPr>
            <p:ph type="sldNum" sz="quarter" idx="12"/>
          </p:nvPr>
        </p:nvSpPr>
        <p:spPr/>
        <p:txBody>
          <a:bodyPr/>
          <a:lstStyle/>
          <a:p>
            <a:fld id="{41C27B57-3FD6-4E0B-8BC9-61D24C358FE9}" type="slidenum">
              <a:rPr lang="en-US" smtClean="0"/>
              <a:t>16</a:t>
            </a:fld>
            <a:endParaRPr lang="en-US" dirty="0"/>
          </a:p>
        </p:txBody>
      </p:sp>
      <p:pic>
        <p:nvPicPr>
          <p:cNvPr id="5" name="Picture 4" descr="C:\Users\Hughes\AppData\Local\Microsoft\Windows\Temporary Internet Files\Content.IE5\XE0VO39W\MC90018758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08178" y="228599"/>
            <a:ext cx="624875" cy="735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083031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Rectangle 2"/>
          <p:cNvSpPr>
            <a:spLocks noGrp="1" noChangeArrowheads="1"/>
          </p:cNvSpPr>
          <p:nvPr>
            <p:ph type="title"/>
          </p:nvPr>
        </p:nvSpPr>
        <p:spPr>
          <a:xfrm>
            <a:off x="533400" y="228600"/>
            <a:ext cx="8077200" cy="1143000"/>
          </a:xfrm>
        </p:spPr>
        <p:txBody>
          <a:bodyPr>
            <a:normAutofit/>
          </a:bodyPr>
          <a:lstStyle/>
          <a:p>
            <a:pPr algn="l"/>
            <a:r>
              <a:rPr lang="en-US" sz="3600" dirty="0">
                <a:latin typeface="Times New Roman" pitchFamily="18" charset="0"/>
                <a:cs typeface="Times New Roman" pitchFamily="18" charset="0"/>
              </a:rPr>
              <a:t> </a:t>
            </a:r>
            <a:r>
              <a:rPr lang="en-US" sz="3600" dirty="0">
                <a:solidFill>
                  <a:srgbClr val="002060"/>
                </a:solidFill>
                <a:latin typeface="Times New Roman" pitchFamily="18" charset="0"/>
                <a:cs typeface="Times New Roman" pitchFamily="18" charset="0"/>
              </a:rPr>
              <a:t>Lack of Operational Definitions</a:t>
            </a:r>
          </a:p>
        </p:txBody>
      </p:sp>
      <p:sp>
        <p:nvSpPr>
          <p:cNvPr id="265219" name="Text Box 3"/>
          <p:cNvSpPr txBox="1">
            <a:spLocks noChangeArrowheads="1"/>
          </p:cNvSpPr>
          <p:nvPr/>
        </p:nvSpPr>
        <p:spPr bwMode="auto">
          <a:xfrm>
            <a:off x="609600" y="1295400"/>
            <a:ext cx="8077200" cy="3416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itchFamily="34" charset="0"/>
              </a:defRPr>
            </a:lvl1pPr>
            <a:lvl2pPr marL="796925" indent="-223838">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defRPr>
                <a:solidFill>
                  <a:schemeClr val="tx1"/>
                </a:solidFill>
                <a:latin typeface="Arial" pitchFamily="34" charset="0"/>
              </a:defRPr>
            </a:lvl6pPr>
            <a:lvl7pPr fontAlgn="base">
              <a:spcBef>
                <a:spcPct val="0"/>
              </a:spcBef>
              <a:spcAft>
                <a:spcPct val="0"/>
              </a:spcAft>
              <a:defRPr>
                <a:solidFill>
                  <a:schemeClr val="tx1"/>
                </a:solidFill>
                <a:latin typeface="Arial" pitchFamily="34" charset="0"/>
              </a:defRPr>
            </a:lvl7pPr>
            <a:lvl8pPr fontAlgn="base">
              <a:spcBef>
                <a:spcPct val="0"/>
              </a:spcBef>
              <a:spcAft>
                <a:spcPct val="0"/>
              </a:spcAft>
              <a:defRPr>
                <a:solidFill>
                  <a:schemeClr val="tx1"/>
                </a:solidFill>
                <a:latin typeface="Arial" pitchFamily="34" charset="0"/>
              </a:defRPr>
            </a:lvl8pPr>
            <a:lvl9pPr fontAlgn="base">
              <a:spcBef>
                <a:spcPct val="0"/>
              </a:spcBef>
              <a:spcAft>
                <a:spcPct val="0"/>
              </a:spcAft>
              <a:defRPr>
                <a:solidFill>
                  <a:schemeClr val="tx1"/>
                </a:solidFill>
                <a:latin typeface="Arial" pitchFamily="34" charset="0"/>
              </a:defRPr>
            </a:lvl9pPr>
          </a:lstStyle>
          <a:p>
            <a:pPr>
              <a:spcBef>
                <a:spcPct val="50000"/>
              </a:spcBef>
            </a:pPr>
            <a:r>
              <a:rPr lang="en-US" sz="2400" b="1" u="none" dirty="0">
                <a:solidFill>
                  <a:srgbClr val="002060"/>
                </a:solidFill>
                <a:latin typeface="Times New Roman" pitchFamily="18" charset="0"/>
              </a:rPr>
              <a:t>Few conclusions can be reached from data collected without an operational definition, which explains criteria such as :</a:t>
            </a:r>
          </a:p>
          <a:p>
            <a:pPr lvl="1">
              <a:spcBef>
                <a:spcPct val="50000"/>
              </a:spcBef>
              <a:buFontTx/>
              <a:buChar char="•"/>
            </a:pPr>
            <a:r>
              <a:rPr lang="en-US" sz="2400" b="1" dirty="0">
                <a:solidFill>
                  <a:srgbClr val="002060"/>
                </a:solidFill>
                <a:latin typeface="Times New Roman" pitchFamily="18" charset="0"/>
              </a:rPr>
              <a:t>W</a:t>
            </a:r>
            <a:r>
              <a:rPr lang="en-US" sz="2400" b="1" u="none" dirty="0" smtClean="0">
                <a:solidFill>
                  <a:srgbClr val="002060"/>
                </a:solidFill>
                <a:latin typeface="Times New Roman" pitchFamily="18" charset="0"/>
              </a:rPr>
              <a:t>hat </a:t>
            </a:r>
            <a:r>
              <a:rPr lang="en-US" sz="2400" b="1" u="none" dirty="0">
                <a:solidFill>
                  <a:srgbClr val="002060"/>
                </a:solidFill>
                <a:latin typeface="Times New Roman" pitchFamily="18" charset="0"/>
              </a:rPr>
              <a:t>was collected </a:t>
            </a:r>
            <a:r>
              <a:rPr lang="en-US" sz="2400" b="1" u="none" dirty="0" smtClean="0">
                <a:solidFill>
                  <a:srgbClr val="002060"/>
                </a:solidFill>
                <a:latin typeface="Times New Roman" pitchFamily="18" charset="0"/>
              </a:rPr>
              <a:t>&amp; the operational definition used</a:t>
            </a:r>
            <a:endParaRPr lang="en-US" sz="2400" b="1" u="none" dirty="0">
              <a:solidFill>
                <a:srgbClr val="002060"/>
              </a:solidFill>
              <a:latin typeface="Times New Roman" pitchFamily="18" charset="0"/>
            </a:endParaRPr>
          </a:p>
          <a:p>
            <a:pPr lvl="1">
              <a:spcBef>
                <a:spcPct val="50000"/>
              </a:spcBef>
              <a:buFontTx/>
              <a:buChar char="•"/>
            </a:pPr>
            <a:r>
              <a:rPr lang="en-US" sz="2400" b="1" u="none" dirty="0">
                <a:solidFill>
                  <a:srgbClr val="002060"/>
                </a:solidFill>
                <a:latin typeface="Times New Roman" pitchFamily="18" charset="0"/>
              </a:rPr>
              <a:t>How it was collected, method, environment, instrument used, etc.</a:t>
            </a:r>
          </a:p>
          <a:p>
            <a:pPr lvl="1">
              <a:spcBef>
                <a:spcPct val="50000"/>
              </a:spcBef>
              <a:buFontTx/>
              <a:buChar char="•"/>
            </a:pPr>
            <a:r>
              <a:rPr lang="en-US" sz="2400" b="1" dirty="0">
                <a:solidFill>
                  <a:srgbClr val="002060"/>
                </a:solidFill>
                <a:latin typeface="Times New Roman" pitchFamily="18" charset="0"/>
              </a:rPr>
              <a:t>W</a:t>
            </a:r>
            <a:r>
              <a:rPr lang="en-US" sz="2400" b="1" u="none" dirty="0" smtClean="0">
                <a:solidFill>
                  <a:srgbClr val="002060"/>
                </a:solidFill>
                <a:latin typeface="Times New Roman" pitchFamily="18" charset="0"/>
              </a:rPr>
              <a:t>hen </a:t>
            </a:r>
            <a:r>
              <a:rPr lang="en-US" sz="2400" b="1" u="none" dirty="0">
                <a:solidFill>
                  <a:srgbClr val="002060"/>
                </a:solidFill>
                <a:latin typeface="Times New Roman" pitchFamily="18" charset="0"/>
              </a:rPr>
              <a:t>it was collected, time, date, frequency, etc. </a:t>
            </a:r>
          </a:p>
          <a:p>
            <a:pPr lvl="1">
              <a:spcBef>
                <a:spcPct val="50000"/>
              </a:spcBef>
              <a:buFontTx/>
              <a:buChar char="•"/>
            </a:pPr>
            <a:r>
              <a:rPr lang="en-US" sz="2400" b="1" dirty="0">
                <a:solidFill>
                  <a:srgbClr val="002060"/>
                </a:solidFill>
                <a:latin typeface="Times New Roman" pitchFamily="18" charset="0"/>
              </a:rPr>
              <a:t>W</a:t>
            </a:r>
            <a:r>
              <a:rPr lang="en-US" sz="2400" b="1" u="none" dirty="0" smtClean="0">
                <a:solidFill>
                  <a:srgbClr val="002060"/>
                </a:solidFill>
                <a:latin typeface="Times New Roman" pitchFamily="18" charset="0"/>
              </a:rPr>
              <a:t>ho </a:t>
            </a:r>
            <a:r>
              <a:rPr lang="en-US" sz="2400" b="1" u="none" dirty="0">
                <a:solidFill>
                  <a:srgbClr val="002060"/>
                </a:solidFill>
                <a:latin typeface="Times New Roman" pitchFamily="18" charset="0"/>
              </a:rPr>
              <a:t>collected it </a:t>
            </a:r>
            <a:r>
              <a:rPr lang="en-US" sz="2400" b="1" u="none" dirty="0" smtClean="0">
                <a:solidFill>
                  <a:srgbClr val="002060"/>
                </a:solidFill>
                <a:latin typeface="Times New Roman" pitchFamily="18" charset="0"/>
              </a:rPr>
              <a:t>&amp; </a:t>
            </a:r>
            <a:r>
              <a:rPr lang="en-US" sz="2400" b="1" u="none" dirty="0">
                <a:solidFill>
                  <a:srgbClr val="002060"/>
                </a:solidFill>
                <a:latin typeface="Times New Roman" pitchFamily="18" charset="0"/>
              </a:rPr>
              <a:t>are they </a:t>
            </a:r>
            <a:r>
              <a:rPr lang="en-US" sz="2400" b="1" u="none" dirty="0" smtClean="0">
                <a:solidFill>
                  <a:srgbClr val="002060"/>
                </a:solidFill>
                <a:latin typeface="Times New Roman" pitchFamily="18" charset="0"/>
              </a:rPr>
              <a:t>trained &amp; qualified. </a:t>
            </a:r>
            <a:endParaRPr lang="en-US" sz="2400" b="1" u="none" dirty="0">
              <a:solidFill>
                <a:srgbClr val="002060"/>
              </a:solidFill>
              <a:latin typeface="Times New Roman" pitchFamily="18" charset="0"/>
            </a:endParaRPr>
          </a:p>
        </p:txBody>
      </p:sp>
      <p:sp>
        <p:nvSpPr>
          <p:cNvPr id="265220" name="Text Box 4"/>
          <p:cNvSpPr txBox="1">
            <a:spLocks noChangeArrowheads="1"/>
          </p:cNvSpPr>
          <p:nvPr/>
        </p:nvSpPr>
        <p:spPr bwMode="auto">
          <a:xfrm>
            <a:off x="609600" y="5109627"/>
            <a:ext cx="81534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400" b="1" i="1" u="none" dirty="0" smtClean="0">
                <a:solidFill>
                  <a:srgbClr val="FF0000"/>
                </a:solidFill>
                <a:effectLst>
                  <a:outerShdw blurRad="38100" dist="38100" dir="2700000" algn="tl">
                    <a:srgbClr val="000000">
                      <a:alpha val="43137"/>
                    </a:srgbClr>
                  </a:outerShdw>
                </a:effectLst>
                <a:latin typeface="Times New Roman" pitchFamily="18" charset="0"/>
              </a:rPr>
              <a:t>When Data Completeness, Data Integrity, &amp; Data Consistency are analyzed, data </a:t>
            </a:r>
            <a:r>
              <a:rPr lang="en-US" sz="2400" b="1" i="1" u="none" dirty="0">
                <a:solidFill>
                  <a:srgbClr val="FF0000"/>
                </a:solidFill>
                <a:effectLst>
                  <a:outerShdw blurRad="38100" dist="38100" dir="2700000" algn="tl">
                    <a:srgbClr val="000000">
                      <a:alpha val="43137"/>
                    </a:srgbClr>
                  </a:outerShdw>
                </a:effectLst>
                <a:latin typeface="Times New Roman" pitchFamily="18" charset="0"/>
              </a:rPr>
              <a:t>based </a:t>
            </a:r>
            <a:r>
              <a:rPr lang="en-US" sz="2400" b="1" i="1" u="none" dirty="0" smtClean="0">
                <a:solidFill>
                  <a:srgbClr val="FF0000"/>
                </a:solidFill>
                <a:effectLst>
                  <a:outerShdw blurRad="38100" dist="38100" dir="2700000" algn="tl">
                    <a:srgbClr val="000000">
                      <a:alpha val="43137"/>
                    </a:srgbClr>
                  </a:outerShdw>
                </a:effectLst>
                <a:latin typeface="Times New Roman" pitchFamily="18" charset="0"/>
              </a:rPr>
              <a:t>decisions will make </a:t>
            </a:r>
            <a:r>
              <a:rPr lang="en-US" sz="2400" b="1" i="1" u="none" dirty="0">
                <a:solidFill>
                  <a:srgbClr val="FF0000"/>
                </a:solidFill>
                <a:effectLst>
                  <a:outerShdw blurRad="38100" dist="38100" dir="2700000" algn="tl">
                    <a:srgbClr val="000000">
                      <a:alpha val="43137"/>
                    </a:srgbClr>
                  </a:outerShdw>
                </a:effectLst>
                <a:latin typeface="Times New Roman" pitchFamily="18" charset="0"/>
              </a:rPr>
              <a:t>since </a:t>
            </a:r>
            <a:r>
              <a:rPr lang="en-US" sz="2400" b="1" i="1" u="none" dirty="0" smtClean="0">
                <a:solidFill>
                  <a:srgbClr val="FF0000"/>
                </a:solidFill>
                <a:effectLst>
                  <a:outerShdw blurRad="38100" dist="38100" dir="2700000" algn="tl">
                    <a:srgbClr val="000000">
                      <a:alpha val="43137"/>
                    </a:srgbClr>
                  </a:outerShdw>
                </a:effectLst>
                <a:latin typeface="Times New Roman" pitchFamily="18" charset="0"/>
              </a:rPr>
              <a:t>&amp; </a:t>
            </a:r>
            <a:r>
              <a:rPr lang="en-US" sz="2400" b="1" i="1" u="none" dirty="0">
                <a:solidFill>
                  <a:srgbClr val="FF0000"/>
                </a:solidFill>
                <a:effectLst>
                  <a:outerShdw blurRad="38100" dist="38100" dir="2700000" algn="tl">
                    <a:srgbClr val="000000">
                      <a:alpha val="43137"/>
                    </a:srgbClr>
                  </a:outerShdw>
                </a:effectLst>
                <a:latin typeface="Times New Roman" pitchFamily="18" charset="0"/>
              </a:rPr>
              <a:t>are </a:t>
            </a:r>
            <a:r>
              <a:rPr lang="en-US" sz="2400" b="1" i="1" u="none" dirty="0" smtClean="0">
                <a:solidFill>
                  <a:srgbClr val="FF0000"/>
                </a:solidFill>
                <a:effectLst>
                  <a:outerShdw blurRad="38100" dist="38100" dir="2700000" algn="tl">
                    <a:srgbClr val="000000">
                      <a:alpha val="43137"/>
                    </a:srgbClr>
                  </a:outerShdw>
                </a:effectLst>
                <a:latin typeface="Times New Roman" pitchFamily="18" charset="0"/>
              </a:rPr>
              <a:t>used </a:t>
            </a:r>
            <a:r>
              <a:rPr lang="en-US" sz="2400" b="1" i="1" u="none" dirty="0">
                <a:solidFill>
                  <a:srgbClr val="FF0000"/>
                </a:solidFill>
                <a:effectLst>
                  <a:outerShdw blurRad="38100" dist="38100" dir="2700000" algn="tl">
                    <a:srgbClr val="000000">
                      <a:alpha val="43137"/>
                    </a:srgbClr>
                  </a:outerShdw>
                </a:effectLst>
                <a:latin typeface="Times New Roman" pitchFamily="18" charset="0"/>
              </a:rPr>
              <a:t>by </a:t>
            </a:r>
            <a:r>
              <a:rPr lang="en-US" sz="2400" b="1" i="1" u="none" dirty="0" smtClean="0">
                <a:solidFill>
                  <a:srgbClr val="FF0000"/>
                </a:solidFill>
                <a:effectLst>
                  <a:outerShdw blurRad="38100" dist="38100" dir="2700000" algn="tl">
                    <a:srgbClr val="000000">
                      <a:alpha val="43137"/>
                    </a:srgbClr>
                  </a:outerShdw>
                </a:effectLst>
                <a:latin typeface="Times New Roman" pitchFamily="18" charset="0"/>
              </a:rPr>
              <a:t>management…</a:t>
            </a:r>
            <a:endParaRPr lang="en-US" sz="2400" b="1" i="1" u="none" dirty="0">
              <a:solidFill>
                <a:srgbClr val="FF0000"/>
              </a:solidFill>
              <a:effectLst>
                <a:outerShdw blurRad="38100" dist="38100" dir="2700000" algn="tl">
                  <a:srgbClr val="000000">
                    <a:alpha val="43137"/>
                  </a:srgbClr>
                </a:outerShdw>
              </a:effectLst>
              <a:latin typeface="Times New Roman" pitchFamily="18" charset="0"/>
            </a:endParaRPr>
          </a:p>
        </p:txBody>
      </p:sp>
      <p:sp>
        <p:nvSpPr>
          <p:cNvPr id="2" name="Slide Number Placeholder 1"/>
          <p:cNvSpPr>
            <a:spLocks noGrp="1"/>
          </p:cNvSpPr>
          <p:nvPr>
            <p:ph type="sldNum" sz="quarter" idx="12"/>
          </p:nvPr>
        </p:nvSpPr>
        <p:spPr/>
        <p:txBody>
          <a:bodyPr/>
          <a:lstStyle/>
          <a:p>
            <a:fld id="{41C27B57-3FD6-4E0B-8BC9-61D24C358FE9}" type="slidenum">
              <a:rPr lang="en-US" smtClean="0"/>
              <a:t>17</a:t>
            </a:fld>
            <a:endParaRPr lang="en-US" dirty="0"/>
          </a:p>
        </p:txBody>
      </p:sp>
      <p:pic>
        <p:nvPicPr>
          <p:cNvPr id="6" name="Picture 5" descr="C:\Users\Hughes\AppData\Local\Microsoft\Windows\Temporary Internet Files\Content.IE5\XE0VO39W\MC90018758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08178" y="228599"/>
            <a:ext cx="624875" cy="735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3768910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4" name="Rectangle 2"/>
          <p:cNvSpPr>
            <a:spLocks noGrp="1" noChangeArrowheads="1"/>
          </p:cNvSpPr>
          <p:nvPr>
            <p:ph type="title"/>
          </p:nvPr>
        </p:nvSpPr>
        <p:spPr>
          <a:xfrm>
            <a:off x="685800" y="152400"/>
            <a:ext cx="8077200" cy="1143000"/>
          </a:xfrm>
        </p:spPr>
        <p:txBody>
          <a:bodyPr/>
          <a:lstStyle/>
          <a:p>
            <a:pPr algn="l"/>
            <a:r>
              <a:rPr lang="en-US" dirty="0"/>
              <a:t> </a:t>
            </a:r>
            <a:r>
              <a:rPr lang="en-US" sz="4000" dirty="0">
                <a:solidFill>
                  <a:srgbClr val="002060"/>
                </a:solidFill>
                <a:latin typeface="Times New Roman" pitchFamily="18" charset="0"/>
                <a:cs typeface="Times New Roman" pitchFamily="18" charset="0"/>
              </a:rPr>
              <a:t>Lack of Operational Definitions</a:t>
            </a:r>
          </a:p>
        </p:txBody>
      </p:sp>
      <p:sp>
        <p:nvSpPr>
          <p:cNvPr id="279555" name="Text Box 3"/>
          <p:cNvSpPr txBox="1">
            <a:spLocks noChangeArrowheads="1"/>
          </p:cNvSpPr>
          <p:nvPr/>
        </p:nvSpPr>
        <p:spPr bwMode="auto">
          <a:xfrm>
            <a:off x="609600" y="1447800"/>
            <a:ext cx="7772400" cy="451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34950" indent="-234950">
              <a:defRPr>
                <a:solidFill>
                  <a:schemeClr val="tx1"/>
                </a:solidFill>
                <a:latin typeface="Arial" pitchFamily="34" charset="0"/>
              </a:defRPr>
            </a:lvl1pPr>
            <a:lvl2pPr marL="796925" indent="-223838">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defRPr>
                <a:solidFill>
                  <a:schemeClr val="tx1"/>
                </a:solidFill>
                <a:latin typeface="Arial" pitchFamily="34" charset="0"/>
              </a:defRPr>
            </a:lvl6pPr>
            <a:lvl7pPr fontAlgn="base">
              <a:spcBef>
                <a:spcPct val="0"/>
              </a:spcBef>
              <a:spcAft>
                <a:spcPct val="0"/>
              </a:spcAft>
              <a:defRPr>
                <a:solidFill>
                  <a:schemeClr val="tx1"/>
                </a:solidFill>
                <a:latin typeface="Arial" pitchFamily="34" charset="0"/>
              </a:defRPr>
            </a:lvl7pPr>
            <a:lvl8pPr fontAlgn="base">
              <a:spcBef>
                <a:spcPct val="0"/>
              </a:spcBef>
              <a:spcAft>
                <a:spcPct val="0"/>
              </a:spcAft>
              <a:defRPr>
                <a:solidFill>
                  <a:schemeClr val="tx1"/>
                </a:solidFill>
                <a:latin typeface="Arial" pitchFamily="34" charset="0"/>
              </a:defRPr>
            </a:lvl8pPr>
            <a:lvl9pPr fontAlgn="base">
              <a:spcBef>
                <a:spcPct val="0"/>
              </a:spcBef>
              <a:spcAft>
                <a:spcPct val="0"/>
              </a:spcAft>
              <a:defRPr>
                <a:solidFill>
                  <a:schemeClr val="tx1"/>
                </a:solidFill>
                <a:latin typeface="Arial" pitchFamily="34" charset="0"/>
              </a:defRPr>
            </a:lvl9pPr>
          </a:lstStyle>
          <a:p>
            <a:pPr>
              <a:spcBef>
                <a:spcPct val="50000"/>
              </a:spcBef>
              <a:buFontTx/>
              <a:buChar char="•"/>
            </a:pPr>
            <a:r>
              <a:rPr lang="en-US" sz="2000" b="1" u="none" dirty="0">
                <a:solidFill>
                  <a:srgbClr val="002060"/>
                </a:solidFill>
                <a:latin typeface="Times New Roman" pitchFamily="18" charset="0"/>
              </a:rPr>
              <a:t>What was collected  must be understood ~ example: sports record or data collected 50 years ago were records of amateurs who held jobs and competed without today's technology today it is the records of the pro we are comparing.  </a:t>
            </a:r>
          </a:p>
          <a:p>
            <a:pPr>
              <a:spcBef>
                <a:spcPct val="50000"/>
              </a:spcBef>
              <a:buFontTx/>
              <a:buChar char="•"/>
            </a:pPr>
            <a:r>
              <a:rPr lang="en-US" sz="2000" b="1" u="none" dirty="0">
                <a:solidFill>
                  <a:srgbClr val="002060"/>
                </a:solidFill>
                <a:latin typeface="Times New Roman" pitchFamily="18" charset="0"/>
              </a:rPr>
              <a:t>How it was collected, method, environment, instrument used, etc. ~ example: 50 years ago stop watches were used versus the “touch wall” technology in swimming events. </a:t>
            </a:r>
          </a:p>
          <a:p>
            <a:pPr>
              <a:spcBef>
                <a:spcPct val="50000"/>
              </a:spcBef>
              <a:buFontTx/>
              <a:buChar char="•"/>
            </a:pPr>
            <a:r>
              <a:rPr lang="en-US" sz="2000" b="1" u="none" dirty="0">
                <a:solidFill>
                  <a:srgbClr val="002060"/>
                </a:solidFill>
                <a:latin typeface="Times New Roman" pitchFamily="18" charset="0"/>
              </a:rPr>
              <a:t>When it was collected, time, date, frequency, etc. ~ </a:t>
            </a:r>
            <a:r>
              <a:rPr lang="en-US" sz="2000" b="1" i="1" u="none" dirty="0">
                <a:solidFill>
                  <a:srgbClr val="002060"/>
                </a:solidFill>
                <a:latin typeface="Times New Roman" pitchFamily="18" charset="0"/>
              </a:rPr>
              <a:t>example: in 50 years history of Olympic Swimming amateurs were replaced with professionals who use super swim suits, in track it may be shoes. In any case  a new operational definition including modern equipment,  professional trainers, etc., changes the scores…</a:t>
            </a:r>
          </a:p>
          <a:p>
            <a:pPr>
              <a:spcBef>
                <a:spcPct val="50000"/>
              </a:spcBef>
            </a:pPr>
            <a:endParaRPr lang="en-US" sz="2000" b="1" i="1" u="none" dirty="0">
              <a:latin typeface="Times New Roman" pitchFamily="18" charset="0"/>
            </a:endParaRPr>
          </a:p>
        </p:txBody>
      </p:sp>
      <p:sp>
        <p:nvSpPr>
          <p:cNvPr id="2" name="Slide Number Placeholder 1"/>
          <p:cNvSpPr>
            <a:spLocks noGrp="1"/>
          </p:cNvSpPr>
          <p:nvPr>
            <p:ph type="sldNum" sz="quarter" idx="12"/>
          </p:nvPr>
        </p:nvSpPr>
        <p:spPr/>
        <p:txBody>
          <a:bodyPr/>
          <a:lstStyle/>
          <a:p>
            <a:fld id="{41C27B57-3FD6-4E0B-8BC9-61D24C358FE9}" type="slidenum">
              <a:rPr lang="en-US" smtClean="0"/>
              <a:t>18</a:t>
            </a:fld>
            <a:endParaRPr lang="en-US" dirty="0"/>
          </a:p>
        </p:txBody>
      </p:sp>
      <p:pic>
        <p:nvPicPr>
          <p:cNvPr id="5" name="Picture 4" descr="C:\Users\Hughes\AppData\Local\Microsoft\Windows\Temporary Internet Files\Content.IE5\XE0VO39W\MC90018758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08178" y="228599"/>
            <a:ext cx="624875" cy="735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293789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2" name="Rectangle 2"/>
          <p:cNvSpPr>
            <a:spLocks noGrp="1" noChangeArrowheads="1"/>
          </p:cNvSpPr>
          <p:nvPr>
            <p:ph type="title"/>
          </p:nvPr>
        </p:nvSpPr>
        <p:spPr>
          <a:xfrm>
            <a:off x="685800" y="152400"/>
            <a:ext cx="8077200" cy="1143000"/>
          </a:xfrm>
        </p:spPr>
        <p:txBody>
          <a:bodyPr/>
          <a:lstStyle/>
          <a:p>
            <a:pPr algn="l"/>
            <a:r>
              <a:rPr lang="en-US" dirty="0"/>
              <a:t> </a:t>
            </a:r>
            <a:r>
              <a:rPr lang="en-US" sz="3600" dirty="0">
                <a:solidFill>
                  <a:srgbClr val="002060"/>
                </a:solidFill>
                <a:latin typeface="Times New Roman" pitchFamily="18" charset="0"/>
                <a:cs typeface="Times New Roman" pitchFamily="18" charset="0"/>
              </a:rPr>
              <a:t>Lack of Operational Definitions</a:t>
            </a:r>
          </a:p>
        </p:txBody>
      </p:sp>
      <p:sp>
        <p:nvSpPr>
          <p:cNvPr id="281603" name="Text Box 3"/>
          <p:cNvSpPr txBox="1">
            <a:spLocks noChangeArrowheads="1"/>
          </p:cNvSpPr>
          <p:nvPr/>
        </p:nvSpPr>
        <p:spPr bwMode="auto">
          <a:xfrm>
            <a:off x="838200" y="1219200"/>
            <a:ext cx="7620000" cy="4924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34950" indent="-234950">
              <a:defRPr>
                <a:solidFill>
                  <a:schemeClr val="tx1"/>
                </a:solidFill>
                <a:latin typeface="Arial" pitchFamily="34" charset="0"/>
              </a:defRPr>
            </a:lvl1pPr>
            <a:lvl2pPr marL="796925" indent="-223838">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defRPr>
                <a:solidFill>
                  <a:schemeClr val="tx1"/>
                </a:solidFill>
                <a:latin typeface="Arial" pitchFamily="34" charset="0"/>
              </a:defRPr>
            </a:lvl6pPr>
            <a:lvl7pPr fontAlgn="base">
              <a:spcBef>
                <a:spcPct val="0"/>
              </a:spcBef>
              <a:spcAft>
                <a:spcPct val="0"/>
              </a:spcAft>
              <a:defRPr>
                <a:solidFill>
                  <a:schemeClr val="tx1"/>
                </a:solidFill>
                <a:latin typeface="Arial" pitchFamily="34" charset="0"/>
              </a:defRPr>
            </a:lvl7pPr>
            <a:lvl8pPr fontAlgn="base">
              <a:spcBef>
                <a:spcPct val="0"/>
              </a:spcBef>
              <a:spcAft>
                <a:spcPct val="0"/>
              </a:spcAft>
              <a:defRPr>
                <a:solidFill>
                  <a:schemeClr val="tx1"/>
                </a:solidFill>
                <a:latin typeface="Arial" pitchFamily="34" charset="0"/>
              </a:defRPr>
            </a:lvl8pPr>
            <a:lvl9pPr fontAlgn="base">
              <a:spcBef>
                <a:spcPct val="0"/>
              </a:spcBef>
              <a:spcAft>
                <a:spcPct val="0"/>
              </a:spcAft>
              <a:defRPr>
                <a:solidFill>
                  <a:schemeClr val="tx1"/>
                </a:solidFill>
                <a:latin typeface="Arial" pitchFamily="34" charset="0"/>
              </a:defRPr>
            </a:lvl9pPr>
          </a:lstStyle>
          <a:p>
            <a:pPr>
              <a:spcBef>
                <a:spcPct val="50000"/>
              </a:spcBef>
              <a:buFontTx/>
              <a:buChar char="•"/>
            </a:pPr>
            <a:r>
              <a:rPr lang="en-US" sz="2000" b="1" u="none" dirty="0">
                <a:solidFill>
                  <a:srgbClr val="002060"/>
                </a:solidFill>
                <a:latin typeface="Times New Roman" pitchFamily="18" charset="0"/>
              </a:rPr>
              <a:t>Who collected it and are they qualified to collect it ~ example: people with prejudice or volunteers with no training, many doing their best under less that perfect conditions, interpreted time pieces and recorded the records on paper, which had to be transcribed into other language to be understood by all, a very time consuming process! </a:t>
            </a:r>
          </a:p>
          <a:p>
            <a:pPr>
              <a:spcBef>
                <a:spcPct val="50000"/>
              </a:spcBef>
            </a:pPr>
            <a:r>
              <a:rPr lang="en-US" sz="2000" b="1" i="1" u="none" dirty="0">
                <a:solidFill>
                  <a:srgbClr val="002060"/>
                </a:solidFill>
                <a:latin typeface="Times New Roman" pitchFamily="18" charset="0"/>
              </a:rPr>
              <a:t>	Today</a:t>
            </a:r>
            <a:r>
              <a:rPr lang="en-US" sz="2000" b="1" u="none" dirty="0">
                <a:solidFill>
                  <a:srgbClr val="002060"/>
                </a:solidFill>
                <a:latin typeface="Times New Roman" pitchFamily="18" charset="0"/>
              </a:rPr>
              <a:t> “</a:t>
            </a:r>
            <a:r>
              <a:rPr lang="en-US" sz="2000" b="1" i="1" u="none" dirty="0">
                <a:solidFill>
                  <a:srgbClr val="002060"/>
                </a:solidFill>
                <a:latin typeface="Times New Roman" pitchFamily="18" charset="0"/>
              </a:rPr>
              <a:t>people” develop and administer hands off timing / recording system that automatically time the events, in smaller increments 100</a:t>
            </a:r>
            <a:r>
              <a:rPr lang="en-US" sz="2000" b="1" i="1" u="none" baseline="30000" dirty="0">
                <a:solidFill>
                  <a:srgbClr val="002060"/>
                </a:solidFill>
                <a:latin typeface="Times New Roman" pitchFamily="18" charset="0"/>
              </a:rPr>
              <a:t>th</a:t>
            </a:r>
            <a:r>
              <a:rPr lang="en-US" sz="2000" b="1" i="1" u="none" dirty="0">
                <a:solidFill>
                  <a:srgbClr val="002060"/>
                </a:solidFill>
                <a:latin typeface="Times New Roman" pitchFamily="18" charset="0"/>
              </a:rPr>
              <a:t> of a second versus 1 second, record the data in pc systems that are monitored for reliability and accuracy! The output of the data is in multiple languages and immediate! </a:t>
            </a:r>
          </a:p>
          <a:p>
            <a:pPr algn="ctr">
              <a:spcBef>
                <a:spcPct val="50000"/>
              </a:spcBef>
            </a:pPr>
            <a:r>
              <a:rPr lang="en-US" sz="2400" b="1" i="1" u="none" dirty="0">
                <a:solidFill>
                  <a:srgbClr val="FF0000"/>
                </a:solidFill>
                <a:latin typeface="Times New Roman" pitchFamily="18" charset="0"/>
              </a:rPr>
              <a:t>Only like systems should  be compared, but understanding system discrepancies allows for some analysis which may need be explained …</a:t>
            </a:r>
          </a:p>
        </p:txBody>
      </p:sp>
      <p:sp>
        <p:nvSpPr>
          <p:cNvPr id="2" name="Slide Number Placeholder 1"/>
          <p:cNvSpPr>
            <a:spLocks noGrp="1"/>
          </p:cNvSpPr>
          <p:nvPr>
            <p:ph type="sldNum" sz="quarter" idx="12"/>
          </p:nvPr>
        </p:nvSpPr>
        <p:spPr/>
        <p:txBody>
          <a:bodyPr/>
          <a:lstStyle/>
          <a:p>
            <a:fld id="{41C27B57-3FD6-4E0B-8BC9-61D24C358FE9}" type="slidenum">
              <a:rPr lang="en-US" smtClean="0"/>
              <a:t>19</a:t>
            </a:fld>
            <a:endParaRPr lang="en-US" dirty="0"/>
          </a:p>
        </p:txBody>
      </p:sp>
      <p:pic>
        <p:nvPicPr>
          <p:cNvPr id="5" name="Picture 4" descr="C:\Users\Hughes\AppData\Local\Microsoft\Windows\Temporary Internet Files\Content.IE5\XE0VO39W\MC90018758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08178" y="228599"/>
            <a:ext cx="624875" cy="735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318726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a:spLocks noGrp="1"/>
          </p:cNvSpPr>
          <p:nvPr>
            <p:ph type="sldNum" sz="quarter" idx="12"/>
          </p:nvPr>
        </p:nvSpPr>
        <p:spPr/>
        <p:txBody>
          <a:bodyPr/>
          <a:lstStyle/>
          <a:p>
            <a:pPr>
              <a:defRPr/>
            </a:pPr>
            <a:fld id="{D2BF1A1E-A910-46ED-ABA7-5EA2946E2C7C}" type="slidenum">
              <a:rPr lang="en-US"/>
              <a:pPr>
                <a:defRPr/>
              </a:pPr>
              <a:t>2</a:t>
            </a:fld>
            <a:endParaRPr lang="en-US" dirty="0"/>
          </a:p>
        </p:txBody>
      </p:sp>
      <p:sp>
        <p:nvSpPr>
          <p:cNvPr id="50179" name="Rectangle 1026"/>
          <p:cNvSpPr>
            <a:spLocks noGrp="1" noChangeArrowheads="1"/>
          </p:cNvSpPr>
          <p:nvPr>
            <p:ph type="title"/>
          </p:nvPr>
        </p:nvSpPr>
        <p:spPr>
          <a:xfrm>
            <a:off x="685800" y="228600"/>
            <a:ext cx="7772400" cy="1143000"/>
          </a:xfrm>
        </p:spPr>
        <p:txBody>
          <a:bodyPr/>
          <a:lstStyle/>
          <a:p>
            <a:pPr eaLnBrk="1" hangingPunct="1"/>
            <a:r>
              <a:rPr lang="en-US" dirty="0" smtClean="0">
                <a:latin typeface="Times New Roman" panose="02020603050405020304" pitchFamily="18" charset="0"/>
                <a:cs typeface="Times New Roman" panose="02020603050405020304" pitchFamily="18" charset="0"/>
              </a:rPr>
              <a:t>Cause and Effect Diagram</a:t>
            </a:r>
          </a:p>
        </p:txBody>
      </p:sp>
      <p:sp>
        <p:nvSpPr>
          <p:cNvPr id="50180" name="Text Box 1027"/>
          <p:cNvSpPr txBox="1">
            <a:spLocks noChangeArrowheads="1"/>
          </p:cNvSpPr>
          <p:nvPr/>
        </p:nvSpPr>
        <p:spPr bwMode="auto">
          <a:xfrm>
            <a:off x="914400" y="1295400"/>
            <a:ext cx="7620000" cy="399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30188" indent="-230188" eaLnBrk="0" hangingPunct="0">
              <a:defRPr sz="2400">
                <a:solidFill>
                  <a:schemeClr val="tx1"/>
                </a:solidFill>
                <a:latin typeface="Arial Narrow" pitchFamily="34" charset="0"/>
              </a:defRPr>
            </a:lvl1pPr>
            <a:lvl2pPr marL="742950" indent="-285750" eaLnBrk="0" hangingPunct="0">
              <a:defRPr sz="2400">
                <a:solidFill>
                  <a:schemeClr val="tx1"/>
                </a:solidFill>
                <a:latin typeface="Arial Narrow" pitchFamily="34" charset="0"/>
              </a:defRPr>
            </a:lvl2pPr>
            <a:lvl3pPr marL="1143000" indent="-228600" eaLnBrk="0" hangingPunct="0">
              <a:defRPr sz="2400">
                <a:solidFill>
                  <a:schemeClr val="tx1"/>
                </a:solidFill>
                <a:latin typeface="Arial Narrow" pitchFamily="34" charset="0"/>
              </a:defRPr>
            </a:lvl3pPr>
            <a:lvl4pPr marL="1600200" indent="-228600" eaLnBrk="0" hangingPunct="0">
              <a:defRPr sz="2400">
                <a:solidFill>
                  <a:schemeClr val="tx1"/>
                </a:solidFill>
                <a:latin typeface="Arial Narrow" pitchFamily="34" charset="0"/>
              </a:defRPr>
            </a:lvl4pPr>
            <a:lvl5pPr marL="2057400" indent="-228600" eaLnBrk="0" hangingPunct="0">
              <a:defRPr sz="2400">
                <a:solidFill>
                  <a:schemeClr val="tx1"/>
                </a:solidFill>
                <a:latin typeface="Arial Narrow" pitchFamily="34" charset="0"/>
              </a:defRPr>
            </a:lvl5pPr>
            <a:lvl6pPr marL="2514600" indent="-228600" eaLnBrk="0" fontAlgn="base" hangingPunct="0">
              <a:spcBef>
                <a:spcPct val="0"/>
              </a:spcBef>
              <a:spcAft>
                <a:spcPct val="0"/>
              </a:spcAft>
              <a:defRPr sz="2400">
                <a:solidFill>
                  <a:schemeClr val="tx1"/>
                </a:solidFill>
                <a:latin typeface="Arial Narrow" pitchFamily="34" charset="0"/>
              </a:defRPr>
            </a:lvl6pPr>
            <a:lvl7pPr marL="2971800" indent="-228600" eaLnBrk="0" fontAlgn="base" hangingPunct="0">
              <a:spcBef>
                <a:spcPct val="0"/>
              </a:spcBef>
              <a:spcAft>
                <a:spcPct val="0"/>
              </a:spcAft>
              <a:defRPr sz="2400">
                <a:solidFill>
                  <a:schemeClr val="tx1"/>
                </a:solidFill>
                <a:latin typeface="Arial Narrow" pitchFamily="34" charset="0"/>
              </a:defRPr>
            </a:lvl7pPr>
            <a:lvl8pPr marL="3429000" indent="-228600" eaLnBrk="0" fontAlgn="base" hangingPunct="0">
              <a:spcBef>
                <a:spcPct val="0"/>
              </a:spcBef>
              <a:spcAft>
                <a:spcPct val="0"/>
              </a:spcAft>
              <a:defRPr sz="2400">
                <a:solidFill>
                  <a:schemeClr val="tx1"/>
                </a:solidFill>
                <a:latin typeface="Arial Narrow" pitchFamily="34" charset="0"/>
              </a:defRPr>
            </a:lvl8pPr>
            <a:lvl9pPr marL="3886200" indent="-228600" eaLnBrk="0" fontAlgn="base" hangingPunct="0">
              <a:spcBef>
                <a:spcPct val="0"/>
              </a:spcBef>
              <a:spcAft>
                <a:spcPct val="0"/>
              </a:spcAft>
              <a:defRPr sz="2400">
                <a:solidFill>
                  <a:schemeClr val="tx1"/>
                </a:solidFill>
                <a:latin typeface="Arial Narrow" pitchFamily="34" charset="0"/>
              </a:defRPr>
            </a:lvl9pPr>
          </a:lstStyle>
          <a:p>
            <a:pPr eaLnBrk="1" hangingPunct="1">
              <a:spcBef>
                <a:spcPct val="50000"/>
              </a:spcBef>
              <a:buFontTx/>
              <a:buChar char="•"/>
            </a:pPr>
            <a:r>
              <a:rPr lang="en-US" sz="3200" dirty="0">
                <a:latin typeface="Times New Roman" pitchFamily="18" charset="0"/>
              </a:rPr>
              <a:t> Developed by Dr. Kaoru Ishikawa in 1943</a:t>
            </a:r>
          </a:p>
          <a:p>
            <a:pPr eaLnBrk="1" hangingPunct="1">
              <a:spcBef>
                <a:spcPct val="50000"/>
              </a:spcBef>
              <a:buFontTx/>
              <a:buChar char="•"/>
            </a:pPr>
            <a:r>
              <a:rPr lang="en-US" sz="3200" dirty="0">
                <a:latin typeface="Times New Roman" pitchFamily="18" charset="0"/>
              </a:rPr>
              <a:t> Sometimes referred to as “Ishikawa diagram or Fishbone Chart”</a:t>
            </a:r>
          </a:p>
          <a:p>
            <a:pPr eaLnBrk="1" hangingPunct="1">
              <a:spcBef>
                <a:spcPct val="50000"/>
              </a:spcBef>
            </a:pPr>
            <a:r>
              <a:rPr lang="en-US" sz="3200" dirty="0">
                <a:latin typeface="Times New Roman" pitchFamily="18" charset="0"/>
              </a:rPr>
              <a:t>  The Cause and Effect Diagram is a picture composed of lines and symbols designed to represent a meaningful relation ship between effect and causes.</a:t>
            </a:r>
            <a:r>
              <a:rPr lang="en-US" dirty="0">
                <a:latin typeface="Times New Roman" pitchFamily="18" charset="0"/>
              </a:rPr>
              <a:t> </a:t>
            </a:r>
          </a:p>
        </p:txBody>
      </p:sp>
      <p:pic>
        <p:nvPicPr>
          <p:cNvPr id="5" name="Picture 204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53400" y="304800"/>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7851280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6" name="Rectangle 2"/>
          <p:cNvSpPr>
            <a:spLocks noGrp="1" noChangeArrowheads="1"/>
          </p:cNvSpPr>
          <p:nvPr>
            <p:ph type="title"/>
          </p:nvPr>
        </p:nvSpPr>
        <p:spPr>
          <a:xfrm>
            <a:off x="533400" y="104775"/>
            <a:ext cx="8153400" cy="1143000"/>
          </a:xfrm>
        </p:spPr>
        <p:txBody>
          <a:bodyPr>
            <a:normAutofit/>
          </a:bodyPr>
          <a:lstStyle/>
          <a:p>
            <a:pPr algn="l"/>
            <a:r>
              <a:rPr lang="en-US" sz="3600" dirty="0" smtClean="0">
                <a:solidFill>
                  <a:srgbClr val="002060"/>
                </a:solidFill>
                <a:latin typeface="Times New Roman" pitchFamily="18" charset="0"/>
                <a:cs typeface="Times New Roman" pitchFamily="18" charset="0"/>
              </a:rPr>
              <a:t>Good </a:t>
            </a:r>
            <a:r>
              <a:rPr lang="en-US" sz="3600" dirty="0">
                <a:solidFill>
                  <a:srgbClr val="002060"/>
                </a:solidFill>
                <a:latin typeface="Times New Roman" pitchFamily="18" charset="0"/>
                <a:cs typeface="Times New Roman" pitchFamily="18" charset="0"/>
              </a:rPr>
              <a:t>Operational Definitions</a:t>
            </a:r>
          </a:p>
        </p:txBody>
      </p:sp>
      <p:sp>
        <p:nvSpPr>
          <p:cNvPr id="267267" name="Text Box 3"/>
          <p:cNvSpPr txBox="1">
            <a:spLocks noChangeArrowheads="1"/>
          </p:cNvSpPr>
          <p:nvPr/>
        </p:nvSpPr>
        <p:spPr bwMode="auto">
          <a:xfrm>
            <a:off x="1143000" y="1905000"/>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US" sz="2400" u="none" dirty="0">
              <a:latin typeface="Times New Roman" pitchFamily="18" charset="0"/>
            </a:endParaRPr>
          </a:p>
        </p:txBody>
      </p:sp>
      <p:sp>
        <p:nvSpPr>
          <p:cNvPr id="267268" name="Text Box 4"/>
          <p:cNvSpPr txBox="1">
            <a:spLocks noChangeArrowheads="1"/>
          </p:cNvSpPr>
          <p:nvPr/>
        </p:nvSpPr>
        <p:spPr bwMode="auto">
          <a:xfrm>
            <a:off x="533400" y="1034499"/>
            <a:ext cx="8077200" cy="52629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a:solidFill>
                  <a:schemeClr val="tx1"/>
                </a:solidFill>
                <a:latin typeface="Arial" pitchFamily="34" charset="0"/>
              </a:defRPr>
            </a:lvl1pPr>
            <a:lvl2pPr marL="1876425" indent="-457200">
              <a:defRPr>
                <a:solidFill>
                  <a:schemeClr val="tx1"/>
                </a:solidFill>
                <a:latin typeface="Arial" pitchFamily="34" charset="0"/>
              </a:defRPr>
            </a:lvl2pPr>
            <a:lvl3pPr marL="2447925" indent="-457200">
              <a:defRPr>
                <a:solidFill>
                  <a:schemeClr val="tx1"/>
                </a:solidFill>
                <a:latin typeface="Arial" pitchFamily="34" charset="0"/>
              </a:defRPr>
            </a:lvl3pPr>
            <a:lvl4pPr marL="3019425" indent="-457200">
              <a:defRPr>
                <a:solidFill>
                  <a:schemeClr val="tx1"/>
                </a:solidFill>
                <a:latin typeface="Arial" pitchFamily="34" charset="0"/>
              </a:defRPr>
            </a:lvl4pPr>
            <a:lvl5pPr marL="3590925" indent="-457200">
              <a:defRPr>
                <a:solidFill>
                  <a:schemeClr val="tx1"/>
                </a:solidFill>
                <a:latin typeface="Arial" pitchFamily="34" charset="0"/>
              </a:defRPr>
            </a:lvl5pPr>
            <a:lvl6pPr marL="4048125" indent="-457200" fontAlgn="base">
              <a:spcBef>
                <a:spcPct val="0"/>
              </a:spcBef>
              <a:spcAft>
                <a:spcPct val="0"/>
              </a:spcAft>
              <a:defRPr>
                <a:solidFill>
                  <a:schemeClr val="tx1"/>
                </a:solidFill>
                <a:latin typeface="Arial" pitchFamily="34" charset="0"/>
              </a:defRPr>
            </a:lvl6pPr>
            <a:lvl7pPr marL="4505325" indent="-457200" fontAlgn="base">
              <a:spcBef>
                <a:spcPct val="0"/>
              </a:spcBef>
              <a:spcAft>
                <a:spcPct val="0"/>
              </a:spcAft>
              <a:defRPr>
                <a:solidFill>
                  <a:schemeClr val="tx1"/>
                </a:solidFill>
                <a:latin typeface="Arial" pitchFamily="34" charset="0"/>
              </a:defRPr>
            </a:lvl7pPr>
            <a:lvl8pPr marL="4962525" indent="-457200" fontAlgn="base">
              <a:spcBef>
                <a:spcPct val="0"/>
              </a:spcBef>
              <a:spcAft>
                <a:spcPct val="0"/>
              </a:spcAft>
              <a:defRPr>
                <a:solidFill>
                  <a:schemeClr val="tx1"/>
                </a:solidFill>
                <a:latin typeface="Arial" pitchFamily="34" charset="0"/>
              </a:defRPr>
            </a:lvl8pPr>
            <a:lvl9pPr marL="5419725" indent="-457200" fontAlgn="base">
              <a:spcBef>
                <a:spcPct val="0"/>
              </a:spcBef>
              <a:spcAft>
                <a:spcPct val="0"/>
              </a:spcAft>
              <a:defRPr>
                <a:solidFill>
                  <a:schemeClr val="tx1"/>
                </a:solidFill>
                <a:latin typeface="Arial" pitchFamily="34" charset="0"/>
              </a:defRPr>
            </a:lvl9pPr>
          </a:lstStyle>
          <a:p>
            <a:pPr>
              <a:spcBef>
                <a:spcPct val="50000"/>
              </a:spcBef>
            </a:pPr>
            <a:r>
              <a:rPr lang="en-US" sz="2400" b="1" u="none" dirty="0">
                <a:solidFill>
                  <a:srgbClr val="FF0000"/>
                </a:solidFill>
                <a:latin typeface="Times New Roman" pitchFamily="18" charset="0"/>
              </a:rPr>
              <a:t>Good operational definitions address the following:</a:t>
            </a:r>
          </a:p>
          <a:p>
            <a:pPr marL="800100" lvl="1">
              <a:spcBef>
                <a:spcPct val="50000"/>
              </a:spcBef>
              <a:buFontTx/>
              <a:buAutoNum type="arabicPeriod"/>
            </a:pPr>
            <a:r>
              <a:rPr lang="en-US" sz="2400" b="1" u="none" dirty="0">
                <a:solidFill>
                  <a:srgbClr val="002060"/>
                </a:solidFill>
                <a:latin typeface="Times New Roman" pitchFamily="18" charset="0"/>
              </a:rPr>
              <a:t>Characteristic of interest</a:t>
            </a:r>
          </a:p>
          <a:p>
            <a:pPr marL="800100" lvl="1">
              <a:spcBef>
                <a:spcPct val="50000"/>
              </a:spcBef>
              <a:buFontTx/>
              <a:buAutoNum type="arabicPeriod"/>
            </a:pPr>
            <a:r>
              <a:rPr lang="en-US" sz="2400" b="1" u="none" dirty="0">
                <a:solidFill>
                  <a:srgbClr val="002060"/>
                </a:solidFill>
                <a:latin typeface="Times New Roman" pitchFamily="18" charset="0"/>
              </a:rPr>
              <a:t>Measuring </a:t>
            </a:r>
            <a:r>
              <a:rPr lang="en-US" sz="2400" b="1" u="none" dirty="0" smtClean="0">
                <a:solidFill>
                  <a:srgbClr val="002060"/>
                </a:solidFill>
                <a:latin typeface="Times New Roman" pitchFamily="18" charset="0"/>
              </a:rPr>
              <a:t>instrument, metrology issues, </a:t>
            </a:r>
            <a:r>
              <a:rPr lang="en-US" sz="2400" b="1" u="none" dirty="0">
                <a:solidFill>
                  <a:srgbClr val="002060"/>
                </a:solidFill>
                <a:latin typeface="Times New Roman" pitchFamily="18" charset="0"/>
              </a:rPr>
              <a:t>or criterion</a:t>
            </a:r>
          </a:p>
          <a:p>
            <a:pPr marL="800100" lvl="1">
              <a:spcBef>
                <a:spcPct val="50000"/>
              </a:spcBef>
              <a:buFontTx/>
              <a:buAutoNum type="arabicPeriod"/>
            </a:pPr>
            <a:r>
              <a:rPr lang="en-US" sz="2400" b="1" u="none" dirty="0">
                <a:solidFill>
                  <a:srgbClr val="002060"/>
                </a:solidFill>
                <a:latin typeface="Times New Roman" pitchFamily="18" charset="0"/>
              </a:rPr>
              <a:t>Method of test criterion</a:t>
            </a:r>
          </a:p>
          <a:p>
            <a:pPr marL="800100" lvl="1">
              <a:spcBef>
                <a:spcPct val="50000"/>
              </a:spcBef>
              <a:buFontTx/>
              <a:buAutoNum type="arabicPeriod"/>
            </a:pPr>
            <a:r>
              <a:rPr lang="en-US" sz="2400" b="1" u="none" dirty="0">
                <a:solidFill>
                  <a:srgbClr val="002060"/>
                </a:solidFill>
                <a:latin typeface="Times New Roman" pitchFamily="18" charset="0"/>
              </a:rPr>
              <a:t>Decision criterion</a:t>
            </a:r>
          </a:p>
          <a:p>
            <a:pPr marL="800100" lvl="1">
              <a:spcBef>
                <a:spcPct val="50000"/>
              </a:spcBef>
              <a:buFontTx/>
              <a:buAutoNum type="arabicPeriod"/>
            </a:pPr>
            <a:r>
              <a:rPr lang="en-US" sz="2400" b="1" u="none" dirty="0" smtClean="0">
                <a:solidFill>
                  <a:srgbClr val="002060"/>
                </a:solidFill>
                <a:latin typeface="Times New Roman" pitchFamily="18" charset="0"/>
              </a:rPr>
              <a:t>Employee </a:t>
            </a:r>
            <a:r>
              <a:rPr lang="en-US" sz="2400" b="1" u="none" dirty="0">
                <a:solidFill>
                  <a:srgbClr val="002060"/>
                </a:solidFill>
                <a:latin typeface="Times New Roman" pitchFamily="18" charset="0"/>
              </a:rPr>
              <a:t>training in collecting and interpreting data criterion. </a:t>
            </a:r>
            <a:endParaRPr lang="en-US" sz="2400" b="1" u="none" dirty="0" smtClean="0">
              <a:solidFill>
                <a:srgbClr val="002060"/>
              </a:solidFill>
              <a:latin typeface="Times New Roman" pitchFamily="18" charset="0"/>
            </a:endParaRPr>
          </a:p>
          <a:p>
            <a:pPr marL="0" lvl="1" indent="0">
              <a:spcBef>
                <a:spcPct val="50000"/>
              </a:spcBef>
            </a:pPr>
            <a:r>
              <a:rPr lang="en-US" sz="2400" b="1" dirty="0" smtClean="0">
                <a:solidFill>
                  <a:srgbClr val="FF0000"/>
                </a:solidFill>
                <a:effectLst>
                  <a:outerShdw blurRad="38100" dist="38100" dir="2700000" algn="tl">
                    <a:srgbClr val="000000">
                      <a:alpha val="43137"/>
                    </a:srgbClr>
                  </a:outerShdw>
                </a:effectLst>
                <a:latin typeface="Times New Roman" pitchFamily="18" charset="0"/>
              </a:rPr>
              <a:t>Following a consistent criterion allows analysis of measurements to be compared; &amp; any data collection or  analysis process to be repeated, time after time, or improved if necessary… </a:t>
            </a:r>
            <a:endParaRPr lang="en-US" sz="2400" b="1" u="none" dirty="0">
              <a:solidFill>
                <a:srgbClr val="FF0000"/>
              </a:solidFill>
              <a:effectLst>
                <a:outerShdw blurRad="38100" dist="38100" dir="2700000" algn="tl">
                  <a:srgbClr val="000000">
                    <a:alpha val="43137"/>
                  </a:srgbClr>
                </a:outerShdw>
              </a:effectLst>
              <a:latin typeface="Times New Roman" pitchFamily="18" charset="0"/>
            </a:endParaRPr>
          </a:p>
        </p:txBody>
      </p:sp>
      <p:sp>
        <p:nvSpPr>
          <p:cNvPr id="2" name="Slide Number Placeholder 1"/>
          <p:cNvSpPr>
            <a:spLocks noGrp="1"/>
          </p:cNvSpPr>
          <p:nvPr>
            <p:ph type="sldNum" sz="quarter" idx="12"/>
          </p:nvPr>
        </p:nvSpPr>
        <p:spPr/>
        <p:txBody>
          <a:bodyPr/>
          <a:lstStyle/>
          <a:p>
            <a:fld id="{41C27B57-3FD6-4E0B-8BC9-61D24C358FE9}" type="slidenum">
              <a:rPr lang="en-US" smtClean="0"/>
              <a:t>20</a:t>
            </a:fld>
            <a:endParaRPr lang="en-US" dirty="0"/>
          </a:p>
        </p:txBody>
      </p:sp>
      <p:pic>
        <p:nvPicPr>
          <p:cNvPr id="6" name="Picture 5" descr="C:\Users\Hughes\AppData\Local\Microsoft\Windows\Temporary Internet Files\Content.IE5\XE0VO39W\MC90018758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08178" y="228599"/>
            <a:ext cx="624875" cy="735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2974432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4" name="Rectangle 2"/>
          <p:cNvSpPr>
            <a:spLocks noGrp="1" noChangeArrowheads="1"/>
          </p:cNvSpPr>
          <p:nvPr>
            <p:ph type="title"/>
          </p:nvPr>
        </p:nvSpPr>
        <p:spPr>
          <a:xfrm>
            <a:off x="685800" y="152400"/>
            <a:ext cx="7772400" cy="1143000"/>
          </a:xfrm>
        </p:spPr>
        <p:txBody>
          <a:bodyPr/>
          <a:lstStyle/>
          <a:p>
            <a:pPr algn="l"/>
            <a:r>
              <a:rPr lang="en-US" sz="3600" dirty="0" smtClean="0">
                <a:solidFill>
                  <a:srgbClr val="002060"/>
                </a:solidFill>
                <a:latin typeface="Times New Roman" pitchFamily="18" charset="0"/>
                <a:cs typeface="Times New Roman" pitchFamily="18" charset="0"/>
              </a:rPr>
              <a:t>When </a:t>
            </a:r>
            <a:r>
              <a:rPr lang="en-US" sz="3600" dirty="0">
                <a:solidFill>
                  <a:srgbClr val="002060"/>
                </a:solidFill>
                <a:latin typeface="Times New Roman" pitchFamily="18" charset="0"/>
                <a:cs typeface="Times New Roman" pitchFamily="18" charset="0"/>
              </a:rPr>
              <a:t>are they used</a:t>
            </a:r>
          </a:p>
        </p:txBody>
      </p:sp>
      <p:sp>
        <p:nvSpPr>
          <p:cNvPr id="269315" name="Text Box 3"/>
          <p:cNvSpPr txBox="1">
            <a:spLocks noChangeArrowheads="1"/>
          </p:cNvSpPr>
          <p:nvPr/>
        </p:nvSpPr>
        <p:spPr bwMode="auto">
          <a:xfrm>
            <a:off x="609600" y="1143000"/>
            <a:ext cx="7772400" cy="48936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itchFamily="34" charset="0"/>
              </a:defRPr>
            </a:lvl1pPr>
            <a:lvl2pPr indent="-223838">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defRPr>
                <a:solidFill>
                  <a:schemeClr val="tx1"/>
                </a:solidFill>
                <a:latin typeface="Arial" pitchFamily="34" charset="0"/>
              </a:defRPr>
            </a:lvl6pPr>
            <a:lvl7pPr fontAlgn="base">
              <a:spcBef>
                <a:spcPct val="0"/>
              </a:spcBef>
              <a:spcAft>
                <a:spcPct val="0"/>
              </a:spcAft>
              <a:defRPr>
                <a:solidFill>
                  <a:schemeClr val="tx1"/>
                </a:solidFill>
                <a:latin typeface="Arial" pitchFamily="34" charset="0"/>
              </a:defRPr>
            </a:lvl7pPr>
            <a:lvl8pPr fontAlgn="base">
              <a:spcBef>
                <a:spcPct val="0"/>
              </a:spcBef>
              <a:spcAft>
                <a:spcPct val="0"/>
              </a:spcAft>
              <a:defRPr>
                <a:solidFill>
                  <a:schemeClr val="tx1"/>
                </a:solidFill>
                <a:latin typeface="Arial" pitchFamily="34" charset="0"/>
              </a:defRPr>
            </a:lvl8pPr>
            <a:lvl9pPr fontAlgn="base">
              <a:spcBef>
                <a:spcPct val="0"/>
              </a:spcBef>
              <a:spcAft>
                <a:spcPct val="0"/>
              </a:spcAft>
              <a:defRPr>
                <a:solidFill>
                  <a:schemeClr val="tx1"/>
                </a:solidFill>
                <a:latin typeface="Arial" pitchFamily="34" charset="0"/>
              </a:defRPr>
            </a:lvl9pPr>
          </a:lstStyle>
          <a:p>
            <a:pPr>
              <a:spcBef>
                <a:spcPct val="50000"/>
              </a:spcBef>
            </a:pPr>
            <a:r>
              <a:rPr lang="en-US" sz="2400" b="1" u="none" dirty="0">
                <a:solidFill>
                  <a:srgbClr val="FF0000"/>
                </a:solidFill>
                <a:latin typeface="Times New Roman" pitchFamily="18" charset="0"/>
              </a:rPr>
              <a:t>Operational definitions are used when:</a:t>
            </a:r>
          </a:p>
          <a:p>
            <a:pPr lvl="1">
              <a:spcBef>
                <a:spcPct val="50000"/>
              </a:spcBef>
              <a:buFontTx/>
              <a:buChar char="•"/>
            </a:pPr>
            <a:r>
              <a:rPr lang="en-US" sz="2400" b="1" u="none" dirty="0">
                <a:solidFill>
                  <a:srgbClr val="002060"/>
                </a:solidFill>
                <a:latin typeface="Times New Roman" pitchFamily="18" charset="0"/>
              </a:rPr>
              <a:t>Work instruction are required for the job, as in </a:t>
            </a:r>
            <a:r>
              <a:rPr lang="en-US" sz="2400" b="1" u="none" dirty="0" smtClean="0">
                <a:solidFill>
                  <a:srgbClr val="002060"/>
                </a:solidFill>
                <a:latin typeface="Times New Roman" pitchFamily="18" charset="0"/>
              </a:rPr>
              <a:t>ISO, TS, etc. </a:t>
            </a:r>
            <a:r>
              <a:rPr lang="en-US" sz="2400" b="1" u="none" dirty="0">
                <a:solidFill>
                  <a:srgbClr val="002060"/>
                </a:solidFill>
                <a:latin typeface="Times New Roman" pitchFamily="18" charset="0"/>
              </a:rPr>
              <a:t>registration procedures.</a:t>
            </a:r>
          </a:p>
          <a:p>
            <a:pPr lvl="1">
              <a:spcBef>
                <a:spcPct val="50000"/>
              </a:spcBef>
              <a:buFontTx/>
              <a:buChar char="•"/>
            </a:pPr>
            <a:r>
              <a:rPr lang="en-US" sz="2400" b="1" u="none" dirty="0">
                <a:solidFill>
                  <a:srgbClr val="002060"/>
                </a:solidFill>
                <a:latin typeface="Times New Roman" pitchFamily="18" charset="0"/>
              </a:rPr>
              <a:t>To define and accomplish performance based training </a:t>
            </a:r>
            <a:r>
              <a:rPr lang="en-US" sz="2400" b="1" u="none" dirty="0" smtClean="0">
                <a:solidFill>
                  <a:srgbClr val="002060"/>
                </a:solidFill>
                <a:latin typeface="Times New Roman" pitchFamily="18" charset="0"/>
              </a:rPr>
              <a:t>needs, these usually address the </a:t>
            </a:r>
            <a:r>
              <a:rPr lang="en-US" sz="2400" b="1" u="sng" dirty="0" smtClean="0">
                <a:solidFill>
                  <a:srgbClr val="002060"/>
                </a:solidFill>
                <a:latin typeface="Times New Roman" pitchFamily="18" charset="0"/>
              </a:rPr>
              <a:t>Metrology Issues</a:t>
            </a:r>
            <a:r>
              <a:rPr lang="en-US" sz="2400" b="1" u="none" dirty="0" smtClean="0">
                <a:solidFill>
                  <a:srgbClr val="002060"/>
                </a:solidFill>
                <a:latin typeface="Times New Roman" pitchFamily="18" charset="0"/>
              </a:rPr>
              <a:t>…</a:t>
            </a:r>
            <a:endParaRPr lang="en-US" sz="2400" b="1" u="none" dirty="0">
              <a:solidFill>
                <a:srgbClr val="002060"/>
              </a:solidFill>
              <a:latin typeface="Times New Roman" pitchFamily="18" charset="0"/>
            </a:endParaRPr>
          </a:p>
          <a:p>
            <a:pPr lvl="1">
              <a:spcBef>
                <a:spcPct val="50000"/>
              </a:spcBef>
              <a:buFontTx/>
              <a:buChar char="•"/>
            </a:pPr>
            <a:r>
              <a:rPr lang="en-US" sz="2400" b="1" u="none" dirty="0">
                <a:solidFill>
                  <a:srgbClr val="002060"/>
                </a:solidFill>
                <a:latin typeface="Times New Roman" pitchFamily="18" charset="0"/>
              </a:rPr>
              <a:t>For improvement teams to assure the reliability of data, develop benchmarks, and to assess current work practices against current </a:t>
            </a:r>
            <a:r>
              <a:rPr lang="en-US" sz="2400" b="1" u="none" dirty="0" smtClean="0">
                <a:solidFill>
                  <a:srgbClr val="002060"/>
                </a:solidFill>
                <a:latin typeface="Times New Roman" pitchFamily="18" charset="0"/>
              </a:rPr>
              <a:t>documentation, in a consistent Manner…</a:t>
            </a:r>
            <a:endParaRPr lang="en-US" sz="2400" b="1" u="none" dirty="0">
              <a:solidFill>
                <a:srgbClr val="002060"/>
              </a:solidFill>
              <a:latin typeface="Times New Roman" pitchFamily="18" charset="0"/>
            </a:endParaRPr>
          </a:p>
          <a:p>
            <a:pPr lvl="1">
              <a:spcBef>
                <a:spcPct val="50000"/>
              </a:spcBef>
              <a:buFontTx/>
              <a:buChar char="•"/>
            </a:pPr>
            <a:r>
              <a:rPr lang="en-US" sz="2400" b="1" i="1" u="none" dirty="0">
                <a:solidFill>
                  <a:srgbClr val="FF0000"/>
                </a:solidFill>
                <a:latin typeface="Times New Roman" pitchFamily="18" charset="0"/>
              </a:rPr>
              <a:t>When data must be visible and questioned by those who view it!</a:t>
            </a:r>
            <a:r>
              <a:rPr lang="en-US" sz="2400" b="1" u="none" dirty="0">
                <a:solidFill>
                  <a:srgbClr val="FF0000"/>
                </a:solidFill>
                <a:latin typeface="Times New Roman" pitchFamily="18" charset="0"/>
              </a:rPr>
              <a:t> </a:t>
            </a:r>
          </a:p>
        </p:txBody>
      </p:sp>
      <p:sp>
        <p:nvSpPr>
          <p:cNvPr id="2" name="Slide Number Placeholder 1"/>
          <p:cNvSpPr>
            <a:spLocks noGrp="1"/>
          </p:cNvSpPr>
          <p:nvPr>
            <p:ph type="sldNum" sz="quarter" idx="12"/>
          </p:nvPr>
        </p:nvSpPr>
        <p:spPr/>
        <p:txBody>
          <a:bodyPr/>
          <a:lstStyle/>
          <a:p>
            <a:fld id="{41C27B57-3FD6-4E0B-8BC9-61D24C358FE9}" type="slidenum">
              <a:rPr lang="en-US" smtClean="0"/>
              <a:t>21</a:t>
            </a:fld>
            <a:endParaRPr lang="en-US" dirty="0"/>
          </a:p>
        </p:txBody>
      </p:sp>
      <p:pic>
        <p:nvPicPr>
          <p:cNvPr id="5" name="Picture 4" descr="C:\Users\Hughes\AppData\Local\Microsoft\Windows\Temporary Internet Files\Content.IE5\XE0VO39W\MC90018758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08178" y="228599"/>
            <a:ext cx="624875" cy="735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5841951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2" name="Rectangle 2"/>
          <p:cNvSpPr>
            <a:spLocks noGrp="1" noChangeArrowheads="1"/>
          </p:cNvSpPr>
          <p:nvPr>
            <p:ph type="title"/>
          </p:nvPr>
        </p:nvSpPr>
        <p:spPr>
          <a:xfrm>
            <a:off x="762000" y="228600"/>
            <a:ext cx="7467600" cy="838200"/>
          </a:xfrm>
        </p:spPr>
        <p:txBody>
          <a:bodyPr>
            <a:normAutofit/>
          </a:bodyPr>
          <a:lstStyle/>
          <a:p>
            <a:pPr algn="l"/>
            <a:r>
              <a:rPr lang="en-US" sz="4000" dirty="0" smtClean="0">
                <a:solidFill>
                  <a:srgbClr val="002060"/>
                </a:solidFill>
                <a:latin typeface="Times New Roman" panose="02020603050405020304" pitchFamily="18" charset="0"/>
                <a:cs typeface="Times New Roman" panose="02020603050405020304" pitchFamily="18" charset="0"/>
              </a:rPr>
              <a:t>Do…</a:t>
            </a:r>
            <a:endParaRPr lang="en-US" sz="4000" dirty="0">
              <a:solidFill>
                <a:srgbClr val="002060"/>
              </a:solidFill>
              <a:latin typeface="Times New Roman" panose="02020603050405020304" pitchFamily="18" charset="0"/>
              <a:cs typeface="Times New Roman" panose="02020603050405020304" pitchFamily="18" charset="0"/>
            </a:endParaRPr>
          </a:p>
        </p:txBody>
      </p:sp>
      <p:sp>
        <p:nvSpPr>
          <p:cNvPr id="271363" name="Text Box 3"/>
          <p:cNvSpPr txBox="1">
            <a:spLocks noChangeArrowheads="1"/>
          </p:cNvSpPr>
          <p:nvPr/>
        </p:nvSpPr>
        <p:spPr bwMode="auto">
          <a:xfrm>
            <a:off x="762000" y="1066800"/>
            <a:ext cx="7620000" cy="47089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33363" indent="-233363">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defRPr>
                <a:solidFill>
                  <a:schemeClr val="tx1"/>
                </a:solidFill>
                <a:latin typeface="Arial" pitchFamily="34" charset="0"/>
              </a:defRPr>
            </a:lvl6pPr>
            <a:lvl7pPr fontAlgn="base">
              <a:spcBef>
                <a:spcPct val="0"/>
              </a:spcBef>
              <a:spcAft>
                <a:spcPct val="0"/>
              </a:spcAft>
              <a:defRPr>
                <a:solidFill>
                  <a:schemeClr val="tx1"/>
                </a:solidFill>
                <a:latin typeface="Arial" pitchFamily="34" charset="0"/>
              </a:defRPr>
            </a:lvl7pPr>
            <a:lvl8pPr fontAlgn="base">
              <a:spcBef>
                <a:spcPct val="0"/>
              </a:spcBef>
              <a:spcAft>
                <a:spcPct val="0"/>
              </a:spcAft>
              <a:defRPr>
                <a:solidFill>
                  <a:schemeClr val="tx1"/>
                </a:solidFill>
                <a:latin typeface="Arial" pitchFamily="34" charset="0"/>
              </a:defRPr>
            </a:lvl8pPr>
            <a:lvl9pPr fontAlgn="base">
              <a:spcBef>
                <a:spcPct val="0"/>
              </a:spcBef>
              <a:spcAft>
                <a:spcPct val="0"/>
              </a:spcAft>
              <a:defRPr>
                <a:solidFill>
                  <a:schemeClr val="tx1"/>
                </a:solidFill>
                <a:latin typeface="Arial" pitchFamily="34" charset="0"/>
              </a:defRPr>
            </a:lvl9pPr>
          </a:lstStyle>
          <a:p>
            <a:pPr>
              <a:spcBef>
                <a:spcPct val="50000"/>
              </a:spcBef>
            </a:pPr>
            <a:r>
              <a:rPr lang="en-US" sz="2400" b="1" u="none" dirty="0">
                <a:solidFill>
                  <a:srgbClr val="FF0000"/>
                </a:solidFill>
                <a:latin typeface="Times New Roman" pitchFamily="18" charset="0"/>
                <a:cs typeface="Times New Roman" pitchFamily="18" charset="0"/>
              </a:rPr>
              <a:t>When Operational Definitions are used :</a:t>
            </a:r>
          </a:p>
          <a:p>
            <a:pPr>
              <a:spcBef>
                <a:spcPct val="50000"/>
              </a:spcBef>
              <a:buFontTx/>
              <a:buChar char="•"/>
            </a:pPr>
            <a:r>
              <a:rPr lang="en-US" sz="2400" b="1" u="none" dirty="0">
                <a:solidFill>
                  <a:srgbClr val="002060"/>
                </a:solidFill>
                <a:latin typeface="Times New Roman" pitchFamily="18" charset="0"/>
                <a:cs typeface="Times New Roman" pitchFamily="18" charset="0"/>
              </a:rPr>
              <a:t>Identify data that was collected without an operational definition and establish its reliability?</a:t>
            </a:r>
          </a:p>
          <a:p>
            <a:pPr>
              <a:spcBef>
                <a:spcPct val="50000"/>
              </a:spcBef>
              <a:buFontTx/>
              <a:buChar char="•"/>
            </a:pPr>
            <a:r>
              <a:rPr lang="en-US" sz="2400" b="1" u="none" dirty="0">
                <a:solidFill>
                  <a:srgbClr val="002060"/>
                </a:solidFill>
                <a:latin typeface="Times New Roman" pitchFamily="18" charset="0"/>
                <a:cs typeface="Times New Roman" pitchFamily="18" charset="0"/>
              </a:rPr>
              <a:t>Use operational definitions with every project when defining quality measures and data collection.</a:t>
            </a:r>
          </a:p>
          <a:p>
            <a:pPr>
              <a:spcBef>
                <a:spcPct val="50000"/>
              </a:spcBef>
              <a:buFontTx/>
              <a:buChar char="•"/>
            </a:pPr>
            <a:r>
              <a:rPr lang="en-US" sz="2400" b="1" u="none" dirty="0">
                <a:solidFill>
                  <a:srgbClr val="002060"/>
                </a:solidFill>
                <a:latin typeface="Times New Roman" pitchFamily="18" charset="0"/>
                <a:cs typeface="Times New Roman" pitchFamily="18" charset="0"/>
              </a:rPr>
              <a:t>Define any new measures added during a project.</a:t>
            </a:r>
          </a:p>
          <a:p>
            <a:pPr>
              <a:spcBef>
                <a:spcPct val="50000"/>
              </a:spcBef>
              <a:buFontTx/>
              <a:buChar char="•"/>
            </a:pPr>
            <a:r>
              <a:rPr lang="en-US" sz="2400" b="1" u="none" dirty="0">
                <a:solidFill>
                  <a:srgbClr val="002060"/>
                </a:solidFill>
                <a:latin typeface="Times New Roman" pitchFamily="18" charset="0"/>
                <a:cs typeface="Times New Roman" pitchFamily="18" charset="0"/>
              </a:rPr>
              <a:t>Correct current definitions if changes to procedures have been made due to a quality improvement, new technology, etc.</a:t>
            </a:r>
          </a:p>
          <a:p>
            <a:pPr>
              <a:spcBef>
                <a:spcPct val="50000"/>
              </a:spcBef>
              <a:buFontTx/>
              <a:buChar char="•"/>
            </a:pPr>
            <a:r>
              <a:rPr lang="en-US" sz="2400" b="1" u="none" dirty="0">
                <a:solidFill>
                  <a:srgbClr val="002060"/>
                </a:solidFill>
                <a:latin typeface="Times New Roman" pitchFamily="18" charset="0"/>
                <a:cs typeface="Times New Roman" pitchFamily="18" charset="0"/>
              </a:rPr>
              <a:t>Re-train all concerned associates if needed.</a:t>
            </a:r>
          </a:p>
        </p:txBody>
      </p:sp>
      <p:sp>
        <p:nvSpPr>
          <p:cNvPr id="2" name="Slide Number Placeholder 1"/>
          <p:cNvSpPr>
            <a:spLocks noGrp="1"/>
          </p:cNvSpPr>
          <p:nvPr>
            <p:ph type="sldNum" sz="quarter" idx="12"/>
          </p:nvPr>
        </p:nvSpPr>
        <p:spPr/>
        <p:txBody>
          <a:bodyPr/>
          <a:lstStyle/>
          <a:p>
            <a:fld id="{41C27B57-3FD6-4E0B-8BC9-61D24C358FE9}" type="slidenum">
              <a:rPr lang="en-US" smtClean="0"/>
              <a:t>22</a:t>
            </a:fld>
            <a:endParaRPr lang="en-US" dirty="0"/>
          </a:p>
        </p:txBody>
      </p:sp>
      <p:pic>
        <p:nvPicPr>
          <p:cNvPr id="5" name="Picture 4" descr="C:\Users\Hughes\AppData\Local\Microsoft\Windows\Temporary Internet Files\Content.IE5\XE0VO39W\MC90018758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08178" y="228599"/>
            <a:ext cx="624875" cy="735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868551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D13E8A5F-AB12-4471-9C41-201DEF889B9A}" type="slidenum">
              <a:rPr lang="en-US"/>
              <a:pPr/>
              <a:t>23</a:t>
            </a:fld>
            <a:endParaRPr lang="en-US" dirty="0"/>
          </a:p>
        </p:txBody>
      </p:sp>
      <p:sp>
        <p:nvSpPr>
          <p:cNvPr id="102404" name="WordArt 4"/>
          <p:cNvSpPr>
            <a:spLocks noChangeArrowheads="1" noChangeShapeType="1" noTextEdit="1"/>
          </p:cNvSpPr>
          <p:nvPr/>
        </p:nvSpPr>
        <p:spPr bwMode="auto">
          <a:xfrm rot="21098259">
            <a:off x="914400" y="1971340"/>
            <a:ext cx="7543800" cy="289560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en-US" sz="3600" kern="10" dirty="0">
                <a:ln w="9525">
                  <a:solidFill>
                    <a:srgbClr val="000000"/>
                  </a:solidFill>
                  <a:round/>
                  <a:headEnd/>
                  <a:tailEnd/>
                </a:ln>
                <a:solidFill>
                  <a:srgbClr val="FFFFFF"/>
                </a:solidFill>
                <a:latin typeface="Arial Black"/>
              </a:rPr>
              <a:t>GUIDE FOR CREATING A </a:t>
            </a:r>
          </a:p>
          <a:p>
            <a:pPr algn="ctr"/>
            <a:r>
              <a:rPr lang="en-US" sz="3600" kern="10" dirty="0">
                <a:ln w="9525">
                  <a:solidFill>
                    <a:srgbClr val="000000"/>
                  </a:solidFill>
                  <a:round/>
                  <a:headEnd/>
                  <a:tailEnd/>
                </a:ln>
                <a:solidFill>
                  <a:srgbClr val="FFFFFF"/>
                </a:solidFill>
                <a:latin typeface="Arial Black"/>
              </a:rPr>
              <a:t>PROCESS IMPROVEMENT</a:t>
            </a:r>
          </a:p>
          <a:p>
            <a:pPr algn="ctr"/>
            <a:r>
              <a:rPr lang="en-US" sz="3600" kern="10" dirty="0">
                <a:ln w="9525">
                  <a:solidFill>
                    <a:srgbClr val="000000"/>
                  </a:solidFill>
                  <a:round/>
                  <a:headEnd/>
                  <a:tailEnd/>
                </a:ln>
                <a:solidFill>
                  <a:srgbClr val="FFFFFF"/>
                </a:solidFill>
                <a:latin typeface="Arial Black"/>
              </a:rPr>
              <a:t>PROJECT </a:t>
            </a:r>
          </a:p>
        </p:txBody>
      </p:sp>
    </p:spTree>
    <p:extLst>
      <p:ext uri="{BB962C8B-B14F-4D97-AF65-F5344CB8AC3E}">
        <p14:creationId xmlns:p14="http://schemas.microsoft.com/office/powerpoint/2010/main" val="57274222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3"/>
          <p:cNvSpPr>
            <a:spLocks noGrp="1"/>
          </p:cNvSpPr>
          <p:nvPr>
            <p:ph type="sldNum" sz="quarter" idx="12"/>
          </p:nvPr>
        </p:nvSpPr>
        <p:spPr/>
        <p:txBody>
          <a:bodyPr/>
          <a:lstStyle/>
          <a:p>
            <a:fld id="{7B334C09-F612-4463-B176-9CFDE1A86AAE}" type="slidenum">
              <a:rPr lang="en-US"/>
              <a:pPr/>
              <a:t>24</a:t>
            </a:fld>
            <a:endParaRPr lang="en-US" dirty="0"/>
          </a:p>
        </p:txBody>
      </p:sp>
      <p:sp>
        <p:nvSpPr>
          <p:cNvPr id="129026" name="Rectangle 2"/>
          <p:cNvSpPr>
            <a:spLocks noGrp="1" noChangeArrowheads="1"/>
          </p:cNvSpPr>
          <p:nvPr>
            <p:ph type="title" idx="4294967295"/>
          </p:nvPr>
        </p:nvSpPr>
        <p:spPr>
          <a:xfrm>
            <a:off x="609600" y="96253"/>
            <a:ext cx="8053137" cy="1189647"/>
          </a:xfrm>
        </p:spPr>
        <p:txBody>
          <a:bodyPr>
            <a:normAutofit fontScale="90000"/>
          </a:bodyPr>
          <a:lstStyle/>
          <a:p>
            <a:pPr algn="l"/>
            <a:r>
              <a:rPr lang="en-US" dirty="0" smtClean="0">
                <a:latin typeface="Times New Roman" panose="02020603050405020304" pitchFamily="18" charset="0"/>
                <a:cs typeface="Times New Roman" panose="02020603050405020304" pitchFamily="18" charset="0"/>
              </a:rPr>
              <a:t>Your Use of This Course to Improve That Which is Undesirable </a:t>
            </a:r>
            <a:endParaRPr lang="en-US" dirty="0">
              <a:latin typeface="Times New Roman" panose="02020603050405020304" pitchFamily="18" charset="0"/>
              <a:cs typeface="Times New Roman" panose="02020603050405020304" pitchFamily="18" charset="0"/>
            </a:endParaRPr>
          </a:p>
        </p:txBody>
      </p:sp>
      <p:sp>
        <p:nvSpPr>
          <p:cNvPr id="129029" name="Text Box 5"/>
          <p:cNvSpPr txBox="1">
            <a:spLocks noChangeArrowheads="1"/>
          </p:cNvSpPr>
          <p:nvPr/>
        </p:nvSpPr>
        <p:spPr bwMode="auto">
          <a:xfrm>
            <a:off x="609600" y="1285901"/>
            <a:ext cx="7905750" cy="4832092"/>
          </a:xfrm>
          <a:prstGeom prst="rect">
            <a:avLst/>
          </a:prstGeom>
          <a:noFill/>
          <a:ln w="9525">
            <a:noFill/>
            <a:miter lim="800000"/>
            <a:headEnd/>
            <a:tailEnd/>
          </a:ln>
          <a:effectLst/>
          <a:extLst/>
        </p:spPr>
        <p:txBody>
          <a:bodyPr wrap="square">
            <a:spAutoFit/>
          </a:bodyPr>
          <a:lstStyle/>
          <a:p>
            <a:pPr>
              <a:spcBef>
                <a:spcPct val="50000"/>
              </a:spcBef>
            </a:pPr>
            <a:r>
              <a:rPr lang="en-US" sz="2800"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CI or Continuous Improvement is a major component of today's Quality </a:t>
            </a:r>
            <a:r>
              <a:rPr lang="en-US" sz="28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Systems and a focus of the Industrial and System Engineers vocation.</a:t>
            </a:r>
            <a:endParaRPr lang="en-US" sz="2800"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spcBef>
                <a:spcPct val="50000"/>
              </a:spcBef>
            </a:pPr>
            <a:r>
              <a:rPr lang="en-US" sz="2800"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To manage an Improvement Project you need to use every topic we have covered to </a:t>
            </a:r>
            <a:r>
              <a:rPr lang="en-US" sz="28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date, and possibly more, </a:t>
            </a:r>
            <a:r>
              <a:rPr lang="en-US" sz="2800"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in our </a:t>
            </a:r>
            <a:r>
              <a:rPr lang="en-US" sz="28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Introduction to Industrial and Systems Engineering course</a:t>
            </a:r>
            <a:r>
              <a:rPr lang="en-US" sz="2800"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p>
          <a:p>
            <a:pPr>
              <a:spcBef>
                <a:spcPct val="50000"/>
              </a:spcBef>
            </a:pPr>
            <a:r>
              <a:rPr lang="en-US" sz="2800" b="1" dirty="0" smtClean="0">
                <a:solidFill>
                  <a:srgbClr val="00206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To end our ENGT 1200 Class we will focus on creating a process improvement project </a:t>
            </a:r>
            <a:r>
              <a:rPr lang="en-US" sz="2800" b="1" dirty="0">
                <a:solidFill>
                  <a:srgbClr val="00206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and the need to use a </a:t>
            </a:r>
            <a:r>
              <a:rPr lang="en-US" sz="2800" b="1" dirty="0" smtClean="0">
                <a:solidFill>
                  <a:srgbClr val="00206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team and your leadership skills!</a:t>
            </a:r>
            <a:endParaRPr lang="en-US" sz="2800" b="1" dirty="0">
              <a:solidFill>
                <a:srgbClr val="002060"/>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351206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fld id="{B7F13A27-EB2F-4A6C-9626-F03297847973}" type="slidenum">
              <a:rPr lang="en-US"/>
              <a:pPr/>
              <a:t>25</a:t>
            </a:fld>
            <a:endParaRPr lang="en-US" dirty="0"/>
          </a:p>
        </p:txBody>
      </p:sp>
      <p:sp>
        <p:nvSpPr>
          <p:cNvPr id="117762" name="Rectangle 2"/>
          <p:cNvSpPr>
            <a:spLocks noGrp="1" noChangeArrowheads="1"/>
          </p:cNvSpPr>
          <p:nvPr>
            <p:ph type="ctrTitle"/>
          </p:nvPr>
        </p:nvSpPr>
        <p:spPr>
          <a:xfrm>
            <a:off x="154004" y="1142999"/>
            <a:ext cx="8380396" cy="2052587"/>
          </a:xfrm>
        </p:spPr>
        <p:txBody>
          <a:bodyPr>
            <a:normAutofit fontScale="90000"/>
          </a:bodyPr>
          <a:lstStyle/>
          <a:p>
            <a:r>
              <a:rPr lang="en-US" dirty="0">
                <a:latin typeface="Times New Roman" panose="02020603050405020304" pitchFamily="18" charset="0"/>
                <a:cs typeface="Times New Roman" panose="02020603050405020304" pitchFamily="18" charset="0"/>
              </a:rPr>
              <a:t>No project always goes according to plan, but well planned projects are less likely to go astray.</a:t>
            </a:r>
          </a:p>
        </p:txBody>
      </p:sp>
      <p:sp>
        <p:nvSpPr>
          <p:cNvPr id="117764" name="Text Box 4"/>
          <p:cNvSpPr txBox="1">
            <a:spLocks noChangeArrowheads="1"/>
          </p:cNvSpPr>
          <p:nvPr/>
        </p:nvSpPr>
        <p:spPr bwMode="auto">
          <a:xfrm>
            <a:off x="327258" y="3581400"/>
            <a:ext cx="8588141" cy="2677656"/>
          </a:xfrm>
          <a:prstGeom prst="rect">
            <a:avLst/>
          </a:prstGeom>
          <a:solidFill>
            <a:srgbClr val="FFFFCC"/>
          </a:solidFill>
          <a:ln w="12700">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sz="3000" dirty="0">
                <a:solidFill>
                  <a:srgbClr val="FF00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We emphasize that: Involving the affected people in gathering information enhances the thoroughness of the process and increases the likelihood of reaching a consensus. </a:t>
            </a:r>
            <a:endParaRPr lang="en-US" sz="3000" dirty="0" smtClean="0">
              <a:solidFill>
                <a:srgbClr val="FF0000"/>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a:p>
            <a:pPr algn="ctr">
              <a:spcBef>
                <a:spcPct val="50000"/>
              </a:spcBef>
            </a:pPr>
            <a:r>
              <a:rPr lang="en-US" sz="3200" u="sng" dirty="0" smtClean="0">
                <a:solidFill>
                  <a:srgbClr val="FF00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Teams </a:t>
            </a:r>
            <a:r>
              <a:rPr lang="en-US" sz="3200" u="sng" dirty="0">
                <a:solidFill>
                  <a:srgbClr val="FF00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are the most effective change agents…</a:t>
            </a:r>
            <a:endParaRPr lang="en-US" sz="3200" u="sng" dirty="0">
              <a:solidFill>
                <a:srgbClr val="FF0000"/>
              </a:solidFill>
              <a:latin typeface="Times New Roman" panose="02020603050405020304" pitchFamily="18" charset="0"/>
              <a:cs typeface="Times New Roman" panose="02020603050405020304" pitchFamily="18" charset="0"/>
            </a:endParaRPr>
          </a:p>
        </p:txBody>
      </p:sp>
      <p:pic>
        <p:nvPicPr>
          <p:cNvPr id="8" name="Picture 204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53400" y="238125"/>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149931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fld id="{5B2D77A7-A3A7-48E8-B4FE-DF7772C26AD8}" type="slidenum">
              <a:rPr lang="en-US"/>
              <a:pPr/>
              <a:t>26</a:t>
            </a:fld>
            <a:endParaRPr lang="en-US" dirty="0"/>
          </a:p>
        </p:txBody>
      </p:sp>
      <p:sp>
        <p:nvSpPr>
          <p:cNvPr id="118786" name="Rectangle 2"/>
          <p:cNvSpPr>
            <a:spLocks noGrp="1" noChangeArrowheads="1"/>
          </p:cNvSpPr>
          <p:nvPr>
            <p:ph type="title"/>
          </p:nvPr>
        </p:nvSpPr>
        <p:spPr/>
        <p:txBody>
          <a:bodyPr/>
          <a:lstStyle/>
          <a:p>
            <a:r>
              <a:rPr lang="en-US" dirty="0">
                <a:latin typeface="Times New Roman" panose="02020603050405020304" pitchFamily="18" charset="0"/>
                <a:cs typeface="Times New Roman" panose="02020603050405020304" pitchFamily="18" charset="0"/>
              </a:rPr>
              <a:t>Project Management</a:t>
            </a:r>
          </a:p>
        </p:txBody>
      </p:sp>
      <p:sp>
        <p:nvSpPr>
          <p:cNvPr id="118787" name="Rectangle 3"/>
          <p:cNvSpPr>
            <a:spLocks noGrp="1" noChangeArrowheads="1"/>
          </p:cNvSpPr>
          <p:nvPr>
            <p:ph type="body" idx="1"/>
          </p:nvPr>
        </p:nvSpPr>
        <p:spPr/>
        <p:txBody>
          <a:bodyPr>
            <a:normAutofit/>
          </a:bodyPr>
          <a:lstStyle/>
          <a:p>
            <a:pPr marL="0" indent="0">
              <a:buNone/>
            </a:pPr>
            <a:r>
              <a:rPr lang="en-US" b="1" dirty="0">
                <a:latin typeface="Times New Roman" panose="02020603050405020304" pitchFamily="18" charset="0"/>
                <a:cs typeface="Times New Roman" panose="02020603050405020304" pitchFamily="18" charset="0"/>
              </a:rPr>
              <a:t>Characteristics of a Project</a:t>
            </a:r>
          </a:p>
          <a:p>
            <a:pPr lvl="1">
              <a:lnSpc>
                <a:spcPct val="100000"/>
              </a:lnSpc>
            </a:pPr>
            <a:r>
              <a:rPr lang="en-US" sz="2800" dirty="0">
                <a:latin typeface="Times New Roman" panose="02020603050405020304" pitchFamily="18" charset="0"/>
                <a:cs typeface="Times New Roman" panose="02020603050405020304" pitchFamily="18" charset="0"/>
              </a:rPr>
              <a:t>Projects have a start and a finish</a:t>
            </a:r>
          </a:p>
          <a:p>
            <a:pPr lvl="1">
              <a:lnSpc>
                <a:spcPct val="100000"/>
              </a:lnSpc>
            </a:pPr>
            <a:r>
              <a:rPr lang="en-US" sz="2800" dirty="0">
                <a:latin typeface="Times New Roman" panose="02020603050405020304" pitchFamily="18" charset="0"/>
                <a:cs typeface="Times New Roman" panose="02020603050405020304" pitchFamily="18" charset="0"/>
              </a:rPr>
              <a:t>Projects have a time frame for completion</a:t>
            </a:r>
          </a:p>
          <a:p>
            <a:pPr lvl="1">
              <a:lnSpc>
                <a:spcPct val="100000"/>
              </a:lnSpc>
            </a:pPr>
            <a:r>
              <a:rPr lang="en-US" sz="2800" dirty="0">
                <a:latin typeface="Times New Roman" panose="02020603050405020304" pitchFamily="18" charset="0"/>
                <a:cs typeface="Times New Roman" panose="02020603050405020304" pitchFamily="18" charset="0"/>
              </a:rPr>
              <a:t>Projects are unique, one-time occurrences</a:t>
            </a:r>
          </a:p>
          <a:p>
            <a:pPr lvl="1">
              <a:lnSpc>
                <a:spcPct val="100000"/>
              </a:lnSpc>
            </a:pPr>
            <a:r>
              <a:rPr lang="en-US" sz="2800" dirty="0">
                <a:latin typeface="Times New Roman" panose="02020603050405020304" pitchFamily="18" charset="0"/>
                <a:cs typeface="Times New Roman" panose="02020603050405020304" pitchFamily="18" charset="0"/>
              </a:rPr>
              <a:t>Projects involve a variety of people</a:t>
            </a:r>
          </a:p>
          <a:p>
            <a:pPr lvl="1">
              <a:lnSpc>
                <a:spcPct val="100000"/>
              </a:lnSpc>
            </a:pPr>
            <a:r>
              <a:rPr lang="en-US" sz="2800" dirty="0">
                <a:latin typeface="Times New Roman" panose="02020603050405020304" pitchFamily="18" charset="0"/>
                <a:cs typeface="Times New Roman" panose="02020603050405020304" pitchFamily="18" charset="0"/>
              </a:rPr>
              <a:t>Projects have a limited set of resources</a:t>
            </a:r>
          </a:p>
          <a:p>
            <a:pPr lvl="1">
              <a:lnSpc>
                <a:spcPct val="100000"/>
              </a:lnSpc>
            </a:pPr>
            <a:r>
              <a:rPr lang="en-US" sz="2800" dirty="0">
                <a:latin typeface="Times New Roman" panose="02020603050405020304" pitchFamily="18" charset="0"/>
                <a:cs typeface="Times New Roman" panose="02020603050405020304" pitchFamily="18" charset="0"/>
              </a:rPr>
              <a:t>Projects require the sequencing of activities and phases</a:t>
            </a:r>
          </a:p>
        </p:txBody>
      </p:sp>
      <p:pic>
        <p:nvPicPr>
          <p:cNvPr id="11878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05800" y="228600"/>
            <a:ext cx="636588" cy="37623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04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43094" y="744101"/>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149732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fld id="{F03074E2-BAAE-4933-AEBC-0682A5BA789B}" type="slidenum">
              <a:rPr lang="en-US"/>
              <a:pPr/>
              <a:t>27</a:t>
            </a:fld>
            <a:endParaRPr lang="en-US" dirty="0"/>
          </a:p>
        </p:txBody>
      </p:sp>
      <p:sp>
        <p:nvSpPr>
          <p:cNvPr id="121858" name="Rectangle 2"/>
          <p:cNvSpPr>
            <a:spLocks noGrp="1" noChangeArrowheads="1"/>
          </p:cNvSpPr>
          <p:nvPr>
            <p:ph type="title"/>
          </p:nvPr>
        </p:nvSpPr>
        <p:spPr/>
        <p:txBody>
          <a:bodyPr/>
          <a:lstStyle/>
          <a:p>
            <a:r>
              <a:rPr lang="en-US" dirty="0">
                <a:latin typeface="Times New Roman" panose="02020603050405020304" pitchFamily="18" charset="0"/>
                <a:cs typeface="Times New Roman" panose="02020603050405020304" pitchFamily="18" charset="0"/>
              </a:rPr>
              <a:t>Project Management</a:t>
            </a:r>
          </a:p>
        </p:txBody>
      </p:sp>
      <p:sp>
        <p:nvSpPr>
          <p:cNvPr id="121859" name="Rectangle 3"/>
          <p:cNvSpPr>
            <a:spLocks noGrp="1" noChangeArrowheads="1"/>
          </p:cNvSpPr>
          <p:nvPr>
            <p:ph type="body" idx="1"/>
          </p:nvPr>
        </p:nvSpPr>
        <p:spPr/>
        <p:txBody>
          <a:bodyPr>
            <a:normAutofit/>
          </a:bodyPr>
          <a:lstStyle/>
          <a:p>
            <a:pPr marL="0" indent="0">
              <a:buNone/>
            </a:pPr>
            <a:r>
              <a:rPr lang="en-US" sz="3600" dirty="0">
                <a:latin typeface="Times New Roman" panose="02020603050405020304" pitchFamily="18" charset="0"/>
                <a:cs typeface="Times New Roman" panose="02020603050405020304" pitchFamily="18" charset="0"/>
              </a:rPr>
              <a:t>Effective project managers:</a:t>
            </a:r>
          </a:p>
          <a:p>
            <a:pPr marL="857250" lvl="1" indent="-400050">
              <a:tabLst>
                <a:tab pos="857250" algn="l"/>
              </a:tabLst>
            </a:pPr>
            <a:r>
              <a:rPr lang="en-US" sz="3600" dirty="0">
                <a:latin typeface="Times New Roman" panose="02020603050405020304" pitchFamily="18" charset="0"/>
                <a:cs typeface="Times New Roman" panose="02020603050405020304" pitchFamily="18" charset="0"/>
              </a:rPr>
              <a:t>create challenging possibilities</a:t>
            </a:r>
          </a:p>
          <a:p>
            <a:pPr marL="857250" lvl="1" indent="-400050">
              <a:tabLst>
                <a:tab pos="857250" algn="l"/>
              </a:tabLst>
            </a:pPr>
            <a:r>
              <a:rPr lang="en-US" sz="3600" dirty="0">
                <a:latin typeface="Times New Roman" panose="02020603050405020304" pitchFamily="18" charset="0"/>
                <a:cs typeface="Times New Roman" panose="02020603050405020304" pitchFamily="18" charset="0"/>
              </a:rPr>
              <a:t>inspire a shared vision</a:t>
            </a:r>
          </a:p>
          <a:p>
            <a:pPr marL="857250" lvl="1" indent="-400050">
              <a:tabLst>
                <a:tab pos="857250" algn="l"/>
              </a:tabLst>
            </a:pPr>
            <a:r>
              <a:rPr lang="en-US" sz="3600" dirty="0">
                <a:latin typeface="Times New Roman" panose="02020603050405020304" pitchFamily="18" charset="0"/>
                <a:cs typeface="Times New Roman" panose="02020603050405020304" pitchFamily="18" charset="0"/>
              </a:rPr>
              <a:t>increase visibility</a:t>
            </a:r>
          </a:p>
          <a:p>
            <a:pPr marL="857250" lvl="1" indent="-400050">
              <a:tabLst>
                <a:tab pos="857250" algn="l"/>
              </a:tabLst>
            </a:pPr>
            <a:r>
              <a:rPr lang="en-US" sz="3600" dirty="0">
                <a:latin typeface="Times New Roman" panose="02020603050405020304" pitchFamily="18" charset="0"/>
                <a:cs typeface="Times New Roman" panose="02020603050405020304" pitchFamily="18" charset="0"/>
              </a:rPr>
              <a:t>empower people</a:t>
            </a:r>
          </a:p>
          <a:p>
            <a:pPr marL="857250" lvl="1" indent="-400050">
              <a:tabLst>
                <a:tab pos="857250" algn="l"/>
              </a:tabLst>
            </a:pPr>
            <a:r>
              <a:rPr lang="en-US" sz="3600" dirty="0">
                <a:latin typeface="Times New Roman" panose="02020603050405020304" pitchFamily="18" charset="0"/>
                <a:cs typeface="Times New Roman" panose="02020603050405020304" pitchFamily="18" charset="0"/>
              </a:rPr>
              <a:t>praise</a:t>
            </a:r>
          </a:p>
        </p:txBody>
      </p:sp>
      <p:pic>
        <p:nvPicPr>
          <p:cNvPr id="12186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05800" y="228600"/>
            <a:ext cx="636588" cy="37623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04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37538" y="762000"/>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50753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6"/>
          <p:cNvSpPr>
            <a:spLocks noGrp="1"/>
          </p:cNvSpPr>
          <p:nvPr>
            <p:ph type="sldNum" sz="quarter" idx="12"/>
          </p:nvPr>
        </p:nvSpPr>
        <p:spPr/>
        <p:txBody>
          <a:bodyPr/>
          <a:lstStyle/>
          <a:p>
            <a:fld id="{19387FAC-5D14-40C0-8B38-1B76974081A8}" type="slidenum">
              <a:rPr lang="en-US"/>
              <a:pPr/>
              <a:t>28</a:t>
            </a:fld>
            <a:endParaRPr lang="en-US" dirty="0"/>
          </a:p>
        </p:txBody>
      </p:sp>
      <p:sp>
        <p:nvSpPr>
          <p:cNvPr id="122882" name="Rectangle 2"/>
          <p:cNvSpPr>
            <a:spLocks noGrp="1" noChangeArrowheads="1"/>
          </p:cNvSpPr>
          <p:nvPr>
            <p:ph type="title"/>
          </p:nvPr>
        </p:nvSpPr>
        <p:spPr/>
        <p:txBody>
          <a:bodyPr/>
          <a:lstStyle/>
          <a:p>
            <a:r>
              <a:rPr lang="en-US" dirty="0">
                <a:latin typeface="Times New Roman" panose="02020603050405020304" pitchFamily="18" charset="0"/>
                <a:cs typeface="Times New Roman" panose="02020603050405020304" pitchFamily="18" charset="0"/>
              </a:rPr>
              <a:t>Project Management</a:t>
            </a:r>
          </a:p>
        </p:txBody>
      </p:sp>
      <p:sp>
        <p:nvSpPr>
          <p:cNvPr id="122883" name="Rectangle 3"/>
          <p:cNvSpPr>
            <a:spLocks noGrp="1" noChangeArrowheads="1"/>
          </p:cNvSpPr>
          <p:nvPr>
            <p:ph type="body" sz="half" idx="1"/>
          </p:nvPr>
        </p:nvSpPr>
        <p:spPr/>
        <p:txBody>
          <a:bodyPr/>
          <a:lstStyle/>
          <a:p>
            <a:pPr marL="0" indent="0">
              <a:lnSpc>
                <a:spcPct val="100000"/>
              </a:lnSpc>
              <a:buNone/>
            </a:pPr>
            <a:r>
              <a:rPr lang="en-US" dirty="0">
                <a:latin typeface="Times New Roman" panose="02020603050405020304" pitchFamily="18" charset="0"/>
                <a:cs typeface="Times New Roman" panose="02020603050405020304" pitchFamily="18" charset="0"/>
              </a:rPr>
              <a:t>Functional Manager</a:t>
            </a:r>
          </a:p>
          <a:p>
            <a:pPr lvl="1">
              <a:lnSpc>
                <a:spcPct val="100000"/>
              </a:lnSpc>
            </a:pPr>
            <a:r>
              <a:rPr lang="en-US" dirty="0">
                <a:latin typeface="Times New Roman" panose="02020603050405020304" pitchFamily="18" charset="0"/>
                <a:cs typeface="Times New Roman" panose="02020603050405020304" pitchFamily="18" charset="0"/>
              </a:rPr>
              <a:t>Specialist within a functional area</a:t>
            </a:r>
          </a:p>
          <a:p>
            <a:pPr lvl="1">
              <a:lnSpc>
                <a:spcPct val="100000"/>
              </a:lnSpc>
            </a:pPr>
            <a:r>
              <a:rPr lang="en-US" dirty="0">
                <a:latin typeface="Times New Roman" panose="02020603050405020304" pitchFamily="18" charset="0"/>
                <a:cs typeface="Times New Roman" panose="02020603050405020304" pitchFamily="18" charset="0"/>
              </a:rPr>
              <a:t>Analysis focus</a:t>
            </a:r>
          </a:p>
          <a:p>
            <a:pPr lvl="1">
              <a:lnSpc>
                <a:spcPct val="100000"/>
              </a:lnSpc>
            </a:pPr>
            <a:r>
              <a:rPr lang="en-US" dirty="0">
                <a:latin typeface="Times New Roman" panose="02020603050405020304" pitchFamily="18" charset="0"/>
                <a:cs typeface="Times New Roman" panose="02020603050405020304" pitchFamily="18" charset="0"/>
              </a:rPr>
              <a:t>Analytic approach</a:t>
            </a:r>
          </a:p>
          <a:p>
            <a:pPr lvl="1"/>
            <a:endParaRPr lang="en-US" dirty="0"/>
          </a:p>
        </p:txBody>
      </p:sp>
      <p:sp>
        <p:nvSpPr>
          <p:cNvPr id="122884" name="Rectangle 4"/>
          <p:cNvSpPr>
            <a:spLocks noGrp="1" noChangeArrowheads="1"/>
          </p:cNvSpPr>
          <p:nvPr>
            <p:ph type="body" sz="half" idx="2"/>
          </p:nvPr>
        </p:nvSpPr>
        <p:spPr/>
        <p:txBody>
          <a:bodyPr/>
          <a:lstStyle/>
          <a:p>
            <a:pPr marL="0" indent="0">
              <a:buNone/>
            </a:pPr>
            <a:r>
              <a:rPr lang="en-US" dirty="0">
                <a:latin typeface="Times New Roman" panose="02020603050405020304" pitchFamily="18" charset="0"/>
                <a:cs typeface="Times New Roman" panose="02020603050405020304" pitchFamily="18" charset="0"/>
              </a:rPr>
              <a:t>Project Manager</a:t>
            </a:r>
          </a:p>
          <a:p>
            <a:pPr lvl="1">
              <a:lnSpc>
                <a:spcPct val="100000"/>
              </a:lnSpc>
            </a:pPr>
            <a:r>
              <a:rPr lang="en-US" dirty="0">
                <a:latin typeface="Times New Roman" panose="02020603050405020304" pitchFamily="18" charset="0"/>
                <a:cs typeface="Times New Roman" panose="02020603050405020304" pitchFamily="18" charset="0"/>
              </a:rPr>
              <a:t>Generalist with a wide background of experience and knowledge</a:t>
            </a:r>
          </a:p>
          <a:p>
            <a:pPr lvl="1">
              <a:lnSpc>
                <a:spcPct val="100000"/>
              </a:lnSpc>
            </a:pPr>
            <a:r>
              <a:rPr lang="en-US" dirty="0">
                <a:latin typeface="Times New Roman" panose="02020603050405020304" pitchFamily="18" charset="0"/>
                <a:cs typeface="Times New Roman" panose="02020603050405020304" pitchFamily="18" charset="0"/>
              </a:rPr>
              <a:t>Synthesis focus</a:t>
            </a:r>
          </a:p>
          <a:p>
            <a:pPr lvl="1">
              <a:lnSpc>
                <a:spcPct val="100000"/>
              </a:lnSpc>
            </a:pPr>
            <a:r>
              <a:rPr lang="en-US" dirty="0">
                <a:latin typeface="Times New Roman" panose="02020603050405020304" pitchFamily="18" charset="0"/>
                <a:cs typeface="Times New Roman" panose="02020603050405020304" pitchFamily="18" charset="0"/>
              </a:rPr>
              <a:t>Systems Approach</a:t>
            </a:r>
          </a:p>
          <a:p>
            <a:pPr lvl="1">
              <a:lnSpc>
                <a:spcPct val="100000"/>
              </a:lnSpc>
            </a:pPr>
            <a:r>
              <a:rPr lang="en-US" dirty="0">
                <a:latin typeface="Times New Roman" panose="02020603050405020304" pitchFamily="18" charset="0"/>
                <a:cs typeface="Times New Roman" panose="02020603050405020304" pitchFamily="18" charset="0"/>
              </a:rPr>
              <a:t>Facilitator</a:t>
            </a:r>
          </a:p>
        </p:txBody>
      </p:sp>
      <p:pic>
        <p:nvPicPr>
          <p:cNvPr id="12288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05800" y="228600"/>
            <a:ext cx="636588" cy="3762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528963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fld id="{843297E4-7385-4586-8D92-ED7D80CDE4A4}" type="slidenum">
              <a:rPr lang="en-US"/>
              <a:pPr/>
              <a:t>29</a:t>
            </a:fld>
            <a:endParaRPr lang="en-US" dirty="0"/>
          </a:p>
        </p:txBody>
      </p:sp>
      <p:sp>
        <p:nvSpPr>
          <p:cNvPr id="124930" name="Rectangle 2"/>
          <p:cNvSpPr>
            <a:spLocks noGrp="1" noChangeArrowheads="1"/>
          </p:cNvSpPr>
          <p:nvPr>
            <p:ph type="title"/>
          </p:nvPr>
        </p:nvSpPr>
        <p:spPr/>
        <p:txBody>
          <a:bodyPr/>
          <a:lstStyle/>
          <a:p>
            <a:r>
              <a:rPr lang="en-US" dirty="0">
                <a:latin typeface="Times New Roman" panose="02020603050405020304" pitchFamily="18" charset="0"/>
                <a:cs typeface="Times New Roman" panose="02020603050405020304" pitchFamily="18" charset="0"/>
              </a:rPr>
              <a:t>Project Management</a:t>
            </a:r>
          </a:p>
        </p:txBody>
      </p:sp>
      <p:sp>
        <p:nvSpPr>
          <p:cNvPr id="124931" name="Rectangle 3"/>
          <p:cNvSpPr>
            <a:spLocks noGrp="1" noChangeArrowheads="1"/>
          </p:cNvSpPr>
          <p:nvPr>
            <p:ph type="body" idx="1"/>
          </p:nvPr>
        </p:nvSpPr>
        <p:spPr/>
        <p:txBody>
          <a:bodyPr/>
          <a:lstStyle/>
          <a:p>
            <a:pPr marL="0" indent="0">
              <a:lnSpc>
                <a:spcPct val="100000"/>
              </a:lnSpc>
              <a:buNone/>
            </a:pPr>
            <a:r>
              <a:rPr lang="en-US" sz="4000" dirty="0">
                <a:latin typeface="Times New Roman" panose="02020603050405020304" pitchFamily="18" charset="0"/>
                <a:cs typeface="Times New Roman" panose="02020603050405020304" pitchFamily="18" charset="0"/>
              </a:rPr>
              <a:t>Effective project managers ask:</a:t>
            </a:r>
            <a:r>
              <a:rPr lang="en-US" dirty="0">
                <a:latin typeface="Times New Roman" panose="02020603050405020304" pitchFamily="18" charset="0"/>
                <a:cs typeface="Times New Roman" panose="02020603050405020304" pitchFamily="18" charset="0"/>
              </a:rPr>
              <a:t> </a:t>
            </a:r>
          </a:p>
          <a:p>
            <a:pPr lvl="1">
              <a:lnSpc>
                <a:spcPct val="100000"/>
              </a:lnSpc>
            </a:pPr>
            <a:r>
              <a:rPr lang="en-US" sz="3200" dirty="0">
                <a:latin typeface="Times New Roman" panose="02020603050405020304" pitchFamily="18" charset="0"/>
                <a:cs typeface="Times New Roman" panose="02020603050405020304" pitchFamily="18" charset="0"/>
              </a:rPr>
              <a:t>What needs to be done?</a:t>
            </a:r>
          </a:p>
          <a:p>
            <a:pPr lvl="1">
              <a:lnSpc>
                <a:spcPct val="100000"/>
              </a:lnSpc>
            </a:pPr>
            <a:r>
              <a:rPr lang="en-US" sz="3200" dirty="0">
                <a:latin typeface="Times New Roman" panose="02020603050405020304" pitchFamily="18" charset="0"/>
                <a:cs typeface="Times New Roman" panose="02020603050405020304" pitchFamily="18" charset="0"/>
              </a:rPr>
              <a:t>When must it be done?</a:t>
            </a:r>
          </a:p>
          <a:p>
            <a:pPr lvl="1">
              <a:lnSpc>
                <a:spcPct val="100000"/>
              </a:lnSpc>
            </a:pPr>
            <a:r>
              <a:rPr lang="en-US" sz="3200" dirty="0">
                <a:latin typeface="Times New Roman" panose="02020603050405020304" pitchFamily="18" charset="0"/>
                <a:cs typeface="Times New Roman" panose="02020603050405020304" pitchFamily="18" charset="0"/>
              </a:rPr>
              <a:t>Where will the resources come from?</a:t>
            </a:r>
          </a:p>
          <a:p>
            <a:pPr lvl="1">
              <a:lnSpc>
                <a:spcPct val="100000"/>
              </a:lnSpc>
            </a:pPr>
            <a:r>
              <a:rPr lang="en-US" sz="3200" i="1" dirty="0">
                <a:effectLst>
                  <a:outerShdw blurRad="38100" dist="38100" dir="2700000" algn="tl">
                    <a:srgbClr val="FFFFFF"/>
                  </a:outerShdw>
                </a:effectLst>
                <a:latin typeface="Times New Roman" panose="02020603050405020304" pitchFamily="18" charset="0"/>
                <a:cs typeface="Times New Roman" panose="02020603050405020304" pitchFamily="18" charset="0"/>
              </a:rPr>
              <a:t>What is the most effective way to implement the project…</a:t>
            </a:r>
          </a:p>
        </p:txBody>
      </p:sp>
      <p:pic>
        <p:nvPicPr>
          <p:cNvPr id="12493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05800" y="228600"/>
            <a:ext cx="636588" cy="37623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04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43094" y="706001"/>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133526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Slide Number Placeholder 5"/>
          <p:cNvSpPr>
            <a:spLocks noGrp="1"/>
          </p:cNvSpPr>
          <p:nvPr>
            <p:ph type="sldNum" sz="quarter" idx="12"/>
          </p:nvPr>
        </p:nvSpPr>
        <p:spPr/>
        <p:txBody>
          <a:bodyPr/>
          <a:lstStyle/>
          <a:p>
            <a:pPr>
              <a:defRPr/>
            </a:pPr>
            <a:fld id="{8DDC02C3-A3FC-4464-814C-D5EEA06258E8}" type="slidenum">
              <a:rPr lang="en-US"/>
              <a:pPr>
                <a:defRPr/>
              </a:pPr>
              <a:t>3</a:t>
            </a:fld>
            <a:endParaRPr lang="en-US" dirty="0"/>
          </a:p>
        </p:txBody>
      </p:sp>
      <p:grpSp>
        <p:nvGrpSpPr>
          <p:cNvPr id="51203" name="Group 1026"/>
          <p:cNvGrpSpPr>
            <a:grpSpLocks/>
          </p:cNvGrpSpPr>
          <p:nvPr/>
        </p:nvGrpSpPr>
        <p:grpSpPr bwMode="auto">
          <a:xfrm>
            <a:off x="990600" y="1524000"/>
            <a:ext cx="7759700" cy="4411663"/>
            <a:chOff x="15" y="1015"/>
            <a:chExt cx="5545" cy="3153"/>
          </a:xfrm>
        </p:grpSpPr>
        <p:sp>
          <p:nvSpPr>
            <p:cNvPr id="51205" name="Line 1027"/>
            <p:cNvSpPr>
              <a:spLocks noChangeShapeType="1"/>
            </p:cNvSpPr>
            <p:nvPr/>
          </p:nvSpPr>
          <p:spPr bwMode="auto">
            <a:xfrm>
              <a:off x="556" y="2400"/>
              <a:ext cx="4122" cy="0"/>
            </a:xfrm>
            <a:prstGeom prst="line">
              <a:avLst/>
            </a:prstGeom>
            <a:noFill/>
            <a:ln w="76200" cmpd="tri">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1206" name="Rectangle 1028"/>
            <p:cNvSpPr>
              <a:spLocks noChangeArrowheads="1"/>
            </p:cNvSpPr>
            <p:nvPr/>
          </p:nvSpPr>
          <p:spPr bwMode="auto">
            <a:xfrm>
              <a:off x="4711" y="2075"/>
              <a:ext cx="849" cy="78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47549" tIns="19020" rIns="47549" bIns="19020">
              <a:spAutoFit/>
            </a:bodyPr>
            <a:lstStyle/>
            <a:p>
              <a:pPr marL="342900" indent="-342900" algn="ctr" defTabSz="912813" eaLnBrk="0" hangingPunct="0">
                <a:lnSpc>
                  <a:spcPct val="93000"/>
                </a:lnSpc>
              </a:pPr>
              <a:endParaRPr lang="en-US" sz="1800" b="1" dirty="0">
                <a:latin typeface="AvantGarde" pitchFamily="34" charset="0"/>
              </a:endParaRPr>
            </a:p>
            <a:p>
              <a:pPr marL="342900" indent="-342900" algn="ctr" defTabSz="912813" eaLnBrk="0" hangingPunct="0">
                <a:lnSpc>
                  <a:spcPct val="93000"/>
                </a:lnSpc>
              </a:pPr>
              <a:r>
                <a:rPr lang="en-US" sz="1800" b="1" dirty="0">
                  <a:latin typeface="AvantGarde" pitchFamily="34" charset="0"/>
                </a:rPr>
                <a:t>Customer</a:t>
              </a:r>
            </a:p>
            <a:p>
              <a:pPr marL="342900" indent="-342900" algn="ctr" defTabSz="912813" eaLnBrk="0" hangingPunct="0">
                <a:lnSpc>
                  <a:spcPct val="93000"/>
                </a:lnSpc>
              </a:pPr>
              <a:r>
                <a:rPr lang="en-US" sz="1800" b="1" dirty="0">
                  <a:latin typeface="AvantGarde" pitchFamily="34" charset="0"/>
                </a:rPr>
                <a:t>  waits</a:t>
              </a:r>
            </a:p>
            <a:p>
              <a:pPr marL="342900" indent="-342900" algn="ctr" defTabSz="912813" eaLnBrk="0" latinLnBrk="1" hangingPunct="0"/>
              <a:endParaRPr lang="en-US" sz="1800" b="1" dirty="0">
                <a:latin typeface="AvantGarde" pitchFamily="34" charset="0"/>
              </a:endParaRPr>
            </a:p>
          </p:txBody>
        </p:sp>
        <p:sp>
          <p:nvSpPr>
            <p:cNvPr id="51207" name="AutoShape 1029"/>
            <p:cNvSpPr>
              <a:spLocks noChangeArrowheads="1"/>
            </p:cNvSpPr>
            <p:nvPr/>
          </p:nvSpPr>
          <p:spPr bwMode="auto">
            <a:xfrm>
              <a:off x="345" y="3793"/>
              <a:ext cx="1382" cy="375"/>
            </a:xfrm>
            <a:prstGeom prst="roundRect">
              <a:avLst>
                <a:gd name="adj" fmla="val 12495"/>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343" tIns="44379" rIns="90343" bIns="44379" anchor="ctr"/>
            <a:lstStyle/>
            <a:p>
              <a:pPr algn="ctr" defTabSz="912813" eaLnBrk="0" hangingPunct="0"/>
              <a:r>
                <a:rPr lang="en-US" sz="1800" b="1" dirty="0">
                  <a:latin typeface="AvantGarde" pitchFamily="34" charset="0"/>
                </a:rPr>
                <a:t>Machine/</a:t>
              </a:r>
            </a:p>
            <a:p>
              <a:pPr algn="ctr" defTabSz="912813" eaLnBrk="0" hangingPunct="0"/>
              <a:r>
                <a:rPr lang="en-US" sz="1800" b="1" dirty="0">
                  <a:latin typeface="AvantGarde" pitchFamily="34" charset="0"/>
                </a:rPr>
                <a:t>Equipment</a:t>
              </a:r>
            </a:p>
          </p:txBody>
        </p:sp>
        <p:sp>
          <p:nvSpPr>
            <p:cNvPr id="51208" name="AutoShape 1030"/>
            <p:cNvSpPr>
              <a:spLocks noChangeArrowheads="1"/>
            </p:cNvSpPr>
            <p:nvPr/>
          </p:nvSpPr>
          <p:spPr bwMode="auto">
            <a:xfrm>
              <a:off x="488" y="1015"/>
              <a:ext cx="1382" cy="375"/>
            </a:xfrm>
            <a:prstGeom prst="roundRect">
              <a:avLst>
                <a:gd name="adj" fmla="val 12495"/>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343" tIns="44379" rIns="90343" bIns="44379" anchor="ctr"/>
            <a:lstStyle/>
            <a:p>
              <a:pPr algn="ctr" defTabSz="912813" eaLnBrk="0" hangingPunct="0"/>
              <a:r>
                <a:rPr lang="en-US" sz="1800" b="1" dirty="0">
                  <a:latin typeface="AvantGarde" pitchFamily="34" charset="0"/>
                </a:rPr>
                <a:t>People</a:t>
              </a:r>
            </a:p>
          </p:txBody>
        </p:sp>
        <p:sp>
          <p:nvSpPr>
            <p:cNvPr id="51209" name="AutoShape 1031"/>
            <p:cNvSpPr>
              <a:spLocks noChangeArrowheads="1"/>
            </p:cNvSpPr>
            <p:nvPr/>
          </p:nvSpPr>
          <p:spPr bwMode="auto">
            <a:xfrm>
              <a:off x="2422" y="1015"/>
              <a:ext cx="1381" cy="375"/>
            </a:xfrm>
            <a:prstGeom prst="roundRect">
              <a:avLst>
                <a:gd name="adj" fmla="val 12495"/>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343" tIns="44379" rIns="90343" bIns="44379" anchor="ctr"/>
            <a:lstStyle/>
            <a:p>
              <a:pPr algn="ctr" defTabSz="912813" eaLnBrk="0" hangingPunct="0"/>
              <a:r>
                <a:rPr lang="en-US" sz="1800" b="1" dirty="0">
                  <a:latin typeface="AvantGarde" pitchFamily="34" charset="0"/>
                </a:rPr>
                <a:t>Methods</a:t>
              </a:r>
            </a:p>
          </p:txBody>
        </p:sp>
        <p:sp>
          <p:nvSpPr>
            <p:cNvPr id="51210" name="AutoShape 1032"/>
            <p:cNvSpPr>
              <a:spLocks noChangeArrowheads="1"/>
            </p:cNvSpPr>
            <p:nvPr/>
          </p:nvSpPr>
          <p:spPr bwMode="auto">
            <a:xfrm>
              <a:off x="1830" y="3793"/>
              <a:ext cx="1382" cy="375"/>
            </a:xfrm>
            <a:prstGeom prst="roundRect">
              <a:avLst>
                <a:gd name="adj" fmla="val 12495"/>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343" tIns="44379" rIns="90343" bIns="44379" anchor="ctr"/>
            <a:lstStyle/>
            <a:p>
              <a:pPr algn="ctr" defTabSz="912813" eaLnBrk="0" hangingPunct="0"/>
              <a:r>
                <a:rPr lang="en-US" sz="1800" b="1" dirty="0">
                  <a:latin typeface="AvantGarde" pitchFamily="34" charset="0"/>
                </a:rPr>
                <a:t>Material</a:t>
              </a:r>
            </a:p>
          </p:txBody>
        </p:sp>
        <p:sp>
          <p:nvSpPr>
            <p:cNvPr id="51211" name="AutoShape 1033"/>
            <p:cNvSpPr>
              <a:spLocks noChangeArrowheads="1"/>
            </p:cNvSpPr>
            <p:nvPr/>
          </p:nvSpPr>
          <p:spPr bwMode="auto">
            <a:xfrm>
              <a:off x="3363" y="3793"/>
              <a:ext cx="1382" cy="375"/>
            </a:xfrm>
            <a:prstGeom prst="roundRect">
              <a:avLst>
                <a:gd name="adj" fmla="val 12495"/>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343" tIns="44379" rIns="90343" bIns="44379" anchor="ctr"/>
            <a:lstStyle/>
            <a:p>
              <a:pPr algn="ctr" defTabSz="912813" eaLnBrk="0" hangingPunct="0"/>
              <a:r>
                <a:rPr lang="en-US" sz="1800" b="1" dirty="0">
                  <a:latin typeface="AvantGarde" pitchFamily="34" charset="0"/>
                </a:rPr>
                <a:t>Environment</a:t>
              </a:r>
            </a:p>
          </p:txBody>
        </p:sp>
        <p:sp>
          <p:nvSpPr>
            <p:cNvPr id="51212" name="Line 1034"/>
            <p:cNvSpPr>
              <a:spLocks noChangeShapeType="1"/>
            </p:cNvSpPr>
            <p:nvPr/>
          </p:nvSpPr>
          <p:spPr bwMode="auto">
            <a:xfrm flipV="1">
              <a:off x="1020" y="2392"/>
              <a:ext cx="463" cy="1405"/>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1213" name="Line 1035"/>
            <p:cNvSpPr>
              <a:spLocks noChangeShapeType="1"/>
            </p:cNvSpPr>
            <p:nvPr/>
          </p:nvSpPr>
          <p:spPr bwMode="auto">
            <a:xfrm flipV="1">
              <a:off x="2314" y="2392"/>
              <a:ext cx="463" cy="1405"/>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1214" name="Line 1036"/>
            <p:cNvSpPr>
              <a:spLocks noChangeShapeType="1"/>
            </p:cNvSpPr>
            <p:nvPr/>
          </p:nvSpPr>
          <p:spPr bwMode="auto">
            <a:xfrm flipV="1">
              <a:off x="3751" y="2392"/>
              <a:ext cx="463" cy="1405"/>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1215" name="Line 1037"/>
            <p:cNvSpPr>
              <a:spLocks noChangeShapeType="1"/>
            </p:cNvSpPr>
            <p:nvPr/>
          </p:nvSpPr>
          <p:spPr bwMode="auto">
            <a:xfrm>
              <a:off x="1115" y="1402"/>
              <a:ext cx="368" cy="966"/>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1216" name="Line 1038"/>
            <p:cNvSpPr>
              <a:spLocks noChangeShapeType="1"/>
            </p:cNvSpPr>
            <p:nvPr/>
          </p:nvSpPr>
          <p:spPr bwMode="auto">
            <a:xfrm>
              <a:off x="3080" y="1402"/>
              <a:ext cx="463" cy="958"/>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1217" name="Rectangle 1039"/>
            <p:cNvSpPr>
              <a:spLocks noChangeArrowheads="1"/>
            </p:cNvSpPr>
            <p:nvPr/>
          </p:nvSpPr>
          <p:spPr bwMode="auto">
            <a:xfrm>
              <a:off x="1276" y="1412"/>
              <a:ext cx="1107" cy="1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7549" tIns="19020" rIns="47549" bIns="19020">
              <a:spAutoFit/>
            </a:bodyPr>
            <a:lstStyle/>
            <a:p>
              <a:pPr marL="342900" indent="-342900" defTabSz="912813" eaLnBrk="0" hangingPunct="0">
                <a:lnSpc>
                  <a:spcPct val="128000"/>
                </a:lnSpc>
                <a:spcAft>
                  <a:spcPct val="64000"/>
                </a:spcAft>
              </a:pPr>
              <a:r>
                <a:rPr lang="en-US" sz="1000" dirty="0">
                  <a:latin typeface="AvantGarde" pitchFamily="34" charset="0"/>
                </a:rPr>
                <a:t>Person called is absent</a:t>
              </a:r>
            </a:p>
          </p:txBody>
        </p:sp>
        <p:sp>
          <p:nvSpPr>
            <p:cNvPr id="51218" name="Line 1040"/>
            <p:cNvSpPr>
              <a:spLocks noChangeShapeType="1"/>
            </p:cNvSpPr>
            <p:nvPr/>
          </p:nvSpPr>
          <p:spPr bwMode="auto">
            <a:xfrm flipH="1">
              <a:off x="1175" y="1554"/>
              <a:ext cx="1007"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1219" name="Rectangle 1041"/>
            <p:cNvSpPr>
              <a:spLocks noChangeArrowheads="1"/>
            </p:cNvSpPr>
            <p:nvPr/>
          </p:nvSpPr>
          <p:spPr bwMode="auto">
            <a:xfrm>
              <a:off x="1573" y="1540"/>
              <a:ext cx="681" cy="1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7549" tIns="19020" rIns="47549" bIns="19020">
              <a:spAutoFit/>
            </a:bodyPr>
            <a:lstStyle/>
            <a:p>
              <a:pPr marL="342900" indent="-342900" defTabSz="912813" eaLnBrk="0" hangingPunct="0">
                <a:lnSpc>
                  <a:spcPct val="128000"/>
                </a:lnSpc>
                <a:spcAft>
                  <a:spcPct val="64000"/>
                </a:spcAft>
              </a:pPr>
              <a:r>
                <a:rPr lang="en-US" sz="1000" dirty="0">
                  <a:latin typeface="AvantGarde" pitchFamily="34" charset="0"/>
                </a:rPr>
                <a:t>not at desk</a:t>
              </a:r>
            </a:p>
          </p:txBody>
        </p:sp>
        <p:sp>
          <p:nvSpPr>
            <p:cNvPr id="51220" name="Rectangle 1042"/>
            <p:cNvSpPr>
              <a:spLocks noChangeArrowheads="1"/>
            </p:cNvSpPr>
            <p:nvPr/>
          </p:nvSpPr>
          <p:spPr bwMode="auto">
            <a:xfrm>
              <a:off x="39" y="1420"/>
              <a:ext cx="1271" cy="1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7549" tIns="19020" rIns="47549" bIns="19020">
              <a:spAutoFit/>
            </a:bodyPr>
            <a:lstStyle/>
            <a:p>
              <a:pPr marL="342900" indent="-342900" defTabSz="912813" eaLnBrk="0" hangingPunct="0">
                <a:lnSpc>
                  <a:spcPct val="128000"/>
                </a:lnSpc>
                <a:spcAft>
                  <a:spcPct val="64000"/>
                </a:spcAft>
              </a:pPr>
              <a:r>
                <a:rPr lang="en-US" sz="1000" dirty="0">
                  <a:latin typeface="AvantGarde" pitchFamily="34" charset="0"/>
                </a:rPr>
                <a:t>Person called out of office</a:t>
              </a:r>
            </a:p>
          </p:txBody>
        </p:sp>
        <p:sp>
          <p:nvSpPr>
            <p:cNvPr id="51221" name="Line 1043"/>
            <p:cNvSpPr>
              <a:spLocks noChangeShapeType="1"/>
            </p:cNvSpPr>
            <p:nvPr/>
          </p:nvSpPr>
          <p:spPr bwMode="auto">
            <a:xfrm>
              <a:off x="137" y="1562"/>
              <a:ext cx="1006"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1222" name="Rectangle 1044"/>
            <p:cNvSpPr>
              <a:spLocks noChangeArrowheads="1"/>
            </p:cNvSpPr>
            <p:nvPr/>
          </p:nvSpPr>
          <p:spPr bwMode="auto">
            <a:xfrm>
              <a:off x="422" y="1588"/>
              <a:ext cx="570" cy="1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7549" tIns="19020" rIns="47549" bIns="19020">
              <a:spAutoFit/>
            </a:bodyPr>
            <a:lstStyle/>
            <a:p>
              <a:pPr marL="342900" indent="-342900" defTabSz="912813" eaLnBrk="0" hangingPunct="0">
                <a:lnSpc>
                  <a:spcPct val="128000"/>
                </a:lnSpc>
                <a:spcAft>
                  <a:spcPct val="64000"/>
                </a:spcAft>
              </a:pPr>
              <a:r>
                <a:rPr lang="en-US" sz="1000" dirty="0">
                  <a:latin typeface="AvantGarde" pitchFamily="34" charset="0"/>
                </a:rPr>
                <a:t>Customer</a:t>
              </a:r>
            </a:p>
          </p:txBody>
        </p:sp>
        <p:sp>
          <p:nvSpPr>
            <p:cNvPr id="51223" name="Line 1045"/>
            <p:cNvSpPr>
              <a:spLocks noChangeShapeType="1"/>
            </p:cNvSpPr>
            <p:nvPr/>
          </p:nvSpPr>
          <p:spPr bwMode="auto">
            <a:xfrm>
              <a:off x="73" y="1714"/>
              <a:ext cx="1150"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1224" name="Rectangle 1046"/>
            <p:cNvSpPr>
              <a:spLocks noChangeArrowheads="1"/>
            </p:cNvSpPr>
            <p:nvPr/>
          </p:nvSpPr>
          <p:spPr bwMode="auto">
            <a:xfrm>
              <a:off x="23" y="2083"/>
              <a:ext cx="1057" cy="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7549" tIns="19020" rIns="47549" bIns="19020">
              <a:spAutoFit/>
            </a:bodyPr>
            <a:lstStyle/>
            <a:p>
              <a:pPr defTabSz="912813" eaLnBrk="0" hangingPunct="0">
                <a:lnSpc>
                  <a:spcPct val="109000"/>
                </a:lnSpc>
                <a:spcAft>
                  <a:spcPct val="55000"/>
                </a:spcAft>
              </a:pPr>
              <a:r>
                <a:rPr lang="en-US" sz="1000" dirty="0">
                  <a:latin typeface="AvantGarde" pitchFamily="34" charset="0"/>
                </a:rPr>
                <a:t>Not giving section and/or receiving party</a:t>
              </a:r>
            </a:p>
          </p:txBody>
        </p:sp>
        <p:sp>
          <p:nvSpPr>
            <p:cNvPr id="51225" name="Line 1047"/>
            <p:cNvSpPr>
              <a:spLocks noChangeShapeType="1"/>
            </p:cNvSpPr>
            <p:nvPr/>
          </p:nvSpPr>
          <p:spPr bwMode="auto">
            <a:xfrm>
              <a:off x="57" y="2352"/>
              <a:ext cx="911"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1226" name="Line 1048"/>
            <p:cNvSpPr>
              <a:spLocks noChangeShapeType="1"/>
            </p:cNvSpPr>
            <p:nvPr/>
          </p:nvSpPr>
          <p:spPr bwMode="auto">
            <a:xfrm flipV="1">
              <a:off x="992" y="1694"/>
              <a:ext cx="80" cy="66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1227" name="Rectangle 1049"/>
            <p:cNvSpPr>
              <a:spLocks noChangeArrowheads="1"/>
            </p:cNvSpPr>
            <p:nvPr/>
          </p:nvSpPr>
          <p:spPr bwMode="auto">
            <a:xfrm>
              <a:off x="15" y="1954"/>
              <a:ext cx="1224" cy="1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7549" tIns="19020" rIns="47549" bIns="19020">
              <a:spAutoFit/>
            </a:bodyPr>
            <a:lstStyle/>
            <a:p>
              <a:pPr marL="342900" indent="-342900" defTabSz="912813" eaLnBrk="0" hangingPunct="0">
                <a:lnSpc>
                  <a:spcPct val="128000"/>
                </a:lnSpc>
                <a:spcAft>
                  <a:spcPct val="64000"/>
                </a:spcAft>
              </a:pPr>
              <a:r>
                <a:rPr lang="en-US" sz="1000" dirty="0">
                  <a:latin typeface="AvantGarde" pitchFamily="34" charset="0"/>
                </a:rPr>
                <a:t>Starts leaving message</a:t>
              </a:r>
            </a:p>
          </p:txBody>
        </p:sp>
        <p:sp>
          <p:nvSpPr>
            <p:cNvPr id="51228" name="Line 1050"/>
            <p:cNvSpPr>
              <a:spLocks noChangeShapeType="1"/>
            </p:cNvSpPr>
            <p:nvPr/>
          </p:nvSpPr>
          <p:spPr bwMode="auto">
            <a:xfrm>
              <a:off x="73" y="2081"/>
              <a:ext cx="895"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1229" name="Line 1051"/>
            <p:cNvSpPr>
              <a:spLocks noChangeShapeType="1"/>
            </p:cNvSpPr>
            <p:nvPr/>
          </p:nvSpPr>
          <p:spPr bwMode="auto">
            <a:xfrm flipV="1">
              <a:off x="976" y="1710"/>
              <a:ext cx="56" cy="367"/>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1230" name="Rectangle 1052"/>
            <p:cNvSpPr>
              <a:spLocks noChangeArrowheads="1"/>
            </p:cNvSpPr>
            <p:nvPr/>
          </p:nvSpPr>
          <p:spPr bwMode="auto">
            <a:xfrm>
              <a:off x="31" y="1828"/>
              <a:ext cx="1120" cy="1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7549" tIns="19020" rIns="47549" bIns="19020">
              <a:spAutoFit/>
            </a:bodyPr>
            <a:lstStyle/>
            <a:p>
              <a:pPr marL="342900" indent="-342900" defTabSz="912813" eaLnBrk="0" hangingPunct="0">
                <a:lnSpc>
                  <a:spcPct val="128000"/>
                </a:lnSpc>
                <a:spcAft>
                  <a:spcPct val="64000"/>
                </a:spcAft>
              </a:pPr>
              <a:r>
                <a:rPr lang="en-US" sz="1000" dirty="0">
                  <a:latin typeface="AvantGarde" pitchFamily="34" charset="0"/>
                </a:rPr>
                <a:t>Lengthy Conversation</a:t>
              </a:r>
            </a:p>
          </p:txBody>
        </p:sp>
        <p:sp>
          <p:nvSpPr>
            <p:cNvPr id="51231" name="Line 1053"/>
            <p:cNvSpPr>
              <a:spLocks noChangeShapeType="1"/>
            </p:cNvSpPr>
            <p:nvPr/>
          </p:nvSpPr>
          <p:spPr bwMode="auto">
            <a:xfrm>
              <a:off x="81" y="1961"/>
              <a:ext cx="831"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1232" name="Line 1054"/>
            <p:cNvSpPr>
              <a:spLocks noChangeShapeType="1"/>
            </p:cNvSpPr>
            <p:nvPr/>
          </p:nvSpPr>
          <p:spPr bwMode="auto">
            <a:xfrm flipV="1">
              <a:off x="920" y="1702"/>
              <a:ext cx="56" cy="25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1233" name="Rectangle 1055"/>
            <p:cNvSpPr>
              <a:spLocks noChangeArrowheads="1"/>
            </p:cNvSpPr>
            <p:nvPr/>
          </p:nvSpPr>
          <p:spPr bwMode="auto">
            <a:xfrm>
              <a:off x="86" y="1700"/>
              <a:ext cx="643" cy="1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7549" tIns="19020" rIns="47549" bIns="19020">
              <a:spAutoFit/>
            </a:bodyPr>
            <a:lstStyle/>
            <a:p>
              <a:pPr marL="342900" indent="-342900" defTabSz="912813" eaLnBrk="0" hangingPunct="0">
                <a:lnSpc>
                  <a:spcPct val="128000"/>
                </a:lnSpc>
                <a:spcAft>
                  <a:spcPct val="64000"/>
                </a:spcAft>
              </a:pPr>
              <a:r>
                <a:rPr lang="en-US" sz="1000" dirty="0">
                  <a:latin typeface="AvantGarde" pitchFamily="34" charset="0"/>
                </a:rPr>
                <a:t>Complaining</a:t>
              </a:r>
            </a:p>
          </p:txBody>
        </p:sp>
        <p:sp>
          <p:nvSpPr>
            <p:cNvPr id="51234" name="Line 1056"/>
            <p:cNvSpPr>
              <a:spLocks noChangeShapeType="1"/>
            </p:cNvSpPr>
            <p:nvPr/>
          </p:nvSpPr>
          <p:spPr bwMode="auto">
            <a:xfrm>
              <a:off x="113" y="1842"/>
              <a:ext cx="671"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1235" name="Line 1057"/>
            <p:cNvSpPr>
              <a:spLocks noChangeShapeType="1"/>
            </p:cNvSpPr>
            <p:nvPr/>
          </p:nvSpPr>
          <p:spPr bwMode="auto">
            <a:xfrm flipV="1">
              <a:off x="792" y="1702"/>
              <a:ext cx="56" cy="14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1236" name="Line 1058"/>
            <p:cNvSpPr>
              <a:spLocks noChangeShapeType="1"/>
            </p:cNvSpPr>
            <p:nvPr/>
          </p:nvSpPr>
          <p:spPr bwMode="auto">
            <a:xfrm>
              <a:off x="1599" y="1698"/>
              <a:ext cx="503"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1237" name="Line 1059"/>
            <p:cNvSpPr>
              <a:spLocks noChangeShapeType="1"/>
            </p:cNvSpPr>
            <p:nvPr/>
          </p:nvSpPr>
          <p:spPr bwMode="auto">
            <a:xfrm flipH="1" flipV="1">
              <a:off x="1471" y="1542"/>
              <a:ext cx="128" cy="16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1238" name="Line 1060"/>
            <p:cNvSpPr>
              <a:spLocks noChangeShapeType="1"/>
            </p:cNvSpPr>
            <p:nvPr/>
          </p:nvSpPr>
          <p:spPr bwMode="auto">
            <a:xfrm flipH="1">
              <a:off x="1287" y="1866"/>
              <a:ext cx="1191"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1239" name="Rectangle 1061"/>
            <p:cNvSpPr>
              <a:spLocks noChangeArrowheads="1"/>
            </p:cNvSpPr>
            <p:nvPr/>
          </p:nvSpPr>
          <p:spPr bwMode="auto">
            <a:xfrm>
              <a:off x="1493" y="1716"/>
              <a:ext cx="489" cy="1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7549" tIns="19020" rIns="47549" bIns="19020">
              <a:spAutoFit/>
            </a:bodyPr>
            <a:lstStyle/>
            <a:p>
              <a:pPr marL="342900" indent="-342900" defTabSz="912813" eaLnBrk="0" hangingPunct="0">
                <a:lnSpc>
                  <a:spcPct val="128000"/>
                </a:lnSpc>
                <a:spcAft>
                  <a:spcPct val="64000"/>
                </a:spcAft>
              </a:pPr>
              <a:r>
                <a:rPr lang="en-US" sz="1000" dirty="0">
                  <a:latin typeface="AvantGarde" pitchFamily="34" charset="0"/>
                </a:rPr>
                <a:t>Operator</a:t>
              </a:r>
            </a:p>
          </p:txBody>
        </p:sp>
        <p:sp>
          <p:nvSpPr>
            <p:cNvPr id="51240" name="Rectangle 1062"/>
            <p:cNvSpPr>
              <a:spLocks noChangeArrowheads="1"/>
            </p:cNvSpPr>
            <p:nvPr/>
          </p:nvSpPr>
          <p:spPr bwMode="auto">
            <a:xfrm>
              <a:off x="1557" y="1884"/>
              <a:ext cx="1542" cy="4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7549" tIns="19020" rIns="47549" bIns="19020">
              <a:spAutoFit/>
            </a:bodyPr>
            <a:lstStyle/>
            <a:p>
              <a:pPr marL="342900" indent="-342900" defTabSz="912813" eaLnBrk="0" hangingPunct="0">
                <a:lnSpc>
                  <a:spcPct val="101000"/>
                </a:lnSpc>
              </a:pPr>
              <a:r>
                <a:rPr lang="en-US" sz="1000" dirty="0">
                  <a:latin typeface="AvantGarde" pitchFamily="34" charset="0"/>
                </a:rPr>
                <a:t>Absent</a:t>
              </a:r>
            </a:p>
            <a:p>
              <a:pPr marL="342900" indent="-342900" defTabSz="912813" eaLnBrk="0" hangingPunct="0">
                <a:lnSpc>
                  <a:spcPct val="101000"/>
                </a:lnSpc>
              </a:pPr>
              <a:r>
                <a:rPr lang="en-US" sz="1000" dirty="0">
                  <a:latin typeface="AvantGarde" pitchFamily="34" charset="0"/>
                </a:rPr>
                <a:t>   Doesn't Know Company Jobs</a:t>
              </a:r>
            </a:p>
            <a:p>
              <a:pPr marL="342900" indent="-342900" defTabSz="912813" eaLnBrk="0" hangingPunct="0">
                <a:lnSpc>
                  <a:spcPct val="101000"/>
                </a:lnSpc>
              </a:pPr>
              <a:r>
                <a:rPr lang="en-US" sz="1000" dirty="0">
                  <a:latin typeface="AvantGarde" pitchFamily="34" charset="0"/>
                </a:rPr>
                <a:t>      Misunderstands Customer</a:t>
              </a:r>
            </a:p>
            <a:p>
              <a:pPr marL="342900" indent="-342900" defTabSz="912813" eaLnBrk="0" hangingPunct="0">
                <a:lnSpc>
                  <a:spcPct val="101000"/>
                </a:lnSpc>
              </a:pPr>
              <a:r>
                <a:rPr lang="en-US" sz="1000" dirty="0">
                  <a:latin typeface="AvantGarde" pitchFamily="34" charset="0"/>
                </a:rPr>
                <a:t>         Connects Wrong Party</a:t>
              </a:r>
            </a:p>
          </p:txBody>
        </p:sp>
        <p:sp>
          <p:nvSpPr>
            <p:cNvPr id="51241" name="Line 1063"/>
            <p:cNvSpPr>
              <a:spLocks noChangeShapeType="1"/>
            </p:cNvSpPr>
            <p:nvPr/>
          </p:nvSpPr>
          <p:spPr bwMode="auto">
            <a:xfrm>
              <a:off x="1495" y="1870"/>
              <a:ext cx="248" cy="41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1242" name="Line 1064"/>
            <p:cNvSpPr>
              <a:spLocks noChangeShapeType="1"/>
            </p:cNvSpPr>
            <p:nvPr/>
          </p:nvSpPr>
          <p:spPr bwMode="auto">
            <a:xfrm>
              <a:off x="1751" y="2288"/>
              <a:ext cx="91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1243" name="Line 1065"/>
            <p:cNvSpPr>
              <a:spLocks noChangeShapeType="1"/>
            </p:cNvSpPr>
            <p:nvPr/>
          </p:nvSpPr>
          <p:spPr bwMode="auto">
            <a:xfrm flipV="1">
              <a:off x="1695" y="2172"/>
              <a:ext cx="982" cy="1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1244" name="Line 1066"/>
            <p:cNvSpPr>
              <a:spLocks noChangeShapeType="1"/>
            </p:cNvSpPr>
            <p:nvPr/>
          </p:nvSpPr>
          <p:spPr bwMode="auto">
            <a:xfrm flipV="1">
              <a:off x="1631" y="2085"/>
              <a:ext cx="1126" cy="1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1245" name="Line 1067"/>
            <p:cNvSpPr>
              <a:spLocks noChangeShapeType="1"/>
            </p:cNvSpPr>
            <p:nvPr/>
          </p:nvSpPr>
          <p:spPr bwMode="auto">
            <a:xfrm>
              <a:off x="1575" y="2001"/>
              <a:ext cx="1126"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1246" name="Rectangle 1068"/>
            <p:cNvSpPr>
              <a:spLocks noChangeArrowheads="1"/>
            </p:cNvSpPr>
            <p:nvPr/>
          </p:nvSpPr>
          <p:spPr bwMode="auto">
            <a:xfrm>
              <a:off x="3162" y="2713"/>
              <a:ext cx="1104" cy="1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7549" tIns="19020" rIns="47549" bIns="19020">
              <a:spAutoFit/>
            </a:bodyPr>
            <a:lstStyle/>
            <a:p>
              <a:pPr marL="342900" indent="-342900" defTabSz="912813" eaLnBrk="0" hangingPunct="0">
                <a:lnSpc>
                  <a:spcPct val="128000"/>
                </a:lnSpc>
                <a:spcAft>
                  <a:spcPct val="64000"/>
                </a:spcAft>
              </a:pPr>
              <a:r>
                <a:rPr lang="en-US" sz="1000" dirty="0">
                  <a:latin typeface="AvantGarde" pitchFamily="34" charset="0"/>
                </a:rPr>
                <a:t>Telephone Rush Hour</a:t>
              </a:r>
            </a:p>
          </p:txBody>
        </p:sp>
        <p:sp>
          <p:nvSpPr>
            <p:cNvPr id="51247" name="Line 1069"/>
            <p:cNvSpPr>
              <a:spLocks noChangeShapeType="1"/>
            </p:cNvSpPr>
            <p:nvPr/>
          </p:nvSpPr>
          <p:spPr bwMode="auto">
            <a:xfrm>
              <a:off x="3251" y="2871"/>
              <a:ext cx="807"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1248" name="Rectangle 1070"/>
            <p:cNvSpPr>
              <a:spLocks noChangeArrowheads="1"/>
            </p:cNvSpPr>
            <p:nvPr/>
          </p:nvSpPr>
          <p:spPr bwMode="auto">
            <a:xfrm>
              <a:off x="1820" y="2793"/>
              <a:ext cx="1144" cy="1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7549" tIns="19020" rIns="47549" bIns="19020">
              <a:spAutoFit/>
            </a:bodyPr>
            <a:lstStyle/>
            <a:p>
              <a:pPr marL="342900" indent="-342900" defTabSz="912813" eaLnBrk="0" hangingPunct="0">
                <a:lnSpc>
                  <a:spcPct val="128000"/>
                </a:lnSpc>
                <a:spcAft>
                  <a:spcPct val="64000"/>
                </a:spcAft>
              </a:pPr>
              <a:r>
                <a:rPr lang="en-US" sz="1000" dirty="0">
                  <a:latin typeface="AvantGarde" pitchFamily="34" charset="0"/>
                </a:rPr>
                <a:t>Lack of directories</a:t>
              </a:r>
            </a:p>
          </p:txBody>
        </p:sp>
        <p:sp>
          <p:nvSpPr>
            <p:cNvPr id="51249" name="Line 1071"/>
            <p:cNvSpPr>
              <a:spLocks noChangeShapeType="1"/>
            </p:cNvSpPr>
            <p:nvPr/>
          </p:nvSpPr>
          <p:spPr bwMode="auto">
            <a:xfrm>
              <a:off x="1862" y="2951"/>
              <a:ext cx="743"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1250" name="Rectangle 1072"/>
            <p:cNvSpPr>
              <a:spLocks noChangeArrowheads="1"/>
            </p:cNvSpPr>
            <p:nvPr/>
          </p:nvSpPr>
          <p:spPr bwMode="auto">
            <a:xfrm>
              <a:off x="303" y="2983"/>
              <a:ext cx="960" cy="3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7549" tIns="19020" rIns="47549" bIns="19020">
              <a:spAutoFit/>
            </a:bodyPr>
            <a:lstStyle/>
            <a:p>
              <a:pPr marL="342900" indent="-342900" defTabSz="912813" eaLnBrk="0" hangingPunct="0">
                <a:lnSpc>
                  <a:spcPct val="105000"/>
                </a:lnSpc>
                <a:spcAft>
                  <a:spcPct val="52000"/>
                </a:spcAft>
              </a:pPr>
              <a:r>
                <a:rPr lang="en-US" sz="1000" dirty="0">
                  <a:latin typeface="AvantGarde" pitchFamily="34" charset="0"/>
                </a:rPr>
                <a:t>Old Switchboard</a:t>
              </a:r>
            </a:p>
            <a:p>
              <a:pPr marL="342900" indent="-342900" defTabSz="912813" eaLnBrk="0" hangingPunct="0">
                <a:lnSpc>
                  <a:spcPct val="105000"/>
                </a:lnSpc>
                <a:spcAft>
                  <a:spcPct val="52000"/>
                </a:spcAft>
              </a:pPr>
              <a:r>
                <a:rPr lang="en-US" sz="1000" dirty="0">
                  <a:latin typeface="AvantGarde" pitchFamily="34" charset="0"/>
                </a:rPr>
                <a:t>No call forwarding</a:t>
              </a:r>
            </a:p>
          </p:txBody>
        </p:sp>
        <p:sp>
          <p:nvSpPr>
            <p:cNvPr id="51251" name="Line 1073"/>
            <p:cNvSpPr>
              <a:spLocks noChangeShapeType="1"/>
            </p:cNvSpPr>
            <p:nvPr/>
          </p:nvSpPr>
          <p:spPr bwMode="auto">
            <a:xfrm>
              <a:off x="408" y="3094"/>
              <a:ext cx="847"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1252" name="Line 1074"/>
            <p:cNvSpPr>
              <a:spLocks noChangeShapeType="1"/>
            </p:cNvSpPr>
            <p:nvPr/>
          </p:nvSpPr>
          <p:spPr bwMode="auto">
            <a:xfrm>
              <a:off x="416" y="3246"/>
              <a:ext cx="783"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1253" name="Line 1075"/>
            <p:cNvSpPr>
              <a:spLocks noChangeShapeType="1"/>
            </p:cNvSpPr>
            <p:nvPr/>
          </p:nvSpPr>
          <p:spPr bwMode="auto">
            <a:xfrm flipH="1">
              <a:off x="3140" y="1546"/>
              <a:ext cx="1190"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1254" name="Line 1076"/>
            <p:cNvSpPr>
              <a:spLocks noChangeShapeType="1"/>
            </p:cNvSpPr>
            <p:nvPr/>
          </p:nvSpPr>
          <p:spPr bwMode="auto">
            <a:xfrm flipH="1">
              <a:off x="3251" y="1730"/>
              <a:ext cx="1031"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1255" name="Line 1077"/>
            <p:cNvSpPr>
              <a:spLocks noChangeShapeType="1"/>
            </p:cNvSpPr>
            <p:nvPr/>
          </p:nvSpPr>
          <p:spPr bwMode="auto">
            <a:xfrm flipH="1">
              <a:off x="3347" y="1937"/>
              <a:ext cx="943"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1256" name="Rectangle 1078"/>
            <p:cNvSpPr>
              <a:spLocks noChangeArrowheads="1"/>
            </p:cNvSpPr>
            <p:nvPr/>
          </p:nvSpPr>
          <p:spPr bwMode="auto">
            <a:xfrm>
              <a:off x="3305" y="1404"/>
              <a:ext cx="1009" cy="1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7549" tIns="19020" rIns="47549" bIns="19020">
              <a:spAutoFit/>
            </a:bodyPr>
            <a:lstStyle/>
            <a:p>
              <a:pPr marL="342900" indent="-342900" defTabSz="912813" eaLnBrk="0" hangingPunct="0">
                <a:lnSpc>
                  <a:spcPct val="128000"/>
                </a:lnSpc>
                <a:spcAft>
                  <a:spcPct val="64000"/>
                </a:spcAft>
              </a:pPr>
              <a:r>
                <a:rPr lang="en-US" sz="1000" dirty="0">
                  <a:latin typeface="AvantGarde" pitchFamily="34" charset="0"/>
                </a:rPr>
                <a:t>Relief Schedule</a:t>
              </a:r>
            </a:p>
          </p:txBody>
        </p:sp>
        <p:sp>
          <p:nvSpPr>
            <p:cNvPr id="51257" name="Rectangle 1079"/>
            <p:cNvSpPr>
              <a:spLocks noChangeArrowheads="1"/>
            </p:cNvSpPr>
            <p:nvPr/>
          </p:nvSpPr>
          <p:spPr bwMode="auto">
            <a:xfrm>
              <a:off x="3409" y="1604"/>
              <a:ext cx="1073" cy="1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7549" tIns="19020" rIns="47549" bIns="19020">
              <a:spAutoFit/>
            </a:bodyPr>
            <a:lstStyle/>
            <a:p>
              <a:pPr marL="342900" indent="-342900" defTabSz="912813" eaLnBrk="0" hangingPunct="0">
                <a:lnSpc>
                  <a:spcPct val="128000"/>
                </a:lnSpc>
                <a:spcAft>
                  <a:spcPct val="64000"/>
                </a:spcAft>
              </a:pPr>
              <a:r>
                <a:rPr lang="en-US" sz="1000" dirty="0">
                  <a:latin typeface="AvantGarde" pitchFamily="34" charset="0"/>
                </a:rPr>
                <a:t>Lunch Hour Scheduling</a:t>
              </a:r>
            </a:p>
          </p:txBody>
        </p:sp>
        <p:sp>
          <p:nvSpPr>
            <p:cNvPr id="51258" name="Rectangle 1080"/>
            <p:cNvSpPr>
              <a:spLocks noChangeArrowheads="1"/>
            </p:cNvSpPr>
            <p:nvPr/>
          </p:nvSpPr>
          <p:spPr bwMode="auto">
            <a:xfrm>
              <a:off x="3577" y="1821"/>
              <a:ext cx="993" cy="4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7549" tIns="19020" rIns="47549" bIns="19020">
              <a:spAutoFit/>
            </a:bodyPr>
            <a:lstStyle/>
            <a:p>
              <a:pPr marL="342900" indent="-342900" defTabSz="912813" eaLnBrk="0" hangingPunct="0">
                <a:lnSpc>
                  <a:spcPct val="101000"/>
                </a:lnSpc>
              </a:pPr>
              <a:r>
                <a:rPr lang="en-US" sz="1000" dirty="0">
                  <a:latin typeface="AvantGarde" pitchFamily="34" charset="0"/>
                </a:rPr>
                <a:t>Training</a:t>
              </a:r>
            </a:p>
            <a:p>
              <a:pPr marL="342900" indent="-342900" defTabSz="912813" eaLnBrk="0" hangingPunct="0">
                <a:lnSpc>
                  <a:spcPct val="101000"/>
                </a:lnSpc>
              </a:pPr>
              <a:r>
                <a:rPr lang="en-US" sz="1000" dirty="0">
                  <a:latin typeface="AvantGarde" pitchFamily="34" charset="0"/>
                </a:rPr>
                <a:t>  of Operators</a:t>
              </a:r>
            </a:p>
            <a:p>
              <a:pPr marL="342900" indent="-342900" defTabSz="912813" eaLnBrk="0" hangingPunct="0">
                <a:lnSpc>
                  <a:spcPct val="101000"/>
                </a:lnSpc>
              </a:pPr>
              <a:r>
                <a:rPr lang="en-US" sz="1000" dirty="0">
                  <a:latin typeface="AvantGarde" pitchFamily="34" charset="0"/>
                </a:rPr>
                <a:t>      of Receiving Party</a:t>
              </a:r>
            </a:p>
            <a:p>
              <a:pPr marL="342900" indent="-342900" defTabSz="912813" eaLnBrk="0" hangingPunct="0">
                <a:lnSpc>
                  <a:spcPct val="101000"/>
                </a:lnSpc>
              </a:pPr>
              <a:r>
                <a:rPr lang="en-US" sz="1000" dirty="0">
                  <a:latin typeface="AvantGarde" pitchFamily="34" charset="0"/>
                </a:rPr>
                <a:t>          of Customer</a:t>
              </a:r>
            </a:p>
          </p:txBody>
        </p:sp>
        <p:sp>
          <p:nvSpPr>
            <p:cNvPr id="51259" name="Line 1081"/>
            <p:cNvSpPr>
              <a:spLocks noChangeShapeType="1"/>
            </p:cNvSpPr>
            <p:nvPr/>
          </p:nvSpPr>
          <p:spPr bwMode="auto">
            <a:xfrm>
              <a:off x="3563" y="1933"/>
              <a:ext cx="216" cy="319"/>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1260" name="Line 1082"/>
            <p:cNvSpPr>
              <a:spLocks noChangeShapeType="1"/>
            </p:cNvSpPr>
            <p:nvPr/>
          </p:nvSpPr>
          <p:spPr bwMode="auto">
            <a:xfrm>
              <a:off x="3779" y="2256"/>
              <a:ext cx="567"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1261" name="Line 1083"/>
            <p:cNvSpPr>
              <a:spLocks noChangeShapeType="1"/>
            </p:cNvSpPr>
            <p:nvPr/>
          </p:nvSpPr>
          <p:spPr bwMode="auto">
            <a:xfrm>
              <a:off x="3715" y="2137"/>
              <a:ext cx="703"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1262" name="Line 1084"/>
            <p:cNvSpPr>
              <a:spLocks noChangeShapeType="1"/>
            </p:cNvSpPr>
            <p:nvPr/>
          </p:nvSpPr>
          <p:spPr bwMode="auto">
            <a:xfrm>
              <a:off x="3651" y="2041"/>
              <a:ext cx="535"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51204" name="Rectangle 1085"/>
          <p:cNvSpPr>
            <a:spLocks noGrp="1" noChangeArrowheads="1"/>
          </p:cNvSpPr>
          <p:nvPr>
            <p:ph type="title"/>
          </p:nvPr>
        </p:nvSpPr>
        <p:spPr>
          <a:xfrm>
            <a:off x="685800" y="304800"/>
            <a:ext cx="7772400" cy="1143000"/>
          </a:xfrm>
        </p:spPr>
        <p:txBody>
          <a:bodyPr/>
          <a:lstStyle/>
          <a:p>
            <a:pPr eaLnBrk="1" hangingPunct="1"/>
            <a:r>
              <a:rPr lang="en-US" dirty="0" smtClean="0">
                <a:latin typeface="Times New Roman" panose="02020603050405020304" pitchFamily="18" charset="0"/>
                <a:cs typeface="Times New Roman" panose="02020603050405020304" pitchFamily="18" charset="0"/>
              </a:rPr>
              <a:t>Cause and Effect Diagram</a:t>
            </a:r>
          </a:p>
        </p:txBody>
      </p:sp>
      <p:pic>
        <p:nvPicPr>
          <p:cNvPr id="63" name="Picture 204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53400" y="304800"/>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02227529"/>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3E911CAC-456E-4D6D-91E7-7EAAEF66A05A}" type="slidenum">
              <a:rPr lang="en-US"/>
              <a:pPr/>
              <a:t>30</a:t>
            </a:fld>
            <a:endParaRPr lang="en-US" dirty="0"/>
          </a:p>
        </p:txBody>
      </p:sp>
      <p:sp>
        <p:nvSpPr>
          <p:cNvPr id="163842" name="Rectangle 2"/>
          <p:cNvSpPr>
            <a:spLocks noGrp="1" noChangeArrowheads="1"/>
          </p:cNvSpPr>
          <p:nvPr>
            <p:ph type="title"/>
          </p:nvPr>
        </p:nvSpPr>
        <p:spPr>
          <a:xfrm>
            <a:off x="762000" y="304800"/>
            <a:ext cx="7772400" cy="1143000"/>
          </a:xfrm>
        </p:spPr>
        <p:txBody>
          <a:bodyPr/>
          <a:lstStyle/>
          <a:p>
            <a:r>
              <a:rPr lang="en-US" dirty="0">
                <a:latin typeface="Times New Roman" panose="02020603050405020304" pitchFamily="18" charset="0"/>
                <a:cs typeface="Times New Roman" panose="02020603050405020304" pitchFamily="18" charset="0"/>
              </a:rPr>
              <a:t>Continuous Improvement</a:t>
            </a:r>
          </a:p>
        </p:txBody>
      </p:sp>
      <p:sp>
        <p:nvSpPr>
          <p:cNvPr id="163843" name="Rectangle 3"/>
          <p:cNvSpPr>
            <a:spLocks noGrp="1" noChangeArrowheads="1"/>
          </p:cNvSpPr>
          <p:nvPr>
            <p:ph type="body" idx="1"/>
          </p:nvPr>
        </p:nvSpPr>
        <p:spPr>
          <a:xfrm>
            <a:off x="762000" y="1371600"/>
            <a:ext cx="7696200" cy="4953000"/>
          </a:xfrm>
        </p:spPr>
        <p:txBody>
          <a:bodyPr/>
          <a:lstStyle/>
          <a:p>
            <a:pPr marL="0" indent="0">
              <a:lnSpc>
                <a:spcPct val="90000"/>
              </a:lnSpc>
              <a:buFontTx/>
              <a:buNone/>
            </a:pPr>
            <a:r>
              <a:rPr lang="en-US" sz="2800" dirty="0">
                <a:latin typeface="Times New Roman" panose="02020603050405020304" pitchFamily="18" charset="0"/>
                <a:cs typeface="Times New Roman" panose="02020603050405020304" pitchFamily="18" charset="0"/>
              </a:rPr>
              <a:t>Continuous Improvement or </a:t>
            </a:r>
            <a:r>
              <a:rPr lang="en-US" sz="2800" i="1" dirty="0">
                <a:latin typeface="Times New Roman" panose="02020603050405020304" pitchFamily="18" charset="0"/>
                <a:cs typeface="Times New Roman" panose="02020603050405020304" pitchFamily="18" charset="0"/>
              </a:rPr>
              <a:t>CI</a:t>
            </a:r>
            <a:r>
              <a:rPr lang="en-US" sz="2800" dirty="0">
                <a:latin typeface="Times New Roman" panose="02020603050405020304" pitchFamily="18" charset="0"/>
                <a:cs typeface="Times New Roman" panose="02020603050405020304" pitchFamily="18" charset="0"/>
              </a:rPr>
              <a:t> is a method to achieve superior results and addresses all aspects of the organization. </a:t>
            </a:r>
          </a:p>
          <a:p>
            <a:pPr marL="346075" indent="-346075"/>
            <a:r>
              <a:rPr lang="en-US" sz="2800" dirty="0" smtClean="0">
                <a:latin typeface="Times New Roman" panose="02020603050405020304" pitchFamily="18" charset="0"/>
                <a:cs typeface="Times New Roman" panose="02020603050405020304" pitchFamily="18" charset="0"/>
              </a:rPr>
              <a:t>Most </a:t>
            </a:r>
            <a:r>
              <a:rPr lang="en-US" sz="2800" dirty="0">
                <a:latin typeface="Times New Roman" panose="02020603050405020304" pitchFamily="18" charset="0"/>
                <a:cs typeface="Times New Roman" panose="02020603050405020304" pitchFamily="18" charset="0"/>
              </a:rPr>
              <a:t>importantly it recognizes that the performance of the individual parts of the organization improve most efficiently when all the parts are aligned to business goals and a </a:t>
            </a:r>
            <a:r>
              <a:rPr lang="en-US" sz="2800" u="sng" dirty="0">
                <a:latin typeface="Times New Roman" panose="02020603050405020304" pitchFamily="18" charset="0"/>
                <a:cs typeface="Times New Roman" panose="02020603050405020304" pitchFamily="18" charset="0"/>
              </a:rPr>
              <a:t>shared philosophy! </a:t>
            </a:r>
          </a:p>
          <a:p>
            <a:pPr marL="0" indent="0">
              <a:lnSpc>
                <a:spcPct val="90000"/>
              </a:lnSpc>
              <a:buFontTx/>
              <a:buNone/>
            </a:pPr>
            <a:endParaRPr lang="en-US" sz="1600" u="sng" dirty="0"/>
          </a:p>
          <a:p>
            <a:pPr marL="0" indent="0">
              <a:lnSpc>
                <a:spcPct val="90000"/>
              </a:lnSpc>
              <a:buFontTx/>
              <a:buNone/>
            </a:pPr>
            <a:r>
              <a:rPr lang="en-US" sz="2800" i="1" dirty="0">
                <a:solidFill>
                  <a:srgbClr val="0000CC"/>
                </a:solidFill>
                <a:effectLst>
                  <a:outerShdw blurRad="38100" dist="38100" dir="2700000" algn="tl">
                    <a:srgbClr val="000000"/>
                  </a:outerShdw>
                </a:effectLst>
              </a:rPr>
              <a:t>It also recognizes systems cannot improve unless all the people involved improve.</a:t>
            </a:r>
            <a:r>
              <a:rPr lang="en-US" sz="1600" i="1" dirty="0">
                <a:solidFill>
                  <a:srgbClr val="0000CC"/>
                </a:solidFill>
              </a:rPr>
              <a:t>     </a:t>
            </a:r>
          </a:p>
          <a:p>
            <a:pPr marL="404813" indent="-404813">
              <a:lnSpc>
                <a:spcPct val="90000"/>
              </a:lnSpc>
              <a:buFontTx/>
              <a:buNone/>
            </a:pPr>
            <a:endParaRPr lang="en-US" sz="1600" i="1" dirty="0">
              <a:solidFill>
                <a:srgbClr val="0000CC"/>
              </a:solidFill>
            </a:endParaRPr>
          </a:p>
          <a:p>
            <a:pPr marL="0" indent="0">
              <a:lnSpc>
                <a:spcPct val="90000"/>
              </a:lnSpc>
              <a:buFontTx/>
              <a:buNone/>
            </a:pPr>
            <a:endParaRPr lang="en-US" sz="1600" dirty="0"/>
          </a:p>
        </p:txBody>
      </p:sp>
    </p:spTree>
    <p:extLst>
      <p:ext uri="{BB962C8B-B14F-4D97-AF65-F5344CB8AC3E}">
        <p14:creationId xmlns:p14="http://schemas.microsoft.com/office/powerpoint/2010/main" val="111502791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fld id="{9790BDF8-054F-40C4-9ECF-49B0FD442732}" type="slidenum">
              <a:rPr lang="en-US"/>
              <a:pPr/>
              <a:t>31</a:t>
            </a:fld>
            <a:endParaRPr lang="en-US" dirty="0"/>
          </a:p>
        </p:txBody>
      </p:sp>
      <p:sp>
        <p:nvSpPr>
          <p:cNvPr id="125954" name="Rectangle 2"/>
          <p:cNvSpPr>
            <a:spLocks noGrp="1" noChangeArrowheads="1"/>
          </p:cNvSpPr>
          <p:nvPr>
            <p:ph type="title"/>
          </p:nvPr>
        </p:nvSpPr>
        <p:spPr>
          <a:xfrm>
            <a:off x="685800" y="457200"/>
            <a:ext cx="7772400" cy="1143000"/>
          </a:xfrm>
        </p:spPr>
        <p:txBody>
          <a:bodyPr/>
          <a:lstStyle/>
          <a:p>
            <a:r>
              <a:rPr lang="en-US" dirty="0">
                <a:latin typeface="Times New Roman" panose="02020603050405020304" pitchFamily="18" charset="0"/>
                <a:cs typeface="Times New Roman" panose="02020603050405020304" pitchFamily="18" charset="0"/>
              </a:rPr>
              <a:t>Project Management</a:t>
            </a:r>
          </a:p>
        </p:txBody>
      </p:sp>
      <p:sp>
        <p:nvSpPr>
          <p:cNvPr id="125955" name="Rectangle 3"/>
          <p:cNvSpPr>
            <a:spLocks noGrp="1" noChangeArrowheads="1"/>
          </p:cNvSpPr>
          <p:nvPr>
            <p:ph type="body" idx="1"/>
          </p:nvPr>
        </p:nvSpPr>
        <p:spPr>
          <a:xfrm>
            <a:off x="762000" y="1676400"/>
            <a:ext cx="7772400" cy="4114800"/>
          </a:xfrm>
        </p:spPr>
        <p:txBody>
          <a:bodyPr>
            <a:normAutofit fontScale="92500" lnSpcReduction="20000"/>
          </a:bodyPr>
          <a:lstStyle/>
          <a:p>
            <a:pPr marL="0" indent="0">
              <a:buNone/>
            </a:pPr>
            <a:r>
              <a:rPr lang="en-US" sz="4000" dirty="0">
                <a:latin typeface="Times New Roman" panose="02020603050405020304" pitchFamily="18" charset="0"/>
                <a:cs typeface="Times New Roman" panose="02020603050405020304" pitchFamily="18" charset="0"/>
              </a:rPr>
              <a:t>Characteristics of an Effective Project Manager:</a:t>
            </a:r>
          </a:p>
          <a:p>
            <a:pPr marL="1260475" lvl="1">
              <a:lnSpc>
                <a:spcPct val="100000"/>
              </a:lnSpc>
              <a:tabLst>
                <a:tab pos="1030288" algn="l"/>
              </a:tabLst>
            </a:pPr>
            <a:r>
              <a:rPr lang="en-US" sz="2800" dirty="0" smtClean="0">
                <a:latin typeface="Times New Roman" panose="02020603050405020304" pitchFamily="18" charset="0"/>
                <a:cs typeface="Times New Roman" panose="02020603050405020304" pitchFamily="18" charset="0"/>
              </a:rPr>
              <a:t>Credibility: your personal traits, </a:t>
            </a:r>
            <a:r>
              <a:rPr lang="en-US" sz="2800" dirty="0">
                <a:latin typeface="Times New Roman" panose="02020603050405020304" pitchFamily="18" charset="0"/>
                <a:cs typeface="Times New Roman" panose="02020603050405020304" pitchFamily="18" charset="0"/>
              </a:rPr>
              <a:t>t</a:t>
            </a:r>
            <a:r>
              <a:rPr lang="en-US" sz="2800" dirty="0" smtClean="0">
                <a:latin typeface="Times New Roman" panose="02020603050405020304" pitchFamily="18" charset="0"/>
                <a:cs typeface="Times New Roman" panose="02020603050405020304" pitchFamily="18" charset="0"/>
              </a:rPr>
              <a:t>rack record</a:t>
            </a:r>
            <a:endParaRPr lang="en-US" sz="2800" dirty="0">
              <a:latin typeface="Times New Roman" panose="02020603050405020304" pitchFamily="18" charset="0"/>
              <a:cs typeface="Times New Roman" panose="02020603050405020304" pitchFamily="18" charset="0"/>
            </a:endParaRPr>
          </a:p>
          <a:p>
            <a:pPr marL="1717675" lvl="3">
              <a:lnSpc>
                <a:spcPct val="100000"/>
              </a:lnSpc>
              <a:tabLst>
                <a:tab pos="1030288" algn="l"/>
              </a:tabLst>
            </a:pPr>
            <a:r>
              <a:rPr lang="en-US" sz="2600" dirty="0">
                <a:latin typeface="Times New Roman" panose="02020603050405020304" pitchFamily="18" charset="0"/>
                <a:cs typeface="Times New Roman" panose="02020603050405020304" pitchFamily="18" charset="0"/>
              </a:rPr>
              <a:t>What do you know? </a:t>
            </a:r>
          </a:p>
          <a:p>
            <a:pPr marL="1717675" lvl="3">
              <a:lnSpc>
                <a:spcPct val="100000"/>
              </a:lnSpc>
              <a:tabLst>
                <a:tab pos="1030288" algn="l"/>
              </a:tabLst>
            </a:pPr>
            <a:r>
              <a:rPr lang="en-US" sz="2600" dirty="0">
                <a:latin typeface="Times New Roman" panose="02020603050405020304" pitchFamily="18" charset="0"/>
                <a:cs typeface="Times New Roman" panose="02020603050405020304" pitchFamily="18" charset="0"/>
              </a:rPr>
              <a:t>What have you </a:t>
            </a:r>
            <a:r>
              <a:rPr lang="en-US" sz="2600" dirty="0" smtClean="0">
                <a:latin typeface="Times New Roman" panose="02020603050405020304" pitchFamily="18" charset="0"/>
                <a:cs typeface="Times New Roman" panose="02020603050405020304" pitchFamily="18" charset="0"/>
              </a:rPr>
              <a:t>Accomplished?</a:t>
            </a:r>
          </a:p>
          <a:p>
            <a:pPr marL="1717675" lvl="3">
              <a:lnSpc>
                <a:spcPct val="100000"/>
              </a:lnSpc>
              <a:tabLst>
                <a:tab pos="1030288" algn="l"/>
              </a:tabLst>
            </a:pPr>
            <a:r>
              <a:rPr lang="en-US" sz="2600" dirty="0" smtClean="0">
                <a:latin typeface="Times New Roman" panose="02020603050405020304" pitchFamily="18" charset="0"/>
                <a:cs typeface="Times New Roman" panose="02020603050405020304" pitchFamily="18" charset="0"/>
              </a:rPr>
              <a:t>How consistent are you?</a:t>
            </a:r>
          </a:p>
          <a:p>
            <a:pPr marL="1717675" lvl="3">
              <a:lnSpc>
                <a:spcPct val="100000"/>
              </a:lnSpc>
              <a:tabLst>
                <a:tab pos="1030288" algn="l"/>
              </a:tabLst>
            </a:pPr>
            <a:r>
              <a:rPr lang="en-US" sz="2600" dirty="0" smtClean="0">
                <a:latin typeface="Times New Roman" panose="02020603050405020304" pitchFamily="18" charset="0"/>
                <a:cs typeface="Times New Roman" panose="02020603050405020304" pitchFamily="18" charset="0"/>
              </a:rPr>
              <a:t>Do they trust you?</a:t>
            </a:r>
            <a:endParaRPr lang="en-US" sz="2600" dirty="0">
              <a:latin typeface="Times New Roman" panose="02020603050405020304" pitchFamily="18" charset="0"/>
              <a:cs typeface="Times New Roman" panose="02020603050405020304" pitchFamily="18" charset="0"/>
            </a:endParaRPr>
          </a:p>
          <a:p>
            <a:pPr marL="1260475" lvl="1">
              <a:lnSpc>
                <a:spcPct val="100000"/>
              </a:lnSpc>
              <a:tabLst>
                <a:tab pos="1030288" algn="l"/>
              </a:tabLst>
            </a:pPr>
            <a:r>
              <a:rPr lang="en-US" sz="2800" dirty="0">
                <a:latin typeface="Times New Roman" panose="02020603050405020304" pitchFamily="18" charset="0"/>
                <a:cs typeface="Times New Roman" panose="02020603050405020304" pitchFamily="18" charset="0"/>
              </a:rPr>
              <a:t>Sensitivity</a:t>
            </a:r>
          </a:p>
          <a:p>
            <a:pPr marL="1260475" lvl="1">
              <a:lnSpc>
                <a:spcPct val="100000"/>
              </a:lnSpc>
              <a:tabLst>
                <a:tab pos="1030288" algn="l"/>
              </a:tabLst>
            </a:pPr>
            <a:r>
              <a:rPr lang="en-US" sz="2800" dirty="0">
                <a:latin typeface="Times New Roman" panose="02020603050405020304" pitchFamily="18" charset="0"/>
                <a:cs typeface="Times New Roman" panose="02020603050405020304" pitchFamily="18" charset="0"/>
              </a:rPr>
              <a:t>Leadership</a:t>
            </a:r>
          </a:p>
          <a:p>
            <a:pPr marL="1260475" lvl="1">
              <a:lnSpc>
                <a:spcPct val="100000"/>
              </a:lnSpc>
              <a:tabLst>
                <a:tab pos="1030288" algn="l"/>
              </a:tabLst>
            </a:pPr>
            <a:r>
              <a:rPr lang="en-US" sz="2800" dirty="0">
                <a:latin typeface="Times New Roman" panose="02020603050405020304" pitchFamily="18" charset="0"/>
                <a:cs typeface="Times New Roman" panose="02020603050405020304" pitchFamily="18" charset="0"/>
              </a:rPr>
              <a:t>Ability to handle stress</a:t>
            </a:r>
          </a:p>
        </p:txBody>
      </p:sp>
      <p:pic>
        <p:nvPicPr>
          <p:cNvPr id="12595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05800" y="228600"/>
            <a:ext cx="636588" cy="37623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04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43094" y="721439"/>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4429463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sz="quarter" idx="12"/>
          </p:nvPr>
        </p:nvSpPr>
        <p:spPr/>
        <p:txBody>
          <a:bodyPr/>
          <a:lstStyle/>
          <a:p>
            <a:fld id="{1F7C0AEB-25D5-4879-8B10-96FE54B830D8}" type="slidenum">
              <a:rPr lang="en-US"/>
              <a:pPr/>
              <a:t>32</a:t>
            </a:fld>
            <a:endParaRPr lang="en-US" dirty="0"/>
          </a:p>
        </p:txBody>
      </p:sp>
      <p:sp>
        <p:nvSpPr>
          <p:cNvPr id="126978" name="Rectangle 2"/>
          <p:cNvSpPr>
            <a:spLocks noGrp="1" noChangeArrowheads="1"/>
          </p:cNvSpPr>
          <p:nvPr>
            <p:ph type="ctrTitle"/>
          </p:nvPr>
        </p:nvSpPr>
        <p:spPr>
          <a:xfrm>
            <a:off x="533400" y="-87312"/>
            <a:ext cx="7772400" cy="1470025"/>
          </a:xfrm>
        </p:spPr>
        <p:txBody>
          <a:bodyPr>
            <a:normAutofit/>
          </a:bodyPr>
          <a:lstStyle/>
          <a:p>
            <a:r>
              <a:rPr lang="en-US" sz="4400" dirty="0">
                <a:latin typeface="Times New Roman" panose="02020603050405020304" pitchFamily="18" charset="0"/>
                <a:cs typeface="Times New Roman" panose="02020603050405020304" pitchFamily="18" charset="0"/>
              </a:rPr>
              <a:t>Project Management</a:t>
            </a:r>
          </a:p>
        </p:txBody>
      </p:sp>
      <p:sp>
        <p:nvSpPr>
          <p:cNvPr id="126979" name="Rectangle 3"/>
          <p:cNvSpPr>
            <a:spLocks noGrp="1" noChangeArrowheads="1"/>
          </p:cNvSpPr>
          <p:nvPr>
            <p:ph type="subTitle" idx="1"/>
          </p:nvPr>
        </p:nvSpPr>
        <p:spPr>
          <a:xfrm>
            <a:off x="762000" y="1981200"/>
            <a:ext cx="7467600" cy="4191000"/>
          </a:xfrm>
        </p:spPr>
        <p:txBody>
          <a:bodyPr/>
          <a:lstStyle/>
          <a:p>
            <a:pPr algn="l"/>
            <a:r>
              <a:rPr lang="en-US" dirty="0">
                <a:latin typeface="Times New Roman" panose="02020603050405020304" pitchFamily="18" charset="0"/>
                <a:cs typeface="Times New Roman" panose="02020603050405020304" pitchFamily="18" charset="0"/>
              </a:rPr>
              <a:t> </a:t>
            </a:r>
            <a:r>
              <a:rPr lang="en-US" sz="4000" dirty="0">
                <a:latin typeface="Times New Roman" panose="02020603050405020304" pitchFamily="18" charset="0"/>
                <a:cs typeface="Times New Roman" panose="02020603050405020304" pitchFamily="18" charset="0"/>
              </a:rPr>
              <a:t>Project Selection</a:t>
            </a:r>
          </a:p>
          <a:p>
            <a:pPr marL="914400" lvl="1" indent="-457200" algn="l">
              <a:buFont typeface="Wingdings" panose="05000000000000000000" pitchFamily="2" charset="2"/>
              <a:buChar char="Ø"/>
            </a:pPr>
            <a:r>
              <a:rPr lang="en-US" sz="3200" dirty="0">
                <a:latin typeface="Times New Roman" panose="02020603050405020304" pitchFamily="18" charset="0"/>
                <a:cs typeface="Times New Roman" panose="02020603050405020304" pitchFamily="18" charset="0"/>
              </a:rPr>
              <a:t> </a:t>
            </a:r>
            <a:r>
              <a:rPr lang="en-US" sz="3200" dirty="0" smtClean="0">
                <a:latin typeface="Times New Roman" panose="02020603050405020304" pitchFamily="18" charset="0"/>
                <a:cs typeface="Times New Roman" panose="02020603050405020304" pitchFamily="18" charset="0"/>
              </a:rPr>
              <a:t>Major Projects </a:t>
            </a:r>
            <a:r>
              <a:rPr lang="en-US" sz="3200" dirty="0">
                <a:latin typeface="Times New Roman" panose="02020603050405020304" pitchFamily="18" charset="0"/>
                <a:cs typeface="Times New Roman" panose="02020603050405020304" pitchFamily="18" charset="0"/>
              </a:rPr>
              <a:t>are selected based upon their ability to fulfill the mission, goals, or objectives established by an organization.</a:t>
            </a:r>
          </a:p>
        </p:txBody>
      </p:sp>
      <p:pic>
        <p:nvPicPr>
          <p:cNvPr id="12698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05800" y="228600"/>
            <a:ext cx="636588" cy="376238"/>
          </a:xfrm>
          <a:prstGeom prst="rect">
            <a:avLst/>
          </a:prstGeom>
          <a:noFill/>
          <a:extLst>
            <a:ext uri="{909E8E84-426E-40DD-AFC4-6F175D3DCCD1}">
              <a14:hiddenFill xmlns:a14="http://schemas.microsoft.com/office/drawing/2010/main">
                <a:solidFill>
                  <a:srgbClr val="FFFFFF"/>
                </a:solidFill>
              </a14:hiddenFill>
            </a:ext>
          </a:extLst>
        </p:spPr>
      </p:pic>
      <p:sp>
        <p:nvSpPr>
          <p:cNvPr id="126981" name="Text Box 5"/>
          <p:cNvSpPr txBox="1">
            <a:spLocks noChangeArrowheads="1"/>
          </p:cNvSpPr>
          <p:nvPr/>
        </p:nvSpPr>
        <p:spPr bwMode="auto">
          <a:xfrm>
            <a:off x="1066800" y="4648200"/>
            <a:ext cx="6934200" cy="1077218"/>
          </a:xfrm>
          <a:prstGeom prst="rect">
            <a:avLst/>
          </a:prstGeom>
          <a:solidFill>
            <a:srgbClr val="FFFFCC"/>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3200" dirty="0">
                <a:solidFill>
                  <a:srgbClr val="FF00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They must be aligned with the organizational vision and goals..</a:t>
            </a:r>
          </a:p>
        </p:txBody>
      </p:sp>
      <p:pic>
        <p:nvPicPr>
          <p:cNvPr id="9" name="Picture 204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43094" y="706001"/>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204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91400" y="5164137"/>
            <a:ext cx="762000" cy="904875"/>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7637889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fld id="{C01D8028-E5E8-4006-AAD2-8DB242AB437D}" type="slidenum">
              <a:rPr lang="en-US"/>
              <a:pPr/>
              <a:t>33</a:t>
            </a:fld>
            <a:endParaRPr lang="en-US" dirty="0"/>
          </a:p>
        </p:txBody>
      </p:sp>
      <p:sp>
        <p:nvSpPr>
          <p:cNvPr id="128002" name="Rectangle 2"/>
          <p:cNvSpPr>
            <a:spLocks noGrp="1" noChangeArrowheads="1"/>
          </p:cNvSpPr>
          <p:nvPr>
            <p:ph type="title"/>
          </p:nvPr>
        </p:nvSpPr>
        <p:spPr/>
        <p:txBody>
          <a:bodyPr/>
          <a:lstStyle/>
          <a:p>
            <a:r>
              <a:rPr lang="en-US" dirty="0">
                <a:latin typeface="Times New Roman" panose="02020603050405020304" pitchFamily="18" charset="0"/>
                <a:cs typeface="Times New Roman" panose="02020603050405020304" pitchFamily="18" charset="0"/>
              </a:rPr>
              <a:t>Project Management</a:t>
            </a:r>
          </a:p>
        </p:txBody>
      </p:sp>
      <p:sp>
        <p:nvSpPr>
          <p:cNvPr id="128003" name="Rectangle 3"/>
          <p:cNvSpPr>
            <a:spLocks noGrp="1" noChangeArrowheads="1"/>
          </p:cNvSpPr>
          <p:nvPr>
            <p:ph type="body" idx="1"/>
          </p:nvPr>
        </p:nvSpPr>
        <p:spPr/>
        <p:txBody>
          <a:bodyPr/>
          <a:lstStyle/>
          <a:p>
            <a:pPr marL="0" indent="0">
              <a:buNone/>
            </a:pPr>
            <a:r>
              <a:rPr lang="en-US" sz="3600" dirty="0">
                <a:latin typeface="Times New Roman" panose="02020603050405020304" pitchFamily="18" charset="0"/>
                <a:cs typeface="Times New Roman" panose="02020603050405020304" pitchFamily="18" charset="0"/>
              </a:rPr>
              <a:t>Project Proposals </a:t>
            </a:r>
            <a:r>
              <a:rPr lang="en-US" sz="3600" dirty="0" smtClean="0">
                <a:latin typeface="Times New Roman" panose="02020603050405020304" pitchFamily="18" charset="0"/>
                <a:cs typeface="Times New Roman" panose="02020603050405020304" pitchFamily="18" charset="0"/>
              </a:rPr>
              <a:t>Contain</a:t>
            </a:r>
            <a:r>
              <a:rPr lang="en-US" sz="3600" dirty="0">
                <a:latin typeface="Times New Roman" panose="02020603050405020304" pitchFamily="18" charset="0"/>
                <a:cs typeface="Times New Roman" panose="02020603050405020304" pitchFamily="18" charset="0"/>
              </a:rPr>
              <a:t>:</a:t>
            </a:r>
          </a:p>
          <a:p>
            <a:pPr marL="914400" lvl="1"/>
            <a:r>
              <a:rPr lang="en-US" sz="3200" dirty="0">
                <a:latin typeface="Times New Roman" panose="02020603050405020304" pitchFamily="18" charset="0"/>
                <a:cs typeface="Times New Roman" panose="02020603050405020304" pitchFamily="18" charset="0"/>
              </a:rPr>
              <a:t>Technical Description</a:t>
            </a:r>
          </a:p>
          <a:p>
            <a:pPr marL="914400" lvl="1"/>
            <a:r>
              <a:rPr lang="en-US" sz="3200" dirty="0">
                <a:latin typeface="Times New Roman" panose="02020603050405020304" pitchFamily="18" charset="0"/>
                <a:cs typeface="Times New Roman" panose="02020603050405020304" pitchFamily="18" charset="0"/>
              </a:rPr>
              <a:t>Implementation Plan Overview</a:t>
            </a:r>
          </a:p>
          <a:p>
            <a:pPr marL="914400" lvl="1"/>
            <a:r>
              <a:rPr lang="en-US" sz="3200" dirty="0">
                <a:latin typeface="Times New Roman" panose="02020603050405020304" pitchFamily="18" charset="0"/>
                <a:cs typeface="Times New Roman" panose="02020603050405020304" pitchFamily="18" charset="0"/>
              </a:rPr>
              <a:t>Plan for Logistic Support and Administration</a:t>
            </a:r>
          </a:p>
          <a:p>
            <a:pPr marL="914400" lvl="1"/>
            <a:r>
              <a:rPr lang="en-US" sz="3200" dirty="0">
                <a:latin typeface="Times New Roman" panose="02020603050405020304" pitchFamily="18" charset="0"/>
                <a:cs typeface="Times New Roman" panose="02020603050405020304" pitchFamily="18" charset="0"/>
              </a:rPr>
              <a:t>Experience of Participants</a:t>
            </a:r>
          </a:p>
        </p:txBody>
      </p:sp>
      <p:pic>
        <p:nvPicPr>
          <p:cNvPr id="12800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05800" y="228600"/>
            <a:ext cx="636588" cy="3762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911855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3"/>
          <p:cNvSpPr>
            <a:spLocks noGrp="1"/>
          </p:cNvSpPr>
          <p:nvPr>
            <p:ph type="sldNum" sz="quarter" idx="12"/>
          </p:nvPr>
        </p:nvSpPr>
        <p:spPr/>
        <p:txBody>
          <a:bodyPr/>
          <a:lstStyle/>
          <a:p>
            <a:fld id="{34A54C0D-4B2A-4BB8-94E4-0FA15DF438D3}" type="slidenum">
              <a:rPr lang="en-US"/>
              <a:pPr/>
              <a:t>34</a:t>
            </a:fld>
            <a:endParaRPr lang="en-US" dirty="0"/>
          </a:p>
        </p:txBody>
      </p:sp>
      <p:sp>
        <p:nvSpPr>
          <p:cNvPr id="131074" name="Rectangle 2"/>
          <p:cNvSpPr>
            <a:spLocks noGrp="1" noChangeArrowheads="1"/>
          </p:cNvSpPr>
          <p:nvPr>
            <p:ph type="title" idx="4294967295"/>
          </p:nvPr>
        </p:nvSpPr>
        <p:spPr>
          <a:xfrm>
            <a:off x="457200" y="182563"/>
            <a:ext cx="8229600" cy="427037"/>
          </a:xfrm>
        </p:spPr>
        <p:txBody>
          <a:bodyPr/>
          <a:lstStyle/>
          <a:p>
            <a:pPr algn="l"/>
            <a:r>
              <a:rPr lang="en-US" sz="1800" dirty="0"/>
              <a:t>Figure 14-3   </a:t>
            </a:r>
            <a:r>
              <a:rPr lang="en-US" sz="1800" b="1" dirty="0">
                <a:latin typeface="Helvetica" pitchFamily="124" charset="0"/>
              </a:rPr>
              <a:t>Project Proposal Guidelines</a:t>
            </a:r>
            <a:endParaRPr lang="en-US" dirty="0">
              <a:latin typeface="Helvetica" pitchFamily="124" charset="0"/>
            </a:endParaRPr>
          </a:p>
        </p:txBody>
      </p:sp>
      <p:pic>
        <p:nvPicPr>
          <p:cNvPr id="131075" name="Picture 3" descr="FG14_003_013500510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38863" y="604839"/>
            <a:ext cx="4262022" cy="5868676"/>
          </a:xfrm>
          <a:prstGeom prst="rect">
            <a:avLst/>
          </a:prstGeom>
          <a:noFill/>
          <a:extLst>
            <a:ext uri="{909E8E84-426E-40DD-AFC4-6F175D3DCCD1}">
              <a14:hiddenFill xmlns:a14="http://schemas.microsoft.com/office/drawing/2010/main">
                <a:solidFill>
                  <a:srgbClr val="FFFFFF"/>
                </a:solidFill>
              </a14:hiddenFill>
            </a:ext>
          </a:extLst>
        </p:spPr>
      </p:pic>
      <p:pic>
        <p:nvPicPr>
          <p:cNvPr id="131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05800" y="228600"/>
            <a:ext cx="636588" cy="376238"/>
          </a:xfrm>
          <a:prstGeom prst="rect">
            <a:avLst/>
          </a:prstGeom>
          <a:noFill/>
          <a:extLst>
            <a:ext uri="{909E8E84-426E-40DD-AFC4-6F175D3DCCD1}">
              <a14:hiddenFill xmlns:a14="http://schemas.microsoft.com/office/drawing/2010/main">
                <a:solidFill>
                  <a:srgbClr val="FFFFFF"/>
                </a:solidFill>
              </a14:hiddenFill>
            </a:ext>
          </a:extLst>
        </p:spPr>
      </p:pic>
      <p:sp>
        <p:nvSpPr>
          <p:cNvPr id="131077" name="Text Box 5"/>
          <p:cNvSpPr txBox="1">
            <a:spLocks noChangeArrowheads="1"/>
          </p:cNvSpPr>
          <p:nvPr/>
        </p:nvSpPr>
        <p:spPr bwMode="auto">
          <a:xfrm>
            <a:off x="381000" y="990600"/>
            <a:ext cx="3505200" cy="3935413"/>
          </a:xfrm>
          <a:prstGeom prst="rect">
            <a:avLst/>
          </a:prstGeom>
          <a:solidFill>
            <a:srgbClr val="FFFFCC"/>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400" dirty="0">
                <a:solidFill>
                  <a:srgbClr val="FF0000"/>
                </a:solidFill>
                <a:effectLst>
                  <a:outerShdw blurRad="38100" dist="38100" dir="2700000" algn="tl">
                    <a:srgbClr val="000000">
                      <a:alpha val="43137"/>
                    </a:srgbClr>
                  </a:outerShdw>
                </a:effectLst>
              </a:rPr>
              <a:t>The Project Proposal described by the text can also be a guide for creating a CI Improvement Team.</a:t>
            </a:r>
          </a:p>
          <a:p>
            <a:pPr>
              <a:spcBef>
                <a:spcPct val="50000"/>
              </a:spcBef>
            </a:pPr>
            <a:r>
              <a:rPr lang="en-US" sz="2400" dirty="0">
                <a:solidFill>
                  <a:srgbClr val="FF0000"/>
                </a:solidFill>
                <a:effectLst>
                  <a:outerShdw blurRad="38100" dist="38100" dir="2700000" algn="tl">
                    <a:srgbClr val="000000">
                      <a:alpha val="43137"/>
                    </a:srgbClr>
                  </a:outerShdw>
                </a:effectLst>
              </a:rPr>
              <a:t>As CI is recommended and used in TQM, Lean Manufacturing, ISO 9000 Organizations, etc. We will explain what it looks like…</a:t>
            </a:r>
          </a:p>
        </p:txBody>
      </p:sp>
      <p:pic>
        <p:nvPicPr>
          <p:cNvPr id="9" name="Picture 204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80388" y="3733800"/>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51029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9332A35C-5C5E-45FC-A09E-6524009ECFCD}" type="slidenum">
              <a:rPr lang="en-US"/>
              <a:pPr/>
              <a:t>35</a:t>
            </a:fld>
            <a:endParaRPr lang="en-US" dirty="0"/>
          </a:p>
        </p:txBody>
      </p:sp>
      <p:sp>
        <p:nvSpPr>
          <p:cNvPr id="151554" name="Rectangle 2"/>
          <p:cNvSpPr>
            <a:spLocks noGrp="1" noChangeArrowheads="1"/>
          </p:cNvSpPr>
          <p:nvPr>
            <p:ph type="title"/>
          </p:nvPr>
        </p:nvSpPr>
        <p:spPr>
          <a:xfrm>
            <a:off x="685800" y="304800"/>
            <a:ext cx="7772400" cy="1143000"/>
          </a:xfrm>
        </p:spPr>
        <p:txBody>
          <a:bodyPr/>
          <a:lstStyle/>
          <a:p>
            <a:r>
              <a:rPr lang="en-US" dirty="0">
                <a:latin typeface="Times New Roman" panose="02020603050405020304" pitchFamily="18" charset="0"/>
                <a:cs typeface="Times New Roman" panose="02020603050405020304" pitchFamily="18" charset="0"/>
              </a:rPr>
              <a:t>CI or Continuous Improvement</a:t>
            </a:r>
          </a:p>
        </p:txBody>
      </p:sp>
      <p:sp>
        <p:nvSpPr>
          <p:cNvPr id="151555" name="Rectangle 3"/>
          <p:cNvSpPr>
            <a:spLocks noGrp="1" noChangeArrowheads="1"/>
          </p:cNvSpPr>
          <p:nvPr>
            <p:ph type="body" idx="1"/>
          </p:nvPr>
        </p:nvSpPr>
        <p:spPr>
          <a:xfrm>
            <a:off x="609600" y="1828800"/>
            <a:ext cx="8001000" cy="4525963"/>
          </a:xfrm>
        </p:spPr>
        <p:txBody>
          <a:bodyPr/>
          <a:lstStyle/>
          <a:p>
            <a:pPr marL="285750" indent="-285750">
              <a:lnSpc>
                <a:spcPct val="100000"/>
              </a:lnSpc>
            </a:pPr>
            <a:r>
              <a:rPr lang="en-US" i="1" dirty="0">
                <a:latin typeface="Times New Roman" panose="02020603050405020304" pitchFamily="18" charset="0"/>
                <a:cs typeface="Times New Roman" panose="02020603050405020304" pitchFamily="18" charset="0"/>
              </a:rPr>
              <a:t>CI</a:t>
            </a:r>
            <a:r>
              <a:rPr lang="en-US" dirty="0">
                <a:latin typeface="Times New Roman" panose="02020603050405020304" pitchFamily="18" charset="0"/>
                <a:cs typeface="Times New Roman" panose="02020603050405020304" pitchFamily="18" charset="0"/>
              </a:rPr>
              <a:t> deals with deliberate, controlled, measured, organizational change. </a:t>
            </a:r>
          </a:p>
          <a:p>
            <a:pPr marL="285750" indent="-285750">
              <a:lnSpc>
                <a:spcPct val="100000"/>
              </a:lnSpc>
            </a:pPr>
            <a:r>
              <a:rPr lang="en-US" i="1" dirty="0">
                <a:latin typeface="Times New Roman" panose="02020603050405020304" pitchFamily="18" charset="0"/>
                <a:cs typeface="Times New Roman" panose="02020603050405020304" pitchFamily="18" charset="0"/>
              </a:rPr>
              <a:t>CI</a:t>
            </a:r>
            <a:r>
              <a:rPr lang="en-US" dirty="0">
                <a:latin typeface="Times New Roman" panose="02020603050405020304" pitchFamily="18" charset="0"/>
                <a:cs typeface="Times New Roman" panose="02020603050405020304" pitchFamily="18" charset="0"/>
              </a:rPr>
              <a:t> uses scientific methods or the use of data to establish standard against which something can be measured or assessed “benchmarks”.  </a:t>
            </a:r>
          </a:p>
          <a:p>
            <a:pPr marL="285750" indent="-285750">
              <a:lnSpc>
                <a:spcPct val="100000"/>
              </a:lnSpc>
            </a:pPr>
            <a:r>
              <a:rPr lang="en-US" i="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CI recognizes “That which can be measured, can be controlled</a:t>
            </a:r>
            <a:r>
              <a:rPr lang="en-US" i="1"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en-US"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285750" indent="-285750">
              <a:buFontTx/>
              <a:buNone/>
            </a:pPr>
            <a:endParaRPr lang="en-US" dirty="0"/>
          </a:p>
          <a:p>
            <a:pPr marL="285750" indent="-285750">
              <a:buFontTx/>
              <a:buNone/>
            </a:pPr>
            <a:endParaRPr lang="en-US" dirty="0"/>
          </a:p>
        </p:txBody>
      </p:sp>
      <p:pic>
        <p:nvPicPr>
          <p:cNvPr id="7" name="Picture 204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86562" y="303212"/>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8197756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6592F73F-DBDC-4746-952A-BFBF56A4C4DD}" type="slidenum">
              <a:rPr lang="en-US"/>
              <a:pPr/>
              <a:t>36</a:t>
            </a:fld>
            <a:endParaRPr lang="en-US" dirty="0"/>
          </a:p>
        </p:txBody>
      </p:sp>
      <p:sp>
        <p:nvSpPr>
          <p:cNvPr id="153602" name="Rectangle 2"/>
          <p:cNvSpPr>
            <a:spLocks noGrp="1" noChangeArrowheads="1"/>
          </p:cNvSpPr>
          <p:nvPr>
            <p:ph type="title"/>
          </p:nvPr>
        </p:nvSpPr>
        <p:spPr>
          <a:xfrm>
            <a:off x="685800" y="228600"/>
            <a:ext cx="7772400" cy="1143000"/>
          </a:xfrm>
        </p:spPr>
        <p:txBody>
          <a:bodyPr/>
          <a:lstStyle/>
          <a:p>
            <a:r>
              <a:rPr lang="en-US" dirty="0">
                <a:latin typeface="Times New Roman" panose="02020603050405020304" pitchFamily="18" charset="0"/>
                <a:cs typeface="Times New Roman" panose="02020603050405020304" pitchFamily="18" charset="0"/>
              </a:rPr>
              <a:t>CI or Continuous Improvement</a:t>
            </a:r>
          </a:p>
        </p:txBody>
      </p:sp>
      <p:sp>
        <p:nvSpPr>
          <p:cNvPr id="153603" name="Rectangle 3"/>
          <p:cNvSpPr>
            <a:spLocks noGrp="1" noChangeArrowheads="1"/>
          </p:cNvSpPr>
          <p:nvPr>
            <p:ph type="body" idx="1"/>
          </p:nvPr>
        </p:nvSpPr>
        <p:spPr>
          <a:xfrm>
            <a:off x="990600" y="1600200"/>
            <a:ext cx="7391400" cy="4525963"/>
          </a:xfrm>
        </p:spPr>
        <p:txBody>
          <a:bodyPr/>
          <a:lstStyle/>
          <a:p>
            <a:pPr marL="0" indent="0">
              <a:lnSpc>
                <a:spcPct val="100000"/>
              </a:lnSpc>
              <a:buFontTx/>
              <a:buNone/>
            </a:pPr>
            <a:r>
              <a:rPr lang="en-US" i="1" dirty="0">
                <a:latin typeface="Times New Roman" panose="02020603050405020304" pitchFamily="18" charset="0"/>
                <a:cs typeface="Times New Roman" panose="02020603050405020304" pitchFamily="18" charset="0"/>
              </a:rPr>
              <a:t>CI</a:t>
            </a:r>
            <a:r>
              <a:rPr lang="en-US" dirty="0">
                <a:latin typeface="Times New Roman" panose="02020603050405020304" pitchFamily="18" charset="0"/>
                <a:cs typeface="Times New Roman" panose="02020603050405020304" pitchFamily="18" charset="0"/>
              </a:rPr>
              <a:t>  is conducted by action teams versus the individual effort to assure group thinking is analyzed, </a:t>
            </a:r>
            <a:r>
              <a:rPr lang="en-US" u="sng" dirty="0">
                <a:latin typeface="Times New Roman" panose="02020603050405020304" pitchFamily="18" charset="0"/>
                <a:cs typeface="Times New Roman" panose="02020603050405020304" pitchFamily="18" charset="0"/>
              </a:rPr>
              <a:t>synergy is created and consensus is gained.</a:t>
            </a:r>
          </a:p>
          <a:p>
            <a:pPr marL="0" indent="0">
              <a:lnSpc>
                <a:spcPct val="100000"/>
              </a:lnSpc>
              <a:buFontTx/>
              <a:buNone/>
            </a:pPr>
            <a:endParaRPr lang="en-US" sz="1000" dirty="0">
              <a:latin typeface="Times New Roman" panose="02020603050405020304" pitchFamily="18" charset="0"/>
              <a:cs typeface="Times New Roman" panose="02020603050405020304" pitchFamily="18" charset="0"/>
            </a:endParaRPr>
          </a:p>
          <a:p>
            <a:pPr marL="0" indent="0">
              <a:lnSpc>
                <a:spcPct val="100000"/>
              </a:lnSpc>
              <a:buFontTx/>
              <a:buNone/>
            </a:pPr>
            <a:r>
              <a:rPr lang="en-US"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Gaps between our visions and performance reality are determined and an improvement hypothesis is devised and acted </a:t>
            </a:r>
            <a:r>
              <a:rPr lang="en-US"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upon, most often using a process such as the PDCA Cycle!   </a:t>
            </a:r>
            <a:endParaRPr lang="en-US"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0" indent="0">
              <a:buFontTx/>
              <a:buNone/>
            </a:pPr>
            <a:endParaRPr lang="en-US" dirty="0"/>
          </a:p>
          <a:p>
            <a:pPr marL="0" indent="0">
              <a:buFontTx/>
              <a:buNone/>
            </a:pPr>
            <a:endParaRPr lang="en-US" dirty="0"/>
          </a:p>
        </p:txBody>
      </p:sp>
      <p:pic>
        <p:nvPicPr>
          <p:cNvPr id="7" name="Picture 204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24800" y="4800600"/>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2069322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60C5A11C-9BEE-4519-AECB-2AEADC249620}" type="slidenum">
              <a:rPr lang="en-US"/>
              <a:pPr/>
              <a:t>37</a:t>
            </a:fld>
            <a:endParaRPr lang="en-US" dirty="0"/>
          </a:p>
        </p:txBody>
      </p:sp>
      <p:sp>
        <p:nvSpPr>
          <p:cNvPr id="155650" name="Rectangle 2"/>
          <p:cNvSpPr>
            <a:spLocks noGrp="1" noChangeArrowheads="1"/>
          </p:cNvSpPr>
          <p:nvPr>
            <p:ph type="title"/>
          </p:nvPr>
        </p:nvSpPr>
        <p:spPr/>
        <p:txBody>
          <a:bodyPr/>
          <a:lstStyle/>
          <a:p>
            <a:r>
              <a:rPr lang="en-US" dirty="0">
                <a:latin typeface="Times New Roman" panose="02020603050405020304" pitchFamily="18" charset="0"/>
                <a:cs typeface="Times New Roman" panose="02020603050405020304" pitchFamily="18" charset="0"/>
              </a:rPr>
              <a:t>Why Continuous Improvement</a:t>
            </a:r>
          </a:p>
        </p:txBody>
      </p:sp>
      <p:sp>
        <p:nvSpPr>
          <p:cNvPr id="155651" name="Rectangle 3"/>
          <p:cNvSpPr>
            <a:spLocks noGrp="1" noChangeArrowheads="1"/>
          </p:cNvSpPr>
          <p:nvPr>
            <p:ph type="body" idx="1"/>
          </p:nvPr>
        </p:nvSpPr>
        <p:spPr>
          <a:xfrm>
            <a:off x="901700" y="1981200"/>
            <a:ext cx="7196138" cy="4114800"/>
          </a:xfrm>
        </p:spPr>
        <p:txBody>
          <a:bodyPr/>
          <a:lstStyle/>
          <a:p>
            <a:pPr indent="-1588">
              <a:lnSpc>
                <a:spcPct val="90000"/>
              </a:lnSpc>
              <a:buFontTx/>
              <a:buNone/>
            </a:pPr>
            <a:r>
              <a:rPr lang="en-US" dirty="0">
                <a:latin typeface="Times New Roman" panose="02020603050405020304" pitchFamily="18" charset="0"/>
                <a:cs typeface="Times New Roman" panose="02020603050405020304" pitchFamily="18" charset="0"/>
              </a:rPr>
              <a:t>Simply stated we and our environment will change whether we want to or not as time, and external events we cannot account for or control, will affect the performance and outcomes of our efforts…</a:t>
            </a:r>
          </a:p>
          <a:p>
            <a:pPr indent="-1588">
              <a:lnSpc>
                <a:spcPct val="90000"/>
              </a:lnSpc>
              <a:buFontTx/>
              <a:buNone/>
            </a:pPr>
            <a:r>
              <a:rPr lang="en-US" i="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Customer expectations change, new laws are passed, competition improves, the economy changes, etc.</a:t>
            </a:r>
          </a:p>
          <a:p>
            <a:pPr indent="-1588">
              <a:lnSpc>
                <a:spcPct val="90000"/>
              </a:lnSpc>
              <a:buFontTx/>
              <a:buNone/>
            </a:pPr>
            <a:endParaRPr lang="en-US" i="1" dirty="0">
              <a:solidFill>
                <a:schemeClr val="accent2"/>
              </a:solidFill>
            </a:endParaRPr>
          </a:p>
          <a:p>
            <a:pPr indent="-1588">
              <a:lnSpc>
                <a:spcPct val="90000"/>
              </a:lnSpc>
            </a:pPr>
            <a:endParaRPr lang="en-US" dirty="0"/>
          </a:p>
        </p:txBody>
      </p:sp>
    </p:spTree>
    <p:extLst>
      <p:ext uri="{BB962C8B-B14F-4D97-AF65-F5344CB8AC3E}">
        <p14:creationId xmlns:p14="http://schemas.microsoft.com/office/powerpoint/2010/main" val="268584049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334656C7-A1A2-47BF-BFE0-1A6252CD4014}" type="slidenum">
              <a:rPr lang="en-US"/>
              <a:pPr/>
              <a:t>38</a:t>
            </a:fld>
            <a:endParaRPr lang="en-US" dirty="0"/>
          </a:p>
        </p:txBody>
      </p:sp>
      <p:sp>
        <p:nvSpPr>
          <p:cNvPr id="157698" name="Rectangle 2"/>
          <p:cNvSpPr>
            <a:spLocks noGrp="1" noChangeArrowheads="1"/>
          </p:cNvSpPr>
          <p:nvPr>
            <p:ph type="title"/>
          </p:nvPr>
        </p:nvSpPr>
        <p:spPr/>
        <p:txBody>
          <a:bodyPr/>
          <a:lstStyle/>
          <a:p>
            <a:r>
              <a:rPr lang="en-US" dirty="0">
                <a:latin typeface="Times New Roman" panose="02020603050405020304" pitchFamily="18" charset="0"/>
                <a:cs typeface="Times New Roman" panose="02020603050405020304" pitchFamily="18" charset="0"/>
              </a:rPr>
              <a:t>Why Continuous Improvement</a:t>
            </a:r>
          </a:p>
        </p:txBody>
      </p:sp>
      <p:sp>
        <p:nvSpPr>
          <p:cNvPr id="157699" name="Rectangle 3"/>
          <p:cNvSpPr>
            <a:spLocks noGrp="1" noChangeArrowheads="1"/>
          </p:cNvSpPr>
          <p:nvPr>
            <p:ph type="body" idx="1"/>
          </p:nvPr>
        </p:nvSpPr>
        <p:spPr>
          <a:xfrm>
            <a:off x="1116531" y="1981200"/>
            <a:ext cx="7113069" cy="4114800"/>
          </a:xfrm>
        </p:spPr>
        <p:txBody>
          <a:bodyPr/>
          <a:lstStyle/>
          <a:p>
            <a:pPr>
              <a:lnSpc>
                <a:spcPct val="100000"/>
              </a:lnSpc>
            </a:pPr>
            <a:r>
              <a:rPr lang="en-US" sz="3200" dirty="0">
                <a:solidFill>
                  <a:srgbClr val="FF0000"/>
                </a:solidFill>
                <a:latin typeface="Times New Roman" panose="02020603050405020304" pitchFamily="18" charset="0"/>
                <a:cs typeface="Times New Roman" panose="02020603050405020304" pitchFamily="18" charset="0"/>
              </a:rPr>
              <a:t>Uncontrolled sporadic, irregular, and inconsistent change can result in less than world class performance…</a:t>
            </a:r>
          </a:p>
          <a:p>
            <a:pPr>
              <a:lnSpc>
                <a:spcPct val="100000"/>
              </a:lnSpc>
            </a:pPr>
            <a:r>
              <a:rPr lang="en-US" sz="3200" dirty="0">
                <a:solidFill>
                  <a:srgbClr val="FF0000"/>
                </a:solidFill>
                <a:latin typeface="Times New Roman" panose="02020603050405020304" pitchFamily="18" charset="0"/>
                <a:cs typeface="Times New Roman" panose="02020603050405020304" pitchFamily="18" charset="0"/>
              </a:rPr>
              <a:t>Uncontrolled change does little to keep us current, relevant, secure, or employable! </a:t>
            </a:r>
          </a:p>
          <a:p>
            <a:pPr>
              <a:buFontTx/>
              <a:buNone/>
            </a:pPr>
            <a:endParaRPr lang="en-US" dirty="0"/>
          </a:p>
        </p:txBody>
      </p:sp>
    </p:spTree>
    <p:extLst>
      <p:ext uri="{BB962C8B-B14F-4D97-AF65-F5344CB8AC3E}">
        <p14:creationId xmlns:p14="http://schemas.microsoft.com/office/powerpoint/2010/main" val="151724256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fld id="{28A36D20-A7BA-45F0-AC1E-5B9BBE409C6D}" type="slidenum">
              <a:rPr lang="en-US"/>
              <a:pPr/>
              <a:t>39</a:t>
            </a:fld>
            <a:endParaRPr lang="en-US" dirty="0"/>
          </a:p>
        </p:txBody>
      </p:sp>
      <p:sp>
        <p:nvSpPr>
          <p:cNvPr id="161794" name="Rectangle 2"/>
          <p:cNvSpPr>
            <a:spLocks noGrp="1" noChangeArrowheads="1"/>
          </p:cNvSpPr>
          <p:nvPr>
            <p:ph type="title"/>
          </p:nvPr>
        </p:nvSpPr>
        <p:spPr/>
        <p:txBody>
          <a:bodyPr/>
          <a:lstStyle/>
          <a:p>
            <a:r>
              <a:rPr lang="en-US" dirty="0">
                <a:latin typeface="Times New Roman" panose="02020603050405020304" pitchFamily="18" charset="0"/>
                <a:cs typeface="Times New Roman" panose="02020603050405020304" pitchFamily="18" charset="0"/>
              </a:rPr>
              <a:t>Why Continuous Improvement</a:t>
            </a:r>
          </a:p>
        </p:txBody>
      </p:sp>
      <p:sp>
        <p:nvSpPr>
          <p:cNvPr id="161795" name="Rectangle 3"/>
          <p:cNvSpPr>
            <a:spLocks noGrp="1" noChangeArrowheads="1"/>
          </p:cNvSpPr>
          <p:nvPr>
            <p:ph type="body" idx="1"/>
          </p:nvPr>
        </p:nvSpPr>
        <p:spPr>
          <a:xfrm>
            <a:off x="762000" y="1676400"/>
            <a:ext cx="7772400" cy="1939925"/>
          </a:xfrm>
        </p:spPr>
        <p:txBody>
          <a:bodyPr/>
          <a:lstStyle/>
          <a:p>
            <a:pPr>
              <a:lnSpc>
                <a:spcPct val="100000"/>
              </a:lnSpc>
            </a:pPr>
            <a:r>
              <a:rPr lang="en-US" dirty="0">
                <a:solidFill>
                  <a:srgbClr val="FF0000"/>
                </a:solidFill>
                <a:latin typeface="Times New Roman" panose="02020603050405020304" pitchFamily="18" charset="0"/>
                <a:cs typeface="Times New Roman" panose="02020603050405020304" pitchFamily="18" charset="0"/>
              </a:rPr>
              <a:t>Worst yet is that overall performance of the elements that need improvement </a:t>
            </a:r>
            <a:r>
              <a:rPr lang="en-US" dirty="0" smtClean="0">
                <a:solidFill>
                  <a:srgbClr val="FF0000"/>
                </a:solidFill>
                <a:latin typeface="Times New Roman" panose="02020603050405020304" pitchFamily="18" charset="0"/>
                <a:cs typeface="Times New Roman" panose="02020603050405020304" pitchFamily="18" charset="0"/>
              </a:rPr>
              <a:t>are </a:t>
            </a:r>
            <a:r>
              <a:rPr lang="en-US" dirty="0">
                <a:solidFill>
                  <a:srgbClr val="FF0000"/>
                </a:solidFill>
                <a:latin typeface="Times New Roman" panose="02020603050405020304" pitchFamily="18" charset="0"/>
                <a:cs typeface="Times New Roman" panose="02020603050405020304" pitchFamily="18" charset="0"/>
              </a:rPr>
              <a:t>accepted as normal and become part of the culture if not addressed…</a:t>
            </a:r>
          </a:p>
          <a:p>
            <a:pPr>
              <a:buFontTx/>
              <a:buNone/>
            </a:pPr>
            <a:endParaRPr lang="en-US" dirty="0"/>
          </a:p>
          <a:p>
            <a:pPr>
              <a:buFontTx/>
              <a:buNone/>
            </a:pPr>
            <a:endParaRPr lang="en-US" dirty="0"/>
          </a:p>
        </p:txBody>
      </p:sp>
      <p:sp>
        <p:nvSpPr>
          <p:cNvPr id="161796" name="Text Box 4"/>
          <p:cNvSpPr txBox="1">
            <a:spLocks noChangeArrowheads="1"/>
          </p:cNvSpPr>
          <p:nvPr/>
        </p:nvSpPr>
        <p:spPr bwMode="auto">
          <a:xfrm>
            <a:off x="533400" y="4038600"/>
            <a:ext cx="8001000" cy="20621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3200" i="1" dirty="0">
                <a:solidFill>
                  <a:srgbClr val="FF0000"/>
                </a:solidFill>
                <a:effectLst>
                  <a:outerShdw blurRad="38100" dist="38100" dir="2700000" algn="tl">
                    <a:srgbClr val="000000">
                      <a:alpha val="43137"/>
                    </a:srgbClr>
                  </a:outerShdw>
                </a:effectLst>
                <a:latin typeface="Arial" charset="0"/>
              </a:rPr>
              <a:t>World Class Organization are those that strive to achieve superior results throughout the total organization, they all ask what can we do better and practice CI!</a:t>
            </a:r>
          </a:p>
        </p:txBody>
      </p:sp>
    </p:spTree>
    <p:extLst>
      <p:ext uri="{BB962C8B-B14F-4D97-AF65-F5344CB8AC3E}">
        <p14:creationId xmlns:p14="http://schemas.microsoft.com/office/powerpoint/2010/main" val="20075568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457200" y="228600"/>
            <a:ext cx="8382000" cy="914400"/>
          </a:xfrm>
        </p:spPr>
        <p:txBody>
          <a:bodyPr/>
          <a:lstStyle/>
          <a:p>
            <a:r>
              <a:rPr lang="en-US" sz="4000" dirty="0"/>
              <a:t> </a:t>
            </a:r>
            <a:r>
              <a:rPr lang="en-US" sz="4000" dirty="0">
                <a:latin typeface="Times New Roman" pitchFamily="18" charset="0"/>
                <a:cs typeface="Times New Roman" pitchFamily="18" charset="0"/>
              </a:rPr>
              <a:t>CAUSE-AND-EFFECT DIAGRAM</a:t>
            </a:r>
          </a:p>
        </p:txBody>
      </p:sp>
      <p:sp>
        <p:nvSpPr>
          <p:cNvPr id="40963" name="Rectangle 3"/>
          <p:cNvSpPr>
            <a:spLocks noGrp="1" noChangeArrowheads="1"/>
          </p:cNvSpPr>
          <p:nvPr>
            <p:ph type="body" idx="1"/>
          </p:nvPr>
        </p:nvSpPr>
        <p:spPr>
          <a:xfrm>
            <a:off x="657225" y="1143000"/>
            <a:ext cx="7696200" cy="5105400"/>
          </a:xfrm>
        </p:spPr>
        <p:txBody>
          <a:bodyPr>
            <a:normAutofit/>
          </a:bodyPr>
          <a:lstStyle/>
          <a:p>
            <a:pPr marL="0" indent="0">
              <a:lnSpc>
                <a:spcPct val="90000"/>
              </a:lnSpc>
              <a:buFont typeface="Wingdings" pitchFamily="2" charset="2"/>
              <a:buNone/>
            </a:pPr>
            <a:r>
              <a:rPr lang="en-US" sz="2800" dirty="0">
                <a:solidFill>
                  <a:srgbClr val="002060"/>
                </a:solidFill>
                <a:latin typeface="Times New Roman" pitchFamily="18" charset="0"/>
              </a:rPr>
              <a:t>The cause-and-effect diagram offers a systematic way to pinpoint the various factors that may be causing a problem. </a:t>
            </a:r>
            <a:endParaRPr lang="en-US" sz="2800" dirty="0" smtClean="0">
              <a:solidFill>
                <a:srgbClr val="002060"/>
              </a:solidFill>
              <a:latin typeface="Times New Roman" pitchFamily="18" charset="0"/>
            </a:endParaRPr>
          </a:p>
          <a:p>
            <a:pPr marL="0" indent="0">
              <a:lnSpc>
                <a:spcPct val="90000"/>
              </a:lnSpc>
              <a:buFont typeface="Wingdings" pitchFamily="2" charset="2"/>
              <a:buNone/>
            </a:pPr>
            <a:endParaRPr lang="en-US" sz="1000" dirty="0">
              <a:solidFill>
                <a:srgbClr val="002060"/>
              </a:solidFill>
            </a:endParaRPr>
          </a:p>
          <a:p>
            <a:pPr marL="0" indent="0">
              <a:lnSpc>
                <a:spcPct val="90000"/>
              </a:lnSpc>
              <a:buFont typeface="Wingdings" pitchFamily="2" charset="2"/>
              <a:buNone/>
            </a:pPr>
            <a:r>
              <a:rPr lang="en-US" sz="2800" dirty="0" smtClean="0">
                <a:solidFill>
                  <a:srgbClr val="002060"/>
                </a:solidFill>
                <a:latin typeface="Times New Roman" pitchFamily="18" charset="0"/>
              </a:rPr>
              <a:t>It </a:t>
            </a:r>
            <a:r>
              <a:rPr lang="en-US" sz="2800" dirty="0">
                <a:solidFill>
                  <a:srgbClr val="002060"/>
                </a:solidFill>
                <a:latin typeface="Times New Roman" pitchFamily="18" charset="0"/>
              </a:rPr>
              <a:t>prompts people to ask. </a:t>
            </a:r>
            <a:r>
              <a:rPr lang="en-US" sz="2800" b="1" dirty="0">
                <a:solidFill>
                  <a:srgbClr val="002060"/>
                </a:solidFill>
                <a:latin typeface="Times New Roman" pitchFamily="18" charset="0"/>
              </a:rPr>
              <a:t>"Why is this occurring?"</a:t>
            </a:r>
            <a:r>
              <a:rPr lang="en-US" sz="2800" dirty="0">
                <a:solidFill>
                  <a:srgbClr val="002060"/>
                </a:solidFill>
                <a:latin typeface="Times New Roman" pitchFamily="18" charset="0"/>
              </a:rPr>
              <a:t>  As the diagram is developed, more and more potential causes come to light.</a:t>
            </a:r>
          </a:p>
          <a:p>
            <a:pPr marL="0" indent="0">
              <a:lnSpc>
                <a:spcPct val="90000"/>
              </a:lnSpc>
              <a:buFont typeface="Wingdings" pitchFamily="2" charset="2"/>
              <a:buChar char="Ø"/>
            </a:pPr>
            <a:endParaRPr lang="en-US" sz="1200" dirty="0">
              <a:latin typeface="Times New Roman" pitchFamily="18" charset="0"/>
            </a:endParaRPr>
          </a:p>
          <a:p>
            <a:pPr marL="568325" lvl="1" indent="-400050">
              <a:lnSpc>
                <a:spcPct val="90000"/>
              </a:lnSpc>
              <a:buFont typeface="Wingdings" pitchFamily="2" charset="2"/>
              <a:buChar char="Ø"/>
            </a:pPr>
            <a:r>
              <a:rPr lang="en-US" dirty="0">
                <a:solidFill>
                  <a:srgbClr val="002060"/>
                </a:solidFill>
                <a:effectLst>
                  <a:outerShdw blurRad="38100" dist="38100" dir="2700000" algn="tl">
                    <a:srgbClr val="000000">
                      <a:alpha val="43137"/>
                    </a:srgbClr>
                  </a:outerShdw>
                </a:effectLst>
                <a:latin typeface="Times New Roman" pitchFamily="18" charset="0"/>
              </a:rPr>
              <a:t>Some people call this tool the Ishikawa Chart after its originator Kaoru </a:t>
            </a:r>
            <a:r>
              <a:rPr lang="en-US" dirty="0" smtClean="0">
                <a:solidFill>
                  <a:srgbClr val="002060"/>
                </a:solidFill>
                <a:effectLst>
                  <a:outerShdw blurRad="38100" dist="38100" dir="2700000" algn="tl">
                    <a:srgbClr val="000000">
                      <a:alpha val="43137"/>
                    </a:srgbClr>
                  </a:outerShdw>
                </a:effectLst>
                <a:latin typeface="Times New Roman" pitchFamily="18" charset="0"/>
              </a:rPr>
              <a:t>Ishikawa, or an Ishikawa Chart </a:t>
            </a:r>
            <a:r>
              <a:rPr lang="en-US" dirty="0">
                <a:solidFill>
                  <a:srgbClr val="002060"/>
                </a:solidFill>
                <a:effectLst>
                  <a:outerShdw blurRad="38100" dist="38100" dir="2700000" algn="tl">
                    <a:srgbClr val="000000">
                      <a:alpha val="43137"/>
                    </a:srgbClr>
                  </a:outerShdw>
                </a:effectLst>
                <a:latin typeface="Times New Roman" pitchFamily="18" charset="0"/>
              </a:rPr>
              <a:t>and some call it a </a:t>
            </a:r>
            <a:r>
              <a:rPr lang="en-US" dirty="0" smtClean="0">
                <a:solidFill>
                  <a:srgbClr val="002060"/>
                </a:solidFill>
                <a:effectLst>
                  <a:outerShdw blurRad="38100" dist="38100" dir="2700000" algn="tl">
                    <a:srgbClr val="000000">
                      <a:alpha val="43137"/>
                    </a:srgbClr>
                  </a:outerShdw>
                </a:effectLst>
                <a:latin typeface="Times New Roman" pitchFamily="18" charset="0"/>
              </a:rPr>
              <a:t>“Fishbone </a:t>
            </a:r>
            <a:r>
              <a:rPr lang="en-US" dirty="0">
                <a:solidFill>
                  <a:srgbClr val="002060"/>
                </a:solidFill>
                <a:effectLst>
                  <a:outerShdw blurRad="38100" dist="38100" dir="2700000" algn="tl">
                    <a:srgbClr val="000000">
                      <a:alpha val="43137"/>
                    </a:srgbClr>
                  </a:outerShdw>
                </a:effectLst>
              </a:rPr>
              <a:t>D</a:t>
            </a:r>
            <a:r>
              <a:rPr lang="en-US" dirty="0" smtClean="0">
                <a:solidFill>
                  <a:srgbClr val="002060"/>
                </a:solidFill>
                <a:effectLst>
                  <a:outerShdw blurRad="38100" dist="38100" dir="2700000" algn="tl">
                    <a:srgbClr val="000000">
                      <a:alpha val="43137"/>
                    </a:srgbClr>
                  </a:outerShdw>
                </a:effectLst>
                <a:latin typeface="Times New Roman" pitchFamily="18" charset="0"/>
              </a:rPr>
              <a:t>iagram</a:t>
            </a:r>
            <a:r>
              <a:rPr lang="en-US" dirty="0">
                <a:solidFill>
                  <a:srgbClr val="002060"/>
                </a:solidFill>
                <a:effectLst>
                  <a:outerShdw blurRad="38100" dist="38100" dir="2700000" algn="tl">
                    <a:srgbClr val="000000">
                      <a:alpha val="43137"/>
                    </a:srgbClr>
                  </a:outerShdw>
                </a:effectLst>
                <a:latin typeface="Times New Roman" pitchFamily="18" charset="0"/>
              </a:rPr>
              <a:t>" because it takes the shape of a fish as more causes are brainstormed. </a:t>
            </a:r>
          </a:p>
          <a:p>
            <a:pPr marL="0" indent="0">
              <a:lnSpc>
                <a:spcPct val="90000"/>
              </a:lnSpc>
              <a:buNone/>
            </a:pPr>
            <a:endParaRPr lang="en-US" sz="1200" dirty="0">
              <a:solidFill>
                <a:srgbClr val="002060"/>
              </a:solidFill>
              <a:effectLst>
                <a:outerShdw blurRad="38100" dist="38100" dir="2700000" algn="tl">
                  <a:srgbClr val="000000">
                    <a:alpha val="43137"/>
                  </a:srgbClr>
                </a:outerShdw>
              </a:effectLst>
              <a:latin typeface="Times New Roman" pitchFamily="18" charset="0"/>
            </a:endParaRPr>
          </a:p>
          <a:p>
            <a:pPr marL="0" indent="0">
              <a:lnSpc>
                <a:spcPct val="90000"/>
              </a:lnSpc>
              <a:buFont typeface="Wingdings" pitchFamily="2" charset="2"/>
              <a:buChar char="Ø"/>
            </a:pPr>
            <a:endParaRPr lang="en-US" sz="2000" b="1" dirty="0">
              <a:latin typeface="Times New Roman" pitchFamily="18" charset="0"/>
            </a:endParaRPr>
          </a:p>
        </p:txBody>
      </p:sp>
      <p:sp>
        <p:nvSpPr>
          <p:cNvPr id="40966" name="Text Box 6"/>
          <p:cNvSpPr txBox="1">
            <a:spLocks noChangeArrowheads="1"/>
          </p:cNvSpPr>
          <p:nvPr/>
        </p:nvSpPr>
        <p:spPr bwMode="auto">
          <a:xfrm>
            <a:off x="6019800" y="6248400"/>
            <a:ext cx="2971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2000" u="none" dirty="0">
                <a:latin typeface="Times New Roman" pitchFamily="18" charset="0"/>
              </a:rPr>
              <a:t>Cause &amp; Effect Diagram</a:t>
            </a:r>
          </a:p>
        </p:txBody>
      </p:sp>
      <p:sp>
        <p:nvSpPr>
          <p:cNvPr id="2" name="Slide Number Placeholder 1"/>
          <p:cNvSpPr>
            <a:spLocks noGrp="1"/>
          </p:cNvSpPr>
          <p:nvPr>
            <p:ph type="sldNum" sz="quarter" idx="12"/>
          </p:nvPr>
        </p:nvSpPr>
        <p:spPr/>
        <p:txBody>
          <a:bodyPr/>
          <a:lstStyle/>
          <a:p>
            <a:fld id="{919A52A3-4505-438E-A23C-D89C1D5F569C}" type="slidenum">
              <a:rPr lang="en-US" smtClean="0"/>
              <a:t>4</a:t>
            </a:fld>
            <a:endParaRPr lang="en-US" dirty="0"/>
          </a:p>
        </p:txBody>
      </p:sp>
    </p:spTree>
    <p:extLst>
      <p:ext uri="{BB962C8B-B14F-4D97-AF65-F5344CB8AC3E}">
        <p14:creationId xmlns:p14="http://schemas.microsoft.com/office/powerpoint/2010/main" val="426674998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F407DE1-17CB-4EB8-877C-6535383A9106}" type="slidenum">
              <a:rPr lang="en-US"/>
              <a:pPr/>
              <a:t>40</a:t>
            </a:fld>
            <a:endParaRPr lang="en-US" dirty="0"/>
          </a:p>
        </p:txBody>
      </p:sp>
      <p:sp>
        <p:nvSpPr>
          <p:cNvPr id="104450" name="Rectangle 2"/>
          <p:cNvSpPr>
            <a:spLocks noGrp="1" noChangeArrowheads="1"/>
          </p:cNvSpPr>
          <p:nvPr>
            <p:ph type="title"/>
          </p:nvPr>
        </p:nvSpPr>
        <p:spPr>
          <a:xfrm>
            <a:off x="685800" y="0"/>
            <a:ext cx="7772400" cy="1143000"/>
          </a:xfrm>
        </p:spPr>
        <p:txBody>
          <a:bodyPr/>
          <a:lstStyle/>
          <a:p>
            <a:pPr algn="l"/>
            <a:r>
              <a:rPr lang="en-US" sz="3200" dirty="0">
                <a:latin typeface="Times New Roman" panose="02020603050405020304" pitchFamily="18" charset="0"/>
                <a:cs typeface="Times New Roman" panose="02020603050405020304" pitchFamily="18" charset="0"/>
              </a:rPr>
              <a:t>Guide for Creating a Process Improvement</a:t>
            </a:r>
            <a:br>
              <a:rPr lang="en-US" sz="3200" dirty="0">
                <a:latin typeface="Times New Roman" panose="02020603050405020304" pitchFamily="18" charset="0"/>
                <a:cs typeface="Times New Roman" panose="02020603050405020304" pitchFamily="18" charset="0"/>
              </a:rPr>
            </a:br>
            <a:r>
              <a:rPr lang="en-US" sz="3200" dirty="0">
                <a:latin typeface="Times New Roman" panose="02020603050405020304" pitchFamily="18" charset="0"/>
                <a:cs typeface="Times New Roman" panose="02020603050405020304" pitchFamily="18" charset="0"/>
              </a:rPr>
              <a:t>Project Goals…</a:t>
            </a:r>
            <a:endParaRPr lang="en-US" sz="4000" dirty="0">
              <a:latin typeface="Times New Roman" panose="02020603050405020304" pitchFamily="18" charset="0"/>
              <a:cs typeface="Times New Roman" panose="02020603050405020304" pitchFamily="18" charset="0"/>
            </a:endParaRPr>
          </a:p>
        </p:txBody>
      </p:sp>
      <p:sp>
        <p:nvSpPr>
          <p:cNvPr id="104451" name="Rectangle 3"/>
          <p:cNvSpPr>
            <a:spLocks noGrp="1" noChangeArrowheads="1"/>
          </p:cNvSpPr>
          <p:nvPr>
            <p:ph type="body" idx="1"/>
          </p:nvPr>
        </p:nvSpPr>
        <p:spPr>
          <a:xfrm>
            <a:off x="514149" y="1278556"/>
            <a:ext cx="7848600" cy="5334000"/>
          </a:xfrm>
        </p:spPr>
        <p:txBody>
          <a:bodyPr/>
          <a:lstStyle/>
          <a:p>
            <a:pPr marL="971550" lvl="1" indent="-571500">
              <a:buFont typeface="Wingdings" pitchFamily="2" charset="2"/>
              <a:buChar char="v"/>
            </a:pPr>
            <a:r>
              <a:rPr lang="en-US" sz="2400" b="1" dirty="0">
                <a:solidFill>
                  <a:srgbClr val="002060"/>
                </a:solidFill>
                <a:latin typeface="Times New Roman" panose="02020603050405020304" pitchFamily="18" charset="0"/>
                <a:cs typeface="Times New Roman" panose="02020603050405020304" pitchFamily="18" charset="0"/>
              </a:rPr>
              <a:t>Determining what is a process</a:t>
            </a:r>
          </a:p>
          <a:p>
            <a:pPr marL="971550" lvl="1" indent="-571500">
              <a:buFont typeface="Wingdings" pitchFamily="2" charset="2"/>
              <a:buNone/>
            </a:pPr>
            <a:r>
              <a:rPr lang="en-US" sz="2000" b="1" dirty="0">
                <a:solidFill>
                  <a:srgbClr val="002060"/>
                </a:solidFill>
                <a:latin typeface="Times New Roman" panose="02020603050405020304" pitchFamily="18" charset="0"/>
                <a:cs typeface="Times New Roman" panose="02020603050405020304" pitchFamily="18" charset="0"/>
              </a:rPr>
              <a:t>	</a:t>
            </a:r>
            <a:r>
              <a:rPr lang="en-US" sz="2000" b="1" dirty="0" smtClean="0">
                <a:solidFill>
                  <a:srgbClr val="002060"/>
                </a:solidFill>
                <a:latin typeface="Times New Roman" panose="02020603050405020304" pitchFamily="18" charset="0"/>
                <a:cs typeface="Times New Roman" panose="02020603050405020304" pitchFamily="18" charset="0"/>
              </a:rPr>
              <a:t>By </a:t>
            </a:r>
            <a:r>
              <a:rPr lang="en-US" sz="2000" b="1" dirty="0">
                <a:solidFill>
                  <a:srgbClr val="002060"/>
                </a:solidFill>
                <a:latin typeface="Times New Roman" panose="02020603050405020304" pitchFamily="18" charset="0"/>
                <a:cs typeface="Times New Roman" panose="02020603050405020304" pitchFamily="18" charset="0"/>
              </a:rPr>
              <a:t>definition a “Process” is: –“the logical organization of people, materials, equipment, and procedures into a series of activities that lead to the creation of a specified service or product" the output. </a:t>
            </a:r>
          </a:p>
          <a:p>
            <a:pPr marL="971550" lvl="1" indent="-571500">
              <a:buFont typeface="Wingdings" pitchFamily="2" charset="2"/>
              <a:buNone/>
            </a:pPr>
            <a:r>
              <a:rPr lang="en-US" sz="2000" b="1" i="1" dirty="0">
                <a:solidFill>
                  <a:schemeClr val="accent2"/>
                </a:solidFill>
                <a:effectLst>
                  <a:outerShdw blurRad="38100" dist="38100" dir="2700000" algn="tl">
                    <a:srgbClr val="000000"/>
                  </a:outerShdw>
                </a:effectLst>
              </a:rPr>
              <a:t>	</a:t>
            </a:r>
            <a:r>
              <a:rPr lang="en-US" sz="2000" b="1" i="1" dirty="0" smtClean="0">
                <a:solidFill>
                  <a:srgbClr val="FF0000"/>
                </a:solidFill>
                <a:effectLst>
                  <a:outerShdw blurRad="38100" dist="38100" dir="2700000" algn="tl">
                    <a:srgbClr val="000000"/>
                  </a:outerShdw>
                </a:effectLst>
              </a:rPr>
              <a:t>Our </a:t>
            </a:r>
            <a:r>
              <a:rPr lang="en-US" sz="2000" b="1" i="1" dirty="0">
                <a:solidFill>
                  <a:srgbClr val="FF0000"/>
                </a:solidFill>
                <a:effectLst>
                  <a:outerShdw blurRad="38100" dist="38100" dir="2700000" algn="tl">
                    <a:srgbClr val="000000"/>
                  </a:outerShdw>
                </a:effectLst>
              </a:rPr>
              <a:t>output or goal is a Process Improvement and this guide will give you a general guideline in “Getting Started or How to Select Your Project”.</a:t>
            </a:r>
            <a:r>
              <a:rPr lang="en-US" sz="1800" dirty="0">
                <a:solidFill>
                  <a:srgbClr val="FF0000"/>
                </a:solidFill>
                <a:effectLst>
                  <a:outerShdw blurRad="38100" dist="38100" dir="2700000" algn="tl">
                    <a:srgbClr val="000000"/>
                  </a:outerShdw>
                </a:effectLst>
              </a:rPr>
              <a:t> </a:t>
            </a:r>
            <a:r>
              <a:rPr lang="en-US" sz="1800" b="1" dirty="0">
                <a:solidFill>
                  <a:srgbClr val="FF0000"/>
                </a:solidFill>
                <a:effectLst>
                  <a:outerShdw blurRad="38100" dist="38100" dir="2700000" algn="tl">
                    <a:srgbClr val="000000"/>
                  </a:outerShdw>
                </a:effectLst>
              </a:rPr>
              <a:t> </a:t>
            </a:r>
          </a:p>
          <a:p>
            <a:pPr marL="971550" lvl="1" indent="-571500">
              <a:buFont typeface="Wingdings" pitchFamily="2" charset="2"/>
              <a:buNone/>
            </a:pPr>
            <a:endParaRPr lang="en-US" sz="800" b="1" dirty="0">
              <a:solidFill>
                <a:schemeClr val="accent2"/>
              </a:solidFill>
              <a:effectLst>
                <a:outerShdw blurRad="38100" dist="38100" dir="2700000" algn="tl">
                  <a:srgbClr val="000000"/>
                </a:outerShdw>
              </a:effectLst>
            </a:endParaRPr>
          </a:p>
          <a:p>
            <a:pPr marL="971550" lvl="1" indent="-571500">
              <a:buFont typeface="Wingdings" pitchFamily="2" charset="2"/>
              <a:buChar char="v"/>
            </a:pPr>
            <a:r>
              <a:rPr lang="en-US" sz="2400" b="1" dirty="0">
                <a:solidFill>
                  <a:srgbClr val="002060"/>
                </a:solidFill>
              </a:rPr>
              <a:t>Determining how to measure</a:t>
            </a:r>
          </a:p>
          <a:p>
            <a:pPr marL="971550" lvl="1" indent="-571500">
              <a:buFont typeface="Wingdings" pitchFamily="2" charset="2"/>
              <a:buNone/>
            </a:pPr>
            <a:r>
              <a:rPr lang="en-US" sz="2400" b="1" dirty="0"/>
              <a:t>	</a:t>
            </a:r>
            <a:r>
              <a:rPr lang="en-US" sz="2400" b="1" dirty="0" smtClean="0">
                <a:solidFill>
                  <a:srgbClr val="002060"/>
                </a:solidFill>
              </a:rPr>
              <a:t>I</a:t>
            </a:r>
            <a:r>
              <a:rPr lang="en-US" sz="2000" b="1" dirty="0" smtClean="0">
                <a:solidFill>
                  <a:srgbClr val="002060"/>
                </a:solidFill>
              </a:rPr>
              <a:t>nitially </a:t>
            </a:r>
            <a:r>
              <a:rPr lang="en-US" sz="2000" b="1" dirty="0">
                <a:solidFill>
                  <a:srgbClr val="002060"/>
                </a:solidFill>
              </a:rPr>
              <a:t>we need measurements to justify the creation of an Improvement Team. Our goal is to demonstrate how the measures are taken from a background statement. </a:t>
            </a:r>
            <a:endParaRPr lang="en-US" sz="2000" b="1" dirty="0" smtClean="0">
              <a:solidFill>
                <a:srgbClr val="002060"/>
              </a:solidFill>
            </a:endParaRPr>
          </a:p>
          <a:p>
            <a:pPr marL="404813" lvl="1" indent="-4763">
              <a:buFont typeface="Wingdings" pitchFamily="2" charset="2"/>
              <a:buNone/>
            </a:pPr>
            <a:r>
              <a:rPr lang="en-US" sz="2000" b="1" i="1" dirty="0" smtClean="0">
                <a:solidFill>
                  <a:srgbClr val="FF0000"/>
                </a:solidFill>
                <a:effectLst>
                  <a:outerShdw blurRad="38100" dist="38100" dir="2700000" algn="tl">
                    <a:srgbClr val="000000"/>
                  </a:outerShdw>
                </a:effectLst>
              </a:rPr>
              <a:t>This </a:t>
            </a:r>
            <a:r>
              <a:rPr lang="en-US" sz="2000" b="1" i="1" dirty="0">
                <a:solidFill>
                  <a:srgbClr val="FF0000"/>
                </a:solidFill>
                <a:effectLst>
                  <a:outerShdw blurRad="38100" dist="38100" dir="2700000" algn="tl">
                    <a:srgbClr val="000000"/>
                  </a:outerShdw>
                </a:effectLst>
              </a:rPr>
              <a:t>defines a problem, or a project mission statement, which </a:t>
            </a:r>
            <a:r>
              <a:rPr lang="en-US" sz="2000" b="1" i="1" dirty="0" smtClean="0">
                <a:solidFill>
                  <a:srgbClr val="FF0000"/>
                </a:solidFill>
                <a:effectLst>
                  <a:outerShdw blurRad="38100" dist="38100" dir="2700000" algn="tl">
                    <a:srgbClr val="000000"/>
                  </a:outerShdw>
                </a:effectLst>
              </a:rPr>
              <a:t>defines the </a:t>
            </a:r>
            <a:r>
              <a:rPr lang="en-US" sz="2000" b="1" i="1" dirty="0">
                <a:solidFill>
                  <a:srgbClr val="FF0000"/>
                </a:solidFill>
                <a:effectLst>
                  <a:outerShdw blurRad="38100" dist="38100" dir="2700000" algn="tl">
                    <a:srgbClr val="000000"/>
                  </a:outerShdw>
                </a:effectLst>
              </a:rPr>
              <a:t>output to be improved ( cost, timeliness, effectiveness or customer satisfaction, etc. </a:t>
            </a:r>
            <a:r>
              <a:rPr lang="en-US" sz="2000" b="1" i="1" dirty="0" smtClean="0">
                <a:solidFill>
                  <a:srgbClr val="FF0000"/>
                </a:solidFill>
                <a:effectLst>
                  <a:outerShdw blurRad="38100" dist="38100" dir="2700000" algn="tl">
                    <a:srgbClr val="000000"/>
                  </a:outerShdw>
                </a:effectLst>
              </a:rPr>
              <a:t>).</a:t>
            </a:r>
            <a:endParaRPr lang="en-US" sz="2400" b="1" i="1" dirty="0">
              <a:solidFill>
                <a:srgbClr val="FF0000"/>
              </a:solidFill>
              <a:effectLst>
                <a:outerShdw blurRad="38100" dist="38100" dir="2700000" algn="tl">
                  <a:srgbClr val="000000"/>
                </a:outerShdw>
              </a:effectLst>
            </a:endParaRPr>
          </a:p>
        </p:txBody>
      </p:sp>
    </p:spTree>
    <p:extLst>
      <p:ext uri="{BB962C8B-B14F-4D97-AF65-F5344CB8AC3E}">
        <p14:creationId xmlns:p14="http://schemas.microsoft.com/office/powerpoint/2010/main" val="212620383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3"/>
          <p:cNvSpPr>
            <a:spLocks noGrp="1"/>
          </p:cNvSpPr>
          <p:nvPr>
            <p:ph type="sldNum" sz="quarter" idx="12"/>
          </p:nvPr>
        </p:nvSpPr>
        <p:spPr>
          <a:xfrm>
            <a:off x="6400800" y="6337101"/>
            <a:ext cx="2057400" cy="365125"/>
          </a:xfrm>
        </p:spPr>
        <p:txBody>
          <a:bodyPr/>
          <a:lstStyle/>
          <a:p>
            <a:fld id="{BE1C18DF-E271-4F97-9F11-06132039F83C}" type="slidenum">
              <a:rPr lang="en-US"/>
              <a:pPr/>
              <a:t>41</a:t>
            </a:fld>
            <a:endParaRPr lang="en-US" dirty="0"/>
          </a:p>
        </p:txBody>
      </p:sp>
      <p:sp>
        <p:nvSpPr>
          <p:cNvPr id="5123" name="Text Box 3"/>
          <p:cNvSpPr txBox="1">
            <a:spLocks noChangeArrowheads="1"/>
          </p:cNvSpPr>
          <p:nvPr/>
        </p:nvSpPr>
        <p:spPr bwMode="auto">
          <a:xfrm>
            <a:off x="685800" y="381000"/>
            <a:ext cx="7924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000" dirty="0">
                <a:cs typeface="Times New Roman" pitchFamily="18" charset="0"/>
              </a:rPr>
              <a:t/>
            </a:r>
            <a:br>
              <a:rPr lang="en-US" sz="1000" dirty="0">
                <a:cs typeface="Times New Roman" pitchFamily="18" charset="0"/>
              </a:rPr>
            </a:br>
            <a:endParaRPr lang="en-US" sz="1000" dirty="0">
              <a:cs typeface="Times New Roman" pitchFamily="18" charset="0"/>
            </a:endParaRPr>
          </a:p>
        </p:txBody>
      </p:sp>
      <p:sp>
        <p:nvSpPr>
          <p:cNvPr id="5124" name="Text Box 4"/>
          <p:cNvSpPr txBox="1">
            <a:spLocks noChangeArrowheads="1"/>
          </p:cNvSpPr>
          <p:nvPr/>
        </p:nvSpPr>
        <p:spPr bwMode="auto">
          <a:xfrm>
            <a:off x="838200" y="1905000"/>
            <a:ext cx="76200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400" b="1" dirty="0">
                <a:solidFill>
                  <a:srgbClr val="002060"/>
                </a:solidFill>
              </a:rPr>
              <a:t>First we answer </a:t>
            </a:r>
            <a:r>
              <a:rPr lang="en-US" sz="2400" b="1" i="1" dirty="0">
                <a:solidFill>
                  <a:srgbClr val="002060"/>
                </a:solidFill>
              </a:rPr>
              <a:t>“WHY DO WE NEED A PROCESS TO PICK A </a:t>
            </a:r>
            <a:r>
              <a:rPr lang="en-US" sz="2400" b="1" i="1" dirty="0" smtClean="0">
                <a:solidFill>
                  <a:srgbClr val="002060"/>
                </a:solidFill>
              </a:rPr>
              <a:t>PROJECT?” </a:t>
            </a:r>
            <a:endParaRPr lang="en-US" sz="2400" b="1" i="1" dirty="0">
              <a:solidFill>
                <a:srgbClr val="002060"/>
              </a:solidFill>
            </a:endParaRPr>
          </a:p>
        </p:txBody>
      </p:sp>
      <p:sp>
        <p:nvSpPr>
          <p:cNvPr id="5126" name="Text Box 6"/>
          <p:cNvSpPr txBox="1">
            <a:spLocks noChangeArrowheads="1"/>
          </p:cNvSpPr>
          <p:nvPr/>
        </p:nvSpPr>
        <p:spPr bwMode="auto">
          <a:xfrm>
            <a:off x="838200" y="2743200"/>
            <a:ext cx="7620000" cy="32932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400" b="1" dirty="0">
                <a:solidFill>
                  <a:srgbClr val="002060"/>
                </a:solidFill>
                <a:latin typeface="Times New Roman" panose="02020603050405020304" pitchFamily="18" charset="0"/>
                <a:cs typeface="Times New Roman" panose="02020603050405020304" pitchFamily="18" charset="0"/>
              </a:rPr>
              <a:t>It has been recognized that business, government, and service, organizations, that follow established procedures for improvement tend to dominate the list of world class organizations!</a:t>
            </a:r>
          </a:p>
          <a:p>
            <a:pPr>
              <a:spcBef>
                <a:spcPct val="50000"/>
              </a:spcBef>
            </a:pPr>
            <a:r>
              <a:rPr lang="en-US" sz="3200" i="1" dirty="0">
                <a:solidFill>
                  <a:srgbClr val="FF0000"/>
                </a:solidFill>
                <a:effectLst>
                  <a:outerShdw blurRad="38100" dist="38100" dir="2700000" algn="tl">
                    <a:srgbClr val="000000"/>
                  </a:outerShdw>
                </a:effectLst>
              </a:rPr>
              <a:t>These organizations are benchmarks for quality, success, effectiveness and satisfied employees/customers!</a:t>
            </a:r>
            <a:r>
              <a:rPr lang="en-US" sz="3200" dirty="0">
                <a:solidFill>
                  <a:srgbClr val="FF0000"/>
                </a:solidFill>
              </a:rPr>
              <a:t>   </a:t>
            </a:r>
          </a:p>
        </p:txBody>
      </p:sp>
      <p:sp>
        <p:nvSpPr>
          <p:cNvPr id="5134" name="Rectangle 14"/>
          <p:cNvSpPr>
            <a:spLocks noGrp="1" noChangeArrowheads="1"/>
          </p:cNvSpPr>
          <p:nvPr>
            <p:ph type="title" idx="4294967295"/>
          </p:nvPr>
        </p:nvSpPr>
        <p:spPr/>
        <p:txBody>
          <a:bodyPr/>
          <a:lstStyle/>
          <a:p>
            <a:pPr algn="l"/>
            <a:r>
              <a:rPr lang="en-US" sz="4000" dirty="0">
                <a:solidFill>
                  <a:schemeClr val="tx1"/>
                </a:solidFill>
                <a:latin typeface="Times New Roman" panose="02020603050405020304" pitchFamily="18" charset="0"/>
                <a:cs typeface="Times New Roman" panose="02020603050405020304" pitchFamily="18" charset="0"/>
              </a:rPr>
              <a:t>Getting Started:</a:t>
            </a:r>
            <a:br>
              <a:rPr lang="en-US" sz="4000" dirty="0">
                <a:solidFill>
                  <a:schemeClr val="tx1"/>
                </a:solidFill>
                <a:latin typeface="Times New Roman" panose="02020603050405020304" pitchFamily="18" charset="0"/>
                <a:cs typeface="Times New Roman" panose="02020603050405020304" pitchFamily="18" charset="0"/>
              </a:rPr>
            </a:br>
            <a:r>
              <a:rPr lang="en-US" sz="4000" dirty="0">
                <a:solidFill>
                  <a:schemeClr val="tx1"/>
                </a:solidFill>
                <a:latin typeface="Times New Roman" panose="02020603050405020304" pitchFamily="18" charset="0"/>
                <a:cs typeface="Times New Roman" panose="02020603050405020304" pitchFamily="18" charset="0"/>
              </a:rPr>
              <a:t>How to Select Your First Projects</a:t>
            </a:r>
          </a:p>
        </p:txBody>
      </p:sp>
    </p:spTree>
    <p:extLst>
      <p:ext uri="{BB962C8B-B14F-4D97-AF65-F5344CB8AC3E}">
        <p14:creationId xmlns:p14="http://schemas.microsoft.com/office/powerpoint/2010/main" val="221473316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3"/>
          <p:cNvSpPr>
            <a:spLocks noGrp="1"/>
          </p:cNvSpPr>
          <p:nvPr>
            <p:ph type="sldNum" sz="quarter" idx="12"/>
          </p:nvPr>
        </p:nvSpPr>
        <p:spPr/>
        <p:txBody>
          <a:bodyPr/>
          <a:lstStyle/>
          <a:p>
            <a:fld id="{30A1B1B1-E852-484E-8578-A5BCC18663A4}" type="slidenum">
              <a:rPr lang="en-US"/>
              <a:pPr/>
              <a:t>42</a:t>
            </a:fld>
            <a:endParaRPr lang="en-US" dirty="0"/>
          </a:p>
        </p:txBody>
      </p:sp>
      <p:sp>
        <p:nvSpPr>
          <p:cNvPr id="83971" name="Text Box 3"/>
          <p:cNvSpPr txBox="1">
            <a:spLocks noChangeArrowheads="1"/>
          </p:cNvSpPr>
          <p:nvPr/>
        </p:nvSpPr>
        <p:spPr bwMode="auto">
          <a:xfrm>
            <a:off x="628650" y="1288145"/>
            <a:ext cx="7620000"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800" b="1" dirty="0">
                <a:solidFill>
                  <a:srgbClr val="FF00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Best projects are selected by trained or experienced teams that use an established system and understand:</a:t>
            </a:r>
            <a:r>
              <a:rPr lang="en-US" sz="2800" b="1" dirty="0">
                <a:solidFill>
                  <a:srgbClr val="FF0000"/>
                </a:solidFill>
                <a:latin typeface="Times New Roman" panose="02020603050405020304" pitchFamily="18" charset="0"/>
                <a:cs typeface="Times New Roman" panose="02020603050405020304" pitchFamily="18" charset="0"/>
              </a:rPr>
              <a:t> </a:t>
            </a:r>
          </a:p>
        </p:txBody>
      </p:sp>
      <p:sp>
        <p:nvSpPr>
          <p:cNvPr id="83972" name="Text Box 4"/>
          <p:cNvSpPr txBox="1">
            <a:spLocks noChangeArrowheads="1"/>
          </p:cNvSpPr>
          <p:nvPr/>
        </p:nvSpPr>
        <p:spPr bwMode="auto">
          <a:xfrm>
            <a:off x="6477000" y="4343400"/>
            <a:ext cx="2438400"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sz="2400" b="1" dirty="0">
                <a:solidFill>
                  <a:srgbClr val="FF0000"/>
                </a:solidFill>
                <a:latin typeface="Times New Roman" panose="02020603050405020304" pitchFamily="18" charset="0"/>
                <a:cs typeface="Times New Roman" panose="02020603050405020304" pitchFamily="18" charset="0"/>
              </a:rPr>
              <a:t>The importance and need to measure and use data to make decisions.</a:t>
            </a:r>
          </a:p>
        </p:txBody>
      </p:sp>
      <p:sp>
        <p:nvSpPr>
          <p:cNvPr id="83973" name="Text Box 5"/>
          <p:cNvSpPr txBox="1">
            <a:spLocks noChangeArrowheads="1"/>
          </p:cNvSpPr>
          <p:nvPr/>
        </p:nvSpPr>
        <p:spPr bwMode="auto">
          <a:xfrm>
            <a:off x="838200" y="4876800"/>
            <a:ext cx="28956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400" b="1" dirty="0">
                <a:solidFill>
                  <a:srgbClr val="FF0000"/>
                </a:solidFill>
                <a:latin typeface="Times New Roman" panose="02020603050405020304" pitchFamily="18" charset="0"/>
                <a:cs typeface="Times New Roman" panose="02020603050405020304" pitchFamily="18" charset="0"/>
              </a:rPr>
              <a:t>The relationship of consistency to reliability.</a:t>
            </a:r>
          </a:p>
        </p:txBody>
      </p:sp>
      <p:sp>
        <p:nvSpPr>
          <p:cNvPr id="83974" name="Text Box 6"/>
          <p:cNvSpPr txBox="1">
            <a:spLocks noChangeArrowheads="1"/>
          </p:cNvSpPr>
          <p:nvPr/>
        </p:nvSpPr>
        <p:spPr bwMode="auto">
          <a:xfrm>
            <a:off x="3352799" y="2971800"/>
            <a:ext cx="3009499"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sz="2400" b="1" dirty="0">
                <a:solidFill>
                  <a:srgbClr val="FF0000"/>
                </a:solidFill>
                <a:latin typeface="Times New Roman" panose="02020603050405020304" pitchFamily="18" charset="0"/>
                <a:cs typeface="Times New Roman" panose="02020603050405020304" pitchFamily="18" charset="0"/>
              </a:rPr>
              <a:t>The influence of consensus to aid us in idea acceptance and implementation.</a:t>
            </a:r>
          </a:p>
        </p:txBody>
      </p:sp>
      <p:sp>
        <p:nvSpPr>
          <p:cNvPr id="83975" name="WordArt 7"/>
          <p:cNvSpPr>
            <a:spLocks noChangeArrowheads="1" noChangeShapeType="1" noTextEdit="1"/>
          </p:cNvSpPr>
          <p:nvPr/>
        </p:nvSpPr>
        <p:spPr bwMode="auto">
          <a:xfrm>
            <a:off x="1219200" y="3124200"/>
            <a:ext cx="2228850" cy="914400"/>
          </a:xfrm>
          <a:prstGeom prst="rect">
            <a:avLst/>
          </a:prstGeom>
          <a:extLst>
            <a:ext uri="{AF507438-7753-43E0-B8FC-AC1667EBCBE1}">
              <a14:hiddenEffects xmlns:a14="http://schemas.microsoft.com/office/drawing/2010/main">
                <a:effectLst/>
              </a14:hiddenEffects>
            </a:ext>
          </a:extLst>
        </p:spPr>
        <p:txBody>
          <a:bodyPr wrap="none" fromWordArt="1">
            <a:prstTxWarp prst="textDeflateBottom">
              <a:avLst>
                <a:gd name="adj" fmla="val 76472"/>
              </a:avLst>
            </a:prstTxWarp>
            <a:scene3d>
              <a:camera prst="legacyPerspectiveFront">
                <a:rot lat="19799999" lon="19439998" rev="0"/>
              </a:camera>
              <a:lightRig rig="legacyNormal2" dir="t"/>
            </a:scene3d>
            <a:sp3d extrusionH="354000" prstMaterial="legacyMatte">
              <a:extrusionClr>
                <a:srgbClr val="939676"/>
              </a:extrusionClr>
            </a:sp3d>
          </a:bodyPr>
          <a:lstStyle/>
          <a:p>
            <a:pPr algn="ctr"/>
            <a:r>
              <a:rPr lang="en-US" sz="3600" kern="10" dirty="0">
                <a:ln w="9525">
                  <a:round/>
                  <a:headEnd/>
                  <a:tailEnd/>
                </a:ln>
                <a:gradFill rotWithShape="0">
                  <a:gsLst>
                    <a:gs pos="0">
                      <a:srgbClr val="707070"/>
                    </a:gs>
                    <a:gs pos="50000">
                      <a:srgbClr val="FFFFFF"/>
                    </a:gs>
                    <a:gs pos="100000">
                      <a:srgbClr val="707070"/>
                    </a:gs>
                  </a:gsLst>
                  <a:lin ang="2700000" scaled="1"/>
                </a:gradFill>
                <a:latin typeface="Impact"/>
              </a:rPr>
              <a:t>Consensus</a:t>
            </a:r>
          </a:p>
        </p:txBody>
      </p:sp>
      <p:sp>
        <p:nvSpPr>
          <p:cNvPr id="83976" name="WordArt 8"/>
          <p:cNvSpPr>
            <a:spLocks noChangeArrowheads="1" noChangeShapeType="1" noTextEdit="1"/>
          </p:cNvSpPr>
          <p:nvPr/>
        </p:nvSpPr>
        <p:spPr bwMode="auto">
          <a:xfrm rot="-594657">
            <a:off x="3517900" y="5332413"/>
            <a:ext cx="2514600" cy="762000"/>
          </a:xfrm>
          <a:prstGeom prst="rect">
            <a:avLst/>
          </a:prstGeom>
          <a:extLst>
            <a:ext uri="{AF507438-7753-43E0-B8FC-AC1667EBCBE1}">
              <a14:hiddenEffects xmlns:a14="http://schemas.microsoft.com/office/drawing/2010/main">
                <a:effectLst/>
              </a14:hiddenEffects>
            </a:ext>
          </a:extLst>
        </p:spPr>
        <p:txBody>
          <a:bodyPr wrap="none" fromWordArt="1">
            <a:prstTxWarp prst="textDeflateBottom">
              <a:avLst>
                <a:gd name="adj" fmla="val 89486"/>
              </a:avLst>
            </a:prstTxWarp>
            <a:scene3d>
              <a:camera prst="legacyPerspectiveFront">
                <a:rot lat="19799999" lon="19439998" rev="0"/>
              </a:camera>
              <a:lightRig rig="legacyNormal2" dir="t"/>
            </a:scene3d>
            <a:sp3d extrusionH="354000" prstMaterial="legacyMatte">
              <a:extrusionClr>
                <a:srgbClr val="939676"/>
              </a:extrusionClr>
            </a:sp3d>
          </a:bodyPr>
          <a:lstStyle/>
          <a:p>
            <a:pPr algn="ctr"/>
            <a:r>
              <a:rPr lang="en-US" sz="3600" kern="10" dirty="0">
                <a:ln w="9525">
                  <a:round/>
                  <a:headEnd/>
                  <a:tailEnd/>
                </a:ln>
                <a:gradFill rotWithShape="0">
                  <a:gsLst>
                    <a:gs pos="0">
                      <a:srgbClr val="707070"/>
                    </a:gs>
                    <a:gs pos="50000">
                      <a:srgbClr val="FFFFFF"/>
                    </a:gs>
                    <a:gs pos="100000">
                      <a:srgbClr val="707070"/>
                    </a:gs>
                  </a:gsLst>
                  <a:lin ang="3294657" scaled="1"/>
                </a:gradFill>
                <a:latin typeface="Impact"/>
              </a:rPr>
              <a:t>Reliability</a:t>
            </a:r>
          </a:p>
        </p:txBody>
      </p:sp>
      <p:sp>
        <p:nvSpPr>
          <p:cNvPr id="83977" name="WordArt 9"/>
          <p:cNvSpPr>
            <a:spLocks noChangeArrowheads="1" noChangeShapeType="1" noTextEdit="1"/>
          </p:cNvSpPr>
          <p:nvPr/>
        </p:nvSpPr>
        <p:spPr bwMode="auto">
          <a:xfrm rot="218050">
            <a:off x="7162800" y="3352800"/>
            <a:ext cx="1143000" cy="831850"/>
          </a:xfrm>
          <a:prstGeom prst="rect">
            <a:avLst/>
          </a:prstGeom>
          <a:extLst>
            <a:ext uri="{AF507438-7753-43E0-B8FC-AC1667EBCBE1}">
              <a14:hiddenEffects xmlns:a14="http://schemas.microsoft.com/office/drawing/2010/main">
                <a:effectLst/>
              </a14:hiddenEffects>
            </a:ext>
          </a:extLst>
        </p:spPr>
        <p:txBody>
          <a:bodyPr wrap="none" fromWordArt="1">
            <a:prstTxWarp prst="textDeflateBottom">
              <a:avLst>
                <a:gd name="adj" fmla="val 76472"/>
              </a:avLst>
            </a:prstTxWarp>
            <a:scene3d>
              <a:camera prst="legacyPerspectiveFront">
                <a:rot lat="19799999" lon="19439998" rev="0"/>
              </a:camera>
              <a:lightRig rig="legacyNormal2" dir="t"/>
            </a:scene3d>
            <a:sp3d extrusionH="354000" prstMaterial="legacyMatte">
              <a:extrusionClr>
                <a:srgbClr val="939676"/>
              </a:extrusionClr>
            </a:sp3d>
          </a:bodyPr>
          <a:lstStyle/>
          <a:p>
            <a:pPr algn="ctr"/>
            <a:r>
              <a:rPr lang="en-US" sz="3600" kern="10" dirty="0">
                <a:ln w="9525">
                  <a:round/>
                  <a:headEnd/>
                  <a:tailEnd/>
                </a:ln>
                <a:gradFill rotWithShape="0">
                  <a:gsLst>
                    <a:gs pos="0">
                      <a:srgbClr val="707070"/>
                    </a:gs>
                    <a:gs pos="50000">
                      <a:srgbClr val="FFFFFF"/>
                    </a:gs>
                    <a:gs pos="100000">
                      <a:srgbClr val="707070"/>
                    </a:gs>
                  </a:gsLst>
                  <a:lin ang="2481950" scaled="1"/>
                </a:gradFill>
                <a:latin typeface="Impact"/>
              </a:rPr>
              <a:t>Data </a:t>
            </a:r>
          </a:p>
        </p:txBody>
      </p:sp>
      <p:sp>
        <p:nvSpPr>
          <p:cNvPr id="83978" name="Rectangle 10"/>
          <p:cNvSpPr>
            <a:spLocks noGrp="1" noChangeArrowheads="1"/>
          </p:cNvSpPr>
          <p:nvPr>
            <p:ph type="title" idx="4294967295"/>
          </p:nvPr>
        </p:nvSpPr>
        <p:spPr/>
        <p:txBody>
          <a:bodyPr>
            <a:normAutofit fontScale="90000"/>
          </a:bodyPr>
          <a:lstStyle/>
          <a:p>
            <a:pPr algn="l"/>
            <a:r>
              <a:rPr lang="en-US" sz="4000" dirty="0">
                <a:solidFill>
                  <a:schemeClr val="tx1"/>
                </a:solidFill>
                <a:latin typeface="Times New Roman" panose="02020603050405020304" pitchFamily="18" charset="0"/>
                <a:cs typeface="Times New Roman" panose="02020603050405020304" pitchFamily="18" charset="0"/>
              </a:rPr>
              <a:t>Getting Started:</a:t>
            </a:r>
            <a:br>
              <a:rPr lang="en-US" sz="4000" dirty="0">
                <a:solidFill>
                  <a:schemeClr val="tx1"/>
                </a:solidFill>
                <a:latin typeface="Times New Roman" panose="02020603050405020304" pitchFamily="18" charset="0"/>
                <a:cs typeface="Times New Roman" panose="02020603050405020304" pitchFamily="18" charset="0"/>
              </a:rPr>
            </a:br>
            <a:r>
              <a:rPr lang="en-US" sz="4000" dirty="0">
                <a:solidFill>
                  <a:schemeClr val="tx1"/>
                </a:solidFill>
                <a:latin typeface="Times New Roman" panose="02020603050405020304" pitchFamily="18" charset="0"/>
                <a:cs typeface="Times New Roman" panose="02020603050405020304" pitchFamily="18" charset="0"/>
              </a:rPr>
              <a:t>How to Select Your First Projects</a:t>
            </a:r>
            <a:r>
              <a:rPr lang="en-US" sz="4000" dirty="0">
                <a:solidFill>
                  <a:schemeClr val="tx1"/>
                </a:solidFill>
              </a:rPr>
              <a:t/>
            </a:r>
            <a:br>
              <a:rPr lang="en-US" sz="4000" dirty="0">
                <a:solidFill>
                  <a:schemeClr val="tx1"/>
                </a:solidFill>
              </a:rPr>
            </a:br>
            <a:endParaRPr lang="en-US" sz="4000" dirty="0">
              <a:solidFill>
                <a:schemeClr val="tx1"/>
              </a:solidFill>
            </a:endParaRPr>
          </a:p>
        </p:txBody>
      </p:sp>
      <p:pic>
        <p:nvPicPr>
          <p:cNvPr id="13" name="Picture 204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53400" y="152400"/>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681606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Slide Number Placeholder 3"/>
          <p:cNvSpPr>
            <a:spLocks noGrp="1"/>
          </p:cNvSpPr>
          <p:nvPr>
            <p:ph type="sldNum" sz="quarter" idx="12"/>
          </p:nvPr>
        </p:nvSpPr>
        <p:spPr/>
        <p:txBody>
          <a:bodyPr/>
          <a:lstStyle/>
          <a:p>
            <a:fld id="{26F86E6D-7278-41DD-9E6C-A3F039018136}" type="slidenum">
              <a:rPr lang="en-US"/>
              <a:pPr/>
              <a:t>43</a:t>
            </a:fld>
            <a:endParaRPr lang="en-US" dirty="0"/>
          </a:p>
        </p:txBody>
      </p:sp>
      <p:grpSp>
        <p:nvGrpSpPr>
          <p:cNvPr id="3118" name="Group 46"/>
          <p:cNvGrpSpPr>
            <a:grpSpLocks/>
          </p:cNvGrpSpPr>
          <p:nvPr/>
        </p:nvGrpSpPr>
        <p:grpSpPr bwMode="auto">
          <a:xfrm>
            <a:off x="0" y="0"/>
            <a:ext cx="9144000" cy="6858000"/>
            <a:chOff x="-3" y="-3"/>
            <a:chExt cx="6090" cy="4918"/>
          </a:xfrm>
        </p:grpSpPr>
        <p:grpSp>
          <p:nvGrpSpPr>
            <p:cNvPr id="3116" name="Group 44"/>
            <p:cNvGrpSpPr>
              <a:grpSpLocks/>
            </p:cNvGrpSpPr>
            <p:nvPr/>
          </p:nvGrpSpPr>
          <p:grpSpPr bwMode="auto">
            <a:xfrm>
              <a:off x="0" y="0"/>
              <a:ext cx="6084" cy="4912"/>
              <a:chOff x="0" y="0"/>
              <a:chExt cx="6084" cy="4912"/>
            </a:xfrm>
          </p:grpSpPr>
          <p:grpSp>
            <p:nvGrpSpPr>
              <p:cNvPr id="3089" name="Group 17"/>
              <p:cNvGrpSpPr>
                <a:grpSpLocks/>
              </p:cNvGrpSpPr>
              <p:nvPr/>
            </p:nvGrpSpPr>
            <p:grpSpPr bwMode="auto">
              <a:xfrm>
                <a:off x="0" y="0"/>
                <a:ext cx="5127" cy="690"/>
                <a:chOff x="0" y="0"/>
                <a:chExt cx="5127" cy="690"/>
              </a:xfrm>
            </p:grpSpPr>
            <p:sp>
              <p:nvSpPr>
                <p:cNvPr id="3074" name="Rectangle 2"/>
                <p:cNvSpPr>
                  <a:spLocks noChangeArrowheads="1"/>
                </p:cNvSpPr>
                <p:nvPr/>
              </p:nvSpPr>
              <p:spPr bwMode="auto">
                <a:xfrm>
                  <a:off x="43" y="0"/>
                  <a:ext cx="5041" cy="6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sz="1400" dirty="0">
                      <a:latin typeface="Arial" charset="0"/>
                      <a:cs typeface="Arial" charset="0"/>
                    </a:rPr>
                    <a:t> </a:t>
                  </a:r>
                  <a:endParaRPr lang="en-US" sz="1000" dirty="0">
                    <a:cs typeface="Times New Roman" pitchFamily="18" charset="0"/>
                  </a:endParaRPr>
                </a:p>
                <a:p>
                  <a:pPr eaLnBrk="0" hangingPunct="0"/>
                  <a:r>
                    <a:rPr lang="en-US" b="1" dirty="0">
                      <a:cs typeface="Arial" charset="0"/>
                    </a:rPr>
                    <a:t>Getting Started: </a:t>
                  </a:r>
                  <a:r>
                    <a:rPr lang="en-US" b="1" i="1" dirty="0">
                      <a:cs typeface="Arial" charset="0"/>
                    </a:rPr>
                    <a:t>How to Select Your Project</a:t>
                  </a:r>
                  <a:endParaRPr lang="en-US" b="1" i="1" dirty="0">
                    <a:cs typeface="Times New Roman" pitchFamily="18" charset="0"/>
                  </a:endParaRPr>
                </a:p>
                <a:p>
                  <a:pPr eaLnBrk="0" hangingPunct="0"/>
                  <a:endParaRPr lang="en-US" b="1" dirty="0">
                    <a:latin typeface="Arial Rounded MT Bold" pitchFamily="34" charset="0"/>
                  </a:endParaRPr>
                </a:p>
              </p:txBody>
            </p:sp>
            <p:sp>
              <p:nvSpPr>
                <p:cNvPr id="3088" name="Rectangle 16"/>
                <p:cNvSpPr>
                  <a:spLocks noChangeArrowheads="1"/>
                </p:cNvSpPr>
                <p:nvPr/>
              </p:nvSpPr>
              <p:spPr bwMode="auto">
                <a:xfrm>
                  <a:off x="0" y="0"/>
                  <a:ext cx="5127" cy="690"/>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grpSp>
            <p:nvGrpSpPr>
              <p:cNvPr id="3091" name="Group 19"/>
              <p:cNvGrpSpPr>
                <a:grpSpLocks/>
              </p:cNvGrpSpPr>
              <p:nvPr/>
            </p:nvGrpSpPr>
            <p:grpSpPr bwMode="auto">
              <a:xfrm>
                <a:off x="5127" y="0"/>
                <a:ext cx="957" cy="690"/>
                <a:chOff x="5127" y="0"/>
                <a:chExt cx="957" cy="690"/>
              </a:xfrm>
            </p:grpSpPr>
            <p:sp>
              <p:nvSpPr>
                <p:cNvPr id="3075" name="Rectangle 3"/>
                <p:cNvSpPr>
                  <a:spLocks noChangeArrowheads="1"/>
                </p:cNvSpPr>
                <p:nvPr/>
              </p:nvSpPr>
              <p:spPr bwMode="auto">
                <a:xfrm>
                  <a:off x="5170" y="0"/>
                  <a:ext cx="871" cy="6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sz="1000" dirty="0">
                      <a:cs typeface="Times New Roman" pitchFamily="18" charset="0"/>
                    </a:rPr>
                    <a:t> </a:t>
                  </a:r>
                </a:p>
                <a:p>
                  <a:pPr eaLnBrk="0" hangingPunct="0"/>
                  <a:endParaRPr lang="en-US" sz="2400" dirty="0"/>
                </a:p>
              </p:txBody>
            </p:sp>
            <p:sp>
              <p:nvSpPr>
                <p:cNvPr id="3090" name="Rectangle 18"/>
                <p:cNvSpPr>
                  <a:spLocks noChangeArrowheads="1"/>
                </p:cNvSpPr>
                <p:nvPr/>
              </p:nvSpPr>
              <p:spPr bwMode="auto">
                <a:xfrm>
                  <a:off x="5127" y="0"/>
                  <a:ext cx="957" cy="690"/>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grpSp>
            <p:nvGrpSpPr>
              <p:cNvPr id="3093" name="Group 21"/>
              <p:cNvGrpSpPr>
                <a:grpSpLocks/>
              </p:cNvGrpSpPr>
              <p:nvPr/>
            </p:nvGrpSpPr>
            <p:grpSpPr bwMode="auto">
              <a:xfrm>
                <a:off x="0" y="690"/>
                <a:ext cx="879" cy="1222"/>
                <a:chOff x="0" y="690"/>
                <a:chExt cx="879" cy="1222"/>
              </a:xfrm>
            </p:grpSpPr>
            <p:sp>
              <p:nvSpPr>
                <p:cNvPr id="3076" name="Rectangle 4"/>
                <p:cNvSpPr>
                  <a:spLocks noChangeArrowheads="1"/>
                </p:cNvSpPr>
                <p:nvPr/>
              </p:nvSpPr>
              <p:spPr bwMode="auto">
                <a:xfrm>
                  <a:off x="43" y="690"/>
                  <a:ext cx="793" cy="1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sz="1000" b="1" i="1" dirty="0">
                      <a:cs typeface="Times New Roman" pitchFamily="18" charset="0"/>
                    </a:rPr>
                    <a:t>1</a:t>
                  </a:r>
                  <a:endParaRPr lang="en-US" sz="1000" i="1" dirty="0">
                    <a:cs typeface="Times New Roman" pitchFamily="18" charset="0"/>
                  </a:endParaRPr>
                </a:p>
                <a:p>
                  <a:pPr eaLnBrk="0" hangingPunct="0"/>
                  <a:r>
                    <a:rPr lang="en-US" sz="1000" b="1" dirty="0">
                      <a:cs typeface="Arial" charset="0"/>
                    </a:rPr>
                    <a:t>Agree on criteria for project selection</a:t>
                  </a:r>
                  <a:endParaRPr lang="en-US" sz="1000" dirty="0"/>
                </a:p>
              </p:txBody>
            </p:sp>
            <p:sp>
              <p:nvSpPr>
                <p:cNvPr id="3092" name="Rectangle 20"/>
                <p:cNvSpPr>
                  <a:spLocks noChangeArrowheads="1"/>
                </p:cNvSpPr>
                <p:nvPr/>
              </p:nvSpPr>
              <p:spPr bwMode="auto">
                <a:xfrm>
                  <a:off x="0" y="690"/>
                  <a:ext cx="879" cy="122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grpSp>
            <p:nvGrpSpPr>
              <p:cNvPr id="3095" name="Group 23"/>
              <p:cNvGrpSpPr>
                <a:grpSpLocks/>
              </p:cNvGrpSpPr>
              <p:nvPr/>
            </p:nvGrpSpPr>
            <p:grpSpPr bwMode="auto">
              <a:xfrm>
                <a:off x="879" y="690"/>
                <a:ext cx="879" cy="1222"/>
                <a:chOff x="879" y="690"/>
                <a:chExt cx="879" cy="1222"/>
              </a:xfrm>
            </p:grpSpPr>
            <p:sp>
              <p:nvSpPr>
                <p:cNvPr id="3077" name="Rectangle 5"/>
                <p:cNvSpPr>
                  <a:spLocks noChangeArrowheads="1"/>
                </p:cNvSpPr>
                <p:nvPr/>
              </p:nvSpPr>
              <p:spPr bwMode="auto">
                <a:xfrm>
                  <a:off x="922" y="690"/>
                  <a:ext cx="793" cy="1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sz="2400" b="1" i="1" dirty="0">
                      <a:cs typeface="Times New Roman" pitchFamily="18" charset="0"/>
                    </a:rPr>
                    <a:t>2</a:t>
                  </a:r>
                  <a:endParaRPr lang="en-US" sz="2400" i="1" dirty="0">
                    <a:cs typeface="Times New Roman" pitchFamily="18" charset="0"/>
                  </a:endParaRPr>
                </a:p>
                <a:p>
                  <a:pPr eaLnBrk="0" hangingPunct="0"/>
                  <a:r>
                    <a:rPr lang="en-US" sz="1200" b="1" dirty="0">
                      <a:cs typeface="Arial" charset="0"/>
                    </a:rPr>
                    <a:t>Generate list of project ideas</a:t>
                  </a:r>
                  <a:r>
                    <a:rPr lang="en-US" sz="1200" dirty="0">
                      <a:cs typeface="Arial" charset="0"/>
                    </a:rPr>
                    <a:t> (Brain-storming, call for suggestions, etc.)</a:t>
                  </a:r>
                  <a:endParaRPr lang="en-US" sz="1200" dirty="0">
                    <a:cs typeface="Times New Roman" pitchFamily="18" charset="0"/>
                  </a:endParaRPr>
                </a:p>
                <a:p>
                  <a:pPr eaLnBrk="0" hangingPunct="0"/>
                  <a:endParaRPr lang="en-US" sz="1200" dirty="0"/>
                </a:p>
              </p:txBody>
            </p:sp>
            <p:sp>
              <p:nvSpPr>
                <p:cNvPr id="3094" name="Rectangle 22"/>
                <p:cNvSpPr>
                  <a:spLocks noChangeArrowheads="1"/>
                </p:cNvSpPr>
                <p:nvPr/>
              </p:nvSpPr>
              <p:spPr bwMode="auto">
                <a:xfrm>
                  <a:off x="879" y="690"/>
                  <a:ext cx="879" cy="122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grpSp>
            <p:nvGrpSpPr>
              <p:cNvPr id="3097" name="Group 25"/>
              <p:cNvGrpSpPr>
                <a:grpSpLocks/>
              </p:cNvGrpSpPr>
              <p:nvPr/>
            </p:nvGrpSpPr>
            <p:grpSpPr bwMode="auto">
              <a:xfrm>
                <a:off x="1758" y="690"/>
                <a:ext cx="879" cy="1222"/>
                <a:chOff x="1758" y="690"/>
                <a:chExt cx="879" cy="1222"/>
              </a:xfrm>
            </p:grpSpPr>
            <p:sp>
              <p:nvSpPr>
                <p:cNvPr id="3078" name="Rectangle 6"/>
                <p:cNvSpPr>
                  <a:spLocks noChangeArrowheads="1"/>
                </p:cNvSpPr>
                <p:nvPr/>
              </p:nvSpPr>
              <p:spPr bwMode="auto">
                <a:xfrm>
                  <a:off x="1801" y="690"/>
                  <a:ext cx="793" cy="1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sz="2400" b="1" i="1" dirty="0">
                      <a:cs typeface="Times New Roman" pitchFamily="18" charset="0"/>
                    </a:rPr>
                    <a:t>3</a:t>
                  </a:r>
                  <a:endParaRPr lang="en-US" sz="2400" i="1" dirty="0">
                    <a:cs typeface="Times New Roman" pitchFamily="18" charset="0"/>
                  </a:endParaRPr>
                </a:p>
                <a:p>
                  <a:pPr eaLnBrk="0" hangingPunct="0"/>
                  <a:r>
                    <a:rPr lang="en-US" sz="1200" b="1" dirty="0">
                      <a:cs typeface="Arial" charset="0"/>
                    </a:rPr>
                    <a:t>Clarify</a:t>
                  </a:r>
                  <a:endParaRPr lang="en-US" sz="1200" dirty="0">
                    <a:cs typeface="Times New Roman" pitchFamily="18" charset="0"/>
                  </a:endParaRPr>
                </a:p>
                <a:p>
                  <a:pPr eaLnBrk="0" hangingPunct="0"/>
                  <a:endParaRPr lang="en-US" sz="1200" dirty="0"/>
                </a:p>
              </p:txBody>
            </p:sp>
            <p:sp>
              <p:nvSpPr>
                <p:cNvPr id="3096" name="Rectangle 24"/>
                <p:cNvSpPr>
                  <a:spLocks noChangeArrowheads="1"/>
                </p:cNvSpPr>
                <p:nvPr/>
              </p:nvSpPr>
              <p:spPr bwMode="auto">
                <a:xfrm>
                  <a:off x="1758" y="690"/>
                  <a:ext cx="879" cy="122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grpSp>
            <p:nvGrpSpPr>
              <p:cNvPr id="3099" name="Group 27"/>
              <p:cNvGrpSpPr>
                <a:grpSpLocks/>
              </p:cNvGrpSpPr>
              <p:nvPr/>
            </p:nvGrpSpPr>
            <p:grpSpPr bwMode="auto">
              <a:xfrm>
                <a:off x="2637" y="690"/>
                <a:ext cx="732" cy="1222"/>
                <a:chOff x="2637" y="690"/>
                <a:chExt cx="732" cy="1222"/>
              </a:xfrm>
            </p:grpSpPr>
            <p:sp>
              <p:nvSpPr>
                <p:cNvPr id="3079" name="Rectangle 7"/>
                <p:cNvSpPr>
                  <a:spLocks noChangeArrowheads="1"/>
                </p:cNvSpPr>
                <p:nvPr/>
              </p:nvSpPr>
              <p:spPr bwMode="auto">
                <a:xfrm>
                  <a:off x="2680" y="690"/>
                  <a:ext cx="646" cy="1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sz="2400" b="1" i="1" dirty="0">
                      <a:cs typeface="Times New Roman" pitchFamily="18" charset="0"/>
                    </a:rPr>
                    <a:t>4</a:t>
                  </a:r>
                  <a:endParaRPr lang="en-US" sz="2400" i="1" dirty="0">
                    <a:cs typeface="Times New Roman" pitchFamily="18" charset="0"/>
                  </a:endParaRPr>
                </a:p>
                <a:p>
                  <a:pPr eaLnBrk="0" hangingPunct="0"/>
                  <a:r>
                    <a:rPr lang="en-US" sz="1200" b="1" dirty="0">
                      <a:cs typeface="Arial" charset="0"/>
                    </a:rPr>
                    <a:t>List reduction</a:t>
                  </a:r>
                  <a:r>
                    <a:rPr lang="en-US" sz="1200" dirty="0">
                      <a:cs typeface="Arial" charset="0"/>
                    </a:rPr>
                    <a:t> (Apply a reality check)</a:t>
                  </a:r>
                  <a:endParaRPr lang="en-US" sz="1200" dirty="0">
                    <a:cs typeface="Times New Roman" pitchFamily="18" charset="0"/>
                  </a:endParaRPr>
                </a:p>
                <a:p>
                  <a:pPr eaLnBrk="0" hangingPunct="0"/>
                  <a:endParaRPr lang="en-US" sz="2400" dirty="0"/>
                </a:p>
              </p:txBody>
            </p:sp>
            <p:sp>
              <p:nvSpPr>
                <p:cNvPr id="3098" name="Rectangle 26"/>
                <p:cNvSpPr>
                  <a:spLocks noChangeArrowheads="1"/>
                </p:cNvSpPr>
                <p:nvPr/>
              </p:nvSpPr>
              <p:spPr bwMode="auto">
                <a:xfrm>
                  <a:off x="2637" y="690"/>
                  <a:ext cx="732" cy="122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grpSp>
            <p:nvGrpSpPr>
              <p:cNvPr id="3101" name="Group 29"/>
              <p:cNvGrpSpPr>
                <a:grpSpLocks/>
              </p:cNvGrpSpPr>
              <p:nvPr/>
            </p:nvGrpSpPr>
            <p:grpSpPr bwMode="auto">
              <a:xfrm>
                <a:off x="3369" y="690"/>
                <a:ext cx="879" cy="1222"/>
                <a:chOff x="3369" y="690"/>
                <a:chExt cx="879" cy="1222"/>
              </a:xfrm>
            </p:grpSpPr>
            <p:sp>
              <p:nvSpPr>
                <p:cNvPr id="3080" name="Rectangle 8"/>
                <p:cNvSpPr>
                  <a:spLocks noChangeArrowheads="1"/>
                </p:cNvSpPr>
                <p:nvPr/>
              </p:nvSpPr>
              <p:spPr bwMode="auto">
                <a:xfrm>
                  <a:off x="3412" y="690"/>
                  <a:ext cx="793" cy="1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sz="2400" b="1" i="1" dirty="0">
                      <a:cs typeface="Times New Roman" pitchFamily="18" charset="0"/>
                    </a:rPr>
                    <a:t>5</a:t>
                  </a:r>
                  <a:endParaRPr lang="en-US" sz="2400" i="1" dirty="0">
                    <a:cs typeface="Times New Roman" pitchFamily="18" charset="0"/>
                  </a:endParaRPr>
                </a:p>
                <a:p>
                  <a:pPr eaLnBrk="0" hangingPunct="0"/>
                  <a:r>
                    <a:rPr lang="en-US" sz="1100" b="1" dirty="0">
                      <a:cs typeface="Arial" charset="0"/>
                    </a:rPr>
                    <a:t>Prioritize</a:t>
                  </a:r>
                  <a:r>
                    <a:rPr lang="en-US" sz="1100" dirty="0">
                      <a:cs typeface="Arial" charset="0"/>
                    </a:rPr>
                    <a:t> (Relate to organization's mission and priorities)</a:t>
                  </a:r>
                  <a:endParaRPr lang="en-US" sz="1000" dirty="0">
                    <a:cs typeface="Times New Roman" pitchFamily="18" charset="0"/>
                  </a:endParaRPr>
                </a:p>
                <a:p>
                  <a:pPr eaLnBrk="0" hangingPunct="0"/>
                  <a:r>
                    <a:rPr lang="en-US" sz="1000" dirty="0">
                      <a:cs typeface="Times New Roman" pitchFamily="18" charset="0"/>
                    </a:rPr>
                    <a:t> </a:t>
                  </a:r>
                </a:p>
                <a:p>
                  <a:pPr eaLnBrk="0" hangingPunct="0"/>
                  <a:endParaRPr lang="en-US" sz="2400" dirty="0"/>
                </a:p>
              </p:txBody>
            </p:sp>
            <p:sp>
              <p:nvSpPr>
                <p:cNvPr id="3100" name="Rectangle 28"/>
                <p:cNvSpPr>
                  <a:spLocks noChangeArrowheads="1"/>
                </p:cNvSpPr>
                <p:nvPr/>
              </p:nvSpPr>
              <p:spPr bwMode="auto">
                <a:xfrm>
                  <a:off x="3369" y="690"/>
                  <a:ext cx="879" cy="122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grpSp>
            <p:nvGrpSpPr>
              <p:cNvPr id="3103" name="Group 31"/>
              <p:cNvGrpSpPr>
                <a:grpSpLocks/>
              </p:cNvGrpSpPr>
              <p:nvPr/>
            </p:nvGrpSpPr>
            <p:grpSpPr bwMode="auto">
              <a:xfrm>
                <a:off x="4248" y="690"/>
                <a:ext cx="879" cy="1222"/>
                <a:chOff x="4248" y="690"/>
                <a:chExt cx="879" cy="1222"/>
              </a:xfrm>
            </p:grpSpPr>
            <p:sp>
              <p:nvSpPr>
                <p:cNvPr id="3081" name="Rectangle 9"/>
                <p:cNvSpPr>
                  <a:spLocks noChangeArrowheads="1"/>
                </p:cNvSpPr>
                <p:nvPr/>
              </p:nvSpPr>
              <p:spPr bwMode="auto">
                <a:xfrm>
                  <a:off x="4291" y="690"/>
                  <a:ext cx="793" cy="1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sz="2400" i="1" dirty="0">
                      <a:cs typeface="Times New Roman" pitchFamily="18" charset="0"/>
                    </a:rPr>
                    <a:t>6</a:t>
                  </a:r>
                </a:p>
                <a:p>
                  <a:pPr eaLnBrk="0" hangingPunct="0"/>
                  <a:r>
                    <a:rPr lang="en-US" sz="1100" b="1" dirty="0">
                      <a:cs typeface="Arial" charset="0"/>
                    </a:rPr>
                    <a:t>Select only the</a:t>
                  </a:r>
                  <a:r>
                    <a:rPr lang="en-US" sz="1100" dirty="0">
                      <a:cs typeface="Arial" charset="0"/>
                    </a:rPr>
                    <a:t> </a:t>
                  </a:r>
                  <a:r>
                    <a:rPr lang="en-US" sz="1100" b="1" dirty="0">
                      <a:cs typeface="Arial" charset="0"/>
                    </a:rPr>
                    <a:t>number of projects that you can support well.</a:t>
                  </a:r>
                  <a:endParaRPr lang="en-US" sz="1000" dirty="0">
                    <a:cs typeface="Times New Roman" pitchFamily="18" charset="0"/>
                  </a:endParaRPr>
                </a:p>
                <a:p>
                  <a:pPr eaLnBrk="0" hangingPunct="0"/>
                  <a:r>
                    <a:rPr lang="en-US" sz="1000" dirty="0">
                      <a:cs typeface="Times New Roman" pitchFamily="18" charset="0"/>
                    </a:rPr>
                    <a:t> </a:t>
                  </a:r>
                </a:p>
                <a:p>
                  <a:pPr eaLnBrk="0" hangingPunct="0"/>
                  <a:endParaRPr lang="en-US" sz="2400" dirty="0"/>
                </a:p>
              </p:txBody>
            </p:sp>
            <p:sp>
              <p:nvSpPr>
                <p:cNvPr id="3102" name="Rectangle 30"/>
                <p:cNvSpPr>
                  <a:spLocks noChangeArrowheads="1"/>
                </p:cNvSpPr>
                <p:nvPr/>
              </p:nvSpPr>
              <p:spPr bwMode="auto">
                <a:xfrm>
                  <a:off x="4248" y="690"/>
                  <a:ext cx="879" cy="122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grpSp>
            <p:nvGrpSpPr>
              <p:cNvPr id="3105" name="Group 33"/>
              <p:cNvGrpSpPr>
                <a:grpSpLocks/>
              </p:cNvGrpSpPr>
              <p:nvPr/>
            </p:nvGrpSpPr>
            <p:grpSpPr bwMode="auto">
              <a:xfrm>
                <a:off x="5127" y="690"/>
                <a:ext cx="957" cy="2278"/>
                <a:chOff x="5127" y="690"/>
                <a:chExt cx="957" cy="2278"/>
              </a:xfrm>
            </p:grpSpPr>
            <p:sp>
              <p:nvSpPr>
                <p:cNvPr id="3082" name="Rectangle 10"/>
                <p:cNvSpPr>
                  <a:spLocks noChangeArrowheads="1"/>
                </p:cNvSpPr>
                <p:nvPr/>
              </p:nvSpPr>
              <p:spPr bwMode="auto">
                <a:xfrm>
                  <a:off x="5170" y="690"/>
                  <a:ext cx="871" cy="22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endParaRPr lang="en-US" sz="2400" dirty="0"/>
                </a:p>
              </p:txBody>
            </p:sp>
            <p:sp>
              <p:nvSpPr>
                <p:cNvPr id="3104" name="Rectangle 32"/>
                <p:cNvSpPr>
                  <a:spLocks noChangeArrowheads="1"/>
                </p:cNvSpPr>
                <p:nvPr/>
              </p:nvSpPr>
              <p:spPr bwMode="auto">
                <a:xfrm>
                  <a:off x="5127" y="690"/>
                  <a:ext cx="957" cy="2278"/>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grpSp>
            <p:nvGrpSpPr>
              <p:cNvPr id="3107" name="Group 35"/>
              <p:cNvGrpSpPr>
                <a:grpSpLocks/>
              </p:cNvGrpSpPr>
              <p:nvPr/>
            </p:nvGrpSpPr>
            <p:grpSpPr bwMode="auto">
              <a:xfrm>
                <a:off x="0" y="1912"/>
                <a:ext cx="5127" cy="500"/>
                <a:chOff x="0" y="1912"/>
                <a:chExt cx="5127" cy="500"/>
              </a:xfrm>
            </p:grpSpPr>
            <p:sp>
              <p:nvSpPr>
                <p:cNvPr id="3083" name="Rectangle 11"/>
                <p:cNvSpPr>
                  <a:spLocks noChangeArrowheads="1"/>
                </p:cNvSpPr>
                <p:nvPr/>
              </p:nvSpPr>
              <p:spPr bwMode="auto">
                <a:xfrm>
                  <a:off x="43" y="1912"/>
                  <a:ext cx="5041" cy="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sz="1100" dirty="0">
                      <a:latin typeface="Arial" charset="0"/>
                      <a:cs typeface="Arial" charset="0"/>
                    </a:rPr>
                    <a:t> </a:t>
                  </a:r>
                  <a:endParaRPr lang="en-US" sz="1000" dirty="0">
                    <a:cs typeface="Times New Roman" pitchFamily="18" charset="0"/>
                  </a:endParaRPr>
                </a:p>
                <a:p>
                  <a:pPr eaLnBrk="0" hangingPunct="0"/>
                  <a:r>
                    <a:rPr lang="en-US" sz="1400" b="1" dirty="0">
                      <a:cs typeface="Arial" charset="0"/>
                    </a:rPr>
                    <a:t> NOTE:</a:t>
                  </a:r>
                  <a:r>
                    <a:rPr lang="en-US" sz="1400" dirty="0">
                      <a:cs typeface="Arial" charset="0"/>
                    </a:rPr>
                    <a:t>  </a:t>
                  </a:r>
                  <a:r>
                    <a:rPr lang="en-US" sz="1600" b="1" dirty="0">
                      <a:cs typeface="Arial" charset="0"/>
                    </a:rPr>
                    <a:t>Define the team members role </a:t>
                  </a:r>
                  <a:r>
                    <a:rPr lang="en-US" sz="1600" b="1" i="1" dirty="0">
                      <a:cs typeface="Arial" charset="0"/>
                    </a:rPr>
                    <a:t>after</a:t>
                  </a:r>
                  <a:r>
                    <a:rPr lang="en-US" sz="1600" b="1" dirty="0">
                      <a:cs typeface="Arial" charset="0"/>
                    </a:rPr>
                    <a:t> selecting the project.</a:t>
                  </a:r>
                  <a:endParaRPr lang="en-US" sz="1600" b="1" dirty="0">
                    <a:cs typeface="Times New Roman" pitchFamily="18" charset="0"/>
                  </a:endParaRPr>
                </a:p>
                <a:p>
                  <a:pPr eaLnBrk="0" hangingPunct="0"/>
                  <a:endParaRPr lang="en-US" sz="1600" b="1" dirty="0"/>
                </a:p>
              </p:txBody>
            </p:sp>
            <p:sp>
              <p:nvSpPr>
                <p:cNvPr id="3106" name="Rectangle 34"/>
                <p:cNvSpPr>
                  <a:spLocks noChangeArrowheads="1"/>
                </p:cNvSpPr>
                <p:nvPr/>
              </p:nvSpPr>
              <p:spPr bwMode="auto">
                <a:xfrm>
                  <a:off x="0" y="1912"/>
                  <a:ext cx="5127" cy="500"/>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grpSp>
            <p:nvGrpSpPr>
              <p:cNvPr id="3109" name="Group 37"/>
              <p:cNvGrpSpPr>
                <a:grpSpLocks/>
              </p:cNvGrpSpPr>
              <p:nvPr/>
            </p:nvGrpSpPr>
            <p:grpSpPr bwMode="auto">
              <a:xfrm>
                <a:off x="0" y="2412"/>
                <a:ext cx="5127" cy="556"/>
                <a:chOff x="0" y="2412"/>
                <a:chExt cx="5127" cy="556"/>
              </a:xfrm>
            </p:grpSpPr>
            <p:sp>
              <p:nvSpPr>
                <p:cNvPr id="3084" name="Rectangle 12"/>
                <p:cNvSpPr>
                  <a:spLocks noChangeArrowheads="1"/>
                </p:cNvSpPr>
                <p:nvPr/>
              </p:nvSpPr>
              <p:spPr bwMode="auto">
                <a:xfrm>
                  <a:off x="43" y="2412"/>
                  <a:ext cx="5041" cy="5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sz="1400" dirty="0">
                      <a:latin typeface="Arial" charset="0"/>
                      <a:cs typeface="Arial" charset="0"/>
                    </a:rPr>
                    <a:t> </a:t>
                  </a:r>
                  <a:endParaRPr lang="en-US" sz="1000" dirty="0">
                    <a:cs typeface="Times New Roman" pitchFamily="18" charset="0"/>
                  </a:endParaRPr>
                </a:p>
                <a:p>
                  <a:pPr eaLnBrk="0" hangingPunct="0"/>
                  <a:r>
                    <a:rPr lang="en-US" sz="1400" b="1" dirty="0">
                      <a:latin typeface="Arial" charset="0"/>
                      <a:cs typeface="Arial" charset="0"/>
                    </a:rPr>
                    <a:t> “</a:t>
                  </a:r>
                  <a:r>
                    <a:rPr lang="en-US" sz="1400" b="1" dirty="0">
                      <a:cs typeface="Arial" charset="0"/>
                    </a:rPr>
                    <a:t>Project Selection Criteria "Pitfalls"</a:t>
                  </a:r>
                  <a:endParaRPr lang="en-US" sz="1400" dirty="0">
                    <a:cs typeface="Times New Roman" pitchFamily="18" charset="0"/>
                  </a:endParaRPr>
                </a:p>
                <a:p>
                  <a:pPr eaLnBrk="0" hangingPunct="0"/>
                  <a:endParaRPr lang="en-US" sz="1400" dirty="0"/>
                </a:p>
              </p:txBody>
            </p:sp>
            <p:sp>
              <p:nvSpPr>
                <p:cNvPr id="3108" name="Rectangle 36"/>
                <p:cNvSpPr>
                  <a:spLocks noChangeArrowheads="1"/>
                </p:cNvSpPr>
                <p:nvPr/>
              </p:nvSpPr>
              <p:spPr bwMode="auto">
                <a:xfrm>
                  <a:off x="0" y="2412"/>
                  <a:ext cx="5127" cy="556"/>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grpSp>
            <p:nvGrpSpPr>
              <p:cNvPr id="3111" name="Group 39"/>
              <p:cNvGrpSpPr>
                <a:grpSpLocks/>
              </p:cNvGrpSpPr>
              <p:nvPr/>
            </p:nvGrpSpPr>
            <p:grpSpPr bwMode="auto">
              <a:xfrm>
                <a:off x="0" y="2968"/>
                <a:ext cx="6084" cy="702"/>
                <a:chOff x="0" y="2968"/>
                <a:chExt cx="6084" cy="702"/>
              </a:xfrm>
            </p:grpSpPr>
            <p:sp>
              <p:nvSpPr>
                <p:cNvPr id="3085" name="Rectangle 13"/>
                <p:cNvSpPr>
                  <a:spLocks noChangeArrowheads="1"/>
                </p:cNvSpPr>
                <p:nvPr/>
              </p:nvSpPr>
              <p:spPr bwMode="auto">
                <a:xfrm>
                  <a:off x="43" y="2968"/>
                  <a:ext cx="5998" cy="7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sz="1200" dirty="0">
                      <a:cs typeface="Arial" charset="0"/>
                    </a:rPr>
                    <a:t> </a:t>
                  </a:r>
                  <a:endParaRPr lang="en-US" sz="1200" dirty="0">
                    <a:cs typeface="Times New Roman" pitchFamily="18" charset="0"/>
                  </a:endParaRPr>
                </a:p>
                <a:p>
                  <a:pPr eaLnBrk="0" hangingPunct="0"/>
                  <a:r>
                    <a:rPr lang="en-US" sz="1400" b="1" dirty="0">
                      <a:cs typeface="Arial" charset="0"/>
                    </a:rPr>
                    <a:t>  There is often the urge to take on too much.  Remember that every good project requires focus - focus requires a   </a:t>
                  </a:r>
                </a:p>
                <a:p>
                  <a:pPr eaLnBrk="0" hangingPunct="0"/>
                  <a:r>
                    <a:rPr lang="en-US" sz="1400" b="1" dirty="0">
                      <a:cs typeface="Arial" charset="0"/>
                    </a:rPr>
                    <a:t>   fairly narrow definition of   what the team is meant to accomplish.  Therefore, don't:</a:t>
                  </a:r>
                  <a:endParaRPr lang="en-US" sz="1400" b="1" dirty="0">
                    <a:cs typeface="Times New Roman" pitchFamily="18" charset="0"/>
                  </a:endParaRPr>
                </a:p>
                <a:p>
                  <a:pPr eaLnBrk="0" hangingPunct="0"/>
                  <a:r>
                    <a:rPr lang="en-US" sz="1000" dirty="0">
                      <a:cs typeface="Times New Roman" pitchFamily="18" charset="0"/>
                    </a:rPr>
                    <a:t> </a:t>
                  </a:r>
                </a:p>
                <a:p>
                  <a:pPr eaLnBrk="0" hangingPunct="0"/>
                  <a:endParaRPr lang="en-US" sz="2400" dirty="0"/>
                </a:p>
              </p:txBody>
            </p:sp>
            <p:sp>
              <p:nvSpPr>
                <p:cNvPr id="3110" name="Rectangle 38"/>
                <p:cNvSpPr>
                  <a:spLocks noChangeArrowheads="1"/>
                </p:cNvSpPr>
                <p:nvPr/>
              </p:nvSpPr>
              <p:spPr bwMode="auto">
                <a:xfrm>
                  <a:off x="0" y="2968"/>
                  <a:ext cx="6084" cy="70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grpSp>
            <p:nvGrpSpPr>
              <p:cNvPr id="3113" name="Group 41"/>
              <p:cNvGrpSpPr>
                <a:grpSpLocks/>
              </p:cNvGrpSpPr>
              <p:nvPr/>
            </p:nvGrpSpPr>
            <p:grpSpPr bwMode="auto">
              <a:xfrm>
                <a:off x="0" y="3670"/>
                <a:ext cx="3003" cy="1242"/>
                <a:chOff x="0" y="3670"/>
                <a:chExt cx="3003" cy="1242"/>
              </a:xfrm>
            </p:grpSpPr>
            <p:sp>
              <p:nvSpPr>
                <p:cNvPr id="3086" name="Rectangle 14"/>
                <p:cNvSpPr>
                  <a:spLocks noChangeArrowheads="1"/>
                </p:cNvSpPr>
                <p:nvPr/>
              </p:nvSpPr>
              <p:spPr bwMode="auto">
                <a:xfrm>
                  <a:off x="43" y="3670"/>
                  <a:ext cx="2917" cy="1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115888" indent="-115888"/>
                  <a:r>
                    <a:rPr lang="en-US" sz="1100" dirty="0">
                      <a:latin typeface="Arial" charset="0"/>
                      <a:cs typeface="Arial" charset="0"/>
                    </a:rPr>
                    <a:t> </a:t>
                  </a:r>
                  <a:endParaRPr lang="en-US" sz="1000" dirty="0">
                    <a:cs typeface="Times New Roman" pitchFamily="18" charset="0"/>
                  </a:endParaRPr>
                </a:p>
                <a:p>
                  <a:pPr marL="115888" indent="-115888" eaLnBrk="0" hangingPunct="0"/>
                  <a:r>
                    <a:rPr lang="en-US" sz="1100" dirty="0">
                      <a:cs typeface="Times New Roman" pitchFamily="18" charset="0"/>
                    </a:rPr>
                    <a:t>¨</a:t>
                  </a:r>
                  <a:r>
                    <a:rPr lang="en-US" sz="700" dirty="0">
                      <a:cs typeface="Times New Roman" pitchFamily="18" charset="0"/>
                    </a:rPr>
                    <a:t>   </a:t>
                  </a:r>
                  <a:r>
                    <a:rPr lang="en-US" sz="700" b="1" dirty="0">
                      <a:cs typeface="Times New Roman" pitchFamily="18" charset="0"/>
                    </a:rPr>
                    <a:t>  </a:t>
                  </a:r>
                  <a:r>
                    <a:rPr lang="en-US" sz="1100" b="1" dirty="0">
                      <a:cs typeface="Arial" charset="0"/>
                    </a:rPr>
                    <a:t>Tackle morale, communication or something equally as massive.</a:t>
                  </a:r>
                  <a:endParaRPr lang="en-US" sz="1000" b="1" dirty="0">
                    <a:cs typeface="Times New Roman" pitchFamily="18" charset="0"/>
                  </a:endParaRPr>
                </a:p>
                <a:p>
                  <a:pPr marL="115888" indent="-115888" eaLnBrk="0" hangingPunct="0"/>
                  <a:r>
                    <a:rPr lang="en-US" sz="1100" b="1" dirty="0">
                      <a:cs typeface="Times New Roman" pitchFamily="18" charset="0"/>
                    </a:rPr>
                    <a:t>¨</a:t>
                  </a:r>
                  <a:r>
                    <a:rPr lang="en-US" sz="700" b="1" dirty="0">
                      <a:cs typeface="Times New Roman" pitchFamily="18" charset="0"/>
                    </a:rPr>
                    <a:t>      </a:t>
                  </a:r>
                  <a:r>
                    <a:rPr lang="en-US" sz="1100" b="1" dirty="0">
                      <a:cs typeface="Arial" charset="0"/>
                    </a:rPr>
                    <a:t>Pick pet peeves.</a:t>
                  </a:r>
                  <a:endParaRPr lang="en-US" sz="1000" b="1" dirty="0">
                    <a:cs typeface="Times New Roman" pitchFamily="18" charset="0"/>
                  </a:endParaRPr>
                </a:p>
                <a:p>
                  <a:pPr marL="115888" indent="-115888" eaLnBrk="0" hangingPunct="0"/>
                  <a:r>
                    <a:rPr lang="en-US" sz="1100" b="1" dirty="0">
                      <a:cs typeface="Times New Roman" pitchFamily="18" charset="0"/>
                    </a:rPr>
                    <a:t>¨</a:t>
                  </a:r>
                  <a:r>
                    <a:rPr lang="en-US" sz="700" b="1" dirty="0">
                      <a:cs typeface="Times New Roman" pitchFamily="18" charset="0"/>
                    </a:rPr>
                    <a:t>      </a:t>
                  </a:r>
                  <a:r>
                    <a:rPr lang="en-US" sz="1100" b="1" dirty="0">
                      <a:cs typeface="Arial" charset="0"/>
                    </a:rPr>
                    <a:t>Pick preconceived solutions for the team to implement.</a:t>
                  </a:r>
                  <a:endParaRPr lang="en-US" sz="1000" b="1" dirty="0">
                    <a:cs typeface="Times New Roman" pitchFamily="18" charset="0"/>
                  </a:endParaRPr>
                </a:p>
                <a:p>
                  <a:pPr marL="115888" indent="-115888" eaLnBrk="0" hangingPunct="0"/>
                  <a:r>
                    <a:rPr lang="en-US" sz="1100" b="1" dirty="0">
                      <a:cs typeface="Times New Roman" pitchFamily="18" charset="0"/>
                    </a:rPr>
                    <a:t>¨</a:t>
                  </a:r>
                  <a:r>
                    <a:rPr lang="en-US" sz="700" b="1" dirty="0">
                      <a:cs typeface="Times New Roman" pitchFamily="18" charset="0"/>
                    </a:rPr>
                    <a:t>      </a:t>
                  </a:r>
                  <a:r>
                    <a:rPr lang="en-US" sz="1100" b="1" dirty="0">
                      <a:cs typeface="Arial" charset="0"/>
                    </a:rPr>
                    <a:t>Pick a process so small or trivial that it doesn't matter to anyone if   </a:t>
                  </a:r>
                </a:p>
                <a:p>
                  <a:pPr marL="115888" indent="-115888" eaLnBrk="0" hangingPunct="0"/>
                  <a:r>
                    <a:rPr lang="en-US" sz="1100" b="1" dirty="0">
                      <a:cs typeface="Arial" charset="0"/>
                    </a:rPr>
                    <a:t>      it's  improved or not.</a:t>
                  </a:r>
                  <a:endParaRPr lang="en-US" sz="1000" b="1" dirty="0">
                    <a:cs typeface="Times New Roman" pitchFamily="18" charset="0"/>
                  </a:endParaRPr>
                </a:p>
                <a:p>
                  <a:pPr marL="115888" indent="-115888" eaLnBrk="0" hangingPunct="0"/>
                  <a:r>
                    <a:rPr lang="en-US" sz="1100" b="1" dirty="0">
                      <a:cs typeface="Times New Roman" pitchFamily="18" charset="0"/>
                    </a:rPr>
                    <a:t>¨</a:t>
                  </a:r>
                  <a:r>
                    <a:rPr lang="en-US" sz="700" b="1" dirty="0">
                      <a:cs typeface="Times New Roman" pitchFamily="18" charset="0"/>
                    </a:rPr>
                    <a:t>     </a:t>
                  </a:r>
                  <a:r>
                    <a:rPr lang="en-US" sz="1100" b="1" dirty="0">
                      <a:cs typeface="Arial" charset="0"/>
                    </a:rPr>
                    <a:t>Try to solve other people's problems.  (It's surprising that they </a:t>
                  </a:r>
                </a:p>
                <a:p>
                  <a:pPr marL="115888" indent="-115888" eaLnBrk="0" hangingPunct="0"/>
                  <a:r>
                    <a:rPr lang="en-US" sz="1100" b="1" dirty="0">
                      <a:cs typeface="Arial" charset="0"/>
                    </a:rPr>
                    <a:t>     don't  fully appreciate your good intentions.)</a:t>
                  </a:r>
                  <a:endParaRPr lang="en-US" sz="1000" b="1" dirty="0">
                    <a:cs typeface="Times New Roman" pitchFamily="18" charset="0"/>
                  </a:endParaRPr>
                </a:p>
                <a:p>
                  <a:pPr marL="115888" indent="-115888" eaLnBrk="0" hangingPunct="0"/>
                  <a:r>
                    <a:rPr lang="en-US" sz="1000" b="1" dirty="0">
                      <a:cs typeface="Times New Roman" pitchFamily="18" charset="0"/>
                    </a:rPr>
                    <a:t> </a:t>
                  </a:r>
                </a:p>
                <a:p>
                  <a:pPr marL="115888" indent="-115888" eaLnBrk="0" hangingPunct="0"/>
                  <a:endParaRPr lang="en-US" sz="2400" b="1" dirty="0"/>
                </a:p>
              </p:txBody>
            </p:sp>
            <p:sp>
              <p:nvSpPr>
                <p:cNvPr id="3112" name="Rectangle 40"/>
                <p:cNvSpPr>
                  <a:spLocks noChangeArrowheads="1"/>
                </p:cNvSpPr>
                <p:nvPr/>
              </p:nvSpPr>
              <p:spPr bwMode="auto">
                <a:xfrm>
                  <a:off x="0" y="3670"/>
                  <a:ext cx="3003" cy="124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grpSp>
            <p:nvGrpSpPr>
              <p:cNvPr id="3115" name="Group 43"/>
              <p:cNvGrpSpPr>
                <a:grpSpLocks/>
              </p:cNvGrpSpPr>
              <p:nvPr/>
            </p:nvGrpSpPr>
            <p:grpSpPr bwMode="auto">
              <a:xfrm>
                <a:off x="3003" y="3670"/>
                <a:ext cx="3081" cy="1242"/>
                <a:chOff x="3003" y="3670"/>
                <a:chExt cx="3081" cy="1242"/>
              </a:xfrm>
            </p:grpSpPr>
            <p:sp>
              <p:nvSpPr>
                <p:cNvPr id="3087" name="Rectangle 15"/>
                <p:cNvSpPr>
                  <a:spLocks noChangeArrowheads="1"/>
                </p:cNvSpPr>
                <p:nvPr/>
              </p:nvSpPr>
              <p:spPr bwMode="auto">
                <a:xfrm>
                  <a:off x="3046" y="3670"/>
                  <a:ext cx="2995" cy="1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115888" indent="-115888"/>
                  <a:r>
                    <a:rPr lang="en-US" sz="1000" dirty="0">
                      <a:cs typeface="Arial" charset="0"/>
                    </a:rPr>
                    <a:t> </a:t>
                  </a:r>
                  <a:endParaRPr lang="en-US" sz="1000" dirty="0">
                    <a:cs typeface="Times New Roman" pitchFamily="18" charset="0"/>
                  </a:endParaRPr>
                </a:p>
                <a:p>
                  <a:pPr marL="115888" indent="-115888" eaLnBrk="0" hangingPunct="0"/>
                  <a:r>
                    <a:rPr lang="en-US" sz="1000" b="1" dirty="0">
                      <a:cs typeface="Times New Roman" pitchFamily="18" charset="0"/>
                    </a:rPr>
                    <a:t>¨      </a:t>
                  </a:r>
                  <a:r>
                    <a:rPr lang="en-US" sz="1000" b="1" dirty="0">
                      <a:cs typeface="Arial" charset="0"/>
                    </a:rPr>
                    <a:t>Tamper with your boss' policy decisions</a:t>
                  </a:r>
                  <a:endParaRPr lang="en-US" sz="1000" b="1" dirty="0">
                    <a:cs typeface="Times New Roman" pitchFamily="18" charset="0"/>
                  </a:endParaRPr>
                </a:p>
                <a:p>
                  <a:pPr marL="115888" indent="-115888" eaLnBrk="0" hangingPunct="0"/>
                  <a:r>
                    <a:rPr lang="en-US" sz="1000" b="1" dirty="0">
                      <a:cs typeface="Times New Roman" pitchFamily="18" charset="0"/>
                    </a:rPr>
                    <a:t>¨      </a:t>
                  </a:r>
                  <a:r>
                    <a:rPr lang="en-US" sz="1000" b="1" dirty="0">
                      <a:cs typeface="Arial" charset="0"/>
                    </a:rPr>
                    <a:t>Select anything without considering the agency's vision and mission.</a:t>
                  </a:r>
                  <a:endParaRPr lang="en-US" sz="1000" b="1" dirty="0">
                    <a:cs typeface="Times New Roman" pitchFamily="18" charset="0"/>
                  </a:endParaRPr>
                </a:p>
                <a:p>
                  <a:pPr marL="115888" indent="-115888" eaLnBrk="0" hangingPunct="0"/>
                  <a:r>
                    <a:rPr lang="en-US" sz="1000" b="1" dirty="0">
                      <a:cs typeface="Times New Roman" pitchFamily="18" charset="0"/>
                    </a:rPr>
                    <a:t>¨      </a:t>
                  </a:r>
                  <a:r>
                    <a:rPr lang="en-US" sz="1000" b="1" dirty="0">
                      <a:cs typeface="Arial" charset="0"/>
                    </a:rPr>
                    <a:t>Select something where you are the primary customer.</a:t>
                  </a:r>
                  <a:endParaRPr lang="en-US" sz="1000" b="1" dirty="0">
                    <a:cs typeface="Times New Roman" pitchFamily="18" charset="0"/>
                  </a:endParaRPr>
                </a:p>
                <a:p>
                  <a:pPr marL="115888" indent="-115888" eaLnBrk="0" hangingPunct="0"/>
                  <a:r>
                    <a:rPr lang="en-US" sz="1000" b="1" dirty="0">
                      <a:cs typeface="Times New Roman" pitchFamily="18" charset="0"/>
                    </a:rPr>
                    <a:t>¨      </a:t>
                  </a:r>
                  <a:r>
                    <a:rPr lang="en-US" sz="1000" b="1" dirty="0">
                      <a:cs typeface="Arial" charset="0"/>
                    </a:rPr>
                    <a:t>Settle on anything without talking to an experienced team member</a:t>
                  </a:r>
                  <a:endParaRPr lang="en-US" sz="1000" b="1" dirty="0">
                    <a:cs typeface="Times New Roman" pitchFamily="18" charset="0"/>
                  </a:endParaRPr>
                </a:p>
                <a:p>
                  <a:pPr marL="115888" indent="-115888" eaLnBrk="0" hangingPunct="0"/>
                  <a:r>
                    <a:rPr lang="en-US" sz="1000" b="1" dirty="0">
                      <a:cs typeface="Times New Roman" pitchFamily="18" charset="0"/>
                    </a:rPr>
                    <a:t>¨     </a:t>
                  </a:r>
                  <a:r>
                    <a:rPr lang="en-US" sz="1000" b="1" dirty="0">
                      <a:cs typeface="Arial" charset="0"/>
                    </a:rPr>
                    <a:t>Tamper with a collection bargaining issue.  (Salaries, grievances, benefits)</a:t>
                  </a:r>
                  <a:endParaRPr lang="en-US" sz="1000" b="1" dirty="0">
                    <a:cs typeface="Times New Roman" pitchFamily="18" charset="0"/>
                  </a:endParaRPr>
                </a:p>
                <a:p>
                  <a:pPr marL="115888" indent="-115888" eaLnBrk="0" hangingPunct="0"/>
                  <a:endParaRPr lang="en-US" sz="1000" dirty="0"/>
                </a:p>
              </p:txBody>
            </p:sp>
            <p:sp>
              <p:nvSpPr>
                <p:cNvPr id="3114" name="Rectangle 42"/>
                <p:cNvSpPr>
                  <a:spLocks noChangeArrowheads="1"/>
                </p:cNvSpPr>
                <p:nvPr/>
              </p:nvSpPr>
              <p:spPr bwMode="auto">
                <a:xfrm>
                  <a:off x="3003" y="3670"/>
                  <a:ext cx="3081" cy="124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grpSp>
        <p:sp>
          <p:nvSpPr>
            <p:cNvPr id="3117" name="Rectangle 45"/>
            <p:cNvSpPr>
              <a:spLocks noChangeArrowheads="1"/>
            </p:cNvSpPr>
            <p:nvPr/>
          </p:nvSpPr>
          <p:spPr bwMode="auto">
            <a:xfrm>
              <a:off x="-3" y="-3"/>
              <a:ext cx="6090" cy="4918"/>
            </a:xfrm>
            <a:prstGeom prst="rect">
              <a:avLst/>
            </a:prstGeom>
            <a:noFill/>
            <a:ln w="11112">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pic>
        <p:nvPicPr>
          <p:cNvPr id="50" name="Picture 204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40038" y="1066800"/>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5221764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3"/>
          <p:cNvSpPr>
            <a:spLocks noGrp="1"/>
          </p:cNvSpPr>
          <p:nvPr>
            <p:ph type="sldNum" sz="quarter" idx="12"/>
          </p:nvPr>
        </p:nvSpPr>
        <p:spPr/>
        <p:txBody>
          <a:bodyPr/>
          <a:lstStyle/>
          <a:p>
            <a:fld id="{3F186F5A-D3D3-42F2-ABE8-0573E23628AD}" type="slidenum">
              <a:rPr lang="en-US"/>
              <a:pPr/>
              <a:t>44</a:t>
            </a:fld>
            <a:endParaRPr lang="en-US" dirty="0"/>
          </a:p>
        </p:txBody>
      </p:sp>
      <p:sp>
        <p:nvSpPr>
          <p:cNvPr id="7170" name="Text Box 2"/>
          <p:cNvSpPr txBox="1">
            <a:spLocks noChangeArrowheads="1"/>
          </p:cNvSpPr>
          <p:nvPr/>
        </p:nvSpPr>
        <p:spPr bwMode="auto">
          <a:xfrm>
            <a:off x="533400" y="228600"/>
            <a:ext cx="2209800" cy="29854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4400" b="1" i="1" dirty="0">
                <a:cs typeface="Times New Roman" pitchFamily="18" charset="0"/>
              </a:rPr>
              <a:t>1</a:t>
            </a:r>
          </a:p>
          <a:p>
            <a:pPr eaLnBrk="0" hangingPunct="0"/>
            <a:r>
              <a:rPr lang="en-US" sz="3600" dirty="0">
                <a:latin typeface="Times New Roman" panose="02020603050405020304" pitchFamily="18" charset="0"/>
                <a:cs typeface="Times New Roman" panose="02020603050405020304" pitchFamily="18" charset="0"/>
              </a:rPr>
              <a:t>Agree on criteria for project selection</a:t>
            </a:r>
          </a:p>
        </p:txBody>
      </p:sp>
      <p:sp>
        <p:nvSpPr>
          <p:cNvPr id="7172" name="Text Box 4"/>
          <p:cNvSpPr txBox="1">
            <a:spLocks noChangeArrowheads="1"/>
          </p:cNvSpPr>
          <p:nvPr/>
        </p:nvSpPr>
        <p:spPr bwMode="auto">
          <a:xfrm>
            <a:off x="2819400" y="990600"/>
            <a:ext cx="5410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US" sz="2400" dirty="0"/>
          </a:p>
        </p:txBody>
      </p:sp>
      <p:pic>
        <p:nvPicPr>
          <p:cNvPr id="7218" name="Picture 50" descr="Pro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4114800"/>
            <a:ext cx="2595563" cy="2233613"/>
          </a:xfrm>
          <a:prstGeom prst="rect">
            <a:avLst/>
          </a:prstGeom>
          <a:noFill/>
          <a:extLst>
            <a:ext uri="{909E8E84-426E-40DD-AFC4-6F175D3DCCD1}">
              <a14:hiddenFill xmlns:a14="http://schemas.microsoft.com/office/drawing/2010/main">
                <a:solidFill>
                  <a:srgbClr val="FFFFFF"/>
                </a:solidFill>
              </a14:hiddenFill>
            </a:ext>
          </a:extLst>
        </p:spPr>
      </p:pic>
      <p:sp>
        <p:nvSpPr>
          <p:cNvPr id="7219" name="Text Box 51"/>
          <p:cNvSpPr txBox="1">
            <a:spLocks noChangeArrowheads="1"/>
          </p:cNvSpPr>
          <p:nvPr/>
        </p:nvSpPr>
        <p:spPr bwMode="auto">
          <a:xfrm>
            <a:off x="2976563" y="328627"/>
            <a:ext cx="5936431" cy="59554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lvl="1">
              <a:spcBef>
                <a:spcPct val="50000"/>
              </a:spcBef>
            </a:pPr>
            <a:r>
              <a:rPr lang="en-US" sz="2600" dirty="0">
                <a:solidFill>
                  <a:srgbClr val="FF00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The project should improve or add value through </a:t>
            </a:r>
            <a:r>
              <a:rPr lang="en-US" sz="2600" u="sng" dirty="0">
                <a:solidFill>
                  <a:srgbClr val="FF00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deliberate</a:t>
            </a:r>
            <a:r>
              <a:rPr lang="en-US" sz="2600" dirty="0">
                <a:solidFill>
                  <a:srgbClr val="FF00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sz="2600" u="sng" dirty="0">
                <a:solidFill>
                  <a:srgbClr val="FF00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organizational changes</a:t>
            </a:r>
            <a:r>
              <a:rPr lang="en-US" sz="2600" dirty="0">
                <a:solidFill>
                  <a:srgbClr val="FF00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such </a:t>
            </a:r>
            <a:r>
              <a:rPr lang="en-US" sz="2600" dirty="0" smtClean="0">
                <a:solidFill>
                  <a:srgbClr val="FF00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as:</a:t>
            </a:r>
          </a:p>
          <a:p>
            <a:pPr marL="914400" lvl="1" indent="-231775">
              <a:spcBef>
                <a:spcPct val="50000"/>
              </a:spcBef>
              <a:buFont typeface="Arial" panose="020B0604020202020204" pitchFamily="34" charset="0"/>
              <a:buChar char="•"/>
            </a:pPr>
            <a:r>
              <a:rPr lang="en-US" sz="2400" dirty="0">
                <a:solidFill>
                  <a:srgbClr val="FF00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A</a:t>
            </a:r>
            <a:r>
              <a:rPr lang="en-US" sz="2400" dirty="0" smtClean="0">
                <a:solidFill>
                  <a:srgbClr val="FF00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dded processes</a:t>
            </a:r>
          </a:p>
          <a:p>
            <a:pPr marL="914400" lvl="1" indent="-231775">
              <a:spcBef>
                <a:spcPct val="50000"/>
              </a:spcBef>
              <a:buFont typeface="Arial" panose="020B0604020202020204" pitchFamily="34" charset="0"/>
              <a:buChar char="•"/>
            </a:pPr>
            <a:r>
              <a:rPr lang="en-US" sz="2400" dirty="0">
                <a:solidFill>
                  <a:srgbClr val="FF00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I</a:t>
            </a:r>
            <a:r>
              <a:rPr lang="en-US" sz="2400" dirty="0" smtClean="0">
                <a:solidFill>
                  <a:srgbClr val="FF00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ncreases </a:t>
            </a:r>
            <a:r>
              <a:rPr lang="en-US" sz="2400" dirty="0">
                <a:solidFill>
                  <a:srgbClr val="FF00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in </a:t>
            </a:r>
            <a:r>
              <a:rPr lang="en-US" sz="2400" dirty="0" smtClean="0">
                <a:solidFill>
                  <a:srgbClr val="FF00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efficiency </a:t>
            </a:r>
          </a:p>
          <a:p>
            <a:pPr marL="914400" lvl="1" indent="-231775">
              <a:spcBef>
                <a:spcPct val="50000"/>
              </a:spcBef>
              <a:buFont typeface="Arial" panose="020B0604020202020204" pitchFamily="34" charset="0"/>
              <a:buChar char="•"/>
            </a:pPr>
            <a:r>
              <a:rPr lang="en-US" sz="2400" dirty="0" smtClean="0">
                <a:solidFill>
                  <a:srgbClr val="FF00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lowering </a:t>
            </a:r>
            <a:r>
              <a:rPr lang="en-US" sz="2400" dirty="0">
                <a:solidFill>
                  <a:srgbClr val="FF00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cost, </a:t>
            </a:r>
            <a:endParaRPr lang="en-US" sz="2400" dirty="0" smtClean="0">
              <a:solidFill>
                <a:srgbClr val="FF0000"/>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a:p>
            <a:pPr marL="914400" lvl="1" indent="-231775">
              <a:spcBef>
                <a:spcPct val="50000"/>
              </a:spcBef>
              <a:buFont typeface="Arial" panose="020B0604020202020204" pitchFamily="34" charset="0"/>
              <a:buChar char="•"/>
            </a:pPr>
            <a:r>
              <a:rPr lang="en-US" sz="2400" dirty="0">
                <a:solidFill>
                  <a:srgbClr val="FF00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H</a:t>
            </a:r>
            <a:r>
              <a:rPr lang="en-US" sz="2400" dirty="0" smtClean="0">
                <a:solidFill>
                  <a:srgbClr val="FF00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umanizing </a:t>
            </a:r>
            <a:r>
              <a:rPr lang="en-US" sz="2400" dirty="0">
                <a:solidFill>
                  <a:srgbClr val="FF00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customer/ employee/student communication/services, </a:t>
            </a:r>
            <a:endParaRPr lang="en-US" sz="2400" dirty="0" smtClean="0">
              <a:solidFill>
                <a:srgbClr val="FF0000"/>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a:p>
            <a:pPr marL="914400" lvl="1" indent="-231775">
              <a:spcBef>
                <a:spcPct val="50000"/>
              </a:spcBef>
              <a:buFont typeface="Arial" panose="020B0604020202020204" pitchFamily="34" charset="0"/>
              <a:buChar char="•"/>
            </a:pPr>
            <a:r>
              <a:rPr lang="en-US" sz="2400" dirty="0">
                <a:solidFill>
                  <a:srgbClr val="FF00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E</a:t>
            </a:r>
            <a:r>
              <a:rPr lang="en-US" sz="2400" dirty="0" smtClean="0">
                <a:solidFill>
                  <a:srgbClr val="FF00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limination </a:t>
            </a:r>
            <a:r>
              <a:rPr lang="en-US" sz="2400" dirty="0">
                <a:solidFill>
                  <a:srgbClr val="FF00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of waste, or improving consistency, which is also improved reliability.</a:t>
            </a:r>
          </a:p>
          <a:p>
            <a:pPr>
              <a:spcBef>
                <a:spcPct val="50000"/>
              </a:spcBef>
            </a:pPr>
            <a:endParaRPr lang="en-US" dirty="0">
              <a:solidFill>
                <a:schemeClr val="accent2"/>
              </a:solidFill>
            </a:endParaRPr>
          </a:p>
        </p:txBody>
      </p:sp>
    </p:spTree>
    <p:extLst>
      <p:ext uri="{BB962C8B-B14F-4D97-AF65-F5344CB8AC3E}">
        <p14:creationId xmlns:p14="http://schemas.microsoft.com/office/powerpoint/2010/main" val="88124924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3D51DDE5-8B33-4348-BCCA-6E477E984E3F}" type="slidenum">
              <a:rPr lang="en-US"/>
              <a:pPr/>
              <a:t>45</a:t>
            </a:fld>
            <a:endParaRPr lang="en-US" dirty="0"/>
          </a:p>
        </p:txBody>
      </p:sp>
      <p:sp>
        <p:nvSpPr>
          <p:cNvPr id="57346" name="Rectangle 2"/>
          <p:cNvSpPr>
            <a:spLocks noGrp="1" noChangeArrowheads="1"/>
          </p:cNvSpPr>
          <p:nvPr>
            <p:ph type="title"/>
          </p:nvPr>
        </p:nvSpPr>
        <p:spPr>
          <a:xfrm>
            <a:off x="609600" y="228600"/>
            <a:ext cx="7772400" cy="1143000"/>
          </a:xfrm>
        </p:spPr>
        <p:txBody>
          <a:bodyPr/>
          <a:lstStyle/>
          <a:p>
            <a:pPr algn="l"/>
            <a:r>
              <a:rPr lang="en-US" dirty="0">
                <a:latin typeface="Times New Roman" panose="02020603050405020304" pitchFamily="18" charset="0"/>
                <a:cs typeface="Times New Roman" panose="02020603050405020304" pitchFamily="18" charset="0"/>
              </a:rPr>
              <a:t>Criteria</a:t>
            </a:r>
          </a:p>
        </p:txBody>
      </p:sp>
      <p:sp>
        <p:nvSpPr>
          <p:cNvPr id="57349" name="Text Box 5"/>
          <p:cNvSpPr txBox="1">
            <a:spLocks noChangeArrowheads="1"/>
          </p:cNvSpPr>
          <p:nvPr/>
        </p:nvSpPr>
        <p:spPr bwMode="auto">
          <a:xfrm>
            <a:off x="838200" y="1219200"/>
            <a:ext cx="7467600" cy="52629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508000">
              <a:defRPr sz="2400">
                <a:solidFill>
                  <a:schemeClr val="tx1"/>
                </a:solidFill>
                <a:latin typeface="Times New Roman" pitchFamily="18" charset="0"/>
              </a:defRPr>
            </a:lvl2pPr>
            <a:lvl3pPr marL="969963">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fontAlgn="base">
              <a:spcBef>
                <a:spcPct val="0"/>
              </a:spcBef>
              <a:spcAft>
                <a:spcPct val="0"/>
              </a:spcAft>
              <a:defRPr sz="2400">
                <a:solidFill>
                  <a:schemeClr val="tx1"/>
                </a:solidFill>
                <a:latin typeface="Times New Roman" pitchFamily="18" charset="0"/>
              </a:defRPr>
            </a:lvl6pPr>
            <a:lvl7pPr fontAlgn="base">
              <a:spcBef>
                <a:spcPct val="0"/>
              </a:spcBef>
              <a:spcAft>
                <a:spcPct val="0"/>
              </a:spcAft>
              <a:defRPr sz="2400">
                <a:solidFill>
                  <a:schemeClr val="tx1"/>
                </a:solidFill>
                <a:latin typeface="Times New Roman" pitchFamily="18" charset="0"/>
              </a:defRPr>
            </a:lvl7pPr>
            <a:lvl8pPr fontAlgn="base">
              <a:spcBef>
                <a:spcPct val="0"/>
              </a:spcBef>
              <a:spcAft>
                <a:spcPct val="0"/>
              </a:spcAft>
              <a:defRPr sz="2400">
                <a:solidFill>
                  <a:schemeClr val="tx1"/>
                </a:solidFill>
                <a:latin typeface="Times New Roman" pitchFamily="18" charset="0"/>
              </a:defRPr>
            </a:lvl8pPr>
            <a:lvl9pPr fontAlgn="base">
              <a:spcBef>
                <a:spcPct val="0"/>
              </a:spcBef>
              <a:spcAft>
                <a:spcPct val="0"/>
              </a:spcAft>
              <a:defRPr sz="2400">
                <a:solidFill>
                  <a:schemeClr val="tx1"/>
                </a:solidFill>
                <a:latin typeface="Times New Roman" pitchFamily="18" charset="0"/>
              </a:defRPr>
            </a:lvl9pPr>
          </a:lstStyle>
          <a:p>
            <a:pPr lvl="1">
              <a:spcBef>
                <a:spcPct val="50000"/>
              </a:spcBef>
            </a:pPr>
            <a:r>
              <a:rPr lang="en-US" sz="3200" dirty="0">
                <a:solidFill>
                  <a:srgbClr val="002060"/>
                </a:solidFill>
              </a:rPr>
              <a:t>The project goal is to gain immediate organizational acceptance by creating teams of stakeholders that use scientific methods to gather constructive ideas, </a:t>
            </a:r>
            <a:r>
              <a:rPr lang="en-US" sz="3200" b="1" dirty="0">
                <a:solidFill>
                  <a:srgbClr val="002060"/>
                </a:solidFill>
              </a:rPr>
              <a:t>develop both informed consensus and a improvement hypothesis.</a:t>
            </a:r>
            <a:r>
              <a:rPr lang="en-US" b="1" dirty="0">
                <a:solidFill>
                  <a:srgbClr val="002060"/>
                </a:solidFill>
              </a:rPr>
              <a:t>  </a:t>
            </a:r>
          </a:p>
          <a:p>
            <a:pPr lvl="1">
              <a:spcBef>
                <a:spcPct val="50000"/>
              </a:spcBef>
            </a:pPr>
            <a:r>
              <a:rPr lang="en-US" sz="3200" b="1" i="1" dirty="0">
                <a:solidFill>
                  <a:srgbClr val="FF0000"/>
                </a:solidFill>
                <a:effectLst>
                  <a:outerShdw blurRad="38100" dist="38100" dir="2700000" algn="tl">
                    <a:srgbClr val="000000"/>
                  </a:outerShdw>
                </a:effectLst>
              </a:rPr>
              <a:t>The key to immediate acceptance is asking those involved to define the problem, find and implement the solution…a major rational for teams!</a:t>
            </a:r>
            <a:r>
              <a:rPr lang="en-US" sz="3200" dirty="0">
                <a:solidFill>
                  <a:srgbClr val="FF0000"/>
                </a:solidFill>
              </a:rPr>
              <a:t>   </a:t>
            </a:r>
          </a:p>
        </p:txBody>
      </p:sp>
    </p:spTree>
    <p:extLst>
      <p:ext uri="{BB962C8B-B14F-4D97-AF65-F5344CB8AC3E}">
        <p14:creationId xmlns:p14="http://schemas.microsoft.com/office/powerpoint/2010/main" val="129198481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D849EF10-C85C-4692-9C42-76714C577589}" type="slidenum">
              <a:rPr lang="en-US"/>
              <a:pPr/>
              <a:t>46</a:t>
            </a:fld>
            <a:endParaRPr lang="en-US" dirty="0"/>
          </a:p>
        </p:txBody>
      </p:sp>
      <p:sp>
        <p:nvSpPr>
          <p:cNvPr id="59394" name="Rectangle 2"/>
          <p:cNvSpPr>
            <a:spLocks noGrp="1" noChangeArrowheads="1"/>
          </p:cNvSpPr>
          <p:nvPr>
            <p:ph type="title"/>
          </p:nvPr>
        </p:nvSpPr>
        <p:spPr/>
        <p:txBody>
          <a:bodyPr/>
          <a:lstStyle/>
          <a:p>
            <a:pPr algn="l"/>
            <a:r>
              <a:rPr lang="en-US" dirty="0">
                <a:latin typeface="Times New Roman" panose="02020603050405020304" pitchFamily="18" charset="0"/>
                <a:cs typeface="Times New Roman" panose="02020603050405020304" pitchFamily="18" charset="0"/>
              </a:rPr>
              <a:t>Criteria</a:t>
            </a:r>
          </a:p>
        </p:txBody>
      </p:sp>
      <p:sp>
        <p:nvSpPr>
          <p:cNvPr id="59396" name="Text Box 4"/>
          <p:cNvSpPr txBox="1">
            <a:spLocks noChangeArrowheads="1"/>
          </p:cNvSpPr>
          <p:nvPr/>
        </p:nvSpPr>
        <p:spPr bwMode="auto">
          <a:xfrm>
            <a:off x="685800" y="1752600"/>
            <a:ext cx="7696200" cy="40318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508000">
              <a:defRPr sz="2400">
                <a:solidFill>
                  <a:schemeClr val="tx1"/>
                </a:solidFill>
                <a:latin typeface="Times New Roman" pitchFamily="18" charset="0"/>
              </a:defRPr>
            </a:lvl2pPr>
            <a:lvl3pPr marL="969963">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fontAlgn="base">
              <a:spcBef>
                <a:spcPct val="0"/>
              </a:spcBef>
              <a:spcAft>
                <a:spcPct val="0"/>
              </a:spcAft>
              <a:defRPr sz="2400">
                <a:solidFill>
                  <a:schemeClr val="tx1"/>
                </a:solidFill>
                <a:latin typeface="Times New Roman" pitchFamily="18" charset="0"/>
              </a:defRPr>
            </a:lvl6pPr>
            <a:lvl7pPr fontAlgn="base">
              <a:spcBef>
                <a:spcPct val="0"/>
              </a:spcBef>
              <a:spcAft>
                <a:spcPct val="0"/>
              </a:spcAft>
              <a:defRPr sz="2400">
                <a:solidFill>
                  <a:schemeClr val="tx1"/>
                </a:solidFill>
                <a:latin typeface="Times New Roman" pitchFamily="18" charset="0"/>
              </a:defRPr>
            </a:lvl7pPr>
            <a:lvl8pPr fontAlgn="base">
              <a:spcBef>
                <a:spcPct val="0"/>
              </a:spcBef>
              <a:spcAft>
                <a:spcPct val="0"/>
              </a:spcAft>
              <a:defRPr sz="2400">
                <a:solidFill>
                  <a:schemeClr val="tx1"/>
                </a:solidFill>
                <a:latin typeface="Times New Roman" pitchFamily="18" charset="0"/>
              </a:defRPr>
            </a:lvl8pPr>
            <a:lvl9pPr fontAlgn="base">
              <a:spcBef>
                <a:spcPct val="0"/>
              </a:spcBef>
              <a:spcAft>
                <a:spcPct val="0"/>
              </a:spcAft>
              <a:defRPr sz="2400">
                <a:solidFill>
                  <a:schemeClr val="tx1"/>
                </a:solidFill>
                <a:latin typeface="Times New Roman" pitchFamily="18" charset="0"/>
              </a:defRPr>
            </a:lvl9pPr>
          </a:lstStyle>
          <a:p>
            <a:pPr lvl="1">
              <a:spcBef>
                <a:spcPct val="50000"/>
              </a:spcBef>
            </a:pPr>
            <a:r>
              <a:rPr lang="en-US" sz="3200" dirty="0">
                <a:solidFill>
                  <a:srgbClr val="002060"/>
                </a:solidFill>
              </a:rPr>
              <a:t>Our goal is to pick process or performance issues that warrant changing while avoiding those that are outside of a teams ability to change, such as a law, a union contract, organizational policy, etc. or those that are trivial and unworthy i.e. a pet peeve or where change accomplishes little or nothing. </a:t>
            </a:r>
          </a:p>
        </p:txBody>
      </p:sp>
    </p:spTree>
    <p:extLst>
      <p:ext uri="{BB962C8B-B14F-4D97-AF65-F5344CB8AC3E}">
        <p14:creationId xmlns:p14="http://schemas.microsoft.com/office/powerpoint/2010/main" val="42134334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3"/>
          <p:cNvSpPr>
            <a:spLocks noGrp="1"/>
          </p:cNvSpPr>
          <p:nvPr>
            <p:ph type="sldNum" sz="quarter" idx="12"/>
          </p:nvPr>
        </p:nvSpPr>
        <p:spPr/>
        <p:txBody>
          <a:bodyPr/>
          <a:lstStyle/>
          <a:p>
            <a:fld id="{F9BA0023-73B4-44DA-82F7-9FD08891118B}" type="slidenum">
              <a:rPr lang="en-US"/>
              <a:pPr/>
              <a:t>47</a:t>
            </a:fld>
            <a:endParaRPr lang="en-US" dirty="0"/>
          </a:p>
        </p:txBody>
      </p:sp>
      <p:sp>
        <p:nvSpPr>
          <p:cNvPr id="8194" name="Text Box 2"/>
          <p:cNvSpPr txBox="1">
            <a:spLocks noChangeArrowheads="1"/>
          </p:cNvSpPr>
          <p:nvPr/>
        </p:nvSpPr>
        <p:spPr bwMode="auto">
          <a:xfrm>
            <a:off x="457200" y="228600"/>
            <a:ext cx="3276600" cy="5062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4400" b="1" i="1" dirty="0">
                <a:cs typeface="Times New Roman" pitchFamily="18" charset="0"/>
              </a:rPr>
              <a:t>2</a:t>
            </a:r>
          </a:p>
          <a:p>
            <a:r>
              <a:rPr lang="en-US" sz="3600" dirty="0">
                <a:latin typeface="Times New Roman" panose="02020603050405020304" pitchFamily="18" charset="0"/>
                <a:cs typeface="Times New Roman" panose="02020603050405020304" pitchFamily="18" charset="0"/>
              </a:rPr>
              <a:t>Generate list of project ideas (Brain-storming, call for suggestions, etc.)</a:t>
            </a:r>
          </a:p>
          <a:p>
            <a:pPr>
              <a:spcBef>
                <a:spcPct val="50000"/>
              </a:spcBef>
            </a:pPr>
            <a:endParaRPr lang="en-US" sz="4400" dirty="0"/>
          </a:p>
        </p:txBody>
      </p:sp>
      <p:pic>
        <p:nvPicPr>
          <p:cNvPr id="8195" name="Picture 3" descr="Project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1000" y="4572000"/>
            <a:ext cx="2590800" cy="1992313"/>
          </a:xfrm>
          <a:prstGeom prst="rect">
            <a:avLst/>
          </a:prstGeom>
          <a:noFill/>
          <a:extLst>
            <a:ext uri="{909E8E84-426E-40DD-AFC4-6F175D3DCCD1}">
              <a14:hiddenFill xmlns:a14="http://schemas.microsoft.com/office/drawing/2010/main">
                <a:solidFill>
                  <a:srgbClr val="FFFFFF"/>
                </a:solidFill>
              </a14:hiddenFill>
            </a:ext>
          </a:extLst>
        </p:spPr>
      </p:pic>
      <p:sp>
        <p:nvSpPr>
          <p:cNvPr id="8196" name="Text Box 4"/>
          <p:cNvSpPr txBox="1">
            <a:spLocks noChangeArrowheads="1"/>
          </p:cNvSpPr>
          <p:nvPr/>
        </p:nvSpPr>
        <p:spPr bwMode="auto">
          <a:xfrm>
            <a:off x="3810000" y="914400"/>
            <a:ext cx="4876800" cy="52629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800" i="1" dirty="0">
                <a:solidFill>
                  <a:srgbClr val="FF00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Brainstorming is not a individual or managers tool! </a:t>
            </a:r>
            <a:endParaRPr lang="en-US" sz="2800" i="1" dirty="0" smtClean="0">
              <a:solidFill>
                <a:srgbClr val="FF0000"/>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a:p>
            <a:pPr>
              <a:spcBef>
                <a:spcPct val="50000"/>
              </a:spcBef>
            </a:pPr>
            <a:r>
              <a:rPr lang="en-US" sz="2800" i="1" dirty="0" smtClean="0">
                <a:solidFill>
                  <a:srgbClr val="FF00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It </a:t>
            </a:r>
            <a:r>
              <a:rPr lang="en-US" sz="2800" i="1" dirty="0">
                <a:solidFill>
                  <a:srgbClr val="FF00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is intended to deal with a problem or topic, develop a documented list of stakeholders ideas of how to deal with it…</a:t>
            </a:r>
          </a:p>
          <a:p>
            <a:pPr>
              <a:spcBef>
                <a:spcPct val="50000"/>
              </a:spcBef>
            </a:pPr>
            <a:r>
              <a:rPr lang="en-US" sz="2800" i="1" dirty="0">
                <a:solidFill>
                  <a:srgbClr val="FF00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It is the combination of individual actions that comprise the output in an organization and this is the first step in getting control of it! </a:t>
            </a:r>
          </a:p>
        </p:txBody>
      </p:sp>
    </p:spTree>
    <p:extLst>
      <p:ext uri="{BB962C8B-B14F-4D97-AF65-F5344CB8AC3E}">
        <p14:creationId xmlns:p14="http://schemas.microsoft.com/office/powerpoint/2010/main" val="55840379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18A2C95F-4338-4583-8B28-831229AD33D2}" type="slidenum">
              <a:rPr lang="en-US"/>
              <a:pPr/>
              <a:t>48</a:t>
            </a:fld>
            <a:endParaRPr lang="en-US" dirty="0"/>
          </a:p>
        </p:txBody>
      </p:sp>
      <p:sp>
        <p:nvSpPr>
          <p:cNvPr id="61442" name="Rectangle 2"/>
          <p:cNvSpPr>
            <a:spLocks noGrp="1" noChangeArrowheads="1"/>
          </p:cNvSpPr>
          <p:nvPr>
            <p:ph type="title"/>
          </p:nvPr>
        </p:nvSpPr>
        <p:spPr/>
        <p:txBody>
          <a:bodyPr/>
          <a:lstStyle/>
          <a:p>
            <a:r>
              <a:rPr lang="en-US" dirty="0">
                <a:latin typeface="Times New Roman" panose="02020603050405020304" pitchFamily="18" charset="0"/>
                <a:cs typeface="Times New Roman" panose="02020603050405020304" pitchFamily="18" charset="0"/>
              </a:rPr>
              <a:t>Hidden Value of Brainstorming</a:t>
            </a:r>
          </a:p>
        </p:txBody>
      </p:sp>
      <p:sp>
        <p:nvSpPr>
          <p:cNvPr id="61443" name="Rectangle 3"/>
          <p:cNvSpPr>
            <a:spLocks noGrp="1" noChangeArrowheads="1"/>
          </p:cNvSpPr>
          <p:nvPr>
            <p:ph type="body" idx="1"/>
          </p:nvPr>
        </p:nvSpPr>
        <p:spPr>
          <a:xfrm>
            <a:off x="685800" y="1752600"/>
            <a:ext cx="7772400" cy="4114800"/>
          </a:xfrm>
        </p:spPr>
        <p:txBody>
          <a:bodyPr>
            <a:normAutofit lnSpcReduction="10000"/>
          </a:bodyPr>
          <a:lstStyle/>
          <a:p>
            <a:pPr marL="0" indent="0">
              <a:buFontTx/>
              <a:buNone/>
            </a:pPr>
            <a:r>
              <a:rPr lang="en-US" dirty="0">
                <a:solidFill>
                  <a:srgbClr val="002060"/>
                </a:solidFill>
                <a:latin typeface="Times New Roman" panose="02020603050405020304" pitchFamily="18" charset="0"/>
                <a:cs typeface="Times New Roman" panose="02020603050405020304" pitchFamily="18" charset="0"/>
              </a:rPr>
              <a:t>Brainstorming is not just the collection of ideas, it has the value of putting the collective thinking of the team on the table, and </a:t>
            </a:r>
            <a:r>
              <a:rPr lang="en-US" u="sng" dirty="0">
                <a:solidFill>
                  <a:srgbClr val="002060"/>
                </a:solidFill>
                <a:latin typeface="Times New Roman" panose="02020603050405020304" pitchFamily="18" charset="0"/>
                <a:cs typeface="Times New Roman" panose="02020603050405020304" pitchFamily="18" charset="0"/>
              </a:rPr>
              <a:t>making differences in thought visible! </a:t>
            </a:r>
          </a:p>
          <a:p>
            <a:pPr marL="0" indent="0">
              <a:buFontTx/>
              <a:buNone/>
            </a:pPr>
            <a:r>
              <a:rPr lang="en-US" sz="3200" i="1" dirty="0">
                <a:solidFill>
                  <a:srgbClr val="FF00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We can then organize the collective view </a:t>
            </a:r>
            <a:r>
              <a:rPr lang="en-US" sz="3200" i="1" dirty="0" smtClean="0">
                <a:solidFill>
                  <a:srgbClr val="FF00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(using tools such as Affinity Diagraming or Cause &amp; Effect Charts) and </a:t>
            </a:r>
            <a:r>
              <a:rPr lang="en-US" sz="3200" i="1" dirty="0">
                <a:solidFill>
                  <a:srgbClr val="FF00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prioritize what the group believes to be most </a:t>
            </a:r>
            <a:r>
              <a:rPr lang="en-US" sz="3200" i="1" dirty="0" smtClean="0">
                <a:solidFill>
                  <a:srgbClr val="FF00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relevant ( Using Pareto Analysis or Team Tools like Weight Voting…</a:t>
            </a:r>
            <a:r>
              <a:rPr lang="en-US" sz="3200" i="1" dirty="0" smtClean="0">
                <a:solidFill>
                  <a:srgbClr val="FF0000"/>
                </a:solidFill>
                <a:latin typeface="Times New Roman" panose="02020603050405020304" pitchFamily="18" charset="0"/>
                <a:cs typeface="Times New Roman" panose="02020603050405020304" pitchFamily="18" charset="0"/>
              </a:rPr>
              <a:t> </a:t>
            </a:r>
            <a:endParaRPr lang="en-US" sz="3200" i="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2984130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3"/>
          <p:cNvSpPr>
            <a:spLocks noGrp="1"/>
          </p:cNvSpPr>
          <p:nvPr>
            <p:ph type="sldNum" sz="quarter" idx="12"/>
          </p:nvPr>
        </p:nvSpPr>
        <p:spPr/>
        <p:txBody>
          <a:bodyPr/>
          <a:lstStyle/>
          <a:p>
            <a:fld id="{16068E0A-BD9C-479E-850E-9F7A3B891327}" type="slidenum">
              <a:rPr lang="en-US"/>
              <a:pPr/>
              <a:t>49</a:t>
            </a:fld>
            <a:endParaRPr lang="en-US" dirty="0"/>
          </a:p>
        </p:txBody>
      </p:sp>
      <p:sp>
        <p:nvSpPr>
          <p:cNvPr id="10242" name="Text Box 2"/>
          <p:cNvSpPr txBox="1">
            <a:spLocks noChangeArrowheads="1"/>
          </p:cNvSpPr>
          <p:nvPr/>
        </p:nvSpPr>
        <p:spPr bwMode="auto">
          <a:xfrm>
            <a:off x="533400" y="228600"/>
            <a:ext cx="2057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sz="4400" b="1" dirty="0">
              <a:cs typeface="Arial" charset="0"/>
            </a:endParaRPr>
          </a:p>
          <a:p>
            <a:endParaRPr lang="en-US" sz="2000" b="1" dirty="0">
              <a:solidFill>
                <a:schemeClr val="accent2"/>
              </a:solidFill>
              <a:latin typeface="Arial Rounded MT Bold" pitchFamily="34" charset="0"/>
              <a:cs typeface="Arial" charset="0"/>
            </a:endParaRPr>
          </a:p>
        </p:txBody>
      </p:sp>
      <p:sp>
        <p:nvSpPr>
          <p:cNvPr id="10243" name="Text Box 3"/>
          <p:cNvSpPr txBox="1">
            <a:spLocks noChangeArrowheads="1"/>
          </p:cNvSpPr>
          <p:nvPr/>
        </p:nvSpPr>
        <p:spPr bwMode="auto">
          <a:xfrm>
            <a:off x="2887579" y="537270"/>
            <a:ext cx="5909911" cy="60016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3200" b="1" i="1" dirty="0">
                <a:solidFill>
                  <a:srgbClr val="00206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Sometimes, we all say, or write text that makes perfect sense to us, but leaves out information that readers unfamiliar with the subject might find difficult to understand. Or worse yet interpret differently…</a:t>
            </a:r>
          </a:p>
          <a:p>
            <a:endParaRPr lang="en-US" sz="2000" b="1" i="1" dirty="0" smtClean="0">
              <a:solidFill>
                <a:srgbClr val="002060"/>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a:p>
            <a:r>
              <a:rPr lang="en-US" sz="3200" b="1" i="1" dirty="0" smtClean="0">
                <a:solidFill>
                  <a:srgbClr val="00206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We </a:t>
            </a:r>
            <a:r>
              <a:rPr lang="en-US" sz="3200" b="1" i="1" dirty="0">
                <a:solidFill>
                  <a:srgbClr val="00206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must use </a:t>
            </a:r>
            <a:r>
              <a:rPr lang="en-US" sz="3200" b="1" i="1" dirty="0" smtClean="0">
                <a:solidFill>
                  <a:srgbClr val="00206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words that </a:t>
            </a:r>
            <a:r>
              <a:rPr lang="en-US" sz="3200" b="1" i="1" dirty="0">
                <a:solidFill>
                  <a:srgbClr val="00206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everyone interprets the same, or explain the use of words with an </a:t>
            </a:r>
            <a:r>
              <a:rPr lang="en-US" sz="3200" b="1" i="1" dirty="0" smtClean="0">
                <a:solidFill>
                  <a:srgbClr val="00206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the aid of Operational Definitions… </a:t>
            </a:r>
            <a:endParaRPr lang="en-US" sz="3200" b="1" i="1" dirty="0">
              <a:solidFill>
                <a:srgbClr val="002060"/>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p:txBody>
      </p:sp>
      <p:sp>
        <p:nvSpPr>
          <p:cNvPr id="10244" name="Rectangle 4"/>
          <p:cNvSpPr>
            <a:spLocks noGrp="1" noChangeArrowheads="1"/>
          </p:cNvSpPr>
          <p:nvPr>
            <p:ph type="title" idx="4294967295"/>
          </p:nvPr>
        </p:nvSpPr>
        <p:spPr>
          <a:xfrm>
            <a:off x="457200" y="609600"/>
            <a:ext cx="2286000" cy="1143000"/>
          </a:xfrm>
        </p:spPr>
        <p:txBody>
          <a:bodyPr>
            <a:normAutofit fontScale="90000"/>
          </a:bodyPr>
          <a:lstStyle/>
          <a:p>
            <a:pPr algn="l"/>
            <a:r>
              <a:rPr lang="en-US" sz="4000" b="1" i="1" dirty="0">
                <a:solidFill>
                  <a:schemeClr val="tx1"/>
                </a:solidFill>
              </a:rPr>
              <a:t>3</a:t>
            </a:r>
            <a:br>
              <a:rPr lang="en-US" sz="4000" b="1" i="1" dirty="0">
                <a:solidFill>
                  <a:schemeClr val="tx1"/>
                </a:solidFill>
              </a:rPr>
            </a:br>
            <a:r>
              <a:rPr lang="en-US" sz="1800" b="1" i="1" dirty="0">
                <a:solidFill>
                  <a:schemeClr val="tx1"/>
                </a:solidFill>
              </a:rPr>
              <a:t/>
            </a:r>
            <a:br>
              <a:rPr lang="en-US" sz="1800" b="1" i="1" dirty="0">
                <a:solidFill>
                  <a:schemeClr val="tx1"/>
                </a:solidFill>
              </a:rPr>
            </a:br>
            <a:r>
              <a:rPr lang="en-US" sz="4000" dirty="0">
                <a:solidFill>
                  <a:schemeClr val="tx1"/>
                </a:solidFill>
                <a:latin typeface="Times New Roman" panose="02020603050405020304" pitchFamily="18" charset="0"/>
                <a:cs typeface="Times New Roman" panose="02020603050405020304" pitchFamily="18" charset="0"/>
              </a:rPr>
              <a:t>Clarify</a:t>
            </a:r>
          </a:p>
        </p:txBody>
      </p:sp>
      <p:pic>
        <p:nvPicPr>
          <p:cNvPr id="10245" name="Picture 5" descr="Project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4673600"/>
            <a:ext cx="2286000" cy="1755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21451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457200" y="152400"/>
            <a:ext cx="5715000" cy="914400"/>
          </a:xfrm>
        </p:spPr>
        <p:txBody>
          <a:bodyPr>
            <a:normAutofit fontScale="90000"/>
          </a:bodyPr>
          <a:lstStyle/>
          <a:p>
            <a:r>
              <a:rPr lang="en-US" sz="4000" dirty="0"/>
              <a:t> </a:t>
            </a:r>
            <a:r>
              <a:rPr lang="en-US" sz="4000" dirty="0" smtClean="0">
                <a:latin typeface="Times New Roman" pitchFamily="18" charset="0"/>
                <a:cs typeface="Times New Roman" pitchFamily="18" charset="0"/>
              </a:rPr>
              <a:t>Cause-and-Effect Diagram</a:t>
            </a:r>
            <a:endParaRPr lang="en-US" sz="4000" dirty="0">
              <a:latin typeface="Times New Roman" pitchFamily="18" charset="0"/>
              <a:cs typeface="Times New Roman" pitchFamily="18" charset="0"/>
            </a:endParaRPr>
          </a:p>
        </p:txBody>
      </p:sp>
      <p:sp>
        <p:nvSpPr>
          <p:cNvPr id="40963" name="Rectangle 3"/>
          <p:cNvSpPr>
            <a:spLocks noGrp="1" noChangeArrowheads="1"/>
          </p:cNvSpPr>
          <p:nvPr>
            <p:ph type="body" idx="1"/>
          </p:nvPr>
        </p:nvSpPr>
        <p:spPr>
          <a:xfrm>
            <a:off x="304800" y="1066800"/>
            <a:ext cx="8382000" cy="2590800"/>
          </a:xfrm>
        </p:spPr>
        <p:txBody>
          <a:bodyPr/>
          <a:lstStyle/>
          <a:p>
            <a:pPr marL="454025" lvl="1">
              <a:lnSpc>
                <a:spcPct val="90000"/>
              </a:lnSpc>
              <a:buFont typeface="Wingdings" pitchFamily="2" charset="2"/>
              <a:buChar char="Ø"/>
            </a:pPr>
            <a:r>
              <a:rPr lang="en-US" sz="2400" dirty="0" smtClean="0">
                <a:solidFill>
                  <a:srgbClr val="002060"/>
                </a:solidFill>
                <a:effectLst>
                  <a:outerShdw blurRad="38100" dist="38100" dir="2700000" algn="tl">
                    <a:srgbClr val="000000">
                      <a:alpha val="43137"/>
                    </a:srgbClr>
                  </a:outerShdw>
                </a:effectLst>
                <a:latin typeface="Times New Roman" pitchFamily="18" charset="0"/>
              </a:rPr>
              <a:t>The </a:t>
            </a:r>
            <a:r>
              <a:rPr lang="en-US" sz="2400" dirty="0">
                <a:solidFill>
                  <a:srgbClr val="002060"/>
                </a:solidFill>
                <a:effectLst>
                  <a:outerShdw blurRad="38100" dist="38100" dir="2700000" algn="tl">
                    <a:srgbClr val="000000">
                      <a:alpha val="43137"/>
                    </a:srgbClr>
                  </a:outerShdw>
                </a:effectLst>
                <a:latin typeface="Times New Roman" pitchFamily="18" charset="0"/>
              </a:rPr>
              <a:t>effect (problem) is the "head of the fish."  Leading from this the "backbone" and connected to this are the "main bones," which represent major categories of causes.  </a:t>
            </a:r>
            <a:endParaRPr lang="en-US" sz="2400" dirty="0" smtClean="0">
              <a:solidFill>
                <a:srgbClr val="002060"/>
              </a:solidFill>
              <a:effectLst>
                <a:outerShdw blurRad="38100" dist="38100" dir="2700000" algn="tl">
                  <a:srgbClr val="000000">
                    <a:alpha val="43137"/>
                  </a:srgbClr>
                </a:outerShdw>
              </a:effectLst>
              <a:latin typeface="Times New Roman" pitchFamily="18" charset="0"/>
            </a:endParaRPr>
          </a:p>
          <a:p>
            <a:pPr marL="454025" lvl="1">
              <a:lnSpc>
                <a:spcPct val="90000"/>
              </a:lnSpc>
              <a:buFont typeface="Wingdings" pitchFamily="2" charset="2"/>
              <a:buChar char="Ø"/>
            </a:pPr>
            <a:r>
              <a:rPr lang="en-US" sz="2400" dirty="0" smtClean="0">
                <a:solidFill>
                  <a:srgbClr val="002060"/>
                </a:solidFill>
                <a:effectLst>
                  <a:outerShdw blurRad="38100" dist="38100" dir="2700000" algn="tl">
                    <a:srgbClr val="000000">
                      <a:alpha val="43137"/>
                    </a:srgbClr>
                  </a:outerShdw>
                </a:effectLst>
                <a:latin typeface="Times New Roman" pitchFamily="18" charset="0"/>
              </a:rPr>
              <a:t>Commonly </a:t>
            </a:r>
            <a:r>
              <a:rPr lang="en-US" sz="2400" dirty="0">
                <a:solidFill>
                  <a:srgbClr val="002060"/>
                </a:solidFill>
                <a:effectLst>
                  <a:outerShdw blurRad="38100" dist="38100" dir="2700000" algn="tl">
                    <a:srgbClr val="000000">
                      <a:alpha val="43137"/>
                    </a:srgbClr>
                  </a:outerShdw>
                </a:effectLst>
                <a:latin typeface="Times New Roman" pitchFamily="18" charset="0"/>
              </a:rPr>
              <a:t>used categories include people, policies, </a:t>
            </a:r>
            <a:r>
              <a:rPr lang="en-US" sz="2400" dirty="0" smtClean="0">
                <a:solidFill>
                  <a:srgbClr val="002060"/>
                </a:solidFill>
                <a:effectLst>
                  <a:outerShdw blurRad="38100" dist="38100" dir="2700000" algn="tl">
                    <a:srgbClr val="000000">
                      <a:alpha val="43137"/>
                    </a:srgbClr>
                  </a:outerShdw>
                </a:effectLst>
              </a:rPr>
              <a:t>materials, procedures</a:t>
            </a:r>
            <a:r>
              <a:rPr lang="en-US" sz="2400" dirty="0">
                <a:solidFill>
                  <a:srgbClr val="002060"/>
                </a:solidFill>
                <a:effectLst>
                  <a:outerShdw blurRad="38100" dist="38100" dir="2700000" algn="tl">
                    <a:srgbClr val="000000">
                      <a:alpha val="43137"/>
                    </a:srgbClr>
                  </a:outerShdw>
                </a:effectLst>
                <a:latin typeface="Times New Roman" pitchFamily="18" charset="0"/>
              </a:rPr>
              <a:t>, equipment, </a:t>
            </a:r>
            <a:r>
              <a:rPr lang="en-US" sz="2400" dirty="0" smtClean="0">
                <a:solidFill>
                  <a:srgbClr val="002060"/>
                </a:solidFill>
                <a:effectLst>
                  <a:outerShdw blurRad="38100" dist="38100" dir="2700000" algn="tl">
                    <a:srgbClr val="000000">
                      <a:alpha val="43137"/>
                    </a:srgbClr>
                  </a:outerShdw>
                </a:effectLst>
                <a:latin typeface="Times New Roman" pitchFamily="18" charset="0"/>
              </a:rPr>
              <a:t>and </a:t>
            </a:r>
            <a:r>
              <a:rPr lang="en-US" sz="2400" dirty="0">
                <a:solidFill>
                  <a:srgbClr val="002060"/>
                </a:solidFill>
                <a:effectLst>
                  <a:outerShdw blurRad="38100" dist="38100" dir="2700000" algn="tl">
                    <a:srgbClr val="000000">
                      <a:alpha val="43137"/>
                    </a:srgbClr>
                  </a:outerShdw>
                </a:effectLst>
                <a:latin typeface="Times New Roman" pitchFamily="18" charset="0"/>
              </a:rPr>
              <a:t>environment.  </a:t>
            </a:r>
            <a:endParaRPr lang="en-US" sz="2400" dirty="0" smtClean="0">
              <a:solidFill>
                <a:srgbClr val="002060"/>
              </a:solidFill>
              <a:effectLst>
                <a:outerShdw blurRad="38100" dist="38100" dir="2700000" algn="tl">
                  <a:srgbClr val="000000">
                    <a:alpha val="43137"/>
                  </a:srgbClr>
                </a:outerShdw>
              </a:effectLst>
              <a:latin typeface="Times New Roman" pitchFamily="18" charset="0"/>
            </a:endParaRPr>
          </a:p>
          <a:p>
            <a:pPr marL="454025" lvl="1">
              <a:lnSpc>
                <a:spcPct val="90000"/>
              </a:lnSpc>
              <a:buFont typeface="Wingdings" pitchFamily="2" charset="2"/>
              <a:buChar char="Ø"/>
            </a:pPr>
            <a:r>
              <a:rPr lang="en-US" sz="2400" dirty="0" smtClean="0">
                <a:solidFill>
                  <a:srgbClr val="002060"/>
                </a:solidFill>
                <a:effectLst>
                  <a:outerShdw blurRad="38100" dist="38100" dir="2700000" algn="tl">
                    <a:srgbClr val="000000">
                      <a:alpha val="43137"/>
                    </a:srgbClr>
                  </a:outerShdw>
                </a:effectLst>
                <a:latin typeface="Times New Roman" pitchFamily="18" charset="0"/>
              </a:rPr>
              <a:t>These </a:t>
            </a:r>
            <a:r>
              <a:rPr lang="en-US" sz="2400" dirty="0">
                <a:solidFill>
                  <a:srgbClr val="002060"/>
                </a:solidFill>
                <a:effectLst>
                  <a:outerShdw blurRad="38100" dist="38100" dir="2700000" algn="tl">
                    <a:srgbClr val="000000">
                      <a:alpha val="43137"/>
                    </a:srgbClr>
                  </a:outerShdw>
                </a:effectLst>
                <a:latin typeface="Times New Roman" pitchFamily="18" charset="0"/>
              </a:rPr>
              <a:t>categories are only suggestions; you may use any major category the team deems appropriate.</a:t>
            </a:r>
            <a:endParaRPr lang="en-US" sz="2400" b="1" dirty="0">
              <a:solidFill>
                <a:srgbClr val="002060"/>
              </a:solidFill>
              <a:effectLst>
                <a:outerShdw blurRad="38100" dist="38100" dir="2700000" algn="tl">
                  <a:srgbClr val="000000">
                    <a:alpha val="43137"/>
                  </a:srgbClr>
                </a:outerShdw>
              </a:effectLst>
              <a:latin typeface="Times New Roman" pitchFamily="18" charset="0"/>
            </a:endParaRPr>
          </a:p>
          <a:p>
            <a:pPr marL="0" indent="0">
              <a:lnSpc>
                <a:spcPct val="90000"/>
              </a:lnSpc>
              <a:buNone/>
            </a:pPr>
            <a:endParaRPr lang="en-US" sz="2000" b="1" dirty="0">
              <a:latin typeface="Times New Roman" pitchFamily="18" charset="0"/>
            </a:endParaRPr>
          </a:p>
        </p:txBody>
      </p:sp>
      <p:sp>
        <p:nvSpPr>
          <p:cNvPr id="40966" name="Text Box 6"/>
          <p:cNvSpPr txBox="1">
            <a:spLocks noChangeArrowheads="1"/>
          </p:cNvSpPr>
          <p:nvPr/>
        </p:nvSpPr>
        <p:spPr bwMode="auto">
          <a:xfrm>
            <a:off x="6019800" y="6248400"/>
            <a:ext cx="2971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2000" u="none" dirty="0">
                <a:latin typeface="Times New Roman" pitchFamily="18" charset="0"/>
              </a:rPr>
              <a:t>Cause &amp; Effect Diagram</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3065" y="3846542"/>
            <a:ext cx="4800600" cy="2748170"/>
          </a:xfrm>
          <a:prstGeom prst="rect">
            <a:avLst/>
          </a:prstGeom>
          <a:ln>
            <a:solidFill>
              <a:schemeClr val="bg1"/>
            </a:solidFill>
          </a:ln>
        </p:spPr>
        <p:style>
          <a:lnRef idx="1">
            <a:schemeClr val="accent2"/>
          </a:lnRef>
          <a:fillRef idx="3">
            <a:schemeClr val="accent2"/>
          </a:fillRef>
          <a:effectRef idx="2">
            <a:schemeClr val="accent2"/>
          </a:effectRef>
          <a:fontRef idx="minor">
            <a:schemeClr val="lt1"/>
          </a:fontRef>
        </p:style>
      </p:pic>
      <p:sp>
        <p:nvSpPr>
          <p:cNvPr id="3" name="TextBox 2"/>
          <p:cNvSpPr txBox="1"/>
          <p:nvPr/>
        </p:nvSpPr>
        <p:spPr>
          <a:xfrm>
            <a:off x="5030609" y="3736025"/>
            <a:ext cx="1676400" cy="369332"/>
          </a:xfrm>
          <a:prstGeom prst="rect">
            <a:avLst/>
          </a:prstGeom>
          <a:noFill/>
        </p:spPr>
        <p:txBody>
          <a:bodyPr wrap="square" rtlCol="0">
            <a:spAutoFit/>
          </a:bodyPr>
          <a:lstStyle/>
          <a:p>
            <a:r>
              <a:rPr lang="en-US" b="1" dirty="0" smtClean="0">
                <a:solidFill>
                  <a:srgbClr val="FF0000"/>
                </a:solidFill>
                <a:latin typeface="Times New Roman" pitchFamily="18" charset="0"/>
                <a:cs typeface="Times New Roman" pitchFamily="18" charset="0"/>
              </a:rPr>
              <a:t>Categories</a:t>
            </a:r>
            <a:endParaRPr lang="en-US" b="1" dirty="0">
              <a:solidFill>
                <a:srgbClr val="FF0000"/>
              </a:solidFill>
              <a:latin typeface="Times New Roman" pitchFamily="18" charset="0"/>
              <a:cs typeface="Times New Roman" pitchFamily="18" charset="0"/>
            </a:endParaRPr>
          </a:p>
        </p:txBody>
      </p:sp>
      <p:sp>
        <p:nvSpPr>
          <p:cNvPr id="4" name="TextBox 3"/>
          <p:cNvSpPr txBox="1"/>
          <p:nvPr/>
        </p:nvSpPr>
        <p:spPr>
          <a:xfrm>
            <a:off x="5935676" y="4334580"/>
            <a:ext cx="1600200" cy="369332"/>
          </a:xfrm>
          <a:prstGeom prst="rect">
            <a:avLst/>
          </a:prstGeom>
          <a:noFill/>
        </p:spPr>
        <p:txBody>
          <a:bodyPr wrap="square" rtlCol="0">
            <a:spAutoFit/>
          </a:bodyPr>
          <a:lstStyle/>
          <a:p>
            <a:r>
              <a:rPr lang="en-US" b="1" dirty="0" smtClean="0">
                <a:solidFill>
                  <a:srgbClr val="FF0000"/>
                </a:solidFill>
                <a:latin typeface="Times New Roman" pitchFamily="18" charset="0"/>
                <a:cs typeface="Times New Roman" pitchFamily="18" charset="0"/>
              </a:rPr>
              <a:t>Causes</a:t>
            </a:r>
            <a:endParaRPr lang="en-US" b="1" dirty="0">
              <a:solidFill>
                <a:srgbClr val="FF0000"/>
              </a:solidFill>
              <a:latin typeface="Times New Roman" pitchFamily="18" charset="0"/>
              <a:cs typeface="Times New Roman" pitchFamily="18" charset="0"/>
            </a:endParaRPr>
          </a:p>
        </p:txBody>
      </p:sp>
      <p:sp>
        <p:nvSpPr>
          <p:cNvPr id="5" name="TextBox 4"/>
          <p:cNvSpPr txBox="1"/>
          <p:nvPr/>
        </p:nvSpPr>
        <p:spPr>
          <a:xfrm>
            <a:off x="6293513" y="4953000"/>
            <a:ext cx="1217000" cy="369332"/>
          </a:xfrm>
          <a:prstGeom prst="rect">
            <a:avLst/>
          </a:prstGeom>
          <a:noFill/>
        </p:spPr>
        <p:txBody>
          <a:bodyPr wrap="none" rtlCol="0">
            <a:spAutoFit/>
          </a:bodyPr>
          <a:lstStyle/>
          <a:p>
            <a:r>
              <a:rPr lang="en-US" b="1" dirty="0" smtClean="0">
                <a:solidFill>
                  <a:srgbClr val="FF0000"/>
                </a:solidFill>
                <a:latin typeface="Times New Roman" pitchFamily="18" charset="0"/>
                <a:cs typeface="Times New Roman" pitchFamily="18" charset="0"/>
              </a:rPr>
              <a:t>The Effect</a:t>
            </a:r>
            <a:endParaRPr lang="en-US" b="1" dirty="0">
              <a:solidFill>
                <a:srgbClr val="FF0000"/>
              </a:solidFill>
              <a:latin typeface="Times New Roman" pitchFamily="18" charset="0"/>
              <a:cs typeface="Times New Roman" pitchFamily="18" charset="0"/>
            </a:endParaRPr>
          </a:p>
        </p:txBody>
      </p:sp>
      <p:cxnSp>
        <p:nvCxnSpPr>
          <p:cNvPr id="7" name="Straight Arrow Connector 6"/>
          <p:cNvCxnSpPr/>
          <p:nvPr/>
        </p:nvCxnSpPr>
        <p:spPr>
          <a:xfrm flipH="1">
            <a:off x="5638800" y="5137666"/>
            <a:ext cx="654713" cy="0"/>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12" name="Straight Arrow Connector 11"/>
          <p:cNvCxnSpPr/>
          <p:nvPr/>
        </p:nvCxnSpPr>
        <p:spPr>
          <a:xfrm flipH="1">
            <a:off x="5214096" y="4519246"/>
            <a:ext cx="654713" cy="0"/>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13" name="Straight Arrow Connector 12"/>
          <p:cNvCxnSpPr/>
          <p:nvPr/>
        </p:nvCxnSpPr>
        <p:spPr>
          <a:xfrm flipH="1">
            <a:off x="4175370" y="3920691"/>
            <a:ext cx="654713" cy="0"/>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8" name="Right Brace 7"/>
          <p:cNvSpPr/>
          <p:nvPr/>
        </p:nvSpPr>
        <p:spPr>
          <a:xfrm rot="20939121">
            <a:off x="4952602" y="4083355"/>
            <a:ext cx="226875" cy="923843"/>
          </a:xfrm>
          <a:prstGeom prst="rightBrace">
            <a:avLst/>
          </a:pr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en-US" dirty="0"/>
          </a:p>
        </p:txBody>
      </p:sp>
      <p:sp>
        <p:nvSpPr>
          <p:cNvPr id="9" name="Slide Number Placeholder 8"/>
          <p:cNvSpPr>
            <a:spLocks noGrp="1"/>
          </p:cNvSpPr>
          <p:nvPr>
            <p:ph type="sldNum" sz="quarter" idx="12"/>
          </p:nvPr>
        </p:nvSpPr>
        <p:spPr/>
        <p:txBody>
          <a:bodyPr/>
          <a:lstStyle/>
          <a:p>
            <a:fld id="{919A52A3-4505-438E-A23C-D89C1D5F569C}" type="slidenum">
              <a:rPr lang="en-US" smtClean="0"/>
              <a:t>5</a:t>
            </a:fld>
            <a:endParaRPr lang="en-US" dirty="0"/>
          </a:p>
        </p:txBody>
      </p:sp>
    </p:spTree>
    <p:extLst>
      <p:ext uri="{BB962C8B-B14F-4D97-AF65-F5344CB8AC3E}">
        <p14:creationId xmlns:p14="http://schemas.microsoft.com/office/powerpoint/2010/main" val="183012333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FD63347F-0931-408E-9523-69032E213656}" type="slidenum">
              <a:rPr lang="en-US"/>
              <a:pPr/>
              <a:t>50</a:t>
            </a:fld>
            <a:endParaRPr lang="en-US" dirty="0"/>
          </a:p>
        </p:txBody>
      </p:sp>
      <p:sp>
        <p:nvSpPr>
          <p:cNvPr id="62466" name="Rectangle 2"/>
          <p:cNvSpPr>
            <a:spLocks noGrp="1" noChangeArrowheads="1"/>
          </p:cNvSpPr>
          <p:nvPr>
            <p:ph type="title"/>
          </p:nvPr>
        </p:nvSpPr>
        <p:spPr>
          <a:xfrm>
            <a:off x="685800" y="381000"/>
            <a:ext cx="7772400" cy="1143000"/>
          </a:xfrm>
        </p:spPr>
        <p:txBody>
          <a:bodyPr/>
          <a:lstStyle/>
          <a:p>
            <a:pPr algn="l"/>
            <a:r>
              <a:rPr lang="en-US" dirty="0">
                <a:latin typeface="Times New Roman" panose="02020603050405020304" pitchFamily="18" charset="0"/>
                <a:cs typeface="Times New Roman" panose="02020603050405020304" pitchFamily="18" charset="0"/>
              </a:rPr>
              <a:t>Clarify</a:t>
            </a:r>
          </a:p>
        </p:txBody>
      </p:sp>
      <p:sp>
        <p:nvSpPr>
          <p:cNvPr id="62467" name="Rectangle 3"/>
          <p:cNvSpPr>
            <a:spLocks noGrp="1" noChangeArrowheads="1"/>
          </p:cNvSpPr>
          <p:nvPr>
            <p:ph type="body" idx="1"/>
          </p:nvPr>
        </p:nvSpPr>
        <p:spPr>
          <a:xfrm>
            <a:off x="609600" y="1524000"/>
            <a:ext cx="7543800" cy="4114800"/>
          </a:xfrm>
        </p:spPr>
        <p:txBody>
          <a:bodyPr>
            <a:normAutofit/>
          </a:bodyPr>
          <a:lstStyle/>
          <a:p>
            <a:pPr marL="0" indent="0">
              <a:lnSpc>
                <a:spcPct val="80000"/>
              </a:lnSpc>
              <a:buFontTx/>
              <a:buNone/>
            </a:pPr>
            <a:r>
              <a:rPr lang="en-US" sz="2800" b="1" dirty="0">
                <a:solidFill>
                  <a:srgbClr val="002060"/>
                </a:solidFill>
                <a:latin typeface="Times New Roman" panose="02020603050405020304" pitchFamily="18" charset="0"/>
                <a:cs typeface="Times New Roman" panose="02020603050405020304" pitchFamily="18" charset="0"/>
              </a:rPr>
              <a:t>Make sure to make it clear what's happening and to what. Example, this clarification from an version of  </a:t>
            </a:r>
          </a:p>
          <a:p>
            <a:pPr marL="0" indent="0" algn="ctr">
              <a:lnSpc>
                <a:spcPct val="80000"/>
              </a:lnSpc>
              <a:buFontTx/>
              <a:buNone/>
            </a:pPr>
            <a:r>
              <a:rPr lang="en-US" sz="2800" b="1" u="sng" dirty="0">
                <a:solidFill>
                  <a:srgbClr val="002060"/>
                </a:solidFill>
                <a:latin typeface="Times New Roman" panose="02020603050405020304" pitchFamily="18" charset="0"/>
                <a:cs typeface="Times New Roman" panose="02020603050405020304" pitchFamily="18" charset="0"/>
              </a:rPr>
              <a:t>North American Blizzard of 2006</a:t>
            </a:r>
          </a:p>
          <a:p>
            <a:pPr marL="0" indent="0">
              <a:lnSpc>
                <a:spcPct val="80000"/>
              </a:lnSpc>
            </a:pPr>
            <a:endParaRPr lang="en-US" sz="1000" b="1" u="sng" dirty="0">
              <a:solidFill>
                <a:srgbClr val="002060"/>
              </a:solidFill>
              <a:latin typeface="Times New Roman" panose="02020603050405020304" pitchFamily="18" charset="0"/>
              <a:cs typeface="Times New Roman" panose="02020603050405020304" pitchFamily="18" charset="0"/>
            </a:endParaRPr>
          </a:p>
          <a:p>
            <a:pPr marL="909638" lvl="2">
              <a:lnSpc>
                <a:spcPct val="80000"/>
              </a:lnSpc>
              <a:buFontTx/>
              <a:buNone/>
            </a:pPr>
            <a:r>
              <a:rPr lang="en-US" sz="2800" b="1" i="1" dirty="0">
                <a:solidFill>
                  <a:srgbClr val="002060"/>
                </a:solidFill>
                <a:latin typeface="Times New Roman" panose="02020603050405020304" pitchFamily="18" charset="0"/>
                <a:cs typeface="Times New Roman" panose="02020603050405020304" pitchFamily="18" charset="0"/>
              </a:rPr>
              <a:t>“As the system completed bombing, or rapidly deepening, mesoscale banding features impacted the entire I-95 Corridor.”</a:t>
            </a:r>
            <a:endParaRPr lang="en-US" sz="2800" b="1" dirty="0">
              <a:solidFill>
                <a:srgbClr val="002060"/>
              </a:solidFill>
              <a:latin typeface="Times New Roman" panose="02020603050405020304" pitchFamily="18" charset="0"/>
              <a:cs typeface="Times New Roman" panose="02020603050405020304" pitchFamily="18" charset="0"/>
            </a:endParaRPr>
          </a:p>
          <a:p>
            <a:pPr marL="347663" lvl="1" indent="-6350">
              <a:lnSpc>
                <a:spcPct val="80000"/>
              </a:lnSpc>
              <a:buFontTx/>
              <a:buNone/>
            </a:pPr>
            <a:endParaRPr lang="en-US" sz="1000" b="1" dirty="0">
              <a:solidFill>
                <a:srgbClr val="FF0000"/>
              </a:solidFill>
            </a:endParaRPr>
          </a:p>
          <a:p>
            <a:pPr marL="6350" lvl="1" indent="-6350" algn="ctr">
              <a:lnSpc>
                <a:spcPct val="80000"/>
              </a:lnSpc>
              <a:buFontTx/>
              <a:buNone/>
            </a:pPr>
            <a:r>
              <a:rPr lang="en-US" b="1" dirty="0">
                <a:solidFill>
                  <a:srgbClr val="FF0000"/>
                </a:solidFill>
              </a:rPr>
              <a:t>	</a:t>
            </a:r>
            <a:r>
              <a:rPr lang="en-US" sz="3200" i="1" dirty="0" smtClean="0">
                <a:solidFill>
                  <a:srgbClr val="FF00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This </a:t>
            </a:r>
            <a:r>
              <a:rPr lang="en-US" sz="3200" i="1" dirty="0">
                <a:solidFill>
                  <a:srgbClr val="FF00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may be unclear as to what is rapidly </a:t>
            </a:r>
            <a:r>
              <a:rPr lang="en-US" sz="3200" i="1" dirty="0" smtClean="0">
                <a:solidFill>
                  <a:srgbClr val="FF00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deepening-or </a:t>
            </a:r>
            <a:r>
              <a:rPr lang="en-US" sz="3200" i="1" dirty="0">
                <a:solidFill>
                  <a:srgbClr val="FF00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is it? To attempt to explain…</a:t>
            </a:r>
          </a:p>
        </p:txBody>
      </p:sp>
    </p:spTree>
    <p:extLst>
      <p:ext uri="{BB962C8B-B14F-4D97-AF65-F5344CB8AC3E}">
        <p14:creationId xmlns:p14="http://schemas.microsoft.com/office/powerpoint/2010/main" val="270845437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Slide Number Placeholder 3"/>
          <p:cNvSpPr>
            <a:spLocks noGrp="1"/>
          </p:cNvSpPr>
          <p:nvPr>
            <p:ph type="sldNum" sz="quarter" idx="12"/>
          </p:nvPr>
        </p:nvSpPr>
        <p:spPr/>
        <p:txBody>
          <a:bodyPr/>
          <a:lstStyle/>
          <a:p>
            <a:fld id="{AF543489-6C32-4A52-996A-875784B48640}" type="slidenum">
              <a:rPr lang="en-US"/>
              <a:pPr/>
              <a:t>51</a:t>
            </a:fld>
            <a:endParaRPr lang="en-US" dirty="0"/>
          </a:p>
        </p:txBody>
      </p:sp>
      <p:sp>
        <p:nvSpPr>
          <p:cNvPr id="110596" name="Rectangle 4"/>
          <p:cNvSpPr>
            <a:spLocks noChangeArrowheads="1"/>
          </p:cNvSpPr>
          <p:nvPr/>
        </p:nvSpPr>
        <p:spPr bwMode="auto">
          <a:xfrm>
            <a:off x="457200" y="152400"/>
            <a:ext cx="49847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n-US" sz="1400" b="1" dirty="0">
                <a:solidFill>
                  <a:srgbClr val="FFFFCC"/>
                </a:solidFill>
                <a:latin typeface="Arial" charset="0"/>
                <a:cs typeface="Arial" charset="0"/>
              </a:rPr>
              <a:t>National Weather Center SPC Mesoscale Analysis Page</a:t>
            </a:r>
            <a:endParaRPr lang="en-US" sz="2400" dirty="0">
              <a:solidFill>
                <a:srgbClr val="FFFFCC"/>
              </a:solidFill>
            </a:endParaRPr>
          </a:p>
        </p:txBody>
      </p:sp>
      <p:pic>
        <p:nvPicPr>
          <p:cNvPr id="110604" name="Picture 12" descr="sector4"/>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533400" y="403225"/>
            <a:ext cx="5318760" cy="372861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10639" name="Group 47"/>
          <p:cNvGraphicFramePr>
            <a:graphicFrameLocks noGrp="1"/>
          </p:cNvGraphicFramePr>
          <p:nvPr/>
        </p:nvGraphicFramePr>
        <p:xfrm>
          <a:off x="533400" y="403225"/>
          <a:ext cx="4186238" cy="1036320"/>
        </p:xfrm>
        <a:graphic>
          <a:graphicData uri="http://schemas.openxmlformats.org/drawingml/2006/table">
            <a:tbl>
              <a:tblPr/>
              <a:tblGrid>
                <a:gridCol w="4186238"/>
              </a:tblGrid>
              <a:tr h="5000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Times New Roman" pitchFamily="18" charset="0"/>
                      </a:endParaRPr>
                    </a:p>
                  </a:txBody>
                  <a:tcPr horzOverflow="overflow">
                    <a:lnL cap="flat">
                      <a:noFill/>
                    </a:lnL>
                    <a:lnR cap="flat">
                      <a:noFill/>
                    </a:lnR>
                    <a:lnT cap="flat">
                      <a:noFill/>
                    </a:lnT>
                    <a:lnB>
                      <a:noFill/>
                    </a:lnB>
                    <a:lnTlToBr>
                      <a:noFill/>
                    </a:lnTlToBr>
                    <a:lnBlToTr>
                      <a:noFill/>
                    </a:lnBlToTr>
                    <a:noFill/>
                  </a:tcPr>
                </a:tc>
              </a:tr>
              <a:tr h="508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Times New Roman" pitchFamily="18" charset="0"/>
                      </a:endParaRPr>
                    </a:p>
                  </a:txBody>
                  <a:tcPr horzOverflow="overflow">
                    <a:lnL cap="flat">
                      <a:noFill/>
                    </a:lnL>
                    <a:lnR cap="flat">
                      <a:noFill/>
                    </a:lnR>
                    <a:lnT>
                      <a:noFill/>
                    </a:lnT>
                    <a:lnB cap="flat">
                      <a:noFill/>
                    </a:lnB>
                    <a:lnTlToBr>
                      <a:noFill/>
                    </a:lnTlToBr>
                    <a:lnBlToTr>
                      <a:noFill/>
                    </a:lnBlToTr>
                    <a:noFill/>
                  </a:tcPr>
                </a:tc>
              </a:tr>
            </a:tbl>
          </a:graphicData>
        </a:graphic>
      </p:graphicFrame>
      <p:graphicFrame>
        <p:nvGraphicFramePr>
          <p:cNvPr id="110641" name="Group 49"/>
          <p:cNvGraphicFramePr>
            <a:graphicFrameLocks noGrp="1"/>
          </p:cNvGraphicFramePr>
          <p:nvPr/>
        </p:nvGraphicFramePr>
        <p:xfrm>
          <a:off x="542925" y="420688"/>
          <a:ext cx="4159250" cy="502920"/>
        </p:xfrm>
        <a:graphic>
          <a:graphicData uri="http://schemas.openxmlformats.org/drawingml/2006/table">
            <a:tbl>
              <a:tblPr/>
              <a:tblGrid>
                <a:gridCol w="593725"/>
                <a:gridCol w="595313"/>
                <a:gridCol w="593725"/>
                <a:gridCol w="593725"/>
                <a:gridCol w="593725"/>
                <a:gridCol w="595312"/>
                <a:gridCol w="593725"/>
              </a:tblGrid>
              <a:tr h="1666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dirty="0" smtClean="0">
                          <a:ln>
                            <a:noFill/>
                          </a:ln>
                          <a:solidFill>
                            <a:srgbClr val="FFFFFF"/>
                          </a:solidFill>
                          <a:effectLst/>
                          <a:latin typeface="Arial" charset="0"/>
                          <a:cs typeface="Arial" charset="0"/>
                          <a:hlinkClick r:id="rId4"/>
                          <a:hlinkMouseOver r:id="rId5"/>
                        </a:rPr>
                        <a:t>4 - National</a:t>
                      </a:r>
                      <a:endParaRPr kumimoji="0" lang="en-US" sz="2400" b="0" i="0" u="none" strike="noStrike" cap="none" normalizeH="0" baseline="0" dirty="0" smtClean="0">
                        <a:ln>
                          <a:noFill/>
                        </a:ln>
                        <a:solidFill>
                          <a:schemeClr val="tx1"/>
                        </a:solidFill>
                        <a:effectLst/>
                        <a:latin typeface="Times New Roman" pitchFamily="18" charset="0"/>
                      </a:endParaRPr>
                    </a:p>
                  </a:txBody>
                  <a:tcPr anchor="ctr" horzOverflow="overflow">
                    <a:lnL cap="flat">
                      <a:noFill/>
                    </a:lnL>
                    <a:lnR>
                      <a:noFill/>
                    </a:lnR>
                    <a:lnT cap="flat">
                      <a:noFill/>
                    </a:lnT>
                    <a:lnB cap="flat">
                      <a:noFill/>
                    </a:lnB>
                    <a:lnTlToBr>
                      <a:noFill/>
                    </a:lnTlToBr>
                    <a:lnBlToTr>
                      <a:noFill/>
                    </a:lnBlToTr>
                    <a:solidFill>
                      <a:srgbClr val="0A239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dirty="0" smtClean="0">
                          <a:ln>
                            <a:noFill/>
                          </a:ln>
                          <a:solidFill>
                            <a:srgbClr val="FFFFFF"/>
                          </a:solidFill>
                          <a:effectLst/>
                          <a:latin typeface="Arial" charset="0"/>
                          <a:cs typeface="Arial" charset="0"/>
                          <a:hlinkClick r:id="rId6"/>
                          <a:hlinkMouseOver r:id="rId7"/>
                        </a:rPr>
                        <a:t>1 - MCO </a:t>
                      </a:r>
                      <a:endParaRPr kumimoji="0" lang="en-US" sz="2400" b="0" i="0" u="none" strike="noStrike" cap="none" normalizeH="0" baseline="0" dirty="0" smtClean="0">
                        <a:ln>
                          <a:noFill/>
                        </a:ln>
                        <a:solidFill>
                          <a:schemeClr val="tx1"/>
                        </a:solidFill>
                        <a:effectLst/>
                        <a:latin typeface="Times New Roman" pitchFamily="18" charset="0"/>
                      </a:endParaRPr>
                    </a:p>
                  </a:txBody>
                  <a:tcPr anchor="ctr" horzOverflow="overflow">
                    <a:lnL>
                      <a:noFill/>
                    </a:lnL>
                    <a:lnR>
                      <a:noFill/>
                    </a:lnR>
                    <a:lnT cap="flat">
                      <a:noFill/>
                    </a:lnT>
                    <a:lnB cap="flat">
                      <a:noFill/>
                    </a:lnB>
                    <a:lnTlToBr>
                      <a:noFill/>
                    </a:lnTlToBr>
                    <a:lnBlToTr>
                      <a:noFill/>
                    </a:lnBlToTr>
                    <a:solidFill>
                      <a:srgbClr val="0A239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dirty="0" smtClean="0">
                          <a:ln>
                            <a:noFill/>
                          </a:ln>
                          <a:solidFill>
                            <a:srgbClr val="FFFFFF"/>
                          </a:solidFill>
                          <a:effectLst/>
                          <a:latin typeface="Arial" charset="0"/>
                          <a:cs typeface="Arial" charset="0"/>
                          <a:hlinkClick r:id="rId8"/>
                          <a:hlinkMouseOver r:id="rId9"/>
                        </a:rPr>
                        <a:t>2 - BFL </a:t>
                      </a:r>
                      <a:endParaRPr kumimoji="0" lang="en-US" sz="2400" b="0" i="0" u="none" strike="noStrike" cap="none" normalizeH="0" baseline="0" dirty="0" smtClean="0">
                        <a:ln>
                          <a:noFill/>
                        </a:ln>
                        <a:solidFill>
                          <a:schemeClr val="tx1"/>
                        </a:solidFill>
                        <a:effectLst/>
                        <a:latin typeface="Times New Roman" pitchFamily="18" charset="0"/>
                      </a:endParaRPr>
                    </a:p>
                  </a:txBody>
                  <a:tcPr anchor="ctr" horzOverflow="overflow">
                    <a:lnL>
                      <a:noFill/>
                    </a:lnL>
                    <a:lnR>
                      <a:noFill/>
                    </a:lnR>
                    <a:lnT cap="flat">
                      <a:noFill/>
                    </a:lnT>
                    <a:lnB cap="flat">
                      <a:noFill/>
                    </a:lnB>
                    <a:lnTlToBr>
                      <a:noFill/>
                    </a:lnTlToBr>
                    <a:lnBlToTr>
                      <a:noFill/>
                    </a:lnBlToTr>
                    <a:solidFill>
                      <a:srgbClr val="0A239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dirty="0" smtClean="0">
                          <a:ln>
                            <a:noFill/>
                          </a:ln>
                          <a:solidFill>
                            <a:srgbClr val="FFFFFF"/>
                          </a:solidFill>
                          <a:effectLst/>
                          <a:latin typeface="Arial" charset="0"/>
                          <a:cs typeface="Arial" charset="0"/>
                          <a:hlinkClick r:id="rId10"/>
                          <a:hlinkMouseOver r:id="rId11"/>
                        </a:rPr>
                        <a:t>3 - ABY </a:t>
                      </a:r>
                      <a:endParaRPr kumimoji="0" lang="en-US" sz="2400" b="0" i="0" u="none" strike="noStrike" cap="none" normalizeH="0" baseline="0" dirty="0" smtClean="0">
                        <a:ln>
                          <a:noFill/>
                        </a:ln>
                        <a:solidFill>
                          <a:schemeClr val="tx1"/>
                        </a:solidFill>
                        <a:effectLst/>
                        <a:latin typeface="Times New Roman" pitchFamily="18" charset="0"/>
                      </a:endParaRPr>
                    </a:p>
                  </a:txBody>
                  <a:tcPr anchor="ctr" horzOverflow="overflow">
                    <a:lnL>
                      <a:noFill/>
                    </a:lnL>
                    <a:lnR>
                      <a:noFill/>
                    </a:lnR>
                    <a:lnT cap="flat">
                      <a:noFill/>
                    </a:lnT>
                    <a:lnB cap="flat">
                      <a:noFill/>
                    </a:lnB>
                    <a:lnTlToBr>
                      <a:noFill/>
                    </a:lnTlToBr>
                    <a:lnBlToTr>
                      <a:noFill/>
                    </a:lnBlToTr>
                    <a:solidFill>
                      <a:srgbClr val="0A239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dirty="0" smtClean="0">
                          <a:ln>
                            <a:noFill/>
                          </a:ln>
                          <a:solidFill>
                            <a:srgbClr val="FFFFFF"/>
                          </a:solidFill>
                          <a:effectLst/>
                          <a:latin typeface="Arial" charset="0"/>
                          <a:cs typeface="Arial" charset="0"/>
                          <a:hlinkClick r:id="rId12"/>
                          <a:hlinkMouseOver r:id="rId13"/>
                        </a:rPr>
                        <a:t>5 - 11R </a:t>
                      </a:r>
                      <a:endParaRPr kumimoji="0" lang="en-US" sz="2400" b="0" i="0" u="none" strike="noStrike" cap="none" normalizeH="0" baseline="0" dirty="0" smtClean="0">
                        <a:ln>
                          <a:noFill/>
                        </a:ln>
                        <a:solidFill>
                          <a:schemeClr val="tx1"/>
                        </a:solidFill>
                        <a:effectLst/>
                        <a:latin typeface="Times New Roman" pitchFamily="18" charset="0"/>
                      </a:endParaRPr>
                    </a:p>
                  </a:txBody>
                  <a:tcPr anchor="ctr" horzOverflow="overflow">
                    <a:lnL>
                      <a:noFill/>
                    </a:lnL>
                    <a:lnR>
                      <a:noFill/>
                    </a:lnR>
                    <a:lnT cap="flat">
                      <a:noFill/>
                    </a:lnT>
                    <a:lnB cap="flat">
                      <a:noFill/>
                    </a:lnB>
                    <a:lnTlToBr>
                      <a:noFill/>
                    </a:lnTlToBr>
                    <a:lnBlToTr>
                      <a:noFill/>
                    </a:lnBlToTr>
                    <a:solidFill>
                      <a:srgbClr val="0A239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dirty="0" smtClean="0">
                          <a:ln>
                            <a:noFill/>
                          </a:ln>
                          <a:solidFill>
                            <a:srgbClr val="FFFFFF"/>
                          </a:solidFill>
                          <a:effectLst/>
                          <a:latin typeface="Arial" charset="0"/>
                          <a:cs typeface="Arial" charset="0"/>
                          <a:hlinkClick r:id="rId14"/>
                          <a:hlinkMouseOver r:id="rId15"/>
                        </a:rPr>
                        <a:t>6 - PHD </a:t>
                      </a:r>
                      <a:endParaRPr kumimoji="0" lang="en-US" sz="2400" b="0" i="0" u="none" strike="noStrike" cap="none" normalizeH="0" baseline="0" dirty="0" smtClean="0">
                        <a:ln>
                          <a:noFill/>
                        </a:ln>
                        <a:solidFill>
                          <a:schemeClr val="tx1"/>
                        </a:solidFill>
                        <a:effectLst/>
                        <a:latin typeface="Times New Roman" pitchFamily="18" charset="0"/>
                      </a:endParaRPr>
                    </a:p>
                  </a:txBody>
                  <a:tcPr anchor="ctr" horzOverflow="overflow">
                    <a:lnL>
                      <a:noFill/>
                    </a:lnL>
                    <a:lnR>
                      <a:noFill/>
                    </a:lnR>
                    <a:lnT cap="flat">
                      <a:noFill/>
                    </a:lnT>
                    <a:lnB cap="flat">
                      <a:noFill/>
                    </a:lnB>
                    <a:lnTlToBr>
                      <a:noFill/>
                    </a:lnTlToBr>
                    <a:lnBlToTr>
                      <a:noFill/>
                    </a:lnBlToTr>
                    <a:solidFill>
                      <a:srgbClr val="0A239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dirty="0" smtClean="0">
                          <a:ln>
                            <a:noFill/>
                          </a:ln>
                          <a:solidFill>
                            <a:srgbClr val="FFFFFF"/>
                          </a:solidFill>
                          <a:effectLst/>
                          <a:latin typeface="Arial" charset="0"/>
                          <a:cs typeface="Arial" charset="0"/>
                          <a:hlinkClick r:id="rId16"/>
                          <a:hlinkMouseOver r:id="rId17"/>
                        </a:rPr>
                        <a:t>7 - LCI </a:t>
                      </a:r>
                      <a:endParaRPr kumimoji="0" lang="en-US" sz="2400" b="0" i="0" u="none" strike="noStrike" cap="none" normalizeH="0" baseline="0" dirty="0" smtClean="0">
                        <a:ln>
                          <a:noFill/>
                        </a:ln>
                        <a:solidFill>
                          <a:schemeClr val="tx1"/>
                        </a:solidFill>
                        <a:effectLst/>
                        <a:latin typeface="Times New Roman" pitchFamily="18" charset="0"/>
                      </a:endParaRPr>
                    </a:p>
                  </a:txBody>
                  <a:tcPr anchor="ctr" horzOverflow="overflow">
                    <a:lnL>
                      <a:noFill/>
                    </a:lnL>
                    <a:lnR cap="flat">
                      <a:noFill/>
                    </a:lnR>
                    <a:lnT cap="flat">
                      <a:noFill/>
                    </a:lnT>
                    <a:lnB cap="flat">
                      <a:noFill/>
                    </a:lnB>
                    <a:lnTlToBr>
                      <a:noFill/>
                    </a:lnTlToBr>
                    <a:lnBlToTr>
                      <a:noFill/>
                    </a:lnBlToTr>
                    <a:solidFill>
                      <a:srgbClr val="0A2390"/>
                    </a:solidFill>
                  </a:tcPr>
                </a:tc>
              </a:tr>
            </a:tbl>
          </a:graphicData>
        </a:graphic>
      </p:graphicFrame>
      <p:graphicFrame>
        <p:nvGraphicFramePr>
          <p:cNvPr id="110640" name="Group 48"/>
          <p:cNvGraphicFramePr>
            <a:graphicFrameLocks noGrp="1"/>
          </p:cNvGraphicFramePr>
          <p:nvPr/>
        </p:nvGraphicFramePr>
        <p:xfrm>
          <a:off x="542925" y="920750"/>
          <a:ext cx="4167188" cy="518160"/>
        </p:xfrm>
        <a:graphic>
          <a:graphicData uri="http://schemas.openxmlformats.org/drawingml/2006/table">
            <a:tbl>
              <a:tblPr/>
              <a:tblGrid>
                <a:gridCol w="4167188"/>
              </a:tblGrid>
              <a:tr h="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Times New Roman" pitchFamily="18" charset="0"/>
                      </a:endParaRPr>
                    </a:p>
                  </a:txBody>
                  <a:tcPr anchor="ctr" horzOverflow="overflow">
                    <a:lnL cap="flat">
                      <a:noFill/>
                    </a:lnL>
                    <a:lnR cap="flat">
                      <a:noFill/>
                    </a:lnR>
                    <a:lnT cap="flat">
                      <a:noFill/>
                    </a:lnT>
                    <a:lnB cap="flat">
                      <a:noFill/>
                    </a:lnB>
                    <a:lnTlToBr>
                      <a:noFill/>
                    </a:lnTlToBr>
                    <a:lnBlToTr>
                      <a:noFill/>
                    </a:lnBlToTr>
                    <a:noFill/>
                  </a:tcPr>
                </a:tc>
              </a:tr>
            </a:tbl>
          </a:graphicData>
        </a:graphic>
      </p:graphicFrame>
      <p:sp>
        <p:nvSpPr>
          <p:cNvPr id="110642" name="Text Box 50"/>
          <p:cNvSpPr txBox="1">
            <a:spLocks noChangeArrowheads="1"/>
          </p:cNvSpPr>
          <p:nvPr/>
        </p:nvSpPr>
        <p:spPr bwMode="auto">
          <a:xfrm>
            <a:off x="457200" y="4149303"/>
            <a:ext cx="8369166"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1800" b="1" dirty="0">
                <a:solidFill>
                  <a:srgbClr val="FF0000"/>
                </a:solidFill>
                <a:latin typeface="Times New Roman" panose="02020603050405020304" pitchFamily="18" charset="0"/>
                <a:cs typeface="Times New Roman" panose="02020603050405020304" pitchFamily="18" charset="0"/>
              </a:rPr>
              <a:t>Mesoscale Meteorology is the study of weather systems smaller than synoptic scale systems but larger than microscale and storm-scale cumulus systems. Horizontal dimensions generally range from around 5 kilometers to several hundred kilometers</a:t>
            </a:r>
            <a:r>
              <a:rPr lang="en-US" sz="1800" b="1" dirty="0" smtClean="0">
                <a:solidFill>
                  <a:srgbClr val="FF0000"/>
                </a:solidFill>
                <a:latin typeface="Times New Roman" panose="02020603050405020304" pitchFamily="18" charset="0"/>
                <a:cs typeface="Times New Roman" panose="02020603050405020304" pitchFamily="18" charset="0"/>
              </a:rPr>
              <a:t>. Examples </a:t>
            </a:r>
            <a:r>
              <a:rPr lang="en-US" sz="1800" b="1" dirty="0">
                <a:solidFill>
                  <a:srgbClr val="FF0000"/>
                </a:solidFill>
                <a:latin typeface="Times New Roman" panose="02020603050405020304" pitchFamily="18" charset="0"/>
                <a:cs typeface="Times New Roman" panose="02020603050405020304" pitchFamily="18" charset="0"/>
              </a:rPr>
              <a:t>of mesoscale weather systems are sea breezes, squall lines, and mesoscale </a:t>
            </a:r>
            <a:r>
              <a:rPr lang="en-US" b="1" dirty="0">
                <a:solidFill>
                  <a:srgbClr val="FF0000"/>
                </a:solidFill>
                <a:latin typeface="Times New Roman" panose="02020603050405020304" pitchFamily="18" charset="0"/>
                <a:cs typeface="Times New Roman" panose="02020603050405020304" pitchFamily="18" charset="0"/>
              </a:rPr>
              <a:t>convective complexes</a:t>
            </a:r>
            <a:r>
              <a:rPr lang="en-US" b="1" dirty="0" smtClean="0">
                <a:solidFill>
                  <a:srgbClr val="FF0000"/>
                </a:solidFill>
                <a:latin typeface="Times New Roman" panose="02020603050405020304" pitchFamily="18" charset="0"/>
                <a:cs typeface="Times New Roman" panose="02020603050405020304" pitchFamily="18" charset="0"/>
              </a:rPr>
              <a:t>. </a:t>
            </a:r>
            <a:r>
              <a:rPr lang="en-US" sz="1800" b="1" dirty="0" smtClean="0">
                <a:solidFill>
                  <a:srgbClr val="FF0000"/>
                </a:solidFill>
                <a:latin typeface="Times New Roman" panose="02020603050405020304" pitchFamily="18" charset="0"/>
                <a:cs typeface="Times New Roman" panose="02020603050405020304" pitchFamily="18" charset="0"/>
              </a:rPr>
              <a:t>Vertical </a:t>
            </a:r>
            <a:r>
              <a:rPr lang="en-US" sz="1800" b="1" dirty="0">
                <a:solidFill>
                  <a:srgbClr val="FF0000"/>
                </a:solidFill>
                <a:latin typeface="Times New Roman" panose="02020603050405020304" pitchFamily="18" charset="0"/>
                <a:cs typeface="Times New Roman" panose="02020603050405020304" pitchFamily="18" charset="0"/>
              </a:rPr>
              <a:t>velocity often equals or exceeds horizontal velocities in mesoscale meteorological systems due to non-hydrostatic processes such as buoyant acceleration of a rising thermal or acceleration through a narrow mountain pass.</a:t>
            </a:r>
          </a:p>
        </p:txBody>
      </p:sp>
      <p:sp>
        <p:nvSpPr>
          <p:cNvPr id="110643" name="Text Box 51"/>
          <p:cNvSpPr txBox="1">
            <a:spLocks noChangeArrowheads="1"/>
          </p:cNvSpPr>
          <p:nvPr/>
        </p:nvSpPr>
        <p:spPr bwMode="auto">
          <a:xfrm>
            <a:off x="6324600" y="533400"/>
            <a:ext cx="2590800" cy="3546475"/>
          </a:xfrm>
          <a:prstGeom prst="rect">
            <a:avLst/>
          </a:prstGeom>
          <a:solidFill>
            <a:srgbClr val="FFFFCC"/>
          </a:solidFill>
          <a:ln w="2857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30000"/>
              </a:spcBef>
            </a:pPr>
            <a:r>
              <a:rPr lang="en-US" sz="2000" i="1" dirty="0">
                <a:solidFill>
                  <a:srgbClr val="FF0000"/>
                </a:solidFill>
                <a:effectLst>
                  <a:outerShdw blurRad="38100" dist="38100" dir="2700000" algn="tl">
                    <a:srgbClr val="000000"/>
                  </a:outerShdw>
                </a:effectLst>
              </a:rPr>
              <a:t>These are explanations from the National Weather Bureau and Wikipedia a less than reliable resource! </a:t>
            </a:r>
          </a:p>
          <a:p>
            <a:pPr>
              <a:spcBef>
                <a:spcPct val="30000"/>
              </a:spcBef>
            </a:pPr>
            <a:r>
              <a:rPr lang="en-US" sz="2000" i="1" dirty="0">
                <a:solidFill>
                  <a:srgbClr val="FF0000"/>
                </a:solidFill>
                <a:effectLst>
                  <a:outerShdw blurRad="38100" dist="38100" dir="2700000" algn="tl">
                    <a:srgbClr val="000000"/>
                  </a:outerShdw>
                </a:effectLst>
              </a:rPr>
              <a:t>They may provide insight on the subject, but as for me I need to look up several more words to understand it fully!</a:t>
            </a:r>
            <a:endParaRPr lang="en-US" dirty="0">
              <a:solidFill>
                <a:srgbClr val="FF0000"/>
              </a:solidFill>
              <a:effectLst>
                <a:outerShdw blurRad="38100" dist="38100" dir="2700000" algn="tl">
                  <a:srgbClr val="000000"/>
                </a:outerShdw>
              </a:effectLst>
            </a:endParaRPr>
          </a:p>
        </p:txBody>
      </p:sp>
    </p:spTree>
    <p:extLst>
      <p:ext uri="{BB962C8B-B14F-4D97-AF65-F5344CB8AC3E}">
        <p14:creationId xmlns:p14="http://schemas.microsoft.com/office/powerpoint/2010/main" val="104334298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37A8DD8D-9C31-4251-A832-32D099796FDA}" type="slidenum">
              <a:rPr lang="en-US"/>
              <a:pPr/>
              <a:t>52</a:t>
            </a:fld>
            <a:endParaRPr lang="en-US" dirty="0"/>
          </a:p>
        </p:txBody>
      </p:sp>
      <p:sp>
        <p:nvSpPr>
          <p:cNvPr id="65538" name="Rectangle 2"/>
          <p:cNvSpPr>
            <a:spLocks noGrp="1" noChangeArrowheads="1"/>
          </p:cNvSpPr>
          <p:nvPr>
            <p:ph type="title"/>
          </p:nvPr>
        </p:nvSpPr>
        <p:spPr>
          <a:xfrm>
            <a:off x="685800" y="457200"/>
            <a:ext cx="7772400" cy="1143000"/>
          </a:xfrm>
        </p:spPr>
        <p:txBody>
          <a:bodyPr/>
          <a:lstStyle/>
          <a:p>
            <a:r>
              <a:rPr lang="en-US" dirty="0">
                <a:latin typeface="Times New Roman" panose="02020603050405020304" pitchFamily="18" charset="0"/>
                <a:cs typeface="Times New Roman" panose="02020603050405020304" pitchFamily="18" charset="0"/>
              </a:rPr>
              <a:t>Clarify</a:t>
            </a:r>
          </a:p>
        </p:txBody>
      </p:sp>
      <p:sp>
        <p:nvSpPr>
          <p:cNvPr id="65539" name="Rectangle 3"/>
          <p:cNvSpPr>
            <a:spLocks noGrp="1" noChangeArrowheads="1"/>
          </p:cNvSpPr>
          <p:nvPr>
            <p:ph type="body" idx="1"/>
          </p:nvPr>
        </p:nvSpPr>
        <p:spPr>
          <a:xfrm>
            <a:off x="685800" y="1524000"/>
            <a:ext cx="8001000" cy="4114800"/>
          </a:xfrm>
        </p:spPr>
        <p:txBody>
          <a:bodyPr>
            <a:normAutofit lnSpcReduction="10000"/>
          </a:bodyPr>
          <a:lstStyle/>
          <a:p>
            <a:pPr indent="4763">
              <a:lnSpc>
                <a:spcPct val="100000"/>
              </a:lnSpc>
              <a:buFontTx/>
              <a:buNone/>
            </a:pPr>
            <a:r>
              <a:rPr lang="en-US" sz="2800" dirty="0">
                <a:solidFill>
                  <a:srgbClr val="002060"/>
                </a:solidFill>
                <a:latin typeface="Times New Roman" panose="02020603050405020304" pitchFamily="18" charset="0"/>
                <a:cs typeface="Times New Roman" panose="02020603050405020304" pitchFamily="18" charset="0"/>
              </a:rPr>
              <a:t>As our project criteria is to improve a performance issue.</a:t>
            </a:r>
          </a:p>
          <a:p>
            <a:pPr marL="685800" indent="-457200">
              <a:lnSpc>
                <a:spcPct val="100000"/>
              </a:lnSpc>
            </a:pPr>
            <a:r>
              <a:rPr lang="en-US" sz="2800" dirty="0">
                <a:solidFill>
                  <a:srgbClr val="002060"/>
                </a:solidFill>
                <a:latin typeface="Times New Roman" panose="02020603050405020304" pitchFamily="18" charset="0"/>
                <a:cs typeface="Times New Roman" panose="02020603050405020304" pitchFamily="18" charset="0"/>
              </a:rPr>
              <a:t>A Performance Issue can be both </a:t>
            </a:r>
            <a:r>
              <a:rPr lang="en-US" sz="2800" u="sng" dirty="0">
                <a:solidFill>
                  <a:srgbClr val="002060"/>
                </a:solidFill>
                <a:latin typeface="Times New Roman" panose="02020603050405020304" pitchFamily="18" charset="0"/>
                <a:cs typeface="Times New Roman" panose="02020603050405020304" pitchFamily="18" charset="0"/>
              </a:rPr>
              <a:t>Flow Charted and Measured </a:t>
            </a:r>
          </a:p>
          <a:p>
            <a:pPr indent="4763">
              <a:lnSpc>
                <a:spcPct val="90000"/>
              </a:lnSpc>
              <a:buFontTx/>
              <a:buNone/>
            </a:pPr>
            <a:endParaRPr lang="en-US" sz="2800" u="sng" dirty="0">
              <a:latin typeface="Times New Roman" panose="02020603050405020304" pitchFamily="18" charset="0"/>
              <a:cs typeface="Times New Roman" panose="02020603050405020304" pitchFamily="18" charset="0"/>
            </a:endParaRPr>
          </a:p>
          <a:p>
            <a:pPr indent="4763">
              <a:lnSpc>
                <a:spcPct val="100000"/>
              </a:lnSpc>
              <a:buFontTx/>
              <a:buNone/>
            </a:pPr>
            <a:r>
              <a:rPr lang="en-US" sz="2800" b="1" i="1" dirty="0">
                <a:solidFill>
                  <a:srgbClr val="FF0000"/>
                </a:solidFill>
                <a:latin typeface="Times New Roman" panose="02020603050405020304" pitchFamily="18" charset="0"/>
                <a:cs typeface="Times New Roman" panose="02020603050405020304" pitchFamily="18" charset="0"/>
              </a:rPr>
              <a:t>Developing and agreeing on a current Flow Chart and the explanation of current measurements or lack of measurements will most assuredly clarify and answer </a:t>
            </a:r>
            <a:r>
              <a:rPr lang="en-US" sz="2800" b="1" i="1" u="sng" dirty="0">
                <a:solidFill>
                  <a:srgbClr val="FF0000"/>
                </a:solidFill>
                <a:latin typeface="Times New Roman" panose="02020603050405020304" pitchFamily="18" charset="0"/>
                <a:cs typeface="Times New Roman" panose="02020603050405020304" pitchFamily="18" charset="0"/>
              </a:rPr>
              <a:t>where are we …</a:t>
            </a:r>
          </a:p>
        </p:txBody>
      </p:sp>
    </p:spTree>
    <p:extLst>
      <p:ext uri="{BB962C8B-B14F-4D97-AF65-F5344CB8AC3E}">
        <p14:creationId xmlns:p14="http://schemas.microsoft.com/office/powerpoint/2010/main" val="66276024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3"/>
          <p:cNvSpPr>
            <a:spLocks noGrp="1"/>
          </p:cNvSpPr>
          <p:nvPr>
            <p:ph type="sldNum" sz="quarter" idx="12"/>
          </p:nvPr>
        </p:nvSpPr>
        <p:spPr/>
        <p:txBody>
          <a:bodyPr/>
          <a:lstStyle/>
          <a:p>
            <a:fld id="{89D4DBE8-86F6-4917-94C0-82F00FD03516}" type="slidenum">
              <a:rPr lang="en-US"/>
              <a:pPr/>
              <a:t>53</a:t>
            </a:fld>
            <a:endParaRPr lang="en-US" dirty="0"/>
          </a:p>
        </p:txBody>
      </p:sp>
      <p:pic>
        <p:nvPicPr>
          <p:cNvPr id="11267" name="Picture 3" descr="Project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1000" y="4724400"/>
            <a:ext cx="2286000" cy="1755775"/>
          </a:xfrm>
          <a:prstGeom prst="rect">
            <a:avLst/>
          </a:prstGeom>
          <a:noFill/>
          <a:extLst>
            <a:ext uri="{909E8E84-426E-40DD-AFC4-6F175D3DCCD1}">
              <a14:hiddenFill xmlns:a14="http://schemas.microsoft.com/office/drawing/2010/main">
                <a:solidFill>
                  <a:srgbClr val="FFFFFF"/>
                </a:solidFill>
              </a14:hiddenFill>
            </a:ext>
          </a:extLst>
        </p:spPr>
      </p:pic>
      <p:sp>
        <p:nvSpPr>
          <p:cNvPr id="11268" name="Text Box 4"/>
          <p:cNvSpPr txBox="1">
            <a:spLocks noChangeArrowheads="1"/>
          </p:cNvSpPr>
          <p:nvPr/>
        </p:nvSpPr>
        <p:spPr bwMode="auto">
          <a:xfrm>
            <a:off x="3581400" y="762000"/>
            <a:ext cx="48768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US" dirty="0"/>
          </a:p>
        </p:txBody>
      </p:sp>
      <p:sp>
        <p:nvSpPr>
          <p:cNvPr id="11269" name="Text Box 5"/>
          <p:cNvSpPr txBox="1">
            <a:spLocks noChangeArrowheads="1"/>
          </p:cNvSpPr>
          <p:nvPr/>
        </p:nvSpPr>
        <p:spPr bwMode="auto">
          <a:xfrm>
            <a:off x="3200400" y="1854199"/>
            <a:ext cx="5257800" cy="36009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96925">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fontAlgn="base">
              <a:spcBef>
                <a:spcPct val="0"/>
              </a:spcBef>
              <a:spcAft>
                <a:spcPct val="0"/>
              </a:spcAft>
              <a:defRPr sz="2400">
                <a:solidFill>
                  <a:schemeClr val="tx1"/>
                </a:solidFill>
                <a:latin typeface="Times New Roman" pitchFamily="18" charset="0"/>
              </a:defRPr>
            </a:lvl6pPr>
            <a:lvl7pPr fontAlgn="base">
              <a:spcBef>
                <a:spcPct val="0"/>
              </a:spcBef>
              <a:spcAft>
                <a:spcPct val="0"/>
              </a:spcAft>
              <a:defRPr sz="2400">
                <a:solidFill>
                  <a:schemeClr val="tx1"/>
                </a:solidFill>
                <a:latin typeface="Times New Roman" pitchFamily="18" charset="0"/>
              </a:defRPr>
            </a:lvl7pPr>
            <a:lvl8pPr fontAlgn="base">
              <a:spcBef>
                <a:spcPct val="0"/>
              </a:spcBef>
              <a:spcAft>
                <a:spcPct val="0"/>
              </a:spcAft>
              <a:defRPr sz="2400">
                <a:solidFill>
                  <a:schemeClr val="tx1"/>
                </a:solidFill>
                <a:latin typeface="Times New Roman" pitchFamily="18" charset="0"/>
              </a:defRPr>
            </a:lvl8pPr>
            <a:lvl9pPr fontAlgn="base">
              <a:spcBef>
                <a:spcPct val="0"/>
              </a:spcBef>
              <a:spcAft>
                <a:spcPct val="0"/>
              </a:spcAft>
              <a:defRPr sz="2400">
                <a:solidFill>
                  <a:schemeClr val="tx1"/>
                </a:solidFill>
                <a:latin typeface="Times New Roman" pitchFamily="18" charset="0"/>
              </a:defRPr>
            </a:lvl9pPr>
          </a:lstStyle>
          <a:p>
            <a:r>
              <a:rPr lang="en-US" sz="3200" dirty="0">
                <a:solidFill>
                  <a:srgbClr val="002060"/>
                </a:solidFill>
              </a:rPr>
              <a:t>Use the three-part </a:t>
            </a:r>
            <a:r>
              <a:rPr lang="en-US" sz="3200" i="1" dirty="0">
                <a:solidFill>
                  <a:srgbClr val="002060"/>
                </a:solidFill>
              </a:rPr>
              <a:t>"reality check" </a:t>
            </a:r>
            <a:r>
              <a:rPr lang="en-US" sz="3200" dirty="0">
                <a:solidFill>
                  <a:srgbClr val="002060"/>
                </a:solidFill>
              </a:rPr>
              <a:t>that covers:</a:t>
            </a:r>
          </a:p>
          <a:p>
            <a:endParaRPr lang="en-US" sz="2000" dirty="0"/>
          </a:p>
          <a:p>
            <a:pPr marL="914400" indent="-225425">
              <a:buFont typeface="Arial" panose="020B0604020202020204" pitchFamily="34" charset="0"/>
              <a:buChar char="•"/>
            </a:pPr>
            <a:r>
              <a:rPr lang="en-US" sz="3200" b="1" i="1" dirty="0" smtClean="0">
                <a:solidFill>
                  <a:srgbClr val="FF0000"/>
                </a:solidFill>
              </a:rPr>
              <a:t>Technical </a:t>
            </a:r>
            <a:r>
              <a:rPr lang="en-US" sz="3200" b="1" i="1" dirty="0">
                <a:solidFill>
                  <a:srgbClr val="FF0000"/>
                </a:solidFill>
              </a:rPr>
              <a:t>Issues</a:t>
            </a:r>
            <a:endParaRPr lang="en-US" sz="3200" i="1" dirty="0">
              <a:solidFill>
                <a:srgbClr val="FF0000"/>
              </a:solidFill>
            </a:endParaRPr>
          </a:p>
          <a:p>
            <a:pPr marL="914400" indent="-225425">
              <a:buFont typeface="Arial" panose="020B0604020202020204" pitchFamily="34" charset="0"/>
              <a:buChar char="•"/>
            </a:pPr>
            <a:r>
              <a:rPr lang="en-US" sz="3200" b="1" i="1" dirty="0" smtClean="0">
                <a:solidFill>
                  <a:srgbClr val="FF0000"/>
                </a:solidFill>
              </a:rPr>
              <a:t>Strategic </a:t>
            </a:r>
            <a:r>
              <a:rPr lang="en-US" sz="3200" b="1" i="1" dirty="0">
                <a:solidFill>
                  <a:srgbClr val="FF0000"/>
                </a:solidFill>
              </a:rPr>
              <a:t>Issues</a:t>
            </a:r>
            <a:endParaRPr lang="en-US" sz="3200" i="1" dirty="0">
              <a:solidFill>
                <a:srgbClr val="FF0000"/>
              </a:solidFill>
            </a:endParaRPr>
          </a:p>
          <a:p>
            <a:pPr marL="914400" indent="-225425">
              <a:buFont typeface="Arial" panose="020B0604020202020204" pitchFamily="34" charset="0"/>
              <a:buChar char="•"/>
            </a:pPr>
            <a:r>
              <a:rPr lang="en-US" sz="3200" b="1" i="1" dirty="0" smtClean="0">
                <a:solidFill>
                  <a:srgbClr val="FF0000"/>
                </a:solidFill>
              </a:rPr>
              <a:t>Empowerment </a:t>
            </a:r>
            <a:r>
              <a:rPr lang="en-US" sz="3200" b="1" i="1" dirty="0">
                <a:solidFill>
                  <a:srgbClr val="FF0000"/>
                </a:solidFill>
              </a:rPr>
              <a:t>Issues</a:t>
            </a:r>
          </a:p>
          <a:p>
            <a:pPr>
              <a:spcBef>
                <a:spcPct val="50000"/>
              </a:spcBef>
            </a:pPr>
            <a:endParaRPr lang="en-US" sz="3200" i="1" dirty="0"/>
          </a:p>
        </p:txBody>
      </p:sp>
      <p:sp>
        <p:nvSpPr>
          <p:cNvPr id="11270" name="Rectangle 6"/>
          <p:cNvSpPr>
            <a:spLocks noGrp="1" noChangeArrowheads="1"/>
          </p:cNvSpPr>
          <p:nvPr>
            <p:ph type="title" idx="4294967295"/>
          </p:nvPr>
        </p:nvSpPr>
        <p:spPr>
          <a:xfrm>
            <a:off x="304800" y="304800"/>
            <a:ext cx="2514600" cy="4267200"/>
          </a:xfrm>
        </p:spPr>
        <p:txBody>
          <a:bodyPr/>
          <a:lstStyle/>
          <a:p>
            <a:pPr algn="l"/>
            <a:r>
              <a:rPr lang="en-US" sz="4000" b="1" i="1" dirty="0">
                <a:solidFill>
                  <a:schemeClr val="tx1"/>
                </a:solidFill>
              </a:rPr>
              <a:t>4</a:t>
            </a:r>
            <a:br>
              <a:rPr lang="en-US" sz="4000" b="1" i="1" dirty="0">
                <a:solidFill>
                  <a:schemeClr val="tx1"/>
                </a:solidFill>
              </a:rPr>
            </a:br>
            <a:r>
              <a:rPr lang="en-US" sz="1800" b="1" i="1" dirty="0">
                <a:solidFill>
                  <a:schemeClr val="tx1"/>
                </a:solidFill>
              </a:rPr>
              <a:t/>
            </a:r>
            <a:br>
              <a:rPr lang="en-US" sz="1800" b="1" i="1" dirty="0">
                <a:solidFill>
                  <a:schemeClr val="tx1"/>
                </a:solidFill>
              </a:rPr>
            </a:br>
            <a:r>
              <a:rPr lang="en-US" sz="4000" dirty="0">
                <a:solidFill>
                  <a:schemeClr val="tx1"/>
                </a:solidFill>
                <a:latin typeface="Times New Roman" panose="02020603050405020304" pitchFamily="18" charset="0"/>
                <a:cs typeface="Times New Roman" panose="02020603050405020304" pitchFamily="18" charset="0"/>
              </a:rPr>
              <a:t>List reduction (Apply a reality check)</a:t>
            </a:r>
            <a:r>
              <a:rPr lang="en-US" sz="4000" dirty="0">
                <a:solidFill>
                  <a:schemeClr val="tx1"/>
                </a:solidFill>
              </a:rPr>
              <a:t/>
            </a:r>
            <a:br>
              <a:rPr lang="en-US" sz="4000" dirty="0">
                <a:solidFill>
                  <a:schemeClr val="tx1"/>
                </a:solidFill>
              </a:rPr>
            </a:br>
            <a:endParaRPr lang="en-US" sz="4000" dirty="0">
              <a:solidFill>
                <a:schemeClr val="tx1"/>
              </a:solidFill>
            </a:endParaRPr>
          </a:p>
        </p:txBody>
      </p:sp>
      <p:pic>
        <p:nvPicPr>
          <p:cNvPr id="9" name="Picture 204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53400" y="107156"/>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4920004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12"/>
          </p:nvPr>
        </p:nvSpPr>
        <p:spPr/>
        <p:txBody>
          <a:bodyPr/>
          <a:lstStyle/>
          <a:p>
            <a:fld id="{D372776A-8D23-4AD9-98A6-2959B8E01AB4}" type="slidenum">
              <a:rPr lang="en-US"/>
              <a:pPr/>
              <a:t>54</a:t>
            </a:fld>
            <a:endParaRPr lang="en-US" dirty="0"/>
          </a:p>
        </p:txBody>
      </p:sp>
      <p:sp>
        <p:nvSpPr>
          <p:cNvPr id="21506" name="Text Box 2"/>
          <p:cNvSpPr txBox="1">
            <a:spLocks noChangeArrowheads="1"/>
          </p:cNvSpPr>
          <p:nvPr/>
        </p:nvSpPr>
        <p:spPr bwMode="auto">
          <a:xfrm>
            <a:off x="533400" y="685800"/>
            <a:ext cx="8077200" cy="5494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406400" indent="-292100">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fontAlgn="base">
              <a:spcBef>
                <a:spcPct val="0"/>
              </a:spcBef>
              <a:spcAft>
                <a:spcPct val="0"/>
              </a:spcAft>
              <a:defRPr sz="2400">
                <a:solidFill>
                  <a:schemeClr val="tx1"/>
                </a:solidFill>
                <a:latin typeface="Times New Roman" pitchFamily="18" charset="0"/>
              </a:defRPr>
            </a:lvl6pPr>
            <a:lvl7pPr fontAlgn="base">
              <a:spcBef>
                <a:spcPct val="0"/>
              </a:spcBef>
              <a:spcAft>
                <a:spcPct val="0"/>
              </a:spcAft>
              <a:defRPr sz="2400">
                <a:solidFill>
                  <a:schemeClr val="tx1"/>
                </a:solidFill>
                <a:latin typeface="Times New Roman" pitchFamily="18" charset="0"/>
              </a:defRPr>
            </a:lvl7pPr>
            <a:lvl8pPr fontAlgn="base">
              <a:spcBef>
                <a:spcPct val="0"/>
              </a:spcBef>
              <a:spcAft>
                <a:spcPct val="0"/>
              </a:spcAft>
              <a:defRPr sz="2400">
                <a:solidFill>
                  <a:schemeClr val="tx1"/>
                </a:solidFill>
                <a:latin typeface="Times New Roman" pitchFamily="18" charset="0"/>
              </a:defRPr>
            </a:lvl8pPr>
            <a:lvl9pPr fontAlgn="base">
              <a:spcBef>
                <a:spcPct val="0"/>
              </a:spcBef>
              <a:spcAft>
                <a:spcPct val="0"/>
              </a:spcAft>
              <a:defRPr sz="2400">
                <a:solidFill>
                  <a:schemeClr val="tx1"/>
                </a:solidFill>
                <a:latin typeface="Times New Roman" pitchFamily="18" charset="0"/>
              </a:defRPr>
            </a:lvl9pPr>
          </a:lstStyle>
          <a:p>
            <a:pPr>
              <a:spcBef>
                <a:spcPct val="50000"/>
              </a:spcBef>
            </a:pPr>
            <a:r>
              <a:rPr lang="en-US" sz="3200" b="1" dirty="0">
                <a:solidFill>
                  <a:srgbClr val="002060"/>
                </a:solidFill>
                <a:effectLst>
                  <a:outerShdw blurRad="38100" dist="38100" dir="2700000" algn="tl">
                    <a:srgbClr val="000000">
                      <a:alpha val="43137"/>
                    </a:srgbClr>
                  </a:outerShdw>
                </a:effectLst>
                <a:cs typeface="Arial" charset="0"/>
              </a:rPr>
              <a:t>Technical Issues</a:t>
            </a:r>
            <a:endParaRPr lang="en-US" sz="3200" dirty="0">
              <a:solidFill>
                <a:srgbClr val="002060"/>
              </a:solidFill>
              <a:effectLst>
                <a:outerShdw blurRad="38100" dist="38100" dir="2700000" algn="tl">
                  <a:srgbClr val="000000">
                    <a:alpha val="43137"/>
                  </a:srgbClr>
                </a:outerShdw>
              </a:effectLst>
              <a:cs typeface="Times New Roman" pitchFamily="18" charset="0"/>
            </a:endParaRPr>
          </a:p>
          <a:p>
            <a:pPr lvl="1">
              <a:spcBef>
                <a:spcPct val="50000"/>
              </a:spcBef>
              <a:buFontTx/>
              <a:buChar char="•"/>
            </a:pPr>
            <a:r>
              <a:rPr lang="en-US" sz="2800" b="1" dirty="0">
                <a:solidFill>
                  <a:srgbClr val="002060"/>
                </a:solidFill>
                <a:cs typeface="Arial" charset="0"/>
              </a:rPr>
              <a:t>Does the project deal with a process?</a:t>
            </a:r>
          </a:p>
          <a:p>
            <a:pPr lvl="1">
              <a:spcBef>
                <a:spcPct val="50000"/>
              </a:spcBef>
              <a:buFontTx/>
              <a:buChar char="•"/>
            </a:pPr>
            <a:r>
              <a:rPr lang="en-US" sz="2800" b="1" dirty="0">
                <a:solidFill>
                  <a:srgbClr val="002060"/>
                </a:solidFill>
                <a:cs typeface="Arial" charset="0"/>
              </a:rPr>
              <a:t>Does the process occur frequently enough so it can be reliably measured?</a:t>
            </a:r>
          </a:p>
          <a:p>
            <a:pPr lvl="1">
              <a:spcBef>
                <a:spcPct val="50000"/>
              </a:spcBef>
              <a:buFontTx/>
              <a:buChar char="•"/>
            </a:pPr>
            <a:r>
              <a:rPr lang="en-US" sz="2800" b="1" dirty="0">
                <a:solidFill>
                  <a:srgbClr val="002060"/>
                </a:solidFill>
                <a:cs typeface="Arial" charset="0"/>
              </a:rPr>
              <a:t>Has the process recently been changed?</a:t>
            </a:r>
          </a:p>
          <a:p>
            <a:pPr lvl="1">
              <a:spcBef>
                <a:spcPct val="50000"/>
              </a:spcBef>
              <a:buFontTx/>
              <a:buChar char="•"/>
            </a:pPr>
            <a:r>
              <a:rPr lang="en-US" sz="2800" b="1" dirty="0">
                <a:solidFill>
                  <a:srgbClr val="002060"/>
                </a:solidFill>
                <a:cs typeface="Arial" charset="0"/>
              </a:rPr>
              <a:t>Is the appropriate data available?  Can the data be gathered without excessive effort?</a:t>
            </a:r>
          </a:p>
          <a:p>
            <a:pPr lvl="1">
              <a:spcBef>
                <a:spcPct val="50000"/>
              </a:spcBef>
              <a:buFontTx/>
              <a:buChar char="•"/>
            </a:pPr>
            <a:r>
              <a:rPr lang="en-US" sz="2800" b="1" dirty="0">
                <a:solidFill>
                  <a:srgbClr val="002060"/>
                </a:solidFill>
                <a:cs typeface="Arial" charset="0"/>
              </a:rPr>
              <a:t>Is there a good probability of success?  (Apply the "do-ability test."  The team should avoid trying to take on too much.)</a:t>
            </a:r>
            <a:endParaRPr lang="en-US" sz="2800" b="1" dirty="0">
              <a:solidFill>
                <a:srgbClr val="002060"/>
              </a:solidFill>
            </a:endParaRPr>
          </a:p>
        </p:txBody>
      </p:sp>
    </p:spTree>
    <p:extLst>
      <p:ext uri="{BB962C8B-B14F-4D97-AF65-F5344CB8AC3E}">
        <p14:creationId xmlns:p14="http://schemas.microsoft.com/office/powerpoint/2010/main" val="224280137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12"/>
          </p:nvPr>
        </p:nvSpPr>
        <p:spPr/>
        <p:txBody>
          <a:bodyPr/>
          <a:lstStyle/>
          <a:p>
            <a:fld id="{3455BC90-C4EF-4614-8DBA-5721CB9D749F}" type="slidenum">
              <a:rPr lang="en-US"/>
              <a:pPr/>
              <a:t>55</a:t>
            </a:fld>
            <a:endParaRPr lang="en-US" dirty="0"/>
          </a:p>
        </p:txBody>
      </p:sp>
      <p:sp>
        <p:nvSpPr>
          <p:cNvPr id="22530" name="Text Box 2"/>
          <p:cNvSpPr txBox="1">
            <a:spLocks noChangeArrowheads="1"/>
          </p:cNvSpPr>
          <p:nvPr/>
        </p:nvSpPr>
        <p:spPr bwMode="auto">
          <a:xfrm>
            <a:off x="1371600" y="1447800"/>
            <a:ext cx="6781800" cy="3998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465138" indent="-349250">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fontAlgn="base">
              <a:spcBef>
                <a:spcPct val="0"/>
              </a:spcBef>
              <a:spcAft>
                <a:spcPct val="0"/>
              </a:spcAft>
              <a:defRPr sz="2400">
                <a:solidFill>
                  <a:schemeClr val="tx1"/>
                </a:solidFill>
                <a:latin typeface="Times New Roman" pitchFamily="18" charset="0"/>
              </a:defRPr>
            </a:lvl6pPr>
            <a:lvl7pPr fontAlgn="base">
              <a:spcBef>
                <a:spcPct val="0"/>
              </a:spcBef>
              <a:spcAft>
                <a:spcPct val="0"/>
              </a:spcAft>
              <a:defRPr sz="2400">
                <a:solidFill>
                  <a:schemeClr val="tx1"/>
                </a:solidFill>
                <a:latin typeface="Times New Roman" pitchFamily="18" charset="0"/>
              </a:defRPr>
            </a:lvl7pPr>
            <a:lvl8pPr fontAlgn="base">
              <a:spcBef>
                <a:spcPct val="0"/>
              </a:spcBef>
              <a:spcAft>
                <a:spcPct val="0"/>
              </a:spcAft>
              <a:defRPr sz="2400">
                <a:solidFill>
                  <a:schemeClr val="tx1"/>
                </a:solidFill>
                <a:latin typeface="Times New Roman" pitchFamily="18" charset="0"/>
              </a:defRPr>
            </a:lvl8pPr>
            <a:lvl9pPr fontAlgn="base">
              <a:spcBef>
                <a:spcPct val="0"/>
              </a:spcBef>
              <a:spcAft>
                <a:spcPct val="0"/>
              </a:spcAft>
              <a:defRPr sz="2400">
                <a:solidFill>
                  <a:schemeClr val="tx1"/>
                </a:solidFill>
                <a:latin typeface="Times New Roman" pitchFamily="18" charset="0"/>
              </a:defRPr>
            </a:lvl9pPr>
          </a:lstStyle>
          <a:p>
            <a:pPr>
              <a:spcBef>
                <a:spcPct val="50000"/>
              </a:spcBef>
            </a:pPr>
            <a:r>
              <a:rPr lang="en-US" sz="3200" b="1" dirty="0">
                <a:solidFill>
                  <a:srgbClr val="002060"/>
                </a:solidFill>
                <a:effectLst>
                  <a:outerShdw blurRad="38100" dist="38100" dir="2700000" algn="tl">
                    <a:srgbClr val="000000">
                      <a:alpha val="43137"/>
                    </a:srgbClr>
                  </a:outerShdw>
                </a:effectLst>
                <a:cs typeface="Arial" charset="0"/>
              </a:rPr>
              <a:t>Strategic Issues</a:t>
            </a:r>
          </a:p>
          <a:p>
            <a:pPr lvl="1">
              <a:spcBef>
                <a:spcPct val="50000"/>
              </a:spcBef>
              <a:buFontTx/>
              <a:buChar char="•"/>
            </a:pPr>
            <a:r>
              <a:rPr lang="en-US" sz="2800" b="1" dirty="0">
                <a:solidFill>
                  <a:srgbClr val="002060"/>
                </a:solidFill>
                <a:cs typeface="Times New Roman" pitchFamily="18" charset="0"/>
              </a:rPr>
              <a:t>I</a:t>
            </a:r>
            <a:r>
              <a:rPr lang="en-US" sz="2800" b="1" dirty="0">
                <a:solidFill>
                  <a:srgbClr val="002060"/>
                </a:solidFill>
                <a:cs typeface="Arial" charset="0"/>
              </a:rPr>
              <a:t>s the project compatible with the values and vision of the organization?</a:t>
            </a:r>
          </a:p>
          <a:p>
            <a:pPr lvl="1">
              <a:spcBef>
                <a:spcPct val="50000"/>
              </a:spcBef>
              <a:buFontTx/>
              <a:buChar char="•"/>
            </a:pPr>
            <a:r>
              <a:rPr lang="en-US" sz="2800" b="1" dirty="0">
                <a:solidFill>
                  <a:srgbClr val="002060"/>
                </a:solidFill>
                <a:cs typeface="Arial" charset="0"/>
              </a:rPr>
              <a:t>Does the project help the organization accomplish its mission?</a:t>
            </a:r>
          </a:p>
          <a:p>
            <a:pPr lvl="1">
              <a:spcBef>
                <a:spcPct val="50000"/>
              </a:spcBef>
              <a:buFontTx/>
              <a:buChar char="•"/>
            </a:pPr>
            <a:r>
              <a:rPr lang="en-US" sz="2800" b="1" dirty="0">
                <a:solidFill>
                  <a:srgbClr val="002060"/>
                </a:solidFill>
                <a:cs typeface="Arial" charset="0"/>
              </a:rPr>
              <a:t>Does the project have a customer focus?</a:t>
            </a:r>
            <a:endParaRPr lang="en-US" sz="2800" b="1" dirty="0">
              <a:solidFill>
                <a:srgbClr val="002060"/>
              </a:solidFill>
              <a:cs typeface="Times New Roman" pitchFamily="18" charset="0"/>
            </a:endParaRPr>
          </a:p>
          <a:p>
            <a:pPr>
              <a:spcBef>
                <a:spcPct val="50000"/>
              </a:spcBef>
            </a:pPr>
            <a:endParaRPr lang="en-US" sz="2800" dirty="0">
              <a:latin typeface="Arial Rounded MT Bold" pitchFamily="34" charset="0"/>
            </a:endParaRPr>
          </a:p>
        </p:txBody>
      </p:sp>
    </p:spTree>
    <p:extLst>
      <p:ext uri="{BB962C8B-B14F-4D97-AF65-F5344CB8AC3E}">
        <p14:creationId xmlns:p14="http://schemas.microsoft.com/office/powerpoint/2010/main" val="281033491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3"/>
          <p:cNvSpPr>
            <a:spLocks noGrp="1"/>
          </p:cNvSpPr>
          <p:nvPr>
            <p:ph type="sldNum" sz="quarter" idx="12"/>
          </p:nvPr>
        </p:nvSpPr>
        <p:spPr/>
        <p:txBody>
          <a:bodyPr/>
          <a:lstStyle/>
          <a:p>
            <a:fld id="{6EE5B455-010D-4E42-893A-A39C1AB7AE88}" type="slidenum">
              <a:rPr lang="en-US"/>
              <a:pPr/>
              <a:t>56</a:t>
            </a:fld>
            <a:endParaRPr lang="en-US" dirty="0"/>
          </a:p>
        </p:txBody>
      </p:sp>
      <p:sp>
        <p:nvSpPr>
          <p:cNvPr id="23554" name="Text Box 2"/>
          <p:cNvSpPr txBox="1">
            <a:spLocks noChangeArrowheads="1"/>
          </p:cNvSpPr>
          <p:nvPr/>
        </p:nvSpPr>
        <p:spPr bwMode="auto">
          <a:xfrm>
            <a:off x="1295400" y="1371600"/>
            <a:ext cx="6705600" cy="457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406400" indent="-290513">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fontAlgn="base">
              <a:spcBef>
                <a:spcPct val="0"/>
              </a:spcBef>
              <a:spcAft>
                <a:spcPct val="0"/>
              </a:spcAft>
              <a:defRPr sz="2400">
                <a:solidFill>
                  <a:schemeClr val="tx1"/>
                </a:solidFill>
                <a:latin typeface="Times New Roman" pitchFamily="18" charset="0"/>
              </a:defRPr>
            </a:lvl6pPr>
            <a:lvl7pPr fontAlgn="base">
              <a:spcBef>
                <a:spcPct val="0"/>
              </a:spcBef>
              <a:spcAft>
                <a:spcPct val="0"/>
              </a:spcAft>
              <a:defRPr sz="2400">
                <a:solidFill>
                  <a:schemeClr val="tx1"/>
                </a:solidFill>
                <a:latin typeface="Times New Roman" pitchFamily="18" charset="0"/>
              </a:defRPr>
            </a:lvl7pPr>
            <a:lvl8pPr fontAlgn="base">
              <a:spcBef>
                <a:spcPct val="0"/>
              </a:spcBef>
              <a:spcAft>
                <a:spcPct val="0"/>
              </a:spcAft>
              <a:defRPr sz="2400">
                <a:solidFill>
                  <a:schemeClr val="tx1"/>
                </a:solidFill>
                <a:latin typeface="Times New Roman" pitchFamily="18" charset="0"/>
              </a:defRPr>
            </a:lvl8pPr>
            <a:lvl9pPr fontAlgn="base">
              <a:spcBef>
                <a:spcPct val="0"/>
              </a:spcBef>
              <a:spcAft>
                <a:spcPct val="0"/>
              </a:spcAft>
              <a:defRPr sz="2400">
                <a:solidFill>
                  <a:schemeClr val="tx1"/>
                </a:solidFill>
                <a:latin typeface="Times New Roman" pitchFamily="18" charset="0"/>
              </a:defRPr>
            </a:lvl9pPr>
          </a:lstStyle>
          <a:p>
            <a:pPr lvl="1">
              <a:spcBef>
                <a:spcPct val="50000"/>
              </a:spcBef>
              <a:buFontTx/>
              <a:buChar char="•"/>
            </a:pPr>
            <a:r>
              <a:rPr lang="en-US" sz="2800" b="1" dirty="0">
                <a:solidFill>
                  <a:srgbClr val="002060"/>
                </a:solidFill>
                <a:cs typeface="Arial" charset="0"/>
              </a:rPr>
              <a:t>Is the process something the department has control of, or do other departments/administrators own a piece of the project?</a:t>
            </a:r>
          </a:p>
          <a:p>
            <a:pPr lvl="1">
              <a:spcBef>
                <a:spcPct val="50000"/>
              </a:spcBef>
              <a:buFontTx/>
              <a:buChar char="•"/>
            </a:pPr>
            <a:r>
              <a:rPr lang="en-US" sz="2800" b="1" dirty="0">
                <a:solidFill>
                  <a:srgbClr val="002060"/>
                </a:solidFill>
                <a:cs typeface="Arial" charset="0"/>
              </a:rPr>
              <a:t>Is the process a contract issue?  (Salaries, grievances, benefits, etc.)</a:t>
            </a:r>
          </a:p>
          <a:p>
            <a:pPr lvl="1">
              <a:spcBef>
                <a:spcPct val="50000"/>
              </a:spcBef>
              <a:buFontTx/>
              <a:buChar char="•"/>
            </a:pPr>
            <a:r>
              <a:rPr lang="en-US" sz="2800" b="1" dirty="0">
                <a:solidFill>
                  <a:srgbClr val="002060"/>
                </a:solidFill>
                <a:cs typeface="Arial" charset="0"/>
              </a:rPr>
              <a:t>Are any preconceived solutions being forced upon the team?</a:t>
            </a:r>
          </a:p>
          <a:p>
            <a:pPr lvl="1">
              <a:spcBef>
                <a:spcPct val="50000"/>
              </a:spcBef>
              <a:buFontTx/>
              <a:buChar char="•"/>
            </a:pPr>
            <a:r>
              <a:rPr lang="en-US" sz="2800" b="1" dirty="0">
                <a:solidFill>
                  <a:srgbClr val="002060"/>
                </a:solidFill>
              </a:rPr>
              <a:t>Is the lack of a sponsor an issue</a:t>
            </a:r>
            <a:r>
              <a:rPr lang="en-US" sz="2800" dirty="0">
                <a:solidFill>
                  <a:srgbClr val="002060"/>
                </a:solidFill>
              </a:rPr>
              <a:t>!</a:t>
            </a:r>
          </a:p>
        </p:txBody>
      </p:sp>
      <p:sp>
        <p:nvSpPr>
          <p:cNvPr id="23555" name="Rectangle 3"/>
          <p:cNvSpPr>
            <a:spLocks noGrp="1" noChangeArrowheads="1"/>
          </p:cNvSpPr>
          <p:nvPr>
            <p:ph type="title" idx="4294967295"/>
          </p:nvPr>
        </p:nvSpPr>
        <p:spPr>
          <a:xfrm>
            <a:off x="685800" y="152400"/>
            <a:ext cx="7772400" cy="1143000"/>
          </a:xfrm>
        </p:spPr>
        <p:txBody>
          <a:bodyPr/>
          <a:lstStyle/>
          <a:p>
            <a:r>
              <a:rPr lang="en-US" sz="4000"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Empowerment Issues</a:t>
            </a:r>
          </a:p>
        </p:txBody>
      </p:sp>
    </p:spTree>
    <p:extLst>
      <p:ext uri="{BB962C8B-B14F-4D97-AF65-F5344CB8AC3E}">
        <p14:creationId xmlns:p14="http://schemas.microsoft.com/office/powerpoint/2010/main" val="32767417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3"/>
          <p:cNvSpPr>
            <a:spLocks noGrp="1"/>
          </p:cNvSpPr>
          <p:nvPr>
            <p:ph type="sldNum" sz="quarter" idx="12"/>
          </p:nvPr>
        </p:nvSpPr>
        <p:spPr/>
        <p:txBody>
          <a:bodyPr/>
          <a:lstStyle/>
          <a:p>
            <a:fld id="{EB44796F-698D-4C8B-94E3-03B6EA46E3E7}" type="slidenum">
              <a:rPr lang="en-US"/>
              <a:pPr/>
              <a:t>57</a:t>
            </a:fld>
            <a:endParaRPr lang="en-US" dirty="0"/>
          </a:p>
        </p:txBody>
      </p:sp>
      <p:sp>
        <p:nvSpPr>
          <p:cNvPr id="19458" name="Text Box 2"/>
          <p:cNvSpPr txBox="1">
            <a:spLocks noChangeArrowheads="1"/>
          </p:cNvSpPr>
          <p:nvPr/>
        </p:nvSpPr>
        <p:spPr bwMode="auto">
          <a:xfrm>
            <a:off x="609600" y="1219200"/>
            <a:ext cx="7848600" cy="4364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90513" indent="-290513">
              <a:defRPr sz="2400">
                <a:solidFill>
                  <a:schemeClr val="tx1"/>
                </a:solidFill>
                <a:latin typeface="Times New Roman" pitchFamily="18" charset="0"/>
              </a:defRPr>
            </a:lvl1pPr>
            <a:lvl2pPr marL="461963">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fontAlgn="base">
              <a:spcBef>
                <a:spcPct val="0"/>
              </a:spcBef>
              <a:spcAft>
                <a:spcPct val="0"/>
              </a:spcAft>
              <a:defRPr sz="2400">
                <a:solidFill>
                  <a:schemeClr val="tx1"/>
                </a:solidFill>
                <a:latin typeface="Times New Roman" pitchFamily="18" charset="0"/>
              </a:defRPr>
            </a:lvl6pPr>
            <a:lvl7pPr fontAlgn="base">
              <a:spcBef>
                <a:spcPct val="0"/>
              </a:spcBef>
              <a:spcAft>
                <a:spcPct val="0"/>
              </a:spcAft>
              <a:defRPr sz="2400">
                <a:solidFill>
                  <a:schemeClr val="tx1"/>
                </a:solidFill>
                <a:latin typeface="Times New Roman" pitchFamily="18" charset="0"/>
              </a:defRPr>
            </a:lvl7pPr>
            <a:lvl8pPr fontAlgn="base">
              <a:spcBef>
                <a:spcPct val="0"/>
              </a:spcBef>
              <a:spcAft>
                <a:spcPct val="0"/>
              </a:spcAft>
              <a:defRPr sz="2400">
                <a:solidFill>
                  <a:schemeClr val="tx1"/>
                </a:solidFill>
                <a:latin typeface="Times New Roman" pitchFamily="18" charset="0"/>
              </a:defRPr>
            </a:lvl8pPr>
            <a:lvl9pPr fontAlgn="base">
              <a:spcBef>
                <a:spcPct val="0"/>
              </a:spcBef>
              <a:spcAft>
                <a:spcPct val="0"/>
              </a:spcAft>
              <a:defRPr sz="2400">
                <a:solidFill>
                  <a:schemeClr val="tx1"/>
                </a:solidFill>
                <a:latin typeface="Times New Roman" pitchFamily="18" charset="0"/>
              </a:defRPr>
            </a:lvl9pPr>
          </a:lstStyle>
          <a:p>
            <a:pPr>
              <a:spcBef>
                <a:spcPct val="50000"/>
              </a:spcBef>
              <a:buFontTx/>
              <a:buChar char="•"/>
            </a:pPr>
            <a:r>
              <a:rPr lang="en-US" sz="2800" b="1" dirty="0">
                <a:solidFill>
                  <a:srgbClr val="002060"/>
                </a:solidFill>
                <a:cs typeface="Arial" charset="0"/>
              </a:rPr>
              <a:t> Are we prepared to devote the time necessary to make a difference?</a:t>
            </a:r>
          </a:p>
          <a:p>
            <a:pPr>
              <a:spcBef>
                <a:spcPct val="50000"/>
              </a:spcBef>
              <a:buFontTx/>
              <a:buChar char="•"/>
            </a:pPr>
            <a:r>
              <a:rPr lang="en-US" sz="2800" b="1" dirty="0">
                <a:solidFill>
                  <a:srgbClr val="002060"/>
                </a:solidFill>
                <a:cs typeface="Arial" charset="0"/>
              </a:rPr>
              <a:t>Is the administration willing to implement the improvement on a pilot basis, as long as the solution is within the guidelines and boundaries given to the team?</a:t>
            </a:r>
          </a:p>
          <a:p>
            <a:pPr>
              <a:spcBef>
                <a:spcPct val="50000"/>
              </a:spcBef>
              <a:buFontTx/>
              <a:buChar char="•"/>
            </a:pPr>
            <a:r>
              <a:rPr lang="en-US" sz="2800" b="1" dirty="0">
                <a:solidFill>
                  <a:srgbClr val="002060"/>
                </a:solidFill>
                <a:cs typeface="Arial" charset="0"/>
              </a:rPr>
              <a:t>Assuming a successful pilot implementation, is the administration prepared to implement the change on a full-scale basis?</a:t>
            </a:r>
            <a:r>
              <a:rPr lang="en-US" sz="2800" b="1" dirty="0">
                <a:solidFill>
                  <a:srgbClr val="002060"/>
                </a:solidFill>
              </a:rPr>
              <a:t> </a:t>
            </a:r>
          </a:p>
        </p:txBody>
      </p:sp>
      <p:sp>
        <p:nvSpPr>
          <p:cNvPr id="19459" name="Text Box 3"/>
          <p:cNvSpPr txBox="1">
            <a:spLocks noChangeArrowheads="1"/>
          </p:cNvSpPr>
          <p:nvPr/>
        </p:nvSpPr>
        <p:spPr bwMode="auto">
          <a:xfrm>
            <a:off x="381000" y="5638800"/>
            <a:ext cx="815340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3000" b="1" i="1" dirty="0">
                <a:solidFill>
                  <a:srgbClr val="FF0000"/>
                </a:solidFill>
                <a:latin typeface="Times New Roman" panose="02020603050405020304" pitchFamily="18" charset="0"/>
                <a:cs typeface="Times New Roman" panose="02020603050405020304" pitchFamily="18" charset="0"/>
              </a:rPr>
              <a:t>Commitments must be made &amp; defined early on …</a:t>
            </a:r>
            <a:endParaRPr lang="en-US" sz="3000" dirty="0">
              <a:solidFill>
                <a:srgbClr val="FF0000"/>
              </a:solidFill>
              <a:latin typeface="Times New Roman" panose="02020603050405020304" pitchFamily="18" charset="0"/>
              <a:cs typeface="Times New Roman" panose="02020603050405020304" pitchFamily="18" charset="0"/>
            </a:endParaRPr>
          </a:p>
        </p:txBody>
      </p:sp>
      <p:sp>
        <p:nvSpPr>
          <p:cNvPr id="19460" name="Rectangle 4"/>
          <p:cNvSpPr>
            <a:spLocks noGrp="1" noChangeArrowheads="1"/>
          </p:cNvSpPr>
          <p:nvPr>
            <p:ph type="title" idx="4294967295"/>
          </p:nvPr>
        </p:nvSpPr>
        <p:spPr>
          <a:xfrm>
            <a:off x="685800" y="152400"/>
            <a:ext cx="7772400" cy="1143000"/>
          </a:xfrm>
        </p:spPr>
        <p:txBody>
          <a:bodyPr/>
          <a:lstStyle/>
          <a:p>
            <a:r>
              <a:rPr lang="en-US" sz="4000"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Empowerment Issues</a:t>
            </a:r>
          </a:p>
        </p:txBody>
      </p:sp>
    </p:spTree>
    <p:extLst>
      <p:ext uri="{BB962C8B-B14F-4D97-AF65-F5344CB8AC3E}">
        <p14:creationId xmlns:p14="http://schemas.microsoft.com/office/powerpoint/2010/main" val="104453585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3"/>
          <p:cNvSpPr>
            <a:spLocks noGrp="1"/>
          </p:cNvSpPr>
          <p:nvPr>
            <p:ph type="sldNum" sz="quarter" idx="12"/>
          </p:nvPr>
        </p:nvSpPr>
        <p:spPr/>
        <p:txBody>
          <a:bodyPr/>
          <a:lstStyle/>
          <a:p>
            <a:fld id="{75A77EF0-C999-4224-B206-E9C21C81AF7C}" type="slidenum">
              <a:rPr lang="en-US"/>
              <a:pPr/>
              <a:t>58</a:t>
            </a:fld>
            <a:endParaRPr lang="en-US" dirty="0"/>
          </a:p>
        </p:txBody>
      </p:sp>
      <p:sp>
        <p:nvSpPr>
          <p:cNvPr id="12291" name="Rectangle 3"/>
          <p:cNvSpPr>
            <a:spLocks noGrp="1" noChangeArrowheads="1"/>
          </p:cNvSpPr>
          <p:nvPr>
            <p:ph type="title" idx="4294967295"/>
          </p:nvPr>
        </p:nvSpPr>
        <p:spPr>
          <a:xfrm>
            <a:off x="381000" y="0"/>
            <a:ext cx="4191000" cy="4114800"/>
          </a:xfrm>
        </p:spPr>
        <p:txBody>
          <a:bodyPr/>
          <a:lstStyle/>
          <a:p>
            <a:pPr algn="l"/>
            <a:r>
              <a:rPr lang="en-US" b="1" dirty="0">
                <a:solidFill>
                  <a:schemeClr val="tx1"/>
                </a:solidFill>
              </a:rPr>
              <a:t>5</a:t>
            </a:r>
            <a:br>
              <a:rPr lang="en-US" b="1" dirty="0">
                <a:solidFill>
                  <a:schemeClr val="tx1"/>
                </a:solidFill>
              </a:rPr>
            </a:br>
            <a:r>
              <a:rPr lang="en-US" sz="1600" dirty="0">
                <a:solidFill>
                  <a:schemeClr val="tx1"/>
                </a:solidFill>
              </a:rPr>
              <a:t/>
            </a:r>
            <a:br>
              <a:rPr lang="en-US" sz="1600" dirty="0">
                <a:solidFill>
                  <a:schemeClr val="tx1"/>
                </a:solidFill>
              </a:rPr>
            </a:br>
            <a:r>
              <a:rPr lang="en-US" dirty="0">
                <a:solidFill>
                  <a:schemeClr val="tx1"/>
                </a:solidFill>
                <a:latin typeface="Times New Roman" panose="02020603050405020304" pitchFamily="18" charset="0"/>
                <a:cs typeface="Times New Roman" panose="02020603050405020304" pitchFamily="18" charset="0"/>
              </a:rPr>
              <a:t>Prioritize (Relate to organization's mission and priorities)</a:t>
            </a:r>
          </a:p>
        </p:txBody>
      </p:sp>
      <p:pic>
        <p:nvPicPr>
          <p:cNvPr id="12292" name="Picture 4" descr="Project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1000" y="4495800"/>
            <a:ext cx="2524125" cy="1938338"/>
          </a:xfrm>
          <a:prstGeom prst="rect">
            <a:avLst/>
          </a:prstGeom>
          <a:noFill/>
          <a:extLst>
            <a:ext uri="{909E8E84-426E-40DD-AFC4-6F175D3DCCD1}">
              <a14:hiddenFill xmlns:a14="http://schemas.microsoft.com/office/drawing/2010/main">
                <a:solidFill>
                  <a:srgbClr val="FFFFFF"/>
                </a:solidFill>
              </a14:hiddenFill>
            </a:ext>
          </a:extLst>
        </p:spPr>
      </p:pic>
      <p:sp>
        <p:nvSpPr>
          <p:cNvPr id="12293" name="Text Box 5"/>
          <p:cNvSpPr txBox="1">
            <a:spLocks noChangeArrowheads="1"/>
          </p:cNvSpPr>
          <p:nvPr/>
        </p:nvSpPr>
        <p:spPr bwMode="auto">
          <a:xfrm>
            <a:off x="4495800" y="838200"/>
            <a:ext cx="4191000" cy="52629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800" b="1" i="1" dirty="0">
                <a:solidFill>
                  <a:srgbClr val="FF00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Organizational Alignment is the route to developing consensus and consent. </a:t>
            </a:r>
          </a:p>
          <a:p>
            <a:pPr>
              <a:spcBef>
                <a:spcPct val="50000"/>
              </a:spcBef>
            </a:pPr>
            <a:r>
              <a:rPr lang="en-US" sz="2800" b="1" i="1" dirty="0">
                <a:solidFill>
                  <a:srgbClr val="FF00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It is a good business practice to align the proposals, projects, even budgets with the overall organization or the department mission, which should already be aligned. </a:t>
            </a:r>
          </a:p>
          <a:p>
            <a:pPr algn="ctr">
              <a:spcBef>
                <a:spcPct val="50000"/>
              </a:spcBef>
            </a:pPr>
            <a:r>
              <a:rPr lang="en-US" sz="2800" b="1" i="1" dirty="0">
                <a:solidFill>
                  <a:srgbClr val="FF00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We win and they win…</a:t>
            </a:r>
            <a:r>
              <a:rPr lang="en-US" sz="2800" dirty="0">
                <a:solidFill>
                  <a:srgbClr val="FF0000"/>
                </a:solidFill>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54957731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3"/>
          <p:cNvSpPr>
            <a:spLocks noGrp="1"/>
          </p:cNvSpPr>
          <p:nvPr>
            <p:ph type="sldNum" sz="quarter" idx="12"/>
          </p:nvPr>
        </p:nvSpPr>
        <p:spPr/>
        <p:txBody>
          <a:bodyPr/>
          <a:lstStyle/>
          <a:p>
            <a:fld id="{1CEBC581-8E7F-4468-9029-7800EF1D932F}" type="slidenum">
              <a:rPr lang="en-US"/>
              <a:pPr/>
              <a:t>59</a:t>
            </a:fld>
            <a:endParaRPr lang="en-US" dirty="0"/>
          </a:p>
        </p:txBody>
      </p:sp>
      <p:sp>
        <p:nvSpPr>
          <p:cNvPr id="13314" name="Text Box 2"/>
          <p:cNvSpPr txBox="1">
            <a:spLocks noChangeArrowheads="1"/>
          </p:cNvSpPr>
          <p:nvPr/>
        </p:nvSpPr>
        <p:spPr bwMode="auto">
          <a:xfrm>
            <a:off x="1447800" y="1143000"/>
            <a:ext cx="6629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US" sz="2400" dirty="0"/>
          </a:p>
        </p:txBody>
      </p:sp>
      <p:pic>
        <p:nvPicPr>
          <p:cNvPr id="13316" name="Picture 4" descr="Project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1000" y="4741863"/>
            <a:ext cx="2362200" cy="1814512"/>
          </a:xfrm>
          <a:prstGeom prst="rect">
            <a:avLst/>
          </a:prstGeom>
          <a:noFill/>
          <a:extLst>
            <a:ext uri="{909E8E84-426E-40DD-AFC4-6F175D3DCCD1}">
              <a14:hiddenFill xmlns:a14="http://schemas.microsoft.com/office/drawing/2010/main">
                <a:solidFill>
                  <a:srgbClr val="FFFFFF"/>
                </a:solidFill>
              </a14:hiddenFill>
            </a:ext>
          </a:extLst>
        </p:spPr>
      </p:pic>
      <p:sp>
        <p:nvSpPr>
          <p:cNvPr id="13317" name="Text Box 5"/>
          <p:cNvSpPr txBox="1">
            <a:spLocks noChangeArrowheads="1"/>
          </p:cNvSpPr>
          <p:nvPr/>
        </p:nvSpPr>
        <p:spPr bwMode="auto">
          <a:xfrm>
            <a:off x="4191000" y="1066800"/>
            <a:ext cx="4267200" cy="52629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3200" b="1" i="1" dirty="0">
                <a:solidFill>
                  <a:srgbClr val="FF00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Projects must have both a defined start and end date as team members have only so much time available!</a:t>
            </a:r>
          </a:p>
          <a:p>
            <a:pPr>
              <a:spcBef>
                <a:spcPct val="50000"/>
              </a:spcBef>
            </a:pPr>
            <a:r>
              <a:rPr lang="en-US" sz="3200" b="1" i="1" dirty="0">
                <a:solidFill>
                  <a:srgbClr val="FF00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Also the talent and skill levels of team members should be considered when deciding what can be supported…</a:t>
            </a:r>
          </a:p>
        </p:txBody>
      </p:sp>
      <p:sp>
        <p:nvSpPr>
          <p:cNvPr id="13318" name="Rectangle 6"/>
          <p:cNvSpPr>
            <a:spLocks noGrp="1" noChangeArrowheads="1"/>
          </p:cNvSpPr>
          <p:nvPr>
            <p:ph type="title" idx="4294967295"/>
          </p:nvPr>
        </p:nvSpPr>
        <p:spPr>
          <a:xfrm>
            <a:off x="304800" y="0"/>
            <a:ext cx="3505200" cy="4572000"/>
          </a:xfrm>
        </p:spPr>
        <p:txBody>
          <a:bodyPr/>
          <a:lstStyle/>
          <a:p>
            <a:pPr algn="l"/>
            <a:r>
              <a:rPr lang="en-US" sz="4000" b="1" i="1" dirty="0">
                <a:solidFill>
                  <a:schemeClr val="tx1"/>
                </a:solidFill>
              </a:rPr>
              <a:t>6</a:t>
            </a:r>
            <a:br>
              <a:rPr lang="en-US" sz="4000" b="1" i="1" dirty="0">
                <a:solidFill>
                  <a:schemeClr val="tx1"/>
                </a:solidFill>
              </a:rPr>
            </a:br>
            <a:r>
              <a:rPr lang="en-US" sz="1600" i="1" dirty="0">
                <a:solidFill>
                  <a:schemeClr val="tx1"/>
                </a:solidFill>
              </a:rPr>
              <a:t/>
            </a:r>
            <a:br>
              <a:rPr lang="en-US" sz="1600" i="1" dirty="0">
                <a:solidFill>
                  <a:schemeClr val="tx1"/>
                </a:solidFill>
              </a:rPr>
            </a:br>
            <a:r>
              <a:rPr lang="en-US" sz="4000" dirty="0">
                <a:solidFill>
                  <a:schemeClr val="tx1"/>
                </a:solidFill>
                <a:latin typeface="Times New Roman" panose="02020603050405020304" pitchFamily="18" charset="0"/>
                <a:cs typeface="Times New Roman" panose="02020603050405020304" pitchFamily="18" charset="0"/>
              </a:rPr>
              <a:t>Select only the number of projects that you can support well.</a:t>
            </a:r>
          </a:p>
        </p:txBody>
      </p:sp>
    </p:spTree>
    <p:extLst>
      <p:ext uri="{BB962C8B-B14F-4D97-AF65-F5344CB8AC3E}">
        <p14:creationId xmlns:p14="http://schemas.microsoft.com/office/powerpoint/2010/main" val="8562009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457200" y="0"/>
            <a:ext cx="8229600" cy="1143000"/>
          </a:xfrm>
        </p:spPr>
        <p:txBody>
          <a:bodyPr/>
          <a:lstStyle/>
          <a:p>
            <a:r>
              <a:rPr lang="en-US" dirty="0">
                <a:latin typeface="Times New Roman" pitchFamily="18" charset="0"/>
                <a:cs typeface="Times New Roman" pitchFamily="18" charset="0"/>
              </a:rPr>
              <a:t>Cause &amp; Effect Diagram</a:t>
            </a:r>
          </a:p>
        </p:txBody>
      </p:sp>
      <p:sp>
        <p:nvSpPr>
          <p:cNvPr id="41991" name="Line 7"/>
          <p:cNvSpPr>
            <a:spLocks noChangeShapeType="1"/>
          </p:cNvSpPr>
          <p:nvPr/>
        </p:nvSpPr>
        <p:spPr bwMode="auto">
          <a:xfrm>
            <a:off x="1752600" y="3048000"/>
            <a:ext cx="4953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41992" name="Line 8"/>
          <p:cNvSpPr>
            <a:spLocks noChangeShapeType="1"/>
          </p:cNvSpPr>
          <p:nvPr/>
        </p:nvSpPr>
        <p:spPr bwMode="auto">
          <a:xfrm>
            <a:off x="2362200" y="1524000"/>
            <a:ext cx="1066800" cy="15240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41993" name="Line 9"/>
          <p:cNvSpPr>
            <a:spLocks noChangeShapeType="1"/>
          </p:cNvSpPr>
          <p:nvPr/>
        </p:nvSpPr>
        <p:spPr bwMode="auto">
          <a:xfrm flipH="1">
            <a:off x="2209800" y="3048000"/>
            <a:ext cx="1219200" cy="1524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41994" name="Line 10"/>
          <p:cNvSpPr>
            <a:spLocks noChangeShapeType="1"/>
          </p:cNvSpPr>
          <p:nvPr/>
        </p:nvSpPr>
        <p:spPr bwMode="auto">
          <a:xfrm>
            <a:off x="4724400" y="1524000"/>
            <a:ext cx="1066800" cy="15240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41995" name="Line 11"/>
          <p:cNvSpPr>
            <a:spLocks noChangeShapeType="1"/>
          </p:cNvSpPr>
          <p:nvPr/>
        </p:nvSpPr>
        <p:spPr bwMode="auto">
          <a:xfrm flipH="1">
            <a:off x="4572000" y="3048000"/>
            <a:ext cx="1219200" cy="1524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41996" name="Text Box 12"/>
          <p:cNvSpPr txBox="1">
            <a:spLocks noChangeArrowheads="1"/>
          </p:cNvSpPr>
          <p:nvPr/>
        </p:nvSpPr>
        <p:spPr bwMode="auto">
          <a:xfrm>
            <a:off x="6705600" y="2819400"/>
            <a:ext cx="1143000" cy="376238"/>
          </a:xfrm>
          <a:prstGeom prst="rect">
            <a:avLst/>
          </a:prstGeom>
          <a:solidFill>
            <a:srgbClr val="FFFFCC"/>
          </a:solidFill>
          <a:ln w="9525" cmpd="thickThin">
            <a:solidFill>
              <a:srgbClr val="002060"/>
            </a:solidFill>
            <a:miter lim="800000"/>
            <a:headEnd/>
            <a:tailEnd/>
          </a:ln>
          <a:effectLst/>
          <a:extLst/>
        </p:spPr>
        <p:txBody>
          <a:bodyPr wrap="square">
            <a:spAutoFit/>
          </a:bodyPr>
          <a:lstStyle/>
          <a:p>
            <a:pPr>
              <a:spcBef>
                <a:spcPct val="50000"/>
              </a:spcBef>
            </a:pPr>
            <a:r>
              <a:rPr lang="en-US" sz="1800" u="none" dirty="0">
                <a:solidFill>
                  <a:srgbClr val="002060"/>
                </a:solidFill>
                <a:effectLst>
                  <a:outerShdw blurRad="38100" dist="38100" dir="2700000" algn="tl">
                    <a:srgbClr val="000000">
                      <a:alpha val="43137"/>
                    </a:srgbClr>
                  </a:outerShdw>
                </a:effectLst>
              </a:rPr>
              <a:t>The Effect</a:t>
            </a:r>
          </a:p>
        </p:txBody>
      </p:sp>
      <p:sp>
        <p:nvSpPr>
          <p:cNvPr id="41998" name="Text Box 14"/>
          <p:cNvSpPr txBox="1">
            <a:spLocks noChangeArrowheads="1"/>
          </p:cNvSpPr>
          <p:nvPr/>
        </p:nvSpPr>
        <p:spPr bwMode="auto">
          <a:xfrm>
            <a:off x="3505200" y="4572000"/>
            <a:ext cx="1447800" cy="376238"/>
          </a:xfrm>
          <a:prstGeom prst="rect">
            <a:avLst/>
          </a:prstGeom>
          <a:solidFill>
            <a:srgbClr val="FFFFCC"/>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800" b="1" u="none" dirty="0">
                <a:solidFill>
                  <a:srgbClr val="002060"/>
                </a:solidFill>
              </a:rPr>
              <a:t>Machine</a:t>
            </a:r>
          </a:p>
        </p:txBody>
      </p:sp>
      <p:sp>
        <p:nvSpPr>
          <p:cNvPr id="41999" name="Text Box 15"/>
          <p:cNvSpPr txBox="1">
            <a:spLocks noChangeArrowheads="1"/>
          </p:cNvSpPr>
          <p:nvPr/>
        </p:nvSpPr>
        <p:spPr bwMode="auto">
          <a:xfrm>
            <a:off x="3657600" y="1143000"/>
            <a:ext cx="1447800" cy="376238"/>
          </a:xfrm>
          <a:prstGeom prst="rect">
            <a:avLst/>
          </a:prstGeom>
          <a:solidFill>
            <a:srgbClr val="FFFFCC"/>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800" b="1" u="none" dirty="0">
                <a:solidFill>
                  <a:srgbClr val="002060"/>
                </a:solidFill>
              </a:rPr>
              <a:t>Process</a:t>
            </a:r>
          </a:p>
        </p:txBody>
      </p:sp>
      <p:sp>
        <p:nvSpPr>
          <p:cNvPr id="42000" name="Text Box 16"/>
          <p:cNvSpPr txBox="1">
            <a:spLocks noChangeArrowheads="1"/>
          </p:cNvSpPr>
          <p:nvPr/>
        </p:nvSpPr>
        <p:spPr bwMode="auto">
          <a:xfrm>
            <a:off x="1119338" y="4572000"/>
            <a:ext cx="1447800" cy="376238"/>
          </a:xfrm>
          <a:prstGeom prst="rect">
            <a:avLst/>
          </a:prstGeom>
          <a:solidFill>
            <a:srgbClr val="FFFFCC"/>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800" b="1" u="none" dirty="0">
                <a:solidFill>
                  <a:srgbClr val="002060"/>
                </a:solidFill>
              </a:rPr>
              <a:t>People</a:t>
            </a:r>
          </a:p>
        </p:txBody>
      </p:sp>
      <p:sp>
        <p:nvSpPr>
          <p:cNvPr id="42001" name="Text Box 17"/>
          <p:cNvSpPr txBox="1">
            <a:spLocks noChangeArrowheads="1"/>
          </p:cNvSpPr>
          <p:nvPr/>
        </p:nvSpPr>
        <p:spPr bwMode="auto">
          <a:xfrm>
            <a:off x="1295400" y="1143000"/>
            <a:ext cx="1447800" cy="376238"/>
          </a:xfrm>
          <a:prstGeom prst="rect">
            <a:avLst/>
          </a:prstGeom>
          <a:solidFill>
            <a:srgbClr val="FFFFCC"/>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800" b="1" u="none" dirty="0">
                <a:solidFill>
                  <a:srgbClr val="002060"/>
                </a:solidFill>
              </a:rPr>
              <a:t>Materials</a:t>
            </a:r>
          </a:p>
        </p:txBody>
      </p:sp>
      <p:sp>
        <p:nvSpPr>
          <p:cNvPr id="42002" name="Line 18"/>
          <p:cNvSpPr>
            <a:spLocks noChangeShapeType="1"/>
          </p:cNvSpPr>
          <p:nvPr/>
        </p:nvSpPr>
        <p:spPr bwMode="auto">
          <a:xfrm flipH="1">
            <a:off x="1905000" y="1752600"/>
            <a:ext cx="609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42003" name="Line 19"/>
          <p:cNvSpPr>
            <a:spLocks noChangeShapeType="1"/>
          </p:cNvSpPr>
          <p:nvPr/>
        </p:nvSpPr>
        <p:spPr bwMode="auto">
          <a:xfrm flipH="1">
            <a:off x="1981200" y="2209800"/>
            <a:ext cx="838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42004" name="Line 20"/>
          <p:cNvSpPr>
            <a:spLocks noChangeShapeType="1"/>
          </p:cNvSpPr>
          <p:nvPr/>
        </p:nvSpPr>
        <p:spPr bwMode="auto">
          <a:xfrm flipH="1">
            <a:off x="2133600" y="3505200"/>
            <a:ext cx="914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42005" name="Line 21"/>
          <p:cNvSpPr>
            <a:spLocks noChangeShapeType="1"/>
          </p:cNvSpPr>
          <p:nvPr/>
        </p:nvSpPr>
        <p:spPr bwMode="auto">
          <a:xfrm flipH="1">
            <a:off x="1981200" y="3962400"/>
            <a:ext cx="685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42006" name="Line 22"/>
          <p:cNvSpPr>
            <a:spLocks noChangeShapeType="1"/>
          </p:cNvSpPr>
          <p:nvPr/>
        </p:nvSpPr>
        <p:spPr bwMode="auto">
          <a:xfrm flipH="1">
            <a:off x="4419600" y="1828800"/>
            <a:ext cx="533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42007" name="Line 23"/>
          <p:cNvSpPr>
            <a:spLocks noChangeShapeType="1"/>
          </p:cNvSpPr>
          <p:nvPr/>
        </p:nvSpPr>
        <p:spPr bwMode="auto">
          <a:xfrm flipH="1">
            <a:off x="4572000" y="2209800"/>
            <a:ext cx="609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42008" name="Line 24"/>
          <p:cNvSpPr>
            <a:spLocks noChangeShapeType="1"/>
          </p:cNvSpPr>
          <p:nvPr/>
        </p:nvSpPr>
        <p:spPr bwMode="auto">
          <a:xfrm flipH="1">
            <a:off x="4648200" y="3581400"/>
            <a:ext cx="685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42009" name="Line 25"/>
          <p:cNvSpPr>
            <a:spLocks noChangeShapeType="1"/>
          </p:cNvSpPr>
          <p:nvPr/>
        </p:nvSpPr>
        <p:spPr bwMode="auto">
          <a:xfrm flipH="1" flipV="1">
            <a:off x="4343400" y="4038600"/>
            <a:ext cx="685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42010" name="Text Box 26"/>
          <p:cNvSpPr txBox="1">
            <a:spLocks noChangeArrowheads="1"/>
          </p:cNvSpPr>
          <p:nvPr/>
        </p:nvSpPr>
        <p:spPr bwMode="auto">
          <a:xfrm>
            <a:off x="1295400" y="1600200"/>
            <a:ext cx="685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400" b="1" u="none" dirty="0"/>
              <a:t>Why?</a:t>
            </a:r>
          </a:p>
        </p:txBody>
      </p:sp>
      <p:sp>
        <p:nvSpPr>
          <p:cNvPr id="42011" name="Rectangle 27"/>
          <p:cNvSpPr>
            <a:spLocks noChangeArrowheads="1"/>
          </p:cNvSpPr>
          <p:nvPr/>
        </p:nvSpPr>
        <p:spPr bwMode="auto">
          <a:xfrm>
            <a:off x="3810000" y="1676400"/>
            <a:ext cx="6667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50000"/>
              </a:spcBef>
            </a:pPr>
            <a:r>
              <a:rPr lang="en-US" sz="1400" b="1" u="none" dirty="0"/>
              <a:t>Why?</a:t>
            </a:r>
          </a:p>
        </p:txBody>
      </p:sp>
      <p:sp>
        <p:nvSpPr>
          <p:cNvPr id="42012" name="Rectangle 28"/>
          <p:cNvSpPr>
            <a:spLocks noChangeArrowheads="1"/>
          </p:cNvSpPr>
          <p:nvPr/>
        </p:nvSpPr>
        <p:spPr bwMode="auto">
          <a:xfrm>
            <a:off x="3962400" y="2057400"/>
            <a:ext cx="6667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50000"/>
              </a:spcBef>
            </a:pPr>
            <a:r>
              <a:rPr lang="en-US" sz="1400" b="1" u="none" dirty="0"/>
              <a:t>Why?</a:t>
            </a:r>
          </a:p>
        </p:txBody>
      </p:sp>
      <p:sp>
        <p:nvSpPr>
          <p:cNvPr id="42013" name="Rectangle 29"/>
          <p:cNvSpPr>
            <a:spLocks noChangeArrowheads="1"/>
          </p:cNvSpPr>
          <p:nvPr/>
        </p:nvSpPr>
        <p:spPr bwMode="auto">
          <a:xfrm>
            <a:off x="4038600" y="3429000"/>
            <a:ext cx="6667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b="1" u="none" dirty="0"/>
              <a:t>Why?</a:t>
            </a:r>
          </a:p>
        </p:txBody>
      </p:sp>
      <p:sp>
        <p:nvSpPr>
          <p:cNvPr id="42014" name="Rectangle 30"/>
          <p:cNvSpPr>
            <a:spLocks noChangeArrowheads="1"/>
          </p:cNvSpPr>
          <p:nvPr/>
        </p:nvSpPr>
        <p:spPr bwMode="auto">
          <a:xfrm>
            <a:off x="3733800" y="3886200"/>
            <a:ext cx="6667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b="1" u="none" dirty="0"/>
              <a:t>Why?</a:t>
            </a:r>
          </a:p>
        </p:txBody>
      </p:sp>
      <p:sp>
        <p:nvSpPr>
          <p:cNvPr id="42015" name="Rectangle 31"/>
          <p:cNvSpPr>
            <a:spLocks noChangeArrowheads="1"/>
          </p:cNvSpPr>
          <p:nvPr/>
        </p:nvSpPr>
        <p:spPr bwMode="auto">
          <a:xfrm>
            <a:off x="1371600" y="2057400"/>
            <a:ext cx="6667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b="1" u="none" dirty="0"/>
              <a:t>Why?</a:t>
            </a:r>
          </a:p>
        </p:txBody>
      </p:sp>
      <p:sp>
        <p:nvSpPr>
          <p:cNvPr id="42016" name="Rectangle 32"/>
          <p:cNvSpPr>
            <a:spLocks noChangeArrowheads="1"/>
          </p:cNvSpPr>
          <p:nvPr/>
        </p:nvSpPr>
        <p:spPr bwMode="auto">
          <a:xfrm>
            <a:off x="1524000" y="3276600"/>
            <a:ext cx="6667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b="1" u="none" dirty="0"/>
              <a:t>Why?</a:t>
            </a:r>
          </a:p>
        </p:txBody>
      </p:sp>
      <p:sp>
        <p:nvSpPr>
          <p:cNvPr id="42017" name="Rectangle 33"/>
          <p:cNvSpPr>
            <a:spLocks noChangeArrowheads="1"/>
          </p:cNvSpPr>
          <p:nvPr/>
        </p:nvSpPr>
        <p:spPr bwMode="auto">
          <a:xfrm>
            <a:off x="1447800" y="3733800"/>
            <a:ext cx="6667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b="1" u="none" dirty="0"/>
              <a:t>Why?</a:t>
            </a:r>
          </a:p>
        </p:txBody>
      </p:sp>
      <p:sp>
        <p:nvSpPr>
          <p:cNvPr id="42019" name="Text Box 35"/>
          <p:cNvSpPr txBox="1">
            <a:spLocks noChangeArrowheads="1"/>
          </p:cNvSpPr>
          <p:nvPr/>
        </p:nvSpPr>
        <p:spPr bwMode="auto">
          <a:xfrm>
            <a:off x="5927725" y="1027113"/>
            <a:ext cx="22796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u="none" dirty="0"/>
              <a:t>Major Classifications</a:t>
            </a:r>
          </a:p>
        </p:txBody>
      </p:sp>
      <p:sp>
        <p:nvSpPr>
          <p:cNvPr id="42020" name="Line 36"/>
          <p:cNvSpPr>
            <a:spLocks noChangeShapeType="1"/>
          </p:cNvSpPr>
          <p:nvPr/>
        </p:nvSpPr>
        <p:spPr bwMode="auto">
          <a:xfrm flipH="1">
            <a:off x="5257800" y="1371600"/>
            <a:ext cx="2819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42021" name="Text Box 37"/>
          <p:cNvSpPr txBox="1">
            <a:spLocks noChangeArrowheads="1"/>
          </p:cNvSpPr>
          <p:nvPr/>
        </p:nvSpPr>
        <p:spPr bwMode="auto">
          <a:xfrm>
            <a:off x="5791200" y="3429000"/>
            <a:ext cx="2895600" cy="1690688"/>
          </a:xfrm>
          <a:prstGeom prst="rect">
            <a:avLst/>
          </a:prstGeom>
          <a:solidFill>
            <a:srgbClr val="FFFFCC"/>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itchFamily="34" charset="0"/>
              </a:defRPr>
            </a:lvl1pPr>
            <a:lvl2pPr marL="461963" indent="-230188">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defRPr>
                <a:solidFill>
                  <a:schemeClr val="tx1"/>
                </a:solidFill>
                <a:latin typeface="Arial" pitchFamily="34" charset="0"/>
              </a:defRPr>
            </a:lvl6pPr>
            <a:lvl7pPr fontAlgn="base">
              <a:spcBef>
                <a:spcPct val="0"/>
              </a:spcBef>
              <a:spcAft>
                <a:spcPct val="0"/>
              </a:spcAft>
              <a:defRPr>
                <a:solidFill>
                  <a:schemeClr val="tx1"/>
                </a:solidFill>
                <a:latin typeface="Arial" pitchFamily="34" charset="0"/>
              </a:defRPr>
            </a:lvl7pPr>
            <a:lvl8pPr fontAlgn="base">
              <a:spcBef>
                <a:spcPct val="0"/>
              </a:spcBef>
              <a:spcAft>
                <a:spcPct val="0"/>
              </a:spcAft>
              <a:defRPr>
                <a:solidFill>
                  <a:schemeClr val="tx1"/>
                </a:solidFill>
                <a:latin typeface="Arial" pitchFamily="34" charset="0"/>
              </a:defRPr>
            </a:lvl8pPr>
            <a:lvl9pPr fontAlgn="base">
              <a:spcBef>
                <a:spcPct val="0"/>
              </a:spcBef>
              <a:spcAft>
                <a:spcPct val="0"/>
              </a:spcAft>
              <a:defRPr>
                <a:solidFill>
                  <a:schemeClr val="tx1"/>
                </a:solidFill>
                <a:latin typeface="Arial" pitchFamily="34" charset="0"/>
              </a:defRPr>
            </a:lvl9pPr>
          </a:lstStyle>
          <a:p>
            <a:pPr algn="ctr">
              <a:spcBef>
                <a:spcPct val="50000"/>
              </a:spcBef>
            </a:pPr>
            <a:r>
              <a:rPr lang="en-US" sz="1600" u="none" dirty="0">
                <a:latin typeface="Times New Roman" pitchFamily="18" charset="0"/>
              </a:rPr>
              <a:t>Cause &amp; Effect Diagramming is easily associated with:</a:t>
            </a:r>
          </a:p>
          <a:p>
            <a:pPr lvl="1">
              <a:spcBef>
                <a:spcPct val="50000"/>
              </a:spcBef>
              <a:buFontTx/>
              <a:buChar char="•"/>
            </a:pPr>
            <a:r>
              <a:rPr lang="en-US" sz="1600" u="none" dirty="0">
                <a:latin typeface="Times New Roman" pitchFamily="18" charset="0"/>
              </a:rPr>
              <a:t>Affinity Diagrams</a:t>
            </a:r>
          </a:p>
          <a:p>
            <a:pPr lvl="1">
              <a:spcBef>
                <a:spcPct val="50000"/>
              </a:spcBef>
              <a:buFontTx/>
              <a:buChar char="•"/>
            </a:pPr>
            <a:r>
              <a:rPr lang="en-US" sz="1600" u="none" dirty="0">
                <a:latin typeface="Times New Roman" pitchFamily="18" charset="0"/>
              </a:rPr>
              <a:t>Brainstorming</a:t>
            </a:r>
          </a:p>
          <a:p>
            <a:pPr lvl="1">
              <a:spcBef>
                <a:spcPct val="50000"/>
              </a:spcBef>
              <a:buFontTx/>
              <a:buChar char="•"/>
            </a:pPr>
            <a:r>
              <a:rPr lang="en-US" sz="1600" u="none" dirty="0">
                <a:latin typeface="Times New Roman" pitchFamily="18" charset="0"/>
              </a:rPr>
              <a:t>Root cause Analysis</a:t>
            </a:r>
          </a:p>
        </p:txBody>
      </p:sp>
      <p:sp>
        <p:nvSpPr>
          <p:cNvPr id="42024" name="Text Box 40"/>
          <p:cNvSpPr txBox="1">
            <a:spLocks noChangeArrowheads="1"/>
          </p:cNvSpPr>
          <p:nvPr/>
        </p:nvSpPr>
        <p:spPr bwMode="auto">
          <a:xfrm>
            <a:off x="990600" y="5257800"/>
            <a:ext cx="754380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000" b="1" u="none" dirty="0">
                <a:solidFill>
                  <a:srgbClr val="FF0000"/>
                </a:solidFill>
                <a:effectLst>
                  <a:outerShdw blurRad="38100" dist="38100" dir="2700000" algn="tl">
                    <a:srgbClr val="000000">
                      <a:alpha val="43137"/>
                    </a:srgbClr>
                  </a:outerShdw>
                </a:effectLst>
                <a:latin typeface="Times New Roman" pitchFamily="18" charset="0"/>
              </a:rPr>
              <a:t>As you can see, the diagram does indeed have the shape of a fish. The effect is on the right, and the causes form the "bones: of the fish. Note the four main categories of causes, these can be edited</a:t>
            </a:r>
            <a:r>
              <a:rPr lang="en-US" sz="2000" b="1" u="none" dirty="0">
                <a:solidFill>
                  <a:srgbClr val="FF0000"/>
                </a:solidFill>
                <a:latin typeface="Times New Roman" pitchFamily="18" charset="0"/>
              </a:rPr>
              <a:t>.</a:t>
            </a:r>
            <a:endParaRPr lang="en-US" sz="2000" b="1" dirty="0">
              <a:solidFill>
                <a:srgbClr val="FF0000"/>
              </a:solidFill>
              <a:latin typeface="Times New Roman" pitchFamily="18" charset="0"/>
            </a:endParaRPr>
          </a:p>
        </p:txBody>
      </p:sp>
      <p:sp>
        <p:nvSpPr>
          <p:cNvPr id="42025" name="Text Box 41"/>
          <p:cNvSpPr txBox="1">
            <a:spLocks noChangeArrowheads="1"/>
          </p:cNvSpPr>
          <p:nvPr/>
        </p:nvSpPr>
        <p:spPr bwMode="auto">
          <a:xfrm>
            <a:off x="5638800" y="6248400"/>
            <a:ext cx="3276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2000" u="none" dirty="0">
                <a:latin typeface="Times New Roman" pitchFamily="18" charset="0"/>
              </a:rPr>
              <a:t>Cause &amp; Effect Diagram</a:t>
            </a:r>
          </a:p>
        </p:txBody>
      </p:sp>
      <p:sp>
        <p:nvSpPr>
          <p:cNvPr id="2" name="Slide Number Placeholder 1"/>
          <p:cNvSpPr>
            <a:spLocks noGrp="1"/>
          </p:cNvSpPr>
          <p:nvPr>
            <p:ph type="sldNum" sz="quarter" idx="12"/>
          </p:nvPr>
        </p:nvSpPr>
        <p:spPr/>
        <p:txBody>
          <a:bodyPr/>
          <a:lstStyle/>
          <a:p>
            <a:fld id="{919A52A3-4505-438E-A23C-D89C1D5F569C}" type="slidenum">
              <a:rPr lang="en-US" smtClean="0"/>
              <a:t>6</a:t>
            </a:fld>
            <a:endParaRPr lang="en-US" dirty="0"/>
          </a:p>
        </p:txBody>
      </p:sp>
    </p:spTree>
    <p:extLst>
      <p:ext uri="{BB962C8B-B14F-4D97-AF65-F5344CB8AC3E}">
        <p14:creationId xmlns:p14="http://schemas.microsoft.com/office/powerpoint/2010/main" val="3202140286"/>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B7C571A0-5238-4526-97E7-DFD477D14C2E}" type="slidenum">
              <a:rPr lang="en-US"/>
              <a:pPr/>
              <a:t>60</a:t>
            </a:fld>
            <a:endParaRPr lang="en-US" dirty="0"/>
          </a:p>
        </p:txBody>
      </p:sp>
      <p:sp>
        <p:nvSpPr>
          <p:cNvPr id="67586" name="Rectangle 2"/>
          <p:cNvSpPr>
            <a:spLocks noGrp="1" noChangeArrowheads="1"/>
          </p:cNvSpPr>
          <p:nvPr>
            <p:ph type="title"/>
          </p:nvPr>
        </p:nvSpPr>
        <p:spPr>
          <a:xfrm>
            <a:off x="609600" y="381000"/>
            <a:ext cx="7772400" cy="1143000"/>
          </a:xfrm>
        </p:spPr>
        <p:txBody>
          <a:bodyPr/>
          <a:lstStyle/>
          <a:p>
            <a:r>
              <a:rPr lang="en-US" dirty="0">
                <a:solidFill>
                  <a:srgbClr val="002060"/>
                </a:solidFill>
                <a:latin typeface="Times New Roman" panose="02020603050405020304" pitchFamily="18" charset="0"/>
                <a:cs typeface="Times New Roman" panose="02020603050405020304" pitchFamily="18" charset="0"/>
              </a:rPr>
              <a:t>What can we Support</a:t>
            </a:r>
          </a:p>
        </p:txBody>
      </p:sp>
      <p:sp>
        <p:nvSpPr>
          <p:cNvPr id="67587" name="Rectangle 3"/>
          <p:cNvSpPr>
            <a:spLocks noGrp="1" noChangeArrowheads="1"/>
          </p:cNvSpPr>
          <p:nvPr>
            <p:ph type="body" idx="1"/>
          </p:nvPr>
        </p:nvSpPr>
        <p:spPr>
          <a:xfrm>
            <a:off x="685800" y="1676400"/>
            <a:ext cx="7924800" cy="4114800"/>
          </a:xfrm>
        </p:spPr>
        <p:txBody>
          <a:bodyPr/>
          <a:lstStyle/>
          <a:p>
            <a:pPr marL="0" indent="0">
              <a:lnSpc>
                <a:spcPct val="100000"/>
              </a:lnSpc>
              <a:buFontTx/>
              <a:buNone/>
            </a:pPr>
            <a:r>
              <a:rPr lang="en-US" dirty="0">
                <a:solidFill>
                  <a:srgbClr val="002060"/>
                </a:solidFill>
                <a:latin typeface="Times New Roman" panose="02020603050405020304" pitchFamily="18" charset="0"/>
                <a:cs typeface="Times New Roman" panose="02020603050405020304" pitchFamily="18" charset="0"/>
              </a:rPr>
              <a:t>Time should be negotiated, discussed, and understood as a deadline must be established for completion of a project for multiple reasons.</a:t>
            </a:r>
          </a:p>
          <a:p>
            <a:pPr marL="566738" lvl="1" indent="-307975">
              <a:lnSpc>
                <a:spcPct val="100000"/>
              </a:lnSpc>
              <a:buFontTx/>
              <a:buAutoNum type="arabicPeriod"/>
            </a:pPr>
            <a:r>
              <a:rPr lang="en-US" sz="2800" dirty="0">
                <a:solidFill>
                  <a:srgbClr val="002060"/>
                </a:solidFill>
                <a:latin typeface="Times New Roman" panose="02020603050405020304" pitchFamily="18" charset="0"/>
                <a:cs typeface="Times New Roman" panose="02020603050405020304" pitchFamily="18" charset="0"/>
              </a:rPr>
              <a:t> There are Organization Accreditation issues.</a:t>
            </a:r>
          </a:p>
          <a:p>
            <a:pPr marL="566738" lvl="1" indent="-307975">
              <a:lnSpc>
                <a:spcPct val="100000"/>
              </a:lnSpc>
              <a:buFontTx/>
              <a:buAutoNum type="arabicPeriod"/>
            </a:pPr>
            <a:r>
              <a:rPr lang="en-US" sz="2800" dirty="0">
                <a:solidFill>
                  <a:srgbClr val="002060"/>
                </a:solidFill>
                <a:latin typeface="Times New Roman" panose="02020603050405020304" pitchFamily="18" charset="0"/>
                <a:cs typeface="Times New Roman" panose="02020603050405020304" pitchFamily="18" charset="0"/>
              </a:rPr>
              <a:t> There are Department Work issues.</a:t>
            </a:r>
          </a:p>
          <a:p>
            <a:pPr marL="566738" lvl="1" indent="-307975">
              <a:lnSpc>
                <a:spcPct val="100000"/>
              </a:lnSpc>
              <a:buFontTx/>
              <a:buAutoNum type="arabicPeriod"/>
            </a:pPr>
            <a:r>
              <a:rPr lang="en-US" sz="2800" dirty="0">
                <a:solidFill>
                  <a:srgbClr val="002060"/>
                </a:solidFill>
                <a:latin typeface="Times New Roman" panose="02020603050405020304" pitchFamily="18" charset="0"/>
                <a:cs typeface="Times New Roman" panose="02020603050405020304" pitchFamily="18" charset="0"/>
              </a:rPr>
              <a:t> There are Personal Time issues</a:t>
            </a:r>
            <a:r>
              <a:rPr lang="en-US" sz="2800"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210051573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fld id="{B1D48C22-8438-41B8-B12A-B944D9001E32}" type="slidenum">
              <a:rPr lang="en-US"/>
              <a:pPr/>
              <a:t>61</a:t>
            </a:fld>
            <a:endParaRPr lang="en-US" dirty="0"/>
          </a:p>
        </p:txBody>
      </p:sp>
      <p:sp>
        <p:nvSpPr>
          <p:cNvPr id="69634" name="Rectangle 2"/>
          <p:cNvSpPr>
            <a:spLocks noGrp="1" noChangeArrowheads="1"/>
          </p:cNvSpPr>
          <p:nvPr>
            <p:ph type="title"/>
          </p:nvPr>
        </p:nvSpPr>
        <p:spPr>
          <a:xfrm>
            <a:off x="609600" y="381000"/>
            <a:ext cx="7772400" cy="1143000"/>
          </a:xfrm>
        </p:spPr>
        <p:txBody>
          <a:bodyPr/>
          <a:lstStyle/>
          <a:p>
            <a:r>
              <a:rPr lang="en-US" dirty="0">
                <a:solidFill>
                  <a:srgbClr val="002060"/>
                </a:solidFill>
                <a:latin typeface="Times New Roman" panose="02020603050405020304" pitchFamily="18" charset="0"/>
                <a:cs typeface="Times New Roman" panose="02020603050405020304" pitchFamily="18" charset="0"/>
              </a:rPr>
              <a:t>What can we Support</a:t>
            </a:r>
          </a:p>
        </p:txBody>
      </p:sp>
      <p:sp>
        <p:nvSpPr>
          <p:cNvPr id="69635" name="Rectangle 3"/>
          <p:cNvSpPr>
            <a:spLocks noGrp="1" noChangeArrowheads="1"/>
          </p:cNvSpPr>
          <p:nvPr>
            <p:ph type="body" idx="1"/>
          </p:nvPr>
        </p:nvSpPr>
        <p:spPr>
          <a:xfrm>
            <a:off x="609600" y="1447800"/>
            <a:ext cx="7523747" cy="2633312"/>
          </a:xfrm>
        </p:spPr>
        <p:txBody>
          <a:bodyPr>
            <a:noAutofit/>
          </a:bodyPr>
          <a:lstStyle/>
          <a:p>
            <a:pPr marL="0" indent="0">
              <a:lnSpc>
                <a:spcPct val="110000"/>
              </a:lnSpc>
              <a:buFontTx/>
              <a:buNone/>
            </a:pPr>
            <a:r>
              <a:rPr lang="en-US" dirty="0">
                <a:solidFill>
                  <a:srgbClr val="002060"/>
                </a:solidFill>
                <a:latin typeface="Times New Roman" panose="02020603050405020304" pitchFamily="18" charset="0"/>
                <a:cs typeface="Times New Roman" panose="02020603050405020304" pitchFamily="18" charset="0"/>
              </a:rPr>
              <a:t>Talent and Skill levels of the team may or may not be appropriate at the time a project is chosen. </a:t>
            </a:r>
          </a:p>
          <a:p>
            <a:pPr marL="769938" lvl="1" indent="-307975">
              <a:lnSpc>
                <a:spcPct val="110000"/>
              </a:lnSpc>
              <a:buFont typeface="Wingdings" pitchFamily="2" charset="2"/>
              <a:buChar char="§"/>
            </a:pPr>
            <a:r>
              <a:rPr lang="en-US" sz="2800" dirty="0">
                <a:solidFill>
                  <a:srgbClr val="002060"/>
                </a:solidFill>
                <a:latin typeface="Times New Roman" panose="02020603050405020304" pitchFamily="18" charset="0"/>
                <a:cs typeface="Times New Roman" panose="02020603050405020304" pitchFamily="18" charset="0"/>
              </a:rPr>
              <a:t>If needed additional talent may be necessary and may need to be negotiated…</a:t>
            </a:r>
          </a:p>
          <a:p>
            <a:pPr marL="769938" lvl="1" indent="-307975">
              <a:lnSpc>
                <a:spcPct val="110000"/>
              </a:lnSpc>
              <a:buFont typeface="Wingdings" pitchFamily="2" charset="2"/>
              <a:buChar char="§"/>
            </a:pPr>
            <a:r>
              <a:rPr lang="en-US" sz="2800" dirty="0">
                <a:solidFill>
                  <a:srgbClr val="002060"/>
                </a:solidFill>
                <a:latin typeface="Times New Roman" panose="02020603050405020304" pitchFamily="18" charset="0"/>
                <a:cs typeface="Times New Roman" panose="02020603050405020304" pitchFamily="18" charset="0"/>
              </a:rPr>
              <a:t>Training for the team may be necessary and may need to be negotiated…</a:t>
            </a:r>
          </a:p>
        </p:txBody>
      </p:sp>
      <p:sp>
        <p:nvSpPr>
          <p:cNvPr id="69637" name="Text Box 5"/>
          <p:cNvSpPr txBox="1">
            <a:spLocks noChangeArrowheads="1"/>
          </p:cNvSpPr>
          <p:nvPr/>
        </p:nvSpPr>
        <p:spPr bwMode="auto">
          <a:xfrm>
            <a:off x="251058" y="4540469"/>
            <a:ext cx="8681987" cy="1815882"/>
          </a:xfrm>
          <a:prstGeom prst="rect">
            <a:avLst/>
          </a:prstGeom>
          <a:solidFill>
            <a:srgbClr val="FFFFCC"/>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sz="2800" i="1" dirty="0">
                <a:solidFill>
                  <a:srgbClr val="FF00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As a rule no organization can improve above the level the people have improved! People are a factor to be considered in any CI </a:t>
            </a:r>
            <a:r>
              <a:rPr lang="en-US" sz="2800" i="1" dirty="0" smtClean="0">
                <a:solidFill>
                  <a:srgbClr val="FF00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project…Ask why so many organizations cannot find the right applicants?</a:t>
            </a:r>
            <a:endParaRPr lang="en-US" sz="2800" i="1" dirty="0">
              <a:solidFill>
                <a:srgbClr val="FF0000"/>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6867416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3"/>
          <p:cNvSpPr>
            <a:spLocks noGrp="1"/>
          </p:cNvSpPr>
          <p:nvPr>
            <p:ph type="sldNum" sz="quarter" idx="12"/>
          </p:nvPr>
        </p:nvSpPr>
        <p:spPr/>
        <p:txBody>
          <a:bodyPr/>
          <a:lstStyle/>
          <a:p>
            <a:fld id="{4123027F-56E6-4DC2-BB71-E32173FF5904}" type="slidenum">
              <a:rPr lang="en-US"/>
              <a:pPr/>
              <a:t>62</a:t>
            </a:fld>
            <a:endParaRPr lang="en-US" dirty="0"/>
          </a:p>
        </p:txBody>
      </p:sp>
      <p:pic>
        <p:nvPicPr>
          <p:cNvPr id="15363" name="Picture 3" descr="Define Members Ro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4495800"/>
            <a:ext cx="2447925" cy="1881188"/>
          </a:xfrm>
          <a:prstGeom prst="rect">
            <a:avLst/>
          </a:prstGeom>
          <a:noFill/>
          <a:extLst>
            <a:ext uri="{909E8E84-426E-40DD-AFC4-6F175D3DCCD1}">
              <a14:hiddenFill xmlns:a14="http://schemas.microsoft.com/office/drawing/2010/main">
                <a:solidFill>
                  <a:srgbClr val="FFFFFF"/>
                </a:solidFill>
              </a14:hiddenFill>
            </a:ext>
          </a:extLst>
        </p:spPr>
      </p:pic>
      <p:sp>
        <p:nvSpPr>
          <p:cNvPr id="15364" name="Rectangle 4"/>
          <p:cNvSpPr>
            <a:spLocks noGrp="1" noChangeArrowheads="1"/>
          </p:cNvSpPr>
          <p:nvPr>
            <p:ph type="title" idx="4294967295"/>
          </p:nvPr>
        </p:nvSpPr>
        <p:spPr/>
        <p:txBody>
          <a:bodyPr/>
          <a:lstStyle/>
          <a:p>
            <a:pPr algn="l"/>
            <a:r>
              <a:rPr lang="en-US" sz="4000" dirty="0">
                <a:solidFill>
                  <a:schemeClr val="tx1"/>
                </a:solidFill>
                <a:latin typeface="Times New Roman" panose="02020603050405020304" pitchFamily="18" charset="0"/>
                <a:cs typeface="Times New Roman" panose="02020603050405020304" pitchFamily="18" charset="0"/>
              </a:rPr>
              <a:t>Define the team members role </a:t>
            </a:r>
            <a:r>
              <a:rPr lang="en-US" sz="4000" i="1" dirty="0">
                <a:solidFill>
                  <a:schemeClr val="tx1"/>
                </a:solidFill>
                <a:latin typeface="Times New Roman" panose="02020603050405020304" pitchFamily="18" charset="0"/>
                <a:cs typeface="Times New Roman" panose="02020603050405020304" pitchFamily="18" charset="0"/>
              </a:rPr>
              <a:t>after</a:t>
            </a:r>
            <a:r>
              <a:rPr lang="en-US" sz="4000" dirty="0">
                <a:solidFill>
                  <a:schemeClr val="tx1"/>
                </a:solidFill>
                <a:latin typeface="Times New Roman" panose="02020603050405020304" pitchFamily="18" charset="0"/>
                <a:cs typeface="Times New Roman" panose="02020603050405020304" pitchFamily="18" charset="0"/>
              </a:rPr>
              <a:t> selecting the project.</a:t>
            </a:r>
          </a:p>
        </p:txBody>
      </p:sp>
      <p:sp>
        <p:nvSpPr>
          <p:cNvPr id="15365" name="Text Box 5"/>
          <p:cNvSpPr txBox="1">
            <a:spLocks noChangeArrowheads="1"/>
          </p:cNvSpPr>
          <p:nvPr/>
        </p:nvSpPr>
        <p:spPr bwMode="auto">
          <a:xfrm>
            <a:off x="838200" y="1738566"/>
            <a:ext cx="7467600" cy="20621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3200" dirty="0">
                <a:solidFill>
                  <a:srgbClr val="002060"/>
                </a:solidFill>
                <a:latin typeface="Times New Roman" panose="02020603050405020304" pitchFamily="18" charset="0"/>
                <a:cs typeface="Times New Roman" panose="02020603050405020304" pitchFamily="18" charset="0"/>
              </a:rPr>
              <a:t>Here we are establishing individual expectations and accountability. The team member must agree they have the time, skill, and desire to participate.</a:t>
            </a:r>
          </a:p>
        </p:txBody>
      </p:sp>
      <p:sp>
        <p:nvSpPr>
          <p:cNvPr id="15366" name="Text Box 6"/>
          <p:cNvSpPr txBox="1">
            <a:spLocks noChangeArrowheads="1"/>
          </p:cNvSpPr>
          <p:nvPr/>
        </p:nvSpPr>
        <p:spPr bwMode="auto">
          <a:xfrm>
            <a:off x="3124200" y="4492592"/>
            <a:ext cx="5181600" cy="1815882"/>
          </a:xfrm>
          <a:prstGeom prst="rect">
            <a:avLst/>
          </a:prstGeom>
          <a:solidFill>
            <a:srgbClr val="FFFFCC"/>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800" b="1" i="1" dirty="0">
                <a:solidFill>
                  <a:srgbClr val="FF00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A Team that learns to develop informed consensus will also implement the developed improvement theory…</a:t>
            </a:r>
          </a:p>
        </p:txBody>
      </p:sp>
    </p:spTree>
    <p:extLst>
      <p:ext uri="{BB962C8B-B14F-4D97-AF65-F5344CB8AC3E}">
        <p14:creationId xmlns:p14="http://schemas.microsoft.com/office/powerpoint/2010/main" val="397390387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7850C1BB-E5BE-407B-BFF9-B0D117856E61}" type="slidenum">
              <a:rPr lang="en-US"/>
              <a:pPr/>
              <a:t>63</a:t>
            </a:fld>
            <a:endParaRPr lang="en-US" dirty="0"/>
          </a:p>
        </p:txBody>
      </p:sp>
      <p:sp>
        <p:nvSpPr>
          <p:cNvPr id="71682" name="Rectangle 2"/>
          <p:cNvSpPr>
            <a:spLocks noGrp="1" noChangeArrowheads="1"/>
          </p:cNvSpPr>
          <p:nvPr>
            <p:ph type="title"/>
          </p:nvPr>
        </p:nvSpPr>
        <p:spPr/>
        <p:txBody>
          <a:bodyPr/>
          <a:lstStyle/>
          <a:p>
            <a:pPr algn="l"/>
            <a:r>
              <a:rPr lang="en-US" sz="4000" dirty="0">
                <a:latin typeface="Times New Roman" panose="02020603050405020304" pitchFamily="18" charset="0"/>
                <a:cs typeface="Times New Roman" panose="02020603050405020304" pitchFamily="18" charset="0"/>
              </a:rPr>
              <a:t>Hidden value in Defining Talent &amp; Skill Levels</a:t>
            </a:r>
          </a:p>
        </p:txBody>
      </p:sp>
      <p:sp>
        <p:nvSpPr>
          <p:cNvPr id="71683" name="Rectangle 3"/>
          <p:cNvSpPr>
            <a:spLocks noGrp="1" noChangeArrowheads="1"/>
          </p:cNvSpPr>
          <p:nvPr>
            <p:ph type="body" idx="1"/>
          </p:nvPr>
        </p:nvSpPr>
        <p:spPr>
          <a:xfrm>
            <a:off x="685800" y="1828800"/>
            <a:ext cx="7924800" cy="4114800"/>
          </a:xfrm>
        </p:spPr>
        <p:txBody>
          <a:bodyPr/>
          <a:lstStyle/>
          <a:p>
            <a:pPr marL="0" indent="0">
              <a:lnSpc>
                <a:spcPct val="100000"/>
              </a:lnSpc>
              <a:buFontTx/>
              <a:buNone/>
            </a:pPr>
            <a:r>
              <a:rPr lang="en-US" dirty="0">
                <a:solidFill>
                  <a:srgbClr val="002060"/>
                </a:solidFill>
                <a:latin typeface="Times New Roman" panose="02020603050405020304" pitchFamily="18" charset="0"/>
                <a:cs typeface="Times New Roman" panose="02020603050405020304" pitchFamily="18" charset="0"/>
              </a:rPr>
              <a:t>This is a (Win-Win) Scenario as in today's economic reality the opportunity to keep an organizations expensive established workforce competitive is defined.</a:t>
            </a:r>
          </a:p>
          <a:p>
            <a:pPr marL="0" indent="0">
              <a:lnSpc>
                <a:spcPct val="100000"/>
              </a:lnSpc>
              <a:buFontTx/>
              <a:buNone/>
            </a:pPr>
            <a:r>
              <a:rPr lang="en-US" dirty="0">
                <a:solidFill>
                  <a:srgbClr val="002060"/>
                </a:solidFill>
                <a:latin typeface="Times New Roman" panose="02020603050405020304" pitchFamily="18" charset="0"/>
                <a:cs typeface="Times New Roman" panose="02020603050405020304" pitchFamily="18" charset="0"/>
              </a:rPr>
              <a:t>And the individual is offered the  opportunity to stay current with employment needs that keep them truly employable in today's market…</a:t>
            </a:r>
            <a:r>
              <a:rPr lang="en-US" b="1" i="1" dirty="0">
                <a:solidFill>
                  <a:srgbClr val="FF0000"/>
                </a:solidFill>
                <a:latin typeface="Times New Roman" panose="02020603050405020304" pitchFamily="18" charset="0"/>
                <a:cs typeface="Times New Roman" panose="02020603050405020304" pitchFamily="18" charset="0"/>
              </a:rPr>
              <a:t>It</a:t>
            </a:r>
            <a:r>
              <a:rPr lang="en-US" b="1" i="1" dirty="0">
                <a:solidFill>
                  <a:srgbClr val="002060"/>
                </a:solidFill>
                <a:latin typeface="Times New Roman" panose="02020603050405020304" pitchFamily="18" charset="0"/>
                <a:cs typeface="Times New Roman" panose="02020603050405020304" pitchFamily="18" charset="0"/>
              </a:rPr>
              <a:t> </a:t>
            </a:r>
            <a:r>
              <a:rPr lang="en-US" b="1" i="1" dirty="0">
                <a:solidFill>
                  <a:srgbClr val="FF0000"/>
                </a:solidFill>
                <a:latin typeface="Times New Roman" panose="02020603050405020304" pitchFamily="18" charset="0"/>
                <a:cs typeface="Times New Roman" panose="02020603050405020304" pitchFamily="18" charset="0"/>
              </a:rPr>
              <a:t>is also collaboration at it’s best!</a:t>
            </a:r>
          </a:p>
        </p:txBody>
      </p:sp>
    </p:spTree>
    <p:extLst>
      <p:ext uri="{BB962C8B-B14F-4D97-AF65-F5344CB8AC3E}">
        <p14:creationId xmlns:p14="http://schemas.microsoft.com/office/powerpoint/2010/main" val="28835139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3"/>
          <p:cNvSpPr>
            <a:spLocks noGrp="1"/>
          </p:cNvSpPr>
          <p:nvPr>
            <p:ph type="sldNum" sz="quarter" idx="12"/>
          </p:nvPr>
        </p:nvSpPr>
        <p:spPr/>
        <p:txBody>
          <a:bodyPr/>
          <a:lstStyle/>
          <a:p>
            <a:fld id="{3B18CE7C-7EBF-4335-A5BC-A202EA6203AA}" type="slidenum">
              <a:rPr lang="en-US"/>
              <a:pPr/>
              <a:t>64</a:t>
            </a:fld>
            <a:endParaRPr lang="en-US" dirty="0"/>
          </a:p>
        </p:txBody>
      </p:sp>
      <p:pic>
        <p:nvPicPr>
          <p:cNvPr id="14339" name="Picture 3" descr="Selection Criteria Pitfall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4495800"/>
            <a:ext cx="2600325" cy="1997075"/>
          </a:xfrm>
          <a:prstGeom prst="rect">
            <a:avLst/>
          </a:prstGeom>
          <a:noFill/>
          <a:extLst>
            <a:ext uri="{909E8E84-426E-40DD-AFC4-6F175D3DCCD1}">
              <a14:hiddenFill xmlns:a14="http://schemas.microsoft.com/office/drawing/2010/main">
                <a:solidFill>
                  <a:srgbClr val="FFFFFF"/>
                </a:solidFill>
              </a14:hiddenFill>
            </a:ext>
          </a:extLst>
        </p:spPr>
      </p:pic>
      <p:sp>
        <p:nvSpPr>
          <p:cNvPr id="14340" name="Rectangle 4"/>
          <p:cNvSpPr>
            <a:spLocks noGrp="1" noChangeArrowheads="1"/>
          </p:cNvSpPr>
          <p:nvPr>
            <p:ph type="title" idx="4294967295"/>
          </p:nvPr>
        </p:nvSpPr>
        <p:spPr>
          <a:xfrm>
            <a:off x="533400" y="304800"/>
            <a:ext cx="8077200" cy="1143000"/>
          </a:xfrm>
        </p:spPr>
        <p:txBody>
          <a:bodyPr/>
          <a:lstStyle/>
          <a:p>
            <a:r>
              <a:rPr lang="en-US" sz="4000" b="1" dirty="0">
                <a:solidFill>
                  <a:schemeClr val="tx1"/>
                </a:solidFill>
                <a:latin typeface="Times New Roman" panose="02020603050405020304" pitchFamily="18" charset="0"/>
                <a:cs typeface="Times New Roman" panose="02020603050405020304" pitchFamily="18" charset="0"/>
              </a:rPr>
              <a:t>Project Selection Criteria "Pitfalls"</a:t>
            </a:r>
          </a:p>
        </p:txBody>
      </p:sp>
      <p:sp>
        <p:nvSpPr>
          <p:cNvPr id="14341" name="Text Box 5"/>
          <p:cNvSpPr txBox="1">
            <a:spLocks noChangeArrowheads="1"/>
          </p:cNvSpPr>
          <p:nvPr/>
        </p:nvSpPr>
        <p:spPr bwMode="auto">
          <a:xfrm>
            <a:off x="609600" y="1524000"/>
            <a:ext cx="7924800" cy="23391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3200" b="1" dirty="0">
                <a:solidFill>
                  <a:srgbClr val="FF0000"/>
                </a:solidFill>
                <a:latin typeface="Times New Roman" panose="02020603050405020304" pitchFamily="18" charset="0"/>
                <a:cs typeface="Times New Roman" panose="02020603050405020304" pitchFamily="18" charset="0"/>
              </a:rPr>
              <a:t>There is often the urge to take on too much.</a:t>
            </a:r>
            <a:r>
              <a:rPr lang="en-US" b="1" dirty="0">
                <a:solidFill>
                  <a:srgbClr val="FF0000"/>
                </a:solidFill>
                <a:latin typeface="Times New Roman" panose="02020603050405020304" pitchFamily="18" charset="0"/>
                <a:cs typeface="Times New Roman" panose="02020603050405020304" pitchFamily="18" charset="0"/>
              </a:rPr>
              <a:t>  </a:t>
            </a:r>
          </a:p>
          <a:p>
            <a:endParaRPr lang="en-US" sz="1800" b="1" dirty="0">
              <a:latin typeface="Times New Roman" panose="02020603050405020304" pitchFamily="18" charset="0"/>
              <a:cs typeface="Times New Roman" panose="02020603050405020304" pitchFamily="18" charset="0"/>
            </a:endParaRPr>
          </a:p>
          <a:p>
            <a:r>
              <a:rPr lang="en-US" sz="3200" dirty="0">
                <a:solidFill>
                  <a:srgbClr val="002060"/>
                </a:solidFill>
                <a:latin typeface="Times New Roman" panose="02020603050405020304" pitchFamily="18" charset="0"/>
                <a:cs typeface="Times New Roman" panose="02020603050405020304" pitchFamily="18" charset="0"/>
              </a:rPr>
              <a:t>Remember that every good project requires focus - focus requires a fairly narrow definition of what the team is meant to accomplish.</a:t>
            </a:r>
          </a:p>
        </p:txBody>
      </p:sp>
      <p:sp>
        <p:nvSpPr>
          <p:cNvPr id="14342" name="Text Box 6"/>
          <p:cNvSpPr txBox="1">
            <a:spLocks noChangeArrowheads="1"/>
          </p:cNvSpPr>
          <p:nvPr/>
        </p:nvSpPr>
        <p:spPr bwMode="auto">
          <a:xfrm>
            <a:off x="3657600" y="4648200"/>
            <a:ext cx="44196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4400" b="1" dirty="0">
                <a:solidFill>
                  <a:srgbClr val="C00000"/>
                </a:solidFill>
                <a:effectLst>
                  <a:outerShdw blurRad="38100" dist="38100" dir="2700000" algn="tl">
                    <a:srgbClr val="000000"/>
                  </a:outerShdw>
                </a:effectLst>
              </a:rPr>
              <a:t>Therefore, don't:</a:t>
            </a:r>
          </a:p>
        </p:txBody>
      </p:sp>
    </p:spTree>
    <p:extLst>
      <p:ext uri="{BB962C8B-B14F-4D97-AF65-F5344CB8AC3E}">
        <p14:creationId xmlns:p14="http://schemas.microsoft.com/office/powerpoint/2010/main" val="428334881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3"/>
          <p:cNvSpPr>
            <a:spLocks noGrp="1"/>
          </p:cNvSpPr>
          <p:nvPr>
            <p:ph type="sldNum" sz="quarter" idx="12"/>
          </p:nvPr>
        </p:nvSpPr>
        <p:spPr/>
        <p:txBody>
          <a:bodyPr/>
          <a:lstStyle/>
          <a:p>
            <a:fld id="{12EB426B-5BBC-444F-9AD0-CFEF9BB8D14A}" type="slidenum">
              <a:rPr lang="en-US"/>
              <a:pPr/>
              <a:t>65</a:t>
            </a:fld>
            <a:endParaRPr lang="en-US" dirty="0"/>
          </a:p>
        </p:txBody>
      </p:sp>
      <p:sp>
        <p:nvSpPr>
          <p:cNvPr id="17410" name="Text Box 2"/>
          <p:cNvSpPr txBox="1">
            <a:spLocks noChangeArrowheads="1"/>
          </p:cNvSpPr>
          <p:nvPr/>
        </p:nvSpPr>
        <p:spPr bwMode="auto">
          <a:xfrm>
            <a:off x="533400" y="838200"/>
            <a:ext cx="8153400" cy="5238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406400" indent="-292100">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fontAlgn="base">
              <a:spcBef>
                <a:spcPct val="0"/>
              </a:spcBef>
              <a:spcAft>
                <a:spcPct val="0"/>
              </a:spcAft>
              <a:defRPr sz="2400">
                <a:solidFill>
                  <a:schemeClr val="tx1"/>
                </a:solidFill>
                <a:latin typeface="Times New Roman" pitchFamily="18" charset="0"/>
              </a:defRPr>
            </a:lvl6pPr>
            <a:lvl7pPr fontAlgn="base">
              <a:spcBef>
                <a:spcPct val="0"/>
              </a:spcBef>
              <a:spcAft>
                <a:spcPct val="0"/>
              </a:spcAft>
              <a:defRPr sz="2400">
                <a:solidFill>
                  <a:schemeClr val="tx1"/>
                </a:solidFill>
                <a:latin typeface="Times New Roman" pitchFamily="18" charset="0"/>
              </a:defRPr>
            </a:lvl7pPr>
            <a:lvl8pPr fontAlgn="base">
              <a:spcBef>
                <a:spcPct val="0"/>
              </a:spcBef>
              <a:spcAft>
                <a:spcPct val="0"/>
              </a:spcAft>
              <a:defRPr sz="2400">
                <a:solidFill>
                  <a:schemeClr val="tx1"/>
                </a:solidFill>
                <a:latin typeface="Times New Roman" pitchFamily="18" charset="0"/>
              </a:defRPr>
            </a:lvl8pPr>
            <a:lvl9pPr fontAlgn="base">
              <a:spcBef>
                <a:spcPct val="0"/>
              </a:spcBef>
              <a:spcAft>
                <a:spcPct val="0"/>
              </a:spcAft>
              <a:defRPr sz="2400">
                <a:solidFill>
                  <a:schemeClr val="tx1"/>
                </a:solidFill>
                <a:latin typeface="Times New Roman" pitchFamily="18" charset="0"/>
              </a:defRPr>
            </a:lvl9pPr>
          </a:lstStyle>
          <a:p>
            <a:endParaRPr lang="en-US" sz="1000" dirty="0">
              <a:cs typeface="Arial" charset="0"/>
            </a:endParaRPr>
          </a:p>
          <a:p>
            <a:pPr>
              <a:lnSpc>
                <a:spcPct val="90000"/>
              </a:lnSpc>
            </a:pPr>
            <a:r>
              <a:rPr lang="en-US" sz="2800" dirty="0">
                <a:solidFill>
                  <a:srgbClr val="002060"/>
                </a:solidFill>
                <a:effectLst>
                  <a:outerShdw blurRad="38100" dist="38100" dir="2700000" algn="tl">
                    <a:srgbClr val="000000">
                      <a:alpha val="43137"/>
                    </a:srgbClr>
                  </a:outerShdw>
                </a:effectLst>
                <a:cs typeface="Arial" charset="0"/>
              </a:rPr>
              <a:t>Tackle morale, communication, or something equally as massive.</a:t>
            </a:r>
          </a:p>
          <a:p>
            <a:pPr eaLnBrk="0" hangingPunct="0">
              <a:lnSpc>
                <a:spcPct val="90000"/>
              </a:lnSpc>
            </a:pPr>
            <a:endParaRPr lang="en-US" sz="2800" dirty="0">
              <a:solidFill>
                <a:srgbClr val="002060"/>
              </a:solidFill>
              <a:cs typeface="Times New Roman" pitchFamily="18" charset="0"/>
            </a:endParaRPr>
          </a:p>
          <a:p>
            <a:pPr lvl="1" eaLnBrk="0" hangingPunct="0">
              <a:lnSpc>
                <a:spcPct val="90000"/>
              </a:lnSpc>
              <a:buFontTx/>
              <a:buChar char="•"/>
            </a:pPr>
            <a:r>
              <a:rPr lang="en-US" sz="2800" dirty="0">
                <a:solidFill>
                  <a:srgbClr val="002060"/>
                </a:solidFill>
                <a:cs typeface="Arial" charset="0"/>
              </a:rPr>
              <a:t>Pick pet peeves.</a:t>
            </a:r>
            <a:endParaRPr lang="en-US" sz="2800" dirty="0">
              <a:solidFill>
                <a:srgbClr val="002060"/>
              </a:solidFill>
              <a:cs typeface="Times New Roman" pitchFamily="18" charset="0"/>
            </a:endParaRPr>
          </a:p>
          <a:p>
            <a:pPr eaLnBrk="0" hangingPunct="0">
              <a:lnSpc>
                <a:spcPct val="90000"/>
              </a:lnSpc>
            </a:pPr>
            <a:r>
              <a:rPr lang="en-US" sz="2800" dirty="0">
                <a:solidFill>
                  <a:srgbClr val="002060"/>
                </a:solidFill>
                <a:cs typeface="Times New Roman" pitchFamily="18" charset="0"/>
              </a:rPr>
              <a:t>      </a:t>
            </a:r>
          </a:p>
          <a:p>
            <a:pPr lvl="1" eaLnBrk="0" hangingPunct="0">
              <a:lnSpc>
                <a:spcPct val="90000"/>
              </a:lnSpc>
              <a:buFontTx/>
              <a:buChar char="•"/>
            </a:pPr>
            <a:r>
              <a:rPr lang="en-US" sz="2800" dirty="0">
                <a:solidFill>
                  <a:srgbClr val="002060"/>
                </a:solidFill>
                <a:cs typeface="Arial" charset="0"/>
              </a:rPr>
              <a:t>Pick preconceived solutions for the team to implement.</a:t>
            </a:r>
          </a:p>
          <a:p>
            <a:pPr eaLnBrk="0" hangingPunct="0">
              <a:lnSpc>
                <a:spcPct val="90000"/>
              </a:lnSpc>
              <a:buFontTx/>
              <a:buChar char="•"/>
            </a:pPr>
            <a:endParaRPr lang="en-US" sz="2800" dirty="0">
              <a:solidFill>
                <a:srgbClr val="002060"/>
              </a:solidFill>
              <a:cs typeface="Times New Roman" pitchFamily="18" charset="0"/>
            </a:endParaRPr>
          </a:p>
          <a:p>
            <a:pPr lvl="1" eaLnBrk="0" hangingPunct="0">
              <a:lnSpc>
                <a:spcPct val="90000"/>
              </a:lnSpc>
              <a:buFontTx/>
              <a:buChar char="•"/>
            </a:pPr>
            <a:r>
              <a:rPr lang="en-US" sz="2800" dirty="0">
                <a:solidFill>
                  <a:srgbClr val="002060"/>
                </a:solidFill>
                <a:cs typeface="Arial" charset="0"/>
              </a:rPr>
              <a:t>Pick a process so small or trivial that it doesn't matter to anyone if it's improved or not.</a:t>
            </a:r>
          </a:p>
          <a:p>
            <a:pPr eaLnBrk="0" hangingPunct="0">
              <a:lnSpc>
                <a:spcPct val="90000"/>
              </a:lnSpc>
              <a:buFontTx/>
              <a:buChar char="•"/>
            </a:pPr>
            <a:endParaRPr lang="en-US" sz="2800" dirty="0">
              <a:solidFill>
                <a:srgbClr val="002060"/>
              </a:solidFill>
              <a:cs typeface="Times New Roman" pitchFamily="18" charset="0"/>
            </a:endParaRPr>
          </a:p>
          <a:p>
            <a:pPr lvl="1" eaLnBrk="0" hangingPunct="0">
              <a:lnSpc>
                <a:spcPct val="90000"/>
              </a:lnSpc>
              <a:buFontTx/>
              <a:buChar char="•"/>
            </a:pPr>
            <a:r>
              <a:rPr lang="en-US" sz="2800" dirty="0">
                <a:solidFill>
                  <a:srgbClr val="002060"/>
                </a:solidFill>
                <a:cs typeface="Arial" charset="0"/>
              </a:rPr>
              <a:t>Try to solve other people's problems.  (It's surprising that they don't fully appreciate your good intentions.)</a:t>
            </a:r>
            <a:endParaRPr lang="en-US" dirty="0">
              <a:solidFill>
                <a:srgbClr val="002060"/>
              </a:solidFill>
            </a:endParaRPr>
          </a:p>
        </p:txBody>
      </p:sp>
      <p:sp>
        <p:nvSpPr>
          <p:cNvPr id="17411" name="Rectangle 3"/>
          <p:cNvSpPr>
            <a:spLocks noGrp="1" noChangeArrowheads="1"/>
          </p:cNvSpPr>
          <p:nvPr>
            <p:ph type="title" idx="4294967295"/>
          </p:nvPr>
        </p:nvSpPr>
        <p:spPr>
          <a:xfrm>
            <a:off x="533400" y="0"/>
            <a:ext cx="2438400" cy="1143000"/>
          </a:xfrm>
        </p:spPr>
        <p:txBody>
          <a:bodyPr/>
          <a:lstStyle/>
          <a:p>
            <a:pPr algn="l"/>
            <a:r>
              <a:rPr lang="en-US" dirty="0">
                <a:solidFill>
                  <a:srgbClr val="FF0000"/>
                </a:solidFill>
                <a:effectLst>
                  <a:outerShdw blurRad="38100" dist="38100" dir="2700000" algn="tl">
                    <a:srgbClr val="000000"/>
                  </a:outerShdw>
                </a:effectLst>
              </a:rPr>
              <a:t>don’t:</a:t>
            </a:r>
          </a:p>
        </p:txBody>
      </p:sp>
      <p:pic>
        <p:nvPicPr>
          <p:cNvPr id="7" name="Picture 204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29600" y="152400"/>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3791310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3"/>
          <p:cNvSpPr>
            <a:spLocks noGrp="1"/>
          </p:cNvSpPr>
          <p:nvPr>
            <p:ph type="sldNum" sz="quarter" idx="12"/>
          </p:nvPr>
        </p:nvSpPr>
        <p:spPr/>
        <p:txBody>
          <a:bodyPr/>
          <a:lstStyle/>
          <a:p>
            <a:fld id="{87C8C4C2-E54A-429A-8D56-ABF133A217A1}" type="slidenum">
              <a:rPr lang="en-US"/>
              <a:pPr/>
              <a:t>66</a:t>
            </a:fld>
            <a:endParaRPr lang="en-US" dirty="0"/>
          </a:p>
        </p:txBody>
      </p:sp>
      <p:sp>
        <p:nvSpPr>
          <p:cNvPr id="18434" name="Text Box 2"/>
          <p:cNvSpPr txBox="1">
            <a:spLocks noChangeArrowheads="1"/>
          </p:cNvSpPr>
          <p:nvPr/>
        </p:nvSpPr>
        <p:spPr bwMode="auto">
          <a:xfrm>
            <a:off x="609600" y="914400"/>
            <a:ext cx="8077200" cy="5622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406400" indent="-290513">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fontAlgn="base">
              <a:spcBef>
                <a:spcPct val="0"/>
              </a:spcBef>
              <a:spcAft>
                <a:spcPct val="0"/>
              </a:spcAft>
              <a:defRPr sz="2400">
                <a:solidFill>
                  <a:schemeClr val="tx1"/>
                </a:solidFill>
                <a:latin typeface="Times New Roman" pitchFamily="18" charset="0"/>
              </a:defRPr>
            </a:lvl6pPr>
            <a:lvl7pPr fontAlgn="base">
              <a:spcBef>
                <a:spcPct val="0"/>
              </a:spcBef>
              <a:spcAft>
                <a:spcPct val="0"/>
              </a:spcAft>
              <a:defRPr sz="2400">
                <a:solidFill>
                  <a:schemeClr val="tx1"/>
                </a:solidFill>
                <a:latin typeface="Times New Roman" pitchFamily="18" charset="0"/>
              </a:defRPr>
            </a:lvl7pPr>
            <a:lvl8pPr fontAlgn="base">
              <a:spcBef>
                <a:spcPct val="0"/>
              </a:spcBef>
              <a:spcAft>
                <a:spcPct val="0"/>
              </a:spcAft>
              <a:defRPr sz="2400">
                <a:solidFill>
                  <a:schemeClr val="tx1"/>
                </a:solidFill>
                <a:latin typeface="Times New Roman" pitchFamily="18" charset="0"/>
              </a:defRPr>
            </a:lvl8pPr>
            <a:lvl9pPr fontAlgn="base">
              <a:spcBef>
                <a:spcPct val="0"/>
              </a:spcBef>
              <a:spcAft>
                <a:spcPct val="0"/>
              </a:spcAft>
              <a:defRPr sz="2400">
                <a:solidFill>
                  <a:schemeClr val="tx1"/>
                </a:solidFill>
                <a:latin typeface="Times New Roman" pitchFamily="18" charset="0"/>
              </a:defRPr>
            </a:lvl9pPr>
          </a:lstStyle>
          <a:p>
            <a:pPr eaLnBrk="0" hangingPunct="0"/>
            <a:endParaRPr lang="en-US" sz="1000" dirty="0">
              <a:latin typeface="Arial Rounded MT Bold" pitchFamily="34" charset="0"/>
              <a:cs typeface="Arial" charset="0"/>
            </a:endParaRPr>
          </a:p>
          <a:p>
            <a:pPr lvl="1" eaLnBrk="0" hangingPunct="0">
              <a:lnSpc>
                <a:spcPct val="90000"/>
              </a:lnSpc>
              <a:buFontTx/>
              <a:buChar char="•"/>
            </a:pPr>
            <a:r>
              <a:rPr lang="en-US" sz="2800" dirty="0">
                <a:solidFill>
                  <a:srgbClr val="002060"/>
                </a:solidFill>
                <a:cs typeface="Arial" charset="0"/>
              </a:rPr>
              <a:t>Tamper with your boss' policy decisions.</a:t>
            </a:r>
          </a:p>
          <a:p>
            <a:pPr eaLnBrk="0" hangingPunct="0">
              <a:lnSpc>
                <a:spcPct val="90000"/>
              </a:lnSpc>
            </a:pPr>
            <a:endParaRPr lang="en-US" sz="2800" dirty="0">
              <a:solidFill>
                <a:srgbClr val="002060"/>
              </a:solidFill>
              <a:cs typeface="Times New Roman" pitchFamily="18" charset="0"/>
            </a:endParaRPr>
          </a:p>
          <a:p>
            <a:pPr lvl="1" eaLnBrk="0" hangingPunct="0">
              <a:lnSpc>
                <a:spcPct val="90000"/>
              </a:lnSpc>
              <a:buFontTx/>
              <a:buChar char="•"/>
            </a:pPr>
            <a:r>
              <a:rPr lang="en-US" sz="2800" dirty="0">
                <a:solidFill>
                  <a:srgbClr val="002060"/>
                </a:solidFill>
                <a:cs typeface="Arial" charset="0"/>
              </a:rPr>
              <a:t>Select anything without considering the company or organizations vision and mission.</a:t>
            </a:r>
          </a:p>
          <a:p>
            <a:pPr eaLnBrk="0" hangingPunct="0">
              <a:lnSpc>
                <a:spcPct val="90000"/>
              </a:lnSpc>
              <a:buFontTx/>
              <a:buChar char="•"/>
            </a:pPr>
            <a:endParaRPr lang="en-US" sz="2800" dirty="0">
              <a:solidFill>
                <a:srgbClr val="002060"/>
              </a:solidFill>
              <a:cs typeface="Times New Roman" pitchFamily="18" charset="0"/>
            </a:endParaRPr>
          </a:p>
          <a:p>
            <a:pPr lvl="1" eaLnBrk="0" hangingPunct="0">
              <a:lnSpc>
                <a:spcPct val="90000"/>
              </a:lnSpc>
              <a:buFontTx/>
              <a:buChar char="•"/>
            </a:pPr>
            <a:r>
              <a:rPr lang="en-US" sz="2800" dirty="0">
                <a:solidFill>
                  <a:srgbClr val="002060"/>
                </a:solidFill>
                <a:cs typeface="Arial" charset="0"/>
              </a:rPr>
              <a:t>Select something where you are the primary customer, “think organization”.</a:t>
            </a:r>
          </a:p>
          <a:p>
            <a:pPr eaLnBrk="0" hangingPunct="0">
              <a:lnSpc>
                <a:spcPct val="90000"/>
              </a:lnSpc>
            </a:pPr>
            <a:endParaRPr lang="en-US" sz="2800" dirty="0">
              <a:solidFill>
                <a:srgbClr val="002060"/>
              </a:solidFill>
              <a:cs typeface="Times New Roman" pitchFamily="18" charset="0"/>
            </a:endParaRPr>
          </a:p>
          <a:p>
            <a:pPr lvl="1" eaLnBrk="0" hangingPunct="0">
              <a:lnSpc>
                <a:spcPct val="90000"/>
              </a:lnSpc>
              <a:buFontTx/>
              <a:buChar char="•"/>
            </a:pPr>
            <a:r>
              <a:rPr lang="en-US" sz="2800" dirty="0">
                <a:solidFill>
                  <a:srgbClr val="002060"/>
                </a:solidFill>
                <a:cs typeface="Arial" charset="0"/>
              </a:rPr>
              <a:t>Settle on anything without talking to an experienced team member</a:t>
            </a:r>
          </a:p>
          <a:p>
            <a:pPr eaLnBrk="0" hangingPunct="0">
              <a:lnSpc>
                <a:spcPct val="90000"/>
              </a:lnSpc>
            </a:pPr>
            <a:endParaRPr lang="en-US" sz="2800" dirty="0">
              <a:solidFill>
                <a:srgbClr val="002060"/>
              </a:solidFill>
              <a:cs typeface="Times New Roman" pitchFamily="18" charset="0"/>
            </a:endParaRPr>
          </a:p>
          <a:p>
            <a:pPr lvl="1" eaLnBrk="0" hangingPunct="0">
              <a:lnSpc>
                <a:spcPct val="90000"/>
              </a:lnSpc>
              <a:buFontTx/>
              <a:buChar char="•"/>
            </a:pPr>
            <a:r>
              <a:rPr lang="en-US" sz="2800" dirty="0">
                <a:solidFill>
                  <a:srgbClr val="002060"/>
                </a:solidFill>
                <a:cs typeface="Arial" charset="0"/>
              </a:rPr>
              <a:t>Tamper with a collection bargaining issue.  (Salaries, grievances, benefits) other methods exist to deal with these issues.</a:t>
            </a:r>
            <a:endParaRPr lang="en-US" sz="2800" dirty="0">
              <a:solidFill>
                <a:srgbClr val="002060"/>
              </a:solidFill>
            </a:endParaRPr>
          </a:p>
        </p:txBody>
      </p:sp>
      <p:sp>
        <p:nvSpPr>
          <p:cNvPr id="18435" name="Rectangle 3"/>
          <p:cNvSpPr>
            <a:spLocks noGrp="1" noChangeArrowheads="1"/>
          </p:cNvSpPr>
          <p:nvPr>
            <p:ph type="title" idx="4294967295"/>
          </p:nvPr>
        </p:nvSpPr>
        <p:spPr>
          <a:xfrm>
            <a:off x="685800" y="0"/>
            <a:ext cx="7772400" cy="1143000"/>
          </a:xfrm>
        </p:spPr>
        <p:txBody>
          <a:bodyPr/>
          <a:lstStyle/>
          <a:p>
            <a:pPr algn="l"/>
            <a:r>
              <a:rPr lang="en-US" dirty="0">
                <a:solidFill>
                  <a:srgbClr val="FF00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don’t:</a:t>
            </a:r>
          </a:p>
        </p:txBody>
      </p:sp>
      <p:pic>
        <p:nvPicPr>
          <p:cNvPr id="7" name="Picture 204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7225" y="9525"/>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0396898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sz="quarter" idx="12"/>
          </p:nvPr>
        </p:nvSpPr>
        <p:spPr/>
        <p:txBody>
          <a:bodyPr/>
          <a:lstStyle/>
          <a:p>
            <a:fld id="{EC710500-DD80-48EA-9EA3-667964C3758E}" type="slidenum">
              <a:rPr lang="en-US"/>
              <a:pPr/>
              <a:t>67</a:t>
            </a:fld>
            <a:endParaRPr lang="en-US" dirty="0"/>
          </a:p>
        </p:txBody>
      </p:sp>
      <p:sp>
        <p:nvSpPr>
          <p:cNvPr id="73730" name="Rectangle 2"/>
          <p:cNvSpPr>
            <a:spLocks noGrp="1" noChangeArrowheads="1"/>
          </p:cNvSpPr>
          <p:nvPr>
            <p:ph type="title"/>
          </p:nvPr>
        </p:nvSpPr>
        <p:spPr>
          <a:xfrm>
            <a:off x="685800" y="304800"/>
            <a:ext cx="7772400" cy="304800"/>
          </a:xfrm>
        </p:spPr>
        <p:txBody>
          <a:bodyPr>
            <a:normAutofit fontScale="90000"/>
          </a:bodyPr>
          <a:lstStyle/>
          <a:p>
            <a:r>
              <a:rPr lang="en-US" sz="4000" dirty="0">
                <a:solidFill>
                  <a:schemeClr val="tx1"/>
                </a:solidFill>
                <a:latin typeface="Times New Roman" panose="02020603050405020304" pitchFamily="18" charset="0"/>
                <a:cs typeface="Times New Roman" panose="02020603050405020304" pitchFamily="18" charset="0"/>
              </a:rPr>
              <a:t>Tool Kit Application</a:t>
            </a:r>
          </a:p>
        </p:txBody>
      </p:sp>
      <p:pic>
        <p:nvPicPr>
          <p:cNvPr id="73732" name="Picture 4" descr="LIGHT"/>
          <p:cNvPicPr>
            <a:picLocks noGrp="1" noChangeAspect="1" noChangeArrowheads="1"/>
          </p:cNvPicPr>
          <p:nvPr>
            <p:ph type="body" idx="1"/>
          </p:nvPr>
        </p:nvPicPr>
        <p:blipFill>
          <a:blip r:embed="rId3" cstate="print">
            <a:extLst>
              <a:ext uri="{28A0092B-C50C-407E-A947-70E740481C1C}">
                <a14:useLocalDpi xmlns:a14="http://schemas.microsoft.com/office/drawing/2010/main" val="0"/>
              </a:ext>
            </a:extLst>
          </a:blip>
          <a:srcRect/>
          <a:stretch>
            <a:fillRect/>
          </a:stretch>
        </p:blipFill>
        <p:spPr>
          <a:xfrm>
            <a:off x="1718995" y="2410986"/>
            <a:ext cx="930275" cy="16764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3733" name="Text Box 5"/>
          <p:cNvSpPr txBox="1">
            <a:spLocks noChangeArrowheads="1"/>
          </p:cNvSpPr>
          <p:nvPr/>
        </p:nvSpPr>
        <p:spPr bwMode="auto">
          <a:xfrm>
            <a:off x="2040556" y="990600"/>
            <a:ext cx="6341444" cy="40780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2800" b="1" dirty="0">
                <a:solidFill>
                  <a:srgbClr val="002060"/>
                </a:solidFill>
                <a:latin typeface="Times New Roman" panose="02020603050405020304" pitchFamily="18" charset="0"/>
                <a:cs typeface="Times New Roman" panose="02020603050405020304" pitchFamily="18" charset="0"/>
              </a:rPr>
              <a:t>Suggested Tools for Generating ideas and collecting information</a:t>
            </a:r>
          </a:p>
          <a:p>
            <a:endParaRPr lang="en-US" sz="1100" dirty="0">
              <a:solidFill>
                <a:srgbClr val="002060"/>
              </a:solidFill>
              <a:latin typeface="Times New Roman" panose="02020603050405020304" pitchFamily="18" charset="0"/>
              <a:cs typeface="Times New Roman" panose="02020603050405020304" pitchFamily="18" charset="0"/>
            </a:endParaRPr>
          </a:p>
          <a:p>
            <a:r>
              <a:rPr lang="en-US" sz="2800" dirty="0">
                <a:solidFill>
                  <a:srgbClr val="002060"/>
                </a:solidFill>
                <a:latin typeface="Times New Roman" panose="02020603050405020304" pitchFamily="18" charset="0"/>
                <a:cs typeface="Times New Roman" panose="02020603050405020304" pitchFamily="18" charset="0"/>
              </a:rPr>
              <a:t>     	Affinity Diagram		Brainstorming</a:t>
            </a:r>
          </a:p>
          <a:p>
            <a:r>
              <a:rPr lang="en-US" sz="2800" dirty="0">
                <a:solidFill>
                  <a:srgbClr val="002060"/>
                </a:solidFill>
                <a:latin typeface="Times New Roman" panose="02020603050405020304" pitchFamily="18" charset="0"/>
                <a:cs typeface="Times New Roman" panose="02020603050405020304" pitchFamily="18" charset="0"/>
              </a:rPr>
              <a:t>	Check Sheet 	</a:t>
            </a:r>
          </a:p>
          <a:p>
            <a:r>
              <a:rPr lang="en-US" sz="2800" dirty="0">
                <a:solidFill>
                  <a:srgbClr val="002060"/>
                </a:solidFill>
                <a:latin typeface="Times New Roman" panose="02020603050405020304" pitchFamily="18" charset="0"/>
                <a:cs typeface="Times New Roman" panose="02020603050405020304" pitchFamily="18" charset="0"/>
              </a:rPr>
              <a:t>	Force Field Analysis </a:t>
            </a:r>
          </a:p>
          <a:p>
            <a:r>
              <a:rPr lang="en-US" sz="2800" dirty="0">
                <a:solidFill>
                  <a:srgbClr val="002060"/>
                </a:solidFill>
                <a:latin typeface="Times New Roman" panose="02020603050405020304" pitchFamily="18" charset="0"/>
                <a:cs typeface="Times New Roman" panose="02020603050405020304" pitchFamily="18" charset="0"/>
              </a:rPr>
              <a:t>	Interviews </a:t>
            </a:r>
          </a:p>
          <a:p>
            <a:r>
              <a:rPr lang="en-US" sz="2800" dirty="0">
                <a:solidFill>
                  <a:srgbClr val="002060"/>
                </a:solidFill>
                <a:latin typeface="Times New Roman" panose="02020603050405020304" pitchFamily="18" charset="0"/>
                <a:cs typeface="Times New Roman" panose="02020603050405020304" pitchFamily="18" charset="0"/>
              </a:rPr>
              <a:t>	Surveys </a:t>
            </a:r>
          </a:p>
          <a:p>
            <a:r>
              <a:rPr lang="en-US" sz="2400" dirty="0">
                <a:solidFill>
                  <a:srgbClr val="002060"/>
                </a:solidFill>
              </a:rPr>
              <a:t>	</a:t>
            </a:r>
          </a:p>
        </p:txBody>
      </p:sp>
      <p:sp>
        <p:nvSpPr>
          <p:cNvPr id="73734" name="Text Box 6"/>
          <p:cNvSpPr txBox="1">
            <a:spLocks noChangeArrowheads="1"/>
          </p:cNvSpPr>
          <p:nvPr/>
        </p:nvSpPr>
        <p:spPr bwMode="auto">
          <a:xfrm>
            <a:off x="525462" y="5105400"/>
            <a:ext cx="7989888" cy="1200329"/>
          </a:xfrm>
          <a:prstGeom prst="rect">
            <a:avLst/>
          </a:prstGeom>
          <a:solidFill>
            <a:srgbClr val="FFFFCC"/>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sz="2400" b="1" dirty="0">
                <a:solidFill>
                  <a:srgbClr val="FF00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Take the opportunity to view The CSCC Tool Kit on the course menu and </a:t>
            </a:r>
            <a:r>
              <a:rPr lang="en-US" sz="2400" b="1" dirty="0" smtClean="0">
                <a:solidFill>
                  <a:srgbClr val="FF00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review </a:t>
            </a:r>
            <a:r>
              <a:rPr lang="en-US" sz="2400" b="1" dirty="0">
                <a:solidFill>
                  <a:srgbClr val="FF00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these items. These are CI Action Team tools…</a:t>
            </a:r>
            <a:endParaRPr lang="en-US" sz="2400" b="1" i="1" dirty="0">
              <a:solidFill>
                <a:schemeClr val="accent2"/>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31863585"/>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937D2E56-BEE9-423A-BF7F-9A3972213135}" type="slidenum">
              <a:rPr lang="en-US"/>
              <a:pPr/>
              <a:t>68</a:t>
            </a:fld>
            <a:endParaRPr lang="en-US" dirty="0"/>
          </a:p>
        </p:txBody>
      </p:sp>
      <p:sp>
        <p:nvSpPr>
          <p:cNvPr id="75778" name="Rectangle 2"/>
          <p:cNvSpPr>
            <a:spLocks noGrp="1" noChangeArrowheads="1"/>
          </p:cNvSpPr>
          <p:nvPr>
            <p:ph type="title"/>
          </p:nvPr>
        </p:nvSpPr>
        <p:spPr/>
        <p:txBody>
          <a:bodyPr/>
          <a:lstStyle/>
          <a:p>
            <a:r>
              <a:rPr lang="en-US" dirty="0">
                <a:latin typeface="Times New Roman" panose="02020603050405020304" pitchFamily="18" charset="0"/>
                <a:cs typeface="Times New Roman" panose="02020603050405020304" pitchFamily="18" charset="0"/>
              </a:rPr>
              <a:t>Sources of Analysis </a:t>
            </a:r>
          </a:p>
        </p:txBody>
      </p:sp>
      <p:sp>
        <p:nvSpPr>
          <p:cNvPr id="75779" name="Rectangle 3"/>
          <p:cNvSpPr>
            <a:spLocks noGrp="1" noChangeArrowheads="1"/>
          </p:cNvSpPr>
          <p:nvPr>
            <p:ph type="body" idx="1"/>
          </p:nvPr>
        </p:nvSpPr>
        <p:spPr>
          <a:xfrm>
            <a:off x="685800" y="1676400"/>
            <a:ext cx="7772400" cy="4419600"/>
          </a:xfrm>
        </p:spPr>
        <p:txBody>
          <a:bodyPr/>
          <a:lstStyle/>
          <a:p>
            <a:pPr marL="0" indent="0">
              <a:lnSpc>
                <a:spcPct val="100000"/>
              </a:lnSpc>
              <a:buFontTx/>
              <a:buNone/>
            </a:pPr>
            <a:r>
              <a:rPr lang="en-US" dirty="0">
                <a:solidFill>
                  <a:srgbClr val="002060"/>
                </a:solidFill>
                <a:latin typeface="Times New Roman" panose="02020603050405020304" pitchFamily="18" charset="0"/>
                <a:cs typeface="Times New Roman" panose="02020603050405020304" pitchFamily="18" charset="0"/>
              </a:rPr>
              <a:t>The goal is to pick an appropriate </a:t>
            </a:r>
            <a:r>
              <a:rPr lang="en-US" i="1" dirty="0">
                <a:solidFill>
                  <a:srgbClr val="002060"/>
                </a:solidFill>
                <a:latin typeface="Times New Roman" panose="02020603050405020304" pitchFamily="18" charset="0"/>
                <a:cs typeface="Times New Roman" panose="02020603050405020304" pitchFamily="18" charset="0"/>
              </a:rPr>
              <a:t>CI</a:t>
            </a:r>
            <a:r>
              <a:rPr lang="en-US" dirty="0">
                <a:solidFill>
                  <a:srgbClr val="002060"/>
                </a:solidFill>
                <a:latin typeface="Times New Roman" panose="02020603050405020304" pitchFamily="18" charset="0"/>
                <a:cs typeface="Times New Roman" panose="02020603050405020304" pitchFamily="18" charset="0"/>
              </a:rPr>
              <a:t> project, therefore from the highest to lowest point on the organization chart we would chose from:</a:t>
            </a:r>
          </a:p>
          <a:p>
            <a:pPr marL="511175" lvl="1">
              <a:lnSpc>
                <a:spcPct val="100000"/>
              </a:lnSpc>
            </a:pPr>
            <a:r>
              <a:rPr lang="en-US" dirty="0">
                <a:solidFill>
                  <a:srgbClr val="002060"/>
                </a:solidFill>
                <a:latin typeface="Times New Roman" panose="02020603050405020304" pitchFamily="18" charset="0"/>
                <a:cs typeface="Times New Roman" panose="02020603050405020304" pitchFamily="18" charset="0"/>
              </a:rPr>
              <a:t>Organizational list of improvement tactics</a:t>
            </a:r>
          </a:p>
          <a:p>
            <a:pPr marL="511175" lvl="1">
              <a:lnSpc>
                <a:spcPct val="100000"/>
              </a:lnSpc>
            </a:pPr>
            <a:r>
              <a:rPr lang="en-US" dirty="0">
                <a:solidFill>
                  <a:srgbClr val="002060"/>
                </a:solidFill>
                <a:latin typeface="Times New Roman" panose="02020603050405020304" pitchFamily="18" charset="0"/>
                <a:cs typeface="Times New Roman" panose="02020603050405020304" pitchFamily="18" charset="0"/>
              </a:rPr>
              <a:t>Known system or safety breakdowns</a:t>
            </a:r>
          </a:p>
          <a:p>
            <a:pPr marL="511175" lvl="1">
              <a:lnSpc>
                <a:spcPct val="100000"/>
              </a:lnSpc>
            </a:pPr>
            <a:r>
              <a:rPr lang="en-US" dirty="0">
                <a:solidFill>
                  <a:srgbClr val="002060"/>
                </a:solidFill>
                <a:latin typeface="Times New Roman" panose="02020603050405020304" pitchFamily="18" charset="0"/>
                <a:cs typeface="Times New Roman" panose="02020603050405020304" pitchFamily="18" charset="0"/>
              </a:rPr>
              <a:t>System/Department quality issues</a:t>
            </a:r>
          </a:p>
          <a:p>
            <a:pPr marL="511175" lvl="1">
              <a:lnSpc>
                <a:spcPct val="100000"/>
              </a:lnSpc>
            </a:pPr>
            <a:r>
              <a:rPr lang="en-US" dirty="0">
                <a:solidFill>
                  <a:srgbClr val="002060"/>
                </a:solidFill>
                <a:latin typeface="Times New Roman" panose="02020603050405020304" pitchFamily="18" charset="0"/>
                <a:cs typeface="Times New Roman" panose="02020603050405020304" pitchFamily="18" charset="0"/>
              </a:rPr>
              <a:t>Customer and organizational complaints that deal with performance issues</a:t>
            </a:r>
          </a:p>
          <a:p>
            <a:pPr marL="511175" lvl="1">
              <a:lnSpc>
                <a:spcPct val="100000"/>
              </a:lnSpc>
            </a:pPr>
            <a:r>
              <a:rPr lang="en-US" dirty="0">
                <a:solidFill>
                  <a:srgbClr val="002060"/>
                </a:solidFill>
                <a:latin typeface="Times New Roman" panose="02020603050405020304" pitchFamily="18" charset="0"/>
                <a:cs typeface="Times New Roman" panose="02020603050405020304" pitchFamily="18" charset="0"/>
              </a:rPr>
              <a:t>Improvement suggestions from any source</a:t>
            </a:r>
          </a:p>
          <a:p>
            <a:pPr marL="282575" lvl="1" indent="0">
              <a:lnSpc>
                <a:spcPct val="90000"/>
              </a:lnSpc>
              <a:buNone/>
            </a:pPr>
            <a:endParaRPr lang="en-US" dirty="0"/>
          </a:p>
        </p:txBody>
      </p:sp>
    </p:spTree>
    <p:extLst>
      <p:ext uri="{BB962C8B-B14F-4D97-AF65-F5344CB8AC3E}">
        <p14:creationId xmlns:p14="http://schemas.microsoft.com/office/powerpoint/2010/main" val="875798358"/>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fld id="{6805C1C7-7E6E-4A5B-BB17-430B2EBDD092}" type="slidenum">
              <a:rPr lang="en-US"/>
              <a:pPr/>
              <a:t>69</a:t>
            </a:fld>
            <a:endParaRPr lang="en-US" dirty="0"/>
          </a:p>
        </p:txBody>
      </p:sp>
      <p:sp>
        <p:nvSpPr>
          <p:cNvPr id="88066" name="Rectangle 2"/>
          <p:cNvSpPr>
            <a:spLocks noGrp="1" noChangeArrowheads="1"/>
          </p:cNvSpPr>
          <p:nvPr>
            <p:ph type="ctrTitle"/>
          </p:nvPr>
        </p:nvSpPr>
        <p:spPr>
          <a:xfrm>
            <a:off x="762000" y="381000"/>
            <a:ext cx="7772400" cy="1470025"/>
          </a:xfrm>
        </p:spPr>
        <p:txBody>
          <a:bodyPr>
            <a:normAutofit/>
          </a:bodyPr>
          <a:lstStyle/>
          <a:p>
            <a:pPr algn="l"/>
            <a:r>
              <a:rPr lang="en-US" sz="4000" dirty="0">
                <a:latin typeface="Times New Roman" panose="02020603050405020304" pitchFamily="18" charset="0"/>
                <a:cs typeface="Times New Roman" panose="02020603050405020304" pitchFamily="18" charset="0"/>
              </a:rPr>
              <a:t>A Project Statement Justifies Forming the Action Team</a:t>
            </a:r>
          </a:p>
        </p:txBody>
      </p:sp>
      <p:sp>
        <p:nvSpPr>
          <p:cNvPr id="88067" name="Rectangle 3"/>
          <p:cNvSpPr>
            <a:spLocks noChangeArrowheads="1"/>
          </p:cNvSpPr>
          <p:nvPr/>
        </p:nvSpPr>
        <p:spPr bwMode="auto">
          <a:xfrm>
            <a:off x="838200" y="1905000"/>
            <a:ext cx="7543800" cy="1614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400" b="1" dirty="0">
                <a:latin typeface="Times New Roman" panose="02020603050405020304" pitchFamily="18" charset="0"/>
                <a:cs typeface="Times New Roman" panose="02020603050405020304" pitchFamily="18" charset="0"/>
              </a:rPr>
              <a:t>An action team project statement consist of two steps:</a:t>
            </a:r>
            <a:r>
              <a:rPr lang="en-US" dirty="0">
                <a:latin typeface="Times New Roman" panose="02020603050405020304" pitchFamily="18" charset="0"/>
                <a:cs typeface="Times New Roman" panose="02020603050405020304" pitchFamily="18" charset="0"/>
              </a:rPr>
              <a:t> </a:t>
            </a:r>
          </a:p>
          <a:p>
            <a:pPr lvl="1" indent="-341313">
              <a:buFontTx/>
              <a:buChar char="•"/>
            </a:pPr>
            <a:r>
              <a:rPr lang="en-US" sz="2400" b="1" dirty="0">
                <a:latin typeface="Times New Roman" panose="02020603050405020304" pitchFamily="18" charset="0"/>
                <a:cs typeface="Times New Roman" panose="02020603050405020304" pitchFamily="18" charset="0"/>
              </a:rPr>
              <a:t>Describe the process that will be improved</a:t>
            </a:r>
          </a:p>
          <a:p>
            <a:pPr lvl="1" indent="-341313">
              <a:buFontTx/>
              <a:buChar char="•"/>
            </a:pPr>
            <a:r>
              <a:rPr lang="en-US" sz="2400" b="1" dirty="0">
                <a:latin typeface="Times New Roman" panose="02020603050405020304" pitchFamily="18" charset="0"/>
                <a:cs typeface="Times New Roman" panose="02020603050405020304" pitchFamily="18" charset="0"/>
              </a:rPr>
              <a:t>Give two or three measures by which the process will be measured</a:t>
            </a:r>
          </a:p>
        </p:txBody>
      </p:sp>
      <p:sp>
        <p:nvSpPr>
          <p:cNvPr id="88068" name="Text Box 4"/>
          <p:cNvSpPr txBox="1">
            <a:spLocks noChangeArrowheads="1"/>
          </p:cNvSpPr>
          <p:nvPr/>
        </p:nvSpPr>
        <p:spPr bwMode="auto">
          <a:xfrm>
            <a:off x="685800" y="3962400"/>
            <a:ext cx="7924800" cy="2474913"/>
          </a:xfrm>
          <a:prstGeom prst="rect">
            <a:avLst/>
          </a:prstGeom>
          <a:solidFill>
            <a:srgbClr val="FFFFCC"/>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400" b="1" dirty="0">
                <a:solidFill>
                  <a:srgbClr val="FF0000"/>
                </a:solidFill>
                <a:latin typeface="Times New Roman" panose="02020603050405020304" pitchFamily="18" charset="0"/>
                <a:cs typeface="Times New Roman" panose="02020603050405020304" pitchFamily="18" charset="0"/>
              </a:rPr>
              <a:t>These two steps have key words, such as Improve, Process, and Measurement. And as the following examples imply that we wish to improve </a:t>
            </a:r>
            <a:r>
              <a:rPr lang="en-US" sz="2400" b="1" u="sng" dirty="0">
                <a:solidFill>
                  <a:srgbClr val="FF0000"/>
                </a:solidFill>
                <a:latin typeface="Times New Roman" panose="02020603050405020304" pitchFamily="18" charset="0"/>
                <a:cs typeface="Times New Roman" panose="02020603050405020304" pitchFamily="18" charset="0"/>
              </a:rPr>
              <a:t>Performance</a:t>
            </a:r>
          </a:p>
          <a:p>
            <a:pPr>
              <a:spcBef>
                <a:spcPct val="50000"/>
              </a:spcBef>
            </a:pPr>
            <a:r>
              <a:rPr lang="en-US" sz="2400" b="1" dirty="0">
                <a:solidFill>
                  <a:srgbClr val="FF0000"/>
                </a:solidFill>
                <a:latin typeface="Times New Roman" panose="02020603050405020304" pitchFamily="18" charset="0"/>
                <a:cs typeface="Times New Roman" panose="02020603050405020304" pitchFamily="18" charset="0"/>
              </a:rPr>
              <a:t>If we have a project statement we can review it to assure the team is on the same page…If we do not we need to create one.</a:t>
            </a:r>
          </a:p>
        </p:txBody>
      </p:sp>
    </p:spTree>
    <p:extLst>
      <p:ext uri="{BB962C8B-B14F-4D97-AF65-F5344CB8AC3E}">
        <p14:creationId xmlns:p14="http://schemas.microsoft.com/office/powerpoint/2010/main" val="14576851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533400" y="0"/>
            <a:ext cx="8229600" cy="1143000"/>
          </a:xfrm>
        </p:spPr>
        <p:txBody>
          <a:bodyPr/>
          <a:lstStyle/>
          <a:p>
            <a:r>
              <a:rPr lang="en-US" dirty="0">
                <a:latin typeface="Times New Roman" panose="02020603050405020304" pitchFamily="18" charset="0"/>
                <a:cs typeface="Times New Roman" panose="02020603050405020304" pitchFamily="18" charset="0"/>
              </a:rPr>
              <a:t>Cause &amp; Effect Diagram</a:t>
            </a:r>
          </a:p>
        </p:txBody>
      </p:sp>
      <p:sp>
        <p:nvSpPr>
          <p:cNvPr id="45059" name="Rectangle 3"/>
          <p:cNvSpPr>
            <a:spLocks noGrp="1" noChangeArrowheads="1"/>
          </p:cNvSpPr>
          <p:nvPr>
            <p:ph type="body" idx="1"/>
          </p:nvPr>
        </p:nvSpPr>
        <p:spPr>
          <a:xfrm>
            <a:off x="685800" y="1066800"/>
            <a:ext cx="7924800" cy="5029200"/>
          </a:xfrm>
        </p:spPr>
        <p:txBody>
          <a:bodyPr/>
          <a:lstStyle/>
          <a:p>
            <a:pPr marL="0" indent="0">
              <a:lnSpc>
                <a:spcPct val="90000"/>
              </a:lnSpc>
              <a:buFontTx/>
              <a:buNone/>
            </a:pPr>
            <a:r>
              <a:rPr lang="en-US" sz="2400" b="1" dirty="0" smtClean="0">
                <a:solidFill>
                  <a:srgbClr val="FF0000"/>
                </a:solidFill>
                <a:latin typeface="Times New Roman" panose="02020603050405020304" pitchFamily="18" charset="0"/>
                <a:cs typeface="Times New Roman" panose="02020603050405020304" pitchFamily="18" charset="0"/>
              </a:rPr>
              <a:t>Developing The Cause &amp; Effect Chart: Charts can be developed simply using a template board and post-it-notes or select tools form the “Toolbox” are very effective…</a:t>
            </a:r>
          </a:p>
          <a:p>
            <a:pPr marL="4763" lvl="1" indent="0">
              <a:lnSpc>
                <a:spcPct val="90000"/>
              </a:lnSpc>
              <a:buNone/>
            </a:pPr>
            <a:endParaRPr lang="en-US" sz="800" b="1" dirty="0" smtClean="0"/>
          </a:p>
          <a:p>
            <a:pPr marL="511175" lvl="1">
              <a:lnSpc>
                <a:spcPct val="90000"/>
              </a:lnSpc>
              <a:buFont typeface="Wingdings" pitchFamily="2" charset="2"/>
              <a:buChar char="ü"/>
            </a:pPr>
            <a:r>
              <a:rPr lang="en-US" sz="2000" dirty="0" smtClean="0">
                <a:solidFill>
                  <a:srgbClr val="002060"/>
                </a:solidFill>
                <a:latin typeface="Times New Roman" pitchFamily="18" charset="0"/>
              </a:rPr>
              <a:t>Both the effect and the causes may be generated by a team using the Brainstorming Session Technique that generates the group thinking and organizations perceptions…</a:t>
            </a:r>
            <a:endParaRPr lang="en-US" sz="2000" dirty="0">
              <a:solidFill>
                <a:srgbClr val="002060"/>
              </a:solidFill>
              <a:latin typeface="Times New Roman" pitchFamily="18" charset="0"/>
            </a:endParaRPr>
          </a:p>
          <a:p>
            <a:pPr marL="511175" indent="-285750">
              <a:lnSpc>
                <a:spcPct val="90000"/>
              </a:lnSpc>
              <a:buNone/>
            </a:pPr>
            <a:endParaRPr lang="en-US" sz="1200" dirty="0">
              <a:solidFill>
                <a:srgbClr val="002060"/>
              </a:solidFill>
              <a:latin typeface="Times New Roman" pitchFamily="18" charset="0"/>
            </a:endParaRPr>
          </a:p>
          <a:p>
            <a:pPr marL="511175" lvl="1">
              <a:lnSpc>
                <a:spcPct val="90000"/>
              </a:lnSpc>
              <a:buFont typeface="Wingdings" pitchFamily="2" charset="2"/>
              <a:buChar char="ü"/>
            </a:pPr>
            <a:r>
              <a:rPr lang="en-US" sz="2000" dirty="0" smtClean="0">
                <a:solidFill>
                  <a:srgbClr val="002060"/>
                </a:solidFill>
                <a:latin typeface="Times New Roman" pitchFamily="18" charset="0"/>
              </a:rPr>
              <a:t>These may be used directly to create the Cause &amp; effect Chart or Affinity Diagraming may be an intermediate step used to organize the materials into the </a:t>
            </a:r>
            <a:r>
              <a:rPr lang="en-US" sz="2000" u="sng" dirty="0" smtClean="0">
                <a:solidFill>
                  <a:srgbClr val="002060"/>
                </a:solidFill>
                <a:latin typeface="Times New Roman" pitchFamily="18" charset="0"/>
              </a:rPr>
              <a:t>major categories </a:t>
            </a:r>
            <a:r>
              <a:rPr lang="en-US" sz="2000" dirty="0" smtClean="0">
                <a:solidFill>
                  <a:srgbClr val="002060"/>
                </a:solidFill>
                <a:latin typeface="Times New Roman" pitchFamily="18" charset="0"/>
              </a:rPr>
              <a:t>for your Fish Bone… </a:t>
            </a:r>
            <a:endParaRPr lang="en-US" sz="2000" dirty="0">
              <a:solidFill>
                <a:srgbClr val="002060"/>
              </a:solidFill>
              <a:latin typeface="Times New Roman" pitchFamily="18" charset="0"/>
            </a:endParaRPr>
          </a:p>
          <a:p>
            <a:pPr marL="511175" indent="-285750">
              <a:lnSpc>
                <a:spcPct val="90000"/>
              </a:lnSpc>
              <a:buFont typeface="Wingdings" pitchFamily="2" charset="2"/>
              <a:buChar char="ü"/>
            </a:pPr>
            <a:endParaRPr lang="en-US" sz="1200" dirty="0">
              <a:solidFill>
                <a:srgbClr val="002060"/>
              </a:solidFill>
              <a:latin typeface="Times New Roman" pitchFamily="18" charset="0"/>
            </a:endParaRPr>
          </a:p>
          <a:p>
            <a:pPr marL="511175" lvl="1">
              <a:lnSpc>
                <a:spcPct val="90000"/>
              </a:lnSpc>
              <a:buFont typeface="Wingdings" pitchFamily="2" charset="2"/>
              <a:buChar char="ü"/>
            </a:pPr>
            <a:r>
              <a:rPr lang="en-US" sz="2000" dirty="0" smtClean="0">
                <a:solidFill>
                  <a:srgbClr val="002060"/>
                </a:solidFill>
                <a:latin typeface="Times New Roman" pitchFamily="18" charset="0"/>
              </a:rPr>
              <a:t>Using a Pareto Diagram with the generated data may also lead you to the predominate items that cause the originally specified and/or identified effect.</a:t>
            </a:r>
          </a:p>
          <a:p>
            <a:pPr marL="457200" lvl="1" indent="0">
              <a:lnSpc>
                <a:spcPct val="90000"/>
              </a:lnSpc>
              <a:buNone/>
            </a:pPr>
            <a:endParaRPr lang="en-US" sz="1400" b="1" dirty="0"/>
          </a:p>
          <a:p>
            <a:pPr marL="0" indent="0">
              <a:lnSpc>
                <a:spcPct val="90000"/>
              </a:lnSpc>
              <a:buFontTx/>
              <a:buNone/>
            </a:pPr>
            <a:endParaRPr lang="en-US" sz="1800" dirty="0">
              <a:latin typeface="Times New Roman" pitchFamily="18" charset="0"/>
            </a:endParaRPr>
          </a:p>
        </p:txBody>
      </p:sp>
      <p:sp>
        <p:nvSpPr>
          <p:cNvPr id="45062" name="Text Box 6"/>
          <p:cNvSpPr txBox="1">
            <a:spLocks noChangeArrowheads="1"/>
          </p:cNvSpPr>
          <p:nvPr/>
        </p:nvSpPr>
        <p:spPr bwMode="auto">
          <a:xfrm>
            <a:off x="5638800" y="6248400"/>
            <a:ext cx="3276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2000" u="none" dirty="0">
                <a:latin typeface="Times New Roman" pitchFamily="18" charset="0"/>
              </a:rPr>
              <a:t>Cause &amp; Effect Diagram</a:t>
            </a:r>
          </a:p>
        </p:txBody>
      </p:sp>
      <p:sp>
        <p:nvSpPr>
          <p:cNvPr id="2" name="Slide Number Placeholder 1"/>
          <p:cNvSpPr>
            <a:spLocks noGrp="1"/>
          </p:cNvSpPr>
          <p:nvPr>
            <p:ph type="sldNum" sz="quarter" idx="12"/>
          </p:nvPr>
        </p:nvSpPr>
        <p:spPr/>
        <p:txBody>
          <a:bodyPr/>
          <a:lstStyle/>
          <a:p>
            <a:fld id="{919A52A3-4505-438E-A23C-D89C1D5F569C}" type="slidenum">
              <a:rPr lang="en-US" smtClean="0"/>
              <a:t>7</a:t>
            </a:fld>
            <a:endParaRPr lang="en-US" dirty="0"/>
          </a:p>
        </p:txBody>
      </p:sp>
    </p:spTree>
    <p:extLst>
      <p:ext uri="{BB962C8B-B14F-4D97-AF65-F5344CB8AC3E}">
        <p14:creationId xmlns:p14="http://schemas.microsoft.com/office/powerpoint/2010/main" val="3037235687"/>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fld id="{A3DD6D2B-9F55-43FA-AD06-6863AB647548}" type="slidenum">
              <a:rPr lang="en-US"/>
              <a:pPr/>
              <a:t>70</a:t>
            </a:fld>
            <a:endParaRPr lang="en-US" dirty="0"/>
          </a:p>
        </p:txBody>
      </p:sp>
      <p:sp>
        <p:nvSpPr>
          <p:cNvPr id="90114" name="Rectangle 2"/>
          <p:cNvSpPr>
            <a:spLocks noGrp="1" noChangeArrowheads="1"/>
          </p:cNvSpPr>
          <p:nvPr>
            <p:ph type="title"/>
          </p:nvPr>
        </p:nvSpPr>
        <p:spPr>
          <a:xfrm>
            <a:off x="609600" y="152400"/>
            <a:ext cx="7772400" cy="1143000"/>
          </a:xfrm>
        </p:spPr>
        <p:txBody>
          <a:bodyPr/>
          <a:lstStyle/>
          <a:p>
            <a:r>
              <a:rPr lang="en-US" dirty="0">
                <a:latin typeface="Times New Roman" panose="02020603050405020304" pitchFamily="18" charset="0"/>
                <a:cs typeface="Times New Roman" panose="02020603050405020304" pitchFamily="18" charset="0"/>
              </a:rPr>
              <a:t>Project Statement Examples</a:t>
            </a:r>
          </a:p>
        </p:txBody>
      </p:sp>
      <p:sp>
        <p:nvSpPr>
          <p:cNvPr id="90115" name="Rectangle 3"/>
          <p:cNvSpPr>
            <a:spLocks noGrp="1" noChangeArrowheads="1"/>
          </p:cNvSpPr>
          <p:nvPr>
            <p:ph type="body" idx="1"/>
          </p:nvPr>
        </p:nvSpPr>
        <p:spPr>
          <a:xfrm rot="21399107">
            <a:off x="990600" y="1447800"/>
            <a:ext cx="3505200" cy="4572000"/>
          </a:xfrm>
          <a:solidFill>
            <a:schemeClr val="bg1"/>
          </a:solidFill>
          <a:ln>
            <a:solidFill>
              <a:schemeClr val="tx1"/>
            </a:solidFill>
            <a:miter lim="800000"/>
            <a:headEnd/>
            <a:tailEnd/>
          </a:ln>
        </p:spPr>
        <p:txBody>
          <a:bodyPr/>
          <a:lstStyle/>
          <a:p>
            <a:pPr>
              <a:lnSpc>
                <a:spcPct val="80000"/>
              </a:lnSpc>
              <a:buFontTx/>
              <a:buNone/>
            </a:pPr>
            <a:r>
              <a:rPr lang="en-US" sz="2400" b="1" dirty="0"/>
              <a:t>Example 1</a:t>
            </a:r>
          </a:p>
          <a:p>
            <a:r>
              <a:rPr lang="en-US" sz="2400" dirty="0"/>
              <a:t>To streamline the process of gathering information from part-time new hires through payroll as measured by:</a:t>
            </a:r>
          </a:p>
          <a:p>
            <a:pPr lvl="1">
              <a:lnSpc>
                <a:spcPct val="80000"/>
              </a:lnSpc>
              <a:buFont typeface="Wingdings" pitchFamily="2" charset="2"/>
              <a:buChar char="§"/>
            </a:pPr>
            <a:r>
              <a:rPr lang="en-US" sz="2400" dirty="0"/>
              <a:t>Reduction of inconsistent processes</a:t>
            </a:r>
          </a:p>
          <a:p>
            <a:pPr lvl="1">
              <a:lnSpc>
                <a:spcPct val="80000"/>
              </a:lnSpc>
              <a:buFont typeface="Wingdings" pitchFamily="2" charset="2"/>
              <a:buChar char="§"/>
            </a:pPr>
            <a:r>
              <a:rPr lang="en-US" sz="2400" dirty="0"/>
              <a:t>Improved accuracy of data</a:t>
            </a:r>
          </a:p>
          <a:p>
            <a:pPr lvl="1">
              <a:lnSpc>
                <a:spcPct val="80000"/>
              </a:lnSpc>
              <a:buFont typeface="Wingdings" pitchFamily="2" charset="2"/>
              <a:buChar char="§"/>
            </a:pPr>
            <a:r>
              <a:rPr lang="en-US" sz="2400" dirty="0"/>
              <a:t>Reduction of duplicate efforts</a:t>
            </a:r>
          </a:p>
        </p:txBody>
      </p:sp>
      <p:sp>
        <p:nvSpPr>
          <p:cNvPr id="90116" name="Text Box 4"/>
          <p:cNvSpPr txBox="1">
            <a:spLocks noChangeArrowheads="1"/>
          </p:cNvSpPr>
          <p:nvPr/>
        </p:nvSpPr>
        <p:spPr bwMode="auto">
          <a:xfrm rot="273906">
            <a:off x="5257800" y="1676400"/>
            <a:ext cx="3200400" cy="411797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465138" indent="-290513">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fontAlgn="base">
              <a:spcBef>
                <a:spcPct val="0"/>
              </a:spcBef>
              <a:spcAft>
                <a:spcPct val="0"/>
              </a:spcAft>
              <a:defRPr sz="2400">
                <a:solidFill>
                  <a:schemeClr val="tx1"/>
                </a:solidFill>
                <a:latin typeface="Times New Roman" pitchFamily="18" charset="0"/>
              </a:defRPr>
            </a:lvl6pPr>
            <a:lvl7pPr fontAlgn="base">
              <a:spcBef>
                <a:spcPct val="0"/>
              </a:spcBef>
              <a:spcAft>
                <a:spcPct val="0"/>
              </a:spcAft>
              <a:defRPr sz="2400">
                <a:solidFill>
                  <a:schemeClr val="tx1"/>
                </a:solidFill>
                <a:latin typeface="Times New Roman" pitchFamily="18" charset="0"/>
              </a:defRPr>
            </a:lvl7pPr>
            <a:lvl8pPr fontAlgn="base">
              <a:spcBef>
                <a:spcPct val="0"/>
              </a:spcBef>
              <a:spcAft>
                <a:spcPct val="0"/>
              </a:spcAft>
              <a:defRPr sz="2400">
                <a:solidFill>
                  <a:schemeClr val="tx1"/>
                </a:solidFill>
                <a:latin typeface="Times New Roman" pitchFamily="18" charset="0"/>
              </a:defRPr>
            </a:lvl8pPr>
            <a:lvl9pPr fontAlgn="base">
              <a:spcBef>
                <a:spcPct val="0"/>
              </a:spcBef>
              <a:spcAft>
                <a:spcPct val="0"/>
              </a:spcAft>
              <a:defRPr sz="2400">
                <a:solidFill>
                  <a:schemeClr val="tx1"/>
                </a:solidFill>
                <a:latin typeface="Times New Roman" pitchFamily="18" charset="0"/>
              </a:defRPr>
            </a:lvl9pPr>
          </a:lstStyle>
          <a:p>
            <a:r>
              <a:rPr lang="en-US" b="1" dirty="0"/>
              <a:t>Example 2</a:t>
            </a:r>
          </a:p>
          <a:p>
            <a:r>
              <a:rPr lang="en-US" dirty="0"/>
              <a:t>To improve the degree of certification process as measured by:</a:t>
            </a:r>
          </a:p>
          <a:p>
            <a:pPr lvl="1">
              <a:buFont typeface="Wingdings" pitchFamily="2" charset="2"/>
              <a:buChar char="§"/>
            </a:pPr>
            <a:r>
              <a:rPr lang="en-US" dirty="0"/>
              <a:t>Timeliness</a:t>
            </a:r>
          </a:p>
          <a:p>
            <a:pPr lvl="1">
              <a:buFont typeface="Wingdings" pitchFamily="2" charset="2"/>
              <a:buChar char="§"/>
            </a:pPr>
            <a:r>
              <a:rPr lang="en-US" dirty="0"/>
              <a:t>Accuracy</a:t>
            </a:r>
          </a:p>
          <a:p>
            <a:pPr lvl="1">
              <a:buFont typeface="Wingdings" pitchFamily="2" charset="2"/>
              <a:buChar char="§"/>
            </a:pPr>
            <a:r>
              <a:rPr lang="en-US" dirty="0"/>
              <a:t>Efficiency</a:t>
            </a:r>
          </a:p>
          <a:p>
            <a:pPr lvl="1">
              <a:buFont typeface="Wingdings" pitchFamily="2" charset="2"/>
              <a:buChar char="§"/>
            </a:pPr>
            <a:r>
              <a:rPr lang="en-US" dirty="0"/>
              <a:t>Decentralization</a:t>
            </a:r>
          </a:p>
          <a:p>
            <a:pPr lvl="1">
              <a:buFont typeface="Wingdings" pitchFamily="2" charset="2"/>
              <a:buChar char="§"/>
            </a:pPr>
            <a:r>
              <a:rPr lang="en-US" dirty="0"/>
              <a:t>Occasions for feedback</a:t>
            </a:r>
          </a:p>
          <a:p>
            <a:pPr lvl="1">
              <a:buFont typeface="Wingdings" pitchFamily="2" charset="2"/>
              <a:buChar char="§"/>
            </a:pPr>
            <a:r>
              <a:rPr lang="en-US" dirty="0"/>
              <a:t>Tracking measures</a:t>
            </a:r>
          </a:p>
        </p:txBody>
      </p:sp>
    </p:spTree>
    <p:extLst>
      <p:ext uri="{BB962C8B-B14F-4D97-AF65-F5344CB8AC3E}">
        <p14:creationId xmlns:p14="http://schemas.microsoft.com/office/powerpoint/2010/main" val="383222802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fld id="{7530AF59-7313-4304-A91B-2AE247BA152F}" type="slidenum">
              <a:rPr lang="en-US"/>
              <a:pPr/>
              <a:t>71</a:t>
            </a:fld>
            <a:endParaRPr lang="en-US" dirty="0"/>
          </a:p>
        </p:txBody>
      </p:sp>
      <p:sp>
        <p:nvSpPr>
          <p:cNvPr id="94210" name="Rectangle 2"/>
          <p:cNvSpPr>
            <a:spLocks noGrp="1" noChangeArrowheads="1"/>
          </p:cNvSpPr>
          <p:nvPr>
            <p:ph type="title"/>
          </p:nvPr>
        </p:nvSpPr>
        <p:spPr>
          <a:xfrm>
            <a:off x="685800" y="228600"/>
            <a:ext cx="7772400" cy="1143000"/>
          </a:xfrm>
        </p:spPr>
        <p:txBody>
          <a:bodyPr/>
          <a:lstStyle/>
          <a:p>
            <a:r>
              <a:rPr lang="en-US" dirty="0">
                <a:latin typeface="Times New Roman" panose="02020603050405020304" pitchFamily="18" charset="0"/>
                <a:cs typeface="Times New Roman" panose="02020603050405020304" pitchFamily="18" charset="0"/>
              </a:rPr>
              <a:t>Project Statement Examples</a:t>
            </a:r>
          </a:p>
        </p:txBody>
      </p:sp>
      <p:sp>
        <p:nvSpPr>
          <p:cNvPr id="94211" name="Rectangle 3"/>
          <p:cNvSpPr>
            <a:spLocks noChangeArrowheads="1"/>
          </p:cNvSpPr>
          <p:nvPr/>
        </p:nvSpPr>
        <p:spPr bwMode="auto">
          <a:xfrm rot="353187">
            <a:off x="4800600" y="1524000"/>
            <a:ext cx="3657600" cy="41148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pPr>
            <a:r>
              <a:rPr lang="en-US" sz="2400" b="1" dirty="0"/>
              <a:t>Example  4</a:t>
            </a:r>
          </a:p>
          <a:p>
            <a:pPr>
              <a:spcBef>
                <a:spcPct val="20000"/>
              </a:spcBef>
            </a:pPr>
            <a:r>
              <a:rPr lang="en-US" sz="2000" dirty="0"/>
              <a:t>To improve leadership development by clear communication of the process for enhancing, broadening, and advancing within the college as measured by:</a:t>
            </a:r>
          </a:p>
          <a:p>
            <a:pPr marL="806450" lvl="1" indent="-285750">
              <a:spcBef>
                <a:spcPct val="20000"/>
              </a:spcBef>
              <a:buFont typeface="Wingdings" pitchFamily="2" charset="2"/>
              <a:buChar char="§"/>
            </a:pPr>
            <a:r>
              <a:rPr lang="en-US" sz="2000" dirty="0"/>
              <a:t>Clearly identified skills</a:t>
            </a:r>
          </a:p>
          <a:p>
            <a:pPr marL="806450" lvl="1" indent="-285750">
              <a:spcBef>
                <a:spcPct val="20000"/>
              </a:spcBef>
              <a:buFont typeface="Wingdings" pitchFamily="2" charset="2"/>
              <a:buChar char="§"/>
            </a:pPr>
            <a:r>
              <a:rPr lang="en-US" sz="2000" dirty="0"/>
              <a:t>Experiences</a:t>
            </a:r>
          </a:p>
          <a:p>
            <a:pPr marL="806450" lvl="1" indent="-285750">
              <a:spcBef>
                <a:spcPct val="20000"/>
              </a:spcBef>
              <a:buFont typeface="Wingdings" pitchFamily="2" charset="2"/>
              <a:buChar char="§"/>
            </a:pPr>
            <a:r>
              <a:rPr lang="en-US" sz="2000" dirty="0"/>
              <a:t>Knowledge and practice of values</a:t>
            </a:r>
          </a:p>
        </p:txBody>
      </p:sp>
      <p:sp>
        <p:nvSpPr>
          <p:cNvPr id="94212" name="Rectangle 4"/>
          <p:cNvSpPr>
            <a:spLocks noGrp="1" noChangeArrowheads="1"/>
          </p:cNvSpPr>
          <p:nvPr>
            <p:ph type="body" idx="1"/>
          </p:nvPr>
        </p:nvSpPr>
        <p:spPr>
          <a:xfrm rot="21336065">
            <a:off x="914400" y="1524000"/>
            <a:ext cx="3810000" cy="4114800"/>
          </a:xfrm>
          <a:solidFill>
            <a:schemeClr val="bg1"/>
          </a:solidFill>
          <a:ln>
            <a:solidFill>
              <a:schemeClr val="tx1"/>
            </a:solidFill>
            <a:miter lim="800000"/>
            <a:headEnd/>
            <a:tailEnd/>
          </a:ln>
        </p:spPr>
        <p:txBody>
          <a:bodyPr/>
          <a:lstStyle/>
          <a:p>
            <a:pPr marL="0" indent="0">
              <a:buFontTx/>
              <a:buNone/>
            </a:pPr>
            <a:r>
              <a:rPr lang="en-US" sz="2400" b="1" dirty="0"/>
              <a:t>Example 3</a:t>
            </a:r>
            <a:r>
              <a:rPr lang="en-US" sz="2000" b="1" dirty="0"/>
              <a:t> </a:t>
            </a:r>
          </a:p>
          <a:p>
            <a:pPr marL="0" indent="0">
              <a:buFontTx/>
              <a:buNone/>
            </a:pPr>
            <a:r>
              <a:rPr lang="en-US" sz="2000" dirty="0"/>
              <a:t>To improve and clarify the purchasing process as measured by:</a:t>
            </a:r>
          </a:p>
          <a:p>
            <a:pPr lvl="1">
              <a:buFont typeface="Wingdings" pitchFamily="2" charset="2"/>
              <a:buChar char="§"/>
            </a:pPr>
            <a:r>
              <a:rPr lang="en-US" sz="2000" dirty="0"/>
              <a:t>Converting requisitions to purchase orders in a timely manner (2 days)</a:t>
            </a:r>
          </a:p>
          <a:p>
            <a:pPr lvl="1">
              <a:buFont typeface="Wingdings" pitchFamily="2" charset="2"/>
              <a:buChar char="§"/>
            </a:pPr>
            <a:r>
              <a:rPr lang="en-US" sz="2000" dirty="0"/>
              <a:t>Notify Business Office within two days of receipt of items</a:t>
            </a:r>
          </a:p>
          <a:p>
            <a:pPr lvl="1">
              <a:buFont typeface="Wingdings" pitchFamily="2" charset="2"/>
              <a:buChar char="§"/>
            </a:pPr>
            <a:r>
              <a:rPr lang="en-US" sz="2000" dirty="0"/>
              <a:t>Amended purchasing procedures</a:t>
            </a:r>
          </a:p>
        </p:txBody>
      </p:sp>
    </p:spTree>
    <p:extLst>
      <p:ext uri="{BB962C8B-B14F-4D97-AF65-F5344CB8AC3E}">
        <p14:creationId xmlns:p14="http://schemas.microsoft.com/office/powerpoint/2010/main" val="99454741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sz="quarter" idx="12"/>
          </p:nvPr>
        </p:nvSpPr>
        <p:spPr/>
        <p:txBody>
          <a:bodyPr/>
          <a:lstStyle/>
          <a:p>
            <a:fld id="{ADFAD165-C25B-478B-A5A3-366408279442}" type="slidenum">
              <a:rPr lang="en-US"/>
              <a:pPr/>
              <a:t>72</a:t>
            </a:fld>
            <a:endParaRPr lang="en-US" dirty="0"/>
          </a:p>
        </p:txBody>
      </p:sp>
      <p:sp>
        <p:nvSpPr>
          <p:cNvPr id="96258" name="Rectangle 2"/>
          <p:cNvSpPr>
            <a:spLocks noGrp="1" noChangeArrowheads="1"/>
          </p:cNvSpPr>
          <p:nvPr>
            <p:ph type="title"/>
          </p:nvPr>
        </p:nvSpPr>
        <p:spPr>
          <a:xfrm>
            <a:off x="685800" y="0"/>
            <a:ext cx="7772400" cy="1143000"/>
          </a:xfrm>
        </p:spPr>
        <p:txBody>
          <a:bodyPr/>
          <a:lstStyle/>
          <a:p>
            <a:r>
              <a:rPr lang="en-US" dirty="0">
                <a:latin typeface="Times New Roman" panose="02020603050405020304" pitchFamily="18" charset="0"/>
                <a:cs typeface="Times New Roman" panose="02020603050405020304" pitchFamily="18" charset="0"/>
              </a:rPr>
              <a:t>Project Statement Examples</a:t>
            </a:r>
          </a:p>
        </p:txBody>
      </p:sp>
      <p:sp>
        <p:nvSpPr>
          <p:cNvPr id="96259" name="Rectangle 3"/>
          <p:cNvSpPr>
            <a:spLocks noGrp="1" noChangeArrowheads="1"/>
          </p:cNvSpPr>
          <p:nvPr>
            <p:ph type="body" idx="1"/>
          </p:nvPr>
        </p:nvSpPr>
        <p:spPr>
          <a:xfrm rot="21339901">
            <a:off x="309563" y="1377950"/>
            <a:ext cx="3962400" cy="3881438"/>
          </a:xfrm>
          <a:solidFill>
            <a:schemeClr val="bg1"/>
          </a:solidFill>
          <a:ln>
            <a:solidFill>
              <a:schemeClr val="tx1"/>
            </a:solidFill>
            <a:miter lim="800000"/>
            <a:headEnd/>
            <a:tailEnd/>
          </a:ln>
        </p:spPr>
        <p:txBody>
          <a:bodyPr>
            <a:normAutofit fontScale="92500" lnSpcReduction="20000"/>
          </a:bodyPr>
          <a:lstStyle/>
          <a:p>
            <a:pPr marL="0" indent="0">
              <a:lnSpc>
                <a:spcPct val="110000"/>
              </a:lnSpc>
              <a:buFontTx/>
              <a:buNone/>
            </a:pPr>
            <a:r>
              <a:rPr lang="en-US" sz="2000" b="1" dirty="0"/>
              <a:t>Example 5</a:t>
            </a:r>
            <a:r>
              <a:rPr lang="en-US" sz="1600" dirty="0"/>
              <a:t> </a:t>
            </a:r>
          </a:p>
          <a:p>
            <a:pPr marL="0" indent="0">
              <a:lnSpc>
                <a:spcPct val="110000"/>
              </a:lnSpc>
              <a:buFontTx/>
              <a:buNone/>
            </a:pPr>
            <a:r>
              <a:rPr lang="en-US" sz="1800" dirty="0">
                <a:latin typeface="Times New Roman" panose="02020603050405020304" pitchFamily="18" charset="0"/>
                <a:cs typeface="Times New Roman" panose="02020603050405020304" pitchFamily="18" charset="0"/>
              </a:rPr>
              <a:t>To improve the staff evaluation process for fulltime staff employees as measured by:</a:t>
            </a:r>
          </a:p>
          <a:p>
            <a:pPr marL="400050" lvl="1">
              <a:lnSpc>
                <a:spcPct val="110000"/>
              </a:lnSpc>
              <a:buFont typeface="Wingdings" pitchFamily="2" charset="2"/>
              <a:buChar char="§"/>
            </a:pPr>
            <a:r>
              <a:rPr lang="en-US" sz="1800" dirty="0">
                <a:latin typeface="Times New Roman" panose="02020603050405020304" pitchFamily="18" charset="0"/>
                <a:cs typeface="Times New Roman" panose="02020603050405020304" pitchFamily="18" charset="0"/>
              </a:rPr>
              <a:t>The number of successfully completed (and received) evaluations</a:t>
            </a:r>
          </a:p>
          <a:p>
            <a:pPr marL="400050" lvl="1">
              <a:lnSpc>
                <a:spcPct val="110000"/>
              </a:lnSpc>
              <a:buFont typeface="Wingdings" pitchFamily="2" charset="2"/>
              <a:buChar char="§"/>
            </a:pPr>
            <a:r>
              <a:rPr lang="en-US" sz="1800" dirty="0">
                <a:latin typeface="Times New Roman" panose="02020603050405020304" pitchFamily="18" charset="0"/>
                <a:cs typeface="Times New Roman" panose="02020603050405020304" pitchFamily="18" charset="0"/>
              </a:rPr>
              <a:t>The number of participants satisfied with the process</a:t>
            </a:r>
          </a:p>
          <a:p>
            <a:pPr marL="400050" lvl="1">
              <a:lnSpc>
                <a:spcPct val="110000"/>
              </a:lnSpc>
              <a:buFont typeface="Wingdings" pitchFamily="2" charset="2"/>
              <a:buChar char="§"/>
            </a:pPr>
            <a:r>
              <a:rPr lang="en-US" sz="1800" dirty="0">
                <a:latin typeface="Times New Roman" panose="02020603050405020304" pitchFamily="18" charset="0"/>
                <a:cs typeface="Times New Roman" panose="02020603050405020304" pitchFamily="18" charset="0"/>
              </a:rPr>
              <a:t>The number of participants satisfied with the process</a:t>
            </a:r>
          </a:p>
          <a:p>
            <a:pPr marL="400050" lvl="1">
              <a:lnSpc>
                <a:spcPct val="110000"/>
              </a:lnSpc>
              <a:buFont typeface="Wingdings" pitchFamily="2" charset="2"/>
              <a:buChar char="§"/>
            </a:pPr>
            <a:r>
              <a:rPr lang="en-US" sz="1800" dirty="0">
                <a:latin typeface="Times New Roman" panose="02020603050405020304" pitchFamily="18" charset="0"/>
                <a:cs typeface="Times New Roman" panose="02020603050405020304" pitchFamily="18" charset="0"/>
              </a:rPr>
              <a:t>The top two or three “types” of professional development programs recommended to continually meet the College’s Vision, Mission, Values, and Goals</a:t>
            </a:r>
          </a:p>
        </p:txBody>
      </p:sp>
      <p:sp>
        <p:nvSpPr>
          <p:cNvPr id="96260" name="Text Box 4"/>
          <p:cNvSpPr txBox="1">
            <a:spLocks noChangeArrowheads="1"/>
          </p:cNvSpPr>
          <p:nvPr/>
        </p:nvSpPr>
        <p:spPr bwMode="auto">
          <a:xfrm>
            <a:off x="4495800" y="1066800"/>
            <a:ext cx="4114800" cy="5407025"/>
          </a:xfrm>
          <a:prstGeom prst="rect">
            <a:avLst/>
          </a:prstGeom>
          <a:solidFill>
            <a:srgbClr val="FFFFCC"/>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400" b="1" dirty="0">
                <a:solidFill>
                  <a:srgbClr val="FF0000"/>
                </a:solidFill>
                <a:latin typeface="Times New Roman" panose="02020603050405020304" pitchFamily="18" charset="0"/>
                <a:cs typeface="Times New Roman" panose="02020603050405020304" pitchFamily="18" charset="0"/>
              </a:rPr>
              <a:t>The Project Statement Gives us insight to the measurements that need improving…</a:t>
            </a:r>
          </a:p>
          <a:p>
            <a:pPr>
              <a:spcBef>
                <a:spcPct val="50000"/>
              </a:spcBef>
            </a:pPr>
            <a:r>
              <a:rPr lang="en-US" sz="1800" b="1" dirty="0">
                <a:latin typeface="Times New Roman" panose="02020603050405020304" pitchFamily="18" charset="0"/>
                <a:cs typeface="Times New Roman" panose="02020603050405020304" pitchFamily="18" charset="0"/>
              </a:rPr>
              <a:t>“The </a:t>
            </a:r>
            <a:r>
              <a:rPr lang="en-US" sz="1800" b="1" u="sng" dirty="0">
                <a:latin typeface="Times New Roman" panose="02020603050405020304" pitchFamily="18" charset="0"/>
                <a:cs typeface="Times New Roman" panose="02020603050405020304" pitchFamily="18" charset="0"/>
              </a:rPr>
              <a:t>number</a:t>
            </a:r>
            <a:r>
              <a:rPr lang="en-US" sz="1800" b="1" dirty="0">
                <a:latin typeface="Times New Roman" panose="02020603050405020304" pitchFamily="18" charset="0"/>
                <a:cs typeface="Times New Roman" panose="02020603050405020304" pitchFamily="18" charset="0"/>
              </a:rPr>
              <a:t> of</a:t>
            </a:r>
            <a:r>
              <a:rPr lang="en-US" sz="2400" b="1" dirty="0">
                <a:latin typeface="Times New Roman" panose="02020603050405020304" pitchFamily="18" charset="0"/>
                <a:cs typeface="Times New Roman" panose="02020603050405020304" pitchFamily="18" charset="0"/>
              </a:rPr>
              <a:t> </a:t>
            </a:r>
            <a:r>
              <a:rPr lang="en-US" sz="1800" b="1" dirty="0">
                <a:latin typeface="Times New Roman" panose="02020603050405020304" pitchFamily="18" charset="0"/>
                <a:cs typeface="Times New Roman" panose="02020603050405020304" pitchFamily="18" charset="0"/>
              </a:rPr>
              <a:t>successfully completed (and received) evaluation”. </a:t>
            </a:r>
          </a:p>
          <a:p>
            <a:pPr>
              <a:spcBef>
                <a:spcPct val="50000"/>
              </a:spcBef>
            </a:pPr>
            <a:r>
              <a:rPr lang="en-US" sz="1800" dirty="0">
                <a:latin typeface="Times New Roman" panose="02020603050405020304" pitchFamily="18" charset="0"/>
                <a:cs typeface="Times New Roman" panose="02020603050405020304" pitchFamily="18" charset="0"/>
              </a:rPr>
              <a:t>We just need to establish the </a:t>
            </a:r>
            <a:r>
              <a:rPr lang="en-US" sz="1800" i="1" dirty="0">
                <a:latin typeface="Times New Roman" panose="02020603050405020304" pitchFamily="18" charset="0"/>
                <a:cs typeface="Times New Roman" panose="02020603050405020304" pitchFamily="18" charset="0"/>
              </a:rPr>
              <a:t>"AS IS" statement - a statement that describes the current situation - specific and measurable</a:t>
            </a:r>
            <a:r>
              <a:rPr lang="en-US" sz="1800" dirty="0">
                <a:latin typeface="Times New Roman" panose="02020603050405020304" pitchFamily="18" charset="0"/>
                <a:cs typeface="Times New Roman" panose="02020603050405020304" pitchFamily="18" charset="0"/>
              </a:rPr>
              <a:t>. </a:t>
            </a:r>
          </a:p>
          <a:p>
            <a:pPr>
              <a:spcBef>
                <a:spcPct val="50000"/>
              </a:spcBef>
            </a:pPr>
            <a:r>
              <a:rPr lang="en-US" sz="1800" dirty="0">
                <a:latin typeface="Times New Roman" panose="02020603050405020304" pitchFamily="18" charset="0"/>
                <a:cs typeface="Times New Roman" panose="02020603050405020304" pitchFamily="18" charset="0"/>
              </a:rPr>
              <a:t>Then compare it to the </a:t>
            </a:r>
            <a:r>
              <a:rPr lang="en-US" sz="1800" i="1" dirty="0">
                <a:latin typeface="Times New Roman" panose="02020603050405020304" pitchFamily="18" charset="0"/>
                <a:cs typeface="Times New Roman" panose="02020603050405020304" pitchFamily="18" charset="0"/>
              </a:rPr>
              <a:t>"DESIRED"</a:t>
            </a:r>
            <a:r>
              <a:rPr lang="en-US" sz="1800" dirty="0">
                <a:latin typeface="Times New Roman" panose="02020603050405020304" pitchFamily="18" charset="0"/>
                <a:cs typeface="Times New Roman" panose="02020603050405020304" pitchFamily="18" charset="0"/>
              </a:rPr>
              <a:t> </a:t>
            </a:r>
            <a:r>
              <a:rPr lang="en-US" sz="1800" i="1" dirty="0">
                <a:latin typeface="Times New Roman" panose="02020603050405020304" pitchFamily="18" charset="0"/>
                <a:cs typeface="Times New Roman" panose="02020603050405020304" pitchFamily="18" charset="0"/>
              </a:rPr>
              <a:t>statement</a:t>
            </a:r>
            <a:r>
              <a:rPr lang="en-US" sz="1800" dirty="0">
                <a:latin typeface="Times New Roman" panose="02020603050405020304" pitchFamily="18" charset="0"/>
                <a:cs typeface="Times New Roman" panose="02020603050405020304" pitchFamily="18" charset="0"/>
              </a:rPr>
              <a:t> - </a:t>
            </a:r>
            <a:r>
              <a:rPr lang="en-US" sz="1800" i="1" dirty="0">
                <a:latin typeface="Times New Roman" panose="02020603050405020304" pitchFamily="18" charset="0"/>
                <a:cs typeface="Times New Roman" panose="02020603050405020304" pitchFamily="18" charset="0"/>
              </a:rPr>
              <a:t>a statement that describes the future situation; it is in essence a goal to be reached. It is based on input from customers and is a reflection of their needs and expectations.</a:t>
            </a:r>
            <a:endParaRPr lang="en-US" sz="2400" b="1" i="1" dirty="0">
              <a:solidFill>
                <a:schemeClr val="accent2"/>
              </a:solidFill>
              <a:latin typeface="Times New Roman" panose="02020603050405020304" pitchFamily="18" charset="0"/>
              <a:cs typeface="Times New Roman" panose="02020603050405020304" pitchFamily="18" charset="0"/>
            </a:endParaRPr>
          </a:p>
        </p:txBody>
      </p:sp>
      <p:sp>
        <p:nvSpPr>
          <p:cNvPr id="96261" name="Line 5"/>
          <p:cNvSpPr>
            <a:spLocks noChangeShapeType="1"/>
          </p:cNvSpPr>
          <p:nvPr/>
        </p:nvSpPr>
        <p:spPr bwMode="auto">
          <a:xfrm flipH="1" flipV="1">
            <a:off x="2971800" y="2438400"/>
            <a:ext cx="1600200" cy="762000"/>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Tree>
    <p:extLst>
      <p:ext uri="{BB962C8B-B14F-4D97-AF65-F5344CB8AC3E}">
        <p14:creationId xmlns:p14="http://schemas.microsoft.com/office/powerpoint/2010/main" val="1013578799"/>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fld id="{FE164F6C-F143-4142-B206-693558B45A5A}" type="slidenum">
              <a:rPr lang="en-US"/>
              <a:pPr/>
              <a:t>73</a:t>
            </a:fld>
            <a:endParaRPr lang="en-US" dirty="0"/>
          </a:p>
        </p:txBody>
      </p:sp>
      <p:sp>
        <p:nvSpPr>
          <p:cNvPr id="98306" name="Rectangle 2"/>
          <p:cNvSpPr>
            <a:spLocks noGrp="1" noChangeArrowheads="1"/>
          </p:cNvSpPr>
          <p:nvPr>
            <p:ph type="title"/>
          </p:nvPr>
        </p:nvSpPr>
        <p:spPr/>
        <p:txBody>
          <a:bodyPr/>
          <a:lstStyle/>
          <a:p>
            <a:pPr algn="l"/>
            <a:r>
              <a:rPr lang="en-US" sz="4000" dirty="0">
                <a:latin typeface="Times New Roman" panose="02020603050405020304" pitchFamily="18" charset="0"/>
                <a:cs typeface="Times New Roman" panose="02020603050405020304" pitchFamily="18" charset="0"/>
              </a:rPr>
              <a:t>When &amp; Where Does Measurement Start?</a:t>
            </a:r>
          </a:p>
        </p:txBody>
      </p:sp>
      <p:sp>
        <p:nvSpPr>
          <p:cNvPr id="98307" name="Rectangle 3"/>
          <p:cNvSpPr>
            <a:spLocks noGrp="1" noChangeArrowheads="1"/>
          </p:cNvSpPr>
          <p:nvPr>
            <p:ph type="body" idx="1"/>
          </p:nvPr>
        </p:nvSpPr>
        <p:spPr>
          <a:xfrm>
            <a:off x="685800" y="1690689"/>
            <a:ext cx="7772400" cy="4114800"/>
          </a:xfrm>
        </p:spPr>
        <p:txBody>
          <a:bodyPr/>
          <a:lstStyle/>
          <a:p>
            <a:pPr marL="0" indent="0">
              <a:lnSpc>
                <a:spcPct val="100000"/>
              </a:lnSpc>
              <a:buFontTx/>
              <a:buNone/>
            </a:pPr>
            <a:r>
              <a:rPr lang="en-US" sz="2800" dirty="0">
                <a:latin typeface="Times New Roman" panose="02020603050405020304" pitchFamily="18" charset="0"/>
                <a:cs typeface="Times New Roman" panose="02020603050405020304" pitchFamily="18" charset="0"/>
              </a:rPr>
              <a:t>For the Action Team, measurement begins at the very inception of the project. Data that identifies an opportunity for improvement or tells us that a process is not working well or is not meeting customer needs – is the first measuring point.</a:t>
            </a:r>
          </a:p>
        </p:txBody>
      </p:sp>
      <p:sp>
        <p:nvSpPr>
          <p:cNvPr id="98308" name="Text Box 4"/>
          <p:cNvSpPr txBox="1">
            <a:spLocks noChangeArrowheads="1"/>
          </p:cNvSpPr>
          <p:nvPr/>
        </p:nvSpPr>
        <p:spPr bwMode="auto">
          <a:xfrm>
            <a:off x="685800" y="4419600"/>
            <a:ext cx="7696200" cy="1809750"/>
          </a:xfrm>
          <a:prstGeom prst="rect">
            <a:avLst/>
          </a:prstGeom>
          <a:solidFill>
            <a:srgbClr val="FFFFCC"/>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b="1" i="1" dirty="0">
                <a:solidFill>
                  <a:srgbClr val="FF3300"/>
                </a:solidFill>
              </a:rPr>
              <a:t>The seeds of measurement is in the “team charter” with observations that something is not working well. </a:t>
            </a:r>
            <a:r>
              <a:rPr lang="en-US" b="1" i="1" u="sng" dirty="0">
                <a:solidFill>
                  <a:srgbClr val="FF3300"/>
                </a:solidFill>
              </a:rPr>
              <a:t>Also the project mission statement that identifies measures the team should consider</a:t>
            </a:r>
            <a:r>
              <a:rPr lang="en-US" b="1" i="1" dirty="0">
                <a:solidFill>
                  <a:srgbClr val="FF3300"/>
                </a:solidFill>
              </a:rPr>
              <a:t>…</a:t>
            </a:r>
            <a:r>
              <a:rPr lang="en-US" sz="2400" b="1" dirty="0">
                <a:solidFill>
                  <a:srgbClr val="000099"/>
                </a:solidFill>
              </a:rPr>
              <a:t> </a:t>
            </a:r>
          </a:p>
        </p:txBody>
      </p:sp>
    </p:spTree>
    <p:extLst>
      <p:ext uri="{BB962C8B-B14F-4D97-AF65-F5344CB8AC3E}">
        <p14:creationId xmlns:p14="http://schemas.microsoft.com/office/powerpoint/2010/main" val="256843362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3"/>
          <p:cNvSpPr>
            <a:spLocks noGrp="1"/>
          </p:cNvSpPr>
          <p:nvPr>
            <p:ph type="sldNum" sz="quarter" idx="12"/>
          </p:nvPr>
        </p:nvSpPr>
        <p:spPr/>
        <p:txBody>
          <a:bodyPr/>
          <a:lstStyle/>
          <a:p>
            <a:fld id="{7D1B27F5-D18F-48C0-B85D-05D139B891F6}" type="slidenum">
              <a:rPr lang="en-US"/>
              <a:pPr/>
              <a:t>74</a:t>
            </a:fld>
            <a:endParaRPr lang="en-US" dirty="0"/>
          </a:p>
        </p:txBody>
      </p:sp>
      <p:sp>
        <p:nvSpPr>
          <p:cNvPr id="132098" name="Rectangle 2"/>
          <p:cNvSpPr>
            <a:spLocks noGrp="1" noChangeArrowheads="1"/>
          </p:cNvSpPr>
          <p:nvPr>
            <p:ph type="title" idx="4294967295"/>
          </p:nvPr>
        </p:nvSpPr>
        <p:spPr>
          <a:xfrm>
            <a:off x="457200" y="182563"/>
            <a:ext cx="8229600" cy="427037"/>
          </a:xfrm>
        </p:spPr>
        <p:txBody>
          <a:bodyPr/>
          <a:lstStyle/>
          <a:p>
            <a:pPr algn="l"/>
            <a:r>
              <a:rPr lang="en-US" sz="1600" dirty="0"/>
              <a:t>Figure 14-4   </a:t>
            </a:r>
            <a:r>
              <a:rPr lang="en-US" sz="1600" b="1" dirty="0">
                <a:latin typeface="Helvetica" pitchFamily="124" charset="0"/>
              </a:rPr>
              <a:t>Project Plan Guidelines</a:t>
            </a:r>
            <a:endParaRPr lang="en-US" dirty="0">
              <a:latin typeface="Helvetica" pitchFamily="124" charset="0"/>
            </a:endParaRPr>
          </a:p>
        </p:txBody>
      </p:sp>
      <p:pic>
        <p:nvPicPr>
          <p:cNvPr id="132099" name="Picture 3" descr="FG14_004_013500510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4400" y="685800"/>
            <a:ext cx="7467600" cy="5102225"/>
          </a:xfrm>
          <a:prstGeom prst="rect">
            <a:avLst/>
          </a:prstGeom>
          <a:noFill/>
          <a:extLst>
            <a:ext uri="{909E8E84-426E-40DD-AFC4-6F175D3DCCD1}">
              <a14:hiddenFill xmlns:a14="http://schemas.microsoft.com/office/drawing/2010/main">
                <a:solidFill>
                  <a:srgbClr val="FFFFFF"/>
                </a:solidFill>
              </a14:hiddenFill>
            </a:ext>
          </a:extLst>
        </p:spPr>
      </p:pic>
      <p:pic>
        <p:nvPicPr>
          <p:cNvPr id="132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05800" y="228600"/>
            <a:ext cx="636588" cy="3762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41829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3"/>
          <p:cNvSpPr>
            <a:spLocks noGrp="1"/>
          </p:cNvSpPr>
          <p:nvPr>
            <p:ph type="sldNum" sz="quarter" idx="12"/>
          </p:nvPr>
        </p:nvSpPr>
        <p:spPr/>
        <p:txBody>
          <a:bodyPr/>
          <a:lstStyle/>
          <a:p>
            <a:fld id="{5B2BF608-C3D6-475B-B5C8-27C3B3A4BE16}" type="slidenum">
              <a:rPr lang="en-US"/>
              <a:pPr/>
              <a:t>75</a:t>
            </a:fld>
            <a:endParaRPr lang="en-US" dirty="0"/>
          </a:p>
        </p:txBody>
      </p:sp>
      <p:sp>
        <p:nvSpPr>
          <p:cNvPr id="133122" name="Rectangle 2"/>
          <p:cNvSpPr>
            <a:spLocks noGrp="1" noChangeArrowheads="1"/>
          </p:cNvSpPr>
          <p:nvPr>
            <p:ph type="title" idx="4294967295"/>
          </p:nvPr>
        </p:nvSpPr>
        <p:spPr>
          <a:xfrm>
            <a:off x="457200" y="182563"/>
            <a:ext cx="8229600" cy="427037"/>
          </a:xfrm>
        </p:spPr>
        <p:txBody>
          <a:bodyPr/>
          <a:lstStyle/>
          <a:p>
            <a:pPr algn="l"/>
            <a:r>
              <a:rPr lang="en-US" sz="1800" dirty="0"/>
              <a:t>Figure 14-5   </a:t>
            </a:r>
            <a:r>
              <a:rPr lang="en-US" sz="1800" b="1" dirty="0">
                <a:latin typeface="Helvetica" pitchFamily="124" charset="0"/>
              </a:rPr>
              <a:t>Checkpoints and Milestones</a:t>
            </a:r>
            <a:endParaRPr lang="en-US" dirty="0">
              <a:latin typeface="Helvetica" pitchFamily="124" charset="0"/>
            </a:endParaRPr>
          </a:p>
        </p:txBody>
      </p:sp>
      <p:pic>
        <p:nvPicPr>
          <p:cNvPr id="133123" name="Picture 3" descr="FG14_005_013500510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0" y="1066800"/>
            <a:ext cx="5638800" cy="4608513"/>
          </a:xfrm>
          <a:prstGeom prst="rect">
            <a:avLst/>
          </a:prstGeom>
          <a:noFill/>
          <a:extLst>
            <a:ext uri="{909E8E84-426E-40DD-AFC4-6F175D3DCCD1}">
              <a14:hiddenFill xmlns:a14="http://schemas.microsoft.com/office/drawing/2010/main">
                <a:solidFill>
                  <a:srgbClr val="FFFFFF"/>
                </a:solidFill>
              </a14:hiddenFill>
            </a:ext>
          </a:extLst>
        </p:spPr>
      </p:pic>
      <p:pic>
        <p:nvPicPr>
          <p:cNvPr id="13312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05800" y="228600"/>
            <a:ext cx="636588" cy="376238"/>
          </a:xfrm>
          <a:prstGeom prst="rect">
            <a:avLst/>
          </a:prstGeom>
          <a:noFill/>
          <a:extLst>
            <a:ext uri="{909E8E84-426E-40DD-AFC4-6F175D3DCCD1}">
              <a14:hiddenFill xmlns:a14="http://schemas.microsoft.com/office/drawing/2010/main">
                <a:solidFill>
                  <a:srgbClr val="FFFFFF"/>
                </a:solidFill>
              </a14:hiddenFill>
            </a:ext>
          </a:extLst>
        </p:spPr>
      </p:pic>
      <p:sp>
        <p:nvSpPr>
          <p:cNvPr id="133125" name="Text Box 5"/>
          <p:cNvSpPr txBox="1">
            <a:spLocks noChangeArrowheads="1"/>
          </p:cNvSpPr>
          <p:nvPr/>
        </p:nvSpPr>
        <p:spPr bwMode="auto">
          <a:xfrm>
            <a:off x="457200" y="1143000"/>
            <a:ext cx="2590800" cy="4555093"/>
          </a:xfrm>
          <a:prstGeom prst="rect">
            <a:avLst/>
          </a:prstGeom>
          <a:solidFill>
            <a:srgbClr val="FFFFCC"/>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sz="2400" b="1" dirty="0">
                <a:solidFill>
                  <a:srgbClr val="FF0000"/>
                </a:solidFill>
                <a:latin typeface="Times New Roman" panose="02020603050405020304" pitchFamily="18" charset="0"/>
                <a:cs typeface="Times New Roman" panose="02020603050405020304" pitchFamily="18" charset="0"/>
              </a:rPr>
              <a:t>A plans work best when broken into task that are both sequenced in a logical order and measured at predetermined checkpoints.</a:t>
            </a:r>
          </a:p>
          <a:p>
            <a:pPr>
              <a:spcBef>
                <a:spcPct val="50000"/>
              </a:spcBef>
            </a:pPr>
            <a:r>
              <a:rPr lang="en-US" sz="2800" dirty="0">
                <a:solidFill>
                  <a:srgbClr val="FF00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This process can also be flowcharted</a:t>
            </a:r>
          </a:p>
        </p:txBody>
      </p:sp>
    </p:spTree>
    <p:extLst>
      <p:ext uri="{BB962C8B-B14F-4D97-AF65-F5344CB8AC3E}">
        <p14:creationId xmlns:p14="http://schemas.microsoft.com/office/powerpoint/2010/main" val="392911915"/>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3"/>
          <p:cNvSpPr>
            <a:spLocks noGrp="1"/>
          </p:cNvSpPr>
          <p:nvPr>
            <p:ph type="sldNum" sz="quarter" idx="12"/>
          </p:nvPr>
        </p:nvSpPr>
        <p:spPr/>
        <p:txBody>
          <a:bodyPr/>
          <a:lstStyle/>
          <a:p>
            <a:fld id="{1AEFCF98-B9AD-4AF7-87DF-06D063BD0A28}" type="slidenum">
              <a:rPr lang="en-US"/>
              <a:pPr/>
              <a:t>76</a:t>
            </a:fld>
            <a:endParaRPr lang="en-US" dirty="0"/>
          </a:p>
        </p:txBody>
      </p:sp>
      <p:sp>
        <p:nvSpPr>
          <p:cNvPr id="134146" name="Rectangle 2"/>
          <p:cNvSpPr>
            <a:spLocks noGrp="1" noChangeArrowheads="1"/>
          </p:cNvSpPr>
          <p:nvPr>
            <p:ph type="title" idx="4294967295"/>
          </p:nvPr>
        </p:nvSpPr>
        <p:spPr>
          <a:xfrm>
            <a:off x="457200" y="182563"/>
            <a:ext cx="8229600" cy="427037"/>
          </a:xfrm>
        </p:spPr>
        <p:txBody>
          <a:bodyPr/>
          <a:lstStyle/>
          <a:p>
            <a:pPr algn="l"/>
            <a:r>
              <a:rPr lang="en-US" sz="1800" dirty="0"/>
              <a:t>Figure 14-6 (continued)   </a:t>
            </a:r>
            <a:r>
              <a:rPr lang="en-US" sz="1800" b="1" dirty="0"/>
              <a:t>Gantt Chart</a:t>
            </a:r>
            <a:endParaRPr lang="en-US" sz="1800" dirty="0"/>
          </a:p>
        </p:txBody>
      </p:sp>
      <p:pic>
        <p:nvPicPr>
          <p:cNvPr id="134147" name="Picture 3" descr="FG14_06b_013500510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29000" y="1295400"/>
            <a:ext cx="5486400" cy="3662363"/>
          </a:xfrm>
          <a:prstGeom prst="rect">
            <a:avLst/>
          </a:prstGeom>
          <a:noFill/>
          <a:extLst>
            <a:ext uri="{909E8E84-426E-40DD-AFC4-6F175D3DCCD1}">
              <a14:hiddenFill xmlns:a14="http://schemas.microsoft.com/office/drawing/2010/main">
                <a:solidFill>
                  <a:srgbClr val="FFFFFF"/>
                </a:solidFill>
              </a14:hiddenFill>
            </a:ext>
          </a:extLst>
        </p:spPr>
      </p:pic>
      <p:pic>
        <p:nvPicPr>
          <p:cNvPr id="13414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05800" y="228600"/>
            <a:ext cx="636588" cy="376238"/>
          </a:xfrm>
          <a:prstGeom prst="rect">
            <a:avLst/>
          </a:prstGeom>
          <a:noFill/>
          <a:extLst>
            <a:ext uri="{909E8E84-426E-40DD-AFC4-6F175D3DCCD1}">
              <a14:hiddenFill xmlns:a14="http://schemas.microsoft.com/office/drawing/2010/main">
                <a:solidFill>
                  <a:srgbClr val="FFFFFF"/>
                </a:solidFill>
              </a14:hiddenFill>
            </a:ext>
          </a:extLst>
        </p:spPr>
      </p:pic>
      <p:sp>
        <p:nvSpPr>
          <p:cNvPr id="134149" name="Text Box 5"/>
          <p:cNvSpPr txBox="1">
            <a:spLocks noChangeArrowheads="1"/>
          </p:cNvSpPr>
          <p:nvPr/>
        </p:nvSpPr>
        <p:spPr bwMode="auto">
          <a:xfrm>
            <a:off x="221381" y="1676400"/>
            <a:ext cx="2826619" cy="3046988"/>
          </a:xfrm>
          <a:prstGeom prst="rect">
            <a:avLst/>
          </a:prstGeom>
          <a:solidFill>
            <a:srgbClr val="FFFFCC"/>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sz="2400" b="1" dirty="0">
                <a:solidFill>
                  <a:srgbClr val="FF0000"/>
                </a:solidFill>
                <a:latin typeface="Times New Roman" panose="02020603050405020304" pitchFamily="18" charset="0"/>
                <a:cs typeface="Times New Roman" panose="02020603050405020304" pitchFamily="18" charset="0"/>
              </a:rPr>
              <a:t>The Gantt chart best shows the task and dates to be accomplished</a:t>
            </a:r>
            <a:r>
              <a:rPr lang="en-US" sz="2400" b="1" dirty="0">
                <a:solidFill>
                  <a:srgbClr val="FF00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…by </a:t>
            </a:r>
            <a:r>
              <a:rPr lang="en-US" sz="2400" dirty="0">
                <a:solidFill>
                  <a:srgbClr val="FF0000"/>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assigning names to the task it becomes a project management tool!</a:t>
            </a:r>
          </a:p>
        </p:txBody>
      </p:sp>
    </p:spTree>
    <p:extLst>
      <p:ext uri="{BB962C8B-B14F-4D97-AF65-F5344CB8AC3E}">
        <p14:creationId xmlns:p14="http://schemas.microsoft.com/office/powerpoint/2010/main" val="281314462"/>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F172469D-0ED0-41D2-916C-3130C3454F98}" type="slidenum">
              <a:rPr lang="en-US"/>
              <a:pPr/>
              <a:t>77</a:t>
            </a:fld>
            <a:endParaRPr lang="en-US" dirty="0"/>
          </a:p>
        </p:txBody>
      </p:sp>
      <p:sp>
        <p:nvSpPr>
          <p:cNvPr id="81922" name="Rectangle 2"/>
          <p:cNvSpPr>
            <a:spLocks noGrp="1" noChangeArrowheads="1"/>
          </p:cNvSpPr>
          <p:nvPr>
            <p:ph type="title"/>
          </p:nvPr>
        </p:nvSpPr>
        <p:spPr>
          <a:xfrm>
            <a:off x="685800" y="228600"/>
            <a:ext cx="7772400" cy="1143000"/>
          </a:xfrm>
        </p:spPr>
        <p:txBody>
          <a:bodyPr/>
          <a:lstStyle/>
          <a:p>
            <a:r>
              <a:rPr lang="en-US" dirty="0">
                <a:latin typeface="Times New Roman" panose="02020603050405020304" pitchFamily="18" charset="0"/>
                <a:cs typeface="Times New Roman" panose="02020603050405020304" pitchFamily="18" charset="0"/>
              </a:rPr>
              <a:t>Shared Philosophy</a:t>
            </a:r>
          </a:p>
        </p:txBody>
      </p:sp>
      <p:sp>
        <p:nvSpPr>
          <p:cNvPr id="81923" name="Rectangle 3"/>
          <p:cNvSpPr>
            <a:spLocks noGrp="1" noChangeArrowheads="1"/>
          </p:cNvSpPr>
          <p:nvPr>
            <p:ph type="body" idx="1"/>
          </p:nvPr>
        </p:nvSpPr>
        <p:spPr>
          <a:xfrm>
            <a:off x="990600" y="1524000"/>
            <a:ext cx="7467600" cy="4114800"/>
          </a:xfrm>
        </p:spPr>
        <p:txBody>
          <a:bodyPr/>
          <a:lstStyle/>
          <a:p>
            <a:pPr marL="0" indent="0">
              <a:lnSpc>
                <a:spcPct val="90000"/>
              </a:lnSpc>
              <a:buFontTx/>
              <a:buNone/>
            </a:pPr>
            <a:r>
              <a:rPr lang="en-US" b="1" dirty="0">
                <a:solidFill>
                  <a:srgbClr val="002060"/>
                </a:solidFill>
                <a:latin typeface="Times New Roman" panose="02020603050405020304" pitchFamily="18" charset="0"/>
                <a:cs typeface="Times New Roman" panose="02020603050405020304" pitchFamily="18" charset="0"/>
              </a:rPr>
              <a:t>1</a:t>
            </a:r>
            <a:r>
              <a:rPr lang="en-US" b="1" dirty="0" smtClean="0">
                <a:solidFill>
                  <a:srgbClr val="002060"/>
                </a:solidFill>
                <a:latin typeface="Times New Roman" panose="02020603050405020304" pitchFamily="18" charset="0"/>
                <a:cs typeface="Times New Roman" panose="02020603050405020304" pitchFamily="18" charset="0"/>
              </a:rPr>
              <a:t>) </a:t>
            </a:r>
            <a:r>
              <a:rPr lang="en-US" b="1" dirty="0">
                <a:solidFill>
                  <a:srgbClr val="002060"/>
                </a:solidFill>
                <a:latin typeface="Times New Roman" panose="02020603050405020304" pitchFamily="18" charset="0"/>
                <a:cs typeface="Times New Roman" panose="02020603050405020304" pitchFamily="18" charset="0"/>
              </a:rPr>
              <a:t>From the organizational point of view:</a:t>
            </a:r>
          </a:p>
          <a:p>
            <a:pPr marL="0" indent="0">
              <a:lnSpc>
                <a:spcPct val="90000"/>
              </a:lnSpc>
              <a:buFontTx/>
              <a:buNone/>
            </a:pPr>
            <a:r>
              <a:rPr lang="en-US" sz="3600" b="1" i="1" dirty="0">
                <a:solidFill>
                  <a:srgbClr val="FF0000"/>
                </a:solidFill>
                <a:latin typeface="Times New Roman" panose="02020603050405020304" pitchFamily="18" charset="0"/>
                <a:cs typeface="Times New Roman" panose="02020603050405020304" pitchFamily="18" charset="0"/>
              </a:rPr>
              <a:t>“Change is inevitable, but growth is optional</a:t>
            </a:r>
            <a:r>
              <a:rPr lang="en-US" b="1" i="1" dirty="0">
                <a:solidFill>
                  <a:srgbClr val="FF0000"/>
                </a:solidFill>
                <a:latin typeface="Times New Roman" panose="02020603050405020304" pitchFamily="18" charset="0"/>
                <a:cs typeface="Times New Roman" panose="02020603050405020304" pitchFamily="18" charset="0"/>
              </a:rPr>
              <a:t> ”</a:t>
            </a:r>
          </a:p>
          <a:p>
            <a:pPr marL="0" indent="0">
              <a:lnSpc>
                <a:spcPct val="90000"/>
              </a:lnSpc>
              <a:buFontTx/>
              <a:buNone/>
            </a:pPr>
            <a:endParaRPr lang="en-US" b="1" i="1" dirty="0">
              <a:solidFill>
                <a:schemeClr val="accent2"/>
              </a:solidFill>
              <a:latin typeface="Times New Roman" panose="02020603050405020304" pitchFamily="18" charset="0"/>
              <a:cs typeface="Times New Roman" panose="02020603050405020304" pitchFamily="18" charset="0"/>
            </a:endParaRPr>
          </a:p>
          <a:p>
            <a:pPr marL="0" indent="0">
              <a:lnSpc>
                <a:spcPct val="90000"/>
              </a:lnSpc>
              <a:buFontTx/>
              <a:buNone/>
            </a:pPr>
            <a:r>
              <a:rPr lang="en-US" b="1" dirty="0">
                <a:solidFill>
                  <a:srgbClr val="002060"/>
                </a:solidFill>
                <a:latin typeface="Times New Roman" panose="02020603050405020304" pitchFamily="18" charset="0"/>
                <a:cs typeface="Times New Roman" panose="02020603050405020304" pitchFamily="18" charset="0"/>
              </a:rPr>
              <a:t>2</a:t>
            </a:r>
            <a:r>
              <a:rPr lang="en-US" b="1" dirty="0" smtClean="0">
                <a:solidFill>
                  <a:srgbClr val="002060"/>
                </a:solidFill>
                <a:latin typeface="Times New Roman" panose="02020603050405020304" pitchFamily="18" charset="0"/>
                <a:cs typeface="Times New Roman" panose="02020603050405020304" pitchFamily="18" charset="0"/>
              </a:rPr>
              <a:t>) </a:t>
            </a:r>
            <a:r>
              <a:rPr lang="en-US" b="1" dirty="0">
                <a:solidFill>
                  <a:srgbClr val="002060"/>
                </a:solidFill>
                <a:latin typeface="Times New Roman" panose="02020603050405020304" pitchFamily="18" charset="0"/>
                <a:cs typeface="Times New Roman" panose="02020603050405020304" pitchFamily="18" charset="0"/>
              </a:rPr>
              <a:t>From the CI view point:</a:t>
            </a:r>
          </a:p>
          <a:p>
            <a:pPr marL="0" indent="0">
              <a:lnSpc>
                <a:spcPct val="90000"/>
              </a:lnSpc>
              <a:buFontTx/>
              <a:buNone/>
            </a:pPr>
            <a:r>
              <a:rPr lang="en-US" sz="3600" b="1" i="1" dirty="0">
                <a:solidFill>
                  <a:srgbClr val="FF0000"/>
                </a:solidFill>
                <a:latin typeface="Times New Roman" panose="02020603050405020304" pitchFamily="18" charset="0"/>
                <a:cs typeface="Times New Roman" panose="02020603050405020304" pitchFamily="18" charset="0"/>
              </a:rPr>
              <a:t>“If change is the issue we want to control it!”</a:t>
            </a:r>
          </a:p>
        </p:txBody>
      </p:sp>
    </p:spTree>
    <p:extLst>
      <p:ext uri="{BB962C8B-B14F-4D97-AF65-F5344CB8AC3E}">
        <p14:creationId xmlns:p14="http://schemas.microsoft.com/office/powerpoint/2010/main" val="2927790720"/>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181D8B1-52B4-44E5-896A-66D737E11A6D}" type="slidenum">
              <a:rPr lang="en-US"/>
              <a:pPr/>
              <a:t>78</a:t>
            </a:fld>
            <a:endParaRPr lang="en-US" dirty="0"/>
          </a:p>
        </p:txBody>
      </p:sp>
      <p:sp>
        <p:nvSpPr>
          <p:cNvPr id="77826" name="Rectangle 2"/>
          <p:cNvSpPr>
            <a:spLocks noGrp="1" noChangeArrowheads="1"/>
          </p:cNvSpPr>
          <p:nvPr>
            <p:ph type="title"/>
          </p:nvPr>
        </p:nvSpPr>
        <p:spPr>
          <a:xfrm>
            <a:off x="685800" y="228600"/>
            <a:ext cx="7772400" cy="1143000"/>
          </a:xfrm>
        </p:spPr>
        <p:txBody>
          <a:bodyPr/>
          <a:lstStyle/>
          <a:p>
            <a:r>
              <a:rPr lang="en-US" dirty="0">
                <a:latin typeface="Times New Roman" panose="02020603050405020304" pitchFamily="18" charset="0"/>
                <a:cs typeface="Times New Roman" panose="02020603050405020304" pitchFamily="18" charset="0"/>
              </a:rPr>
              <a:t>Shared Philosophy</a:t>
            </a:r>
          </a:p>
        </p:txBody>
      </p:sp>
      <p:sp>
        <p:nvSpPr>
          <p:cNvPr id="77827" name="Rectangle 3"/>
          <p:cNvSpPr>
            <a:spLocks noGrp="1" noChangeArrowheads="1"/>
          </p:cNvSpPr>
          <p:nvPr>
            <p:ph type="body" idx="1"/>
          </p:nvPr>
        </p:nvSpPr>
        <p:spPr>
          <a:xfrm>
            <a:off x="990600" y="1524000"/>
            <a:ext cx="7467600" cy="4114800"/>
          </a:xfrm>
        </p:spPr>
        <p:txBody>
          <a:bodyPr/>
          <a:lstStyle/>
          <a:p>
            <a:pPr marL="0" indent="0">
              <a:buFontTx/>
              <a:buNone/>
            </a:pPr>
            <a:r>
              <a:rPr lang="en-US" b="1" dirty="0">
                <a:solidFill>
                  <a:srgbClr val="002060"/>
                </a:solidFill>
                <a:latin typeface="Times New Roman" panose="02020603050405020304" pitchFamily="18" charset="0"/>
                <a:cs typeface="Times New Roman" panose="02020603050405020304" pitchFamily="18" charset="0"/>
              </a:rPr>
              <a:t>Projects conducted by teams with a shared philosophy result in better improvement hypotheses and assured implementation!</a:t>
            </a:r>
          </a:p>
          <a:p>
            <a:pPr marL="0" indent="0">
              <a:buFontTx/>
              <a:buNone/>
            </a:pPr>
            <a:r>
              <a:rPr lang="en-US" b="1" dirty="0">
                <a:solidFill>
                  <a:srgbClr val="002060"/>
                </a:solidFill>
                <a:latin typeface="Times New Roman" panose="02020603050405020304" pitchFamily="18" charset="0"/>
                <a:cs typeface="Times New Roman" panose="02020603050405020304" pitchFamily="18" charset="0"/>
              </a:rPr>
              <a:t>Three that have worked for me are:</a:t>
            </a:r>
          </a:p>
          <a:p>
            <a:pPr marL="0" indent="0">
              <a:buFontTx/>
              <a:buNone/>
            </a:pPr>
            <a:r>
              <a:rPr lang="en-US" b="1" dirty="0">
                <a:solidFill>
                  <a:srgbClr val="002060"/>
                </a:solidFill>
                <a:latin typeface="Times New Roman" panose="02020603050405020304" pitchFamily="18" charset="0"/>
                <a:cs typeface="Times New Roman" panose="02020603050405020304" pitchFamily="18" charset="0"/>
              </a:rPr>
              <a:t>3</a:t>
            </a:r>
            <a:r>
              <a:rPr lang="en-US" b="1" dirty="0" smtClean="0">
                <a:solidFill>
                  <a:srgbClr val="002060"/>
                </a:solidFill>
                <a:latin typeface="Times New Roman" panose="02020603050405020304" pitchFamily="18" charset="0"/>
                <a:cs typeface="Times New Roman" panose="02020603050405020304" pitchFamily="18" charset="0"/>
              </a:rPr>
              <a:t>) </a:t>
            </a:r>
            <a:r>
              <a:rPr lang="en-US" b="1" dirty="0">
                <a:solidFill>
                  <a:srgbClr val="002060"/>
                </a:solidFill>
                <a:latin typeface="Times New Roman" panose="02020603050405020304" pitchFamily="18" charset="0"/>
                <a:cs typeface="Times New Roman" panose="02020603050405020304" pitchFamily="18" charset="0"/>
              </a:rPr>
              <a:t>From the personal point of view:</a:t>
            </a:r>
          </a:p>
          <a:p>
            <a:pPr marL="0" indent="0">
              <a:buFontTx/>
              <a:buNone/>
            </a:pPr>
            <a:r>
              <a:rPr lang="en-US" sz="3600" b="1" i="1" dirty="0">
                <a:solidFill>
                  <a:srgbClr val="FF0000"/>
                </a:solidFill>
                <a:latin typeface="Times New Roman" panose="02020603050405020304" pitchFamily="18" charset="0"/>
                <a:cs typeface="Times New Roman" panose="02020603050405020304" pitchFamily="18" charset="0"/>
              </a:rPr>
              <a:t>“Like the caterpillar to be beautiful we must change”</a:t>
            </a:r>
          </a:p>
        </p:txBody>
      </p:sp>
    </p:spTree>
    <p:extLst>
      <p:ext uri="{BB962C8B-B14F-4D97-AF65-F5344CB8AC3E}">
        <p14:creationId xmlns:p14="http://schemas.microsoft.com/office/powerpoint/2010/main" val="238858871"/>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C930E442-B6BE-477B-B1E6-C341EDF4B6AA}" type="slidenum">
              <a:rPr lang="en-US"/>
              <a:pPr/>
              <a:t>79</a:t>
            </a:fld>
            <a:endParaRPr lang="en-US" dirty="0"/>
          </a:p>
        </p:txBody>
      </p:sp>
      <p:sp>
        <p:nvSpPr>
          <p:cNvPr id="108547" name="Rectangle 3"/>
          <p:cNvSpPr>
            <a:spLocks noGrp="1" noChangeArrowheads="1"/>
          </p:cNvSpPr>
          <p:nvPr>
            <p:ph type="body" idx="1"/>
          </p:nvPr>
        </p:nvSpPr>
        <p:spPr>
          <a:xfrm>
            <a:off x="742950" y="3171524"/>
            <a:ext cx="7772400" cy="505326"/>
          </a:xfrm>
        </p:spPr>
        <p:txBody>
          <a:bodyPr>
            <a:normAutofit lnSpcReduction="10000"/>
          </a:bodyPr>
          <a:lstStyle/>
          <a:p>
            <a:pPr marL="57150" indent="-57150" algn="ctr">
              <a:buFontTx/>
              <a:buNone/>
            </a:pPr>
            <a:r>
              <a:rPr lang="en-US" sz="3200" dirty="0" smtClean="0">
                <a:latin typeface="Times New Roman" panose="02020603050405020304" pitchFamily="18" charset="0"/>
                <a:cs typeface="Times New Roman" panose="02020603050405020304" pitchFamily="18" charset="0"/>
              </a:rPr>
              <a:t>End of Lecture 14</a:t>
            </a:r>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84505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533400" y="0"/>
            <a:ext cx="8229600" cy="1143000"/>
          </a:xfrm>
        </p:spPr>
        <p:txBody>
          <a:bodyPr/>
          <a:lstStyle/>
          <a:p>
            <a:r>
              <a:rPr lang="en-US" dirty="0">
                <a:latin typeface="Times New Roman" panose="02020603050405020304" pitchFamily="18" charset="0"/>
                <a:cs typeface="Times New Roman" panose="02020603050405020304" pitchFamily="18" charset="0"/>
              </a:rPr>
              <a:t>Cause &amp; Effect Diagram</a:t>
            </a:r>
          </a:p>
        </p:txBody>
      </p:sp>
      <p:sp>
        <p:nvSpPr>
          <p:cNvPr id="45059" name="Rectangle 3"/>
          <p:cNvSpPr>
            <a:spLocks noGrp="1" noChangeArrowheads="1"/>
          </p:cNvSpPr>
          <p:nvPr>
            <p:ph type="body" idx="1"/>
          </p:nvPr>
        </p:nvSpPr>
        <p:spPr>
          <a:xfrm>
            <a:off x="685800" y="1066800"/>
            <a:ext cx="7924800" cy="5029200"/>
          </a:xfrm>
        </p:spPr>
        <p:txBody>
          <a:bodyPr>
            <a:normAutofit fontScale="92500" lnSpcReduction="20000"/>
          </a:bodyPr>
          <a:lstStyle/>
          <a:p>
            <a:pPr marL="0" indent="0">
              <a:lnSpc>
                <a:spcPct val="90000"/>
              </a:lnSpc>
              <a:buFontTx/>
              <a:buNone/>
            </a:pPr>
            <a:r>
              <a:rPr lang="en-US" sz="2400" b="1" dirty="0">
                <a:latin typeface="Times New Roman" pitchFamily="18" charset="0"/>
              </a:rPr>
              <a:t>Putting it to work:</a:t>
            </a:r>
          </a:p>
          <a:p>
            <a:pPr marL="0" indent="0">
              <a:lnSpc>
                <a:spcPct val="90000"/>
              </a:lnSpc>
              <a:buFontTx/>
              <a:buNone/>
            </a:pPr>
            <a:r>
              <a:rPr lang="en-US" sz="2400" b="1" dirty="0">
                <a:latin typeface="Times New Roman" pitchFamily="18" charset="0"/>
              </a:rPr>
              <a:t>Follow these three steps when creating a cause-and-effect diagram</a:t>
            </a:r>
            <a:r>
              <a:rPr lang="en-US" sz="2400" b="1" dirty="0" smtClean="0">
                <a:latin typeface="Times New Roman" pitchFamily="18" charset="0"/>
              </a:rPr>
              <a:t>:</a:t>
            </a:r>
          </a:p>
          <a:p>
            <a:pPr marL="0" indent="0">
              <a:lnSpc>
                <a:spcPct val="90000"/>
              </a:lnSpc>
              <a:buFontTx/>
              <a:buNone/>
            </a:pPr>
            <a:endParaRPr lang="en-US" sz="1000" dirty="0">
              <a:latin typeface="Times New Roman" pitchFamily="18" charset="0"/>
            </a:endParaRPr>
          </a:p>
          <a:p>
            <a:pPr marL="511175" lvl="1">
              <a:lnSpc>
                <a:spcPct val="90000"/>
              </a:lnSpc>
              <a:buFont typeface="Wingdings" pitchFamily="2" charset="2"/>
              <a:buChar char="ü"/>
            </a:pPr>
            <a:r>
              <a:rPr lang="en-US" sz="2000" dirty="0">
                <a:solidFill>
                  <a:srgbClr val="002060"/>
                </a:solidFill>
                <a:latin typeface="Times New Roman" pitchFamily="18" charset="0"/>
              </a:rPr>
              <a:t>Decide on the effect (problem) to be analyzed, being sure it’s specific, well understood and agreed to by everyone.  Write it in a box on the right side of the flip chart or marking board; this is the "head of the fish.“</a:t>
            </a:r>
          </a:p>
          <a:p>
            <a:pPr marL="511175" indent="-285750">
              <a:lnSpc>
                <a:spcPct val="90000"/>
              </a:lnSpc>
              <a:buFont typeface="Wingdings" pitchFamily="2" charset="2"/>
              <a:buChar char="ü"/>
            </a:pPr>
            <a:endParaRPr lang="en-US" sz="1200" dirty="0">
              <a:solidFill>
                <a:srgbClr val="002060"/>
              </a:solidFill>
              <a:latin typeface="Times New Roman" pitchFamily="18" charset="0"/>
            </a:endParaRPr>
          </a:p>
          <a:p>
            <a:pPr marL="511175" lvl="1">
              <a:lnSpc>
                <a:spcPct val="90000"/>
              </a:lnSpc>
              <a:buFont typeface="Wingdings" pitchFamily="2" charset="2"/>
              <a:buChar char="ü"/>
            </a:pPr>
            <a:r>
              <a:rPr lang="en-US" sz="2000" dirty="0">
                <a:solidFill>
                  <a:srgbClr val="002060"/>
                </a:solidFill>
                <a:latin typeface="Times New Roman" pitchFamily="18" charset="0"/>
              </a:rPr>
              <a:t>Next, draw a horizontal line form the head across the paper with several "major bones" drawn on a slant.  At the end of each, write one of the major categories that contribute to the effect.</a:t>
            </a:r>
          </a:p>
          <a:p>
            <a:pPr marL="511175" indent="-285750">
              <a:lnSpc>
                <a:spcPct val="90000"/>
              </a:lnSpc>
              <a:buFont typeface="Wingdings" pitchFamily="2" charset="2"/>
              <a:buChar char="ü"/>
            </a:pPr>
            <a:endParaRPr lang="en-US" sz="1200" dirty="0">
              <a:solidFill>
                <a:srgbClr val="002060"/>
              </a:solidFill>
              <a:latin typeface="Times New Roman" pitchFamily="18" charset="0"/>
            </a:endParaRPr>
          </a:p>
          <a:p>
            <a:pPr marL="511175" lvl="1">
              <a:lnSpc>
                <a:spcPct val="90000"/>
              </a:lnSpc>
              <a:buFont typeface="Wingdings" pitchFamily="2" charset="2"/>
              <a:buChar char="ü"/>
            </a:pPr>
            <a:r>
              <a:rPr lang="en-US" sz="2000" dirty="0">
                <a:solidFill>
                  <a:srgbClr val="002060"/>
                </a:solidFill>
                <a:latin typeface="Times New Roman" pitchFamily="18" charset="0"/>
              </a:rPr>
              <a:t>Brainstorm specific causes.  Attach each specific cause to an appropriate major category.  Whenever possible, break down the specific cause into sub causes by using the "why" technique.  </a:t>
            </a:r>
            <a:endParaRPr lang="en-US" sz="2000" dirty="0" smtClean="0">
              <a:solidFill>
                <a:srgbClr val="002060"/>
              </a:solidFill>
              <a:latin typeface="Times New Roman" pitchFamily="18" charset="0"/>
            </a:endParaRPr>
          </a:p>
          <a:p>
            <a:pPr marL="225425" lvl="1" indent="0">
              <a:lnSpc>
                <a:spcPct val="90000"/>
              </a:lnSpc>
              <a:buNone/>
            </a:pPr>
            <a:endParaRPr lang="en-US" sz="1400" dirty="0" smtClean="0">
              <a:latin typeface="Times New Roman" pitchFamily="18" charset="0"/>
            </a:endParaRPr>
          </a:p>
          <a:p>
            <a:pPr marL="511175" lvl="1">
              <a:lnSpc>
                <a:spcPct val="90000"/>
              </a:lnSpc>
              <a:buFont typeface="Wingdings" pitchFamily="2" charset="2"/>
              <a:buChar char="ü"/>
            </a:pPr>
            <a:r>
              <a:rPr lang="en-US" sz="3000" b="1" dirty="0" smtClean="0">
                <a:solidFill>
                  <a:srgbClr val="FF0000"/>
                </a:solidFill>
                <a:effectLst>
                  <a:outerShdw blurRad="38100" dist="38100" dir="2700000" algn="tl">
                    <a:srgbClr val="000000">
                      <a:alpha val="43137"/>
                    </a:srgbClr>
                  </a:outerShdw>
                </a:effectLst>
                <a:latin typeface="Times New Roman" pitchFamily="18" charset="0"/>
              </a:rPr>
              <a:t>Keep </a:t>
            </a:r>
            <a:r>
              <a:rPr lang="en-US" sz="3000" b="1" dirty="0">
                <a:solidFill>
                  <a:srgbClr val="FF0000"/>
                </a:solidFill>
                <a:effectLst>
                  <a:outerShdw blurRad="38100" dist="38100" dir="2700000" algn="tl">
                    <a:srgbClr val="000000">
                      <a:alpha val="43137"/>
                    </a:srgbClr>
                  </a:outerShdw>
                </a:effectLst>
                <a:latin typeface="Times New Roman" pitchFamily="18" charset="0"/>
              </a:rPr>
              <a:t>asking, "Why is this occurring</a:t>
            </a:r>
            <a:r>
              <a:rPr lang="en-US" sz="3000" b="1" dirty="0" smtClean="0">
                <a:solidFill>
                  <a:srgbClr val="FF0000"/>
                </a:solidFill>
                <a:effectLst>
                  <a:outerShdw blurRad="38100" dist="38100" dir="2700000" algn="tl">
                    <a:srgbClr val="000000">
                      <a:alpha val="43137"/>
                    </a:srgbClr>
                  </a:outerShdw>
                </a:effectLst>
                <a:latin typeface="Times New Roman" pitchFamily="18" charset="0"/>
              </a:rPr>
              <a:t>?“ </a:t>
            </a:r>
          </a:p>
          <a:p>
            <a:pPr marL="282575" lvl="1" indent="0">
              <a:lnSpc>
                <a:spcPct val="90000"/>
              </a:lnSpc>
              <a:buNone/>
            </a:pPr>
            <a:r>
              <a:rPr lang="en-US" sz="3000" b="1" dirty="0" smtClean="0">
                <a:solidFill>
                  <a:srgbClr val="FF0000"/>
                </a:solidFill>
                <a:effectLst>
                  <a:outerShdw blurRad="38100" dist="38100" dir="2700000" algn="tl">
                    <a:srgbClr val="000000">
                      <a:alpha val="43137"/>
                    </a:srgbClr>
                  </a:outerShdw>
                </a:effectLst>
                <a:latin typeface="Times New Roman" pitchFamily="18" charset="0"/>
              </a:rPr>
              <a:t>   to get to the Root Cause!</a:t>
            </a:r>
            <a:endParaRPr lang="en-US" sz="3000" b="1" dirty="0">
              <a:solidFill>
                <a:srgbClr val="FF0000"/>
              </a:solidFill>
              <a:effectLst>
                <a:outerShdw blurRad="38100" dist="38100" dir="2700000" algn="tl">
                  <a:srgbClr val="000000">
                    <a:alpha val="43137"/>
                  </a:srgbClr>
                </a:outerShdw>
              </a:effectLst>
              <a:latin typeface="Times New Roman" pitchFamily="18" charset="0"/>
            </a:endParaRPr>
          </a:p>
          <a:p>
            <a:pPr marL="0" indent="0">
              <a:lnSpc>
                <a:spcPct val="90000"/>
              </a:lnSpc>
              <a:buFontTx/>
              <a:buNone/>
            </a:pPr>
            <a:endParaRPr lang="en-US" sz="1800" dirty="0">
              <a:latin typeface="Times New Roman" pitchFamily="18" charset="0"/>
            </a:endParaRPr>
          </a:p>
        </p:txBody>
      </p:sp>
      <p:sp>
        <p:nvSpPr>
          <p:cNvPr id="45062" name="Text Box 6"/>
          <p:cNvSpPr txBox="1">
            <a:spLocks noChangeArrowheads="1"/>
          </p:cNvSpPr>
          <p:nvPr/>
        </p:nvSpPr>
        <p:spPr bwMode="auto">
          <a:xfrm>
            <a:off x="5638800" y="6248400"/>
            <a:ext cx="3276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2000" u="none" dirty="0">
                <a:latin typeface="Times New Roman" pitchFamily="18" charset="0"/>
              </a:rPr>
              <a:t>Cause &amp; Effect Diagram</a:t>
            </a:r>
          </a:p>
        </p:txBody>
      </p:sp>
      <p:sp>
        <p:nvSpPr>
          <p:cNvPr id="2" name="Slide Number Placeholder 1"/>
          <p:cNvSpPr>
            <a:spLocks noGrp="1"/>
          </p:cNvSpPr>
          <p:nvPr>
            <p:ph type="sldNum" sz="quarter" idx="12"/>
          </p:nvPr>
        </p:nvSpPr>
        <p:spPr/>
        <p:txBody>
          <a:bodyPr/>
          <a:lstStyle/>
          <a:p>
            <a:fld id="{919A52A3-4505-438E-A23C-D89C1D5F569C}" type="slidenum">
              <a:rPr lang="en-US" smtClean="0"/>
              <a:t>8</a:t>
            </a:fld>
            <a:endParaRPr lang="en-US" dirty="0"/>
          </a:p>
        </p:txBody>
      </p:sp>
    </p:spTree>
    <p:extLst>
      <p:ext uri="{BB962C8B-B14F-4D97-AF65-F5344CB8AC3E}">
        <p14:creationId xmlns:p14="http://schemas.microsoft.com/office/powerpoint/2010/main" val="205303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ChangeArrowheads="1"/>
          </p:cNvSpPr>
          <p:nvPr>
            <p:ph type="title"/>
          </p:nvPr>
        </p:nvSpPr>
        <p:spPr>
          <a:xfrm>
            <a:off x="529389" y="0"/>
            <a:ext cx="8233611" cy="1143000"/>
          </a:xfrm>
        </p:spPr>
        <p:txBody>
          <a:bodyPr/>
          <a:lstStyle/>
          <a:p>
            <a:r>
              <a:rPr lang="en-US" sz="4000" dirty="0" smtClean="0">
                <a:latin typeface="Times New Roman" panose="02020603050405020304" pitchFamily="18" charset="0"/>
                <a:cs typeface="Times New Roman" panose="02020603050405020304" pitchFamily="18" charset="0"/>
              </a:rPr>
              <a:t>Cause </a:t>
            </a:r>
            <a:r>
              <a:rPr lang="en-US" sz="4000" dirty="0">
                <a:latin typeface="Times New Roman" panose="02020603050405020304" pitchFamily="18" charset="0"/>
                <a:cs typeface="Times New Roman" panose="02020603050405020304" pitchFamily="18" charset="0"/>
              </a:rPr>
              <a:t>&amp; Effect Diagram</a:t>
            </a:r>
          </a:p>
        </p:txBody>
      </p:sp>
      <p:sp>
        <p:nvSpPr>
          <p:cNvPr id="143363" name="Rectangle 3"/>
          <p:cNvSpPr>
            <a:spLocks noGrp="1" noChangeArrowheads="1"/>
          </p:cNvSpPr>
          <p:nvPr>
            <p:ph type="body" idx="1"/>
          </p:nvPr>
        </p:nvSpPr>
        <p:spPr>
          <a:xfrm>
            <a:off x="457200" y="1066800"/>
            <a:ext cx="8305800" cy="5410200"/>
          </a:xfrm>
        </p:spPr>
        <p:txBody>
          <a:bodyPr/>
          <a:lstStyle/>
          <a:p>
            <a:pPr>
              <a:lnSpc>
                <a:spcPct val="90000"/>
              </a:lnSpc>
              <a:buFontTx/>
              <a:buNone/>
            </a:pPr>
            <a:r>
              <a:rPr lang="en-US" sz="2400" b="1" dirty="0">
                <a:latin typeface="Times New Roman" pitchFamily="18" charset="0"/>
              </a:rPr>
              <a:t>Here are some additional tips:</a:t>
            </a:r>
          </a:p>
          <a:p>
            <a:pPr marL="288925" indent="-231775">
              <a:lnSpc>
                <a:spcPct val="90000"/>
              </a:lnSpc>
            </a:pPr>
            <a:r>
              <a:rPr lang="en-US" sz="2400" dirty="0">
                <a:solidFill>
                  <a:srgbClr val="002060"/>
                </a:solidFill>
                <a:latin typeface="Times New Roman" pitchFamily="18" charset="0"/>
              </a:rPr>
              <a:t>If in doubt about possible causes, check your ideas with data.  Look for causes that appear repeatedly. This will have the added benefit of helping the team reach consensus.</a:t>
            </a:r>
          </a:p>
          <a:p>
            <a:pPr marL="288925" indent="-231775">
              <a:lnSpc>
                <a:spcPct val="90000"/>
              </a:lnSpc>
              <a:buFontTx/>
              <a:buNone/>
            </a:pPr>
            <a:endParaRPr lang="en-US" sz="1200" dirty="0">
              <a:solidFill>
                <a:srgbClr val="002060"/>
              </a:solidFill>
              <a:latin typeface="Times New Roman" pitchFamily="18" charset="0"/>
            </a:endParaRPr>
          </a:p>
          <a:p>
            <a:pPr marL="288925" indent="-231775">
              <a:lnSpc>
                <a:spcPct val="90000"/>
              </a:lnSpc>
            </a:pPr>
            <a:r>
              <a:rPr lang="en-US" sz="2400" dirty="0">
                <a:solidFill>
                  <a:srgbClr val="002060"/>
                </a:solidFill>
                <a:latin typeface="Times New Roman" pitchFamily="18" charset="0"/>
              </a:rPr>
              <a:t>In most cases, it's not so important where the specific cause is placed on the diagram. The important point is that it's identified.</a:t>
            </a:r>
          </a:p>
          <a:p>
            <a:pPr marL="288925" indent="-231775">
              <a:lnSpc>
                <a:spcPct val="90000"/>
              </a:lnSpc>
              <a:buFontTx/>
              <a:buNone/>
            </a:pPr>
            <a:endParaRPr lang="en-US" sz="1200" dirty="0">
              <a:solidFill>
                <a:srgbClr val="002060"/>
              </a:solidFill>
              <a:latin typeface="Times New Roman" pitchFamily="18" charset="0"/>
            </a:endParaRPr>
          </a:p>
          <a:p>
            <a:pPr marL="288925" indent="-231775">
              <a:lnSpc>
                <a:spcPct val="90000"/>
              </a:lnSpc>
            </a:pPr>
            <a:r>
              <a:rPr lang="en-US" sz="2400" dirty="0">
                <a:solidFill>
                  <a:srgbClr val="002060"/>
                </a:solidFill>
                <a:latin typeface="Times New Roman" pitchFamily="18" charset="0"/>
              </a:rPr>
              <a:t>The cause-and-effect diagram can be useful when displayed publicly and people are invited to contribute. Think of this as a large-scale brainstorming effort.</a:t>
            </a:r>
          </a:p>
          <a:p>
            <a:pPr marL="288925" indent="-231775">
              <a:lnSpc>
                <a:spcPct val="90000"/>
              </a:lnSpc>
              <a:buFontTx/>
              <a:buNone/>
            </a:pPr>
            <a:endParaRPr lang="en-US" sz="1200" dirty="0">
              <a:solidFill>
                <a:srgbClr val="002060"/>
              </a:solidFill>
              <a:latin typeface="Times New Roman" pitchFamily="18" charset="0"/>
            </a:endParaRPr>
          </a:p>
          <a:p>
            <a:pPr marL="288925" indent="-231775">
              <a:lnSpc>
                <a:spcPct val="90000"/>
              </a:lnSpc>
            </a:pPr>
            <a:r>
              <a:rPr lang="en-US" sz="2400" dirty="0">
                <a:solidFill>
                  <a:srgbClr val="002060"/>
                </a:solidFill>
                <a:latin typeface="Times New Roman" pitchFamily="18" charset="0"/>
              </a:rPr>
              <a:t>When creating the diagram, try to use as few words as possible. This will require team members to focus their ideas.</a:t>
            </a:r>
          </a:p>
        </p:txBody>
      </p:sp>
      <p:sp>
        <p:nvSpPr>
          <p:cNvPr id="143365" name="Text Box 5"/>
          <p:cNvSpPr txBox="1">
            <a:spLocks noChangeArrowheads="1"/>
          </p:cNvSpPr>
          <p:nvPr/>
        </p:nvSpPr>
        <p:spPr bwMode="auto">
          <a:xfrm>
            <a:off x="5486400" y="6230754"/>
            <a:ext cx="3276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2000" u="none" dirty="0">
                <a:latin typeface="Times New Roman" pitchFamily="18" charset="0"/>
              </a:rPr>
              <a:t>Cause &amp; Effect Diagram</a:t>
            </a:r>
          </a:p>
        </p:txBody>
      </p:sp>
      <p:sp>
        <p:nvSpPr>
          <p:cNvPr id="2" name="Slide Number Placeholder 1"/>
          <p:cNvSpPr>
            <a:spLocks noGrp="1"/>
          </p:cNvSpPr>
          <p:nvPr>
            <p:ph type="sldNum" sz="quarter" idx="12"/>
          </p:nvPr>
        </p:nvSpPr>
        <p:spPr>
          <a:xfrm>
            <a:off x="6629400" y="6230754"/>
            <a:ext cx="2133600" cy="365125"/>
          </a:xfrm>
        </p:spPr>
        <p:txBody>
          <a:bodyPr/>
          <a:lstStyle/>
          <a:p>
            <a:fld id="{919A52A3-4505-438E-A23C-D89C1D5F569C}" type="slidenum">
              <a:rPr lang="en-US" smtClean="0"/>
              <a:t>9</a:t>
            </a:fld>
            <a:endParaRPr lang="en-US" dirty="0"/>
          </a:p>
        </p:txBody>
      </p:sp>
    </p:spTree>
    <p:extLst>
      <p:ext uri="{BB962C8B-B14F-4D97-AF65-F5344CB8AC3E}">
        <p14:creationId xmlns:p14="http://schemas.microsoft.com/office/powerpoint/2010/main" val="173651443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0F2CFCBA445774D86797879970B2337" ma:contentTypeVersion="8" ma:contentTypeDescription="Create a new document." ma:contentTypeScope="" ma:versionID="3a261e62893670a6dfc1070aa34702ab">
  <xsd:schema xmlns:xsd="http://www.w3.org/2001/XMLSchema" xmlns:xs="http://www.w3.org/2001/XMLSchema" xmlns:p="http://schemas.microsoft.com/office/2006/metadata/properties" xmlns:ns2="18eeb41e-cb82-4332-a019-338dad73692f" targetNamespace="http://schemas.microsoft.com/office/2006/metadata/properties" ma:root="true" ma:fieldsID="ae5f32801d5f7776c5ce751dad417094" ns2:_="">
    <xsd:import namespace="18eeb41e-cb82-4332-a019-338dad73692f"/>
    <xsd:element name="properties">
      <xsd:complexType>
        <xsd:sequence>
          <xsd:element name="documentManagement">
            <xsd:complexType>
              <xsd:all>
                <xsd:element ref="ns2:MediaServiceMetadata" minOccurs="0"/>
                <xsd:element ref="ns2:MediaServiceFastMetadata" minOccurs="0"/>
                <xsd:element ref="ns2:MediaServiceEventHashCode" minOccurs="0"/>
                <xsd:element ref="ns2:MediaServiceGenerationTime" minOccurs="0"/>
                <xsd:element ref="ns2:MediaServiceDateTaken" minOccurs="0"/>
                <xsd:element ref="ns2:MediaServiceAutoTags"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eeb41e-cb82-4332-a019-338dad73692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EventHashCode" ma:index="10" nillable="true" ma:displayName="MediaServiceEventHashCode" ma:hidden="true" ma:internalName="MediaServiceEventHashCode"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0549402-11B1-4E80-B041-9532C576244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eeb41e-cb82-4332-a019-338dad73692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A237F4B-B6DA-4F25-8079-6F2E9818C838}">
  <ds:schemaRefs>
    <ds:schemaRef ds:uri="http://schemas.microsoft.com/sharepoint/v3/contenttype/forms"/>
  </ds:schemaRefs>
</ds:datastoreItem>
</file>

<file path=customXml/itemProps3.xml><?xml version="1.0" encoding="utf-8"?>
<ds:datastoreItem xmlns:ds="http://schemas.openxmlformats.org/officeDocument/2006/customXml" ds:itemID="{2FFABE8E-8BAF-4BAA-8689-3939BC174D74}">
  <ds:schemaRefs>
    <ds:schemaRef ds:uri="http://purl.org/dc/terms/"/>
    <ds:schemaRef ds:uri="http://schemas.openxmlformats.org/package/2006/metadata/core-properties"/>
    <ds:schemaRef ds:uri="http://purl.org/dc/dcmitype/"/>
    <ds:schemaRef ds:uri="http://schemas.microsoft.com/office/2006/documentManagement/types"/>
    <ds:schemaRef ds:uri="http://schemas.microsoft.com/office/infopath/2007/PartnerControls"/>
    <ds:schemaRef ds:uri="18eeb41e-cb82-4332-a019-338dad73692f"/>
    <ds:schemaRef ds:uri="http://schemas.microsoft.com/office/2006/metadata/properties"/>
    <ds:schemaRef ds:uri="http://purl.org/dc/elements/1.1/"/>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Office Theme</Template>
  <TotalTime>162</TotalTime>
  <Words>5650</Words>
  <Application>Microsoft Office PowerPoint</Application>
  <PresentationFormat>On-screen Show (4:3)</PresentationFormat>
  <Paragraphs>780</Paragraphs>
  <Slides>79</Slides>
  <Notes>77</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79</vt:i4>
      </vt:variant>
    </vt:vector>
  </HeadingPairs>
  <TitlesOfParts>
    <vt:vector size="90" baseType="lpstr">
      <vt:lpstr>Arial</vt:lpstr>
      <vt:lpstr>Arial Black</vt:lpstr>
      <vt:lpstr>Arial Rounded MT Bold</vt:lpstr>
      <vt:lpstr>AvantGarde</vt:lpstr>
      <vt:lpstr>Calibri</vt:lpstr>
      <vt:lpstr>Calibri Light</vt:lpstr>
      <vt:lpstr>Helvetica</vt:lpstr>
      <vt:lpstr>Impact</vt:lpstr>
      <vt:lpstr>Times New Roman</vt:lpstr>
      <vt:lpstr>Wingdings</vt:lpstr>
      <vt:lpstr>Office Theme</vt:lpstr>
      <vt:lpstr>Lecture 14 ~ ENGT 1200 Introduction to Industrial &amp; Systems Engineering</vt:lpstr>
      <vt:lpstr>Cause and Effect Diagram</vt:lpstr>
      <vt:lpstr>Cause and Effect Diagram</vt:lpstr>
      <vt:lpstr> CAUSE-AND-EFFECT DIAGRAM</vt:lpstr>
      <vt:lpstr> Cause-and-Effect Diagram</vt:lpstr>
      <vt:lpstr>Cause &amp; Effect Diagram</vt:lpstr>
      <vt:lpstr>Cause &amp; Effect Diagram</vt:lpstr>
      <vt:lpstr>Cause &amp; Effect Diagram</vt:lpstr>
      <vt:lpstr>Cause &amp; Effect Diagram</vt:lpstr>
      <vt:lpstr>Cause &amp; Effect Diagram</vt:lpstr>
      <vt:lpstr>Statistical Process Control / 6 Sigma</vt:lpstr>
      <vt:lpstr>Collection and Reliability of Data</vt:lpstr>
      <vt:lpstr>Operational Definitions</vt:lpstr>
      <vt:lpstr>  Operational Definition</vt:lpstr>
      <vt:lpstr>Operational Definition</vt:lpstr>
      <vt:lpstr>Operational Definitions</vt:lpstr>
      <vt:lpstr> Lack of Operational Definitions</vt:lpstr>
      <vt:lpstr> Lack of Operational Definitions</vt:lpstr>
      <vt:lpstr> Lack of Operational Definitions</vt:lpstr>
      <vt:lpstr>Good Operational Definitions</vt:lpstr>
      <vt:lpstr>When are they used</vt:lpstr>
      <vt:lpstr>Do…</vt:lpstr>
      <vt:lpstr>PowerPoint Presentation</vt:lpstr>
      <vt:lpstr>Your Use of This Course to Improve That Which is Undesirable </vt:lpstr>
      <vt:lpstr>No project always goes according to plan, but well planned projects are less likely to go astray.</vt:lpstr>
      <vt:lpstr>Project Management</vt:lpstr>
      <vt:lpstr>Project Management</vt:lpstr>
      <vt:lpstr>Project Management</vt:lpstr>
      <vt:lpstr>Project Management</vt:lpstr>
      <vt:lpstr>Continuous Improvement</vt:lpstr>
      <vt:lpstr>Project Management</vt:lpstr>
      <vt:lpstr>Project Management</vt:lpstr>
      <vt:lpstr>Project Management</vt:lpstr>
      <vt:lpstr>Figure 14-3   Project Proposal Guidelines</vt:lpstr>
      <vt:lpstr>CI or Continuous Improvement</vt:lpstr>
      <vt:lpstr>CI or Continuous Improvement</vt:lpstr>
      <vt:lpstr>Why Continuous Improvement</vt:lpstr>
      <vt:lpstr>Why Continuous Improvement</vt:lpstr>
      <vt:lpstr>Why Continuous Improvement</vt:lpstr>
      <vt:lpstr>Guide for Creating a Process Improvement Project Goals…</vt:lpstr>
      <vt:lpstr>Getting Started: How to Select Your First Projects</vt:lpstr>
      <vt:lpstr>Getting Started: How to Select Your First Projects </vt:lpstr>
      <vt:lpstr>PowerPoint Presentation</vt:lpstr>
      <vt:lpstr>PowerPoint Presentation</vt:lpstr>
      <vt:lpstr>Criteria</vt:lpstr>
      <vt:lpstr>Criteria</vt:lpstr>
      <vt:lpstr>PowerPoint Presentation</vt:lpstr>
      <vt:lpstr>Hidden Value of Brainstorming</vt:lpstr>
      <vt:lpstr>3  Clarify</vt:lpstr>
      <vt:lpstr>Clarify</vt:lpstr>
      <vt:lpstr>PowerPoint Presentation</vt:lpstr>
      <vt:lpstr>Clarify</vt:lpstr>
      <vt:lpstr>4  List reduction (Apply a reality check) </vt:lpstr>
      <vt:lpstr>PowerPoint Presentation</vt:lpstr>
      <vt:lpstr>PowerPoint Presentation</vt:lpstr>
      <vt:lpstr>Empowerment Issues</vt:lpstr>
      <vt:lpstr>Empowerment Issues</vt:lpstr>
      <vt:lpstr>5  Prioritize (Relate to organization's mission and priorities)</vt:lpstr>
      <vt:lpstr>6  Select only the number of projects that you can support well.</vt:lpstr>
      <vt:lpstr>What can we Support</vt:lpstr>
      <vt:lpstr>What can we Support</vt:lpstr>
      <vt:lpstr>Define the team members role after selecting the project.</vt:lpstr>
      <vt:lpstr>Hidden value in Defining Talent &amp; Skill Levels</vt:lpstr>
      <vt:lpstr>Project Selection Criteria "Pitfalls"</vt:lpstr>
      <vt:lpstr>don’t:</vt:lpstr>
      <vt:lpstr>don’t:</vt:lpstr>
      <vt:lpstr>Tool Kit Application</vt:lpstr>
      <vt:lpstr>Sources of Analysis </vt:lpstr>
      <vt:lpstr>A Project Statement Justifies Forming the Action Team</vt:lpstr>
      <vt:lpstr>Project Statement Examples</vt:lpstr>
      <vt:lpstr>Project Statement Examples</vt:lpstr>
      <vt:lpstr>Project Statement Examples</vt:lpstr>
      <vt:lpstr>When &amp; Where Does Measurement Start?</vt:lpstr>
      <vt:lpstr>Figure 14-4   Project Plan Guidelines</vt:lpstr>
      <vt:lpstr>Figure 14-5   Checkpoints and Milestones</vt:lpstr>
      <vt:lpstr>Figure 14-6 (continued)   Gantt Chart</vt:lpstr>
      <vt:lpstr>Shared Philosophy</vt:lpstr>
      <vt:lpstr>Shared Philosophy</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Hughes</dc:creator>
  <cp:lastModifiedBy>Stephanie Page</cp:lastModifiedBy>
  <cp:revision>27</cp:revision>
  <dcterms:created xsi:type="dcterms:W3CDTF">2017-07-03T15:44:33Z</dcterms:created>
  <dcterms:modified xsi:type="dcterms:W3CDTF">2018-10-23T19:10:07Z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0x010100D0F2CFCBA445774D86797879970B2337</vt:lpwstr>
  </property>
</Properties>
</file>