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57" r:id="rId3"/>
    <p:sldId id="259" r:id="rId4"/>
    <p:sldId id="258" r:id="rId5"/>
    <p:sldId id="267" r:id="rId6"/>
    <p:sldId id="260" r:id="rId7"/>
    <p:sldId id="269" r:id="rId8"/>
    <p:sldId id="262" r:id="rId9"/>
    <p:sldId id="265" r:id="rId10"/>
    <p:sldId id="264" r:id="rId11"/>
    <p:sldId id="268" r:id="rId12"/>
    <p:sldId id="266"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503" autoAdjust="0"/>
  </p:normalViewPr>
  <p:slideViewPr>
    <p:cSldViewPr>
      <p:cViewPr varScale="1">
        <p:scale>
          <a:sx n="111" d="100"/>
          <a:sy n="111" d="100"/>
        </p:scale>
        <p:origin x="1614"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ABD9293-02F3-4A7F-955D-D60368C71265}" type="datetimeFigureOut">
              <a:rPr lang="en-US" smtClean="0"/>
              <a:t>11/19/2014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BB2DD2-245B-473E-8E29-BE0A8AA0DB6D}" type="slidenum">
              <a:rPr lang="en-US" smtClean="0"/>
              <a:t>‹#›</a:t>
            </a:fld>
            <a:endParaRPr lang="en-US"/>
          </a:p>
        </p:txBody>
      </p:sp>
    </p:spTree>
    <p:extLst>
      <p:ext uri="{BB962C8B-B14F-4D97-AF65-F5344CB8AC3E}">
        <p14:creationId xmlns:p14="http://schemas.microsoft.com/office/powerpoint/2010/main" val="21582415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End of day 1</a:t>
            </a:r>
          </a:p>
          <a:p>
            <a:endParaRPr lang="en-US" dirty="0"/>
          </a:p>
        </p:txBody>
      </p:sp>
      <p:sp>
        <p:nvSpPr>
          <p:cNvPr id="4" name="Slide Number Placeholder 3"/>
          <p:cNvSpPr>
            <a:spLocks noGrp="1"/>
          </p:cNvSpPr>
          <p:nvPr>
            <p:ph type="sldNum" sz="quarter" idx="10"/>
          </p:nvPr>
        </p:nvSpPr>
        <p:spPr/>
        <p:txBody>
          <a:bodyPr/>
          <a:lstStyle/>
          <a:p>
            <a:fld id="{95BB2DD2-245B-473E-8E29-BE0A8AA0DB6D}" type="slidenum">
              <a:rPr lang="en-US" smtClean="0"/>
              <a:t>6</a:t>
            </a:fld>
            <a:endParaRPr lang="en-US"/>
          </a:p>
        </p:txBody>
      </p:sp>
    </p:spTree>
    <p:extLst>
      <p:ext uri="{BB962C8B-B14F-4D97-AF65-F5344CB8AC3E}">
        <p14:creationId xmlns:p14="http://schemas.microsoft.com/office/powerpoint/2010/main" val="8511269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Day</a:t>
            </a:r>
            <a:r>
              <a:rPr lang="en-US" baseline="0" dirty="0" smtClean="0"/>
              <a:t> 2</a:t>
            </a:r>
            <a:endParaRPr lang="en-US" dirty="0"/>
          </a:p>
        </p:txBody>
      </p:sp>
      <p:sp>
        <p:nvSpPr>
          <p:cNvPr id="4" name="Slide Number Placeholder 3"/>
          <p:cNvSpPr>
            <a:spLocks noGrp="1"/>
          </p:cNvSpPr>
          <p:nvPr>
            <p:ph type="sldNum" sz="quarter" idx="10"/>
          </p:nvPr>
        </p:nvSpPr>
        <p:spPr/>
        <p:txBody>
          <a:bodyPr/>
          <a:lstStyle/>
          <a:p>
            <a:fld id="{95BB2DD2-245B-473E-8E29-BE0A8AA0DB6D}" type="slidenum">
              <a:rPr lang="en-US" smtClean="0"/>
              <a:t>7</a:t>
            </a:fld>
            <a:endParaRPr lang="en-US"/>
          </a:p>
        </p:txBody>
      </p:sp>
    </p:spTree>
    <p:extLst>
      <p:ext uri="{BB962C8B-B14F-4D97-AF65-F5344CB8AC3E}">
        <p14:creationId xmlns:p14="http://schemas.microsoft.com/office/powerpoint/2010/main" val="26172485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Recommendations before the tour (day</a:t>
            </a:r>
            <a:r>
              <a:rPr lang="en-US" baseline="0" dirty="0" smtClean="0"/>
              <a:t> 3)</a:t>
            </a:r>
            <a:endParaRPr lang="en-US" dirty="0" smtClean="0"/>
          </a:p>
          <a:p>
            <a:endParaRPr lang="en-US" dirty="0"/>
          </a:p>
        </p:txBody>
      </p:sp>
      <p:sp>
        <p:nvSpPr>
          <p:cNvPr id="4" name="Slide Number Placeholder 3"/>
          <p:cNvSpPr>
            <a:spLocks noGrp="1"/>
          </p:cNvSpPr>
          <p:nvPr>
            <p:ph type="sldNum" sz="quarter" idx="10"/>
          </p:nvPr>
        </p:nvSpPr>
        <p:spPr/>
        <p:txBody>
          <a:bodyPr/>
          <a:lstStyle/>
          <a:p>
            <a:fld id="{95BB2DD2-245B-473E-8E29-BE0A8AA0DB6D}" type="slidenum">
              <a:rPr lang="en-US" smtClean="0"/>
              <a:t>8</a:t>
            </a:fld>
            <a:endParaRPr lang="en-US"/>
          </a:p>
        </p:txBody>
      </p:sp>
    </p:spTree>
    <p:extLst>
      <p:ext uri="{BB962C8B-B14F-4D97-AF65-F5344CB8AC3E}">
        <p14:creationId xmlns:p14="http://schemas.microsoft.com/office/powerpoint/2010/main" val="6970215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Day 4</a:t>
            </a:r>
            <a:endParaRPr lang="en-US" dirty="0"/>
          </a:p>
        </p:txBody>
      </p:sp>
      <p:sp>
        <p:nvSpPr>
          <p:cNvPr id="4" name="Slide Number Placeholder 3"/>
          <p:cNvSpPr>
            <a:spLocks noGrp="1"/>
          </p:cNvSpPr>
          <p:nvPr>
            <p:ph type="sldNum" sz="quarter" idx="10"/>
          </p:nvPr>
        </p:nvSpPr>
        <p:spPr/>
        <p:txBody>
          <a:bodyPr/>
          <a:lstStyle/>
          <a:p>
            <a:fld id="{95BB2DD2-245B-473E-8E29-BE0A8AA0DB6D}" type="slidenum">
              <a:rPr lang="en-US" smtClean="0"/>
              <a:t>9</a:t>
            </a:fld>
            <a:endParaRPr lang="en-US"/>
          </a:p>
        </p:txBody>
      </p:sp>
    </p:spTree>
    <p:extLst>
      <p:ext uri="{BB962C8B-B14F-4D97-AF65-F5344CB8AC3E}">
        <p14:creationId xmlns:p14="http://schemas.microsoft.com/office/powerpoint/2010/main" val="38457664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4507477-A822-4229-93C8-59E9762D91EA}" type="datetimeFigureOut">
              <a:rPr lang="en-US" smtClean="0"/>
              <a:t>11/19/2014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BA4E86-3074-4542-BFC1-7A640CD6856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507477-A822-4229-93C8-59E9762D91EA}" type="datetimeFigureOut">
              <a:rPr lang="en-US" smtClean="0"/>
              <a:t>11/19/2014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BA4E86-3074-4542-BFC1-7A640CD6856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507477-A822-4229-93C8-59E9762D91EA}" type="datetimeFigureOut">
              <a:rPr lang="en-US" smtClean="0"/>
              <a:t>11/19/2014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BA4E86-3074-4542-BFC1-7A640CD6856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4507477-A822-4229-93C8-59E9762D91EA}" type="datetimeFigureOut">
              <a:rPr lang="en-US" smtClean="0"/>
              <a:t>11/19/2014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BA4E86-3074-4542-BFC1-7A640CD68568}" type="slidenum">
              <a:rPr lang="en-US" smtClean="0"/>
              <a:t>‹#›</a:t>
            </a:fld>
            <a:endParaRPr lang="en-US"/>
          </a:p>
        </p:txBody>
      </p:sp>
      <p:grpSp>
        <p:nvGrpSpPr>
          <p:cNvPr id="7" name="Group 6"/>
          <p:cNvGrpSpPr/>
          <p:nvPr userDrawn="1"/>
        </p:nvGrpSpPr>
        <p:grpSpPr>
          <a:xfrm>
            <a:off x="228600" y="6422282"/>
            <a:ext cx="7766247" cy="353695"/>
            <a:chOff x="-838272" y="17780"/>
            <a:chExt cx="7766918" cy="353695"/>
          </a:xfrm>
        </p:grpSpPr>
        <p:sp>
          <p:nvSpPr>
            <p:cNvPr id="8" name="Rectangle 7"/>
            <p:cNvSpPr>
              <a:spLocks noChangeArrowheads="1"/>
            </p:cNvSpPr>
            <p:nvPr/>
          </p:nvSpPr>
          <p:spPr bwMode="auto">
            <a:xfrm>
              <a:off x="147481" y="17780"/>
              <a:ext cx="6781165" cy="353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fontAlgn="base">
                <a:spcBef>
                  <a:spcPts val="0"/>
                </a:spcBef>
                <a:spcAft>
                  <a:spcPts val="0"/>
                </a:spcAft>
              </a:pPr>
              <a:r>
                <a:rPr lang="en-US" sz="900" kern="1200" dirty="0">
                  <a:solidFill>
                    <a:srgbClr val="000000"/>
                  </a:solidFill>
                  <a:effectLst/>
                  <a:latin typeface="Arial Narrow"/>
                  <a:ea typeface="Times New Roman"/>
                  <a:cs typeface="Arial"/>
                </a:rPr>
                <a:t>All content © 2014 FLATE. This material is based upon work supported by the National Science Foundation (NSF) under Grant No. 1204751. Any opinions, findings, and conclusions or recommendations expressed in this material are those of the author(s) and do not necessarily reflect the views of the NSF.</a:t>
              </a:r>
              <a:endParaRPr lang="en-US" sz="1200" dirty="0">
                <a:effectLst/>
                <a:latin typeface="Times New Roman"/>
                <a:ea typeface="Times New Roman"/>
              </a:endParaRPr>
            </a:p>
          </p:txBody>
        </p:sp>
        <p:pic>
          <p:nvPicPr>
            <p:cNvPr id="9" name="Picture 8" descr="FlateLogo-R2"/>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8272" y="66675"/>
              <a:ext cx="323850" cy="304800"/>
            </a:xfrm>
            <a:prstGeom prst="rect">
              <a:avLst/>
            </a:prstGeom>
            <a:noFill/>
            <a:ln>
              <a:noFill/>
            </a:ln>
          </p:spPr>
        </p:pic>
      </p:grpSp>
      <p:grpSp>
        <p:nvGrpSpPr>
          <p:cNvPr id="10" name="Group 9"/>
          <p:cNvGrpSpPr/>
          <p:nvPr userDrawn="1"/>
        </p:nvGrpSpPr>
        <p:grpSpPr>
          <a:xfrm>
            <a:off x="6300592" y="162196"/>
            <a:ext cx="2568370" cy="530413"/>
            <a:chOff x="6300592" y="162196"/>
            <a:chExt cx="2568370" cy="530413"/>
          </a:xfrm>
        </p:grpSpPr>
        <p:pic>
          <p:nvPicPr>
            <p:cNvPr id="11" name="Picture 10" descr="school_bus_High_Res[2].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00923" y="162196"/>
              <a:ext cx="668039" cy="437299"/>
            </a:xfrm>
            <a:prstGeom prst="rect">
              <a:avLst/>
            </a:prstGeom>
          </p:spPr>
        </p:pic>
        <p:sp>
          <p:nvSpPr>
            <p:cNvPr id="12" name="Text Box 2"/>
            <p:cNvSpPr txBox="1">
              <a:spLocks noChangeArrowheads="1"/>
            </p:cNvSpPr>
            <p:nvPr userDrawn="1"/>
          </p:nvSpPr>
          <p:spPr bwMode="auto">
            <a:xfrm>
              <a:off x="6324600" y="312850"/>
              <a:ext cx="1876323" cy="37975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r" defTabSz="914400" rtl="0" eaLnBrk="0" fontAlgn="base" latinLnBrk="0" hangingPunct="0">
                <a:lnSpc>
                  <a:spcPct val="100000"/>
                </a:lnSpc>
                <a:spcBef>
                  <a:spcPct val="0"/>
                </a:spcBef>
                <a:spcAft>
                  <a:spcPts val="800"/>
                </a:spcAft>
                <a:buClrTx/>
                <a:buSzTx/>
                <a:buFontTx/>
                <a:buNone/>
                <a:tabLst/>
              </a:pPr>
              <a:r>
                <a:rPr kumimoji="0" lang="en-US" altLang="en-US" sz="1200" b="0" i="1" u="none" strike="noStrike" cap="none" normalizeH="0" baseline="0" dirty="0" smtClean="0">
                  <a:ln>
                    <a:noFill/>
                  </a:ln>
                  <a:solidFill>
                    <a:schemeClr val="tx1"/>
                  </a:solidFill>
                  <a:effectLst/>
                  <a:latin typeface="Calibri" panose="020F0502020204030204" pitchFamily="34" charset="0"/>
                </a:rPr>
                <a:t>CIS MATERIALS SELECTION</a:t>
              </a:r>
              <a:endParaRPr kumimoji="0" lang="en-US" altLang="en-US" sz="1200" b="0" i="0" u="none" strike="noStrike" cap="none" normalizeH="0" baseline="0" dirty="0" smtClean="0">
                <a:ln>
                  <a:noFill/>
                </a:ln>
                <a:solidFill>
                  <a:schemeClr val="tx1"/>
                </a:solidFill>
                <a:effectLst/>
                <a:latin typeface="Arial" panose="020B0604020202020204" pitchFamily="34" charset="0"/>
              </a:endParaRPr>
            </a:p>
          </p:txBody>
        </p:sp>
        <p:cxnSp>
          <p:nvCxnSpPr>
            <p:cNvPr id="13" name="Straight Connector 12"/>
            <p:cNvCxnSpPr/>
            <p:nvPr userDrawn="1"/>
          </p:nvCxnSpPr>
          <p:spPr>
            <a:xfrm>
              <a:off x="6300592" y="588723"/>
              <a:ext cx="2568370" cy="1077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04507477-A822-4229-93C8-59E9762D91EA}" type="datetimeFigureOut">
              <a:rPr lang="en-US" smtClean="0"/>
              <a:t>11/19/2014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BA4E86-3074-4542-BFC1-7A640CD6856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4507477-A822-4229-93C8-59E9762D91EA}" type="datetimeFigureOut">
              <a:rPr lang="en-US" smtClean="0"/>
              <a:t>11/19/2014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BA4E86-3074-4542-BFC1-7A640CD68568}"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4507477-A822-4229-93C8-59E9762D91EA}" type="datetimeFigureOut">
              <a:rPr lang="en-US" smtClean="0"/>
              <a:t>11/19/2014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0BA4E86-3074-4542-BFC1-7A640CD6856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4507477-A822-4229-93C8-59E9762D91EA}" type="datetimeFigureOut">
              <a:rPr lang="en-US" smtClean="0"/>
              <a:t>11/19/2014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0BA4E86-3074-4542-BFC1-7A640CD6856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507477-A822-4229-93C8-59E9762D91EA}" type="datetimeFigureOut">
              <a:rPr lang="en-US" smtClean="0"/>
              <a:t>11/19/2014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0BA4E86-3074-4542-BFC1-7A640CD6856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04507477-A822-4229-93C8-59E9762D91EA}" type="datetimeFigureOut">
              <a:rPr lang="en-US" smtClean="0"/>
              <a:t>11/19/2014</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50BA4E86-3074-4542-BFC1-7A640CD6856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507477-A822-4229-93C8-59E9762D91EA}" type="datetimeFigureOut">
              <a:rPr lang="en-US" smtClean="0"/>
              <a:t>11/19/2014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BA4E86-3074-4542-BFC1-7A640CD6856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04507477-A822-4229-93C8-59E9762D91EA}" type="datetimeFigureOut">
              <a:rPr lang="en-US" smtClean="0"/>
              <a:t>11/19/2014</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50BA4E86-3074-4542-BFC1-7A640CD6856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jpeg"/><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youtube.com/watch?v=Yt_yhA_lFv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Materials Selection</a:t>
            </a:r>
            <a:endParaRPr lang="en-US" dirty="0"/>
          </a:p>
        </p:txBody>
      </p:sp>
      <p:grpSp>
        <p:nvGrpSpPr>
          <p:cNvPr id="9" name="Group 8"/>
          <p:cNvGrpSpPr/>
          <p:nvPr/>
        </p:nvGrpSpPr>
        <p:grpSpPr>
          <a:xfrm>
            <a:off x="3695700" y="5638799"/>
            <a:ext cx="3924300" cy="1184060"/>
            <a:chOff x="3695700" y="5638799"/>
            <a:chExt cx="3924300" cy="1184060"/>
          </a:xfrm>
        </p:grpSpPr>
        <p:pic>
          <p:nvPicPr>
            <p:cNvPr id="10" name="Picture 9" descr="FlateLogo2010-300dpi1inches.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81800" y="5638799"/>
              <a:ext cx="838200" cy="1098079"/>
            </a:xfrm>
            <a:prstGeom prst="rect">
              <a:avLst/>
            </a:prstGeom>
          </p:spPr>
        </p:pic>
        <p:pic>
          <p:nvPicPr>
            <p:cNvPr id="11" name="Picture 10" descr="Logo NSF 01.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86400" y="5933443"/>
              <a:ext cx="807549" cy="812413"/>
            </a:xfrm>
            <a:prstGeom prst="rect">
              <a:avLst/>
            </a:prstGeom>
          </p:spPr>
        </p:pic>
        <p:pic>
          <p:nvPicPr>
            <p:cNvPr id="12" name="Picture 11" descr="school_bus_High_Res[2].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95700" y="5825246"/>
              <a:ext cx="1524000" cy="997613"/>
            </a:xfrm>
            <a:prstGeom prst="rect">
              <a:avLst/>
            </a:prstGeom>
          </p:spPr>
        </p:pic>
      </p:grpSp>
      <p:sp>
        <p:nvSpPr>
          <p:cNvPr id="13" name="Slide Number Placeholder 3"/>
          <p:cNvSpPr>
            <a:spLocks noGrp="1"/>
          </p:cNvSpPr>
          <p:nvPr>
            <p:ph type="sldNum" sz="quarter" idx="12"/>
          </p:nvPr>
        </p:nvSpPr>
        <p:spPr>
          <a:xfrm>
            <a:off x="8153400" y="6170822"/>
            <a:ext cx="750558" cy="502920"/>
          </a:xfrm>
        </p:spPr>
        <p:txBody>
          <a:bodyPr>
            <a:normAutofit fontScale="77500" lnSpcReduction="20000"/>
          </a:bodyPr>
          <a:lstStyle/>
          <a:p>
            <a:r>
              <a:rPr lang="en-US" dirty="0" smtClean="0"/>
              <a:t>1 of 12 </a:t>
            </a:r>
            <a:endParaRPr lang="en-US" dirty="0"/>
          </a:p>
        </p:txBody>
      </p:sp>
      <p:sp>
        <p:nvSpPr>
          <p:cNvPr id="14" name="Subtitle 2"/>
          <p:cNvSpPr>
            <a:spLocks noGrp="1"/>
          </p:cNvSpPr>
          <p:nvPr>
            <p:ph type="subTitle" idx="1"/>
          </p:nvPr>
        </p:nvSpPr>
        <p:spPr>
          <a:xfrm rot="19072049">
            <a:off x="1212850" y="2559050"/>
            <a:ext cx="6510338" cy="328613"/>
          </a:xfrm>
        </p:spPr>
        <p:txBody>
          <a:bodyPr>
            <a:normAutofit/>
          </a:bodyPr>
          <a:lstStyle/>
          <a:p>
            <a:r>
              <a:rPr lang="en-US" dirty="0" smtClean="0"/>
              <a:t>Made in Florida - industry tours </a:t>
            </a:r>
            <a:endParaRPr lang="en-US" dirty="0"/>
          </a:p>
        </p:txBody>
      </p:sp>
      <p:pic>
        <p:nvPicPr>
          <p:cNvPr id="15"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0585" y="228600"/>
            <a:ext cx="3062215" cy="22986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621962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a:t>
            </a:r>
            <a:endParaRPr lang="en-US" dirty="0"/>
          </a:p>
        </p:txBody>
      </p:sp>
      <p:sp>
        <p:nvSpPr>
          <p:cNvPr id="5" name="Title 1"/>
          <p:cNvSpPr txBox="1">
            <a:spLocks/>
          </p:cNvSpPr>
          <p:nvPr/>
        </p:nvSpPr>
        <p:spPr>
          <a:xfrm>
            <a:off x="381000" y="5105400"/>
            <a:ext cx="8229600" cy="15240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pPr algn="ctr"/>
            <a:r>
              <a:rPr lang="en-US" sz="2400" b="1" dirty="0" smtClean="0">
                <a:latin typeface="Times New Roman" pitchFamily="18" charset="0"/>
                <a:cs typeface="Times New Roman" pitchFamily="18" charset="0"/>
              </a:rPr>
              <a:t>How were the properties of materials analyzed for both the final product and during the manufacturing process?</a:t>
            </a:r>
            <a:endParaRPr lang="en-US" sz="2400" b="1" dirty="0">
              <a:latin typeface="Times New Roman" pitchFamily="18" charset="0"/>
              <a:cs typeface="Times New Roman" pitchFamily="18"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90800" y="1130441"/>
            <a:ext cx="4267200" cy="3283744"/>
          </a:xfrm>
          <a:prstGeom prst="rect">
            <a:avLst/>
          </a:prstGeom>
        </p:spPr>
      </p:pic>
      <p:sp>
        <p:nvSpPr>
          <p:cNvPr id="7" name="Slide Number Placeholder 3"/>
          <p:cNvSpPr>
            <a:spLocks noGrp="1"/>
          </p:cNvSpPr>
          <p:nvPr>
            <p:ph type="sldNum" sz="quarter" idx="12"/>
          </p:nvPr>
        </p:nvSpPr>
        <p:spPr>
          <a:xfrm>
            <a:off x="8001000" y="6170822"/>
            <a:ext cx="902958" cy="502920"/>
          </a:xfrm>
        </p:spPr>
        <p:txBody>
          <a:bodyPr>
            <a:normAutofit fontScale="77500" lnSpcReduction="20000"/>
          </a:bodyPr>
          <a:lstStyle/>
          <a:p>
            <a:r>
              <a:rPr lang="en-US" dirty="0" smtClean="0"/>
              <a:t>10 of 12 </a:t>
            </a:r>
            <a:endParaRPr lang="en-US" dirty="0"/>
          </a:p>
        </p:txBody>
      </p:sp>
    </p:spTree>
    <p:extLst>
      <p:ext uri="{BB962C8B-B14F-4D97-AF65-F5344CB8AC3E}">
        <p14:creationId xmlns:p14="http://schemas.microsoft.com/office/powerpoint/2010/main" val="11505430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a:t>
            </a:r>
            <a:endParaRPr lang="en-US" dirty="0"/>
          </a:p>
        </p:txBody>
      </p:sp>
      <p:sp>
        <p:nvSpPr>
          <p:cNvPr id="3" name="Content Placeholder 2"/>
          <p:cNvSpPr>
            <a:spLocks noGrp="1"/>
          </p:cNvSpPr>
          <p:nvPr>
            <p:ph idx="1"/>
          </p:nvPr>
        </p:nvSpPr>
        <p:spPr>
          <a:xfrm>
            <a:off x="822960" y="1524000"/>
            <a:ext cx="7520940" cy="3156477"/>
          </a:xfrm>
        </p:spPr>
        <p:txBody>
          <a:bodyPr>
            <a:normAutofit/>
          </a:bodyPr>
          <a:lstStyle/>
          <a:p>
            <a:pPr algn="ctr"/>
            <a:r>
              <a:rPr lang="en-US" sz="3200" dirty="0" smtClean="0"/>
              <a:t>Review your notes from the tour</a:t>
            </a:r>
          </a:p>
          <a:p>
            <a:pPr algn="ctr"/>
            <a:endParaRPr lang="en-US" sz="3200" dirty="0"/>
          </a:p>
          <a:p>
            <a:pPr algn="ctr"/>
            <a:r>
              <a:rPr lang="en-US" sz="3200" dirty="0" smtClean="0"/>
              <a:t>Discuss your observations with your team and class</a:t>
            </a:r>
            <a:endParaRPr lang="en-US" sz="3200" dirty="0"/>
          </a:p>
        </p:txBody>
      </p:sp>
      <p:sp>
        <p:nvSpPr>
          <p:cNvPr id="4" name="Slide Number Placeholder 3"/>
          <p:cNvSpPr>
            <a:spLocks noGrp="1"/>
          </p:cNvSpPr>
          <p:nvPr>
            <p:ph type="sldNum" sz="quarter" idx="12"/>
          </p:nvPr>
        </p:nvSpPr>
        <p:spPr>
          <a:xfrm>
            <a:off x="8001000" y="6170822"/>
            <a:ext cx="902958" cy="502920"/>
          </a:xfrm>
        </p:spPr>
        <p:txBody>
          <a:bodyPr>
            <a:normAutofit fontScale="77500" lnSpcReduction="20000"/>
          </a:bodyPr>
          <a:lstStyle/>
          <a:p>
            <a:r>
              <a:rPr lang="en-US" dirty="0" smtClean="0"/>
              <a:t>11 of 12 </a:t>
            </a:r>
            <a:endParaRPr lang="en-US" dirty="0"/>
          </a:p>
        </p:txBody>
      </p:sp>
    </p:spTree>
    <p:extLst>
      <p:ext uri="{BB962C8B-B14F-4D97-AF65-F5344CB8AC3E}">
        <p14:creationId xmlns:p14="http://schemas.microsoft.com/office/powerpoint/2010/main" val="25119834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Reflection and observations</a:t>
            </a:r>
            <a:endParaRPr lang="en-US" dirty="0"/>
          </a:p>
        </p:txBody>
      </p:sp>
      <p:sp>
        <p:nvSpPr>
          <p:cNvPr id="3" name="Content Placeholder 2"/>
          <p:cNvSpPr>
            <a:spLocks noGrp="1"/>
          </p:cNvSpPr>
          <p:nvPr>
            <p:ph idx="1"/>
          </p:nvPr>
        </p:nvSpPr>
        <p:spPr>
          <a:xfrm>
            <a:off x="838200" y="914400"/>
            <a:ext cx="7520940" cy="3579849"/>
          </a:xfrm>
        </p:spPr>
        <p:txBody>
          <a:bodyPr>
            <a:noAutofit/>
          </a:bodyPr>
          <a:lstStyle/>
          <a:p>
            <a:pPr algn="ctr"/>
            <a:r>
              <a:rPr lang="en-US" sz="3200" b="0" dirty="0" smtClean="0"/>
              <a:t>Write a reflective essay using evidence from the article text, your tour observations and classroom discussions.</a:t>
            </a:r>
          </a:p>
          <a:p>
            <a:pPr algn="ctr"/>
            <a:endParaRPr lang="en-US" sz="3200" b="0" dirty="0" smtClean="0"/>
          </a:p>
          <a:p>
            <a:pPr algn="ctr"/>
            <a:r>
              <a:rPr lang="en-US" sz="3200" b="0" dirty="0" smtClean="0"/>
              <a:t>How do the materials used to create a product affect the manufacturing process to create that product? </a:t>
            </a:r>
            <a:endParaRPr lang="en-US" sz="3200" b="0" dirty="0"/>
          </a:p>
          <a:p>
            <a:endParaRPr lang="en-US" sz="2000" dirty="0"/>
          </a:p>
        </p:txBody>
      </p:sp>
      <p:sp>
        <p:nvSpPr>
          <p:cNvPr id="4" name="Slide Number Placeholder 3"/>
          <p:cNvSpPr>
            <a:spLocks noGrp="1"/>
          </p:cNvSpPr>
          <p:nvPr>
            <p:ph type="sldNum" sz="quarter" idx="12"/>
          </p:nvPr>
        </p:nvSpPr>
        <p:spPr>
          <a:xfrm>
            <a:off x="8001000" y="6170822"/>
            <a:ext cx="902958" cy="502920"/>
          </a:xfrm>
        </p:spPr>
        <p:txBody>
          <a:bodyPr>
            <a:normAutofit fontScale="77500" lnSpcReduction="20000"/>
          </a:bodyPr>
          <a:lstStyle/>
          <a:p>
            <a:r>
              <a:rPr lang="en-US" dirty="0" smtClean="0"/>
              <a:t>12 of 12 </a:t>
            </a:r>
            <a:endParaRPr lang="en-US" dirty="0"/>
          </a:p>
        </p:txBody>
      </p:sp>
    </p:spTree>
    <p:extLst>
      <p:ext uri="{BB962C8B-B14F-4D97-AF65-F5344CB8AC3E}">
        <p14:creationId xmlns:p14="http://schemas.microsoft.com/office/powerpoint/2010/main" val="39101635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105400"/>
            <a:ext cx="8229600" cy="1524000"/>
          </a:xfrm>
        </p:spPr>
        <p:txBody>
          <a:bodyPr/>
          <a:lstStyle/>
          <a:p>
            <a:pPr algn="ctr"/>
            <a:r>
              <a:rPr lang="en-US" sz="2400" b="1" dirty="0" smtClean="0">
                <a:latin typeface="Times New Roman" pitchFamily="18" charset="0"/>
                <a:cs typeface="Times New Roman" pitchFamily="18" charset="0"/>
              </a:rPr>
              <a:t>Using the table:  Choose an object and list the properties that the materials it is made of have using the topics from this table?  </a:t>
            </a:r>
            <a:endParaRPr lang="en-US" sz="2400" b="1" dirty="0">
              <a:latin typeface="Times New Roman" pitchFamily="18" charset="0"/>
              <a:cs typeface="Times New Roman" pitchFamily="18" charset="0"/>
            </a:endParaRPr>
          </a:p>
        </p:txBody>
      </p:sp>
      <p:sp>
        <p:nvSpPr>
          <p:cNvPr id="6" name="Title 1"/>
          <p:cNvSpPr txBox="1">
            <a:spLocks/>
          </p:cNvSpPr>
          <p:nvPr/>
        </p:nvSpPr>
        <p:spPr>
          <a:xfrm>
            <a:off x="228600" y="213360"/>
            <a:ext cx="824865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sz="2400" dirty="0" smtClean="0"/>
              <a:t>Bell work Day 1: Know your materials</a:t>
            </a:r>
            <a:endParaRPr lang="en-US" sz="2400" dirty="0"/>
          </a:p>
        </p:txBody>
      </p:sp>
      <p:sp>
        <p:nvSpPr>
          <p:cNvPr id="5" name="Slide Number Placeholder 3"/>
          <p:cNvSpPr>
            <a:spLocks noGrp="1"/>
          </p:cNvSpPr>
          <p:nvPr>
            <p:ph type="sldNum" sz="quarter" idx="12"/>
          </p:nvPr>
        </p:nvSpPr>
        <p:spPr>
          <a:xfrm>
            <a:off x="8153400" y="6170822"/>
            <a:ext cx="750558" cy="502920"/>
          </a:xfrm>
        </p:spPr>
        <p:txBody>
          <a:bodyPr>
            <a:normAutofit fontScale="77500" lnSpcReduction="20000"/>
          </a:bodyPr>
          <a:lstStyle/>
          <a:p>
            <a:r>
              <a:rPr lang="en-US" dirty="0"/>
              <a:t>2</a:t>
            </a:r>
            <a:r>
              <a:rPr lang="en-US" dirty="0" smtClean="0"/>
              <a:t> of 12 </a:t>
            </a:r>
            <a:endParaRPr lang="en-US" dirty="0"/>
          </a:p>
        </p:txBody>
      </p:sp>
      <p:pic>
        <p:nvPicPr>
          <p:cNvPr id="1025"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914400"/>
            <a:ext cx="7618532" cy="3938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209339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Choosing the right material</a:t>
            </a:r>
            <a:endParaRPr lang="en-US" dirty="0"/>
          </a:p>
        </p:txBody>
      </p:sp>
      <p:sp>
        <p:nvSpPr>
          <p:cNvPr id="3" name="Content Placeholder 2"/>
          <p:cNvSpPr>
            <a:spLocks noGrp="1"/>
          </p:cNvSpPr>
          <p:nvPr>
            <p:ph idx="1"/>
          </p:nvPr>
        </p:nvSpPr>
        <p:spPr>
          <a:xfrm>
            <a:off x="457200" y="1100628"/>
            <a:ext cx="8305800" cy="3928572"/>
          </a:xfrm>
        </p:spPr>
        <p:txBody>
          <a:bodyPr>
            <a:normAutofit fontScale="92500" lnSpcReduction="10000"/>
          </a:bodyPr>
          <a:lstStyle/>
          <a:p>
            <a:pPr algn="ctr"/>
            <a:r>
              <a:rPr lang="en-US" sz="2400" dirty="0" smtClean="0"/>
              <a:t>Watch the video about </a:t>
            </a:r>
            <a:r>
              <a:rPr lang="en-US" sz="2400" dirty="0"/>
              <a:t> </a:t>
            </a:r>
            <a:r>
              <a:rPr lang="en-US" sz="2400" dirty="0" smtClean="0"/>
              <a:t>Advanced </a:t>
            </a:r>
            <a:r>
              <a:rPr lang="en-US" sz="2400" dirty="0"/>
              <a:t>Manufacturing and Materials.  </a:t>
            </a:r>
            <a:endParaRPr lang="en-US" sz="2400" dirty="0" smtClean="0"/>
          </a:p>
          <a:p>
            <a:pPr algn="ctr"/>
            <a:r>
              <a:rPr lang="en-US" sz="2400" dirty="0" smtClean="0">
                <a:hlinkClick r:id="rId2"/>
              </a:rPr>
              <a:t>https</a:t>
            </a:r>
            <a:r>
              <a:rPr lang="en-US" sz="2400" dirty="0">
                <a:hlinkClick r:id="rId2"/>
              </a:rPr>
              <a:t>://</a:t>
            </a:r>
            <a:r>
              <a:rPr lang="en-US" sz="2400" dirty="0" smtClean="0">
                <a:hlinkClick r:id="rId2"/>
              </a:rPr>
              <a:t>www.youtube.com/watch?v=Yt_yhA_lFvs</a:t>
            </a:r>
            <a:endParaRPr lang="en-US" sz="2400" dirty="0" smtClean="0"/>
          </a:p>
          <a:p>
            <a:pPr algn="ctr"/>
            <a:endParaRPr lang="en-US" sz="2400" u="sng" dirty="0"/>
          </a:p>
          <a:p>
            <a:pPr algn="ctr"/>
            <a:r>
              <a:rPr lang="en-US" sz="2600" dirty="0" smtClean="0"/>
              <a:t>Think of a device- what material is it made of?  Why do you think designers have chosen that material for that specific product?</a:t>
            </a:r>
          </a:p>
          <a:p>
            <a:pPr algn="ctr"/>
            <a:endParaRPr lang="en-US" sz="2400" dirty="0"/>
          </a:p>
          <a:p>
            <a:pPr algn="ctr"/>
            <a:r>
              <a:rPr lang="en-US" sz="2400" dirty="0" smtClean="0"/>
              <a:t>Share ideas with your partner.</a:t>
            </a:r>
          </a:p>
          <a:p>
            <a:pPr algn="ctr"/>
            <a:endParaRPr lang="en-US" sz="2400" dirty="0"/>
          </a:p>
          <a:p>
            <a:pPr algn="ctr"/>
            <a:r>
              <a:rPr lang="en-US" sz="2400" dirty="0" smtClean="0"/>
              <a:t>Share with the class.</a:t>
            </a:r>
            <a:endParaRPr lang="en-US" sz="2400" dirty="0"/>
          </a:p>
          <a:p>
            <a:endParaRPr lang="en-US" dirty="0"/>
          </a:p>
        </p:txBody>
      </p:sp>
      <p:sp>
        <p:nvSpPr>
          <p:cNvPr id="4" name="Slide Number Placeholder 3"/>
          <p:cNvSpPr>
            <a:spLocks noGrp="1"/>
          </p:cNvSpPr>
          <p:nvPr>
            <p:ph type="sldNum" sz="quarter" idx="12"/>
          </p:nvPr>
        </p:nvSpPr>
        <p:spPr>
          <a:xfrm>
            <a:off x="8153400" y="6170822"/>
            <a:ext cx="750558" cy="502920"/>
          </a:xfrm>
        </p:spPr>
        <p:txBody>
          <a:bodyPr>
            <a:normAutofit fontScale="77500" lnSpcReduction="20000"/>
          </a:bodyPr>
          <a:lstStyle/>
          <a:p>
            <a:r>
              <a:rPr lang="en-US" dirty="0"/>
              <a:t>3</a:t>
            </a:r>
            <a:r>
              <a:rPr lang="en-US" dirty="0" smtClean="0"/>
              <a:t> of 12 </a:t>
            </a:r>
            <a:endParaRPr lang="en-US" dirty="0"/>
          </a:p>
        </p:txBody>
      </p:sp>
    </p:spTree>
    <p:extLst>
      <p:ext uri="{BB962C8B-B14F-4D97-AF65-F5344CB8AC3E}">
        <p14:creationId xmlns:p14="http://schemas.microsoft.com/office/powerpoint/2010/main" val="30304752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52400"/>
            <a:ext cx="7520940" cy="548640"/>
          </a:xfrm>
        </p:spPr>
        <p:txBody>
          <a:bodyPr/>
          <a:lstStyle/>
          <a:p>
            <a:r>
              <a:rPr lang="en-US" dirty="0" smtClean="0"/>
              <a:t>Words to Know</a:t>
            </a:r>
            <a:endParaRPr lang="en-US" dirty="0"/>
          </a:p>
        </p:txBody>
      </p:sp>
      <p:sp>
        <p:nvSpPr>
          <p:cNvPr id="3" name="Content Placeholder 2"/>
          <p:cNvSpPr>
            <a:spLocks noGrp="1"/>
          </p:cNvSpPr>
          <p:nvPr>
            <p:ph idx="1"/>
          </p:nvPr>
        </p:nvSpPr>
        <p:spPr>
          <a:xfrm>
            <a:off x="304799" y="838200"/>
            <a:ext cx="8634101" cy="5334000"/>
          </a:xfrm>
        </p:spPr>
        <p:txBody>
          <a:bodyPr>
            <a:noAutofit/>
          </a:bodyPr>
          <a:lstStyle/>
          <a:p>
            <a:pPr>
              <a:buFont typeface="Wingdings" pitchFamily="2" charset="2"/>
              <a:buChar char="ü"/>
            </a:pPr>
            <a:r>
              <a:rPr lang="en-US" sz="2000" dirty="0" smtClean="0"/>
              <a:t>Elicit - </a:t>
            </a:r>
            <a:r>
              <a:rPr lang="en-US" sz="2000" b="0" dirty="0" smtClean="0"/>
              <a:t>suggest </a:t>
            </a:r>
            <a:r>
              <a:rPr lang="en-US" sz="2000" b="0" dirty="0"/>
              <a:t>or draw out </a:t>
            </a:r>
            <a:endParaRPr lang="en-US" sz="2000" dirty="0" smtClean="0"/>
          </a:p>
          <a:p>
            <a:pPr>
              <a:buFont typeface="Wingdings" pitchFamily="2" charset="2"/>
              <a:buChar char="ü"/>
            </a:pPr>
            <a:r>
              <a:rPr lang="en-US" sz="2000" dirty="0" smtClean="0"/>
              <a:t>Specification - </a:t>
            </a:r>
            <a:r>
              <a:rPr lang="en-US" sz="2000" b="0" dirty="0"/>
              <a:t>an act of describing or identifying something precisely or of stating a precise requirement</a:t>
            </a:r>
            <a:r>
              <a:rPr lang="en-US" sz="2000" b="0" dirty="0" smtClean="0"/>
              <a:t>.</a:t>
            </a:r>
          </a:p>
          <a:p>
            <a:pPr>
              <a:buFont typeface="Wingdings" pitchFamily="2" charset="2"/>
              <a:buChar char="ü"/>
            </a:pPr>
            <a:r>
              <a:rPr lang="en-US" sz="2000" dirty="0" smtClean="0"/>
              <a:t>Intuitive -  </a:t>
            </a:r>
            <a:r>
              <a:rPr lang="en-US" sz="2000" b="0" dirty="0" smtClean="0"/>
              <a:t>having a</a:t>
            </a:r>
            <a:r>
              <a:rPr lang="en-US" sz="2000" b="0" dirty="0"/>
              <a:t> keen and quick </a:t>
            </a:r>
            <a:r>
              <a:rPr lang="en-US" sz="2000" b="0" dirty="0" smtClean="0"/>
              <a:t>awareness</a:t>
            </a:r>
          </a:p>
          <a:p>
            <a:pPr>
              <a:buFont typeface="Wingdings" pitchFamily="2" charset="2"/>
              <a:buChar char="ü"/>
            </a:pPr>
            <a:r>
              <a:rPr lang="en-US" sz="2000" dirty="0" smtClean="0"/>
              <a:t>Alloy -</a:t>
            </a:r>
            <a:r>
              <a:rPr lang="en-US" sz="2000" b="0" dirty="0" smtClean="0"/>
              <a:t>a</a:t>
            </a:r>
            <a:r>
              <a:rPr lang="en-US" sz="2000" b="0" dirty="0"/>
              <a:t> substance composed of two or more metals, or of a metal </a:t>
            </a:r>
            <a:r>
              <a:rPr lang="en-US" sz="2000" b="0" dirty="0" smtClean="0"/>
              <a:t>or metals</a:t>
            </a:r>
            <a:r>
              <a:rPr lang="en-US" sz="2000" b="0" dirty="0"/>
              <a:t> with a nonmetal, intimately </a:t>
            </a:r>
            <a:r>
              <a:rPr lang="en-US" sz="2000" b="0" dirty="0" smtClean="0"/>
              <a:t>mixed</a:t>
            </a:r>
          </a:p>
          <a:p>
            <a:pPr>
              <a:buFont typeface="Wingdings" pitchFamily="2" charset="2"/>
              <a:buChar char="ü"/>
            </a:pPr>
            <a:r>
              <a:rPr lang="en-US" sz="2000" dirty="0" smtClean="0"/>
              <a:t>Annealing - </a:t>
            </a:r>
            <a:r>
              <a:rPr lang="en-US" sz="2000" b="0" dirty="0"/>
              <a:t>to free from internal stress by heating and gradually cooling</a:t>
            </a:r>
            <a:endParaRPr lang="en-US" sz="2000" dirty="0" smtClean="0"/>
          </a:p>
          <a:p>
            <a:pPr>
              <a:buFont typeface="Wingdings" pitchFamily="2" charset="2"/>
              <a:buChar char="ü"/>
            </a:pPr>
            <a:r>
              <a:rPr lang="en-US" sz="2000" dirty="0" smtClean="0"/>
              <a:t>Erode - </a:t>
            </a:r>
            <a:r>
              <a:rPr lang="en-US" sz="2000" b="0" dirty="0"/>
              <a:t>destroy by slow consumption </a:t>
            </a:r>
            <a:r>
              <a:rPr lang="en-US" sz="2000" b="0" dirty="0" smtClean="0"/>
              <a:t>or disintegration</a:t>
            </a:r>
          </a:p>
          <a:p>
            <a:pPr>
              <a:buFont typeface="Wingdings" pitchFamily="2" charset="2"/>
              <a:buChar char="ü"/>
            </a:pPr>
            <a:r>
              <a:rPr lang="en-US" sz="2000" dirty="0" smtClean="0"/>
              <a:t>Carbide -</a:t>
            </a:r>
            <a:r>
              <a:rPr lang="en-US" sz="2000" b="0" dirty="0" smtClean="0"/>
              <a:t>a</a:t>
            </a:r>
            <a:r>
              <a:rPr lang="en-US" sz="2000" b="0" dirty="0"/>
              <a:t> compound of carbon with a more electropositive element </a:t>
            </a:r>
            <a:r>
              <a:rPr lang="en-US" sz="2000" b="0" dirty="0" smtClean="0"/>
              <a:t>or group</a:t>
            </a:r>
          </a:p>
          <a:p>
            <a:pPr>
              <a:buFont typeface="Wingdings" pitchFamily="2" charset="2"/>
              <a:buChar char="ü"/>
            </a:pPr>
            <a:r>
              <a:rPr lang="en-US" sz="2000" dirty="0" smtClean="0"/>
              <a:t>Degradation  - </a:t>
            </a:r>
            <a:r>
              <a:rPr lang="en-US" sz="2000" b="0" dirty="0"/>
              <a:t>to reduce in amount, strength, </a:t>
            </a:r>
            <a:r>
              <a:rPr lang="en-US" sz="2000" b="0" dirty="0" smtClean="0"/>
              <a:t>intensity, or quality</a:t>
            </a:r>
          </a:p>
        </p:txBody>
      </p:sp>
      <p:sp>
        <p:nvSpPr>
          <p:cNvPr id="4" name="Slide Number Placeholder 3"/>
          <p:cNvSpPr>
            <a:spLocks noGrp="1"/>
          </p:cNvSpPr>
          <p:nvPr>
            <p:ph type="sldNum" sz="quarter" idx="12"/>
          </p:nvPr>
        </p:nvSpPr>
        <p:spPr>
          <a:xfrm>
            <a:off x="8153400" y="6170822"/>
            <a:ext cx="750558" cy="502920"/>
          </a:xfrm>
        </p:spPr>
        <p:txBody>
          <a:bodyPr>
            <a:normAutofit fontScale="77500" lnSpcReduction="20000"/>
          </a:bodyPr>
          <a:lstStyle/>
          <a:p>
            <a:r>
              <a:rPr lang="en-US" dirty="0"/>
              <a:t>4</a:t>
            </a:r>
            <a:r>
              <a:rPr lang="en-US" dirty="0" smtClean="0"/>
              <a:t> of 12 </a:t>
            </a:r>
            <a:endParaRPr lang="en-US" dirty="0"/>
          </a:p>
        </p:txBody>
      </p:sp>
    </p:spTree>
    <p:extLst>
      <p:ext uri="{BB962C8B-B14F-4D97-AF65-F5344CB8AC3E}">
        <p14:creationId xmlns:p14="http://schemas.microsoft.com/office/powerpoint/2010/main" val="39901985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7825740" cy="548640"/>
          </a:xfrm>
        </p:spPr>
        <p:txBody>
          <a:bodyPr>
            <a:noAutofit/>
          </a:bodyPr>
          <a:lstStyle/>
          <a:p>
            <a:pPr algn="l"/>
            <a:r>
              <a:rPr lang="en-US" sz="2800" b="1" dirty="0">
                <a:ln w="10541" cmpd="sng">
                  <a:solidFill>
                    <a:schemeClr val="accent1">
                      <a:shade val="88000"/>
                      <a:satMod val="110000"/>
                    </a:schemeClr>
                  </a:solidFill>
                  <a:prstDash val="solid"/>
                </a:ln>
                <a:solidFill>
                  <a:srgbClr val="FF0000"/>
                </a:solidFill>
                <a:latin typeface="Times New Roman" pitchFamily="18" charset="0"/>
                <a:cs typeface="Times New Roman" pitchFamily="18" charset="0"/>
              </a:rPr>
              <a:t>Now…Read the Article </a:t>
            </a:r>
            <a:r>
              <a:rPr lang="en-US" sz="2800" b="1" dirty="0" smtClean="0">
                <a:ln w="10541" cmpd="sng">
                  <a:solidFill>
                    <a:schemeClr val="accent1">
                      <a:shade val="88000"/>
                      <a:satMod val="110000"/>
                    </a:schemeClr>
                  </a:solidFill>
                  <a:prstDash val="solid"/>
                </a:ln>
                <a:solidFill>
                  <a:srgbClr val="FF0000"/>
                </a:solidFill>
                <a:latin typeface="Times New Roman" pitchFamily="18" charset="0"/>
                <a:cs typeface="Times New Roman" pitchFamily="18" charset="0"/>
              </a:rPr>
              <a:t>and </a:t>
            </a:r>
            <a:r>
              <a:rPr lang="en-US" sz="2800" b="1" dirty="0">
                <a:ln w="10541" cmpd="sng">
                  <a:solidFill>
                    <a:schemeClr val="accent1">
                      <a:shade val="88000"/>
                      <a:satMod val="110000"/>
                    </a:schemeClr>
                  </a:solidFill>
                  <a:prstDash val="solid"/>
                </a:ln>
                <a:solidFill>
                  <a:srgbClr val="FF0000"/>
                </a:solidFill>
                <a:latin typeface="Times New Roman" pitchFamily="18" charset="0"/>
                <a:cs typeface="Times New Roman" pitchFamily="18" charset="0"/>
              </a:rPr>
              <a:t>Mark Your Text</a:t>
            </a:r>
          </a:p>
        </p:txBody>
      </p:sp>
      <p:sp>
        <p:nvSpPr>
          <p:cNvPr id="4" name="Content Placeholder 3"/>
          <p:cNvSpPr>
            <a:spLocks noGrp="1"/>
          </p:cNvSpPr>
          <p:nvPr>
            <p:ph idx="1"/>
          </p:nvPr>
        </p:nvSpPr>
        <p:spPr>
          <a:xfrm>
            <a:off x="457200" y="1752600"/>
            <a:ext cx="8077200" cy="3308877"/>
          </a:xfrm>
        </p:spPr>
        <p:txBody>
          <a:bodyPr>
            <a:normAutofit fontScale="77500" lnSpcReduction="20000"/>
          </a:bodyPr>
          <a:lstStyle/>
          <a:p>
            <a:pPr marL="0" indent="0">
              <a:buNone/>
            </a:pPr>
            <a:r>
              <a:rPr lang="en-US" sz="3600" b="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Mark “M” if the text describing a specific material</a:t>
            </a:r>
            <a:r>
              <a:rPr lang="en-US" sz="3600" b="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
            </a:r>
            <a:br>
              <a:rPr lang="en-US" sz="3600" b="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br>
            <a:endParaRPr lang="en-US" sz="3600" b="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endParaRPr>
          </a:p>
          <a:p>
            <a:pPr marL="0" indent="0">
              <a:buNone/>
            </a:pPr>
            <a:r>
              <a:rPr lang="en-US" sz="3600" b="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Mark “P” </a:t>
            </a:r>
            <a:r>
              <a:rPr lang="en-US" sz="3600" b="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if </a:t>
            </a:r>
            <a:r>
              <a:rPr lang="en-US" sz="3600" b="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the text is describing process or technique </a:t>
            </a:r>
            <a:r>
              <a:rPr lang="en-US" sz="3600" b="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
            </a:r>
            <a:br>
              <a:rPr lang="en-US" sz="3600" b="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br>
            <a:endParaRPr lang="en-US" sz="3600" b="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endParaRPr>
          </a:p>
          <a:p>
            <a:pPr marL="0" indent="0">
              <a:buNone/>
            </a:pPr>
            <a:r>
              <a:rPr lang="en-US" sz="3600" b="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Mark “E” </a:t>
            </a:r>
            <a:r>
              <a:rPr lang="en-US" sz="3600" b="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if </a:t>
            </a:r>
            <a:r>
              <a:rPr lang="en-US" sz="3600" b="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the text is describing engineering skill or ability</a:t>
            </a:r>
            <a:endParaRPr lang="en-US" sz="3600" b="0" dirty="0">
              <a:latin typeface="Times New Roman" pitchFamily="18" charset="0"/>
              <a:cs typeface="Times New Roman" pitchFamily="18" charset="0"/>
            </a:endParaRPr>
          </a:p>
        </p:txBody>
      </p:sp>
      <p:sp>
        <p:nvSpPr>
          <p:cNvPr id="5" name="Slide Number Placeholder 3"/>
          <p:cNvSpPr>
            <a:spLocks noGrp="1"/>
          </p:cNvSpPr>
          <p:nvPr>
            <p:ph type="sldNum" sz="quarter" idx="12"/>
          </p:nvPr>
        </p:nvSpPr>
        <p:spPr>
          <a:xfrm>
            <a:off x="8153400" y="6170822"/>
            <a:ext cx="750558" cy="502920"/>
          </a:xfrm>
        </p:spPr>
        <p:txBody>
          <a:bodyPr>
            <a:normAutofit fontScale="77500" lnSpcReduction="20000"/>
          </a:bodyPr>
          <a:lstStyle/>
          <a:p>
            <a:r>
              <a:rPr lang="en-US" dirty="0"/>
              <a:t>5</a:t>
            </a:r>
            <a:r>
              <a:rPr lang="en-US" dirty="0" smtClean="0"/>
              <a:t> of 12 </a:t>
            </a:r>
            <a:endParaRPr lang="en-US" dirty="0"/>
          </a:p>
        </p:txBody>
      </p:sp>
    </p:spTree>
    <p:extLst>
      <p:ext uri="{BB962C8B-B14F-4D97-AF65-F5344CB8AC3E}">
        <p14:creationId xmlns:p14="http://schemas.microsoft.com/office/powerpoint/2010/main" val="28561302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From the text</a:t>
            </a:r>
            <a:endParaRPr lang="en-US" dirty="0"/>
          </a:p>
        </p:txBody>
      </p:sp>
      <p:sp>
        <p:nvSpPr>
          <p:cNvPr id="3" name="Content Placeholder 2"/>
          <p:cNvSpPr>
            <a:spLocks noGrp="1"/>
          </p:cNvSpPr>
          <p:nvPr>
            <p:ph idx="1"/>
          </p:nvPr>
        </p:nvSpPr>
        <p:spPr>
          <a:xfrm>
            <a:off x="381000" y="990600"/>
            <a:ext cx="8458200" cy="4038600"/>
          </a:xfrm>
        </p:spPr>
        <p:txBody>
          <a:bodyPr>
            <a:noAutofit/>
          </a:bodyPr>
          <a:lstStyle/>
          <a:p>
            <a:pPr>
              <a:buAutoNum type="arabicPeriod"/>
            </a:pPr>
            <a:r>
              <a:rPr lang="en-US" sz="2800" dirty="0" smtClean="0"/>
              <a:t>What are the typical groups for materials?  </a:t>
            </a:r>
          </a:p>
          <a:p>
            <a:pPr>
              <a:buAutoNum type="arabicPeriod"/>
            </a:pPr>
            <a:endParaRPr lang="en-US" sz="2800" dirty="0"/>
          </a:p>
          <a:p>
            <a:pPr>
              <a:buAutoNum type="arabicPeriod"/>
            </a:pPr>
            <a:r>
              <a:rPr lang="en-US" sz="2800" dirty="0" smtClean="0"/>
              <a:t>What consideration regarding polymers do manufacturers have to take into account today?  </a:t>
            </a:r>
          </a:p>
          <a:p>
            <a:pPr marL="0" indent="0"/>
            <a:endParaRPr lang="en-US" sz="2800" dirty="0" smtClean="0"/>
          </a:p>
          <a:p>
            <a:pPr marL="0" indent="0"/>
            <a:r>
              <a:rPr lang="en-US" sz="2800" dirty="0" smtClean="0"/>
              <a:t>3. What is a good example of how solving engineering problems requires improved materials and equipment? </a:t>
            </a:r>
            <a:endParaRPr lang="en-US" sz="2800" dirty="0"/>
          </a:p>
        </p:txBody>
      </p:sp>
      <p:sp>
        <p:nvSpPr>
          <p:cNvPr id="4" name="Slide Number Placeholder 3"/>
          <p:cNvSpPr>
            <a:spLocks noGrp="1"/>
          </p:cNvSpPr>
          <p:nvPr>
            <p:ph type="sldNum" sz="quarter" idx="12"/>
          </p:nvPr>
        </p:nvSpPr>
        <p:spPr>
          <a:xfrm>
            <a:off x="8153400" y="6170822"/>
            <a:ext cx="750558" cy="502920"/>
          </a:xfrm>
        </p:spPr>
        <p:txBody>
          <a:bodyPr>
            <a:normAutofit fontScale="77500" lnSpcReduction="20000"/>
          </a:bodyPr>
          <a:lstStyle/>
          <a:p>
            <a:r>
              <a:rPr lang="en-US" dirty="0"/>
              <a:t>6</a:t>
            </a:r>
            <a:r>
              <a:rPr lang="en-US" dirty="0" smtClean="0"/>
              <a:t> of 12 </a:t>
            </a:r>
            <a:endParaRPr lang="en-US" dirty="0"/>
          </a:p>
        </p:txBody>
      </p:sp>
    </p:spTree>
    <p:extLst>
      <p:ext uri="{BB962C8B-B14F-4D97-AF65-F5344CB8AC3E}">
        <p14:creationId xmlns:p14="http://schemas.microsoft.com/office/powerpoint/2010/main" val="39860908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959702" y="304800"/>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Bell work Day 2: </a:t>
            </a:r>
            <a:endParaRPr lang="en-US" dirty="0"/>
          </a:p>
        </p:txBody>
      </p:sp>
      <p:sp>
        <p:nvSpPr>
          <p:cNvPr id="3" name="Rectangle 2"/>
          <p:cNvSpPr/>
          <p:nvPr/>
        </p:nvSpPr>
        <p:spPr>
          <a:xfrm>
            <a:off x="228600" y="1049867"/>
            <a:ext cx="4724400" cy="3539430"/>
          </a:xfrm>
          <a:prstGeom prst="rect">
            <a:avLst/>
          </a:prstGeom>
        </p:spPr>
        <p:txBody>
          <a:bodyPr wrap="square">
            <a:spAutoFit/>
          </a:bodyPr>
          <a:lstStyle/>
          <a:p>
            <a:pPr algn="ctr"/>
            <a:r>
              <a:rPr lang="en-US" sz="2800" dirty="0"/>
              <a:t>Based on your company profile research and the article you read, write one question you plan on asking on the tour to help gain further understanding of the company’s manufacturing process.</a:t>
            </a:r>
          </a:p>
        </p:txBody>
      </p:sp>
      <p:sp>
        <p:nvSpPr>
          <p:cNvPr id="7" name="AutoShape 2" descr="http://info.zentech.com/Portals/165279/images/pcb%20assembly.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5400" y="1600200"/>
            <a:ext cx="3629025" cy="2724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Slide Number Placeholder 3"/>
          <p:cNvSpPr>
            <a:spLocks noGrp="1"/>
          </p:cNvSpPr>
          <p:nvPr>
            <p:ph type="sldNum" sz="quarter" idx="12"/>
          </p:nvPr>
        </p:nvSpPr>
        <p:spPr>
          <a:xfrm>
            <a:off x="8153400" y="6170822"/>
            <a:ext cx="750558" cy="502920"/>
          </a:xfrm>
        </p:spPr>
        <p:txBody>
          <a:bodyPr>
            <a:normAutofit fontScale="77500" lnSpcReduction="20000"/>
          </a:bodyPr>
          <a:lstStyle/>
          <a:p>
            <a:r>
              <a:rPr lang="en-US" dirty="0"/>
              <a:t>7</a:t>
            </a:r>
            <a:r>
              <a:rPr lang="en-US" dirty="0" smtClean="0"/>
              <a:t> of 12 </a:t>
            </a:r>
            <a:endParaRPr lang="en-US" dirty="0"/>
          </a:p>
        </p:txBody>
      </p:sp>
    </p:spTree>
    <p:extLst>
      <p:ext uri="{BB962C8B-B14F-4D97-AF65-F5344CB8AC3E}">
        <p14:creationId xmlns:p14="http://schemas.microsoft.com/office/powerpoint/2010/main" val="25153395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 your trip</a:t>
            </a:r>
            <a:endParaRPr lang="en-US" dirty="0"/>
          </a:p>
        </p:txBody>
      </p:sp>
      <p:sp>
        <p:nvSpPr>
          <p:cNvPr id="3" name="Content Placeholder 2"/>
          <p:cNvSpPr>
            <a:spLocks noGrp="1"/>
          </p:cNvSpPr>
          <p:nvPr>
            <p:ph idx="1"/>
          </p:nvPr>
        </p:nvSpPr>
        <p:spPr>
          <a:xfrm>
            <a:off x="838200" y="1524000"/>
            <a:ext cx="7520940" cy="2404572"/>
          </a:xfrm>
        </p:spPr>
        <p:txBody>
          <a:bodyPr>
            <a:noAutofit/>
          </a:bodyPr>
          <a:lstStyle/>
          <a:p>
            <a:pPr algn="ctr"/>
            <a:r>
              <a:rPr lang="en-US" sz="4000" b="0" dirty="0" smtClean="0"/>
              <a:t>While your on your tour complete the directed note-taking activity.  Bring your observations back to class to discuss and review.  </a:t>
            </a:r>
            <a:endParaRPr lang="en-US" sz="4000" b="0" dirty="0"/>
          </a:p>
        </p:txBody>
      </p:sp>
      <p:sp>
        <p:nvSpPr>
          <p:cNvPr id="4" name="Slide Number Placeholder 3"/>
          <p:cNvSpPr>
            <a:spLocks noGrp="1"/>
          </p:cNvSpPr>
          <p:nvPr>
            <p:ph type="sldNum" sz="quarter" idx="12"/>
          </p:nvPr>
        </p:nvSpPr>
        <p:spPr>
          <a:xfrm>
            <a:off x="8153400" y="6170822"/>
            <a:ext cx="750558" cy="502920"/>
          </a:xfrm>
        </p:spPr>
        <p:txBody>
          <a:bodyPr>
            <a:normAutofit fontScale="77500" lnSpcReduction="20000"/>
          </a:bodyPr>
          <a:lstStyle/>
          <a:p>
            <a:r>
              <a:rPr lang="en-US" dirty="0"/>
              <a:t>8</a:t>
            </a:r>
            <a:r>
              <a:rPr lang="en-US" dirty="0" smtClean="0"/>
              <a:t> of 12 </a:t>
            </a:r>
            <a:endParaRPr lang="en-US" dirty="0"/>
          </a:p>
        </p:txBody>
      </p:sp>
    </p:spTree>
    <p:extLst>
      <p:ext uri="{BB962C8B-B14F-4D97-AF65-F5344CB8AC3E}">
        <p14:creationId xmlns:p14="http://schemas.microsoft.com/office/powerpoint/2010/main" val="14815979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105400"/>
            <a:ext cx="8229600" cy="1524000"/>
          </a:xfrm>
        </p:spPr>
        <p:txBody>
          <a:bodyPr/>
          <a:lstStyle/>
          <a:p>
            <a:pPr algn="ctr"/>
            <a:r>
              <a:rPr lang="en-US" sz="2400" b="1" dirty="0" smtClean="0">
                <a:latin typeface="Times New Roman" pitchFamily="18" charset="0"/>
                <a:cs typeface="Times New Roman" pitchFamily="18" charset="0"/>
              </a:rPr>
              <a:t>On your tour, what was the materials selection process that the company used?  </a:t>
            </a:r>
            <a:endParaRPr lang="en-US" sz="2400" b="1" dirty="0">
              <a:latin typeface="Times New Roman" pitchFamily="18" charset="0"/>
              <a:cs typeface="Times New Roman" pitchFamily="18" charset="0"/>
            </a:endParaRPr>
          </a:p>
        </p:txBody>
      </p:sp>
      <p:sp>
        <p:nvSpPr>
          <p:cNvPr id="6" name="Title 1"/>
          <p:cNvSpPr txBox="1">
            <a:spLocks/>
          </p:cNvSpPr>
          <p:nvPr/>
        </p:nvSpPr>
        <p:spPr>
          <a:xfrm>
            <a:off x="838200" y="308975"/>
            <a:ext cx="7520940" cy="54864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r>
              <a:rPr lang="en-US" dirty="0" smtClean="0"/>
              <a:t>Bell work Day 4: A Reflection</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26030" y="1219200"/>
            <a:ext cx="4419600" cy="3314700"/>
          </a:xfrm>
          <a:prstGeom prst="rect">
            <a:avLst/>
          </a:prstGeom>
        </p:spPr>
      </p:pic>
      <p:sp>
        <p:nvSpPr>
          <p:cNvPr id="7" name="Slide Number Placeholder 3"/>
          <p:cNvSpPr>
            <a:spLocks noGrp="1"/>
          </p:cNvSpPr>
          <p:nvPr>
            <p:ph type="sldNum" sz="quarter" idx="12"/>
          </p:nvPr>
        </p:nvSpPr>
        <p:spPr>
          <a:xfrm>
            <a:off x="8153400" y="6170822"/>
            <a:ext cx="750558" cy="502920"/>
          </a:xfrm>
        </p:spPr>
        <p:txBody>
          <a:bodyPr>
            <a:normAutofit fontScale="77500" lnSpcReduction="20000"/>
          </a:bodyPr>
          <a:lstStyle/>
          <a:p>
            <a:r>
              <a:rPr lang="en-US" dirty="0"/>
              <a:t>9</a:t>
            </a:r>
            <a:r>
              <a:rPr lang="en-US" dirty="0" smtClean="0"/>
              <a:t> of 12 </a:t>
            </a:r>
            <a:endParaRPr lang="en-US" dirty="0"/>
          </a:p>
        </p:txBody>
      </p:sp>
    </p:spTree>
    <p:extLst>
      <p:ext uri="{BB962C8B-B14F-4D97-AF65-F5344CB8AC3E}">
        <p14:creationId xmlns:p14="http://schemas.microsoft.com/office/powerpoint/2010/main" val="328473075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Angles</Template>
  <TotalTime>491</TotalTime>
  <Words>378</Words>
  <Application>Microsoft Office PowerPoint</Application>
  <PresentationFormat>On-screen Show (4:3)</PresentationFormat>
  <Paragraphs>68</Paragraphs>
  <Slides>12</Slides>
  <Notes>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12</vt:i4>
      </vt:variant>
    </vt:vector>
  </HeadingPairs>
  <TitlesOfParts>
    <vt:vector size="21" baseType="lpstr">
      <vt:lpstr>Arial</vt:lpstr>
      <vt:lpstr>Arial Narrow</vt:lpstr>
      <vt:lpstr>Calibri</vt:lpstr>
      <vt:lpstr>Franklin Gothic Book</vt:lpstr>
      <vt:lpstr>Franklin Gothic Medium</vt:lpstr>
      <vt:lpstr>Times New Roman</vt:lpstr>
      <vt:lpstr>Tunga</vt:lpstr>
      <vt:lpstr>Wingdings</vt:lpstr>
      <vt:lpstr>Angles</vt:lpstr>
      <vt:lpstr>Materials Selection</vt:lpstr>
      <vt:lpstr>Using the table:  Choose an object and list the properties that the materials it is made of have using the topics from this table?  </vt:lpstr>
      <vt:lpstr>Choosing the right material</vt:lpstr>
      <vt:lpstr>Words to Know</vt:lpstr>
      <vt:lpstr>Now…Read the Article and Mark Your Text</vt:lpstr>
      <vt:lpstr>Questions From the text</vt:lpstr>
      <vt:lpstr>PowerPoint Presentation</vt:lpstr>
      <vt:lpstr>On your trip</vt:lpstr>
      <vt:lpstr>On your tour, what was the materials selection process that the company used?  </vt:lpstr>
      <vt:lpstr>Discussion</vt:lpstr>
      <vt:lpstr>Discussion</vt:lpstr>
      <vt:lpstr>Reflection and observations</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Automation in Manufacturing</dc:title>
  <dc:creator>Libby</dc:creator>
  <cp:lastModifiedBy>Orozco, Danielly</cp:lastModifiedBy>
  <cp:revision>37</cp:revision>
  <dcterms:created xsi:type="dcterms:W3CDTF">2013-09-02T15:47:18Z</dcterms:created>
  <dcterms:modified xsi:type="dcterms:W3CDTF">2014-11-19T19:04:21Z</dcterms:modified>
</cp:coreProperties>
</file>